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408" r:id="rId3"/>
    <p:sldId id="413" r:id="rId4"/>
    <p:sldId id="407" r:id="rId5"/>
    <p:sldId id="433" r:id="rId6"/>
    <p:sldId id="434" r:id="rId7"/>
    <p:sldId id="404" r:id="rId8"/>
    <p:sldId id="392" r:id="rId9"/>
    <p:sldId id="414" r:id="rId10"/>
    <p:sldId id="394" r:id="rId11"/>
    <p:sldId id="405" r:id="rId12"/>
    <p:sldId id="417" r:id="rId13"/>
    <p:sldId id="264" r:id="rId14"/>
    <p:sldId id="258" r:id="rId15"/>
    <p:sldId id="416" r:id="rId16"/>
    <p:sldId id="43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김 원영" initials="김원"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000000"/>
    <a:srgbClr val="A6A6A6"/>
    <a:srgbClr val="F4B183"/>
    <a:srgbClr val="548235"/>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F7E3B-96A2-45E3-AAAD-679628E851C5}" v="42" dt="2018-08-13T23:42:50.177"/>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91322" autoAdjust="0"/>
  </p:normalViewPr>
  <p:slideViewPr>
    <p:cSldViewPr snapToGrid="0">
      <p:cViewPr>
        <p:scale>
          <a:sx n="110" d="100"/>
          <a:sy n="110" d="100"/>
        </p:scale>
        <p:origin x="-84" y="-151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김 원영" userId="61d9ffc0217590cd" providerId="LiveId" clId="{810BA4A7-E44D-4310-B110-B6E914C2911D}"/>
    <pc:docChg chg="modSld">
      <pc:chgData name="김 원영" userId="61d9ffc0217590cd" providerId="LiveId" clId="{810BA4A7-E44D-4310-B110-B6E914C2911D}" dt="2018-08-13T23:42:50.177" v="41" actId="113"/>
      <pc:docMkLst>
        <pc:docMk/>
      </pc:docMkLst>
      <pc:sldChg chg="modSp">
        <pc:chgData name="김 원영" userId="61d9ffc0217590cd" providerId="LiveId" clId="{810BA4A7-E44D-4310-B110-B6E914C2911D}" dt="2018-08-13T23:42:50.177" v="41" actId="113"/>
        <pc:sldMkLst>
          <pc:docMk/>
          <pc:sldMk cId="2659070142" sldId="264"/>
        </pc:sldMkLst>
        <pc:spChg chg="mod">
          <ac:chgData name="김 원영" userId="61d9ffc0217590cd" providerId="LiveId" clId="{810BA4A7-E44D-4310-B110-B6E914C2911D}" dt="2018-08-13T23:42:50.177" v="41" actId="113"/>
          <ac:spMkLst>
            <pc:docMk/>
            <pc:sldMk cId="2659070142" sldId="264"/>
            <ac:spMk id="3" creationId="{2CC7FC0A-9B49-4932-9204-FC21894FF187}"/>
          </ac:spMkLst>
        </pc:spChg>
      </pc:sldChg>
      <pc:sldChg chg="modSp">
        <pc:chgData name="김 원영" userId="61d9ffc0217590cd" providerId="LiveId" clId="{810BA4A7-E44D-4310-B110-B6E914C2911D}" dt="2018-08-13T23:41:14.491" v="0"/>
        <pc:sldMkLst>
          <pc:docMk/>
          <pc:sldMk cId="565952449" sldId="404"/>
        </pc:sldMkLst>
        <pc:graphicFrameChg chg="mod">
          <ac:chgData name="김 원영" userId="61d9ffc0217590cd" providerId="LiveId" clId="{810BA4A7-E44D-4310-B110-B6E914C2911D}" dt="2018-08-13T23:41:14.491" v="0"/>
          <ac:graphicFrameMkLst>
            <pc:docMk/>
            <pc:sldMk cId="565952449" sldId="404"/>
            <ac:graphicFrameMk id="37" creationId="{AD08891C-14AC-45C4-947F-302792296AAB}"/>
          </ac:graphicFrameMkLst>
        </pc:graphicFrameChg>
      </pc:sldChg>
      <pc:sldChg chg="modSp">
        <pc:chgData name="김 원영" userId="61d9ffc0217590cd" providerId="LiveId" clId="{810BA4A7-E44D-4310-B110-B6E914C2911D}" dt="2018-08-13T23:41:14.496" v="1"/>
        <pc:sldMkLst>
          <pc:docMk/>
          <pc:sldMk cId="27394173" sldId="405"/>
        </pc:sldMkLst>
        <pc:graphicFrameChg chg="mod">
          <ac:chgData name="김 원영" userId="61d9ffc0217590cd" providerId="LiveId" clId="{810BA4A7-E44D-4310-B110-B6E914C2911D}" dt="2018-08-13T23:41:14.496" v="1"/>
          <ac:graphicFrameMkLst>
            <pc:docMk/>
            <pc:sldMk cId="27394173" sldId="405"/>
            <ac:graphicFrameMk id="21" creationId="{B165AC53-2DFB-481B-B715-06DD0B8D94A6}"/>
          </ac:graphicFrameMkLst>
        </pc:graphicFrameChg>
      </pc:sldChg>
      <pc:sldChg chg="modSp">
        <pc:chgData name="김 원영" userId="61d9ffc0217590cd" providerId="LiveId" clId="{810BA4A7-E44D-4310-B110-B6E914C2911D}" dt="2018-08-13T23:42:22.585" v="40" actId="692"/>
        <pc:sldMkLst>
          <pc:docMk/>
          <pc:sldMk cId="3528107724" sldId="432"/>
        </pc:sldMkLst>
        <pc:spChg chg="mod">
          <ac:chgData name="김 원영" userId="61d9ffc0217590cd" providerId="LiveId" clId="{810BA4A7-E44D-4310-B110-B6E914C2911D}" dt="2018-08-13T23:42:13.618" v="28" actId="1076"/>
          <ac:spMkLst>
            <pc:docMk/>
            <pc:sldMk cId="3528107724" sldId="432"/>
            <ac:spMk id="19" creationId="{39E502D4-7DC9-49D0-B616-963F72F8797A}"/>
          </ac:spMkLst>
        </pc:spChg>
        <pc:cxnChg chg="mod">
          <ac:chgData name="김 원영" userId="61d9ffc0217590cd" providerId="LiveId" clId="{810BA4A7-E44D-4310-B110-B6E914C2911D}" dt="2018-08-13T23:41:43.856" v="14" actId="692"/>
          <ac:cxnSpMkLst>
            <pc:docMk/>
            <pc:sldMk cId="3528107724" sldId="432"/>
            <ac:cxnSpMk id="14" creationId="{30C31674-12A9-442F-ADAF-7E6EAC5D69AB}"/>
          </ac:cxnSpMkLst>
        </pc:cxnChg>
        <pc:cxnChg chg="mod">
          <ac:chgData name="김 원영" userId="61d9ffc0217590cd" providerId="LiveId" clId="{810BA4A7-E44D-4310-B110-B6E914C2911D}" dt="2018-08-13T23:42:22.585" v="40" actId="692"/>
          <ac:cxnSpMkLst>
            <pc:docMk/>
            <pc:sldMk cId="3528107724" sldId="432"/>
            <ac:cxnSpMk id="18" creationId="{7B34831D-282A-4434-9248-0FD8503671EC}"/>
          </ac:cxnSpMkLst>
        </pc:cxnChg>
        <pc:cxnChg chg="mod">
          <ac:chgData name="김 원영" userId="61d9ffc0217590cd" providerId="LiveId" clId="{810BA4A7-E44D-4310-B110-B6E914C2911D}" dt="2018-08-13T23:41:58.406" v="27" actId="692"/>
          <ac:cxnSpMkLst>
            <pc:docMk/>
            <pc:sldMk cId="3528107724" sldId="432"/>
            <ac:cxnSpMk id="20" creationId="{8A3F3B6A-151A-483E-B5F9-3C9EB72518FE}"/>
          </ac:cxnSpMkLst>
        </pc:cxn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8-07-24T19:05:30.304" idx="1">
    <p:pos x="10" y="10"/>
    <p:text>이부분에 대한 배치와 설명을 어떻게 하는것이 좋을지 자문부탁드립니다.</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7-24T19:05:30.304" idx="1">
    <p:pos x="10" y="10"/>
    <p:text>이부분에 대한 배치와 설명을 어떻게 하는것이 좋을지 자문부탁드립니다.</p:text>
    <p:extLst>
      <p:ext uri="{C676402C-5697-4E1C-873F-D02D1690AC5C}">
        <p15:threadingInfo xmlns:p15="http://schemas.microsoft.com/office/powerpoint/2012/main" timeZoneBias="-540"/>
      </p:ext>
    </p:extLst>
  </p:cm>
</p:cmLst>
</file>

<file path=ppt/drawings/_rels/vmlDrawing1.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1EEB5-3DAE-4C2C-95D9-A7946DB3E21C}" type="datetimeFigureOut">
              <a:rPr lang="ko-KR" altLang="en-US" smtClean="0"/>
              <a:t>2018-08-14</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1C48BB-ED78-494D-8FD8-0D8910039168}" type="slidenum">
              <a:rPr lang="ko-KR" altLang="en-US" smtClean="0"/>
              <a:t>‹#›</a:t>
            </a:fld>
            <a:endParaRPr lang="ko-KR" altLang="en-US"/>
          </a:p>
        </p:txBody>
      </p:sp>
    </p:spTree>
    <p:extLst>
      <p:ext uri="{BB962C8B-B14F-4D97-AF65-F5344CB8AC3E}">
        <p14:creationId xmlns:p14="http://schemas.microsoft.com/office/powerpoint/2010/main" val="6393986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슬라이드 노트 개체 틀 2"/>
              <p:cNvSpPr>
                <a:spLocks noGrp="1"/>
              </p:cNvSpPr>
              <p:nvPr>
                <p:ph type="body" idx="1"/>
              </p:nvPr>
            </p:nvSpPr>
            <p:spPr/>
            <p:txBody>
              <a:bodyPr/>
              <a:lstStyle/>
              <a:p>
                <a:r>
                  <a:rPr lang="en-US" altLang="ko-KR" dirty="0"/>
                  <a:t>Let’s</a:t>
                </a:r>
                <a:r>
                  <a:rPr lang="ko-KR" altLang="en-US" dirty="0"/>
                  <a:t> </a:t>
                </a:r>
                <a:r>
                  <a:rPr lang="en-US" altLang="ko-KR" dirty="0"/>
                  <a:t>start</a:t>
                </a:r>
                <a:r>
                  <a:rPr lang="ko-KR" altLang="en-US" dirty="0"/>
                  <a:t> </a:t>
                </a:r>
                <a:r>
                  <a:rPr lang="en-US" altLang="ko-KR" dirty="0"/>
                  <a:t>my</a:t>
                </a:r>
                <a:r>
                  <a:rPr lang="ko-KR" altLang="en-US" dirty="0"/>
                  <a:t> </a:t>
                </a:r>
                <a:r>
                  <a:rPr lang="en-US" altLang="ko-KR" dirty="0"/>
                  <a:t>presentation.</a:t>
                </a:r>
              </a:p>
              <a:p>
                <a:endParaRPr lang="ko-KR" altLang="en-US" dirty="0"/>
              </a:p>
              <a:p>
                <a:endParaRPr lang="ko-KR" altLang="en-US" dirty="0"/>
              </a:p>
              <a:p>
                <a:r>
                  <a:rPr lang="en-US" altLang="ko-KR" dirty="0"/>
                  <a:t>1Dnano wire</a:t>
                </a:r>
              </a:p>
              <a:p>
                <a:r>
                  <a:rPr lang="en-US" altLang="ko-KR" dirty="0"/>
                  <a:t>The Wire Grid Polarizers (</a:t>
                </a:r>
                <a:r>
                  <a:rPr lang="en-US" altLang="ko-KR" dirty="0" err="1"/>
                  <a:t>a.k.a</a:t>
                </a:r>
                <a:r>
                  <a:rPr lang="en-US" altLang="ko-KR" dirty="0"/>
                  <a:t> WGPs) are used to many industry and sensing.</a:t>
                </a:r>
              </a:p>
              <a:p>
                <a:r>
                  <a:rPr lang="en-US" altLang="ko-KR" dirty="0"/>
                  <a:t>In particular, high-performance IR WGP is required for night vision analysis and resolution enhancement of spectroscopic polarimetry in the IR region.</a:t>
                </a:r>
                <a:endParaRPr lang="ko-KR" altLang="en-US" dirty="0"/>
              </a:p>
            </p:txBody>
          </p:sp>
        </mc:Choice>
        <mc:Fallback xmlns="">
          <p:sp>
            <p:nvSpPr>
              <p:cNvPr id="3" name="슬라이드 노트 개체 틀 2"/>
              <p:cNvSpPr>
                <a:spLocks noGrp="1"/>
              </p:cNvSpPr>
              <p:nvPr>
                <p:ph type="body" idx="1"/>
              </p:nvPr>
            </p:nvSpPr>
            <p:spPr/>
            <p:txBody>
              <a:bodyPr/>
              <a:lstStyle/>
              <a:p>
                <a:pPr marL="285750" indent="-285750">
                  <a:buFont typeface="Arial" panose="020B0604020202020204" pitchFamily="34" charset="0"/>
                  <a:buChar char="•"/>
                </a:pPr>
                <a:r>
                  <a:rPr lang="en-US" altLang="ko-KR" sz="1200" dirty="0"/>
                  <a:t>Recently, infrared optical systems such as LIDAR and infrared polarized light sensors have been actively studied.</a:t>
                </a:r>
              </a:p>
              <a:p>
                <a:pPr marL="285750" indent="-285750">
                  <a:buFont typeface="Arial" panose="020B0604020202020204" pitchFamily="34" charset="0"/>
                  <a:buChar char="•"/>
                </a:pPr>
                <a:endParaRPr lang="en-US" altLang="ko-KR" sz="1200" dirty="0"/>
              </a:p>
              <a:p>
                <a:pPr marL="285750" indent="-285750">
                  <a:buFont typeface="Arial" panose="020B0604020202020204" pitchFamily="34" charset="0"/>
                  <a:buChar char="•"/>
                </a:pPr>
                <a:r>
                  <a:rPr lang="en-US" altLang="ko-KR" sz="1200" dirty="0"/>
                  <a:t>In particular, for infrared polarized light, it is essential to develop a high-performance infrared polarizer.</a:t>
                </a:r>
              </a:p>
              <a:p>
                <a:pPr marL="285750" indent="-285750">
                  <a:buFont typeface="Arial" panose="020B0604020202020204" pitchFamily="34" charset="0"/>
                  <a:buChar char="•"/>
                </a:pPr>
                <a:endParaRPr lang="en-US" altLang="ko-KR" sz="1200" dirty="0"/>
              </a:p>
              <a:p>
                <a:pPr marL="285750" lvl="0" indent="-285750" defTabSz="914400" latinLnBrk="1">
                  <a:lnSpc>
                    <a:spcPct val="120000"/>
                  </a:lnSpc>
                  <a:buFont typeface="Arial" panose="020B0604020202020204" pitchFamily="34" charset="0"/>
                  <a:buChar char="•"/>
                  <a:defRPr/>
                </a:pPr>
                <a:r>
                  <a:rPr lang="en-US" altLang="ko-KR" sz="1200" dirty="0"/>
                  <a:t>Conventional IR polarizers have high refractive indices of substrates, so anti-reflective coating is essential to obtain high transmittance.</a:t>
                </a:r>
                <a:br>
                  <a:rPr lang="en-US" altLang="ko-KR" sz="1200" i="1" dirty="0">
                    <a:solidFill>
                      <a:prstClr val="black"/>
                    </a:solidFill>
                    <a:latin typeface="Cambria Math" panose="02040503050406030204" pitchFamily="18" charset="0"/>
                    <a:ea typeface="HY헤드라인M" panose="02030600000101010101" pitchFamily="18" charset="-127"/>
                  </a:rPr>
                </a:br>
                <a:r>
                  <a:rPr lang="en-US" altLang="ko-KR" sz="1200" i="0" dirty="0">
                    <a:solidFill>
                      <a:prstClr val="black"/>
                    </a:solidFill>
                    <a:latin typeface="Cambria Math" panose="02040503050406030204" pitchFamily="18" charset="0"/>
                    <a:ea typeface="HY헤드라인M" panose="02030600000101010101" pitchFamily="18" charset="-127"/>
                  </a:rPr>
                  <a:t>N_s=1.5 (𝑔𝑙𝑎𝑠𝑠)→T_sub=96%</a:t>
                </a:r>
                <a:br>
                  <a:rPr lang="en-US" altLang="ko-KR" sz="1200" dirty="0">
                    <a:solidFill>
                      <a:prstClr val="black"/>
                    </a:solidFill>
                    <a:latin typeface="Arial" panose="020B0604020202020204" pitchFamily="34" charset="0"/>
                    <a:ea typeface="HY헤드라인M" panose="02030600000101010101" pitchFamily="18" charset="-127"/>
                    <a:cs typeface="Arial" panose="020B0604020202020204" pitchFamily="34" charset="0"/>
                  </a:rPr>
                </a:br>
                <a:endParaRPr lang="en-US" altLang="ko-KR" sz="1200" dirty="0">
                  <a:solidFill>
                    <a:prstClr val="black"/>
                  </a:solidFill>
                  <a:latin typeface="Arial" panose="020B0604020202020204" pitchFamily="34" charset="0"/>
                  <a:ea typeface="HY헤드라인M" panose="02030600000101010101" pitchFamily="18" charset="-127"/>
                  <a:cs typeface="Arial" panose="020B0604020202020204" pitchFamily="34" charset="0"/>
                </a:endParaRPr>
              </a:p>
              <a:p>
                <a:pPr lvl="0" defTabSz="914400" latinLnBrk="1">
                  <a:lnSpc>
                    <a:spcPct val="120000"/>
                  </a:lnSpc>
                  <a:defRPr/>
                </a:pPr>
                <a:r>
                  <a:rPr lang="en-US" altLang="ko-KR" sz="1200" i="0" dirty="0">
                    <a:solidFill>
                      <a:prstClr val="black"/>
                    </a:solidFill>
                    <a:latin typeface="Cambria Math" panose="02040503050406030204" pitchFamily="18" charset="0"/>
                    <a:ea typeface="HY헤드라인M" panose="02030600000101010101" pitchFamily="18" charset="-127"/>
                  </a:rPr>
                  <a:t>N_s=3.4 (𝑆𝑖)→T_sub=70%</a:t>
                </a:r>
                <a:endParaRPr lang="en-US" altLang="ko-KR" sz="1200" dirty="0">
                  <a:solidFill>
                    <a:prstClr val="black"/>
                  </a:solidFill>
                  <a:latin typeface="Arial" panose="020B0604020202020204" pitchFamily="34" charset="0"/>
                  <a:ea typeface="HY헤드라인M" panose="02030600000101010101" pitchFamily="18" charset="-127"/>
                  <a:cs typeface="Arial" panose="020B0604020202020204" pitchFamily="34" charset="0"/>
                </a:endParaRPr>
              </a:p>
              <a:p>
                <a:pPr marL="285750" indent="-285750">
                  <a:buFont typeface="Arial" panose="020B0604020202020204" pitchFamily="34" charset="0"/>
                  <a:buChar char="•"/>
                </a:pPr>
                <a:endParaRPr lang="en-US" altLang="ko-KR" sz="1200" dirty="0"/>
              </a:p>
              <a:p>
                <a:pPr marL="285750" indent="-285750">
                  <a:buFont typeface="Arial" panose="020B0604020202020204" pitchFamily="34" charset="0"/>
                  <a:buChar char="•"/>
                </a:pPr>
                <a:r>
                  <a:rPr lang="en-US" altLang="ko-KR" sz="1200" dirty="0"/>
                  <a:t>IR area In the case of anti-reflective coating, it is thick and has a limitation that weak materials such as ZnS and YF3 should be used.</a:t>
                </a:r>
                <a:endParaRPr lang="ko-KR" altLang="en-US" sz="1200" dirty="0"/>
              </a:p>
              <a:p>
                <a:endParaRPr lang="ko-KR" altLang="en-US" dirty="0"/>
              </a:p>
            </p:txBody>
          </p:sp>
        </mc:Fallback>
      </mc:AlternateContent>
      <p:sp>
        <p:nvSpPr>
          <p:cNvPr id="4" name="슬라이드 번호 개체 틀 3"/>
          <p:cNvSpPr>
            <a:spLocks noGrp="1"/>
          </p:cNvSpPr>
          <p:nvPr>
            <p:ph type="sldNum" sz="quarter" idx="10"/>
          </p:nvPr>
        </p:nvSpPr>
        <p:spPr/>
        <p:txBody>
          <a:bodyPr/>
          <a:lstStyle/>
          <a:p>
            <a:fld id="{D61C48BB-ED78-494D-8FD8-0D8910039168}" type="slidenum">
              <a:rPr lang="ko-KR" altLang="en-US" smtClean="0"/>
              <a:t>2</a:t>
            </a:fld>
            <a:endParaRPr lang="ko-KR" altLang="en-US"/>
          </a:p>
        </p:txBody>
      </p:sp>
    </p:spTree>
    <p:extLst>
      <p:ext uri="{BB962C8B-B14F-4D97-AF65-F5344CB8AC3E}">
        <p14:creationId xmlns:p14="http://schemas.microsoft.com/office/powerpoint/2010/main" val="2564685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But in IR region, substrate is very limited like Si, Ge etc. but these material’s refractive index is large, so it occurs transmittance limit.</a:t>
            </a:r>
          </a:p>
          <a:p>
            <a:endParaRPr lang="en-US" altLang="ko-KR" dirty="0"/>
          </a:p>
          <a:p>
            <a:r>
              <a:rPr lang="en-US" altLang="ko-KR" sz="1200" b="0" i="0" u="none" strike="noStrike" kern="1200" dirty="0">
                <a:solidFill>
                  <a:schemeClr val="tx1"/>
                </a:solidFill>
                <a:effectLst/>
                <a:latin typeface="+mn-lt"/>
                <a:ea typeface="+mn-ea"/>
                <a:cs typeface="+mn-cs"/>
              </a:rPr>
              <a:t>To solve this problem, In this study, WGPs with improved transmittance were fabricated and designed by architecture</a:t>
            </a:r>
            <a:r>
              <a:rPr lang="ko-KR" altLang="en-US" sz="1200" b="0" i="0" u="none" strike="noStrike" kern="1200" dirty="0">
                <a:solidFill>
                  <a:schemeClr val="tx1"/>
                </a:solidFill>
                <a:effectLst/>
                <a:latin typeface="+mn-lt"/>
                <a:ea typeface="+mn-ea"/>
                <a:cs typeface="+mn-cs"/>
              </a:rPr>
              <a:t> </a:t>
            </a:r>
            <a:r>
              <a:rPr lang="en-US" altLang="ko-KR" sz="1200" b="0" i="0" u="none" strike="noStrike" kern="1200" dirty="0">
                <a:solidFill>
                  <a:schemeClr val="tx1"/>
                </a:solidFill>
                <a:effectLst/>
                <a:latin typeface="+mn-lt"/>
                <a:ea typeface="+mn-ea"/>
                <a:cs typeface="+mn-cs"/>
              </a:rPr>
              <a:t>modification of WGPs.</a:t>
            </a:r>
            <a:endParaRPr lang="ko-KR" altLang="en-US" dirty="0"/>
          </a:p>
          <a:p>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3</a:t>
            </a:fld>
            <a:endParaRPr lang="ko-KR" altLang="en-US"/>
          </a:p>
        </p:txBody>
      </p:sp>
    </p:spTree>
    <p:extLst>
      <p:ext uri="{BB962C8B-B14F-4D97-AF65-F5344CB8AC3E}">
        <p14:creationId xmlns:p14="http://schemas.microsoft.com/office/powerpoint/2010/main" val="136914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using OAD method to fabricate WGPs on Si nanograting substrate.</a:t>
            </a:r>
          </a:p>
          <a:p>
            <a:endParaRPr lang="en-US" altLang="ko-KR" dirty="0"/>
          </a:p>
          <a:p>
            <a:r>
              <a:rPr lang="en-US" altLang="ko-KR" dirty="0"/>
              <a:t>Using OAD method can be deposit Al nanowire on the Si </a:t>
            </a:r>
            <a:r>
              <a:rPr lang="en-US" altLang="ko-KR" dirty="0" err="1"/>
              <a:t>nanogratings</a:t>
            </a:r>
            <a:r>
              <a:rPr lang="en-US" altLang="ko-KR" dirty="0"/>
              <a:t>.</a:t>
            </a:r>
          </a:p>
          <a:p>
            <a:endParaRPr lang="en-US" altLang="ko-KR" dirty="0"/>
          </a:p>
          <a:p>
            <a:r>
              <a:rPr lang="en-US" altLang="ko-KR" dirty="0"/>
              <a:t>Control the substrate tilt angle and deposition time, we can make various of Al nanowire structure.</a:t>
            </a:r>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4</a:t>
            </a:fld>
            <a:endParaRPr lang="ko-KR" altLang="en-US"/>
          </a:p>
        </p:txBody>
      </p:sp>
    </p:spTree>
    <p:extLst>
      <p:ext uri="{BB962C8B-B14F-4D97-AF65-F5344CB8AC3E}">
        <p14:creationId xmlns:p14="http://schemas.microsoft.com/office/powerpoint/2010/main" val="3195317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is measurement result of Air gap 6nm sample.</a:t>
            </a:r>
          </a:p>
          <a:p>
            <a:endParaRPr lang="en-US" altLang="ko-KR" dirty="0"/>
          </a:p>
          <a:p>
            <a:r>
              <a:rPr lang="en-US" altLang="ko-KR" dirty="0"/>
              <a:t>It has over 80% of transmittance of TM wave and 29dB of PER in 3000 to 8000 nm region.</a:t>
            </a:r>
            <a:r>
              <a:rPr lang="ko-KR" altLang="en-US" dirty="0"/>
              <a:t> </a:t>
            </a:r>
            <a:r>
              <a:rPr lang="en-US" altLang="ko-KR" dirty="0"/>
              <a:t>It’s</a:t>
            </a:r>
            <a:r>
              <a:rPr lang="ko-KR" altLang="en-US" dirty="0"/>
              <a:t> </a:t>
            </a:r>
            <a:r>
              <a:rPr lang="en-US" altLang="ko-KR" dirty="0"/>
              <a:t>very</a:t>
            </a:r>
            <a:r>
              <a:rPr lang="ko-KR" altLang="en-US" dirty="0"/>
              <a:t> </a:t>
            </a:r>
            <a:r>
              <a:rPr lang="en-US" altLang="ko-KR" dirty="0"/>
              <a:t>broadband region.</a:t>
            </a:r>
          </a:p>
          <a:p>
            <a:endParaRPr lang="en-US" altLang="ko-KR" dirty="0"/>
          </a:p>
          <a:p>
            <a:r>
              <a:rPr lang="en-US" altLang="ko-KR" dirty="0"/>
              <a:t>And calculate result and measurement result is very similar.</a:t>
            </a:r>
          </a:p>
          <a:p>
            <a:endParaRPr lang="en-US" altLang="ko-KR" dirty="0"/>
          </a:p>
          <a:p>
            <a:r>
              <a:rPr lang="en-US" altLang="ko-KR" sz="1200" b="0" i="0" u="none" strike="noStrike" kern="1200" dirty="0">
                <a:solidFill>
                  <a:schemeClr val="tx1"/>
                </a:solidFill>
                <a:effectLst/>
                <a:latin typeface="+mn-lt"/>
                <a:ea typeface="+mn-ea"/>
                <a:cs typeface="+mn-cs"/>
              </a:rPr>
              <a:t>Electric field distribution analysis and admittance analysis were performed to analyze the increase of transmittance in such a narrow air gap.</a:t>
            </a:r>
            <a:endParaRPr lang="en-US" altLang="ko-KR"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5</a:t>
            </a:fld>
            <a:endParaRPr lang="ko-KR" altLang="en-US"/>
          </a:p>
        </p:txBody>
      </p:sp>
    </p:spTree>
    <p:extLst>
      <p:ext uri="{BB962C8B-B14F-4D97-AF65-F5344CB8AC3E}">
        <p14:creationId xmlns:p14="http://schemas.microsoft.com/office/powerpoint/2010/main" val="2923100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using OAD method to fabricate WGPs on Si nanograting substrate.</a:t>
            </a:r>
          </a:p>
          <a:p>
            <a:endParaRPr lang="en-US" altLang="ko-KR" dirty="0"/>
          </a:p>
          <a:p>
            <a:r>
              <a:rPr lang="en-US" altLang="ko-KR" dirty="0"/>
              <a:t>Using OAD method can be deposit Al nanowire on the Si </a:t>
            </a:r>
            <a:r>
              <a:rPr lang="en-US" altLang="ko-KR" dirty="0" err="1"/>
              <a:t>nanogratings</a:t>
            </a:r>
            <a:r>
              <a:rPr lang="en-US" altLang="ko-KR" dirty="0"/>
              <a:t>.</a:t>
            </a:r>
          </a:p>
          <a:p>
            <a:endParaRPr lang="en-US" altLang="ko-KR" dirty="0"/>
          </a:p>
          <a:p>
            <a:r>
              <a:rPr lang="en-US" altLang="ko-KR" dirty="0"/>
              <a:t>Control the substrate tilt angle and deposition time, we can make various of Al nanowire structure.</a:t>
            </a:r>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6</a:t>
            </a:fld>
            <a:endParaRPr lang="ko-KR" altLang="en-US"/>
          </a:p>
        </p:txBody>
      </p:sp>
    </p:spTree>
    <p:extLst>
      <p:ext uri="{BB962C8B-B14F-4D97-AF65-F5344CB8AC3E}">
        <p14:creationId xmlns:p14="http://schemas.microsoft.com/office/powerpoint/2010/main" val="2351990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We using patterned Si substrate and OAD method, we can fabricate this structure of WGPs.</a:t>
            </a:r>
          </a:p>
          <a:p>
            <a:endParaRPr lang="en-US" altLang="ko-KR" dirty="0"/>
          </a:p>
          <a:p>
            <a:r>
              <a:rPr lang="en-US" altLang="ko-KR" sz="1200" b="0" i="0" u="none" strike="noStrike" kern="1200" dirty="0">
                <a:solidFill>
                  <a:schemeClr val="tx1"/>
                </a:solidFill>
                <a:effectLst/>
                <a:latin typeface="+mn-lt"/>
                <a:ea typeface="+mn-ea"/>
                <a:cs typeface="+mn-cs"/>
              </a:rPr>
              <a:t>In the case of the conventional WGPs, the smaller the air gap, the lower the transmittance. Like this red line.</a:t>
            </a:r>
          </a:p>
          <a:p>
            <a:endParaRPr lang="en-US" altLang="ko-KR" sz="1200" b="0" i="0" u="none" strike="noStrike" kern="1200" dirty="0">
              <a:solidFill>
                <a:schemeClr val="tx1"/>
              </a:solidFill>
              <a:effectLst/>
              <a:latin typeface="+mn-lt"/>
              <a:ea typeface="+mn-ea"/>
              <a:cs typeface="+mn-cs"/>
            </a:endParaRPr>
          </a:p>
          <a:p>
            <a:r>
              <a:rPr lang="en-US" altLang="ko-KR" sz="1200" b="0" i="0" u="none" strike="noStrike" kern="1200" dirty="0">
                <a:solidFill>
                  <a:schemeClr val="tx1"/>
                </a:solidFill>
                <a:effectLst/>
                <a:latin typeface="+mn-lt"/>
                <a:ea typeface="+mn-ea"/>
                <a:cs typeface="+mn-cs"/>
              </a:rPr>
              <a:t>But the case of patterned one, the smaller the air gap, the higher the transmittance, like this blue line.</a:t>
            </a:r>
          </a:p>
          <a:p>
            <a:endParaRPr lang="en-US" altLang="ko-KR" sz="1200" b="0" i="0" u="none" strike="noStrike" kern="1200" dirty="0">
              <a:solidFill>
                <a:schemeClr val="tx1"/>
              </a:solidFill>
              <a:effectLst/>
              <a:latin typeface="+mn-lt"/>
              <a:ea typeface="+mn-ea"/>
              <a:cs typeface="+mn-cs"/>
            </a:endParaRPr>
          </a:p>
          <a:p>
            <a:r>
              <a:rPr lang="en-US" altLang="ko-KR" sz="1200" b="0" i="0" u="none" strike="noStrike" kern="1200" dirty="0">
                <a:solidFill>
                  <a:schemeClr val="tx1"/>
                </a:solidFill>
                <a:effectLst/>
                <a:latin typeface="+mn-lt"/>
                <a:ea typeface="+mn-ea"/>
                <a:cs typeface="+mn-cs"/>
              </a:rPr>
              <a:t>A sample with several air gaps could be fabricated by adjusting the deposition angle of OAD and the deposition rate.</a:t>
            </a:r>
          </a:p>
          <a:p>
            <a:endParaRPr lang="en-US" altLang="ko-KR" sz="1200" b="0" i="0" u="none" strike="noStrike" kern="1200" dirty="0">
              <a:solidFill>
                <a:schemeClr val="tx1"/>
              </a:solidFill>
              <a:effectLst/>
              <a:latin typeface="+mn-lt"/>
              <a:ea typeface="+mn-ea"/>
              <a:cs typeface="+mn-cs"/>
            </a:endParaRPr>
          </a:p>
          <a:p>
            <a:r>
              <a:rPr lang="en-US" altLang="ko-KR" sz="1200" b="0" i="0" u="none" strike="noStrike" kern="1200" dirty="0">
                <a:solidFill>
                  <a:schemeClr val="tx1"/>
                </a:solidFill>
                <a:effectLst/>
                <a:latin typeface="+mn-lt"/>
                <a:ea typeface="+mn-ea"/>
                <a:cs typeface="+mn-cs"/>
              </a:rPr>
              <a:t>Measured result also fallow the calculate tendency.</a:t>
            </a:r>
          </a:p>
          <a:p>
            <a:endParaRPr lang="en-US" altLang="ko-KR" sz="1200" b="0" i="0" u="none" strike="noStrike" kern="1200" dirty="0">
              <a:solidFill>
                <a:schemeClr val="tx1"/>
              </a:solidFill>
              <a:effectLst/>
              <a:latin typeface="+mn-lt"/>
              <a:ea typeface="+mn-ea"/>
              <a:cs typeface="+mn-cs"/>
            </a:endParaRPr>
          </a:p>
          <a:p>
            <a:endParaRPr lang="en-US" altLang="ko-KR" sz="1200" b="0" i="0" u="none" strike="noStrike" kern="1200" dirty="0">
              <a:solidFill>
                <a:schemeClr val="tx1"/>
              </a:solidFill>
              <a:effectLst/>
              <a:latin typeface="+mn-lt"/>
              <a:ea typeface="+mn-ea"/>
              <a:cs typeface="+mn-cs"/>
            </a:endParaRPr>
          </a:p>
          <a:p>
            <a:endParaRPr lang="en-US" altLang="ko-KR" sz="1200" b="0" i="0" u="none" strike="noStrike" kern="1200" dirty="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7</a:t>
            </a:fld>
            <a:endParaRPr lang="ko-KR" altLang="en-US"/>
          </a:p>
        </p:txBody>
      </p:sp>
    </p:spTree>
    <p:extLst>
      <p:ext uri="{BB962C8B-B14F-4D97-AF65-F5344CB8AC3E}">
        <p14:creationId xmlns:p14="http://schemas.microsoft.com/office/powerpoint/2010/main" val="3352031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This is measurement result of Air gap 6nm sample.</a:t>
            </a:r>
          </a:p>
          <a:p>
            <a:endParaRPr lang="en-US" altLang="ko-KR" dirty="0"/>
          </a:p>
          <a:p>
            <a:r>
              <a:rPr lang="en-US" altLang="ko-KR" dirty="0"/>
              <a:t>It has over 80% of transmittance of TM wave and 29dB of PER in 3000 to 8000 nm region.</a:t>
            </a:r>
            <a:r>
              <a:rPr lang="ko-KR" altLang="en-US" dirty="0"/>
              <a:t> </a:t>
            </a:r>
            <a:r>
              <a:rPr lang="en-US" altLang="ko-KR" dirty="0"/>
              <a:t>It’s</a:t>
            </a:r>
            <a:r>
              <a:rPr lang="ko-KR" altLang="en-US" dirty="0"/>
              <a:t> </a:t>
            </a:r>
            <a:r>
              <a:rPr lang="en-US" altLang="ko-KR" dirty="0"/>
              <a:t>very</a:t>
            </a:r>
            <a:r>
              <a:rPr lang="ko-KR" altLang="en-US" dirty="0"/>
              <a:t> </a:t>
            </a:r>
            <a:r>
              <a:rPr lang="en-US" altLang="ko-KR" dirty="0"/>
              <a:t>broadband region.</a:t>
            </a:r>
          </a:p>
          <a:p>
            <a:endParaRPr lang="en-US" altLang="ko-KR" dirty="0"/>
          </a:p>
          <a:p>
            <a:r>
              <a:rPr lang="en-US" altLang="ko-KR" dirty="0"/>
              <a:t>And calculate result and measurement result is very similar.</a:t>
            </a:r>
          </a:p>
          <a:p>
            <a:endParaRPr lang="en-US" altLang="ko-KR" dirty="0"/>
          </a:p>
          <a:p>
            <a:r>
              <a:rPr lang="en-US" altLang="ko-KR" sz="1200" b="0" i="0" u="none" strike="noStrike" kern="1200" dirty="0">
                <a:solidFill>
                  <a:schemeClr val="tx1"/>
                </a:solidFill>
                <a:effectLst/>
                <a:latin typeface="+mn-lt"/>
                <a:ea typeface="+mn-ea"/>
                <a:cs typeface="+mn-cs"/>
              </a:rPr>
              <a:t>Electric field distribution analysis and admittance analysis were performed to analyze the increase of transmittance in such a narrow air gap.</a:t>
            </a:r>
            <a:endParaRPr lang="en-US" altLang="ko-KR"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8</a:t>
            </a:fld>
            <a:endParaRPr lang="ko-KR" altLang="en-US"/>
          </a:p>
        </p:txBody>
      </p:sp>
    </p:spTree>
    <p:extLst>
      <p:ext uri="{BB962C8B-B14F-4D97-AF65-F5344CB8AC3E}">
        <p14:creationId xmlns:p14="http://schemas.microsoft.com/office/powerpoint/2010/main" val="2923100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285750" indent="-285750">
              <a:buFont typeface="Arial" panose="020B0604020202020204" pitchFamily="34" charset="0"/>
              <a:buChar char="•"/>
            </a:pPr>
            <a:r>
              <a:rPr lang="en-US" altLang="ko-KR" sz="1200" dirty="0">
                <a:latin typeface="Arial" panose="020B0604020202020204" pitchFamily="34" charset="0"/>
                <a:cs typeface="Arial" panose="020B0604020202020204" pitchFamily="34" charset="0"/>
              </a:rPr>
              <a:t>As the air gap decreases, the magnitude of the electric field increases.</a:t>
            </a:r>
          </a:p>
          <a:p>
            <a:pPr marL="285750" indent="-285750">
              <a:buFont typeface="Arial" panose="020B0604020202020204" pitchFamily="34" charset="0"/>
              <a:buChar char="•"/>
            </a:pPr>
            <a:endParaRPr lang="en-US" altLang="ko-KR"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ko-KR" sz="1200" dirty="0">
                <a:latin typeface="Arial" panose="020B0604020202020204" pitchFamily="34" charset="0"/>
                <a:cs typeface="Arial" panose="020B0604020202020204" pitchFamily="34" charset="0"/>
              </a:rPr>
              <a:t>This is a phenomenon associated with extra ordinary transmission, where light travels through a very narrow gap (6nm air gap) which smaller than wavelength.</a:t>
            </a:r>
          </a:p>
          <a:p>
            <a:pPr marL="285750" indent="-285750">
              <a:buFont typeface="Arial" panose="020B0604020202020204" pitchFamily="34" charset="0"/>
              <a:buChar char="•"/>
            </a:pPr>
            <a:endParaRPr lang="en-US" altLang="ko-KR"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ko-KR" sz="1200" dirty="0">
                <a:latin typeface="Arial" panose="020B0604020202020204" pitchFamily="34" charset="0"/>
                <a:cs typeface="Arial" panose="020B0604020202020204" pitchFamily="34" charset="0"/>
              </a:rPr>
              <a:t>The electric field of the air gap of patterned Si substrate WGPs is more than twice as large as that of flat Si substrate WGPs.</a:t>
            </a:r>
          </a:p>
          <a:p>
            <a:pPr marL="285750" indent="-285750">
              <a:buFont typeface="Arial" panose="020B0604020202020204" pitchFamily="34" charset="0"/>
              <a:buChar char="•"/>
            </a:pPr>
            <a:endParaRPr lang="en-US" altLang="ko-KR"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ko-KR" sz="1200" b="0" i="0" u="none" strike="noStrike" kern="1200" dirty="0">
                <a:solidFill>
                  <a:schemeClr val="tx1"/>
                </a:solidFill>
                <a:effectLst/>
                <a:latin typeface="+mn-lt"/>
                <a:ea typeface="+mn-ea"/>
                <a:cs typeface="+mn-cs"/>
              </a:rPr>
              <a:t>As a result, it can be seen that light can be transmitted through a gap narrower than the wavelength, and when an Si grating under the Al nanowire is present, the electric field becomes stronger and the transmittance increases.</a:t>
            </a:r>
            <a:endParaRPr lang="en-US" altLang="ko-KR" sz="1200" dirty="0">
              <a:latin typeface="Arial" panose="020B0604020202020204" pitchFamily="34" charset="0"/>
              <a:cs typeface="Arial" panose="020B0604020202020204" pitchFamily="34" charset="0"/>
            </a:endParaRPr>
          </a:p>
          <a:p>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9</a:t>
            </a:fld>
            <a:endParaRPr lang="ko-KR" altLang="en-US"/>
          </a:p>
        </p:txBody>
      </p:sp>
    </p:spTree>
    <p:extLst>
      <p:ext uri="{BB962C8B-B14F-4D97-AF65-F5344CB8AC3E}">
        <p14:creationId xmlns:p14="http://schemas.microsoft.com/office/powerpoint/2010/main" val="252195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a:solidFill>
                  <a:schemeClr val="tx1"/>
                </a:solidFill>
                <a:effectLst/>
                <a:latin typeface="+mn-lt"/>
                <a:ea typeface="+mn-ea"/>
                <a:cs typeface="+mn-cs"/>
              </a:rPr>
              <a:t>To further investigate the improved optical property of the </a:t>
            </a:r>
            <a:r>
              <a:rPr lang="en-US" altLang="ko-KR" sz="1200" kern="1200" dirty="0" err="1">
                <a:solidFill>
                  <a:schemeClr val="tx1"/>
                </a:solidFill>
                <a:effectLst/>
                <a:latin typeface="+mn-lt"/>
                <a:ea typeface="+mn-ea"/>
                <a:cs typeface="+mn-cs"/>
              </a:rPr>
              <a:t>psWGP</a:t>
            </a:r>
            <a:r>
              <a:rPr lang="en-US" altLang="ko-KR" sz="1200" kern="1200" dirty="0">
                <a:solidFill>
                  <a:schemeClr val="tx1"/>
                </a:solidFill>
                <a:effectLst/>
                <a:latin typeface="+mn-lt"/>
                <a:ea typeface="+mn-ea"/>
                <a:cs typeface="+mn-cs"/>
              </a:rPr>
              <a:t> structure, a surface admittance analysis is performed by regarding an array of Al nanowires and a Si nanopattern as each layer with an anisotropic uniaxial thin film using the effective medium approximation (EMA) method. The EMA is a method to describe the macroscopic properties of the periodic nanostructures in the long wavelength limit in which the period of the nanowire is 1/40 or less of the incident wavelength.</a:t>
            </a:r>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10</a:t>
            </a:fld>
            <a:endParaRPr lang="ko-KR" altLang="en-US"/>
          </a:p>
        </p:txBody>
      </p:sp>
    </p:spTree>
    <p:extLst>
      <p:ext uri="{BB962C8B-B14F-4D97-AF65-F5344CB8AC3E}">
        <p14:creationId xmlns:p14="http://schemas.microsoft.com/office/powerpoint/2010/main" val="1919378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dirty="0">
                <a:solidFill>
                  <a:schemeClr val="tx1"/>
                </a:solidFill>
                <a:effectLst/>
                <a:latin typeface="+mn-lt"/>
                <a:ea typeface="+mn-ea"/>
                <a:cs typeface="+mn-cs"/>
              </a:rPr>
              <a:t>Admittance diagram analysis was performed using </a:t>
            </a:r>
            <a:r>
              <a:rPr lang="en-US" altLang="ko-KR" sz="1200" b="0" i="0" u="none" strike="noStrike" kern="1200" dirty="0" err="1">
                <a:solidFill>
                  <a:schemeClr val="tx1"/>
                </a:solidFill>
                <a:effectLst/>
                <a:latin typeface="+mn-lt"/>
                <a:ea typeface="+mn-ea"/>
                <a:cs typeface="+mn-cs"/>
              </a:rPr>
              <a:t>Nx</a:t>
            </a:r>
            <a:r>
              <a:rPr lang="en-US" altLang="ko-KR" sz="1200" b="0" i="0" u="none" strike="noStrike" kern="1200" dirty="0">
                <a:solidFill>
                  <a:schemeClr val="tx1"/>
                </a:solidFill>
                <a:effectLst/>
                <a:latin typeface="+mn-lt"/>
                <a:ea typeface="+mn-ea"/>
                <a:cs typeface="+mn-cs"/>
              </a:rPr>
              <a:t> obtained by EMA method.</a:t>
            </a:r>
          </a:p>
          <a:p>
            <a:endParaRPr lang="en-US" altLang="ko-KR" sz="1200" b="0" i="0" u="none" strike="noStrike" kern="1200" dirty="0">
              <a:solidFill>
                <a:schemeClr val="tx1"/>
              </a:solidFill>
              <a:effectLst/>
              <a:latin typeface="+mn-lt"/>
              <a:ea typeface="+mn-ea"/>
              <a:cs typeface="+mn-cs"/>
            </a:endParaRPr>
          </a:p>
          <a:p>
            <a:r>
              <a:rPr lang="en-US" altLang="ko-KR" sz="1200" b="0" i="0" u="none" strike="noStrike" kern="1200" dirty="0">
                <a:solidFill>
                  <a:schemeClr val="tx1"/>
                </a:solidFill>
                <a:effectLst/>
                <a:latin typeface="+mn-lt"/>
                <a:ea typeface="+mn-ea"/>
                <a:cs typeface="+mn-cs"/>
              </a:rPr>
              <a:t>In the admittance diagram, the transmittance is determined by the distance from the admittance of the air and is expressed by the following equation. That is, the closer the admittance of the admittance to the admittance of the air, the more the transmittance increases.</a:t>
            </a:r>
          </a:p>
          <a:p>
            <a:endParaRPr lang="en-US" altLang="ko-KR" dirty="0"/>
          </a:p>
          <a:p>
            <a:r>
              <a:rPr lang="en-US" altLang="ko-KR" sz="1200" b="0" i="0" u="none" strike="noStrike" kern="1200" dirty="0">
                <a:solidFill>
                  <a:schemeClr val="tx1"/>
                </a:solidFill>
                <a:effectLst/>
                <a:latin typeface="+mn-lt"/>
                <a:ea typeface="+mn-ea"/>
                <a:cs typeface="+mn-cs"/>
              </a:rPr>
              <a:t>In </a:t>
            </a:r>
            <a:r>
              <a:rPr lang="en-US" altLang="ko-KR" sz="1200" b="0" i="0" u="none" strike="noStrike" kern="1200" dirty="0" err="1">
                <a:solidFill>
                  <a:schemeClr val="tx1"/>
                </a:solidFill>
                <a:effectLst/>
                <a:latin typeface="+mn-lt"/>
                <a:ea typeface="+mn-ea"/>
                <a:cs typeface="+mn-cs"/>
              </a:rPr>
              <a:t>fsWGP</a:t>
            </a:r>
            <a:r>
              <a:rPr lang="en-US" altLang="ko-KR" sz="1200" b="0" i="0" u="none" strike="noStrike" kern="1200" dirty="0">
                <a:solidFill>
                  <a:schemeClr val="tx1"/>
                </a:solidFill>
                <a:effectLst/>
                <a:latin typeface="+mn-lt"/>
                <a:ea typeface="+mn-ea"/>
                <a:cs typeface="+mn-cs"/>
              </a:rPr>
              <a:t>, if the Al air gap is as small as 6 nm, it starts at point A and goes in the direction of point D. This is because the final admittance advances in the direction away from the admittance of air, and the transmittance is lowered. (68.4%)</a:t>
            </a:r>
          </a:p>
          <a:p>
            <a:endParaRPr lang="en-US" altLang="ko-KR" sz="1200" b="0" i="0" u="none" strike="noStrike"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b="0" i="0" u="none" strike="noStrike" kern="1200" dirty="0">
                <a:solidFill>
                  <a:schemeClr val="tx1"/>
                </a:solidFill>
                <a:effectLst/>
                <a:latin typeface="+mn-lt"/>
                <a:ea typeface="+mn-ea"/>
                <a:cs typeface="+mn-cs"/>
              </a:rPr>
              <a:t>In the case of PSWGP, the Si grating and the Al nanowire with an air gap of 6 nm are matched, and the end admittance point C becomes close to the admittance of air. That is, the transmittance is increased. (85.5%)</a:t>
            </a:r>
          </a:p>
          <a:p>
            <a:endParaRPr lang="en-US" altLang="ko-KR" dirty="0"/>
          </a:p>
          <a:p>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11</a:t>
            </a:fld>
            <a:endParaRPr lang="ko-KR" altLang="en-US"/>
          </a:p>
        </p:txBody>
      </p:sp>
    </p:spTree>
    <p:extLst>
      <p:ext uri="{BB962C8B-B14F-4D97-AF65-F5344CB8AC3E}">
        <p14:creationId xmlns:p14="http://schemas.microsoft.com/office/powerpoint/2010/main" val="36833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a:solidFill>
                  <a:schemeClr val="tx1"/>
                </a:solidFill>
                <a:effectLst/>
                <a:latin typeface="+mn-lt"/>
                <a:ea typeface="+mn-ea"/>
                <a:cs typeface="+mn-cs"/>
              </a:rPr>
              <a:t>Such strong electric field in the narrow air gap is responsible for the transmittance enhancement of the </a:t>
            </a:r>
            <a:r>
              <a:rPr lang="en-US" altLang="ko-KR" sz="1200" kern="1200" dirty="0" err="1">
                <a:solidFill>
                  <a:schemeClr val="tx1"/>
                </a:solidFill>
                <a:effectLst/>
                <a:latin typeface="+mn-lt"/>
                <a:ea typeface="+mn-ea"/>
                <a:cs typeface="+mn-cs"/>
              </a:rPr>
              <a:t>psWGPs</a:t>
            </a:r>
            <a:r>
              <a:rPr lang="en-US" altLang="ko-KR" sz="1200" kern="1200" dirty="0">
                <a:solidFill>
                  <a:schemeClr val="tx1"/>
                </a:solidFill>
                <a:effectLst/>
                <a:latin typeface="+mn-lt"/>
                <a:ea typeface="+mn-ea"/>
                <a:cs typeface="+mn-cs"/>
              </a:rPr>
              <a:t>.</a:t>
            </a:r>
            <a:r>
              <a:rPr lang="en-US" altLang="ko-KR" sz="1200" strike="sngStrike" kern="1200" dirty="0">
                <a:solidFill>
                  <a:schemeClr val="tx1"/>
                </a:solidFill>
                <a:effectLst/>
                <a:latin typeface="+mn-lt"/>
                <a:ea typeface="+mn-ea"/>
                <a:cs typeface="+mn-cs"/>
              </a:rPr>
              <a:t>,</a:t>
            </a:r>
            <a:r>
              <a:rPr lang="en-US" altLang="ko-KR" sz="1200" kern="1200" dirty="0">
                <a:solidFill>
                  <a:schemeClr val="tx1"/>
                </a:solidFill>
                <a:effectLst/>
                <a:latin typeface="+mn-lt"/>
                <a:ea typeface="+mn-ea"/>
                <a:cs typeface="+mn-cs"/>
              </a:rPr>
              <a:t> A similar transmittance enhancement of TM wave for WGPs in THz wavelength regime was attributed to the high electric field in the narrow air gap</a:t>
            </a:r>
            <a:endParaRPr lang="ko-KR" altLang="en-US" dirty="0"/>
          </a:p>
        </p:txBody>
      </p:sp>
      <p:sp>
        <p:nvSpPr>
          <p:cNvPr id="4" name="슬라이드 번호 개체 틀 3"/>
          <p:cNvSpPr>
            <a:spLocks noGrp="1"/>
          </p:cNvSpPr>
          <p:nvPr>
            <p:ph type="sldNum" sz="quarter" idx="10"/>
          </p:nvPr>
        </p:nvSpPr>
        <p:spPr/>
        <p:txBody>
          <a:bodyPr/>
          <a:lstStyle/>
          <a:p>
            <a:fld id="{D61C48BB-ED78-494D-8FD8-0D8910039168}" type="slidenum">
              <a:rPr lang="ko-KR" altLang="en-US" smtClean="0"/>
              <a:t>15</a:t>
            </a:fld>
            <a:endParaRPr lang="ko-KR" altLang="en-US"/>
          </a:p>
        </p:txBody>
      </p:sp>
    </p:spTree>
    <p:extLst>
      <p:ext uri="{BB962C8B-B14F-4D97-AF65-F5344CB8AC3E}">
        <p14:creationId xmlns:p14="http://schemas.microsoft.com/office/powerpoint/2010/main" val="883955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3590977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47813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230260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346201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Content Placeholder 3"/>
          <p:cNvSpPr>
            <a:spLocks noGrp="1"/>
          </p:cNvSpPr>
          <p:nvPr>
            <p:ph sz="half" idx="2"/>
          </p:nvPr>
        </p:nvSpPr>
        <p:spPr>
          <a:xfrm>
            <a:off x="629842" y="2505075"/>
            <a:ext cx="3868340"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Content Placeholder 5"/>
          <p:cNvSpPr>
            <a:spLocks noGrp="1"/>
          </p:cNvSpPr>
          <p:nvPr>
            <p:ph sz="quarter" idx="4"/>
          </p:nvPr>
        </p:nvSpPr>
        <p:spPr>
          <a:xfrm>
            <a:off x="4629150" y="2505075"/>
            <a:ext cx="3887391"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205346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2006395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112651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4224326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399514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1653972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1298A5C-4848-4B20-B13D-8AA054396022}" type="slidenum">
              <a:rPr lang="ko-KR" altLang="en-US" smtClean="0"/>
              <a:t>‹#›</a:t>
            </a:fld>
            <a:endParaRPr lang="ko-KR" altLang="en-US"/>
          </a:p>
        </p:txBody>
      </p:sp>
    </p:spTree>
    <p:extLst>
      <p:ext uri="{BB962C8B-B14F-4D97-AF65-F5344CB8AC3E}">
        <p14:creationId xmlns:p14="http://schemas.microsoft.com/office/powerpoint/2010/main" val="331479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1C066-52F1-4E95-9C80-AA010D9577C1}" type="datetimeFigureOut">
              <a:rPr lang="ko-KR" altLang="en-US" smtClean="0"/>
              <a:t>2018-08-14</a:t>
            </a:fld>
            <a:endParaRPr lang="ko-KR"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298A5C-4848-4B20-B13D-8AA054396022}" type="slidenum">
              <a:rPr lang="ko-KR" altLang="en-US" smtClean="0"/>
              <a:t>‹#›</a:t>
            </a:fld>
            <a:endParaRPr lang="ko-KR" altLang="en-US"/>
          </a:p>
        </p:txBody>
      </p:sp>
      <p:pic>
        <p:nvPicPr>
          <p:cNvPr id="7" name="그림 6">
            <a:extLst>
              <a:ext uri="{FF2B5EF4-FFF2-40B4-BE49-F238E27FC236}">
                <a16:creationId xmlns:a16="http://schemas.microsoft.com/office/drawing/2014/main" id="{BC84F2E2-FFF1-4628-B8FB-056DF94677E9}"/>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8272723" y="14339"/>
            <a:ext cx="885826" cy="894183"/>
          </a:xfrm>
          <a:prstGeom prst="rect">
            <a:avLst/>
          </a:prstGeom>
        </p:spPr>
      </p:pic>
      <p:cxnSp>
        <p:nvCxnSpPr>
          <p:cNvPr id="9" name="직선 연결선 8">
            <a:extLst>
              <a:ext uri="{FF2B5EF4-FFF2-40B4-BE49-F238E27FC236}">
                <a16:creationId xmlns:a16="http://schemas.microsoft.com/office/drawing/2014/main" id="{00FECDA6-B5DF-4C1A-B939-1C56959B6CFA}"/>
              </a:ext>
            </a:extLst>
          </p:cNvPr>
          <p:cNvCxnSpPr>
            <a:cxnSpLocks/>
          </p:cNvCxnSpPr>
          <p:nvPr/>
        </p:nvCxnSpPr>
        <p:spPr>
          <a:xfrm>
            <a:off x="0" y="908522"/>
            <a:ext cx="9158549" cy="0"/>
          </a:xfrm>
          <a:prstGeom prst="line">
            <a:avLst/>
          </a:prstGeom>
          <a:ln w="34925">
            <a:gradFill flip="none" rotWithShape="1">
              <a:gsLst>
                <a:gs pos="0">
                  <a:srgbClr val="FF0000"/>
                </a:gs>
                <a:gs pos="18000">
                  <a:srgbClr val="FFC000"/>
                </a:gs>
                <a:gs pos="36000">
                  <a:srgbClr val="FFFF00"/>
                </a:gs>
                <a:gs pos="84000">
                  <a:srgbClr val="002060"/>
                </a:gs>
                <a:gs pos="69000">
                  <a:schemeClr val="accent1"/>
                </a:gs>
                <a:gs pos="98000">
                  <a:srgbClr val="7030A0"/>
                </a:gs>
                <a:gs pos="53000">
                  <a:srgbClr val="00B050"/>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5AF6D540-B716-4081-B2A9-395DBB467BAE}"/>
              </a:ext>
            </a:extLst>
          </p:cNvPr>
          <p:cNvCxnSpPr>
            <a:cxnSpLocks/>
          </p:cNvCxnSpPr>
          <p:nvPr/>
        </p:nvCxnSpPr>
        <p:spPr>
          <a:xfrm>
            <a:off x="-14549" y="6289628"/>
            <a:ext cx="9158549" cy="0"/>
          </a:xfrm>
          <a:prstGeom prst="line">
            <a:avLst/>
          </a:prstGeom>
          <a:ln w="34925">
            <a:gradFill flip="none" rotWithShape="1">
              <a:gsLst>
                <a:gs pos="0">
                  <a:srgbClr val="FF0000"/>
                </a:gs>
                <a:gs pos="18000">
                  <a:srgbClr val="FFC000"/>
                </a:gs>
                <a:gs pos="36000">
                  <a:srgbClr val="FFFF00"/>
                </a:gs>
                <a:gs pos="84000">
                  <a:srgbClr val="002060"/>
                </a:gs>
                <a:gs pos="69000">
                  <a:schemeClr val="accent1"/>
                </a:gs>
                <a:gs pos="98000">
                  <a:srgbClr val="7030A0"/>
                </a:gs>
                <a:gs pos="53000">
                  <a:srgbClr val="00B05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4539B09-1491-436C-AE2A-FEB22019B797}"/>
              </a:ext>
            </a:extLst>
          </p:cNvPr>
          <p:cNvSpPr txBox="1"/>
          <p:nvPr/>
        </p:nvSpPr>
        <p:spPr>
          <a:xfrm>
            <a:off x="-14551" y="6442364"/>
            <a:ext cx="5509263" cy="369332"/>
          </a:xfrm>
          <a:prstGeom prst="rect">
            <a:avLst/>
          </a:prstGeom>
          <a:noFill/>
        </p:spPr>
        <p:txBody>
          <a:bodyPr wrap="square" rtlCol="0">
            <a:spAutoFit/>
          </a:bodyPr>
          <a:lstStyle/>
          <a:p>
            <a:r>
              <a:rPr lang="en-US" altLang="ko-KR" dirty="0">
                <a:solidFill>
                  <a:schemeClr val="accent1">
                    <a:lumMod val="75000"/>
                  </a:schemeClr>
                </a:solidFill>
                <a:latin typeface="Arial Black" panose="020B0A04020102020204" pitchFamily="34" charset="0"/>
                <a:cs typeface="Arial" panose="020B0604020202020204" pitchFamily="34" charset="0"/>
              </a:rPr>
              <a:t>Thin Film Optics Lab, </a:t>
            </a:r>
            <a:r>
              <a:rPr lang="en-US" altLang="ko-KR" dirty="0" err="1">
                <a:solidFill>
                  <a:schemeClr val="accent1">
                    <a:lumMod val="75000"/>
                  </a:schemeClr>
                </a:solidFill>
                <a:latin typeface="Arial Black" panose="020B0A04020102020204" pitchFamily="34" charset="0"/>
                <a:cs typeface="Arial" panose="020B0604020202020204" pitchFamily="34" charset="0"/>
              </a:rPr>
              <a:t>Inha</a:t>
            </a:r>
            <a:r>
              <a:rPr lang="en-US" altLang="ko-KR" dirty="0">
                <a:solidFill>
                  <a:schemeClr val="accent1">
                    <a:lumMod val="75000"/>
                  </a:schemeClr>
                </a:solidFill>
                <a:latin typeface="Arial Black" panose="020B0A04020102020204" pitchFamily="34" charset="0"/>
                <a:cs typeface="Arial" panose="020B0604020202020204" pitchFamily="34" charset="0"/>
              </a:rPr>
              <a:t> </a:t>
            </a:r>
            <a:r>
              <a:rPr lang="en-US" altLang="ko-KR" dirty="0" err="1">
                <a:solidFill>
                  <a:schemeClr val="accent1">
                    <a:lumMod val="75000"/>
                  </a:schemeClr>
                </a:solidFill>
                <a:latin typeface="Arial Black" panose="020B0A04020102020204" pitchFamily="34" charset="0"/>
                <a:cs typeface="Arial" panose="020B0604020202020204" pitchFamily="34" charset="0"/>
              </a:rPr>
              <a:t>Univ</a:t>
            </a:r>
            <a:r>
              <a:rPr lang="en-US" altLang="ko-KR" dirty="0">
                <a:solidFill>
                  <a:schemeClr val="accent1">
                    <a:lumMod val="75000"/>
                  </a:schemeClr>
                </a:solidFill>
                <a:latin typeface="Arial Black" panose="020B0A04020102020204" pitchFamily="34" charset="0"/>
                <a:cs typeface="Arial" panose="020B0604020202020204" pitchFamily="34" charset="0"/>
              </a:rPr>
              <a:t>, S. Korea</a:t>
            </a:r>
            <a:endParaRPr lang="ko-KR" altLang="en-US" dirty="0">
              <a:solidFill>
                <a:schemeClr val="accent1">
                  <a:lumMod val="75000"/>
                </a:schemeClr>
              </a:solidFill>
              <a:latin typeface="Arial Black" panose="020B0A04020102020204" pitchFamily="34" charset="0"/>
              <a:cs typeface="Arial" panose="020B0604020202020204" pitchFamily="34" charset="0"/>
            </a:endParaRPr>
          </a:p>
        </p:txBody>
      </p:sp>
      <p:pic>
        <p:nvPicPr>
          <p:cNvPr id="20482" name="Picture 2" descr="VASSCAA-9 ">
            <a:extLst>
              <a:ext uri="{FF2B5EF4-FFF2-40B4-BE49-F238E27FC236}">
                <a16:creationId xmlns:a16="http://schemas.microsoft.com/office/drawing/2014/main" id="{D98D2EA0-3B68-4162-B8A6-4D17BDD0E25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99564" y="6308191"/>
            <a:ext cx="2244436" cy="549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526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5.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comments" Target="../comments/comment2.xml"/><Relationship Id="rId5" Type="http://schemas.openxmlformats.org/officeDocument/2006/relationships/image" Target="../media/image17.wmf"/><Relationship Id="rId10" Type="http://schemas.openxmlformats.org/officeDocument/2006/relationships/image" Target="../media/image14.png"/><Relationship Id="rId4" Type="http://schemas.openxmlformats.org/officeDocument/2006/relationships/oleObject" Target="../embeddings/oleObject1.bin"/><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9.wmf"/><Relationship Id="rId5" Type="http://schemas.openxmlformats.org/officeDocument/2006/relationships/oleObject" Target="../embeddings/oleObject3.bin"/><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notesSlide" Target="../notesSlides/notesSlide7.xml"/><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0.wmf"/><Relationship Id="rId11" Type="http://schemas.openxmlformats.org/officeDocument/2006/relationships/image" Target="../media/image23.png"/><Relationship Id="rId5" Type="http://schemas.openxmlformats.org/officeDocument/2006/relationships/oleObject" Target="../embeddings/oleObject4.bin"/><Relationship Id="rId10" Type="http://schemas.openxmlformats.org/officeDocument/2006/relationships/image" Target="../media/image21.emf"/><Relationship Id="rId4" Type="http://schemas.openxmlformats.org/officeDocument/2006/relationships/image" Target="../media/image22.png"/><Relationship Id="rId9" Type="http://schemas.openxmlformats.org/officeDocument/2006/relationships/image" Target="../media/image228.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8.xml"/><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249.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notesSlide" Target="../notesSlides/notesSlide9.xml"/><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8.wmf"/><Relationship Id="rId11" Type="http://schemas.openxmlformats.org/officeDocument/2006/relationships/image" Target="../media/image258.png"/><Relationship Id="rId5" Type="http://schemas.openxmlformats.org/officeDocument/2006/relationships/oleObject" Target="../embeddings/oleObject5.bin"/><Relationship Id="rId10" Type="http://schemas.openxmlformats.org/officeDocument/2006/relationships/image" Target="../media/image257.png"/><Relationship Id="rId4" Type="http://schemas.openxmlformats.org/officeDocument/2006/relationships/image" Target="../media/image29.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notesSlide" Target="../notesSlides/notesSlide10.xml"/><Relationship Id="rId7" Type="http://schemas.openxmlformats.org/officeDocument/2006/relationships/image" Target="../media/image31.png"/><Relationship Id="rId12"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59.png"/><Relationship Id="rId11" Type="http://schemas.openxmlformats.org/officeDocument/2006/relationships/oleObject" Target="../embeddings/oleObject7.bin"/><Relationship Id="rId10" Type="http://schemas.openxmlformats.org/officeDocument/2006/relationships/image" Target="../media/image263.png"/><Relationship Id="rId9" Type="http://schemas.openxmlformats.org/officeDocument/2006/relationships/image" Target="../media/image262.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oleObject" Target="../embeddings/oleObject8.bin"/><Relationship Id="rId7" Type="http://schemas.openxmlformats.org/officeDocument/2006/relationships/image" Target="../media/image33.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266.png"/><Relationship Id="rId4" Type="http://schemas.openxmlformats.org/officeDocument/2006/relationships/image" Target="../media/image32.wmf"/><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303.png"/><Relationship Id="rId5" Type="http://schemas.openxmlformats.org/officeDocument/2006/relationships/image" Target="../media/image40.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E88B10-43A6-4D95-8682-B9F5A33506E7}"/>
              </a:ext>
            </a:extLst>
          </p:cNvPr>
          <p:cNvSpPr>
            <a:spLocks noGrp="1"/>
          </p:cNvSpPr>
          <p:nvPr>
            <p:ph type="ctrTitle"/>
          </p:nvPr>
        </p:nvSpPr>
        <p:spPr>
          <a:xfrm>
            <a:off x="669993" y="1155560"/>
            <a:ext cx="8185851" cy="2241943"/>
          </a:xfrm>
        </p:spPr>
        <p:txBody>
          <a:bodyPr>
            <a:noAutofit/>
          </a:bodyPr>
          <a:lstStyle/>
          <a:p>
            <a:pPr>
              <a:lnSpc>
                <a:spcPct val="100000"/>
              </a:lnSpc>
            </a:pPr>
            <a:r>
              <a:rPr lang="en-US" altLang="ko-KR" sz="3600" b="1" dirty="0">
                <a:latin typeface="Arial" panose="020B0604020202020204" pitchFamily="34" charset="0"/>
                <a:cs typeface="Arial" panose="020B0604020202020204" pitchFamily="34" charset="0"/>
              </a:rPr>
              <a:t>Broadband extraordinary optical transmission in a narrow subwavelength gap of infrared wire-grid-polarizers</a:t>
            </a:r>
            <a:endParaRPr lang="ko-KR" altLang="en-US" sz="3600" b="1" dirty="0">
              <a:latin typeface="Arial" panose="020B0604020202020204" pitchFamily="34" charset="0"/>
              <a:cs typeface="Arial" panose="020B0604020202020204" pitchFamily="34" charset="0"/>
            </a:endParaRPr>
          </a:p>
        </p:txBody>
      </p:sp>
      <p:sp>
        <p:nvSpPr>
          <p:cNvPr id="3" name="부제목 2">
            <a:extLst>
              <a:ext uri="{FF2B5EF4-FFF2-40B4-BE49-F238E27FC236}">
                <a16:creationId xmlns:a16="http://schemas.microsoft.com/office/drawing/2014/main" id="{96CA8C63-4A4B-434E-B2C5-5BFD8EFE055A}"/>
              </a:ext>
            </a:extLst>
          </p:cNvPr>
          <p:cNvSpPr>
            <a:spLocks noGrp="1"/>
          </p:cNvSpPr>
          <p:nvPr>
            <p:ph type="subTitle" idx="1"/>
          </p:nvPr>
        </p:nvSpPr>
        <p:spPr>
          <a:xfrm>
            <a:off x="207455" y="4121415"/>
            <a:ext cx="8729087" cy="1655762"/>
          </a:xfrm>
        </p:spPr>
        <p:txBody>
          <a:bodyPr>
            <a:normAutofit fontScale="92500" lnSpcReduction="10000"/>
          </a:bodyPr>
          <a:lstStyle/>
          <a:p>
            <a:r>
              <a:rPr lang="en-US" altLang="ko-KR" sz="2000" u="sng" dirty="0" err="1">
                <a:latin typeface="Arial" panose="020B0604020202020204" pitchFamily="34" charset="0"/>
                <a:cs typeface="Arial" panose="020B0604020202020204" pitchFamily="34" charset="0"/>
              </a:rPr>
              <a:t>Wonyoung</a:t>
            </a:r>
            <a:r>
              <a:rPr lang="en-US" altLang="ko-KR" sz="2000" u="sng" dirty="0">
                <a:latin typeface="Arial" panose="020B0604020202020204" pitchFamily="34" charset="0"/>
                <a:cs typeface="Arial" panose="020B0604020202020204" pitchFamily="34" charset="0"/>
              </a:rPr>
              <a:t> Kim</a:t>
            </a:r>
            <a:r>
              <a:rPr lang="en-US" altLang="ko-KR" sz="2000" dirty="0">
                <a:latin typeface="Arial" panose="020B0604020202020204" pitchFamily="34" charset="0"/>
                <a:cs typeface="Arial" panose="020B0604020202020204" pitchFamily="34" charset="0"/>
              </a:rPr>
              <a:t>, </a:t>
            </a:r>
            <a:r>
              <a:rPr lang="en-US" altLang="ko-KR" sz="2000" dirty="0" err="1">
                <a:latin typeface="Arial" panose="020B0604020202020204" pitchFamily="34" charset="0"/>
                <a:cs typeface="Arial" panose="020B0604020202020204" pitchFamily="34" charset="0"/>
              </a:rPr>
              <a:t>Minsuk</a:t>
            </a:r>
            <a:r>
              <a:rPr lang="en-US" altLang="ko-KR" sz="2000" dirty="0">
                <a:latin typeface="Arial" panose="020B0604020202020204" pitchFamily="34" charset="0"/>
                <a:cs typeface="Arial" panose="020B0604020202020204" pitchFamily="34" charset="0"/>
              </a:rPr>
              <a:t> Kim, Tae Young Kim, </a:t>
            </a:r>
            <a:r>
              <a:rPr lang="en-US" altLang="ko-KR" sz="2000" dirty="0" err="1">
                <a:latin typeface="Arial" panose="020B0604020202020204" pitchFamily="34" charset="0"/>
                <a:cs typeface="Arial" panose="020B0604020202020204" pitchFamily="34" charset="0"/>
              </a:rPr>
              <a:t>Kyu</a:t>
            </a:r>
            <a:r>
              <a:rPr lang="en-US" altLang="ko-KR" sz="2000" dirty="0">
                <a:latin typeface="Arial" panose="020B0604020202020204" pitchFamily="34" charset="0"/>
                <a:cs typeface="Arial" panose="020B0604020202020204" pitchFamily="34" charset="0"/>
              </a:rPr>
              <a:t>-Tae Lee, </a:t>
            </a:r>
            <a:r>
              <a:rPr lang="en-US" altLang="ko-KR" sz="2000" dirty="0" err="1">
                <a:latin typeface="Arial" panose="020B0604020202020204" pitchFamily="34" charset="0"/>
                <a:cs typeface="Arial" panose="020B0604020202020204" pitchFamily="34" charset="0"/>
              </a:rPr>
              <a:t>Minbaek</a:t>
            </a:r>
            <a:r>
              <a:rPr lang="en-US" altLang="ko-KR" sz="2000" dirty="0">
                <a:latin typeface="Arial" panose="020B0604020202020204" pitchFamily="34" charset="0"/>
                <a:cs typeface="Arial" panose="020B0604020202020204" pitchFamily="34" charset="0"/>
              </a:rPr>
              <a:t> Lee and Chang Kwon </a:t>
            </a:r>
            <a:r>
              <a:rPr lang="en-US" altLang="ko-KR" sz="2000" dirty="0" err="1">
                <a:latin typeface="Arial" panose="020B0604020202020204" pitchFamily="34" charset="0"/>
                <a:cs typeface="Arial" panose="020B0604020202020204" pitchFamily="34" charset="0"/>
              </a:rPr>
              <a:t>Hwangbo</a:t>
            </a:r>
            <a:r>
              <a:rPr lang="en-US" altLang="ko-KR" sz="2000" dirty="0">
                <a:latin typeface="Arial" panose="020B0604020202020204" pitchFamily="34" charset="0"/>
                <a:cs typeface="Arial" panose="020B0604020202020204" pitchFamily="34" charset="0"/>
              </a:rPr>
              <a:t>*</a:t>
            </a:r>
          </a:p>
          <a:p>
            <a:endParaRPr lang="en-US" altLang="ko-KR" sz="2000" dirty="0">
              <a:latin typeface="Arial" panose="020B0604020202020204" pitchFamily="34" charset="0"/>
              <a:cs typeface="Arial" panose="020B0604020202020204" pitchFamily="34" charset="0"/>
            </a:endParaRPr>
          </a:p>
          <a:p>
            <a:r>
              <a:rPr lang="en-US" altLang="ko-KR" sz="2000" dirty="0">
                <a:latin typeface="Arial" panose="020B0604020202020204" pitchFamily="34" charset="0"/>
                <a:cs typeface="Arial" panose="020B0604020202020204" pitchFamily="34" charset="0"/>
              </a:rPr>
              <a:t>Department of Physics, </a:t>
            </a:r>
            <a:r>
              <a:rPr lang="en-US" altLang="ko-KR" sz="2000" dirty="0" err="1">
                <a:latin typeface="Arial" panose="020B0604020202020204" pitchFamily="34" charset="0"/>
                <a:cs typeface="Arial" panose="020B0604020202020204" pitchFamily="34" charset="0"/>
              </a:rPr>
              <a:t>Inha</a:t>
            </a:r>
            <a:r>
              <a:rPr lang="en-US" altLang="ko-KR" sz="2000" dirty="0">
                <a:latin typeface="Arial" panose="020B0604020202020204" pitchFamily="34" charset="0"/>
                <a:cs typeface="Arial" panose="020B0604020202020204" pitchFamily="34" charset="0"/>
              </a:rPr>
              <a:t> University</a:t>
            </a:r>
          </a:p>
          <a:p>
            <a:r>
              <a:rPr lang="en-US" altLang="ko-KR" sz="2000" dirty="0">
                <a:latin typeface="Arial" panose="020B0604020202020204" pitchFamily="34" charset="0"/>
                <a:cs typeface="Arial" panose="020B0604020202020204" pitchFamily="34" charset="0"/>
              </a:rPr>
              <a:t>South Korea</a:t>
            </a:r>
          </a:p>
          <a:p>
            <a:pPr algn="r"/>
            <a:endParaRPr lang="ko-KR"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295553"/>
      </p:ext>
    </p:extLst>
  </p:cSld>
  <p:clrMapOvr>
    <a:masterClrMapping/>
  </p:clrMapOvr>
  <mc:AlternateContent xmlns:mc="http://schemas.openxmlformats.org/markup-compatibility/2006" xmlns:p14="http://schemas.microsoft.com/office/powerpoint/2010/main">
    <mc:Choice Requires="p14">
      <p:transition spd="slow" p14:dur="2000" advTm="18566"/>
    </mc:Choice>
    <mc:Fallback xmlns="">
      <p:transition spd="slow" advTm="1856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D501B9-FD59-47D2-8298-D152837AE57F}"/>
              </a:ext>
            </a:extLst>
          </p:cNvPr>
          <p:cNvSpPr txBox="1"/>
          <p:nvPr/>
        </p:nvSpPr>
        <p:spPr>
          <a:xfrm>
            <a:off x="-13563" y="160545"/>
            <a:ext cx="9000156" cy="707886"/>
          </a:xfrm>
          <a:prstGeom prst="rect">
            <a:avLst/>
          </a:prstGeom>
          <a:noFill/>
        </p:spPr>
        <p:txBody>
          <a:bodyPr wrap="square" rtlCol="0">
            <a:spAutoFit/>
          </a:bodyPr>
          <a:lstStyle/>
          <a:p>
            <a:r>
              <a:rPr lang="en-US" altLang="ko-KR" sz="4000" b="1" dirty="0">
                <a:latin typeface="Arial" panose="020B0604020202020204" pitchFamily="34" charset="0"/>
                <a:cs typeface="Arial" panose="020B0604020202020204" pitchFamily="34" charset="0"/>
              </a:rPr>
              <a:t>Conventional Wire Grid Polarizers</a:t>
            </a:r>
            <a:endParaRPr lang="ko-KR" altLang="en-US" sz="40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84E4FFA-4946-4345-A202-80B2D1B5274C}"/>
              </a:ext>
            </a:extLst>
          </p:cNvPr>
          <p:cNvSpPr txBox="1"/>
          <p:nvPr/>
        </p:nvSpPr>
        <p:spPr>
          <a:xfrm>
            <a:off x="6008840" y="5200538"/>
            <a:ext cx="3460955" cy="830997"/>
          </a:xfrm>
          <a:prstGeom prst="rect">
            <a:avLst/>
          </a:prstGeom>
          <a:noFill/>
        </p:spPr>
        <p:txBody>
          <a:bodyPr wrap="square" rtlCol="0">
            <a:spAutoFit/>
          </a:bodyPr>
          <a:lstStyle/>
          <a:p>
            <a:r>
              <a:rPr lang="en-US" altLang="ko-KR" sz="1600" dirty="0">
                <a:latin typeface="Arial" panose="020B0604020202020204" pitchFamily="34" charset="0"/>
                <a:cs typeface="Arial" panose="020B0604020202020204" pitchFamily="34" charset="0"/>
              </a:rPr>
              <a:t>Applications</a:t>
            </a:r>
            <a:endParaRPr lang="ko-KR" alt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ko-KR" sz="1600" dirty="0"/>
              <a:t>Spectroscopic polarimetry</a:t>
            </a:r>
          </a:p>
          <a:p>
            <a:pPr marL="285750" indent="-285750">
              <a:buFont typeface="Arial" panose="020B0604020202020204" pitchFamily="34" charset="0"/>
              <a:buChar char="•"/>
            </a:pPr>
            <a:r>
              <a:rPr lang="en-US" altLang="ko-KR" sz="1600" dirty="0"/>
              <a:t>Night vision image analysis</a:t>
            </a:r>
            <a:endParaRPr lang="ko-KR" altLang="en-US" dirty="0"/>
          </a:p>
        </p:txBody>
      </p:sp>
      <p:pic>
        <p:nvPicPr>
          <p:cNvPr id="86" name="그림 85">
            <a:extLst>
              <a:ext uri="{FF2B5EF4-FFF2-40B4-BE49-F238E27FC236}">
                <a16:creationId xmlns:a16="http://schemas.microsoft.com/office/drawing/2014/main" id="{D4CB52A2-50D3-428E-892D-0519C7D1645C}"/>
              </a:ext>
            </a:extLst>
          </p:cNvPr>
          <p:cNvPicPr>
            <a:picLocks noChangeAspect="1"/>
          </p:cNvPicPr>
          <p:nvPr/>
        </p:nvPicPr>
        <p:blipFill>
          <a:blip r:embed="rId3"/>
          <a:stretch>
            <a:fillRect/>
          </a:stretch>
        </p:blipFill>
        <p:spPr>
          <a:xfrm>
            <a:off x="5950310" y="3140735"/>
            <a:ext cx="2954181" cy="2124042"/>
          </a:xfrm>
          <a:prstGeom prst="rect">
            <a:avLst/>
          </a:prstGeom>
        </p:spPr>
      </p:pic>
      <p:sp>
        <p:nvSpPr>
          <p:cNvPr id="9" name="TextBox 8">
            <a:extLst>
              <a:ext uri="{FF2B5EF4-FFF2-40B4-BE49-F238E27FC236}">
                <a16:creationId xmlns:a16="http://schemas.microsoft.com/office/drawing/2014/main" id="{CDA7B2C7-6BBC-4EBB-AD1F-1CBFD5FB75D8}"/>
              </a:ext>
            </a:extLst>
          </p:cNvPr>
          <p:cNvSpPr txBox="1"/>
          <p:nvPr/>
        </p:nvSpPr>
        <p:spPr>
          <a:xfrm>
            <a:off x="5979575" y="6017091"/>
            <a:ext cx="3460954" cy="276999"/>
          </a:xfrm>
          <a:prstGeom prst="rect">
            <a:avLst/>
          </a:prstGeom>
          <a:noFill/>
        </p:spPr>
        <p:txBody>
          <a:bodyPr wrap="square" rtlCol="0">
            <a:spAutoFit/>
          </a:bodyPr>
          <a:lstStyle/>
          <a:p>
            <a:r>
              <a:rPr lang="en-US" altLang="ko-KR" sz="1200" dirty="0">
                <a:latin typeface="Arial" panose="020B0604020202020204" pitchFamily="34" charset="0"/>
                <a:cs typeface="Arial" panose="020B0604020202020204" pitchFamily="34" charset="0"/>
              </a:rPr>
              <a:t>F. </a:t>
            </a:r>
            <a:r>
              <a:rPr lang="en-US" altLang="ko-KR" sz="1200" dirty="0" err="1">
                <a:latin typeface="Arial" panose="020B0604020202020204" pitchFamily="34" charset="0"/>
                <a:cs typeface="Arial" panose="020B0604020202020204" pitchFamily="34" charset="0"/>
              </a:rPr>
              <a:t>Snik</a:t>
            </a:r>
            <a:r>
              <a:rPr lang="en-US" altLang="ko-KR" sz="1200" dirty="0">
                <a:latin typeface="Arial" panose="020B0604020202020204" pitchFamily="34" charset="0"/>
                <a:cs typeface="Arial" panose="020B0604020202020204" pitchFamily="34" charset="0"/>
              </a:rPr>
              <a:t> et al., Proc. SPIE 9099, (2014) </a:t>
            </a:r>
            <a:endParaRPr lang="ko-KR" altLang="en-US" sz="1200" dirty="0">
              <a:latin typeface="Arial" panose="020B0604020202020204" pitchFamily="34" charset="0"/>
              <a:cs typeface="Arial" panose="020B0604020202020204" pitchFamily="34" charset="0"/>
            </a:endParaRPr>
          </a:p>
        </p:txBody>
      </p:sp>
      <p:grpSp>
        <p:nvGrpSpPr>
          <p:cNvPr id="10" name="그룹 9">
            <a:extLst>
              <a:ext uri="{FF2B5EF4-FFF2-40B4-BE49-F238E27FC236}">
                <a16:creationId xmlns:a16="http://schemas.microsoft.com/office/drawing/2014/main" id="{463FD046-D841-4135-BC7B-5F3C1B8E5ACE}"/>
              </a:ext>
            </a:extLst>
          </p:cNvPr>
          <p:cNvGrpSpPr/>
          <p:nvPr/>
        </p:nvGrpSpPr>
        <p:grpSpPr>
          <a:xfrm>
            <a:off x="5868626" y="1000724"/>
            <a:ext cx="3322670" cy="2047123"/>
            <a:chOff x="5033337" y="1102896"/>
            <a:chExt cx="3950746" cy="2275991"/>
          </a:xfrm>
        </p:grpSpPr>
        <p:pic>
          <p:nvPicPr>
            <p:cNvPr id="14" name="그림 13">
              <a:extLst>
                <a:ext uri="{FF2B5EF4-FFF2-40B4-BE49-F238E27FC236}">
                  <a16:creationId xmlns:a16="http://schemas.microsoft.com/office/drawing/2014/main" id="{06B84702-3009-4C64-BB28-C849DDC1349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033338" y="1102896"/>
              <a:ext cx="1998420" cy="1984477"/>
            </a:xfrm>
            <a:prstGeom prst="rect">
              <a:avLst/>
            </a:prstGeom>
          </p:spPr>
        </p:pic>
        <p:pic>
          <p:nvPicPr>
            <p:cNvPr id="15" name="그림 14">
              <a:extLst>
                <a:ext uri="{FF2B5EF4-FFF2-40B4-BE49-F238E27FC236}">
                  <a16:creationId xmlns:a16="http://schemas.microsoft.com/office/drawing/2014/main" id="{1EB16829-9B36-473E-A885-184E6683B68C}"/>
                </a:ext>
              </a:extLst>
            </p:cNvPr>
            <p:cNvPicPr>
              <a:picLocks noChangeAspect="1"/>
            </p:cNvPicPr>
            <p:nvPr/>
          </p:nvPicPr>
          <p:blipFill>
            <a:blip r:embed="rId5"/>
            <a:stretch>
              <a:fillRect/>
            </a:stretch>
          </p:blipFill>
          <p:spPr>
            <a:xfrm>
              <a:off x="7031758" y="1184175"/>
              <a:ext cx="1765164" cy="1847152"/>
            </a:xfrm>
            <a:prstGeom prst="rect">
              <a:avLst/>
            </a:prstGeom>
          </p:spPr>
        </p:pic>
        <p:sp>
          <p:nvSpPr>
            <p:cNvPr id="16" name="TextBox 15">
              <a:extLst>
                <a:ext uri="{FF2B5EF4-FFF2-40B4-BE49-F238E27FC236}">
                  <a16:creationId xmlns:a16="http://schemas.microsoft.com/office/drawing/2014/main" id="{B1A90B46-5A71-4664-AFEF-F5F8CA4B66C4}"/>
                </a:ext>
              </a:extLst>
            </p:cNvPr>
            <p:cNvSpPr txBox="1"/>
            <p:nvPr/>
          </p:nvSpPr>
          <p:spPr>
            <a:xfrm>
              <a:off x="5033337" y="3070919"/>
              <a:ext cx="3950746" cy="307968"/>
            </a:xfrm>
            <a:prstGeom prst="rect">
              <a:avLst/>
            </a:prstGeom>
            <a:noFill/>
          </p:spPr>
          <p:txBody>
            <a:bodyPr wrap="square" rtlCol="0">
              <a:spAutoFit/>
            </a:bodyPr>
            <a:lstStyle/>
            <a:p>
              <a:r>
                <a:rPr lang="ko-KR" altLang="en-US" sz="1200" dirty="0" err="1"/>
                <a:t>B</a:t>
              </a:r>
              <a:r>
                <a:rPr lang="en-US" altLang="ko-KR" sz="1200" dirty="0"/>
                <a:t>.</a:t>
              </a:r>
              <a:r>
                <a:rPr lang="ko-KR" altLang="en-US" sz="1200" dirty="0" err="1"/>
                <a:t>F</a:t>
              </a:r>
              <a:r>
                <a:rPr lang="ko-KR" altLang="en-US" sz="1200" dirty="0"/>
                <a:t>. </a:t>
              </a:r>
              <a:r>
                <a:rPr lang="ko-KR" altLang="en-US" sz="1200" dirty="0" err="1"/>
                <a:t>Andresen</a:t>
              </a:r>
              <a:r>
                <a:rPr lang="ko-KR" altLang="en-US" sz="1200" dirty="0"/>
                <a:t> </a:t>
              </a:r>
              <a:r>
                <a:rPr lang="en-US" altLang="ko-KR" sz="1200" dirty="0"/>
                <a:t>et al</a:t>
              </a:r>
              <a:r>
                <a:rPr lang="en-US" altLang="ko-KR" sz="1200" dirty="0">
                  <a:latin typeface="Arial" panose="020B0604020202020204" pitchFamily="34" charset="0"/>
                  <a:cs typeface="Arial" panose="020B0604020202020204" pitchFamily="34" charset="0"/>
                </a:rPr>
                <a:t>., Proc. SPIE 8704, (2013) </a:t>
              </a:r>
              <a:endParaRPr lang="ko-KR" altLang="en-US" sz="1200" dirty="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42C1C7C9-0312-C74B-87A9-C83B57EECC72}"/>
              </a:ext>
            </a:extLst>
          </p:cNvPr>
          <p:cNvSpPr txBox="1"/>
          <p:nvPr/>
        </p:nvSpPr>
        <p:spPr>
          <a:xfrm>
            <a:off x="23304" y="961802"/>
            <a:ext cx="5798026" cy="707886"/>
          </a:xfrm>
          <a:prstGeom prst="rect">
            <a:avLst/>
          </a:prstGeom>
          <a:noFill/>
        </p:spPr>
        <p:txBody>
          <a:bodyPr wrap="square" rtlCol="0">
            <a:spAutoFit/>
          </a:bodyPr>
          <a:lstStyle/>
          <a:p>
            <a:pPr lvl="0">
              <a:buFont typeface="Wingdings" panose="05000000000000000000" pitchFamily="2" charset="2"/>
              <a:buChar char="Ø"/>
            </a:pPr>
            <a:r>
              <a:rPr kumimoji="1" lang="en-US" altLang="ko-KR" sz="2000" b="1" dirty="0">
                <a:cs typeface="Arial" panose="020B0604020202020204" pitchFamily="34" charset="0"/>
              </a:rPr>
              <a:t>Wire Grid Polarizer (WGP) is a </a:t>
            </a:r>
            <a:r>
              <a:rPr kumimoji="1" lang="en-US" altLang="ko-KR" sz="2000" b="1" dirty="0">
                <a:solidFill>
                  <a:prstClr val="black"/>
                </a:solidFill>
              </a:rPr>
              <a:t>1D array of Al    </a:t>
            </a:r>
          </a:p>
          <a:p>
            <a:pPr lvl="0"/>
            <a:r>
              <a:rPr kumimoji="1" lang="en-US" altLang="ko-KR" sz="2000" b="1" dirty="0">
                <a:solidFill>
                  <a:prstClr val="black"/>
                </a:solidFill>
              </a:rPr>
              <a:t>    nanowires</a:t>
            </a:r>
            <a:r>
              <a:rPr kumimoji="1" lang="en-US" altLang="ko-KR" sz="2000" b="1" dirty="0">
                <a:cs typeface="Arial" panose="020B0604020202020204" pitchFamily="34" charset="0"/>
              </a:rPr>
              <a:t> on flat Si-substrate (</a:t>
            </a:r>
            <a:r>
              <a:rPr kumimoji="1" lang="en-US" altLang="ko-KR" sz="2000" b="1" dirty="0" err="1">
                <a:cs typeface="Arial" panose="020B0604020202020204" pitchFamily="34" charset="0"/>
              </a:rPr>
              <a:t>fsWGP</a:t>
            </a:r>
            <a:r>
              <a:rPr kumimoji="1" lang="en-US" altLang="ko-KR" sz="2000" b="1" dirty="0">
                <a:cs typeface="Arial" panose="020B0604020202020204" pitchFamily="34" charset="0"/>
              </a:rPr>
              <a:t>).</a:t>
            </a:r>
            <a:endParaRPr kumimoji="1" lang="ko-KR" altLang="en-US" sz="20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8" name="직사각형 7">
                <a:extLst>
                  <a:ext uri="{FF2B5EF4-FFF2-40B4-BE49-F238E27FC236}">
                    <a16:creationId xmlns:a16="http://schemas.microsoft.com/office/drawing/2014/main" id="{26702E56-D9A5-4024-81DC-E8FA4D4BA4B6}"/>
                  </a:ext>
                </a:extLst>
              </p:cNvPr>
              <p:cNvSpPr/>
              <p:nvPr/>
            </p:nvSpPr>
            <p:spPr>
              <a:xfrm>
                <a:off x="87795" y="4819328"/>
                <a:ext cx="5891780" cy="1391407"/>
              </a:xfrm>
              <a:prstGeom prst="rect">
                <a:avLst/>
              </a:prstGeom>
            </p:spPr>
            <p:txBody>
              <a:bodyPr wrap="square">
                <a:spAutoFit/>
              </a:bodyPr>
              <a:lstStyle/>
              <a:p>
                <a:pPr defTabSz="914400" latinLnBrk="1">
                  <a:lnSpc>
                    <a:spcPct val="120000"/>
                  </a:lnSpc>
                  <a:buFont typeface="Wingdings" panose="05000000000000000000" pitchFamily="2" charset="2"/>
                  <a:buChar char="Ø"/>
                  <a:defRPr/>
                </a:pPr>
                <a:r>
                  <a:rPr lang="en-US" altLang="ko-KR" b="1" dirty="0">
                    <a:solidFill>
                      <a:prstClr val="black"/>
                    </a:solidFill>
                    <a:latin typeface="Arial" panose="020B0604020202020204" pitchFamily="34" charset="0"/>
                    <a:ea typeface="HY헤드라인M" panose="02030600000101010101" pitchFamily="18" charset="-127"/>
                    <a:cs typeface="Arial" panose="020B0604020202020204" pitchFamily="34" charset="0"/>
                  </a:rPr>
                  <a:t>Performance limit:</a:t>
                </a:r>
              </a:p>
              <a:p>
                <a:pPr defTabSz="914400" latinLnBrk="1">
                  <a:lnSpc>
                    <a:spcPct val="120000"/>
                  </a:lnSpc>
                  <a:buFont typeface="Wingdings" panose="05000000000000000000" pitchFamily="2" charset="2"/>
                  <a:buChar char="§"/>
                  <a:defRPr/>
                </a:pPr>
                <a:r>
                  <a:rPr lang="en-US" altLang="ko-KR" b="1" dirty="0">
                    <a:solidFill>
                      <a:prstClr val="black"/>
                    </a:solidFill>
                    <a:latin typeface="Cambria Math" panose="02040503050406030204" pitchFamily="18" charset="0"/>
                    <a:ea typeface="Cambria Math" panose="02040503050406030204" pitchFamily="18" charset="0"/>
                  </a:rPr>
                  <a:t>Si (</a:t>
                </a:r>
                <a14:m>
                  <m:oMath xmlns:m="http://schemas.openxmlformats.org/officeDocument/2006/math">
                    <m:sSub>
                      <m:sSubPr>
                        <m:ctrlPr>
                          <a:rPr lang="en-US" altLang="ko-KR" b="1" i="1" dirty="0">
                            <a:solidFill>
                              <a:prstClr val="black"/>
                            </a:solidFill>
                            <a:latin typeface="Cambria Math" panose="02040503050406030204" pitchFamily="18" charset="0"/>
                            <a:ea typeface="Cambria Math" panose="02040503050406030204" pitchFamily="18" charset="0"/>
                          </a:rPr>
                        </m:ctrlPr>
                      </m:sSubPr>
                      <m:e>
                        <m:r>
                          <a:rPr lang="en-US" altLang="ko-KR" b="1" i="1" dirty="0">
                            <a:solidFill>
                              <a:prstClr val="black"/>
                            </a:solidFill>
                            <a:latin typeface="Cambria Math" panose="02040503050406030204" pitchFamily="18" charset="0"/>
                            <a:ea typeface="Cambria Math" panose="02040503050406030204" pitchFamily="18" charset="0"/>
                          </a:rPr>
                          <m:t>𝒏</m:t>
                        </m:r>
                      </m:e>
                      <m:sub>
                        <m:r>
                          <a:rPr lang="en-US" altLang="ko-KR" b="1" i="1" dirty="0">
                            <a:solidFill>
                              <a:prstClr val="black"/>
                            </a:solidFill>
                            <a:latin typeface="Cambria Math" panose="02040503050406030204" pitchFamily="18" charset="0"/>
                            <a:ea typeface="Cambria Math" panose="02040503050406030204" pitchFamily="18" charset="0"/>
                          </a:rPr>
                          <m:t>𝑺𝒊</m:t>
                        </m:r>
                      </m:sub>
                    </m:sSub>
                    <m:r>
                      <a:rPr lang="en-US" altLang="ko-KR" b="1" i="1" dirty="0">
                        <a:solidFill>
                          <a:prstClr val="black"/>
                        </a:solidFill>
                        <a:latin typeface="Cambria Math" panose="02040503050406030204" pitchFamily="18" charset="0"/>
                        <a:ea typeface="Cambria Math" panose="02040503050406030204" pitchFamily="18" charset="0"/>
                      </a:rPr>
                      <m:t>=</m:t>
                    </m:r>
                    <m:r>
                      <a:rPr lang="en-US" altLang="ko-KR" b="1" i="1" dirty="0">
                        <a:solidFill>
                          <a:prstClr val="black"/>
                        </a:solidFill>
                        <a:latin typeface="Cambria Math" panose="02040503050406030204" pitchFamily="18" charset="0"/>
                        <a:ea typeface="Cambria Math" panose="02040503050406030204" pitchFamily="18" charset="0"/>
                      </a:rPr>
                      <m:t>𝟑</m:t>
                    </m:r>
                    <m:r>
                      <a:rPr lang="en-US" altLang="ko-KR" b="1" i="1" dirty="0">
                        <a:solidFill>
                          <a:prstClr val="black"/>
                        </a:solidFill>
                        <a:latin typeface="Cambria Math" panose="02040503050406030204" pitchFamily="18" charset="0"/>
                        <a:ea typeface="Cambria Math" panose="02040503050406030204" pitchFamily="18" charset="0"/>
                      </a:rPr>
                      <m:t>.</m:t>
                    </m:r>
                    <m:r>
                      <a:rPr lang="en-US" altLang="ko-KR" b="1" i="1" dirty="0">
                        <a:solidFill>
                          <a:prstClr val="black"/>
                        </a:solidFill>
                        <a:latin typeface="Cambria Math" panose="02040503050406030204" pitchFamily="18" charset="0"/>
                        <a:ea typeface="Cambria Math" panose="02040503050406030204" pitchFamily="18" charset="0"/>
                      </a:rPr>
                      <m:t>𝟒</m:t>
                    </m:r>
                    <m:r>
                      <a:rPr lang="en-US" altLang="ko-KR" b="1" i="1" dirty="0">
                        <a:solidFill>
                          <a:prstClr val="black"/>
                        </a:solidFill>
                        <a:latin typeface="Cambria Math" panose="02040503050406030204" pitchFamily="18" charset="0"/>
                        <a:ea typeface="Cambria Math" panose="02040503050406030204" pitchFamily="18" charset="0"/>
                      </a:rPr>
                      <m:t> </m:t>
                    </m:r>
                  </m:oMath>
                </a14:m>
                <a:r>
                  <a:rPr lang="en-US" altLang="ko-KR" b="1" dirty="0">
                    <a:solidFill>
                      <a:prstClr val="black"/>
                    </a:solidFill>
                    <a:latin typeface="Cambria Math" panose="02040503050406030204" pitchFamily="18" charset="0"/>
                    <a:ea typeface="Cambria Math" panose="02040503050406030204" pitchFamily="18" charset="0"/>
                  </a:rPr>
                  <a:t>) substrate is widely used i</a:t>
                </a:r>
                <a:r>
                  <a:rPr lang="en-US" altLang="ko-KR" b="1" dirty="0">
                    <a:solidFill>
                      <a:prstClr val="black"/>
                    </a:solidFill>
                    <a:latin typeface="Cambria Math" panose="02040503050406030204" pitchFamily="18" charset="0"/>
                    <a:ea typeface="Cambria Math" panose="02040503050406030204" pitchFamily="18" charset="0"/>
                    <a:cs typeface="Arial" panose="020B0604020202020204" pitchFamily="34" charset="0"/>
                  </a:rPr>
                  <a:t>n infrared (IR)  </a:t>
                </a:r>
              </a:p>
              <a:p>
                <a:pPr defTabSz="914400" latinLnBrk="1">
                  <a:lnSpc>
                    <a:spcPct val="120000"/>
                  </a:lnSpc>
                  <a:defRPr/>
                </a:pPr>
                <a:r>
                  <a:rPr lang="en-US" altLang="ko-KR" b="1" dirty="0">
                    <a:solidFill>
                      <a:prstClr val="black"/>
                    </a:solidFill>
                    <a:latin typeface="Cambria Math" panose="02040503050406030204" pitchFamily="18" charset="0"/>
                    <a:ea typeface="Cambria Math" panose="02040503050406030204" pitchFamily="18" charset="0"/>
                    <a:cs typeface="Arial" panose="020B0604020202020204" pitchFamily="34" charset="0"/>
                  </a:rPr>
                  <a:t>    wavelength region (3000</a:t>
                </a:r>
                <a:r>
                  <a:rPr lang="ko-KR" altLang="en-US" b="1" dirty="0">
                    <a:solidFill>
                      <a:prstClr val="black"/>
                    </a:solidFill>
                    <a:latin typeface="Cambria Math" panose="02040503050406030204" pitchFamily="18" charset="0"/>
                    <a:ea typeface="HY헤드라인M" panose="02030600000101010101" pitchFamily="18" charset="-127"/>
                    <a:cs typeface="Arial" panose="020B0604020202020204" pitchFamily="34" charset="0"/>
                  </a:rPr>
                  <a:t> </a:t>
                </a:r>
                <a:r>
                  <a:rPr lang="en-US" altLang="ko-KR" b="1" dirty="0">
                    <a:solidFill>
                      <a:prstClr val="black"/>
                    </a:solidFill>
                    <a:latin typeface="Cambria Math" panose="02040503050406030204" pitchFamily="18" charset="0"/>
                    <a:ea typeface="Cambria Math" panose="02040503050406030204" pitchFamily="18" charset="0"/>
                    <a:cs typeface="Arial" panose="020B0604020202020204" pitchFamily="34" charset="0"/>
                  </a:rPr>
                  <a:t>nm - 8000 nm). </a:t>
                </a:r>
                <a:br>
                  <a:rPr lang="en-US" altLang="ko-KR" b="1" i="1" dirty="0">
                    <a:solidFill>
                      <a:prstClr val="black"/>
                    </a:solidFill>
                    <a:latin typeface="Cambria Math" panose="02040503050406030204" pitchFamily="18" charset="0"/>
                    <a:ea typeface="Cambria Math" panose="02040503050406030204" pitchFamily="18" charset="0"/>
                  </a:rPr>
                </a:br>
                <a14:m>
                  <m:oMath xmlns:m="http://schemas.openxmlformats.org/officeDocument/2006/math">
                    <m:r>
                      <a:rPr lang="en-US" altLang="ko-KR" b="1" i="1" dirty="0">
                        <a:solidFill>
                          <a:prstClr val="black"/>
                        </a:solidFill>
                        <a:latin typeface="Cambria Math" panose="02040503050406030204" pitchFamily="18" charset="0"/>
                        <a:ea typeface="Cambria Math" panose="02040503050406030204" pitchFamily="18" charset="0"/>
                      </a:rPr>
                      <m:t>→</m:t>
                    </m:r>
                    <m:r>
                      <m:rPr>
                        <m:nor/>
                      </m:rPr>
                      <a:rPr kumimoji="1" lang="en-US" altLang="ko-KR" b="1" dirty="0">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a:latin typeface="Cambria Math" panose="02040503050406030204" pitchFamily="18" charset="0"/>
                        <a:ea typeface="Cambria Math" panose="02040503050406030204" pitchFamily="18" charset="0"/>
                        <a:cs typeface="Arial" panose="020B0604020202020204" pitchFamily="34" charset="0"/>
                      </a:rPr>
                      <m:t>TM</m:t>
                    </m:r>
                    <m:r>
                      <a:rPr kumimoji="1" lang="en-US" altLang="ko-KR" b="1" i="1">
                        <a:latin typeface="Cambria Math" panose="02040503050406030204" pitchFamily="18" charset="0"/>
                        <a:ea typeface="Cambria Math" panose="02040503050406030204" pitchFamily="18" charset="0"/>
                        <a:cs typeface="Arial" panose="020B0604020202020204" pitchFamily="34" charset="0"/>
                      </a:rPr>
                      <m:t>≤</m:t>
                    </m:r>
                    <m:r>
                      <m:rPr>
                        <m:nor/>
                      </m:rPr>
                      <a:rPr kumimoji="1" lang="en-US" altLang="ko-KR" b="1" dirty="0" err="1">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err="1">
                        <a:latin typeface="Cambria Math" panose="02040503050406030204" pitchFamily="18" charset="0"/>
                        <a:ea typeface="Cambria Math" panose="02040503050406030204" pitchFamily="18" charset="0"/>
                        <a:cs typeface="Arial" panose="020B0604020202020204" pitchFamily="34" charset="0"/>
                      </a:rPr>
                      <m:t>sub</m:t>
                    </m:r>
                    <m:r>
                      <a:rPr kumimoji="1" lang="en-US" altLang="ko-KR" b="1" i="1" baseline="-25000" dirty="0" smtClean="0">
                        <a:latin typeface="Cambria Math" panose="02040503050406030204" pitchFamily="18" charset="0"/>
                        <a:ea typeface="Cambria Math" panose="02040503050406030204" pitchFamily="18" charset="0"/>
                        <a:cs typeface="Arial" panose="020B0604020202020204" pitchFamily="34" charset="0"/>
                      </a:rPr>
                      <m:t> </m:t>
                    </m:r>
                    <m:r>
                      <a:rPr lang="en-US" altLang="ko-KR" b="1" i="1" dirty="0" smtClean="0">
                        <a:solidFill>
                          <a:prstClr val="black"/>
                        </a:solidFill>
                        <a:latin typeface="Cambria Math" panose="02040503050406030204" pitchFamily="18" charset="0"/>
                        <a:ea typeface="Cambria Math" panose="02040503050406030204" pitchFamily="18" charset="0"/>
                      </a:rPr>
                      <m:t>(</m:t>
                    </m:r>
                    <m:r>
                      <a:rPr lang="en-US" altLang="ko-KR" b="1" i="1" dirty="0" smtClean="0">
                        <a:solidFill>
                          <a:prstClr val="black"/>
                        </a:solidFill>
                        <a:latin typeface="Cambria Math" panose="02040503050406030204" pitchFamily="18" charset="0"/>
                        <a:ea typeface="Cambria Math" panose="02040503050406030204" pitchFamily="18" charset="0"/>
                      </a:rPr>
                      <m:t>𝟕𝟎</m:t>
                    </m:r>
                    <m:r>
                      <a:rPr lang="en-US" altLang="ko-KR" b="1" i="1" dirty="0">
                        <a:solidFill>
                          <a:prstClr val="black"/>
                        </a:solidFill>
                        <a:latin typeface="Cambria Math" panose="02040503050406030204" pitchFamily="18" charset="0"/>
                        <a:ea typeface="Cambria Math" panose="02040503050406030204" pitchFamily="18" charset="0"/>
                      </a:rPr>
                      <m:t>%</m:t>
                    </m:r>
                  </m:oMath>
                </a14:m>
                <a:r>
                  <a:rPr kumimoji="1" lang="en-US" altLang="ko-KR" b="1" dirty="0">
                    <a:latin typeface="Cambria Math" panose="02040503050406030204" pitchFamily="18" charset="0"/>
                    <a:ea typeface="Cambria Math" panose="02040503050406030204" pitchFamily="18" charset="0"/>
                    <a:cs typeface="Arial" panose="020B0604020202020204" pitchFamily="34" charset="0"/>
                  </a:rPr>
                  <a:t>)</a:t>
                </a:r>
                <a:endParaRPr kumimoji="1" lang="ko-KR" altLang="en-US" b="1" dirty="0">
                  <a:latin typeface="Cambria Math" panose="02040503050406030204" pitchFamily="18" charset="0"/>
                  <a:cs typeface="Arial" panose="020B0604020202020204" pitchFamily="34" charset="0"/>
                </a:endParaRPr>
              </a:p>
            </p:txBody>
          </p:sp>
        </mc:Choice>
        <mc:Fallback xmlns="">
          <p:sp>
            <p:nvSpPr>
              <p:cNvPr id="8" name="직사각형 7">
                <a:extLst>
                  <a:ext uri="{FF2B5EF4-FFF2-40B4-BE49-F238E27FC236}">
                    <a16:creationId xmlns:a16="http://schemas.microsoft.com/office/drawing/2014/main" id="{26702E56-D9A5-4024-81DC-E8FA4D4BA4B6}"/>
                  </a:ext>
                </a:extLst>
              </p:cNvPr>
              <p:cNvSpPr>
                <a:spLocks noRot="1" noChangeAspect="1" noMove="1" noResize="1" noEditPoints="1" noAdjustHandles="1" noChangeArrowheads="1" noChangeShapeType="1" noTextEdit="1"/>
              </p:cNvSpPr>
              <p:nvPr/>
            </p:nvSpPr>
            <p:spPr>
              <a:xfrm>
                <a:off x="87795" y="4819328"/>
                <a:ext cx="5891780" cy="1391407"/>
              </a:xfrm>
              <a:prstGeom prst="rect">
                <a:avLst/>
              </a:prstGeom>
              <a:blipFill>
                <a:blip r:embed="rId6"/>
                <a:stretch>
                  <a:fillRect l="-620" t="-439" b="-6140"/>
                </a:stretch>
              </a:blipFill>
            </p:spPr>
            <p:txBody>
              <a:bodyPr/>
              <a:lstStyle/>
              <a:p>
                <a:r>
                  <a:rPr lang="ko-KR" altLang="en-US">
                    <a:noFill/>
                  </a:rPr>
                  <a:t> </a:t>
                </a:r>
              </a:p>
            </p:txBody>
          </p:sp>
        </mc:Fallback>
      </mc:AlternateContent>
      <p:grpSp>
        <p:nvGrpSpPr>
          <p:cNvPr id="17" name="그룹 16">
            <a:extLst>
              <a:ext uri="{FF2B5EF4-FFF2-40B4-BE49-F238E27FC236}">
                <a16:creationId xmlns:a16="http://schemas.microsoft.com/office/drawing/2014/main" id="{89B057B8-4591-4C8B-98EB-E066AD95213B}"/>
              </a:ext>
            </a:extLst>
          </p:cNvPr>
          <p:cNvGrpSpPr/>
          <p:nvPr/>
        </p:nvGrpSpPr>
        <p:grpSpPr>
          <a:xfrm>
            <a:off x="956394" y="1763059"/>
            <a:ext cx="4317721" cy="3077465"/>
            <a:chOff x="956394" y="1763059"/>
            <a:chExt cx="4317721" cy="3077465"/>
          </a:xfrm>
        </p:grpSpPr>
        <p:grpSp>
          <p:nvGrpSpPr>
            <p:cNvPr id="3" name="그룹 2">
              <a:extLst>
                <a:ext uri="{FF2B5EF4-FFF2-40B4-BE49-F238E27FC236}">
                  <a16:creationId xmlns:a16="http://schemas.microsoft.com/office/drawing/2014/main" id="{B822419A-ADC7-40B1-91D4-A0DE7C8C8156}"/>
                </a:ext>
              </a:extLst>
            </p:cNvPr>
            <p:cNvGrpSpPr/>
            <p:nvPr/>
          </p:nvGrpSpPr>
          <p:grpSpPr>
            <a:xfrm>
              <a:off x="956394" y="1763059"/>
              <a:ext cx="4182209" cy="3077465"/>
              <a:chOff x="550429" y="1866066"/>
              <a:chExt cx="4182209" cy="3077465"/>
            </a:xfrm>
          </p:grpSpPr>
          <p:pic>
            <p:nvPicPr>
              <p:cNvPr id="5" name="그림 4">
                <a:extLst>
                  <a:ext uri="{FF2B5EF4-FFF2-40B4-BE49-F238E27FC236}">
                    <a16:creationId xmlns:a16="http://schemas.microsoft.com/office/drawing/2014/main" id="{91A7A43F-1DD1-45B5-853F-D608D11E6766}"/>
                  </a:ext>
                </a:extLst>
              </p:cNvPr>
              <p:cNvPicPr>
                <a:picLocks noChangeAspect="1"/>
              </p:cNvPicPr>
              <p:nvPr/>
            </p:nvPicPr>
            <p:blipFill>
              <a:blip r:embed="rId7"/>
              <a:stretch>
                <a:fillRect/>
              </a:stretch>
            </p:blipFill>
            <p:spPr>
              <a:xfrm>
                <a:off x="1390461" y="1866066"/>
                <a:ext cx="3342177" cy="3077465"/>
              </a:xfrm>
              <a:prstGeom prst="rect">
                <a:avLst/>
              </a:prstGeom>
            </p:spPr>
          </p:pic>
          <p:sp>
            <p:nvSpPr>
              <p:cNvPr id="6" name="TextBox 5">
                <a:extLst>
                  <a:ext uri="{FF2B5EF4-FFF2-40B4-BE49-F238E27FC236}">
                    <a16:creationId xmlns:a16="http://schemas.microsoft.com/office/drawing/2014/main" id="{748D15AC-9444-439D-A675-7E8F2610503E}"/>
                  </a:ext>
                </a:extLst>
              </p:cNvPr>
              <p:cNvSpPr txBox="1"/>
              <p:nvPr/>
            </p:nvSpPr>
            <p:spPr>
              <a:xfrm>
                <a:off x="550429" y="3810755"/>
                <a:ext cx="1031361" cy="338554"/>
              </a:xfrm>
              <a:prstGeom prst="rect">
                <a:avLst/>
              </a:prstGeom>
              <a:noFill/>
            </p:spPr>
            <p:txBody>
              <a:bodyPr wrap="square" rtlCol="0">
                <a:spAutoFit/>
              </a:bodyPr>
              <a:lstStyle/>
              <a:p>
                <a:r>
                  <a:rPr lang="en-US" altLang="ko-KR" sz="1600" b="1" dirty="0">
                    <a:latin typeface="Arial" panose="020B0604020202020204" pitchFamily="34" charset="0"/>
                    <a:cs typeface="Arial" panose="020B0604020202020204" pitchFamily="34" charset="0"/>
                  </a:rPr>
                  <a:t>(Si, Ge)</a:t>
                </a:r>
                <a:endParaRPr lang="ko-KR" altLang="en-US" sz="1600" b="1" dirty="0">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11" name="직사각형 10">
                  <a:extLst>
                    <a:ext uri="{FF2B5EF4-FFF2-40B4-BE49-F238E27FC236}">
                      <a16:creationId xmlns:a16="http://schemas.microsoft.com/office/drawing/2014/main" id="{A0701F16-4E3E-49C0-82E2-7CE3FA647BBE}"/>
                    </a:ext>
                  </a:extLst>
                </p:cNvPr>
                <p:cNvSpPr/>
                <p:nvPr/>
              </p:nvSpPr>
              <p:spPr>
                <a:xfrm>
                  <a:off x="3986583" y="4328204"/>
                  <a:ext cx="12875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kumimoji="1" lang="en-US" altLang="ko-KR" b="1" dirty="0">
                            <a:solidFill>
                              <a:prstClr val="black"/>
                            </a:solidFill>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a:solidFill>
                              <a:prstClr val="black"/>
                            </a:solidFill>
                            <a:latin typeface="Cambria Math" panose="02040503050406030204" pitchFamily="18" charset="0"/>
                            <a:ea typeface="Cambria Math" panose="02040503050406030204" pitchFamily="18" charset="0"/>
                            <a:cs typeface="Arial" panose="020B0604020202020204" pitchFamily="34" charset="0"/>
                          </a:rPr>
                          <m:t>TM</m:t>
                        </m:r>
                        <m:r>
                          <a:rPr kumimoji="1" lang="en-US" altLang="ko-KR" b="1" i="1">
                            <a:latin typeface="Cambria Math" panose="02040503050406030204" pitchFamily="18" charset="0"/>
                            <a:ea typeface="Cambria Math" panose="02040503050406030204" pitchFamily="18" charset="0"/>
                            <a:cs typeface="Arial" panose="020B0604020202020204" pitchFamily="34" charset="0"/>
                          </a:rPr>
                          <m:t>≤</m:t>
                        </m:r>
                        <m:r>
                          <m:rPr>
                            <m:nor/>
                          </m:rPr>
                          <a:rPr kumimoji="1" lang="en-US" altLang="ko-KR" b="1" dirty="0" err="1">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err="1">
                            <a:latin typeface="Cambria Math" panose="02040503050406030204" pitchFamily="18" charset="0"/>
                            <a:ea typeface="Cambria Math" panose="02040503050406030204" pitchFamily="18" charset="0"/>
                            <a:cs typeface="Arial" panose="020B0604020202020204" pitchFamily="34" charset="0"/>
                          </a:rPr>
                          <m:t>sub</m:t>
                        </m:r>
                        <m:r>
                          <a:rPr kumimoji="1" lang="en-US" altLang="ko-KR" b="1" i="1" baseline="-25000" dirty="0">
                            <a:latin typeface="Cambria Math" panose="02040503050406030204" pitchFamily="18" charset="0"/>
                            <a:ea typeface="Cambria Math" panose="02040503050406030204" pitchFamily="18" charset="0"/>
                            <a:cs typeface="Arial" panose="020B0604020202020204" pitchFamily="34" charset="0"/>
                          </a:rPr>
                          <m:t> </m:t>
                        </m:r>
                      </m:oMath>
                    </m:oMathPara>
                  </a14:m>
                  <a:endParaRPr lang="ko-KR" altLang="en-US" dirty="0"/>
                </a:p>
              </p:txBody>
            </p:sp>
          </mc:Choice>
          <mc:Fallback xmlns="">
            <p:sp>
              <p:nvSpPr>
                <p:cNvPr id="11" name="직사각형 10">
                  <a:extLst>
                    <a:ext uri="{FF2B5EF4-FFF2-40B4-BE49-F238E27FC236}">
                      <a16:creationId xmlns:a16="http://schemas.microsoft.com/office/drawing/2014/main" id="{A0701F16-4E3E-49C0-82E2-7CE3FA647BBE}"/>
                    </a:ext>
                  </a:extLst>
                </p:cNvPr>
                <p:cNvSpPr>
                  <a:spLocks noRot="1" noChangeAspect="1" noMove="1" noResize="1" noEditPoints="1" noAdjustHandles="1" noChangeArrowheads="1" noChangeShapeType="1" noTextEdit="1"/>
                </p:cNvSpPr>
                <p:nvPr/>
              </p:nvSpPr>
              <p:spPr>
                <a:xfrm>
                  <a:off x="3986583" y="4328204"/>
                  <a:ext cx="1287532" cy="369332"/>
                </a:xfrm>
                <a:prstGeom prst="rect">
                  <a:avLst/>
                </a:prstGeom>
                <a:blipFill>
                  <a:blip r:embed="rId8"/>
                  <a:stretch>
                    <a:fillRect/>
                  </a:stretch>
                </a:blipFill>
              </p:spPr>
              <p:txBody>
                <a:bodyPr/>
                <a:lstStyle/>
                <a:p>
                  <a:r>
                    <a:rPr lang="ko-KR" altLang="en-US">
                      <a:noFill/>
                    </a:rPr>
                    <a:t> </a:t>
                  </a:r>
                </a:p>
              </p:txBody>
            </p:sp>
          </mc:Fallback>
        </mc:AlternateContent>
      </p:grpSp>
    </p:spTree>
    <p:extLst>
      <p:ext uri="{BB962C8B-B14F-4D97-AF65-F5344CB8AC3E}">
        <p14:creationId xmlns:p14="http://schemas.microsoft.com/office/powerpoint/2010/main" val="1485854709"/>
      </p:ext>
    </p:extLst>
  </p:cSld>
  <p:clrMapOvr>
    <a:masterClrMapping/>
  </p:clrMapOvr>
  <mc:AlternateContent xmlns:mc="http://schemas.openxmlformats.org/markup-compatibility/2006" xmlns:p14="http://schemas.microsoft.com/office/powerpoint/2010/main">
    <mc:Choice Requires="p14">
      <p:transition spd="slow" p14:dur="2000" advTm="57533"/>
    </mc:Choice>
    <mc:Fallback xmlns="">
      <p:transition spd="slow" advTm="5753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27C159-0E7B-4A3E-91FA-6A94CF7077E7}"/>
              </a:ext>
            </a:extLst>
          </p:cNvPr>
          <p:cNvSpPr txBox="1"/>
          <p:nvPr/>
        </p:nvSpPr>
        <p:spPr>
          <a:xfrm>
            <a:off x="0" y="191356"/>
            <a:ext cx="8095488" cy="707886"/>
          </a:xfrm>
          <a:prstGeom prst="rect">
            <a:avLst/>
          </a:prstGeom>
          <a:noFill/>
        </p:spPr>
        <p:txBody>
          <a:bodyPr wrap="square" rtlCol="0">
            <a:spAutoFit/>
          </a:bodyPr>
          <a:lstStyle/>
          <a:p>
            <a:r>
              <a:rPr lang="en-US" altLang="ko-KR" sz="4000" b="1" dirty="0">
                <a:latin typeface="Arial" panose="020B0604020202020204" pitchFamily="34" charset="0"/>
                <a:cs typeface="Arial" panose="020B0604020202020204" pitchFamily="34" charset="0"/>
              </a:rPr>
              <a:t>Target</a:t>
            </a:r>
            <a:endParaRPr lang="ko-KR" altLang="en-US" sz="40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8664469-7A2E-443F-82B1-14A8BB27CADA}"/>
              </a:ext>
            </a:extLst>
          </p:cNvPr>
          <p:cNvSpPr txBox="1"/>
          <p:nvPr/>
        </p:nvSpPr>
        <p:spPr>
          <a:xfrm>
            <a:off x="56715" y="2965183"/>
            <a:ext cx="4445731" cy="3416320"/>
          </a:xfrm>
          <a:prstGeom prst="rect">
            <a:avLst/>
          </a:prstGeom>
          <a:noFill/>
        </p:spPr>
        <p:txBody>
          <a:bodyPr wrap="square" rtlCol="0">
            <a:spAutoFit/>
          </a:bodyPr>
          <a:lstStyle/>
          <a:p>
            <a:pPr>
              <a:lnSpc>
                <a:spcPct val="120000"/>
              </a:lnSpc>
              <a:buFont typeface="Wingdings" panose="05000000000000000000" pitchFamily="2" charset="2"/>
              <a:buChar char="Ø"/>
            </a:pPr>
            <a:r>
              <a:rPr lang="en-US" altLang="ko-KR" sz="2000" b="1" dirty="0">
                <a:solidFill>
                  <a:srgbClr val="0000FF"/>
                </a:solidFill>
                <a:latin typeface="Arial" panose="020B0604020202020204" pitchFamily="34" charset="0"/>
                <a:cs typeface="Arial" panose="020B0604020202020204" pitchFamily="34" charset="0"/>
              </a:rPr>
              <a:t>WGPs with 1D Al-nanowires on  </a:t>
            </a:r>
          </a:p>
          <a:p>
            <a:pPr>
              <a:lnSpc>
                <a:spcPct val="120000"/>
              </a:lnSpc>
            </a:pPr>
            <a:r>
              <a:rPr lang="en-US" altLang="ko-KR" sz="2000" b="1" dirty="0">
                <a:solidFill>
                  <a:srgbClr val="0000FF"/>
                </a:solidFill>
                <a:latin typeface="Arial" panose="020B0604020202020204" pitchFamily="34" charset="0"/>
                <a:cs typeface="Arial" panose="020B0604020202020204" pitchFamily="34" charset="0"/>
              </a:rPr>
              <a:t>   Si nanopatterns</a:t>
            </a:r>
            <a:r>
              <a:rPr lang="en-US" altLang="ko-KR" sz="2000" b="1" dirty="0">
                <a:latin typeface="Arial" panose="020B0604020202020204" pitchFamily="34" charset="0"/>
                <a:cs typeface="Arial" panose="020B0604020202020204" pitchFamily="34" charset="0"/>
              </a:rPr>
              <a:t> are fabricated by </a:t>
            </a:r>
          </a:p>
          <a:p>
            <a:pPr>
              <a:lnSpc>
                <a:spcPct val="120000"/>
              </a:lnSpc>
            </a:pPr>
            <a:r>
              <a:rPr lang="en-US" altLang="ko-KR" sz="2000" b="1" dirty="0">
                <a:latin typeface="Arial" panose="020B0604020202020204" pitchFamily="34" charset="0"/>
                <a:cs typeface="Arial" panose="020B0604020202020204" pitchFamily="34" charset="0"/>
              </a:rPr>
              <a:t>   using oblique angle deposition </a:t>
            </a:r>
          </a:p>
          <a:p>
            <a:pPr>
              <a:lnSpc>
                <a:spcPct val="120000"/>
              </a:lnSpc>
            </a:pPr>
            <a:r>
              <a:rPr lang="en-US" altLang="ko-KR" sz="2000" b="1" dirty="0">
                <a:latin typeface="Arial" panose="020B0604020202020204" pitchFamily="34" charset="0"/>
                <a:cs typeface="Arial" panose="020B0604020202020204" pitchFamily="34" charset="0"/>
              </a:rPr>
              <a:t>   technique.</a:t>
            </a:r>
          </a:p>
          <a:p>
            <a:pPr>
              <a:lnSpc>
                <a:spcPct val="120000"/>
              </a:lnSpc>
              <a:buFont typeface="Wingdings" panose="05000000000000000000" pitchFamily="2" charset="2"/>
              <a:buChar char="Ø"/>
            </a:pPr>
            <a:r>
              <a:rPr lang="en-US" altLang="ko-KR" sz="2000" b="1" dirty="0">
                <a:latin typeface="Arial" panose="020B0604020202020204" pitchFamily="34" charset="0"/>
                <a:cs typeface="Arial" panose="020B0604020202020204" pitchFamily="34" charset="0"/>
              </a:rPr>
              <a:t>Optical and structural properties </a:t>
            </a:r>
          </a:p>
          <a:p>
            <a:pPr>
              <a:lnSpc>
                <a:spcPct val="120000"/>
              </a:lnSpc>
            </a:pPr>
            <a:r>
              <a:rPr lang="en-US" altLang="ko-KR" sz="2000" b="1" dirty="0">
                <a:latin typeface="Arial" panose="020B0604020202020204" pitchFamily="34" charset="0"/>
                <a:cs typeface="Arial" panose="020B0604020202020204" pitchFamily="34" charset="0"/>
              </a:rPr>
              <a:t>   are studied as a function of </a:t>
            </a:r>
            <a:r>
              <a:rPr lang="en-US" altLang="ko-KR" sz="2000" b="1" dirty="0">
                <a:solidFill>
                  <a:srgbClr val="0000FF"/>
                </a:solidFill>
                <a:latin typeface="Arial" panose="020B0604020202020204" pitchFamily="34" charset="0"/>
                <a:cs typeface="Arial" panose="020B0604020202020204" pitchFamily="34" charset="0"/>
              </a:rPr>
              <a:t>air </a:t>
            </a:r>
          </a:p>
          <a:p>
            <a:pPr>
              <a:lnSpc>
                <a:spcPct val="120000"/>
              </a:lnSpc>
            </a:pPr>
            <a:r>
              <a:rPr lang="en-US" altLang="ko-KR" sz="2000" b="1" dirty="0">
                <a:solidFill>
                  <a:srgbClr val="0000FF"/>
                </a:solidFill>
                <a:latin typeface="Arial" panose="020B0604020202020204" pitchFamily="34" charset="0"/>
                <a:cs typeface="Arial" panose="020B0604020202020204" pitchFamily="34" charset="0"/>
              </a:rPr>
              <a:t>   gap (0~30 nm) </a:t>
            </a:r>
            <a:r>
              <a:rPr lang="en-US" altLang="ko-KR" sz="2000" b="1" dirty="0">
                <a:latin typeface="Arial" panose="020B0604020202020204" pitchFamily="34" charset="0"/>
                <a:cs typeface="Arial" panose="020B0604020202020204" pitchFamily="34" charset="0"/>
              </a:rPr>
              <a:t>between   </a:t>
            </a:r>
          </a:p>
          <a:p>
            <a:pPr>
              <a:lnSpc>
                <a:spcPct val="120000"/>
              </a:lnSpc>
            </a:pPr>
            <a:r>
              <a:rPr lang="en-US" altLang="ko-KR" sz="2000" b="1" dirty="0">
                <a:latin typeface="Arial" panose="020B0604020202020204" pitchFamily="34" charset="0"/>
                <a:cs typeface="Arial" panose="020B0604020202020204" pitchFamily="34" charset="0"/>
              </a:rPr>
              <a:t>   nanowires along with FDTD </a:t>
            </a:r>
          </a:p>
          <a:p>
            <a:pPr>
              <a:lnSpc>
                <a:spcPct val="120000"/>
              </a:lnSpc>
            </a:pPr>
            <a:r>
              <a:rPr lang="en-US" altLang="ko-KR" sz="2000" b="1" dirty="0">
                <a:latin typeface="Arial" panose="020B0604020202020204" pitchFamily="34" charset="0"/>
                <a:cs typeface="Arial" panose="020B0604020202020204" pitchFamily="34" charset="0"/>
              </a:rPr>
              <a:t>   simulation. </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7F23B13-D71A-664B-98EF-123E4DB6D3B4}"/>
                  </a:ext>
                </a:extLst>
              </p:cNvPr>
              <p:cNvSpPr txBox="1"/>
              <p:nvPr/>
            </p:nvSpPr>
            <p:spPr>
              <a:xfrm>
                <a:off x="0" y="945229"/>
                <a:ext cx="5036173" cy="1754326"/>
              </a:xfrm>
              <a:prstGeom prst="rect">
                <a:avLst/>
              </a:prstGeom>
              <a:noFill/>
            </p:spPr>
            <p:txBody>
              <a:bodyPr wrap="square" rtlCol="0">
                <a:spAutoFit/>
              </a:bodyPr>
              <a:lstStyle/>
              <a:p>
                <a:pPr>
                  <a:buFont typeface="Wingdings" panose="05000000000000000000" pitchFamily="2" charset="2"/>
                  <a:buChar char="Ø"/>
                </a:pPr>
                <a:r>
                  <a:rPr kumimoji="1" lang="en-US" altLang="ko-KR" sz="2400" b="1" dirty="0">
                    <a:latin typeface="Arial" panose="020B0604020202020204" pitchFamily="34" charset="0"/>
                    <a:cs typeface="Arial" panose="020B0604020202020204" pitchFamily="34" charset="0"/>
                  </a:rPr>
                  <a:t>How to get </a:t>
                </a:r>
                <a14:m>
                  <m:oMath xmlns:m="http://schemas.openxmlformats.org/officeDocument/2006/math">
                    <m:r>
                      <m:rPr>
                        <m:nor/>
                      </m:rPr>
                      <a:rPr kumimoji="1" lang="en-US" altLang="ko-KR" sz="2400" b="1" dirty="0">
                        <a:latin typeface="Arial" panose="020B0604020202020204" pitchFamily="34" charset="0"/>
                        <a:cs typeface="Arial" panose="020B0604020202020204" pitchFamily="34" charset="0"/>
                      </a:rPr>
                      <m:t>T</m:t>
                    </m:r>
                    <m:r>
                      <m:rPr>
                        <m:nor/>
                      </m:rPr>
                      <a:rPr kumimoji="1" lang="en-US" altLang="ko-KR" sz="2400" b="1" baseline="-25000" dirty="0">
                        <a:latin typeface="Arial" panose="020B0604020202020204" pitchFamily="34" charset="0"/>
                        <a:cs typeface="Arial" panose="020B0604020202020204" pitchFamily="34" charset="0"/>
                      </a:rPr>
                      <m:t>TM</m:t>
                    </m:r>
                    <m:r>
                      <a:rPr kumimoji="1" lang="en-US" altLang="ko-KR" sz="2400" b="1" i="1">
                        <a:latin typeface="Cambria Math" panose="02040503050406030204" pitchFamily="18" charset="0"/>
                        <a:cs typeface="Arial" panose="020B0604020202020204" pitchFamily="34" charset="0"/>
                      </a:rPr>
                      <m:t>≥</m:t>
                    </m:r>
                    <m:r>
                      <m:rPr>
                        <m:nor/>
                      </m:rPr>
                      <a:rPr kumimoji="1" lang="en-US" altLang="ko-KR" sz="2400" b="1" dirty="0" err="1">
                        <a:latin typeface="Arial" panose="020B0604020202020204" pitchFamily="34" charset="0"/>
                        <a:cs typeface="Arial" panose="020B0604020202020204" pitchFamily="34" charset="0"/>
                      </a:rPr>
                      <m:t>T</m:t>
                    </m:r>
                    <m:r>
                      <m:rPr>
                        <m:nor/>
                      </m:rPr>
                      <a:rPr kumimoji="1" lang="en-US" altLang="ko-KR" sz="2400" b="1" baseline="-25000" dirty="0" err="1">
                        <a:latin typeface="Arial" panose="020B0604020202020204" pitchFamily="34" charset="0"/>
                        <a:cs typeface="Arial" panose="020B0604020202020204" pitchFamily="34" charset="0"/>
                      </a:rPr>
                      <m:t>sub</m:t>
                    </m:r>
                  </m:oMath>
                </a14:m>
                <a:r>
                  <a:rPr lang="en-US" altLang="ko-KR" sz="2400" b="1" dirty="0">
                    <a:latin typeface="Arial" panose="020B0604020202020204" pitchFamily="34" charset="0"/>
                    <a:cs typeface="Arial" panose="020B0604020202020204" pitchFamily="34" charset="0"/>
                  </a:rPr>
                  <a:t>?</a:t>
                </a:r>
              </a:p>
              <a:p>
                <a:endParaRPr lang="en-US" altLang="ko-KR" sz="2400" b="1" dirty="0">
                  <a:latin typeface="Arial" panose="020B0604020202020204" pitchFamily="34" charset="0"/>
                  <a:cs typeface="Arial" panose="020B0604020202020204" pitchFamily="34" charset="0"/>
                </a:endParaRPr>
              </a:p>
              <a:p>
                <a:pPr>
                  <a:buFont typeface="Wingdings" panose="05000000000000000000" pitchFamily="2" charset="2"/>
                  <a:buChar char="ü"/>
                </a:pPr>
                <a:r>
                  <a:rPr lang="en-US" altLang="ko-KR" sz="2000" b="1" dirty="0">
                    <a:latin typeface="Arial" panose="020B0604020202020204" pitchFamily="34" charset="0"/>
                    <a:cs typeface="Arial" panose="020B0604020202020204" pitchFamily="34" charset="0"/>
                  </a:rPr>
                  <a:t>Transmission enhancement methods:</a:t>
                </a:r>
              </a:p>
              <a:p>
                <a:r>
                  <a:rPr lang="en-US" altLang="ko-KR" sz="2000" b="1" dirty="0">
                    <a:latin typeface="Arial" panose="020B0604020202020204" pitchFamily="34" charset="0"/>
                    <a:cs typeface="Arial" panose="020B0604020202020204" pitchFamily="34" charset="0"/>
                  </a:rPr>
                  <a:t>      - AR coated Si-substrate</a:t>
                </a:r>
              </a:p>
              <a:p>
                <a:r>
                  <a:rPr lang="en-US" altLang="ko-KR" sz="2000" b="1" dirty="0">
                    <a:solidFill>
                      <a:srgbClr val="0000FF"/>
                    </a:solidFill>
                    <a:latin typeface="Arial" panose="020B0604020202020204" pitchFamily="34" charset="0"/>
                    <a:cs typeface="Arial" panose="020B0604020202020204" pitchFamily="34" charset="0"/>
                  </a:rPr>
                  <a:t>      - Nanopatterns on Si-substrate</a:t>
                </a:r>
                <a:endParaRPr kumimoji="1" lang="ko-KR" altLang="en-US" sz="2000" b="1" baseline="-25000" dirty="0">
                  <a:solidFill>
                    <a:srgbClr val="0000FF"/>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07F23B13-D71A-664B-98EF-123E4DB6D3B4}"/>
                  </a:ext>
                </a:extLst>
              </p:cNvPr>
              <p:cNvSpPr txBox="1">
                <a:spLocks noRot="1" noChangeAspect="1" noMove="1" noResize="1" noEditPoints="1" noAdjustHandles="1" noChangeArrowheads="1" noChangeShapeType="1" noTextEdit="1"/>
              </p:cNvSpPr>
              <p:nvPr/>
            </p:nvSpPr>
            <p:spPr>
              <a:xfrm>
                <a:off x="0" y="945229"/>
                <a:ext cx="5036173" cy="1754326"/>
              </a:xfrm>
              <a:prstGeom prst="rect">
                <a:avLst/>
              </a:prstGeom>
              <a:blipFill>
                <a:blip r:embed="rId3"/>
                <a:stretch>
                  <a:fillRect l="-1574" t="-2431" b="-5556"/>
                </a:stretch>
              </a:blipFill>
            </p:spPr>
            <p:txBody>
              <a:bodyPr/>
              <a:lstStyle/>
              <a:p>
                <a:r>
                  <a:rPr lang="ko-KR" altLang="en-US">
                    <a:noFill/>
                  </a:rPr>
                  <a:t> </a:t>
                </a:r>
              </a:p>
            </p:txBody>
          </p:sp>
        </mc:Fallback>
      </mc:AlternateContent>
      <p:sp>
        <p:nvSpPr>
          <p:cNvPr id="11" name="TextBox 10">
            <a:extLst>
              <a:ext uri="{FF2B5EF4-FFF2-40B4-BE49-F238E27FC236}">
                <a16:creationId xmlns:a16="http://schemas.microsoft.com/office/drawing/2014/main" id="{35EBBAA9-C648-4478-96C4-82618E8AEF91}"/>
              </a:ext>
            </a:extLst>
          </p:cNvPr>
          <p:cNvSpPr txBox="1"/>
          <p:nvPr/>
        </p:nvSpPr>
        <p:spPr>
          <a:xfrm>
            <a:off x="5753030" y="945229"/>
            <a:ext cx="3390970" cy="923330"/>
          </a:xfrm>
          <a:prstGeom prst="rect">
            <a:avLst/>
          </a:prstGeom>
          <a:noFill/>
        </p:spPr>
        <p:txBody>
          <a:bodyPr wrap="square" rtlCol="0">
            <a:spAutoFit/>
          </a:bodyPr>
          <a:lstStyle/>
          <a:p>
            <a:pPr>
              <a:buFont typeface="Wingdings" panose="05000000000000000000" pitchFamily="2" charset="2"/>
              <a:buChar char="Ø"/>
            </a:pPr>
            <a:r>
              <a:rPr kumimoji="1" lang="en-US" altLang="ko-KR" b="1" dirty="0">
                <a:latin typeface="Arial" panose="020B0604020202020204" pitchFamily="34" charset="0"/>
                <a:cs typeface="Arial" panose="020B0604020202020204" pitchFamily="34" charset="0"/>
              </a:rPr>
              <a:t>New WGP structure:</a:t>
            </a:r>
          </a:p>
          <a:p>
            <a:pPr>
              <a:buFont typeface="Wingdings" panose="05000000000000000000" pitchFamily="2" charset="2"/>
              <a:buChar char="§"/>
            </a:pPr>
            <a:r>
              <a:rPr kumimoji="1" lang="en-US" altLang="ko-KR" b="1" dirty="0">
                <a:latin typeface="Arial" panose="020B0604020202020204" pitchFamily="34" charset="0"/>
                <a:cs typeface="Arial" panose="020B0604020202020204" pitchFamily="34" charset="0"/>
              </a:rPr>
              <a:t>WGP on a </a:t>
            </a:r>
            <a:r>
              <a:rPr kumimoji="1" lang="en-US" altLang="ko-KR" b="1" dirty="0" err="1">
                <a:latin typeface="Arial" panose="020B0604020202020204" pitchFamily="34" charset="0"/>
                <a:cs typeface="Arial" panose="020B0604020202020204" pitchFamily="34" charset="0"/>
              </a:rPr>
              <a:t>nanopatterned</a:t>
            </a:r>
            <a:r>
              <a:rPr kumimoji="1" lang="en-US" altLang="ko-KR" b="1" dirty="0">
                <a:latin typeface="Arial" panose="020B0604020202020204" pitchFamily="34" charset="0"/>
                <a:cs typeface="Arial" panose="020B0604020202020204" pitchFamily="34" charset="0"/>
              </a:rPr>
              <a:t> Si </a:t>
            </a:r>
          </a:p>
          <a:p>
            <a:r>
              <a:rPr kumimoji="1" lang="en-US" altLang="ko-KR" b="1" dirty="0">
                <a:latin typeface="Arial" panose="020B0604020202020204" pitchFamily="34" charset="0"/>
                <a:cs typeface="Arial" panose="020B0604020202020204" pitchFamily="34" charset="0"/>
              </a:rPr>
              <a:t>  substrate (</a:t>
            </a:r>
            <a:r>
              <a:rPr kumimoji="1" lang="en-US" altLang="ko-KR" b="1" dirty="0" err="1">
                <a:latin typeface="Arial" panose="020B0604020202020204" pitchFamily="34" charset="0"/>
                <a:cs typeface="Arial" panose="020B0604020202020204" pitchFamily="34" charset="0"/>
              </a:rPr>
              <a:t>psWGPs</a:t>
            </a:r>
            <a:r>
              <a:rPr kumimoji="1" lang="en-US" altLang="ko-KR" b="1" dirty="0">
                <a:latin typeface="Arial" panose="020B0604020202020204" pitchFamily="34" charset="0"/>
                <a:cs typeface="Arial" panose="020B0604020202020204" pitchFamily="34" charset="0"/>
              </a:rPr>
              <a:t>)</a:t>
            </a:r>
            <a:endParaRPr kumimoji="1" lang="ko-KR" altLang="en-US" b="1" dirty="0">
              <a:latin typeface="Arial" panose="020B0604020202020204" pitchFamily="34" charset="0"/>
              <a:cs typeface="Arial" panose="020B0604020202020204" pitchFamily="34" charset="0"/>
            </a:endParaRPr>
          </a:p>
        </p:txBody>
      </p:sp>
      <p:grpSp>
        <p:nvGrpSpPr>
          <p:cNvPr id="13" name="그룹 12">
            <a:extLst>
              <a:ext uri="{FF2B5EF4-FFF2-40B4-BE49-F238E27FC236}">
                <a16:creationId xmlns:a16="http://schemas.microsoft.com/office/drawing/2014/main" id="{B95B37EF-CEA8-4E9A-BA2C-93B50C9CCF75}"/>
              </a:ext>
            </a:extLst>
          </p:cNvPr>
          <p:cNvGrpSpPr/>
          <p:nvPr/>
        </p:nvGrpSpPr>
        <p:grpSpPr>
          <a:xfrm>
            <a:off x="4698269" y="2217893"/>
            <a:ext cx="4445731" cy="4107996"/>
            <a:chOff x="4698269" y="2217893"/>
            <a:chExt cx="4445731" cy="4107996"/>
          </a:xfrm>
        </p:grpSpPr>
        <p:grpSp>
          <p:nvGrpSpPr>
            <p:cNvPr id="6" name="그룹 5">
              <a:extLst>
                <a:ext uri="{FF2B5EF4-FFF2-40B4-BE49-F238E27FC236}">
                  <a16:creationId xmlns:a16="http://schemas.microsoft.com/office/drawing/2014/main" id="{EA7C1E95-E32A-4E2D-8BDE-C50A05B78DEB}"/>
                </a:ext>
              </a:extLst>
            </p:cNvPr>
            <p:cNvGrpSpPr/>
            <p:nvPr/>
          </p:nvGrpSpPr>
          <p:grpSpPr>
            <a:xfrm>
              <a:off x="4698269" y="2217893"/>
              <a:ext cx="4445731" cy="4107996"/>
              <a:chOff x="5159676" y="2218822"/>
              <a:chExt cx="4151900" cy="3953817"/>
            </a:xfrm>
          </p:grpSpPr>
          <p:pic>
            <p:nvPicPr>
              <p:cNvPr id="2" name="그림 1">
                <a:extLst>
                  <a:ext uri="{FF2B5EF4-FFF2-40B4-BE49-F238E27FC236}">
                    <a16:creationId xmlns:a16="http://schemas.microsoft.com/office/drawing/2014/main" id="{2B5E6C11-824D-4770-987F-AEFBE07885A7}"/>
                  </a:ext>
                </a:extLst>
              </p:cNvPr>
              <p:cNvPicPr>
                <a:picLocks noChangeAspect="1"/>
              </p:cNvPicPr>
              <p:nvPr/>
            </p:nvPicPr>
            <p:blipFill>
              <a:blip r:embed="rId4"/>
              <a:stretch>
                <a:fillRect/>
              </a:stretch>
            </p:blipFill>
            <p:spPr>
              <a:xfrm>
                <a:off x="5159676" y="2218822"/>
                <a:ext cx="4151900" cy="3953817"/>
              </a:xfrm>
              <a:prstGeom prst="rect">
                <a:avLst/>
              </a:prstGeom>
            </p:spPr>
          </p:pic>
          <p:sp>
            <p:nvSpPr>
              <p:cNvPr id="8" name="TextBox 7">
                <a:extLst>
                  <a:ext uri="{FF2B5EF4-FFF2-40B4-BE49-F238E27FC236}">
                    <a16:creationId xmlns:a16="http://schemas.microsoft.com/office/drawing/2014/main" id="{948A6B3E-1331-4629-AF9E-CF56AB948AB4}"/>
                  </a:ext>
                </a:extLst>
              </p:cNvPr>
              <p:cNvSpPr txBox="1"/>
              <p:nvPr/>
            </p:nvSpPr>
            <p:spPr>
              <a:xfrm>
                <a:off x="5251116" y="3925052"/>
                <a:ext cx="365760" cy="369332"/>
              </a:xfrm>
              <a:prstGeom prst="rect">
                <a:avLst/>
              </a:prstGeom>
              <a:noFill/>
            </p:spPr>
            <p:txBody>
              <a:bodyPr wrap="square" rtlCol="0">
                <a:spAutoFit/>
              </a:bodyPr>
              <a:lstStyle/>
              <a:p>
                <a:r>
                  <a:rPr lang="en-US" altLang="ko-KR" b="1" dirty="0"/>
                  <a:t>h</a:t>
                </a:r>
                <a:endParaRPr lang="ko-KR" altLang="en-US" b="1" dirty="0"/>
              </a:p>
            </p:txBody>
          </p:sp>
          <p:sp>
            <p:nvSpPr>
              <p:cNvPr id="12" name="직사각형 11">
                <a:extLst>
                  <a:ext uri="{FF2B5EF4-FFF2-40B4-BE49-F238E27FC236}">
                    <a16:creationId xmlns:a16="http://schemas.microsoft.com/office/drawing/2014/main" id="{40592732-0F78-4AFA-AED7-6D51130AAE25}"/>
                  </a:ext>
                </a:extLst>
              </p:cNvPr>
              <p:cNvSpPr/>
              <p:nvPr/>
            </p:nvSpPr>
            <p:spPr>
              <a:xfrm>
                <a:off x="5525436" y="3726927"/>
                <a:ext cx="394660" cy="369332"/>
              </a:xfrm>
              <a:prstGeom prst="rect">
                <a:avLst/>
              </a:prstGeom>
            </p:spPr>
            <p:txBody>
              <a:bodyPr wrap="none">
                <a:spAutoFit/>
              </a:bodyPr>
              <a:lstStyle/>
              <a:p>
                <a:pPr lvl="0"/>
                <a:r>
                  <a:rPr lang="en-US" altLang="ko-KR" b="1" dirty="0">
                    <a:solidFill>
                      <a:prstClr val="black"/>
                    </a:solidFill>
                  </a:rPr>
                  <a:t>W</a:t>
                </a:r>
                <a:endParaRPr lang="ko-KR" altLang="en-US" b="1" dirty="0">
                  <a:solidFill>
                    <a:prstClr val="black"/>
                  </a:solidFill>
                </a:endParaRPr>
              </a:p>
            </p:txBody>
          </p:sp>
          <mc:AlternateContent xmlns:mc="http://schemas.openxmlformats.org/markup-compatibility/2006" xmlns:a14="http://schemas.microsoft.com/office/drawing/2010/main">
            <mc:Choice Requires="a14">
              <p:sp>
                <p:nvSpPr>
                  <p:cNvPr id="5" name="직사각형 4">
                    <a:extLst>
                      <a:ext uri="{FF2B5EF4-FFF2-40B4-BE49-F238E27FC236}">
                        <a16:creationId xmlns:a16="http://schemas.microsoft.com/office/drawing/2014/main" id="{09A95E2D-1FB3-4BDA-87AF-1C36F463F486}"/>
                      </a:ext>
                    </a:extLst>
                  </p:cNvPr>
                  <p:cNvSpPr/>
                  <p:nvPr/>
                </p:nvSpPr>
                <p:spPr>
                  <a:xfrm>
                    <a:off x="7727376" y="5503822"/>
                    <a:ext cx="1287532" cy="369332"/>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m:rPr>
                              <m:nor/>
                            </m:rPr>
                            <a:rPr kumimoji="1" lang="en-US" altLang="ko-KR" b="1" dirty="0">
                              <a:solidFill>
                                <a:prstClr val="black"/>
                              </a:solidFill>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a:solidFill>
                                <a:prstClr val="black"/>
                              </a:solidFill>
                              <a:latin typeface="Cambria Math" panose="02040503050406030204" pitchFamily="18" charset="0"/>
                              <a:ea typeface="Cambria Math" panose="02040503050406030204" pitchFamily="18" charset="0"/>
                              <a:cs typeface="Arial" panose="020B0604020202020204" pitchFamily="34" charset="0"/>
                            </a:rPr>
                            <m:t>TM</m:t>
                          </m:r>
                          <m:r>
                            <a:rPr kumimoji="1" lang="en-US" altLang="ko-KR" b="1"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r>
                            <m:rPr>
                              <m:nor/>
                            </m:rPr>
                            <a:rPr kumimoji="1" lang="en-US" altLang="ko-KR" b="1" dirty="0" err="1">
                              <a:solidFill>
                                <a:prstClr val="black"/>
                              </a:solidFill>
                              <a:latin typeface="Cambria Math" panose="02040503050406030204" pitchFamily="18" charset="0"/>
                              <a:ea typeface="Cambria Math" panose="02040503050406030204" pitchFamily="18" charset="0"/>
                              <a:cs typeface="Arial" panose="020B0604020202020204" pitchFamily="34" charset="0"/>
                            </a:rPr>
                            <m:t>T</m:t>
                          </m:r>
                          <m:r>
                            <m:rPr>
                              <m:nor/>
                            </m:rPr>
                            <a:rPr kumimoji="1" lang="en-US" altLang="ko-KR" b="1" baseline="-25000" dirty="0" err="1">
                              <a:solidFill>
                                <a:prstClr val="black"/>
                              </a:solidFill>
                              <a:latin typeface="Cambria Math" panose="02040503050406030204" pitchFamily="18" charset="0"/>
                              <a:ea typeface="Cambria Math" panose="02040503050406030204" pitchFamily="18" charset="0"/>
                              <a:cs typeface="Arial" panose="020B0604020202020204" pitchFamily="34" charset="0"/>
                            </a:rPr>
                            <m:t>sub</m:t>
                          </m:r>
                          <m:r>
                            <a:rPr kumimoji="1" lang="en-US" altLang="ko-KR" b="1" i="1" baseline="-25000" dirty="0">
                              <a:solidFill>
                                <a:prstClr val="black"/>
                              </a:solidFill>
                              <a:latin typeface="Cambria Math" panose="02040503050406030204" pitchFamily="18" charset="0"/>
                              <a:ea typeface="Cambria Math" panose="02040503050406030204" pitchFamily="18" charset="0"/>
                              <a:cs typeface="Arial" panose="020B0604020202020204" pitchFamily="34" charset="0"/>
                            </a:rPr>
                            <m:t> </m:t>
                          </m:r>
                        </m:oMath>
                      </m:oMathPara>
                    </a14:m>
                    <a:endParaRPr lang="ko-KR" altLang="en-US" dirty="0">
                      <a:solidFill>
                        <a:prstClr val="black"/>
                      </a:solidFill>
                    </a:endParaRPr>
                  </a:p>
                </p:txBody>
              </p:sp>
            </mc:Choice>
            <mc:Fallback xmlns="">
              <p:sp>
                <p:nvSpPr>
                  <p:cNvPr id="5" name="직사각형 4">
                    <a:extLst>
                      <a:ext uri="{FF2B5EF4-FFF2-40B4-BE49-F238E27FC236}">
                        <a16:creationId xmlns:a16="http://schemas.microsoft.com/office/drawing/2014/main" id="{09A95E2D-1FB3-4BDA-87AF-1C36F463F486}"/>
                      </a:ext>
                    </a:extLst>
                  </p:cNvPr>
                  <p:cNvSpPr>
                    <a:spLocks noRot="1" noChangeAspect="1" noMove="1" noResize="1" noEditPoints="1" noAdjustHandles="1" noChangeArrowheads="1" noChangeShapeType="1" noTextEdit="1"/>
                  </p:cNvSpPr>
                  <p:nvPr/>
                </p:nvSpPr>
                <p:spPr>
                  <a:xfrm>
                    <a:off x="7727376" y="5503822"/>
                    <a:ext cx="1287532" cy="369332"/>
                  </a:xfrm>
                  <a:prstGeom prst="rect">
                    <a:avLst/>
                  </a:prstGeom>
                  <a:blipFill>
                    <a:blip r:embed="rId5"/>
                    <a:stretch>
                      <a:fillRect/>
                    </a:stretch>
                  </a:blipFill>
                </p:spPr>
                <p:txBody>
                  <a:bodyPr/>
                  <a:lstStyle/>
                  <a:p>
                    <a:r>
                      <a:rPr lang="ko-KR" altLang="en-US">
                        <a:noFill/>
                      </a:rPr>
                      <a:t> </a:t>
                    </a:r>
                  </a:p>
                </p:txBody>
              </p:sp>
            </mc:Fallback>
          </mc:AlternateContent>
        </p:grpSp>
        <p:sp>
          <p:nvSpPr>
            <p:cNvPr id="7" name="직사각형 6">
              <a:extLst>
                <a:ext uri="{FF2B5EF4-FFF2-40B4-BE49-F238E27FC236}">
                  <a16:creationId xmlns:a16="http://schemas.microsoft.com/office/drawing/2014/main" id="{7962B3C9-CACD-4B16-8797-17FF4841172D}"/>
                </a:ext>
              </a:extLst>
            </p:cNvPr>
            <p:cNvSpPr/>
            <p:nvPr/>
          </p:nvSpPr>
          <p:spPr>
            <a:xfrm>
              <a:off x="5301209" y="4288535"/>
              <a:ext cx="554602" cy="523220"/>
            </a:xfrm>
            <a:prstGeom prst="rect">
              <a:avLst/>
            </a:prstGeom>
          </p:spPr>
          <p:txBody>
            <a:bodyPr wrap="square">
              <a:spAutoFit/>
            </a:bodyPr>
            <a:lstStyle/>
            <a:p>
              <a:pPr lvl="0" algn="ctr"/>
              <a:r>
                <a:rPr lang="en-US" altLang="ko-KR" sz="1400" b="1" dirty="0">
                  <a:solidFill>
                    <a:schemeClr val="bg1"/>
                  </a:solidFill>
                  <a:latin typeface="Arial" panose="020B0604020202020204" pitchFamily="34" charset="0"/>
                  <a:cs typeface="Arial" panose="020B0604020202020204" pitchFamily="34" charset="0"/>
                </a:rPr>
                <a:t>Air </a:t>
              </a:r>
            </a:p>
            <a:p>
              <a:pPr lvl="0" algn="ctr"/>
              <a:r>
                <a:rPr lang="en-US" altLang="ko-KR" sz="1400" b="1" dirty="0">
                  <a:solidFill>
                    <a:schemeClr val="bg1"/>
                  </a:solidFill>
                  <a:latin typeface="Arial" panose="020B0604020202020204" pitchFamily="34" charset="0"/>
                  <a:cs typeface="Arial" panose="020B0604020202020204" pitchFamily="34" charset="0"/>
                </a:rPr>
                <a:t>gap</a:t>
              </a:r>
              <a:endParaRPr lang="ko-KR" altLang="en-US" sz="1400" b="1" dirty="0">
                <a:solidFill>
                  <a:schemeClr val="bg1"/>
                </a:solidFill>
                <a:latin typeface="Arial" panose="020B0604020202020204" pitchFamily="34" charset="0"/>
                <a:cs typeface="Arial" panose="020B0604020202020204" pitchFamily="34" charset="0"/>
              </a:endParaRPr>
            </a:p>
          </p:txBody>
        </p:sp>
      </p:grpSp>
      <p:cxnSp>
        <p:nvCxnSpPr>
          <p:cNvPr id="15" name="직선 화살표 연결선 14">
            <a:extLst>
              <a:ext uri="{FF2B5EF4-FFF2-40B4-BE49-F238E27FC236}">
                <a16:creationId xmlns:a16="http://schemas.microsoft.com/office/drawing/2014/main" id="{D40215F4-7B09-6B43-8172-44262706C7A4}"/>
              </a:ext>
            </a:extLst>
          </p:cNvPr>
          <p:cNvCxnSpPr>
            <a:cxnSpLocks/>
          </p:cNvCxnSpPr>
          <p:nvPr/>
        </p:nvCxnSpPr>
        <p:spPr>
          <a:xfrm>
            <a:off x="5512504" y="4190613"/>
            <a:ext cx="186269" cy="0"/>
          </a:xfrm>
          <a:prstGeom prst="straightConnector1">
            <a:avLst/>
          </a:prstGeom>
          <a:ln w="254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069697"/>
      </p:ext>
    </p:extLst>
  </p:cSld>
  <p:clrMapOvr>
    <a:masterClrMapping/>
  </p:clrMapOvr>
  <mc:AlternateContent xmlns:mc="http://schemas.openxmlformats.org/markup-compatibility/2006" xmlns:p14="http://schemas.microsoft.com/office/powerpoint/2010/main">
    <mc:Choice Requires="p14">
      <p:transition spd="slow" p14:dur="2000" advTm="82239"/>
    </mc:Choice>
    <mc:Fallback xmlns="">
      <p:transition spd="slow" advTm="822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1">
            <a:extLst>
              <a:ext uri="{FF2B5EF4-FFF2-40B4-BE49-F238E27FC236}">
                <a16:creationId xmlns:a16="http://schemas.microsoft.com/office/drawing/2014/main" id="{22FC325E-89B4-4FA9-B780-1D0F111AAFB8}"/>
              </a:ext>
            </a:extLst>
          </p:cNvPr>
          <p:cNvSpPr>
            <a:spLocks noChangeArrowheads="1"/>
          </p:cNvSpPr>
          <p:nvPr/>
        </p:nvSpPr>
        <p:spPr bwMode="auto">
          <a:xfrm>
            <a:off x="0" y="108909"/>
            <a:ext cx="914400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Oblique angle deposition</a:t>
            </a:r>
          </a:p>
        </p:txBody>
      </p:sp>
      <p:sp>
        <p:nvSpPr>
          <p:cNvPr id="155" name="직사각형 154">
            <a:extLst>
              <a:ext uri="{FF2B5EF4-FFF2-40B4-BE49-F238E27FC236}">
                <a16:creationId xmlns:a16="http://schemas.microsoft.com/office/drawing/2014/main" id="{E817C8DA-C0B2-46F7-AB9E-53DF140B131D}"/>
              </a:ext>
            </a:extLst>
          </p:cNvPr>
          <p:cNvSpPr/>
          <p:nvPr/>
        </p:nvSpPr>
        <p:spPr>
          <a:xfrm>
            <a:off x="0" y="5495389"/>
            <a:ext cx="6295081" cy="369332"/>
          </a:xfrm>
          <a:prstGeom prst="rect">
            <a:avLst/>
          </a:prstGeom>
        </p:spPr>
        <p:txBody>
          <a:bodyPr wrap="square">
            <a:spAutoFit/>
          </a:bodyPr>
          <a:lstStyle/>
          <a:p>
            <a:pPr>
              <a:buFont typeface="Wingdings" panose="05000000000000000000" pitchFamily="2" charset="2"/>
              <a:buChar char="Ø"/>
            </a:pPr>
            <a:r>
              <a:rPr lang="en-US" altLang="ko-KR" b="1" dirty="0">
                <a:solidFill>
                  <a:srgbClr val="000000"/>
                </a:solidFill>
                <a:latin typeface="Arial" panose="020B0604020202020204" pitchFamily="34" charset="0"/>
                <a:cs typeface="Arial" panose="020B0604020202020204" pitchFamily="34" charset="0"/>
              </a:rPr>
              <a:t>Serial bi-deposition method for zigzag nanostructure.</a:t>
            </a:r>
            <a:endParaRPr lang="ko-KR" altLang="en-US" b="1" dirty="0">
              <a:latin typeface="Arial" panose="020B0604020202020204" pitchFamily="34" charset="0"/>
              <a:cs typeface="Arial" panose="020B0604020202020204" pitchFamily="34" charset="0"/>
            </a:endParaRPr>
          </a:p>
        </p:txBody>
      </p:sp>
      <p:sp>
        <p:nvSpPr>
          <p:cNvPr id="5" name="직사각형 4">
            <a:extLst>
              <a:ext uri="{FF2B5EF4-FFF2-40B4-BE49-F238E27FC236}">
                <a16:creationId xmlns:a16="http://schemas.microsoft.com/office/drawing/2014/main" id="{32EACBD3-C048-481A-90FC-5539D99B2D5F}"/>
              </a:ext>
            </a:extLst>
          </p:cNvPr>
          <p:cNvSpPr/>
          <p:nvPr/>
        </p:nvSpPr>
        <p:spPr>
          <a:xfrm>
            <a:off x="-21083" y="5833943"/>
            <a:ext cx="7197639" cy="369332"/>
          </a:xfrm>
          <a:prstGeom prst="rect">
            <a:avLst/>
          </a:prstGeom>
        </p:spPr>
        <p:txBody>
          <a:bodyPr wrap="square">
            <a:spAutoFit/>
          </a:bodyPr>
          <a:lstStyle/>
          <a:p>
            <a:pPr>
              <a:buFont typeface="Wingdings" panose="05000000000000000000" pitchFamily="2" charset="2"/>
              <a:buChar char="Ø"/>
            </a:pPr>
            <a:r>
              <a:rPr lang="en-US" altLang="ko-KR" b="1" dirty="0">
                <a:solidFill>
                  <a:srgbClr val="0000FF"/>
                </a:solidFill>
                <a:latin typeface="Arial" panose="020B0604020202020204" pitchFamily="34" charset="0"/>
                <a:cs typeface="Arial" panose="020B0604020202020204" pitchFamily="34" charset="0"/>
              </a:rPr>
              <a:t>Width and height of nanowires can be controlled by OAD.</a:t>
            </a:r>
            <a:endParaRPr lang="ko-KR" altLang="en-US" dirty="0">
              <a:solidFill>
                <a:srgbClr val="0000FF"/>
              </a:solidFill>
            </a:endParaRPr>
          </a:p>
        </p:txBody>
      </p:sp>
      <p:pic>
        <p:nvPicPr>
          <p:cNvPr id="308" name="그림 307">
            <a:extLst>
              <a:ext uri="{FF2B5EF4-FFF2-40B4-BE49-F238E27FC236}">
                <a16:creationId xmlns:a16="http://schemas.microsoft.com/office/drawing/2014/main" id="{3124EEE8-48E3-445C-9E18-1373CD57EF5E}"/>
              </a:ext>
            </a:extLst>
          </p:cNvPr>
          <p:cNvPicPr>
            <a:picLocks noChangeAspect="1"/>
          </p:cNvPicPr>
          <p:nvPr/>
        </p:nvPicPr>
        <p:blipFill>
          <a:blip r:embed="rId3"/>
          <a:stretch>
            <a:fillRect/>
          </a:stretch>
        </p:blipFill>
        <p:spPr>
          <a:xfrm>
            <a:off x="156093" y="3427719"/>
            <a:ext cx="4896465" cy="1898393"/>
          </a:xfrm>
          <a:prstGeom prst="rect">
            <a:avLst/>
          </a:prstGeom>
        </p:spPr>
      </p:pic>
      <p:grpSp>
        <p:nvGrpSpPr>
          <p:cNvPr id="8" name="그룹 7">
            <a:extLst>
              <a:ext uri="{FF2B5EF4-FFF2-40B4-BE49-F238E27FC236}">
                <a16:creationId xmlns:a16="http://schemas.microsoft.com/office/drawing/2014/main" id="{07ED9D4A-9273-DD4E-BD73-DBF60DBF3865}"/>
              </a:ext>
            </a:extLst>
          </p:cNvPr>
          <p:cNvGrpSpPr/>
          <p:nvPr/>
        </p:nvGrpSpPr>
        <p:grpSpPr>
          <a:xfrm>
            <a:off x="955354" y="931213"/>
            <a:ext cx="3274465" cy="2276430"/>
            <a:chOff x="955354" y="931213"/>
            <a:chExt cx="3274465" cy="2276430"/>
          </a:xfrm>
        </p:grpSpPr>
        <p:grpSp>
          <p:nvGrpSpPr>
            <p:cNvPr id="2" name="그룹 1">
              <a:extLst>
                <a:ext uri="{FF2B5EF4-FFF2-40B4-BE49-F238E27FC236}">
                  <a16:creationId xmlns:a16="http://schemas.microsoft.com/office/drawing/2014/main" id="{0E20F2CA-FE01-D043-A3CF-41A362A660A5}"/>
                </a:ext>
              </a:extLst>
            </p:cNvPr>
            <p:cNvGrpSpPr/>
            <p:nvPr/>
          </p:nvGrpSpPr>
          <p:grpSpPr>
            <a:xfrm>
              <a:off x="955354" y="931213"/>
              <a:ext cx="3274465" cy="2276430"/>
              <a:chOff x="955354" y="931213"/>
              <a:chExt cx="3274465" cy="2276430"/>
            </a:xfrm>
          </p:grpSpPr>
          <p:pic>
            <p:nvPicPr>
              <p:cNvPr id="6" name="그림 5">
                <a:extLst>
                  <a:ext uri="{FF2B5EF4-FFF2-40B4-BE49-F238E27FC236}">
                    <a16:creationId xmlns:a16="http://schemas.microsoft.com/office/drawing/2014/main" id="{8F0532BA-E94C-4C84-9550-1BC07109780D}"/>
                  </a:ext>
                </a:extLst>
              </p:cNvPr>
              <p:cNvPicPr>
                <a:picLocks noChangeAspect="1"/>
              </p:cNvPicPr>
              <p:nvPr/>
            </p:nvPicPr>
            <p:blipFill rotWithShape="1">
              <a:blip r:embed="rId4"/>
              <a:srcRect r="46605"/>
              <a:stretch/>
            </p:blipFill>
            <p:spPr>
              <a:xfrm>
                <a:off x="955354" y="931213"/>
                <a:ext cx="1760952" cy="2276430"/>
              </a:xfrm>
              <a:prstGeom prst="rect">
                <a:avLst/>
              </a:prstGeom>
            </p:spPr>
          </p:pic>
          <p:pic>
            <p:nvPicPr>
              <p:cNvPr id="7" name="그림 6">
                <a:extLst>
                  <a:ext uri="{FF2B5EF4-FFF2-40B4-BE49-F238E27FC236}">
                    <a16:creationId xmlns:a16="http://schemas.microsoft.com/office/drawing/2014/main" id="{E7F66173-A73D-0741-BFB9-914083D26F8A}"/>
                  </a:ext>
                </a:extLst>
              </p:cNvPr>
              <p:cNvPicPr>
                <a:picLocks noChangeAspect="1"/>
              </p:cNvPicPr>
              <p:nvPr/>
            </p:nvPicPr>
            <p:blipFill rotWithShape="1">
              <a:blip r:embed="rId4"/>
              <a:srcRect l="54107"/>
              <a:stretch/>
            </p:blipFill>
            <p:spPr>
              <a:xfrm flipH="1">
                <a:off x="2716306" y="931213"/>
                <a:ext cx="1513513" cy="2276430"/>
              </a:xfrm>
              <a:prstGeom prst="rect">
                <a:avLst/>
              </a:prstGeom>
            </p:spPr>
          </p:pic>
        </p:grpSp>
        <p:sp>
          <p:nvSpPr>
            <p:cNvPr id="3" name="직사각형 2">
              <a:extLst>
                <a:ext uri="{FF2B5EF4-FFF2-40B4-BE49-F238E27FC236}">
                  <a16:creationId xmlns:a16="http://schemas.microsoft.com/office/drawing/2014/main" id="{EBC686F0-2C9B-014D-A289-3308F0FEA7F7}"/>
                </a:ext>
              </a:extLst>
            </p:cNvPr>
            <p:cNvSpPr/>
            <p:nvPr/>
          </p:nvSpPr>
          <p:spPr>
            <a:xfrm>
              <a:off x="3631474" y="944276"/>
              <a:ext cx="404948" cy="257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6AADDCE-5642-A847-AC90-A1F307D31197}"/>
                    </a:ext>
                  </a:extLst>
                </p:cNvPr>
                <p:cNvSpPr txBox="1"/>
                <p:nvPr/>
              </p:nvSpPr>
              <p:spPr>
                <a:xfrm>
                  <a:off x="3535830" y="931213"/>
                  <a:ext cx="598345" cy="2616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ko-KR" sz="1100" b="1" i="0" smtClean="0">
                            <a:latin typeface="Cambria Math" panose="02040503050406030204" pitchFamily="18" charset="0"/>
                          </a:rPr>
                          <m:t>𝟏𝟖𝟎</m:t>
                        </m:r>
                        <m:r>
                          <a:rPr kumimoji="1" lang="en-US" altLang="ko-KR" sz="1100" b="1" i="0" smtClean="0">
                            <a:latin typeface="Cambria Math" panose="02040503050406030204" pitchFamily="18" charset="0"/>
                          </a:rPr>
                          <m:t>°</m:t>
                        </m:r>
                      </m:oMath>
                    </m:oMathPara>
                  </a14:m>
                  <a:endParaRPr kumimoji="1" lang="ko-KR" altLang="en-US" sz="1100" b="1"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86AADDCE-5642-A847-AC90-A1F307D31197}"/>
                    </a:ext>
                  </a:extLst>
                </p:cNvPr>
                <p:cNvSpPr txBox="1">
                  <a:spLocks noRot="1" noChangeAspect="1" noMove="1" noResize="1" noEditPoints="1" noAdjustHandles="1" noChangeArrowheads="1" noChangeShapeType="1" noTextEdit="1"/>
                </p:cNvSpPr>
                <p:nvPr/>
              </p:nvSpPr>
              <p:spPr>
                <a:xfrm>
                  <a:off x="3535830" y="931213"/>
                  <a:ext cx="598345" cy="261610"/>
                </a:xfrm>
                <a:prstGeom prst="rect">
                  <a:avLst/>
                </a:prstGeom>
                <a:blipFill>
                  <a:blip r:embed="rId5"/>
                  <a:stretch>
                    <a:fillRect/>
                  </a:stretch>
                </a:blipFill>
              </p:spPr>
              <p:txBody>
                <a:bodyPr/>
                <a:lstStyle/>
                <a:p>
                  <a:r>
                    <a:rPr lang="ko-KR" altLang="en-US">
                      <a:noFill/>
                    </a:rPr>
                    <a:t> </a:t>
                  </a:r>
                </a:p>
              </p:txBody>
            </p:sp>
          </mc:Fallback>
        </mc:AlternateContent>
      </p:grpSp>
    </p:spTree>
    <p:extLst>
      <p:ext uri="{BB962C8B-B14F-4D97-AF65-F5344CB8AC3E}">
        <p14:creationId xmlns:p14="http://schemas.microsoft.com/office/powerpoint/2010/main" val="1466334542"/>
      </p:ext>
    </p:extLst>
  </p:cSld>
  <p:clrMapOvr>
    <a:masterClrMapping/>
  </p:clrMapOvr>
  <mc:AlternateContent xmlns:mc="http://schemas.openxmlformats.org/markup-compatibility/2006" xmlns:p14="http://schemas.microsoft.com/office/powerpoint/2010/main">
    <mc:Choice Requires="p14">
      <p:transition spd="slow" p14:dur="2000" advTm="63174"/>
    </mc:Choice>
    <mc:Fallback xmlns="">
      <p:transition spd="slow" advTm="6317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1">
            <a:extLst>
              <a:ext uri="{FF2B5EF4-FFF2-40B4-BE49-F238E27FC236}">
                <a16:creationId xmlns:a16="http://schemas.microsoft.com/office/drawing/2014/main" id="{4798DD6D-D5F4-4A36-A004-04F2CF32B65F}"/>
              </a:ext>
            </a:extLst>
          </p:cNvPr>
          <p:cNvSpPr>
            <a:spLocks noChangeArrowheads="1"/>
          </p:cNvSpPr>
          <p:nvPr/>
        </p:nvSpPr>
        <p:spPr bwMode="auto">
          <a:xfrm>
            <a:off x="-13209" y="126933"/>
            <a:ext cx="9369605"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Top and side views of WGPs </a:t>
            </a:r>
          </a:p>
        </p:txBody>
      </p:sp>
      <p:cxnSp>
        <p:nvCxnSpPr>
          <p:cNvPr id="41" name="직선 연결선 40">
            <a:extLst>
              <a:ext uri="{FF2B5EF4-FFF2-40B4-BE49-F238E27FC236}">
                <a16:creationId xmlns:a16="http://schemas.microsoft.com/office/drawing/2014/main" id="{282B4A0F-0E0C-4062-9331-16145E178DD3}"/>
              </a:ext>
            </a:extLst>
          </p:cNvPr>
          <p:cNvCxnSpPr>
            <a:cxnSpLocks/>
          </p:cNvCxnSpPr>
          <p:nvPr/>
        </p:nvCxnSpPr>
        <p:spPr>
          <a:xfrm rot="21240000" flipV="1">
            <a:off x="7247669" y="3792308"/>
            <a:ext cx="28800" cy="0"/>
          </a:xfrm>
          <a:prstGeom prst="line">
            <a:avLst/>
          </a:prstGeom>
          <a:ln w="28575">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36" name="그림 35">
            <a:extLst>
              <a:ext uri="{FF2B5EF4-FFF2-40B4-BE49-F238E27FC236}">
                <a16:creationId xmlns:a16="http://schemas.microsoft.com/office/drawing/2014/main" id="{9CCFBCDE-AF4F-4F0A-BC40-D993BEF0C602}"/>
              </a:ext>
            </a:extLst>
          </p:cNvPr>
          <p:cNvPicPr>
            <a:picLocks noChangeAspect="1"/>
          </p:cNvPicPr>
          <p:nvPr/>
        </p:nvPicPr>
        <p:blipFill rotWithShape="1">
          <a:blip r:embed="rId3"/>
          <a:srcRect r="52168"/>
          <a:stretch/>
        </p:blipFill>
        <p:spPr>
          <a:xfrm>
            <a:off x="621301" y="1101227"/>
            <a:ext cx="3627896" cy="4602315"/>
          </a:xfrm>
          <a:prstGeom prst="rect">
            <a:avLst/>
          </a:prstGeom>
        </p:spPr>
      </p:pic>
      <p:sp>
        <p:nvSpPr>
          <p:cNvPr id="5" name="직사각형 4"/>
          <p:cNvSpPr/>
          <p:nvPr/>
        </p:nvSpPr>
        <p:spPr>
          <a:xfrm>
            <a:off x="5307738" y="5566183"/>
            <a:ext cx="3097743" cy="646331"/>
          </a:xfrm>
          <a:prstGeom prst="rect">
            <a:avLst/>
          </a:prstGeom>
        </p:spPr>
        <p:txBody>
          <a:bodyPr wrap="square">
            <a:spAutoFit/>
          </a:bodyPr>
          <a:lstStyle/>
          <a:p>
            <a:pPr lvl="0" algn="ctr"/>
            <a:r>
              <a:rPr lang="en-US" altLang="ko-KR" b="1" dirty="0">
                <a:solidFill>
                  <a:prstClr val="black"/>
                </a:solidFill>
                <a:latin typeface="Arial" panose="020B0604020202020204" pitchFamily="34" charset="0"/>
                <a:cs typeface="Arial" panose="020B0604020202020204" pitchFamily="34" charset="0"/>
              </a:rPr>
              <a:t>h=44 nm, w=94 nm</a:t>
            </a:r>
            <a:br>
              <a:rPr lang="en-US" altLang="ko-KR" b="1" dirty="0">
                <a:solidFill>
                  <a:prstClr val="black"/>
                </a:solidFill>
                <a:latin typeface="Arial" panose="020B0604020202020204" pitchFamily="34" charset="0"/>
                <a:cs typeface="Arial" panose="020B0604020202020204" pitchFamily="34" charset="0"/>
              </a:rPr>
            </a:br>
            <a:r>
              <a:rPr lang="en-US" altLang="ko-KR" b="1" dirty="0">
                <a:solidFill>
                  <a:prstClr val="black"/>
                </a:solidFill>
                <a:latin typeface="Arial" panose="020B0604020202020204" pitchFamily="34" charset="0"/>
                <a:cs typeface="Arial" panose="020B0604020202020204" pitchFamily="34" charset="0"/>
              </a:rPr>
              <a:t>air-gap=6nm</a:t>
            </a:r>
            <a:endParaRPr lang="ko-KR" altLang="en-US" b="1" dirty="0">
              <a:solidFill>
                <a:prstClr val="black"/>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91899772-511B-4FF9-80E9-1C12EF16FD10}"/>
              </a:ext>
            </a:extLst>
          </p:cNvPr>
          <p:cNvSpPr txBox="1"/>
          <p:nvPr/>
        </p:nvSpPr>
        <p:spPr>
          <a:xfrm>
            <a:off x="1229831" y="5622900"/>
            <a:ext cx="2410836" cy="646331"/>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h=60 nm, w=76 nm</a:t>
            </a:r>
          </a:p>
          <a:p>
            <a:pPr algn="ctr"/>
            <a:r>
              <a:rPr lang="en-US" altLang="ko-KR" b="1" dirty="0">
                <a:latin typeface="Arial" panose="020B0604020202020204" pitchFamily="34" charset="0"/>
                <a:cs typeface="Arial" panose="020B0604020202020204" pitchFamily="34" charset="0"/>
              </a:rPr>
              <a:t>air-gap=24nm</a:t>
            </a:r>
            <a:endParaRPr lang="ko-KR" altLang="en-US" b="1" dirty="0">
              <a:latin typeface="Arial" panose="020B0604020202020204" pitchFamily="34" charset="0"/>
              <a:cs typeface="Arial" panose="020B0604020202020204" pitchFamily="34" charset="0"/>
            </a:endParaRPr>
          </a:p>
        </p:txBody>
      </p:sp>
      <p:pic>
        <p:nvPicPr>
          <p:cNvPr id="3" name="그림 2">
            <a:extLst>
              <a:ext uri="{FF2B5EF4-FFF2-40B4-BE49-F238E27FC236}">
                <a16:creationId xmlns:a16="http://schemas.microsoft.com/office/drawing/2014/main" id="{669AE641-9DE1-A949-A724-250ACD75166C}"/>
              </a:ext>
            </a:extLst>
          </p:cNvPr>
          <p:cNvPicPr>
            <a:picLocks noChangeAspect="1"/>
          </p:cNvPicPr>
          <p:nvPr/>
        </p:nvPicPr>
        <p:blipFill>
          <a:blip r:embed="rId4"/>
          <a:stretch>
            <a:fillRect/>
          </a:stretch>
        </p:blipFill>
        <p:spPr>
          <a:xfrm>
            <a:off x="4992549" y="1125489"/>
            <a:ext cx="3444968" cy="4514344"/>
          </a:xfrm>
          <a:prstGeom prst="rect">
            <a:avLst/>
          </a:prstGeom>
        </p:spPr>
      </p:pic>
    </p:spTree>
    <p:extLst>
      <p:ext uri="{BB962C8B-B14F-4D97-AF65-F5344CB8AC3E}">
        <p14:creationId xmlns:p14="http://schemas.microsoft.com/office/powerpoint/2010/main" val="245255244"/>
      </p:ext>
    </p:extLst>
  </p:cSld>
  <p:clrMapOvr>
    <a:masterClrMapping/>
  </p:clrMapOvr>
  <mc:AlternateContent xmlns:mc="http://schemas.openxmlformats.org/markup-compatibility/2006" xmlns:p14="http://schemas.microsoft.com/office/powerpoint/2010/main">
    <mc:Choice Requires="p14">
      <p:transition spd="slow" p14:dur="2000" advTm="40258"/>
    </mc:Choice>
    <mc:Fallback xmlns="">
      <p:transition spd="slow" advTm="4025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1">
            <a:extLst>
              <a:ext uri="{FF2B5EF4-FFF2-40B4-BE49-F238E27FC236}">
                <a16:creationId xmlns:a16="http://schemas.microsoft.com/office/drawing/2014/main" id="{22FC325E-89B4-4FA9-B780-1D0F111AAFB8}"/>
              </a:ext>
            </a:extLst>
          </p:cNvPr>
          <p:cNvSpPr>
            <a:spLocks noChangeArrowheads="1"/>
          </p:cNvSpPr>
          <p:nvPr/>
        </p:nvSpPr>
        <p:spPr bwMode="auto">
          <a:xfrm>
            <a:off x="0" y="108909"/>
            <a:ext cx="914400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Oblique angle deposition</a:t>
            </a:r>
          </a:p>
        </p:txBody>
      </p:sp>
      <p:graphicFrame>
        <p:nvGraphicFramePr>
          <p:cNvPr id="12" name="개체 11">
            <a:extLst>
              <a:ext uri="{FF2B5EF4-FFF2-40B4-BE49-F238E27FC236}">
                <a16:creationId xmlns:a16="http://schemas.microsoft.com/office/drawing/2014/main" id="{522E955A-EAF2-4AE4-A14A-491B342AD3AF}"/>
              </a:ext>
            </a:extLst>
          </p:cNvPr>
          <p:cNvGraphicFramePr>
            <a:graphicFrameLocks noChangeAspect="1"/>
          </p:cNvGraphicFramePr>
          <p:nvPr>
            <p:extLst/>
          </p:nvPr>
        </p:nvGraphicFramePr>
        <p:xfrm>
          <a:off x="5835532" y="800708"/>
          <a:ext cx="3087566" cy="2162816"/>
        </p:xfrm>
        <a:graphic>
          <a:graphicData uri="http://schemas.openxmlformats.org/presentationml/2006/ole">
            <mc:AlternateContent xmlns:mc="http://schemas.openxmlformats.org/markup-compatibility/2006">
              <mc:Choice xmlns:v="urn:schemas-microsoft-com:vml" Requires="v">
                <p:oleObj spid="_x0000_s1026" name="Graph" r:id="rId4" imgW="4191840" imgH="2937600" progId="Origin50.Graph">
                  <p:embed/>
                </p:oleObj>
              </mc:Choice>
              <mc:Fallback>
                <p:oleObj name="Graph" r:id="rId4" imgW="4191840" imgH="2937600" progId="Origin50.Graph">
                  <p:embed/>
                  <p:pic>
                    <p:nvPicPr>
                      <p:cNvPr id="12" name="개체 11">
                        <a:extLst>
                          <a:ext uri="{FF2B5EF4-FFF2-40B4-BE49-F238E27FC236}">
                            <a16:creationId xmlns:a16="http://schemas.microsoft.com/office/drawing/2014/main" id="{522E955A-EAF2-4AE4-A14A-491B342AD3AF}"/>
                          </a:ext>
                        </a:extLst>
                      </p:cNvPr>
                      <p:cNvPicPr/>
                      <p:nvPr/>
                    </p:nvPicPr>
                    <p:blipFill>
                      <a:blip r:embed="rId5"/>
                      <a:stretch>
                        <a:fillRect/>
                      </a:stretch>
                    </p:blipFill>
                    <p:spPr>
                      <a:xfrm>
                        <a:off x="5835532" y="800708"/>
                        <a:ext cx="3087566" cy="2162816"/>
                      </a:xfrm>
                      <a:prstGeom prst="rect">
                        <a:avLst/>
                      </a:prstGeom>
                    </p:spPr>
                  </p:pic>
                </p:oleObj>
              </mc:Fallback>
            </mc:AlternateContent>
          </a:graphicData>
        </a:graphic>
      </p:graphicFrame>
      <p:graphicFrame>
        <p:nvGraphicFramePr>
          <p:cNvPr id="13" name="개체 12">
            <a:extLst>
              <a:ext uri="{FF2B5EF4-FFF2-40B4-BE49-F238E27FC236}">
                <a16:creationId xmlns:a16="http://schemas.microsoft.com/office/drawing/2014/main" id="{FA793C53-2A0D-47A6-9D3D-0DCD4E82AED8}"/>
              </a:ext>
            </a:extLst>
          </p:cNvPr>
          <p:cNvGraphicFramePr>
            <a:graphicFrameLocks noChangeAspect="1"/>
          </p:cNvGraphicFramePr>
          <p:nvPr>
            <p:extLst/>
          </p:nvPr>
        </p:nvGraphicFramePr>
        <p:xfrm>
          <a:off x="5774902" y="3307523"/>
          <a:ext cx="4109551" cy="2878709"/>
        </p:xfrm>
        <a:graphic>
          <a:graphicData uri="http://schemas.openxmlformats.org/presentationml/2006/ole">
            <mc:AlternateContent xmlns:mc="http://schemas.openxmlformats.org/markup-compatibility/2006">
              <mc:Choice xmlns:v="urn:schemas-microsoft-com:vml" Requires="v">
                <p:oleObj spid="_x0000_s1027" name="Graph" r:id="rId6" imgW="4191840" imgH="2937600" progId="Origin50.Graph">
                  <p:embed/>
                </p:oleObj>
              </mc:Choice>
              <mc:Fallback>
                <p:oleObj name="Graph" r:id="rId6" imgW="4191840" imgH="2937600" progId="Origin50.Graph">
                  <p:embed/>
                  <p:pic>
                    <p:nvPicPr>
                      <p:cNvPr id="13" name="개체 12">
                        <a:extLst>
                          <a:ext uri="{FF2B5EF4-FFF2-40B4-BE49-F238E27FC236}">
                            <a16:creationId xmlns:a16="http://schemas.microsoft.com/office/drawing/2014/main" id="{FA793C53-2A0D-47A6-9D3D-0DCD4E82AED8}"/>
                          </a:ext>
                        </a:extLst>
                      </p:cNvPr>
                      <p:cNvPicPr/>
                      <p:nvPr/>
                    </p:nvPicPr>
                    <p:blipFill>
                      <a:blip r:embed="rId7"/>
                      <a:stretch>
                        <a:fillRect/>
                      </a:stretch>
                    </p:blipFill>
                    <p:spPr>
                      <a:xfrm>
                        <a:off x="5774902" y="3307523"/>
                        <a:ext cx="4109551" cy="2878709"/>
                      </a:xfrm>
                      <a:prstGeom prst="rect">
                        <a:avLst/>
                      </a:prstGeom>
                    </p:spPr>
                  </p:pic>
                </p:oleObj>
              </mc:Fallback>
            </mc:AlternateContent>
          </a:graphicData>
        </a:graphic>
      </p:graphicFrame>
      <p:sp>
        <p:nvSpPr>
          <p:cNvPr id="155" name="직사각형 154">
            <a:extLst>
              <a:ext uri="{FF2B5EF4-FFF2-40B4-BE49-F238E27FC236}">
                <a16:creationId xmlns:a16="http://schemas.microsoft.com/office/drawing/2014/main" id="{E817C8DA-C0B2-46F7-AB9E-53DF140B131D}"/>
              </a:ext>
            </a:extLst>
          </p:cNvPr>
          <p:cNvSpPr/>
          <p:nvPr/>
        </p:nvSpPr>
        <p:spPr>
          <a:xfrm>
            <a:off x="0" y="5495389"/>
            <a:ext cx="6295081" cy="369332"/>
          </a:xfrm>
          <a:prstGeom prst="rect">
            <a:avLst/>
          </a:prstGeom>
        </p:spPr>
        <p:txBody>
          <a:bodyPr wrap="square">
            <a:spAutoFit/>
          </a:bodyPr>
          <a:lstStyle/>
          <a:p>
            <a:pPr>
              <a:buFont typeface="Wingdings" panose="05000000000000000000" pitchFamily="2" charset="2"/>
              <a:buChar char="Ø"/>
            </a:pPr>
            <a:r>
              <a:rPr lang="en-US" altLang="ko-KR" b="1" dirty="0">
                <a:solidFill>
                  <a:srgbClr val="000000"/>
                </a:solidFill>
                <a:latin typeface="Arial" panose="020B0604020202020204" pitchFamily="34" charset="0"/>
                <a:cs typeface="Arial" panose="020B0604020202020204" pitchFamily="34" charset="0"/>
              </a:rPr>
              <a:t>Serial bi-deposition method for zigzag nanostructure.</a:t>
            </a:r>
            <a:endParaRPr lang="ko-KR" altLang="en-US" b="1" dirty="0">
              <a:latin typeface="Arial" panose="020B0604020202020204" pitchFamily="34" charset="0"/>
              <a:cs typeface="Arial" panose="020B0604020202020204" pitchFamily="34" charset="0"/>
            </a:endParaRPr>
          </a:p>
        </p:txBody>
      </p:sp>
      <p:sp>
        <p:nvSpPr>
          <p:cNvPr id="5" name="직사각형 4">
            <a:extLst>
              <a:ext uri="{FF2B5EF4-FFF2-40B4-BE49-F238E27FC236}">
                <a16:creationId xmlns:a16="http://schemas.microsoft.com/office/drawing/2014/main" id="{32EACBD3-C048-481A-90FC-5539D99B2D5F}"/>
              </a:ext>
            </a:extLst>
          </p:cNvPr>
          <p:cNvSpPr/>
          <p:nvPr/>
        </p:nvSpPr>
        <p:spPr>
          <a:xfrm>
            <a:off x="-21083" y="5833943"/>
            <a:ext cx="7197639" cy="369332"/>
          </a:xfrm>
          <a:prstGeom prst="rect">
            <a:avLst/>
          </a:prstGeom>
        </p:spPr>
        <p:txBody>
          <a:bodyPr wrap="square">
            <a:spAutoFit/>
          </a:bodyPr>
          <a:lstStyle/>
          <a:p>
            <a:pPr>
              <a:buFont typeface="Wingdings" panose="05000000000000000000" pitchFamily="2" charset="2"/>
              <a:buChar char="Ø"/>
            </a:pPr>
            <a:r>
              <a:rPr lang="en-US" altLang="ko-KR" b="1" dirty="0">
                <a:solidFill>
                  <a:srgbClr val="0000FF"/>
                </a:solidFill>
                <a:latin typeface="Arial" panose="020B0604020202020204" pitchFamily="34" charset="0"/>
                <a:cs typeface="Arial" panose="020B0604020202020204" pitchFamily="34" charset="0"/>
              </a:rPr>
              <a:t>Width and height of nanowires can be controlled by OAD.</a:t>
            </a:r>
            <a:endParaRPr lang="ko-KR" altLang="en-US" dirty="0">
              <a:solidFill>
                <a:srgbClr val="0000FF"/>
              </a:solidFill>
            </a:endParaRPr>
          </a:p>
        </p:txBody>
      </p:sp>
      <p:pic>
        <p:nvPicPr>
          <p:cNvPr id="308" name="그림 307">
            <a:extLst>
              <a:ext uri="{FF2B5EF4-FFF2-40B4-BE49-F238E27FC236}">
                <a16:creationId xmlns:a16="http://schemas.microsoft.com/office/drawing/2014/main" id="{3124EEE8-48E3-445C-9E18-1373CD57EF5E}"/>
              </a:ext>
            </a:extLst>
          </p:cNvPr>
          <p:cNvPicPr>
            <a:picLocks noChangeAspect="1"/>
          </p:cNvPicPr>
          <p:nvPr/>
        </p:nvPicPr>
        <p:blipFill>
          <a:blip r:embed="rId8"/>
          <a:stretch>
            <a:fillRect/>
          </a:stretch>
        </p:blipFill>
        <p:spPr>
          <a:xfrm>
            <a:off x="156093" y="3427719"/>
            <a:ext cx="4896465" cy="1898393"/>
          </a:xfrm>
          <a:prstGeom prst="rect">
            <a:avLst/>
          </a:prstGeom>
        </p:spPr>
      </p:pic>
      <p:grpSp>
        <p:nvGrpSpPr>
          <p:cNvPr id="2" name="그룹 1">
            <a:extLst>
              <a:ext uri="{FF2B5EF4-FFF2-40B4-BE49-F238E27FC236}">
                <a16:creationId xmlns:a16="http://schemas.microsoft.com/office/drawing/2014/main" id="{9C4F82E4-37F3-7C45-9708-C200FDFC1976}"/>
              </a:ext>
            </a:extLst>
          </p:cNvPr>
          <p:cNvGrpSpPr/>
          <p:nvPr/>
        </p:nvGrpSpPr>
        <p:grpSpPr>
          <a:xfrm>
            <a:off x="955354" y="931213"/>
            <a:ext cx="3274465" cy="2276430"/>
            <a:chOff x="955354" y="931213"/>
            <a:chExt cx="3274465" cy="2276430"/>
          </a:xfrm>
        </p:grpSpPr>
        <p:grpSp>
          <p:nvGrpSpPr>
            <p:cNvPr id="14" name="그룹 13">
              <a:extLst>
                <a:ext uri="{FF2B5EF4-FFF2-40B4-BE49-F238E27FC236}">
                  <a16:creationId xmlns:a16="http://schemas.microsoft.com/office/drawing/2014/main" id="{EEFDDD74-F536-724F-9899-01EB53773C65}"/>
                </a:ext>
              </a:extLst>
            </p:cNvPr>
            <p:cNvGrpSpPr/>
            <p:nvPr/>
          </p:nvGrpSpPr>
          <p:grpSpPr>
            <a:xfrm>
              <a:off x="955354" y="931213"/>
              <a:ext cx="3274465" cy="2276430"/>
              <a:chOff x="955354" y="931213"/>
              <a:chExt cx="3274465" cy="2276430"/>
            </a:xfrm>
          </p:grpSpPr>
          <p:pic>
            <p:nvPicPr>
              <p:cNvPr id="15" name="그림 14">
                <a:extLst>
                  <a:ext uri="{FF2B5EF4-FFF2-40B4-BE49-F238E27FC236}">
                    <a16:creationId xmlns:a16="http://schemas.microsoft.com/office/drawing/2014/main" id="{75CB1C40-8563-A047-B17D-994E42F55374}"/>
                  </a:ext>
                </a:extLst>
              </p:cNvPr>
              <p:cNvPicPr>
                <a:picLocks noChangeAspect="1"/>
              </p:cNvPicPr>
              <p:nvPr/>
            </p:nvPicPr>
            <p:blipFill rotWithShape="1">
              <a:blip r:embed="rId9"/>
              <a:srcRect r="46605"/>
              <a:stretch/>
            </p:blipFill>
            <p:spPr>
              <a:xfrm>
                <a:off x="955354" y="931213"/>
                <a:ext cx="1760952" cy="2276430"/>
              </a:xfrm>
              <a:prstGeom prst="rect">
                <a:avLst/>
              </a:prstGeom>
            </p:spPr>
          </p:pic>
          <p:pic>
            <p:nvPicPr>
              <p:cNvPr id="16" name="그림 15">
                <a:extLst>
                  <a:ext uri="{FF2B5EF4-FFF2-40B4-BE49-F238E27FC236}">
                    <a16:creationId xmlns:a16="http://schemas.microsoft.com/office/drawing/2014/main" id="{5574D96A-5726-8042-8EA5-3FC17DC6EA4E}"/>
                  </a:ext>
                </a:extLst>
              </p:cNvPr>
              <p:cNvPicPr>
                <a:picLocks noChangeAspect="1"/>
              </p:cNvPicPr>
              <p:nvPr/>
            </p:nvPicPr>
            <p:blipFill rotWithShape="1">
              <a:blip r:embed="rId9"/>
              <a:srcRect l="54107"/>
              <a:stretch/>
            </p:blipFill>
            <p:spPr>
              <a:xfrm flipH="1">
                <a:off x="2716306" y="931213"/>
                <a:ext cx="1513513" cy="2276430"/>
              </a:xfrm>
              <a:prstGeom prst="rect">
                <a:avLst/>
              </a:prstGeom>
            </p:spPr>
          </p:pic>
        </p:grpSp>
        <p:sp>
          <p:nvSpPr>
            <p:cNvPr id="17" name="직사각형 16">
              <a:extLst>
                <a:ext uri="{FF2B5EF4-FFF2-40B4-BE49-F238E27FC236}">
                  <a16:creationId xmlns:a16="http://schemas.microsoft.com/office/drawing/2014/main" id="{27379EDF-E466-7242-9C6E-B27F4025CDAF}"/>
                </a:ext>
              </a:extLst>
            </p:cNvPr>
            <p:cNvSpPr/>
            <p:nvPr/>
          </p:nvSpPr>
          <p:spPr>
            <a:xfrm>
              <a:off x="3631474" y="944276"/>
              <a:ext cx="404948" cy="257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3C9A2A2-EFAB-614E-9FDC-C56626109AE8}"/>
                    </a:ext>
                  </a:extLst>
                </p:cNvPr>
                <p:cNvSpPr txBox="1"/>
                <p:nvPr/>
              </p:nvSpPr>
              <p:spPr>
                <a:xfrm>
                  <a:off x="3535830" y="931213"/>
                  <a:ext cx="598345" cy="2616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ko-KR" sz="1100" b="1" i="0" smtClean="0">
                            <a:latin typeface="Cambria Math" panose="02040503050406030204" pitchFamily="18" charset="0"/>
                          </a:rPr>
                          <m:t>𝟏𝟖𝟎</m:t>
                        </m:r>
                        <m:r>
                          <a:rPr kumimoji="1" lang="en-US" altLang="ko-KR" sz="1100" b="1" i="0" smtClean="0">
                            <a:latin typeface="Cambria Math" panose="02040503050406030204" pitchFamily="18" charset="0"/>
                          </a:rPr>
                          <m:t>°</m:t>
                        </m:r>
                      </m:oMath>
                    </m:oMathPara>
                  </a14:m>
                  <a:endParaRPr kumimoji="1" lang="ko-KR" altLang="en-US" sz="1100" b="1" dirty="0">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83C9A2A2-EFAB-614E-9FDC-C56626109AE8}"/>
                    </a:ext>
                  </a:extLst>
                </p:cNvPr>
                <p:cNvSpPr txBox="1">
                  <a:spLocks noRot="1" noChangeAspect="1" noMove="1" noResize="1" noEditPoints="1" noAdjustHandles="1" noChangeArrowheads="1" noChangeShapeType="1" noTextEdit="1"/>
                </p:cNvSpPr>
                <p:nvPr/>
              </p:nvSpPr>
              <p:spPr>
                <a:xfrm>
                  <a:off x="3535830" y="931213"/>
                  <a:ext cx="598345" cy="261610"/>
                </a:xfrm>
                <a:prstGeom prst="rect">
                  <a:avLst/>
                </a:prstGeom>
                <a:blipFill>
                  <a:blip r:embed="rId10"/>
                  <a:stretch>
                    <a:fillRect/>
                  </a:stretch>
                </a:blipFill>
              </p:spPr>
              <p:txBody>
                <a:bodyPr/>
                <a:lstStyle/>
                <a:p>
                  <a:r>
                    <a:rPr lang="ko-KR" altLang="en-US">
                      <a:noFill/>
                    </a:rPr>
                    <a:t> </a:t>
                  </a:r>
                </a:p>
              </p:txBody>
            </p:sp>
          </mc:Fallback>
        </mc:AlternateContent>
      </p:grpSp>
    </p:spTree>
    <p:extLst>
      <p:ext uri="{BB962C8B-B14F-4D97-AF65-F5344CB8AC3E}">
        <p14:creationId xmlns:p14="http://schemas.microsoft.com/office/powerpoint/2010/main" val="3273632114"/>
      </p:ext>
    </p:extLst>
  </p:cSld>
  <p:clrMapOvr>
    <a:masterClrMapping/>
  </p:clrMapOvr>
  <mc:AlternateContent xmlns:mc="http://schemas.openxmlformats.org/markup-compatibility/2006" xmlns:p14="http://schemas.microsoft.com/office/powerpoint/2010/main">
    <mc:Choice Requires="p14">
      <p:transition spd="slow" p14:dur="2000" advTm="63174"/>
    </mc:Choice>
    <mc:Fallback xmlns="">
      <p:transition spd="slow" advTm="6317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07A0D1F4-1913-43FE-9476-2617EE11C7B9}"/>
              </a:ext>
            </a:extLst>
          </p:cNvPr>
          <p:cNvSpPr>
            <a:spLocks noChangeArrowheads="1"/>
          </p:cNvSpPr>
          <p:nvPr/>
        </p:nvSpPr>
        <p:spPr bwMode="auto">
          <a:xfrm>
            <a:off x="-172122" y="109370"/>
            <a:ext cx="900415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Transmittance (TM wave) vs  air gap</a:t>
            </a:r>
          </a:p>
        </p:txBody>
      </p:sp>
      <mc:AlternateContent xmlns:mc="http://schemas.openxmlformats.org/markup-compatibility/2006" xmlns:a14="http://schemas.microsoft.com/office/drawing/2010/main">
        <mc:Choice Requires="a14">
          <p:sp>
            <p:nvSpPr>
              <p:cNvPr id="73" name="직사각형 72">
                <a:extLst>
                  <a:ext uri="{FF2B5EF4-FFF2-40B4-BE49-F238E27FC236}">
                    <a16:creationId xmlns:a16="http://schemas.microsoft.com/office/drawing/2014/main" id="{EB93F70D-2C8F-44DB-AABE-961AA02D6F0E}"/>
                  </a:ext>
                </a:extLst>
              </p:cNvPr>
              <p:cNvSpPr/>
              <p:nvPr/>
            </p:nvSpPr>
            <p:spPr>
              <a:xfrm>
                <a:off x="212518" y="5339174"/>
                <a:ext cx="8556943" cy="923330"/>
              </a:xfrm>
              <a:prstGeom prst="rect">
                <a:avLst/>
              </a:prstGeom>
            </p:spPr>
            <p:txBody>
              <a:bodyPr wrap="square">
                <a:spAutoFit/>
              </a:bodyPr>
              <a:lstStyle/>
              <a:p>
                <a:pPr>
                  <a:buFont typeface="Wingdings" panose="05000000000000000000" pitchFamily="2" charset="2"/>
                  <a:buChar char="Ø"/>
                </a:pPr>
                <a:r>
                  <a:rPr lang="en-US" altLang="ko-KR" b="1" dirty="0">
                    <a:latin typeface="Arial" panose="020B0604020202020204" pitchFamily="34" charset="0"/>
                    <a:cs typeface="Arial" panose="020B0604020202020204" pitchFamily="34" charset="0"/>
                  </a:rPr>
                  <a:t>Enhanced transmittance of </a:t>
                </a:r>
                <a:r>
                  <a:rPr lang="en-US" altLang="ko-KR" b="1" dirty="0" err="1">
                    <a:latin typeface="Arial" panose="020B0604020202020204" pitchFamily="34" charset="0"/>
                    <a:cs typeface="Arial" panose="020B0604020202020204" pitchFamily="34" charset="0"/>
                  </a:rPr>
                  <a:t>psWGP</a:t>
                </a:r>
                <a:r>
                  <a:rPr lang="en-US" altLang="ko-KR" b="1" dirty="0">
                    <a:latin typeface="Arial" panose="020B0604020202020204" pitchFamily="34" charset="0"/>
                    <a:cs typeface="Arial" panose="020B0604020202020204" pitchFamily="34" charset="0"/>
                  </a:rPr>
                  <a:t> is measured in the </a:t>
                </a:r>
                <a:r>
                  <a:rPr lang="en-US" altLang="ko-KR" b="1" dirty="0" err="1">
                    <a:latin typeface="Arial" panose="020B0604020202020204" pitchFamily="34" charset="0"/>
                    <a:cs typeface="Arial" panose="020B0604020202020204" pitchFamily="34" charset="0"/>
                  </a:rPr>
                  <a:t>nano</a:t>
                </a:r>
                <a:r>
                  <a:rPr lang="en-US" altLang="ko-KR" b="1" dirty="0">
                    <a:latin typeface="Arial" panose="020B0604020202020204" pitchFamily="34" charset="0"/>
                    <a:cs typeface="Arial" panose="020B0604020202020204" pitchFamily="34" charset="0"/>
                  </a:rPr>
                  <a:t> air-gap (0~30 nm) and is in good agreement with the FDTD simulation.  </a:t>
                </a:r>
              </a:p>
              <a:p>
                <a:pPr>
                  <a:buFont typeface="Wingdings" panose="05000000000000000000" pitchFamily="2" charset="2"/>
                  <a:buChar char="Ø"/>
                </a:pPr>
                <a14:m>
                  <m:oMath xmlns:m="http://schemas.openxmlformats.org/officeDocument/2006/math">
                    <m:r>
                      <m:rPr>
                        <m:nor/>
                      </m:rPr>
                      <a:rPr kumimoji="1" lang="en-US" altLang="ko-KR" b="1" dirty="0">
                        <a:latin typeface="Arial" panose="020B0604020202020204" pitchFamily="34" charset="0"/>
                        <a:cs typeface="Arial" panose="020B0604020202020204" pitchFamily="34" charset="0"/>
                      </a:rPr>
                      <m:t>T</m:t>
                    </m:r>
                    <m:r>
                      <m:rPr>
                        <m:nor/>
                      </m:rPr>
                      <a:rPr kumimoji="1" lang="en-US" altLang="ko-KR" b="1" baseline="-25000" dirty="0">
                        <a:latin typeface="Arial" panose="020B0604020202020204" pitchFamily="34" charset="0"/>
                        <a:cs typeface="Arial" panose="020B0604020202020204" pitchFamily="34" charset="0"/>
                      </a:rPr>
                      <m:t>TM</m:t>
                    </m:r>
                  </m:oMath>
                </a14:m>
                <a:r>
                  <a:rPr lang="en-US" altLang="ko-KR" b="1" dirty="0">
                    <a:latin typeface="Arial" panose="020B0604020202020204" pitchFamily="34" charset="0"/>
                    <a:cs typeface="Arial" panose="020B0604020202020204" pitchFamily="34" charset="0"/>
                  </a:rPr>
                  <a:t> of </a:t>
                </a:r>
                <a:r>
                  <a:rPr lang="en-US" altLang="ko-KR" b="1" dirty="0" err="1">
                    <a:latin typeface="Arial" panose="020B0604020202020204" pitchFamily="34" charset="0"/>
                    <a:cs typeface="Arial" panose="020B0604020202020204" pitchFamily="34" charset="0"/>
                  </a:rPr>
                  <a:t>fsWGP</a:t>
                </a:r>
                <a:r>
                  <a:rPr lang="en-US" altLang="ko-KR" b="1" dirty="0">
                    <a:latin typeface="Arial" panose="020B0604020202020204" pitchFamily="34" charset="0"/>
                    <a:cs typeface="Arial" panose="020B0604020202020204" pitchFamily="34" charset="0"/>
                  </a:rPr>
                  <a:t> is a reference.</a:t>
                </a:r>
                <a:endParaRPr lang="ko-KR" altLang="en-US" b="1" dirty="0">
                  <a:latin typeface="Arial" panose="020B0604020202020204" pitchFamily="34" charset="0"/>
                  <a:cs typeface="Arial" panose="020B0604020202020204" pitchFamily="34" charset="0"/>
                </a:endParaRPr>
              </a:p>
            </p:txBody>
          </p:sp>
        </mc:Choice>
        <mc:Fallback xmlns="">
          <p:sp>
            <p:nvSpPr>
              <p:cNvPr id="73" name="직사각형 72">
                <a:extLst>
                  <a:ext uri="{FF2B5EF4-FFF2-40B4-BE49-F238E27FC236}">
                    <a16:creationId xmlns:a16="http://schemas.microsoft.com/office/drawing/2014/main" id="{EB93F70D-2C8F-44DB-AABE-961AA02D6F0E}"/>
                  </a:ext>
                </a:extLst>
              </p:cNvPr>
              <p:cNvSpPr>
                <a:spLocks noRot="1" noChangeAspect="1" noMove="1" noResize="1" noEditPoints="1" noAdjustHandles="1" noChangeArrowheads="1" noChangeShapeType="1" noTextEdit="1"/>
              </p:cNvSpPr>
              <p:nvPr/>
            </p:nvSpPr>
            <p:spPr>
              <a:xfrm>
                <a:off x="212518" y="5339174"/>
                <a:ext cx="8556943" cy="923330"/>
              </a:xfrm>
              <a:prstGeom prst="rect">
                <a:avLst/>
              </a:prstGeom>
              <a:blipFill>
                <a:blip r:embed="rId4"/>
                <a:stretch>
                  <a:fillRect l="-641" t="-3974" b="-9934"/>
                </a:stretch>
              </a:blipFill>
            </p:spPr>
            <p:txBody>
              <a:bodyPr/>
              <a:lstStyle/>
              <a:p>
                <a:r>
                  <a:rPr lang="ko-KR" altLang="en-US">
                    <a:noFill/>
                  </a:rPr>
                  <a:t> </a:t>
                </a:r>
              </a:p>
            </p:txBody>
          </p:sp>
        </mc:Fallback>
      </mc:AlternateContent>
      <p:grpSp>
        <p:nvGrpSpPr>
          <p:cNvPr id="26" name="그룹 25">
            <a:extLst>
              <a:ext uri="{FF2B5EF4-FFF2-40B4-BE49-F238E27FC236}">
                <a16:creationId xmlns:a16="http://schemas.microsoft.com/office/drawing/2014/main" id="{1A739DA1-26F6-41D8-B0B0-5BC5E9AB8873}"/>
              </a:ext>
            </a:extLst>
          </p:cNvPr>
          <p:cNvGrpSpPr/>
          <p:nvPr/>
        </p:nvGrpSpPr>
        <p:grpSpPr>
          <a:xfrm>
            <a:off x="415290" y="1033733"/>
            <a:ext cx="2610551" cy="1834161"/>
            <a:chOff x="77344" y="914246"/>
            <a:chExt cx="3280850" cy="2149779"/>
          </a:xfrm>
        </p:grpSpPr>
        <p:grpSp>
          <p:nvGrpSpPr>
            <p:cNvPr id="23" name="그룹 22">
              <a:extLst>
                <a:ext uri="{FF2B5EF4-FFF2-40B4-BE49-F238E27FC236}">
                  <a16:creationId xmlns:a16="http://schemas.microsoft.com/office/drawing/2014/main" id="{2A95256D-F0C1-4986-9512-C4AB3CAACFE8}"/>
                </a:ext>
              </a:extLst>
            </p:cNvPr>
            <p:cNvGrpSpPr/>
            <p:nvPr/>
          </p:nvGrpSpPr>
          <p:grpSpPr>
            <a:xfrm>
              <a:off x="152995" y="1350381"/>
              <a:ext cx="2781576" cy="1713644"/>
              <a:chOff x="152995" y="1350381"/>
              <a:chExt cx="2781576" cy="1713644"/>
            </a:xfrm>
          </p:grpSpPr>
          <p:grpSp>
            <p:nvGrpSpPr>
              <p:cNvPr id="4" name="그룹 3">
                <a:extLst>
                  <a:ext uri="{FF2B5EF4-FFF2-40B4-BE49-F238E27FC236}">
                    <a16:creationId xmlns:a16="http://schemas.microsoft.com/office/drawing/2014/main" id="{CC2F7348-1008-4F13-A213-D8360E343DD3}"/>
                  </a:ext>
                </a:extLst>
              </p:cNvPr>
              <p:cNvGrpSpPr>
                <a:grpSpLocks noChangeAspect="1"/>
              </p:cNvGrpSpPr>
              <p:nvPr/>
            </p:nvGrpSpPr>
            <p:grpSpPr>
              <a:xfrm>
                <a:off x="152995" y="1612060"/>
                <a:ext cx="2781576" cy="1451965"/>
                <a:chOff x="4236190" y="1827465"/>
                <a:chExt cx="1954945" cy="1020472"/>
              </a:xfrm>
            </p:grpSpPr>
            <p:sp>
              <p:nvSpPr>
                <p:cNvPr id="5" name="직사각형 4">
                  <a:extLst>
                    <a:ext uri="{FF2B5EF4-FFF2-40B4-BE49-F238E27FC236}">
                      <a16:creationId xmlns:a16="http://schemas.microsoft.com/office/drawing/2014/main" id="{235EB4C1-FC58-4CCC-95F1-71407F65EEE1}"/>
                    </a:ext>
                  </a:extLst>
                </p:cNvPr>
                <p:cNvSpPr/>
                <p:nvPr/>
              </p:nvSpPr>
              <p:spPr>
                <a:xfrm>
                  <a:off x="4342554" y="2431846"/>
                  <a:ext cx="1742215" cy="409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 name="직사각형 5">
                  <a:extLst>
                    <a:ext uri="{FF2B5EF4-FFF2-40B4-BE49-F238E27FC236}">
                      <a16:creationId xmlns:a16="http://schemas.microsoft.com/office/drawing/2014/main" id="{F4F4DBB5-0076-4F66-BE90-3105016DC029}"/>
                    </a:ext>
                  </a:extLst>
                </p:cNvPr>
                <p:cNvSpPr/>
                <p:nvPr/>
              </p:nvSpPr>
              <p:spPr>
                <a:xfrm>
                  <a:off x="4342554" y="2147330"/>
                  <a:ext cx="348443" cy="284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7" name="직사각형 6">
                  <a:extLst>
                    <a:ext uri="{FF2B5EF4-FFF2-40B4-BE49-F238E27FC236}">
                      <a16:creationId xmlns:a16="http://schemas.microsoft.com/office/drawing/2014/main" id="{F055F011-2F9F-44FB-B337-6B47E87C88B1}"/>
                    </a:ext>
                  </a:extLst>
                </p:cNvPr>
                <p:cNvSpPr/>
                <p:nvPr/>
              </p:nvSpPr>
              <p:spPr>
                <a:xfrm>
                  <a:off x="5039440" y="2147330"/>
                  <a:ext cx="348443" cy="284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8" name="직사각형 7">
                  <a:extLst>
                    <a:ext uri="{FF2B5EF4-FFF2-40B4-BE49-F238E27FC236}">
                      <a16:creationId xmlns:a16="http://schemas.microsoft.com/office/drawing/2014/main" id="{25578FBB-96FA-497A-ABB4-495453B5D8F5}"/>
                    </a:ext>
                  </a:extLst>
                </p:cNvPr>
                <p:cNvSpPr/>
                <p:nvPr/>
              </p:nvSpPr>
              <p:spPr>
                <a:xfrm>
                  <a:off x="5736326" y="2147330"/>
                  <a:ext cx="348443" cy="284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9" name="직사각형 8">
                  <a:extLst>
                    <a:ext uri="{FF2B5EF4-FFF2-40B4-BE49-F238E27FC236}">
                      <a16:creationId xmlns:a16="http://schemas.microsoft.com/office/drawing/2014/main" id="{43A365EA-7C76-4BBC-B805-E3635E23FDB5}"/>
                    </a:ext>
                  </a:extLst>
                </p:cNvPr>
                <p:cNvSpPr/>
                <p:nvPr/>
              </p:nvSpPr>
              <p:spPr>
                <a:xfrm>
                  <a:off x="4236190" y="1866489"/>
                  <a:ext cx="561171"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0" name="직사각형 9">
                  <a:extLst>
                    <a:ext uri="{FF2B5EF4-FFF2-40B4-BE49-F238E27FC236}">
                      <a16:creationId xmlns:a16="http://schemas.microsoft.com/office/drawing/2014/main" id="{9922D065-EA67-4BB9-A542-C26CB62EABB2}"/>
                    </a:ext>
                  </a:extLst>
                </p:cNvPr>
                <p:cNvSpPr/>
                <p:nvPr/>
              </p:nvSpPr>
              <p:spPr>
                <a:xfrm>
                  <a:off x="4933077" y="1866489"/>
                  <a:ext cx="561172"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1" name="직사각형 10">
                  <a:extLst>
                    <a:ext uri="{FF2B5EF4-FFF2-40B4-BE49-F238E27FC236}">
                      <a16:creationId xmlns:a16="http://schemas.microsoft.com/office/drawing/2014/main" id="{ECF00CEC-0A10-423B-B3B2-8AE653FB5BB9}"/>
                    </a:ext>
                  </a:extLst>
                </p:cNvPr>
                <p:cNvSpPr/>
                <p:nvPr/>
              </p:nvSpPr>
              <p:spPr>
                <a:xfrm>
                  <a:off x="5629963" y="1866489"/>
                  <a:ext cx="561172"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2" name="TextBox 11">
                  <a:extLst>
                    <a:ext uri="{FF2B5EF4-FFF2-40B4-BE49-F238E27FC236}">
                      <a16:creationId xmlns:a16="http://schemas.microsoft.com/office/drawing/2014/main" id="{10482E87-5034-4E5E-8137-D4F22F38FE6C}"/>
                    </a:ext>
                  </a:extLst>
                </p:cNvPr>
                <p:cNvSpPr txBox="1"/>
                <p:nvPr/>
              </p:nvSpPr>
              <p:spPr>
                <a:xfrm>
                  <a:off x="4312422" y="2489047"/>
                  <a:ext cx="696885" cy="358890"/>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3" name="TextBox 12">
                  <a:extLst>
                    <a:ext uri="{FF2B5EF4-FFF2-40B4-BE49-F238E27FC236}">
                      <a16:creationId xmlns:a16="http://schemas.microsoft.com/office/drawing/2014/main" id="{A63A2C9C-B6E7-4199-9DE1-D5EEC23BE60D}"/>
                    </a:ext>
                  </a:extLst>
                </p:cNvPr>
                <p:cNvSpPr txBox="1"/>
                <p:nvPr/>
              </p:nvSpPr>
              <p:spPr>
                <a:xfrm>
                  <a:off x="4302417" y="1827465"/>
                  <a:ext cx="696885" cy="358890"/>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Al</a:t>
                  </a:r>
                  <a:endParaRPr kumimoji="0" lang="ko-KR" altLang="en-US"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grpSp>
          <p:cxnSp>
            <p:nvCxnSpPr>
              <p:cNvPr id="64" name="직선 화살표 연결선 63">
                <a:extLst>
                  <a:ext uri="{FF2B5EF4-FFF2-40B4-BE49-F238E27FC236}">
                    <a16:creationId xmlns:a16="http://schemas.microsoft.com/office/drawing/2014/main" id="{8BECC7BE-69F3-4225-BCCE-BD3195E8C1F6}"/>
                  </a:ext>
                </a:extLst>
              </p:cNvPr>
              <p:cNvCxnSpPr>
                <a:cxnSpLocks/>
              </p:cNvCxnSpPr>
              <p:nvPr/>
            </p:nvCxnSpPr>
            <p:spPr>
              <a:xfrm>
                <a:off x="1913556" y="1731838"/>
                <a:ext cx="250336"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3DE0A542-BBEA-4EF4-8DEB-FFE04671AA79}"/>
                  </a:ext>
                </a:extLst>
              </p:cNvPr>
              <p:cNvSpPr txBox="1"/>
              <p:nvPr/>
            </p:nvSpPr>
            <p:spPr>
              <a:xfrm>
                <a:off x="1238782" y="1350381"/>
                <a:ext cx="1288480" cy="360738"/>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Air gap</a:t>
                </a:r>
                <a:endParaRPr lang="ko-KR" altLang="en-US" sz="1400" b="1" dirty="0">
                  <a:latin typeface="Arial" panose="020B060402020202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D1753C78-67AB-4D7C-B519-9EC0C312383F}"/>
                </a:ext>
              </a:extLst>
            </p:cNvPr>
            <p:cNvSpPr txBox="1"/>
            <p:nvPr/>
          </p:nvSpPr>
          <p:spPr>
            <a:xfrm>
              <a:off x="77344" y="914246"/>
              <a:ext cx="3280850" cy="468960"/>
            </a:xfrm>
            <a:prstGeom prst="rect">
              <a:avLst/>
            </a:prstGeom>
            <a:noFill/>
          </p:spPr>
          <p:txBody>
            <a:bodyPr wrap="square" rtlCol="0">
              <a:spAutoFit/>
            </a:bodyPr>
            <a:lstStyle/>
            <a:p>
              <a:pPr>
                <a:buFont typeface="Wingdings" panose="05000000000000000000" pitchFamily="2" charset="2"/>
                <a:buChar char="Ø"/>
              </a:pPr>
              <a:r>
                <a:rPr lang="en-US" altLang="ko-KR" sz="2000" b="1" dirty="0"/>
                <a:t>Proposed </a:t>
              </a:r>
              <a:r>
                <a:rPr lang="en-US" altLang="ko-KR" sz="2000" b="1" dirty="0" err="1"/>
                <a:t>psWGP</a:t>
              </a:r>
              <a:r>
                <a:rPr lang="en-US" altLang="ko-KR" sz="2000" b="1" dirty="0"/>
                <a:t> </a:t>
              </a:r>
              <a:endParaRPr lang="ko-KR" altLang="en-US" sz="2000" b="1" dirty="0"/>
            </a:p>
          </p:txBody>
        </p:sp>
      </p:grpSp>
      <p:grpSp>
        <p:nvGrpSpPr>
          <p:cNvPr id="27" name="그룹 26">
            <a:extLst>
              <a:ext uri="{FF2B5EF4-FFF2-40B4-BE49-F238E27FC236}">
                <a16:creationId xmlns:a16="http://schemas.microsoft.com/office/drawing/2014/main" id="{ED95B444-4698-4E99-B3C6-46505B122E7D}"/>
              </a:ext>
            </a:extLst>
          </p:cNvPr>
          <p:cNvGrpSpPr/>
          <p:nvPr/>
        </p:nvGrpSpPr>
        <p:grpSpPr>
          <a:xfrm>
            <a:off x="329144" y="3229045"/>
            <a:ext cx="2623219" cy="1720879"/>
            <a:chOff x="77344" y="3900862"/>
            <a:chExt cx="3034473" cy="1857089"/>
          </a:xfrm>
        </p:grpSpPr>
        <p:grpSp>
          <p:nvGrpSpPr>
            <p:cNvPr id="25" name="그룹 24">
              <a:extLst>
                <a:ext uri="{FF2B5EF4-FFF2-40B4-BE49-F238E27FC236}">
                  <a16:creationId xmlns:a16="http://schemas.microsoft.com/office/drawing/2014/main" id="{55285446-8D26-4CD9-B5D2-31089C06CF67}"/>
                </a:ext>
              </a:extLst>
            </p:cNvPr>
            <p:cNvGrpSpPr/>
            <p:nvPr/>
          </p:nvGrpSpPr>
          <p:grpSpPr>
            <a:xfrm>
              <a:off x="304334" y="4353255"/>
              <a:ext cx="2454441" cy="1404696"/>
              <a:chOff x="493267" y="4488035"/>
              <a:chExt cx="2168280" cy="1104679"/>
            </a:xfrm>
          </p:grpSpPr>
          <p:grpSp>
            <p:nvGrpSpPr>
              <p:cNvPr id="14" name="그룹 13">
                <a:extLst>
                  <a:ext uri="{FF2B5EF4-FFF2-40B4-BE49-F238E27FC236}">
                    <a16:creationId xmlns:a16="http://schemas.microsoft.com/office/drawing/2014/main" id="{31C9C668-342D-40C1-BAAF-4CD697856F36}"/>
                  </a:ext>
                </a:extLst>
              </p:cNvPr>
              <p:cNvGrpSpPr>
                <a:grpSpLocks noChangeAspect="1"/>
              </p:cNvGrpSpPr>
              <p:nvPr/>
            </p:nvGrpSpPr>
            <p:grpSpPr>
              <a:xfrm>
                <a:off x="493267" y="4719047"/>
                <a:ext cx="2168280" cy="873667"/>
                <a:chOff x="4311226" y="2120415"/>
                <a:chExt cx="1810131" cy="729360"/>
              </a:xfrm>
            </p:grpSpPr>
            <p:grpSp>
              <p:nvGrpSpPr>
                <p:cNvPr id="15" name="그룹 14">
                  <a:extLst>
                    <a:ext uri="{FF2B5EF4-FFF2-40B4-BE49-F238E27FC236}">
                      <a16:creationId xmlns:a16="http://schemas.microsoft.com/office/drawing/2014/main" id="{4E30D664-453F-4934-9EE2-C5FFADDAB8AB}"/>
                    </a:ext>
                  </a:extLst>
                </p:cNvPr>
                <p:cNvGrpSpPr/>
                <p:nvPr/>
              </p:nvGrpSpPr>
              <p:grpSpPr>
                <a:xfrm>
                  <a:off x="4311226" y="2120415"/>
                  <a:ext cx="1810131" cy="698755"/>
                  <a:chOff x="4311226" y="2120415"/>
                  <a:chExt cx="1810131" cy="698755"/>
                </a:xfrm>
              </p:grpSpPr>
              <p:sp>
                <p:nvSpPr>
                  <p:cNvPr id="17" name="직사각형 16">
                    <a:extLst>
                      <a:ext uri="{FF2B5EF4-FFF2-40B4-BE49-F238E27FC236}">
                        <a16:creationId xmlns:a16="http://schemas.microsoft.com/office/drawing/2014/main" id="{6FC8E5D4-D94C-4BE4-B34C-1AC65A6D382E}"/>
                      </a:ext>
                    </a:extLst>
                  </p:cNvPr>
                  <p:cNvSpPr/>
                  <p:nvPr/>
                </p:nvSpPr>
                <p:spPr>
                  <a:xfrm>
                    <a:off x="4342554" y="2409595"/>
                    <a:ext cx="1778803" cy="409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8" name="직사각형 17">
                    <a:extLst>
                      <a:ext uri="{FF2B5EF4-FFF2-40B4-BE49-F238E27FC236}">
                        <a16:creationId xmlns:a16="http://schemas.microsoft.com/office/drawing/2014/main" id="{F56B4020-0E4E-4D75-8909-E023543B509F}"/>
                      </a:ext>
                    </a:extLst>
                  </p:cNvPr>
                  <p:cNvSpPr/>
                  <p:nvPr/>
                </p:nvSpPr>
                <p:spPr>
                  <a:xfrm>
                    <a:off x="4342554" y="2145169"/>
                    <a:ext cx="411904"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19" name="직사각형 18">
                    <a:extLst>
                      <a:ext uri="{FF2B5EF4-FFF2-40B4-BE49-F238E27FC236}">
                        <a16:creationId xmlns:a16="http://schemas.microsoft.com/office/drawing/2014/main" id="{1B0F57C6-D36B-41E6-A111-F285D6AAE164}"/>
                      </a:ext>
                    </a:extLst>
                  </p:cNvPr>
                  <p:cNvSpPr/>
                  <p:nvPr/>
                </p:nvSpPr>
                <p:spPr>
                  <a:xfrm>
                    <a:off x="5699740" y="2145169"/>
                    <a:ext cx="421617"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0" name="TextBox 19">
                    <a:extLst>
                      <a:ext uri="{FF2B5EF4-FFF2-40B4-BE49-F238E27FC236}">
                        <a16:creationId xmlns:a16="http://schemas.microsoft.com/office/drawing/2014/main" id="{F76E9D86-DA8F-4ACB-98CD-2FB3991BE760}"/>
                      </a:ext>
                    </a:extLst>
                  </p:cNvPr>
                  <p:cNvSpPr txBox="1"/>
                  <p:nvPr/>
                </p:nvSpPr>
                <p:spPr>
                  <a:xfrm>
                    <a:off x="4311226" y="2120415"/>
                    <a:ext cx="634636" cy="262681"/>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Al</a:t>
                    </a:r>
                    <a:endParaRPr kumimoji="0" lang="ko-KR" altLang="en-US"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1" name="직사각형 20">
                    <a:extLst>
                      <a:ext uri="{FF2B5EF4-FFF2-40B4-BE49-F238E27FC236}">
                        <a16:creationId xmlns:a16="http://schemas.microsoft.com/office/drawing/2014/main" id="{57D7025A-09C0-4312-89B0-8BB3A1061835}"/>
                      </a:ext>
                    </a:extLst>
                  </p:cNvPr>
                  <p:cNvSpPr/>
                  <p:nvPr/>
                </p:nvSpPr>
                <p:spPr>
                  <a:xfrm>
                    <a:off x="4981772" y="2145169"/>
                    <a:ext cx="463779" cy="28451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20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grpSp>
            <p:sp>
              <p:nvSpPr>
                <p:cNvPr id="16" name="TextBox 15">
                  <a:extLst>
                    <a:ext uri="{FF2B5EF4-FFF2-40B4-BE49-F238E27FC236}">
                      <a16:creationId xmlns:a16="http://schemas.microsoft.com/office/drawing/2014/main" id="{9D0AF481-B639-4C6D-B283-16B452E3CCC6}"/>
                    </a:ext>
                  </a:extLst>
                </p:cNvPr>
                <p:cNvSpPr txBox="1"/>
                <p:nvPr/>
              </p:nvSpPr>
              <p:spPr>
                <a:xfrm>
                  <a:off x="4342553" y="2515753"/>
                  <a:ext cx="696887" cy="334022"/>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20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grpSp>
          <p:cxnSp>
            <p:nvCxnSpPr>
              <p:cNvPr id="70" name="직선 화살표 연결선 69">
                <a:extLst>
                  <a:ext uri="{FF2B5EF4-FFF2-40B4-BE49-F238E27FC236}">
                    <a16:creationId xmlns:a16="http://schemas.microsoft.com/office/drawing/2014/main" id="{78CC79EA-427C-4DA2-8ACD-BCBEE4D36C93}"/>
                  </a:ext>
                </a:extLst>
              </p:cNvPr>
              <p:cNvCxnSpPr>
                <a:cxnSpLocks/>
              </p:cNvCxnSpPr>
              <p:nvPr/>
            </p:nvCxnSpPr>
            <p:spPr>
              <a:xfrm>
                <a:off x="1853603" y="4795812"/>
                <a:ext cx="302907" cy="0"/>
              </a:xfrm>
              <a:prstGeom prst="straightConnector1">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95BE4CAA-E801-49CA-A170-E97523E9D173}"/>
                  </a:ext>
                </a:extLst>
              </p:cNvPr>
              <p:cNvSpPr txBox="1"/>
              <p:nvPr/>
            </p:nvSpPr>
            <p:spPr>
              <a:xfrm>
                <a:off x="1556274" y="4488035"/>
                <a:ext cx="958807" cy="307777"/>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Air gap</a:t>
                </a:r>
                <a:endParaRPr lang="ko-KR" altLang="en-US" sz="1400" b="1" dirty="0">
                  <a:latin typeface="Arial" panose="020B0604020202020204" pitchFamily="34" charset="0"/>
                  <a:cs typeface="Arial" panose="020B0604020202020204" pitchFamily="34" charset="0"/>
                </a:endParaRPr>
              </a:p>
            </p:txBody>
          </p:sp>
        </p:grpSp>
        <p:sp>
          <p:nvSpPr>
            <p:cNvPr id="22" name="직사각형 21">
              <a:extLst>
                <a:ext uri="{FF2B5EF4-FFF2-40B4-BE49-F238E27FC236}">
                  <a16:creationId xmlns:a16="http://schemas.microsoft.com/office/drawing/2014/main" id="{6E2BF4A0-814B-457D-BF09-B519E2C551DA}"/>
                </a:ext>
              </a:extLst>
            </p:cNvPr>
            <p:cNvSpPr/>
            <p:nvPr/>
          </p:nvSpPr>
          <p:spPr>
            <a:xfrm>
              <a:off x="77344" y="3900862"/>
              <a:ext cx="3034473" cy="431779"/>
            </a:xfrm>
            <a:prstGeom prst="rect">
              <a:avLst/>
            </a:prstGeom>
          </p:spPr>
          <p:txBody>
            <a:bodyPr wrap="none">
              <a:spAutoFit/>
            </a:bodyPr>
            <a:lstStyle/>
            <a:p>
              <a:pPr lvl="0">
                <a:buFont typeface="Wingdings" panose="05000000000000000000" pitchFamily="2" charset="2"/>
                <a:buChar char="Ø"/>
              </a:pPr>
              <a:r>
                <a:rPr lang="en-US" altLang="ko-KR" sz="2000" b="1" dirty="0">
                  <a:solidFill>
                    <a:prstClr val="black"/>
                  </a:solidFill>
                </a:rPr>
                <a:t>Conventional </a:t>
              </a:r>
              <a:r>
                <a:rPr lang="en-US" altLang="ko-KR" sz="2000" b="1" dirty="0" err="1">
                  <a:solidFill>
                    <a:prstClr val="black"/>
                  </a:solidFill>
                </a:rPr>
                <a:t>fsWGP</a:t>
              </a:r>
              <a:r>
                <a:rPr lang="en-US" altLang="ko-KR" sz="2000" b="1" dirty="0">
                  <a:solidFill>
                    <a:prstClr val="black"/>
                  </a:solidFill>
                </a:rPr>
                <a:t> </a:t>
              </a:r>
              <a:endParaRPr lang="ko-KR" altLang="en-US" sz="2000" b="1" dirty="0">
                <a:solidFill>
                  <a:prstClr val="black"/>
                </a:solidFill>
              </a:endParaRPr>
            </a:p>
          </p:txBody>
        </p:sp>
      </p:grpSp>
      <p:grpSp>
        <p:nvGrpSpPr>
          <p:cNvPr id="31" name="그룹 30">
            <a:extLst>
              <a:ext uri="{FF2B5EF4-FFF2-40B4-BE49-F238E27FC236}">
                <a16:creationId xmlns:a16="http://schemas.microsoft.com/office/drawing/2014/main" id="{5E5CB212-6D16-48BB-BE9E-0C3422326C22}"/>
              </a:ext>
            </a:extLst>
          </p:cNvPr>
          <p:cNvGrpSpPr/>
          <p:nvPr/>
        </p:nvGrpSpPr>
        <p:grpSpPr>
          <a:xfrm>
            <a:off x="3337092" y="1050301"/>
            <a:ext cx="6236286" cy="4367617"/>
            <a:chOff x="3337092" y="1050301"/>
            <a:chExt cx="6236286" cy="4367617"/>
          </a:xfrm>
        </p:grpSpPr>
        <p:graphicFrame>
          <p:nvGraphicFramePr>
            <p:cNvPr id="37" name="개체 36">
              <a:extLst>
                <a:ext uri="{FF2B5EF4-FFF2-40B4-BE49-F238E27FC236}">
                  <a16:creationId xmlns:a16="http://schemas.microsoft.com/office/drawing/2014/main" id="{AD08891C-14AC-45C4-947F-302792296AAB}"/>
                </a:ext>
              </a:extLst>
            </p:cNvPr>
            <p:cNvGraphicFramePr>
              <a:graphicFrameLocks noChangeAspect="1"/>
            </p:cNvGraphicFramePr>
            <p:nvPr>
              <p:extLst>
                <p:ext uri="{D42A27DB-BD31-4B8C-83A1-F6EECF244321}">
                  <p14:modId xmlns:p14="http://schemas.microsoft.com/office/powerpoint/2010/main" val="3822227479"/>
                </p:ext>
              </p:extLst>
            </p:nvPr>
          </p:nvGraphicFramePr>
          <p:xfrm>
            <a:off x="3337092" y="1050301"/>
            <a:ext cx="6236286" cy="4367617"/>
          </p:xfrm>
          <a:graphic>
            <a:graphicData uri="http://schemas.openxmlformats.org/presentationml/2006/ole">
              <mc:AlternateContent xmlns:mc="http://schemas.openxmlformats.org/markup-compatibility/2006">
                <mc:Choice xmlns:v="urn:schemas-microsoft-com:vml" Requires="v">
                  <p:oleObj spid="_x0000_s2050" name="Graph" r:id="rId5" imgW="4191840" imgH="2937600" progId="Origin50.Graph">
                    <p:embed/>
                  </p:oleObj>
                </mc:Choice>
                <mc:Fallback>
                  <p:oleObj name="Graph" r:id="rId5" imgW="4191840" imgH="2937600" progId="Origin50.Graph">
                    <p:embed/>
                    <p:pic>
                      <p:nvPicPr>
                        <p:cNvPr id="37" name="개체 36">
                          <a:extLst>
                            <a:ext uri="{FF2B5EF4-FFF2-40B4-BE49-F238E27FC236}">
                              <a16:creationId xmlns:a16="http://schemas.microsoft.com/office/drawing/2014/main" id="{AD08891C-14AC-45C4-947F-302792296AAB}"/>
                            </a:ext>
                          </a:extLst>
                        </p:cNvPr>
                        <p:cNvPicPr/>
                        <p:nvPr/>
                      </p:nvPicPr>
                      <p:blipFill>
                        <a:blip r:embed="rId6"/>
                        <a:stretch>
                          <a:fillRect/>
                        </a:stretch>
                      </p:blipFill>
                      <p:spPr>
                        <a:xfrm>
                          <a:off x="3337092" y="1050301"/>
                          <a:ext cx="6236286" cy="4367617"/>
                        </a:xfrm>
                        <a:prstGeom prst="rect">
                          <a:avLst/>
                        </a:prstGeom>
                      </p:spPr>
                    </p:pic>
                  </p:oleObj>
                </mc:Fallback>
              </mc:AlternateContent>
            </a:graphicData>
          </a:graphic>
        </p:graphicFrame>
        <p:sp>
          <p:nvSpPr>
            <p:cNvPr id="30" name="사각형: 둥근 모서리 29">
              <a:extLst>
                <a:ext uri="{FF2B5EF4-FFF2-40B4-BE49-F238E27FC236}">
                  <a16:creationId xmlns:a16="http://schemas.microsoft.com/office/drawing/2014/main" id="{E1996357-7EFC-4769-B9A9-436DBC4AF643}"/>
                </a:ext>
              </a:extLst>
            </p:cNvPr>
            <p:cNvSpPr/>
            <p:nvPr/>
          </p:nvSpPr>
          <p:spPr>
            <a:xfrm>
              <a:off x="4329953" y="1405836"/>
              <a:ext cx="3831408" cy="611559"/>
            </a:xfrm>
            <a:prstGeom prst="round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2" name="TextBox 31">
            <a:extLst>
              <a:ext uri="{FF2B5EF4-FFF2-40B4-BE49-F238E27FC236}">
                <a16:creationId xmlns:a16="http://schemas.microsoft.com/office/drawing/2014/main" id="{3BF7A591-2088-4F76-9409-73007E84B1DF}"/>
              </a:ext>
            </a:extLst>
          </p:cNvPr>
          <p:cNvSpPr txBox="1"/>
          <p:nvPr/>
        </p:nvSpPr>
        <p:spPr>
          <a:xfrm>
            <a:off x="6291618" y="5090615"/>
            <a:ext cx="3126168" cy="369332"/>
          </a:xfrm>
          <a:prstGeom prst="rect">
            <a:avLst/>
          </a:prstGeom>
          <a:noFill/>
        </p:spPr>
        <p:txBody>
          <a:bodyPr wrap="square" rtlCol="0">
            <a:spAutoFit/>
          </a:bodyPr>
          <a:lstStyle/>
          <a:p>
            <a:r>
              <a:rPr lang="en-US" altLang="ko-KR" b="1" dirty="0">
                <a:latin typeface="Arial" panose="020B0604020202020204" pitchFamily="34" charset="0"/>
                <a:cs typeface="Arial" panose="020B0604020202020204" pitchFamily="34" charset="0"/>
              </a:rPr>
              <a:t>At 4000nm wavelength</a:t>
            </a:r>
            <a:endParaRPr lang="ko-KR"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5952449"/>
      </p:ext>
    </p:extLst>
  </p:cSld>
  <p:clrMapOvr>
    <a:masterClrMapping/>
  </p:clrMapOvr>
  <mc:AlternateContent xmlns:mc="http://schemas.openxmlformats.org/markup-compatibility/2006" xmlns:p14="http://schemas.microsoft.com/office/powerpoint/2010/main">
    <mc:Choice Requires="p14">
      <p:transition spd="slow" p14:dur="2000" advTm="110361"/>
    </mc:Choice>
    <mc:Fallback xmlns="">
      <p:transition spd="slow" advTm="1103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08E406C-0BB0-4943-B2B2-752C6EFBCB87}"/>
                  </a:ext>
                </a:extLst>
              </p:cNvPr>
              <p:cNvSpPr txBox="1"/>
              <p:nvPr/>
            </p:nvSpPr>
            <p:spPr>
              <a:xfrm>
                <a:off x="165617" y="5165294"/>
                <a:ext cx="4666027" cy="1015663"/>
              </a:xfrm>
              <a:prstGeom prst="rect">
                <a:avLst/>
              </a:prstGeom>
              <a:noFill/>
            </p:spPr>
            <p:txBody>
              <a:bodyPr wrap="square" rtlCol="0">
                <a:spAutoFit/>
              </a:bodyPr>
              <a:lstStyle/>
              <a:p>
                <a:pPr>
                  <a:buFont typeface="Wingdings" panose="05000000000000000000" pitchFamily="2" charset="2"/>
                  <a:buChar char="§"/>
                </a:pPr>
                <a14:m>
                  <m:oMath xmlns:m="http://schemas.openxmlformats.org/officeDocument/2006/math">
                    <m:r>
                      <a:rPr kumimoji="1" lang="en-US" altLang="ko-KR" sz="2000" b="1" i="0" dirty="0" smtClean="0">
                        <a:solidFill>
                          <a:schemeClr val="tx1"/>
                        </a:solidFill>
                        <a:latin typeface="Cambria Math"/>
                        <a:cs typeface="Arial" panose="020B0604020202020204" pitchFamily="34" charset="0"/>
                      </a:rPr>
                      <m:t>𝐁𝐫𝐨𝐚𝐝𝐛𝐚𝐧𝐝</m:t>
                    </m:r>
                    <m:r>
                      <a:rPr kumimoji="1" lang="en-US" altLang="ko-KR" sz="2000" b="1" i="0" dirty="0" smtClean="0">
                        <a:solidFill>
                          <a:schemeClr val="tx1"/>
                        </a:solidFill>
                        <a:latin typeface="Cambria Math"/>
                        <a:cs typeface="Arial" panose="020B0604020202020204" pitchFamily="34" charset="0"/>
                      </a:rPr>
                      <m:t> </m:t>
                    </m:r>
                    <m:r>
                      <a:rPr kumimoji="1" lang="en-US" altLang="ko-KR" sz="2000" b="1" i="0" dirty="0" smtClean="0">
                        <a:solidFill>
                          <a:schemeClr val="tx1"/>
                        </a:solidFill>
                        <a:latin typeface="Cambria Math"/>
                        <a:cs typeface="Arial" panose="020B0604020202020204" pitchFamily="34" charset="0"/>
                      </a:rPr>
                      <m:t>𝐭𝐫𝐚𝐧𝐬𝐦𝐢𝐭𝐭𝐚𝐧𝐜𝐞</m:t>
                    </m:r>
                  </m:oMath>
                </a14:m>
                <a:endParaRPr kumimoji="1" lang="en-US" altLang="ko-KR" sz="2000" b="1" i="0" dirty="0">
                  <a:solidFill>
                    <a:schemeClr val="tx1"/>
                  </a:solidFill>
                  <a:cs typeface="Arial" panose="020B0604020202020204" pitchFamily="34" charset="0"/>
                </a:endParaRPr>
              </a:p>
              <a:p>
                <a:r>
                  <a:rPr lang="en-US" altLang="ko-KR" sz="2000" b="1" dirty="0">
                    <a:cs typeface="Arial" panose="020B0604020202020204" pitchFamily="34" charset="0"/>
                  </a:rPr>
                  <a:t>    </a:t>
                </a:r>
                <a14:m>
                  <m:oMath xmlns:m="http://schemas.openxmlformats.org/officeDocument/2006/math">
                    <m:r>
                      <m:rPr>
                        <m:nor/>
                      </m:rPr>
                      <a:rPr lang="en-US" altLang="ko-KR" sz="2000" b="1" dirty="0">
                        <a:cs typeface="Arial" panose="020B0604020202020204" pitchFamily="34" charset="0"/>
                      </a:rPr>
                      <m:t>in</m:t>
                    </m:r>
                    <m:r>
                      <m:rPr>
                        <m:nor/>
                      </m:rPr>
                      <a:rPr lang="en-US" altLang="ko-KR" sz="2000" b="1" dirty="0">
                        <a:cs typeface="Arial" panose="020B0604020202020204" pitchFamily="34" charset="0"/>
                      </a:rPr>
                      <m:t> 3000 − 8000 </m:t>
                    </m:r>
                    <m:r>
                      <m:rPr>
                        <m:nor/>
                      </m:rPr>
                      <a:rPr lang="en-US" altLang="ko-KR" sz="2000" b="1" dirty="0">
                        <a:cs typeface="Arial" panose="020B0604020202020204" pitchFamily="34" charset="0"/>
                      </a:rPr>
                      <m:t>nm</m:t>
                    </m:r>
                    <m:r>
                      <m:rPr>
                        <m:nor/>
                      </m:rPr>
                      <a:rPr lang="en-US" altLang="ko-KR" sz="2000" b="1" dirty="0">
                        <a:cs typeface="Arial" panose="020B0604020202020204" pitchFamily="34" charset="0"/>
                      </a:rPr>
                      <m:t> </m:t>
                    </m:r>
                    <m:r>
                      <m:rPr>
                        <m:nor/>
                      </m:rPr>
                      <a:rPr lang="en-US" altLang="ko-KR" sz="2000" b="1" dirty="0">
                        <a:cs typeface="Arial" panose="020B0604020202020204" pitchFamily="34" charset="0"/>
                      </a:rPr>
                      <m:t>wavelength</m:t>
                    </m:r>
                    <m:r>
                      <m:rPr>
                        <m:nor/>
                      </m:rPr>
                      <a:rPr lang="en-US" altLang="ko-KR" sz="2000" b="1" i="0" dirty="0" smtClean="0">
                        <a:cs typeface="Arial" panose="020B0604020202020204" pitchFamily="34" charset="0"/>
                      </a:rPr>
                      <m:t> </m:t>
                    </m:r>
                    <m:r>
                      <m:rPr>
                        <m:nor/>
                      </m:rPr>
                      <a:rPr lang="en-US" altLang="ko-KR" sz="2000" b="1" i="0" dirty="0" smtClean="0">
                        <a:cs typeface="Arial" panose="020B0604020202020204" pitchFamily="34" charset="0"/>
                      </a:rPr>
                      <m:t>region</m:t>
                    </m:r>
                  </m:oMath>
                </a14:m>
                <a:endParaRPr lang="en-US" altLang="ko-KR" sz="2000" b="1" dirty="0">
                  <a:cs typeface="Arial" panose="020B0604020202020204" pitchFamily="34" charset="0"/>
                </a:endParaRPr>
              </a:p>
              <a:p>
                <a:pPr>
                  <a:buFont typeface="Wingdings" panose="05000000000000000000" pitchFamily="2" charset="2"/>
                  <a:buChar char="§"/>
                </a:pPr>
                <a14:m>
                  <m:oMath xmlns:m="http://schemas.openxmlformats.org/officeDocument/2006/math">
                    <m:r>
                      <a:rPr kumimoji="1" lang="en-US" altLang="ko-KR" sz="2000" b="1" i="0" dirty="0" smtClean="0">
                        <a:solidFill>
                          <a:schemeClr val="tx1"/>
                        </a:solidFill>
                        <a:latin typeface="Cambria Math"/>
                        <a:cs typeface="Arial" panose="020B0604020202020204" pitchFamily="34" charset="0"/>
                      </a:rPr>
                      <m:t>𝐀𝐯𝐞𝐫𝐚𝐠𝐞</m:t>
                    </m:r>
                    <m:r>
                      <a:rPr kumimoji="1" lang="en-US" altLang="ko-KR" sz="2000" b="1" i="0" dirty="0" smtClean="0">
                        <a:solidFill>
                          <a:schemeClr val="tx1"/>
                        </a:solidFill>
                        <a:latin typeface="Cambria Math"/>
                        <a:cs typeface="Arial" panose="020B0604020202020204" pitchFamily="34" charset="0"/>
                      </a:rPr>
                      <m:t> </m:t>
                    </m:r>
                    <m:sSub>
                      <m:sSubPr>
                        <m:ctrlPr>
                          <a:rPr kumimoji="1" lang="en-US" altLang="ko-KR" sz="2000" b="1" i="1" dirty="0" smtClean="0">
                            <a:solidFill>
                              <a:schemeClr val="tx1"/>
                            </a:solidFill>
                            <a:latin typeface="Cambria Math" panose="02040503050406030204" pitchFamily="18" charset="0"/>
                            <a:cs typeface="Arial" panose="020B0604020202020204" pitchFamily="34" charset="0"/>
                          </a:rPr>
                        </m:ctrlPr>
                      </m:sSubPr>
                      <m:e>
                        <m:r>
                          <a:rPr kumimoji="1" lang="en-US" altLang="ko-KR" sz="2000" b="1" i="1" dirty="0">
                            <a:solidFill>
                              <a:schemeClr val="tx1"/>
                            </a:solidFill>
                            <a:latin typeface="Cambria Math"/>
                            <a:cs typeface="Arial" panose="020B0604020202020204" pitchFamily="34" charset="0"/>
                          </a:rPr>
                          <m:t>𝑻</m:t>
                        </m:r>
                      </m:e>
                      <m:sub>
                        <m:r>
                          <a:rPr kumimoji="1" lang="en-US" altLang="ko-KR" sz="2000" b="1" i="1" dirty="0">
                            <a:solidFill>
                              <a:schemeClr val="tx1"/>
                            </a:solidFill>
                            <a:latin typeface="Cambria Math"/>
                            <a:cs typeface="Arial" panose="020B0604020202020204" pitchFamily="34" charset="0"/>
                          </a:rPr>
                          <m:t>𝑻𝑴</m:t>
                        </m:r>
                      </m:sub>
                    </m:sSub>
                    <m:r>
                      <a:rPr kumimoji="1" lang="en-US" altLang="ko-KR" sz="2000" b="1" i="1" dirty="0" smtClean="0">
                        <a:solidFill>
                          <a:schemeClr val="tx1"/>
                        </a:solidFill>
                        <a:latin typeface="Cambria Math"/>
                        <a:cs typeface="Arial" panose="020B0604020202020204" pitchFamily="34" charset="0"/>
                      </a:rPr>
                      <m:t>=</m:t>
                    </m:r>
                    <m:r>
                      <a:rPr kumimoji="1" lang="en-US" altLang="ko-KR" sz="2000" b="1" i="1" dirty="0" smtClean="0">
                        <a:solidFill>
                          <a:schemeClr val="tx1"/>
                        </a:solidFill>
                        <a:latin typeface="Cambria Math"/>
                        <a:cs typeface="Arial" panose="020B0604020202020204" pitchFamily="34" charset="0"/>
                      </a:rPr>
                      <m:t>𝟖𝟎</m:t>
                    </m:r>
                    <m:r>
                      <a:rPr kumimoji="1" lang="en-US" altLang="ko-KR" sz="2000" b="1" i="1" dirty="0" smtClean="0">
                        <a:solidFill>
                          <a:schemeClr val="tx1"/>
                        </a:solidFill>
                        <a:latin typeface="Cambria Math"/>
                        <a:cs typeface="Arial" panose="020B0604020202020204" pitchFamily="34" charset="0"/>
                      </a:rPr>
                      <m:t>%</m:t>
                    </m:r>
                  </m:oMath>
                </a14:m>
                <a:r>
                  <a:rPr lang="en-US" altLang="ko-KR" sz="2000" b="1" dirty="0">
                    <a:solidFill>
                      <a:schemeClr val="tx1"/>
                    </a:solidFill>
                    <a:cs typeface="Arial" panose="020B0604020202020204" pitchFamily="34" charset="0"/>
                  </a:rPr>
                  <a:t>, PER=29 dB </a:t>
                </a:r>
              </a:p>
            </p:txBody>
          </p:sp>
        </mc:Choice>
        <mc:Fallback xmlns="">
          <p:sp>
            <p:nvSpPr>
              <p:cNvPr id="10" name="TextBox 9">
                <a:extLst>
                  <a:ext uri="{FF2B5EF4-FFF2-40B4-BE49-F238E27FC236}">
                    <a16:creationId xmlns:a16="http://schemas.microsoft.com/office/drawing/2014/main" xmlns:a14="http://schemas.microsoft.com/office/drawing/2010/main" xmlns="" id="{908E406C-0BB0-4943-B2B2-752C6EFBCB87}"/>
                  </a:ext>
                </a:extLst>
              </p:cNvPr>
              <p:cNvSpPr txBox="1">
                <a:spLocks noRot="1" noChangeAspect="1" noMove="1" noResize="1" noEditPoints="1" noAdjustHandles="1" noChangeArrowheads="1" noChangeShapeType="1" noTextEdit="1"/>
              </p:cNvSpPr>
              <p:nvPr/>
            </p:nvSpPr>
            <p:spPr>
              <a:xfrm>
                <a:off x="165617" y="5165294"/>
                <a:ext cx="4666027" cy="1015663"/>
              </a:xfrm>
              <a:prstGeom prst="rect">
                <a:avLst/>
              </a:prstGeom>
              <a:blipFill rotWithShape="1">
                <a:blip r:embed="rId4"/>
                <a:stretch>
                  <a:fillRect l="-1044" t="-1796" b="-9581"/>
                </a:stretch>
              </a:blipFill>
            </p:spPr>
            <p:txBody>
              <a:bodyPr/>
              <a:lstStyle/>
              <a:p>
                <a:r>
                  <a:rPr lang="ko-KR" altLang="en-US">
                    <a:noFill/>
                  </a:rPr>
                  <a:t> </a:t>
                </a:r>
              </a:p>
            </p:txBody>
          </p:sp>
        </mc:Fallback>
      </mc:AlternateContent>
      <p:grpSp>
        <p:nvGrpSpPr>
          <p:cNvPr id="2" name="그룹 1">
            <a:extLst>
              <a:ext uri="{FF2B5EF4-FFF2-40B4-BE49-F238E27FC236}">
                <a16:creationId xmlns:a16="http://schemas.microsoft.com/office/drawing/2014/main" id="{3D8E8C74-A521-444F-8E48-918017D67F57}"/>
              </a:ext>
            </a:extLst>
          </p:cNvPr>
          <p:cNvGrpSpPr/>
          <p:nvPr/>
        </p:nvGrpSpPr>
        <p:grpSpPr>
          <a:xfrm>
            <a:off x="-151028" y="1582969"/>
            <a:ext cx="4982672" cy="3455718"/>
            <a:chOff x="-195917" y="908659"/>
            <a:chExt cx="6483384" cy="4526137"/>
          </a:xfrm>
        </p:grpSpPr>
        <p:graphicFrame>
          <p:nvGraphicFramePr>
            <p:cNvPr id="46" name="개체 45">
              <a:extLst>
                <a:ext uri="{FF2B5EF4-FFF2-40B4-BE49-F238E27FC236}">
                  <a16:creationId xmlns:a16="http://schemas.microsoft.com/office/drawing/2014/main" id="{5DA1BD00-C85D-4A43-966A-113A98BBA1A5}"/>
                </a:ext>
              </a:extLst>
            </p:cNvPr>
            <p:cNvGraphicFramePr>
              <a:graphicFrameLocks noChangeAspect="1"/>
            </p:cNvGraphicFramePr>
            <p:nvPr>
              <p:extLst>
                <p:ext uri="{D42A27DB-BD31-4B8C-83A1-F6EECF244321}">
                  <p14:modId xmlns:p14="http://schemas.microsoft.com/office/powerpoint/2010/main" val="2428221142"/>
                </p:ext>
              </p:extLst>
            </p:nvPr>
          </p:nvGraphicFramePr>
          <p:xfrm>
            <a:off x="-195917" y="908659"/>
            <a:ext cx="6483384" cy="4526137"/>
          </p:xfrm>
          <a:graphic>
            <a:graphicData uri="http://schemas.openxmlformats.org/presentationml/2006/ole">
              <mc:AlternateContent xmlns:mc="http://schemas.openxmlformats.org/markup-compatibility/2006">
                <mc:Choice xmlns:v="urn:schemas-microsoft-com:vml" Requires="v">
                  <p:oleObj spid="_x0000_s3074" name="Graph" r:id="rId5" imgW="4206240" imgH="2937600" progId="Origin50.Graph">
                    <p:embed/>
                  </p:oleObj>
                </mc:Choice>
                <mc:Fallback>
                  <p:oleObj name="Graph" r:id="rId5" imgW="4206240" imgH="2937600" progId="Origin50.Graph">
                    <p:embed/>
                    <p:pic>
                      <p:nvPicPr>
                        <p:cNvPr id="46" name="개체 45">
                          <a:extLst>
                            <a:ext uri="{FF2B5EF4-FFF2-40B4-BE49-F238E27FC236}">
                              <a16:creationId xmlns:a16="http://schemas.microsoft.com/office/drawing/2014/main" id="{5DA1BD00-C85D-4A43-966A-113A98BBA1A5}"/>
                            </a:ext>
                          </a:extLst>
                        </p:cNvPr>
                        <p:cNvPicPr/>
                        <p:nvPr/>
                      </p:nvPicPr>
                      <p:blipFill>
                        <a:blip r:embed="rId6"/>
                        <a:stretch>
                          <a:fillRect/>
                        </a:stretch>
                      </p:blipFill>
                      <p:spPr>
                        <a:xfrm>
                          <a:off x="-195917" y="908659"/>
                          <a:ext cx="6483384" cy="4526137"/>
                        </a:xfrm>
                        <a:prstGeom prst="rect">
                          <a:avLst/>
                        </a:prstGeom>
                      </p:spPr>
                    </p:pic>
                  </p:oleObj>
                </mc:Fallback>
              </mc:AlternateContent>
            </a:graphicData>
          </a:graphic>
        </p:graphicFrame>
        <p:cxnSp>
          <p:nvCxnSpPr>
            <p:cNvPr id="42" name="직선 화살표 연결선 41">
              <a:extLst>
                <a:ext uri="{FF2B5EF4-FFF2-40B4-BE49-F238E27FC236}">
                  <a16:creationId xmlns:a16="http://schemas.microsoft.com/office/drawing/2014/main" id="{A679DBAB-DC63-4354-8710-FF14F736EE4F}"/>
                </a:ext>
              </a:extLst>
            </p:cNvPr>
            <p:cNvCxnSpPr>
              <a:cxnSpLocks/>
            </p:cNvCxnSpPr>
            <p:nvPr/>
          </p:nvCxnSpPr>
          <p:spPr>
            <a:xfrm flipH="1" flipV="1">
              <a:off x="1885420" y="1559458"/>
              <a:ext cx="291733" cy="200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직선 화살표 연결선 42">
              <a:extLst>
                <a:ext uri="{FF2B5EF4-FFF2-40B4-BE49-F238E27FC236}">
                  <a16:creationId xmlns:a16="http://schemas.microsoft.com/office/drawing/2014/main" id="{314CC1A0-D89A-4054-A36B-AACD5308227D}"/>
                </a:ext>
              </a:extLst>
            </p:cNvPr>
            <p:cNvCxnSpPr>
              <a:cxnSpLocks noChangeAspect="1"/>
            </p:cNvCxnSpPr>
            <p:nvPr/>
          </p:nvCxnSpPr>
          <p:spPr>
            <a:xfrm>
              <a:off x="4936839" y="2558785"/>
              <a:ext cx="333184" cy="0"/>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4" name="직선 화살표 연결선 43">
              <a:extLst>
                <a:ext uri="{FF2B5EF4-FFF2-40B4-BE49-F238E27FC236}">
                  <a16:creationId xmlns:a16="http://schemas.microsoft.com/office/drawing/2014/main" id="{9D46AA75-1155-4715-8316-2009C41C4A66}"/>
                </a:ext>
              </a:extLst>
            </p:cNvPr>
            <p:cNvCxnSpPr>
              <a:cxnSpLocks/>
            </p:cNvCxnSpPr>
            <p:nvPr/>
          </p:nvCxnSpPr>
          <p:spPr>
            <a:xfrm flipH="1">
              <a:off x="1316332" y="4356537"/>
              <a:ext cx="298489" cy="0"/>
            </a:xfrm>
            <a:prstGeom prst="straightConnector1">
              <a:avLst/>
            </a:prstGeom>
            <a:ln w="3175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21C476DC-C656-451E-9835-12E534219C88}"/>
                  </a:ext>
                </a:extLst>
              </p:cNvPr>
              <p:cNvSpPr txBox="1"/>
              <p:nvPr/>
            </p:nvSpPr>
            <p:spPr>
              <a:xfrm>
                <a:off x="4831644" y="5829151"/>
                <a:ext cx="4481434" cy="434927"/>
              </a:xfrm>
              <a:prstGeom prst="rect">
                <a:avLst/>
              </a:prstGeom>
              <a:noFill/>
            </p:spPr>
            <p:txBody>
              <a:bodyPr wrap="square" rtlCol="0">
                <a:spAutoFit/>
              </a:bodyPr>
              <a:lstStyle/>
              <a:p>
                <a:r>
                  <a:rPr lang="en-US" altLang="ko-KR" sz="1400" b="1" dirty="0">
                    <a:latin typeface="Arial" panose="020B0604020202020204" pitchFamily="34" charset="0"/>
                    <a:cs typeface="Arial" panose="020B0604020202020204" pitchFamily="34" charset="0"/>
                  </a:rPr>
                  <a:t>Polarization Extinction Ratio:</a:t>
                </a:r>
                <a:r>
                  <a:rPr kumimoji="1" lang="en-US" altLang="ko-KR" sz="1400" b="1" dirty="0">
                    <a:cs typeface="Arial" panose="020B0604020202020204" pitchFamily="34" charset="0"/>
                  </a:rPr>
                  <a:t> </a:t>
                </a:r>
                <a14:m>
                  <m:oMath xmlns:m="http://schemas.openxmlformats.org/officeDocument/2006/math">
                    <m:r>
                      <a:rPr kumimoji="1" lang="en-US" altLang="ko-KR" sz="1400" b="1" i="0" dirty="0" smtClean="0">
                        <a:latin typeface="Cambria Math" panose="02040503050406030204" pitchFamily="18" charset="0"/>
                        <a:cs typeface="Arial" panose="020B0604020202020204" pitchFamily="34" charset="0"/>
                      </a:rPr>
                      <m:t>𝐏𝐄𝐑</m:t>
                    </m:r>
                    <m:r>
                      <a:rPr kumimoji="1" lang="en-US" altLang="ko-KR" sz="1400" b="1" i="0" dirty="0" smtClean="0">
                        <a:latin typeface="Cambria Math" panose="02040503050406030204" pitchFamily="18" charset="0"/>
                        <a:cs typeface="Arial" panose="020B0604020202020204" pitchFamily="34" charset="0"/>
                      </a:rPr>
                      <m:t>=</m:t>
                    </m:r>
                    <m:r>
                      <a:rPr kumimoji="1" lang="en-US" altLang="ko-KR" sz="1400" b="1" i="0" dirty="0" smtClean="0">
                        <a:latin typeface="Cambria Math" panose="02040503050406030204" pitchFamily="18" charset="0"/>
                        <a:cs typeface="Arial" panose="020B0604020202020204" pitchFamily="34" charset="0"/>
                      </a:rPr>
                      <m:t>𝟏𝟎𝐥𝐨</m:t>
                    </m:r>
                    <m:sSub>
                      <m:sSubPr>
                        <m:ctrlPr>
                          <a:rPr kumimoji="1" lang="en-US" altLang="ko-KR" sz="1400" b="1" i="1" dirty="0" smtClean="0">
                            <a:latin typeface="Cambria Math" panose="02040503050406030204" pitchFamily="18" charset="0"/>
                            <a:cs typeface="Arial" panose="020B0604020202020204" pitchFamily="34" charset="0"/>
                          </a:rPr>
                        </m:ctrlPr>
                      </m:sSubPr>
                      <m:e>
                        <m:r>
                          <a:rPr kumimoji="1" lang="en-US" altLang="ko-KR" sz="1400" b="1" i="0" dirty="0" smtClean="0">
                            <a:latin typeface="Cambria Math" panose="02040503050406030204" pitchFamily="18" charset="0"/>
                            <a:cs typeface="Arial" panose="020B0604020202020204" pitchFamily="34" charset="0"/>
                          </a:rPr>
                          <m:t>𝐠</m:t>
                        </m:r>
                      </m:e>
                      <m:sub>
                        <m:r>
                          <a:rPr kumimoji="1" lang="en-US" altLang="ko-KR" sz="1400" b="1" i="0" dirty="0" smtClean="0">
                            <a:latin typeface="Cambria Math" panose="02040503050406030204" pitchFamily="18" charset="0"/>
                            <a:cs typeface="Arial" panose="020B0604020202020204" pitchFamily="34" charset="0"/>
                          </a:rPr>
                          <m:t>𝟏𝟎</m:t>
                        </m:r>
                      </m:sub>
                    </m:sSub>
                    <m:d>
                      <m:dPr>
                        <m:ctrlPr>
                          <a:rPr kumimoji="1" lang="en-US" altLang="ko-KR" sz="1400" b="1" i="1" dirty="0" smtClean="0">
                            <a:latin typeface="Cambria Math" panose="02040503050406030204" pitchFamily="18" charset="0"/>
                            <a:cs typeface="Arial" panose="020B0604020202020204" pitchFamily="34" charset="0"/>
                          </a:rPr>
                        </m:ctrlPr>
                      </m:dPr>
                      <m:e>
                        <m:f>
                          <m:fPr>
                            <m:ctrlPr>
                              <a:rPr kumimoji="1" lang="en-US" altLang="ko-KR" sz="1400" b="1" i="1" dirty="0" smtClean="0">
                                <a:latin typeface="Cambria Math" panose="02040503050406030204" pitchFamily="18" charset="0"/>
                                <a:cs typeface="Arial" panose="020B0604020202020204" pitchFamily="34" charset="0"/>
                              </a:rPr>
                            </m:ctrlPr>
                          </m:fPr>
                          <m:num>
                            <m:sSub>
                              <m:sSubPr>
                                <m:ctrlPr>
                                  <a:rPr kumimoji="1" lang="en-US" altLang="ko-KR" sz="1400" b="1" i="1" dirty="0" smtClean="0">
                                    <a:latin typeface="Cambria Math" panose="02040503050406030204" pitchFamily="18" charset="0"/>
                                    <a:cs typeface="Arial" panose="020B0604020202020204" pitchFamily="34" charset="0"/>
                                  </a:rPr>
                                </m:ctrlPr>
                              </m:sSubPr>
                              <m:e>
                                <m:r>
                                  <a:rPr kumimoji="1" lang="en-US" altLang="ko-KR" sz="1400" b="1" i="0" dirty="0" smtClean="0">
                                    <a:latin typeface="Cambria Math" panose="02040503050406030204" pitchFamily="18" charset="0"/>
                                    <a:cs typeface="Arial" panose="020B0604020202020204" pitchFamily="34" charset="0"/>
                                  </a:rPr>
                                  <m:t>𝐓</m:t>
                                </m:r>
                              </m:e>
                              <m:sub>
                                <m:r>
                                  <a:rPr kumimoji="1" lang="en-US" altLang="ko-KR" sz="1400" b="1" i="0" dirty="0" smtClean="0">
                                    <a:latin typeface="Cambria Math" panose="02040503050406030204" pitchFamily="18" charset="0"/>
                                    <a:cs typeface="Arial" panose="020B0604020202020204" pitchFamily="34" charset="0"/>
                                  </a:rPr>
                                  <m:t>𝐓𝐌</m:t>
                                </m:r>
                              </m:sub>
                            </m:sSub>
                          </m:num>
                          <m:den>
                            <m:sSub>
                              <m:sSubPr>
                                <m:ctrlPr>
                                  <a:rPr kumimoji="1" lang="en-US" altLang="ko-KR" sz="1400" b="1" i="1" dirty="0" smtClean="0">
                                    <a:latin typeface="Cambria Math" panose="02040503050406030204" pitchFamily="18" charset="0"/>
                                    <a:cs typeface="Arial" panose="020B0604020202020204" pitchFamily="34" charset="0"/>
                                  </a:rPr>
                                </m:ctrlPr>
                              </m:sSubPr>
                              <m:e>
                                <m:r>
                                  <a:rPr kumimoji="1" lang="en-US" altLang="ko-KR" sz="1400" b="1" i="0" dirty="0" smtClean="0">
                                    <a:latin typeface="Cambria Math" panose="02040503050406030204" pitchFamily="18" charset="0"/>
                                    <a:cs typeface="Arial" panose="020B0604020202020204" pitchFamily="34" charset="0"/>
                                  </a:rPr>
                                  <m:t>𝐓</m:t>
                                </m:r>
                              </m:e>
                              <m:sub>
                                <m:r>
                                  <a:rPr kumimoji="1" lang="en-US" altLang="ko-KR" sz="1400" b="1" i="0" dirty="0" smtClean="0">
                                    <a:latin typeface="Cambria Math" panose="02040503050406030204" pitchFamily="18" charset="0"/>
                                    <a:cs typeface="Arial" panose="020B0604020202020204" pitchFamily="34" charset="0"/>
                                  </a:rPr>
                                  <m:t>𝐓𝐄</m:t>
                                </m:r>
                              </m:sub>
                            </m:sSub>
                          </m:den>
                        </m:f>
                      </m:e>
                    </m:d>
                  </m:oMath>
                </a14:m>
                <a:r>
                  <a:rPr lang="en-US" altLang="ko-KR" sz="1400" b="1" dirty="0">
                    <a:latin typeface="Arial" panose="020B0604020202020204" pitchFamily="34" charset="0"/>
                    <a:cs typeface="Arial" panose="020B0604020202020204" pitchFamily="34" charset="0"/>
                  </a:rPr>
                  <a:t> </a:t>
                </a:r>
                <a:endParaRPr lang="ko-KR" altLang="en-US" sz="1400" b="1" dirty="0">
                  <a:latin typeface="Arial" panose="020B0604020202020204" pitchFamily="34" charset="0"/>
                  <a:cs typeface="Arial" panose="020B0604020202020204" pitchFamily="34" charset="0"/>
                </a:endParaRPr>
              </a:p>
            </p:txBody>
          </p:sp>
        </mc:Choice>
        <mc:Fallback xmlns="">
          <p:sp>
            <p:nvSpPr>
              <p:cNvPr id="47" name="TextBox 46">
                <a:extLst>
                  <a:ext uri="{FF2B5EF4-FFF2-40B4-BE49-F238E27FC236}">
                    <a16:creationId xmlns:a16="http://schemas.microsoft.com/office/drawing/2014/main" id="{21C476DC-C656-451E-9835-12E534219C88}"/>
                  </a:ext>
                </a:extLst>
              </p:cNvPr>
              <p:cNvSpPr txBox="1">
                <a:spLocks noRot="1" noChangeAspect="1" noMove="1" noResize="1" noEditPoints="1" noAdjustHandles="1" noChangeArrowheads="1" noChangeShapeType="1" noTextEdit="1"/>
              </p:cNvSpPr>
              <p:nvPr/>
            </p:nvSpPr>
            <p:spPr>
              <a:xfrm>
                <a:off x="4831644" y="5829151"/>
                <a:ext cx="4481434" cy="434927"/>
              </a:xfrm>
              <a:prstGeom prst="rect">
                <a:avLst/>
              </a:prstGeom>
              <a:blipFill>
                <a:blip r:embed="rId7"/>
                <a:stretch>
                  <a:fillRect l="-282"/>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5" name="Rectangle 11">
                <a:extLst>
                  <a:ext uri="{FF2B5EF4-FFF2-40B4-BE49-F238E27FC236}">
                    <a16:creationId xmlns:a16="http://schemas.microsoft.com/office/drawing/2014/main" id="{4798DD6D-D5F4-4A36-A004-04F2CF32B65F}"/>
                  </a:ext>
                </a:extLst>
              </p:cNvPr>
              <p:cNvSpPr>
                <a:spLocks noChangeArrowheads="1"/>
              </p:cNvSpPr>
              <p:nvPr/>
            </p:nvSpPr>
            <p:spPr bwMode="auto">
              <a:xfrm>
                <a:off x="-118030" y="126402"/>
                <a:ext cx="926203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14:m>
                  <m:oMath xmlns:m="http://schemas.openxmlformats.org/officeDocument/2006/math">
                    <m:sSub>
                      <m:sSubPr>
                        <m:ctrlPr>
                          <a:rPr kumimoji="1" lang="en-US" altLang="ko-KR" sz="4000" b="1" i="1" dirty="0">
                            <a:latin typeface="Cambria Math" panose="02040503050406030204" pitchFamily="18" charset="0"/>
                            <a:cs typeface="Arial" panose="020B0604020202020204" pitchFamily="34" charset="0"/>
                          </a:rPr>
                        </m:ctrlPr>
                      </m:sSubPr>
                      <m:e>
                        <m:r>
                          <a:rPr kumimoji="1" lang="en-US" altLang="ko-KR" sz="4000" b="1" i="0" dirty="0">
                            <a:latin typeface="Cambria Math" panose="02040503050406030204" pitchFamily="18" charset="0"/>
                            <a:cs typeface="Arial" panose="020B0604020202020204" pitchFamily="34" charset="0"/>
                          </a:rPr>
                          <m:t>𝐓</m:t>
                        </m:r>
                      </m:e>
                      <m:sub>
                        <m:r>
                          <a:rPr kumimoji="1" lang="en-US" altLang="ko-KR" sz="4000" b="1" i="0" dirty="0">
                            <a:latin typeface="Cambria Math" panose="02040503050406030204" pitchFamily="18" charset="0"/>
                            <a:cs typeface="Arial" panose="020B0604020202020204" pitchFamily="34" charset="0"/>
                          </a:rPr>
                          <m:t>𝐓𝐌</m:t>
                        </m:r>
                      </m:sub>
                    </m:sSub>
                  </m:oMath>
                </a14:m>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 and PER in IR wavelength</a:t>
                </a:r>
              </a:p>
            </p:txBody>
          </p:sp>
        </mc:Choice>
        <mc:Fallback xmlns="">
          <p:sp>
            <p:nvSpPr>
              <p:cNvPr id="45" name="Rectangle 11">
                <a:extLst>
                  <a:ext uri="{FF2B5EF4-FFF2-40B4-BE49-F238E27FC236}">
                    <a16:creationId xmlns:a16="http://schemas.microsoft.com/office/drawing/2014/main" id="{4798DD6D-D5F4-4A36-A004-04F2CF32B65F}"/>
                  </a:ext>
                </a:extLst>
              </p:cNvPr>
              <p:cNvSpPr>
                <a:spLocks noRot="1" noChangeAspect="1" noMove="1" noResize="1" noEditPoints="1" noAdjustHandles="1" noChangeArrowheads="1" noChangeShapeType="1" noTextEdit="1"/>
              </p:cNvSpPr>
              <p:nvPr/>
            </p:nvSpPr>
            <p:spPr bwMode="auto">
              <a:xfrm>
                <a:off x="-118030" y="126402"/>
                <a:ext cx="9262030" cy="674687"/>
              </a:xfrm>
              <a:prstGeom prst="rect">
                <a:avLst/>
              </a:prstGeom>
              <a:blipFill>
                <a:blip r:embed="rId8"/>
                <a:stretch>
                  <a:fillRect t="-18182" b="-41818"/>
                </a:stretch>
              </a:blipFill>
              <a:ln w="76200">
                <a:noFill/>
                <a:miter lim="800000"/>
                <a:headEnd/>
                <a:tailEnd/>
              </a:ln>
            </p:spPr>
            <p:txBody>
              <a:bodyPr/>
              <a:lstStyle/>
              <a:p>
                <a:r>
                  <a:rPr lang="ko-KR" altLang="en-US">
                    <a:noFill/>
                  </a:rPr>
                  <a:t> </a:t>
                </a:r>
              </a:p>
            </p:txBody>
          </p:sp>
        </mc:Fallback>
      </mc:AlternateContent>
      <p:sp>
        <p:nvSpPr>
          <p:cNvPr id="69" name="직사각형 68">
            <a:extLst>
              <a:ext uri="{FF2B5EF4-FFF2-40B4-BE49-F238E27FC236}">
                <a16:creationId xmlns:a16="http://schemas.microsoft.com/office/drawing/2014/main" id="{A8FEE20D-80B2-444B-8141-50185B655221}"/>
              </a:ext>
            </a:extLst>
          </p:cNvPr>
          <p:cNvSpPr/>
          <p:nvPr/>
        </p:nvSpPr>
        <p:spPr>
          <a:xfrm>
            <a:off x="0" y="929292"/>
            <a:ext cx="4470400" cy="646331"/>
          </a:xfrm>
          <a:prstGeom prst="rect">
            <a:avLst/>
          </a:prstGeom>
        </p:spPr>
        <p:txBody>
          <a:bodyPr wrap="square">
            <a:spAutoFit/>
          </a:bodyPr>
          <a:lstStyle/>
          <a:p>
            <a:pPr lvl="0">
              <a:buFont typeface="Wingdings" panose="05000000000000000000" pitchFamily="2" charset="2"/>
              <a:buChar char="Ø"/>
            </a:pPr>
            <a:r>
              <a:rPr lang="en-US" altLang="ko-KR" b="1" dirty="0" err="1">
                <a:latin typeface="Arial" panose="020B0604020202020204" pitchFamily="34" charset="0"/>
                <a:cs typeface="Arial" panose="020B0604020202020204" pitchFamily="34" charset="0"/>
              </a:rPr>
              <a:t>psWGP</a:t>
            </a:r>
            <a:r>
              <a:rPr lang="en-US" altLang="ko-KR" b="1" dirty="0">
                <a:latin typeface="Arial" panose="020B0604020202020204" pitchFamily="34" charset="0"/>
                <a:cs typeface="Arial" panose="020B0604020202020204" pitchFamily="34" charset="0"/>
              </a:rPr>
              <a:t>: </a:t>
            </a:r>
          </a:p>
          <a:p>
            <a:pPr lvl="0"/>
            <a:r>
              <a:rPr lang="en-US" altLang="ko-KR" b="1" dirty="0">
                <a:latin typeface="Arial" panose="020B0604020202020204" pitchFamily="34" charset="0"/>
                <a:cs typeface="Arial" panose="020B0604020202020204" pitchFamily="34" charset="0"/>
              </a:rPr>
              <a:t>  air-gap=6 nm, h=44 nm, w=94 nm</a:t>
            </a:r>
            <a:endParaRPr lang="ko-KR" altLang="en-US"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8" name="직사각형 77">
                <a:extLst>
                  <a:ext uri="{FF2B5EF4-FFF2-40B4-BE49-F238E27FC236}">
                    <a16:creationId xmlns:a16="http://schemas.microsoft.com/office/drawing/2014/main" id="{71DA4127-2176-4C77-BF3C-369DB405B41E}"/>
                  </a:ext>
                </a:extLst>
              </p:cNvPr>
              <p:cNvSpPr/>
              <p:nvPr/>
            </p:nvSpPr>
            <p:spPr>
              <a:xfrm>
                <a:off x="5477994" y="5026794"/>
                <a:ext cx="2865400" cy="646331"/>
              </a:xfrm>
              <a:prstGeom prst="rect">
                <a:avLst/>
              </a:prstGeom>
            </p:spPr>
            <p:txBody>
              <a:bodyPr wrap="none">
                <a:spAutoFit/>
              </a:bodyPr>
              <a:lstStyle/>
              <a:p>
                <a:pPr lvl="0">
                  <a:buFont typeface="Wingdings" panose="05000000000000000000" pitchFamily="2" charset="2"/>
                  <a:buChar char="§"/>
                </a:pPr>
                <a:r>
                  <a:rPr lang="en-US" altLang="ko-KR" b="1" dirty="0">
                    <a:solidFill>
                      <a:prstClr val="black"/>
                    </a:solidFill>
                    <a:latin typeface="Arial" panose="020B0604020202020204" pitchFamily="34" charset="0"/>
                    <a:cs typeface="Arial" panose="020B0604020202020204" pitchFamily="34" charset="0"/>
                  </a:rPr>
                  <a:t>FDTD simulation of</a:t>
                </a:r>
                <a:r>
                  <a:rPr lang="en-US" altLang="ko-KR" b="1" dirty="0">
                    <a:solidFill>
                      <a:schemeClr val="tx1"/>
                    </a:solidFill>
                    <a:latin typeface="Arial" panose="020B0604020202020204" pitchFamily="34" charset="0"/>
                    <a:cs typeface="Arial" panose="020B0604020202020204" pitchFamily="34" charset="0"/>
                  </a:rPr>
                  <a:t> </a:t>
                </a:r>
                <a14:m>
                  <m:oMath xmlns:m="http://schemas.openxmlformats.org/officeDocument/2006/math">
                    <m:sSub>
                      <m:sSubPr>
                        <m:ctrlPr>
                          <a:rPr kumimoji="1" lang="en-US" altLang="ko-KR" b="1" i="1" dirty="0">
                            <a:solidFill>
                              <a:schemeClr val="tx1"/>
                            </a:solidFill>
                            <a:latin typeface="Cambria Math" panose="02040503050406030204" pitchFamily="18" charset="0"/>
                            <a:cs typeface="Arial" panose="020B0604020202020204" pitchFamily="34" charset="0"/>
                          </a:rPr>
                        </m:ctrlPr>
                      </m:sSubPr>
                      <m:e>
                        <m:r>
                          <a:rPr kumimoji="1" lang="en-US" altLang="ko-KR" b="1" dirty="0">
                            <a:solidFill>
                              <a:schemeClr val="tx1"/>
                            </a:solidFill>
                            <a:latin typeface="Cambria Math" panose="02040503050406030204" pitchFamily="18" charset="0"/>
                            <a:cs typeface="Arial" panose="020B0604020202020204" pitchFamily="34" charset="0"/>
                          </a:rPr>
                          <m:t>𝐓</m:t>
                        </m:r>
                      </m:e>
                      <m:sub>
                        <m:r>
                          <a:rPr kumimoji="1" lang="en-US" altLang="ko-KR" b="1" dirty="0">
                            <a:solidFill>
                              <a:schemeClr val="tx1"/>
                            </a:solidFill>
                            <a:latin typeface="Cambria Math" panose="02040503050406030204" pitchFamily="18" charset="0"/>
                            <a:cs typeface="Arial" panose="020B0604020202020204" pitchFamily="34" charset="0"/>
                          </a:rPr>
                          <m:t>𝐓𝐌</m:t>
                        </m:r>
                      </m:sub>
                    </m:sSub>
                  </m:oMath>
                </a14:m>
                <a:endParaRPr lang="en-US" altLang="ko-KR" b="1" dirty="0">
                  <a:solidFill>
                    <a:prstClr val="black"/>
                  </a:solidFill>
                  <a:latin typeface="Arial" panose="020B0604020202020204" pitchFamily="34" charset="0"/>
                  <a:cs typeface="Arial" panose="020B0604020202020204" pitchFamily="34" charset="0"/>
                </a:endParaRPr>
              </a:p>
              <a:p>
                <a:pPr lvl="0"/>
                <a:r>
                  <a:rPr lang="en-US" altLang="ko-KR" b="1" dirty="0">
                    <a:latin typeface="Arial" panose="020B0604020202020204" pitchFamily="34" charset="0"/>
                    <a:cs typeface="Arial" panose="020B0604020202020204" pitchFamily="34" charset="0"/>
                  </a:rPr>
                  <a:t>  h=70 nm</a:t>
                </a:r>
              </a:p>
            </p:txBody>
          </p:sp>
        </mc:Choice>
        <mc:Fallback xmlns="">
          <p:sp>
            <p:nvSpPr>
              <p:cNvPr id="78" name="직사각형 77">
                <a:extLst>
                  <a:ext uri="{FF2B5EF4-FFF2-40B4-BE49-F238E27FC236}">
                    <a16:creationId xmlns:a16="http://schemas.microsoft.com/office/drawing/2014/main" id="{71DA4127-2176-4C77-BF3C-369DB405B41E}"/>
                  </a:ext>
                </a:extLst>
              </p:cNvPr>
              <p:cNvSpPr>
                <a:spLocks noRot="1" noChangeAspect="1" noMove="1" noResize="1" noEditPoints="1" noAdjustHandles="1" noChangeArrowheads="1" noChangeShapeType="1" noTextEdit="1"/>
              </p:cNvSpPr>
              <p:nvPr/>
            </p:nvSpPr>
            <p:spPr>
              <a:xfrm>
                <a:off x="5477994" y="5026794"/>
                <a:ext cx="2865400" cy="646331"/>
              </a:xfrm>
              <a:prstGeom prst="rect">
                <a:avLst/>
              </a:prstGeom>
              <a:blipFill>
                <a:blip r:embed="rId9"/>
                <a:stretch>
                  <a:fillRect l="-881" t="-5882" b="-11765"/>
                </a:stretch>
              </a:blipFill>
            </p:spPr>
            <p:txBody>
              <a:bodyPr/>
              <a:lstStyle/>
              <a:p>
                <a:r>
                  <a:rPr lang="ko-KR" altLang="en-US">
                    <a:noFill/>
                  </a:rPr>
                  <a:t> </a:t>
                </a:r>
              </a:p>
            </p:txBody>
          </p:sp>
        </mc:Fallback>
      </mc:AlternateContent>
      <p:grpSp>
        <p:nvGrpSpPr>
          <p:cNvPr id="4" name="그룹 3">
            <a:extLst>
              <a:ext uri="{FF2B5EF4-FFF2-40B4-BE49-F238E27FC236}">
                <a16:creationId xmlns:a16="http://schemas.microsoft.com/office/drawing/2014/main" id="{4B8F4DF3-D1BA-F14C-A67C-7FD2C804C672}"/>
              </a:ext>
            </a:extLst>
          </p:cNvPr>
          <p:cNvGrpSpPr/>
          <p:nvPr/>
        </p:nvGrpSpPr>
        <p:grpSpPr>
          <a:xfrm>
            <a:off x="4831644" y="1456362"/>
            <a:ext cx="4234281" cy="3566758"/>
            <a:chOff x="4831644" y="1329402"/>
            <a:chExt cx="4158101" cy="3346301"/>
          </a:xfrm>
        </p:grpSpPr>
        <p:pic>
          <p:nvPicPr>
            <p:cNvPr id="77" name="그림 76">
              <a:extLst>
                <a:ext uri="{FF2B5EF4-FFF2-40B4-BE49-F238E27FC236}">
                  <a16:creationId xmlns:a16="http://schemas.microsoft.com/office/drawing/2014/main" id="{0C191D52-AC28-4CB5-99D3-AF1704960C76}"/>
                </a:ext>
              </a:extLst>
            </p:cNvPr>
            <p:cNvPicPr>
              <a:picLocks noChangeAspect="1"/>
            </p:cNvPicPr>
            <p:nvPr/>
          </p:nvPicPr>
          <p:blipFill>
            <a:blip r:embed="rId10">
              <a:clrChange>
                <a:clrFrom>
                  <a:srgbClr val="000000">
                    <a:alpha val="0"/>
                  </a:srgbClr>
                </a:clrFrom>
                <a:clrTo>
                  <a:srgbClr val="000000">
                    <a:alpha val="0"/>
                  </a:srgbClr>
                </a:clrTo>
              </a:clrChange>
            </a:blip>
            <a:stretch>
              <a:fillRect/>
            </a:stretch>
          </p:blipFill>
          <p:spPr>
            <a:xfrm>
              <a:off x="4831644" y="1329402"/>
              <a:ext cx="4158101" cy="3346301"/>
            </a:xfrm>
            <a:prstGeom prst="rect">
              <a:avLst/>
            </a:prstGeom>
          </p:spPr>
        </p:pic>
        <p:sp>
          <p:nvSpPr>
            <p:cNvPr id="3" name="직사각형 2">
              <a:extLst>
                <a:ext uri="{FF2B5EF4-FFF2-40B4-BE49-F238E27FC236}">
                  <a16:creationId xmlns:a16="http://schemas.microsoft.com/office/drawing/2014/main" id="{439B3A06-C73A-6F4C-94CD-D922AFFA7A0C}"/>
                </a:ext>
              </a:extLst>
            </p:cNvPr>
            <p:cNvSpPr/>
            <p:nvPr/>
          </p:nvSpPr>
          <p:spPr>
            <a:xfrm>
              <a:off x="4831644" y="1582969"/>
              <a:ext cx="437780" cy="496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C5C2A25-21A5-422F-AF95-AFB037376972}"/>
                  </a:ext>
                </a:extLst>
              </p:cNvPr>
              <p:cNvSpPr txBox="1"/>
              <p:nvPr/>
            </p:nvSpPr>
            <p:spPr>
              <a:xfrm>
                <a:off x="7990542" y="1964124"/>
                <a:ext cx="800606"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altLang="ko-KR" b="1" i="1" smtClean="0">
                              <a:latin typeface="Cambria Math" panose="02040503050406030204" pitchFamily="18" charset="0"/>
                            </a:rPr>
                          </m:ctrlPr>
                        </m:sSubPr>
                        <m:e>
                          <m:r>
                            <a:rPr lang="en-US" altLang="ko-KR" b="1" i="1" smtClean="0">
                              <a:latin typeface="Cambria Math" panose="02040503050406030204" pitchFamily="18" charset="0"/>
                            </a:rPr>
                            <m:t>𝑻</m:t>
                          </m:r>
                        </m:e>
                        <m:sub>
                          <m:r>
                            <a:rPr lang="en-US" altLang="ko-KR" b="1" i="1" smtClean="0">
                              <a:latin typeface="Cambria Math" panose="02040503050406030204" pitchFamily="18" charset="0"/>
                            </a:rPr>
                            <m:t>𝑻𝑴</m:t>
                          </m:r>
                        </m:sub>
                      </m:sSub>
                    </m:oMath>
                  </m:oMathPara>
                </a14:m>
                <a:endParaRPr lang="ko-KR" altLang="en-US" b="1" dirty="0"/>
              </a:p>
            </p:txBody>
          </p:sp>
        </mc:Choice>
        <mc:Fallback>
          <p:sp>
            <p:nvSpPr>
              <p:cNvPr id="5" name="TextBox 4">
                <a:extLst>
                  <a:ext uri="{FF2B5EF4-FFF2-40B4-BE49-F238E27FC236}">
                    <a16:creationId xmlns:a16="http://schemas.microsoft.com/office/drawing/2014/main" id="{CC5C2A25-21A5-422F-AF95-AFB037376972}"/>
                  </a:ext>
                </a:extLst>
              </p:cNvPr>
              <p:cNvSpPr txBox="1">
                <a:spLocks noRot="1" noChangeAspect="1" noMove="1" noResize="1" noEditPoints="1" noAdjustHandles="1" noChangeArrowheads="1" noChangeShapeType="1" noTextEdit="1"/>
              </p:cNvSpPr>
              <p:nvPr/>
            </p:nvSpPr>
            <p:spPr>
              <a:xfrm>
                <a:off x="7990542" y="1964124"/>
                <a:ext cx="800606" cy="369332"/>
              </a:xfrm>
              <a:prstGeom prst="rect">
                <a:avLst/>
              </a:prstGeom>
              <a:blipFill>
                <a:blip r:embed="rId11"/>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4256762005"/>
      </p:ext>
    </p:extLst>
  </p:cSld>
  <p:clrMapOvr>
    <a:masterClrMapping/>
  </p:clrMapOvr>
  <mc:AlternateContent xmlns:mc="http://schemas.openxmlformats.org/markup-compatibility/2006" xmlns:p14="http://schemas.microsoft.com/office/powerpoint/2010/main">
    <mc:Choice Requires="p14">
      <p:transition spd="slow" p14:dur="2000" advTm="68579"/>
    </mc:Choice>
    <mc:Fallback xmlns="">
      <p:transition spd="slow" advTm="6857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그림 69">
            <a:extLst>
              <a:ext uri="{FF2B5EF4-FFF2-40B4-BE49-F238E27FC236}">
                <a16:creationId xmlns:a16="http://schemas.microsoft.com/office/drawing/2014/main" id="{63B11B8F-8660-4426-9253-2CD54263151A}"/>
              </a:ext>
            </a:extLst>
          </p:cNvPr>
          <p:cNvPicPr>
            <a:picLocks noChangeAspect="1"/>
          </p:cNvPicPr>
          <p:nvPr/>
        </p:nvPicPr>
        <p:blipFill>
          <a:blip r:embed="rId4"/>
          <a:stretch>
            <a:fillRect/>
          </a:stretch>
        </p:blipFill>
        <p:spPr>
          <a:xfrm>
            <a:off x="149247" y="1050026"/>
            <a:ext cx="2899374" cy="2378974"/>
          </a:xfrm>
          <a:prstGeom prst="rect">
            <a:avLst/>
          </a:prstGeom>
        </p:spPr>
      </p:pic>
      <p:pic>
        <p:nvPicPr>
          <p:cNvPr id="93" name="그림 92">
            <a:extLst>
              <a:ext uri="{FF2B5EF4-FFF2-40B4-BE49-F238E27FC236}">
                <a16:creationId xmlns:a16="http://schemas.microsoft.com/office/drawing/2014/main" id="{6CF4D766-74D0-4140-A949-1A3D9ABFC7CF}"/>
              </a:ext>
            </a:extLst>
          </p:cNvPr>
          <p:cNvPicPr>
            <a:picLocks noChangeAspect="1"/>
          </p:cNvPicPr>
          <p:nvPr/>
        </p:nvPicPr>
        <p:blipFill>
          <a:blip r:embed="rId5"/>
          <a:stretch>
            <a:fillRect/>
          </a:stretch>
        </p:blipFill>
        <p:spPr>
          <a:xfrm>
            <a:off x="100927" y="3429000"/>
            <a:ext cx="2947694" cy="2378974"/>
          </a:xfrm>
          <a:prstGeom prst="rect">
            <a:avLst/>
          </a:prstGeom>
        </p:spPr>
      </p:pic>
      <p:sp>
        <p:nvSpPr>
          <p:cNvPr id="94" name="Rectangle 11">
            <a:extLst>
              <a:ext uri="{FF2B5EF4-FFF2-40B4-BE49-F238E27FC236}">
                <a16:creationId xmlns:a16="http://schemas.microsoft.com/office/drawing/2014/main" id="{F0F42E89-4BC7-4366-925F-8480E621AF3E}"/>
              </a:ext>
            </a:extLst>
          </p:cNvPr>
          <p:cNvSpPr>
            <a:spLocks noChangeArrowheads="1"/>
          </p:cNvSpPr>
          <p:nvPr/>
        </p:nvSpPr>
        <p:spPr bwMode="auto">
          <a:xfrm>
            <a:off x="0" y="126912"/>
            <a:ext cx="914400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Electric field distribution</a:t>
            </a:r>
          </a:p>
        </p:txBody>
      </p: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167E9DAC-7EF0-46BD-A893-3DF4625FFACD}"/>
                  </a:ext>
                </a:extLst>
              </p:cNvPr>
              <p:cNvSpPr txBox="1"/>
              <p:nvPr/>
            </p:nvSpPr>
            <p:spPr>
              <a:xfrm>
                <a:off x="1" y="5738308"/>
                <a:ext cx="9144000" cy="494879"/>
              </a:xfrm>
              <a:prstGeom prst="rect">
                <a:avLst/>
              </a:prstGeom>
              <a:noFill/>
            </p:spPr>
            <p:txBody>
              <a:bodyPr wrap="square" rtlCol="0">
                <a:spAutoFit/>
              </a:bodyPr>
              <a:lstStyle/>
              <a:p>
                <a:pPr>
                  <a:lnSpc>
                    <a:spcPct val="120000"/>
                  </a:lnSpc>
                  <a:buFont typeface="Arial" panose="020B0604020202020204" pitchFamily="34" charset="0"/>
                  <a:buChar char="•"/>
                </a:pPr>
                <a:r>
                  <a:rPr lang="en-US" altLang="ko-KR" sz="2400" b="1" dirty="0">
                    <a:solidFill>
                      <a:srgbClr val="0000FF"/>
                    </a:solidFill>
                    <a:latin typeface="Arial" panose="020B0604020202020204" pitchFamily="34" charset="0"/>
                    <a:cs typeface="Arial" panose="020B0604020202020204" pitchFamily="34" charset="0"/>
                  </a:rPr>
                  <a:t>Strong E-field in narrow air gap</a:t>
                </a:r>
                <a:r>
                  <a:rPr lang="en-US" altLang="ko-KR" sz="2400" b="1" dirty="0">
                    <a:solidFill>
                      <a:srgbClr val="0000FF"/>
                    </a:solidFill>
                    <a:latin typeface="Arial" panose="020B0604020202020204" pitchFamily="34" charset="0"/>
                    <a:cs typeface="Arial" panose="020B0604020202020204" pitchFamily="34" charset="0"/>
                    <a:sym typeface="Wingdings" panose="05000000000000000000" pitchFamily="2" charset="2"/>
                  </a:rPr>
                  <a:t> Higher transmittance (</a:t>
                </a:r>
                <a14:m>
                  <m:oMath xmlns:m="http://schemas.openxmlformats.org/officeDocument/2006/math">
                    <m:r>
                      <m:rPr>
                        <m:nor/>
                      </m:rPr>
                      <a:rPr kumimoji="1" lang="en-US" altLang="ko-KR" sz="2400" b="1" dirty="0" smtClean="0">
                        <a:solidFill>
                          <a:srgbClr val="0000FF"/>
                        </a:solidFill>
                        <a:latin typeface="Arial" panose="020B0604020202020204" pitchFamily="34" charset="0"/>
                        <a:cs typeface="Arial" panose="020B0604020202020204" pitchFamily="34" charset="0"/>
                      </a:rPr>
                      <m:t>T</m:t>
                    </m:r>
                    <m:r>
                      <m:rPr>
                        <m:nor/>
                      </m:rPr>
                      <a:rPr kumimoji="1" lang="en-US" altLang="ko-KR" sz="2400" b="1" baseline="-25000" dirty="0" smtClean="0">
                        <a:solidFill>
                          <a:srgbClr val="0000FF"/>
                        </a:solidFill>
                        <a:latin typeface="Arial" panose="020B0604020202020204" pitchFamily="34" charset="0"/>
                        <a:cs typeface="Arial" panose="020B0604020202020204" pitchFamily="34" charset="0"/>
                      </a:rPr>
                      <m:t>TM</m:t>
                    </m:r>
                  </m:oMath>
                </a14:m>
                <a:r>
                  <a:rPr lang="en-US" altLang="ko-KR" sz="2400" b="1" dirty="0">
                    <a:solidFill>
                      <a:srgbClr val="0000FF"/>
                    </a:solidFill>
                    <a:latin typeface="Arial" panose="020B0604020202020204" pitchFamily="34" charset="0"/>
                    <a:cs typeface="Arial" panose="020B0604020202020204" pitchFamily="34" charset="0"/>
                    <a:sym typeface="Wingdings" panose="05000000000000000000" pitchFamily="2" charset="2"/>
                  </a:rPr>
                  <a:t>)</a:t>
                </a:r>
                <a:endParaRPr lang="ko-KR" altLang="en-US" sz="2000" dirty="0">
                  <a:solidFill>
                    <a:srgbClr val="0000FF"/>
                  </a:solidFill>
                  <a:latin typeface="Arial" panose="020B0604020202020204" pitchFamily="34" charset="0"/>
                  <a:cs typeface="Arial" panose="020B0604020202020204" pitchFamily="34" charset="0"/>
                </a:endParaRPr>
              </a:p>
            </p:txBody>
          </p:sp>
        </mc:Choice>
        <mc:Fallback xmlns="">
          <p:sp>
            <p:nvSpPr>
              <p:cNvPr id="95" name="TextBox 94">
                <a:extLst>
                  <a:ext uri="{FF2B5EF4-FFF2-40B4-BE49-F238E27FC236}">
                    <a16:creationId xmlns:a16="http://schemas.microsoft.com/office/drawing/2014/main" id="{167E9DAC-7EF0-46BD-A893-3DF4625FFACD}"/>
                  </a:ext>
                </a:extLst>
              </p:cNvPr>
              <p:cNvSpPr txBox="1">
                <a:spLocks noRot="1" noChangeAspect="1" noMove="1" noResize="1" noEditPoints="1" noAdjustHandles="1" noChangeArrowheads="1" noChangeShapeType="1" noTextEdit="1"/>
              </p:cNvSpPr>
              <p:nvPr/>
            </p:nvSpPr>
            <p:spPr>
              <a:xfrm>
                <a:off x="1" y="5738308"/>
                <a:ext cx="9144000" cy="494879"/>
              </a:xfrm>
              <a:prstGeom prst="rect">
                <a:avLst/>
              </a:prstGeom>
              <a:blipFill>
                <a:blip r:embed="rId6"/>
                <a:stretch>
                  <a:fillRect l="-867" t="-2439" b="-26829"/>
                </a:stretch>
              </a:blipFill>
            </p:spPr>
            <p:txBody>
              <a:bodyPr/>
              <a:lstStyle/>
              <a:p>
                <a:r>
                  <a:rPr lang="ko-KR" altLang="en-US">
                    <a:noFill/>
                  </a:rPr>
                  <a:t> </a:t>
                </a:r>
              </a:p>
            </p:txBody>
          </p:sp>
        </mc:Fallback>
      </mc:AlternateContent>
      <p:sp>
        <p:nvSpPr>
          <p:cNvPr id="96" name="타원 95">
            <a:extLst>
              <a:ext uri="{FF2B5EF4-FFF2-40B4-BE49-F238E27FC236}">
                <a16:creationId xmlns:a16="http://schemas.microsoft.com/office/drawing/2014/main" id="{FF3A0098-A72F-4972-BABC-98A606F9B980}"/>
              </a:ext>
            </a:extLst>
          </p:cNvPr>
          <p:cNvSpPr/>
          <p:nvPr/>
        </p:nvSpPr>
        <p:spPr>
          <a:xfrm>
            <a:off x="1593824" y="4105275"/>
            <a:ext cx="640945" cy="533400"/>
          </a:xfrm>
          <a:prstGeom prst="ellipse">
            <a:avLst/>
          </a:prstGeom>
          <a:noFill/>
          <a:ln w="349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98" name="직선 화살표 연결선 97">
            <a:extLst>
              <a:ext uri="{FF2B5EF4-FFF2-40B4-BE49-F238E27FC236}">
                <a16:creationId xmlns:a16="http://schemas.microsoft.com/office/drawing/2014/main" id="{582C97A0-E4F6-46EF-8E8E-59D2A99BE53A}"/>
              </a:ext>
            </a:extLst>
          </p:cNvPr>
          <p:cNvCxnSpPr>
            <a:stCxn id="96" idx="0"/>
          </p:cNvCxnSpPr>
          <p:nvPr/>
        </p:nvCxnSpPr>
        <p:spPr>
          <a:xfrm flipV="1">
            <a:off x="1914297" y="3550449"/>
            <a:ext cx="2128544" cy="554826"/>
          </a:xfrm>
          <a:prstGeom prst="straightConnector1">
            <a:avLst/>
          </a:prstGeom>
          <a:ln w="254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9" name="직선 화살표 연결선 98">
            <a:extLst>
              <a:ext uri="{FF2B5EF4-FFF2-40B4-BE49-F238E27FC236}">
                <a16:creationId xmlns:a16="http://schemas.microsoft.com/office/drawing/2014/main" id="{524DFF42-0B6C-4D11-B5BB-ED45F237D29C}"/>
              </a:ext>
            </a:extLst>
          </p:cNvPr>
          <p:cNvCxnSpPr>
            <a:cxnSpLocks/>
          </p:cNvCxnSpPr>
          <p:nvPr/>
        </p:nvCxnSpPr>
        <p:spPr>
          <a:xfrm>
            <a:off x="1914297" y="4638675"/>
            <a:ext cx="2214269" cy="914467"/>
          </a:xfrm>
          <a:prstGeom prst="straightConnector1">
            <a:avLst/>
          </a:prstGeom>
          <a:ln w="254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1" name="타원 100">
            <a:extLst>
              <a:ext uri="{FF2B5EF4-FFF2-40B4-BE49-F238E27FC236}">
                <a16:creationId xmlns:a16="http://schemas.microsoft.com/office/drawing/2014/main" id="{F602EB23-5EB3-4359-B64F-AF43C7308761}"/>
              </a:ext>
            </a:extLst>
          </p:cNvPr>
          <p:cNvSpPr/>
          <p:nvPr/>
        </p:nvSpPr>
        <p:spPr>
          <a:xfrm>
            <a:off x="1593824" y="1655122"/>
            <a:ext cx="640945" cy="533400"/>
          </a:xfrm>
          <a:prstGeom prst="ellipse">
            <a:avLst/>
          </a:prstGeom>
          <a:noFill/>
          <a:ln w="349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02" name="직선 화살표 연결선 101">
            <a:extLst>
              <a:ext uri="{FF2B5EF4-FFF2-40B4-BE49-F238E27FC236}">
                <a16:creationId xmlns:a16="http://schemas.microsoft.com/office/drawing/2014/main" id="{6993BB68-2597-474E-B0BA-1EA5DCA86419}"/>
              </a:ext>
            </a:extLst>
          </p:cNvPr>
          <p:cNvCxnSpPr>
            <a:stCxn id="101" idx="0"/>
          </p:cNvCxnSpPr>
          <p:nvPr/>
        </p:nvCxnSpPr>
        <p:spPr>
          <a:xfrm flipV="1">
            <a:off x="1914297" y="1100296"/>
            <a:ext cx="2128544" cy="554826"/>
          </a:xfrm>
          <a:prstGeom prst="straightConnector1">
            <a:avLst/>
          </a:prstGeom>
          <a:ln w="254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3" name="직선 화살표 연결선 102">
            <a:extLst>
              <a:ext uri="{FF2B5EF4-FFF2-40B4-BE49-F238E27FC236}">
                <a16:creationId xmlns:a16="http://schemas.microsoft.com/office/drawing/2014/main" id="{2C81B5A6-87DF-4A19-AE8C-B76F6DA7C8CE}"/>
              </a:ext>
            </a:extLst>
          </p:cNvPr>
          <p:cNvCxnSpPr>
            <a:cxnSpLocks/>
          </p:cNvCxnSpPr>
          <p:nvPr/>
        </p:nvCxnSpPr>
        <p:spPr>
          <a:xfrm>
            <a:off x="1914297" y="2188522"/>
            <a:ext cx="2214269" cy="914467"/>
          </a:xfrm>
          <a:prstGeom prst="straightConnector1">
            <a:avLst/>
          </a:prstGeom>
          <a:ln w="254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40" name="그룹 139">
            <a:extLst>
              <a:ext uri="{FF2B5EF4-FFF2-40B4-BE49-F238E27FC236}">
                <a16:creationId xmlns:a16="http://schemas.microsoft.com/office/drawing/2014/main" id="{C46331F7-5BC5-4EDF-BBBA-9D9228587420}"/>
              </a:ext>
            </a:extLst>
          </p:cNvPr>
          <p:cNvGrpSpPr/>
          <p:nvPr/>
        </p:nvGrpSpPr>
        <p:grpSpPr>
          <a:xfrm>
            <a:off x="3553535" y="1084494"/>
            <a:ext cx="2422467" cy="2344506"/>
            <a:chOff x="4823521" y="1084494"/>
            <a:chExt cx="2422467" cy="2344506"/>
          </a:xfrm>
        </p:grpSpPr>
        <p:pic>
          <p:nvPicPr>
            <p:cNvPr id="3" name="그림 2">
              <a:extLst>
                <a:ext uri="{FF2B5EF4-FFF2-40B4-BE49-F238E27FC236}">
                  <a16:creationId xmlns:a16="http://schemas.microsoft.com/office/drawing/2014/main" id="{3611E0AD-F8C1-4A74-996B-FC70F1657B7D}"/>
                </a:ext>
              </a:extLst>
            </p:cNvPr>
            <p:cNvPicPr>
              <a:picLocks noChangeAspect="1"/>
            </p:cNvPicPr>
            <p:nvPr/>
          </p:nvPicPr>
          <p:blipFill rotWithShape="1">
            <a:blip r:embed="rId7">
              <a:clrChange>
                <a:clrFrom>
                  <a:srgbClr val="FFFFFF"/>
                </a:clrFrom>
                <a:clrTo>
                  <a:srgbClr val="FFFFFF">
                    <a:alpha val="0"/>
                  </a:srgbClr>
                </a:clrTo>
              </a:clrChange>
              <a:extLst/>
            </a:blip>
            <a:srcRect l="11474" t="18960" r="44479" b="12833"/>
            <a:stretch/>
          </p:blipFill>
          <p:spPr>
            <a:xfrm>
              <a:off x="4823521" y="1084494"/>
              <a:ext cx="2422467" cy="2344506"/>
            </a:xfrm>
            <a:prstGeom prst="rect">
              <a:avLst/>
            </a:prstGeom>
          </p:spPr>
        </p:pic>
        <p:cxnSp>
          <p:nvCxnSpPr>
            <p:cNvPr id="105" name="직선 연결선 104">
              <a:extLst>
                <a:ext uri="{FF2B5EF4-FFF2-40B4-BE49-F238E27FC236}">
                  <a16:creationId xmlns:a16="http://schemas.microsoft.com/office/drawing/2014/main" id="{A0330799-672F-4AAD-B16F-4DB7396B177D}"/>
                </a:ext>
              </a:extLst>
            </p:cNvPr>
            <p:cNvCxnSpPr>
              <a:cxnSpLocks/>
            </p:cNvCxnSpPr>
            <p:nvPr/>
          </p:nvCxnSpPr>
          <p:spPr>
            <a:xfrm>
              <a:off x="5176058" y="2272145"/>
              <a:ext cx="95319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직선 연결선 105">
              <a:extLst>
                <a:ext uri="{FF2B5EF4-FFF2-40B4-BE49-F238E27FC236}">
                  <a16:creationId xmlns:a16="http://schemas.microsoft.com/office/drawing/2014/main" id="{83A4E151-37A6-4669-B310-425B209B6BBF}"/>
                </a:ext>
              </a:extLst>
            </p:cNvPr>
            <p:cNvCxnSpPr/>
            <p:nvPr/>
          </p:nvCxnSpPr>
          <p:spPr>
            <a:xfrm>
              <a:off x="6248401" y="2272145"/>
              <a:ext cx="92548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직선 연결선 106">
              <a:extLst>
                <a:ext uri="{FF2B5EF4-FFF2-40B4-BE49-F238E27FC236}">
                  <a16:creationId xmlns:a16="http://schemas.microsoft.com/office/drawing/2014/main" id="{25EAF71B-F62C-4352-83EC-03757105349C}"/>
                </a:ext>
              </a:extLst>
            </p:cNvPr>
            <p:cNvCxnSpPr>
              <a:cxnSpLocks/>
            </p:cNvCxnSpPr>
            <p:nvPr/>
          </p:nvCxnSpPr>
          <p:spPr>
            <a:xfrm flipV="1">
              <a:off x="6129253" y="1372738"/>
              <a:ext cx="0" cy="89940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직선 연결선 110">
              <a:extLst>
                <a:ext uri="{FF2B5EF4-FFF2-40B4-BE49-F238E27FC236}">
                  <a16:creationId xmlns:a16="http://schemas.microsoft.com/office/drawing/2014/main" id="{C83FC212-B385-41AD-83FE-FC919CA7B41D}"/>
                </a:ext>
              </a:extLst>
            </p:cNvPr>
            <p:cNvCxnSpPr>
              <a:cxnSpLocks/>
            </p:cNvCxnSpPr>
            <p:nvPr/>
          </p:nvCxnSpPr>
          <p:spPr>
            <a:xfrm flipV="1">
              <a:off x="6245633" y="1372738"/>
              <a:ext cx="0" cy="89940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직선 연결선 113">
              <a:extLst>
                <a:ext uri="{FF2B5EF4-FFF2-40B4-BE49-F238E27FC236}">
                  <a16:creationId xmlns:a16="http://schemas.microsoft.com/office/drawing/2014/main" id="{D6D1F2A1-01CD-44C1-A03B-D9098B942867}"/>
                </a:ext>
              </a:extLst>
            </p:cNvPr>
            <p:cNvCxnSpPr/>
            <p:nvPr/>
          </p:nvCxnSpPr>
          <p:spPr>
            <a:xfrm>
              <a:off x="5176058" y="1372738"/>
              <a:ext cx="92548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직선 연결선 114">
              <a:extLst>
                <a:ext uri="{FF2B5EF4-FFF2-40B4-BE49-F238E27FC236}">
                  <a16:creationId xmlns:a16="http://schemas.microsoft.com/office/drawing/2014/main" id="{0C8005D4-1AF6-42ED-A7DB-6885423845E9}"/>
                </a:ext>
              </a:extLst>
            </p:cNvPr>
            <p:cNvCxnSpPr/>
            <p:nvPr/>
          </p:nvCxnSpPr>
          <p:spPr>
            <a:xfrm>
              <a:off x="6248401" y="1372738"/>
              <a:ext cx="92548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직선 연결선 117">
              <a:extLst>
                <a:ext uri="{FF2B5EF4-FFF2-40B4-BE49-F238E27FC236}">
                  <a16:creationId xmlns:a16="http://schemas.microsoft.com/office/drawing/2014/main" id="{3ACD9055-8C65-45AC-830D-C456EC9116CB}"/>
                </a:ext>
              </a:extLst>
            </p:cNvPr>
            <p:cNvCxnSpPr>
              <a:cxnSpLocks/>
            </p:cNvCxnSpPr>
            <p:nvPr/>
          </p:nvCxnSpPr>
          <p:spPr>
            <a:xfrm flipV="1">
              <a:off x="5700975" y="2272145"/>
              <a:ext cx="0" cy="7764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직선 연결선 118">
              <a:extLst>
                <a:ext uri="{FF2B5EF4-FFF2-40B4-BE49-F238E27FC236}">
                  <a16:creationId xmlns:a16="http://schemas.microsoft.com/office/drawing/2014/main" id="{99D23487-BF8D-4314-AB77-956C0322C9F8}"/>
                </a:ext>
              </a:extLst>
            </p:cNvPr>
            <p:cNvCxnSpPr>
              <a:cxnSpLocks/>
            </p:cNvCxnSpPr>
            <p:nvPr/>
          </p:nvCxnSpPr>
          <p:spPr>
            <a:xfrm flipV="1">
              <a:off x="6685034" y="2272145"/>
              <a:ext cx="0" cy="7764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B09D90E2-21B0-491A-B456-B510EFF47E3E}"/>
                </a:ext>
              </a:extLst>
            </p:cNvPr>
            <p:cNvSpPr txBox="1"/>
            <p:nvPr/>
          </p:nvSpPr>
          <p:spPr>
            <a:xfrm>
              <a:off x="5178523" y="1620430"/>
              <a:ext cx="435860" cy="369332"/>
            </a:xfrm>
            <a:prstGeom prst="rect">
              <a:avLst/>
            </a:prstGeom>
            <a:noFill/>
          </p:spPr>
          <p:txBody>
            <a:bodyPr wrap="square" rtlCol="0">
              <a:spAutoFit/>
            </a:bodyPr>
            <a:lstStyle/>
            <a:p>
              <a:r>
                <a:rPr lang="en-US" altLang="ko-KR" dirty="0">
                  <a:solidFill>
                    <a:schemeClr val="bg1"/>
                  </a:solidFill>
                  <a:latin typeface="Arial" panose="020B0604020202020204" pitchFamily="34" charset="0"/>
                  <a:cs typeface="Arial" panose="020B0604020202020204" pitchFamily="34" charset="0"/>
                </a:rPr>
                <a:t>Al</a:t>
              </a:r>
              <a:endParaRPr lang="ko-KR" altLang="en-US" dirty="0">
                <a:solidFill>
                  <a:schemeClr val="bg1"/>
                </a:solidFill>
                <a:latin typeface="Arial" panose="020B0604020202020204" pitchFamily="34" charset="0"/>
                <a:cs typeface="Arial" panose="020B0604020202020204" pitchFamily="34" charset="0"/>
              </a:endParaRPr>
            </a:p>
          </p:txBody>
        </p:sp>
        <p:sp>
          <p:nvSpPr>
            <p:cNvPr id="137" name="TextBox 136">
              <a:extLst>
                <a:ext uri="{FF2B5EF4-FFF2-40B4-BE49-F238E27FC236}">
                  <a16:creationId xmlns:a16="http://schemas.microsoft.com/office/drawing/2014/main" id="{776434FD-2C72-4D65-B461-3DF450912DBD}"/>
                </a:ext>
              </a:extLst>
            </p:cNvPr>
            <p:cNvSpPr txBox="1"/>
            <p:nvPr/>
          </p:nvSpPr>
          <p:spPr>
            <a:xfrm>
              <a:off x="5177106" y="2545364"/>
              <a:ext cx="435860" cy="369332"/>
            </a:xfrm>
            <a:prstGeom prst="rect">
              <a:avLst/>
            </a:prstGeom>
            <a:noFill/>
          </p:spPr>
          <p:txBody>
            <a:bodyPr wrap="square" rtlCol="0">
              <a:spAutoFit/>
            </a:bodyPr>
            <a:lstStyle/>
            <a:p>
              <a:r>
                <a:rPr lang="en-US" altLang="ko-KR" dirty="0">
                  <a:solidFill>
                    <a:schemeClr val="bg1"/>
                  </a:solidFill>
                  <a:latin typeface="Arial" panose="020B0604020202020204" pitchFamily="34" charset="0"/>
                  <a:cs typeface="Arial" panose="020B0604020202020204" pitchFamily="34" charset="0"/>
                </a:rPr>
                <a:t>Si</a:t>
              </a:r>
              <a:endParaRPr lang="ko-KR" altLang="en-US" dirty="0">
                <a:solidFill>
                  <a:schemeClr val="bg1"/>
                </a:solidFill>
                <a:latin typeface="Arial" panose="020B0604020202020204" pitchFamily="34" charset="0"/>
                <a:cs typeface="Arial" panose="020B0604020202020204" pitchFamily="34" charset="0"/>
              </a:endParaRPr>
            </a:p>
          </p:txBody>
        </p:sp>
      </p:grpSp>
      <p:grpSp>
        <p:nvGrpSpPr>
          <p:cNvPr id="141" name="그룹 140">
            <a:extLst>
              <a:ext uri="{FF2B5EF4-FFF2-40B4-BE49-F238E27FC236}">
                <a16:creationId xmlns:a16="http://schemas.microsoft.com/office/drawing/2014/main" id="{8EDDC5A0-458D-4B88-A4EF-2129BCB63977}"/>
              </a:ext>
            </a:extLst>
          </p:cNvPr>
          <p:cNvGrpSpPr/>
          <p:nvPr/>
        </p:nvGrpSpPr>
        <p:grpSpPr>
          <a:xfrm>
            <a:off x="3553536" y="3550449"/>
            <a:ext cx="2422467" cy="2279166"/>
            <a:chOff x="4823522" y="3550449"/>
            <a:chExt cx="2422467" cy="2279166"/>
          </a:xfrm>
        </p:grpSpPr>
        <p:pic>
          <p:nvPicPr>
            <p:cNvPr id="2" name="그림 1">
              <a:extLst>
                <a:ext uri="{FF2B5EF4-FFF2-40B4-BE49-F238E27FC236}">
                  <a16:creationId xmlns:a16="http://schemas.microsoft.com/office/drawing/2014/main" id="{A7B952BA-12C4-44A5-95F4-296A25A348BE}"/>
                </a:ext>
              </a:extLst>
            </p:cNvPr>
            <p:cNvPicPr>
              <a:picLocks noChangeAspect="1"/>
            </p:cNvPicPr>
            <p:nvPr/>
          </p:nvPicPr>
          <p:blipFill rotWithShape="1">
            <a:blip r:embed="rId8">
              <a:clrChange>
                <a:clrFrom>
                  <a:srgbClr val="FFFFFF"/>
                </a:clrFrom>
                <a:clrTo>
                  <a:srgbClr val="FFFFFF">
                    <a:alpha val="0"/>
                  </a:srgbClr>
                </a:clrTo>
              </a:clrChange>
              <a:extLst/>
            </a:blip>
            <a:srcRect l="11139" t="18354" r="43924" b="14000"/>
            <a:stretch/>
          </p:blipFill>
          <p:spPr>
            <a:xfrm>
              <a:off x="4823522" y="3550449"/>
              <a:ext cx="2422467" cy="2279166"/>
            </a:xfrm>
            <a:prstGeom prst="rect">
              <a:avLst/>
            </a:prstGeom>
          </p:spPr>
        </p:pic>
        <p:cxnSp>
          <p:nvCxnSpPr>
            <p:cNvPr id="122" name="직선 연결선 121">
              <a:extLst>
                <a:ext uri="{FF2B5EF4-FFF2-40B4-BE49-F238E27FC236}">
                  <a16:creationId xmlns:a16="http://schemas.microsoft.com/office/drawing/2014/main" id="{B58CC60C-A881-4120-8381-2F4F10168B43}"/>
                </a:ext>
              </a:extLst>
            </p:cNvPr>
            <p:cNvCxnSpPr>
              <a:cxnSpLocks/>
            </p:cNvCxnSpPr>
            <p:nvPr/>
          </p:nvCxnSpPr>
          <p:spPr>
            <a:xfrm>
              <a:off x="5168714" y="4745995"/>
              <a:ext cx="52491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직선 연결선 122">
              <a:extLst>
                <a:ext uri="{FF2B5EF4-FFF2-40B4-BE49-F238E27FC236}">
                  <a16:creationId xmlns:a16="http://schemas.microsoft.com/office/drawing/2014/main" id="{7F01A8F6-E99B-40BD-B4E1-6343E63DFC13}"/>
                </a:ext>
              </a:extLst>
            </p:cNvPr>
            <p:cNvCxnSpPr>
              <a:cxnSpLocks/>
            </p:cNvCxnSpPr>
            <p:nvPr/>
          </p:nvCxnSpPr>
          <p:spPr>
            <a:xfrm>
              <a:off x="6677690" y="4745995"/>
              <a:ext cx="48885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직선 연결선 125">
              <a:extLst>
                <a:ext uri="{FF2B5EF4-FFF2-40B4-BE49-F238E27FC236}">
                  <a16:creationId xmlns:a16="http://schemas.microsoft.com/office/drawing/2014/main" id="{0C98EDE8-B0E1-42A1-93F9-5801A5385E1A}"/>
                </a:ext>
              </a:extLst>
            </p:cNvPr>
            <p:cNvCxnSpPr>
              <a:cxnSpLocks/>
            </p:cNvCxnSpPr>
            <p:nvPr/>
          </p:nvCxnSpPr>
          <p:spPr>
            <a:xfrm>
              <a:off x="5168714" y="3846588"/>
              <a:ext cx="53226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직선 연결선 126">
              <a:extLst>
                <a:ext uri="{FF2B5EF4-FFF2-40B4-BE49-F238E27FC236}">
                  <a16:creationId xmlns:a16="http://schemas.microsoft.com/office/drawing/2014/main" id="{9F989625-2E9A-42A7-B2A6-FC3C4BC64121}"/>
                </a:ext>
              </a:extLst>
            </p:cNvPr>
            <p:cNvCxnSpPr>
              <a:cxnSpLocks/>
            </p:cNvCxnSpPr>
            <p:nvPr/>
          </p:nvCxnSpPr>
          <p:spPr>
            <a:xfrm>
              <a:off x="6677690" y="3846588"/>
              <a:ext cx="48885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직선 연결선 127">
              <a:extLst>
                <a:ext uri="{FF2B5EF4-FFF2-40B4-BE49-F238E27FC236}">
                  <a16:creationId xmlns:a16="http://schemas.microsoft.com/office/drawing/2014/main" id="{C5E71B57-729D-408F-B977-05C11837AD19}"/>
                </a:ext>
              </a:extLst>
            </p:cNvPr>
            <p:cNvCxnSpPr>
              <a:cxnSpLocks/>
            </p:cNvCxnSpPr>
            <p:nvPr/>
          </p:nvCxnSpPr>
          <p:spPr>
            <a:xfrm flipV="1">
              <a:off x="5693631" y="3846588"/>
              <a:ext cx="0" cy="16758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직선 연결선 128">
              <a:extLst>
                <a:ext uri="{FF2B5EF4-FFF2-40B4-BE49-F238E27FC236}">
                  <a16:creationId xmlns:a16="http://schemas.microsoft.com/office/drawing/2014/main" id="{149E21D3-29B7-4C0E-A8E1-88C0FE5149DD}"/>
                </a:ext>
              </a:extLst>
            </p:cNvPr>
            <p:cNvCxnSpPr>
              <a:cxnSpLocks/>
            </p:cNvCxnSpPr>
            <p:nvPr/>
          </p:nvCxnSpPr>
          <p:spPr>
            <a:xfrm flipV="1">
              <a:off x="6677690" y="3846588"/>
              <a:ext cx="0" cy="16758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894911A3-C856-4468-8AF0-7906F238D77D}"/>
                </a:ext>
              </a:extLst>
            </p:cNvPr>
            <p:cNvSpPr txBox="1"/>
            <p:nvPr/>
          </p:nvSpPr>
          <p:spPr>
            <a:xfrm>
              <a:off x="5204781" y="5022933"/>
              <a:ext cx="435860" cy="369332"/>
            </a:xfrm>
            <a:prstGeom prst="rect">
              <a:avLst/>
            </a:prstGeom>
            <a:noFill/>
          </p:spPr>
          <p:txBody>
            <a:bodyPr wrap="square" rtlCol="0">
              <a:spAutoFit/>
            </a:bodyPr>
            <a:lstStyle/>
            <a:p>
              <a:r>
                <a:rPr lang="en-US" altLang="ko-KR" dirty="0">
                  <a:solidFill>
                    <a:schemeClr val="bg1"/>
                  </a:solidFill>
                  <a:latin typeface="Arial" panose="020B0604020202020204" pitchFamily="34" charset="0"/>
                  <a:cs typeface="Arial" panose="020B0604020202020204" pitchFamily="34" charset="0"/>
                </a:rPr>
                <a:t>Si</a:t>
              </a:r>
              <a:endParaRPr lang="ko-KR" altLang="en-US" dirty="0">
                <a:solidFill>
                  <a:schemeClr val="bg1"/>
                </a:solidFill>
                <a:latin typeface="Arial" panose="020B0604020202020204" pitchFamily="34" charset="0"/>
                <a:cs typeface="Arial" panose="020B0604020202020204" pitchFamily="34" charset="0"/>
              </a:endParaRPr>
            </a:p>
          </p:txBody>
        </p:sp>
        <p:sp>
          <p:nvSpPr>
            <p:cNvPr id="139" name="TextBox 138">
              <a:extLst>
                <a:ext uri="{FF2B5EF4-FFF2-40B4-BE49-F238E27FC236}">
                  <a16:creationId xmlns:a16="http://schemas.microsoft.com/office/drawing/2014/main" id="{9C4A88BC-BA3B-4185-A9B0-CDD17F3A8285}"/>
                </a:ext>
              </a:extLst>
            </p:cNvPr>
            <p:cNvSpPr txBox="1"/>
            <p:nvPr/>
          </p:nvSpPr>
          <p:spPr>
            <a:xfrm>
              <a:off x="5213242" y="4205287"/>
              <a:ext cx="435860" cy="369332"/>
            </a:xfrm>
            <a:prstGeom prst="rect">
              <a:avLst/>
            </a:prstGeom>
            <a:noFill/>
          </p:spPr>
          <p:txBody>
            <a:bodyPr wrap="square" rtlCol="0">
              <a:spAutoFit/>
            </a:bodyPr>
            <a:lstStyle/>
            <a:p>
              <a:r>
                <a:rPr lang="en-US" altLang="ko-KR" dirty="0">
                  <a:solidFill>
                    <a:schemeClr val="bg1"/>
                  </a:solidFill>
                  <a:latin typeface="Arial" panose="020B0604020202020204" pitchFamily="34" charset="0"/>
                  <a:cs typeface="Arial" panose="020B0604020202020204" pitchFamily="34" charset="0"/>
                </a:rPr>
                <a:t>Al</a:t>
              </a:r>
              <a:endParaRPr lang="ko-KR" altLang="en-US" dirty="0">
                <a:solidFill>
                  <a:schemeClr val="bg1"/>
                </a:solidFill>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4" name="직사각형 3">
                <a:extLst>
                  <a:ext uri="{FF2B5EF4-FFF2-40B4-BE49-F238E27FC236}">
                    <a16:creationId xmlns:a16="http://schemas.microsoft.com/office/drawing/2014/main" id="{5C59922A-2947-4844-8980-6EE591F61BDF}"/>
                  </a:ext>
                </a:extLst>
              </p:cNvPr>
              <p:cNvSpPr/>
              <p:nvPr/>
            </p:nvSpPr>
            <p:spPr>
              <a:xfrm>
                <a:off x="6123429" y="1547601"/>
                <a:ext cx="2945895" cy="1477328"/>
              </a:xfrm>
              <a:prstGeom prst="rect">
                <a:avLst/>
              </a:prstGeom>
            </p:spPr>
            <p:txBody>
              <a:bodyPr wrap="square">
                <a:spAutoFit/>
              </a:bodyPr>
              <a:lstStyle/>
              <a:p>
                <a:pPr>
                  <a:buFont typeface="Wingdings" pitchFamily="2" charset="2"/>
                  <a:buChar char="ü"/>
                </a:pPr>
                <a:r>
                  <a:rPr lang="en-US" altLang="ko-KR" dirty="0">
                    <a:latin typeface="Arial" panose="020B0604020202020204" pitchFamily="34" charset="0"/>
                    <a:cs typeface="Arial" panose="020B0604020202020204" pitchFamily="34" charset="0"/>
                  </a:rPr>
                  <a:t>Strong electric field in the narrow air gap is responsible for the </a:t>
                </a:r>
                <a14:m>
                  <m:oMath xmlns:m="http://schemas.openxmlformats.org/officeDocument/2006/math">
                    <m:sSub>
                      <m:sSubPr>
                        <m:ctrlPr>
                          <a:rPr lang="en-US" altLang="ko-KR" i="1" dirty="0">
                            <a:latin typeface="Cambria Math" panose="02040503050406030204" pitchFamily="18" charset="0"/>
                          </a:rPr>
                        </m:ctrlPr>
                      </m:sSubPr>
                      <m:e>
                        <m:r>
                          <a:rPr lang="en-US" altLang="ko-KR" i="1" dirty="0">
                            <a:latin typeface="Cambria Math" panose="02040503050406030204" pitchFamily="18" charset="0"/>
                          </a:rPr>
                          <m:t>𝑇</m:t>
                        </m:r>
                      </m:e>
                      <m:sub>
                        <m:r>
                          <a:rPr lang="en-US" altLang="ko-KR" i="1" dirty="0">
                            <a:latin typeface="Cambria Math" panose="02040503050406030204" pitchFamily="18" charset="0"/>
                          </a:rPr>
                          <m:t>𝑇𝑀</m:t>
                        </m:r>
                      </m:sub>
                    </m:sSub>
                  </m:oMath>
                </a14:m>
                <a:r>
                  <a:rPr lang="en-US" altLang="ko-KR" dirty="0">
                    <a:latin typeface="Arial" panose="020B0604020202020204" pitchFamily="34" charset="0"/>
                    <a:cs typeface="Arial" panose="020B0604020202020204" pitchFamily="34" charset="0"/>
                  </a:rPr>
                  <a:t> enhancement of the </a:t>
                </a:r>
                <a:r>
                  <a:rPr lang="en-US" altLang="ko-KR" dirty="0" err="1">
                    <a:latin typeface="Arial" panose="020B0604020202020204" pitchFamily="34" charset="0"/>
                    <a:cs typeface="Arial" panose="020B0604020202020204" pitchFamily="34" charset="0"/>
                  </a:rPr>
                  <a:t>psWGP</a:t>
                </a:r>
                <a:r>
                  <a:rPr lang="en-US" altLang="ko-KR" dirty="0">
                    <a:latin typeface="Arial" panose="020B0604020202020204" pitchFamily="34" charset="0"/>
                    <a:cs typeface="Arial" panose="020B0604020202020204" pitchFamily="34" charset="0"/>
                  </a:rPr>
                  <a:t>. </a:t>
                </a:r>
              </a:p>
            </p:txBody>
          </p:sp>
        </mc:Choice>
        <mc:Fallback xmlns="">
          <p:sp>
            <p:nvSpPr>
              <p:cNvPr id="4" name="직사각형 3">
                <a:extLst>
                  <a:ext uri="{FF2B5EF4-FFF2-40B4-BE49-F238E27FC236}">
                    <a16:creationId xmlns:a16="http://schemas.microsoft.com/office/drawing/2014/main" xmlns:a14="http://schemas.microsoft.com/office/drawing/2010/main" xmlns="" id="{5C59922A-2947-4844-8980-6EE591F61BDF}"/>
                  </a:ext>
                </a:extLst>
              </p:cNvPr>
              <p:cNvSpPr>
                <a:spLocks noRot="1" noChangeAspect="1" noMove="1" noResize="1" noEditPoints="1" noAdjustHandles="1" noChangeArrowheads="1" noChangeShapeType="1" noTextEdit="1"/>
              </p:cNvSpPr>
              <p:nvPr/>
            </p:nvSpPr>
            <p:spPr>
              <a:xfrm>
                <a:off x="6123429" y="1547601"/>
                <a:ext cx="2945895" cy="1477328"/>
              </a:xfrm>
              <a:prstGeom prst="rect">
                <a:avLst/>
              </a:prstGeom>
              <a:blipFill rotWithShape="1">
                <a:blip r:embed="rId9"/>
                <a:stretch>
                  <a:fillRect l="-1653" t="-2066" r="-3099" b="-5785"/>
                </a:stretch>
              </a:blipFill>
            </p:spPr>
            <p:txBody>
              <a:bodyPr/>
              <a:lstStyle/>
              <a:p>
                <a:r>
                  <a:rPr lang="ko-KR" altLang="en-US">
                    <a:noFill/>
                  </a:rPr>
                  <a:t> </a:t>
                </a:r>
              </a:p>
            </p:txBody>
          </p:sp>
        </mc:Fallback>
      </mc:AlternateContent>
      <p:sp>
        <p:nvSpPr>
          <p:cNvPr id="5" name="직사각형 4">
            <a:extLst>
              <a:ext uri="{FF2B5EF4-FFF2-40B4-BE49-F238E27FC236}">
                <a16:creationId xmlns:a16="http://schemas.microsoft.com/office/drawing/2014/main" id="{E37DDA6B-7C16-41C3-B1E8-DF5A587CF57C}"/>
              </a:ext>
            </a:extLst>
          </p:cNvPr>
          <p:cNvSpPr/>
          <p:nvPr/>
        </p:nvSpPr>
        <p:spPr>
          <a:xfrm>
            <a:off x="6295924" y="5047236"/>
            <a:ext cx="2422468" cy="461665"/>
          </a:xfrm>
          <a:prstGeom prst="rect">
            <a:avLst/>
          </a:prstGeom>
        </p:spPr>
        <p:txBody>
          <a:bodyPr wrap="square">
            <a:spAutoFit/>
          </a:bodyPr>
          <a:lstStyle/>
          <a:p>
            <a:r>
              <a:rPr lang="en-US" altLang="ko-KR" sz="1200" dirty="0">
                <a:solidFill>
                  <a:prstClr val="black"/>
                </a:solidFill>
                <a:latin typeface="Arial" panose="020B0604020202020204" pitchFamily="34" charset="0"/>
                <a:cs typeface="Arial" panose="020B0604020202020204" pitchFamily="34" charset="0"/>
              </a:rPr>
              <a:t>J.S. </a:t>
            </a:r>
            <a:r>
              <a:rPr lang="en-US" altLang="ko-KR" sz="1200" dirty="0" err="1">
                <a:solidFill>
                  <a:prstClr val="black"/>
                </a:solidFill>
                <a:latin typeface="Arial" panose="020B0604020202020204" pitchFamily="34" charset="0"/>
                <a:cs typeface="Arial" panose="020B0604020202020204" pitchFamily="34" charset="0"/>
              </a:rPr>
              <a:t>Cetnar</a:t>
            </a:r>
            <a:r>
              <a:rPr lang="en-US" altLang="ko-KR" sz="1200" dirty="0">
                <a:solidFill>
                  <a:prstClr val="black"/>
                </a:solidFill>
                <a:latin typeface="Arial" panose="020B0604020202020204" pitchFamily="34" charset="0"/>
                <a:cs typeface="Arial" panose="020B0604020202020204" pitchFamily="34" charset="0"/>
              </a:rPr>
              <a:t> et. al., </a:t>
            </a:r>
            <a:r>
              <a:rPr lang="en-US" altLang="ko-KR" sz="1200" dirty="0" err="1">
                <a:solidFill>
                  <a:prstClr val="black"/>
                </a:solidFill>
                <a:latin typeface="Arial" panose="020B0604020202020204" pitchFamily="34" charset="0"/>
                <a:cs typeface="Arial" panose="020B0604020202020204" pitchFamily="34" charset="0"/>
              </a:rPr>
              <a:t>Appl</a:t>
            </a:r>
            <a:r>
              <a:rPr lang="en-US" altLang="ko-KR" sz="1200" dirty="0">
                <a:solidFill>
                  <a:prstClr val="black"/>
                </a:solidFill>
                <a:latin typeface="Arial" panose="020B0604020202020204" pitchFamily="34" charset="0"/>
                <a:cs typeface="Arial" panose="020B0604020202020204" pitchFamily="34" charset="0"/>
              </a:rPr>
              <a:t> Phys Lett </a:t>
            </a:r>
            <a:r>
              <a:rPr lang="en-US" altLang="ko-KR" sz="1200" b="1" dirty="0">
                <a:solidFill>
                  <a:prstClr val="black"/>
                </a:solidFill>
                <a:latin typeface="Arial" panose="020B0604020202020204" pitchFamily="34" charset="0"/>
                <a:cs typeface="Arial" panose="020B0604020202020204" pitchFamily="34" charset="0"/>
              </a:rPr>
              <a:t>100</a:t>
            </a:r>
            <a:r>
              <a:rPr lang="en-US" altLang="ko-KR" sz="1200" dirty="0">
                <a:solidFill>
                  <a:prstClr val="black"/>
                </a:solidFill>
                <a:latin typeface="Arial" panose="020B0604020202020204" pitchFamily="34" charset="0"/>
                <a:cs typeface="Arial" panose="020B0604020202020204" pitchFamily="34" charset="0"/>
              </a:rPr>
              <a:t>, 231912 (2012)</a:t>
            </a:r>
            <a:endParaRPr lang="ko-KR" altLang="en-US" sz="1200" dirty="0"/>
          </a:p>
        </p:txBody>
      </p:sp>
    </p:spTree>
    <p:custDataLst>
      <p:tags r:id="rId1"/>
    </p:custDataLst>
    <p:extLst>
      <p:ext uri="{BB962C8B-B14F-4D97-AF65-F5344CB8AC3E}">
        <p14:creationId xmlns:p14="http://schemas.microsoft.com/office/powerpoint/2010/main" val="151947653"/>
      </p:ext>
    </p:extLst>
  </p:cSld>
  <p:clrMapOvr>
    <a:masterClrMapping/>
  </p:clrMapOvr>
  <mc:AlternateContent xmlns:mc="http://schemas.openxmlformats.org/markup-compatibility/2006" xmlns:p14="http://schemas.microsoft.com/office/powerpoint/2010/main">
    <mc:Choice Requires="p14">
      <p:transition spd="slow" p14:dur="2000" advTm="2979"/>
    </mc:Choice>
    <mc:Fallback xmlns="">
      <p:transition spd="slow" advTm="29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base">
                                        <p:cTn id="7" dur="500" fill="hold"/>
                                        <p:tgtEl>
                                          <p:spTgt spid="140"/>
                                        </p:tgtEl>
                                        <p:attrNameLst>
                                          <p:attrName>ppt_x</p:attrName>
                                        </p:attrNameLst>
                                      </p:cBhvr>
                                      <p:tavLst>
                                        <p:tav tm="0">
                                          <p:val>
                                            <p:strVal val="0-#ppt_w/2"/>
                                          </p:val>
                                        </p:tav>
                                        <p:tav tm="100000">
                                          <p:val>
                                            <p:strVal val="#ppt_x"/>
                                          </p:val>
                                        </p:tav>
                                      </p:tavLst>
                                    </p:anim>
                                    <p:anim calcmode="lin" valueType="num">
                                      <p:cBhvr additive="base">
                                        <p:cTn id="8" dur="500" fill="hold"/>
                                        <p:tgtEl>
                                          <p:spTgt spid="1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1"/>
                                        </p:tgtEl>
                                        <p:attrNameLst>
                                          <p:attrName>style.visibility</p:attrName>
                                        </p:attrNameLst>
                                      </p:cBhvr>
                                      <p:to>
                                        <p:strVal val="visible"/>
                                      </p:to>
                                    </p:set>
                                    <p:anim calcmode="lin" valueType="num">
                                      <p:cBhvr additive="base">
                                        <p:cTn id="11" dur="500" fill="hold"/>
                                        <p:tgtEl>
                                          <p:spTgt spid="141"/>
                                        </p:tgtEl>
                                        <p:attrNameLst>
                                          <p:attrName>ppt_x</p:attrName>
                                        </p:attrNameLst>
                                      </p:cBhvr>
                                      <p:tavLst>
                                        <p:tav tm="0">
                                          <p:val>
                                            <p:strVal val="0-#ppt_w/2"/>
                                          </p:val>
                                        </p:tav>
                                        <p:tav tm="100000">
                                          <p:val>
                                            <p:strVal val="#ppt_x"/>
                                          </p:val>
                                        </p:tav>
                                      </p:tavLst>
                                    </p:anim>
                                    <p:anim calcmode="lin" valueType="num">
                                      <p:cBhvr additive="base">
                                        <p:cTn id="12" dur="500" fill="hold"/>
                                        <p:tgtEl>
                                          <p:spTgt spid="1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anim calcmode="lin" valueType="num">
                                      <p:cBhvr additive="base">
                                        <p:cTn id="15" dur="500" fill="hold"/>
                                        <p:tgtEl>
                                          <p:spTgt spid="98"/>
                                        </p:tgtEl>
                                        <p:attrNameLst>
                                          <p:attrName>ppt_x</p:attrName>
                                        </p:attrNameLst>
                                      </p:cBhvr>
                                      <p:tavLst>
                                        <p:tav tm="0">
                                          <p:val>
                                            <p:strVal val="0-#ppt_w/2"/>
                                          </p:val>
                                        </p:tav>
                                        <p:tav tm="100000">
                                          <p:val>
                                            <p:strVal val="#ppt_x"/>
                                          </p:val>
                                        </p:tav>
                                      </p:tavLst>
                                    </p:anim>
                                    <p:anim calcmode="lin" valueType="num">
                                      <p:cBhvr additive="base">
                                        <p:cTn id="16" dur="500" fill="hold"/>
                                        <p:tgtEl>
                                          <p:spTgt spid="9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500" fill="hold"/>
                                        <p:tgtEl>
                                          <p:spTgt spid="96"/>
                                        </p:tgtEl>
                                        <p:attrNameLst>
                                          <p:attrName>ppt_x</p:attrName>
                                        </p:attrNameLst>
                                      </p:cBhvr>
                                      <p:tavLst>
                                        <p:tav tm="0">
                                          <p:val>
                                            <p:strVal val="0-#ppt_w/2"/>
                                          </p:val>
                                        </p:tav>
                                        <p:tav tm="100000">
                                          <p:val>
                                            <p:strVal val="#ppt_x"/>
                                          </p:val>
                                        </p:tav>
                                      </p:tavLst>
                                    </p:anim>
                                    <p:anim calcmode="lin" valueType="num">
                                      <p:cBhvr additive="base">
                                        <p:cTn id="20" dur="500" fill="hold"/>
                                        <p:tgtEl>
                                          <p:spTgt spid="9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99"/>
                                        </p:tgtEl>
                                        <p:attrNameLst>
                                          <p:attrName>style.visibility</p:attrName>
                                        </p:attrNameLst>
                                      </p:cBhvr>
                                      <p:to>
                                        <p:strVal val="visible"/>
                                      </p:to>
                                    </p:set>
                                    <p:anim calcmode="lin" valueType="num">
                                      <p:cBhvr additive="base">
                                        <p:cTn id="23" dur="500" fill="hold"/>
                                        <p:tgtEl>
                                          <p:spTgt spid="99"/>
                                        </p:tgtEl>
                                        <p:attrNameLst>
                                          <p:attrName>ppt_x</p:attrName>
                                        </p:attrNameLst>
                                      </p:cBhvr>
                                      <p:tavLst>
                                        <p:tav tm="0">
                                          <p:val>
                                            <p:strVal val="0-#ppt_w/2"/>
                                          </p:val>
                                        </p:tav>
                                        <p:tav tm="100000">
                                          <p:val>
                                            <p:strVal val="#ppt_x"/>
                                          </p:val>
                                        </p:tav>
                                      </p:tavLst>
                                    </p:anim>
                                    <p:anim calcmode="lin" valueType="num">
                                      <p:cBhvr additive="base">
                                        <p:cTn id="24" dur="500" fill="hold"/>
                                        <p:tgtEl>
                                          <p:spTgt spid="9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500" fill="hold"/>
                                        <p:tgtEl>
                                          <p:spTgt spid="103"/>
                                        </p:tgtEl>
                                        <p:attrNameLst>
                                          <p:attrName>ppt_x</p:attrName>
                                        </p:attrNameLst>
                                      </p:cBhvr>
                                      <p:tavLst>
                                        <p:tav tm="0">
                                          <p:val>
                                            <p:strVal val="0-#ppt_w/2"/>
                                          </p:val>
                                        </p:tav>
                                        <p:tav tm="100000">
                                          <p:val>
                                            <p:strVal val="#ppt_x"/>
                                          </p:val>
                                        </p:tav>
                                      </p:tavLst>
                                    </p:anim>
                                    <p:anim calcmode="lin" valueType="num">
                                      <p:cBhvr additive="base">
                                        <p:cTn id="28" dur="500" fill="hold"/>
                                        <p:tgtEl>
                                          <p:spTgt spid="10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fill="hold"/>
                                        <p:tgtEl>
                                          <p:spTgt spid="102"/>
                                        </p:tgtEl>
                                        <p:attrNameLst>
                                          <p:attrName>ppt_x</p:attrName>
                                        </p:attrNameLst>
                                      </p:cBhvr>
                                      <p:tavLst>
                                        <p:tav tm="0">
                                          <p:val>
                                            <p:strVal val="0-#ppt_w/2"/>
                                          </p:val>
                                        </p:tav>
                                        <p:tav tm="100000">
                                          <p:val>
                                            <p:strVal val="#ppt_x"/>
                                          </p:val>
                                        </p:tav>
                                      </p:tavLst>
                                    </p:anim>
                                    <p:anim calcmode="lin" valueType="num">
                                      <p:cBhvr additive="base">
                                        <p:cTn id="32" dur="500" fill="hold"/>
                                        <p:tgtEl>
                                          <p:spTgt spid="10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500" fill="hold"/>
                                        <p:tgtEl>
                                          <p:spTgt spid="101"/>
                                        </p:tgtEl>
                                        <p:attrNameLst>
                                          <p:attrName>ppt_x</p:attrName>
                                        </p:attrNameLst>
                                      </p:cBhvr>
                                      <p:tavLst>
                                        <p:tav tm="0">
                                          <p:val>
                                            <p:strVal val="0-#ppt_w/2"/>
                                          </p:val>
                                        </p:tav>
                                        <p:tav tm="100000">
                                          <p:val>
                                            <p:strVal val="#ppt_x"/>
                                          </p:val>
                                        </p:tav>
                                      </p:tavLst>
                                    </p:anim>
                                    <p:anim calcmode="lin" valueType="num">
                                      <p:cBhvr additive="base">
                                        <p:cTn id="36"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F5426E33-E2CC-473F-A432-22D44BC61184}"/>
                  </a:ext>
                </a:extLst>
              </p:cNvPr>
              <p:cNvSpPr txBox="1"/>
              <p:nvPr/>
            </p:nvSpPr>
            <p:spPr>
              <a:xfrm>
                <a:off x="2737923" y="3703991"/>
                <a:ext cx="2921825" cy="1662571"/>
              </a:xfrm>
              <a:prstGeom prst="rect">
                <a:avLst/>
              </a:prstGeom>
              <a:noFill/>
            </p:spPr>
            <p:txBody>
              <a:bodyPr wrap="square" lIns="0" tIns="0" rIns="0" bIns="0" rtlCol="0">
                <a:spAutoFit/>
              </a:bodyPr>
              <a:lstStyle/>
              <a:p>
                <a:pPr marL="285750" marR="0" lvl="0" indent="-285750" algn="l" defTabSz="914400" rtl="0" eaLnBrk="1" fontAlgn="auto" latinLnBrk="1" hangingPunct="1">
                  <a:lnSpc>
                    <a:spcPct val="120000"/>
                  </a:lnSpc>
                  <a:spcBef>
                    <a:spcPts val="0"/>
                  </a:spcBef>
                  <a:spcAft>
                    <a:spcPts val="0"/>
                  </a:spcAft>
                  <a:buClrTx/>
                  <a:buSzTx/>
                  <a:buFont typeface="Wingdings" panose="05000000000000000000" pitchFamily="2" charset="2"/>
                  <a:buChar char="§"/>
                  <a:tabLst/>
                  <a:defRPr/>
                </a:pPr>
                <a14:m>
                  <m:oMath xmlns:m="http://schemas.openxmlformats.org/officeDocument/2006/math">
                    <m:f>
                      <m:fPr>
                        <m:ctrlPr>
                          <a:rPr kumimoji="0" lang="en-US" altLang="ko-KR"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1</m:t>
                        </m:r>
                      </m:num>
                      <m:den>
                        <m:sSub>
                          <m:sSubPr>
                            <m:ctrlP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0" lang="en-US" altLang="ko-KR" b="0" i="1" u="none" strike="noStrike" kern="1200" cap="none" spc="0" normalizeH="0" baseline="0" noProof="0" smtClean="0">
                                <a:ln>
                                  <a:noFill/>
                                </a:ln>
                                <a:solidFill>
                                  <a:prstClr val="black"/>
                                </a:solidFill>
                                <a:effectLst/>
                                <a:uLnTx/>
                                <a:uFillTx/>
                                <a:latin typeface="Cambria Math"/>
                              </a:rPr>
                              <m:t>𝜀</m:t>
                            </m:r>
                          </m:e>
                          <m:sub>
                            <m:r>
                              <a:rPr kumimoji="0" lang="en-US" altLang="ko-KR" b="0" i="1" u="none" strike="noStrike" kern="1200" cap="none" spc="0" normalizeH="0" baseline="0" noProof="0" smtClean="0">
                                <a:ln>
                                  <a:noFill/>
                                </a:ln>
                                <a:solidFill>
                                  <a:prstClr val="black"/>
                                </a:solidFill>
                                <a:effectLst/>
                                <a:uLnTx/>
                                <a:uFillTx/>
                                <a:latin typeface="Cambria Math"/>
                              </a:rPr>
                              <m:t>𝑥</m:t>
                            </m:r>
                          </m:sub>
                        </m:sSub>
                      </m:den>
                    </m:f>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0" lang="en-US" altLang="ko-KR"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𝑓</m:t>
                        </m:r>
                      </m:num>
                      <m:den>
                        <m:sSub>
                          <m:sSubPr>
                            <m:ctrlP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0" lang="en-US" altLang="ko-KR" b="0" i="1" u="none" strike="noStrike" kern="1200" cap="none" spc="0" normalizeH="0" baseline="0" noProof="0" smtClean="0">
                                <a:ln>
                                  <a:noFill/>
                                </a:ln>
                                <a:solidFill>
                                  <a:prstClr val="black"/>
                                </a:solidFill>
                                <a:effectLst/>
                                <a:uLnTx/>
                                <a:uFillTx/>
                                <a:latin typeface="Cambria Math"/>
                              </a:rPr>
                              <m:t>𝜀</m:t>
                            </m:r>
                          </m:e>
                          <m:sub>
                            <m:r>
                              <a:rPr kumimoji="0" lang="en-US" altLang="ko-KR" b="0" i="1" u="none" strike="noStrike" kern="1200" cap="none" spc="0" normalizeH="0" baseline="0" noProof="0" smtClean="0">
                                <a:ln>
                                  <a:noFill/>
                                </a:ln>
                                <a:solidFill>
                                  <a:prstClr val="black"/>
                                </a:solidFill>
                                <a:effectLst/>
                                <a:uLnTx/>
                                <a:uFillTx/>
                                <a:latin typeface="Cambria Math"/>
                              </a:rPr>
                              <m:t>𝑚</m:t>
                            </m:r>
                          </m:sub>
                        </m:sSub>
                      </m:den>
                    </m:f>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0" lang="en-US" altLang="ko-KR"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1−</m:t>
                        </m:r>
                        <m: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t>𝑓</m:t>
                        </m:r>
                      </m:num>
                      <m:den>
                        <m:sSub>
                          <m:sSubPr>
                            <m:ctrlPr>
                              <a:rPr kumimoji="0" lang="en-US" altLang="ko-KR"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0" lang="en-US" altLang="ko-KR" b="0" i="1" u="none" strike="noStrike" kern="1200" cap="none" spc="0" normalizeH="0" baseline="0" noProof="0" smtClean="0">
                                <a:ln>
                                  <a:noFill/>
                                </a:ln>
                                <a:solidFill>
                                  <a:prstClr val="black"/>
                                </a:solidFill>
                                <a:effectLst/>
                                <a:uLnTx/>
                                <a:uFillTx/>
                                <a:latin typeface="Cambria Math"/>
                              </a:rPr>
                              <m:t>𝜀</m:t>
                            </m:r>
                          </m:e>
                          <m:sub>
                            <m:r>
                              <a:rPr kumimoji="0" lang="en-US" altLang="ko-KR" b="0" i="1" u="none" strike="noStrike" kern="1200" cap="none" spc="0" normalizeH="0" baseline="0" noProof="0" smtClean="0">
                                <a:ln>
                                  <a:noFill/>
                                </a:ln>
                                <a:solidFill>
                                  <a:prstClr val="black"/>
                                </a:solidFill>
                                <a:effectLst/>
                                <a:uLnTx/>
                                <a:uFillTx/>
                                <a:latin typeface="Cambria Math"/>
                              </a:rPr>
                              <m:t>𝑎</m:t>
                            </m:r>
                          </m:sub>
                        </m:sSub>
                      </m:den>
                    </m:f>
                  </m:oMath>
                </a14:m>
                <a:endParaRPr kumimoji="0" lang="en-US" altLang="ko-KR" b="0" i="1"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a:p>
                <a:pPr marL="285750" lvl="0" indent="-285750" defTabSz="914400" latinLnBrk="1">
                  <a:lnSpc>
                    <a:spcPct val="120000"/>
                  </a:lnSpc>
                  <a:buFont typeface="Wingdings" panose="05000000000000000000" pitchFamily="2" charset="2"/>
                  <a:buChar char="§"/>
                  <a:defRPr/>
                </a:pPr>
                <a14:m>
                  <m:oMath xmlns:m="http://schemas.openxmlformats.org/officeDocument/2006/math">
                    <m:sSub>
                      <m:sSubPr>
                        <m:ctrlPr>
                          <a:rPr lang="en-US" altLang="ko-KR" i="1">
                            <a:solidFill>
                              <a:prstClr val="black"/>
                            </a:solidFill>
                            <a:latin typeface="Cambria Math" panose="02040503050406030204" pitchFamily="18" charset="0"/>
                          </a:rPr>
                        </m:ctrlPr>
                      </m:sSubPr>
                      <m:e>
                        <m:r>
                          <a:rPr lang="en-US" altLang="ko-KR" i="1">
                            <a:solidFill>
                              <a:prstClr val="black"/>
                            </a:solidFill>
                            <a:latin typeface="Cambria Math"/>
                          </a:rPr>
                          <m:t>𝜀</m:t>
                        </m:r>
                      </m:e>
                      <m:sub>
                        <m:r>
                          <a:rPr lang="en-US" altLang="ko-KR" i="1">
                            <a:solidFill>
                              <a:prstClr val="black"/>
                            </a:solidFill>
                            <a:latin typeface="Cambria Math"/>
                          </a:rPr>
                          <m:t>𝑥</m:t>
                        </m:r>
                      </m:sub>
                    </m:sSub>
                    <m:r>
                      <a:rPr lang="en-US" altLang="ko-KR" i="1" smtClean="0">
                        <a:solidFill>
                          <a:prstClr val="black"/>
                        </a:solidFill>
                        <a:latin typeface="Cambria Math"/>
                        <a:ea typeface="Cambria Math"/>
                      </a:rPr>
                      <m:t>≈</m:t>
                    </m:r>
                    <m:f>
                      <m:fPr>
                        <m:ctrlPr>
                          <a:rPr lang="en-US" altLang="ko-KR" b="0" i="1" smtClean="0">
                            <a:solidFill>
                              <a:prstClr val="black"/>
                            </a:solidFill>
                            <a:latin typeface="Cambria Math" panose="02040503050406030204" pitchFamily="18" charset="0"/>
                            <a:ea typeface="Cambria Math"/>
                          </a:rPr>
                        </m:ctrlPr>
                      </m:fPr>
                      <m:num>
                        <m:sSub>
                          <m:sSubPr>
                            <m:ctrlPr>
                              <a:rPr lang="en-US" altLang="ko-KR" i="1">
                                <a:solidFill>
                                  <a:prstClr val="black"/>
                                </a:solidFill>
                                <a:latin typeface="Cambria Math" panose="02040503050406030204" pitchFamily="18" charset="0"/>
                              </a:rPr>
                            </m:ctrlPr>
                          </m:sSubPr>
                          <m:e>
                            <m:r>
                              <a:rPr lang="en-US" altLang="ko-KR" i="1">
                                <a:solidFill>
                                  <a:prstClr val="black"/>
                                </a:solidFill>
                                <a:latin typeface="Cambria Math"/>
                              </a:rPr>
                              <m:t>𝜀</m:t>
                            </m:r>
                          </m:e>
                          <m:sub>
                            <m:r>
                              <a:rPr lang="en-US" altLang="ko-KR" b="0" i="1" smtClean="0">
                                <a:solidFill>
                                  <a:prstClr val="black"/>
                                </a:solidFill>
                                <a:latin typeface="Cambria Math"/>
                              </a:rPr>
                              <m:t>𝑎</m:t>
                            </m:r>
                          </m:sub>
                        </m:sSub>
                      </m:num>
                      <m:den>
                        <m:r>
                          <a:rPr lang="en-US" altLang="ko-KR" b="0" i="1" smtClean="0">
                            <a:solidFill>
                              <a:prstClr val="black"/>
                            </a:solidFill>
                            <a:latin typeface="Cambria Math"/>
                            <a:ea typeface="Cambria Math"/>
                          </a:rPr>
                          <m:t>1−</m:t>
                        </m:r>
                        <m:r>
                          <a:rPr lang="en-US" altLang="ko-KR" b="0" i="1" smtClean="0">
                            <a:solidFill>
                              <a:prstClr val="black"/>
                            </a:solidFill>
                            <a:latin typeface="Cambria Math"/>
                            <a:ea typeface="Cambria Math"/>
                          </a:rPr>
                          <m:t>𝑓</m:t>
                        </m:r>
                      </m:den>
                    </m:f>
                    <m:r>
                      <a:rPr lang="en-US" altLang="ko-KR" b="0" i="1" smtClean="0">
                        <a:solidFill>
                          <a:prstClr val="black"/>
                        </a:solidFill>
                        <a:latin typeface="Cambria Math"/>
                        <a:ea typeface="Cambria Math"/>
                      </a:rPr>
                      <m:t>:</m:t>
                    </m:r>
                    <m:r>
                      <a:rPr lang="en-US" altLang="ko-KR" b="0" i="1" smtClean="0">
                        <a:solidFill>
                          <a:prstClr val="black"/>
                        </a:solidFill>
                        <a:latin typeface="Cambria Math"/>
                        <a:ea typeface="Cambria Math"/>
                      </a:rPr>
                      <m:t>𝑑𝑖𝑒𝑙𝑒𝑐𝑡𝑟𝑖𝑐</m:t>
                    </m:r>
                    <m:r>
                      <a:rPr lang="en-US" altLang="ko-KR" b="0" i="1" smtClean="0">
                        <a:solidFill>
                          <a:prstClr val="black"/>
                        </a:solidFill>
                        <a:latin typeface="Cambria Math"/>
                        <a:ea typeface="Cambria Math"/>
                      </a:rPr>
                      <m:t> </m:t>
                    </m:r>
                  </m:oMath>
                </a14:m>
                <a:endParaRPr lang="en-US" altLang="ko-KR" b="0" i="1" dirty="0">
                  <a:solidFill>
                    <a:prstClr val="black"/>
                  </a:solidFill>
                  <a:latin typeface="Cambria Math"/>
                  <a:ea typeface="Cambria Math"/>
                </a:endParaRPr>
              </a:p>
              <a:p>
                <a:pPr lvl="0" defTabSz="914400" latinLnBrk="1">
                  <a:lnSpc>
                    <a:spcPct val="120000"/>
                  </a:lnSpc>
                  <a:defRPr/>
                </a:pPr>
                <a14:m>
                  <m:oMathPara xmlns:m="http://schemas.openxmlformats.org/officeDocument/2006/math">
                    <m:oMathParaPr>
                      <m:jc m:val="centerGroup"/>
                    </m:oMathParaPr>
                    <m:oMath xmlns:m="http://schemas.openxmlformats.org/officeDocument/2006/math">
                      <m:r>
                        <a:rPr lang="en-US" altLang="ko-KR" b="0" i="1" smtClean="0">
                          <a:solidFill>
                            <a:prstClr val="black"/>
                          </a:solidFill>
                          <a:latin typeface="Cambria Math"/>
                          <a:ea typeface="Cambria Math"/>
                        </a:rPr>
                        <m:t>𝑓𝑜𝑟</m:t>
                      </m:r>
                      <m:r>
                        <a:rPr lang="en-US" altLang="ko-KR" b="0" i="1" smtClean="0">
                          <a:solidFill>
                            <a:prstClr val="black"/>
                          </a:solidFill>
                          <a:latin typeface="Cambria Math"/>
                          <a:ea typeface="Cambria Math"/>
                        </a:rPr>
                        <m:t> </m:t>
                      </m:r>
                      <m:r>
                        <a:rPr lang="en-US" altLang="ko-KR" b="0" i="1" smtClean="0">
                          <a:solidFill>
                            <a:prstClr val="black"/>
                          </a:solidFill>
                          <a:latin typeface="Cambria Math"/>
                          <a:ea typeface="Cambria Math"/>
                        </a:rPr>
                        <m:t>𝑙𝑎𝑟𝑔𝑒</m:t>
                      </m:r>
                      <m:r>
                        <a:rPr lang="en-US" altLang="ko-KR" b="0" i="1" smtClean="0">
                          <a:solidFill>
                            <a:prstClr val="black"/>
                          </a:solidFill>
                          <a:latin typeface="Cambria Math"/>
                          <a:ea typeface="Cambria Math"/>
                        </a:rPr>
                        <m:t> </m:t>
                      </m:r>
                      <m:d>
                        <m:dPr>
                          <m:begChr m:val="|"/>
                          <m:endChr m:val="|"/>
                          <m:ctrlPr>
                            <a:rPr lang="en-US" altLang="ko-KR" b="0" i="1" smtClean="0">
                              <a:solidFill>
                                <a:prstClr val="black"/>
                              </a:solidFill>
                              <a:latin typeface="Cambria Math" panose="02040503050406030204" pitchFamily="18" charset="0"/>
                              <a:ea typeface="Cambria Math"/>
                            </a:rPr>
                          </m:ctrlPr>
                        </m:dPr>
                        <m:e>
                          <m:sSub>
                            <m:sSubPr>
                              <m:ctrlPr>
                                <a:rPr lang="en-US" altLang="ko-KR" i="1">
                                  <a:solidFill>
                                    <a:prstClr val="black"/>
                                  </a:solidFill>
                                  <a:latin typeface="Cambria Math" panose="02040503050406030204" pitchFamily="18" charset="0"/>
                                </a:rPr>
                              </m:ctrlPr>
                            </m:sSubPr>
                            <m:e>
                              <m:r>
                                <a:rPr lang="en-US" altLang="ko-KR" i="1">
                                  <a:solidFill>
                                    <a:prstClr val="black"/>
                                  </a:solidFill>
                                  <a:latin typeface="Cambria Math"/>
                                </a:rPr>
                                <m:t>𝜀</m:t>
                              </m:r>
                            </m:e>
                            <m:sub>
                              <m:r>
                                <a:rPr lang="en-US" altLang="ko-KR" i="1">
                                  <a:solidFill>
                                    <a:prstClr val="black"/>
                                  </a:solidFill>
                                  <a:latin typeface="Cambria Math"/>
                                </a:rPr>
                                <m:t>𝑚</m:t>
                              </m:r>
                            </m:sub>
                          </m:sSub>
                        </m:e>
                      </m:d>
                    </m:oMath>
                  </m:oMathPara>
                </a14:m>
                <a:endParaRPr kumimoji="0" lang="en-US" altLang="ko-KR"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a:p>
                <a:pPr marL="285750" lvl="0" indent="-285750" defTabSz="914400" latinLnBrk="1">
                  <a:lnSpc>
                    <a:spcPct val="120000"/>
                  </a:lnSpc>
                  <a:buFont typeface="Wingdings" panose="05000000000000000000" pitchFamily="2" charset="2"/>
                  <a:buChar char="§"/>
                  <a:defRPr/>
                </a:pPr>
                <a:r>
                  <a:rPr kumimoji="0" lang="en-US" altLang="ko-KR"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Transfer matrix simulation</a:t>
                </a:r>
              </a:p>
            </p:txBody>
          </p:sp>
        </mc:Choice>
        <mc:Fallback xmlns="">
          <p:sp>
            <p:nvSpPr>
              <p:cNvPr id="118" name="TextBox 117">
                <a:extLst>
                  <a:ext uri="{FF2B5EF4-FFF2-40B4-BE49-F238E27FC236}">
                    <a16:creationId xmlns:a16="http://schemas.microsoft.com/office/drawing/2014/main" xmlns:a14="http://schemas.microsoft.com/office/drawing/2010/main" xmlns="" id="{F5426E33-E2CC-473F-A432-22D44BC61184}"/>
                  </a:ext>
                </a:extLst>
              </p:cNvPr>
              <p:cNvSpPr txBox="1">
                <a:spLocks noRot="1" noChangeAspect="1" noMove="1" noResize="1" noEditPoints="1" noAdjustHandles="1" noChangeArrowheads="1" noChangeShapeType="1" noTextEdit="1"/>
              </p:cNvSpPr>
              <p:nvPr/>
            </p:nvSpPr>
            <p:spPr>
              <a:xfrm>
                <a:off x="2737923" y="3703991"/>
                <a:ext cx="2921825" cy="1662571"/>
              </a:xfrm>
              <a:prstGeom prst="rect">
                <a:avLst/>
              </a:prstGeom>
              <a:blipFill rotWithShape="1">
                <a:blip r:embed="rId4"/>
                <a:stretch>
                  <a:fillRect l="-4384" r="-5010" b="-6618"/>
                </a:stretch>
              </a:blipFill>
            </p:spPr>
            <p:txBody>
              <a:bodyPr/>
              <a:lstStyle/>
              <a:p>
                <a:r>
                  <a:rPr lang="ko-KR" altLang="en-US">
                    <a:noFill/>
                  </a:rPr>
                  <a:t> </a:t>
                </a:r>
              </a:p>
            </p:txBody>
          </p:sp>
        </mc:Fallback>
      </mc:AlternateContent>
      <p:sp>
        <p:nvSpPr>
          <p:cNvPr id="12" name="Rectangle 11">
            <a:extLst>
              <a:ext uri="{FF2B5EF4-FFF2-40B4-BE49-F238E27FC236}">
                <a16:creationId xmlns:a16="http://schemas.microsoft.com/office/drawing/2014/main" id="{2CA8DCE3-AD1D-40B2-A916-3E774B87ACB8}"/>
              </a:ext>
            </a:extLst>
          </p:cNvPr>
          <p:cNvSpPr>
            <a:spLocks noChangeArrowheads="1"/>
          </p:cNvSpPr>
          <p:nvPr/>
        </p:nvSpPr>
        <p:spPr bwMode="auto">
          <a:xfrm>
            <a:off x="-225606" y="126933"/>
            <a:ext cx="8327615"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Effective medium approximation</a:t>
            </a:r>
          </a:p>
        </p:txBody>
      </p:sp>
      <p:grpSp>
        <p:nvGrpSpPr>
          <p:cNvPr id="8" name="그룹 7">
            <a:extLst>
              <a:ext uri="{FF2B5EF4-FFF2-40B4-BE49-F238E27FC236}">
                <a16:creationId xmlns:a16="http://schemas.microsoft.com/office/drawing/2014/main" id="{F7DAB121-5ED3-4D6C-92F7-BAF86E335E53}"/>
              </a:ext>
            </a:extLst>
          </p:cNvPr>
          <p:cNvGrpSpPr/>
          <p:nvPr/>
        </p:nvGrpSpPr>
        <p:grpSpPr>
          <a:xfrm>
            <a:off x="5416245" y="893818"/>
            <a:ext cx="3519911" cy="2472061"/>
            <a:chOff x="4804011" y="900125"/>
            <a:chExt cx="3623011" cy="2558475"/>
          </a:xfrm>
        </p:grpSpPr>
        <p:graphicFrame>
          <p:nvGraphicFramePr>
            <p:cNvPr id="14" name="개체 13">
              <a:extLst>
                <a:ext uri="{FF2B5EF4-FFF2-40B4-BE49-F238E27FC236}">
                  <a16:creationId xmlns:a16="http://schemas.microsoft.com/office/drawing/2014/main" id="{151C1D09-C94E-4EE2-ADD0-9F1DDBDE0DE7}"/>
                </a:ext>
              </a:extLst>
            </p:cNvPr>
            <p:cNvGraphicFramePr>
              <a:graphicFrameLocks noChangeAspect="1"/>
            </p:cNvGraphicFramePr>
            <p:nvPr>
              <p:extLst>
                <p:ext uri="{D42A27DB-BD31-4B8C-83A1-F6EECF244321}">
                  <p14:modId xmlns:p14="http://schemas.microsoft.com/office/powerpoint/2010/main" val="2420669302"/>
                </p:ext>
              </p:extLst>
            </p:nvPr>
          </p:nvGraphicFramePr>
          <p:xfrm>
            <a:off x="4804011" y="919825"/>
            <a:ext cx="3623011" cy="2538775"/>
          </p:xfrm>
          <a:graphic>
            <a:graphicData uri="http://schemas.openxmlformats.org/presentationml/2006/ole">
              <mc:AlternateContent xmlns:mc="http://schemas.openxmlformats.org/markup-compatibility/2006">
                <mc:Choice xmlns:v="urn:schemas-microsoft-com:vml" Requires="v">
                  <p:oleObj spid="_x0000_s4098" name="Graph" r:id="rId5" imgW="4191840" imgH="2937600" progId="Origin50.Graph">
                    <p:embed/>
                  </p:oleObj>
                </mc:Choice>
                <mc:Fallback>
                  <p:oleObj name="Graph" r:id="rId5" imgW="4191840" imgH="2937600" progId="Origin50.Graph">
                    <p:embed/>
                    <p:pic>
                      <p:nvPicPr>
                        <p:cNvPr id="14" name="개체 13">
                          <a:extLst>
                            <a:ext uri="{FF2B5EF4-FFF2-40B4-BE49-F238E27FC236}">
                              <a16:creationId xmlns:a16="http://schemas.microsoft.com/office/drawing/2014/main" id="{151C1D09-C94E-4EE2-ADD0-9F1DDBDE0DE7}"/>
                            </a:ext>
                          </a:extLst>
                        </p:cNvPr>
                        <p:cNvPicPr/>
                        <p:nvPr/>
                      </p:nvPicPr>
                      <p:blipFill>
                        <a:blip r:embed="rId6"/>
                        <a:stretch>
                          <a:fillRect/>
                        </a:stretch>
                      </p:blipFill>
                      <p:spPr>
                        <a:xfrm>
                          <a:off x="4804011" y="919825"/>
                          <a:ext cx="3623011" cy="2538775"/>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FC386E9C-CDCB-4CEC-BC3A-19002918D042}"/>
                </a:ext>
              </a:extLst>
            </p:cNvPr>
            <p:cNvSpPr txBox="1"/>
            <p:nvPr/>
          </p:nvSpPr>
          <p:spPr>
            <a:xfrm>
              <a:off x="5869132" y="900125"/>
              <a:ext cx="1736382"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 4000nm</a:t>
              </a:r>
              <a:endParaRPr lang="ko-KR" altLang="en-US" b="1" dirty="0">
                <a:latin typeface="Arial" panose="020B0604020202020204" pitchFamily="34" charset="0"/>
                <a:cs typeface="Arial" panose="020B0604020202020204" pitchFamily="34" charset="0"/>
              </a:endParaRPr>
            </a:p>
          </p:txBody>
        </p:sp>
        <p:cxnSp>
          <p:nvCxnSpPr>
            <p:cNvPr id="47" name="직선 화살표 연결선 46">
              <a:extLst>
                <a:ext uri="{FF2B5EF4-FFF2-40B4-BE49-F238E27FC236}">
                  <a16:creationId xmlns:a16="http://schemas.microsoft.com/office/drawing/2014/main" id="{13EAE10A-1DE1-4A5D-AD70-DC95C842E2B6}"/>
                </a:ext>
              </a:extLst>
            </p:cNvPr>
            <p:cNvCxnSpPr>
              <a:cxnSpLocks/>
            </p:cNvCxnSpPr>
            <p:nvPr/>
          </p:nvCxnSpPr>
          <p:spPr>
            <a:xfrm flipH="1">
              <a:off x="5652564" y="1699243"/>
              <a:ext cx="21656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직선 화살표 연결선 47">
              <a:extLst>
                <a:ext uri="{FF2B5EF4-FFF2-40B4-BE49-F238E27FC236}">
                  <a16:creationId xmlns:a16="http://schemas.microsoft.com/office/drawing/2014/main" id="{5B992E20-3274-49E3-9607-F2FEC45A5BE0}"/>
                </a:ext>
              </a:extLst>
            </p:cNvPr>
            <p:cNvCxnSpPr>
              <a:cxnSpLocks/>
            </p:cNvCxnSpPr>
            <p:nvPr/>
          </p:nvCxnSpPr>
          <p:spPr>
            <a:xfrm>
              <a:off x="7573253" y="2952513"/>
              <a:ext cx="256674"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3" name="개체 12">
            <a:extLst>
              <a:ext uri="{FF2B5EF4-FFF2-40B4-BE49-F238E27FC236}">
                <a16:creationId xmlns:a16="http://schemas.microsoft.com/office/drawing/2014/main" id="{1042F9E2-326A-4471-A117-341B0DB6D436}"/>
              </a:ext>
            </a:extLst>
          </p:cNvPr>
          <p:cNvGraphicFramePr>
            <a:graphicFrameLocks noChangeAspect="1"/>
          </p:cNvGraphicFramePr>
          <p:nvPr>
            <p:extLst>
              <p:ext uri="{D42A27DB-BD31-4B8C-83A1-F6EECF244321}">
                <p14:modId xmlns:p14="http://schemas.microsoft.com/office/powerpoint/2010/main" val="375806227"/>
              </p:ext>
            </p:extLst>
          </p:nvPr>
        </p:nvGraphicFramePr>
        <p:xfrm>
          <a:off x="5688429" y="3322132"/>
          <a:ext cx="3171168" cy="2215570"/>
        </p:xfrm>
        <a:graphic>
          <a:graphicData uri="http://schemas.openxmlformats.org/presentationml/2006/ole">
            <mc:AlternateContent xmlns:mc="http://schemas.openxmlformats.org/markup-compatibility/2006">
              <mc:Choice xmlns:v="urn:schemas-microsoft-com:vml" Requires="v">
                <p:oleObj spid="_x0000_s4099" name="Graph" r:id="rId7" imgW="4276800" imgH="3025440" progId="Origin50.Graph">
                  <p:embed/>
                </p:oleObj>
              </mc:Choice>
              <mc:Fallback>
                <p:oleObj name="Graph" r:id="rId7" imgW="4276800" imgH="3025440" progId="Origin50.Graph">
                  <p:embed/>
                  <p:pic>
                    <p:nvPicPr>
                      <p:cNvPr id="13" name="개체 12">
                        <a:extLst>
                          <a:ext uri="{FF2B5EF4-FFF2-40B4-BE49-F238E27FC236}">
                            <a16:creationId xmlns:a16="http://schemas.microsoft.com/office/drawing/2014/main" id="{1042F9E2-326A-4471-A117-341B0DB6D436}"/>
                          </a:ext>
                        </a:extLst>
                      </p:cNvPr>
                      <p:cNvPicPr/>
                      <p:nvPr/>
                    </p:nvPicPr>
                    <p:blipFill>
                      <a:blip r:embed="rId8"/>
                      <a:stretch>
                        <a:fillRect/>
                      </a:stretch>
                    </p:blipFill>
                    <p:spPr>
                      <a:xfrm>
                        <a:off x="5688429" y="3322132"/>
                        <a:ext cx="3171168" cy="2215570"/>
                      </a:xfrm>
                      <a:prstGeom prst="rect">
                        <a:avLst/>
                      </a:prstGeom>
                    </p:spPr>
                  </p:pic>
                </p:oleObj>
              </mc:Fallback>
            </mc:AlternateContent>
          </a:graphicData>
        </a:graphic>
      </p:graphicFrame>
      <p:sp>
        <p:nvSpPr>
          <p:cNvPr id="2" name="직사각형 1">
            <a:extLst>
              <a:ext uri="{FF2B5EF4-FFF2-40B4-BE49-F238E27FC236}">
                <a16:creationId xmlns:a16="http://schemas.microsoft.com/office/drawing/2014/main" id="{D363BDB5-32B6-4FA7-8E64-F1CCFE2F7D2D}"/>
              </a:ext>
            </a:extLst>
          </p:cNvPr>
          <p:cNvSpPr/>
          <p:nvPr/>
        </p:nvSpPr>
        <p:spPr>
          <a:xfrm>
            <a:off x="1235" y="1230786"/>
            <a:ext cx="2380391" cy="646331"/>
          </a:xfrm>
          <a:prstGeom prst="rect">
            <a:avLst/>
          </a:prstGeom>
        </p:spPr>
        <p:txBody>
          <a:bodyPr wrap="square">
            <a:spAutoFit/>
          </a:bodyPr>
          <a:lstStyle/>
          <a:p>
            <a:pPr marL="285750" indent="-285750">
              <a:buFont typeface="Wingdings" panose="05000000000000000000" pitchFamily="2" charset="2"/>
              <a:buChar char="§"/>
            </a:pPr>
            <a:r>
              <a:rPr lang="en-US" altLang="ko-KR" dirty="0">
                <a:latin typeface="Arial" panose="020B0604020202020204" pitchFamily="34" charset="0"/>
                <a:cs typeface="Arial" panose="020B0604020202020204" pitchFamily="34" charset="0"/>
              </a:rPr>
              <a:t>Al-nanowires</a:t>
            </a:r>
          </a:p>
          <a:p>
            <a:pPr marL="285750" indent="-285750">
              <a:buFont typeface="Wingdings" panose="05000000000000000000" pitchFamily="2" charset="2"/>
              <a:buChar char="§"/>
            </a:pPr>
            <a:r>
              <a:rPr lang="en-US" altLang="ko-KR" dirty="0">
                <a:latin typeface="Arial" panose="020B0604020202020204" pitchFamily="34" charset="0"/>
                <a:cs typeface="Arial" panose="020B0604020202020204" pitchFamily="34" charset="0"/>
              </a:rPr>
              <a:t>Si-nanopatterns</a:t>
            </a:r>
            <a:endParaRPr lang="ko-KR" alt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 name="직사각형 2">
                <a:extLst>
                  <a:ext uri="{FF2B5EF4-FFF2-40B4-BE49-F238E27FC236}">
                    <a16:creationId xmlns:a16="http://schemas.microsoft.com/office/drawing/2014/main" id="{84E6754D-CB41-4C75-8A4F-C184A22E82A2}"/>
                  </a:ext>
                </a:extLst>
              </p:cNvPr>
              <p:cNvSpPr/>
              <p:nvPr/>
            </p:nvSpPr>
            <p:spPr>
              <a:xfrm>
                <a:off x="6868859" y="1353660"/>
                <a:ext cx="1649494" cy="338554"/>
              </a:xfrm>
              <a:prstGeom prst="rect">
                <a:avLst/>
              </a:prstGeom>
            </p:spPr>
            <p:txBody>
              <a:bodyPr wrap="square">
                <a:spAutoFit/>
              </a:bodyPr>
              <a:lstStyle/>
              <a:p>
                <a14:m>
                  <m:oMath xmlns:m="http://schemas.openxmlformats.org/officeDocument/2006/math">
                    <m:sSub>
                      <m:sSubPr>
                        <m:ctrlPr>
                          <a:rPr lang="ko-KR" altLang="ko-KR" sz="16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ko-KR" sz="1600" b="1" i="1">
                            <a:latin typeface="Cambria Math" panose="02040503050406030204" pitchFamily="18" charset="0"/>
                            <a:cs typeface="Times New Roman" panose="02020603050405020304" pitchFamily="18" charset="0"/>
                          </a:rPr>
                          <m:t>𝑵</m:t>
                        </m:r>
                      </m:e>
                      <m:sub>
                        <m:r>
                          <a:rPr lang="en-US" altLang="ko-KR" sz="1600" b="1" i="1">
                            <a:latin typeface="Cambria Math" panose="02040503050406030204" pitchFamily="18" charset="0"/>
                            <a:cs typeface="Times New Roman" panose="02020603050405020304" pitchFamily="18" charset="0"/>
                          </a:rPr>
                          <m:t>𝒙</m:t>
                        </m:r>
                      </m:sub>
                    </m:sSub>
                    <m:r>
                      <a:rPr lang="en-US" altLang="ko-KR" sz="1600" b="1" i="1">
                        <a:latin typeface="Cambria Math" panose="02040503050406030204" pitchFamily="18" charset="0"/>
                        <a:cs typeface="Times New Roman" panose="02020603050405020304" pitchFamily="18" charset="0"/>
                      </a:rPr>
                      <m:t> </m:t>
                    </m:r>
                  </m:oMath>
                </a14:m>
                <a:r>
                  <a:rPr lang="en-US" altLang="ko-KR" sz="1600" dirty="0">
                    <a:solidFill>
                      <a:srgbClr val="000000"/>
                    </a:solidFill>
                    <a:latin typeface="Arial" panose="020B0604020202020204" pitchFamily="34" charset="0"/>
                    <a:cs typeface="Arial" panose="020B0604020202020204" pitchFamily="34" charset="0"/>
                  </a:rPr>
                  <a:t> vs air gap</a:t>
                </a:r>
                <a:endParaRPr lang="ko-KR" altLang="en-US" sz="1600" dirty="0">
                  <a:latin typeface="Arial" panose="020B0604020202020204" pitchFamily="34" charset="0"/>
                  <a:cs typeface="Arial" panose="020B0604020202020204" pitchFamily="34" charset="0"/>
                </a:endParaRPr>
              </a:p>
            </p:txBody>
          </p:sp>
        </mc:Choice>
        <mc:Fallback xmlns="">
          <p:sp>
            <p:nvSpPr>
              <p:cNvPr id="3" name="직사각형 2">
                <a:extLst>
                  <a:ext uri="{FF2B5EF4-FFF2-40B4-BE49-F238E27FC236}">
                    <a16:creationId xmlns:a16="http://schemas.microsoft.com/office/drawing/2014/main" id="{84E6754D-CB41-4C75-8A4F-C184A22E82A2}"/>
                  </a:ext>
                </a:extLst>
              </p:cNvPr>
              <p:cNvSpPr>
                <a:spLocks noRot="1" noChangeAspect="1" noMove="1" noResize="1" noEditPoints="1" noAdjustHandles="1" noChangeArrowheads="1" noChangeShapeType="1" noTextEdit="1"/>
              </p:cNvSpPr>
              <p:nvPr/>
            </p:nvSpPr>
            <p:spPr>
              <a:xfrm>
                <a:off x="6868859" y="1353660"/>
                <a:ext cx="1649494" cy="338554"/>
              </a:xfrm>
              <a:prstGeom prst="rect">
                <a:avLst/>
              </a:prstGeom>
              <a:blipFill>
                <a:blip r:embed="rId9"/>
                <a:stretch>
                  <a:fillRect t="-3704" b="-25926"/>
                </a:stretch>
              </a:blipFill>
            </p:spPr>
            <p:txBody>
              <a:bodyPr/>
              <a:lstStyle/>
              <a:p>
                <a:r>
                  <a:rPr lang="ko-KR" altLang="en-US">
                    <a:noFill/>
                  </a:rPr>
                  <a:t> </a:t>
                </a:r>
              </a:p>
            </p:txBody>
          </p:sp>
        </mc:Fallback>
      </mc:AlternateContent>
      <p:grpSp>
        <p:nvGrpSpPr>
          <p:cNvPr id="11" name="그룹 10">
            <a:extLst>
              <a:ext uri="{FF2B5EF4-FFF2-40B4-BE49-F238E27FC236}">
                <a16:creationId xmlns:a16="http://schemas.microsoft.com/office/drawing/2014/main" id="{247B453F-C2FA-4D91-A05B-12227BC3D37C}"/>
              </a:ext>
            </a:extLst>
          </p:cNvPr>
          <p:cNvGrpSpPr/>
          <p:nvPr/>
        </p:nvGrpSpPr>
        <p:grpSpPr>
          <a:xfrm>
            <a:off x="2794127" y="2063005"/>
            <a:ext cx="2334414" cy="1537027"/>
            <a:chOff x="2693964" y="1890787"/>
            <a:chExt cx="2334414" cy="1537027"/>
          </a:xfrm>
        </p:grpSpPr>
        <p:grpSp>
          <p:nvGrpSpPr>
            <p:cNvPr id="4" name="그룹 3">
              <a:extLst>
                <a:ext uri="{FF2B5EF4-FFF2-40B4-BE49-F238E27FC236}">
                  <a16:creationId xmlns:a16="http://schemas.microsoft.com/office/drawing/2014/main" id="{269FA674-888E-4CA7-B4DB-8AFF48FCF5F5}"/>
                </a:ext>
              </a:extLst>
            </p:cNvPr>
            <p:cNvGrpSpPr/>
            <p:nvPr/>
          </p:nvGrpSpPr>
          <p:grpSpPr>
            <a:xfrm>
              <a:off x="4155954" y="1890787"/>
              <a:ext cx="872424" cy="939404"/>
              <a:chOff x="4149952" y="1053127"/>
              <a:chExt cx="872424" cy="939404"/>
            </a:xfrm>
          </p:grpSpPr>
          <p:cxnSp>
            <p:nvCxnSpPr>
              <p:cNvPr id="37" name="직선 화살표 연결선 36">
                <a:extLst>
                  <a:ext uri="{FF2B5EF4-FFF2-40B4-BE49-F238E27FC236}">
                    <a16:creationId xmlns:a16="http://schemas.microsoft.com/office/drawing/2014/main" id="{0D580314-9929-4464-B2B7-6B7638B20687}"/>
                  </a:ext>
                </a:extLst>
              </p:cNvPr>
              <p:cNvCxnSpPr>
                <a:cxnSpLocks/>
              </p:cNvCxnSpPr>
              <p:nvPr/>
            </p:nvCxnSpPr>
            <p:spPr>
              <a:xfrm>
                <a:off x="4454255" y="1445584"/>
                <a:ext cx="275909" cy="0"/>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DA370877-0957-407E-82F6-58C5DD03EDEE}"/>
                  </a:ext>
                </a:extLst>
              </p:cNvPr>
              <p:cNvCxnSpPr>
                <a:cxnSpLocks/>
              </p:cNvCxnSpPr>
              <p:nvPr/>
            </p:nvCxnSpPr>
            <p:spPr>
              <a:xfrm>
                <a:off x="4454255" y="1445584"/>
                <a:ext cx="0" cy="339035"/>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타원 38">
                <a:extLst>
                  <a:ext uri="{FF2B5EF4-FFF2-40B4-BE49-F238E27FC236}">
                    <a16:creationId xmlns:a16="http://schemas.microsoft.com/office/drawing/2014/main" id="{88230BDC-2BD5-4DCF-9258-007E724CF52D}"/>
                  </a:ext>
                </a:extLst>
              </p:cNvPr>
              <p:cNvSpPr>
                <a:spLocks/>
              </p:cNvSpPr>
              <p:nvPr/>
            </p:nvSpPr>
            <p:spPr>
              <a:xfrm>
                <a:off x="4399153" y="1364169"/>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28A490E9-EA03-4A7C-BF08-F90E437144DC}"/>
                  </a:ext>
                </a:extLst>
              </p:cNvPr>
              <p:cNvSpPr txBox="1"/>
              <p:nvPr/>
            </p:nvSpPr>
            <p:spPr>
              <a:xfrm>
                <a:off x="4580118" y="1320128"/>
                <a:ext cx="442258"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x</a:t>
                </a:r>
                <a:endParaRPr lang="ko-KR" altLang="en-US" b="1"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B3B6BCBE-C9AA-4A31-876F-95B84BC71343}"/>
                  </a:ext>
                </a:extLst>
              </p:cNvPr>
              <p:cNvSpPr txBox="1"/>
              <p:nvPr/>
            </p:nvSpPr>
            <p:spPr>
              <a:xfrm>
                <a:off x="4359733" y="1623199"/>
                <a:ext cx="442258"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z</a:t>
                </a:r>
                <a:endParaRPr lang="ko-KR" altLang="en-US" b="1"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9732271-00E4-4F70-B386-7F2EA6B05DF6}"/>
                  </a:ext>
                </a:extLst>
              </p:cNvPr>
              <p:cNvSpPr txBox="1"/>
              <p:nvPr/>
            </p:nvSpPr>
            <p:spPr>
              <a:xfrm>
                <a:off x="4149952" y="1053127"/>
                <a:ext cx="442258"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y</a:t>
                </a:r>
                <a:endParaRPr lang="ko-KR" altLang="en-US" b="1" dirty="0">
                  <a:latin typeface="Arial" panose="020B0604020202020204" pitchFamily="34" charset="0"/>
                  <a:cs typeface="Arial" panose="020B0604020202020204" pitchFamily="34" charset="0"/>
                </a:endParaRPr>
              </a:p>
            </p:txBody>
          </p:sp>
        </p:grpSp>
        <p:grpSp>
          <p:nvGrpSpPr>
            <p:cNvPr id="10" name="그룹 9">
              <a:extLst>
                <a:ext uri="{FF2B5EF4-FFF2-40B4-BE49-F238E27FC236}">
                  <a16:creationId xmlns:a16="http://schemas.microsoft.com/office/drawing/2014/main" id="{EB9ABBF5-1831-45B0-90E9-9D349FF2D020}"/>
                </a:ext>
              </a:extLst>
            </p:cNvPr>
            <p:cNvGrpSpPr/>
            <p:nvPr/>
          </p:nvGrpSpPr>
          <p:grpSpPr>
            <a:xfrm>
              <a:off x="2693964" y="1952342"/>
              <a:ext cx="1649494" cy="1475472"/>
              <a:chOff x="2693964" y="1952342"/>
              <a:chExt cx="1649494" cy="1475472"/>
            </a:xfrm>
          </p:grpSpPr>
          <p:sp>
            <p:nvSpPr>
              <p:cNvPr id="28" name="직사각형 27">
                <a:extLst>
                  <a:ext uri="{FF2B5EF4-FFF2-40B4-BE49-F238E27FC236}">
                    <a16:creationId xmlns:a16="http://schemas.microsoft.com/office/drawing/2014/main" id="{F5A86362-CE85-4261-9AB6-0283C631465D}"/>
                  </a:ext>
                </a:extLst>
              </p:cNvPr>
              <p:cNvSpPr/>
              <p:nvPr/>
            </p:nvSpPr>
            <p:spPr>
              <a:xfrm>
                <a:off x="2693964" y="2956009"/>
                <a:ext cx="1649494" cy="471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9" name="직사각형 28">
                <a:extLst>
                  <a:ext uri="{FF2B5EF4-FFF2-40B4-BE49-F238E27FC236}">
                    <a16:creationId xmlns:a16="http://schemas.microsoft.com/office/drawing/2014/main" id="{289649BB-B31E-4042-B68E-03319476FEB6}"/>
                  </a:ext>
                </a:extLst>
              </p:cNvPr>
              <p:cNvSpPr/>
              <p:nvPr/>
            </p:nvSpPr>
            <p:spPr>
              <a:xfrm>
                <a:off x="2693965" y="2667647"/>
                <a:ext cx="1649493" cy="28836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0" name="직사각형 29">
                <a:extLst>
                  <a:ext uri="{FF2B5EF4-FFF2-40B4-BE49-F238E27FC236}">
                    <a16:creationId xmlns:a16="http://schemas.microsoft.com/office/drawing/2014/main" id="{73AC7C63-B20D-455F-9AE3-4B0FDE2252F9}"/>
                  </a:ext>
                </a:extLst>
              </p:cNvPr>
              <p:cNvSpPr/>
              <p:nvPr/>
            </p:nvSpPr>
            <p:spPr>
              <a:xfrm>
                <a:off x="2693965" y="2347325"/>
                <a:ext cx="1649493" cy="31974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1" name="TextBox 30">
                <a:extLst>
                  <a:ext uri="{FF2B5EF4-FFF2-40B4-BE49-F238E27FC236}">
                    <a16:creationId xmlns:a16="http://schemas.microsoft.com/office/drawing/2014/main" id="{07E6AA3E-9114-48E8-972A-50865735769A}"/>
                  </a:ext>
                </a:extLst>
              </p:cNvPr>
              <p:cNvSpPr txBox="1"/>
              <p:nvPr/>
            </p:nvSpPr>
            <p:spPr>
              <a:xfrm>
                <a:off x="2693965" y="3116171"/>
                <a:ext cx="659799" cy="30777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2" name="TextBox 31">
                <a:extLst>
                  <a:ext uri="{FF2B5EF4-FFF2-40B4-BE49-F238E27FC236}">
                    <a16:creationId xmlns:a16="http://schemas.microsoft.com/office/drawing/2014/main" id="{BF1173FA-E0F5-41A5-B340-0C6F837FD123}"/>
                  </a:ext>
                </a:extLst>
              </p:cNvPr>
              <p:cNvSpPr txBox="1"/>
              <p:nvPr/>
            </p:nvSpPr>
            <p:spPr>
              <a:xfrm>
                <a:off x="2693964" y="2350247"/>
                <a:ext cx="831501" cy="30777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EMA Al  </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3" name="TextBox 32">
                <a:extLst>
                  <a:ext uri="{FF2B5EF4-FFF2-40B4-BE49-F238E27FC236}">
                    <a16:creationId xmlns:a16="http://schemas.microsoft.com/office/drawing/2014/main" id="{2CF95702-20E4-4BA6-8146-E08F29910441}"/>
                  </a:ext>
                </a:extLst>
              </p:cNvPr>
              <p:cNvSpPr txBox="1"/>
              <p:nvPr/>
            </p:nvSpPr>
            <p:spPr>
              <a:xfrm>
                <a:off x="2693964" y="2671264"/>
                <a:ext cx="793076" cy="30777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EMA Si</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4" name="직사각형 33">
                <a:extLst>
                  <a:ext uri="{FF2B5EF4-FFF2-40B4-BE49-F238E27FC236}">
                    <a16:creationId xmlns:a16="http://schemas.microsoft.com/office/drawing/2014/main" id="{AAFEA838-C7F5-4085-8EAE-AC89973C770F}"/>
                  </a:ext>
                </a:extLst>
              </p:cNvPr>
              <p:cNvSpPr/>
              <p:nvPr/>
            </p:nvSpPr>
            <p:spPr>
              <a:xfrm>
                <a:off x="2750299" y="1952342"/>
                <a:ext cx="603465" cy="307777"/>
              </a:xfrm>
              <a:prstGeom prst="rect">
                <a:avLst/>
              </a:prstGeom>
            </p:spPr>
            <p:txBody>
              <a:bodyPr wrap="square">
                <a:spAutoFit/>
              </a:bodyPr>
              <a:lstStyle/>
              <a:p>
                <a:r>
                  <a:rPr lang="en-US" altLang="ko-KR" sz="1400" b="1" dirty="0">
                    <a:solidFill>
                      <a:prstClr val="black"/>
                    </a:solidFill>
                    <a:latin typeface="Arial" panose="020B0604020202020204" pitchFamily="34" charset="0"/>
                    <a:cs typeface="Arial" panose="020B0604020202020204" pitchFamily="34" charset="0"/>
                  </a:rPr>
                  <a:t>Air</a:t>
                </a:r>
                <a:endParaRPr lang="ko-KR" altLang="en-US" sz="1400" b="1" dirty="0">
                  <a:latin typeface="Arial" panose="020B0604020202020204" pitchFamily="34" charset="0"/>
                  <a:cs typeface="Arial" panose="020B0604020202020204" pitchFamily="34" charset="0"/>
                </a:endParaRPr>
              </a:p>
            </p:txBody>
          </p:sp>
        </p:grpSp>
      </p:grpSp>
      <p:grpSp>
        <p:nvGrpSpPr>
          <p:cNvPr id="9" name="그룹 8">
            <a:extLst>
              <a:ext uri="{FF2B5EF4-FFF2-40B4-BE49-F238E27FC236}">
                <a16:creationId xmlns:a16="http://schemas.microsoft.com/office/drawing/2014/main" id="{FD8312D3-A08F-4114-AE97-DC4B8A9A010B}"/>
              </a:ext>
            </a:extLst>
          </p:cNvPr>
          <p:cNvGrpSpPr/>
          <p:nvPr/>
        </p:nvGrpSpPr>
        <p:grpSpPr>
          <a:xfrm>
            <a:off x="135769" y="2191160"/>
            <a:ext cx="1505091" cy="1483233"/>
            <a:chOff x="135769" y="1983963"/>
            <a:chExt cx="1505091" cy="1483233"/>
          </a:xfrm>
        </p:grpSpPr>
        <p:sp>
          <p:nvSpPr>
            <p:cNvPr id="19" name="직사각형 18">
              <a:extLst>
                <a:ext uri="{FF2B5EF4-FFF2-40B4-BE49-F238E27FC236}">
                  <a16:creationId xmlns:a16="http://schemas.microsoft.com/office/drawing/2014/main" id="{569EBFE6-CD44-430E-8106-560562E2B821}"/>
                </a:ext>
              </a:extLst>
            </p:cNvPr>
            <p:cNvSpPr/>
            <p:nvPr/>
          </p:nvSpPr>
          <p:spPr>
            <a:xfrm>
              <a:off x="207844" y="2995391"/>
              <a:ext cx="1341475" cy="471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0" name="직사각형 19">
              <a:extLst>
                <a:ext uri="{FF2B5EF4-FFF2-40B4-BE49-F238E27FC236}">
                  <a16:creationId xmlns:a16="http://schemas.microsoft.com/office/drawing/2014/main" id="{07648BCA-01A6-4417-8E79-15C3B6D154F1}"/>
                </a:ext>
              </a:extLst>
            </p:cNvPr>
            <p:cNvSpPr/>
            <p:nvPr/>
          </p:nvSpPr>
          <p:spPr>
            <a:xfrm>
              <a:off x="207843" y="2667647"/>
              <a:ext cx="268295" cy="32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1" name="직사각형 20">
              <a:extLst>
                <a:ext uri="{FF2B5EF4-FFF2-40B4-BE49-F238E27FC236}">
                  <a16:creationId xmlns:a16="http://schemas.microsoft.com/office/drawing/2014/main" id="{071D1A7F-BA1A-4627-9DCA-C210E1E110A8}"/>
                </a:ext>
              </a:extLst>
            </p:cNvPr>
            <p:cNvSpPr/>
            <p:nvPr/>
          </p:nvSpPr>
          <p:spPr>
            <a:xfrm>
              <a:off x="740563" y="2667647"/>
              <a:ext cx="268295" cy="32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2" name="직사각형 21">
              <a:extLst>
                <a:ext uri="{FF2B5EF4-FFF2-40B4-BE49-F238E27FC236}">
                  <a16:creationId xmlns:a16="http://schemas.microsoft.com/office/drawing/2014/main" id="{A2C87491-4995-40DD-83F2-4AC79878B3BF}"/>
                </a:ext>
              </a:extLst>
            </p:cNvPr>
            <p:cNvSpPr/>
            <p:nvPr/>
          </p:nvSpPr>
          <p:spPr>
            <a:xfrm>
              <a:off x="1280843" y="2667647"/>
              <a:ext cx="268295" cy="32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3" name="직사각형 22">
              <a:extLst>
                <a:ext uri="{FF2B5EF4-FFF2-40B4-BE49-F238E27FC236}">
                  <a16:creationId xmlns:a16="http://schemas.microsoft.com/office/drawing/2014/main" id="{A509FBB1-C5C3-43BD-BDD6-CEAF979CF4AC}"/>
                </a:ext>
              </a:extLst>
            </p:cNvPr>
            <p:cNvSpPr/>
            <p:nvPr/>
          </p:nvSpPr>
          <p:spPr>
            <a:xfrm>
              <a:off x="135769" y="2344136"/>
              <a:ext cx="432091" cy="32774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4" name="직사각형 23">
              <a:extLst>
                <a:ext uri="{FF2B5EF4-FFF2-40B4-BE49-F238E27FC236}">
                  <a16:creationId xmlns:a16="http://schemas.microsoft.com/office/drawing/2014/main" id="{7751BF9E-9142-41F8-BACC-B4BFBDF1D7C5}"/>
                </a:ext>
              </a:extLst>
            </p:cNvPr>
            <p:cNvSpPr/>
            <p:nvPr/>
          </p:nvSpPr>
          <p:spPr>
            <a:xfrm>
              <a:off x="668488" y="2344136"/>
              <a:ext cx="432091" cy="32774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5" name="직사각형 24">
              <a:extLst>
                <a:ext uri="{FF2B5EF4-FFF2-40B4-BE49-F238E27FC236}">
                  <a16:creationId xmlns:a16="http://schemas.microsoft.com/office/drawing/2014/main" id="{24FD62ED-5946-4DFF-9854-F4E408E9AEB9}"/>
                </a:ext>
              </a:extLst>
            </p:cNvPr>
            <p:cNvSpPr/>
            <p:nvPr/>
          </p:nvSpPr>
          <p:spPr>
            <a:xfrm>
              <a:off x="1208769" y="2344136"/>
              <a:ext cx="432091" cy="32774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6" name="TextBox 25">
              <a:extLst>
                <a:ext uri="{FF2B5EF4-FFF2-40B4-BE49-F238E27FC236}">
                  <a16:creationId xmlns:a16="http://schemas.microsoft.com/office/drawing/2014/main" id="{5050086E-1AEC-4D91-8764-63D5047E9514}"/>
                </a:ext>
              </a:extLst>
            </p:cNvPr>
            <p:cNvSpPr txBox="1"/>
            <p:nvPr/>
          </p:nvSpPr>
          <p:spPr>
            <a:xfrm>
              <a:off x="207843" y="3152771"/>
              <a:ext cx="536591" cy="30777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27" name="TextBox 26">
              <a:extLst>
                <a:ext uri="{FF2B5EF4-FFF2-40B4-BE49-F238E27FC236}">
                  <a16:creationId xmlns:a16="http://schemas.microsoft.com/office/drawing/2014/main" id="{DEE1C165-BC74-4F40-ABD6-BFD309AD2806}"/>
                </a:ext>
              </a:extLst>
            </p:cNvPr>
            <p:cNvSpPr txBox="1"/>
            <p:nvPr/>
          </p:nvSpPr>
          <p:spPr>
            <a:xfrm>
              <a:off x="207843" y="2347324"/>
              <a:ext cx="572281" cy="30777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Al</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5" name="직사각형 34">
              <a:extLst>
                <a:ext uri="{FF2B5EF4-FFF2-40B4-BE49-F238E27FC236}">
                  <a16:creationId xmlns:a16="http://schemas.microsoft.com/office/drawing/2014/main" id="{E6960BDC-EF4F-4E09-A7CF-CEAE0CFED087}"/>
                </a:ext>
              </a:extLst>
            </p:cNvPr>
            <p:cNvSpPr/>
            <p:nvPr/>
          </p:nvSpPr>
          <p:spPr>
            <a:xfrm>
              <a:off x="204017" y="1983963"/>
              <a:ext cx="603464" cy="307777"/>
            </a:xfrm>
            <a:prstGeom prst="rect">
              <a:avLst/>
            </a:prstGeom>
          </p:spPr>
          <p:txBody>
            <a:bodyPr wrap="square">
              <a:spAutoFit/>
            </a:bodyPr>
            <a:lstStyle/>
            <a:p>
              <a:r>
                <a:rPr lang="en-US" altLang="ko-KR" sz="1400" b="1" dirty="0">
                  <a:solidFill>
                    <a:prstClr val="black"/>
                  </a:solidFill>
                  <a:latin typeface="Arial" panose="020B0604020202020204" pitchFamily="34" charset="0"/>
                  <a:cs typeface="Arial" panose="020B0604020202020204" pitchFamily="34" charset="0"/>
                </a:rPr>
                <a:t>Air</a:t>
              </a:r>
              <a:endParaRPr lang="ko-KR" altLang="en-US" sz="1400" b="1" dirty="0">
                <a:latin typeface="Arial" panose="020B0604020202020204" pitchFamily="34" charset="0"/>
                <a:cs typeface="Arial" panose="020B0604020202020204" pitchFamily="34" charset="0"/>
              </a:endParaRPr>
            </a:p>
          </p:txBody>
        </p:sp>
      </p:grpSp>
      <p:sp>
        <p:nvSpPr>
          <p:cNvPr id="36" name="화살표: 오른쪽 42">
            <a:extLst>
              <a:ext uri="{FF2B5EF4-FFF2-40B4-BE49-F238E27FC236}">
                <a16:creationId xmlns:a16="http://schemas.microsoft.com/office/drawing/2014/main" id="{7E15FFB0-24DA-4149-8A6C-35CCF11FAE91}"/>
              </a:ext>
            </a:extLst>
          </p:cNvPr>
          <p:cNvSpPr/>
          <p:nvPr/>
        </p:nvSpPr>
        <p:spPr>
          <a:xfrm>
            <a:off x="1871227" y="2617606"/>
            <a:ext cx="735433" cy="1816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mc:AlternateContent xmlns:mc="http://schemas.openxmlformats.org/markup-compatibility/2006" xmlns:a14="http://schemas.microsoft.com/office/drawing/2010/main">
        <mc:Choice Requires="a14">
          <p:sp>
            <p:nvSpPr>
              <p:cNvPr id="43" name="직사각형 42">
                <a:extLst>
                  <a:ext uri="{FF2B5EF4-FFF2-40B4-BE49-F238E27FC236}">
                    <a16:creationId xmlns:a16="http://schemas.microsoft.com/office/drawing/2014/main" id="{FA4B7363-9446-7D4E-B043-35CB2435B1DC}"/>
                  </a:ext>
                </a:extLst>
              </p:cNvPr>
              <p:cNvSpPr/>
              <p:nvPr/>
            </p:nvSpPr>
            <p:spPr>
              <a:xfrm>
                <a:off x="5634119" y="5694255"/>
                <a:ext cx="3519724" cy="646331"/>
              </a:xfrm>
              <a:prstGeom prst="rect">
                <a:avLst/>
              </a:prstGeom>
            </p:spPr>
            <p:txBody>
              <a:bodyPr wrap="square">
                <a:spAutoFit/>
              </a:bodyPr>
              <a:lstStyle/>
              <a:p>
                <a:pPr>
                  <a:buFont typeface="Wingdings" panose="05000000000000000000" pitchFamily="2" charset="2"/>
                  <a:buChar char="Ø"/>
                </a:pPr>
                <a14:m>
                  <m:oMath xmlns:m="http://schemas.openxmlformats.org/officeDocument/2006/math">
                    <m:sSub>
                      <m:sSubPr>
                        <m:ctrlPr>
                          <a:rPr lang="en-US" altLang="ko-KR" b="0" i="1" smtClean="0">
                            <a:solidFill>
                              <a:srgbClr val="000000"/>
                            </a:solidFill>
                            <a:latin typeface="Cambria Math" panose="02040503050406030204" pitchFamily="18" charset="0"/>
                            <a:cs typeface="Arial" panose="020B0604020202020204" pitchFamily="34" charset="0"/>
                          </a:rPr>
                        </m:ctrlPr>
                      </m:sSubPr>
                      <m:e>
                        <m:r>
                          <a:rPr lang="en-US" altLang="ko-KR" b="0" i="1" smtClean="0">
                            <a:solidFill>
                              <a:srgbClr val="000000"/>
                            </a:solidFill>
                            <a:latin typeface="Cambria Math" panose="02040503050406030204" pitchFamily="18" charset="0"/>
                            <a:cs typeface="Arial" panose="020B0604020202020204" pitchFamily="34" charset="0"/>
                          </a:rPr>
                          <m:t>𝑇</m:t>
                        </m:r>
                      </m:e>
                      <m:sub>
                        <m:r>
                          <a:rPr lang="en-US" altLang="ko-KR" b="0" i="1" smtClean="0">
                            <a:solidFill>
                              <a:srgbClr val="000000"/>
                            </a:solidFill>
                            <a:latin typeface="Cambria Math" panose="02040503050406030204" pitchFamily="18" charset="0"/>
                            <a:cs typeface="Arial" panose="020B0604020202020204" pitchFamily="34" charset="0"/>
                          </a:rPr>
                          <m:t>𝑇𝑀</m:t>
                        </m:r>
                      </m:sub>
                    </m:sSub>
                  </m:oMath>
                </a14:m>
                <a:r>
                  <a:rPr lang="en-US" altLang="ko-KR" dirty="0">
                    <a:solidFill>
                      <a:srgbClr val="000000"/>
                    </a:solidFill>
                    <a:latin typeface="Arial" panose="020B0604020202020204" pitchFamily="34" charset="0"/>
                    <a:cs typeface="Arial" panose="020B0604020202020204" pitchFamily="34" charset="0"/>
                  </a:rPr>
                  <a:t> calculation with FDTD </a:t>
                </a:r>
              </a:p>
              <a:p>
                <a:r>
                  <a:rPr lang="en-US" altLang="ko-KR" dirty="0">
                    <a:solidFill>
                      <a:srgbClr val="000000"/>
                    </a:solidFill>
                    <a:latin typeface="Arial" panose="020B0604020202020204" pitchFamily="34" charset="0"/>
                    <a:cs typeface="Arial" panose="020B0604020202020204" pitchFamily="34" charset="0"/>
                  </a:rPr>
                  <a:t>matches well that with EMA</a:t>
                </a:r>
                <a:endParaRPr lang="ko-KR" altLang="en-US" dirty="0">
                  <a:latin typeface="Arial" panose="020B0604020202020204" pitchFamily="34" charset="0"/>
                  <a:cs typeface="Arial" panose="020B0604020202020204" pitchFamily="34" charset="0"/>
                </a:endParaRPr>
              </a:p>
            </p:txBody>
          </p:sp>
        </mc:Choice>
        <mc:Fallback xmlns="">
          <p:sp>
            <p:nvSpPr>
              <p:cNvPr id="43" name="직사각형 42">
                <a:extLst>
                  <a:ext uri="{FF2B5EF4-FFF2-40B4-BE49-F238E27FC236}">
                    <a16:creationId xmlns:a16="http://schemas.microsoft.com/office/drawing/2014/main" id="{FA4B7363-9446-7D4E-B043-35CB2435B1DC}"/>
                  </a:ext>
                </a:extLst>
              </p:cNvPr>
              <p:cNvSpPr>
                <a:spLocks noRot="1" noChangeAspect="1" noMove="1" noResize="1" noEditPoints="1" noAdjustHandles="1" noChangeArrowheads="1" noChangeShapeType="1" noTextEdit="1"/>
              </p:cNvSpPr>
              <p:nvPr/>
            </p:nvSpPr>
            <p:spPr>
              <a:xfrm>
                <a:off x="5634119" y="5694255"/>
                <a:ext cx="3519724" cy="646331"/>
              </a:xfrm>
              <a:prstGeom prst="rect">
                <a:avLst/>
              </a:prstGeom>
              <a:blipFill>
                <a:blip r:embed="rId10"/>
                <a:stretch>
                  <a:fillRect l="-1384" t="-4717" b="-14151"/>
                </a:stretch>
              </a:blipFill>
            </p:spPr>
            <p:txBody>
              <a:bodyPr/>
              <a:lstStyle/>
              <a:p>
                <a:r>
                  <a:rPr lang="ko-KR" altLang="en-US">
                    <a:noFill/>
                  </a:rPr>
                  <a:t> </a:t>
                </a:r>
              </a:p>
            </p:txBody>
          </p:sp>
        </mc:Fallback>
      </mc:AlternateContent>
      <p:sp>
        <p:nvSpPr>
          <p:cNvPr id="5" name="직사각형 4">
            <a:extLst>
              <a:ext uri="{FF2B5EF4-FFF2-40B4-BE49-F238E27FC236}">
                <a16:creationId xmlns:a16="http://schemas.microsoft.com/office/drawing/2014/main" id="{3775D864-4708-4BD4-BD29-6F230BCD7C07}"/>
              </a:ext>
            </a:extLst>
          </p:cNvPr>
          <p:cNvSpPr/>
          <p:nvPr/>
        </p:nvSpPr>
        <p:spPr>
          <a:xfrm>
            <a:off x="2793829" y="1504675"/>
            <a:ext cx="1973617" cy="369332"/>
          </a:xfrm>
          <a:prstGeom prst="rect">
            <a:avLst/>
          </a:prstGeom>
        </p:spPr>
        <p:txBody>
          <a:bodyPr wrap="none">
            <a:spAutoFit/>
          </a:bodyPr>
          <a:lstStyle/>
          <a:p>
            <a:pPr marL="285750" indent="-285750">
              <a:buFont typeface="Wingdings" panose="05000000000000000000" pitchFamily="2" charset="2"/>
              <a:buChar char="§"/>
            </a:pPr>
            <a:r>
              <a:rPr lang="en-US" altLang="ko-KR" dirty="0">
                <a:solidFill>
                  <a:prstClr val="black"/>
                </a:solidFill>
                <a:latin typeface="Arial" panose="020B0604020202020204" pitchFamily="34" charset="0"/>
                <a:cs typeface="Arial" panose="020B0604020202020204" pitchFamily="34" charset="0"/>
              </a:rPr>
              <a:t>Uniaxial layers</a:t>
            </a:r>
            <a:endParaRPr lang="ko-KR" altLang="en-US" dirty="0"/>
          </a:p>
        </p:txBody>
      </p:sp>
      <mc:AlternateContent xmlns:mc="http://schemas.openxmlformats.org/markup-compatibility/2006" xmlns:a14="http://schemas.microsoft.com/office/drawing/2010/main">
        <mc:Choice Requires="a14">
          <p:sp>
            <p:nvSpPr>
              <p:cNvPr id="7" name="직사각형 6">
                <a:extLst>
                  <a:ext uri="{FF2B5EF4-FFF2-40B4-BE49-F238E27FC236}">
                    <a16:creationId xmlns:a16="http://schemas.microsoft.com/office/drawing/2014/main" id="{C378F404-08DD-4B83-B789-FF8357171A05}"/>
                  </a:ext>
                </a:extLst>
              </p:cNvPr>
              <p:cNvSpPr/>
              <p:nvPr/>
            </p:nvSpPr>
            <p:spPr>
              <a:xfrm>
                <a:off x="1780105" y="1938356"/>
                <a:ext cx="1042273" cy="646331"/>
              </a:xfrm>
              <a:prstGeom prst="rect">
                <a:avLst/>
              </a:prstGeom>
            </p:spPr>
            <p:txBody>
              <a:bodyPr wrap="none">
                <a:spAutoFit/>
              </a:bodyPr>
              <a:lstStyle/>
              <a:p>
                <a:pPr>
                  <a:buFont typeface="Wingdings" panose="05000000000000000000" pitchFamily="2" charset="2"/>
                  <a:buChar char="§"/>
                </a:pPr>
                <a:r>
                  <a:rPr lang="en-US" altLang="ko-KR" dirty="0">
                    <a:solidFill>
                      <a:prstClr val="black"/>
                    </a:solidFill>
                    <a:latin typeface="Arial" panose="020B0604020202020204" pitchFamily="34" charset="0"/>
                    <a:cs typeface="Arial" panose="020B0604020202020204" pitchFamily="34" charset="0"/>
                  </a:rPr>
                  <a:t>EMA</a:t>
                </a:r>
                <a:endParaRPr lang="en-US" altLang="ko-KR" b="1" i="1" dirty="0">
                  <a:solidFill>
                    <a:prstClr val="black"/>
                  </a:solidFill>
                  <a:latin typeface="Cambria Math" panose="02040503050406030204" pitchFamily="18"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en-US" altLang="ko-KR" b="1" i="1" smtClean="0">
                          <a:solidFill>
                            <a:prstClr val="black"/>
                          </a:solidFill>
                          <a:latin typeface="Cambria Math" panose="02040503050406030204" pitchFamily="18" charset="0"/>
                          <a:cs typeface="Arial" panose="020B0604020202020204" pitchFamily="34" charset="0"/>
                        </a:rPr>
                        <m:t>(</m:t>
                      </m:r>
                      <m:r>
                        <a:rPr lang="en-US" altLang="ko-KR" b="1" i="1" smtClean="0">
                          <a:solidFill>
                            <a:prstClr val="black"/>
                          </a:solidFill>
                          <a:latin typeface="Cambria Math" panose="02040503050406030204" pitchFamily="18" charset="0"/>
                          <a:cs typeface="Arial" panose="020B0604020202020204" pitchFamily="34" charset="0"/>
                        </a:rPr>
                        <m:t>𝒅</m:t>
                      </m:r>
                      <m:r>
                        <a:rPr lang="en-US" altLang="ko-KR" b="1" i="1" smtClean="0">
                          <a:solidFill>
                            <a:prstClr val="black"/>
                          </a:solidFill>
                          <a:latin typeface="Cambria Math" panose="02040503050406030204" pitchFamily="18" charset="0"/>
                          <a:cs typeface="Arial" panose="020B0604020202020204" pitchFamily="34" charset="0"/>
                        </a:rPr>
                        <m:t>≪</m:t>
                      </m:r>
                      <m:r>
                        <a:rPr lang="ko-KR" altLang="en-US" b="1" i="1" smtClean="0">
                          <a:solidFill>
                            <a:prstClr val="black"/>
                          </a:solidFill>
                          <a:latin typeface="Cambria Math" panose="02040503050406030204" pitchFamily="18" charset="0"/>
                          <a:cs typeface="Arial" panose="020B0604020202020204" pitchFamily="34" charset="0"/>
                        </a:rPr>
                        <m:t>𝝀</m:t>
                      </m:r>
                      <m:r>
                        <a:rPr lang="en-US" altLang="ko-KR" b="1" i="1" smtClean="0">
                          <a:solidFill>
                            <a:prstClr val="black"/>
                          </a:solidFill>
                          <a:latin typeface="Cambria Math" panose="02040503050406030204" pitchFamily="18" charset="0"/>
                          <a:cs typeface="Arial" panose="020B0604020202020204" pitchFamily="34" charset="0"/>
                        </a:rPr>
                        <m:t>)</m:t>
                      </m:r>
                    </m:oMath>
                  </m:oMathPara>
                </a14:m>
                <a:endParaRPr lang="ko-KR" altLang="en-US" b="1" dirty="0"/>
              </a:p>
            </p:txBody>
          </p:sp>
        </mc:Choice>
        <mc:Fallback xmlns="">
          <p:sp>
            <p:nvSpPr>
              <p:cNvPr id="7" name="직사각형 6">
                <a:extLst>
                  <a:ext uri="{FF2B5EF4-FFF2-40B4-BE49-F238E27FC236}">
                    <a16:creationId xmlns:a16="http://schemas.microsoft.com/office/drawing/2014/main" id="{C378F404-08DD-4B83-B789-FF8357171A05}"/>
                  </a:ext>
                </a:extLst>
              </p:cNvPr>
              <p:cNvSpPr>
                <a:spLocks noRot="1" noChangeAspect="1" noMove="1" noResize="1" noEditPoints="1" noAdjustHandles="1" noChangeArrowheads="1" noChangeShapeType="1" noTextEdit="1"/>
              </p:cNvSpPr>
              <p:nvPr/>
            </p:nvSpPr>
            <p:spPr>
              <a:xfrm>
                <a:off x="1780105" y="1938356"/>
                <a:ext cx="1042273" cy="646331"/>
              </a:xfrm>
              <a:prstGeom prst="rect">
                <a:avLst/>
              </a:prstGeom>
              <a:blipFill>
                <a:blip r:embed="rId11"/>
                <a:stretch>
                  <a:fillRect l="-3509" t="-5660" b="-6604"/>
                </a:stretch>
              </a:blipFill>
            </p:spPr>
            <p:txBody>
              <a:bodyPr/>
              <a:lstStyle/>
              <a:p>
                <a:r>
                  <a:rPr lang="ko-KR" altLang="en-US">
                    <a:noFill/>
                  </a:rPr>
                  <a:t> </a:t>
                </a:r>
              </a:p>
            </p:txBody>
          </p:sp>
        </mc:Fallback>
      </mc:AlternateContent>
      <p:sp>
        <p:nvSpPr>
          <p:cNvPr id="15" name="직사각형 14">
            <a:extLst>
              <a:ext uri="{FF2B5EF4-FFF2-40B4-BE49-F238E27FC236}">
                <a16:creationId xmlns:a16="http://schemas.microsoft.com/office/drawing/2014/main" id="{84DCCD59-F25B-4CA5-9532-2BE398A3347B}"/>
              </a:ext>
            </a:extLst>
          </p:cNvPr>
          <p:cNvSpPr/>
          <p:nvPr/>
        </p:nvSpPr>
        <p:spPr>
          <a:xfrm>
            <a:off x="173333" y="3897123"/>
            <a:ext cx="2191626" cy="646331"/>
          </a:xfrm>
          <a:prstGeom prst="rect">
            <a:avLst/>
          </a:prstGeom>
        </p:spPr>
        <p:txBody>
          <a:bodyPr wrap="none">
            <a:spAutoFit/>
          </a:bodyPr>
          <a:lstStyle/>
          <a:p>
            <a:pPr marL="285750" indent="-285750">
              <a:buFont typeface="Wingdings" panose="05000000000000000000" pitchFamily="2" charset="2"/>
              <a:buChar char="§"/>
            </a:pPr>
            <a:r>
              <a:rPr lang="en-US" altLang="ko-KR" dirty="0" err="1">
                <a:solidFill>
                  <a:prstClr val="black"/>
                </a:solidFill>
                <a:latin typeface="Arial" panose="020B0604020202020204" pitchFamily="34" charset="0"/>
                <a:cs typeface="Arial" panose="020B0604020202020204" pitchFamily="34" charset="0"/>
              </a:rPr>
              <a:t>psWGP</a:t>
            </a:r>
            <a:endParaRPr lang="en-US" altLang="ko-KR" dirty="0">
              <a:solidFill>
                <a:prstClr val="black"/>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altLang="ko-KR" dirty="0">
                <a:solidFill>
                  <a:prstClr val="black"/>
                </a:solidFill>
                <a:latin typeface="Arial" panose="020B0604020202020204" pitchFamily="34" charset="0"/>
                <a:cs typeface="Arial" panose="020B0604020202020204" pitchFamily="34" charset="0"/>
              </a:rPr>
              <a:t>FDTD simulation</a:t>
            </a:r>
            <a:endParaRPr lang="ko-KR" altLang="en-US" dirty="0"/>
          </a:p>
        </p:txBody>
      </p:sp>
    </p:spTree>
    <p:extLst>
      <p:ext uri="{BB962C8B-B14F-4D97-AF65-F5344CB8AC3E}">
        <p14:creationId xmlns:p14="http://schemas.microsoft.com/office/powerpoint/2010/main" val="3931199593"/>
      </p:ext>
    </p:extLst>
  </p:cSld>
  <p:clrMapOvr>
    <a:masterClrMapping/>
  </p:clrMapOvr>
  <mc:AlternateContent xmlns:mc="http://schemas.openxmlformats.org/markup-compatibility/2006" xmlns:p14="http://schemas.microsoft.com/office/powerpoint/2010/main">
    <mc:Choice Requires="p14">
      <p:transition spd="slow" p14:dur="2000" advTm="68437"/>
    </mc:Choice>
    <mc:Fallback xmlns="">
      <p:transition spd="slow" advTm="6843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1">
            <a:extLst>
              <a:ext uri="{FF2B5EF4-FFF2-40B4-BE49-F238E27FC236}">
                <a16:creationId xmlns:a16="http://schemas.microsoft.com/office/drawing/2014/main" id="{867F773C-DC0C-411E-9464-50151CF25449}"/>
              </a:ext>
            </a:extLst>
          </p:cNvPr>
          <p:cNvSpPr>
            <a:spLocks noChangeArrowheads="1"/>
          </p:cNvSpPr>
          <p:nvPr/>
        </p:nvSpPr>
        <p:spPr bwMode="auto">
          <a:xfrm>
            <a:off x="0" y="84657"/>
            <a:ext cx="914400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Admittance diagram (</a:t>
            </a:r>
            <a:r>
              <a:rPr lang="en-US" altLang="ko-KR" sz="4000" b="1" i="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Y</a:t>
            </a: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a:t>
            </a:r>
          </a:p>
        </p:txBody>
      </p:sp>
      <p:sp>
        <p:nvSpPr>
          <p:cNvPr id="6" name="TextBox 5">
            <a:extLst>
              <a:ext uri="{FF2B5EF4-FFF2-40B4-BE49-F238E27FC236}">
                <a16:creationId xmlns:a16="http://schemas.microsoft.com/office/drawing/2014/main" id="{C3D09766-28E3-401C-85BB-5358D29A9334}"/>
              </a:ext>
            </a:extLst>
          </p:cNvPr>
          <p:cNvSpPr txBox="1"/>
          <p:nvPr/>
        </p:nvSpPr>
        <p:spPr>
          <a:xfrm>
            <a:off x="73298" y="5417539"/>
            <a:ext cx="6862589" cy="830997"/>
          </a:xfrm>
          <a:prstGeom prst="rect">
            <a:avLst/>
          </a:prstGeom>
          <a:noFill/>
        </p:spPr>
        <p:txBody>
          <a:bodyPr wrap="square" rtlCol="0">
            <a:spAutoFit/>
          </a:bodyPr>
          <a:lstStyle/>
          <a:p>
            <a:pPr marL="342900" indent="-342900">
              <a:lnSpc>
                <a:spcPct val="120000"/>
              </a:lnSpc>
              <a:buFont typeface="Wingdings" panose="05000000000000000000" pitchFamily="2" charset="2"/>
              <a:buChar char="Ø"/>
            </a:pPr>
            <a:r>
              <a:rPr lang="en-US" altLang="ko-KR" sz="2000" b="1" dirty="0">
                <a:solidFill>
                  <a:srgbClr val="0000FF"/>
                </a:solidFill>
                <a:latin typeface="Arial" panose="020B0604020202020204" pitchFamily="34" charset="0"/>
                <a:cs typeface="Arial" panose="020B0604020202020204" pitchFamily="34" charset="0"/>
              </a:rPr>
              <a:t>Better admittance matching due to Si-nanopatterns  </a:t>
            </a:r>
          </a:p>
          <a:p>
            <a:pPr>
              <a:lnSpc>
                <a:spcPct val="120000"/>
              </a:lnSpc>
            </a:pPr>
            <a:r>
              <a:rPr lang="en-US" altLang="ko-KR" sz="2000" b="1" dirty="0">
                <a:solidFill>
                  <a:srgbClr val="0000FF"/>
                </a:solidFill>
                <a:latin typeface="Arial" panose="020B0604020202020204" pitchFamily="34" charset="0"/>
                <a:cs typeface="Arial" panose="020B0604020202020204" pitchFamily="34" charset="0"/>
                <a:sym typeface="Wingdings" panose="05000000000000000000" pitchFamily="2" charset="2"/>
              </a:rPr>
              <a:t>    Higher transmittance in the </a:t>
            </a:r>
            <a:r>
              <a:rPr lang="en-US" altLang="ko-KR" sz="2000" b="1" dirty="0" err="1">
                <a:solidFill>
                  <a:srgbClr val="0000FF"/>
                </a:solidFill>
                <a:latin typeface="Arial" panose="020B0604020202020204" pitchFamily="34" charset="0"/>
                <a:cs typeface="Arial" panose="020B0604020202020204" pitchFamily="34" charset="0"/>
                <a:sym typeface="Wingdings" panose="05000000000000000000" pitchFamily="2" charset="2"/>
              </a:rPr>
              <a:t>nano</a:t>
            </a:r>
            <a:r>
              <a:rPr lang="en-US" altLang="ko-KR" sz="2000" b="1" dirty="0">
                <a:solidFill>
                  <a:srgbClr val="0000FF"/>
                </a:solidFill>
                <a:latin typeface="Arial" panose="020B0604020202020204" pitchFamily="34" charset="0"/>
                <a:cs typeface="Arial" panose="020B0604020202020204" pitchFamily="34" charset="0"/>
                <a:sym typeface="Wingdings" panose="05000000000000000000" pitchFamily="2" charset="2"/>
              </a:rPr>
              <a:t> air-gap</a:t>
            </a:r>
            <a:endParaRPr lang="ko-KR" altLang="en-US" sz="2000" dirty="0">
              <a:solidFill>
                <a:srgbClr val="0000FF"/>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직사각형 3">
                <a:extLst>
                  <a:ext uri="{FF2B5EF4-FFF2-40B4-BE49-F238E27FC236}">
                    <a16:creationId xmlns:a16="http://schemas.microsoft.com/office/drawing/2014/main" id="{2D832338-A69A-4482-BE4E-EEC5D211E108}"/>
                  </a:ext>
                </a:extLst>
              </p:cNvPr>
              <p:cNvSpPr/>
              <p:nvPr/>
            </p:nvSpPr>
            <p:spPr>
              <a:xfrm>
                <a:off x="0" y="937105"/>
                <a:ext cx="4910319" cy="1359924"/>
              </a:xfrm>
              <a:prstGeom prst="rect">
                <a:avLst/>
              </a:prstGeom>
            </p:spPr>
            <p:txBody>
              <a:bodyPr wrap="none">
                <a:spAutoFit/>
              </a:bodyPr>
              <a:lstStyle/>
              <a:p>
                <a:pPr marL="285750" lvl="0" indent="-285750" defTabSz="914400" latinLnBrk="1">
                  <a:lnSpc>
                    <a:spcPct val="120000"/>
                  </a:lnSpc>
                  <a:buFont typeface="Wingdings" panose="05000000000000000000" pitchFamily="2" charset="2"/>
                  <a:buChar char="§"/>
                  <a:defRPr/>
                </a:pPr>
                <a:r>
                  <a:rPr lang="en-US" altLang="ko-KR" b="1" dirty="0">
                    <a:solidFill>
                      <a:prstClr val="black"/>
                    </a:solidFill>
                    <a:latin typeface="Arial" panose="020B0604020202020204" pitchFamily="34" charset="0"/>
                    <a:cs typeface="Arial" panose="020B0604020202020204" pitchFamily="34" charset="0"/>
                  </a:rPr>
                  <a:t>Transfer matrix method</a:t>
                </a:r>
              </a:p>
              <a:p>
                <a:pPr marL="285750" lvl="0" indent="-285750" defTabSz="914400" latinLnBrk="1">
                  <a:lnSpc>
                    <a:spcPct val="120000"/>
                  </a:lnSpc>
                  <a:buFont typeface="Wingdings" panose="05000000000000000000" pitchFamily="2" charset="2"/>
                  <a:buChar char="§"/>
                  <a:defRPr/>
                </a:pPr>
                <a:r>
                  <a:rPr lang="en-US" altLang="ko-KR" b="1" dirty="0">
                    <a:solidFill>
                      <a:prstClr val="black"/>
                    </a:solidFill>
                    <a:latin typeface="Arial" panose="020B0604020202020204" pitchFamily="34" charset="0"/>
                    <a:cs typeface="Arial" panose="020B0604020202020204" pitchFamily="34" charset="0"/>
                  </a:rPr>
                  <a:t>Surface admittance (Y) in complex plane</a:t>
                </a:r>
              </a:p>
              <a:p>
                <a:pPr marL="285750" lvl="0" indent="-285750" defTabSz="914400" latinLnBrk="1">
                  <a:lnSpc>
                    <a:spcPct val="120000"/>
                  </a:lnSpc>
                  <a:buFont typeface="Wingdings" panose="05000000000000000000" pitchFamily="2" charset="2"/>
                  <a:buChar char="§"/>
                  <a:defRPr/>
                </a:pPr>
                <a14:m>
                  <m:oMath xmlns:m="http://schemas.openxmlformats.org/officeDocument/2006/math">
                    <m:r>
                      <a:rPr lang="en-US" altLang="ko-KR" b="1" i="1">
                        <a:latin typeface="Cambria Math" panose="02040503050406030204" pitchFamily="18" charset="0"/>
                        <a:ea typeface="Cambria Math" panose="02040503050406030204" pitchFamily="18" charset="0"/>
                      </a:rPr>
                      <m:t>𝑹</m:t>
                    </m:r>
                    <m:r>
                      <a:rPr lang="en-US" altLang="ko-KR" b="1" i="1">
                        <a:latin typeface="Cambria Math" panose="02040503050406030204" pitchFamily="18" charset="0"/>
                        <a:ea typeface="Cambria Math" panose="02040503050406030204" pitchFamily="18" charset="0"/>
                      </a:rPr>
                      <m:t>=</m:t>
                    </m:r>
                    <m:sSup>
                      <m:sSupPr>
                        <m:ctrlPr>
                          <a:rPr lang="ko-KR" altLang="ko-KR" b="1" i="1">
                            <a:latin typeface="Cambria Math" panose="02040503050406030204" pitchFamily="18" charset="0"/>
                          </a:rPr>
                        </m:ctrlPr>
                      </m:sSupPr>
                      <m:e>
                        <m:d>
                          <m:dPr>
                            <m:begChr m:val="|"/>
                            <m:endChr m:val="|"/>
                            <m:ctrlPr>
                              <a:rPr lang="ko-KR" altLang="ko-KR" b="1" i="1">
                                <a:latin typeface="Cambria Math" panose="02040503050406030204" pitchFamily="18" charset="0"/>
                              </a:rPr>
                            </m:ctrlPr>
                          </m:dPr>
                          <m:e>
                            <m:f>
                              <m:fPr>
                                <m:ctrlPr>
                                  <a:rPr lang="ko-KR" altLang="ko-KR" b="1" i="1">
                                    <a:latin typeface="Cambria Math" panose="02040503050406030204" pitchFamily="18" charset="0"/>
                                  </a:rPr>
                                </m:ctrlPr>
                              </m:fPr>
                              <m:num>
                                <m:sSub>
                                  <m:sSubPr>
                                    <m:ctrlPr>
                                      <a:rPr lang="ko-KR" altLang="ko-KR" b="1" i="1">
                                        <a:latin typeface="Cambria Math" panose="02040503050406030204" pitchFamily="18" charset="0"/>
                                      </a:rPr>
                                    </m:ctrlPr>
                                  </m:sSubPr>
                                  <m:e>
                                    <m:r>
                                      <a:rPr lang="en-US" altLang="ko-KR" b="1" i="1">
                                        <a:latin typeface="Cambria Math" panose="02040503050406030204" pitchFamily="18" charset="0"/>
                                        <a:ea typeface="Cambria Math" panose="02040503050406030204" pitchFamily="18" charset="0"/>
                                      </a:rPr>
                                      <m:t>𝒀</m:t>
                                    </m:r>
                                  </m:e>
                                  <m:sub>
                                    <m:r>
                                      <a:rPr lang="en-US" altLang="ko-KR" b="1" i="1">
                                        <a:latin typeface="Cambria Math" panose="02040503050406030204" pitchFamily="18" charset="0"/>
                                        <a:ea typeface="Cambria Math" panose="02040503050406030204" pitchFamily="18" charset="0"/>
                                      </a:rPr>
                                      <m:t>𝒊</m:t>
                                    </m:r>
                                  </m:sub>
                                </m:sSub>
                                <m:r>
                                  <a:rPr lang="en-US" altLang="ko-KR" b="1" i="1">
                                    <a:latin typeface="Cambria Math" panose="02040503050406030204" pitchFamily="18" charset="0"/>
                                    <a:ea typeface="Cambria Math" panose="02040503050406030204" pitchFamily="18" charset="0"/>
                                  </a:rPr>
                                  <m:t>−</m:t>
                                </m:r>
                                <m:r>
                                  <a:rPr lang="en-US" altLang="ko-KR" b="1" i="1">
                                    <a:latin typeface="Cambria Math" panose="02040503050406030204" pitchFamily="18" charset="0"/>
                                    <a:ea typeface="Cambria Math" panose="02040503050406030204" pitchFamily="18" charset="0"/>
                                  </a:rPr>
                                  <m:t>𝒀</m:t>
                                </m:r>
                              </m:num>
                              <m:den>
                                <m:sSub>
                                  <m:sSubPr>
                                    <m:ctrlPr>
                                      <a:rPr lang="ko-KR" altLang="ko-KR" b="1" i="1">
                                        <a:latin typeface="Cambria Math" panose="02040503050406030204" pitchFamily="18" charset="0"/>
                                      </a:rPr>
                                    </m:ctrlPr>
                                  </m:sSubPr>
                                  <m:e>
                                    <m:r>
                                      <a:rPr lang="en-US" altLang="ko-KR" b="1" i="1">
                                        <a:latin typeface="Cambria Math" panose="02040503050406030204" pitchFamily="18" charset="0"/>
                                        <a:ea typeface="Cambria Math" panose="02040503050406030204" pitchFamily="18" charset="0"/>
                                      </a:rPr>
                                      <m:t>𝒀</m:t>
                                    </m:r>
                                  </m:e>
                                  <m:sub>
                                    <m:r>
                                      <a:rPr lang="en-US" altLang="ko-KR" b="1" i="1">
                                        <a:latin typeface="Cambria Math" panose="02040503050406030204" pitchFamily="18" charset="0"/>
                                        <a:ea typeface="Cambria Math" panose="02040503050406030204" pitchFamily="18" charset="0"/>
                                      </a:rPr>
                                      <m:t>𝒊</m:t>
                                    </m:r>
                                  </m:sub>
                                </m:sSub>
                                <m:r>
                                  <a:rPr lang="en-US" altLang="ko-KR" b="1" i="1">
                                    <a:latin typeface="Cambria Math" panose="02040503050406030204" pitchFamily="18" charset="0"/>
                                    <a:ea typeface="Cambria Math" panose="02040503050406030204" pitchFamily="18" charset="0"/>
                                  </a:rPr>
                                  <m:t>+</m:t>
                                </m:r>
                                <m:r>
                                  <a:rPr lang="en-US" altLang="ko-KR" b="1" i="1">
                                    <a:latin typeface="Cambria Math" panose="02040503050406030204" pitchFamily="18" charset="0"/>
                                    <a:ea typeface="Cambria Math" panose="02040503050406030204" pitchFamily="18" charset="0"/>
                                  </a:rPr>
                                  <m:t>𝒀</m:t>
                                </m:r>
                              </m:den>
                            </m:f>
                          </m:e>
                        </m:d>
                      </m:e>
                      <m:sup>
                        <m:r>
                          <a:rPr lang="en-US" altLang="ko-KR" b="1" i="1">
                            <a:latin typeface="Cambria Math" panose="02040503050406030204" pitchFamily="18" charset="0"/>
                            <a:ea typeface="Cambria Math" panose="02040503050406030204" pitchFamily="18" charset="0"/>
                          </a:rPr>
                          <m:t>𝟐</m:t>
                        </m:r>
                      </m:sup>
                    </m:sSup>
                  </m:oMath>
                </a14:m>
                <a:endParaRPr lang="en-US" altLang="ko-KR" b="1" dirty="0">
                  <a:solidFill>
                    <a:prstClr val="black"/>
                  </a:solidFill>
                  <a:latin typeface="Arial" panose="020B0604020202020204" pitchFamily="34" charset="0"/>
                  <a:cs typeface="Arial" panose="020B0604020202020204" pitchFamily="34" charset="0"/>
                </a:endParaRPr>
              </a:p>
            </p:txBody>
          </p:sp>
        </mc:Choice>
        <mc:Fallback xmlns="">
          <p:sp>
            <p:nvSpPr>
              <p:cNvPr id="4" name="직사각형 3">
                <a:extLst>
                  <a:ext uri="{FF2B5EF4-FFF2-40B4-BE49-F238E27FC236}">
                    <a16:creationId xmlns:a16="http://schemas.microsoft.com/office/drawing/2014/main" id="{2D832338-A69A-4482-BE4E-EEC5D211E108}"/>
                  </a:ext>
                </a:extLst>
              </p:cNvPr>
              <p:cNvSpPr>
                <a:spLocks noRot="1" noChangeAspect="1" noMove="1" noResize="1" noEditPoints="1" noAdjustHandles="1" noChangeArrowheads="1" noChangeShapeType="1" noTextEdit="1"/>
              </p:cNvSpPr>
              <p:nvPr/>
            </p:nvSpPr>
            <p:spPr>
              <a:xfrm>
                <a:off x="0" y="937105"/>
                <a:ext cx="4910319" cy="1359924"/>
              </a:xfrm>
              <a:prstGeom prst="rect">
                <a:avLst/>
              </a:prstGeom>
              <a:blipFill>
                <a:blip r:embed="rId6"/>
                <a:stretch>
                  <a:fillRect l="-745" t="-448" r="-248"/>
                </a:stretch>
              </a:blipFill>
            </p:spPr>
            <p:txBody>
              <a:bodyPr/>
              <a:lstStyle/>
              <a:p>
                <a:r>
                  <a:rPr lang="ko-KR" altLang="en-US">
                    <a:noFill/>
                  </a:rPr>
                  <a:t> </a:t>
                </a:r>
              </a:p>
            </p:txBody>
          </p:sp>
        </mc:Fallback>
      </mc:AlternateContent>
      <p:grpSp>
        <p:nvGrpSpPr>
          <p:cNvPr id="19" name="그룹 18">
            <a:extLst>
              <a:ext uri="{FF2B5EF4-FFF2-40B4-BE49-F238E27FC236}">
                <a16:creationId xmlns:a16="http://schemas.microsoft.com/office/drawing/2014/main" id="{660BEFB3-DE14-46E6-9705-9B84BB5E9FA1}"/>
              </a:ext>
            </a:extLst>
          </p:cNvPr>
          <p:cNvGrpSpPr/>
          <p:nvPr/>
        </p:nvGrpSpPr>
        <p:grpSpPr>
          <a:xfrm>
            <a:off x="73298" y="1970367"/>
            <a:ext cx="5467697" cy="3343961"/>
            <a:chOff x="73298" y="1970367"/>
            <a:chExt cx="5467697" cy="3343961"/>
          </a:xfrm>
        </p:grpSpPr>
        <p:grpSp>
          <p:nvGrpSpPr>
            <p:cNvPr id="3" name="그룹 2">
              <a:extLst>
                <a:ext uri="{FF2B5EF4-FFF2-40B4-BE49-F238E27FC236}">
                  <a16:creationId xmlns:a16="http://schemas.microsoft.com/office/drawing/2014/main" id="{11236A2D-9930-48A9-B3F4-D545E8185BE8}"/>
                </a:ext>
              </a:extLst>
            </p:cNvPr>
            <p:cNvGrpSpPr/>
            <p:nvPr/>
          </p:nvGrpSpPr>
          <p:grpSpPr>
            <a:xfrm>
              <a:off x="73298" y="1970367"/>
              <a:ext cx="5467697" cy="3343961"/>
              <a:chOff x="127995" y="1275723"/>
              <a:chExt cx="7156442" cy="4380916"/>
            </a:xfrm>
          </p:grpSpPr>
          <p:pic>
            <p:nvPicPr>
              <p:cNvPr id="2" name="그림 1">
                <a:extLst>
                  <a:ext uri="{FF2B5EF4-FFF2-40B4-BE49-F238E27FC236}">
                    <a16:creationId xmlns:a16="http://schemas.microsoft.com/office/drawing/2014/main" id="{F1DFFF72-62E8-409F-A92E-4598F0933596}"/>
                  </a:ext>
                </a:extLst>
              </p:cNvPr>
              <p:cNvPicPr>
                <a:picLocks noChangeAspect="1"/>
              </p:cNvPicPr>
              <p:nvPr/>
            </p:nvPicPr>
            <p:blipFill>
              <a:blip r:embed="rId7"/>
              <a:stretch>
                <a:fillRect/>
              </a:stretch>
            </p:blipFill>
            <p:spPr>
              <a:xfrm>
                <a:off x="127995" y="1275723"/>
                <a:ext cx="7156442" cy="4380916"/>
              </a:xfrm>
              <a:prstGeom prst="rect">
                <a:avLst/>
              </a:prstGeom>
            </p:spPr>
          </p:pic>
          <p:cxnSp>
            <p:nvCxnSpPr>
              <p:cNvPr id="13" name="직선 화살표 연결선 12">
                <a:extLst>
                  <a:ext uri="{FF2B5EF4-FFF2-40B4-BE49-F238E27FC236}">
                    <a16:creationId xmlns:a16="http://schemas.microsoft.com/office/drawing/2014/main" id="{C9AF0DD4-B364-41FA-8305-38E914E0167A}"/>
                  </a:ext>
                </a:extLst>
              </p:cNvPr>
              <p:cNvCxnSpPr>
                <a:cxnSpLocks/>
              </p:cNvCxnSpPr>
              <p:nvPr/>
            </p:nvCxnSpPr>
            <p:spPr>
              <a:xfrm flipV="1">
                <a:off x="6206421" y="4719329"/>
                <a:ext cx="0" cy="356911"/>
              </a:xfrm>
              <a:prstGeom prst="straightConnector1">
                <a:avLst/>
              </a:prstGeom>
              <a:ln w="41275">
                <a:solidFill>
                  <a:srgbClr val="000000"/>
                </a:solidFill>
                <a:tailEnd type="arrow" w="med" len="med"/>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BDD60542-92C5-4D3A-9CF0-CBA5A3B97576}"/>
                  </a:ext>
                </a:extLst>
              </p:cNvPr>
              <p:cNvCxnSpPr>
                <a:cxnSpLocks/>
              </p:cNvCxnSpPr>
              <p:nvPr/>
            </p:nvCxnSpPr>
            <p:spPr>
              <a:xfrm flipV="1">
                <a:off x="6217421" y="4361926"/>
                <a:ext cx="0" cy="316795"/>
              </a:xfrm>
              <a:prstGeom prst="straightConnector1">
                <a:avLst/>
              </a:prstGeom>
              <a:ln w="41275">
                <a:solidFill>
                  <a:srgbClr val="FF0000"/>
                </a:solidFill>
                <a:tailEnd type="arrow" w="med" len="med"/>
              </a:ln>
            </p:spPr>
            <p:style>
              <a:lnRef idx="1">
                <a:schemeClr val="accent1"/>
              </a:lnRef>
              <a:fillRef idx="0">
                <a:schemeClr val="accent1"/>
              </a:fillRef>
              <a:effectRef idx="0">
                <a:schemeClr val="accent1"/>
              </a:effectRef>
              <a:fontRef idx="minor">
                <a:schemeClr val="tx1"/>
              </a:fontRef>
            </p:style>
          </p:cxnSp>
          <p:cxnSp>
            <p:nvCxnSpPr>
              <p:cNvPr id="18" name="직선 화살표 연결선 17">
                <a:extLst>
                  <a:ext uri="{FF2B5EF4-FFF2-40B4-BE49-F238E27FC236}">
                    <a16:creationId xmlns:a16="http://schemas.microsoft.com/office/drawing/2014/main" id="{7E0D2E8A-E182-47A5-A7AD-19CAC3E14D18}"/>
                  </a:ext>
                </a:extLst>
              </p:cNvPr>
              <p:cNvCxnSpPr>
                <a:cxnSpLocks/>
              </p:cNvCxnSpPr>
              <p:nvPr/>
            </p:nvCxnSpPr>
            <p:spPr>
              <a:xfrm flipV="1">
                <a:off x="6174060" y="1478793"/>
                <a:ext cx="0" cy="350391"/>
              </a:xfrm>
              <a:prstGeom prst="straightConnector1">
                <a:avLst/>
              </a:prstGeom>
              <a:ln w="41275">
                <a:solidFill>
                  <a:srgbClr val="0000FF"/>
                </a:solidFill>
                <a:tailEnd type="arrow"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직사각형 6">
                  <a:extLst>
                    <a:ext uri="{FF2B5EF4-FFF2-40B4-BE49-F238E27FC236}">
                      <a16:creationId xmlns:a16="http://schemas.microsoft.com/office/drawing/2014/main" id="{44268905-A680-4A80-82FF-0F62B79C06D0}"/>
                    </a:ext>
                  </a:extLst>
                </p:cNvPr>
                <p:cNvSpPr/>
                <p:nvPr/>
              </p:nvSpPr>
              <p:spPr>
                <a:xfrm>
                  <a:off x="1284956" y="3013042"/>
                  <a:ext cx="45550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ko-KR" altLang="ko-KR" b="1" i="1">
                                <a:latin typeface="Cambria Math" panose="02040503050406030204" pitchFamily="18" charset="0"/>
                              </a:rPr>
                            </m:ctrlPr>
                          </m:sSubPr>
                          <m:e>
                            <m:r>
                              <a:rPr lang="en-US" altLang="ko-KR" b="1" i="1">
                                <a:latin typeface="Cambria Math" panose="02040503050406030204" pitchFamily="18" charset="0"/>
                                <a:ea typeface="Cambria Math" panose="02040503050406030204" pitchFamily="18" charset="0"/>
                              </a:rPr>
                              <m:t>𝒀</m:t>
                            </m:r>
                          </m:e>
                          <m:sub>
                            <m:r>
                              <a:rPr lang="en-US" altLang="ko-KR" b="1" i="1">
                                <a:latin typeface="Cambria Math" panose="02040503050406030204" pitchFamily="18" charset="0"/>
                                <a:ea typeface="Cambria Math" panose="02040503050406030204" pitchFamily="18" charset="0"/>
                              </a:rPr>
                              <m:t>𝒊</m:t>
                            </m:r>
                          </m:sub>
                        </m:sSub>
                      </m:oMath>
                    </m:oMathPara>
                  </a14:m>
                  <a:endParaRPr lang="ko-KR" altLang="en-US" dirty="0"/>
                </a:p>
              </p:txBody>
            </p:sp>
          </mc:Choice>
          <mc:Fallback xmlns="">
            <p:sp>
              <p:nvSpPr>
                <p:cNvPr id="7" name="직사각형 6">
                  <a:extLst>
                    <a:ext uri="{FF2B5EF4-FFF2-40B4-BE49-F238E27FC236}">
                      <a16:creationId xmlns:a16="http://schemas.microsoft.com/office/drawing/2014/main" id="{44268905-A680-4A80-82FF-0F62B79C06D0}"/>
                    </a:ext>
                  </a:extLst>
                </p:cNvPr>
                <p:cNvSpPr>
                  <a:spLocks noRot="1" noChangeAspect="1" noMove="1" noResize="1" noEditPoints="1" noAdjustHandles="1" noChangeArrowheads="1" noChangeShapeType="1" noTextEdit="1"/>
                </p:cNvSpPr>
                <p:nvPr/>
              </p:nvSpPr>
              <p:spPr>
                <a:xfrm>
                  <a:off x="1284956" y="3013042"/>
                  <a:ext cx="455509" cy="369332"/>
                </a:xfrm>
                <a:prstGeom prst="rect">
                  <a:avLst/>
                </a:prstGeom>
                <a:blipFill>
                  <a:blip r:embed="rId8"/>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5" name="직사각형 14">
                  <a:extLst>
                    <a:ext uri="{FF2B5EF4-FFF2-40B4-BE49-F238E27FC236}">
                      <a16:creationId xmlns:a16="http://schemas.microsoft.com/office/drawing/2014/main" id="{48A24BE1-E687-498B-A691-45253C318239}"/>
                    </a:ext>
                  </a:extLst>
                </p:cNvPr>
                <p:cNvSpPr/>
                <p:nvPr/>
              </p:nvSpPr>
              <p:spPr>
                <a:xfrm>
                  <a:off x="1795527" y="3995307"/>
                  <a:ext cx="47795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ko-KR" altLang="ko-KR" b="1" i="1" smtClean="0">
                                <a:latin typeface="Cambria Math" panose="02040503050406030204" pitchFamily="18" charset="0"/>
                              </a:rPr>
                            </m:ctrlPr>
                          </m:sSubPr>
                          <m:e>
                            <m:r>
                              <a:rPr lang="en-US" altLang="ko-KR" b="1" i="1">
                                <a:latin typeface="Cambria Math" panose="02040503050406030204" pitchFamily="18" charset="0"/>
                                <a:ea typeface="Cambria Math" panose="02040503050406030204" pitchFamily="18" charset="0"/>
                              </a:rPr>
                              <m:t>𝒀</m:t>
                            </m:r>
                          </m:e>
                          <m:sub>
                            <m:r>
                              <a:rPr lang="en-US" altLang="ko-KR" b="1" i="1" smtClean="0">
                                <a:latin typeface="Cambria Math" panose="02040503050406030204" pitchFamily="18" charset="0"/>
                                <a:ea typeface="Cambria Math" panose="02040503050406030204" pitchFamily="18" charset="0"/>
                              </a:rPr>
                              <m:t>𝒄</m:t>
                            </m:r>
                          </m:sub>
                        </m:sSub>
                      </m:oMath>
                    </m:oMathPara>
                  </a14:m>
                  <a:endParaRPr lang="ko-KR" altLang="en-US" dirty="0"/>
                </a:p>
              </p:txBody>
            </p:sp>
          </mc:Choice>
          <mc:Fallback xmlns="">
            <p:sp>
              <p:nvSpPr>
                <p:cNvPr id="15" name="직사각형 14">
                  <a:extLst>
                    <a:ext uri="{FF2B5EF4-FFF2-40B4-BE49-F238E27FC236}">
                      <a16:creationId xmlns:a16="http://schemas.microsoft.com/office/drawing/2014/main" id="{48A24BE1-E687-498B-A691-45253C318239}"/>
                    </a:ext>
                  </a:extLst>
                </p:cNvPr>
                <p:cNvSpPr>
                  <a:spLocks noRot="1" noChangeAspect="1" noMove="1" noResize="1" noEditPoints="1" noAdjustHandles="1" noChangeArrowheads="1" noChangeShapeType="1" noTextEdit="1"/>
                </p:cNvSpPr>
                <p:nvPr/>
              </p:nvSpPr>
              <p:spPr>
                <a:xfrm>
                  <a:off x="1795527" y="3995307"/>
                  <a:ext cx="477951" cy="369332"/>
                </a:xfrm>
                <a:prstGeom prst="rect">
                  <a:avLst/>
                </a:prstGeom>
                <a:blipFill>
                  <a:blip r:embed="rId9"/>
                  <a:stretch>
                    <a:fillRect/>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7" name="직사각형 16">
                  <a:extLst>
                    <a:ext uri="{FF2B5EF4-FFF2-40B4-BE49-F238E27FC236}">
                      <a16:creationId xmlns:a16="http://schemas.microsoft.com/office/drawing/2014/main" id="{05F58B5F-0723-44EF-8C55-0A280844210E}"/>
                    </a:ext>
                  </a:extLst>
                </p:cNvPr>
                <p:cNvSpPr/>
                <p:nvPr/>
              </p:nvSpPr>
              <p:spPr>
                <a:xfrm>
                  <a:off x="3141811" y="2891806"/>
                  <a:ext cx="50199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ko-KR" altLang="ko-KR" b="1" i="1" smtClean="0">
                                <a:solidFill>
                                  <a:prstClr val="black"/>
                                </a:solidFill>
                                <a:latin typeface="Cambria Math" panose="02040503050406030204" pitchFamily="18" charset="0"/>
                              </a:rPr>
                            </m:ctrlPr>
                          </m:sSubPr>
                          <m:e>
                            <m:r>
                              <a:rPr lang="en-US" altLang="ko-KR" b="1" i="1">
                                <a:solidFill>
                                  <a:prstClr val="black"/>
                                </a:solidFill>
                                <a:latin typeface="Cambria Math" panose="02040503050406030204" pitchFamily="18" charset="0"/>
                                <a:ea typeface="Cambria Math" panose="02040503050406030204" pitchFamily="18" charset="0"/>
                              </a:rPr>
                              <m:t>𝒀</m:t>
                            </m:r>
                          </m:e>
                          <m:sub>
                            <m:r>
                              <a:rPr lang="en-US" altLang="ko-KR" b="1" i="1" smtClean="0">
                                <a:solidFill>
                                  <a:prstClr val="black"/>
                                </a:solidFill>
                                <a:latin typeface="Cambria Math" panose="02040503050406030204" pitchFamily="18" charset="0"/>
                                <a:ea typeface="Cambria Math" panose="02040503050406030204" pitchFamily="18" charset="0"/>
                              </a:rPr>
                              <m:t>𝒅</m:t>
                            </m:r>
                          </m:sub>
                        </m:sSub>
                      </m:oMath>
                    </m:oMathPara>
                  </a14:m>
                  <a:endParaRPr lang="ko-KR" altLang="en-US" dirty="0"/>
                </a:p>
              </p:txBody>
            </p:sp>
          </mc:Choice>
          <mc:Fallback xmlns="">
            <p:sp>
              <p:nvSpPr>
                <p:cNvPr id="17" name="직사각형 16">
                  <a:extLst>
                    <a:ext uri="{FF2B5EF4-FFF2-40B4-BE49-F238E27FC236}">
                      <a16:creationId xmlns:a16="http://schemas.microsoft.com/office/drawing/2014/main" id="{05F58B5F-0723-44EF-8C55-0A280844210E}"/>
                    </a:ext>
                  </a:extLst>
                </p:cNvPr>
                <p:cNvSpPr>
                  <a:spLocks noRot="1" noChangeAspect="1" noMove="1" noResize="1" noEditPoints="1" noAdjustHandles="1" noChangeArrowheads="1" noChangeShapeType="1" noTextEdit="1"/>
                </p:cNvSpPr>
                <p:nvPr/>
              </p:nvSpPr>
              <p:spPr>
                <a:xfrm>
                  <a:off x="3141811" y="2891806"/>
                  <a:ext cx="501997" cy="369332"/>
                </a:xfrm>
                <a:prstGeom prst="rect">
                  <a:avLst/>
                </a:prstGeom>
                <a:blipFill>
                  <a:blip r:embed="rId10"/>
                  <a:stretch>
                    <a:fillRect b="-1639"/>
                  </a:stretch>
                </a:blipFill>
              </p:spPr>
              <p:txBody>
                <a:bodyPr/>
                <a:lstStyle/>
                <a:p>
                  <a:r>
                    <a:rPr lang="ko-KR" altLang="en-US">
                      <a:noFill/>
                    </a:rPr>
                    <a:t> </a:t>
                  </a:r>
                </a:p>
              </p:txBody>
            </p:sp>
          </mc:Fallback>
        </mc:AlternateContent>
      </p:grpSp>
      <p:grpSp>
        <p:nvGrpSpPr>
          <p:cNvPr id="20" name="그룹 19">
            <a:extLst>
              <a:ext uri="{FF2B5EF4-FFF2-40B4-BE49-F238E27FC236}">
                <a16:creationId xmlns:a16="http://schemas.microsoft.com/office/drawing/2014/main" id="{170EBF91-9905-4934-8D26-D49784FF5358}"/>
              </a:ext>
            </a:extLst>
          </p:cNvPr>
          <p:cNvGrpSpPr/>
          <p:nvPr/>
        </p:nvGrpSpPr>
        <p:grpSpPr>
          <a:xfrm>
            <a:off x="5472755" y="2087409"/>
            <a:ext cx="4129526" cy="3330130"/>
            <a:chOff x="3337092" y="1050301"/>
            <a:chExt cx="6236286" cy="4367617"/>
          </a:xfrm>
        </p:grpSpPr>
        <p:graphicFrame>
          <p:nvGraphicFramePr>
            <p:cNvPr id="21" name="개체 20">
              <a:extLst>
                <a:ext uri="{FF2B5EF4-FFF2-40B4-BE49-F238E27FC236}">
                  <a16:creationId xmlns:a16="http://schemas.microsoft.com/office/drawing/2014/main" id="{B165AC53-2DFB-481B-B715-06DD0B8D94A6}"/>
                </a:ext>
              </a:extLst>
            </p:cNvPr>
            <p:cNvGraphicFramePr>
              <a:graphicFrameLocks noChangeAspect="1"/>
            </p:cNvGraphicFramePr>
            <p:nvPr>
              <p:extLst>
                <p:ext uri="{D42A27DB-BD31-4B8C-83A1-F6EECF244321}">
                  <p14:modId xmlns:p14="http://schemas.microsoft.com/office/powerpoint/2010/main" val="795667204"/>
                </p:ext>
              </p:extLst>
            </p:nvPr>
          </p:nvGraphicFramePr>
          <p:xfrm>
            <a:off x="3337092" y="1050301"/>
            <a:ext cx="6236286" cy="4367617"/>
          </p:xfrm>
          <a:graphic>
            <a:graphicData uri="http://schemas.openxmlformats.org/presentationml/2006/ole">
              <mc:AlternateContent xmlns:mc="http://schemas.openxmlformats.org/markup-compatibility/2006">
                <mc:Choice xmlns:v="urn:schemas-microsoft-com:vml" Requires="v">
                  <p:oleObj spid="_x0000_s5122" name="Graph" r:id="rId11" imgW="4191840" imgH="2937600" progId="Origin50.Graph">
                    <p:embed/>
                  </p:oleObj>
                </mc:Choice>
                <mc:Fallback>
                  <p:oleObj name="Graph" r:id="rId11" imgW="4191840" imgH="2937600" progId="Origin50.Graph">
                    <p:embed/>
                    <p:pic>
                      <p:nvPicPr>
                        <p:cNvPr id="21" name="개체 20">
                          <a:extLst>
                            <a:ext uri="{FF2B5EF4-FFF2-40B4-BE49-F238E27FC236}">
                              <a16:creationId xmlns:a16="http://schemas.microsoft.com/office/drawing/2014/main" id="{B165AC53-2DFB-481B-B715-06DD0B8D94A6}"/>
                            </a:ext>
                          </a:extLst>
                        </p:cNvPr>
                        <p:cNvPicPr/>
                        <p:nvPr/>
                      </p:nvPicPr>
                      <p:blipFill>
                        <a:blip r:embed="rId12"/>
                        <a:stretch>
                          <a:fillRect/>
                        </a:stretch>
                      </p:blipFill>
                      <p:spPr>
                        <a:xfrm>
                          <a:off x="3337092" y="1050301"/>
                          <a:ext cx="6236286" cy="4367617"/>
                        </a:xfrm>
                        <a:prstGeom prst="rect">
                          <a:avLst/>
                        </a:prstGeom>
                      </p:spPr>
                    </p:pic>
                  </p:oleObj>
                </mc:Fallback>
              </mc:AlternateContent>
            </a:graphicData>
          </a:graphic>
        </p:graphicFrame>
        <p:sp>
          <p:nvSpPr>
            <p:cNvPr id="22" name="사각형: 둥근 모서리 21">
              <a:extLst>
                <a:ext uri="{FF2B5EF4-FFF2-40B4-BE49-F238E27FC236}">
                  <a16:creationId xmlns:a16="http://schemas.microsoft.com/office/drawing/2014/main" id="{3F56212C-D056-4007-99FC-E465F016EA7F}"/>
                </a:ext>
              </a:extLst>
            </p:cNvPr>
            <p:cNvSpPr/>
            <p:nvPr/>
          </p:nvSpPr>
          <p:spPr>
            <a:xfrm>
              <a:off x="4329953" y="1405836"/>
              <a:ext cx="3831408" cy="611559"/>
            </a:xfrm>
            <a:prstGeom prst="round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7394173"/>
      </p:ext>
    </p:extLst>
  </p:cSld>
  <p:clrMapOvr>
    <a:masterClrMapping/>
  </p:clrMapOvr>
  <mc:AlternateContent xmlns:mc="http://schemas.openxmlformats.org/markup-compatibility/2006" xmlns:p14="http://schemas.microsoft.com/office/powerpoint/2010/main">
    <mc:Choice Requires="p14">
      <p:transition spd="slow" p14:dur="2000" advTm="105230"/>
    </mc:Choice>
    <mc:Fallback xmlns="">
      <p:transition spd="slow" advTm="10523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개체 6">
            <a:extLst>
              <a:ext uri="{FF2B5EF4-FFF2-40B4-BE49-F238E27FC236}">
                <a16:creationId xmlns:a16="http://schemas.microsoft.com/office/drawing/2014/main" id="{B6165EB7-5394-4B59-B67E-8AB45FDDBA49}"/>
              </a:ext>
            </a:extLst>
          </p:cNvPr>
          <p:cNvGraphicFramePr>
            <a:graphicFrameLocks noChangeAspect="1"/>
          </p:cNvGraphicFramePr>
          <p:nvPr>
            <p:extLst>
              <p:ext uri="{D42A27DB-BD31-4B8C-83A1-F6EECF244321}">
                <p14:modId xmlns:p14="http://schemas.microsoft.com/office/powerpoint/2010/main" val="4247862688"/>
              </p:ext>
            </p:extLst>
          </p:nvPr>
        </p:nvGraphicFramePr>
        <p:xfrm>
          <a:off x="4374913" y="1927305"/>
          <a:ext cx="3704080" cy="2585883"/>
        </p:xfrm>
        <a:graphic>
          <a:graphicData uri="http://schemas.openxmlformats.org/presentationml/2006/ole">
            <mc:AlternateContent xmlns:mc="http://schemas.openxmlformats.org/markup-compatibility/2006">
              <mc:Choice xmlns:v="urn:schemas-microsoft-com:vml" Requires="v">
                <p:oleObj spid="_x0000_s6146" name="Graph" r:id="rId3" imgW="4206240" imgH="2937600" progId="Origin50.Graph">
                  <p:embed/>
                </p:oleObj>
              </mc:Choice>
              <mc:Fallback>
                <p:oleObj name="Graph" r:id="rId3" imgW="4206240" imgH="2937600" progId="Origin50.Graph">
                  <p:embed/>
                  <p:pic>
                    <p:nvPicPr>
                      <p:cNvPr id="7" name="개체 6">
                        <a:extLst>
                          <a:ext uri="{FF2B5EF4-FFF2-40B4-BE49-F238E27FC236}">
                            <a16:creationId xmlns:a16="http://schemas.microsoft.com/office/drawing/2014/main" id="{B6165EB7-5394-4B59-B67E-8AB45FDDBA49}"/>
                          </a:ext>
                        </a:extLst>
                      </p:cNvPr>
                      <p:cNvPicPr/>
                      <p:nvPr/>
                    </p:nvPicPr>
                    <p:blipFill>
                      <a:blip r:embed="rId4"/>
                      <a:stretch>
                        <a:fillRect/>
                      </a:stretch>
                    </p:blipFill>
                    <p:spPr>
                      <a:xfrm>
                        <a:off x="4374913" y="1927305"/>
                        <a:ext cx="3704080" cy="2585883"/>
                      </a:xfrm>
                      <a:prstGeom prst="rect">
                        <a:avLst/>
                      </a:prstGeom>
                    </p:spPr>
                  </p:pic>
                </p:oleObj>
              </mc:Fallback>
            </mc:AlternateContent>
          </a:graphicData>
        </a:graphic>
      </p:graphicFrame>
      <p:sp>
        <p:nvSpPr>
          <p:cNvPr id="2" name="직사각형 1">
            <a:extLst>
              <a:ext uri="{FF2B5EF4-FFF2-40B4-BE49-F238E27FC236}">
                <a16:creationId xmlns:a16="http://schemas.microsoft.com/office/drawing/2014/main" id="{2BE01AE4-BF6B-4F68-AB93-F400FC4891EC}"/>
              </a:ext>
            </a:extLst>
          </p:cNvPr>
          <p:cNvSpPr/>
          <p:nvPr/>
        </p:nvSpPr>
        <p:spPr>
          <a:xfrm>
            <a:off x="0" y="176807"/>
            <a:ext cx="7184571" cy="707886"/>
          </a:xfrm>
          <a:prstGeom prst="rect">
            <a:avLst/>
          </a:prstGeom>
        </p:spPr>
        <p:txBody>
          <a:bodyPr wrap="square">
            <a:spAutoFit/>
          </a:bodyPr>
          <a:lstStyle/>
          <a:p>
            <a:pPr lvl="0"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Perfect admittance matching</a:t>
            </a:r>
          </a:p>
        </p:txBody>
      </p:sp>
      <mc:AlternateContent xmlns:mc="http://schemas.openxmlformats.org/markup-compatibility/2006" xmlns:a14="http://schemas.microsoft.com/office/drawing/2010/main">
        <mc:Choice Requires="a14">
          <p:sp>
            <p:nvSpPr>
              <p:cNvPr id="3" name="직사각형 2">
                <a:extLst>
                  <a:ext uri="{FF2B5EF4-FFF2-40B4-BE49-F238E27FC236}">
                    <a16:creationId xmlns:a16="http://schemas.microsoft.com/office/drawing/2014/main" id="{8676E328-3226-4D28-9EDE-90DF2623C36D}"/>
                  </a:ext>
                </a:extLst>
              </p:cNvPr>
              <p:cNvSpPr/>
              <p:nvPr/>
            </p:nvSpPr>
            <p:spPr>
              <a:xfrm>
                <a:off x="-4328" y="898219"/>
                <a:ext cx="6295655" cy="461665"/>
              </a:xfrm>
              <a:prstGeom prst="rect">
                <a:avLst/>
              </a:prstGeom>
            </p:spPr>
            <p:txBody>
              <a:bodyPr wrap="square">
                <a:spAutoFit/>
              </a:bodyPr>
              <a:lstStyle/>
              <a:p>
                <a:pPr marL="342900" indent="-342900" algn="just" defTabSz="4549030" fontAlgn="base" latinLnBrk="1">
                  <a:spcBef>
                    <a:spcPct val="0"/>
                  </a:spcBef>
                  <a:spcAft>
                    <a:spcPct val="0"/>
                  </a:spcAft>
                  <a:buFont typeface="Wingdings" panose="05000000000000000000" pitchFamily="2" charset="2"/>
                  <a:buChar char="Ø"/>
                  <a:defRPr/>
                </a:pPr>
                <a:r>
                  <a:rPr lang="en-US" altLang="ko-KR" sz="24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New WGP designs for </a:t>
                </a:r>
                <a14:m>
                  <m:oMath xmlns:m="http://schemas.openxmlformats.org/officeDocument/2006/math">
                    <m:r>
                      <m:rPr>
                        <m:nor/>
                      </m:rPr>
                      <a:rPr kumimoji="1" lang="en-US" altLang="ko-KR" sz="2400" b="1" dirty="0">
                        <a:solidFill>
                          <a:prstClr val="black"/>
                        </a:solidFill>
                        <a:latin typeface="Arial" panose="020B0604020202020204" pitchFamily="34" charset="0"/>
                        <a:cs typeface="Arial" panose="020B0604020202020204" pitchFamily="34" charset="0"/>
                      </a:rPr>
                      <m:t>T</m:t>
                    </m:r>
                    <m:r>
                      <m:rPr>
                        <m:nor/>
                      </m:rPr>
                      <a:rPr kumimoji="1" lang="en-US" altLang="ko-KR" sz="2400" b="1" baseline="-25000" dirty="0">
                        <a:solidFill>
                          <a:prstClr val="black"/>
                        </a:solidFill>
                        <a:latin typeface="Arial" panose="020B0604020202020204" pitchFamily="34" charset="0"/>
                        <a:cs typeface="Arial" panose="020B0604020202020204" pitchFamily="34" charset="0"/>
                      </a:rPr>
                      <m:t>TM</m:t>
                    </m:r>
                    <m:r>
                      <m:rPr>
                        <m:nor/>
                      </m:rPr>
                      <a:rPr kumimoji="1" lang="en-US" altLang="ko-KR" sz="2400" b="1" dirty="0">
                        <a:solidFill>
                          <a:prstClr val="black"/>
                        </a:solidFill>
                        <a:latin typeface="Arial" panose="020B0604020202020204" pitchFamily="34" charset="0"/>
                        <a:cs typeface="Arial" panose="020B0604020202020204" pitchFamily="34" charset="0"/>
                      </a:rPr>
                      <m:t>=100%</m:t>
                    </m:r>
                  </m:oMath>
                </a14:m>
                <a:endParaRPr lang="ko-KR" altLang="en-US" sz="2400" dirty="0"/>
              </a:p>
            </p:txBody>
          </p:sp>
        </mc:Choice>
        <mc:Fallback xmlns="">
          <p:sp>
            <p:nvSpPr>
              <p:cNvPr id="3" name="직사각형 2">
                <a:extLst>
                  <a:ext uri="{FF2B5EF4-FFF2-40B4-BE49-F238E27FC236}">
                    <a16:creationId xmlns:a16="http://schemas.microsoft.com/office/drawing/2014/main" id="{8676E328-3226-4D28-9EDE-90DF2623C36D}"/>
                  </a:ext>
                </a:extLst>
              </p:cNvPr>
              <p:cNvSpPr>
                <a:spLocks noRot="1" noChangeAspect="1" noMove="1" noResize="1" noEditPoints="1" noAdjustHandles="1" noChangeArrowheads="1" noChangeShapeType="1" noTextEdit="1"/>
              </p:cNvSpPr>
              <p:nvPr/>
            </p:nvSpPr>
            <p:spPr>
              <a:xfrm>
                <a:off x="-4328" y="898219"/>
                <a:ext cx="6295655" cy="461665"/>
              </a:xfrm>
              <a:prstGeom prst="rect">
                <a:avLst/>
              </a:prstGeom>
              <a:blipFill>
                <a:blip r:embed="rId5"/>
                <a:stretch>
                  <a:fillRect l="-1258" t="-11842" b="-27632"/>
                </a:stretch>
              </a:blipFill>
            </p:spPr>
            <p:txBody>
              <a:bodyPr/>
              <a:lstStyle/>
              <a:p>
                <a:r>
                  <a:rPr lang="ko-KR" altLang="en-US">
                    <a:noFill/>
                  </a:rPr>
                  <a:t> </a:t>
                </a:r>
              </a:p>
            </p:txBody>
          </p:sp>
        </mc:Fallback>
      </mc:AlternateContent>
      <p:graphicFrame>
        <p:nvGraphicFramePr>
          <p:cNvPr id="6" name="개체 5">
            <a:extLst>
              <a:ext uri="{FF2B5EF4-FFF2-40B4-BE49-F238E27FC236}">
                <a16:creationId xmlns:a16="http://schemas.microsoft.com/office/drawing/2014/main" id="{7EF89A9E-7D48-4CE7-B6EF-F3D8782085C9}"/>
              </a:ext>
            </a:extLst>
          </p:cNvPr>
          <p:cNvGraphicFramePr>
            <a:graphicFrameLocks noChangeAspect="1"/>
          </p:cNvGraphicFramePr>
          <p:nvPr>
            <p:extLst>
              <p:ext uri="{D42A27DB-BD31-4B8C-83A1-F6EECF244321}">
                <p14:modId xmlns:p14="http://schemas.microsoft.com/office/powerpoint/2010/main" val="1041436672"/>
              </p:ext>
            </p:extLst>
          </p:nvPr>
        </p:nvGraphicFramePr>
        <p:xfrm>
          <a:off x="512117" y="1915056"/>
          <a:ext cx="3704230" cy="2585986"/>
        </p:xfrm>
        <a:graphic>
          <a:graphicData uri="http://schemas.openxmlformats.org/presentationml/2006/ole">
            <mc:AlternateContent xmlns:mc="http://schemas.openxmlformats.org/markup-compatibility/2006">
              <mc:Choice xmlns:v="urn:schemas-microsoft-com:vml" Requires="v">
                <p:oleObj spid="_x0000_s6147" name="Graph" r:id="rId6" imgW="4206240" imgH="2937600" progId="Origin50.Graph">
                  <p:embed/>
                </p:oleObj>
              </mc:Choice>
              <mc:Fallback>
                <p:oleObj name="Graph" r:id="rId6" imgW="4206240" imgH="2937600" progId="Origin50.Graph">
                  <p:embed/>
                  <p:pic>
                    <p:nvPicPr>
                      <p:cNvPr id="6" name="개체 5">
                        <a:extLst>
                          <a:ext uri="{FF2B5EF4-FFF2-40B4-BE49-F238E27FC236}">
                            <a16:creationId xmlns:a16="http://schemas.microsoft.com/office/drawing/2014/main" id="{7EF89A9E-7D48-4CE7-B6EF-F3D8782085C9}"/>
                          </a:ext>
                        </a:extLst>
                      </p:cNvPr>
                      <p:cNvPicPr/>
                      <p:nvPr/>
                    </p:nvPicPr>
                    <p:blipFill>
                      <a:blip r:embed="rId7"/>
                      <a:stretch>
                        <a:fillRect/>
                      </a:stretch>
                    </p:blipFill>
                    <p:spPr>
                      <a:xfrm>
                        <a:off x="512117" y="1915056"/>
                        <a:ext cx="3704230" cy="2585986"/>
                      </a:xfrm>
                      <a:prstGeom prst="rect">
                        <a:avLst/>
                      </a:prstGeom>
                    </p:spPr>
                  </p:pic>
                </p:oleObj>
              </mc:Fallback>
            </mc:AlternateContent>
          </a:graphicData>
        </a:graphic>
      </p:graphicFrame>
      <p:sp>
        <p:nvSpPr>
          <p:cNvPr id="22" name="타원 21">
            <a:extLst>
              <a:ext uri="{FF2B5EF4-FFF2-40B4-BE49-F238E27FC236}">
                <a16:creationId xmlns:a16="http://schemas.microsoft.com/office/drawing/2014/main" id="{DCFAEBF0-946B-4F1D-B80C-E2C22C2A78C5}"/>
              </a:ext>
            </a:extLst>
          </p:cNvPr>
          <p:cNvSpPr>
            <a:spLocks noChangeAspect="1"/>
          </p:cNvSpPr>
          <p:nvPr/>
        </p:nvSpPr>
        <p:spPr>
          <a:xfrm>
            <a:off x="3533220" y="3076729"/>
            <a:ext cx="128691" cy="1286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23" name="타원 22">
            <a:extLst>
              <a:ext uri="{FF2B5EF4-FFF2-40B4-BE49-F238E27FC236}">
                <a16:creationId xmlns:a16="http://schemas.microsoft.com/office/drawing/2014/main" id="{85D9C076-2573-492A-AC7C-8D25E2D581BF}"/>
              </a:ext>
            </a:extLst>
          </p:cNvPr>
          <p:cNvSpPr>
            <a:spLocks noChangeAspect="1"/>
          </p:cNvSpPr>
          <p:nvPr/>
        </p:nvSpPr>
        <p:spPr>
          <a:xfrm>
            <a:off x="1921514" y="3814237"/>
            <a:ext cx="128691" cy="128693"/>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24" name="타원 23">
            <a:extLst>
              <a:ext uri="{FF2B5EF4-FFF2-40B4-BE49-F238E27FC236}">
                <a16:creationId xmlns:a16="http://schemas.microsoft.com/office/drawing/2014/main" id="{8AFC9848-4A05-4A50-8EE0-3D43DD250B70}"/>
              </a:ext>
            </a:extLst>
          </p:cNvPr>
          <p:cNvSpPr>
            <a:spLocks noChangeAspect="1"/>
          </p:cNvSpPr>
          <p:nvPr/>
        </p:nvSpPr>
        <p:spPr>
          <a:xfrm>
            <a:off x="1813393" y="3069108"/>
            <a:ext cx="128691" cy="12869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8C51079-3A98-43A0-9ED1-2A2707FEE861}"/>
              </a:ext>
            </a:extLst>
          </p:cNvPr>
          <p:cNvSpPr txBox="1"/>
          <p:nvPr/>
        </p:nvSpPr>
        <p:spPr>
          <a:xfrm>
            <a:off x="3482386" y="2842770"/>
            <a:ext cx="602085" cy="304347"/>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Si</a:t>
            </a:r>
            <a:endParaRPr lang="ko-KR" altLang="en-US" sz="140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2A707C72-68D8-4E95-AEEB-468D8EE725DD}"/>
              </a:ext>
            </a:extLst>
          </p:cNvPr>
          <p:cNvSpPr txBox="1"/>
          <p:nvPr/>
        </p:nvSpPr>
        <p:spPr>
          <a:xfrm>
            <a:off x="1274232" y="2860580"/>
            <a:ext cx="752107" cy="304347"/>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Air</a:t>
            </a:r>
            <a:endParaRPr lang="ko-KR" altLang="en-US" sz="1400" b="1" dirty="0">
              <a:latin typeface="Arial" panose="020B0604020202020204" pitchFamily="34" charset="0"/>
              <a:cs typeface="Arial" panose="020B0604020202020204" pitchFamily="34" charset="0"/>
            </a:endParaRPr>
          </a:p>
        </p:txBody>
      </p:sp>
      <p:cxnSp>
        <p:nvCxnSpPr>
          <p:cNvPr id="27" name="직선 화살표 연결선 26">
            <a:extLst>
              <a:ext uri="{FF2B5EF4-FFF2-40B4-BE49-F238E27FC236}">
                <a16:creationId xmlns:a16="http://schemas.microsoft.com/office/drawing/2014/main" id="{F84F6288-29E9-44C5-B547-A066BB0A9385}"/>
              </a:ext>
            </a:extLst>
          </p:cNvPr>
          <p:cNvCxnSpPr>
            <a:cxnSpLocks/>
          </p:cNvCxnSpPr>
          <p:nvPr/>
        </p:nvCxnSpPr>
        <p:spPr>
          <a:xfrm flipH="1">
            <a:off x="3027695" y="3861674"/>
            <a:ext cx="163555" cy="102909"/>
          </a:xfrm>
          <a:prstGeom prst="straightConnector1">
            <a:avLst/>
          </a:prstGeom>
          <a:ln w="381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7D97B312-A316-4C84-8D8B-57B3AFAFE3C5}"/>
              </a:ext>
            </a:extLst>
          </p:cNvPr>
          <p:cNvCxnSpPr>
            <a:cxnSpLocks/>
          </p:cNvCxnSpPr>
          <p:nvPr/>
        </p:nvCxnSpPr>
        <p:spPr>
          <a:xfrm flipH="1" flipV="1">
            <a:off x="1898166" y="3448530"/>
            <a:ext cx="32450" cy="200020"/>
          </a:xfrm>
          <a:prstGeom prst="straightConnector1">
            <a:avLst/>
          </a:prstGeom>
          <a:ln w="381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29" name="타원 28">
            <a:extLst>
              <a:ext uri="{FF2B5EF4-FFF2-40B4-BE49-F238E27FC236}">
                <a16:creationId xmlns:a16="http://schemas.microsoft.com/office/drawing/2014/main" id="{E943150E-F243-4773-997F-2E21D5E316C8}"/>
              </a:ext>
            </a:extLst>
          </p:cNvPr>
          <p:cNvSpPr>
            <a:spLocks noChangeAspect="1"/>
          </p:cNvSpPr>
          <p:nvPr/>
        </p:nvSpPr>
        <p:spPr>
          <a:xfrm>
            <a:off x="7411063" y="3068116"/>
            <a:ext cx="128691" cy="1286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79DE0C30-11AE-4943-88AF-2726A1CA8EF8}"/>
              </a:ext>
            </a:extLst>
          </p:cNvPr>
          <p:cNvSpPr txBox="1"/>
          <p:nvPr/>
        </p:nvSpPr>
        <p:spPr>
          <a:xfrm>
            <a:off x="7400548" y="2830772"/>
            <a:ext cx="570310" cy="304347"/>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Si</a:t>
            </a:r>
            <a:endParaRPr lang="ko-KR" altLang="en-US" sz="1400" b="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7B7D7D11-AA3F-478C-AC10-E350A9617F09}"/>
              </a:ext>
            </a:extLst>
          </p:cNvPr>
          <p:cNvSpPr txBox="1"/>
          <p:nvPr/>
        </p:nvSpPr>
        <p:spPr>
          <a:xfrm>
            <a:off x="5194578" y="2787227"/>
            <a:ext cx="662572" cy="304347"/>
          </a:xfrm>
          <a:prstGeom prst="rect">
            <a:avLst/>
          </a:prstGeom>
          <a:noFill/>
        </p:spPr>
        <p:txBody>
          <a:bodyPr wrap="square" rtlCol="0">
            <a:spAutoFit/>
          </a:bodyPr>
          <a:lstStyle/>
          <a:p>
            <a:pPr algn="ctr"/>
            <a:r>
              <a:rPr lang="en-US" altLang="ko-KR" sz="1400" b="1" dirty="0">
                <a:latin typeface="Arial" panose="020B0604020202020204" pitchFamily="34" charset="0"/>
                <a:cs typeface="Arial" panose="020B0604020202020204" pitchFamily="34" charset="0"/>
              </a:rPr>
              <a:t>Air</a:t>
            </a:r>
            <a:endParaRPr lang="ko-KR" altLang="en-US" sz="1400" b="1" dirty="0">
              <a:latin typeface="Arial" panose="020B0604020202020204" pitchFamily="34" charset="0"/>
              <a:cs typeface="Arial" panose="020B0604020202020204" pitchFamily="34" charset="0"/>
            </a:endParaRPr>
          </a:p>
        </p:txBody>
      </p:sp>
      <p:sp>
        <p:nvSpPr>
          <p:cNvPr id="32" name="타원 31">
            <a:extLst>
              <a:ext uri="{FF2B5EF4-FFF2-40B4-BE49-F238E27FC236}">
                <a16:creationId xmlns:a16="http://schemas.microsoft.com/office/drawing/2014/main" id="{F84BE731-CE71-4F4D-9B87-A0256FC5687E}"/>
              </a:ext>
            </a:extLst>
          </p:cNvPr>
          <p:cNvSpPr>
            <a:spLocks noChangeAspect="1"/>
          </p:cNvSpPr>
          <p:nvPr/>
        </p:nvSpPr>
        <p:spPr>
          <a:xfrm>
            <a:off x="5662885" y="3068116"/>
            <a:ext cx="128691" cy="12869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cxnSp>
        <p:nvCxnSpPr>
          <p:cNvPr id="33" name="직선 화살표 연결선 32">
            <a:extLst>
              <a:ext uri="{FF2B5EF4-FFF2-40B4-BE49-F238E27FC236}">
                <a16:creationId xmlns:a16="http://schemas.microsoft.com/office/drawing/2014/main" id="{72782E7F-F7CC-4416-A7AB-B936A93E895F}"/>
              </a:ext>
            </a:extLst>
          </p:cNvPr>
          <p:cNvCxnSpPr>
            <a:cxnSpLocks/>
          </p:cNvCxnSpPr>
          <p:nvPr/>
        </p:nvCxnSpPr>
        <p:spPr>
          <a:xfrm flipH="1">
            <a:off x="6996421" y="3698880"/>
            <a:ext cx="215561" cy="127840"/>
          </a:xfrm>
          <a:prstGeom prst="straightConnector1">
            <a:avLst/>
          </a:prstGeom>
          <a:ln w="38100">
            <a:solidFill>
              <a:srgbClr val="0000FF"/>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4" name="직선 화살표 연결선 33">
            <a:extLst>
              <a:ext uri="{FF2B5EF4-FFF2-40B4-BE49-F238E27FC236}">
                <a16:creationId xmlns:a16="http://schemas.microsoft.com/office/drawing/2014/main" id="{26A93033-4F30-4BDA-B442-49CF4025C619}"/>
              </a:ext>
            </a:extLst>
          </p:cNvPr>
          <p:cNvCxnSpPr>
            <a:cxnSpLocks/>
          </p:cNvCxnSpPr>
          <p:nvPr/>
        </p:nvCxnSpPr>
        <p:spPr>
          <a:xfrm flipH="1" flipV="1">
            <a:off x="5988771" y="3698880"/>
            <a:ext cx="140639" cy="95749"/>
          </a:xfrm>
          <a:prstGeom prst="straightConnector1">
            <a:avLst/>
          </a:prstGeom>
          <a:ln w="38100">
            <a:solidFill>
              <a:srgbClr val="0000FF"/>
            </a:solidFill>
            <a:tailEnd type="arrow" w="lg" len="lg"/>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599DC57-E6AC-4061-9BB8-83F1132E59FE}"/>
              </a:ext>
            </a:extLst>
          </p:cNvPr>
          <p:cNvSpPr txBox="1"/>
          <p:nvPr/>
        </p:nvSpPr>
        <p:spPr>
          <a:xfrm>
            <a:off x="3481032" y="3099602"/>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a</a:t>
            </a:r>
            <a:endParaRPr lang="ko-KR" altLang="en-US" sz="1600" b="1"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8789E1CC-122E-4CE9-B8F7-67ABDD5BED10}"/>
              </a:ext>
            </a:extLst>
          </p:cNvPr>
          <p:cNvSpPr txBox="1"/>
          <p:nvPr/>
        </p:nvSpPr>
        <p:spPr>
          <a:xfrm>
            <a:off x="1669989" y="3782147"/>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b</a:t>
            </a:r>
            <a:endParaRPr lang="ko-KR" altLang="en-US" sz="1600" b="1"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F2C1508A-CCF8-49ED-8400-BB2C65F460CD}"/>
              </a:ext>
            </a:extLst>
          </p:cNvPr>
          <p:cNvSpPr txBox="1"/>
          <p:nvPr/>
        </p:nvSpPr>
        <p:spPr>
          <a:xfrm>
            <a:off x="1758640" y="3091421"/>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c</a:t>
            </a:r>
            <a:endParaRPr lang="ko-KR" altLang="en-US" sz="1600" b="1"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4BE2228D-C65B-49C6-8909-A30EF828B76C}"/>
              </a:ext>
            </a:extLst>
          </p:cNvPr>
          <p:cNvSpPr txBox="1"/>
          <p:nvPr/>
        </p:nvSpPr>
        <p:spPr>
          <a:xfrm>
            <a:off x="5636197" y="3152443"/>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b</a:t>
            </a:r>
            <a:endParaRPr lang="ko-KR" altLang="en-US" sz="1600" b="1"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2666BB5E-51B2-481C-BD12-4C755B37B888}"/>
              </a:ext>
            </a:extLst>
          </p:cNvPr>
          <p:cNvSpPr txBox="1"/>
          <p:nvPr/>
        </p:nvSpPr>
        <p:spPr>
          <a:xfrm>
            <a:off x="7398035" y="3126640"/>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a</a:t>
            </a:r>
            <a:endParaRPr lang="ko-KR" altLang="en-US" sz="16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0805D27-914B-43D7-86F8-742CDEFEBAED}"/>
                  </a:ext>
                </a:extLst>
              </p:cNvPr>
              <p:cNvSpPr txBox="1"/>
              <p:nvPr/>
            </p:nvSpPr>
            <p:spPr>
              <a:xfrm>
                <a:off x="620160" y="4918326"/>
                <a:ext cx="3456074" cy="1107996"/>
              </a:xfrm>
              <a:prstGeom prst="rect">
                <a:avLst/>
              </a:prstGeom>
              <a:noFill/>
            </p:spPr>
            <p:txBody>
              <a:bodyPr wrap="none" lIns="0" tIns="0" rIns="0" bIns="0" rtlCol="0">
                <a:spAutoFit/>
              </a:bodyPr>
              <a:lstStyle/>
              <a:p>
                <a:pPr marL="285750" indent="-285750">
                  <a:buFont typeface="Wingdings" panose="05000000000000000000" pitchFamily="2" charset="2"/>
                  <a:buChar char="§"/>
                </a:pPr>
                <a14:m>
                  <m:oMath xmlns:m="http://schemas.openxmlformats.org/officeDocument/2006/math">
                    <m:r>
                      <a:rPr lang="en-US" altLang="ko-KR" b="1" i="0" smtClean="0">
                        <a:latin typeface="Cambria Math" panose="02040503050406030204" pitchFamily="18" charset="0"/>
                      </a:rPr>
                      <m:t>𝐀𝐥</m:t>
                    </m:r>
                    <m:r>
                      <a:rPr lang="en-US" altLang="ko-KR" b="1" i="0" smtClean="0">
                        <a:latin typeface="Cambria Math" panose="02040503050406030204" pitchFamily="18" charset="0"/>
                      </a:rPr>
                      <m:t>−</m:t>
                    </m:r>
                    <m:r>
                      <a:rPr lang="en-US" altLang="ko-KR" b="1" i="0" smtClean="0">
                        <a:latin typeface="Cambria Math" panose="02040503050406030204" pitchFamily="18" charset="0"/>
                      </a:rPr>
                      <m:t>𝐧𝐚𝐧𝐨𝐰𝐢𝐫𝐞𝐬</m:t>
                    </m:r>
                    <m:r>
                      <a:rPr lang="en-US" altLang="ko-KR" b="1" i="0" smtClean="0">
                        <a:latin typeface="Cambria Math" panose="02040503050406030204" pitchFamily="18" charset="0"/>
                      </a:rPr>
                      <m:t>:</m:t>
                    </m:r>
                    <m:r>
                      <a:rPr lang="en-US" altLang="ko-KR" b="1" i="0" smtClean="0">
                        <a:latin typeface="Cambria Math"/>
                      </a:rPr>
                      <m:t>𝐝</m:t>
                    </m:r>
                    <m:r>
                      <a:rPr lang="en-US" altLang="ko-KR" b="1" i="0" smtClean="0">
                        <a:latin typeface="Cambria Math"/>
                      </a:rPr>
                      <m:t>=</m:t>
                    </m:r>
                    <m:r>
                      <a:rPr lang="en-US" altLang="ko-KR" b="1" i="0" smtClean="0">
                        <a:latin typeface="Cambria Math"/>
                      </a:rPr>
                      <m:t>𝟏𝟎𝟎</m:t>
                    </m:r>
                    <m:r>
                      <a:rPr lang="en-US" altLang="ko-KR" b="1" i="0" smtClean="0">
                        <a:latin typeface="Cambria Math"/>
                      </a:rPr>
                      <m:t> </m:t>
                    </m:r>
                    <m:r>
                      <a:rPr lang="en-US" altLang="ko-KR" b="1" i="0" smtClean="0">
                        <a:latin typeface="Cambria Math"/>
                      </a:rPr>
                      <m:t>𝐧𝐦</m:t>
                    </m:r>
                  </m:oMath>
                </a14:m>
                <a:endParaRPr lang="en-US" altLang="ko-KR" b="1"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altLang="ko-KR" b="1" i="0" smtClean="0">
                          <a:solidFill>
                            <a:srgbClr val="0000FF"/>
                          </a:solidFill>
                          <a:latin typeface="Cambria Math" panose="02040503050406030204" pitchFamily="18" charset="0"/>
                        </a:rPr>
                        <m:t>    </m:t>
                      </m:r>
                      <m:r>
                        <a:rPr lang="en-US" altLang="ko-KR" b="1" i="0" smtClean="0">
                          <a:solidFill>
                            <a:srgbClr val="0000FF"/>
                          </a:solidFill>
                          <a:latin typeface="Cambria Math" panose="02040503050406030204" pitchFamily="18" charset="0"/>
                        </a:rPr>
                        <m:t>𝐀𝐢𝐫</m:t>
                      </m:r>
                      <m:r>
                        <a:rPr lang="en-US" altLang="ko-KR" b="1" i="0" smtClean="0">
                          <a:solidFill>
                            <a:srgbClr val="0000FF"/>
                          </a:solidFill>
                          <a:latin typeface="Cambria Math"/>
                        </a:rPr>
                        <m:t> </m:t>
                      </m:r>
                      <m:r>
                        <a:rPr lang="en-US" altLang="ko-KR" b="1" i="0" smtClean="0">
                          <a:solidFill>
                            <a:srgbClr val="0000FF"/>
                          </a:solidFill>
                          <a:latin typeface="Cambria Math" panose="02040503050406030204" pitchFamily="18" charset="0"/>
                        </a:rPr>
                        <m:t>𝐠𝐚𝐩</m:t>
                      </m:r>
                      <m:r>
                        <a:rPr lang="en-US" altLang="ko-KR" b="1" i="0" smtClean="0">
                          <a:solidFill>
                            <a:srgbClr val="0000FF"/>
                          </a:solidFill>
                          <a:latin typeface="Cambria Math" panose="02040503050406030204" pitchFamily="18" charset="0"/>
                        </a:rPr>
                        <m:t>=</m:t>
                      </m:r>
                      <m:r>
                        <a:rPr lang="en-US" altLang="ko-KR" b="1" i="0" smtClean="0">
                          <a:solidFill>
                            <a:srgbClr val="0000FF"/>
                          </a:solidFill>
                          <a:latin typeface="Cambria Math" panose="02040503050406030204" pitchFamily="18" charset="0"/>
                        </a:rPr>
                        <m:t>𝟏𝟎</m:t>
                      </m:r>
                      <m:r>
                        <a:rPr lang="en-US" altLang="ko-KR" b="1" i="0" smtClean="0">
                          <a:solidFill>
                            <a:srgbClr val="0000FF"/>
                          </a:solidFill>
                          <a:latin typeface="Cambria Math" panose="02040503050406030204" pitchFamily="18" charset="0"/>
                        </a:rPr>
                        <m:t> </m:t>
                      </m:r>
                      <m:r>
                        <a:rPr lang="en-US" altLang="ko-KR" b="1" i="0" smtClean="0">
                          <a:solidFill>
                            <a:srgbClr val="0000FF"/>
                          </a:solidFill>
                          <a:latin typeface="Cambria Math" panose="02040503050406030204" pitchFamily="18" charset="0"/>
                        </a:rPr>
                        <m:t>𝐧𝐦</m:t>
                      </m:r>
                      <m:r>
                        <a:rPr lang="en-US" altLang="ko-KR" b="1" i="0" smtClean="0">
                          <a:solidFill>
                            <a:srgbClr val="0000FF"/>
                          </a:solidFill>
                          <a:latin typeface="Cambria Math" panose="02040503050406030204" pitchFamily="18" charset="0"/>
                        </a:rPr>
                        <m:t>, </m:t>
                      </m:r>
                      <m:r>
                        <a:rPr lang="en-US" altLang="ko-KR" b="1" i="0" smtClean="0">
                          <a:solidFill>
                            <a:srgbClr val="0000FF"/>
                          </a:solidFill>
                          <a:latin typeface="Cambria Math" panose="02040503050406030204" pitchFamily="18" charset="0"/>
                        </a:rPr>
                        <m:t>𝐡</m:t>
                      </m:r>
                      <m:r>
                        <a:rPr lang="en-US" altLang="ko-KR" b="1" i="0" smtClean="0">
                          <a:solidFill>
                            <a:srgbClr val="0000FF"/>
                          </a:solidFill>
                          <a:latin typeface="Cambria Math" panose="02040503050406030204" pitchFamily="18" charset="0"/>
                        </a:rPr>
                        <m:t>=</m:t>
                      </m:r>
                      <m:r>
                        <a:rPr lang="en-US" altLang="ko-KR" b="1" i="0" smtClean="0">
                          <a:solidFill>
                            <a:srgbClr val="0000FF"/>
                          </a:solidFill>
                          <a:latin typeface="Cambria Math" panose="02040503050406030204" pitchFamily="18" charset="0"/>
                        </a:rPr>
                        <m:t>𝟖𝟎</m:t>
                      </m:r>
                      <m:r>
                        <a:rPr lang="en-US" altLang="ko-KR" b="1" i="0" smtClean="0">
                          <a:solidFill>
                            <a:srgbClr val="0000FF"/>
                          </a:solidFill>
                          <a:latin typeface="Cambria Math" panose="02040503050406030204" pitchFamily="18" charset="0"/>
                        </a:rPr>
                        <m:t> </m:t>
                      </m:r>
                      <m:r>
                        <a:rPr lang="en-US" altLang="ko-KR" b="1" i="0" smtClean="0">
                          <a:solidFill>
                            <a:srgbClr val="0000FF"/>
                          </a:solidFill>
                          <a:latin typeface="Cambria Math" panose="02040503050406030204" pitchFamily="18" charset="0"/>
                        </a:rPr>
                        <m:t>𝐧𝐦</m:t>
                      </m:r>
                    </m:oMath>
                  </m:oMathPara>
                </a14:m>
                <a:endParaRPr lang="en-US" altLang="ko-KR" b="1" dirty="0">
                  <a:solidFill>
                    <a:srgbClr val="0000FF"/>
                  </a:solidFill>
                </a:endParaRPr>
              </a:p>
              <a:p>
                <a:pPr marL="285750" indent="-285750">
                  <a:buFont typeface="Wingdings" panose="05000000000000000000" pitchFamily="2" charset="2"/>
                  <a:buChar char="§"/>
                </a:pPr>
                <a:r>
                  <a:rPr lang="en-US" altLang="ko-KR" b="1" dirty="0"/>
                  <a:t>Si</a:t>
                </a:r>
                <a14:m>
                  <m:oMath xmlns:m="http://schemas.openxmlformats.org/officeDocument/2006/math">
                    <m:r>
                      <a:rPr lang="en-US" altLang="ko-KR" b="1">
                        <a:latin typeface="Cambria Math" panose="02040503050406030204" pitchFamily="18" charset="0"/>
                      </a:rPr>
                      <m:t>−</m:t>
                    </m:r>
                    <m:r>
                      <a:rPr lang="en-US" altLang="ko-KR" b="1">
                        <a:latin typeface="Cambria Math" panose="02040503050406030204" pitchFamily="18" charset="0"/>
                      </a:rPr>
                      <m:t>𝐧𝐚𝐧𝐨𝐩𝐚𝐭𝐭𝐞𝐫𝐧𝐬</m:t>
                    </m:r>
                    <m:r>
                      <a:rPr lang="en-US" altLang="ko-KR" b="1">
                        <a:latin typeface="Cambria Math" panose="02040503050406030204" pitchFamily="18" charset="0"/>
                      </a:rPr>
                      <m:t>:</m:t>
                    </m:r>
                  </m:oMath>
                </a14:m>
                <a:r>
                  <a:rPr lang="en-US" altLang="ko-KR" b="1" dirty="0">
                    <a:latin typeface="Cambria Math" panose="02040503050406030204" pitchFamily="18" charset="0"/>
                  </a:rPr>
                  <a:t>d = 100  nm</a:t>
                </a:r>
              </a:p>
              <a:p>
                <a:r>
                  <a:rPr lang="en-US" altLang="ko-KR" b="1" dirty="0"/>
                  <a:t>    </a:t>
                </a:r>
                <a14:m>
                  <m:oMath xmlns:m="http://schemas.openxmlformats.org/officeDocument/2006/math">
                    <m:r>
                      <a:rPr lang="en-US" altLang="ko-KR" b="1">
                        <a:latin typeface="Cambria Math" panose="02040503050406030204" pitchFamily="18" charset="0"/>
                      </a:rPr>
                      <m:t>𝐀𝐢𝐫</m:t>
                    </m:r>
                    <m:r>
                      <a:rPr lang="en-US" altLang="ko-KR" b="1">
                        <a:latin typeface="Cambria Math" panose="02040503050406030204" pitchFamily="18" charset="0"/>
                      </a:rPr>
                      <m:t> </m:t>
                    </m:r>
                    <m:r>
                      <a:rPr lang="en-US" altLang="ko-KR" b="1">
                        <a:latin typeface="Cambria Math" panose="02040503050406030204" pitchFamily="18" charset="0"/>
                      </a:rPr>
                      <m:t>𝐠𝐚𝐩</m:t>
                    </m:r>
                    <m:r>
                      <a:rPr lang="en-US" altLang="ko-KR" b="1">
                        <a:latin typeface="Cambria Math" panose="02040503050406030204" pitchFamily="18" charset="0"/>
                      </a:rPr>
                      <m:t>=</m:t>
                    </m:r>
                    <m:r>
                      <a:rPr lang="en-US" altLang="ko-KR" b="1" i="0" smtClean="0">
                        <a:latin typeface="Cambria Math" panose="02040503050406030204" pitchFamily="18" charset="0"/>
                      </a:rPr>
                      <m:t>𝟓𝟎</m:t>
                    </m:r>
                    <m:r>
                      <a:rPr lang="en-US" altLang="ko-KR" b="1">
                        <a:latin typeface="Cambria Math" panose="02040503050406030204" pitchFamily="18" charset="0"/>
                      </a:rPr>
                      <m:t> </m:t>
                    </m:r>
                    <m:r>
                      <a:rPr lang="en-US" altLang="ko-KR" b="1">
                        <a:latin typeface="Cambria Math" panose="02040503050406030204" pitchFamily="18" charset="0"/>
                      </a:rPr>
                      <m:t>𝐧𝐦</m:t>
                    </m:r>
                    <m:r>
                      <a:rPr lang="en-US" altLang="ko-KR" b="1">
                        <a:latin typeface="Cambria Math" panose="02040503050406030204" pitchFamily="18" charset="0"/>
                      </a:rPr>
                      <m:t>, </m:t>
                    </m:r>
                    <m:r>
                      <a:rPr lang="en-US" altLang="ko-KR" b="1" smtClean="0">
                        <a:solidFill>
                          <a:srgbClr val="0000FF"/>
                        </a:solidFill>
                        <a:latin typeface="Cambria Math" panose="02040503050406030204" pitchFamily="18" charset="0"/>
                      </a:rPr>
                      <m:t>𝐡</m:t>
                    </m:r>
                    <m:r>
                      <a:rPr lang="en-US" altLang="ko-KR" b="1" smtClean="0">
                        <a:solidFill>
                          <a:srgbClr val="0000FF"/>
                        </a:solidFill>
                        <a:latin typeface="Cambria Math" panose="02040503050406030204" pitchFamily="18" charset="0"/>
                      </a:rPr>
                      <m:t>=</m:t>
                    </m:r>
                    <m:r>
                      <a:rPr lang="en-US" altLang="ko-KR" b="1" smtClean="0">
                        <a:solidFill>
                          <a:srgbClr val="0000FF"/>
                        </a:solidFill>
                        <a:latin typeface="Cambria Math" panose="02040503050406030204" pitchFamily="18" charset="0"/>
                      </a:rPr>
                      <m:t>𝟑𝟎𝟓</m:t>
                    </m:r>
                    <m:r>
                      <a:rPr lang="en-US" altLang="ko-KR" b="1" smtClean="0">
                        <a:solidFill>
                          <a:srgbClr val="0000FF"/>
                        </a:solidFill>
                        <a:latin typeface="Cambria Math" panose="02040503050406030204" pitchFamily="18" charset="0"/>
                      </a:rPr>
                      <m:t> </m:t>
                    </m:r>
                    <m:r>
                      <a:rPr lang="en-US" altLang="ko-KR" b="1" smtClean="0">
                        <a:solidFill>
                          <a:srgbClr val="0000FF"/>
                        </a:solidFill>
                        <a:latin typeface="Cambria Math" panose="02040503050406030204" pitchFamily="18" charset="0"/>
                      </a:rPr>
                      <m:t>𝐧𝐦</m:t>
                    </m:r>
                  </m:oMath>
                </a14:m>
                <a:endParaRPr lang="ko-KR" altLang="en-US" b="1" dirty="0">
                  <a:solidFill>
                    <a:srgbClr val="0000FF"/>
                  </a:solidFill>
                </a:endParaRPr>
              </a:p>
            </p:txBody>
          </p:sp>
        </mc:Choice>
        <mc:Fallback xmlns="">
          <p:sp>
            <p:nvSpPr>
              <p:cNvPr id="5" name="TextBox 4">
                <a:extLst>
                  <a:ext uri="{FF2B5EF4-FFF2-40B4-BE49-F238E27FC236}">
                    <a16:creationId xmlns:a16="http://schemas.microsoft.com/office/drawing/2014/main" xmlns:a14="http://schemas.microsoft.com/office/drawing/2010/main" xmlns="" id="{70805D27-914B-43D7-86F8-742CDEFEBAED}"/>
                  </a:ext>
                </a:extLst>
              </p:cNvPr>
              <p:cNvSpPr txBox="1">
                <a:spLocks noRot="1" noChangeAspect="1" noMove="1" noResize="1" noEditPoints="1" noAdjustHandles="1" noChangeArrowheads="1" noChangeShapeType="1" noTextEdit="1"/>
              </p:cNvSpPr>
              <p:nvPr/>
            </p:nvSpPr>
            <p:spPr>
              <a:xfrm>
                <a:off x="620160" y="4918326"/>
                <a:ext cx="3456074" cy="1107996"/>
              </a:xfrm>
              <a:prstGeom prst="rect">
                <a:avLst/>
              </a:prstGeom>
              <a:blipFill rotWithShape="1">
                <a:blip r:embed="rId8"/>
                <a:stretch>
                  <a:fillRect l="-3880" t="-4945" r="-529" b="-5495"/>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직사각형 7">
                <a:extLst>
                  <a:ext uri="{FF2B5EF4-FFF2-40B4-BE49-F238E27FC236}">
                    <a16:creationId xmlns:a16="http://schemas.microsoft.com/office/drawing/2014/main" id="{4B1DCABB-A061-4317-B436-9566150B62BA}"/>
                  </a:ext>
                </a:extLst>
              </p:cNvPr>
              <p:cNvSpPr/>
              <p:nvPr/>
            </p:nvSpPr>
            <p:spPr>
              <a:xfrm>
                <a:off x="5137857" y="4853739"/>
                <a:ext cx="3932687" cy="646331"/>
              </a:xfrm>
              <a:prstGeom prst="rect">
                <a:avLst/>
              </a:prstGeom>
            </p:spPr>
            <p:txBody>
              <a:bodyPr wrap="square">
                <a:spAutoFit/>
              </a:bodyPr>
              <a:lstStyle/>
              <a:p>
                <a:pPr marL="285750" lvl="0" indent="-285750">
                  <a:buFont typeface="Wingdings" panose="05000000000000000000" pitchFamily="2" charset="2"/>
                  <a:buChar char="§"/>
                </a:pPr>
                <a14:m>
                  <m:oMath xmlns:m="http://schemas.openxmlformats.org/officeDocument/2006/math">
                    <m:r>
                      <a:rPr lang="en-US" altLang="ko-KR" b="1" smtClean="0">
                        <a:solidFill>
                          <a:prstClr val="black"/>
                        </a:solidFill>
                        <a:latin typeface="Cambria Math" panose="02040503050406030204" pitchFamily="18" charset="0"/>
                      </a:rPr>
                      <m:t>𝐀𝐥</m:t>
                    </m:r>
                    <m:r>
                      <a:rPr lang="en-US" altLang="ko-KR" b="1" smtClean="0">
                        <a:solidFill>
                          <a:prstClr val="black"/>
                        </a:solidFill>
                        <a:latin typeface="Cambria Math" panose="02040503050406030204" pitchFamily="18" charset="0"/>
                      </a:rPr>
                      <m:t>−</m:t>
                    </m:r>
                    <m:r>
                      <a:rPr lang="en-US" altLang="ko-KR" b="1" smtClean="0">
                        <a:solidFill>
                          <a:prstClr val="black"/>
                        </a:solidFill>
                        <a:latin typeface="Cambria Math" panose="02040503050406030204" pitchFamily="18" charset="0"/>
                      </a:rPr>
                      <m:t>𝐧𝐚𝐧𝐨𝐰𝐢𝐫𝐞𝐬</m:t>
                    </m:r>
                    <m:r>
                      <a:rPr lang="en-US" altLang="ko-KR" b="1" smtClean="0">
                        <a:solidFill>
                          <a:prstClr val="black"/>
                        </a:solidFill>
                        <a:latin typeface="Cambria Math" panose="02040503050406030204" pitchFamily="18" charset="0"/>
                      </a:rPr>
                      <m:t>:</m:t>
                    </m:r>
                    <m:r>
                      <a:rPr lang="en-US" altLang="ko-KR" b="1" i="0" smtClean="0">
                        <a:solidFill>
                          <a:prstClr val="black"/>
                        </a:solidFill>
                        <a:latin typeface="Cambria Math"/>
                      </a:rPr>
                      <m:t>𝐝</m:t>
                    </m:r>
                    <m:r>
                      <a:rPr lang="en-US" altLang="ko-KR" b="1" i="0" smtClean="0">
                        <a:solidFill>
                          <a:prstClr val="black"/>
                        </a:solidFill>
                        <a:latin typeface="Cambria Math"/>
                      </a:rPr>
                      <m:t>=</m:t>
                    </m:r>
                    <m:r>
                      <a:rPr lang="en-US" altLang="ko-KR" b="1" i="0" smtClean="0">
                        <a:solidFill>
                          <a:prstClr val="black"/>
                        </a:solidFill>
                        <a:latin typeface="Cambria Math"/>
                      </a:rPr>
                      <m:t>𝟏𝟎𝟎</m:t>
                    </m:r>
                    <m:r>
                      <a:rPr lang="en-US" altLang="ko-KR" b="1" i="0" smtClean="0">
                        <a:solidFill>
                          <a:prstClr val="black"/>
                        </a:solidFill>
                        <a:latin typeface="Cambria Math"/>
                      </a:rPr>
                      <m:t> </m:t>
                    </m:r>
                    <m:r>
                      <a:rPr lang="en-US" altLang="ko-KR" b="1" i="0" smtClean="0">
                        <a:solidFill>
                          <a:prstClr val="black"/>
                        </a:solidFill>
                        <a:latin typeface="Cambria Math"/>
                      </a:rPr>
                      <m:t>𝐧𝐦</m:t>
                    </m:r>
                  </m:oMath>
                </a14:m>
                <a:endParaRPr lang="en-US" altLang="ko-KR" b="1" dirty="0">
                  <a:solidFill>
                    <a:prstClr val="black"/>
                  </a:solidFill>
                  <a:latin typeface="Cambria Math" panose="02040503050406030204" pitchFamily="18" charset="0"/>
                </a:endParaRPr>
              </a:p>
              <a:p>
                <a:pPr lvl="0"/>
                <a14:m>
                  <m:oMathPara xmlns:m="http://schemas.openxmlformats.org/officeDocument/2006/math">
                    <m:oMathParaPr>
                      <m:jc m:val="centerGroup"/>
                    </m:oMathParaPr>
                    <m:oMath xmlns:m="http://schemas.openxmlformats.org/officeDocument/2006/math">
                      <m:r>
                        <a:rPr lang="en-US" altLang="ko-KR" b="1">
                          <a:solidFill>
                            <a:prstClr val="black"/>
                          </a:solidFill>
                          <a:latin typeface="Cambria Math" panose="02040503050406030204" pitchFamily="18" charset="0"/>
                        </a:rPr>
                        <m:t>𝐀𝐢𝐫</m:t>
                      </m:r>
                      <m:r>
                        <a:rPr lang="en-US" altLang="ko-KR" b="1">
                          <a:solidFill>
                            <a:prstClr val="black"/>
                          </a:solidFill>
                          <a:latin typeface="Cambria Math" panose="02040503050406030204" pitchFamily="18" charset="0"/>
                        </a:rPr>
                        <m:t> </m:t>
                      </m:r>
                      <m:r>
                        <a:rPr lang="en-US" altLang="ko-KR" b="1">
                          <a:solidFill>
                            <a:prstClr val="black"/>
                          </a:solidFill>
                          <a:latin typeface="Cambria Math" panose="02040503050406030204" pitchFamily="18" charset="0"/>
                        </a:rPr>
                        <m:t>𝐠𝐚𝐩</m:t>
                      </m:r>
                      <m:r>
                        <a:rPr lang="en-US" altLang="ko-KR" b="1">
                          <a:solidFill>
                            <a:prstClr val="black"/>
                          </a:solidFill>
                          <a:latin typeface="Cambria Math" panose="02040503050406030204" pitchFamily="18" charset="0"/>
                        </a:rPr>
                        <m:t>=</m:t>
                      </m:r>
                      <m:r>
                        <a:rPr lang="en-US" altLang="ko-KR" b="1" i="0" smtClean="0">
                          <a:solidFill>
                            <a:prstClr val="black"/>
                          </a:solidFill>
                          <a:latin typeface="Cambria Math" panose="02040503050406030204" pitchFamily="18" charset="0"/>
                        </a:rPr>
                        <m:t>𝟑</m:t>
                      </m:r>
                      <m:r>
                        <a:rPr lang="en-US" altLang="ko-KR" b="1">
                          <a:solidFill>
                            <a:prstClr val="black"/>
                          </a:solidFill>
                          <a:latin typeface="Cambria Math" panose="02040503050406030204" pitchFamily="18" charset="0"/>
                        </a:rPr>
                        <m:t>𝟎</m:t>
                      </m:r>
                      <m:r>
                        <a:rPr lang="en-US" altLang="ko-KR" b="1">
                          <a:solidFill>
                            <a:prstClr val="black"/>
                          </a:solidFill>
                          <a:latin typeface="Cambria Math" panose="02040503050406030204" pitchFamily="18" charset="0"/>
                        </a:rPr>
                        <m:t> </m:t>
                      </m:r>
                      <m:r>
                        <a:rPr lang="en-US" altLang="ko-KR" b="1">
                          <a:solidFill>
                            <a:prstClr val="black"/>
                          </a:solidFill>
                          <a:latin typeface="Cambria Math" panose="02040503050406030204" pitchFamily="18" charset="0"/>
                        </a:rPr>
                        <m:t>𝐧𝐦</m:t>
                      </m:r>
                      <m:r>
                        <a:rPr lang="en-US" altLang="ko-KR" b="1">
                          <a:solidFill>
                            <a:prstClr val="black"/>
                          </a:solidFill>
                          <a:latin typeface="Cambria Math" panose="02040503050406030204" pitchFamily="18" charset="0"/>
                        </a:rPr>
                        <m:t>, </m:t>
                      </m:r>
                      <m:r>
                        <a:rPr lang="en-US" altLang="ko-KR" b="1" smtClean="0">
                          <a:solidFill>
                            <a:srgbClr val="0000FF"/>
                          </a:solidFill>
                          <a:latin typeface="Cambria Math" panose="02040503050406030204" pitchFamily="18" charset="0"/>
                        </a:rPr>
                        <m:t>𝐡</m:t>
                      </m:r>
                      <m:r>
                        <a:rPr lang="en-US" altLang="ko-KR" b="1" smtClean="0">
                          <a:solidFill>
                            <a:srgbClr val="0000FF"/>
                          </a:solidFill>
                          <a:latin typeface="Cambria Math" panose="02040503050406030204" pitchFamily="18" charset="0"/>
                        </a:rPr>
                        <m:t>=</m:t>
                      </m:r>
                      <m:r>
                        <a:rPr lang="en-US" altLang="ko-KR" b="1" i="0" smtClean="0">
                          <a:solidFill>
                            <a:srgbClr val="0000FF"/>
                          </a:solidFill>
                          <a:latin typeface="Cambria Math" panose="02040503050406030204" pitchFamily="18" charset="0"/>
                        </a:rPr>
                        <m:t>𝟓𝟒𝟔</m:t>
                      </m:r>
                      <m:r>
                        <a:rPr lang="en-US" altLang="ko-KR" b="1">
                          <a:solidFill>
                            <a:srgbClr val="0000FF"/>
                          </a:solidFill>
                          <a:latin typeface="Cambria Math" panose="02040503050406030204" pitchFamily="18" charset="0"/>
                        </a:rPr>
                        <m:t> </m:t>
                      </m:r>
                      <m:r>
                        <a:rPr lang="en-US" altLang="ko-KR" b="1">
                          <a:solidFill>
                            <a:srgbClr val="0000FF"/>
                          </a:solidFill>
                          <a:latin typeface="Cambria Math" panose="02040503050406030204" pitchFamily="18" charset="0"/>
                        </a:rPr>
                        <m:t>𝐧𝐦</m:t>
                      </m:r>
                    </m:oMath>
                  </m:oMathPara>
                </a14:m>
                <a:endParaRPr lang="en-US" altLang="ko-KR" b="1" dirty="0">
                  <a:solidFill>
                    <a:srgbClr val="0000FF"/>
                  </a:solidFill>
                </a:endParaRPr>
              </a:p>
            </p:txBody>
          </p:sp>
        </mc:Choice>
        <mc:Fallback xmlns="">
          <p:sp>
            <p:nvSpPr>
              <p:cNvPr id="8" name="직사각형 7">
                <a:extLst>
                  <a:ext uri="{FF2B5EF4-FFF2-40B4-BE49-F238E27FC236}">
                    <a16:creationId xmlns:a16="http://schemas.microsoft.com/office/drawing/2014/main" xmlns:a14="http://schemas.microsoft.com/office/drawing/2010/main" xmlns="" id="{4B1DCABB-A061-4317-B436-9566150B62BA}"/>
                  </a:ext>
                </a:extLst>
              </p:cNvPr>
              <p:cNvSpPr>
                <a:spLocks noRot="1" noChangeAspect="1" noMove="1" noResize="1" noEditPoints="1" noAdjustHandles="1" noChangeArrowheads="1" noChangeShapeType="1" noTextEdit="1"/>
              </p:cNvSpPr>
              <p:nvPr/>
            </p:nvSpPr>
            <p:spPr>
              <a:xfrm>
                <a:off x="5137857" y="4853739"/>
                <a:ext cx="3932687" cy="646331"/>
              </a:xfrm>
              <a:prstGeom prst="rect">
                <a:avLst/>
              </a:prstGeom>
              <a:blipFill rotWithShape="1">
                <a:blip r:embed="rId9"/>
                <a:stretch>
                  <a:fillRect l="-1085" t="-943" b="-3774"/>
                </a:stretch>
              </a:blipFill>
            </p:spPr>
            <p:txBody>
              <a:bodyPr/>
              <a:lstStyle/>
              <a:p>
                <a:r>
                  <a:rPr lang="ko-KR" altLang="en-US">
                    <a:noFill/>
                  </a:rPr>
                  <a:t> </a:t>
                </a:r>
              </a:p>
            </p:txBody>
          </p:sp>
        </mc:Fallback>
      </mc:AlternateContent>
      <p:grpSp>
        <p:nvGrpSpPr>
          <p:cNvPr id="9" name="그룹 8">
            <a:extLst>
              <a:ext uri="{FF2B5EF4-FFF2-40B4-BE49-F238E27FC236}">
                <a16:creationId xmlns:a16="http://schemas.microsoft.com/office/drawing/2014/main" id="{CE155F1E-EBBD-3D46-90B7-E5790D8B095E}"/>
              </a:ext>
            </a:extLst>
          </p:cNvPr>
          <p:cNvGrpSpPr/>
          <p:nvPr/>
        </p:nvGrpSpPr>
        <p:grpSpPr>
          <a:xfrm>
            <a:off x="1505728" y="1522719"/>
            <a:ext cx="2277700" cy="1152805"/>
            <a:chOff x="1563928" y="1620782"/>
            <a:chExt cx="2277700" cy="1152805"/>
          </a:xfrm>
        </p:grpSpPr>
        <p:sp>
          <p:nvSpPr>
            <p:cNvPr id="50" name="직사각형 49">
              <a:extLst>
                <a:ext uri="{FF2B5EF4-FFF2-40B4-BE49-F238E27FC236}">
                  <a16:creationId xmlns:a16="http://schemas.microsoft.com/office/drawing/2014/main" id="{950526B4-E35D-4002-8F75-04027D8C156B}"/>
                </a:ext>
              </a:extLst>
            </p:cNvPr>
            <p:cNvSpPr/>
            <p:nvPr/>
          </p:nvSpPr>
          <p:spPr>
            <a:xfrm>
              <a:off x="1936745" y="2360395"/>
              <a:ext cx="1507505" cy="4067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1" name="직사각형 50">
              <a:extLst>
                <a:ext uri="{FF2B5EF4-FFF2-40B4-BE49-F238E27FC236}">
                  <a16:creationId xmlns:a16="http://schemas.microsoft.com/office/drawing/2014/main" id="{83E662F5-7A6B-4D5B-B198-029388A787A5}"/>
                </a:ext>
              </a:extLst>
            </p:cNvPr>
            <p:cNvSpPr/>
            <p:nvPr/>
          </p:nvSpPr>
          <p:spPr>
            <a:xfrm>
              <a:off x="1936745" y="1994323"/>
              <a:ext cx="216241" cy="4109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2" name="직사각형 51">
              <a:extLst>
                <a:ext uri="{FF2B5EF4-FFF2-40B4-BE49-F238E27FC236}">
                  <a16:creationId xmlns:a16="http://schemas.microsoft.com/office/drawing/2014/main" id="{C01DD602-30F5-48EB-A75F-7EA410E5326E}"/>
                </a:ext>
              </a:extLst>
            </p:cNvPr>
            <p:cNvSpPr/>
            <p:nvPr/>
          </p:nvSpPr>
          <p:spPr>
            <a:xfrm>
              <a:off x="2369227" y="1994323"/>
              <a:ext cx="216241" cy="4109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3" name="직사각형 52">
              <a:extLst>
                <a:ext uri="{FF2B5EF4-FFF2-40B4-BE49-F238E27FC236}">
                  <a16:creationId xmlns:a16="http://schemas.microsoft.com/office/drawing/2014/main" id="{F48AF174-36EA-4349-BF63-8CC24413AB26}"/>
                </a:ext>
              </a:extLst>
            </p:cNvPr>
            <p:cNvSpPr/>
            <p:nvPr/>
          </p:nvSpPr>
          <p:spPr>
            <a:xfrm>
              <a:off x="2801709" y="1994323"/>
              <a:ext cx="216241" cy="4109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4" name="직사각형 53">
              <a:extLst>
                <a:ext uri="{FF2B5EF4-FFF2-40B4-BE49-F238E27FC236}">
                  <a16:creationId xmlns:a16="http://schemas.microsoft.com/office/drawing/2014/main" id="{5A874096-AC15-472E-A23E-3D4F37B30FBF}"/>
                </a:ext>
              </a:extLst>
            </p:cNvPr>
            <p:cNvSpPr/>
            <p:nvPr/>
          </p:nvSpPr>
          <p:spPr>
            <a:xfrm>
              <a:off x="1857175" y="1865208"/>
              <a:ext cx="383085" cy="128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5" name="직사각형 54">
              <a:extLst>
                <a:ext uri="{FF2B5EF4-FFF2-40B4-BE49-F238E27FC236}">
                  <a16:creationId xmlns:a16="http://schemas.microsoft.com/office/drawing/2014/main" id="{20902190-84CA-40C6-B8E6-EE81F36D8EDA}"/>
                </a:ext>
              </a:extLst>
            </p:cNvPr>
            <p:cNvSpPr/>
            <p:nvPr/>
          </p:nvSpPr>
          <p:spPr>
            <a:xfrm>
              <a:off x="2282018" y="1865208"/>
              <a:ext cx="383085" cy="128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6" name="직사각형 55">
              <a:extLst>
                <a:ext uri="{FF2B5EF4-FFF2-40B4-BE49-F238E27FC236}">
                  <a16:creationId xmlns:a16="http://schemas.microsoft.com/office/drawing/2014/main" id="{F872DCB6-68BC-4341-9075-DE4115D06A12}"/>
                </a:ext>
              </a:extLst>
            </p:cNvPr>
            <p:cNvSpPr/>
            <p:nvPr/>
          </p:nvSpPr>
          <p:spPr>
            <a:xfrm>
              <a:off x="2718287" y="1865208"/>
              <a:ext cx="383085" cy="128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7" name="TextBox 56">
              <a:extLst>
                <a:ext uri="{FF2B5EF4-FFF2-40B4-BE49-F238E27FC236}">
                  <a16:creationId xmlns:a16="http://schemas.microsoft.com/office/drawing/2014/main" id="{DE6BBD50-E523-4150-AECC-7D36DA0E7670}"/>
                </a:ext>
              </a:extLst>
            </p:cNvPr>
            <p:cNvSpPr txBox="1"/>
            <p:nvPr/>
          </p:nvSpPr>
          <p:spPr>
            <a:xfrm>
              <a:off x="1858917" y="2469240"/>
              <a:ext cx="432482" cy="30434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58" name="TextBox 57">
              <a:extLst>
                <a:ext uri="{FF2B5EF4-FFF2-40B4-BE49-F238E27FC236}">
                  <a16:creationId xmlns:a16="http://schemas.microsoft.com/office/drawing/2014/main" id="{2BC62948-CEB3-4238-BFF5-B73196E15FBB}"/>
                </a:ext>
              </a:extLst>
            </p:cNvPr>
            <p:cNvSpPr txBox="1"/>
            <p:nvPr/>
          </p:nvSpPr>
          <p:spPr>
            <a:xfrm>
              <a:off x="1563928" y="1805144"/>
              <a:ext cx="432482" cy="30434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Al</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42" name="TextBox 41">
              <a:extLst>
                <a:ext uri="{FF2B5EF4-FFF2-40B4-BE49-F238E27FC236}">
                  <a16:creationId xmlns:a16="http://schemas.microsoft.com/office/drawing/2014/main" id="{97F4574D-5E0E-44AD-BA76-A2AD7907333D}"/>
                </a:ext>
              </a:extLst>
            </p:cNvPr>
            <p:cNvSpPr txBox="1"/>
            <p:nvPr/>
          </p:nvSpPr>
          <p:spPr>
            <a:xfrm>
              <a:off x="3429065" y="2167249"/>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a</a:t>
              </a:r>
              <a:endParaRPr lang="ko-KR" altLang="en-US" sz="1600" b="1"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ABF00B50-4B5D-4083-874F-9E7A25A889BA}"/>
                </a:ext>
              </a:extLst>
            </p:cNvPr>
            <p:cNvSpPr txBox="1"/>
            <p:nvPr/>
          </p:nvSpPr>
          <p:spPr>
            <a:xfrm>
              <a:off x="3410143" y="1840346"/>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b</a:t>
              </a:r>
              <a:endParaRPr lang="ko-KR" altLang="en-US" sz="1600" b="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EEB33702-101F-4A49-BC5B-90EA5BBBFC29}"/>
                </a:ext>
              </a:extLst>
            </p:cNvPr>
            <p:cNvSpPr txBox="1"/>
            <p:nvPr/>
          </p:nvSpPr>
          <p:spPr>
            <a:xfrm>
              <a:off x="3410143" y="1620782"/>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c</a:t>
              </a:r>
              <a:endParaRPr lang="ko-KR" altLang="en-US" sz="1600" b="1" dirty="0">
                <a:latin typeface="Arial" panose="020B0604020202020204" pitchFamily="34" charset="0"/>
                <a:cs typeface="Arial" panose="020B0604020202020204" pitchFamily="34" charset="0"/>
              </a:endParaRPr>
            </a:p>
          </p:txBody>
        </p:sp>
        <p:sp>
          <p:nvSpPr>
            <p:cNvPr id="67" name="직사각형 66">
              <a:extLst>
                <a:ext uri="{FF2B5EF4-FFF2-40B4-BE49-F238E27FC236}">
                  <a16:creationId xmlns:a16="http://schemas.microsoft.com/office/drawing/2014/main" id="{8673AD7D-0B39-2144-8533-65461B9252E7}"/>
                </a:ext>
              </a:extLst>
            </p:cNvPr>
            <p:cNvSpPr/>
            <p:nvPr/>
          </p:nvSpPr>
          <p:spPr>
            <a:xfrm>
              <a:off x="3228009" y="1995859"/>
              <a:ext cx="216241" cy="4109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9" name="직사각형 68">
              <a:extLst>
                <a:ext uri="{FF2B5EF4-FFF2-40B4-BE49-F238E27FC236}">
                  <a16:creationId xmlns:a16="http://schemas.microsoft.com/office/drawing/2014/main" id="{22E95264-A106-5847-98B1-E5E41558AE52}"/>
                </a:ext>
              </a:extLst>
            </p:cNvPr>
            <p:cNvSpPr/>
            <p:nvPr/>
          </p:nvSpPr>
          <p:spPr>
            <a:xfrm>
              <a:off x="3141788" y="1865208"/>
              <a:ext cx="383085" cy="128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39" name="타원 38">
              <a:extLst>
                <a:ext uri="{FF2B5EF4-FFF2-40B4-BE49-F238E27FC236}">
                  <a16:creationId xmlns:a16="http://schemas.microsoft.com/office/drawing/2014/main" id="{32E3E7E4-08E0-4BD8-B23C-6B8A274DDDCB}"/>
                </a:ext>
              </a:extLst>
            </p:cNvPr>
            <p:cNvSpPr>
              <a:spLocks noChangeAspect="1"/>
            </p:cNvSpPr>
            <p:nvPr/>
          </p:nvSpPr>
          <p:spPr>
            <a:xfrm>
              <a:off x="3381703" y="2284612"/>
              <a:ext cx="128691" cy="128693"/>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40" name="타원 39">
              <a:extLst>
                <a:ext uri="{FF2B5EF4-FFF2-40B4-BE49-F238E27FC236}">
                  <a16:creationId xmlns:a16="http://schemas.microsoft.com/office/drawing/2014/main" id="{02DE63B6-C7A5-4906-B8E3-E02316E2C333}"/>
                </a:ext>
              </a:extLst>
            </p:cNvPr>
            <p:cNvSpPr>
              <a:spLocks noChangeAspect="1"/>
            </p:cNvSpPr>
            <p:nvPr/>
          </p:nvSpPr>
          <p:spPr>
            <a:xfrm>
              <a:off x="3377105" y="1943391"/>
              <a:ext cx="128691" cy="128693"/>
            </a:xfrm>
            <a:prstGeom prst="ellipse">
              <a:avLst/>
            </a:prstGeom>
            <a:solidFill>
              <a:srgbClr val="F4B18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41" name="타원 40">
              <a:extLst>
                <a:ext uri="{FF2B5EF4-FFF2-40B4-BE49-F238E27FC236}">
                  <a16:creationId xmlns:a16="http://schemas.microsoft.com/office/drawing/2014/main" id="{7C904BED-3C1F-4B90-8F79-D5D304924A47}"/>
                </a:ext>
              </a:extLst>
            </p:cNvPr>
            <p:cNvSpPr>
              <a:spLocks noChangeAspect="1"/>
            </p:cNvSpPr>
            <p:nvPr/>
          </p:nvSpPr>
          <p:spPr>
            <a:xfrm>
              <a:off x="3374949" y="1780505"/>
              <a:ext cx="128691" cy="128693"/>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grpSp>
      <p:grpSp>
        <p:nvGrpSpPr>
          <p:cNvPr id="4" name="그룹 3">
            <a:extLst>
              <a:ext uri="{FF2B5EF4-FFF2-40B4-BE49-F238E27FC236}">
                <a16:creationId xmlns:a16="http://schemas.microsoft.com/office/drawing/2014/main" id="{17B72134-1F35-934D-8A2C-6255E680F9F4}"/>
              </a:ext>
            </a:extLst>
          </p:cNvPr>
          <p:cNvGrpSpPr/>
          <p:nvPr/>
        </p:nvGrpSpPr>
        <p:grpSpPr>
          <a:xfrm>
            <a:off x="5708626" y="1533215"/>
            <a:ext cx="2101972" cy="1134922"/>
            <a:chOff x="5774975" y="1620482"/>
            <a:chExt cx="2101972" cy="1134922"/>
          </a:xfrm>
        </p:grpSpPr>
        <p:sp>
          <p:nvSpPr>
            <p:cNvPr id="70" name="직사각형 69">
              <a:extLst>
                <a:ext uri="{FF2B5EF4-FFF2-40B4-BE49-F238E27FC236}">
                  <a16:creationId xmlns:a16="http://schemas.microsoft.com/office/drawing/2014/main" id="{4A4EF81F-B5F9-C842-B61F-97B10B175713}"/>
                </a:ext>
              </a:extLst>
            </p:cNvPr>
            <p:cNvSpPr/>
            <p:nvPr/>
          </p:nvSpPr>
          <p:spPr>
            <a:xfrm>
              <a:off x="7177518" y="1783869"/>
              <a:ext cx="269868" cy="67328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1" name="직사각형 60">
              <a:extLst>
                <a:ext uri="{FF2B5EF4-FFF2-40B4-BE49-F238E27FC236}">
                  <a16:creationId xmlns:a16="http://schemas.microsoft.com/office/drawing/2014/main" id="{0B68A7C0-DEF8-4450-BB47-1C82884E3777}"/>
                </a:ext>
              </a:extLst>
            </p:cNvPr>
            <p:cNvSpPr/>
            <p:nvPr/>
          </p:nvSpPr>
          <p:spPr>
            <a:xfrm>
              <a:off x="5845263" y="1788731"/>
              <a:ext cx="269868" cy="67328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2" name="직사각형 61">
              <a:extLst>
                <a:ext uri="{FF2B5EF4-FFF2-40B4-BE49-F238E27FC236}">
                  <a16:creationId xmlns:a16="http://schemas.microsoft.com/office/drawing/2014/main" id="{215DAF91-81C7-48FC-BE9A-B01939F3DC26}"/>
                </a:ext>
              </a:extLst>
            </p:cNvPr>
            <p:cNvSpPr/>
            <p:nvPr/>
          </p:nvSpPr>
          <p:spPr>
            <a:xfrm>
              <a:off x="6737392" y="1788731"/>
              <a:ext cx="269868" cy="67328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3" name="TextBox 62">
              <a:extLst>
                <a:ext uri="{FF2B5EF4-FFF2-40B4-BE49-F238E27FC236}">
                  <a16:creationId xmlns:a16="http://schemas.microsoft.com/office/drawing/2014/main" id="{C84C87F8-1137-4FB3-B73B-24922B2E2F3E}"/>
                </a:ext>
              </a:extLst>
            </p:cNvPr>
            <p:cNvSpPr txBox="1"/>
            <p:nvPr/>
          </p:nvSpPr>
          <p:spPr>
            <a:xfrm>
              <a:off x="5801967" y="1915459"/>
              <a:ext cx="446064" cy="30434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Al</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4" name="직사각형 63">
              <a:extLst>
                <a:ext uri="{FF2B5EF4-FFF2-40B4-BE49-F238E27FC236}">
                  <a16:creationId xmlns:a16="http://schemas.microsoft.com/office/drawing/2014/main" id="{C90734FB-F77A-44B7-B8C3-7B30020AFB3B}"/>
                </a:ext>
              </a:extLst>
            </p:cNvPr>
            <p:cNvSpPr/>
            <p:nvPr/>
          </p:nvSpPr>
          <p:spPr>
            <a:xfrm>
              <a:off x="6291328" y="1788731"/>
              <a:ext cx="269868" cy="67328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5" name="직사각형 64">
              <a:extLst>
                <a:ext uri="{FF2B5EF4-FFF2-40B4-BE49-F238E27FC236}">
                  <a16:creationId xmlns:a16="http://schemas.microsoft.com/office/drawing/2014/main" id="{F17D4DA7-F1E1-4074-916F-C2185B6B8349}"/>
                </a:ext>
              </a:extLst>
            </p:cNvPr>
            <p:cNvSpPr/>
            <p:nvPr/>
          </p:nvSpPr>
          <p:spPr>
            <a:xfrm>
              <a:off x="5845263" y="2360395"/>
              <a:ext cx="1602123" cy="3950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400" b="1" i="0" u="none" strike="noStrike" kern="1200" cap="none" spc="0" normalizeH="0" baseline="0" noProof="0">
                <a:ln>
                  <a:noFill/>
                </a:ln>
                <a:solidFill>
                  <a:prstClr val="white"/>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60" name="TextBox 59">
              <a:extLst>
                <a:ext uri="{FF2B5EF4-FFF2-40B4-BE49-F238E27FC236}">
                  <a16:creationId xmlns:a16="http://schemas.microsoft.com/office/drawing/2014/main" id="{8E311387-3764-4656-9CB4-81FC7D640940}"/>
                </a:ext>
              </a:extLst>
            </p:cNvPr>
            <p:cNvSpPr txBox="1"/>
            <p:nvPr/>
          </p:nvSpPr>
          <p:spPr>
            <a:xfrm>
              <a:off x="5774975" y="2423083"/>
              <a:ext cx="446064" cy="304347"/>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Si</a:t>
              </a:r>
              <a:endParaRPr kumimoji="0" lang="ko-KR" altLang="en-US" sz="14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endParaRPr>
            </a:p>
          </p:txBody>
        </p:sp>
        <p:sp>
          <p:nvSpPr>
            <p:cNvPr id="46" name="타원 45">
              <a:extLst>
                <a:ext uri="{FF2B5EF4-FFF2-40B4-BE49-F238E27FC236}">
                  <a16:creationId xmlns:a16="http://schemas.microsoft.com/office/drawing/2014/main" id="{3238DC2B-066C-4A68-87D6-15A29D322C20}"/>
                </a:ext>
              </a:extLst>
            </p:cNvPr>
            <p:cNvSpPr>
              <a:spLocks noChangeAspect="1"/>
            </p:cNvSpPr>
            <p:nvPr/>
          </p:nvSpPr>
          <p:spPr>
            <a:xfrm>
              <a:off x="7408338" y="1744287"/>
              <a:ext cx="128691" cy="128693"/>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0ABFCB-9993-4F8F-A6C3-AD71036D1B1C}"/>
                </a:ext>
              </a:extLst>
            </p:cNvPr>
            <p:cNvSpPr txBox="1"/>
            <p:nvPr/>
          </p:nvSpPr>
          <p:spPr>
            <a:xfrm>
              <a:off x="7464384" y="2186344"/>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a</a:t>
              </a:r>
              <a:endParaRPr lang="ko-KR" altLang="en-US" sz="1600" b="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AF6BF962-4867-488C-93A4-58D1B5F42565}"/>
                </a:ext>
              </a:extLst>
            </p:cNvPr>
            <p:cNvSpPr txBox="1"/>
            <p:nvPr/>
          </p:nvSpPr>
          <p:spPr>
            <a:xfrm>
              <a:off x="7464383" y="1620482"/>
              <a:ext cx="412563" cy="334781"/>
            </a:xfrm>
            <a:prstGeom prst="rect">
              <a:avLst/>
            </a:prstGeom>
            <a:noFill/>
          </p:spPr>
          <p:txBody>
            <a:bodyPr wrap="square" rtlCol="0">
              <a:spAutoFit/>
            </a:bodyPr>
            <a:lstStyle/>
            <a:p>
              <a:pPr algn="ctr"/>
              <a:r>
                <a:rPr lang="en-US" altLang="ko-KR" sz="1600" b="1" dirty="0">
                  <a:latin typeface="Arial" panose="020B0604020202020204" pitchFamily="34" charset="0"/>
                  <a:cs typeface="Arial" panose="020B0604020202020204" pitchFamily="34" charset="0"/>
                </a:rPr>
                <a:t>b</a:t>
              </a:r>
              <a:endParaRPr lang="ko-KR" altLang="en-US" sz="1600" b="1" dirty="0">
                <a:latin typeface="Arial" panose="020B0604020202020204" pitchFamily="34" charset="0"/>
                <a:cs typeface="Arial" panose="020B0604020202020204" pitchFamily="34" charset="0"/>
              </a:endParaRPr>
            </a:p>
          </p:txBody>
        </p:sp>
        <p:sp>
          <p:nvSpPr>
            <p:cNvPr id="45" name="타원 44">
              <a:extLst>
                <a:ext uri="{FF2B5EF4-FFF2-40B4-BE49-F238E27FC236}">
                  <a16:creationId xmlns:a16="http://schemas.microsoft.com/office/drawing/2014/main" id="{35F68089-A1BE-4595-B8C4-5B05602B731B}"/>
                </a:ext>
              </a:extLst>
            </p:cNvPr>
            <p:cNvSpPr>
              <a:spLocks noChangeAspect="1"/>
            </p:cNvSpPr>
            <p:nvPr/>
          </p:nvSpPr>
          <p:spPr>
            <a:xfrm>
              <a:off x="7386831" y="2303608"/>
              <a:ext cx="128691" cy="128693"/>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37503194"/>
      </p:ext>
    </p:extLst>
  </p:cSld>
  <p:clrMapOvr>
    <a:masterClrMapping/>
  </p:clrMapOvr>
  <mc:AlternateContent xmlns:mc="http://schemas.openxmlformats.org/markup-compatibility/2006" xmlns:p14="http://schemas.microsoft.com/office/powerpoint/2010/main">
    <mc:Choice Requires="p14">
      <p:transition spd="slow" p14:dur="2000" advTm="99772"/>
    </mc:Choice>
    <mc:Fallback xmlns="">
      <p:transition spd="slow" advTm="9977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2CC7FC0A-9B49-4932-9204-FC21894FF187}"/>
              </a:ext>
            </a:extLst>
          </p:cNvPr>
          <p:cNvSpPr txBox="1">
            <a:spLocks noChangeArrowheads="1"/>
          </p:cNvSpPr>
          <p:nvPr/>
        </p:nvSpPr>
        <p:spPr bwMode="auto">
          <a:xfrm>
            <a:off x="544992" y="1474268"/>
            <a:ext cx="7688255" cy="378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077" tIns="43538" rIns="87077" bIns="43538">
            <a:spAutoFit/>
          </a:bodyPr>
          <a:lstStyle>
            <a:defPPr>
              <a:defRPr lang="en-US"/>
            </a:defPPr>
            <a:lvl1pPr marL="571500" indent="-571500">
              <a:spcBef>
                <a:spcPct val="0"/>
              </a:spcBef>
              <a:buFont typeface="Wingdings" pitchFamily="2" charset="2"/>
              <a:buChar char="ü"/>
              <a:defRPr kumimoji="0" sz="2000">
                <a:latin typeface="HY헤드라인M" pitchFamily="18" charset="-127"/>
                <a:ea typeface="HY헤드라인M" pitchFamily="18" charset="-127"/>
                <a:cs typeface="Times New Roman" pitchFamily="18" charset="0"/>
              </a:defRPr>
            </a:lvl1pPr>
            <a:lvl2pPr marL="3695700" indent="-1420813" eaLnBrk="0" hangingPunct="0">
              <a:spcBef>
                <a:spcPct val="20000"/>
              </a:spcBef>
              <a:buFont typeface="Arial" charset="0"/>
              <a:buChar char="–"/>
              <a:defRPr sz="13900">
                <a:latin typeface="맑은 고딕" pitchFamily="50" charset="-127"/>
                <a:ea typeface="맑은 고딕" pitchFamily="50" charset="-127"/>
              </a:defRPr>
            </a:lvl2pPr>
            <a:lvl3pPr marL="5686425" indent="-1136650" eaLnBrk="0" hangingPunct="0">
              <a:spcBef>
                <a:spcPct val="20000"/>
              </a:spcBef>
              <a:buFont typeface="Arial" charset="0"/>
              <a:buChar char="•"/>
              <a:defRPr sz="11900">
                <a:latin typeface="맑은 고딕" pitchFamily="50" charset="-127"/>
                <a:ea typeface="맑은 고딕" pitchFamily="50" charset="-127"/>
              </a:defRPr>
            </a:lvl3pPr>
            <a:lvl4pPr marL="7959725" indent="-1136650" eaLnBrk="0" hangingPunct="0">
              <a:spcBef>
                <a:spcPct val="20000"/>
              </a:spcBef>
              <a:buFont typeface="Arial" charset="0"/>
              <a:buChar char="–"/>
              <a:defRPr sz="10000">
                <a:latin typeface="맑은 고딕" pitchFamily="50" charset="-127"/>
                <a:ea typeface="맑은 고딕" pitchFamily="50" charset="-127"/>
              </a:defRPr>
            </a:lvl4pPr>
            <a:lvl5pPr marL="10236200" indent="-1136650" eaLnBrk="0" hangingPunct="0">
              <a:spcBef>
                <a:spcPct val="20000"/>
              </a:spcBef>
              <a:buFont typeface="Arial" charset="0"/>
              <a:buChar char="»"/>
              <a:defRPr sz="10000">
                <a:latin typeface="맑은 고딕" pitchFamily="50" charset="-127"/>
                <a:ea typeface="맑은 고딕" pitchFamily="50" charset="-127"/>
              </a:defRPr>
            </a:lvl5pPr>
            <a:lvl6pPr marL="10693400" indent="-1136650" defTabSz="4548188" eaLnBrk="0" fontAlgn="base" hangingPunct="0">
              <a:spcBef>
                <a:spcPct val="20000"/>
              </a:spcBef>
              <a:spcAft>
                <a:spcPct val="0"/>
              </a:spcAft>
              <a:buFont typeface="Arial" charset="0"/>
              <a:buChar char="»"/>
              <a:defRPr sz="10000">
                <a:latin typeface="맑은 고딕" pitchFamily="50" charset="-127"/>
                <a:ea typeface="맑은 고딕" pitchFamily="50" charset="-127"/>
              </a:defRPr>
            </a:lvl6pPr>
            <a:lvl7pPr marL="11150600" indent="-1136650" defTabSz="4548188" eaLnBrk="0" fontAlgn="base" hangingPunct="0">
              <a:spcBef>
                <a:spcPct val="20000"/>
              </a:spcBef>
              <a:spcAft>
                <a:spcPct val="0"/>
              </a:spcAft>
              <a:buFont typeface="Arial" charset="0"/>
              <a:buChar char="»"/>
              <a:defRPr sz="10000">
                <a:latin typeface="맑은 고딕" pitchFamily="50" charset="-127"/>
                <a:ea typeface="맑은 고딕" pitchFamily="50" charset="-127"/>
              </a:defRPr>
            </a:lvl7pPr>
            <a:lvl8pPr marL="11607800" indent="-1136650" defTabSz="4548188" eaLnBrk="0" fontAlgn="base" hangingPunct="0">
              <a:spcBef>
                <a:spcPct val="20000"/>
              </a:spcBef>
              <a:spcAft>
                <a:spcPct val="0"/>
              </a:spcAft>
              <a:buFont typeface="Arial" charset="0"/>
              <a:buChar char="»"/>
              <a:defRPr sz="10000">
                <a:latin typeface="맑은 고딕" pitchFamily="50" charset="-127"/>
                <a:ea typeface="맑은 고딕" pitchFamily="50" charset="-127"/>
              </a:defRPr>
            </a:lvl8pPr>
            <a:lvl9pPr marL="12065000" indent="-1136650" defTabSz="4548188" eaLnBrk="0" fontAlgn="base" hangingPunct="0">
              <a:spcBef>
                <a:spcPct val="20000"/>
              </a:spcBef>
              <a:spcAft>
                <a:spcPct val="0"/>
              </a:spcAft>
              <a:buFont typeface="Arial" charset="0"/>
              <a:buChar char="»"/>
              <a:defRPr sz="10000">
                <a:latin typeface="맑은 고딕" pitchFamily="50" charset="-127"/>
                <a:ea typeface="맑은 고딕" pitchFamily="50" charset="-127"/>
              </a:defRPr>
            </a:lvl9pPr>
          </a:lstStyle>
          <a:p>
            <a:r>
              <a:rPr lang="en-US" altLang="ko-KR" dirty="0">
                <a:latin typeface="Arial" panose="020B0604020202020204" pitchFamily="34" charset="0"/>
                <a:cs typeface="Arial" panose="020B0604020202020204" pitchFamily="34" charset="0"/>
              </a:rPr>
              <a:t>We demonstrate the </a:t>
            </a:r>
            <a:r>
              <a:rPr lang="en-US" altLang="ko-KR" b="1" dirty="0">
                <a:solidFill>
                  <a:srgbClr val="0000FF"/>
                </a:solidFill>
                <a:latin typeface="Arial" panose="020B0604020202020204" pitchFamily="34" charset="0"/>
                <a:cs typeface="Arial" panose="020B0604020202020204" pitchFamily="34" charset="0"/>
              </a:rPr>
              <a:t>transmission improvement of TM wave </a:t>
            </a:r>
            <a:r>
              <a:rPr lang="en-US" altLang="ko-KR" dirty="0">
                <a:latin typeface="Arial" panose="020B0604020202020204" pitchFamily="34" charset="0"/>
                <a:cs typeface="Arial" panose="020B0604020202020204" pitchFamily="34" charset="0"/>
              </a:rPr>
              <a:t>in the narrow air-gap of </a:t>
            </a:r>
            <a:r>
              <a:rPr lang="en-US" altLang="ko-KR" b="1" dirty="0">
                <a:solidFill>
                  <a:srgbClr val="0000FF"/>
                </a:solidFill>
                <a:latin typeface="Arial" panose="020B0604020202020204" pitchFamily="34" charset="0"/>
                <a:cs typeface="Arial" panose="020B0604020202020204" pitchFamily="34" charset="0"/>
              </a:rPr>
              <a:t>WGP with 1D Al-nanowires on Si-</a:t>
            </a:r>
            <a:r>
              <a:rPr lang="en-US" altLang="ko-KR" b="1" dirty="0" err="1">
                <a:solidFill>
                  <a:srgbClr val="0000FF"/>
                </a:solidFill>
                <a:latin typeface="Arial" panose="020B0604020202020204" pitchFamily="34" charset="0"/>
                <a:cs typeface="Arial" panose="020B0604020202020204" pitchFamily="34" charset="0"/>
              </a:rPr>
              <a:t>nanopatterns</a:t>
            </a:r>
            <a:r>
              <a:rPr lang="en-US" altLang="ko-KR" b="1" dirty="0">
                <a:solidFill>
                  <a:srgbClr val="0000FF"/>
                </a:solidFill>
                <a:latin typeface="Arial" panose="020B0604020202020204" pitchFamily="34" charset="0"/>
                <a:cs typeface="Arial" panose="020B0604020202020204" pitchFamily="34" charset="0"/>
              </a:rPr>
              <a:t> </a:t>
            </a:r>
            <a:r>
              <a:rPr lang="en-US" altLang="ko-KR" dirty="0">
                <a:latin typeface="Arial" panose="020B0604020202020204" pitchFamily="34" charset="0"/>
                <a:cs typeface="Arial" panose="020B0604020202020204" pitchFamily="34" charset="0"/>
              </a:rPr>
              <a:t>fabricated by</a:t>
            </a:r>
            <a:r>
              <a:rPr lang="en-US" altLang="ko-KR" dirty="0">
                <a:solidFill>
                  <a:srgbClr val="0000FF"/>
                </a:solidFill>
                <a:latin typeface="Arial" panose="020B0604020202020204" pitchFamily="34" charset="0"/>
                <a:cs typeface="Arial" panose="020B0604020202020204" pitchFamily="34" charset="0"/>
              </a:rPr>
              <a:t> </a:t>
            </a:r>
            <a:r>
              <a:rPr lang="en-US" altLang="ko-KR" b="1" dirty="0">
                <a:solidFill>
                  <a:srgbClr val="0000FF"/>
                </a:solidFill>
                <a:latin typeface="Arial" panose="020B0604020202020204" pitchFamily="34" charset="0"/>
                <a:cs typeface="Arial" panose="020B0604020202020204" pitchFamily="34" charset="0"/>
              </a:rPr>
              <a:t>the oblique angle deposition method. </a:t>
            </a:r>
            <a:endParaRPr lang="en-US" altLang="ko-KR" dirty="0">
              <a:solidFill>
                <a:srgbClr val="0000FF"/>
              </a:solidFill>
              <a:latin typeface="Arial" panose="020B0604020202020204" pitchFamily="34" charset="0"/>
              <a:cs typeface="Arial" panose="020B0604020202020204" pitchFamily="34" charset="0"/>
            </a:endParaRPr>
          </a:p>
          <a:p>
            <a:endParaRPr lang="en-US" altLang="ko-KR" dirty="0">
              <a:latin typeface="Arial" panose="020B0604020202020204" pitchFamily="34" charset="0"/>
              <a:cs typeface="Arial" panose="020B0604020202020204" pitchFamily="34" charset="0"/>
            </a:endParaRPr>
          </a:p>
          <a:p>
            <a:endParaRPr lang="en-US" altLang="ko-KR" dirty="0">
              <a:latin typeface="Arial" panose="020B0604020202020204" pitchFamily="34" charset="0"/>
              <a:cs typeface="Arial" panose="020B0604020202020204" pitchFamily="34" charset="0"/>
            </a:endParaRPr>
          </a:p>
          <a:p>
            <a:r>
              <a:rPr lang="en-US" altLang="ko-KR" dirty="0">
                <a:latin typeface="Arial" panose="020B0604020202020204" pitchFamily="34" charset="0"/>
                <a:cs typeface="Arial" panose="020B0604020202020204" pitchFamily="34" charset="0"/>
              </a:rPr>
              <a:t>The </a:t>
            </a:r>
            <a:r>
              <a:rPr lang="en-US" altLang="ko-KR" b="1" dirty="0">
                <a:solidFill>
                  <a:srgbClr val="0000FF"/>
                </a:solidFill>
                <a:latin typeface="Arial" panose="020B0604020202020204" pitchFamily="34" charset="0"/>
                <a:cs typeface="Arial" panose="020B0604020202020204" pitchFamily="34" charset="0"/>
              </a:rPr>
              <a:t>strong electric field</a:t>
            </a:r>
            <a:r>
              <a:rPr lang="en-US" altLang="ko-KR" b="1" dirty="0">
                <a:latin typeface="Arial" panose="020B0604020202020204" pitchFamily="34" charset="0"/>
                <a:cs typeface="Arial" panose="020B0604020202020204" pitchFamily="34" charset="0"/>
              </a:rPr>
              <a:t> </a:t>
            </a:r>
            <a:r>
              <a:rPr lang="en-US" altLang="ko-KR" dirty="0">
                <a:latin typeface="Arial" panose="020B0604020202020204" pitchFamily="34" charset="0"/>
                <a:cs typeface="Arial" panose="020B0604020202020204" pitchFamily="34" charset="0"/>
              </a:rPr>
              <a:t>in the narrow air-gaps and the </a:t>
            </a:r>
            <a:r>
              <a:rPr lang="en-US" altLang="ko-KR" b="1" dirty="0">
                <a:solidFill>
                  <a:srgbClr val="0000FF"/>
                </a:solidFill>
                <a:latin typeface="Arial" panose="020B0604020202020204" pitchFamily="34" charset="0"/>
                <a:cs typeface="Arial" panose="020B0604020202020204" pitchFamily="34" charset="0"/>
              </a:rPr>
              <a:t>better admittance matching </a:t>
            </a:r>
            <a:r>
              <a:rPr lang="en-US" altLang="ko-KR" dirty="0">
                <a:latin typeface="Arial" panose="020B0604020202020204" pitchFamily="34" charset="0"/>
                <a:cs typeface="Arial" panose="020B0604020202020204" pitchFamily="34" charset="0"/>
              </a:rPr>
              <a:t>due to the Si- </a:t>
            </a:r>
            <a:r>
              <a:rPr lang="en-US" altLang="ko-KR" dirty="0" err="1">
                <a:latin typeface="Arial" panose="020B0604020202020204" pitchFamily="34" charset="0"/>
                <a:cs typeface="Arial" panose="020B0604020202020204" pitchFamily="34" charset="0"/>
              </a:rPr>
              <a:t>nanopatterns</a:t>
            </a:r>
            <a:r>
              <a:rPr lang="en-US" altLang="ko-KR" dirty="0">
                <a:latin typeface="Arial" panose="020B0604020202020204" pitchFamily="34" charset="0"/>
                <a:cs typeface="Arial" panose="020B0604020202020204" pitchFamily="34" charset="0"/>
              </a:rPr>
              <a:t> are attributed to the enhancement of transmittance.</a:t>
            </a:r>
          </a:p>
          <a:p>
            <a:endParaRPr lang="en-US" altLang="ko-KR" dirty="0">
              <a:latin typeface="Arial" panose="020B0604020202020204" pitchFamily="34" charset="0"/>
              <a:cs typeface="Arial" panose="020B0604020202020204" pitchFamily="34" charset="0"/>
            </a:endParaRPr>
          </a:p>
          <a:p>
            <a:r>
              <a:rPr lang="en-US" altLang="ko-KR" dirty="0">
                <a:latin typeface="Arial" panose="020B0604020202020204" pitchFamily="34" charset="0"/>
                <a:cs typeface="Arial" panose="020B0604020202020204" pitchFamily="34" charset="0"/>
              </a:rPr>
              <a:t>The strategy presented in this study could suggest future IR WGPs with improved performance.</a:t>
            </a:r>
          </a:p>
        </p:txBody>
      </p:sp>
      <p:sp>
        <p:nvSpPr>
          <p:cNvPr id="4" name="Rectangle 11">
            <a:extLst>
              <a:ext uri="{FF2B5EF4-FFF2-40B4-BE49-F238E27FC236}">
                <a16:creationId xmlns:a16="http://schemas.microsoft.com/office/drawing/2014/main" id="{B06815EB-E081-4084-BFD6-3A830EE30CBB}"/>
              </a:ext>
            </a:extLst>
          </p:cNvPr>
          <p:cNvSpPr>
            <a:spLocks noChangeArrowheads="1"/>
          </p:cNvSpPr>
          <p:nvPr/>
        </p:nvSpPr>
        <p:spPr bwMode="auto">
          <a:xfrm>
            <a:off x="-225605" y="126933"/>
            <a:ext cx="5614552"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Conclusion</a:t>
            </a:r>
          </a:p>
        </p:txBody>
      </p:sp>
    </p:spTree>
    <p:extLst>
      <p:ext uri="{BB962C8B-B14F-4D97-AF65-F5344CB8AC3E}">
        <p14:creationId xmlns:p14="http://schemas.microsoft.com/office/powerpoint/2010/main" val="2659070142"/>
      </p:ext>
    </p:extLst>
  </p:cSld>
  <p:clrMapOvr>
    <a:masterClrMapping/>
  </p:clrMapOvr>
  <mc:AlternateContent xmlns:mc="http://schemas.openxmlformats.org/markup-compatibility/2006" xmlns:p14="http://schemas.microsoft.com/office/powerpoint/2010/main">
    <mc:Choice Requires="p14">
      <p:transition spd="slow" p14:dur="2000" advTm="38967"/>
    </mc:Choice>
    <mc:Fallback xmlns="">
      <p:transition spd="slow" advTm="3896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2AAA6-E3F6-4FB0-B4A5-BE7476462FF2}"/>
              </a:ext>
            </a:extLst>
          </p:cNvPr>
          <p:cNvSpPr txBox="1"/>
          <p:nvPr/>
        </p:nvSpPr>
        <p:spPr>
          <a:xfrm>
            <a:off x="532700" y="2785145"/>
            <a:ext cx="8078599" cy="769441"/>
          </a:xfrm>
          <a:prstGeom prst="rect">
            <a:avLst/>
          </a:prstGeom>
          <a:noFill/>
        </p:spPr>
        <p:txBody>
          <a:bodyPr wrap="square" rtlCol="0">
            <a:spAutoFit/>
          </a:bodyPr>
          <a:lstStyle/>
          <a:p>
            <a:pPr algn="ctr"/>
            <a:r>
              <a:rPr lang="en-US" altLang="ko-KR" sz="44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 for your attention!</a:t>
            </a:r>
            <a:endParaRPr lang="ko-KR" altLang="en-US" sz="44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7063468"/>
      </p:ext>
    </p:extLst>
  </p:cSld>
  <p:clrMapOvr>
    <a:masterClrMapping/>
  </p:clrMapOvr>
  <mc:AlternateContent xmlns:mc="http://schemas.openxmlformats.org/markup-compatibility/2006" xmlns:p14="http://schemas.microsoft.com/office/powerpoint/2010/main">
    <mc:Choice Requires="p14">
      <p:transition spd="slow" p14:dur="2000" advTm="2864"/>
    </mc:Choice>
    <mc:Fallback xmlns="">
      <p:transition spd="slow" advTm="286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1">
            <a:extLst>
              <a:ext uri="{FF2B5EF4-FFF2-40B4-BE49-F238E27FC236}">
                <a16:creationId xmlns:a16="http://schemas.microsoft.com/office/drawing/2014/main" id="{19AC04ED-45EF-4784-861B-07EB14B262A4}"/>
              </a:ext>
            </a:extLst>
          </p:cNvPr>
          <p:cNvSpPr>
            <a:spLocks noChangeArrowheads="1"/>
          </p:cNvSpPr>
          <p:nvPr/>
        </p:nvSpPr>
        <p:spPr bwMode="auto">
          <a:xfrm>
            <a:off x="-225605" y="126933"/>
            <a:ext cx="6690200" cy="674687"/>
          </a:xfrm>
          <a:prstGeom prst="rect">
            <a:avLst/>
          </a:prstGeom>
          <a:noFill/>
          <a:ln w="76200">
            <a:noFill/>
            <a:miter lim="800000"/>
            <a:headEnd/>
            <a:tailEnd/>
          </a:ln>
        </p:spPr>
        <p:txBody>
          <a:bodyPr lIns="417939" tIns="208970" rIns="417939" bIns="208970" anchor="ctr"/>
          <a:lstStyle/>
          <a:p>
            <a:pPr algn="just" defTabSz="4549030" fontAlgn="base" latinLnBrk="1">
              <a:spcBef>
                <a:spcPct val="0"/>
              </a:spcBef>
              <a:spcAft>
                <a:spcPct val="0"/>
              </a:spcAft>
              <a:defRPr/>
            </a:pPr>
            <a:r>
              <a:rPr lang="en-US" altLang="ko-KR" sz="4000" b="1" spc="-143" dirty="0">
                <a:solidFill>
                  <a:prstClr val="black"/>
                </a:solidFill>
                <a:latin typeface="Arial" panose="020B0604020202020204" pitchFamily="34" charset="0"/>
                <a:ea typeface="HY헤드라인M" panose="02030600000101010101" pitchFamily="18" charset="-127"/>
                <a:cs typeface="Arial" panose="020B0604020202020204" pitchFamily="34" charset="0"/>
              </a:rPr>
              <a:t>Electric field distributions</a:t>
            </a:r>
          </a:p>
        </p:txBody>
      </p:sp>
      <p:sp>
        <p:nvSpPr>
          <p:cNvPr id="4" name="TextBox 3">
            <a:extLst>
              <a:ext uri="{FF2B5EF4-FFF2-40B4-BE49-F238E27FC236}">
                <a16:creationId xmlns:a16="http://schemas.microsoft.com/office/drawing/2014/main" id="{A510DD44-EB6A-4D80-9B18-E3139DDB6B56}"/>
              </a:ext>
            </a:extLst>
          </p:cNvPr>
          <p:cNvSpPr txBox="1"/>
          <p:nvPr/>
        </p:nvSpPr>
        <p:spPr>
          <a:xfrm>
            <a:off x="0" y="5774769"/>
            <a:ext cx="9046391" cy="494879"/>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altLang="ko-KR" sz="2400" b="1" dirty="0">
                <a:solidFill>
                  <a:srgbClr val="0000FF"/>
                </a:solidFill>
                <a:latin typeface="Arial" panose="020B0604020202020204" pitchFamily="34" charset="0"/>
                <a:cs typeface="Arial" panose="020B0604020202020204" pitchFamily="34" charset="0"/>
              </a:rPr>
              <a:t>Strong E-field in narrow air gap</a:t>
            </a:r>
            <a:r>
              <a:rPr lang="en-US" altLang="ko-KR" sz="2400" b="1" dirty="0">
                <a:solidFill>
                  <a:srgbClr val="0000FF"/>
                </a:solidFill>
                <a:latin typeface="Arial" panose="020B0604020202020204" pitchFamily="34" charset="0"/>
                <a:cs typeface="Arial" panose="020B0604020202020204" pitchFamily="34" charset="0"/>
                <a:sym typeface="Wingdings" panose="05000000000000000000" pitchFamily="2" charset="2"/>
              </a:rPr>
              <a:t> High transmittance</a:t>
            </a:r>
            <a:endParaRPr lang="ko-KR" altLang="en-US" sz="2000" dirty="0">
              <a:solidFill>
                <a:srgbClr val="0000FF"/>
              </a:solidFill>
              <a:latin typeface="Arial" panose="020B0604020202020204" pitchFamily="34" charset="0"/>
              <a:cs typeface="Arial" panose="020B0604020202020204" pitchFamily="34" charset="0"/>
            </a:endParaRPr>
          </a:p>
        </p:txBody>
      </p:sp>
      <p:pic>
        <p:nvPicPr>
          <p:cNvPr id="17" name="그림 16">
            <a:extLst>
              <a:ext uri="{FF2B5EF4-FFF2-40B4-BE49-F238E27FC236}">
                <a16:creationId xmlns:a16="http://schemas.microsoft.com/office/drawing/2014/main" id="{E4341562-3B15-4D38-B3DB-125CE04EDFCC}"/>
              </a:ext>
            </a:extLst>
          </p:cNvPr>
          <p:cNvPicPr>
            <a:picLocks noChangeAspect="1"/>
          </p:cNvPicPr>
          <p:nvPr/>
        </p:nvPicPr>
        <p:blipFill>
          <a:blip r:embed="rId3"/>
          <a:stretch>
            <a:fillRect/>
          </a:stretch>
        </p:blipFill>
        <p:spPr>
          <a:xfrm>
            <a:off x="114300" y="1397162"/>
            <a:ext cx="1765301" cy="1707640"/>
          </a:xfrm>
          <a:prstGeom prst="rect">
            <a:avLst/>
          </a:prstGeom>
        </p:spPr>
      </p:pic>
      <p:grpSp>
        <p:nvGrpSpPr>
          <p:cNvPr id="22" name="그룹 21">
            <a:extLst>
              <a:ext uri="{FF2B5EF4-FFF2-40B4-BE49-F238E27FC236}">
                <a16:creationId xmlns:a16="http://schemas.microsoft.com/office/drawing/2014/main" id="{36B17B9A-40E0-4190-9D9C-E6324944542C}"/>
              </a:ext>
            </a:extLst>
          </p:cNvPr>
          <p:cNvGrpSpPr/>
          <p:nvPr/>
        </p:nvGrpSpPr>
        <p:grpSpPr>
          <a:xfrm>
            <a:off x="1919882" y="935255"/>
            <a:ext cx="6172198" cy="4987489"/>
            <a:chOff x="1485901" y="949375"/>
            <a:chExt cx="6172198" cy="4987489"/>
          </a:xfrm>
        </p:grpSpPr>
        <p:pic>
          <p:nvPicPr>
            <p:cNvPr id="2" name="그림 1">
              <a:extLst>
                <a:ext uri="{FF2B5EF4-FFF2-40B4-BE49-F238E27FC236}">
                  <a16:creationId xmlns:a16="http://schemas.microsoft.com/office/drawing/2014/main" id="{0C3607FA-EA83-4F2F-A571-9D8B1CEC77D9}"/>
                </a:ext>
              </a:extLst>
            </p:cNvPr>
            <p:cNvPicPr>
              <a:picLocks noChangeAspect="1"/>
            </p:cNvPicPr>
            <p:nvPr/>
          </p:nvPicPr>
          <p:blipFill>
            <a:blip r:embed="rId4"/>
            <a:stretch>
              <a:fillRect/>
            </a:stretch>
          </p:blipFill>
          <p:spPr>
            <a:xfrm>
              <a:off x="1568808" y="982559"/>
              <a:ext cx="6089291" cy="4954305"/>
            </a:xfrm>
            <a:prstGeom prst="rect">
              <a:avLst/>
            </a:prstGeom>
          </p:spPr>
        </p:pic>
        <p:sp>
          <p:nvSpPr>
            <p:cNvPr id="18" name="직사각형 17">
              <a:extLst>
                <a:ext uri="{FF2B5EF4-FFF2-40B4-BE49-F238E27FC236}">
                  <a16:creationId xmlns:a16="http://schemas.microsoft.com/office/drawing/2014/main" id="{08E186C4-E161-4303-BE8D-1B5855DA70AE}"/>
                </a:ext>
              </a:extLst>
            </p:cNvPr>
            <p:cNvSpPr/>
            <p:nvPr/>
          </p:nvSpPr>
          <p:spPr>
            <a:xfrm>
              <a:off x="1524001" y="949375"/>
              <a:ext cx="317500" cy="372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F471060E-5B13-4CC8-A5FF-A25957456633}"/>
                </a:ext>
              </a:extLst>
            </p:cNvPr>
            <p:cNvSpPr/>
            <p:nvPr/>
          </p:nvSpPr>
          <p:spPr>
            <a:xfrm>
              <a:off x="1485901" y="3459711"/>
              <a:ext cx="317500" cy="372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E9297420-A707-4C42-A958-D2A8ADE8C0A3}"/>
                </a:ext>
              </a:extLst>
            </p:cNvPr>
            <p:cNvSpPr/>
            <p:nvPr/>
          </p:nvSpPr>
          <p:spPr>
            <a:xfrm>
              <a:off x="4737101" y="982559"/>
              <a:ext cx="317500" cy="2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a:extLst>
                <a:ext uri="{FF2B5EF4-FFF2-40B4-BE49-F238E27FC236}">
                  <a16:creationId xmlns:a16="http://schemas.microsoft.com/office/drawing/2014/main" id="{8B31D390-4C51-40A0-A3D7-DB1C22A05748}"/>
                </a:ext>
              </a:extLst>
            </p:cNvPr>
            <p:cNvSpPr/>
            <p:nvPr/>
          </p:nvSpPr>
          <p:spPr>
            <a:xfrm>
              <a:off x="4613453" y="3509444"/>
              <a:ext cx="317500" cy="2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2" name="그룹 11">
            <a:extLst>
              <a:ext uri="{FF2B5EF4-FFF2-40B4-BE49-F238E27FC236}">
                <a16:creationId xmlns:a16="http://schemas.microsoft.com/office/drawing/2014/main" id="{E7DEC63B-5FE1-4E24-9022-F420CB75C04B}"/>
              </a:ext>
            </a:extLst>
          </p:cNvPr>
          <p:cNvGrpSpPr/>
          <p:nvPr/>
        </p:nvGrpSpPr>
        <p:grpSpPr>
          <a:xfrm>
            <a:off x="66973" y="3907895"/>
            <a:ext cx="1835032" cy="1777528"/>
            <a:chOff x="66973" y="3907895"/>
            <a:chExt cx="1835032" cy="1777528"/>
          </a:xfrm>
        </p:grpSpPr>
        <p:pic>
          <p:nvPicPr>
            <p:cNvPr id="5" name="그림 4">
              <a:extLst>
                <a:ext uri="{FF2B5EF4-FFF2-40B4-BE49-F238E27FC236}">
                  <a16:creationId xmlns:a16="http://schemas.microsoft.com/office/drawing/2014/main" id="{E83480FB-4D40-4582-90B4-AC4662DB5E7E}"/>
                </a:ext>
              </a:extLst>
            </p:cNvPr>
            <p:cNvPicPr>
              <a:picLocks noChangeAspect="1"/>
            </p:cNvPicPr>
            <p:nvPr/>
          </p:nvPicPr>
          <p:blipFill rotWithShape="1">
            <a:blip r:embed="rId5">
              <a:clrChange>
                <a:clrFrom>
                  <a:srgbClr val="FFFFFF"/>
                </a:clrFrom>
                <a:clrTo>
                  <a:srgbClr val="FFFFFF">
                    <a:alpha val="0"/>
                  </a:srgbClr>
                </a:clrTo>
              </a:clrChange>
              <a:extLst/>
            </a:blip>
            <a:srcRect l="11930" t="18529" r="44134" b="13376"/>
            <a:stretch/>
          </p:blipFill>
          <p:spPr>
            <a:xfrm>
              <a:off x="66973" y="3907895"/>
              <a:ext cx="1835032" cy="1777528"/>
            </a:xfrm>
            <a:prstGeom prst="rect">
              <a:avLst/>
            </a:prstGeom>
          </p:spPr>
        </p:pic>
        <p:cxnSp>
          <p:nvCxnSpPr>
            <p:cNvPr id="7" name="직선 연결선 6">
              <a:extLst>
                <a:ext uri="{FF2B5EF4-FFF2-40B4-BE49-F238E27FC236}">
                  <a16:creationId xmlns:a16="http://schemas.microsoft.com/office/drawing/2014/main" id="{65666697-8152-45EB-B515-1A0FC2C6CD9A}"/>
                </a:ext>
              </a:extLst>
            </p:cNvPr>
            <p:cNvCxnSpPr>
              <a:cxnSpLocks/>
            </p:cNvCxnSpPr>
            <p:nvPr/>
          </p:nvCxnSpPr>
          <p:spPr>
            <a:xfrm>
              <a:off x="341566" y="4828174"/>
              <a:ext cx="147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직선 연결선 14">
              <a:extLst>
                <a:ext uri="{FF2B5EF4-FFF2-40B4-BE49-F238E27FC236}">
                  <a16:creationId xmlns:a16="http://schemas.microsoft.com/office/drawing/2014/main" id="{14137E0C-096C-4396-B6B2-88653AD3E8FC}"/>
                </a:ext>
              </a:extLst>
            </p:cNvPr>
            <p:cNvCxnSpPr>
              <a:cxnSpLocks/>
            </p:cNvCxnSpPr>
            <p:nvPr/>
          </p:nvCxnSpPr>
          <p:spPr>
            <a:xfrm>
              <a:off x="333230" y="4219167"/>
              <a:ext cx="68856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DDCB550A-801E-4A63-8ED4-3C2C52437543}"/>
                </a:ext>
              </a:extLst>
            </p:cNvPr>
            <p:cNvCxnSpPr>
              <a:cxnSpLocks/>
            </p:cNvCxnSpPr>
            <p:nvPr/>
          </p:nvCxnSpPr>
          <p:spPr>
            <a:xfrm>
              <a:off x="1036027" y="4219167"/>
              <a:ext cx="0" cy="609007"/>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직선 연결선 22">
              <a:extLst>
                <a:ext uri="{FF2B5EF4-FFF2-40B4-BE49-F238E27FC236}">
                  <a16:creationId xmlns:a16="http://schemas.microsoft.com/office/drawing/2014/main" id="{4C8479D6-B5CD-4EA2-B16F-02D0901CEEFF}"/>
                </a:ext>
              </a:extLst>
            </p:cNvPr>
            <p:cNvCxnSpPr>
              <a:cxnSpLocks/>
            </p:cNvCxnSpPr>
            <p:nvPr/>
          </p:nvCxnSpPr>
          <p:spPr>
            <a:xfrm>
              <a:off x="1127941" y="4218573"/>
              <a:ext cx="0" cy="609007"/>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6DAFD52A-34B1-42F4-BEA6-0B74ABE62154}"/>
                </a:ext>
              </a:extLst>
            </p:cNvPr>
            <p:cNvCxnSpPr>
              <a:cxnSpLocks/>
            </p:cNvCxnSpPr>
            <p:nvPr/>
          </p:nvCxnSpPr>
          <p:spPr>
            <a:xfrm>
              <a:off x="1145820" y="4215015"/>
              <a:ext cx="68856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9415425-1B0D-425F-BEC1-5BEBF0D00634}"/>
                </a:ext>
              </a:extLst>
            </p:cNvPr>
            <p:cNvSpPr txBox="1"/>
            <p:nvPr/>
          </p:nvSpPr>
          <p:spPr>
            <a:xfrm>
              <a:off x="400380" y="4322698"/>
              <a:ext cx="491001" cy="307777"/>
            </a:xfrm>
            <a:prstGeom prst="rect">
              <a:avLst/>
            </a:prstGeom>
            <a:noFill/>
          </p:spPr>
          <p:txBody>
            <a:bodyPr wrap="square" rtlCol="0">
              <a:spAutoFit/>
            </a:bodyPr>
            <a:lstStyle/>
            <a:p>
              <a:r>
                <a:rPr lang="en-US" altLang="ko-KR" sz="1400" dirty="0">
                  <a:solidFill>
                    <a:schemeClr val="bg1"/>
                  </a:solidFill>
                  <a:latin typeface="Arial" panose="020B0604020202020204" pitchFamily="34" charset="0"/>
                  <a:cs typeface="Arial" panose="020B0604020202020204" pitchFamily="34" charset="0"/>
                </a:rPr>
                <a:t>Al</a:t>
              </a:r>
              <a:endParaRPr lang="ko-KR" altLang="en-US" sz="1400" dirty="0">
                <a:solidFill>
                  <a:schemeClr val="bg1"/>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4389CCF-A4A9-4900-8A05-5A783F31257E}"/>
                </a:ext>
              </a:extLst>
            </p:cNvPr>
            <p:cNvSpPr txBox="1"/>
            <p:nvPr/>
          </p:nvSpPr>
          <p:spPr>
            <a:xfrm>
              <a:off x="380583" y="4955734"/>
              <a:ext cx="491001" cy="307777"/>
            </a:xfrm>
            <a:prstGeom prst="rect">
              <a:avLst/>
            </a:prstGeom>
            <a:noFill/>
          </p:spPr>
          <p:txBody>
            <a:bodyPr wrap="square" rtlCol="0">
              <a:spAutoFit/>
            </a:bodyPr>
            <a:lstStyle/>
            <a:p>
              <a:r>
                <a:rPr lang="en-US" altLang="ko-KR" sz="1400" dirty="0">
                  <a:solidFill>
                    <a:schemeClr val="bg1"/>
                  </a:solidFill>
                  <a:latin typeface="Arial" panose="020B0604020202020204" pitchFamily="34" charset="0"/>
                  <a:cs typeface="Arial" panose="020B0604020202020204" pitchFamily="34" charset="0"/>
                </a:rPr>
                <a:t>Si</a:t>
              </a:r>
              <a:endParaRPr lang="ko-KR" altLang="en-US" sz="14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7789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실외이(가) 표시된 사진&#10;&#10;높은 신뢰도로 생성된 설명">
            <a:extLst>
              <a:ext uri="{FF2B5EF4-FFF2-40B4-BE49-F238E27FC236}">
                <a16:creationId xmlns:a16="http://schemas.microsoft.com/office/drawing/2014/main" id="{EEAD6D88-1AF2-4FC8-8BFC-2F261CB183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225"/>
          <a:stretch/>
        </p:blipFill>
        <p:spPr>
          <a:xfrm>
            <a:off x="238626" y="446259"/>
            <a:ext cx="8666749" cy="5965482"/>
          </a:xfrm>
          <a:prstGeom prst="rect">
            <a:avLst/>
          </a:prstGeom>
        </p:spPr>
      </p:pic>
      <p:pic>
        <p:nvPicPr>
          <p:cNvPr id="46" name="그림 45">
            <a:extLst>
              <a:ext uri="{FF2B5EF4-FFF2-40B4-BE49-F238E27FC236}">
                <a16:creationId xmlns:a16="http://schemas.microsoft.com/office/drawing/2014/main" id="{629E9CEE-9C0D-43D3-A7B5-18A7F907DFC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26894" y1="73469" x2="26894" y2="73469"/>
                        <a14:foregroundMark x1="34091" y1="72012" x2="24621" y2="63848"/>
                        <a14:backgroundMark x1="47348" y1="30904" x2="48106" y2="28863"/>
                        <a14:backgroundMark x1="48106" y1="28863" x2="47727" y2="28280"/>
                        <a14:backgroundMark x1="48106" y1="46064" x2="45455" y2="52770"/>
                        <a14:backgroundMark x1="47727" y1="45481" x2="48485" y2="32653"/>
                        <a14:backgroundMark x1="14015" y1="52478" x2="7955" y2="46647"/>
                      </a14:backgroundRemoval>
                    </a14:imgEffect>
                  </a14:imgLayer>
                </a14:imgProps>
              </a:ext>
            </a:extLst>
          </a:blip>
          <a:srcRect t="27970" r="51977" b="31396"/>
          <a:stretch/>
        </p:blipFill>
        <p:spPr>
          <a:xfrm>
            <a:off x="1360125" y="1683221"/>
            <a:ext cx="2115393" cy="3023247"/>
          </a:xfrm>
          <a:prstGeom prst="rect">
            <a:avLst/>
          </a:prstGeom>
        </p:spPr>
      </p:pic>
      <p:grpSp>
        <p:nvGrpSpPr>
          <p:cNvPr id="7" name="그룹 6">
            <a:extLst>
              <a:ext uri="{FF2B5EF4-FFF2-40B4-BE49-F238E27FC236}">
                <a16:creationId xmlns:a16="http://schemas.microsoft.com/office/drawing/2014/main" id="{633879FC-E51A-4758-82B1-1D83A4624E33}"/>
              </a:ext>
            </a:extLst>
          </p:cNvPr>
          <p:cNvGrpSpPr/>
          <p:nvPr/>
        </p:nvGrpSpPr>
        <p:grpSpPr>
          <a:xfrm>
            <a:off x="6951932" y="4006420"/>
            <a:ext cx="1718661" cy="2401982"/>
            <a:chOff x="7478587" y="15799034"/>
            <a:chExt cx="6014651" cy="8406009"/>
          </a:xfrm>
        </p:grpSpPr>
        <p:grpSp>
          <p:nvGrpSpPr>
            <p:cNvPr id="9" name="그룹 8">
              <a:extLst>
                <a:ext uri="{FF2B5EF4-FFF2-40B4-BE49-F238E27FC236}">
                  <a16:creationId xmlns:a16="http://schemas.microsoft.com/office/drawing/2014/main" id="{99EEB2C6-DA1B-4656-9CB9-03C32C75927E}"/>
                </a:ext>
              </a:extLst>
            </p:cNvPr>
            <p:cNvGrpSpPr>
              <a:grpSpLocks noChangeAspect="1"/>
            </p:cNvGrpSpPr>
            <p:nvPr/>
          </p:nvGrpSpPr>
          <p:grpSpPr>
            <a:xfrm>
              <a:off x="7478597" y="19516662"/>
              <a:ext cx="5990741" cy="4123536"/>
              <a:chOff x="7216939" y="19969237"/>
              <a:chExt cx="4889064" cy="3365232"/>
            </a:xfrm>
          </p:grpSpPr>
          <p:pic>
            <p:nvPicPr>
              <p:cNvPr id="16" name="그림 15" descr="실외이(가) 표시된 사진&#10;&#10;높은 신뢰도로 생성된 설명">
                <a:extLst>
                  <a:ext uri="{FF2B5EF4-FFF2-40B4-BE49-F238E27FC236}">
                    <a16:creationId xmlns:a16="http://schemas.microsoft.com/office/drawing/2014/main" id="{75599FCF-11E3-4EAF-9950-71B7C0AD380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225"/>
              <a:stretch/>
            </p:blipFill>
            <p:spPr>
              <a:xfrm>
                <a:off x="7216939" y="19969237"/>
                <a:ext cx="4889064" cy="3365232"/>
              </a:xfrm>
              <a:prstGeom prst="rect">
                <a:avLst/>
              </a:prstGeom>
            </p:spPr>
          </p:pic>
          <p:cxnSp>
            <p:nvCxnSpPr>
              <p:cNvPr id="17" name="직선 연결선 16">
                <a:extLst>
                  <a:ext uri="{FF2B5EF4-FFF2-40B4-BE49-F238E27FC236}">
                    <a16:creationId xmlns:a16="http://schemas.microsoft.com/office/drawing/2014/main" id="{BE36430A-5049-4036-972C-98AA8B3DDB53}"/>
                  </a:ext>
                </a:extLst>
              </p:cNvPr>
              <p:cNvCxnSpPr>
                <a:cxnSpLocks/>
              </p:cNvCxnSpPr>
              <p:nvPr/>
            </p:nvCxnSpPr>
            <p:spPr>
              <a:xfrm>
                <a:off x="10072187" y="23224155"/>
                <a:ext cx="1929924" cy="0"/>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7B34831D-282A-4434-9248-0FD8503671EC}"/>
                  </a:ext>
                </a:extLst>
              </p:cNvPr>
              <p:cNvCxnSpPr>
                <a:cxnSpLocks/>
              </p:cNvCxnSpPr>
              <p:nvPr/>
            </p:nvCxnSpPr>
            <p:spPr>
              <a:xfrm>
                <a:off x="10183020" y="20976430"/>
                <a:ext cx="854130" cy="0"/>
              </a:xfrm>
              <a:prstGeom prst="line">
                <a:avLst/>
              </a:prstGeom>
              <a:ln w="444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9E502D4-7DC9-49D0-B616-963F72F8797A}"/>
                  </a:ext>
                </a:extLst>
              </p:cNvPr>
              <p:cNvSpPr txBox="1"/>
              <p:nvPr/>
            </p:nvSpPr>
            <p:spPr>
              <a:xfrm>
                <a:off x="10183021" y="20240319"/>
                <a:ext cx="1536142" cy="598653"/>
              </a:xfrm>
              <a:prstGeom prst="rect">
                <a:avLst/>
              </a:prstGeom>
              <a:noFill/>
            </p:spPr>
            <p:txBody>
              <a:bodyPr wrap="square" rtlCol="0">
                <a:spAutoFit/>
              </a:bodyPr>
              <a:lstStyle/>
              <a:p>
                <a:r>
                  <a:rPr lang="en-US" altLang="ko-KR" sz="762" b="1" dirty="0">
                    <a:solidFill>
                      <a:schemeClr val="bg1"/>
                    </a:solidFill>
                    <a:latin typeface="Arial" panose="020B0604020202020204" pitchFamily="34" charset="0"/>
                    <a:cs typeface="Arial" panose="020B0604020202020204" pitchFamily="34" charset="0"/>
                  </a:rPr>
                  <a:t>94nm</a:t>
                </a:r>
                <a:endParaRPr lang="ko-KR" altLang="en-US" sz="762" b="1" dirty="0">
                  <a:solidFill>
                    <a:schemeClr val="bg1"/>
                  </a:solidFill>
                  <a:latin typeface="Arial" panose="020B0604020202020204" pitchFamily="34" charset="0"/>
                  <a:cs typeface="Arial" panose="020B0604020202020204" pitchFamily="34" charset="0"/>
                </a:endParaRPr>
              </a:p>
            </p:txBody>
          </p:sp>
          <p:cxnSp>
            <p:nvCxnSpPr>
              <p:cNvPr id="20" name="직선 연결선 19">
                <a:extLst>
                  <a:ext uri="{FF2B5EF4-FFF2-40B4-BE49-F238E27FC236}">
                    <a16:creationId xmlns:a16="http://schemas.microsoft.com/office/drawing/2014/main" id="{8A3F3B6A-151A-483E-B5F9-3C9EB72518FE}"/>
                  </a:ext>
                </a:extLst>
              </p:cNvPr>
              <p:cNvCxnSpPr>
                <a:cxnSpLocks/>
              </p:cNvCxnSpPr>
              <p:nvPr/>
            </p:nvCxnSpPr>
            <p:spPr>
              <a:xfrm flipV="1">
                <a:off x="8553490" y="20649119"/>
                <a:ext cx="0" cy="419369"/>
              </a:xfrm>
              <a:prstGeom prst="line">
                <a:avLst/>
              </a:prstGeom>
              <a:ln w="412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B889D2B-E50E-4B32-BFAE-D8E66150B54A}"/>
                  </a:ext>
                </a:extLst>
              </p:cNvPr>
              <p:cNvSpPr txBox="1"/>
              <p:nvPr/>
            </p:nvSpPr>
            <p:spPr>
              <a:xfrm>
                <a:off x="8653908" y="20625097"/>
                <a:ext cx="1542502" cy="598653"/>
              </a:xfrm>
              <a:prstGeom prst="rect">
                <a:avLst/>
              </a:prstGeom>
              <a:noFill/>
            </p:spPr>
            <p:txBody>
              <a:bodyPr wrap="square" rtlCol="0">
                <a:spAutoFit/>
              </a:bodyPr>
              <a:lstStyle/>
              <a:p>
                <a:r>
                  <a:rPr lang="en-US" altLang="ko-KR" sz="762" b="1" dirty="0">
                    <a:solidFill>
                      <a:schemeClr val="bg1"/>
                    </a:solidFill>
                    <a:latin typeface="Arial" panose="020B0604020202020204" pitchFamily="34" charset="0"/>
                    <a:cs typeface="Arial" panose="020B0604020202020204" pitchFamily="34" charset="0"/>
                  </a:rPr>
                  <a:t>44nm</a:t>
                </a:r>
                <a:endParaRPr lang="ko-KR" altLang="en-US" sz="762" b="1"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928B5707-99C8-48C7-A603-5268D616439D}"/>
                  </a:ext>
                </a:extLst>
              </p:cNvPr>
              <p:cNvSpPr txBox="1"/>
              <p:nvPr/>
            </p:nvSpPr>
            <p:spPr>
              <a:xfrm>
                <a:off x="10269079" y="22699118"/>
                <a:ext cx="1536142" cy="542798"/>
              </a:xfrm>
              <a:prstGeom prst="rect">
                <a:avLst/>
              </a:prstGeom>
              <a:noFill/>
            </p:spPr>
            <p:txBody>
              <a:bodyPr wrap="square" rtlCol="0">
                <a:spAutoFit/>
              </a:bodyPr>
              <a:lstStyle/>
              <a:p>
                <a:pPr algn="ctr"/>
                <a:r>
                  <a:rPr lang="en-US" altLang="ko-KR" sz="635" b="1" dirty="0">
                    <a:solidFill>
                      <a:schemeClr val="bg1"/>
                    </a:solidFill>
                    <a:latin typeface="Arial" panose="020B0604020202020204" pitchFamily="34" charset="0"/>
                    <a:cs typeface="Arial" panose="020B0604020202020204" pitchFamily="34" charset="0"/>
                  </a:rPr>
                  <a:t>200nm</a:t>
                </a:r>
                <a:endParaRPr lang="ko-KR" altLang="en-US" sz="635" b="1" dirty="0">
                  <a:solidFill>
                    <a:schemeClr val="bg1"/>
                  </a:solidFill>
                  <a:latin typeface="Arial" panose="020B0604020202020204" pitchFamily="34" charset="0"/>
                  <a:cs typeface="Arial" panose="020B0604020202020204" pitchFamily="34" charset="0"/>
                </a:endParaRPr>
              </a:p>
            </p:txBody>
          </p:sp>
        </p:grpSp>
        <p:grpSp>
          <p:nvGrpSpPr>
            <p:cNvPr id="10" name="그룹 9">
              <a:extLst>
                <a:ext uri="{FF2B5EF4-FFF2-40B4-BE49-F238E27FC236}">
                  <a16:creationId xmlns:a16="http://schemas.microsoft.com/office/drawing/2014/main" id="{9D3955C7-8690-4F44-8318-829FCF9988C4}"/>
                </a:ext>
              </a:extLst>
            </p:cNvPr>
            <p:cNvGrpSpPr>
              <a:grpSpLocks noChangeAspect="1"/>
            </p:cNvGrpSpPr>
            <p:nvPr/>
          </p:nvGrpSpPr>
          <p:grpSpPr>
            <a:xfrm>
              <a:off x="7478587" y="15799034"/>
              <a:ext cx="6014651" cy="4140000"/>
              <a:chOff x="7478597" y="15749606"/>
              <a:chExt cx="4889064" cy="3365232"/>
            </a:xfrm>
          </p:grpSpPr>
          <p:pic>
            <p:nvPicPr>
              <p:cNvPr id="13" name="그림 12" descr="사람이(가) 표시된 사진&#10;&#10;매우 높은 신뢰도로 생성된 설명">
                <a:extLst>
                  <a:ext uri="{FF2B5EF4-FFF2-40B4-BE49-F238E27FC236}">
                    <a16:creationId xmlns:a16="http://schemas.microsoft.com/office/drawing/2014/main" id="{FFB8F4AD-5F7B-4D52-A1D4-52A5521B2F3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225"/>
              <a:stretch/>
            </p:blipFill>
            <p:spPr>
              <a:xfrm>
                <a:off x="7478597" y="15749606"/>
                <a:ext cx="4889064" cy="3365232"/>
              </a:xfrm>
              <a:prstGeom prst="rect">
                <a:avLst/>
              </a:prstGeom>
            </p:spPr>
          </p:pic>
          <p:cxnSp>
            <p:nvCxnSpPr>
              <p:cNvPr id="14" name="직선 연결선 13">
                <a:extLst>
                  <a:ext uri="{FF2B5EF4-FFF2-40B4-BE49-F238E27FC236}">
                    <a16:creationId xmlns:a16="http://schemas.microsoft.com/office/drawing/2014/main" id="{30C31674-12A9-442F-ADAF-7E6EAC5D69AB}"/>
                  </a:ext>
                </a:extLst>
              </p:cNvPr>
              <p:cNvCxnSpPr>
                <a:cxnSpLocks/>
              </p:cNvCxnSpPr>
              <p:nvPr/>
            </p:nvCxnSpPr>
            <p:spPr>
              <a:xfrm rot="21240000" flipV="1">
                <a:off x="8493536" y="16951260"/>
                <a:ext cx="854130" cy="0"/>
              </a:xfrm>
              <a:prstGeom prst="line">
                <a:avLst/>
              </a:prstGeom>
              <a:ln w="412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25F5891-4B15-4AA0-97C6-D66AF9E77558}"/>
                  </a:ext>
                </a:extLst>
              </p:cNvPr>
              <p:cNvSpPr txBox="1"/>
              <p:nvPr/>
            </p:nvSpPr>
            <p:spPr>
              <a:xfrm>
                <a:off x="8495877" y="16344274"/>
                <a:ext cx="1331607" cy="596272"/>
              </a:xfrm>
              <a:prstGeom prst="rect">
                <a:avLst/>
              </a:prstGeom>
              <a:noFill/>
            </p:spPr>
            <p:txBody>
              <a:bodyPr wrap="square" rtlCol="0">
                <a:spAutoFit/>
              </a:bodyPr>
              <a:lstStyle/>
              <a:p>
                <a:r>
                  <a:rPr lang="en-US" altLang="ko-KR" sz="762" b="1" dirty="0">
                    <a:solidFill>
                      <a:schemeClr val="bg1"/>
                    </a:solidFill>
                    <a:latin typeface="Arial" panose="020B0604020202020204" pitchFamily="34" charset="0"/>
                    <a:cs typeface="Arial" panose="020B0604020202020204" pitchFamily="34" charset="0"/>
                  </a:rPr>
                  <a:t>94nm</a:t>
                </a:r>
                <a:endParaRPr lang="ko-KR" altLang="en-US" sz="762" b="1"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8DD9AB1B-A685-443C-96A1-E7FE6EECAE08}"/>
                </a:ext>
              </a:extLst>
            </p:cNvPr>
            <p:cNvSpPr txBox="1"/>
            <p:nvPr/>
          </p:nvSpPr>
          <p:spPr>
            <a:xfrm>
              <a:off x="7530584" y="19087204"/>
              <a:ext cx="2416463" cy="801989"/>
            </a:xfrm>
            <a:prstGeom prst="rect">
              <a:avLst/>
            </a:prstGeom>
            <a:noFill/>
          </p:spPr>
          <p:txBody>
            <a:bodyPr wrap="square" rtlCol="0">
              <a:spAutoFit/>
            </a:bodyPr>
            <a:lstStyle/>
            <a:p>
              <a:pPr algn="ctr"/>
              <a:r>
                <a:rPr lang="en-US" altLang="ko-KR" sz="889" b="1" dirty="0">
                  <a:solidFill>
                    <a:schemeClr val="bg1"/>
                  </a:solidFill>
                  <a:latin typeface="Arial" panose="020B0604020202020204" pitchFamily="34" charset="0"/>
                  <a:cs typeface="Arial" panose="020B0604020202020204" pitchFamily="34" charset="0"/>
                </a:rPr>
                <a:t>Top view</a:t>
              </a:r>
              <a:endParaRPr lang="ko-KR" altLang="en-US" sz="889" b="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8A058EC-4C75-42AF-87C9-9ED7A7C86490}"/>
                </a:ext>
              </a:extLst>
            </p:cNvPr>
            <p:cNvSpPr txBox="1"/>
            <p:nvPr/>
          </p:nvSpPr>
          <p:spPr>
            <a:xfrm>
              <a:off x="7514766" y="22924191"/>
              <a:ext cx="2416463" cy="1280852"/>
            </a:xfrm>
            <a:prstGeom prst="rect">
              <a:avLst/>
            </a:prstGeom>
            <a:noFill/>
          </p:spPr>
          <p:txBody>
            <a:bodyPr wrap="square" rtlCol="0">
              <a:spAutoFit/>
            </a:bodyPr>
            <a:lstStyle/>
            <a:p>
              <a:pPr algn="ctr"/>
              <a:r>
                <a:rPr lang="en-US" altLang="ko-KR" sz="889" b="1" dirty="0">
                  <a:solidFill>
                    <a:schemeClr val="bg1"/>
                  </a:solidFill>
                  <a:latin typeface="Arial" panose="020B0604020202020204" pitchFamily="34" charset="0"/>
                  <a:cs typeface="Arial" panose="020B0604020202020204" pitchFamily="34" charset="0"/>
                </a:rPr>
                <a:t>Side view</a:t>
              </a:r>
              <a:endParaRPr lang="ko-KR" altLang="en-US" sz="889" b="1" dirty="0">
                <a:solidFill>
                  <a:schemeClr val="bg1"/>
                </a:solidFill>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2270483-BBFD-4618-99C5-FDC5083C6854}"/>
                  </a:ext>
                </a:extLst>
              </p:cNvPr>
              <p:cNvSpPr txBox="1"/>
              <p:nvPr/>
            </p:nvSpPr>
            <p:spPr>
              <a:xfrm>
                <a:off x="1274055" y="5431058"/>
                <a:ext cx="3132845" cy="695832"/>
              </a:xfrm>
              <a:prstGeom prst="rect">
                <a:avLst/>
              </a:prstGeom>
              <a:noFill/>
            </p:spPr>
            <p:txBody>
              <a:bodyPr wrap="none" rtlCol="0">
                <a:spAutoFit/>
              </a:bodyPr>
              <a:lstStyle/>
              <a:p>
                <a:r>
                  <a:rPr lang="en-US" altLang="ko-KR" sz="1270" dirty="0">
                    <a:solidFill>
                      <a:schemeClr val="bg1"/>
                    </a:solidFill>
                  </a:rPr>
                  <a:t>Rectangle model (mesh </a:t>
                </a:r>
                <a14:m>
                  <m:oMath xmlns:m="http://schemas.openxmlformats.org/officeDocument/2006/math">
                    <m:sSub>
                      <m:sSubPr>
                        <m:ctrlPr>
                          <a:rPr lang="en-US" altLang="ko-KR" sz="1270" i="1" dirty="0">
                            <a:solidFill>
                              <a:schemeClr val="bg1"/>
                            </a:solidFill>
                            <a:latin typeface="Cambria Math" panose="02040503050406030204" pitchFamily="18" charset="0"/>
                          </a:rPr>
                        </m:ctrlPr>
                      </m:sSubPr>
                      <m:e>
                        <m:r>
                          <m:rPr>
                            <m:sty m:val="p"/>
                          </m:rPr>
                          <a:rPr lang="en-US" altLang="ko-KR" sz="1270" dirty="0">
                            <a:solidFill>
                              <a:schemeClr val="bg1"/>
                            </a:solidFill>
                            <a:latin typeface="Cambria Math" panose="02040503050406030204" pitchFamily="18" charset="0"/>
                          </a:rPr>
                          <m:t>Δ</m:t>
                        </m:r>
                      </m:e>
                      <m:sub>
                        <m:r>
                          <m:rPr>
                            <m:sty m:val="p"/>
                          </m:rPr>
                          <a:rPr lang="en-US" altLang="ko-KR" sz="1270" i="1" dirty="0">
                            <a:solidFill>
                              <a:schemeClr val="bg1"/>
                            </a:solidFill>
                            <a:latin typeface="Cambria Math" panose="02040503050406030204" pitchFamily="18" charset="0"/>
                          </a:rPr>
                          <m:t>x</m:t>
                        </m:r>
                        <m:r>
                          <a:rPr lang="en-US" altLang="ko-KR" sz="1270" i="1" dirty="0">
                            <a:solidFill>
                              <a:schemeClr val="bg1"/>
                            </a:solidFill>
                            <a:latin typeface="Cambria Math" panose="02040503050406030204" pitchFamily="18" charset="0"/>
                          </a:rPr>
                          <m:t>,</m:t>
                        </m:r>
                        <m:r>
                          <m:rPr>
                            <m:sty m:val="p"/>
                          </m:rPr>
                          <a:rPr lang="en-US" altLang="ko-KR" sz="1270" i="1" dirty="0">
                            <a:solidFill>
                              <a:schemeClr val="bg1"/>
                            </a:solidFill>
                            <a:latin typeface="Cambria Math" panose="02040503050406030204" pitchFamily="18" charset="0"/>
                          </a:rPr>
                          <m:t>z</m:t>
                        </m:r>
                      </m:sub>
                    </m:sSub>
                  </m:oMath>
                </a14:m>
                <a:r>
                  <a:rPr lang="en-US" altLang="ko-KR" sz="1270" dirty="0">
                    <a:solidFill>
                      <a:schemeClr val="bg1"/>
                    </a:solidFill>
                  </a:rPr>
                  <a:t>=1 nm) : 85.00 %</a:t>
                </a:r>
              </a:p>
              <a:p>
                <a:r>
                  <a:rPr lang="en-US" altLang="ko-KR" sz="1270" dirty="0">
                    <a:solidFill>
                      <a:schemeClr val="bg1"/>
                    </a:solidFill>
                  </a:rPr>
                  <a:t>Ellipse model (mesh </a:t>
                </a:r>
                <a14:m>
                  <m:oMath xmlns:m="http://schemas.openxmlformats.org/officeDocument/2006/math">
                    <m:sSub>
                      <m:sSubPr>
                        <m:ctrlPr>
                          <a:rPr lang="en-US" altLang="ko-KR" sz="1270" i="1" dirty="0">
                            <a:solidFill>
                              <a:schemeClr val="bg1"/>
                            </a:solidFill>
                            <a:latin typeface="Cambria Math" panose="02040503050406030204" pitchFamily="18" charset="0"/>
                          </a:rPr>
                        </m:ctrlPr>
                      </m:sSubPr>
                      <m:e>
                        <m:r>
                          <m:rPr>
                            <m:sty m:val="p"/>
                          </m:rPr>
                          <a:rPr lang="en-US" altLang="ko-KR" sz="1270" dirty="0">
                            <a:solidFill>
                              <a:schemeClr val="bg1"/>
                            </a:solidFill>
                            <a:latin typeface="Cambria Math" panose="02040503050406030204" pitchFamily="18" charset="0"/>
                          </a:rPr>
                          <m:t>Δ</m:t>
                        </m:r>
                      </m:e>
                      <m:sub>
                        <m:r>
                          <m:rPr>
                            <m:sty m:val="p"/>
                          </m:rPr>
                          <a:rPr lang="en-US" altLang="ko-KR" sz="1270" i="1" dirty="0">
                            <a:solidFill>
                              <a:schemeClr val="bg1"/>
                            </a:solidFill>
                            <a:latin typeface="Cambria Math" panose="02040503050406030204" pitchFamily="18" charset="0"/>
                          </a:rPr>
                          <m:t>x</m:t>
                        </m:r>
                        <m:r>
                          <a:rPr lang="en-US" altLang="ko-KR" sz="1270" i="1" dirty="0">
                            <a:solidFill>
                              <a:schemeClr val="bg1"/>
                            </a:solidFill>
                            <a:latin typeface="Cambria Math" panose="02040503050406030204" pitchFamily="18" charset="0"/>
                          </a:rPr>
                          <m:t>,</m:t>
                        </m:r>
                        <m:r>
                          <m:rPr>
                            <m:sty m:val="p"/>
                          </m:rPr>
                          <a:rPr lang="en-US" altLang="ko-KR" sz="1270" i="1" dirty="0">
                            <a:solidFill>
                              <a:schemeClr val="bg1"/>
                            </a:solidFill>
                            <a:latin typeface="Cambria Math" panose="02040503050406030204" pitchFamily="18" charset="0"/>
                          </a:rPr>
                          <m:t>z</m:t>
                        </m:r>
                      </m:sub>
                    </m:sSub>
                  </m:oMath>
                </a14:m>
                <a:r>
                  <a:rPr lang="en-US" altLang="ko-KR" sz="1270" dirty="0">
                    <a:solidFill>
                      <a:schemeClr val="bg1"/>
                    </a:solidFill>
                  </a:rPr>
                  <a:t>=1 nm) : 84.18 %</a:t>
                </a:r>
              </a:p>
              <a:p>
                <a:r>
                  <a:rPr lang="en-US" altLang="ko-KR" sz="1270" b="1" dirty="0">
                    <a:solidFill>
                      <a:schemeClr val="bg1"/>
                    </a:solidFill>
                  </a:rPr>
                  <a:t>Difference : about 0.82 % (</a:t>
                </a:r>
                <a14:m>
                  <m:oMath xmlns:m="http://schemas.openxmlformats.org/officeDocument/2006/math">
                    <m:r>
                      <a:rPr lang="en-US" altLang="ko-KR" sz="1270" b="1" i="1" dirty="0">
                        <a:solidFill>
                          <a:schemeClr val="bg1"/>
                        </a:solidFill>
                        <a:latin typeface="Cambria Math" panose="02040503050406030204" pitchFamily="18" charset="0"/>
                      </a:rPr>
                      <m:t>𝝀</m:t>
                    </m:r>
                  </m:oMath>
                </a14:m>
                <a:r>
                  <a:rPr lang="en-US" altLang="ko-KR" sz="1270" b="1" dirty="0">
                    <a:solidFill>
                      <a:schemeClr val="bg1"/>
                    </a:solidFill>
                  </a:rPr>
                  <a:t>=4000 nm)</a:t>
                </a:r>
                <a:endParaRPr lang="ko-KR" altLang="en-US" sz="1270" b="1" dirty="0">
                  <a:solidFill>
                    <a:schemeClr val="bg1"/>
                  </a:solidFill>
                </a:endParaRPr>
              </a:p>
            </p:txBody>
          </p:sp>
        </mc:Choice>
        <mc:Fallback xmlns="">
          <p:sp>
            <p:nvSpPr>
              <p:cNvPr id="28" name="TextBox 27">
                <a:extLst>
                  <a:ext uri="{FF2B5EF4-FFF2-40B4-BE49-F238E27FC236}">
                    <a16:creationId xmlns:a16="http://schemas.microsoft.com/office/drawing/2014/main" id="{C2270483-BBFD-4618-99C5-FDC5083C6854}"/>
                  </a:ext>
                </a:extLst>
              </p:cNvPr>
              <p:cNvSpPr txBox="1">
                <a:spLocks noRot="1" noChangeAspect="1" noMove="1" noResize="1" noEditPoints="1" noAdjustHandles="1" noChangeArrowheads="1" noChangeShapeType="1" noTextEdit="1"/>
              </p:cNvSpPr>
              <p:nvPr/>
            </p:nvSpPr>
            <p:spPr>
              <a:xfrm>
                <a:off x="1274055" y="5431058"/>
                <a:ext cx="3132845" cy="695832"/>
              </a:xfrm>
              <a:prstGeom prst="rect">
                <a:avLst/>
              </a:prstGeom>
              <a:blipFill>
                <a:blip r:embed="rId6"/>
                <a:stretch>
                  <a:fillRect l="-195" b="-6140"/>
                </a:stretch>
              </a:blipFill>
            </p:spPr>
            <p:txBody>
              <a:bodyPr/>
              <a:lstStyle/>
              <a:p>
                <a:r>
                  <a:rPr lang="ko-KR" altLang="en-US">
                    <a:noFill/>
                  </a:rPr>
                  <a:t> </a:t>
                </a:r>
              </a:p>
            </p:txBody>
          </p:sp>
        </mc:Fallback>
      </mc:AlternateContent>
      <p:pic>
        <p:nvPicPr>
          <p:cNvPr id="29" name="그림 28">
            <a:extLst>
              <a:ext uri="{FF2B5EF4-FFF2-40B4-BE49-F238E27FC236}">
                <a16:creationId xmlns:a16="http://schemas.microsoft.com/office/drawing/2014/main" id="{B771E2B1-7FEE-4513-BF3A-40768BF18BD3}"/>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589" b="96804" l="9496" r="89911">
                        <a14:foregroundMark x1="32047" y1="53425" x2="32641" y2="79680"/>
                        <a14:foregroundMark x1="32641" y1="79680" x2="25519" y2="91553"/>
                        <a14:foregroundMark x1="25519" y1="91553" x2="26113" y2="94064"/>
                        <a14:foregroundMark x1="24629" y1="52283" x2="24629" y2="96804"/>
                        <a14:backgroundMark x1="15430" y1="49315" x2="12166" y2="48402"/>
                        <a14:backgroundMark x1="44510" y1="48858" x2="51632" y2="50228"/>
                      </a14:backgroundRemoval>
                    </a14:imgEffect>
                  </a14:imgLayer>
                </a14:imgProps>
              </a:ext>
            </a:extLst>
          </a:blip>
          <a:srcRect l="10513" t="24638" r="50712" b="12325"/>
          <a:stretch/>
        </p:blipFill>
        <p:spPr>
          <a:xfrm>
            <a:off x="5449678" y="1691517"/>
            <a:ext cx="1669527" cy="3014952"/>
          </a:xfrm>
          <a:prstGeom prst="rect">
            <a:avLst/>
          </a:prstGeom>
        </p:spPr>
      </p:pic>
      <p:cxnSp>
        <p:nvCxnSpPr>
          <p:cNvPr id="33" name="직선 화살표 연결선 32">
            <a:extLst>
              <a:ext uri="{FF2B5EF4-FFF2-40B4-BE49-F238E27FC236}">
                <a16:creationId xmlns:a16="http://schemas.microsoft.com/office/drawing/2014/main" id="{A58949EE-2C2C-4B02-A86A-023BFC13DCA0}"/>
              </a:ext>
            </a:extLst>
          </p:cNvPr>
          <p:cNvCxnSpPr/>
          <p:nvPr/>
        </p:nvCxnSpPr>
        <p:spPr>
          <a:xfrm>
            <a:off x="480603" y="5492086"/>
            <a:ext cx="571492"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a:extLst>
              <a:ext uri="{FF2B5EF4-FFF2-40B4-BE49-F238E27FC236}">
                <a16:creationId xmlns:a16="http://schemas.microsoft.com/office/drawing/2014/main" id="{80A9B8FC-5B01-4724-A48D-7A733688AD99}"/>
              </a:ext>
            </a:extLst>
          </p:cNvPr>
          <p:cNvCxnSpPr/>
          <p:nvPr/>
        </p:nvCxnSpPr>
        <p:spPr>
          <a:xfrm>
            <a:off x="488898" y="5483791"/>
            <a:ext cx="0" cy="57149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AB74C65-424F-4FFE-AB1C-63359F871AD2}"/>
              </a:ext>
            </a:extLst>
          </p:cNvPr>
          <p:cNvSpPr txBox="1"/>
          <p:nvPr/>
        </p:nvSpPr>
        <p:spPr>
          <a:xfrm>
            <a:off x="927244" y="5218477"/>
            <a:ext cx="272832" cy="336695"/>
          </a:xfrm>
          <a:prstGeom prst="rect">
            <a:avLst/>
          </a:prstGeom>
          <a:noFill/>
        </p:spPr>
        <p:txBody>
          <a:bodyPr wrap="none" rtlCol="0">
            <a:spAutoFit/>
          </a:bodyPr>
          <a:lstStyle/>
          <a:p>
            <a:r>
              <a:rPr lang="en-US" altLang="ko-KR" sz="1588" dirty="0">
                <a:solidFill>
                  <a:schemeClr val="bg1"/>
                </a:solidFill>
              </a:rPr>
              <a:t>x</a:t>
            </a:r>
            <a:endParaRPr lang="ko-KR" altLang="en-US" sz="1588" dirty="0">
              <a:solidFill>
                <a:schemeClr val="bg1"/>
              </a:solidFill>
            </a:endParaRPr>
          </a:p>
        </p:txBody>
      </p:sp>
      <p:sp>
        <p:nvSpPr>
          <p:cNvPr id="37" name="TextBox 36">
            <a:extLst>
              <a:ext uri="{FF2B5EF4-FFF2-40B4-BE49-F238E27FC236}">
                <a16:creationId xmlns:a16="http://schemas.microsoft.com/office/drawing/2014/main" id="{AAD57781-1509-443B-9A2F-4C88F79F6788}"/>
              </a:ext>
            </a:extLst>
          </p:cNvPr>
          <p:cNvSpPr txBox="1"/>
          <p:nvPr/>
        </p:nvSpPr>
        <p:spPr>
          <a:xfrm>
            <a:off x="530066" y="5808738"/>
            <a:ext cx="277640" cy="336695"/>
          </a:xfrm>
          <a:prstGeom prst="rect">
            <a:avLst/>
          </a:prstGeom>
          <a:noFill/>
        </p:spPr>
        <p:txBody>
          <a:bodyPr wrap="none" rtlCol="0">
            <a:spAutoFit/>
          </a:bodyPr>
          <a:lstStyle/>
          <a:p>
            <a:r>
              <a:rPr lang="en-US" altLang="ko-KR" sz="1588" dirty="0">
                <a:solidFill>
                  <a:schemeClr val="bg1"/>
                </a:solidFill>
              </a:rPr>
              <a:t>y</a:t>
            </a:r>
            <a:endParaRPr lang="ko-KR" altLang="en-US" sz="1588" dirty="0">
              <a:solidFill>
                <a:schemeClr val="bg1"/>
              </a:solidFill>
            </a:endParaRPr>
          </a:p>
        </p:txBody>
      </p:sp>
      <p:cxnSp>
        <p:nvCxnSpPr>
          <p:cNvPr id="39" name="직선 화살표 연결선 38">
            <a:extLst>
              <a:ext uri="{FF2B5EF4-FFF2-40B4-BE49-F238E27FC236}">
                <a16:creationId xmlns:a16="http://schemas.microsoft.com/office/drawing/2014/main" id="{27F88E46-6A48-4658-ADCD-DDFF9A5870FD}"/>
              </a:ext>
            </a:extLst>
          </p:cNvPr>
          <p:cNvCxnSpPr/>
          <p:nvPr/>
        </p:nvCxnSpPr>
        <p:spPr>
          <a:xfrm>
            <a:off x="5449678" y="2379349"/>
            <a:ext cx="1592600" cy="0"/>
          </a:xfrm>
          <a:prstGeom prst="straightConnector1">
            <a:avLst/>
          </a:prstGeom>
          <a:ln w="76200">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0" name="직선 화살표 연결선 39">
            <a:extLst>
              <a:ext uri="{FF2B5EF4-FFF2-40B4-BE49-F238E27FC236}">
                <a16:creationId xmlns:a16="http://schemas.microsoft.com/office/drawing/2014/main" id="{220440CB-01D8-4AF4-BAE7-0DD2521773BA}"/>
              </a:ext>
            </a:extLst>
          </p:cNvPr>
          <p:cNvCxnSpPr/>
          <p:nvPr/>
        </p:nvCxnSpPr>
        <p:spPr>
          <a:xfrm>
            <a:off x="1823472" y="2395939"/>
            <a:ext cx="1592600" cy="0"/>
          </a:xfrm>
          <a:prstGeom prst="straightConnector1">
            <a:avLst/>
          </a:prstGeom>
          <a:ln w="76200">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5EEB0260-4343-4E26-B5EF-3534CCA121E1}"/>
              </a:ext>
            </a:extLst>
          </p:cNvPr>
          <p:cNvSpPr txBox="1"/>
          <p:nvPr/>
        </p:nvSpPr>
        <p:spPr>
          <a:xfrm>
            <a:off x="6411875" y="2115298"/>
            <a:ext cx="705642" cy="336695"/>
          </a:xfrm>
          <a:prstGeom prst="rect">
            <a:avLst/>
          </a:prstGeom>
          <a:noFill/>
        </p:spPr>
        <p:txBody>
          <a:bodyPr wrap="none" rtlCol="0">
            <a:spAutoFit/>
          </a:bodyPr>
          <a:lstStyle/>
          <a:p>
            <a:r>
              <a:rPr lang="en-US" altLang="ko-KR" sz="1588" dirty="0"/>
              <a:t>94 nm</a:t>
            </a:r>
            <a:endParaRPr lang="ko-KR" altLang="en-US" sz="1588" dirty="0"/>
          </a:p>
        </p:txBody>
      </p:sp>
      <p:sp>
        <p:nvSpPr>
          <p:cNvPr id="42" name="TextBox 41">
            <a:extLst>
              <a:ext uri="{FF2B5EF4-FFF2-40B4-BE49-F238E27FC236}">
                <a16:creationId xmlns:a16="http://schemas.microsoft.com/office/drawing/2014/main" id="{4C7838D1-C50B-44DC-B369-ECC418D62340}"/>
              </a:ext>
            </a:extLst>
          </p:cNvPr>
          <p:cNvSpPr txBox="1"/>
          <p:nvPr/>
        </p:nvSpPr>
        <p:spPr>
          <a:xfrm>
            <a:off x="2818847" y="2122210"/>
            <a:ext cx="705642" cy="336695"/>
          </a:xfrm>
          <a:prstGeom prst="rect">
            <a:avLst/>
          </a:prstGeom>
          <a:noFill/>
        </p:spPr>
        <p:txBody>
          <a:bodyPr wrap="none" rtlCol="0">
            <a:spAutoFit/>
          </a:bodyPr>
          <a:lstStyle/>
          <a:p>
            <a:r>
              <a:rPr lang="en-US" altLang="ko-KR" sz="1588" dirty="0"/>
              <a:t>94 nm</a:t>
            </a:r>
            <a:endParaRPr lang="ko-KR" altLang="en-US" sz="1588" dirty="0"/>
          </a:p>
        </p:txBody>
      </p:sp>
      <p:cxnSp>
        <p:nvCxnSpPr>
          <p:cNvPr id="44" name="직선 화살표 연결선 43">
            <a:extLst>
              <a:ext uri="{FF2B5EF4-FFF2-40B4-BE49-F238E27FC236}">
                <a16:creationId xmlns:a16="http://schemas.microsoft.com/office/drawing/2014/main" id="{B494E4E4-B29B-49C9-B7DB-BDAC0FE87866}"/>
              </a:ext>
            </a:extLst>
          </p:cNvPr>
          <p:cNvCxnSpPr/>
          <p:nvPr/>
        </p:nvCxnSpPr>
        <p:spPr>
          <a:xfrm>
            <a:off x="5712368" y="1683222"/>
            <a:ext cx="0" cy="1004417"/>
          </a:xfrm>
          <a:prstGeom prst="straightConnector1">
            <a:avLst/>
          </a:prstGeom>
          <a:ln w="7620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5" name="직선 화살표 연결선 44">
            <a:extLst>
              <a:ext uri="{FF2B5EF4-FFF2-40B4-BE49-F238E27FC236}">
                <a16:creationId xmlns:a16="http://schemas.microsoft.com/office/drawing/2014/main" id="{40D243AB-BDFE-4609-B963-9516B07EB5EF}"/>
              </a:ext>
            </a:extLst>
          </p:cNvPr>
          <p:cNvCxnSpPr/>
          <p:nvPr/>
        </p:nvCxnSpPr>
        <p:spPr>
          <a:xfrm>
            <a:off x="2285237" y="1691517"/>
            <a:ext cx="0" cy="1004417"/>
          </a:xfrm>
          <a:prstGeom prst="straightConnector1">
            <a:avLst/>
          </a:prstGeom>
          <a:ln w="7620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BEC0746E-A48E-4AA9-8C67-4440CB2434D3}"/>
              </a:ext>
            </a:extLst>
          </p:cNvPr>
          <p:cNvSpPr txBox="1"/>
          <p:nvPr/>
        </p:nvSpPr>
        <p:spPr>
          <a:xfrm rot="16200000">
            <a:off x="5513390" y="1920597"/>
            <a:ext cx="705642" cy="336695"/>
          </a:xfrm>
          <a:prstGeom prst="rect">
            <a:avLst/>
          </a:prstGeom>
          <a:noFill/>
        </p:spPr>
        <p:txBody>
          <a:bodyPr wrap="none" rtlCol="0">
            <a:spAutoFit/>
          </a:bodyPr>
          <a:lstStyle/>
          <a:p>
            <a:r>
              <a:rPr lang="en-US" altLang="ko-KR" sz="1588"/>
              <a:t>44 </a:t>
            </a:r>
            <a:r>
              <a:rPr lang="en-US" altLang="ko-KR" sz="1588" dirty="0"/>
              <a:t>nm</a:t>
            </a:r>
            <a:endParaRPr lang="ko-KR" altLang="en-US" sz="1588" dirty="0"/>
          </a:p>
        </p:txBody>
      </p:sp>
      <p:sp>
        <p:nvSpPr>
          <p:cNvPr id="49" name="TextBox 48">
            <a:extLst>
              <a:ext uri="{FF2B5EF4-FFF2-40B4-BE49-F238E27FC236}">
                <a16:creationId xmlns:a16="http://schemas.microsoft.com/office/drawing/2014/main" id="{F683D31D-0C6E-49EE-AA37-42ECB6527CD0}"/>
              </a:ext>
            </a:extLst>
          </p:cNvPr>
          <p:cNvSpPr txBox="1"/>
          <p:nvPr/>
        </p:nvSpPr>
        <p:spPr>
          <a:xfrm rot="16200000">
            <a:off x="2029736" y="1920597"/>
            <a:ext cx="705642" cy="336695"/>
          </a:xfrm>
          <a:prstGeom prst="rect">
            <a:avLst/>
          </a:prstGeom>
          <a:noFill/>
        </p:spPr>
        <p:txBody>
          <a:bodyPr wrap="none" rtlCol="0">
            <a:spAutoFit/>
          </a:bodyPr>
          <a:lstStyle/>
          <a:p>
            <a:r>
              <a:rPr lang="en-US" altLang="ko-KR" sz="1588"/>
              <a:t>44 </a:t>
            </a:r>
            <a:r>
              <a:rPr lang="en-US" altLang="ko-KR" sz="1588" dirty="0"/>
              <a:t>nm</a:t>
            </a:r>
            <a:endParaRPr lang="ko-KR" altLang="en-US" sz="1588" dirty="0"/>
          </a:p>
        </p:txBody>
      </p:sp>
    </p:spTree>
    <p:extLst>
      <p:ext uri="{BB962C8B-B14F-4D97-AF65-F5344CB8AC3E}">
        <p14:creationId xmlns:p14="http://schemas.microsoft.com/office/powerpoint/2010/main" val="35281077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29744</TotalTime>
  <Words>1623</Words>
  <Application>Microsoft Office PowerPoint</Application>
  <PresentationFormat>화면 슬라이드 쇼(4:3)</PresentationFormat>
  <Paragraphs>242</Paragraphs>
  <Slides>16</Slides>
  <Notes>11</Notes>
  <HiddenSlides>0</HiddenSlides>
  <MMClips>0</MMClips>
  <ScaleCrop>false</ScaleCrop>
  <HeadingPairs>
    <vt:vector size="8" baseType="variant">
      <vt:variant>
        <vt:lpstr>사용한 글꼴</vt:lpstr>
      </vt:variant>
      <vt:variant>
        <vt:i4>9</vt:i4>
      </vt:variant>
      <vt:variant>
        <vt:lpstr>테마</vt:lpstr>
      </vt:variant>
      <vt:variant>
        <vt:i4>1</vt:i4>
      </vt:variant>
      <vt:variant>
        <vt:lpstr>포함된 OLE 서버</vt:lpstr>
      </vt:variant>
      <vt:variant>
        <vt:i4>2</vt:i4>
      </vt:variant>
      <vt:variant>
        <vt:lpstr>슬라이드 제목</vt:lpstr>
      </vt:variant>
      <vt:variant>
        <vt:i4>16</vt:i4>
      </vt:variant>
    </vt:vector>
  </HeadingPairs>
  <TitlesOfParts>
    <vt:vector size="28" baseType="lpstr">
      <vt:lpstr>HY헤드라인M</vt:lpstr>
      <vt:lpstr>맑은 고딕</vt:lpstr>
      <vt:lpstr>Arial</vt:lpstr>
      <vt:lpstr>Arial Black</vt:lpstr>
      <vt:lpstr>Calibri</vt:lpstr>
      <vt:lpstr>Calibri Light</vt:lpstr>
      <vt:lpstr>Cambria Math</vt:lpstr>
      <vt:lpstr>Times New Roman</vt:lpstr>
      <vt:lpstr>Wingdings</vt:lpstr>
      <vt:lpstr>Office 테마</vt:lpstr>
      <vt:lpstr>Graph</vt:lpstr>
      <vt:lpstr>Origin Graph</vt:lpstr>
      <vt:lpstr>Broadband extraordinary optical transmission in a narrow subwavelength gap of infrared wire-grid-polarizers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Transmittance enhance of Wire-Grid-Polarizers Using a Nano-Patterned Substrate in the Mid-Infrared Wavelength Region</dc:title>
  <dc:creator>원영 김</dc:creator>
  <cp:lastModifiedBy>김원영</cp:lastModifiedBy>
  <cp:revision>95</cp:revision>
  <dcterms:created xsi:type="dcterms:W3CDTF">2018-07-09T02:31:54Z</dcterms:created>
  <dcterms:modified xsi:type="dcterms:W3CDTF">2018-08-13T23:44:47Z</dcterms:modified>
</cp:coreProperties>
</file>