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473" r:id="rId2"/>
    <p:sldId id="478" r:id="rId3"/>
    <p:sldId id="443" r:id="rId4"/>
    <p:sldId id="444" r:id="rId5"/>
    <p:sldId id="445" r:id="rId6"/>
    <p:sldId id="446" r:id="rId7"/>
    <p:sldId id="447" r:id="rId8"/>
    <p:sldId id="448" r:id="rId9"/>
    <p:sldId id="454" r:id="rId10"/>
    <p:sldId id="459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378" r:id="rId22"/>
    <p:sldId id="380" r:id="rId23"/>
    <p:sldId id="479" r:id="rId24"/>
    <p:sldId id="351" r:id="rId25"/>
    <p:sldId id="461" r:id="rId26"/>
    <p:sldId id="466" r:id="rId27"/>
    <p:sldId id="467" r:id="rId28"/>
    <p:sldId id="468" r:id="rId29"/>
    <p:sldId id="480" r:id="rId30"/>
    <p:sldId id="360" r:id="rId31"/>
    <p:sldId id="361" r:id="rId32"/>
    <p:sldId id="365" r:id="rId33"/>
    <p:sldId id="363" r:id="rId34"/>
    <p:sldId id="476" r:id="rId35"/>
    <p:sldId id="477" r:id="rId3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E1FF"/>
    <a:srgbClr val="33CCFF"/>
    <a:srgbClr val="FF00FF"/>
    <a:srgbClr val="FF7C80"/>
    <a:srgbClr val="A7E8FF"/>
    <a:srgbClr val="008000"/>
    <a:srgbClr val="0000FF"/>
    <a:srgbClr val="9933FF"/>
    <a:srgbClr val="FFFFFF"/>
    <a:srgbClr val="C7E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31" autoAdjust="0"/>
  </p:normalViewPr>
  <p:slideViewPr>
    <p:cSldViewPr>
      <p:cViewPr varScale="1">
        <p:scale>
          <a:sx n="147" d="100"/>
          <a:sy n="147" d="100"/>
        </p:scale>
        <p:origin x="218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wmf"/><Relationship Id="rId1" Type="http://schemas.openxmlformats.org/officeDocument/2006/relationships/image" Target="../media/image17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1043C-314B-4E92-B17E-34C6F883CA1D}" type="datetimeFigureOut">
              <a:rPr lang="en-US" smtClean="0"/>
              <a:t>8/13/2018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63A6A-1A17-4C2A-8876-DC8D38458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63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Russian mineralogist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3A6A-1A17-4C2A-8876-DC8D384587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92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63A6A-1A17-4C2A-8876-DC8D384587A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98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0EADA95-3BD4-490C-94C2-1EF98B0C10E6}" type="slidenum">
              <a:rPr lang="en-US" altLang="en-US" smtClean="0"/>
              <a:pPr/>
              <a:t>26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07C49-A578-4F9F-BB2B-A82D23037FB1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0A7E1-D8B7-4777-816A-BE29AF8B3935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A9618-39AF-4529-9AAA-00C6E5943677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6AA25-4594-4247-866F-1EC92A5BD24F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9B7A8-BAAA-4B91-9691-2506F6363D2D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A8027-C86F-49F3-B815-6128C923B884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FC66A-7384-4DFE-8BB2-B370EC041FDB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C401-F2FA-4582-8312-B1D7D244A87F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4481-1DFC-4CE2-BDDD-1B7D4ACDA7DB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776-D56C-4AE0-BA26-E8DF5D43211E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2D0D2-B7D7-4743-B114-02AA574A927C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AFA82-28BE-41F6-9783-9ADC93497C83}" type="datetime1">
              <a:rPr lang="zh-CN" altLang="en-US" smtClean="0"/>
              <a:t>2018/8/13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18" Type="http://schemas.openxmlformats.org/officeDocument/2006/relationships/image" Target="../media/image42.png"/><Relationship Id="rId3" Type="http://schemas.openxmlformats.org/officeDocument/2006/relationships/image" Target="../media/image27.gif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17" Type="http://schemas.openxmlformats.org/officeDocument/2006/relationships/image" Target="../media/image41.jpeg"/><Relationship Id="rId2" Type="http://schemas.openxmlformats.org/officeDocument/2006/relationships/image" Target="../media/image26.jpeg"/><Relationship Id="rId16" Type="http://schemas.openxmlformats.org/officeDocument/2006/relationships/image" Target="../media/image40.jpeg"/><Relationship Id="rId20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5" Type="http://schemas.openxmlformats.org/officeDocument/2006/relationships/image" Target="../media/image39.jpeg"/><Relationship Id="rId10" Type="http://schemas.openxmlformats.org/officeDocument/2006/relationships/image" Target="../media/image34.jpeg"/><Relationship Id="rId19" Type="http://schemas.openxmlformats.org/officeDocument/2006/relationships/image" Target="../media/image43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4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jpeg"/><Relationship Id="rId5" Type="http://schemas.openxmlformats.org/officeDocument/2006/relationships/image" Target="../media/image77.png"/><Relationship Id="rId10" Type="http://schemas.openxmlformats.org/officeDocument/2006/relationships/image" Target="../media/image82.jpe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gif"/><Relationship Id="rId4" Type="http://schemas.openxmlformats.org/officeDocument/2006/relationships/image" Target="../media/image8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emf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emf"/><Relationship Id="rId5" Type="http://schemas.openxmlformats.org/officeDocument/2006/relationships/image" Target="../media/image100.jpe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106.emf"/><Relationship Id="rId7" Type="http://schemas.openxmlformats.org/officeDocument/2006/relationships/image" Target="../media/image110.tiff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tiff"/><Relationship Id="rId5" Type="http://schemas.openxmlformats.org/officeDocument/2006/relationships/image" Target="../media/image108.png"/><Relationship Id="rId4" Type="http://schemas.openxmlformats.org/officeDocument/2006/relationships/image" Target="../media/image107.png"/><Relationship Id="rId9" Type="http://schemas.openxmlformats.org/officeDocument/2006/relationships/image" Target="../media/image1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emf"/><Relationship Id="rId5" Type="http://schemas.openxmlformats.org/officeDocument/2006/relationships/image" Target="../media/image116.emf"/><Relationship Id="rId4" Type="http://schemas.openxmlformats.org/officeDocument/2006/relationships/image" Target="../media/image1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emf"/><Relationship Id="rId13" Type="http://schemas.openxmlformats.org/officeDocument/2006/relationships/image" Target="../media/image129.jpeg"/><Relationship Id="rId3" Type="http://schemas.openxmlformats.org/officeDocument/2006/relationships/image" Target="../media/image119.emf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20.emf"/><Relationship Id="rId9" Type="http://schemas.openxmlformats.org/officeDocument/2006/relationships/image" Target="../media/image125.emf"/><Relationship Id="rId14" Type="http://schemas.openxmlformats.org/officeDocument/2006/relationships/image" Target="../media/image13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emf"/><Relationship Id="rId9" Type="http://schemas.openxmlformats.org/officeDocument/2006/relationships/image" Target="../media/image1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3.wmf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jpe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6.png"/><Relationship Id="rId7" Type="http://schemas.openxmlformats.org/officeDocument/2006/relationships/image" Target="../media/image159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58.png"/><Relationship Id="rId10" Type="http://schemas.openxmlformats.org/officeDocument/2006/relationships/image" Target="../media/image162.png"/><Relationship Id="rId4" Type="http://schemas.openxmlformats.org/officeDocument/2006/relationships/image" Target="../media/image157.png"/><Relationship Id="rId9" Type="http://schemas.openxmlformats.org/officeDocument/2006/relationships/image" Target="../media/image16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emf"/><Relationship Id="rId3" Type="http://schemas.openxmlformats.org/officeDocument/2006/relationships/image" Target="../media/image163.emf"/><Relationship Id="rId7" Type="http://schemas.openxmlformats.org/officeDocument/2006/relationships/image" Target="../media/image16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10" Type="http://schemas.openxmlformats.org/officeDocument/2006/relationships/image" Target="../media/image170.emf"/><Relationship Id="rId4" Type="http://schemas.openxmlformats.org/officeDocument/2006/relationships/image" Target="../media/image164.emf"/><Relationship Id="rId9" Type="http://schemas.openxmlformats.org/officeDocument/2006/relationships/image" Target="../media/image169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2.emf"/><Relationship Id="rId7" Type="http://schemas.openxmlformats.org/officeDocument/2006/relationships/image" Target="../media/image176.emf"/><Relationship Id="rId2" Type="http://schemas.openxmlformats.org/officeDocument/2006/relationships/image" Target="../media/image17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emf"/><Relationship Id="rId11" Type="http://schemas.openxmlformats.org/officeDocument/2006/relationships/image" Target="../media/image178.png"/><Relationship Id="rId5" Type="http://schemas.openxmlformats.org/officeDocument/2006/relationships/image" Target="../media/image174.emf"/><Relationship Id="rId10" Type="http://schemas.openxmlformats.org/officeDocument/2006/relationships/image" Target="../media/image129.jpeg"/><Relationship Id="rId4" Type="http://schemas.openxmlformats.org/officeDocument/2006/relationships/image" Target="../media/image173.emf"/><Relationship Id="rId9" Type="http://schemas.openxmlformats.org/officeDocument/2006/relationships/image" Target="../media/image6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31.emf"/><Relationship Id="rId7" Type="http://schemas.openxmlformats.org/officeDocument/2006/relationships/image" Target="../media/image17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82.png"/><Relationship Id="rId5" Type="http://schemas.openxmlformats.org/officeDocument/2006/relationships/image" Target="../media/image133.emf"/><Relationship Id="rId10" Type="http://schemas.openxmlformats.org/officeDocument/2006/relationships/image" Target="../media/image181.png"/><Relationship Id="rId4" Type="http://schemas.openxmlformats.org/officeDocument/2006/relationships/image" Target="../media/image132.png"/><Relationship Id="rId9" Type="http://schemas.openxmlformats.org/officeDocument/2006/relationships/image" Target="../media/image180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7.tiff"/><Relationship Id="rId5" Type="http://schemas.openxmlformats.org/officeDocument/2006/relationships/image" Target="../media/image186.tiff"/><Relationship Id="rId4" Type="http://schemas.openxmlformats.org/officeDocument/2006/relationships/image" Target="../media/image18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emf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emf"/><Relationship Id="rId5" Type="http://schemas.openxmlformats.org/officeDocument/2006/relationships/image" Target="../media/image194.emf"/><Relationship Id="rId4" Type="http://schemas.openxmlformats.org/officeDocument/2006/relationships/image" Target="../media/image19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0.png"/><Relationship Id="rId18" Type="http://schemas.openxmlformats.org/officeDocument/2006/relationships/image" Target="../media/image197.png"/><Relationship Id="rId7" Type="http://schemas.openxmlformats.org/officeDocument/2006/relationships/image" Target="../media/image720.png"/><Relationship Id="rId12" Type="http://schemas.openxmlformats.org/officeDocument/2006/relationships/image" Target="../media/image740.png"/><Relationship Id="rId17" Type="http://schemas.openxmlformats.org/officeDocument/2006/relationships/image" Target="../media/image196.emf"/><Relationship Id="rId16" Type="http://schemas.openxmlformats.org/officeDocument/2006/relationships/image" Target="../media/image77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710.png"/><Relationship Id="rId15" Type="http://schemas.openxmlformats.org/officeDocument/2006/relationships/image" Target="../media/image760.png"/><Relationship Id="rId10" Type="http://schemas.openxmlformats.org/officeDocument/2006/relationships/image" Target="../media/image700.png"/><Relationship Id="rId9" Type="http://schemas.openxmlformats.org/officeDocument/2006/relationships/image" Target="../media/image6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png"/><Relationship Id="rId5" Type="http://schemas.openxmlformats.org/officeDocument/2006/relationships/image" Target="../media/image201.emf"/><Relationship Id="rId4" Type="http://schemas.openxmlformats.org/officeDocument/2006/relationships/image" Target="../media/image200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7" Type="http://schemas.openxmlformats.org/officeDocument/2006/relationships/image" Target="../media/image208.jpe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5" Type="http://schemas.openxmlformats.org/officeDocument/2006/relationships/image" Target="../media/image206.jpeg"/><Relationship Id="rId4" Type="http://schemas.openxmlformats.org/officeDocument/2006/relationships/image" Target="../media/image20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6"/>
          <a:stretch/>
        </p:blipFill>
        <p:spPr bwMode="auto">
          <a:xfrm>
            <a:off x="-35515" y="-27384"/>
            <a:ext cx="9179513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13907" y="974338"/>
            <a:ext cx="8424936" cy="193899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Octahedral Engineering </a:t>
            </a:r>
            <a:r>
              <a:rPr lang="en-US" sz="4000" b="1" dirty="0" smtClean="0">
                <a:solidFill>
                  <a:srgbClr val="FFFF00"/>
                </a:solidFill>
              </a:rPr>
              <a:t>and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>
                <a:solidFill>
                  <a:srgbClr val="FFFF00"/>
                </a:solidFill>
              </a:rPr>
              <a:t>Interfacial Structure of </a:t>
            </a:r>
            <a:r>
              <a:rPr lang="en-US" sz="4000" b="1" dirty="0" err="1">
                <a:solidFill>
                  <a:srgbClr val="FFFF00"/>
                </a:solidFill>
              </a:rPr>
              <a:t>Heteroepitaxial</a:t>
            </a:r>
            <a:r>
              <a:rPr lang="en-US" sz="4000" b="1" dirty="0">
                <a:solidFill>
                  <a:srgbClr val="FFFF00"/>
                </a:solidFill>
              </a:rPr>
              <a:t> Complex Oxides</a:t>
            </a:r>
            <a:endParaRPr lang="en-US" sz="4000" b="1" baseline="-25000" dirty="0">
              <a:solidFill>
                <a:srgbClr val="FFFF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-36512" y="3167685"/>
            <a:ext cx="9180513" cy="2002182"/>
          </a:xfrm>
          <a:prstGeom prst="rect">
            <a:avLst/>
          </a:prstGeom>
          <a:solidFill>
            <a:schemeClr val="bg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883" y="3175089"/>
            <a:ext cx="1992381" cy="1994777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78"/>
          <a:stretch/>
        </p:blipFill>
        <p:spPr bwMode="auto">
          <a:xfrm>
            <a:off x="6948264" y="3175090"/>
            <a:ext cx="2160240" cy="1994776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4" descr="http://img2.imgtn.bdimg.com/it/u=3623012209,1729859831&amp;fm=23&amp;gp=0.jpg"/>
          <p:cNvSpPr>
            <a:spLocks noChangeAspect="1" noChangeArrowheads="1"/>
          </p:cNvSpPr>
          <p:nvPr/>
        </p:nvSpPr>
        <p:spPr bwMode="auto">
          <a:xfrm>
            <a:off x="307975" y="-441325"/>
            <a:ext cx="476250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" t="3327" r="5139" b="1512"/>
          <a:stretch/>
        </p:blipFill>
        <p:spPr bwMode="auto">
          <a:xfrm>
            <a:off x="3961942" y="3186616"/>
            <a:ext cx="887523" cy="193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921" name="Picture 5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35"/>
          <a:stretch/>
        </p:blipFill>
        <p:spPr bwMode="auto">
          <a:xfrm>
            <a:off x="3852664" y="3040473"/>
            <a:ext cx="1295400" cy="2096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39" y="4084024"/>
            <a:ext cx="3751245" cy="114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" name="Picture 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53" y="3226880"/>
            <a:ext cx="3751245" cy="1145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7543" y="974338"/>
            <a:ext cx="8271299" cy="1938992"/>
          </a:xfrm>
          <a:prstGeom prst="rect">
            <a:avLst/>
          </a:prstGeom>
          <a:noFill/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72781" y="5196388"/>
            <a:ext cx="7307193" cy="118494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Liang Qiao</a:t>
            </a:r>
          </a:p>
          <a:p>
            <a:pPr algn="ctr"/>
            <a:endParaRPr lang="en-US" sz="15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Electronic Science and Technology of China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15190" y="6511227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61E1FF"/>
                </a:solidFill>
              </a:rPr>
              <a:t>2018.08.13</a:t>
            </a:r>
            <a:endParaRPr lang="en-US" dirty="0">
              <a:solidFill>
                <a:srgbClr val="61E1FF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/>
          <a:srcRect r="29261"/>
          <a:stretch/>
        </p:blipFill>
        <p:spPr>
          <a:xfrm>
            <a:off x="0" y="-22583"/>
            <a:ext cx="9144000" cy="885714"/>
          </a:xfrm>
          <a:prstGeom prst="rect">
            <a:avLst/>
          </a:prstGeom>
        </p:spPr>
      </p:pic>
      <p:pic>
        <p:nvPicPr>
          <p:cNvPr id="21" name="Picture 3" descr="C:\Users\111\Desktop\未标题-2.tif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1" r="37325"/>
          <a:stretch/>
        </p:blipFill>
        <p:spPr bwMode="auto">
          <a:xfrm>
            <a:off x="8028384" y="-36711"/>
            <a:ext cx="875689" cy="91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4368" y="6550734"/>
            <a:ext cx="1259630" cy="30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相关图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3224075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2" name="Picture 10" descr="相关图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0" y="4471739"/>
            <a:ext cx="4118052" cy="234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4" name="Picture 12" descr="“sichuan food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86236"/>
            <a:ext cx="3496700" cy="233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0" name="Picture 18" descr="相关图片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86011"/>
            <a:ext cx="2703512" cy="228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2" name="Picture 20" descr="相关图片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516899"/>
            <a:ext cx="2952328" cy="196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4" name="Picture 22" descr="“水中打麻将”的图片搜索结果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974992"/>
            <a:ext cx="2805948" cy="186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6" name="Picture 24" descr="“majiang”的图片搜索结果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980" y="4976852"/>
            <a:ext cx="1334970" cy="867731"/>
          </a:xfrm>
          <a:prstGeom prst="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38" name="Picture 26" descr="“chengdu elements”的图片搜索结果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654" y="386009"/>
            <a:ext cx="2990676" cy="214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0" name="Picture 28" descr="“chengdu ancient”的图片搜索结果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3"/>
          <a:stretch/>
        </p:blipFill>
        <p:spPr bwMode="auto">
          <a:xfrm>
            <a:off x="2267744" y="5475372"/>
            <a:ext cx="1934198" cy="1272507"/>
          </a:xfrm>
          <a:prstGeom prst="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42" name="Picture 30" descr="“都江堰”的图片搜索结果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912"/>
            <a:ext cx="3025545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8" name="Picture 16" descr="“sichuan opera”的图片搜索结果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1" y="4514081"/>
            <a:ext cx="2304255" cy="229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893" y="-27384"/>
            <a:ext cx="907261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</a:rPr>
              <a:t>Welcome to Chengdu 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8926" name="Picture 14" descr="“sichuan food”的图片搜索结果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99163"/>
            <a:ext cx="2781591" cy="83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11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7"/>
          <p:cNvSpPr>
            <a:spLocks noChangeArrowheads="1"/>
          </p:cNvSpPr>
          <p:nvPr/>
        </p:nvSpPr>
        <p:spPr bwMode="auto">
          <a:xfrm>
            <a:off x="119063" y="829642"/>
            <a:ext cx="8839200" cy="209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Char char="Ø"/>
              <a:defRPr/>
            </a:pPr>
            <a:r>
              <a:rPr lang="en-US" altLang="en-US" sz="1800" b="0" dirty="0" smtClean="0">
                <a:solidFill>
                  <a:srgbClr val="FF0000"/>
                </a:solidFill>
              </a:rPr>
              <a:t>Extremely flexible crystal structure and chemical </a:t>
            </a:r>
            <a:r>
              <a:rPr lang="en-US" altLang="en-US" sz="1800" b="0" dirty="0" err="1" smtClean="0">
                <a:solidFill>
                  <a:srgbClr val="FF0000"/>
                </a:solidFill>
              </a:rPr>
              <a:t>composiiton</a:t>
            </a:r>
            <a:r>
              <a:rPr lang="en-US" altLang="en-US" sz="1800" b="0" dirty="0" smtClean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Char char="Ø"/>
              <a:defRPr/>
            </a:pPr>
            <a:endParaRPr lang="en-US" altLang="en-US" sz="1800" b="0" dirty="0">
              <a:solidFill>
                <a:srgbClr val="008000"/>
              </a:solidFill>
            </a:endParaRP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Char char="Ø"/>
              <a:defRPr/>
            </a:pPr>
            <a:endParaRPr lang="en-US" altLang="en-US" sz="1800" b="0" dirty="0" smtClean="0">
              <a:solidFill>
                <a:srgbClr val="008000"/>
              </a:solidFill>
            </a:endParaRP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Char char="Ø"/>
              <a:defRPr/>
            </a:pPr>
            <a:endParaRPr lang="en-US" altLang="en-US" sz="1800" b="0" dirty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Char char="Ø"/>
              <a:defRPr/>
            </a:pPr>
            <a:endParaRPr lang="en-US" altLang="en-US" sz="1800" b="0" dirty="0" smtClean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Char char="Ø"/>
              <a:defRPr/>
            </a:pPr>
            <a:endParaRPr lang="en-US" altLang="en-US" sz="1800" b="0" dirty="0" smtClean="0">
              <a:solidFill>
                <a:srgbClr val="FF0000"/>
              </a:solidFill>
            </a:endParaRP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None/>
              <a:defRPr/>
            </a:pPr>
            <a:r>
              <a:rPr lang="en-US" altLang="en-US" sz="1700" b="0" dirty="0" smtClean="0">
                <a:solidFill>
                  <a:srgbClr val="0000FF"/>
                </a:solidFill>
              </a:rPr>
              <a:t>	</a:t>
            </a:r>
            <a:endParaRPr lang="en-US" altLang="en-US" sz="1800" b="0" dirty="0" smtClean="0">
              <a:solidFill>
                <a:srgbClr val="FF0000"/>
              </a:solidFill>
            </a:endParaRPr>
          </a:p>
        </p:txBody>
      </p:sp>
      <p:grpSp>
        <p:nvGrpSpPr>
          <p:cNvPr id="5124" name="Group 3"/>
          <p:cNvGrpSpPr>
            <a:grpSpLocks/>
          </p:cNvGrpSpPr>
          <p:nvPr/>
        </p:nvGrpSpPr>
        <p:grpSpPr bwMode="auto">
          <a:xfrm>
            <a:off x="609600" y="1196752"/>
            <a:ext cx="7651750" cy="1604962"/>
            <a:chOff x="-4146550" y="5107477"/>
            <a:chExt cx="7651750" cy="1604963"/>
          </a:xfrm>
        </p:grpSpPr>
        <p:pic>
          <p:nvPicPr>
            <p:cNvPr id="5125" name="Picture 2" descr="Full-size image (67 K)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717"/>
            <a:stretch>
              <a:fillRect/>
            </a:stretch>
          </p:blipFill>
          <p:spPr bwMode="auto">
            <a:xfrm>
              <a:off x="-2895600" y="5107477"/>
              <a:ext cx="6400800" cy="1160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6" name="Picture 7" descr="http://www.nature.com/nmat/journal/v11/n6/images_article/nmat3302-f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11" r="53967" b="39322"/>
            <a:stretch>
              <a:fillRect/>
            </a:stretch>
          </p:blipFill>
          <p:spPr bwMode="auto">
            <a:xfrm>
              <a:off x="-4146550" y="5172565"/>
              <a:ext cx="1069975" cy="10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7" name="TextBox 1"/>
            <p:cNvSpPr txBox="1">
              <a:spLocks noChangeArrowheads="1"/>
            </p:cNvSpPr>
            <p:nvPr/>
          </p:nvSpPr>
          <p:spPr bwMode="auto">
            <a:xfrm>
              <a:off x="-4092575" y="6250477"/>
              <a:ext cx="747553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60000"/>
                </a:spcBef>
                <a:buClr>
                  <a:srgbClr val="01673E"/>
                </a:buClr>
                <a:buFont typeface="Symbol" pitchFamily="18" charset="2"/>
                <a:buChar char="·"/>
                <a:defRPr sz="2800" b="1">
                  <a:solidFill>
                    <a:srgbClr val="000000"/>
                  </a:solidFill>
                  <a:latin typeface="Arial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5000"/>
                </a:spcBef>
                <a:buClr>
                  <a:srgbClr val="01673E"/>
                </a:buClr>
                <a:buFont typeface="Arial" charset="0"/>
                <a:buChar char="–"/>
                <a:defRPr sz="2400" b="1">
                  <a:solidFill>
                    <a:srgbClr val="000000"/>
                  </a:solidFill>
                  <a:latin typeface="Arial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rgbClr val="01673E"/>
                </a:buClr>
                <a:buFont typeface="Symbol" pitchFamily="18" charset="2"/>
                <a:buChar char="·"/>
                <a:defRPr sz="2000" b="1">
                  <a:solidFill>
                    <a:srgbClr val="000000"/>
                  </a:solidFill>
                  <a:latin typeface="Arial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Arial" charset="0"/>
                <a:buChar char="–"/>
                <a:defRPr b="1">
                  <a:solidFill>
                    <a:srgbClr val="000000"/>
                  </a:solidFill>
                  <a:latin typeface="Arial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i="1">
                  <a:solidFill>
                    <a:schemeClr val="tx1"/>
                  </a:solidFill>
                </a:rPr>
                <a:t>Perovskite            Rocksalt                  Wurzite                Flourite                   Rutile                 Corundum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200" i="1">
                  <a:solidFill>
                    <a:schemeClr val="tx1"/>
                  </a:solidFill>
                </a:rPr>
                <a:t>   </a:t>
              </a:r>
              <a:r>
                <a:rPr lang="en-US" altLang="en-US" sz="1200">
                  <a:solidFill>
                    <a:schemeClr val="tx1"/>
                  </a:solidFill>
                </a:rPr>
                <a:t>CaTiO</a:t>
              </a:r>
              <a:r>
                <a:rPr lang="en-US" altLang="en-US" sz="1200" baseline="-25000">
                  <a:solidFill>
                    <a:schemeClr val="tx1"/>
                  </a:solidFill>
                </a:rPr>
                <a:t>3</a:t>
              </a:r>
              <a:r>
                <a:rPr lang="en-US" altLang="en-US" sz="1200">
                  <a:solidFill>
                    <a:schemeClr val="tx1"/>
                  </a:solidFill>
                </a:rPr>
                <a:t>                   MgO                         ZnO                      HfO</a:t>
              </a:r>
              <a:r>
                <a:rPr lang="en-US" altLang="en-US" sz="1200" baseline="-25000">
                  <a:solidFill>
                    <a:schemeClr val="tx1"/>
                  </a:solidFill>
                </a:rPr>
                <a:t>2                                 </a:t>
              </a:r>
              <a:r>
                <a:rPr lang="en-US" altLang="en-US" sz="1200">
                  <a:solidFill>
                    <a:schemeClr val="tx1"/>
                  </a:solidFill>
                </a:rPr>
                <a:t>TiO</a:t>
              </a:r>
              <a:r>
                <a:rPr lang="en-US" altLang="en-US" sz="1200" baseline="-25000">
                  <a:solidFill>
                    <a:schemeClr val="tx1"/>
                  </a:solidFill>
                </a:rPr>
                <a:t>2</a:t>
              </a:r>
              <a:r>
                <a:rPr lang="en-US" altLang="en-US" sz="1200">
                  <a:solidFill>
                    <a:schemeClr val="tx1"/>
                  </a:solidFill>
                </a:rPr>
                <a:t>                      a-Al</a:t>
              </a:r>
              <a:r>
                <a:rPr lang="en-US" altLang="en-US" sz="1200" baseline="-25000">
                  <a:solidFill>
                    <a:schemeClr val="tx1"/>
                  </a:solidFill>
                </a:rPr>
                <a:t>2</a:t>
              </a:r>
              <a:r>
                <a:rPr lang="en-US" altLang="en-US" sz="1200">
                  <a:solidFill>
                    <a:schemeClr val="tx1"/>
                  </a:solidFill>
                </a:rPr>
                <a:t>O</a:t>
              </a:r>
              <a:r>
                <a:rPr lang="en-US" altLang="en-US" sz="1200" baseline="-25000">
                  <a:solidFill>
                    <a:schemeClr val="tx1"/>
                  </a:solidFill>
                </a:rPr>
                <a:t>3</a:t>
              </a:r>
              <a:endParaRPr lang="en-US" altLang="en-US" sz="1200" i="1" baseline="-25000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3651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Oxide materials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5288" y="2708920"/>
            <a:ext cx="8982200" cy="3650236"/>
            <a:chOff x="125288" y="2708920"/>
            <a:chExt cx="8982200" cy="3650236"/>
          </a:xfrm>
        </p:grpSpPr>
        <p:grpSp>
          <p:nvGrpSpPr>
            <p:cNvPr id="19" name="Group 18"/>
            <p:cNvGrpSpPr/>
            <p:nvPr/>
          </p:nvGrpSpPr>
          <p:grpSpPr>
            <a:xfrm>
              <a:off x="7362649" y="4724943"/>
              <a:ext cx="1744839" cy="1634213"/>
              <a:chOff x="5195129" y="3812604"/>
              <a:chExt cx="2805622" cy="2731928"/>
            </a:xfrm>
          </p:grpSpPr>
          <p:pic>
            <p:nvPicPr>
              <p:cNvPr id="20" name="Picture 19" descr="http://www-ssrl.slac.stanford.edu/content/sites/default/files/images/science/highlights/2011/electronic-figure1-20110829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95129" y="3812604"/>
                <a:ext cx="2805622" cy="27319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9" descr="http://3dciencia.files.wordpress.com/2013/01/perovskita-perovskite-calcium-titanium-oxide-mineral-abx-3-pseudocubic-crystallize-orthorhombic-system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054" b="6871"/>
              <a:stretch/>
            </p:blipFill>
            <p:spPr bwMode="auto">
              <a:xfrm>
                <a:off x="6134126" y="4834998"/>
                <a:ext cx="1012146" cy="918702"/>
              </a:xfrm>
              <a:prstGeom prst="rect">
                <a:avLst/>
              </a:prstGeom>
              <a:noFill/>
              <a:effectLst>
                <a:outerShdw blurRad="203200" dist="190500" dir="3240000" sx="102000" sy="102000" algn="tl" rotWithShape="0">
                  <a:prstClr val="black">
                    <a:alpha val="59000"/>
                  </a:prstClr>
                </a:outerShdw>
                <a:softEdge rad="3175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125288" y="2708920"/>
              <a:ext cx="8839200" cy="2204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lnSpc>
                  <a:spcPct val="90000"/>
                </a:lnSpc>
                <a:spcBef>
                  <a:spcPct val="60000"/>
                </a:spcBef>
                <a:buClr>
                  <a:srgbClr val="01673E"/>
                </a:buClr>
                <a:buFont typeface="Symbol" pitchFamily="18" charset="2"/>
                <a:buChar char="·"/>
                <a:defRPr sz="2800" b="1">
                  <a:solidFill>
                    <a:srgbClr val="000000"/>
                  </a:solidFill>
                  <a:latin typeface="Arial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5000"/>
                </a:spcBef>
                <a:buClr>
                  <a:srgbClr val="01673E"/>
                </a:buClr>
                <a:buFont typeface="Arial" charset="0"/>
                <a:buChar char="–"/>
                <a:defRPr sz="2400" b="1">
                  <a:solidFill>
                    <a:srgbClr val="000000"/>
                  </a:solidFill>
                  <a:latin typeface="Arial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rgbClr val="01673E"/>
                </a:buClr>
                <a:buFont typeface="Symbol" pitchFamily="18" charset="2"/>
                <a:buChar char="·"/>
                <a:defRPr sz="2000" b="1">
                  <a:solidFill>
                    <a:srgbClr val="000000"/>
                  </a:solidFill>
                  <a:latin typeface="Arial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Arial" charset="0"/>
                <a:buChar char="–"/>
                <a:defRPr b="1">
                  <a:solidFill>
                    <a:srgbClr val="000000"/>
                  </a:solidFill>
                  <a:latin typeface="Arial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  <a:buClr>
                  <a:srgbClr val="009900"/>
                </a:buClr>
                <a:buFont typeface="Wingdings" pitchFamily="2" charset="2"/>
                <a:buChar char="Ø"/>
                <a:defRPr/>
              </a:pPr>
              <a:endParaRPr lang="en-US" altLang="en-US" sz="1800" b="0" dirty="0" smtClean="0">
                <a:solidFill>
                  <a:srgbClr val="FF0000"/>
                </a:solidFill>
              </a:endParaRPr>
            </a:p>
            <a:p>
              <a:pPr>
                <a:lnSpc>
                  <a:spcPct val="85000"/>
                </a:lnSpc>
                <a:spcBef>
                  <a:spcPct val="30000"/>
                </a:spcBef>
                <a:buClr>
                  <a:srgbClr val="009900"/>
                </a:buClr>
                <a:buFont typeface="Wingdings" pitchFamily="2" charset="2"/>
                <a:buChar char="Ø"/>
                <a:defRPr/>
              </a:pPr>
              <a:r>
                <a:rPr lang="en-US" altLang="en-US" sz="1800" b="0" dirty="0" smtClean="0">
                  <a:solidFill>
                    <a:srgbClr val="FF0000"/>
                  </a:solidFill>
                </a:rPr>
                <a:t>Fascinating functional properties unparalleled by any other materials:</a:t>
              </a:r>
            </a:p>
            <a:p>
              <a:pPr>
                <a:lnSpc>
                  <a:spcPct val="85000"/>
                </a:lnSpc>
                <a:spcBef>
                  <a:spcPct val="30000"/>
                </a:spcBef>
                <a:buClr>
                  <a:srgbClr val="009900"/>
                </a:buClr>
                <a:buFont typeface="Wingdings" pitchFamily="2" charset="2"/>
                <a:buNone/>
                <a:defRPr/>
              </a:pPr>
              <a:r>
                <a:rPr lang="en-US" altLang="en-US" sz="1400" b="0" dirty="0" smtClean="0">
                  <a:solidFill>
                    <a:srgbClr val="FF0000"/>
                  </a:solidFill>
                </a:rPr>
                <a:t>	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1. </a:t>
              </a:r>
              <a:r>
                <a:rPr lang="en-US" altLang="en-US" sz="1400" b="0" u="sng" dirty="0" smtClean="0">
                  <a:solidFill>
                    <a:srgbClr val="0000FF"/>
                  </a:solidFill>
                </a:rPr>
                <a:t>Band gaps: 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IR     </a:t>
              </a:r>
              <a:r>
                <a:rPr lang="en-US" sz="1400" dirty="0" smtClean="0"/>
                <a:t>= &gt;   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visible            </a:t>
              </a:r>
              <a:r>
                <a:rPr lang="en-US" sz="1400" dirty="0" smtClean="0"/>
                <a:t>= &gt;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  UV.</a:t>
              </a:r>
            </a:p>
            <a:p>
              <a:pPr>
                <a:lnSpc>
                  <a:spcPct val="85000"/>
                </a:lnSpc>
                <a:spcBef>
                  <a:spcPct val="30000"/>
                </a:spcBef>
                <a:buClr>
                  <a:srgbClr val="009900"/>
                </a:buClr>
                <a:buFont typeface="Wingdings" pitchFamily="2" charset="2"/>
                <a:buNone/>
                <a:defRPr/>
              </a:pPr>
              <a:r>
                <a:rPr lang="en-US" altLang="en-US" sz="1400" b="0" dirty="0" smtClean="0">
                  <a:solidFill>
                    <a:srgbClr val="0000FF"/>
                  </a:solidFill>
                </a:rPr>
                <a:t>	2. </a:t>
              </a:r>
              <a:r>
                <a:rPr lang="en-US" altLang="en-US" sz="1400" b="0" u="sng" dirty="0" smtClean="0">
                  <a:solidFill>
                    <a:srgbClr val="0000FF"/>
                  </a:solidFill>
                </a:rPr>
                <a:t>Superconducting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 </a:t>
              </a:r>
              <a:r>
                <a:rPr lang="en-US" sz="1400" dirty="0" smtClean="0"/>
                <a:t>= &gt;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</a:t>
              </a:r>
              <a:r>
                <a:rPr lang="en-US" altLang="en-US" sz="1400" b="0" u="sng" dirty="0" smtClean="0">
                  <a:solidFill>
                    <a:srgbClr val="0000FF"/>
                  </a:solidFill>
                </a:rPr>
                <a:t>metallic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          </a:t>
              </a:r>
              <a:r>
                <a:rPr lang="en-US" sz="1400" dirty="0" smtClean="0"/>
                <a:t>= &gt;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</a:t>
              </a:r>
              <a:r>
                <a:rPr lang="en-US" altLang="en-US" sz="1400" b="0" u="sng" dirty="0" smtClean="0">
                  <a:solidFill>
                    <a:srgbClr val="0000FF"/>
                  </a:solidFill>
                </a:rPr>
                <a:t>semiconducting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      </a:t>
              </a:r>
              <a:r>
                <a:rPr lang="en-US" sz="1400" dirty="0" smtClean="0"/>
                <a:t>= &gt;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insulating.</a:t>
              </a:r>
            </a:p>
            <a:p>
              <a:pPr>
                <a:lnSpc>
                  <a:spcPct val="85000"/>
                </a:lnSpc>
                <a:spcBef>
                  <a:spcPct val="30000"/>
                </a:spcBef>
                <a:buClr>
                  <a:srgbClr val="009900"/>
                </a:buClr>
                <a:buFont typeface="Wingdings" pitchFamily="2" charset="2"/>
                <a:buNone/>
                <a:defRPr/>
              </a:pPr>
              <a:r>
                <a:rPr lang="en-US" altLang="en-US" sz="1400" b="0" dirty="0" smtClean="0">
                  <a:solidFill>
                    <a:srgbClr val="0000FF"/>
                  </a:solidFill>
                </a:rPr>
                <a:t>	3. </a:t>
              </a:r>
              <a:r>
                <a:rPr lang="en-US" altLang="en-US" sz="1400" b="0" u="sng" dirty="0" smtClean="0">
                  <a:solidFill>
                    <a:srgbClr val="0000FF"/>
                  </a:solidFill>
                </a:rPr>
                <a:t>Ferromagnetic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     </a:t>
              </a:r>
              <a:r>
                <a:rPr lang="en-US" sz="1400" dirty="0" smtClean="0"/>
                <a:t>= &gt;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paramagnetic </a:t>
              </a:r>
              <a:r>
                <a:rPr lang="en-US" sz="1400" dirty="0" smtClean="0"/>
                <a:t>= &gt;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</a:t>
              </a:r>
              <a:r>
                <a:rPr lang="en-US" altLang="en-US" sz="1400" b="0" u="sng" dirty="0" smtClean="0">
                  <a:solidFill>
                    <a:srgbClr val="0000FF"/>
                  </a:solidFill>
                </a:rPr>
                <a:t>antiferromagnetic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.</a:t>
              </a:r>
            </a:p>
            <a:p>
              <a:pPr>
                <a:lnSpc>
                  <a:spcPct val="85000"/>
                </a:lnSpc>
                <a:spcBef>
                  <a:spcPct val="30000"/>
                </a:spcBef>
                <a:buClr>
                  <a:srgbClr val="009900"/>
                </a:buClr>
                <a:buFont typeface="Wingdings" pitchFamily="2" charset="2"/>
                <a:buNone/>
                <a:defRPr/>
              </a:pPr>
              <a:r>
                <a:rPr lang="en-US" altLang="en-US" sz="1400" b="0" dirty="0" smtClean="0">
                  <a:solidFill>
                    <a:srgbClr val="0000FF"/>
                  </a:solidFill>
                </a:rPr>
                <a:t>	4. </a:t>
              </a:r>
              <a:r>
                <a:rPr lang="en-US" altLang="en-US" sz="1400" b="0" u="sng" dirty="0" smtClean="0">
                  <a:solidFill>
                    <a:srgbClr val="0000FF"/>
                  </a:solidFill>
                </a:rPr>
                <a:t>Dielectric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              </a:t>
              </a:r>
              <a:r>
                <a:rPr lang="en-US" sz="1400" dirty="0" smtClean="0"/>
                <a:t>= &gt;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</a:t>
              </a:r>
              <a:r>
                <a:rPr lang="en-US" altLang="en-US" sz="1400" b="0" u="sng" dirty="0" smtClean="0">
                  <a:solidFill>
                    <a:srgbClr val="0000FF"/>
                  </a:solidFill>
                </a:rPr>
                <a:t>ferroelectric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   </a:t>
              </a:r>
              <a:r>
                <a:rPr lang="en-US" sz="1400" dirty="0" smtClean="0"/>
                <a:t>= &gt;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 </a:t>
              </a:r>
              <a:r>
                <a:rPr lang="en-US" altLang="en-US" sz="1400" b="0" u="sng" dirty="0" smtClean="0">
                  <a:solidFill>
                    <a:srgbClr val="0000FF"/>
                  </a:solidFill>
                </a:rPr>
                <a:t>piezoelectric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.</a:t>
              </a:r>
            </a:p>
            <a:p>
              <a:pPr>
                <a:lnSpc>
                  <a:spcPct val="85000"/>
                </a:lnSpc>
                <a:spcBef>
                  <a:spcPct val="30000"/>
                </a:spcBef>
                <a:buClr>
                  <a:srgbClr val="009900"/>
                </a:buClr>
                <a:buFont typeface="Wingdings" pitchFamily="2" charset="2"/>
                <a:buNone/>
                <a:defRPr/>
              </a:pPr>
              <a:r>
                <a:rPr lang="en-US" altLang="en-US" sz="1400" b="0" dirty="0" smtClean="0">
                  <a:solidFill>
                    <a:srgbClr val="0000FF"/>
                  </a:solidFill>
                </a:rPr>
                <a:t> 	5. Coupling behaviors exceed bulk limit, e.g. </a:t>
              </a:r>
              <a:r>
                <a:rPr lang="en-US" altLang="en-US" sz="1400" b="0" dirty="0" err="1" smtClean="0">
                  <a:solidFill>
                    <a:srgbClr val="0000FF"/>
                  </a:solidFill>
                </a:rPr>
                <a:t>multiferroic</a:t>
              </a:r>
              <a:r>
                <a:rPr lang="en-US" altLang="en-US" sz="1400" b="0" dirty="0" smtClean="0">
                  <a:solidFill>
                    <a:srgbClr val="0000FF"/>
                  </a:solidFill>
                </a:rPr>
                <a:t>, thermoelectric (magnetic chromic)…. </a:t>
              </a:r>
            </a:p>
            <a:p>
              <a:pPr>
                <a:lnSpc>
                  <a:spcPct val="85000"/>
                </a:lnSpc>
                <a:spcBef>
                  <a:spcPct val="30000"/>
                </a:spcBef>
                <a:buClr>
                  <a:srgbClr val="009900"/>
                </a:buClr>
                <a:buFont typeface="Wingdings" pitchFamily="2" charset="2"/>
                <a:buNone/>
                <a:defRPr/>
              </a:pPr>
              <a:r>
                <a:rPr lang="en-US" altLang="en-US" sz="1400" b="0" dirty="0" smtClean="0">
                  <a:solidFill>
                    <a:srgbClr val="0000FF"/>
                  </a:solidFill>
                </a:rPr>
                <a:t>       6. Variable valence states.</a:t>
              </a:r>
            </a:p>
            <a:p>
              <a:pPr>
                <a:lnSpc>
                  <a:spcPct val="85000"/>
                </a:lnSpc>
                <a:spcBef>
                  <a:spcPct val="30000"/>
                </a:spcBef>
                <a:buClr>
                  <a:srgbClr val="009900"/>
                </a:buClr>
                <a:buFont typeface="Wingdings" pitchFamily="2" charset="2"/>
                <a:buNone/>
                <a:defRPr/>
              </a:pPr>
              <a:endParaRPr lang="en-US" altLang="en-US" sz="800" b="0" dirty="0" smtClean="0">
                <a:solidFill>
                  <a:srgbClr val="0000FF"/>
                </a:solidFill>
              </a:endParaRPr>
            </a:p>
          </p:txBody>
        </p:sp>
      </p:grp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125288" y="4886793"/>
            <a:ext cx="6534944" cy="199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None/>
              <a:defRPr/>
            </a:pPr>
            <a:endParaRPr lang="en-US" altLang="en-US" sz="800" b="0" dirty="0" smtClean="0">
              <a:solidFill>
                <a:srgbClr val="0000FF"/>
              </a:solidFill>
            </a:endParaRP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Char char="Ø"/>
              <a:defRPr/>
            </a:pPr>
            <a:r>
              <a:rPr lang="en-US" altLang="en-US" sz="1800" b="0" dirty="0" smtClean="0">
                <a:solidFill>
                  <a:srgbClr val="FF0000"/>
                </a:solidFill>
              </a:rPr>
              <a:t>Other important technological characters:</a:t>
            </a:r>
          </a:p>
          <a:p>
            <a:pPr marL="0" indent="0"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Symbol" pitchFamily="18" charset="2"/>
              <a:buNone/>
              <a:defRPr/>
            </a:pPr>
            <a:r>
              <a:rPr lang="en-US" altLang="en-US" sz="1600" b="0" dirty="0" smtClean="0">
                <a:solidFill>
                  <a:srgbClr val="FF0000"/>
                </a:solidFill>
              </a:rPr>
              <a:t>      </a:t>
            </a:r>
            <a:r>
              <a:rPr lang="en-US" altLang="en-US" sz="1400" b="0" dirty="0" smtClean="0">
                <a:solidFill>
                  <a:srgbClr val="0000FF"/>
                </a:solidFill>
              </a:rPr>
              <a:t>1. widely abundant, affordable, and cost-effective</a:t>
            </a:r>
          </a:p>
          <a:p>
            <a:pPr marL="0" indent="0"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None/>
              <a:defRPr/>
            </a:pPr>
            <a:r>
              <a:rPr lang="en-US" altLang="en-US" sz="1400" b="0" dirty="0" smtClean="0">
                <a:solidFill>
                  <a:srgbClr val="0000FF"/>
                </a:solidFill>
              </a:rPr>
              <a:t>       2. Non-toxic, environmentally friendly and compatible</a:t>
            </a: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Symbol" pitchFamily="18" charset="2"/>
              <a:buNone/>
              <a:defRPr/>
            </a:pPr>
            <a:r>
              <a:rPr lang="en-US" altLang="en-US" sz="1400" b="0" dirty="0" smtClean="0">
                <a:solidFill>
                  <a:srgbClr val="0000FF"/>
                </a:solidFill>
              </a:rPr>
              <a:t>       3. Super thermal and chemical stability </a:t>
            </a:r>
            <a:r>
              <a:rPr lang="en-US" altLang="en-US" sz="1400" b="0" dirty="0" smtClean="0">
                <a:solidFill>
                  <a:schemeClr val="bg1">
                    <a:lumMod val="65000"/>
                  </a:schemeClr>
                </a:solidFill>
              </a:rPr>
              <a:t>(and good for extreme conditions)</a:t>
            </a: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Symbol" pitchFamily="18" charset="2"/>
              <a:buNone/>
              <a:defRPr/>
            </a:pPr>
            <a:r>
              <a:rPr lang="en-US" altLang="en-US" sz="1400" b="0" dirty="0" smtClean="0">
                <a:solidFill>
                  <a:srgbClr val="0000FF"/>
                </a:solidFill>
              </a:rPr>
              <a:t>       4. Electronics, </a:t>
            </a:r>
            <a:r>
              <a:rPr lang="en-US" altLang="en-US" sz="1400" b="0" dirty="0" err="1" smtClean="0">
                <a:solidFill>
                  <a:srgbClr val="0000FF"/>
                </a:solidFill>
              </a:rPr>
              <a:t>spintronics</a:t>
            </a:r>
            <a:r>
              <a:rPr lang="en-US" altLang="en-US" sz="1400" b="0" dirty="0" smtClean="0">
                <a:solidFill>
                  <a:srgbClr val="0000FF"/>
                </a:solidFill>
              </a:rPr>
              <a:t>, and photonics applications</a:t>
            </a: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None/>
              <a:defRPr/>
            </a:pPr>
            <a:r>
              <a:rPr lang="en-US" altLang="en-US" sz="1400" b="0" dirty="0" smtClean="0">
                <a:solidFill>
                  <a:srgbClr val="0000FF"/>
                </a:solidFill>
              </a:rPr>
              <a:t>       5. Electrochemical and redox activity </a:t>
            </a:r>
            <a:r>
              <a:rPr lang="en-US" altLang="en-US" sz="1400" b="0" dirty="0" smtClean="0">
                <a:solidFill>
                  <a:schemeClr val="bg1">
                    <a:lumMod val="65000"/>
                  </a:schemeClr>
                </a:solidFill>
              </a:rPr>
              <a:t>(for chemical and biological sensors)</a:t>
            </a:r>
            <a:endParaRPr lang="en-US" altLang="en-US" sz="1600" b="0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85000"/>
              </a:lnSpc>
              <a:spcBef>
                <a:spcPct val="30000"/>
              </a:spcBef>
              <a:buClr>
                <a:srgbClr val="009900"/>
              </a:buClr>
              <a:buFont typeface="Wingdings" pitchFamily="2" charset="2"/>
              <a:buNone/>
              <a:defRPr/>
            </a:pPr>
            <a:r>
              <a:rPr lang="en-US" altLang="en-US" sz="1700" b="0" dirty="0" smtClean="0">
                <a:solidFill>
                  <a:srgbClr val="0000FF"/>
                </a:solidFill>
              </a:rPr>
              <a:t>	</a:t>
            </a:r>
            <a:endParaRPr lang="en-US" altLang="en-US" sz="1800" b="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04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21694" y="539969"/>
            <a:ext cx="9174486" cy="6354126"/>
            <a:chOff x="-21694" y="539969"/>
            <a:chExt cx="9174486" cy="6354126"/>
          </a:xfrm>
        </p:grpSpPr>
        <p:grpSp>
          <p:nvGrpSpPr>
            <p:cNvPr id="8" name="Group 7"/>
            <p:cNvGrpSpPr/>
            <p:nvPr/>
          </p:nvGrpSpPr>
          <p:grpSpPr>
            <a:xfrm>
              <a:off x="-21694" y="564040"/>
              <a:ext cx="9174485" cy="6293960"/>
              <a:chOff x="-30578" y="599616"/>
              <a:chExt cx="9174485" cy="6293960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-30578" y="599616"/>
                <a:ext cx="9174485" cy="6293960"/>
                <a:chOff x="-30578" y="599616"/>
                <a:chExt cx="9174485" cy="6293960"/>
              </a:xfrm>
            </p:grpSpPr>
            <p:sp>
              <p:nvSpPr>
                <p:cNvPr id="4" name="Rectangle 3"/>
                <p:cNvSpPr/>
                <p:nvPr/>
              </p:nvSpPr>
              <p:spPr>
                <a:xfrm>
                  <a:off x="-30578" y="599616"/>
                  <a:ext cx="9174485" cy="6293960"/>
                </a:xfrm>
                <a:prstGeom prst="rect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88070" name="Picture 6" descr="https://www.newsrewired.com/wp-content/uploads/2012/01/twitter_mobile_iphone1.jp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78926" y="4822847"/>
                  <a:ext cx="977031" cy="6579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8076" name="Picture 12" descr="http://api.onlinelibrary.wiley.com/asset/v1/doi/10.1002%2Fanie.201205206/asset/image_m%2Fmcontent.gif?l=SkaBT8QEx2qMKFzmpntImu8v%2FLJnZ83CN52pdtYVO4xTHKLfMhm3x%2BM5VpAuZTJJlZE3%2Bq1jAyM%3D"/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218" t="50000" b="6352"/>
                <a:stretch/>
              </p:blipFill>
              <p:spPr bwMode="auto">
                <a:xfrm>
                  <a:off x="1635018" y="900549"/>
                  <a:ext cx="1365113" cy="4037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80" name="Picture 4" descr="http://www.ornl.gov/info/press_releases/photos/band_gap_art_1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65" t="2134" r="42824" b="2654"/>
              <a:stretch/>
            </p:blipFill>
            <p:spPr bwMode="auto">
              <a:xfrm>
                <a:off x="6939380" y="747966"/>
                <a:ext cx="698688" cy="1195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" name="Oval 4"/>
            <p:cNvSpPr/>
            <p:nvPr/>
          </p:nvSpPr>
          <p:spPr>
            <a:xfrm>
              <a:off x="899592" y="1268760"/>
              <a:ext cx="6892030" cy="44696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-17985" y="587549"/>
              <a:ext cx="13356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u="sng" dirty="0" smtClean="0">
                  <a:solidFill>
                    <a:srgbClr val="FFFF00"/>
                  </a:solidFill>
                </a:rPr>
                <a:t>Sensor</a:t>
              </a:r>
              <a:endParaRPr lang="en-US" sz="3200" b="1" u="sng" dirty="0">
                <a:solidFill>
                  <a:srgbClr val="FFFF00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812360" y="539969"/>
              <a:ext cx="13404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u="sng" dirty="0" smtClean="0">
                  <a:solidFill>
                    <a:srgbClr val="FFFF00"/>
                  </a:solidFill>
                </a:rPr>
                <a:t>Energy</a:t>
              </a:r>
              <a:endParaRPr lang="en-US" sz="3200" b="1" u="sng" dirty="0">
                <a:solidFill>
                  <a:srgbClr val="FFFF00"/>
                </a:solidFill>
              </a:endParaRPr>
            </a:p>
          </p:txBody>
        </p:sp>
        <p:pic>
          <p:nvPicPr>
            <p:cNvPr id="88078" name="Picture 14" descr="https://citelighter-cards.s3.amazonaws.com/p17jac5uvm7p610n51jij1g6g11f60_38016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6296" y="5640110"/>
              <a:ext cx="1234231" cy="9262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080" name="Picture 16" descr="https://encrypted-tbn1.gstatic.com/images?q=tbn:ANd9GcRO2X06aw74Kq1bONQTvX-Av28r867r85uL_NQzQMwFl67ZWdx1AQ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9281" y="6013497"/>
              <a:ext cx="794044" cy="6053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086" name="Picture 22" descr="https://www.filepicker.io/api/file/0YY4gvHgSbCeamjw3a3Z+WP47VHMD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7811" y="3514385"/>
              <a:ext cx="1038694" cy="778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092" name="Picture 28" descr="http://cache3.asset-cache.net/xc/101393391.jpg?v=2&amp;c=IWSAsset&amp;k=2&amp;d=Z2zctv2XXfa1E64x5MAfdUDRI36gmfI183BQToFswUDMF5C8fajO62cwo0g2dDEg0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5" b="25157"/>
            <a:stretch/>
          </p:blipFill>
          <p:spPr bwMode="auto">
            <a:xfrm>
              <a:off x="5364088" y="5647788"/>
              <a:ext cx="1611527" cy="763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096" name="Picture 32" descr="http://cdnph.upi.com/sv/b/upi_com/UPI-1241426263397/2015/1/fe6aadada2cbc597e32474f03c99aed0/Japanese-researchers-pave-way-for-solar-energy-in-space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8490" y="1550108"/>
              <a:ext cx="1338015" cy="889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104" name="Picture 40" descr="http://www.flamesoftheforest.com.au/assets/Uploads/FOTF-arrival-flame-trench-RS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0153" y="622681"/>
              <a:ext cx="1712007" cy="526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108" name="Picture 44" descr="http://previews.123rf.com/images/addricky/addricky1303/addricky130300043/18719814-car-battery-isolated-on-a-black-background-High-resolution-3D-render--Stock-Photo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3943" y="5744202"/>
              <a:ext cx="865167" cy="865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112" name="Picture 48" descr="http://cdn.nocamels.com/wp-content/uploads/2014/04/Android-batter-2.jp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17"/>
            <a:stretch/>
          </p:blipFill>
          <p:spPr bwMode="auto">
            <a:xfrm>
              <a:off x="121757" y="5733256"/>
              <a:ext cx="1211685" cy="7329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114" name="Picture 50" descr="http://png.clipart.me/graphics/thumbs/159/illustration-of-fuel-gauge-on-black-background-with-battery-abstract-fuel-gauge-with-red-indicator-indicating-near-full-isolated_159427964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528" y="6047936"/>
              <a:ext cx="854518" cy="638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116" name="Picture 52" descr="https://www.sciencenews.org/sites/default/files/main/articles/sl_hydrogen_feat_free.jp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67" t="2378" r="10324"/>
            <a:stretch/>
          </p:blipFill>
          <p:spPr bwMode="auto">
            <a:xfrm>
              <a:off x="107504" y="4941168"/>
              <a:ext cx="1010974" cy="6823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118" name="Picture 54" descr="http://reginnovations.org/wp-content/uploads/2014/06/Solar-water-splitting-in-a-molecular-photoelectrochemical-cell-copy.jpg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65" r="-1"/>
            <a:stretch/>
          </p:blipFill>
          <p:spPr bwMode="auto">
            <a:xfrm>
              <a:off x="179512" y="4221088"/>
              <a:ext cx="380174" cy="5173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130" name="Picture 66" descr="http://img.gizmag.com/boron-graphene-sensor-1.jpg?auto=format%2Ccompress&amp;ch=Width%2CDPR&amp;fit=crop&amp;h=394&amp;q=60&amp;rect=0%2C160%2C800%2C450&amp;w=700&amp;s=57afdfc0d61375639c86995c48af4fae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45" y="2924944"/>
              <a:ext cx="653198" cy="367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132" name="Picture 68" descr="http://img.directindustry.com/images_di/photo-m/69258-2558927.jp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45" y="2164870"/>
              <a:ext cx="640963" cy="534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134" name="Picture 70" descr="http://www.technologyvista.in/wp-content/uploads/2016/01/interior0720-700x432.pn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249" y="1350068"/>
              <a:ext cx="1268407" cy="782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128" name="Picture 64" descr="http://wallpapercave.com/wp/LxyYJ6G.jp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47" y="2623210"/>
              <a:ext cx="498521" cy="373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TextBox 80"/>
            <p:cNvSpPr txBox="1"/>
            <p:nvPr/>
          </p:nvSpPr>
          <p:spPr>
            <a:xfrm>
              <a:off x="-5077" y="6300609"/>
              <a:ext cx="14376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u="sng" dirty="0" smtClean="0">
                  <a:solidFill>
                    <a:srgbClr val="FFFF00"/>
                  </a:solidFill>
                </a:rPr>
                <a:t>Battery</a:t>
              </a:r>
              <a:endParaRPr lang="en-US" sz="3200" b="1" u="sng" dirty="0">
                <a:solidFill>
                  <a:srgbClr val="FFFF00"/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8611252" y="6309320"/>
              <a:ext cx="49725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u="sng" dirty="0" smtClean="0">
                  <a:solidFill>
                    <a:srgbClr val="FFFF00"/>
                  </a:solidFill>
                </a:rPr>
                <a:t>IT</a:t>
              </a:r>
              <a:endParaRPr lang="en-US" sz="3200" b="1" u="sng" dirty="0">
                <a:solidFill>
                  <a:srgbClr val="FFFF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7240" y="5738453"/>
              <a:ext cx="380503" cy="1259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1373943" y="6411632"/>
              <a:ext cx="431896" cy="1900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2073137" y="6453336"/>
              <a:ext cx="194607" cy="1900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1763688" y="6530042"/>
              <a:ext cx="194607" cy="1900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1335257" y="6191611"/>
              <a:ext cx="194607" cy="1900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1312726" y="5674353"/>
              <a:ext cx="194607" cy="1900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1475656" y="6316594"/>
              <a:ext cx="194607" cy="1900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2170441" y="6278919"/>
              <a:ext cx="97304" cy="1900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170440" y="5959803"/>
              <a:ext cx="97304" cy="1900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1666384" y="5611365"/>
              <a:ext cx="97304" cy="1900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 rot="19245649">
              <a:off x="1308779" y="5958626"/>
              <a:ext cx="97304" cy="1900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8144" name="Picture 80" descr="http://www.mdpi.com/materials/materials-07-06701/article_deploy/html/images/materials-07-06701-g001-1024.pn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4" t="3779" r="3753" b="5032"/>
            <a:stretch/>
          </p:blipFill>
          <p:spPr bwMode="auto">
            <a:xfrm>
              <a:off x="6012160" y="753701"/>
              <a:ext cx="892035" cy="736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-3651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Examples of applications: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0" y="54868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1143944" y="1450185"/>
            <a:ext cx="6437753" cy="4139055"/>
            <a:chOff x="1143944" y="1450185"/>
            <a:chExt cx="6437753" cy="4139055"/>
          </a:xfrm>
        </p:grpSpPr>
        <p:sp>
          <p:nvSpPr>
            <p:cNvPr id="3" name="Donut 2"/>
            <p:cNvSpPr/>
            <p:nvPr/>
          </p:nvSpPr>
          <p:spPr>
            <a:xfrm>
              <a:off x="1143944" y="1450185"/>
              <a:ext cx="6437753" cy="4139055"/>
            </a:xfrm>
            <a:prstGeom prst="donut">
              <a:avLst>
                <a:gd name="adj" fmla="val 23171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Down Arrow 33"/>
            <p:cNvSpPr/>
            <p:nvPr/>
          </p:nvSpPr>
          <p:spPr>
            <a:xfrm rot="5400000">
              <a:off x="2691812" y="2839500"/>
              <a:ext cx="282575" cy="1029528"/>
            </a:xfrm>
            <a:prstGeom prst="downArrow">
              <a:avLst>
                <a:gd name="adj1" fmla="val 48353"/>
                <a:gd name="adj2" fmla="val 50000"/>
              </a:avLst>
            </a:prstGeom>
            <a:solidFill>
              <a:srgbClr val="FC1D0C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508195" y="3200400"/>
              <a:ext cx="1855893" cy="791387"/>
            </a:xfrm>
            <a:prstGeom prst="ellipse">
              <a:avLst/>
            </a:prstGeom>
            <a:gradFill flip="none" rotWithShape="1">
              <a:gsLst>
                <a:gs pos="0">
                  <a:srgbClr val="FF3399">
                    <a:lumMod val="4000"/>
                    <a:lumOff val="96000"/>
                  </a:srgbClr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1"/>
              <a:tileRect/>
            </a:gradFill>
            <a:ln>
              <a:solidFill>
                <a:srgbClr val="3399FF"/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Complex </a:t>
              </a:r>
              <a:r>
                <a:rPr lang="en-US" b="1" dirty="0">
                  <a:solidFill>
                    <a:srgbClr val="000000"/>
                  </a:solidFill>
                </a:rPr>
                <a:t>oxides</a:t>
              </a:r>
            </a:p>
          </p:txBody>
        </p:sp>
        <p:sp>
          <p:nvSpPr>
            <p:cNvPr id="37" name="TextBox 84"/>
            <p:cNvSpPr txBox="1">
              <a:spLocks noChangeArrowheads="1"/>
            </p:cNvSpPr>
            <p:nvPr/>
          </p:nvSpPr>
          <p:spPr bwMode="auto">
            <a:xfrm>
              <a:off x="3870803" y="4993233"/>
              <a:ext cx="1043472" cy="369332"/>
            </a:xfrm>
            <a:prstGeom prst="rect">
              <a:avLst/>
            </a:prstGeom>
            <a:solidFill>
              <a:srgbClr val="1604FC"/>
            </a:solidFill>
            <a:ln w="9525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en-US" sz="1400" b="1" dirty="0"/>
                <a:t>Magnetic</a:t>
              </a:r>
            </a:p>
          </p:txBody>
        </p:sp>
        <p:sp>
          <p:nvSpPr>
            <p:cNvPr id="38" name="TextBox 85"/>
            <p:cNvSpPr txBox="1">
              <a:spLocks noChangeArrowheads="1"/>
            </p:cNvSpPr>
            <p:nvPr/>
          </p:nvSpPr>
          <p:spPr bwMode="auto">
            <a:xfrm>
              <a:off x="6550548" y="2994634"/>
              <a:ext cx="963734" cy="594120"/>
            </a:xfrm>
            <a:prstGeom prst="rect">
              <a:avLst/>
            </a:prstGeom>
            <a:solidFill>
              <a:srgbClr val="2BF9E0"/>
            </a:solidFill>
            <a:ln w="9525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en-US" sz="1400" b="1" dirty="0" err="1" smtClean="0">
                  <a:solidFill>
                    <a:srgbClr val="1604FC"/>
                  </a:solidFill>
                </a:rPr>
                <a:t>Opto</a:t>
              </a:r>
              <a:r>
                <a:rPr lang="en-US" altLang="en-US" sz="1400" b="1" dirty="0" smtClean="0">
                  <a:solidFill>
                    <a:srgbClr val="1604FC"/>
                  </a:solidFill>
                </a:rPr>
                <a:t>-</a:t>
              </a:r>
            </a:p>
            <a:p>
              <a:r>
                <a:rPr lang="en-US" altLang="en-US" sz="1400" b="1" dirty="0" smtClean="0">
                  <a:solidFill>
                    <a:srgbClr val="1604FC"/>
                  </a:solidFill>
                </a:rPr>
                <a:t>electronic</a:t>
              </a:r>
              <a:endParaRPr lang="en-US" altLang="en-US" sz="1400" b="1" dirty="0">
                <a:solidFill>
                  <a:srgbClr val="1604FC"/>
                </a:solidFill>
              </a:endParaRPr>
            </a:p>
          </p:txBody>
        </p:sp>
        <p:sp>
          <p:nvSpPr>
            <p:cNvPr id="39" name="TextBox 86"/>
            <p:cNvSpPr txBox="1">
              <a:spLocks noChangeArrowheads="1"/>
            </p:cNvSpPr>
            <p:nvPr/>
          </p:nvSpPr>
          <p:spPr bwMode="auto">
            <a:xfrm>
              <a:off x="1267864" y="3068960"/>
              <a:ext cx="855864" cy="599141"/>
            </a:xfrm>
            <a:prstGeom prst="rect">
              <a:avLst/>
            </a:prstGeom>
            <a:solidFill>
              <a:srgbClr val="FC1D0C"/>
            </a:solidFill>
            <a:ln w="9525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b="1" dirty="0" smtClean="0"/>
                <a:t>（</a:t>
              </a:r>
              <a:r>
                <a:rPr lang="en-US" altLang="zh-CN" sz="1400" b="1" dirty="0" smtClean="0"/>
                <a:t>photo) </a:t>
              </a:r>
            </a:p>
            <a:p>
              <a:pPr algn="r"/>
              <a:r>
                <a:rPr lang="en-US" altLang="zh-CN" sz="1400" b="1" dirty="0" smtClean="0"/>
                <a:t>c</a:t>
              </a:r>
              <a:r>
                <a:rPr lang="en-US" altLang="en-US" sz="1400" b="1" dirty="0" smtClean="0"/>
                <a:t>atalytic</a:t>
              </a:r>
              <a:endParaRPr lang="en-US" altLang="en-US" sz="1400" b="1" dirty="0"/>
            </a:p>
          </p:txBody>
        </p:sp>
        <p:sp>
          <p:nvSpPr>
            <p:cNvPr id="41" name="TextBox 90"/>
            <p:cNvSpPr txBox="1">
              <a:spLocks noChangeArrowheads="1"/>
            </p:cNvSpPr>
            <p:nvPr/>
          </p:nvSpPr>
          <p:spPr bwMode="auto">
            <a:xfrm rot="1898996">
              <a:off x="2631423" y="4653244"/>
              <a:ext cx="984611" cy="567405"/>
            </a:xfrm>
            <a:prstGeom prst="rect">
              <a:avLst/>
            </a:prstGeom>
            <a:solidFill>
              <a:srgbClr val="AE07F9"/>
            </a:solidFill>
            <a:ln w="9525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en-US" sz="1400" b="1" dirty="0" smtClean="0"/>
                <a:t>Electro-chemical</a:t>
              </a:r>
              <a:endParaRPr lang="en-US" altLang="en-US" sz="1400" b="1" dirty="0"/>
            </a:p>
          </p:txBody>
        </p:sp>
        <p:sp>
          <p:nvSpPr>
            <p:cNvPr id="55" name="Down Arrow 54"/>
            <p:cNvSpPr/>
            <p:nvPr/>
          </p:nvSpPr>
          <p:spPr>
            <a:xfrm>
              <a:off x="4267200" y="4149080"/>
              <a:ext cx="284163" cy="752600"/>
            </a:xfrm>
            <a:prstGeom prst="downArrow">
              <a:avLst>
                <a:gd name="adj1" fmla="val 48353"/>
                <a:gd name="adj2" fmla="val 50000"/>
              </a:avLst>
            </a:prstGeom>
            <a:solidFill>
              <a:srgbClr val="1604FC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Down Arrow 55"/>
            <p:cNvSpPr/>
            <p:nvPr/>
          </p:nvSpPr>
          <p:spPr>
            <a:xfrm rot="2816348">
              <a:off x="3451179" y="3990354"/>
              <a:ext cx="284162" cy="788953"/>
            </a:xfrm>
            <a:prstGeom prst="downArrow">
              <a:avLst>
                <a:gd name="adj1" fmla="val 48353"/>
                <a:gd name="adj2" fmla="val 50000"/>
              </a:avLst>
            </a:prstGeom>
            <a:solidFill>
              <a:srgbClr val="AE07F9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Down Arrow 56"/>
            <p:cNvSpPr/>
            <p:nvPr/>
          </p:nvSpPr>
          <p:spPr>
            <a:xfrm rot="17629283">
              <a:off x="5809519" y="3488895"/>
              <a:ext cx="280988" cy="936339"/>
            </a:xfrm>
            <a:prstGeom prst="downArrow">
              <a:avLst>
                <a:gd name="adj1" fmla="val 48353"/>
                <a:gd name="adj2" fmla="val 50000"/>
              </a:avLst>
            </a:prstGeom>
            <a:solidFill>
              <a:srgbClr val="09B4E9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8" name="Down Arrow 57"/>
            <p:cNvSpPr/>
            <p:nvPr/>
          </p:nvSpPr>
          <p:spPr>
            <a:xfrm rot="15738397">
              <a:off x="5738591" y="2954095"/>
              <a:ext cx="282575" cy="857456"/>
            </a:xfrm>
            <a:prstGeom prst="downArrow">
              <a:avLst>
                <a:gd name="adj1" fmla="val 48353"/>
                <a:gd name="adj2" fmla="val 50000"/>
              </a:avLst>
            </a:prstGeom>
            <a:solidFill>
              <a:srgbClr val="2BF9E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Down Arrow 58"/>
            <p:cNvSpPr/>
            <p:nvPr/>
          </p:nvSpPr>
          <p:spPr>
            <a:xfrm rot="7183691">
              <a:off x="3023965" y="2283751"/>
              <a:ext cx="284163" cy="1077412"/>
            </a:xfrm>
            <a:prstGeom prst="downArrow">
              <a:avLst>
                <a:gd name="adj1" fmla="val 48353"/>
                <a:gd name="adj2" fmla="val 50000"/>
              </a:avLst>
            </a:prstGeom>
            <a:solidFill>
              <a:srgbClr val="FC6E04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TextBox 108"/>
            <p:cNvSpPr txBox="1">
              <a:spLocks noChangeArrowheads="1"/>
            </p:cNvSpPr>
            <p:nvPr/>
          </p:nvSpPr>
          <p:spPr bwMode="auto">
            <a:xfrm rot="19569116">
              <a:off x="2086560" y="2026415"/>
              <a:ext cx="860645" cy="483817"/>
            </a:xfrm>
            <a:prstGeom prst="rect">
              <a:avLst/>
            </a:prstGeom>
            <a:solidFill>
              <a:srgbClr val="FC6E04"/>
            </a:solidFill>
            <a:ln w="9525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en-US" sz="1400" b="1" dirty="0"/>
                <a:t>Electro-</a:t>
              </a:r>
            </a:p>
            <a:p>
              <a:r>
                <a:rPr lang="en-US" altLang="en-US" sz="1400" b="1" dirty="0"/>
                <a:t>chromic</a:t>
              </a:r>
            </a:p>
          </p:txBody>
        </p:sp>
        <p:sp>
          <p:nvSpPr>
            <p:cNvPr id="62" name="TextBox 83"/>
            <p:cNvSpPr txBox="1">
              <a:spLocks noChangeArrowheads="1"/>
            </p:cNvSpPr>
            <p:nvPr/>
          </p:nvSpPr>
          <p:spPr bwMode="auto">
            <a:xfrm rot="18728112">
              <a:off x="6359103" y="3996071"/>
              <a:ext cx="1110690" cy="369332"/>
            </a:xfrm>
            <a:prstGeom prst="rect">
              <a:avLst/>
            </a:prstGeom>
            <a:solidFill>
              <a:srgbClr val="09B4E9"/>
            </a:solidFill>
            <a:ln w="9525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en-US" sz="1400" b="1" dirty="0" smtClean="0"/>
                <a:t>Electronic</a:t>
              </a:r>
              <a:endParaRPr lang="en-US" altLang="en-US" sz="1400" b="1" dirty="0"/>
            </a:p>
          </p:txBody>
        </p:sp>
        <p:sp>
          <p:nvSpPr>
            <p:cNvPr id="51" name="Down Arrow 50"/>
            <p:cNvSpPr/>
            <p:nvPr/>
          </p:nvSpPr>
          <p:spPr>
            <a:xfrm rot="19470526">
              <a:off x="5231779" y="3952761"/>
              <a:ext cx="280988" cy="915829"/>
            </a:xfrm>
            <a:prstGeom prst="downArrow">
              <a:avLst>
                <a:gd name="adj1" fmla="val 48353"/>
                <a:gd name="adj2" fmla="val 50000"/>
              </a:avLst>
            </a:prstGeom>
            <a:solidFill>
              <a:srgbClr val="138BF9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3" name="TextBox 84"/>
            <p:cNvSpPr txBox="1">
              <a:spLocks noChangeArrowheads="1"/>
            </p:cNvSpPr>
            <p:nvPr/>
          </p:nvSpPr>
          <p:spPr bwMode="auto">
            <a:xfrm rot="19974100">
              <a:off x="5143563" y="4820442"/>
              <a:ext cx="1125507" cy="369332"/>
            </a:xfrm>
            <a:prstGeom prst="rect">
              <a:avLst/>
            </a:prstGeom>
            <a:solidFill>
              <a:srgbClr val="138BF9"/>
            </a:solidFill>
            <a:ln w="9525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en-US" sz="1400" b="1" dirty="0" err="1"/>
                <a:t>Spintronic</a:t>
              </a:r>
              <a:endParaRPr lang="en-US" altLang="en-US" sz="1600" b="1" dirty="0"/>
            </a:p>
          </p:txBody>
        </p:sp>
        <p:sp>
          <p:nvSpPr>
            <p:cNvPr id="66" name="Down Arrow 65"/>
            <p:cNvSpPr/>
            <p:nvPr/>
          </p:nvSpPr>
          <p:spPr>
            <a:xfrm rot="9890514">
              <a:off x="3946455" y="2181784"/>
              <a:ext cx="284163" cy="828518"/>
            </a:xfrm>
            <a:prstGeom prst="downArrow">
              <a:avLst>
                <a:gd name="adj1" fmla="val 48353"/>
                <a:gd name="adj2" fmla="val 50000"/>
              </a:avLst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7" name="TextBox 108"/>
            <p:cNvSpPr txBox="1">
              <a:spLocks noChangeArrowheads="1"/>
            </p:cNvSpPr>
            <p:nvPr/>
          </p:nvSpPr>
          <p:spPr bwMode="auto">
            <a:xfrm rot="20791576">
              <a:off x="3272505" y="1703484"/>
              <a:ext cx="966436" cy="508805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en-US" sz="1400" b="1" dirty="0"/>
                <a:t>Thermo-</a:t>
              </a:r>
            </a:p>
            <a:p>
              <a:r>
                <a:rPr lang="en-US" altLang="en-US" sz="1400" b="1" dirty="0"/>
                <a:t>chromic</a:t>
              </a:r>
            </a:p>
          </p:txBody>
        </p:sp>
        <p:sp>
          <p:nvSpPr>
            <p:cNvPr id="70" name="Down Arrow 69"/>
            <p:cNvSpPr/>
            <p:nvPr/>
          </p:nvSpPr>
          <p:spPr>
            <a:xfrm rot="4388091">
              <a:off x="2934589" y="3467500"/>
              <a:ext cx="282575" cy="881089"/>
            </a:xfrm>
            <a:prstGeom prst="downArrow">
              <a:avLst>
                <a:gd name="adj1" fmla="val 48353"/>
                <a:gd name="adj2" fmla="val 50000"/>
              </a:avLst>
            </a:prstGeom>
            <a:solidFill>
              <a:srgbClr val="F72DD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1" name="TextBox 86"/>
            <p:cNvSpPr txBox="1">
              <a:spLocks noChangeArrowheads="1"/>
            </p:cNvSpPr>
            <p:nvPr/>
          </p:nvSpPr>
          <p:spPr bwMode="auto">
            <a:xfrm rot="2751621">
              <a:off x="1675482" y="4149028"/>
              <a:ext cx="919972" cy="544719"/>
            </a:xfrm>
            <a:prstGeom prst="rect">
              <a:avLst/>
            </a:prstGeom>
            <a:solidFill>
              <a:srgbClr val="F72DD1"/>
            </a:solidFill>
            <a:ln w="9525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400" b="1" dirty="0"/>
                <a:t>Water </a:t>
              </a:r>
              <a:endParaRPr lang="en-US" altLang="zh-CN" sz="1400" b="1" dirty="0" smtClean="0"/>
            </a:p>
            <a:p>
              <a:r>
                <a:rPr lang="en-US" altLang="zh-CN" sz="1400" b="1" dirty="0" smtClean="0"/>
                <a:t>splitting</a:t>
              </a:r>
              <a:endParaRPr lang="en-US" altLang="en-US" sz="1400" b="1" dirty="0"/>
            </a:p>
          </p:txBody>
        </p:sp>
        <p:sp>
          <p:nvSpPr>
            <p:cNvPr id="74" name="Down Arrow 73"/>
            <p:cNvSpPr/>
            <p:nvPr/>
          </p:nvSpPr>
          <p:spPr>
            <a:xfrm rot="12360759">
              <a:off x="4722090" y="2306925"/>
              <a:ext cx="284163" cy="709572"/>
            </a:xfrm>
            <a:prstGeom prst="downArrow">
              <a:avLst>
                <a:gd name="adj1" fmla="val 48353"/>
                <a:gd name="adj2" fmla="val 50000"/>
              </a:avLst>
            </a:prstGeom>
            <a:solidFill>
              <a:srgbClr val="DFFD2B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TextBox 108"/>
            <p:cNvSpPr txBox="1">
              <a:spLocks noChangeArrowheads="1"/>
            </p:cNvSpPr>
            <p:nvPr/>
          </p:nvSpPr>
          <p:spPr bwMode="auto">
            <a:xfrm>
              <a:off x="4499992" y="1643385"/>
              <a:ext cx="910208" cy="561479"/>
            </a:xfrm>
            <a:prstGeom prst="rect">
              <a:avLst/>
            </a:prstGeom>
            <a:solidFill>
              <a:srgbClr val="DFFD2B"/>
            </a:solidFill>
            <a:ln w="9525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en-US" sz="1400" b="1" dirty="0">
                  <a:solidFill>
                    <a:srgbClr val="FF0000"/>
                  </a:solidFill>
                </a:rPr>
                <a:t>Thermo-</a:t>
              </a:r>
            </a:p>
            <a:p>
              <a:r>
                <a:rPr lang="en-US" altLang="en-US" sz="1400" b="1" dirty="0">
                  <a:solidFill>
                    <a:srgbClr val="FF0000"/>
                  </a:solidFill>
                </a:rPr>
                <a:t>electric</a:t>
              </a:r>
            </a:p>
          </p:txBody>
        </p:sp>
        <p:sp>
          <p:nvSpPr>
            <p:cNvPr id="76" name="Down Arrow 75"/>
            <p:cNvSpPr/>
            <p:nvPr/>
          </p:nvSpPr>
          <p:spPr>
            <a:xfrm rot="13510010">
              <a:off x="5395765" y="2487910"/>
              <a:ext cx="284163" cy="816767"/>
            </a:xfrm>
            <a:prstGeom prst="downArrow">
              <a:avLst>
                <a:gd name="adj1" fmla="val 48353"/>
                <a:gd name="adj2" fmla="val 50000"/>
              </a:avLst>
            </a:prstGeom>
            <a:solidFill>
              <a:srgbClr val="43FC1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7" name="TextBox 108"/>
            <p:cNvSpPr txBox="1">
              <a:spLocks noChangeArrowheads="1"/>
            </p:cNvSpPr>
            <p:nvPr/>
          </p:nvSpPr>
          <p:spPr bwMode="auto">
            <a:xfrm rot="1584839">
              <a:off x="5679456" y="2051068"/>
              <a:ext cx="1136888" cy="579228"/>
            </a:xfrm>
            <a:prstGeom prst="rect">
              <a:avLst/>
            </a:prstGeom>
            <a:solidFill>
              <a:srgbClr val="43FC10"/>
            </a:solidFill>
            <a:ln w="9525"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Solid-state </a:t>
              </a:r>
            </a:p>
            <a:p>
              <a:r>
                <a:rPr lang="en-US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cooling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746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3651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Oxide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heterointerfaces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 new possibilities</a:t>
            </a:r>
          </a:p>
        </p:txBody>
      </p:sp>
      <p:pic>
        <p:nvPicPr>
          <p:cNvPr id="5132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98" t="26373" r="12788" b="32211"/>
          <a:stretch>
            <a:fillRect/>
          </a:stretch>
        </p:blipFill>
        <p:spPr bwMode="auto">
          <a:xfrm>
            <a:off x="179513" y="1150559"/>
            <a:ext cx="1828959" cy="251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103306" y="2635750"/>
            <a:ext cx="2057579" cy="189301"/>
          </a:xfrm>
          <a:prstGeom prst="rect">
            <a:avLst/>
          </a:prstGeom>
          <a:solidFill>
            <a:srgbClr val="FFFF00">
              <a:alpha val="6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304800">
              <a:srgbClr val="FFFF00">
                <a:alpha val="59000"/>
              </a:srgbClr>
            </a:glow>
            <a:softEdge rad="63500"/>
          </a:effectLst>
        </p:spPr>
        <p:txBody>
          <a:bodyPr/>
          <a:lstStyle/>
          <a:p>
            <a:pPr algn="ctr">
              <a:defRPr/>
            </a:pPr>
            <a:r>
              <a:rPr lang="en-US" b="1" dirty="0"/>
              <a:t>Interface</a:t>
            </a:r>
          </a:p>
        </p:txBody>
      </p:sp>
      <p:sp>
        <p:nvSpPr>
          <p:cNvPr id="5131" name="TextBox 9"/>
          <p:cNvSpPr txBox="1">
            <a:spLocks noChangeArrowheads="1"/>
          </p:cNvSpPr>
          <p:nvPr/>
        </p:nvSpPr>
        <p:spPr bwMode="auto">
          <a:xfrm>
            <a:off x="382139" y="816840"/>
            <a:ext cx="13516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800" u="sng" dirty="0">
                <a:solidFill>
                  <a:srgbClr val="3399FF"/>
                </a:solidFill>
              </a:rPr>
              <a:t>Thin films: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1020603" y="3729058"/>
            <a:ext cx="2748479" cy="3027439"/>
            <a:chOff x="596615" y="3956347"/>
            <a:chExt cx="2748479" cy="3027439"/>
          </a:xfrm>
        </p:grpSpPr>
        <p:pic>
          <p:nvPicPr>
            <p:cNvPr id="5136" name="Picture 2" descr="http://www-ssrl.slac.stanford.edu/content/sites/default/files/images/science/highlights/2011/electronic-figure1-20110829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334" y="4927495"/>
              <a:ext cx="2111760" cy="2056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Curved Right Arrow 6"/>
            <p:cNvSpPr/>
            <p:nvPr/>
          </p:nvSpPr>
          <p:spPr>
            <a:xfrm rot="19765683">
              <a:off x="596615" y="3956347"/>
              <a:ext cx="538715" cy="1635995"/>
            </a:xfrm>
            <a:prstGeom prst="curvedRightArrow">
              <a:avLst>
                <a:gd name="adj1" fmla="val 25000"/>
                <a:gd name="adj2" fmla="val 50000"/>
                <a:gd name="adj3" fmla="val 54467"/>
              </a:avLst>
            </a:prstGeom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" name="AutoShape 2" descr="“Herbert Kroemer interface is device”的图片搜索结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2" descr="“nobel prize in physics”的图片搜索结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4" descr="“nobel prize in physics”的图片搜索结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540906" y="1127506"/>
            <a:ext cx="5581401" cy="4535097"/>
            <a:chOff x="3357559" y="1267700"/>
            <a:chExt cx="5932618" cy="4855635"/>
          </a:xfrm>
        </p:grpSpPr>
        <p:grpSp>
          <p:nvGrpSpPr>
            <p:cNvPr id="2" name="Group 1"/>
            <p:cNvGrpSpPr>
              <a:grpSpLocks/>
            </p:cNvGrpSpPr>
            <p:nvPr/>
          </p:nvGrpSpPr>
          <p:grpSpPr bwMode="auto">
            <a:xfrm>
              <a:off x="4572000" y="1267700"/>
              <a:ext cx="4718177" cy="4855635"/>
              <a:chOff x="4164043" y="1801265"/>
              <a:chExt cx="4968845" cy="5138309"/>
            </a:xfrm>
          </p:grpSpPr>
          <p:pic>
            <p:nvPicPr>
              <p:cNvPr id="5128" name="Picture 4" descr="C:\Users\QL\Desktop\figure 8.tif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4043" y="1801265"/>
                <a:ext cx="4968845" cy="4700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9" name="Text Box 15"/>
              <p:cNvSpPr txBox="1">
                <a:spLocks noChangeArrowheads="1"/>
              </p:cNvSpPr>
              <p:nvPr/>
            </p:nvSpPr>
            <p:spPr bwMode="auto">
              <a:xfrm>
                <a:off x="4900220" y="6660603"/>
                <a:ext cx="2773855" cy="278971"/>
              </a:xfrm>
              <a:prstGeom prst="rect">
                <a:avLst/>
              </a:prstGeom>
              <a:solidFill>
                <a:srgbClr val="66FF3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charset="0"/>
                  <a:buChar char="–"/>
                  <a:defRPr sz="24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charset="0"/>
                  <a:buChar char="–"/>
                  <a:defRPr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  <a:defRPr/>
                </a:pPr>
                <a:r>
                  <a:rPr lang="en-US" altLang="en-US" sz="1000" dirty="0" smtClean="0">
                    <a:solidFill>
                      <a:schemeClr val="tx1"/>
                    </a:solidFill>
                    <a:ea typeface="ＭＳ Ｐゴシック" pitchFamily="34" charset="-128"/>
                  </a:rPr>
                  <a:t>Hwang </a:t>
                </a:r>
                <a:r>
                  <a:rPr lang="en-US" altLang="en-US" sz="1000" i="1" dirty="0" smtClean="0">
                    <a:solidFill>
                      <a:schemeClr val="tx1"/>
                    </a:solidFill>
                    <a:ea typeface="ＭＳ Ｐゴシック" pitchFamily="34" charset="-128"/>
                  </a:rPr>
                  <a:t>et al</a:t>
                </a:r>
                <a:r>
                  <a:rPr lang="en-US" altLang="en-US" sz="1000" dirty="0" smtClean="0">
                    <a:solidFill>
                      <a:schemeClr val="tx1"/>
                    </a:solidFill>
                    <a:ea typeface="ＭＳ Ｐゴシック" pitchFamily="34" charset="-128"/>
                  </a:rPr>
                  <a:t>, </a:t>
                </a:r>
                <a:r>
                  <a:rPr lang="en-US" altLang="en-US" sz="1000" i="1" dirty="0" smtClean="0">
                    <a:solidFill>
                      <a:schemeClr val="tx1"/>
                    </a:solidFill>
                    <a:ea typeface="ＭＳ Ｐゴシック" pitchFamily="34" charset="-128"/>
                  </a:rPr>
                  <a:t>Nature Materials  </a:t>
                </a:r>
                <a:r>
                  <a:rPr lang="en-US" altLang="en-US" sz="1000" dirty="0" smtClean="0">
                    <a:solidFill>
                      <a:schemeClr val="tx1"/>
                    </a:solidFill>
                    <a:ea typeface="ＭＳ Ｐゴシック" pitchFamily="34" charset="-128"/>
                  </a:rPr>
                  <a:t>(2012)</a:t>
                </a:r>
              </a:p>
            </p:txBody>
          </p:sp>
        </p:grpSp>
        <p:sp>
          <p:nvSpPr>
            <p:cNvPr id="20" name="Curved Right Arrow 19"/>
            <p:cNvSpPr/>
            <p:nvPr/>
          </p:nvSpPr>
          <p:spPr>
            <a:xfrm rot="14781229">
              <a:off x="3985660" y="4562199"/>
              <a:ext cx="615274" cy="1871475"/>
            </a:xfrm>
            <a:prstGeom prst="curvedRightArrow">
              <a:avLst>
                <a:gd name="adj1" fmla="val 25000"/>
                <a:gd name="adj2" fmla="val 50000"/>
                <a:gd name="adj3" fmla="val 54467"/>
              </a:avLst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/>
          </a:p>
        </p:txBody>
      </p:sp>
      <p:grpSp>
        <p:nvGrpSpPr>
          <p:cNvPr id="14" name="Group 13"/>
          <p:cNvGrpSpPr/>
          <p:nvPr/>
        </p:nvGrpSpPr>
        <p:grpSpPr>
          <a:xfrm>
            <a:off x="0" y="548680"/>
            <a:ext cx="9144000" cy="6297835"/>
            <a:chOff x="0" y="560165"/>
            <a:chExt cx="9144000" cy="6297835"/>
          </a:xfrm>
        </p:grpSpPr>
        <p:grpSp>
          <p:nvGrpSpPr>
            <p:cNvPr id="9" name="Group 8"/>
            <p:cNvGrpSpPr/>
            <p:nvPr/>
          </p:nvGrpSpPr>
          <p:grpSpPr>
            <a:xfrm>
              <a:off x="0" y="560165"/>
              <a:ext cx="9144000" cy="6297835"/>
              <a:chOff x="0" y="560165"/>
              <a:chExt cx="9144000" cy="629783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0" y="560165"/>
                <a:ext cx="9144000" cy="6297835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69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2800239" y="1509090"/>
                <a:ext cx="3600400" cy="2856014"/>
                <a:chOff x="2555776" y="975619"/>
                <a:chExt cx="2753214" cy="2154001"/>
              </a:xfrm>
            </p:grpSpPr>
            <p:pic>
              <p:nvPicPr>
                <p:cNvPr id="7176" name="Picture 8" descr="“Herbert Kroemer”的图片搜索结果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5816" y="1321988"/>
                  <a:ext cx="2726264" cy="180763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190" name="Picture 22" descr="http://trimed-cms-prod.s3.amazonaws.com/assets/articles/Nobel.jpg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3306" b="16986"/>
                <a:stretch/>
              </p:blipFill>
              <p:spPr bwMode="auto">
                <a:xfrm>
                  <a:off x="3419869" y="977185"/>
                  <a:ext cx="1080121" cy="68960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Rectangle 20"/>
                <p:cNvSpPr/>
                <p:nvPr/>
              </p:nvSpPr>
              <p:spPr>
                <a:xfrm>
                  <a:off x="2555776" y="975620"/>
                  <a:ext cx="864094" cy="689605"/>
                </a:xfrm>
                <a:prstGeom prst="rect">
                  <a:avLst/>
                </a:prstGeom>
                <a:solidFill>
                  <a:schemeClr val="tx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4499991" y="975619"/>
                  <a:ext cx="792089" cy="689605"/>
                </a:xfrm>
                <a:prstGeom prst="rect">
                  <a:avLst/>
                </a:prstGeom>
                <a:solidFill>
                  <a:schemeClr val="tx1"/>
                </a:solidFill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AutoShape 16" descr="data:image/jpeg;base64,/9j/4AAQSkZJRgABAQAAAQABAAD/2wCEAAkGBxMTEhUTEhMWFhUXFxoYGRgYFx0YGxofGxseGhgaHhoYHiggGCAlIBgaIjEiJSkrLi4wFx8zODMtNygtLisBCgoKDg0OGxAQGzImICUtNTAyNi0tLzUwMC0vLy0tNS0tLS01LS0tLS0tLS0tLTI1LS0tLy0tLS0tLS0tLS0tLf/AABEIAMMBAwMBIgACEQEDEQH/xAAcAAEAAgIDAQAAAAAAAAAAAAAABQYEBwECAwj/xABCEAACAAQEAwYDBAcHBAMAAAABAgADBBEFEiExBkFRBxMiYXGBMpGhQrHB8BQjUmJygtEzQ5Ky0uHxJFOiwhUWY//EABoBAAIDAQEAAAAAAAAAAAAAAAADAgQFAQb/xAAxEQACAgEDAgMHBAEFAAAAAAAAAQIDEQQhMRJBBRMiMlFhgZGx0UJxofAUIzPB4fH/2gAMAwEAAhEDEQA/ANPwhCNYQIQhAAhCEACEIQAIQj1pqd5jZUUs3Qfeeg8zA3jdglk8o9qWleYbS1LHy5ep2HvF/wCGuzR5gD1Bsu9tfoLgt66D1jZOE8PSJIGSWLgaE/gBoPYRkanxeqt9Nfqf8FyvRt7z2+5p7CuAKqaAzDKD7/UkD5Xi24d2YSQB3rknpqR8wR9xjZEwW3+UV7G6qff9UuVTYZ7gXvy1+HfeMa7xTUzezx+xdq01fZfUw6bgelT+7v8AIfcL/WJORw3TL/dAfzN/WKY61bMZZeYr9Cxs1vO+vsYh5tZUSnILTEYH9o/kxW6rJveb+pZ8tLg2ZMwWm/7S/Nv6xhzuGaR95QHozfiSIoR4hqec5z7/ANI9W4oqkAtMDKeo28oErU9pfyDjsWap7OKWYPD4T7f+pWK1inZbNXWU2b0IP0ax+piQw7jsqf1qWHVT+EX3CsTScoZCGXrFiGt1NX6n89xE6IPsjQWKcN1MhrTJZ67cutjr8oiY+o3pZc0ZXUMvQi40iqcS9mcieM0m0t9dCSQf5r3Hvceka2n8XztbH5r8FGzSx/S/qaHhE5xBwtUUjETENutvrpcEeYv7RBxsV2Qsj1QeUVJwlB4khCEImREIQgAQhCABCEIAEIQgAQhCABCEIAEIQgAQhFj4P4WescafqwfS9t9eQ6n2GsQttjVFzm8JEoQc3hGLw5w5Nq3AQELza3Te39dhG6+FuEJFIgsoZ9772PXX4j5n2AiVwXBkp5YRANgCbWvbbTkOg/GJTJYR5PW+IWah4W0f7yadVUa1tyeWWOrtaOzx4uRbrGehyPGqY2uToN4pGO8TS/HLleMta5v4bj7+mkefFOKPUO0iS1panKx/aPMeg+sQkrBH3IsIklFPMmWIQeCbmcWqyKMhzjncA+twN/aMWfxB3gyzZQmDkSbOv8y7/KMQ4ZHVqFiQFGpOUev4wJw7DOlI4fFEXaSl+pF45/8AlqaZfvpGUnQtLGh8ynI+kZCcMsswKwuxBI9v+Iy2wBsmUocraqw3U+fUHS48gYlmC2OPcrU6RTs36maQLaBxz6a8jHjRVs+la8tioOtr3Uxl1eFsozZNNxzBHMH0uPnEdNkOL93crbNlOthz+R/CHxae2fqLkjaPCHFYngo2kwakdR1EXWmqBHznLrmVg6HK62II+XvG4OGsbFRJSYNCbhgOTDcenP3jjTr37CZwUuCz4jQy5yZJihlPI8vTmD5iNPcddnZlFptPqu5HMev+oe/WNtrUXGmpjJloLecMp1M6p9VbEOKaxI+UZiFSQwsRuI6xuXtC4DWYDOp1sw1KgfMjy6j5dI07OlFSVYWIj02k1kNRHK57ooXUut/A6QhCLYkQhCABCEIAEIQgAQhCABCEIAEIR7UlM0x1RBdmNh/X0G8DeN2CWSU4VwF6ucEAOUEZj1/dvy8zyAJj6AwPCEp5aogA0FyBa9hpYcgOQiF4JwBaWQuniYb87HUn1a1/Swi1o8eS1+t/yLML2Vx+TVqq8uPx7ncXtAx6pB/SKHSSyY7i0VLjHH1loZcsgzWuthuu9yR9IuDGNbcc4c0uoWoEsTJbEXX94akEcwbRJRGVbvc8uF8Ie4zABSb33jYDYAMotbSIHh+bJqlD0jGXMXVpLfDfoL3sPQ+0WrCq/OtiLOujDeOwrTl6+526yX6exBVOBfduBb8mOiYGhRr3VuTdD9lvnFsJjFrJqopOX5CJuiK3IK6T2KhjNa0rIZkvLMBujfZYj4lDef4xJYDi8mouE0O5U7g+nkY74tMZ5XgQMtr62JHoG0b0MV2ZRywyzVm91OUgKzIUVv3W6rbTqIWkkxvtRJqpwtQXG8s6sOa5hYsPLkR+7flFBrsNaTMBGjKzKenn7EH6xeqTE+8mtLdMs1VswB/tFP2l0FyNDpvyveK7U1IWYA3iQkXNtAAcobyGwN9rEHaOSyvZGVt8MomJUdhmUW1Nx+fzvEx2cYmUntIJ8M0aX5MoJB9wLfKM/HKUI5ZdQZjaH+EMPn4hFRrB3E4NLvZTmQ+W6/09jFiuXmRcWcmsPKN60Uy2n1iRkzohaGarqroAA65tNjmF7xlrMt6RUUsCpRySxAMar7T+Crg1ElbW+IevP0P0OuxMbNkzIyHlK6kEXBBBB+UWab5VzU4ciWljEuD5OItod44i6dpPC/6LOLJ8Dag+W3zB0+Rilx6/T3xurU4mbbW65YYhCEOFiEIQAIQhAAhCEACEIQAI2L2V8O943fOtxy/hB2/mIt6KYoNDSmbMSWu7MB6dT7DWPovhDDBKkKALXANugtZR8rH1YxleLany6uhcy+xb0kMvrfYme7jukuPZUgBHmFEuOQAjs0cMsAIZFETxmCKxU1P6ROVEW8mU+Z3+yzKfgU87Hc+Ud+IsWmTJhpaVSSNJszYJ1QH9q255X67etXUMkoS5bSQyrYID05AcjBJ4HQi1uVWVQPKq58ynKqVdcqg2BzDNlI5bfFtryi+YNVpUJ3irkmA2ccwRuD+ecUnAZiOtQ1RmOeZcS5ZOdjby1IsPQRYeGqWqEwuyFEOihzmbLyBJ3PnHYvcnatt+xZzNHOMTE3VQGLZQLEm4Gh01vyv0jOMiwubRCcSIpKC4JFrLf1J09AIdZlR3K1eHIhH4jRS3dOswc0uRyvdGsbEcwdD5R0oMbVi6TZV5Zvuug5kE6jqNdj5ajEk4ikiU8kqqsD8J0LAm7C++2hjnhyl7/vJ7KrAy2Y6ABLEZJajdbAHUW0IMV1uW3FJPKMCVR002YrS5k0SwSRL/AGQdCBm3X0MZVXgzgTZ6zbhf2r2AtY3Op1G99PS0Z1FRy1nOnxqqpOVW3XOWBF+eiBvPXrHOM4gjS/AhWwIBOlwQNCQbjnr5xCWz3JJ5exTKikcy7X1uSut9FFx6bn5xXqshpYvy+78mLFTTwklsvxZjpfa6kf0+UVqZJLtkXUkhQOpNv6Q2nl5JWcG3OD6c/odMSNTKH3m30++JSfpGdS0wloiKNFUKB6aRiYqbIwU2e65fPxDfqLRXlvuIUss9ZD6xJSniqTKt7lUBzBhyLZRlBI0GozEjr8ozMPqHaYpR86kBmXKoIzMy2vfTLlPUm0EcnJwPXjTBFqqZ1y3dRdfPqvuNPlHzfW05luVPLbzHKPrFdtY0J2sYKJNQXUWVvELcgx1HswP+KNrwnUdFnlvh/cqXw64Z7r7FChCEelM4QhCABCEIAEIQgAQhCAC3dm+Gd7PLHlZAemb4j6hQfnH0HSgWFrW8o1P2QUIyq5/ff3JEtfpmjbslY8p4nZ5mpa92xp1rpqX1O6iGWO9o5tFZROZOuWPK0eubWOCI7gMlB4hnTqGczJOUSZ7lyjDMVZvjIT7Q9xvENNrge8cU0olde9VGlHcEtlJ3ET3EFWJOJo72s8lUBIvlBdixF+egI9Yz8dppSD/85ilTux1BFvre/LrrC5dy7B4SyuSao8Ply276UgBdddBc31Osc1NbMLZVFjvePDhrEc0pZTn9Ynh9QPhPuLH3iYZBa4t5w9Lqj6XgqSeJeojGkTGGrjzuOXoLRA1K5HuuY66luWY3Y26mw6aLtFqeYpFgdSCRy9PT/Y9IqWPORJINyUIBPmdRbzJI6m0IuWEOpeWRFXOGIVEtBJVElkPNmMBc9AG3AiTq6aXLmnuGF2p+60N9XdRLB62XOetljDkik7pJ8+aiLLXKUbVg2puF3N73tYjQbaxhUGFTapcyl5VNr42P6yYDoci7SgRoTuesC4yxjwntwhgcqfPmVE+TtNcSkJ2KppmHpr848sVpWZmUE5FW2a+jHQNbrc6e0S+N4jNkylk0ipLlquW+7a8lB0HrrECMRqhLIeYqqBa2UNpz+EaHzvCZ4bymNh1c4IOudV8IXbTTrz+Voz+zrCjOre8I8EkFj/E1wg+8+0QsxjMdZcpSzMQALW1Pr98bh4YwVaWQJQ+M6u43LHc+2w9Ib7Mce8jdM9DUnOy5j4tJZIG/wm3UA2Pob8oxKmZMcoZZAJTMwbbe1tr8jziRqERMpIPhGUamwvpe30vyv6xGTgmYKXa9yl/Db9s6255vn7QhionMyfMmBQmVWy5jfWxuVA89VMcCbODZJYl5goLE3sSRsLa8r+4jo8qW+UKzKVzILXHw7i/52PSPF6VTZlmupCanW5VScx5Xtr+TEe4wnWqZxcrLVTkKhrsRqQGIHoGis9rOE95ShwNUJB9H0/zBYmqehOf9XPZSVUsDrmFrBr9dDr5RJ4tQd7TzJW95ZAvrrbQ/O0Ppm4zUl2EvCeD5UhGRiMvLNcfvH66/jGPHuYy6kmu5jSXS2hCEI6cEIQgAQhCABCEcNHQN9dldPamXT7MsfQsf8wjYCRTuz6Xan8rj/Ig/CLeDHirZdV0n8TWksJI9VMdWMcXjqTHc7C8HeXHLGOgaOGMST2AqXaFhyzZalVJnK10tpoou1/Kw26kRzwRiOaQUdb/GxbfdtvW1/YDrGRjNaVq0W4t3YN7armzLfzHhv7R2lvKlEiUVZcqhdbXbM1/W4+4wtvfJZXsKJ7vhqlg6aOh25lbA5SfmQeVxGJVYi812lyPB3ZHiV767EEfeNR5xnyUznK5LZgWZl0ViN9R8iP3RHlVYlRU25lqyclA0J12Hrf3jvTlbbEU9+Ms61hnJmutydCxtqAOVttz9Yq2K4m81Wk5Vly892dic1xaxA3O2vLpHpivHQdlSUomHdjYqoJ5Ak38OmvW8eWCjv2mNNlXGoAzFrX0Fi33wqez2HQjhZkj04OwpJ7NOqJatlYqhK3vrp8r89rxdsXmqkony/wBgI64WihAiAqq/ZIsfl/zGJjc6+lh5QSeICm+uwr9KpY62PkR+flGPxW3gygeA6kDS9trne3kImsJki+u35+kV7jrEQ3glAnqQNIrxRZTzMieBqfPV95l8EoE6bZmBC366En2EbSlzY1Jwpji02SXr+smHvSRot9Ey/S/rGypVauwvDbcqQqab3PbFJrkAIBc/aNrL52+0fyYi5IYS+5EvZiAWF1toS173J1I631jOedzMeXf7CFNhFYRgSVmGUJarla5XMw2APx/xHl7n1yJjnJfIQRTzEtbS7XAA+Q+ceFXiRzeAqAou2bS/kI7tXt3rKV8INhYG/wBn/VHE2t0TaySeHP8ArtjYSpa+4zkjz3EWOQYr1G3iidkPeG0vcrXI+YeNqbu62evR2HyYj8Ig4tvamlsSn/xE/M3/ABipR7XSPNEP2My//cYhCEWBQhCEACEIQAI4aOYR0D6I7PZt6e/LMP8AIhi235xQOy2dmpQP3ZZ/8cp/yReiLR4m5dN0l8TXe6TO7zQoFzubCOM3LaIyqlNMO5QKfCLBr/va336bw79xlJlEkAg2K20O/iYHpEVIOk1xxf2rzUmvJo0UBGKGY4uSVNjlXYC453imTeP8SY3NZM9AFUfILaNg03ZpK76dOnkvmd3WXcW1JYA8ufP6RkYxwVRGW6dykslSUmqtirWuLldLX66H6xuQ1WirxFRz8cfkqOq2WXk12nHFVMmI1RON1GXvVQBgL31C2DAHXTXeLrUSMSfI7Ks5B4lKlbMCb3BHiAIA000MafBjfnZzOJw+RcnRbD0G0R8U0tdcVZFY3wxmkvlnpe5QeKeKKyW2SYzSmOoRRkAFyAdNbaWGvL1imzMSmsblzff884zOL8SNRWT5pOmdlX+FTlX6C/vF6wbhtkpJbSv7QrmcWHjuNs24I5CG9FOjoU5xy39yPXZfZ0xeEUjBuJZshw5CzQPsuLj103943fwXUrPp0mSyGVrliQAVPNbDaxvpyjUHHWHoplTpa5M4KzF6Ou5sdQTfW/SLJ2K4h4p8hvhsJgHnsfuEK1VFN1C1Fax/cHY2WQm6pvJtbGMRlSZRebMCIN2Y2A8up9BGmuKe0d5jZaQd2g+2wBZvRWuFHrc+kWPtQ4dqquZTGSl5QDgknRSSDcjfbyilcY8IihkSGLFpkx2DdBYAgARHRafTPplZvJ8L/r8kbZ2LKjskWTs14mqKifMl1EzvEEvMBlVCCDbdANIseKSe8VpikS5K3BmW+I/sy15n97b1igdlTSxUzTO+ASiSP2tRZfME8ovtZOmVjbZZa6Ko2Hyij4tXCu/EUlstkW9E5Shls1/XSwwNlyjYDf6neLBVcZdzRKwIM8+AA8iPiYjmLa+4jOxPh4qCx5C/+/lGratjPnWli+Y5UHXz/GO+H0R1U/VxHd/j5k9Xaq4bcsl247rz/fD0yL/S8X7g/HZlRIDzfiCzCSotcJm5X8vrGq8cpklzSks5lVU8Q5nKMx+d4v3AKMaRQttRNSxH7bW5G+33xf8AE6KFpuuEUt1winpJ2O3pb95bKWYHde8lAH7LG3LXf5/KMijnguziVkXKW7w2FwBfXmIxKVWYLmYaXC5RYC41Ot7mwPteCS2AMppgsEII566C/wB3vHmdjVaJfD6snMzIyqBmBNiTra1hqD5ecT2FVbNcNLZOhNtflFcp6SYUszgaCxHW4Kk6dfXcRPYV3h/tMv8AJfXz1hkNmItSwaG7VDfEp/8AEYqUTvHFT3ldPfrMb/MYgo9vpFiiC+Bj3/7jEIQiwKEIQgAQhCABCEIANt9jddde7vyYe6kMPox+RjYnfMsw5rZCQoPnuL+t7D0A6Rozs6xTuZ++xD+w0f8A8WPyjfExbh8xDBjoAOVgBvv6x5PxOvo1Dfv3NWh9Va+h4tOIMzmxYhb7eR8+voI8TTOtm7xm11DWsQd7AAW8rR5BWAYO5JzAo32hYAC/U8j1jxedMYZXdAvMoCGbqLknLcdPa0Z/Uix0nSrrATrNddLjKtwARe7HKdPcRW+PeIjIpcveFZsxWVVUAnUAMSSDYAX2N7kRIcSY6KRHm5pYFgqqVJZiAbKPEB/tvGl6+unVU7M5LuxsoHK50AHLeNTw3SO6XmS9lfz/AHuV9TaoR6Vyzxw6iadMSUg1Y29BzPtG96KUJFOspPsS7bdBFU4P4dalUP4DObcsuYAfsjUfPn8o2ZQ0IWVeYQzsp5WAuNLA369YZ4lq1fNVwey5F6ery49cuWfLztcEnnc/OPpSgliTTS5janIuUW5kC3qY+bZ0vKWX9klflpH0HhlckxJDM6gS5UsqpYauwAXS/Lf5Rb8Z9iH7itGvUyi9ruGNKWTMZiTNclhyDAa28rfdEd2OsBXm+xlNcdbEGLL25VKtJpQrK3jc6EHZbcvWK12RyiauYw+zLt/iP+xiVPp0D/ZnLG5Xr5G4KupZjyAGw/OwjXfbNKbuKV2+072HllGsbJo6VcvezD4d9ftef8PTr6RqzthxYz+5/ZV2t7gRleHrGpg5cv8ADLV+9bxwiC7NafPPmL1lj/MI3bheHBFA5xp/seANY99u7/GN3Spg5a69IZ4tFPU5fuRDTSflYXvKF2w46JFOtMh/Wzx4iN1QHX/EfD6ZooHB+DsZb1NuqIbbXuGb13A94juNsQafX1DuT/asg8lQ5AB02+sWak7RZMunWnWjOVR/3B/pjRensq0nRQvU+f7/AAV42Rlb1WcIpeNysk5l6W+4ReuBZyilRWIH9oxv0zn5xRscrxPnNNVMga3hve1gBv7RkYbiLfqZSAhgxUNfm7XH32iWp01lmijXjdJZ+SJ1WxjqHPtubNkVBV9AVXKwlA7g2N2I5Md/K3nGRRMjaD4mBB6gHe55bbxX8Gx8P4Jmj8jyP+8Wul0jyVilF4ZtLDWUSuHTixVCdJZDTD1I1UfIBj7DrEnKqRKpGmk/DJL/ACUkRhUHXTWIrtKxPuaAqNDNYL/Kvib7gPeG0Jzkooq2GisQmZpjHz+7SMeBMI95GPTFRXYw5S6m2IQhHTghCEACEIQAIQhABk4bVd1NR+QOvodD9DG/+FsSWZIUFrsngI3JA+E+4tHzvGxezjHshCsbDSW/W17o3/r7xj+MafrrVi7fYu6Oe7gza9QRyiPnOAPreMxmJF7W8jv784wp6X0OnlHlmzSiaH4ixl6qc0xzpchF5Kt9Pc8zGbwxjMilu7yneYdL3FgOgvFtqOzaSSSs2YASTbw6eW0eY7NpX/fmfJf9Meq/z9E6vL6sLHxMz/Hv6urG5xL7SZQP9hM+axsHgXiFMQDOiuvdtYqxBN7Ag6crGKZI7JpTAH9ImC5tay/0i6cJ8MphUqbaYX7wg3IAI0tbSKNsNCq26ufn/wAjVO9yxI032jYMaWvnLbwTHaah5WckkfykkW9IsPBvaHLkyFp6tWZEFlKqGOnw6Ejb8IsWIUC4lUd1NByKPiHxAnQWPI8/aK3U9mi94yS6hiBrcqDpyGnPWLNes0+opUL9miM9PZVPMNyu8dcTCunh0UpKRcqKx13uzt5nQWvoFEX/ALI+HCspp0zQObleZH2VPQHc/KHCfZfJD95PZnVDzsASOQHlzJvb12teOYwqL3MkAKBbQ2iGt1lUaVXVwcponKzMuSvdoHGyyWEnKbEH4bbD6RrjinHpNRKlJKSYrK7Mxe1iCAABYmLnjfDVNPQTZ8+YjLf4FzmxtuCPrFb/APq1GxtLqJzfxKqH5EQvRWaSEY2zfrX7/wB4HXQvea4L0kbwPxAlFPabMRnBTLZbX3vzIjZ2FdoMioSaspHR1APjtrc2AFidb8vOILC+ymXO2nzF9Qp/CO+G8KyqSfORJhmZAoZmtbNvYADcXB9bRPXW6O6ErE/VjbkXp67YzUGtu5kU3Z5TVLNMd3DsxLZTpc6kj3jJndktKv8AezPPUaRbsAlZUB3J5R0qsWGcgHS9j+ecZ0fEdRGCXWPlp4Sm8I0PxjhKUtXMkSySqhCC2/iQMfviY4ZwOW0iXU5GeYHbQHQZWsCRF04h4ElVsx6vvnlAhQdAQxACjLcX2AvGJJlJSU4pkmFlDFieZvrrblGjf4mnpYqEvXtnb6iadI3c+pekplXTMpvYjz/4i08LY2XtKc+LkesRtfNVoiJyWOZSQRzG8ZLXmRxI02uh5RuOif4R90a27XcXEyo7pT4ZYye/xP8AWw/lia4b4iTuXeaR3kpSbXtmOy2HmbRq3E6ozZjOTcknXrrcn3N4ueD6Vu5yl+kp62ajHbuYsIQj1RjiEIQAIQhAAhCEACEIQAIy8MrO6mBuWzDqDv8A1jEhHJRUk4vg7GTi8o3xwpi/fS7E3dd2zfEp+FvPzPK3KJ+ZTxo3g/HmkTFsRdT4b7EHdD5Hl/xG7MNxFKiX3iG4O4J1U8wfO/pHjNdpHRY0+OxtV2KcVJf1mLPB1++PXCsOmzSSgHh31tvHo5zaWiycLygocc7gn6xX0tSttUXwTtscINo88Pwh1AzDUDTUe59YrXGVdlbu9soub8zGHwhW1cydPnvWzSiV82nEgqrIyhwALkZlNm0IPIb6iM/tTRe+oL7zZxkt1K2zAf4gB6OY0btLBwkq3uuSrVa+tOfc7TMOk4bKR5k671EwS1JU6zJgJUaXsLLz/GMqmpM7Mq6IpGeYNyQNVXz5fujzjK494bmVqUiS3CCVVS5zsdwqK98vVrkWiXNAiSbST4VXQDW9t9eZMTt0mHmC2wRjqG/ae5XsdxlZSZV8NhYAcopagzDe1rn8kxbZGBrWy2mpNGhNgBcHS41vsbxF8NUwnFGl7E9PY3B6EeRHzjOsrslhtbPgu1ShFNLlcmTh+BArc+luvW8R+OUspFylFNr2LAXt0J5269IuGI1UqVPlUatefOVmRbHZdySNAN94w8Zw6j/sJ9bJlz3AKqzorXOxVGa5/HWHPR28JCo6mOcyZTuHMGaewWXNmyiSdVchRYX2vHfHcM/QmWnMwMzgzL38TC9mY384lsEW9SaWXNCvKYozICLHJmJ9xFW4lwUUuI2m1k+pnGSCDN3VCxFhYW3Xl1iKp/0ZOSeUxvmt2xUWsMtS1vd05N9QPl0iq4OHnzhLUnU3Y9ANz+esXp+EjMpx+kTu5FgSNNPUsbD0iv13D7UDoJE5ZjVN0laWYkDxeR0J2/CIvS2KHXJbHY3V5cU9zy4rxvLaTK0C6ADl8oq6UzubtGxJPC1HSKr19VKSY99ZkxUBPOxcjNa4iu8Qy5cipElJivdBMXL+ySQD0O0csourj1OJKq6pvoiyrYjShDaIt4zuIcSW9r3b5xAfpBsWbRR9YbRXOaRKyaTOMXqQosu5FvbmfwiEj0nzi7Fj/wAeUecer0tCprUe/cwb7fMnnsIQhFgSIQhAAhCEACEIQAIQhAAhCEAAGLrwZxW0l7NqDbOv7QH2gNs4/PlSo5BtqIr6nTQvh0yG03OqWUfS+GGXPQTJR8O97/029DE3wxKZWn35lGX+ErYe91Pzj584Q4znUz+EjXRlb4H9RybzEbkwPj+hWU02fUCWxtmVwbg+Vr3Gu4jztellp9QlI0LJ9dbcd0R8zjzB6JpyyZU55gnzGdZcp2/Wk2mG7kLe45GK02JVeJYhIqpskyZKBv0WSx8RLad84ttzv+6oHMxGcPzknfpUxSTLesnzAQCCyMwItfmbgDzMbR4Twlh/1E4WdwAq8kUfCoHICOXamTlKqKxvyEaYxirJP5GH2wmY1LSU6TWliprJNPMZNCUcNmHzAPna20TnA+ESKSU0inBCKQbFi2pGp15m2trRTu1viSm7yhp1mgzpVdImumvhUBtSdvtDnErgfGtDIWY0+oVLsDzPysDeLU7P9aEU9mmIjDNcpET2O15UzZRbwtNnBR0KTGI+hI9hFo4boDJr6uVktLuKiWbafryc6jzDpMP8wjU/B+JTcueQvhFRMmBzoCO8LC3PaNycYcQCmw2dVjQiTdL6HM4tLHX4mEQoanKUH+mWUTui4xjJd1g1fI4oLY/UVgltNlyv+lQLyVdHNybfFci51zRa8X4WwvF5zTkmgVOUBxoWsNAWlOLjpmFttzFQ7P5UinlShVXKOpd9CTmcXuba6aCLRR47gVLM/SRWhmQMFU+JlvuAoTNflYxyq2Vs5Yw45xzuviSsrjXGLezx7tmeHBeCS6Ov7gfGGJexJveWSp12BEdeKJYbiSmVtQaeX9Jrn8IiOFuJv0nF5uIOrSqZsqJnFiVRGUMQL8zyuPFblGFxdxNJn4wtRRzQ4l06DMAQAyzGa2tuo+cRj0whYs5w/wAf+EvVOcHjGV+SW7eQ8yoopBJ7nLNmFQSAzDKBfra49Mx6xH4Rgo72jSmDd5ImGbbO3dJm3uuoGYDcAE+cW/E+JsHrUlmtcSpku5XPdSpIswVxowNhp5LcaRA4j2j0FNOkScOUTEMy9RMCMfBb7LEgs3nqBa3OJ3QssanCXpwRrlGEXCUfVkuPE2EYZiFRLlVRX9Jlhu7RmylgwubK2k0aX0va3KNR8c8ONh1SERVCzEOR10zKCMwy7KQSL2/aB5xcJwwBqpax8QfOjiYJbubBlNxoyd5uL2zfTSKd2mcby8RqpTSMwp6dXAdhYu0y2awOtvCtr66HaGyqdkcvn4cMhXPolhcfYq3d7ljoNzEfWVOc2GijYfjCrqi+my8h/WMeNHSaTyvVLn7CtRqOv0x4+4hCEXioIQhAAhCEACEIQAIQhAAhCEACEIQAIQhAAiQocUZLBvEPqPQxHwiFlcbI9MlknCyUHmLNjYRxXqjsqzghvYnLcj4c1unpzMS1bxdXVV1WYJS/sy/Dp5n4vrGpUcg3BIPURKUWOuhub+qmxjE1HhMo5dLNGrW1ya8xG0cJ4J7wiZUMTfXqT7mJrG6WipZYSWiGZz2Yj1J+6KDhvH88W/XBraWmAH25X+ccTMVLuXYrcm+gsIxrdPdDaSL0GpvKe3wLRSOpZTMv3dwSosNL62G0YnaNxX/8k0mikyJ6SUn5przFyo4S4ABBIKm5Ov7sRIqQdmt7w/Src7+kRotnSpJdyVtEbGm+xmz36n2GwjHcId1BPoIxJlWTyIjzE+0KVbHZRLq+m8RlXa9wBHR68AabxHVWI9SAIZVRNvZHJTS5JYTBLlglQzNsCLjTn8/uiEIFyYwqzGwdrtYWHIRFVFY77mw6DSNbT+F2y3lsULtbWntuSOIYguwAY/T3MRM2aWNz/sI6Qjco0tdKxEy7b5WPcQhCLAkQhCABCEIAEIQgAQhCABCEIAEIQgAQhCABCEIAEIQgAQhCABHdJzL8LEehhCBpPZgm1wZ1HXTDu33RMU8wncmOYRla2uC4S+hp6Ocmt2cq5N9Yw6qew2MIRV0sIuW6LGok0tmREysmE/EfbT7oxyb7xzCN6MYx4WDFcnLlnEIQjpwQhCABCEIAEIQgAQhCABCEIAEIQgA//9k="/>
                <p:cNvSpPr>
                  <a:spLocks noChangeAspect="1" noChangeArrowheads="1"/>
                </p:cNvSpPr>
                <p:nvPr/>
              </p:nvSpPr>
              <p:spPr bwMode="auto">
                <a:xfrm>
                  <a:off x="2555776" y="999577"/>
                  <a:ext cx="864096" cy="6580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sz="2400" b="1" dirty="0" smtClean="0">
                      <a:solidFill>
                        <a:schemeClr val="bg1"/>
                      </a:solidFill>
                    </a:rPr>
                    <a:t>2014</a:t>
                  </a:r>
                </a:p>
                <a:p>
                  <a:r>
                    <a:rPr lang="en-US" sz="1600" b="1" dirty="0" smtClean="0">
                      <a:solidFill>
                        <a:schemeClr val="bg1"/>
                      </a:solidFill>
                    </a:rPr>
                    <a:t>Physics</a:t>
                  </a:r>
                  <a:endParaRPr lang="en-US" sz="16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AutoShape 16" descr="data:image/jpeg;base64,/9j/4AAQSkZJRgABAQAAAQABAAD/2wCEAAkGBxMTEhUTEhMWFhUXFxoYGRgYFx0YGxofGxseGhgaHhoYHiggGCAlIBgaIjEiJSkrLi4wFx8zODMtNygtLisBCgoKDg0OGxAQGzImICUtNTAyNi0tLzUwMC0vLy0tNS0tLS01LS0tLS0tLS0tLTI1LS0tLy0tLS0tLS0tLS0tLf/AABEIAMMBAwMBIgACEQEDEQH/xAAcAAEAAgIDAQAAAAAAAAAAAAAABQYEBwECAwj/xABCEAACAAQEAwYDBAcHBAMAAAABAgADBBEFEiExBkFRBxMiYXGBMpGhQrHB8BQjUmJygtEzQ5Ky0uHxJFOiwhUWY//EABoBAAIDAQEAAAAAAAAAAAAAAAADAgQFAQb/xAAxEQACAgEDAgMHBAEFAAAAAAAAAQIDEQQhMRJBBRMiMlFhgZGx0UJxofAUIzPB4fH/2gAMAwEAAhEDEQA/ANPwhCNYQIQhAAhCEACEIQAIQj1pqd5jZUUs3Qfeeg8zA3jdglk8o9qWleYbS1LHy5ep2HvF/wCGuzR5gD1Bsu9tfoLgt66D1jZOE8PSJIGSWLgaE/gBoPYRkanxeqt9Nfqf8FyvRt7z2+5p7CuAKqaAzDKD7/UkD5Xi24d2YSQB3rknpqR8wR9xjZEwW3+UV7G6qff9UuVTYZ7gXvy1+HfeMa7xTUzezx+xdq01fZfUw6bgelT+7v8AIfcL/WJORw3TL/dAfzN/WKY61bMZZeYr9Cxs1vO+vsYh5tZUSnILTEYH9o/kxW6rJveb+pZ8tLg2ZMwWm/7S/Nv6xhzuGaR95QHozfiSIoR4hqec5z7/ANI9W4oqkAtMDKeo28oErU9pfyDjsWap7OKWYPD4T7f+pWK1inZbNXWU2b0IP0ax+piQw7jsqf1qWHVT+EX3CsTScoZCGXrFiGt1NX6n89xE6IPsjQWKcN1MhrTJZ67cutjr8oiY+o3pZc0ZXUMvQi40iqcS9mcieM0m0t9dCSQf5r3Hvceka2n8XztbH5r8FGzSx/S/qaHhE5xBwtUUjETENutvrpcEeYv7RBxsV2Qsj1QeUVJwlB4khCEImREIQgAQhCABCEIAEIQgAQhCABCEIAEIQgAQhFj4P4WescafqwfS9t9eQ6n2GsQttjVFzm8JEoQc3hGLw5w5Nq3AQELza3Te39dhG6+FuEJFIgsoZ9772PXX4j5n2AiVwXBkp5YRANgCbWvbbTkOg/GJTJYR5PW+IWah4W0f7yadVUa1tyeWWOrtaOzx4uRbrGehyPGqY2uToN4pGO8TS/HLleMta5v4bj7+mkefFOKPUO0iS1panKx/aPMeg+sQkrBH3IsIklFPMmWIQeCbmcWqyKMhzjncA+twN/aMWfxB3gyzZQmDkSbOv8y7/KMQ4ZHVqFiQFGpOUev4wJw7DOlI4fFEXaSl+pF45/8AlqaZfvpGUnQtLGh8ynI+kZCcMsswKwuxBI9v+Iy2wBsmUocraqw3U+fUHS48gYlmC2OPcrU6RTs36maQLaBxz6a8jHjRVs+la8tioOtr3Uxl1eFsozZNNxzBHMH0uPnEdNkOL93crbNlOthz+R/CHxae2fqLkjaPCHFYngo2kwakdR1EXWmqBHznLrmVg6HK62II+XvG4OGsbFRJSYNCbhgOTDcenP3jjTr37CZwUuCz4jQy5yZJihlPI8vTmD5iNPcddnZlFptPqu5HMev+oe/WNtrUXGmpjJloLecMp1M6p9VbEOKaxI+UZiFSQwsRuI6xuXtC4DWYDOp1sw1KgfMjy6j5dI07OlFSVYWIj02k1kNRHK57ooXUut/A6QhCLYkQhCABCEIAEIQgAQhCABCEIAEIR7UlM0x1RBdmNh/X0G8DeN2CWSU4VwF6ucEAOUEZj1/dvy8zyAJj6AwPCEp5aogA0FyBa9hpYcgOQiF4JwBaWQuniYb87HUn1a1/Swi1o8eS1+t/yLML2Vx+TVqq8uPx7ncXtAx6pB/SKHSSyY7i0VLjHH1loZcsgzWuthuu9yR9IuDGNbcc4c0uoWoEsTJbEXX94akEcwbRJRGVbvc8uF8Ie4zABSb33jYDYAMotbSIHh+bJqlD0jGXMXVpLfDfoL3sPQ+0WrCq/OtiLOujDeOwrTl6+526yX6exBVOBfduBb8mOiYGhRr3VuTdD9lvnFsJjFrJqopOX5CJuiK3IK6T2KhjNa0rIZkvLMBujfZYj4lDef4xJYDi8mouE0O5U7g+nkY74tMZ5XgQMtr62JHoG0b0MV2ZRywyzVm91OUgKzIUVv3W6rbTqIWkkxvtRJqpwtQXG8s6sOa5hYsPLkR+7flFBrsNaTMBGjKzKenn7EH6xeqTE+8mtLdMs1VswB/tFP2l0FyNDpvyveK7U1IWYA3iQkXNtAAcobyGwN9rEHaOSyvZGVt8MomJUdhmUW1Nx+fzvEx2cYmUntIJ8M0aX5MoJB9wLfKM/HKUI5ZdQZjaH+EMPn4hFRrB3E4NLvZTmQ+W6/09jFiuXmRcWcmsPKN60Uy2n1iRkzohaGarqroAA65tNjmF7xlrMt6RUUsCpRySxAMar7T+Crg1ElbW+IevP0P0OuxMbNkzIyHlK6kEXBBBB+UWab5VzU4ciWljEuD5OItod44i6dpPC/6LOLJ8Dag+W3zB0+Rilx6/T3xurU4mbbW65YYhCEOFiEIQAIQhAAhCEACEIQAI2L2V8O943fOtxy/hB2/mIt6KYoNDSmbMSWu7MB6dT7DWPovhDDBKkKALXANugtZR8rH1YxleLany6uhcy+xb0kMvrfYme7jukuPZUgBHmFEuOQAjs0cMsAIZFETxmCKxU1P6ROVEW8mU+Z3+yzKfgU87Hc+Ud+IsWmTJhpaVSSNJszYJ1QH9q255X67etXUMkoS5bSQyrYID05AcjBJ4HQi1uVWVQPKq58ynKqVdcqg2BzDNlI5bfFtryi+YNVpUJ3irkmA2ccwRuD+ecUnAZiOtQ1RmOeZcS5ZOdjby1IsPQRYeGqWqEwuyFEOihzmbLyBJ3PnHYvcnatt+xZzNHOMTE3VQGLZQLEm4Gh01vyv0jOMiwubRCcSIpKC4JFrLf1J09AIdZlR3K1eHIhH4jRS3dOswc0uRyvdGsbEcwdD5R0oMbVi6TZV5Zvuug5kE6jqNdj5ajEk4ikiU8kqqsD8J0LAm7C++2hjnhyl7/vJ7KrAy2Y6ABLEZJajdbAHUW0IMV1uW3FJPKMCVR002YrS5k0SwSRL/AGQdCBm3X0MZVXgzgTZ6zbhf2r2AtY3Op1G99PS0Z1FRy1nOnxqqpOVW3XOWBF+eiBvPXrHOM4gjS/AhWwIBOlwQNCQbjnr5xCWz3JJ5exTKikcy7X1uSut9FFx6bn5xXqshpYvy+78mLFTTwklsvxZjpfa6kf0+UVqZJLtkXUkhQOpNv6Q2nl5JWcG3OD6c/odMSNTKH3m30++JSfpGdS0wloiKNFUKB6aRiYqbIwU2e65fPxDfqLRXlvuIUss9ZD6xJSniqTKt7lUBzBhyLZRlBI0GozEjr8ozMPqHaYpR86kBmXKoIzMy2vfTLlPUm0EcnJwPXjTBFqqZ1y3dRdfPqvuNPlHzfW05luVPLbzHKPrFdtY0J2sYKJNQXUWVvELcgx1HswP+KNrwnUdFnlvh/cqXw64Z7r7FChCEelM4QhCABCEIAEIQgAQhCAC3dm+Gd7PLHlZAemb4j6hQfnH0HSgWFrW8o1P2QUIyq5/ff3JEtfpmjbslY8p4nZ5mpa92xp1rpqX1O6iGWO9o5tFZROZOuWPK0eubWOCI7gMlB4hnTqGczJOUSZ7lyjDMVZvjIT7Q9xvENNrge8cU0olde9VGlHcEtlJ3ET3EFWJOJo72s8lUBIvlBdixF+egI9Yz8dppSD/85ilTux1BFvre/LrrC5dy7B4SyuSao8Ply276UgBdddBc31Osc1NbMLZVFjvePDhrEc0pZTn9Ynh9QPhPuLH3iYZBa4t5w9Lqj6XgqSeJeojGkTGGrjzuOXoLRA1K5HuuY66luWY3Y26mw6aLtFqeYpFgdSCRy9PT/Y9IqWPORJINyUIBPmdRbzJI6m0IuWEOpeWRFXOGIVEtBJVElkPNmMBc9AG3AiTq6aXLmnuGF2p+60N9XdRLB62XOetljDkik7pJ8+aiLLXKUbVg2puF3N73tYjQbaxhUGFTapcyl5VNr42P6yYDoci7SgRoTuesC4yxjwntwhgcqfPmVE+TtNcSkJ2KppmHpr848sVpWZmUE5FW2a+jHQNbrc6e0S+N4jNkylk0ipLlquW+7a8lB0HrrECMRqhLIeYqqBa2UNpz+EaHzvCZ4bymNh1c4IOudV8IXbTTrz+Voz+zrCjOre8I8EkFj/E1wg+8+0QsxjMdZcpSzMQALW1Pr98bh4YwVaWQJQ+M6u43LHc+2w9Ib7Mce8jdM9DUnOy5j4tJZIG/wm3UA2Pob8oxKmZMcoZZAJTMwbbe1tr8jziRqERMpIPhGUamwvpe30vyv6xGTgmYKXa9yl/Db9s6255vn7QhionMyfMmBQmVWy5jfWxuVA89VMcCbODZJYl5goLE3sSRsLa8r+4jo8qW+UKzKVzILXHw7i/52PSPF6VTZlmupCanW5VScx5Xtr+TEe4wnWqZxcrLVTkKhrsRqQGIHoGis9rOE95ShwNUJB9H0/zBYmqehOf9XPZSVUsDrmFrBr9dDr5RJ4tQd7TzJW95ZAvrrbQ/O0Ppm4zUl2EvCeD5UhGRiMvLNcfvH66/jGPHuYy6kmu5jSXS2hCEI6cEIQgAQhCABCEcNHQN9dldPamXT7MsfQsf8wjYCRTuz6Xan8rj/Ig/CLeDHirZdV0n8TWksJI9VMdWMcXjqTHc7C8HeXHLGOgaOGMST2AqXaFhyzZalVJnK10tpoou1/Kw26kRzwRiOaQUdb/GxbfdtvW1/YDrGRjNaVq0W4t3YN7armzLfzHhv7R2lvKlEiUVZcqhdbXbM1/W4+4wtvfJZXsKJ7vhqlg6aOh25lbA5SfmQeVxGJVYi812lyPB3ZHiV767EEfeNR5xnyUznK5LZgWZl0ViN9R8iP3RHlVYlRU25lqyclA0J12Hrf3jvTlbbEU9+Ms61hnJmutydCxtqAOVttz9Yq2K4m81Wk5Vly892dic1xaxA3O2vLpHpivHQdlSUomHdjYqoJ5Ak38OmvW8eWCjv2mNNlXGoAzFrX0Fi33wqez2HQjhZkj04OwpJ7NOqJatlYqhK3vrp8r89rxdsXmqkony/wBgI64WihAiAqq/ZIsfl/zGJjc6+lh5QSeICm+uwr9KpY62PkR+flGPxW3gygeA6kDS9trne3kImsJki+u35+kV7jrEQ3glAnqQNIrxRZTzMieBqfPV95l8EoE6bZmBC366En2EbSlzY1Jwpji02SXr+smHvSRot9Ey/S/rGypVauwvDbcqQqab3PbFJrkAIBc/aNrL52+0fyYi5IYS+5EvZiAWF1toS173J1I631jOedzMeXf7CFNhFYRgSVmGUJarla5XMw2APx/xHl7n1yJjnJfIQRTzEtbS7XAA+Q+ceFXiRzeAqAou2bS/kI7tXt3rKV8INhYG/wBn/VHE2t0TaySeHP8ArtjYSpa+4zkjz3EWOQYr1G3iidkPeG0vcrXI+YeNqbu62evR2HyYj8Ig4tvamlsSn/xE/M3/ABipR7XSPNEP2My//cYhCEWBQhCEACEIQAI4aOYR0D6I7PZt6e/LMP8AIhi235xQOy2dmpQP3ZZ/8cp/yReiLR4m5dN0l8TXe6TO7zQoFzubCOM3LaIyqlNMO5QKfCLBr/va336bw79xlJlEkAg2K20O/iYHpEVIOk1xxf2rzUmvJo0UBGKGY4uSVNjlXYC453imTeP8SY3NZM9AFUfILaNg03ZpK76dOnkvmd3WXcW1JYA8ufP6RkYxwVRGW6dykslSUmqtirWuLldLX66H6xuQ1WirxFRz8cfkqOq2WXk12nHFVMmI1RON1GXvVQBgL31C2DAHXTXeLrUSMSfI7Ks5B4lKlbMCb3BHiAIA000MafBjfnZzOJw+RcnRbD0G0R8U0tdcVZFY3wxmkvlnpe5QeKeKKyW2SYzSmOoRRkAFyAdNbaWGvL1imzMSmsblzff884zOL8SNRWT5pOmdlX+FTlX6C/vF6wbhtkpJbSv7QrmcWHjuNs24I5CG9FOjoU5xy39yPXZfZ0xeEUjBuJZshw5CzQPsuLj103943fwXUrPp0mSyGVrliQAVPNbDaxvpyjUHHWHoplTpa5M4KzF6Ou5sdQTfW/SLJ2K4h4p8hvhsJgHnsfuEK1VFN1C1Fax/cHY2WQm6pvJtbGMRlSZRebMCIN2Y2A8up9BGmuKe0d5jZaQd2g+2wBZvRWuFHrc+kWPtQ4dqquZTGSl5QDgknRSSDcjfbyilcY8IihkSGLFpkx2DdBYAgARHRafTPplZvJ8L/r8kbZ2LKjskWTs14mqKifMl1EzvEEvMBlVCCDbdANIseKSe8VpikS5K3BmW+I/sy15n97b1igdlTSxUzTO+ASiSP2tRZfME8ovtZOmVjbZZa6Ko2Hyij4tXCu/EUlstkW9E5Shls1/XSwwNlyjYDf6neLBVcZdzRKwIM8+AA8iPiYjmLa+4jOxPh4qCx5C/+/lGratjPnWli+Y5UHXz/GO+H0R1U/VxHd/j5k9Xaq4bcsl247rz/fD0yL/S8X7g/HZlRIDzfiCzCSotcJm5X8vrGq8cpklzSks5lVU8Q5nKMx+d4v3AKMaRQttRNSxH7bW5G+33xf8AE6KFpuuEUt1winpJ2O3pb95bKWYHde8lAH7LG3LXf5/KMijnguziVkXKW7w2FwBfXmIxKVWYLmYaXC5RYC41Ot7mwPteCS2AMppgsEII566C/wB3vHmdjVaJfD6snMzIyqBmBNiTra1hqD5ecT2FVbNcNLZOhNtflFcp6SYUszgaCxHW4Kk6dfXcRPYV3h/tMv8AJfXz1hkNmItSwaG7VDfEp/8AEYqUTvHFT3ldPfrMb/MYgo9vpFiiC+Bj3/7jEIQiwKEIQgAQhCABCEIANt9jddde7vyYe6kMPox+RjYnfMsw5rZCQoPnuL+t7D0A6Rozs6xTuZ++xD+w0f8A8WPyjfExbh8xDBjoAOVgBvv6x5PxOvo1Dfv3NWh9Va+h4tOIMzmxYhb7eR8+voI8TTOtm7xm11DWsQd7AAW8rR5BWAYO5JzAo32hYAC/U8j1jxedMYZXdAvMoCGbqLknLcdPa0Z/Uix0nSrrATrNddLjKtwARe7HKdPcRW+PeIjIpcveFZsxWVVUAnUAMSSDYAX2N7kRIcSY6KRHm5pYFgqqVJZiAbKPEB/tvGl6+unVU7M5LuxsoHK50AHLeNTw3SO6XmS9lfz/AHuV9TaoR6Vyzxw6iadMSUg1Y29BzPtG96KUJFOspPsS7bdBFU4P4dalUP4DObcsuYAfsjUfPn8o2ZQ0IWVeYQzsp5WAuNLA369YZ4lq1fNVwey5F6ery49cuWfLztcEnnc/OPpSgliTTS5janIuUW5kC3qY+bZ0vKWX9klflpH0HhlckxJDM6gS5UsqpYauwAXS/Lf5Rb8Z9iH7itGvUyi9ruGNKWTMZiTNclhyDAa28rfdEd2OsBXm+xlNcdbEGLL25VKtJpQrK3jc6EHZbcvWK12RyiauYw+zLt/iP+xiVPp0D/ZnLG5Xr5G4KupZjyAGw/OwjXfbNKbuKV2+072HllGsbJo6VcvezD4d9ftef8PTr6RqzthxYz+5/ZV2t7gRleHrGpg5cv8ADLV+9bxwiC7NafPPmL1lj/MI3bheHBFA5xp/seANY99u7/GN3Spg5a69IZ4tFPU5fuRDTSflYXvKF2w46JFOtMh/Wzx4iN1QHX/EfD6ZooHB+DsZb1NuqIbbXuGb13A94juNsQafX1DuT/asg8lQ5AB02+sWak7RZMunWnWjOVR/3B/pjRensq0nRQvU+f7/AAV42Rlb1WcIpeNysk5l6W+4ReuBZyilRWIH9oxv0zn5xRscrxPnNNVMga3hve1gBv7RkYbiLfqZSAhgxUNfm7XH32iWp01lmijXjdJZ+SJ1WxjqHPtubNkVBV9AVXKwlA7g2N2I5Md/K3nGRRMjaD4mBB6gHe55bbxX8Gx8P4Jmj8jyP+8Wul0jyVilF4ZtLDWUSuHTixVCdJZDTD1I1UfIBj7DrEnKqRKpGmk/DJL/ACUkRhUHXTWIrtKxPuaAqNDNYL/Kvib7gPeG0Jzkooq2GisQmZpjHz+7SMeBMI95GPTFRXYw5S6m2IQhHTghCEACEIQAIQhABk4bVd1NR+QOvodD9DG/+FsSWZIUFrsngI3JA+E+4tHzvGxezjHshCsbDSW/W17o3/r7xj+MafrrVi7fYu6Oe7gza9QRyiPnOAPreMxmJF7W8jv784wp6X0OnlHlmzSiaH4ixl6qc0xzpchF5Kt9Pc8zGbwxjMilu7yneYdL3FgOgvFtqOzaSSSs2YASTbw6eW0eY7NpX/fmfJf9Meq/z9E6vL6sLHxMz/Hv6urG5xL7SZQP9hM+axsHgXiFMQDOiuvdtYqxBN7Ag6crGKZI7JpTAH9ImC5tay/0i6cJ8MphUqbaYX7wg3IAI0tbSKNsNCq26ufn/wAjVO9yxI032jYMaWvnLbwTHaah5WckkfykkW9IsPBvaHLkyFp6tWZEFlKqGOnw6Ejb8IsWIUC4lUd1NByKPiHxAnQWPI8/aK3U9mi94yS6hiBrcqDpyGnPWLNes0+opUL9miM9PZVPMNyu8dcTCunh0UpKRcqKx13uzt5nQWvoFEX/ALI+HCspp0zQObleZH2VPQHc/KHCfZfJD95PZnVDzsASOQHlzJvb12teOYwqL3MkAKBbQ2iGt1lUaVXVwcponKzMuSvdoHGyyWEnKbEH4bbD6RrjinHpNRKlJKSYrK7Mxe1iCAABYmLnjfDVNPQTZ8+YjLf4FzmxtuCPrFb/APq1GxtLqJzfxKqH5EQvRWaSEY2zfrX7/wB4HXQvea4L0kbwPxAlFPabMRnBTLZbX3vzIjZ2FdoMioSaspHR1APjtrc2AFidb8vOILC+ymXO2nzF9Qp/CO+G8KyqSfORJhmZAoZmtbNvYADcXB9bRPXW6O6ErE/VjbkXp67YzUGtu5kU3Z5TVLNMd3DsxLZTpc6kj3jJndktKv8AezPPUaRbsAlZUB3J5R0qsWGcgHS9j+ecZ0fEdRGCXWPlp4Sm8I0PxjhKUtXMkSySqhCC2/iQMfviY4ZwOW0iXU5GeYHbQHQZWsCRF04h4ElVsx6vvnlAhQdAQxACjLcX2AvGJJlJSU4pkmFlDFieZvrrblGjf4mnpYqEvXtnb6iadI3c+pekplXTMpvYjz/4i08LY2XtKc+LkesRtfNVoiJyWOZSQRzG8ZLXmRxI02uh5RuOif4R90a27XcXEyo7pT4ZYye/xP8AWw/lia4b4iTuXeaR3kpSbXtmOy2HmbRq3E6ozZjOTcknXrrcn3N4ueD6Vu5yl+kp62ajHbuYsIQj1RjiEIQAIQhAAhCEACEIQAIy8MrO6mBuWzDqDv8A1jEhHJRUk4vg7GTi8o3xwpi/fS7E3dd2zfEp+FvPzPK3KJ+ZTxo3g/HmkTFsRdT4b7EHdD5Hl/xG7MNxFKiX3iG4O4J1U8wfO/pHjNdpHRY0+OxtV2KcVJf1mLPB1++PXCsOmzSSgHh31tvHo5zaWiycLygocc7gn6xX0tSttUXwTtscINo88Pwh1AzDUDTUe59YrXGVdlbu9soub8zGHwhW1cydPnvWzSiV82nEgqrIyhwALkZlNm0IPIb6iM/tTRe+oL7zZxkt1K2zAf4gB6OY0btLBwkq3uuSrVa+tOfc7TMOk4bKR5k671EwS1JU6zJgJUaXsLLz/GMqmpM7Mq6IpGeYNyQNVXz5fujzjK494bmVqUiS3CCVVS5zsdwqK98vVrkWiXNAiSbST4VXQDW9t9eZMTt0mHmC2wRjqG/ae5XsdxlZSZV8NhYAcopagzDe1rn8kxbZGBrWy2mpNGhNgBcHS41vsbxF8NUwnFGl7E9PY3B6EeRHzjOsrslhtbPgu1ShFNLlcmTh+BArc+luvW8R+OUspFylFNr2LAXt0J5269IuGI1UqVPlUatefOVmRbHZdySNAN94w8Zw6j/sJ9bJlz3AKqzorXOxVGa5/HWHPR28JCo6mOcyZTuHMGaewWXNmyiSdVchRYX2vHfHcM/QmWnMwMzgzL38TC9mY384lsEW9SaWXNCvKYozICLHJmJ9xFW4lwUUuI2m1k+pnGSCDN3VCxFhYW3Xl1iKp/0ZOSeUxvmt2xUWsMtS1vd05N9QPl0iq4OHnzhLUnU3Y9ANz+esXp+EjMpx+kTu5FgSNNPUsbD0iv13D7UDoJE5ZjVN0laWYkDxeR0J2/CIvS2KHXJbHY3V5cU9zy4rxvLaTK0C6ADl8oq6UzubtGxJPC1HSKr19VKSY99ZkxUBPOxcjNa4iu8Qy5cipElJivdBMXL+ySQD0O0csourj1OJKq6pvoiyrYjShDaIt4zuIcSW9r3b5xAfpBsWbRR9YbRXOaRKyaTOMXqQosu5FvbmfwiEj0nzi7Fj/wAeUecer0tCprUe/cwb7fMnnsIQhFgSIQhAAhCEACEIQAIQhAAhCEAAGLrwZxW0l7NqDbOv7QH2gNs4/PlSo5BtqIr6nTQvh0yG03OqWUfS+GGXPQTJR8O97/029DE3wxKZWn35lGX+ErYe91Pzj584Q4znUz+EjXRlb4H9RybzEbkwPj+hWU02fUCWxtmVwbg+Vr3Gu4jztellp9QlI0LJ9dbcd0R8zjzB6JpyyZU55gnzGdZcp2/Wk2mG7kLe45GK02JVeJYhIqpskyZKBv0WSx8RLad84ttzv+6oHMxGcPzknfpUxSTLesnzAQCCyMwItfmbgDzMbR4Twlh/1E4WdwAq8kUfCoHICOXamTlKqKxvyEaYxirJP5GH2wmY1LSU6TWliprJNPMZNCUcNmHzAPna20TnA+ESKSU0inBCKQbFi2pGp15m2trRTu1viSm7yhp1mgzpVdImumvhUBtSdvtDnErgfGtDIWY0+oVLsDzPysDeLU7P9aEU9mmIjDNcpET2O15UzZRbwtNnBR0KTGI+hI9hFo4boDJr6uVktLuKiWbafryc6jzDpMP8wjU/B+JTcueQvhFRMmBzoCO8LC3PaNycYcQCmw2dVjQiTdL6HM4tLHX4mEQoanKUH+mWUTui4xjJd1g1fI4oLY/UVgltNlyv+lQLyVdHNybfFci51zRa8X4WwvF5zTkmgVOUBxoWsNAWlOLjpmFttzFQ7P5UinlShVXKOpd9CTmcXuba6aCLRR47gVLM/SRWhmQMFU+JlvuAoTNflYxyq2Vs5Yw45xzuviSsrjXGLezx7tmeHBeCS6Ov7gfGGJexJveWSp12BEdeKJYbiSmVtQaeX9Jrn8IiOFuJv0nF5uIOrSqZsqJnFiVRGUMQL8zyuPFblGFxdxNJn4wtRRzQ4l06DMAQAyzGa2tuo+cRj0whYs5w/wAf+EvVOcHjGV+SW7eQ8yoopBJ7nLNmFQSAzDKBfra49Mx6xH4Rgo72jSmDd5ImGbbO3dJm3uuoGYDcAE+cW/E+JsHrUlmtcSpku5XPdSpIswVxowNhp5LcaRA4j2j0FNOkScOUTEMy9RMCMfBb7LEgs3nqBa3OJ3QssanCXpwRrlGEXCUfVkuPE2EYZiFRLlVRX9Jlhu7RmylgwubK2k0aX0va3KNR8c8ONh1SERVCzEOR10zKCMwy7KQSL2/aB5xcJwwBqpax8QfOjiYJbubBlNxoyd5uL2zfTSKd2mcby8RqpTSMwp6dXAdhYu0y2awOtvCtr66HaGyqdkcvn4cMhXPolhcfYq3d7ljoNzEfWVOc2GijYfjCrqi+my8h/WMeNHSaTyvVLn7CtRqOv0x4+4hCEXioIQhAAhCEACEIQAIQhAAhCEACEIQAIQhAAiQocUZLBvEPqPQxHwiFlcbI9MlknCyUHmLNjYRxXqjsqzghvYnLcj4c1unpzMS1bxdXVV1WYJS/sy/Dp5n4vrGpUcg3BIPURKUWOuhub+qmxjE1HhMo5dLNGrW1ya8xG0cJ4J7wiZUMTfXqT7mJrG6WipZYSWiGZz2Yj1J+6KDhvH88W/XBraWmAH25X+ccTMVLuXYrcm+gsIxrdPdDaSL0GpvKe3wLRSOpZTMv3dwSosNL62G0YnaNxX/8k0mikyJ6SUn5przFyo4S4ABBIKm5Ov7sRIqQdmt7w/Src7+kRotnSpJdyVtEbGm+xmz36n2GwjHcId1BPoIxJlWTyIjzE+0KVbHZRLq+m8RlXa9wBHR68AabxHVWI9SAIZVRNvZHJTS5JYTBLlglQzNsCLjTn8/uiEIFyYwqzGwdrtYWHIRFVFY77mw6DSNbT+F2y3lsULtbWntuSOIYguwAY/T3MRM2aWNz/sI6Qjco0tdKxEy7b5WPcQhCLAkQhCABCEIAEIQgAQhCABCEIAEIQgAQhCABCEIAEIQgAQhCABHdJzL8LEehhCBpPZgm1wZ1HXTDu33RMU8wncmOYRla2uC4S+hp6Ocmt2cq5N9Yw6qew2MIRV0sIuW6LGok0tmREysmE/EfbT7oxyb7xzCN6MYx4WDFcnLlnEIQjpwQhCABCEIAEIQgAQhCABCEIAEIQgA//9k="/>
                <p:cNvSpPr>
                  <a:spLocks noChangeAspect="1" noChangeArrowheads="1"/>
                </p:cNvSpPr>
                <p:nvPr/>
              </p:nvSpPr>
              <p:spPr bwMode="auto">
                <a:xfrm>
                  <a:off x="4427984" y="1011613"/>
                  <a:ext cx="881006" cy="65804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sz="2400" b="1" dirty="0" smtClean="0">
                      <a:solidFill>
                        <a:schemeClr val="bg1"/>
                      </a:solidFill>
                    </a:rPr>
                    <a:t>2000</a:t>
                  </a:r>
                </a:p>
                <a:p>
                  <a:r>
                    <a:rPr lang="en-US" sz="1600" b="1" dirty="0" smtClean="0">
                      <a:solidFill>
                        <a:schemeClr val="bg1"/>
                      </a:solidFill>
                    </a:rPr>
                    <a:t>Physics</a:t>
                  </a:r>
                  <a:endParaRPr lang="en-US" sz="16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41" name="Rounded Rectangular Callout 40"/>
            <p:cNvSpPr/>
            <p:nvPr/>
          </p:nvSpPr>
          <p:spPr>
            <a:xfrm>
              <a:off x="6300192" y="4454562"/>
              <a:ext cx="1944216" cy="665826"/>
            </a:xfrm>
            <a:prstGeom prst="wedgeRoundRectCallout">
              <a:avLst>
                <a:gd name="adj1" fmla="val -74228"/>
                <a:gd name="adj2" fmla="val -220103"/>
                <a:gd name="adj3" fmla="val 16667"/>
              </a:avLst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>
                  <a:solidFill>
                    <a:srgbClr val="FFFF00"/>
                  </a:solidFill>
                </a:rPr>
                <a:t>The interface is </a:t>
              </a:r>
              <a:r>
                <a:rPr lang="en-US" sz="2000" dirty="0" smtClean="0">
                  <a:solidFill>
                    <a:srgbClr val="FFFF00"/>
                  </a:solidFill>
                </a:rPr>
                <a:t>the </a:t>
              </a:r>
              <a:r>
                <a:rPr lang="en-US" sz="2000" dirty="0">
                  <a:solidFill>
                    <a:srgbClr val="FFFF00"/>
                  </a:solidFill>
                </a:rPr>
                <a:t>device</a:t>
              </a:r>
            </a:p>
          </p:txBody>
        </p:sp>
      </p:grpSp>
      <p:sp>
        <p:nvSpPr>
          <p:cNvPr id="13" name="Rounded Rectangular Callout 12"/>
          <p:cNvSpPr/>
          <p:nvPr/>
        </p:nvSpPr>
        <p:spPr>
          <a:xfrm>
            <a:off x="736753" y="4725144"/>
            <a:ext cx="2683119" cy="790488"/>
          </a:xfrm>
          <a:prstGeom prst="wedgeRoundRectCallout">
            <a:avLst>
              <a:gd name="adj1" fmla="val 74949"/>
              <a:gd name="adj2" fmla="val -228702"/>
              <a:gd name="adj3" fmla="val 1666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2000" dirty="0">
                <a:solidFill>
                  <a:srgbClr val="FFFF00"/>
                </a:solidFill>
              </a:rPr>
              <a:t>The interface is </a:t>
            </a:r>
            <a:r>
              <a:rPr lang="en-US" sz="3200" dirty="0" smtClean="0">
                <a:solidFill>
                  <a:srgbClr val="00FF00"/>
                </a:solidFill>
              </a:rPr>
              <a:t>still</a:t>
            </a:r>
          </a:p>
          <a:p>
            <a:pPr>
              <a:lnSpc>
                <a:spcPct val="50000"/>
              </a:lnSpc>
            </a:pP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the </a:t>
            </a:r>
            <a:r>
              <a:rPr lang="en-US" sz="2000" dirty="0">
                <a:solidFill>
                  <a:srgbClr val="FFFF00"/>
                </a:solidFill>
              </a:rPr>
              <a:t>device</a:t>
            </a:r>
          </a:p>
        </p:txBody>
      </p:sp>
    </p:spTree>
    <p:extLst>
      <p:ext uri="{BB962C8B-B14F-4D97-AF65-F5344CB8AC3E}">
        <p14:creationId xmlns:p14="http://schemas.microsoft.com/office/powerpoint/2010/main" val="8759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253" y="21115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Structures of the interface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132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98" t="26373" r="12788" b="32211"/>
          <a:stretch>
            <a:fillRect/>
          </a:stretch>
        </p:blipFill>
        <p:spPr bwMode="auto">
          <a:xfrm>
            <a:off x="179513" y="1150559"/>
            <a:ext cx="1828959" cy="251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103306" y="2635750"/>
            <a:ext cx="2057579" cy="189301"/>
          </a:xfrm>
          <a:prstGeom prst="rect">
            <a:avLst/>
          </a:prstGeom>
          <a:solidFill>
            <a:srgbClr val="FFFF00">
              <a:alpha val="62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304800">
              <a:srgbClr val="FFFF00">
                <a:alpha val="59000"/>
              </a:srgbClr>
            </a:glow>
            <a:softEdge rad="63500"/>
          </a:effectLst>
        </p:spPr>
        <p:txBody>
          <a:bodyPr/>
          <a:lstStyle/>
          <a:p>
            <a:pPr algn="ctr">
              <a:defRPr/>
            </a:pPr>
            <a:r>
              <a:rPr lang="en-US" b="1" dirty="0"/>
              <a:t>Interface</a:t>
            </a:r>
          </a:p>
        </p:txBody>
      </p:sp>
      <p:sp>
        <p:nvSpPr>
          <p:cNvPr id="5131" name="TextBox 9"/>
          <p:cNvSpPr txBox="1">
            <a:spLocks noChangeArrowheads="1"/>
          </p:cNvSpPr>
          <p:nvPr/>
        </p:nvSpPr>
        <p:spPr bwMode="auto">
          <a:xfrm>
            <a:off x="382139" y="816840"/>
            <a:ext cx="13516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800" u="sng" dirty="0">
                <a:solidFill>
                  <a:srgbClr val="3399FF"/>
                </a:solidFill>
              </a:rPr>
              <a:t>Thin films: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  <p:grpSp>
        <p:nvGrpSpPr>
          <p:cNvPr id="6" name="Group 5"/>
          <p:cNvGrpSpPr/>
          <p:nvPr/>
        </p:nvGrpSpPr>
        <p:grpSpPr>
          <a:xfrm>
            <a:off x="2228756" y="956729"/>
            <a:ext cx="6271444" cy="2684168"/>
            <a:chOff x="2228756" y="956729"/>
            <a:chExt cx="6271444" cy="2684168"/>
          </a:xfrm>
        </p:grpSpPr>
        <p:grpSp>
          <p:nvGrpSpPr>
            <p:cNvPr id="3" name="Group 2"/>
            <p:cNvGrpSpPr/>
            <p:nvPr/>
          </p:nvGrpSpPr>
          <p:grpSpPr>
            <a:xfrm>
              <a:off x="2228756" y="1762576"/>
              <a:ext cx="1803379" cy="752261"/>
              <a:chOff x="2228756" y="1762576"/>
              <a:chExt cx="1803379" cy="752261"/>
            </a:xfrm>
          </p:grpSpPr>
          <p:sp>
            <p:nvSpPr>
              <p:cNvPr id="7192" name="Right Arrow 7191"/>
              <p:cNvSpPr/>
              <p:nvPr/>
            </p:nvSpPr>
            <p:spPr>
              <a:xfrm>
                <a:off x="2414326" y="2298813"/>
                <a:ext cx="1403001" cy="216024"/>
              </a:xfrm>
              <a:prstGeom prst="rightArrow">
                <a:avLst/>
              </a:prstGeom>
              <a:solidFill>
                <a:srgbClr val="33CCFF"/>
              </a:solidFill>
              <a:ln>
                <a:solidFill>
                  <a:srgbClr val="A7E8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93" name="TextBox 7192"/>
              <p:cNvSpPr txBox="1"/>
              <p:nvPr/>
            </p:nvSpPr>
            <p:spPr>
              <a:xfrm>
                <a:off x="2228756" y="1762576"/>
                <a:ext cx="18033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Lattice mismatch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9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54"/>
            <a:stretch/>
          </p:blipFill>
          <p:spPr bwMode="auto">
            <a:xfrm>
              <a:off x="4553418" y="956729"/>
              <a:ext cx="3946782" cy="2684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814975" y="4128175"/>
            <a:ext cx="7718979" cy="2383801"/>
            <a:chOff x="814975" y="4128175"/>
            <a:chExt cx="7718979" cy="2383801"/>
          </a:xfrm>
        </p:grpSpPr>
        <p:grpSp>
          <p:nvGrpSpPr>
            <p:cNvPr id="7" name="Group 6"/>
            <p:cNvGrpSpPr/>
            <p:nvPr/>
          </p:nvGrpSpPr>
          <p:grpSpPr>
            <a:xfrm>
              <a:off x="814975" y="4128175"/>
              <a:ext cx="3520820" cy="2383801"/>
              <a:chOff x="814975" y="4128175"/>
              <a:chExt cx="3520820" cy="2383801"/>
            </a:xfrm>
          </p:grpSpPr>
          <p:grpSp>
            <p:nvGrpSpPr>
              <p:cNvPr id="7189" name="Group 7188"/>
              <p:cNvGrpSpPr/>
              <p:nvPr/>
            </p:nvGrpSpPr>
            <p:grpSpPr>
              <a:xfrm>
                <a:off x="2791977" y="4293096"/>
                <a:ext cx="1543818" cy="2218880"/>
                <a:chOff x="3131840" y="4101639"/>
                <a:chExt cx="1543818" cy="2218880"/>
              </a:xfrm>
            </p:grpSpPr>
            <p:pic>
              <p:nvPicPr>
                <p:cNvPr id="32809" name="Picture 41"/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958"/>
                <a:stretch/>
              </p:blipFill>
              <p:spPr bwMode="auto">
                <a:xfrm>
                  <a:off x="3185977" y="4101639"/>
                  <a:ext cx="1435543" cy="105555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2810" name="Picture 42"/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808"/>
                <a:stretch/>
              </p:blipFill>
              <p:spPr bwMode="auto">
                <a:xfrm>
                  <a:off x="3131840" y="5157192"/>
                  <a:ext cx="1543818" cy="1163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" name="Group 3"/>
              <p:cNvGrpSpPr/>
              <p:nvPr/>
            </p:nvGrpSpPr>
            <p:grpSpPr>
              <a:xfrm>
                <a:off x="814975" y="4128175"/>
                <a:ext cx="1824267" cy="1006064"/>
                <a:chOff x="814975" y="4128175"/>
                <a:chExt cx="1824267" cy="1006064"/>
              </a:xfrm>
            </p:grpSpPr>
            <p:sp>
              <p:nvSpPr>
                <p:cNvPr id="94" name="Right Arrow 93"/>
                <p:cNvSpPr/>
                <p:nvPr/>
              </p:nvSpPr>
              <p:spPr>
                <a:xfrm rot="2389185">
                  <a:off x="814975" y="4918215"/>
                  <a:ext cx="1403001" cy="216024"/>
                </a:xfrm>
                <a:prstGeom prst="rightArrow">
                  <a:avLst/>
                </a:prstGeom>
                <a:solidFill>
                  <a:srgbClr val="33CCFF"/>
                </a:solidFill>
                <a:ln>
                  <a:solidFill>
                    <a:srgbClr val="A7E8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1478988" y="4128175"/>
                  <a:ext cx="1160254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FF0000"/>
                      </a:solidFill>
                    </a:rPr>
                    <a:t>Symmetry</a:t>
                  </a:r>
                </a:p>
                <a:p>
                  <a:r>
                    <a:rPr lang="en-US" b="1" dirty="0" smtClean="0">
                      <a:solidFill>
                        <a:srgbClr val="FF0000"/>
                      </a:solidFill>
                    </a:rPr>
                    <a:t>mismatch</a:t>
                  </a:r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pic>
          <p:nvPicPr>
            <p:cNvPr id="32812" name="Picture 44" descr="“seven lattice systems”的图片搜索结果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5834" y="4395346"/>
              <a:ext cx="3208120" cy="2075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78218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708920"/>
            <a:ext cx="4942904" cy="3898928"/>
          </a:xfrm>
          <a:prstGeom prst="rect">
            <a:avLst/>
          </a:prstGeom>
          <a:noFill/>
          <a:ln w="9525">
            <a:solidFill>
              <a:srgbClr val="A7E8FF"/>
            </a:solidFill>
            <a:miter lim="800000"/>
            <a:headEnd/>
            <a:tailEnd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702" y="738688"/>
            <a:ext cx="5591586" cy="1817458"/>
          </a:xfrm>
          <a:prstGeom prst="rect">
            <a:avLst/>
          </a:prstGeom>
          <a:noFill/>
          <a:ln w="9525">
            <a:solidFill>
              <a:srgbClr val="A7E8FF"/>
            </a:solidFill>
            <a:miter lim="800000"/>
            <a:headEnd/>
            <a:tailEnd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55" y="3212976"/>
            <a:ext cx="2009521" cy="1754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23282" y="5338664"/>
            <a:ext cx="2334524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Glazer notation: </a:t>
            </a:r>
            <a:r>
              <a:rPr lang="en-US" sz="1600" b="1" dirty="0"/>
              <a:t>a</a:t>
            </a:r>
            <a:r>
              <a:rPr lang="en-US" sz="1600" b="1" baseline="30000" dirty="0" smtClean="0"/>
              <a:t>-</a:t>
            </a:r>
            <a:r>
              <a:rPr lang="en-US" sz="1600" b="1" dirty="0" smtClean="0"/>
              <a:t>a</a:t>
            </a:r>
            <a:r>
              <a:rPr lang="en-US" sz="1600" b="1" baseline="30000" dirty="0" smtClean="0"/>
              <a:t>-</a:t>
            </a:r>
            <a:r>
              <a:rPr lang="en-US" sz="1600" b="1" dirty="0" smtClean="0"/>
              <a:t>c</a:t>
            </a:r>
            <a:r>
              <a:rPr lang="en-US" sz="1600" b="1" baseline="30000" dirty="0" smtClean="0"/>
              <a:t>+ </a:t>
            </a:r>
          </a:p>
          <a:p>
            <a:r>
              <a:rPr lang="en-US" sz="1600" dirty="0" smtClean="0"/>
              <a:t>“+” </a:t>
            </a:r>
            <a:r>
              <a:rPr lang="en-US" sz="1600" dirty="0"/>
              <a:t>tilt  </a:t>
            </a:r>
            <a:r>
              <a:rPr lang="en-US" altLang="zh-CN" sz="1600" dirty="0"/>
              <a:t>—&gt; </a:t>
            </a:r>
            <a:r>
              <a:rPr lang="en-US" sz="1600" dirty="0"/>
              <a:t> in phase</a:t>
            </a:r>
          </a:p>
          <a:p>
            <a:r>
              <a:rPr lang="en-US" sz="1600" dirty="0"/>
              <a:t>“-” tilt    </a:t>
            </a:r>
            <a:r>
              <a:rPr lang="en-US" altLang="zh-CN" sz="1600" dirty="0"/>
              <a:t>—&gt; </a:t>
            </a:r>
            <a:r>
              <a:rPr lang="en-US" sz="1600" dirty="0"/>
              <a:t>out of </a:t>
            </a:r>
            <a:r>
              <a:rPr lang="en-US" sz="1600" dirty="0" smtClean="0"/>
              <a:t>phase</a:t>
            </a:r>
            <a:endParaRPr lang="en-US" sz="16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253" y="21115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Octahedral tilting: bulk oxides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36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3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98654"/>
            <a:ext cx="3574442" cy="1091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71" y="2996952"/>
            <a:ext cx="2188530" cy="1892521"/>
          </a:xfrm>
          <a:prstGeom prst="rect">
            <a:avLst/>
          </a:prstGeom>
          <a:noFill/>
          <a:ln w="9525">
            <a:solidFill>
              <a:srgbClr val="33CCFF"/>
            </a:solidFill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795" y="2996952"/>
            <a:ext cx="2340685" cy="2088469"/>
          </a:xfrm>
          <a:prstGeom prst="rect">
            <a:avLst/>
          </a:prstGeom>
          <a:noFill/>
          <a:ln w="9525">
            <a:solidFill>
              <a:srgbClr val="33CCFF"/>
            </a:solidFill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7253" y="21115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Octahedral tilting: Strategy for thin films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952" y="2996762"/>
            <a:ext cx="2431192" cy="2088422"/>
          </a:xfrm>
          <a:prstGeom prst="rect">
            <a:avLst/>
          </a:prstGeom>
          <a:noFill/>
          <a:ln w="9525">
            <a:solidFill>
              <a:srgbClr val="33CCFF"/>
            </a:solidFill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8224" y="2189765"/>
            <a:ext cx="2016223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/>
              <a:t>Half-order diffraction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61360" y="2177885"/>
            <a:ext cx="3310840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Coherent Bragg Rod </a:t>
            </a:r>
            <a:r>
              <a:rPr lang="en-US" sz="1600" dirty="0" smtClean="0"/>
              <a:t>Analysis </a:t>
            </a:r>
            <a:r>
              <a:rPr lang="en-US" sz="1600" b="1" dirty="0" smtClean="0"/>
              <a:t>(COBRA)</a:t>
            </a:r>
            <a:endParaRPr 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092281" y="2177885"/>
            <a:ext cx="1008111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/>
              <a:t>STEM-BF</a:t>
            </a: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97581" y="2492896"/>
            <a:ext cx="1842171" cy="25391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50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May </a:t>
            </a:r>
            <a:r>
              <a:rPr lang="en-US" altLang="en-US" sz="1050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et al.</a:t>
            </a:r>
            <a:r>
              <a:rPr lang="en-US" altLang="en-US" sz="1050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1050" i="1" dirty="0" err="1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Phys.Rev.B</a:t>
            </a:r>
            <a:r>
              <a:rPr lang="en-US" altLang="en-US" sz="1050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(2010)</a:t>
            </a:r>
            <a:endParaRPr lang="en-US" altLang="en-US" sz="1050" dirty="0">
              <a:solidFill>
                <a:srgbClr val="00B0F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2098" y="5571817"/>
            <a:ext cx="2171231" cy="11695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Robust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Quick (relatively)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Straightforward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Average analysis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Not good for SL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63888" y="5571816"/>
            <a:ext cx="2171231" cy="11695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Local analysis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Detail info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Limited by sample quality, size &amp; modeling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51712" y="5571817"/>
            <a:ext cx="2340768" cy="116955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Local analysis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Detail info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Limited by sample Prep, machine, operation &amp; data analysis</a:t>
            </a: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6588224" y="2492896"/>
            <a:ext cx="2146742" cy="25391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50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Borisevich </a:t>
            </a:r>
            <a:r>
              <a:rPr lang="en-US" altLang="en-US" sz="1050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et al.</a:t>
            </a:r>
            <a:r>
              <a:rPr lang="en-US" altLang="en-US" sz="1050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1050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ACS Nano</a:t>
            </a:r>
            <a:r>
              <a:rPr lang="en-US" altLang="en-US" sz="1050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(2010)</a:t>
            </a:r>
            <a:endParaRPr lang="en-US" altLang="en-US" sz="1050" dirty="0">
              <a:solidFill>
                <a:srgbClr val="00B0F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3711935" y="2492896"/>
            <a:ext cx="2098651" cy="25391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50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Feng &amp; </a:t>
            </a:r>
            <a:r>
              <a:rPr lang="en-US" altLang="en-US" sz="1050" dirty="0" err="1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Yacoby</a:t>
            </a:r>
            <a:r>
              <a:rPr lang="en-US" altLang="en-US" sz="1050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1050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et al.</a:t>
            </a:r>
            <a:r>
              <a:rPr lang="en-US" altLang="en-US" sz="1050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1050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EES</a:t>
            </a:r>
            <a:r>
              <a:rPr lang="en-US" altLang="en-US" sz="1050" dirty="0" smtClean="0">
                <a:solidFill>
                  <a:srgbClr val="00B0F0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(2014)</a:t>
            </a:r>
            <a:endParaRPr lang="en-US" altLang="en-US" sz="1050" dirty="0">
              <a:solidFill>
                <a:srgbClr val="00B0F0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23" name="Left Brace 22"/>
          <p:cNvSpPr/>
          <p:nvPr/>
        </p:nvSpPr>
        <p:spPr>
          <a:xfrm rot="5400000">
            <a:off x="4218759" y="-1316727"/>
            <a:ext cx="288031" cy="6467119"/>
          </a:xfrm>
          <a:prstGeom prst="leftBrace">
            <a:avLst/>
          </a:prstGeom>
          <a:ln w="28575">
            <a:solidFill>
              <a:srgbClr val="FF7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22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5148064" y="4077072"/>
            <a:ext cx="3816424" cy="2664296"/>
          </a:xfrm>
          <a:prstGeom prst="rect">
            <a:avLst/>
          </a:prstGeom>
          <a:solidFill>
            <a:schemeClr val="bg1"/>
          </a:solidFill>
          <a:ln w="9525">
            <a:solidFill>
              <a:srgbClr val="33CCFF"/>
            </a:solidFill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51521" y="4077072"/>
            <a:ext cx="3600399" cy="2664296"/>
          </a:xfrm>
          <a:prstGeom prst="rect">
            <a:avLst/>
          </a:prstGeom>
          <a:solidFill>
            <a:schemeClr val="bg1"/>
          </a:solidFill>
          <a:ln w="9525">
            <a:solidFill>
              <a:srgbClr val="33CCFF"/>
            </a:solidFill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151990" y="958043"/>
            <a:ext cx="3812498" cy="2542965"/>
          </a:xfrm>
          <a:prstGeom prst="rect">
            <a:avLst/>
          </a:prstGeom>
          <a:solidFill>
            <a:schemeClr val="bg1"/>
          </a:solidFill>
          <a:ln w="9525">
            <a:solidFill>
              <a:srgbClr val="33CCFF"/>
            </a:solidFill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1520" y="958043"/>
            <a:ext cx="3600400" cy="2542965"/>
          </a:xfrm>
          <a:prstGeom prst="rect">
            <a:avLst/>
          </a:prstGeom>
          <a:solidFill>
            <a:schemeClr val="bg1"/>
          </a:solidFill>
          <a:ln w="9525">
            <a:solidFill>
              <a:srgbClr val="33CCFF"/>
            </a:solidFill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98005"/>
            <a:ext cx="3168352" cy="1319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571275"/>
            <a:ext cx="3024336" cy="1098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225" y="4362007"/>
            <a:ext cx="3536247" cy="209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253" y="21115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Significance in thin-film systems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67" y="1102059"/>
            <a:ext cx="1655501" cy="211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3" b="1381"/>
          <a:stretch/>
        </p:blipFill>
        <p:spPr bwMode="auto">
          <a:xfrm>
            <a:off x="6880314" y="1318083"/>
            <a:ext cx="2045669" cy="1522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41" y="1032058"/>
            <a:ext cx="3216022" cy="1388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28828"/>
            <a:ext cx="3384376" cy="942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-21494" y="684550"/>
            <a:ext cx="1869423" cy="25391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He </a:t>
            </a:r>
            <a:r>
              <a:rPr lang="en-US" altLang="en-US" sz="1050" i="1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et al.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1050" i="1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Phys.Rev.Lett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(2010)</a:t>
            </a:r>
            <a:endParaRPr lang="en-US" altLang="en-US" sz="1050" dirty="0">
              <a:solidFill>
                <a:srgbClr val="FF00FF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189104" y="684550"/>
            <a:ext cx="1763624" cy="25391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May </a:t>
            </a:r>
            <a:r>
              <a:rPr lang="en-US" altLang="en-US" sz="1050" i="1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et al.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1050" i="1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Nano.Lett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(2014)</a:t>
            </a:r>
            <a:endParaRPr lang="en-US" altLang="en-US" sz="1050" dirty="0">
              <a:solidFill>
                <a:srgbClr val="FF00FF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84305" y="3751148"/>
            <a:ext cx="1816523" cy="25391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50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Zhai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1050" i="1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et al.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1050" i="1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Nat.Comm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(2015)</a:t>
            </a:r>
            <a:endParaRPr lang="en-US" altLang="en-US" sz="1050" dirty="0">
              <a:solidFill>
                <a:srgbClr val="FF00FF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222857" y="3823156"/>
            <a:ext cx="2244525" cy="25391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50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Boschker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1050" i="1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et al.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1050" i="1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Phys.Rev.Lett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(2012)</a:t>
            </a:r>
            <a:endParaRPr lang="en-US" altLang="en-US" sz="1050" dirty="0">
              <a:solidFill>
                <a:srgbClr val="FF00FF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949484"/>
            <a:ext cx="1173058" cy="760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172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253" y="21115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Significance in thin-film systems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857395" y="2852936"/>
            <a:ext cx="1543818" cy="2218880"/>
            <a:chOff x="3131840" y="4101639"/>
            <a:chExt cx="1543818" cy="2218880"/>
          </a:xfrm>
        </p:grpSpPr>
        <p:pic>
          <p:nvPicPr>
            <p:cNvPr id="6" name="Picture 4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58"/>
            <a:stretch/>
          </p:blipFill>
          <p:spPr bwMode="auto">
            <a:xfrm>
              <a:off x="3185977" y="4101639"/>
              <a:ext cx="1435543" cy="10555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4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08"/>
            <a:stretch/>
          </p:blipFill>
          <p:spPr bwMode="auto">
            <a:xfrm>
              <a:off x="3131840" y="5157192"/>
              <a:ext cx="1543818" cy="1163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2843808" y="1340768"/>
            <a:ext cx="5400600" cy="2270109"/>
            <a:chOff x="2987824" y="2019818"/>
            <a:chExt cx="5400600" cy="2270109"/>
          </a:xfrm>
        </p:grpSpPr>
        <p:sp>
          <p:nvSpPr>
            <p:cNvPr id="9" name="TextBox 8"/>
            <p:cNvSpPr txBox="1"/>
            <p:nvPr/>
          </p:nvSpPr>
          <p:spPr>
            <a:xfrm>
              <a:off x="2987824" y="2019818"/>
              <a:ext cx="5400600" cy="227010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1600" dirty="0"/>
                <a:t>Symmetry mismatch</a:t>
              </a: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1600" dirty="0"/>
                <a:t>Widely-exist</a:t>
              </a: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1600" dirty="0"/>
                <a:t>Previously-ignored</a:t>
              </a: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1600" dirty="0" err="1" smtClean="0"/>
                <a:t>PseudoCubic</a:t>
              </a:r>
              <a:r>
                <a:rPr lang="en-US" sz="1600" dirty="0" smtClean="0"/>
                <a:t>/</a:t>
              </a:r>
              <a:r>
                <a:rPr lang="en-US" sz="1600" dirty="0" err="1" smtClean="0"/>
                <a:t>PseudoTegragonal</a:t>
              </a:r>
              <a:r>
                <a:rPr lang="en-US" sz="1600" dirty="0" smtClean="0"/>
                <a:t> ?             Not exactly !!</a:t>
              </a:r>
              <a:endParaRPr lang="en-US" sz="1600" dirty="0"/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1600" dirty="0"/>
                <a:t>Can affect </a:t>
              </a:r>
              <a:r>
                <a:rPr lang="en-US" sz="1600" dirty="0" smtClean="0"/>
                <a:t>physics/properties</a:t>
              </a:r>
            </a:p>
            <a:p>
              <a:pPr marL="285750" indent="-285750">
                <a:lnSpc>
                  <a:spcPct val="150000"/>
                </a:lnSpc>
                <a:buFont typeface="Arial" pitchFamily="34" charset="0"/>
                <a:buChar char="•"/>
              </a:pPr>
              <a:r>
                <a:rPr lang="en-US" sz="1600" dirty="0" smtClean="0"/>
                <a:t>By altering electronic structure / bonding structure</a:t>
              </a:r>
              <a:endParaRPr lang="en-US" sz="16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6333839" y="3387970"/>
              <a:ext cx="21602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2843808" y="4844032"/>
            <a:ext cx="5328592" cy="10618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 smtClean="0"/>
              <a:t>Re-investigation / new look of some questions 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 smtClean="0"/>
              <a:t>Ferroelectric (CaTiO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) / Ferromagnetism (LaCoO</a:t>
            </a:r>
            <a:r>
              <a:rPr lang="en-US" sz="1400" baseline="-25000" dirty="0" smtClean="0"/>
              <a:t>3</a:t>
            </a:r>
            <a:r>
              <a:rPr lang="en-US" sz="1400" dirty="0" smtClean="0"/>
              <a:t>)</a:t>
            </a:r>
            <a:endParaRPr lang="en-US" sz="14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 smtClean="0"/>
              <a:t>General strategy: </a:t>
            </a:r>
            <a:r>
              <a:rPr lang="en-US" sz="1400" b="1" dirty="0" smtClean="0"/>
              <a:t>Symmetry Engineering</a:t>
            </a:r>
            <a:endParaRPr lang="en-US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771800" y="940078"/>
            <a:ext cx="1693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What we know: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771800" y="4427820"/>
            <a:ext cx="2196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What we need to do: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6882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ttp://3dciencia.files.wordpress.com/2013/01/perovskita-perovskite-calcium-titanium-oxide-mineral-abx-3-pseudocubic-crystallize-orthorhombic-syste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4" b="6871"/>
          <a:stretch/>
        </p:blipFill>
        <p:spPr bwMode="auto">
          <a:xfrm>
            <a:off x="107504" y="934819"/>
            <a:ext cx="2952328" cy="267975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erovskite, CaTiO3&#10;Locality: Italy&#10;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8" r="16462"/>
          <a:stretch/>
        </p:blipFill>
        <p:spPr bwMode="auto">
          <a:xfrm>
            <a:off x="3275856" y="1114872"/>
            <a:ext cx="1695450" cy="198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539552" y="4041417"/>
            <a:ext cx="8203801" cy="2771959"/>
            <a:chOff x="539552" y="4041417"/>
            <a:chExt cx="8203801" cy="2771959"/>
          </a:xfrm>
        </p:grpSpPr>
        <p:pic>
          <p:nvPicPr>
            <p:cNvPr id="10246" name="Picture 6" descr="http://www.intechopen.com/source/html/18055/media/image5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4041417"/>
              <a:ext cx="4232023" cy="2411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9" name="Picture 9" descr="https://upload.wikimedia.org/math/d/a/c/dacb02c14feddd7074f8d29e86f88f10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6" y="6435648"/>
              <a:ext cx="1149604" cy="377728"/>
            </a:xfrm>
            <a:prstGeom prst="rect">
              <a:avLst/>
            </a:prstGeom>
            <a:gradFill flip="none" rotWithShape="1">
              <a:gsLst>
                <a:gs pos="0">
                  <a:srgbClr val="92D050"/>
                </a:gs>
                <a:gs pos="35000">
                  <a:srgbClr val="C7E6A4"/>
                </a:gs>
                <a:gs pos="100000">
                  <a:srgbClr val="E5F4D4"/>
                </a:gs>
              </a:gsLst>
              <a:lin ang="16200000" scaled="1"/>
              <a:tileRect/>
            </a:gradFill>
          </p:spPr>
        </p:pic>
        <p:grpSp>
          <p:nvGrpSpPr>
            <p:cNvPr id="12" name="Group 11"/>
            <p:cNvGrpSpPr/>
            <p:nvPr/>
          </p:nvGrpSpPr>
          <p:grpSpPr>
            <a:xfrm>
              <a:off x="539552" y="4437970"/>
              <a:ext cx="1709809" cy="2262926"/>
              <a:chOff x="539552" y="4437970"/>
              <a:chExt cx="1709809" cy="2262926"/>
            </a:xfrm>
          </p:grpSpPr>
          <p:pic>
            <p:nvPicPr>
              <p:cNvPr id="15" name="Picture 7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000"/>
              <a:stretch/>
            </p:blipFill>
            <p:spPr bwMode="auto">
              <a:xfrm>
                <a:off x="539552" y="4437970"/>
                <a:ext cx="1709809" cy="19433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683568" y="6362342"/>
                <a:ext cx="1440160" cy="33855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Cubic (Pm3m)</a:t>
                </a:r>
                <a:endParaRPr lang="en-US" sz="1600" dirty="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6732241" y="4296968"/>
              <a:ext cx="2011112" cy="2453111"/>
              <a:chOff x="6732241" y="4296968"/>
              <a:chExt cx="2011112" cy="2453111"/>
            </a:xfrm>
          </p:grpSpPr>
          <p:pic>
            <p:nvPicPr>
              <p:cNvPr id="10247" name="Picture 7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/>
              <a:stretch/>
            </p:blipFill>
            <p:spPr bwMode="auto">
              <a:xfrm>
                <a:off x="7020272" y="4296968"/>
                <a:ext cx="1709809" cy="19433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6732241" y="6165304"/>
                <a:ext cx="2011112" cy="584775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Non-cubic </a:t>
                </a:r>
              </a:p>
              <a:p>
                <a:r>
                  <a:rPr lang="en-US" sz="1600" dirty="0" smtClean="0"/>
                  <a:t>Orthorhombic (</a:t>
                </a:r>
                <a:r>
                  <a:rPr lang="en-US" sz="1600" dirty="0" err="1" smtClean="0"/>
                  <a:t>Pbnm</a:t>
                </a:r>
                <a:r>
                  <a:rPr lang="en-US" sz="1600" dirty="0" smtClean="0"/>
                  <a:t>)</a:t>
                </a:r>
                <a:endParaRPr lang="en-US" sz="1600" dirty="0"/>
              </a:p>
            </p:txBody>
          </p:sp>
        </p:grpSp>
      </p:grpSp>
      <p:sp>
        <p:nvSpPr>
          <p:cNvPr id="25" name="TextBox 24"/>
          <p:cNvSpPr txBox="1"/>
          <p:nvPr/>
        </p:nvSpPr>
        <p:spPr>
          <a:xfrm>
            <a:off x="3203848" y="3265239"/>
            <a:ext cx="1839466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CaTiO</a:t>
            </a:r>
            <a:r>
              <a:rPr lang="en-US" sz="1400" baseline="-25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natural mineral</a:t>
            </a:r>
            <a:endParaRPr lang="en-US" sz="1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899592" y="437803"/>
            <a:ext cx="698376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CaTiO</a:t>
            </a:r>
            <a:r>
              <a:rPr lang="en-US" sz="2800" b="1" baseline="-25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the prototype of Perovskite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191555" y="1002009"/>
            <a:ext cx="3772933" cy="2755673"/>
            <a:chOff x="5191555" y="1002009"/>
            <a:chExt cx="3772933" cy="2755673"/>
          </a:xfrm>
        </p:grpSpPr>
        <p:pic>
          <p:nvPicPr>
            <p:cNvPr id="10242" name="Picture 2" descr="Count Lev Alekseevich Perovski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3339" y="1036115"/>
              <a:ext cx="1751149" cy="20615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7524328" y="3234462"/>
              <a:ext cx="1219024" cy="5232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/>
                <a:t>Lev </a:t>
              </a:r>
              <a:r>
                <a:rPr lang="en-US" sz="1400" dirty="0" err="1" smtClean="0"/>
                <a:t>Perovski</a:t>
              </a:r>
              <a:r>
                <a:rPr lang="en-US" sz="1400" dirty="0" smtClean="0"/>
                <a:t> </a:t>
              </a:r>
            </a:p>
            <a:p>
              <a:r>
                <a:rPr lang="en-US" sz="1400" dirty="0" smtClean="0"/>
                <a:t>(</a:t>
              </a:r>
              <a:r>
                <a:rPr lang="en-US" sz="1400" dirty="0"/>
                <a:t>1792 – 1856)</a:t>
              </a:r>
            </a:p>
          </p:txBody>
        </p:sp>
        <p:pic>
          <p:nvPicPr>
            <p:cNvPr id="10251" name="Picture 11" descr="Gustav Rose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1555" y="1002009"/>
              <a:ext cx="1673408" cy="21297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5436096" y="3234461"/>
              <a:ext cx="1224136" cy="52322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Gustav Rose</a:t>
              </a:r>
            </a:p>
            <a:p>
              <a:r>
                <a:rPr lang="en-US" sz="1400" dirty="0" smtClean="0"/>
                <a:t>(1798 </a:t>
              </a:r>
              <a:r>
                <a:rPr lang="en-US" sz="1400" dirty="0"/>
                <a:t>– </a:t>
              </a:r>
              <a:r>
                <a:rPr lang="en-US" sz="1400" dirty="0" smtClean="0"/>
                <a:t>1873)</a:t>
              </a:r>
              <a:endParaRPr lang="en-US" sz="1400" dirty="0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0" y="0"/>
            <a:ext cx="9144000" cy="369888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Theme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1: Symmetry Engineering in Ferroelectric CaTiO</a:t>
            </a:r>
            <a:r>
              <a:rPr lang="en-US" b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endParaRPr lang="en-US" b="1" baseline="-25000" dirty="0">
              <a:solidFill>
                <a:schemeClr val="bg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0" y="934819"/>
            <a:ext cx="9144000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84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39655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Crystal structural and octahedral distortions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24" y="777560"/>
            <a:ext cx="2047320" cy="178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3033" y="611396"/>
            <a:ext cx="4312943" cy="5983054"/>
            <a:chOff x="43033" y="611396"/>
            <a:chExt cx="4312943" cy="5983054"/>
          </a:xfrm>
        </p:grpSpPr>
        <p:sp>
          <p:nvSpPr>
            <p:cNvPr id="49" name="TextBox 48"/>
            <p:cNvSpPr txBox="1"/>
            <p:nvPr/>
          </p:nvSpPr>
          <p:spPr>
            <a:xfrm>
              <a:off x="509284" y="5517232"/>
              <a:ext cx="2951604" cy="107721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Bulk CaTiO</a:t>
              </a:r>
              <a:r>
                <a:rPr lang="en-US" sz="1600" baseline="-25000" dirty="0" smtClean="0"/>
                <a:t>3</a:t>
              </a:r>
              <a:r>
                <a:rPr lang="en-US" sz="1600" dirty="0"/>
                <a:t> </a:t>
              </a:r>
              <a:r>
                <a:rPr lang="en-US" sz="1600" dirty="0" smtClean="0"/>
                <a:t>@ room temperature</a:t>
              </a:r>
              <a:endParaRPr lang="en-US" sz="1600" dirty="0"/>
            </a:p>
            <a:p>
              <a:r>
                <a:rPr lang="en-US" sz="1600" dirty="0" smtClean="0"/>
                <a:t>Glazer notation: </a:t>
              </a:r>
              <a:r>
                <a:rPr lang="en-US" sz="1600" b="1" dirty="0"/>
                <a:t>a</a:t>
              </a:r>
              <a:r>
                <a:rPr lang="en-US" sz="1600" b="1" baseline="30000" dirty="0" smtClean="0"/>
                <a:t>-</a:t>
              </a:r>
              <a:r>
                <a:rPr lang="en-US" sz="1600" b="1" dirty="0" smtClean="0"/>
                <a:t>a</a:t>
              </a:r>
              <a:r>
                <a:rPr lang="en-US" sz="1600" b="1" baseline="30000" dirty="0" smtClean="0"/>
                <a:t>-</a:t>
              </a:r>
              <a:r>
                <a:rPr lang="en-US" sz="1600" b="1" dirty="0" smtClean="0"/>
                <a:t>c</a:t>
              </a:r>
              <a:r>
                <a:rPr lang="en-US" sz="1600" b="1" baseline="30000" dirty="0" smtClean="0"/>
                <a:t>+ </a:t>
              </a:r>
            </a:p>
            <a:p>
              <a:r>
                <a:rPr lang="en-US" sz="1600" dirty="0" smtClean="0"/>
                <a:t>“+” </a:t>
              </a:r>
              <a:r>
                <a:rPr lang="en-US" sz="1600" dirty="0"/>
                <a:t>tilt  </a:t>
              </a:r>
              <a:r>
                <a:rPr lang="en-US" altLang="zh-CN" sz="1600" dirty="0"/>
                <a:t>—&gt; </a:t>
              </a:r>
              <a:r>
                <a:rPr lang="en-US" sz="1600" dirty="0"/>
                <a:t> in phase</a:t>
              </a:r>
            </a:p>
            <a:p>
              <a:r>
                <a:rPr lang="en-US" sz="1600" dirty="0"/>
                <a:t>“-” tilt    </a:t>
              </a:r>
              <a:r>
                <a:rPr lang="en-US" altLang="zh-CN" sz="1600" dirty="0"/>
                <a:t>—&gt; </a:t>
              </a:r>
              <a:r>
                <a:rPr lang="en-US" sz="1600" dirty="0"/>
                <a:t>out of </a:t>
              </a:r>
              <a:r>
                <a:rPr lang="en-US" sz="1600" dirty="0" smtClean="0"/>
                <a:t>phase</a:t>
              </a:r>
              <a:endParaRPr lang="en-US" sz="1600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2428423" y="611396"/>
              <a:ext cx="1863929" cy="1805907"/>
              <a:chOff x="2428423" y="611396"/>
              <a:chExt cx="1863929" cy="1805907"/>
            </a:xfrm>
          </p:grpSpPr>
          <p:pic>
            <p:nvPicPr>
              <p:cNvPr id="50" name="Picture 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893053">
                <a:off x="3330183" y="689815"/>
                <a:ext cx="761851" cy="8813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1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701978">
                <a:off x="2428423" y="1041872"/>
                <a:ext cx="1514363" cy="13754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3553440" y="611396"/>
                <a:ext cx="298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a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995936" y="741730"/>
                <a:ext cx="2964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B050"/>
                    </a:solidFill>
                  </a:rPr>
                  <a:t>b</a:t>
                </a:r>
                <a:endParaRPr lang="en-US" b="1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43033" y="2636912"/>
              <a:ext cx="4312943" cy="2592288"/>
              <a:chOff x="43033" y="3716495"/>
              <a:chExt cx="4312943" cy="2592288"/>
            </a:xfrm>
          </p:grpSpPr>
          <p:pic>
            <p:nvPicPr>
              <p:cNvPr id="55" name="Picture 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90729" y="4043737"/>
                <a:ext cx="680870" cy="6808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552" y="4275134"/>
                <a:ext cx="1440868" cy="20336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Picture 10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0888" y="3983406"/>
                <a:ext cx="607056" cy="597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" name="Picture 5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98385" y="4217748"/>
                <a:ext cx="1481527" cy="2091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" name="TextBox 58"/>
              <p:cNvSpPr txBox="1"/>
              <p:nvPr/>
            </p:nvSpPr>
            <p:spPr>
              <a:xfrm>
                <a:off x="3674496" y="3716495"/>
                <a:ext cx="298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a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94480" y="3716495"/>
                <a:ext cx="2964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B050"/>
                    </a:solidFill>
                  </a:rPr>
                  <a:t>b</a:t>
                </a:r>
                <a:endParaRPr lang="en-US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3033" y="4149080"/>
                <a:ext cx="3525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00FF"/>
                    </a:solidFill>
                  </a:rPr>
                  <a:t>c</a:t>
                </a:r>
                <a:endParaRPr lang="en-US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003473" y="4149080"/>
                <a:ext cx="3525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00FF"/>
                    </a:solidFill>
                  </a:rPr>
                  <a:t>c</a:t>
                </a:r>
                <a:endParaRPr lang="en-US" b="1" dirty="0">
                  <a:solidFill>
                    <a:srgbClr val="0000FF"/>
                  </a:solidFill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4427984" y="692696"/>
            <a:ext cx="4640766" cy="5955178"/>
            <a:chOff x="4427984" y="692696"/>
            <a:chExt cx="4640766" cy="5955178"/>
          </a:xfrm>
        </p:grpSpPr>
        <p:grpSp>
          <p:nvGrpSpPr>
            <p:cNvPr id="4" name="Group 3"/>
            <p:cNvGrpSpPr/>
            <p:nvPr/>
          </p:nvGrpSpPr>
          <p:grpSpPr>
            <a:xfrm>
              <a:off x="4427984" y="692696"/>
              <a:ext cx="4640766" cy="5463316"/>
              <a:chOff x="4427984" y="692696"/>
              <a:chExt cx="4640766" cy="5463316"/>
            </a:xfrm>
          </p:grpSpPr>
          <p:pic>
            <p:nvPicPr>
              <p:cNvPr id="13315" name="Picture 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7984" y="692696"/>
                <a:ext cx="4640766" cy="35764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8" name="Group 27"/>
              <p:cNvGrpSpPr/>
              <p:nvPr/>
            </p:nvGrpSpPr>
            <p:grpSpPr>
              <a:xfrm>
                <a:off x="4860032" y="4480664"/>
                <a:ext cx="4170237" cy="1675348"/>
                <a:chOff x="4860032" y="4480664"/>
                <a:chExt cx="4170237" cy="1675348"/>
              </a:xfrm>
            </p:grpSpPr>
            <p:pic>
              <p:nvPicPr>
                <p:cNvPr id="10" name="Picture 9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31208" y="5156951"/>
                  <a:ext cx="999061" cy="999061"/>
                </a:xfrm>
                <a:prstGeom prst="rect">
                  <a:avLst/>
                </a:prstGeom>
              </p:spPr>
            </p:pic>
            <p:pic>
              <p:nvPicPr>
                <p:cNvPr id="11" name="Picture 10"/>
                <p:cNvPicPr>
                  <a:picLocks noChangeAspect="1"/>
                </p:cNvPicPr>
                <p:nvPr/>
              </p:nvPicPr>
              <p:blipFill>
                <a:blip r:embed="rId11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60032" y="5203754"/>
                  <a:ext cx="952258" cy="952258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12" name="Picture 11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44208" y="5156951"/>
                  <a:ext cx="999061" cy="999061"/>
                </a:xfrm>
                <a:prstGeom prst="rect">
                  <a:avLst/>
                </a:prstGeom>
              </p:spPr>
            </p:pic>
            <p:sp>
              <p:nvSpPr>
                <p:cNvPr id="45" name="TextBox 44"/>
                <p:cNvSpPr txBox="1"/>
                <p:nvPr/>
              </p:nvSpPr>
              <p:spPr>
                <a:xfrm>
                  <a:off x="5046265" y="4480664"/>
                  <a:ext cx="605855" cy="523220"/>
                </a:xfrm>
                <a:prstGeom prst="rect">
                  <a:avLst/>
                </a:prstGeom>
                <a:gradFill>
                  <a:gsLst>
                    <a:gs pos="0">
                      <a:srgbClr val="61E1FF"/>
                    </a:gs>
                    <a:gs pos="35000">
                      <a:srgbClr val="A7E8FF"/>
                    </a:gs>
                    <a:gs pos="100000">
                      <a:srgbClr val="D5F4FF"/>
                    </a:gs>
                  </a:gsLst>
                </a:gradFill>
                <a:ln>
                  <a:solidFill>
                    <a:srgbClr val="0099FF"/>
                  </a:solidFill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err="1" smtClean="0"/>
                    <a:t>Pbnm</a:t>
                  </a:r>
                  <a:endParaRPr lang="en-US" sz="1400" dirty="0" smtClean="0"/>
                </a:p>
                <a:p>
                  <a:pPr algn="ctr"/>
                  <a:r>
                    <a:rPr lang="en-US" sz="1400" dirty="0"/>
                    <a:t>a</a:t>
                  </a:r>
                  <a:r>
                    <a:rPr lang="en-US" sz="1400" baseline="30000" dirty="0" smtClean="0"/>
                    <a:t>-</a:t>
                  </a:r>
                  <a:r>
                    <a:rPr lang="en-US" sz="1400" dirty="0" smtClean="0"/>
                    <a:t>a</a:t>
                  </a:r>
                  <a:r>
                    <a:rPr lang="en-US" sz="1400" baseline="30000" dirty="0" smtClean="0"/>
                    <a:t>-</a:t>
                  </a:r>
                  <a:r>
                    <a:rPr lang="en-US" sz="1400" dirty="0" smtClean="0"/>
                    <a:t>c</a:t>
                  </a:r>
                  <a:r>
                    <a:rPr lang="en-US" sz="1400" baseline="30000" dirty="0" smtClean="0"/>
                    <a:t>+</a:t>
                  </a: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6588224" y="4480664"/>
                  <a:ext cx="749871" cy="523220"/>
                </a:xfrm>
                <a:prstGeom prst="rect">
                  <a:avLst/>
                </a:prstGeom>
                <a:gradFill>
                  <a:gsLst>
                    <a:gs pos="0">
                      <a:srgbClr val="61E1FF"/>
                    </a:gs>
                    <a:gs pos="35000">
                      <a:srgbClr val="A7E8FF"/>
                    </a:gs>
                    <a:gs pos="100000">
                      <a:srgbClr val="D5F4FF"/>
                    </a:gs>
                  </a:gsLst>
                </a:gradFill>
                <a:ln>
                  <a:solidFill>
                    <a:srgbClr val="0099FF"/>
                  </a:solidFill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/>
                    <a:t>I4/mcma</a:t>
                  </a:r>
                  <a:r>
                    <a:rPr lang="en-US" sz="1400" baseline="30000" dirty="0" smtClean="0"/>
                    <a:t>0</a:t>
                  </a:r>
                  <a:r>
                    <a:rPr lang="en-US" sz="1400" dirty="0" smtClean="0"/>
                    <a:t>a</a:t>
                  </a:r>
                  <a:r>
                    <a:rPr lang="en-US" sz="1400" baseline="30000" dirty="0" smtClean="0"/>
                    <a:t>0</a:t>
                  </a:r>
                  <a:r>
                    <a:rPr lang="en-US" sz="1400" dirty="0" smtClean="0"/>
                    <a:t>c</a:t>
                  </a:r>
                  <a:r>
                    <a:rPr lang="en-US" sz="1400" baseline="30000" dirty="0" smtClean="0"/>
                    <a:t>-</a:t>
                  </a: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8172400" y="4480664"/>
                  <a:ext cx="749871" cy="523220"/>
                </a:xfrm>
                <a:prstGeom prst="rect">
                  <a:avLst/>
                </a:prstGeom>
                <a:gradFill>
                  <a:gsLst>
                    <a:gs pos="0">
                      <a:srgbClr val="61E1FF"/>
                    </a:gs>
                    <a:gs pos="35000">
                      <a:srgbClr val="A7E8FF"/>
                    </a:gs>
                    <a:gs pos="100000">
                      <a:srgbClr val="D5F4FF"/>
                    </a:gs>
                  </a:gsLst>
                </a:gradFill>
                <a:ln>
                  <a:solidFill>
                    <a:srgbClr val="0099FF"/>
                  </a:solidFill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 smtClean="0"/>
                    <a:t>Pm3m</a:t>
                  </a:r>
                </a:p>
                <a:p>
                  <a:pPr algn="ctr"/>
                  <a:r>
                    <a:rPr lang="en-US" sz="1400" dirty="0" smtClean="0"/>
                    <a:t>a</a:t>
                  </a:r>
                  <a:r>
                    <a:rPr lang="en-US" sz="1400" baseline="30000" dirty="0" smtClean="0"/>
                    <a:t>0</a:t>
                  </a:r>
                  <a:r>
                    <a:rPr lang="en-US" sz="1400" dirty="0" smtClean="0"/>
                    <a:t>a</a:t>
                  </a:r>
                  <a:r>
                    <a:rPr lang="en-US" sz="1400" baseline="30000" dirty="0" smtClean="0"/>
                    <a:t>0</a:t>
                  </a:r>
                  <a:r>
                    <a:rPr lang="en-US" sz="1400" dirty="0"/>
                    <a:t>a</a:t>
                  </a:r>
                  <a:r>
                    <a:rPr lang="en-US" sz="1400" baseline="30000" dirty="0" smtClean="0"/>
                    <a:t>0</a:t>
                  </a:r>
                </a:p>
              </p:txBody>
            </p:sp>
          </p:grpSp>
          <p:cxnSp>
            <p:nvCxnSpPr>
              <p:cNvPr id="3" name="Straight Arrow Connector 2"/>
              <p:cNvCxnSpPr/>
              <p:nvPr/>
            </p:nvCxnSpPr>
            <p:spPr>
              <a:xfrm>
                <a:off x="6012160" y="5656481"/>
                <a:ext cx="36004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>
                <a:off x="7596336" y="5651956"/>
                <a:ext cx="36004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TextBox 35"/>
            <p:cNvSpPr txBox="1"/>
            <p:nvPr/>
          </p:nvSpPr>
          <p:spPr>
            <a:xfrm>
              <a:off x="5927279" y="6309320"/>
              <a:ext cx="2029097" cy="33855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Tilting is very strong !</a:t>
              </a:r>
              <a:endParaRPr lang="en-US" sz="1600" dirty="0"/>
            </a:p>
          </p:txBody>
        </p:sp>
      </p:grpSp>
      <p:sp>
        <p:nvSpPr>
          <p:cNvPr id="38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555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305" y="692978"/>
            <a:ext cx="1895795" cy="1710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292080" y="1260018"/>
            <a:ext cx="360040" cy="5381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95536" y="910461"/>
            <a:ext cx="2644681" cy="2340385"/>
            <a:chOff x="395536" y="910461"/>
            <a:chExt cx="2644681" cy="2340385"/>
          </a:xfrm>
        </p:grpSpPr>
        <p:pic>
          <p:nvPicPr>
            <p:cNvPr id="1536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484784"/>
              <a:ext cx="2062523" cy="176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292543" y="910461"/>
              <a:ext cx="1119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B0F0"/>
                  </a:solidFill>
                </a:rPr>
                <a:t>Polar </a:t>
              </a:r>
            </a:p>
            <a:p>
              <a:pPr algn="ctr"/>
              <a:r>
                <a:rPr lang="en-US" b="1" dirty="0" smtClean="0">
                  <a:solidFill>
                    <a:srgbClr val="00B0F0"/>
                  </a:solidFill>
                </a:rPr>
                <a:t>distortion</a:t>
              </a:r>
              <a:endParaRPr lang="en-US" b="1" dirty="0">
                <a:solidFill>
                  <a:srgbClr val="00B0F0"/>
                </a:solidFill>
              </a:endParaRPr>
            </a:p>
          </p:txBody>
        </p:sp>
        <p:sp>
          <p:nvSpPr>
            <p:cNvPr id="7" name="Curved Right Arrow 6"/>
            <p:cNvSpPr/>
            <p:nvPr/>
          </p:nvSpPr>
          <p:spPr>
            <a:xfrm rot="2583123">
              <a:off x="2608169" y="913209"/>
              <a:ext cx="432048" cy="1167766"/>
            </a:xfrm>
            <a:prstGeom prst="curvedRightArrow">
              <a:avLst>
                <a:gd name="adj1" fmla="val 33725"/>
                <a:gd name="adj2" fmla="val 69294"/>
                <a:gd name="adj3" fmla="val 7077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F0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9524" y="763309"/>
            <a:ext cx="2790511" cy="2503079"/>
            <a:chOff x="5749524" y="763309"/>
            <a:chExt cx="2790511" cy="2503079"/>
          </a:xfrm>
        </p:grpSpPr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1658874"/>
              <a:ext cx="1375747" cy="1607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516216" y="763309"/>
              <a:ext cx="12369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7C80"/>
                  </a:solidFill>
                </a:rPr>
                <a:t>Octahedral</a:t>
              </a:r>
            </a:p>
            <a:p>
              <a:r>
                <a:rPr lang="en-US" b="1" dirty="0" smtClean="0">
                  <a:solidFill>
                    <a:srgbClr val="FF7C80"/>
                  </a:solidFill>
                </a:rPr>
                <a:t> distortion</a:t>
              </a:r>
              <a:endParaRPr lang="en-US" b="1" dirty="0">
                <a:solidFill>
                  <a:srgbClr val="FF7C80"/>
                </a:solidFill>
              </a:endParaRPr>
            </a:p>
          </p:txBody>
        </p:sp>
        <p:sp>
          <p:nvSpPr>
            <p:cNvPr id="13" name="Curved Right Arrow 12"/>
            <p:cNvSpPr/>
            <p:nvPr/>
          </p:nvSpPr>
          <p:spPr>
            <a:xfrm rot="7570547" flipV="1">
              <a:off x="6126414" y="1030107"/>
              <a:ext cx="493398" cy="1247178"/>
            </a:xfrm>
            <a:prstGeom prst="curvedRightArrow">
              <a:avLst>
                <a:gd name="adj1" fmla="val 33725"/>
                <a:gd name="adj2" fmla="val 69294"/>
                <a:gd name="adj3" fmla="val 70774"/>
              </a:avLst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F0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095218" y="2420888"/>
            <a:ext cx="620798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 &lt; 1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39655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    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ompeting mechanisms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6" name="Picture 6" descr="http://www.murata.com/%7E/media/webrenewal/support/faqs/products/capacitor/mlcc/char/0013/0013_img0003.ashx?h=304&amp;la=en&amp;w=6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50" y="3896356"/>
            <a:ext cx="4359252" cy="239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873282" y="2714799"/>
            <a:ext cx="3412417" cy="3989614"/>
            <a:chOff x="4873282" y="2714799"/>
            <a:chExt cx="3412417" cy="3989614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9915" y="3645024"/>
              <a:ext cx="3325784" cy="30593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Striped Right Arrow 7"/>
            <p:cNvSpPr/>
            <p:nvPr/>
          </p:nvSpPr>
          <p:spPr>
            <a:xfrm rot="3446523">
              <a:off x="4447604" y="3339887"/>
              <a:ext cx="1146169" cy="294814"/>
            </a:xfrm>
            <a:prstGeom prst="stripedRight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 rot="575227">
              <a:off x="5063393" y="2714799"/>
              <a:ext cx="1592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92D050"/>
                  </a:solidFill>
                </a:rPr>
                <a:t>Incipient ferroelectricity</a:t>
              </a:r>
              <a:endParaRPr lang="en-US" b="1" dirty="0">
                <a:solidFill>
                  <a:srgbClr val="92D050"/>
                </a:solidFill>
              </a:endParaRPr>
            </a:p>
          </p:txBody>
        </p:sp>
      </p:grpSp>
      <p:sp>
        <p:nvSpPr>
          <p:cNvPr id="2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349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7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" b="1599"/>
          <a:stretch/>
        </p:blipFill>
        <p:spPr bwMode="auto">
          <a:xfrm>
            <a:off x="636810" y="916681"/>
            <a:ext cx="3503142" cy="2800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0" name="TextBox 5"/>
          <p:cNvSpPr txBox="1">
            <a:spLocks noChangeArrowheads="1"/>
          </p:cNvSpPr>
          <p:nvPr/>
        </p:nvSpPr>
        <p:spPr bwMode="auto">
          <a:xfrm>
            <a:off x="1492076" y="846932"/>
            <a:ext cx="1855788" cy="27781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pitchFamily="34" charset="0"/>
              <a:buChar char="–"/>
              <a:defRPr sz="24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pitchFamily="34" charset="0"/>
              <a:buChar char="–"/>
              <a:defRPr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Choi et al, Science (2004) 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39655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tabLst>
                <a:tab pos="3086100" algn="l"/>
              </a:tabLst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Epitaxial strain – enhancing ferroelectricity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500214" y="692696"/>
            <a:ext cx="215802" cy="182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447" y="771723"/>
            <a:ext cx="3399306" cy="287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790447" y="726365"/>
            <a:ext cx="285609" cy="182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829103" y="3534677"/>
            <a:ext cx="285609" cy="182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156448" y="3319272"/>
            <a:ext cx="285609" cy="32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801157" y="729580"/>
            <a:ext cx="90002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BaTiO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grpSp>
        <p:nvGrpSpPr>
          <p:cNvPr id="6" name="Group 5"/>
          <p:cNvGrpSpPr/>
          <p:nvPr/>
        </p:nvGrpSpPr>
        <p:grpSpPr>
          <a:xfrm>
            <a:off x="5004048" y="3739312"/>
            <a:ext cx="3888022" cy="3049372"/>
            <a:chOff x="5004048" y="3739312"/>
            <a:chExt cx="3888022" cy="3049372"/>
          </a:xfrm>
        </p:grpSpPr>
        <p:grpSp>
          <p:nvGrpSpPr>
            <p:cNvPr id="4" name="Group 3"/>
            <p:cNvGrpSpPr/>
            <p:nvPr/>
          </p:nvGrpSpPr>
          <p:grpSpPr>
            <a:xfrm>
              <a:off x="5004048" y="3789040"/>
              <a:ext cx="3187402" cy="2999644"/>
              <a:chOff x="5004048" y="3789040"/>
              <a:chExt cx="3187402" cy="2999644"/>
            </a:xfrm>
          </p:grpSpPr>
          <p:pic>
            <p:nvPicPr>
              <p:cNvPr id="18434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04048" y="3789040"/>
                <a:ext cx="3187402" cy="2999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TextBox 5"/>
              <p:cNvSpPr txBox="1">
                <a:spLocks noChangeArrowheads="1"/>
              </p:cNvSpPr>
              <p:nvPr/>
            </p:nvSpPr>
            <p:spPr bwMode="auto">
              <a:xfrm>
                <a:off x="5882976" y="3789040"/>
                <a:ext cx="1888659" cy="276999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sz="2400" b="1">
                    <a:solidFill>
                      <a:srgbClr val="000000"/>
                    </a:solidFill>
                    <a:latin typeface="Arial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i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Fong </a:t>
                </a:r>
                <a:r>
                  <a:rPr lang="en-US" altLang="en-US" sz="1200" i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et al, Science (2004) 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7992044" y="3739312"/>
              <a:ext cx="900026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PbTiO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53850" y="3923978"/>
            <a:ext cx="3499297" cy="2833137"/>
            <a:chOff x="653850" y="3923978"/>
            <a:chExt cx="3499297" cy="2833137"/>
          </a:xfrm>
        </p:grpSpPr>
        <p:grpSp>
          <p:nvGrpSpPr>
            <p:cNvPr id="5" name="Group 4"/>
            <p:cNvGrpSpPr/>
            <p:nvPr/>
          </p:nvGrpSpPr>
          <p:grpSpPr>
            <a:xfrm>
              <a:off x="653850" y="3923978"/>
              <a:ext cx="3499297" cy="2833137"/>
              <a:chOff x="653850" y="3923978"/>
              <a:chExt cx="3499297" cy="2833137"/>
            </a:xfrm>
          </p:grpSpPr>
          <p:pic>
            <p:nvPicPr>
              <p:cNvPr id="12289" name="Picture 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3850" y="3953103"/>
                <a:ext cx="3499297" cy="28040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039" name="TextBox 5"/>
              <p:cNvSpPr txBox="1">
                <a:spLocks noChangeArrowheads="1"/>
              </p:cNvSpPr>
              <p:nvPr/>
            </p:nvSpPr>
            <p:spPr bwMode="auto">
              <a:xfrm>
                <a:off x="1562670" y="3923978"/>
                <a:ext cx="1895475" cy="277812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sz="2400" b="1">
                    <a:solidFill>
                      <a:srgbClr val="000000"/>
                    </a:solidFill>
                    <a:latin typeface="Arial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Hanei et al, Nature (2004) </a:t>
                </a: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755576" y="4412776"/>
              <a:ext cx="807094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SrTiO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</p:grpSp>
      <p:sp>
        <p:nvSpPr>
          <p:cNvPr id="25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53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59" t="22458" r="8638" b="27168"/>
          <a:stretch>
            <a:fillRect/>
          </a:stretch>
        </p:blipFill>
        <p:spPr bwMode="auto">
          <a:xfrm>
            <a:off x="395999" y="856064"/>
            <a:ext cx="4977432" cy="336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http://3dciencia.files.wordpress.com/2013/01/perovskita-perovskite-calcium-titanium-oxide-mineral-abx-3-pseudocubic-crystallize-orthorhombic-system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54" b="6871"/>
          <a:stretch/>
        </p:blipFill>
        <p:spPr bwMode="auto">
          <a:xfrm>
            <a:off x="2170212" y="2221470"/>
            <a:ext cx="1577585" cy="1470881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4674679" y="964911"/>
            <a:ext cx="3713745" cy="2727440"/>
            <a:chOff x="4674679" y="964911"/>
            <a:chExt cx="3713745" cy="2727440"/>
          </a:xfrm>
        </p:grpSpPr>
        <p:grpSp>
          <p:nvGrpSpPr>
            <p:cNvPr id="51" name="Group 50"/>
            <p:cNvGrpSpPr/>
            <p:nvPr/>
          </p:nvGrpSpPr>
          <p:grpSpPr>
            <a:xfrm>
              <a:off x="4674679" y="964911"/>
              <a:ext cx="3713745" cy="1080120"/>
              <a:chOff x="4674679" y="964911"/>
              <a:chExt cx="3713745" cy="1080120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4674679" y="964911"/>
                <a:ext cx="379090" cy="1080120"/>
              </a:xfrm>
              <a:prstGeom prst="ellipse">
                <a:avLst/>
              </a:prstGeom>
              <a:solidFill>
                <a:srgbClr val="FF7C80">
                  <a:alpha val="25000"/>
                </a:srgbClr>
              </a:solidFill>
              <a:ln>
                <a:solidFill>
                  <a:srgbClr val="FF7C8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188224" y="1260338"/>
                <a:ext cx="1200200" cy="64633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ab-</a:t>
                </a:r>
                <a:r>
                  <a:rPr lang="en-US" i="1" dirty="0" err="1"/>
                  <a:t>e</a:t>
                </a:r>
                <a:r>
                  <a:rPr lang="en-US" dirty="0" err="1"/>
                  <a:t>Pbnm</a:t>
                </a:r>
                <a:r>
                  <a:rPr lang="en-US" dirty="0"/>
                  <a:t> </a:t>
                </a:r>
                <a:endParaRPr lang="en-US" dirty="0" smtClean="0"/>
              </a:p>
              <a:p>
                <a:r>
                  <a:rPr lang="en-US" dirty="0"/>
                  <a:t>c-</a:t>
                </a:r>
                <a:r>
                  <a:rPr lang="en-US" i="1" dirty="0" err="1"/>
                  <a:t>e</a:t>
                </a:r>
                <a:r>
                  <a:rPr lang="en-US" dirty="0" err="1"/>
                  <a:t>Pbnm</a:t>
                </a:r>
                <a:r>
                  <a:rPr lang="en-US" dirty="0"/>
                  <a:t> </a:t>
                </a: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>
                <a:off x="5652120" y="1583504"/>
                <a:ext cx="1296144" cy="0"/>
              </a:xfrm>
              <a:prstGeom prst="straightConnector1">
                <a:avLst/>
              </a:prstGeom>
              <a:ln w="28575">
                <a:solidFill>
                  <a:srgbClr val="FF7C8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5650986" y="1250176"/>
                <a:ext cx="13692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FF7C80"/>
                    </a:solidFill>
                  </a:rPr>
                  <a:t>orthorhombic</a:t>
                </a:r>
                <a:endParaRPr lang="en-US" sz="1600" b="1" dirty="0">
                  <a:solidFill>
                    <a:srgbClr val="FF7C8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914133" y="1568986"/>
                <a:ext cx="96212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FF7C80"/>
                    </a:solidFill>
                  </a:rPr>
                  <a:t>nonpolar</a:t>
                </a:r>
                <a:endParaRPr lang="en-US" sz="1600" b="1" dirty="0">
                  <a:solidFill>
                    <a:srgbClr val="FF7C80"/>
                  </a:solidFill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4712779" y="2195572"/>
              <a:ext cx="3346399" cy="855094"/>
              <a:chOff x="4712779" y="2195572"/>
              <a:chExt cx="3346399" cy="855094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4712779" y="2272516"/>
                <a:ext cx="379090" cy="778150"/>
              </a:xfrm>
              <a:prstGeom prst="ellipse">
                <a:avLst/>
              </a:prstGeom>
              <a:solidFill>
                <a:srgbClr val="A7E8FF">
                  <a:alpha val="25000"/>
                </a:srgbClr>
              </a:solidFill>
              <a:ln>
                <a:solidFill>
                  <a:srgbClr val="61E1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453323" y="2272516"/>
                <a:ext cx="605855" cy="523220"/>
              </a:xfrm>
              <a:prstGeom prst="rect">
                <a:avLst/>
              </a:prstGeom>
              <a:gradFill>
                <a:gsLst>
                  <a:gs pos="0">
                    <a:srgbClr val="61E1FF"/>
                  </a:gs>
                  <a:gs pos="35000">
                    <a:srgbClr val="A7E8FF"/>
                  </a:gs>
                  <a:gs pos="100000">
                    <a:srgbClr val="D5F4FF"/>
                  </a:gs>
                </a:gsLst>
              </a:gradFill>
              <a:ln>
                <a:solidFill>
                  <a:srgbClr val="0099FF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Pm</a:t>
                </a:r>
              </a:p>
              <a:p>
                <a:r>
                  <a:rPr lang="en-US" sz="1400" dirty="0" smtClean="0"/>
                  <a:t>P2</a:t>
                </a:r>
                <a:r>
                  <a:rPr lang="en-US" sz="1400" baseline="-25000" dirty="0" smtClean="0"/>
                  <a:t>1</a:t>
                </a:r>
                <a:endParaRPr lang="en-US" sz="1400" baseline="-25000" dirty="0"/>
              </a:p>
            </p:txBody>
          </p:sp>
          <p:cxnSp>
            <p:nvCxnSpPr>
              <p:cNvPr id="30" name="Straight Arrow Connector 29"/>
              <p:cNvCxnSpPr/>
              <p:nvPr/>
            </p:nvCxnSpPr>
            <p:spPr>
              <a:xfrm>
                <a:off x="5653254" y="2528900"/>
                <a:ext cx="1296144" cy="0"/>
              </a:xfrm>
              <a:prstGeom prst="straightConnector1">
                <a:avLst/>
              </a:prstGeom>
              <a:ln w="28575">
                <a:solidFill>
                  <a:srgbClr val="61E1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5652120" y="2195572"/>
                <a:ext cx="11160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33CCFF"/>
                    </a:solidFill>
                  </a:rPr>
                  <a:t>monoclinic</a:t>
                </a:r>
                <a:endParaRPr lang="en-US" sz="1600" b="1" dirty="0">
                  <a:solidFill>
                    <a:srgbClr val="33CCFF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915267" y="2514382"/>
                <a:ext cx="6303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33CCFF"/>
                    </a:solidFill>
                  </a:rPr>
                  <a:t>polar</a:t>
                </a:r>
                <a:endParaRPr lang="en-US" sz="1600" b="1" dirty="0">
                  <a:solidFill>
                    <a:srgbClr val="33CCFF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4696966" y="2987660"/>
              <a:ext cx="3455232" cy="704691"/>
              <a:chOff x="4696966" y="2987660"/>
              <a:chExt cx="3455232" cy="704691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4696966" y="3156937"/>
                <a:ext cx="379090" cy="535414"/>
              </a:xfrm>
              <a:prstGeom prst="ellipse">
                <a:avLst/>
              </a:prstGeom>
              <a:solidFill>
                <a:srgbClr val="C7E6A4">
                  <a:alpha val="25000"/>
                </a:srgbClr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360302" y="2996952"/>
                <a:ext cx="791896" cy="584775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Pmc2</a:t>
                </a:r>
                <a:r>
                  <a:rPr lang="en-US" sz="1600" baseline="-25000" dirty="0" smtClean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1</a:t>
                </a:r>
              </a:p>
              <a:p>
                <a:r>
                  <a:rPr lang="en-US" sz="1600" dirty="0" smtClean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Pmn2</a:t>
                </a:r>
                <a:r>
                  <a:rPr lang="en-US" sz="1600" baseline="-25000" dirty="0" smtClean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1</a:t>
                </a:r>
                <a:endParaRPr lang="en-US" sz="1600" baseline="-250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34" name="Straight Arrow Connector 33"/>
              <p:cNvCxnSpPr/>
              <p:nvPr/>
            </p:nvCxnSpPr>
            <p:spPr>
              <a:xfrm>
                <a:off x="5652120" y="3320988"/>
                <a:ext cx="1296144" cy="0"/>
              </a:xfrm>
              <a:prstGeom prst="straightConnector1">
                <a:avLst/>
              </a:prstGeom>
              <a:ln w="28575">
                <a:solidFill>
                  <a:srgbClr val="92D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5650986" y="2987660"/>
                <a:ext cx="13692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92D050"/>
                    </a:solidFill>
                  </a:rPr>
                  <a:t>orthorhombic</a:t>
                </a:r>
                <a:endParaRPr lang="en-US" sz="1600" b="1" dirty="0">
                  <a:solidFill>
                    <a:srgbClr val="92D050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914133" y="3306470"/>
                <a:ext cx="6303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92D050"/>
                    </a:solidFill>
                  </a:rPr>
                  <a:t>polar</a:t>
                </a:r>
                <a:endParaRPr lang="en-US" sz="1600" b="1" dirty="0">
                  <a:solidFill>
                    <a:srgbClr val="92D050"/>
                  </a:solidFill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539552" y="4293096"/>
            <a:ext cx="8102595" cy="2277301"/>
            <a:chOff x="539552" y="4293096"/>
            <a:chExt cx="8102595" cy="2277301"/>
          </a:xfrm>
        </p:grpSpPr>
        <p:pic>
          <p:nvPicPr>
            <p:cNvPr id="19463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4586982"/>
              <a:ext cx="8102595" cy="1983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" name="Group 26"/>
            <p:cNvGrpSpPr/>
            <p:nvPr/>
          </p:nvGrpSpPr>
          <p:grpSpPr>
            <a:xfrm>
              <a:off x="1691680" y="4293096"/>
              <a:ext cx="1040670" cy="1109737"/>
              <a:chOff x="1299082" y="4335487"/>
              <a:chExt cx="1040670" cy="1109737"/>
            </a:xfrm>
          </p:grpSpPr>
          <p:cxnSp>
            <p:nvCxnSpPr>
              <p:cNvPr id="25" name="Straight Arrow Connector 24"/>
              <p:cNvCxnSpPr/>
              <p:nvPr/>
            </p:nvCxnSpPr>
            <p:spPr>
              <a:xfrm>
                <a:off x="1979712" y="4869160"/>
                <a:ext cx="0" cy="576064"/>
              </a:xfrm>
              <a:prstGeom prst="straightConnector1">
                <a:avLst/>
              </a:prstGeom>
              <a:ln w="57150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1299082" y="4335487"/>
                <a:ext cx="10406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accent2"/>
                    </a:solidFill>
                  </a:rPr>
                  <a:t>CaTiO</a:t>
                </a:r>
                <a:r>
                  <a:rPr lang="en-US" sz="2400" b="1" baseline="-25000" dirty="0" smtClean="0">
                    <a:solidFill>
                      <a:schemeClr val="accent2"/>
                    </a:solidFill>
                  </a:rPr>
                  <a:t>3</a:t>
                </a:r>
                <a:endParaRPr lang="en-US" sz="2400" b="1" baseline="-2500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50" name="Rounded Rectangle 49"/>
            <p:cNvSpPr/>
            <p:nvPr/>
          </p:nvSpPr>
          <p:spPr>
            <a:xfrm>
              <a:off x="2627784" y="5301207"/>
              <a:ext cx="576064" cy="1269189"/>
            </a:xfrm>
            <a:prstGeom prst="roundRect">
              <a:avLst/>
            </a:prstGeom>
            <a:solidFill>
              <a:schemeClr val="accent6">
                <a:lumMod val="75000"/>
                <a:alpha val="33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Rectangle 2"/>
          <p:cNvSpPr>
            <a:spLocks noChangeArrowheads="1"/>
          </p:cNvSpPr>
          <p:nvPr/>
        </p:nvSpPr>
        <p:spPr bwMode="auto">
          <a:xfrm>
            <a:off x="396552" y="44624"/>
            <a:ext cx="8725755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Can CaTiO</a:t>
            </a:r>
            <a:r>
              <a:rPr lang="en-US" sz="2800" b="1" baseline="-25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be ferroelectric ?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"/>
          <p:cNvSpPr txBox="1">
            <a:spLocks noChangeArrowheads="1"/>
          </p:cNvSpPr>
          <p:nvPr/>
        </p:nvSpPr>
        <p:spPr bwMode="auto">
          <a:xfrm>
            <a:off x="2096184" y="846932"/>
            <a:ext cx="1827744" cy="276999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pitchFamily="34" charset="0"/>
              <a:buChar char="–"/>
              <a:defRPr sz="2400" b="1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pitchFamily="34" charset="0"/>
              <a:buChar char="–"/>
              <a:defRPr b="1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2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Eklund</a:t>
            </a:r>
            <a:r>
              <a:rPr lang="en-US" alt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et al, </a:t>
            </a:r>
            <a:r>
              <a:rPr lang="en-US" alt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PRB </a:t>
            </a:r>
            <a:r>
              <a:rPr lang="en-US" alt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en-US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2009) </a:t>
            </a:r>
            <a:endParaRPr lang="en-US" altLang="en-US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876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92511" y="855237"/>
            <a:ext cx="2800001" cy="2731893"/>
            <a:chOff x="4829151" y="3657098"/>
            <a:chExt cx="2800001" cy="2731893"/>
          </a:xfrm>
        </p:grpSpPr>
        <p:sp>
          <p:nvSpPr>
            <p:cNvPr id="5" name="Rectangle 4"/>
            <p:cNvSpPr/>
            <p:nvPr/>
          </p:nvSpPr>
          <p:spPr>
            <a:xfrm>
              <a:off x="4887973" y="3657098"/>
              <a:ext cx="2741179" cy="273189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4829151" y="3762905"/>
              <a:ext cx="2800001" cy="2584450"/>
              <a:chOff x="22269" y="800935"/>
              <a:chExt cx="2799102" cy="2586157"/>
            </a:xfrm>
          </p:grpSpPr>
          <p:pic>
            <p:nvPicPr>
              <p:cNvPr id="7" name="Picture 20" descr="D:\ORNL\Data_ornl\conference\2013 ANL MSD\data\Vesta tilt model\NGO.t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361356" y="1387092"/>
                <a:ext cx="1632153" cy="11587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23" descr="D:\ORNL\Data_ornl\conference\2013 ANL MSD\data\Vesta tilt model\LSAT.t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-173230" y="1341217"/>
                <a:ext cx="1681981" cy="11733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1"/>
              <p:cNvSpPr txBox="1">
                <a:spLocks noChangeArrowheads="1"/>
              </p:cNvSpPr>
              <p:nvPr/>
            </p:nvSpPr>
            <p:spPr bwMode="auto">
              <a:xfrm>
                <a:off x="293207" y="800936"/>
                <a:ext cx="680764" cy="338554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sz="2400" b="1">
                    <a:solidFill>
                      <a:srgbClr val="000000"/>
                    </a:solidFill>
                    <a:latin typeface="Arial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 b="0">
                    <a:solidFill>
                      <a:srgbClr val="FF0000"/>
                    </a:solidFill>
                  </a:rPr>
                  <a:t>LSAT</a:t>
                </a:r>
              </a:p>
            </p:txBody>
          </p:sp>
          <p:sp>
            <p:nvSpPr>
              <p:cNvPr id="10" name="TextBox 85"/>
              <p:cNvSpPr txBox="1">
                <a:spLocks noChangeArrowheads="1"/>
              </p:cNvSpPr>
              <p:nvPr/>
            </p:nvSpPr>
            <p:spPr bwMode="auto">
              <a:xfrm>
                <a:off x="22269" y="2733981"/>
                <a:ext cx="1298752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sz="2400" b="1">
                    <a:solidFill>
                      <a:srgbClr val="000000"/>
                    </a:solidFill>
                    <a:latin typeface="Arial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dirty="0">
                    <a:solidFill>
                      <a:schemeClr val="tx1"/>
                    </a:solidFill>
                  </a:rPr>
                  <a:t>Cubic </a:t>
                </a:r>
              </a:p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i="1" dirty="0">
                    <a:solidFill>
                      <a:schemeClr val="tx1"/>
                    </a:solidFill>
                  </a:rPr>
                  <a:t>Pn3mZ (a</a:t>
                </a:r>
                <a:r>
                  <a:rPr lang="en-US" altLang="en-US" sz="1200" i="1" baseline="30000" dirty="0">
                    <a:solidFill>
                      <a:schemeClr val="tx1"/>
                    </a:solidFill>
                  </a:rPr>
                  <a:t>0</a:t>
                </a:r>
                <a:r>
                  <a:rPr lang="en-US" altLang="en-US" sz="1200" i="1" dirty="0">
                    <a:solidFill>
                      <a:schemeClr val="tx1"/>
                    </a:solidFill>
                  </a:rPr>
                  <a:t>a</a:t>
                </a:r>
                <a:r>
                  <a:rPr lang="en-US" altLang="en-US" sz="1200" i="1" baseline="30000" dirty="0">
                    <a:solidFill>
                      <a:schemeClr val="tx1"/>
                    </a:solidFill>
                  </a:rPr>
                  <a:t>0</a:t>
                </a:r>
                <a:r>
                  <a:rPr lang="en-US" altLang="en-US" sz="1200" i="1" dirty="0">
                    <a:solidFill>
                      <a:schemeClr val="tx1"/>
                    </a:solidFill>
                  </a:rPr>
                  <a:t>c</a:t>
                </a:r>
                <a:r>
                  <a:rPr lang="en-US" altLang="en-US" sz="1200" i="1" baseline="30000" dirty="0">
                    <a:solidFill>
                      <a:schemeClr val="tx1"/>
                    </a:solidFill>
                  </a:rPr>
                  <a:t>0</a:t>
                </a:r>
                <a:r>
                  <a:rPr lang="en-US" altLang="en-US" sz="1200" i="1" dirty="0">
                    <a:solidFill>
                      <a:schemeClr val="tx1"/>
                    </a:solidFill>
                  </a:rPr>
                  <a:t>)</a:t>
                </a:r>
                <a:endParaRPr lang="en-US" altLang="en-US" sz="12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i="1" dirty="0">
                    <a:solidFill>
                      <a:schemeClr val="tx1"/>
                    </a:solidFill>
                  </a:rPr>
                  <a:t>a </a:t>
                </a:r>
                <a:r>
                  <a:rPr lang="en-US" altLang="en-US" sz="1200" dirty="0">
                    <a:solidFill>
                      <a:schemeClr val="tx1"/>
                    </a:solidFill>
                  </a:rPr>
                  <a:t>= 3.868 Å</a:t>
                </a:r>
              </a:p>
            </p:txBody>
          </p:sp>
          <p:sp>
            <p:nvSpPr>
              <p:cNvPr id="11" name="TextBox 86"/>
              <p:cNvSpPr txBox="1">
                <a:spLocks noChangeArrowheads="1"/>
              </p:cNvSpPr>
              <p:nvPr/>
            </p:nvSpPr>
            <p:spPr bwMode="auto">
              <a:xfrm>
                <a:off x="1572311" y="2740761"/>
                <a:ext cx="12490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sz="2400" b="1">
                    <a:solidFill>
                      <a:srgbClr val="000000"/>
                    </a:solidFill>
                    <a:latin typeface="Arial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Orthorhombic</a:t>
                </a:r>
              </a:p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1200" i="1">
                    <a:solidFill>
                      <a:schemeClr val="tx1"/>
                    </a:solidFill>
                  </a:rPr>
                  <a:t>Pbnm (a</a:t>
                </a:r>
                <a:r>
                  <a:rPr lang="en-US" altLang="en-US" sz="1200" i="1" baseline="30000">
                    <a:solidFill>
                      <a:schemeClr val="tx1"/>
                    </a:solidFill>
                  </a:rPr>
                  <a:t>-</a:t>
                </a:r>
                <a:r>
                  <a:rPr lang="en-US" altLang="en-US" sz="1200" i="1">
                    <a:solidFill>
                      <a:schemeClr val="tx1"/>
                    </a:solidFill>
                  </a:rPr>
                  <a:t>a</a:t>
                </a:r>
                <a:r>
                  <a:rPr lang="en-US" altLang="en-US" sz="1200" i="1" baseline="30000">
                    <a:solidFill>
                      <a:schemeClr val="tx1"/>
                    </a:solidFill>
                  </a:rPr>
                  <a:t>-</a:t>
                </a:r>
                <a:r>
                  <a:rPr lang="en-US" altLang="en-US" sz="1200" i="1">
                    <a:solidFill>
                      <a:schemeClr val="tx1"/>
                    </a:solidFill>
                  </a:rPr>
                  <a:t>c</a:t>
                </a:r>
                <a:r>
                  <a:rPr lang="en-US" altLang="en-US" sz="1200" i="1" baseline="30000">
                    <a:solidFill>
                      <a:schemeClr val="tx1"/>
                    </a:solidFill>
                  </a:rPr>
                  <a:t>+</a:t>
                </a:r>
                <a:r>
                  <a:rPr lang="en-US" altLang="en-US" sz="1200" i="1">
                    <a:solidFill>
                      <a:schemeClr val="tx1"/>
                    </a:solidFill>
                  </a:rPr>
                  <a:t>)</a:t>
                </a:r>
                <a:endParaRPr lang="en-US" altLang="en-US" sz="120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i="1">
                    <a:solidFill>
                      <a:schemeClr val="tx1"/>
                    </a:solidFill>
                  </a:rPr>
                  <a:t>a</a:t>
                </a:r>
                <a:r>
                  <a:rPr lang="en-US" altLang="en-US" sz="1200" i="1" baseline="-25000">
                    <a:solidFill>
                      <a:schemeClr val="tx1"/>
                    </a:solidFill>
                  </a:rPr>
                  <a:t>pc</a:t>
                </a:r>
                <a:r>
                  <a:rPr lang="en-US" altLang="en-US" sz="1200" i="1">
                    <a:solidFill>
                      <a:schemeClr val="tx1"/>
                    </a:solidFill>
                  </a:rPr>
                  <a:t> </a:t>
                </a:r>
                <a:r>
                  <a:rPr lang="en-US" altLang="en-US" sz="1200">
                    <a:solidFill>
                      <a:schemeClr val="tx1"/>
                    </a:solidFill>
                  </a:rPr>
                  <a:t>= 3.860 Å</a:t>
                </a:r>
              </a:p>
            </p:txBody>
          </p:sp>
          <p:sp>
            <p:nvSpPr>
              <p:cNvPr id="12" name="TextBox 87"/>
              <p:cNvSpPr txBox="1">
                <a:spLocks noChangeArrowheads="1"/>
              </p:cNvSpPr>
              <p:nvPr/>
            </p:nvSpPr>
            <p:spPr bwMode="auto">
              <a:xfrm>
                <a:off x="1696961" y="800935"/>
                <a:ext cx="955711" cy="338554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sz="2400" b="1">
                    <a:solidFill>
                      <a:srgbClr val="000000"/>
                    </a:solidFill>
                    <a:latin typeface="Arial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pitchFamily="34" charset="0"/>
                  <a:buChar char="–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 b="0">
                    <a:solidFill>
                      <a:srgbClr val="FF0000"/>
                    </a:solidFill>
                  </a:rPr>
                  <a:t>NdGaO</a:t>
                </a:r>
                <a:r>
                  <a:rPr lang="en-US" altLang="en-US" sz="1600" b="0" baseline="-25000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305370" y="3901149"/>
            <a:ext cx="3033103" cy="2552187"/>
            <a:chOff x="305370" y="3901149"/>
            <a:chExt cx="3033103" cy="2552187"/>
          </a:xfrm>
        </p:grpSpPr>
        <p:pic>
          <p:nvPicPr>
            <p:cNvPr id="25" name="Picture 41" descr="PLD [Converted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03" b="11024"/>
            <a:stretch>
              <a:fillRect/>
            </a:stretch>
          </p:blipFill>
          <p:spPr bwMode="auto">
            <a:xfrm>
              <a:off x="305370" y="4598260"/>
              <a:ext cx="3033103" cy="1855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5" descr="pl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34" r="21680" b="46094"/>
            <a:stretch>
              <a:fillRect/>
            </a:stretch>
          </p:blipFill>
          <p:spPr bwMode="auto">
            <a:xfrm>
              <a:off x="305370" y="3901149"/>
              <a:ext cx="1208861" cy="1184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39655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Strategy: epitaxial strain and symmetry control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3275856" y="518368"/>
            <a:ext cx="5591175" cy="6223000"/>
            <a:chOff x="3275856" y="518368"/>
            <a:chExt cx="5591175" cy="6223000"/>
          </a:xfrm>
        </p:grpSpPr>
        <p:grpSp>
          <p:nvGrpSpPr>
            <p:cNvPr id="21512" name="Group 21511"/>
            <p:cNvGrpSpPr/>
            <p:nvPr/>
          </p:nvGrpSpPr>
          <p:grpSpPr>
            <a:xfrm>
              <a:off x="3275856" y="518368"/>
              <a:ext cx="5591175" cy="6223000"/>
              <a:chOff x="3251075" y="518368"/>
              <a:chExt cx="5591175" cy="6223000"/>
            </a:xfrm>
          </p:grpSpPr>
          <p:grpSp>
            <p:nvGrpSpPr>
              <p:cNvPr id="21505" name="Group 21504"/>
              <p:cNvGrpSpPr/>
              <p:nvPr/>
            </p:nvGrpSpPr>
            <p:grpSpPr>
              <a:xfrm>
                <a:off x="3251075" y="518368"/>
                <a:ext cx="5591175" cy="6223000"/>
                <a:chOff x="3251075" y="475630"/>
                <a:chExt cx="5591175" cy="6223000"/>
              </a:xfrm>
            </p:grpSpPr>
            <p:pic>
              <p:nvPicPr>
                <p:cNvPr id="21509" name="Picture 5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51075" y="475630"/>
                  <a:ext cx="5591175" cy="6223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21510" name="Picture 6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781" t="5468" r="3285" b="18725"/>
                <a:stretch/>
              </p:blipFill>
              <p:spPr bwMode="auto">
                <a:xfrm>
                  <a:off x="4286250" y="2897256"/>
                  <a:ext cx="4143746" cy="197001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7" name="TextBox 26"/>
              <p:cNvSpPr txBox="1"/>
              <p:nvPr/>
            </p:nvSpPr>
            <p:spPr>
              <a:xfrm>
                <a:off x="7870206" y="4005064"/>
                <a:ext cx="59022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0070C0"/>
                    </a:solidFill>
                  </a:rPr>
                  <a:t>NGO</a:t>
                </a:r>
                <a:endParaRPr lang="en-US" sz="1600" b="1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7870206" y="5356521"/>
                <a:ext cx="5765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FF7C80"/>
                    </a:solidFill>
                  </a:rPr>
                  <a:t>LSAT</a:t>
                </a:r>
                <a:endParaRPr lang="en-US" sz="1600" b="1" dirty="0">
                  <a:solidFill>
                    <a:srgbClr val="FF7C80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4577731" y="706388"/>
              <a:ext cx="2275098" cy="2823140"/>
              <a:chOff x="4552950" y="706388"/>
              <a:chExt cx="2275098" cy="2823140"/>
            </a:xfrm>
          </p:grpSpPr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2950" y="706388"/>
                <a:ext cx="2275098" cy="2823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Rectangle 21"/>
              <p:cNvSpPr/>
              <p:nvPr/>
            </p:nvSpPr>
            <p:spPr>
              <a:xfrm>
                <a:off x="4644008" y="789664"/>
                <a:ext cx="324544" cy="2630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504" name="Group 21503"/>
            <p:cNvGrpSpPr/>
            <p:nvPr/>
          </p:nvGrpSpPr>
          <p:grpSpPr>
            <a:xfrm>
              <a:off x="6647623" y="829509"/>
              <a:ext cx="1807154" cy="2602477"/>
              <a:chOff x="6622842" y="829509"/>
              <a:chExt cx="1807154" cy="260247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6622842" y="829509"/>
                <a:ext cx="1807154" cy="2602477"/>
                <a:chOff x="6622842" y="829509"/>
                <a:chExt cx="1807154" cy="2602477"/>
              </a:xfrm>
            </p:grpSpPr>
            <p:pic>
              <p:nvPicPr>
                <p:cNvPr id="21506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0272" y="855237"/>
                  <a:ext cx="1409724" cy="2576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5" name="Rectangle 34"/>
                <p:cNvSpPr/>
                <p:nvPr/>
              </p:nvSpPr>
              <p:spPr>
                <a:xfrm>
                  <a:off x="6622842" y="829509"/>
                  <a:ext cx="324544" cy="2630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0" name="Rectangle 39"/>
              <p:cNvSpPr/>
              <p:nvPr/>
            </p:nvSpPr>
            <p:spPr>
              <a:xfrm>
                <a:off x="7020272" y="2482191"/>
                <a:ext cx="129892" cy="4455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114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389" y="1124744"/>
            <a:ext cx="2847279" cy="2289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852" y="3366244"/>
            <a:ext cx="2840212" cy="2273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4" t="37851" r="45630" b="37668"/>
          <a:stretch>
            <a:fillRect/>
          </a:stretch>
        </p:blipFill>
        <p:spPr bwMode="auto">
          <a:xfrm>
            <a:off x="4069497" y="1327688"/>
            <a:ext cx="646519" cy="857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40" t="37054" r="50781" b="43256"/>
          <a:stretch>
            <a:fillRect/>
          </a:stretch>
        </p:blipFill>
        <p:spPr bwMode="auto">
          <a:xfrm>
            <a:off x="4139952" y="3565547"/>
            <a:ext cx="590180" cy="777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39655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Structural characterization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4" descr="D:\Experimental\UltraSTEM 200\09-13-2013\CTO_LSAT\44065\HAADF-440 Extracted ROI.tif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08"/>
          <a:stretch/>
        </p:blipFill>
        <p:spPr bwMode="auto">
          <a:xfrm rot="5400000">
            <a:off x="553875" y="1026274"/>
            <a:ext cx="1584175" cy="2054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D:\Experimental\UltraSTEM 200\Aug 24 2013\CTO_NGO_oldbatch\100 zone\9144\HAADF-914 Extracted ROI.tif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1133"/>
          <a:stretch/>
        </p:blipFill>
        <p:spPr bwMode="auto">
          <a:xfrm>
            <a:off x="251520" y="3551148"/>
            <a:ext cx="2137779" cy="170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763688" y="4926589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NGO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41026" y="4487252"/>
            <a:ext cx="570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CTO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63688" y="2530484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LSAT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24858" y="2035720"/>
            <a:ext cx="570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CTO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35896" y="5879013"/>
            <a:ext cx="4608512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Fully strain and coherent film on both substrate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Film on NGO shows lower symmetry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>
            <a:off x="650021" y="930206"/>
            <a:ext cx="1329691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HAADF-STEM</a:t>
            </a:r>
            <a:endParaRPr lang="en-US" sz="1600" baseline="-250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70301" y="930206"/>
            <a:ext cx="1617723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XRD-OOP &amp; RSM</a:t>
            </a:r>
            <a:endParaRPr lang="en-US" sz="1600" baseline="-250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463448" y="930206"/>
            <a:ext cx="2620394" cy="4609806"/>
            <a:chOff x="5463448" y="930206"/>
            <a:chExt cx="2620394" cy="4609806"/>
          </a:xfrm>
        </p:grpSpPr>
        <p:grpSp>
          <p:nvGrpSpPr>
            <p:cNvPr id="32" name="Group 31"/>
            <p:cNvGrpSpPr/>
            <p:nvPr/>
          </p:nvGrpSpPr>
          <p:grpSpPr>
            <a:xfrm>
              <a:off x="5463448" y="1180268"/>
              <a:ext cx="2620394" cy="4359744"/>
              <a:chOff x="5463448" y="1180268"/>
              <a:chExt cx="2620394" cy="4359744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5463448" y="1180268"/>
                <a:ext cx="2617810" cy="4359744"/>
                <a:chOff x="5410574" y="1109970"/>
                <a:chExt cx="2833834" cy="4892416"/>
              </a:xfrm>
            </p:grpSpPr>
            <p:pic>
              <p:nvPicPr>
                <p:cNvPr id="8" name="Picture 7"/>
                <p:cNvPicPr/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842" t="9367" r="32866" b="3364"/>
                <a:stretch/>
              </p:blipFill>
              <p:spPr>
                <a:xfrm>
                  <a:off x="5410574" y="1109970"/>
                  <a:ext cx="2833834" cy="2468819"/>
                </a:xfrm>
                <a:prstGeom prst="rect">
                  <a:avLst/>
                </a:prstGeom>
              </p:spPr>
            </p:pic>
            <p:pic>
              <p:nvPicPr>
                <p:cNvPr id="9" name="Picture 8"/>
                <p:cNvPicPr/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8522" t="11251" r="-1" b="3035"/>
                <a:stretch/>
              </p:blipFill>
              <p:spPr>
                <a:xfrm>
                  <a:off x="5451651" y="3617091"/>
                  <a:ext cx="2792757" cy="2385295"/>
                </a:xfrm>
                <a:prstGeom prst="rect">
                  <a:avLst/>
                </a:prstGeom>
              </p:spPr>
            </p:pic>
            <p:sp>
              <p:nvSpPr>
                <p:cNvPr id="22" name="Rectangle 21"/>
                <p:cNvSpPr/>
                <p:nvPr/>
              </p:nvSpPr>
              <p:spPr>
                <a:xfrm>
                  <a:off x="5724128" y="3690842"/>
                  <a:ext cx="432048" cy="29532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5739978" y="1211087"/>
                  <a:ext cx="432048" cy="29532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" name="Rectangle 29"/>
              <p:cNvSpPr/>
              <p:nvPr/>
            </p:nvSpPr>
            <p:spPr>
              <a:xfrm>
                <a:off x="7668344" y="1327688"/>
                <a:ext cx="360040" cy="373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668344" y="1311151"/>
                <a:ext cx="4154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5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</a:t>
                </a:r>
              </a:p>
              <a:p>
                <a:r>
                  <a:rPr lang="en-US" sz="115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022</a:t>
                </a:r>
                <a:endParaRPr lang="en-US" sz="11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5978613" y="930206"/>
              <a:ext cx="1905755" cy="33855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XRD-IP (202)</a:t>
              </a:r>
              <a:r>
                <a:rPr lang="en-US" sz="1600" baseline="-250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PC</a:t>
              </a:r>
              <a:r>
                <a:rPr lang="en-US" sz="16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 scan</a:t>
              </a:r>
              <a:endParaRPr lang="en-US" sz="1600" baseline="-25000" dirty="0" smtClean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23335"/>
              </p:ext>
            </p:extLst>
          </p:nvPr>
        </p:nvGraphicFramePr>
        <p:xfrm>
          <a:off x="318677" y="5735454"/>
          <a:ext cx="3029187" cy="933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4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1302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i="1" u="none" strike="noStrike" dirty="0" err="1">
                          <a:effectLst/>
                        </a:rPr>
                        <a:t>a</a:t>
                      </a:r>
                      <a:r>
                        <a:rPr lang="en-US" sz="1400" u="none" strike="noStrike" baseline="-25000" dirty="0" err="1">
                          <a:effectLst/>
                        </a:rPr>
                        <a:t>PC</a:t>
                      </a:r>
                      <a:r>
                        <a:rPr lang="en-US" sz="1400" u="none" strike="noStrike" dirty="0">
                          <a:effectLst/>
                        </a:rPr>
                        <a:t> (Å</a:t>
                      </a:r>
                      <a:r>
                        <a:rPr lang="en-US" sz="1400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i="1" u="none" strike="noStrike" dirty="0" err="1">
                          <a:effectLst/>
                        </a:rPr>
                        <a:t>b</a:t>
                      </a:r>
                      <a:r>
                        <a:rPr lang="en-US" sz="1400" u="none" strike="noStrike" baseline="-25000" dirty="0" err="1">
                          <a:effectLst/>
                        </a:rPr>
                        <a:t>PC</a:t>
                      </a:r>
                      <a:r>
                        <a:rPr lang="en-US" sz="1400" u="none" strike="noStrike" dirty="0">
                          <a:effectLst/>
                        </a:rPr>
                        <a:t>  (Å</a:t>
                      </a:r>
                      <a:r>
                        <a:rPr lang="en-US" sz="1400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i="1" u="none" strike="noStrike" dirty="0" err="1">
                          <a:effectLst/>
                        </a:rPr>
                        <a:t>c</a:t>
                      </a:r>
                      <a:r>
                        <a:rPr lang="en-US" sz="1400" u="none" strike="noStrike" baseline="-25000" dirty="0" err="1">
                          <a:effectLst/>
                        </a:rPr>
                        <a:t>PC</a:t>
                      </a:r>
                      <a:r>
                        <a:rPr lang="en-US" sz="1400" u="none" strike="noStrike" dirty="0">
                          <a:effectLst/>
                        </a:rPr>
                        <a:t> (Å</a:t>
                      </a:r>
                      <a:r>
                        <a:rPr lang="en-US" sz="1400" u="none" strike="noStrike" dirty="0" smtClean="0">
                          <a:effectLst/>
                        </a:rPr>
                        <a:t>)</a:t>
                      </a:r>
                    </a:p>
                    <a:p>
                      <a:pPr algn="ctr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3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LSAT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3.868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3.868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3.801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3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NGO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3.855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3.865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3.816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76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5496" y="3779748"/>
            <a:ext cx="6184900" cy="3000142"/>
            <a:chOff x="35496" y="3779748"/>
            <a:chExt cx="6184900" cy="3000142"/>
          </a:xfrm>
        </p:grpSpPr>
        <p:grpSp>
          <p:nvGrpSpPr>
            <p:cNvPr id="23" name="Group 22"/>
            <p:cNvGrpSpPr/>
            <p:nvPr/>
          </p:nvGrpSpPr>
          <p:grpSpPr>
            <a:xfrm>
              <a:off x="35496" y="3779748"/>
              <a:ext cx="6184900" cy="3000142"/>
              <a:chOff x="35496" y="3779748"/>
              <a:chExt cx="6184900" cy="3000142"/>
            </a:xfrm>
          </p:grpSpPr>
          <p:pic>
            <p:nvPicPr>
              <p:cNvPr id="63497" name="Picture 9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496" y="3789040"/>
                <a:ext cx="6184900" cy="29908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0" name="Group 19"/>
              <p:cNvGrpSpPr/>
              <p:nvPr/>
            </p:nvGrpSpPr>
            <p:grpSpPr>
              <a:xfrm>
                <a:off x="539552" y="3779748"/>
                <a:ext cx="5256586" cy="2313548"/>
                <a:chOff x="539552" y="3779748"/>
                <a:chExt cx="5256586" cy="2313548"/>
              </a:xfrm>
            </p:grpSpPr>
            <p:pic>
              <p:nvPicPr>
                <p:cNvPr id="5" name="Picture 7"/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6344" b="7263"/>
                <a:stretch/>
              </p:blipFill>
              <p:spPr bwMode="auto">
                <a:xfrm>
                  <a:off x="899592" y="4005064"/>
                  <a:ext cx="4896546" cy="20882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5" name="TextBox 34"/>
                <p:cNvSpPr txBox="1"/>
                <p:nvPr/>
              </p:nvSpPr>
              <p:spPr>
                <a:xfrm>
                  <a:off x="539552" y="3779748"/>
                  <a:ext cx="672108" cy="369332"/>
                </a:xfrm>
                <a:prstGeom prst="rect">
                  <a:avLst/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LSAT</a:t>
                  </a:r>
                  <a:endParaRPr lang="en-US" dirty="0"/>
                </a:p>
              </p:txBody>
            </p:sp>
          </p:grpSp>
        </p:grpSp>
        <p:grpSp>
          <p:nvGrpSpPr>
            <p:cNvPr id="8" name="Group 7"/>
            <p:cNvGrpSpPr/>
            <p:nvPr/>
          </p:nvGrpSpPr>
          <p:grpSpPr>
            <a:xfrm>
              <a:off x="2096615" y="5713705"/>
              <a:ext cx="688009" cy="379591"/>
              <a:chOff x="-2233241" y="4633585"/>
              <a:chExt cx="688009" cy="379591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-2226543" y="4633585"/>
                <a:ext cx="605855" cy="379591"/>
              </a:xfrm>
              <a:prstGeom prst="rect">
                <a:avLst/>
              </a:prstGeom>
              <a:gradFill>
                <a:gsLst>
                  <a:gs pos="0">
                    <a:srgbClr val="61E1FF"/>
                  </a:gs>
                  <a:gs pos="35000">
                    <a:srgbClr val="A7E8FF"/>
                  </a:gs>
                  <a:gs pos="100000">
                    <a:srgbClr val="D5F4FF"/>
                  </a:gs>
                </a:gsLst>
              </a:gradFill>
              <a:ln>
                <a:solidFill>
                  <a:srgbClr val="0099FF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endParaRPr lang="en-US" sz="1400" baseline="-25000" dirty="0" smtClean="0"/>
              </a:p>
              <a:p>
                <a:endParaRPr lang="en-US" sz="1400" baseline="-250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-2233241" y="4705399"/>
                <a:ext cx="6880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(204)</a:t>
                </a:r>
                <a:r>
                  <a:rPr lang="en-US" sz="1400" b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347864" y="5713705"/>
              <a:ext cx="688009" cy="379591"/>
              <a:chOff x="-1547441" y="4633585"/>
              <a:chExt cx="688009" cy="379591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-1506463" y="4633585"/>
                <a:ext cx="605855" cy="379591"/>
              </a:xfrm>
              <a:prstGeom prst="rect">
                <a:avLst/>
              </a:prstGeom>
              <a:gradFill>
                <a:gsLst>
                  <a:gs pos="0">
                    <a:srgbClr val="61E1FF"/>
                  </a:gs>
                  <a:gs pos="35000">
                    <a:srgbClr val="A7E8FF"/>
                  </a:gs>
                  <a:gs pos="100000">
                    <a:srgbClr val="D5F4FF"/>
                  </a:gs>
                </a:gsLst>
              </a:gradFill>
              <a:ln>
                <a:solidFill>
                  <a:srgbClr val="0099FF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endParaRPr lang="en-US" sz="1400" baseline="-25000" dirty="0" smtClean="0"/>
              </a:p>
              <a:p>
                <a:endParaRPr lang="en-US" sz="1400" baseline="-25000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-1547441" y="4705399"/>
                <a:ext cx="6880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(024)</a:t>
                </a:r>
                <a:r>
                  <a:rPr lang="en-US" sz="1400" b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800471" y="5608664"/>
              <a:ext cx="688009" cy="484632"/>
              <a:chOff x="-2916832" y="4528544"/>
              <a:chExt cx="688009" cy="484632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-2916832" y="4633585"/>
                <a:ext cx="605855" cy="379591"/>
              </a:xfrm>
              <a:prstGeom prst="rect">
                <a:avLst/>
              </a:prstGeom>
              <a:gradFill>
                <a:gsLst>
                  <a:gs pos="0">
                    <a:srgbClr val="61E1FF"/>
                  </a:gs>
                  <a:gs pos="35000">
                    <a:srgbClr val="A7E8FF"/>
                  </a:gs>
                  <a:gs pos="100000">
                    <a:srgbClr val="D5F4FF"/>
                  </a:gs>
                </a:gsLst>
              </a:gradFill>
              <a:ln>
                <a:solidFill>
                  <a:srgbClr val="0099FF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endParaRPr lang="en-US" sz="1400" baseline="-25000" dirty="0" smtClean="0"/>
              </a:p>
              <a:p>
                <a:endParaRPr lang="en-US" sz="1400" baseline="-250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-2916832" y="4702422"/>
                <a:ext cx="6880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(024)</a:t>
                </a:r>
                <a:r>
                  <a:rPr lang="en-US" sz="1400" b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-2750922" y="4528544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_</a:t>
                </a:r>
                <a:endParaRPr 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616895" y="5608664"/>
              <a:ext cx="688009" cy="484632"/>
              <a:chOff x="-937841" y="4528544"/>
              <a:chExt cx="688009" cy="484632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-900608" y="4633585"/>
                <a:ext cx="605855" cy="379591"/>
              </a:xfrm>
              <a:prstGeom prst="rect">
                <a:avLst/>
              </a:prstGeom>
              <a:gradFill>
                <a:gsLst>
                  <a:gs pos="0">
                    <a:srgbClr val="61E1FF"/>
                  </a:gs>
                  <a:gs pos="35000">
                    <a:srgbClr val="A7E8FF"/>
                  </a:gs>
                  <a:gs pos="100000">
                    <a:srgbClr val="D5F4FF"/>
                  </a:gs>
                </a:gsLst>
              </a:gradFill>
              <a:ln>
                <a:solidFill>
                  <a:srgbClr val="0099FF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endParaRPr lang="en-US" sz="1400" baseline="-25000" dirty="0" smtClean="0"/>
              </a:p>
              <a:p>
                <a:endParaRPr lang="en-US" sz="1400" baseline="-25000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-937841" y="4705399"/>
                <a:ext cx="6880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(204)</a:t>
                </a:r>
                <a:r>
                  <a:rPr lang="en-US" sz="14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endParaRPr lang="en-US" sz="1400" b="1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-869794" y="4528544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_</a:t>
                </a:r>
                <a:endParaRPr 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63498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36712"/>
            <a:ext cx="6184900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50" b="7723"/>
          <a:stretch/>
        </p:blipFill>
        <p:spPr bwMode="auto">
          <a:xfrm>
            <a:off x="899592" y="1052736"/>
            <a:ext cx="4896546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9655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Symmetry reduction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745230" y="1916832"/>
            <a:ext cx="5338938" cy="1044116"/>
            <a:chOff x="745230" y="1916832"/>
            <a:chExt cx="5338938" cy="104411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1043608" y="2132856"/>
              <a:ext cx="3384376" cy="8280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195736" y="2564904"/>
              <a:ext cx="338437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45230" y="1916832"/>
              <a:ext cx="533893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41208" y="3966155"/>
            <a:ext cx="2407256" cy="2176751"/>
            <a:chOff x="6341208" y="3966155"/>
            <a:chExt cx="2407256" cy="2176751"/>
          </a:xfrm>
        </p:grpSpPr>
        <p:pic>
          <p:nvPicPr>
            <p:cNvPr id="31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6589" y="4941168"/>
              <a:ext cx="839787" cy="12017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6341208" y="3966155"/>
              <a:ext cx="2407256" cy="83099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Film </a:t>
              </a:r>
              <a:r>
                <a:rPr lang="en-US" sz="1600" dirty="0"/>
                <a:t>on LSAT doesn’t show </a:t>
              </a:r>
              <a:r>
                <a:rPr lang="en-US" sz="1600" dirty="0" smtClean="0"/>
                <a:t>obvious monoclinic, </a:t>
              </a:r>
              <a:r>
                <a:rPr lang="en-US" sz="1600" dirty="0"/>
                <a:t>near a tetragonal structure</a:t>
              </a:r>
              <a:r>
                <a:rPr lang="en-US" sz="1600" dirty="0" smtClean="0"/>
                <a:t>.</a:t>
              </a:r>
              <a:endParaRPr lang="en-US" sz="1600" dirty="0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52" y="836712"/>
            <a:ext cx="672108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NGO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6084168" y="1052736"/>
            <a:ext cx="2781099" cy="2249537"/>
            <a:chOff x="6084168" y="1052736"/>
            <a:chExt cx="2781099" cy="2249537"/>
          </a:xfrm>
        </p:grpSpPr>
        <p:pic>
          <p:nvPicPr>
            <p:cNvPr id="30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5709" y="2060848"/>
              <a:ext cx="1082675" cy="1241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6084168" y="1052736"/>
              <a:ext cx="2781099" cy="83099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Film on NGO show monoclinic (triclinic) distortion, with beta ~91.15 deg.</a:t>
              </a:r>
              <a:endParaRPr lang="en-US" sz="16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83568" y="4797152"/>
            <a:ext cx="5482952" cy="864096"/>
            <a:chOff x="457200" y="4797152"/>
            <a:chExt cx="5482952" cy="864096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457200" y="5661248"/>
              <a:ext cx="533893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01214" y="4797152"/>
              <a:ext cx="533893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800471" y="2761377"/>
            <a:ext cx="694421" cy="379591"/>
            <a:chOff x="-2233241" y="4633585"/>
            <a:chExt cx="694421" cy="379591"/>
          </a:xfrm>
        </p:grpSpPr>
        <p:sp>
          <p:nvSpPr>
            <p:cNvPr id="49" name="TextBox 48"/>
            <p:cNvSpPr txBox="1"/>
            <p:nvPr/>
          </p:nvSpPr>
          <p:spPr>
            <a:xfrm>
              <a:off x="-2226543" y="4633585"/>
              <a:ext cx="605855" cy="379591"/>
            </a:xfrm>
            <a:prstGeom prst="rect">
              <a:avLst/>
            </a:prstGeom>
            <a:gradFill>
              <a:gsLst>
                <a:gs pos="0">
                  <a:srgbClr val="61E1FF"/>
                </a:gs>
                <a:gs pos="35000">
                  <a:srgbClr val="A7E8FF"/>
                </a:gs>
                <a:gs pos="100000">
                  <a:srgbClr val="D5F4FF"/>
                </a:gs>
              </a:gsLst>
            </a:gradFill>
            <a:ln>
              <a:solidFill>
                <a:srgbClr val="0099FF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sz="1400" baseline="-25000" dirty="0" smtClean="0"/>
            </a:p>
            <a:p>
              <a:endParaRPr lang="en-US" sz="1400" baseline="-250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-2233241" y="4705399"/>
              <a:ext cx="6944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(206)</a:t>
              </a:r>
              <a:r>
                <a:rPr lang="en-US" sz="14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US" sz="1400" b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051720" y="2761377"/>
            <a:ext cx="694421" cy="379591"/>
            <a:chOff x="-2233241" y="4633585"/>
            <a:chExt cx="694421" cy="379591"/>
          </a:xfrm>
        </p:grpSpPr>
        <p:sp>
          <p:nvSpPr>
            <p:cNvPr id="52" name="TextBox 51"/>
            <p:cNvSpPr txBox="1"/>
            <p:nvPr/>
          </p:nvSpPr>
          <p:spPr>
            <a:xfrm>
              <a:off x="-2226543" y="4633585"/>
              <a:ext cx="605855" cy="379591"/>
            </a:xfrm>
            <a:prstGeom prst="rect">
              <a:avLst/>
            </a:prstGeom>
            <a:gradFill>
              <a:gsLst>
                <a:gs pos="0">
                  <a:srgbClr val="61E1FF"/>
                </a:gs>
                <a:gs pos="35000">
                  <a:srgbClr val="A7E8FF"/>
                </a:gs>
                <a:gs pos="100000">
                  <a:srgbClr val="D5F4FF"/>
                </a:gs>
              </a:gsLst>
            </a:gradFill>
            <a:ln>
              <a:solidFill>
                <a:srgbClr val="0099FF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sz="1400" baseline="-25000" dirty="0" smtClean="0"/>
            </a:p>
            <a:p>
              <a:endParaRPr lang="en-US" sz="1400" baseline="-250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-2233241" y="4705399"/>
              <a:ext cx="6944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(444)</a:t>
              </a:r>
              <a:r>
                <a:rPr lang="en-US" sz="14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US" sz="1400" b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203848" y="2761377"/>
            <a:ext cx="694421" cy="379591"/>
            <a:chOff x="-2233241" y="4633585"/>
            <a:chExt cx="694421" cy="379591"/>
          </a:xfrm>
        </p:grpSpPr>
        <p:sp>
          <p:nvSpPr>
            <p:cNvPr id="55" name="TextBox 54"/>
            <p:cNvSpPr txBox="1"/>
            <p:nvPr/>
          </p:nvSpPr>
          <p:spPr>
            <a:xfrm>
              <a:off x="-2226543" y="4633585"/>
              <a:ext cx="605855" cy="379591"/>
            </a:xfrm>
            <a:prstGeom prst="rect">
              <a:avLst/>
            </a:prstGeom>
            <a:gradFill>
              <a:gsLst>
                <a:gs pos="0">
                  <a:srgbClr val="61E1FF"/>
                </a:gs>
                <a:gs pos="35000">
                  <a:srgbClr val="A7E8FF"/>
                </a:gs>
                <a:gs pos="100000">
                  <a:srgbClr val="D5F4FF"/>
                </a:gs>
              </a:gsLst>
            </a:gradFill>
            <a:ln>
              <a:solidFill>
                <a:srgbClr val="0099FF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sz="1400" baseline="-25000" dirty="0" smtClean="0"/>
            </a:p>
            <a:p>
              <a:endParaRPr lang="en-US" sz="1400" baseline="-250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-2233241" y="4705399"/>
              <a:ext cx="6944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(602)</a:t>
              </a:r>
              <a:r>
                <a:rPr lang="en-US" sz="14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US" sz="1400" b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544887" y="2636912"/>
            <a:ext cx="694421" cy="484632"/>
            <a:chOff x="-937841" y="4528544"/>
            <a:chExt cx="694421" cy="484632"/>
          </a:xfrm>
        </p:grpSpPr>
        <p:sp>
          <p:nvSpPr>
            <p:cNvPr id="58" name="TextBox 57"/>
            <p:cNvSpPr txBox="1"/>
            <p:nvPr/>
          </p:nvSpPr>
          <p:spPr>
            <a:xfrm>
              <a:off x="-900608" y="4633585"/>
              <a:ext cx="605855" cy="379591"/>
            </a:xfrm>
            <a:prstGeom prst="rect">
              <a:avLst/>
            </a:prstGeom>
            <a:gradFill>
              <a:gsLst>
                <a:gs pos="0">
                  <a:srgbClr val="61E1FF"/>
                </a:gs>
                <a:gs pos="35000">
                  <a:srgbClr val="A7E8FF"/>
                </a:gs>
                <a:gs pos="100000">
                  <a:srgbClr val="D5F4FF"/>
                </a:gs>
              </a:gsLst>
            </a:gradFill>
            <a:ln>
              <a:solidFill>
                <a:srgbClr val="0099FF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sz="1400" baseline="-25000" dirty="0" smtClean="0"/>
            </a:p>
            <a:p>
              <a:endParaRPr lang="en-US" sz="1400" baseline="-250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-937841" y="4705399"/>
              <a:ext cx="6944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(444)</a:t>
              </a:r>
              <a:r>
                <a:rPr lang="en-US" sz="1400" b="1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US" sz="1400" b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-869794" y="452854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_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342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98279"/>
            <a:ext cx="1246187" cy="264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09405"/>
            <a:ext cx="1487487" cy="252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364088" y="827420"/>
            <a:ext cx="201622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CaTiO</a:t>
            </a:r>
            <a:r>
              <a:rPr lang="en-US" baseline="-25000" dirty="0" smtClean="0"/>
              <a:t>3</a:t>
            </a:r>
            <a:r>
              <a:rPr lang="en-US" dirty="0" smtClean="0"/>
              <a:t>/NGO: </a:t>
            </a:r>
            <a:r>
              <a:rPr lang="en-US" dirty="0" err="1" smtClean="0"/>
              <a:t>a</a:t>
            </a:r>
            <a:r>
              <a:rPr lang="en-US" baseline="30000" dirty="0" err="1" smtClean="0"/>
              <a:t>-</a:t>
            </a:r>
            <a:r>
              <a:rPr lang="en-US" dirty="0" err="1" smtClean="0"/>
              <a:t>b</a:t>
            </a:r>
            <a:r>
              <a:rPr lang="en-US" baseline="30000" dirty="0" err="1" smtClean="0"/>
              <a:t>+</a:t>
            </a:r>
            <a:r>
              <a:rPr lang="en-US" dirty="0" err="1" smtClean="0"/>
              <a:t>c</a:t>
            </a:r>
            <a:r>
              <a:rPr lang="en-US" baseline="30000" dirty="0" smtClean="0"/>
              <a:t>-</a:t>
            </a:r>
            <a:endParaRPr lang="en-US" dirty="0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39655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Synchrotron half-order diffraction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311352" y="1253710"/>
            <a:ext cx="5832648" cy="2175290"/>
            <a:chOff x="3311352" y="1253710"/>
            <a:chExt cx="5832648" cy="2175290"/>
          </a:xfrm>
        </p:grpSpPr>
        <p:pic>
          <p:nvPicPr>
            <p:cNvPr id="13" name="Picture 12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245"/>
            <a:stretch/>
          </p:blipFill>
          <p:spPr bwMode="auto">
            <a:xfrm>
              <a:off x="3311352" y="1253710"/>
              <a:ext cx="5832648" cy="217529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</p:pic>
        <p:pic>
          <p:nvPicPr>
            <p:cNvPr id="2969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0730" y="1484783"/>
              <a:ext cx="527822" cy="441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699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00" y="1411773"/>
              <a:ext cx="517773" cy="534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0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0432" y="1434159"/>
              <a:ext cx="520400" cy="473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4283968" y="2636912"/>
              <a:ext cx="360040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170008" y="2643014"/>
              <a:ext cx="360040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244408" y="2644738"/>
              <a:ext cx="360040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47864" y="1256481"/>
              <a:ext cx="180020" cy="2283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274078" y="1289180"/>
              <a:ext cx="180020" cy="18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200292" y="1273597"/>
              <a:ext cx="252028" cy="2111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7504" y="3892406"/>
            <a:ext cx="8191946" cy="2704946"/>
            <a:chOff x="107504" y="3892406"/>
            <a:chExt cx="8191946" cy="2704946"/>
          </a:xfrm>
        </p:grpSpPr>
        <p:sp>
          <p:nvSpPr>
            <p:cNvPr id="17" name="TextBox 16"/>
            <p:cNvSpPr txBox="1"/>
            <p:nvPr/>
          </p:nvSpPr>
          <p:spPr>
            <a:xfrm>
              <a:off x="4752160" y="3892406"/>
              <a:ext cx="2772168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CaTiO</a:t>
              </a:r>
              <a:r>
                <a:rPr lang="en-US" baseline="-25000" dirty="0" smtClean="0"/>
                <a:t>3</a:t>
              </a:r>
              <a:r>
                <a:rPr lang="en-US" dirty="0" smtClean="0"/>
                <a:t>/LSAT: </a:t>
              </a:r>
              <a:r>
                <a:rPr lang="en-US" dirty="0" err="1" smtClean="0"/>
                <a:t>a</a:t>
              </a:r>
              <a:r>
                <a:rPr lang="en-US" baseline="30000" dirty="0" err="1" smtClean="0"/>
                <a:t>+</a:t>
              </a:r>
              <a:r>
                <a:rPr lang="en-US" dirty="0" err="1" smtClean="0"/>
                <a:t>a</a:t>
              </a:r>
              <a:r>
                <a:rPr lang="en-US" baseline="30000" dirty="0" err="1" smtClean="0"/>
                <a:t>+</a:t>
              </a:r>
              <a:r>
                <a:rPr lang="en-US" dirty="0" err="1" smtClean="0"/>
                <a:t>c</a:t>
              </a:r>
              <a:r>
                <a:rPr lang="en-US" baseline="30000" dirty="0" smtClean="0"/>
                <a:t>-</a:t>
              </a:r>
              <a:r>
                <a:rPr lang="en-US" dirty="0" smtClean="0"/>
                <a:t>(a</a:t>
              </a:r>
              <a:r>
                <a:rPr lang="en-US" baseline="30000" dirty="0" smtClean="0"/>
                <a:t>+</a:t>
              </a:r>
              <a:r>
                <a:rPr lang="en-US" dirty="0" smtClean="0"/>
                <a:t>a</a:t>
              </a:r>
              <a:r>
                <a:rPr lang="en-US" baseline="30000" dirty="0" smtClean="0"/>
                <a:t>+</a:t>
              </a:r>
              <a:r>
                <a:rPr lang="en-US" dirty="0" smtClean="0"/>
                <a:t>c</a:t>
              </a:r>
              <a:r>
                <a:rPr lang="en-US" baseline="30000" dirty="0" smtClean="0"/>
                <a:t>0</a:t>
              </a:r>
              <a:r>
                <a:rPr lang="en-US" dirty="0" smtClean="0"/>
                <a:t>)</a:t>
              </a:r>
              <a:endParaRPr lang="en-US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107504" y="4036144"/>
              <a:ext cx="8191946" cy="2561208"/>
              <a:chOff x="107504" y="4036144"/>
              <a:chExt cx="8191946" cy="2561208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107504" y="4036144"/>
                <a:ext cx="8191946" cy="2561208"/>
                <a:chOff x="107504" y="4036144"/>
                <a:chExt cx="8191946" cy="2561208"/>
              </a:xfrm>
            </p:grpSpPr>
            <p:pic>
              <p:nvPicPr>
                <p:cNvPr id="7170" name="Picture 2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7504" y="4036144"/>
                  <a:ext cx="1296987" cy="2489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2" name="Group 1"/>
                <p:cNvGrpSpPr/>
                <p:nvPr/>
              </p:nvGrpSpPr>
              <p:grpSpPr>
                <a:xfrm>
                  <a:off x="1331615" y="4044652"/>
                  <a:ext cx="1800225" cy="2552700"/>
                  <a:chOff x="1273993" y="836712"/>
                  <a:chExt cx="1800225" cy="2552700"/>
                </a:xfrm>
              </p:grpSpPr>
              <p:pic>
                <p:nvPicPr>
                  <p:cNvPr id="2355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73993" y="836712"/>
                    <a:ext cx="1800225" cy="25527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2355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907704" y="980728"/>
                    <a:ext cx="890865" cy="198130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15" name="Picture 14"/>
                <p:cNvPicPr/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535" t="52306" r="16228" b="116"/>
                <a:stretch/>
              </p:blipFill>
              <p:spPr bwMode="auto">
                <a:xfrm>
                  <a:off x="3878557" y="4332684"/>
                  <a:ext cx="4420893" cy="21926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/>
              </p:spPr>
            </p:pic>
          </p:grpSp>
          <p:grpSp>
            <p:nvGrpSpPr>
              <p:cNvPr id="6" name="Group 5"/>
              <p:cNvGrpSpPr/>
              <p:nvPr/>
            </p:nvGrpSpPr>
            <p:grpSpPr>
              <a:xfrm>
                <a:off x="3995936" y="4218533"/>
                <a:ext cx="4152462" cy="722635"/>
                <a:chOff x="3995936" y="4218533"/>
                <a:chExt cx="4152462" cy="722635"/>
              </a:xfrm>
            </p:grpSpPr>
            <p:pic>
              <p:nvPicPr>
                <p:cNvPr id="29701" name="Picture 5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5895" y="4437112"/>
                  <a:ext cx="583643" cy="4320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9702" name="Picture 6"/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96336" y="4437112"/>
                  <a:ext cx="552062" cy="5040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" name="Rectangle 26"/>
                <p:cNvSpPr/>
                <p:nvPr/>
              </p:nvSpPr>
              <p:spPr>
                <a:xfrm>
                  <a:off x="3995936" y="4218533"/>
                  <a:ext cx="315956" cy="22830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6084168" y="4322961"/>
                  <a:ext cx="315956" cy="22830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 dirty="0"/>
          </a:p>
        </p:txBody>
      </p:sp>
      <p:pic>
        <p:nvPicPr>
          <p:cNvPr id="34" name="Picture 10" descr="http://www.lightsources.org/sites/default/files/styles/medium/public/SSRL-logo_0.jpg?itok=_VbC8PZ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991" y="570761"/>
            <a:ext cx="1258888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8" descr="https://news.slac.stanford.edu/sites/default/files/images/image/2011-297-ssr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8" b="6845"/>
          <a:stretch>
            <a:fillRect/>
          </a:stretch>
        </p:blipFill>
        <p:spPr bwMode="auto">
          <a:xfrm>
            <a:off x="7524328" y="55124"/>
            <a:ext cx="1644214" cy="644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21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2509838"/>
            <a:ext cx="3352800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65150"/>
            <a:ext cx="176688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95600"/>
            <a:ext cx="3413125" cy="65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2"/>
          <p:cNvSpPr>
            <a:spLocks noChangeArrowheads="1"/>
          </p:cNvSpPr>
          <p:nvPr/>
        </p:nvSpPr>
        <p:spPr bwMode="auto">
          <a:xfrm>
            <a:off x="39655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Quantification of octahedral tilts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50371" y="846328"/>
            <a:ext cx="8795184" cy="5657203"/>
            <a:chOff x="250371" y="846328"/>
            <a:chExt cx="8795184" cy="5657203"/>
          </a:xfrm>
        </p:grpSpPr>
        <p:grpSp>
          <p:nvGrpSpPr>
            <p:cNvPr id="5" name="Group 4"/>
            <p:cNvGrpSpPr/>
            <p:nvPr/>
          </p:nvGrpSpPr>
          <p:grpSpPr>
            <a:xfrm>
              <a:off x="250371" y="846328"/>
              <a:ext cx="8795184" cy="5339300"/>
              <a:chOff x="250371" y="846328"/>
              <a:chExt cx="8795184" cy="5339300"/>
            </a:xfrm>
          </p:grpSpPr>
          <p:pic>
            <p:nvPicPr>
              <p:cNvPr id="8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149" t="22038" r="28786" b="32343"/>
              <a:stretch>
                <a:fillRect/>
              </a:stretch>
            </p:blipFill>
            <p:spPr bwMode="auto">
              <a:xfrm>
                <a:off x="6588225" y="846328"/>
                <a:ext cx="2457330" cy="23770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4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107" t="21472" r="28917" b="36188"/>
              <a:stretch>
                <a:fillRect/>
              </a:stretch>
            </p:blipFill>
            <p:spPr bwMode="auto">
              <a:xfrm>
                <a:off x="6592655" y="3847499"/>
                <a:ext cx="2452900" cy="2338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5" name="Group 44"/>
              <p:cNvGrpSpPr/>
              <p:nvPr/>
            </p:nvGrpSpPr>
            <p:grpSpPr>
              <a:xfrm>
                <a:off x="250371" y="4071347"/>
                <a:ext cx="3175407" cy="2107615"/>
                <a:chOff x="250371" y="4071347"/>
                <a:chExt cx="3175407" cy="2107615"/>
              </a:xfrm>
            </p:grpSpPr>
            <p:pic>
              <p:nvPicPr>
                <p:cNvPr id="46" name="Picture 34"/>
                <p:cNvPicPr>
                  <a:picLocks noChangeAspect="1" noChangeArrowheads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786" t="17628" r="51128" b="47474"/>
                <a:stretch/>
              </p:blipFill>
              <p:spPr bwMode="auto">
                <a:xfrm>
                  <a:off x="250371" y="4071347"/>
                  <a:ext cx="3175407" cy="17279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7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673002" y="5901963"/>
                  <a:ext cx="2603598" cy="276999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ct val="20000"/>
                    </a:spcBef>
                    <a:buClr>
                      <a:srgbClr val="006C3A"/>
                    </a:buClr>
                    <a:buFont typeface="Arial" charset="0"/>
                    <a:buChar char="•"/>
                    <a:defRPr sz="2800" b="1">
                      <a:solidFill>
                        <a:schemeClr val="tx1"/>
                      </a:solidFill>
                      <a:latin typeface="Arial Narrow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800"/>
                    </a:spcBef>
                    <a:buClr>
                      <a:srgbClr val="006C3A"/>
                    </a:buClr>
                    <a:buFont typeface="Arial" charset="0"/>
                    <a:buChar char="–"/>
                    <a:defRPr sz="2400" b="1">
                      <a:solidFill>
                        <a:schemeClr val="tx1"/>
                      </a:solidFill>
                      <a:latin typeface="Arial Narrow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600"/>
                    </a:spcBef>
                    <a:buClr>
                      <a:srgbClr val="006C3A"/>
                    </a:buClr>
                    <a:buFont typeface="Arial" charset="0"/>
                    <a:buChar char="•"/>
                    <a:defRPr sz="2000" b="1">
                      <a:solidFill>
                        <a:schemeClr val="tx1"/>
                      </a:solidFill>
                      <a:latin typeface="Arial Narrow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600"/>
                    </a:spcBef>
                    <a:buClr>
                      <a:srgbClr val="006C3A"/>
                    </a:buClr>
                    <a:buFont typeface="Arial" charset="0"/>
                    <a:buChar char="–"/>
                    <a:defRPr b="1">
                      <a:solidFill>
                        <a:schemeClr val="tx1"/>
                      </a:solidFill>
                      <a:latin typeface="Arial Narrow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600"/>
                    </a:spcBef>
                    <a:buClr>
                      <a:srgbClr val="006C3A"/>
                    </a:buClr>
                    <a:buFont typeface="Arial" charset="0"/>
                    <a:buChar char="»"/>
                    <a:defRPr b="1">
                      <a:solidFill>
                        <a:schemeClr val="tx1"/>
                      </a:solidFill>
                      <a:latin typeface="Arial Narrow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Clr>
                      <a:srgbClr val="006C3A"/>
                    </a:buClr>
                    <a:buFont typeface="Arial" charset="0"/>
                    <a:buChar char="»"/>
                    <a:defRPr b="1">
                      <a:solidFill>
                        <a:schemeClr val="tx1"/>
                      </a:solidFill>
                      <a:latin typeface="Arial Narrow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Clr>
                      <a:srgbClr val="006C3A"/>
                    </a:buClr>
                    <a:buFont typeface="Arial" charset="0"/>
                    <a:buChar char="»"/>
                    <a:defRPr b="1">
                      <a:solidFill>
                        <a:schemeClr val="tx1"/>
                      </a:solidFill>
                      <a:latin typeface="Arial Narrow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Clr>
                      <a:srgbClr val="006C3A"/>
                    </a:buClr>
                    <a:buFont typeface="Arial" charset="0"/>
                    <a:buChar char="»"/>
                    <a:defRPr b="1">
                      <a:solidFill>
                        <a:schemeClr val="tx1"/>
                      </a:solidFill>
                      <a:latin typeface="Arial Narrow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Clr>
                      <a:srgbClr val="006C3A"/>
                    </a:buClr>
                    <a:buFont typeface="Arial" charset="0"/>
                    <a:buChar char="»"/>
                    <a:defRPr b="1">
                      <a:solidFill>
                        <a:schemeClr val="tx1"/>
                      </a:solidFill>
                      <a:latin typeface="Arial Narrow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en-US" sz="1200" i="1" dirty="0" err="1" smtClean="0">
                      <a:latin typeface="Times New Roman" pitchFamily="18" charset="0"/>
                      <a:cs typeface="Times New Roman" pitchFamily="18" charset="0"/>
                    </a:rPr>
                    <a:t>Rondinelli</a:t>
                  </a:r>
                  <a:r>
                    <a:rPr lang="en-US" altLang="en-US" sz="1200" i="1" dirty="0" smtClean="0">
                      <a:latin typeface="Times New Roman" pitchFamily="18" charset="0"/>
                      <a:cs typeface="Times New Roman" pitchFamily="18" charset="0"/>
                    </a:rPr>
                    <a:t> et </a:t>
                  </a:r>
                  <a:r>
                    <a:rPr lang="en-US" altLang="en-US" sz="1200" i="1" dirty="0">
                      <a:latin typeface="Times New Roman" pitchFamily="18" charset="0"/>
                      <a:cs typeface="Times New Roman" pitchFamily="18" charset="0"/>
                    </a:rPr>
                    <a:t>al, </a:t>
                  </a:r>
                  <a:r>
                    <a:rPr lang="en-US" altLang="en-US" sz="1200" i="1" dirty="0" smtClean="0">
                      <a:latin typeface="Times New Roman" pitchFamily="18" charset="0"/>
                      <a:cs typeface="Times New Roman" pitchFamily="18" charset="0"/>
                    </a:rPr>
                    <a:t>MRS Bulletin </a:t>
                  </a:r>
                  <a:r>
                    <a:rPr lang="en-US" altLang="en-US" sz="1200" i="1" dirty="0">
                      <a:latin typeface="Times New Roman" pitchFamily="18" charset="0"/>
                      <a:cs typeface="Times New Roman" pitchFamily="18" charset="0"/>
                    </a:rPr>
                    <a:t>(</a:t>
                  </a:r>
                  <a:r>
                    <a:rPr lang="en-US" altLang="en-US" sz="1200" i="1" dirty="0" smtClean="0">
                      <a:latin typeface="Times New Roman" pitchFamily="18" charset="0"/>
                      <a:cs typeface="Times New Roman" pitchFamily="18" charset="0"/>
                    </a:rPr>
                    <a:t>2012) </a:t>
                  </a:r>
                  <a:endParaRPr lang="en-US" altLang="en-US" sz="1200" i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grpSp>
          <p:nvGrpSpPr>
            <p:cNvPr id="52" name="Group 51"/>
            <p:cNvGrpSpPr/>
            <p:nvPr/>
          </p:nvGrpSpPr>
          <p:grpSpPr>
            <a:xfrm>
              <a:off x="3640375" y="847726"/>
              <a:ext cx="2878766" cy="5655805"/>
              <a:chOff x="3640375" y="847726"/>
              <a:chExt cx="2878766" cy="5655805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3640375" y="847726"/>
                <a:ext cx="2837176" cy="2663825"/>
                <a:chOff x="6066041" y="956199"/>
                <a:chExt cx="2837176" cy="2663825"/>
              </a:xfrm>
            </p:grpSpPr>
            <p:pic>
              <p:nvPicPr>
                <p:cNvPr id="24579" name="Picture 3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66041" y="956199"/>
                  <a:ext cx="2837176" cy="26638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7053133" y="1392798"/>
                  <a:ext cx="829073" cy="8309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altLang="en-US" sz="1600" b="1" dirty="0">
                      <a:solidFill>
                        <a:schemeClr val="bg1"/>
                      </a:solidFill>
                      <a:latin typeface="Symbol" pitchFamily="18" charset="2"/>
                    </a:rPr>
                    <a:t>a </a:t>
                  </a:r>
                  <a:r>
                    <a:rPr lang="en-US" altLang="en-US" sz="1600" b="1" dirty="0">
                      <a:solidFill>
                        <a:schemeClr val="bg1"/>
                      </a:solidFill>
                    </a:rPr>
                    <a:t>= 4.6</a:t>
                  </a:r>
                </a:p>
                <a:p>
                  <a:r>
                    <a:rPr lang="en-US" altLang="en-US" sz="1600" b="1" dirty="0">
                      <a:solidFill>
                        <a:schemeClr val="bg1"/>
                      </a:solidFill>
                      <a:latin typeface="Symbol" pitchFamily="18" charset="2"/>
                    </a:rPr>
                    <a:t>b </a:t>
                  </a:r>
                  <a:r>
                    <a:rPr lang="en-US" altLang="en-US" sz="1600" b="1" dirty="0">
                      <a:solidFill>
                        <a:schemeClr val="bg1"/>
                      </a:solidFill>
                    </a:rPr>
                    <a:t>= </a:t>
                  </a:r>
                  <a:r>
                    <a:rPr lang="en-US" altLang="en-US" sz="1600" b="1" dirty="0" smtClean="0">
                      <a:solidFill>
                        <a:schemeClr val="bg1"/>
                      </a:solidFill>
                    </a:rPr>
                    <a:t>5.4</a:t>
                  </a:r>
                  <a:endParaRPr lang="en-US" altLang="en-US" sz="1600" b="1" dirty="0">
                    <a:solidFill>
                      <a:schemeClr val="bg1"/>
                    </a:solidFill>
                  </a:endParaRPr>
                </a:p>
                <a:p>
                  <a:r>
                    <a:rPr lang="en-US" altLang="en-US" sz="1600" b="1" dirty="0">
                      <a:solidFill>
                        <a:schemeClr val="bg1"/>
                      </a:solidFill>
                      <a:latin typeface="Symbol" pitchFamily="18" charset="2"/>
                    </a:rPr>
                    <a:t>g </a:t>
                  </a:r>
                  <a:r>
                    <a:rPr lang="en-US" altLang="en-US" sz="1600" b="1" dirty="0">
                      <a:solidFill>
                        <a:schemeClr val="bg1"/>
                      </a:solidFill>
                    </a:rPr>
                    <a:t>= </a:t>
                  </a:r>
                  <a:r>
                    <a:rPr lang="en-US" altLang="en-US" sz="1600" b="1" dirty="0" smtClean="0">
                      <a:solidFill>
                        <a:schemeClr val="bg1"/>
                      </a:solidFill>
                    </a:rPr>
                    <a:t>0.9</a:t>
                  </a:r>
                  <a:endParaRPr lang="en-US" altLang="en-US" sz="1600" b="1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9" name="Group 48"/>
              <p:cNvGrpSpPr/>
              <p:nvPr/>
            </p:nvGrpSpPr>
            <p:grpSpPr>
              <a:xfrm>
                <a:off x="3772100" y="3791337"/>
                <a:ext cx="2747041" cy="2712194"/>
                <a:chOff x="3923928" y="3733618"/>
                <a:chExt cx="2747041" cy="2712194"/>
              </a:xfrm>
            </p:grpSpPr>
            <p:pic>
              <p:nvPicPr>
                <p:cNvPr id="24580" name="Picture 4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3928" y="3733618"/>
                  <a:ext cx="2747041" cy="27121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3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5145621" y="4316511"/>
                  <a:ext cx="768106" cy="83092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r>
                    <a:rPr lang="en-US" altLang="en-US" sz="1600" b="1" dirty="0">
                      <a:solidFill>
                        <a:schemeClr val="bg1"/>
                      </a:solidFill>
                      <a:latin typeface="Symbol" pitchFamily="18" charset="2"/>
                    </a:rPr>
                    <a:t>a </a:t>
                  </a:r>
                  <a:r>
                    <a:rPr lang="en-US" altLang="en-US" sz="1600" b="1" dirty="0">
                      <a:solidFill>
                        <a:schemeClr val="bg1"/>
                      </a:solidFill>
                    </a:rPr>
                    <a:t>= 7.1</a:t>
                  </a:r>
                </a:p>
                <a:p>
                  <a:r>
                    <a:rPr lang="en-US" altLang="en-US" sz="1600" b="1" dirty="0">
                      <a:solidFill>
                        <a:schemeClr val="bg1"/>
                      </a:solidFill>
                      <a:latin typeface="Symbol" pitchFamily="18" charset="2"/>
                    </a:rPr>
                    <a:t>b </a:t>
                  </a:r>
                  <a:r>
                    <a:rPr lang="en-US" altLang="en-US" sz="1600" b="1" dirty="0">
                      <a:solidFill>
                        <a:schemeClr val="bg1"/>
                      </a:solidFill>
                    </a:rPr>
                    <a:t>= 10.2</a:t>
                  </a:r>
                </a:p>
                <a:p>
                  <a:r>
                    <a:rPr lang="en-US" altLang="en-US" sz="1600" b="1" dirty="0">
                      <a:solidFill>
                        <a:schemeClr val="bg1"/>
                      </a:solidFill>
                      <a:latin typeface="Symbol" pitchFamily="18" charset="2"/>
                    </a:rPr>
                    <a:t>g </a:t>
                  </a:r>
                  <a:r>
                    <a:rPr lang="en-US" altLang="en-US" sz="1600" b="1" dirty="0">
                      <a:solidFill>
                        <a:schemeClr val="bg1"/>
                      </a:solidFill>
                    </a:rPr>
                    <a:t>= 2.3</a:t>
                  </a:r>
                </a:p>
              </p:txBody>
            </p:sp>
          </p:grpSp>
          <p:sp>
            <p:nvSpPr>
              <p:cNvPr id="57" name="TextBox 56"/>
              <p:cNvSpPr txBox="1"/>
              <p:nvPr/>
            </p:nvSpPr>
            <p:spPr>
              <a:xfrm>
                <a:off x="4199599" y="5742021"/>
                <a:ext cx="1020473" cy="307777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NGO </a:t>
                </a:r>
                <a:r>
                  <a:rPr lang="en-US" sz="1400" dirty="0" err="1" smtClean="0"/>
                  <a:t>a</a:t>
                </a:r>
                <a:r>
                  <a:rPr lang="en-US" sz="1400" baseline="30000" dirty="0" err="1" smtClean="0"/>
                  <a:t>-</a:t>
                </a:r>
                <a:r>
                  <a:rPr lang="en-US" sz="1400" dirty="0" err="1" smtClean="0"/>
                  <a:t>b</a:t>
                </a:r>
                <a:r>
                  <a:rPr lang="en-US" sz="1400" baseline="30000" dirty="0" err="1" smtClean="0"/>
                  <a:t>+</a:t>
                </a:r>
                <a:r>
                  <a:rPr lang="en-US" sz="1400" dirty="0" err="1" smtClean="0"/>
                  <a:t>c</a:t>
                </a:r>
                <a:r>
                  <a:rPr lang="en-US" sz="1400" baseline="30000" dirty="0" smtClean="0"/>
                  <a:t>-</a:t>
                </a:r>
                <a:endParaRPr lang="en-US" sz="1400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4199599" y="960983"/>
                <a:ext cx="1020473" cy="307777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LSAT </a:t>
                </a:r>
                <a:r>
                  <a:rPr lang="en-US" sz="1400" dirty="0" err="1" smtClean="0"/>
                  <a:t>a</a:t>
                </a:r>
                <a:r>
                  <a:rPr lang="en-US" sz="1400" baseline="30000" dirty="0" err="1" smtClean="0"/>
                  <a:t>-</a:t>
                </a:r>
                <a:r>
                  <a:rPr lang="en-US" sz="1400" dirty="0" err="1" smtClean="0"/>
                  <a:t>b</a:t>
                </a:r>
                <a:r>
                  <a:rPr lang="en-US" sz="1400" baseline="30000" dirty="0" err="1" smtClean="0"/>
                  <a:t>+</a:t>
                </a:r>
                <a:r>
                  <a:rPr lang="en-US" sz="1400" dirty="0" err="1" smtClean="0"/>
                  <a:t>c</a:t>
                </a:r>
                <a:r>
                  <a:rPr lang="en-US" sz="1400" baseline="30000" dirty="0" smtClean="0"/>
                  <a:t>-</a:t>
                </a:r>
                <a:endParaRPr lang="en-US" sz="1400" dirty="0"/>
              </a:p>
            </p:txBody>
          </p:sp>
        </p:grpSp>
      </p:grpSp>
      <p:sp>
        <p:nvSpPr>
          <p:cNvPr id="2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227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72541"/>
            <a:ext cx="3954835" cy="3959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78"/>
          <a:stretch/>
        </p:blipFill>
        <p:spPr bwMode="auto">
          <a:xfrm>
            <a:off x="4572000" y="1671695"/>
            <a:ext cx="4320480" cy="3989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932040" y="1959727"/>
            <a:ext cx="0" cy="3240360"/>
          </a:xfrm>
          <a:prstGeom prst="line">
            <a:avLst/>
          </a:prstGeom>
          <a:ln w="38100">
            <a:solidFill>
              <a:srgbClr val="FF7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7115175" y="1926762"/>
            <a:ext cx="114300" cy="3524250"/>
          </a:xfrm>
          <a:custGeom>
            <a:avLst/>
            <a:gdLst>
              <a:gd name="connsiteX0" fmla="*/ 85725 w 114300"/>
              <a:gd name="connsiteY0" fmla="*/ 0 h 3524250"/>
              <a:gd name="connsiteX1" fmla="*/ 9525 w 114300"/>
              <a:gd name="connsiteY1" fmla="*/ 333375 h 3524250"/>
              <a:gd name="connsiteX2" fmla="*/ 114300 w 114300"/>
              <a:gd name="connsiteY2" fmla="*/ 657225 h 3524250"/>
              <a:gd name="connsiteX3" fmla="*/ 19050 w 114300"/>
              <a:gd name="connsiteY3" fmla="*/ 971550 h 3524250"/>
              <a:gd name="connsiteX4" fmla="*/ 104775 w 114300"/>
              <a:gd name="connsiteY4" fmla="*/ 1285875 h 3524250"/>
              <a:gd name="connsiteX5" fmla="*/ 19050 w 114300"/>
              <a:gd name="connsiteY5" fmla="*/ 1638300 h 3524250"/>
              <a:gd name="connsiteX6" fmla="*/ 114300 w 114300"/>
              <a:gd name="connsiteY6" fmla="*/ 1943100 h 3524250"/>
              <a:gd name="connsiteX7" fmla="*/ 19050 w 114300"/>
              <a:gd name="connsiteY7" fmla="*/ 2276475 h 3524250"/>
              <a:gd name="connsiteX8" fmla="*/ 114300 w 114300"/>
              <a:gd name="connsiteY8" fmla="*/ 2571750 h 3524250"/>
              <a:gd name="connsiteX9" fmla="*/ 38100 w 114300"/>
              <a:gd name="connsiteY9" fmla="*/ 2914650 h 3524250"/>
              <a:gd name="connsiteX10" fmla="*/ 114300 w 114300"/>
              <a:gd name="connsiteY10" fmla="*/ 3228975 h 3524250"/>
              <a:gd name="connsiteX11" fmla="*/ 0 w 114300"/>
              <a:gd name="connsiteY11" fmla="*/ 3524250 h 3524250"/>
              <a:gd name="connsiteX12" fmla="*/ 0 w 114300"/>
              <a:gd name="connsiteY12" fmla="*/ 3524250 h 3524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300" h="3524250">
                <a:moveTo>
                  <a:pt x="85725" y="0"/>
                </a:moveTo>
                <a:lnTo>
                  <a:pt x="9525" y="333375"/>
                </a:lnTo>
                <a:lnTo>
                  <a:pt x="114300" y="657225"/>
                </a:lnTo>
                <a:lnTo>
                  <a:pt x="19050" y="971550"/>
                </a:lnTo>
                <a:lnTo>
                  <a:pt x="104775" y="1285875"/>
                </a:lnTo>
                <a:lnTo>
                  <a:pt x="19050" y="1638300"/>
                </a:lnTo>
                <a:lnTo>
                  <a:pt x="114300" y="1943100"/>
                </a:lnTo>
                <a:lnTo>
                  <a:pt x="19050" y="2276475"/>
                </a:lnTo>
                <a:lnTo>
                  <a:pt x="114300" y="2571750"/>
                </a:lnTo>
                <a:lnTo>
                  <a:pt x="38100" y="2914650"/>
                </a:lnTo>
                <a:lnTo>
                  <a:pt x="114300" y="3228975"/>
                </a:lnTo>
                <a:lnTo>
                  <a:pt x="0" y="3524250"/>
                </a:lnTo>
                <a:lnTo>
                  <a:pt x="0" y="3524250"/>
                </a:lnTo>
              </a:path>
            </a:pathLst>
          </a:custGeom>
          <a:noFill/>
          <a:ln w="38100"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8477250" y="1902949"/>
            <a:ext cx="133350" cy="3552825"/>
          </a:xfrm>
          <a:custGeom>
            <a:avLst/>
            <a:gdLst>
              <a:gd name="connsiteX0" fmla="*/ 19050 w 133350"/>
              <a:gd name="connsiteY0" fmla="*/ 0 h 3552825"/>
              <a:gd name="connsiteX1" fmla="*/ 114300 w 133350"/>
              <a:gd name="connsiteY1" fmla="*/ 342900 h 3552825"/>
              <a:gd name="connsiteX2" fmla="*/ 0 w 133350"/>
              <a:gd name="connsiteY2" fmla="*/ 676275 h 3552825"/>
              <a:gd name="connsiteX3" fmla="*/ 114300 w 133350"/>
              <a:gd name="connsiteY3" fmla="*/ 990600 h 3552825"/>
              <a:gd name="connsiteX4" fmla="*/ 9525 w 133350"/>
              <a:gd name="connsiteY4" fmla="*/ 1295400 h 3552825"/>
              <a:gd name="connsiteX5" fmla="*/ 123825 w 133350"/>
              <a:gd name="connsiteY5" fmla="*/ 1619250 h 3552825"/>
              <a:gd name="connsiteX6" fmla="*/ 19050 w 133350"/>
              <a:gd name="connsiteY6" fmla="*/ 1971675 h 3552825"/>
              <a:gd name="connsiteX7" fmla="*/ 133350 w 133350"/>
              <a:gd name="connsiteY7" fmla="*/ 2295525 h 3552825"/>
              <a:gd name="connsiteX8" fmla="*/ 28575 w 133350"/>
              <a:gd name="connsiteY8" fmla="*/ 2609850 h 3552825"/>
              <a:gd name="connsiteX9" fmla="*/ 123825 w 133350"/>
              <a:gd name="connsiteY9" fmla="*/ 2933700 h 3552825"/>
              <a:gd name="connsiteX10" fmla="*/ 19050 w 133350"/>
              <a:gd name="connsiteY10" fmla="*/ 3257550 h 3552825"/>
              <a:gd name="connsiteX11" fmla="*/ 114300 w 133350"/>
              <a:gd name="connsiteY11" fmla="*/ 3552825 h 355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3350" h="3552825">
                <a:moveTo>
                  <a:pt x="19050" y="0"/>
                </a:moveTo>
                <a:lnTo>
                  <a:pt x="114300" y="342900"/>
                </a:lnTo>
                <a:lnTo>
                  <a:pt x="0" y="676275"/>
                </a:lnTo>
                <a:lnTo>
                  <a:pt x="114300" y="990600"/>
                </a:lnTo>
                <a:lnTo>
                  <a:pt x="9525" y="1295400"/>
                </a:lnTo>
                <a:lnTo>
                  <a:pt x="123825" y="1619250"/>
                </a:lnTo>
                <a:lnTo>
                  <a:pt x="19050" y="1971675"/>
                </a:lnTo>
                <a:lnTo>
                  <a:pt x="133350" y="2295525"/>
                </a:lnTo>
                <a:lnTo>
                  <a:pt x="28575" y="2609850"/>
                </a:lnTo>
                <a:lnTo>
                  <a:pt x="123825" y="2933700"/>
                </a:lnTo>
                <a:lnTo>
                  <a:pt x="19050" y="3257550"/>
                </a:lnTo>
                <a:lnTo>
                  <a:pt x="114300" y="3552825"/>
                </a:lnTo>
              </a:path>
            </a:pathLst>
          </a:custGeom>
          <a:noFill/>
          <a:ln w="38100"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5364088" y="1959727"/>
            <a:ext cx="0" cy="3240360"/>
          </a:xfrm>
          <a:prstGeom prst="line">
            <a:avLst/>
          </a:prstGeom>
          <a:ln w="38100">
            <a:solidFill>
              <a:srgbClr val="FF7C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3814763" y="1933685"/>
            <a:ext cx="114300" cy="3400425"/>
          </a:xfrm>
          <a:custGeom>
            <a:avLst/>
            <a:gdLst>
              <a:gd name="connsiteX0" fmla="*/ 85725 w 114300"/>
              <a:gd name="connsiteY0" fmla="*/ 0 h 3400425"/>
              <a:gd name="connsiteX1" fmla="*/ 9525 w 114300"/>
              <a:gd name="connsiteY1" fmla="*/ 361950 h 3400425"/>
              <a:gd name="connsiteX2" fmla="*/ 76200 w 114300"/>
              <a:gd name="connsiteY2" fmla="*/ 628650 h 3400425"/>
              <a:gd name="connsiteX3" fmla="*/ 0 w 114300"/>
              <a:gd name="connsiteY3" fmla="*/ 971550 h 3400425"/>
              <a:gd name="connsiteX4" fmla="*/ 95250 w 114300"/>
              <a:gd name="connsiteY4" fmla="*/ 1238250 h 3400425"/>
              <a:gd name="connsiteX5" fmla="*/ 19050 w 114300"/>
              <a:gd name="connsiteY5" fmla="*/ 1581150 h 3400425"/>
              <a:gd name="connsiteX6" fmla="*/ 95250 w 114300"/>
              <a:gd name="connsiteY6" fmla="*/ 1857375 h 3400425"/>
              <a:gd name="connsiteX7" fmla="*/ 9525 w 114300"/>
              <a:gd name="connsiteY7" fmla="*/ 2200275 h 3400425"/>
              <a:gd name="connsiteX8" fmla="*/ 114300 w 114300"/>
              <a:gd name="connsiteY8" fmla="*/ 2466975 h 3400425"/>
              <a:gd name="connsiteX9" fmla="*/ 19050 w 114300"/>
              <a:gd name="connsiteY9" fmla="*/ 2800350 h 3400425"/>
              <a:gd name="connsiteX10" fmla="*/ 104775 w 114300"/>
              <a:gd name="connsiteY10" fmla="*/ 3076575 h 3400425"/>
              <a:gd name="connsiteX11" fmla="*/ 19050 w 114300"/>
              <a:gd name="connsiteY11" fmla="*/ 3400425 h 3400425"/>
              <a:gd name="connsiteX12" fmla="*/ 19050 w 114300"/>
              <a:gd name="connsiteY12" fmla="*/ 3400425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300" h="3400425">
                <a:moveTo>
                  <a:pt x="85725" y="0"/>
                </a:moveTo>
                <a:lnTo>
                  <a:pt x="9525" y="361950"/>
                </a:lnTo>
                <a:lnTo>
                  <a:pt x="76200" y="628650"/>
                </a:lnTo>
                <a:lnTo>
                  <a:pt x="0" y="971550"/>
                </a:lnTo>
                <a:lnTo>
                  <a:pt x="95250" y="1238250"/>
                </a:lnTo>
                <a:lnTo>
                  <a:pt x="19050" y="1581150"/>
                </a:lnTo>
                <a:lnTo>
                  <a:pt x="95250" y="1857375"/>
                </a:lnTo>
                <a:lnTo>
                  <a:pt x="9525" y="2200275"/>
                </a:lnTo>
                <a:lnTo>
                  <a:pt x="114300" y="2466975"/>
                </a:lnTo>
                <a:lnTo>
                  <a:pt x="19050" y="2800350"/>
                </a:lnTo>
                <a:lnTo>
                  <a:pt x="104775" y="3076575"/>
                </a:lnTo>
                <a:lnTo>
                  <a:pt x="19050" y="3400425"/>
                </a:lnTo>
                <a:lnTo>
                  <a:pt x="19050" y="3400425"/>
                </a:lnTo>
              </a:path>
            </a:pathLst>
          </a:cu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143000" y="1986072"/>
            <a:ext cx="142875" cy="3371850"/>
          </a:xfrm>
          <a:custGeom>
            <a:avLst/>
            <a:gdLst>
              <a:gd name="connsiteX0" fmla="*/ 0 w 142875"/>
              <a:gd name="connsiteY0" fmla="*/ 0 h 3371850"/>
              <a:gd name="connsiteX1" fmla="*/ 114300 w 142875"/>
              <a:gd name="connsiteY1" fmla="*/ 323850 h 3371850"/>
              <a:gd name="connsiteX2" fmla="*/ 9525 w 142875"/>
              <a:gd name="connsiteY2" fmla="*/ 628650 h 3371850"/>
              <a:gd name="connsiteX3" fmla="*/ 123825 w 142875"/>
              <a:gd name="connsiteY3" fmla="*/ 942975 h 3371850"/>
              <a:gd name="connsiteX4" fmla="*/ 0 w 142875"/>
              <a:gd name="connsiteY4" fmla="*/ 1257300 h 3371850"/>
              <a:gd name="connsiteX5" fmla="*/ 123825 w 142875"/>
              <a:gd name="connsiteY5" fmla="*/ 1514475 h 3371850"/>
              <a:gd name="connsiteX6" fmla="*/ 19050 w 142875"/>
              <a:gd name="connsiteY6" fmla="*/ 1847850 h 3371850"/>
              <a:gd name="connsiteX7" fmla="*/ 142875 w 142875"/>
              <a:gd name="connsiteY7" fmla="*/ 2133600 h 3371850"/>
              <a:gd name="connsiteX8" fmla="*/ 28575 w 142875"/>
              <a:gd name="connsiteY8" fmla="*/ 2466975 h 3371850"/>
              <a:gd name="connsiteX9" fmla="*/ 133350 w 142875"/>
              <a:gd name="connsiteY9" fmla="*/ 2724150 h 3371850"/>
              <a:gd name="connsiteX10" fmla="*/ 19050 w 142875"/>
              <a:gd name="connsiteY10" fmla="*/ 3067050 h 3371850"/>
              <a:gd name="connsiteX11" fmla="*/ 133350 w 142875"/>
              <a:gd name="connsiteY11" fmla="*/ 3371850 h 3371850"/>
              <a:gd name="connsiteX12" fmla="*/ 133350 w 142875"/>
              <a:gd name="connsiteY12" fmla="*/ 3371850 h 3371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2875" h="3371850">
                <a:moveTo>
                  <a:pt x="0" y="0"/>
                </a:moveTo>
                <a:lnTo>
                  <a:pt x="114300" y="323850"/>
                </a:lnTo>
                <a:lnTo>
                  <a:pt x="9525" y="628650"/>
                </a:lnTo>
                <a:lnTo>
                  <a:pt x="123825" y="942975"/>
                </a:lnTo>
                <a:lnTo>
                  <a:pt x="0" y="1257300"/>
                </a:lnTo>
                <a:lnTo>
                  <a:pt x="123825" y="1514475"/>
                </a:lnTo>
                <a:lnTo>
                  <a:pt x="19050" y="1847850"/>
                </a:lnTo>
                <a:lnTo>
                  <a:pt x="142875" y="2133600"/>
                </a:lnTo>
                <a:lnTo>
                  <a:pt x="28575" y="2466975"/>
                </a:lnTo>
                <a:lnTo>
                  <a:pt x="133350" y="2724150"/>
                </a:lnTo>
                <a:lnTo>
                  <a:pt x="19050" y="3067050"/>
                </a:lnTo>
                <a:lnTo>
                  <a:pt x="133350" y="3371850"/>
                </a:lnTo>
                <a:lnTo>
                  <a:pt x="133350" y="3371850"/>
                </a:lnTo>
              </a:path>
            </a:pathLst>
          </a:cu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39655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ABF-STEM interface symmetry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431032" y="1095631"/>
            <a:ext cx="1556792" cy="338554"/>
          </a:xfrm>
          <a:prstGeom prst="rect">
            <a:avLst/>
          </a:prstGeom>
          <a:gradFill>
            <a:gsLst>
              <a:gs pos="0">
                <a:srgbClr val="61E1FF"/>
              </a:gs>
              <a:gs pos="35000">
                <a:srgbClr val="A7E8FF"/>
              </a:gs>
              <a:gs pos="100000">
                <a:srgbClr val="D5F4FF"/>
              </a:gs>
            </a:gsLst>
          </a:gradFill>
          <a:ln>
            <a:solidFill>
              <a:srgbClr val="0099FF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CaTiO</a:t>
            </a:r>
            <a:r>
              <a:rPr lang="en-US" sz="1600" b="1" baseline="-25000" dirty="0" smtClean="0"/>
              <a:t>3</a:t>
            </a:r>
            <a:r>
              <a:rPr lang="en-US" sz="1600" b="1" dirty="0" smtClean="0"/>
              <a:t> on NGO</a:t>
            </a:r>
            <a:endParaRPr lang="en-US" sz="1600" b="1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5823520" y="1095631"/>
            <a:ext cx="1556792" cy="338554"/>
          </a:xfrm>
          <a:prstGeom prst="rect">
            <a:avLst/>
          </a:prstGeom>
          <a:gradFill>
            <a:gsLst>
              <a:gs pos="0">
                <a:srgbClr val="61E1FF"/>
              </a:gs>
              <a:gs pos="35000">
                <a:srgbClr val="A7E8FF"/>
              </a:gs>
              <a:gs pos="100000">
                <a:srgbClr val="D5F4FF"/>
              </a:gs>
            </a:gsLst>
          </a:gradFill>
          <a:ln>
            <a:solidFill>
              <a:srgbClr val="0099FF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CaTiO</a:t>
            </a:r>
            <a:r>
              <a:rPr lang="en-US" sz="1600" b="1" baseline="-25000" dirty="0" smtClean="0"/>
              <a:t>3</a:t>
            </a:r>
            <a:r>
              <a:rPr lang="en-US" sz="1600" b="1" dirty="0" smtClean="0"/>
              <a:t> on LSAT</a:t>
            </a:r>
            <a:endParaRPr lang="en-US" sz="1600" b="1" baseline="-250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209428" y="5733256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91680" y="6165304"/>
            <a:ext cx="1017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interface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5796136" y="5733256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355062" y="6165304"/>
            <a:ext cx="1017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interface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6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750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24744"/>
            <a:ext cx="8136904" cy="3672408"/>
          </a:xfrm>
          <a:prstGeom prst="rect">
            <a:avLst/>
          </a:prstGeom>
        </p:spPr>
      </p:pic>
      <p:pic>
        <p:nvPicPr>
          <p:cNvPr id="6" name="Picture 4" descr="http://www.ermicrosensor.com/images/Interdigitated%20Arra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068960"/>
            <a:ext cx="896813" cy="89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9655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Ferroelectric and dielectric properties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55576" y="5241974"/>
            <a:ext cx="7776864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Strained CaTiO</a:t>
            </a:r>
            <a:r>
              <a:rPr lang="en-US" baseline="-25000" dirty="0" smtClean="0">
                <a:solidFill>
                  <a:schemeClr val="tx1"/>
                </a:solidFill>
              </a:rPr>
              <a:t>3</a:t>
            </a:r>
            <a:r>
              <a:rPr lang="en-US" dirty="0" smtClean="0">
                <a:solidFill>
                  <a:schemeClr val="tx1"/>
                </a:solidFill>
              </a:rPr>
              <a:t> is ferroelectric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Film on LSAT show </a:t>
            </a:r>
            <a:r>
              <a:rPr lang="en-US" i="1" dirty="0" smtClean="0">
                <a:solidFill>
                  <a:schemeClr val="tx1"/>
                </a:solidFill>
              </a:rPr>
              <a:t>T</a:t>
            </a:r>
            <a:r>
              <a:rPr lang="en-US" baseline="-25000" dirty="0" smtClean="0">
                <a:solidFill>
                  <a:schemeClr val="tx1"/>
                </a:solidFill>
              </a:rPr>
              <a:t>c</a:t>
            </a:r>
            <a:r>
              <a:rPr lang="en-US" dirty="0" smtClean="0">
                <a:solidFill>
                  <a:schemeClr val="tx1"/>
                </a:solidFill>
              </a:rPr>
              <a:t> of ~ 140 K and in-plane remnant polarization of 5 </a:t>
            </a:r>
            <a:r>
              <a:rPr lang="en-US" dirty="0" err="1" smtClean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C</a:t>
            </a:r>
            <a:r>
              <a:rPr lang="en-US" dirty="0" smtClean="0">
                <a:solidFill>
                  <a:schemeClr val="tx1"/>
                </a:solidFill>
              </a:rPr>
              <a:t>/cm</a:t>
            </a:r>
            <a:r>
              <a:rPr lang="en-US" baseline="30000" dirty="0" smtClean="0">
                <a:solidFill>
                  <a:schemeClr val="tx1"/>
                </a:solidFill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Monoclinic octahedral distortion suppress the ferroelectric transition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020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07504" y="3138254"/>
            <a:ext cx="8928992" cy="3315082"/>
            <a:chOff x="107504" y="3138254"/>
            <a:chExt cx="8928992" cy="3315082"/>
          </a:xfrm>
        </p:grpSpPr>
        <p:grpSp>
          <p:nvGrpSpPr>
            <p:cNvPr id="19" name="Group 18"/>
            <p:cNvGrpSpPr/>
            <p:nvPr/>
          </p:nvGrpSpPr>
          <p:grpSpPr>
            <a:xfrm>
              <a:off x="6271917" y="3138254"/>
              <a:ext cx="2764579" cy="3315082"/>
              <a:chOff x="6271917" y="3138254"/>
              <a:chExt cx="2764579" cy="3315082"/>
            </a:xfrm>
          </p:grpSpPr>
          <p:pic>
            <p:nvPicPr>
              <p:cNvPr id="30" name="Picture 29"/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904" r="-1"/>
              <a:stretch/>
            </p:blipFill>
            <p:spPr>
              <a:xfrm>
                <a:off x="6271917" y="3138254"/>
                <a:ext cx="2764579" cy="3240360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7308304" y="3573016"/>
                <a:ext cx="720080" cy="369332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a</a:t>
                </a:r>
                <a:r>
                  <a:rPr lang="en-US" baseline="30000" dirty="0" err="1" smtClean="0"/>
                  <a:t>-</a:t>
                </a:r>
                <a:r>
                  <a:rPr lang="en-US" dirty="0" err="1" smtClean="0"/>
                  <a:t>b</a:t>
                </a:r>
                <a:r>
                  <a:rPr lang="en-US" baseline="30000" dirty="0" err="1" smtClean="0"/>
                  <a:t>+</a:t>
                </a:r>
                <a:r>
                  <a:rPr lang="en-US" dirty="0" err="1" smtClean="0"/>
                  <a:t>c</a:t>
                </a:r>
                <a:r>
                  <a:rPr lang="en-US" baseline="30000" dirty="0" smtClean="0"/>
                  <a:t>-</a:t>
                </a:r>
                <a:endParaRPr lang="en-US" dirty="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6372200" y="6165304"/>
                <a:ext cx="288032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203848" y="3140968"/>
              <a:ext cx="2780038" cy="3312368"/>
              <a:chOff x="3203848" y="3140968"/>
              <a:chExt cx="2780038" cy="3312368"/>
            </a:xfrm>
          </p:grpSpPr>
          <p:pic>
            <p:nvPicPr>
              <p:cNvPr id="29" name="Picture 28"/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807" r="33096"/>
              <a:stretch/>
            </p:blipFill>
            <p:spPr>
              <a:xfrm>
                <a:off x="3219308" y="3140968"/>
                <a:ext cx="2764578" cy="324036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4508376" y="3576231"/>
                <a:ext cx="783704" cy="369332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</a:t>
                </a:r>
                <a:r>
                  <a:rPr lang="en-US" baseline="30000" dirty="0" smtClean="0"/>
                  <a:t>+</a:t>
                </a:r>
                <a:r>
                  <a:rPr lang="en-US" dirty="0" smtClean="0"/>
                  <a:t>a</a:t>
                </a:r>
                <a:r>
                  <a:rPr lang="en-US" baseline="30000" dirty="0" smtClean="0"/>
                  <a:t>+</a:t>
                </a:r>
                <a:r>
                  <a:rPr lang="en-US" dirty="0" smtClean="0"/>
                  <a:t>c</a:t>
                </a:r>
                <a:r>
                  <a:rPr lang="en-US" baseline="30000" dirty="0" smtClean="0"/>
                  <a:t>0</a:t>
                </a:r>
                <a:endParaRPr lang="en-US" dirty="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203848" y="6165304"/>
                <a:ext cx="288032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107504" y="3140968"/>
              <a:ext cx="2808312" cy="3312368"/>
              <a:chOff x="107504" y="3140968"/>
              <a:chExt cx="2808312" cy="3312368"/>
            </a:xfrm>
          </p:grpSpPr>
          <p:pic>
            <p:nvPicPr>
              <p:cNvPr id="4" name="Picture 3"/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379"/>
              <a:stretch/>
            </p:blipFill>
            <p:spPr>
              <a:xfrm>
                <a:off x="107504" y="3140968"/>
                <a:ext cx="2808312" cy="3240360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403648" y="3563724"/>
                <a:ext cx="720080" cy="369332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a</a:t>
                </a:r>
                <a:r>
                  <a:rPr lang="en-US" baseline="30000" dirty="0" err="1" smtClean="0"/>
                  <a:t>+</a:t>
                </a:r>
                <a:r>
                  <a:rPr lang="en-US" dirty="0" err="1" smtClean="0"/>
                  <a:t>a</a:t>
                </a:r>
                <a:r>
                  <a:rPr lang="en-US" baseline="30000" dirty="0" err="1" smtClean="0"/>
                  <a:t>+</a:t>
                </a:r>
                <a:r>
                  <a:rPr lang="en-US" dirty="0" err="1" smtClean="0"/>
                  <a:t>c</a:t>
                </a:r>
                <a:r>
                  <a:rPr lang="en-US" baseline="30000" dirty="0" smtClean="0"/>
                  <a:t>-</a:t>
                </a:r>
                <a:endParaRPr lang="en-US" dirty="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07504" y="6165304"/>
                <a:ext cx="288032" cy="2880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1115616" y="1095631"/>
            <a:ext cx="6480720" cy="1897955"/>
          </a:xfrm>
          <a:prstGeom prst="rect">
            <a:avLst/>
          </a:prstGeom>
          <a:gradFill>
            <a:gsLst>
              <a:gs pos="0">
                <a:srgbClr val="61E1FF"/>
              </a:gs>
              <a:gs pos="35000">
                <a:srgbClr val="A7E8FF"/>
              </a:gs>
              <a:gs pos="100000">
                <a:srgbClr val="D5F4FF"/>
              </a:gs>
            </a:gsLst>
          </a:gradFill>
          <a:ln>
            <a:solidFill>
              <a:srgbClr val="0099FF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1600" b="1" baseline="-25000" dirty="0" smtClean="0"/>
          </a:p>
          <a:p>
            <a:endParaRPr lang="en-US" sz="1600" b="1" baseline="-25000" dirty="0"/>
          </a:p>
          <a:p>
            <a:endParaRPr lang="en-US" sz="1600" b="1" baseline="-25000" dirty="0" smtClean="0"/>
          </a:p>
          <a:p>
            <a:endParaRPr lang="en-US" sz="1600" b="1" baseline="-25000" dirty="0"/>
          </a:p>
          <a:p>
            <a:endParaRPr lang="en-US" sz="1600" b="1" baseline="-25000" dirty="0" smtClean="0"/>
          </a:p>
          <a:p>
            <a:endParaRPr lang="en-US" sz="1600" b="1" baseline="-25000" dirty="0"/>
          </a:p>
          <a:p>
            <a:endParaRPr lang="en-US" sz="1600" b="1" baseline="-25000" dirty="0" smtClean="0"/>
          </a:p>
          <a:p>
            <a:endParaRPr lang="en-US" sz="1600" b="1" baseline="-25000" dirty="0"/>
          </a:p>
          <a:p>
            <a:endParaRPr lang="en-US" sz="1600" b="1" baseline="-25000" dirty="0" smtClean="0"/>
          </a:p>
          <a:p>
            <a:endParaRPr lang="en-US" sz="1600" b="1" baseline="-25000" dirty="0"/>
          </a:p>
          <a:p>
            <a:endParaRPr lang="en-US" sz="1600" b="1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1115616" y="836712"/>
            <a:ext cx="1895019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err="1"/>
              <a:t>Landua</a:t>
            </a:r>
            <a:r>
              <a:rPr lang="en-US" sz="1600" dirty="0"/>
              <a:t> free energy: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96552" y="44624"/>
            <a:ext cx="9144000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LGD modeling: S-T phase diagram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501886"/>
              </p:ext>
            </p:extLst>
          </p:nvPr>
        </p:nvGraphicFramePr>
        <p:xfrm>
          <a:off x="1142877" y="1325086"/>
          <a:ext cx="6447707" cy="1579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5" r:id="rId4" imgW="4470400" imgH="1143000" progId="Equation.DSMT4">
                  <p:embed/>
                </p:oleObj>
              </mc:Choice>
              <mc:Fallback>
                <p:oleObj r:id="rId4" imgW="4470400" imgH="114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877" y="1325086"/>
                        <a:ext cx="6447707" cy="157971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Connector 20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907704" y="4653136"/>
            <a:ext cx="5472608" cy="1008112"/>
            <a:chOff x="1907704" y="4653136"/>
            <a:chExt cx="5472608" cy="1008112"/>
          </a:xfrm>
        </p:grpSpPr>
        <p:sp>
          <p:nvSpPr>
            <p:cNvPr id="6" name="Oval 5"/>
            <p:cNvSpPr/>
            <p:nvPr/>
          </p:nvSpPr>
          <p:spPr>
            <a:xfrm>
              <a:off x="1907704" y="4653136"/>
              <a:ext cx="576064" cy="504056"/>
            </a:xfrm>
            <a:prstGeom prst="ellipse">
              <a:avLst/>
            </a:prstGeom>
            <a:solidFill>
              <a:srgbClr val="9933FF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4716016" y="4653136"/>
              <a:ext cx="576064" cy="504056"/>
            </a:xfrm>
            <a:prstGeom prst="ellipse">
              <a:avLst/>
            </a:prstGeom>
            <a:solidFill>
              <a:srgbClr val="9933FF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804248" y="5157192"/>
              <a:ext cx="576064" cy="504056"/>
            </a:xfrm>
            <a:prstGeom prst="ellipse">
              <a:avLst/>
            </a:prstGeom>
            <a:solidFill>
              <a:srgbClr val="9933FF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355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 dirty="0"/>
          </a:p>
        </p:txBody>
      </p:sp>
      <p:sp>
        <p:nvSpPr>
          <p:cNvPr id="44" name="Rectangle 43"/>
          <p:cNvSpPr/>
          <p:nvPr/>
        </p:nvSpPr>
        <p:spPr>
          <a:xfrm>
            <a:off x="270743" y="3343492"/>
            <a:ext cx="3823135" cy="3336891"/>
          </a:xfrm>
          <a:prstGeom prst="rect">
            <a:avLst/>
          </a:prstGeom>
          <a:solidFill>
            <a:schemeClr val="bg1"/>
          </a:solidFill>
          <a:ln w="9525">
            <a:solidFill>
              <a:srgbClr val="33CCFF"/>
            </a:solidFill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44809" y="1095608"/>
            <a:ext cx="3823135" cy="2117368"/>
          </a:xfrm>
          <a:prstGeom prst="rect">
            <a:avLst/>
          </a:prstGeom>
          <a:solidFill>
            <a:schemeClr val="bg1"/>
          </a:solidFill>
          <a:ln w="9525">
            <a:solidFill>
              <a:srgbClr val="33CCFF"/>
            </a:solidFill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867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1" t="42857" r="11650" b="15675"/>
          <a:stretch>
            <a:fillRect/>
          </a:stretch>
        </p:blipFill>
        <p:spPr bwMode="auto">
          <a:xfrm>
            <a:off x="973139" y="1195388"/>
            <a:ext cx="2828832" cy="196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70" name="Group 2"/>
          <p:cNvGrpSpPr>
            <a:grpSpLocks/>
          </p:cNvGrpSpPr>
          <p:nvPr/>
        </p:nvGrpSpPr>
        <p:grpSpPr bwMode="auto">
          <a:xfrm>
            <a:off x="300737" y="3434905"/>
            <a:ext cx="3484295" cy="3209890"/>
            <a:chOff x="775510" y="3412414"/>
            <a:chExt cx="3600370" cy="3400611"/>
          </a:xfrm>
        </p:grpSpPr>
        <p:grpSp>
          <p:nvGrpSpPr>
            <p:cNvPr id="36871" name="Group 6"/>
            <p:cNvGrpSpPr>
              <a:grpSpLocks/>
            </p:cNvGrpSpPr>
            <p:nvPr/>
          </p:nvGrpSpPr>
          <p:grpSpPr bwMode="auto">
            <a:xfrm>
              <a:off x="775510" y="3412414"/>
              <a:ext cx="3600370" cy="3400611"/>
              <a:chOff x="775476" y="3412730"/>
              <a:chExt cx="3599617" cy="3400036"/>
            </a:xfrm>
          </p:grpSpPr>
          <p:pic>
            <p:nvPicPr>
              <p:cNvPr id="36873" name="Picture 1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196" t="28947" r="15891" b="14880"/>
              <a:stretch>
                <a:fillRect/>
              </a:stretch>
            </p:blipFill>
            <p:spPr bwMode="auto">
              <a:xfrm>
                <a:off x="1469661" y="3412730"/>
                <a:ext cx="2709465" cy="32508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874" name="Text Box 5"/>
              <p:cNvSpPr txBox="1">
                <a:spLocks noChangeArrowheads="1"/>
              </p:cNvSpPr>
              <p:nvPr/>
            </p:nvSpPr>
            <p:spPr bwMode="auto">
              <a:xfrm>
                <a:off x="1798531" y="6519358"/>
                <a:ext cx="2576562" cy="29340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charset="0"/>
                  <a:buChar char="–"/>
                  <a:defRPr sz="24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charset="0"/>
                  <a:buChar char="–"/>
                  <a:defRPr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200" i="1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Yamaguchi et al., </a:t>
                </a:r>
                <a:r>
                  <a:rPr lang="en-US" altLang="en-US" sz="1200" i="1" dirty="0" err="1">
                    <a:solidFill>
                      <a:srgbClr val="9933FF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Phys.Rev.B</a:t>
                </a:r>
                <a:r>
                  <a:rPr lang="en-US" altLang="en-US" sz="1200" i="1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 (1996)</a:t>
                </a:r>
              </a:p>
            </p:txBody>
          </p:sp>
          <p:sp>
            <p:nvSpPr>
              <p:cNvPr id="36875" name="TextBox 3"/>
              <p:cNvSpPr txBox="1">
                <a:spLocks noChangeArrowheads="1"/>
              </p:cNvSpPr>
              <p:nvPr/>
            </p:nvSpPr>
            <p:spPr bwMode="auto">
              <a:xfrm>
                <a:off x="775476" y="3461834"/>
                <a:ext cx="591544" cy="32600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charset="0"/>
                  <a:buChar char="–"/>
                  <a:defRPr sz="24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charset="0"/>
                  <a:buChar char="–"/>
                  <a:defRPr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B</a:t>
                </a:r>
                <a:r>
                  <a:rPr lang="en-US" altLang="en-US" sz="14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ulk</a:t>
                </a:r>
                <a:endParaRPr lang="en-US" altLang="en-US" sz="1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36872" name="Picture 1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5" t="22932" r="32053" b="32645"/>
            <a:stretch>
              <a:fillRect/>
            </a:stretch>
          </p:blipFill>
          <p:spPr bwMode="auto">
            <a:xfrm>
              <a:off x="817674" y="3863436"/>
              <a:ext cx="690132" cy="91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44" descr="http://www.brooklyn.cuny.edu/bc/ahp/LAD/C3/graphics/C3_quant_04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09" y="1207914"/>
            <a:ext cx="498475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1693" y="404664"/>
            <a:ext cx="7214603" cy="5334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LaCoO</a:t>
            </a:r>
            <a:r>
              <a:rPr lang="en-US" sz="2400" baseline="-250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  <a:r>
              <a:rPr 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unconventional magnetism</a:t>
            </a:r>
            <a:endParaRPr lang="en-US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644008" y="1095608"/>
            <a:ext cx="4280639" cy="5565422"/>
            <a:chOff x="4644008" y="1095608"/>
            <a:chExt cx="4280639" cy="5565422"/>
          </a:xfrm>
        </p:grpSpPr>
        <p:sp>
          <p:nvSpPr>
            <p:cNvPr id="46" name="Rectangle 45"/>
            <p:cNvSpPr/>
            <p:nvPr/>
          </p:nvSpPr>
          <p:spPr>
            <a:xfrm>
              <a:off x="4644008" y="1095608"/>
              <a:ext cx="4280639" cy="556542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33CCFF"/>
              </a:solidFill>
              <a:miter lim="800000"/>
              <a:headEnd/>
              <a:tailEnd/>
            </a:ln>
            <a:effectLst>
              <a:outerShdw blurRad="50800" dist="38100" dir="2700000" sx="102000" sy="102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773097" y="1104999"/>
              <a:ext cx="3952568" cy="5523061"/>
              <a:chOff x="4920086" y="1218307"/>
              <a:chExt cx="3952568" cy="5523061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4920086" y="1218307"/>
                <a:ext cx="3952568" cy="2756049"/>
                <a:chOff x="4920086" y="1284103"/>
                <a:chExt cx="3952568" cy="2756049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4920086" y="1284103"/>
                  <a:ext cx="3922424" cy="2756049"/>
                  <a:chOff x="4920086" y="1284103"/>
                  <a:chExt cx="3922424" cy="2756049"/>
                </a:xfrm>
              </p:grpSpPr>
              <p:grpSp>
                <p:nvGrpSpPr>
                  <p:cNvPr id="8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4920086" y="1284103"/>
                    <a:ext cx="3854702" cy="2756049"/>
                    <a:chOff x="4694634" y="1249339"/>
                    <a:chExt cx="3661966" cy="2506962"/>
                  </a:xfrm>
                </p:grpSpPr>
                <p:pic>
                  <p:nvPicPr>
                    <p:cNvPr id="36876" name="Picture 1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6399" t="34126" r="55937" b="30357"/>
                    <a:stretch>
                      <a:fillRect/>
                    </a:stretch>
                  </p:blipFill>
                  <p:spPr bwMode="auto">
                    <a:xfrm>
                      <a:off x="4694634" y="1284973"/>
                      <a:ext cx="3241279" cy="234032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36877" name="TextBox 1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598114" y="1249339"/>
                      <a:ext cx="1224678" cy="279961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  <a:ln w="9525">
                      <a:solidFill>
                        <a:srgbClr val="FF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ct val="60000"/>
                        </a:spcBef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sz="2800" b="1">
                          <a:solidFill>
                            <a:srgbClr val="000000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rgbClr val="01673E"/>
                        </a:buClr>
                        <a:buFont typeface="Arial" charset="0"/>
                        <a:buChar char="–"/>
                        <a:defRPr sz="2400" b="1">
                          <a:solidFill>
                            <a:srgbClr val="000000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25000"/>
                        </a:spcBef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sz="2000" b="1">
                          <a:solidFill>
                            <a:srgbClr val="000000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rgbClr val="01673E"/>
                        </a:buClr>
                        <a:buFont typeface="Arial" charset="0"/>
                        <a:buChar char="–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  <a:buClrTx/>
                        <a:buFontTx/>
                        <a:buNone/>
                      </a:pPr>
                      <a:r>
                        <a:rPr lang="en-US" altLang="en-US" sz="14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</a:t>
                      </a:r>
                      <a:r>
                        <a:rPr lang="en-US" altLang="en-US" sz="14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pitaxial </a:t>
                      </a:r>
                      <a:r>
                        <a:rPr lang="en-US" altLang="en-US" sz="14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film</a:t>
                      </a:r>
                    </a:p>
                  </p:txBody>
                </p:sp>
                <p:sp>
                  <p:nvSpPr>
                    <p:cNvPr id="36883" name="Rectangle 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119268" y="2724565"/>
                      <a:ext cx="237332" cy="762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algn="ctr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60000"/>
                        </a:spcBef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sz="2800" b="1">
                          <a:solidFill>
                            <a:srgbClr val="000000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rgbClr val="01673E"/>
                        </a:buClr>
                        <a:buFont typeface="Arial" charset="0"/>
                        <a:buChar char="–"/>
                        <a:defRPr sz="2400" b="1">
                          <a:solidFill>
                            <a:srgbClr val="000000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25000"/>
                        </a:spcBef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sz="2000" b="1">
                          <a:solidFill>
                            <a:srgbClr val="000000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rgbClr val="01673E"/>
                        </a:buClr>
                        <a:buFont typeface="Arial" charset="0"/>
                        <a:buChar char="–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  <a:buClrTx/>
                        <a:buFontTx/>
                        <a:buNone/>
                      </a:pPr>
                      <a:endParaRPr lang="en-US" altLang="en-US" sz="180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879" name="Text Box 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221545" y="3504337"/>
                      <a:ext cx="2761907" cy="25196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ct val="60000"/>
                        </a:spcBef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sz="2800" b="1">
                          <a:solidFill>
                            <a:srgbClr val="000000"/>
                          </a:solidFill>
                          <a:latin typeface="Arial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ct val="35000"/>
                        </a:spcBef>
                        <a:buClr>
                          <a:srgbClr val="01673E"/>
                        </a:buClr>
                        <a:buFont typeface="Arial" charset="0"/>
                        <a:buChar char="–"/>
                        <a:defRPr sz="2400" b="1">
                          <a:solidFill>
                            <a:srgbClr val="000000"/>
                          </a:solidFill>
                          <a:latin typeface="Arial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25000"/>
                        </a:spcBef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sz="2000" b="1">
                          <a:solidFill>
                            <a:srgbClr val="000000"/>
                          </a:solidFill>
                          <a:latin typeface="Arial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rgbClr val="01673E"/>
                        </a:buClr>
                        <a:buFont typeface="Arial" charset="0"/>
                        <a:buChar char="–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ct val="20000"/>
                        </a:spcBef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1673E"/>
                        </a:buClr>
                        <a:buFont typeface="Symbol" pitchFamily="18" charset="2"/>
                        <a:buChar char="·"/>
                        <a:defRPr b="1">
                          <a:solidFill>
                            <a:srgbClr val="000000"/>
                          </a:solidFill>
                          <a:latin typeface="Arial" charset="0"/>
                        </a:defRPr>
                      </a:lvl9pPr>
                    </a:lstStyle>
                    <a:p>
                      <a:pPr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ClrTx/>
                        <a:buFontTx/>
                        <a:buNone/>
                      </a:pPr>
                      <a:r>
                        <a:rPr lang="en-US" altLang="en-US" sz="1200" i="1" dirty="0">
                          <a:solidFill>
                            <a:srgbClr val="9933FF"/>
                          </a:solidFill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Fuchs et al., </a:t>
                      </a:r>
                      <a:r>
                        <a:rPr lang="en-US" altLang="en-US" sz="1200" i="1" dirty="0" err="1">
                          <a:solidFill>
                            <a:srgbClr val="9933FF"/>
                          </a:solidFill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Phys.Rev.B</a:t>
                      </a:r>
                      <a:r>
                        <a:rPr lang="en-US" altLang="en-US" sz="1200" i="1" dirty="0">
                          <a:solidFill>
                            <a:srgbClr val="9933FF"/>
                          </a:solidFill>
                          <a:latin typeface="Times New Roman" panose="02020603050405020304" pitchFamily="18" charset="0"/>
                          <a:ea typeface="ＭＳ Ｐゴシック" pitchFamily="34" charset="-128"/>
                          <a:cs typeface="Times New Roman" panose="02020603050405020304" pitchFamily="18" charset="0"/>
                        </a:rPr>
                        <a:t> (2008) and (2009)</a:t>
                      </a:r>
                    </a:p>
                  </p:txBody>
                </p:sp>
              </p:grpSp>
              <p:pic>
                <p:nvPicPr>
                  <p:cNvPr id="3078" name="Picture 6" descr="https://encrypted-tbn0.gstatic.com/images?q=tbn:ANd9GcS5uH9VxcQRPfftwK6dD8fTrDeiExzMP2-Ir8TEnYKpJf45ztK8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959349" y="1448535"/>
                    <a:ext cx="883161" cy="575393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32" name="Group 5"/>
                <p:cNvGrpSpPr>
                  <a:grpSpLocks/>
                </p:cNvGrpSpPr>
                <p:nvPr/>
              </p:nvGrpSpPr>
              <p:grpSpPr bwMode="auto">
                <a:xfrm>
                  <a:off x="7343194" y="1989299"/>
                  <a:ext cx="1529460" cy="1443491"/>
                  <a:chOff x="7239000" y="1850083"/>
                  <a:chExt cx="1811337" cy="1643063"/>
                </a:xfrm>
              </p:grpSpPr>
              <p:grpSp>
                <p:nvGrpSpPr>
                  <p:cNvPr id="35" name="Group 2"/>
                  <p:cNvGrpSpPr>
                    <a:grpSpLocks/>
                  </p:cNvGrpSpPr>
                  <p:nvPr/>
                </p:nvGrpSpPr>
                <p:grpSpPr bwMode="auto">
                  <a:xfrm>
                    <a:off x="7239000" y="1850083"/>
                    <a:ext cx="1811337" cy="1643063"/>
                    <a:chOff x="7040562" y="1905000"/>
                    <a:chExt cx="1811337" cy="1643063"/>
                  </a:xfrm>
                </p:grpSpPr>
                <p:pic>
                  <p:nvPicPr>
                    <p:cNvPr id="39" name="Picture 1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58231" t="37112" r="9262" b="10420"/>
                    <a:stretch>
                      <a:fillRect/>
                    </a:stretch>
                  </p:blipFill>
                  <p:spPr bwMode="auto">
                    <a:xfrm>
                      <a:off x="7040562" y="1905000"/>
                      <a:ext cx="1811337" cy="164306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pic>
                  <p:nvPicPr>
                    <p:cNvPr id="40" name="Picture 1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60159" t="61800" r="31450" b="24310"/>
                    <a:stretch>
                      <a:fillRect/>
                    </a:stretch>
                  </p:blipFill>
                  <p:spPr bwMode="auto">
                    <a:xfrm>
                      <a:off x="7131050" y="2540000"/>
                      <a:ext cx="649288" cy="60483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  <p:sp>
                <p:nvSpPr>
                  <p:cNvPr id="36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8144668" y="1981200"/>
                    <a:ext cx="237332" cy="4572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180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8305800" y="1878658"/>
                    <a:ext cx="649224" cy="116934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180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8254205" y="2724565"/>
                    <a:ext cx="237332" cy="762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endParaRPr lang="en-US" altLang="en-US" sz="1800" b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" name="Group 3"/>
              <p:cNvGrpSpPr/>
              <p:nvPr/>
            </p:nvGrpSpPr>
            <p:grpSpPr>
              <a:xfrm>
                <a:off x="5177832" y="3962400"/>
                <a:ext cx="3690643" cy="2778968"/>
                <a:chOff x="5177832" y="4157246"/>
                <a:chExt cx="3690643" cy="2778968"/>
              </a:xfrm>
            </p:grpSpPr>
            <p:pic>
              <p:nvPicPr>
                <p:cNvPr id="3074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4660" t="28119" r="11874" b="21921"/>
                <a:stretch/>
              </p:blipFill>
              <p:spPr bwMode="auto">
                <a:xfrm>
                  <a:off x="5177832" y="4424971"/>
                  <a:ext cx="2767290" cy="2195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76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6615" t="26776" r="29140" b="46447"/>
                <a:stretch/>
              </p:blipFill>
              <p:spPr bwMode="auto">
                <a:xfrm>
                  <a:off x="8002539" y="5297812"/>
                  <a:ext cx="856044" cy="8551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5981926" y="6659215"/>
                  <a:ext cx="2046458" cy="2769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ct val="60000"/>
                    </a:spcBef>
                    <a:buClr>
                      <a:srgbClr val="01673E"/>
                    </a:buClr>
                    <a:buFont typeface="Symbol" pitchFamily="18" charset="2"/>
                    <a:buChar char="·"/>
                    <a:defRPr sz="2800" b="1">
                      <a:solidFill>
                        <a:srgbClr val="000000"/>
                      </a:solidFill>
                      <a:latin typeface="Arial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5000"/>
                    </a:spcBef>
                    <a:buClr>
                      <a:srgbClr val="01673E"/>
                    </a:buClr>
                    <a:buFont typeface="Arial" charset="0"/>
                    <a:buChar char="–"/>
                    <a:defRPr sz="2400" b="1">
                      <a:solidFill>
                        <a:srgbClr val="000000"/>
                      </a:solidFill>
                      <a:latin typeface="Arial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25000"/>
                    </a:spcBef>
                    <a:buClr>
                      <a:srgbClr val="01673E"/>
                    </a:buClr>
                    <a:buFont typeface="Symbol" pitchFamily="18" charset="2"/>
                    <a:buChar char="·"/>
                    <a:defRPr sz="2000" b="1">
                      <a:solidFill>
                        <a:srgbClr val="000000"/>
                      </a:solidFill>
                      <a:latin typeface="Arial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20000"/>
                    </a:spcBef>
                    <a:buClr>
                      <a:srgbClr val="01673E"/>
                    </a:buClr>
                    <a:buFont typeface="Arial" charset="0"/>
                    <a:buChar char="–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20000"/>
                    </a:spcBef>
                    <a:buClr>
                      <a:srgbClr val="01673E"/>
                    </a:buClr>
                    <a:buFont typeface="Symbol" pitchFamily="18" charset="2"/>
                    <a:buChar char="·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01673E"/>
                    </a:buClr>
                    <a:buFont typeface="Symbol" pitchFamily="18" charset="2"/>
                    <a:buChar char="·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01673E"/>
                    </a:buClr>
                    <a:buFont typeface="Symbol" pitchFamily="18" charset="2"/>
                    <a:buChar char="·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01673E"/>
                    </a:buClr>
                    <a:buFont typeface="Symbol" pitchFamily="18" charset="2"/>
                    <a:buChar char="·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01673E"/>
                    </a:buClr>
                    <a:buFont typeface="Symbol" pitchFamily="18" charset="2"/>
                    <a:buChar char="·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en-US" sz="1200" i="1" dirty="0" err="1" smtClean="0">
                      <a:solidFill>
                        <a:srgbClr val="9933FF"/>
                      </a:solidFill>
                      <a:latin typeface="Times New Roman" panose="02020603050405020304" pitchFamily="18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Fita</a:t>
                  </a:r>
                  <a:r>
                    <a:rPr lang="en-US" altLang="en-US" sz="1200" i="1" dirty="0" smtClean="0">
                      <a:solidFill>
                        <a:srgbClr val="9933FF"/>
                      </a:solidFill>
                      <a:latin typeface="Times New Roman" panose="02020603050405020304" pitchFamily="18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 </a:t>
                  </a:r>
                  <a:r>
                    <a:rPr lang="en-US" altLang="en-US" sz="1200" i="1" dirty="0">
                      <a:solidFill>
                        <a:srgbClr val="9933FF"/>
                      </a:solidFill>
                      <a:latin typeface="Times New Roman" panose="02020603050405020304" pitchFamily="18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et al., </a:t>
                  </a:r>
                  <a:r>
                    <a:rPr lang="en-US" altLang="en-US" sz="1200" i="1" dirty="0" err="1">
                      <a:solidFill>
                        <a:srgbClr val="9933FF"/>
                      </a:solidFill>
                      <a:latin typeface="Times New Roman" panose="02020603050405020304" pitchFamily="18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Phys.Rev.B</a:t>
                  </a:r>
                  <a:r>
                    <a:rPr lang="en-US" altLang="en-US" sz="1200" i="1" dirty="0">
                      <a:solidFill>
                        <a:srgbClr val="9933FF"/>
                      </a:solidFill>
                      <a:latin typeface="Times New Roman" panose="02020603050405020304" pitchFamily="18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 (2008</a:t>
                  </a:r>
                  <a:r>
                    <a:rPr lang="en-US" altLang="en-US" sz="1200" i="1" dirty="0" smtClean="0">
                      <a:solidFill>
                        <a:srgbClr val="9933FF"/>
                      </a:solidFill>
                      <a:latin typeface="Times New Roman" panose="02020603050405020304" pitchFamily="18" charset="0"/>
                      <a:ea typeface="ＭＳ Ｐゴシック" pitchFamily="34" charset="-128"/>
                      <a:cs typeface="Times New Roman" panose="02020603050405020304" pitchFamily="18" charset="0"/>
                    </a:rPr>
                    <a:t>)</a:t>
                  </a:r>
                  <a:endParaRPr lang="en-US" altLang="en-US" sz="1200" i="1" dirty="0">
                    <a:solidFill>
                      <a:srgbClr val="9933FF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5486400" y="4157246"/>
                  <a:ext cx="2382383" cy="307777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ct val="60000"/>
                    </a:spcBef>
                    <a:buClr>
                      <a:srgbClr val="01673E"/>
                    </a:buClr>
                    <a:buFont typeface="Symbol" pitchFamily="18" charset="2"/>
                    <a:buChar char="·"/>
                    <a:defRPr sz="2800" b="1">
                      <a:solidFill>
                        <a:srgbClr val="000000"/>
                      </a:solidFill>
                      <a:latin typeface="Arial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35000"/>
                    </a:spcBef>
                    <a:buClr>
                      <a:srgbClr val="01673E"/>
                    </a:buClr>
                    <a:buFont typeface="Arial" charset="0"/>
                    <a:buChar char="–"/>
                    <a:defRPr sz="2400" b="1">
                      <a:solidFill>
                        <a:srgbClr val="000000"/>
                      </a:solidFill>
                      <a:latin typeface="Arial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25000"/>
                    </a:spcBef>
                    <a:buClr>
                      <a:srgbClr val="01673E"/>
                    </a:buClr>
                    <a:buFont typeface="Symbol" pitchFamily="18" charset="2"/>
                    <a:buChar char="·"/>
                    <a:defRPr sz="2000" b="1">
                      <a:solidFill>
                        <a:srgbClr val="000000"/>
                      </a:solidFill>
                      <a:latin typeface="Arial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20000"/>
                    </a:spcBef>
                    <a:buClr>
                      <a:srgbClr val="01673E"/>
                    </a:buClr>
                    <a:buFont typeface="Arial" charset="0"/>
                    <a:buChar char="–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20000"/>
                    </a:spcBef>
                    <a:buClr>
                      <a:srgbClr val="01673E"/>
                    </a:buClr>
                    <a:buFont typeface="Symbol" pitchFamily="18" charset="2"/>
                    <a:buChar char="·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01673E"/>
                    </a:buClr>
                    <a:buFont typeface="Symbol" pitchFamily="18" charset="2"/>
                    <a:buChar char="·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01673E"/>
                    </a:buClr>
                    <a:buFont typeface="Symbol" pitchFamily="18" charset="2"/>
                    <a:buChar char="·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01673E"/>
                    </a:buClr>
                    <a:buFont typeface="Symbol" pitchFamily="18" charset="2"/>
                    <a:buChar char="·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01673E"/>
                    </a:buClr>
                    <a:buFont typeface="Symbol" pitchFamily="18" charset="2"/>
                    <a:buChar char="·"/>
                    <a:defRPr b="1">
                      <a:solidFill>
                        <a:srgbClr val="000000"/>
                      </a:solidFill>
                      <a:latin typeface="Arial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US" altLang="en-US" sz="1400" dirty="0" smtClean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Nanoparticle &amp; nanowires</a:t>
                  </a:r>
                  <a:endParaRPr lang="en-US" altLang="en-US" sz="1400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pic>
              <p:nvPicPr>
                <p:cNvPr id="3075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0709" t="30617" r="18585" b="32632"/>
                <a:stretch/>
              </p:blipFill>
              <p:spPr bwMode="auto">
                <a:xfrm>
                  <a:off x="7945122" y="4335202"/>
                  <a:ext cx="923353" cy="8710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cxnSp>
        <p:nvCxnSpPr>
          <p:cNvPr id="42" name="Straight Connector 41"/>
          <p:cNvCxnSpPr/>
          <p:nvPr/>
        </p:nvCxnSpPr>
        <p:spPr>
          <a:xfrm>
            <a:off x="0" y="924080"/>
            <a:ext cx="9122307" cy="0"/>
          </a:xfrm>
          <a:prstGeom prst="line">
            <a:avLst/>
          </a:prstGeom>
          <a:ln w="28575"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0" y="0"/>
            <a:ext cx="9144000" cy="369888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Theme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2: Symmetry Engineering in epitaxial Magnetic LaCoO</a:t>
            </a:r>
            <a:r>
              <a:rPr lang="en-US" b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endParaRPr lang="en-US" b="1" baseline="-2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114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97521" y="1041239"/>
            <a:ext cx="3600399" cy="2664296"/>
          </a:xfrm>
          <a:prstGeom prst="rect">
            <a:avLst/>
          </a:prstGeom>
          <a:solidFill>
            <a:schemeClr val="bg1"/>
          </a:solidFill>
          <a:ln w="9525">
            <a:solidFill>
              <a:srgbClr val="33CCFF"/>
            </a:solidFill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49040"/>
            <a:ext cx="3443942" cy="243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23528" y="798820"/>
            <a:ext cx="1779654" cy="25391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050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Chio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</a:t>
            </a:r>
            <a:r>
              <a:rPr lang="en-US" altLang="en-US" sz="1050" i="1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et al.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, </a:t>
            </a:r>
            <a:r>
              <a:rPr lang="en-US" altLang="en-US" sz="1050" i="1" dirty="0" err="1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Nano.Lett</a:t>
            </a:r>
            <a:r>
              <a:rPr lang="en-US" altLang="en-US" sz="1050" dirty="0" smtClean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rPr>
              <a:t> (2012)</a:t>
            </a:r>
            <a:endParaRPr lang="en-US" altLang="en-US" sz="1050" dirty="0">
              <a:solidFill>
                <a:srgbClr val="FF00FF"/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1693" y="44624"/>
            <a:ext cx="7214603" cy="5334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LaCoO</a:t>
            </a:r>
            <a:r>
              <a:rPr lang="en-US" sz="2400" baseline="-250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  <a:r>
              <a:rPr 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: unconventional magnetism</a:t>
            </a:r>
            <a:endParaRPr lang="en-US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4572000" y="798820"/>
            <a:ext cx="4248472" cy="2906715"/>
            <a:chOff x="4572000" y="798820"/>
            <a:chExt cx="4248472" cy="2906715"/>
          </a:xfrm>
        </p:grpSpPr>
        <p:sp>
          <p:nvSpPr>
            <p:cNvPr id="17" name="Rectangle 16"/>
            <p:cNvSpPr/>
            <p:nvPr/>
          </p:nvSpPr>
          <p:spPr>
            <a:xfrm>
              <a:off x="4572000" y="1041239"/>
              <a:ext cx="4248472" cy="26642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33CCFF"/>
              </a:solidFill>
              <a:miter lim="800000"/>
              <a:headEnd/>
              <a:tailEnd/>
            </a:ln>
            <a:effectLst>
              <a:outerShdw blurRad="50800" dist="38100" dir="2700000" sx="102000" sy="102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79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221048"/>
              <a:ext cx="2379249" cy="22799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796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288" y="1214314"/>
              <a:ext cx="1564370" cy="22866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4572000" y="798820"/>
              <a:ext cx="2111475" cy="2539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60000"/>
                </a:spcBef>
                <a:buClr>
                  <a:srgbClr val="01673E"/>
                </a:buClr>
                <a:buFont typeface="Symbol" pitchFamily="18" charset="2"/>
                <a:buChar char="·"/>
                <a:defRPr sz="2800" b="1">
                  <a:solidFill>
                    <a:srgbClr val="000000"/>
                  </a:solidFill>
                  <a:latin typeface="Arial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5000"/>
                </a:spcBef>
                <a:buClr>
                  <a:srgbClr val="01673E"/>
                </a:buClr>
                <a:buFont typeface="Arial" charset="0"/>
                <a:buChar char="–"/>
                <a:defRPr sz="2400" b="1">
                  <a:solidFill>
                    <a:srgbClr val="000000"/>
                  </a:solidFill>
                  <a:latin typeface="Arial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rgbClr val="01673E"/>
                </a:buClr>
                <a:buFont typeface="Symbol" pitchFamily="18" charset="2"/>
                <a:buChar char="·"/>
                <a:defRPr sz="2000" b="1">
                  <a:solidFill>
                    <a:srgbClr val="000000"/>
                  </a:solidFill>
                  <a:latin typeface="Arial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Arial" charset="0"/>
                <a:buChar char="–"/>
                <a:defRPr b="1">
                  <a:solidFill>
                    <a:srgbClr val="000000"/>
                  </a:solidFill>
                  <a:latin typeface="Arial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050" dirty="0" err="1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Biskup</a:t>
              </a:r>
              <a:r>
                <a:rPr lang="en-US" altLang="en-US" sz="1050" dirty="0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 </a:t>
              </a:r>
              <a:r>
                <a:rPr lang="en-US" altLang="en-US" sz="1050" i="1" dirty="0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et al.</a:t>
              </a:r>
              <a:r>
                <a:rPr lang="en-US" altLang="en-US" sz="1050" dirty="0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, </a:t>
              </a:r>
              <a:r>
                <a:rPr lang="en-US" altLang="en-US" sz="1050" i="1" dirty="0" err="1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Phys.Rev.Lett</a:t>
              </a:r>
              <a:r>
                <a:rPr lang="en-US" altLang="en-US" sz="1050" dirty="0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 (2014)</a:t>
              </a:r>
              <a:endParaRPr lang="en-US" altLang="en-US" sz="1050" dirty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9009" y="3967172"/>
            <a:ext cx="6837287" cy="2666340"/>
            <a:chOff x="399009" y="3967172"/>
            <a:chExt cx="6837287" cy="2666340"/>
          </a:xfrm>
        </p:grpSpPr>
        <p:sp>
          <p:nvSpPr>
            <p:cNvPr id="18" name="Rectangle 17"/>
            <p:cNvSpPr/>
            <p:nvPr/>
          </p:nvSpPr>
          <p:spPr>
            <a:xfrm>
              <a:off x="471017" y="4221088"/>
              <a:ext cx="6765279" cy="24124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33CCFF"/>
              </a:solidFill>
              <a:miter lim="800000"/>
              <a:headEnd/>
              <a:tailEnd/>
            </a:ln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797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783" y="4365104"/>
              <a:ext cx="2589065" cy="20567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1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71" t="42857" r="11650" b="15675"/>
            <a:stretch>
              <a:fillRect/>
            </a:stretch>
          </p:blipFill>
          <p:spPr bwMode="auto">
            <a:xfrm>
              <a:off x="3484365" y="4743155"/>
              <a:ext cx="1872208" cy="1300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 Box 5"/>
            <p:cNvSpPr txBox="1">
              <a:spLocks noChangeArrowheads="1"/>
            </p:cNvSpPr>
            <p:nvPr/>
          </p:nvSpPr>
          <p:spPr bwMode="auto">
            <a:xfrm>
              <a:off x="399009" y="3967172"/>
              <a:ext cx="1955985" cy="2539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60000"/>
                </a:spcBef>
                <a:buClr>
                  <a:srgbClr val="01673E"/>
                </a:buClr>
                <a:buFont typeface="Symbol" pitchFamily="18" charset="2"/>
                <a:buChar char="·"/>
                <a:defRPr sz="2800" b="1">
                  <a:solidFill>
                    <a:srgbClr val="000000"/>
                  </a:solidFill>
                  <a:latin typeface="Arial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5000"/>
                </a:spcBef>
                <a:buClr>
                  <a:srgbClr val="01673E"/>
                </a:buClr>
                <a:buFont typeface="Arial" charset="0"/>
                <a:buChar char="–"/>
                <a:defRPr sz="2400" b="1">
                  <a:solidFill>
                    <a:srgbClr val="000000"/>
                  </a:solidFill>
                  <a:latin typeface="Arial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rgbClr val="01673E"/>
                </a:buClr>
                <a:buFont typeface="Symbol" pitchFamily="18" charset="2"/>
                <a:buChar char="·"/>
                <a:defRPr sz="2000" b="1">
                  <a:solidFill>
                    <a:srgbClr val="000000"/>
                  </a:solidFill>
                  <a:latin typeface="Arial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Arial" charset="0"/>
                <a:buChar char="–"/>
                <a:defRPr b="1">
                  <a:solidFill>
                    <a:srgbClr val="000000"/>
                  </a:solidFill>
                  <a:latin typeface="Arial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050" dirty="0" err="1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Chio</a:t>
              </a:r>
              <a:r>
                <a:rPr lang="en-US" altLang="en-US" sz="1050" dirty="0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 </a:t>
              </a:r>
              <a:r>
                <a:rPr lang="en-US" altLang="en-US" sz="1050" i="1" dirty="0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et al.</a:t>
              </a:r>
              <a:r>
                <a:rPr lang="en-US" altLang="en-US" sz="1050" dirty="0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, </a:t>
              </a:r>
              <a:r>
                <a:rPr lang="en-US" altLang="en-US" sz="1050" i="1" dirty="0" err="1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Chem.Mater</a:t>
              </a:r>
              <a:r>
                <a:rPr lang="en-US" altLang="en-US" sz="1050" i="1" dirty="0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.</a:t>
              </a:r>
              <a:r>
                <a:rPr lang="en-US" altLang="en-US" sz="1050" dirty="0" smtClean="0">
                  <a:solidFill>
                    <a:srgbClr val="FF00FF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rPr>
                <a:t> (2014)</a:t>
              </a:r>
              <a:endParaRPr lang="en-US" altLang="en-US" sz="1050" dirty="0">
                <a:solidFill>
                  <a:srgbClr val="FF00FF"/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6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60219"/>
            <a:stretch/>
          </p:blipFill>
          <p:spPr bwMode="auto">
            <a:xfrm>
              <a:off x="5556533" y="4335288"/>
              <a:ext cx="1175707" cy="602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6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60614"/>
            <a:stretch/>
          </p:blipFill>
          <p:spPr bwMode="auto">
            <a:xfrm>
              <a:off x="5545320" y="5015419"/>
              <a:ext cx="1175708" cy="596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6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201" r="50000" b="14181"/>
            <a:stretch/>
          </p:blipFill>
          <p:spPr bwMode="auto">
            <a:xfrm>
              <a:off x="5580112" y="5648920"/>
              <a:ext cx="1175707" cy="660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3" t="85353" r="9119" b="-1711"/>
            <a:stretch/>
          </p:blipFill>
          <p:spPr bwMode="auto">
            <a:xfrm>
              <a:off x="5295106" y="6318845"/>
              <a:ext cx="1886272" cy="247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7596336" y="4268825"/>
            <a:ext cx="1253336" cy="2256519"/>
            <a:chOff x="7668344" y="4197149"/>
            <a:chExt cx="1253336" cy="2256519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94" t="39250" r="70646" b="26328"/>
            <a:stretch/>
          </p:blipFill>
          <p:spPr bwMode="auto">
            <a:xfrm>
              <a:off x="8052523" y="5361656"/>
              <a:ext cx="833289" cy="1092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50" t="39250" r="50136" b="26328"/>
            <a:stretch/>
          </p:blipFill>
          <p:spPr bwMode="auto">
            <a:xfrm>
              <a:off x="7756897" y="4197149"/>
              <a:ext cx="1164783" cy="1092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7668344" y="5085184"/>
              <a:ext cx="504056" cy="2039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725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 txBox="1">
            <a:spLocks/>
          </p:cNvSpPr>
          <p:nvPr/>
        </p:nvSpPr>
        <p:spPr>
          <a:xfrm>
            <a:off x="-21693" y="-1860"/>
            <a:ext cx="9144000" cy="5334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Magnetic phase diagram for ultra-thin LaCoO</a:t>
            </a:r>
            <a:r>
              <a:rPr lang="en-US" sz="2400" b="1" baseline="-250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films</a:t>
            </a:r>
            <a:endParaRPr lang="en-US" sz="24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2736850" y="2193925"/>
            <a:ext cx="5032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</a:rPr>
              <a:t>5 K</a:t>
            </a:r>
          </a:p>
        </p:txBody>
      </p:sp>
      <p:pic>
        <p:nvPicPr>
          <p:cNvPr id="1638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82650"/>
            <a:ext cx="3719513" cy="226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3151188"/>
            <a:ext cx="36322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7" name="Straight Connector 46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438637" y="906463"/>
            <a:ext cx="7629162" cy="5516553"/>
            <a:chOff x="1438637" y="906463"/>
            <a:chExt cx="7629162" cy="5516553"/>
          </a:xfrm>
        </p:grpSpPr>
        <p:grpSp>
          <p:nvGrpSpPr>
            <p:cNvPr id="16392" name="Group 4"/>
            <p:cNvGrpSpPr>
              <a:grpSpLocks/>
            </p:cNvGrpSpPr>
            <p:nvPr/>
          </p:nvGrpSpPr>
          <p:grpSpPr bwMode="auto">
            <a:xfrm>
              <a:off x="3746205" y="906463"/>
              <a:ext cx="5321594" cy="4503851"/>
              <a:chOff x="3746500" y="841375"/>
              <a:chExt cx="5321300" cy="4503738"/>
            </a:xfrm>
          </p:grpSpPr>
          <p:grpSp>
            <p:nvGrpSpPr>
              <p:cNvPr id="16394" name="Group 2"/>
              <p:cNvGrpSpPr>
                <a:grpSpLocks/>
              </p:cNvGrpSpPr>
              <p:nvPr/>
            </p:nvGrpSpPr>
            <p:grpSpPr bwMode="auto">
              <a:xfrm>
                <a:off x="3746500" y="841375"/>
                <a:ext cx="5321300" cy="4503738"/>
                <a:chOff x="3746500" y="841375"/>
                <a:chExt cx="5321300" cy="4503738"/>
              </a:xfrm>
            </p:grpSpPr>
            <p:grpSp>
              <p:nvGrpSpPr>
                <p:cNvPr id="16403" name="Group 1"/>
                <p:cNvGrpSpPr>
                  <a:grpSpLocks/>
                </p:cNvGrpSpPr>
                <p:nvPr/>
              </p:nvGrpSpPr>
              <p:grpSpPr bwMode="auto">
                <a:xfrm>
                  <a:off x="3746500" y="841375"/>
                  <a:ext cx="5321300" cy="4503738"/>
                  <a:chOff x="3746500" y="841375"/>
                  <a:chExt cx="5321300" cy="4503738"/>
                </a:xfrm>
              </p:grpSpPr>
              <p:grpSp>
                <p:nvGrpSpPr>
                  <p:cNvPr id="16428" name="Group 38"/>
                  <p:cNvGrpSpPr>
                    <a:grpSpLocks/>
                  </p:cNvGrpSpPr>
                  <p:nvPr/>
                </p:nvGrpSpPr>
                <p:grpSpPr bwMode="auto">
                  <a:xfrm>
                    <a:off x="4576763" y="920750"/>
                    <a:ext cx="4491037" cy="3919538"/>
                    <a:chOff x="4576762" y="920750"/>
                    <a:chExt cx="4491039" cy="3919538"/>
                  </a:xfrm>
                </p:grpSpPr>
                <p:grpSp>
                  <p:nvGrpSpPr>
                    <p:cNvPr id="16430" name="Group 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89462" y="2995613"/>
                      <a:ext cx="4325938" cy="1844675"/>
                      <a:chOff x="5029200" y="2994894"/>
                      <a:chExt cx="4326430" cy="1845564"/>
                    </a:xfrm>
                  </p:grpSpPr>
                  <p:sp>
                    <p:nvSpPr>
                      <p:cNvPr id="6" name="Rectangle 5"/>
                      <p:cNvSpPr/>
                      <p:nvPr/>
                    </p:nvSpPr>
                    <p:spPr>
                      <a:xfrm>
                        <a:off x="5029200" y="2994894"/>
                        <a:ext cx="2895600" cy="1817350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67000">
                            <a:srgbClr val="FFF200">
                              <a:alpha val="40000"/>
                            </a:srgbClr>
                          </a:gs>
                          <a:gs pos="75000">
                            <a:srgbClr val="0099FF">
                              <a:lumMod val="89000"/>
                              <a:alpha val="34000"/>
                            </a:srgbClr>
                          </a:gs>
                        </a:gsLst>
                        <a:lin ang="10800000" scaled="1"/>
                        <a:tileRect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6440" name="TextBox 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7445261" y="2994894"/>
                        <a:ext cx="46358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lnSpc>
                            <a:spcPct val="90000"/>
                          </a:lnSpc>
                          <a:spcBef>
                            <a:spcPct val="60000"/>
                          </a:spcBef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sz="2800"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ct val="35000"/>
                          </a:spcBef>
                          <a:buClr>
                            <a:srgbClr val="01673E"/>
                          </a:buClr>
                          <a:buFont typeface="Arial" charset="0"/>
                          <a:buChar char="–"/>
                          <a:defRPr sz="2400"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ct val="25000"/>
                          </a:spcBef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sz="2000"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buClr>
                            <a:srgbClr val="01673E"/>
                          </a:buClr>
                          <a:buFont typeface="Arial" charset="0"/>
                          <a:buChar char="–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ClrTx/>
                          <a:buFontTx/>
                          <a:buNone/>
                        </a:pPr>
                        <a:r>
                          <a:rPr lang="en-US" altLang="en-US" sz="1400">
                            <a:solidFill>
                              <a:schemeClr val="tx1"/>
                            </a:solidFill>
                          </a:rPr>
                          <a:t>5 K</a:t>
                        </a:r>
                      </a:p>
                    </p:txBody>
                  </p:sp>
                  <p:pic>
                    <p:nvPicPr>
                      <p:cNvPr id="16441" name="Picture 8" descr="http://new.resperate.com/wp-content/uploads/2013/05/Temppic1.jpg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9448" t="4926" r="7495" b="5267"/>
                      <a:stretch>
                        <a:fillRect/>
                      </a:stretch>
                    </p:blipFill>
                    <p:spPr bwMode="auto">
                      <a:xfrm>
                        <a:off x="8559187" y="3325954"/>
                        <a:ext cx="796443" cy="15145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  <p:grpSp>
                  <p:nvGrpSpPr>
                    <p:cNvPr id="16431" name="Group 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76762" y="920750"/>
                      <a:ext cx="4491039" cy="1789113"/>
                      <a:chOff x="5016310" y="920504"/>
                      <a:chExt cx="4491582" cy="1788942"/>
                    </a:xfrm>
                  </p:grpSpPr>
                  <p:sp>
                    <p:nvSpPr>
                      <p:cNvPr id="10" name="Rectangle 9"/>
                      <p:cNvSpPr/>
                      <p:nvPr/>
                    </p:nvSpPr>
                    <p:spPr>
                      <a:xfrm>
                        <a:off x="5016310" y="920504"/>
                        <a:ext cx="2895600" cy="1788942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67000">
                            <a:srgbClr val="FFF200"/>
                          </a:gs>
                          <a:gs pos="75000">
                            <a:srgbClr val="0099FF">
                              <a:lumMod val="89000"/>
                              <a:alpha val="88000"/>
                            </a:srgbClr>
                          </a:gs>
                        </a:gsLst>
                        <a:lin ang="10800000" scaled="1"/>
                        <a:tileRect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6435" name="TextBox 1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6760699" y="982635"/>
                        <a:ext cx="1164101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lnSpc>
                            <a:spcPct val="90000"/>
                          </a:lnSpc>
                          <a:spcBef>
                            <a:spcPct val="60000"/>
                          </a:spcBef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sz="2800"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1pPr>
                        <a:lvl2pPr marL="742950" indent="-285750">
                          <a:lnSpc>
                            <a:spcPct val="90000"/>
                          </a:lnSpc>
                          <a:spcBef>
                            <a:spcPct val="35000"/>
                          </a:spcBef>
                          <a:buClr>
                            <a:srgbClr val="01673E"/>
                          </a:buClr>
                          <a:buFont typeface="Arial" charset="0"/>
                          <a:buChar char="–"/>
                          <a:defRPr sz="2400"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2pPr>
                        <a:lvl3pPr marL="1143000" indent="-228600">
                          <a:lnSpc>
                            <a:spcPct val="90000"/>
                          </a:lnSpc>
                          <a:spcBef>
                            <a:spcPct val="25000"/>
                          </a:spcBef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sz="2000"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3pPr>
                        <a:lvl4pPr marL="1600200" indent="-22860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buClr>
                            <a:srgbClr val="01673E"/>
                          </a:buClr>
                          <a:buFont typeface="Arial" charset="0"/>
                          <a:buChar char="–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4pPr>
                        <a:lvl5pPr marL="2057400" indent="-22860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lnSpc>
                            <a:spcPct val="90000"/>
                          </a:lnSpc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rgbClr val="01673E"/>
                          </a:buClr>
                          <a:buFont typeface="Symbol" pitchFamily="18" charset="2"/>
                          <a:buChar char="·"/>
                          <a:defRPr b="1">
                            <a:solidFill>
                              <a:srgbClr val="000000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eaLnBrk="1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buClrTx/>
                          <a:buFontTx/>
                          <a:buNone/>
                        </a:pPr>
                        <a:r>
                          <a:rPr lang="en-US" altLang="en-US" sz="1400">
                            <a:solidFill>
                              <a:schemeClr val="tx1"/>
                            </a:solidFill>
                          </a:rPr>
                          <a:t>100 ~ 300 K</a:t>
                        </a:r>
                      </a:p>
                    </p:txBody>
                  </p:sp>
                  <p:pic>
                    <p:nvPicPr>
                      <p:cNvPr id="16436" name="Picture 8" descr="http://new.resperate.com/wp-content/uploads/2013/05/Temppic1.jpg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390" t="4926" r="46852" b="5267"/>
                      <a:stretch>
                        <a:fillRect/>
                      </a:stretch>
                    </p:blipFill>
                    <p:spPr bwMode="auto">
                      <a:xfrm>
                        <a:off x="8577323" y="1077339"/>
                        <a:ext cx="930569" cy="16295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</p:grpSp>
              <p:pic>
                <p:nvPicPr>
                  <p:cNvPr id="16429" name="Picture 45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46500" y="841375"/>
                    <a:ext cx="4191000" cy="450373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  <p:grpSp>
              <p:nvGrpSpPr>
                <p:cNvPr id="16404" name="Group 18"/>
                <p:cNvGrpSpPr>
                  <a:grpSpLocks/>
                </p:cNvGrpSpPr>
                <p:nvPr/>
              </p:nvGrpSpPr>
              <p:grpSpPr bwMode="auto">
                <a:xfrm>
                  <a:off x="4660900" y="1173163"/>
                  <a:ext cx="2730500" cy="3344862"/>
                  <a:chOff x="5100894" y="1173027"/>
                  <a:chExt cx="2730907" cy="3344721"/>
                </a:xfrm>
              </p:grpSpPr>
              <p:grpSp>
                <p:nvGrpSpPr>
                  <p:cNvPr id="16417" name="Group 19"/>
                  <p:cNvGrpSpPr>
                    <a:grpSpLocks/>
                  </p:cNvGrpSpPr>
                  <p:nvPr/>
                </p:nvGrpSpPr>
                <p:grpSpPr bwMode="auto">
                  <a:xfrm>
                    <a:off x="5170024" y="1783906"/>
                    <a:ext cx="2149423" cy="2100613"/>
                    <a:chOff x="5170024" y="1783906"/>
                    <a:chExt cx="2149423" cy="2100613"/>
                  </a:xfrm>
                </p:grpSpPr>
                <p:sp>
                  <p:nvSpPr>
                    <p:cNvPr id="25" name="Freeform 24"/>
                    <p:cNvSpPr/>
                    <p:nvPr/>
                  </p:nvSpPr>
                  <p:spPr>
                    <a:xfrm rot="16957690" flipV="1">
                      <a:off x="4594716" y="2359214"/>
                      <a:ext cx="1512420" cy="361804"/>
                    </a:xfrm>
                    <a:custGeom>
                      <a:avLst/>
                      <a:gdLst>
                        <a:gd name="connsiteX0" fmla="*/ 714375 w 714375"/>
                        <a:gd name="connsiteY0" fmla="*/ 85725 h 85725"/>
                        <a:gd name="connsiteX1" fmla="*/ 300038 w 714375"/>
                        <a:gd name="connsiteY1" fmla="*/ 71438 h 85725"/>
                        <a:gd name="connsiteX2" fmla="*/ 0 w 714375"/>
                        <a:gd name="connsiteY2" fmla="*/ 0 h 857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14375" h="85725">
                          <a:moveTo>
                            <a:pt x="714375" y="85725"/>
                          </a:moveTo>
                          <a:cubicBezTo>
                            <a:pt x="566737" y="85725"/>
                            <a:pt x="419100" y="85725"/>
                            <a:pt x="300038" y="71438"/>
                          </a:cubicBezTo>
                          <a:cubicBezTo>
                            <a:pt x="180976" y="57151"/>
                            <a:pt x="90488" y="28575"/>
                            <a:pt x="0" y="0"/>
                          </a:cubicBezTo>
                        </a:path>
                      </a:pathLst>
                    </a:custGeom>
                    <a:noFill/>
                    <a:ln w="63500">
                      <a:gradFill flip="none" rotWithShape="1">
                        <a:gsLst>
                          <a:gs pos="0">
                            <a:srgbClr val="5E9EFF"/>
                          </a:gs>
                          <a:gs pos="39999">
                            <a:srgbClr val="85C2FF"/>
                          </a:gs>
                          <a:gs pos="70000">
                            <a:srgbClr val="C4D6EB"/>
                          </a:gs>
                          <a:gs pos="100000">
                            <a:srgbClr val="FFEBFA"/>
                          </a:gs>
                        </a:gsLst>
                        <a:lin ang="0" scaled="1"/>
                        <a:tileRect/>
                      </a:gradFill>
                      <a:tailEnd type="triangle" w="med" len="med"/>
                    </a:ln>
                    <a:effectLst>
                      <a:glow rad="63500">
                        <a:schemeClr val="accent1">
                          <a:satMod val="175000"/>
                          <a:alpha val="40000"/>
                        </a:schemeClr>
                      </a:glow>
                      <a:outerShdw blurRad="50800" dist="38100" dir="18900000" sx="104000" sy="104000" algn="bl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" name="Freeform 25"/>
                    <p:cNvSpPr/>
                    <p:nvPr/>
                  </p:nvSpPr>
                  <p:spPr>
                    <a:xfrm rot="16200000">
                      <a:off x="6637219" y="3202290"/>
                      <a:ext cx="1284010" cy="80447"/>
                    </a:xfrm>
                    <a:custGeom>
                      <a:avLst/>
                      <a:gdLst>
                        <a:gd name="connsiteX0" fmla="*/ 714375 w 714375"/>
                        <a:gd name="connsiteY0" fmla="*/ 85725 h 85725"/>
                        <a:gd name="connsiteX1" fmla="*/ 300038 w 714375"/>
                        <a:gd name="connsiteY1" fmla="*/ 71438 h 85725"/>
                        <a:gd name="connsiteX2" fmla="*/ 0 w 714375"/>
                        <a:gd name="connsiteY2" fmla="*/ 0 h 857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14375" h="85725">
                          <a:moveTo>
                            <a:pt x="714375" y="85725"/>
                          </a:moveTo>
                          <a:cubicBezTo>
                            <a:pt x="566737" y="85725"/>
                            <a:pt x="419100" y="85725"/>
                            <a:pt x="300038" y="71438"/>
                          </a:cubicBezTo>
                          <a:cubicBezTo>
                            <a:pt x="180976" y="57151"/>
                            <a:pt x="90488" y="28575"/>
                            <a:pt x="0" y="0"/>
                          </a:cubicBezTo>
                        </a:path>
                      </a:pathLst>
                    </a:custGeom>
                    <a:noFill/>
                    <a:ln w="63500">
                      <a:gradFill flip="none" rotWithShape="1">
                        <a:gsLst>
                          <a:gs pos="0">
                            <a:srgbClr val="5E9EFF"/>
                          </a:gs>
                          <a:gs pos="39999">
                            <a:srgbClr val="85C2FF"/>
                          </a:gs>
                          <a:gs pos="70000">
                            <a:srgbClr val="C4D6EB"/>
                          </a:gs>
                          <a:gs pos="100000">
                            <a:srgbClr val="FFEBFA"/>
                          </a:gs>
                        </a:gsLst>
                        <a:lin ang="0" scaled="1"/>
                        <a:tileRect/>
                      </a:gradFill>
                      <a:tailEnd type="triangle" w="med" len="med"/>
                    </a:ln>
                    <a:effectLst>
                      <a:outerShdw blurRad="50800" dist="38100" dir="18900000" sx="104000" sy="104000" algn="bl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7" name="TextBox 26"/>
                    <p:cNvSpPr txBox="1"/>
                    <p:nvPr/>
                  </p:nvSpPr>
                  <p:spPr>
                    <a:xfrm>
                      <a:off x="5715557" y="2666756"/>
                      <a:ext cx="1517792" cy="338114"/>
                    </a:xfrm>
                    <a:prstGeom prst="rect">
                      <a:avLst/>
                    </a:prstGeom>
                    <a:noFill/>
                    <a:effectLst>
                      <a:outerShdw blurRad="50800" dist="38100" dir="6180000" algn="r" rotWithShape="0">
                        <a:prstClr val="black">
                          <a:alpha val="49000"/>
                        </a:prstClr>
                      </a:outerShdw>
                    </a:effectLst>
                  </p:spPr>
                  <p:txBody>
                    <a:bodyPr wrap="none"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en-US" sz="1600" b="1" dirty="0">
                          <a:solidFill>
                            <a:srgbClr val="0099FF"/>
                          </a:solidFill>
                          <a:latin typeface="Arial" pitchFamily="34" charset="0"/>
                          <a:cs typeface="Arial" pitchFamily="34" charset="0"/>
                        </a:rPr>
                        <a:t>Spin ordering</a:t>
                      </a:r>
                    </a:p>
                  </p:txBody>
                </p:sp>
              </p:grpSp>
              <p:pic>
                <p:nvPicPr>
                  <p:cNvPr id="21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8"/>
                  <a:srcRect/>
                  <a:stretch>
                    <a:fillRect/>
                  </a:stretch>
                </p:blipFill>
                <p:spPr bwMode="auto">
                  <a:xfrm>
                    <a:off x="6823737" y="3943020"/>
                    <a:ext cx="1008157" cy="57463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>
                    <a:outerShdw blurRad="63500" dist="63500" dir="14220000" sx="103000" sy="103000" algn="br" rotWithShape="0">
                      <a:prstClr val="black">
                        <a:alpha val="40000"/>
                      </a:prstClr>
                    </a:outerShdw>
                  </a:effectLst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3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 bwMode="auto">
                  <a:xfrm>
                    <a:off x="5132890" y="3381082"/>
                    <a:ext cx="500110" cy="4905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>
                    <a:outerShdw blurRad="63500" dist="76200" dir="19980000" sx="111000" sy="111000" algn="ctr" rotWithShape="0">
                      <a:schemeClr val="tx1">
                        <a:alpha val="41000"/>
                      </a:schemeClr>
                    </a:outerShdw>
                  </a:effectLst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4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 bwMode="auto">
                  <a:xfrm>
                    <a:off x="5101137" y="1173018"/>
                    <a:ext cx="500110" cy="49050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>
                    <a:outerShdw blurRad="63500" dist="76200" dir="19980000" sx="111000" sy="111000" algn="ctr" rotWithShape="0">
                      <a:schemeClr val="tx1">
                        <a:alpha val="41000"/>
                      </a:schemeClr>
                    </a:outerShdw>
                  </a:effectLst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6405" name="Group 33"/>
                <p:cNvGrpSpPr>
                  <a:grpSpLocks/>
                </p:cNvGrpSpPr>
                <p:nvPr/>
              </p:nvGrpSpPr>
              <p:grpSpPr bwMode="auto">
                <a:xfrm>
                  <a:off x="4910138" y="914400"/>
                  <a:ext cx="3143250" cy="1646238"/>
                  <a:chOff x="4910893" y="914400"/>
                  <a:chExt cx="3142239" cy="1645623"/>
                </a:xfrm>
              </p:grpSpPr>
              <p:cxnSp>
                <p:nvCxnSpPr>
                  <p:cNvPr id="7" name="Straight Connector 6"/>
                  <p:cNvCxnSpPr/>
                  <p:nvPr/>
                </p:nvCxnSpPr>
                <p:spPr>
                  <a:xfrm>
                    <a:off x="5563339" y="1419022"/>
                    <a:ext cx="2056624" cy="0"/>
                  </a:xfrm>
                  <a:prstGeom prst="line">
                    <a:avLst/>
                  </a:prstGeom>
                  <a:ln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/>
                  <p:cNvCxnSpPr/>
                  <p:nvPr/>
                </p:nvCxnSpPr>
                <p:spPr>
                  <a:xfrm>
                    <a:off x="4911123" y="2437791"/>
                    <a:ext cx="2708840" cy="0"/>
                  </a:xfrm>
                  <a:prstGeom prst="line">
                    <a:avLst/>
                  </a:prstGeom>
                  <a:ln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/>
                  <p:cNvCxnSpPr/>
                  <p:nvPr/>
                </p:nvCxnSpPr>
                <p:spPr>
                  <a:xfrm>
                    <a:off x="5252306" y="1980773"/>
                    <a:ext cx="2367657" cy="0"/>
                  </a:xfrm>
                  <a:prstGeom prst="line">
                    <a:avLst/>
                  </a:prstGeom>
                  <a:ln>
                    <a:solidFill>
                      <a:srgbClr val="00B0F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413" name="Text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96200" y="914400"/>
                    <a:ext cx="338554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en-US" sz="1800" i="1">
                        <a:solidFill>
                          <a:srgbClr val="00B0F0"/>
                        </a:solidFill>
                      </a:rPr>
                      <a:t>S</a:t>
                    </a:r>
                  </a:p>
                </p:txBody>
              </p:sp>
              <p:sp>
                <p:nvSpPr>
                  <p:cNvPr id="16414" name="TextBox 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20000" y="1264542"/>
                    <a:ext cx="433132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en-US" sz="1400">
                        <a:solidFill>
                          <a:srgbClr val="00B0F0"/>
                        </a:solidFill>
                      </a:rPr>
                      <a:t>1.5</a:t>
                    </a:r>
                  </a:p>
                </p:txBody>
              </p:sp>
              <p:sp>
                <p:nvSpPr>
                  <p:cNvPr id="16415" name="TextBox 4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20000" y="1828800"/>
                    <a:ext cx="433132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en-US" sz="1400">
                        <a:solidFill>
                          <a:srgbClr val="00B0F0"/>
                        </a:solidFill>
                      </a:rPr>
                      <a:t>1.1</a:t>
                    </a:r>
                  </a:p>
                </p:txBody>
              </p:sp>
              <p:sp>
                <p:nvSpPr>
                  <p:cNvPr id="16416" name="TextBox 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20000" y="2252246"/>
                    <a:ext cx="433132" cy="3077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en-US" sz="1400">
                        <a:solidFill>
                          <a:srgbClr val="00B0F0"/>
                        </a:solidFill>
                      </a:rPr>
                      <a:t>0.7</a:t>
                    </a:r>
                  </a:p>
                </p:txBody>
              </p:sp>
            </p:grpSp>
            <p:grpSp>
              <p:nvGrpSpPr>
                <p:cNvPr id="16406" name="Group 36"/>
                <p:cNvGrpSpPr>
                  <a:grpSpLocks/>
                </p:cNvGrpSpPr>
                <p:nvPr/>
              </p:nvGrpSpPr>
              <p:grpSpPr bwMode="auto">
                <a:xfrm>
                  <a:off x="4589463" y="2439988"/>
                  <a:ext cx="3998912" cy="307975"/>
                  <a:chOff x="4589462" y="2440404"/>
                  <a:chExt cx="3999002" cy="307579"/>
                </a:xfrm>
              </p:grpSpPr>
              <p:cxnSp>
                <p:nvCxnSpPr>
                  <p:cNvPr id="38" name="Straight Connector 37"/>
                  <p:cNvCxnSpPr/>
                  <p:nvPr/>
                </p:nvCxnSpPr>
                <p:spPr>
                  <a:xfrm>
                    <a:off x="4589709" y="2590978"/>
                    <a:ext cx="3030438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409" name="TextBox 4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20000" y="2440404"/>
                    <a:ext cx="968464" cy="30757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en-US" sz="1400">
                        <a:solidFill>
                          <a:schemeClr val="tx1"/>
                        </a:solidFill>
                      </a:rPr>
                      <a:t>0.6 (bulk)</a:t>
                    </a:r>
                  </a:p>
                </p:txBody>
              </p:sp>
            </p:grpSp>
            <p:pic>
              <p:nvPicPr>
                <p:cNvPr id="42" name="Picture 3"/>
                <p:cNvPicPr>
                  <a:picLocks noChangeAspect="1"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6418409" y="1485884"/>
                  <a:ext cx="1008006" cy="988987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63500" dist="63500" dir="13560000" sx="106000" sy="106000" algn="ctr" rotWithShape="0">
                    <a:schemeClr val="tx1">
                      <a:alpha val="38000"/>
                    </a:scheme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6395" name="Group 13"/>
              <p:cNvGrpSpPr>
                <a:grpSpLocks/>
              </p:cNvGrpSpPr>
              <p:nvPr/>
            </p:nvGrpSpPr>
            <p:grpSpPr bwMode="auto">
              <a:xfrm>
                <a:off x="4443399" y="1636713"/>
                <a:ext cx="2482864" cy="2903225"/>
                <a:chOff x="4883739" y="1636386"/>
                <a:chExt cx="2481946" cy="2904394"/>
              </a:xfrm>
            </p:grpSpPr>
            <p:sp>
              <p:nvSpPr>
                <p:cNvPr id="15" name="Freeform 14"/>
                <p:cNvSpPr/>
                <p:nvPr/>
              </p:nvSpPr>
              <p:spPr>
                <a:xfrm rot="7200000">
                  <a:off x="6266398" y="3288490"/>
                  <a:ext cx="143969" cy="1355896"/>
                </a:xfrm>
                <a:custGeom>
                  <a:avLst/>
                  <a:gdLst>
                    <a:gd name="connsiteX0" fmla="*/ 57150 w 70620"/>
                    <a:gd name="connsiteY0" fmla="*/ 666750 h 666750"/>
                    <a:gd name="connsiteX1" fmla="*/ 66675 w 70620"/>
                    <a:gd name="connsiteY1" fmla="*/ 276225 h 666750"/>
                    <a:gd name="connsiteX2" fmla="*/ 0 w 70620"/>
                    <a:gd name="connsiteY2" fmla="*/ 0 h 666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620" h="666750">
                      <a:moveTo>
                        <a:pt x="57150" y="666750"/>
                      </a:moveTo>
                      <a:cubicBezTo>
                        <a:pt x="66675" y="527050"/>
                        <a:pt x="76200" y="387350"/>
                        <a:pt x="66675" y="276225"/>
                      </a:cubicBezTo>
                      <a:cubicBezTo>
                        <a:pt x="57150" y="165100"/>
                        <a:pt x="28575" y="82550"/>
                        <a:pt x="0" y="0"/>
                      </a:cubicBezTo>
                    </a:path>
                  </a:pathLst>
                </a:custGeom>
                <a:noFill/>
                <a:ln w="63500">
                  <a:gradFill flip="none" rotWithShape="1"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13500000" scaled="0"/>
                    <a:tileRect/>
                  </a:gradFill>
                  <a:tailEnd type="triangle" w="med" len="med"/>
                </a:ln>
                <a:effectLst>
                  <a:outerShdw blurRad="50800" dist="38100" dir="13500000" sx="108000" sy="108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" name="Freeform 15"/>
                <p:cNvSpPr/>
                <p:nvPr/>
              </p:nvSpPr>
              <p:spPr>
                <a:xfrm rot="6000000" flipH="1">
                  <a:off x="6138575" y="1188100"/>
                  <a:ext cx="287500" cy="1184071"/>
                </a:xfrm>
                <a:custGeom>
                  <a:avLst/>
                  <a:gdLst>
                    <a:gd name="connsiteX0" fmla="*/ 57150 w 70620"/>
                    <a:gd name="connsiteY0" fmla="*/ 666750 h 666750"/>
                    <a:gd name="connsiteX1" fmla="*/ 66675 w 70620"/>
                    <a:gd name="connsiteY1" fmla="*/ 276225 h 666750"/>
                    <a:gd name="connsiteX2" fmla="*/ 0 w 70620"/>
                    <a:gd name="connsiteY2" fmla="*/ 0 h 666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0620" h="666750">
                      <a:moveTo>
                        <a:pt x="57150" y="666750"/>
                      </a:moveTo>
                      <a:cubicBezTo>
                        <a:pt x="66675" y="527050"/>
                        <a:pt x="76200" y="387350"/>
                        <a:pt x="66675" y="276225"/>
                      </a:cubicBezTo>
                      <a:cubicBezTo>
                        <a:pt x="57150" y="165100"/>
                        <a:pt x="28575" y="82550"/>
                        <a:pt x="0" y="0"/>
                      </a:cubicBezTo>
                    </a:path>
                  </a:pathLst>
                </a:custGeom>
                <a:noFill/>
                <a:ln w="63500">
                  <a:gradFill flip="none" rotWithShape="1"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13500000" scaled="0"/>
                    <a:tileRect/>
                  </a:gradFill>
                  <a:tailEnd type="triangle" w="med" len="med"/>
                </a:ln>
                <a:effectLst>
                  <a:outerShdw blurRad="50800" dist="38100" dir="13500000" sx="108000" sy="108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 rot="1725300">
                  <a:off x="4884008" y="4202733"/>
                  <a:ext cx="2481795" cy="338266"/>
                </a:xfrm>
                <a:prstGeom prst="rect">
                  <a:avLst/>
                </a:prstGeom>
                <a:noFill/>
                <a:effectLst>
                  <a:outerShdw blurRad="50800" dist="38100" dir="15720000" algn="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600" b="1" dirty="0">
                      <a:solidFill>
                        <a:srgbClr val="FF6600"/>
                      </a:solidFill>
                      <a:latin typeface="Arial" pitchFamily="34" charset="0"/>
                      <a:cs typeface="Arial" pitchFamily="34" charset="0"/>
                    </a:rPr>
                    <a:t>Spin transition</a:t>
                  </a:r>
                </a:p>
              </p:txBody>
            </p:sp>
          </p:grpSp>
        </p:grpSp>
        <p:sp>
          <p:nvSpPr>
            <p:cNvPr id="49" name="TextBox 48"/>
            <p:cNvSpPr txBox="1"/>
            <p:nvPr/>
          </p:nvSpPr>
          <p:spPr>
            <a:xfrm>
              <a:off x="1438637" y="5715130"/>
              <a:ext cx="5798278" cy="7078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8000"/>
                </a:buClr>
                <a:buFont typeface="Wingdings" pitchFamily="2" charset="2"/>
                <a:buChar char="Ø"/>
              </a:pPr>
              <a:r>
                <a:rPr lang="en-US" altLang="zh-CN" sz="1600" dirty="0">
                  <a:solidFill>
                    <a:schemeClr val="tx1"/>
                  </a:solidFill>
                  <a:ea typeface="ＭＳ Ｐゴシック" pitchFamily="34" charset="-128"/>
                </a:rPr>
                <a:t>Thickness dependent magnetism for ultra-thin epitaxial LaCoO</a:t>
              </a:r>
              <a:r>
                <a:rPr lang="en-US" altLang="zh-CN" sz="1600" baseline="-25000" dirty="0">
                  <a:solidFill>
                    <a:schemeClr val="tx1"/>
                  </a:solidFill>
                  <a:ea typeface="ＭＳ Ｐゴシック" pitchFamily="34" charset="-128"/>
                </a:rPr>
                <a:t>3</a:t>
              </a:r>
            </a:p>
            <a:p>
              <a:pPr>
                <a:spcBef>
                  <a:spcPct val="50000"/>
                </a:spcBef>
                <a:buClr>
                  <a:srgbClr val="008000"/>
                </a:buClr>
                <a:buFont typeface="Wingdings" pitchFamily="2" charset="2"/>
                <a:buChar char="Ø"/>
              </a:pPr>
              <a:r>
                <a:rPr lang="en-US" altLang="en-US" sz="1600" dirty="0">
                  <a:solidFill>
                    <a:schemeClr val="tx1"/>
                  </a:solidFill>
                  <a:ea typeface="ＭＳ Ｐゴシック" pitchFamily="34" charset="-128"/>
                </a:rPr>
                <a:t> Why thinner films lose magnetism?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653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-21693" y="0"/>
            <a:ext cx="9144000" cy="5334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Interfacial structure probed by synchrotron XRD</a:t>
            </a:r>
            <a:endParaRPr lang="en-US" sz="24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412" name="Group 1"/>
          <p:cNvGrpSpPr>
            <a:grpSpLocks/>
          </p:cNvGrpSpPr>
          <p:nvPr/>
        </p:nvGrpSpPr>
        <p:grpSpPr bwMode="auto">
          <a:xfrm>
            <a:off x="663575" y="825500"/>
            <a:ext cx="2917825" cy="4889500"/>
            <a:chOff x="3463925" y="825500"/>
            <a:chExt cx="2917825" cy="4889500"/>
          </a:xfrm>
        </p:grpSpPr>
        <p:pic>
          <p:nvPicPr>
            <p:cNvPr id="174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3925" y="3297237"/>
              <a:ext cx="2911475" cy="2417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4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2025" y="901700"/>
              <a:ext cx="2879725" cy="2374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428" name="TextBox 13"/>
            <p:cNvSpPr txBox="1">
              <a:spLocks noChangeArrowheads="1"/>
            </p:cNvSpPr>
            <p:nvPr/>
          </p:nvSpPr>
          <p:spPr bwMode="auto">
            <a:xfrm>
              <a:off x="3725064" y="3221037"/>
              <a:ext cx="641522" cy="30777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60000"/>
                </a:spcBef>
                <a:buClr>
                  <a:srgbClr val="01673E"/>
                </a:buClr>
                <a:buFont typeface="Symbol" pitchFamily="18" charset="2"/>
                <a:buChar char="·"/>
                <a:defRPr sz="2800" b="1">
                  <a:solidFill>
                    <a:srgbClr val="000000"/>
                  </a:solidFill>
                  <a:latin typeface="Arial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5000"/>
                </a:spcBef>
                <a:buClr>
                  <a:srgbClr val="01673E"/>
                </a:buClr>
                <a:buFont typeface="Arial" charset="0"/>
                <a:buChar char="–"/>
                <a:defRPr sz="2400" b="1">
                  <a:solidFill>
                    <a:srgbClr val="000000"/>
                  </a:solidFill>
                  <a:latin typeface="Arial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rgbClr val="01673E"/>
                </a:buClr>
                <a:buFont typeface="Symbol" pitchFamily="18" charset="2"/>
                <a:buChar char="·"/>
                <a:defRPr sz="2000" b="1">
                  <a:solidFill>
                    <a:srgbClr val="000000"/>
                  </a:solidFill>
                  <a:latin typeface="Arial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Arial" charset="0"/>
                <a:buChar char="–"/>
                <a:defRPr b="1">
                  <a:solidFill>
                    <a:srgbClr val="000000"/>
                  </a:solidFill>
                  <a:latin typeface="Arial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</a:rPr>
                <a:t>15 uc</a:t>
              </a:r>
            </a:p>
          </p:txBody>
        </p:sp>
        <p:sp>
          <p:nvSpPr>
            <p:cNvPr id="17429" name="TextBox 13"/>
            <p:cNvSpPr txBox="1">
              <a:spLocks noChangeArrowheads="1"/>
            </p:cNvSpPr>
            <p:nvPr/>
          </p:nvSpPr>
          <p:spPr bwMode="auto">
            <a:xfrm>
              <a:off x="3785389" y="825500"/>
              <a:ext cx="542136" cy="30777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60000"/>
                </a:spcBef>
                <a:buClr>
                  <a:srgbClr val="01673E"/>
                </a:buClr>
                <a:buFont typeface="Symbol" pitchFamily="18" charset="2"/>
                <a:buChar char="·"/>
                <a:defRPr sz="2800" b="1">
                  <a:solidFill>
                    <a:srgbClr val="000000"/>
                  </a:solidFill>
                  <a:latin typeface="Arial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35000"/>
                </a:spcBef>
                <a:buClr>
                  <a:srgbClr val="01673E"/>
                </a:buClr>
                <a:buFont typeface="Arial" charset="0"/>
                <a:buChar char="–"/>
                <a:defRPr sz="2400" b="1">
                  <a:solidFill>
                    <a:srgbClr val="000000"/>
                  </a:solidFill>
                  <a:latin typeface="Arial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rgbClr val="01673E"/>
                </a:buClr>
                <a:buFont typeface="Symbol" pitchFamily="18" charset="2"/>
                <a:buChar char="·"/>
                <a:defRPr sz="2000" b="1">
                  <a:solidFill>
                    <a:srgbClr val="000000"/>
                  </a:solidFill>
                  <a:latin typeface="Arial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Arial" charset="0"/>
                <a:buChar char="–"/>
                <a:defRPr b="1">
                  <a:solidFill>
                    <a:srgbClr val="000000"/>
                  </a:solidFill>
                  <a:latin typeface="Arial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0000"/>
                </a:spcBef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1673E"/>
                </a:buClr>
                <a:buFont typeface="Symbol" pitchFamily="18" charset="2"/>
                <a:buChar char="·"/>
                <a:defRPr b="1">
                  <a:solidFill>
                    <a:srgbClr val="000000"/>
                  </a:solidFill>
                  <a:latin typeface="Arial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en-US" altLang="en-US" sz="1400">
                  <a:solidFill>
                    <a:srgbClr val="FF0000"/>
                  </a:solidFill>
                </a:rPr>
                <a:t>5 uc</a:t>
              </a:r>
            </a:p>
          </p:txBody>
        </p:sp>
      </p:grpSp>
      <p:grpSp>
        <p:nvGrpSpPr>
          <p:cNvPr id="17416" name="Group 1"/>
          <p:cNvGrpSpPr>
            <a:grpSpLocks/>
          </p:cNvGrpSpPr>
          <p:nvPr/>
        </p:nvGrpSpPr>
        <p:grpSpPr bwMode="auto">
          <a:xfrm>
            <a:off x="3617913" y="3255963"/>
            <a:ext cx="4764087" cy="2535237"/>
            <a:chOff x="3581400" y="3200400"/>
            <a:chExt cx="5257800" cy="2727325"/>
          </a:xfrm>
        </p:grpSpPr>
        <p:pic>
          <p:nvPicPr>
            <p:cNvPr id="1741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0188" y="4446588"/>
              <a:ext cx="989012" cy="506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420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6575" y="4217988"/>
              <a:ext cx="989013" cy="506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421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3413" y="3989388"/>
              <a:ext cx="989012" cy="506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422" name="Picture 1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3427413"/>
              <a:ext cx="836613" cy="506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7423" name="Group 2"/>
            <p:cNvGrpSpPr>
              <a:grpSpLocks/>
            </p:cNvGrpSpPr>
            <p:nvPr/>
          </p:nvGrpSpPr>
          <p:grpSpPr bwMode="auto">
            <a:xfrm>
              <a:off x="3581400" y="3200400"/>
              <a:ext cx="5253038" cy="2727325"/>
              <a:chOff x="3581400" y="3200400"/>
              <a:chExt cx="5253038" cy="2727325"/>
            </a:xfrm>
          </p:grpSpPr>
          <p:pic>
            <p:nvPicPr>
              <p:cNvPr id="17424" name="Picture 12" descr="C:\Users\ql1\Desktop\Untitled-1.tif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1400" y="3200400"/>
                <a:ext cx="5253038" cy="2727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25" name="TextBox 13"/>
              <p:cNvSpPr txBox="1">
                <a:spLocks noChangeArrowheads="1"/>
              </p:cNvSpPr>
              <p:nvPr/>
            </p:nvSpPr>
            <p:spPr bwMode="auto">
              <a:xfrm>
                <a:off x="3733800" y="3349823"/>
                <a:ext cx="641522" cy="307777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charset="0"/>
                  <a:buChar char="–"/>
                  <a:defRPr sz="24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charset="0"/>
                  <a:buChar char="–"/>
                  <a:defRPr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15 uc</a:t>
                </a:r>
              </a:p>
            </p:txBody>
          </p:sp>
        </p:grpSp>
      </p:grp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719513" y="974725"/>
            <a:ext cx="4789487" cy="1828800"/>
            <a:chOff x="4250400" y="5440902"/>
            <a:chExt cx="4207800" cy="1482186"/>
          </a:xfrm>
        </p:grpSpPr>
        <p:pic>
          <p:nvPicPr>
            <p:cNvPr id="3" name="Picture 17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0400" y="5638800"/>
              <a:ext cx="4207800" cy="1284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Arc 9"/>
            <p:cNvSpPr/>
            <p:nvPr/>
          </p:nvSpPr>
          <p:spPr>
            <a:xfrm rot="18530084">
              <a:off x="4520961" y="5601276"/>
              <a:ext cx="663896" cy="775451"/>
            </a:xfrm>
            <a:prstGeom prst="arc">
              <a:avLst>
                <a:gd name="adj1" fmla="val 16200000"/>
                <a:gd name="adj2" fmla="val 1075062"/>
              </a:avLst>
            </a:prstGeom>
            <a:ln w="508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Arc 10"/>
            <p:cNvSpPr/>
            <p:nvPr/>
          </p:nvSpPr>
          <p:spPr>
            <a:xfrm rot="17836985">
              <a:off x="4551048" y="5364693"/>
              <a:ext cx="1164391" cy="1319383"/>
            </a:xfrm>
            <a:prstGeom prst="arc">
              <a:avLst>
                <a:gd name="adj1" fmla="val 16200000"/>
                <a:gd name="adj2" fmla="val 1813655"/>
              </a:avLst>
            </a:prstGeom>
            <a:ln w="50800">
              <a:solidFill>
                <a:srgbClr val="0033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cxnSp>
        <p:nvCxnSpPr>
          <p:cNvPr id="24" name="Straight Connector 23"/>
          <p:cNvCxnSpPr/>
          <p:nvPr/>
        </p:nvCxnSpPr>
        <p:spPr>
          <a:xfrm>
            <a:off x="48102" y="564040"/>
            <a:ext cx="9074205" cy="0"/>
          </a:xfrm>
          <a:prstGeom prst="line">
            <a:avLst/>
          </a:prstGeom>
          <a:ln w="28575"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38562" y="5874430"/>
            <a:ext cx="654729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lang="en-US" altLang="zh-CN" sz="1600" dirty="0" smtClean="0">
                <a:solidFill>
                  <a:schemeClr val="tx1"/>
                </a:solidFill>
                <a:ea typeface="ＭＳ Ｐゴシック" pitchFamily="34" charset="-128"/>
              </a:rPr>
              <a:t> 5 </a:t>
            </a:r>
            <a:r>
              <a:rPr lang="en-US" altLang="zh-CN" sz="1600" dirty="0" err="1">
                <a:solidFill>
                  <a:schemeClr val="tx1"/>
                </a:solidFill>
                <a:ea typeface="ＭＳ Ｐゴシック" pitchFamily="34" charset="-128"/>
              </a:rPr>
              <a:t>uc</a:t>
            </a:r>
            <a:r>
              <a:rPr lang="en-US" altLang="zh-CN" sz="1600" dirty="0">
                <a:solidFill>
                  <a:schemeClr val="tx1"/>
                </a:solidFill>
                <a:ea typeface="ＭＳ Ｐゴシック" pitchFamily="34" charset="-128"/>
              </a:rPr>
              <a:t> film is </a:t>
            </a:r>
            <a:r>
              <a:rPr lang="en-US" altLang="zh-CN" sz="1600" dirty="0" err="1">
                <a:solidFill>
                  <a:schemeClr val="tx1"/>
                </a:solidFill>
                <a:ea typeface="ＭＳ Ｐゴシック" pitchFamily="34" charset="-128"/>
              </a:rPr>
              <a:t>pseudotetragonal</a:t>
            </a:r>
            <a:r>
              <a:rPr lang="en-US" altLang="zh-CN" sz="1600" dirty="0">
                <a:solidFill>
                  <a:schemeClr val="tx1"/>
                </a:solidFill>
                <a:ea typeface="ＭＳ Ｐゴシック" pitchFamily="34" charset="-128"/>
              </a:rPr>
              <a:t>, but 15 </a:t>
            </a:r>
            <a:r>
              <a:rPr lang="en-US" altLang="zh-CN" sz="1600" dirty="0" err="1">
                <a:solidFill>
                  <a:schemeClr val="tx1"/>
                </a:solidFill>
                <a:ea typeface="ＭＳ Ｐゴシック" pitchFamily="34" charset="-128"/>
              </a:rPr>
              <a:t>uc</a:t>
            </a:r>
            <a:r>
              <a:rPr lang="en-US" altLang="zh-CN" sz="1600" dirty="0">
                <a:solidFill>
                  <a:schemeClr val="tx1"/>
                </a:solidFill>
                <a:ea typeface="ＭＳ Ｐゴシック" pitchFamily="34" charset="-128"/>
              </a:rPr>
              <a:t> film is monoclinic</a:t>
            </a:r>
            <a:endParaRPr lang="en-US" altLang="zh-CN" sz="1600" baseline="-25000" dirty="0">
              <a:solidFill>
                <a:schemeClr val="tx1"/>
              </a:solidFill>
              <a:ea typeface="ＭＳ Ｐゴシック" pitchFamily="34" charset="-128"/>
            </a:endParaRPr>
          </a:p>
          <a:p>
            <a:pPr>
              <a:spcBef>
                <a:spcPct val="50000"/>
              </a:spcBef>
              <a:buClr>
                <a:srgbClr val="008000"/>
              </a:buClr>
              <a:buFont typeface="Wingdings" pitchFamily="2" charset="2"/>
              <a:buChar char="Ø"/>
            </a:pPr>
            <a:r>
              <a:rPr lang="en-US" altLang="en-US" sz="1600" dirty="0" smtClean="0">
                <a:solidFill>
                  <a:schemeClr val="tx1"/>
                </a:solidFill>
                <a:ea typeface="ＭＳ Ｐゴシック" pitchFamily="34" charset="-128"/>
              </a:rPr>
              <a:t> Symmetry </a:t>
            </a:r>
            <a:r>
              <a:rPr lang="en-US" altLang="en-US" sz="1600" dirty="0">
                <a:solidFill>
                  <a:schemeClr val="tx1"/>
                </a:solidFill>
                <a:ea typeface="ＭＳ Ｐゴシック" pitchFamily="34" charset="-128"/>
              </a:rPr>
              <a:t>change reflection modification of octahedral tilting structure</a:t>
            </a:r>
          </a:p>
        </p:txBody>
      </p:sp>
      <p:pic>
        <p:nvPicPr>
          <p:cNvPr id="27" name="Picture 10" descr="http://www.lightsources.org/sites/default/files/styles/medium/public/SSRL-logo_0.jpg?itok=_VbC8PZ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035" y="642363"/>
            <a:ext cx="961370" cy="3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https://www1.aps.anl.gov/sites/default/files/anl_logo_head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275" y="90487"/>
            <a:ext cx="933450" cy="3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7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222750"/>
            <a:ext cx="3352800" cy="450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</p:pic>
      <p:pic>
        <p:nvPicPr>
          <p:cNvPr id="18435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339850"/>
            <a:ext cx="2228850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2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3" y="4870450"/>
            <a:ext cx="3413125" cy="6556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614738" y="839788"/>
            <a:ext cx="5529262" cy="5789612"/>
            <a:chOff x="3614738" y="687388"/>
            <a:chExt cx="5529262" cy="5789612"/>
          </a:xfrm>
        </p:grpSpPr>
        <p:grpSp>
          <p:nvGrpSpPr>
            <p:cNvPr id="18440" name="Group 5"/>
            <p:cNvGrpSpPr>
              <a:grpSpLocks/>
            </p:cNvGrpSpPr>
            <p:nvPr/>
          </p:nvGrpSpPr>
          <p:grpSpPr bwMode="auto">
            <a:xfrm>
              <a:off x="3614738" y="687388"/>
              <a:ext cx="3724275" cy="5789612"/>
              <a:chOff x="3614738" y="687388"/>
              <a:chExt cx="3724275" cy="5789612"/>
            </a:xfrm>
          </p:grpSpPr>
          <p:grpSp>
            <p:nvGrpSpPr>
              <p:cNvPr id="18452" name="Group 3"/>
              <p:cNvGrpSpPr>
                <a:grpSpLocks/>
              </p:cNvGrpSpPr>
              <p:nvPr/>
            </p:nvGrpSpPr>
            <p:grpSpPr bwMode="auto">
              <a:xfrm>
                <a:off x="3614738" y="687388"/>
                <a:ext cx="3724275" cy="5789612"/>
                <a:chOff x="3614738" y="801688"/>
                <a:chExt cx="3724850" cy="5789264"/>
              </a:xfrm>
            </p:grpSpPr>
            <p:grpSp>
              <p:nvGrpSpPr>
                <p:cNvPr id="18455" name="Group 1"/>
                <p:cNvGrpSpPr>
                  <a:grpSpLocks/>
                </p:cNvGrpSpPr>
                <p:nvPr/>
              </p:nvGrpSpPr>
              <p:grpSpPr bwMode="auto">
                <a:xfrm>
                  <a:off x="3614738" y="801688"/>
                  <a:ext cx="3724850" cy="5789264"/>
                  <a:chOff x="3614738" y="801688"/>
                  <a:chExt cx="3724850" cy="5789264"/>
                </a:xfrm>
              </p:grpSpPr>
              <p:graphicFrame>
                <p:nvGraphicFramePr>
                  <p:cNvPr id="18457" name="Object 3"/>
                  <p:cNvGraphicFramePr>
                    <a:graphicFrameLocks noChangeAspect="1"/>
                  </p:cNvGraphicFramePr>
                  <p:nvPr/>
                </p:nvGraphicFramePr>
                <p:xfrm>
                  <a:off x="3621663" y="3695352"/>
                  <a:ext cx="3717925" cy="28956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5920" name="Graph" r:id="rId6" imgW="3718560" imgH="2895600" progId="Origin50.Graph">
                          <p:embed/>
                        </p:oleObj>
                      </mc:Choice>
                      <mc:Fallback>
                        <p:oleObj name="Graph" r:id="rId6" imgW="3718560" imgH="2895600" progId="Origin50.Graph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621663" y="3695352"/>
                                <a:ext cx="3717925" cy="289560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18458" name="TextBox 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31193" y="5634335"/>
                    <a:ext cx="1117614" cy="461665"/>
                  </a:xfrm>
                  <a:prstGeom prst="rect">
                    <a:avLst/>
                  </a:prstGeom>
                  <a:solidFill>
                    <a:srgbClr val="0000FF">
                      <a:alpha val="49019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en-US" sz="1200">
                        <a:solidFill>
                          <a:schemeClr val="bg1"/>
                        </a:solidFill>
                        <a:latin typeface="Symbol" pitchFamily="18" charset="2"/>
                      </a:rPr>
                      <a:t>a</a:t>
                    </a:r>
                    <a:r>
                      <a:rPr lang="en-US" altLang="en-US" sz="1200">
                        <a:solidFill>
                          <a:schemeClr val="bg1"/>
                        </a:solidFill>
                      </a:rPr>
                      <a:t> = 7.2 ± 0.5°</a:t>
                    </a:r>
                  </a:p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en-US" sz="1200">
                        <a:solidFill>
                          <a:schemeClr val="bg1"/>
                        </a:solidFill>
                        <a:latin typeface="Symbol" pitchFamily="18" charset="2"/>
                      </a:rPr>
                      <a:t>g</a:t>
                    </a:r>
                    <a:r>
                      <a:rPr lang="en-US" altLang="en-US" sz="1200">
                        <a:solidFill>
                          <a:schemeClr val="bg1"/>
                        </a:solidFill>
                      </a:rPr>
                      <a:t> = 0.6 ± 0.3°</a:t>
                    </a:r>
                  </a:p>
                </p:txBody>
              </p:sp>
              <p:graphicFrame>
                <p:nvGraphicFramePr>
                  <p:cNvPr id="18459" name="Object 5"/>
                  <p:cNvGraphicFramePr>
                    <a:graphicFrameLocks noChangeAspect="1"/>
                  </p:cNvGraphicFramePr>
                  <p:nvPr/>
                </p:nvGraphicFramePr>
                <p:xfrm>
                  <a:off x="3614738" y="801688"/>
                  <a:ext cx="3717925" cy="28956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35921" name="Graph" r:id="rId8" imgW="3718560" imgH="2895600" progId="Origin50.Graph">
                          <p:embed/>
                        </p:oleObj>
                      </mc:Choice>
                      <mc:Fallback>
                        <p:oleObj name="Graph" r:id="rId8" imgW="3718560" imgH="2895600" progId="Origin50.Graph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614738" y="801688"/>
                                <a:ext cx="3717925" cy="289560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18460" name="TextBox 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31193" y="1138535"/>
                    <a:ext cx="1117614" cy="461665"/>
                  </a:xfrm>
                  <a:prstGeom prst="rect">
                    <a:avLst/>
                  </a:prstGeom>
                  <a:solidFill>
                    <a:srgbClr val="FF0000">
                      <a:alpha val="38823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en-US" sz="1200">
                        <a:solidFill>
                          <a:schemeClr val="bg1"/>
                        </a:solidFill>
                        <a:latin typeface="Symbol" pitchFamily="18" charset="2"/>
                      </a:rPr>
                      <a:t>a</a:t>
                    </a:r>
                    <a:r>
                      <a:rPr lang="en-US" altLang="en-US" sz="1200">
                        <a:solidFill>
                          <a:schemeClr val="bg1"/>
                        </a:solidFill>
                      </a:rPr>
                      <a:t> = 0.5 ± 0.5°</a:t>
                    </a:r>
                  </a:p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en-US" sz="1200">
                        <a:solidFill>
                          <a:schemeClr val="bg1"/>
                        </a:solidFill>
                        <a:latin typeface="Symbol" pitchFamily="18" charset="2"/>
                      </a:rPr>
                      <a:t>g</a:t>
                    </a:r>
                    <a:r>
                      <a:rPr lang="en-US" altLang="en-US" sz="1200">
                        <a:solidFill>
                          <a:schemeClr val="bg1"/>
                        </a:solidFill>
                      </a:rPr>
                      <a:t> = 0.3 ± 0.3°</a:t>
                    </a:r>
                  </a:p>
                </p:txBody>
              </p:sp>
            </p:grpSp>
            <p:sp>
              <p:nvSpPr>
                <p:cNvPr id="3" name="Rectangle 2"/>
                <p:cNvSpPr/>
                <p:nvPr/>
              </p:nvSpPr>
              <p:spPr>
                <a:xfrm>
                  <a:off x="6477442" y="1117581"/>
                  <a:ext cx="457271" cy="421614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18453" name="TextBox 13"/>
              <p:cNvSpPr txBox="1">
                <a:spLocks noChangeArrowheads="1"/>
              </p:cNvSpPr>
              <p:nvPr/>
            </p:nvSpPr>
            <p:spPr bwMode="auto">
              <a:xfrm>
                <a:off x="3886200" y="915988"/>
                <a:ext cx="542136" cy="307777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charset="0"/>
                  <a:buChar char="–"/>
                  <a:defRPr sz="24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charset="0"/>
                  <a:buChar char="–"/>
                  <a:defRPr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5 uc</a:t>
                </a:r>
              </a:p>
            </p:txBody>
          </p:sp>
          <p:sp>
            <p:nvSpPr>
              <p:cNvPr id="18454" name="TextBox 13"/>
              <p:cNvSpPr txBox="1">
                <a:spLocks noChangeArrowheads="1"/>
              </p:cNvSpPr>
              <p:nvPr/>
            </p:nvSpPr>
            <p:spPr bwMode="auto">
              <a:xfrm>
                <a:off x="3886200" y="3735388"/>
                <a:ext cx="641522" cy="307777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charset="0"/>
                  <a:buChar char="–"/>
                  <a:defRPr sz="24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charset="0"/>
                  <a:buChar char="–"/>
                  <a:defRPr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400">
                    <a:solidFill>
                      <a:srgbClr val="FF0000"/>
                    </a:solidFill>
                  </a:rPr>
                  <a:t>15 uc</a:t>
                </a:r>
              </a:p>
            </p:txBody>
          </p:sp>
        </p:grpSp>
        <p:grpSp>
          <p:nvGrpSpPr>
            <p:cNvPr id="18441" name="Group 8"/>
            <p:cNvGrpSpPr>
              <a:grpSpLocks/>
            </p:cNvGrpSpPr>
            <p:nvPr/>
          </p:nvGrpSpPr>
          <p:grpSpPr bwMode="auto">
            <a:xfrm>
              <a:off x="6477000" y="773668"/>
              <a:ext cx="2667000" cy="5274707"/>
              <a:chOff x="6477000" y="773668"/>
              <a:chExt cx="2667000" cy="5274707"/>
            </a:xfrm>
          </p:grpSpPr>
          <p:grpSp>
            <p:nvGrpSpPr>
              <p:cNvPr id="18442" name="Group 4"/>
              <p:cNvGrpSpPr>
                <a:grpSpLocks/>
              </p:cNvGrpSpPr>
              <p:nvPr/>
            </p:nvGrpSpPr>
            <p:grpSpPr bwMode="auto">
              <a:xfrm>
                <a:off x="6477000" y="1117600"/>
                <a:ext cx="2667000" cy="4930775"/>
                <a:chOff x="6477000" y="1117600"/>
                <a:chExt cx="2667000" cy="4930775"/>
              </a:xfrm>
            </p:grpSpPr>
            <p:pic>
              <p:nvPicPr>
                <p:cNvPr id="18445" name="Picture 10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2386" t="24130" r="25682" b="34393"/>
                <a:stretch>
                  <a:fillRect/>
                </a:stretch>
              </p:blipFill>
              <p:spPr bwMode="auto">
                <a:xfrm>
                  <a:off x="6477000" y="4000500"/>
                  <a:ext cx="2359025" cy="1628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18446" name="Group 11"/>
                <p:cNvGrpSpPr>
                  <a:grpSpLocks/>
                </p:cNvGrpSpPr>
                <p:nvPr/>
              </p:nvGrpSpPr>
              <p:grpSpPr bwMode="auto">
                <a:xfrm>
                  <a:off x="8096250" y="4976813"/>
                  <a:ext cx="1047750" cy="1071562"/>
                  <a:chOff x="4150284" y="4871980"/>
                  <a:chExt cx="1048193" cy="1071620"/>
                </a:xfrm>
              </p:grpSpPr>
              <p:cxnSp>
                <p:nvCxnSpPr>
                  <p:cNvPr id="13" name="Straight Arrow Connector 12"/>
                  <p:cNvCxnSpPr/>
                  <p:nvPr/>
                </p:nvCxnSpPr>
                <p:spPr>
                  <a:xfrm flipV="1">
                    <a:off x="5028543" y="5468912"/>
                    <a:ext cx="0" cy="474688"/>
                  </a:xfrm>
                  <a:prstGeom prst="straightConnector1">
                    <a:avLst/>
                  </a:prstGeom>
                  <a:ln w="25400">
                    <a:solidFill>
                      <a:srgbClr val="FF00FF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Arrow Connector 13"/>
                  <p:cNvCxnSpPr/>
                  <p:nvPr/>
                </p:nvCxnSpPr>
                <p:spPr>
                  <a:xfrm flipH="1" flipV="1">
                    <a:off x="4553679" y="5935663"/>
                    <a:ext cx="474864" cy="7937"/>
                  </a:xfrm>
                  <a:prstGeom prst="straightConnector1">
                    <a:avLst/>
                  </a:prstGeom>
                  <a:ln w="25400">
                    <a:solidFill>
                      <a:srgbClr val="FF00FF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450" name="TextBox 14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4713248" y="5018655"/>
                    <a:ext cx="631904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en-US" sz="1600">
                        <a:solidFill>
                          <a:schemeClr val="tx1"/>
                        </a:solidFill>
                      </a:rPr>
                      <a:t>[001]</a:t>
                    </a:r>
                  </a:p>
                </p:txBody>
              </p:sp>
              <p:sp>
                <p:nvSpPr>
                  <p:cNvPr id="18451" name="Text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50284" y="5580084"/>
                    <a:ext cx="631904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ct val="6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800" b="1">
                        <a:solidFill>
                          <a:srgbClr val="000000"/>
                        </a:solidFill>
                        <a:latin typeface="Arial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ct val="35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sz="2400" b="1">
                        <a:solidFill>
                          <a:srgbClr val="000000"/>
                        </a:solidFill>
                        <a:latin typeface="Arial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ct val="25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sz="2000" b="1">
                        <a:solidFill>
                          <a:srgbClr val="000000"/>
                        </a:solidFill>
                        <a:latin typeface="Arial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Arial" charset="0"/>
                      <a:buChar char="–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01673E"/>
                      </a:buClr>
                      <a:buFont typeface="Symbol" pitchFamily="18" charset="2"/>
                      <a:buChar char="·"/>
                      <a:defRPr b="1">
                        <a:solidFill>
                          <a:srgbClr val="000000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Tx/>
                      <a:buNone/>
                    </a:pPr>
                    <a:r>
                      <a:rPr lang="en-US" altLang="en-US" sz="1600">
                        <a:solidFill>
                          <a:schemeClr val="tx1"/>
                        </a:solidFill>
                      </a:rPr>
                      <a:t>[110]</a:t>
                    </a:r>
                    <a:endParaRPr lang="en-US" altLang="en-US" sz="1600" baseline="-25000">
                      <a:solidFill>
                        <a:schemeClr val="tx1"/>
                      </a:solidFill>
                    </a:endParaRPr>
                  </a:p>
                </p:txBody>
              </p:sp>
            </p:grpSp>
            <p:pic>
              <p:nvPicPr>
                <p:cNvPr id="18447" name="Picture 3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2947" t="23088" r="25484" b="33466"/>
                <a:stretch>
                  <a:fillRect/>
                </a:stretch>
              </p:blipFill>
              <p:spPr bwMode="auto">
                <a:xfrm>
                  <a:off x="6507163" y="1117600"/>
                  <a:ext cx="2339975" cy="17129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8" name="TextBox 7"/>
              <p:cNvSpPr txBox="1"/>
              <p:nvPr/>
            </p:nvSpPr>
            <p:spPr>
              <a:xfrm>
                <a:off x="7162800" y="773113"/>
                <a:ext cx="757238" cy="369887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6600"/>
                </a:solidFill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US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US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r>
                  <a:rPr lang="en-US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7226300" y="3592513"/>
                <a:ext cx="755650" cy="369887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6600"/>
                </a:solidFill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US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US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r>
                  <a:rPr lang="en-US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</p:grpSp>
      </p:grpSp>
      <p:sp>
        <p:nvSpPr>
          <p:cNvPr id="31" name="Title 1"/>
          <p:cNvSpPr txBox="1">
            <a:spLocks/>
          </p:cNvSpPr>
          <p:nvPr/>
        </p:nvSpPr>
        <p:spPr>
          <a:xfrm>
            <a:off x="0" y="116632"/>
            <a:ext cx="9144000" cy="5334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Quantification of CoO</a:t>
            </a:r>
            <a:r>
              <a:rPr lang="en-US" sz="2400" b="1" baseline="-250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sz="2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octahedral tilts</a:t>
            </a:r>
            <a:endParaRPr lang="en-US" sz="24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82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918522" y="744438"/>
            <a:ext cx="2901950" cy="5759420"/>
            <a:chOff x="5918522" y="744438"/>
            <a:chExt cx="2901950" cy="5759420"/>
          </a:xfrm>
        </p:grpSpPr>
        <p:grpSp>
          <p:nvGrpSpPr>
            <p:cNvPr id="5" name="Group 4"/>
            <p:cNvGrpSpPr/>
            <p:nvPr/>
          </p:nvGrpSpPr>
          <p:grpSpPr>
            <a:xfrm>
              <a:off x="6063680" y="744438"/>
              <a:ext cx="2645097" cy="5759420"/>
              <a:chOff x="6063680" y="744438"/>
              <a:chExt cx="2645097" cy="5759420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6063680" y="744438"/>
                <a:ext cx="2645097" cy="5759420"/>
                <a:chOff x="6063680" y="744438"/>
                <a:chExt cx="2645097" cy="5759420"/>
              </a:xfrm>
            </p:grpSpPr>
            <p:pic>
              <p:nvPicPr>
                <p:cNvPr id="23" name="Picture 6"/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40"/>
                <a:stretch/>
              </p:blipFill>
              <p:spPr bwMode="auto">
                <a:xfrm>
                  <a:off x="6063680" y="744438"/>
                  <a:ext cx="2645097" cy="52768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" name="TextBox 28"/>
                <p:cNvSpPr txBox="1"/>
                <p:nvPr/>
              </p:nvSpPr>
              <p:spPr>
                <a:xfrm>
                  <a:off x="6444208" y="6165304"/>
                  <a:ext cx="1903785" cy="338554"/>
                </a:xfrm>
                <a:prstGeom prst="rect">
                  <a:avLst/>
                </a:prstGeom>
                <a:gradFill>
                  <a:gsLst>
                    <a:gs pos="0">
                      <a:srgbClr val="61E1FF"/>
                    </a:gs>
                    <a:gs pos="35000">
                      <a:srgbClr val="A7E8FF"/>
                    </a:gs>
                    <a:gs pos="100000">
                      <a:srgbClr val="D5F4FF"/>
                    </a:gs>
                  </a:gsLst>
                </a:gradFill>
                <a:ln>
                  <a:solidFill>
                    <a:srgbClr val="0099FF"/>
                  </a:solidFill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smtClean="0"/>
                    <a:t>[110] Inverted ABF</a:t>
                  </a:r>
                  <a:endParaRPr lang="en-US" sz="1600" b="1" baseline="-25000" dirty="0"/>
                </a:p>
              </p:txBody>
            </p:sp>
          </p:grpSp>
          <p:sp>
            <p:nvSpPr>
              <p:cNvPr id="48" name="TextBox 13"/>
              <p:cNvSpPr txBox="1">
                <a:spLocks noChangeArrowheads="1"/>
              </p:cNvSpPr>
              <p:nvPr/>
            </p:nvSpPr>
            <p:spPr bwMode="auto">
              <a:xfrm>
                <a:off x="7978321" y="762000"/>
                <a:ext cx="708848" cy="338554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charset="0"/>
                  <a:buChar char="–"/>
                  <a:defRPr sz="24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charset="0"/>
                  <a:buChar char="–"/>
                  <a:defRPr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15 </a:t>
                </a:r>
                <a:r>
                  <a:rPr lang="en-US" altLang="en-US" sz="1600" dirty="0" err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uc</a:t>
                </a:r>
                <a:endParaRPr lang="en-US" altLang="en-US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5918522" y="4869160"/>
              <a:ext cx="2901950" cy="0"/>
            </a:xfrm>
            <a:prstGeom prst="line">
              <a:avLst/>
            </a:prstGeom>
            <a:ln w="254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35" r="32915"/>
          <a:stretch/>
        </p:blipFill>
        <p:spPr bwMode="auto">
          <a:xfrm>
            <a:off x="436563" y="2689932"/>
            <a:ext cx="5551487" cy="3348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19"/>
          <a:stretch/>
        </p:blipFill>
        <p:spPr bwMode="auto">
          <a:xfrm>
            <a:off x="434975" y="2689933"/>
            <a:ext cx="5553075" cy="335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6012160" y="1628800"/>
            <a:ext cx="2608262" cy="4179888"/>
            <a:chOff x="6088182" y="1682455"/>
            <a:chExt cx="2607646" cy="418021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6088182" y="5592769"/>
              <a:ext cx="2590188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6088182" y="5862665"/>
              <a:ext cx="2590188" cy="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 35"/>
            <p:cNvSpPr/>
            <p:nvPr/>
          </p:nvSpPr>
          <p:spPr>
            <a:xfrm>
              <a:off x="6196107" y="3228799"/>
              <a:ext cx="2480676" cy="58743"/>
            </a:xfrm>
            <a:custGeom>
              <a:avLst/>
              <a:gdLst>
                <a:gd name="connsiteX0" fmla="*/ 0 w 10508343"/>
                <a:gd name="connsiteY0" fmla="*/ 159657 h 246742"/>
                <a:gd name="connsiteX1" fmla="*/ 841829 w 10508343"/>
                <a:gd name="connsiteY1" fmla="*/ 0 h 246742"/>
                <a:gd name="connsiteX2" fmla="*/ 1611086 w 10508343"/>
                <a:gd name="connsiteY2" fmla="*/ 203200 h 246742"/>
                <a:gd name="connsiteX3" fmla="*/ 2438400 w 10508343"/>
                <a:gd name="connsiteY3" fmla="*/ 43542 h 246742"/>
                <a:gd name="connsiteX4" fmla="*/ 3280229 w 10508343"/>
                <a:gd name="connsiteY4" fmla="*/ 188685 h 246742"/>
                <a:gd name="connsiteX5" fmla="*/ 4107543 w 10508343"/>
                <a:gd name="connsiteY5" fmla="*/ 29028 h 246742"/>
                <a:gd name="connsiteX6" fmla="*/ 4847771 w 10508343"/>
                <a:gd name="connsiteY6" fmla="*/ 188685 h 246742"/>
                <a:gd name="connsiteX7" fmla="*/ 5617029 w 10508343"/>
                <a:gd name="connsiteY7" fmla="*/ 58057 h 246742"/>
                <a:gd name="connsiteX8" fmla="*/ 6473371 w 10508343"/>
                <a:gd name="connsiteY8" fmla="*/ 217714 h 246742"/>
                <a:gd name="connsiteX9" fmla="*/ 7286171 w 10508343"/>
                <a:gd name="connsiteY9" fmla="*/ 14514 h 246742"/>
                <a:gd name="connsiteX10" fmla="*/ 8055429 w 10508343"/>
                <a:gd name="connsiteY10" fmla="*/ 203200 h 246742"/>
                <a:gd name="connsiteX11" fmla="*/ 8882743 w 10508343"/>
                <a:gd name="connsiteY11" fmla="*/ 43542 h 246742"/>
                <a:gd name="connsiteX12" fmla="*/ 9695543 w 10508343"/>
                <a:gd name="connsiteY12" fmla="*/ 246742 h 246742"/>
                <a:gd name="connsiteX13" fmla="*/ 10508343 w 10508343"/>
                <a:gd name="connsiteY13" fmla="*/ 58057 h 246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08343" h="246742">
                  <a:moveTo>
                    <a:pt x="0" y="159657"/>
                  </a:moveTo>
                  <a:lnTo>
                    <a:pt x="841829" y="0"/>
                  </a:lnTo>
                  <a:lnTo>
                    <a:pt x="1611086" y="203200"/>
                  </a:lnTo>
                  <a:lnTo>
                    <a:pt x="2438400" y="43542"/>
                  </a:lnTo>
                  <a:lnTo>
                    <a:pt x="3280229" y="188685"/>
                  </a:lnTo>
                  <a:lnTo>
                    <a:pt x="4107543" y="29028"/>
                  </a:lnTo>
                  <a:lnTo>
                    <a:pt x="4847771" y="188685"/>
                  </a:lnTo>
                  <a:lnTo>
                    <a:pt x="5617029" y="58057"/>
                  </a:lnTo>
                  <a:lnTo>
                    <a:pt x="6473371" y="217714"/>
                  </a:lnTo>
                  <a:lnTo>
                    <a:pt x="7286171" y="14514"/>
                  </a:lnTo>
                  <a:lnTo>
                    <a:pt x="8055429" y="203200"/>
                  </a:lnTo>
                  <a:lnTo>
                    <a:pt x="8882743" y="43542"/>
                  </a:lnTo>
                  <a:lnTo>
                    <a:pt x="9695543" y="246742"/>
                  </a:lnTo>
                  <a:lnTo>
                    <a:pt x="10508343" y="58057"/>
                  </a:lnTo>
                </a:path>
              </a:pathLst>
            </a:cu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6183410" y="4267104"/>
              <a:ext cx="2472741" cy="36516"/>
            </a:xfrm>
            <a:custGeom>
              <a:avLst/>
              <a:gdLst>
                <a:gd name="connsiteX0" fmla="*/ 0 w 10477500"/>
                <a:gd name="connsiteY0" fmla="*/ 139700 h 152400"/>
                <a:gd name="connsiteX1" fmla="*/ 812800 w 10477500"/>
                <a:gd name="connsiteY1" fmla="*/ 38100 h 152400"/>
                <a:gd name="connsiteX2" fmla="*/ 1612900 w 10477500"/>
                <a:gd name="connsiteY2" fmla="*/ 114300 h 152400"/>
                <a:gd name="connsiteX3" fmla="*/ 2425700 w 10477500"/>
                <a:gd name="connsiteY3" fmla="*/ 0 h 152400"/>
                <a:gd name="connsiteX4" fmla="*/ 3238500 w 10477500"/>
                <a:gd name="connsiteY4" fmla="*/ 127000 h 152400"/>
                <a:gd name="connsiteX5" fmla="*/ 4025900 w 10477500"/>
                <a:gd name="connsiteY5" fmla="*/ 50800 h 152400"/>
                <a:gd name="connsiteX6" fmla="*/ 4826000 w 10477500"/>
                <a:gd name="connsiteY6" fmla="*/ 139700 h 152400"/>
                <a:gd name="connsiteX7" fmla="*/ 5651500 w 10477500"/>
                <a:gd name="connsiteY7" fmla="*/ 0 h 152400"/>
                <a:gd name="connsiteX8" fmla="*/ 6451600 w 10477500"/>
                <a:gd name="connsiteY8" fmla="*/ 152400 h 152400"/>
                <a:gd name="connsiteX9" fmla="*/ 7277100 w 10477500"/>
                <a:gd name="connsiteY9" fmla="*/ 25400 h 152400"/>
                <a:gd name="connsiteX10" fmla="*/ 8051800 w 10477500"/>
                <a:gd name="connsiteY10" fmla="*/ 139700 h 152400"/>
                <a:gd name="connsiteX11" fmla="*/ 8851900 w 10477500"/>
                <a:gd name="connsiteY11" fmla="*/ 38100 h 152400"/>
                <a:gd name="connsiteX12" fmla="*/ 9677400 w 10477500"/>
                <a:gd name="connsiteY12" fmla="*/ 127000 h 152400"/>
                <a:gd name="connsiteX13" fmla="*/ 10477500 w 10477500"/>
                <a:gd name="connsiteY13" fmla="*/ 635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77500" h="152400">
                  <a:moveTo>
                    <a:pt x="0" y="139700"/>
                  </a:moveTo>
                  <a:lnTo>
                    <a:pt x="812800" y="38100"/>
                  </a:lnTo>
                  <a:lnTo>
                    <a:pt x="1612900" y="114300"/>
                  </a:lnTo>
                  <a:lnTo>
                    <a:pt x="2425700" y="0"/>
                  </a:lnTo>
                  <a:lnTo>
                    <a:pt x="3238500" y="127000"/>
                  </a:lnTo>
                  <a:lnTo>
                    <a:pt x="4025900" y="50800"/>
                  </a:lnTo>
                  <a:lnTo>
                    <a:pt x="4826000" y="139700"/>
                  </a:lnTo>
                  <a:lnTo>
                    <a:pt x="5651500" y="0"/>
                  </a:lnTo>
                  <a:lnTo>
                    <a:pt x="6451600" y="152400"/>
                  </a:lnTo>
                  <a:lnTo>
                    <a:pt x="7277100" y="25400"/>
                  </a:lnTo>
                  <a:lnTo>
                    <a:pt x="8051800" y="139700"/>
                  </a:lnTo>
                  <a:lnTo>
                    <a:pt x="8851900" y="38100"/>
                  </a:lnTo>
                  <a:lnTo>
                    <a:pt x="9677400" y="127000"/>
                  </a:lnTo>
                  <a:lnTo>
                    <a:pt x="10477500" y="63500"/>
                  </a:lnTo>
                </a:path>
              </a:pathLst>
            </a:cu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6175473" y="4532238"/>
              <a:ext cx="2480677" cy="34928"/>
            </a:xfrm>
            <a:custGeom>
              <a:avLst/>
              <a:gdLst>
                <a:gd name="connsiteX0" fmla="*/ 0 w 10508343"/>
                <a:gd name="connsiteY0" fmla="*/ 0 h 145143"/>
                <a:gd name="connsiteX1" fmla="*/ 856343 w 10508343"/>
                <a:gd name="connsiteY1" fmla="*/ 116115 h 145143"/>
                <a:gd name="connsiteX2" fmla="*/ 1640115 w 10508343"/>
                <a:gd name="connsiteY2" fmla="*/ 29029 h 145143"/>
                <a:gd name="connsiteX3" fmla="*/ 2438400 w 10508343"/>
                <a:gd name="connsiteY3" fmla="*/ 101600 h 145143"/>
                <a:gd name="connsiteX4" fmla="*/ 3251200 w 10508343"/>
                <a:gd name="connsiteY4" fmla="*/ 14515 h 145143"/>
                <a:gd name="connsiteX5" fmla="*/ 4049486 w 10508343"/>
                <a:gd name="connsiteY5" fmla="*/ 145143 h 145143"/>
                <a:gd name="connsiteX6" fmla="*/ 4862286 w 10508343"/>
                <a:gd name="connsiteY6" fmla="*/ 14515 h 145143"/>
                <a:gd name="connsiteX7" fmla="*/ 5617029 w 10508343"/>
                <a:gd name="connsiteY7" fmla="*/ 145143 h 145143"/>
                <a:gd name="connsiteX8" fmla="*/ 6429829 w 10508343"/>
                <a:gd name="connsiteY8" fmla="*/ 43543 h 145143"/>
                <a:gd name="connsiteX9" fmla="*/ 7242629 w 10508343"/>
                <a:gd name="connsiteY9" fmla="*/ 116115 h 145143"/>
                <a:gd name="connsiteX10" fmla="*/ 8040915 w 10508343"/>
                <a:gd name="connsiteY10" fmla="*/ 14515 h 145143"/>
                <a:gd name="connsiteX11" fmla="*/ 8868229 w 10508343"/>
                <a:gd name="connsiteY11" fmla="*/ 116115 h 145143"/>
                <a:gd name="connsiteX12" fmla="*/ 9637486 w 10508343"/>
                <a:gd name="connsiteY12" fmla="*/ 14515 h 145143"/>
                <a:gd name="connsiteX13" fmla="*/ 10508343 w 10508343"/>
                <a:gd name="connsiteY13" fmla="*/ 72572 h 14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08343" h="145143">
                  <a:moveTo>
                    <a:pt x="0" y="0"/>
                  </a:moveTo>
                  <a:lnTo>
                    <a:pt x="856343" y="116115"/>
                  </a:lnTo>
                  <a:lnTo>
                    <a:pt x="1640115" y="29029"/>
                  </a:lnTo>
                  <a:lnTo>
                    <a:pt x="2438400" y="101600"/>
                  </a:lnTo>
                  <a:lnTo>
                    <a:pt x="3251200" y="14515"/>
                  </a:lnTo>
                  <a:lnTo>
                    <a:pt x="4049486" y="145143"/>
                  </a:lnTo>
                  <a:lnTo>
                    <a:pt x="4862286" y="14515"/>
                  </a:lnTo>
                  <a:lnTo>
                    <a:pt x="5617029" y="145143"/>
                  </a:lnTo>
                  <a:lnTo>
                    <a:pt x="6429829" y="43543"/>
                  </a:lnTo>
                  <a:lnTo>
                    <a:pt x="7242629" y="116115"/>
                  </a:lnTo>
                  <a:lnTo>
                    <a:pt x="8040915" y="14515"/>
                  </a:lnTo>
                  <a:lnTo>
                    <a:pt x="8868229" y="116115"/>
                  </a:lnTo>
                  <a:lnTo>
                    <a:pt x="9637486" y="14515"/>
                  </a:lnTo>
                  <a:lnTo>
                    <a:pt x="10508343" y="72572"/>
                  </a:lnTo>
                </a:path>
              </a:pathLst>
            </a:cu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6191345" y="3752714"/>
              <a:ext cx="2477503" cy="49217"/>
            </a:xfrm>
            <a:custGeom>
              <a:avLst/>
              <a:gdLst>
                <a:gd name="connsiteX0" fmla="*/ 0 w 10496550"/>
                <a:gd name="connsiteY0" fmla="*/ 190500 h 209550"/>
                <a:gd name="connsiteX1" fmla="*/ 838200 w 10496550"/>
                <a:gd name="connsiteY1" fmla="*/ 57150 h 209550"/>
                <a:gd name="connsiteX2" fmla="*/ 1657350 w 10496550"/>
                <a:gd name="connsiteY2" fmla="*/ 209550 h 209550"/>
                <a:gd name="connsiteX3" fmla="*/ 2438400 w 10496550"/>
                <a:gd name="connsiteY3" fmla="*/ 0 h 209550"/>
                <a:gd name="connsiteX4" fmla="*/ 3295650 w 10496550"/>
                <a:gd name="connsiteY4" fmla="*/ 133350 h 209550"/>
                <a:gd name="connsiteX5" fmla="*/ 4057650 w 10496550"/>
                <a:gd name="connsiteY5" fmla="*/ 0 h 209550"/>
                <a:gd name="connsiteX6" fmla="*/ 4876800 w 10496550"/>
                <a:gd name="connsiteY6" fmla="*/ 190500 h 209550"/>
                <a:gd name="connsiteX7" fmla="*/ 5676900 w 10496550"/>
                <a:gd name="connsiteY7" fmla="*/ 19050 h 209550"/>
                <a:gd name="connsiteX8" fmla="*/ 6457950 w 10496550"/>
                <a:gd name="connsiteY8" fmla="*/ 171450 h 209550"/>
                <a:gd name="connsiteX9" fmla="*/ 7258050 w 10496550"/>
                <a:gd name="connsiteY9" fmla="*/ 76200 h 209550"/>
                <a:gd name="connsiteX10" fmla="*/ 8058150 w 10496550"/>
                <a:gd name="connsiteY10" fmla="*/ 190500 h 209550"/>
                <a:gd name="connsiteX11" fmla="*/ 8934450 w 10496550"/>
                <a:gd name="connsiteY11" fmla="*/ 38100 h 209550"/>
                <a:gd name="connsiteX12" fmla="*/ 9696450 w 10496550"/>
                <a:gd name="connsiteY12" fmla="*/ 190500 h 209550"/>
                <a:gd name="connsiteX13" fmla="*/ 10496550 w 10496550"/>
                <a:gd name="connsiteY13" fmla="*/ 571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96550" h="209550">
                  <a:moveTo>
                    <a:pt x="0" y="190500"/>
                  </a:moveTo>
                  <a:lnTo>
                    <a:pt x="838200" y="57150"/>
                  </a:lnTo>
                  <a:lnTo>
                    <a:pt x="1657350" y="209550"/>
                  </a:lnTo>
                  <a:lnTo>
                    <a:pt x="2438400" y="0"/>
                  </a:lnTo>
                  <a:lnTo>
                    <a:pt x="3295650" y="133350"/>
                  </a:lnTo>
                  <a:lnTo>
                    <a:pt x="4057650" y="0"/>
                  </a:lnTo>
                  <a:lnTo>
                    <a:pt x="4876800" y="190500"/>
                  </a:lnTo>
                  <a:lnTo>
                    <a:pt x="5676900" y="19050"/>
                  </a:lnTo>
                  <a:lnTo>
                    <a:pt x="6457950" y="171450"/>
                  </a:lnTo>
                  <a:lnTo>
                    <a:pt x="7258050" y="76200"/>
                  </a:lnTo>
                  <a:lnTo>
                    <a:pt x="8058150" y="190500"/>
                  </a:lnTo>
                  <a:lnTo>
                    <a:pt x="8934450" y="38100"/>
                  </a:lnTo>
                  <a:lnTo>
                    <a:pt x="9696450" y="190500"/>
                  </a:lnTo>
                  <a:lnTo>
                    <a:pt x="10496550" y="57150"/>
                  </a:lnTo>
                </a:path>
              </a:pathLst>
            </a:cu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6235784" y="1682455"/>
              <a:ext cx="2460044" cy="44453"/>
            </a:xfrm>
            <a:custGeom>
              <a:avLst/>
              <a:gdLst>
                <a:gd name="connsiteX0" fmla="*/ 0 w 10420350"/>
                <a:gd name="connsiteY0" fmla="*/ 76200 h 190500"/>
                <a:gd name="connsiteX1" fmla="*/ 857250 w 10420350"/>
                <a:gd name="connsiteY1" fmla="*/ 0 h 190500"/>
                <a:gd name="connsiteX2" fmla="*/ 1657350 w 10420350"/>
                <a:gd name="connsiteY2" fmla="*/ 133350 h 190500"/>
                <a:gd name="connsiteX3" fmla="*/ 2457450 w 10420350"/>
                <a:gd name="connsiteY3" fmla="*/ 38100 h 190500"/>
                <a:gd name="connsiteX4" fmla="*/ 3257550 w 10420350"/>
                <a:gd name="connsiteY4" fmla="*/ 152400 h 190500"/>
                <a:gd name="connsiteX5" fmla="*/ 4095750 w 10420350"/>
                <a:gd name="connsiteY5" fmla="*/ 0 h 190500"/>
                <a:gd name="connsiteX6" fmla="*/ 4857750 w 10420350"/>
                <a:gd name="connsiteY6" fmla="*/ 152400 h 190500"/>
                <a:gd name="connsiteX7" fmla="*/ 5695950 w 10420350"/>
                <a:gd name="connsiteY7" fmla="*/ 38100 h 190500"/>
                <a:gd name="connsiteX8" fmla="*/ 6477000 w 10420350"/>
                <a:gd name="connsiteY8" fmla="*/ 114300 h 190500"/>
                <a:gd name="connsiteX9" fmla="*/ 7258050 w 10420350"/>
                <a:gd name="connsiteY9" fmla="*/ 19050 h 190500"/>
                <a:gd name="connsiteX10" fmla="*/ 8058150 w 10420350"/>
                <a:gd name="connsiteY10" fmla="*/ 171450 h 190500"/>
                <a:gd name="connsiteX11" fmla="*/ 8896350 w 10420350"/>
                <a:gd name="connsiteY11" fmla="*/ 38100 h 190500"/>
                <a:gd name="connsiteX12" fmla="*/ 9639300 w 10420350"/>
                <a:gd name="connsiteY12" fmla="*/ 190500 h 190500"/>
                <a:gd name="connsiteX13" fmla="*/ 10420350 w 10420350"/>
                <a:gd name="connsiteY13" fmla="*/ 381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420350" h="190500">
                  <a:moveTo>
                    <a:pt x="0" y="76200"/>
                  </a:moveTo>
                  <a:lnTo>
                    <a:pt x="857250" y="0"/>
                  </a:lnTo>
                  <a:lnTo>
                    <a:pt x="1657350" y="133350"/>
                  </a:lnTo>
                  <a:lnTo>
                    <a:pt x="2457450" y="38100"/>
                  </a:lnTo>
                  <a:lnTo>
                    <a:pt x="3257550" y="152400"/>
                  </a:lnTo>
                  <a:lnTo>
                    <a:pt x="4095750" y="0"/>
                  </a:lnTo>
                  <a:lnTo>
                    <a:pt x="4857750" y="152400"/>
                  </a:lnTo>
                  <a:lnTo>
                    <a:pt x="5695950" y="38100"/>
                  </a:lnTo>
                  <a:lnTo>
                    <a:pt x="6477000" y="114300"/>
                  </a:lnTo>
                  <a:lnTo>
                    <a:pt x="7258050" y="19050"/>
                  </a:lnTo>
                  <a:lnTo>
                    <a:pt x="8058150" y="171450"/>
                  </a:lnTo>
                  <a:lnTo>
                    <a:pt x="8896350" y="38100"/>
                  </a:lnTo>
                  <a:lnTo>
                    <a:pt x="9639300" y="190500"/>
                  </a:lnTo>
                  <a:lnTo>
                    <a:pt x="10420350" y="38100"/>
                  </a:lnTo>
                </a:path>
              </a:pathLst>
            </a:cu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68015" y="885566"/>
            <a:ext cx="1903785" cy="5618292"/>
            <a:chOff x="868015" y="885566"/>
            <a:chExt cx="1903785" cy="5618292"/>
          </a:xfrm>
        </p:grpSpPr>
        <p:pic>
          <p:nvPicPr>
            <p:cNvPr id="42" name="Picture 4" descr="D:\Manchester\1.5 Conference\2015-0723-UK Ferroelectrics 2015\Untitled-1.t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885566"/>
              <a:ext cx="1575368" cy="1575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868015" y="6165304"/>
              <a:ext cx="1903785" cy="338554"/>
            </a:xfrm>
            <a:prstGeom prst="rect">
              <a:avLst/>
            </a:prstGeom>
            <a:gradFill>
              <a:gsLst>
                <a:gs pos="0">
                  <a:srgbClr val="61E1FF"/>
                </a:gs>
                <a:gs pos="35000">
                  <a:srgbClr val="A7E8FF"/>
                </a:gs>
                <a:gs pos="100000">
                  <a:srgbClr val="D5F4FF"/>
                </a:gs>
              </a:gsLst>
            </a:gradFill>
            <a:ln>
              <a:solidFill>
                <a:srgbClr val="0099FF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[010] STEM-HAADF</a:t>
              </a:r>
              <a:endParaRPr lang="en-US" sz="1600" b="1" baseline="-250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540519" y="885566"/>
            <a:ext cx="2127646" cy="5618292"/>
            <a:chOff x="3540519" y="885566"/>
            <a:chExt cx="2127646" cy="5618292"/>
          </a:xfrm>
        </p:grpSpPr>
        <p:pic>
          <p:nvPicPr>
            <p:cNvPr id="45" name="Picture 5" descr="D:\Manchester\1.5 Conference\2015-0723-UK Ferroelectrics 2015\Untitled-2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0519" y="885566"/>
              <a:ext cx="2127646" cy="1562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3676327" y="6165304"/>
              <a:ext cx="1903785" cy="338554"/>
            </a:xfrm>
            <a:prstGeom prst="rect">
              <a:avLst/>
            </a:prstGeom>
            <a:gradFill>
              <a:gsLst>
                <a:gs pos="0">
                  <a:srgbClr val="61E1FF"/>
                </a:gs>
                <a:gs pos="35000">
                  <a:srgbClr val="A7E8FF"/>
                </a:gs>
                <a:gs pos="100000">
                  <a:srgbClr val="D5F4FF"/>
                </a:gs>
              </a:gsLst>
            </a:gradFill>
            <a:ln>
              <a:solidFill>
                <a:srgbClr val="0099FF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[110] STEM-HAADF</a:t>
              </a:r>
              <a:endParaRPr lang="en-US" sz="1600" b="1" baseline="-25000" dirty="0"/>
            </a:p>
          </p:txBody>
        </p:sp>
      </p:grpSp>
      <p:cxnSp>
        <p:nvCxnSpPr>
          <p:cNvPr id="49" name="Straight Connector 48"/>
          <p:cNvCxnSpPr/>
          <p:nvPr/>
        </p:nvCxnSpPr>
        <p:spPr>
          <a:xfrm>
            <a:off x="208260" y="4867275"/>
            <a:ext cx="5803900" cy="0"/>
          </a:xfrm>
          <a:prstGeom prst="line">
            <a:avLst/>
          </a:prstGeom>
          <a:ln w="254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29</a:t>
            </a:fld>
            <a:endParaRPr lang="zh-CN" altLang="en-US" dirty="0"/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-36512" y="44624"/>
            <a:ext cx="7214603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Direct imaging tilts by STEM </a:t>
            </a:r>
            <a:endParaRPr lang="en-US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91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630857" y="5969517"/>
            <a:ext cx="3805239" cy="64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endParaRPr lang="en-US" altLang="en-US" sz="1400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12291" name="Group 3"/>
          <p:cNvGrpSpPr>
            <a:grpSpLocks/>
          </p:cNvGrpSpPr>
          <p:nvPr/>
        </p:nvGrpSpPr>
        <p:grpSpPr bwMode="auto">
          <a:xfrm>
            <a:off x="228600" y="1003300"/>
            <a:ext cx="4174384" cy="1816100"/>
            <a:chOff x="473816" y="838200"/>
            <a:chExt cx="4174384" cy="1815397"/>
          </a:xfrm>
        </p:grpSpPr>
        <p:pic>
          <p:nvPicPr>
            <p:cNvPr id="122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71" t="30125" r="22581" b="36792"/>
            <a:stretch>
              <a:fillRect/>
            </a:stretch>
          </p:blipFill>
          <p:spPr bwMode="auto">
            <a:xfrm>
              <a:off x="2186427" y="838200"/>
              <a:ext cx="2461773" cy="1815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09" t="68082" r="29572" b="11716"/>
            <a:stretch>
              <a:fillRect/>
            </a:stretch>
          </p:blipFill>
          <p:spPr bwMode="auto">
            <a:xfrm>
              <a:off x="473816" y="1524000"/>
              <a:ext cx="1735984" cy="1108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29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0" t="5431" r="4237" b="2786"/>
          <a:stretch>
            <a:fillRect/>
          </a:stretch>
        </p:blipFill>
        <p:spPr bwMode="auto">
          <a:xfrm>
            <a:off x="4419600" y="923805"/>
            <a:ext cx="4495800" cy="4527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17"/>
          <p:cNvSpPr txBox="1">
            <a:spLocks noChangeArrowheads="1"/>
          </p:cNvSpPr>
          <p:nvPr/>
        </p:nvSpPr>
        <p:spPr bwMode="auto">
          <a:xfrm>
            <a:off x="1638300" y="5983288"/>
            <a:ext cx="31032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lnSpc>
                <a:spcPct val="90000"/>
              </a:lnSpc>
              <a:spcBef>
                <a:spcPct val="20000"/>
              </a:spcBef>
              <a:buClr>
                <a:srgbClr val="006C3A"/>
              </a:buClr>
              <a:buFont typeface="Arial" charset="0"/>
              <a:buChar char="•"/>
              <a:defRPr sz="2800" b="1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800"/>
              </a:spcBef>
              <a:buClr>
                <a:srgbClr val="006C3A"/>
              </a:buClr>
              <a:buFont typeface="Arial" charset="0"/>
              <a:buChar char="–"/>
              <a:defRPr sz="2400" b="1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charset="0"/>
              <a:buChar char="•"/>
              <a:defRPr sz="2000" b="1"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charset="0"/>
              <a:buChar char="–"/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600"/>
              </a:spcBef>
              <a:buClr>
                <a:srgbClr val="006C3A"/>
              </a:buClr>
              <a:buFont typeface="Arial" charset="0"/>
              <a:buChar char="»"/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6C3A"/>
              </a:buClr>
              <a:buFont typeface="Arial" charset="0"/>
              <a:buChar char="»"/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6C3A"/>
              </a:buClr>
              <a:buFont typeface="Arial" charset="0"/>
              <a:buChar char="»"/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6C3A"/>
              </a:buClr>
              <a:buFont typeface="Arial" charset="0"/>
              <a:buChar char="»"/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006C3A"/>
              </a:buClr>
              <a:buFont typeface="Arial" charset="0"/>
              <a:buChar char="»"/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 typeface="Wingdings" pitchFamily="2" charset="2"/>
              <a:buChar char="Ø"/>
            </a:pPr>
            <a:r>
              <a:rPr lang="en-US" altLang="en-US" sz="1600" b="0" dirty="0">
                <a:latin typeface="Arial" charset="0"/>
              </a:rPr>
              <a:t>Different octahedral </a:t>
            </a:r>
            <a:r>
              <a:rPr lang="en-US" altLang="en-US" sz="1600" b="0" dirty="0" smtClean="0">
                <a:latin typeface="Arial" charset="0"/>
              </a:rPr>
              <a:t>behavior</a:t>
            </a:r>
            <a:endParaRPr lang="en-US" altLang="en-US" sz="1600" b="0" dirty="0">
              <a:latin typeface="Arial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838200" y="1365685"/>
            <a:ext cx="595035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en-US" altLang="en-US" sz="1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uc</a:t>
            </a:r>
            <a:endParaRPr lang="en-US" alt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2491552" y="762000"/>
            <a:ext cx="708848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</a:t>
            </a:r>
            <a:r>
              <a:rPr lang="en-US" altLang="en-US" sz="1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uc</a:t>
            </a:r>
            <a:endParaRPr lang="en-US" alt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52400" y="2868612"/>
            <a:ext cx="4987751" cy="3718342"/>
            <a:chOff x="152400" y="2868612"/>
            <a:chExt cx="4987751" cy="3718342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152400" y="2868612"/>
              <a:ext cx="4119563" cy="2998788"/>
              <a:chOff x="300038" y="2638430"/>
              <a:chExt cx="4119562" cy="2998596"/>
            </a:xfrm>
          </p:grpSpPr>
          <p:pic>
            <p:nvPicPr>
              <p:cNvPr id="12296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86" t="30511" r="47838" b="26125"/>
              <a:stretch>
                <a:fillRect/>
              </a:stretch>
            </p:blipFill>
            <p:spPr bwMode="auto">
              <a:xfrm>
                <a:off x="300038" y="2653597"/>
                <a:ext cx="4119562" cy="2983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" name="Rounded Rectangle 1"/>
              <p:cNvSpPr/>
              <p:nvPr/>
            </p:nvSpPr>
            <p:spPr>
              <a:xfrm>
                <a:off x="1828801" y="2638430"/>
                <a:ext cx="357187" cy="20636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1630857" y="6248400"/>
              <a:ext cx="350929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en-US" altLang="en-US" sz="1600" dirty="0" smtClean="0">
                  <a:latin typeface="Arial" charset="0"/>
                </a:rPr>
                <a:t> Gradual </a:t>
              </a:r>
              <a:r>
                <a:rPr lang="en-US" altLang="en-US" sz="1600" dirty="0">
                  <a:latin typeface="Arial" charset="0"/>
                </a:rPr>
                <a:t>tilt evolution for 15uc film </a:t>
              </a:r>
            </a:p>
          </p:txBody>
        </p:sp>
      </p:grpSp>
      <p:sp>
        <p:nvSpPr>
          <p:cNvPr id="22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30</a:t>
            </a:fld>
            <a:endParaRPr lang="zh-CN" altLang="en-US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-36512" y="44624"/>
            <a:ext cx="7214603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Octahedral evolution at the heterojunction</a:t>
            </a:r>
            <a:endParaRPr lang="en-US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03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42" t="24011" r="30431" b="48119"/>
          <a:stretch>
            <a:fillRect/>
          </a:stretch>
        </p:blipFill>
        <p:spPr bwMode="auto">
          <a:xfrm>
            <a:off x="3352800" y="1172028"/>
            <a:ext cx="22987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27" t="23401" r="29240" b="47916"/>
          <a:stretch>
            <a:fillRect/>
          </a:stretch>
        </p:blipFill>
        <p:spPr bwMode="auto">
          <a:xfrm>
            <a:off x="457200" y="1179285"/>
            <a:ext cx="23622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54" t="21162" r="29890" b="47508"/>
          <a:stretch>
            <a:fillRect/>
          </a:stretch>
        </p:blipFill>
        <p:spPr bwMode="auto">
          <a:xfrm>
            <a:off x="6248400" y="1066800"/>
            <a:ext cx="23622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1066800" y="727045"/>
            <a:ext cx="1217000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None/>
            </a:pPr>
            <a:r>
              <a:rPr lang="en-US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en-US" altLang="en-US" sz="1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uc</a:t>
            </a:r>
            <a:r>
              <a:rPr lang="en-US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6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3886200" y="710168"/>
            <a:ext cx="1330814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None/>
            </a:pPr>
            <a:r>
              <a:rPr lang="en-US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 </a:t>
            </a:r>
            <a:r>
              <a:rPr lang="en-US" altLang="en-US" sz="16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uc</a:t>
            </a:r>
            <a:r>
              <a:rPr lang="en-US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6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781800" y="727045"/>
            <a:ext cx="1244251" cy="338554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60000"/>
              </a:spcBef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ct val="35000"/>
              </a:spcBef>
              <a:buClr>
                <a:srgbClr val="01673E"/>
              </a:buClr>
              <a:buFont typeface="Arial" charset="0"/>
              <a:buChar char="–"/>
              <a:defRPr sz="2400" b="1">
                <a:solidFill>
                  <a:srgbClr val="000000"/>
                </a:solidFill>
                <a:latin typeface="Arial" charset="0"/>
              </a:defRPr>
            </a:lvl2pPr>
            <a:lvl3pPr marL="1143000" indent="-228600">
              <a:lnSpc>
                <a:spcPct val="90000"/>
              </a:lnSpc>
              <a:spcBef>
                <a:spcPct val="25000"/>
              </a:spcBef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Arial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Arial" charset="0"/>
              <a:buChar char="–"/>
              <a:defRPr b="1">
                <a:solidFill>
                  <a:srgbClr val="000000"/>
                </a:solidFill>
                <a:latin typeface="Arial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None/>
            </a:pPr>
            <a:r>
              <a:rPr lang="en-US" alt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Bulk, 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i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sz="16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316603" y="6403790"/>
            <a:ext cx="6234894" cy="418878"/>
            <a:chOff x="1316603" y="6403790"/>
            <a:chExt cx="6234894" cy="418878"/>
          </a:xfrm>
        </p:grpSpPr>
        <p:sp>
          <p:nvSpPr>
            <p:cNvPr id="42" name="TextBox 41"/>
            <p:cNvSpPr txBox="1"/>
            <p:nvPr/>
          </p:nvSpPr>
          <p:spPr>
            <a:xfrm>
              <a:off x="1316603" y="6403790"/>
              <a:ext cx="6234894" cy="41148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</a:pPr>
              <a:endParaRPr lang="en-US" altLang="en-US" sz="1400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30" name="TextBox 17"/>
            <p:cNvSpPr txBox="1">
              <a:spLocks noChangeArrowheads="1"/>
            </p:cNvSpPr>
            <p:nvPr/>
          </p:nvSpPr>
          <p:spPr bwMode="auto">
            <a:xfrm>
              <a:off x="1371600" y="6453336"/>
              <a:ext cx="61798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285750" indent="-285750" eaLnBrk="0" hangingPunct="0">
                <a:lnSpc>
                  <a:spcPct val="90000"/>
                </a:lnSpc>
                <a:spcBef>
                  <a:spcPct val="20000"/>
                </a:spcBef>
                <a:buClr>
                  <a:srgbClr val="006C3A"/>
                </a:buClr>
                <a:buFont typeface="Arial" charset="0"/>
                <a:buChar char="•"/>
                <a:defRPr sz="2800" b="1"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800"/>
                </a:spcBef>
                <a:buClr>
                  <a:srgbClr val="006C3A"/>
                </a:buClr>
                <a:buFont typeface="Arial" charset="0"/>
                <a:buChar char="–"/>
                <a:defRPr sz="2400" b="1"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006C3A"/>
                </a:buClr>
                <a:buFont typeface="Arial" charset="0"/>
                <a:buChar char="•"/>
                <a:defRPr sz="2000" b="1"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006C3A"/>
                </a:buClr>
                <a:buFont typeface="Arial" charset="0"/>
                <a:buChar char="–"/>
                <a:defRPr b="1"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600"/>
                </a:spcBef>
                <a:buClr>
                  <a:srgbClr val="006C3A"/>
                </a:buClr>
                <a:buFont typeface="Arial" charset="0"/>
                <a:buChar char="»"/>
                <a:defRPr b="1"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6C3A"/>
                </a:buClr>
                <a:buFont typeface="Arial" charset="0"/>
                <a:buChar char="»"/>
                <a:defRPr b="1"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6C3A"/>
                </a:buClr>
                <a:buFont typeface="Arial" charset="0"/>
                <a:buChar char="»"/>
                <a:defRPr b="1"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6C3A"/>
                </a:buClr>
                <a:buFont typeface="Arial" charset="0"/>
                <a:buChar char="»"/>
                <a:defRPr b="1"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006C3A"/>
                </a:buClr>
                <a:buFont typeface="Arial" charset="0"/>
                <a:buChar char="»"/>
                <a:defRPr b="1"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Font typeface="Wingdings" pitchFamily="2" charset="2"/>
                <a:buChar char="Ø"/>
              </a:pPr>
              <a:r>
                <a:rPr lang="en-US" altLang="en-US" sz="1800" b="0" dirty="0" smtClean="0">
                  <a:latin typeface="Arial" charset="0"/>
                </a:rPr>
                <a:t>Octahedral tilt and distortion impact magnetic properties</a:t>
              </a:r>
              <a:endParaRPr lang="en-US" altLang="en-US" sz="1800" b="0" dirty="0">
                <a:latin typeface="Arial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45739" y="2723044"/>
            <a:ext cx="4804187" cy="3646978"/>
            <a:chOff x="945739" y="2723044"/>
            <a:chExt cx="4804187" cy="3646978"/>
          </a:xfrm>
        </p:grpSpPr>
        <p:grpSp>
          <p:nvGrpSpPr>
            <p:cNvPr id="39" name="Group 38"/>
            <p:cNvGrpSpPr/>
            <p:nvPr/>
          </p:nvGrpSpPr>
          <p:grpSpPr>
            <a:xfrm>
              <a:off x="945739" y="2723044"/>
              <a:ext cx="4804187" cy="3391637"/>
              <a:chOff x="945739" y="2723044"/>
              <a:chExt cx="4804187" cy="3391637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945739" y="2723044"/>
                <a:ext cx="4804187" cy="2712556"/>
                <a:chOff x="945739" y="2723044"/>
                <a:chExt cx="4804187" cy="2712556"/>
              </a:xfrm>
            </p:grpSpPr>
            <p:grpSp>
              <p:nvGrpSpPr>
                <p:cNvPr id="6" name="Group 5"/>
                <p:cNvGrpSpPr/>
                <p:nvPr/>
              </p:nvGrpSpPr>
              <p:grpSpPr>
                <a:xfrm>
                  <a:off x="945739" y="2723044"/>
                  <a:ext cx="4804187" cy="1487006"/>
                  <a:chOff x="945739" y="2799244"/>
                  <a:chExt cx="4804187" cy="1487006"/>
                </a:xfrm>
              </p:grpSpPr>
              <p:pic>
                <p:nvPicPr>
                  <p:cNvPr id="4098" name="Picture 2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-1" r="32352" b="56321"/>
                  <a:stretch/>
                </p:blipFill>
                <p:spPr bwMode="auto">
                  <a:xfrm>
                    <a:off x="966876" y="2799244"/>
                    <a:ext cx="4783050" cy="148700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22" name="Rectangle 21"/>
                  <p:cNvSpPr/>
                  <p:nvPr/>
                </p:nvSpPr>
                <p:spPr>
                  <a:xfrm>
                    <a:off x="945739" y="3352800"/>
                    <a:ext cx="4804187" cy="933450"/>
                  </a:xfrm>
                  <a:prstGeom prst="rect">
                    <a:avLst/>
                  </a:prstGeom>
                  <a:solidFill>
                    <a:srgbClr val="FFC000">
                      <a:alpha val="17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" name="Group 4"/>
                <p:cNvGrpSpPr/>
                <p:nvPr/>
              </p:nvGrpSpPr>
              <p:grpSpPr>
                <a:xfrm>
                  <a:off x="961275" y="4210050"/>
                  <a:ext cx="4788651" cy="1225550"/>
                  <a:chOff x="961275" y="4286250"/>
                  <a:chExt cx="4788651" cy="1225550"/>
                </a:xfrm>
              </p:grpSpPr>
              <p:pic>
                <p:nvPicPr>
                  <p:cNvPr id="19" name="Picture 2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3540" r="32352" b="20461"/>
                  <a:stretch/>
                </p:blipFill>
                <p:spPr bwMode="auto">
                  <a:xfrm>
                    <a:off x="961275" y="4286250"/>
                    <a:ext cx="4783050" cy="122555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23" name="Rectangle 22"/>
                  <p:cNvSpPr/>
                  <p:nvPr/>
                </p:nvSpPr>
                <p:spPr>
                  <a:xfrm>
                    <a:off x="974496" y="4300670"/>
                    <a:ext cx="4775430" cy="1211130"/>
                  </a:xfrm>
                  <a:prstGeom prst="rect">
                    <a:avLst/>
                  </a:prstGeom>
                  <a:solidFill>
                    <a:srgbClr val="FF00FF">
                      <a:alpha val="21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4" name="Group 3"/>
              <p:cNvGrpSpPr/>
              <p:nvPr/>
            </p:nvGrpSpPr>
            <p:grpSpPr>
              <a:xfrm>
                <a:off x="961275" y="5435600"/>
                <a:ext cx="4788651" cy="679081"/>
                <a:chOff x="961275" y="5511800"/>
                <a:chExt cx="4788651" cy="679081"/>
              </a:xfrm>
            </p:grpSpPr>
            <p:pic>
              <p:nvPicPr>
                <p:cNvPr id="20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80053" r="32352"/>
                <a:stretch/>
              </p:blipFill>
              <p:spPr bwMode="auto">
                <a:xfrm>
                  <a:off x="961275" y="5511800"/>
                  <a:ext cx="4783050" cy="6790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4" name="Rectangle 23"/>
                <p:cNvSpPr/>
                <p:nvPr/>
              </p:nvSpPr>
              <p:spPr>
                <a:xfrm>
                  <a:off x="974496" y="5530215"/>
                  <a:ext cx="4775430" cy="565785"/>
                </a:xfrm>
                <a:prstGeom prst="rect">
                  <a:avLst/>
                </a:prstGeom>
                <a:solidFill>
                  <a:srgbClr val="00B050">
                    <a:alpha val="21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7" name="Group 36"/>
            <p:cNvGrpSpPr/>
            <p:nvPr/>
          </p:nvGrpSpPr>
          <p:grpSpPr>
            <a:xfrm>
              <a:off x="974496" y="6031468"/>
              <a:ext cx="4769829" cy="338554"/>
              <a:chOff x="974496" y="6107668"/>
              <a:chExt cx="4769829" cy="338554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974496" y="6107723"/>
                <a:ext cx="4769829" cy="31026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990600" y="6107668"/>
                <a:ext cx="44572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       </a:t>
                </a:r>
                <a:r>
                  <a:rPr lang="en-US" sz="1400" dirty="0" smtClean="0"/>
                  <a:t>Magnetic                      No                         </a:t>
                </a:r>
                <a:r>
                  <a:rPr lang="en-US" sz="1400" b="1" dirty="0" smtClean="0">
                    <a:solidFill>
                      <a:srgbClr val="0000FF"/>
                    </a:solidFill>
                  </a:rPr>
                  <a:t>Yes</a:t>
                </a:r>
                <a:r>
                  <a:rPr lang="en-US" sz="1400" dirty="0" smtClean="0"/>
                  <a:t>                  No</a:t>
                </a:r>
                <a:endParaRPr lang="en-US" sz="1400" dirty="0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2438400" y="6107723"/>
                <a:ext cx="0" cy="310262"/>
              </a:xfrm>
              <a:prstGeom prst="line">
                <a:avLst/>
              </a:prstGeom>
              <a:ln w="1016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3703320" y="6107668"/>
                <a:ext cx="0" cy="310262"/>
              </a:xfrm>
              <a:prstGeom prst="line">
                <a:avLst/>
              </a:prstGeom>
              <a:ln w="1016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4727448" y="6121814"/>
                <a:ext cx="0" cy="310262"/>
              </a:xfrm>
              <a:prstGeom prst="line">
                <a:avLst/>
              </a:prstGeom>
              <a:ln w="1016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Group 28"/>
          <p:cNvGrpSpPr/>
          <p:nvPr/>
        </p:nvGrpSpPr>
        <p:grpSpPr>
          <a:xfrm>
            <a:off x="5791200" y="2497981"/>
            <a:ext cx="3314877" cy="3843804"/>
            <a:chOff x="5791200" y="2574181"/>
            <a:chExt cx="3314877" cy="3843804"/>
          </a:xfrm>
        </p:grpSpPr>
        <p:grpSp>
          <p:nvGrpSpPr>
            <p:cNvPr id="27" name="Group 26"/>
            <p:cNvGrpSpPr/>
            <p:nvPr/>
          </p:nvGrpSpPr>
          <p:grpSpPr>
            <a:xfrm>
              <a:off x="5791200" y="2574181"/>
              <a:ext cx="3314877" cy="3616700"/>
              <a:chOff x="5791200" y="2574181"/>
              <a:chExt cx="3314877" cy="361670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791200" y="2783716"/>
                <a:ext cx="2286520" cy="3407165"/>
                <a:chOff x="6217920" y="2750891"/>
                <a:chExt cx="2286520" cy="3407165"/>
              </a:xfrm>
            </p:grpSpPr>
            <p:pic>
              <p:nvPicPr>
                <p:cNvPr id="31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7689"/>
                <a:stretch/>
              </p:blipFill>
              <p:spPr bwMode="auto">
                <a:xfrm>
                  <a:off x="6217920" y="2750891"/>
                  <a:ext cx="2286520" cy="34071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8" name="Rectangle 27"/>
                <p:cNvSpPr/>
                <p:nvPr/>
              </p:nvSpPr>
              <p:spPr>
                <a:xfrm>
                  <a:off x="6223782" y="3319975"/>
                  <a:ext cx="2273925" cy="2754923"/>
                </a:xfrm>
                <a:prstGeom prst="rect">
                  <a:avLst/>
                </a:prstGeom>
                <a:solidFill>
                  <a:schemeClr val="tx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3" name="Text Box 5"/>
              <p:cNvSpPr txBox="1">
                <a:spLocks noChangeArrowheads="1"/>
              </p:cNvSpPr>
              <p:nvPr/>
            </p:nvSpPr>
            <p:spPr bwMode="auto">
              <a:xfrm>
                <a:off x="5956761" y="2574181"/>
                <a:ext cx="1915909" cy="230832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6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800" b="1">
                    <a:solidFill>
                      <a:srgbClr val="000000"/>
                    </a:solidFill>
                    <a:latin typeface="Arial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35000"/>
                  </a:spcBef>
                  <a:buClr>
                    <a:srgbClr val="01673E"/>
                  </a:buClr>
                  <a:buFont typeface="Arial" charset="0"/>
                  <a:buChar char="–"/>
                  <a:defRPr sz="2400" b="1">
                    <a:solidFill>
                      <a:srgbClr val="000000"/>
                    </a:solidFill>
                    <a:latin typeface="Arial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sz="2000" b="1">
                    <a:solidFill>
                      <a:srgbClr val="000000"/>
                    </a:solidFill>
                    <a:latin typeface="Arial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Arial" charset="0"/>
                  <a:buChar char="–"/>
                  <a:defRPr b="1">
                    <a:solidFill>
                      <a:srgbClr val="000000"/>
                    </a:solidFill>
                    <a:latin typeface="Arial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0000"/>
                  </a:spcBef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1673E"/>
                  </a:buClr>
                  <a:buFont typeface="Symbol" pitchFamily="18" charset="2"/>
                  <a:buChar char="·"/>
                  <a:defRPr b="1">
                    <a:solidFill>
                      <a:srgbClr val="000000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900" dirty="0" err="1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Sterbinsky</a:t>
                </a:r>
                <a:r>
                  <a:rPr lang="en-US" altLang="en-US" sz="9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 </a:t>
                </a:r>
                <a:r>
                  <a:rPr lang="en-US" altLang="en-US" sz="9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et </a:t>
                </a:r>
                <a:r>
                  <a:rPr lang="en-US" altLang="en-US" sz="900" i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al.</a:t>
                </a:r>
                <a:r>
                  <a:rPr lang="en-US" altLang="en-US" sz="9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900" i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Phys.Rev.B</a:t>
                </a:r>
                <a:r>
                  <a:rPr lang="en-US" altLang="en-US" sz="9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 (</a:t>
                </a:r>
                <a:r>
                  <a:rPr lang="en-US" altLang="en-US" sz="9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itchFamily="34" charset="-128"/>
                    <a:cs typeface="Times New Roman" panose="02020603050405020304" pitchFamily="18" charset="0"/>
                  </a:rPr>
                  <a:t>2012)</a:t>
                </a:r>
                <a:endParaRPr lang="en-US" altLang="en-US" sz="900" dirty="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itchFamily="34" charset="-128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8328300" y="3954408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EXASF</a:t>
                </a:r>
                <a:endParaRPr lang="en-US" b="1" dirty="0"/>
              </a:p>
            </p:txBody>
          </p:sp>
          <p:sp>
            <p:nvSpPr>
              <p:cNvPr id="26" name="Right Brace 25"/>
              <p:cNvSpPr/>
              <p:nvPr/>
            </p:nvSpPr>
            <p:spPr>
              <a:xfrm>
                <a:off x="7945952" y="2799244"/>
                <a:ext cx="498941" cy="3296756"/>
              </a:xfrm>
              <a:prstGeom prst="rightBrac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5797063" y="6096000"/>
              <a:ext cx="2280658" cy="321985"/>
              <a:chOff x="5797063" y="6096000"/>
              <a:chExt cx="2280658" cy="321985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5797063" y="6107723"/>
                <a:ext cx="2280658" cy="31026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6995160" y="6096000"/>
                <a:ext cx="0" cy="310262"/>
              </a:xfrm>
              <a:prstGeom prst="line">
                <a:avLst/>
              </a:prstGeom>
              <a:ln w="1016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6224387" y="6096000"/>
                <a:ext cx="15118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0000FF"/>
                    </a:solidFill>
                  </a:rPr>
                  <a:t>Yes</a:t>
                </a:r>
                <a:r>
                  <a:rPr lang="en-US" sz="1400" dirty="0" smtClean="0"/>
                  <a:t>                      No</a:t>
                </a:r>
                <a:endParaRPr lang="en-US" sz="1400" dirty="0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5797063" y="6110208"/>
                <a:ext cx="228065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31</a:t>
            </a:fld>
            <a:endParaRPr lang="zh-CN" altLang="en-US" dirty="0"/>
          </a:p>
        </p:txBody>
      </p:sp>
      <p:sp>
        <p:nvSpPr>
          <p:cNvPr id="48" name="Title 1"/>
          <p:cNvSpPr txBox="1">
            <a:spLocks/>
          </p:cNvSpPr>
          <p:nvPr/>
        </p:nvSpPr>
        <p:spPr>
          <a:xfrm>
            <a:off x="-36512" y="44624"/>
            <a:ext cx="7214603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Local octahedral and bonding structure</a:t>
            </a:r>
            <a:endParaRPr lang="en-US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250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552" y="764704"/>
            <a:ext cx="3839343" cy="2880320"/>
          </a:xfrm>
          <a:prstGeom prst="rect">
            <a:avLst/>
          </a:prstGeom>
          <a:solidFill>
            <a:srgbClr val="61E1FF">
              <a:alpha val="22000"/>
            </a:srgbClr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/>
          <p:cNvGrpSpPr/>
          <p:nvPr/>
        </p:nvGrpSpPr>
        <p:grpSpPr>
          <a:xfrm>
            <a:off x="1185274" y="928601"/>
            <a:ext cx="2366782" cy="679191"/>
            <a:chOff x="205144" y="928600"/>
            <a:chExt cx="2706073" cy="807059"/>
          </a:xfrm>
        </p:grpSpPr>
        <p:grpSp>
          <p:nvGrpSpPr>
            <p:cNvPr id="78" name="Group 77"/>
            <p:cNvGrpSpPr/>
            <p:nvPr/>
          </p:nvGrpSpPr>
          <p:grpSpPr>
            <a:xfrm rot="1926287">
              <a:off x="802896" y="928600"/>
              <a:ext cx="593749" cy="591644"/>
              <a:chOff x="877511" y="3962400"/>
              <a:chExt cx="914400" cy="914400"/>
            </a:xfrm>
          </p:grpSpPr>
          <p:sp>
            <p:nvSpPr>
              <p:cNvPr id="79" name="Rectangle 78"/>
              <p:cNvSpPr>
                <a:spLocks noChangeAspect="1"/>
              </p:cNvSpPr>
              <p:nvPr/>
            </p:nvSpPr>
            <p:spPr>
              <a:xfrm>
                <a:off x="877511" y="3962400"/>
                <a:ext cx="914400" cy="914400"/>
              </a:xfrm>
              <a:prstGeom prst="rect">
                <a:avLst/>
              </a:prstGeom>
              <a:solidFill>
                <a:srgbClr val="CC99FF">
                  <a:alpha val="63000"/>
                </a:srgb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0" name="Straight Connector 79"/>
              <p:cNvCxnSpPr/>
              <p:nvPr/>
            </p:nvCxnSpPr>
            <p:spPr>
              <a:xfrm>
                <a:off x="877511" y="3962400"/>
                <a:ext cx="914400" cy="914400"/>
              </a:xfrm>
              <a:prstGeom prst="line">
                <a:avLst/>
              </a:prstGeom>
              <a:ln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flipV="1">
                <a:off x="877511" y="3962400"/>
                <a:ext cx="914400" cy="914400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3" name="Straight Connector 72"/>
            <p:cNvCxnSpPr/>
            <p:nvPr/>
          </p:nvCxnSpPr>
          <p:spPr>
            <a:xfrm>
              <a:off x="205144" y="1131194"/>
              <a:ext cx="2706073" cy="0"/>
            </a:xfrm>
            <a:prstGeom prst="line">
              <a:avLst/>
            </a:prstGeom>
            <a:ln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3"/>
            <p:cNvGrpSpPr/>
            <p:nvPr/>
          </p:nvGrpSpPr>
          <p:grpSpPr>
            <a:xfrm rot="8909570">
              <a:off x="1640251" y="929605"/>
              <a:ext cx="593749" cy="591644"/>
              <a:chOff x="877511" y="3962400"/>
              <a:chExt cx="914400" cy="914400"/>
            </a:xfrm>
          </p:grpSpPr>
          <p:sp>
            <p:nvSpPr>
              <p:cNvPr id="85" name="Rectangle 84"/>
              <p:cNvSpPr>
                <a:spLocks noChangeAspect="1"/>
              </p:cNvSpPr>
              <p:nvPr/>
            </p:nvSpPr>
            <p:spPr>
              <a:xfrm>
                <a:off x="877511" y="3962400"/>
                <a:ext cx="914400" cy="914400"/>
              </a:xfrm>
              <a:prstGeom prst="rect">
                <a:avLst/>
              </a:prstGeom>
              <a:solidFill>
                <a:srgbClr val="CC99FF">
                  <a:alpha val="63000"/>
                </a:srgb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6" name="Straight Connector 85"/>
              <p:cNvCxnSpPr/>
              <p:nvPr/>
            </p:nvCxnSpPr>
            <p:spPr>
              <a:xfrm>
                <a:off x="877511" y="3962400"/>
                <a:ext cx="914400" cy="914400"/>
              </a:xfrm>
              <a:prstGeom prst="line">
                <a:avLst/>
              </a:prstGeom>
              <a:ln>
                <a:solidFill>
                  <a:srgbClr val="00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V="1">
                <a:off x="877511" y="3962400"/>
                <a:ext cx="914400" cy="914400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Arc 73"/>
            <p:cNvSpPr/>
            <p:nvPr/>
          </p:nvSpPr>
          <p:spPr>
            <a:xfrm rot="3300028">
              <a:off x="497238" y="1188415"/>
              <a:ext cx="395452" cy="407359"/>
            </a:xfrm>
            <a:prstGeom prst="arc">
              <a:avLst>
                <a:gd name="adj1" fmla="val 16200000"/>
                <a:gd name="adj2" fmla="val 1096741"/>
              </a:avLst>
            </a:prstGeom>
            <a:ln>
              <a:solidFill>
                <a:srgbClr val="FF9933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>
                <a:xfrm>
                  <a:off x="298359" y="1427882"/>
                  <a:ext cx="692241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sz="1400" i="1">
                                <a:latin typeface="Cambria Math"/>
                              </a:rPr>
                              <m:t>𝐶𝑜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1400" i="1">
                                <a:latin typeface="Cambria Math"/>
                              </a:rPr>
                              <m:t>𝑂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89" name="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8359" y="1427882"/>
                  <a:ext cx="692241" cy="307777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/>
                <p:cNvSpPr/>
                <p:nvPr/>
              </p:nvSpPr>
              <p:spPr>
                <a:xfrm>
                  <a:off x="1342973" y="1243368"/>
                  <a:ext cx="33098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>
                            <a:latin typeface="Cambria Math"/>
                          </a:rPr>
                          <m:t>𝜃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5" name="Rectangle 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2973" y="1243368"/>
                  <a:ext cx="330988" cy="307777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1" name="Arc 90"/>
          <p:cNvSpPr/>
          <p:nvPr/>
        </p:nvSpPr>
        <p:spPr>
          <a:xfrm rot="7754535">
            <a:off x="2094038" y="760513"/>
            <a:ext cx="545498" cy="450697"/>
          </a:xfrm>
          <a:prstGeom prst="arc">
            <a:avLst>
              <a:gd name="adj1" fmla="val 16200000"/>
              <a:gd name="adj2" fmla="val 1096741"/>
            </a:avLst>
          </a:prstGeom>
          <a:ln>
            <a:solidFill>
              <a:srgbClr val="FF9933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32657" y="1643463"/>
            <a:ext cx="3556554" cy="1908460"/>
            <a:chOff x="228601" y="1643463"/>
            <a:chExt cx="3556554" cy="1908460"/>
          </a:xfrm>
        </p:grpSpPr>
        <p:grpSp>
          <p:nvGrpSpPr>
            <p:cNvPr id="5" name="Group 4"/>
            <p:cNvGrpSpPr/>
            <p:nvPr/>
          </p:nvGrpSpPr>
          <p:grpSpPr>
            <a:xfrm>
              <a:off x="228601" y="1643463"/>
              <a:ext cx="3556554" cy="1572239"/>
              <a:chOff x="228600" y="1643462"/>
              <a:chExt cx="4066405" cy="1868236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609600" y="3243662"/>
                <a:ext cx="312420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Rectangle 3"/>
                  <p:cNvSpPr/>
                  <p:nvPr/>
                </p:nvSpPr>
                <p:spPr>
                  <a:xfrm>
                    <a:off x="722314" y="1926113"/>
                    <a:ext cx="389850" cy="30777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sz="1400" i="0">
                              <a:latin typeface="Cambria Math"/>
                            </a:rPr>
                            <m:t>W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4" name="Rectangle 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2314" y="1926113"/>
                    <a:ext cx="389850" cy="307777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" name="Straight Connector 5"/>
              <p:cNvCxnSpPr/>
              <p:nvPr/>
            </p:nvCxnSpPr>
            <p:spPr>
              <a:xfrm>
                <a:off x="877511" y="3243662"/>
                <a:ext cx="1219200" cy="0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877511" y="2329262"/>
                <a:ext cx="1219200" cy="228600"/>
              </a:xfrm>
              <a:prstGeom prst="rect">
                <a:avLst/>
              </a:prstGeom>
              <a:solidFill>
                <a:srgbClr val="3399FF"/>
              </a:soli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2514600" y="2557862"/>
                <a:ext cx="1219200" cy="0"/>
              </a:xfrm>
              <a:prstGeom prst="line">
                <a:avLst/>
              </a:prstGeom>
              <a:ln w="76200">
                <a:solidFill>
                  <a:srgbClr val="FF0000">
                    <a:alpha val="3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ectangle 36"/>
              <p:cNvSpPr/>
              <p:nvPr/>
            </p:nvSpPr>
            <p:spPr>
              <a:xfrm>
                <a:off x="2514600" y="1719662"/>
                <a:ext cx="1219200" cy="228600"/>
              </a:xfrm>
              <a:prstGeom prst="rect">
                <a:avLst/>
              </a:prstGeom>
              <a:solidFill>
                <a:srgbClr val="3399FF">
                  <a:alpha val="36000"/>
                </a:srgbClr>
              </a:solidFill>
              <a:ln>
                <a:solidFill>
                  <a:srgbClr val="0000FF">
                    <a:alpha val="5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/>
              <p:cNvCxnSpPr/>
              <p:nvPr/>
            </p:nvCxnSpPr>
            <p:spPr>
              <a:xfrm>
                <a:off x="609600" y="2443562"/>
                <a:ext cx="1659166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/>
                  <p:cNvSpPr/>
                  <p:nvPr/>
                </p:nvSpPr>
                <p:spPr>
                  <a:xfrm>
                    <a:off x="2898882" y="2678603"/>
                    <a:ext cx="583785" cy="39558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/>
                                </a:rPr>
                                <m:t>ex</m:t>
                              </m:r>
                            </m:sub>
                          </m:sSub>
                        </m:oMath>
                      </m:oMathPara>
                    </a14:m>
                    <a:endParaRPr lang="en-US" sz="1600" baseline="-25000" dirty="0"/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98882" y="2678603"/>
                    <a:ext cx="583785" cy="395587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9" name="Straight Arrow Connector 38"/>
              <p:cNvCxnSpPr/>
              <p:nvPr/>
            </p:nvCxnSpPr>
            <p:spPr>
              <a:xfrm>
                <a:off x="2952145" y="3015062"/>
                <a:ext cx="0" cy="2286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>
              <a:xfrm flipV="1">
                <a:off x="2952145" y="2613978"/>
                <a:ext cx="0" cy="2286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Rectangle 52"/>
                  <p:cNvSpPr/>
                  <p:nvPr/>
                </p:nvSpPr>
                <p:spPr>
                  <a:xfrm>
                    <a:off x="609600" y="2634062"/>
                    <a:ext cx="603945" cy="39558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/>
                                </a:rPr>
                                <m:t>CF</m:t>
                              </m:r>
                            </m:sub>
                          </m:sSub>
                        </m:oMath>
                      </m:oMathPara>
                    </a14:m>
                    <a:endParaRPr lang="en-US" sz="1600" baseline="-25000" dirty="0"/>
                  </a:p>
                </p:txBody>
              </p:sp>
            </mc:Choice>
            <mc:Fallback xmlns="">
              <p:sp>
                <p:nvSpPr>
                  <p:cNvPr id="53" name="Rectangle 5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9600" y="2634062"/>
                    <a:ext cx="603945" cy="395587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4" name="Straight Arrow Connector 53"/>
              <p:cNvCxnSpPr/>
              <p:nvPr/>
            </p:nvCxnSpPr>
            <p:spPr>
              <a:xfrm>
                <a:off x="722927" y="2997046"/>
                <a:ext cx="0" cy="2286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/>
              <p:nvPr/>
            </p:nvCxnSpPr>
            <p:spPr>
              <a:xfrm flipV="1">
                <a:off x="722927" y="2443562"/>
                <a:ext cx="0" cy="2286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273508" y="3109406"/>
                <a:ext cx="443905" cy="402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FF0000"/>
                    </a:solidFill>
                  </a:rPr>
                  <a:t>t</a:t>
                </a:r>
                <a:r>
                  <a:rPr lang="en-US" sz="1600" b="1" baseline="-25000" dirty="0" smtClean="0">
                    <a:solidFill>
                      <a:srgbClr val="FF0000"/>
                    </a:solidFill>
                  </a:rPr>
                  <a:t>2g</a:t>
                </a:r>
                <a:endParaRPr lang="en-US" sz="1600" b="1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228600" y="2253062"/>
                <a:ext cx="401750" cy="402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err="1" smtClean="0">
                    <a:solidFill>
                      <a:srgbClr val="0000FF"/>
                    </a:solidFill>
                  </a:rPr>
                  <a:t>e</a:t>
                </a:r>
                <a:r>
                  <a:rPr lang="en-US" sz="1600" b="1" baseline="-25000" dirty="0" err="1" smtClean="0">
                    <a:solidFill>
                      <a:srgbClr val="0000FF"/>
                    </a:solidFill>
                  </a:rPr>
                  <a:t>g</a:t>
                </a:r>
                <a:endParaRPr lang="en-US" sz="1600" b="1" baseline="-250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3733800" y="2376308"/>
                <a:ext cx="561205" cy="402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rgbClr val="FF7C80"/>
                    </a:solidFill>
                  </a:rPr>
                  <a:t>t</a:t>
                </a:r>
                <a:r>
                  <a:rPr lang="en-US" sz="1600" b="1" baseline="-25000" dirty="0" smtClean="0">
                    <a:solidFill>
                      <a:srgbClr val="FF7C80"/>
                    </a:solidFill>
                  </a:rPr>
                  <a:t>2g</a:t>
                </a:r>
                <a:r>
                  <a:rPr lang="en-US" sz="1600" b="1" dirty="0" smtClean="0">
                    <a:solidFill>
                      <a:srgbClr val="FF7C80"/>
                    </a:solidFill>
                  </a:rPr>
                  <a:t>*</a:t>
                </a:r>
                <a:endParaRPr lang="en-US" sz="1600" b="1" baseline="-25000" dirty="0">
                  <a:solidFill>
                    <a:srgbClr val="FF7C80"/>
                  </a:solidFill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3758969" y="1643462"/>
                <a:ext cx="519049" cy="4022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err="1" smtClean="0">
                    <a:solidFill>
                      <a:srgbClr val="3399FF"/>
                    </a:solidFill>
                  </a:rPr>
                  <a:t>e</a:t>
                </a:r>
                <a:r>
                  <a:rPr lang="en-US" sz="1600" b="1" baseline="-25000" dirty="0" err="1" smtClean="0">
                    <a:solidFill>
                      <a:srgbClr val="3399FF"/>
                    </a:solidFill>
                  </a:rPr>
                  <a:t>g</a:t>
                </a:r>
                <a:r>
                  <a:rPr lang="en-US" sz="1600" b="1" dirty="0" smtClean="0">
                    <a:solidFill>
                      <a:srgbClr val="3399FF"/>
                    </a:solidFill>
                  </a:rPr>
                  <a:t>*</a:t>
                </a:r>
                <a:endParaRPr lang="en-US" sz="1600" b="1" baseline="-25000" dirty="0">
                  <a:solidFill>
                    <a:srgbClr val="3399FF"/>
                  </a:solidFill>
                </a:endParaRPr>
              </a:p>
            </p:txBody>
          </p:sp>
          <p:cxnSp>
            <p:nvCxnSpPr>
              <p:cNvPr id="70" name="Straight Arrow Connector 69"/>
              <p:cNvCxnSpPr/>
              <p:nvPr/>
            </p:nvCxnSpPr>
            <p:spPr>
              <a:xfrm flipV="1">
                <a:off x="1066800" y="2332373"/>
                <a:ext cx="0" cy="2286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/>
                <p:cNvSpPr/>
                <p:nvPr/>
              </p:nvSpPr>
              <p:spPr>
                <a:xfrm>
                  <a:off x="754031" y="3213369"/>
                  <a:ext cx="2217770" cy="338554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i="1" smtClean="0">
                          <a:latin typeface="Cambria Math"/>
                        </a:rPr>
                        <m:t>∆</m:t>
                      </m:r>
                      <m:r>
                        <a:rPr lang="en-US" sz="16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600" i="1">
                              <a:latin typeface="Cambria Math"/>
                            </a:rPr>
                            <m:t>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/>
                            </a:rPr>
                            <m:t>CF</m:t>
                          </m:r>
                        </m:sub>
                      </m:sSub>
                      <m:r>
                        <a:rPr lang="en-US" sz="16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/>
                            </a:rPr>
                            <m:t>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>
                              <a:latin typeface="Cambria Math"/>
                            </a:rPr>
                            <m:t>ex</m:t>
                          </m:r>
                        </m:sub>
                      </m:sSub>
                    </m:oMath>
                  </a14:m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600">
                          <a:latin typeface="Cambria Math"/>
                        </a:rPr>
                        <m:t>W</m:t>
                      </m:r>
                      <m:r>
                        <a:rPr lang="en-US" sz="1600" i="1">
                          <a:latin typeface="Cambria Math"/>
                        </a:rPr>
                        <m:t>/2</m:t>
                      </m:r>
                    </m:oMath>
                  </a14:m>
                  <a:endParaRPr lang="en-US" sz="1600" baseline="-25000" dirty="0"/>
                </a:p>
              </p:txBody>
            </p:sp>
          </mc:Choice>
          <mc:Fallback xmlns="">
            <p:sp>
              <p:nvSpPr>
                <p:cNvPr id="92" name="Rectangle 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4031" y="3213369"/>
                  <a:ext cx="2217770" cy="338554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b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1357684" y="1881332"/>
            <a:ext cx="1374351" cy="966180"/>
            <a:chOff x="853628" y="1881332"/>
            <a:chExt cx="1374351" cy="966180"/>
          </a:xfrm>
        </p:grpSpPr>
        <p:grpSp>
          <p:nvGrpSpPr>
            <p:cNvPr id="13" name="Group 12"/>
            <p:cNvGrpSpPr/>
            <p:nvPr/>
          </p:nvGrpSpPr>
          <p:grpSpPr>
            <a:xfrm>
              <a:off x="953407" y="2542038"/>
              <a:ext cx="799193" cy="305474"/>
              <a:chOff x="914400" y="2477116"/>
              <a:chExt cx="799193" cy="305474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971888" y="2509179"/>
                <a:ext cx="704497" cy="27341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Rectangle 2"/>
                  <p:cNvSpPr/>
                  <p:nvPr/>
                </p:nvSpPr>
                <p:spPr>
                  <a:xfrm>
                    <a:off x="914400" y="2477116"/>
                    <a:ext cx="799193" cy="29027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 ∝ 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𝐶𝑜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𝑂</m:t>
                              </m:r>
                            </m:sub>
                            <m:sup>
                              <m:r>
                                <a:rPr lang="en-US" sz="12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2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𝟓</m:t>
                              </m:r>
                            </m:sup>
                          </m:sSubSup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3" name="Rectangle 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14400" y="2477116"/>
                    <a:ext cx="799193" cy="290272"/>
                  </a:xfrm>
                  <a:prstGeom prst="rect">
                    <a:avLst/>
                  </a:prstGeom>
                  <a:blipFill rotWithShape="1"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5" name="Group 14"/>
            <p:cNvGrpSpPr/>
            <p:nvPr/>
          </p:nvGrpSpPr>
          <p:grpSpPr>
            <a:xfrm>
              <a:off x="853628" y="1881332"/>
              <a:ext cx="1374351" cy="290272"/>
              <a:chOff x="853628" y="1881332"/>
              <a:chExt cx="1374351" cy="290272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971889" y="1917837"/>
                <a:ext cx="1161712" cy="240375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Rectangle 46"/>
                  <p:cNvSpPr/>
                  <p:nvPr/>
                </p:nvSpPr>
                <p:spPr>
                  <a:xfrm>
                    <a:off x="853628" y="1881332"/>
                    <a:ext cx="1374351" cy="29027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200" i="1">
                              <a:latin typeface="Cambria Math"/>
                            </a:rPr>
                            <m:t> ∝ </m:t>
                          </m:r>
                          <m:sSubSup>
                            <m:sSub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/>
                                </a:rPr>
                                <m:t>𝐶𝑜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𝑂</m:t>
                              </m:r>
                            </m:sub>
                            <m:sup>
                              <m:r>
                                <a:rPr lang="en-US" sz="1200" b="1" i="1" smtClean="0">
                                  <a:solidFill>
                                    <a:schemeClr val="tx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1200" b="1" i="1" smtClean="0">
                                  <a:solidFill>
                                    <a:schemeClr val="tx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𝟑</m:t>
                              </m:r>
                              <m:r>
                                <a:rPr lang="en-US" sz="1200" b="1" i="1" smtClean="0">
                                  <a:solidFill>
                                    <a:schemeClr val="tx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200" b="1" i="1" smtClean="0">
                                  <a:solidFill>
                                    <a:schemeClr val="tx1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𝟓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en-US" sz="1200">
                              <a:latin typeface="Cambria Math"/>
                            </a:rPr>
                            <m:t>sin</m:t>
                          </m:r>
                          <m:r>
                            <a:rPr lang="en-US" sz="1200" i="1">
                              <a:latin typeface="Cambria Math"/>
                            </a:rPr>
                            <m:t>(</m:t>
                          </m:r>
                          <m:r>
                            <a:rPr lang="en-US" sz="1200" i="1">
                              <a:latin typeface="Cambria Math"/>
                            </a:rPr>
                            <m:t>𝜃</m:t>
                          </m:r>
                          <m:r>
                            <a:rPr lang="en-US" sz="1200" i="1">
                              <a:latin typeface="Cambria Math"/>
                            </a:rPr>
                            <m:t>/2)</m:t>
                          </m:r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47" name="Rectangle 4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3628" y="1881332"/>
                    <a:ext cx="1374351" cy="290272"/>
                  </a:xfrm>
                  <a:prstGeom prst="rect">
                    <a:avLst/>
                  </a:prstGeom>
                  <a:blipFill rotWithShape="1">
                    <a:blip r:embed="rId16"/>
                    <a:stretch>
                      <a:fillRect b="-1063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8" name="Group 17"/>
          <p:cNvGrpSpPr/>
          <p:nvPr/>
        </p:nvGrpSpPr>
        <p:grpSpPr>
          <a:xfrm>
            <a:off x="35496" y="857250"/>
            <a:ext cx="9145016" cy="5812110"/>
            <a:chOff x="35496" y="857250"/>
            <a:chExt cx="9145016" cy="5812110"/>
          </a:xfrm>
        </p:grpSpPr>
        <p:grpSp>
          <p:nvGrpSpPr>
            <p:cNvPr id="2" name="Group 1"/>
            <p:cNvGrpSpPr/>
            <p:nvPr/>
          </p:nvGrpSpPr>
          <p:grpSpPr>
            <a:xfrm>
              <a:off x="4706405" y="857250"/>
              <a:ext cx="4474107" cy="5010150"/>
              <a:chOff x="4648200" y="857250"/>
              <a:chExt cx="4614900" cy="5010150"/>
            </a:xfrm>
          </p:grpSpPr>
          <p:pic>
            <p:nvPicPr>
              <p:cNvPr id="3076" name="Picture 4"/>
              <p:cNvPicPr>
                <a:picLocks noChangeAspect="1" noChangeArrowheads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216"/>
              <a:stretch/>
            </p:blipFill>
            <p:spPr bwMode="auto">
              <a:xfrm>
                <a:off x="4648200" y="857250"/>
                <a:ext cx="4572000" cy="47282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8" name="TextBox 87"/>
              <p:cNvSpPr txBox="1"/>
              <p:nvPr/>
            </p:nvSpPr>
            <p:spPr>
              <a:xfrm>
                <a:off x="5562600" y="5590401"/>
                <a:ext cx="370050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5uc             15uc         Bulk     LCO/STO   LCO/LAO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5496" y="1014661"/>
              <a:ext cx="8194108" cy="5654699"/>
              <a:chOff x="35496" y="1014661"/>
              <a:chExt cx="8194108" cy="5654699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1361442" y="1014661"/>
                <a:ext cx="6868162" cy="5654699"/>
                <a:chOff x="1361442" y="1014661"/>
                <a:chExt cx="6868162" cy="5654699"/>
              </a:xfrm>
            </p:grpSpPr>
            <p:sp>
              <p:nvSpPr>
                <p:cNvPr id="63" name="TextBox 62"/>
                <p:cNvSpPr txBox="1"/>
                <p:nvPr/>
              </p:nvSpPr>
              <p:spPr>
                <a:xfrm>
                  <a:off x="1361442" y="6257880"/>
                  <a:ext cx="6234894" cy="411480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endParaRPr lang="en-US" altLang="en-US" sz="1400" dirty="0">
                    <a:solidFill>
                      <a:srgbClr val="FF0000"/>
                    </a:solidFill>
                    <a:latin typeface="Arial" charset="0"/>
                  </a:endParaRPr>
                </a:p>
              </p:txBody>
            </p:sp>
            <p:grpSp>
              <p:nvGrpSpPr>
                <p:cNvPr id="8" name="Group 7"/>
                <p:cNvGrpSpPr/>
                <p:nvPr/>
              </p:nvGrpSpPr>
              <p:grpSpPr>
                <a:xfrm>
                  <a:off x="1427279" y="1014661"/>
                  <a:ext cx="6802325" cy="5652805"/>
                  <a:chOff x="1427279" y="1014661"/>
                  <a:chExt cx="6802325" cy="5652805"/>
                </a:xfrm>
              </p:grpSpPr>
              <p:grpSp>
                <p:nvGrpSpPr>
                  <p:cNvPr id="83" name="Group 82"/>
                  <p:cNvGrpSpPr/>
                  <p:nvPr/>
                </p:nvGrpSpPr>
                <p:grpSpPr>
                  <a:xfrm>
                    <a:off x="6344481" y="1014661"/>
                    <a:ext cx="1885123" cy="4243139"/>
                    <a:chOff x="6830960" y="1014662"/>
                    <a:chExt cx="1398643" cy="4319338"/>
                  </a:xfrm>
                </p:grpSpPr>
                <p:sp>
                  <p:nvSpPr>
                    <p:cNvPr id="82" name="Rectangle 81"/>
                    <p:cNvSpPr/>
                    <p:nvPr/>
                  </p:nvSpPr>
                  <p:spPr>
                    <a:xfrm>
                      <a:off x="6830960" y="1014662"/>
                      <a:ext cx="381001" cy="4319338"/>
                    </a:xfrm>
                    <a:prstGeom prst="rect">
                      <a:avLst/>
                    </a:prstGeom>
                    <a:solidFill>
                      <a:schemeClr val="accent6">
                        <a:alpha val="33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6" name="Rectangle 95"/>
                    <p:cNvSpPr/>
                    <p:nvPr/>
                  </p:nvSpPr>
                  <p:spPr>
                    <a:xfrm>
                      <a:off x="7848602" y="1014662"/>
                      <a:ext cx="381001" cy="4319338"/>
                    </a:xfrm>
                    <a:prstGeom prst="rect">
                      <a:avLst/>
                    </a:prstGeom>
                    <a:solidFill>
                      <a:schemeClr val="accent6">
                        <a:alpha val="33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46" name="Text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7279" y="6298134"/>
                    <a:ext cx="6192721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marL="285750" indent="-285750" eaLnBrk="0" hangingPunct="0">
                      <a:lnSpc>
                        <a:spcPct val="90000"/>
                      </a:lnSpc>
                      <a:spcBef>
                        <a:spcPct val="20000"/>
                      </a:spcBef>
                      <a:buClr>
                        <a:srgbClr val="006C3A"/>
                      </a:buClr>
                      <a:buFont typeface="Arial" charset="0"/>
                      <a:buChar char="•"/>
                      <a:defRPr sz="28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800"/>
                      </a:spcBef>
                      <a:buClr>
                        <a:srgbClr val="006C3A"/>
                      </a:buClr>
                      <a:buFont typeface="Arial" charset="0"/>
                      <a:buChar char="–"/>
                      <a:defRPr sz="24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Clr>
                        <a:srgbClr val="006C3A"/>
                      </a:buClr>
                      <a:buFont typeface="Arial" charset="0"/>
                      <a:buChar char="•"/>
                      <a:defRPr sz="2000"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Clr>
                        <a:srgbClr val="006C3A"/>
                      </a:buClr>
                      <a:buFont typeface="Arial" charset="0"/>
                      <a:buChar char="–"/>
                      <a:defRPr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4pPr>
                    <a:lvl5pPr marL="2057400" indent="-228600"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Clr>
                        <a:srgbClr val="006C3A"/>
                      </a:buClr>
                      <a:buFont typeface="Arial" charset="0"/>
                      <a:buChar char="»"/>
                      <a:defRPr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Clr>
                        <a:srgbClr val="006C3A"/>
                      </a:buClr>
                      <a:buFont typeface="Arial" charset="0"/>
                      <a:buChar char="»"/>
                      <a:defRPr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Clr>
                        <a:srgbClr val="006C3A"/>
                      </a:buClr>
                      <a:buFont typeface="Arial" charset="0"/>
                      <a:buChar char="»"/>
                      <a:defRPr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Clr>
                        <a:srgbClr val="006C3A"/>
                      </a:buClr>
                      <a:buFont typeface="Arial" charset="0"/>
                      <a:buChar char="»"/>
                      <a:defRPr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Clr>
                        <a:srgbClr val="006C3A"/>
                      </a:buClr>
                      <a:buFont typeface="Arial" charset="0"/>
                      <a:buChar char="»"/>
                      <a:defRPr b="1">
                        <a:solidFill>
                          <a:schemeClr val="tx1"/>
                        </a:solidFill>
                        <a:latin typeface="Arial Narrow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ClrTx/>
                      <a:buFont typeface="Wingdings" pitchFamily="2" charset="2"/>
                      <a:buChar char="Ø"/>
                    </a:pPr>
                    <a:r>
                      <a:rPr lang="en-US" altLang="en-US" sz="1800" b="0" dirty="0" smtClean="0">
                        <a:latin typeface="Arial" charset="0"/>
                      </a:rPr>
                      <a:t>The key is octahedral volume instead of unit cell volume</a:t>
                    </a:r>
                    <a:endParaRPr lang="en-US" altLang="en-US" sz="1800" b="0" dirty="0">
                      <a:latin typeface="Arial" charset="0"/>
                    </a:endParaRPr>
                  </a:p>
                </p:txBody>
              </p:sp>
            </p:grpSp>
          </p:grpSp>
          <p:grpSp>
            <p:nvGrpSpPr>
              <p:cNvPr id="23" name="Group 22"/>
              <p:cNvGrpSpPr/>
              <p:nvPr/>
            </p:nvGrpSpPr>
            <p:grpSpPr>
              <a:xfrm>
                <a:off x="35496" y="3718148"/>
                <a:ext cx="4619278" cy="2447156"/>
                <a:chOff x="35496" y="3646140"/>
                <a:chExt cx="4619278" cy="2447156"/>
              </a:xfrm>
            </p:grpSpPr>
            <p:pic>
              <p:nvPicPr>
                <p:cNvPr id="3174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7193" b="1038"/>
                <a:stretch/>
              </p:blipFill>
              <p:spPr bwMode="auto">
                <a:xfrm>
                  <a:off x="81550" y="3646140"/>
                  <a:ext cx="4573224" cy="24471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20" name="Straight Connector 19"/>
                <p:cNvCxnSpPr/>
                <p:nvPr/>
              </p:nvCxnSpPr>
              <p:spPr>
                <a:xfrm>
                  <a:off x="4654774" y="3717032"/>
                  <a:ext cx="0" cy="194421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Rectangle 21"/>
                <p:cNvSpPr/>
                <p:nvPr/>
              </p:nvSpPr>
              <p:spPr>
                <a:xfrm>
                  <a:off x="35496" y="5661248"/>
                  <a:ext cx="144016" cy="1328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683568" y="3789040"/>
                  <a:ext cx="144016" cy="1328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Rectangle 71"/>
                <p:cNvSpPr/>
                <p:nvPr/>
              </p:nvSpPr>
              <p:spPr>
                <a:xfrm>
                  <a:off x="771934" y="3728218"/>
                  <a:ext cx="144016" cy="1328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747030" y="3800226"/>
                  <a:ext cx="144016" cy="1328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Rectangle 89"/>
                <p:cNvSpPr/>
                <p:nvPr/>
              </p:nvSpPr>
              <p:spPr>
                <a:xfrm>
                  <a:off x="638422" y="3789040"/>
                  <a:ext cx="144016" cy="1328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>
                  <a:off x="648926" y="3733811"/>
                  <a:ext cx="144016" cy="1328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Rectangle 93"/>
                <p:cNvSpPr/>
                <p:nvPr/>
              </p:nvSpPr>
              <p:spPr>
                <a:xfrm>
                  <a:off x="639239" y="3819027"/>
                  <a:ext cx="144016" cy="1328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764330" y="3808755"/>
                  <a:ext cx="144016" cy="1328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9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32</a:t>
            </a:fld>
            <a:endParaRPr lang="zh-CN" altLang="en-US" dirty="0"/>
          </a:p>
        </p:txBody>
      </p:sp>
      <p:sp>
        <p:nvSpPr>
          <p:cNvPr id="99" name="Title 1"/>
          <p:cNvSpPr txBox="1">
            <a:spLocks/>
          </p:cNvSpPr>
          <p:nvPr/>
        </p:nvSpPr>
        <p:spPr>
          <a:xfrm>
            <a:off x="-36512" y="44624"/>
            <a:ext cx="7214603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Correlation of tilting and magnetism</a:t>
            </a:r>
            <a:endParaRPr lang="en-US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100" name="Straight Connector 99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427279" y="2857674"/>
            <a:ext cx="0" cy="35530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V="1">
            <a:off x="1763688" y="2857674"/>
            <a:ext cx="0" cy="35530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V="1">
            <a:off x="2123728" y="2852936"/>
            <a:ext cx="0" cy="35530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987824" y="2260199"/>
            <a:ext cx="0" cy="35277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3275856" y="2276872"/>
            <a:ext cx="0" cy="35277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3563888" y="2276872"/>
            <a:ext cx="0" cy="35277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74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19275"/>
            <a:ext cx="45402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852488"/>
            <a:ext cx="2713037" cy="96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4343400" y="3177381"/>
            <a:ext cx="4854575" cy="3251200"/>
            <a:chOff x="4343400" y="3177381"/>
            <a:chExt cx="4854575" cy="325120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3177381"/>
              <a:ext cx="4854575" cy="325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66" name="Picture 1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3352800"/>
              <a:ext cx="2420938" cy="1928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5367" name="Picture 18" descr="C:\Users\QL\Desktop\333333333333.t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884238"/>
            <a:ext cx="3086100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33</a:t>
            </a:fld>
            <a:endParaRPr lang="zh-CN" altLang="en-US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-36512" y="44624"/>
            <a:ext cx="7214603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it-IT" alt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[LCO(5uc</a:t>
            </a:r>
            <a:r>
              <a:rPr lang="it-IT" altLang="en-US" sz="24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)/STO(5uc)]</a:t>
            </a:r>
            <a:r>
              <a:rPr lang="it-IT" altLang="en-US" sz="2400" baseline="-250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  <a:r>
              <a:rPr lang="it-IT" altLang="en-US" sz="24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vs. LCO(15uc</a:t>
            </a:r>
            <a:r>
              <a:rPr lang="it-IT" altLang="en-US" sz="24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)</a:t>
            </a:r>
            <a:endParaRPr lang="en-US" sz="240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58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915400" cy="4267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006600"/>
              </a:buClr>
              <a:buFont typeface="Wingdings" panose="05000000000000000000" pitchFamily="2" charset="2"/>
              <a:buChar char="Ø"/>
            </a:pPr>
            <a:r>
              <a:rPr lang="en-US" sz="2000" b="1" dirty="0" smtClean="0">
                <a:latin typeface="Arial" charset="0"/>
                <a:cs typeface="Arial" charset="0"/>
              </a:rPr>
              <a:t>Symmetry </a:t>
            </a:r>
            <a:r>
              <a:rPr lang="en-US" sz="2000" b="1" dirty="0">
                <a:latin typeface="Arial" charset="0"/>
                <a:cs typeface="Arial" charset="0"/>
              </a:rPr>
              <a:t>mismatch </a:t>
            </a:r>
            <a:r>
              <a:rPr lang="en-US" sz="2000" dirty="0">
                <a:latin typeface="Arial" charset="0"/>
                <a:cs typeface="Arial" charset="0"/>
              </a:rPr>
              <a:t>at </a:t>
            </a:r>
            <a:r>
              <a:rPr lang="en-US" sz="2000" dirty="0" err="1">
                <a:latin typeface="Arial" charset="0"/>
                <a:cs typeface="Arial" charset="0"/>
              </a:rPr>
              <a:t>perovakite</a:t>
            </a:r>
            <a:r>
              <a:rPr lang="en-US" sz="2000" dirty="0">
                <a:latin typeface="Arial" charset="0"/>
                <a:cs typeface="Arial" charset="0"/>
              </a:rPr>
              <a:t> based </a:t>
            </a:r>
            <a:r>
              <a:rPr lang="en-US" sz="2000" dirty="0" err="1">
                <a:latin typeface="Arial" charset="0"/>
                <a:cs typeface="Arial" charset="0"/>
              </a:rPr>
              <a:t>heterointerface</a:t>
            </a:r>
            <a:r>
              <a:rPr lang="en-US" sz="2000" dirty="0">
                <a:latin typeface="Arial" charset="0"/>
                <a:cs typeface="Arial" charset="0"/>
              </a:rPr>
              <a:t> is widely exist, and should not be ignore</a:t>
            </a:r>
          </a:p>
          <a:p>
            <a:pPr>
              <a:lnSpc>
                <a:spcPct val="150000"/>
              </a:lnSpc>
              <a:buClr>
                <a:srgbClr val="006600"/>
              </a:buClr>
              <a:buFont typeface="Wingdings" panose="05000000000000000000" pitchFamily="2" charset="2"/>
              <a:buChar char="Ø"/>
            </a:pPr>
            <a:r>
              <a:rPr lang="en-US" altLang="en-US" sz="2000" dirty="0">
                <a:latin typeface="Arial" charset="0"/>
                <a:cs typeface="Arial" charset="0"/>
              </a:rPr>
              <a:t>Octahedral mismatch/rotation can impact properties of materials (</a:t>
            </a:r>
            <a:r>
              <a:rPr lang="en-US" altLang="en-US" sz="2000" dirty="0" err="1">
                <a:latin typeface="Arial" charset="0"/>
                <a:cs typeface="Arial" charset="0"/>
              </a:rPr>
              <a:t>ferroelectricoty</a:t>
            </a:r>
            <a:r>
              <a:rPr lang="en-US" altLang="en-US" sz="2000" dirty="0">
                <a:latin typeface="Arial" charset="0"/>
                <a:cs typeface="Arial" charset="0"/>
              </a:rPr>
              <a:t> for CaTiO</a:t>
            </a:r>
            <a:r>
              <a:rPr lang="en-US" altLang="en-US" sz="2000" baseline="-25000" dirty="0">
                <a:latin typeface="Arial" charset="0"/>
                <a:cs typeface="Arial" charset="0"/>
              </a:rPr>
              <a:t>3</a:t>
            </a:r>
            <a:r>
              <a:rPr lang="en-US" altLang="en-US" sz="2000" dirty="0">
                <a:latin typeface="Arial" charset="0"/>
                <a:cs typeface="Arial" charset="0"/>
              </a:rPr>
              <a:t> and magnetism for </a:t>
            </a:r>
            <a:r>
              <a:rPr lang="en-US" altLang="en-US" sz="2000" dirty="0" smtClean="0">
                <a:latin typeface="Arial" charset="0"/>
                <a:cs typeface="Arial" charset="0"/>
              </a:rPr>
              <a:t>LaCoO</a:t>
            </a:r>
            <a:r>
              <a:rPr lang="en-US" altLang="en-US" sz="2000" baseline="-25000" dirty="0" smtClean="0">
                <a:latin typeface="Arial" charset="0"/>
                <a:cs typeface="Arial" charset="0"/>
              </a:rPr>
              <a:t>3</a:t>
            </a:r>
            <a:r>
              <a:rPr lang="en-US" altLang="en-US" sz="2000" dirty="0">
                <a:latin typeface="Arial" charset="0"/>
                <a:cs typeface="Arial" charset="0"/>
              </a:rPr>
              <a:t>)</a:t>
            </a:r>
            <a:r>
              <a:rPr lang="en-US" altLang="en-US" sz="2000" dirty="0" smtClean="0">
                <a:latin typeface="Arial" charset="0"/>
                <a:cs typeface="Arial" charset="0"/>
              </a:rPr>
              <a:t>.</a:t>
            </a:r>
            <a:endParaRPr lang="en-US" altLang="en-US" sz="2000" dirty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  <a:buClr>
                <a:srgbClr val="006600"/>
              </a:buClr>
              <a:buFont typeface="Wingdings" panose="05000000000000000000" pitchFamily="2" charset="2"/>
              <a:buChar char="Ø"/>
            </a:pPr>
            <a:r>
              <a:rPr lang="en-US" altLang="en-US" sz="2000" b="1" dirty="0">
                <a:latin typeface="Arial" charset="0"/>
                <a:cs typeface="Arial" charset="0"/>
              </a:rPr>
              <a:t>Symmetry engineering </a:t>
            </a:r>
            <a:r>
              <a:rPr lang="en-US" altLang="en-US" sz="2000" dirty="0">
                <a:latin typeface="Arial" charset="0"/>
                <a:cs typeface="Arial" charset="0"/>
              </a:rPr>
              <a:t>might to work as a new and general strategy to control the functional properties of these materials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76200"/>
            <a:ext cx="872807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it-IT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Summary</a:t>
            </a:r>
            <a:endParaRPr lang="en-US" sz="24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58880" y="6453336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007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411760" y="1206968"/>
            <a:ext cx="6552728" cy="78187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6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1673E"/>
              </a:buClr>
              <a:buFont typeface="Arial" pitchFamily="34" charset="0"/>
              <a:buChar char="–"/>
              <a:defRPr sz="2400" b="1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Arial" pitchFamily="34" charset="0"/>
              <a:buChar char="–"/>
              <a:defRPr b="1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 H. Jang, </a:t>
            </a:r>
            <a:r>
              <a:rPr 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Borisevich (TEM), D. J. Singh (theory),  Z. </a:t>
            </a:r>
            <a:r>
              <a:rPr lang="en-US" sz="1200" b="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Gai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(SQUID),  R. K. Vasudevan, A. Tselev, A.P. </a:t>
            </a:r>
            <a:r>
              <a:rPr lang="en-US" sz="1200" b="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Baddorf</a:t>
            </a:r>
            <a:r>
              <a:rPr 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(STM),      D.B</a:t>
            </a:r>
            <a:r>
              <a:rPr 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b="0" kern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Geohegan</a:t>
            </a:r>
            <a:r>
              <a:rPr 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S.V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Kalinin, H.M. Meyer, H.M. Christen, </a:t>
            </a:r>
            <a:r>
              <a:rPr 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M.D. 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Biegalski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None/>
              <a:defRPr/>
            </a:pPr>
            <a:endParaRPr lang="en-US" sz="2000" b="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000" b="0" kern="0" dirty="0" smtClean="0">
              <a:solidFill>
                <a:srgbClr val="FF00FF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Symbol" pitchFamily="18" charset="2"/>
              <a:buNone/>
              <a:defRPr/>
            </a:pPr>
            <a:r>
              <a:rPr lang="en-US" kern="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  <a:p>
            <a:pPr>
              <a:lnSpc>
                <a:spcPct val="95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kern="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</a:p>
        </p:txBody>
      </p:sp>
      <p:pic>
        <p:nvPicPr>
          <p:cNvPr id="3076" name="Picture 4" descr="https://encrypted-tbn3.gstatic.com/images?q=tbn:ANd9GcS8cmErnO9cFpR7H-OGORFTH7DjtvbchT04VzDFMSOfZhOrxfi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02" y="1412776"/>
            <a:ext cx="1814650" cy="436861"/>
          </a:xfrm>
          <a:prstGeom prst="rect">
            <a:avLst/>
          </a:prstGeom>
          <a:noFill/>
          <a:ln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14" descr="“UC Davis”的图片搜索结果"/>
          <p:cNvSpPr>
            <a:spLocks noChangeAspect="1" noChangeArrowheads="1"/>
          </p:cNvSpPr>
          <p:nvPr/>
        </p:nvSpPr>
        <p:spPr bwMode="auto">
          <a:xfrm>
            <a:off x="1288404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6" descr="“UC Davis”的图片搜索结果"/>
          <p:cNvSpPr>
            <a:spLocks noChangeAspect="1" noChangeArrowheads="1"/>
          </p:cNvSpPr>
          <p:nvPr/>
        </p:nvSpPr>
        <p:spPr bwMode="auto">
          <a:xfrm>
            <a:off x="1440804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8" descr="“UC Davis”的图片搜索结果"/>
          <p:cNvSpPr>
            <a:spLocks noChangeAspect="1" noChangeArrowheads="1"/>
          </p:cNvSpPr>
          <p:nvPr/>
        </p:nvSpPr>
        <p:spPr bwMode="auto">
          <a:xfrm>
            <a:off x="1593204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20" descr="“UC Davis”的图片搜索结果"/>
          <p:cNvSpPr>
            <a:spLocks noChangeAspect="1" noChangeArrowheads="1"/>
          </p:cNvSpPr>
          <p:nvPr/>
        </p:nvSpPr>
        <p:spPr bwMode="auto">
          <a:xfrm>
            <a:off x="1745604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396552" y="44624"/>
            <a:ext cx="8567936" cy="5429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5000"/>
              </a:lnSpc>
              <a:defRPr/>
            </a:pPr>
            <a:r>
              <a:rPr lang="en-US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Acknowledgements</a:t>
            </a:r>
            <a:endParaRPr 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4040"/>
            <a:ext cx="9122307" cy="0"/>
          </a:xfrm>
          <a:prstGeom prst="line">
            <a:avLst/>
          </a:prstGeom>
          <a:ln w="28575">
            <a:solidFill>
              <a:srgbClr val="0000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2411760" y="1988840"/>
            <a:ext cx="6552728" cy="374441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6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1673E"/>
              </a:buClr>
              <a:buFont typeface="Arial" pitchFamily="34" charset="0"/>
              <a:buChar char="–"/>
              <a:defRPr sz="2400" b="1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Arial" pitchFamily="34" charset="0"/>
              <a:buChar char="–"/>
              <a:defRPr b="1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PNNL: S.A. Chambers, </a:t>
            </a:r>
            <a:r>
              <a:rPr 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P.V. 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Sushko, T.C. </a:t>
            </a:r>
            <a:r>
              <a:rPr lang="en-US" sz="1200" b="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Droubay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T.C. </a:t>
            </a:r>
            <a:r>
              <a:rPr lang="en-US" sz="1200" b="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Kaspar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V. </a:t>
            </a:r>
            <a:r>
              <a:rPr lang="en-US" sz="1200" b="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Shutthanandan</a:t>
            </a:r>
            <a:r>
              <a:rPr 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T. </a:t>
            </a:r>
            <a:r>
              <a:rPr lang="en-US" sz="1200" b="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Varga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M.E. Bowden, G.J. </a:t>
            </a:r>
            <a:r>
              <a:rPr lang="en-US" sz="1200" b="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Exarhos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R. Colby, B. </a:t>
            </a:r>
            <a:r>
              <a:rPr lang="en-US" sz="1200" b="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Kabius</a:t>
            </a:r>
            <a:endParaRPr lang="en-US" sz="1200" b="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None/>
              <a:defRPr/>
            </a:pPr>
            <a:endParaRPr lang="en-US" sz="1200" b="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ANL: Zhenxing Feng, H. </a:t>
            </a:r>
            <a:r>
              <a:rPr 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Zhou, S.M. </a:t>
            </a:r>
            <a:r>
              <a:rPr lang="en-US" sz="1200" b="0" kern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Heald</a:t>
            </a:r>
            <a:r>
              <a:rPr lang="en-US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US" sz="1200" b="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200" b="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SSRL: M. Apurva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200" b="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200" b="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Penn State: Yijia Gu and </a:t>
            </a:r>
            <a:r>
              <a:rPr lang="en-US" sz="1200" b="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Long-qing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Chen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200" b="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None/>
              <a:defRPr/>
            </a:pPr>
            <a:endParaRPr lang="en-US" sz="1200" b="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400" b="0" kern="0" dirty="0" smtClean="0">
              <a:solidFill>
                <a:srgbClr val="FF00FF"/>
              </a:solidFill>
            </a:endParaRPr>
          </a:p>
          <a:p>
            <a:pPr>
              <a:lnSpc>
                <a:spcPct val="95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sz="1800" kern="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</p:txBody>
      </p:sp>
      <p:pic>
        <p:nvPicPr>
          <p:cNvPr id="17" name="Picture 6" descr="PNNL_Logo_2-Color_v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41" y="2060848"/>
            <a:ext cx="1294444" cy="566788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http://www.phy.anl.gov/images/argonne_header_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42" y="2708920"/>
            <a:ext cx="1161904" cy="51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http://t2.gstatic.com/images?q=tbn:ANd9GcSXzcuCC1HRUMotFzCNnPX6RNfiPNa_3grFA8QLCOWPFgcwCSBv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6" y="3290067"/>
            <a:ext cx="1281809" cy="458444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Pennsylvania State University seal.sv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13" y="3861048"/>
            <a:ext cx="702410" cy="67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www.nactem.ac.uk/images/manchester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62" y="771944"/>
            <a:ext cx="1394972" cy="59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2411760" y="764704"/>
            <a:ext cx="3384376" cy="3636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DDDDD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6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sz="28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1673E"/>
              </a:buClr>
              <a:buFont typeface="Arial" pitchFamily="34" charset="0"/>
              <a:buChar char="–"/>
              <a:defRPr sz="2400" b="1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sz="2000" b="1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Arial" pitchFamily="34" charset="0"/>
              <a:buChar char="–"/>
              <a:defRPr b="1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1673E"/>
              </a:buClr>
              <a:buFont typeface="Symbol" pitchFamily="18" charset="2"/>
              <a:buChar char="·"/>
              <a:defRPr b="1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Sarah </a:t>
            </a:r>
            <a:r>
              <a:rPr lang="en-US" sz="1200" b="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Heigh</a:t>
            </a:r>
            <a:r>
              <a:rPr lang="en-US" sz="1200" b="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Andrew Thomas</a:t>
            </a:r>
            <a:endParaRPr lang="en-US" sz="120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None/>
              <a:defRPr/>
            </a:pPr>
            <a:endParaRPr lang="en-US" sz="2000" b="0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000" b="0" kern="0" dirty="0" smtClean="0">
              <a:solidFill>
                <a:srgbClr val="FF00FF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Clr>
                <a:srgbClr val="FF0000"/>
              </a:buClr>
              <a:buFont typeface="Symbol" pitchFamily="18" charset="2"/>
              <a:buNone/>
              <a:defRPr/>
            </a:pPr>
            <a:r>
              <a:rPr lang="en-US" kern="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  <a:p>
            <a:pPr>
              <a:lnSpc>
                <a:spcPct val="95000"/>
              </a:lnSpc>
              <a:buClr>
                <a:srgbClr val="FF0000"/>
              </a:buClr>
              <a:buFont typeface="Wingdings" pitchFamily="2" charset="2"/>
              <a:buNone/>
              <a:defRPr/>
            </a:pPr>
            <a:r>
              <a:rPr lang="en-US" kern="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55776" y="5013176"/>
            <a:ext cx="4925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 smtClean="0"/>
              <a:t>Thanks !!</a:t>
            </a:r>
          </a:p>
        </p:txBody>
      </p:sp>
    </p:spTree>
    <p:extLst>
      <p:ext uri="{BB962C8B-B14F-4D97-AF65-F5344CB8AC3E}">
        <p14:creationId xmlns:p14="http://schemas.microsoft.com/office/powerpoint/2010/main" val="399455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2256898</TotalTime>
  <Words>1308</Words>
  <Application>Microsoft Office PowerPoint</Application>
  <PresentationFormat>On-screen Show (4:3)</PresentationFormat>
  <Paragraphs>389</Paragraphs>
  <Slides>35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ＭＳ Ｐゴシック</vt:lpstr>
      <vt:lpstr>宋体</vt:lpstr>
      <vt:lpstr>Arial</vt:lpstr>
      <vt:lpstr>Arial Black</vt:lpstr>
      <vt:lpstr>Calibri</vt:lpstr>
      <vt:lpstr>Cambria Math</vt:lpstr>
      <vt:lpstr>Symbol</vt:lpstr>
      <vt:lpstr>Times New Roman</vt:lpstr>
      <vt:lpstr>Wingdings</vt:lpstr>
      <vt:lpstr>Office 主题</vt:lpstr>
      <vt:lpstr>Equation.DSMT4</vt:lpstr>
      <vt:lpstr>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LaCoO3: unconventional magnetism</vt:lpstr>
      <vt:lpstr>LaCoO3: unconventional magnetism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Liang Qiao</dc:creator>
  <cp:lastModifiedBy>Liang Qiao</cp:lastModifiedBy>
  <cp:revision>368</cp:revision>
  <dcterms:created xsi:type="dcterms:W3CDTF">2015-07-16T17:29:58Z</dcterms:created>
  <dcterms:modified xsi:type="dcterms:W3CDTF">2018-08-12T20:51:17Z</dcterms:modified>
</cp:coreProperties>
</file>