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885" r:id="rId2"/>
  </p:sldMasterIdLst>
  <p:notesMasterIdLst>
    <p:notesMasterId r:id="rId59"/>
  </p:notesMasterIdLst>
  <p:handoutMasterIdLst>
    <p:handoutMasterId r:id="rId60"/>
  </p:handoutMasterIdLst>
  <p:sldIdLst>
    <p:sldId id="742" r:id="rId3"/>
    <p:sldId id="1050" r:id="rId4"/>
    <p:sldId id="1046" r:id="rId5"/>
    <p:sldId id="768" r:id="rId6"/>
    <p:sldId id="944" r:id="rId7"/>
    <p:sldId id="1028" r:id="rId8"/>
    <p:sldId id="943" r:id="rId9"/>
    <p:sldId id="913" r:id="rId10"/>
    <p:sldId id="979" r:id="rId11"/>
    <p:sldId id="1021" r:id="rId12"/>
    <p:sldId id="914" r:id="rId13"/>
    <p:sldId id="950" r:id="rId14"/>
    <p:sldId id="916" r:id="rId15"/>
    <p:sldId id="917" r:id="rId16"/>
    <p:sldId id="922" r:id="rId17"/>
    <p:sldId id="923" r:id="rId18"/>
    <p:sldId id="925" r:id="rId19"/>
    <p:sldId id="946" r:id="rId20"/>
    <p:sldId id="931" r:id="rId21"/>
    <p:sldId id="934" r:id="rId22"/>
    <p:sldId id="955" r:id="rId23"/>
    <p:sldId id="993" r:id="rId24"/>
    <p:sldId id="957" r:id="rId25"/>
    <p:sldId id="1029" r:id="rId26"/>
    <p:sldId id="989" r:id="rId27"/>
    <p:sldId id="999" r:id="rId28"/>
    <p:sldId id="988" r:id="rId29"/>
    <p:sldId id="1034" r:id="rId30"/>
    <p:sldId id="1033" r:id="rId31"/>
    <p:sldId id="1035" r:id="rId32"/>
    <p:sldId id="959" r:id="rId33"/>
    <p:sldId id="1031" r:id="rId34"/>
    <p:sldId id="963" r:id="rId35"/>
    <p:sldId id="965" r:id="rId36"/>
    <p:sldId id="964" r:id="rId37"/>
    <p:sldId id="1032" r:id="rId38"/>
    <p:sldId id="1047" r:id="rId39"/>
    <p:sldId id="1048" r:id="rId40"/>
    <p:sldId id="1005" r:id="rId41"/>
    <p:sldId id="1006" r:id="rId42"/>
    <p:sldId id="1010" r:id="rId43"/>
    <p:sldId id="1012" r:id="rId44"/>
    <p:sldId id="1013" r:id="rId45"/>
    <p:sldId id="1018" r:id="rId46"/>
    <p:sldId id="1038" r:id="rId47"/>
    <p:sldId id="1039" r:id="rId48"/>
    <p:sldId id="1040" r:id="rId49"/>
    <p:sldId id="1042" r:id="rId50"/>
    <p:sldId id="1043" r:id="rId51"/>
    <p:sldId id="1044" r:id="rId52"/>
    <p:sldId id="971" r:id="rId53"/>
    <p:sldId id="966" r:id="rId54"/>
    <p:sldId id="803" r:id="rId55"/>
    <p:sldId id="1009" r:id="rId56"/>
    <p:sldId id="763" r:id="rId57"/>
    <p:sldId id="951" r:id="rId58"/>
  </p:sldIdLst>
  <p:sldSz cx="9144000" cy="6858000" type="screen4x3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ng Wang" initials="FW" lastIdx="1" clrIdx="0">
    <p:extLst>
      <p:ext uri="{19B8F6BF-5375-455C-9EA6-DF929625EA0E}">
        <p15:presenceInfo xmlns:p15="http://schemas.microsoft.com/office/powerpoint/2012/main" userId="S-1-5-21-2432318650-2594138793-421060013-84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CC"/>
    <a:srgbClr val="FF9900"/>
    <a:srgbClr val="808080"/>
    <a:srgbClr val="C0C0C0"/>
    <a:srgbClr val="CC9900"/>
    <a:srgbClr val="99CC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86424" autoAdjust="0"/>
  </p:normalViewPr>
  <p:slideViewPr>
    <p:cSldViewPr>
      <p:cViewPr varScale="1">
        <p:scale>
          <a:sx n="48" d="100"/>
          <a:sy n="48" d="100"/>
        </p:scale>
        <p:origin x="1502" y="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commentAuthors" Target="commentAuthor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66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866" y="1"/>
            <a:ext cx="289066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711"/>
            <a:ext cx="289066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866" y="9428711"/>
            <a:ext cx="289066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6A2AEA9-AA93-42D1-869C-1BBCB3BEA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76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66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866" y="1"/>
            <a:ext cx="289066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598" y="4715951"/>
            <a:ext cx="5335893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711"/>
            <a:ext cx="289066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866" y="9428711"/>
            <a:ext cx="289066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3D315CD-F9C4-4141-9F94-36D472EA6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92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600" dirty="0" smtClean="0">
                <a:cs typeface="Times New Roman" pitchFamily="18" charset="0"/>
                <a:sym typeface="Symbol" pitchFamily="18" charset="2"/>
              </a:rPr>
              <a:t>-</a:t>
            </a:r>
            <a:r>
              <a:rPr lang="en-AU" sz="120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Core shells involvement in properties and reactions---H-bonds</a:t>
            </a:r>
            <a:r>
              <a:rPr lang="en-AU" sz="1200" baseline="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 also affects core.</a:t>
            </a:r>
            <a:endParaRPr lang="en-AU" sz="1200" dirty="0" smtClean="0">
              <a:solidFill>
                <a:srgbClr val="0000FF"/>
              </a:solidFill>
              <a:cs typeface="Times New Roman" pitchFamily="18" charset="0"/>
              <a:sym typeface="Symbol" pitchFamily="18" charset="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40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-</a:t>
            </a:r>
            <a:r>
              <a:rPr lang="en-AU" sz="120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Fragment and chemical principle based design/rational design learned from existing drugs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-Additional symmetry and momentum space information: EOES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-electron-position annihilation likely happens at LOVO not HOMO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-</a:t>
            </a:r>
            <a:r>
              <a:rPr lang="en-AU" sz="1200" dirty="0" err="1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vib</a:t>
            </a:r>
            <a:r>
              <a:rPr lang="en-AU" sz="1200" baseline="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en-AU" sz="1200" baseline="0" dirty="0" err="1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spctroscopy</a:t>
            </a:r>
            <a:r>
              <a:rPr lang="en-AU" sz="1200" baseline="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: VCD/ROA (</a:t>
            </a:r>
            <a:r>
              <a:rPr lang="en-AU" sz="1200" baseline="0" dirty="0" err="1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resverotoral</a:t>
            </a:r>
            <a:r>
              <a:rPr lang="en-AU" sz="1200" baseline="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), IR-H-bond blue shift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200" baseline="0" dirty="0" smtClean="0">
                <a:solidFill>
                  <a:srgbClr val="0000FF"/>
                </a:solidFill>
                <a:cs typeface="Times New Roman" pitchFamily="18" charset="0"/>
                <a:sym typeface="Symbol" pitchFamily="18" charset="2"/>
              </a:rPr>
              <a:t>Case study---Ferrocene</a:t>
            </a:r>
            <a:endParaRPr lang="en-AU" sz="1200" dirty="0" smtClean="0">
              <a:solidFill>
                <a:srgbClr val="0000FF"/>
              </a:solidFill>
              <a:cs typeface="Times New Roman" pitchFamily="18" charset="0"/>
              <a:sym typeface="Symbol" pitchFamily="18" charset="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dirty="0" smtClean="0">
              <a:solidFill>
                <a:srgbClr val="0000FF"/>
              </a:solidFill>
              <a:cs typeface="Times New Roman" pitchFamily="18" charset="0"/>
              <a:sym typeface="Symbol" pitchFamily="18" charset="2"/>
            </a:endParaRPr>
          </a:p>
          <a:p>
            <a:pPr eaLnBrk="1" hangingPunct="1"/>
            <a:endParaRPr lang="en-A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D315CD-F9C4-4141-9F94-36D472EA610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88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AU">
              <a:latin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AU">
              <a:latin typeface="Arial" charset="0"/>
            </a:endParaRPr>
          </a:p>
        </p:txBody>
      </p:sp>
      <p:pic>
        <p:nvPicPr>
          <p:cNvPr id="6" name="Picture 9" descr="crest_grey_cov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229225"/>
            <a:ext cx="6651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wine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4581525"/>
            <a:ext cx="158273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3E948-82AE-4E50-8F27-40C9FF220A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0247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CB1C-5BB9-4CFB-A54C-8CBFCBC5F5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8829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7832E-395B-4C88-B336-8CCE5F26A6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610345"/>
      </p:ext>
    </p:extLst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33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33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72A04-6B4E-428E-AA87-8AB0A489AA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013473"/>
      </p:ext>
    </p:extLst>
  </p:cSld>
  <p:clrMapOvr>
    <a:masterClrMapping/>
  </p:clrMapOvr>
  <p:transition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11A2E-551F-4C89-8C79-EB33EBBD9A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4911969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B80C2-F8D1-4E63-967C-41910D5570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39735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596D8-6554-47F2-A570-DB21E6197F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929081"/>
      </p:ext>
    </p:extLst>
  </p:cSld>
  <p:clrMapOvr>
    <a:masterClrMapping/>
  </p:clrMapOvr>
  <p:transition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4B3DC-9708-4A88-937A-9B1EE7ED26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4761741"/>
      </p:ext>
    </p:extLst>
  </p:cSld>
  <p:clrMapOvr>
    <a:masterClrMapping/>
  </p:clrMapOvr>
  <p:transition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13893-654D-4BFD-BE52-EA60082276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12895"/>
      </p:ext>
    </p:extLst>
  </p:cSld>
  <p:clrMapOvr>
    <a:masterClrMapping/>
  </p:clrMapOvr>
  <p:transition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9BFC2-FE19-4DB9-96AE-537A809EF7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847213"/>
      </p:ext>
    </p:extLst>
  </p:cSld>
  <p:clrMapOvr>
    <a:masterClrMapping/>
  </p:clrMapOvr>
  <p:transition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333375"/>
            <a:ext cx="2058988" cy="5797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33375"/>
            <a:ext cx="6029325" cy="5797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F40AA-065D-4C2F-8E65-6CE135A3E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448542"/>
      </p:ext>
    </p:extLst>
  </p:cSld>
  <p:clrMapOvr>
    <a:masterClrMapping/>
  </p:clrMapOvr>
  <p:transition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96975"/>
            <a:ext cx="4038600" cy="4933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33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487931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68313" y="333375"/>
            <a:ext cx="8229600" cy="806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975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96975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740150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40150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620D7-8182-4919-B19D-D71AAEE6B5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29683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806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96975"/>
            <a:ext cx="4038600" cy="4933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96975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40150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59C68-23B0-4BE6-B88A-2899F02C5D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910009"/>
      </p:ext>
    </p:extLst>
  </p:cSld>
  <p:clrMapOvr>
    <a:masterClrMapping/>
  </p:clrMapOvr>
  <p:transition>
    <p:zoom dir="in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806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33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96975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40150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01CEB-F021-4CC3-88D2-40021BEF48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395947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9323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9665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7311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4451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77052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0167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004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78247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5858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0948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55540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68313" y="333375"/>
            <a:ext cx="8229600" cy="806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975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96975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740150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40150"/>
            <a:ext cx="40386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620D7-8182-4919-B19D-D71AAEE6B5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019240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333375"/>
            <a:ext cx="82296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7101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AU">
              <a:latin typeface="Arial" charset="0"/>
            </a:endParaRPr>
          </a:p>
        </p:txBody>
      </p:sp>
      <p:sp>
        <p:nvSpPr>
          <p:cNvPr id="17101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AU">
              <a:latin typeface="Arial" charset="0"/>
            </a:endParaRPr>
          </a:p>
        </p:txBody>
      </p:sp>
      <p:pic>
        <p:nvPicPr>
          <p:cNvPr id="7177" name="Picture 9" descr="crest_grey_cover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229225"/>
            <a:ext cx="6651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 descr="swine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4581525"/>
            <a:ext cx="158273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9" name="Text Box 11"/>
          <p:cNvSpPr txBox="1">
            <a:spLocks noChangeArrowheads="1"/>
          </p:cNvSpPr>
          <p:nvPr userDrawn="1"/>
        </p:nvSpPr>
        <p:spPr bwMode="auto">
          <a:xfrm>
            <a:off x="7812088" y="5661025"/>
            <a:ext cx="11398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AU" sz="1400" b="1">
                <a:latin typeface="Arial" charset="0"/>
              </a:rPr>
              <a:t>Swinburne </a:t>
            </a:r>
          </a:p>
          <a:p>
            <a:pPr algn="ctr">
              <a:defRPr/>
            </a:pPr>
            <a:r>
              <a:rPr lang="en-AU" sz="1400" b="1">
                <a:latin typeface="Arial" charset="0"/>
              </a:rPr>
              <a:t>University</a:t>
            </a:r>
          </a:p>
          <a:p>
            <a:pPr algn="ctr">
              <a:defRPr/>
            </a:pPr>
            <a:r>
              <a:rPr lang="en-AU" sz="1400" b="1">
                <a:solidFill>
                  <a:srgbClr val="0000FF"/>
                </a:solidFill>
                <a:latin typeface="Arial" charset="0"/>
              </a:rPr>
              <a:t>Australia</a:t>
            </a:r>
            <a:endParaRPr lang="en-US" sz="1400" b="1">
              <a:solidFill>
                <a:srgbClr val="0000FF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  <p:sldLayoutId id="2147483881" r:id="rId13"/>
    <p:sldLayoutId id="2147483882" r:id="rId14"/>
    <p:sldLayoutId id="2147483883" r:id="rId15"/>
  </p:sldLayoutIdLst>
  <p:transition>
    <p:zoom dir="in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E5587-3B0B-4CD2-8650-D06F7B35572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150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onlinelibrary.wiley.com/doi/10.1002/ejic.v2017.2/issuetoc;jsessionid=7851C68359E18B713E6ADB4598A32857.f02t03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hyperlink" Target="Ferrocene_IR_JOC.pdf" TargetMode="Externa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swinburne.edu.au/chancellery/mediacentre/staff/news/2012/08/staff-bulletin-6-august-2012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Fc-325fs_20C.wmv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Fc-325fs_20C.wmv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2.png"/><Relationship Id="rId4" Type="http://schemas.openxmlformats.org/officeDocument/2006/relationships/hyperlink" Target="Fc-plus-20C-top-view.mp4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5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2.png"/><Relationship Id="rId4" Type="http://schemas.openxmlformats.org/officeDocument/2006/relationships/image" Target="../media/image10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tiff"/><Relationship Id="rId2" Type="http://schemas.openxmlformats.org/officeDocument/2006/relationships/image" Target="../media/image110.tif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2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10" Type="http://schemas.openxmlformats.org/officeDocument/2006/relationships/image" Target="../media/image125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jpe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858218"/>
          </a:xfrm>
        </p:spPr>
        <p:txBody>
          <a:bodyPr>
            <a:noAutofit/>
          </a:bodyPr>
          <a:lstStyle/>
          <a:p>
            <a:r>
              <a:rPr lang="en-AU" b="1" dirty="0"/>
              <a:t>Modelling Driven Discoveries in Molecular Spectroscopy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4850"/>
            <a:ext cx="8229600" cy="4705106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80000"/>
              </a:lnSpc>
              <a:buNone/>
            </a:pPr>
            <a:endParaRPr lang="en-IE" sz="3600" b="1" dirty="0" smtClean="0"/>
          </a:p>
          <a:p>
            <a:pPr algn="ctr">
              <a:lnSpc>
                <a:spcPct val="80000"/>
              </a:lnSpc>
              <a:buNone/>
            </a:pPr>
            <a:endParaRPr lang="en-IE" sz="4600" b="1" dirty="0"/>
          </a:p>
          <a:p>
            <a:pPr algn="ctr">
              <a:lnSpc>
                <a:spcPct val="80000"/>
              </a:lnSpc>
              <a:buNone/>
            </a:pPr>
            <a:r>
              <a:rPr lang="en-IE" sz="4600" b="1" dirty="0" smtClean="0"/>
              <a:t>Feng </a:t>
            </a:r>
            <a:r>
              <a:rPr lang="en-IE" sz="4600" b="1" dirty="0"/>
              <a:t>Wang (</a:t>
            </a:r>
            <a:r>
              <a:rPr lang="ja-JP" altLang="en-US" sz="4600" b="1" dirty="0"/>
              <a:t>王凤</a:t>
            </a:r>
            <a:r>
              <a:rPr lang="en-US" altLang="ja-JP" sz="4600" b="1" dirty="0"/>
              <a:t>) </a:t>
            </a:r>
            <a:endParaRPr lang="en-US" altLang="ja-JP" sz="4600" b="1" dirty="0" smtClean="0"/>
          </a:p>
          <a:p>
            <a:pPr algn="ctr">
              <a:lnSpc>
                <a:spcPct val="80000"/>
              </a:lnSpc>
              <a:buNone/>
            </a:pPr>
            <a:endParaRPr lang="en-US" altLang="ja-JP" sz="3600" b="1" dirty="0"/>
          </a:p>
          <a:p>
            <a:pPr algn="ctr">
              <a:lnSpc>
                <a:spcPct val="80000"/>
              </a:lnSpc>
              <a:buNone/>
            </a:pPr>
            <a:endParaRPr lang="en-US" altLang="ja-JP" dirty="0"/>
          </a:p>
          <a:p>
            <a:pPr algn="ctr">
              <a:lnSpc>
                <a:spcPct val="80000"/>
              </a:lnSpc>
              <a:buNone/>
            </a:pPr>
            <a:endParaRPr lang="en-US" altLang="ja-JP" dirty="0" smtClean="0"/>
          </a:p>
          <a:p>
            <a:pPr algn="ctr">
              <a:lnSpc>
                <a:spcPct val="80000"/>
              </a:lnSpc>
              <a:buNone/>
            </a:pPr>
            <a:endParaRPr lang="en-US" altLang="ja-JP" dirty="0" smtClean="0"/>
          </a:p>
          <a:p>
            <a:pPr algn="ctr">
              <a:lnSpc>
                <a:spcPct val="80000"/>
              </a:lnSpc>
              <a:buNone/>
            </a:pPr>
            <a:endParaRPr lang="en-US" altLang="ja-JP" dirty="0"/>
          </a:p>
          <a:p>
            <a:pPr algn="ctr">
              <a:lnSpc>
                <a:spcPct val="80000"/>
              </a:lnSpc>
              <a:buNone/>
            </a:pPr>
            <a:endParaRPr lang="en-US" altLang="ja-JP" dirty="0" smtClean="0"/>
          </a:p>
          <a:p>
            <a:pPr algn="ctr">
              <a:lnSpc>
                <a:spcPct val="80000"/>
              </a:lnSpc>
              <a:buNone/>
            </a:pPr>
            <a:endParaRPr lang="en-US" altLang="ja-JP" dirty="0"/>
          </a:p>
          <a:p>
            <a:pPr algn="ctr">
              <a:lnSpc>
                <a:spcPct val="80000"/>
              </a:lnSpc>
              <a:buNone/>
            </a:pPr>
            <a:endParaRPr lang="en-US" altLang="ja-JP" dirty="0"/>
          </a:p>
          <a:p>
            <a:pPr algn="ctr">
              <a:lnSpc>
                <a:spcPct val="80000"/>
              </a:lnSpc>
              <a:buNone/>
            </a:pPr>
            <a:r>
              <a:rPr lang="en-IE" sz="2600" dirty="0" smtClean="0"/>
              <a:t>Molecular Modelling Discovery Laboratory</a:t>
            </a:r>
          </a:p>
          <a:p>
            <a:pPr algn="ctr">
              <a:lnSpc>
                <a:spcPct val="80000"/>
              </a:lnSpc>
              <a:buNone/>
            </a:pPr>
            <a:r>
              <a:rPr lang="en-IE" sz="2600" dirty="0" smtClean="0"/>
              <a:t>Swinburne </a:t>
            </a:r>
            <a:r>
              <a:rPr lang="en-IE" sz="2600" dirty="0"/>
              <a:t>University of Technology</a:t>
            </a:r>
          </a:p>
          <a:p>
            <a:pPr algn="ctr">
              <a:lnSpc>
                <a:spcPct val="80000"/>
              </a:lnSpc>
              <a:buNone/>
            </a:pPr>
            <a:endParaRPr lang="en-IE" sz="2600" dirty="0"/>
          </a:p>
          <a:p>
            <a:pPr algn="ctr">
              <a:lnSpc>
                <a:spcPct val="80000"/>
              </a:lnSpc>
              <a:buNone/>
            </a:pPr>
            <a:r>
              <a:rPr lang="en-IE" sz="2600" dirty="0" smtClean="0"/>
              <a:t>August 14th, 2018</a:t>
            </a:r>
            <a:endParaRPr lang="en-IE" sz="2600" dirty="0"/>
          </a:p>
          <a:p>
            <a:pPr algn="ctr">
              <a:lnSpc>
                <a:spcPct val="80000"/>
              </a:lnSpc>
              <a:buNone/>
            </a:pPr>
            <a:r>
              <a:rPr lang="en-IE" sz="2600" dirty="0"/>
              <a:t>fwang@swin.edu.au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1</a:t>
            </a:fld>
            <a:endParaRPr lang="en-A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56992"/>
            <a:ext cx="302620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23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96" y="548680"/>
            <a:ext cx="8229600" cy="1719064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altLang="ja-JP" b="1" dirty="0" smtClean="0"/>
              <a:t/>
            </a:r>
            <a:br>
              <a:rPr lang="en-US" altLang="ja-JP" b="1" dirty="0" smtClean="0"/>
            </a:br>
            <a:r>
              <a:rPr lang="en-US" altLang="ja-JP" b="1" dirty="0" smtClean="0"/>
              <a:t>In </a:t>
            </a:r>
            <a:r>
              <a:rPr lang="en-US" altLang="ja-JP" b="1" dirty="0"/>
              <a:t>memory of </a:t>
            </a:r>
            <a:r>
              <a:rPr lang="en-US" altLang="ja-JP" sz="4800" b="1" dirty="0"/>
              <a:t>Prof. R. J. Le </a:t>
            </a:r>
            <a:r>
              <a:rPr lang="en-US" altLang="ja-JP" sz="4800" b="1" dirty="0" smtClean="0"/>
              <a:t>Roy</a:t>
            </a:r>
            <a:r>
              <a:rPr lang="en-US" altLang="ja-JP" sz="4800" b="1" dirty="0"/>
              <a:t/>
            </a:r>
            <a:br>
              <a:rPr lang="en-US" altLang="ja-JP" sz="4800" b="1" dirty="0"/>
            </a:br>
            <a:r>
              <a:rPr lang="en-US" altLang="ja-JP" b="1" dirty="0"/>
              <a:t/>
            </a:r>
            <a:br>
              <a:rPr lang="en-US" altLang="ja-JP" b="1" dirty="0"/>
            </a:br>
            <a:r>
              <a:rPr lang="en-US" altLang="ja-JP" b="1" dirty="0" smtClean="0"/>
              <a:t>(30.09.1943 – 10.08.2018)</a:t>
            </a:r>
            <a:br>
              <a:rPr lang="en-US" altLang="ja-JP" b="1" dirty="0" smtClean="0"/>
            </a:b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</a:t>
            </a:fld>
            <a:endParaRPr lang="en-AU"/>
          </a:p>
        </p:txBody>
      </p:sp>
      <p:pic>
        <p:nvPicPr>
          <p:cNvPr id="3074" name="Picture 2" descr="Robert Le Ro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121" y="2268597"/>
            <a:ext cx="2470350" cy="330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9881" y="5954137"/>
            <a:ext cx="5840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University of Waterloo, Canada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99006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505" y="242209"/>
            <a:ext cx="8229600" cy="1143000"/>
          </a:xfrm>
        </p:spPr>
        <p:txBody>
          <a:bodyPr/>
          <a:lstStyle/>
          <a:p>
            <a:r>
              <a:rPr lang="en-US" dirty="0" smtClean="0"/>
              <a:t>Building </a:t>
            </a:r>
            <a:r>
              <a:rPr lang="en-US" dirty="0"/>
              <a:t>B</a:t>
            </a:r>
            <a:r>
              <a:rPr lang="en-US" dirty="0" smtClean="0"/>
              <a:t>locks of Materials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r>
              <a:rPr lang="en-AU" dirty="0" smtClean="0"/>
              <a:t>Quantum mechanical properties of building blocks of materials </a:t>
            </a:r>
          </a:p>
          <a:p>
            <a:pPr lvl="1"/>
            <a:r>
              <a:rPr lang="en-AU" dirty="0" smtClean="0"/>
              <a:t>provide quantitative foundations of chemistry</a:t>
            </a:r>
          </a:p>
          <a:p>
            <a:pPr lvl="1"/>
            <a:r>
              <a:rPr lang="en-AU" dirty="0" smtClean="0"/>
              <a:t>Testing ground of new theories of molecular structure, reactivity &amp; dynamics</a:t>
            </a:r>
          </a:p>
          <a:p>
            <a:r>
              <a:rPr lang="en-AU" dirty="0" smtClean="0"/>
              <a:t>high-resolution spectroscopic techniques combined with complementary theoretical and computational/digital advances</a:t>
            </a:r>
          </a:p>
          <a:p>
            <a:pPr marL="0" indent="0">
              <a:buNone/>
            </a:pPr>
            <a:endParaRPr lang="en-AU" dirty="0" smtClean="0"/>
          </a:p>
          <a:p>
            <a:endParaRPr lang="en-AU" dirty="0" smtClean="0"/>
          </a:p>
          <a:p>
            <a:endParaRPr lang="en-AU" b="1" i="1" dirty="0" smtClean="0"/>
          </a:p>
          <a:p>
            <a:pPr marL="457200" lvl="1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939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43538" y="130067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AU" sz="5400" b="1" dirty="0" smtClean="0"/>
              <a:t>Outline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46804" y="1675087"/>
            <a:ext cx="7416824" cy="4797151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AU" sz="14400" dirty="0">
                <a:sym typeface="Symbol" pitchFamily="18" charset="2"/>
              </a:rPr>
              <a:t>I </a:t>
            </a:r>
            <a:r>
              <a:rPr lang="en-AU" sz="14400" dirty="0" smtClean="0">
                <a:sym typeface="Symbol" pitchFamily="18" charset="2"/>
              </a:rPr>
              <a:t>	</a:t>
            </a:r>
            <a:r>
              <a:rPr lang="en-US" sz="14400" b="1" dirty="0" smtClean="0">
                <a:sym typeface="Symbol" pitchFamily="18" charset="2"/>
              </a:rPr>
              <a:t>F</a:t>
            </a:r>
            <a:r>
              <a:rPr lang="en-US" sz="14400" b="1" dirty="0" smtClean="0"/>
              <a:t>errocene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 smtClean="0"/>
              <a:t>II 	XPS of biomolecules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500" dirty="0"/>
              <a:t>III  </a:t>
            </a:r>
            <a:r>
              <a:rPr lang="en-US" sz="14500" dirty="0" smtClean="0"/>
              <a:t>Molecular </a:t>
            </a:r>
            <a:r>
              <a:rPr lang="en-US" sz="14500" dirty="0"/>
              <a:t>isomers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AU" sz="14500" dirty="0">
                <a:sym typeface="Symbol" pitchFamily="18" charset="2"/>
              </a:rPr>
              <a:t>IV 	Summary</a:t>
            </a:r>
          </a:p>
          <a:p>
            <a:pPr marL="0" indent="0">
              <a:lnSpc>
                <a:spcPct val="120000"/>
              </a:lnSpc>
              <a:buNone/>
            </a:pPr>
            <a:endParaRPr lang="en-AU" sz="4000" kern="1400" dirty="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575A33C-AEB5-4A43-95A6-1902A7AD5F93}" type="slidenum">
              <a:rPr lang="en-US" altLang="en-US" smtClean="0">
                <a:solidFill>
                  <a:srgbClr val="898989"/>
                </a:solidFill>
                <a:latin typeface="Garamond" pitchFamily="18" charset="0"/>
              </a:rPr>
              <a:pPr eaLnBrk="1" hangingPunct="1"/>
              <a:t>4</a:t>
            </a:fld>
            <a:endParaRPr lang="en-US" altLang="en-US" dirty="0" smtClean="0">
              <a:solidFill>
                <a:srgbClr val="898989"/>
              </a:solidFill>
              <a:latin typeface="Garamond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322" y="701567"/>
            <a:ext cx="1169477" cy="1719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00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132" y="187189"/>
            <a:ext cx="4322892" cy="649523"/>
          </a:xfrm>
        </p:spPr>
        <p:txBody>
          <a:bodyPr>
            <a:noAutofit/>
          </a:bodyPr>
          <a:lstStyle/>
          <a:p>
            <a:pPr algn="l"/>
            <a:r>
              <a:rPr lang="en-AU" dirty="0" smtClean="0"/>
              <a:t> I. Ferrocene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3703"/>
            <a:ext cx="8280920" cy="5958915"/>
          </a:xfrm>
        </p:spPr>
        <p:txBody>
          <a:bodyPr/>
          <a:lstStyle/>
          <a:p>
            <a:pPr marL="0" indent="0">
              <a:buNone/>
            </a:pPr>
            <a:r>
              <a:rPr lang="en-AU" sz="3600" i="1" dirty="0" smtClean="0"/>
              <a:t>Serendipity and scientific discovery (1952)</a:t>
            </a:r>
          </a:p>
          <a:p>
            <a:pPr marL="0" indent="0">
              <a:buNone/>
            </a:pP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5</a:t>
            </a:fld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34" y="4108151"/>
            <a:ext cx="8694732" cy="261332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355632" y="5238475"/>
            <a:ext cx="3312368" cy="148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772816"/>
            <a:ext cx="7920880" cy="19752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067944" y="6423341"/>
            <a:ext cx="40965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  <a:latin typeface="NexusSerif"/>
              </a:rPr>
              <a:t>Organometallic Chemistry</a:t>
            </a:r>
            <a:endParaRPr lang="en-AU" sz="2400" b="0" i="0" dirty="0">
              <a:solidFill>
                <a:srgbClr val="FF0000"/>
              </a:solidFill>
              <a:effectLst/>
              <a:latin typeface="NexusSerif"/>
            </a:endParaRPr>
          </a:p>
        </p:txBody>
      </p:sp>
    </p:spTree>
    <p:extLst>
      <p:ext uri="{BB962C8B-B14F-4D97-AF65-F5344CB8AC3E}">
        <p14:creationId xmlns:p14="http://schemas.microsoft.com/office/powerpoint/2010/main" val="355300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63"/>
            <a:ext cx="8229600" cy="835943"/>
          </a:xfrm>
        </p:spPr>
        <p:txBody>
          <a:bodyPr/>
          <a:lstStyle/>
          <a:p>
            <a:r>
              <a:rPr lang="en-AU" dirty="0"/>
              <a:t>Why Ferrocene?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0406"/>
            <a:ext cx="8229600" cy="5871069"/>
          </a:xfrm>
        </p:spPr>
        <p:txBody>
          <a:bodyPr>
            <a:noAutofit/>
          </a:bodyPr>
          <a:lstStyle/>
          <a:p>
            <a:r>
              <a:rPr lang="en-AU" sz="2800" dirty="0"/>
              <a:t>The </a:t>
            </a:r>
            <a:r>
              <a:rPr lang="en-AU" sz="2800" dirty="0">
                <a:solidFill>
                  <a:srgbClr val="0000FF"/>
                </a:solidFill>
              </a:rPr>
              <a:t>unique features</a:t>
            </a:r>
            <a:r>
              <a:rPr lang="en-AU" sz="2800" dirty="0"/>
              <a:t> of </a:t>
            </a:r>
            <a:r>
              <a:rPr lang="en-AU" sz="2800" dirty="0" smtClean="0"/>
              <a:t>Fc (</a:t>
            </a:r>
            <a:r>
              <a:rPr lang="en-AU" sz="2800" dirty="0" err="1" smtClean="0"/>
              <a:t>ferrocenyl</a:t>
            </a:r>
            <a:r>
              <a:rPr lang="en-AU" sz="2800" dirty="0" smtClean="0"/>
              <a:t> derivatives) lead to potential </a:t>
            </a:r>
            <a:r>
              <a:rPr lang="en-AU" sz="2800" dirty="0"/>
              <a:t>for </a:t>
            </a:r>
            <a:r>
              <a:rPr lang="en-AU" sz="2800" dirty="0" smtClean="0"/>
              <a:t>applications, e.g., </a:t>
            </a:r>
            <a:r>
              <a:rPr lang="en-AU" sz="2800" dirty="0" smtClean="0">
                <a:solidFill>
                  <a:srgbClr val="0070C0"/>
                </a:solidFill>
              </a:rPr>
              <a:t>smart materials with required properties</a:t>
            </a:r>
          </a:p>
          <a:p>
            <a:pPr lvl="1"/>
            <a:r>
              <a:rPr lang="en-AU" sz="2400" dirty="0" smtClean="0"/>
              <a:t>organic synthetic</a:t>
            </a:r>
          </a:p>
          <a:p>
            <a:pPr lvl="1"/>
            <a:r>
              <a:rPr lang="en-AU" sz="2400" dirty="0" smtClean="0"/>
              <a:t>electrochemical</a:t>
            </a:r>
            <a:r>
              <a:rPr lang="en-AU" sz="2400" dirty="0"/>
              <a:t>, </a:t>
            </a:r>
            <a:endParaRPr lang="en-AU" sz="2400" dirty="0" smtClean="0"/>
          </a:p>
          <a:p>
            <a:pPr lvl="1"/>
            <a:r>
              <a:rPr lang="en-AU" sz="2400" dirty="0" smtClean="0"/>
              <a:t>electronic</a:t>
            </a:r>
            <a:r>
              <a:rPr lang="en-AU" sz="2400" dirty="0"/>
              <a:t>, </a:t>
            </a:r>
            <a:endParaRPr lang="en-AU" sz="2400" dirty="0" smtClean="0"/>
          </a:p>
          <a:p>
            <a:pPr lvl="1"/>
            <a:r>
              <a:rPr lang="en-AU" sz="2400" dirty="0" smtClean="0"/>
              <a:t>optoelectronic</a:t>
            </a:r>
            <a:r>
              <a:rPr lang="en-AU" sz="2400" dirty="0"/>
              <a:t>, </a:t>
            </a:r>
            <a:endParaRPr lang="en-AU" sz="2400" dirty="0" smtClean="0"/>
          </a:p>
          <a:p>
            <a:pPr lvl="1"/>
            <a:r>
              <a:rPr lang="en-AU" sz="2400" dirty="0" smtClean="0"/>
              <a:t>catalytic</a:t>
            </a:r>
            <a:r>
              <a:rPr lang="en-AU" sz="2400" dirty="0"/>
              <a:t>, </a:t>
            </a:r>
            <a:endParaRPr lang="en-AU" sz="2400" dirty="0" smtClean="0"/>
          </a:p>
          <a:p>
            <a:pPr lvl="1"/>
            <a:r>
              <a:rPr lang="en-AU" sz="2400" dirty="0" smtClean="0"/>
              <a:t>pharmaceutical and </a:t>
            </a:r>
          </a:p>
          <a:p>
            <a:pPr lvl="1"/>
            <a:r>
              <a:rPr lang="en-AU" sz="2400" dirty="0"/>
              <a:t>b</a:t>
            </a:r>
            <a:r>
              <a:rPr lang="en-AU" sz="2400" dirty="0" smtClean="0"/>
              <a:t>iological, </a:t>
            </a:r>
            <a:r>
              <a:rPr lang="en-AU" sz="2400" dirty="0" err="1" smtClean="0"/>
              <a:t>etc</a:t>
            </a:r>
            <a:endParaRPr lang="en-AU" sz="2400" dirty="0" smtClean="0"/>
          </a:p>
          <a:p>
            <a:r>
              <a:rPr lang="en-AU" sz="2800" dirty="0" smtClean="0"/>
              <a:t>The </a:t>
            </a:r>
            <a:r>
              <a:rPr lang="en-AU" sz="2800" dirty="0"/>
              <a:t>possibility to </a:t>
            </a:r>
            <a:r>
              <a:rPr lang="en-AU" sz="2800" dirty="0">
                <a:solidFill>
                  <a:srgbClr val="0000FF"/>
                </a:solidFill>
              </a:rPr>
              <a:t>tune or to switch the properties </a:t>
            </a:r>
            <a:r>
              <a:rPr lang="en-AU" sz="2800" dirty="0"/>
              <a:t>of such materials relies mostly on the redox activity of the </a:t>
            </a:r>
            <a:r>
              <a:rPr lang="en-AU" sz="2800" dirty="0" smtClean="0"/>
              <a:t>Fc/Fc</a:t>
            </a:r>
            <a:r>
              <a:rPr lang="en-AU" sz="2800" baseline="30000" dirty="0" smtClean="0"/>
              <a:t>+</a:t>
            </a:r>
            <a:r>
              <a:rPr lang="en-AU" sz="2800" dirty="0" smtClean="0"/>
              <a:t> </a:t>
            </a:r>
            <a:r>
              <a:rPr lang="en-AU" sz="2800" dirty="0"/>
              <a:t>couple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741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AU" dirty="0" smtClean="0"/>
              <a:t>Why </a:t>
            </a:r>
            <a:r>
              <a:rPr lang="en-AU" dirty="0" err="1" smtClean="0"/>
              <a:t>Ferrocene</a:t>
            </a:r>
            <a:r>
              <a:rPr lang="en-AU" dirty="0" smtClean="0"/>
              <a:t>?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7</a:t>
            </a:fld>
            <a:endParaRPr lang="en-AU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2" y="1137873"/>
            <a:ext cx="8519236" cy="5078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63688" y="1772816"/>
            <a:ext cx="3419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400" dirty="0"/>
              <a:t>Related literature of Fc*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416" y="2605553"/>
            <a:ext cx="21050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8519" y="6407603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*</a:t>
            </a:r>
            <a:r>
              <a:rPr lang="en-AU" sz="1400" dirty="0"/>
              <a:t> </a:t>
            </a:r>
            <a:r>
              <a:rPr lang="en-AU" sz="1400" dirty="0" err="1"/>
              <a:t>Petr</a:t>
            </a:r>
            <a:r>
              <a:rPr lang="en-AU" sz="1400" dirty="0"/>
              <a:t> </a:t>
            </a:r>
            <a:r>
              <a:rPr lang="en-AU" sz="1400" dirty="0" err="1" smtClean="0"/>
              <a:t>Stepnicka</a:t>
            </a:r>
            <a:r>
              <a:rPr lang="en-AU" sz="1400" dirty="0" smtClean="0"/>
              <a:t>, Ed. </a:t>
            </a:r>
            <a:r>
              <a:rPr lang="en-AU" sz="1400" dirty="0" err="1" smtClean="0"/>
              <a:t>Ferrocenes</a:t>
            </a:r>
            <a:r>
              <a:rPr lang="en-AU" sz="1400" dirty="0"/>
              <a:t>: Ligands, Materials and </a:t>
            </a:r>
            <a:r>
              <a:rPr lang="en-AU" sz="1400" dirty="0" smtClean="0"/>
              <a:t>Biomolecules, John Wiley &amp; Sons, Ltd. (2008).</a:t>
            </a:r>
            <a:endParaRPr lang="en-AU" sz="1400" dirty="0"/>
          </a:p>
        </p:txBody>
      </p:sp>
      <p:sp>
        <p:nvSpPr>
          <p:cNvPr id="3" name="Oval 2"/>
          <p:cNvSpPr/>
          <p:nvPr/>
        </p:nvSpPr>
        <p:spPr>
          <a:xfrm>
            <a:off x="5178764" y="1196752"/>
            <a:ext cx="2988652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5719309" y="1449649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>
                <a:solidFill>
                  <a:srgbClr val="0000FF"/>
                </a:solidFill>
              </a:rPr>
              <a:t>Applications &amp; </a:t>
            </a:r>
          </a:p>
          <a:p>
            <a:pPr algn="ctr"/>
            <a:r>
              <a:rPr lang="en-AU" b="1" dirty="0">
                <a:solidFill>
                  <a:srgbClr val="0000FF"/>
                </a:solidFill>
              </a:rPr>
              <a:t>f</a:t>
            </a:r>
            <a:r>
              <a:rPr lang="en-AU" b="1" dirty="0" smtClean="0">
                <a:solidFill>
                  <a:srgbClr val="0000FF"/>
                </a:solidFill>
              </a:rPr>
              <a:t>ull of challenges</a:t>
            </a:r>
            <a:endParaRPr lang="en-AU" b="1" dirty="0">
              <a:solidFill>
                <a:srgbClr val="0000FF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983" y="5424990"/>
            <a:ext cx="859235" cy="9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78764" y="34924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4155059" y="2701339"/>
            <a:ext cx="3307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AU" sz="2000" b="1" dirty="0">
                <a:solidFill>
                  <a:srgbClr val="FF0000"/>
                </a:solidFill>
              </a:rPr>
              <a:t>23,000 </a:t>
            </a:r>
            <a:r>
              <a:rPr lang="en-AU" sz="2000" b="1" dirty="0"/>
              <a:t>articles </a:t>
            </a:r>
            <a:r>
              <a:rPr lang="en-AU" sz="2000" b="1" dirty="0" smtClean="0"/>
              <a:t>related</a:t>
            </a:r>
          </a:p>
          <a:p>
            <a:pPr lvl="1"/>
            <a:r>
              <a:rPr lang="en-AU" sz="2000" b="1" dirty="0" smtClean="0"/>
              <a:t> </a:t>
            </a:r>
            <a:r>
              <a:rPr lang="en-AU" sz="2000" b="1" dirty="0"/>
              <a:t>to </a:t>
            </a:r>
            <a:r>
              <a:rPr lang="en-AU" sz="2000" b="1" dirty="0" smtClean="0"/>
              <a:t>Fc in 2010</a:t>
            </a:r>
            <a:endParaRPr lang="en-AU" sz="2000" b="1" dirty="0"/>
          </a:p>
        </p:txBody>
      </p:sp>
      <p:sp>
        <p:nvSpPr>
          <p:cNvPr id="13" name="Oval 12"/>
          <p:cNvSpPr/>
          <p:nvPr/>
        </p:nvSpPr>
        <p:spPr>
          <a:xfrm>
            <a:off x="4473723" y="2423514"/>
            <a:ext cx="2988652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71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143000"/>
          </a:xfrm>
        </p:spPr>
        <p:txBody>
          <a:bodyPr>
            <a:normAutofit/>
          </a:bodyPr>
          <a:lstStyle/>
          <a:p>
            <a:r>
              <a:rPr lang="en-AU" dirty="0" err="1" smtClean="0"/>
              <a:t>Ferrocene</a:t>
            </a:r>
            <a:r>
              <a:rPr lang="en-AU" dirty="0" smtClean="0"/>
              <a:t>: </a:t>
            </a:r>
            <a:r>
              <a:rPr lang="en-AU" sz="3100" dirty="0" smtClean="0"/>
              <a:t>Nature Chemistry </a:t>
            </a:r>
            <a:r>
              <a:rPr lang="en-AU" sz="2700" dirty="0" smtClean="0">
                <a:solidFill>
                  <a:srgbClr val="0070C0"/>
                </a:solidFill>
              </a:rPr>
              <a:t>Vol 6 March, 2016</a:t>
            </a:r>
            <a:endParaRPr lang="en-AU" sz="27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8</a:t>
            </a:fld>
            <a:endParaRPr lang="en-AU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76859"/>
            <a:ext cx="842493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11" y="1592742"/>
            <a:ext cx="6657975" cy="3590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864" y="4153344"/>
            <a:ext cx="8620271" cy="256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0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748464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65 years of Fc (2017) ---  </a:t>
            </a:r>
            <a:br>
              <a:rPr lang="en-AU" dirty="0" smtClean="0"/>
            </a:br>
            <a:r>
              <a:rPr lang="en-AU" dirty="0" smtClean="0"/>
              <a:t>still a number of unanswered questions</a:t>
            </a:r>
            <a:endParaRPr lang="en-AU" dirty="0"/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5576" y="1667347"/>
            <a:ext cx="4752528" cy="50541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9</a:t>
            </a:fld>
            <a:endParaRPr lang="en-AU"/>
          </a:p>
        </p:txBody>
      </p:sp>
      <p:sp>
        <p:nvSpPr>
          <p:cNvPr id="3" name="Rounded Rectangular Callout 2"/>
          <p:cNvSpPr/>
          <p:nvPr/>
        </p:nvSpPr>
        <p:spPr>
          <a:xfrm>
            <a:off x="5868144" y="3284984"/>
            <a:ext cx="2304256" cy="1152128"/>
          </a:xfrm>
          <a:prstGeom prst="wedgeRoundRectCallout">
            <a:avLst>
              <a:gd name="adj1" fmla="val -171703"/>
              <a:gd name="adj2" fmla="val 28037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5884622" y="3399383"/>
            <a:ext cx="2215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Staggered Fc is </a:t>
            </a:r>
            <a:r>
              <a:rPr lang="en-AU" b="1" dirty="0" smtClean="0">
                <a:solidFill>
                  <a:srgbClr val="FF0000"/>
                </a:solidFill>
              </a:rPr>
              <a:t>not</a:t>
            </a:r>
            <a:r>
              <a:rPr lang="en-AU" dirty="0" smtClean="0"/>
              <a:t>  </a:t>
            </a:r>
          </a:p>
          <a:p>
            <a:r>
              <a:rPr lang="en-AU" dirty="0"/>
              <a:t>t</a:t>
            </a:r>
            <a:r>
              <a:rPr lang="en-AU" dirty="0" smtClean="0"/>
              <a:t>he most stable</a:t>
            </a:r>
          </a:p>
          <a:p>
            <a:r>
              <a:rPr lang="en-AU" dirty="0" smtClean="0"/>
              <a:t>structure of Fc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9192" y="4771490"/>
            <a:ext cx="882160" cy="1250481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573" y="1426338"/>
            <a:ext cx="856194" cy="1631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803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en-AU" dirty="0" smtClean="0"/>
              <a:t>Fc --- full of challenges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78" y="1291939"/>
            <a:ext cx="8352928" cy="4681191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>
                <a:solidFill>
                  <a:srgbClr val="0000FF"/>
                </a:solidFill>
              </a:rPr>
              <a:t>Conformation: Eclipsed and Staggered?</a:t>
            </a:r>
          </a:p>
          <a:p>
            <a:r>
              <a:rPr lang="en-AU" dirty="0" smtClean="0">
                <a:solidFill>
                  <a:srgbClr val="0000FF"/>
                </a:solidFill>
              </a:rPr>
              <a:t>Ionization: where is the </a:t>
            </a:r>
            <a:r>
              <a:rPr lang="en-AU" dirty="0" smtClean="0"/>
              <a:t>first ionized electron from?</a:t>
            </a:r>
          </a:p>
          <a:p>
            <a:r>
              <a:rPr lang="en-AU" dirty="0" smtClean="0">
                <a:solidFill>
                  <a:srgbClr val="0000FF"/>
                </a:solidFill>
              </a:rPr>
              <a:t>Temperature dependent </a:t>
            </a:r>
            <a:r>
              <a:rPr lang="en-AU" dirty="0" smtClean="0"/>
              <a:t>properties &amp; spectroscopy;</a:t>
            </a:r>
          </a:p>
          <a:p>
            <a:r>
              <a:rPr lang="en-AU" dirty="0" smtClean="0">
                <a:solidFill>
                  <a:srgbClr val="0000FF"/>
                </a:solidFill>
              </a:rPr>
              <a:t>Behaviour of electrons </a:t>
            </a:r>
            <a:r>
              <a:rPr lang="en-AU" dirty="0" smtClean="0"/>
              <a:t>of the transition metals of sandwich complexes;</a:t>
            </a:r>
          </a:p>
          <a:p>
            <a:r>
              <a:rPr lang="en-AU" dirty="0" smtClean="0">
                <a:solidFill>
                  <a:srgbClr val="0000FF"/>
                </a:solidFill>
              </a:rPr>
              <a:t>Ligand dependent </a:t>
            </a:r>
            <a:r>
              <a:rPr lang="en-AU" dirty="0" err="1">
                <a:solidFill>
                  <a:srgbClr val="0000FF"/>
                </a:solidFill>
              </a:rPr>
              <a:t>ferrocenyl</a:t>
            </a:r>
            <a:r>
              <a:rPr lang="en-AU" dirty="0" smtClean="0">
                <a:solidFill>
                  <a:srgbClr val="0000FF"/>
                </a:solidFill>
              </a:rPr>
              <a:t> configuration </a:t>
            </a:r>
            <a:r>
              <a:rPr lang="en-AU" dirty="0" smtClean="0"/>
              <a:t>in Fc derivatives, Why? </a:t>
            </a:r>
          </a:p>
          <a:p>
            <a:r>
              <a:rPr lang="en-AU" dirty="0" smtClean="0">
                <a:solidFill>
                  <a:srgbClr val="0000FF"/>
                </a:solidFill>
              </a:rPr>
              <a:t>Etc.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890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3752"/>
            <a:ext cx="8229600" cy="854968"/>
          </a:xfrm>
        </p:spPr>
        <p:txBody>
          <a:bodyPr>
            <a:normAutofit/>
          </a:bodyPr>
          <a:lstStyle/>
          <a:p>
            <a:r>
              <a:rPr lang="en-AU" dirty="0" smtClean="0"/>
              <a:t>XAFS analysis of Fc*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11</a:t>
            </a:fld>
            <a:endParaRPr lang="en-A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44" y="3861048"/>
            <a:ext cx="7223555" cy="242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417646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052736"/>
            <a:ext cx="451738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1731" y="6237312"/>
            <a:ext cx="89347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*</a:t>
            </a:r>
            <a:r>
              <a:rPr lang="en-AU" sz="1200" dirty="0" smtClean="0"/>
              <a:t>C. </a:t>
            </a:r>
            <a:r>
              <a:rPr lang="en-AU" sz="1200" dirty="0"/>
              <a:t>T. Chantler, </a:t>
            </a:r>
            <a:r>
              <a:rPr lang="en-AU" sz="1200" dirty="0" smtClean="0"/>
              <a:t>N.s </a:t>
            </a:r>
            <a:r>
              <a:rPr lang="en-AU" sz="1200" dirty="0"/>
              <a:t>A. Rae, M. </a:t>
            </a:r>
            <a:r>
              <a:rPr lang="en-AU" sz="1200" dirty="0" smtClean="0"/>
              <a:t>T. </a:t>
            </a:r>
            <a:r>
              <a:rPr lang="en-AU" sz="1200" dirty="0"/>
              <a:t>Islam, </a:t>
            </a:r>
            <a:r>
              <a:rPr lang="en-AU" sz="1200" dirty="0" smtClean="0"/>
              <a:t>S. P. Best</a:t>
            </a:r>
            <a:r>
              <a:rPr lang="en-AU" sz="1200" dirty="0"/>
              <a:t>, </a:t>
            </a:r>
            <a:r>
              <a:rPr lang="en-AU" sz="1200" dirty="0" smtClean="0"/>
              <a:t>J. </a:t>
            </a:r>
            <a:r>
              <a:rPr lang="en-AU" sz="1200" dirty="0"/>
              <a:t>Yeo, </a:t>
            </a:r>
            <a:r>
              <a:rPr lang="en-AU" sz="1200" dirty="0" smtClean="0"/>
              <a:t>L. </a:t>
            </a:r>
            <a:r>
              <a:rPr lang="en-AU" sz="1200" dirty="0"/>
              <a:t>F. </a:t>
            </a:r>
            <a:r>
              <a:rPr lang="en-AU" sz="1200" dirty="0" err="1"/>
              <a:t>Smale</a:t>
            </a:r>
            <a:r>
              <a:rPr lang="en-AU" sz="1200" dirty="0"/>
              <a:t>, </a:t>
            </a:r>
            <a:r>
              <a:rPr lang="en-AU" sz="1200" dirty="0" smtClean="0"/>
              <a:t>J. </a:t>
            </a:r>
            <a:r>
              <a:rPr lang="en-AU" sz="1200" dirty="0"/>
              <a:t>Hester, </a:t>
            </a:r>
            <a:r>
              <a:rPr lang="en-AU" sz="1200" dirty="0" smtClean="0"/>
              <a:t>N. </a:t>
            </a:r>
            <a:r>
              <a:rPr lang="en-AU" sz="1200" dirty="0"/>
              <a:t>Mohammadi </a:t>
            </a:r>
            <a:r>
              <a:rPr lang="en-AU" sz="1200" dirty="0" smtClean="0"/>
              <a:t>and F. Wang,</a:t>
            </a:r>
            <a:r>
              <a:rPr lang="sv-SE" sz="1200" dirty="0"/>
              <a:t> J. Synchrotron Rad. (2012). 19, 145–158</a:t>
            </a:r>
            <a:r>
              <a:rPr lang="en-AU" sz="1200" dirty="0" smtClean="0"/>
              <a:t> </a:t>
            </a:r>
            <a:endParaRPr lang="en-AU" sz="1200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36035"/>
            <a:ext cx="712178" cy="72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624" y="1144039"/>
            <a:ext cx="673075" cy="716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97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451" y="20110"/>
            <a:ext cx="8229600" cy="849496"/>
          </a:xfrm>
        </p:spPr>
        <p:txBody>
          <a:bodyPr>
            <a:normAutofit/>
          </a:bodyPr>
          <a:lstStyle/>
          <a:p>
            <a:r>
              <a:rPr lang="en-AU" sz="4800" dirty="0"/>
              <a:t>The puzzle of </a:t>
            </a:r>
            <a:r>
              <a:rPr lang="en-AU" sz="4800" dirty="0" smtClean="0"/>
              <a:t>Fc conformers</a:t>
            </a:r>
            <a:endParaRPr lang="en-AU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12</a:t>
            </a:fld>
            <a:endParaRPr lang="en-A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51" y="1168260"/>
            <a:ext cx="5797624" cy="451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57760" y="6033184"/>
            <a:ext cx="3185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*V </a:t>
            </a:r>
            <a:r>
              <a:rPr lang="en-AU" dirty="0" err="1" smtClean="0"/>
              <a:t>Pophristic</a:t>
            </a:r>
            <a:r>
              <a:rPr lang="en-AU" dirty="0" smtClean="0"/>
              <a:t> &amp; L. Goodman, </a:t>
            </a:r>
          </a:p>
          <a:p>
            <a:r>
              <a:rPr lang="en-AU" dirty="0" smtClean="0"/>
              <a:t>Nature</a:t>
            </a:r>
            <a:r>
              <a:rPr lang="en-AU" dirty="0"/>
              <a:t>, </a:t>
            </a:r>
            <a:r>
              <a:rPr lang="en-AU" dirty="0" smtClean="0"/>
              <a:t>411(2001)565</a:t>
            </a:r>
            <a:endParaRPr lang="en-AU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66803" y="2191645"/>
            <a:ext cx="14300" cy="23610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91680" y="2391361"/>
            <a:ext cx="1433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/>
              <a:t>0.9 Kcal.mol</a:t>
            </a:r>
            <a:r>
              <a:rPr lang="en-AU" sz="1600" baseline="30000" dirty="0" smtClean="0"/>
              <a:t>-1</a:t>
            </a:r>
            <a:endParaRPr lang="en-AU" sz="1600" baseline="30000" dirty="0"/>
          </a:p>
        </p:txBody>
      </p:sp>
      <p:sp>
        <p:nvSpPr>
          <p:cNvPr id="13" name="Rectangle 12"/>
          <p:cNvSpPr/>
          <p:nvPr/>
        </p:nvSpPr>
        <p:spPr>
          <a:xfrm>
            <a:off x="219762" y="598112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dirty="0"/>
              <a:t>*N. </a:t>
            </a:r>
            <a:r>
              <a:rPr lang="en-AU" dirty="0" err="1"/>
              <a:t>Mohammadi</a:t>
            </a:r>
            <a:r>
              <a:rPr lang="en-AU" dirty="0"/>
              <a:t>, A. </a:t>
            </a:r>
            <a:r>
              <a:rPr lang="en-AU" dirty="0" err="1"/>
              <a:t>Ganesan</a:t>
            </a:r>
            <a:r>
              <a:rPr lang="en-AU" dirty="0"/>
              <a:t>, C.T. </a:t>
            </a:r>
            <a:r>
              <a:rPr lang="en-AU" dirty="0" err="1"/>
              <a:t>Chantler</a:t>
            </a:r>
            <a:r>
              <a:rPr lang="en-AU" dirty="0"/>
              <a:t> and </a:t>
            </a:r>
            <a:r>
              <a:rPr lang="en-AU" dirty="0" smtClean="0"/>
              <a:t>F. </a:t>
            </a:r>
            <a:r>
              <a:rPr lang="en-AU" dirty="0"/>
              <a:t>Wang, </a:t>
            </a:r>
            <a:r>
              <a:rPr lang="en-US" dirty="0"/>
              <a:t>J. Organometallic </a:t>
            </a:r>
            <a:r>
              <a:rPr lang="en-US" dirty="0" err="1"/>
              <a:t>Chem</a:t>
            </a:r>
            <a:r>
              <a:rPr lang="en-US" dirty="0"/>
              <a:t> 713 (2012) 51-59.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168260"/>
            <a:ext cx="3044917" cy="4524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1158090"/>
            <a:ext cx="1394173" cy="8766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0209" y="2729915"/>
            <a:ext cx="5440710" cy="18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3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34" y="74287"/>
            <a:ext cx="7634814" cy="1143000"/>
          </a:xfrm>
        </p:spPr>
        <p:txBody>
          <a:bodyPr>
            <a:normAutofit/>
          </a:bodyPr>
          <a:lstStyle/>
          <a:p>
            <a:r>
              <a:rPr lang="en-AU" dirty="0" smtClean="0"/>
              <a:t>Simulated IR of Fc (</a:t>
            </a:r>
            <a:r>
              <a:rPr lang="en-AU" sz="3200" b="1" dirty="0" smtClean="0">
                <a:solidFill>
                  <a:srgbClr val="0070C0"/>
                </a:solidFill>
              </a:rPr>
              <a:t>without scaling</a:t>
            </a:r>
            <a:r>
              <a:rPr lang="en-AU" dirty="0" smtClean="0"/>
              <a:t>)*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974"/>
            <a:ext cx="9036496" cy="504033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F4CB1C-5BB9-4CFB-A54C-8CBFCBC5F5E7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436096" y="1361192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/>
              <a:t>D</a:t>
            </a:r>
            <a:r>
              <a:rPr lang="en-AU" sz="1600" dirty="0" smtClean="0"/>
              <a:t>5h</a:t>
            </a:r>
            <a:endParaRPr lang="en-A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564347" y="4045134"/>
            <a:ext cx="5982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/>
              <a:t>D</a:t>
            </a:r>
            <a:r>
              <a:rPr lang="en-AU" sz="1600" dirty="0" smtClean="0"/>
              <a:t>5d</a:t>
            </a:r>
            <a:endParaRPr lang="en-AU" sz="1600" dirty="0"/>
          </a:p>
        </p:txBody>
      </p:sp>
      <p:sp>
        <p:nvSpPr>
          <p:cNvPr id="8" name="Rectangle 7"/>
          <p:cNvSpPr/>
          <p:nvPr/>
        </p:nvSpPr>
        <p:spPr>
          <a:xfrm>
            <a:off x="2051720" y="1484784"/>
            <a:ext cx="792088" cy="4248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2051720" y="1561247"/>
            <a:ext cx="936104" cy="41720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1879358" y="1484784"/>
            <a:ext cx="792088" cy="4372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822" y="1380710"/>
            <a:ext cx="10477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42" y="3609020"/>
            <a:ext cx="9334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073" y="1408042"/>
            <a:ext cx="5706173" cy="462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51520" y="6391821"/>
            <a:ext cx="835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*</a:t>
            </a:r>
            <a:r>
              <a:rPr lang="en-AU" sz="1400" dirty="0" smtClean="0"/>
              <a:t>N. Mohammadi, A. Ganesan, C.T</a:t>
            </a:r>
            <a:r>
              <a:rPr lang="en-AU" sz="1400" dirty="0"/>
              <a:t>. </a:t>
            </a:r>
            <a:r>
              <a:rPr lang="en-AU" sz="1400" dirty="0" smtClean="0"/>
              <a:t>Chantler and F. Wang, </a:t>
            </a:r>
            <a:r>
              <a:rPr lang="en-US" sz="1400" dirty="0" smtClean="0"/>
              <a:t>J. Organometallic Chem. </a:t>
            </a:r>
            <a:r>
              <a:rPr lang="en-US" sz="1400" dirty="0"/>
              <a:t>713 (2012) </a:t>
            </a:r>
            <a:r>
              <a:rPr lang="en-US" sz="1400" dirty="0" smtClean="0"/>
              <a:t>51-59.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40648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AU" dirty="0" smtClean="0"/>
              <a:t>Early IR expt</a:t>
            </a:r>
            <a:r>
              <a:rPr lang="en-AU" dirty="0"/>
              <a:t>. </a:t>
            </a:r>
            <a:r>
              <a:rPr lang="en-AU" dirty="0" smtClean="0"/>
              <a:t>(1958) of Fc*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F4CB1C-5BB9-4CFB-A54C-8CBFCBC5F5E7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86778" y="1707940"/>
            <a:ext cx="8460432" cy="4320480"/>
          </a:xfrm>
        </p:spPr>
      </p:pic>
      <p:sp>
        <p:nvSpPr>
          <p:cNvPr id="3" name="TextBox 2"/>
          <p:cNvSpPr txBox="1"/>
          <p:nvPr/>
        </p:nvSpPr>
        <p:spPr>
          <a:xfrm>
            <a:off x="323528" y="6278343"/>
            <a:ext cx="721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*</a:t>
            </a:r>
            <a:r>
              <a:rPr lang="en-AU" dirty="0"/>
              <a:t>E.R. Lippincott, R.D. Nelson, </a:t>
            </a:r>
            <a:r>
              <a:rPr lang="en-AU" dirty="0" err="1"/>
              <a:t>Spectrochim</a:t>
            </a:r>
            <a:r>
              <a:rPr lang="en-AU" dirty="0"/>
              <a:t>. </a:t>
            </a:r>
            <a:r>
              <a:rPr lang="en-AU" dirty="0" err="1"/>
              <a:t>Acta</a:t>
            </a:r>
            <a:r>
              <a:rPr lang="en-AU" dirty="0"/>
              <a:t> 10 (1958) </a:t>
            </a:r>
            <a:r>
              <a:rPr lang="en-AU" dirty="0" smtClean="0"/>
              <a:t>307-329</a:t>
            </a:r>
            <a:r>
              <a:rPr lang="en-AU" dirty="0"/>
              <a:t>.</a:t>
            </a:r>
          </a:p>
        </p:txBody>
      </p:sp>
      <p:sp>
        <p:nvSpPr>
          <p:cNvPr id="5" name="Oval 4"/>
          <p:cNvSpPr/>
          <p:nvPr/>
        </p:nvSpPr>
        <p:spPr>
          <a:xfrm>
            <a:off x="586778" y="2883320"/>
            <a:ext cx="621049" cy="172819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324" y="1860142"/>
            <a:ext cx="6061676" cy="208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851" y="1824771"/>
            <a:ext cx="122413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78222" y="1061609"/>
            <a:ext cx="5208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IR </a:t>
            </a:r>
            <a:r>
              <a:rPr lang="en-AU" dirty="0" smtClean="0"/>
              <a:t>(Raman) </a:t>
            </a:r>
            <a:r>
              <a:rPr lang="en-AU" dirty="0"/>
              <a:t>does not give a simple answer </a:t>
            </a:r>
            <a:r>
              <a:rPr lang="en-AU" dirty="0" smtClean="0"/>
              <a:t>about centre </a:t>
            </a:r>
            <a:r>
              <a:rPr lang="en-AU" dirty="0"/>
              <a:t>of </a:t>
            </a:r>
            <a:r>
              <a:rPr lang="en-AU" dirty="0" smtClean="0"/>
              <a:t>symmetry.</a:t>
            </a:r>
            <a:endParaRPr lang="en-AU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188" y="1610219"/>
            <a:ext cx="122413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51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But….One more comparison </a:t>
            </a:r>
            <a:br>
              <a:rPr lang="en-AU" dirty="0" smtClean="0"/>
            </a:br>
            <a:r>
              <a:rPr lang="en-AU" dirty="0" smtClean="0"/>
              <a:t>between theory and </a:t>
            </a:r>
            <a:r>
              <a:rPr lang="en-AU" dirty="0" err="1" smtClean="0"/>
              <a:t>expt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15</a:t>
            </a:fld>
            <a:endParaRPr lang="en-AU"/>
          </a:p>
        </p:txBody>
      </p:sp>
      <p:pic>
        <p:nvPicPr>
          <p:cNvPr id="16386" name="Picture 2" descr="I:\FSET_Fr2014\Research\MMDL\ResearchActivities\Manuscripts\2015\Fc_Manuscripts\Fc_IR_Solutions\Fc_H_D_solutions\FC-IR-Solvent_new-Graphs\Fig1-V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0471"/>
            <a:ext cx="7272808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75656" y="1646799"/>
            <a:ext cx="864096" cy="42484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2347574" y="2780928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Lippincott &amp; Nelson</a:t>
            </a:r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45443" y="6345262"/>
            <a:ext cx="8173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*N</a:t>
            </a:r>
            <a:r>
              <a:rPr lang="en-AU" sz="1400" dirty="0"/>
              <a:t>. </a:t>
            </a:r>
            <a:r>
              <a:rPr lang="en-AU" sz="1400" dirty="0" err="1"/>
              <a:t>Mohammadi</a:t>
            </a:r>
            <a:r>
              <a:rPr lang="en-AU" sz="1400" dirty="0"/>
              <a:t>, </a:t>
            </a:r>
            <a:r>
              <a:rPr lang="en-AU" sz="1400" dirty="0" smtClean="0"/>
              <a:t>F. Wang, S. Best, D. </a:t>
            </a:r>
            <a:r>
              <a:rPr lang="en-AU" sz="1400" dirty="0" err="1" smtClean="0"/>
              <a:t>Appadoo</a:t>
            </a:r>
            <a:r>
              <a:rPr lang="en-AU" sz="1400" dirty="0" smtClean="0"/>
              <a:t> &amp; </a:t>
            </a:r>
            <a:r>
              <a:rPr lang="en-AU" sz="1400" dirty="0"/>
              <a:t>C.T. </a:t>
            </a:r>
            <a:r>
              <a:rPr lang="en-AU" sz="1400" dirty="0" err="1" smtClean="0"/>
              <a:t>Chantler</a:t>
            </a:r>
            <a:r>
              <a:rPr lang="en-AU" sz="1400" dirty="0" smtClean="0"/>
              <a:t>, https</a:t>
            </a:r>
            <a:r>
              <a:rPr lang="en-AU" sz="1400" dirty="0"/>
              <a:t>://</a:t>
            </a:r>
            <a:r>
              <a:rPr lang="en-AU" sz="1400" dirty="0" smtClean="0"/>
              <a:t>arxiv.org/abs/1306.0633(2013)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69129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26" y="58592"/>
            <a:ext cx="9089874" cy="920151"/>
          </a:xfrm>
        </p:spPr>
        <p:txBody>
          <a:bodyPr>
            <a:noAutofit/>
          </a:bodyPr>
          <a:lstStyle/>
          <a:p>
            <a:r>
              <a:rPr lang="en-AU" sz="3600" dirty="0" smtClean="0">
                <a:solidFill>
                  <a:srgbClr val="0070C0"/>
                </a:solidFill>
              </a:rPr>
              <a:t>Fc </a:t>
            </a:r>
            <a:r>
              <a:rPr lang="en-AU" sz="3600" dirty="0" smtClean="0"/>
              <a:t>IR measurement at AS (gas phase)*</a:t>
            </a:r>
            <a:endParaRPr lang="en-AU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21118" y="6422705"/>
            <a:ext cx="2133600" cy="365125"/>
          </a:xfrm>
        </p:spPr>
        <p:txBody>
          <a:bodyPr/>
          <a:lstStyle/>
          <a:p>
            <a:pPr>
              <a:defRPr/>
            </a:pPr>
            <a:fld id="{66F4CB1C-5BB9-4CFB-A54C-8CBFCBC5F5E7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pic>
        <p:nvPicPr>
          <p:cNvPr id="9218" name="Picture 2" descr="C:\Documents and Settings\FWang\My Documents\Dropbox\Collab\AS_Fc\Fc_HRIR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136904" cy="500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1187624" y="3933056"/>
            <a:ext cx="1224136" cy="14313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251520" y="6158244"/>
            <a:ext cx="6093656" cy="5632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70000"/>
              </a:lnSpc>
              <a:buNone/>
            </a:pPr>
            <a:r>
              <a:rPr lang="en-AU" dirty="0" smtClean="0"/>
              <a:t>*</a:t>
            </a:r>
            <a:r>
              <a:rPr lang="en-US" dirty="0" smtClean="0"/>
              <a:t>S. Best, C. </a:t>
            </a:r>
            <a:r>
              <a:rPr lang="en-US" dirty="0"/>
              <a:t>T. </a:t>
            </a:r>
            <a:r>
              <a:rPr lang="en-US" dirty="0" smtClean="0"/>
              <a:t>Chantler</a:t>
            </a:r>
            <a:r>
              <a:rPr lang="en-US" baseline="30000" dirty="0" smtClean="0"/>
              <a:t>,</a:t>
            </a:r>
            <a:r>
              <a:rPr lang="en-US" dirty="0" smtClean="0"/>
              <a:t> F. Wang,</a:t>
            </a:r>
            <a:r>
              <a:rPr lang="en-US" baseline="30000" dirty="0" smtClean="0"/>
              <a:t> </a:t>
            </a:r>
            <a:r>
              <a:rPr lang="en-US" dirty="0" smtClean="0"/>
              <a:t>D. Appadoo </a:t>
            </a:r>
            <a:r>
              <a:rPr lang="en-US" dirty="0" err="1" smtClean="0"/>
              <a:t>etc</a:t>
            </a:r>
            <a:r>
              <a:rPr lang="en-US" dirty="0" smtClean="0"/>
              <a:t> (2013),  </a:t>
            </a:r>
            <a:endParaRPr lang="en-AU" dirty="0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98054" y="753601"/>
            <a:ext cx="7331868" cy="288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9148"/>
            <a:ext cx="9144000" cy="1143000"/>
          </a:xfrm>
        </p:spPr>
        <p:txBody>
          <a:bodyPr>
            <a:normAutofit/>
          </a:bodyPr>
          <a:lstStyle/>
          <a:p>
            <a:r>
              <a:rPr lang="en-AU" dirty="0"/>
              <a:t>D</a:t>
            </a:r>
            <a:r>
              <a:rPr lang="en-AU" dirty="0" smtClean="0"/>
              <a:t>euterated Fc-d10*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17</a:t>
            </a:fld>
            <a:endParaRPr lang="en-AU" dirty="0"/>
          </a:p>
        </p:txBody>
      </p:sp>
      <p:pic>
        <p:nvPicPr>
          <p:cNvPr id="14338" name="Picture 2" descr="C:\Users\fwang\AppData\Local\Microsoft\Windows\Temporary Internet Files\Content.Outlook\O1NK69O2\Fc_D_CCl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0740" y="1844824"/>
            <a:ext cx="4968552" cy="472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:\FSET_Fr2014\Research\MMDL\ResearchActivities\Manuscripts\2014\Fc\Deuteriums-Vs-Hydrogens-Gas\All-300-600.t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15788" y="1340768"/>
            <a:ext cx="3072636" cy="539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63688" y="13407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/>
              <a:t>Expt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6732240" y="115579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Theory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410740" y="1844824"/>
            <a:ext cx="1136924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Oval 4"/>
          <p:cNvSpPr/>
          <p:nvPr/>
        </p:nvSpPr>
        <p:spPr>
          <a:xfrm>
            <a:off x="6516216" y="1844824"/>
            <a:ext cx="864096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642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4346"/>
            <a:ext cx="8229600" cy="1143000"/>
          </a:xfrm>
        </p:spPr>
        <p:txBody>
          <a:bodyPr/>
          <a:lstStyle/>
          <a:p>
            <a:r>
              <a:rPr lang="en-AU" dirty="0" smtClean="0"/>
              <a:t>IR of </a:t>
            </a:r>
            <a:r>
              <a:rPr lang="en-AU" dirty="0" err="1" smtClean="0"/>
              <a:t>decamethyl</a:t>
            </a:r>
            <a:r>
              <a:rPr lang="en-AU" dirty="0" smtClean="0"/>
              <a:t> </a:t>
            </a:r>
            <a:r>
              <a:rPr lang="en-AU" dirty="0" err="1" smtClean="0"/>
              <a:t>DmFc</a:t>
            </a:r>
            <a:r>
              <a:rPr lang="en-AU" dirty="0" smtClean="0"/>
              <a:t>*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18</a:t>
            </a:fld>
            <a:endParaRPr lang="en-AU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2965" r="8599" b="3357"/>
          <a:stretch/>
        </p:blipFill>
        <p:spPr bwMode="auto">
          <a:xfrm>
            <a:off x="459932" y="1277346"/>
            <a:ext cx="6606251" cy="45279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3" t="16860" r="24965" b="18691"/>
          <a:stretch/>
        </p:blipFill>
        <p:spPr bwMode="auto">
          <a:xfrm>
            <a:off x="7066183" y="1450244"/>
            <a:ext cx="1878330" cy="1799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0" t="16487" r="24966" b="17004"/>
          <a:stretch/>
        </p:blipFill>
        <p:spPr bwMode="auto">
          <a:xfrm>
            <a:off x="7129683" y="3770503"/>
            <a:ext cx="1814830" cy="1799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6151060"/>
            <a:ext cx="7832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AU" b="1" dirty="0" smtClean="0"/>
              <a:t>*</a:t>
            </a:r>
            <a:r>
              <a:rPr lang="en-US" dirty="0" smtClean="0"/>
              <a:t>J. </a:t>
            </a:r>
            <a:r>
              <a:rPr lang="en-US" dirty="0"/>
              <a:t>D. Bourke, M. </a:t>
            </a:r>
            <a:r>
              <a:rPr lang="en-US" dirty="0" smtClean="0"/>
              <a:t>T. </a:t>
            </a:r>
            <a:r>
              <a:rPr lang="en-US" dirty="0"/>
              <a:t>Islam, </a:t>
            </a:r>
            <a:r>
              <a:rPr lang="en-US" dirty="0" smtClean="0"/>
              <a:t>S. </a:t>
            </a:r>
            <a:r>
              <a:rPr lang="en-US" dirty="0"/>
              <a:t>P. Best, </a:t>
            </a:r>
            <a:r>
              <a:rPr lang="en-US" dirty="0" smtClean="0"/>
              <a:t>C. </a:t>
            </a:r>
            <a:r>
              <a:rPr lang="en-US" dirty="0"/>
              <a:t>Q. Tran, F</a:t>
            </a:r>
            <a:r>
              <a:rPr lang="en-US" dirty="0" smtClean="0"/>
              <a:t> </a:t>
            </a:r>
            <a:r>
              <a:rPr lang="en-US" dirty="0"/>
              <a:t>Wang &amp;</a:t>
            </a:r>
            <a:r>
              <a:rPr lang="en-US" dirty="0" smtClean="0"/>
              <a:t> C. </a:t>
            </a:r>
            <a:r>
              <a:rPr lang="en-US" dirty="0"/>
              <a:t>T. </a:t>
            </a:r>
            <a:r>
              <a:rPr lang="en-US" dirty="0" err="1"/>
              <a:t>Chantler</a:t>
            </a:r>
            <a:r>
              <a:rPr lang="en-US" dirty="0"/>
              <a:t>, </a:t>
            </a:r>
            <a:endParaRPr lang="en-US" dirty="0" smtClean="0"/>
          </a:p>
          <a:p>
            <a:pPr lvl="0"/>
            <a:r>
              <a:rPr lang="en-US" dirty="0" smtClean="0"/>
              <a:t>JPC Lett, </a:t>
            </a:r>
            <a:r>
              <a:rPr lang="en-US" dirty="0"/>
              <a:t>7(2016)2792-2796.</a:t>
            </a:r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1459414" y="1958681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/>
              <a:t>E-</a:t>
            </a:r>
            <a:r>
              <a:rPr lang="en-AU" sz="2400" b="1" dirty="0" err="1" smtClean="0"/>
              <a:t>DmFc</a:t>
            </a:r>
            <a:r>
              <a:rPr lang="en-AU" sz="2400" b="1" dirty="0" smtClean="0"/>
              <a:t> is less stable than S-</a:t>
            </a:r>
            <a:r>
              <a:rPr lang="en-AU" sz="2400" b="1" dirty="0" err="1" smtClean="0"/>
              <a:t>DmFc</a:t>
            </a:r>
            <a:endParaRPr lang="en-AU" sz="2400" b="1" dirty="0"/>
          </a:p>
        </p:txBody>
      </p:sp>
    </p:spTree>
    <p:extLst>
      <p:ext uri="{BB962C8B-B14F-4D97-AF65-F5344CB8AC3E}">
        <p14:creationId xmlns:p14="http://schemas.microsoft.com/office/powerpoint/2010/main" val="168068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Temp-dependent Fc-IR </a:t>
            </a:r>
            <a:r>
              <a:rPr lang="en-AU" dirty="0"/>
              <a:t>in </a:t>
            </a:r>
            <a:r>
              <a:rPr lang="en-AU" dirty="0" smtClean="0"/>
              <a:t>Wax</a:t>
            </a:r>
            <a:br>
              <a:rPr lang="en-AU" dirty="0" smtClean="0"/>
            </a:br>
            <a:r>
              <a:rPr lang="en-AU" dirty="0" smtClean="0"/>
              <a:t>Reaction coordinate method (RCM)*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19</a:t>
            </a:fld>
            <a:endParaRPr lang="en-A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418107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36753" y="5572166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Fc-d10-IR: evidences of the mixture?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127770" y="6175441"/>
            <a:ext cx="888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*S. Best, F. Wang, </a:t>
            </a:r>
            <a:r>
              <a:rPr lang="en-US" dirty="0" smtClean="0"/>
              <a:t>M</a:t>
            </a:r>
            <a:r>
              <a:rPr lang="en-US" dirty="0"/>
              <a:t>. </a:t>
            </a:r>
            <a:r>
              <a:rPr lang="en-US" dirty="0" smtClean="0"/>
              <a:t>T. </a:t>
            </a:r>
            <a:r>
              <a:rPr lang="en-US" dirty="0"/>
              <a:t>Islam, </a:t>
            </a:r>
            <a:r>
              <a:rPr lang="en-US" dirty="0" smtClean="0"/>
              <a:t>S. </a:t>
            </a:r>
            <a:r>
              <a:rPr lang="en-US" dirty="0"/>
              <a:t>Islam, </a:t>
            </a:r>
            <a:r>
              <a:rPr lang="en-US" dirty="0" smtClean="0"/>
              <a:t>D. </a:t>
            </a:r>
            <a:r>
              <a:rPr lang="en-US" dirty="0" err="1"/>
              <a:t>Appadoo</a:t>
            </a:r>
            <a:r>
              <a:rPr lang="en-US" dirty="0"/>
              <a:t>, </a:t>
            </a:r>
            <a:r>
              <a:rPr lang="en-US" dirty="0" smtClean="0"/>
              <a:t>R. </a:t>
            </a:r>
            <a:r>
              <a:rPr lang="en-US" dirty="0"/>
              <a:t>M. </a:t>
            </a:r>
            <a:r>
              <a:rPr lang="en-US" dirty="0" err="1"/>
              <a:t>Trevorah</a:t>
            </a:r>
            <a:r>
              <a:rPr lang="en-US" dirty="0"/>
              <a:t>, </a:t>
            </a:r>
            <a:r>
              <a:rPr lang="en-US" dirty="0" smtClean="0"/>
              <a:t>C. </a:t>
            </a:r>
            <a:r>
              <a:rPr lang="en-US" dirty="0"/>
              <a:t>T. </a:t>
            </a:r>
            <a:r>
              <a:rPr lang="en-US" dirty="0" err="1"/>
              <a:t>Chantler</a:t>
            </a:r>
            <a:r>
              <a:rPr lang="en-AU" dirty="0" smtClean="0"/>
              <a:t>,, </a:t>
            </a:r>
          </a:p>
          <a:p>
            <a:r>
              <a:rPr lang="en-AU" dirty="0" smtClean="0"/>
              <a:t>Chem. Eur. J., .22(2016)18019-18026.</a:t>
            </a:r>
            <a:endParaRPr lang="en-AU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54465" y="1470874"/>
            <a:ext cx="3500081" cy="381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417638"/>
            <a:ext cx="7776864" cy="47578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Temp effects on the Fc conformers*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20</a:t>
            </a:fld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127770" y="6175441"/>
            <a:ext cx="888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*S. Best, F. Wang, </a:t>
            </a:r>
            <a:r>
              <a:rPr lang="en-US" dirty="0" smtClean="0"/>
              <a:t>M</a:t>
            </a:r>
            <a:r>
              <a:rPr lang="en-US" dirty="0"/>
              <a:t>. </a:t>
            </a:r>
            <a:r>
              <a:rPr lang="en-US" dirty="0" smtClean="0"/>
              <a:t>T. </a:t>
            </a:r>
            <a:r>
              <a:rPr lang="en-US" dirty="0"/>
              <a:t>Islam, </a:t>
            </a:r>
            <a:r>
              <a:rPr lang="en-US" dirty="0" smtClean="0"/>
              <a:t>S. </a:t>
            </a:r>
            <a:r>
              <a:rPr lang="en-US" dirty="0"/>
              <a:t>Islam, </a:t>
            </a:r>
            <a:r>
              <a:rPr lang="en-US" dirty="0" smtClean="0"/>
              <a:t>D. </a:t>
            </a:r>
            <a:r>
              <a:rPr lang="en-US" dirty="0" err="1"/>
              <a:t>Appadoo</a:t>
            </a:r>
            <a:r>
              <a:rPr lang="en-US" dirty="0"/>
              <a:t>, </a:t>
            </a:r>
            <a:r>
              <a:rPr lang="en-US" dirty="0" smtClean="0"/>
              <a:t>R. </a:t>
            </a:r>
            <a:r>
              <a:rPr lang="en-US" dirty="0"/>
              <a:t>M. </a:t>
            </a:r>
            <a:r>
              <a:rPr lang="en-US" dirty="0" err="1"/>
              <a:t>Trevorah</a:t>
            </a:r>
            <a:r>
              <a:rPr lang="en-US" dirty="0"/>
              <a:t>, </a:t>
            </a:r>
            <a:r>
              <a:rPr lang="en-US" dirty="0" smtClean="0"/>
              <a:t>C. </a:t>
            </a:r>
            <a:r>
              <a:rPr lang="en-US" dirty="0"/>
              <a:t>T. </a:t>
            </a:r>
            <a:r>
              <a:rPr lang="en-US" dirty="0" err="1" smtClean="0"/>
              <a:t>Chantler</a:t>
            </a:r>
            <a:r>
              <a:rPr lang="en-AU" dirty="0" smtClean="0"/>
              <a:t>, </a:t>
            </a:r>
          </a:p>
          <a:p>
            <a:r>
              <a:rPr lang="en-AU" dirty="0" smtClean="0"/>
              <a:t>Chem. Eur. J., .22(2016)18019-18026.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808" y="2226160"/>
            <a:ext cx="911427" cy="9054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147" y="3965503"/>
            <a:ext cx="1094263" cy="10527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7341" y="1753222"/>
            <a:ext cx="1076137" cy="10370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6901" y="2007892"/>
            <a:ext cx="573074" cy="5669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6060" y="2070834"/>
            <a:ext cx="1129866" cy="10851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9723" y="4578404"/>
            <a:ext cx="286537" cy="2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8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14205"/>
            <a:ext cx="8229600" cy="1143000"/>
          </a:xfrm>
        </p:spPr>
        <p:txBody>
          <a:bodyPr/>
          <a:lstStyle/>
          <a:p>
            <a:r>
              <a:rPr lang="en-AU" dirty="0" smtClean="0"/>
              <a:t>Fc </a:t>
            </a:r>
            <a:r>
              <a:rPr lang="en-AU" dirty="0"/>
              <a:t>T</a:t>
            </a:r>
            <a:r>
              <a:rPr lang="en-AU" dirty="0" smtClean="0"/>
              <a:t>-dependent IR of </a:t>
            </a:r>
            <a:r>
              <a:rPr lang="en-AU" dirty="0" err="1" smtClean="0"/>
              <a:t>Ec</a:t>
            </a:r>
            <a:r>
              <a:rPr lang="en-AU" dirty="0" smtClean="0"/>
              <a:t>/Stg*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5736" y="1124744"/>
            <a:ext cx="4357464" cy="479906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21</a:t>
            </a:fld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127770" y="6175441"/>
            <a:ext cx="888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*S. Best, F. Wang, </a:t>
            </a:r>
            <a:r>
              <a:rPr lang="en-US" dirty="0" smtClean="0"/>
              <a:t>M</a:t>
            </a:r>
            <a:r>
              <a:rPr lang="en-US" dirty="0"/>
              <a:t>. </a:t>
            </a:r>
            <a:r>
              <a:rPr lang="en-US" dirty="0" smtClean="0"/>
              <a:t>T. </a:t>
            </a:r>
            <a:r>
              <a:rPr lang="en-US" dirty="0"/>
              <a:t>Islam, </a:t>
            </a:r>
            <a:r>
              <a:rPr lang="en-US" dirty="0" smtClean="0"/>
              <a:t>S. </a:t>
            </a:r>
            <a:r>
              <a:rPr lang="en-US" dirty="0"/>
              <a:t>Islam, </a:t>
            </a:r>
            <a:r>
              <a:rPr lang="en-US" dirty="0" smtClean="0"/>
              <a:t>D. </a:t>
            </a:r>
            <a:r>
              <a:rPr lang="en-US" dirty="0" err="1"/>
              <a:t>Appadoo</a:t>
            </a:r>
            <a:r>
              <a:rPr lang="en-US" dirty="0"/>
              <a:t>, </a:t>
            </a:r>
            <a:r>
              <a:rPr lang="en-US" dirty="0" smtClean="0"/>
              <a:t>R. </a:t>
            </a:r>
            <a:r>
              <a:rPr lang="en-US" dirty="0"/>
              <a:t>M. </a:t>
            </a:r>
            <a:r>
              <a:rPr lang="en-US" dirty="0" err="1"/>
              <a:t>Trevorah</a:t>
            </a:r>
            <a:r>
              <a:rPr lang="en-US" dirty="0"/>
              <a:t>, </a:t>
            </a:r>
            <a:r>
              <a:rPr lang="en-US" dirty="0" smtClean="0"/>
              <a:t>C. </a:t>
            </a:r>
            <a:r>
              <a:rPr lang="en-US" dirty="0"/>
              <a:t>T. </a:t>
            </a:r>
            <a:r>
              <a:rPr lang="en-US" dirty="0" err="1"/>
              <a:t>Chantler</a:t>
            </a:r>
            <a:r>
              <a:rPr lang="en-AU" dirty="0" smtClean="0"/>
              <a:t>,, </a:t>
            </a:r>
          </a:p>
          <a:p>
            <a:r>
              <a:rPr lang="en-AU" dirty="0" smtClean="0"/>
              <a:t>Chem. Eur. J., .22(2016)18019-18026.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610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897" y="117411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 smtClean="0"/>
              <a:t>Theory is powerful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9810"/>
            <a:ext cx="8507288" cy="4924786"/>
          </a:xfrm>
        </p:spPr>
        <p:txBody>
          <a:bodyPr>
            <a:noAutofit/>
          </a:bodyPr>
          <a:lstStyle/>
          <a:p>
            <a:r>
              <a:rPr lang="en-AU" sz="3600" dirty="0" smtClean="0">
                <a:solidFill>
                  <a:srgbClr val="0000FF"/>
                </a:solidFill>
              </a:rPr>
              <a:t>EOES</a:t>
            </a:r>
            <a:r>
              <a:rPr lang="en-AU" sz="3600" dirty="0" smtClean="0"/>
              <a:t>---excess orbital energy spectrum</a:t>
            </a:r>
          </a:p>
          <a:p>
            <a:pPr lvl="1"/>
            <a:r>
              <a:rPr lang="en-AU" sz="3600" dirty="0" smtClean="0"/>
              <a:t>Most significant response of MOs</a:t>
            </a:r>
          </a:p>
          <a:p>
            <a:r>
              <a:rPr lang="en-AU" sz="3600" dirty="0" smtClean="0">
                <a:solidFill>
                  <a:srgbClr val="0000FF"/>
                </a:solidFill>
              </a:rPr>
              <a:t>EDA</a:t>
            </a:r>
            <a:r>
              <a:rPr lang="en-AU" sz="3600" dirty="0" smtClean="0"/>
              <a:t>---energy decomposition analysis</a:t>
            </a:r>
          </a:p>
          <a:p>
            <a:pPr lvl="1"/>
            <a:r>
              <a:rPr lang="en-AU" sz="3600" dirty="0" smtClean="0"/>
              <a:t>Contributions of physical energy components</a:t>
            </a:r>
          </a:p>
          <a:p>
            <a:r>
              <a:rPr lang="en-AU" sz="3600" dirty="0" smtClean="0">
                <a:solidFill>
                  <a:srgbClr val="0000FF"/>
                </a:solidFill>
              </a:rPr>
              <a:t>MD</a:t>
            </a:r>
            <a:r>
              <a:rPr lang="en-AU" sz="3600" dirty="0" smtClean="0"/>
              <a:t> --- molecular dynamic</a:t>
            </a:r>
          </a:p>
          <a:p>
            <a:pPr lvl="1"/>
            <a:r>
              <a:rPr lang="en-AU" sz="3600" dirty="0" smtClean="0"/>
              <a:t>Dynamics of the conformational changes with temperature</a:t>
            </a:r>
            <a:endParaRPr lang="en-AU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22</a:t>
            </a:fld>
            <a:endParaRPr lang="en-A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457" y="2084039"/>
            <a:ext cx="1039031" cy="103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457" y="3233982"/>
            <a:ext cx="1136369" cy="118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5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66" y="0"/>
            <a:ext cx="8912529" cy="707357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EOES of Fc</a:t>
            </a:r>
            <a:r>
              <a:rPr lang="en-AU" dirty="0"/>
              <a:t> </a:t>
            </a:r>
            <a:r>
              <a:rPr lang="en-AU" sz="3600" dirty="0" smtClean="0">
                <a:solidFill>
                  <a:srgbClr val="0000FF"/>
                </a:solidFill>
              </a:rPr>
              <a:t>-- Fe electrons </a:t>
            </a:r>
            <a:r>
              <a:rPr lang="en-AU" sz="3600" dirty="0" err="1" smtClean="0">
                <a:solidFill>
                  <a:srgbClr val="0000FF"/>
                </a:solidFill>
              </a:rPr>
              <a:t>etc</a:t>
            </a:r>
            <a:r>
              <a:rPr lang="en-AU" dirty="0" smtClean="0"/>
              <a:t>*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23</a:t>
            </a:fld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6131"/>
            <a:ext cx="8868460" cy="440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549858" y="4459957"/>
            <a:ext cx="972107" cy="72517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492" y="4149081"/>
            <a:ext cx="72342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6682554" y="1790344"/>
            <a:ext cx="627415" cy="3833253"/>
          </a:xfrm>
          <a:prstGeom prst="roundRect">
            <a:avLst>
              <a:gd name="adj" fmla="val 1106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/>
          <p:cNvSpPr txBox="1"/>
          <p:nvPr/>
        </p:nvSpPr>
        <p:spPr>
          <a:xfrm>
            <a:off x="1014280" y="5170295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Fe 1s, 2s/2p</a:t>
            </a:r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2932042" y="5030809"/>
            <a:ext cx="1903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    Fe 3s/3p</a:t>
            </a:r>
          </a:p>
          <a:p>
            <a:r>
              <a:rPr lang="en-AU" dirty="0" smtClean="0"/>
              <a:t>MO16, MO18-19</a:t>
            </a:r>
            <a:endParaRPr lang="en-AU" dirty="0"/>
          </a:p>
        </p:txBody>
      </p:sp>
      <p:sp>
        <p:nvSpPr>
          <p:cNvPr id="13" name="Rounded Rectangle 12"/>
          <p:cNvSpPr/>
          <p:nvPr/>
        </p:nvSpPr>
        <p:spPr>
          <a:xfrm>
            <a:off x="8199613" y="4539765"/>
            <a:ext cx="573234" cy="5760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7242599" y="1772816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Valence</a:t>
            </a:r>
          </a:p>
          <a:p>
            <a:r>
              <a:rPr lang="en-AU" dirty="0" smtClean="0"/>
              <a:t>MO37-40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7815833" y="5157988"/>
            <a:ext cx="105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HOMO</a:t>
            </a:r>
          </a:p>
          <a:p>
            <a:r>
              <a:rPr lang="en-AU" sz="1600" dirty="0" smtClean="0"/>
              <a:t>MO47-48</a:t>
            </a:r>
            <a:endParaRPr lang="en-AU" sz="1600" dirty="0"/>
          </a:p>
        </p:txBody>
      </p:sp>
      <p:sp>
        <p:nvSpPr>
          <p:cNvPr id="9" name="Rectangle 8"/>
          <p:cNvSpPr/>
          <p:nvPr/>
        </p:nvSpPr>
        <p:spPr>
          <a:xfrm>
            <a:off x="76200" y="6438589"/>
            <a:ext cx="64477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AU" dirty="0"/>
              <a:t>*S </a:t>
            </a:r>
            <a:r>
              <a:rPr lang="en-AU" dirty="0" smtClean="0"/>
              <a:t>Islam </a:t>
            </a:r>
            <a:r>
              <a:rPr lang="en-AU" dirty="0"/>
              <a:t>and F. Wang, </a:t>
            </a:r>
            <a:r>
              <a:rPr lang="en-US" b="1" dirty="0"/>
              <a:t>RSC Adv</a:t>
            </a:r>
            <a:r>
              <a:rPr lang="en-US" dirty="0"/>
              <a:t>., 5(2015)11933-11943.</a:t>
            </a:r>
            <a:endParaRPr lang="en-AU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548" y="2328043"/>
            <a:ext cx="1128509" cy="1148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51" y="2391099"/>
            <a:ext cx="1079302" cy="1148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549858" y="3933056"/>
            <a:ext cx="7812000" cy="0"/>
          </a:xfrm>
          <a:prstGeom prst="line">
            <a:avLst/>
          </a:prstGeom>
          <a:ln w="15875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225084" y="683990"/>
            <a:ext cx="6084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AU" sz="4800" dirty="0">
                <a:sym typeface="Symbol"/>
              </a:rPr>
              <a:t></a:t>
            </a:r>
            <a:r>
              <a:rPr lang="en-AU" sz="4800" baseline="-25000" dirty="0" err="1"/>
              <a:t>i</a:t>
            </a:r>
            <a:r>
              <a:rPr lang="en-AU" sz="4800" baseline="-25000" dirty="0"/>
              <a:t> </a:t>
            </a:r>
            <a:r>
              <a:rPr lang="en-AU" sz="4800" dirty="0"/>
              <a:t>= </a:t>
            </a:r>
            <a:r>
              <a:rPr lang="en-AU" sz="4800" dirty="0">
                <a:sym typeface="Symbol"/>
              </a:rPr>
              <a:t></a:t>
            </a:r>
            <a:r>
              <a:rPr lang="en-AU" sz="4800" baseline="-25000" dirty="0" err="1"/>
              <a:t>i</a:t>
            </a:r>
            <a:r>
              <a:rPr lang="en-AU" sz="4800" baseline="30000" dirty="0" err="1"/>
              <a:t>E</a:t>
            </a:r>
            <a:r>
              <a:rPr lang="en-AU" sz="4800" baseline="30000" dirty="0"/>
              <a:t>-Fc </a:t>
            </a:r>
            <a:r>
              <a:rPr lang="en-AU" sz="4800" dirty="0"/>
              <a:t>- </a:t>
            </a:r>
            <a:r>
              <a:rPr lang="en-AU" sz="4800" dirty="0">
                <a:sym typeface="Symbol"/>
              </a:rPr>
              <a:t></a:t>
            </a:r>
            <a:r>
              <a:rPr lang="en-AU" sz="4800" baseline="-25000" dirty="0" err="1"/>
              <a:t>i</a:t>
            </a:r>
            <a:r>
              <a:rPr lang="en-AU" sz="4800" baseline="30000" dirty="0" err="1"/>
              <a:t>S</a:t>
            </a:r>
            <a:r>
              <a:rPr lang="en-AU" sz="4800" baseline="30000" dirty="0"/>
              <a:t>-Fc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99052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Energy Decomposition Analysis (EDA)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145740"/>
            <a:ext cx="8784976" cy="54516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24</a:t>
            </a:fld>
            <a:endParaRPr lang="en-AU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176" y="2047659"/>
            <a:ext cx="6453518" cy="340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6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456" y="1323178"/>
            <a:ext cx="6696744" cy="49965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900" y="1331055"/>
            <a:ext cx="932959" cy="14401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305" y="3429000"/>
            <a:ext cx="909437" cy="11449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699" y="3457177"/>
            <a:ext cx="882160" cy="125048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24128" y="83671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err="1" smtClean="0"/>
              <a:t>Expt</a:t>
            </a:r>
            <a:endParaRPr lang="en-A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09481" y="215255"/>
            <a:ext cx="8178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rgbClr val="0070C0"/>
                </a:solidFill>
              </a:rPr>
              <a:t>Solvent effects </a:t>
            </a:r>
            <a:r>
              <a:rPr lang="en-AU" sz="3600" dirty="0" smtClean="0"/>
              <a:t>on the IR spectra of Fc*</a:t>
            </a:r>
            <a:endParaRPr lang="en-AU" sz="3600" dirty="0"/>
          </a:p>
        </p:txBody>
      </p:sp>
      <p:sp>
        <p:nvSpPr>
          <p:cNvPr id="4" name="Rectangle 3"/>
          <p:cNvSpPr/>
          <p:nvPr/>
        </p:nvSpPr>
        <p:spPr>
          <a:xfrm>
            <a:off x="-15602" y="6495153"/>
            <a:ext cx="7386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S. </a:t>
            </a:r>
            <a:r>
              <a:rPr lang="en-AU" dirty="0" smtClean="0"/>
              <a:t>Islam et al (to </a:t>
            </a:r>
            <a:r>
              <a:rPr lang="en-AU" dirty="0"/>
              <a:t>be submitted, </a:t>
            </a:r>
            <a:r>
              <a:rPr lang="en-AU" dirty="0" smtClean="0"/>
              <a:t>2018)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912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579296" cy="1143000"/>
          </a:xfrm>
        </p:spPr>
        <p:txBody>
          <a:bodyPr>
            <a:normAutofit/>
          </a:bodyPr>
          <a:lstStyle/>
          <a:p>
            <a:r>
              <a:rPr lang="en-AU" dirty="0" smtClean="0"/>
              <a:t>Fc-IR </a:t>
            </a:r>
            <a:r>
              <a:rPr lang="en-AU" dirty="0" err="1" smtClean="0"/>
              <a:t>Expt</a:t>
            </a:r>
            <a:r>
              <a:rPr lang="en-AU" dirty="0" smtClean="0"/>
              <a:t>/Cal. in solution*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26</a:t>
            </a:fld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1017762" y="1255372"/>
            <a:ext cx="1105966" cy="46939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772314" y="5077717"/>
            <a:ext cx="4275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(agree with Lippincott &amp; Nelson in 1958)</a:t>
            </a:r>
            <a:endParaRPr lang="en-AU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572000" y="5262383"/>
            <a:ext cx="20031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22" y="1268760"/>
            <a:ext cx="4115826" cy="4725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443" y="6345262"/>
            <a:ext cx="8173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*N</a:t>
            </a:r>
            <a:r>
              <a:rPr lang="en-AU" sz="1400" dirty="0"/>
              <a:t>. </a:t>
            </a:r>
            <a:r>
              <a:rPr lang="en-AU" sz="1400" dirty="0" err="1"/>
              <a:t>Mohammadi</a:t>
            </a:r>
            <a:r>
              <a:rPr lang="en-AU" sz="1400" dirty="0"/>
              <a:t>, </a:t>
            </a:r>
            <a:r>
              <a:rPr lang="en-AU" sz="1400" dirty="0" smtClean="0"/>
              <a:t>F. Wang, S. Best, D. </a:t>
            </a:r>
            <a:r>
              <a:rPr lang="en-AU" sz="1400" dirty="0" err="1" smtClean="0"/>
              <a:t>Appadoo</a:t>
            </a:r>
            <a:r>
              <a:rPr lang="en-AU" sz="1400" dirty="0" smtClean="0"/>
              <a:t> &amp; </a:t>
            </a:r>
            <a:r>
              <a:rPr lang="en-AU" sz="1400" dirty="0"/>
              <a:t>C.T. </a:t>
            </a:r>
            <a:r>
              <a:rPr lang="en-AU" sz="1400" dirty="0" err="1" smtClean="0"/>
              <a:t>Chantler</a:t>
            </a:r>
            <a:r>
              <a:rPr lang="en-AU" sz="1400" dirty="0" smtClean="0"/>
              <a:t>, https</a:t>
            </a:r>
            <a:r>
              <a:rPr lang="en-AU" sz="1400" dirty="0"/>
              <a:t>://</a:t>
            </a:r>
            <a:r>
              <a:rPr lang="en-AU" sz="1400" dirty="0" smtClean="0"/>
              <a:t>arxiv.org/abs/1306.0633(2013)</a:t>
            </a:r>
            <a:endParaRPr lang="en-AU" sz="1400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506" y="1494104"/>
            <a:ext cx="3181143" cy="358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622969" y="9492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err="1"/>
              <a:t>Expt</a:t>
            </a:r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6539814" y="1056336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Cal.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8998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371" y="-12307"/>
            <a:ext cx="8229600" cy="946016"/>
          </a:xfrm>
        </p:spPr>
        <p:txBody>
          <a:bodyPr/>
          <a:lstStyle/>
          <a:p>
            <a:r>
              <a:rPr lang="en-AU" dirty="0" smtClean="0"/>
              <a:t>EDA: Solvent effects*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27</a:t>
            </a:fld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6488668"/>
            <a:ext cx="394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*S. Islam, et al (in preparation, 2018)</a:t>
            </a:r>
            <a:endParaRPr lang="en-AU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328" y="859634"/>
            <a:ext cx="8727685" cy="528945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00934" y="3513560"/>
            <a:ext cx="7796472" cy="4320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ounded Rectangle 8"/>
          <p:cNvSpPr/>
          <p:nvPr/>
        </p:nvSpPr>
        <p:spPr>
          <a:xfrm>
            <a:off x="3995936" y="2636912"/>
            <a:ext cx="792088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ounded Rectangle 9"/>
          <p:cNvSpPr/>
          <p:nvPr/>
        </p:nvSpPr>
        <p:spPr>
          <a:xfrm>
            <a:off x="7380312" y="2348880"/>
            <a:ext cx="936104" cy="288032"/>
          </a:xfrm>
          <a:prstGeom prst="round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ight Arrow 2"/>
          <p:cNvSpPr/>
          <p:nvPr/>
        </p:nvSpPr>
        <p:spPr>
          <a:xfrm>
            <a:off x="235328" y="3140968"/>
            <a:ext cx="5922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569" y="1796121"/>
            <a:ext cx="7318559" cy="429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6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94"/>
            <a:ext cx="9144000" cy="1143000"/>
          </a:xfrm>
        </p:spPr>
        <p:txBody>
          <a:bodyPr>
            <a:normAutofit/>
          </a:bodyPr>
          <a:lstStyle/>
          <a:p>
            <a:r>
              <a:rPr lang="en-AU" dirty="0" smtClean="0"/>
              <a:t>1</a:t>
            </a:r>
            <a:r>
              <a:rPr lang="en-AU" baseline="30000" dirty="0" smtClean="0"/>
              <a:t>st</a:t>
            </a:r>
            <a:r>
              <a:rPr lang="en-AU" dirty="0" smtClean="0"/>
              <a:t> </a:t>
            </a:r>
            <a:r>
              <a:rPr lang="en-AU" dirty="0" smtClean="0">
                <a:solidFill>
                  <a:srgbClr val="0070C0"/>
                </a:solidFill>
              </a:rPr>
              <a:t>ionization potential </a:t>
            </a:r>
            <a:r>
              <a:rPr lang="en-AU" dirty="0" smtClean="0"/>
              <a:t>of Fc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92" y="1041678"/>
            <a:ext cx="6373688" cy="497946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28</a:t>
            </a:fld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472" y="6230183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S</a:t>
            </a:r>
            <a:r>
              <a:rPr lang="en-AU" dirty="0"/>
              <a:t>.  </a:t>
            </a:r>
            <a:r>
              <a:rPr lang="en-AU" dirty="0" smtClean="0"/>
              <a:t>Islam, V</a:t>
            </a:r>
            <a:r>
              <a:rPr lang="en-AU" dirty="0"/>
              <a:t>. </a:t>
            </a:r>
            <a:r>
              <a:rPr lang="en-AU" dirty="0" err="1"/>
              <a:t>Vasyliev</a:t>
            </a:r>
            <a:r>
              <a:rPr lang="en-AU" dirty="0"/>
              <a:t>, </a:t>
            </a:r>
            <a:r>
              <a:rPr lang="en-AU" dirty="0" smtClean="0"/>
              <a:t>and </a:t>
            </a:r>
            <a:r>
              <a:rPr lang="en-AU" dirty="0"/>
              <a:t>F. Wang (to be submitted, 2018</a:t>
            </a:r>
            <a:r>
              <a:rPr lang="en-AU" dirty="0" smtClean="0"/>
              <a:t>)</a:t>
            </a:r>
          </a:p>
          <a:p>
            <a:r>
              <a:rPr lang="en-AU" dirty="0" smtClean="0"/>
              <a:t># A. </a:t>
            </a:r>
            <a:r>
              <a:rPr lang="en-AU" dirty="0" err="1" smtClean="0"/>
              <a:t>Boccia</a:t>
            </a:r>
            <a:r>
              <a:rPr lang="en-AU" dirty="0" smtClean="0"/>
              <a:t> et al, JCP, 128(2008)154315.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132" y="1497287"/>
            <a:ext cx="2808312" cy="4314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11991" y="15062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56400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397" y="150664"/>
            <a:ext cx="8229600" cy="1006117"/>
          </a:xfrm>
        </p:spPr>
        <p:txBody>
          <a:bodyPr/>
          <a:lstStyle/>
          <a:p>
            <a:r>
              <a:rPr lang="en-AU" dirty="0" smtClean="0"/>
              <a:t>Simulated IR spectra of Fc and Fc</a:t>
            </a:r>
            <a:r>
              <a:rPr lang="en-AU" baseline="30000" dirty="0" smtClean="0"/>
              <a:t>+</a:t>
            </a:r>
            <a:endParaRPr lang="en-AU" baseline="30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425" y="1196752"/>
            <a:ext cx="8581934" cy="204846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29</a:t>
            </a:fld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381647"/>
            <a:ext cx="8033429" cy="30670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986" y="6488668"/>
            <a:ext cx="6445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*</a:t>
            </a:r>
            <a:r>
              <a:rPr lang="en-AU" dirty="0"/>
              <a:t> S.  </a:t>
            </a:r>
            <a:r>
              <a:rPr lang="en-AU" dirty="0" smtClean="0"/>
              <a:t>Islam, V</a:t>
            </a:r>
            <a:r>
              <a:rPr lang="en-AU" dirty="0"/>
              <a:t>. </a:t>
            </a:r>
            <a:r>
              <a:rPr lang="en-AU" dirty="0" err="1" smtClean="0"/>
              <a:t>Vasyliev</a:t>
            </a:r>
            <a:r>
              <a:rPr lang="en-AU" dirty="0" smtClean="0"/>
              <a:t> and </a:t>
            </a:r>
            <a:r>
              <a:rPr lang="en-AU" dirty="0"/>
              <a:t>F. Wang (to be submitted, 2018)</a:t>
            </a:r>
          </a:p>
        </p:txBody>
      </p:sp>
    </p:spTree>
    <p:extLst>
      <p:ext uri="{BB962C8B-B14F-4D97-AF65-F5344CB8AC3E}">
        <p14:creationId xmlns:p14="http://schemas.microsoft.com/office/powerpoint/2010/main" val="393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79296" cy="762698"/>
          </a:xfrm>
        </p:spPr>
        <p:txBody>
          <a:bodyPr>
            <a:normAutofit fontScale="90000"/>
          </a:bodyPr>
          <a:lstStyle/>
          <a:p>
            <a:r>
              <a:rPr lang="en-AU" dirty="0"/>
              <a:t>Orbital momentum profile of Fc</a:t>
            </a:r>
            <a:r>
              <a:rPr lang="en-AU" baseline="30000" dirty="0"/>
              <a:t>+</a:t>
            </a:r>
            <a:r>
              <a:rPr lang="en-AU" dirty="0"/>
              <a:t> and Fc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361030"/>
            <a:ext cx="8147248" cy="476513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30</a:t>
            </a:fld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107504" y="6316175"/>
            <a:ext cx="6445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*</a:t>
            </a:r>
            <a:r>
              <a:rPr lang="en-AU" dirty="0"/>
              <a:t> S.  </a:t>
            </a:r>
            <a:r>
              <a:rPr lang="en-AU" dirty="0" smtClean="0"/>
              <a:t>Islam, V</a:t>
            </a:r>
            <a:r>
              <a:rPr lang="en-AU" dirty="0"/>
              <a:t>. </a:t>
            </a:r>
            <a:r>
              <a:rPr lang="en-AU" dirty="0" err="1" smtClean="0"/>
              <a:t>Vasyliev</a:t>
            </a:r>
            <a:r>
              <a:rPr lang="en-AU" dirty="0" smtClean="0"/>
              <a:t> and </a:t>
            </a:r>
            <a:r>
              <a:rPr lang="en-AU" dirty="0"/>
              <a:t>F. Wang (to be submitted, 2018)</a:t>
            </a:r>
          </a:p>
        </p:txBody>
      </p:sp>
    </p:spTree>
    <p:extLst>
      <p:ext uri="{BB962C8B-B14F-4D97-AF65-F5344CB8AC3E}">
        <p14:creationId xmlns:p14="http://schemas.microsoft.com/office/powerpoint/2010/main" val="344715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39677"/>
            <a:ext cx="706712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AU" b="1" dirty="0" smtClean="0"/>
              <a:t>MD Simulation of Fc*</a:t>
            </a:r>
            <a:br>
              <a:rPr lang="en-AU" b="1" dirty="0" smtClean="0"/>
            </a:br>
            <a:r>
              <a:rPr lang="en-AU" dirty="0" smtClean="0"/>
              <a:t>molecular </a:t>
            </a:r>
            <a:r>
              <a:rPr lang="en-AU" dirty="0"/>
              <a:t>carousel: Fc topology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3752"/>
          </a:xfrm>
        </p:spPr>
        <p:txBody>
          <a:bodyPr>
            <a:normAutofit/>
          </a:bodyPr>
          <a:lstStyle/>
          <a:p>
            <a:endParaRPr lang="en-AU" dirty="0">
              <a:sym typeface="Symbol" panose="05050102010706020507" pitchFamily="18" charset="2"/>
            </a:endParaRPr>
          </a:p>
          <a:p>
            <a:endParaRPr lang="en-AU" b="1" i="1" dirty="0" smtClean="0">
              <a:sym typeface="Symbol" panose="05050102010706020507" pitchFamily="18" charset="2"/>
            </a:endParaRPr>
          </a:p>
          <a:p>
            <a:endParaRPr lang="en-AU" b="1" i="1" dirty="0" smtClean="0">
              <a:sym typeface="Symbol" panose="05050102010706020507" pitchFamily="18" charset="2"/>
            </a:endParaRPr>
          </a:p>
          <a:p>
            <a:endParaRPr lang="en-AU" b="1" i="1" dirty="0">
              <a:sym typeface="Symbol" panose="05050102010706020507" pitchFamily="18" charset="2"/>
            </a:endParaRPr>
          </a:p>
          <a:p>
            <a:endParaRPr lang="en-AU" b="1" i="1" dirty="0" smtClean="0">
              <a:sym typeface="Symbol" panose="05050102010706020507" pitchFamily="18" charset="2"/>
            </a:endParaRPr>
          </a:p>
          <a:p>
            <a:endParaRPr lang="en-AU" b="1" i="1" dirty="0" smtClean="0">
              <a:sym typeface="Symbol" panose="05050102010706020507" pitchFamily="18" charset="2"/>
            </a:endParaRPr>
          </a:p>
          <a:p>
            <a:r>
              <a:rPr lang="en-AU" b="1" i="1" dirty="0">
                <a:sym typeface="Symbol" panose="05050102010706020507" pitchFamily="18" charset="2"/>
              </a:rPr>
              <a:t> </a:t>
            </a:r>
            <a:r>
              <a:rPr lang="en-AU" b="1" i="1" dirty="0" smtClean="0"/>
              <a:t>=</a:t>
            </a:r>
            <a:r>
              <a:rPr lang="en-AU" b="1" i="1" dirty="0"/>
              <a:t>0°</a:t>
            </a:r>
            <a:r>
              <a:rPr lang="en-AU" dirty="0"/>
              <a:t> </a:t>
            </a:r>
            <a:r>
              <a:rPr lang="en-AU" dirty="0" smtClean="0">
                <a:sym typeface="Wingdings" panose="05000000000000000000" pitchFamily="2" charset="2"/>
              </a:rPr>
              <a:t></a:t>
            </a:r>
            <a:r>
              <a:rPr lang="en-AU" b="1" i="1" dirty="0" smtClean="0"/>
              <a:t>eclipsed</a:t>
            </a:r>
            <a:r>
              <a:rPr lang="en-AU" dirty="0" smtClean="0"/>
              <a:t> Fc,                   </a:t>
            </a:r>
            <a:r>
              <a:rPr lang="en-AU" dirty="0" err="1" smtClean="0"/>
              <a:t>Center</a:t>
            </a:r>
            <a:r>
              <a:rPr lang="en-AU" dirty="0" smtClean="0"/>
              <a:t>-of-Mass</a:t>
            </a:r>
          </a:p>
          <a:p>
            <a:r>
              <a:rPr lang="en-AU" b="1" i="1" dirty="0" smtClean="0">
                <a:sym typeface="Symbol" panose="05050102010706020507" pitchFamily="18" charset="2"/>
              </a:rPr>
              <a:t></a:t>
            </a:r>
            <a:r>
              <a:rPr lang="en-AU" b="1" i="1" dirty="0" smtClean="0"/>
              <a:t>=36°</a:t>
            </a:r>
            <a:r>
              <a:rPr lang="en-AU" dirty="0" smtClean="0"/>
              <a:t> </a:t>
            </a:r>
            <a:r>
              <a:rPr lang="en-AU" dirty="0" smtClean="0">
                <a:sym typeface="Wingdings" panose="05000000000000000000" pitchFamily="2" charset="2"/>
              </a:rPr>
              <a:t></a:t>
            </a:r>
            <a:r>
              <a:rPr lang="en-AU" dirty="0" smtClean="0"/>
              <a:t> </a:t>
            </a:r>
            <a:r>
              <a:rPr lang="en-AU" b="1" i="1" dirty="0" smtClean="0"/>
              <a:t>staggered</a:t>
            </a:r>
            <a:r>
              <a:rPr lang="en-AU" dirty="0" smtClean="0"/>
              <a:t> Fc.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31</a:t>
            </a:fld>
            <a:endParaRPr lang="en-AU"/>
          </a:p>
        </p:txBody>
      </p:sp>
      <p:pic>
        <p:nvPicPr>
          <p:cNvPr id="5" name="Content Placeholder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590680"/>
            <a:ext cx="3960441" cy="306316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520" y="2039253"/>
            <a:ext cx="3423447" cy="2918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096" y="4797152"/>
            <a:ext cx="3187889" cy="14679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610" y="6407529"/>
            <a:ext cx="683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/>
              <a:t>*V. </a:t>
            </a:r>
            <a:r>
              <a:rPr lang="en-AU" sz="2000" dirty="0" err="1" smtClean="0"/>
              <a:t>Vasyliev</a:t>
            </a:r>
            <a:r>
              <a:rPr lang="en-AU" sz="2000" dirty="0" smtClean="0"/>
              <a:t>, S.  Islam and </a:t>
            </a:r>
            <a:r>
              <a:rPr lang="en-AU" sz="2000" dirty="0"/>
              <a:t>F. </a:t>
            </a:r>
            <a:r>
              <a:rPr lang="en-AU" sz="2000" dirty="0" smtClean="0"/>
              <a:t>Wang (to be submitted, 2018)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81036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4583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Results from MD simulations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29221"/>
            <a:ext cx="6923112" cy="479955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32</a:t>
            </a:fld>
            <a:endParaRPr lang="en-AU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970" y="2564903"/>
            <a:ext cx="2423574" cy="269506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1274" y="6327662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*V. </a:t>
            </a:r>
            <a:r>
              <a:rPr lang="en-AU" dirty="0" err="1"/>
              <a:t>Vasyliev</a:t>
            </a:r>
            <a:r>
              <a:rPr lang="en-AU" dirty="0"/>
              <a:t>, S.  Islam and F. Wang (to be submitted, 2018)</a:t>
            </a:r>
          </a:p>
        </p:txBody>
      </p:sp>
    </p:spTree>
    <p:extLst>
      <p:ext uri="{BB962C8B-B14F-4D97-AF65-F5344CB8AC3E}">
        <p14:creationId xmlns:p14="http://schemas.microsoft.com/office/powerpoint/2010/main" val="370737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Fc </a:t>
            </a:r>
            <a:r>
              <a:rPr lang="en-AU" dirty="0" err="1" smtClean="0"/>
              <a:t>Cp</a:t>
            </a:r>
            <a:r>
              <a:rPr lang="en-AU" dirty="0" smtClean="0"/>
              <a:t> tilting </a:t>
            </a:r>
            <a:r>
              <a:rPr lang="en-AU" dirty="0"/>
              <a:t>angle </a:t>
            </a:r>
            <a:r>
              <a:rPr lang="en-AU" b="1" i="1" dirty="0"/>
              <a:t>α</a:t>
            </a:r>
            <a:r>
              <a:rPr lang="en-AU" dirty="0"/>
              <a:t> </a:t>
            </a:r>
            <a:r>
              <a:rPr lang="en-AU" dirty="0" smtClean="0"/>
              <a:t>distributions*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49165"/>
            <a:ext cx="8507288" cy="49909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33</a:t>
            </a:fld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6823" y="6440108"/>
            <a:ext cx="6305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*V. </a:t>
            </a:r>
            <a:r>
              <a:rPr lang="en-AU" dirty="0" err="1"/>
              <a:t>Vasyliev</a:t>
            </a:r>
            <a:r>
              <a:rPr lang="en-AU" dirty="0"/>
              <a:t>, S.  Islam and F. Wang (to be submitted, 2018)</a:t>
            </a:r>
          </a:p>
        </p:txBody>
      </p:sp>
    </p:spTree>
    <p:extLst>
      <p:ext uri="{BB962C8B-B14F-4D97-AF65-F5344CB8AC3E}">
        <p14:creationId xmlns:p14="http://schemas.microsoft.com/office/powerpoint/2010/main" val="121338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Fc exhibits not strictly D</a:t>
            </a:r>
            <a:r>
              <a:rPr lang="en-AU" baseline="-25000" dirty="0" smtClean="0"/>
              <a:t>5</a:t>
            </a:r>
            <a:r>
              <a:rPr lang="en-AU" dirty="0" smtClean="0"/>
              <a:t> at room T*</a:t>
            </a:r>
            <a:endParaRPr lang="en-AU" dirty="0"/>
          </a:p>
        </p:txBody>
      </p:sp>
      <p:pic>
        <p:nvPicPr>
          <p:cNvPr id="5" name="Content Placeholder 4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3608" y="2492895"/>
            <a:ext cx="3744416" cy="35270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34</a:t>
            </a:fld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862670" y="1679611"/>
            <a:ext cx="78241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200" dirty="0"/>
              <a:t>Fc </a:t>
            </a:r>
            <a:r>
              <a:rPr lang="en-AU" sz="3200" dirty="0" smtClean="0"/>
              <a:t>MD 325 </a:t>
            </a:r>
            <a:r>
              <a:rPr lang="en-AU" sz="3200" dirty="0"/>
              <a:t>fs, </a:t>
            </a:r>
            <a:r>
              <a:rPr lang="en-AU" sz="3200" dirty="0" smtClean="0"/>
              <a:t>20C, </a:t>
            </a:r>
            <a:r>
              <a:rPr lang="en-AU" sz="3200" dirty="0" err="1" smtClean="0"/>
              <a:t>sideView</a:t>
            </a:r>
            <a:r>
              <a:rPr lang="en-AU" sz="3200" dirty="0" smtClean="0"/>
              <a:t> and </a:t>
            </a:r>
            <a:r>
              <a:rPr lang="en-AU" sz="3200" dirty="0" err="1" smtClean="0"/>
              <a:t>topView</a:t>
            </a:r>
            <a:endParaRPr lang="en-AU" sz="3200" dirty="0"/>
          </a:p>
        </p:txBody>
      </p:sp>
      <p:pic>
        <p:nvPicPr>
          <p:cNvPr id="3" name="Picture 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924" y="2780928"/>
            <a:ext cx="2784436" cy="31265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520" y="6338857"/>
            <a:ext cx="79690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 smtClean="0"/>
              <a:t>*V</a:t>
            </a:r>
            <a:r>
              <a:rPr lang="en-AU" sz="2000" dirty="0"/>
              <a:t>. </a:t>
            </a:r>
            <a:r>
              <a:rPr lang="en-AU" sz="2000" dirty="0" err="1"/>
              <a:t>Vasyliev</a:t>
            </a:r>
            <a:r>
              <a:rPr lang="en-AU" sz="2000" dirty="0"/>
              <a:t>, S.  Islam and F. Wang (to be </a:t>
            </a:r>
            <a:r>
              <a:rPr lang="en-AU" sz="2000" dirty="0" smtClean="0"/>
              <a:t>submitted,2018)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266330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017" y="116632"/>
            <a:ext cx="8229600" cy="1354162"/>
          </a:xfrm>
        </p:spPr>
        <p:txBody>
          <a:bodyPr>
            <a:normAutofit/>
          </a:bodyPr>
          <a:lstStyle/>
          <a:p>
            <a:r>
              <a:rPr lang="en-US" dirty="0"/>
              <a:t>Mean </a:t>
            </a:r>
            <a:r>
              <a:rPr lang="en-US" dirty="0" smtClean="0"/>
              <a:t>Fc IR </a:t>
            </a:r>
            <a:r>
              <a:rPr lang="en-US" dirty="0"/>
              <a:t>spectra at different </a:t>
            </a:r>
            <a:r>
              <a:rPr lang="en-US" dirty="0" err="1" smtClean="0"/>
              <a:t>Ts</a:t>
            </a:r>
            <a:r>
              <a:rPr lang="en-US" dirty="0" smtClean="0"/>
              <a:t>* 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192" y="1468097"/>
            <a:ext cx="8147249" cy="48150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35</a:t>
            </a:fld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251520" y="6406207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*V</a:t>
            </a:r>
            <a:r>
              <a:rPr lang="en-AU" dirty="0"/>
              <a:t>. </a:t>
            </a:r>
            <a:r>
              <a:rPr lang="en-AU" dirty="0" err="1"/>
              <a:t>Vasyliev</a:t>
            </a:r>
            <a:r>
              <a:rPr lang="en-AU" dirty="0"/>
              <a:t>, S.  Islam and F. Wang (to be submitted, 2018</a:t>
            </a:r>
            <a:r>
              <a:rPr lang="en-AU" dirty="0" smtClean="0"/>
              <a:t>)</a:t>
            </a:r>
            <a:endParaRPr lang="en-A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448660"/>
            <a:ext cx="1463354" cy="1489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29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Mean </a:t>
            </a:r>
            <a:r>
              <a:rPr lang="en-US" dirty="0" smtClean="0"/>
              <a:t>Fc</a:t>
            </a:r>
            <a:r>
              <a:rPr lang="en-US" baseline="30000" dirty="0" smtClean="0"/>
              <a:t>+</a:t>
            </a:r>
            <a:r>
              <a:rPr lang="en-US" dirty="0" smtClean="0"/>
              <a:t> </a:t>
            </a:r>
            <a:r>
              <a:rPr lang="en-US" dirty="0"/>
              <a:t>IR spectra at </a:t>
            </a:r>
            <a:r>
              <a:rPr lang="en-US" dirty="0" smtClean="0"/>
              <a:t>7 K* 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H="1">
            <a:off x="238234" y="1417638"/>
            <a:ext cx="8747773" cy="426958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36</a:t>
            </a:fld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238235" y="6356350"/>
            <a:ext cx="6787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*V. </a:t>
            </a:r>
            <a:r>
              <a:rPr lang="en-AU" dirty="0" err="1"/>
              <a:t>Vasyliev</a:t>
            </a:r>
            <a:r>
              <a:rPr lang="en-AU" dirty="0"/>
              <a:t>, S.  Islam and F. Wang (to be submitted, 2018)</a:t>
            </a:r>
          </a:p>
        </p:txBody>
      </p:sp>
    </p:spTree>
    <p:extLst>
      <p:ext uri="{BB962C8B-B14F-4D97-AF65-F5344CB8AC3E}">
        <p14:creationId xmlns:p14="http://schemas.microsoft.com/office/powerpoint/2010/main" val="274623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Fc/Au(111) </a:t>
            </a:r>
            <a:r>
              <a:rPr lang="en-AU" dirty="0" smtClean="0"/>
              <a:t>(and </a:t>
            </a:r>
            <a:r>
              <a:rPr lang="en-AU" dirty="0"/>
              <a:t>Fc/Ag(111</a:t>
            </a:r>
            <a:r>
              <a:rPr lang="en-AU" dirty="0" smtClean="0"/>
              <a:t>))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37</a:t>
            </a:fld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435223"/>
            <a:ext cx="3258798" cy="2438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4079997"/>
            <a:ext cx="4130052" cy="214004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11560" y="1624012"/>
            <a:ext cx="4464496" cy="452596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7504" y="6359493"/>
            <a:ext cx="7601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S</a:t>
            </a:r>
            <a:r>
              <a:rPr lang="en-AU" dirty="0"/>
              <a:t>.  </a:t>
            </a:r>
            <a:r>
              <a:rPr lang="en-AU" dirty="0" smtClean="0"/>
              <a:t>Islam, Y. Wang and </a:t>
            </a:r>
            <a:r>
              <a:rPr lang="en-AU" dirty="0"/>
              <a:t>F. Wang </a:t>
            </a:r>
            <a:r>
              <a:rPr lang="en-AU" dirty="0" smtClean="0"/>
              <a:t>(in preparations, 2018</a:t>
            </a:r>
            <a:r>
              <a:rPr lang="en-A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9196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AU" dirty="0"/>
              <a:t>Adsorption energies of </a:t>
            </a:r>
            <a:r>
              <a:rPr lang="en-AU" dirty="0" smtClean="0"/>
              <a:t>Fc/Au(111</a:t>
            </a:r>
            <a:r>
              <a:rPr lang="en-AU" dirty="0"/>
              <a:t>)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119" y="1094988"/>
            <a:ext cx="8229600" cy="303641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38</a:t>
            </a:fld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432119" y="4317675"/>
            <a:ext cx="838835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Δ</a:t>
            </a:r>
            <a:r>
              <a:rPr lang="en-AU" dirty="0"/>
              <a:t>E = E(D5h)−E(D5d) (</a:t>
            </a:r>
            <a:r>
              <a:rPr lang="en-AU" dirty="0" smtClean="0"/>
              <a:t>kcal/</a:t>
            </a:r>
            <a:r>
              <a:rPr lang="en-AU" dirty="0" err="1" smtClean="0"/>
              <a:t>mol</a:t>
            </a:r>
            <a:r>
              <a:rPr lang="en-AU" dirty="0" smtClean="0"/>
              <a:t>). </a:t>
            </a:r>
            <a:r>
              <a:rPr lang="el-GR" dirty="0"/>
              <a:t>Δ</a:t>
            </a:r>
            <a:r>
              <a:rPr lang="en-AU" dirty="0"/>
              <a:t>E of free Fc is 1.07 </a:t>
            </a:r>
            <a:r>
              <a:rPr lang="en-AU" dirty="0" smtClean="0"/>
              <a:t>kcal/</a:t>
            </a:r>
            <a:r>
              <a:rPr lang="en-AU" dirty="0" err="1" smtClean="0"/>
              <a:t>mol</a:t>
            </a:r>
            <a:endParaRPr lang="en-AU" dirty="0" smtClean="0"/>
          </a:p>
          <a:p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Adsorption </a:t>
            </a:r>
            <a:r>
              <a:rPr lang="en-AU" dirty="0"/>
              <a:t>of the </a:t>
            </a:r>
            <a:r>
              <a:rPr lang="en-AU" dirty="0">
                <a:solidFill>
                  <a:srgbClr val="0070C0"/>
                </a:solidFill>
              </a:rPr>
              <a:t>E-Fc is more fav</a:t>
            </a:r>
            <a:r>
              <a:rPr lang="en-AU" dirty="0"/>
              <a:t>oured than S-Fc on both </a:t>
            </a:r>
            <a:r>
              <a:rPr lang="en-AU" dirty="0" smtClean="0"/>
              <a:t>surfaces on </a:t>
            </a:r>
            <a:r>
              <a:rPr lang="en-AU" dirty="0" smtClean="0">
                <a:sym typeface="Symbol" panose="05050102010706020507" pitchFamily="18" charset="2"/>
              </a:rPr>
              <a:t></a:t>
            </a: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E-Fc is preferred over S-Fc by </a:t>
            </a:r>
            <a:r>
              <a:rPr lang="en-AU" dirty="0">
                <a:solidFill>
                  <a:srgbClr val="0070C0"/>
                </a:solidFill>
              </a:rPr>
              <a:t>2.31 </a:t>
            </a:r>
            <a:r>
              <a:rPr lang="en-AU" dirty="0" smtClean="0">
                <a:solidFill>
                  <a:srgbClr val="0070C0"/>
                </a:solidFill>
              </a:rPr>
              <a:t>kcal/</a:t>
            </a:r>
            <a:r>
              <a:rPr lang="en-AU" dirty="0" err="1" smtClean="0">
                <a:solidFill>
                  <a:srgbClr val="0070C0"/>
                </a:solidFill>
              </a:rPr>
              <a:t>mol</a:t>
            </a:r>
            <a:r>
              <a:rPr lang="en-AU" dirty="0" smtClean="0">
                <a:solidFill>
                  <a:srgbClr val="0070C0"/>
                </a:solidFill>
              </a:rPr>
              <a:t> and 1.61 kcal/</a:t>
            </a:r>
            <a:r>
              <a:rPr lang="en-AU" dirty="0" err="1" smtClean="0">
                <a:solidFill>
                  <a:srgbClr val="0070C0"/>
                </a:solidFill>
              </a:rPr>
              <a:t>mol</a:t>
            </a:r>
            <a:r>
              <a:rPr lang="en-AU" dirty="0" smtClean="0"/>
              <a:t>, respectively on Au(111) and on Ag(111).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Interaction </a:t>
            </a:r>
            <a:r>
              <a:rPr lang="en-AU" dirty="0"/>
              <a:t>of Fc with metal surfaces </a:t>
            </a:r>
            <a:r>
              <a:rPr lang="en-AU" dirty="0">
                <a:solidFill>
                  <a:srgbClr val="0000FF"/>
                </a:solidFill>
              </a:rPr>
              <a:t>enhances</a:t>
            </a:r>
            <a:r>
              <a:rPr lang="en-AU" dirty="0"/>
              <a:t> the energy barrier between Fc conformers from the isolated </a:t>
            </a:r>
            <a:r>
              <a:rPr lang="en-AU" dirty="0" smtClean="0"/>
              <a:t>systems.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6359493"/>
            <a:ext cx="7601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S</a:t>
            </a:r>
            <a:r>
              <a:rPr lang="en-AU" dirty="0"/>
              <a:t>.  </a:t>
            </a:r>
            <a:r>
              <a:rPr lang="en-AU" dirty="0" smtClean="0"/>
              <a:t>Islam, Y. Wang and </a:t>
            </a:r>
            <a:r>
              <a:rPr lang="en-AU" dirty="0"/>
              <a:t>F. Wang </a:t>
            </a:r>
            <a:r>
              <a:rPr lang="en-AU" dirty="0" smtClean="0"/>
              <a:t>(in preparation, 2018</a:t>
            </a:r>
            <a:r>
              <a:rPr lang="en-A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2886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title"/>
          </p:nvPr>
        </p:nvSpPr>
        <p:spPr>
          <a:xfrm>
            <a:off x="473431" y="316568"/>
            <a:ext cx="8229600" cy="1168216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II XPS of biomolecules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Core </a:t>
            </a:r>
            <a:r>
              <a:rPr lang="en-US" dirty="0" smtClean="0"/>
              <a:t>IPs of </a:t>
            </a:r>
            <a:r>
              <a:rPr lang="en-AU" sz="4000" dirty="0" smtClean="0"/>
              <a:t>DNA/RNA bases</a:t>
            </a:r>
            <a:r>
              <a:rPr lang="en-US" sz="3200" baseline="30000" dirty="0" smtClean="0"/>
              <a:t>1,2</a:t>
            </a:r>
            <a:endParaRPr lang="en-AU" sz="3200" dirty="0" smtClean="0"/>
          </a:p>
        </p:txBody>
      </p:sp>
      <p:pic>
        <p:nvPicPr>
          <p:cNvPr id="33795" name="Picture 18" descr="ade-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909953"/>
            <a:ext cx="4038600" cy="4248150"/>
          </a:xfrm>
          <a:noFill/>
        </p:spPr>
      </p:pic>
      <p:pic>
        <p:nvPicPr>
          <p:cNvPr id="33796" name="Picture 20" descr="ade-c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85672" y="1798760"/>
            <a:ext cx="4038600" cy="4175125"/>
          </a:xfrm>
          <a:noFill/>
        </p:spPr>
      </p:pic>
      <p:sp>
        <p:nvSpPr>
          <p:cNvPr id="33797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584223A-70F5-41D6-82CA-B380CADCC017}" type="slidenum">
              <a:rPr lang="zh-CN" altLang="en-US" smtClean="0">
                <a:latin typeface="Garamond" pitchFamily="18" charset="0"/>
              </a:rPr>
              <a:pPr eaLnBrk="1" hangingPunct="1"/>
              <a:t>39</a:t>
            </a:fld>
            <a:endParaRPr lang="en-US" altLang="zh-CN" smtClean="0">
              <a:latin typeface="Garamond" pitchFamily="18" charset="0"/>
            </a:endParaRPr>
          </a:p>
        </p:txBody>
      </p:sp>
      <p:sp>
        <p:nvSpPr>
          <p:cNvPr id="33798" name="Text Box 23"/>
          <p:cNvSpPr txBox="1">
            <a:spLocks noChangeArrowheads="1"/>
          </p:cNvSpPr>
          <p:nvPr/>
        </p:nvSpPr>
        <p:spPr bwMode="auto">
          <a:xfrm>
            <a:off x="179512" y="6189008"/>
            <a:ext cx="49591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altLang="zh-CN" sz="1400" baseline="30000" dirty="0" smtClean="0"/>
              <a:t>1</a:t>
            </a:r>
            <a:r>
              <a:rPr lang="en-AU" altLang="zh-CN" sz="1400" dirty="0" smtClean="0"/>
              <a:t>Theory: </a:t>
            </a:r>
            <a:r>
              <a:rPr lang="en-AU" altLang="zh-CN" sz="1400" dirty="0"/>
              <a:t>Zhu, Q., Wang, F. </a:t>
            </a:r>
            <a:r>
              <a:rPr lang="en-AU" altLang="zh-CN" sz="1400" dirty="0" smtClean="0"/>
              <a:t>et al, 2009</a:t>
            </a:r>
            <a:r>
              <a:rPr lang="en-AU" altLang="zh-CN" sz="1400" dirty="0"/>
              <a:t>. J. Syn. Rad. 16, 545.</a:t>
            </a:r>
          </a:p>
          <a:p>
            <a:pPr eaLnBrk="1" hangingPunct="1"/>
            <a:r>
              <a:rPr lang="en-AU" altLang="zh-CN" baseline="30000" dirty="0"/>
              <a:t>2</a:t>
            </a:r>
            <a:r>
              <a:rPr lang="en-GB" altLang="zh-CN" sz="1400" dirty="0"/>
              <a:t>Expt. </a:t>
            </a:r>
            <a:r>
              <a:rPr lang="en-GB" altLang="zh-CN" sz="1400" dirty="0" err="1"/>
              <a:t>Plekan</a:t>
            </a:r>
            <a:r>
              <a:rPr lang="en-GB" altLang="zh-CN" sz="1400" dirty="0"/>
              <a:t> et al., 2008 </a:t>
            </a:r>
            <a:r>
              <a:rPr lang="en-AU" altLang="zh-CN" sz="1400" i="1" dirty="0"/>
              <a:t>Chem. Phys.</a:t>
            </a:r>
            <a:r>
              <a:rPr lang="en-AU" altLang="zh-CN" sz="1400" dirty="0"/>
              <a:t> </a:t>
            </a:r>
            <a:r>
              <a:rPr lang="en-AU" altLang="zh-CN" sz="1400" b="1" dirty="0"/>
              <a:t>347</a:t>
            </a:r>
            <a:r>
              <a:rPr lang="en-AU" altLang="zh-CN" sz="1400" dirty="0"/>
              <a:t> 360.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68924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5"/>
          <p:cNvSpPr>
            <a:spLocks noGrp="1" noChangeArrowheads="1"/>
          </p:cNvSpPr>
          <p:nvPr>
            <p:ph type="title" sz="quarter"/>
          </p:nvPr>
        </p:nvSpPr>
        <p:spPr>
          <a:xfrm>
            <a:off x="245493" y="101600"/>
            <a:ext cx="8229600" cy="11509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/>
              <a:t>Core spectra for purine bases*</a:t>
            </a:r>
            <a:br>
              <a:rPr lang="en-AU" dirty="0" smtClean="0"/>
            </a:br>
            <a:r>
              <a:rPr lang="en-AU" sz="2700" dirty="0" smtClean="0">
                <a:solidFill>
                  <a:srgbClr val="0000FF"/>
                </a:solidFill>
              </a:rPr>
              <a:t>Q: defined trends in C1s of the “same” C-frames?</a:t>
            </a:r>
          </a:p>
        </p:txBody>
      </p:sp>
      <p:pic>
        <p:nvPicPr>
          <p:cNvPr id="35843" name="Picture 4" descr="double-c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835" y="1439176"/>
            <a:ext cx="7200652" cy="4545012"/>
          </a:xfrm>
        </p:spPr>
      </p:pic>
      <p:pic>
        <p:nvPicPr>
          <p:cNvPr id="35844" name="Picture 7" descr="guanin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188246" y="1568107"/>
            <a:ext cx="1200178" cy="1146518"/>
          </a:xfrm>
        </p:spPr>
      </p:pic>
      <p:pic>
        <p:nvPicPr>
          <p:cNvPr id="35845" name="Picture 9" descr="Ȉ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86625" y="2714625"/>
            <a:ext cx="1295400" cy="1190625"/>
          </a:xfrm>
        </p:spPr>
      </p:pic>
      <p:pic>
        <p:nvPicPr>
          <p:cNvPr id="35846" name="Picture 11" descr="Adenin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188246" y="4199804"/>
            <a:ext cx="1286845" cy="1245419"/>
          </a:xfrm>
        </p:spPr>
      </p:pic>
      <p:sp>
        <p:nvSpPr>
          <p:cNvPr id="35847" name="Slide Number Placeholder 8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04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D9DAFD9-3FB8-4E30-88E8-3630C05E41A9}" type="slidenum">
              <a:rPr lang="en-US" altLang="en-US" smtClean="0">
                <a:latin typeface="Garamond" pitchFamily="18" charset="0"/>
                <a:cs typeface="Arial" charset="0"/>
              </a:rPr>
              <a:pPr eaLnBrk="1" hangingPunct="1"/>
              <a:t>40</a:t>
            </a:fld>
            <a:endParaRPr lang="en-US" altLang="en-US" smtClean="0">
              <a:latin typeface="Garamond" pitchFamily="18" charset="0"/>
              <a:cs typeface="Arial" charset="0"/>
            </a:endParaRPr>
          </a:p>
        </p:txBody>
      </p:sp>
      <p:sp>
        <p:nvSpPr>
          <p:cNvPr id="35848" name="Rectangle 13"/>
          <p:cNvSpPr>
            <a:spLocks noChangeArrowheads="1"/>
          </p:cNvSpPr>
          <p:nvPr/>
        </p:nvSpPr>
        <p:spPr bwMode="auto">
          <a:xfrm>
            <a:off x="323850" y="6261100"/>
            <a:ext cx="4738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AU" sz="1100" dirty="0"/>
              <a:t>*</a:t>
            </a:r>
            <a:r>
              <a:rPr lang="en-AU" sz="1200" dirty="0"/>
              <a:t>Wang, F. Zhu, Q. and Ivanova, E. J. Syn. Rad.,15, 624-631(2008</a:t>
            </a:r>
            <a:r>
              <a:rPr lang="en-AU" sz="1100" dirty="0"/>
              <a:t>).</a:t>
            </a:r>
          </a:p>
        </p:txBody>
      </p:sp>
      <p:sp>
        <p:nvSpPr>
          <p:cNvPr id="9" name="Oval 8"/>
          <p:cNvSpPr/>
          <p:nvPr/>
        </p:nvSpPr>
        <p:spPr>
          <a:xfrm>
            <a:off x="73843" y="1501832"/>
            <a:ext cx="1496244" cy="68598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AU" dirty="0" smtClean="0"/>
              <a:t>No</a:t>
            </a:r>
            <a:endParaRPr lang="en-AU" dirty="0"/>
          </a:p>
        </p:txBody>
      </p:sp>
      <p:sp>
        <p:nvSpPr>
          <p:cNvPr id="2" name="Oval 1"/>
          <p:cNvSpPr/>
          <p:nvPr/>
        </p:nvSpPr>
        <p:spPr>
          <a:xfrm>
            <a:off x="1763688" y="1844824"/>
            <a:ext cx="86409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/>
          <p:cNvSpPr/>
          <p:nvPr/>
        </p:nvSpPr>
        <p:spPr>
          <a:xfrm>
            <a:off x="4630490" y="4070226"/>
            <a:ext cx="86409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/>
          <p:cNvSpPr/>
          <p:nvPr/>
        </p:nvSpPr>
        <p:spPr>
          <a:xfrm>
            <a:off x="4067944" y="3369908"/>
            <a:ext cx="657311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520409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3" grpId="0" animBg="1"/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805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C1s spectra of amino acids (AA)</a:t>
            </a:r>
            <a:r>
              <a:rPr lang="en-US" sz="2900" dirty="0" smtClean="0"/>
              <a:t/>
            </a:r>
            <a:br>
              <a:rPr lang="en-US" sz="2900" dirty="0" smtClean="0"/>
            </a:br>
            <a:r>
              <a:rPr lang="en-US" sz="2900" dirty="0" smtClean="0"/>
              <a:t>theor</a:t>
            </a:r>
            <a:r>
              <a:rPr lang="en-US" sz="2900" dirty="0"/>
              <a:t>y</a:t>
            </a:r>
            <a:r>
              <a:rPr lang="en-US" sz="2900" dirty="0" smtClean="0"/>
              <a:t> and expt. IPs</a:t>
            </a:r>
            <a:r>
              <a:rPr lang="en-US" sz="2900" baseline="30000" dirty="0" smtClean="0"/>
              <a:t>1,2</a:t>
            </a: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71EB79-B6AF-4554-81FA-D909822DBC35}" type="slidenum">
              <a:rPr lang="en-US" altLang="en-US" smtClean="0">
                <a:latin typeface="Garamond" pitchFamily="18" charset="0"/>
                <a:cs typeface="Arial" charset="0"/>
              </a:rPr>
              <a:pPr eaLnBrk="1" hangingPunct="1"/>
              <a:t>41</a:t>
            </a:fld>
            <a:endParaRPr lang="en-US" altLang="en-US" smtClean="0">
              <a:latin typeface="Garamond" pitchFamily="18" charset="0"/>
              <a:cs typeface="Arial" charset="0"/>
            </a:endParaRP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AU"/>
          </a:p>
        </p:txBody>
      </p:sp>
      <p:graphicFrame>
        <p:nvGraphicFramePr>
          <p:cNvPr id="3789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989771"/>
              </p:ext>
            </p:extLst>
          </p:nvPr>
        </p:nvGraphicFramePr>
        <p:xfrm>
          <a:off x="374573" y="996392"/>
          <a:ext cx="4300615" cy="5225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8" name="Graph" r:id="rId3" imgW="4276954" imgH="3024835" progId="Origin50.Graph">
                  <p:embed/>
                </p:oleObj>
              </mc:Choice>
              <mc:Fallback>
                <p:oleObj name="Graph" r:id="rId3" imgW="4276954" imgH="3024835" progId="Origin50.Graph">
                  <p:embed/>
                  <p:pic>
                    <p:nvPicPr>
                      <p:cNvPr id="3789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573" y="996392"/>
                        <a:ext cx="4300615" cy="5225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74573" y="6153944"/>
            <a:ext cx="49482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sz="1400" dirty="0" smtClean="0">
                <a:cs typeface="Arial" charset="0"/>
              </a:rPr>
              <a:t>Theory:1 </a:t>
            </a:r>
            <a:r>
              <a:rPr lang="en-AU" sz="1400" dirty="0">
                <a:cs typeface="Arial" charset="0"/>
              </a:rPr>
              <a:t>A. </a:t>
            </a:r>
            <a:r>
              <a:rPr lang="en-AU" sz="1400" dirty="0" err="1">
                <a:cs typeface="Arial" charset="0"/>
              </a:rPr>
              <a:t>Ganesan</a:t>
            </a:r>
            <a:r>
              <a:rPr lang="en-AU" sz="1400" dirty="0">
                <a:cs typeface="Arial" charset="0"/>
              </a:rPr>
              <a:t> and F. Wang, JCP, 131(2009)044321.</a:t>
            </a:r>
          </a:p>
          <a:p>
            <a:pPr eaLnBrk="1" hangingPunct="1"/>
            <a:r>
              <a:rPr lang="en-AU" sz="1200" dirty="0" err="1">
                <a:cs typeface="Arial" charset="0"/>
              </a:rPr>
              <a:t>Expt</a:t>
            </a:r>
            <a:r>
              <a:rPr lang="en-AU" sz="1200" dirty="0">
                <a:cs typeface="Arial" charset="0"/>
              </a:rPr>
              <a:t>: 2</a:t>
            </a:r>
            <a:r>
              <a:rPr lang="en-AU" sz="1600" dirty="0">
                <a:cs typeface="Arial" charset="0"/>
              </a:rPr>
              <a:t> </a:t>
            </a:r>
            <a:r>
              <a:rPr lang="en-AU" sz="1400" dirty="0" err="1">
                <a:cs typeface="Arial" charset="0"/>
              </a:rPr>
              <a:t>Plekan.O</a:t>
            </a:r>
            <a:r>
              <a:rPr lang="en-AU" sz="1400" dirty="0">
                <a:cs typeface="Arial" charset="0"/>
              </a:rPr>
              <a:t> et al., JPCA, 112(2008)7806-7815.</a:t>
            </a:r>
          </a:p>
        </p:txBody>
      </p:sp>
      <p:graphicFrame>
        <p:nvGraphicFramePr>
          <p:cNvPr id="37895" name="Object 10"/>
          <p:cNvGraphicFramePr>
            <a:graphicFrameLocks noChangeAspect="1"/>
          </p:cNvGraphicFramePr>
          <p:nvPr>
            <p:extLst/>
          </p:nvPr>
        </p:nvGraphicFramePr>
        <p:xfrm>
          <a:off x="4286250" y="1124744"/>
          <a:ext cx="4357688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9" name="Graph" r:id="rId5" imgW="4276954" imgH="3024835" progId="Origin50.Graph">
                  <p:embed/>
                </p:oleObj>
              </mc:Choice>
              <mc:Fallback>
                <p:oleObj name="Graph" r:id="rId5" imgW="4276954" imgH="3024835" progId="Origin50.Graph">
                  <p:embed/>
                  <p:pic>
                    <p:nvPicPr>
                      <p:cNvPr id="3789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0" y="1124744"/>
                        <a:ext cx="4357688" cy="4968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135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252599" y="140958"/>
            <a:ext cx="8568952" cy="70609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4000" dirty="0" smtClean="0"/>
              <a:t>dipeptides: p</a:t>
            </a:r>
            <a:r>
              <a:rPr lang="en-AU" sz="4000" dirty="0" err="1" smtClean="0"/>
              <a:t>henylalanylphenylalanine</a:t>
            </a:r>
            <a:r>
              <a:rPr lang="en-AU" sz="4000" dirty="0" smtClean="0"/>
              <a:t>*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4968875"/>
          </a:xfrm>
        </p:spPr>
        <p:txBody>
          <a:bodyPr/>
          <a:lstStyle/>
          <a:p>
            <a:pPr eaLnBrk="1" hangingPunct="1"/>
            <a:endParaRPr lang="en-AU" sz="2400" dirty="0" smtClean="0"/>
          </a:p>
          <a:p>
            <a:pPr eaLnBrk="1" hangingPunct="1"/>
            <a:endParaRPr lang="en-AU" sz="2400" dirty="0" smtClean="0"/>
          </a:p>
          <a:p>
            <a:pPr eaLnBrk="1" hangingPunct="1"/>
            <a:endParaRPr lang="en-AU" sz="2400" dirty="0" smtClean="0"/>
          </a:p>
          <a:p>
            <a:pPr eaLnBrk="1" hangingPunct="1"/>
            <a:endParaRPr lang="en-AU" sz="2400" dirty="0" smtClean="0"/>
          </a:p>
          <a:p>
            <a:pPr eaLnBrk="1" hangingPunct="1"/>
            <a:endParaRPr lang="en-AU" sz="2400" dirty="0" smtClean="0"/>
          </a:p>
          <a:p>
            <a:pPr eaLnBrk="1" hangingPunct="1"/>
            <a:r>
              <a:rPr lang="en-AU" sz="2400" dirty="0" smtClean="0"/>
              <a:t>Simulation</a:t>
            </a:r>
          </a:p>
          <a:p>
            <a:pPr eaLnBrk="1" hangingPunct="1"/>
            <a:endParaRPr lang="en-AU" dirty="0" smtClean="0"/>
          </a:p>
        </p:txBody>
      </p:sp>
      <p:sp>
        <p:nvSpPr>
          <p:cNvPr id="51204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C9AA0F6-AF76-4152-90FE-D22BF3AC8637}" type="slidenum">
              <a:rPr lang="en-US" smtClean="0">
                <a:solidFill>
                  <a:srgbClr val="898989"/>
                </a:solidFill>
              </a:rPr>
              <a:pPr eaLnBrk="1" hangingPunct="1"/>
              <a:t>42</a:t>
            </a:fld>
            <a:endParaRPr lang="en-US" smtClean="0">
              <a:solidFill>
                <a:srgbClr val="898989"/>
              </a:solidFill>
            </a:endParaRPr>
          </a:p>
        </p:txBody>
      </p:sp>
      <p:pic>
        <p:nvPicPr>
          <p:cNvPr id="6" name="Picture 5" descr="CK-ex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" t="10126" r="3252" b="45438"/>
          <a:stretch>
            <a:fillRect/>
          </a:stretch>
        </p:blipFill>
        <p:spPr bwMode="auto">
          <a:xfrm>
            <a:off x="827088" y="1700213"/>
            <a:ext cx="2376487" cy="2036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NK-ex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" t="8328" r="4785" b="38797"/>
          <a:stretch>
            <a:fillRect/>
          </a:stretch>
        </p:blipFill>
        <p:spPr bwMode="auto">
          <a:xfrm>
            <a:off x="3348038" y="1700213"/>
            <a:ext cx="2378075" cy="2089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OK-ex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" t="3783" r="5017" b="45593"/>
          <a:stretch>
            <a:fillRect/>
          </a:stretch>
        </p:blipFill>
        <p:spPr bwMode="auto">
          <a:xfrm>
            <a:off x="5940425" y="1700213"/>
            <a:ext cx="2514600" cy="2089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8" name="TextBox 17"/>
          <p:cNvSpPr txBox="1">
            <a:spLocks noChangeArrowheads="1"/>
          </p:cNvSpPr>
          <p:nvPr/>
        </p:nvSpPr>
        <p:spPr bwMode="auto">
          <a:xfrm>
            <a:off x="6372225" y="3933825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AU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076825" y="2276475"/>
            <a:ext cx="606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b="1"/>
              <a:t>N1s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555875" y="2492375"/>
            <a:ext cx="608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b="1"/>
              <a:t>C1s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227763" y="2060575"/>
            <a:ext cx="6207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b="1"/>
              <a:t>O1s</a:t>
            </a:r>
          </a:p>
        </p:txBody>
      </p:sp>
      <p:pic>
        <p:nvPicPr>
          <p:cNvPr id="23" name="Content Placeholder 3" descr="CK-sim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" t="38249" r="1564" b="8315"/>
          <a:stretch>
            <a:fillRect/>
          </a:stretch>
        </p:blipFill>
        <p:spPr bwMode="auto">
          <a:xfrm>
            <a:off x="755650" y="4365625"/>
            <a:ext cx="2511425" cy="1800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NK-sim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" t="34718" r="6216" b="12968"/>
          <a:stretch>
            <a:fillRect/>
          </a:stretch>
        </p:blipFill>
        <p:spPr bwMode="auto">
          <a:xfrm>
            <a:off x="3419475" y="4365625"/>
            <a:ext cx="2376488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OK-sim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38750" r="9911" b="14563"/>
          <a:stretch>
            <a:fillRect/>
          </a:stretch>
        </p:blipFill>
        <p:spPr bwMode="auto">
          <a:xfrm>
            <a:off x="6011863" y="4365625"/>
            <a:ext cx="2425700" cy="1785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779838" y="3933825"/>
            <a:ext cx="1557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/>
              <a:t>Dissociation?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867400" y="393382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/>
              <a:t>Not dissociation, What else?</a:t>
            </a:r>
          </a:p>
        </p:txBody>
      </p:sp>
      <p:sp>
        <p:nvSpPr>
          <p:cNvPr id="51217" name="TextBox 16"/>
          <p:cNvSpPr txBox="1">
            <a:spLocks noChangeArrowheads="1"/>
          </p:cNvSpPr>
          <p:nvPr/>
        </p:nvSpPr>
        <p:spPr bwMode="auto">
          <a:xfrm>
            <a:off x="381000" y="6248400"/>
            <a:ext cx="7667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/>
              <a:t>*</a:t>
            </a:r>
            <a:r>
              <a:rPr lang="en-US"/>
              <a:t> </a:t>
            </a:r>
            <a:r>
              <a:rPr lang="en-US" sz="1400"/>
              <a:t>A. P. Wickrama Arachchilage, F. Wang, V. Feyer, O. Plekan, K. C. Prince, </a:t>
            </a:r>
            <a:r>
              <a:rPr lang="en-US" sz="1400" b="1"/>
              <a:t>136</a:t>
            </a:r>
            <a:r>
              <a:rPr lang="en-US" sz="1400"/>
              <a:t>, 124301 (2012)</a:t>
            </a:r>
            <a:endParaRPr lang="en-AU" sz="1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1575" y="750732"/>
            <a:ext cx="1866900" cy="80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6" grpId="0"/>
      <p:bldP spid="2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6047903" cy="806450"/>
          </a:xfrm>
        </p:spPr>
        <p:txBody>
          <a:bodyPr/>
          <a:lstStyle/>
          <a:p>
            <a:pPr eaLnBrk="1" hangingPunct="1"/>
            <a:r>
              <a:rPr lang="en-AU" sz="4000" dirty="0" err="1" smtClean="0"/>
              <a:t>Phenylalanylphenylalanine</a:t>
            </a:r>
            <a:r>
              <a:rPr lang="en-AU" sz="4000" b="1" dirty="0" smtClean="0"/>
              <a:t>*</a:t>
            </a:r>
            <a:endParaRPr lang="en-AU" dirty="0" smtClean="0"/>
          </a:p>
        </p:txBody>
      </p:sp>
      <p:sp>
        <p:nvSpPr>
          <p:cNvPr id="52227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A1684F4-8B86-4447-AB61-82BA7304EF4E}" type="slidenum">
              <a:rPr lang="en-US" smtClean="0">
                <a:solidFill>
                  <a:srgbClr val="898989"/>
                </a:solidFill>
              </a:rPr>
              <a:pPr eaLnBrk="1" hangingPunct="1"/>
              <a:t>43</a:t>
            </a:fld>
            <a:endParaRPr lang="en-US" smtClean="0">
              <a:solidFill>
                <a:srgbClr val="898989"/>
              </a:solidFill>
            </a:endParaRPr>
          </a:p>
        </p:txBody>
      </p:sp>
      <p:pic>
        <p:nvPicPr>
          <p:cNvPr id="52228" name="Picture 4" descr="cPP-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" t="3265" b="59047"/>
          <a:stretch>
            <a:fillRect/>
          </a:stretch>
        </p:blipFill>
        <p:spPr bwMode="auto">
          <a:xfrm>
            <a:off x="539750" y="1341438"/>
            <a:ext cx="2447925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9" name="Picture 7" descr="cPP-N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" t="7156" r="11459" b="59093"/>
          <a:stretch>
            <a:fillRect/>
          </a:stretch>
        </p:blipFill>
        <p:spPr bwMode="auto">
          <a:xfrm>
            <a:off x="3132138" y="1341438"/>
            <a:ext cx="2519362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0" name="Picture 8" descr="cPP-O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5000" r="13489" b="64063"/>
          <a:stretch>
            <a:fillRect/>
          </a:stretch>
        </p:blipFill>
        <p:spPr bwMode="auto">
          <a:xfrm>
            <a:off x="5724525" y="1341438"/>
            <a:ext cx="2735263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1" name="Picture 4" descr="mod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" t="25961" r="15193" b="10458"/>
          <a:stretch>
            <a:fillRect/>
          </a:stretch>
        </p:blipFill>
        <p:spPr bwMode="auto">
          <a:xfrm>
            <a:off x="1331913" y="4365625"/>
            <a:ext cx="6483350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2" name="TextBox 14"/>
          <p:cNvSpPr txBox="1">
            <a:spLocks noChangeArrowheads="1"/>
          </p:cNvSpPr>
          <p:nvPr/>
        </p:nvSpPr>
        <p:spPr bwMode="auto">
          <a:xfrm>
            <a:off x="3348038" y="4005263"/>
            <a:ext cx="1428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/>
              <a:t>Dehydration</a:t>
            </a:r>
          </a:p>
        </p:txBody>
      </p:sp>
      <p:sp>
        <p:nvSpPr>
          <p:cNvPr id="52233" name="Rectangle 8"/>
          <p:cNvSpPr>
            <a:spLocks noChangeArrowheads="1"/>
          </p:cNvSpPr>
          <p:nvPr/>
        </p:nvSpPr>
        <p:spPr bwMode="auto">
          <a:xfrm>
            <a:off x="228600" y="6172200"/>
            <a:ext cx="8077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AU" sz="1400" dirty="0"/>
              <a:t>*</a:t>
            </a:r>
            <a:r>
              <a:rPr lang="en-US" sz="1400" dirty="0"/>
              <a:t> A. P. </a:t>
            </a:r>
            <a:r>
              <a:rPr lang="en-US" sz="1400" dirty="0" err="1"/>
              <a:t>Wickrama</a:t>
            </a:r>
            <a:r>
              <a:rPr lang="en-US" sz="1400" dirty="0"/>
              <a:t> </a:t>
            </a:r>
            <a:r>
              <a:rPr lang="en-US" sz="1400" dirty="0" err="1"/>
              <a:t>Arachchilage</a:t>
            </a:r>
            <a:r>
              <a:rPr lang="en-US" sz="1400" dirty="0"/>
              <a:t>, F. Wang, V. </a:t>
            </a:r>
            <a:r>
              <a:rPr lang="en-US" sz="1400" dirty="0" err="1"/>
              <a:t>Feyer</a:t>
            </a:r>
            <a:r>
              <a:rPr lang="en-US" sz="1400" dirty="0"/>
              <a:t>, O. </a:t>
            </a:r>
            <a:r>
              <a:rPr lang="en-US" sz="1400" dirty="0" err="1"/>
              <a:t>Plekan</a:t>
            </a:r>
            <a:r>
              <a:rPr lang="en-US" sz="1400" dirty="0"/>
              <a:t>, K. C. Prince, </a:t>
            </a:r>
            <a:r>
              <a:rPr lang="en-US" sz="1400" b="1" dirty="0"/>
              <a:t>136</a:t>
            </a:r>
            <a:r>
              <a:rPr lang="en-US" sz="1400" dirty="0"/>
              <a:t>, 124301 (2012)</a:t>
            </a:r>
            <a:r>
              <a:rPr lang="en-A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334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102" y="126489"/>
            <a:ext cx="8568953" cy="625760"/>
          </a:xfrm>
        </p:spPr>
        <p:txBody>
          <a:bodyPr>
            <a:noAutofit/>
          </a:bodyPr>
          <a:lstStyle/>
          <a:p>
            <a:r>
              <a:rPr lang="en-AU" dirty="0" err="1" smtClean="0"/>
              <a:t>Nitroimidazole</a:t>
            </a:r>
            <a:r>
              <a:rPr lang="en-AU" dirty="0" smtClean="0"/>
              <a:t> </a:t>
            </a:r>
            <a:r>
              <a:rPr lang="en-AU" dirty="0" err="1" smtClean="0"/>
              <a:t>radiosensitizers</a:t>
            </a:r>
            <a:r>
              <a:rPr lang="en-AU" dirty="0" smtClean="0"/>
              <a:t>*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F4CB1C-5BB9-4CFB-A54C-8CBFCBC5F5E7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971" y="1258335"/>
            <a:ext cx="5537394" cy="460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2387" y="88640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Comparison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-16718" y="6188597"/>
            <a:ext cx="9361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L. </a:t>
            </a:r>
            <a:r>
              <a:rPr lang="en-US" dirty="0" err="1"/>
              <a:t>Feketeová</a:t>
            </a:r>
            <a:r>
              <a:rPr lang="en-US" dirty="0"/>
              <a:t>, O. </a:t>
            </a:r>
            <a:r>
              <a:rPr lang="en-US" dirty="0" err="1"/>
              <a:t>Plekan</a:t>
            </a:r>
            <a:r>
              <a:rPr lang="en-US" dirty="0"/>
              <a:t>, M </a:t>
            </a:r>
            <a:r>
              <a:rPr lang="en-US" dirty="0" err="1"/>
              <a:t>Goonewardane</a:t>
            </a:r>
            <a:r>
              <a:rPr lang="en-US" dirty="0"/>
              <a:t>, M. Ahmed, A. L. Albright, J. White, </a:t>
            </a:r>
            <a:endParaRPr lang="en-US" dirty="0" smtClean="0"/>
          </a:p>
          <a:p>
            <a:r>
              <a:rPr lang="en-US" dirty="0" smtClean="0"/>
              <a:t>R</a:t>
            </a:r>
            <a:r>
              <a:rPr lang="en-US" dirty="0"/>
              <a:t>. A. J. O'Hair, M. R. </a:t>
            </a:r>
            <a:r>
              <a:rPr lang="en-US" dirty="0" err="1"/>
              <a:t>Horsman</a:t>
            </a:r>
            <a:r>
              <a:rPr lang="en-US" dirty="0"/>
              <a:t>, F. Wang and K.C. </a:t>
            </a:r>
            <a:r>
              <a:rPr lang="en-US" dirty="0" smtClean="0"/>
              <a:t>Prince, JPC</a:t>
            </a:r>
            <a:r>
              <a:rPr lang="en-US" i="1" dirty="0" smtClean="0"/>
              <a:t>A</a:t>
            </a:r>
            <a:r>
              <a:rPr lang="en-US" dirty="0"/>
              <a:t>, 119 </a:t>
            </a:r>
            <a:r>
              <a:rPr lang="en-US" dirty="0" smtClean="0"/>
              <a:t>(</a:t>
            </a:r>
            <a:r>
              <a:rPr lang="en-US" dirty="0"/>
              <a:t>2015)9986–9995.</a:t>
            </a:r>
            <a:endParaRPr lang="en-AU" dirty="0"/>
          </a:p>
        </p:txBody>
      </p:sp>
      <p:sp>
        <p:nvSpPr>
          <p:cNvPr id="12" name="Oval 11"/>
          <p:cNvSpPr/>
          <p:nvPr/>
        </p:nvSpPr>
        <p:spPr>
          <a:xfrm>
            <a:off x="3961499" y="2153936"/>
            <a:ext cx="720080" cy="72008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Oval 14"/>
          <p:cNvSpPr/>
          <p:nvPr/>
        </p:nvSpPr>
        <p:spPr>
          <a:xfrm>
            <a:off x="5804629" y="2153936"/>
            <a:ext cx="720080" cy="694039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495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883"/>
            <a:ext cx="8229600" cy="954202"/>
          </a:xfrm>
        </p:spPr>
        <p:txBody>
          <a:bodyPr>
            <a:normAutofit fontScale="90000"/>
          </a:bodyPr>
          <a:lstStyle/>
          <a:p>
            <a:r>
              <a:rPr lang="en-AU" dirty="0"/>
              <a:t>III Isomer Studies and </a:t>
            </a:r>
            <a:r>
              <a:rPr lang="en-AU" dirty="0" smtClean="0"/>
              <a:t>Chirality</a:t>
            </a:r>
            <a:br>
              <a:rPr lang="en-AU" dirty="0" smtClean="0"/>
            </a:br>
            <a:r>
              <a:rPr lang="en-AU" dirty="0" smtClean="0"/>
              <a:t>Anti-dioxides-</a:t>
            </a:r>
            <a:r>
              <a:rPr lang="en-AU" dirty="0"/>
              <a:t>--</a:t>
            </a:r>
            <a:r>
              <a:rPr lang="en-AU" dirty="0" err="1"/>
              <a:t>methoxyphenols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45</a:t>
            </a:fld>
            <a:endParaRPr lang="en-AU"/>
          </a:p>
        </p:txBody>
      </p:sp>
      <p:pic>
        <p:nvPicPr>
          <p:cNvPr id="5" name="Content Placeholder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30" y="1507590"/>
            <a:ext cx="461587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1507590"/>
            <a:ext cx="2917330" cy="1555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935" y="3081962"/>
            <a:ext cx="2917330" cy="17491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935" y="4855312"/>
            <a:ext cx="2917330" cy="15514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325" y="6394847"/>
            <a:ext cx="8319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*S. </a:t>
            </a:r>
            <a:r>
              <a:rPr lang="en-US" sz="1400" dirty="0"/>
              <a:t>Islam, </a:t>
            </a:r>
            <a:r>
              <a:rPr lang="en-US" sz="1400" dirty="0" smtClean="0"/>
              <a:t>A. </a:t>
            </a:r>
            <a:r>
              <a:rPr lang="en-US" sz="1400" dirty="0" err="1"/>
              <a:t>Ganesan</a:t>
            </a:r>
            <a:r>
              <a:rPr lang="en-US" sz="1400" dirty="0"/>
              <a:t>, </a:t>
            </a:r>
            <a:r>
              <a:rPr lang="en-US" sz="1400" dirty="0" smtClean="0"/>
              <a:t>R. </a:t>
            </a:r>
            <a:r>
              <a:rPr lang="en-US" sz="1400" dirty="0" err="1"/>
              <a:t>Auchettl</a:t>
            </a:r>
            <a:r>
              <a:rPr lang="en-US" sz="1400" dirty="0"/>
              <a:t>, </a:t>
            </a:r>
            <a:r>
              <a:rPr lang="en-US" sz="1400" dirty="0" smtClean="0"/>
              <a:t>O. </a:t>
            </a:r>
            <a:r>
              <a:rPr lang="en-US" sz="1400" dirty="0" err="1"/>
              <a:t>Plekan</a:t>
            </a:r>
            <a:r>
              <a:rPr lang="en-US" sz="1400" dirty="0"/>
              <a:t>, </a:t>
            </a:r>
            <a:r>
              <a:rPr lang="en-US" sz="1400" dirty="0" smtClean="0"/>
              <a:t>R.G</a:t>
            </a:r>
            <a:r>
              <a:rPr lang="en-US" sz="1400" dirty="0"/>
              <a:t>. Acres, </a:t>
            </a:r>
            <a:r>
              <a:rPr lang="en-US" sz="1400" dirty="0" smtClean="0"/>
              <a:t>F. </a:t>
            </a:r>
            <a:r>
              <a:rPr lang="en-US" sz="1400" dirty="0"/>
              <a:t>Wang, </a:t>
            </a:r>
            <a:r>
              <a:rPr lang="en-US" sz="1400" dirty="0" smtClean="0"/>
              <a:t>K.C</a:t>
            </a:r>
            <a:r>
              <a:rPr lang="en-US" sz="1400" dirty="0"/>
              <a:t>. </a:t>
            </a:r>
            <a:r>
              <a:rPr lang="en-US" sz="1400" dirty="0" smtClean="0"/>
              <a:t>Prince, JCP (submitted, 2018)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4696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Conformation and relaxation dependent: 2-MP through space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46</a:t>
            </a:fld>
            <a:endParaRPr lang="en-AU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8" t="14124" r="5914" b="4140"/>
          <a:stretch>
            <a:fillRect/>
          </a:stretch>
        </p:blipFill>
        <p:spPr bwMode="auto">
          <a:xfrm>
            <a:off x="611560" y="1656428"/>
            <a:ext cx="3744416" cy="48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13068"/>
            <a:ext cx="3804952" cy="48122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325" y="6394847"/>
            <a:ext cx="8319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*S. </a:t>
            </a:r>
            <a:r>
              <a:rPr lang="en-US" sz="1400" dirty="0"/>
              <a:t>Islam, </a:t>
            </a:r>
            <a:r>
              <a:rPr lang="en-US" sz="1400" dirty="0" smtClean="0"/>
              <a:t>A. </a:t>
            </a:r>
            <a:r>
              <a:rPr lang="en-US" sz="1400" dirty="0" err="1"/>
              <a:t>Ganesan</a:t>
            </a:r>
            <a:r>
              <a:rPr lang="en-US" sz="1400" dirty="0"/>
              <a:t>, </a:t>
            </a:r>
            <a:r>
              <a:rPr lang="en-US" sz="1400" dirty="0" smtClean="0"/>
              <a:t>R. </a:t>
            </a:r>
            <a:r>
              <a:rPr lang="en-US" sz="1400" dirty="0" err="1"/>
              <a:t>Auchettl</a:t>
            </a:r>
            <a:r>
              <a:rPr lang="en-US" sz="1400" dirty="0"/>
              <a:t>, </a:t>
            </a:r>
            <a:r>
              <a:rPr lang="en-US" sz="1400" dirty="0" smtClean="0"/>
              <a:t>O. </a:t>
            </a:r>
            <a:r>
              <a:rPr lang="en-US" sz="1400" dirty="0" err="1"/>
              <a:t>Plekan</a:t>
            </a:r>
            <a:r>
              <a:rPr lang="en-US" sz="1400" dirty="0"/>
              <a:t>, </a:t>
            </a:r>
            <a:r>
              <a:rPr lang="en-US" sz="1400" dirty="0" smtClean="0"/>
              <a:t>R.G</a:t>
            </a:r>
            <a:r>
              <a:rPr lang="en-US" sz="1400" dirty="0"/>
              <a:t>. Acres, </a:t>
            </a:r>
            <a:r>
              <a:rPr lang="en-US" sz="1400" dirty="0" smtClean="0"/>
              <a:t>F. </a:t>
            </a:r>
            <a:r>
              <a:rPr lang="en-US" sz="1400" dirty="0"/>
              <a:t>Wang, </a:t>
            </a:r>
            <a:r>
              <a:rPr lang="en-US" sz="1400" dirty="0" smtClean="0"/>
              <a:t>K.C</a:t>
            </a:r>
            <a:r>
              <a:rPr lang="en-US" sz="1400" dirty="0"/>
              <a:t>. </a:t>
            </a:r>
            <a:r>
              <a:rPr lang="en-US" sz="1400" dirty="0" smtClean="0"/>
              <a:t>Prince, JCP (submitted, 2018)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71979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2209"/>
            <a:ext cx="8229600" cy="1143000"/>
          </a:xfrm>
        </p:spPr>
        <p:txBody>
          <a:bodyPr/>
          <a:lstStyle/>
          <a:p>
            <a:r>
              <a:rPr lang="en-AU" dirty="0" smtClean="0"/>
              <a:t>Through-bond interaction of 4-MP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47</a:t>
            </a:fld>
            <a:endParaRPr lang="en-AU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6360" y="1830135"/>
            <a:ext cx="3682139" cy="45262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1862156"/>
            <a:ext cx="1440160" cy="175413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615" y="4093242"/>
            <a:ext cx="1368152" cy="193286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 8"/>
          <p:cNvSpPr/>
          <p:nvPr/>
        </p:nvSpPr>
        <p:spPr>
          <a:xfrm>
            <a:off x="5868144" y="3442887"/>
            <a:ext cx="504056" cy="10081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20325" y="6394847"/>
            <a:ext cx="8319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*S. </a:t>
            </a:r>
            <a:r>
              <a:rPr lang="en-US" sz="1400" dirty="0"/>
              <a:t>Islam, </a:t>
            </a:r>
            <a:r>
              <a:rPr lang="en-US" sz="1400" dirty="0" smtClean="0"/>
              <a:t>A. </a:t>
            </a:r>
            <a:r>
              <a:rPr lang="en-US" sz="1400" dirty="0" err="1"/>
              <a:t>Ganesan</a:t>
            </a:r>
            <a:r>
              <a:rPr lang="en-US" sz="1400" dirty="0"/>
              <a:t>, </a:t>
            </a:r>
            <a:r>
              <a:rPr lang="en-US" sz="1400" dirty="0" smtClean="0"/>
              <a:t>R. </a:t>
            </a:r>
            <a:r>
              <a:rPr lang="en-US" sz="1400" dirty="0" err="1"/>
              <a:t>Auchettl</a:t>
            </a:r>
            <a:r>
              <a:rPr lang="en-US" sz="1400" dirty="0"/>
              <a:t>, </a:t>
            </a:r>
            <a:r>
              <a:rPr lang="en-US" sz="1400" dirty="0" smtClean="0"/>
              <a:t>O. </a:t>
            </a:r>
            <a:r>
              <a:rPr lang="en-US" sz="1400" dirty="0" err="1"/>
              <a:t>Plekan</a:t>
            </a:r>
            <a:r>
              <a:rPr lang="en-US" sz="1400" dirty="0"/>
              <a:t>, </a:t>
            </a:r>
            <a:r>
              <a:rPr lang="en-US" sz="1400" dirty="0" smtClean="0"/>
              <a:t>R.G</a:t>
            </a:r>
            <a:r>
              <a:rPr lang="en-US" sz="1400" dirty="0"/>
              <a:t>. Acres, </a:t>
            </a:r>
            <a:r>
              <a:rPr lang="en-US" sz="1400" dirty="0" smtClean="0"/>
              <a:t>F. </a:t>
            </a:r>
            <a:r>
              <a:rPr lang="en-US" sz="1400" dirty="0"/>
              <a:t>Wang, </a:t>
            </a:r>
            <a:r>
              <a:rPr lang="en-US" sz="1400" dirty="0" smtClean="0"/>
              <a:t>K.C</a:t>
            </a:r>
            <a:r>
              <a:rPr lang="en-US" sz="1400" dirty="0"/>
              <a:t>. </a:t>
            </a:r>
            <a:r>
              <a:rPr lang="en-US" sz="1400" dirty="0" smtClean="0"/>
              <a:t>Prince, JCP (submitted, 2018)</a:t>
            </a:r>
            <a:endParaRPr lang="en-AU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069" y="2511401"/>
            <a:ext cx="2581245" cy="316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14644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The magic of theory: </a:t>
            </a:r>
            <a:r>
              <a:rPr lang="en-AU" dirty="0" err="1" smtClean="0"/>
              <a:t>gallic</a:t>
            </a:r>
            <a:r>
              <a:rPr lang="en-AU" dirty="0" smtClean="0"/>
              <a:t> acid valence IP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48</a:t>
            </a:fld>
            <a:endParaRPr lang="en-AU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357644"/>
            <a:ext cx="8229600" cy="5095692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3" cstate="print">
            <a:clrChange>
              <a:clrFrom>
                <a:srgbClr val="8080CC"/>
              </a:clrFrom>
              <a:clrTo>
                <a:srgbClr val="8080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1434158"/>
            <a:ext cx="1200150" cy="230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79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843"/>
            <a:ext cx="9036496" cy="1066130"/>
          </a:xfrm>
        </p:spPr>
        <p:txBody>
          <a:bodyPr>
            <a:normAutofit fontScale="90000"/>
          </a:bodyPr>
          <a:lstStyle/>
          <a:p>
            <a:r>
              <a:rPr lang="en-AU" dirty="0"/>
              <a:t>Signalling </a:t>
            </a:r>
            <a:r>
              <a:rPr lang="en-AU" dirty="0" err="1"/>
              <a:t>Mols</a:t>
            </a:r>
            <a:r>
              <a:rPr lang="en-AU" dirty="0"/>
              <a:t> in Bacteria Quorum Sensing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49</a:t>
            </a:fld>
            <a:endParaRPr lang="en-AU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" t="10690" r="7238" b="7237"/>
          <a:stretch/>
        </p:blipFill>
        <p:spPr bwMode="auto">
          <a:xfrm>
            <a:off x="382567" y="1829570"/>
            <a:ext cx="3954272" cy="45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0" r="7442" b="7250"/>
          <a:stretch/>
        </p:blipFill>
        <p:spPr bwMode="auto">
          <a:xfrm>
            <a:off x="4942832" y="1835993"/>
            <a:ext cx="3725530" cy="4319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1" r="55431" b="76078"/>
          <a:stretch/>
        </p:blipFill>
        <p:spPr bwMode="auto">
          <a:xfrm>
            <a:off x="317695" y="896396"/>
            <a:ext cx="2871390" cy="12655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24328" y="2132856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O1s</a:t>
            </a:r>
            <a:endParaRPr lang="en-A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331640" y="2156316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C1s</a:t>
            </a:r>
            <a:endParaRPr lang="en-AU" sz="2800" dirty="0"/>
          </a:p>
        </p:txBody>
      </p:sp>
      <p:sp>
        <p:nvSpPr>
          <p:cNvPr id="10" name="Rectangle 9"/>
          <p:cNvSpPr/>
          <p:nvPr/>
        </p:nvSpPr>
        <p:spPr>
          <a:xfrm>
            <a:off x="0" y="6313622"/>
            <a:ext cx="9144000" cy="385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Q. Arooj, K. Prince, R.G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Acres</a:t>
            </a:r>
            <a:r>
              <a:rPr lang="en-GB" baseline="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2,#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GB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P. Bolognesi, </a:t>
            </a:r>
            <a:r>
              <a:rPr lang="en-A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L. Avaldi </a:t>
            </a:r>
            <a:r>
              <a:rPr lang="en-AU" dirty="0">
                <a:latin typeface="Times New Roman" panose="02020603050405020304" pitchFamily="18" charset="0"/>
                <a:ea typeface="SimSun" panose="02010600030101010101" pitchFamily="2" charset="-122"/>
              </a:rPr>
              <a:t>and </a:t>
            </a:r>
            <a:r>
              <a:rPr lang="en-AU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F. Wang, (to be submitted, 2018)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6019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70" y="116632"/>
            <a:ext cx="8229600" cy="1008112"/>
          </a:xfrm>
        </p:spPr>
        <p:txBody>
          <a:bodyPr/>
          <a:lstStyle/>
          <a:p>
            <a:r>
              <a:rPr lang="en-AU" dirty="0" smtClean="0"/>
              <a:t>C1s XPS and </a:t>
            </a:r>
            <a:r>
              <a:rPr lang="en-AU" baseline="30000" dirty="0" smtClean="0"/>
              <a:t>13</a:t>
            </a:r>
            <a:r>
              <a:rPr lang="en-AU" dirty="0" smtClean="0"/>
              <a:t>C-NMR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070" y="1988841"/>
            <a:ext cx="4216172" cy="43675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50</a:t>
            </a:fld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242" y="2006497"/>
            <a:ext cx="4124722" cy="37031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005293"/>
            <a:ext cx="7560840" cy="8627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25007" y="6333471"/>
            <a:ext cx="925252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Q. Arooj, K. Prince, R.G. Acres</a:t>
            </a:r>
            <a:r>
              <a:rPr lang="en-GB" baseline="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2,#</a:t>
            </a:r>
            <a:r>
              <a:rPr lang="en-GB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P. Bolognesi, </a:t>
            </a:r>
            <a:r>
              <a:rPr lang="en-AU" dirty="0">
                <a:latin typeface="Times New Roman" panose="02020603050405020304" pitchFamily="18" charset="0"/>
                <a:ea typeface="SimSun" panose="02010600030101010101" pitchFamily="2" charset="-122"/>
              </a:rPr>
              <a:t>L. Avaldi and F. Wang, (to be submitted, 2018)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103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NMR spectra of RSVL*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34232"/>
            <a:ext cx="8229600" cy="42578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51</a:t>
            </a:fld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107504" y="648866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AU" altLang="en-US" dirty="0" smtClean="0"/>
              <a:t>*Wang</a:t>
            </a:r>
            <a:r>
              <a:rPr lang="en-AU" altLang="en-US" dirty="0"/>
              <a:t>, F and Chatterjee, S, </a:t>
            </a:r>
            <a:r>
              <a:rPr lang="en-AU" altLang="en-US" i="1" dirty="0"/>
              <a:t>J. Chem. Phys. B, </a:t>
            </a:r>
            <a:r>
              <a:rPr lang="en-AU" altLang="en-US" dirty="0"/>
              <a:t>2017, 121, 4745-4755.</a:t>
            </a:r>
          </a:p>
        </p:txBody>
      </p:sp>
    </p:spTree>
    <p:extLst>
      <p:ext uri="{BB962C8B-B14F-4D97-AF65-F5344CB8AC3E}">
        <p14:creationId xmlns:p14="http://schemas.microsoft.com/office/powerpoint/2010/main" val="347657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795" y="0"/>
            <a:ext cx="8229600" cy="739726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22" y="908720"/>
            <a:ext cx="8964488" cy="5949280"/>
          </a:xfrm>
        </p:spPr>
        <p:txBody>
          <a:bodyPr>
            <a:noAutofit/>
          </a:bodyPr>
          <a:lstStyle/>
          <a:p>
            <a:pPr lvl="1"/>
            <a:r>
              <a:rPr lang="en-AU" sz="2400" dirty="0"/>
              <a:t>T</a:t>
            </a:r>
            <a:r>
              <a:rPr lang="en-AU" sz="2400" dirty="0" smtClean="0"/>
              <a:t>he energy difference of E-Fc </a:t>
            </a:r>
            <a:r>
              <a:rPr lang="en-AU" sz="2400" dirty="0"/>
              <a:t>and </a:t>
            </a:r>
            <a:r>
              <a:rPr lang="en-AU" sz="2400" dirty="0" smtClean="0"/>
              <a:t>S-Fc  is very small, but </a:t>
            </a:r>
            <a:r>
              <a:rPr lang="en-AU" sz="2400" dirty="0" smtClean="0">
                <a:solidFill>
                  <a:srgbClr val="0070C0"/>
                </a:solidFill>
              </a:rPr>
              <a:t>eclipsed Fc is energy in favour</a:t>
            </a:r>
            <a:r>
              <a:rPr lang="en-AU" sz="2400" dirty="0" smtClean="0"/>
              <a:t>;</a:t>
            </a:r>
          </a:p>
          <a:p>
            <a:pPr lvl="1"/>
            <a:r>
              <a:rPr lang="en-AU" sz="2400" dirty="0" smtClean="0"/>
              <a:t>E-Fc is dominant in very low T (&lt;80K) but the S is populated when T increases. </a:t>
            </a:r>
            <a:r>
              <a:rPr lang="en-AU" sz="2400" dirty="0" smtClean="0">
                <a:solidFill>
                  <a:srgbClr val="0070C0"/>
                </a:solidFill>
              </a:rPr>
              <a:t>At room T, it is in fact a mixture of both E and S</a:t>
            </a:r>
            <a:r>
              <a:rPr lang="en-AU" sz="2400" dirty="0" smtClean="0"/>
              <a:t>; confirmed by MD simulations;</a:t>
            </a:r>
          </a:p>
          <a:p>
            <a:pPr lvl="1"/>
            <a:r>
              <a:rPr lang="en-AU" sz="2400" dirty="0" smtClean="0">
                <a:solidFill>
                  <a:srgbClr val="0070C0"/>
                </a:solidFill>
              </a:rPr>
              <a:t>In solution, E-Fc is dominated in room T </a:t>
            </a:r>
            <a:r>
              <a:rPr lang="en-AU" sz="2400" dirty="0" smtClean="0"/>
              <a:t>due to solvent effects enhancement of E-Fc;</a:t>
            </a:r>
          </a:p>
          <a:p>
            <a:pPr lvl="1"/>
            <a:r>
              <a:rPr lang="en-AU" sz="2400" dirty="0" smtClean="0">
                <a:solidFill>
                  <a:srgbClr val="0070C0"/>
                </a:solidFill>
              </a:rPr>
              <a:t>Surface and Fc interaction enhances the conformer energy barrier and </a:t>
            </a:r>
            <a:r>
              <a:rPr lang="en-AU" sz="2400" dirty="0" smtClean="0">
                <a:solidFill>
                  <a:srgbClr val="0070C0"/>
                </a:solidFill>
                <a:sym typeface="Symbol" panose="05050102010706020507" pitchFamily="18" charset="2"/>
              </a:rPr>
              <a:t></a:t>
            </a:r>
            <a:r>
              <a:rPr lang="en-AU" sz="2400" dirty="0" smtClean="0">
                <a:solidFill>
                  <a:srgbClr val="0070C0"/>
                </a:solidFill>
              </a:rPr>
              <a:t> is in favoured over </a:t>
            </a:r>
            <a:r>
              <a:rPr lang="en-AU" sz="2400" dirty="0" err="1" smtClean="0">
                <a:solidFill>
                  <a:srgbClr val="0070C0"/>
                </a:solidFill>
              </a:rPr>
              <a:t>l</a:t>
            </a:r>
            <a:r>
              <a:rPr lang="en-AU" sz="2400" dirty="0" err="1" smtClean="0"/>
              <a:t>l</a:t>
            </a:r>
            <a:r>
              <a:rPr lang="en-AU" sz="2400" dirty="0" smtClean="0"/>
              <a:t>, and </a:t>
            </a:r>
            <a:r>
              <a:rPr lang="en-AU" sz="2400" dirty="0" smtClean="0">
                <a:solidFill>
                  <a:srgbClr val="0070C0"/>
                </a:solidFill>
              </a:rPr>
              <a:t>Au(111) </a:t>
            </a:r>
            <a:r>
              <a:rPr lang="en-AU" sz="2400" dirty="0" smtClean="0"/>
              <a:t>over Ag(111);</a:t>
            </a:r>
          </a:p>
          <a:p>
            <a:pPr lvl="1"/>
            <a:r>
              <a:rPr lang="en-AU" sz="2400" dirty="0" smtClean="0"/>
              <a:t>Guidance from theory is critically important to spectroscopy of biomolecules, as most spectroscopic measurements are usually less sensitive to </a:t>
            </a:r>
            <a:r>
              <a:rPr lang="en-AU" sz="2400" dirty="0" smtClean="0">
                <a:solidFill>
                  <a:srgbClr val="0070C0"/>
                </a:solidFill>
              </a:rPr>
              <a:t>shape changes of biomolecule</a:t>
            </a:r>
            <a:r>
              <a:rPr lang="en-AU" sz="2400" dirty="0" smtClean="0"/>
              <a:t>.</a:t>
            </a:r>
          </a:p>
          <a:p>
            <a:pPr lvl="1"/>
            <a:r>
              <a:rPr lang="en-AU" sz="2400" dirty="0" smtClean="0"/>
              <a:t>For complete data sets, combining theory and measurements is the only game in town.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F4CB1C-5BB9-4CFB-A54C-8CBFCBC5F5E7}" type="slidenum">
              <a:rPr lang="en-US" altLang="en-US" smtClean="0"/>
              <a:pPr>
                <a:defRPr/>
              </a:pPr>
              <a:t>52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1941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97774" y="203256"/>
            <a:ext cx="7794625" cy="806450"/>
          </a:xfrm>
        </p:spPr>
        <p:txBody>
          <a:bodyPr/>
          <a:lstStyle/>
          <a:p>
            <a:r>
              <a:rPr lang="en-AU" dirty="0"/>
              <a:t>Acknowledgements</a:t>
            </a:r>
            <a:endParaRPr lang="en-AU" dirty="0" smtClean="0"/>
          </a:p>
        </p:txBody>
      </p:sp>
      <p:pic>
        <p:nvPicPr>
          <p:cNvPr id="21513" name="Picture 11" descr="NargesMohammadi2010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519" y="3955779"/>
            <a:ext cx="1679575" cy="2253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5" name="TextBox 9"/>
          <p:cNvSpPr txBox="1">
            <a:spLocks noChangeArrowheads="1"/>
          </p:cNvSpPr>
          <p:nvPr/>
        </p:nvSpPr>
        <p:spPr bwMode="auto">
          <a:xfrm>
            <a:off x="-4718" y="3424922"/>
            <a:ext cx="91487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000000"/>
                </a:solidFill>
              </a:rPr>
              <a:t>            Dr. S. Islam          </a:t>
            </a:r>
            <a:r>
              <a:rPr lang="en-US" dirty="0" smtClean="0"/>
              <a:t>Dr </a:t>
            </a:r>
            <a:r>
              <a:rPr lang="en-US" dirty="0"/>
              <a:t>S. </a:t>
            </a:r>
            <a:r>
              <a:rPr lang="en-US" dirty="0" err="1" smtClean="0"/>
              <a:t>Chartterjee</a:t>
            </a:r>
            <a:r>
              <a:rPr lang="en-AU" dirty="0" smtClean="0"/>
              <a:t>     </a:t>
            </a:r>
            <a:r>
              <a:rPr lang="en-AU" dirty="0"/>
              <a:t>Dr  A. </a:t>
            </a:r>
            <a:r>
              <a:rPr lang="en-AU" dirty="0" err="1"/>
              <a:t>Wickrama</a:t>
            </a:r>
            <a:r>
              <a:rPr lang="en-AU" dirty="0"/>
              <a:t>  Dr A. </a:t>
            </a:r>
            <a:r>
              <a:rPr lang="en-AU" dirty="0" err="1"/>
              <a:t>Genasen</a:t>
            </a:r>
            <a:r>
              <a:rPr lang="en-AU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54958" y="6418581"/>
            <a:ext cx="2133600" cy="365125"/>
          </a:xfrm>
        </p:spPr>
        <p:txBody>
          <a:bodyPr/>
          <a:lstStyle/>
          <a:p>
            <a:r>
              <a:rPr lang="en-US" sz="1800" dirty="0">
                <a:solidFill>
                  <a:srgbClr val="000000"/>
                </a:solidFill>
              </a:rPr>
              <a:t>Dr N. </a:t>
            </a:r>
            <a:r>
              <a:rPr lang="en-US" sz="1800" dirty="0" err="1">
                <a:solidFill>
                  <a:srgbClr val="000000"/>
                </a:solidFill>
              </a:rPr>
              <a:t>Mohammadi</a:t>
            </a:r>
            <a:endParaRPr lang="en-AU" sz="18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03" y="1139825"/>
            <a:ext cx="1748601" cy="218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304" y="4048297"/>
            <a:ext cx="1658256" cy="21642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385" y="1147264"/>
            <a:ext cx="1658256" cy="21642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59396" y="6353928"/>
            <a:ext cx="1531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dirty="0" err="1" smtClean="0"/>
              <a:t>Mr</a:t>
            </a:r>
            <a:r>
              <a:rPr lang="en-US" dirty="0" smtClean="0"/>
              <a:t> F. Backler</a:t>
            </a:r>
            <a:endParaRPr lang="en-AU" dirty="0"/>
          </a:p>
        </p:txBody>
      </p:sp>
      <p:sp>
        <p:nvSpPr>
          <p:cNvPr id="9" name="Rectangle 8"/>
          <p:cNvSpPr/>
          <p:nvPr/>
        </p:nvSpPr>
        <p:spPr>
          <a:xfrm>
            <a:off x="986399" y="6315049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dirty="0" smtClean="0"/>
              <a:t>Dr L. </a:t>
            </a:r>
            <a:r>
              <a:rPr lang="en-US" dirty="0" err="1" smtClean="0"/>
              <a:t>Selvam</a:t>
            </a:r>
            <a:endParaRPr lang="en-AU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7314" y="6292002"/>
            <a:ext cx="1627773" cy="493819"/>
          </a:xfrm>
          <a:prstGeom prst="rect">
            <a:avLst/>
          </a:prstGeom>
        </p:spPr>
      </p:pic>
      <p:pic>
        <p:nvPicPr>
          <p:cNvPr id="16" name="Content Placeholder 14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4827412" y="4004349"/>
            <a:ext cx="1761798" cy="2310700"/>
          </a:xfrm>
          <a:prstGeom prst="rect">
            <a:avLst/>
          </a:prstGeom>
        </p:spPr>
      </p:pic>
      <p:pic>
        <p:nvPicPr>
          <p:cNvPr id="19" name="Picture 7" descr="LalithaSelvam2010.bmp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94" y="3945426"/>
            <a:ext cx="1861048" cy="217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8" descr="AnojaP2008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823" y="1064791"/>
            <a:ext cx="152085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" descr="AravindhanGanesan2010.bmp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735" y="1045364"/>
            <a:ext cx="1665336" cy="22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91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dirty="0" smtClean="0"/>
              <a:t>Acknowledgements</a:t>
            </a:r>
          </a:p>
        </p:txBody>
      </p:sp>
      <p:pic>
        <p:nvPicPr>
          <p:cNvPr id="90116" name="Picture 13" descr="QuanZhu2008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1484313"/>
            <a:ext cx="1591791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8" descr="SaumitraSaha20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581" y="1499230"/>
            <a:ext cx="1792128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/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457200" y="4175452"/>
            <a:ext cx="1655444" cy="2149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0125" name="TextBox 9"/>
          <p:cNvSpPr txBox="1">
            <a:spLocks noChangeArrowheads="1"/>
          </p:cNvSpPr>
          <p:nvPr/>
        </p:nvSpPr>
        <p:spPr bwMode="auto">
          <a:xfrm>
            <a:off x="322990" y="3737080"/>
            <a:ext cx="33968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AU" dirty="0" smtClean="0"/>
              <a:t>A/Prof  </a:t>
            </a:r>
            <a:r>
              <a:rPr lang="en-AU" dirty="0"/>
              <a:t>Q. Z</a:t>
            </a:r>
            <a:r>
              <a:rPr lang="en-AU" dirty="0" smtClean="0"/>
              <a:t>hu         </a:t>
            </a:r>
            <a:r>
              <a:rPr lang="en-AU" dirty="0" err="1" smtClean="0"/>
              <a:t>Dr</a:t>
            </a:r>
            <a:r>
              <a:rPr lang="en-AU" dirty="0" err="1"/>
              <a:t>.</a:t>
            </a:r>
            <a:r>
              <a:rPr lang="en-AU" dirty="0"/>
              <a:t> S. </a:t>
            </a:r>
            <a:r>
              <a:rPr lang="en-AU" dirty="0" err="1"/>
              <a:t>Saha</a:t>
            </a:r>
            <a:r>
              <a:rPr lang="en-AU" dirty="0"/>
              <a:t>           </a:t>
            </a:r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90126" name="TextBox 14"/>
          <p:cNvSpPr txBox="1">
            <a:spLocks noChangeArrowheads="1"/>
          </p:cNvSpPr>
          <p:nvPr/>
        </p:nvSpPr>
        <p:spPr bwMode="auto">
          <a:xfrm flipH="1">
            <a:off x="716289" y="6399971"/>
            <a:ext cx="147833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err="1" smtClean="0"/>
              <a:t>Ms</a:t>
            </a:r>
            <a:r>
              <a:rPr lang="en-US" dirty="0" smtClean="0"/>
              <a:t> </a:t>
            </a:r>
            <a:r>
              <a:rPr lang="en-US" dirty="0"/>
              <a:t>Q. Arooj 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6767130" y="3616615"/>
            <a:ext cx="1351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Dr  F. Chen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3684140" y="3744538"/>
            <a:ext cx="2865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        </a:t>
            </a:r>
            <a:r>
              <a:rPr lang="en-US" dirty="0">
                <a:solidFill>
                  <a:srgbClr val="000000"/>
                </a:solidFill>
              </a:rPr>
              <a:t>Dr. V. </a:t>
            </a:r>
            <a:r>
              <a:rPr lang="en-US" dirty="0" err="1">
                <a:solidFill>
                  <a:srgbClr val="000000"/>
                </a:solidFill>
              </a:rPr>
              <a:t>Vasyliev</a:t>
            </a:r>
            <a:r>
              <a:rPr lang="en-US" dirty="0">
                <a:solidFill>
                  <a:srgbClr val="000000"/>
                </a:solidFill>
              </a:rPr>
              <a:t> (ANU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AU" dirty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291" y="4168300"/>
            <a:ext cx="1662334" cy="2163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68184"/>
            <a:ext cx="1608865" cy="2133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14"/>
          <p:cNvSpPr txBox="1">
            <a:spLocks noChangeArrowheads="1"/>
          </p:cNvSpPr>
          <p:nvPr/>
        </p:nvSpPr>
        <p:spPr bwMode="auto">
          <a:xfrm flipH="1">
            <a:off x="2600272" y="6260955"/>
            <a:ext cx="16664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err="1" smtClean="0"/>
              <a:t>Ms</a:t>
            </a:r>
            <a:r>
              <a:rPr lang="en-US" dirty="0" smtClean="0"/>
              <a:t> R. </a:t>
            </a:r>
            <a:r>
              <a:rPr lang="en-US" dirty="0" err="1" smtClean="0"/>
              <a:t>Auchettl</a:t>
            </a:r>
            <a:r>
              <a:rPr lang="en-US" dirty="0" smtClean="0"/>
              <a:t> (</a:t>
            </a:r>
            <a:r>
              <a:rPr lang="en-US" dirty="0"/>
              <a:t>H</a:t>
            </a:r>
            <a:r>
              <a:rPr lang="en-US" dirty="0" smtClean="0"/>
              <a:t>on)</a:t>
            </a:r>
            <a:endParaRPr lang="en-AU" dirty="0"/>
          </a:p>
        </p:txBody>
      </p:sp>
      <p:sp>
        <p:nvSpPr>
          <p:cNvPr id="24" name="TextBox 14"/>
          <p:cNvSpPr txBox="1">
            <a:spLocks noChangeArrowheads="1"/>
          </p:cNvSpPr>
          <p:nvPr/>
        </p:nvSpPr>
        <p:spPr bwMode="auto">
          <a:xfrm flipH="1">
            <a:off x="4381364" y="6289645"/>
            <a:ext cx="25248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err="1" smtClean="0"/>
              <a:t>Ms</a:t>
            </a:r>
            <a:r>
              <a:rPr lang="en-US" dirty="0" smtClean="0"/>
              <a:t> M. </a:t>
            </a:r>
            <a:r>
              <a:rPr lang="en-US" dirty="0" err="1" smtClean="0"/>
              <a:t>Goonewardane</a:t>
            </a:r>
            <a:r>
              <a:rPr lang="en-US" dirty="0" smtClean="0"/>
              <a:t> (Hon)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6906242" y="6319452"/>
            <a:ext cx="20783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altLang="en-US" dirty="0" smtClean="0"/>
              <a:t>Ms M </a:t>
            </a:r>
            <a:r>
              <a:rPr lang="en-AU" altLang="en-US" dirty="0"/>
              <a:t>Van </a:t>
            </a:r>
            <a:r>
              <a:rPr lang="en-AU" altLang="en-US" dirty="0" err="1" smtClean="0"/>
              <a:t>Dongen</a:t>
            </a:r>
            <a:endParaRPr lang="en-AU" altLang="en-US" dirty="0" smtClean="0"/>
          </a:p>
          <a:p>
            <a:r>
              <a:rPr lang="en-AU" dirty="0" smtClean="0"/>
              <a:t>Hon</a:t>
            </a:r>
            <a:endParaRPr lang="en-AU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2303" y="3980342"/>
            <a:ext cx="1841022" cy="2419629"/>
          </a:xfrm>
          <a:prstGeom prst="rect">
            <a:avLst/>
          </a:prstGeom>
        </p:spPr>
      </p:pic>
      <p:pic>
        <p:nvPicPr>
          <p:cNvPr id="19" name="Content Placeholder 6" descr="FangfangChen2010.bmp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8747" y="1522653"/>
            <a:ext cx="1821312" cy="218020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2460" y="1460653"/>
            <a:ext cx="1724268" cy="232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6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03237"/>
          </a:xfrm>
        </p:spPr>
        <p:txBody>
          <a:bodyPr/>
          <a:lstStyle/>
          <a:p>
            <a:pPr eaLnBrk="1" hangingPunct="1"/>
            <a:r>
              <a:rPr lang="en-AU" dirty="0" smtClean="0"/>
              <a:t>Acknowledgements</a:t>
            </a:r>
            <a:endParaRPr lang="en-US" dirty="0" smtClean="0"/>
          </a:p>
        </p:txBody>
      </p:sp>
      <p:sp>
        <p:nvSpPr>
          <p:cNvPr id="89092" name="Content Placeholder 3"/>
          <p:cNvSpPr>
            <a:spLocks noGrp="1"/>
          </p:cNvSpPr>
          <p:nvPr>
            <p:ph sz="half" idx="2"/>
          </p:nvPr>
        </p:nvSpPr>
        <p:spPr>
          <a:xfrm>
            <a:off x="755576" y="1052736"/>
            <a:ext cx="4248472" cy="5466187"/>
          </a:xfrm>
        </p:spPr>
        <p:txBody>
          <a:bodyPr>
            <a:normAutofit/>
          </a:bodyPr>
          <a:lstStyle/>
          <a:p>
            <a:pPr eaLnBrk="1" hangingPunct="1"/>
            <a:r>
              <a:rPr lang="en-AU" b="1" dirty="0" smtClean="0"/>
              <a:t>Funding &amp; Resources</a:t>
            </a:r>
          </a:p>
          <a:p>
            <a:pPr eaLnBrk="1" hangingPunct="1"/>
            <a:endParaRPr lang="en-AU" sz="3200" dirty="0" smtClean="0"/>
          </a:p>
          <a:p>
            <a:pPr eaLnBrk="1" hangingPunct="1"/>
            <a:endParaRPr lang="en-AU" sz="3200" dirty="0"/>
          </a:p>
          <a:p>
            <a:pPr eaLnBrk="1" hangingPunct="1"/>
            <a:endParaRPr lang="en-AU" sz="3200" dirty="0" smtClean="0"/>
          </a:p>
          <a:p>
            <a:pPr marL="457200" lvl="1" indent="0" eaLnBrk="1" hangingPunct="1">
              <a:buNone/>
            </a:pPr>
            <a:endParaRPr lang="en-AU" sz="2000" dirty="0" smtClean="0"/>
          </a:p>
          <a:p>
            <a:pPr marL="457200" lvl="1" indent="0" eaLnBrk="1" hangingPunct="1">
              <a:buNone/>
            </a:pPr>
            <a:endParaRPr lang="en-AU" sz="2000" dirty="0"/>
          </a:p>
          <a:p>
            <a:pPr marL="457200" lvl="1" indent="0" eaLnBrk="1" hangingPunct="1">
              <a:buNone/>
            </a:pPr>
            <a:endParaRPr lang="en-AU" sz="2000" dirty="0" smtClean="0"/>
          </a:p>
          <a:p>
            <a:pPr marL="457200" lvl="1" indent="0" eaLnBrk="1" hangingPunct="1">
              <a:buNone/>
            </a:pPr>
            <a:endParaRPr lang="en-AU" sz="2000" dirty="0" smtClean="0"/>
          </a:p>
          <a:p>
            <a:pPr marL="914400" lvl="2" indent="0" eaLnBrk="1" hangingPunct="1">
              <a:buNone/>
            </a:pPr>
            <a:endParaRPr lang="en-AU" dirty="0" smtClean="0"/>
          </a:p>
          <a:p>
            <a:pPr marL="914400" lvl="2" indent="0" eaLnBrk="1" hangingPunct="1">
              <a:buNone/>
            </a:pPr>
            <a:endParaRPr lang="en-AU" dirty="0"/>
          </a:p>
          <a:p>
            <a:pPr marL="914400" lvl="2" indent="0" eaLnBrk="1" hangingPunct="1">
              <a:buNone/>
            </a:pPr>
            <a:endParaRPr lang="en-AU" dirty="0" smtClean="0"/>
          </a:p>
        </p:txBody>
      </p:sp>
      <p:sp>
        <p:nvSpPr>
          <p:cNvPr id="89093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3638"/>
            <a:ext cx="21336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0B35002-A0D0-40BD-8691-09CA4C55C68E}" type="slidenum">
              <a:rPr lang="en-US" altLang="en-US" smtClean="0">
                <a:solidFill>
                  <a:srgbClr val="898989"/>
                </a:solidFill>
                <a:latin typeface="Garamond" pitchFamily="18" charset="0"/>
              </a:rPr>
              <a:pPr eaLnBrk="1" hangingPunct="1"/>
              <a:t>55</a:t>
            </a:fld>
            <a:endParaRPr lang="en-US" altLang="en-US" dirty="0" smtClean="0">
              <a:solidFill>
                <a:srgbClr val="898989"/>
              </a:solidFill>
              <a:latin typeface="Garamon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8991" y="1567678"/>
            <a:ext cx="3720283" cy="428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AU" sz="2400" b="1" dirty="0">
                <a:solidFill>
                  <a:prstClr val="black"/>
                </a:solidFill>
                <a:latin typeface="Calibri"/>
              </a:rPr>
              <a:t>Collaborators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err="1">
                <a:solidFill>
                  <a:prstClr val="black"/>
                </a:solidFill>
                <a:latin typeface="Calibri"/>
              </a:rPr>
              <a:t>Prof.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Kevin Prince (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Elettra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Synchrotron, Italy</a:t>
            </a:r>
            <a:r>
              <a:rPr lang="en-AU" dirty="0" smtClean="0">
                <a:solidFill>
                  <a:prstClr val="black"/>
                </a:solidFill>
                <a:latin typeface="Calibri"/>
              </a:rPr>
              <a:t>)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err="1" smtClean="0">
                <a:solidFill>
                  <a:prstClr val="black"/>
                </a:solidFill>
                <a:latin typeface="Calibri"/>
              </a:rPr>
              <a:t>Dr.</a:t>
            </a:r>
            <a:r>
              <a:rPr lang="en-AU" dirty="0" smtClean="0">
                <a:solidFill>
                  <a:prstClr val="black"/>
                </a:solidFill>
                <a:latin typeface="Calibri"/>
              </a:rPr>
              <a:t> Lorenzo Avaldi (NRC, Italy)</a:t>
            </a:r>
            <a:endParaRPr lang="en-AU" dirty="0">
              <a:solidFill>
                <a:prstClr val="black"/>
              </a:solidFill>
              <a:latin typeface="Calibri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err="1" smtClean="0">
                <a:solidFill>
                  <a:prstClr val="black"/>
                </a:solidFill>
                <a:latin typeface="Calibri"/>
              </a:rPr>
              <a:t>Prof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.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C. 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Chantler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(Univ. 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Melb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., 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Aus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)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err="1">
                <a:solidFill>
                  <a:prstClr val="black"/>
                </a:solidFill>
                <a:latin typeface="Calibri"/>
              </a:rPr>
              <a:t>Dr.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S. Best (Univ. 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Melb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. 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Aus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)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err="1" smtClean="0">
                <a:solidFill>
                  <a:prstClr val="black"/>
                </a:solidFill>
                <a:latin typeface="Calibri"/>
              </a:rPr>
              <a:t>Dr.</a:t>
            </a:r>
            <a:r>
              <a:rPr lang="en-AU" dirty="0" smtClean="0">
                <a:solidFill>
                  <a:prstClr val="black"/>
                </a:solidFill>
                <a:latin typeface="Calibri"/>
              </a:rPr>
              <a:t> V. </a:t>
            </a:r>
            <a:r>
              <a:rPr lang="en-AU" dirty="0" err="1" smtClean="0">
                <a:solidFill>
                  <a:prstClr val="black"/>
                </a:solidFill>
                <a:latin typeface="Calibri"/>
              </a:rPr>
              <a:t>Vasyliev</a:t>
            </a:r>
            <a:r>
              <a:rPr lang="en-AU" dirty="0" smtClean="0">
                <a:solidFill>
                  <a:prstClr val="black"/>
                </a:solidFill>
                <a:latin typeface="Calibri"/>
              </a:rPr>
              <a:t> (NCI, ANU)</a:t>
            </a:r>
            <a:endParaRPr lang="en-AU" dirty="0">
              <a:solidFill>
                <a:prstClr val="black"/>
              </a:solidFill>
              <a:latin typeface="Calibri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err="1">
                <a:solidFill>
                  <a:prstClr val="black"/>
                </a:solidFill>
                <a:latin typeface="Calibri"/>
              </a:rPr>
              <a:t>Dr.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D. 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Appadoo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(AS)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smtClean="0">
                <a:solidFill>
                  <a:prstClr val="black"/>
                </a:solidFill>
                <a:latin typeface="Calibri"/>
              </a:rPr>
              <a:t>A/</a:t>
            </a:r>
            <a:r>
              <a:rPr lang="en-AU" dirty="0" err="1" smtClean="0">
                <a:solidFill>
                  <a:prstClr val="black"/>
                </a:solidFill>
                <a:latin typeface="Calibri"/>
              </a:rPr>
              <a:t>Prof.</a:t>
            </a:r>
            <a:r>
              <a:rPr lang="en-AU" dirty="0" smtClean="0">
                <a:solidFill>
                  <a:prstClr val="black"/>
                </a:solidFill>
                <a:latin typeface="Calibri"/>
              </a:rPr>
              <a:t> Z. J. Yang (HZU, China)</a:t>
            </a:r>
            <a:endParaRPr lang="en-AU" dirty="0">
              <a:solidFill>
                <a:prstClr val="black"/>
              </a:solidFill>
              <a:latin typeface="Calibri"/>
            </a:endParaRP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err="1" smtClean="0">
                <a:solidFill>
                  <a:prstClr val="black"/>
                </a:solidFill>
                <a:latin typeface="Calibri"/>
              </a:rPr>
              <a:t>Prof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.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H. 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Nakai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(</a:t>
            </a:r>
            <a:r>
              <a:rPr lang="en-AU" dirty="0" err="1">
                <a:solidFill>
                  <a:prstClr val="black"/>
                </a:solidFill>
                <a:latin typeface="Calibri"/>
              </a:rPr>
              <a:t>Waseda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 U, Japan</a:t>
            </a:r>
            <a:r>
              <a:rPr lang="en-AU" dirty="0" smtClean="0">
                <a:solidFill>
                  <a:prstClr val="black"/>
                </a:solidFill>
                <a:latin typeface="Calibri"/>
              </a:rPr>
              <a:t>)</a:t>
            </a:r>
          </a:p>
          <a:p>
            <a:pPr marL="742950" lvl="1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AU" dirty="0" smtClean="0">
                <a:solidFill>
                  <a:prstClr val="black"/>
                </a:solidFill>
                <a:latin typeface="Calibri"/>
              </a:rPr>
              <a:t>A/Prof Seth Olsen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2" y="5127110"/>
            <a:ext cx="2155588" cy="134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78" y="1600180"/>
            <a:ext cx="2194893" cy="125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68" y="4984122"/>
            <a:ext cx="2536492" cy="153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403" y="1600180"/>
            <a:ext cx="2155588" cy="125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37080"/>
            <a:ext cx="1570179" cy="2143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7343" y="2938643"/>
            <a:ext cx="1508673" cy="213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5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054" y="18910"/>
            <a:ext cx="8229600" cy="1143000"/>
          </a:xfrm>
        </p:spPr>
        <p:txBody>
          <a:bodyPr/>
          <a:lstStyle/>
          <a:p>
            <a:r>
              <a:rPr lang="en-AU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5587-3B0B-4CD2-8650-D06F7B35572B}" type="slidenum">
              <a:rPr lang="en-AU" smtClean="0"/>
              <a:pPr/>
              <a:t>56</a:t>
            </a:fld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54" y="1412776"/>
            <a:ext cx="791037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060848"/>
            <a:ext cx="2088232" cy="294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37645" y="6198255"/>
            <a:ext cx="7009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2013, The Last Adventure, Tsukuba, Japan</a:t>
            </a:r>
            <a:endParaRPr lang="en-AU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54" y="1412776"/>
            <a:ext cx="1749704" cy="21886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753036"/>
            <a:ext cx="1819470" cy="234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9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17952</TotalTime>
  <Words>2201</Words>
  <Application>Microsoft Office PowerPoint</Application>
  <PresentationFormat>On-screen Show (4:3)</PresentationFormat>
  <Paragraphs>312</Paragraphs>
  <Slides>56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9" baseType="lpstr">
      <vt:lpstr>ＭＳ Ｐゴシック</vt:lpstr>
      <vt:lpstr>宋体</vt:lpstr>
      <vt:lpstr>宋体</vt:lpstr>
      <vt:lpstr>Arial</vt:lpstr>
      <vt:lpstr>Calibri</vt:lpstr>
      <vt:lpstr>Garamond</vt:lpstr>
      <vt:lpstr>NexusSerif</vt:lpstr>
      <vt:lpstr>Symbol</vt:lpstr>
      <vt:lpstr>Times New Roman</vt:lpstr>
      <vt:lpstr>Wingdings</vt:lpstr>
      <vt:lpstr>Edge</vt:lpstr>
      <vt:lpstr>Custom Design</vt:lpstr>
      <vt:lpstr>Graph</vt:lpstr>
      <vt:lpstr>Modelling Driven Discoveries in Molecular Spectroscopy</vt:lpstr>
      <vt:lpstr> In memory of Prof. R. J. Le Roy  (30.09.1943 – 10.08.2018) </vt:lpstr>
      <vt:lpstr>Building Blocks of Materials</vt:lpstr>
      <vt:lpstr>Outline</vt:lpstr>
      <vt:lpstr> I. Ferrocene</vt:lpstr>
      <vt:lpstr>Why Ferrocene?</vt:lpstr>
      <vt:lpstr>Why Ferrocene?</vt:lpstr>
      <vt:lpstr>Ferrocene: Nature Chemistry Vol 6 March, 2016</vt:lpstr>
      <vt:lpstr>65 years of Fc (2017) ---   still a number of unanswered questions</vt:lpstr>
      <vt:lpstr>Fc --- full of challenges</vt:lpstr>
      <vt:lpstr>XAFS analysis of Fc*</vt:lpstr>
      <vt:lpstr>The puzzle of Fc conformers</vt:lpstr>
      <vt:lpstr>Simulated IR of Fc (without scaling)*</vt:lpstr>
      <vt:lpstr>Early IR expt. (1958) of Fc*</vt:lpstr>
      <vt:lpstr>But….One more comparison  between theory and expt</vt:lpstr>
      <vt:lpstr>Fc IR measurement at AS (gas phase)*</vt:lpstr>
      <vt:lpstr>Deuterated Fc-d10*</vt:lpstr>
      <vt:lpstr>IR of decamethyl DmFc*</vt:lpstr>
      <vt:lpstr>Temp-dependent Fc-IR in Wax Reaction coordinate method (RCM)* </vt:lpstr>
      <vt:lpstr>Temp effects on the Fc conformers* </vt:lpstr>
      <vt:lpstr>Fc T-dependent IR of Ec/Stg*</vt:lpstr>
      <vt:lpstr>Theory is powerful </vt:lpstr>
      <vt:lpstr>EOES of Fc -- Fe electrons etc*</vt:lpstr>
      <vt:lpstr>Energy Decomposition Analysis (EDA)</vt:lpstr>
      <vt:lpstr>PowerPoint Presentation</vt:lpstr>
      <vt:lpstr>Fc-IR Expt/Cal. in solution*</vt:lpstr>
      <vt:lpstr>EDA: Solvent effects*</vt:lpstr>
      <vt:lpstr>1st ionization potential of Fc</vt:lpstr>
      <vt:lpstr>Simulated IR spectra of Fc and Fc+</vt:lpstr>
      <vt:lpstr>Orbital momentum profile of Fc+ and Fc</vt:lpstr>
      <vt:lpstr>MD Simulation of Fc* molecular carousel: Fc topology </vt:lpstr>
      <vt:lpstr>Results from MD simulations</vt:lpstr>
      <vt:lpstr>Fc Cp tilting angle α distributions*</vt:lpstr>
      <vt:lpstr>Fc exhibits not strictly D5 at room T*</vt:lpstr>
      <vt:lpstr>Mean Fc IR spectra at different Ts* </vt:lpstr>
      <vt:lpstr>Mean Fc+ IR spectra at 7 K* </vt:lpstr>
      <vt:lpstr>Fc/Au(111) (and Fc/Ag(111))</vt:lpstr>
      <vt:lpstr>Adsorption energies of Fc/Au(111) </vt:lpstr>
      <vt:lpstr>II XPS of biomolecules Core IPs of DNA/RNA bases1,2</vt:lpstr>
      <vt:lpstr>Core spectra for purine bases* Q: defined trends in C1s of the “same” C-frames?</vt:lpstr>
      <vt:lpstr>C1s spectra of amino acids (AA) theory and expt. IPs1,2</vt:lpstr>
      <vt:lpstr>dipeptides: phenylalanylphenylalanine*</vt:lpstr>
      <vt:lpstr>Phenylalanylphenylalanine*</vt:lpstr>
      <vt:lpstr>Nitroimidazole radiosensitizers*</vt:lpstr>
      <vt:lpstr>III Isomer Studies and Chirality Anti-dioxides---methoxyphenols</vt:lpstr>
      <vt:lpstr>Conformation and relaxation dependent: 2-MP through space</vt:lpstr>
      <vt:lpstr>Through-bond interaction of 4-MP</vt:lpstr>
      <vt:lpstr>The magic of theory: gallic acid valence IP</vt:lpstr>
      <vt:lpstr>Signalling Mols in Bacteria Quorum Sensing</vt:lpstr>
      <vt:lpstr>C1s XPS and 13C-NMR</vt:lpstr>
      <vt:lpstr>NMR spectra of RSVL*</vt:lpstr>
      <vt:lpstr>Summary</vt:lpstr>
      <vt:lpstr>Acknowledgements</vt:lpstr>
      <vt:lpstr>Acknowledgements</vt:lpstr>
      <vt:lpstr>Acknowledgements</vt:lpstr>
      <vt:lpstr>Acknowledgements</vt:lpstr>
    </vt:vector>
  </TitlesOfParts>
  <Company>Swinburne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Feng Wang</dc:creator>
  <cp:lastModifiedBy>Feng Wang</cp:lastModifiedBy>
  <cp:revision>2982</cp:revision>
  <cp:lastPrinted>2013-11-06T05:09:54Z</cp:lastPrinted>
  <dcterms:created xsi:type="dcterms:W3CDTF">2003-05-05T03:02:57Z</dcterms:created>
  <dcterms:modified xsi:type="dcterms:W3CDTF">2018-08-13T21:52:06Z</dcterms:modified>
</cp:coreProperties>
</file>