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59" r:id="rId2"/>
    <p:sldMasterId id="2147483748" r:id="rId3"/>
    <p:sldMasterId id="2147483727" r:id="rId4"/>
    <p:sldMasterId id="2147483723" r:id="rId5"/>
    <p:sldMasterId id="2147483768" r:id="rId6"/>
    <p:sldMasterId id="2147483763" r:id="rId7"/>
  </p:sldMasterIdLst>
  <p:notesMasterIdLst>
    <p:notesMasterId r:id="rId34"/>
  </p:notesMasterIdLst>
  <p:handoutMasterIdLst>
    <p:handoutMasterId r:id="rId35"/>
  </p:handoutMasterIdLst>
  <p:sldIdLst>
    <p:sldId id="321" r:id="rId8"/>
    <p:sldId id="400" r:id="rId9"/>
    <p:sldId id="368" r:id="rId10"/>
    <p:sldId id="403" r:id="rId11"/>
    <p:sldId id="397" r:id="rId12"/>
    <p:sldId id="399" r:id="rId13"/>
    <p:sldId id="362" r:id="rId14"/>
    <p:sldId id="378" r:id="rId15"/>
    <p:sldId id="348" r:id="rId16"/>
    <p:sldId id="395" r:id="rId17"/>
    <p:sldId id="402" r:id="rId18"/>
    <p:sldId id="374" r:id="rId19"/>
    <p:sldId id="363" r:id="rId20"/>
    <p:sldId id="365" r:id="rId21"/>
    <p:sldId id="350" r:id="rId22"/>
    <p:sldId id="404" r:id="rId23"/>
    <p:sldId id="401" r:id="rId24"/>
    <p:sldId id="352" r:id="rId25"/>
    <p:sldId id="389" r:id="rId26"/>
    <p:sldId id="392" r:id="rId27"/>
    <p:sldId id="405" r:id="rId28"/>
    <p:sldId id="393" r:id="rId29"/>
    <p:sldId id="355" r:id="rId30"/>
    <p:sldId id="406" r:id="rId31"/>
    <p:sldId id="407" r:id="rId32"/>
    <p:sldId id="40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D74F25-5E6D-4B44-84E0-55093674720C}">
          <p14:sldIdLst>
            <p14:sldId id="321"/>
            <p14:sldId id="400"/>
            <p14:sldId id="368"/>
            <p14:sldId id="403"/>
            <p14:sldId id="397"/>
            <p14:sldId id="399"/>
            <p14:sldId id="362"/>
            <p14:sldId id="378"/>
            <p14:sldId id="348"/>
            <p14:sldId id="395"/>
            <p14:sldId id="402"/>
            <p14:sldId id="374"/>
            <p14:sldId id="363"/>
            <p14:sldId id="365"/>
            <p14:sldId id="350"/>
            <p14:sldId id="404"/>
            <p14:sldId id="401"/>
            <p14:sldId id="352"/>
            <p14:sldId id="389"/>
            <p14:sldId id="392"/>
            <p14:sldId id="405"/>
            <p14:sldId id="393"/>
            <p14:sldId id="355"/>
            <p14:sldId id="406"/>
            <p14:sldId id="407"/>
            <p14:sldId id="4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704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529" userDrawn="1">
          <p15:clr>
            <a:srgbClr val="A4A3A4"/>
          </p15:clr>
        </p15:guide>
        <p15:guide id="4" orient="horz" pos="1524" userDrawn="1">
          <p15:clr>
            <a:srgbClr val="A4A3A4"/>
          </p15:clr>
        </p15:guide>
        <p15:guide id="5" orient="horz" pos="224" userDrawn="1">
          <p15:clr>
            <a:srgbClr val="A4A3A4"/>
          </p15:clr>
        </p15:guide>
        <p15:guide id="6" pos="301" userDrawn="1">
          <p15:clr>
            <a:srgbClr val="A4A3A4"/>
          </p15:clr>
        </p15:guide>
        <p15:guide id="7" pos="3840" userDrawn="1">
          <p15:clr>
            <a:srgbClr val="A4A3A4"/>
          </p15:clr>
        </p15:guide>
        <p15:guide id="8" orient="horz" pos="1904" userDrawn="1">
          <p15:clr>
            <a:srgbClr val="A4A3A4"/>
          </p15:clr>
        </p15:guide>
        <p15:guide id="9" orient="horz" pos="700" userDrawn="1">
          <p15:clr>
            <a:srgbClr val="A4A3A4"/>
          </p15:clr>
        </p15:guide>
        <p15:guide id="10" orient="horz" pos="1528" userDrawn="1">
          <p15:clr>
            <a:srgbClr val="A4A3A4"/>
          </p15:clr>
        </p15:guide>
        <p15:guide id="11" orient="horz" pos="233" userDrawn="1">
          <p15:clr>
            <a:srgbClr val="A4A3A4"/>
          </p15:clr>
        </p15:guide>
        <p15:guide id="12" orient="horz" pos="1715" userDrawn="1">
          <p15:clr>
            <a:srgbClr val="A4A3A4"/>
          </p15:clr>
        </p15:guide>
        <p15:guide id="13" orient="horz" pos="203" userDrawn="1">
          <p15:clr>
            <a:srgbClr val="A4A3A4"/>
          </p15:clr>
        </p15:guide>
        <p15:guide id="14" pos="3644" userDrawn="1">
          <p15:clr>
            <a:srgbClr val="A4A3A4"/>
          </p15:clr>
        </p15:guide>
        <p15:guide id="15" pos="3773" userDrawn="1">
          <p15:clr>
            <a:srgbClr val="A4A3A4"/>
          </p15:clr>
        </p15:guide>
        <p15:guide id="16" pos="3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366FF"/>
    <a:srgbClr val="7030A0"/>
    <a:srgbClr val="CC00CC"/>
    <a:srgbClr val="0C6F39"/>
    <a:srgbClr val="0BD760"/>
    <a:srgbClr val="35B4FF"/>
    <a:srgbClr val="FF00FF"/>
    <a:srgbClr val="D336C4"/>
    <a:srgbClr val="004E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38" autoAdjust="0"/>
    <p:restoredTop sz="94444"/>
  </p:normalViewPr>
  <p:slideViewPr>
    <p:cSldViewPr snapToGrid="0" snapToObjects="1" showGuides="1">
      <p:cViewPr varScale="1">
        <p:scale>
          <a:sx n="82" d="100"/>
          <a:sy n="82" d="100"/>
        </p:scale>
        <p:origin x="979" y="72"/>
      </p:cViewPr>
      <p:guideLst>
        <p:guide orient="horz" pos="1704"/>
        <p:guide orient="horz" pos="2160"/>
        <p:guide orient="horz" pos="529"/>
        <p:guide orient="horz" pos="1524"/>
        <p:guide orient="horz" pos="224"/>
        <p:guide pos="301"/>
        <p:guide pos="3840"/>
        <p:guide orient="horz" pos="1904"/>
        <p:guide orient="horz" pos="700"/>
        <p:guide orient="horz" pos="1528"/>
        <p:guide orient="horz" pos="233"/>
        <p:guide orient="horz" pos="1715"/>
        <p:guide orient="horz" pos="203"/>
        <p:guide pos="3644"/>
        <p:guide pos="3773"/>
        <p:guide pos="3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251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839E4-A057-084B-A8A0-04F0A2C3F0A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4DCA7-D66F-E34C-A40D-53AA0680A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80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3A92B-D245-C74A-AD1C-A7E9D68C21D7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3DE2B-9EF7-E44A-8A8D-81262F2C7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85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40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41901"/>
            <a:ext cx="10972800" cy="510825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231265"/>
            <a:ext cx="11092828" cy="452596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1pPr>
            <a:lvl2pPr>
              <a:defRPr sz="20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2pPr>
            <a:lvl3pPr marL="1143000" indent="-228600">
              <a:buFont typeface="Wingdings" charset="2"/>
              <a:buChar char="§"/>
              <a:defRPr sz="18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3pPr>
            <a:lvl4pPr>
              <a:defRPr sz="16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6477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41901"/>
            <a:ext cx="10972800" cy="510825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31265"/>
            <a:ext cx="5384800" cy="452596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1pPr>
            <a:lvl2pPr>
              <a:defRPr sz="20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2pPr>
            <a:lvl3pPr marL="1143000" indent="-228600">
              <a:buFont typeface="Wingdings" charset="2"/>
              <a:buChar char="§"/>
              <a:defRPr sz="18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3pPr>
            <a:lvl4pPr>
              <a:defRPr sz="16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31265"/>
            <a:ext cx="5384800" cy="452596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1pPr>
            <a:lvl2pPr>
              <a:defRPr sz="20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2pPr>
            <a:lvl3pPr marL="1143000" indent="-228600">
              <a:buFont typeface="Wingdings" charset="2"/>
              <a:buChar char="§"/>
              <a:defRPr sz="18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3pPr>
            <a:lvl4pPr>
              <a:defRPr sz="16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3890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&amp;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4381704" y="1088130"/>
            <a:ext cx="7349104" cy="4743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Oxygen" charset="0"/>
                <a:ea typeface="Oxygen" charset="0"/>
                <a:cs typeface="Oxygen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41901"/>
            <a:ext cx="10972800" cy="510825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09600" y="1088130"/>
            <a:ext cx="3312888" cy="474379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1pPr>
            <a:lvl2pPr>
              <a:defRPr sz="20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2pPr>
            <a:lvl3pPr marL="1143000" indent="-228600">
              <a:buFont typeface="Wingdings" charset="2"/>
              <a:buChar char="§"/>
              <a:defRPr sz="18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3pPr>
            <a:lvl4pPr>
              <a:defRPr sz="16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4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51839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679260" y="1031359"/>
            <a:ext cx="11051549" cy="48715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Oxygen" charset="0"/>
                <a:ea typeface="Oxygen" charset="0"/>
                <a:cs typeface="Oxygen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20809" y="141901"/>
            <a:ext cx="11110000" cy="487491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89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365720" y="2130430"/>
            <a:ext cx="7136320" cy="1470025"/>
          </a:xfrm>
          <a:prstGeom prst="rect">
            <a:avLst/>
          </a:prstGeom>
        </p:spPr>
        <p:txBody>
          <a:bodyPr anchor="ctr"/>
          <a:lstStyle>
            <a:lvl1pPr algn="l">
              <a:defRPr sz="3000" baseline="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TITLE PAGE (30pt Oxygen)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720" y="3613928"/>
            <a:ext cx="7136320" cy="63318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>
                <a:solidFill>
                  <a:srgbClr val="0C6F39"/>
                </a:solidFill>
                <a:latin typeface="Oxygen" charset="0"/>
                <a:ea typeface="Oxygen" charset="0"/>
                <a:cs typeface="Oxygen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SUB HEADLINE / PRESENTER (18pt Oxygen)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86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365720" y="2130430"/>
            <a:ext cx="7136320" cy="1470025"/>
          </a:xfrm>
          <a:prstGeom prst="rect">
            <a:avLst/>
          </a:prstGeom>
        </p:spPr>
        <p:txBody>
          <a:bodyPr anchor="ctr"/>
          <a:lstStyle>
            <a:lvl1pPr algn="l">
              <a:defRPr sz="3000" baseline="0">
                <a:solidFill>
                  <a:schemeClr val="bg1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TITLE PAGE (30pt Oxygen)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720" y="3613928"/>
            <a:ext cx="7136320" cy="63318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Oxygen" charset="0"/>
                <a:ea typeface="Oxygen" charset="0"/>
                <a:cs typeface="Oxygen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SUB HEADLINE / PRESENTER (18pt Oxygen)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966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41901"/>
            <a:ext cx="10972800" cy="510825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0739782" y="63847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34838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41901"/>
            <a:ext cx="10972800" cy="510825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231265"/>
            <a:ext cx="11092828" cy="452596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1pPr>
            <a:lvl2pPr>
              <a:defRPr sz="20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2pPr>
            <a:lvl3pPr marL="1143000" indent="-228600">
              <a:buFont typeface="Wingdings" charset="2"/>
              <a:buChar char="§"/>
              <a:defRPr sz="18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3pPr>
            <a:lvl4pPr>
              <a:defRPr sz="16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46363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41901"/>
            <a:ext cx="10972800" cy="510825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31265"/>
            <a:ext cx="5384800" cy="452596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1pPr>
            <a:lvl2pPr>
              <a:defRPr sz="20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2pPr>
            <a:lvl3pPr marL="1143000" indent="-228600">
              <a:buFont typeface="Wingdings" charset="2"/>
              <a:buChar char="§"/>
              <a:defRPr sz="18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3pPr>
            <a:lvl4pPr>
              <a:defRPr sz="16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31265"/>
            <a:ext cx="5384800" cy="452596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1pPr>
            <a:lvl2pPr>
              <a:defRPr sz="20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2pPr>
            <a:lvl3pPr marL="1143000" indent="-228600">
              <a:buFont typeface="Wingdings" charset="2"/>
              <a:buChar char="§"/>
              <a:defRPr sz="18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3pPr>
            <a:lvl4pPr>
              <a:defRPr sz="16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31167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&amp;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4381704" y="1088130"/>
            <a:ext cx="7349104" cy="47437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Oxygen" charset="0"/>
                <a:ea typeface="Oxygen" charset="0"/>
                <a:cs typeface="Oxygen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41901"/>
            <a:ext cx="10972800" cy="510825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609600" y="1088130"/>
            <a:ext cx="3312888" cy="474379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1pPr>
            <a:lvl2pPr>
              <a:defRPr sz="20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2pPr>
            <a:lvl3pPr marL="1143000" indent="-228600">
              <a:buFont typeface="Wingdings" charset="2"/>
              <a:buChar char="§"/>
              <a:defRPr sz="18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3pPr>
            <a:lvl4pPr>
              <a:defRPr sz="160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4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3946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679260" y="1031359"/>
            <a:ext cx="11051549" cy="48715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Oxygen" charset="0"/>
                <a:ea typeface="Oxygen" charset="0"/>
                <a:cs typeface="Oxygen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20809" y="141901"/>
            <a:ext cx="11110000" cy="487491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34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65720" y="2539504"/>
            <a:ext cx="7136320" cy="1470025"/>
          </a:xfrm>
          <a:prstGeom prst="rect">
            <a:avLst/>
          </a:prstGeom>
        </p:spPr>
        <p:txBody>
          <a:bodyPr anchor="ctr"/>
          <a:lstStyle>
            <a:lvl1pPr algn="l">
              <a:defRPr sz="3000" baseline="0">
                <a:solidFill>
                  <a:schemeClr val="tx1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r>
              <a:rPr lang="en-AU" dirty="0" smtClean="0"/>
              <a:t>SECTION BREAK</a:t>
            </a:r>
            <a:br>
              <a:rPr lang="en-AU" dirty="0" smtClean="0"/>
            </a:br>
            <a:r>
              <a:rPr lang="en-AU" dirty="0" smtClean="0"/>
              <a:t>(30pt Oxygen)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74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762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168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0" y="6186640"/>
            <a:ext cx="5082899" cy="43635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Slide Number Placeholder 6"/>
          <p:cNvSpPr txBox="1">
            <a:spLocks/>
          </p:cNvSpPr>
          <p:nvPr userDrawn="1"/>
        </p:nvSpPr>
        <p:spPr>
          <a:xfrm>
            <a:off x="10722485" y="6213844"/>
            <a:ext cx="1320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z="1400" smtClean="0">
                <a:solidFill>
                  <a:srgbClr val="0C6F39"/>
                </a:solidFill>
              </a:rPr>
              <a:pPr algn="ctr"/>
              <a:t>‹#›</a:t>
            </a:fld>
            <a:endParaRPr lang="en-US" sz="1400" dirty="0">
              <a:solidFill>
                <a:srgbClr val="0C6F39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-91154" y="3"/>
            <a:ext cx="12283155" cy="880217"/>
          </a:xfrm>
          <a:prstGeom prst="rect">
            <a:avLst/>
          </a:prstGeom>
          <a:solidFill>
            <a:srgbClr val="0C6F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2" b="-22333"/>
          <a:stretch/>
        </p:blipFill>
        <p:spPr>
          <a:xfrm>
            <a:off x="5972783" y="6254703"/>
            <a:ext cx="5039039" cy="3682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2" r="83955" b="-5732"/>
          <a:stretch/>
        </p:blipFill>
        <p:spPr>
          <a:xfrm>
            <a:off x="11534560" y="6244864"/>
            <a:ext cx="648168" cy="31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5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76" r:id="rId2"/>
    <p:sldLayoutId id="2147483720" r:id="rId3"/>
    <p:sldLayoutId id="2147483681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7" y="487423"/>
            <a:ext cx="4384729" cy="12886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962" y="444107"/>
            <a:ext cx="7126672" cy="817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8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6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668" y="444107"/>
            <a:ext cx="7168335" cy="817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0" y="487236"/>
            <a:ext cx="4442023" cy="12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3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Slide Number Placeholder 6"/>
          <p:cNvSpPr txBox="1">
            <a:spLocks/>
          </p:cNvSpPr>
          <p:nvPr userDrawn="1"/>
        </p:nvSpPr>
        <p:spPr>
          <a:xfrm>
            <a:off x="10722485" y="6213844"/>
            <a:ext cx="1320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z="1400" smtClean="0">
                <a:solidFill>
                  <a:srgbClr val="0C6F39"/>
                </a:solidFill>
              </a:rPr>
              <a:pPr algn="ctr"/>
              <a:t>‹#›</a:t>
            </a:fld>
            <a:endParaRPr lang="en-US" sz="1400" dirty="0">
              <a:solidFill>
                <a:srgbClr val="0C6F39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0" y="6186640"/>
            <a:ext cx="5082899" cy="436351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-91154" y="3"/>
            <a:ext cx="12283155" cy="880217"/>
          </a:xfrm>
          <a:prstGeom prst="rect">
            <a:avLst/>
          </a:prstGeom>
          <a:solidFill>
            <a:srgbClr val="0C6F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" r="4588"/>
          <a:stretch/>
        </p:blipFill>
        <p:spPr>
          <a:xfrm>
            <a:off x="6438682" y="6136133"/>
            <a:ext cx="4447032" cy="53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4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571" y="-275204"/>
            <a:ext cx="10390971" cy="11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9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915" y="-3077401"/>
            <a:ext cx="8852760" cy="1015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50" y="5611300"/>
            <a:ext cx="3593274" cy="809406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5085805" y="1375954"/>
            <a:ext cx="4505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AU" sz="1800" dirty="0" smtClean="0">
                <a:solidFill>
                  <a:srgbClr val="0C6F39"/>
                </a:solidFill>
                <a:latin typeface="Oxygen" panose="02000503000000000000" pitchFamily="2" charset="0"/>
              </a:rPr>
              <a:t>FLEET.ORG.AU</a:t>
            </a:r>
          </a:p>
          <a:p>
            <a:r>
              <a:rPr lang="en-AU" sz="1800" dirty="0" smtClean="0">
                <a:solidFill>
                  <a:srgbClr val="0C6F39"/>
                </a:solidFill>
                <a:latin typeface="Oxygen" panose="02000503000000000000" pitchFamily="2" charset="0"/>
              </a:rPr>
              <a:t>CONTACT@FLEET.ORG.AU</a:t>
            </a:r>
            <a:endParaRPr lang="en-AU" sz="1800" dirty="0">
              <a:solidFill>
                <a:srgbClr val="0C6F39"/>
              </a:solidFill>
              <a:latin typeface="Oxygen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36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6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5085805" y="1375954"/>
            <a:ext cx="4505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AU" sz="1800" dirty="0" smtClean="0">
                <a:solidFill>
                  <a:schemeClr val="bg1"/>
                </a:solidFill>
                <a:latin typeface="Oxygen" panose="02000503000000000000" pitchFamily="2" charset="0"/>
              </a:rPr>
              <a:t>FLEET.ORG.AU</a:t>
            </a:r>
          </a:p>
          <a:p>
            <a:r>
              <a:rPr lang="en-AU" sz="1800" dirty="0" smtClean="0">
                <a:solidFill>
                  <a:schemeClr val="bg1"/>
                </a:solidFill>
                <a:latin typeface="Oxygen" panose="02000503000000000000" pitchFamily="2" charset="0"/>
              </a:rPr>
              <a:t>CONTACT@FLEET.ORG.AU</a:t>
            </a:r>
            <a:endParaRPr lang="en-AU" sz="1800" dirty="0">
              <a:solidFill>
                <a:schemeClr val="bg1"/>
              </a:solidFill>
              <a:latin typeface="Oxygen" panose="02000503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50" y="5610706"/>
            <a:ext cx="3610936" cy="81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519" y="-3077401"/>
            <a:ext cx="8905156" cy="101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7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0.emf"/><Relationship Id="rId5" Type="http://schemas.openxmlformats.org/officeDocument/2006/relationships/image" Target="../media/image15.wmf"/><Relationship Id="rId10" Type="http://schemas.openxmlformats.org/officeDocument/2006/relationships/image" Target="../media/image19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tif"/><Relationship Id="rId4" Type="http://schemas.openxmlformats.org/officeDocument/2006/relationships/image" Target="../media/image31.t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tif"/><Relationship Id="rId5" Type="http://schemas.openxmlformats.org/officeDocument/2006/relationships/image" Target="../media/image36.tiff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23.png"/><Relationship Id="rId4" Type="http://schemas.openxmlformats.org/officeDocument/2006/relationships/image" Target="../media/image40.t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"/><Relationship Id="rId2" Type="http://schemas.openxmlformats.org/officeDocument/2006/relationships/image" Target="../media/image42.t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tif"/><Relationship Id="rId4" Type="http://schemas.openxmlformats.org/officeDocument/2006/relationships/image" Target="../media/image5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49.tif"/><Relationship Id="rId4" Type="http://schemas.openxmlformats.org/officeDocument/2006/relationships/image" Target="../media/image4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"/><Relationship Id="rId2" Type="http://schemas.openxmlformats.org/officeDocument/2006/relationships/image" Target="../media/image50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tif"/><Relationship Id="rId4" Type="http://schemas.openxmlformats.org/officeDocument/2006/relationships/image" Target="../media/image52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"/><Relationship Id="rId2" Type="http://schemas.openxmlformats.org/officeDocument/2006/relationships/image" Target="../media/image54.t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if"/><Relationship Id="rId2" Type="http://schemas.openxmlformats.org/officeDocument/2006/relationships/image" Target="../media/image56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t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t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"/><Relationship Id="rId7" Type="http://schemas.openxmlformats.org/officeDocument/2006/relationships/image" Target="../media/image7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68.png"/><Relationship Id="rId4" Type="http://schemas.openxmlformats.org/officeDocument/2006/relationships/image" Target="../media/image68.t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303355" y="2409495"/>
            <a:ext cx="6945746" cy="1051984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3000" kern="1200" baseline="0">
                <a:solidFill>
                  <a:srgbClr val="404040"/>
                </a:solidFill>
                <a:latin typeface="Oxygen" charset="0"/>
                <a:ea typeface="Oxygen" charset="0"/>
                <a:cs typeface="Oxygen" charset="0"/>
              </a:defRPr>
            </a:lvl1pPr>
          </a:lstStyle>
          <a:p>
            <a:pPr algn="just"/>
            <a:r>
              <a:rPr lang="en-US" sz="2800" dirty="0" smtClean="0"/>
              <a:t>Electric Field-Tuned Topological Phase Transition </a:t>
            </a:r>
            <a:r>
              <a:rPr lang="en-US" sz="2800" dirty="0"/>
              <a:t>in </a:t>
            </a:r>
            <a:r>
              <a:rPr lang="en-US" sz="2800" dirty="0" smtClean="0"/>
              <a:t>Ultra-Thin </a:t>
            </a:r>
            <a:r>
              <a:rPr lang="en-US" sz="2800" dirty="0"/>
              <a:t>Na</a:t>
            </a:r>
            <a:r>
              <a:rPr lang="en-US" sz="2800" baseline="-25000" dirty="0"/>
              <a:t>3</a:t>
            </a:r>
            <a:r>
              <a:rPr lang="en-US" sz="2800" dirty="0"/>
              <a:t>Bi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826740" y="5494191"/>
            <a:ext cx="5352240" cy="633181"/>
          </a:xfrm>
          <a:prstGeom prst="rect">
            <a:avLst/>
          </a:prstGeom>
        </p:spPr>
        <p:txBody>
          <a:bodyPr anchor="ctr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rgbClr val="0C6F39"/>
                </a:solidFill>
                <a:latin typeface="Oxygen" charset="0"/>
                <a:ea typeface="Oxygen" charset="0"/>
                <a:cs typeface="Oxygen" charset="0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Mark Edmonds</a:t>
            </a:r>
          </a:p>
          <a:p>
            <a:r>
              <a:rPr lang="en-US" dirty="0" smtClean="0"/>
              <a:t>Lecturer</a:t>
            </a:r>
          </a:p>
          <a:p>
            <a:r>
              <a:rPr lang="en-US" dirty="0" smtClean="0"/>
              <a:t>ARC DECRA Fellow</a:t>
            </a:r>
          </a:p>
          <a:p>
            <a:r>
              <a:rPr lang="en-US" dirty="0" smtClean="0"/>
              <a:t>School of Physics and Astronomy</a:t>
            </a:r>
          </a:p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840" y="488487"/>
            <a:ext cx="4354316" cy="12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2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1897"/>
            <a:ext cx="10972800" cy="510825"/>
          </a:xfrm>
        </p:spPr>
        <p:txBody>
          <a:bodyPr/>
          <a:lstStyle/>
          <a:p>
            <a:pPr algn="ctr"/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44451" y="915699"/>
            <a:ext cx="6195006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/>
              <a:t>Monash University (STM/ARPES/XPS)</a:t>
            </a:r>
          </a:p>
          <a:p>
            <a:pPr algn="just"/>
            <a:r>
              <a:rPr lang="en-US" sz="1600" dirty="0" smtClean="0"/>
              <a:t>Prof</a:t>
            </a:r>
            <a:r>
              <a:rPr lang="en-US" sz="1600" dirty="0"/>
              <a:t>. Michael S. Fuhrer </a:t>
            </a:r>
            <a:endParaRPr lang="en-US" sz="1600" dirty="0" smtClean="0"/>
          </a:p>
          <a:p>
            <a:pPr algn="just"/>
            <a:r>
              <a:rPr lang="en-US" sz="1600" dirty="0" smtClean="0"/>
              <a:t>James Collins</a:t>
            </a:r>
          </a:p>
          <a:p>
            <a:pPr algn="just"/>
            <a:r>
              <a:rPr lang="en-US" sz="1600" dirty="0" smtClean="0"/>
              <a:t>Chang Liu</a:t>
            </a:r>
          </a:p>
          <a:p>
            <a:pPr algn="just"/>
            <a:r>
              <a:rPr lang="en-US" sz="1600" dirty="0" err="1" smtClean="0"/>
              <a:t>Dr</a:t>
            </a:r>
            <a:r>
              <a:rPr lang="en-US" sz="1600" dirty="0" smtClean="0"/>
              <a:t> Jack </a:t>
            </a:r>
            <a:r>
              <a:rPr lang="en-US" sz="1600" dirty="0" err="1" smtClean="0"/>
              <a:t>Hellerstedt</a:t>
            </a:r>
            <a:endParaRPr lang="en-US" sz="1600" dirty="0" smtClean="0"/>
          </a:p>
          <a:p>
            <a:pPr algn="just"/>
            <a:endParaRPr lang="en-US" sz="1000" dirty="0" smtClean="0"/>
          </a:p>
          <a:p>
            <a:pPr algn="just"/>
            <a:r>
              <a:rPr lang="en-US" sz="1600" b="1" dirty="0"/>
              <a:t>Australian </a:t>
            </a:r>
            <a:r>
              <a:rPr lang="en-US" sz="1600" b="1" dirty="0" smtClean="0"/>
              <a:t>Synchrotron (ARPES/XPS)</a:t>
            </a:r>
            <a:endParaRPr lang="en-US" sz="1600" b="1" dirty="0"/>
          </a:p>
          <a:p>
            <a:pPr algn="just"/>
            <a:r>
              <a:rPr lang="en-US" sz="1600" dirty="0" err="1"/>
              <a:t>Dr</a:t>
            </a:r>
            <a:r>
              <a:rPr lang="en-US" sz="1600" dirty="0"/>
              <a:t> Anton </a:t>
            </a:r>
            <a:r>
              <a:rPr lang="en-US" sz="1600" dirty="0" err="1" smtClean="0"/>
              <a:t>Tadich</a:t>
            </a:r>
            <a:endParaRPr lang="en-US" sz="1600" dirty="0" smtClean="0"/>
          </a:p>
          <a:p>
            <a:pPr algn="just"/>
            <a:endParaRPr lang="en-US" sz="1000" b="1" dirty="0"/>
          </a:p>
          <a:p>
            <a:pPr algn="just"/>
            <a:r>
              <a:rPr lang="en-US" sz="1600" b="1" dirty="0" smtClean="0"/>
              <a:t>Advanced Light Source (ARPES)</a:t>
            </a:r>
          </a:p>
          <a:p>
            <a:pPr algn="just"/>
            <a:r>
              <a:rPr lang="en-US" sz="1600" dirty="0" err="1" smtClean="0"/>
              <a:t>Dr</a:t>
            </a:r>
            <a:r>
              <a:rPr lang="en-US" sz="1600" dirty="0" smtClean="0"/>
              <a:t> Sung-Kwan Mo</a:t>
            </a:r>
          </a:p>
          <a:p>
            <a:pPr algn="just"/>
            <a:r>
              <a:rPr lang="en-US" sz="1600" dirty="0" err="1" smtClean="0"/>
              <a:t>Dr</a:t>
            </a:r>
            <a:r>
              <a:rPr lang="en-US" sz="1600" dirty="0" smtClean="0"/>
              <a:t> </a:t>
            </a:r>
            <a:r>
              <a:rPr lang="en-US" sz="1600" dirty="0" err="1" smtClean="0"/>
              <a:t>Hyejin</a:t>
            </a:r>
            <a:r>
              <a:rPr lang="en-US" sz="1600" dirty="0" smtClean="0"/>
              <a:t> </a:t>
            </a:r>
            <a:r>
              <a:rPr lang="en-US" sz="1600" dirty="0" err="1" smtClean="0"/>
              <a:t>Ryu</a:t>
            </a:r>
            <a:endParaRPr lang="en-US" sz="1600" dirty="0" smtClean="0"/>
          </a:p>
          <a:p>
            <a:pPr algn="just"/>
            <a:r>
              <a:rPr lang="en-US" sz="1600" dirty="0" err="1" smtClean="0"/>
              <a:t>Dr</a:t>
            </a:r>
            <a:r>
              <a:rPr lang="en-US" sz="1600" dirty="0" smtClean="0"/>
              <a:t> </a:t>
            </a:r>
            <a:r>
              <a:rPr lang="en-US" sz="1600" dirty="0" err="1" smtClean="0"/>
              <a:t>Shujie</a:t>
            </a:r>
            <a:r>
              <a:rPr lang="en-US" sz="1600" dirty="0" smtClean="0"/>
              <a:t> Tang</a:t>
            </a:r>
          </a:p>
          <a:p>
            <a:pPr algn="just"/>
            <a:endParaRPr lang="en-US" sz="1000" b="1" dirty="0" smtClean="0"/>
          </a:p>
          <a:p>
            <a:pPr algn="just"/>
            <a:r>
              <a:rPr lang="en-US" sz="1600" b="1" dirty="0" smtClean="0"/>
              <a:t>Singapore University of Technology and Design (Theory/DFT)</a:t>
            </a:r>
          </a:p>
          <a:p>
            <a:pPr algn="just"/>
            <a:r>
              <a:rPr lang="en-US" sz="1600" dirty="0" err="1" smtClean="0"/>
              <a:t>Dr</a:t>
            </a:r>
            <a:r>
              <a:rPr lang="en-US" sz="1600" dirty="0" smtClean="0"/>
              <a:t> </a:t>
            </a:r>
            <a:r>
              <a:rPr lang="en-US" sz="1600" dirty="0" err="1" smtClean="0"/>
              <a:t>Shengyuan</a:t>
            </a:r>
            <a:r>
              <a:rPr lang="en-US" sz="1600" dirty="0" smtClean="0"/>
              <a:t> Yang</a:t>
            </a:r>
          </a:p>
          <a:p>
            <a:pPr algn="just"/>
            <a:r>
              <a:rPr lang="en-US" sz="1600" dirty="0" err="1" smtClean="0"/>
              <a:t>Weikang</a:t>
            </a:r>
            <a:r>
              <a:rPr lang="en-US" sz="1600" dirty="0" smtClean="0"/>
              <a:t> Wu</a:t>
            </a:r>
          </a:p>
          <a:p>
            <a:pPr algn="just"/>
            <a:endParaRPr lang="en-US" sz="1600" b="1" dirty="0" smtClean="0"/>
          </a:p>
          <a:p>
            <a:pPr algn="just"/>
            <a:r>
              <a:rPr lang="en-US" sz="1600" b="1" dirty="0"/>
              <a:t>National University of Singapore	 (Theory/DFT)	</a:t>
            </a:r>
          </a:p>
          <a:p>
            <a:pPr algn="just"/>
            <a:r>
              <a:rPr lang="pt-BR" sz="1600" dirty="0"/>
              <a:t>Dr Lídia C Gomes </a:t>
            </a:r>
          </a:p>
          <a:p>
            <a:pPr algn="just"/>
            <a:r>
              <a:rPr lang="pt-BR" sz="1600" dirty="0"/>
              <a:t>Dr João NB Rodrigues</a:t>
            </a:r>
          </a:p>
          <a:p>
            <a:pPr algn="just"/>
            <a:r>
              <a:rPr lang="en-US" sz="1600" dirty="0"/>
              <a:t>Prof. </a:t>
            </a:r>
            <a:r>
              <a:rPr lang="en-US" sz="1600" dirty="0" err="1"/>
              <a:t>Shaffique</a:t>
            </a:r>
            <a:r>
              <a:rPr lang="en-US" sz="1600" dirty="0"/>
              <a:t> Adam 	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695" y="4299857"/>
            <a:ext cx="1531005" cy="132278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428" y="1991024"/>
            <a:ext cx="2950062" cy="80271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095" y="2860147"/>
            <a:ext cx="956877" cy="144319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450" y="1349234"/>
            <a:ext cx="2158164" cy="64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1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845" y="196326"/>
            <a:ext cx="8229600" cy="510825"/>
          </a:xfrm>
        </p:spPr>
        <p:txBody>
          <a:bodyPr/>
          <a:lstStyle/>
          <a:p>
            <a:pPr algn="ctr"/>
            <a:r>
              <a:rPr lang="en-AU" dirty="0" smtClean="0"/>
              <a:t>Outline</a:t>
            </a:r>
            <a:endParaRPr lang="en-AU" dirty="0"/>
          </a:p>
        </p:txBody>
      </p:sp>
      <p:sp>
        <p:nvSpPr>
          <p:cNvPr id="13" name="Rectangle 12"/>
          <p:cNvSpPr/>
          <p:nvPr/>
        </p:nvSpPr>
        <p:spPr>
          <a:xfrm>
            <a:off x="3748574" y="1540332"/>
            <a:ext cx="185776" cy="330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1728845" y="1006424"/>
            <a:ext cx="686322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u="sng" dirty="0" smtClean="0"/>
              <a:t>Introduction</a:t>
            </a:r>
          </a:p>
          <a:p>
            <a:r>
              <a:rPr lang="en-AU" b="1" i="1" dirty="0" smtClean="0">
                <a:solidFill>
                  <a:srgbClr val="7030A0"/>
                </a:solidFill>
              </a:rPr>
              <a:t>- 2D Topological Insulators.</a:t>
            </a:r>
            <a:endParaRPr lang="en-AU" dirty="0" smtClean="0">
              <a:solidFill>
                <a:srgbClr val="7030A0"/>
              </a:solidFill>
            </a:endParaRPr>
          </a:p>
          <a:p>
            <a:endParaRPr lang="en-AU" dirty="0" smtClean="0"/>
          </a:p>
          <a:p>
            <a:r>
              <a:rPr lang="en-AU" b="1" i="1" dirty="0" smtClean="0">
                <a:solidFill>
                  <a:schemeClr val="accent4">
                    <a:lumMod val="75000"/>
                  </a:schemeClr>
                </a:solidFill>
              </a:rPr>
              <a:t>- Electric-field </a:t>
            </a:r>
            <a:r>
              <a:rPr lang="en-AU" b="1" i="1" dirty="0">
                <a:solidFill>
                  <a:schemeClr val="accent4">
                    <a:lumMod val="75000"/>
                  </a:schemeClr>
                </a:solidFill>
              </a:rPr>
              <a:t>induced topological phase transitions</a:t>
            </a:r>
            <a:r>
              <a:rPr lang="en-AU" b="1" i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endParaRPr lang="en-AU" dirty="0" smtClean="0"/>
          </a:p>
          <a:p>
            <a:endParaRPr lang="en-AU" dirty="0"/>
          </a:p>
          <a:p>
            <a:endParaRPr lang="en-AU" dirty="0"/>
          </a:p>
          <a:p>
            <a:endParaRPr lang="en-AU" dirty="0" smtClean="0"/>
          </a:p>
          <a:p>
            <a:r>
              <a:rPr lang="en-AU" b="1" u="sng" dirty="0" smtClean="0"/>
              <a:t>Results</a:t>
            </a:r>
          </a:p>
          <a:p>
            <a:r>
              <a:rPr lang="en-AU" b="1" i="1" dirty="0" smtClean="0">
                <a:solidFill>
                  <a:schemeClr val="accent5">
                    <a:lumMod val="75000"/>
                  </a:schemeClr>
                </a:solidFill>
              </a:rPr>
              <a:t>- Ultra-thin Na</a:t>
            </a:r>
            <a:r>
              <a:rPr lang="en-AU" b="1" i="1" baseline="-25000" dirty="0" smtClean="0">
                <a:solidFill>
                  <a:schemeClr val="accent5">
                    <a:lumMod val="75000"/>
                  </a:schemeClr>
                </a:solidFill>
              </a:rPr>
              <a:t>3</a:t>
            </a:r>
            <a:r>
              <a:rPr lang="en-AU" b="1" i="1" dirty="0" smtClean="0">
                <a:solidFill>
                  <a:schemeClr val="accent5">
                    <a:lumMod val="75000"/>
                  </a:schemeClr>
                </a:solidFill>
              </a:rPr>
              <a:t>Bi – Growth and Electronic Properties Characterization</a:t>
            </a:r>
            <a:endParaRPr lang="en-AU" b="1" i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AU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672" y="1006424"/>
            <a:ext cx="4190884" cy="2278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323603" y="2727492"/>
            <a:ext cx="185776" cy="4477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7893698" y="1091682"/>
            <a:ext cx="223935" cy="2892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/>
          <p:cNvSpPr txBox="1"/>
          <p:nvPr/>
        </p:nvSpPr>
        <p:spPr>
          <a:xfrm>
            <a:off x="3592285" y="3984676"/>
            <a:ext cx="37135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C00A4"/>
                </a:solidFill>
              </a:rPr>
              <a:t>“</a:t>
            </a:r>
            <a:r>
              <a:rPr lang="en-US" dirty="0">
                <a:solidFill>
                  <a:srgbClr val="0C00A4"/>
                </a:solidFill>
              </a:rPr>
              <a:t>Platform for a topological transistor”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5774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2D Topological Insulators</a:t>
            </a: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-1" y="6068291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956266" y="849028"/>
            <a:ext cx="1233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 smtClean="0">
                <a:solidFill>
                  <a:srgbClr val="00B050"/>
                </a:solidFill>
              </a:rPr>
              <a:t>Graphene</a:t>
            </a:r>
            <a:endParaRPr lang="en-AU" sz="2000" b="1" dirty="0">
              <a:solidFill>
                <a:srgbClr val="00B050"/>
              </a:solidFill>
            </a:endParaRPr>
          </a:p>
        </p:txBody>
      </p:sp>
      <p:grpSp>
        <p:nvGrpSpPr>
          <p:cNvPr id="8" name="Group 109"/>
          <p:cNvGrpSpPr>
            <a:grpSpLocks/>
          </p:cNvGrpSpPr>
          <p:nvPr/>
        </p:nvGrpSpPr>
        <p:grpSpPr bwMode="auto">
          <a:xfrm>
            <a:off x="578391" y="1148005"/>
            <a:ext cx="2405207" cy="2345907"/>
            <a:chOff x="3200400" y="3835117"/>
            <a:chExt cx="2599985" cy="2579057"/>
          </a:xfrm>
        </p:grpSpPr>
        <p:grpSp>
          <p:nvGrpSpPr>
            <p:cNvPr id="9" name="Group 21"/>
            <p:cNvGrpSpPr>
              <a:grpSpLocks/>
            </p:cNvGrpSpPr>
            <p:nvPr/>
          </p:nvGrpSpPr>
          <p:grpSpPr bwMode="auto">
            <a:xfrm>
              <a:off x="3200400" y="4057711"/>
              <a:ext cx="2308689" cy="1809689"/>
              <a:chOff x="0" y="528"/>
              <a:chExt cx="2496" cy="1936"/>
            </a:xfrm>
          </p:grpSpPr>
          <p:graphicFrame>
            <p:nvGraphicFramePr>
              <p:cNvPr id="17" name="Object 6"/>
              <p:cNvGraphicFramePr>
                <a:graphicFrameLocks noChangeAspect="1"/>
              </p:cNvGraphicFramePr>
              <p:nvPr/>
            </p:nvGraphicFramePr>
            <p:xfrm>
              <a:off x="0" y="528"/>
              <a:ext cx="2327" cy="19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72" name="Designer Drawing" r:id="rId4" imgW="7083552" imgH="5891784" progId="Designer.Drawing.8">
                      <p:embed/>
                    </p:oleObj>
                  </mc:Choice>
                  <mc:Fallback>
                    <p:oleObj name="Designer Drawing" r:id="rId4" imgW="7083552" imgH="5891784" progId="Designer.Drawing.8">
                      <p:embed/>
                      <p:pic>
                        <p:nvPicPr>
                          <p:cNvPr id="66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0" y="528"/>
                            <a:ext cx="2327" cy="19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8" name="Line 25"/>
              <p:cNvSpPr>
                <a:spLocks noChangeShapeType="1"/>
              </p:cNvSpPr>
              <p:nvPr/>
            </p:nvSpPr>
            <p:spPr bwMode="auto">
              <a:xfrm flipV="1">
                <a:off x="2112" y="1344"/>
                <a:ext cx="38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Oval 26"/>
              <p:cNvSpPr>
                <a:spLocks noChangeArrowheads="1"/>
              </p:cNvSpPr>
              <p:nvPr/>
            </p:nvSpPr>
            <p:spPr bwMode="auto">
              <a:xfrm>
                <a:off x="2256" y="1296"/>
                <a:ext cx="96" cy="96"/>
              </a:xfrm>
              <a:prstGeom prst="ellipse">
                <a:avLst/>
              </a:prstGeom>
              <a:solidFill>
                <a:srgbClr val="FF050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1000"/>
              </a:p>
            </p:txBody>
          </p:sp>
          <p:sp>
            <p:nvSpPr>
              <p:cNvPr id="20" name="Line 28"/>
              <p:cNvSpPr>
                <a:spLocks noChangeShapeType="1"/>
              </p:cNvSpPr>
              <p:nvPr/>
            </p:nvSpPr>
            <p:spPr bwMode="auto">
              <a:xfrm flipV="1">
                <a:off x="1440" y="1728"/>
                <a:ext cx="38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Oval 29"/>
              <p:cNvSpPr>
                <a:spLocks noChangeArrowheads="1"/>
              </p:cNvSpPr>
              <p:nvPr/>
            </p:nvSpPr>
            <p:spPr bwMode="auto">
              <a:xfrm>
                <a:off x="1584" y="1680"/>
                <a:ext cx="96" cy="9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1000"/>
              </a:p>
            </p:txBody>
          </p:sp>
        </p:grpSp>
        <p:graphicFrame>
          <p:nvGraphicFramePr>
            <p:cNvPr id="10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6830064"/>
                </p:ext>
              </p:extLst>
            </p:nvPr>
          </p:nvGraphicFramePr>
          <p:xfrm>
            <a:off x="3581400" y="6031585"/>
            <a:ext cx="1381125" cy="3825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73" name="Equation" r:id="rId6" imgW="825500" imgH="228600" progId="Equation.DSMT4">
                    <p:embed/>
                  </p:oleObj>
                </mc:Choice>
                <mc:Fallback>
                  <p:oleObj name="Equation" r:id="rId6" imgW="825500" imgH="228600" progId="Equation.DSMT4">
                    <p:embed/>
                    <p:pic>
                      <p:nvPicPr>
                        <p:cNvPr id="5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1400" y="6031585"/>
                          <a:ext cx="1381125" cy="382589"/>
                        </a:xfrm>
                        <a:prstGeom prst="rect">
                          <a:avLst/>
                        </a:prstGeom>
                        <a:solidFill>
                          <a:srgbClr val="CCFF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Line 20"/>
            <p:cNvSpPr>
              <a:spLocks noChangeShapeType="1"/>
            </p:cNvSpPr>
            <p:nvPr/>
          </p:nvSpPr>
          <p:spPr bwMode="auto">
            <a:xfrm flipV="1">
              <a:off x="4258185" y="3984160"/>
              <a:ext cx="0" cy="980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21"/>
            <p:cNvSpPr>
              <a:spLocks noChangeShapeType="1"/>
            </p:cNvSpPr>
            <p:nvPr/>
          </p:nvSpPr>
          <p:spPr bwMode="auto">
            <a:xfrm>
              <a:off x="4258354" y="4964474"/>
              <a:ext cx="1151845" cy="1409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22"/>
            <p:cNvSpPr>
              <a:spLocks noChangeShapeType="1"/>
            </p:cNvSpPr>
            <p:nvPr/>
          </p:nvSpPr>
          <p:spPr bwMode="auto">
            <a:xfrm flipH="1">
              <a:off x="3962400" y="4964418"/>
              <a:ext cx="295784" cy="7505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23"/>
            <p:cNvSpPr txBox="1">
              <a:spLocks noChangeArrowheads="1"/>
            </p:cNvSpPr>
            <p:nvPr/>
          </p:nvSpPr>
          <p:spPr bwMode="auto">
            <a:xfrm>
              <a:off x="5410200" y="4888136"/>
              <a:ext cx="390185" cy="369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i="1"/>
                <a:t>p</a:t>
              </a:r>
              <a:r>
                <a:rPr lang="en-US" altLang="en-US" baseline="-25000"/>
                <a:t>y</a:t>
              </a:r>
              <a:endParaRPr lang="en-US" altLang="en-US"/>
            </a:p>
          </p:txBody>
        </p:sp>
        <p:sp>
          <p:nvSpPr>
            <p:cNvPr id="15" name="Text Box 24"/>
            <p:cNvSpPr txBox="1">
              <a:spLocks noChangeArrowheads="1"/>
            </p:cNvSpPr>
            <p:nvPr/>
          </p:nvSpPr>
          <p:spPr bwMode="auto">
            <a:xfrm>
              <a:off x="3733800" y="5638800"/>
              <a:ext cx="390185" cy="369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i="1"/>
                <a:t>p</a:t>
              </a:r>
              <a:r>
                <a:rPr lang="en-US" altLang="en-US" baseline="-25000"/>
                <a:t>x</a:t>
              </a:r>
              <a:endParaRPr lang="en-US" altLang="en-US"/>
            </a:p>
          </p:txBody>
        </p:sp>
        <p:sp>
          <p:nvSpPr>
            <p:cNvPr id="16" name="Text Box 25"/>
            <p:cNvSpPr txBox="1">
              <a:spLocks noChangeArrowheads="1"/>
            </p:cNvSpPr>
            <p:nvPr/>
          </p:nvSpPr>
          <p:spPr bwMode="auto">
            <a:xfrm>
              <a:off x="4246755" y="3835117"/>
              <a:ext cx="336403" cy="367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i="1"/>
                <a:t>E</a:t>
              </a:r>
            </a:p>
          </p:txBody>
        </p:sp>
      </p:grpSp>
      <p:pic>
        <p:nvPicPr>
          <p:cNvPr id="69" name="Picture 6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9374" y="1256177"/>
            <a:ext cx="2646380" cy="2029239"/>
          </a:xfrm>
          <a:prstGeom prst="rect">
            <a:avLst/>
          </a:prstGeom>
        </p:spPr>
      </p:pic>
      <p:sp>
        <p:nvSpPr>
          <p:cNvPr id="120" name="Rectangle 119"/>
          <p:cNvSpPr/>
          <p:nvPr/>
        </p:nvSpPr>
        <p:spPr>
          <a:xfrm>
            <a:off x="3601108" y="1478837"/>
            <a:ext cx="667557" cy="16221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1" name="Rectangle 120"/>
          <p:cNvSpPr/>
          <p:nvPr/>
        </p:nvSpPr>
        <p:spPr>
          <a:xfrm>
            <a:off x="8123609" y="1434519"/>
            <a:ext cx="667557" cy="16221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8" name="Rectangle 127"/>
          <p:cNvSpPr/>
          <p:nvPr/>
        </p:nvSpPr>
        <p:spPr>
          <a:xfrm>
            <a:off x="26321" y="3532595"/>
            <a:ext cx="12192000" cy="45719"/>
          </a:xfrm>
          <a:prstGeom prst="rect">
            <a:avLst/>
          </a:prstGeom>
          <a:solidFill>
            <a:srgbClr val="0C6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9" name="Notched Right Arrow 128"/>
          <p:cNvSpPr/>
          <p:nvPr/>
        </p:nvSpPr>
        <p:spPr>
          <a:xfrm>
            <a:off x="3250335" y="2124069"/>
            <a:ext cx="951288" cy="287516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1" name="TextBox 130"/>
          <p:cNvSpPr txBox="1"/>
          <p:nvPr/>
        </p:nvSpPr>
        <p:spPr>
          <a:xfrm>
            <a:off x="3076602" y="1498270"/>
            <a:ext cx="12987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 smtClean="0">
                <a:solidFill>
                  <a:srgbClr val="0070C0"/>
                </a:solidFill>
              </a:rPr>
              <a:t>Spin-orbit </a:t>
            </a:r>
          </a:p>
          <a:p>
            <a:pPr algn="ctr"/>
            <a:r>
              <a:rPr lang="en-AU" sz="2000" b="1" dirty="0">
                <a:solidFill>
                  <a:srgbClr val="0070C0"/>
                </a:solidFill>
              </a:rPr>
              <a:t>c</a:t>
            </a:r>
            <a:r>
              <a:rPr lang="en-AU" sz="2000" b="1" dirty="0" smtClean="0">
                <a:solidFill>
                  <a:srgbClr val="0070C0"/>
                </a:solidFill>
              </a:rPr>
              <a:t>oupling</a:t>
            </a:r>
            <a:endParaRPr lang="en-AU" sz="2000" b="1" dirty="0">
              <a:solidFill>
                <a:srgbClr val="0070C0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 rot="16200000">
            <a:off x="4104492" y="1943530"/>
            <a:ext cx="82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Energy</a:t>
            </a:r>
            <a:endParaRPr lang="en-AU" dirty="0"/>
          </a:p>
        </p:txBody>
      </p:sp>
      <p:sp>
        <p:nvSpPr>
          <p:cNvPr id="133" name="Right Brace 132"/>
          <p:cNvSpPr/>
          <p:nvPr/>
        </p:nvSpPr>
        <p:spPr>
          <a:xfrm>
            <a:off x="6840251" y="1777623"/>
            <a:ext cx="659321" cy="67993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34" name="TextBox 133"/>
          <p:cNvSpPr txBox="1"/>
          <p:nvPr/>
        </p:nvSpPr>
        <p:spPr>
          <a:xfrm>
            <a:off x="7471251" y="1713349"/>
            <a:ext cx="12314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200" b="1" dirty="0" smtClean="0">
                <a:sym typeface="Symbol" panose="05050102010706020507" pitchFamily="18" charset="2"/>
              </a:rPr>
              <a:t>Bulk Gap</a:t>
            </a:r>
          </a:p>
          <a:p>
            <a:pPr algn="ctr"/>
            <a:r>
              <a:rPr lang="en-AU" sz="2200" b="1" dirty="0" smtClean="0">
                <a:sym typeface="Symbol" panose="05050102010706020507" pitchFamily="18" charset="2"/>
              </a:rPr>
              <a:t></a:t>
            </a:r>
            <a:r>
              <a:rPr lang="en-AU" sz="2200" b="1" dirty="0" smtClean="0"/>
              <a:t>eV</a:t>
            </a:r>
            <a:endParaRPr lang="en-AU" sz="2200" b="1" dirty="0"/>
          </a:p>
        </p:txBody>
      </p:sp>
      <p:sp>
        <p:nvSpPr>
          <p:cNvPr id="135" name="TextBox 134"/>
          <p:cNvSpPr txBox="1"/>
          <p:nvPr/>
        </p:nvSpPr>
        <p:spPr>
          <a:xfrm>
            <a:off x="497173" y="3795288"/>
            <a:ext cx="2409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 err="1" smtClean="0">
                <a:solidFill>
                  <a:srgbClr val="00B050"/>
                </a:solidFill>
              </a:rPr>
              <a:t>HgTe</a:t>
            </a:r>
            <a:r>
              <a:rPr lang="en-AU" sz="2000" b="1" dirty="0" smtClean="0">
                <a:solidFill>
                  <a:srgbClr val="00B050"/>
                </a:solidFill>
              </a:rPr>
              <a:t> Quantum Wells</a:t>
            </a:r>
            <a:endParaRPr lang="en-AU" sz="2000" b="1" dirty="0">
              <a:solidFill>
                <a:srgbClr val="00B050"/>
              </a:solidFill>
            </a:endParaRPr>
          </a:p>
        </p:txBody>
      </p:sp>
      <p:sp>
        <p:nvSpPr>
          <p:cNvPr id="139" name="Cube 138"/>
          <p:cNvSpPr/>
          <p:nvPr/>
        </p:nvSpPr>
        <p:spPr>
          <a:xfrm>
            <a:off x="449047" y="4812350"/>
            <a:ext cx="2308067" cy="1133475"/>
          </a:xfrm>
          <a:prstGeom prst="cube">
            <a:avLst>
              <a:gd name="adj" fmla="val 6449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 smtClean="0"/>
          </a:p>
          <a:p>
            <a:pPr algn="ctr"/>
            <a:r>
              <a:rPr lang="en-AU" b="1" dirty="0" smtClean="0"/>
              <a:t>Hg</a:t>
            </a:r>
            <a:r>
              <a:rPr lang="en-AU" b="1" baseline="-25000" dirty="0" smtClean="0"/>
              <a:t>x</a:t>
            </a:r>
            <a:r>
              <a:rPr lang="en-AU" b="1" dirty="0" smtClean="0"/>
              <a:t>Cd</a:t>
            </a:r>
            <a:r>
              <a:rPr lang="en-AU" b="1" baseline="-25000" dirty="0" smtClean="0"/>
              <a:t>1-x</a:t>
            </a:r>
            <a:r>
              <a:rPr lang="en-AU" b="1" dirty="0" smtClean="0"/>
              <a:t>Te</a:t>
            </a:r>
            <a:endParaRPr lang="en-AU" b="1" dirty="0"/>
          </a:p>
          <a:p>
            <a:pPr algn="ctr"/>
            <a:endParaRPr lang="en-AU" dirty="0"/>
          </a:p>
        </p:txBody>
      </p:sp>
      <p:sp>
        <p:nvSpPr>
          <p:cNvPr id="140" name="Cube 139"/>
          <p:cNvSpPr/>
          <p:nvPr/>
        </p:nvSpPr>
        <p:spPr>
          <a:xfrm>
            <a:off x="449047" y="4403636"/>
            <a:ext cx="2582175" cy="1133475"/>
          </a:xfrm>
          <a:prstGeom prst="cube">
            <a:avLst>
              <a:gd name="adj" fmla="val 88866"/>
            </a:avLst>
          </a:prstGeom>
          <a:solidFill>
            <a:srgbClr val="0C6F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1" name="Cube 140"/>
          <p:cNvSpPr/>
          <p:nvPr/>
        </p:nvSpPr>
        <p:spPr>
          <a:xfrm>
            <a:off x="449047" y="4260761"/>
            <a:ext cx="2308067" cy="1133475"/>
          </a:xfrm>
          <a:prstGeom prst="cube">
            <a:avLst>
              <a:gd name="adj" fmla="val 6449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 smtClean="0"/>
              <a:t>Hg</a:t>
            </a:r>
            <a:r>
              <a:rPr lang="en-AU" b="1" baseline="-25000" dirty="0" smtClean="0"/>
              <a:t>x</a:t>
            </a:r>
            <a:r>
              <a:rPr lang="en-AU" b="1" dirty="0" smtClean="0"/>
              <a:t>Cd</a:t>
            </a:r>
            <a:r>
              <a:rPr lang="en-AU" b="1" baseline="-25000" dirty="0" smtClean="0"/>
              <a:t>1-x</a:t>
            </a:r>
            <a:r>
              <a:rPr lang="en-AU" b="1" dirty="0" smtClean="0"/>
              <a:t>Te</a:t>
            </a:r>
            <a:endParaRPr lang="en-AU" b="1" dirty="0"/>
          </a:p>
        </p:txBody>
      </p:sp>
      <p:sp>
        <p:nvSpPr>
          <p:cNvPr id="142" name="Rectangle 141"/>
          <p:cNvSpPr/>
          <p:nvPr/>
        </p:nvSpPr>
        <p:spPr>
          <a:xfrm>
            <a:off x="2757114" y="4203694"/>
            <a:ext cx="667557" cy="16221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43" name="TextBox 142"/>
          <p:cNvSpPr txBox="1"/>
          <p:nvPr/>
        </p:nvSpPr>
        <p:spPr>
          <a:xfrm>
            <a:off x="2779623" y="4554540"/>
            <a:ext cx="645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>
                <a:solidFill>
                  <a:srgbClr val="0C6F39"/>
                </a:solidFill>
              </a:rPr>
              <a:t>HgTe</a:t>
            </a:r>
            <a:endParaRPr lang="en-AU" dirty="0">
              <a:solidFill>
                <a:srgbClr val="0C6F39"/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120044" y="527909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0C6F39"/>
                </a:solidFill>
              </a:rPr>
              <a:t>d</a:t>
            </a:r>
            <a:endParaRPr lang="en-AU" b="1" dirty="0">
              <a:solidFill>
                <a:srgbClr val="0C6F39"/>
              </a:solidFill>
            </a:endParaRPr>
          </a:p>
        </p:txBody>
      </p:sp>
      <p:cxnSp>
        <p:nvCxnSpPr>
          <p:cNvPr id="146" name="Straight Arrow Connector 145"/>
          <p:cNvCxnSpPr/>
          <p:nvPr/>
        </p:nvCxnSpPr>
        <p:spPr>
          <a:xfrm>
            <a:off x="378913" y="5113966"/>
            <a:ext cx="0" cy="252000"/>
          </a:xfrm>
          <a:prstGeom prst="straightConnector1">
            <a:avLst/>
          </a:prstGeom>
          <a:ln>
            <a:solidFill>
              <a:srgbClr val="0C6F39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 flipV="1">
            <a:off x="378913" y="5550537"/>
            <a:ext cx="0" cy="252000"/>
          </a:xfrm>
          <a:prstGeom prst="straightConnector1">
            <a:avLst/>
          </a:prstGeom>
          <a:ln>
            <a:solidFill>
              <a:srgbClr val="0C6F39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4521371" y="4067216"/>
            <a:ext cx="1072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>
                <a:solidFill>
                  <a:srgbClr val="0C6F39"/>
                </a:solidFill>
              </a:rPr>
              <a:t>d</a:t>
            </a:r>
            <a:r>
              <a:rPr lang="en-AU" b="1" dirty="0" smtClean="0">
                <a:solidFill>
                  <a:srgbClr val="0C6F39"/>
                </a:solidFill>
              </a:rPr>
              <a:t>&lt;6.3 nm</a:t>
            </a:r>
          </a:p>
          <a:p>
            <a:pPr algn="ctr"/>
            <a:r>
              <a:rPr lang="en-AU" b="1" dirty="0" smtClean="0">
                <a:solidFill>
                  <a:srgbClr val="0C6F39"/>
                </a:solidFill>
              </a:rPr>
              <a:t>Insulator</a:t>
            </a:r>
            <a:endParaRPr lang="en-AU" b="1" dirty="0">
              <a:solidFill>
                <a:srgbClr val="0C6F39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6722830" y="4067216"/>
            <a:ext cx="1501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>
                <a:solidFill>
                  <a:srgbClr val="0C6F39"/>
                </a:solidFill>
              </a:rPr>
              <a:t>d</a:t>
            </a:r>
            <a:r>
              <a:rPr lang="en-AU" b="1" dirty="0" smtClean="0">
                <a:solidFill>
                  <a:srgbClr val="0C6F39"/>
                </a:solidFill>
              </a:rPr>
              <a:t>&gt;6.3 nm</a:t>
            </a:r>
          </a:p>
          <a:p>
            <a:pPr algn="ctr"/>
            <a:r>
              <a:rPr lang="en-AU" b="1" dirty="0" smtClean="0">
                <a:solidFill>
                  <a:srgbClr val="0C6F39"/>
                </a:solidFill>
              </a:rPr>
              <a:t>QSH Insulator</a:t>
            </a:r>
            <a:endParaRPr lang="en-AU" b="1" dirty="0">
              <a:solidFill>
                <a:srgbClr val="0C6F39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20044" y="6514726"/>
            <a:ext cx="35103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err="1" smtClean="0"/>
              <a:t>Bernevig</a:t>
            </a:r>
            <a:r>
              <a:rPr lang="en-AU" sz="1600" dirty="0" smtClean="0"/>
              <a:t> et al, Science 314, 1757 (2006)</a:t>
            </a:r>
            <a:endParaRPr lang="en-AU" sz="1600" dirty="0"/>
          </a:p>
        </p:txBody>
      </p:sp>
      <p:pic>
        <p:nvPicPr>
          <p:cNvPr id="180" name="Picture 17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6932" y="4682804"/>
            <a:ext cx="1195301" cy="1763365"/>
          </a:xfrm>
          <a:prstGeom prst="rect">
            <a:avLst/>
          </a:prstGeom>
        </p:spPr>
      </p:pic>
      <p:pic>
        <p:nvPicPr>
          <p:cNvPr id="181" name="Picture 18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6807" y="4723549"/>
            <a:ext cx="1182360" cy="1669631"/>
          </a:xfrm>
          <a:prstGeom prst="rect">
            <a:avLst/>
          </a:prstGeom>
        </p:spPr>
      </p:pic>
      <p:sp>
        <p:nvSpPr>
          <p:cNvPr id="182" name="TextBox 181"/>
          <p:cNvSpPr txBox="1"/>
          <p:nvPr/>
        </p:nvSpPr>
        <p:spPr>
          <a:xfrm>
            <a:off x="7850902" y="5096202"/>
            <a:ext cx="12314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200" b="1" dirty="0" smtClean="0">
                <a:sym typeface="Symbol" panose="05050102010706020507" pitchFamily="18" charset="2"/>
              </a:rPr>
              <a:t>Bulk Gap</a:t>
            </a:r>
          </a:p>
          <a:p>
            <a:pPr algn="ctr"/>
            <a:r>
              <a:rPr lang="en-AU" sz="2200" b="1" dirty="0" smtClean="0">
                <a:sym typeface="Symbol" panose="05050102010706020507" pitchFamily="18" charset="2"/>
              </a:rPr>
              <a:t>10m</a:t>
            </a:r>
            <a:r>
              <a:rPr lang="en-AU" sz="2200" b="1" dirty="0" smtClean="0"/>
              <a:t>eV</a:t>
            </a:r>
            <a:endParaRPr lang="en-AU" sz="2200" b="1" dirty="0"/>
          </a:p>
        </p:txBody>
      </p:sp>
      <p:sp>
        <p:nvSpPr>
          <p:cNvPr id="183" name="TextBox 182"/>
          <p:cNvSpPr txBox="1"/>
          <p:nvPr/>
        </p:nvSpPr>
        <p:spPr>
          <a:xfrm>
            <a:off x="8680077" y="6553984"/>
            <a:ext cx="3137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err="1" smtClean="0"/>
              <a:t>Konig</a:t>
            </a:r>
            <a:r>
              <a:rPr lang="en-AU" sz="1600" dirty="0" smtClean="0"/>
              <a:t> et al, Science 318, 766 (2007)</a:t>
            </a:r>
            <a:endParaRPr lang="en-AU" sz="1600" dirty="0"/>
          </a:p>
        </p:txBody>
      </p:sp>
      <p:cxnSp>
        <p:nvCxnSpPr>
          <p:cNvPr id="184" name="Straight Arrow Connector 183"/>
          <p:cNvCxnSpPr/>
          <p:nvPr/>
        </p:nvCxnSpPr>
        <p:spPr>
          <a:xfrm flipV="1">
            <a:off x="5622435" y="5430745"/>
            <a:ext cx="1397344" cy="3474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/>
          <p:nvPr/>
        </p:nvCxnSpPr>
        <p:spPr>
          <a:xfrm>
            <a:off x="5562032" y="5416733"/>
            <a:ext cx="1484069" cy="399625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TextBox 186"/>
          <p:cNvSpPr txBox="1"/>
          <p:nvPr/>
        </p:nvSpPr>
        <p:spPr>
          <a:xfrm>
            <a:off x="5464083" y="5037465"/>
            <a:ext cx="1567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Band Inversion</a:t>
            </a:r>
            <a:endParaRPr lang="en-AU" dirty="0"/>
          </a:p>
        </p:txBody>
      </p:sp>
      <p:sp>
        <p:nvSpPr>
          <p:cNvPr id="188" name="Rectangle 187"/>
          <p:cNvSpPr/>
          <p:nvPr/>
        </p:nvSpPr>
        <p:spPr>
          <a:xfrm>
            <a:off x="4201623" y="3892808"/>
            <a:ext cx="4880706" cy="25653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89" name="Picture 18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1075" y="3622116"/>
            <a:ext cx="4760235" cy="3206548"/>
          </a:xfrm>
          <a:prstGeom prst="rect">
            <a:avLst/>
          </a:prstGeom>
        </p:spPr>
      </p:pic>
      <p:sp>
        <p:nvSpPr>
          <p:cNvPr id="3" name="Cube 2"/>
          <p:cNvSpPr/>
          <p:nvPr/>
        </p:nvSpPr>
        <p:spPr>
          <a:xfrm rot="20520774">
            <a:off x="8188678" y="1595433"/>
            <a:ext cx="2900973" cy="1253887"/>
          </a:xfrm>
          <a:prstGeom prst="cube">
            <a:avLst>
              <a:gd name="adj" fmla="val 98346"/>
            </a:avLst>
          </a:prstGeom>
          <a:solidFill>
            <a:srgbClr val="7030A0">
              <a:alpha val="40000"/>
            </a:srgbClr>
          </a:solidFill>
          <a:ln>
            <a:solidFill>
              <a:srgbClr val="CC00CC">
                <a:alpha val="30196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5" name="Hexagon 114"/>
          <p:cNvSpPr/>
          <p:nvPr/>
        </p:nvSpPr>
        <p:spPr>
          <a:xfrm rot="16200000">
            <a:off x="9020805" y="1984254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6" name="Hexagon 115"/>
          <p:cNvSpPr/>
          <p:nvPr/>
        </p:nvSpPr>
        <p:spPr>
          <a:xfrm rot="16200000">
            <a:off x="8879539" y="2248022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7" name="Hexagon 116"/>
          <p:cNvSpPr/>
          <p:nvPr/>
        </p:nvSpPr>
        <p:spPr>
          <a:xfrm rot="16200000">
            <a:off x="8737492" y="2522569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8" name="Hexagon 117"/>
          <p:cNvSpPr/>
          <p:nvPr/>
        </p:nvSpPr>
        <p:spPr>
          <a:xfrm rot="16200000">
            <a:off x="8594662" y="2789867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9" name="Hexagon 118"/>
          <p:cNvSpPr/>
          <p:nvPr/>
        </p:nvSpPr>
        <p:spPr>
          <a:xfrm rot="16200000">
            <a:off x="9166278" y="1714091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4" name="Hexagon 123"/>
          <p:cNvSpPr/>
          <p:nvPr/>
        </p:nvSpPr>
        <p:spPr>
          <a:xfrm rot="16200000">
            <a:off x="9311752" y="1977329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6" name="Hexagon 125"/>
          <p:cNvSpPr/>
          <p:nvPr/>
        </p:nvSpPr>
        <p:spPr>
          <a:xfrm rot="16200000">
            <a:off x="9170486" y="2241097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6" name="Hexagon 135"/>
          <p:cNvSpPr/>
          <p:nvPr/>
        </p:nvSpPr>
        <p:spPr>
          <a:xfrm rot="16200000">
            <a:off x="9028439" y="2515644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7" name="Hexagon 136"/>
          <p:cNvSpPr/>
          <p:nvPr/>
        </p:nvSpPr>
        <p:spPr>
          <a:xfrm rot="16200000">
            <a:off x="8885609" y="2782942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8" name="Hexagon 137"/>
          <p:cNvSpPr/>
          <p:nvPr/>
        </p:nvSpPr>
        <p:spPr>
          <a:xfrm rot="16200000">
            <a:off x="9457225" y="1707166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5" name="Hexagon 144"/>
          <p:cNvSpPr/>
          <p:nvPr/>
        </p:nvSpPr>
        <p:spPr>
          <a:xfrm rot="16200000">
            <a:off x="9609627" y="1963474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8" name="Hexagon 147"/>
          <p:cNvSpPr/>
          <p:nvPr/>
        </p:nvSpPr>
        <p:spPr>
          <a:xfrm rot="16200000">
            <a:off x="9468361" y="2227242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9" name="Hexagon 148"/>
          <p:cNvSpPr/>
          <p:nvPr/>
        </p:nvSpPr>
        <p:spPr>
          <a:xfrm rot="16200000">
            <a:off x="9326314" y="2501789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0" name="Hexagon 149"/>
          <p:cNvSpPr/>
          <p:nvPr/>
        </p:nvSpPr>
        <p:spPr>
          <a:xfrm rot="16200000">
            <a:off x="9183484" y="2769087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1" name="Hexagon 150"/>
          <p:cNvSpPr/>
          <p:nvPr/>
        </p:nvSpPr>
        <p:spPr>
          <a:xfrm rot="16200000">
            <a:off x="9755100" y="1693311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2" name="Hexagon 151"/>
          <p:cNvSpPr/>
          <p:nvPr/>
        </p:nvSpPr>
        <p:spPr>
          <a:xfrm rot="16200000">
            <a:off x="9898335" y="1428652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3" name="Hexagon 152"/>
          <p:cNvSpPr/>
          <p:nvPr/>
        </p:nvSpPr>
        <p:spPr>
          <a:xfrm rot="16200000">
            <a:off x="9600460" y="1442879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4" name="Hexagon 153"/>
          <p:cNvSpPr/>
          <p:nvPr/>
        </p:nvSpPr>
        <p:spPr>
          <a:xfrm rot="16200000">
            <a:off x="9316441" y="1435951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5" name="Hexagon 154"/>
          <p:cNvSpPr/>
          <p:nvPr/>
        </p:nvSpPr>
        <p:spPr>
          <a:xfrm rot="16200000">
            <a:off x="9901502" y="1955244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6" name="Hexagon 155"/>
          <p:cNvSpPr/>
          <p:nvPr/>
        </p:nvSpPr>
        <p:spPr>
          <a:xfrm rot="16200000">
            <a:off x="9760236" y="2219012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7" name="Hexagon 156"/>
          <p:cNvSpPr/>
          <p:nvPr/>
        </p:nvSpPr>
        <p:spPr>
          <a:xfrm rot="16200000">
            <a:off x="9618189" y="2493559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8" name="Hexagon 157"/>
          <p:cNvSpPr/>
          <p:nvPr/>
        </p:nvSpPr>
        <p:spPr>
          <a:xfrm rot="16200000">
            <a:off x="10046975" y="1685081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9" name="Hexagon 158"/>
          <p:cNvSpPr/>
          <p:nvPr/>
        </p:nvSpPr>
        <p:spPr>
          <a:xfrm rot="16200000">
            <a:off x="10190210" y="1420422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0" name="Hexagon 159"/>
          <p:cNvSpPr/>
          <p:nvPr/>
        </p:nvSpPr>
        <p:spPr>
          <a:xfrm rot="16200000">
            <a:off x="9486584" y="2756390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1" name="Hexagon 160"/>
          <p:cNvSpPr/>
          <p:nvPr/>
        </p:nvSpPr>
        <p:spPr>
          <a:xfrm rot="16200000">
            <a:off x="9907797" y="2478755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2" name="Hexagon 161"/>
          <p:cNvSpPr/>
          <p:nvPr/>
        </p:nvSpPr>
        <p:spPr>
          <a:xfrm rot="16200000">
            <a:off x="10060197" y="2208513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3" name="Hexagon 162"/>
          <p:cNvSpPr/>
          <p:nvPr/>
        </p:nvSpPr>
        <p:spPr>
          <a:xfrm rot="16200000">
            <a:off x="10198844" y="1946797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4" name="Hexagon 163"/>
          <p:cNvSpPr/>
          <p:nvPr/>
        </p:nvSpPr>
        <p:spPr>
          <a:xfrm rot="16200000">
            <a:off x="10344420" y="1667365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5" name="Hexagon 164"/>
          <p:cNvSpPr/>
          <p:nvPr/>
        </p:nvSpPr>
        <p:spPr>
          <a:xfrm rot="16200000">
            <a:off x="10478210" y="1394987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6" name="Hexagon 165"/>
          <p:cNvSpPr/>
          <p:nvPr/>
        </p:nvSpPr>
        <p:spPr>
          <a:xfrm rot="16200000">
            <a:off x="10320125" y="1138779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9" name="Hexagon 168"/>
          <p:cNvSpPr/>
          <p:nvPr/>
        </p:nvSpPr>
        <p:spPr>
          <a:xfrm rot="16200000">
            <a:off x="10043100" y="1144517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0" name="Hexagon 169"/>
          <p:cNvSpPr/>
          <p:nvPr/>
        </p:nvSpPr>
        <p:spPr>
          <a:xfrm rot="16200000">
            <a:off x="8748537" y="3060559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1" name="Hexagon 170"/>
          <p:cNvSpPr/>
          <p:nvPr/>
        </p:nvSpPr>
        <p:spPr>
          <a:xfrm rot="16200000">
            <a:off x="8450662" y="3047151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2" name="Hexagon 171"/>
          <p:cNvSpPr/>
          <p:nvPr/>
        </p:nvSpPr>
        <p:spPr>
          <a:xfrm rot="16200000">
            <a:off x="10612000" y="1128375"/>
            <a:ext cx="360000" cy="288000"/>
          </a:xfrm>
          <a:prstGeom prst="hexagon">
            <a:avLst>
              <a:gd name="adj" fmla="val 31642"/>
              <a:gd name="vf" fmla="val 115470"/>
            </a:avLst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 rot="20507410">
            <a:off x="8451715" y="2992027"/>
            <a:ext cx="1649989" cy="290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3" name="Rectangle 172"/>
          <p:cNvSpPr/>
          <p:nvPr/>
        </p:nvSpPr>
        <p:spPr>
          <a:xfrm rot="17689138">
            <a:off x="9539906" y="1830670"/>
            <a:ext cx="1978461" cy="290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4" name="Rectangle 173"/>
          <p:cNvSpPr/>
          <p:nvPr/>
        </p:nvSpPr>
        <p:spPr>
          <a:xfrm rot="20507410">
            <a:off x="8977774" y="1205227"/>
            <a:ext cx="1863836" cy="248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75" name="Straight Arrow Connector 174"/>
          <p:cNvCxnSpPr/>
          <p:nvPr/>
        </p:nvCxnSpPr>
        <p:spPr>
          <a:xfrm flipV="1">
            <a:off x="8441246" y="1649081"/>
            <a:ext cx="794523" cy="159038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>
            <a:stCxn id="154" idx="4"/>
          </p:cNvCxnSpPr>
          <p:nvPr/>
        </p:nvCxnSpPr>
        <p:spPr>
          <a:xfrm flipH="1">
            <a:off x="8587109" y="1668822"/>
            <a:ext cx="765332" cy="1526678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>
            <a:off x="9022170" y="2330469"/>
            <a:ext cx="0" cy="309493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 flipV="1">
            <a:off x="8983629" y="1883355"/>
            <a:ext cx="0" cy="287716"/>
          </a:xfrm>
          <a:prstGeom prst="straightConnector1">
            <a:avLst/>
          </a:prstGeom>
          <a:ln>
            <a:solidFill>
              <a:srgbClr val="0C6F3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/>
          <p:nvPr/>
        </p:nvCxnSpPr>
        <p:spPr>
          <a:xfrm flipV="1">
            <a:off x="9816327" y="1249138"/>
            <a:ext cx="724312" cy="152243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/>
          <p:cNvCxnSpPr/>
          <p:nvPr/>
        </p:nvCxnSpPr>
        <p:spPr>
          <a:xfrm flipH="1" flipV="1">
            <a:off x="10217497" y="1661686"/>
            <a:ext cx="3449" cy="263492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/>
          <p:cNvCxnSpPr/>
          <p:nvPr/>
        </p:nvCxnSpPr>
        <p:spPr>
          <a:xfrm flipH="1">
            <a:off x="10022426" y="1217655"/>
            <a:ext cx="675979" cy="1517119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/>
          <p:nvPr/>
        </p:nvCxnSpPr>
        <p:spPr>
          <a:xfrm>
            <a:off x="10251661" y="2239223"/>
            <a:ext cx="0" cy="263113"/>
          </a:xfrm>
          <a:prstGeom prst="straightConnector1">
            <a:avLst/>
          </a:prstGeom>
          <a:ln>
            <a:solidFill>
              <a:srgbClr val="0C6F39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TextBox 192"/>
          <p:cNvSpPr txBox="1"/>
          <p:nvPr/>
        </p:nvSpPr>
        <p:spPr>
          <a:xfrm>
            <a:off x="5219701" y="844027"/>
            <a:ext cx="53994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 smtClean="0"/>
              <a:t>Bulk energy gap with 1D spin-filtered edge states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2647304" y="3145910"/>
            <a:ext cx="3396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Kane and </a:t>
            </a:r>
            <a:r>
              <a:rPr lang="en-AU" sz="1600" dirty="0" err="1" smtClean="0"/>
              <a:t>Mele</a:t>
            </a:r>
            <a:r>
              <a:rPr lang="en-AU" sz="1600" dirty="0" smtClean="0"/>
              <a:t>, PRL 95, 226801 (2005)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393100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  <p:bldP spid="129" grpId="0" animBg="1"/>
      <p:bldP spid="131" grpId="0"/>
      <p:bldP spid="132" grpId="0"/>
      <p:bldP spid="133" grpId="0" animBg="1"/>
      <p:bldP spid="134" grpId="0"/>
      <p:bldP spid="135" grpId="0"/>
      <p:bldP spid="139" grpId="0" animBg="1"/>
      <p:bldP spid="140" grpId="0" animBg="1"/>
      <p:bldP spid="141" grpId="0" animBg="1"/>
      <p:bldP spid="142" grpId="0" animBg="1"/>
      <p:bldP spid="143" grpId="0"/>
      <p:bldP spid="144" grpId="0"/>
      <p:bldP spid="167" grpId="0"/>
      <p:bldP spid="168" grpId="0"/>
      <p:bldP spid="177" grpId="0"/>
      <p:bldP spid="182" grpId="0"/>
      <p:bldP spid="183" grpId="0"/>
      <p:bldP spid="187" grpId="0"/>
      <p:bldP spid="188" grpId="0" animBg="1"/>
      <p:bldP spid="3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4" grpId="0" animBg="1"/>
      <p:bldP spid="126" grpId="0" animBg="1"/>
      <p:bldP spid="136" grpId="0" animBg="1"/>
      <p:bldP spid="137" grpId="0" animBg="1"/>
      <p:bldP spid="138" grpId="0" animBg="1"/>
      <p:bldP spid="145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9" grpId="0" animBg="1"/>
      <p:bldP spid="170" grpId="0" animBg="1"/>
      <p:bldP spid="171" grpId="0" animBg="1"/>
      <p:bldP spid="172" grpId="0" animBg="1"/>
      <p:bldP spid="19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041239" y="141896"/>
            <a:ext cx="8465598" cy="487491"/>
          </a:xfrm>
        </p:spPr>
        <p:txBody>
          <a:bodyPr/>
          <a:lstStyle/>
          <a:p>
            <a:pPr algn="ctr"/>
            <a:r>
              <a:rPr lang="en-US" dirty="0" smtClean="0"/>
              <a:t>Wide Bandgap 2D Topological Insulators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3872518"/>
            <a:ext cx="12192000" cy="45719"/>
          </a:xfrm>
          <a:prstGeom prst="rect">
            <a:avLst/>
          </a:prstGeom>
          <a:solidFill>
            <a:srgbClr val="0C6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/>
          <p:cNvSpPr/>
          <p:nvPr/>
        </p:nvSpPr>
        <p:spPr>
          <a:xfrm>
            <a:off x="-28451" y="6158041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TextBox 32"/>
          <p:cNvSpPr txBox="1"/>
          <p:nvPr/>
        </p:nvSpPr>
        <p:spPr>
          <a:xfrm>
            <a:off x="3600580" y="3946460"/>
            <a:ext cx="53461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200" b="1" i="1" dirty="0" smtClean="0">
                <a:solidFill>
                  <a:srgbClr val="C00000"/>
                </a:solidFill>
              </a:rPr>
              <a:t>How do you turn off a QSH insulator device?</a:t>
            </a:r>
            <a:endParaRPr lang="en-AU" sz="2200" b="1" i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44638" y="1064682"/>
            <a:ext cx="55896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/>
              <a:t>STM/ARPES</a:t>
            </a:r>
          </a:p>
          <a:p>
            <a:r>
              <a:rPr lang="en-AU" dirty="0" err="1" smtClean="0"/>
              <a:t>Bismuthene</a:t>
            </a:r>
            <a:r>
              <a:rPr lang="en-AU" dirty="0" smtClean="0"/>
              <a:t> </a:t>
            </a:r>
            <a:r>
              <a:rPr lang="en-AU" dirty="0" smtClean="0"/>
              <a:t>E</a:t>
            </a:r>
            <a:r>
              <a:rPr lang="en-AU" baseline="-25000" dirty="0" smtClean="0"/>
              <a:t>G</a:t>
            </a: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en-AU" dirty="0" smtClean="0"/>
              <a:t>0.7 eV 	Reis et al., Science (2017)</a:t>
            </a:r>
          </a:p>
          <a:p>
            <a:endParaRPr lang="en-AU" dirty="0"/>
          </a:p>
          <a:p>
            <a:r>
              <a:rPr lang="en-AU" dirty="0" smtClean="0"/>
              <a:t>ML WTe</a:t>
            </a:r>
            <a:r>
              <a:rPr lang="en-AU" baseline="-25000" dirty="0" smtClean="0"/>
              <a:t>2</a:t>
            </a:r>
            <a:r>
              <a:rPr lang="en-AU" dirty="0" smtClean="0"/>
              <a:t> </a:t>
            </a:r>
            <a:r>
              <a:rPr lang="en-AU" dirty="0"/>
              <a:t>E</a:t>
            </a:r>
            <a:r>
              <a:rPr lang="en-AU" baseline="-25000" dirty="0"/>
              <a:t>G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en-AU" dirty="0" smtClean="0"/>
              <a:t>50 </a:t>
            </a:r>
            <a:r>
              <a:rPr lang="en-AU" dirty="0" err="1" smtClean="0"/>
              <a:t>meV</a:t>
            </a:r>
            <a:r>
              <a:rPr lang="en-AU" dirty="0" smtClean="0"/>
              <a:t> 	Tang et al., Nature Physics (2017)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9461" y="905898"/>
            <a:ext cx="3619738" cy="296662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13847" y="1196576"/>
            <a:ext cx="1847273" cy="13983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0" name="Rectangle 59"/>
          <p:cNvSpPr/>
          <p:nvPr/>
        </p:nvSpPr>
        <p:spPr>
          <a:xfrm>
            <a:off x="8099976" y="948358"/>
            <a:ext cx="2046919" cy="2326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125" y="4759684"/>
            <a:ext cx="2203865" cy="1376626"/>
          </a:xfrm>
          <a:prstGeom prst="rect">
            <a:avLst/>
          </a:prstGeom>
        </p:spPr>
      </p:pic>
      <p:sp>
        <p:nvSpPr>
          <p:cNvPr id="62" name="Cube 61"/>
          <p:cNvSpPr/>
          <p:nvPr/>
        </p:nvSpPr>
        <p:spPr>
          <a:xfrm>
            <a:off x="8537930" y="4988583"/>
            <a:ext cx="2118336" cy="1144577"/>
          </a:xfrm>
          <a:prstGeom prst="cube">
            <a:avLst>
              <a:gd name="adj" fmla="val 95331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3" name="TextBox 62"/>
          <p:cNvSpPr txBox="1"/>
          <p:nvPr/>
        </p:nvSpPr>
        <p:spPr>
          <a:xfrm>
            <a:off x="8965095" y="4766535"/>
            <a:ext cx="1440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Metallic Conduction</a:t>
            </a:r>
            <a:endParaRPr lang="en-AU" sz="1200" dirty="0"/>
          </a:p>
        </p:txBody>
      </p:sp>
      <p:cxnSp>
        <p:nvCxnSpPr>
          <p:cNvPr id="64" name="Straight Connector 63"/>
          <p:cNvCxnSpPr/>
          <p:nvPr/>
        </p:nvCxnSpPr>
        <p:spPr>
          <a:xfrm>
            <a:off x="8517756" y="6362244"/>
            <a:ext cx="400594" cy="0"/>
          </a:xfrm>
          <a:prstGeom prst="line">
            <a:avLst/>
          </a:prstGeom>
          <a:ln w="190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918350" y="6362244"/>
            <a:ext cx="56504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9441892" y="6362244"/>
            <a:ext cx="364732" cy="0"/>
          </a:xfrm>
          <a:prstGeom prst="line">
            <a:avLst/>
          </a:prstGeom>
          <a:ln w="190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8913995" y="6327416"/>
            <a:ext cx="65315" cy="69668"/>
          </a:xfrm>
          <a:prstGeom prst="ellipse">
            <a:avLst/>
          </a:prstGeom>
          <a:solidFill>
            <a:schemeClr val="bg1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8" name="TextBox 67"/>
          <p:cNvSpPr txBox="1"/>
          <p:nvPr/>
        </p:nvSpPr>
        <p:spPr>
          <a:xfrm>
            <a:off x="9017728" y="6477354"/>
            <a:ext cx="3978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On</a:t>
            </a:r>
            <a:endParaRPr lang="en-AU" sz="1400" dirty="0"/>
          </a:p>
        </p:txBody>
      </p:sp>
      <p:sp>
        <p:nvSpPr>
          <p:cNvPr id="69" name="Oval 68"/>
          <p:cNvSpPr/>
          <p:nvPr/>
        </p:nvSpPr>
        <p:spPr>
          <a:xfrm>
            <a:off x="9414741" y="6331765"/>
            <a:ext cx="65315" cy="69668"/>
          </a:xfrm>
          <a:prstGeom prst="ellipse">
            <a:avLst/>
          </a:prstGeom>
          <a:solidFill>
            <a:schemeClr val="bg1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1805717" y="6329455"/>
            <a:ext cx="1227909" cy="0"/>
          </a:xfrm>
          <a:prstGeom prst="straightConnector1">
            <a:avLst/>
          </a:prstGeom>
          <a:ln w="190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1805716" y="6433953"/>
            <a:ext cx="1227910" cy="0"/>
          </a:xfrm>
          <a:prstGeom prst="straightConnector1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2844556" y="6433953"/>
            <a:ext cx="0" cy="21387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2148922" y="6290268"/>
            <a:ext cx="65315" cy="69668"/>
          </a:xfrm>
          <a:prstGeom prst="ellipse">
            <a:avLst/>
          </a:prstGeom>
          <a:solidFill>
            <a:schemeClr val="bg1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4" name="Oval 73"/>
          <p:cNvSpPr/>
          <p:nvPr/>
        </p:nvSpPr>
        <p:spPr>
          <a:xfrm>
            <a:off x="2649668" y="6294617"/>
            <a:ext cx="65315" cy="69668"/>
          </a:xfrm>
          <a:prstGeom prst="ellipse">
            <a:avLst/>
          </a:prstGeom>
          <a:solidFill>
            <a:schemeClr val="bg1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5" name="Oval 74"/>
          <p:cNvSpPr/>
          <p:nvPr/>
        </p:nvSpPr>
        <p:spPr>
          <a:xfrm>
            <a:off x="2148926" y="6394767"/>
            <a:ext cx="65315" cy="6966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Oval 75"/>
          <p:cNvSpPr/>
          <p:nvPr/>
        </p:nvSpPr>
        <p:spPr>
          <a:xfrm>
            <a:off x="2649672" y="6399116"/>
            <a:ext cx="65315" cy="6966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7" name="TextBox 76"/>
          <p:cNvSpPr txBox="1"/>
          <p:nvPr/>
        </p:nvSpPr>
        <p:spPr>
          <a:xfrm>
            <a:off x="2261670" y="6463718"/>
            <a:ext cx="3978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On</a:t>
            </a:r>
            <a:endParaRPr lang="en-AU" sz="1400" dirty="0"/>
          </a:p>
        </p:txBody>
      </p:sp>
      <p:pic>
        <p:nvPicPr>
          <p:cNvPr id="78" name="Picture 7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711" y="4536581"/>
            <a:ext cx="2649661" cy="2233261"/>
          </a:xfrm>
          <a:prstGeom prst="rect">
            <a:avLst/>
          </a:prstGeom>
        </p:spPr>
      </p:pic>
      <p:cxnSp>
        <p:nvCxnSpPr>
          <p:cNvPr id="79" name="Straight Connector 78"/>
          <p:cNvCxnSpPr/>
          <p:nvPr/>
        </p:nvCxnSpPr>
        <p:spPr>
          <a:xfrm flipV="1">
            <a:off x="5262338" y="5690179"/>
            <a:ext cx="1999966" cy="1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7255990" y="5496450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E</a:t>
            </a:r>
            <a:r>
              <a:rPr lang="en-AU" sz="1600" baseline="-25000" dirty="0" smtClean="0"/>
              <a:t>F</a:t>
            </a:r>
            <a:endParaRPr lang="en-AU" sz="1600" baseline="-25000" dirty="0"/>
          </a:p>
        </p:txBody>
      </p:sp>
      <p:sp>
        <p:nvSpPr>
          <p:cNvPr id="81" name="Right Arrow 80"/>
          <p:cNvSpPr/>
          <p:nvPr/>
        </p:nvSpPr>
        <p:spPr>
          <a:xfrm rot="5400000">
            <a:off x="5861116" y="5204381"/>
            <a:ext cx="378691" cy="13933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2" name="Right Arrow 81"/>
          <p:cNvSpPr/>
          <p:nvPr/>
        </p:nvSpPr>
        <p:spPr>
          <a:xfrm rot="16200000">
            <a:off x="6206556" y="5204381"/>
            <a:ext cx="378691" cy="139336"/>
          </a:xfrm>
          <a:prstGeom prst="rightArrow">
            <a:avLst/>
          </a:prstGeom>
          <a:solidFill>
            <a:srgbClr val="35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/>
          <p:cNvSpPr txBox="1"/>
          <p:nvPr/>
        </p:nvSpPr>
        <p:spPr>
          <a:xfrm>
            <a:off x="3033626" y="2663771"/>
            <a:ext cx="3520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/>
              <a:t>Transport</a:t>
            </a:r>
          </a:p>
          <a:p>
            <a:r>
              <a:rPr lang="en-AU" dirty="0" smtClean="0"/>
              <a:t>S</a:t>
            </a:r>
            <a:r>
              <a:rPr lang="en-AU" dirty="0"/>
              <a:t>. Wu et al., Science  359, 76 (2018</a:t>
            </a:r>
            <a:r>
              <a:rPr lang="en-AU" dirty="0" smtClean="0"/>
              <a:t>)</a:t>
            </a:r>
            <a:endParaRPr lang="en-AU" dirty="0"/>
          </a:p>
        </p:txBody>
      </p:sp>
      <p:sp>
        <p:nvSpPr>
          <p:cNvPr id="83" name="TextBox 82"/>
          <p:cNvSpPr txBox="1"/>
          <p:nvPr/>
        </p:nvSpPr>
        <p:spPr>
          <a:xfrm>
            <a:off x="8564647" y="834485"/>
            <a:ext cx="2760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 smtClean="0"/>
              <a:t>QSH up to 100K in WTe</a:t>
            </a:r>
            <a:r>
              <a:rPr lang="en-AU" sz="2000" b="1" baseline="-25000" dirty="0" smtClean="0"/>
              <a:t>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019233" y="905899"/>
            <a:ext cx="1173048" cy="1001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469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00066 0.1138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569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0.00143 0.11065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/>
      <p:bldP spid="9" grpId="0" animBg="1"/>
      <p:bldP spid="62" grpId="0" animBg="1"/>
      <p:bldP spid="63" grpId="0"/>
      <p:bldP spid="67" grpId="0" animBg="1"/>
      <p:bldP spid="68" grpId="0"/>
      <p:bldP spid="69" grpId="0" animBg="1"/>
      <p:bldP spid="73" grpId="0" animBg="1"/>
      <p:bldP spid="74" grpId="0" animBg="1"/>
      <p:bldP spid="75" grpId="0" animBg="1"/>
      <p:bldP spid="76" grpId="0" animBg="1"/>
      <p:bldP spid="77" grpId="0"/>
      <p:bldP spid="80" grpId="0"/>
      <p:bldP spid="80" grpId="1"/>
      <p:bldP spid="81" grpId="0" animBg="1"/>
      <p:bldP spid="82" grpId="0" animBg="1"/>
      <p:bldP spid="26" grpId="0"/>
      <p:bldP spid="83" grpId="0"/>
      <p:bldP spid="8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620809" y="141897"/>
            <a:ext cx="11110000" cy="487491"/>
          </a:xfrm>
        </p:spPr>
        <p:txBody>
          <a:bodyPr/>
          <a:lstStyle/>
          <a:p>
            <a:pPr algn="ctr"/>
            <a:r>
              <a:rPr lang="en-AU" dirty="0"/>
              <a:t>Electric Field Tuned Topological Phase </a:t>
            </a:r>
            <a:r>
              <a:rPr lang="en-AU" dirty="0" smtClean="0"/>
              <a:t>Transition ‘A Topological Transistor’</a:t>
            </a:r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5440211" y="2733228"/>
            <a:ext cx="1372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Dirac Semimetal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56620" y="2711482"/>
            <a:ext cx="1186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QSH Insulator</a:t>
            </a:r>
            <a:endParaRPr lang="en-AU" sz="1400" dirty="0"/>
          </a:p>
        </p:txBody>
      </p:sp>
      <p:sp>
        <p:nvSpPr>
          <p:cNvPr id="20" name="Notched Right Arrow 19"/>
          <p:cNvSpPr/>
          <p:nvPr/>
        </p:nvSpPr>
        <p:spPr>
          <a:xfrm>
            <a:off x="3483792" y="1206881"/>
            <a:ext cx="2397108" cy="280955"/>
          </a:xfrm>
          <a:prstGeom prst="notched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1" name="Straight Connector 20"/>
          <p:cNvCxnSpPr/>
          <p:nvPr/>
        </p:nvCxnSpPr>
        <p:spPr>
          <a:xfrm>
            <a:off x="8655371" y="3217852"/>
            <a:ext cx="400594" cy="0"/>
          </a:xfrm>
          <a:prstGeom prst="line">
            <a:avLst/>
          </a:prstGeom>
          <a:ln w="190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9055965" y="3063836"/>
            <a:ext cx="496392" cy="16272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579507" y="3217852"/>
            <a:ext cx="364732" cy="0"/>
          </a:xfrm>
          <a:prstGeom prst="line">
            <a:avLst/>
          </a:prstGeom>
          <a:ln w="190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9051611" y="3183024"/>
            <a:ext cx="65315" cy="69668"/>
          </a:xfrm>
          <a:prstGeom prst="ellipse">
            <a:avLst/>
          </a:prstGeom>
          <a:solidFill>
            <a:schemeClr val="bg1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6" name="Straight Connector 25"/>
          <p:cNvCxnSpPr/>
          <p:nvPr/>
        </p:nvCxnSpPr>
        <p:spPr>
          <a:xfrm>
            <a:off x="5419345" y="3217852"/>
            <a:ext cx="400594" cy="0"/>
          </a:xfrm>
          <a:prstGeom prst="line">
            <a:avLst/>
          </a:prstGeom>
          <a:ln w="190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819940" y="3217852"/>
            <a:ext cx="56504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343481" y="3217852"/>
            <a:ext cx="364732" cy="0"/>
          </a:xfrm>
          <a:prstGeom prst="line">
            <a:avLst/>
          </a:prstGeom>
          <a:ln w="190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815585" y="3183024"/>
            <a:ext cx="65315" cy="69668"/>
          </a:xfrm>
          <a:prstGeom prst="ellipse">
            <a:avLst/>
          </a:prstGeom>
          <a:solidFill>
            <a:schemeClr val="bg1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TextBox 29"/>
          <p:cNvSpPr txBox="1"/>
          <p:nvPr/>
        </p:nvSpPr>
        <p:spPr>
          <a:xfrm>
            <a:off x="5919317" y="3235983"/>
            <a:ext cx="3978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On</a:t>
            </a:r>
          </a:p>
        </p:txBody>
      </p:sp>
      <p:sp>
        <p:nvSpPr>
          <p:cNvPr id="31" name="Oval 30"/>
          <p:cNvSpPr/>
          <p:nvPr/>
        </p:nvSpPr>
        <p:spPr>
          <a:xfrm>
            <a:off x="6316331" y="3187373"/>
            <a:ext cx="65315" cy="69668"/>
          </a:xfrm>
          <a:prstGeom prst="ellipse">
            <a:avLst/>
          </a:prstGeom>
          <a:solidFill>
            <a:schemeClr val="bg1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2255884" y="3135956"/>
            <a:ext cx="1227909" cy="0"/>
          </a:xfrm>
          <a:prstGeom prst="straightConnector1">
            <a:avLst/>
          </a:prstGeom>
          <a:ln w="190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2255882" y="3240454"/>
            <a:ext cx="1227910" cy="0"/>
          </a:xfrm>
          <a:prstGeom prst="straightConnector1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460472" y="2926950"/>
            <a:ext cx="0" cy="209006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294722" y="3240455"/>
            <a:ext cx="0" cy="213879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2599089" y="3096769"/>
            <a:ext cx="65315" cy="69668"/>
          </a:xfrm>
          <a:prstGeom prst="ellipse">
            <a:avLst/>
          </a:prstGeom>
          <a:solidFill>
            <a:schemeClr val="bg1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Oval 36"/>
          <p:cNvSpPr/>
          <p:nvPr/>
        </p:nvSpPr>
        <p:spPr>
          <a:xfrm>
            <a:off x="3099835" y="3101118"/>
            <a:ext cx="65315" cy="69668"/>
          </a:xfrm>
          <a:prstGeom prst="ellipse">
            <a:avLst/>
          </a:prstGeom>
          <a:solidFill>
            <a:schemeClr val="bg1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8" name="Oval 37"/>
          <p:cNvSpPr/>
          <p:nvPr/>
        </p:nvSpPr>
        <p:spPr>
          <a:xfrm>
            <a:off x="2599093" y="3201268"/>
            <a:ext cx="65315" cy="6966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Oval 38"/>
          <p:cNvSpPr/>
          <p:nvPr/>
        </p:nvSpPr>
        <p:spPr>
          <a:xfrm>
            <a:off x="3099839" y="3205617"/>
            <a:ext cx="65315" cy="6966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0" name="TextBox 39"/>
          <p:cNvSpPr txBox="1"/>
          <p:nvPr/>
        </p:nvSpPr>
        <p:spPr>
          <a:xfrm>
            <a:off x="2686644" y="3235660"/>
            <a:ext cx="3978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703736" y="113917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888059" y="1122871"/>
            <a:ext cx="375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E</a:t>
            </a:r>
            <a:r>
              <a:rPr lang="en-AU" baseline="-25000" dirty="0"/>
              <a:t>C</a:t>
            </a:r>
          </a:p>
        </p:txBody>
      </p:sp>
      <p:sp>
        <p:nvSpPr>
          <p:cNvPr id="44" name="Notched Right Arrow 43"/>
          <p:cNvSpPr/>
          <p:nvPr/>
        </p:nvSpPr>
        <p:spPr>
          <a:xfrm>
            <a:off x="6288108" y="1207635"/>
            <a:ext cx="2391689" cy="280201"/>
          </a:xfrm>
          <a:prstGeom prst="notched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TextBox 46"/>
          <p:cNvSpPr txBox="1"/>
          <p:nvPr/>
        </p:nvSpPr>
        <p:spPr>
          <a:xfrm>
            <a:off x="5346198" y="845873"/>
            <a:ext cx="1512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rgbClr val="C00000"/>
                </a:solidFill>
              </a:rPr>
              <a:t>Field Strength</a:t>
            </a:r>
          </a:p>
          <a:p>
            <a:endParaRPr lang="en-AU" dirty="0"/>
          </a:p>
        </p:txBody>
      </p:sp>
      <p:sp>
        <p:nvSpPr>
          <p:cNvPr id="50" name="Rectangle 49"/>
          <p:cNvSpPr/>
          <p:nvPr/>
        </p:nvSpPr>
        <p:spPr>
          <a:xfrm>
            <a:off x="-14721" y="5968247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3" name="TextBox 52"/>
          <p:cNvSpPr txBox="1"/>
          <p:nvPr/>
        </p:nvSpPr>
        <p:spPr>
          <a:xfrm>
            <a:off x="9155343" y="3235983"/>
            <a:ext cx="410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Off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200" y="3519981"/>
            <a:ext cx="12192000" cy="45719"/>
          </a:xfrm>
          <a:prstGeom prst="rect">
            <a:avLst/>
          </a:prstGeom>
          <a:solidFill>
            <a:srgbClr val="0C6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1" name="TextBox 50"/>
          <p:cNvSpPr txBox="1"/>
          <p:nvPr/>
        </p:nvSpPr>
        <p:spPr>
          <a:xfrm>
            <a:off x="7023870" y="3566863"/>
            <a:ext cx="27362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u="sng" dirty="0" smtClean="0"/>
              <a:t>Topological Dirac semimetals:</a:t>
            </a:r>
          </a:p>
          <a:p>
            <a:r>
              <a:rPr lang="en-AU" sz="1600" dirty="0" smtClean="0">
                <a:solidFill>
                  <a:srgbClr val="FF0000"/>
                </a:solidFill>
              </a:rPr>
              <a:t>Na</a:t>
            </a:r>
            <a:r>
              <a:rPr lang="en-AU" sz="1600" baseline="-25000" dirty="0" smtClean="0">
                <a:solidFill>
                  <a:srgbClr val="FF0000"/>
                </a:solidFill>
              </a:rPr>
              <a:t>3</a:t>
            </a:r>
            <a:r>
              <a:rPr lang="en-AU" sz="1600" dirty="0" smtClean="0">
                <a:solidFill>
                  <a:srgbClr val="FF0000"/>
                </a:solidFill>
              </a:rPr>
              <a:t>Bi</a:t>
            </a:r>
            <a:r>
              <a:rPr lang="en-AU" sz="1600" dirty="0" smtClean="0"/>
              <a:t>:</a:t>
            </a:r>
            <a:r>
              <a:rPr lang="en-AU" sz="1600" dirty="0"/>
              <a:t> </a:t>
            </a:r>
            <a:r>
              <a:rPr lang="en-AU" sz="1600" i="1" dirty="0" smtClean="0">
                <a:solidFill>
                  <a:srgbClr val="000000"/>
                </a:solidFill>
              </a:rPr>
              <a:t>Sci</a:t>
            </a:r>
            <a:r>
              <a:rPr lang="en-AU" sz="1600" i="1" dirty="0">
                <a:solidFill>
                  <a:srgbClr val="000000"/>
                </a:solidFill>
              </a:rPr>
              <a:t>. Rep </a:t>
            </a:r>
            <a:r>
              <a:rPr lang="en-AU" sz="1600" b="1" dirty="0">
                <a:solidFill>
                  <a:srgbClr val="000000"/>
                </a:solidFill>
              </a:rPr>
              <a:t>5</a:t>
            </a:r>
            <a:r>
              <a:rPr lang="en-AU" sz="1600" dirty="0">
                <a:solidFill>
                  <a:srgbClr val="000000"/>
                </a:solidFill>
              </a:rPr>
              <a:t>, 14639 (2015</a:t>
            </a:r>
            <a:r>
              <a:rPr lang="en-AU" sz="1600" dirty="0" smtClean="0">
                <a:solidFill>
                  <a:srgbClr val="000000"/>
                </a:solidFill>
              </a:rPr>
              <a:t>)</a:t>
            </a:r>
            <a:endParaRPr lang="en-AU" sz="1600" dirty="0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334" y="4181019"/>
            <a:ext cx="4095915" cy="2462377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2083453" y="3577413"/>
            <a:ext cx="32627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sng" dirty="0" smtClean="0"/>
              <a:t>Quantum spin Hall insulators:</a:t>
            </a:r>
            <a:r>
              <a:rPr lang="en-US" sz="1600" dirty="0" smtClean="0">
                <a:solidFill>
                  <a:srgbClr val="FF0000"/>
                </a:solidFill>
              </a:rPr>
              <a:t/>
            </a:r>
            <a:br>
              <a:rPr lang="en-US" sz="1600" dirty="0" smtClean="0">
                <a:solidFill>
                  <a:srgbClr val="FF0000"/>
                </a:solidFill>
              </a:rPr>
            </a:br>
            <a:r>
              <a:rPr lang="en-AU" sz="1600" dirty="0">
                <a:solidFill>
                  <a:srgbClr val="FF0000"/>
                </a:solidFill>
              </a:rPr>
              <a:t>1T’ TMDs</a:t>
            </a:r>
            <a:r>
              <a:rPr lang="en-AU" sz="1600" dirty="0"/>
              <a:t>: </a:t>
            </a:r>
            <a:r>
              <a:rPr lang="en-AU" sz="1600" i="1" dirty="0" smtClean="0"/>
              <a:t>Science</a:t>
            </a:r>
            <a:r>
              <a:rPr lang="en-AU" sz="1600" dirty="0" smtClean="0"/>
              <a:t> </a:t>
            </a:r>
            <a:r>
              <a:rPr lang="en-AU" sz="1600" b="1" dirty="0"/>
              <a:t>346</a:t>
            </a:r>
            <a:r>
              <a:rPr lang="en-AU" sz="1600" dirty="0"/>
              <a:t>, 1344 (2014)</a:t>
            </a: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968" y="4187634"/>
            <a:ext cx="2670813" cy="2578030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1377334" y="4181019"/>
            <a:ext cx="258291" cy="4433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6254" y="1467591"/>
            <a:ext cx="957249" cy="1357865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9573" y="1505692"/>
            <a:ext cx="962643" cy="129717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147" y="1450661"/>
            <a:ext cx="1026379" cy="1351931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3367031" y="1960539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/>
              <a:t>E</a:t>
            </a:r>
            <a:r>
              <a:rPr lang="en-AU" sz="1600" baseline="-25000" dirty="0"/>
              <a:t>F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2446934" y="2097914"/>
            <a:ext cx="870439" cy="293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457264" y="1963861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/>
              <a:t>E</a:t>
            </a:r>
            <a:r>
              <a:rPr lang="en-AU" sz="1600" baseline="-25000" dirty="0"/>
              <a:t>F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5628589" y="2123210"/>
            <a:ext cx="870439" cy="293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8898665" y="2127566"/>
            <a:ext cx="870439" cy="293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9720550" y="1960930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/>
              <a:t>E</a:t>
            </a:r>
            <a:r>
              <a:rPr lang="en-AU" sz="1600" baseline="-25000" dirty="0"/>
              <a:t>F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679798" y="2729501"/>
            <a:ext cx="1426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Regular Insulator</a:t>
            </a:r>
          </a:p>
        </p:txBody>
      </p:sp>
    </p:spTree>
    <p:extLst>
      <p:ext uri="{BB962C8B-B14F-4D97-AF65-F5344CB8AC3E}">
        <p14:creationId xmlns:p14="http://schemas.microsoft.com/office/powerpoint/2010/main" val="92672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 animBg="1"/>
      <p:bldP spid="24" grpId="0" animBg="1"/>
      <p:bldP spid="29" grpId="0" animBg="1"/>
      <p:bldP spid="30" grpId="0"/>
      <p:bldP spid="31" grpId="0" animBg="1"/>
      <p:bldP spid="43" grpId="0"/>
      <p:bldP spid="44" grpId="0" animBg="1"/>
      <p:bldP spid="47" grpId="0"/>
      <p:bldP spid="53" grpId="0"/>
      <p:bldP spid="58" grpId="0" animBg="1"/>
      <p:bldP spid="51" grpId="0"/>
      <p:bldP spid="55" grpId="0"/>
      <p:bldP spid="64" grpId="0"/>
      <p:bldP spid="67" grpId="0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Na</a:t>
            </a:r>
            <a:r>
              <a:rPr lang="en-AU" baseline="-25000" dirty="0" smtClean="0"/>
              <a:t>3</a:t>
            </a:r>
            <a:r>
              <a:rPr lang="en-AU" dirty="0" smtClean="0"/>
              <a:t>Bi: A 3D Topological Dirac Semimetal</a:t>
            </a:r>
            <a:endParaRPr lang="en-AU" dirty="0"/>
          </a:p>
        </p:txBody>
      </p:sp>
      <p:sp>
        <p:nvSpPr>
          <p:cNvPr id="7" name="Rectangle 6"/>
          <p:cNvSpPr/>
          <p:nvPr/>
        </p:nvSpPr>
        <p:spPr>
          <a:xfrm>
            <a:off x="-19508" y="5926486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381" y="3802466"/>
            <a:ext cx="3117275" cy="2766700"/>
          </a:xfrm>
          <a:prstGeom prst="rect">
            <a:avLst/>
          </a:prstGeom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8247908" y="6463337"/>
            <a:ext cx="426204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Z.K. Liu et al., </a:t>
            </a: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Science </a:t>
            </a:r>
            <a:r>
              <a:rPr kumimoji="0" lang="en-US" altLang="en-US" sz="1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343, </a:t>
            </a:r>
            <a:r>
              <a:rPr kumimoji="0" lang="en-US" altLang="en-US" sz="16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864</a:t>
            </a:r>
            <a:r>
              <a:rPr kumimoji="0" lang="en-US" alt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(2014)</a:t>
            </a: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775" y="1035349"/>
            <a:ext cx="1965767" cy="28650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234" y="1035349"/>
            <a:ext cx="3351911" cy="28650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49737" y="896671"/>
            <a:ext cx="4048384" cy="3693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AU" dirty="0" smtClean="0"/>
              <a:t>Only 2 bands Na 3s and Bi 6p lie near E</a:t>
            </a:r>
            <a:r>
              <a:rPr lang="en-AU" baseline="-25000" dirty="0" smtClean="0"/>
              <a:t>F</a:t>
            </a:r>
            <a:endParaRPr lang="en-AU" b="1" i="1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667" y="3847212"/>
            <a:ext cx="8476343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AU" i="1" dirty="0" smtClean="0">
                <a:solidFill>
                  <a:srgbClr val="C00000"/>
                </a:solidFill>
              </a:rPr>
              <a:t>Rotation symmetry protects against gap formation leading to Dirac nodes centred at ±</a:t>
            </a:r>
            <a:r>
              <a:rPr lang="en-AU" i="1" dirty="0" err="1" smtClean="0">
                <a:solidFill>
                  <a:srgbClr val="C00000"/>
                </a:solidFill>
              </a:rPr>
              <a:t>k</a:t>
            </a:r>
            <a:r>
              <a:rPr lang="en-AU" i="1" baseline="-25000" dirty="0" err="1" smtClean="0">
                <a:solidFill>
                  <a:srgbClr val="C00000"/>
                </a:solidFill>
              </a:rPr>
              <a:t>D</a:t>
            </a:r>
            <a:endParaRPr lang="en-AU" b="1" i="1" baseline="-25000" dirty="0">
              <a:solidFill>
                <a:srgbClr val="C00000"/>
              </a:solidFill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179428" y="6443810"/>
            <a:ext cx="40576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 smtClean="0">
                <a:latin typeface="+mj-lt"/>
                <a:cs typeface="Arial" charset="0"/>
              </a:rPr>
              <a:t>Z. Wang et al., </a:t>
            </a:r>
            <a:r>
              <a:rPr lang="en-US" altLang="en-US" sz="1600" i="1" dirty="0" smtClean="0">
                <a:latin typeface="+mj-lt"/>
                <a:cs typeface="Arial" charset="0"/>
              </a:rPr>
              <a:t>PRB</a:t>
            </a: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lang="en-US" altLang="en-US" sz="1600" b="1" dirty="0" smtClean="0">
                <a:latin typeface="+mj-lt"/>
                <a:cs typeface="Arial" charset="0"/>
              </a:rPr>
              <a:t>85</a:t>
            </a:r>
            <a:r>
              <a:rPr kumimoji="0" lang="en-US" altLang="en-US" sz="1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, </a:t>
            </a:r>
            <a:r>
              <a:rPr kumimoji="0" lang="en-US" altLang="en-US" sz="16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195320</a:t>
            </a:r>
            <a:r>
              <a:rPr kumimoji="0" lang="en-US" alt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(2012)</a:t>
            </a: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636" y="4320841"/>
            <a:ext cx="1920039" cy="210801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99678" y="880378"/>
            <a:ext cx="161715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AU" dirty="0" smtClean="0"/>
              <a:t>C</a:t>
            </a:r>
            <a:r>
              <a:rPr lang="en-AU" baseline="-25000" dirty="0" smtClean="0"/>
              <a:t>3</a:t>
            </a:r>
            <a:r>
              <a:rPr lang="en-AU" dirty="0" smtClean="0"/>
              <a:t> point group</a:t>
            </a:r>
            <a:endParaRPr lang="en-AU" b="1" i="1" baseline="-25000" dirty="0"/>
          </a:p>
        </p:txBody>
      </p:sp>
      <p:pic>
        <p:nvPicPr>
          <p:cNvPr id="18" name="Picture 2" descr="http://www.sciencemag.org/content/343/6173/864/F1.large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b="54014"/>
          <a:stretch/>
        </p:blipFill>
        <p:spPr bwMode="auto">
          <a:xfrm>
            <a:off x="1555587" y="1354007"/>
            <a:ext cx="2848768" cy="229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34844" y="1354007"/>
            <a:ext cx="297872" cy="3439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319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845" y="196326"/>
            <a:ext cx="8229600" cy="510825"/>
          </a:xfrm>
        </p:spPr>
        <p:txBody>
          <a:bodyPr/>
          <a:lstStyle/>
          <a:p>
            <a:pPr algn="ctr"/>
            <a:r>
              <a:rPr lang="en-AU" dirty="0">
                <a:latin typeface="Oxygen"/>
              </a:rPr>
              <a:t>Dirac Semimetals in 2D</a:t>
            </a:r>
          </a:p>
        </p:txBody>
      </p:sp>
      <p:sp>
        <p:nvSpPr>
          <p:cNvPr id="6" name="Rectangle 5"/>
          <p:cNvSpPr/>
          <p:nvPr/>
        </p:nvSpPr>
        <p:spPr>
          <a:xfrm>
            <a:off x="3840198" y="1235878"/>
            <a:ext cx="185776" cy="2717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ectangle 16"/>
          <p:cNvSpPr/>
          <p:nvPr/>
        </p:nvSpPr>
        <p:spPr>
          <a:xfrm>
            <a:off x="7982191" y="1138315"/>
            <a:ext cx="33663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-1" y="6068291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5458487" y="3136646"/>
            <a:ext cx="1426028" cy="3520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5" name="Rectangle 44"/>
          <p:cNvSpPr/>
          <p:nvPr/>
        </p:nvSpPr>
        <p:spPr>
          <a:xfrm>
            <a:off x="-52810" y="9346"/>
            <a:ext cx="12254045" cy="893275"/>
          </a:xfrm>
          <a:prstGeom prst="rect">
            <a:avLst/>
          </a:prstGeom>
          <a:solidFill>
            <a:srgbClr val="0C6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 smtClean="0">
                <a:latin typeface="Oxygen"/>
              </a:rPr>
              <a:t>What </a:t>
            </a:r>
            <a:r>
              <a:rPr lang="en-AU" sz="2400" dirty="0">
                <a:latin typeface="Oxygen"/>
              </a:rPr>
              <a:t>h</a:t>
            </a:r>
            <a:r>
              <a:rPr lang="en-AU" sz="2400" dirty="0" smtClean="0">
                <a:latin typeface="Oxygen"/>
              </a:rPr>
              <a:t>appens when Na</a:t>
            </a:r>
            <a:r>
              <a:rPr lang="en-AU" sz="2400" baseline="-25000" dirty="0" smtClean="0">
                <a:latin typeface="Oxygen"/>
              </a:rPr>
              <a:t>3</a:t>
            </a:r>
            <a:r>
              <a:rPr lang="en-AU" sz="2400" dirty="0" smtClean="0">
                <a:latin typeface="Oxygen"/>
              </a:rPr>
              <a:t>Bi is confined to 2D?</a:t>
            </a:r>
            <a:endParaRPr lang="en-AU" sz="2400" dirty="0">
              <a:latin typeface="Oxygen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5491669" y="1910561"/>
            <a:ext cx="935638" cy="632231"/>
          </a:xfrm>
          <a:custGeom>
            <a:avLst/>
            <a:gdLst>
              <a:gd name="connsiteX0" fmla="*/ 0 w 762000"/>
              <a:gd name="connsiteY0" fmla="*/ 0 h 771529"/>
              <a:gd name="connsiteX1" fmla="*/ 400050 w 762000"/>
              <a:gd name="connsiteY1" fmla="*/ 771525 h 771529"/>
              <a:gd name="connsiteX2" fmla="*/ 762000 w 762000"/>
              <a:gd name="connsiteY2" fmla="*/ 9525 h 77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0" h="771529">
                <a:moveTo>
                  <a:pt x="0" y="0"/>
                </a:moveTo>
                <a:cubicBezTo>
                  <a:pt x="136525" y="384969"/>
                  <a:pt x="273050" y="769938"/>
                  <a:pt x="400050" y="771525"/>
                </a:cubicBezTo>
                <a:cubicBezTo>
                  <a:pt x="527050" y="773112"/>
                  <a:pt x="644525" y="391318"/>
                  <a:pt x="762000" y="9525"/>
                </a:cubicBezTo>
              </a:path>
            </a:pathLst>
          </a:custGeom>
          <a:noFill/>
          <a:ln w="2857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5" name="Freeform 24"/>
          <p:cNvSpPr/>
          <p:nvPr/>
        </p:nvSpPr>
        <p:spPr>
          <a:xfrm rot="10800000">
            <a:off x="5549443" y="3015354"/>
            <a:ext cx="935638" cy="614483"/>
          </a:xfrm>
          <a:custGeom>
            <a:avLst/>
            <a:gdLst>
              <a:gd name="connsiteX0" fmla="*/ 0 w 762000"/>
              <a:gd name="connsiteY0" fmla="*/ 0 h 771529"/>
              <a:gd name="connsiteX1" fmla="*/ 400050 w 762000"/>
              <a:gd name="connsiteY1" fmla="*/ 771525 h 771529"/>
              <a:gd name="connsiteX2" fmla="*/ 762000 w 762000"/>
              <a:gd name="connsiteY2" fmla="*/ 9525 h 77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0" h="771529">
                <a:moveTo>
                  <a:pt x="0" y="0"/>
                </a:moveTo>
                <a:cubicBezTo>
                  <a:pt x="136525" y="384969"/>
                  <a:pt x="273050" y="769938"/>
                  <a:pt x="400050" y="771525"/>
                </a:cubicBezTo>
                <a:cubicBezTo>
                  <a:pt x="527050" y="773112"/>
                  <a:pt x="644525" y="391318"/>
                  <a:pt x="762000" y="9525"/>
                </a:cubicBezTo>
              </a:path>
            </a:pathLst>
          </a:custGeom>
          <a:ln w="28575"/>
          <a:effec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8" name="Down Arrow 27"/>
          <p:cNvSpPr/>
          <p:nvPr/>
        </p:nvSpPr>
        <p:spPr>
          <a:xfrm rot="16200000">
            <a:off x="7439802" y="2319511"/>
            <a:ext cx="255658" cy="91580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TextBox 28"/>
          <p:cNvSpPr txBox="1"/>
          <p:nvPr/>
        </p:nvSpPr>
        <p:spPr>
          <a:xfrm>
            <a:off x="6709246" y="2014252"/>
            <a:ext cx="1644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>
                <a:solidFill>
                  <a:srgbClr val="FF0000"/>
                </a:solidFill>
              </a:rPr>
              <a:t>Spin-Orbit</a:t>
            </a:r>
          </a:p>
          <a:p>
            <a:pPr algn="ctr"/>
            <a:r>
              <a:rPr lang="en-AU" sz="1600" b="1" dirty="0">
                <a:solidFill>
                  <a:srgbClr val="FF0000"/>
                </a:solidFill>
              </a:rPr>
              <a:t>Coupling</a:t>
            </a:r>
          </a:p>
        </p:txBody>
      </p:sp>
      <p:cxnSp>
        <p:nvCxnSpPr>
          <p:cNvPr id="30" name="Straight Connector 29"/>
          <p:cNvCxnSpPr>
            <a:endCxn id="36" idx="0"/>
          </p:cNvCxnSpPr>
          <p:nvPr/>
        </p:nvCxnSpPr>
        <p:spPr>
          <a:xfrm>
            <a:off x="8497954" y="1937162"/>
            <a:ext cx="224412" cy="63902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endCxn id="36" idx="2"/>
          </p:cNvCxnSpPr>
          <p:nvPr/>
        </p:nvCxnSpPr>
        <p:spPr>
          <a:xfrm flipH="1">
            <a:off x="9256171" y="1958315"/>
            <a:ext cx="172638" cy="58618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37" idx="0"/>
          </p:cNvCxnSpPr>
          <p:nvPr/>
        </p:nvCxnSpPr>
        <p:spPr>
          <a:xfrm>
            <a:off x="9256171" y="3018117"/>
            <a:ext cx="189810" cy="656375"/>
          </a:xfrm>
          <a:prstGeom prst="line">
            <a:avLst/>
          </a:prstGeom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7" idx="2"/>
          </p:cNvCxnSpPr>
          <p:nvPr/>
        </p:nvCxnSpPr>
        <p:spPr>
          <a:xfrm flipH="1">
            <a:off x="8524375" y="3049058"/>
            <a:ext cx="216442" cy="580780"/>
          </a:xfrm>
          <a:prstGeom prst="line">
            <a:avLst/>
          </a:prstGeom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8722367" y="2164126"/>
            <a:ext cx="533805" cy="412058"/>
          </a:xfrm>
          <a:custGeom>
            <a:avLst/>
            <a:gdLst>
              <a:gd name="connsiteX0" fmla="*/ 0 w 243840"/>
              <a:gd name="connsiteY0" fmla="*/ 113240 h 113240"/>
              <a:gd name="connsiteX1" fmla="*/ 121920 w 243840"/>
              <a:gd name="connsiteY1" fmla="*/ 29 h 113240"/>
              <a:gd name="connsiteX2" fmla="*/ 243840 w 243840"/>
              <a:gd name="connsiteY2" fmla="*/ 104532 h 11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840" h="113240">
                <a:moveTo>
                  <a:pt x="0" y="113240"/>
                </a:moveTo>
                <a:cubicBezTo>
                  <a:pt x="40640" y="57360"/>
                  <a:pt x="81280" y="1480"/>
                  <a:pt x="121920" y="29"/>
                </a:cubicBezTo>
                <a:cubicBezTo>
                  <a:pt x="162560" y="-1422"/>
                  <a:pt x="203200" y="51555"/>
                  <a:pt x="243840" y="104532"/>
                </a:cubicBezTo>
              </a:path>
            </a:pathLst>
          </a:cu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Freeform 36"/>
          <p:cNvSpPr/>
          <p:nvPr/>
        </p:nvSpPr>
        <p:spPr>
          <a:xfrm rot="10800000">
            <a:off x="8740817" y="3018116"/>
            <a:ext cx="515354" cy="402372"/>
          </a:xfrm>
          <a:custGeom>
            <a:avLst/>
            <a:gdLst>
              <a:gd name="connsiteX0" fmla="*/ 0 w 243840"/>
              <a:gd name="connsiteY0" fmla="*/ 113240 h 113240"/>
              <a:gd name="connsiteX1" fmla="*/ 121920 w 243840"/>
              <a:gd name="connsiteY1" fmla="*/ 29 h 113240"/>
              <a:gd name="connsiteX2" fmla="*/ 243840 w 243840"/>
              <a:gd name="connsiteY2" fmla="*/ 104532 h 11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840" h="113240">
                <a:moveTo>
                  <a:pt x="0" y="113240"/>
                </a:moveTo>
                <a:cubicBezTo>
                  <a:pt x="40640" y="57360"/>
                  <a:pt x="81280" y="1480"/>
                  <a:pt x="121920" y="29"/>
                </a:cubicBezTo>
                <a:cubicBezTo>
                  <a:pt x="162560" y="-1422"/>
                  <a:pt x="203200" y="51555"/>
                  <a:pt x="243840" y="104532"/>
                </a:cubicBezTo>
              </a:path>
            </a:pathLst>
          </a:custGeom>
          <a:ln w="28575">
            <a:solidFill>
              <a:schemeClr val="accent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8" name="Minus 37"/>
          <p:cNvSpPr/>
          <p:nvPr/>
        </p:nvSpPr>
        <p:spPr>
          <a:xfrm>
            <a:off x="5846728" y="2320836"/>
            <a:ext cx="249011" cy="107114"/>
          </a:xfrm>
          <a:prstGeom prst="mathMin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Plus 40"/>
          <p:cNvSpPr/>
          <p:nvPr/>
        </p:nvSpPr>
        <p:spPr>
          <a:xfrm>
            <a:off x="5833079" y="3049059"/>
            <a:ext cx="317250" cy="357053"/>
          </a:xfrm>
          <a:prstGeom prst="mathPlus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4" name="Plus 43"/>
          <p:cNvSpPr/>
          <p:nvPr/>
        </p:nvSpPr>
        <p:spPr>
          <a:xfrm>
            <a:off x="8829523" y="1782091"/>
            <a:ext cx="317250" cy="357053"/>
          </a:xfrm>
          <a:prstGeom prst="mathPlus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Minus 47"/>
          <p:cNvSpPr/>
          <p:nvPr/>
        </p:nvSpPr>
        <p:spPr>
          <a:xfrm>
            <a:off x="8870463" y="3469529"/>
            <a:ext cx="249011" cy="107114"/>
          </a:xfrm>
          <a:prstGeom prst="mathMin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9" name="TextBox 48"/>
          <p:cNvSpPr txBox="1"/>
          <p:nvPr/>
        </p:nvSpPr>
        <p:spPr>
          <a:xfrm>
            <a:off x="2361151" y="1607457"/>
            <a:ext cx="104868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600" dirty="0"/>
              <a:t>Bulk Na</a:t>
            </a:r>
            <a:r>
              <a:rPr lang="en-AU" sz="1600" baseline="-25000" dirty="0"/>
              <a:t>3</a:t>
            </a:r>
            <a:r>
              <a:rPr lang="en-AU" sz="1600" dirty="0"/>
              <a:t>Bi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214673" y="2566687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err="1" smtClean="0"/>
              <a:t>k</a:t>
            </a:r>
            <a:r>
              <a:rPr lang="en-AU" sz="1600" baseline="-25000" dirty="0" err="1"/>
              <a:t>z</a:t>
            </a:r>
            <a:endParaRPr lang="en-AU" sz="1600" baseline="-25000" dirty="0"/>
          </a:p>
        </p:txBody>
      </p:sp>
      <p:sp>
        <p:nvSpPr>
          <p:cNvPr id="51" name="TextBox 50"/>
          <p:cNvSpPr txBox="1"/>
          <p:nvPr/>
        </p:nvSpPr>
        <p:spPr>
          <a:xfrm>
            <a:off x="3916373" y="2023595"/>
            <a:ext cx="12909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600" b="1" dirty="0">
                <a:solidFill>
                  <a:srgbClr val="FF0000"/>
                </a:solidFill>
              </a:rPr>
              <a:t>Quantum</a:t>
            </a:r>
          </a:p>
          <a:p>
            <a:pPr algn="ctr"/>
            <a:r>
              <a:rPr lang="en-AU" sz="1600" b="1" dirty="0">
                <a:solidFill>
                  <a:srgbClr val="FF0000"/>
                </a:solidFill>
              </a:rPr>
              <a:t>Confinement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2274196" y="1937161"/>
            <a:ext cx="310882" cy="82306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3068296" y="1937162"/>
            <a:ext cx="354460" cy="8448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3072991" y="2764947"/>
            <a:ext cx="310882" cy="823062"/>
          </a:xfrm>
          <a:prstGeom prst="line">
            <a:avLst/>
          </a:prstGeom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2243560" y="2753072"/>
            <a:ext cx="354460" cy="84483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375388" y="2753323"/>
            <a:ext cx="870439" cy="293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218143" y="1602826"/>
            <a:ext cx="15253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Ultra-Thin </a:t>
            </a:r>
            <a:r>
              <a:rPr lang="en-AU" sz="1600" dirty="0"/>
              <a:t>Na</a:t>
            </a:r>
            <a:r>
              <a:rPr lang="en-AU" sz="1600" baseline="-25000" dirty="0"/>
              <a:t>3</a:t>
            </a:r>
            <a:r>
              <a:rPr lang="en-AU" sz="1600" dirty="0"/>
              <a:t>Bi</a:t>
            </a:r>
          </a:p>
        </p:txBody>
      </p:sp>
      <p:sp>
        <p:nvSpPr>
          <p:cNvPr id="58" name="Down Arrow 57"/>
          <p:cNvSpPr/>
          <p:nvPr/>
        </p:nvSpPr>
        <p:spPr>
          <a:xfrm rot="16200000">
            <a:off x="4481124" y="2295111"/>
            <a:ext cx="255658" cy="91580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0" name="Rectangle 39"/>
          <p:cNvSpPr/>
          <p:nvPr/>
        </p:nvSpPr>
        <p:spPr>
          <a:xfrm>
            <a:off x="3840198" y="1076022"/>
            <a:ext cx="185776" cy="4477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" name="Rectangle 42"/>
          <p:cNvSpPr/>
          <p:nvPr/>
        </p:nvSpPr>
        <p:spPr>
          <a:xfrm>
            <a:off x="3525641" y="1076022"/>
            <a:ext cx="336634" cy="4831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/>
          <p:cNvSpPr txBox="1"/>
          <p:nvPr/>
        </p:nvSpPr>
        <p:spPr>
          <a:xfrm>
            <a:off x="2638391" y="4923761"/>
            <a:ext cx="7450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rgbClr val="7030A0"/>
                </a:solidFill>
              </a:rPr>
              <a:t>Is </a:t>
            </a:r>
            <a:r>
              <a:rPr lang="en-AU" b="1" dirty="0" smtClean="0">
                <a:solidFill>
                  <a:srgbClr val="7030A0"/>
                </a:solidFill>
              </a:rPr>
              <a:t>few-layer Na</a:t>
            </a:r>
            <a:r>
              <a:rPr lang="en-AU" b="1" baseline="-25000" dirty="0" smtClean="0">
                <a:solidFill>
                  <a:srgbClr val="7030A0"/>
                </a:solidFill>
              </a:rPr>
              <a:t>3</a:t>
            </a:r>
            <a:r>
              <a:rPr lang="en-AU" b="1" dirty="0" smtClean="0">
                <a:solidFill>
                  <a:srgbClr val="7030A0"/>
                </a:solidFill>
              </a:rPr>
              <a:t>Bi a </a:t>
            </a:r>
            <a:r>
              <a:rPr lang="en-AU" b="1" dirty="0">
                <a:solidFill>
                  <a:srgbClr val="7030A0"/>
                </a:solidFill>
              </a:rPr>
              <a:t>wide bandgap 2D topological or conventional insulator?</a:t>
            </a:r>
          </a:p>
          <a:p>
            <a:endParaRPr lang="en-AU" dirty="0"/>
          </a:p>
        </p:txBody>
      </p:sp>
      <p:sp>
        <p:nvSpPr>
          <p:cNvPr id="5" name="Arc 4"/>
          <p:cNvSpPr/>
          <p:nvPr/>
        </p:nvSpPr>
        <p:spPr>
          <a:xfrm rot="19943525">
            <a:off x="2571535" y="2604200"/>
            <a:ext cx="565319" cy="653146"/>
          </a:xfrm>
          <a:prstGeom prst="arc">
            <a:avLst>
              <a:gd name="adj1" fmla="val 14303549"/>
              <a:gd name="adj2" fmla="val 21127635"/>
            </a:avLst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Arc 41"/>
          <p:cNvSpPr/>
          <p:nvPr/>
        </p:nvSpPr>
        <p:spPr>
          <a:xfrm rot="10154674">
            <a:off x="2547591" y="2270530"/>
            <a:ext cx="565319" cy="653146"/>
          </a:xfrm>
          <a:prstGeom prst="arc">
            <a:avLst>
              <a:gd name="adj1" fmla="val 13214881"/>
              <a:gd name="adj2" fmla="val 200998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104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8" grpId="0" animBg="1"/>
      <p:bldP spid="29" grpId="0"/>
      <p:bldP spid="36" grpId="0" animBg="1"/>
      <p:bldP spid="37" grpId="0" animBg="1"/>
      <p:bldP spid="38" grpId="0" animBg="1"/>
      <p:bldP spid="41" grpId="0" animBg="1"/>
      <p:bldP spid="44" grpId="0" animBg="1"/>
      <p:bldP spid="48" grpId="0" animBg="1"/>
      <p:bldP spid="51" grpId="0"/>
      <p:bldP spid="57" grpId="0"/>
      <p:bldP spid="58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620809" y="141897"/>
            <a:ext cx="11110000" cy="487491"/>
          </a:xfrm>
        </p:spPr>
        <p:txBody>
          <a:bodyPr/>
          <a:lstStyle/>
          <a:p>
            <a:pPr algn="ctr"/>
            <a:r>
              <a:rPr lang="en-AU" dirty="0" smtClean="0"/>
              <a:t>DFT: Monolayer and Bilayer Na</a:t>
            </a:r>
            <a:r>
              <a:rPr lang="en-AU" baseline="-25000" dirty="0" smtClean="0"/>
              <a:t>3</a:t>
            </a:r>
            <a:r>
              <a:rPr lang="en-AU" dirty="0" smtClean="0"/>
              <a:t>Bi are TI’s (quantum spin Hall)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834496" y="987488"/>
            <a:ext cx="316290" cy="4094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5855322" y="1396844"/>
            <a:ext cx="1296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Na</a:t>
            </a:r>
            <a:r>
              <a:rPr lang="en-AU" baseline="-25000" dirty="0"/>
              <a:t>3</a:t>
            </a:r>
            <a:r>
              <a:rPr lang="en-AU" dirty="0"/>
              <a:t>Bi Edges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930450" y="2152437"/>
            <a:ext cx="562944" cy="263626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Cube 12"/>
          <p:cNvSpPr/>
          <p:nvPr/>
        </p:nvSpPr>
        <p:spPr>
          <a:xfrm>
            <a:off x="5700557" y="1838907"/>
            <a:ext cx="1456980" cy="883835"/>
          </a:xfrm>
          <a:prstGeom prst="cube">
            <a:avLst>
              <a:gd name="adj" fmla="val 99642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5" name="Rectangle 44"/>
          <p:cNvSpPr/>
          <p:nvPr/>
        </p:nvSpPr>
        <p:spPr>
          <a:xfrm>
            <a:off x="79808" y="5879555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449" y="960691"/>
            <a:ext cx="3426896" cy="2817438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2987034" y="2213774"/>
            <a:ext cx="998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C00000"/>
                </a:solidFill>
              </a:rPr>
              <a:t>0.30 </a:t>
            </a:r>
            <a:r>
              <a:rPr lang="en-AU" b="1" dirty="0">
                <a:solidFill>
                  <a:srgbClr val="C00000"/>
                </a:solidFill>
              </a:rPr>
              <a:t>eV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876" y="987488"/>
            <a:ext cx="3367519" cy="2838306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577" y="3950508"/>
            <a:ext cx="3314818" cy="2812841"/>
          </a:xfrm>
          <a:prstGeom prst="rect">
            <a:avLst/>
          </a:prstGeom>
        </p:spPr>
      </p:pic>
      <p:sp>
        <p:nvSpPr>
          <p:cNvPr id="53" name="Oval 52"/>
          <p:cNvSpPr/>
          <p:nvPr/>
        </p:nvSpPr>
        <p:spPr>
          <a:xfrm>
            <a:off x="2931618" y="2229441"/>
            <a:ext cx="974923" cy="397221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4" name="TextBox 53"/>
          <p:cNvSpPr txBox="1"/>
          <p:nvPr/>
        </p:nvSpPr>
        <p:spPr>
          <a:xfrm>
            <a:off x="9860859" y="1009938"/>
            <a:ext cx="5501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200" b="1" dirty="0" smtClean="0">
                <a:solidFill>
                  <a:schemeClr val="bg1"/>
                </a:solidFill>
              </a:rPr>
              <a:t>ML</a:t>
            </a:r>
            <a:endParaRPr lang="en-AU" sz="2200" b="1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939788" y="4044612"/>
            <a:ext cx="4619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200" b="1" dirty="0">
                <a:solidFill>
                  <a:schemeClr val="bg1"/>
                </a:solidFill>
              </a:rPr>
              <a:t>B</a:t>
            </a:r>
            <a:r>
              <a:rPr lang="en-AU" sz="2200" b="1" dirty="0" smtClean="0">
                <a:solidFill>
                  <a:schemeClr val="bg1"/>
                </a:solidFill>
              </a:rPr>
              <a:t>L</a:t>
            </a:r>
            <a:endParaRPr lang="en-AU" sz="22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583" y="3902385"/>
            <a:ext cx="3476779" cy="2934852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963944" y="5266390"/>
            <a:ext cx="998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C00000"/>
                </a:solidFill>
              </a:rPr>
              <a:t>0.22 </a:t>
            </a:r>
            <a:r>
              <a:rPr lang="en-AU" b="1" dirty="0">
                <a:solidFill>
                  <a:srgbClr val="C00000"/>
                </a:solidFill>
              </a:rPr>
              <a:t>eV</a:t>
            </a:r>
          </a:p>
        </p:txBody>
      </p:sp>
      <p:sp>
        <p:nvSpPr>
          <p:cNvPr id="50" name="Oval 49"/>
          <p:cNvSpPr/>
          <p:nvPr/>
        </p:nvSpPr>
        <p:spPr>
          <a:xfrm>
            <a:off x="2908528" y="5282057"/>
            <a:ext cx="974923" cy="397221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6" name="TextBox 55"/>
          <p:cNvSpPr txBox="1"/>
          <p:nvPr/>
        </p:nvSpPr>
        <p:spPr>
          <a:xfrm>
            <a:off x="5855322" y="4441187"/>
            <a:ext cx="1296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Na</a:t>
            </a:r>
            <a:r>
              <a:rPr lang="en-AU" baseline="-25000" dirty="0"/>
              <a:t>3</a:t>
            </a:r>
            <a:r>
              <a:rPr lang="en-AU" dirty="0"/>
              <a:t>Bi Edges</a:t>
            </a:r>
          </a:p>
        </p:txBody>
      </p:sp>
      <p:sp>
        <p:nvSpPr>
          <p:cNvPr id="57" name="Right Arrow 56"/>
          <p:cNvSpPr/>
          <p:nvPr/>
        </p:nvSpPr>
        <p:spPr>
          <a:xfrm>
            <a:off x="6930450" y="5206016"/>
            <a:ext cx="562944" cy="263626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8" name="Cube 57"/>
          <p:cNvSpPr/>
          <p:nvPr/>
        </p:nvSpPr>
        <p:spPr>
          <a:xfrm>
            <a:off x="5700557" y="4892486"/>
            <a:ext cx="1456980" cy="883835"/>
          </a:xfrm>
          <a:prstGeom prst="cube">
            <a:avLst>
              <a:gd name="adj" fmla="val 99642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/>
          <p:cNvSpPr txBox="1"/>
          <p:nvPr/>
        </p:nvSpPr>
        <p:spPr>
          <a:xfrm>
            <a:off x="2908535" y="803260"/>
            <a:ext cx="14636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Monolayer</a:t>
            </a:r>
            <a:endParaRPr lang="en-AU" sz="22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2996454" y="3679824"/>
            <a:ext cx="9891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200" b="1" dirty="0" smtClean="0"/>
              <a:t>Bilayer</a:t>
            </a:r>
            <a:endParaRPr lang="en-AU" sz="2200" b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5" y="1027545"/>
            <a:ext cx="1677373" cy="142887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5111160" y="857457"/>
            <a:ext cx="35543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 smtClean="0">
                <a:latin typeface="+mj-lt"/>
                <a:cs typeface="Arial" charset="0"/>
              </a:rPr>
              <a:t>C. </a:t>
            </a:r>
            <a:r>
              <a:rPr lang="en-US" altLang="en-US" dirty="0" err="1" smtClean="0">
                <a:latin typeface="+mj-lt"/>
                <a:cs typeface="Arial" charset="0"/>
              </a:rPr>
              <a:t>Niu</a:t>
            </a:r>
            <a:r>
              <a:rPr lang="en-US" altLang="en-US" dirty="0" smtClean="0">
                <a:latin typeface="+mj-lt"/>
                <a:cs typeface="Arial" charset="0"/>
              </a:rPr>
              <a:t> et al., </a:t>
            </a:r>
            <a:r>
              <a:rPr lang="en-US" altLang="en-US" i="1" dirty="0" smtClean="0">
                <a:latin typeface="+mj-lt"/>
                <a:cs typeface="Arial" charset="0"/>
              </a:rPr>
              <a:t>PRB</a:t>
            </a:r>
            <a:r>
              <a:rPr kumimoji="0" lang="en-US" alt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lang="en-US" altLang="en-US" b="1" dirty="0">
                <a:latin typeface="+mj-lt"/>
                <a:cs typeface="Arial" charset="0"/>
              </a:rPr>
              <a:t>9</a:t>
            </a:r>
            <a:r>
              <a:rPr lang="en-US" altLang="en-US" b="1" dirty="0" smtClean="0">
                <a:latin typeface="+mj-lt"/>
                <a:cs typeface="Arial" charset="0"/>
              </a:rPr>
              <a:t>5</a:t>
            </a:r>
            <a:r>
              <a:rPr kumimoji="0" lang="en-US" alt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, </a:t>
            </a:r>
            <a:r>
              <a:rPr lang="en-US" altLang="en-US" dirty="0" smtClean="0">
                <a:latin typeface="+mj-lt"/>
                <a:cs typeface="Arial" charset="0"/>
              </a:rPr>
              <a:t>075404</a:t>
            </a:r>
            <a:r>
              <a:rPr kumimoji="0" lang="en-US" altLang="en-US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(2017)</a:t>
            </a:r>
            <a:r>
              <a:rPr kumimoji="0" lang="en-US" alt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266980" y="3802057"/>
            <a:ext cx="35543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latin typeface="+mj-lt"/>
                <a:cs typeface="Arial" charset="0"/>
              </a:rPr>
              <a:t>Collins et al., </a:t>
            </a:r>
            <a:r>
              <a:rPr lang="en-US" dirty="0" smtClean="0">
                <a:latin typeface="Calibri" panose="020F0502020204030204" pitchFamily="34" charset="0"/>
              </a:rPr>
              <a:t>arXiv:1805.08378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66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3" grpId="0" animBg="1"/>
      <p:bldP spid="54" grpId="0"/>
      <p:bldP spid="55" grpId="0"/>
      <p:bldP spid="48" grpId="0"/>
      <p:bldP spid="50" grpId="0" animBg="1"/>
      <p:bldP spid="56" grpId="0"/>
      <p:bldP spid="57" grpId="0" animBg="1"/>
      <p:bldP spid="58" grpId="0" animBg="1"/>
      <p:bldP spid="59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Is a topological phase transition expected in ultra-thin Na</a:t>
            </a:r>
            <a:r>
              <a:rPr lang="en-AU" baseline="-25000" dirty="0" smtClean="0"/>
              <a:t>3</a:t>
            </a:r>
            <a:r>
              <a:rPr lang="en-AU" dirty="0" smtClean="0"/>
              <a:t>Bi?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067" y="2058166"/>
            <a:ext cx="3043956" cy="2536175"/>
          </a:xfrm>
          <a:prstGeom prst="rect">
            <a:avLst/>
          </a:prstGeom>
        </p:spPr>
      </p:pic>
      <p:sp>
        <p:nvSpPr>
          <p:cNvPr id="8" name="Notched Right Arrow 7"/>
          <p:cNvSpPr/>
          <p:nvPr/>
        </p:nvSpPr>
        <p:spPr>
          <a:xfrm>
            <a:off x="7287615" y="3227438"/>
            <a:ext cx="497774" cy="228653"/>
          </a:xfrm>
          <a:prstGeom prst="notched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4571421" y="1037151"/>
            <a:ext cx="27783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200" dirty="0" smtClean="0"/>
              <a:t>DFT as a function of E</a:t>
            </a:r>
            <a:r>
              <a:rPr lang="en-AU" sz="2200" baseline="-25000" dirty="0" smtClean="0">
                <a:sym typeface="Symbol" panose="05050102010706020507" pitchFamily="18" charset="2"/>
              </a:rPr>
              <a:t></a:t>
            </a:r>
            <a:endParaRPr lang="en-AU" sz="2200" baseline="-25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132" y="1740938"/>
            <a:ext cx="2510438" cy="21171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164" y="1826373"/>
            <a:ext cx="2449407" cy="2056190"/>
          </a:xfrm>
          <a:prstGeom prst="rect">
            <a:avLst/>
          </a:prstGeom>
        </p:spPr>
      </p:pic>
      <p:sp>
        <p:nvSpPr>
          <p:cNvPr id="11" name="Notched Right Arrow 10"/>
          <p:cNvSpPr/>
          <p:nvPr/>
        </p:nvSpPr>
        <p:spPr>
          <a:xfrm rot="10007832">
            <a:off x="3805133" y="2394208"/>
            <a:ext cx="1237870" cy="248878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-1" y="6068291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131" y="3978447"/>
            <a:ext cx="2507695" cy="21136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389" y="3951412"/>
            <a:ext cx="2553956" cy="2167673"/>
          </a:xfrm>
          <a:prstGeom prst="rect">
            <a:avLst/>
          </a:prstGeom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571421" y="6429740"/>
            <a:ext cx="35543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latin typeface="+mj-lt"/>
                <a:cs typeface="Arial" charset="0"/>
              </a:rPr>
              <a:t>Collins et al., </a:t>
            </a:r>
            <a:r>
              <a:rPr lang="en-US" dirty="0" smtClean="0">
                <a:latin typeface="Calibri" panose="020F0502020204030204" pitchFamily="34" charset="0"/>
              </a:rPr>
              <a:t>arXiv:1805.08378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93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Key Questions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2329330" y="1121793"/>
            <a:ext cx="7393819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200" b="1" u="sng" dirty="0" smtClean="0">
                <a:solidFill>
                  <a:srgbClr val="C00000"/>
                </a:solidFill>
              </a:rPr>
              <a:t>Is it possible to experimentally isolate ultra-thin Na</a:t>
            </a:r>
            <a:r>
              <a:rPr lang="en-AU" sz="2200" b="1" u="sng" baseline="-25000" dirty="0" smtClean="0">
                <a:solidFill>
                  <a:srgbClr val="C00000"/>
                </a:solidFill>
              </a:rPr>
              <a:t>3</a:t>
            </a:r>
            <a:r>
              <a:rPr lang="en-AU" sz="2200" b="1" u="sng" dirty="0" smtClean="0">
                <a:solidFill>
                  <a:srgbClr val="C00000"/>
                </a:solidFill>
              </a:rPr>
              <a:t>Bi?</a:t>
            </a:r>
            <a:endParaRPr lang="en-AU" sz="2200" u="sng" dirty="0" smtClean="0"/>
          </a:p>
          <a:p>
            <a:pPr algn="ctr"/>
            <a:endParaRPr lang="en-AU" sz="2200" dirty="0"/>
          </a:p>
          <a:p>
            <a:pPr algn="ctr"/>
            <a:r>
              <a:rPr lang="en-AU" sz="2200" b="1" dirty="0" smtClean="0">
                <a:solidFill>
                  <a:srgbClr val="7030A0"/>
                </a:solidFill>
              </a:rPr>
              <a:t>Is it a wide bandgap 2D topological or conventional insulator?</a:t>
            </a:r>
          </a:p>
          <a:p>
            <a:pPr algn="ctr"/>
            <a:endParaRPr lang="en-AU" sz="2200" dirty="0"/>
          </a:p>
          <a:p>
            <a:pPr algn="ctr"/>
            <a:r>
              <a:rPr lang="en-AU" sz="2200" b="1" dirty="0" smtClean="0">
                <a:solidFill>
                  <a:srgbClr val="00B0F0"/>
                </a:solidFill>
              </a:rPr>
              <a:t>Can an electric field induce a topological phase transition</a:t>
            </a:r>
            <a:r>
              <a:rPr lang="en-AU" sz="2200" b="1" dirty="0">
                <a:solidFill>
                  <a:srgbClr val="00B0F0"/>
                </a:solidFill>
              </a:rPr>
              <a:t>?</a:t>
            </a:r>
            <a:r>
              <a:rPr lang="en-AU" sz="2200" b="1" dirty="0" smtClean="0">
                <a:solidFill>
                  <a:srgbClr val="00B0F0"/>
                </a:solidFill>
              </a:rPr>
              <a:t>  </a:t>
            </a:r>
            <a:endParaRPr lang="en-AU" sz="2200" b="1" dirty="0">
              <a:solidFill>
                <a:srgbClr val="00B0F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" y="6068291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930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H="1">
            <a:off x="2116940" y="2548603"/>
            <a:ext cx="154263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V="1">
            <a:off x="2116939" y="2548604"/>
            <a:ext cx="0" cy="3855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637969" y="2934199"/>
            <a:ext cx="478971" cy="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4139452" y="2863080"/>
            <a:ext cx="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112588" y="3204165"/>
            <a:ext cx="0" cy="9256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633618" y="3209605"/>
            <a:ext cx="478971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135101" y="3204163"/>
            <a:ext cx="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637971" y="4139549"/>
            <a:ext cx="478971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637970" y="4063348"/>
            <a:ext cx="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33620" y="4414953"/>
            <a:ext cx="478971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633619" y="4409511"/>
            <a:ext cx="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154646" y="2857999"/>
            <a:ext cx="4948" cy="4198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160878" y="4063346"/>
            <a:ext cx="4948" cy="4198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112588" y="4409512"/>
            <a:ext cx="0" cy="3855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2111995" y="4796649"/>
            <a:ext cx="42414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358356" y="5185934"/>
            <a:ext cx="48837" cy="2606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628964" y="4794822"/>
            <a:ext cx="64919" cy="4468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10039" y="5198197"/>
            <a:ext cx="62171" cy="122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619589" y="5248997"/>
            <a:ext cx="62171" cy="122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2632696" y="5262134"/>
            <a:ext cx="41196" cy="2508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2365996" y="5446560"/>
            <a:ext cx="262968" cy="664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683688" y="4794823"/>
            <a:ext cx="42414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143290" y="5232781"/>
            <a:ext cx="22806" cy="2470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144065" y="5233170"/>
            <a:ext cx="60756" cy="73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10498" y="5217261"/>
            <a:ext cx="19483" cy="2625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3154236" y="5479787"/>
            <a:ext cx="2757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3343028" y="5220472"/>
            <a:ext cx="60756" cy="73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 rot="439540">
            <a:off x="2627544" y="3004252"/>
            <a:ext cx="153148" cy="222505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ectangle 29"/>
          <p:cNvSpPr/>
          <p:nvPr/>
        </p:nvSpPr>
        <p:spPr>
          <a:xfrm rot="21069580">
            <a:off x="3016020" y="2968050"/>
            <a:ext cx="163717" cy="2281807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2472209" y="4788181"/>
            <a:ext cx="63932" cy="4222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2629372" y="4807222"/>
            <a:ext cx="63932" cy="4222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3112982" y="4787202"/>
            <a:ext cx="87644" cy="4468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3265382" y="4789743"/>
            <a:ext cx="87644" cy="4468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536142" y="2903720"/>
            <a:ext cx="664485" cy="10421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/>
          <p:cNvSpPr/>
          <p:nvPr/>
        </p:nvSpPr>
        <p:spPr>
          <a:xfrm>
            <a:off x="1169886" y="2857999"/>
            <a:ext cx="396236" cy="419853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Rectangle 36"/>
          <p:cNvSpPr/>
          <p:nvPr/>
        </p:nvSpPr>
        <p:spPr>
          <a:xfrm>
            <a:off x="1172691" y="4063346"/>
            <a:ext cx="396236" cy="419853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3261188" y="4807518"/>
            <a:ext cx="424147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 flipV="1">
            <a:off x="3664856" y="3217676"/>
            <a:ext cx="20478" cy="15895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663930" y="2937226"/>
            <a:ext cx="478971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659579" y="3212630"/>
            <a:ext cx="478971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1637970" y="2859388"/>
            <a:ext cx="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1633619" y="3205551"/>
            <a:ext cx="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154647" y="3280364"/>
            <a:ext cx="478971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158998" y="2857999"/>
            <a:ext cx="478971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159000" y="4063347"/>
            <a:ext cx="478971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154649" y="4485712"/>
            <a:ext cx="478971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441403" y="2880931"/>
            <a:ext cx="8883" cy="4008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254175" y="2872006"/>
            <a:ext cx="182876" cy="419853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50" name="Straight Connector 49"/>
          <p:cNvCxnSpPr/>
          <p:nvPr/>
        </p:nvCxnSpPr>
        <p:spPr>
          <a:xfrm>
            <a:off x="4126218" y="3277851"/>
            <a:ext cx="315184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135101" y="2872006"/>
            <a:ext cx="315184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659578" y="2548604"/>
            <a:ext cx="11646" cy="3960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436063" y="2655078"/>
            <a:ext cx="876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Substrate</a:t>
            </a:r>
          </a:p>
        </p:txBody>
      </p:sp>
      <p:cxnSp>
        <p:nvCxnSpPr>
          <p:cNvPr id="54" name="Straight Connector 53"/>
          <p:cNvCxnSpPr>
            <a:stCxn id="36" idx="3"/>
            <a:endCxn id="35" idx="2"/>
          </p:cNvCxnSpPr>
          <p:nvPr/>
        </p:nvCxnSpPr>
        <p:spPr>
          <a:xfrm flipV="1">
            <a:off x="1566122" y="3007939"/>
            <a:ext cx="1302262" cy="59987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49" idx="1"/>
            <a:endCxn id="35" idx="2"/>
          </p:cNvCxnSpPr>
          <p:nvPr/>
        </p:nvCxnSpPr>
        <p:spPr>
          <a:xfrm flipH="1" flipV="1">
            <a:off x="2868385" y="3007938"/>
            <a:ext cx="1385791" cy="73994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038673" y="3272558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RHEED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913377" y="3272558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RHEED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1871637" y="3030562"/>
            <a:ext cx="486719" cy="2107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356251" y="3032189"/>
            <a:ext cx="465749" cy="2591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075511" y="3745323"/>
            <a:ext cx="6079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Turbo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295460" y="5489951"/>
            <a:ext cx="324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Bi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149706" y="5489951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Na</a:t>
            </a:r>
          </a:p>
        </p:txBody>
      </p:sp>
      <p:cxnSp>
        <p:nvCxnSpPr>
          <p:cNvPr id="63" name="Straight Connector 62"/>
          <p:cNvCxnSpPr/>
          <p:nvPr/>
        </p:nvCxnSpPr>
        <p:spPr>
          <a:xfrm flipV="1">
            <a:off x="2536141" y="4894113"/>
            <a:ext cx="145618" cy="16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2502273" y="5004178"/>
            <a:ext cx="145618" cy="16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2485339" y="5122710"/>
            <a:ext cx="145618" cy="1693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143290" y="4894113"/>
            <a:ext cx="148818" cy="16933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151758" y="4995711"/>
            <a:ext cx="148818" cy="16933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185622" y="5097309"/>
            <a:ext cx="148818" cy="16933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2384512" y="5326961"/>
            <a:ext cx="276826" cy="491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 flipV="1">
            <a:off x="3153748" y="5371420"/>
            <a:ext cx="276233" cy="14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3185623" y="1332006"/>
            <a:ext cx="2538726" cy="15946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3200626" y="2696047"/>
            <a:ext cx="2523723" cy="2974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 rot="482647">
            <a:off x="2465130" y="4406877"/>
            <a:ext cx="69391" cy="2918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4" name="Rectangle 73"/>
          <p:cNvSpPr/>
          <p:nvPr/>
        </p:nvSpPr>
        <p:spPr>
          <a:xfrm rot="21197339">
            <a:off x="3302666" y="4421541"/>
            <a:ext cx="67582" cy="2918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5" name="TextBox 74"/>
          <p:cNvSpPr txBox="1"/>
          <p:nvPr/>
        </p:nvSpPr>
        <p:spPr>
          <a:xfrm>
            <a:off x="2037386" y="4203777"/>
            <a:ext cx="5741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Shutter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569128" y="917891"/>
            <a:ext cx="257030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u="sng" dirty="0"/>
              <a:t>Growth</a:t>
            </a:r>
          </a:p>
          <a:p>
            <a:pPr algn="ctr"/>
            <a:r>
              <a:rPr lang="en-AU" sz="1600" dirty="0" err="1"/>
              <a:t>Na:Bi</a:t>
            </a:r>
            <a:r>
              <a:rPr lang="en-AU" sz="1600" dirty="0"/>
              <a:t> (10:1)</a:t>
            </a:r>
          </a:p>
          <a:p>
            <a:pPr algn="ctr"/>
            <a:endParaRPr lang="en-AU" sz="800" dirty="0"/>
          </a:p>
          <a:p>
            <a:pPr algn="ctr"/>
            <a:r>
              <a:rPr lang="en-AU" sz="1600" dirty="0"/>
              <a:t>T</a:t>
            </a:r>
            <a:r>
              <a:rPr lang="en-AU" sz="1600" baseline="-25000" dirty="0"/>
              <a:t>Na</a:t>
            </a:r>
            <a:r>
              <a:rPr lang="en-AU" sz="1600" dirty="0"/>
              <a:t>&lt;</a:t>
            </a:r>
            <a:r>
              <a:rPr lang="en-AU" sz="1600" dirty="0" err="1"/>
              <a:t>T</a:t>
            </a:r>
            <a:r>
              <a:rPr lang="en-AU" sz="1600" baseline="-25000" dirty="0" err="1"/>
              <a:t>Substrate</a:t>
            </a:r>
            <a:r>
              <a:rPr lang="en-AU" sz="1600" dirty="0"/>
              <a:t>&lt;T</a:t>
            </a:r>
            <a:r>
              <a:rPr lang="en-AU" sz="1600" baseline="-25000" dirty="0"/>
              <a:t>Bi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006028" y="959380"/>
            <a:ext cx="8210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dirty="0"/>
              <a:t>RHEED</a:t>
            </a:r>
          </a:p>
        </p:txBody>
      </p:sp>
      <p:sp>
        <p:nvSpPr>
          <p:cNvPr id="87" name="Title 2"/>
          <p:cNvSpPr>
            <a:spLocks noGrp="1"/>
          </p:cNvSpPr>
          <p:nvPr>
            <p:ph type="title"/>
          </p:nvPr>
        </p:nvSpPr>
        <p:spPr>
          <a:xfrm>
            <a:off x="609600" y="141897"/>
            <a:ext cx="10972800" cy="510825"/>
          </a:xfrm>
        </p:spPr>
        <p:txBody>
          <a:bodyPr/>
          <a:lstStyle/>
          <a:p>
            <a:pPr algn="ctr"/>
            <a:r>
              <a:rPr lang="en-US" dirty="0" smtClean="0"/>
              <a:t>Molecular Beam Epitaxy Growth of Na</a:t>
            </a:r>
            <a:r>
              <a:rPr lang="en-US" baseline="-25000" dirty="0" smtClean="0"/>
              <a:t>3</a:t>
            </a:r>
            <a:r>
              <a:rPr lang="en-US" dirty="0" smtClean="0"/>
              <a:t>Bi</a:t>
            </a:r>
            <a:endParaRPr lang="en-US" dirty="0"/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644" y="1325674"/>
            <a:ext cx="1792172" cy="1792172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345" y="1328712"/>
            <a:ext cx="3414426" cy="18210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5764330" y="2802322"/>
                <a:ext cx="6187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AU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𝚪</m:t>
                          </m:r>
                        </m:e>
                      </m:acc>
                      <m:r>
                        <a:rPr lang="en-AU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en-AU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b="1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𝐊</m:t>
                          </m:r>
                        </m:e>
                      </m:acc>
                    </m:oMath>
                  </m:oMathPara>
                </a14:m>
                <a:endParaRPr lang="en-AU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330" y="2802322"/>
                <a:ext cx="618759" cy="276999"/>
              </a:xfrm>
              <a:prstGeom prst="rect">
                <a:avLst/>
              </a:prstGeom>
              <a:blipFill>
                <a:blip r:embed="rId4"/>
                <a:stretch>
                  <a:fillRect l="-8911" t="-6667" r="-63366" b="-666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Rectangle 96"/>
          <p:cNvSpPr/>
          <p:nvPr/>
        </p:nvSpPr>
        <p:spPr>
          <a:xfrm>
            <a:off x="10152614" y="962674"/>
            <a:ext cx="649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dirty="0" smtClean="0"/>
              <a:t>LEED</a:t>
            </a:r>
            <a:endParaRPr lang="en-AU" dirty="0"/>
          </a:p>
        </p:txBody>
      </p:sp>
      <p:sp>
        <p:nvSpPr>
          <p:cNvPr id="85" name="Rectangle 84"/>
          <p:cNvSpPr/>
          <p:nvPr/>
        </p:nvSpPr>
        <p:spPr>
          <a:xfrm>
            <a:off x="-1" y="6068291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120" y="3634597"/>
            <a:ext cx="4588587" cy="2592552"/>
          </a:xfrm>
          <a:prstGeom prst="rect">
            <a:avLst/>
          </a:prstGeom>
        </p:spPr>
      </p:pic>
      <p:sp>
        <p:nvSpPr>
          <p:cNvPr id="86" name="Rectangle 85"/>
          <p:cNvSpPr/>
          <p:nvPr/>
        </p:nvSpPr>
        <p:spPr>
          <a:xfrm>
            <a:off x="8448586" y="3299944"/>
            <a:ext cx="529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dirty="0" smtClean="0"/>
              <a:t>XPS</a:t>
            </a:r>
            <a:endParaRPr lang="en-AU" dirty="0"/>
          </a:p>
        </p:txBody>
      </p:sp>
      <p:sp>
        <p:nvSpPr>
          <p:cNvPr id="78" name="TextBox 77"/>
          <p:cNvSpPr txBox="1"/>
          <p:nvPr/>
        </p:nvSpPr>
        <p:spPr>
          <a:xfrm>
            <a:off x="6879566" y="6247647"/>
            <a:ext cx="3667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Na</a:t>
            </a:r>
            <a:r>
              <a:rPr lang="en-AU" baseline="-25000" dirty="0" smtClean="0"/>
              <a:t>3</a:t>
            </a:r>
            <a:r>
              <a:rPr lang="en-AU" dirty="0" smtClean="0"/>
              <a:t>Bi is free-standing on Si substrate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4831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Scanning Tunnelling Microscopy</a:t>
            </a:r>
            <a:r>
              <a:rPr lang="en-AU" dirty="0"/>
              <a:t> </a:t>
            </a:r>
            <a:r>
              <a:rPr lang="en-AU" dirty="0" smtClean="0"/>
              <a:t>and Spectroscopy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638" y="1855052"/>
            <a:ext cx="3619865" cy="361986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5963127" y="2144035"/>
            <a:ext cx="206939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025350" y="2144035"/>
            <a:ext cx="0" cy="67711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8025350" y="2914850"/>
            <a:ext cx="1" cy="529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570777" y="3444525"/>
            <a:ext cx="454573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727389" y="2621115"/>
            <a:ext cx="64194" cy="24289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891559" y="2621115"/>
            <a:ext cx="86156" cy="24289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543325" y="2830385"/>
            <a:ext cx="244998" cy="319104"/>
          </a:xfrm>
          <a:prstGeom prst="ellipse">
            <a:avLst/>
          </a:prstGeom>
          <a:gradFill flip="none" rotWithShape="1">
            <a:gsLst>
              <a:gs pos="0">
                <a:srgbClr val="0C6F39">
                  <a:shade val="30000"/>
                  <a:satMod val="115000"/>
                </a:srgbClr>
              </a:gs>
              <a:gs pos="50000">
                <a:srgbClr val="0C6F39">
                  <a:shade val="67500"/>
                  <a:satMod val="115000"/>
                </a:srgbClr>
              </a:gs>
              <a:gs pos="100000">
                <a:srgbClr val="0C6F3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5517390" y="2826967"/>
            <a:ext cx="311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e</a:t>
            </a:r>
            <a:r>
              <a:rPr lang="en-AU" sz="1400" baseline="30000" dirty="0" smtClean="0">
                <a:solidFill>
                  <a:schemeClr val="bg1"/>
                </a:solidFill>
              </a:rPr>
              <a:t>-</a:t>
            </a:r>
            <a:endParaRPr lang="en-AU" sz="1400" baseline="30000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94829" y="2805805"/>
            <a:ext cx="244998" cy="319104"/>
          </a:xfrm>
          <a:prstGeom prst="ellipse">
            <a:avLst/>
          </a:prstGeom>
          <a:gradFill flip="none" rotWithShape="1">
            <a:gsLst>
              <a:gs pos="0">
                <a:srgbClr val="0C6F39">
                  <a:shade val="30000"/>
                  <a:satMod val="115000"/>
                </a:srgbClr>
              </a:gs>
              <a:gs pos="50000">
                <a:srgbClr val="0C6F39">
                  <a:shade val="67500"/>
                  <a:satMod val="115000"/>
                </a:srgbClr>
              </a:gs>
              <a:gs pos="100000">
                <a:srgbClr val="0C6F3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5886897" y="2809763"/>
            <a:ext cx="311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e</a:t>
            </a:r>
            <a:r>
              <a:rPr lang="en-AU" sz="1400" baseline="30000" dirty="0" smtClean="0">
                <a:solidFill>
                  <a:schemeClr val="bg1"/>
                </a:solidFill>
              </a:rPr>
              <a:t>-</a:t>
            </a:r>
            <a:endParaRPr lang="en-AU" sz="1400" baseline="30000" dirty="0">
              <a:solidFill>
                <a:schemeClr val="bg1"/>
              </a:solidFill>
            </a:endParaRPr>
          </a:p>
        </p:txBody>
      </p:sp>
      <p:cxnSp>
        <p:nvCxnSpPr>
          <p:cNvPr id="17" name="Straight Arrow Connector 16"/>
          <p:cNvCxnSpPr>
            <a:stCxn id="13" idx="4"/>
          </p:cNvCxnSpPr>
          <p:nvPr/>
        </p:nvCxnSpPr>
        <p:spPr>
          <a:xfrm>
            <a:off x="5665824" y="3149489"/>
            <a:ext cx="60068" cy="2718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854458" y="3124909"/>
            <a:ext cx="123258" cy="2964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7142094" y="1968482"/>
            <a:ext cx="328561" cy="37642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7173312" y="1959369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50243" y="2667985"/>
            <a:ext cx="351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7819783" y="2812074"/>
            <a:ext cx="38986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90664" y="2914850"/>
            <a:ext cx="252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95801" y="961843"/>
            <a:ext cx="286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i="1" dirty="0" smtClean="0"/>
              <a:t>Visualizing Atomic </a:t>
            </a:r>
            <a:r>
              <a:rPr lang="en-AU" b="1" i="1" dirty="0"/>
              <a:t>S</a:t>
            </a:r>
            <a:r>
              <a:rPr lang="en-AU" b="1" i="1" dirty="0" smtClean="0"/>
              <a:t>tructure</a:t>
            </a:r>
            <a:endParaRPr lang="en-AU" b="1" i="1" dirty="0"/>
          </a:p>
        </p:txBody>
      </p:sp>
      <p:sp>
        <p:nvSpPr>
          <p:cNvPr id="28" name="Isosceles Triangle 27"/>
          <p:cNvSpPr/>
          <p:nvPr/>
        </p:nvSpPr>
        <p:spPr>
          <a:xfrm rot="10800000" flipH="1">
            <a:off x="5797486" y="2229226"/>
            <a:ext cx="84910" cy="498764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Can 28"/>
          <p:cNvSpPr/>
          <p:nvPr/>
        </p:nvSpPr>
        <p:spPr>
          <a:xfrm>
            <a:off x="5654368" y="1900473"/>
            <a:ext cx="360000" cy="540000"/>
          </a:xfrm>
          <a:prstGeom prst="can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5352522" y="1933395"/>
            <a:ext cx="953436" cy="3624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543834" y="1644194"/>
            <a:ext cx="518159" cy="663516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45173" y="1755004"/>
            <a:ext cx="2728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x</a:t>
            </a:r>
            <a:endParaRPr lang="en-A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6028318" y="1352024"/>
            <a:ext cx="277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/>
              <a:t>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-1" y="6068291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8" name="Picture 37" descr="MBE-ST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4724"/>
            <a:ext cx="3394606" cy="452614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9858008" y="2161971"/>
                <a:ext cx="2183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𝑑𝐼</m:t>
                      </m:r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AU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AU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𝑒𝑉</m:t>
                          </m:r>
                        </m:e>
                      </m:d>
                    </m:oMath>
                  </m:oMathPara>
                </a14:m>
                <a:endParaRPr lang="en-AU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8008" y="2161971"/>
                <a:ext cx="2183098" cy="276999"/>
              </a:xfrm>
              <a:prstGeom prst="rect">
                <a:avLst/>
              </a:prstGeom>
              <a:blipFill>
                <a:blip r:embed="rId4"/>
                <a:stretch>
                  <a:fillRect l="-2235" t="-4444" b="-3555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/>
          <p:cNvSpPr txBox="1"/>
          <p:nvPr/>
        </p:nvSpPr>
        <p:spPr>
          <a:xfrm>
            <a:off x="8945336" y="1621466"/>
            <a:ext cx="2706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Measure: </a:t>
            </a:r>
            <a:r>
              <a:rPr lang="en-AU" i="1" dirty="0"/>
              <a:t>I</a:t>
            </a:r>
            <a:r>
              <a:rPr lang="en-AU" dirty="0" smtClean="0"/>
              <a:t> as function of </a:t>
            </a:r>
            <a:r>
              <a:rPr lang="en-AU" i="1" dirty="0" smtClean="0"/>
              <a:t>V</a:t>
            </a:r>
            <a:endParaRPr lang="en-AU" i="1" dirty="0"/>
          </a:p>
        </p:txBody>
      </p:sp>
      <p:sp>
        <p:nvSpPr>
          <p:cNvPr id="42" name="TextBox 41"/>
          <p:cNvSpPr txBox="1"/>
          <p:nvPr/>
        </p:nvSpPr>
        <p:spPr>
          <a:xfrm>
            <a:off x="8434534" y="2120081"/>
            <a:ext cx="1258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i="1" dirty="0" smtClean="0">
                <a:solidFill>
                  <a:srgbClr val="C00000"/>
                </a:solidFill>
              </a:rPr>
              <a:t>Determine:</a:t>
            </a:r>
            <a:endParaRPr lang="en-AU" b="1" i="1" dirty="0">
              <a:solidFill>
                <a:srgbClr val="C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680698" y="1003380"/>
            <a:ext cx="3121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i="1" dirty="0" smtClean="0"/>
              <a:t>Probing Local Density of States</a:t>
            </a:r>
            <a:endParaRPr lang="en-AU" b="1" i="1" dirty="0"/>
          </a:p>
        </p:txBody>
      </p:sp>
    </p:spTree>
    <p:extLst>
      <p:ext uri="{BB962C8B-B14F-4D97-AF65-F5344CB8AC3E}">
        <p14:creationId xmlns:p14="http://schemas.microsoft.com/office/powerpoint/2010/main" val="58139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  <p:bldP spid="19" grpId="0" animBg="1"/>
      <p:bldP spid="20" grpId="0"/>
      <p:bldP spid="21" grpId="0"/>
      <p:bldP spid="27" grpId="0"/>
      <p:bldP spid="28" grpId="0" animBg="1"/>
      <p:bldP spid="29" grpId="0" animBg="1"/>
      <p:bldP spid="32" grpId="0"/>
      <p:bldP spid="33" grpId="0"/>
      <p:bldP spid="40" grpId="0"/>
      <p:bldP spid="41" grpId="0"/>
      <p:bldP spid="42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Angle-Resolved Photoelectron Spectroscopy</a:t>
            </a:r>
            <a:endParaRPr lang="en-AU" dirty="0"/>
          </a:p>
        </p:txBody>
      </p:sp>
      <p:sp>
        <p:nvSpPr>
          <p:cNvPr id="16" name="Rectangle 15"/>
          <p:cNvSpPr/>
          <p:nvPr/>
        </p:nvSpPr>
        <p:spPr>
          <a:xfrm>
            <a:off x="-1" y="6068291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669253" y="5541524"/>
                <a:ext cx="2043700" cy="3431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</m:sub>
                      </m:sSub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AU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AU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/ℏ</m:t>
                      </m:r>
                    </m:oMath>
                  </m:oMathPara>
                </a14:m>
                <a:endParaRPr lang="en-AU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253" y="5541524"/>
                <a:ext cx="2043700" cy="343171"/>
              </a:xfrm>
              <a:prstGeom prst="rect">
                <a:avLst/>
              </a:prstGeom>
              <a:blipFill>
                <a:blip r:embed="rId2"/>
                <a:stretch>
                  <a:fillRect l="-2388" r="-2687" b="-2500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269144" y="4603826"/>
            <a:ext cx="1890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Measure: </a:t>
            </a:r>
            <a:r>
              <a:rPr lang="en-AU" i="1" dirty="0" smtClean="0"/>
              <a:t>E</a:t>
            </a:r>
            <a:r>
              <a:rPr lang="en-AU" i="1" baseline="-25000" dirty="0" smtClean="0"/>
              <a:t>k</a:t>
            </a:r>
            <a:r>
              <a:rPr lang="en-AU" dirty="0" smtClean="0"/>
              <a:t> and </a:t>
            </a:r>
            <a:r>
              <a:rPr lang="en-AU" i="1" dirty="0" smtClean="0">
                <a:sym typeface="Symbol" panose="05050102010706020507" pitchFamily="18" charset="2"/>
              </a:rPr>
              <a:t></a:t>
            </a:r>
            <a:endParaRPr lang="en-AU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669253" y="5000595"/>
                <a:ext cx="18555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h𝑣</m:t>
                      </m:r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AU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AU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AU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253" y="5000595"/>
                <a:ext cx="1855573" cy="276999"/>
              </a:xfrm>
              <a:prstGeom prst="rect">
                <a:avLst/>
              </a:prstGeom>
              <a:blipFill>
                <a:blip r:embed="rId3"/>
                <a:stretch>
                  <a:fillRect l="-2632" r="-2632" b="-1521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401238" y="5210788"/>
            <a:ext cx="1258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i="1" dirty="0" smtClean="0">
                <a:solidFill>
                  <a:srgbClr val="C00000"/>
                </a:solidFill>
              </a:rPr>
              <a:t>Determine:</a:t>
            </a:r>
            <a:endParaRPr lang="en-AU" b="1" i="1" dirty="0">
              <a:solidFill>
                <a:srgbClr val="C0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862" y="1449279"/>
            <a:ext cx="5332696" cy="250190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262866" y="980328"/>
            <a:ext cx="385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Advanced Light Source (Berkeley, USA)</a:t>
            </a:r>
            <a:endParaRPr lang="en-AU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24435"/>
            <a:ext cx="5219700" cy="37242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659468" y="5947452"/>
                <a:ext cx="2427781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AU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AU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AU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AU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AU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f>
                            <m:fPr>
                              <m:ctrlPr>
                                <a:rPr lang="en-AU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AU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AU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</m:e>
                                <m:sup>
                                  <m:r>
                                    <a:rPr lang="en-AU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AU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AU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AU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AU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AU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AU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AU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AU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468" y="5947452"/>
                <a:ext cx="2427781" cy="8183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344108" y="6171969"/>
            <a:ext cx="266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accent6">
                    <a:lumMod val="75000"/>
                  </a:schemeClr>
                </a:solidFill>
              </a:rPr>
              <a:t>(EDC’s as a function of </a:t>
            </a:r>
            <a:r>
              <a:rPr lang="en-AU" i="1" dirty="0" err="1" smtClean="0">
                <a:solidFill>
                  <a:schemeClr val="accent6">
                    <a:lumMod val="75000"/>
                  </a:schemeClr>
                </a:solidFill>
              </a:rPr>
              <a:t>hv</a:t>
            </a:r>
            <a:r>
              <a:rPr lang="en-AU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en-A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22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1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Ultra-thin Na</a:t>
            </a:r>
            <a:r>
              <a:rPr lang="en-AU" baseline="-25000" dirty="0" smtClean="0"/>
              <a:t>3</a:t>
            </a:r>
            <a:r>
              <a:rPr lang="en-AU" dirty="0" smtClean="0"/>
              <a:t>Bi: Opening a bandgap </a:t>
            </a:r>
            <a:endParaRPr lang="en-AU" dirty="0"/>
          </a:p>
        </p:txBody>
      </p:sp>
      <p:sp>
        <p:nvSpPr>
          <p:cNvPr id="12" name="Rectangle 11"/>
          <p:cNvSpPr/>
          <p:nvPr/>
        </p:nvSpPr>
        <p:spPr>
          <a:xfrm>
            <a:off x="-14721" y="5968247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1" name="TextBox 20"/>
          <p:cNvSpPr txBox="1"/>
          <p:nvPr/>
        </p:nvSpPr>
        <p:spPr>
          <a:xfrm>
            <a:off x="2382985" y="5735788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70nm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95803" y="2632276"/>
            <a:ext cx="406125" cy="410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/>
          <p:cNvSpPr/>
          <p:nvPr/>
        </p:nvSpPr>
        <p:spPr>
          <a:xfrm>
            <a:off x="4373380" y="2406240"/>
            <a:ext cx="406125" cy="410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35" y="2887571"/>
            <a:ext cx="4723533" cy="259142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71420" y="2862546"/>
            <a:ext cx="406744" cy="303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31" y="1040277"/>
            <a:ext cx="2215896" cy="173871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399309" y="962662"/>
            <a:ext cx="455751" cy="353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460" y="1589933"/>
            <a:ext cx="3630684" cy="3654848"/>
          </a:xfrm>
          <a:prstGeom prst="rect">
            <a:avLst/>
          </a:prstGeom>
        </p:spPr>
      </p:pic>
      <p:sp>
        <p:nvSpPr>
          <p:cNvPr id="29" name="Right Arrow 28"/>
          <p:cNvSpPr/>
          <p:nvPr/>
        </p:nvSpPr>
        <p:spPr>
          <a:xfrm rot="5400000">
            <a:off x="5794071" y="1647317"/>
            <a:ext cx="642002" cy="269198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Right Arrow 29"/>
          <p:cNvSpPr/>
          <p:nvPr/>
        </p:nvSpPr>
        <p:spPr>
          <a:xfrm rot="6030996">
            <a:off x="7742677" y="1619822"/>
            <a:ext cx="586762" cy="249151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TextBox 30"/>
          <p:cNvSpPr txBox="1"/>
          <p:nvPr/>
        </p:nvSpPr>
        <p:spPr>
          <a:xfrm>
            <a:off x="5418009" y="1141980"/>
            <a:ext cx="1332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>
                <a:solidFill>
                  <a:schemeClr val="tx2"/>
                </a:solidFill>
              </a:rPr>
              <a:t>Valence Band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60834" y="1157283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>
                <a:solidFill>
                  <a:schemeClr val="tx2"/>
                </a:solidFill>
              </a:rPr>
              <a:t>Conduction Band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82280" y="1919557"/>
            <a:ext cx="60759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rgbClr val="FF0000"/>
                </a:solidFill>
              </a:rPr>
              <a:t>ML</a:t>
            </a:r>
          </a:p>
          <a:p>
            <a:r>
              <a:rPr lang="en-AU" sz="2000" b="1" dirty="0" smtClean="0"/>
              <a:t>BL</a:t>
            </a:r>
            <a:endParaRPr lang="en-AU" sz="2000" b="1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386" y="1576078"/>
            <a:ext cx="2497653" cy="3686475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9907610" y="1882484"/>
            <a:ext cx="295563" cy="293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/>
          <p:cNvSpPr/>
          <p:nvPr/>
        </p:nvSpPr>
        <p:spPr>
          <a:xfrm>
            <a:off x="10772533" y="3558266"/>
            <a:ext cx="295563" cy="293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Rectangle 36"/>
          <p:cNvSpPr/>
          <p:nvPr/>
        </p:nvSpPr>
        <p:spPr>
          <a:xfrm>
            <a:off x="6848864" y="2032994"/>
            <a:ext cx="214820" cy="303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8" name="Rectangle 37"/>
          <p:cNvSpPr/>
          <p:nvPr/>
        </p:nvSpPr>
        <p:spPr>
          <a:xfrm>
            <a:off x="5443906" y="1495837"/>
            <a:ext cx="347294" cy="390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/>
          <p:cNvSpPr/>
          <p:nvPr/>
        </p:nvSpPr>
        <p:spPr>
          <a:xfrm>
            <a:off x="8797144" y="1481984"/>
            <a:ext cx="347294" cy="390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9866766" y="1966881"/>
            <a:ext cx="1163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chemeClr val="tx2"/>
                </a:solidFill>
              </a:rPr>
              <a:t>Experiment</a:t>
            </a:r>
            <a:endParaRPr lang="en-AU" sz="1600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740" y="3335474"/>
            <a:ext cx="13762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>
                <a:solidFill>
                  <a:schemeClr val="accent1"/>
                </a:solidFill>
              </a:rPr>
              <a:t>GGA w</a:t>
            </a:r>
            <a:r>
              <a:rPr lang="en-AU" sz="1600" b="1" dirty="0" smtClean="0">
                <a:solidFill>
                  <a:schemeClr val="accent1"/>
                </a:solidFill>
              </a:rPr>
              <a:t>/</a:t>
            </a:r>
          </a:p>
          <a:p>
            <a:r>
              <a:rPr lang="en-AU" sz="1600" b="1" dirty="0" smtClean="0">
                <a:solidFill>
                  <a:schemeClr val="accent1"/>
                </a:solidFill>
              </a:rPr>
              <a:t>Na(2</a:t>
            </a:r>
            <a:r>
              <a:rPr lang="en-AU" sz="1600" b="1" dirty="0">
                <a:solidFill>
                  <a:schemeClr val="accent1"/>
                </a:solidFill>
              </a:rPr>
              <a:t>) </a:t>
            </a:r>
            <a:r>
              <a:rPr lang="en-AU" sz="1600" b="1" dirty="0" smtClean="0">
                <a:solidFill>
                  <a:schemeClr val="accent1"/>
                </a:solidFill>
              </a:rPr>
              <a:t>vacancy</a:t>
            </a:r>
            <a:endParaRPr lang="en-AU" sz="1600" b="1" dirty="0">
              <a:solidFill>
                <a:schemeClr val="accent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907610" y="4183282"/>
            <a:ext cx="12643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/>
              <a:t>GGA Pristine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233818" y="5997322"/>
            <a:ext cx="8031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>
                <a:solidFill>
                  <a:schemeClr val="tx2"/>
                </a:solidFill>
              </a:rPr>
              <a:t>Bandgap of ML and BL</a:t>
            </a:r>
            <a:r>
              <a:rPr lang="en-AU" b="1" i="1" dirty="0" smtClean="0">
                <a:solidFill>
                  <a:schemeClr val="tx2"/>
                </a:solidFill>
              </a:rPr>
              <a:t> &gt;300 </a:t>
            </a:r>
            <a:r>
              <a:rPr lang="en-AU" b="1" i="1" dirty="0" err="1" smtClean="0">
                <a:solidFill>
                  <a:schemeClr val="tx2"/>
                </a:solidFill>
              </a:rPr>
              <a:t>meV</a:t>
            </a:r>
            <a:r>
              <a:rPr lang="en-AU" b="1" i="1" dirty="0" smtClean="0">
                <a:solidFill>
                  <a:schemeClr val="tx2"/>
                </a:solidFill>
              </a:rPr>
              <a:t>; much greater than </a:t>
            </a:r>
            <a:r>
              <a:rPr lang="en-AU" b="1" i="1" dirty="0" err="1" smtClean="0">
                <a:solidFill>
                  <a:schemeClr val="tx2"/>
                </a:solidFill>
              </a:rPr>
              <a:t>kT</a:t>
            </a:r>
            <a:r>
              <a:rPr lang="en-AU" b="1" i="1" dirty="0" smtClean="0">
                <a:solidFill>
                  <a:schemeClr val="tx2"/>
                </a:solidFill>
              </a:rPr>
              <a:t> at room temp</a:t>
            </a:r>
            <a:endParaRPr lang="en-AU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86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/>
      <p:bldP spid="32" grpId="0"/>
      <p:bldP spid="33" grpId="0" animBg="1"/>
      <p:bldP spid="37" grpId="0" animBg="1"/>
      <p:bldP spid="38" grpId="0" animBg="1"/>
      <p:bldP spid="39" grpId="0" animBg="1"/>
      <p:bldP spid="5" grpId="0"/>
      <p:bldP spid="7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Ultra-thin Na</a:t>
            </a:r>
            <a:r>
              <a:rPr lang="en-AU" baseline="-25000" dirty="0"/>
              <a:t>3</a:t>
            </a:r>
            <a:r>
              <a:rPr lang="en-AU" dirty="0"/>
              <a:t>Bi: </a:t>
            </a:r>
            <a:r>
              <a:rPr lang="en-AU" dirty="0" smtClean="0"/>
              <a:t>ARPES</a:t>
            </a:r>
            <a:endParaRPr lang="en-AU" dirty="0"/>
          </a:p>
        </p:txBody>
      </p:sp>
      <p:sp>
        <p:nvSpPr>
          <p:cNvPr id="12" name="Rectangle 11"/>
          <p:cNvSpPr/>
          <p:nvPr/>
        </p:nvSpPr>
        <p:spPr>
          <a:xfrm>
            <a:off x="-14721" y="5968247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0" name="TextBox 19"/>
          <p:cNvSpPr txBox="1"/>
          <p:nvPr/>
        </p:nvSpPr>
        <p:spPr>
          <a:xfrm>
            <a:off x="8108804" y="1542686"/>
            <a:ext cx="738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u="sng" dirty="0" smtClean="0"/>
              <a:t>DFT</a:t>
            </a:r>
          </a:p>
          <a:p>
            <a:r>
              <a:rPr lang="en-A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ML</a:t>
            </a:r>
          </a:p>
          <a:p>
            <a:r>
              <a:rPr lang="en-AU" b="1" dirty="0" smtClean="0">
                <a:solidFill>
                  <a:schemeClr val="accent4"/>
                </a:solidFill>
              </a:rPr>
              <a:t>BL</a:t>
            </a:r>
            <a:endParaRPr lang="en-AU" b="1" dirty="0">
              <a:solidFill>
                <a:schemeClr val="accent4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82985" y="5735788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/>
                </a:solidFill>
              </a:rPr>
              <a:t>70nm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95803" y="2632276"/>
            <a:ext cx="406125" cy="410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/>
          <p:cNvSpPr/>
          <p:nvPr/>
        </p:nvSpPr>
        <p:spPr>
          <a:xfrm>
            <a:off x="4373380" y="2406240"/>
            <a:ext cx="406125" cy="410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/>
          <p:cNvSpPr/>
          <p:nvPr/>
        </p:nvSpPr>
        <p:spPr>
          <a:xfrm>
            <a:off x="171420" y="2862546"/>
            <a:ext cx="406744" cy="303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ctangle 27"/>
          <p:cNvSpPr/>
          <p:nvPr/>
        </p:nvSpPr>
        <p:spPr>
          <a:xfrm>
            <a:off x="1399309" y="962662"/>
            <a:ext cx="455751" cy="353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92" y="1071908"/>
            <a:ext cx="7501523" cy="53195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28" y="3708122"/>
            <a:ext cx="3872495" cy="24504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91194" y="3270542"/>
            <a:ext cx="3499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No k</a:t>
            </a:r>
            <a:r>
              <a:rPr lang="en-AU" b="1" baseline="-25000" dirty="0" smtClean="0"/>
              <a:t>z</a:t>
            </a:r>
            <a:r>
              <a:rPr lang="en-AU" b="1" dirty="0" smtClean="0"/>
              <a:t> dispersion – Electronically 2D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30363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Key Questions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2329330" y="1121793"/>
            <a:ext cx="7393819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200" b="1" dirty="0" smtClean="0">
                <a:solidFill>
                  <a:srgbClr val="C00000"/>
                </a:solidFill>
              </a:rPr>
              <a:t>Is it possible to experimentally isolate ultra-thin Na</a:t>
            </a:r>
            <a:r>
              <a:rPr lang="en-AU" sz="2200" b="1" baseline="-25000" dirty="0" smtClean="0">
                <a:solidFill>
                  <a:srgbClr val="C00000"/>
                </a:solidFill>
              </a:rPr>
              <a:t>3</a:t>
            </a:r>
            <a:r>
              <a:rPr lang="en-AU" sz="2200" b="1" dirty="0" smtClean="0">
                <a:solidFill>
                  <a:srgbClr val="C00000"/>
                </a:solidFill>
              </a:rPr>
              <a:t>Bi?</a:t>
            </a:r>
            <a:endParaRPr lang="en-AU" sz="2200" dirty="0" smtClean="0"/>
          </a:p>
          <a:p>
            <a:pPr algn="ctr"/>
            <a:endParaRPr lang="en-AU" sz="2200" dirty="0"/>
          </a:p>
          <a:p>
            <a:pPr algn="ctr"/>
            <a:r>
              <a:rPr lang="en-AU" sz="2200" b="1" u="sng" dirty="0" smtClean="0">
                <a:solidFill>
                  <a:srgbClr val="7030A0"/>
                </a:solidFill>
              </a:rPr>
              <a:t>Is it a wide bandgap 2D topological or conventional insulator?</a:t>
            </a:r>
          </a:p>
          <a:p>
            <a:pPr algn="ctr"/>
            <a:endParaRPr lang="en-AU" sz="2200" dirty="0"/>
          </a:p>
          <a:p>
            <a:pPr algn="ctr"/>
            <a:r>
              <a:rPr lang="en-AU" sz="2200" b="1" dirty="0" smtClean="0">
                <a:solidFill>
                  <a:srgbClr val="00B0F0"/>
                </a:solidFill>
              </a:rPr>
              <a:t>Can an electric field induce a topological phase transition</a:t>
            </a:r>
            <a:r>
              <a:rPr lang="en-AU" sz="2200" b="1" dirty="0">
                <a:solidFill>
                  <a:srgbClr val="00B0F0"/>
                </a:solidFill>
              </a:rPr>
              <a:t>?</a:t>
            </a:r>
            <a:r>
              <a:rPr lang="en-AU" sz="2200" b="1" dirty="0" smtClean="0">
                <a:solidFill>
                  <a:srgbClr val="00B0F0"/>
                </a:solidFill>
              </a:rPr>
              <a:t>  </a:t>
            </a:r>
            <a:endParaRPr lang="en-AU" sz="2200" b="1" dirty="0">
              <a:solidFill>
                <a:srgbClr val="00B0F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" y="6068291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056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1981200" y="202594"/>
            <a:ext cx="8229600" cy="510825"/>
          </a:xfrm>
        </p:spPr>
        <p:txBody>
          <a:bodyPr/>
          <a:lstStyle/>
          <a:p>
            <a:pPr algn="ctr"/>
            <a:r>
              <a:rPr lang="en-AU" dirty="0">
                <a:latin typeface="Oxygen"/>
              </a:rPr>
              <a:t>Confirming </a:t>
            </a:r>
            <a:r>
              <a:rPr lang="en-AU" dirty="0" smtClean="0">
                <a:latin typeface="Oxygen"/>
              </a:rPr>
              <a:t>Ultra-Thin </a:t>
            </a:r>
            <a:r>
              <a:rPr lang="en-AU" dirty="0">
                <a:latin typeface="Oxygen"/>
              </a:rPr>
              <a:t>Na</a:t>
            </a:r>
            <a:r>
              <a:rPr lang="en-AU" baseline="-25000" dirty="0">
                <a:latin typeface="Oxygen"/>
              </a:rPr>
              <a:t>3</a:t>
            </a:r>
            <a:r>
              <a:rPr lang="en-AU" dirty="0">
                <a:latin typeface="Oxygen"/>
              </a:rPr>
              <a:t>Bi is a 2D Topological Insulator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" y="6160655"/>
            <a:ext cx="12192000" cy="7666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73" y="3442502"/>
            <a:ext cx="4197995" cy="288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5251" y="6305634"/>
            <a:ext cx="6641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rgbClr val="35B4FF"/>
                </a:solidFill>
              </a:rPr>
              <a:t>N</a:t>
            </a:r>
            <a:r>
              <a:rPr lang="en-AU" b="1" dirty="0" smtClean="0">
                <a:solidFill>
                  <a:srgbClr val="35B4FF"/>
                </a:solidFill>
              </a:rPr>
              <a:t>on-trivial 1D edge state, consistent with a 2D Topological Insulator</a:t>
            </a:r>
            <a:endParaRPr lang="en-AU" b="1" dirty="0">
              <a:solidFill>
                <a:srgbClr val="35B4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845" y="950879"/>
            <a:ext cx="3492686" cy="5301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046" y="908248"/>
            <a:ext cx="2712027" cy="260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1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Key Questions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2329330" y="1121793"/>
            <a:ext cx="7393819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200" b="1" dirty="0" smtClean="0">
                <a:solidFill>
                  <a:srgbClr val="C00000"/>
                </a:solidFill>
              </a:rPr>
              <a:t>Is it possible to experimentally isolate ultra-thin Na</a:t>
            </a:r>
            <a:r>
              <a:rPr lang="en-AU" sz="2200" b="1" baseline="-25000" dirty="0" smtClean="0">
                <a:solidFill>
                  <a:srgbClr val="C00000"/>
                </a:solidFill>
              </a:rPr>
              <a:t>3</a:t>
            </a:r>
            <a:r>
              <a:rPr lang="en-AU" sz="2200" b="1" dirty="0" smtClean="0">
                <a:solidFill>
                  <a:srgbClr val="C00000"/>
                </a:solidFill>
              </a:rPr>
              <a:t>Bi?</a:t>
            </a:r>
            <a:endParaRPr lang="en-AU" sz="2200" dirty="0" smtClean="0"/>
          </a:p>
          <a:p>
            <a:pPr algn="ctr"/>
            <a:endParaRPr lang="en-AU" sz="2200" dirty="0"/>
          </a:p>
          <a:p>
            <a:pPr algn="ctr"/>
            <a:r>
              <a:rPr lang="en-AU" sz="2200" b="1" dirty="0" smtClean="0">
                <a:solidFill>
                  <a:srgbClr val="7030A0"/>
                </a:solidFill>
              </a:rPr>
              <a:t>Is it a wide bandgap 2D topological or conventional insulator?</a:t>
            </a:r>
          </a:p>
          <a:p>
            <a:pPr algn="ctr"/>
            <a:endParaRPr lang="en-AU" sz="2200" dirty="0"/>
          </a:p>
          <a:p>
            <a:pPr algn="ctr"/>
            <a:r>
              <a:rPr lang="en-AU" sz="2200" b="1" u="sng" dirty="0" smtClean="0">
                <a:solidFill>
                  <a:srgbClr val="00B0F0"/>
                </a:solidFill>
              </a:rPr>
              <a:t>Can an electric field induce a topological phase transition</a:t>
            </a:r>
            <a:r>
              <a:rPr lang="en-AU" sz="2200" b="1" u="sng" dirty="0">
                <a:solidFill>
                  <a:srgbClr val="00B0F0"/>
                </a:solidFill>
              </a:rPr>
              <a:t>?</a:t>
            </a:r>
            <a:r>
              <a:rPr lang="en-AU" sz="2200" b="1" u="sng" dirty="0" smtClean="0">
                <a:solidFill>
                  <a:srgbClr val="00B0F0"/>
                </a:solidFill>
              </a:rPr>
              <a:t>  </a:t>
            </a:r>
            <a:endParaRPr lang="en-AU" sz="2200" b="1" u="sng" dirty="0">
              <a:solidFill>
                <a:srgbClr val="00B0F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" y="6068291"/>
            <a:ext cx="12192001" cy="883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750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Electric Field: K Dosing</a:t>
            </a:r>
            <a:endParaRPr lang="en-AU" dirty="0"/>
          </a:p>
        </p:txBody>
      </p:sp>
      <p:sp>
        <p:nvSpPr>
          <p:cNvPr id="7" name="Rectangle 6"/>
          <p:cNvSpPr/>
          <p:nvPr/>
        </p:nvSpPr>
        <p:spPr>
          <a:xfrm>
            <a:off x="1" y="6160655"/>
            <a:ext cx="12192000" cy="7666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063" y="4139078"/>
            <a:ext cx="2990466" cy="24242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4525097" y="4946543"/>
            <a:ext cx="144193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 smtClean="0"/>
              <a:t>Bandgap (eV)</a:t>
            </a:r>
            <a:endParaRPr lang="en-AU" dirty="0"/>
          </a:p>
        </p:txBody>
      </p:sp>
      <p:sp>
        <p:nvSpPr>
          <p:cNvPr id="12" name="Rectangle 11"/>
          <p:cNvSpPr/>
          <p:nvPr/>
        </p:nvSpPr>
        <p:spPr>
          <a:xfrm>
            <a:off x="7119595" y="4323279"/>
            <a:ext cx="990333" cy="1872000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solidFill>
              <a:srgbClr val="C040A8">
                <a:alpha val="4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Notched Right Arrow 9"/>
          <p:cNvSpPr/>
          <p:nvPr/>
        </p:nvSpPr>
        <p:spPr>
          <a:xfrm rot="5400000">
            <a:off x="2035455" y="1241878"/>
            <a:ext cx="364129" cy="236712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78" y="1147016"/>
            <a:ext cx="8839200" cy="2880040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668563" y="1034994"/>
            <a:ext cx="7696200" cy="2982208"/>
            <a:chOff x="1447800" y="583633"/>
            <a:chExt cx="7696200" cy="2982208"/>
          </a:xfrm>
        </p:grpSpPr>
        <p:sp>
          <p:nvSpPr>
            <p:cNvPr id="23" name="Rectangle 22"/>
            <p:cNvSpPr/>
            <p:nvPr/>
          </p:nvSpPr>
          <p:spPr>
            <a:xfrm>
              <a:off x="2667000" y="914400"/>
              <a:ext cx="6477000" cy="2651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47800" y="583633"/>
              <a:ext cx="6477000" cy="5015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957185" y="851939"/>
            <a:ext cx="1887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Exp.		   Model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26" name="Notched Right Arrow 25"/>
          <p:cNvSpPr/>
          <p:nvPr/>
        </p:nvSpPr>
        <p:spPr>
          <a:xfrm rot="5400000">
            <a:off x="3240798" y="1274208"/>
            <a:ext cx="364129" cy="236712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TextBox 26"/>
          <p:cNvSpPr txBox="1"/>
          <p:nvPr/>
        </p:nvSpPr>
        <p:spPr>
          <a:xfrm>
            <a:off x="3541219" y="5920139"/>
            <a:ext cx="1133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rgbClr val="004E86"/>
                </a:solidFill>
              </a:rPr>
              <a:t>M</a:t>
            </a:r>
            <a:r>
              <a:rPr lang="en-AU" dirty="0" smtClean="0">
                <a:solidFill>
                  <a:srgbClr val="004E86"/>
                </a:solidFill>
              </a:rPr>
              <a:t>easured</a:t>
            </a:r>
            <a:endParaRPr lang="en-AU" dirty="0">
              <a:solidFill>
                <a:srgbClr val="004E86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4806727" y="5927769"/>
            <a:ext cx="2157730" cy="17703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405870" y="4503080"/>
            <a:ext cx="1032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0C6F39"/>
                </a:solidFill>
              </a:rPr>
              <a:t>Inferred</a:t>
            </a:r>
            <a:endParaRPr lang="en-AU" dirty="0">
              <a:solidFill>
                <a:srgbClr val="0C6F39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340931" y="4697612"/>
            <a:ext cx="1728439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476491" y="4843780"/>
            <a:ext cx="3448773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600" b="1" i="1" dirty="0" smtClean="0"/>
              <a:t>Gap is reduced with E-field</a:t>
            </a:r>
          </a:p>
          <a:p>
            <a:r>
              <a:rPr lang="en-AU" sz="1600" b="1" i="1" dirty="0" smtClean="0"/>
              <a:t/>
            </a:r>
            <a:br>
              <a:rPr lang="en-AU" sz="1600" b="1" i="1" dirty="0" smtClean="0"/>
            </a:br>
            <a:r>
              <a:rPr lang="en-AU" sz="1600" b="1" i="1" dirty="0" smtClean="0"/>
              <a:t>Does gap completely close or reopen?</a:t>
            </a:r>
            <a:endParaRPr lang="en-AU" sz="1600" b="1" i="1" dirty="0"/>
          </a:p>
        </p:txBody>
      </p:sp>
    </p:spTree>
    <p:extLst>
      <p:ext uri="{BB962C8B-B14F-4D97-AF65-F5344CB8AC3E}">
        <p14:creationId xmlns:p14="http://schemas.microsoft.com/office/powerpoint/2010/main" val="112099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7" grpId="0"/>
      <p:bldP spid="29" grpId="0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609600" y="141897"/>
            <a:ext cx="10972800" cy="510825"/>
          </a:xfrm>
        </p:spPr>
        <p:txBody>
          <a:bodyPr/>
          <a:lstStyle/>
          <a:p>
            <a:pPr algn="ctr"/>
            <a:r>
              <a:rPr lang="en-US" dirty="0" smtClean="0"/>
              <a:t>Electric Field: STM tip-sample distance</a:t>
            </a:r>
            <a:endParaRPr lang="en-US" dirty="0"/>
          </a:p>
        </p:txBody>
      </p:sp>
      <p:sp>
        <p:nvSpPr>
          <p:cNvPr id="66" name="Rectangle 65"/>
          <p:cNvSpPr/>
          <p:nvPr/>
        </p:nvSpPr>
        <p:spPr>
          <a:xfrm>
            <a:off x="1" y="6119374"/>
            <a:ext cx="12192000" cy="7666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dirty="0"/>
          </a:p>
        </p:txBody>
      </p:sp>
      <p:sp>
        <p:nvSpPr>
          <p:cNvPr id="19" name="Rectangle 18"/>
          <p:cNvSpPr/>
          <p:nvPr/>
        </p:nvSpPr>
        <p:spPr>
          <a:xfrm>
            <a:off x="4886325" y="1257300"/>
            <a:ext cx="1423987" cy="26003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773" y="1123153"/>
            <a:ext cx="4444247" cy="56499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88" y="1123153"/>
            <a:ext cx="4743197" cy="29916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785865" y="1698171"/>
            <a:ext cx="636429" cy="37509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9791526" y="4472084"/>
            <a:ext cx="25147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TimesNewRoman"/>
              </a:rPr>
              <a:t>1.45 </a:t>
            </a:r>
            <a:r>
              <a:rPr lang="en-AU" dirty="0" smtClean="0">
                <a:latin typeface="TimesNewRoman"/>
              </a:rPr>
              <a:t>nm (0.828 </a:t>
            </a:r>
            <a:r>
              <a:rPr lang="en-AU" dirty="0">
                <a:latin typeface="TimesNewRoman"/>
              </a:rPr>
              <a:t>V/nm</a:t>
            </a:r>
            <a:r>
              <a:rPr lang="en-AU" dirty="0" smtClean="0">
                <a:latin typeface="TimesNewRoman"/>
              </a:rPr>
              <a:t>)</a:t>
            </a:r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9785865" y="2188130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NewRoman"/>
              </a:rPr>
              <a:t>1.075 </a:t>
            </a:r>
            <a:r>
              <a:rPr lang="en-AU" dirty="0">
                <a:latin typeface="TimesNewRoman"/>
              </a:rPr>
              <a:t>nm (1.12 V/nm</a:t>
            </a:r>
            <a:r>
              <a:rPr lang="en-AU" dirty="0" smtClean="0">
                <a:latin typeface="TimesNewRoman"/>
              </a:rPr>
              <a:t>)</a:t>
            </a:r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9785865" y="1038221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NewRoman"/>
              </a:rPr>
              <a:t>1.02 </a:t>
            </a:r>
            <a:r>
              <a:rPr lang="en-AU" dirty="0">
                <a:latin typeface="TimesNewRoman"/>
              </a:rPr>
              <a:t>nm (1.18 V/nm)</a:t>
            </a:r>
            <a:endParaRPr lang="en-AU" dirty="0"/>
          </a:p>
        </p:txBody>
      </p:sp>
      <p:sp>
        <p:nvSpPr>
          <p:cNvPr id="14" name="Rectangle 13"/>
          <p:cNvSpPr/>
          <p:nvPr/>
        </p:nvSpPr>
        <p:spPr>
          <a:xfrm>
            <a:off x="5690598" y="1090509"/>
            <a:ext cx="636429" cy="5000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Notched Right Arrow 4"/>
          <p:cNvSpPr/>
          <p:nvPr/>
        </p:nvSpPr>
        <p:spPr>
          <a:xfrm rot="16200000">
            <a:off x="4138548" y="3296580"/>
            <a:ext cx="4058846" cy="280791"/>
          </a:xfrm>
          <a:prstGeom prst="notchedRightArrow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65499" y="5471837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C00000"/>
                </a:solidFill>
              </a:rPr>
              <a:t>10 </a:t>
            </a:r>
            <a:r>
              <a:rPr lang="en-AU" dirty="0" err="1" smtClean="0">
                <a:solidFill>
                  <a:srgbClr val="C00000"/>
                </a:solidFill>
              </a:rPr>
              <a:t>pA</a:t>
            </a:r>
            <a:endParaRPr lang="en-AU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04730" y="1072634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C00000"/>
                </a:solidFill>
              </a:rPr>
              <a:t>600 </a:t>
            </a:r>
            <a:r>
              <a:rPr lang="en-AU" dirty="0" err="1" smtClean="0">
                <a:solidFill>
                  <a:srgbClr val="C00000"/>
                </a:solidFill>
              </a:rPr>
              <a:t>pA</a:t>
            </a:r>
            <a:endParaRPr lang="en-AU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4308153" y="3269516"/>
            <a:ext cx="2927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C00000"/>
                </a:solidFill>
              </a:rPr>
              <a:t>Increasing Tunnelling Current</a:t>
            </a:r>
            <a:endParaRPr lang="en-A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56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3" grpId="0"/>
      <p:bldP spid="5" grpId="0" animBg="1"/>
      <p:bldP spid="6" grpId="0"/>
      <p:bldP spid="17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609600" y="141897"/>
            <a:ext cx="10972800" cy="510825"/>
          </a:xfrm>
        </p:spPr>
        <p:txBody>
          <a:bodyPr/>
          <a:lstStyle/>
          <a:p>
            <a:pPr algn="ctr"/>
            <a:r>
              <a:rPr lang="en-US" dirty="0" smtClean="0"/>
              <a:t>Electric field-tuned </a:t>
            </a:r>
            <a:r>
              <a:rPr lang="en-US" dirty="0"/>
              <a:t>b</a:t>
            </a:r>
            <a:r>
              <a:rPr lang="en-US" dirty="0" smtClean="0"/>
              <a:t>andgap and topological </a:t>
            </a:r>
            <a:r>
              <a:rPr lang="en-US" dirty="0"/>
              <a:t>t</a:t>
            </a:r>
            <a:r>
              <a:rPr lang="en-US" dirty="0" smtClean="0"/>
              <a:t>ransition</a:t>
            </a:r>
            <a:endParaRPr lang="en-US" dirty="0"/>
          </a:p>
        </p:txBody>
      </p:sp>
      <p:sp>
        <p:nvSpPr>
          <p:cNvPr id="66" name="Rectangle 65"/>
          <p:cNvSpPr/>
          <p:nvPr/>
        </p:nvSpPr>
        <p:spPr>
          <a:xfrm>
            <a:off x="1" y="6160655"/>
            <a:ext cx="12192000" cy="7666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924" y="1105731"/>
            <a:ext cx="5857219" cy="47547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52904" y="1258629"/>
            <a:ext cx="60759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rgbClr val="FF0000"/>
                </a:solidFill>
              </a:rPr>
              <a:t>ML</a:t>
            </a:r>
          </a:p>
          <a:p>
            <a:r>
              <a:rPr lang="en-AU" sz="2000" b="1" dirty="0" smtClean="0"/>
              <a:t>BL</a:t>
            </a:r>
            <a:endParaRPr lang="en-AU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2497083" y="1077881"/>
            <a:ext cx="386362" cy="4159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78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1897"/>
            <a:ext cx="10972800" cy="510825"/>
          </a:xfrm>
        </p:spPr>
        <p:txBody>
          <a:bodyPr/>
          <a:lstStyle/>
          <a:p>
            <a:pPr algn="ctr"/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831436" y="5031295"/>
            <a:ext cx="4945747" cy="838200"/>
          </a:xfrm>
          <a:prstGeom prst="rect">
            <a:avLst/>
          </a:prstGeom>
          <a:solidFill>
            <a:srgbClr val="CCECFF"/>
          </a:solidFill>
          <a:ln>
            <a:solidFill>
              <a:srgbClr val="2626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i="1" dirty="0" smtClean="0">
                <a:solidFill>
                  <a:srgbClr val="262673"/>
                </a:solidFill>
              </a:rPr>
              <a:t>PhD and Postdoc positions available</a:t>
            </a:r>
          </a:p>
          <a:p>
            <a:pPr algn="ctr"/>
            <a:r>
              <a:rPr lang="en-AU" dirty="0" smtClean="0">
                <a:solidFill>
                  <a:srgbClr val="262673"/>
                </a:solidFill>
              </a:rPr>
              <a:t>contact mark.edmonds@monash.edu</a:t>
            </a:r>
            <a:endParaRPr lang="en-AU" dirty="0">
              <a:solidFill>
                <a:srgbClr val="262673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64045" y="4847951"/>
            <a:ext cx="6027955" cy="138499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Publications on thin 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</a:rPr>
              <a:t>f</a:t>
            </a: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ilm Na</a:t>
            </a:r>
            <a:r>
              <a:rPr lang="en-US" sz="1400" b="1" baseline="-25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Bi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Growth of Na</a:t>
            </a:r>
            <a:r>
              <a:rPr lang="en-US" sz="1400" baseline="-25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Bi:</a:t>
            </a:r>
            <a:r>
              <a:rPr lang="en-US" sz="1400" dirty="0" smtClean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 err="1" smtClean="0">
                <a:latin typeface="Calibri" panose="020F0502020204030204" pitchFamily="34" charset="0"/>
              </a:rPr>
              <a:t>Hellerstedt</a:t>
            </a:r>
            <a:r>
              <a:rPr lang="en-US" sz="1400" dirty="0">
                <a:latin typeface="Calibri" panose="020F0502020204030204" pitchFamily="34" charset="0"/>
              </a:rPr>
              <a:t>, et al.,</a:t>
            </a:r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sz="14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Nano Letters </a:t>
            </a:r>
            <a:r>
              <a:rPr lang="en-US" sz="1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16</a:t>
            </a:r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, 3210 (2016)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F4-TCNQ doping of Na</a:t>
            </a:r>
            <a:r>
              <a:rPr lang="en-US" sz="1400" baseline="-25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Bi: </a:t>
            </a:r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Edmonds 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</a:rPr>
              <a:t>et al., </a:t>
            </a:r>
            <a:r>
              <a:rPr lang="en-US" sz="14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ACS Appl. Mat. Int. </a:t>
            </a:r>
            <a:r>
              <a:rPr lang="en-US" sz="1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8</a:t>
            </a:r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, 16412 (2016)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Charge puddling in Na</a:t>
            </a:r>
            <a:r>
              <a:rPr lang="en-US" sz="1400" baseline="-25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Bi: 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</a:rPr>
              <a:t>Edmonds et al., </a:t>
            </a:r>
            <a:r>
              <a:rPr lang="en-US" sz="1400" i="1" dirty="0">
                <a:solidFill>
                  <a:schemeClr val="tx2"/>
                </a:solidFill>
                <a:latin typeface="Calibri" panose="020F0502020204030204" pitchFamily="34" charset="0"/>
              </a:rPr>
              <a:t>Science Advances  </a:t>
            </a:r>
            <a:r>
              <a:rPr lang="en-US" sz="1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3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</a:rPr>
              <a:t>, </a:t>
            </a:r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eaao6661 (2017)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Gating Na</a:t>
            </a:r>
            <a:r>
              <a:rPr lang="en-US" sz="1400" baseline="-25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Bi on SiO</a:t>
            </a:r>
            <a:r>
              <a:rPr lang="en-US" sz="1400" baseline="-25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: </a:t>
            </a:r>
            <a:r>
              <a:rPr lang="en-US" sz="1400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Hellerstedt</a:t>
            </a:r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et al., </a:t>
            </a:r>
            <a:r>
              <a:rPr lang="en-US" sz="1400" i="1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PRMaterials</a:t>
            </a:r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sz="1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1</a:t>
            </a:r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, 054203 (2017)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Temperature-dependent </a:t>
            </a:r>
            <a:r>
              <a:rPr lang="en-US" sz="1400" i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n</a:t>
            </a:r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-to-</a:t>
            </a:r>
            <a:r>
              <a:rPr lang="en-US" sz="1400" i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p</a:t>
            </a:r>
            <a:r>
              <a:rPr lang="en-US" sz="1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transition: 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</a:rPr>
              <a:t>Liu et al., </a:t>
            </a:r>
            <a:r>
              <a:rPr lang="en-US" sz="14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PRB</a:t>
            </a:r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chemeClr val="tx2"/>
                </a:solidFill>
                <a:latin typeface="Calibri" panose="020F0502020204030204" pitchFamily="34" charset="0"/>
              </a:rPr>
              <a:t>96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</a:rPr>
              <a:t>, </a:t>
            </a:r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235412 (2017)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40113" y="1005471"/>
            <a:ext cx="8911771" cy="2067257"/>
          </a:xfrm>
          <a:prstGeom prst="rect">
            <a:avLst/>
          </a:prstGeom>
          <a:solidFill>
            <a:srgbClr val="FFFFCC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dirty="0" smtClean="0">
                <a:solidFill>
                  <a:srgbClr val="0C00A4"/>
                </a:solidFill>
              </a:rPr>
              <a:t>	Large area epitaxial ultra-thin Na</a:t>
            </a:r>
            <a:r>
              <a:rPr lang="en-US" sz="1600" baseline="-25000" dirty="0" smtClean="0">
                <a:solidFill>
                  <a:srgbClr val="0C00A4"/>
                </a:solidFill>
              </a:rPr>
              <a:t>3</a:t>
            </a:r>
            <a:r>
              <a:rPr lang="en-US" sz="1600" dirty="0" smtClean="0">
                <a:solidFill>
                  <a:srgbClr val="0C00A4"/>
                </a:solidFill>
              </a:rPr>
              <a:t>Bi with bulk bandgap &gt;300 </a:t>
            </a:r>
            <a:r>
              <a:rPr lang="en-US" sz="1600" dirty="0" err="1" smtClean="0">
                <a:solidFill>
                  <a:srgbClr val="0C00A4"/>
                </a:solidFill>
              </a:rPr>
              <a:t>meV</a:t>
            </a:r>
            <a:r>
              <a:rPr lang="en-US" sz="1600" dirty="0">
                <a:solidFill>
                  <a:srgbClr val="0C00A4"/>
                </a:solidFill>
              </a:rPr>
              <a:t> </a:t>
            </a:r>
            <a:r>
              <a:rPr lang="en-US" sz="1600" b="1" dirty="0" smtClean="0">
                <a:solidFill>
                  <a:srgbClr val="0C00A4"/>
                </a:solidFill>
              </a:rPr>
              <a:t>(2D Topological Insulator)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rgbClr val="0C00A4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rgbClr val="0C00A4"/>
              </a:solidFill>
            </a:endParaRPr>
          </a:p>
          <a:p>
            <a:pPr algn="ctr"/>
            <a:r>
              <a:rPr lang="en-US" sz="1600" b="1" u="sng" dirty="0" smtClean="0">
                <a:solidFill>
                  <a:srgbClr val="0C00A4"/>
                </a:solidFill>
              </a:rPr>
              <a:t>Electric field induced transition </a:t>
            </a:r>
          </a:p>
          <a:p>
            <a:pPr algn="ctr"/>
            <a:endParaRPr lang="en-US" sz="1600" b="1" u="sng" dirty="0" smtClean="0">
              <a:solidFill>
                <a:srgbClr val="0C00A4"/>
              </a:solidFill>
            </a:endParaRPr>
          </a:p>
          <a:p>
            <a:r>
              <a:rPr lang="en-US" sz="1600" dirty="0" smtClean="0">
                <a:solidFill>
                  <a:srgbClr val="0C00A4"/>
                </a:solidFill>
              </a:rPr>
              <a:t>Topological Insulator (&gt;300 </a:t>
            </a:r>
            <a:r>
              <a:rPr lang="en-US" sz="1600" dirty="0" err="1" smtClean="0">
                <a:solidFill>
                  <a:srgbClr val="0C00A4"/>
                </a:solidFill>
              </a:rPr>
              <a:t>meV</a:t>
            </a:r>
            <a:r>
              <a:rPr lang="en-US" sz="1600" dirty="0" smtClean="0">
                <a:solidFill>
                  <a:srgbClr val="0C00A4"/>
                </a:solidFill>
              </a:rPr>
              <a:t>)		      	   Semi-metal		     Conventional Insulator (100 </a:t>
            </a:r>
            <a:r>
              <a:rPr lang="en-US" sz="1600" dirty="0" err="1" smtClean="0">
                <a:solidFill>
                  <a:srgbClr val="0C00A4"/>
                </a:solidFill>
              </a:rPr>
              <a:t>meV</a:t>
            </a:r>
            <a:r>
              <a:rPr lang="en-US" sz="1600" dirty="0" smtClean="0">
                <a:solidFill>
                  <a:srgbClr val="0C00A4"/>
                </a:solidFill>
              </a:rPr>
              <a:t>)</a:t>
            </a:r>
          </a:p>
          <a:p>
            <a:endParaRPr lang="en-US" dirty="0" smtClean="0">
              <a:solidFill>
                <a:srgbClr val="0C00A4"/>
              </a:solidFill>
            </a:endParaRPr>
          </a:p>
          <a:p>
            <a:r>
              <a:rPr lang="en-US" dirty="0">
                <a:solidFill>
                  <a:srgbClr val="0C00A4"/>
                </a:solidFill>
              </a:rPr>
              <a:t>	</a:t>
            </a:r>
            <a:r>
              <a:rPr lang="en-US" dirty="0" smtClean="0">
                <a:solidFill>
                  <a:srgbClr val="0C00A4"/>
                </a:solidFill>
              </a:rPr>
              <a:t>				</a:t>
            </a:r>
            <a:r>
              <a:rPr lang="en-US" dirty="0">
                <a:solidFill>
                  <a:srgbClr val="0C00A4"/>
                </a:solidFill>
              </a:rPr>
              <a:t> </a:t>
            </a:r>
            <a:r>
              <a:rPr lang="en-US" dirty="0" smtClean="0">
                <a:solidFill>
                  <a:srgbClr val="0C00A4"/>
                </a:solidFill>
              </a:rPr>
              <a:t>     “Platform for a topological transistor”</a:t>
            </a:r>
            <a:endParaRPr lang="en-US" dirty="0">
              <a:solidFill>
                <a:srgbClr val="0C00A4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717475" y="2166282"/>
            <a:ext cx="546462" cy="209006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ight Arrow 22"/>
          <p:cNvSpPr/>
          <p:nvPr/>
        </p:nvSpPr>
        <p:spPr>
          <a:xfrm>
            <a:off x="6657524" y="2164100"/>
            <a:ext cx="546462" cy="209006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/>
          <p:cNvSpPr txBox="1"/>
          <p:nvPr/>
        </p:nvSpPr>
        <p:spPr>
          <a:xfrm>
            <a:off x="2116719" y="3569641"/>
            <a:ext cx="8094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</a:rPr>
              <a:t>Electric field-tuned topological phase 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</a:rPr>
              <a:t>transition in ultra-thin Na</a:t>
            </a:r>
            <a:r>
              <a:rPr lang="en-US" baseline="-25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</a:rPr>
              <a:t>Bi: </a:t>
            </a:r>
            <a:r>
              <a:rPr lang="en-US" dirty="0">
                <a:latin typeface="Calibri" panose="020F0502020204030204" pitchFamily="34" charset="0"/>
              </a:rPr>
              <a:t>arXiv:1805.08378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4795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Gap closing not explained by tip induced band bending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645" y="1540550"/>
            <a:ext cx="5500536" cy="34243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26" y="1567522"/>
            <a:ext cx="3195500" cy="192212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" y="6160655"/>
            <a:ext cx="12192000" cy="7666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378826" y="6543964"/>
            <a:ext cx="40576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 err="1" smtClean="0">
                <a:latin typeface="+mj-lt"/>
                <a:cs typeface="Arial" charset="0"/>
              </a:rPr>
              <a:t>Battisti</a:t>
            </a:r>
            <a:r>
              <a:rPr lang="en-US" altLang="en-US" sz="1600" dirty="0" smtClean="0">
                <a:latin typeface="+mj-lt"/>
                <a:cs typeface="Arial" charset="0"/>
              </a:rPr>
              <a:t> et al., </a:t>
            </a:r>
            <a:r>
              <a:rPr lang="en-US" altLang="en-US" sz="1600" i="1" dirty="0" smtClean="0">
                <a:latin typeface="+mj-lt"/>
                <a:cs typeface="Arial" charset="0"/>
              </a:rPr>
              <a:t>PRB</a:t>
            </a: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lang="en-US" altLang="en-US" sz="1600" b="1" dirty="0" smtClean="0">
                <a:latin typeface="+mj-lt"/>
                <a:cs typeface="Arial" charset="0"/>
              </a:rPr>
              <a:t>95</a:t>
            </a:r>
            <a:r>
              <a:rPr kumimoji="0" lang="en-US" altLang="en-US" sz="1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, </a:t>
            </a:r>
            <a:r>
              <a:rPr lang="en-US" altLang="en-US" sz="1600" dirty="0" smtClean="0">
                <a:latin typeface="+mj-lt"/>
                <a:cs typeface="Arial" charset="0"/>
              </a:rPr>
              <a:t>235141</a:t>
            </a:r>
            <a:r>
              <a:rPr kumimoji="0" lang="en-US" alt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(2017)</a:t>
            </a: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3017" y="1010030"/>
            <a:ext cx="10359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Electric field in poorly screened electronic materials (i.e. low-doped semiconductors) can penetrate sample</a:t>
            </a:r>
            <a:endParaRPr lang="en-AU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55" y="4150681"/>
            <a:ext cx="3436448" cy="267100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53017" y="4150681"/>
            <a:ext cx="306614" cy="2713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1106324" y="3774361"/>
            <a:ext cx="3421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>
                <a:latin typeface="Times-Roman"/>
              </a:rPr>
              <a:t>TIBB observed on (Sr</a:t>
            </a:r>
            <a:r>
              <a:rPr lang="en-AU" sz="800" dirty="0" smtClean="0">
                <a:latin typeface="Times-Roman"/>
              </a:rPr>
              <a:t>1</a:t>
            </a:r>
            <a:r>
              <a:rPr lang="en-AU" sz="800" dirty="0">
                <a:latin typeface="MTSY"/>
              </a:rPr>
              <a:t>−</a:t>
            </a:r>
            <a:r>
              <a:rPr lang="en-AU" sz="800" i="1" dirty="0">
                <a:latin typeface="MTMI"/>
              </a:rPr>
              <a:t>x</a:t>
            </a:r>
            <a:r>
              <a:rPr lang="en-AU" dirty="0">
                <a:latin typeface="Times-Roman"/>
              </a:rPr>
              <a:t>La</a:t>
            </a:r>
            <a:r>
              <a:rPr lang="en-AU" sz="800" i="1" dirty="0">
                <a:latin typeface="MTMI"/>
              </a:rPr>
              <a:t>x </a:t>
            </a:r>
            <a:r>
              <a:rPr lang="en-AU" dirty="0">
                <a:latin typeface="Times-Roman"/>
              </a:rPr>
              <a:t>)</a:t>
            </a:r>
            <a:r>
              <a:rPr lang="en-AU" sz="800" dirty="0">
                <a:latin typeface="Times-Roman"/>
              </a:rPr>
              <a:t>2</a:t>
            </a:r>
            <a:r>
              <a:rPr lang="en-AU" dirty="0">
                <a:latin typeface="Times-Roman"/>
              </a:rPr>
              <a:t>IrO</a:t>
            </a:r>
            <a:r>
              <a:rPr lang="en-AU" sz="800" dirty="0">
                <a:latin typeface="Times-Roman"/>
              </a:rPr>
              <a:t>4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569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Converting tunnelling current into tip-sample distance (electric field)</a:t>
            </a: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1" y="6107298"/>
            <a:ext cx="12192000" cy="7666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5" y="1150338"/>
            <a:ext cx="2965143" cy="296514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2249543" y="1393900"/>
            <a:ext cx="206939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11766" y="1393900"/>
            <a:ext cx="0" cy="67711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4311766" y="2164715"/>
            <a:ext cx="1" cy="529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3857193" y="2694390"/>
            <a:ext cx="454573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013805" y="1870980"/>
            <a:ext cx="64194" cy="24289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77975" y="1870980"/>
            <a:ext cx="86156" cy="24289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829741" y="2080250"/>
            <a:ext cx="244998" cy="319104"/>
          </a:xfrm>
          <a:prstGeom prst="ellipse">
            <a:avLst/>
          </a:prstGeom>
          <a:gradFill flip="none" rotWithShape="1">
            <a:gsLst>
              <a:gs pos="0">
                <a:srgbClr val="0C6F39">
                  <a:shade val="30000"/>
                  <a:satMod val="115000"/>
                </a:srgbClr>
              </a:gs>
              <a:gs pos="50000">
                <a:srgbClr val="0C6F39">
                  <a:shade val="67500"/>
                  <a:satMod val="115000"/>
                </a:srgbClr>
              </a:gs>
              <a:gs pos="100000">
                <a:srgbClr val="0C6F3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1803806" y="2076832"/>
            <a:ext cx="311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e</a:t>
            </a:r>
            <a:r>
              <a:rPr lang="en-AU" sz="1400" baseline="30000" dirty="0" smtClean="0">
                <a:solidFill>
                  <a:schemeClr val="bg1"/>
                </a:solidFill>
              </a:rPr>
              <a:t>-</a:t>
            </a:r>
            <a:endParaRPr lang="en-AU" sz="1400" baseline="30000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181245" y="2055670"/>
            <a:ext cx="244998" cy="319104"/>
          </a:xfrm>
          <a:prstGeom prst="ellipse">
            <a:avLst/>
          </a:prstGeom>
          <a:gradFill flip="none" rotWithShape="1">
            <a:gsLst>
              <a:gs pos="0">
                <a:srgbClr val="0C6F39">
                  <a:shade val="30000"/>
                  <a:satMod val="115000"/>
                </a:srgbClr>
              </a:gs>
              <a:gs pos="50000">
                <a:srgbClr val="0C6F39">
                  <a:shade val="67500"/>
                  <a:satMod val="115000"/>
                </a:srgbClr>
              </a:gs>
              <a:gs pos="100000">
                <a:srgbClr val="0C6F3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2173313" y="2059628"/>
            <a:ext cx="311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e</a:t>
            </a:r>
            <a:r>
              <a:rPr lang="en-AU" sz="1400" baseline="30000" dirty="0" smtClean="0">
                <a:solidFill>
                  <a:schemeClr val="bg1"/>
                </a:solidFill>
              </a:rPr>
              <a:t>-</a:t>
            </a:r>
            <a:endParaRPr lang="en-AU" sz="1400" baseline="30000" dirty="0">
              <a:solidFill>
                <a:schemeClr val="bg1"/>
              </a:solidFill>
            </a:endParaRPr>
          </a:p>
        </p:txBody>
      </p:sp>
      <p:cxnSp>
        <p:nvCxnSpPr>
          <p:cNvPr id="17" name="Straight Arrow Connector 16"/>
          <p:cNvCxnSpPr>
            <a:stCxn id="13" idx="4"/>
          </p:cNvCxnSpPr>
          <p:nvPr/>
        </p:nvCxnSpPr>
        <p:spPr>
          <a:xfrm>
            <a:off x="1952240" y="2399354"/>
            <a:ext cx="60068" cy="2718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140874" y="2374774"/>
            <a:ext cx="123258" cy="2964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428510" y="1218347"/>
            <a:ext cx="328561" cy="37642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3459728" y="1209234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36659" y="1917850"/>
            <a:ext cx="351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4106199" y="2061939"/>
            <a:ext cx="38986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4177080" y="2164715"/>
            <a:ext cx="252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Isosceles Triangle 23"/>
          <p:cNvSpPr/>
          <p:nvPr/>
        </p:nvSpPr>
        <p:spPr>
          <a:xfrm rot="10800000" flipH="1">
            <a:off x="2083902" y="1479091"/>
            <a:ext cx="84910" cy="498764"/>
          </a:xfrm>
          <a:prstGeom prst="triangl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Can 24"/>
          <p:cNvSpPr/>
          <p:nvPr/>
        </p:nvSpPr>
        <p:spPr>
          <a:xfrm>
            <a:off x="1940784" y="1150338"/>
            <a:ext cx="360000" cy="540000"/>
          </a:xfrm>
          <a:prstGeom prst="can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638938" y="1183260"/>
            <a:ext cx="953436" cy="3624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830250" y="894059"/>
            <a:ext cx="518159" cy="663516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531589" y="1004869"/>
            <a:ext cx="2728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x</a:t>
            </a:r>
            <a:endParaRPr lang="en-AU" sz="1600" dirty="0"/>
          </a:p>
        </p:txBody>
      </p:sp>
      <p:sp>
        <p:nvSpPr>
          <p:cNvPr id="29" name="Left Brace 28"/>
          <p:cNvSpPr/>
          <p:nvPr/>
        </p:nvSpPr>
        <p:spPr>
          <a:xfrm>
            <a:off x="644803" y="1851532"/>
            <a:ext cx="1063689" cy="776540"/>
          </a:xfrm>
          <a:prstGeom prst="leftBrac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TextBox 29"/>
          <p:cNvSpPr txBox="1"/>
          <p:nvPr/>
        </p:nvSpPr>
        <p:spPr>
          <a:xfrm>
            <a:off x="228891" y="2015276"/>
            <a:ext cx="2952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200" b="1" i="1" dirty="0" smtClean="0"/>
              <a:t>s</a:t>
            </a:r>
            <a:endParaRPr lang="en-AU" sz="2200" b="1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740526" y="3928181"/>
            <a:ext cx="360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/>
              <a:t>Measure relative changes in height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471" y="4992866"/>
            <a:ext cx="639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Determine absolute distance, s </a:t>
            </a:r>
            <a:r>
              <a:rPr lang="en-AU" b="1" i="1" dirty="0" smtClean="0">
                <a:solidFill>
                  <a:srgbClr val="C00000"/>
                </a:solidFill>
              </a:rPr>
              <a:t>(Point contact &amp; Mirror Potential)</a:t>
            </a:r>
            <a:endParaRPr lang="en-AU" b="1" i="1" dirty="0">
              <a:solidFill>
                <a:srgbClr val="C00000"/>
              </a:solidFill>
            </a:endParaRPr>
          </a:p>
        </p:txBody>
      </p:sp>
      <p:sp>
        <p:nvSpPr>
          <p:cNvPr id="36" name="Notched Right Arrow 35"/>
          <p:cNvSpPr/>
          <p:nvPr/>
        </p:nvSpPr>
        <p:spPr>
          <a:xfrm rot="5400000">
            <a:off x="2285809" y="4508197"/>
            <a:ext cx="620392" cy="271155"/>
          </a:xfrm>
          <a:prstGeom prst="notched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423" y="4088699"/>
            <a:ext cx="2479024" cy="2778775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701" y="912217"/>
            <a:ext cx="4847078" cy="3128256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6699383" y="987369"/>
            <a:ext cx="4637314" cy="4213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4" name="Rectangle 43"/>
          <p:cNvSpPr/>
          <p:nvPr/>
        </p:nvSpPr>
        <p:spPr>
          <a:xfrm>
            <a:off x="6843029" y="1465875"/>
            <a:ext cx="3504619" cy="3121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754101" y="4106939"/>
                <a:ext cx="2296270" cy="7842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sz="1600" dirty="0" smtClean="0"/>
                  <a:t>Barrier height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160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𝜑</m:t>
                          </m:r>
                        </m:e>
                        <m:sub>
                          <m:r>
                            <a:rPr lang="en-AU" sz="16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𝐵</m:t>
                          </m:r>
                        </m:sub>
                      </m:sSub>
                      <m:r>
                        <a:rPr lang="en-AU" sz="16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=</m:t>
                      </m:r>
                      <m:f>
                        <m:fPr>
                          <m:ctrlPr>
                            <a:rPr lang="en-AU" sz="16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sz="16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sSubPr>
                            <m:e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𝑇</m:t>
                              </m:r>
                            </m:sub>
                          </m:sSub>
                          <m:r>
                            <a:rPr lang="en-AU" sz="16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+</m:t>
                          </m:r>
                          <m:sSub>
                            <m:sSubPr>
                              <m:ctrlPr>
                                <a:rPr lang="en-AU" sz="16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sSubPr>
                            <m:e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𝑆</m:t>
                              </m:r>
                            </m:sub>
                          </m:sSub>
                        </m:num>
                        <m:den>
                          <m:r>
                            <a:rPr lang="en-AU" sz="16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2</m:t>
                          </m:r>
                        </m:den>
                      </m:f>
                      <m:r>
                        <a:rPr lang="en-AU" sz="16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=2.3 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𝑒𝑉</m:t>
                      </m:r>
                    </m:oMath>
                  </m:oMathPara>
                </a14:m>
                <a:endParaRPr lang="en-AU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4101" y="4106939"/>
                <a:ext cx="2296270" cy="784254"/>
              </a:xfrm>
              <a:prstGeom prst="rect">
                <a:avLst/>
              </a:prstGeom>
              <a:blipFill>
                <a:blip r:embed="rId5"/>
                <a:stretch>
                  <a:fillRect t="-234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/>
          <p:cNvSpPr/>
          <p:nvPr/>
        </p:nvSpPr>
        <p:spPr>
          <a:xfrm>
            <a:off x="9495198" y="2865468"/>
            <a:ext cx="1054360" cy="103271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Notched Right Arrow 46"/>
          <p:cNvSpPr/>
          <p:nvPr/>
        </p:nvSpPr>
        <p:spPr>
          <a:xfrm rot="8410963">
            <a:off x="9072170" y="3800656"/>
            <a:ext cx="670844" cy="237167"/>
          </a:xfrm>
          <a:prstGeom prst="notchedRightArrow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TextBox 47"/>
          <p:cNvSpPr txBox="1"/>
          <p:nvPr/>
        </p:nvSpPr>
        <p:spPr>
          <a:xfrm>
            <a:off x="79677" y="5601249"/>
            <a:ext cx="6420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Determine potential difference, </a:t>
            </a:r>
            <a:r>
              <a:rPr lang="en-AU" b="1" dirty="0" smtClean="0">
                <a:sym typeface="Symbol" panose="05050102010706020507" pitchFamily="18" charset="2"/>
              </a:rPr>
              <a:t> </a:t>
            </a:r>
            <a:r>
              <a:rPr lang="en-AU" b="1" i="1" dirty="0" smtClean="0">
                <a:solidFill>
                  <a:srgbClr val="C00000"/>
                </a:solidFill>
                <a:sym typeface="Symbol" panose="05050102010706020507" pitchFamily="18" charset="2"/>
              </a:rPr>
              <a:t>(Tip &amp; Sample Work function)</a:t>
            </a:r>
            <a:endParaRPr lang="en-AU" b="1" i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9538320" y="5494569"/>
                <a:ext cx="253409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AU" sz="1600" b="1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AU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𝝋</m:t>
                        </m:r>
                      </m:e>
                      <m:sub>
                        <m:r>
                          <a:rPr lang="en-AU" sz="1600" b="1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𝑺</m:t>
                        </m:r>
                      </m:sub>
                    </m:sSub>
                    <m:r>
                      <a:rPr lang="en-AU" sz="1600" b="1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AU" sz="1600" b="1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𝟏</m:t>
                    </m:r>
                    <m:r>
                      <a:rPr lang="en-AU" sz="1600" b="1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.</m:t>
                    </m:r>
                    <m:r>
                      <a:rPr lang="en-AU" sz="1600" b="1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𝟕</m:t>
                    </m:r>
                    <m:r>
                      <a:rPr lang="en-AU" sz="1600" b="1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AU" sz="1600" b="1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𝒆𝑽</m:t>
                    </m:r>
                  </m:oMath>
                </a14:m>
                <a:r>
                  <a:rPr lang="en-AU" sz="1600" b="1" dirty="0" smtClean="0"/>
                  <a:t> </a:t>
                </a:r>
                <a:r>
                  <a:rPr lang="en-AU" sz="1600" b="1" dirty="0" smtClean="0">
                    <a:solidFill>
                      <a:srgbClr val="C00000"/>
                    </a:solidFill>
                  </a:rPr>
                  <a:t>(Kelvin Probe)</a:t>
                </a:r>
                <a:endParaRPr lang="en-AU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8320" y="5494569"/>
                <a:ext cx="2534092" cy="338554"/>
              </a:xfrm>
              <a:prstGeom prst="rect">
                <a:avLst/>
              </a:prstGeom>
              <a:blipFill>
                <a:blip r:embed="rId6"/>
                <a:stretch>
                  <a:fillRect t="-5357" r="-1687" b="-2142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/>
          <p:cNvCxnSpPr/>
          <p:nvPr/>
        </p:nvCxnSpPr>
        <p:spPr>
          <a:xfrm flipH="1" flipV="1">
            <a:off x="8005665" y="1465875"/>
            <a:ext cx="2239347" cy="2070427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748392" y="1578186"/>
            <a:ext cx="1720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ln(I) vs z (Linear)</a:t>
            </a:r>
            <a:endParaRPr lang="en-AU" dirty="0"/>
          </a:p>
        </p:txBody>
      </p:sp>
      <p:sp>
        <p:nvSpPr>
          <p:cNvPr id="53" name="TextBox 52"/>
          <p:cNvSpPr txBox="1"/>
          <p:nvPr/>
        </p:nvSpPr>
        <p:spPr>
          <a:xfrm>
            <a:off x="6786266" y="2453464"/>
            <a:ext cx="1826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>
                <a:solidFill>
                  <a:srgbClr val="FF0000"/>
                </a:solidFill>
              </a:rPr>
              <a:t>Non-linear</a:t>
            </a:r>
            <a:r>
              <a:rPr lang="en-AU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AU" dirty="0" smtClean="0">
                <a:solidFill>
                  <a:srgbClr val="FF0000"/>
                </a:solidFill>
              </a:rPr>
              <a:t>(Mirror Potential)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80684" y="6057551"/>
                <a:ext cx="136890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1600" b="1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bPr>
                        <m:e>
                          <m:r>
                            <a:rPr lang="en-AU" sz="1600" b="1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𝝋</m:t>
                          </m:r>
                        </m:e>
                        <m:sub>
                          <m:r>
                            <a:rPr lang="en-AU" sz="1600" b="1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𝑻</m:t>
                          </m:r>
                        </m:sub>
                      </m:sSub>
                      <m:r>
                        <a:rPr lang="en-AU" sz="1600" b="1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=</m:t>
                      </m:r>
                      <m:r>
                        <a:rPr lang="en-AU" sz="1600" b="1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𝟐</m:t>
                      </m:r>
                      <m:r>
                        <a:rPr lang="en-AU" sz="1600" b="1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.</m:t>
                      </m:r>
                      <m:r>
                        <a:rPr lang="en-AU" sz="1600" b="1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𝟗</m:t>
                      </m:r>
                      <m:r>
                        <a:rPr lang="en-AU" sz="1600" b="1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AU" sz="1600" b="1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𝒆𝑽</m:t>
                      </m:r>
                    </m:oMath>
                  </m:oMathPara>
                </a14:m>
                <a:endParaRPr lang="en-AU" sz="16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684" y="6057551"/>
                <a:ext cx="1368901" cy="338554"/>
              </a:xfrm>
              <a:prstGeom prst="rect">
                <a:avLst/>
              </a:prstGeom>
              <a:blipFill>
                <a:blip r:embed="rId7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167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5" grpId="0"/>
      <p:bldP spid="36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 animBg="1"/>
      <p:bldP spid="52" grpId="0"/>
      <p:bldP spid="53" grpId="0"/>
      <p:bldP spid="5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609600" y="141897"/>
            <a:ext cx="10972800" cy="510825"/>
          </a:xfrm>
        </p:spPr>
        <p:txBody>
          <a:bodyPr/>
          <a:lstStyle/>
          <a:p>
            <a:pPr algn="ctr"/>
            <a:r>
              <a:rPr lang="en-US" dirty="0" smtClean="0"/>
              <a:t>Electric Field: STM tip-sample distance</a:t>
            </a:r>
            <a:endParaRPr lang="en-US" dirty="0"/>
          </a:p>
        </p:txBody>
      </p:sp>
      <p:sp>
        <p:nvSpPr>
          <p:cNvPr id="66" name="Rectangle 65"/>
          <p:cNvSpPr/>
          <p:nvPr/>
        </p:nvSpPr>
        <p:spPr>
          <a:xfrm>
            <a:off x="1" y="6091382"/>
            <a:ext cx="12192000" cy="7666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dirty="0"/>
          </a:p>
        </p:txBody>
      </p:sp>
      <p:sp>
        <p:nvSpPr>
          <p:cNvPr id="19" name="Rectangle 18"/>
          <p:cNvSpPr/>
          <p:nvPr/>
        </p:nvSpPr>
        <p:spPr>
          <a:xfrm>
            <a:off x="5039446" y="2557462"/>
            <a:ext cx="1423987" cy="26003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572" y="1123153"/>
            <a:ext cx="4444247" cy="56499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4984"/>
            <a:ext cx="5372100" cy="34671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42923" y="1004984"/>
            <a:ext cx="685862" cy="52745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9882606" y="910924"/>
            <a:ext cx="685862" cy="52745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latin typeface="TimesNewRoman"/>
              </a:rPr>
              <a:t>), 1.075 nm (1.12 V/nm), and 1.02 nm (1.18 V/nm)</a:t>
            </a: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1763485" y="2379306"/>
            <a:ext cx="2905137" cy="1524974"/>
          </a:xfrm>
          <a:prstGeom prst="rect">
            <a:avLst/>
          </a:prstGeom>
          <a:solidFill>
            <a:srgbClr val="3366FF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81" y="4490288"/>
            <a:ext cx="3619303" cy="22827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791526" y="4472084"/>
            <a:ext cx="25147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TimesNewRoman"/>
              </a:rPr>
              <a:t>1.45 </a:t>
            </a:r>
            <a:r>
              <a:rPr lang="en-AU" dirty="0" smtClean="0">
                <a:latin typeface="TimesNewRoman"/>
              </a:rPr>
              <a:t>nm (0.828 </a:t>
            </a:r>
            <a:r>
              <a:rPr lang="en-AU" dirty="0">
                <a:latin typeface="TimesNewRoman"/>
              </a:rPr>
              <a:t>V/nm</a:t>
            </a:r>
            <a:r>
              <a:rPr lang="en-AU" dirty="0" smtClean="0">
                <a:latin typeface="TimesNewRoman"/>
              </a:rPr>
              <a:t>)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9785865" y="2188130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NewRoman"/>
              </a:rPr>
              <a:t>1.075 </a:t>
            </a:r>
            <a:r>
              <a:rPr lang="en-AU" dirty="0">
                <a:latin typeface="TimesNewRoman"/>
              </a:rPr>
              <a:t>nm (1.12 V/nm</a:t>
            </a:r>
            <a:r>
              <a:rPr lang="en-AU" dirty="0" smtClean="0">
                <a:latin typeface="TimesNewRoman"/>
              </a:rPr>
              <a:t>)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785865" y="1038221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NewRoman"/>
              </a:rPr>
              <a:t>1.02 </a:t>
            </a:r>
            <a:r>
              <a:rPr lang="en-AU" dirty="0">
                <a:latin typeface="TimesNewRoman"/>
              </a:rPr>
              <a:t>nm (1.18 V/nm)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0591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 slide_1">
  <a:themeElements>
    <a:clrScheme name="Monash University">
      <a:dk1>
        <a:srgbClr val="000000"/>
      </a:dk1>
      <a:lt1>
        <a:srgbClr val="FFFFFF"/>
      </a:lt1>
      <a:dk2>
        <a:srgbClr val="006DAE"/>
      </a:dk2>
      <a:lt2>
        <a:srgbClr val="CCCCCC"/>
      </a:lt2>
      <a:accent1>
        <a:srgbClr val="FF002B"/>
      </a:accent1>
      <a:accent2>
        <a:srgbClr val="FC622E"/>
      </a:accent2>
      <a:accent3>
        <a:srgbClr val="829356"/>
      </a:accent3>
      <a:accent4>
        <a:srgbClr val="00AC3E"/>
      </a:accent4>
      <a:accent5>
        <a:srgbClr val="009FDA"/>
      </a:accent5>
      <a:accent6>
        <a:srgbClr val="8177E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slide_1">
  <a:themeElements>
    <a:clrScheme name="Monash Black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itle slide_2">
  <a:themeElements>
    <a:clrScheme name="Monash Black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Standard slide_2">
  <a:themeElements>
    <a:clrScheme name="Monash University">
      <a:dk1>
        <a:srgbClr val="000000"/>
      </a:dk1>
      <a:lt1>
        <a:srgbClr val="FFFFFF"/>
      </a:lt1>
      <a:dk2>
        <a:srgbClr val="006DAE"/>
      </a:dk2>
      <a:lt2>
        <a:srgbClr val="CCCCCC"/>
      </a:lt2>
      <a:accent1>
        <a:srgbClr val="FF002B"/>
      </a:accent1>
      <a:accent2>
        <a:srgbClr val="FC622E"/>
      </a:accent2>
      <a:accent3>
        <a:srgbClr val="829356"/>
      </a:accent3>
      <a:accent4>
        <a:srgbClr val="00AC3E"/>
      </a:accent4>
      <a:accent5>
        <a:srgbClr val="009FDA"/>
      </a:accent5>
      <a:accent6>
        <a:srgbClr val="8177E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Section break">
  <a:themeElements>
    <a:clrScheme name="Monash Colour Palette">
      <a:dk1>
        <a:sysClr val="windowText" lastClr="000000"/>
      </a:dk1>
      <a:lt1>
        <a:sysClr val="window" lastClr="FFFFFF"/>
      </a:lt1>
      <a:dk2>
        <a:srgbClr val="006DAE"/>
      </a:dk2>
      <a:lt2>
        <a:srgbClr val="939597"/>
      </a:lt2>
      <a:accent1>
        <a:srgbClr val="E3E5E5"/>
      </a:accent1>
      <a:accent2>
        <a:srgbClr val="ECECEC"/>
      </a:accent2>
      <a:accent3>
        <a:srgbClr val="FF002B"/>
      </a:accent3>
      <a:accent4>
        <a:srgbClr val="00AC3E"/>
      </a:accent4>
      <a:accent5>
        <a:srgbClr val="009FDA"/>
      </a:accent5>
      <a:accent6>
        <a:srgbClr val="8177E7"/>
      </a:accent6>
      <a:hlink>
        <a:srgbClr val="EE64A4"/>
      </a:hlink>
      <a:folHlink>
        <a:srgbClr val="FC622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End Slide_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End Slide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19280</TotalTime>
  <Words>998</Words>
  <Application>Microsoft Office PowerPoint</Application>
  <PresentationFormat>Widescreen</PresentationFormat>
  <Paragraphs>262</Paragraphs>
  <Slides>26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47" baseType="lpstr">
      <vt:lpstr>MTMI</vt:lpstr>
      <vt:lpstr>MTSY</vt:lpstr>
      <vt:lpstr>Oxygen</vt:lpstr>
      <vt:lpstr>TimesNewRoman</vt:lpstr>
      <vt:lpstr>Times-Roman</vt:lpstr>
      <vt:lpstr>Arial</vt:lpstr>
      <vt:lpstr>Arial Narrow</vt:lpstr>
      <vt:lpstr>Calibri</vt:lpstr>
      <vt:lpstr>Cambria Math</vt:lpstr>
      <vt:lpstr>Symbol</vt:lpstr>
      <vt:lpstr>Times New Roman</vt:lpstr>
      <vt:lpstr>Wingdings</vt:lpstr>
      <vt:lpstr>Standard slide_1</vt:lpstr>
      <vt:lpstr>Title slide_1</vt:lpstr>
      <vt:lpstr>Title slide_2</vt:lpstr>
      <vt:lpstr>Standard slide_2</vt:lpstr>
      <vt:lpstr>Section break</vt:lpstr>
      <vt:lpstr>End Slide_1</vt:lpstr>
      <vt:lpstr>End Slide_2</vt:lpstr>
      <vt:lpstr>Designer Drawing</vt:lpstr>
      <vt:lpstr>Equation</vt:lpstr>
      <vt:lpstr>PowerPoint Presentation</vt:lpstr>
      <vt:lpstr>Acknowledgements</vt:lpstr>
      <vt:lpstr>Outline</vt:lpstr>
      <vt:lpstr>2D Topological Insulators</vt:lpstr>
      <vt:lpstr>Wide Bandgap 2D Topological Insulators</vt:lpstr>
      <vt:lpstr>Electric Field Tuned Topological Phase Transition ‘A Topological Transistor’</vt:lpstr>
      <vt:lpstr>Na3Bi: A 3D Topological Dirac Semimetal</vt:lpstr>
      <vt:lpstr>Dirac Semimetals in 2D</vt:lpstr>
      <vt:lpstr>DFT: Monolayer and Bilayer Na3Bi are TI’s (quantum spin Hall)</vt:lpstr>
      <vt:lpstr>Is a topological phase transition expected in ultra-thin Na3Bi?</vt:lpstr>
      <vt:lpstr>Key Questions</vt:lpstr>
      <vt:lpstr>Molecular Beam Epitaxy Growth of Na3Bi</vt:lpstr>
      <vt:lpstr>Scanning Tunnelling Microscopy and Spectroscopy</vt:lpstr>
      <vt:lpstr>Angle-Resolved Photoelectron Spectroscopy</vt:lpstr>
      <vt:lpstr>Ultra-thin Na3Bi: Opening a bandgap </vt:lpstr>
      <vt:lpstr>Ultra-thin Na3Bi: ARPES</vt:lpstr>
      <vt:lpstr>Key Questions</vt:lpstr>
      <vt:lpstr>Confirming Ultra-Thin Na3Bi is a 2D Topological Insulator</vt:lpstr>
      <vt:lpstr>Key Questions</vt:lpstr>
      <vt:lpstr>Electric Field: K Dosing</vt:lpstr>
      <vt:lpstr>Electric Field: STM tip-sample distance</vt:lpstr>
      <vt:lpstr>Electric field-tuned bandgap and topological transition</vt:lpstr>
      <vt:lpstr>Conclusions</vt:lpstr>
      <vt:lpstr>Gap closing not explained by tip induced band bending</vt:lpstr>
      <vt:lpstr>Converting tunnelling current into tip-sample distance (electric field)</vt:lpstr>
      <vt:lpstr>Electric Field: STM tip-sample distance</vt:lpstr>
    </vt:vector>
  </TitlesOfParts>
  <Manager/>
  <Company>ARC Centre of Excellence in Future Low-Energy Electronics Technologies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FLEET Powerpoint Template</dc:title>
  <dc:subject/>
  <dc:creator>Tich-Lam Nguyen</dc:creator>
  <cp:keywords/>
  <dc:description/>
  <cp:lastModifiedBy>Mark Edmonds</cp:lastModifiedBy>
  <cp:revision>471</cp:revision>
  <cp:lastPrinted>2016-03-02T22:29:47Z</cp:lastPrinted>
  <dcterms:created xsi:type="dcterms:W3CDTF">2015-12-11T00:28:24Z</dcterms:created>
  <dcterms:modified xsi:type="dcterms:W3CDTF">2018-08-15T01:27:02Z</dcterms:modified>
  <cp:category/>
</cp:coreProperties>
</file>