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68" r:id="rId3"/>
    <p:sldId id="282" r:id="rId4"/>
    <p:sldId id="283" r:id="rId5"/>
    <p:sldId id="275" r:id="rId6"/>
    <p:sldId id="286" r:id="rId7"/>
    <p:sldId id="276" r:id="rId8"/>
    <p:sldId id="309" r:id="rId9"/>
    <p:sldId id="288" r:id="rId10"/>
    <p:sldId id="289" r:id="rId11"/>
    <p:sldId id="299" r:id="rId12"/>
    <p:sldId id="290" r:id="rId13"/>
    <p:sldId id="301" r:id="rId14"/>
    <p:sldId id="291" r:id="rId15"/>
    <p:sldId id="300" r:id="rId16"/>
    <p:sldId id="302" r:id="rId17"/>
    <p:sldId id="306" r:id="rId18"/>
    <p:sldId id="292" r:id="rId19"/>
    <p:sldId id="295" r:id="rId20"/>
    <p:sldId id="303" r:id="rId21"/>
    <p:sldId id="307" r:id="rId22"/>
    <p:sldId id="293" r:id="rId23"/>
    <p:sldId id="308" r:id="rId24"/>
    <p:sldId id="305" r:id="rId25"/>
    <p:sldId id="304" r:id="rId26"/>
    <p:sldId id="287" r:id="rId27"/>
    <p:sldId id="281" r:id="rId28"/>
    <p:sldId id="294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63513D"/>
    <a:srgbClr val="AB2328"/>
    <a:srgbClr val="FF9E1B"/>
    <a:srgbClr val="E87722"/>
    <a:srgbClr val="D14124"/>
    <a:srgbClr val="D52B1E"/>
    <a:srgbClr val="8A2A2B"/>
    <a:srgbClr val="D6D2C4"/>
    <a:srgbClr val="BC3634"/>
    <a:srgbClr val="D52B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69" autoAdjust="0"/>
    <p:restoredTop sz="94637" autoAdjust="0"/>
  </p:normalViewPr>
  <p:slideViewPr>
    <p:cSldViewPr snapToGrid="0">
      <p:cViewPr varScale="1">
        <p:scale>
          <a:sx n="74" d="100"/>
          <a:sy n="74" d="100"/>
        </p:scale>
        <p:origin x="110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A2B613A-1E14-CB49-9F3D-515E99B4FC95}" type="datetimeFigureOut">
              <a:rPr lang="en-US"/>
              <a:pPr/>
              <a:t>8/14/2018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3F8C7B9-78C2-1049-A612-FBDC694C197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4865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61D646-586B-C447-8D2D-BC67318B9351}" type="datetimeFigureOut">
              <a:rPr lang="en-US" smtClean="0"/>
              <a:t>8/14/2018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7F2BFA-A0C6-7B49-81C6-82193B0A7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0797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bg>
      <p:bgPr>
        <a:gradFill>
          <a:gsLst>
            <a:gs pos="40000">
              <a:schemeClr val="accent4"/>
            </a:gs>
            <a:gs pos="20000">
              <a:schemeClr val="accent5"/>
            </a:gs>
            <a:gs pos="0">
              <a:schemeClr val="accent6"/>
            </a:gs>
            <a:gs pos="80000">
              <a:schemeClr val="accent2"/>
            </a:gs>
            <a:gs pos="60000">
              <a:schemeClr val="accent3"/>
            </a:gs>
            <a:gs pos="100000">
              <a:schemeClr val="accent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395288" y="6423025"/>
            <a:ext cx="1800448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>
            <a:spAutoFit/>
          </a:bodyPr>
          <a:lstStyle/>
          <a:p>
            <a:r>
              <a:rPr lang="en-US" sz="1400" b="1" dirty="0" err="1">
                <a:solidFill>
                  <a:schemeClr val="bg1"/>
                </a:solidFill>
              </a:rPr>
              <a:t>latrobe.edu.au</a:t>
            </a:r>
            <a:r>
              <a:rPr lang="en-US" sz="1400" b="1" dirty="0">
                <a:solidFill>
                  <a:schemeClr val="bg1"/>
                </a:solidFill>
              </a:rPr>
              <a:t>/surface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3024000" y="3463020"/>
            <a:ext cx="6120000" cy="2520000"/>
          </a:xfrm>
          <a:prstGeom prst="rect">
            <a:avLst/>
          </a:prstGeom>
          <a:solidFill>
            <a:srgbClr val="D6D2C4"/>
          </a:solidFill>
          <a:ln>
            <a:solidFill>
              <a:srgbClr val="D6D2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024000" y="3467880"/>
            <a:ext cx="6120000" cy="830076"/>
          </a:xfrm>
          <a:ln>
            <a:solidFill>
              <a:srgbClr val="D6D2C4"/>
            </a:solidFill>
          </a:ln>
        </p:spPr>
        <p:txBody>
          <a:bodyPr lIns="180000" tIns="0" rIns="180000" anchor="ctr"/>
          <a:lstStyle>
            <a:lvl1pPr marL="0" indent="0">
              <a:lnSpc>
                <a:spcPct val="100000"/>
              </a:lnSpc>
              <a:spcBef>
                <a:spcPts val="0"/>
              </a:spcBef>
              <a:defRPr sz="2400" b="1"/>
            </a:lvl1pPr>
          </a:lstStyle>
          <a:p>
            <a:pPr lvl="0"/>
            <a:r>
              <a:rPr lang="en-AU" dirty="0"/>
              <a:t>&lt;Report Title&gt;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3024000" y="5695336"/>
            <a:ext cx="2520000" cy="287684"/>
          </a:xfrm>
          <a:ln>
            <a:solidFill>
              <a:srgbClr val="D6D2C4"/>
            </a:solidFill>
          </a:ln>
        </p:spPr>
        <p:txBody>
          <a:bodyPr lIns="180000"/>
          <a:lstStyle>
            <a:lvl1pPr>
              <a:defRPr sz="1200"/>
            </a:lvl1pPr>
          </a:lstStyle>
          <a:p>
            <a:pPr lvl="0"/>
            <a:r>
              <a:rPr lang="en-AU" dirty="0"/>
              <a:t>&lt;</a:t>
            </a:r>
            <a:r>
              <a:rPr lang="en-AU" dirty="0" err="1"/>
              <a:t>dd</a:t>
            </a:r>
            <a:r>
              <a:rPr lang="en-AU" dirty="0"/>
              <a:t> mmm </a:t>
            </a:r>
            <a:r>
              <a:rPr lang="en-AU" dirty="0" err="1"/>
              <a:t>yyyy</a:t>
            </a:r>
            <a:r>
              <a:rPr lang="en-AU" dirty="0"/>
              <a:t>&gt;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598702"/>
            <a:ext cx="2520778" cy="6919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46" y="696198"/>
            <a:ext cx="2274244" cy="51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916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scription">
    <p:bg>
      <p:bgPr>
        <a:solidFill>
          <a:srgbClr val="D6D2C4">
            <a:alpha val="5019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6350" y="1639888"/>
            <a:ext cx="288925" cy="1439862"/>
          </a:xfrm>
          <a:prstGeom prst="rect">
            <a:avLst/>
          </a:prstGeom>
          <a:gradFill flip="none" rotWithShape="1">
            <a:gsLst>
              <a:gs pos="20000">
                <a:schemeClr val="accent2"/>
              </a:gs>
              <a:gs pos="0">
                <a:schemeClr val="accent1"/>
              </a:gs>
              <a:gs pos="80000">
                <a:schemeClr val="accent5"/>
              </a:gs>
              <a:gs pos="60000">
                <a:schemeClr val="accent4"/>
              </a:gs>
              <a:gs pos="40000">
                <a:schemeClr val="accent3"/>
              </a:gs>
              <a:gs pos="100000">
                <a:schemeClr val="accent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AU"/>
          </a:p>
        </p:txBody>
      </p:sp>
      <p:sp>
        <p:nvSpPr>
          <p:cNvPr id="2" name="TextBox 1"/>
          <p:cNvSpPr txBox="1"/>
          <p:nvPr userDrawn="1"/>
        </p:nvSpPr>
        <p:spPr>
          <a:xfrm>
            <a:off x="468312" y="2129055"/>
            <a:ext cx="82080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Any use of this report, or part thereof, or use of the name </a:t>
            </a:r>
            <a:r>
              <a:rPr lang="en-US" sz="1200" i="1" dirty="0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La Trobe University</a:t>
            </a:r>
            <a:r>
              <a:rPr lang="en-US" sz="1200" dirty="0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, or of any unit of the university, or the name of the consultant, in either direct or indirect advertising or publicity, is forbidden.</a:t>
            </a:r>
          </a:p>
        </p:txBody>
      </p:sp>
    </p:spTree>
    <p:extLst>
      <p:ext uri="{BB962C8B-B14F-4D97-AF65-F5344CB8AC3E}">
        <p14:creationId xmlns:p14="http://schemas.microsoft.com/office/powerpoint/2010/main" val="3513920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468313" y="431801"/>
            <a:ext cx="8207375" cy="33290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&lt;Heading&gt;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 bwMode="auto">
          <a:xfrm>
            <a:off x="468313" y="908720"/>
            <a:ext cx="8207375" cy="540000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Body text</a:t>
            </a:r>
          </a:p>
          <a:p>
            <a:pPr lvl="1"/>
            <a:r>
              <a:rPr lang="en-US" dirty="0"/>
              <a:t>Bullet level 1</a:t>
            </a:r>
          </a:p>
          <a:p>
            <a:pPr lvl="2"/>
            <a:r>
              <a:rPr lang="en-US" dirty="0"/>
              <a:t>Bullet level 2</a:t>
            </a:r>
          </a:p>
          <a:p>
            <a:pPr lvl="3"/>
            <a:r>
              <a:rPr lang="en-US" dirty="0"/>
              <a:t>Bullet level 3</a:t>
            </a:r>
          </a:p>
          <a:p>
            <a:pPr lvl="4"/>
            <a:r>
              <a:rPr lang="en-US" dirty="0"/>
              <a:t>Bullet level 4</a:t>
            </a:r>
          </a:p>
          <a:p>
            <a:pPr lvl="0"/>
            <a:r>
              <a:rPr lang="en-US" dirty="0"/>
              <a:t>Body text</a:t>
            </a:r>
          </a:p>
        </p:txBody>
      </p:sp>
    </p:spTree>
    <p:extLst>
      <p:ext uri="{BB962C8B-B14F-4D97-AF65-F5344CB8AC3E}">
        <p14:creationId xmlns:p14="http://schemas.microsoft.com/office/powerpoint/2010/main" val="1081263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468313" y="431801"/>
            <a:ext cx="8207375" cy="332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&lt;Heading&gt;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0"/>
          </p:nvPr>
        </p:nvSpPr>
        <p:spPr>
          <a:xfrm>
            <a:off x="468313" y="907200"/>
            <a:ext cx="8208000" cy="5400000"/>
          </a:xfrm>
        </p:spPr>
        <p:txBody>
          <a:bodyPr numCol="1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77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468313" y="431801"/>
            <a:ext cx="8207375" cy="332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&lt;Heading&gt;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67544" y="907200"/>
            <a:ext cx="8208000" cy="5400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717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468313" y="431801"/>
            <a:ext cx="8207375" cy="332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&lt;Heading&gt;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0"/>
          </p:nvPr>
        </p:nvSpPr>
        <p:spPr bwMode="auto">
          <a:xfrm>
            <a:off x="468000" y="907200"/>
            <a:ext cx="4104000" cy="540000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Body text</a:t>
            </a:r>
          </a:p>
          <a:p>
            <a:pPr lvl="1"/>
            <a:r>
              <a:rPr lang="en-US" dirty="0"/>
              <a:t>Bullet level 1</a:t>
            </a:r>
          </a:p>
          <a:p>
            <a:pPr lvl="2"/>
            <a:r>
              <a:rPr lang="en-US" dirty="0"/>
              <a:t>Bullet level 2</a:t>
            </a:r>
          </a:p>
          <a:p>
            <a:pPr lvl="3"/>
            <a:r>
              <a:rPr lang="en-US" dirty="0"/>
              <a:t>Bullet level 3</a:t>
            </a:r>
          </a:p>
          <a:p>
            <a:pPr lvl="4"/>
            <a:r>
              <a:rPr lang="en-US" dirty="0"/>
              <a:t>Bullet level 4</a:t>
            </a:r>
          </a:p>
          <a:p>
            <a:pPr lvl="0"/>
            <a:r>
              <a:rPr lang="en-US" dirty="0"/>
              <a:t>Body text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572000" y="907200"/>
            <a:ext cx="4104000" cy="5400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090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468313" y="431801"/>
            <a:ext cx="8207375" cy="332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&lt;Heading&gt;</a:t>
            </a:r>
          </a:p>
        </p:txBody>
      </p:sp>
    </p:spTree>
    <p:extLst>
      <p:ext uri="{BB962C8B-B14F-4D97-AF65-F5344CB8AC3E}">
        <p14:creationId xmlns:p14="http://schemas.microsoft.com/office/powerpoint/2010/main" val="34836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bg>
      <p:bgPr>
        <a:solidFill>
          <a:srgbClr val="D6D2C4">
            <a:alpha val="5019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6350" y="1639888"/>
            <a:ext cx="288925" cy="1439862"/>
          </a:xfrm>
          <a:prstGeom prst="rect">
            <a:avLst/>
          </a:prstGeom>
          <a:gradFill flip="none" rotWithShape="1">
            <a:gsLst>
              <a:gs pos="20000">
                <a:schemeClr val="accent2"/>
              </a:gs>
              <a:gs pos="0">
                <a:schemeClr val="accent1"/>
              </a:gs>
              <a:gs pos="80000">
                <a:schemeClr val="accent5"/>
              </a:gs>
              <a:gs pos="60000">
                <a:schemeClr val="accent4"/>
              </a:gs>
              <a:gs pos="40000">
                <a:schemeClr val="accent3"/>
              </a:gs>
              <a:gs pos="100000">
                <a:schemeClr val="accent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AU"/>
          </a:p>
        </p:txBody>
      </p:sp>
      <p:sp>
        <p:nvSpPr>
          <p:cNvPr id="2" name="TextBox 1"/>
          <p:cNvSpPr txBox="1"/>
          <p:nvPr userDrawn="1"/>
        </p:nvSpPr>
        <p:spPr>
          <a:xfrm>
            <a:off x="468312" y="2175222"/>
            <a:ext cx="82080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800" b="1" dirty="0">
                <a:solidFill>
                  <a:srgbClr val="8A2A2B"/>
                </a:solidFill>
                <a:latin typeface="Calibri" charset="0"/>
                <a:ea typeface="MS PGothic" charset="0"/>
                <a:cs typeface="Arial" charset="0"/>
              </a:rPr>
              <a:t>&lt;Section Heading&gt;</a:t>
            </a:r>
          </a:p>
        </p:txBody>
      </p:sp>
    </p:spTree>
    <p:extLst>
      <p:ext uri="{BB962C8B-B14F-4D97-AF65-F5344CB8AC3E}">
        <p14:creationId xmlns:p14="http://schemas.microsoft.com/office/powerpoint/2010/main" val="4154043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s">
    <p:bg>
      <p:bgPr>
        <a:solidFill>
          <a:srgbClr val="D6D2C4">
            <a:alpha val="5019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68313" y="0"/>
            <a:ext cx="2555875" cy="5949280"/>
          </a:xfrm>
          <a:prstGeom prst="rect">
            <a:avLst/>
          </a:prstGeom>
          <a:gradFill flip="none" rotWithShape="1">
            <a:gsLst>
              <a:gs pos="20000">
                <a:schemeClr val="accent2"/>
              </a:gs>
              <a:gs pos="0">
                <a:schemeClr val="accent1"/>
              </a:gs>
              <a:gs pos="80000">
                <a:schemeClr val="accent5"/>
              </a:gs>
              <a:gs pos="60000">
                <a:schemeClr val="accent4"/>
              </a:gs>
              <a:gs pos="40000">
                <a:schemeClr val="accent3"/>
              </a:gs>
              <a:gs pos="100000">
                <a:schemeClr val="accent6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AU" sz="2400" b="1" dirty="0">
              <a:latin typeface="Calibri" pitchFamily="34" charset="0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AU" sz="2400" b="1" dirty="0">
                <a:latin typeface="Calibri" pitchFamily="34" charset="0"/>
                <a:cs typeface="Arial" pitchFamily="34" charset="0"/>
              </a:rPr>
              <a:t>Contacts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AU" sz="2400" b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3132000" y="383456"/>
            <a:ext cx="5616000" cy="5616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Centre for Materials and Surface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Department of Chemistry and Physics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La Trobe University VIC 3086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Australia</a:t>
            </a:r>
          </a:p>
          <a:p>
            <a:pPr marL="0" indent="0" defTabSz="625475">
              <a:spcBef>
                <a:spcPts val="1200"/>
              </a:spcBef>
              <a:spcAft>
                <a:spcPts val="0"/>
              </a:spcAft>
              <a:tabLst>
                <a:tab pos="1076325" algn="r"/>
              </a:tabLst>
            </a:pPr>
            <a:r>
              <a:rPr lang="en-US" dirty="0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	Telephone:	+61 3 9479 3031</a:t>
            </a:r>
          </a:p>
          <a:p>
            <a:pPr marL="0" indent="0" defTabSz="625475">
              <a:spcBef>
                <a:spcPts val="0"/>
              </a:spcBef>
              <a:spcAft>
                <a:spcPts val="0"/>
              </a:spcAft>
              <a:tabLst>
                <a:tab pos="1076325" algn="r"/>
              </a:tabLst>
            </a:pPr>
            <a:r>
              <a:rPr lang="en-US" dirty="0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	Facsimile:	+61 3 9479 1552</a:t>
            </a:r>
          </a:p>
          <a:p>
            <a:pPr marL="0" indent="0" defTabSz="625475">
              <a:spcBef>
                <a:spcPts val="0"/>
              </a:spcBef>
              <a:spcAft>
                <a:spcPts val="0"/>
              </a:spcAft>
              <a:tabLst>
                <a:tab pos="1076325" algn="r"/>
              </a:tabLst>
            </a:pPr>
            <a:r>
              <a:rPr lang="en-US" dirty="0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	E-mail:	</a:t>
            </a:r>
            <a:r>
              <a:rPr lang="en-US" dirty="0" err="1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cmss@latrobe.edu.au</a:t>
            </a:r>
            <a:endParaRPr lang="en-US" dirty="0">
              <a:solidFill>
                <a:srgbClr val="63513D"/>
              </a:solidFill>
              <a:latin typeface="Calibri" charset="0"/>
              <a:ea typeface="MS PGothic" charset="0"/>
              <a:cs typeface="Arial" charset="0"/>
            </a:endParaRPr>
          </a:p>
          <a:p>
            <a:pPr marL="0" indent="0" defTabSz="625475">
              <a:spcBef>
                <a:spcPts val="0"/>
              </a:spcBef>
              <a:spcAft>
                <a:spcPts val="0"/>
              </a:spcAft>
              <a:tabLst>
                <a:tab pos="1076325" algn="r"/>
              </a:tabLst>
            </a:pPr>
            <a:r>
              <a:rPr lang="en-US" dirty="0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	Web:	</a:t>
            </a:r>
            <a:r>
              <a:rPr lang="en-US" dirty="0" err="1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www.latrobe.edu.au</a:t>
            </a:r>
            <a:r>
              <a:rPr lang="en-US" dirty="0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/surface</a:t>
            </a:r>
          </a:p>
          <a:p>
            <a:pPr marL="0" indent="0" defTabSz="625475">
              <a:spcBef>
                <a:spcPts val="7800"/>
              </a:spcBef>
              <a:spcAft>
                <a:spcPts val="0"/>
              </a:spcAft>
              <a:tabLst>
                <a:tab pos="1076325" algn="r"/>
              </a:tabLst>
            </a:pPr>
            <a:r>
              <a:rPr lang="en-US" dirty="0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	Director:	</a:t>
            </a:r>
            <a:r>
              <a:rPr lang="en-US" dirty="0" err="1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Dr</a:t>
            </a:r>
            <a:r>
              <a:rPr lang="en-US" dirty="0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 Paul </a:t>
            </a:r>
            <a:r>
              <a:rPr lang="en-US" dirty="0" err="1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Pigram</a:t>
            </a:r>
            <a:endParaRPr lang="en-US" dirty="0">
              <a:solidFill>
                <a:srgbClr val="63513D"/>
              </a:solidFill>
              <a:latin typeface="Calibri" charset="0"/>
              <a:ea typeface="MS PGothic" charset="0"/>
              <a:cs typeface="Arial" charset="0"/>
            </a:endParaRPr>
          </a:p>
          <a:p>
            <a:pPr marL="0" indent="0" defTabSz="625475">
              <a:spcBef>
                <a:spcPts val="0"/>
              </a:spcBef>
              <a:spcAft>
                <a:spcPts val="0"/>
              </a:spcAft>
              <a:tabLst>
                <a:tab pos="1076325" algn="r"/>
              </a:tabLst>
            </a:pPr>
            <a:r>
              <a:rPr lang="en-US" dirty="0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	</a:t>
            </a:r>
            <a:r>
              <a:rPr lang="en-US" sz="1200" dirty="0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Telephone:	+61 3 9479 2618</a:t>
            </a:r>
          </a:p>
          <a:p>
            <a:pPr marL="0" indent="0" defTabSz="625475">
              <a:spcBef>
                <a:spcPts val="0"/>
              </a:spcBef>
              <a:spcAft>
                <a:spcPts val="0"/>
              </a:spcAft>
              <a:tabLst>
                <a:tab pos="1076325" algn="r"/>
              </a:tabLst>
            </a:pPr>
            <a:r>
              <a:rPr lang="en-US" sz="1200" dirty="0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	E-mail:	</a:t>
            </a:r>
            <a:r>
              <a:rPr lang="en-US" sz="1200" dirty="0" err="1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p.pigram@latrobe.edu.au</a:t>
            </a:r>
            <a:endParaRPr lang="en-US" sz="1200" dirty="0">
              <a:solidFill>
                <a:srgbClr val="63513D"/>
              </a:solidFill>
              <a:latin typeface="Calibri" charset="0"/>
              <a:ea typeface="MS PGothic" charset="0"/>
              <a:cs typeface="Arial" charset="0"/>
            </a:endParaRPr>
          </a:p>
          <a:p>
            <a:pPr marL="0" indent="0" defTabSz="625475">
              <a:spcBef>
                <a:spcPts val="2400"/>
              </a:spcBef>
              <a:spcAft>
                <a:spcPts val="0"/>
              </a:spcAft>
              <a:tabLst>
                <a:tab pos="1076325" algn="r"/>
              </a:tabLst>
            </a:pPr>
            <a:r>
              <a:rPr lang="en-US" dirty="0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	Analyst:	</a:t>
            </a:r>
            <a:r>
              <a:rPr lang="en-US" dirty="0" err="1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Dr</a:t>
            </a:r>
            <a:r>
              <a:rPr lang="en-US" dirty="0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 Anders Barlow</a:t>
            </a:r>
          </a:p>
          <a:p>
            <a:pPr marL="0" indent="0" defTabSz="625475">
              <a:spcBef>
                <a:spcPts val="0"/>
              </a:spcBef>
              <a:spcAft>
                <a:spcPts val="0"/>
              </a:spcAft>
              <a:tabLst>
                <a:tab pos="1076325" algn="r"/>
              </a:tabLst>
            </a:pPr>
            <a:r>
              <a:rPr lang="en-US" dirty="0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	</a:t>
            </a:r>
            <a:r>
              <a:rPr lang="en-US" sz="1200" dirty="0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Telephone:	+61 3 9479 1948</a:t>
            </a:r>
          </a:p>
          <a:p>
            <a:pPr marL="0" indent="0" defTabSz="625475">
              <a:spcBef>
                <a:spcPts val="0"/>
              </a:spcBef>
              <a:spcAft>
                <a:spcPts val="0"/>
              </a:spcAft>
              <a:tabLst>
                <a:tab pos="1076325" algn="r"/>
              </a:tabLst>
            </a:pPr>
            <a:r>
              <a:rPr lang="en-US" sz="1200" dirty="0">
                <a:solidFill>
                  <a:srgbClr val="63513D"/>
                </a:solidFill>
                <a:latin typeface="Calibri" charset="0"/>
                <a:ea typeface="MS PGothic" charset="0"/>
                <a:cs typeface="Arial" charset="0"/>
              </a:rPr>
              <a:t>	E-mail:	a.barlow@latrobe.edu.au</a:t>
            </a:r>
          </a:p>
        </p:txBody>
      </p:sp>
    </p:spTree>
    <p:extLst>
      <p:ext uri="{BB962C8B-B14F-4D97-AF65-F5344CB8AC3E}">
        <p14:creationId xmlns:p14="http://schemas.microsoft.com/office/powerpoint/2010/main" val="1168076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auto">
          <a:xfrm>
            <a:off x="468313" y="431800"/>
            <a:ext cx="8208143" cy="83696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68313" y="1624995"/>
            <a:ext cx="8208143" cy="4525963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/>
            </a:lvl1pPr>
            <a:lvl2pPr>
              <a:defRPr sz="2000"/>
            </a:lvl2pPr>
            <a:lvl3pPr>
              <a:defRPr sz="2000">
                <a:latin typeface="Calibri"/>
                <a:cs typeface="Calibri"/>
              </a:defRPr>
            </a:lvl3pPr>
            <a:lvl4pPr>
              <a:defRPr sz="2000">
                <a:latin typeface="Calibri"/>
                <a:cs typeface="Calibri"/>
              </a:defRPr>
            </a:lvl4pPr>
            <a:lvl5pPr>
              <a:defRPr sz="2000">
                <a:solidFill>
                  <a:srgbClr val="63513D"/>
                </a:solidFill>
                <a:latin typeface="Calibri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7194694"/>
      </p:ext>
    </p:extLst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9F098-C93B-C842-A1BB-C39EBCA5C6A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8/14/2018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7DD46-FBE7-FB4A-8AE9-B117C657F7E5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243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68313" y="431801"/>
            <a:ext cx="8207375" cy="33290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&lt;Heading&gt;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68313" y="908720"/>
            <a:ext cx="8207375" cy="540000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Body text</a:t>
            </a:r>
          </a:p>
          <a:p>
            <a:pPr lvl="1"/>
            <a:r>
              <a:rPr lang="en-US" dirty="0"/>
              <a:t>Bullet level 1</a:t>
            </a:r>
          </a:p>
          <a:p>
            <a:pPr lvl="2"/>
            <a:r>
              <a:rPr lang="en-US" dirty="0"/>
              <a:t>Bullet level 2</a:t>
            </a:r>
          </a:p>
          <a:p>
            <a:pPr lvl="3"/>
            <a:r>
              <a:rPr lang="en-US" dirty="0"/>
              <a:t>Bullet level 3</a:t>
            </a:r>
          </a:p>
          <a:p>
            <a:pPr lvl="4"/>
            <a:r>
              <a:rPr lang="en-US" dirty="0"/>
              <a:t>Bullet level 4</a:t>
            </a:r>
          </a:p>
          <a:p>
            <a:pPr lvl="0"/>
            <a:r>
              <a:rPr lang="en-US" dirty="0"/>
              <a:t>Body text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8313" y="6480175"/>
            <a:ext cx="8207375" cy="46038"/>
          </a:xfrm>
          <a:prstGeom prst="rect">
            <a:avLst/>
          </a:prstGeom>
          <a:gradFill flip="none" rotWithShape="1">
            <a:gsLst>
              <a:gs pos="20000">
                <a:schemeClr val="accent2"/>
              </a:gs>
              <a:gs pos="0">
                <a:schemeClr val="accent1"/>
              </a:gs>
              <a:gs pos="80000">
                <a:schemeClr val="accent5"/>
              </a:gs>
              <a:gs pos="60000">
                <a:schemeClr val="accent4"/>
              </a:gs>
              <a:gs pos="40000">
                <a:schemeClr val="accent3"/>
              </a:gs>
              <a:gs pos="100000">
                <a:schemeClr val="accent6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AU"/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7885113" y="6480175"/>
            <a:ext cx="790575" cy="365125"/>
          </a:xfrm>
          <a:prstGeom prst="rect">
            <a:avLst/>
          </a:prstGeom>
        </p:spPr>
        <p:txBody>
          <a:bodyPr lIns="0" tIns="54000" rIns="0" bIns="0"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r" eaLnBrk="1" hangingPunct="1"/>
            <a:fld id="{99BD35C9-1E83-F241-A156-254C45EC5DBC}" type="slidenum">
              <a:rPr lang="en-US" sz="1000">
                <a:solidFill>
                  <a:srgbClr val="7F7F7F"/>
                </a:solidFill>
                <a:cs typeface="Arial" charset="0"/>
              </a:rPr>
              <a:pPr algn="r" eaLnBrk="1" hangingPunct="1"/>
              <a:t>‹#›</a:t>
            </a:fld>
            <a:endParaRPr lang="en-US" sz="1000" dirty="0">
              <a:solidFill>
                <a:srgbClr val="7F7F7F"/>
              </a:solidFill>
              <a:cs typeface="Arial" charset="0"/>
            </a:endParaRPr>
          </a:p>
        </p:txBody>
      </p:sp>
      <p:sp>
        <p:nvSpPr>
          <p:cNvPr id="12" name="Text Placeholder 16"/>
          <p:cNvSpPr txBox="1">
            <a:spLocks/>
          </p:cNvSpPr>
          <p:nvPr/>
        </p:nvSpPr>
        <p:spPr>
          <a:xfrm>
            <a:off x="468313" y="6480175"/>
            <a:ext cx="7380287" cy="365125"/>
          </a:xfrm>
          <a:prstGeom prst="rect">
            <a:avLst/>
          </a:prstGeom>
        </p:spPr>
        <p:txBody>
          <a:bodyPr lIns="0" tIns="54000" rIns="0" bIns="0"/>
          <a:lstStyle>
            <a:lvl1pPr marL="342900" indent="-342900" algn="l" rtl="0" eaLnBrk="0" fontAlgn="base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defRPr lang="en-AU" sz="1000" kern="12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MS PGothic" pitchFamily="34" charset="-128"/>
                <a:cs typeface="Arial" pitchFamily="34" charset="0"/>
              </a:defRPr>
            </a:lvl1pPr>
            <a:lvl2pPr marL="341313" indent="-341313" algn="l" rtl="0" eaLnBrk="0" fontAlgn="base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lang="en-US" kern="1200" dirty="0">
                <a:solidFill>
                  <a:srgbClr val="63513D"/>
                </a:solidFill>
                <a:latin typeface="Arial" pitchFamily="34" charset="0"/>
                <a:ea typeface="Arial" charset="0"/>
                <a:cs typeface="Arial" pitchFamily="34" charset="0"/>
              </a:defRPr>
            </a:lvl2pPr>
            <a:lvl3pPr marL="863600" indent="-323850" algn="l" rtl="0" eaLnBrk="0" fontAlgn="base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itchFamily="34" charset="0"/>
              <a:buChar char="̶"/>
              <a:defRPr kern="1200">
                <a:solidFill>
                  <a:srgbClr val="63513D"/>
                </a:solidFill>
                <a:latin typeface="Arial"/>
                <a:ea typeface="Arial" charset="0"/>
                <a:cs typeface="Arial"/>
              </a:defRPr>
            </a:lvl3pPr>
            <a:lvl4pPr marL="1281113" indent="-4127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AB2328"/>
              </a:buClr>
              <a:buFont typeface="Courier New" pitchFamily="49" charset="0"/>
              <a:buChar char="o"/>
              <a:defRPr kern="1200">
                <a:solidFill>
                  <a:srgbClr val="63513D"/>
                </a:solidFill>
                <a:latin typeface="Arial"/>
                <a:ea typeface="Arial" charset="0"/>
                <a:cs typeface="Arial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Calibri"/>
                <a:cs typeface="Calibri"/>
              </a:rPr>
              <a:t>Centre for Materials and Surface Science, La Trobe University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4001" r:id="rId2"/>
    <p:sldLayoutId id="2147483994" r:id="rId3"/>
    <p:sldLayoutId id="2147483999" r:id="rId4"/>
    <p:sldLayoutId id="2147484005" r:id="rId5"/>
    <p:sldLayoutId id="2147484006" r:id="rId6"/>
    <p:sldLayoutId id="2147484007" r:id="rId7"/>
    <p:sldLayoutId id="2147484008" r:id="rId8"/>
    <p:sldLayoutId id="2147484002" r:id="rId9"/>
    <p:sldLayoutId id="2147484009" r:id="rId10"/>
    <p:sldLayoutId id="2147484012" r:id="rId11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" b="1" kern="1200">
          <a:solidFill>
            <a:srgbClr val="AB2328"/>
          </a:solidFill>
          <a:latin typeface="Calibri" pitchFamily="34" charset="0"/>
          <a:ea typeface="MS PGothic" pitchFamily="34" charset="-128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AB2328"/>
          </a:solidFill>
          <a:latin typeface="Calibri" pitchFamily="34" charset="0"/>
          <a:ea typeface="MS PGothic" pitchFamily="34" charset="-128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AB2328"/>
          </a:solidFill>
          <a:latin typeface="Calibri" pitchFamily="34" charset="0"/>
          <a:ea typeface="MS PGothic" pitchFamily="34" charset="-128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AB2328"/>
          </a:solidFill>
          <a:latin typeface="Calibri" pitchFamily="34" charset="0"/>
          <a:ea typeface="MS PGothic" pitchFamily="34" charset="-128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AB2328"/>
          </a:solidFill>
          <a:latin typeface="Calibri" pitchFamily="34" charset="0"/>
          <a:ea typeface="MS PGothic" pitchFamily="34" charset="-128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AB2328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AB2328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AB2328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AB2328"/>
          </a:solidFill>
          <a:latin typeface="Arial" charset="0"/>
          <a:cs typeface="Arial" charset="0"/>
        </a:defRPr>
      </a:lvl9pPr>
    </p:titleStyle>
    <p:bodyStyle>
      <a:lvl1pPr marL="0" indent="0" algn="l" rtl="0" eaLnBrk="1" fontAlgn="base" hangingPunct="1">
        <a:spcBef>
          <a:spcPts val="600"/>
        </a:spcBef>
        <a:spcAft>
          <a:spcPts val="0"/>
        </a:spcAft>
        <a:buClr>
          <a:schemeClr val="accent2"/>
        </a:buClr>
        <a:defRPr lang="en-US" sz="1200" kern="1200" baseline="0">
          <a:solidFill>
            <a:srgbClr val="63513D"/>
          </a:solidFill>
          <a:latin typeface="Calibri" pitchFamily="34" charset="0"/>
          <a:ea typeface="MS PGothic" pitchFamily="34" charset="-128"/>
          <a:cs typeface="Arial" pitchFamily="34" charset="0"/>
        </a:defRPr>
      </a:lvl1pPr>
      <a:lvl2pPr marL="180000" indent="-180000" algn="l" rtl="0" eaLnBrk="1" fontAlgn="base" hangingPunct="1">
        <a:spcBef>
          <a:spcPts val="600"/>
        </a:spcBef>
        <a:spcAft>
          <a:spcPts val="0"/>
        </a:spcAft>
        <a:buClr>
          <a:schemeClr val="accent2"/>
        </a:buClr>
        <a:buFont typeface="Wingdings" charset="0"/>
        <a:buChar char="§"/>
        <a:defRPr lang="en-US" sz="1200" kern="1200" dirty="0">
          <a:solidFill>
            <a:srgbClr val="63513D"/>
          </a:solidFill>
          <a:latin typeface="Calibri" pitchFamily="34" charset="0"/>
          <a:ea typeface="Arial" charset="0"/>
          <a:cs typeface="Arial" pitchFamily="34" charset="0"/>
        </a:defRPr>
      </a:lvl2pPr>
      <a:lvl3pPr marL="360000" indent="-180000" algn="l" rtl="0" eaLnBrk="1" fontAlgn="base" hangingPunct="1">
        <a:spcBef>
          <a:spcPts val="600"/>
        </a:spcBef>
        <a:spcAft>
          <a:spcPts val="0"/>
        </a:spcAft>
        <a:buClr>
          <a:schemeClr val="accent2"/>
        </a:buClr>
        <a:buFont typeface="Arial"/>
        <a:buChar char="•"/>
        <a:defRPr sz="1200" kern="1200">
          <a:solidFill>
            <a:srgbClr val="63513D"/>
          </a:solidFill>
          <a:latin typeface="Calibri" pitchFamily="34" charset="0"/>
          <a:ea typeface="Arial" charset="0"/>
          <a:cs typeface="Arial"/>
        </a:defRPr>
      </a:lvl3pPr>
      <a:lvl4pPr marL="540000" indent="-180000" algn="l" rtl="0" eaLnBrk="1" fontAlgn="base" hangingPunct="1">
        <a:spcBef>
          <a:spcPts val="600"/>
        </a:spcBef>
        <a:spcAft>
          <a:spcPts val="0"/>
        </a:spcAft>
        <a:buClr>
          <a:srgbClr val="AB2328"/>
        </a:buClr>
        <a:buSzPct val="100000"/>
        <a:buFont typeface="Wingdings" charset="2"/>
        <a:buChar char="▫"/>
        <a:defRPr sz="1200" kern="1200">
          <a:solidFill>
            <a:srgbClr val="63513D"/>
          </a:solidFill>
          <a:latin typeface="Calibri" pitchFamily="34" charset="0"/>
          <a:ea typeface="Arial" charset="0"/>
          <a:cs typeface="Arial"/>
        </a:defRPr>
      </a:lvl4pPr>
      <a:lvl5pPr marL="720000" indent="-180000" algn="l" rtl="0" eaLnBrk="1" fontAlgn="base" hangingPunct="1">
        <a:spcBef>
          <a:spcPts val="600"/>
        </a:spcBef>
        <a:spcAft>
          <a:spcPts val="0"/>
        </a:spcAft>
        <a:buClr>
          <a:srgbClr val="AB2328"/>
        </a:buClr>
        <a:buFont typeface="Wingdings" charset="2"/>
        <a:buChar char="◦"/>
        <a:defRPr sz="1200" kern="1200" baseline="0">
          <a:solidFill>
            <a:srgbClr val="63513D"/>
          </a:solidFill>
          <a:latin typeface="Calibri"/>
          <a:ea typeface="Arial" charset="0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3024000" y="3467879"/>
            <a:ext cx="6120000" cy="2115236"/>
          </a:xfrm>
        </p:spPr>
        <p:txBody>
          <a:bodyPr anchor="t"/>
          <a:lstStyle/>
          <a:p>
            <a:r>
              <a:rPr lang="en-US" sz="4800" dirty="0">
                <a:latin typeface="Helvetica Neue Light"/>
              </a:rPr>
              <a:t>XPS</a:t>
            </a:r>
            <a:r>
              <a:rPr lang="en-US" sz="4800" dirty="0">
                <a:solidFill>
                  <a:srgbClr val="AB2328"/>
                </a:solidFill>
                <a:latin typeface="Helvetica Neue Light"/>
              </a:rPr>
              <a:t>Surf</a:t>
            </a:r>
            <a:r>
              <a:rPr lang="en-US" sz="4800" dirty="0">
                <a:latin typeface="Helvetica Neue Light"/>
              </a:rPr>
              <a:t>A</a:t>
            </a:r>
            <a:br>
              <a:rPr lang="en-US" sz="5400" dirty="0">
                <a:latin typeface="Helvetica Neue Light"/>
              </a:rPr>
            </a:br>
            <a:r>
              <a:rPr lang="en-US" sz="1800" dirty="0">
                <a:latin typeface="Helvetica Neue Light"/>
              </a:rPr>
              <a:t>An Online Open-Access XPS Database</a:t>
            </a:r>
          </a:p>
          <a:p>
            <a:endParaRPr lang="en-US" sz="1800" dirty="0">
              <a:latin typeface="Helvetica Neue Light"/>
            </a:endParaRPr>
          </a:p>
          <a:p>
            <a:r>
              <a:rPr lang="en-US" sz="1800" dirty="0">
                <a:latin typeface="Helvetica Neue Light"/>
              </a:rPr>
              <a:t>Anders Barlow</a:t>
            </a:r>
          </a:p>
          <a:p>
            <a:r>
              <a:rPr lang="en-US" sz="1800" b="0" dirty="0">
                <a:latin typeface="Helvetica Neue Light"/>
              </a:rPr>
              <a:t>Centre for Materials and Surface Science</a:t>
            </a:r>
          </a:p>
          <a:p>
            <a:r>
              <a:rPr lang="en-US" sz="1800" b="0" dirty="0">
                <a:latin typeface="Helvetica Neue Light"/>
              </a:rPr>
              <a:t>La Trobe University, Melbourne, Australia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024000" y="5695336"/>
            <a:ext cx="6120000" cy="287684"/>
          </a:xfrm>
        </p:spPr>
        <p:txBody>
          <a:bodyPr/>
          <a:lstStyle/>
          <a:p>
            <a:r>
              <a:rPr lang="en-US" dirty="0"/>
              <a:t>VASSCAA-9, 15</a:t>
            </a:r>
            <a:r>
              <a:rPr lang="en-US" baseline="30000" dirty="0"/>
              <a:t>th</a:t>
            </a:r>
            <a:r>
              <a:rPr lang="en-US" dirty="0"/>
              <a:t> August 2018, Sydney, Australia</a:t>
            </a:r>
          </a:p>
        </p:txBody>
      </p:sp>
    </p:spTree>
    <p:extLst>
      <p:ext uri="{BB962C8B-B14F-4D97-AF65-F5344CB8AC3E}">
        <p14:creationId xmlns:p14="http://schemas.microsoft.com/office/powerpoint/2010/main" val="1574748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31801"/>
            <a:ext cx="3113087" cy="332904"/>
          </a:xfrm>
        </p:spPr>
        <p:txBody>
          <a:bodyPr/>
          <a:lstStyle/>
          <a:p>
            <a:r>
              <a:rPr lang="en-US" sz="2400" dirty="0">
                <a:latin typeface="Helvetica Neue Light"/>
              </a:rPr>
              <a:t>Acknowledgements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 bwMode="auto">
          <a:xfrm>
            <a:off x="468313" y="984515"/>
            <a:ext cx="7005149" cy="530198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1600" b="1" dirty="0">
                <a:latin typeface="Helvetica Neue Light"/>
              </a:rPr>
              <a:t>CMSS and Department of Chemistry and Physics, La Trobe University</a:t>
            </a:r>
            <a:br>
              <a:rPr lang="en-US" sz="1600" b="1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Anders Barlow</a:t>
            </a:r>
            <a:br>
              <a:rPr lang="en-US" sz="1600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Rob Jones</a:t>
            </a:r>
            <a:br>
              <a:rPr lang="en-US" sz="1600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Paul Pigram</a:t>
            </a:r>
            <a:br>
              <a:rPr lang="en-US" sz="1600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Andrew McDonald</a:t>
            </a:r>
          </a:p>
          <a:p>
            <a:pPr lvl="0"/>
            <a:endParaRPr lang="en-US" sz="1600" b="1" dirty="0">
              <a:latin typeface="Helvetica Neue Light"/>
            </a:endParaRPr>
          </a:p>
          <a:p>
            <a:pPr lvl="0"/>
            <a:r>
              <a:rPr lang="en-US" sz="1600" b="1" dirty="0">
                <a:latin typeface="Helvetica Neue Light"/>
              </a:rPr>
              <a:t>La Trobe University Library</a:t>
            </a:r>
            <a:br>
              <a:rPr lang="en-US" sz="1600" b="1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Andrew Williams</a:t>
            </a:r>
            <a:br>
              <a:rPr lang="en-US" sz="1600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Clayton Bolitho</a:t>
            </a:r>
            <a:br>
              <a:rPr lang="en-US" sz="1600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Rachel Salby</a:t>
            </a:r>
            <a:br>
              <a:rPr lang="en-US" sz="1600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Eva Fisch</a:t>
            </a:r>
            <a:br>
              <a:rPr lang="en-US" sz="1600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Simon Huggard</a:t>
            </a:r>
          </a:p>
          <a:p>
            <a:pPr lvl="0"/>
            <a:endParaRPr lang="en-US" sz="1600" b="1" dirty="0">
              <a:latin typeface="Helvetica Neue Light"/>
            </a:endParaRPr>
          </a:p>
          <a:p>
            <a:pPr lvl="0"/>
            <a:r>
              <a:rPr lang="en-US" sz="1600" b="1" dirty="0">
                <a:latin typeface="Helvetica Neue Light"/>
              </a:rPr>
              <a:t>La Trobe University ICT</a:t>
            </a:r>
            <a:br>
              <a:rPr lang="en-US" sz="1600" b="1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Benji Wakely</a:t>
            </a:r>
          </a:p>
          <a:p>
            <a:pPr lvl="0"/>
            <a:endParaRPr lang="en-US" sz="1600" b="1" dirty="0">
              <a:latin typeface="Helvetica Neue Light"/>
            </a:endParaRPr>
          </a:p>
          <a:p>
            <a:pPr lvl="0"/>
            <a:r>
              <a:rPr lang="en-US" sz="1600" b="1" dirty="0">
                <a:latin typeface="Helvetica Neue Light"/>
              </a:rPr>
              <a:t>Australian National Data Service (ANDS)</a:t>
            </a:r>
            <a:br>
              <a:rPr lang="en-US" sz="1600" b="1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Kathryn Unsworth</a:t>
            </a:r>
            <a:br>
              <a:rPr lang="en-US" sz="1600" dirty="0">
                <a:latin typeface="Helvetica Neue Light"/>
              </a:rPr>
            </a:br>
            <a:r>
              <a:rPr lang="en-US" sz="1600" dirty="0" err="1">
                <a:latin typeface="Helvetica Neue Light"/>
              </a:rPr>
              <a:t>Angeletta</a:t>
            </a:r>
            <a:r>
              <a:rPr lang="en-US" sz="1600" dirty="0">
                <a:latin typeface="Helvetica Neue Light"/>
              </a:rPr>
              <a:t> </a:t>
            </a:r>
            <a:r>
              <a:rPr lang="en-US" sz="1600" dirty="0" err="1">
                <a:latin typeface="Helvetica Neue Light"/>
              </a:rPr>
              <a:t>Leggio</a:t>
            </a:r>
            <a:endParaRPr lang="en-US" sz="1600" dirty="0">
              <a:latin typeface="Helvetica Neue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118" y="4576718"/>
            <a:ext cx="1654466" cy="5756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892" y="1688424"/>
            <a:ext cx="2974198" cy="6714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181" y="4604517"/>
            <a:ext cx="2288414" cy="52009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392" y="2733637"/>
            <a:ext cx="968958" cy="130809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239" y="2946095"/>
            <a:ext cx="1835942" cy="883179"/>
          </a:xfrm>
          <a:prstGeom prst="rect">
            <a:avLst/>
          </a:prstGeom>
        </p:spPr>
      </p:pic>
      <p:sp>
        <p:nvSpPr>
          <p:cNvPr id="17" name="Text Placeholder 3"/>
          <p:cNvSpPr txBox="1">
            <a:spLocks/>
          </p:cNvSpPr>
          <p:nvPr/>
        </p:nvSpPr>
        <p:spPr>
          <a:xfrm>
            <a:off x="3953303" y="6484384"/>
            <a:ext cx="4449462" cy="28768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VASSCAA-9, 15</a:t>
            </a:r>
            <a:r>
              <a:rPr lang="en-AU" sz="10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 August 2018, Sydney, Australia</a:t>
            </a:r>
          </a:p>
        </p:txBody>
      </p:sp>
    </p:spTree>
    <p:extLst>
      <p:ext uri="{BB962C8B-B14F-4D97-AF65-F5344CB8AC3E}">
        <p14:creationId xmlns:p14="http://schemas.microsoft.com/office/powerpoint/2010/main" val="4073490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68313" y="431801"/>
            <a:ext cx="8207375" cy="536388"/>
          </a:xfrm>
        </p:spPr>
        <p:txBody>
          <a:bodyPr/>
          <a:lstStyle/>
          <a:p>
            <a:r>
              <a:rPr lang="en-AU" sz="2400" dirty="0">
                <a:latin typeface="Helvetica Neue Light"/>
                <a:ea typeface="MS PGothic" charset="0"/>
                <a:cs typeface="Calibri" panose="020F0502020204030204" pitchFamily="34" charset="0"/>
              </a:rPr>
              <a:t>La Trobe University, Melbourne, Australia</a:t>
            </a:r>
            <a:endParaRPr lang="en-US" sz="2400" dirty="0">
              <a:latin typeface="Helvetica Neue Light"/>
              <a:ea typeface="MS PGothic" charset="0"/>
              <a:cs typeface="Calibri" panose="020F0502020204030204" pitchFamily="34" charset="0"/>
            </a:endParaRPr>
          </a:p>
        </p:txBody>
      </p:sp>
      <p:pic>
        <p:nvPicPr>
          <p:cNvPr id="32772" name="Picture 20" descr="Pictur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11" y="1791398"/>
            <a:ext cx="335280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773" name="Group 5"/>
          <p:cNvGrpSpPr>
            <a:grpSpLocks/>
          </p:cNvGrpSpPr>
          <p:nvPr/>
        </p:nvGrpSpPr>
        <p:grpSpPr bwMode="auto">
          <a:xfrm>
            <a:off x="4289610" y="1777111"/>
            <a:ext cx="4422811" cy="3935355"/>
            <a:chOff x="4572000" y="3450038"/>
            <a:chExt cx="3612902" cy="3149697"/>
          </a:xfrm>
        </p:grpSpPr>
        <p:grpSp>
          <p:nvGrpSpPr>
            <p:cNvPr id="32774" name="Group 4"/>
            <p:cNvGrpSpPr>
              <a:grpSpLocks/>
            </p:cNvGrpSpPr>
            <p:nvPr/>
          </p:nvGrpSpPr>
          <p:grpSpPr bwMode="auto">
            <a:xfrm>
              <a:off x="4572000" y="3450038"/>
              <a:ext cx="3612902" cy="3149697"/>
              <a:chOff x="4572000" y="3450038"/>
              <a:chExt cx="3612902" cy="3149697"/>
            </a:xfrm>
          </p:grpSpPr>
          <p:pic>
            <p:nvPicPr>
              <p:cNvPr id="32776" name="Picture 14" descr="Picture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83" t="18182" r="4475" b="2435"/>
              <a:stretch>
                <a:fillRect/>
              </a:stretch>
            </p:blipFill>
            <p:spPr bwMode="auto">
              <a:xfrm>
                <a:off x="4572000" y="3450038"/>
                <a:ext cx="3612902" cy="24236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777" name="Text Box 22"/>
              <p:cNvSpPr txBox="1">
                <a:spLocks noChangeArrowheads="1"/>
              </p:cNvSpPr>
              <p:nvPr/>
            </p:nvSpPr>
            <p:spPr bwMode="auto">
              <a:xfrm>
                <a:off x="4868585" y="6205604"/>
                <a:ext cx="3019731" cy="3941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65306" tIns="0" rIns="65306" bIns="0">
                <a:spAutoFit/>
              </a:bodyPr>
              <a:lstStyle>
                <a:lvl1pPr defTabSz="652463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MS PGothic" charset="0"/>
                    <a:cs typeface="MS PGothic" charset="0"/>
                  </a:defRPr>
                </a:lvl1pPr>
                <a:lvl2pPr marL="37931725" indent="-37474525" defTabSz="652463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MS PGothic" charset="0"/>
                    <a:cs typeface="MS PGothic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MS PGothic" charset="0"/>
                    <a:cs typeface="MS PGothic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MS PGothic" charset="0"/>
                    <a:cs typeface="MS PGothic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MS PGothic" charset="0"/>
                    <a:cs typeface="MS PGothic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MS PGothic" charset="0"/>
                    <a:cs typeface="MS PGothic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MS PGothic" charset="0"/>
                    <a:cs typeface="MS PGothic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MS PGothic" charset="0"/>
                    <a:cs typeface="MS PGothic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MS PGothic" charset="0"/>
                    <a:cs typeface="MS PGothic" charset="0"/>
                  </a:defRPr>
                </a:lvl9pPr>
              </a:lstStyle>
              <a:p>
                <a:pPr algn="ctr" eaLnBrk="1" hangingPunct="1"/>
                <a:r>
                  <a:rPr lang="en-AU" sz="1600" dirty="0">
                    <a:solidFill>
                      <a:srgbClr val="49525C"/>
                    </a:solidFill>
                    <a:latin typeface="Helvetica Neue Light"/>
                    <a:cs typeface="Helvetica Neue Light"/>
                  </a:rPr>
                  <a:t>La Trobe</a:t>
                </a:r>
                <a:r>
                  <a:rPr lang="ja-JP" altLang="en-AU" sz="1600" dirty="0">
                    <a:solidFill>
                      <a:srgbClr val="49525C"/>
                    </a:solidFill>
                    <a:latin typeface="Helvetica Neue Light"/>
                    <a:cs typeface="Helvetica Neue Light"/>
                  </a:rPr>
                  <a:t>’</a:t>
                </a:r>
                <a:r>
                  <a:rPr lang="en-AU" sz="1600" dirty="0">
                    <a:solidFill>
                      <a:srgbClr val="49525C"/>
                    </a:solidFill>
                    <a:latin typeface="Helvetica Neue Light"/>
                    <a:cs typeface="Helvetica Neue Light"/>
                  </a:rPr>
                  <a:t>s principal campus</a:t>
                </a:r>
                <a:br>
                  <a:rPr lang="en-AU" sz="1600" dirty="0">
                    <a:solidFill>
                      <a:srgbClr val="49525C"/>
                    </a:solidFill>
                    <a:latin typeface="Helvetica Neue Light"/>
                    <a:cs typeface="Helvetica Neue Light"/>
                  </a:rPr>
                </a:br>
                <a:r>
                  <a:rPr lang="en-AU" sz="1600" dirty="0">
                    <a:solidFill>
                      <a:srgbClr val="49525C"/>
                    </a:solidFill>
                    <a:latin typeface="Helvetica Neue Light"/>
                    <a:cs typeface="Helvetica Neue Light"/>
                  </a:rPr>
                  <a:t>15 km from Melbourne</a:t>
                </a:r>
                <a:r>
                  <a:rPr lang="ja-JP" altLang="en-AU" sz="1600" dirty="0">
                    <a:solidFill>
                      <a:srgbClr val="49525C"/>
                    </a:solidFill>
                    <a:latin typeface="Helvetica Neue Light"/>
                    <a:cs typeface="Helvetica Neue Light"/>
                  </a:rPr>
                  <a:t>’</a:t>
                </a:r>
                <a:r>
                  <a:rPr lang="en-AU" sz="1600" dirty="0">
                    <a:solidFill>
                      <a:srgbClr val="49525C"/>
                    </a:solidFill>
                    <a:latin typeface="Helvetica Neue Light"/>
                    <a:cs typeface="Helvetica Neue Light"/>
                  </a:rPr>
                  <a:t>s CBD</a:t>
                </a:r>
                <a:endParaRPr lang="en-US" sz="1600" dirty="0">
                  <a:solidFill>
                    <a:srgbClr val="49525C"/>
                  </a:solidFill>
                  <a:latin typeface="Helvetica Neue Light"/>
                  <a:cs typeface="Helvetica Neue Light"/>
                </a:endParaRPr>
              </a:p>
            </p:txBody>
          </p:sp>
        </p:grpSp>
        <p:cxnSp>
          <p:nvCxnSpPr>
            <p:cNvPr id="7" name="Straight Arrow Connector 6"/>
            <p:cNvCxnSpPr/>
            <p:nvPr/>
          </p:nvCxnSpPr>
          <p:spPr bwMode="auto">
            <a:xfrm flipV="1">
              <a:off x="6160087" y="5189944"/>
              <a:ext cx="0" cy="935140"/>
            </a:xfrm>
            <a:prstGeom prst="straightConnector1">
              <a:avLst/>
            </a:prstGeom>
            <a:noFill/>
            <a:ln w="19050" cap="sq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oval" w="med" len="med"/>
              <a:tailEnd type="triangle"/>
            </a:ln>
            <a:effectLst/>
          </p:spPr>
        </p:cxnSp>
      </p:grpSp>
      <p:sp>
        <p:nvSpPr>
          <p:cNvPr id="17" name="Text Placeholder 3"/>
          <p:cNvSpPr txBox="1">
            <a:spLocks/>
          </p:cNvSpPr>
          <p:nvPr/>
        </p:nvSpPr>
        <p:spPr>
          <a:xfrm>
            <a:off x="3953303" y="6484384"/>
            <a:ext cx="4449462" cy="28768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VASSCAA-9, 15</a:t>
            </a:r>
            <a:r>
              <a:rPr lang="en-AU" sz="10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 August 2018, Sydney, Australia</a:t>
            </a:r>
          </a:p>
        </p:txBody>
      </p:sp>
    </p:spTree>
    <p:extLst>
      <p:ext uri="{BB962C8B-B14F-4D97-AF65-F5344CB8AC3E}">
        <p14:creationId xmlns:p14="http://schemas.microsoft.com/office/powerpoint/2010/main" val="39800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" y="-7620"/>
            <a:ext cx="9204960" cy="6873240"/>
          </a:xfrm>
          <a:prstGeom prst="rect">
            <a:avLst/>
          </a:prstGeom>
        </p:spPr>
      </p:pic>
      <p:sp>
        <p:nvSpPr>
          <p:cNvPr id="5" name="Rounded Rectangular Callout 10"/>
          <p:cNvSpPr>
            <a:spLocks noChangeArrowheads="1"/>
          </p:cNvSpPr>
          <p:nvPr/>
        </p:nvSpPr>
        <p:spPr bwMode="auto">
          <a:xfrm>
            <a:off x="5871642" y="619125"/>
            <a:ext cx="2670922" cy="715089"/>
          </a:xfrm>
          <a:prstGeom prst="wedgeRoundRectCallout">
            <a:avLst>
              <a:gd name="adj1" fmla="val 40579"/>
              <a:gd name="adj2" fmla="val 109106"/>
              <a:gd name="adj3" fmla="val 16667"/>
            </a:avLst>
          </a:prstGeom>
          <a:solidFill>
            <a:schemeClr val="lt1">
              <a:alpha val="70000"/>
            </a:schemeClr>
          </a:solidFill>
          <a:ln w="44450"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652463"/>
            <a:r>
              <a:rPr lang="en-US" dirty="0">
                <a:solidFill>
                  <a:srgbClr val="000000"/>
                </a:solidFill>
                <a:latin typeface="Helvetica Neue Light"/>
                <a:ea typeface="MS PGothic" charset="0"/>
                <a:cs typeface="Helvetica Neue Light"/>
              </a:rPr>
              <a:t>Department of Chemistry and Physics</a:t>
            </a:r>
          </a:p>
        </p:txBody>
      </p:sp>
    </p:spTree>
    <p:extLst>
      <p:ext uri="{BB962C8B-B14F-4D97-AF65-F5344CB8AC3E}">
        <p14:creationId xmlns:p14="http://schemas.microsoft.com/office/powerpoint/2010/main" val="61246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31801"/>
            <a:ext cx="7981095" cy="332904"/>
          </a:xfrm>
        </p:spPr>
        <p:txBody>
          <a:bodyPr/>
          <a:lstStyle/>
          <a:p>
            <a:r>
              <a:rPr lang="en-US" sz="2400" dirty="0">
                <a:latin typeface="Helvetica Neue Light"/>
              </a:rPr>
              <a:t>Centre for Materials and Surface Science (CMSS)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929640"/>
            <a:ext cx="7498080" cy="4998720"/>
          </a:xfrm>
          <a:prstGeom prst="rect">
            <a:avLst/>
          </a:prstGeom>
        </p:spPr>
      </p:pic>
      <p:sp>
        <p:nvSpPr>
          <p:cNvPr id="15" name="Text Placeholder 2"/>
          <p:cNvSpPr>
            <a:spLocks noGrp="1"/>
          </p:cNvSpPr>
          <p:nvPr>
            <p:ph idx="1"/>
          </p:nvPr>
        </p:nvSpPr>
        <p:spPr bwMode="auto">
          <a:xfrm>
            <a:off x="468313" y="6093295"/>
            <a:ext cx="7981095" cy="35814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 algn="r"/>
            <a:r>
              <a:rPr lang="en-US" sz="1600" b="1" dirty="0">
                <a:latin typeface="Helvetica Neue Light"/>
              </a:rPr>
              <a:t>…and SEM-EDX, AFM, XRD, Contact Angle</a:t>
            </a:r>
            <a:br>
              <a:rPr lang="en-US" sz="1600" b="1" dirty="0">
                <a:latin typeface="Helvetica Neue Light"/>
              </a:rPr>
            </a:br>
            <a:endParaRPr lang="en-US" sz="1600" dirty="0">
              <a:latin typeface="Helvetica Neue Light"/>
            </a:endParaRP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3953303" y="6484384"/>
            <a:ext cx="4449462" cy="28768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VASSCAA-9, 15</a:t>
            </a:r>
            <a:r>
              <a:rPr lang="en-AU" sz="10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 August 2018, Sydney, Australia</a:t>
            </a:r>
          </a:p>
        </p:txBody>
      </p:sp>
    </p:spTree>
    <p:extLst>
      <p:ext uri="{BB962C8B-B14F-4D97-AF65-F5344CB8AC3E}">
        <p14:creationId xmlns:p14="http://schemas.microsoft.com/office/powerpoint/2010/main" val="579012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Helvetica Neue Light"/>
                <a:cs typeface="Helvetica Neue Light"/>
              </a:rPr>
              <a:t>Interactions with Academia and Industry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1182" y="908721"/>
            <a:ext cx="3409095" cy="2215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b="1" dirty="0">
                <a:latin typeface="Helvetica Neue Light"/>
                <a:cs typeface="Helvetica Neue Light"/>
              </a:rPr>
              <a:t>Around 50 companies since 1999</a:t>
            </a:r>
            <a:endParaRPr lang="en-US" sz="2800" dirty="0">
              <a:latin typeface="Helvetica Neue Light"/>
              <a:cs typeface="Helvetica Neue Light"/>
            </a:endParaRPr>
          </a:p>
          <a:p>
            <a:pPr lvl="2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latin typeface="Helvetica Neue Light"/>
                <a:cs typeface="Helvetica Neue Light"/>
              </a:rPr>
              <a:t>Pharmaceutical</a:t>
            </a:r>
          </a:p>
          <a:p>
            <a:pPr lvl="2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latin typeface="Helvetica Neue Light"/>
                <a:cs typeface="Helvetica Neue Light"/>
              </a:rPr>
              <a:t>Plastics and polymers</a:t>
            </a:r>
          </a:p>
          <a:p>
            <a:pPr lvl="2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latin typeface="Helvetica Neue Light"/>
                <a:cs typeface="Helvetica Neue Light"/>
              </a:rPr>
              <a:t>Automotive</a:t>
            </a:r>
          </a:p>
          <a:p>
            <a:pPr lvl="2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latin typeface="Helvetica Neue Light"/>
                <a:cs typeface="Helvetica Neue Light"/>
              </a:rPr>
              <a:t>Semiconductor and electronics</a:t>
            </a:r>
          </a:p>
          <a:p>
            <a:pPr lvl="2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latin typeface="Helvetica Neue Light"/>
                <a:cs typeface="Helvetica Neue Light"/>
              </a:rPr>
              <a:t>Food and food services</a:t>
            </a:r>
          </a:p>
          <a:p>
            <a:pPr lvl="2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400" b="1" dirty="0" err="1">
                <a:latin typeface="Helvetica Neue Light"/>
                <a:cs typeface="Helvetica Neue Light"/>
              </a:rPr>
              <a:t>Defence</a:t>
            </a:r>
            <a:endParaRPr lang="en-US" sz="1400" b="1" dirty="0">
              <a:latin typeface="Helvetica Neue Light"/>
              <a:cs typeface="Helvetica Neue Light"/>
            </a:endParaRPr>
          </a:p>
          <a:p>
            <a:endParaRPr lang="en-US" sz="4000" dirty="0">
              <a:latin typeface="Helvetica Neue Light"/>
              <a:cs typeface="Helvetica Neue Ligh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68217"/>
            <a:ext cx="9144000" cy="3108960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68313" y="908721"/>
            <a:ext cx="3409095" cy="221548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600" b="1" dirty="0">
                <a:latin typeface="Helvetica Neue Light"/>
                <a:cs typeface="Helvetica Neue Light"/>
              </a:rPr>
              <a:t>Around 20 Australian and International Universities</a:t>
            </a:r>
            <a:endParaRPr lang="en-AU" sz="2800" dirty="0">
              <a:latin typeface="Helvetica Neue Light"/>
              <a:cs typeface="Helvetica Neue Light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AU" sz="1400" b="1" dirty="0">
                <a:latin typeface="Helvetica Neue Light"/>
                <a:cs typeface="Helvetica Neue Light"/>
              </a:rPr>
              <a:t>Molecular interactions at surfaces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AU" sz="1400" b="1" dirty="0">
                <a:latin typeface="Helvetica Neue Light"/>
                <a:cs typeface="Helvetica Neue Light"/>
              </a:rPr>
              <a:t>Understanding bio-surfaces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AU" sz="1400" b="1" dirty="0">
                <a:latin typeface="Helvetica Neue Light"/>
                <a:cs typeface="Helvetica Neue Light"/>
              </a:rPr>
              <a:t>Functional </a:t>
            </a:r>
            <a:r>
              <a:rPr lang="en-AU" sz="1400" b="1" dirty="0" err="1">
                <a:latin typeface="Helvetica Neue Light"/>
                <a:cs typeface="Helvetica Neue Light"/>
              </a:rPr>
              <a:t>nano</a:t>
            </a:r>
            <a:r>
              <a:rPr lang="en-AU" sz="1400" b="1" dirty="0">
                <a:latin typeface="Helvetica Neue Light"/>
                <a:cs typeface="Helvetica Neue Light"/>
              </a:rPr>
              <a:t>-particle systems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AU" sz="1400" b="1" dirty="0">
                <a:latin typeface="Helvetica Neue Light"/>
                <a:cs typeface="Helvetica Neue Light"/>
              </a:rPr>
              <a:t>Understanding complex mineral</a:t>
            </a:r>
            <a:br>
              <a:rPr lang="en-AU" sz="1400" b="1" dirty="0">
                <a:latin typeface="Helvetica Neue Light"/>
                <a:cs typeface="Helvetica Neue Light"/>
              </a:rPr>
            </a:br>
            <a:r>
              <a:rPr lang="en-AU" sz="1400" b="1" dirty="0">
                <a:latin typeface="Helvetica Neue Light"/>
                <a:cs typeface="Helvetica Neue Light"/>
              </a:rPr>
              <a:t>systems at the nanoscale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AU" sz="1400" b="1" dirty="0">
                <a:latin typeface="Helvetica Neue Light"/>
                <a:cs typeface="Helvetica Neue Light"/>
              </a:rPr>
              <a:t>Carbon electronics</a:t>
            </a:r>
          </a:p>
          <a:p>
            <a:endParaRPr lang="en-AU" sz="4000" dirty="0">
              <a:latin typeface="Helvetica Neue Light"/>
              <a:cs typeface="Helvetica Neue Light"/>
            </a:endParaRP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3953303" y="6484384"/>
            <a:ext cx="4449462" cy="28768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VASSCAA-9, 15</a:t>
            </a:r>
            <a:r>
              <a:rPr lang="en-AU" sz="10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 August 2018, Sydney, Australia</a:t>
            </a:r>
          </a:p>
        </p:txBody>
      </p:sp>
    </p:spTree>
    <p:extLst>
      <p:ext uri="{BB962C8B-B14F-4D97-AF65-F5344CB8AC3E}">
        <p14:creationId xmlns:p14="http://schemas.microsoft.com/office/powerpoint/2010/main" val="344799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31801"/>
            <a:ext cx="7981095" cy="332904"/>
          </a:xfrm>
        </p:spPr>
        <p:txBody>
          <a:bodyPr/>
          <a:lstStyle/>
          <a:p>
            <a:r>
              <a:rPr lang="en-US" sz="2400" dirty="0">
                <a:latin typeface="Helvetica Neue Light"/>
              </a:rPr>
              <a:t>A Focus on Efficiency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 bwMode="auto">
          <a:xfrm>
            <a:off x="468313" y="984515"/>
            <a:ext cx="7981095" cy="35191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1600" b="1" dirty="0">
                <a:latin typeface="Helvetica Neue Light"/>
              </a:rPr>
              <a:t>We have a number of initiatives to improve our sample handling and throughput</a:t>
            </a:r>
            <a:br>
              <a:rPr lang="en-US" sz="1600" b="1" dirty="0">
                <a:latin typeface="Helvetica Neue Light"/>
              </a:rPr>
            </a:br>
            <a:endParaRPr lang="en-US" sz="1600" dirty="0">
              <a:latin typeface="Helvetica Neue Light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13" y="1414854"/>
            <a:ext cx="8214360" cy="4960620"/>
          </a:xfrm>
          <a:prstGeom prst="rect">
            <a:avLst/>
          </a:prstGeom>
        </p:spPr>
      </p:pic>
      <p:sp>
        <p:nvSpPr>
          <p:cNvPr id="13" name="Text Placeholder 3"/>
          <p:cNvSpPr txBox="1">
            <a:spLocks/>
          </p:cNvSpPr>
          <p:nvPr/>
        </p:nvSpPr>
        <p:spPr>
          <a:xfrm>
            <a:off x="3953303" y="6484384"/>
            <a:ext cx="4449462" cy="28768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VASSCAA-9, 15</a:t>
            </a:r>
            <a:r>
              <a:rPr lang="en-AU" sz="10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 August 2018, Sydney, Australia</a:t>
            </a:r>
          </a:p>
        </p:txBody>
      </p:sp>
    </p:spTree>
    <p:extLst>
      <p:ext uri="{BB962C8B-B14F-4D97-AF65-F5344CB8AC3E}">
        <p14:creationId xmlns:p14="http://schemas.microsoft.com/office/powerpoint/2010/main" val="2621556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4B7C571-9C53-48F5-B8BC-93536790B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431801"/>
            <a:ext cx="7981095" cy="332904"/>
          </a:xfrm>
        </p:spPr>
        <p:txBody>
          <a:bodyPr/>
          <a:lstStyle/>
          <a:p>
            <a:r>
              <a:rPr lang="en-US" sz="2400" dirty="0">
                <a:latin typeface="Helvetica Neue Light"/>
              </a:rPr>
              <a:t>Throughput is the name of the game!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E13378D-8CB8-4241-AB6C-A35565F8A97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68313" y="984515"/>
            <a:ext cx="7981095" cy="35191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1600" b="1" dirty="0">
                <a:latin typeface="Helvetica Neue Light"/>
              </a:rPr>
              <a:t>Recent large-scale data acquisition at CMSS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114 samples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422 positions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401 hours non-stop (17 days)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u="sng" dirty="0">
                <a:latin typeface="Helvetica Neue Light"/>
              </a:rPr>
              <a:t>2939 spectra</a:t>
            </a:r>
            <a:br>
              <a:rPr lang="en-US" sz="1600" b="1" dirty="0">
                <a:latin typeface="Helvetica Neue Light"/>
              </a:rPr>
            </a:br>
            <a:endParaRPr lang="en-US" sz="1600" dirty="0">
              <a:latin typeface="Helvetica Neue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0494A6-454C-4280-98F7-880C774BA83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458" y="2964595"/>
            <a:ext cx="4567542" cy="30450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7B7F41-30FC-4A52-A9B3-DFB320F7BD0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3" y="2964595"/>
            <a:ext cx="4567542" cy="304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498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8313" y="431801"/>
            <a:ext cx="7981095" cy="332904"/>
          </a:xfrm>
        </p:spPr>
        <p:txBody>
          <a:bodyPr/>
          <a:lstStyle/>
          <a:p>
            <a:r>
              <a:rPr lang="en-US" sz="2400" dirty="0">
                <a:latin typeface="Helvetica Neue Light"/>
              </a:rPr>
              <a:t>Resources for the XPS Analyst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 bwMode="auto">
          <a:xfrm>
            <a:off x="468313" y="984514"/>
            <a:ext cx="8447087" cy="194332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1600" b="1" dirty="0">
                <a:latin typeface="Helvetica Neue Light"/>
              </a:rPr>
              <a:t>Our collaborators often ask…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Where can I find peak positions for XPS spectra?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What energy should I calibrate to?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What does this peak shape mean?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Are my peaks overlapping with something?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Is this a satellite or something chemical?</a:t>
            </a:r>
            <a:br>
              <a:rPr lang="en-US" sz="1600" b="1" dirty="0">
                <a:latin typeface="Helvetica Neue Light"/>
              </a:rPr>
            </a:br>
            <a:endParaRPr lang="en-US" sz="1600" dirty="0">
              <a:latin typeface="Helvetica Neue Light"/>
            </a:endParaRPr>
          </a:p>
        </p:txBody>
      </p:sp>
      <p:sp>
        <p:nvSpPr>
          <p:cNvPr id="6" name="Text Placeholder 2"/>
          <p:cNvSpPr txBox="1">
            <a:spLocks/>
          </p:cNvSpPr>
          <p:nvPr/>
        </p:nvSpPr>
        <p:spPr bwMode="auto">
          <a:xfrm>
            <a:off x="468313" y="3123976"/>
            <a:ext cx="8447087" cy="323286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600" b="1" dirty="0">
                <a:latin typeface="Helvetica Neue Light"/>
              </a:rPr>
              <a:t>There are a number of valuable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NIST XPS Database	</a:t>
            </a:r>
            <a:r>
              <a:rPr lang="en-AU" sz="1600" b="1" u="sng" dirty="0">
                <a:solidFill>
                  <a:srgbClr val="0070C0"/>
                </a:solidFill>
                <a:latin typeface="Helvetica Neue Light"/>
              </a:rPr>
              <a:t>srdata.nist.gov/</a:t>
            </a:r>
            <a:r>
              <a:rPr lang="en-AU" sz="1600" b="1" u="sng" dirty="0" err="1">
                <a:solidFill>
                  <a:srgbClr val="0070C0"/>
                </a:solidFill>
                <a:latin typeface="Helvetica Neue Light"/>
              </a:rPr>
              <a:t>xps</a:t>
            </a:r>
            <a:r>
              <a:rPr lang="en-AU" sz="1600" b="1" u="sng" dirty="0">
                <a:solidFill>
                  <a:srgbClr val="0070C0"/>
                </a:solidFill>
                <a:latin typeface="Helvetica Neue Light"/>
              </a:rPr>
              <a:t>/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XPS Simplified		</a:t>
            </a:r>
            <a:r>
              <a:rPr lang="en-AU" sz="1600" b="1" u="sng" dirty="0">
                <a:solidFill>
                  <a:srgbClr val="0070C0"/>
                </a:solidFill>
                <a:latin typeface="Helvetica Neue Light"/>
              </a:rPr>
              <a:t>xpssimplified.com/</a:t>
            </a:r>
            <a:r>
              <a:rPr lang="en-AU" sz="1600" b="1" u="sng" dirty="0" err="1">
                <a:solidFill>
                  <a:srgbClr val="0070C0"/>
                </a:solidFill>
                <a:latin typeface="Helvetica Neue Light"/>
              </a:rPr>
              <a:t>periodictable.php</a:t>
            </a:r>
            <a:endParaRPr lang="en-AU" sz="1600" b="1" u="sng" dirty="0">
              <a:solidFill>
                <a:srgbClr val="0070C0"/>
              </a:solidFill>
              <a:latin typeface="Helvetica Neue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XPS Fitting		</a:t>
            </a:r>
            <a:r>
              <a:rPr lang="en-AU" sz="1600" b="1" u="sng" dirty="0">
                <a:solidFill>
                  <a:srgbClr val="0070C0"/>
                </a:solidFill>
                <a:latin typeface="Helvetica Neue Light"/>
              </a:rPr>
              <a:t>www.xpsfitting.com/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La Surface		</a:t>
            </a:r>
            <a:r>
              <a:rPr lang="en-AU" sz="1600" b="1" u="sng" dirty="0">
                <a:solidFill>
                  <a:srgbClr val="0070C0"/>
                </a:solidFill>
                <a:latin typeface="Helvetica Neue Light"/>
              </a:rPr>
              <a:t>www.lasurface.com/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 err="1">
                <a:latin typeface="Helvetica Neue Light"/>
              </a:rPr>
              <a:t>CasaXPS</a:t>
            </a:r>
            <a:r>
              <a:rPr lang="en-AU" sz="1600" b="1" dirty="0">
                <a:latin typeface="Helvetica Neue Light"/>
              </a:rPr>
              <a:t>		</a:t>
            </a:r>
            <a:r>
              <a:rPr lang="en-AU" sz="1600" b="1" u="sng" dirty="0">
                <a:solidFill>
                  <a:srgbClr val="0070C0"/>
                </a:solidFill>
                <a:latin typeface="Helvetica Neue Light"/>
              </a:rPr>
              <a:t>www.casaxps.com/</a:t>
            </a:r>
            <a:r>
              <a:rPr lang="en-AU" sz="1600" b="1" dirty="0">
                <a:latin typeface="Helvetica Neue Light"/>
              </a:rPr>
              <a:t> and </a:t>
            </a:r>
            <a:r>
              <a:rPr lang="en-AU" sz="1600" b="1" dirty="0">
                <a:solidFill>
                  <a:srgbClr val="0070C0"/>
                </a:solidFill>
                <a:latin typeface="Helvetica Neue Light"/>
              </a:rPr>
              <a:t>YouTube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More recently </a:t>
            </a:r>
            <a:r>
              <a:rPr lang="en-AU" sz="1600" b="1" dirty="0" err="1">
                <a:latin typeface="Helvetica Neue Light"/>
              </a:rPr>
              <a:t>eSpectra</a:t>
            </a:r>
            <a:r>
              <a:rPr lang="en-AU" sz="1600" b="1" dirty="0">
                <a:latin typeface="Helvetica Neue Light"/>
              </a:rPr>
              <a:t> with data from Surface Science Spectra journal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John Moulder and </a:t>
            </a:r>
            <a:r>
              <a:rPr lang="en-AU" sz="1600" b="1" dirty="0" err="1">
                <a:latin typeface="Helvetica Neue Light"/>
              </a:rPr>
              <a:t>coworkers</a:t>
            </a:r>
            <a:r>
              <a:rPr lang="en-AU" sz="1600" b="1" dirty="0">
                <a:latin typeface="Helvetica Neue Light"/>
              </a:rPr>
              <a:t>, PHI Handbook of XPS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 err="1">
                <a:latin typeface="Helvetica Neue Light"/>
              </a:rPr>
              <a:t>Beamson</a:t>
            </a:r>
            <a:r>
              <a:rPr lang="en-AU" sz="1600" b="1" dirty="0">
                <a:latin typeface="Helvetica Neue Light"/>
              </a:rPr>
              <a:t> and Briggs Polymer Database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Briggs and </a:t>
            </a:r>
            <a:r>
              <a:rPr lang="en-AU" sz="1600" b="1" dirty="0" err="1">
                <a:latin typeface="Helvetica Neue Light"/>
              </a:rPr>
              <a:t>Seah</a:t>
            </a:r>
            <a:r>
              <a:rPr lang="en-AU" sz="1600" b="1" dirty="0">
                <a:latin typeface="Helvetica Neue Light"/>
              </a:rPr>
              <a:t>, Watts and Wolstenholme, Grant and Briggs          …and many more texts</a:t>
            </a:r>
            <a:br>
              <a:rPr lang="en-AU" sz="1600" b="1" dirty="0">
                <a:latin typeface="Helvetica Neue Light"/>
              </a:rPr>
            </a:br>
            <a:endParaRPr lang="en-AU" sz="1600" dirty="0">
              <a:latin typeface="Helvetica Neue Light"/>
            </a:endParaRPr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3953303" y="6484384"/>
            <a:ext cx="4449462" cy="28768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VASSCAA-9, 15</a:t>
            </a:r>
            <a:r>
              <a:rPr lang="en-AU" sz="10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 August 2018, Sydney, Australia</a:t>
            </a:r>
          </a:p>
        </p:txBody>
      </p:sp>
    </p:spTree>
    <p:extLst>
      <p:ext uri="{BB962C8B-B14F-4D97-AF65-F5344CB8AC3E}">
        <p14:creationId xmlns:p14="http://schemas.microsoft.com/office/powerpoint/2010/main" val="206837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8313" y="431801"/>
            <a:ext cx="7981095" cy="332904"/>
          </a:xfrm>
        </p:spPr>
        <p:txBody>
          <a:bodyPr/>
          <a:lstStyle/>
          <a:p>
            <a:r>
              <a:rPr lang="en-US" sz="2400" dirty="0">
                <a:latin typeface="Helvetica Neue Light"/>
              </a:rPr>
              <a:t>Motivation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 bwMode="auto">
          <a:xfrm>
            <a:off x="468313" y="984513"/>
            <a:ext cx="8495383" cy="32006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1600" b="1" dirty="0">
                <a:latin typeface="Helvetica Neue Light"/>
              </a:rPr>
              <a:t>To assist our user base by generating a database of XPS spectra collected on our instrumentation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Complete datasets</a:t>
            </a:r>
          </a:p>
          <a:p>
            <a:pPr marL="465750" lvl="1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Helvetica Neue Light"/>
              </a:rPr>
              <a:t>All peaks and transitions, capturing background and loss structures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Multiple modalities</a:t>
            </a:r>
          </a:p>
          <a:p>
            <a:pPr marL="465750" lvl="1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Helvetica Neue Light"/>
              </a:rPr>
              <a:t>Pass energies, instruments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Detailed descriptors for all datasets and materials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Easy data usage</a:t>
            </a:r>
          </a:p>
          <a:p>
            <a:pPr marL="465750" lvl="1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Helvetica Neue Light"/>
              </a:rPr>
              <a:t>VAMAS standard files, </a:t>
            </a:r>
            <a:r>
              <a:rPr lang="en-US" b="1" dirty="0" err="1">
                <a:latin typeface="Helvetica Neue Light"/>
              </a:rPr>
              <a:t>utilise</a:t>
            </a:r>
            <a:r>
              <a:rPr lang="en-US" b="1" dirty="0">
                <a:latin typeface="Helvetica Neue Light"/>
              </a:rPr>
              <a:t> reference data alongside experimental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Freely Available, Online and Collaborative</a:t>
            </a:r>
            <a:br>
              <a:rPr lang="en-US" sz="1600" b="1" dirty="0">
                <a:latin typeface="Helvetica Neue Light"/>
              </a:rPr>
            </a:br>
            <a:endParaRPr lang="en-US" sz="1600" dirty="0">
              <a:latin typeface="Helvetica Neue Light"/>
            </a:endParaRP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3953303" y="6484384"/>
            <a:ext cx="4449462" cy="28768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VASSCAA-9, 15</a:t>
            </a:r>
            <a:r>
              <a:rPr lang="en-AU" sz="10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 August 2018, Sydney, Australia</a:t>
            </a:r>
          </a:p>
        </p:txBody>
      </p:sp>
    </p:spTree>
    <p:extLst>
      <p:ext uri="{BB962C8B-B14F-4D97-AF65-F5344CB8AC3E}">
        <p14:creationId xmlns:p14="http://schemas.microsoft.com/office/powerpoint/2010/main" val="1099046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387" r="1090" b="1"/>
          <a:stretch/>
        </p:blipFill>
        <p:spPr>
          <a:xfrm>
            <a:off x="0" y="-1"/>
            <a:ext cx="9144000" cy="6362295"/>
          </a:xfrm>
          <a:prstGeom prst="rect">
            <a:avLst/>
          </a:prstGeom>
        </p:spPr>
      </p:pic>
      <p:sp>
        <p:nvSpPr>
          <p:cNvPr id="8" name="Text Placeholder 3"/>
          <p:cNvSpPr txBox="1">
            <a:spLocks/>
          </p:cNvSpPr>
          <p:nvPr/>
        </p:nvSpPr>
        <p:spPr>
          <a:xfrm>
            <a:off x="3953303" y="6484384"/>
            <a:ext cx="4449462" cy="28768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VASSCAA-9, 15</a:t>
            </a:r>
            <a:r>
              <a:rPr lang="en-AU" sz="10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 August 2018, Sydney, Australia</a:t>
            </a:r>
          </a:p>
        </p:txBody>
      </p:sp>
    </p:spTree>
    <p:extLst>
      <p:ext uri="{BB962C8B-B14F-4D97-AF65-F5344CB8AC3E}">
        <p14:creationId xmlns:p14="http://schemas.microsoft.com/office/powerpoint/2010/main" val="571725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8313" y="431801"/>
            <a:ext cx="7981095" cy="854074"/>
          </a:xfrm>
        </p:spPr>
        <p:txBody>
          <a:bodyPr/>
          <a:lstStyle/>
          <a:p>
            <a:r>
              <a:rPr lang="en-US" sz="2400" dirty="0">
                <a:solidFill>
                  <a:srgbClr val="63513D"/>
                </a:solidFill>
                <a:latin typeface="Helvetica Neue Light"/>
              </a:rPr>
              <a:t>XPS</a:t>
            </a:r>
            <a:r>
              <a:rPr lang="en-US" sz="2400" dirty="0">
                <a:latin typeface="Helvetica Neue Light"/>
              </a:rPr>
              <a:t>Surf</a:t>
            </a:r>
            <a:r>
              <a:rPr lang="en-US" sz="2400" dirty="0">
                <a:solidFill>
                  <a:srgbClr val="63513D"/>
                </a:solidFill>
                <a:latin typeface="Helvetica Neue Light"/>
              </a:rPr>
              <a:t>A</a:t>
            </a:r>
            <a:br>
              <a:rPr lang="en-US" sz="2400" dirty="0">
                <a:solidFill>
                  <a:srgbClr val="63513D"/>
                </a:solidFill>
                <a:latin typeface="Helvetica Neue Light"/>
              </a:rPr>
            </a:br>
            <a:r>
              <a:rPr lang="en-US" sz="2000" b="0" u="sng" dirty="0">
                <a:solidFill>
                  <a:srgbClr val="63513D"/>
                </a:solidFill>
                <a:latin typeface="Helvetica Neue Light"/>
              </a:rPr>
              <a:t>cmsshub.latrobe.edu.au/</a:t>
            </a:r>
            <a:r>
              <a:rPr lang="en-US" sz="2000" b="0" u="sng" dirty="0" err="1">
                <a:solidFill>
                  <a:srgbClr val="63513D"/>
                </a:solidFill>
                <a:latin typeface="Helvetica Neue Light"/>
              </a:rPr>
              <a:t>xpsdatabase</a:t>
            </a:r>
            <a:endParaRPr lang="en-US" sz="2000" b="0" u="sng" dirty="0">
              <a:solidFill>
                <a:srgbClr val="63513D"/>
              </a:solidFill>
              <a:latin typeface="Helvetica Neue Light"/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 bwMode="auto">
          <a:xfrm>
            <a:off x="468313" y="1206746"/>
            <a:ext cx="2592939" cy="51339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Repository of XPS</a:t>
            </a:r>
            <a:br>
              <a:rPr lang="en-US" sz="1600" b="1" dirty="0">
                <a:latin typeface="Helvetica Neue Light"/>
              </a:rPr>
            </a:br>
            <a:r>
              <a:rPr lang="en-US" sz="1600" b="1" dirty="0">
                <a:latin typeface="Helvetica Neue Light"/>
              </a:rPr>
              <a:t>Spectral Datasets</a:t>
            </a:r>
          </a:p>
          <a:p>
            <a:pPr lvl="1" indent="0">
              <a:buNone/>
            </a:pPr>
            <a:endParaRPr lang="en-US" sz="1600" b="1" dirty="0">
              <a:latin typeface="Helvetica Neue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Open Access</a:t>
            </a:r>
            <a:br>
              <a:rPr lang="en-US" sz="1600" b="1" dirty="0">
                <a:latin typeface="Helvetica Neue Light"/>
              </a:rPr>
            </a:br>
            <a:endParaRPr lang="en-US" sz="1600" b="1" dirty="0">
              <a:latin typeface="Helvetica Neue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Rich Metadata</a:t>
            </a:r>
          </a:p>
          <a:p>
            <a:endParaRPr lang="en-US" sz="1600" b="1" dirty="0">
              <a:latin typeface="Helvetica Neue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Complete datasets</a:t>
            </a:r>
            <a:br>
              <a:rPr lang="en-US" sz="1600" b="1" dirty="0">
                <a:latin typeface="Helvetica Neue Light"/>
              </a:rPr>
            </a:br>
            <a:endParaRPr lang="en-US" sz="1600" b="1" dirty="0">
              <a:latin typeface="Helvetica Neue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Self-Consistent</a:t>
            </a:r>
            <a:br>
              <a:rPr lang="en-US" sz="1600" b="1" dirty="0">
                <a:latin typeface="Helvetica Neue Light"/>
              </a:rPr>
            </a:br>
            <a:endParaRPr lang="en-US" sz="1600" b="1" dirty="0">
              <a:latin typeface="Helvetica Neue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Interactive</a:t>
            </a:r>
            <a:br>
              <a:rPr lang="en-US" sz="1600" b="1" dirty="0">
                <a:latin typeface="Helvetica Neue Light"/>
              </a:rPr>
            </a:br>
            <a:endParaRPr lang="en-US" sz="1600" b="1" dirty="0">
              <a:latin typeface="Helvetica Neue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Downloadable</a:t>
            </a:r>
            <a:br>
              <a:rPr lang="en-US" sz="1600" b="1" dirty="0">
                <a:latin typeface="Helvetica Neue Light"/>
              </a:rPr>
            </a:br>
            <a:endParaRPr lang="en-US" sz="1600" b="1" dirty="0">
              <a:latin typeface="Helvetica Neue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Collaborative</a:t>
            </a: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953303" y="6484384"/>
            <a:ext cx="4449462" cy="28768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VASSCAA-9, 15</a:t>
            </a:r>
            <a:r>
              <a:rPr lang="en-AU" sz="10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 August 2018, Sydney, Australia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46FE2EC-3236-418F-811B-7F55BBD3EC86}"/>
              </a:ext>
            </a:extLst>
          </p:cNvPr>
          <p:cNvSpPr txBox="1">
            <a:spLocks/>
          </p:cNvSpPr>
          <p:nvPr/>
        </p:nvSpPr>
        <p:spPr bwMode="auto">
          <a:xfrm>
            <a:off x="2964221" y="1206745"/>
            <a:ext cx="4736179" cy="51339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5750" lvl="1" indent="-285750">
              <a:buFont typeface="Wingdings" panose="05000000000000000000" pitchFamily="2" charset="2"/>
              <a:buChar char="Ø"/>
            </a:pPr>
            <a:r>
              <a:rPr lang="en-AU" sz="1600" dirty="0">
                <a:latin typeface="Helvetica Neue Light"/>
              </a:rPr>
              <a:t>As of August 2018: 122 datasets, 1740 spectra</a:t>
            </a:r>
            <a:br>
              <a:rPr lang="en-AU" sz="1600" dirty="0">
                <a:latin typeface="Helvetica Neue Light"/>
              </a:rPr>
            </a:br>
            <a:endParaRPr lang="en-AU" sz="1600" dirty="0">
              <a:latin typeface="Helvetica Neue Light"/>
            </a:endParaRPr>
          </a:p>
          <a:p>
            <a:pPr marL="465750" lvl="1" indent="-285750">
              <a:buFont typeface="Wingdings" panose="05000000000000000000" pitchFamily="2" charset="2"/>
              <a:buChar char="Ø"/>
            </a:pPr>
            <a:endParaRPr lang="en-AU" sz="1600" dirty="0">
              <a:latin typeface="Helvetica Neue Light"/>
            </a:endParaRPr>
          </a:p>
          <a:p>
            <a:pPr marL="465750" lvl="1" indent="-285750">
              <a:buFont typeface="Wingdings" panose="05000000000000000000" pitchFamily="2" charset="2"/>
              <a:buChar char="Ø"/>
            </a:pPr>
            <a:r>
              <a:rPr lang="en-AU" sz="1600" dirty="0">
                <a:latin typeface="Helvetica Neue Light"/>
              </a:rPr>
              <a:t>Licensed under Creative Commons By Attribution Non-Commercial 4.0</a:t>
            </a:r>
          </a:p>
          <a:p>
            <a:pPr marL="465750" lvl="1" indent="-285750">
              <a:buFont typeface="Wingdings" panose="05000000000000000000" pitchFamily="2" charset="2"/>
              <a:buChar char="Ø"/>
            </a:pPr>
            <a:r>
              <a:rPr lang="en-AU" sz="1600" dirty="0">
                <a:latin typeface="Helvetica Neue Light"/>
              </a:rPr>
              <a:t>Materials and datasets described in detail</a:t>
            </a:r>
          </a:p>
          <a:p>
            <a:pPr marL="465750" lvl="1" indent="-285750">
              <a:buFont typeface="Wingdings" panose="05000000000000000000" pitchFamily="2" charset="2"/>
              <a:buChar char="Ø"/>
            </a:pPr>
            <a:endParaRPr lang="en-AU" sz="1600" dirty="0">
              <a:latin typeface="Helvetica Neue Light"/>
            </a:endParaRPr>
          </a:p>
          <a:p>
            <a:pPr marL="465750" lvl="1" indent="-285750">
              <a:buFont typeface="Wingdings" panose="05000000000000000000" pitchFamily="2" charset="2"/>
              <a:buChar char="Ø"/>
            </a:pPr>
            <a:r>
              <a:rPr lang="en-AU" sz="1600" dirty="0">
                <a:latin typeface="Helvetica Neue Light"/>
              </a:rPr>
              <a:t>All elements and transitions in a given material are collected for a range of instrument modes</a:t>
            </a:r>
          </a:p>
          <a:p>
            <a:pPr marL="465750" lvl="1" indent="-285750">
              <a:buFont typeface="Wingdings" panose="05000000000000000000" pitchFamily="2" charset="2"/>
              <a:buChar char="Ø"/>
            </a:pPr>
            <a:r>
              <a:rPr lang="en-AU" sz="1600" dirty="0">
                <a:latin typeface="Helvetica Neue Light"/>
              </a:rPr>
              <a:t>All data collected on the same instrumentation using prescribed protocols</a:t>
            </a:r>
          </a:p>
          <a:p>
            <a:pPr marL="465750" lvl="1" indent="-285750">
              <a:buFont typeface="Wingdings" panose="05000000000000000000" pitchFamily="2" charset="2"/>
              <a:buChar char="Ø"/>
            </a:pPr>
            <a:r>
              <a:rPr lang="en-AU" sz="1600" dirty="0">
                <a:latin typeface="Helvetica Neue Light"/>
              </a:rPr>
              <a:t>Users can view datasets online, and interrogate spectra within their browser</a:t>
            </a:r>
          </a:p>
          <a:p>
            <a:pPr marL="465750" lvl="1" indent="-285750">
              <a:buFont typeface="Wingdings" panose="05000000000000000000" pitchFamily="2" charset="2"/>
              <a:buChar char="Ø"/>
            </a:pPr>
            <a:r>
              <a:rPr lang="en-AU" sz="1600" dirty="0">
                <a:latin typeface="Helvetica Neue Light"/>
              </a:rPr>
              <a:t>All datasets and metadata are available for download in a number of formats</a:t>
            </a:r>
          </a:p>
          <a:p>
            <a:pPr marL="465750" lvl="1" indent="-285750">
              <a:buFont typeface="Wingdings" panose="05000000000000000000" pitchFamily="2" charset="2"/>
              <a:buChar char="Ø"/>
            </a:pPr>
            <a:r>
              <a:rPr lang="en-AU" sz="1600" dirty="0">
                <a:latin typeface="Helvetica Neue Light"/>
              </a:rPr>
              <a:t>Part of the </a:t>
            </a:r>
            <a:r>
              <a:rPr lang="en-AU" sz="1600" dirty="0" err="1">
                <a:latin typeface="Helvetica Neue Light"/>
              </a:rPr>
              <a:t>CMSShub</a:t>
            </a:r>
            <a:r>
              <a:rPr lang="en-AU" sz="1600" dirty="0">
                <a:latin typeface="Helvetica Neue Light"/>
              </a:rPr>
              <a:t> platform: groups, networking, profiles, forums</a:t>
            </a:r>
          </a:p>
        </p:txBody>
      </p:sp>
    </p:spTree>
    <p:extLst>
      <p:ext uri="{BB962C8B-B14F-4D97-AF65-F5344CB8AC3E}">
        <p14:creationId xmlns:p14="http://schemas.microsoft.com/office/powerpoint/2010/main" val="3399293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8313" y="431801"/>
            <a:ext cx="7981095" cy="1256322"/>
          </a:xfrm>
        </p:spPr>
        <p:txBody>
          <a:bodyPr/>
          <a:lstStyle/>
          <a:p>
            <a:r>
              <a:rPr lang="en-US" sz="2400" dirty="0">
                <a:solidFill>
                  <a:srgbClr val="63513D"/>
                </a:solidFill>
                <a:latin typeface="Helvetica Neue Light"/>
              </a:rPr>
              <a:t>XPS</a:t>
            </a:r>
            <a:r>
              <a:rPr lang="en-US" sz="2400" dirty="0">
                <a:latin typeface="Helvetica Neue Light"/>
              </a:rPr>
              <a:t>Surf</a:t>
            </a:r>
            <a:r>
              <a:rPr lang="en-US" sz="2400" dirty="0">
                <a:solidFill>
                  <a:srgbClr val="63513D"/>
                </a:solidFill>
                <a:latin typeface="Helvetica Neue Light"/>
              </a:rPr>
              <a:t>A</a:t>
            </a:r>
            <a:br>
              <a:rPr lang="en-US" sz="2400" dirty="0">
                <a:solidFill>
                  <a:srgbClr val="63513D"/>
                </a:solidFill>
                <a:latin typeface="Helvetica Neue Light"/>
              </a:rPr>
            </a:br>
            <a:r>
              <a:rPr lang="en-US" sz="2000" b="0" u="sng" dirty="0">
                <a:solidFill>
                  <a:srgbClr val="63513D"/>
                </a:solidFill>
                <a:latin typeface="Helvetica Neue Light"/>
              </a:rPr>
              <a:t>cmsshub.latrobe.edu.au/</a:t>
            </a:r>
            <a:r>
              <a:rPr lang="en-US" sz="2000" b="0" u="sng" dirty="0" err="1">
                <a:solidFill>
                  <a:srgbClr val="63513D"/>
                </a:solidFill>
                <a:latin typeface="Helvetica Neue Light"/>
              </a:rPr>
              <a:t>xpsdatabase</a:t>
            </a:r>
            <a:br>
              <a:rPr lang="en-US" sz="2000" b="0" u="sng" dirty="0">
                <a:solidFill>
                  <a:srgbClr val="63513D"/>
                </a:solidFill>
                <a:latin typeface="Helvetica Neue Light"/>
              </a:rPr>
            </a:br>
            <a:r>
              <a:rPr lang="en-US" sz="2000" b="0" dirty="0">
                <a:solidFill>
                  <a:srgbClr val="63513D"/>
                </a:solidFill>
                <a:latin typeface="Helvetica Neue Light"/>
              </a:rPr>
              <a:t>Barlow et al., </a:t>
            </a:r>
            <a:r>
              <a:rPr lang="en-US" sz="2000" b="0" i="1" dirty="0">
                <a:solidFill>
                  <a:srgbClr val="63513D"/>
                </a:solidFill>
                <a:latin typeface="Helvetica Neue Light"/>
              </a:rPr>
              <a:t>Surf. Interface. Anal. </a:t>
            </a:r>
            <a:r>
              <a:rPr lang="en-US" sz="2000" dirty="0">
                <a:solidFill>
                  <a:srgbClr val="63513D"/>
                </a:solidFill>
                <a:latin typeface="Helvetica Neue Light"/>
              </a:rPr>
              <a:t>50</a:t>
            </a:r>
            <a:r>
              <a:rPr lang="en-US" sz="2000" b="0" dirty="0">
                <a:solidFill>
                  <a:srgbClr val="63513D"/>
                </a:solidFill>
                <a:latin typeface="Helvetica Neue Light"/>
              </a:rPr>
              <a:t>, 527-540 (2018)</a:t>
            </a:r>
            <a:endParaRPr lang="en-US" sz="2400" b="0" dirty="0">
              <a:solidFill>
                <a:srgbClr val="63513D"/>
              </a:solidFill>
              <a:latin typeface="Helvetica Neue Ligh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90" y="1521655"/>
            <a:ext cx="6606540" cy="4922520"/>
          </a:xfrm>
          <a:prstGeom prst="rect">
            <a:avLst/>
          </a:prstGeom>
        </p:spPr>
      </p:pic>
      <p:sp>
        <p:nvSpPr>
          <p:cNvPr id="7" name="Text Placeholder 3"/>
          <p:cNvSpPr txBox="1">
            <a:spLocks/>
          </p:cNvSpPr>
          <p:nvPr/>
        </p:nvSpPr>
        <p:spPr>
          <a:xfrm>
            <a:off x="3953303" y="6484384"/>
            <a:ext cx="4449462" cy="28768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VASSCAA-9, 15</a:t>
            </a:r>
            <a:r>
              <a:rPr lang="en-AU" sz="10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 August 2018, Sydney, Australia</a:t>
            </a:r>
          </a:p>
        </p:txBody>
      </p:sp>
    </p:spTree>
    <p:extLst>
      <p:ext uri="{BB962C8B-B14F-4D97-AF65-F5344CB8AC3E}">
        <p14:creationId xmlns:p14="http://schemas.microsoft.com/office/powerpoint/2010/main" val="4104139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8313" y="2795823"/>
            <a:ext cx="7981095" cy="970959"/>
          </a:xfrm>
        </p:spPr>
        <p:txBody>
          <a:bodyPr/>
          <a:lstStyle/>
          <a:p>
            <a:pPr algn="ctr"/>
            <a:r>
              <a:rPr lang="en-US" sz="3600" dirty="0">
                <a:latin typeface="Helvetica Neue Light"/>
              </a:rPr>
              <a:t>Online Demo</a:t>
            </a:r>
            <a:br>
              <a:rPr lang="en-US" sz="3600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(if everyone could please cross their fingers…)</a:t>
            </a:r>
            <a:endParaRPr lang="en-US" sz="3600" dirty="0">
              <a:latin typeface="Helvetica Neue Light"/>
            </a:endParaRP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3953303" y="6484384"/>
            <a:ext cx="4449462" cy="28768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VASSCAA-9, 15</a:t>
            </a:r>
            <a:r>
              <a:rPr lang="en-AU" sz="10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 August 2018, Sydney, Australia</a:t>
            </a:r>
          </a:p>
        </p:txBody>
      </p:sp>
    </p:spTree>
    <p:extLst>
      <p:ext uri="{BB962C8B-B14F-4D97-AF65-F5344CB8AC3E}">
        <p14:creationId xmlns:p14="http://schemas.microsoft.com/office/powerpoint/2010/main" val="2988764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8313" y="431801"/>
            <a:ext cx="7981095" cy="854074"/>
          </a:xfrm>
        </p:spPr>
        <p:txBody>
          <a:bodyPr/>
          <a:lstStyle/>
          <a:p>
            <a:r>
              <a:rPr lang="en-US" sz="2400" dirty="0">
                <a:solidFill>
                  <a:srgbClr val="63513D"/>
                </a:solidFill>
                <a:latin typeface="Helvetica Neue Light"/>
              </a:rPr>
              <a:t>XPS</a:t>
            </a:r>
            <a:r>
              <a:rPr lang="en-US" sz="2400" dirty="0">
                <a:latin typeface="Helvetica Neue Light"/>
              </a:rPr>
              <a:t>Surf</a:t>
            </a:r>
            <a:r>
              <a:rPr lang="en-US" sz="2400" dirty="0">
                <a:solidFill>
                  <a:srgbClr val="63513D"/>
                </a:solidFill>
                <a:latin typeface="Helvetica Neue Light"/>
              </a:rPr>
              <a:t>A</a:t>
            </a:r>
            <a:br>
              <a:rPr lang="en-US" sz="2400" dirty="0">
                <a:solidFill>
                  <a:srgbClr val="63513D"/>
                </a:solidFill>
                <a:latin typeface="Helvetica Neue Light"/>
              </a:rPr>
            </a:br>
            <a:r>
              <a:rPr lang="en-US" sz="2400" b="0" u="sng" dirty="0">
                <a:solidFill>
                  <a:srgbClr val="63513D"/>
                </a:solidFill>
                <a:latin typeface="Helvetica Neue Light"/>
              </a:rPr>
              <a:t>cmsshub.latrobe.edu.au/</a:t>
            </a:r>
            <a:r>
              <a:rPr lang="en-US" sz="2400" b="0" u="sng" dirty="0" err="1">
                <a:solidFill>
                  <a:srgbClr val="63513D"/>
                </a:solidFill>
                <a:latin typeface="Helvetica Neue Light"/>
              </a:rPr>
              <a:t>xpsdatabase</a:t>
            </a:r>
            <a:endParaRPr lang="en-US" sz="2400" b="0" u="sng" dirty="0">
              <a:solidFill>
                <a:srgbClr val="63513D"/>
              </a:solidFill>
              <a:latin typeface="Helvetica Neue Light"/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 bwMode="auto">
          <a:xfrm>
            <a:off x="468313" y="1285875"/>
            <a:ext cx="8447087" cy="1290271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Open Access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Rich Metadata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Complete datasets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Self-Consistent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376713" y="6154615"/>
            <a:ext cx="8447087" cy="287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>
                <a:solidFill>
                  <a:srgbClr val="63513D"/>
                </a:solidFill>
                <a:latin typeface="Helvetica Neue Light"/>
              </a:rPr>
              <a:t>Wilkinson et al., The FAIR guiding principles for scientific data management and stewardship, </a:t>
            </a:r>
            <a:r>
              <a:rPr lang="en-AU" sz="1200" i="1" dirty="0">
                <a:solidFill>
                  <a:srgbClr val="63513D"/>
                </a:solidFill>
                <a:latin typeface="Helvetica Neue Light"/>
              </a:rPr>
              <a:t>Scientific Data</a:t>
            </a:r>
            <a:r>
              <a:rPr lang="en-AU" sz="1200" dirty="0">
                <a:solidFill>
                  <a:srgbClr val="63513D"/>
                </a:solidFill>
                <a:latin typeface="Helvetica Neue Light"/>
              </a:rPr>
              <a:t> </a:t>
            </a:r>
            <a:r>
              <a:rPr lang="en-AU" sz="1200" b="1" dirty="0">
                <a:solidFill>
                  <a:srgbClr val="63513D"/>
                </a:solidFill>
                <a:latin typeface="Helvetica Neue Light"/>
              </a:rPr>
              <a:t>3</a:t>
            </a:r>
            <a:r>
              <a:rPr lang="en-AU" sz="1200" dirty="0">
                <a:solidFill>
                  <a:srgbClr val="63513D"/>
                </a:solidFill>
                <a:latin typeface="Helvetica Neue Light"/>
              </a:rPr>
              <a:t>,160018 (2016)</a:t>
            </a:r>
          </a:p>
        </p:txBody>
      </p:sp>
      <p:sp>
        <p:nvSpPr>
          <p:cNvPr id="10" name="Text Placeholder 2"/>
          <p:cNvSpPr txBox="1">
            <a:spLocks/>
          </p:cNvSpPr>
          <p:nvPr/>
        </p:nvSpPr>
        <p:spPr bwMode="auto">
          <a:xfrm>
            <a:off x="3042138" y="1285875"/>
            <a:ext cx="4918441" cy="1290271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Interactive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Downloadable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Collaborative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Flexible and Scalable</a:t>
            </a: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3953303" y="6484384"/>
            <a:ext cx="4449462" cy="28768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VASSCAA-9, 15</a:t>
            </a:r>
            <a:r>
              <a:rPr lang="en-AU" sz="10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 August 2018, Sydney, Australia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897CDA6-F3AB-4EEA-8FB1-591CBB0587D0}"/>
              </a:ext>
            </a:extLst>
          </p:cNvPr>
          <p:cNvSpPr txBox="1">
            <a:spLocks/>
          </p:cNvSpPr>
          <p:nvPr/>
        </p:nvSpPr>
        <p:spPr bwMode="auto">
          <a:xfrm>
            <a:off x="468313" y="2948295"/>
            <a:ext cx="8447087" cy="262383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600" b="1" dirty="0">
                <a:latin typeface="Helvetica Neue Light"/>
              </a:rPr>
              <a:t>Adheres to the FAIR data framework</a:t>
            </a:r>
          </a:p>
          <a:p>
            <a:pPr marL="465750" lvl="1" indent="-285750">
              <a:buFont typeface="Arial" panose="020B0604020202020204" pitchFamily="34" charset="0"/>
              <a:buChar char="•"/>
            </a:pPr>
            <a:r>
              <a:rPr lang="en-AU" sz="1600" b="1" u="sng" dirty="0">
                <a:latin typeface="Helvetica Neue Light"/>
              </a:rPr>
              <a:t>F</a:t>
            </a:r>
            <a:r>
              <a:rPr lang="en-AU" sz="1600" b="1" dirty="0">
                <a:latin typeface="Helvetica Neue Light"/>
              </a:rPr>
              <a:t>indable </a:t>
            </a:r>
            <a:r>
              <a:rPr lang="en-AU" sz="1600" dirty="0">
                <a:latin typeface="Helvetica Neue Light"/>
              </a:rPr>
              <a:t>- data are assigned unique persistent identifiers, described by rich metadata and are indexed in a searchable resource;</a:t>
            </a:r>
          </a:p>
          <a:p>
            <a:pPr marL="465750" lvl="1" indent="-285750">
              <a:buFont typeface="Arial" panose="020B0604020202020204" pitchFamily="34" charset="0"/>
              <a:buChar char="•"/>
            </a:pPr>
            <a:r>
              <a:rPr lang="en-AU" sz="1600" b="1" u="sng" dirty="0">
                <a:latin typeface="Helvetica Neue Light"/>
              </a:rPr>
              <a:t>A</a:t>
            </a:r>
            <a:r>
              <a:rPr lang="en-AU" sz="1600" b="1" dirty="0">
                <a:latin typeface="Helvetica Neue Light"/>
              </a:rPr>
              <a:t>ccessible </a:t>
            </a:r>
            <a:r>
              <a:rPr lang="en-AU" sz="1600" dirty="0">
                <a:latin typeface="Helvetica Neue Light"/>
              </a:rPr>
              <a:t>- data are retrieved via their unique identifiers and their metadata using well‐established protocols;</a:t>
            </a:r>
          </a:p>
          <a:p>
            <a:pPr marL="465750" lvl="1" indent="-285750">
              <a:buFont typeface="Arial" panose="020B0604020202020204" pitchFamily="34" charset="0"/>
              <a:buChar char="•"/>
            </a:pPr>
            <a:r>
              <a:rPr lang="en-AU" sz="1600" b="1" u="sng" dirty="0">
                <a:latin typeface="Helvetica Neue Light"/>
              </a:rPr>
              <a:t>I</a:t>
            </a:r>
            <a:r>
              <a:rPr lang="en-AU" sz="1600" b="1" dirty="0">
                <a:latin typeface="Helvetica Neue Light"/>
              </a:rPr>
              <a:t>nteroperable </a:t>
            </a:r>
            <a:r>
              <a:rPr lang="en-AU" sz="1600" dirty="0">
                <a:latin typeface="Helvetica Neue Light"/>
              </a:rPr>
              <a:t>- data are stored using formalised standards that are broadly utilised in the surface analysis context and include references to related data and metadata;</a:t>
            </a:r>
          </a:p>
          <a:p>
            <a:pPr marL="465750" lvl="1" indent="-285750">
              <a:buFont typeface="Arial" panose="020B0604020202020204" pitchFamily="34" charset="0"/>
              <a:buChar char="•"/>
            </a:pPr>
            <a:r>
              <a:rPr lang="en-AU" sz="1600" b="1" u="sng" dirty="0">
                <a:latin typeface="Helvetica Neue Light"/>
              </a:rPr>
              <a:t>R</a:t>
            </a:r>
            <a:r>
              <a:rPr lang="en-AU" sz="1600" b="1" dirty="0">
                <a:latin typeface="Helvetica Neue Light"/>
              </a:rPr>
              <a:t>eusable </a:t>
            </a:r>
            <a:r>
              <a:rPr lang="en-AU" sz="1600" dirty="0">
                <a:latin typeface="Helvetica Neue Light"/>
              </a:rPr>
              <a:t>- metadata is rich, accurate and relevant to the database, with clear provenance and all data are published under a license that promotes usage.</a:t>
            </a:r>
          </a:p>
        </p:txBody>
      </p:sp>
    </p:spTree>
    <p:extLst>
      <p:ext uri="{BB962C8B-B14F-4D97-AF65-F5344CB8AC3E}">
        <p14:creationId xmlns:p14="http://schemas.microsoft.com/office/powerpoint/2010/main" val="29018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8313" y="431801"/>
            <a:ext cx="7981095" cy="854074"/>
          </a:xfrm>
        </p:spPr>
        <p:txBody>
          <a:bodyPr/>
          <a:lstStyle/>
          <a:p>
            <a:r>
              <a:rPr lang="en-US" sz="2400" dirty="0">
                <a:solidFill>
                  <a:srgbClr val="63513D"/>
                </a:solidFill>
                <a:latin typeface="Helvetica Neue Light"/>
              </a:rPr>
              <a:t>XPS</a:t>
            </a:r>
            <a:r>
              <a:rPr lang="en-US" sz="2400" dirty="0">
                <a:latin typeface="Helvetica Neue Light"/>
              </a:rPr>
              <a:t>Surf</a:t>
            </a:r>
            <a:r>
              <a:rPr lang="en-US" sz="2400" dirty="0">
                <a:solidFill>
                  <a:srgbClr val="63513D"/>
                </a:solidFill>
                <a:latin typeface="Helvetica Neue Light"/>
              </a:rPr>
              <a:t>A</a:t>
            </a:r>
            <a:br>
              <a:rPr lang="en-US" sz="2400" dirty="0">
                <a:solidFill>
                  <a:srgbClr val="63513D"/>
                </a:solidFill>
                <a:latin typeface="Helvetica Neue Light"/>
              </a:rPr>
            </a:br>
            <a:r>
              <a:rPr lang="en-US" sz="2400" b="0" u="sng" dirty="0">
                <a:solidFill>
                  <a:srgbClr val="63513D"/>
                </a:solidFill>
                <a:latin typeface="Helvetica Neue Light"/>
              </a:rPr>
              <a:t>cmsshub.latrobe.edu.au/</a:t>
            </a:r>
            <a:r>
              <a:rPr lang="en-US" sz="2400" b="0" u="sng" dirty="0" err="1">
                <a:solidFill>
                  <a:srgbClr val="63513D"/>
                </a:solidFill>
                <a:latin typeface="Helvetica Neue Light"/>
              </a:rPr>
              <a:t>xpsdatabase</a:t>
            </a:r>
            <a:endParaRPr lang="en-US" sz="2400" b="0" u="sng" dirty="0">
              <a:solidFill>
                <a:srgbClr val="63513D"/>
              </a:solidFill>
              <a:latin typeface="Helvetica Neue Light"/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 bwMode="auto">
          <a:xfrm>
            <a:off x="468313" y="1285875"/>
            <a:ext cx="8447087" cy="519405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Open Access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Rich Metadata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Complete datasets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Self-Consistent</a:t>
            </a:r>
          </a:p>
          <a:p>
            <a:endParaRPr lang="en-US" sz="1600" b="1" dirty="0">
              <a:latin typeface="Helvetica Neue Light"/>
            </a:endParaRPr>
          </a:p>
          <a:p>
            <a:r>
              <a:rPr lang="en-AU" sz="1600" b="1" dirty="0">
                <a:latin typeface="Helvetica Neue Light"/>
              </a:rPr>
              <a:t>Strongly standards based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Data acquisition follows well-defined protocols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Protocols informed by ISO standards and IUVSTA recommendations</a:t>
            </a:r>
          </a:p>
          <a:p>
            <a:pPr marL="465750" lvl="1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ISO 14976:1998 </a:t>
            </a:r>
            <a:r>
              <a:rPr lang="en-AU" sz="1600" dirty="0">
                <a:latin typeface="Helvetica Neue Light"/>
              </a:rPr>
              <a:t>Surface chemical analysis - Data transfer format</a:t>
            </a:r>
          </a:p>
          <a:p>
            <a:pPr marL="4657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ISO 15472:2010 </a:t>
            </a:r>
            <a:r>
              <a:rPr lang="en-US" sz="1600" dirty="0">
                <a:latin typeface="Helvetica Neue Light"/>
              </a:rPr>
              <a:t>Surface</a:t>
            </a:r>
            <a:r>
              <a:rPr lang="en-AU" sz="1600" dirty="0">
                <a:latin typeface="Helvetica Neue Light"/>
              </a:rPr>
              <a:t> chemical analysis - XPS - calibration of energy scales</a:t>
            </a:r>
            <a:endParaRPr lang="en-US" sz="1600" dirty="0">
              <a:latin typeface="Helvetica Neue Light"/>
            </a:endParaRPr>
          </a:p>
          <a:p>
            <a:pPr marL="465750" lvl="1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ISO 16243:2011 </a:t>
            </a:r>
            <a:r>
              <a:rPr lang="en-AU" sz="1600" dirty="0">
                <a:latin typeface="Helvetica Neue Light"/>
              </a:rPr>
              <a:t>Surface chemical analysis - recording and reporting data in XPS</a:t>
            </a:r>
          </a:p>
          <a:p>
            <a:pPr marL="4657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ISO 18115:2001 </a:t>
            </a:r>
            <a:r>
              <a:rPr lang="en-US" sz="1600" dirty="0">
                <a:latin typeface="Helvetica Neue Light"/>
              </a:rPr>
              <a:t>Surface chemical analysis - vocabulary</a:t>
            </a:r>
          </a:p>
          <a:p>
            <a:pPr marL="465750" lvl="1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ISO 18116:2005 </a:t>
            </a:r>
            <a:r>
              <a:rPr lang="en-AU" sz="1600" dirty="0">
                <a:latin typeface="Helvetica Neue Light"/>
              </a:rPr>
              <a:t>Surface chemical analysis - guidelines for preparation and mounting of specimens for analysis</a:t>
            </a:r>
          </a:p>
          <a:p>
            <a:pPr marL="465750" lvl="1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JE Castle and CJ Powell, </a:t>
            </a:r>
            <a:r>
              <a:rPr lang="en-AU" sz="1600" dirty="0">
                <a:latin typeface="Helvetica Neue Light"/>
              </a:rPr>
              <a:t>Report on the 34th IUVSTA workshop ‘XPS: from spectra to results - towards an expert system’, </a:t>
            </a:r>
            <a:r>
              <a:rPr lang="en-AU" sz="1600" i="1" dirty="0">
                <a:latin typeface="Helvetica Neue Light"/>
              </a:rPr>
              <a:t>Surf Interface Anal. </a:t>
            </a:r>
            <a:r>
              <a:rPr lang="en-AU" sz="1600" b="1" dirty="0">
                <a:latin typeface="Helvetica Neue Light"/>
              </a:rPr>
              <a:t>36, </a:t>
            </a:r>
            <a:r>
              <a:rPr lang="en-AU" sz="1600" dirty="0">
                <a:latin typeface="Helvetica Neue Light"/>
              </a:rPr>
              <a:t>225‐237 (2004)</a:t>
            </a:r>
            <a:endParaRPr lang="en-US" sz="1600" dirty="0">
              <a:latin typeface="Helvetica Neue Light"/>
            </a:endParaRPr>
          </a:p>
        </p:txBody>
      </p:sp>
      <p:sp>
        <p:nvSpPr>
          <p:cNvPr id="10" name="Text Placeholder 2"/>
          <p:cNvSpPr txBox="1">
            <a:spLocks/>
          </p:cNvSpPr>
          <p:nvPr/>
        </p:nvSpPr>
        <p:spPr bwMode="auto">
          <a:xfrm>
            <a:off x="3042138" y="1285875"/>
            <a:ext cx="4918441" cy="1290271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Interactive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Downloadable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Collaborative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Flexible and Scalable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3953303" y="6484384"/>
            <a:ext cx="4449462" cy="28768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VASSCAA-9, 15</a:t>
            </a:r>
            <a:r>
              <a:rPr lang="en-AU" sz="10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 August 2018, Sydney, Australia</a:t>
            </a:r>
          </a:p>
        </p:txBody>
      </p:sp>
    </p:spTree>
    <p:extLst>
      <p:ext uri="{BB962C8B-B14F-4D97-AF65-F5344CB8AC3E}">
        <p14:creationId xmlns:p14="http://schemas.microsoft.com/office/powerpoint/2010/main" val="3179691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7017363-9079-4C4E-9E66-188EA8820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431801"/>
            <a:ext cx="7981095" cy="854074"/>
          </a:xfrm>
        </p:spPr>
        <p:txBody>
          <a:bodyPr/>
          <a:lstStyle/>
          <a:p>
            <a:r>
              <a:rPr lang="en-US" sz="2400" dirty="0">
                <a:solidFill>
                  <a:srgbClr val="63513D"/>
                </a:solidFill>
                <a:latin typeface="Helvetica Neue Light"/>
              </a:rPr>
              <a:t>XPS</a:t>
            </a:r>
            <a:r>
              <a:rPr lang="en-US" sz="2400" dirty="0">
                <a:latin typeface="Helvetica Neue Light"/>
              </a:rPr>
              <a:t>Surf</a:t>
            </a:r>
            <a:r>
              <a:rPr lang="en-US" sz="2400" dirty="0">
                <a:solidFill>
                  <a:srgbClr val="63513D"/>
                </a:solidFill>
                <a:latin typeface="Helvetica Neue Light"/>
              </a:rPr>
              <a:t>A</a:t>
            </a:r>
            <a:br>
              <a:rPr lang="en-US" sz="2400" dirty="0">
                <a:solidFill>
                  <a:srgbClr val="63513D"/>
                </a:solidFill>
                <a:latin typeface="Helvetica Neue Light"/>
              </a:rPr>
            </a:br>
            <a:r>
              <a:rPr lang="en-US" sz="2400" b="0" u="sng" dirty="0">
                <a:solidFill>
                  <a:srgbClr val="63513D"/>
                </a:solidFill>
                <a:latin typeface="Helvetica Neue Light"/>
              </a:rPr>
              <a:t>cmsshub.latrobe.edu.au/</a:t>
            </a:r>
            <a:r>
              <a:rPr lang="en-US" sz="2400" b="0" u="sng" dirty="0" err="1">
                <a:solidFill>
                  <a:srgbClr val="63513D"/>
                </a:solidFill>
                <a:latin typeface="Helvetica Neue Light"/>
              </a:rPr>
              <a:t>xpsdatabase</a:t>
            </a:r>
            <a:endParaRPr lang="en-US" sz="2400" b="0" u="sng" dirty="0">
              <a:solidFill>
                <a:srgbClr val="63513D"/>
              </a:solidFill>
              <a:latin typeface="Helvetica Neue Light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761B7BC-D024-48B4-A99C-C8D87241BF15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68313" y="1285875"/>
            <a:ext cx="8447087" cy="234442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Open Access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Rich Metadata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Complete datasets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Self-Consistent</a:t>
            </a:r>
          </a:p>
          <a:p>
            <a:endParaRPr lang="en-US" sz="1600" b="1" dirty="0">
              <a:latin typeface="Helvetica Neue Light"/>
            </a:endParaRPr>
          </a:p>
          <a:p>
            <a:r>
              <a:rPr lang="en-AU" sz="1600" b="1" dirty="0">
                <a:latin typeface="Helvetica Neue Light"/>
              </a:rPr>
              <a:t>Download data in a number of formats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 err="1">
                <a:latin typeface="Helvetica Neue Light"/>
              </a:rPr>
              <a:t>Kratos</a:t>
            </a:r>
            <a:r>
              <a:rPr lang="en-AU" sz="1600" b="1" dirty="0">
                <a:latin typeface="Helvetica Neue Light"/>
              </a:rPr>
              <a:t> .</a:t>
            </a:r>
            <a:r>
              <a:rPr lang="en-AU" sz="1600" b="1" dirty="0" err="1">
                <a:latin typeface="Helvetica Neue Light"/>
              </a:rPr>
              <a:t>dset</a:t>
            </a:r>
            <a:r>
              <a:rPr lang="en-AU" sz="1600" b="1" dirty="0">
                <a:latin typeface="Helvetica Neue Light"/>
              </a:rPr>
              <a:t>, VAMAS .</a:t>
            </a:r>
            <a:r>
              <a:rPr lang="en-AU" sz="1600" b="1" dirty="0" err="1">
                <a:latin typeface="Helvetica Neue Light"/>
              </a:rPr>
              <a:t>vms</a:t>
            </a:r>
            <a:r>
              <a:rPr lang="en-AU" sz="1600" b="1" dirty="0">
                <a:latin typeface="Helvetica Neue Light"/>
              </a:rPr>
              <a:t>, extensible </a:t>
            </a:r>
            <a:r>
              <a:rPr lang="en-AU" sz="1600" b="1" dirty="0" err="1">
                <a:latin typeface="Helvetica Neue Light"/>
              </a:rPr>
              <a:t>markup</a:t>
            </a:r>
            <a:r>
              <a:rPr lang="en-AU" sz="1600" b="1" dirty="0">
                <a:latin typeface="Helvetica Neue Light"/>
              </a:rPr>
              <a:t> .xml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1956ED0-0E60-4FF1-9B5C-AE9FE34BDE3B}"/>
              </a:ext>
            </a:extLst>
          </p:cNvPr>
          <p:cNvSpPr txBox="1">
            <a:spLocks/>
          </p:cNvSpPr>
          <p:nvPr/>
        </p:nvSpPr>
        <p:spPr bwMode="auto">
          <a:xfrm>
            <a:off x="3042138" y="1285875"/>
            <a:ext cx="4918441" cy="1290271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Interactive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Downloadable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Collaborative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Flexible and Scalable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A571A621-8B93-4276-89A1-C96FF41AA8FA}"/>
              </a:ext>
            </a:extLst>
          </p:cNvPr>
          <p:cNvSpPr txBox="1">
            <a:spLocks/>
          </p:cNvSpPr>
          <p:nvPr/>
        </p:nvSpPr>
        <p:spPr>
          <a:xfrm>
            <a:off x="3953303" y="6484384"/>
            <a:ext cx="4449462" cy="28768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VASSCAA-9, 15</a:t>
            </a:r>
            <a:r>
              <a:rPr lang="en-AU" sz="10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 August 2018, Sydney, Australia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C32556-BE8C-42E9-8356-6133FA6F8A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3" y="3571658"/>
            <a:ext cx="1978953" cy="12869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CE8D3E-4D4B-4829-9B0B-AA5B1FD9B7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444" y="2129093"/>
            <a:ext cx="2690983" cy="184754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777B311-5917-425A-BC15-25150FB6098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474" y="4093815"/>
            <a:ext cx="1621138" cy="21149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BC89CA-10AA-4712-A61F-0964B8B9B5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458" y="3571657"/>
            <a:ext cx="1819813" cy="20695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D455F89-70E1-4BA3-80FD-3AF7723280C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481"/>
          <a:stretch/>
        </p:blipFill>
        <p:spPr>
          <a:xfrm>
            <a:off x="22335" y="4858603"/>
            <a:ext cx="2293123" cy="15815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FC967B-7A54-4500-98DC-D1742A30D7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855" y="4262782"/>
            <a:ext cx="1839035" cy="187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815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8313" y="431801"/>
            <a:ext cx="7981095" cy="332904"/>
          </a:xfrm>
        </p:spPr>
        <p:txBody>
          <a:bodyPr/>
          <a:lstStyle/>
          <a:p>
            <a:r>
              <a:rPr lang="en-US" sz="2400" dirty="0">
                <a:latin typeface="Helvetica Neue Light"/>
              </a:rPr>
              <a:t>Examples of Usage Thus Far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8313" y="4717173"/>
            <a:ext cx="8196899" cy="1425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A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Thin copper oxide films are promising p-type oxides with potential applications in solar cells, electronics, energy storage and memristors.</a:t>
            </a:r>
          </a:p>
          <a:p>
            <a:pPr algn="just">
              <a:lnSpc>
                <a:spcPct val="110000"/>
              </a:lnSpc>
            </a:pPr>
            <a:endParaRPr lang="en-AU" sz="1600" b="1" dirty="0">
              <a:solidFill>
                <a:schemeClr val="tx1">
                  <a:lumMod val="65000"/>
                  <a:lumOff val="35000"/>
                </a:schemeClr>
              </a:solidFill>
              <a:latin typeface="Helvetica Neue Ligh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en-AU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XPS</a:t>
            </a:r>
            <a:r>
              <a:rPr lang="en-AU" sz="1600" b="1" dirty="0" err="1">
                <a:solidFill>
                  <a:srgbClr val="C00000"/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Surf</a:t>
            </a:r>
            <a:r>
              <a:rPr lang="en-AU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en-A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 data were used to validate spectra acquired from mixed copper oxide thin films. These data were crucial in the identification of Cu</a:t>
            </a:r>
            <a:r>
              <a:rPr lang="en-AU" sz="1600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en-A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O, Cu</a:t>
            </a:r>
            <a:r>
              <a:rPr lang="en-AU" sz="1600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r>
              <a:rPr lang="en-A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O</a:t>
            </a:r>
            <a:r>
              <a:rPr lang="en-AU" sz="1600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r>
              <a:rPr lang="en-A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en-AU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CuO</a:t>
            </a:r>
            <a:r>
              <a:rPr lang="en-A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 in the films.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17348" y="4301437"/>
            <a:ext cx="23805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XPS</a:t>
            </a:r>
            <a:r>
              <a:rPr lang="en-AU" sz="1400" b="1" dirty="0" err="1">
                <a:solidFill>
                  <a:srgbClr val="C00000"/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Surf</a:t>
            </a:r>
            <a:r>
              <a:rPr lang="en-AU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en-A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 Reference Data</a:t>
            </a:r>
            <a:endParaRPr lang="en-AU" sz="1400" dirty="0">
              <a:latin typeface="Helvetica Neue Ligh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62805" y="4294971"/>
            <a:ext cx="25825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1400" b="1" dirty="0">
                <a:solidFill>
                  <a:srgbClr val="00B0F0"/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Validated</a:t>
            </a:r>
            <a:r>
              <a:rPr lang="en-A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 Experimental Data</a:t>
            </a:r>
            <a:endParaRPr lang="en-AU" sz="1400" dirty="0">
              <a:latin typeface="Helvetica Neue Ligh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844162B-DA70-4C5A-A778-6E24363D9127}"/>
              </a:ext>
            </a:extLst>
          </p:cNvPr>
          <p:cNvGrpSpPr/>
          <p:nvPr/>
        </p:nvGrpSpPr>
        <p:grpSpPr>
          <a:xfrm>
            <a:off x="4628350" y="1431931"/>
            <a:ext cx="4285383" cy="2882438"/>
            <a:chOff x="4628350" y="1431931"/>
            <a:chExt cx="4285383" cy="2882438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28350" y="1436066"/>
              <a:ext cx="2160610" cy="2877562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48246" y="1431931"/>
              <a:ext cx="2165487" cy="2882438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995" y="1431931"/>
            <a:ext cx="2160610" cy="28775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869" y="1431931"/>
            <a:ext cx="2160610" cy="287756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611988" y="1359800"/>
            <a:ext cx="4301745" cy="3249414"/>
          </a:xfrm>
          <a:prstGeom prst="rect">
            <a:avLst/>
          </a:prstGeom>
          <a:noFill/>
          <a:ln w="38100">
            <a:solidFill>
              <a:srgbClr val="00B0F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/>
          <p:cNvSpPr/>
          <p:nvPr/>
        </p:nvSpPr>
        <p:spPr>
          <a:xfrm>
            <a:off x="186869" y="1359800"/>
            <a:ext cx="4374252" cy="3249414"/>
          </a:xfrm>
          <a:prstGeom prst="rect">
            <a:avLst/>
          </a:prstGeom>
          <a:noFill/>
          <a:ln w="38100">
            <a:solidFill>
              <a:srgbClr val="C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Rectangle 14"/>
          <p:cNvSpPr/>
          <p:nvPr/>
        </p:nvSpPr>
        <p:spPr>
          <a:xfrm>
            <a:off x="468313" y="6106210"/>
            <a:ext cx="69627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Y. Alajlani et al., </a:t>
            </a:r>
            <a:r>
              <a:rPr lang="en-AU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Vacuum</a:t>
            </a:r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A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144</a:t>
            </a:r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, 217-228 (2017)</a:t>
            </a:r>
          </a:p>
        </p:txBody>
      </p:sp>
      <p:sp>
        <p:nvSpPr>
          <p:cNvPr id="19" name="Text Placeholder 3"/>
          <p:cNvSpPr txBox="1">
            <a:spLocks/>
          </p:cNvSpPr>
          <p:nvPr/>
        </p:nvSpPr>
        <p:spPr>
          <a:xfrm>
            <a:off x="3953303" y="6484384"/>
            <a:ext cx="4449462" cy="28768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VASSCAA-9, 15</a:t>
            </a:r>
            <a:r>
              <a:rPr lang="en-AU" sz="10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 August 2018, Sydney, Australia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idx="1"/>
          </p:nvPr>
        </p:nvSpPr>
        <p:spPr bwMode="auto">
          <a:xfrm>
            <a:off x="468313" y="984515"/>
            <a:ext cx="8447087" cy="32993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1600" b="1" dirty="0">
                <a:latin typeface="Helvetica Neue Light"/>
              </a:rPr>
              <a:t>Magnetron Sputtered Thin Copper Oxide Films</a:t>
            </a:r>
            <a:br>
              <a:rPr lang="en-US" sz="1600" b="1" dirty="0">
                <a:latin typeface="Helvetica Neue Light"/>
              </a:rPr>
            </a:br>
            <a:endParaRPr lang="en-US" sz="1600" dirty="0">
              <a:latin typeface="Helvetica Neue Ligh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6892A68-710F-412F-AEF4-B9C0AE01DF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160" y="1291916"/>
            <a:ext cx="8443681" cy="346939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6E64D31-D878-4483-9E2B-59CA575601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" y="1319693"/>
            <a:ext cx="9083040" cy="320802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3311" y="1427055"/>
            <a:ext cx="2160610" cy="288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45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1" grpId="1"/>
      <p:bldP spid="9" grpId="0" animBg="1"/>
      <p:bldP spid="9" grpId="1" animBg="1"/>
      <p:bldP spid="8" grpId="0" animBg="1"/>
      <p:bldP spid="8" grpId="1" animBg="1"/>
      <p:bldP spid="15" grpId="0"/>
      <p:bldP spid="2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8313" y="431801"/>
            <a:ext cx="7981095" cy="332904"/>
          </a:xfrm>
        </p:spPr>
        <p:txBody>
          <a:bodyPr/>
          <a:lstStyle/>
          <a:p>
            <a:r>
              <a:rPr lang="en-US" sz="2400" dirty="0">
                <a:latin typeface="Helvetica Neue Light"/>
              </a:rPr>
              <a:t>Examples of Usage Thus Far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 bwMode="auto">
          <a:xfrm>
            <a:off x="468314" y="984515"/>
            <a:ext cx="8359280" cy="32993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1600" b="1" dirty="0">
                <a:latin typeface="Helvetica Neue Light"/>
              </a:rPr>
              <a:t>GCIB Etched Indium Phosphide</a:t>
            </a:r>
            <a:br>
              <a:rPr lang="en-US" sz="1600" b="1" dirty="0">
                <a:latin typeface="Helvetica Neue Light"/>
              </a:rPr>
            </a:br>
            <a:endParaRPr lang="en-US" sz="1600" dirty="0">
              <a:latin typeface="Helvetica Neue Ligh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41" y="1461135"/>
            <a:ext cx="8244718" cy="41109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64" y="1461135"/>
            <a:ext cx="8498029" cy="41109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6783" y="2829810"/>
            <a:ext cx="5857603" cy="313776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695158" y="4606763"/>
            <a:ext cx="10342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XPS</a:t>
            </a:r>
            <a:r>
              <a:rPr lang="en-AU" sz="1400" b="1" dirty="0">
                <a:solidFill>
                  <a:srgbClr val="C00000"/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Surf</a:t>
            </a:r>
            <a:r>
              <a:rPr lang="en-A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endParaRPr lang="en-AU" sz="1400" dirty="0">
              <a:latin typeface="Helvetica Neue Ligh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8313" y="6106210"/>
            <a:ext cx="82260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Barlow et al., </a:t>
            </a:r>
            <a:r>
              <a:rPr lang="en-AU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Appl. Surf. Sci. </a:t>
            </a:r>
            <a:r>
              <a:rPr lang="en-A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459</a:t>
            </a:r>
            <a:r>
              <a:rPr lang="en-A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 Light"/>
                <a:ea typeface="Open Sans" panose="020B0606030504020204" pitchFamily="34" charset="0"/>
                <a:cs typeface="Open Sans" panose="020B0606030504020204" pitchFamily="34" charset="0"/>
              </a:rPr>
              <a:t>, 678-685 (2018) DOI: 10.1016/j.apsusc.2018.07.195</a:t>
            </a: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3953303" y="6484384"/>
            <a:ext cx="4449462" cy="28768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VASSCAA-9, 15</a:t>
            </a:r>
            <a:r>
              <a:rPr lang="en-AU" sz="10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 August 2018, Sydney, Australia</a:t>
            </a:r>
          </a:p>
        </p:txBody>
      </p:sp>
    </p:spTree>
    <p:extLst>
      <p:ext uri="{BB962C8B-B14F-4D97-AF65-F5344CB8AC3E}">
        <p14:creationId xmlns:p14="http://schemas.microsoft.com/office/powerpoint/2010/main" val="25238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8313" y="431801"/>
            <a:ext cx="7981095" cy="332904"/>
          </a:xfrm>
        </p:spPr>
        <p:txBody>
          <a:bodyPr/>
          <a:lstStyle/>
          <a:p>
            <a:r>
              <a:rPr lang="en-US" sz="2400" dirty="0">
                <a:latin typeface="Helvetica Neue Light"/>
              </a:rPr>
              <a:t>Examples of Usage Thus Far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 bwMode="auto">
          <a:xfrm>
            <a:off x="468313" y="984515"/>
            <a:ext cx="8447087" cy="32993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1600" b="1" dirty="0" err="1">
                <a:latin typeface="Helvetica Neue Light"/>
              </a:rPr>
              <a:t>CasaXPS</a:t>
            </a:r>
            <a:r>
              <a:rPr lang="en-US" sz="1600" b="1" dirty="0">
                <a:latin typeface="Helvetica Neue Light"/>
              </a:rPr>
              <a:t> YouTube Channel, Neal Fairley</a:t>
            </a:r>
            <a:br>
              <a:rPr lang="en-US" sz="1600" b="1" dirty="0">
                <a:latin typeface="Helvetica Neue Light"/>
              </a:rPr>
            </a:br>
            <a:endParaRPr lang="en-US" sz="1600" dirty="0">
              <a:latin typeface="Helvetica Neue Light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6215"/>
            <a:ext cx="9151620" cy="1074420"/>
          </a:xfrm>
          <a:prstGeom prst="rect">
            <a:avLst/>
          </a:prstGeom>
        </p:spPr>
      </p:pic>
      <p:sp>
        <p:nvSpPr>
          <p:cNvPr id="16" name="Text Placeholder 3"/>
          <p:cNvSpPr txBox="1">
            <a:spLocks/>
          </p:cNvSpPr>
          <p:nvPr/>
        </p:nvSpPr>
        <p:spPr>
          <a:xfrm>
            <a:off x="3953303" y="6484384"/>
            <a:ext cx="4449462" cy="28768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VASSCAA-9, 15</a:t>
            </a:r>
            <a:r>
              <a:rPr lang="en-AU" sz="10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 August 2018, Sydney, Australia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" y="2293883"/>
            <a:ext cx="8953500" cy="218694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7675736-56AE-45F4-B73B-35F952E183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19109"/>
            <a:ext cx="2324862" cy="2119122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D982427-CC9C-478A-8727-F68B2E6EB6CC}"/>
              </a:ext>
            </a:extLst>
          </p:cNvPr>
          <p:cNvSpPr txBox="1">
            <a:spLocks/>
          </p:cNvSpPr>
          <p:nvPr/>
        </p:nvSpPr>
        <p:spPr bwMode="auto">
          <a:xfrm>
            <a:off x="2705254" y="4480823"/>
            <a:ext cx="6210146" cy="185981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Complete datasets, all transitions, multiple measurements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Multiple related datasets and materials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Collaborative, download data and follow video tutorials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b="1" dirty="0">
                <a:latin typeface="Helvetica Neue Light"/>
              </a:rPr>
              <a:t>Creative Commons, usage of </a:t>
            </a:r>
            <a:r>
              <a:rPr lang="en-AU" sz="1600" b="1" dirty="0" err="1">
                <a:latin typeface="Helvetica Neue Light"/>
              </a:rPr>
              <a:t>XPS</a:t>
            </a:r>
            <a:r>
              <a:rPr lang="en-AU" sz="1600" b="1" dirty="0" err="1">
                <a:solidFill>
                  <a:srgbClr val="AB2328"/>
                </a:solidFill>
                <a:latin typeface="Helvetica Neue Light"/>
              </a:rPr>
              <a:t>Surf</a:t>
            </a:r>
            <a:r>
              <a:rPr lang="en-AU" sz="1600" b="1" dirty="0" err="1">
                <a:latin typeface="Helvetica Neue Light"/>
              </a:rPr>
              <a:t>A</a:t>
            </a:r>
            <a:r>
              <a:rPr lang="en-AU" sz="1600" b="1" dirty="0">
                <a:latin typeface="Helvetica Neue Light"/>
              </a:rPr>
              <a:t> data in </a:t>
            </a:r>
            <a:r>
              <a:rPr lang="en-AU" sz="1600" b="1" dirty="0" err="1">
                <a:latin typeface="Helvetica Neue Light"/>
              </a:rPr>
              <a:t>CasaXPS</a:t>
            </a:r>
            <a:r>
              <a:rPr lang="en-AU" sz="1600" b="1" dirty="0">
                <a:latin typeface="Helvetica Neue Light"/>
              </a:rPr>
              <a:t> training</a:t>
            </a:r>
          </a:p>
        </p:txBody>
      </p:sp>
    </p:spTree>
    <p:extLst>
      <p:ext uri="{BB962C8B-B14F-4D97-AF65-F5344CB8AC3E}">
        <p14:creationId xmlns:p14="http://schemas.microsoft.com/office/powerpoint/2010/main" val="4255185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750323-2E91-4854-AD26-37EAAE9301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90" r="3290"/>
          <a:stretch/>
        </p:blipFill>
        <p:spPr>
          <a:xfrm>
            <a:off x="365343" y="1313453"/>
            <a:ext cx="8413314" cy="506329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5F44B16-634F-4CC3-A6F1-35B5BA363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431801"/>
            <a:ext cx="7981095" cy="332904"/>
          </a:xfrm>
        </p:spPr>
        <p:txBody>
          <a:bodyPr/>
          <a:lstStyle/>
          <a:p>
            <a:r>
              <a:rPr lang="en-US" sz="2400" dirty="0">
                <a:latin typeface="Helvetica Neue Light"/>
              </a:rPr>
              <a:t>Examples of Usage Thus Far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93DE86D-C575-45C0-82BB-BEE94898B8B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468313" y="984515"/>
            <a:ext cx="8447087" cy="32993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1600" b="1" dirty="0" err="1">
                <a:latin typeface="Helvetica Neue Light"/>
              </a:rPr>
              <a:t>CasaXPS</a:t>
            </a:r>
            <a:r>
              <a:rPr lang="en-US" sz="1600" b="1" dirty="0">
                <a:latin typeface="Helvetica Neue Light"/>
              </a:rPr>
              <a:t> YouTube Channel, Neal Fairley</a:t>
            </a:r>
            <a:br>
              <a:rPr lang="en-US" sz="1600" b="1" dirty="0">
                <a:latin typeface="Helvetica Neue Light"/>
              </a:rPr>
            </a:br>
            <a:endParaRPr lang="en-US" sz="1600" dirty="0">
              <a:latin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3418524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8313" y="431801"/>
            <a:ext cx="7981095" cy="332904"/>
          </a:xfrm>
        </p:spPr>
        <p:txBody>
          <a:bodyPr/>
          <a:lstStyle/>
          <a:p>
            <a:r>
              <a:rPr lang="en-US" sz="2400" dirty="0">
                <a:latin typeface="Helvetica Neue Light"/>
              </a:rPr>
              <a:t>Google Analytics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628" y="1463806"/>
            <a:ext cx="7655780" cy="4727241"/>
          </a:xfrm>
          <a:prstGeom prst="rect">
            <a:avLst/>
          </a:prstGeom>
        </p:spPr>
      </p:pic>
      <p:sp>
        <p:nvSpPr>
          <p:cNvPr id="6" name="Text Placeholder 3"/>
          <p:cNvSpPr txBox="1">
            <a:spLocks/>
          </p:cNvSpPr>
          <p:nvPr/>
        </p:nvSpPr>
        <p:spPr>
          <a:xfrm>
            <a:off x="3953303" y="6484384"/>
            <a:ext cx="4449462" cy="28768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VASSCAA-9, 15</a:t>
            </a:r>
            <a:r>
              <a:rPr lang="en-AU" sz="10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 August 2018, Sydney, Australia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997CDE-1C25-438B-B036-634C2328A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074" y="2795006"/>
            <a:ext cx="9144000" cy="30784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EDE29E-6425-4389-82B8-FAF670D15859}"/>
              </a:ext>
            </a:extLst>
          </p:cNvPr>
          <p:cNvSpPr txBox="1"/>
          <p:nvPr/>
        </p:nvSpPr>
        <p:spPr>
          <a:xfrm>
            <a:off x="327636" y="3059668"/>
            <a:ext cx="1066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solidFill>
                  <a:srgbClr val="0070C0"/>
                </a:solidFill>
                <a:latin typeface="Helvetica Neue Light"/>
              </a:rPr>
              <a:t>All Users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2D8F17-A2FA-4D46-AB3B-3062108E6F63}"/>
              </a:ext>
            </a:extLst>
          </p:cNvPr>
          <p:cNvSpPr txBox="1"/>
          <p:nvPr/>
        </p:nvSpPr>
        <p:spPr>
          <a:xfrm>
            <a:off x="327636" y="4371356"/>
            <a:ext cx="1770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solidFill>
                  <a:srgbClr val="0070C0"/>
                </a:solidFill>
                <a:latin typeface="Helvetica Neue Light"/>
              </a:rPr>
              <a:t>Returning Users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A8C26EA-ABB9-42A2-B293-281C6BD206CD}"/>
              </a:ext>
            </a:extLst>
          </p:cNvPr>
          <p:cNvCxnSpPr/>
          <p:nvPr/>
        </p:nvCxnSpPr>
        <p:spPr>
          <a:xfrm flipV="1">
            <a:off x="682388" y="4899546"/>
            <a:ext cx="0" cy="100993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081AEE4-CD4D-4041-9398-CB9AEA78EC75}"/>
              </a:ext>
            </a:extLst>
          </p:cNvPr>
          <p:cNvSpPr txBox="1"/>
          <p:nvPr/>
        </p:nvSpPr>
        <p:spPr>
          <a:xfrm>
            <a:off x="123851" y="5879055"/>
            <a:ext cx="1152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b="1" dirty="0" err="1">
                <a:solidFill>
                  <a:srgbClr val="63513D"/>
                </a:solidFill>
                <a:latin typeface="Helvetica Neue Light"/>
              </a:rPr>
              <a:t>XPS</a:t>
            </a:r>
            <a:r>
              <a:rPr lang="en-AU" b="1" dirty="0" err="1">
                <a:solidFill>
                  <a:srgbClr val="AB2328"/>
                </a:solidFill>
                <a:latin typeface="Helvetica Neue Light"/>
              </a:rPr>
              <a:t>Surf</a:t>
            </a:r>
            <a:r>
              <a:rPr lang="en-AU" b="1" dirty="0" err="1">
                <a:solidFill>
                  <a:srgbClr val="63513D"/>
                </a:solidFill>
                <a:latin typeface="Helvetica Neue Light"/>
              </a:rPr>
              <a:t>A</a:t>
            </a:r>
            <a:br>
              <a:rPr lang="en-AU" b="1" dirty="0">
                <a:solidFill>
                  <a:srgbClr val="63513D"/>
                </a:solidFill>
                <a:latin typeface="Helvetica Neue Light"/>
              </a:rPr>
            </a:br>
            <a:r>
              <a:rPr lang="en-AU" b="1" dirty="0">
                <a:solidFill>
                  <a:srgbClr val="63513D"/>
                </a:solidFill>
                <a:latin typeface="Helvetica Neue Light"/>
              </a:rPr>
              <a:t>Online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22BD160-B6B8-47E6-93A5-23B5771C6024}"/>
              </a:ext>
            </a:extLst>
          </p:cNvPr>
          <p:cNvCxnSpPr>
            <a:cxnSpLocks/>
          </p:cNvCxnSpPr>
          <p:nvPr/>
        </p:nvCxnSpPr>
        <p:spPr>
          <a:xfrm>
            <a:off x="3063367" y="4929314"/>
            <a:ext cx="0" cy="66134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2142D0D-3D96-49E7-AFB0-6B327541097F}"/>
              </a:ext>
            </a:extLst>
          </p:cNvPr>
          <p:cNvSpPr txBox="1"/>
          <p:nvPr/>
        </p:nvSpPr>
        <p:spPr>
          <a:xfrm>
            <a:off x="2258501" y="4296631"/>
            <a:ext cx="1609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b="1" dirty="0">
                <a:solidFill>
                  <a:srgbClr val="63513D"/>
                </a:solidFill>
                <a:latin typeface="Helvetica Neue Light"/>
              </a:rPr>
              <a:t>ANFF/AMMRF</a:t>
            </a:r>
            <a:br>
              <a:rPr lang="en-AU" b="1" dirty="0">
                <a:solidFill>
                  <a:srgbClr val="63513D"/>
                </a:solidFill>
                <a:latin typeface="Helvetica Neue Light"/>
              </a:rPr>
            </a:br>
            <a:r>
              <a:rPr lang="en-AU" b="1" dirty="0">
                <a:solidFill>
                  <a:srgbClr val="63513D"/>
                </a:solidFill>
                <a:latin typeface="Helvetica Neue Light"/>
              </a:rPr>
              <a:t>Showcase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337F0FE-452E-418E-BC28-AB060E961A1F}"/>
              </a:ext>
            </a:extLst>
          </p:cNvPr>
          <p:cNvCxnSpPr>
            <a:cxnSpLocks/>
          </p:cNvCxnSpPr>
          <p:nvPr/>
        </p:nvCxnSpPr>
        <p:spPr>
          <a:xfrm>
            <a:off x="4833227" y="4881895"/>
            <a:ext cx="0" cy="66134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EF5973E-4067-4B4E-990F-2F5ABA4F9106}"/>
              </a:ext>
            </a:extLst>
          </p:cNvPr>
          <p:cNvSpPr txBox="1"/>
          <p:nvPr/>
        </p:nvSpPr>
        <p:spPr>
          <a:xfrm>
            <a:off x="3910737" y="4467580"/>
            <a:ext cx="1844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b="1" dirty="0">
                <a:solidFill>
                  <a:srgbClr val="63513D"/>
                </a:solidFill>
                <a:latin typeface="Helvetica Neue Light"/>
              </a:rPr>
              <a:t>Article Published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5D4FC57-8156-4E19-8116-7BFD9DCED4D0}"/>
              </a:ext>
            </a:extLst>
          </p:cNvPr>
          <p:cNvCxnSpPr>
            <a:cxnSpLocks/>
          </p:cNvCxnSpPr>
          <p:nvPr/>
        </p:nvCxnSpPr>
        <p:spPr>
          <a:xfrm flipV="1">
            <a:off x="6019769" y="5058378"/>
            <a:ext cx="0" cy="81510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E96660A-CF35-4099-8EFD-B60BD4E6F1B8}"/>
              </a:ext>
            </a:extLst>
          </p:cNvPr>
          <p:cNvSpPr txBox="1"/>
          <p:nvPr/>
        </p:nvSpPr>
        <p:spPr>
          <a:xfrm>
            <a:off x="5197496" y="5877183"/>
            <a:ext cx="16445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b="1" dirty="0">
                <a:solidFill>
                  <a:srgbClr val="63513D"/>
                </a:solidFill>
                <a:latin typeface="Helvetica Neue Light"/>
              </a:rPr>
              <a:t>First </a:t>
            </a:r>
            <a:r>
              <a:rPr lang="en-AU" b="1" dirty="0" err="1">
                <a:solidFill>
                  <a:srgbClr val="63513D"/>
                </a:solidFill>
                <a:latin typeface="Helvetica Neue Light"/>
              </a:rPr>
              <a:t>CasaXPS</a:t>
            </a:r>
            <a:br>
              <a:rPr lang="en-AU" b="1" dirty="0">
                <a:solidFill>
                  <a:srgbClr val="63513D"/>
                </a:solidFill>
                <a:latin typeface="Helvetica Neue Light"/>
              </a:rPr>
            </a:br>
            <a:r>
              <a:rPr lang="en-AU" b="1" dirty="0">
                <a:solidFill>
                  <a:srgbClr val="63513D"/>
                </a:solidFill>
                <a:latin typeface="Helvetica Neue Light"/>
              </a:rPr>
              <a:t>YouTube Video</a:t>
            </a:r>
          </a:p>
        </p:txBody>
      </p:sp>
    </p:spTree>
    <p:extLst>
      <p:ext uri="{BB962C8B-B14F-4D97-AF65-F5344CB8AC3E}">
        <p14:creationId xmlns:p14="http://schemas.microsoft.com/office/powerpoint/2010/main" val="262031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85185E-6 L 0.26771 -0.3659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183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3" grpId="0"/>
      <p:bldP spid="17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8313" y="431801"/>
            <a:ext cx="7981095" cy="854074"/>
          </a:xfrm>
        </p:spPr>
        <p:txBody>
          <a:bodyPr/>
          <a:lstStyle/>
          <a:p>
            <a:r>
              <a:rPr lang="en-US" sz="2400" dirty="0" err="1">
                <a:solidFill>
                  <a:srgbClr val="63513D"/>
                </a:solidFill>
                <a:latin typeface="Helvetica Neue Light"/>
              </a:rPr>
              <a:t>XPS</a:t>
            </a:r>
            <a:r>
              <a:rPr lang="en-US" sz="2400" dirty="0" err="1">
                <a:latin typeface="Helvetica Neue Light"/>
              </a:rPr>
              <a:t>Surf</a:t>
            </a:r>
            <a:r>
              <a:rPr lang="en-US" sz="2400" dirty="0" err="1">
                <a:solidFill>
                  <a:srgbClr val="63513D"/>
                </a:solidFill>
                <a:latin typeface="Helvetica Neue Light"/>
              </a:rPr>
              <a:t>A</a:t>
            </a:r>
            <a:r>
              <a:rPr lang="en-US" sz="2400" dirty="0">
                <a:solidFill>
                  <a:srgbClr val="63513D"/>
                </a:solidFill>
                <a:latin typeface="Helvetica Neue Light"/>
              </a:rPr>
              <a:t> - Summary</a:t>
            </a:r>
            <a:br>
              <a:rPr lang="en-US" sz="2400" dirty="0">
                <a:solidFill>
                  <a:srgbClr val="63513D"/>
                </a:solidFill>
                <a:latin typeface="Helvetica Neue Light"/>
              </a:rPr>
            </a:br>
            <a:r>
              <a:rPr lang="en-US" sz="2400" b="0" u="sng" dirty="0">
                <a:solidFill>
                  <a:srgbClr val="63513D"/>
                </a:solidFill>
                <a:latin typeface="Helvetica Neue Light"/>
              </a:rPr>
              <a:t>cmsshub.latrobe.edu.au/</a:t>
            </a:r>
            <a:r>
              <a:rPr lang="en-US" sz="2400" b="0" u="sng" dirty="0" err="1">
                <a:solidFill>
                  <a:srgbClr val="63513D"/>
                </a:solidFill>
                <a:latin typeface="Helvetica Neue Light"/>
              </a:rPr>
              <a:t>xpsdatabase</a:t>
            </a:r>
            <a:endParaRPr lang="en-US" sz="2400" b="0" u="sng" dirty="0">
              <a:solidFill>
                <a:srgbClr val="63513D"/>
              </a:solidFill>
              <a:latin typeface="Helvetica Neue Light"/>
            </a:endParaRP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3953303" y="6484384"/>
            <a:ext cx="4449462" cy="28768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VASSCAA-9, 15</a:t>
            </a:r>
            <a:r>
              <a:rPr lang="en-AU" sz="10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 August 2018, Sydney, Australia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9DB9DA1-56FA-4736-8DE1-BF4ADA45B44F}"/>
              </a:ext>
            </a:extLst>
          </p:cNvPr>
          <p:cNvSpPr txBox="1">
            <a:spLocks/>
          </p:cNvSpPr>
          <p:nvPr/>
        </p:nvSpPr>
        <p:spPr bwMode="auto">
          <a:xfrm>
            <a:off x="376712" y="1411427"/>
            <a:ext cx="8447087" cy="242359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000" b="1" dirty="0">
                <a:latin typeface="Helvetica Neue Light"/>
              </a:rPr>
              <a:t>Open Access XPS Database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000" b="1" dirty="0">
                <a:latin typeface="Helvetica Neue Light"/>
              </a:rPr>
              <a:t>Self-consistent complete datasets, fully downloadable and richly described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000" b="1" dirty="0">
                <a:latin typeface="Helvetica Neue Light"/>
              </a:rPr>
              <a:t>Heavily standards and protocol based data collection and description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2000" b="1" dirty="0">
                <a:latin typeface="Helvetica Neue Light"/>
              </a:rPr>
              <a:t>Flexible, scalable and collaborative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4AA2703-E5E1-4905-83A8-81F8BD4705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7" r="1090" b="66279"/>
          <a:stretch/>
        </p:blipFill>
        <p:spPr>
          <a:xfrm>
            <a:off x="0" y="3741949"/>
            <a:ext cx="9144000" cy="212905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7551E3A-C4D5-4C07-93CB-F76885805E62}"/>
              </a:ext>
            </a:extLst>
          </p:cNvPr>
          <p:cNvSpPr/>
          <p:nvPr/>
        </p:nvSpPr>
        <p:spPr>
          <a:xfrm>
            <a:off x="468313" y="5993026"/>
            <a:ext cx="61167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3513D"/>
                </a:solidFill>
                <a:latin typeface="Helvetica Neue Light"/>
              </a:rPr>
              <a:t>Barlow et al., </a:t>
            </a:r>
            <a:r>
              <a:rPr lang="en-US" i="1" dirty="0">
                <a:solidFill>
                  <a:srgbClr val="63513D"/>
                </a:solidFill>
                <a:latin typeface="Helvetica Neue Light"/>
              </a:rPr>
              <a:t>Surf. Interface. Anal. </a:t>
            </a:r>
            <a:r>
              <a:rPr lang="en-US" dirty="0">
                <a:solidFill>
                  <a:srgbClr val="63513D"/>
                </a:solidFill>
                <a:latin typeface="Helvetica Neue Light"/>
              </a:rPr>
              <a:t>50, 527-540 (2018)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70537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31801"/>
            <a:ext cx="3113087" cy="332904"/>
          </a:xfrm>
        </p:spPr>
        <p:txBody>
          <a:bodyPr/>
          <a:lstStyle/>
          <a:p>
            <a:r>
              <a:rPr lang="en-US" sz="2400" dirty="0">
                <a:latin typeface="Helvetica Neue Light"/>
              </a:rPr>
              <a:t>Acknowledgements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 bwMode="auto">
          <a:xfrm>
            <a:off x="468313" y="984515"/>
            <a:ext cx="7005149" cy="530198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1600" b="1" dirty="0">
                <a:latin typeface="Helvetica Neue Light"/>
              </a:rPr>
              <a:t>CMSS and Department of Chemistry and Physics, La Trobe University</a:t>
            </a:r>
            <a:br>
              <a:rPr lang="en-US" sz="1600" b="1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Anders Barlow</a:t>
            </a:r>
            <a:br>
              <a:rPr lang="en-US" sz="1600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Rob Jones</a:t>
            </a:r>
            <a:br>
              <a:rPr lang="en-US" sz="1600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Paul Pigram</a:t>
            </a:r>
            <a:br>
              <a:rPr lang="en-US" sz="1600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Andrew McDonald</a:t>
            </a:r>
          </a:p>
          <a:p>
            <a:pPr lvl="0"/>
            <a:endParaRPr lang="en-US" sz="1600" b="1" dirty="0">
              <a:latin typeface="Helvetica Neue Light"/>
            </a:endParaRPr>
          </a:p>
          <a:p>
            <a:pPr lvl="0"/>
            <a:r>
              <a:rPr lang="en-US" sz="1600" b="1" dirty="0">
                <a:latin typeface="Helvetica Neue Light"/>
              </a:rPr>
              <a:t>La Trobe University Library</a:t>
            </a:r>
            <a:br>
              <a:rPr lang="en-US" sz="1600" b="1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Andrew Williams</a:t>
            </a:r>
            <a:br>
              <a:rPr lang="en-US" sz="1600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Clayton Bolitho</a:t>
            </a:r>
            <a:br>
              <a:rPr lang="en-US" sz="1600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Rachel Salby</a:t>
            </a:r>
            <a:br>
              <a:rPr lang="en-US" sz="1600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Eva Fisch</a:t>
            </a:r>
            <a:br>
              <a:rPr lang="en-US" sz="1600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Simon Huggard</a:t>
            </a:r>
          </a:p>
          <a:p>
            <a:pPr lvl="0"/>
            <a:endParaRPr lang="en-US" sz="1600" b="1" dirty="0">
              <a:latin typeface="Helvetica Neue Light"/>
            </a:endParaRPr>
          </a:p>
          <a:p>
            <a:pPr lvl="0"/>
            <a:r>
              <a:rPr lang="en-US" sz="1600" b="1" dirty="0">
                <a:latin typeface="Helvetica Neue Light"/>
              </a:rPr>
              <a:t>La Trobe University ICT</a:t>
            </a:r>
            <a:br>
              <a:rPr lang="en-US" sz="1600" b="1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Benji Wakely</a:t>
            </a:r>
          </a:p>
          <a:p>
            <a:pPr lvl="0"/>
            <a:endParaRPr lang="en-US" sz="1600" b="1" dirty="0">
              <a:latin typeface="Helvetica Neue Light"/>
            </a:endParaRPr>
          </a:p>
          <a:p>
            <a:pPr lvl="0"/>
            <a:r>
              <a:rPr lang="en-US" sz="1600" b="1" dirty="0">
                <a:latin typeface="Helvetica Neue Light"/>
              </a:rPr>
              <a:t>Australian National Data Service (ANDS)</a:t>
            </a:r>
            <a:br>
              <a:rPr lang="en-US" sz="1600" b="1" dirty="0">
                <a:latin typeface="Helvetica Neue Light"/>
              </a:rPr>
            </a:br>
            <a:r>
              <a:rPr lang="en-US" sz="1600" dirty="0">
                <a:latin typeface="Helvetica Neue Light"/>
              </a:rPr>
              <a:t>Kathryn Unsworth</a:t>
            </a:r>
            <a:br>
              <a:rPr lang="en-US" sz="1600" dirty="0">
                <a:latin typeface="Helvetica Neue Light"/>
              </a:rPr>
            </a:br>
            <a:r>
              <a:rPr lang="en-US" sz="1600" dirty="0" err="1">
                <a:latin typeface="Helvetica Neue Light"/>
              </a:rPr>
              <a:t>Angeletta</a:t>
            </a:r>
            <a:r>
              <a:rPr lang="en-US" sz="1600" dirty="0">
                <a:latin typeface="Helvetica Neue Light"/>
              </a:rPr>
              <a:t> </a:t>
            </a:r>
            <a:r>
              <a:rPr lang="en-US" sz="1600" dirty="0" err="1">
                <a:latin typeface="Helvetica Neue Light"/>
              </a:rPr>
              <a:t>Leggio</a:t>
            </a:r>
            <a:endParaRPr lang="en-US" sz="1600" dirty="0">
              <a:latin typeface="Helvetica Neue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118" y="4576718"/>
            <a:ext cx="1654466" cy="5756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345" y="1688424"/>
            <a:ext cx="2974198" cy="6714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181" y="4604517"/>
            <a:ext cx="2288414" cy="52009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392" y="2733637"/>
            <a:ext cx="968958" cy="130809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239" y="2946095"/>
            <a:ext cx="1835942" cy="883179"/>
          </a:xfrm>
          <a:prstGeom prst="rect">
            <a:avLst/>
          </a:prstGeom>
        </p:spPr>
      </p:pic>
      <p:sp>
        <p:nvSpPr>
          <p:cNvPr id="9" name="Text Placeholder 3"/>
          <p:cNvSpPr txBox="1">
            <a:spLocks/>
          </p:cNvSpPr>
          <p:nvPr/>
        </p:nvSpPr>
        <p:spPr>
          <a:xfrm>
            <a:off x="3953303" y="6484384"/>
            <a:ext cx="4449462" cy="28768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VASSCAA-9, 15</a:t>
            </a:r>
            <a:r>
              <a:rPr lang="en-AU" sz="10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 August 2018, Sydney, Australia</a:t>
            </a:r>
          </a:p>
        </p:txBody>
      </p:sp>
    </p:spTree>
    <p:extLst>
      <p:ext uri="{BB962C8B-B14F-4D97-AF65-F5344CB8AC3E}">
        <p14:creationId xmlns:p14="http://schemas.microsoft.com/office/powerpoint/2010/main" val="20981867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937" y="1152525"/>
            <a:ext cx="3286125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279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170" y="2077185"/>
            <a:ext cx="8483660" cy="41974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31801"/>
            <a:ext cx="7981095" cy="332904"/>
          </a:xfrm>
        </p:spPr>
        <p:txBody>
          <a:bodyPr/>
          <a:lstStyle/>
          <a:p>
            <a:r>
              <a:rPr lang="en-US" sz="2400" dirty="0">
                <a:latin typeface="Helvetica Neue Light"/>
              </a:rPr>
              <a:t>A Focus on Efficiency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 bwMode="auto">
          <a:xfrm>
            <a:off x="468313" y="984515"/>
            <a:ext cx="7981095" cy="87286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1600" b="1" dirty="0">
                <a:latin typeface="Helvetica Neue Light"/>
              </a:rPr>
              <a:t>Online management and collaboration systems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Remote Laboratory Instrumentation (RLI)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 err="1">
                <a:latin typeface="Helvetica Neue Light"/>
              </a:rPr>
              <a:t>CMSSHub</a:t>
            </a:r>
            <a:br>
              <a:rPr lang="en-US" sz="1600" b="1" dirty="0">
                <a:latin typeface="Helvetica Neue Light"/>
              </a:rPr>
            </a:br>
            <a:endParaRPr lang="en-US" sz="1600" dirty="0">
              <a:latin typeface="Helvetica Neue Ligh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23491"/>
          <a:stretch/>
        </p:blipFill>
        <p:spPr>
          <a:xfrm>
            <a:off x="548144" y="1971643"/>
            <a:ext cx="8047712" cy="4408551"/>
          </a:xfrm>
          <a:prstGeom prst="rect">
            <a:avLst/>
          </a:prstGeom>
        </p:spPr>
      </p:pic>
      <p:sp>
        <p:nvSpPr>
          <p:cNvPr id="6" name="Text Placeholder 3"/>
          <p:cNvSpPr txBox="1">
            <a:spLocks/>
          </p:cNvSpPr>
          <p:nvPr/>
        </p:nvSpPr>
        <p:spPr>
          <a:xfrm>
            <a:off x="3953303" y="6484384"/>
            <a:ext cx="4449462" cy="28768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VASSCAA-9, 15</a:t>
            </a:r>
            <a:r>
              <a:rPr lang="en-AU" sz="10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 August 2018, Sydney, Australia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C0A116-FB04-4A64-9B8F-D6F04A699F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8748" y="673770"/>
            <a:ext cx="4535251" cy="57350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C61A8E-55A6-4559-8FEC-A5F2E11B69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169" y="1971643"/>
            <a:ext cx="8541445" cy="419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02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31801"/>
            <a:ext cx="7981095" cy="332904"/>
          </a:xfrm>
        </p:spPr>
        <p:txBody>
          <a:bodyPr/>
          <a:lstStyle/>
          <a:p>
            <a:r>
              <a:rPr lang="en-US" sz="2400" dirty="0">
                <a:latin typeface="Helvetica Neue Light"/>
              </a:rPr>
              <a:t>A Focus on Efficiency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 bwMode="auto">
          <a:xfrm>
            <a:off x="468313" y="984514"/>
            <a:ext cx="8447087" cy="13278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1600" b="1" dirty="0">
                <a:latin typeface="Helvetica Neue Light"/>
              </a:rPr>
              <a:t>How do we handle data transfer?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XPS – VAMAS standard, .</a:t>
            </a:r>
            <a:r>
              <a:rPr lang="en-US" sz="1600" b="1" dirty="0" err="1">
                <a:latin typeface="Helvetica Neue Light"/>
              </a:rPr>
              <a:t>vms</a:t>
            </a:r>
            <a:r>
              <a:rPr lang="en-US" sz="1600" b="1" dirty="0">
                <a:latin typeface="Helvetica Neue Light"/>
              </a:rPr>
              <a:t> files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 Neue Light"/>
              </a:rPr>
              <a:t>Broad access to </a:t>
            </a:r>
            <a:r>
              <a:rPr lang="en-US" sz="1600" b="1" dirty="0" err="1">
                <a:latin typeface="Helvetica Neue Light"/>
              </a:rPr>
              <a:t>CasaXPS</a:t>
            </a:r>
            <a:r>
              <a:rPr lang="en-US" sz="1600" b="1" dirty="0">
                <a:latin typeface="Helvetica Neue Light"/>
              </a:rPr>
              <a:t> site licenses in Australian universities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 err="1">
                <a:latin typeface="Helvetica Neue Light"/>
              </a:rPr>
              <a:t>Standardised</a:t>
            </a:r>
            <a:r>
              <a:rPr lang="en-US" sz="1600" b="1" dirty="0">
                <a:latin typeface="Helvetica Neue Light"/>
              </a:rPr>
              <a:t> file format, </a:t>
            </a:r>
            <a:r>
              <a:rPr lang="en-US" sz="1600" b="1" dirty="0" err="1">
                <a:latin typeface="Helvetica Neue Light"/>
              </a:rPr>
              <a:t>focussed</a:t>
            </a:r>
            <a:r>
              <a:rPr lang="en-US" sz="1600" b="1" dirty="0">
                <a:latin typeface="Helvetica Neue Light"/>
              </a:rPr>
              <a:t> software training, excellent support</a:t>
            </a:r>
            <a:br>
              <a:rPr lang="en-US" sz="1600" b="1" dirty="0">
                <a:latin typeface="Helvetica Neue Light"/>
              </a:rPr>
            </a:br>
            <a:endParaRPr lang="en-US" sz="1600" dirty="0">
              <a:latin typeface="Helvetica Neue Ligh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12" y="2312377"/>
            <a:ext cx="4709160" cy="34061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180" y="2607680"/>
            <a:ext cx="5570220" cy="3581400"/>
          </a:xfrm>
          <a:prstGeom prst="rect">
            <a:avLst/>
          </a:prstGeom>
        </p:spPr>
      </p:pic>
      <p:sp>
        <p:nvSpPr>
          <p:cNvPr id="10" name="Text Placeholder 3"/>
          <p:cNvSpPr txBox="1">
            <a:spLocks/>
          </p:cNvSpPr>
          <p:nvPr/>
        </p:nvSpPr>
        <p:spPr>
          <a:xfrm>
            <a:off x="3953303" y="6484384"/>
            <a:ext cx="4449462" cy="28768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VASSCAA-9, 15</a:t>
            </a:r>
            <a:r>
              <a:rPr lang="en-AU" sz="10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 August 2018, Sydney, Australia</a:t>
            </a:r>
          </a:p>
        </p:txBody>
      </p:sp>
    </p:spTree>
    <p:extLst>
      <p:ext uri="{BB962C8B-B14F-4D97-AF65-F5344CB8AC3E}">
        <p14:creationId xmlns:p14="http://schemas.microsoft.com/office/powerpoint/2010/main" val="337360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8313" y="431801"/>
            <a:ext cx="7981095" cy="332904"/>
          </a:xfrm>
        </p:spPr>
        <p:txBody>
          <a:bodyPr/>
          <a:lstStyle/>
          <a:p>
            <a:r>
              <a:rPr lang="en-US" sz="2400" dirty="0" err="1">
                <a:solidFill>
                  <a:srgbClr val="63513D"/>
                </a:solidFill>
                <a:latin typeface="Helvetica Neue Light"/>
              </a:rPr>
              <a:t>XPS</a:t>
            </a:r>
            <a:r>
              <a:rPr lang="en-US" sz="2400" dirty="0" err="1">
                <a:latin typeface="Helvetica Neue Light"/>
              </a:rPr>
              <a:t>Surf</a:t>
            </a:r>
            <a:r>
              <a:rPr lang="en-US" sz="2400" dirty="0" err="1">
                <a:solidFill>
                  <a:srgbClr val="63513D"/>
                </a:solidFill>
                <a:latin typeface="Helvetica Neue Light"/>
              </a:rPr>
              <a:t>A</a:t>
            </a:r>
            <a:endParaRPr lang="en-US" sz="2400" dirty="0">
              <a:solidFill>
                <a:srgbClr val="63513D"/>
              </a:solidFill>
              <a:latin typeface="Helvetica Neue Light"/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 bwMode="auto">
          <a:xfrm>
            <a:off x="468313" y="984514"/>
            <a:ext cx="8447087" cy="13278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1600" b="1" dirty="0">
                <a:latin typeface="Helvetica Neue Light"/>
              </a:rPr>
              <a:t>Breakdown of materials in the database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7"/>
          <a:stretch/>
        </p:blipFill>
        <p:spPr>
          <a:xfrm>
            <a:off x="680494" y="1362808"/>
            <a:ext cx="7783011" cy="4986012"/>
          </a:xfrm>
          <a:prstGeom prst="rect">
            <a:avLst/>
          </a:prstGeom>
        </p:spPr>
      </p:pic>
      <p:sp>
        <p:nvSpPr>
          <p:cNvPr id="6" name="Text Placeholder 3"/>
          <p:cNvSpPr txBox="1">
            <a:spLocks/>
          </p:cNvSpPr>
          <p:nvPr/>
        </p:nvSpPr>
        <p:spPr>
          <a:xfrm>
            <a:off x="3953303" y="6484384"/>
            <a:ext cx="4449462" cy="28768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 lang="en-US" sz="1200" kern="1200" baseline="0">
                <a:solidFill>
                  <a:srgbClr val="63513D"/>
                </a:solidFill>
                <a:latin typeface="Calibri" pitchFamily="34" charset="0"/>
                <a:ea typeface="MS PGothic" pitchFamily="34" charset="-128"/>
                <a:cs typeface="Arial" pitchFamily="34" charset="0"/>
              </a:defRPr>
            </a:lvl1pPr>
            <a:lvl2pPr marL="18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Wingdings" charset="0"/>
              <a:buChar char="§"/>
              <a:defRPr lang="en-US" sz="1200" kern="1200" dirty="0">
                <a:solidFill>
                  <a:srgbClr val="63513D"/>
                </a:solidFill>
                <a:latin typeface="Calibri" pitchFamily="34" charset="0"/>
                <a:ea typeface="Arial" charset="0"/>
                <a:cs typeface="Arial" pitchFamily="34" charset="0"/>
              </a:defRPr>
            </a:lvl2pPr>
            <a:lvl3pPr marL="36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Font typeface="Arial"/>
              <a:buChar char="•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3pPr>
            <a:lvl4pPr marL="54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SzPct val="100000"/>
              <a:buFont typeface="Wingdings" charset="2"/>
              <a:buChar char="▫"/>
              <a:defRPr sz="1200" kern="1200">
                <a:solidFill>
                  <a:srgbClr val="63513D"/>
                </a:solidFill>
                <a:latin typeface="Calibri" pitchFamily="34" charset="0"/>
                <a:ea typeface="Arial" charset="0"/>
                <a:cs typeface="Arial"/>
              </a:defRPr>
            </a:lvl4pPr>
            <a:lvl5pPr marL="720000" indent="-180000" algn="l" rtl="0" eaLnBrk="1" fontAlgn="base" hangingPunct="1">
              <a:spcBef>
                <a:spcPts val="600"/>
              </a:spcBef>
              <a:spcAft>
                <a:spcPts val="0"/>
              </a:spcAft>
              <a:buClr>
                <a:srgbClr val="AB2328"/>
              </a:buClr>
              <a:buFont typeface="Wingdings" charset="2"/>
              <a:buChar char="◦"/>
              <a:defRPr sz="1200" kern="1200" baseline="0">
                <a:solidFill>
                  <a:srgbClr val="63513D"/>
                </a:solidFill>
                <a:latin typeface="Calibri"/>
                <a:ea typeface="Arial" charset="0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VASSCAA-9, 15</a:t>
            </a:r>
            <a:r>
              <a:rPr lang="en-AU" sz="1000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AU" sz="1000" dirty="0">
                <a:solidFill>
                  <a:schemeClr val="bg1">
                    <a:lumMod val="50000"/>
                  </a:schemeClr>
                </a:solidFill>
              </a:rPr>
              <a:t> August 2018, Sydney, Australia</a:t>
            </a:r>
          </a:p>
        </p:txBody>
      </p:sp>
    </p:spTree>
    <p:extLst>
      <p:ext uri="{BB962C8B-B14F-4D97-AF65-F5344CB8AC3E}">
        <p14:creationId xmlns:p14="http://schemas.microsoft.com/office/powerpoint/2010/main" val="2853105701"/>
      </p:ext>
    </p:extLst>
  </p:cSld>
  <p:clrMapOvr>
    <a:masterClrMapping/>
  </p:clrMapOvr>
</p:sld>
</file>

<file path=ppt/theme/theme1.xml><?xml version="1.0" encoding="utf-8"?>
<a:theme xmlns:a="http://schemas.openxmlformats.org/drawingml/2006/main" name="Report">
  <a:themeElements>
    <a:clrScheme name="CMSS Report">
      <a:dk1>
        <a:srgbClr val="000000"/>
      </a:dk1>
      <a:lt1>
        <a:srgbClr val="FFFFFF"/>
      </a:lt1>
      <a:dk2>
        <a:srgbClr val="50402E"/>
      </a:dk2>
      <a:lt2>
        <a:srgbClr val="D6D2C4"/>
      </a:lt2>
      <a:accent1>
        <a:srgbClr val="8A2A2B"/>
      </a:accent1>
      <a:accent2>
        <a:srgbClr val="AB2328"/>
      </a:accent2>
      <a:accent3>
        <a:srgbClr val="D52B1E"/>
      </a:accent3>
      <a:accent4>
        <a:srgbClr val="D14124"/>
      </a:accent4>
      <a:accent5>
        <a:srgbClr val="E87722"/>
      </a:accent5>
      <a:accent6>
        <a:srgbClr val="FF9E1B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report.potx</Template>
  <TotalTime>9984</TotalTime>
  <Words>1080</Words>
  <Application>Microsoft Office PowerPoint</Application>
  <PresentationFormat>On-screen Show (4:3)</PresentationFormat>
  <Paragraphs>212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MS PGothic</vt:lpstr>
      <vt:lpstr>Arial</vt:lpstr>
      <vt:lpstr>Calibri</vt:lpstr>
      <vt:lpstr>Helvetica Neue Light</vt:lpstr>
      <vt:lpstr>Open Sans</vt:lpstr>
      <vt:lpstr>Times New Roman</vt:lpstr>
      <vt:lpstr>Wingdings</vt:lpstr>
      <vt:lpstr>Report</vt:lpstr>
      <vt:lpstr>PowerPoint Presentation</vt:lpstr>
      <vt:lpstr>Acknowledgements</vt:lpstr>
      <vt:lpstr>La Trobe University, Melbourne, Australia</vt:lpstr>
      <vt:lpstr>PowerPoint Presentation</vt:lpstr>
      <vt:lpstr>Centre for Materials and Surface Science (CMSS)</vt:lpstr>
      <vt:lpstr>Interactions with Academia and Industry</vt:lpstr>
      <vt:lpstr>A Focus on Efficiency</vt:lpstr>
      <vt:lpstr>Throughput is the name of the game!</vt:lpstr>
      <vt:lpstr>Resources for the XPS Analyst</vt:lpstr>
      <vt:lpstr>Motivation</vt:lpstr>
      <vt:lpstr>PowerPoint Presentation</vt:lpstr>
      <vt:lpstr>XPSSurfA cmsshub.latrobe.edu.au/xpsdatabase</vt:lpstr>
      <vt:lpstr>XPSSurfA cmsshub.latrobe.edu.au/xpsdatabase Barlow et al., Surf. Interface. Anal. 50, 527-540 (2018)</vt:lpstr>
      <vt:lpstr>Online Demo (if everyone could please cross their fingers…)</vt:lpstr>
      <vt:lpstr>XPSSurfA cmsshub.latrobe.edu.au/xpsdatabase</vt:lpstr>
      <vt:lpstr>XPSSurfA cmsshub.latrobe.edu.au/xpsdatabase</vt:lpstr>
      <vt:lpstr>XPSSurfA cmsshub.latrobe.edu.au/xpsdatabase</vt:lpstr>
      <vt:lpstr>Examples of Usage Thus Far</vt:lpstr>
      <vt:lpstr>Examples of Usage Thus Far</vt:lpstr>
      <vt:lpstr>Examples of Usage Thus Far</vt:lpstr>
      <vt:lpstr>Examples of Usage Thus Far</vt:lpstr>
      <vt:lpstr>Google Analytics</vt:lpstr>
      <vt:lpstr>XPSSurfA - Summary cmsshub.latrobe.edu.au/xpsdatabase</vt:lpstr>
      <vt:lpstr>Acknowledgements</vt:lpstr>
      <vt:lpstr>PowerPoint Presentation</vt:lpstr>
      <vt:lpstr>A Focus on Efficiency</vt:lpstr>
      <vt:lpstr>A Focus on Efficiency</vt:lpstr>
      <vt:lpstr>XPSSurfA</vt:lpstr>
    </vt:vector>
  </TitlesOfParts>
  <Company>La Trobe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Kieran Dell</dc:creator>
  <cp:lastModifiedBy>Pootcrum</cp:lastModifiedBy>
  <cp:revision>1393</cp:revision>
  <cp:lastPrinted>2014-10-22T04:59:34Z</cp:lastPrinted>
  <dcterms:created xsi:type="dcterms:W3CDTF">2012-03-27T06:12:55Z</dcterms:created>
  <dcterms:modified xsi:type="dcterms:W3CDTF">2018-08-14T13:05:40Z</dcterms:modified>
</cp:coreProperties>
</file>