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tiff" ContentType="image/tiff"/>
  <Default Extension="vml" ContentType="application/vnd.openxmlformats-officedocument.vmlDrawing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60" r:id="rId2"/>
    <p:sldMasterId id="2147483676" r:id="rId3"/>
  </p:sldMasterIdLst>
  <p:notesMasterIdLst>
    <p:notesMasterId r:id="rId74"/>
  </p:notesMasterIdLst>
  <p:handoutMasterIdLst>
    <p:handoutMasterId r:id="rId75"/>
  </p:handoutMasterIdLst>
  <p:sldIdLst>
    <p:sldId id="1075" r:id="rId4"/>
    <p:sldId id="1138" r:id="rId5"/>
    <p:sldId id="1140" r:id="rId6"/>
    <p:sldId id="1143" r:id="rId7"/>
    <p:sldId id="1142" r:id="rId8"/>
    <p:sldId id="1133" r:id="rId9"/>
    <p:sldId id="893" r:id="rId10"/>
    <p:sldId id="1109" r:id="rId11"/>
    <p:sldId id="1139" r:id="rId12"/>
    <p:sldId id="1180" r:id="rId13"/>
    <p:sldId id="1037" r:id="rId14"/>
    <p:sldId id="1121" r:id="rId15"/>
    <p:sldId id="1077" r:id="rId16"/>
    <p:sldId id="1136" r:id="rId17"/>
    <p:sldId id="1116" r:id="rId18"/>
    <p:sldId id="1141" r:id="rId19"/>
    <p:sldId id="1115" r:id="rId20"/>
    <p:sldId id="1047" r:id="rId21"/>
    <p:sldId id="1071" r:id="rId22"/>
    <p:sldId id="1110" r:id="rId23"/>
    <p:sldId id="1111" r:id="rId24"/>
    <p:sldId id="1112" r:id="rId25"/>
    <p:sldId id="1127" r:id="rId26"/>
    <p:sldId id="1137" r:id="rId27"/>
    <p:sldId id="1070" r:id="rId28"/>
    <p:sldId id="1144" r:id="rId29"/>
    <p:sldId id="1177" r:id="rId30"/>
    <p:sldId id="1178" r:id="rId31"/>
    <p:sldId id="1179" r:id="rId32"/>
    <p:sldId id="1123" r:id="rId33"/>
    <p:sldId id="1073" r:id="rId34"/>
    <p:sldId id="1074" r:id="rId35"/>
    <p:sldId id="1124" r:id="rId36"/>
    <p:sldId id="1130" r:id="rId37"/>
    <p:sldId id="1131" r:id="rId38"/>
    <p:sldId id="1098" r:id="rId39"/>
    <p:sldId id="1008" r:id="rId40"/>
    <p:sldId id="1006" r:id="rId41"/>
    <p:sldId id="1014" r:id="rId42"/>
    <p:sldId id="1015" r:id="rId43"/>
    <p:sldId id="1013" r:id="rId44"/>
    <p:sldId id="1114" r:id="rId45"/>
    <p:sldId id="1126" r:id="rId46"/>
    <p:sldId id="1048" r:id="rId47"/>
    <p:sldId id="294" r:id="rId48"/>
    <p:sldId id="307" r:id="rId49"/>
    <p:sldId id="1099" r:id="rId50"/>
    <p:sldId id="1104" r:id="rId51"/>
    <p:sldId id="1105" r:id="rId52"/>
    <p:sldId id="1106" r:id="rId53"/>
    <p:sldId id="1107" r:id="rId54"/>
    <p:sldId id="1100" r:id="rId55"/>
    <p:sldId id="1083" r:id="rId56"/>
    <p:sldId id="986" r:id="rId57"/>
    <p:sldId id="987" r:id="rId58"/>
    <p:sldId id="988" r:id="rId59"/>
    <p:sldId id="1019" r:id="rId60"/>
    <p:sldId id="992" r:id="rId61"/>
    <p:sldId id="1148" r:id="rId62"/>
    <p:sldId id="1129" r:id="rId63"/>
    <p:sldId id="1132" r:id="rId64"/>
    <p:sldId id="1135" r:id="rId65"/>
    <p:sldId id="1063" r:id="rId66"/>
    <p:sldId id="1160" r:id="rId67"/>
    <p:sldId id="1161" r:id="rId68"/>
    <p:sldId id="678" r:id="rId69"/>
    <p:sldId id="1162" r:id="rId70"/>
    <p:sldId id="1175" r:id="rId71"/>
    <p:sldId id="1176" r:id="rId72"/>
    <p:sldId id="1147" r:id="rId73"/>
  </p:sldIdLst>
  <p:sldSz cx="9144000" cy="6858000" type="screen4x3"/>
  <p:notesSz cx="7102475" cy="9388475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charset="-128"/>
        <a:cs typeface="MS PGothic" panose="020B0600070205080204" charset="-128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charset="-128"/>
        <a:cs typeface="MS PGothic" panose="020B0600070205080204" charset="-128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charset="-128"/>
        <a:cs typeface="MS PGothic" panose="020B0600070205080204" charset="-128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charset="-128"/>
        <a:cs typeface="MS PGothic" panose="020B0600070205080204" charset="-128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charset="-128"/>
        <a:cs typeface="MS PGothic" panose="020B0600070205080204" charset="-128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charset="-128"/>
        <a:cs typeface="MS PGothic" panose="020B0600070205080204" charset="-128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charset="-128"/>
        <a:cs typeface="MS PGothic" panose="020B0600070205080204" charset="-128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charset="-128"/>
        <a:cs typeface="MS PGothic" panose="020B0600070205080204" charset="-128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charset="-128"/>
        <a:cs typeface="MS PGothic" panose="020B0600070205080204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098">
          <p15:clr>
            <a:srgbClr val="A4A3A4"/>
          </p15:clr>
        </p15:guide>
        <p15:guide id="2" pos="288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B"/>
    <a:srgbClr val="3E3EFB"/>
    <a:srgbClr val="74B000"/>
    <a:srgbClr val="FF6600"/>
    <a:srgbClr val="942092"/>
    <a:srgbClr val="FF0000"/>
    <a:srgbClr val="13C5FF"/>
    <a:srgbClr val="FFF5D5"/>
    <a:srgbClr val="79F40C"/>
    <a:srgbClr val="19B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738" autoAdjust="0"/>
    <p:restoredTop sz="93333" autoAdjust="0"/>
  </p:normalViewPr>
  <p:slideViewPr>
    <p:cSldViewPr snapToGrid="0" snapToObjects="1">
      <p:cViewPr varScale="1">
        <p:scale>
          <a:sx n="97" d="100"/>
          <a:sy n="97" d="100"/>
        </p:scale>
        <p:origin x="344" y="200"/>
      </p:cViewPr>
      <p:guideLst>
        <p:guide orient="horz" pos="2098"/>
        <p:guide pos="288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16" Type="http://schemas.openxmlformats.org/officeDocument/2006/relationships/slide" Target="slides/slide1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slide" Target="slides/slide63.xml"/><Relationship Id="rId74" Type="http://schemas.openxmlformats.org/officeDocument/2006/relationships/notesMaster" Target="notesMasters/notesMaster1.xml"/><Relationship Id="rId79" Type="http://schemas.openxmlformats.org/officeDocument/2006/relationships/tableStyles" Target="tableStyles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77" Type="http://schemas.openxmlformats.org/officeDocument/2006/relationships/viewProps" Target="viewProp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presProps" Target="presProps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6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88.wmf"/><Relationship Id="rId1" Type="http://schemas.openxmlformats.org/officeDocument/2006/relationships/image" Target="../media/image87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94.wmf"/><Relationship Id="rId1" Type="http://schemas.openxmlformats.org/officeDocument/2006/relationships/image" Target="../media/image93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98.wmf"/><Relationship Id="rId1" Type="http://schemas.openxmlformats.org/officeDocument/2006/relationships/image" Target="../media/image97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wmf"/><Relationship Id="rId1" Type="http://schemas.openxmlformats.org/officeDocument/2006/relationships/image" Target="../media/image99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wmf"/><Relationship Id="rId2" Type="http://schemas.openxmlformats.org/officeDocument/2006/relationships/image" Target="../media/image103.wmf"/><Relationship Id="rId1" Type="http://schemas.openxmlformats.org/officeDocument/2006/relationships/image" Target="../media/image102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9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wmf"/><Relationship Id="rId1" Type="http://schemas.openxmlformats.org/officeDocument/2006/relationships/image" Target="../media/image115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2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7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wmf"/><Relationship Id="rId2" Type="http://schemas.openxmlformats.org/officeDocument/2006/relationships/image" Target="../media/image173.wmf"/><Relationship Id="rId1" Type="http://schemas.openxmlformats.org/officeDocument/2006/relationships/image" Target="../media/image172.wmf"/><Relationship Id="rId6" Type="http://schemas.openxmlformats.org/officeDocument/2006/relationships/image" Target="../media/image104.wmf"/><Relationship Id="rId5" Type="http://schemas.openxmlformats.org/officeDocument/2006/relationships/image" Target="../media/image103.wmf"/><Relationship Id="rId4" Type="http://schemas.openxmlformats.org/officeDocument/2006/relationships/image" Target="../media/image175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3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5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9.png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0.png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1.wmf"/><Relationship Id="rId1" Type="http://schemas.openxmlformats.org/officeDocument/2006/relationships/image" Target="../media/image23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7D7F22-A4C7-45A1-96C9-F0FD0EE4AC47}" type="datetimeFigureOut">
              <a:rPr lang="en-GB" smtClean="0"/>
              <a:t>16/08/2018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7423"/>
            <a:ext cx="3077739" cy="47105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092" y="8917423"/>
            <a:ext cx="3077739" cy="47105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A87F09-0D6C-4B1B-BEF8-0F6EB4A533BE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6942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6942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A8723E39-D5C4-294D-8130-C1FACB6BD972}" type="datetimeFigureOut">
              <a:rPr lang="en-US"/>
              <a:t>8/16/18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4913" y="704850"/>
            <a:ext cx="4692650" cy="35194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1"/>
            <a:ext cx="3077739" cy="46942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1"/>
            <a:ext cx="3077739" cy="46942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828220C6-D6BF-C442-BC33-72CC8B2DBB85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charset="-128"/>
        <a:cs typeface="MS PGothic" panose="020B0600070205080204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6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CN" dirty="0"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  <p:sp>
        <p:nvSpPr>
          <p:cNvPr id="1638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203437B6-41FB-4554-9CBC-B7E5F485FA05}" type="slidenum">
              <a:rPr lang="zh-CN" altLang="en-US" sz="1200" b="0">
                <a:ea typeface="SimSun" panose="02010600030101010101" pitchFamily="2" charset="-122"/>
              </a:rPr>
              <a:pPr/>
              <a:t>1</a:t>
            </a:fld>
            <a:endParaRPr lang="en-US" altLang="zh-CN" sz="1200" b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68547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28220C6-D6BF-C442-BC33-72CC8B2DBB8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8160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28220C6-D6BF-C442-BC33-72CC8B2DBB8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0086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28220C6-D6BF-C442-BC33-72CC8B2DBB8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8470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1B6493-04CF-4266-A1F2-E3FCAEFFB3AB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62077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6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CN" dirty="0"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  <p:sp>
        <p:nvSpPr>
          <p:cNvPr id="1638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3437B6-41FB-4554-9CBC-B7E5F485FA05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64947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1B6493-04CF-4266-A1F2-E3FCAEFFB3AB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7956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1B6493-04CF-4266-A1F2-E3FCAEFFB3AB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85002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F5324A-0D9B-9A43-AE72-6DBF24439625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9472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36663" y="723900"/>
            <a:ext cx="4802187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defTabSz="462321">
              <a:defRPr/>
            </a:pPr>
            <a:fld id="{7D96DDC3-C6AD-452D-8825-FE14036EF4AE}" type="slidenum">
              <a:rPr lang="en-US">
                <a:solidFill>
                  <a:prstClr val="black"/>
                </a:solidFill>
                <a:latin typeface="Calibri"/>
              </a:rPr>
              <a:pPr defTabSz="462321">
                <a:defRPr/>
              </a:pPr>
              <a:t>26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907522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1B6493-04CF-4266-A1F2-E3FCAEFFB3AB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18593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1B6493-04CF-4266-A1F2-E3FCAEFFB3AB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05611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1B6493-04CF-4266-A1F2-E3FCAEFFB3AB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49542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1B6493-04CF-4266-A1F2-E3FCAEFFB3AB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99734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1B6493-04CF-4266-A1F2-E3FCAEFFB3AB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29908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1B6493-04CF-4266-A1F2-E3FCAEFFB3AB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84030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2B2E9D-C31D-4D5F-BD9A-DCDDB1574EE4}" type="slidenum">
              <a:rPr lang="zh-CN" altLang="en-US" smtClean="0"/>
              <a:pPr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754723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2688" y="696913"/>
            <a:ext cx="4629150" cy="34718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D96DDC3-C6AD-452D-8825-FE14036EF4AE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04629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1B6493-04CF-4266-A1F2-E3FCAEFFB3AB}" type="slidenum">
              <a:rPr lang="zh-CN" altLang="en-US" smtClean="0"/>
              <a:t>48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694323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1B6493-04CF-4266-A1F2-E3FCAEFFB3AB}" type="slidenum">
              <a:rPr lang="zh-CN" altLang="en-US" smtClean="0"/>
              <a:t>49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022482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1B6493-04CF-4266-A1F2-E3FCAEFFB3AB}" type="slidenum">
              <a:rPr lang="zh-CN" altLang="en-US" smtClean="0"/>
              <a:t>50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041737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1B6493-04CF-4266-A1F2-E3FCAEFFB3AB}" type="slidenum">
              <a:rPr lang="zh-CN" altLang="en-US" smtClean="0"/>
              <a:t>52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919273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28220C6-D6BF-C442-BC33-72CC8B2DBB85}" type="slidenum">
              <a:rPr lang="en-US" smtClean="0"/>
              <a:pPr>
                <a:defRPr/>
              </a:pPr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53813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47738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28220C6-D6BF-C442-BC33-72CC8B2DBB85}" type="slidenum">
              <a:rPr lang="en-US" smtClean="0"/>
              <a:pPr>
                <a:defRPr/>
              </a:pPr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43357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15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E0C418AD-4A98-4126-AB3E-58E9381DF448}" type="slidenum">
              <a:rPr lang="en-US" smtClean="0"/>
              <a:pPr/>
              <a:t>61</a:t>
            </a:fld>
            <a:endParaRPr lang="en-US"/>
          </a:p>
        </p:txBody>
      </p:sp>
      <p:sp>
        <p:nvSpPr>
          <p:cNvPr id="131075" name="Text Box 1"/>
          <p:cNvSpPr txBox="1">
            <a:spLocks noChangeArrowheads="1"/>
          </p:cNvSpPr>
          <p:nvPr/>
        </p:nvSpPr>
        <p:spPr bwMode="auto">
          <a:xfrm>
            <a:off x="3852863" y="9431338"/>
            <a:ext cx="2940050" cy="4905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 eaLnBrk="1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E9D8A4B3-B61B-49FE-A59D-41FA401727EB}" type="slidenum">
              <a:rPr lang="en-US" sz="1200" b="0">
                <a:solidFill>
                  <a:srgbClr val="000000"/>
                </a:solidFill>
                <a:latin typeface="Times New Roman" pitchFamily="18" charset="0"/>
              </a:rPr>
              <a:pPr algn="r" eaLnBrk="1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61</a:t>
            </a:fld>
            <a:endParaRPr lang="en-US" sz="1200" b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3107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4113" cy="3722687"/>
          </a:xfrm>
          <a:solidFill>
            <a:srgbClr val="FFFFFF"/>
          </a:solidFill>
          <a:ln/>
        </p:spPr>
      </p:sp>
      <p:sp>
        <p:nvSpPr>
          <p:cNvPr id="13107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463" y="4716463"/>
            <a:ext cx="4986337" cy="4467225"/>
          </a:xfrm>
          <a:noFill/>
          <a:ln/>
        </p:spPr>
        <p:txBody>
          <a:bodyPr wrap="none" anchor="ctr"/>
          <a:lstStyle/>
          <a:p>
            <a:pPr>
              <a:spcBef>
                <a:spcPts val="4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US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210545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4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Times New Roman" charset="0"/>
            </a:endParaRPr>
          </a:p>
        </p:txBody>
      </p:sp>
      <p:sp>
        <p:nvSpPr>
          <p:cNvPr id="7475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E0D42B1-C1BF-8D40-A8D8-465B4C921EFD}" type="slidenum">
              <a:rPr lang="en-GB" sz="1200">
                <a:solidFill>
                  <a:srgbClr val="FFFFFF"/>
                </a:solidFill>
                <a:latin typeface="Calibri" charset="0"/>
              </a:rPr>
              <a:pPr eaLnBrk="1" hangingPunct="1"/>
              <a:t>63</a:t>
            </a:fld>
            <a:endParaRPr lang="en-GB" sz="1200">
              <a:solidFill>
                <a:srgbClr val="FFFFFF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710002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D96DDC3-C6AD-452D-8825-FE14036EF4AE}" type="slidenum">
              <a:rPr lang="en-US" smtClean="0"/>
              <a:pPr>
                <a:defRPr/>
              </a:pPr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70874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D96DDC3-C6AD-452D-8825-FE14036EF4AE}" type="slidenum">
              <a:rPr lang="en-US" smtClean="0"/>
              <a:pPr>
                <a:defRPr/>
              </a:pPr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02182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9163" y="744538"/>
            <a:ext cx="4945062" cy="37084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28220C6-D6BF-C442-BC33-72CC8B2DBB85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66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91648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62738" y="1600206"/>
            <a:ext cx="2066925" cy="45259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1" y="1600206"/>
            <a:ext cx="6053138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-Line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1065218"/>
            <a:ext cx="9144000" cy="57927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49263"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en-US" sz="2000" b="1">
              <a:solidFill>
                <a:srgbClr val="FFFFFF"/>
              </a:solidFill>
              <a:latin typeface="Arial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356615"/>
            <a:ext cx="6629400" cy="62179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575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>
            <a:lvl1pPr defTabSz="449263"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defRPr sz="2000" b="1">
                <a:solidFill>
                  <a:srgbClr val="FFFFFF"/>
                </a:solidFill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>
            <a:lvl1pPr defTabSz="449263"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defRPr sz="2000" b="1">
                <a:solidFill>
                  <a:srgbClr val="FFFFFF"/>
                </a:solidFill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8"/>
            <a:ext cx="2133600" cy="365125"/>
          </a:xfrm>
        </p:spPr>
        <p:txBody>
          <a:bodyPr/>
          <a:lstStyle>
            <a:lvl1pPr defTabSz="4572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C508B067-9F4A-514F-9241-0EBEE63DF0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2337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ull-Color Background +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356620"/>
            <a:ext cx="6629400" cy="448841"/>
          </a:xfrm>
        </p:spPr>
        <p:txBody>
          <a:bodyPr anchor="t">
            <a:spAutoFit/>
          </a:bodyPr>
          <a:lstStyle>
            <a:lvl1pPr algn="l">
              <a:defRPr sz="2500" b="1">
                <a:solidFill>
                  <a:srgbClr val="D57500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>
            <a:lvl1pPr defTabSz="449263"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defRPr sz="2000" b="1">
                <a:solidFill>
                  <a:srgbClr val="FFFFFF"/>
                </a:solidFill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>
            <a:lvl1pPr defTabSz="449263"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defRPr sz="2000" b="1">
                <a:solidFill>
                  <a:srgbClr val="FFFFFF"/>
                </a:solidFill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8"/>
            <a:ext cx="2133600" cy="365125"/>
          </a:xfrm>
        </p:spPr>
        <p:txBody>
          <a:bodyPr/>
          <a:lstStyle>
            <a:lvl1pPr defTabSz="4572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627E1B35-EB6B-8142-A20F-9A2A0F8A12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76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9902" y="1831983"/>
            <a:ext cx="8212138" cy="906463"/>
          </a:xfrm>
        </p:spPr>
        <p:txBody>
          <a:bodyPr lIns="91440" tIns="45720" rIns="91440" bIns="45720"/>
          <a:lstStyle>
            <a:lvl1pPr>
              <a:defRPr sz="4000">
                <a:solidFill>
                  <a:srgbClr val="C97A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71490" y="2973388"/>
            <a:ext cx="8208962" cy="2279650"/>
          </a:xfrm>
        </p:spPr>
        <p:txBody>
          <a:bodyPr lIns="91440" tIns="45720" rIns="91440" bIns="45720"/>
          <a:lstStyle>
            <a:lvl1pPr marL="0" indent="0"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defTabSz="4572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en-US">
                <a:latin typeface="Times New Roman" panose="02020603050405020304" pitchFamily="16" charset="0"/>
              </a:rPr>
              <a:t>1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000000"/>
                </a:solidFill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572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en-US"/>
              <a:t>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8"/>
            <a:ext cx="2133600" cy="365125"/>
          </a:xfrm>
          <a:prstGeom prst="rect">
            <a:avLst/>
          </a:prstGeom>
        </p:spPr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000000"/>
                </a:solidFill>
                <a:ea typeface="+mn-ea"/>
                <a:cs typeface="+mn-cs"/>
              </a:defRPr>
            </a:lvl1pPr>
          </a:lstStyle>
          <a:p>
            <a:pPr>
              <a:defRPr/>
            </a:pPr>
            <a:fld id="{7AED33F7-103D-944F-AA78-E03BD4567703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707276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707276"/>
                </a:solidFill>
              </a:defRPr>
            </a:lvl1pPr>
          </a:lstStyle>
          <a:p>
            <a:r>
              <a:rPr lang="en-US"/>
              <a:t>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8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707276"/>
                </a:solidFill>
              </a:defRPr>
            </a:lvl1pPr>
          </a:lstStyle>
          <a:p>
            <a:fld id="{A505DBE7-0ACF-E348-BBE2-A615BCE1D797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0" y="2628782"/>
            <a:ext cx="9144000" cy="1600438"/>
          </a:xfrm>
          <a:noFill/>
          <a:ln w="25400">
            <a:noFill/>
          </a:ln>
          <a:effectLst/>
        </p:spPr>
        <p:txBody>
          <a:bodyPr lIns="457200" tIns="457200" rIns="457200" bIns="457200" anchor="ctr">
            <a:spAutoFit/>
          </a:bodyPr>
          <a:lstStyle>
            <a:lvl1pPr algn="l">
              <a:defRPr sz="4400" b="1">
                <a:solidFill>
                  <a:srgbClr val="D575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200" y="4800600"/>
            <a:ext cx="8229600" cy="457200"/>
          </a:xfrm>
        </p:spPr>
        <p:txBody>
          <a:bodyPr anchor="t"/>
          <a:lstStyle>
            <a:lvl1pPr marL="0" indent="0" algn="l">
              <a:spcBef>
                <a:spcPts val="0"/>
              </a:spcBef>
              <a:buNone/>
              <a:defRPr cap="all" baseline="0">
                <a:solidFill>
                  <a:srgbClr val="70727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add Presenter </a:t>
            </a:r>
            <a:r>
              <a:rPr lang="en-US" dirty="0" err="1"/>
              <a:t>Name(S</a:t>
            </a:r>
            <a:r>
              <a:rPr lang="en-US" dirty="0"/>
              <a:t>)</a:t>
            </a:r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455613" y="5257800"/>
            <a:ext cx="8229600" cy="2286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40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/>
              <a:t>Click to add presenter organization</a:t>
            </a:r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5540477"/>
            <a:ext cx="8229600" cy="2286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40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/>
              <a:t>Click to add presentation event or location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Line Title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987552"/>
            <a:ext cx="9144000" cy="587044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356620"/>
            <a:ext cx="6629400" cy="384721"/>
          </a:xfrm>
        </p:spPr>
        <p:txBody>
          <a:bodyPr lIns="0" tIns="0" rIns="0" bIns="0" anchor="t" anchorCtr="0">
            <a:spAutoFit/>
          </a:bodyPr>
          <a:lstStyle>
            <a:lvl1pPr algn="l">
              <a:defRPr sz="2500" b="1">
                <a:solidFill>
                  <a:srgbClr val="D57500"/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1371605"/>
            <a:ext cx="8229600" cy="1452705"/>
          </a:xfrm>
        </p:spPr>
        <p:txBody>
          <a:bodyPr lIns="0" tIns="0" rIns="0" bIns="0">
            <a:spAutoFit/>
          </a:bodyPr>
          <a:lstStyle>
            <a:lvl1pPr>
              <a:defRPr sz="2000">
                <a:latin typeface="Arial" panose="020B0604020202020204"/>
                <a:cs typeface="Arial" panose="020B0604020202020204"/>
              </a:defRPr>
            </a:lvl1pPr>
            <a:lvl2pPr>
              <a:defRPr sz="1800">
                <a:latin typeface="Arial" panose="020B0604020202020204"/>
                <a:cs typeface="Arial" panose="020B0604020202020204"/>
              </a:defRPr>
            </a:lvl2pPr>
            <a:lvl3pPr>
              <a:defRPr sz="1600">
                <a:latin typeface="Arial" panose="020B0604020202020204"/>
                <a:cs typeface="Arial" panose="020B0604020202020204"/>
              </a:defRPr>
            </a:lvl3pPr>
            <a:lvl4pPr>
              <a:defRPr sz="1400">
                <a:latin typeface="Arial" panose="020B0604020202020204"/>
                <a:cs typeface="Arial" panose="020B0604020202020204"/>
              </a:defRPr>
            </a:lvl4pPr>
            <a:lvl5pPr>
              <a:defRPr sz="1400">
                <a:latin typeface="Arial" panose="020B0604020202020204"/>
                <a:cs typeface="Arial" panose="020B0604020202020204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707276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707276"/>
                </a:solidFill>
              </a:defRPr>
            </a:lvl1pPr>
          </a:lstStyle>
          <a:p>
            <a:r>
              <a:rPr lang="en-US"/>
              <a:t>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8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707276"/>
                </a:solidFill>
              </a:defRPr>
            </a:lvl1pPr>
          </a:lstStyle>
          <a:p>
            <a:fld id="{A505DBE7-0ACF-E348-BBE2-A615BCE1D79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-Line Title + 2-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987552"/>
            <a:ext cx="9144000" cy="587044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6623"/>
            <a:ext cx="6629400" cy="38472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575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A505DBE7-0ACF-E348-BBE2-A615BCE1D79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-Line Title + 2-Column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987552"/>
            <a:ext cx="9144000" cy="587044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6623"/>
            <a:ext cx="6629400" cy="38472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575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1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A505DBE7-0ACF-E348-BBE2-A615BCE1D79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Line Title +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987552"/>
            <a:ext cx="9144000" cy="587044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6622"/>
            <a:ext cx="6629400" cy="38472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575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A505DBE7-0ACF-E348-BBE2-A615BCE1D797}" type="slidenum">
              <a:rPr lang="en-US" smtClean="0"/>
              <a:t>‹#›</a:t>
            </a:fld>
            <a:endParaRPr lang="en-US"/>
          </a:p>
        </p:txBody>
      </p:sp>
      <p:sp>
        <p:nvSpPr>
          <p:cNvPr id="7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3176207"/>
            <a:ext cx="8229600" cy="276999"/>
          </a:xfrm>
        </p:spPr>
        <p:txBody>
          <a:bodyPr lIns="0" tIns="0" rIns="0" bIns="0" anchor="ctr">
            <a:spAutoFit/>
          </a:bodyPr>
          <a:lstStyle>
            <a:lvl1pPr marL="0" indent="0" algn="ctr">
              <a:buNone/>
              <a:defRPr sz="1800" i="1">
                <a:latin typeface="Arial" panose="020B0604020202020204"/>
                <a:cs typeface="Arial" panose="020B0604020202020204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486400"/>
            <a:ext cx="8229600" cy="215444"/>
          </a:xfrm>
        </p:spPr>
        <p:txBody>
          <a:bodyPr lIns="0" tIns="0" rIns="0" bIns="0">
            <a:spAutoFit/>
          </a:bodyPr>
          <a:lstStyle>
            <a:lvl1pPr marL="0" indent="0">
              <a:buNone/>
              <a:defRPr sz="1400">
                <a:latin typeface="Arial" panose="020B0604020202020204"/>
                <a:cs typeface="Arial" panose="020B0604020202020204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Line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065402"/>
            <a:ext cx="9144000" cy="579259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A505DBE7-0ACF-E348-BBE2-A615BCE1D797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356622"/>
            <a:ext cx="6629400" cy="38472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575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Line Title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1371600"/>
            <a:ext cx="9144000" cy="5486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356620"/>
            <a:ext cx="6629400" cy="384721"/>
          </a:xfrm>
        </p:spPr>
        <p:txBody>
          <a:bodyPr lIns="0" tIns="0" rIns="0" bIns="0" anchor="t" anchorCtr="0">
            <a:spAutoFit/>
          </a:bodyPr>
          <a:lstStyle>
            <a:lvl1pPr algn="l">
              <a:defRPr sz="2500" b="1">
                <a:solidFill>
                  <a:srgbClr val="D57500"/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57200" y="1828806"/>
            <a:ext cx="8229600" cy="1452705"/>
          </a:xfrm>
        </p:spPr>
        <p:txBody>
          <a:bodyPr lIns="0" tIns="0" rIns="0" bIns="0">
            <a:spAutoFit/>
          </a:bodyPr>
          <a:lstStyle>
            <a:lvl1pPr>
              <a:defRPr sz="2000">
                <a:latin typeface="Arial" panose="020B0604020202020204"/>
                <a:cs typeface="Arial" panose="020B0604020202020204"/>
              </a:defRPr>
            </a:lvl1pPr>
            <a:lvl2pPr>
              <a:defRPr sz="1800">
                <a:latin typeface="Arial" panose="020B0604020202020204"/>
                <a:cs typeface="Arial" panose="020B0604020202020204"/>
              </a:defRPr>
            </a:lvl2pPr>
            <a:lvl3pPr>
              <a:defRPr sz="1600">
                <a:latin typeface="Arial" panose="020B0604020202020204"/>
                <a:cs typeface="Arial" panose="020B0604020202020204"/>
              </a:defRPr>
            </a:lvl3pPr>
            <a:lvl4pPr>
              <a:defRPr sz="1400">
                <a:latin typeface="Arial" panose="020B0604020202020204"/>
                <a:cs typeface="Arial" panose="020B0604020202020204"/>
              </a:defRPr>
            </a:lvl4pPr>
            <a:lvl5pPr>
              <a:defRPr sz="1400">
                <a:latin typeface="Arial" panose="020B0604020202020204"/>
                <a:cs typeface="Arial" panose="020B0604020202020204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A505DBE7-0ACF-E348-BBE2-A615BCE1D79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Line Title + 2-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1371600"/>
            <a:ext cx="9144000" cy="5486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356620"/>
            <a:ext cx="6629400" cy="384721"/>
          </a:xfrm>
        </p:spPr>
        <p:txBody>
          <a:bodyPr lIns="0" tIns="0" rIns="0" bIns="0" anchor="t">
            <a:spAutoFit/>
          </a:bodyPr>
          <a:lstStyle>
            <a:lvl1pPr algn="l">
              <a:defRPr sz="2500" b="1">
                <a:solidFill>
                  <a:srgbClr val="D57500"/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6"/>
            <a:ext cx="3886200" cy="1452705"/>
          </a:xfrm>
        </p:spPr>
        <p:txBody>
          <a:bodyPr lIns="0" tIns="0" rIns="0" bIns="0">
            <a:spAutoFit/>
          </a:bodyPr>
          <a:lstStyle>
            <a:lvl1pPr>
              <a:defRPr sz="2000">
                <a:latin typeface="Arial" panose="020B0604020202020204"/>
                <a:cs typeface="Arial" panose="020B0604020202020204"/>
              </a:defRPr>
            </a:lvl1pPr>
            <a:lvl2pPr>
              <a:defRPr sz="1800">
                <a:latin typeface="Arial" panose="020B0604020202020204"/>
                <a:cs typeface="Arial" panose="020B0604020202020204"/>
              </a:defRPr>
            </a:lvl2pPr>
            <a:lvl3pPr>
              <a:defRPr sz="1600">
                <a:latin typeface="Arial" panose="020B0604020202020204"/>
                <a:cs typeface="Arial" panose="020B0604020202020204"/>
              </a:defRPr>
            </a:lvl3pPr>
            <a:lvl4pPr>
              <a:defRPr sz="1400">
                <a:latin typeface="Arial" panose="020B0604020202020204"/>
                <a:cs typeface="Arial" panose="020B0604020202020204"/>
              </a:defRPr>
            </a:lvl4pPr>
            <a:lvl5pPr>
              <a:defRPr sz="1400">
                <a:latin typeface="Arial" panose="020B0604020202020204"/>
                <a:cs typeface="Arial" panose="020B0604020202020204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1828806"/>
            <a:ext cx="3886200" cy="1452705"/>
          </a:xfrm>
        </p:spPr>
        <p:txBody>
          <a:bodyPr lIns="0" tIns="0" bIns="0">
            <a:spAutoFit/>
          </a:bodyPr>
          <a:lstStyle>
            <a:lvl1pPr>
              <a:defRPr sz="2000">
                <a:latin typeface="Arial" panose="020B0604020202020204"/>
                <a:cs typeface="Arial" panose="020B0604020202020204"/>
              </a:defRPr>
            </a:lvl1pPr>
            <a:lvl2pPr>
              <a:defRPr sz="1800">
                <a:latin typeface="Arial" panose="020B0604020202020204"/>
                <a:cs typeface="Arial" panose="020B0604020202020204"/>
              </a:defRPr>
            </a:lvl2pPr>
            <a:lvl3pPr>
              <a:defRPr sz="1600">
                <a:latin typeface="Arial" panose="020B0604020202020204"/>
                <a:cs typeface="Arial" panose="020B0604020202020204"/>
              </a:defRPr>
            </a:lvl3pPr>
            <a:lvl4pPr>
              <a:defRPr sz="1400">
                <a:latin typeface="Arial" panose="020B0604020202020204"/>
                <a:cs typeface="Arial" panose="020B0604020202020204"/>
              </a:defRPr>
            </a:lvl4pPr>
            <a:lvl5pPr>
              <a:defRPr sz="1400">
                <a:latin typeface="Arial" panose="020B0604020202020204"/>
                <a:cs typeface="Arial" panose="020B0604020202020204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A505DBE7-0ACF-E348-BBE2-A615BCE1D79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Line Title + 2-Column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1371600"/>
            <a:ext cx="9144000" cy="5486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356620"/>
            <a:ext cx="6629400" cy="384721"/>
          </a:xfrm>
        </p:spPr>
        <p:txBody>
          <a:bodyPr lIns="0" tIns="0" rIns="0" bIns="0" anchor="t">
            <a:spAutoFit/>
          </a:bodyPr>
          <a:lstStyle>
            <a:lvl1pPr algn="l">
              <a:defRPr sz="2500" b="1">
                <a:solidFill>
                  <a:srgbClr val="D57500"/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A505DBE7-0ACF-E348-BBE2-A615BCE1D79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28801"/>
            <a:ext cx="3886200" cy="307777"/>
          </a:xfrm>
        </p:spPr>
        <p:txBody>
          <a:bodyPr lIns="0" tIns="0" rIns="0" bIns="0" anchor="t">
            <a:spAutoFit/>
          </a:bodyPr>
          <a:lstStyle>
            <a:lvl1pPr marL="0" indent="0">
              <a:buNone/>
              <a:defRPr sz="2000" b="1">
                <a:latin typeface="Arial" panose="020B0604020202020204"/>
                <a:cs typeface="Arial" panose="020B0604020202020204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514606"/>
            <a:ext cx="3886200" cy="1452705"/>
          </a:xfrm>
        </p:spPr>
        <p:txBody>
          <a:bodyPr lIns="0" tIns="0" rIns="0" bIns="0">
            <a:spAutoFit/>
          </a:bodyPr>
          <a:lstStyle>
            <a:lvl1pPr>
              <a:defRPr sz="2000">
                <a:latin typeface="Arial" panose="020B0604020202020204"/>
                <a:cs typeface="Arial" panose="020B0604020202020204"/>
              </a:defRPr>
            </a:lvl1pPr>
            <a:lvl2pPr>
              <a:defRPr sz="1800">
                <a:latin typeface="Arial" panose="020B0604020202020204"/>
                <a:cs typeface="Arial" panose="020B0604020202020204"/>
              </a:defRPr>
            </a:lvl2pPr>
            <a:lvl3pPr>
              <a:defRPr sz="1600">
                <a:latin typeface="Arial" panose="020B0604020202020204"/>
                <a:cs typeface="Arial" panose="020B0604020202020204"/>
              </a:defRPr>
            </a:lvl3pPr>
            <a:lvl4pPr>
              <a:defRPr sz="1400">
                <a:latin typeface="Arial" panose="020B0604020202020204"/>
                <a:cs typeface="Arial" panose="020B0604020202020204"/>
              </a:defRPr>
            </a:lvl4pPr>
            <a:lvl5pPr>
              <a:defRPr sz="1400">
                <a:latin typeface="Arial" panose="020B0604020202020204"/>
                <a:cs typeface="Arial" panose="020B0604020202020204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828801"/>
            <a:ext cx="3886200" cy="307777"/>
          </a:xfrm>
        </p:spPr>
        <p:txBody>
          <a:bodyPr lIns="0" tIns="0" rIns="0" bIns="0" anchor="t">
            <a:spAutoFit/>
          </a:bodyPr>
          <a:lstStyle>
            <a:lvl1pPr marL="0" indent="0">
              <a:buNone/>
              <a:defRPr sz="2000" b="1">
                <a:latin typeface="Arial" panose="020B0604020202020204"/>
                <a:cs typeface="Arial" panose="020B0604020202020204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Content Placeholder 5"/>
          <p:cNvSpPr>
            <a:spLocks noGrp="1"/>
          </p:cNvSpPr>
          <p:nvPr>
            <p:ph sz="quarter" idx="4"/>
          </p:nvPr>
        </p:nvSpPr>
        <p:spPr>
          <a:xfrm>
            <a:off x="4800600" y="2514606"/>
            <a:ext cx="3886200" cy="1452705"/>
          </a:xfrm>
        </p:spPr>
        <p:txBody>
          <a:bodyPr lIns="0" tIns="0" rIns="0" bIns="0">
            <a:spAutoFit/>
          </a:bodyPr>
          <a:lstStyle>
            <a:lvl1pPr>
              <a:defRPr sz="2000">
                <a:latin typeface="Arial" panose="020B0604020202020204"/>
                <a:cs typeface="Arial" panose="020B0604020202020204"/>
              </a:defRPr>
            </a:lvl1pPr>
            <a:lvl2pPr>
              <a:defRPr sz="1800">
                <a:latin typeface="Arial" panose="020B0604020202020204"/>
                <a:cs typeface="Arial" panose="020B0604020202020204"/>
              </a:defRPr>
            </a:lvl2pPr>
            <a:lvl3pPr>
              <a:defRPr sz="1600">
                <a:latin typeface="Arial" panose="020B0604020202020204"/>
                <a:cs typeface="Arial" panose="020B0604020202020204"/>
              </a:defRPr>
            </a:lvl3pPr>
            <a:lvl4pPr>
              <a:defRPr sz="1400">
                <a:latin typeface="Arial" panose="020B0604020202020204"/>
                <a:cs typeface="Arial" panose="020B0604020202020204"/>
              </a:defRPr>
            </a:lvl4pPr>
            <a:lvl5pPr>
              <a:defRPr sz="1400">
                <a:latin typeface="Arial" panose="020B0604020202020204"/>
                <a:cs typeface="Arial" panose="020B0604020202020204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Color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356620"/>
            <a:ext cx="6629400" cy="384721"/>
          </a:xfrm>
        </p:spPr>
        <p:txBody>
          <a:bodyPr lIns="0" tIns="0" rIns="0" bIns="0" anchor="t">
            <a:spAutoFit/>
          </a:bodyPr>
          <a:lstStyle>
            <a:lvl1pPr algn="l">
              <a:defRPr sz="2500" b="1">
                <a:solidFill>
                  <a:srgbClr val="D57500"/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A505DBE7-0ACF-E348-BBE2-A615BCE1D797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457200" y="1828803"/>
            <a:ext cx="8229600" cy="1452705"/>
          </a:xfrm>
        </p:spPr>
        <p:txBody>
          <a:bodyPr lIns="0" tIns="0" rIns="0" bIns="0">
            <a:spAutoFit/>
          </a:bodyPr>
          <a:lstStyle>
            <a:lvl1pPr>
              <a:defRPr sz="2000">
                <a:solidFill>
                  <a:srgbClr val="242424"/>
                </a:solidFill>
                <a:latin typeface="Arial" panose="020B0604020202020204"/>
                <a:cs typeface="Arial" panose="020B0604020202020204"/>
              </a:defRPr>
            </a:lvl1pPr>
            <a:lvl2pPr>
              <a:defRPr sz="1800">
                <a:solidFill>
                  <a:srgbClr val="242424"/>
                </a:solidFill>
                <a:latin typeface="Arial" panose="020B0604020202020204"/>
                <a:cs typeface="Arial" panose="020B0604020202020204"/>
              </a:defRPr>
            </a:lvl2pPr>
            <a:lvl3pPr>
              <a:defRPr sz="1600">
                <a:solidFill>
                  <a:srgbClr val="242424"/>
                </a:solidFill>
                <a:latin typeface="Arial" panose="020B0604020202020204"/>
                <a:cs typeface="Arial" panose="020B0604020202020204"/>
              </a:defRPr>
            </a:lvl3pPr>
            <a:lvl4pPr>
              <a:defRPr sz="1400">
                <a:solidFill>
                  <a:srgbClr val="242424"/>
                </a:solidFill>
                <a:latin typeface="Arial" panose="020B0604020202020204"/>
                <a:cs typeface="Arial" panose="020B0604020202020204"/>
              </a:defRPr>
            </a:lvl4pPr>
            <a:lvl5pPr>
              <a:defRPr sz="1400">
                <a:solidFill>
                  <a:srgbClr val="242424"/>
                </a:solidFill>
                <a:latin typeface="Arial" panose="020B0604020202020204"/>
                <a:cs typeface="Arial" panose="020B0604020202020204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Color Background + 2-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356620"/>
            <a:ext cx="6629400" cy="384721"/>
          </a:xfrm>
        </p:spPr>
        <p:txBody>
          <a:bodyPr lIns="0" tIns="0" rIns="0" bIns="0" anchor="t">
            <a:spAutoFit/>
          </a:bodyPr>
          <a:lstStyle>
            <a:lvl1pPr algn="l">
              <a:defRPr sz="2500" b="1">
                <a:solidFill>
                  <a:srgbClr val="D57500"/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A505DBE7-0ACF-E348-BBE2-A615BCE1D797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4"/>
            <a:ext cx="3886200" cy="1452705"/>
          </a:xfrm>
        </p:spPr>
        <p:txBody>
          <a:bodyPr lIns="0" tIns="0" rIns="0" bIns="0">
            <a:spAutoFit/>
          </a:bodyPr>
          <a:lstStyle>
            <a:lvl1pPr>
              <a:defRPr sz="2000">
                <a:solidFill>
                  <a:srgbClr val="000000"/>
                </a:solidFill>
                <a:latin typeface="Arial" panose="020B0604020202020204"/>
                <a:cs typeface="Arial" panose="020B0604020202020204"/>
              </a:defRPr>
            </a:lvl1pPr>
            <a:lvl2pPr>
              <a:defRPr sz="1800">
                <a:solidFill>
                  <a:srgbClr val="000000"/>
                </a:solidFill>
                <a:latin typeface="Arial" panose="020B0604020202020204"/>
                <a:cs typeface="Arial" panose="020B0604020202020204"/>
              </a:defRPr>
            </a:lvl2pPr>
            <a:lvl3pPr>
              <a:defRPr sz="1600">
                <a:solidFill>
                  <a:srgbClr val="000000"/>
                </a:solidFill>
                <a:latin typeface="Arial" panose="020B0604020202020204"/>
                <a:cs typeface="Arial" panose="020B0604020202020204"/>
              </a:defRPr>
            </a:lvl3pPr>
            <a:lvl4pPr>
              <a:defRPr sz="1400">
                <a:solidFill>
                  <a:srgbClr val="000000"/>
                </a:solidFill>
                <a:latin typeface="Arial" panose="020B0604020202020204"/>
                <a:cs typeface="Arial" panose="020B0604020202020204"/>
              </a:defRPr>
            </a:lvl4pPr>
            <a:lvl5pPr>
              <a:defRPr sz="1400">
                <a:solidFill>
                  <a:srgbClr val="000000"/>
                </a:solidFill>
                <a:latin typeface="Arial" panose="020B0604020202020204"/>
                <a:cs typeface="Arial" panose="020B0604020202020204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1828804"/>
            <a:ext cx="3886200" cy="1452705"/>
          </a:xfrm>
        </p:spPr>
        <p:txBody>
          <a:bodyPr lIns="0" tIns="0" bIns="0">
            <a:spAutoFit/>
          </a:bodyPr>
          <a:lstStyle>
            <a:lvl1pPr>
              <a:defRPr sz="2000">
                <a:solidFill>
                  <a:srgbClr val="000000"/>
                </a:solidFill>
                <a:latin typeface="Arial" panose="020B0604020202020204"/>
                <a:cs typeface="Arial" panose="020B0604020202020204"/>
              </a:defRPr>
            </a:lvl1pPr>
            <a:lvl2pPr>
              <a:defRPr sz="1800">
                <a:solidFill>
                  <a:srgbClr val="000000"/>
                </a:solidFill>
                <a:latin typeface="Arial" panose="020B0604020202020204"/>
                <a:cs typeface="Arial" panose="020B0604020202020204"/>
              </a:defRPr>
            </a:lvl2pPr>
            <a:lvl3pPr>
              <a:defRPr sz="1600">
                <a:solidFill>
                  <a:srgbClr val="000000"/>
                </a:solidFill>
                <a:latin typeface="Arial" panose="020B0604020202020204"/>
                <a:cs typeface="Arial" panose="020B0604020202020204"/>
              </a:defRPr>
            </a:lvl3pPr>
            <a:lvl4pPr>
              <a:defRPr sz="1400">
                <a:solidFill>
                  <a:srgbClr val="000000"/>
                </a:solidFill>
                <a:latin typeface="Arial" panose="020B0604020202020204"/>
                <a:cs typeface="Arial" panose="020B0604020202020204"/>
              </a:defRPr>
            </a:lvl4pPr>
            <a:lvl5pPr>
              <a:defRPr sz="1400">
                <a:solidFill>
                  <a:srgbClr val="000000"/>
                </a:solidFill>
                <a:latin typeface="Arial" panose="020B0604020202020204"/>
                <a:cs typeface="Arial" panose="020B0604020202020204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Color Background + 2-Column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356620"/>
            <a:ext cx="6629400" cy="384721"/>
          </a:xfrm>
        </p:spPr>
        <p:txBody>
          <a:bodyPr lIns="0" tIns="0" rIns="0" bIns="0" anchor="t">
            <a:spAutoFit/>
          </a:bodyPr>
          <a:lstStyle>
            <a:lvl1pPr algn="l">
              <a:defRPr sz="2500" b="1">
                <a:solidFill>
                  <a:srgbClr val="D57500"/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A505DBE7-0ACF-E348-BBE2-A615BCE1D797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28801"/>
            <a:ext cx="3886200" cy="307777"/>
          </a:xfrm>
        </p:spPr>
        <p:txBody>
          <a:bodyPr lIns="0" tIns="0" rIns="0" bIns="0" anchor="t">
            <a:spAutoFit/>
          </a:bodyPr>
          <a:lstStyle>
            <a:lvl1pPr marL="0" indent="0">
              <a:buNone/>
              <a:defRPr sz="2000" b="1">
                <a:latin typeface="Arial" panose="020B0604020202020204"/>
                <a:cs typeface="Arial" panose="020B0604020202020204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514606"/>
            <a:ext cx="3886200" cy="1452705"/>
          </a:xfrm>
        </p:spPr>
        <p:txBody>
          <a:bodyPr lIns="0" tIns="0" rIns="0" bIns="0">
            <a:spAutoFit/>
          </a:bodyPr>
          <a:lstStyle>
            <a:lvl1pPr>
              <a:defRPr sz="2000">
                <a:latin typeface="Arial" panose="020B0604020202020204"/>
                <a:cs typeface="Arial" panose="020B0604020202020204"/>
              </a:defRPr>
            </a:lvl1pPr>
            <a:lvl2pPr>
              <a:defRPr sz="1800">
                <a:latin typeface="Arial" panose="020B0604020202020204"/>
                <a:cs typeface="Arial" panose="020B0604020202020204"/>
              </a:defRPr>
            </a:lvl2pPr>
            <a:lvl3pPr>
              <a:defRPr sz="1600">
                <a:latin typeface="Arial" panose="020B0604020202020204"/>
                <a:cs typeface="Arial" panose="020B0604020202020204"/>
              </a:defRPr>
            </a:lvl3pPr>
            <a:lvl4pPr>
              <a:defRPr sz="1400">
                <a:latin typeface="Arial" panose="020B0604020202020204"/>
                <a:cs typeface="Arial" panose="020B0604020202020204"/>
              </a:defRPr>
            </a:lvl4pPr>
            <a:lvl5pPr>
              <a:defRPr sz="1400">
                <a:latin typeface="Arial" panose="020B0604020202020204"/>
                <a:cs typeface="Arial" panose="020B0604020202020204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828801"/>
            <a:ext cx="3886200" cy="307777"/>
          </a:xfrm>
        </p:spPr>
        <p:txBody>
          <a:bodyPr lIns="0" tIns="0" rIns="0" bIns="0" anchor="t">
            <a:spAutoFit/>
          </a:bodyPr>
          <a:lstStyle>
            <a:lvl1pPr marL="0" indent="0">
              <a:buNone/>
              <a:defRPr sz="2000" b="1">
                <a:latin typeface="Arial" panose="020B0604020202020204"/>
                <a:cs typeface="Arial" panose="020B0604020202020204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Content Placeholder 5"/>
          <p:cNvSpPr>
            <a:spLocks noGrp="1"/>
          </p:cNvSpPr>
          <p:nvPr>
            <p:ph sz="quarter" idx="4"/>
          </p:nvPr>
        </p:nvSpPr>
        <p:spPr>
          <a:xfrm>
            <a:off x="4800600" y="2514606"/>
            <a:ext cx="3886200" cy="1452705"/>
          </a:xfrm>
        </p:spPr>
        <p:txBody>
          <a:bodyPr lIns="0" tIns="0" rIns="0" bIns="0">
            <a:spAutoFit/>
          </a:bodyPr>
          <a:lstStyle>
            <a:lvl1pPr>
              <a:defRPr sz="2000">
                <a:latin typeface="Arial" panose="020B0604020202020204"/>
                <a:cs typeface="Arial" panose="020B0604020202020204"/>
              </a:defRPr>
            </a:lvl1pPr>
            <a:lvl2pPr>
              <a:defRPr sz="1800">
                <a:latin typeface="Arial" panose="020B0604020202020204"/>
                <a:cs typeface="Arial" panose="020B0604020202020204"/>
              </a:defRPr>
            </a:lvl2pPr>
            <a:lvl3pPr>
              <a:defRPr sz="1600">
                <a:latin typeface="Arial" panose="020B0604020202020204"/>
                <a:cs typeface="Arial" panose="020B0604020202020204"/>
              </a:defRPr>
            </a:lvl3pPr>
            <a:lvl4pPr>
              <a:defRPr sz="1400">
                <a:latin typeface="Arial" panose="020B0604020202020204"/>
                <a:cs typeface="Arial" panose="020B0604020202020204"/>
              </a:defRPr>
            </a:lvl4pPr>
            <a:lvl5pPr>
              <a:defRPr sz="1400">
                <a:latin typeface="Arial" panose="020B0604020202020204"/>
                <a:cs typeface="Arial" panose="020B0604020202020204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Color Background +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356620"/>
            <a:ext cx="6629400" cy="384721"/>
          </a:xfrm>
        </p:spPr>
        <p:txBody>
          <a:bodyPr lIns="0" tIns="0" rIns="0" bIns="0" anchor="t">
            <a:spAutoFit/>
          </a:bodyPr>
          <a:lstStyle>
            <a:lvl1pPr algn="l">
              <a:defRPr sz="2500" b="1">
                <a:solidFill>
                  <a:srgbClr val="D57500"/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A505DBE7-0ACF-E348-BBE2-A615BCE1D797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3404807"/>
            <a:ext cx="8229600" cy="276999"/>
          </a:xfrm>
        </p:spPr>
        <p:txBody>
          <a:bodyPr lIns="0" tIns="0" rIns="0" bIns="0" anchor="ctr">
            <a:spAutoFit/>
          </a:bodyPr>
          <a:lstStyle>
            <a:lvl1pPr marL="0" indent="0" algn="ctr">
              <a:buNone/>
              <a:defRPr sz="1800" i="1">
                <a:latin typeface="Arial" panose="020B0604020202020204"/>
                <a:cs typeface="Arial" panose="020B0604020202020204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486400"/>
            <a:ext cx="8229600" cy="215444"/>
          </a:xfrm>
        </p:spPr>
        <p:txBody>
          <a:bodyPr lIns="0" tIns="0" rIns="0" bIns="0">
            <a:spAutoFit/>
          </a:bodyPr>
          <a:lstStyle>
            <a:lvl1pPr marL="0" indent="0">
              <a:buNone/>
              <a:defRPr sz="1400">
                <a:latin typeface="Arial" panose="020B0604020202020204"/>
                <a:cs typeface="Arial" panose="020B0604020202020204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Color Background +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356620"/>
            <a:ext cx="6629400" cy="384721"/>
          </a:xfrm>
        </p:spPr>
        <p:txBody>
          <a:bodyPr lIns="0" tIns="0" rIns="0" bIns="0" anchor="t">
            <a:spAutoFit/>
          </a:bodyPr>
          <a:lstStyle>
            <a:lvl1pPr algn="l">
              <a:defRPr sz="2500" b="1">
                <a:solidFill>
                  <a:srgbClr val="D57500"/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A505DBE7-0ACF-E348-BBE2-A615BCE1D79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image" Target="../media/image8.png"/><Relationship Id="rId3" Type="http://schemas.openxmlformats.org/officeDocument/2006/relationships/slideLayout" Target="../slideLayouts/slideLayout19.xml"/><Relationship Id="rId21" Type="http://schemas.openxmlformats.org/officeDocument/2006/relationships/image" Target="../media/image11.png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image" Target="../media/image7.emf"/><Relationship Id="rId2" Type="http://schemas.openxmlformats.org/officeDocument/2006/relationships/slideLayout" Target="../slideLayouts/slideLayout18.xml"/><Relationship Id="rId16" Type="http://schemas.openxmlformats.org/officeDocument/2006/relationships/image" Target="../media/image6.jpeg"/><Relationship Id="rId20" Type="http://schemas.openxmlformats.org/officeDocument/2006/relationships/image" Target="../media/image10.png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26.xml"/><Relationship Id="rId19" Type="http://schemas.openxmlformats.org/officeDocument/2006/relationships/image" Target="../media/image9.png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1"/>
          <p:cNvSpPr txBox="1">
            <a:spLocks noChangeArrowheads="1"/>
          </p:cNvSpPr>
          <p:nvPr/>
        </p:nvSpPr>
        <p:spPr bwMode="auto">
          <a:xfrm>
            <a:off x="252414" y="115888"/>
            <a:ext cx="5397500" cy="1295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defTabSz="448945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1pPr>
            <a:lvl2pPr marL="742950" indent="-285750" defTabSz="448945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2pPr>
            <a:lvl3pPr marL="1143000" indent="-228600" defTabSz="448945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3pPr>
            <a:lvl4pPr marL="1600200" indent="-228600" defTabSz="448945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4pPr>
            <a:lvl5pPr marL="2057400" indent="-228600" defTabSz="448945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5pPr>
            <a:lvl6pPr marL="2514600" indent="-228600" defTabSz="448945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6pPr>
            <a:lvl7pPr marL="2971800" indent="-228600" defTabSz="448945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7pPr>
            <a:lvl8pPr marL="3429000" indent="-228600" defTabSz="448945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8pPr>
            <a:lvl9pPr marL="3886200" indent="-228600" defTabSz="448945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charset="-128"/>
              </a:defRPr>
            </a:lvl9pPr>
          </a:lstStyle>
          <a:p>
            <a:pPr eaLnBrk="0" hangingPunct="0">
              <a:lnSpc>
                <a:spcPts val="1290"/>
              </a:lnSpc>
              <a:buSzPct val="100000"/>
              <a:defRPr/>
            </a:pPr>
            <a:r>
              <a:rPr lang="en-GB" sz="1200">
                <a:solidFill>
                  <a:srgbClr val="FFFFFF"/>
                </a:solidFill>
              </a:rPr>
              <a:t>E-MRS 2010 Fall Meeting, Poland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971554" y="2420938"/>
            <a:ext cx="7758113" cy="92075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/>
          <a:lstStyle/>
          <a:p>
            <a:pPr lvl="0"/>
            <a:r>
              <a:rPr lang="en-GB"/>
              <a:t>Click to edit the title text format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91" r:id="rId12"/>
    <p:sldLayoutId id="2147483692" r:id="rId13"/>
  </p:sldLayoutIdLst>
  <p:hf hdr="0" dt="0"/>
  <p:txStyles>
    <p:titleStyle>
      <a:lvl1pPr algn="l" defTabSz="448945" rtl="0" eaLnBrk="0" fontAlgn="base" hangingPunct="0">
        <a:lnSpc>
          <a:spcPts val="36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6" charset="0"/>
        <a:defRPr sz="3200">
          <a:solidFill>
            <a:srgbClr val="002147"/>
          </a:solidFill>
          <a:latin typeface="+mj-lt"/>
          <a:ea typeface="MS PGothic" panose="020B0600070205080204" charset="-128"/>
          <a:cs typeface="MS PGothic" panose="020B0600070205080204" charset="-128"/>
        </a:defRPr>
      </a:lvl1pPr>
      <a:lvl2pPr algn="l" defTabSz="448945" rtl="0" eaLnBrk="0" fontAlgn="base" hangingPunct="0">
        <a:lnSpc>
          <a:spcPts val="36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6" charset="0"/>
        <a:defRPr sz="3200">
          <a:solidFill>
            <a:srgbClr val="002147"/>
          </a:solidFill>
          <a:latin typeface="Arial" panose="020B0604020202020204" pitchFamily="34" charset="0"/>
          <a:ea typeface="MS PGothic" panose="020B0600070205080204" charset="-128"/>
          <a:cs typeface="MS PGothic" panose="020B0600070205080204" charset="-128"/>
        </a:defRPr>
      </a:lvl2pPr>
      <a:lvl3pPr algn="l" defTabSz="448945" rtl="0" eaLnBrk="0" fontAlgn="base" hangingPunct="0">
        <a:lnSpc>
          <a:spcPts val="36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6" charset="0"/>
        <a:defRPr sz="3200">
          <a:solidFill>
            <a:srgbClr val="002147"/>
          </a:solidFill>
          <a:latin typeface="Arial" panose="020B0604020202020204" pitchFamily="34" charset="0"/>
          <a:ea typeface="MS PGothic" panose="020B0600070205080204" charset="-128"/>
          <a:cs typeface="MS PGothic" panose="020B0600070205080204" charset="-128"/>
        </a:defRPr>
      </a:lvl3pPr>
      <a:lvl4pPr algn="l" defTabSz="448945" rtl="0" eaLnBrk="0" fontAlgn="base" hangingPunct="0">
        <a:lnSpc>
          <a:spcPts val="36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6" charset="0"/>
        <a:defRPr sz="3200">
          <a:solidFill>
            <a:srgbClr val="002147"/>
          </a:solidFill>
          <a:latin typeface="Arial" panose="020B0604020202020204" pitchFamily="34" charset="0"/>
          <a:ea typeface="MS PGothic" panose="020B0600070205080204" charset="-128"/>
          <a:cs typeface="MS PGothic" panose="020B0600070205080204" charset="-128"/>
        </a:defRPr>
      </a:lvl4pPr>
      <a:lvl5pPr algn="l" defTabSz="448945" rtl="0" eaLnBrk="0" fontAlgn="base" hangingPunct="0">
        <a:lnSpc>
          <a:spcPts val="36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6" charset="0"/>
        <a:defRPr sz="3200">
          <a:solidFill>
            <a:srgbClr val="002147"/>
          </a:solidFill>
          <a:latin typeface="Arial" panose="020B0604020202020204" pitchFamily="34" charset="0"/>
          <a:ea typeface="MS PGothic" panose="020B0600070205080204" charset="-128"/>
          <a:cs typeface="MS PGothic" panose="020B0600070205080204" charset="-128"/>
        </a:defRPr>
      </a:lvl5pPr>
      <a:lvl6pPr marL="2514600" indent="-228600" algn="l" defTabSz="448945" rtl="0" eaLnBrk="0" fontAlgn="base" hangingPunct="0">
        <a:lnSpc>
          <a:spcPts val="36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6" charset="0"/>
        <a:defRPr sz="3200">
          <a:solidFill>
            <a:srgbClr val="002147"/>
          </a:solidFill>
          <a:latin typeface="Arial" panose="020B0604020202020204" pitchFamily="34" charset="0"/>
        </a:defRPr>
      </a:lvl6pPr>
      <a:lvl7pPr marL="2971800" indent="-228600" algn="l" defTabSz="448945" rtl="0" eaLnBrk="0" fontAlgn="base" hangingPunct="0">
        <a:lnSpc>
          <a:spcPts val="36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6" charset="0"/>
        <a:defRPr sz="3200">
          <a:solidFill>
            <a:srgbClr val="002147"/>
          </a:solidFill>
          <a:latin typeface="Arial" panose="020B0604020202020204" pitchFamily="34" charset="0"/>
        </a:defRPr>
      </a:lvl7pPr>
      <a:lvl8pPr marL="3429000" indent="-228600" algn="l" defTabSz="448945" rtl="0" eaLnBrk="0" fontAlgn="base" hangingPunct="0">
        <a:lnSpc>
          <a:spcPts val="36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6" charset="0"/>
        <a:defRPr sz="3200">
          <a:solidFill>
            <a:srgbClr val="002147"/>
          </a:solidFill>
          <a:latin typeface="Arial" panose="020B0604020202020204" pitchFamily="34" charset="0"/>
        </a:defRPr>
      </a:lvl8pPr>
      <a:lvl9pPr marL="3886200" indent="-228600" algn="l" defTabSz="448945" rtl="0" eaLnBrk="0" fontAlgn="base" hangingPunct="0">
        <a:lnSpc>
          <a:spcPts val="36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6" charset="0"/>
        <a:defRPr sz="3200">
          <a:solidFill>
            <a:srgbClr val="002147"/>
          </a:solidFill>
          <a:latin typeface="Arial" panose="020B0604020202020204" pitchFamily="34" charset="0"/>
        </a:defRPr>
      </a:lvl9pPr>
    </p:titleStyle>
    <p:bodyStyle>
      <a:lvl1pPr marL="342900" indent="-342900" algn="l" defTabSz="448945" rtl="0" eaLnBrk="0" fontAlgn="base" hangingPunct="0">
        <a:lnSpc>
          <a:spcPts val="36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6" charset="0"/>
        <a:defRPr sz="2800">
          <a:solidFill>
            <a:srgbClr val="002147"/>
          </a:solidFill>
          <a:latin typeface="+mn-lt"/>
          <a:ea typeface="MS PGothic" panose="020B0600070205080204" charset="-128"/>
          <a:cs typeface="MS PGothic" panose="020B0600070205080204" charset="-128"/>
        </a:defRPr>
      </a:lvl1pPr>
      <a:lvl2pPr marL="742950" indent="-285750" algn="l" defTabSz="448945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6" charset="0"/>
        <a:defRPr sz="2400">
          <a:solidFill>
            <a:srgbClr val="002147"/>
          </a:solidFill>
          <a:latin typeface="+mn-lt"/>
          <a:ea typeface="MS PGothic" panose="020B0600070205080204" charset="-128"/>
        </a:defRPr>
      </a:lvl2pPr>
      <a:lvl3pPr marL="1143000" indent="-228600" algn="l" defTabSz="448945" rtl="0" eaLnBrk="0" fontAlgn="base" hangingPunct="0">
        <a:spcBef>
          <a:spcPts val="55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6" charset="0"/>
        <a:defRPr sz="2200">
          <a:solidFill>
            <a:srgbClr val="002147"/>
          </a:solidFill>
          <a:latin typeface="+mn-lt"/>
          <a:ea typeface="MS PGothic" panose="020B0600070205080204" charset="-128"/>
        </a:defRPr>
      </a:lvl3pPr>
      <a:lvl4pPr marL="1600200" indent="-228600" algn="l" defTabSz="448945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6" charset="0"/>
        <a:defRPr sz="2000">
          <a:solidFill>
            <a:srgbClr val="002147"/>
          </a:solidFill>
          <a:latin typeface="+mn-lt"/>
          <a:ea typeface="MS PGothic" panose="020B0600070205080204" charset="-128"/>
        </a:defRPr>
      </a:lvl4pPr>
      <a:lvl5pPr marL="2057400" indent="-228600" algn="l" defTabSz="448945" rtl="0" eaLnBrk="0" fontAlgn="base" hangingPunct="0">
        <a:spcBef>
          <a:spcPts val="45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6" charset="0"/>
        <a:defRPr>
          <a:solidFill>
            <a:srgbClr val="000000"/>
          </a:solidFill>
          <a:latin typeface="+mn-lt"/>
          <a:ea typeface="MS PGothic" panose="020B0600070205080204" charset="-128"/>
        </a:defRPr>
      </a:lvl5pPr>
      <a:lvl6pPr marL="2514600" indent="-228600" algn="l" defTabSz="448945" rtl="0" eaLnBrk="0" fontAlgn="base" hangingPunct="0">
        <a:spcBef>
          <a:spcPts val="45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6" charset="0"/>
        <a:defRPr>
          <a:solidFill>
            <a:srgbClr val="000000"/>
          </a:solidFill>
          <a:latin typeface="+mn-lt"/>
        </a:defRPr>
      </a:lvl6pPr>
      <a:lvl7pPr marL="2971800" indent="-228600" algn="l" defTabSz="448945" rtl="0" eaLnBrk="0" fontAlgn="base" hangingPunct="0">
        <a:spcBef>
          <a:spcPts val="45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6" charset="0"/>
        <a:defRPr>
          <a:solidFill>
            <a:srgbClr val="000000"/>
          </a:solidFill>
          <a:latin typeface="+mn-lt"/>
        </a:defRPr>
      </a:lvl7pPr>
      <a:lvl8pPr marL="3429000" indent="-228600" algn="l" defTabSz="448945" rtl="0" eaLnBrk="0" fontAlgn="base" hangingPunct="0">
        <a:spcBef>
          <a:spcPts val="45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6" charset="0"/>
        <a:defRPr>
          <a:solidFill>
            <a:srgbClr val="000000"/>
          </a:solidFill>
          <a:latin typeface="+mn-lt"/>
        </a:defRPr>
      </a:lvl8pPr>
      <a:lvl9pPr marL="3886200" indent="-228600" algn="l" defTabSz="448945" rtl="0" eaLnBrk="0" fontAlgn="base" hangingPunct="0">
        <a:spcBef>
          <a:spcPts val="45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6" charset="0"/>
        <a:defRPr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74663" y="460375"/>
            <a:ext cx="8204200" cy="9874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0" tIns="0" rIns="0" bIns="0" numCol="1" anchor="t" anchorCtr="0" compatLnSpc="1"/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3"/>
          </p:nvPr>
        </p:nvSpPr>
        <p:spPr bwMode="auto">
          <a:xfrm>
            <a:off x="180975" y="6424613"/>
            <a:ext cx="609600" cy="22860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defTabSz="914400">
              <a:tabLst>
                <a:tab pos="457200" algn="l"/>
                <a:tab pos="800100" algn="l"/>
                <a:tab pos="1257300" algn="l"/>
              </a:tabLst>
              <a:defRPr sz="900">
                <a:solidFill>
                  <a:srgbClr val="777777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>
                <a:latin typeface="Times New Roman" panose="02020603050405020304" pitchFamily="16" charset="0"/>
              </a:rPr>
              <a:t>1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hf hdr="0" dt="0"/>
  <p:txStyles>
    <p:titleStyle>
      <a:lvl1pPr algn="ctr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 b="1">
          <a:solidFill>
            <a:srgbClr val="0000FF"/>
          </a:solidFill>
          <a:effectLst>
            <a:outerShdw blurRad="38100" dist="38100" dir="2700000" algn="tl">
              <a:srgbClr val="C0C0C0"/>
            </a:outerShdw>
          </a:effectLst>
          <a:latin typeface="Arial" panose="020B0604020202020204" pitchFamily="34" charset="0"/>
          <a:ea typeface="MS PGothic" panose="020B0600070205080204" charset="-128"/>
          <a:cs typeface="MS PGothic" panose="020B0600070205080204" charset="-128"/>
        </a:defRPr>
      </a:lvl1pPr>
      <a:lvl2pPr algn="ctr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 b="1">
          <a:solidFill>
            <a:srgbClr val="0000FF"/>
          </a:solidFill>
          <a:effectLst>
            <a:outerShdw blurRad="38100" dist="38100" dir="2700000" algn="tl">
              <a:srgbClr val="C0C0C0"/>
            </a:outerShdw>
          </a:effectLst>
          <a:latin typeface="Arial" panose="020B0604020202020204" pitchFamily="34" charset="0"/>
          <a:ea typeface="MS PGothic" panose="020B0600070205080204" charset="-128"/>
          <a:cs typeface="MS PGothic" panose="020B0600070205080204" charset="-128"/>
        </a:defRPr>
      </a:lvl2pPr>
      <a:lvl3pPr algn="ctr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 b="1">
          <a:solidFill>
            <a:srgbClr val="0000FF"/>
          </a:solidFill>
          <a:effectLst>
            <a:outerShdw blurRad="38100" dist="38100" dir="2700000" algn="tl">
              <a:srgbClr val="C0C0C0"/>
            </a:outerShdw>
          </a:effectLst>
          <a:latin typeface="Arial" panose="020B0604020202020204" pitchFamily="34" charset="0"/>
          <a:ea typeface="MS PGothic" panose="020B0600070205080204" charset="-128"/>
          <a:cs typeface="MS PGothic" panose="020B0600070205080204" charset="-128"/>
        </a:defRPr>
      </a:lvl3pPr>
      <a:lvl4pPr algn="ctr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 b="1">
          <a:solidFill>
            <a:srgbClr val="0000FF"/>
          </a:solidFill>
          <a:effectLst>
            <a:outerShdw blurRad="38100" dist="38100" dir="2700000" algn="tl">
              <a:srgbClr val="C0C0C0"/>
            </a:outerShdw>
          </a:effectLst>
          <a:latin typeface="Arial" panose="020B0604020202020204" pitchFamily="34" charset="0"/>
          <a:ea typeface="MS PGothic" panose="020B0600070205080204" charset="-128"/>
          <a:cs typeface="MS PGothic" panose="020B0600070205080204" charset="-128"/>
        </a:defRPr>
      </a:lvl4pPr>
      <a:lvl5pPr algn="ctr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 b="1">
          <a:solidFill>
            <a:srgbClr val="0000FF"/>
          </a:solidFill>
          <a:effectLst>
            <a:outerShdw blurRad="38100" dist="38100" dir="2700000" algn="tl">
              <a:srgbClr val="C0C0C0"/>
            </a:outerShdw>
          </a:effectLst>
          <a:latin typeface="Arial" panose="020B0604020202020204" pitchFamily="34" charset="0"/>
          <a:ea typeface="MS PGothic" panose="020B0600070205080204" charset="-128"/>
          <a:cs typeface="MS PGothic" panose="020B0600070205080204" charset="-128"/>
        </a:defRPr>
      </a:lvl5pPr>
      <a:lvl6pPr marL="4572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 b="1">
          <a:solidFill>
            <a:srgbClr val="CB7023"/>
          </a:solidFill>
          <a:latin typeface="Arial" panose="020B0604020202020204" pitchFamily="34" charset="0"/>
        </a:defRPr>
      </a:lvl6pPr>
      <a:lvl7pPr marL="9144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 b="1">
          <a:solidFill>
            <a:srgbClr val="CB7023"/>
          </a:solidFill>
          <a:latin typeface="Arial" panose="020B0604020202020204" pitchFamily="34" charset="0"/>
        </a:defRPr>
      </a:lvl7pPr>
      <a:lvl8pPr marL="13716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 b="1">
          <a:solidFill>
            <a:srgbClr val="CB7023"/>
          </a:solidFill>
          <a:latin typeface="Arial" panose="020B0604020202020204" pitchFamily="34" charset="0"/>
        </a:defRPr>
      </a:lvl8pPr>
      <a:lvl9pPr marL="18288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 b="1">
          <a:solidFill>
            <a:srgbClr val="CB7023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lnSpc>
          <a:spcPct val="85000"/>
        </a:lnSpc>
        <a:spcBef>
          <a:spcPct val="30000"/>
        </a:spcBef>
        <a:spcAft>
          <a:spcPct val="0"/>
        </a:spcAft>
        <a:buClr>
          <a:schemeClr val="folHlink"/>
        </a:buClr>
        <a:buBlip>
          <a:blip r:embed="rId5"/>
        </a:buBlip>
        <a:defRPr sz="2400">
          <a:solidFill>
            <a:schemeClr val="tx1"/>
          </a:solidFill>
          <a:latin typeface="Arial" panose="020B0604020202020204" pitchFamily="34" charset="0"/>
          <a:ea typeface="MS PGothic" panose="020B0600070205080204" charset="-128"/>
          <a:cs typeface="MS PGothic" panose="020B0600070205080204" charset="-128"/>
        </a:defRPr>
      </a:lvl1pPr>
      <a:lvl2pPr marL="742950" indent="-285750" algn="l" rtl="0" eaLnBrk="0" fontAlgn="base" hangingPunct="0">
        <a:lnSpc>
          <a:spcPct val="85000"/>
        </a:lnSpc>
        <a:spcBef>
          <a:spcPct val="30000"/>
        </a:spcBef>
        <a:spcAft>
          <a:spcPct val="0"/>
        </a:spcAft>
        <a:buClr>
          <a:schemeClr val="tx2"/>
        </a:buClr>
        <a:buSzPct val="80000"/>
        <a:buBlip>
          <a:blip r:embed="rId6"/>
        </a:buBlip>
        <a:defRPr sz="2000">
          <a:solidFill>
            <a:schemeClr val="tx1"/>
          </a:solidFill>
          <a:latin typeface="Arial" panose="020B0604020202020204" pitchFamily="34" charset="0"/>
          <a:ea typeface="MS PGothic" panose="020B0600070205080204" charset="-128"/>
        </a:defRPr>
      </a:lvl2pPr>
      <a:lvl3pPr marL="1143000" indent="-228600" algn="l" rtl="0" eaLnBrk="0" fontAlgn="base" hangingPunct="0">
        <a:lnSpc>
          <a:spcPct val="85000"/>
        </a:lnSpc>
        <a:spcBef>
          <a:spcPct val="30000"/>
        </a:spcBef>
        <a:spcAft>
          <a:spcPct val="0"/>
        </a:spcAft>
        <a:buClr>
          <a:srgbClr val="737373"/>
        </a:buClr>
        <a:buSzPct val="60000"/>
        <a:buBlip>
          <a:blip r:embed="rId7"/>
        </a:buBlip>
        <a:defRPr sz="2000">
          <a:solidFill>
            <a:schemeClr val="tx1"/>
          </a:solidFill>
          <a:latin typeface="Arial" panose="020B0604020202020204" pitchFamily="34" charset="0"/>
          <a:ea typeface="MS PGothic" panose="020B0600070205080204" charset="-128"/>
        </a:defRPr>
      </a:lvl3pPr>
      <a:lvl4pPr marL="1600200" indent="-228600" algn="l" rtl="0" eaLnBrk="0" fontAlgn="base" hangingPunct="0">
        <a:lnSpc>
          <a:spcPct val="85000"/>
        </a:lnSpc>
        <a:spcBef>
          <a:spcPct val="30000"/>
        </a:spcBef>
        <a:spcAft>
          <a:spcPct val="0"/>
        </a:spcAft>
        <a:buBlip>
          <a:blip r:embed="rId8"/>
        </a:buBlip>
        <a:defRPr sz="1600">
          <a:solidFill>
            <a:schemeClr val="tx1"/>
          </a:solidFill>
          <a:latin typeface="Arial" panose="020B0604020202020204" pitchFamily="34" charset="0"/>
          <a:ea typeface="MS PGothic" panose="020B060007020508020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Blip>
          <a:blip r:embed="rId5"/>
        </a:buBlip>
        <a:defRPr sz="1400">
          <a:solidFill>
            <a:schemeClr val="tx1"/>
          </a:solidFill>
          <a:latin typeface="Arial" panose="020B0604020202020204" pitchFamily="34" charset="0"/>
          <a:ea typeface="MS PGothic" panose="020B0600070205080204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Blip>
          <a:blip r:embed="rId8"/>
        </a:buBlip>
        <a:defRPr sz="1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Blip>
          <a:blip r:embed="rId8"/>
        </a:buBlip>
        <a:defRPr sz="1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Blip>
          <a:blip r:embed="rId8"/>
        </a:buBlip>
        <a:defRPr sz="1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Blip>
          <a:blip r:embed="rId8"/>
        </a:buBlip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latinum_PowerPoint_Background_08-19-2011.jpg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457200" y="356620"/>
            <a:ext cx="6629400" cy="384721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28800"/>
            <a:ext cx="8229600" cy="43434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rgbClr val="707276"/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ea typeface="+mn-ea"/>
            </a:endParaRPr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900">
                <a:solidFill>
                  <a:srgbClr val="707276"/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>
                <a:ea typeface="+mn-ea"/>
              </a:rPr>
              <a:t>1</a:t>
            </a:r>
            <a:endParaRPr lang="en-US" dirty="0">
              <a:ea typeface="+mn-ea"/>
            </a:endParaRPr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8"/>
            <a:ext cx="21336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rgbClr val="707276"/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03722D57-58D6-9447-A6D5-A97F6C35A8FB}" type="slidenum">
              <a:rPr lang="en-US" smtClean="0">
                <a:ea typeface="+mn-ea"/>
              </a:rPr>
              <a:t>‹#›</a:t>
            </a:fld>
            <a:endParaRPr lang="en-US" dirty="0">
              <a:ea typeface="+mn-ea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571232" y="128019"/>
            <a:ext cx="1444752" cy="72865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2500" b="1" kern="1200">
          <a:solidFill>
            <a:srgbClr val="D57500"/>
          </a:solidFill>
          <a:latin typeface="Arial" panose="020B0604020202020204"/>
          <a:ea typeface="+mj-ea"/>
          <a:cs typeface="Arial" panose="020B0604020202020204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SzPct val="100000"/>
        <a:buFontTx/>
        <a:buBlip>
          <a:blip r:embed="rId18"/>
        </a:buBlip>
        <a:defRPr sz="2000" kern="1200">
          <a:solidFill>
            <a:schemeClr val="accent2"/>
          </a:solidFill>
          <a:latin typeface="Arial" panose="020B0604020202020204"/>
          <a:ea typeface="+mn-ea"/>
          <a:cs typeface="Arial" panose="020B0604020202020204"/>
        </a:defRPr>
      </a:lvl1pPr>
      <a:lvl2pPr marL="742950" indent="-285750" algn="l" defTabSz="457200" rtl="0" eaLnBrk="1" latinLnBrk="0" hangingPunct="1">
        <a:spcBef>
          <a:spcPct val="20000"/>
        </a:spcBef>
        <a:buSzPct val="100000"/>
        <a:buFontTx/>
        <a:buBlip>
          <a:blip r:embed="rId19"/>
        </a:buBlip>
        <a:defRPr sz="1800" kern="1200">
          <a:solidFill>
            <a:schemeClr val="accent2"/>
          </a:solidFill>
          <a:latin typeface="Arial" panose="020B0604020202020204"/>
          <a:ea typeface="+mn-ea"/>
          <a:cs typeface="Arial" panose="020B0604020202020204"/>
        </a:defRPr>
      </a:lvl2pPr>
      <a:lvl3pPr marL="1143000" indent="-228600" algn="l" defTabSz="457200" rtl="0" eaLnBrk="1" latinLnBrk="0" hangingPunct="1">
        <a:spcBef>
          <a:spcPct val="20000"/>
        </a:spcBef>
        <a:buSzPct val="100000"/>
        <a:buFontTx/>
        <a:buBlip>
          <a:blip r:embed="rId20"/>
        </a:buBlip>
        <a:defRPr sz="1600" kern="1200">
          <a:solidFill>
            <a:schemeClr val="accent2"/>
          </a:solidFill>
          <a:latin typeface="Arial" panose="020B0604020202020204"/>
          <a:ea typeface="+mn-ea"/>
          <a:cs typeface="Arial" panose="020B0604020202020204"/>
        </a:defRPr>
      </a:lvl3pPr>
      <a:lvl4pPr marL="1600200" indent="-228600" algn="l" defTabSz="457200" rtl="0" eaLnBrk="1" latinLnBrk="0" hangingPunct="1">
        <a:spcBef>
          <a:spcPct val="20000"/>
        </a:spcBef>
        <a:buSzPct val="100000"/>
        <a:buFontTx/>
        <a:buBlip>
          <a:blip r:embed="rId21"/>
        </a:buBlip>
        <a:defRPr sz="1400" kern="1200">
          <a:solidFill>
            <a:schemeClr val="accent2"/>
          </a:solidFill>
          <a:latin typeface="Arial" panose="020B0604020202020204"/>
          <a:ea typeface="+mn-ea"/>
          <a:cs typeface="Arial" panose="020B0604020202020204"/>
        </a:defRPr>
      </a:lvl4pPr>
      <a:lvl5pPr marL="2057400" indent="-228600" algn="l" defTabSz="457200" rtl="0" eaLnBrk="1" latinLnBrk="0" hangingPunct="1">
        <a:spcBef>
          <a:spcPct val="20000"/>
        </a:spcBef>
        <a:buSzPct val="100000"/>
        <a:buFontTx/>
        <a:buBlip>
          <a:blip r:embed="rId18"/>
        </a:buBlip>
        <a:defRPr sz="1400" kern="1200">
          <a:solidFill>
            <a:schemeClr val="accent2"/>
          </a:solidFill>
          <a:latin typeface="Arial" panose="020B0604020202020204"/>
          <a:ea typeface="+mn-ea"/>
          <a:cs typeface="Arial" panose="020B0604020202020204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jpg"/><Relationship Id="rId4" Type="http://schemas.openxmlformats.org/officeDocument/2006/relationships/image" Target="../media/image1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tiff"/><Relationship Id="rId3" Type="http://schemas.openxmlformats.org/officeDocument/2006/relationships/image" Target="../media/image17.png"/><Relationship Id="rId7" Type="http://schemas.openxmlformats.org/officeDocument/2006/relationships/image" Target="../media/image21.gif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17.png"/><Relationship Id="rId7" Type="http://schemas.openxmlformats.org/officeDocument/2006/relationships/image" Target="../media/image26.tiff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emf"/><Relationship Id="rId11" Type="http://schemas.openxmlformats.org/officeDocument/2006/relationships/image" Target="../media/image30.emf"/><Relationship Id="rId5" Type="http://schemas.openxmlformats.org/officeDocument/2006/relationships/image" Target="../media/image24.jpeg"/><Relationship Id="rId10" Type="http://schemas.openxmlformats.org/officeDocument/2006/relationships/image" Target="../media/image29.wmf"/><Relationship Id="rId4" Type="http://schemas.openxmlformats.org/officeDocument/2006/relationships/image" Target="../media/image23.png"/><Relationship Id="rId9" Type="http://schemas.openxmlformats.org/officeDocument/2006/relationships/image" Target="../media/image2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35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tiff"/><Relationship Id="rId3" Type="http://schemas.openxmlformats.org/officeDocument/2006/relationships/image" Target="../media/image17.png"/><Relationship Id="rId7" Type="http://schemas.openxmlformats.org/officeDocument/2006/relationships/image" Target="../media/image29.wmf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openxmlformats.org/officeDocument/2006/relationships/image" Target="../media/image38.emf"/><Relationship Id="rId10" Type="http://schemas.openxmlformats.org/officeDocument/2006/relationships/image" Target="../media/image42.jpeg"/><Relationship Id="rId4" Type="http://schemas.openxmlformats.org/officeDocument/2006/relationships/image" Target="../media/image37.emf"/><Relationship Id="rId9" Type="http://schemas.openxmlformats.org/officeDocument/2006/relationships/image" Target="../media/image41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17.png"/><Relationship Id="rId7" Type="http://schemas.openxmlformats.org/officeDocument/2006/relationships/image" Target="../media/image46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wmf"/><Relationship Id="rId9" Type="http://schemas.openxmlformats.org/officeDocument/2006/relationships/image" Target="../media/image4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emf"/><Relationship Id="rId5" Type="http://schemas.openxmlformats.org/officeDocument/2006/relationships/image" Target="../media/image49.jpe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tiff"/><Relationship Id="rId5" Type="http://schemas.openxmlformats.org/officeDocument/2006/relationships/image" Target="../media/image50.tiff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emf"/><Relationship Id="rId4" Type="http://schemas.openxmlformats.org/officeDocument/2006/relationships/image" Target="../media/image52.tif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4.png"/><Relationship Id="rId4" Type="http://schemas.openxmlformats.org/officeDocument/2006/relationships/image" Target="../media/image53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tiff"/><Relationship Id="rId3" Type="http://schemas.openxmlformats.org/officeDocument/2006/relationships/image" Target="../media/image16.jpeg"/><Relationship Id="rId7" Type="http://schemas.openxmlformats.org/officeDocument/2006/relationships/image" Target="../media/image57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tiff"/><Relationship Id="rId5" Type="http://schemas.openxmlformats.org/officeDocument/2006/relationships/image" Target="../media/image55.jpeg"/><Relationship Id="rId4" Type="http://schemas.openxmlformats.org/officeDocument/2006/relationships/image" Target="../media/image17.png"/><Relationship Id="rId9" Type="http://schemas.openxmlformats.org/officeDocument/2006/relationships/image" Target="../media/image59.tif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16.jpeg"/><Relationship Id="rId7" Type="http://schemas.openxmlformats.org/officeDocument/2006/relationships/image" Target="../media/image63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2.jpeg"/><Relationship Id="rId5" Type="http://schemas.openxmlformats.org/officeDocument/2006/relationships/image" Target="../media/image61.png"/><Relationship Id="rId10" Type="http://schemas.openxmlformats.org/officeDocument/2006/relationships/image" Target="../media/image17.png"/><Relationship Id="rId4" Type="http://schemas.openxmlformats.org/officeDocument/2006/relationships/image" Target="../media/image60.emf"/><Relationship Id="rId9" Type="http://schemas.openxmlformats.org/officeDocument/2006/relationships/image" Target="../media/image30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emf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jpeg"/><Relationship Id="rId5" Type="http://schemas.openxmlformats.org/officeDocument/2006/relationships/image" Target="../media/image67.jpeg"/><Relationship Id="rId4" Type="http://schemas.openxmlformats.org/officeDocument/2006/relationships/image" Target="../media/image6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emf"/><Relationship Id="rId7" Type="http://schemas.openxmlformats.org/officeDocument/2006/relationships/image" Target="../media/image72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1.png"/><Relationship Id="rId5" Type="http://schemas.microsoft.com/office/2007/relationships/hdphoto" Target="../media/hdphoto1.wdp"/><Relationship Id="rId4" Type="http://schemas.openxmlformats.org/officeDocument/2006/relationships/image" Target="../media/image7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15.jpeg"/><Relationship Id="rId4" Type="http://schemas.openxmlformats.org/officeDocument/2006/relationships/image" Target="../media/image14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7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7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16.jpeg"/><Relationship Id="rId7" Type="http://schemas.openxmlformats.org/officeDocument/2006/relationships/image" Target="../media/image76.wmf"/><Relationship Id="rId12" Type="http://schemas.openxmlformats.org/officeDocument/2006/relationships/image" Target="../media/image82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11" Type="http://schemas.openxmlformats.org/officeDocument/2006/relationships/image" Target="../media/image81.emf"/><Relationship Id="rId5" Type="http://schemas.openxmlformats.org/officeDocument/2006/relationships/image" Target="../media/image77.emf"/><Relationship Id="rId10" Type="http://schemas.openxmlformats.org/officeDocument/2006/relationships/image" Target="../media/image80.emf"/><Relationship Id="rId4" Type="http://schemas.openxmlformats.org/officeDocument/2006/relationships/image" Target="../media/image17.png"/><Relationship Id="rId9" Type="http://schemas.openxmlformats.org/officeDocument/2006/relationships/image" Target="../media/image7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4.emf"/><Relationship Id="rId4" Type="http://schemas.openxmlformats.org/officeDocument/2006/relationships/image" Target="../media/image83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6.emf"/><Relationship Id="rId5" Type="http://schemas.openxmlformats.org/officeDocument/2006/relationships/image" Target="../media/image85.emf"/><Relationship Id="rId4" Type="http://schemas.openxmlformats.org/officeDocument/2006/relationships/image" Target="../media/image1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image" Target="../media/image16.jpeg"/><Relationship Id="rId7" Type="http://schemas.openxmlformats.org/officeDocument/2006/relationships/image" Target="../media/image91.tiff"/><Relationship Id="rId12" Type="http://schemas.openxmlformats.org/officeDocument/2006/relationships/image" Target="../media/image92.tif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90.tiff"/><Relationship Id="rId11" Type="http://schemas.openxmlformats.org/officeDocument/2006/relationships/image" Target="../media/image88.wmf"/><Relationship Id="rId5" Type="http://schemas.openxmlformats.org/officeDocument/2006/relationships/image" Target="../media/image89.tiff"/><Relationship Id="rId10" Type="http://schemas.openxmlformats.org/officeDocument/2006/relationships/oleObject" Target="../embeddings/oleObject3.bin"/><Relationship Id="rId4" Type="http://schemas.openxmlformats.org/officeDocument/2006/relationships/image" Target="../media/image17.png"/><Relationship Id="rId9" Type="http://schemas.openxmlformats.org/officeDocument/2006/relationships/image" Target="../media/image87.w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oleObject" Target="../embeddings/oleObject5.bin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10.png"/><Relationship Id="rId12" Type="http://schemas.openxmlformats.org/officeDocument/2006/relationships/image" Target="../media/image89.tif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9.png"/><Relationship Id="rId11" Type="http://schemas.openxmlformats.org/officeDocument/2006/relationships/image" Target="../media/image95.tiff"/><Relationship Id="rId5" Type="http://schemas.openxmlformats.org/officeDocument/2006/relationships/image" Target="../media/image8.png"/><Relationship Id="rId15" Type="http://schemas.openxmlformats.org/officeDocument/2006/relationships/image" Target="../media/image96.png"/><Relationship Id="rId10" Type="http://schemas.openxmlformats.org/officeDocument/2006/relationships/image" Target="../media/image93.wmf"/><Relationship Id="rId4" Type="http://schemas.openxmlformats.org/officeDocument/2006/relationships/image" Target="../media/image16.jpeg"/><Relationship Id="rId9" Type="http://schemas.openxmlformats.org/officeDocument/2006/relationships/oleObject" Target="../embeddings/oleObject4.bin"/><Relationship Id="rId14" Type="http://schemas.openxmlformats.org/officeDocument/2006/relationships/image" Target="../media/image94.wm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13" Type="http://schemas.openxmlformats.org/officeDocument/2006/relationships/image" Target="../media/image17.png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11.png"/><Relationship Id="rId12" Type="http://schemas.openxmlformats.org/officeDocument/2006/relationships/image" Target="../media/image16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0.png"/><Relationship Id="rId11" Type="http://schemas.openxmlformats.org/officeDocument/2006/relationships/image" Target="../media/image98.wmf"/><Relationship Id="rId5" Type="http://schemas.openxmlformats.org/officeDocument/2006/relationships/image" Target="../media/image9.png"/><Relationship Id="rId10" Type="http://schemas.openxmlformats.org/officeDocument/2006/relationships/oleObject" Target="../embeddings/oleObject7.bin"/><Relationship Id="rId4" Type="http://schemas.openxmlformats.org/officeDocument/2006/relationships/image" Target="../media/image8.png"/><Relationship Id="rId9" Type="http://schemas.openxmlformats.org/officeDocument/2006/relationships/image" Target="../media/image97.w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99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17.png"/><Relationship Id="rId10" Type="http://schemas.openxmlformats.org/officeDocument/2006/relationships/image" Target="../media/image101.png"/><Relationship Id="rId4" Type="http://schemas.openxmlformats.org/officeDocument/2006/relationships/image" Target="../media/image16.jpeg"/><Relationship Id="rId9" Type="http://schemas.openxmlformats.org/officeDocument/2006/relationships/image" Target="../media/image100.w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oleObject" Target="../embeddings/oleObject11.bin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10.png"/><Relationship Id="rId12" Type="http://schemas.openxmlformats.org/officeDocument/2006/relationships/image" Target="../media/image102.wmf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104.wmf"/><Relationship Id="rId1" Type="http://schemas.openxmlformats.org/officeDocument/2006/relationships/vmlDrawing" Target="../drawings/vmlDrawing6.vml"/><Relationship Id="rId6" Type="http://schemas.openxmlformats.org/officeDocument/2006/relationships/image" Target="../media/image9.png"/><Relationship Id="rId11" Type="http://schemas.openxmlformats.org/officeDocument/2006/relationships/oleObject" Target="../embeddings/oleObject10.bin"/><Relationship Id="rId5" Type="http://schemas.openxmlformats.org/officeDocument/2006/relationships/image" Target="../media/image8.png"/><Relationship Id="rId15" Type="http://schemas.openxmlformats.org/officeDocument/2006/relationships/oleObject" Target="../embeddings/oleObject12.bin"/><Relationship Id="rId10" Type="http://schemas.openxmlformats.org/officeDocument/2006/relationships/image" Target="../media/image106.tiff"/><Relationship Id="rId4" Type="http://schemas.openxmlformats.org/officeDocument/2006/relationships/image" Target="../media/image16.jpeg"/><Relationship Id="rId9" Type="http://schemas.openxmlformats.org/officeDocument/2006/relationships/image" Target="../media/image105.tiff"/><Relationship Id="rId14" Type="http://schemas.openxmlformats.org/officeDocument/2006/relationships/image" Target="../media/image103.wm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emf"/><Relationship Id="rId3" Type="http://schemas.openxmlformats.org/officeDocument/2006/relationships/image" Target="../media/image16.jpe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08.em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14.tif"/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10.png"/><Relationship Id="rId12" Type="http://schemas.openxmlformats.org/officeDocument/2006/relationships/image" Target="../media/image113.ti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9.png"/><Relationship Id="rId11" Type="http://schemas.openxmlformats.org/officeDocument/2006/relationships/image" Target="../media/image112.png"/><Relationship Id="rId5" Type="http://schemas.openxmlformats.org/officeDocument/2006/relationships/image" Target="../media/image8.png"/><Relationship Id="rId15" Type="http://schemas.openxmlformats.org/officeDocument/2006/relationships/image" Target="../media/image109.wmf"/><Relationship Id="rId10" Type="http://schemas.openxmlformats.org/officeDocument/2006/relationships/image" Target="../media/image111.png"/><Relationship Id="rId4" Type="http://schemas.openxmlformats.org/officeDocument/2006/relationships/image" Target="../media/image16.jpeg"/><Relationship Id="rId9" Type="http://schemas.openxmlformats.org/officeDocument/2006/relationships/image" Target="../media/image110.png"/><Relationship Id="rId14" Type="http://schemas.openxmlformats.org/officeDocument/2006/relationships/oleObject" Target="../embeddings/oleObject13.bin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15.wmf"/><Relationship Id="rId18" Type="http://schemas.openxmlformats.org/officeDocument/2006/relationships/image" Target="../media/image116.wmf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10.png"/><Relationship Id="rId12" Type="http://schemas.openxmlformats.org/officeDocument/2006/relationships/oleObject" Target="../embeddings/oleObject14.bin"/><Relationship Id="rId17" Type="http://schemas.openxmlformats.org/officeDocument/2006/relationships/oleObject" Target="../embeddings/oleObject15.bin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120.png"/><Relationship Id="rId1" Type="http://schemas.openxmlformats.org/officeDocument/2006/relationships/vmlDrawing" Target="../drawings/vmlDrawing8.vml"/><Relationship Id="rId6" Type="http://schemas.openxmlformats.org/officeDocument/2006/relationships/image" Target="../media/image9.png"/><Relationship Id="rId11" Type="http://schemas.openxmlformats.org/officeDocument/2006/relationships/image" Target="../media/image117.png"/><Relationship Id="rId5" Type="http://schemas.openxmlformats.org/officeDocument/2006/relationships/image" Target="../media/image8.png"/><Relationship Id="rId15" Type="http://schemas.openxmlformats.org/officeDocument/2006/relationships/image" Target="../media/image119.tif"/><Relationship Id="rId10" Type="http://schemas.openxmlformats.org/officeDocument/2006/relationships/image" Target="../media/image81.emf"/><Relationship Id="rId4" Type="http://schemas.openxmlformats.org/officeDocument/2006/relationships/image" Target="../media/image16.jpeg"/><Relationship Id="rId9" Type="http://schemas.openxmlformats.org/officeDocument/2006/relationships/image" Target="../media/image80.emf"/><Relationship Id="rId14" Type="http://schemas.openxmlformats.org/officeDocument/2006/relationships/image" Target="../media/image118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2.jpg"/><Relationship Id="rId7" Type="http://schemas.openxmlformats.org/officeDocument/2006/relationships/image" Target="../media/image16.jpeg"/><Relationship Id="rId2" Type="http://schemas.openxmlformats.org/officeDocument/2006/relationships/image" Target="../media/image121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5.wmf"/><Relationship Id="rId5" Type="http://schemas.openxmlformats.org/officeDocument/2006/relationships/image" Target="../media/image124.wmf"/><Relationship Id="rId4" Type="http://schemas.openxmlformats.org/officeDocument/2006/relationships/image" Target="../media/image12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6.wmf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emf"/><Relationship Id="rId3" Type="http://schemas.openxmlformats.org/officeDocument/2006/relationships/image" Target="../media/image16.jpe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29.emf"/><Relationship Id="rId4" Type="http://schemas.openxmlformats.org/officeDocument/2006/relationships/image" Target="../media/image8.png"/><Relationship Id="rId9" Type="http://schemas.openxmlformats.org/officeDocument/2006/relationships/image" Target="../media/image128.emf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emf"/><Relationship Id="rId3" Type="http://schemas.openxmlformats.org/officeDocument/2006/relationships/image" Target="../media/image16.jpe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11" Type="http://schemas.openxmlformats.org/officeDocument/2006/relationships/image" Target="../media/image133.emf"/><Relationship Id="rId5" Type="http://schemas.openxmlformats.org/officeDocument/2006/relationships/image" Target="../media/image9.png"/><Relationship Id="rId10" Type="http://schemas.openxmlformats.org/officeDocument/2006/relationships/image" Target="../media/image132.emf"/><Relationship Id="rId4" Type="http://schemas.openxmlformats.org/officeDocument/2006/relationships/image" Target="../media/image8.png"/><Relationship Id="rId9" Type="http://schemas.openxmlformats.org/officeDocument/2006/relationships/image" Target="../media/image131.w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emf"/><Relationship Id="rId7" Type="http://schemas.openxmlformats.org/officeDocument/2006/relationships/image" Target="../media/image135.tif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emf"/><Relationship Id="rId5" Type="http://schemas.openxmlformats.org/officeDocument/2006/relationships/image" Target="../media/image80.emf"/><Relationship Id="rId4" Type="http://schemas.openxmlformats.org/officeDocument/2006/relationships/image" Target="../media/image30.emf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png"/><Relationship Id="rId3" Type="http://schemas.openxmlformats.org/officeDocument/2006/relationships/image" Target="../media/image136.png"/><Relationship Id="rId7" Type="http://schemas.openxmlformats.org/officeDocument/2006/relationships/image" Target="../media/image139.tif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.png"/><Relationship Id="rId5" Type="http://schemas.openxmlformats.org/officeDocument/2006/relationships/image" Target="../media/image138.jpeg"/><Relationship Id="rId4" Type="http://schemas.openxmlformats.org/officeDocument/2006/relationships/image" Target="../media/image13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3.jpeg"/><Relationship Id="rId4" Type="http://schemas.openxmlformats.org/officeDocument/2006/relationships/image" Target="../media/image142.gif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wmf"/><Relationship Id="rId3" Type="http://schemas.openxmlformats.org/officeDocument/2006/relationships/image" Target="../media/image145.tiff"/><Relationship Id="rId7" Type="http://schemas.openxmlformats.org/officeDocument/2006/relationships/image" Target="../media/image149.wmf"/><Relationship Id="rId2" Type="http://schemas.openxmlformats.org/officeDocument/2006/relationships/image" Target="../media/image14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8.tiff"/><Relationship Id="rId5" Type="http://schemas.openxmlformats.org/officeDocument/2006/relationships/image" Target="../media/image147.emf"/><Relationship Id="rId4" Type="http://schemas.openxmlformats.org/officeDocument/2006/relationships/image" Target="../media/image146.emf"/><Relationship Id="rId9" Type="http://schemas.openxmlformats.org/officeDocument/2006/relationships/image" Target="../media/image151.tiff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6.wmf"/><Relationship Id="rId3" Type="http://schemas.openxmlformats.org/officeDocument/2006/relationships/image" Target="../media/image153.emf"/><Relationship Id="rId7" Type="http://schemas.openxmlformats.org/officeDocument/2006/relationships/image" Target="../media/image155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52.w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154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1.png"/><Relationship Id="rId3" Type="http://schemas.openxmlformats.org/officeDocument/2006/relationships/oleObject" Target="../embeddings/oleObject17.bin"/><Relationship Id="rId7" Type="http://schemas.openxmlformats.org/officeDocument/2006/relationships/image" Target="../media/image160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159.emf"/><Relationship Id="rId5" Type="http://schemas.openxmlformats.org/officeDocument/2006/relationships/image" Target="../media/image158.emf"/><Relationship Id="rId4" Type="http://schemas.openxmlformats.org/officeDocument/2006/relationships/image" Target="../media/image157.w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64.emf"/><Relationship Id="rId4" Type="http://schemas.openxmlformats.org/officeDocument/2006/relationships/image" Target="../media/image163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68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7.png"/><Relationship Id="rId5" Type="http://schemas.openxmlformats.org/officeDocument/2006/relationships/image" Target="../media/image166.emf"/><Relationship Id="rId4" Type="http://schemas.openxmlformats.org/officeDocument/2006/relationships/image" Target="../media/image165.jpe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9.tiff"/><Relationship Id="rId3" Type="http://schemas.openxmlformats.org/officeDocument/2006/relationships/image" Target="../media/image136.png"/><Relationship Id="rId7" Type="http://schemas.openxmlformats.org/officeDocument/2006/relationships/image" Target="../media/image17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8.jpeg"/><Relationship Id="rId5" Type="http://schemas.openxmlformats.org/officeDocument/2006/relationships/image" Target="../media/image140.png"/><Relationship Id="rId4" Type="http://schemas.openxmlformats.org/officeDocument/2006/relationships/image" Target="../media/image13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7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emf"/><Relationship Id="rId2" Type="http://schemas.openxmlformats.org/officeDocument/2006/relationships/image" Target="../media/image169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1.emf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4.wmf"/><Relationship Id="rId13" Type="http://schemas.openxmlformats.org/officeDocument/2006/relationships/image" Target="../media/image176.png"/><Relationship Id="rId18" Type="http://schemas.microsoft.com/office/2007/relationships/hdphoto" Target="../media/hdphoto2.wdp"/><Relationship Id="rId3" Type="http://schemas.openxmlformats.org/officeDocument/2006/relationships/oleObject" Target="../embeddings/oleObject18.bin"/><Relationship Id="rId7" Type="http://schemas.openxmlformats.org/officeDocument/2006/relationships/oleObject" Target="../embeddings/oleObject20.bin"/><Relationship Id="rId12" Type="http://schemas.openxmlformats.org/officeDocument/2006/relationships/image" Target="../media/image103.wmf"/><Relationship Id="rId17" Type="http://schemas.openxmlformats.org/officeDocument/2006/relationships/image" Target="../media/image177.png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104.wmf"/><Relationship Id="rId1" Type="http://schemas.openxmlformats.org/officeDocument/2006/relationships/vmlDrawing" Target="../drawings/vmlDrawing11.vml"/><Relationship Id="rId6" Type="http://schemas.openxmlformats.org/officeDocument/2006/relationships/image" Target="../media/image173.wmf"/><Relationship Id="rId11" Type="http://schemas.openxmlformats.org/officeDocument/2006/relationships/oleObject" Target="../embeddings/oleObject11.bin"/><Relationship Id="rId5" Type="http://schemas.openxmlformats.org/officeDocument/2006/relationships/oleObject" Target="../embeddings/oleObject19.bin"/><Relationship Id="rId15" Type="http://schemas.openxmlformats.org/officeDocument/2006/relationships/oleObject" Target="../embeddings/oleObject12.bin"/><Relationship Id="rId10" Type="http://schemas.openxmlformats.org/officeDocument/2006/relationships/image" Target="../media/image175.wmf"/><Relationship Id="rId4" Type="http://schemas.openxmlformats.org/officeDocument/2006/relationships/image" Target="../media/image172.wmf"/><Relationship Id="rId9" Type="http://schemas.openxmlformats.org/officeDocument/2006/relationships/oleObject" Target="../embeddings/oleObject21.bin"/><Relationship Id="rId14" Type="http://schemas.openxmlformats.org/officeDocument/2006/relationships/image" Target="../media/image7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png"/><Relationship Id="rId2" Type="http://schemas.openxmlformats.org/officeDocument/2006/relationships/image" Target="../media/image17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2.png"/><Relationship Id="rId5" Type="http://schemas.openxmlformats.org/officeDocument/2006/relationships/image" Target="../media/image181.jpeg"/><Relationship Id="rId4" Type="http://schemas.openxmlformats.org/officeDocument/2006/relationships/image" Target="../media/image17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8.png"/><Relationship Id="rId11" Type="http://schemas.openxmlformats.org/officeDocument/2006/relationships/image" Target="../media/image183.wmf"/><Relationship Id="rId5" Type="http://schemas.openxmlformats.org/officeDocument/2006/relationships/image" Target="../media/image17.png"/><Relationship Id="rId10" Type="http://schemas.openxmlformats.org/officeDocument/2006/relationships/oleObject" Target="../embeddings/oleObject22.bin"/><Relationship Id="rId4" Type="http://schemas.openxmlformats.org/officeDocument/2006/relationships/image" Target="../media/image16.jpeg"/><Relationship Id="rId9" Type="http://schemas.openxmlformats.org/officeDocument/2006/relationships/image" Target="../media/image11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6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85.emf"/><Relationship Id="rId4" Type="http://schemas.openxmlformats.org/officeDocument/2006/relationships/image" Target="../media/image17.png"/><Relationship Id="rId9" Type="http://schemas.openxmlformats.org/officeDocument/2006/relationships/image" Target="../media/image184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6.emf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7.emf"/><Relationship Id="rId4" Type="http://schemas.openxmlformats.org/officeDocument/2006/relationships/image" Target="../media/image69.emf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92.emf"/><Relationship Id="rId3" Type="http://schemas.openxmlformats.org/officeDocument/2006/relationships/image" Target="../media/image16.jpeg"/><Relationship Id="rId7" Type="http://schemas.openxmlformats.org/officeDocument/2006/relationships/image" Target="../media/image10.png"/><Relationship Id="rId12" Type="http://schemas.openxmlformats.org/officeDocument/2006/relationships/image" Target="../media/image19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11" Type="http://schemas.openxmlformats.org/officeDocument/2006/relationships/image" Target="../media/image190.png"/><Relationship Id="rId5" Type="http://schemas.openxmlformats.org/officeDocument/2006/relationships/image" Target="../media/image8.png"/><Relationship Id="rId10" Type="http://schemas.openxmlformats.org/officeDocument/2006/relationships/image" Target="../media/image189.gif"/><Relationship Id="rId4" Type="http://schemas.openxmlformats.org/officeDocument/2006/relationships/image" Target="../media/image17.png"/><Relationship Id="rId9" Type="http://schemas.openxmlformats.org/officeDocument/2006/relationships/image" Target="../media/image188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6.gif"/><Relationship Id="rId5" Type="http://schemas.openxmlformats.org/officeDocument/2006/relationships/image" Target="../media/image195.jpeg"/><Relationship Id="rId4" Type="http://schemas.openxmlformats.org/officeDocument/2006/relationships/image" Target="../media/image194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5.jpeg"/><Relationship Id="rId7" Type="http://schemas.openxmlformats.org/officeDocument/2006/relationships/image" Target="../media/image6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png"/><Relationship Id="rId5" Type="http://schemas.openxmlformats.org/officeDocument/2006/relationships/image" Target="../media/image197.emf"/><Relationship Id="rId4" Type="http://schemas.openxmlformats.org/officeDocument/2006/relationships/image" Target="../media/image65.emf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5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8.jpeg"/><Relationship Id="rId4" Type="http://schemas.openxmlformats.org/officeDocument/2006/relationships/image" Target="../media/image65.emf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9.png"/><Relationship Id="rId3" Type="http://schemas.openxmlformats.org/officeDocument/2006/relationships/image" Target="../media/image199.emf"/><Relationship Id="rId7" Type="http://schemas.openxmlformats.org/officeDocument/2006/relationships/image" Target="../media/image20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00.jpeg"/><Relationship Id="rId4" Type="http://schemas.openxmlformats.org/officeDocument/2006/relationships/image" Target="../media/image15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4.jpeg"/><Relationship Id="rId5" Type="http://schemas.openxmlformats.org/officeDocument/2006/relationships/image" Target="../media/image200.jpeg"/><Relationship Id="rId4" Type="http://schemas.openxmlformats.org/officeDocument/2006/relationships/image" Target="../media/image203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emf"/><Relationship Id="rId3" Type="http://schemas.openxmlformats.org/officeDocument/2006/relationships/notesSlide" Target="../notesSlides/notesSlide24.xml"/><Relationship Id="rId7" Type="http://schemas.openxmlformats.org/officeDocument/2006/relationships/image" Target="../media/image207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205.wmf"/><Relationship Id="rId5" Type="http://schemas.openxmlformats.org/officeDocument/2006/relationships/oleObject" Target="../embeddings/oleObject23.bin"/><Relationship Id="rId4" Type="http://schemas.openxmlformats.org/officeDocument/2006/relationships/image" Target="../media/image206.png"/><Relationship Id="rId9" Type="http://schemas.openxmlformats.org/officeDocument/2006/relationships/image" Target="../media/image208.tiff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209.png"/><Relationship Id="rId4" Type="http://schemas.openxmlformats.org/officeDocument/2006/relationships/oleObject" Target="../embeddings/oleObject24.bin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4.emf"/><Relationship Id="rId5" Type="http://schemas.openxmlformats.org/officeDocument/2006/relationships/image" Target="../media/image213.emf"/><Relationship Id="rId4" Type="http://schemas.openxmlformats.org/officeDocument/2006/relationships/image" Target="../media/image212.emf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6.emf"/><Relationship Id="rId2" Type="http://schemas.openxmlformats.org/officeDocument/2006/relationships/image" Target="../media/image215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7.wmf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9.emf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7" Type="http://schemas.openxmlformats.org/officeDocument/2006/relationships/image" Target="../media/image220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25.bin"/><Relationship Id="rId5" Type="http://schemas.openxmlformats.org/officeDocument/2006/relationships/image" Target="../media/image198.jpeg"/><Relationship Id="rId4" Type="http://schemas.openxmlformats.org/officeDocument/2006/relationships/image" Target="../media/image221.tiff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8.jpeg"/><Relationship Id="rId5" Type="http://schemas.openxmlformats.org/officeDocument/2006/relationships/image" Target="../media/image221.tiff"/><Relationship Id="rId4" Type="http://schemas.openxmlformats.org/officeDocument/2006/relationships/image" Target="../media/image191.jpe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4.jpeg"/><Relationship Id="rId2" Type="http://schemas.openxmlformats.org/officeDocument/2006/relationships/image" Target="../media/image223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6.tiff"/><Relationship Id="rId4" Type="http://schemas.openxmlformats.org/officeDocument/2006/relationships/image" Target="../media/image225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8.png"/><Relationship Id="rId2" Type="http://schemas.openxmlformats.org/officeDocument/2006/relationships/image" Target="../media/image2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9.emf"/><Relationship Id="rId4" Type="http://schemas.openxmlformats.org/officeDocument/2006/relationships/image" Target="../media/image223.emf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1.wmf"/><Relationship Id="rId3" Type="http://schemas.openxmlformats.org/officeDocument/2006/relationships/oleObject" Target="../embeddings/oleObject26.bin"/><Relationship Id="rId7" Type="http://schemas.openxmlformats.org/officeDocument/2006/relationships/oleObject" Target="../embeddings/oleObject2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233.emf"/><Relationship Id="rId5" Type="http://schemas.openxmlformats.org/officeDocument/2006/relationships/image" Target="../media/image232.emf"/><Relationship Id="rId4" Type="http://schemas.openxmlformats.org/officeDocument/2006/relationships/image" Target="../media/image230.wmf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4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8" name="TextBox 5"/>
          <p:cNvSpPr txBox="1">
            <a:spLocks noChangeArrowheads="1"/>
          </p:cNvSpPr>
          <p:nvPr/>
        </p:nvSpPr>
        <p:spPr bwMode="auto">
          <a:xfrm>
            <a:off x="-1590675" y="32432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/>
          </a:p>
        </p:txBody>
      </p:sp>
      <p:pic>
        <p:nvPicPr>
          <p:cNvPr id="21" name="图片 2" descr="{NFN(5}`]Q3NKY@J@OM2HJV"/>
          <p:cNvPicPr>
            <a:picLocks noChangeAspect="1"/>
          </p:cNvPicPr>
          <p:nvPr/>
        </p:nvPicPr>
        <p:blipFill>
          <a:blip r:embed="rId3"/>
          <a:srcRect b="10765"/>
          <a:stretch>
            <a:fillRect/>
          </a:stretch>
        </p:blipFill>
        <p:spPr>
          <a:xfrm>
            <a:off x="0" y="0"/>
            <a:ext cx="9145270" cy="831123"/>
          </a:xfrm>
          <a:prstGeom prst="rect">
            <a:avLst/>
          </a:prstGeom>
        </p:spPr>
      </p:pic>
      <p:sp>
        <p:nvSpPr>
          <p:cNvPr id="14" name="标题 4"/>
          <p:cNvSpPr>
            <a:spLocks noGrp="1"/>
          </p:cNvSpPr>
          <p:nvPr>
            <p:ph type="ctrTitle"/>
          </p:nvPr>
        </p:nvSpPr>
        <p:spPr>
          <a:xfrm>
            <a:off x="395263" y="1565948"/>
            <a:ext cx="8342451" cy="1932200"/>
          </a:xfrm>
        </p:spPr>
        <p:txBody>
          <a:bodyPr>
            <a:normAutofit fontScale="90000"/>
          </a:bodyPr>
          <a:lstStyle/>
          <a:p>
            <a:pPr algn="ctr">
              <a:spcAft>
                <a:spcPts val="0"/>
              </a:spcAft>
            </a:pPr>
            <a:br>
              <a:rPr lang="en-US" altLang="zh-CN" sz="2700" kern="100" dirty="0">
                <a:solidFill>
                  <a:schemeClr val="tx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</a:br>
            <a:r>
              <a:rPr lang="en-US" sz="2700" b="1" dirty="0">
                <a:solidFill>
                  <a:schemeClr val="tx1"/>
                </a:solidFill>
              </a:rPr>
              <a:t>Tuning the Electronic Structure of </a:t>
            </a:r>
            <a:r>
              <a:rPr lang="en-US" sz="2700" b="1" dirty="0" err="1">
                <a:solidFill>
                  <a:schemeClr val="tx1"/>
                </a:solidFill>
              </a:rPr>
              <a:t>NiO</a:t>
            </a:r>
            <a:r>
              <a:rPr lang="en-US" sz="2700" b="1" dirty="0">
                <a:solidFill>
                  <a:schemeClr val="tx1"/>
                </a:solidFill>
              </a:rPr>
              <a:t> by Li doping for Electrocatalytic Water Oxidation</a:t>
            </a:r>
            <a:br>
              <a:rPr lang="en-US" sz="2700" b="1" dirty="0">
                <a:solidFill>
                  <a:schemeClr val="tx1"/>
                </a:solidFill>
              </a:rPr>
            </a:br>
            <a:br>
              <a:rPr lang="en-US" altLang="zh-CN" sz="4400" kern="100" dirty="0">
                <a:solidFill>
                  <a:schemeClr val="tx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</a:br>
            <a:br>
              <a:rPr lang="en-US" altLang="zh-CN" sz="4400" kern="100" dirty="0">
                <a:solidFill>
                  <a:schemeClr val="tx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</a:br>
            <a:r>
              <a:rPr lang="en-US" dirty="0"/>
              <a:t>	</a:t>
            </a:r>
            <a:br>
              <a:rPr lang="en-US" dirty="0"/>
            </a:br>
            <a:endParaRPr lang="zh-CN" altLang="zh-CN" sz="3600" kern="100" dirty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10" name="TextBox 23"/>
          <p:cNvSpPr txBox="1">
            <a:spLocks noChangeArrowheads="1"/>
          </p:cNvSpPr>
          <p:nvPr/>
        </p:nvSpPr>
        <p:spPr bwMode="auto">
          <a:xfrm>
            <a:off x="2088270" y="3248268"/>
            <a:ext cx="4956435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buClr>
                <a:srgbClr val="000000"/>
              </a:buClr>
              <a:buSzPct val="100000"/>
            </a:pPr>
            <a:r>
              <a:rPr lang="en-US" altLang="zh-CN" dirty="0">
                <a:latin typeface="+mj-lt"/>
                <a:ea typeface="SimSun" panose="02010600030101010101" pitchFamily="2" charset="-122"/>
                <a:cs typeface="Times New Roman" charset="0"/>
              </a:rPr>
              <a:t>Kelvin HL Zhang</a:t>
            </a:r>
          </a:p>
          <a:p>
            <a:pPr algn="ctr"/>
            <a:r>
              <a:rPr lang="en-US" dirty="0">
                <a:latin typeface="+mj-lt"/>
              </a:rPr>
              <a:t>Xiamen University</a:t>
            </a:r>
          </a:p>
          <a:p>
            <a:pPr algn="ctr">
              <a:buClr>
                <a:srgbClr val="000000"/>
              </a:buClr>
              <a:buSzPct val="100000"/>
            </a:pPr>
            <a:r>
              <a:rPr lang="en-US" dirty="0">
                <a:latin typeface="+mj-lt"/>
                <a:cs typeface="Times New Roman" panose="02020603050405020304" pitchFamily="18" charset="0"/>
              </a:rPr>
              <a:t>kelvinzhang@xmu.edu.cn</a:t>
            </a:r>
          </a:p>
          <a:p>
            <a:pPr algn="ctr">
              <a:buClr>
                <a:srgbClr val="000000"/>
              </a:buClr>
              <a:buSzPct val="100000"/>
            </a:pPr>
            <a:endParaRPr lang="en-US" b="1" dirty="0">
              <a:latin typeface="Times New Roman" charset="0"/>
              <a:cs typeface="Times New Roman" charset="0"/>
            </a:endParaRPr>
          </a:p>
        </p:txBody>
      </p:sp>
      <p:pic>
        <p:nvPicPr>
          <p:cNvPr id="16" name="Picture 2" descr="https://ars.els-cdn.com/content/image/1-s2.0-S2451929417304710-fx1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125" b="13009"/>
          <a:stretch/>
        </p:blipFill>
        <p:spPr bwMode="auto">
          <a:xfrm>
            <a:off x="1172" y="6242964"/>
            <a:ext cx="1594909" cy="731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https://ars.els-cdn.com/content/image/1-s2.0-S2451929417304710-fx1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125" b="13009"/>
          <a:stretch/>
        </p:blipFill>
        <p:spPr bwMode="auto">
          <a:xfrm>
            <a:off x="1573077" y="6242963"/>
            <a:ext cx="1594909" cy="731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图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3860" y="6245146"/>
            <a:ext cx="883813" cy="742779"/>
          </a:xfrm>
          <a:prstGeom prst="rect">
            <a:avLst/>
          </a:prstGeom>
        </p:spPr>
      </p:pic>
      <p:pic>
        <p:nvPicPr>
          <p:cNvPr id="20" name="图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9098" y="6247745"/>
            <a:ext cx="883813" cy="742779"/>
          </a:xfrm>
          <a:prstGeom prst="rect">
            <a:avLst/>
          </a:prstGeom>
        </p:spPr>
      </p:pic>
      <p:pic>
        <p:nvPicPr>
          <p:cNvPr id="24" name="Picture 6" descr="C:\Users\Administrator\Desktop\New folder\timg (1)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5917"/>
          <a:stretch/>
        </p:blipFill>
        <p:spPr bwMode="auto">
          <a:xfrm>
            <a:off x="5853700" y="6250365"/>
            <a:ext cx="1103621" cy="729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图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9801" y="6245558"/>
            <a:ext cx="968064" cy="742779"/>
          </a:xfrm>
          <a:prstGeom prst="rect">
            <a:avLst/>
          </a:prstGeom>
        </p:spPr>
      </p:pic>
      <p:pic>
        <p:nvPicPr>
          <p:cNvPr id="27" name="Picture 6" descr="C:\Users\Administrator\Desktop\New folder\timg (1)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5917"/>
          <a:stretch/>
        </p:blipFill>
        <p:spPr bwMode="auto">
          <a:xfrm>
            <a:off x="6957321" y="6251843"/>
            <a:ext cx="1103621" cy="729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6" descr="C:\Users\Administrator\Desktop\New folder\timg (1)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5917"/>
          <a:stretch/>
        </p:blipFill>
        <p:spPr bwMode="auto">
          <a:xfrm>
            <a:off x="8058334" y="6253090"/>
            <a:ext cx="1103621" cy="729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6" descr="C:\Users\Administrator\Desktop\New folder\timg (1)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5917"/>
          <a:stretch/>
        </p:blipFill>
        <p:spPr bwMode="auto">
          <a:xfrm>
            <a:off x="6957321" y="6251842"/>
            <a:ext cx="1103621" cy="729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6" descr="C:\Users\Administrator\Desktop\New folder\timg (1)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5917"/>
          <a:stretch/>
        </p:blipFill>
        <p:spPr bwMode="auto">
          <a:xfrm>
            <a:off x="8058334" y="6253089"/>
            <a:ext cx="1103621" cy="729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7248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Tm="6639"/>
    </mc:Choice>
    <mc:Fallback xmlns="">
      <p:transition spd="slow" advTm="6639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8092962_173153605000_2"/>
          <p:cNvPicPr/>
          <p:nvPr/>
        </p:nvPicPr>
        <p:blipFill>
          <a:blip r:embed="rId2"/>
          <a:srcRect b="83057"/>
          <a:stretch>
            <a:fillRect/>
          </a:stretch>
        </p:blipFill>
        <p:spPr>
          <a:xfrm>
            <a:off x="4686" y="-12059"/>
            <a:ext cx="9144635" cy="756285"/>
          </a:xfrm>
          <a:prstGeom prst="rect">
            <a:avLst/>
          </a:prstGeom>
        </p:spPr>
      </p:pic>
      <p:sp>
        <p:nvSpPr>
          <p:cNvPr id="7" name="AutoShape 10" descr="https://www.extremetech.com/wp-content/uploads/2015/06/supercon-head-640x353.jpg"/>
          <p:cNvSpPr>
            <a:spLocks noChangeAspect="1" noChangeArrowheads="1"/>
          </p:cNvSpPr>
          <p:nvPr/>
        </p:nvSpPr>
        <p:spPr bwMode="auto">
          <a:xfrm>
            <a:off x="80269" y="-23052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6" name="AutoShape 11" descr="http://mmbiz.qpic.cn/mmbiz/EiciaibNZX1kAicNJltbj1RXKtneyVwRTeK1nOQicj3iaUCovniaNucXbl0mXMsLK37SkZqZIof1E5g1e02FmN5FeLKkA/640?wx_fmt=jpeg&amp;tp=webp&amp;wxfrom=5&amp;wx_lazy=1"/>
          <p:cNvSpPr>
            <a:spLocks noChangeAspect="1" noChangeArrowheads="1"/>
          </p:cNvSpPr>
          <p:nvPr/>
        </p:nvSpPr>
        <p:spPr bwMode="auto">
          <a:xfrm>
            <a:off x="232669" y="-115705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0" name="Picture 2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3734" y="-41711"/>
            <a:ext cx="815587" cy="815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4" t="5139" r="3358" b="13587"/>
          <a:stretch/>
        </p:blipFill>
        <p:spPr>
          <a:xfrm>
            <a:off x="590778" y="788352"/>
            <a:ext cx="3616426" cy="3078617"/>
          </a:xfrm>
          <a:prstGeom prst="rect">
            <a:avLst/>
          </a:prstGeom>
        </p:spPr>
      </p:pic>
      <p:pic>
        <p:nvPicPr>
          <p:cNvPr id="48134" name="Picture 6" descr="Related image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73"/>
          <a:stretch/>
        </p:blipFill>
        <p:spPr bwMode="auto">
          <a:xfrm>
            <a:off x="4248769" y="948839"/>
            <a:ext cx="4413804" cy="2758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136" name="Picture 8" descr="Related image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028"/>
          <a:stretch/>
        </p:blipFill>
        <p:spPr bwMode="auto">
          <a:xfrm>
            <a:off x="391867" y="4057727"/>
            <a:ext cx="4196166" cy="27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138" name="Picture 10" descr="Related image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3189" y="4061983"/>
            <a:ext cx="4123934" cy="2730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4A3A04CD-A35E-1A4F-A1AA-0468B072F822}"/>
              </a:ext>
            </a:extLst>
          </p:cNvPr>
          <p:cNvSpPr txBox="1"/>
          <p:nvPr/>
        </p:nvSpPr>
        <p:spPr>
          <a:xfrm>
            <a:off x="3255600" y="74274"/>
            <a:ext cx="3411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kern="100" dirty="0">
                <a:ea typeface="Heiti SC Medium"/>
                <a:cs typeface="Arial" panose="020B0604020202020204" pitchFamily="34" charset="0"/>
              </a:rPr>
              <a:t>Xiamen, China</a:t>
            </a:r>
            <a:endParaRPr lang="zh-CN" altLang="en-US" sz="3200" b="1" kern="100" dirty="0">
              <a:ea typeface="Heiti SC Medium"/>
              <a:cs typeface="Arial" panose="020B0604020202020204" pitchFamily="34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9D5DB81-E703-674E-90F0-3C9DCB1152C6}"/>
              </a:ext>
            </a:extLst>
          </p:cNvPr>
          <p:cNvSpPr txBox="1"/>
          <p:nvPr/>
        </p:nvSpPr>
        <p:spPr>
          <a:xfrm>
            <a:off x="4583107" y="1006982"/>
            <a:ext cx="13983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b="1" dirty="0"/>
              <a:t>beach</a:t>
            </a:r>
            <a:endParaRPr kumimoji="1" lang="zh-CN" altLang="en-US" sz="2000" b="1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DB6F2B60-76DD-354D-B90A-A314477C249C}"/>
              </a:ext>
            </a:extLst>
          </p:cNvPr>
          <p:cNvSpPr txBox="1"/>
          <p:nvPr/>
        </p:nvSpPr>
        <p:spPr>
          <a:xfrm>
            <a:off x="4173674" y="3747101"/>
            <a:ext cx="18077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b="1" dirty="0"/>
              <a:t>The campus</a:t>
            </a:r>
            <a:endParaRPr kumimoji="1" lang="zh-CN" altLang="en-US" sz="2000" b="1" dirty="0"/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0C690C96-8061-DC4E-8915-CC2141E22657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5620" t="21032" r="5125" b="18082"/>
          <a:stretch/>
        </p:blipFill>
        <p:spPr>
          <a:xfrm>
            <a:off x="1840724" y="2597476"/>
            <a:ext cx="1116534" cy="288759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D86AD681-0595-A540-AC6A-FA14C63BA650}"/>
              </a:ext>
            </a:extLst>
          </p:cNvPr>
          <p:cNvSpPr txBox="1"/>
          <p:nvPr/>
        </p:nvSpPr>
        <p:spPr>
          <a:xfrm>
            <a:off x="1621916" y="1411894"/>
            <a:ext cx="8806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/>
              <a:t>Xiamen</a:t>
            </a:r>
            <a:endParaRPr kumimoji="1" lang="zh-CN" altLang="en-US" sz="1400" b="1" dirty="0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A351C2FC-78FE-7B4F-AEC9-F2F7B7B5F2C3}"/>
              </a:ext>
            </a:extLst>
          </p:cNvPr>
          <p:cNvSpPr txBox="1"/>
          <p:nvPr/>
        </p:nvSpPr>
        <p:spPr>
          <a:xfrm>
            <a:off x="2555942" y="1561562"/>
            <a:ext cx="9777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/>
              <a:t>Taiwan</a:t>
            </a:r>
            <a:endParaRPr kumimoji="1" lang="zh-CN" altLang="en-US" sz="1400" b="1" dirty="0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16020450-7267-6F4C-A9E0-A4FF1602D244}"/>
              </a:ext>
            </a:extLst>
          </p:cNvPr>
          <p:cNvSpPr txBox="1"/>
          <p:nvPr/>
        </p:nvSpPr>
        <p:spPr>
          <a:xfrm>
            <a:off x="2751551" y="3559192"/>
            <a:ext cx="9777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/>
              <a:t>Australia</a:t>
            </a:r>
            <a:endParaRPr kumimoji="1" lang="zh-CN" altLang="en-US" sz="1400" b="1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75653FC7-95F0-CB42-8871-3F343EA8B10A}"/>
              </a:ext>
            </a:extLst>
          </p:cNvPr>
          <p:cNvSpPr txBox="1"/>
          <p:nvPr/>
        </p:nvSpPr>
        <p:spPr>
          <a:xfrm>
            <a:off x="1621916" y="744226"/>
            <a:ext cx="1199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/>
              <a:t>Beijing</a:t>
            </a:r>
            <a:endParaRPr kumimoji="1" lang="zh-CN" alt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8154713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-62230" y="-51435"/>
            <a:ext cx="9203055" cy="863600"/>
            <a:chOff x="-98" y="-81"/>
            <a:chExt cx="14493" cy="1360"/>
          </a:xfrm>
        </p:grpSpPr>
        <p:pic>
          <p:nvPicPr>
            <p:cNvPr id="3" name="图片 2" descr="8092962_173153605000_2"/>
            <p:cNvPicPr/>
            <p:nvPr/>
          </p:nvPicPr>
          <p:blipFill>
            <a:blip r:embed="rId2"/>
            <a:srcRect b="83057"/>
            <a:stretch>
              <a:fillRect/>
            </a:stretch>
          </p:blipFill>
          <p:spPr>
            <a:xfrm>
              <a:off x="-5" y="-3"/>
              <a:ext cx="14401" cy="1191"/>
            </a:xfrm>
            <a:prstGeom prst="rect">
              <a:avLst/>
            </a:prstGeom>
          </p:spPr>
        </p:pic>
        <p:grpSp>
          <p:nvGrpSpPr>
            <p:cNvPr id="4" name="组合 3"/>
            <p:cNvGrpSpPr>
              <a:grpSpLocks noChangeAspect="1"/>
            </p:cNvGrpSpPr>
            <p:nvPr/>
          </p:nvGrpSpPr>
          <p:grpSpPr>
            <a:xfrm>
              <a:off x="-98" y="-81"/>
              <a:ext cx="3242" cy="1361"/>
              <a:chOff x="245" y="2229"/>
              <a:chExt cx="3114" cy="1307"/>
            </a:xfrm>
          </p:grpSpPr>
          <p:pic>
            <p:nvPicPr>
              <p:cNvPr id="5" name="Picture 2" descr="Related image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5" y="2229"/>
                <a:ext cx="1307" cy="130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8" name="TextBox 11"/>
              <p:cNvSpPr txBox="1"/>
              <p:nvPr/>
            </p:nvSpPr>
            <p:spPr>
              <a:xfrm>
                <a:off x="1375" y="2466"/>
                <a:ext cx="1984" cy="8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accent6">
                        <a:lumMod val="50000"/>
                      </a:schemeClr>
                    </a:solidFill>
                    <a:latin typeface="Times New Roman" panose="02020603050405020304" pitchFamily="16" charset="0"/>
                    <a:cs typeface="Times New Roman" panose="02020603050405020304" pitchFamily="16" charset="0"/>
                  </a:rPr>
                  <a:t>XIAMEN</a:t>
                </a:r>
              </a:p>
              <a:p>
                <a:r>
                  <a:rPr lang="en-US" sz="1400" dirty="0">
                    <a:solidFill>
                      <a:schemeClr val="accent6">
                        <a:lumMod val="50000"/>
                      </a:schemeClr>
                    </a:solidFill>
                    <a:latin typeface="Times New Roman" panose="02020603050405020304" pitchFamily="16" charset="0"/>
                    <a:cs typeface="Times New Roman" panose="02020603050405020304" pitchFamily="16" charset="0"/>
                  </a:rPr>
                  <a:t>UNIVERSITY</a:t>
                </a:r>
              </a:p>
            </p:txBody>
          </p:sp>
        </p:grpSp>
      </p:grpSp>
      <p:sp>
        <p:nvSpPr>
          <p:cNvPr id="7" name="AutoShape 10" descr="https://www.extremetech.com/wp-content/uploads/2015/06/supercon-head-640x35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6" name="文本框 5"/>
          <p:cNvSpPr txBox="1"/>
          <p:nvPr/>
        </p:nvSpPr>
        <p:spPr>
          <a:xfrm>
            <a:off x="8625577" y="6507574"/>
            <a:ext cx="5086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/>
              <a:t>3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2357685" y="89817"/>
            <a:ext cx="4733925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0" algn="ctr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en-US" altLang="zh-CN" sz="3400" b="1" dirty="0"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Research in my group</a:t>
            </a:r>
            <a:endParaRPr lang="zh-CN" altLang="en-US" sz="3400" b="1" dirty="0"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3047341" y="1802362"/>
            <a:ext cx="295623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US" altLang="zh-CN" sz="2000" b="1" kern="100" dirty="0"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Optoelectronic, </a:t>
            </a:r>
          </a:p>
          <a:p>
            <a:pPr algn="ctr"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US" altLang="zh-CN" sz="2000" b="1" kern="100" dirty="0"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data storage devices</a:t>
            </a:r>
            <a:endParaRPr lang="en-US" sz="2000" b="1" kern="100" dirty="0"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3127720" y="5803283"/>
            <a:ext cx="305579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Clr>
                <a:srgbClr val="000000"/>
              </a:buClr>
              <a:buSzPct val="100000"/>
            </a:pPr>
            <a:r>
              <a:rPr lang="en-US" altLang="zh-CN" sz="2000" b="1" kern="100" dirty="0"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Clean energy materials</a:t>
            </a:r>
            <a:endParaRPr lang="en-US" sz="2000" b="1" kern="100" dirty="0"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15" name="Picture 4" descr="Image result for oxide spintronic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366" y="2067596"/>
            <a:ext cx="1053729" cy="898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Image result for data storage magnetic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71"/>
          <a:stretch/>
        </p:blipFill>
        <p:spPr bwMode="auto">
          <a:xfrm>
            <a:off x="6909937" y="1730501"/>
            <a:ext cx="1235733" cy="816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Group 16"/>
          <p:cNvGrpSpPr/>
          <p:nvPr/>
        </p:nvGrpSpPr>
        <p:grpSpPr>
          <a:xfrm>
            <a:off x="155575" y="1561034"/>
            <a:ext cx="2765664" cy="2552505"/>
            <a:chOff x="631540" y="1904247"/>
            <a:chExt cx="2765664" cy="2552505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31540" y="1904247"/>
              <a:ext cx="2048249" cy="2552505"/>
            </a:xfrm>
            <a:prstGeom prst="rect">
              <a:avLst/>
            </a:prstGeom>
          </p:spPr>
        </p:pic>
        <p:pic>
          <p:nvPicPr>
            <p:cNvPr id="19" name="图片 12"/>
            <p:cNvPicPr>
              <a:picLocks noChangeAspect="1"/>
            </p:cNvPicPr>
            <p:nvPr/>
          </p:nvPicPr>
          <p:blipFill rotWithShape="1">
            <a:blip r:embed="rId7"/>
            <a:srcRect t="1" b="30360"/>
            <a:stretch/>
          </p:blipFill>
          <p:spPr>
            <a:xfrm>
              <a:off x="2422712" y="2180531"/>
              <a:ext cx="974492" cy="805495"/>
            </a:xfrm>
            <a:prstGeom prst="rect">
              <a:avLst/>
            </a:prstGeom>
          </p:spPr>
        </p:pic>
        <p:pic>
          <p:nvPicPr>
            <p:cNvPr id="20" name="Picture 4" descr="TCOs are vital to a variety of modern technologies"/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756" b="-3632"/>
            <a:stretch/>
          </p:blipFill>
          <p:spPr bwMode="auto">
            <a:xfrm>
              <a:off x="2422712" y="2985332"/>
              <a:ext cx="967661" cy="778896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1" name="Picture 4" descr="Image result for superconductivity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56" t="31788" r="14380" b="8196"/>
          <a:stretch/>
        </p:blipFill>
        <p:spPr bwMode="auto">
          <a:xfrm>
            <a:off x="6931535" y="2502385"/>
            <a:ext cx="1078359" cy="647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6022155" y="3243651"/>
            <a:ext cx="275181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kern="100" dirty="0">
                <a:solidFill>
                  <a:srgbClr val="FF0000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Transition metal d orbitals</a:t>
            </a:r>
          </a:p>
          <a:p>
            <a:pPr marL="285750" indent="-177750">
              <a:buSzPct val="85000"/>
              <a:buFont typeface="Wingdings" pitchFamily="2" charset="2"/>
              <a:buChar char="p"/>
            </a:pPr>
            <a:r>
              <a:rPr lang="en-US" altLang="zh-CN" sz="1400" b="1" kern="100" dirty="0">
                <a:solidFill>
                  <a:srgbClr val="FF0000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partially filled d orbitals</a:t>
            </a:r>
          </a:p>
          <a:p>
            <a:pPr marL="285750" indent="-177750">
              <a:buSzPct val="85000"/>
              <a:buFont typeface="Wingdings" pitchFamily="2" charset="2"/>
              <a:buChar char="p"/>
            </a:pPr>
            <a:r>
              <a:rPr lang="en-US" altLang="zh-CN" sz="1400" b="1" kern="100" dirty="0">
                <a:solidFill>
                  <a:srgbClr val="FF0000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electron correlation</a:t>
            </a:r>
          </a:p>
          <a:p>
            <a:pPr marL="285750" indent="-177750">
              <a:buSzPct val="85000"/>
              <a:buFont typeface="Wingdings" pitchFamily="2" charset="2"/>
              <a:buChar char="p"/>
            </a:pPr>
            <a:r>
              <a:rPr lang="en-US" altLang="zh-CN" sz="1400" b="1" kern="100" dirty="0">
                <a:solidFill>
                  <a:srgbClr val="FF0000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multiple oxidization states </a:t>
            </a:r>
            <a:endParaRPr lang="zh-CN" altLang="en-US" sz="1400" b="1" kern="100" dirty="0">
              <a:solidFill>
                <a:srgbClr val="FF0000"/>
              </a:solidFill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6" name="TextBox 26"/>
          <p:cNvSpPr txBox="1"/>
          <p:nvPr/>
        </p:nvSpPr>
        <p:spPr bwMode="auto">
          <a:xfrm>
            <a:off x="1358420" y="3377742"/>
            <a:ext cx="16517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1600" b="1" kern="100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Wide bandgap, mobility, doping</a:t>
            </a:r>
          </a:p>
        </p:txBody>
      </p:sp>
      <p:pic>
        <p:nvPicPr>
          <p:cNvPr id="29" name="图片 35">
            <a:extLst>
              <a:ext uri="{FF2B5EF4-FFF2-40B4-BE49-F238E27FC236}">
                <a16:creationId xmlns:a16="http://schemas.microsoft.com/office/drawing/2014/main" id="{AE1BD8C7-93FF-1D41-B378-1572AC79DD3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6607" y="4886190"/>
            <a:ext cx="2313636" cy="1672046"/>
          </a:xfrm>
          <a:prstGeom prst="rect">
            <a:avLst/>
          </a:prstGeom>
        </p:spPr>
      </p:pic>
      <p:pic>
        <p:nvPicPr>
          <p:cNvPr id="30" name="Picture 14">
            <a:extLst>
              <a:ext uri="{FF2B5EF4-FFF2-40B4-BE49-F238E27FC236}">
                <a16:creationId xmlns:a16="http://schemas.microsoft.com/office/drawing/2014/main" id="{0719791A-E912-E54E-B436-D811999CEE62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29810" t="14086" r="40387" b="47613"/>
          <a:stretch/>
        </p:blipFill>
        <p:spPr>
          <a:xfrm>
            <a:off x="5971507" y="4937979"/>
            <a:ext cx="2474866" cy="1599763"/>
          </a:xfrm>
          <a:prstGeom prst="rect">
            <a:avLst/>
          </a:prstGeom>
        </p:spPr>
      </p:pic>
      <p:sp>
        <p:nvSpPr>
          <p:cNvPr id="31" name="文本框 11">
            <a:extLst>
              <a:ext uri="{FF2B5EF4-FFF2-40B4-BE49-F238E27FC236}">
                <a16:creationId xmlns:a16="http://schemas.microsoft.com/office/drawing/2014/main" id="{EF989D7A-3E0B-B64B-802F-0016DC5F340E}"/>
              </a:ext>
            </a:extLst>
          </p:cNvPr>
          <p:cNvSpPr txBox="1"/>
          <p:nvPr/>
        </p:nvSpPr>
        <p:spPr>
          <a:xfrm>
            <a:off x="6235687" y="4982792"/>
            <a:ext cx="8713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OER</a:t>
            </a:r>
            <a:endParaRPr kumimoji="1" lang="zh-CN" altLang="en-US" dirty="0"/>
          </a:p>
        </p:txBody>
      </p:sp>
      <p:sp>
        <p:nvSpPr>
          <p:cNvPr id="32" name="文本框 41">
            <a:extLst>
              <a:ext uri="{FF2B5EF4-FFF2-40B4-BE49-F238E27FC236}">
                <a16:creationId xmlns:a16="http://schemas.microsoft.com/office/drawing/2014/main" id="{BD91871C-504B-B849-BF68-134AFA5F3E96}"/>
              </a:ext>
            </a:extLst>
          </p:cNvPr>
          <p:cNvSpPr txBox="1"/>
          <p:nvPr/>
        </p:nvSpPr>
        <p:spPr>
          <a:xfrm>
            <a:off x="7846119" y="4967537"/>
            <a:ext cx="8713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ORR</a:t>
            </a:r>
            <a:endParaRPr kumimoji="1" lang="zh-CN" altLang="en-US" dirty="0"/>
          </a:p>
        </p:txBody>
      </p:sp>
      <p:sp>
        <p:nvSpPr>
          <p:cNvPr id="33" name="文本框 42">
            <a:extLst>
              <a:ext uri="{FF2B5EF4-FFF2-40B4-BE49-F238E27FC236}">
                <a16:creationId xmlns:a16="http://schemas.microsoft.com/office/drawing/2014/main" id="{8A705D9A-B53D-7546-BFBE-53A96363944C}"/>
              </a:ext>
            </a:extLst>
          </p:cNvPr>
          <p:cNvSpPr txBox="1"/>
          <p:nvPr/>
        </p:nvSpPr>
        <p:spPr>
          <a:xfrm>
            <a:off x="6362322" y="4416225"/>
            <a:ext cx="23309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200" b="1" dirty="0">
                <a:ea typeface="SimHei" panose="02010609060101010101" pitchFamily="49" charset="-122"/>
                <a:cs typeface="Arial" panose="020B0604020202020204" pitchFamily="34" charset="0"/>
              </a:rPr>
              <a:t>electrocatalyst</a:t>
            </a:r>
            <a:endParaRPr kumimoji="1" lang="zh-CN" altLang="en-US" sz="2200" b="1" dirty="0"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4" name="文本框 43">
            <a:extLst>
              <a:ext uri="{FF2B5EF4-FFF2-40B4-BE49-F238E27FC236}">
                <a16:creationId xmlns:a16="http://schemas.microsoft.com/office/drawing/2014/main" id="{942C8D69-854B-C540-99A0-83BABBF381A4}"/>
              </a:ext>
            </a:extLst>
          </p:cNvPr>
          <p:cNvSpPr txBox="1"/>
          <p:nvPr/>
        </p:nvSpPr>
        <p:spPr>
          <a:xfrm>
            <a:off x="521515" y="4458083"/>
            <a:ext cx="2761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b="1" dirty="0" err="1">
                <a:ea typeface="SimHei" panose="02010609060101010101" pitchFamily="49" charset="-122"/>
                <a:cs typeface="Arial" panose="020B0604020202020204" pitchFamily="34" charset="0"/>
              </a:rPr>
              <a:t>Photoelectrochemistry</a:t>
            </a:r>
            <a:endParaRPr kumimoji="1" lang="zh-CN" altLang="en-US" b="1" dirty="0"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07673" y="1041042"/>
            <a:ext cx="8344719" cy="461217"/>
          </a:xfrm>
          <a:prstGeom prst="rect">
            <a:avLst/>
          </a:prstGeom>
          <a:noFill/>
          <a:ln w="22225">
            <a:solidFill>
              <a:srgbClr val="FF6600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  <a:spcAft>
                <a:spcPts val="400"/>
              </a:spcAft>
            </a:pPr>
            <a:r>
              <a:rPr lang="en-US" altLang="zh-CN" sz="2200" b="1" kern="100" dirty="0">
                <a:solidFill>
                  <a:schemeClr val="tx1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Optical, electronic and magnetic properties of </a:t>
            </a:r>
            <a:r>
              <a:rPr lang="en-US" altLang="zh-CN" sz="2200" b="1" kern="100" dirty="0">
                <a:ea typeface="SimHei" panose="02010609060101010101" pitchFamily="49" charset="-122"/>
                <a:cs typeface="Arial" panose="020B0604020202020204" pitchFamily="34" charset="0"/>
              </a:rPr>
              <a:t>solid</a:t>
            </a:r>
            <a:r>
              <a:rPr lang="en-US" altLang="zh-CN" sz="2200" b="1" kern="100" dirty="0">
                <a:solidFill>
                  <a:schemeClr val="tx1"/>
                </a:solidFill>
                <a:ea typeface="SimHei" panose="02010609060101010101" pitchFamily="49" charset="-122"/>
                <a:cs typeface="Arial" panose="020B0604020202020204" pitchFamily="34" charset="0"/>
              </a:rPr>
              <a:t> materials</a:t>
            </a:r>
            <a:endParaRPr lang="en-US" altLang="zh-CN" sz="2200" kern="100" dirty="0">
              <a:solidFill>
                <a:schemeClr val="tx1"/>
              </a:solidFill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grpSp>
        <p:nvGrpSpPr>
          <p:cNvPr id="1036" name="组合 1035">
            <a:extLst>
              <a:ext uri="{FF2B5EF4-FFF2-40B4-BE49-F238E27FC236}">
                <a16:creationId xmlns:a16="http://schemas.microsoft.com/office/drawing/2014/main" id="{BA54C404-7487-480D-A0CD-107B2CB52759}"/>
              </a:ext>
            </a:extLst>
          </p:cNvPr>
          <p:cNvGrpSpPr/>
          <p:nvPr/>
        </p:nvGrpSpPr>
        <p:grpSpPr>
          <a:xfrm>
            <a:off x="3302402" y="2737799"/>
            <a:ext cx="2783129" cy="2756037"/>
            <a:chOff x="6020436" y="2440716"/>
            <a:chExt cx="2783129" cy="2756037"/>
          </a:xfrm>
        </p:grpSpPr>
        <p:sp>
          <p:nvSpPr>
            <p:cNvPr id="62" name="椭圆 61">
              <a:extLst>
                <a:ext uri="{FF2B5EF4-FFF2-40B4-BE49-F238E27FC236}">
                  <a16:creationId xmlns:a16="http://schemas.microsoft.com/office/drawing/2014/main" id="{1A936E3A-EF30-4E5E-AC42-3137A7400E3C}"/>
                </a:ext>
              </a:extLst>
            </p:cNvPr>
            <p:cNvSpPr/>
            <p:nvPr/>
          </p:nvSpPr>
          <p:spPr bwMode="auto">
            <a:xfrm>
              <a:off x="6020436" y="2458601"/>
              <a:ext cx="2736000" cy="2736000"/>
            </a:xfrm>
            <a:prstGeom prst="ellipse">
              <a:avLst/>
            </a:prstGeom>
            <a:gradFill>
              <a:gsLst>
                <a:gs pos="51000">
                  <a:srgbClr val="6300FF"/>
                </a:gs>
                <a:gs pos="37000">
                  <a:srgbClr val="5300FF"/>
                </a:gs>
                <a:gs pos="64000">
                  <a:srgbClr val="5600FF"/>
                </a:gs>
              </a:gsLst>
              <a:path path="circle">
                <a:fillToRect l="50000" t="50000" r="50000" b="50000"/>
              </a:path>
            </a:gradFill>
            <a:ln w="2857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44894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6" charset="0"/>
                <a:buNone/>
              </a:pPr>
              <a:endParaRPr kumimoji="0" lang="zh-CN" altLang="en-US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endParaRPr>
            </a:p>
          </p:txBody>
        </p:sp>
        <p:cxnSp>
          <p:nvCxnSpPr>
            <p:cNvPr id="1026" name="直接连接符 1025">
              <a:extLst>
                <a:ext uri="{FF2B5EF4-FFF2-40B4-BE49-F238E27FC236}">
                  <a16:creationId xmlns:a16="http://schemas.microsoft.com/office/drawing/2014/main" id="{9C408112-9966-4B56-8E21-81A75B40AA7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034291" y="3798891"/>
              <a:ext cx="2736000" cy="0"/>
            </a:xfrm>
            <a:prstGeom prst="line">
              <a:avLst/>
            </a:prstGeom>
            <a:solidFill>
              <a:srgbClr val="00B8FF"/>
            </a:solidFill>
            <a:ln w="2222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0" name="直接连接符 69">
              <a:extLst>
                <a:ext uri="{FF2B5EF4-FFF2-40B4-BE49-F238E27FC236}">
                  <a16:creationId xmlns:a16="http://schemas.microsoft.com/office/drawing/2014/main" id="{C853910F-16AD-420A-B289-55B43B499609}"/>
                </a:ext>
              </a:extLst>
            </p:cNvPr>
            <p:cNvCxnSpPr>
              <a:cxnSpLocks/>
            </p:cNvCxnSpPr>
            <p:nvPr/>
          </p:nvCxnSpPr>
          <p:spPr bwMode="auto">
            <a:xfrm rot="3600000">
              <a:off x="6045394" y="3808716"/>
              <a:ext cx="2736000" cy="0"/>
            </a:xfrm>
            <a:prstGeom prst="line">
              <a:avLst/>
            </a:prstGeom>
            <a:solidFill>
              <a:srgbClr val="00B8FF"/>
            </a:solidFill>
            <a:ln w="22225" cap="flat" cmpd="sng" algn="ctr">
              <a:solidFill>
                <a:srgbClr val="94209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1" name="直接连接符 70">
              <a:extLst>
                <a:ext uri="{FF2B5EF4-FFF2-40B4-BE49-F238E27FC236}">
                  <a16:creationId xmlns:a16="http://schemas.microsoft.com/office/drawing/2014/main" id="{A6765228-0571-4357-9487-8068B2DEE825}"/>
                </a:ext>
              </a:extLst>
            </p:cNvPr>
            <p:cNvCxnSpPr>
              <a:cxnSpLocks/>
            </p:cNvCxnSpPr>
            <p:nvPr/>
          </p:nvCxnSpPr>
          <p:spPr bwMode="auto">
            <a:xfrm rot="7200000">
              <a:off x="6044714" y="3828753"/>
              <a:ext cx="2736000" cy="0"/>
            </a:xfrm>
            <a:prstGeom prst="line">
              <a:avLst/>
            </a:prstGeom>
            <a:solidFill>
              <a:srgbClr val="00B8FF"/>
            </a:solidFill>
            <a:ln w="2222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63" name="椭圆 62">
              <a:extLst>
                <a:ext uri="{FF2B5EF4-FFF2-40B4-BE49-F238E27FC236}">
                  <a16:creationId xmlns:a16="http://schemas.microsoft.com/office/drawing/2014/main" id="{2D16EC75-DB05-422F-AB13-4E21B45D1A85}"/>
                </a:ext>
              </a:extLst>
            </p:cNvPr>
            <p:cNvSpPr/>
            <p:nvPr/>
          </p:nvSpPr>
          <p:spPr bwMode="auto">
            <a:xfrm>
              <a:off x="6860906" y="3261648"/>
              <a:ext cx="1080000" cy="1080000"/>
            </a:xfrm>
            <a:prstGeom prst="ellipse">
              <a:avLst/>
            </a:prstGeom>
            <a:solidFill>
              <a:srgbClr val="6666FF"/>
            </a:solidFill>
            <a:ln w="2222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44894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6" charset="0"/>
                <a:buNone/>
              </a:pPr>
              <a:endParaRPr kumimoji="0" lang="zh-CN" altLang="en-US" sz="24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27" name="文本框 1026">
              <a:extLst>
                <a:ext uri="{FF2B5EF4-FFF2-40B4-BE49-F238E27FC236}">
                  <a16:creationId xmlns:a16="http://schemas.microsoft.com/office/drawing/2014/main" id="{7B3B1F2B-FA50-40EC-90E8-1BE0DABB777F}"/>
                </a:ext>
              </a:extLst>
            </p:cNvPr>
            <p:cNvSpPr txBox="1"/>
            <p:nvPr/>
          </p:nvSpPr>
          <p:spPr>
            <a:xfrm>
              <a:off x="7859772" y="4031096"/>
              <a:ext cx="8449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solidFill>
                    <a:schemeClr val="bg1"/>
                  </a:solidFill>
                </a:rPr>
                <a:t>Electro</a:t>
              </a:r>
            </a:p>
            <a:p>
              <a:r>
                <a:rPr lang="en-US" altLang="zh-CN" sz="1200" b="1" dirty="0">
                  <a:solidFill>
                    <a:schemeClr val="bg1"/>
                  </a:solidFill>
                </a:rPr>
                <a:t>catalysis</a:t>
              </a:r>
              <a:endParaRPr lang="zh-CN" altLang="en-US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73" name="文本框 72">
              <a:extLst>
                <a:ext uri="{FF2B5EF4-FFF2-40B4-BE49-F238E27FC236}">
                  <a16:creationId xmlns:a16="http://schemas.microsoft.com/office/drawing/2014/main" id="{F22226D4-CD90-4AE9-861A-0AB1840855AE}"/>
                </a:ext>
              </a:extLst>
            </p:cNvPr>
            <p:cNvSpPr txBox="1"/>
            <p:nvPr/>
          </p:nvSpPr>
          <p:spPr>
            <a:xfrm>
              <a:off x="7863318" y="3180914"/>
              <a:ext cx="94024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solidFill>
                    <a:schemeClr val="bg1"/>
                  </a:solidFill>
                </a:rPr>
                <a:t>Super-conductor</a:t>
              </a:r>
              <a:endParaRPr lang="zh-CN" altLang="en-US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75" name="文本框 74">
              <a:extLst>
                <a:ext uri="{FF2B5EF4-FFF2-40B4-BE49-F238E27FC236}">
                  <a16:creationId xmlns:a16="http://schemas.microsoft.com/office/drawing/2014/main" id="{31121936-70A3-400B-99ED-E7BBB4CAB52D}"/>
                </a:ext>
              </a:extLst>
            </p:cNvPr>
            <p:cNvSpPr txBox="1"/>
            <p:nvPr/>
          </p:nvSpPr>
          <p:spPr>
            <a:xfrm>
              <a:off x="6034687" y="3991908"/>
              <a:ext cx="103347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solidFill>
                    <a:schemeClr val="bg1"/>
                  </a:solidFill>
                </a:rPr>
                <a:t>Photo-</a:t>
              </a:r>
              <a:r>
                <a:rPr lang="en-US" altLang="zh-CN" sz="1200" b="1" dirty="0" err="1">
                  <a:solidFill>
                    <a:schemeClr val="bg1"/>
                  </a:solidFill>
                </a:rPr>
                <a:t>elec</a:t>
              </a:r>
              <a:endParaRPr lang="en-US" altLang="zh-CN" sz="1200" b="1" dirty="0">
                <a:solidFill>
                  <a:schemeClr val="bg1"/>
                </a:solidFill>
              </a:endParaRPr>
            </a:p>
            <a:p>
              <a:r>
                <a:rPr lang="en-US" altLang="zh-CN" sz="1200" b="1" dirty="0">
                  <a:solidFill>
                    <a:schemeClr val="bg1"/>
                  </a:solidFill>
                </a:rPr>
                <a:t>trocatalysis</a:t>
              </a:r>
              <a:endParaRPr lang="zh-CN" altLang="en-US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77" name="文本框 76">
              <a:extLst>
                <a:ext uri="{FF2B5EF4-FFF2-40B4-BE49-F238E27FC236}">
                  <a16:creationId xmlns:a16="http://schemas.microsoft.com/office/drawing/2014/main" id="{A5A2A696-A056-41F0-B6E2-9905A90B60F5}"/>
                </a:ext>
              </a:extLst>
            </p:cNvPr>
            <p:cNvSpPr txBox="1"/>
            <p:nvPr/>
          </p:nvSpPr>
          <p:spPr>
            <a:xfrm>
              <a:off x="6998134" y="4474284"/>
              <a:ext cx="88973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b="1" dirty="0">
                  <a:solidFill>
                    <a:schemeClr val="bg1"/>
                  </a:solidFill>
                </a:rPr>
                <a:t>Lithium ion battery</a:t>
              </a:r>
              <a:endParaRPr lang="zh-CN" altLang="en-US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78" name="文本框 77">
              <a:extLst>
                <a:ext uri="{FF2B5EF4-FFF2-40B4-BE49-F238E27FC236}">
                  <a16:creationId xmlns:a16="http://schemas.microsoft.com/office/drawing/2014/main" id="{BA979A1C-5DCC-4C6D-AB40-97934B1C3BE3}"/>
                </a:ext>
              </a:extLst>
            </p:cNvPr>
            <p:cNvSpPr txBox="1"/>
            <p:nvPr/>
          </p:nvSpPr>
          <p:spPr>
            <a:xfrm>
              <a:off x="6849729" y="2477469"/>
              <a:ext cx="120877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b="1" dirty="0">
                  <a:solidFill>
                    <a:schemeClr val="bg1"/>
                  </a:solidFill>
                </a:rPr>
                <a:t>Giant magneto</a:t>
              </a:r>
            </a:p>
            <a:p>
              <a:pPr algn="ctr"/>
              <a:r>
                <a:rPr lang="en-US" altLang="zh-CN" sz="1200" b="1" dirty="0">
                  <a:solidFill>
                    <a:schemeClr val="bg1"/>
                  </a:solidFill>
                </a:rPr>
                <a:t>resistance</a:t>
              </a:r>
            </a:p>
          </p:txBody>
        </p:sp>
        <p:sp>
          <p:nvSpPr>
            <p:cNvPr id="1033" name="矩形 1032">
              <a:extLst>
                <a:ext uri="{FF2B5EF4-FFF2-40B4-BE49-F238E27FC236}">
                  <a16:creationId xmlns:a16="http://schemas.microsoft.com/office/drawing/2014/main" id="{C189B9B5-5AC8-465F-8386-C84697CE1784}"/>
                </a:ext>
              </a:extLst>
            </p:cNvPr>
            <p:cNvSpPr/>
            <p:nvPr/>
          </p:nvSpPr>
          <p:spPr>
            <a:xfrm>
              <a:off x="6807944" y="3581618"/>
              <a:ext cx="1209539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200" b="1" dirty="0">
                  <a:solidFill>
                    <a:schemeClr val="bg1"/>
                  </a:solidFill>
                </a:rPr>
                <a:t>Electronic Structure</a:t>
              </a:r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24E3F235-6D80-4FF3-877B-DFA0C9071DB5}"/>
              </a:ext>
            </a:extLst>
          </p:cNvPr>
          <p:cNvSpPr/>
          <p:nvPr/>
        </p:nvSpPr>
        <p:spPr>
          <a:xfrm>
            <a:off x="3357161" y="3428603"/>
            <a:ext cx="1067805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100" b="1" dirty="0">
                <a:solidFill>
                  <a:schemeClr val="bg1"/>
                </a:solidFill>
              </a:rPr>
              <a:t>Transparent</a:t>
            </a:r>
            <a:endParaRPr lang="en-US" altLang="zh-CN" sz="1100" b="1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r>
              <a:rPr lang="en-US" altLang="zh-CN" sz="1100" b="1" dirty="0">
                <a:solidFill>
                  <a:schemeClr val="bg1"/>
                </a:solidFill>
                <a:cs typeface="Arial" panose="020B0604020202020204" pitchFamily="34" charset="0"/>
              </a:rPr>
              <a:t>Oxide </a:t>
            </a:r>
            <a:r>
              <a:rPr lang="en-US" altLang="zh-CN" sz="1100" b="1" dirty="0" err="1">
                <a:solidFill>
                  <a:schemeClr val="bg1"/>
                </a:solidFill>
                <a:cs typeface="Arial" panose="020B0604020202020204" pitchFamily="34" charset="0"/>
              </a:rPr>
              <a:t>Semicond</a:t>
            </a:r>
            <a:r>
              <a:rPr lang="en-US" altLang="zh-CN" sz="1100" b="1" dirty="0">
                <a:solidFill>
                  <a:schemeClr val="bg1"/>
                </a:solidFill>
                <a:cs typeface="Arial" panose="020B0604020202020204" pitchFamily="34" charset="0"/>
              </a:rPr>
              <a:t>.</a:t>
            </a:r>
            <a:endParaRPr lang="zh-CN" altLang="en-US" sz="11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E8641D62-9A95-F14F-BE31-7A83DFD09470}"/>
              </a:ext>
            </a:extLst>
          </p:cNvPr>
          <p:cNvGrpSpPr/>
          <p:nvPr/>
        </p:nvGrpSpPr>
        <p:grpSpPr>
          <a:xfrm>
            <a:off x="694695" y="2062639"/>
            <a:ext cx="917534" cy="1271855"/>
            <a:chOff x="694695" y="2062639"/>
            <a:chExt cx="917534" cy="1271855"/>
          </a:xfrm>
        </p:grpSpPr>
        <p:sp>
          <p:nvSpPr>
            <p:cNvPr id="50" name="TextBox 26">
              <a:extLst>
                <a:ext uri="{FF2B5EF4-FFF2-40B4-BE49-F238E27FC236}">
                  <a16:creationId xmlns:a16="http://schemas.microsoft.com/office/drawing/2014/main" id="{D93432CD-C4F1-FB4E-B9D5-77097CDEC042}"/>
                </a:ext>
              </a:extLst>
            </p:cNvPr>
            <p:cNvSpPr txBox="1"/>
            <p:nvPr/>
          </p:nvSpPr>
          <p:spPr bwMode="auto">
            <a:xfrm>
              <a:off x="695299" y="2062639"/>
              <a:ext cx="701856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zh-CN" sz="1400" b="1" kern="100" dirty="0">
                  <a:latin typeface="Times New Roman" panose="02020603050405020304" pitchFamily="18" charset="0"/>
                  <a:ea typeface="SimSun" panose="02010600030101010101" pitchFamily="2" charset="-122"/>
                  <a:cs typeface="Times New Roman" panose="02020603050405020304" pitchFamily="18" charset="0"/>
                </a:rPr>
                <a:t>CB</a:t>
              </a:r>
            </a:p>
          </p:txBody>
        </p:sp>
        <p:sp>
          <p:nvSpPr>
            <p:cNvPr id="51" name="TextBox 26">
              <a:extLst>
                <a:ext uri="{FF2B5EF4-FFF2-40B4-BE49-F238E27FC236}">
                  <a16:creationId xmlns:a16="http://schemas.microsoft.com/office/drawing/2014/main" id="{A3C8512B-B946-A340-B4CA-EEA2A3FB9E74}"/>
                </a:ext>
              </a:extLst>
            </p:cNvPr>
            <p:cNvSpPr txBox="1"/>
            <p:nvPr/>
          </p:nvSpPr>
          <p:spPr bwMode="auto">
            <a:xfrm>
              <a:off x="694695" y="3026717"/>
              <a:ext cx="701856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zh-CN" sz="1400" b="1" kern="100" dirty="0">
                  <a:latin typeface="Times New Roman" panose="02020603050405020304" pitchFamily="18" charset="0"/>
                  <a:ea typeface="SimSun" panose="02010600030101010101" pitchFamily="2" charset="-122"/>
                  <a:cs typeface="Times New Roman" panose="02020603050405020304" pitchFamily="18" charset="0"/>
                </a:rPr>
                <a:t>VB</a:t>
              </a:r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AACFBF5F-1FBB-464C-B053-05AD005AB847}"/>
                </a:ext>
              </a:extLst>
            </p:cNvPr>
            <p:cNvSpPr/>
            <p:nvPr/>
          </p:nvSpPr>
          <p:spPr bwMode="auto">
            <a:xfrm>
              <a:off x="1169172" y="2702215"/>
              <a:ext cx="443057" cy="226373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44894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6" charset="0"/>
                <a:buNone/>
              </a:pPr>
              <a:endParaRPr kumimoji="0" lang="zh-CN" altLang="en-US" sz="24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55" name="TextBox 26">
            <a:extLst>
              <a:ext uri="{FF2B5EF4-FFF2-40B4-BE49-F238E27FC236}">
                <a16:creationId xmlns:a16="http://schemas.microsoft.com/office/drawing/2014/main" id="{F13FA751-D4C5-6B4F-93D7-4709EF7B0267}"/>
              </a:ext>
            </a:extLst>
          </p:cNvPr>
          <p:cNvSpPr txBox="1"/>
          <p:nvPr/>
        </p:nvSpPr>
        <p:spPr bwMode="auto">
          <a:xfrm>
            <a:off x="1129451" y="2639246"/>
            <a:ext cx="70185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1600" b="1" kern="100" dirty="0" err="1">
                <a:solidFill>
                  <a:srgbClr val="FF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E</a:t>
            </a:r>
            <a:r>
              <a:rPr lang="en-US" altLang="zh-CN" sz="1600" b="1" kern="100" baseline="-25000" dirty="0" err="1">
                <a:solidFill>
                  <a:srgbClr val="FF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g</a:t>
            </a:r>
            <a:endParaRPr lang="en-US" altLang="zh-CN" sz="1600" b="1" kern="100" baseline="-25000" dirty="0">
              <a:solidFill>
                <a:srgbClr val="FF0000"/>
              </a:solidFill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56" name="TextBox 26">
            <a:extLst>
              <a:ext uri="{FF2B5EF4-FFF2-40B4-BE49-F238E27FC236}">
                <a16:creationId xmlns:a16="http://schemas.microsoft.com/office/drawing/2014/main" id="{FF678D5C-6FDB-D343-84FC-4E2938777B67}"/>
              </a:ext>
            </a:extLst>
          </p:cNvPr>
          <p:cNvSpPr txBox="1"/>
          <p:nvPr/>
        </p:nvSpPr>
        <p:spPr bwMode="auto">
          <a:xfrm>
            <a:off x="210312" y="4208979"/>
            <a:ext cx="301039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1600" b="1" kern="100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low bandgap, mobility, kinetics</a:t>
            </a:r>
          </a:p>
        </p:txBody>
      </p:sp>
    </p:spTree>
    <p:extLst>
      <p:ext uri="{BB962C8B-B14F-4D97-AF65-F5344CB8AC3E}">
        <p14:creationId xmlns:p14="http://schemas.microsoft.com/office/powerpoint/2010/main" val="23041812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8092962_173153605000_2"/>
          <p:cNvPicPr/>
          <p:nvPr/>
        </p:nvPicPr>
        <p:blipFill>
          <a:blip r:embed="rId2"/>
          <a:srcRect b="83057"/>
          <a:stretch>
            <a:fillRect/>
          </a:stretch>
        </p:blipFill>
        <p:spPr>
          <a:xfrm>
            <a:off x="4686" y="-12059"/>
            <a:ext cx="9144635" cy="756285"/>
          </a:xfrm>
          <a:prstGeom prst="rect">
            <a:avLst/>
          </a:prstGeom>
        </p:spPr>
      </p:pic>
      <p:sp>
        <p:nvSpPr>
          <p:cNvPr id="7" name="AutoShape 10" descr="https://www.extremetech.com/wp-content/uploads/2015/06/supercon-head-640x353.jpg"/>
          <p:cNvSpPr>
            <a:spLocks noChangeAspect="1" noChangeArrowheads="1"/>
          </p:cNvSpPr>
          <p:nvPr/>
        </p:nvSpPr>
        <p:spPr bwMode="auto">
          <a:xfrm>
            <a:off x="80269" y="-23052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6" name="AutoShape 11" descr="http://mmbiz.qpic.cn/mmbiz/EiciaibNZX1kAicNJltbj1RXKtneyVwRTeK1nOQicj3iaUCovniaNucXbl0mXMsLK37SkZqZIof1E5g1e02FmN5FeLKkA/640?wx_fmt=jpeg&amp;tp=webp&amp;wxfrom=5&amp;wx_lazy=1"/>
          <p:cNvSpPr>
            <a:spLocks noChangeAspect="1" noChangeArrowheads="1"/>
          </p:cNvSpPr>
          <p:nvPr/>
        </p:nvSpPr>
        <p:spPr bwMode="auto">
          <a:xfrm>
            <a:off x="232669" y="-115705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0" name="Picture 2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3734" y="-41711"/>
            <a:ext cx="815587" cy="815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文本框 10"/>
          <p:cNvSpPr txBox="1"/>
          <p:nvPr/>
        </p:nvSpPr>
        <p:spPr>
          <a:xfrm>
            <a:off x="2056194" y="114989"/>
            <a:ext cx="565703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00" b="1" kern="100" dirty="0">
                <a:ea typeface="Heiti SC Medium"/>
                <a:cs typeface="Arial" panose="020B0604020202020204" pitchFamily="34" charset="0"/>
              </a:rPr>
              <a:t>Energy and Environmental issues</a:t>
            </a:r>
            <a:endParaRPr lang="zh-CN" altLang="en-US" sz="2600" b="1" kern="100" dirty="0">
              <a:ea typeface="Heiti SC Medium"/>
              <a:cs typeface="Arial" panose="020B0604020202020204" pitchFamily="34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2C3A275B-0416-D944-8BD2-21981EBBBD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823" y="1324614"/>
            <a:ext cx="8252359" cy="5101046"/>
          </a:xfrm>
          <a:prstGeom prst="rect">
            <a:avLst/>
          </a:prstGeom>
        </p:spPr>
      </p:pic>
      <p:sp>
        <p:nvSpPr>
          <p:cNvPr id="23" name="文本框 10">
            <a:extLst>
              <a:ext uri="{FF2B5EF4-FFF2-40B4-BE49-F238E27FC236}">
                <a16:creationId xmlns:a16="http://schemas.microsoft.com/office/drawing/2014/main" id="{5F4B6829-4E0A-BA45-A891-C64B7487AAD0}"/>
              </a:ext>
            </a:extLst>
          </p:cNvPr>
          <p:cNvSpPr txBox="1"/>
          <p:nvPr/>
        </p:nvSpPr>
        <p:spPr>
          <a:xfrm>
            <a:off x="2545698" y="939893"/>
            <a:ext cx="445401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00" b="1" kern="100" dirty="0">
                <a:ea typeface="Heiti SC Medium"/>
                <a:cs typeface="Arial" panose="020B0604020202020204" pitchFamily="34" charset="0"/>
              </a:rPr>
              <a:t>Quality of life and energy</a:t>
            </a:r>
            <a:endParaRPr lang="zh-CN" altLang="en-US" sz="2600" b="1" kern="100" dirty="0">
              <a:ea typeface="Heiti SC Medium"/>
              <a:cs typeface="Arial" panose="020B0604020202020204" pitchFamily="34" charset="0"/>
            </a:endParaRPr>
          </a:p>
        </p:txBody>
      </p:sp>
      <p:sp>
        <p:nvSpPr>
          <p:cNvPr id="24" name="Rectangle 40">
            <a:extLst>
              <a:ext uri="{FF2B5EF4-FFF2-40B4-BE49-F238E27FC236}">
                <a16:creationId xmlns:a16="http://schemas.microsoft.com/office/drawing/2014/main" id="{EEE595BF-77EB-A849-BE7B-97DA2D3EF4DF}"/>
              </a:ext>
            </a:extLst>
          </p:cNvPr>
          <p:cNvSpPr/>
          <p:nvPr/>
        </p:nvSpPr>
        <p:spPr>
          <a:xfrm>
            <a:off x="2056194" y="6317938"/>
            <a:ext cx="494351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err="1"/>
              <a:t>Pasten</a:t>
            </a:r>
            <a:r>
              <a:rPr lang="en-US" sz="1400" dirty="0"/>
              <a:t> and </a:t>
            </a:r>
            <a:r>
              <a:rPr lang="en-US" sz="1400" dirty="0" err="1"/>
              <a:t>Santamarina</a:t>
            </a:r>
            <a:r>
              <a:rPr lang="en-US" sz="1400" dirty="0"/>
              <a:t>, </a:t>
            </a:r>
            <a:r>
              <a:rPr lang="en-US" sz="1400" i="1" dirty="0"/>
              <a:t>energy policy</a:t>
            </a:r>
            <a:r>
              <a:rPr lang="en-US" sz="1400" dirty="0"/>
              <a:t> </a:t>
            </a:r>
            <a:r>
              <a:rPr lang="en-US" sz="1400" b="1" dirty="0"/>
              <a:t>49</a:t>
            </a:r>
            <a:r>
              <a:rPr lang="en-US" sz="1400" dirty="0"/>
              <a:t>, 468 (2012)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DDB4927E-15EC-CF43-ABDC-6CD99AD02FB4}"/>
              </a:ext>
            </a:extLst>
          </p:cNvPr>
          <p:cNvSpPr txBox="1"/>
          <p:nvPr/>
        </p:nvSpPr>
        <p:spPr>
          <a:xfrm>
            <a:off x="8625577" y="6507574"/>
            <a:ext cx="5086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9423842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8092962_173153605000_2"/>
          <p:cNvPicPr/>
          <p:nvPr/>
        </p:nvPicPr>
        <p:blipFill>
          <a:blip r:embed="rId2"/>
          <a:srcRect b="83057"/>
          <a:stretch>
            <a:fillRect/>
          </a:stretch>
        </p:blipFill>
        <p:spPr>
          <a:xfrm>
            <a:off x="4686" y="-12059"/>
            <a:ext cx="9144635" cy="756285"/>
          </a:xfrm>
          <a:prstGeom prst="rect">
            <a:avLst/>
          </a:prstGeom>
        </p:spPr>
      </p:pic>
      <p:sp>
        <p:nvSpPr>
          <p:cNvPr id="7" name="AutoShape 10" descr="https://www.extremetech.com/wp-content/uploads/2015/06/supercon-head-640x353.jpg"/>
          <p:cNvSpPr>
            <a:spLocks noChangeAspect="1" noChangeArrowheads="1"/>
          </p:cNvSpPr>
          <p:nvPr/>
        </p:nvSpPr>
        <p:spPr bwMode="auto">
          <a:xfrm>
            <a:off x="80269" y="-23052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6" name="AutoShape 11" descr="http://mmbiz.qpic.cn/mmbiz/EiciaibNZX1kAicNJltbj1RXKtneyVwRTeK1nOQicj3iaUCovniaNucXbl0mXMsLK37SkZqZIof1E5g1e02FmN5FeLKkA/640?wx_fmt=jpeg&amp;tp=webp&amp;wxfrom=5&amp;wx_lazy=1"/>
          <p:cNvSpPr>
            <a:spLocks noChangeAspect="1" noChangeArrowheads="1"/>
          </p:cNvSpPr>
          <p:nvPr/>
        </p:nvSpPr>
        <p:spPr bwMode="auto">
          <a:xfrm>
            <a:off x="232669" y="-115705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0" name="Picture 2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3734" y="-41711"/>
            <a:ext cx="815587" cy="815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Administrator\Desktop\New folder\雾霾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95"/>
          <a:stretch/>
        </p:blipFill>
        <p:spPr bwMode="auto">
          <a:xfrm>
            <a:off x="115578" y="3255183"/>
            <a:ext cx="2112269" cy="1508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图片 1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56"/>
          <a:stretch/>
        </p:blipFill>
        <p:spPr>
          <a:xfrm>
            <a:off x="124804" y="1336359"/>
            <a:ext cx="2178006" cy="1544255"/>
          </a:xfrm>
          <a:prstGeom prst="rect">
            <a:avLst/>
          </a:prstGeom>
        </p:spPr>
      </p:pic>
      <p:pic>
        <p:nvPicPr>
          <p:cNvPr id="11" name="图片 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46"/>
          <a:stretch/>
        </p:blipFill>
        <p:spPr>
          <a:xfrm>
            <a:off x="124804" y="5109043"/>
            <a:ext cx="2180226" cy="1551913"/>
          </a:xfrm>
          <a:prstGeom prst="rect">
            <a:avLst/>
          </a:prstGeom>
        </p:spPr>
      </p:pic>
      <p:sp>
        <p:nvSpPr>
          <p:cNvPr id="15" name="文本框 9"/>
          <p:cNvSpPr txBox="1"/>
          <p:nvPr/>
        </p:nvSpPr>
        <p:spPr>
          <a:xfrm>
            <a:off x="570338" y="1054367"/>
            <a:ext cx="14696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Heiti SC Medium"/>
                <a:cs typeface="Arial" panose="020B0604020202020204" pitchFamily="34" charset="0"/>
              </a:rPr>
              <a:t>Energy crisis</a:t>
            </a: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Heiti SC Medium"/>
              <a:cs typeface="Arial" panose="020B0604020202020204" pitchFamily="34" charset="0"/>
            </a:endParaRPr>
          </a:p>
        </p:txBody>
      </p:sp>
      <p:sp>
        <p:nvSpPr>
          <p:cNvPr id="16" name="文本框 22"/>
          <p:cNvSpPr txBox="1"/>
          <p:nvPr/>
        </p:nvSpPr>
        <p:spPr>
          <a:xfrm>
            <a:off x="2966762" y="3196062"/>
            <a:ext cx="9675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Heiti SC Medium"/>
                <a:cs typeface="+mn-cs"/>
              </a:rPr>
              <a:t>雾霾</a:t>
            </a:r>
          </a:p>
        </p:txBody>
      </p:sp>
      <p:sp>
        <p:nvSpPr>
          <p:cNvPr id="18" name="文本框 27"/>
          <p:cNvSpPr txBox="1"/>
          <p:nvPr/>
        </p:nvSpPr>
        <p:spPr>
          <a:xfrm>
            <a:off x="2874655" y="5109043"/>
            <a:ext cx="9675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Heiti SC Medium"/>
                <a:cs typeface="+mn-cs"/>
              </a:rPr>
              <a:t>酸雨</a:t>
            </a:r>
          </a:p>
        </p:txBody>
      </p:sp>
      <p:pic>
        <p:nvPicPr>
          <p:cNvPr id="19" name="图片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6917" y="1794242"/>
            <a:ext cx="6652258" cy="4090757"/>
          </a:xfrm>
          <a:prstGeom prst="rect">
            <a:avLst/>
          </a:prstGeom>
        </p:spPr>
      </p:pic>
      <p:sp>
        <p:nvSpPr>
          <p:cNvPr id="20" name="矩形 12"/>
          <p:cNvSpPr/>
          <p:nvPr/>
        </p:nvSpPr>
        <p:spPr>
          <a:xfrm>
            <a:off x="3842235" y="1277222"/>
            <a:ext cx="427312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US" altLang="zh-CN" sz="1600" dirty="0">
                <a:solidFill>
                  <a:sysClr val="windowText" lastClr="000000"/>
                </a:solidFill>
                <a:latin typeface="Arial"/>
                <a:cs typeface="Arial" panose="020B0604020202020204" pitchFamily="34" charset="0"/>
              </a:rPr>
              <a:t>U.S. </a:t>
            </a:r>
            <a:r>
              <a:rPr kumimoji="0" lang="en-US" altLang="zh-CN" sz="160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</a:rPr>
              <a:t>Energy Information Administration 2017 </a:t>
            </a:r>
          </a:p>
        </p:txBody>
      </p:sp>
      <p:sp>
        <p:nvSpPr>
          <p:cNvPr id="21" name="文本框 10"/>
          <p:cNvSpPr txBox="1"/>
          <p:nvPr/>
        </p:nvSpPr>
        <p:spPr>
          <a:xfrm>
            <a:off x="2056194" y="114989"/>
            <a:ext cx="565703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00" b="1" kern="100" dirty="0">
                <a:ea typeface="Heiti SC Medium"/>
                <a:cs typeface="Arial" panose="020B0604020202020204" pitchFamily="34" charset="0"/>
              </a:rPr>
              <a:t>Energy and Environmental issues</a:t>
            </a:r>
            <a:endParaRPr lang="zh-CN" altLang="en-US" sz="2600" b="1" kern="100" dirty="0">
              <a:ea typeface="Heiti SC Medium"/>
              <a:cs typeface="Arial" panose="020B0604020202020204" pitchFamily="34" charset="0"/>
            </a:endParaRPr>
          </a:p>
        </p:txBody>
      </p:sp>
      <p:sp>
        <p:nvSpPr>
          <p:cNvPr id="23" name="文本框 9">
            <a:extLst>
              <a:ext uri="{FF2B5EF4-FFF2-40B4-BE49-F238E27FC236}">
                <a16:creationId xmlns:a16="http://schemas.microsoft.com/office/drawing/2014/main" id="{82BD2DF7-8ACA-8547-B74B-ED5F077A40C6}"/>
              </a:ext>
            </a:extLst>
          </p:cNvPr>
          <p:cNvSpPr txBox="1"/>
          <p:nvPr/>
        </p:nvSpPr>
        <p:spPr>
          <a:xfrm>
            <a:off x="511428" y="2953115"/>
            <a:ext cx="14696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Heiti SC Medium"/>
                <a:cs typeface="Arial" panose="020B0604020202020204" pitchFamily="34" charset="0"/>
              </a:rPr>
              <a:t>Air pollution</a:t>
            </a: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Heiti SC Medium"/>
              <a:cs typeface="Arial" panose="020B0604020202020204" pitchFamily="34" charset="0"/>
            </a:endParaRPr>
          </a:p>
        </p:txBody>
      </p:sp>
      <p:sp>
        <p:nvSpPr>
          <p:cNvPr id="24" name="文本框 9">
            <a:extLst>
              <a:ext uri="{FF2B5EF4-FFF2-40B4-BE49-F238E27FC236}">
                <a16:creationId xmlns:a16="http://schemas.microsoft.com/office/drawing/2014/main" id="{478FE363-681C-6643-A937-3064ABE5105F}"/>
              </a:ext>
            </a:extLst>
          </p:cNvPr>
          <p:cNvSpPr txBox="1"/>
          <p:nvPr/>
        </p:nvSpPr>
        <p:spPr>
          <a:xfrm>
            <a:off x="503602" y="4812683"/>
            <a:ext cx="14696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Heiti SC Medium"/>
                <a:cs typeface="Arial" panose="020B0604020202020204" pitchFamily="34" charset="0"/>
              </a:rPr>
              <a:t>Globe warming</a:t>
            </a: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Heiti SC Medium"/>
              <a:cs typeface="Arial" panose="020B0604020202020204" pitchFamily="34" charset="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31342517-5D23-5B4B-A833-12336275E2BD}"/>
              </a:ext>
            </a:extLst>
          </p:cNvPr>
          <p:cNvSpPr/>
          <p:nvPr/>
        </p:nvSpPr>
        <p:spPr>
          <a:xfrm>
            <a:off x="4577003" y="6178431"/>
            <a:ext cx="283269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i="1" dirty="0"/>
              <a:t>Source: </a:t>
            </a:r>
            <a:r>
              <a:rPr lang="zh-CN" altLang="en-US" sz="1600" i="1" dirty="0"/>
              <a:t>https://www.eia.gov/</a:t>
            </a:r>
            <a:r>
              <a:rPr lang="en-US" altLang="zh-CN" sz="1600" i="1" dirty="0"/>
              <a:t> </a:t>
            </a:r>
            <a:endParaRPr lang="zh-CN" altLang="en-US" sz="1600" i="1" dirty="0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3E6610E2-BEB7-B748-9727-BD2106C487F3}"/>
              </a:ext>
            </a:extLst>
          </p:cNvPr>
          <p:cNvSpPr txBox="1"/>
          <p:nvPr/>
        </p:nvSpPr>
        <p:spPr>
          <a:xfrm>
            <a:off x="8625577" y="6507574"/>
            <a:ext cx="5086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6393638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8092962_173153605000_2"/>
          <p:cNvPicPr/>
          <p:nvPr/>
        </p:nvPicPr>
        <p:blipFill>
          <a:blip r:embed="rId2"/>
          <a:srcRect b="83057"/>
          <a:stretch>
            <a:fillRect/>
          </a:stretch>
        </p:blipFill>
        <p:spPr>
          <a:xfrm>
            <a:off x="4686" y="-12059"/>
            <a:ext cx="9144635" cy="756285"/>
          </a:xfrm>
          <a:prstGeom prst="rect">
            <a:avLst/>
          </a:prstGeom>
        </p:spPr>
      </p:pic>
      <p:sp>
        <p:nvSpPr>
          <p:cNvPr id="7" name="AutoShape 10" descr="https://www.extremetech.com/wp-content/uploads/2015/06/supercon-head-640x353.jpg"/>
          <p:cNvSpPr>
            <a:spLocks noChangeAspect="1" noChangeArrowheads="1"/>
          </p:cNvSpPr>
          <p:nvPr/>
        </p:nvSpPr>
        <p:spPr bwMode="auto">
          <a:xfrm>
            <a:off x="80269" y="-23052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6" name="AutoShape 11" descr="http://mmbiz.qpic.cn/mmbiz/EiciaibNZX1kAicNJltbj1RXKtneyVwRTeK1nOQicj3iaUCovniaNucXbl0mXMsLK37SkZqZIof1E5g1e02FmN5FeLKkA/640?wx_fmt=jpeg&amp;tp=webp&amp;wxfrom=5&amp;wx_lazy=1"/>
          <p:cNvSpPr>
            <a:spLocks noChangeAspect="1" noChangeArrowheads="1"/>
          </p:cNvSpPr>
          <p:nvPr/>
        </p:nvSpPr>
        <p:spPr bwMode="auto">
          <a:xfrm>
            <a:off x="232669" y="-115705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文本框 10"/>
          <p:cNvSpPr txBox="1"/>
          <p:nvPr/>
        </p:nvSpPr>
        <p:spPr>
          <a:xfrm>
            <a:off x="1067930" y="52295"/>
            <a:ext cx="76709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00" b="1" kern="100" dirty="0">
                <a:ea typeface="Heiti SC Medium"/>
                <a:cs typeface="Arial" panose="020B0604020202020204" pitchFamily="34" charset="0"/>
              </a:rPr>
              <a:t>Electrochemical energy conversion &amp; storage</a:t>
            </a:r>
            <a:endParaRPr lang="zh-CN" altLang="en-US" sz="2600" b="1" kern="100" dirty="0">
              <a:ea typeface="Heiti SC Medium"/>
              <a:cs typeface="Arial" panose="020B0604020202020204" pitchFamily="34" charset="0"/>
            </a:endParaRPr>
          </a:p>
        </p:txBody>
      </p:sp>
      <p:pic>
        <p:nvPicPr>
          <p:cNvPr id="43010" name="Picture 2" descr="http://www.mdpi.com/energies/energies-10-01645/article_deploy/html/images/energies-10-01645-g00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819" y="653050"/>
            <a:ext cx="7349566" cy="6113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椭圆 1">
            <a:extLst>
              <a:ext uri="{FF2B5EF4-FFF2-40B4-BE49-F238E27FC236}">
                <a16:creationId xmlns:a16="http://schemas.microsoft.com/office/drawing/2014/main" id="{58700759-A258-F74F-BF69-B1AC8339C0EF}"/>
              </a:ext>
            </a:extLst>
          </p:cNvPr>
          <p:cNvSpPr/>
          <p:nvPr/>
        </p:nvSpPr>
        <p:spPr bwMode="auto">
          <a:xfrm>
            <a:off x="4378037" y="3006434"/>
            <a:ext cx="4239491" cy="3823855"/>
          </a:xfrm>
          <a:prstGeom prst="ellipse">
            <a:avLst/>
          </a:prstGeom>
          <a:noFill/>
          <a:ln w="28575" cap="flat" cmpd="sng" algn="ctr">
            <a:solidFill>
              <a:srgbClr val="FF66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44894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6" charset="0"/>
              <a:buNone/>
            </a:pPr>
            <a:endParaRPr kumimoji="0" lang="zh-CN" altLang="en-US" sz="24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F04F6F44-5371-8740-AD2F-2969A2F65D8F}"/>
              </a:ext>
            </a:extLst>
          </p:cNvPr>
          <p:cNvSpPr/>
          <p:nvPr/>
        </p:nvSpPr>
        <p:spPr bwMode="auto">
          <a:xfrm>
            <a:off x="449683" y="3006434"/>
            <a:ext cx="4239491" cy="3823855"/>
          </a:xfrm>
          <a:prstGeom prst="ellips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44894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6" charset="0"/>
              <a:buNone/>
            </a:pPr>
            <a:endParaRPr kumimoji="0" lang="zh-CN" altLang="en-US" sz="24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136D3DF0-998B-AE4B-8127-FA9EB35EAE24}"/>
              </a:ext>
            </a:extLst>
          </p:cNvPr>
          <p:cNvSpPr txBox="1"/>
          <p:nvPr/>
        </p:nvSpPr>
        <p:spPr>
          <a:xfrm>
            <a:off x="8625577" y="6507574"/>
            <a:ext cx="5086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7535781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-4192" y="-69844"/>
            <a:ext cx="9144635" cy="864235"/>
            <a:chOff x="-5" y="-94"/>
            <a:chExt cx="14401" cy="1361"/>
          </a:xfrm>
        </p:grpSpPr>
        <p:pic>
          <p:nvPicPr>
            <p:cNvPr id="3" name="图片 2" descr="8092962_173153605000_2"/>
            <p:cNvPicPr/>
            <p:nvPr/>
          </p:nvPicPr>
          <p:blipFill>
            <a:blip r:embed="rId2"/>
            <a:srcRect b="83057"/>
            <a:stretch>
              <a:fillRect/>
            </a:stretch>
          </p:blipFill>
          <p:spPr>
            <a:xfrm>
              <a:off x="-5" y="-3"/>
              <a:ext cx="14401" cy="1191"/>
            </a:xfrm>
            <a:prstGeom prst="rect">
              <a:avLst/>
            </a:prstGeom>
          </p:spPr>
        </p:pic>
        <p:pic>
          <p:nvPicPr>
            <p:cNvPr id="5" name="Picture 2" descr="Related image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035" y="-94"/>
              <a:ext cx="1361" cy="13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9" name="Rectangle 38"/>
          <p:cNvSpPr/>
          <p:nvPr/>
        </p:nvSpPr>
        <p:spPr>
          <a:xfrm>
            <a:off x="673948" y="7453858"/>
            <a:ext cx="8205947" cy="2414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AutoShape 10" descr="https://www.extremetech.com/wp-content/uploads/2015/06/supercon-head-640x353.jpg"/>
          <p:cNvSpPr>
            <a:spLocks noChangeAspect="1" noChangeArrowheads="1"/>
          </p:cNvSpPr>
          <p:nvPr/>
        </p:nvSpPr>
        <p:spPr bwMode="auto">
          <a:xfrm>
            <a:off x="71391" y="-23052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6" name="文本框 5"/>
          <p:cNvSpPr txBox="1"/>
          <p:nvPr/>
        </p:nvSpPr>
        <p:spPr>
          <a:xfrm>
            <a:off x="8625577" y="6507574"/>
            <a:ext cx="5086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/>
              <a:t>7</a:t>
            </a:r>
          </a:p>
        </p:txBody>
      </p:sp>
      <p:sp>
        <p:nvSpPr>
          <p:cNvPr id="36" name="AutoShape 11" descr="http://mmbiz.qpic.cn/mmbiz/EiciaibNZX1kAicNJltbj1RXKtneyVwRTeK1nOQicj3iaUCovniaNucXbl0mXMsLK37SkZqZIof1E5g1e02FmN5FeLKkA/640?wx_fmt=jpeg&amp;tp=webp&amp;wxfrom=5&amp;wx_lazy=1"/>
          <p:cNvSpPr>
            <a:spLocks noChangeAspect="1" noChangeArrowheads="1"/>
          </p:cNvSpPr>
          <p:nvPr/>
        </p:nvSpPr>
        <p:spPr bwMode="auto">
          <a:xfrm>
            <a:off x="223791" y="-115705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Title 1"/>
          <p:cNvSpPr txBox="1">
            <a:spLocks/>
          </p:cNvSpPr>
          <p:nvPr/>
        </p:nvSpPr>
        <p:spPr>
          <a:xfrm>
            <a:off x="6654087" y="779656"/>
            <a:ext cx="1619241" cy="54460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>
                <a:latin typeface="+mj-ea"/>
                <a:cs typeface="Times New Roman" panose="02020603050405020304" pitchFamily="18" charset="0"/>
              </a:rPr>
              <a:t>PV-Electrolysis</a:t>
            </a:r>
            <a:endParaRPr lang="en-US" sz="1600" b="1" dirty="0">
              <a:latin typeface="+mj-ea"/>
            </a:endParaRPr>
          </a:p>
        </p:txBody>
      </p:sp>
      <p:sp>
        <p:nvSpPr>
          <p:cNvPr id="38" name="Title 1"/>
          <p:cNvSpPr txBox="1">
            <a:spLocks/>
          </p:cNvSpPr>
          <p:nvPr/>
        </p:nvSpPr>
        <p:spPr>
          <a:xfrm>
            <a:off x="3571503" y="857801"/>
            <a:ext cx="2638923" cy="54460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1600" b="1" dirty="0" err="1"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Photoelectrochemical</a:t>
            </a:r>
            <a:endParaRPr lang="en-US" sz="1600" b="1" dirty="0">
              <a:latin typeface="+mn-lt"/>
            </a:endParaRPr>
          </a:p>
        </p:txBody>
      </p:sp>
      <p:sp>
        <p:nvSpPr>
          <p:cNvPr id="40" name="Title 1"/>
          <p:cNvSpPr txBox="1">
            <a:spLocks/>
          </p:cNvSpPr>
          <p:nvPr/>
        </p:nvSpPr>
        <p:spPr>
          <a:xfrm>
            <a:off x="923183" y="859331"/>
            <a:ext cx="2385512" cy="54460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Photo-catalytic</a:t>
            </a:r>
            <a:endParaRPr lang="en-US" sz="1600" b="1" dirty="0">
              <a:latin typeface="+mn-lt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982215" y="2649580"/>
            <a:ext cx="1760418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/>
              <a:t>Lewis and </a:t>
            </a:r>
            <a:r>
              <a:rPr lang="en-US" sz="1100" dirty="0" err="1"/>
              <a:t>Nocera</a:t>
            </a:r>
            <a:r>
              <a:rPr lang="en-US" sz="1100" dirty="0"/>
              <a:t>, </a:t>
            </a:r>
          </a:p>
          <a:p>
            <a:r>
              <a:rPr lang="en-US" sz="1100" i="1" dirty="0"/>
              <a:t>PNAS</a:t>
            </a:r>
            <a:r>
              <a:rPr lang="en-US" sz="1100" dirty="0"/>
              <a:t> 103, 15729 (2006)</a:t>
            </a:r>
          </a:p>
        </p:txBody>
      </p:sp>
      <p:sp>
        <p:nvSpPr>
          <p:cNvPr id="42" name="流程图: 接点 4"/>
          <p:cNvSpPr/>
          <p:nvPr/>
        </p:nvSpPr>
        <p:spPr bwMode="auto">
          <a:xfrm>
            <a:off x="8100321" y="6100057"/>
            <a:ext cx="65315" cy="45719"/>
          </a:xfrm>
          <a:prstGeom prst="flowChartConnector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zh-CN" altLang="en-US" sz="24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43" name="文本框 13"/>
          <p:cNvSpPr txBox="1"/>
          <p:nvPr/>
        </p:nvSpPr>
        <p:spPr>
          <a:xfrm>
            <a:off x="1325954" y="1538990"/>
            <a:ext cx="8010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PV</a:t>
            </a:r>
            <a:endParaRPr lang="zh-CN" altLang="en-US" sz="1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4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8350" y="1191373"/>
            <a:ext cx="1986310" cy="2017673"/>
          </a:xfrm>
          <a:prstGeom prst="rect">
            <a:avLst/>
          </a:prstGeom>
        </p:spPr>
      </p:pic>
      <p:sp>
        <p:nvSpPr>
          <p:cNvPr id="45" name="Title 1"/>
          <p:cNvSpPr txBox="1">
            <a:spLocks/>
          </p:cNvSpPr>
          <p:nvPr/>
        </p:nvSpPr>
        <p:spPr>
          <a:xfrm>
            <a:off x="1508448" y="93780"/>
            <a:ext cx="6648310" cy="54460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200" b="1" dirty="0">
                <a:latin typeface="+mj-ea"/>
                <a:cs typeface="Times New Roman" panose="02020603050405020304" pitchFamily="18" charset="0"/>
              </a:rPr>
              <a:t>Electrolysis and photochemical water splitting</a:t>
            </a:r>
            <a:endParaRPr lang="en-US" sz="2200" dirty="0">
              <a:latin typeface="+mj-ea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318938" y="3336633"/>
            <a:ext cx="538843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altLang="zh-CN" sz="1600" b="1" dirty="0">
                <a:latin typeface="+mn-ea"/>
                <a:ea typeface="+mn-ea"/>
                <a:cs typeface="Times New Roman" panose="02020603050405020304" pitchFamily="18" charset="0"/>
              </a:rPr>
              <a:t>Cathode: hydrogen evolution reaction (HER): </a:t>
            </a:r>
          </a:p>
          <a:p>
            <a:r>
              <a:rPr lang="pt-BR" altLang="zh-CN" sz="1600" dirty="0">
                <a:latin typeface="+mn-ea"/>
                <a:ea typeface="+mn-ea"/>
                <a:cs typeface="Times New Roman" panose="02020603050405020304" pitchFamily="18" charset="0"/>
              </a:rPr>
              <a:t>                     2H</a:t>
            </a:r>
            <a:r>
              <a:rPr lang="pt-BR" altLang="zh-CN" sz="1600" baseline="30000" dirty="0">
                <a:latin typeface="+mn-ea"/>
                <a:ea typeface="+mn-ea"/>
                <a:cs typeface="Times New Roman" panose="02020603050405020304" pitchFamily="18" charset="0"/>
              </a:rPr>
              <a:t>+</a:t>
            </a:r>
            <a:r>
              <a:rPr lang="pt-BR" altLang="zh-CN" sz="1600" dirty="0">
                <a:latin typeface="+mn-ea"/>
                <a:ea typeface="+mn-ea"/>
                <a:cs typeface="Times New Roman" panose="02020603050405020304" pitchFamily="18" charset="0"/>
              </a:rPr>
              <a:t> + 2e</a:t>
            </a:r>
            <a:r>
              <a:rPr lang="pt-BR" altLang="zh-CN" sz="1600" baseline="30000" dirty="0">
                <a:latin typeface="+mn-ea"/>
                <a:ea typeface="+mn-ea"/>
                <a:cs typeface="Times New Roman" panose="02020603050405020304" pitchFamily="18" charset="0"/>
              </a:rPr>
              <a:t>-</a:t>
            </a:r>
            <a:r>
              <a:rPr lang="pt-BR" altLang="zh-CN" sz="1600" dirty="0">
                <a:latin typeface="+mn-ea"/>
                <a:ea typeface="+mn-ea"/>
                <a:cs typeface="Times New Roman" panose="02020603050405020304" pitchFamily="18" charset="0"/>
              </a:rPr>
              <a:t>  → H</a:t>
            </a:r>
            <a:r>
              <a:rPr lang="pt-BR" altLang="zh-CN" sz="1600" baseline="-25000" dirty="0">
                <a:latin typeface="+mn-ea"/>
                <a:ea typeface="+mn-ea"/>
                <a:cs typeface="Times New Roman" panose="02020603050405020304" pitchFamily="18" charset="0"/>
              </a:rPr>
              <a:t>2</a:t>
            </a:r>
            <a:r>
              <a:rPr lang="pt-BR" altLang="zh-CN" sz="1600" dirty="0">
                <a:latin typeface="+mn-ea"/>
                <a:ea typeface="+mn-ea"/>
                <a:cs typeface="Times New Roman" panose="02020603050405020304" pitchFamily="18" charset="0"/>
              </a:rPr>
              <a:t>  </a:t>
            </a:r>
            <a:r>
              <a:rPr lang="zh-CN" altLang="en-US" sz="1600" dirty="0">
                <a:latin typeface="+mn-ea"/>
                <a:ea typeface="+mn-ea"/>
                <a:cs typeface="Times New Roman" panose="02020603050405020304" pitchFamily="18" charset="0"/>
              </a:rPr>
              <a:t>   </a:t>
            </a:r>
            <a:r>
              <a:rPr lang="en-US" altLang="zh-CN" sz="1600" dirty="0">
                <a:latin typeface="+mn-ea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E</a:t>
            </a:r>
            <a:r>
              <a:rPr lang="zh-CN" altLang="en-US" sz="1600" dirty="0">
                <a:latin typeface="+mn-ea"/>
                <a:ea typeface="+mn-ea"/>
                <a:cs typeface="Times New Roman" panose="02020603050405020304" pitchFamily="18" charset="0"/>
              </a:rPr>
              <a:t> </a:t>
            </a:r>
            <a:r>
              <a:rPr lang="en-US" altLang="zh-CN" sz="1600" dirty="0">
                <a:latin typeface="+mn-ea"/>
                <a:ea typeface="+mn-ea"/>
                <a:cs typeface="Times New Roman" panose="02020603050405020304" pitchFamily="18" charset="0"/>
              </a:rPr>
              <a:t>= 0 V (vs RHE)</a:t>
            </a:r>
          </a:p>
          <a:p>
            <a:endParaRPr lang="pt-BR" sz="1600" dirty="0">
              <a:latin typeface="+mn-ea"/>
              <a:ea typeface="+mn-ea"/>
              <a:cs typeface="Times New Roman" panose="02020603050405020304" pitchFamily="18" charset="0"/>
            </a:endParaRPr>
          </a:p>
          <a:p>
            <a:r>
              <a:rPr lang="pt-BR" sz="1600" b="1" dirty="0">
                <a:solidFill>
                  <a:srgbClr val="FF0000"/>
                </a:solidFill>
                <a:latin typeface="+mn-ea"/>
                <a:ea typeface="+mn-ea"/>
                <a:cs typeface="Times New Roman" panose="02020603050405020304" pitchFamily="18" charset="0"/>
              </a:rPr>
              <a:t>Anode:  </a:t>
            </a:r>
            <a:r>
              <a:rPr lang="pt-BR" sz="1600" b="1" dirty="0" err="1">
                <a:solidFill>
                  <a:srgbClr val="FF0000"/>
                </a:solidFill>
                <a:latin typeface="+mn-ea"/>
                <a:ea typeface="+mn-ea"/>
                <a:cs typeface="Times New Roman" panose="02020603050405020304" pitchFamily="18" charset="0"/>
              </a:rPr>
              <a:t>oxygen</a:t>
            </a:r>
            <a:r>
              <a:rPr lang="pt-BR" sz="1600" b="1" dirty="0">
                <a:solidFill>
                  <a:srgbClr val="FF0000"/>
                </a:solidFill>
                <a:latin typeface="+mn-ea"/>
                <a:ea typeface="+mn-ea"/>
                <a:cs typeface="Times New Roman" panose="02020603050405020304" pitchFamily="18" charset="0"/>
              </a:rPr>
              <a:t> evolution reaction (OER):</a:t>
            </a:r>
          </a:p>
          <a:p>
            <a:r>
              <a:rPr lang="pt-BR" sz="1600" dirty="0">
                <a:solidFill>
                  <a:srgbClr val="FF0000"/>
                </a:solidFill>
                <a:latin typeface="+mn-ea"/>
                <a:ea typeface="+mn-ea"/>
                <a:cs typeface="Times New Roman" panose="02020603050405020304" pitchFamily="18" charset="0"/>
              </a:rPr>
              <a:t>                      2H</a:t>
            </a:r>
            <a:r>
              <a:rPr lang="pt-BR" sz="1600" baseline="-25000" dirty="0">
                <a:solidFill>
                  <a:srgbClr val="FF0000"/>
                </a:solidFill>
                <a:latin typeface="+mn-ea"/>
                <a:ea typeface="+mn-ea"/>
                <a:cs typeface="Times New Roman" panose="02020603050405020304" pitchFamily="18" charset="0"/>
              </a:rPr>
              <a:t>2</a:t>
            </a:r>
            <a:r>
              <a:rPr lang="pt-BR" sz="1600" dirty="0">
                <a:solidFill>
                  <a:srgbClr val="FF0000"/>
                </a:solidFill>
                <a:latin typeface="+mn-ea"/>
                <a:ea typeface="+mn-ea"/>
                <a:cs typeface="Times New Roman" panose="02020603050405020304" pitchFamily="18" charset="0"/>
              </a:rPr>
              <a:t>O → O</a:t>
            </a:r>
            <a:r>
              <a:rPr lang="pt-BR" sz="1600" baseline="-25000" dirty="0">
                <a:solidFill>
                  <a:srgbClr val="FF0000"/>
                </a:solidFill>
                <a:latin typeface="+mn-ea"/>
                <a:ea typeface="+mn-ea"/>
                <a:cs typeface="Times New Roman" panose="02020603050405020304" pitchFamily="18" charset="0"/>
              </a:rPr>
              <a:t>2</a:t>
            </a:r>
            <a:r>
              <a:rPr lang="pt-BR" sz="1600" dirty="0">
                <a:solidFill>
                  <a:srgbClr val="FF0000"/>
                </a:solidFill>
                <a:latin typeface="+mn-ea"/>
                <a:ea typeface="+mn-ea"/>
                <a:cs typeface="Times New Roman" panose="02020603050405020304" pitchFamily="18" charset="0"/>
              </a:rPr>
              <a:t> + 4H</a:t>
            </a:r>
            <a:r>
              <a:rPr lang="pt-BR" sz="1600" baseline="30000" dirty="0">
                <a:solidFill>
                  <a:srgbClr val="FF0000"/>
                </a:solidFill>
                <a:latin typeface="+mn-ea"/>
                <a:ea typeface="+mn-ea"/>
                <a:cs typeface="Times New Roman" panose="02020603050405020304" pitchFamily="18" charset="0"/>
              </a:rPr>
              <a:t>+</a:t>
            </a:r>
            <a:r>
              <a:rPr lang="pt-BR" sz="1600" dirty="0">
                <a:solidFill>
                  <a:srgbClr val="FF0000"/>
                </a:solidFill>
                <a:latin typeface="+mn-ea"/>
                <a:ea typeface="+mn-ea"/>
                <a:cs typeface="Times New Roman" panose="02020603050405020304" pitchFamily="18" charset="0"/>
              </a:rPr>
              <a:t> + 4e</a:t>
            </a:r>
            <a:r>
              <a:rPr lang="pt-BR" sz="1600" baseline="30000" dirty="0">
                <a:solidFill>
                  <a:srgbClr val="FF0000"/>
                </a:solidFill>
                <a:latin typeface="+mn-ea"/>
                <a:ea typeface="+mn-ea"/>
                <a:cs typeface="Times New Roman" panose="02020603050405020304" pitchFamily="18" charset="0"/>
              </a:rPr>
              <a:t>-     </a:t>
            </a:r>
            <a:r>
              <a:rPr lang="en-US" altLang="zh-CN" sz="1600" dirty="0">
                <a:solidFill>
                  <a:srgbClr val="FF0000"/>
                </a:solidFill>
                <a:latin typeface="+mn-ea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E</a:t>
            </a:r>
            <a:r>
              <a:rPr lang="zh-CN" altLang="en-US" sz="1600" dirty="0">
                <a:solidFill>
                  <a:srgbClr val="FF0000"/>
                </a:solidFill>
                <a:latin typeface="+mn-ea"/>
                <a:ea typeface="+mn-ea"/>
                <a:cs typeface="Times New Roman" panose="02020603050405020304" pitchFamily="18" charset="0"/>
              </a:rPr>
              <a:t> </a:t>
            </a:r>
            <a:r>
              <a:rPr lang="en-US" altLang="zh-CN" sz="1600" dirty="0">
                <a:solidFill>
                  <a:srgbClr val="FF0000"/>
                </a:solidFill>
                <a:latin typeface="+mn-ea"/>
                <a:ea typeface="+mn-ea"/>
                <a:cs typeface="Times New Roman" panose="02020603050405020304" pitchFamily="18" charset="0"/>
              </a:rPr>
              <a:t>= 1.23 V</a:t>
            </a:r>
          </a:p>
          <a:p>
            <a:r>
              <a:rPr lang="en-US" altLang="zh-CN" sz="1600" b="1" i="1" dirty="0">
                <a:solidFill>
                  <a:srgbClr val="FF0000"/>
                </a:solidFill>
                <a:latin typeface="+mn-ea"/>
                <a:ea typeface="+mn-ea"/>
                <a:cs typeface="Times New Roman" panose="02020603050405020304" pitchFamily="18" charset="0"/>
              </a:rPr>
              <a:t>          but slow kinetics with high </a:t>
            </a:r>
            <a:r>
              <a:rPr lang="en-US" altLang="zh-CN" sz="1600" b="1" i="1" dirty="0" err="1">
                <a:solidFill>
                  <a:srgbClr val="FF0000"/>
                </a:solidFill>
                <a:latin typeface="+mn-ea"/>
                <a:ea typeface="+mn-ea"/>
                <a:cs typeface="Times New Roman" panose="02020603050405020304" pitchFamily="18" charset="0"/>
              </a:rPr>
              <a:t>overpotentials</a:t>
            </a:r>
            <a:r>
              <a:rPr lang="en-US" altLang="zh-CN" sz="1600" b="1" i="1" dirty="0">
                <a:solidFill>
                  <a:srgbClr val="FF0000"/>
                </a:solidFill>
                <a:latin typeface="+mn-ea"/>
                <a:ea typeface="+mn-ea"/>
                <a:cs typeface="Times New Roman" panose="02020603050405020304" pitchFamily="18" charset="0"/>
              </a:rPr>
              <a:t>!</a:t>
            </a:r>
            <a:endParaRPr lang="pt-BR" sz="1600" b="1" dirty="0">
              <a:solidFill>
                <a:srgbClr val="FF0000"/>
              </a:solidFill>
              <a:latin typeface="+mn-ea"/>
              <a:ea typeface="+mn-ea"/>
              <a:cs typeface="Times New Roman" panose="02020603050405020304" pitchFamily="18" charset="0"/>
            </a:endParaRPr>
          </a:p>
          <a:p>
            <a:endParaRPr lang="pt-BR" sz="1600" b="1" dirty="0">
              <a:solidFill>
                <a:srgbClr val="FF0000"/>
              </a:solidFill>
              <a:latin typeface="AdvOT999035f4"/>
            </a:endParaRPr>
          </a:p>
        </p:txBody>
      </p:sp>
      <p:grpSp>
        <p:nvGrpSpPr>
          <p:cNvPr id="52" name="组 5"/>
          <p:cNvGrpSpPr/>
          <p:nvPr/>
        </p:nvGrpSpPr>
        <p:grpSpPr>
          <a:xfrm>
            <a:off x="5279908" y="3226416"/>
            <a:ext cx="3599987" cy="2769917"/>
            <a:chOff x="5413023" y="3103639"/>
            <a:chExt cx="3599987" cy="2769917"/>
          </a:xfrm>
        </p:grpSpPr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413023" y="3257528"/>
              <a:ext cx="3599987" cy="2616028"/>
            </a:xfrm>
            <a:prstGeom prst="rect">
              <a:avLst/>
            </a:prstGeom>
          </p:spPr>
        </p:pic>
        <p:sp>
          <p:nvSpPr>
            <p:cNvPr id="54" name="文本框 21"/>
            <p:cNvSpPr txBox="1"/>
            <p:nvPr/>
          </p:nvSpPr>
          <p:spPr>
            <a:xfrm>
              <a:off x="7835227" y="3103639"/>
              <a:ext cx="10308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>
                  <a:solidFill>
                    <a:srgbClr val="FF0000"/>
                  </a:solidFill>
                </a:rPr>
                <a:t>OER</a:t>
              </a:r>
              <a:endParaRPr kumimoji="1" lang="zh-CN" altLang="en-US" sz="1400" dirty="0">
                <a:solidFill>
                  <a:srgbClr val="FF0000"/>
                </a:solidFill>
              </a:endParaRPr>
            </a:p>
          </p:txBody>
        </p:sp>
        <p:sp>
          <p:nvSpPr>
            <p:cNvPr id="55" name="文本框 22"/>
            <p:cNvSpPr txBox="1"/>
            <p:nvPr/>
          </p:nvSpPr>
          <p:spPr>
            <a:xfrm>
              <a:off x="5951700" y="3116629"/>
              <a:ext cx="10308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/>
                <a:t>HER</a:t>
              </a:r>
              <a:endParaRPr kumimoji="1" lang="zh-CN" altLang="en-US" sz="1400" dirty="0"/>
            </a:p>
          </p:txBody>
        </p:sp>
      </p:grpSp>
      <p:pic>
        <p:nvPicPr>
          <p:cNvPr id="56" name="图片 2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839" y="1446045"/>
            <a:ext cx="2221942" cy="1188908"/>
          </a:xfrm>
          <a:prstGeom prst="rect">
            <a:avLst/>
          </a:prstGeom>
        </p:spPr>
      </p:pic>
      <p:pic>
        <p:nvPicPr>
          <p:cNvPr id="57" name="图片 3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29301" y="1295176"/>
            <a:ext cx="2686491" cy="1941505"/>
          </a:xfrm>
          <a:prstGeom prst="rect">
            <a:avLst/>
          </a:prstGeom>
        </p:spPr>
      </p:pic>
      <p:sp>
        <p:nvSpPr>
          <p:cNvPr id="58" name="文本框 31"/>
          <p:cNvSpPr txBox="1"/>
          <p:nvPr/>
        </p:nvSpPr>
        <p:spPr>
          <a:xfrm>
            <a:off x="3825813" y="2962825"/>
            <a:ext cx="1948798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zh-CN" sz="1000" b="1" dirty="0"/>
              <a:t>Anode                       Cathode</a:t>
            </a:r>
            <a:endParaRPr kumimoji="1" lang="zh-CN" altLang="en-US" sz="1000" b="1" dirty="0"/>
          </a:p>
        </p:txBody>
      </p:sp>
      <p:pic>
        <p:nvPicPr>
          <p:cNvPr id="61" name="图片 2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9756" y="926120"/>
            <a:ext cx="563045" cy="565559"/>
          </a:xfrm>
          <a:prstGeom prst="rect">
            <a:avLst/>
          </a:prstGeom>
        </p:spPr>
      </p:pic>
      <p:grpSp>
        <p:nvGrpSpPr>
          <p:cNvPr id="29" name="Group 28"/>
          <p:cNvGrpSpPr/>
          <p:nvPr/>
        </p:nvGrpSpPr>
        <p:grpSpPr>
          <a:xfrm>
            <a:off x="1382039" y="4948470"/>
            <a:ext cx="7142621" cy="2052133"/>
            <a:chOff x="422673" y="4892071"/>
            <a:chExt cx="7142621" cy="2052133"/>
          </a:xfrm>
        </p:grpSpPr>
        <p:grpSp>
          <p:nvGrpSpPr>
            <p:cNvPr id="30" name="组 9"/>
            <p:cNvGrpSpPr/>
            <p:nvPr/>
          </p:nvGrpSpPr>
          <p:grpSpPr>
            <a:xfrm>
              <a:off x="422673" y="4892071"/>
              <a:ext cx="7142621" cy="2052133"/>
              <a:chOff x="1130299" y="4858073"/>
              <a:chExt cx="7142621" cy="2052133"/>
            </a:xfrm>
          </p:grpSpPr>
          <p:pic>
            <p:nvPicPr>
              <p:cNvPr id="32" name="Picture 31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130299" y="4858073"/>
                <a:ext cx="2342922" cy="1768364"/>
              </a:xfrm>
              <a:prstGeom prst="rect">
                <a:avLst/>
              </a:prstGeom>
            </p:spPr>
          </p:pic>
          <p:sp>
            <p:nvSpPr>
              <p:cNvPr id="33" name="Rectangle 34"/>
              <p:cNvSpPr/>
              <p:nvPr/>
            </p:nvSpPr>
            <p:spPr>
              <a:xfrm>
                <a:off x="2897236" y="5448267"/>
                <a:ext cx="5375684" cy="14619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ＭＳ Ｐゴシック" panose="020B0600070205080204" pitchFamily="34" charset="-128"/>
                    <a:cs typeface="Times New Roman" panose="02020603050405020304" pitchFamily="18" charset="0"/>
                  </a:rPr>
                  <a:t> </a:t>
                </a:r>
              </a:p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1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ＭＳ Ｐゴシック" panose="020B0600070205080204" pitchFamily="34" charset="-128"/>
                    <a:cs typeface="+mn-cs"/>
                  </a:rPr>
                  <a:t>               </a:t>
                </a:r>
              </a:p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1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ＭＳ Ｐゴシック" panose="020B0600070205080204" pitchFamily="34" charset="-128"/>
                    <a:cs typeface="+mn-cs"/>
                  </a:rPr>
                  <a:t>      </a:t>
                </a:r>
                <a:r>
                  <a:rPr kumimoji="0" lang="en-US" sz="2400" b="1" i="1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ＭＳ Ｐゴシック" panose="020B0600070205080204" pitchFamily="34" charset="-128"/>
                    <a:cs typeface="+mn-cs"/>
                  </a:rPr>
                  <a:t>Cost-effective catalysts needed! </a:t>
                </a:r>
                <a:endParaRPr kumimoji="0" lang="pt-BR" sz="2400" b="1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dvOT999035f4"/>
                  <a:ea typeface="ＭＳ Ｐゴシック" panose="020B0600070205080204" pitchFamily="34" charset="-128"/>
                  <a:cs typeface="+mn-cs"/>
                </a:endParaRPr>
              </a:p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ＭＳ Ｐゴシック" panose="020B0600070205080204" pitchFamily="34" charset="-128"/>
                  <a:cs typeface="Times New Roman" panose="02020603050405020304" pitchFamily="18" charset="0"/>
                </a:endParaRPr>
              </a:p>
              <a:p>
                <a:pPr marL="0" marR="0" lvl="0" indent="0" algn="l" defTabSz="4572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1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dvOT999035f4"/>
                  <a:ea typeface="ＭＳ Ｐゴシック" panose="020B0600070205080204" pitchFamily="34" charset="-128"/>
                  <a:cs typeface="+mn-cs"/>
                </a:endParaRPr>
              </a:p>
            </p:txBody>
          </p:sp>
        </p:grpSp>
        <p:pic>
          <p:nvPicPr>
            <p:cNvPr id="31" name="Picture 4" descr="Image result for catalyst"/>
            <p:cNvPicPr>
              <a:picLocks noChangeAspect="1" noChangeArrowheads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632" r="-1245" b="12586"/>
            <a:stretch/>
          </p:blipFill>
          <p:spPr bwMode="auto">
            <a:xfrm>
              <a:off x="2765595" y="5085342"/>
              <a:ext cx="1499120" cy="9313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8092962_173153605000_2"/>
          <p:cNvPicPr/>
          <p:nvPr/>
        </p:nvPicPr>
        <p:blipFill>
          <a:blip r:embed="rId2"/>
          <a:srcRect b="83057"/>
          <a:stretch>
            <a:fillRect/>
          </a:stretch>
        </p:blipFill>
        <p:spPr>
          <a:xfrm>
            <a:off x="4686" y="-12059"/>
            <a:ext cx="9144635" cy="756285"/>
          </a:xfrm>
          <a:prstGeom prst="rect">
            <a:avLst/>
          </a:prstGeom>
        </p:spPr>
      </p:pic>
      <p:sp>
        <p:nvSpPr>
          <p:cNvPr id="7" name="AutoShape 10" descr="https://www.extremetech.com/wp-content/uploads/2015/06/supercon-head-640x353.jpg"/>
          <p:cNvSpPr>
            <a:spLocks noChangeAspect="1" noChangeArrowheads="1"/>
          </p:cNvSpPr>
          <p:nvPr/>
        </p:nvSpPr>
        <p:spPr bwMode="auto">
          <a:xfrm>
            <a:off x="80269" y="-23052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6" name="AutoShape 11" descr="http://mmbiz.qpic.cn/mmbiz/EiciaibNZX1kAicNJltbj1RXKtneyVwRTeK1nOQicj3iaUCovniaNucXbl0mXMsLK37SkZqZIof1E5g1e02FmN5FeLKkA/640?wx_fmt=jpeg&amp;tp=webp&amp;wxfrom=5&amp;wx_lazy=1"/>
          <p:cNvSpPr>
            <a:spLocks noChangeAspect="1" noChangeArrowheads="1"/>
          </p:cNvSpPr>
          <p:nvPr/>
        </p:nvSpPr>
        <p:spPr bwMode="auto">
          <a:xfrm>
            <a:off x="232669" y="-115705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Title 1"/>
          <p:cNvSpPr txBox="1">
            <a:spLocks/>
          </p:cNvSpPr>
          <p:nvPr/>
        </p:nvSpPr>
        <p:spPr>
          <a:xfrm>
            <a:off x="92959" y="82273"/>
            <a:ext cx="8764000" cy="54460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200" b="1" dirty="0">
                <a:latin typeface="+mj-ea"/>
                <a:cs typeface="Times New Roman" panose="02020603050405020304" pitchFamily="18" charset="0"/>
              </a:rPr>
              <a:t>Correlation between catalytic activity and electronic structure</a:t>
            </a:r>
          </a:p>
        </p:txBody>
      </p:sp>
      <p:sp>
        <p:nvSpPr>
          <p:cNvPr id="32" name="文本框 14"/>
          <p:cNvSpPr txBox="1"/>
          <p:nvPr/>
        </p:nvSpPr>
        <p:spPr>
          <a:xfrm>
            <a:off x="625720" y="738218"/>
            <a:ext cx="34072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"/>
            </a:pPr>
            <a:r>
              <a:rPr lang="en-US" altLang="zh-CN" b="1" dirty="0">
                <a:solidFill>
                  <a:srgbClr val="FF0000"/>
                </a:solidFill>
              </a:rPr>
              <a:t>IrO</a:t>
            </a:r>
            <a:r>
              <a:rPr lang="en-US" altLang="zh-CN" b="1" baseline="-25000" dirty="0">
                <a:solidFill>
                  <a:srgbClr val="FF0000"/>
                </a:solidFill>
              </a:rPr>
              <a:t>2</a:t>
            </a:r>
            <a:r>
              <a:rPr lang="en-US" altLang="zh-CN" b="1" dirty="0">
                <a:solidFill>
                  <a:srgbClr val="FF0000"/>
                </a:solidFill>
              </a:rPr>
              <a:t> , RuO</a:t>
            </a:r>
            <a:r>
              <a:rPr lang="en-US" altLang="zh-CN" b="1" baseline="-25000" dirty="0">
                <a:solidFill>
                  <a:srgbClr val="FF0000"/>
                </a:solidFill>
              </a:rPr>
              <a:t>2</a:t>
            </a:r>
            <a:r>
              <a:rPr lang="en-US" altLang="zh-CN" b="1" dirty="0">
                <a:solidFill>
                  <a:srgbClr val="FF0000"/>
                </a:solidFill>
              </a:rPr>
              <a:t> (</a:t>
            </a:r>
            <a:r>
              <a:rPr lang="en-US" altLang="zh-CN" b="1" dirty="0" err="1">
                <a:solidFill>
                  <a:srgbClr val="FF0000"/>
                </a:solidFill>
              </a:rPr>
              <a:t>Ir</a:t>
            </a:r>
            <a:r>
              <a:rPr lang="en-US" altLang="zh-CN" b="1" dirty="0">
                <a:solidFill>
                  <a:srgbClr val="FF0000"/>
                </a:solidFill>
              </a:rPr>
              <a:t>: $31,040/kg) </a:t>
            </a:r>
            <a:endParaRPr lang="en-US" altLang="zh-CN" i="1" dirty="0">
              <a:solidFill>
                <a:srgbClr val="FF0000"/>
              </a:solidFill>
            </a:endParaRPr>
          </a:p>
        </p:txBody>
      </p:sp>
      <p:sp>
        <p:nvSpPr>
          <p:cNvPr id="33" name="矩形 21"/>
          <p:cNvSpPr/>
          <p:nvPr/>
        </p:nvSpPr>
        <p:spPr>
          <a:xfrm>
            <a:off x="625720" y="1070981"/>
            <a:ext cx="55644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"/>
            </a:pPr>
            <a:r>
              <a:rPr lang="en-US" altLang="zh-CN" b="1" dirty="0"/>
              <a:t>Transition metal oxides (Ni </a:t>
            </a:r>
            <a:r>
              <a:rPr lang="en-US" altLang="zh-CN" b="1" dirty="0">
                <a:solidFill>
                  <a:srgbClr val="00CC00"/>
                </a:solidFill>
              </a:rPr>
              <a:t>$5/kg</a:t>
            </a:r>
            <a:r>
              <a:rPr lang="en-US" altLang="zh-CN" b="1" dirty="0"/>
              <a:t>, Co, Fe, Mn)</a:t>
            </a:r>
            <a:endParaRPr lang="en-US" altLang="zh-CN" b="1" baseline="-25000" dirty="0"/>
          </a:p>
        </p:txBody>
      </p:sp>
      <p:sp>
        <p:nvSpPr>
          <p:cNvPr id="50" name="Rectangle 53"/>
          <p:cNvSpPr/>
          <p:nvPr/>
        </p:nvSpPr>
        <p:spPr>
          <a:xfrm>
            <a:off x="2996000" y="1402979"/>
            <a:ext cx="335543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err="1">
                <a:latin typeface="+mn-lt"/>
              </a:rPr>
              <a:t>Suen</a:t>
            </a:r>
            <a:r>
              <a:rPr lang="en-US" sz="1200" dirty="0">
                <a:latin typeface="+mn-lt"/>
              </a:rPr>
              <a:t>, et al., Chem. Soc. Rev. 46, 337 (2017)</a:t>
            </a:r>
          </a:p>
        </p:txBody>
      </p:sp>
      <p:sp>
        <p:nvSpPr>
          <p:cNvPr id="59" name="文本框 25"/>
          <p:cNvSpPr txBox="1"/>
          <p:nvPr/>
        </p:nvSpPr>
        <p:spPr>
          <a:xfrm>
            <a:off x="881813" y="1354593"/>
            <a:ext cx="3030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low cost, </a:t>
            </a:r>
            <a:r>
              <a:rPr lang="en-US" altLang="zh-CN" i="1" dirty="0">
                <a:solidFill>
                  <a:srgbClr val="FF0000"/>
                </a:solidFill>
                <a:sym typeface="Symbol" panose="05050102010706020507" pitchFamily="18" charset="2"/>
              </a:rPr>
              <a:t>effective?</a:t>
            </a:r>
            <a:endParaRPr lang="zh-CN" altLang="en-US" i="1" dirty="0">
              <a:solidFill>
                <a:srgbClr val="FF0000"/>
              </a:solidFill>
            </a:endParaRPr>
          </a:p>
        </p:txBody>
      </p:sp>
      <p:pic>
        <p:nvPicPr>
          <p:cNvPr id="60" name="Picture 2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4842" y="-78127"/>
            <a:ext cx="864235" cy="864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53"/>
          <p:cNvSpPr/>
          <p:nvPr/>
        </p:nvSpPr>
        <p:spPr>
          <a:xfrm>
            <a:off x="553250" y="6566548"/>
            <a:ext cx="266225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panose="020B0600070205080204" pitchFamily="34" charset="-128"/>
                <a:cs typeface="+mn-cs"/>
              </a:rPr>
              <a:t>Seh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panose="020B0600070205080204" pitchFamily="34" charset="-128"/>
                <a:cs typeface="+mn-cs"/>
              </a:rPr>
              <a:t> et al., Science 355, 146 (2017)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808796" y="2386155"/>
            <a:ext cx="7430422" cy="4260092"/>
            <a:chOff x="796534" y="2386155"/>
            <a:chExt cx="7430422" cy="4260092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6534" y="2709152"/>
              <a:ext cx="7430422" cy="2115222"/>
            </a:xfrm>
            <a:prstGeom prst="rect">
              <a:avLst/>
            </a:prstGeom>
          </p:spPr>
        </p:pic>
        <p:sp>
          <p:nvSpPr>
            <p:cNvPr id="18" name="文本框 17"/>
            <p:cNvSpPr txBox="1"/>
            <p:nvPr/>
          </p:nvSpPr>
          <p:spPr>
            <a:xfrm>
              <a:off x="2208409" y="2386155"/>
              <a:ext cx="521850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rPr>
                <a:t>Catalyst development strategies</a:t>
              </a:r>
            </a:p>
          </p:txBody>
        </p:sp>
        <p:pic>
          <p:nvPicPr>
            <p:cNvPr id="20" name="图片 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402711" y="3999409"/>
              <a:ext cx="1197631" cy="1188000"/>
            </a:xfrm>
            <a:prstGeom prst="rect">
              <a:avLst/>
            </a:prstGeom>
          </p:spPr>
        </p:pic>
        <p:pic>
          <p:nvPicPr>
            <p:cNvPr id="21" name="图片 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01527" y="5221719"/>
              <a:ext cx="1282455" cy="1224000"/>
            </a:xfrm>
            <a:prstGeom prst="rect">
              <a:avLst/>
            </a:prstGeom>
          </p:spPr>
        </p:pic>
        <p:pic>
          <p:nvPicPr>
            <p:cNvPr id="22" name="图片 5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969177" y="5200761"/>
              <a:ext cx="1479274" cy="1445486"/>
            </a:xfrm>
            <a:prstGeom prst="rect">
              <a:avLst/>
            </a:prstGeom>
          </p:spPr>
        </p:pic>
      </p:grpSp>
      <p:sp>
        <p:nvSpPr>
          <p:cNvPr id="25" name="文本框 8"/>
          <p:cNvSpPr txBox="1"/>
          <p:nvPr/>
        </p:nvSpPr>
        <p:spPr>
          <a:xfrm>
            <a:off x="1125643" y="3514764"/>
            <a:ext cx="15775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/>
              <a:t>Nanostructures</a:t>
            </a:r>
            <a:endParaRPr lang="zh-CN" altLang="en-US" sz="1400" b="1" dirty="0"/>
          </a:p>
        </p:txBody>
      </p:sp>
      <p:grpSp>
        <p:nvGrpSpPr>
          <p:cNvPr id="27" name="组合 33"/>
          <p:cNvGrpSpPr/>
          <p:nvPr/>
        </p:nvGrpSpPr>
        <p:grpSpPr>
          <a:xfrm>
            <a:off x="5800343" y="4257549"/>
            <a:ext cx="2897020" cy="2511554"/>
            <a:chOff x="6138228" y="3918882"/>
            <a:chExt cx="2884269" cy="2691994"/>
          </a:xfrm>
        </p:grpSpPr>
        <p:sp>
          <p:nvSpPr>
            <p:cNvPr id="28" name="任意多边形 34"/>
            <p:cNvSpPr/>
            <p:nvPr/>
          </p:nvSpPr>
          <p:spPr>
            <a:xfrm rot="10800000">
              <a:off x="6528341" y="5114132"/>
              <a:ext cx="240665" cy="1279525"/>
            </a:xfrm>
            <a:custGeom>
              <a:avLst/>
              <a:gdLst>
                <a:gd name="connsiteX0" fmla="*/ 505 w 504"/>
                <a:gd name="connsiteY0" fmla="*/ 2687 h 2687"/>
                <a:gd name="connsiteX1" fmla="*/ 274 w 504"/>
                <a:gd name="connsiteY1" fmla="*/ 2568 h 2687"/>
                <a:gd name="connsiteX2" fmla="*/ 177 w 504"/>
                <a:gd name="connsiteY2" fmla="*/ 2655 h 2687"/>
                <a:gd name="connsiteX3" fmla="*/ 21 w 504"/>
                <a:gd name="connsiteY3" fmla="*/ 2379 h 2687"/>
                <a:gd name="connsiteX4" fmla="*/ 504 w 504"/>
                <a:gd name="connsiteY4" fmla="*/ 0 h 2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5" h="2687">
                  <a:moveTo>
                    <a:pt x="505" y="2687"/>
                  </a:moveTo>
                  <a:cubicBezTo>
                    <a:pt x="442" y="2424"/>
                    <a:pt x="340" y="2832"/>
                    <a:pt x="274" y="2568"/>
                  </a:cubicBezTo>
                  <a:cubicBezTo>
                    <a:pt x="207" y="2305"/>
                    <a:pt x="196" y="2788"/>
                    <a:pt x="177" y="2655"/>
                  </a:cubicBezTo>
                  <a:cubicBezTo>
                    <a:pt x="96" y="2259"/>
                    <a:pt x="-55" y="2861"/>
                    <a:pt x="21" y="2379"/>
                  </a:cubicBezTo>
                  <a:cubicBezTo>
                    <a:pt x="21" y="1065"/>
                    <a:pt x="237" y="0"/>
                    <a:pt x="504" y="0"/>
                  </a:cubicBezTo>
                </a:path>
              </a:pathLst>
            </a:custGeom>
            <a:solidFill>
              <a:schemeClr val="accent2"/>
            </a:solidFill>
            <a:ln w="3175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350"/>
            </a:p>
          </p:txBody>
        </p:sp>
        <p:cxnSp>
          <p:nvCxnSpPr>
            <p:cNvPr id="29" name="直接箭头连接符 35"/>
            <p:cNvCxnSpPr/>
            <p:nvPr/>
          </p:nvCxnSpPr>
          <p:spPr>
            <a:xfrm flipV="1">
              <a:off x="6537231" y="4766787"/>
              <a:ext cx="899795" cy="0"/>
            </a:xfrm>
            <a:prstGeom prst="straightConnector1">
              <a:avLst/>
            </a:prstGeom>
            <a:ln w="28575" cmpd="sng">
              <a:solidFill>
                <a:schemeClr val="tx1"/>
              </a:solidFill>
              <a:prstDash val="sysDash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任意多边形 36"/>
            <p:cNvSpPr/>
            <p:nvPr/>
          </p:nvSpPr>
          <p:spPr>
            <a:xfrm>
              <a:off x="6527706" y="5001737"/>
              <a:ext cx="1096645" cy="243205"/>
            </a:xfrm>
            <a:custGeom>
              <a:avLst/>
              <a:gdLst>
                <a:gd name="connsiteX0" fmla="*/ 2436 w 2436"/>
                <a:gd name="connsiteY0" fmla="*/ 13 h 668"/>
                <a:gd name="connsiteX1" fmla="*/ 17 w 2436"/>
                <a:gd name="connsiteY1" fmla="*/ 668 h 668"/>
                <a:gd name="connsiteX2" fmla="*/ 0 w 2436"/>
                <a:gd name="connsiteY2" fmla="*/ 0 h 668"/>
                <a:gd name="connsiteX3" fmla="*/ 2436 w 2436"/>
                <a:gd name="connsiteY3" fmla="*/ 13 h 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6" h="668">
                  <a:moveTo>
                    <a:pt x="2436" y="13"/>
                  </a:moveTo>
                  <a:cubicBezTo>
                    <a:pt x="2436" y="407"/>
                    <a:pt x="1006" y="668"/>
                    <a:pt x="17" y="668"/>
                  </a:cubicBezTo>
                  <a:lnTo>
                    <a:pt x="0" y="0"/>
                  </a:lnTo>
                  <a:lnTo>
                    <a:pt x="2436" y="13"/>
                  </a:lnTo>
                  <a:close/>
                </a:path>
              </a:pathLst>
            </a:custGeom>
            <a:solidFill>
              <a:srgbClr val="00B0F0"/>
            </a:solidFill>
            <a:ln w="31750" cmpd="sng">
              <a:solidFill>
                <a:srgbClr val="00B0F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350">
                <a:solidFill>
                  <a:srgbClr val="00B0F0"/>
                </a:solidFill>
              </a:endParaRPr>
            </a:p>
          </p:txBody>
        </p:sp>
        <p:sp>
          <p:nvSpPr>
            <p:cNvPr id="37" name="文本框 27"/>
            <p:cNvSpPr txBox="1"/>
            <p:nvPr/>
          </p:nvSpPr>
          <p:spPr>
            <a:xfrm>
              <a:off x="7863622" y="4790143"/>
              <a:ext cx="1158875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defRPr>
              </a:lvl1pPr>
              <a:lvl2pPr marL="4572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defRPr>
              </a:lvl2pPr>
              <a:lvl3pPr marL="9144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defRPr>
              </a:lvl3pPr>
              <a:lvl4pPr marL="13716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defRPr>
              </a:lvl4pPr>
              <a:lvl5pPr marL="18288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defRPr>
              </a:lvl9pPr>
            </a:lstStyle>
            <a:p>
              <a:r>
                <a:rPr lang="en-US" altLang="zh-CN" sz="1600" b="1" dirty="0">
                  <a:latin typeface="Arial" panose="020B0604020202020204" pitchFamily="34" charset="0"/>
                </a:rPr>
                <a:t>Pt</a:t>
              </a:r>
              <a:r>
                <a:rPr lang="en-US" altLang="zh-CN" sz="1600" b="1" baseline="-25000" dirty="0">
                  <a:latin typeface="Arial" panose="020B0604020202020204" pitchFamily="34" charset="0"/>
                </a:rPr>
                <a:t>3</a:t>
              </a:r>
              <a:r>
                <a:rPr lang="en-US" altLang="zh-CN" sz="1600" b="1" dirty="0">
                  <a:latin typeface="Arial" panose="020B0604020202020204" pitchFamily="34" charset="0"/>
                </a:rPr>
                <a:t>Ni</a:t>
              </a:r>
            </a:p>
          </p:txBody>
        </p:sp>
        <p:cxnSp>
          <p:nvCxnSpPr>
            <p:cNvPr id="38" name="直接箭头连接符 38"/>
            <p:cNvCxnSpPr/>
            <p:nvPr/>
          </p:nvCxnSpPr>
          <p:spPr>
            <a:xfrm flipH="1" flipV="1">
              <a:off x="6528341" y="3918882"/>
              <a:ext cx="8890" cy="2588255"/>
            </a:xfrm>
            <a:prstGeom prst="straightConnector1">
              <a:avLst/>
            </a:prstGeom>
            <a:ln w="31750" cmpd="sng">
              <a:solidFill>
                <a:srgbClr val="313131"/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箭头连接符 39"/>
            <p:cNvCxnSpPr/>
            <p:nvPr/>
          </p:nvCxnSpPr>
          <p:spPr>
            <a:xfrm flipV="1">
              <a:off x="6537231" y="4985227"/>
              <a:ext cx="1363980" cy="0"/>
            </a:xfrm>
            <a:prstGeom prst="straightConnector1">
              <a:avLst/>
            </a:prstGeom>
            <a:ln w="28575" cmpd="sng">
              <a:solidFill>
                <a:srgbClr val="FF3131"/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任意多边形 40"/>
            <p:cNvSpPr/>
            <p:nvPr/>
          </p:nvSpPr>
          <p:spPr>
            <a:xfrm>
              <a:off x="6528341" y="4605497"/>
              <a:ext cx="1151890" cy="663575"/>
            </a:xfrm>
            <a:custGeom>
              <a:avLst/>
              <a:gdLst>
                <a:gd name="connsiteX0" fmla="*/ 0 w 2419"/>
                <a:gd name="connsiteY0" fmla="*/ 0 h 1393"/>
                <a:gd name="connsiteX1" fmla="*/ 2419 w 2419"/>
                <a:gd name="connsiteY1" fmla="*/ 738 h 1393"/>
                <a:gd name="connsiteX2" fmla="*/ 0 w 2419"/>
                <a:gd name="connsiteY2" fmla="*/ 1393 h 1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19" h="1393">
                  <a:moveTo>
                    <a:pt x="0" y="0"/>
                  </a:moveTo>
                  <a:cubicBezTo>
                    <a:pt x="989" y="0"/>
                    <a:pt x="2419" y="344"/>
                    <a:pt x="2419" y="738"/>
                  </a:cubicBezTo>
                  <a:cubicBezTo>
                    <a:pt x="2419" y="1132"/>
                    <a:pt x="989" y="1393"/>
                    <a:pt x="0" y="1393"/>
                  </a:cubicBezTo>
                </a:path>
              </a:pathLst>
            </a:custGeom>
            <a:noFill/>
            <a:ln w="31750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350"/>
            </a:p>
          </p:txBody>
        </p:sp>
        <p:sp>
          <p:nvSpPr>
            <p:cNvPr id="41" name="文本框 31"/>
            <p:cNvSpPr txBox="1"/>
            <p:nvPr/>
          </p:nvSpPr>
          <p:spPr>
            <a:xfrm>
              <a:off x="7445916" y="4507055"/>
              <a:ext cx="1158875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defRPr>
              </a:lvl1pPr>
              <a:lvl2pPr marL="4572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defRPr>
              </a:lvl2pPr>
              <a:lvl3pPr marL="9144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defRPr>
              </a:lvl3pPr>
              <a:lvl4pPr marL="13716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defRPr>
              </a:lvl4pPr>
              <a:lvl5pPr marL="18288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defRPr>
              </a:lvl9pPr>
            </a:lstStyle>
            <a:p>
              <a:r>
                <a:rPr lang="en-US" altLang="zh-CN" sz="1600" b="1" dirty="0">
                  <a:latin typeface="Arial" panose="020B0604020202020204" pitchFamily="34" charset="0"/>
                </a:rPr>
                <a:t>Pt</a:t>
              </a:r>
            </a:p>
          </p:txBody>
        </p:sp>
        <p:sp>
          <p:nvSpPr>
            <p:cNvPr id="42" name="文本框 32"/>
            <p:cNvSpPr txBox="1"/>
            <p:nvPr/>
          </p:nvSpPr>
          <p:spPr>
            <a:xfrm rot="16200000">
              <a:off x="5786438" y="4851898"/>
              <a:ext cx="1071880" cy="3683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defRPr>
              </a:lvl1pPr>
              <a:lvl2pPr marL="4572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defRPr>
              </a:lvl2pPr>
              <a:lvl3pPr marL="9144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defRPr>
              </a:lvl3pPr>
              <a:lvl4pPr marL="13716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defRPr>
              </a:lvl4pPr>
              <a:lvl5pPr marL="18288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defRPr>
              </a:lvl9pPr>
            </a:lstStyle>
            <a:p>
              <a:r>
                <a:rPr lang="en-US" altLang="zh-CN" b="1" i="1" dirty="0">
                  <a:solidFill>
                    <a:srgbClr val="FF0000"/>
                  </a:solidFill>
                  <a:latin typeface="Arial" panose="020B0604020202020204" pitchFamily="34" charset="0"/>
                </a:rPr>
                <a:t>d </a:t>
              </a:r>
              <a:r>
                <a:rPr lang="en-US" altLang="zh-CN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center</a:t>
              </a:r>
            </a:p>
          </p:txBody>
        </p:sp>
        <p:sp>
          <p:nvSpPr>
            <p:cNvPr id="43" name="文本框 53"/>
            <p:cNvSpPr txBox="1"/>
            <p:nvPr/>
          </p:nvSpPr>
          <p:spPr>
            <a:xfrm>
              <a:off x="6742336" y="6273691"/>
              <a:ext cx="1158875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defRPr>
              </a:lvl1pPr>
              <a:lvl2pPr marL="4572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defRPr>
              </a:lvl2pPr>
              <a:lvl3pPr marL="9144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defRPr>
              </a:lvl3pPr>
              <a:lvl4pPr marL="13716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defRPr>
              </a:lvl4pPr>
              <a:lvl5pPr marL="18288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defRPr>
              </a:lvl9pPr>
            </a:lstStyle>
            <a:p>
              <a:r>
                <a:rPr lang="en-US" altLang="zh-CN" sz="1600" b="1" dirty="0">
                  <a:latin typeface="Arial" panose="020B0604020202020204" pitchFamily="34" charset="0"/>
                </a:rPr>
                <a:t>Pt</a:t>
              </a:r>
              <a:r>
                <a:rPr lang="en-US" altLang="zh-CN" sz="1600" b="1" baseline="-25000" dirty="0">
                  <a:latin typeface="Arial" panose="020B0604020202020204" pitchFamily="34" charset="0"/>
                </a:rPr>
                <a:t>3</a:t>
              </a:r>
              <a:r>
                <a:rPr lang="en-US" altLang="zh-CN" sz="1600" b="1" dirty="0">
                  <a:latin typeface="Arial" panose="020B0604020202020204" pitchFamily="34" charset="0"/>
                </a:rPr>
                <a:t>Ni(111)</a:t>
              </a:r>
            </a:p>
          </p:txBody>
        </p:sp>
      </p:grpSp>
      <p:sp>
        <p:nvSpPr>
          <p:cNvPr id="44" name="文本框 57"/>
          <p:cNvSpPr txBox="1"/>
          <p:nvPr/>
        </p:nvSpPr>
        <p:spPr>
          <a:xfrm>
            <a:off x="6652996" y="3670068"/>
            <a:ext cx="26284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altLang="zh-CN" sz="1600" b="1" dirty="0">
                <a:solidFill>
                  <a:srgbClr val="FF0000"/>
                </a:solidFill>
                <a:cs typeface="Times New Roman" panose="02020603050405020304" pitchFamily="18" charset="0"/>
              </a:rPr>
              <a:t>The </a:t>
            </a:r>
            <a:r>
              <a:rPr lang="pt-BR" altLang="zh-CN" sz="1600" b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activity</a:t>
            </a:r>
            <a:r>
              <a:rPr lang="pt-BR" altLang="zh-CN" sz="1600" b="1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pt-BR" altLang="zh-CN" sz="1600" b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strongly</a:t>
            </a:r>
            <a:r>
              <a:rPr lang="pt-BR" altLang="zh-CN" sz="1600" b="1" dirty="0">
                <a:solidFill>
                  <a:srgbClr val="FF0000"/>
                </a:solidFill>
                <a:cs typeface="Times New Roman" panose="02020603050405020304" pitchFamily="18" charset="0"/>
              </a:rPr>
              <a:t> correlates </a:t>
            </a:r>
            <a:r>
              <a:rPr lang="pt-BR" altLang="zh-CN" sz="1600" b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with</a:t>
            </a:r>
            <a:r>
              <a:rPr lang="pt-BR" altLang="zh-CN" sz="1600" b="1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pt-BR" altLang="zh-CN" sz="1600" b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surface</a:t>
            </a:r>
            <a:r>
              <a:rPr lang="pt-BR" altLang="zh-CN" sz="1600" b="1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pt-BR" altLang="zh-CN" sz="1600" b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electronic</a:t>
            </a:r>
            <a:r>
              <a:rPr lang="pt-BR" altLang="zh-CN" sz="1600" b="1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pt-BR" altLang="zh-CN" sz="1600" b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structure</a:t>
            </a:r>
            <a:endParaRPr lang="zh-CN" altLang="en-US" sz="1600" b="1" dirty="0">
              <a:solidFill>
                <a:srgbClr val="FF0000"/>
              </a:solidFill>
            </a:endParaRPr>
          </a:p>
        </p:txBody>
      </p:sp>
      <p:pic>
        <p:nvPicPr>
          <p:cNvPr id="47" name="图片 2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01617" y="5509155"/>
            <a:ext cx="1613009" cy="1034636"/>
          </a:xfrm>
          <a:prstGeom prst="rect">
            <a:avLst/>
          </a:prstGeom>
        </p:spPr>
      </p:pic>
      <p:sp>
        <p:nvSpPr>
          <p:cNvPr id="34" name="Text Box 20">
            <a:extLst>
              <a:ext uri="{FF2B5EF4-FFF2-40B4-BE49-F238E27FC236}">
                <a16:creationId xmlns:a16="http://schemas.microsoft.com/office/drawing/2014/main" id="{F5F52218-FA9D-E443-BC2B-734809B2B3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5643" y="1764565"/>
            <a:ext cx="6910870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/>
        </p:spPr>
        <p:txBody>
          <a:bodyPr wrap="square">
            <a:spAutoFit/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How do we design catalysts?</a:t>
            </a: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What determines the intrinsic activity of an </a:t>
            </a:r>
            <a:r>
              <a:rPr kumimoji="0" lang="en-US" altLang="zh-CN" b="1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electrocatalyst</a:t>
            </a:r>
            <a:r>
              <a:rPr kumimoji="0" lang="en-US" altLang="zh-CN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?</a:t>
            </a:r>
          </a:p>
        </p:txBody>
      </p:sp>
      <p:pic>
        <p:nvPicPr>
          <p:cNvPr id="35" name="图片 2">
            <a:extLst>
              <a:ext uri="{FF2B5EF4-FFF2-40B4-BE49-F238E27FC236}">
                <a16:creationId xmlns:a16="http://schemas.microsoft.com/office/drawing/2014/main" id="{1BC3FEA9-68BB-824C-8FEF-BDD49CAF689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1530" y="5172252"/>
            <a:ext cx="1230676" cy="1283048"/>
          </a:xfrm>
          <a:prstGeom prst="rect">
            <a:avLst/>
          </a:prstGeom>
        </p:spPr>
      </p:pic>
      <p:sp>
        <p:nvSpPr>
          <p:cNvPr id="46" name="文本框 45">
            <a:extLst>
              <a:ext uri="{FF2B5EF4-FFF2-40B4-BE49-F238E27FC236}">
                <a16:creationId xmlns:a16="http://schemas.microsoft.com/office/drawing/2014/main" id="{B64A680A-06EF-7440-A685-0ABF0A7AE023}"/>
              </a:ext>
            </a:extLst>
          </p:cNvPr>
          <p:cNvSpPr txBox="1"/>
          <p:nvPr/>
        </p:nvSpPr>
        <p:spPr>
          <a:xfrm>
            <a:off x="8625577" y="6507574"/>
            <a:ext cx="5086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/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24401987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8092962_173153605000_2"/>
          <p:cNvPicPr/>
          <p:nvPr/>
        </p:nvPicPr>
        <p:blipFill>
          <a:blip r:embed="rId3"/>
          <a:srcRect b="83057"/>
          <a:stretch>
            <a:fillRect/>
          </a:stretch>
        </p:blipFill>
        <p:spPr>
          <a:xfrm>
            <a:off x="4686" y="-12059"/>
            <a:ext cx="9144635" cy="756285"/>
          </a:xfrm>
          <a:prstGeom prst="rect">
            <a:avLst/>
          </a:prstGeom>
        </p:spPr>
      </p:pic>
      <p:sp>
        <p:nvSpPr>
          <p:cNvPr id="7" name="AutoShape 10" descr="https://www.extremetech.com/wp-content/uploads/2015/06/supercon-head-640x353.jpg"/>
          <p:cNvSpPr>
            <a:spLocks noChangeAspect="1" noChangeArrowheads="1"/>
          </p:cNvSpPr>
          <p:nvPr/>
        </p:nvSpPr>
        <p:spPr bwMode="auto">
          <a:xfrm>
            <a:off x="80269" y="-23052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6" name="AutoShape 11" descr="http://mmbiz.qpic.cn/mmbiz/EiciaibNZX1kAicNJltbj1RXKtneyVwRTeK1nOQicj3iaUCovniaNucXbl0mXMsLK37SkZqZIof1E5g1e02FmN5FeLKkA/640?wx_fmt=jpeg&amp;tp=webp&amp;wxfrom=5&amp;wx_lazy=1"/>
          <p:cNvSpPr>
            <a:spLocks noChangeAspect="1" noChangeArrowheads="1"/>
          </p:cNvSpPr>
          <p:nvPr/>
        </p:nvSpPr>
        <p:spPr bwMode="auto">
          <a:xfrm>
            <a:off x="232669" y="-115705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0" name="Picture 2" descr="Related imag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3734" y="-41711"/>
            <a:ext cx="815587" cy="815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itle 1"/>
          <p:cNvSpPr txBox="1">
            <a:spLocks/>
          </p:cNvSpPr>
          <p:nvPr/>
        </p:nvSpPr>
        <p:spPr>
          <a:xfrm>
            <a:off x="92959" y="82273"/>
            <a:ext cx="8764000" cy="54460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200" b="1" dirty="0">
                <a:latin typeface="+mj-ea"/>
                <a:cs typeface="Times New Roman" panose="02020603050405020304" pitchFamily="18" charset="0"/>
              </a:rPr>
              <a:t>Correlation between electronic structure and catalytic activity</a:t>
            </a:r>
          </a:p>
        </p:txBody>
      </p:sp>
      <p:sp>
        <p:nvSpPr>
          <p:cNvPr id="8" name="TextBox 29">
            <a:extLst>
              <a:ext uri="{FF2B5EF4-FFF2-40B4-BE49-F238E27FC236}">
                <a16:creationId xmlns:a16="http://schemas.microsoft.com/office/drawing/2014/main" id="{C80A1557-6BE9-9441-924F-D562EA354DA4}"/>
              </a:ext>
            </a:extLst>
          </p:cNvPr>
          <p:cNvSpPr txBox="1"/>
          <p:nvPr/>
        </p:nvSpPr>
        <p:spPr>
          <a:xfrm>
            <a:off x="328801" y="5050644"/>
            <a:ext cx="709604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Adsorptive property of a catalyst = Catalytic activity</a:t>
            </a:r>
          </a:p>
          <a:p>
            <a:r>
              <a:rPr lang="en-US" altLang="zh-Hans" sz="2400" b="1" dirty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Not</a:t>
            </a:r>
            <a:r>
              <a:rPr lang="zh-Hans" altLang="en-US" sz="2400" b="1" dirty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Hans" sz="2400" b="1" dirty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so</a:t>
            </a:r>
            <a:r>
              <a:rPr lang="zh-Hans" altLang="en-US" sz="2400" b="1" dirty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Hans" sz="2400" b="1" dirty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strong,</a:t>
            </a:r>
            <a:r>
              <a:rPr lang="zh-Hans" altLang="en-US" sz="2400" b="1" dirty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Hans" sz="2400" b="1" dirty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not</a:t>
            </a:r>
            <a:r>
              <a:rPr lang="zh-Hans" altLang="en-US" sz="2400" b="1" dirty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Hans" sz="2400" b="1" dirty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so</a:t>
            </a:r>
            <a:r>
              <a:rPr lang="zh-Hans" altLang="en-US" sz="2400" b="1" dirty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Hans" sz="2400" b="1" dirty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weak</a:t>
            </a:r>
            <a:r>
              <a:rPr lang="zh-Hans" altLang="en-US" sz="2400" b="1" dirty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Hans" sz="2400" b="1" dirty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=</a:t>
            </a:r>
            <a:r>
              <a:rPr lang="zh-Hans" altLang="en-US" sz="2400" b="1" dirty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Hans" sz="2400" b="1" dirty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best</a:t>
            </a:r>
            <a:r>
              <a:rPr lang="zh-Hans" altLang="en-US" sz="2400" b="1" dirty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Hans" sz="2400" b="1" dirty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zh-CN" altLang="en-US" sz="2400" b="1" dirty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阴阳平衡</a:t>
            </a:r>
            <a:r>
              <a:rPr lang="en-US" altLang="zh-Hans" sz="2400" b="1" dirty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)</a:t>
            </a:r>
            <a:endParaRPr lang="en-US" altLang="ko-KR" sz="2400" b="1" dirty="0"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12">
            <a:extLst>
              <a:ext uri="{FF2B5EF4-FFF2-40B4-BE49-F238E27FC236}">
                <a16:creationId xmlns:a16="http://schemas.microsoft.com/office/drawing/2014/main" id="{CA32E095-F6A8-374C-B81F-6ABD1C6DE440}"/>
              </a:ext>
            </a:extLst>
          </p:cNvPr>
          <p:cNvSpPr txBox="1"/>
          <p:nvPr/>
        </p:nvSpPr>
        <p:spPr>
          <a:xfrm>
            <a:off x="323528" y="941922"/>
            <a:ext cx="62688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itchFamily="2" charset="2"/>
              <a:buChar char="v"/>
            </a:pPr>
            <a:r>
              <a:rPr lang="en-US" altLang="ko-KR" sz="2400" b="1" dirty="0">
                <a:latin typeface="Times New Roman" pitchFamily="18" charset="0"/>
                <a:cs typeface="Times New Roman" pitchFamily="18" charset="0"/>
              </a:rPr>
              <a:t>Elementary steps in heterogeneous catalysis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D7E5C763-92D9-624D-98A2-E625FA2CB4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23" b="54678"/>
          <a:stretch/>
        </p:blipFill>
        <p:spPr bwMode="auto">
          <a:xfrm>
            <a:off x="1981886" y="2039695"/>
            <a:ext cx="3954414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24">
            <a:extLst>
              <a:ext uri="{FF2B5EF4-FFF2-40B4-BE49-F238E27FC236}">
                <a16:creationId xmlns:a16="http://schemas.microsoft.com/office/drawing/2014/main" id="{B2551B0B-7CE1-6B4C-B3CE-431464EA052A}"/>
              </a:ext>
            </a:extLst>
          </p:cNvPr>
          <p:cNvSpPr txBox="1"/>
          <p:nvPr/>
        </p:nvSpPr>
        <p:spPr>
          <a:xfrm>
            <a:off x="385069" y="1726469"/>
            <a:ext cx="2860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+mj-ea"/>
              <a:buAutoNum type="circleNumDbPlain"/>
            </a:pPr>
            <a:r>
              <a:rPr lang="en-US" altLang="ko-KR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Adsorption of reactants</a:t>
            </a:r>
          </a:p>
        </p:txBody>
      </p:sp>
      <p:sp>
        <p:nvSpPr>
          <p:cNvPr id="13" name="TextBox 25">
            <a:extLst>
              <a:ext uri="{FF2B5EF4-FFF2-40B4-BE49-F238E27FC236}">
                <a16:creationId xmlns:a16="http://schemas.microsoft.com/office/drawing/2014/main" id="{56BE64EC-19E4-2848-BC8C-5F5E5DEDEAD3}"/>
              </a:ext>
            </a:extLst>
          </p:cNvPr>
          <p:cNvSpPr txBox="1"/>
          <p:nvPr/>
        </p:nvSpPr>
        <p:spPr>
          <a:xfrm>
            <a:off x="1668395" y="3839895"/>
            <a:ext cx="40254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+mj-ea"/>
              <a:buAutoNum type="circleNumDbPlain" startAt="2"/>
            </a:pPr>
            <a:r>
              <a:rPr lang="en-US" altLang="ko-KR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Reaction of adsorbed intermediates</a:t>
            </a:r>
          </a:p>
        </p:txBody>
      </p:sp>
      <p:sp>
        <p:nvSpPr>
          <p:cNvPr id="14" name="TextBox 26">
            <a:extLst>
              <a:ext uri="{FF2B5EF4-FFF2-40B4-BE49-F238E27FC236}">
                <a16:creationId xmlns:a16="http://schemas.microsoft.com/office/drawing/2014/main" id="{E46FE1A0-1F19-5042-9F7A-E4CDCE00E181}"/>
              </a:ext>
            </a:extLst>
          </p:cNvPr>
          <p:cNvSpPr txBox="1"/>
          <p:nvPr/>
        </p:nvSpPr>
        <p:spPr>
          <a:xfrm>
            <a:off x="4842606" y="1759372"/>
            <a:ext cx="27965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+mj-ea"/>
              <a:buAutoNum type="circleNumDbPlain" startAt="3"/>
            </a:pPr>
            <a:r>
              <a:rPr lang="en-US" altLang="ko-KR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Desorption of products</a:t>
            </a:r>
          </a:p>
        </p:txBody>
      </p:sp>
      <p:pic>
        <p:nvPicPr>
          <p:cNvPr id="16" name="Picture 31">
            <a:extLst>
              <a:ext uri="{FF2B5EF4-FFF2-40B4-BE49-F238E27FC236}">
                <a16:creationId xmlns:a16="http://schemas.microsoft.com/office/drawing/2014/main" id="{5FC20DBA-35C3-2843-86FE-B16A2226BD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67744" y="3045534"/>
            <a:ext cx="2342922" cy="1768364"/>
          </a:xfrm>
          <a:prstGeom prst="rect">
            <a:avLst/>
          </a:prstGeom>
        </p:spPr>
      </p:pic>
      <p:sp>
        <p:nvSpPr>
          <p:cNvPr id="17" name="갈매기형 수장 2">
            <a:extLst>
              <a:ext uri="{FF2B5EF4-FFF2-40B4-BE49-F238E27FC236}">
                <a16:creationId xmlns:a16="http://schemas.microsoft.com/office/drawing/2014/main" id="{6962A562-D0A4-4740-B74D-5A8B776F73F8}"/>
              </a:ext>
            </a:extLst>
          </p:cNvPr>
          <p:cNvSpPr/>
          <p:nvPr/>
        </p:nvSpPr>
        <p:spPr>
          <a:xfrm rot="5400000">
            <a:off x="3835088" y="4359211"/>
            <a:ext cx="432740" cy="847002"/>
          </a:xfrm>
          <a:prstGeom prst="chevro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9" name="TextBox 13">
            <a:extLst>
              <a:ext uri="{FF2B5EF4-FFF2-40B4-BE49-F238E27FC236}">
                <a16:creationId xmlns:a16="http://schemas.microsoft.com/office/drawing/2014/main" id="{3197B302-3758-7A4C-8FD5-9135E5935EC0}"/>
              </a:ext>
            </a:extLst>
          </p:cNvPr>
          <p:cNvSpPr txBox="1"/>
          <p:nvPr/>
        </p:nvSpPr>
        <p:spPr>
          <a:xfrm>
            <a:off x="2373294" y="6086791"/>
            <a:ext cx="44074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latin typeface="Times New Roman" pitchFamily="18" charset="0"/>
                <a:cs typeface="Times New Roman" pitchFamily="18" charset="0"/>
              </a:rPr>
              <a:t>B. Hammer et al., </a:t>
            </a:r>
            <a:r>
              <a:rPr lang="en-US" altLang="ko-KR" sz="1200" i="1" dirty="0">
                <a:latin typeface="Times New Roman" pitchFamily="18" charset="0"/>
                <a:cs typeface="Times New Roman" pitchFamily="18" charset="0"/>
              </a:rPr>
              <a:t>Advances in catalysis</a:t>
            </a:r>
            <a:r>
              <a:rPr lang="en-US" altLang="ko-KR" sz="1200" dirty="0">
                <a:latin typeface="Times New Roman" pitchFamily="18" charset="0"/>
                <a:cs typeface="Times New Roman" pitchFamily="18" charset="0"/>
              </a:rPr>
              <a:t>, 45(2000), 71-129</a:t>
            </a:r>
          </a:p>
          <a:p>
            <a:r>
              <a:rPr lang="en-US" altLang="ko-KR" sz="1200" dirty="0" err="1">
                <a:latin typeface="Times New Roman" pitchFamily="18" charset="0"/>
                <a:cs typeface="Times New Roman" pitchFamily="18" charset="0"/>
              </a:rPr>
              <a:t>Norskov</a:t>
            </a:r>
            <a:r>
              <a:rPr lang="en-US" altLang="ko-KR" sz="1200" dirty="0">
                <a:latin typeface="Times New Roman" pitchFamily="18" charset="0"/>
                <a:cs typeface="Times New Roman" pitchFamily="18" charset="0"/>
              </a:rPr>
              <a:t> et al. Nature Chemistry 1 (2009), 37-46</a:t>
            </a:r>
            <a:endParaRPr lang="ko-KR" altLang="en-US" sz="9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20E2F00D-B0FE-7B45-A2AB-14366701780A}"/>
              </a:ext>
            </a:extLst>
          </p:cNvPr>
          <p:cNvSpPr txBox="1"/>
          <p:nvPr/>
        </p:nvSpPr>
        <p:spPr>
          <a:xfrm>
            <a:off x="8625577" y="6507574"/>
            <a:ext cx="5086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/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30273497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8092962_173153605000_2"/>
          <p:cNvPicPr/>
          <p:nvPr/>
        </p:nvPicPr>
        <p:blipFill>
          <a:blip r:embed="rId3"/>
          <a:srcRect b="83057"/>
          <a:stretch>
            <a:fillRect/>
          </a:stretch>
        </p:blipFill>
        <p:spPr>
          <a:xfrm>
            <a:off x="4686" y="-12059"/>
            <a:ext cx="9144635" cy="756285"/>
          </a:xfrm>
          <a:prstGeom prst="rect">
            <a:avLst/>
          </a:prstGeom>
        </p:spPr>
      </p:pic>
      <p:sp>
        <p:nvSpPr>
          <p:cNvPr id="7" name="AutoShape 10" descr="https://www.extremetech.com/wp-content/uploads/2015/06/supercon-head-640x353.jpg"/>
          <p:cNvSpPr>
            <a:spLocks noChangeAspect="1" noChangeArrowheads="1"/>
          </p:cNvSpPr>
          <p:nvPr/>
        </p:nvSpPr>
        <p:spPr bwMode="auto">
          <a:xfrm>
            <a:off x="80269" y="-23052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6" name="AutoShape 11" descr="http://mmbiz.qpic.cn/mmbiz/EiciaibNZX1kAicNJltbj1RXKtneyVwRTeK1nOQicj3iaUCovniaNucXbl0mXMsLK37SkZqZIof1E5g1e02FmN5FeLKkA/640?wx_fmt=jpeg&amp;tp=webp&amp;wxfrom=5&amp;wx_lazy=1"/>
          <p:cNvSpPr>
            <a:spLocks noChangeAspect="1" noChangeArrowheads="1"/>
          </p:cNvSpPr>
          <p:nvPr/>
        </p:nvSpPr>
        <p:spPr bwMode="auto">
          <a:xfrm>
            <a:off x="232669" y="-115705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0" name="Picture 2" descr="Related imag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3734" y="-41711"/>
            <a:ext cx="815587" cy="815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itle 1"/>
          <p:cNvSpPr txBox="1">
            <a:spLocks/>
          </p:cNvSpPr>
          <p:nvPr/>
        </p:nvSpPr>
        <p:spPr>
          <a:xfrm>
            <a:off x="92959" y="82273"/>
            <a:ext cx="8764000" cy="54460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200" b="1" dirty="0">
                <a:latin typeface="+mj-ea"/>
                <a:cs typeface="Times New Roman" panose="02020603050405020304" pitchFamily="18" charset="0"/>
              </a:rPr>
              <a:t>Correlation between electronic structure and catalytic activity</a:t>
            </a:r>
          </a:p>
        </p:txBody>
      </p:sp>
      <p:sp>
        <p:nvSpPr>
          <p:cNvPr id="18" name="TextBox 13">
            <a:extLst>
              <a:ext uri="{FF2B5EF4-FFF2-40B4-BE49-F238E27FC236}">
                <a16:creationId xmlns:a16="http://schemas.microsoft.com/office/drawing/2014/main" id="{23970D17-C875-0B4C-B837-0CCD1C7A12E5}"/>
              </a:ext>
            </a:extLst>
          </p:cNvPr>
          <p:cNvSpPr txBox="1"/>
          <p:nvPr/>
        </p:nvSpPr>
        <p:spPr>
          <a:xfrm>
            <a:off x="942147" y="6315701"/>
            <a:ext cx="44074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latin typeface="Times New Roman" pitchFamily="18" charset="0"/>
                <a:cs typeface="Times New Roman" pitchFamily="18" charset="0"/>
              </a:rPr>
              <a:t>B. Hammer et al., </a:t>
            </a:r>
            <a:r>
              <a:rPr lang="en-US" altLang="ko-KR" sz="1200" i="1" dirty="0">
                <a:latin typeface="Times New Roman" pitchFamily="18" charset="0"/>
                <a:cs typeface="Times New Roman" pitchFamily="18" charset="0"/>
              </a:rPr>
              <a:t>Advances in catalysis</a:t>
            </a:r>
            <a:r>
              <a:rPr lang="en-US" altLang="ko-KR" sz="1200" dirty="0">
                <a:latin typeface="Times New Roman" pitchFamily="18" charset="0"/>
                <a:cs typeface="Times New Roman" pitchFamily="18" charset="0"/>
              </a:rPr>
              <a:t>, 45(2000), 71-129</a:t>
            </a:r>
          </a:p>
          <a:p>
            <a:r>
              <a:rPr lang="en-US" altLang="ko-KR" sz="1200" dirty="0" err="1">
                <a:latin typeface="Times New Roman" pitchFamily="18" charset="0"/>
                <a:cs typeface="Times New Roman" pitchFamily="18" charset="0"/>
              </a:rPr>
              <a:t>Norskov</a:t>
            </a:r>
            <a:r>
              <a:rPr lang="en-US" altLang="ko-KR" sz="1200" dirty="0">
                <a:latin typeface="Times New Roman" pitchFamily="18" charset="0"/>
                <a:cs typeface="Times New Roman" pitchFamily="18" charset="0"/>
              </a:rPr>
              <a:t> et al. Nature Chemistry 1 (2009), 37-46</a:t>
            </a:r>
            <a:endParaRPr lang="ko-KR" altLang="en-US" sz="9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04787B81-D31F-4D42-B720-13688B225F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4203" y="2730808"/>
            <a:ext cx="4177406" cy="2099199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13127476-5B1D-C74B-99F6-0CFD37D18EE2}"/>
              </a:ext>
            </a:extLst>
          </p:cNvPr>
          <p:cNvSpPr/>
          <p:nvPr/>
        </p:nvSpPr>
        <p:spPr>
          <a:xfrm>
            <a:off x="392503" y="4905836"/>
            <a:ext cx="45536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altLang="zh-CN" b="1" dirty="0">
                <a:cs typeface="Arial" panose="020B0604020202020204" pitchFamily="34" charset="0"/>
              </a:rPr>
              <a:t>A higher d-band </a:t>
            </a:r>
            <a:r>
              <a:rPr lang="en-GB" altLang="zh-CN" b="1" dirty="0" err="1">
                <a:cs typeface="Arial" panose="020B0604020202020204" pitchFamily="34" charset="0"/>
              </a:rPr>
              <a:t>center</a:t>
            </a:r>
            <a:r>
              <a:rPr lang="en-GB" altLang="zh-CN" b="1" dirty="0">
                <a:cs typeface="Arial" panose="020B0604020202020204" pitchFamily="34" charset="0"/>
              </a:rPr>
              <a:t> (smaller E</a:t>
            </a:r>
            <a:r>
              <a:rPr lang="en-GB" altLang="zh-CN" b="1" baseline="-25000" dirty="0">
                <a:cs typeface="Arial" panose="020B0604020202020204" pitchFamily="34" charset="0"/>
              </a:rPr>
              <a:t>d</a:t>
            </a:r>
            <a:r>
              <a:rPr lang="en-GB" altLang="zh-CN" b="1" dirty="0">
                <a:cs typeface="Arial" panose="020B0604020202020204" pitchFamily="34" charset="0"/>
              </a:rPr>
              <a:t> - E</a:t>
            </a:r>
            <a:r>
              <a:rPr lang="en-GB" altLang="zh-CN" b="1" baseline="-25000" dirty="0">
                <a:cs typeface="Arial" panose="020B0604020202020204" pitchFamily="34" charset="0"/>
              </a:rPr>
              <a:t>F</a:t>
            </a:r>
            <a:r>
              <a:rPr lang="en-GB" altLang="zh-CN" b="1" dirty="0">
                <a:cs typeface="Arial" panose="020B0604020202020204" pitchFamily="34" charset="0"/>
              </a:rPr>
              <a:t>) results in stronger bonding.  </a:t>
            </a:r>
          </a:p>
          <a:p>
            <a:r>
              <a:rPr lang="en-GB" altLang="zh-CN" b="1" dirty="0">
                <a:cs typeface="Arial" panose="020B0604020202020204" pitchFamily="34" charset="0"/>
              </a:rPr>
              <a:t>A lower d-band </a:t>
            </a:r>
            <a:r>
              <a:rPr lang="en-GB" altLang="zh-CN" b="1" dirty="0" err="1">
                <a:cs typeface="Arial" panose="020B0604020202020204" pitchFamily="34" charset="0"/>
              </a:rPr>
              <a:t>center</a:t>
            </a:r>
            <a:r>
              <a:rPr lang="en-GB" altLang="zh-CN" b="1" dirty="0">
                <a:cs typeface="Arial" panose="020B0604020202020204" pitchFamily="34" charset="0"/>
              </a:rPr>
              <a:t> (larger E</a:t>
            </a:r>
            <a:r>
              <a:rPr lang="en-GB" altLang="zh-CN" b="1" baseline="-25000" dirty="0">
                <a:cs typeface="Arial" panose="020B0604020202020204" pitchFamily="34" charset="0"/>
              </a:rPr>
              <a:t>d</a:t>
            </a:r>
            <a:r>
              <a:rPr lang="en-GB" altLang="zh-CN" b="1" dirty="0">
                <a:cs typeface="Arial" panose="020B0604020202020204" pitchFamily="34" charset="0"/>
              </a:rPr>
              <a:t> - E</a:t>
            </a:r>
            <a:r>
              <a:rPr lang="en-GB" altLang="zh-CN" b="1" baseline="-25000" dirty="0">
                <a:cs typeface="Arial" panose="020B0604020202020204" pitchFamily="34" charset="0"/>
              </a:rPr>
              <a:t>F</a:t>
            </a:r>
            <a:r>
              <a:rPr lang="en-GB" altLang="zh-CN" b="1" dirty="0">
                <a:cs typeface="Arial" panose="020B0604020202020204" pitchFamily="34" charset="0"/>
              </a:rPr>
              <a:t>) weaker bonding.</a:t>
            </a:r>
            <a:endParaRPr lang="zh-CN" altLang="en-US" b="1" dirty="0">
              <a:cs typeface="Arial" panose="020B0604020202020204" pitchFamily="34" charset="0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888D7BBD-AC80-9145-A014-B3115242D990}"/>
              </a:ext>
            </a:extLst>
          </p:cNvPr>
          <p:cNvSpPr/>
          <p:nvPr/>
        </p:nvSpPr>
        <p:spPr>
          <a:xfrm>
            <a:off x="232669" y="926574"/>
            <a:ext cx="878883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altLang="zh-CN" sz="2200" b="1" dirty="0">
                <a:solidFill>
                  <a:srgbClr val="FF0000"/>
                </a:solidFill>
                <a:cs typeface="Arial" panose="020B0604020202020204" pitchFamily="34" charset="0"/>
              </a:rPr>
              <a:t>“d band theory”,  where surface physicist meet surface chemist</a:t>
            </a:r>
            <a:endParaRPr lang="zh-CN" altLang="en-US" sz="2200" b="1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48F527DB-E228-7D4C-B19C-F7743BC26E0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98194" y="1662891"/>
            <a:ext cx="3291541" cy="4893618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496EDBE6-9B09-DA47-9F20-CCD244752FF7}"/>
              </a:ext>
            </a:extLst>
          </p:cNvPr>
          <p:cNvSpPr txBox="1"/>
          <p:nvPr/>
        </p:nvSpPr>
        <p:spPr>
          <a:xfrm>
            <a:off x="5944473" y="2084477"/>
            <a:ext cx="10071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solidFill>
                  <a:srgbClr val="FF0000"/>
                </a:solidFill>
              </a:rPr>
              <a:t>Too strong</a:t>
            </a:r>
            <a:endParaRPr kumimoji="1" lang="zh-CN" altLang="en-US" dirty="0">
              <a:solidFill>
                <a:srgbClr val="FF0000"/>
              </a:solidFill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2359883A-1650-4C4C-A0C2-D873A22089CF}"/>
              </a:ext>
            </a:extLst>
          </p:cNvPr>
          <p:cNvSpPr txBox="1"/>
          <p:nvPr/>
        </p:nvSpPr>
        <p:spPr>
          <a:xfrm>
            <a:off x="7781650" y="1801390"/>
            <a:ext cx="10071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solidFill>
                  <a:srgbClr val="FF0000"/>
                </a:solidFill>
              </a:rPr>
              <a:t>Too weak</a:t>
            </a:r>
            <a:endParaRPr kumimoji="1" lang="zh-CN" altLang="en-US" dirty="0">
              <a:solidFill>
                <a:srgbClr val="FF0000"/>
              </a:solidFill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233E46F5-DE3E-8F47-939D-F192694080B3}"/>
              </a:ext>
            </a:extLst>
          </p:cNvPr>
          <p:cNvSpPr txBox="1"/>
          <p:nvPr/>
        </p:nvSpPr>
        <p:spPr>
          <a:xfrm>
            <a:off x="7481428" y="4506841"/>
            <a:ext cx="10071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solidFill>
                  <a:srgbClr val="FF0000"/>
                </a:solidFill>
              </a:rPr>
              <a:t>Too strong</a:t>
            </a:r>
            <a:endParaRPr kumimoji="1" lang="zh-CN" altLang="en-US" dirty="0">
              <a:solidFill>
                <a:srgbClr val="FF0000"/>
              </a:solidFill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D4CBF99F-6CDF-504E-A628-E7149D36FAAF}"/>
              </a:ext>
            </a:extLst>
          </p:cNvPr>
          <p:cNvSpPr txBox="1"/>
          <p:nvPr/>
        </p:nvSpPr>
        <p:spPr>
          <a:xfrm>
            <a:off x="5512732" y="4651662"/>
            <a:ext cx="10071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solidFill>
                  <a:srgbClr val="FF0000"/>
                </a:solidFill>
              </a:rPr>
              <a:t>Too weak</a:t>
            </a:r>
            <a:endParaRPr kumimoji="1" lang="zh-CN" altLang="en-US" dirty="0">
              <a:solidFill>
                <a:srgbClr val="FF0000"/>
              </a:solidFill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B6B8A51D-C28C-0746-83B0-A35FDA98AD3D}"/>
              </a:ext>
            </a:extLst>
          </p:cNvPr>
          <p:cNvSpPr/>
          <p:nvPr/>
        </p:nvSpPr>
        <p:spPr>
          <a:xfrm>
            <a:off x="217318" y="1662891"/>
            <a:ext cx="47501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altLang="zh-CN" b="1" dirty="0">
                <a:latin typeface="Lucida Grande" panose="020B0600040502020204" pitchFamily="34" charset="0"/>
              </a:rPr>
              <a:t>The binding energy of an adsorbate to a surface is largely dependent on the electronic structure of the surface</a:t>
            </a:r>
            <a:endParaRPr lang="zh-CN" altLang="en-US" b="1" dirty="0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99A01A86-0227-C84C-8B47-94A216091259}"/>
              </a:ext>
            </a:extLst>
          </p:cNvPr>
          <p:cNvSpPr txBox="1"/>
          <p:nvPr/>
        </p:nvSpPr>
        <p:spPr>
          <a:xfrm>
            <a:off x="8625577" y="6507574"/>
            <a:ext cx="5086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/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6630576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8092962_173153605000_2"/>
          <p:cNvPicPr/>
          <p:nvPr/>
        </p:nvPicPr>
        <p:blipFill>
          <a:blip r:embed="rId2"/>
          <a:srcRect b="83057"/>
          <a:stretch>
            <a:fillRect/>
          </a:stretch>
        </p:blipFill>
        <p:spPr>
          <a:xfrm>
            <a:off x="4686" y="-12059"/>
            <a:ext cx="9144635" cy="756285"/>
          </a:xfrm>
          <a:prstGeom prst="rect">
            <a:avLst/>
          </a:prstGeom>
        </p:spPr>
      </p:pic>
      <p:sp>
        <p:nvSpPr>
          <p:cNvPr id="7" name="AutoShape 10" descr="https://www.extremetech.com/wp-content/uploads/2015/06/supercon-head-640x353.jpg"/>
          <p:cNvSpPr>
            <a:spLocks noChangeAspect="1" noChangeArrowheads="1"/>
          </p:cNvSpPr>
          <p:nvPr/>
        </p:nvSpPr>
        <p:spPr bwMode="auto">
          <a:xfrm>
            <a:off x="80269" y="-23052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6" name="AutoShape 11" descr="http://mmbiz.qpic.cn/mmbiz/EiciaibNZX1kAicNJltbj1RXKtneyVwRTeK1nOQicj3iaUCovniaNucXbl0mXMsLK37SkZqZIof1E5g1e02FmN5FeLKkA/640?wx_fmt=jpeg&amp;tp=webp&amp;wxfrom=5&amp;wx_lazy=1"/>
          <p:cNvSpPr>
            <a:spLocks noChangeAspect="1" noChangeArrowheads="1"/>
          </p:cNvSpPr>
          <p:nvPr/>
        </p:nvSpPr>
        <p:spPr bwMode="auto">
          <a:xfrm>
            <a:off x="232669" y="-115705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0" name="Picture 2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3734" y="-41711"/>
            <a:ext cx="815587" cy="815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 Box 20"/>
          <p:cNvSpPr txBox="1">
            <a:spLocks noChangeArrowheads="1"/>
          </p:cNvSpPr>
          <p:nvPr/>
        </p:nvSpPr>
        <p:spPr bwMode="auto">
          <a:xfrm>
            <a:off x="597315" y="810432"/>
            <a:ext cx="8259644" cy="7571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pt-BR" altLang="zh-CN" b="1" dirty="0">
                <a:cs typeface="Times New Roman" panose="02020603050405020304" pitchFamily="18" charset="0"/>
              </a:rPr>
              <a:t>Oxygen evolution reaction involves four proton-electron  transfer steps.</a:t>
            </a:r>
          </a:p>
          <a:p>
            <a:pPr algn="ctr">
              <a:lnSpc>
                <a:spcPct val="120000"/>
              </a:lnSpc>
            </a:pPr>
            <a:r>
              <a:rPr lang="pt-BR" altLang="zh-CN" b="1" dirty="0">
                <a:cs typeface="Times New Roman" panose="02020603050405020304" pitchFamily="18" charset="0"/>
              </a:rPr>
              <a:t>The activity strongly correlates with surface electronic structure!</a:t>
            </a:r>
          </a:p>
        </p:txBody>
      </p:sp>
      <p:grpSp>
        <p:nvGrpSpPr>
          <p:cNvPr id="18" name="组 1"/>
          <p:cNvGrpSpPr/>
          <p:nvPr/>
        </p:nvGrpSpPr>
        <p:grpSpPr>
          <a:xfrm>
            <a:off x="4931880" y="2193236"/>
            <a:ext cx="4001207" cy="4397509"/>
            <a:chOff x="4754932" y="3284147"/>
            <a:chExt cx="4001207" cy="4397509"/>
          </a:xfrm>
        </p:grpSpPr>
        <p:pic>
          <p:nvPicPr>
            <p:cNvPr id="19" name="图片 15"/>
            <p:cNvPicPr>
              <a:picLocks noChangeAspect="1"/>
            </p:cNvPicPr>
            <p:nvPr/>
          </p:nvPicPr>
          <p:blipFill rotWithShape="1">
            <a:blip r:embed="rId4"/>
            <a:srcRect r="50125"/>
            <a:stretch/>
          </p:blipFill>
          <p:spPr>
            <a:xfrm>
              <a:off x="4754932" y="3284147"/>
              <a:ext cx="3830380" cy="3530217"/>
            </a:xfrm>
            <a:prstGeom prst="rect">
              <a:avLst/>
            </a:prstGeom>
          </p:spPr>
        </p:pic>
        <p:sp>
          <p:nvSpPr>
            <p:cNvPr id="20" name="Rectangle 53"/>
            <p:cNvSpPr/>
            <p:nvPr/>
          </p:nvSpPr>
          <p:spPr>
            <a:xfrm>
              <a:off x="5175945" y="7273993"/>
              <a:ext cx="3580194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en-US" sz="1200" dirty="0">
                <a:latin typeface="+mn-lt"/>
              </a:endParaRPr>
            </a:p>
          </p:txBody>
        </p:sp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5235440" y="6942992"/>
              <a:ext cx="3461204" cy="7386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marL="342900" indent="-34290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800100" indent="-34290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257300" indent="-3429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714500" indent="-3429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171700" indent="-3429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628900" indent="-3429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3086100" indent="-3429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543300" indent="-3429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4000500" indent="-3429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altLang="ko-KR" sz="1100" dirty="0" err="1">
                  <a:ea typeface="Gulim" charset="0"/>
                </a:rPr>
                <a:t>Norskov</a:t>
              </a:r>
              <a:r>
                <a:rPr lang="en-US" altLang="ko-KR" sz="1100" dirty="0">
                  <a:ea typeface="Gulim" charset="0"/>
                </a:rPr>
                <a:t> et. al. </a:t>
              </a:r>
              <a:r>
                <a:rPr lang="en-US" altLang="ko-KR" sz="1100" i="1" dirty="0">
                  <a:ea typeface="Gulim" charset="0"/>
                </a:rPr>
                <a:t>J. </a:t>
              </a:r>
              <a:r>
                <a:rPr lang="en-US" altLang="ko-KR" sz="1100" i="1" dirty="0" err="1">
                  <a:ea typeface="Gulim" charset="0"/>
                </a:rPr>
                <a:t>Electroanal</a:t>
              </a:r>
              <a:r>
                <a:rPr lang="en-US" altLang="ko-KR" sz="1100" i="1" dirty="0">
                  <a:ea typeface="Gulim" charset="0"/>
                </a:rPr>
                <a:t>. Chem.</a:t>
              </a:r>
              <a:r>
                <a:rPr lang="en-US" altLang="ko-KR" sz="1100" dirty="0">
                  <a:ea typeface="Gulim" charset="0"/>
                </a:rPr>
                <a:t> </a:t>
              </a:r>
              <a:r>
                <a:rPr lang="en-US" altLang="ko-KR" sz="1100" b="1" dirty="0">
                  <a:ea typeface="Gulim" charset="0"/>
                </a:rPr>
                <a:t>607</a:t>
              </a:r>
              <a:r>
                <a:rPr lang="en-US" altLang="ko-KR" sz="1100" dirty="0">
                  <a:ea typeface="Gulim" charset="0"/>
                </a:rPr>
                <a:t>, 83 (2007).</a:t>
              </a:r>
            </a:p>
            <a:p>
              <a:r>
                <a:rPr lang="en-US" sz="1100" dirty="0"/>
                <a:t>Man et al. </a:t>
              </a:r>
              <a:r>
                <a:rPr lang="en-US" sz="1100" i="1" dirty="0" err="1"/>
                <a:t>ChemCatChem</a:t>
              </a:r>
              <a:r>
                <a:rPr lang="en-US" sz="1100" dirty="0"/>
                <a:t>, 3, 1159 (2011)</a:t>
              </a:r>
            </a:p>
            <a:p>
              <a:r>
                <a:rPr lang="en-US" altLang="ko-KR" sz="1000" dirty="0">
                  <a:ea typeface="Gulim" charset="0"/>
                </a:rPr>
                <a:t> </a:t>
              </a:r>
            </a:p>
            <a:p>
              <a:endParaRPr lang="en-US" altLang="ko-KR" sz="1000" dirty="0">
                <a:ea typeface="Gulim" charset="0"/>
              </a:endParaRPr>
            </a:p>
          </p:txBody>
        </p:sp>
      </p:grpSp>
      <p:sp>
        <p:nvSpPr>
          <p:cNvPr id="23" name="矩形 10"/>
          <p:cNvSpPr/>
          <p:nvPr/>
        </p:nvSpPr>
        <p:spPr>
          <a:xfrm>
            <a:off x="668800" y="1581921"/>
            <a:ext cx="4263080" cy="19851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b="1" kern="100" dirty="0">
                <a:latin typeface="+mj-ea"/>
                <a:ea typeface="+mj-ea"/>
                <a:cs typeface="Times New Roman" charset="0"/>
              </a:rPr>
              <a:t>Four proton electron transfer steps:</a:t>
            </a:r>
          </a:p>
          <a:p>
            <a:pPr algn="just">
              <a:lnSpc>
                <a:spcPct val="150000"/>
              </a:lnSpc>
            </a:pPr>
            <a:r>
              <a:rPr lang="en-US" altLang="zh-CN" sz="1600" b="1" kern="100" dirty="0">
                <a:latin typeface="+mj-ea"/>
                <a:ea typeface="+mj-ea"/>
                <a:cs typeface="Times New Roman" charset="0"/>
              </a:rPr>
              <a:t>1.  H</a:t>
            </a:r>
            <a:r>
              <a:rPr lang="en-US" altLang="zh-CN" sz="1600" b="1" kern="100" baseline="-25000" dirty="0">
                <a:latin typeface="+mj-ea"/>
                <a:ea typeface="+mj-ea"/>
                <a:cs typeface="Times New Roman" charset="0"/>
              </a:rPr>
              <a:t>2</a:t>
            </a:r>
            <a:r>
              <a:rPr lang="en-US" altLang="zh-CN" sz="1600" b="1" kern="100" dirty="0">
                <a:latin typeface="+mj-ea"/>
                <a:ea typeface="+mj-ea"/>
                <a:cs typeface="Times New Roman" charset="0"/>
              </a:rPr>
              <a:t>O(l) + * ⇌ </a:t>
            </a:r>
            <a:r>
              <a:rPr lang="en-US" altLang="zh-CN" sz="1600" b="1" kern="100" dirty="0">
                <a:solidFill>
                  <a:srgbClr val="FF0000"/>
                </a:solidFill>
                <a:latin typeface="+mj-ea"/>
                <a:ea typeface="+mj-ea"/>
                <a:cs typeface="Times New Roman" charset="0"/>
              </a:rPr>
              <a:t>HO* </a:t>
            </a:r>
            <a:r>
              <a:rPr lang="en-US" altLang="zh-CN" sz="1600" b="1" kern="100" dirty="0">
                <a:latin typeface="+mj-ea"/>
                <a:ea typeface="+mj-ea"/>
                <a:cs typeface="Times New Roman" charset="0"/>
              </a:rPr>
              <a:t>+  H</a:t>
            </a:r>
            <a:r>
              <a:rPr lang="en-US" altLang="zh-CN" sz="1600" b="1" kern="100" baseline="30000" dirty="0">
                <a:latin typeface="+mj-ea"/>
                <a:ea typeface="+mj-ea"/>
                <a:cs typeface="Times New Roman" charset="0"/>
              </a:rPr>
              <a:t>+</a:t>
            </a:r>
            <a:r>
              <a:rPr lang="en-US" altLang="zh-CN" sz="1600" b="1" kern="100" dirty="0">
                <a:latin typeface="+mj-ea"/>
                <a:ea typeface="+mj-ea"/>
                <a:cs typeface="Times New Roman" charset="0"/>
              </a:rPr>
              <a:t> + e</a:t>
            </a:r>
            <a:r>
              <a:rPr lang="en-US" altLang="zh-CN" sz="1600" b="1" kern="100" baseline="30000" dirty="0">
                <a:latin typeface="+mj-ea"/>
                <a:ea typeface="+mj-ea"/>
                <a:cs typeface="Times New Roman" charset="0"/>
              </a:rPr>
              <a:t>-</a:t>
            </a:r>
            <a:r>
              <a:rPr lang="en-US" altLang="zh-CN" sz="1600" b="1" kern="100" dirty="0">
                <a:latin typeface="+mj-ea"/>
                <a:ea typeface="+mj-ea"/>
                <a:cs typeface="Times New Roman" charset="0"/>
              </a:rPr>
              <a:t>		</a:t>
            </a:r>
          </a:p>
          <a:p>
            <a:pPr algn="just">
              <a:lnSpc>
                <a:spcPct val="150000"/>
              </a:lnSpc>
            </a:pPr>
            <a:r>
              <a:rPr lang="en-US" altLang="zh-CN" sz="1600" b="1" kern="100" dirty="0">
                <a:latin typeface="+mj-ea"/>
                <a:ea typeface="+mj-ea"/>
                <a:cs typeface="Times New Roman" charset="0"/>
              </a:rPr>
              <a:t>2.  HO* ⇌ </a:t>
            </a:r>
            <a:r>
              <a:rPr lang="en-US" altLang="zh-CN" sz="1600" b="1" kern="100" dirty="0">
                <a:solidFill>
                  <a:srgbClr val="FF0000"/>
                </a:solidFill>
                <a:latin typeface="+mj-ea"/>
                <a:ea typeface="+mj-ea"/>
                <a:cs typeface="Times New Roman" charset="0"/>
              </a:rPr>
              <a:t>O* </a:t>
            </a:r>
            <a:r>
              <a:rPr lang="en-US" altLang="zh-CN" sz="1600" b="1" kern="100" dirty="0">
                <a:latin typeface="+mj-ea"/>
                <a:ea typeface="+mj-ea"/>
                <a:cs typeface="Times New Roman" charset="0"/>
              </a:rPr>
              <a:t>+ H</a:t>
            </a:r>
            <a:r>
              <a:rPr lang="en-US" altLang="zh-CN" sz="1600" b="1" kern="100" baseline="30000" dirty="0">
                <a:latin typeface="+mj-ea"/>
                <a:ea typeface="+mj-ea"/>
                <a:cs typeface="Times New Roman" charset="0"/>
              </a:rPr>
              <a:t>+</a:t>
            </a:r>
            <a:r>
              <a:rPr lang="en-US" altLang="zh-CN" sz="1600" b="1" kern="100" dirty="0">
                <a:latin typeface="+mj-ea"/>
                <a:ea typeface="+mj-ea"/>
                <a:cs typeface="Times New Roman" charset="0"/>
              </a:rPr>
              <a:t> + e</a:t>
            </a:r>
            <a:r>
              <a:rPr lang="en-US" altLang="zh-CN" sz="1600" b="1" kern="100" baseline="30000" dirty="0">
                <a:latin typeface="+mj-ea"/>
                <a:ea typeface="+mj-ea"/>
                <a:cs typeface="Times New Roman" charset="0"/>
              </a:rPr>
              <a:t>-	</a:t>
            </a:r>
            <a:r>
              <a:rPr lang="en-US" altLang="zh-CN" sz="1600" b="1" kern="100" dirty="0">
                <a:latin typeface="+mj-ea"/>
                <a:ea typeface="+mj-ea"/>
                <a:cs typeface="Times New Roman" charset="0"/>
              </a:rPr>
              <a:t>	</a:t>
            </a:r>
          </a:p>
          <a:p>
            <a:pPr algn="just">
              <a:lnSpc>
                <a:spcPct val="150000"/>
              </a:lnSpc>
            </a:pPr>
            <a:r>
              <a:rPr lang="en-US" altLang="zh-CN" sz="1600" b="1" kern="100" dirty="0">
                <a:latin typeface="+mj-ea"/>
                <a:ea typeface="+mj-ea"/>
                <a:cs typeface="Times New Roman" charset="0"/>
              </a:rPr>
              <a:t>3.  O* + H</a:t>
            </a:r>
            <a:r>
              <a:rPr lang="en-US" altLang="zh-CN" sz="1600" b="1" kern="100" baseline="-25000" dirty="0">
                <a:latin typeface="+mj-ea"/>
                <a:ea typeface="+mj-ea"/>
                <a:cs typeface="Times New Roman" charset="0"/>
              </a:rPr>
              <a:t>2</a:t>
            </a:r>
            <a:r>
              <a:rPr lang="en-US" altLang="zh-CN" sz="1600" b="1" kern="100" dirty="0">
                <a:latin typeface="+mj-ea"/>
                <a:ea typeface="+mj-ea"/>
                <a:cs typeface="Times New Roman" charset="0"/>
              </a:rPr>
              <a:t>O(l) ⇌ </a:t>
            </a:r>
            <a:r>
              <a:rPr lang="en-US" altLang="zh-CN" sz="1600" b="1" kern="100" dirty="0">
                <a:solidFill>
                  <a:srgbClr val="FF0000"/>
                </a:solidFill>
                <a:latin typeface="+mj-ea"/>
                <a:ea typeface="+mj-ea"/>
                <a:cs typeface="Times New Roman" charset="0"/>
              </a:rPr>
              <a:t>HOO* </a:t>
            </a:r>
            <a:r>
              <a:rPr lang="en-US" altLang="zh-CN" sz="1600" b="1" kern="100" dirty="0">
                <a:latin typeface="+mj-ea"/>
                <a:ea typeface="+mj-ea"/>
                <a:cs typeface="Times New Roman" charset="0"/>
              </a:rPr>
              <a:t>+ H</a:t>
            </a:r>
            <a:r>
              <a:rPr lang="en-US" altLang="zh-CN" sz="1600" b="1" kern="100" baseline="30000" dirty="0">
                <a:latin typeface="+mj-ea"/>
                <a:ea typeface="+mj-ea"/>
                <a:cs typeface="Times New Roman" charset="0"/>
              </a:rPr>
              <a:t>+</a:t>
            </a:r>
            <a:r>
              <a:rPr lang="en-US" altLang="zh-CN" sz="1600" b="1" kern="100" dirty="0">
                <a:latin typeface="+mj-ea"/>
                <a:ea typeface="+mj-ea"/>
                <a:cs typeface="Times New Roman" charset="0"/>
              </a:rPr>
              <a:t> + e</a:t>
            </a:r>
            <a:r>
              <a:rPr lang="en-US" altLang="zh-CN" sz="1600" b="1" kern="100" baseline="30000" dirty="0">
                <a:latin typeface="+mj-ea"/>
                <a:ea typeface="+mj-ea"/>
                <a:cs typeface="Times New Roman" charset="0"/>
              </a:rPr>
              <a:t>-</a:t>
            </a:r>
            <a:r>
              <a:rPr lang="en-US" altLang="zh-CN" sz="1600" b="1" kern="100" dirty="0">
                <a:latin typeface="+mj-ea"/>
                <a:ea typeface="+mj-ea"/>
                <a:cs typeface="Times New Roman" charset="0"/>
              </a:rPr>
              <a:t>	</a:t>
            </a:r>
            <a:endParaRPr lang="zh-CN" altLang="en-US" sz="1600" b="1" kern="100" dirty="0">
              <a:latin typeface="+mj-ea"/>
              <a:ea typeface="+mj-ea"/>
              <a:cs typeface="Times New Roman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1600" b="1" kern="100" dirty="0">
                <a:latin typeface="+mj-ea"/>
                <a:ea typeface="+mj-ea"/>
                <a:cs typeface="Times New Roman" charset="0"/>
              </a:rPr>
              <a:t>4.  HOO* ⇌ * +</a:t>
            </a:r>
            <a:r>
              <a:rPr lang="en-US" altLang="zh-CN" sz="1600" b="1" kern="100" dirty="0">
                <a:solidFill>
                  <a:srgbClr val="FF0000"/>
                </a:solidFill>
                <a:latin typeface="+mj-ea"/>
                <a:ea typeface="+mj-ea"/>
                <a:cs typeface="Times New Roman" charset="0"/>
              </a:rPr>
              <a:t>O</a:t>
            </a:r>
            <a:r>
              <a:rPr lang="en-US" altLang="zh-CN" sz="1600" b="1" kern="100" baseline="-25000" dirty="0">
                <a:solidFill>
                  <a:srgbClr val="FF0000"/>
                </a:solidFill>
                <a:latin typeface="+mj-ea"/>
                <a:ea typeface="+mj-ea"/>
                <a:cs typeface="Times New Roman" charset="0"/>
              </a:rPr>
              <a:t>2</a:t>
            </a:r>
            <a:r>
              <a:rPr lang="en-US" altLang="zh-CN" sz="1600" b="1" kern="100" dirty="0">
                <a:latin typeface="+mj-ea"/>
                <a:ea typeface="+mj-ea"/>
                <a:cs typeface="Times New Roman" charset="0"/>
              </a:rPr>
              <a:t> +H</a:t>
            </a:r>
            <a:r>
              <a:rPr lang="en-US" altLang="zh-CN" sz="1600" b="1" kern="100" baseline="30000" dirty="0">
                <a:latin typeface="+mj-ea"/>
                <a:ea typeface="+mj-ea"/>
                <a:cs typeface="Times New Roman" charset="0"/>
              </a:rPr>
              <a:t>+</a:t>
            </a:r>
            <a:r>
              <a:rPr lang="en-US" altLang="zh-CN" sz="1600" b="1" kern="100" dirty="0">
                <a:latin typeface="+mj-ea"/>
                <a:ea typeface="+mj-ea"/>
                <a:cs typeface="Times New Roman" charset="0"/>
              </a:rPr>
              <a:t> + e</a:t>
            </a:r>
            <a:r>
              <a:rPr lang="en-US" altLang="zh-CN" sz="1600" b="1" kern="100" baseline="30000" dirty="0">
                <a:latin typeface="+mj-ea"/>
                <a:ea typeface="+mj-ea"/>
                <a:cs typeface="Times New Roman" charset="0"/>
              </a:rPr>
              <a:t>-</a:t>
            </a:r>
            <a:endParaRPr lang="zh-CN" altLang="en-US" sz="1600" b="1" kern="100" dirty="0">
              <a:latin typeface="+mj-ea"/>
              <a:ea typeface="+mj-ea"/>
              <a:cs typeface="Times New Roman" charset="0"/>
            </a:endParaRPr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92959" y="82273"/>
            <a:ext cx="8764000" cy="54460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200" b="1" dirty="0">
                <a:latin typeface="+mj-ea"/>
                <a:cs typeface="Times New Roman" panose="02020603050405020304" pitchFamily="18" charset="0"/>
              </a:rPr>
              <a:t>Correlation between catalytic activity and electronic structure</a:t>
            </a:r>
          </a:p>
        </p:txBody>
      </p:sp>
      <p:pic>
        <p:nvPicPr>
          <p:cNvPr id="26" name="图片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1917" y="3506324"/>
            <a:ext cx="3959839" cy="3351676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98C88C3F-9272-8B41-BD65-B40BA9C782CC}"/>
              </a:ext>
            </a:extLst>
          </p:cNvPr>
          <p:cNvSpPr txBox="1"/>
          <p:nvPr/>
        </p:nvSpPr>
        <p:spPr>
          <a:xfrm>
            <a:off x="8625577" y="6507574"/>
            <a:ext cx="5086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/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1459143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8092962_173153605000_2"/>
          <p:cNvPicPr/>
          <p:nvPr/>
        </p:nvPicPr>
        <p:blipFill>
          <a:blip r:embed="rId2"/>
          <a:srcRect b="83057"/>
          <a:stretch>
            <a:fillRect/>
          </a:stretch>
        </p:blipFill>
        <p:spPr>
          <a:xfrm>
            <a:off x="4686" y="-12059"/>
            <a:ext cx="9144635" cy="756285"/>
          </a:xfrm>
          <a:prstGeom prst="rect">
            <a:avLst/>
          </a:prstGeom>
        </p:spPr>
      </p:pic>
      <p:sp>
        <p:nvSpPr>
          <p:cNvPr id="7" name="AutoShape 10" descr="https://www.extremetech.com/wp-content/uploads/2015/06/supercon-head-640x353.jpg"/>
          <p:cNvSpPr>
            <a:spLocks noChangeAspect="1" noChangeArrowheads="1"/>
          </p:cNvSpPr>
          <p:nvPr/>
        </p:nvSpPr>
        <p:spPr bwMode="auto">
          <a:xfrm>
            <a:off x="80269" y="-23052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6" name="AutoShape 11" descr="http://mmbiz.qpic.cn/mmbiz/EiciaibNZX1kAicNJltbj1RXKtneyVwRTeK1nOQicj3iaUCovniaNucXbl0mXMsLK37SkZqZIof1E5g1e02FmN5FeLKkA/640?wx_fmt=jpeg&amp;tp=webp&amp;wxfrom=5&amp;wx_lazy=1"/>
          <p:cNvSpPr>
            <a:spLocks noChangeAspect="1" noChangeArrowheads="1"/>
          </p:cNvSpPr>
          <p:nvPr/>
        </p:nvSpPr>
        <p:spPr bwMode="auto">
          <a:xfrm>
            <a:off x="232669" y="-115705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0" name="Picture 2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3734" y="-41711"/>
            <a:ext cx="815587" cy="815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 Box 20"/>
          <p:cNvSpPr txBox="1">
            <a:spLocks noChangeArrowheads="1"/>
          </p:cNvSpPr>
          <p:nvPr/>
        </p:nvSpPr>
        <p:spPr bwMode="auto">
          <a:xfrm>
            <a:off x="597315" y="810432"/>
            <a:ext cx="8259644" cy="7571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pt-BR" altLang="zh-CN" b="1" dirty="0">
                <a:cs typeface="Times New Roman" panose="02020603050405020304" pitchFamily="18" charset="0"/>
              </a:rPr>
              <a:t>Oxygen evolution reaction involves four proton-electron  transfer steps.</a:t>
            </a:r>
          </a:p>
          <a:p>
            <a:pPr algn="ctr">
              <a:lnSpc>
                <a:spcPct val="120000"/>
              </a:lnSpc>
            </a:pPr>
            <a:r>
              <a:rPr lang="pt-BR" altLang="zh-CN" b="1" dirty="0">
                <a:cs typeface="Times New Roman" panose="02020603050405020304" pitchFamily="18" charset="0"/>
              </a:rPr>
              <a:t>The activity strongly correlates with surface electronic structure!</a:t>
            </a:r>
          </a:p>
        </p:txBody>
      </p:sp>
      <p:sp>
        <p:nvSpPr>
          <p:cNvPr id="23" name="矩形 10"/>
          <p:cNvSpPr/>
          <p:nvPr/>
        </p:nvSpPr>
        <p:spPr>
          <a:xfrm>
            <a:off x="668800" y="1581921"/>
            <a:ext cx="4263080" cy="19851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b="1" kern="100" dirty="0">
                <a:latin typeface="+mj-ea"/>
                <a:ea typeface="+mj-ea"/>
                <a:cs typeface="Times New Roman" charset="0"/>
              </a:rPr>
              <a:t>Four proton electron transfer steps:</a:t>
            </a:r>
          </a:p>
          <a:p>
            <a:pPr algn="just">
              <a:lnSpc>
                <a:spcPct val="150000"/>
              </a:lnSpc>
            </a:pPr>
            <a:r>
              <a:rPr lang="en-US" altLang="zh-CN" sz="1600" b="1" kern="100" dirty="0">
                <a:latin typeface="+mj-ea"/>
                <a:ea typeface="+mj-ea"/>
                <a:cs typeface="Times New Roman" charset="0"/>
              </a:rPr>
              <a:t>1.  H</a:t>
            </a:r>
            <a:r>
              <a:rPr lang="en-US" altLang="zh-CN" sz="1600" b="1" kern="100" baseline="-25000" dirty="0">
                <a:latin typeface="+mj-ea"/>
                <a:ea typeface="+mj-ea"/>
                <a:cs typeface="Times New Roman" charset="0"/>
              </a:rPr>
              <a:t>2</a:t>
            </a:r>
            <a:r>
              <a:rPr lang="en-US" altLang="zh-CN" sz="1600" b="1" kern="100" dirty="0">
                <a:latin typeface="+mj-ea"/>
                <a:ea typeface="+mj-ea"/>
                <a:cs typeface="Times New Roman" charset="0"/>
              </a:rPr>
              <a:t>O(l) + * ⇌ </a:t>
            </a:r>
            <a:r>
              <a:rPr lang="en-US" altLang="zh-CN" sz="1600" b="1" kern="100" dirty="0">
                <a:solidFill>
                  <a:srgbClr val="FF0000"/>
                </a:solidFill>
                <a:latin typeface="+mj-ea"/>
                <a:ea typeface="+mj-ea"/>
                <a:cs typeface="Times New Roman" charset="0"/>
              </a:rPr>
              <a:t>HO* </a:t>
            </a:r>
            <a:r>
              <a:rPr lang="en-US" altLang="zh-CN" sz="1600" b="1" kern="100" dirty="0">
                <a:latin typeface="+mj-ea"/>
                <a:ea typeface="+mj-ea"/>
                <a:cs typeface="Times New Roman" charset="0"/>
              </a:rPr>
              <a:t>+  H</a:t>
            </a:r>
            <a:r>
              <a:rPr lang="en-US" altLang="zh-CN" sz="1600" b="1" kern="100" baseline="30000" dirty="0">
                <a:latin typeface="+mj-ea"/>
                <a:ea typeface="+mj-ea"/>
                <a:cs typeface="Times New Roman" charset="0"/>
              </a:rPr>
              <a:t>+</a:t>
            </a:r>
            <a:r>
              <a:rPr lang="en-US" altLang="zh-CN" sz="1600" b="1" kern="100" dirty="0">
                <a:latin typeface="+mj-ea"/>
                <a:ea typeface="+mj-ea"/>
                <a:cs typeface="Times New Roman" charset="0"/>
              </a:rPr>
              <a:t> + e</a:t>
            </a:r>
            <a:r>
              <a:rPr lang="en-US" altLang="zh-CN" sz="1600" b="1" kern="100" baseline="30000" dirty="0">
                <a:latin typeface="+mj-ea"/>
                <a:ea typeface="+mj-ea"/>
                <a:cs typeface="Times New Roman" charset="0"/>
              </a:rPr>
              <a:t>-</a:t>
            </a:r>
            <a:r>
              <a:rPr lang="en-US" altLang="zh-CN" sz="1600" b="1" kern="100" dirty="0">
                <a:latin typeface="+mj-ea"/>
                <a:ea typeface="+mj-ea"/>
                <a:cs typeface="Times New Roman" charset="0"/>
              </a:rPr>
              <a:t>		</a:t>
            </a:r>
          </a:p>
          <a:p>
            <a:pPr algn="just">
              <a:lnSpc>
                <a:spcPct val="150000"/>
              </a:lnSpc>
            </a:pPr>
            <a:r>
              <a:rPr lang="en-US" altLang="zh-CN" sz="1600" b="1" kern="100" dirty="0">
                <a:latin typeface="+mj-ea"/>
                <a:ea typeface="+mj-ea"/>
                <a:cs typeface="Times New Roman" charset="0"/>
              </a:rPr>
              <a:t>2.  HO* ⇌ </a:t>
            </a:r>
            <a:r>
              <a:rPr lang="en-US" altLang="zh-CN" sz="1600" b="1" kern="100" dirty="0">
                <a:solidFill>
                  <a:srgbClr val="FF0000"/>
                </a:solidFill>
                <a:latin typeface="+mj-ea"/>
                <a:ea typeface="+mj-ea"/>
                <a:cs typeface="Times New Roman" charset="0"/>
              </a:rPr>
              <a:t>O* </a:t>
            </a:r>
            <a:r>
              <a:rPr lang="en-US" altLang="zh-CN" sz="1600" b="1" kern="100" dirty="0">
                <a:latin typeface="+mj-ea"/>
                <a:ea typeface="+mj-ea"/>
                <a:cs typeface="Times New Roman" charset="0"/>
              </a:rPr>
              <a:t>+ H</a:t>
            </a:r>
            <a:r>
              <a:rPr lang="en-US" altLang="zh-CN" sz="1600" b="1" kern="100" baseline="30000" dirty="0">
                <a:latin typeface="+mj-ea"/>
                <a:ea typeface="+mj-ea"/>
                <a:cs typeface="Times New Roman" charset="0"/>
              </a:rPr>
              <a:t>+</a:t>
            </a:r>
            <a:r>
              <a:rPr lang="en-US" altLang="zh-CN" sz="1600" b="1" kern="100" dirty="0">
                <a:latin typeface="+mj-ea"/>
                <a:ea typeface="+mj-ea"/>
                <a:cs typeface="Times New Roman" charset="0"/>
              </a:rPr>
              <a:t> + e</a:t>
            </a:r>
            <a:r>
              <a:rPr lang="en-US" altLang="zh-CN" sz="1600" b="1" kern="100" baseline="30000" dirty="0">
                <a:latin typeface="+mj-ea"/>
                <a:ea typeface="+mj-ea"/>
                <a:cs typeface="Times New Roman" charset="0"/>
              </a:rPr>
              <a:t>-	</a:t>
            </a:r>
            <a:r>
              <a:rPr lang="en-US" altLang="zh-CN" sz="1600" b="1" kern="100" dirty="0">
                <a:latin typeface="+mj-ea"/>
                <a:ea typeface="+mj-ea"/>
                <a:cs typeface="Times New Roman" charset="0"/>
              </a:rPr>
              <a:t>	</a:t>
            </a:r>
          </a:p>
          <a:p>
            <a:pPr algn="just">
              <a:lnSpc>
                <a:spcPct val="150000"/>
              </a:lnSpc>
            </a:pPr>
            <a:r>
              <a:rPr lang="en-US" altLang="zh-CN" sz="1600" b="1" kern="100" dirty="0">
                <a:latin typeface="+mj-ea"/>
                <a:ea typeface="+mj-ea"/>
                <a:cs typeface="Times New Roman" charset="0"/>
              </a:rPr>
              <a:t>3.  O* + H</a:t>
            </a:r>
            <a:r>
              <a:rPr lang="en-US" altLang="zh-CN" sz="1600" b="1" kern="100" baseline="-25000" dirty="0">
                <a:latin typeface="+mj-ea"/>
                <a:ea typeface="+mj-ea"/>
                <a:cs typeface="Times New Roman" charset="0"/>
              </a:rPr>
              <a:t>2</a:t>
            </a:r>
            <a:r>
              <a:rPr lang="en-US" altLang="zh-CN" sz="1600" b="1" kern="100" dirty="0">
                <a:latin typeface="+mj-ea"/>
                <a:ea typeface="+mj-ea"/>
                <a:cs typeface="Times New Roman" charset="0"/>
              </a:rPr>
              <a:t>O(l) ⇌ </a:t>
            </a:r>
            <a:r>
              <a:rPr lang="en-US" altLang="zh-CN" sz="1600" b="1" kern="100" dirty="0">
                <a:solidFill>
                  <a:srgbClr val="FF0000"/>
                </a:solidFill>
                <a:latin typeface="+mj-ea"/>
                <a:ea typeface="+mj-ea"/>
                <a:cs typeface="Times New Roman" charset="0"/>
              </a:rPr>
              <a:t>HOO* </a:t>
            </a:r>
            <a:r>
              <a:rPr lang="en-US" altLang="zh-CN" sz="1600" b="1" kern="100" dirty="0">
                <a:latin typeface="+mj-ea"/>
                <a:ea typeface="+mj-ea"/>
                <a:cs typeface="Times New Roman" charset="0"/>
              </a:rPr>
              <a:t>+ H</a:t>
            </a:r>
            <a:r>
              <a:rPr lang="en-US" altLang="zh-CN" sz="1600" b="1" kern="100" baseline="30000" dirty="0">
                <a:latin typeface="+mj-ea"/>
                <a:ea typeface="+mj-ea"/>
                <a:cs typeface="Times New Roman" charset="0"/>
              </a:rPr>
              <a:t>+</a:t>
            </a:r>
            <a:r>
              <a:rPr lang="en-US" altLang="zh-CN" sz="1600" b="1" kern="100" dirty="0">
                <a:latin typeface="+mj-ea"/>
                <a:ea typeface="+mj-ea"/>
                <a:cs typeface="Times New Roman" charset="0"/>
              </a:rPr>
              <a:t> + e</a:t>
            </a:r>
            <a:r>
              <a:rPr lang="en-US" altLang="zh-CN" sz="1600" b="1" kern="100" baseline="30000" dirty="0">
                <a:latin typeface="+mj-ea"/>
                <a:ea typeface="+mj-ea"/>
                <a:cs typeface="Times New Roman" charset="0"/>
              </a:rPr>
              <a:t>-</a:t>
            </a:r>
            <a:r>
              <a:rPr lang="en-US" altLang="zh-CN" sz="1600" b="1" kern="100" dirty="0">
                <a:latin typeface="+mj-ea"/>
                <a:ea typeface="+mj-ea"/>
                <a:cs typeface="Times New Roman" charset="0"/>
              </a:rPr>
              <a:t>	</a:t>
            </a:r>
            <a:endParaRPr lang="zh-CN" altLang="en-US" sz="1600" b="1" kern="100" dirty="0">
              <a:latin typeface="+mj-ea"/>
              <a:ea typeface="+mj-ea"/>
              <a:cs typeface="Times New Roman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1600" b="1" kern="100" dirty="0">
                <a:latin typeface="+mj-ea"/>
                <a:ea typeface="+mj-ea"/>
                <a:cs typeface="Times New Roman" charset="0"/>
              </a:rPr>
              <a:t>4.  HOO* ⇌ * +</a:t>
            </a:r>
            <a:r>
              <a:rPr lang="en-US" altLang="zh-CN" sz="1600" b="1" kern="100" dirty="0">
                <a:solidFill>
                  <a:srgbClr val="FF0000"/>
                </a:solidFill>
                <a:latin typeface="+mj-ea"/>
                <a:ea typeface="+mj-ea"/>
                <a:cs typeface="Times New Roman" charset="0"/>
              </a:rPr>
              <a:t>O</a:t>
            </a:r>
            <a:r>
              <a:rPr lang="en-US" altLang="zh-CN" sz="1600" b="1" kern="100" baseline="-25000" dirty="0">
                <a:solidFill>
                  <a:srgbClr val="FF0000"/>
                </a:solidFill>
                <a:latin typeface="+mj-ea"/>
                <a:ea typeface="+mj-ea"/>
                <a:cs typeface="Times New Roman" charset="0"/>
              </a:rPr>
              <a:t>2</a:t>
            </a:r>
            <a:r>
              <a:rPr lang="en-US" altLang="zh-CN" sz="1600" b="1" kern="100" dirty="0">
                <a:latin typeface="+mj-ea"/>
                <a:ea typeface="+mj-ea"/>
                <a:cs typeface="Times New Roman" charset="0"/>
              </a:rPr>
              <a:t> +H</a:t>
            </a:r>
            <a:r>
              <a:rPr lang="en-US" altLang="zh-CN" sz="1600" b="1" kern="100" baseline="30000" dirty="0">
                <a:latin typeface="+mj-ea"/>
                <a:ea typeface="+mj-ea"/>
                <a:cs typeface="Times New Roman" charset="0"/>
              </a:rPr>
              <a:t>+</a:t>
            </a:r>
            <a:r>
              <a:rPr lang="en-US" altLang="zh-CN" sz="1600" b="1" kern="100" dirty="0">
                <a:latin typeface="+mj-ea"/>
                <a:ea typeface="+mj-ea"/>
                <a:cs typeface="Times New Roman" charset="0"/>
              </a:rPr>
              <a:t> + e</a:t>
            </a:r>
            <a:r>
              <a:rPr lang="en-US" altLang="zh-CN" sz="1600" b="1" kern="100" baseline="30000" dirty="0">
                <a:latin typeface="+mj-ea"/>
                <a:ea typeface="+mj-ea"/>
                <a:cs typeface="Times New Roman" charset="0"/>
              </a:rPr>
              <a:t>-</a:t>
            </a:r>
            <a:endParaRPr lang="zh-CN" altLang="en-US" sz="1600" b="1" kern="100" dirty="0">
              <a:latin typeface="+mj-ea"/>
              <a:ea typeface="+mj-ea"/>
              <a:cs typeface="Times New Roman" charset="0"/>
            </a:endParaRPr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92959" y="82273"/>
            <a:ext cx="8764000" cy="54460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200" b="1" dirty="0">
                <a:latin typeface="+mj-ea"/>
                <a:cs typeface="Times New Roman" panose="02020603050405020304" pitchFamily="18" charset="0"/>
              </a:rPr>
              <a:t>Correlation between catalytic activity and electronic structure</a:t>
            </a:r>
          </a:p>
        </p:txBody>
      </p:sp>
      <p:pic>
        <p:nvPicPr>
          <p:cNvPr id="26" name="图片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917" y="3506324"/>
            <a:ext cx="3959839" cy="3351676"/>
          </a:xfrm>
          <a:prstGeom prst="rect">
            <a:avLst/>
          </a:prstGeom>
        </p:spPr>
      </p:pic>
      <p:grpSp>
        <p:nvGrpSpPr>
          <p:cNvPr id="14" name="组合 27"/>
          <p:cNvGrpSpPr/>
          <p:nvPr/>
        </p:nvGrpSpPr>
        <p:grpSpPr>
          <a:xfrm>
            <a:off x="4925695" y="1938020"/>
            <a:ext cx="4081145" cy="4781550"/>
            <a:chOff x="7437" y="2519"/>
            <a:chExt cx="6427" cy="7530"/>
          </a:xfrm>
        </p:grpSpPr>
        <p:pic>
          <p:nvPicPr>
            <p:cNvPr id="15" name="图片 13"/>
            <p:cNvPicPr>
              <a:picLocks noChangeAspect="1"/>
            </p:cNvPicPr>
            <p:nvPr/>
          </p:nvPicPr>
          <p:blipFill>
            <a:blip r:embed="rId5"/>
            <a:srcRect t="3104"/>
            <a:stretch>
              <a:fillRect/>
            </a:stretch>
          </p:blipFill>
          <p:spPr>
            <a:xfrm>
              <a:off x="7726" y="2902"/>
              <a:ext cx="5850" cy="4433"/>
            </a:xfrm>
            <a:prstGeom prst="rect">
              <a:avLst/>
            </a:prstGeom>
          </p:spPr>
        </p:pic>
        <p:sp>
          <p:nvSpPr>
            <p:cNvPr id="16" name="文本框 14"/>
            <p:cNvSpPr txBox="1"/>
            <p:nvPr/>
          </p:nvSpPr>
          <p:spPr>
            <a:xfrm>
              <a:off x="8724" y="8703"/>
              <a:ext cx="4596" cy="5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0.191 V at 10 mA cm</a:t>
              </a:r>
              <a:r>
                <a:rPr lang="en-US" altLang="zh-CN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-2</a:t>
              </a:r>
              <a:endParaRPr lang="zh-CN" altLang="en-US" baseline="30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矩形 16"/>
            <p:cNvSpPr/>
            <p:nvPr/>
          </p:nvSpPr>
          <p:spPr>
            <a:xfrm>
              <a:off x="7437" y="2519"/>
              <a:ext cx="6427" cy="7530"/>
            </a:xfrm>
            <a:prstGeom prst="rect">
              <a:avLst/>
            </a:prstGeom>
            <a:noFill/>
            <a:ln w="25400">
              <a:solidFill>
                <a:srgbClr val="FF4747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Rectangle 53"/>
            <p:cNvSpPr/>
            <p:nvPr/>
          </p:nvSpPr>
          <p:spPr>
            <a:xfrm>
              <a:off x="8052" y="9433"/>
              <a:ext cx="5683" cy="4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i="1" dirty="0">
                  <a:latin typeface="Arial" panose="020B0604020202020204" pitchFamily="34" charset="0"/>
                  <a:cs typeface="Arial" panose="020B0604020202020204" pitchFamily="34" charset="0"/>
                </a:rPr>
                <a:t>Science</a:t>
              </a:r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, 352, 333 (2016)</a:t>
              </a:r>
            </a:p>
          </p:txBody>
        </p:sp>
        <p:sp>
          <p:nvSpPr>
            <p:cNvPr id="27" name="矩形 18"/>
            <p:cNvSpPr/>
            <p:nvPr/>
          </p:nvSpPr>
          <p:spPr>
            <a:xfrm>
              <a:off x="7726" y="7103"/>
              <a:ext cx="6009" cy="16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Tuning the absorption energetics of OER intermediates </a:t>
              </a:r>
              <a:r>
                <a:rPr lang="en-US" altLang="zh-CN" sz="1600" i="1" dirty="0">
                  <a:latin typeface="Arial" panose="020B0604020202020204" pitchFamily="34" charset="0"/>
                  <a:cs typeface="Arial" panose="020B0604020202020204" pitchFamily="34" charset="0"/>
                </a:rPr>
                <a:t>via </a:t>
              </a:r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doping/alloying for the design of ternary </a:t>
              </a:r>
              <a:r>
                <a:rPr lang="en-US" altLang="zh-CN" sz="1600" dirty="0" err="1">
                  <a:latin typeface="Arial" panose="020B0604020202020204" pitchFamily="34" charset="0"/>
                  <a:cs typeface="Arial" panose="020B0604020202020204" pitchFamily="34" charset="0"/>
                </a:rPr>
                <a:t>FeCoW</a:t>
              </a:r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1600" dirty="0" err="1">
                  <a:latin typeface="Arial" panose="020B0604020202020204" pitchFamily="34" charset="0"/>
                  <a:cs typeface="Arial" panose="020B0604020202020204" pitchFamily="34" charset="0"/>
                </a:rPr>
                <a:t>oxyhydroxides</a:t>
              </a:r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, the best catalyst so far.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8" name="Oval 27"/>
          <p:cNvSpPr/>
          <p:nvPr/>
        </p:nvSpPr>
        <p:spPr bwMode="auto">
          <a:xfrm>
            <a:off x="5191933" y="2181225"/>
            <a:ext cx="257452" cy="357789"/>
          </a:xfrm>
          <a:prstGeom prst="ellipse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44894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6" charset="0"/>
              <a:buNone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E656AA80-C9BE-8140-AE83-0537F6FE2A7D}"/>
              </a:ext>
            </a:extLst>
          </p:cNvPr>
          <p:cNvSpPr txBox="1"/>
          <p:nvPr/>
        </p:nvSpPr>
        <p:spPr>
          <a:xfrm>
            <a:off x="8625577" y="6507574"/>
            <a:ext cx="5086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/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34917549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8092962_173153605000_2"/>
          <p:cNvPicPr/>
          <p:nvPr/>
        </p:nvPicPr>
        <p:blipFill>
          <a:blip r:embed="rId3"/>
          <a:srcRect b="83057"/>
          <a:stretch>
            <a:fillRect/>
          </a:stretch>
        </p:blipFill>
        <p:spPr>
          <a:xfrm>
            <a:off x="4686" y="-12059"/>
            <a:ext cx="9144635" cy="756285"/>
          </a:xfrm>
          <a:prstGeom prst="rect">
            <a:avLst/>
          </a:prstGeom>
        </p:spPr>
      </p:pic>
      <p:sp>
        <p:nvSpPr>
          <p:cNvPr id="7" name="AutoShape 10" descr="https://www.extremetech.com/wp-content/uploads/2015/06/supercon-head-640x353.jpg"/>
          <p:cNvSpPr>
            <a:spLocks noChangeAspect="1" noChangeArrowheads="1"/>
          </p:cNvSpPr>
          <p:nvPr/>
        </p:nvSpPr>
        <p:spPr bwMode="auto">
          <a:xfrm>
            <a:off x="80269" y="-23052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6" name="AutoShape 11" descr="http://mmbiz.qpic.cn/mmbiz/EiciaibNZX1kAicNJltbj1RXKtneyVwRTeK1nOQicj3iaUCovniaNucXbl0mXMsLK37SkZqZIof1E5g1e02FmN5FeLKkA/640?wx_fmt=jpeg&amp;tp=webp&amp;wxfrom=5&amp;wx_lazy=1"/>
          <p:cNvSpPr>
            <a:spLocks noChangeAspect="1" noChangeArrowheads="1"/>
          </p:cNvSpPr>
          <p:nvPr/>
        </p:nvSpPr>
        <p:spPr bwMode="auto">
          <a:xfrm>
            <a:off x="232669" y="-115705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0" name="Picture 2" descr="Related imag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3734" y="-41711"/>
            <a:ext cx="815587" cy="815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itle 1"/>
          <p:cNvSpPr txBox="1">
            <a:spLocks/>
          </p:cNvSpPr>
          <p:nvPr/>
        </p:nvSpPr>
        <p:spPr>
          <a:xfrm>
            <a:off x="92959" y="82273"/>
            <a:ext cx="8764000" cy="54460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200" b="1" dirty="0">
                <a:latin typeface="+mj-ea"/>
                <a:cs typeface="Times New Roman" panose="02020603050405020304" pitchFamily="18" charset="0"/>
              </a:rPr>
              <a:t>Correlation between electronic structure and catalytic activity</a:t>
            </a:r>
          </a:p>
        </p:txBody>
      </p:sp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424" y="3363368"/>
            <a:ext cx="3616900" cy="33038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8" name="文本框 7"/>
          <p:cNvSpPr txBox="1"/>
          <p:nvPr/>
        </p:nvSpPr>
        <p:spPr>
          <a:xfrm>
            <a:off x="678860" y="1031654"/>
            <a:ext cx="34798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Ø"/>
            </a:pPr>
            <a:r>
              <a:rPr lang="en-US" altLang="zh-CN" sz="1600" b="1" dirty="0" err="1">
                <a:latin typeface="+mj-ea"/>
                <a:ea typeface="+mj-ea"/>
              </a:rPr>
              <a:t>e</a:t>
            </a:r>
            <a:r>
              <a:rPr lang="en-US" altLang="zh-CN" sz="1600" b="1" baseline="-25000" dirty="0" err="1">
                <a:latin typeface="+mj-ea"/>
                <a:ea typeface="+mj-ea"/>
              </a:rPr>
              <a:t>g</a:t>
            </a:r>
            <a:r>
              <a:rPr lang="en-US" altLang="zh-CN" sz="1600" b="1" dirty="0">
                <a:latin typeface="+mj-ea"/>
                <a:ea typeface="+mj-ea"/>
              </a:rPr>
              <a:t> orbital with 1 electron show the highest OER activity </a:t>
            </a:r>
          </a:p>
        </p:txBody>
      </p:sp>
      <p:sp>
        <p:nvSpPr>
          <p:cNvPr id="30" name="Text Box 4"/>
          <p:cNvSpPr txBox="1">
            <a:spLocks noChangeArrowheads="1"/>
          </p:cNvSpPr>
          <p:nvPr/>
        </p:nvSpPr>
        <p:spPr bwMode="auto">
          <a:xfrm>
            <a:off x="1829569" y="5511595"/>
            <a:ext cx="1821067" cy="255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msgothic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msgothic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msgothic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msgothic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msgothic" charset="0"/>
              </a:defRPr>
            </a:lvl5pPr>
            <a:lvl6pPr marL="15367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msgothic" charset="0"/>
              </a:defRPr>
            </a:lvl6pPr>
            <a:lvl7pPr marL="19939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msgothic" charset="0"/>
              </a:defRPr>
            </a:lvl7pPr>
            <a:lvl8pPr marL="24511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msgothic" charset="0"/>
              </a:defRPr>
            </a:lvl8pPr>
            <a:lvl9pPr marL="29083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msgothic" charset="0"/>
              </a:defRPr>
            </a:lvl9pPr>
          </a:lstStyle>
          <a:p>
            <a:r>
              <a:rPr lang="en-GB" altLang="en-US" sz="1200" dirty="0" err="1">
                <a:latin typeface="Arial" panose="020B0604020202020204" pitchFamily="34" charset="0"/>
              </a:rPr>
              <a:t>Suntivich</a:t>
            </a:r>
            <a:r>
              <a:rPr lang="en-GB" altLang="en-US" sz="1200" dirty="0">
                <a:latin typeface="Arial" panose="020B0604020202020204" pitchFamily="34" charset="0"/>
              </a:rPr>
              <a:t> </a:t>
            </a:r>
            <a:r>
              <a:rPr lang="en-GB" altLang="en-US" sz="1200" i="1" dirty="0">
                <a:latin typeface="Arial" panose="020B0604020202020204" pitchFamily="34" charset="0"/>
              </a:rPr>
              <a:t>et. al. </a:t>
            </a:r>
          </a:p>
          <a:p>
            <a:r>
              <a:rPr lang="en-GB" altLang="en-US" sz="1200" i="1" dirty="0">
                <a:latin typeface="Arial" panose="020B0604020202020204" pitchFamily="34" charset="0"/>
              </a:rPr>
              <a:t>Science</a:t>
            </a:r>
            <a:r>
              <a:rPr lang="en-GB" altLang="en-US" sz="1200" dirty="0">
                <a:latin typeface="Arial" panose="020B0604020202020204" pitchFamily="34" charset="0"/>
              </a:rPr>
              <a:t> 334, 1383 (2011)</a:t>
            </a:r>
          </a:p>
        </p:txBody>
      </p:sp>
      <p:pic>
        <p:nvPicPr>
          <p:cNvPr id="38" name="图片 5"/>
          <p:cNvPicPr>
            <a:picLocks noChangeAspect="1"/>
          </p:cNvPicPr>
          <p:nvPr/>
        </p:nvPicPr>
        <p:blipFill rotWithShape="1">
          <a:blip r:embed="rId6"/>
          <a:srcRect l="7357" t="72561" r="63067" b="3226"/>
          <a:stretch/>
        </p:blipFill>
        <p:spPr>
          <a:xfrm>
            <a:off x="2088955" y="2143464"/>
            <a:ext cx="1263534" cy="1015417"/>
          </a:xfrm>
          <a:prstGeom prst="rect">
            <a:avLst/>
          </a:prstGeom>
        </p:spPr>
      </p:pic>
      <p:sp>
        <p:nvSpPr>
          <p:cNvPr id="40" name="TextBox 89"/>
          <p:cNvSpPr txBox="1"/>
          <p:nvPr/>
        </p:nvSpPr>
        <p:spPr>
          <a:xfrm>
            <a:off x="1996594" y="2789021"/>
            <a:ext cx="606888" cy="307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t</a:t>
            </a:r>
            <a:r>
              <a:rPr kumimoji="0" lang="en-US" sz="14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2g</a:t>
            </a:r>
          </a:p>
        </p:txBody>
      </p:sp>
      <p:sp>
        <p:nvSpPr>
          <p:cNvPr id="41" name="TextBox 89"/>
          <p:cNvSpPr txBox="1"/>
          <p:nvPr/>
        </p:nvSpPr>
        <p:spPr>
          <a:xfrm>
            <a:off x="2158174" y="2213483"/>
            <a:ext cx="56254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noProof="0" dirty="0" err="1">
                <a:solidFill>
                  <a:srgbClr val="000000"/>
                </a:solidFill>
                <a:ea typeface="ＭＳ Ｐゴシック" charset="0"/>
                <a:cs typeface="Arial" panose="020B0604020202020204" pitchFamily="34" charset="0"/>
              </a:rPr>
              <a:t>e</a:t>
            </a:r>
            <a:r>
              <a:rPr kumimoji="0" lang="en-US" sz="1400" b="1" i="0" u="none" strike="noStrike" kern="1200" cap="none" spc="0" normalizeH="0" baseline="-25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g</a:t>
            </a:r>
            <a:endParaRPr kumimoji="0" lang="en-US" sz="1400" b="1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charset="0"/>
              <a:cs typeface="Arial" panose="020B0604020202020204" pitchFamily="34" charset="0"/>
            </a:endParaRPr>
          </a:p>
        </p:txBody>
      </p:sp>
      <p:sp>
        <p:nvSpPr>
          <p:cNvPr id="47" name="矩形 23"/>
          <p:cNvSpPr/>
          <p:nvPr/>
        </p:nvSpPr>
        <p:spPr>
          <a:xfrm>
            <a:off x="209778" y="1964130"/>
            <a:ext cx="4222657" cy="4732803"/>
          </a:xfrm>
          <a:prstGeom prst="rect">
            <a:avLst/>
          </a:prstGeom>
          <a:noFill/>
          <a:ln w="25400">
            <a:solidFill>
              <a:schemeClr val="accent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Group 1"/>
          <p:cNvGrpSpPr/>
          <p:nvPr/>
        </p:nvGrpSpPr>
        <p:grpSpPr>
          <a:xfrm>
            <a:off x="4506338" y="1091440"/>
            <a:ext cx="4466437" cy="5733384"/>
            <a:chOff x="4603996" y="1091440"/>
            <a:chExt cx="4466437" cy="5733384"/>
          </a:xfrm>
        </p:grpSpPr>
        <p:grpSp>
          <p:nvGrpSpPr>
            <p:cNvPr id="32" name="组 4"/>
            <p:cNvGrpSpPr/>
            <p:nvPr/>
          </p:nvGrpSpPr>
          <p:grpSpPr>
            <a:xfrm>
              <a:off x="4603996" y="2244967"/>
              <a:ext cx="4466437" cy="4579857"/>
              <a:chOff x="4675020" y="2003996"/>
              <a:chExt cx="4466437" cy="4579857"/>
            </a:xfrm>
          </p:grpSpPr>
          <p:pic>
            <p:nvPicPr>
              <p:cNvPr id="33" name="图片 1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784683" y="4483875"/>
                <a:ext cx="4356774" cy="1573499"/>
              </a:xfrm>
              <a:prstGeom prst="rect">
                <a:avLst/>
              </a:prstGeom>
            </p:spPr>
          </p:pic>
          <p:pic>
            <p:nvPicPr>
              <p:cNvPr id="34" name="图片 2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675020" y="2003996"/>
                <a:ext cx="4204183" cy="800427"/>
              </a:xfrm>
              <a:prstGeom prst="rect">
                <a:avLst/>
              </a:prstGeom>
            </p:spPr>
          </p:pic>
          <p:pic>
            <p:nvPicPr>
              <p:cNvPr id="35" name="图片 3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649048" y="2855541"/>
                <a:ext cx="2606457" cy="1540620"/>
              </a:xfrm>
              <a:prstGeom prst="rect">
                <a:avLst/>
              </a:prstGeom>
            </p:spPr>
          </p:pic>
          <p:sp>
            <p:nvSpPr>
              <p:cNvPr id="37" name="Text Box 4"/>
              <p:cNvSpPr txBox="1">
                <a:spLocks noChangeArrowheads="1"/>
              </p:cNvSpPr>
              <p:nvPr/>
            </p:nvSpPr>
            <p:spPr bwMode="auto">
              <a:xfrm>
                <a:off x="5607135" y="6148102"/>
                <a:ext cx="3205416" cy="43575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FFFFFF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>
                <a:lvl1pPr>
                  <a:tabLst>
                    <a:tab pos="723900" algn="l"/>
                    <a:tab pos="1447800" algn="l"/>
                    <a:tab pos="2171700" algn="l"/>
                    <a:tab pos="2895600" algn="l"/>
                    <a:tab pos="3619500" algn="l"/>
                  </a:tabLst>
                  <a:defRPr sz="2400">
                    <a:solidFill>
                      <a:srgbClr val="000000"/>
                    </a:solidFill>
                    <a:latin typeface="Times New Roman" panose="02020603050405020304" pitchFamily="18" charset="0"/>
                    <a:cs typeface="msgothic" charset="0"/>
                  </a:defRPr>
                </a:lvl1pPr>
                <a:lvl2pPr>
                  <a:tabLst>
                    <a:tab pos="723900" algn="l"/>
                    <a:tab pos="1447800" algn="l"/>
                    <a:tab pos="2171700" algn="l"/>
                    <a:tab pos="2895600" algn="l"/>
                    <a:tab pos="3619500" algn="l"/>
                  </a:tabLst>
                  <a:defRPr sz="2400">
                    <a:solidFill>
                      <a:srgbClr val="000000"/>
                    </a:solidFill>
                    <a:latin typeface="Times New Roman" panose="02020603050405020304" pitchFamily="18" charset="0"/>
                    <a:cs typeface="msgothic" charset="0"/>
                  </a:defRPr>
                </a:lvl2pPr>
                <a:lvl3pPr>
                  <a:tabLst>
                    <a:tab pos="723900" algn="l"/>
                    <a:tab pos="1447800" algn="l"/>
                    <a:tab pos="2171700" algn="l"/>
                    <a:tab pos="2895600" algn="l"/>
                    <a:tab pos="3619500" algn="l"/>
                  </a:tabLst>
                  <a:defRPr sz="2400">
                    <a:solidFill>
                      <a:srgbClr val="000000"/>
                    </a:solidFill>
                    <a:latin typeface="Times New Roman" panose="02020603050405020304" pitchFamily="18" charset="0"/>
                    <a:cs typeface="msgothic" charset="0"/>
                  </a:defRPr>
                </a:lvl3pPr>
                <a:lvl4pPr>
                  <a:tabLst>
                    <a:tab pos="723900" algn="l"/>
                    <a:tab pos="1447800" algn="l"/>
                    <a:tab pos="2171700" algn="l"/>
                    <a:tab pos="2895600" algn="l"/>
                    <a:tab pos="3619500" algn="l"/>
                  </a:tabLst>
                  <a:defRPr sz="2400">
                    <a:solidFill>
                      <a:srgbClr val="000000"/>
                    </a:solidFill>
                    <a:latin typeface="Times New Roman" panose="02020603050405020304" pitchFamily="18" charset="0"/>
                    <a:cs typeface="msgothic" charset="0"/>
                  </a:defRPr>
                </a:lvl4pPr>
                <a:lvl5pPr>
                  <a:tabLst>
                    <a:tab pos="723900" algn="l"/>
                    <a:tab pos="1447800" algn="l"/>
                    <a:tab pos="2171700" algn="l"/>
                    <a:tab pos="2895600" algn="l"/>
                    <a:tab pos="3619500" algn="l"/>
                  </a:tabLst>
                  <a:defRPr sz="2400">
                    <a:solidFill>
                      <a:srgbClr val="000000"/>
                    </a:solidFill>
                    <a:latin typeface="Times New Roman" panose="02020603050405020304" pitchFamily="18" charset="0"/>
                    <a:cs typeface="msgothic" charset="0"/>
                  </a:defRPr>
                </a:lvl5pPr>
                <a:lvl6pPr marL="1536700" indent="-215900" defTabSz="45720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45000"/>
                  <a:buFont typeface="Wingdings" panose="05000000000000000000" pitchFamily="2" charset="2"/>
                  <a:tabLst>
                    <a:tab pos="723900" algn="l"/>
                    <a:tab pos="1447800" algn="l"/>
                    <a:tab pos="2171700" algn="l"/>
                    <a:tab pos="2895600" algn="l"/>
                    <a:tab pos="3619500" algn="l"/>
                  </a:tabLst>
                  <a:defRPr sz="2400">
                    <a:solidFill>
                      <a:srgbClr val="000000"/>
                    </a:solidFill>
                    <a:latin typeface="Times New Roman" panose="02020603050405020304" pitchFamily="18" charset="0"/>
                    <a:cs typeface="msgothic" charset="0"/>
                  </a:defRPr>
                </a:lvl6pPr>
                <a:lvl7pPr marL="1993900" indent="-215900" defTabSz="45720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45000"/>
                  <a:buFont typeface="Wingdings" panose="05000000000000000000" pitchFamily="2" charset="2"/>
                  <a:tabLst>
                    <a:tab pos="723900" algn="l"/>
                    <a:tab pos="1447800" algn="l"/>
                    <a:tab pos="2171700" algn="l"/>
                    <a:tab pos="2895600" algn="l"/>
                    <a:tab pos="3619500" algn="l"/>
                  </a:tabLst>
                  <a:defRPr sz="2400">
                    <a:solidFill>
                      <a:srgbClr val="000000"/>
                    </a:solidFill>
                    <a:latin typeface="Times New Roman" panose="02020603050405020304" pitchFamily="18" charset="0"/>
                    <a:cs typeface="msgothic" charset="0"/>
                  </a:defRPr>
                </a:lvl7pPr>
                <a:lvl8pPr marL="2451100" indent="-215900" defTabSz="45720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45000"/>
                  <a:buFont typeface="Wingdings" panose="05000000000000000000" pitchFamily="2" charset="2"/>
                  <a:tabLst>
                    <a:tab pos="723900" algn="l"/>
                    <a:tab pos="1447800" algn="l"/>
                    <a:tab pos="2171700" algn="l"/>
                    <a:tab pos="2895600" algn="l"/>
                    <a:tab pos="3619500" algn="l"/>
                  </a:tabLst>
                  <a:defRPr sz="2400">
                    <a:solidFill>
                      <a:srgbClr val="000000"/>
                    </a:solidFill>
                    <a:latin typeface="Times New Roman" panose="02020603050405020304" pitchFamily="18" charset="0"/>
                    <a:cs typeface="msgothic" charset="0"/>
                  </a:defRPr>
                </a:lvl8pPr>
                <a:lvl9pPr marL="2908300" indent="-215900" defTabSz="45720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45000"/>
                  <a:buFont typeface="Wingdings" panose="05000000000000000000" pitchFamily="2" charset="2"/>
                  <a:tabLst>
                    <a:tab pos="723900" algn="l"/>
                    <a:tab pos="1447800" algn="l"/>
                    <a:tab pos="2171700" algn="l"/>
                    <a:tab pos="2895600" algn="l"/>
                    <a:tab pos="3619500" algn="l"/>
                  </a:tabLst>
                  <a:defRPr sz="2400">
                    <a:solidFill>
                      <a:srgbClr val="000000"/>
                    </a:solidFill>
                    <a:latin typeface="Times New Roman" panose="02020603050405020304" pitchFamily="18" charset="0"/>
                    <a:cs typeface="msgothic" charset="0"/>
                  </a:defRPr>
                </a:lvl9pPr>
              </a:lstStyle>
              <a:p>
                <a:r>
                  <a:rPr lang="en-GB" altLang="en-US" sz="1100" dirty="0">
                    <a:latin typeface="Arial" panose="020B0604020202020204" pitchFamily="34" charset="0"/>
                  </a:rPr>
                  <a:t>JR Petrie, H.N. Lee </a:t>
                </a:r>
                <a:r>
                  <a:rPr lang="en-GB" altLang="en-US" sz="1100" i="1" dirty="0">
                    <a:latin typeface="Arial" panose="020B0604020202020204" pitchFamily="34" charset="0"/>
                  </a:rPr>
                  <a:t>et. al. JACS</a:t>
                </a:r>
                <a:r>
                  <a:rPr lang="en-GB" altLang="en-US" sz="1100" dirty="0">
                    <a:latin typeface="Arial" panose="020B0604020202020204" pitchFamily="34" charset="0"/>
                  </a:rPr>
                  <a:t> 138, 2488 (2016)</a:t>
                </a:r>
              </a:p>
            </p:txBody>
          </p:sp>
        </p:grpSp>
        <p:sp>
          <p:nvSpPr>
            <p:cNvPr id="48" name="矩形 23"/>
            <p:cNvSpPr/>
            <p:nvPr/>
          </p:nvSpPr>
          <p:spPr>
            <a:xfrm>
              <a:off x="4603996" y="1966110"/>
              <a:ext cx="4387749" cy="4732803"/>
            </a:xfrm>
            <a:prstGeom prst="rect">
              <a:avLst/>
            </a:prstGeom>
            <a:noFill/>
            <a:ln w="25400">
              <a:solidFill>
                <a:schemeClr val="accent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文本框 7"/>
            <p:cNvSpPr txBox="1"/>
            <p:nvPr/>
          </p:nvSpPr>
          <p:spPr>
            <a:xfrm>
              <a:off x="4923614" y="1091440"/>
              <a:ext cx="406813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charset="2"/>
                <a:buChar char="Ø"/>
              </a:pPr>
              <a:r>
                <a:rPr lang="en-US" altLang="zh-CN" sz="1600" b="1" dirty="0">
                  <a:latin typeface="+mj-ea"/>
                  <a:ea typeface="+mj-ea"/>
                </a:rPr>
                <a:t>Using epitaxial strain to tune the electronic structure and OER activity</a:t>
              </a:r>
            </a:p>
          </p:txBody>
        </p:sp>
      </p:grpSp>
      <p:sp>
        <p:nvSpPr>
          <p:cNvPr id="22" name="文本框 21">
            <a:extLst>
              <a:ext uri="{FF2B5EF4-FFF2-40B4-BE49-F238E27FC236}">
                <a16:creationId xmlns:a16="http://schemas.microsoft.com/office/drawing/2014/main" id="{BA7E07AF-4029-C447-AC0F-1FC28863AADC}"/>
              </a:ext>
            </a:extLst>
          </p:cNvPr>
          <p:cNvSpPr txBox="1"/>
          <p:nvPr/>
        </p:nvSpPr>
        <p:spPr>
          <a:xfrm>
            <a:off x="8741527" y="6605778"/>
            <a:ext cx="5086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/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28996889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8092962_173153605000_2"/>
          <p:cNvPicPr/>
          <p:nvPr/>
        </p:nvPicPr>
        <p:blipFill>
          <a:blip r:embed="rId3"/>
          <a:srcRect b="83057"/>
          <a:stretch>
            <a:fillRect/>
          </a:stretch>
        </p:blipFill>
        <p:spPr>
          <a:xfrm>
            <a:off x="-3175" y="-1905"/>
            <a:ext cx="9144635" cy="756285"/>
          </a:xfrm>
          <a:prstGeom prst="rect">
            <a:avLst/>
          </a:prstGeom>
        </p:spPr>
      </p:pic>
      <p:sp>
        <p:nvSpPr>
          <p:cNvPr id="10" name="Left-Right Arrow 9"/>
          <p:cNvSpPr/>
          <p:nvPr/>
        </p:nvSpPr>
        <p:spPr bwMode="auto">
          <a:xfrm rot="3620321">
            <a:off x="3077270" y="3700889"/>
            <a:ext cx="830840" cy="386390"/>
          </a:xfrm>
          <a:prstGeom prst="leftRightArrow">
            <a:avLst/>
          </a:prstGeom>
          <a:solidFill>
            <a:srgbClr val="FF9966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marL="0" marR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2434595" y="4178407"/>
            <a:ext cx="4043906" cy="2570520"/>
          </a:xfrm>
          <a:prstGeom prst="ellipse">
            <a:avLst/>
          </a:prstGeom>
          <a:solidFill>
            <a:srgbClr val="FFE2C5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marL="0" marR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12" name="矩形 71"/>
          <p:cNvSpPr/>
          <p:nvPr/>
        </p:nvSpPr>
        <p:spPr>
          <a:xfrm>
            <a:off x="2507964" y="4814555"/>
            <a:ext cx="3887043" cy="68736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ctr"/>
            <a:r>
              <a:rPr lang="en-GB" altLang="zh-CN" sz="1400" b="1" dirty="0">
                <a:latin typeface="Arial"/>
                <a:ea typeface="Heiti SC Medium"/>
                <a:cs typeface="Arial"/>
              </a:rPr>
              <a:t>Density Functional Theory</a:t>
            </a:r>
          </a:p>
          <a:p>
            <a:pPr algn="ctr"/>
            <a:r>
              <a:rPr lang="en-GB" altLang="zh-CN" sz="1400" b="1" dirty="0">
                <a:latin typeface="Arial"/>
                <a:ea typeface="Heiti SC Medium"/>
                <a:cs typeface="Arial"/>
              </a:rPr>
              <a:t>Electronic, Optical and Magnetic Properties</a:t>
            </a:r>
          </a:p>
          <a:p>
            <a:endParaRPr lang="en-US" altLang="zh-CN" sz="1600" baseline="-25000" dirty="0">
              <a:latin typeface="Arial"/>
              <a:ea typeface="Heiti SC Medium"/>
              <a:cs typeface="Arial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176" y="4632654"/>
            <a:ext cx="2414319" cy="2247675"/>
          </a:xfrm>
          <a:prstGeom prst="rect">
            <a:avLst/>
          </a:prstGeom>
        </p:spPr>
      </p:pic>
      <p:pic>
        <p:nvPicPr>
          <p:cNvPr id="14" name="Picture 13" descr="http://info.phys.tsinghua.edu.cn/zhou/images/Zhoulab_research/Strongly%20correlated%20electron%20systems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703" b="14741"/>
          <a:stretch/>
        </p:blipFill>
        <p:spPr bwMode="auto">
          <a:xfrm>
            <a:off x="4394261" y="5296452"/>
            <a:ext cx="1455060" cy="1313937"/>
          </a:xfrm>
          <a:prstGeom prst="rect">
            <a:avLst/>
          </a:prstGeom>
          <a:noFill/>
          <a:extLst>
            <a:ext uri="{909E8E84-426E-40dd-AFC4-6F175D3DCCD1}">
              <a14:hiddenFill xmlns:lc="http://schemas.openxmlformats.org/drawingml/2006/lockedCanvas"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 descr="Image result for transition metal oxide ELECTRONIC STRUCTUR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0812" y="5555767"/>
            <a:ext cx="1225275" cy="726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/>
          <p:cNvGrpSpPr/>
          <p:nvPr/>
        </p:nvGrpSpPr>
        <p:grpSpPr>
          <a:xfrm>
            <a:off x="1216460" y="1777363"/>
            <a:ext cx="2717316" cy="1871666"/>
            <a:chOff x="1138766" y="1227994"/>
            <a:chExt cx="2717316" cy="1871666"/>
          </a:xfrm>
        </p:grpSpPr>
        <p:sp>
          <p:nvSpPr>
            <p:cNvPr id="17" name="Oval 16"/>
            <p:cNvSpPr/>
            <p:nvPr/>
          </p:nvSpPr>
          <p:spPr bwMode="auto">
            <a:xfrm>
              <a:off x="1138766" y="1227994"/>
              <a:ext cx="2717316" cy="1871666"/>
            </a:xfrm>
            <a:prstGeom prst="ellipse">
              <a:avLst/>
            </a:prstGeom>
            <a:solidFill>
              <a:srgbClr val="FFE2C5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5pPr>
              <a:lvl6pPr marL="2286000" algn="l" defTabSz="4572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6pPr>
              <a:lvl7pPr marL="2743200" algn="l" defTabSz="4572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7pPr>
              <a:lvl8pPr marL="3200400" algn="l" defTabSz="4572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8pPr>
              <a:lvl9pPr marL="3657600" algn="l" defTabSz="4572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9pPr>
            </a:lstStyle>
            <a:p>
              <a:pPr marL="0" marR="0" indent="0" algn="l" defTabSz="44926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None/>
                <a:tabLst/>
              </a:pPr>
              <a:endParaRPr kumimoji="0" lang="en-US" sz="24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18" name="矩形 71"/>
            <p:cNvSpPr/>
            <p:nvPr/>
          </p:nvSpPr>
          <p:spPr>
            <a:xfrm>
              <a:off x="1237520" y="1385800"/>
              <a:ext cx="2608295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5pPr>
              <a:lvl6pPr marL="2286000" algn="l" defTabSz="4572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6pPr>
              <a:lvl7pPr marL="2743200" algn="l" defTabSz="4572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7pPr>
              <a:lvl8pPr marL="3200400" algn="l" defTabSz="4572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8pPr>
              <a:lvl9pPr marL="3657600" algn="l" defTabSz="4572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9pPr>
            </a:lstStyle>
            <a:p>
              <a:pPr algn="ctr"/>
              <a:r>
                <a:rPr lang="en-US" altLang="zh-CN" sz="1600" b="1" dirty="0">
                  <a:latin typeface="Arial" panose="020B0604020202020204" pitchFamily="34" charset="0"/>
                  <a:ea typeface="SimHei" panose="02010609060101010101" pitchFamily="49" charset="-122"/>
                  <a:cs typeface="Arial" panose="020B0604020202020204" pitchFamily="34" charset="0"/>
                </a:rPr>
                <a:t>Epitaxial thin films</a:t>
              </a:r>
            </a:p>
            <a:p>
              <a:pPr algn="ctr"/>
              <a:r>
                <a:rPr lang="en-US" altLang="zh-CN" sz="1600" b="1" dirty="0">
                  <a:latin typeface="Arial" panose="020B0604020202020204" pitchFamily="34" charset="0"/>
                  <a:ea typeface="SimHei" panose="02010609060101010101" pitchFamily="49" charset="-122"/>
                  <a:cs typeface="Arial" panose="020B0604020202020204" pitchFamily="34" charset="0"/>
                </a:rPr>
                <a:t>Pulsed laser deposition</a:t>
              </a:r>
            </a:p>
          </p:txBody>
        </p:sp>
        <p:grpSp>
          <p:nvGrpSpPr>
            <p:cNvPr id="19" name="Group 18"/>
            <p:cNvGrpSpPr/>
            <p:nvPr/>
          </p:nvGrpSpPr>
          <p:grpSpPr>
            <a:xfrm>
              <a:off x="1676853" y="1942809"/>
              <a:ext cx="1689123" cy="980813"/>
              <a:chOff x="1676932" y="3029697"/>
              <a:chExt cx="1689123" cy="980813"/>
            </a:xfrm>
          </p:grpSpPr>
          <p:pic>
            <p:nvPicPr>
              <p:cNvPr id="20" name="Picture 19"/>
              <p:cNvPicPr>
                <a:picLocks noChangeAspect="1"/>
              </p:cNvPicPr>
              <p:nvPr/>
            </p:nvPicPr>
            <p:blipFill rotWithShape="1">
              <a:blip r:embed="rId7"/>
              <a:srcRect l="53575" t="5327" r="6221" b="16853"/>
              <a:stretch/>
            </p:blipFill>
            <p:spPr>
              <a:xfrm>
                <a:off x="2497707" y="3032102"/>
                <a:ext cx="868348" cy="978408"/>
              </a:xfrm>
              <a:prstGeom prst="rect">
                <a:avLst/>
              </a:prstGeom>
            </p:spPr>
          </p:pic>
          <p:pic>
            <p:nvPicPr>
              <p:cNvPr id="21" name="Picture 20"/>
              <p:cNvPicPr>
                <a:picLocks noChangeAspect="1"/>
              </p:cNvPicPr>
              <p:nvPr/>
            </p:nvPicPr>
            <p:blipFill rotWithShape="1">
              <a:blip r:embed="rId8"/>
              <a:srcRect l="7999" t="14442" r="8456" b="20686"/>
              <a:stretch/>
            </p:blipFill>
            <p:spPr>
              <a:xfrm>
                <a:off x="1676932" y="3029697"/>
                <a:ext cx="885642" cy="978408"/>
              </a:xfrm>
              <a:prstGeom prst="rect">
                <a:avLst/>
              </a:prstGeom>
            </p:spPr>
          </p:pic>
        </p:grpSp>
      </p:grpSp>
      <p:sp>
        <p:nvSpPr>
          <p:cNvPr id="22" name="矩形 71"/>
          <p:cNvSpPr/>
          <p:nvPr/>
        </p:nvSpPr>
        <p:spPr>
          <a:xfrm>
            <a:off x="2497966" y="4375377"/>
            <a:ext cx="3887043" cy="65659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ctr"/>
            <a:r>
              <a:rPr lang="en-GB" altLang="zh-CN" sz="2200" b="1" dirty="0">
                <a:latin typeface="Arial"/>
                <a:ea typeface="Heiti SC Medium"/>
                <a:cs typeface="Arial"/>
              </a:rPr>
              <a:t>Novel Physics</a:t>
            </a:r>
          </a:p>
          <a:p>
            <a:endParaRPr lang="en-US" altLang="zh-CN" sz="2200" baseline="-25000" dirty="0">
              <a:latin typeface="Arial"/>
              <a:ea typeface="Heiti SC Medium"/>
              <a:cs typeface="Arial"/>
            </a:endParaRPr>
          </a:p>
        </p:txBody>
      </p:sp>
      <p:sp>
        <p:nvSpPr>
          <p:cNvPr id="23" name="Oval 22"/>
          <p:cNvSpPr/>
          <p:nvPr/>
        </p:nvSpPr>
        <p:spPr bwMode="auto">
          <a:xfrm>
            <a:off x="641855" y="3671017"/>
            <a:ext cx="2768395" cy="888106"/>
          </a:xfrm>
          <a:prstGeom prst="ellipse">
            <a:avLst/>
          </a:prstGeom>
          <a:solidFill>
            <a:srgbClr val="00B8FF"/>
          </a:solidFill>
          <a:ln w="9525" cap="flat" cmpd="sng" algn="ctr">
            <a:solidFill>
              <a:schemeClr val="tx1"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marL="0" marR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24" name="矩形 71"/>
          <p:cNvSpPr/>
          <p:nvPr/>
        </p:nvSpPr>
        <p:spPr>
          <a:xfrm>
            <a:off x="847151" y="3842518"/>
            <a:ext cx="2318599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ctr"/>
            <a:r>
              <a:rPr lang="en-US" altLang="zh-CN" sz="1600" b="1" dirty="0"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doping</a:t>
            </a:r>
            <a:r>
              <a:rPr lang="en-US" altLang="zh-CN" sz="1600" b="1" kern="100" dirty="0"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, </a:t>
            </a:r>
            <a:r>
              <a:rPr lang="en-US" sz="1600" b="1" kern="100" dirty="0"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defect, strain crystal orientations</a:t>
            </a:r>
            <a:endParaRPr lang="en-GB" altLang="zh-CN" sz="1600" b="1" dirty="0"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5" name="Left-Right Arrow 24"/>
          <p:cNvSpPr/>
          <p:nvPr/>
        </p:nvSpPr>
        <p:spPr bwMode="auto">
          <a:xfrm rot="6925867">
            <a:off x="4956953" y="3671451"/>
            <a:ext cx="830840" cy="386390"/>
          </a:xfrm>
          <a:prstGeom prst="leftRightArrow">
            <a:avLst/>
          </a:prstGeom>
          <a:solidFill>
            <a:srgbClr val="FF9966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marL="0" marR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26" name="Left-Right Arrow 25"/>
          <p:cNvSpPr/>
          <p:nvPr/>
        </p:nvSpPr>
        <p:spPr bwMode="auto">
          <a:xfrm rot="10800000">
            <a:off x="3941030" y="2521068"/>
            <a:ext cx="1005840" cy="386390"/>
          </a:xfrm>
          <a:prstGeom prst="leftRightArrow">
            <a:avLst/>
          </a:prstGeom>
          <a:solidFill>
            <a:srgbClr val="FF9966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marL="0" marR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27" name="TextBox 12"/>
          <p:cNvSpPr txBox="1">
            <a:spLocks noChangeArrowheads="1"/>
          </p:cNvSpPr>
          <p:nvPr/>
        </p:nvSpPr>
        <p:spPr bwMode="auto">
          <a:xfrm>
            <a:off x="3692946" y="1815865"/>
            <a:ext cx="151131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lc="http://schemas.openxmlformats.org/drawingml/2006/lockedCanvas"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lc="http://schemas.openxmlformats.org/drawingml/2006/lockedCanvas"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ctr"/>
            <a:r>
              <a:rPr lang="en-US" altLang="zh-CN" b="1" dirty="0">
                <a:latin typeface="Arial" panose="020B0604020202020204" pitchFamily="34" charset="0"/>
                <a:ea typeface="Heiti SC Medium"/>
                <a:cs typeface="Arial" panose="020B0604020202020204" pitchFamily="34" charset="0"/>
              </a:rPr>
              <a:t>Electro-chemistry</a:t>
            </a:r>
            <a:endParaRPr lang="zh-CN" altLang="en-US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8" name="矩形 71"/>
          <p:cNvSpPr/>
          <p:nvPr/>
        </p:nvSpPr>
        <p:spPr>
          <a:xfrm>
            <a:off x="3212271" y="3076490"/>
            <a:ext cx="2500544" cy="9233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ctr"/>
            <a:r>
              <a:rPr lang="en-US" altLang="zh-CN" b="1" dirty="0">
                <a:latin typeface="Arial"/>
                <a:ea typeface="Heiti SC Medium"/>
                <a:cs typeface="Arial"/>
              </a:rPr>
              <a:t>Intrinsic</a:t>
            </a:r>
          </a:p>
          <a:p>
            <a:pPr algn="ctr"/>
            <a:r>
              <a:rPr lang="en-US" altLang="zh-CN" b="1" dirty="0">
                <a:latin typeface="Arial"/>
                <a:ea typeface="Heiti SC Medium"/>
                <a:cs typeface="Arial"/>
              </a:rPr>
              <a:t>Material</a:t>
            </a:r>
          </a:p>
          <a:p>
            <a:pPr algn="ctr"/>
            <a:r>
              <a:rPr lang="en-US" altLang="zh-CN" b="1" dirty="0">
                <a:latin typeface="Arial"/>
                <a:ea typeface="Heiti SC Medium"/>
                <a:cs typeface="Arial"/>
              </a:rPr>
              <a:t>Descriptor</a:t>
            </a:r>
            <a:endParaRPr lang="en-GB" altLang="zh-CN" b="1" dirty="0">
              <a:latin typeface="Arial"/>
              <a:ea typeface="Heiti SC Medium"/>
              <a:cs typeface="Arial"/>
            </a:endParaRPr>
          </a:p>
        </p:txBody>
      </p:sp>
      <p:sp>
        <p:nvSpPr>
          <p:cNvPr id="29" name="Oval 28"/>
          <p:cNvSpPr/>
          <p:nvPr/>
        </p:nvSpPr>
        <p:spPr bwMode="auto">
          <a:xfrm>
            <a:off x="4963427" y="1763759"/>
            <a:ext cx="2717316" cy="1871666"/>
          </a:xfrm>
          <a:prstGeom prst="ellipse">
            <a:avLst/>
          </a:prstGeom>
          <a:solidFill>
            <a:srgbClr val="FFE2C5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marL="0" marR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30" name="TextBox 12"/>
          <p:cNvSpPr txBox="1">
            <a:spLocks noChangeArrowheads="1"/>
          </p:cNvSpPr>
          <p:nvPr/>
        </p:nvSpPr>
        <p:spPr bwMode="auto">
          <a:xfrm>
            <a:off x="4610032" y="2039308"/>
            <a:ext cx="3511331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lc="http://schemas.openxmlformats.org/drawingml/2006/lockedCanvas"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lc="http://schemas.openxmlformats.org/drawingml/2006/lockedCanvas"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ctr"/>
            <a:r>
              <a:rPr lang="en-US" altLang="zh-CN" sz="1600" b="1" dirty="0"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Electrocatalysts</a:t>
            </a:r>
          </a:p>
          <a:p>
            <a:pPr algn="ctr"/>
            <a:r>
              <a:rPr lang="en-US" altLang="zh-CN" sz="1600" b="1" dirty="0"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(OER, ORR)</a:t>
            </a:r>
          </a:p>
          <a:p>
            <a:pPr algn="ctr"/>
            <a:endParaRPr lang="en-US" altLang="zh-CN" sz="1600" b="1" dirty="0"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pPr algn="ctr"/>
            <a:r>
              <a:rPr lang="en-US" altLang="zh-CN" sz="1600" b="1" dirty="0" err="1">
                <a:latin typeface="+mj-lt"/>
                <a:ea typeface="SimHei" panose="02010609060101010101" pitchFamily="49" charset="-122"/>
                <a:cs typeface="Arial"/>
              </a:rPr>
              <a:t>Photoelectro</a:t>
            </a:r>
            <a:r>
              <a:rPr lang="en-US" altLang="zh-CN" sz="1600" b="1" dirty="0">
                <a:latin typeface="+mj-lt"/>
                <a:ea typeface="SimHei" panose="02010609060101010101" pitchFamily="49" charset="-122"/>
                <a:cs typeface="Arial"/>
              </a:rPr>
              <a:t>-chemistry</a:t>
            </a:r>
            <a:endParaRPr lang="zh-CN" altLang="en-US" sz="1600" b="1" dirty="0">
              <a:latin typeface="+mj-lt"/>
              <a:ea typeface="SimHei" panose="02010609060101010101" pitchFamily="49" charset="-122"/>
              <a:cs typeface="Heiti SC Medium"/>
            </a:endParaRPr>
          </a:p>
        </p:txBody>
      </p:sp>
      <p:sp>
        <p:nvSpPr>
          <p:cNvPr id="31" name="Oval 30"/>
          <p:cNvSpPr/>
          <p:nvPr/>
        </p:nvSpPr>
        <p:spPr bwMode="auto">
          <a:xfrm>
            <a:off x="5474823" y="3663972"/>
            <a:ext cx="2768395" cy="842083"/>
          </a:xfrm>
          <a:prstGeom prst="ellipse">
            <a:avLst/>
          </a:prstGeom>
          <a:solidFill>
            <a:srgbClr val="00B8FF"/>
          </a:solidFill>
          <a:ln w="9525" cap="flat" cmpd="sng" algn="ctr">
            <a:solidFill>
              <a:schemeClr val="tx1"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marL="0" marR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32" name="矩形 71"/>
          <p:cNvSpPr/>
          <p:nvPr/>
        </p:nvSpPr>
        <p:spPr>
          <a:xfrm>
            <a:off x="5629498" y="3881099"/>
            <a:ext cx="2576459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ctr"/>
            <a:r>
              <a:rPr lang="en-US" altLang="zh-CN" b="1" dirty="0">
                <a:latin typeface="Arial"/>
                <a:ea typeface="Heiti SC Medium"/>
                <a:cs typeface="Arial"/>
              </a:rPr>
              <a:t>Surface chemistry</a:t>
            </a:r>
            <a:endParaRPr lang="en-GB" altLang="zh-CN" b="1" dirty="0">
              <a:latin typeface="Arial"/>
              <a:ea typeface="Heiti SC Medium"/>
              <a:cs typeface="Arial"/>
            </a:endParaRP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 rotWithShape="1">
          <a:blip r:embed="rId9"/>
          <a:srcRect l="29264" t="10515" r="31611" b="48979"/>
          <a:stretch/>
        </p:blipFill>
        <p:spPr>
          <a:xfrm>
            <a:off x="5849321" y="4786914"/>
            <a:ext cx="3718770" cy="1936528"/>
          </a:xfrm>
          <a:prstGeom prst="rect">
            <a:avLst/>
          </a:prstGeom>
        </p:spPr>
      </p:pic>
      <p:sp>
        <p:nvSpPr>
          <p:cNvPr id="34" name="TextBox 23"/>
          <p:cNvSpPr txBox="1">
            <a:spLocks noChangeArrowheads="1"/>
          </p:cNvSpPr>
          <p:nvPr/>
        </p:nvSpPr>
        <p:spPr bwMode="auto">
          <a:xfrm>
            <a:off x="540823" y="847929"/>
            <a:ext cx="8056638" cy="769441"/>
          </a:xfrm>
          <a:prstGeom prst="rect">
            <a:avLst/>
          </a:prstGeom>
          <a:noFill/>
          <a:ln w="15875">
            <a:solidFill>
              <a:srgbClr val="C00000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ctr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2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The aim:</a:t>
            </a:r>
            <a:r>
              <a:rPr lang="en-US" altLang="zh-CN" sz="2200" b="1" kern="100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understand the electronic structure and catalytic activity relationship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35" name="Title 1"/>
          <p:cNvSpPr txBox="1">
            <a:spLocks/>
          </p:cNvSpPr>
          <p:nvPr/>
        </p:nvSpPr>
        <p:spPr>
          <a:xfrm>
            <a:off x="2750145" y="96544"/>
            <a:ext cx="3728356" cy="54460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latin typeface="+mj-ea"/>
                <a:cs typeface="Times New Roman" panose="02020603050405020304" pitchFamily="18" charset="0"/>
              </a:rPr>
              <a:t>Research Approach</a:t>
            </a:r>
          </a:p>
        </p:txBody>
      </p:sp>
      <p:pic>
        <p:nvPicPr>
          <p:cNvPr id="36" name="Picture 2" descr="Related image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3734" y="-41711"/>
            <a:ext cx="815587" cy="815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矩形 71">
            <a:extLst>
              <a:ext uri="{FF2B5EF4-FFF2-40B4-BE49-F238E27FC236}">
                <a16:creationId xmlns:a16="http://schemas.microsoft.com/office/drawing/2014/main" id="{A0003371-ABF5-C940-8479-666980361150}"/>
              </a:ext>
            </a:extLst>
          </p:cNvPr>
          <p:cNvSpPr/>
          <p:nvPr/>
        </p:nvSpPr>
        <p:spPr>
          <a:xfrm>
            <a:off x="6322085" y="4623388"/>
            <a:ext cx="2576459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ctr"/>
            <a:r>
              <a:rPr lang="en-US" altLang="zh-CN" b="1" dirty="0">
                <a:latin typeface="Arial"/>
                <a:ea typeface="Heiti SC Medium"/>
                <a:cs typeface="Arial"/>
              </a:rPr>
              <a:t>Solid-liquid interface</a:t>
            </a: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4F09C191-5311-AA44-BE2D-DE94D666A110}"/>
              </a:ext>
            </a:extLst>
          </p:cNvPr>
          <p:cNvSpPr txBox="1"/>
          <p:nvPr/>
        </p:nvSpPr>
        <p:spPr>
          <a:xfrm>
            <a:off x="8625577" y="6507574"/>
            <a:ext cx="5086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/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12720924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8092962_173153605000_2"/>
          <p:cNvPicPr/>
          <p:nvPr/>
        </p:nvPicPr>
        <p:blipFill>
          <a:blip r:embed="rId2"/>
          <a:srcRect b="83057"/>
          <a:stretch>
            <a:fillRect/>
          </a:stretch>
        </p:blipFill>
        <p:spPr>
          <a:xfrm>
            <a:off x="-3175" y="-20476"/>
            <a:ext cx="9144635" cy="756285"/>
          </a:xfrm>
          <a:prstGeom prst="rect">
            <a:avLst/>
          </a:prstGeom>
        </p:spPr>
      </p:pic>
      <p:sp>
        <p:nvSpPr>
          <p:cNvPr id="39" name="Rectangle 38"/>
          <p:cNvSpPr/>
          <p:nvPr/>
        </p:nvSpPr>
        <p:spPr>
          <a:xfrm>
            <a:off x="673948" y="7453858"/>
            <a:ext cx="8205947" cy="2414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AutoShape 10" descr="https://www.extremetech.com/wp-content/uploads/2015/06/supercon-head-640x35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926" y="1325347"/>
            <a:ext cx="3231233" cy="3019756"/>
          </a:xfrm>
          <a:prstGeom prst="rect">
            <a:avLst/>
          </a:prstGeom>
        </p:spPr>
      </p:pic>
      <p:sp>
        <p:nvSpPr>
          <p:cNvPr id="17" name="矩形 76"/>
          <p:cNvSpPr/>
          <p:nvPr/>
        </p:nvSpPr>
        <p:spPr>
          <a:xfrm>
            <a:off x="257380" y="1183660"/>
            <a:ext cx="2938921" cy="3582150"/>
          </a:xfrm>
          <a:prstGeom prst="rect">
            <a:avLst/>
          </a:prstGeom>
          <a:noFill/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4"/>
          <a:srcRect t="1906"/>
          <a:stretch/>
        </p:blipFill>
        <p:spPr>
          <a:xfrm>
            <a:off x="6069641" y="2100536"/>
            <a:ext cx="2425273" cy="2156241"/>
          </a:xfrm>
          <a:prstGeom prst="rect">
            <a:avLst/>
          </a:prstGeom>
        </p:spPr>
      </p:pic>
      <p:pic>
        <p:nvPicPr>
          <p:cNvPr id="20" name="Picture 6" descr="http://pubs.acs.org/appl/literatum/publisher/achs/journals/content/jpccck/2015/jpccck.2015.119.issue-4/jp511931y/20170812/images/large/jp-2014-11931y_0008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1339" y="1309274"/>
            <a:ext cx="2939338" cy="3326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345681" y="66450"/>
            <a:ext cx="9014773" cy="528350"/>
          </a:xfrm>
          <a:prstGeom prst="rect">
            <a:avLst/>
          </a:prstGeom>
          <a:noFill/>
          <a:ln w="22225"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Aft>
                <a:spcPts val="400"/>
              </a:spcAft>
            </a:pPr>
            <a:r>
              <a:rPr lang="en-US" altLang="zh-CN" sz="2600" b="1" kern="100" dirty="0">
                <a:latin typeface="+mj-lt"/>
                <a:ea typeface="SimSun" panose="02010600030101010101" pitchFamily="2" charset="-122"/>
                <a:cs typeface="Heiti SC Medium"/>
              </a:rPr>
              <a:t>Photoemission spectroscopy and X-ray absorption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498208" y="4986925"/>
            <a:ext cx="54069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O</a:t>
            </a:r>
            <a:r>
              <a:rPr lang="en-GB" b="1" i="1" dirty="0"/>
              <a:t> K-</a:t>
            </a:r>
            <a:r>
              <a:rPr lang="en-GB" b="1" dirty="0"/>
              <a:t>edge</a:t>
            </a:r>
            <a:r>
              <a:rPr lang="en-GB" b="1" i="1" dirty="0"/>
              <a:t> </a:t>
            </a:r>
            <a:r>
              <a:rPr lang="en-GB" b="1" dirty="0"/>
              <a:t>X-ray absorption (XAS) probe </a:t>
            </a:r>
            <a:r>
              <a:rPr lang="en-US" b="1" dirty="0"/>
              <a:t>O 1</a:t>
            </a:r>
            <a:r>
              <a:rPr lang="en-US" b="1" i="1" dirty="0"/>
              <a:t>s</a:t>
            </a:r>
            <a:r>
              <a:rPr lang="en-US" b="1" dirty="0"/>
              <a:t> to unoccupied states with O 2</a:t>
            </a:r>
            <a:r>
              <a:rPr lang="en-US" b="1" i="1" dirty="0"/>
              <a:t>p</a:t>
            </a:r>
            <a:r>
              <a:rPr lang="en-US" b="1" dirty="0"/>
              <a:t> character hybridized with metal 3</a:t>
            </a:r>
            <a:r>
              <a:rPr lang="en-US" b="1" i="1" dirty="0"/>
              <a:t>d</a:t>
            </a:r>
            <a:r>
              <a:rPr lang="en-US" b="1" dirty="0"/>
              <a:t>,  related to unoccupied density of states at CB. </a:t>
            </a:r>
            <a:endParaRPr lang="en-GB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5250475" y="1507245"/>
            <a:ext cx="951210" cy="293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42900">
              <a:lnSpc>
                <a:spcPct val="120000"/>
              </a:lnSpc>
              <a:defRPr/>
            </a:pPr>
            <a:r>
              <a:rPr lang="en-US" sz="1200" b="1" kern="0" dirty="0">
                <a:solidFill>
                  <a:srgbClr val="0000FF"/>
                </a:solidFill>
                <a:latin typeface="Arial"/>
                <a:ea typeface="Heiti SC Medium"/>
                <a:cs typeface="Arial"/>
              </a:rPr>
              <a:t>X</a:t>
            </a:r>
            <a:r>
              <a:rPr lang="en-US" altLang="zh-CN" sz="1200" b="1" kern="0" dirty="0">
                <a:solidFill>
                  <a:srgbClr val="0000FF"/>
                </a:solidFill>
                <a:latin typeface="Arial"/>
                <a:ea typeface="Heiti SC Medium"/>
                <a:cs typeface="Arial"/>
              </a:rPr>
              <a:t>PS-VB</a:t>
            </a:r>
            <a:endParaRPr lang="en-US" sz="1200" b="1" kern="0" dirty="0">
              <a:solidFill>
                <a:srgbClr val="0000FF"/>
              </a:solidFill>
              <a:latin typeface="Arial"/>
              <a:ea typeface="Heiti SC Medium"/>
              <a:cs typeface="Arial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733816" y="4174679"/>
            <a:ext cx="666298" cy="350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42900">
              <a:lnSpc>
                <a:spcPct val="120000"/>
              </a:lnSpc>
              <a:defRPr/>
            </a:pPr>
            <a:r>
              <a:rPr lang="en-US" sz="1400" b="1" kern="0" dirty="0">
                <a:solidFill>
                  <a:srgbClr val="FF0000"/>
                </a:solidFill>
                <a:latin typeface="Arial"/>
                <a:ea typeface="ＭＳ Ｐゴシック" charset="0"/>
                <a:cs typeface="Arial"/>
              </a:rPr>
              <a:t>O 1s</a:t>
            </a:r>
          </a:p>
        </p:txBody>
      </p:sp>
      <p:grpSp>
        <p:nvGrpSpPr>
          <p:cNvPr id="25" name="Group 24"/>
          <p:cNvGrpSpPr/>
          <p:nvPr/>
        </p:nvGrpSpPr>
        <p:grpSpPr>
          <a:xfrm>
            <a:off x="3769806" y="1712269"/>
            <a:ext cx="1965769" cy="2052546"/>
            <a:chOff x="8332940" y="4455900"/>
            <a:chExt cx="1965769" cy="2052546"/>
          </a:xfrm>
        </p:grpSpPr>
        <p:sp>
          <p:nvSpPr>
            <p:cNvPr id="26" name="Oval 37"/>
            <p:cNvSpPr/>
            <p:nvPr/>
          </p:nvSpPr>
          <p:spPr>
            <a:xfrm>
              <a:off x="8380997" y="5354057"/>
              <a:ext cx="1040985" cy="1154389"/>
            </a:xfrm>
            <a:prstGeom prst="ellipse">
              <a:avLst/>
            </a:prstGeom>
            <a:solidFill>
              <a:srgbClr val="0066FF"/>
            </a:solidFill>
            <a:ln w="254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>
                <a:ln w="12700">
                  <a:solidFill>
                    <a:srgbClr val="0000FF"/>
                  </a:solidFill>
                </a:ln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8380997" y="4455900"/>
              <a:ext cx="469416" cy="6011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28" name="Oval 27"/>
            <p:cNvSpPr/>
            <p:nvPr/>
          </p:nvSpPr>
          <p:spPr>
            <a:xfrm>
              <a:off x="8332940" y="5379356"/>
              <a:ext cx="1422067" cy="344519"/>
            </a:xfrm>
            <a:prstGeom prst="ellipse">
              <a:avLst/>
            </a:prstGeom>
            <a:solidFill>
              <a:srgbClr val="FF6600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grpSp>
          <p:nvGrpSpPr>
            <p:cNvPr id="29" name="Group 28"/>
            <p:cNvGrpSpPr/>
            <p:nvPr/>
          </p:nvGrpSpPr>
          <p:grpSpPr>
            <a:xfrm>
              <a:off x="8338155" y="4481479"/>
              <a:ext cx="1960554" cy="1560339"/>
              <a:chOff x="8338155" y="4481479"/>
              <a:chExt cx="1960554" cy="1560339"/>
            </a:xfrm>
          </p:grpSpPr>
          <p:sp>
            <p:nvSpPr>
              <p:cNvPr id="30" name="Oval 37"/>
              <p:cNvSpPr/>
              <p:nvPr/>
            </p:nvSpPr>
            <p:spPr>
              <a:xfrm>
                <a:off x="8338155" y="4481479"/>
                <a:ext cx="1149938" cy="332192"/>
              </a:xfrm>
              <a:prstGeom prst="ellipse">
                <a:avLst/>
              </a:prstGeom>
              <a:noFill/>
              <a:ln w="2540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00"/>
              </a:p>
            </p:txBody>
          </p:sp>
          <p:sp>
            <p:nvSpPr>
              <p:cNvPr id="31" name="Rectangle 50"/>
              <p:cNvSpPr>
                <a:spLocks noChangeArrowheads="1"/>
              </p:cNvSpPr>
              <p:nvPr/>
            </p:nvSpPr>
            <p:spPr bwMode="auto">
              <a:xfrm>
                <a:off x="8906361" y="5841763"/>
                <a:ext cx="953703" cy="2000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300" b="1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O</a:t>
                </a:r>
                <a:r>
                  <a:rPr kumimoji="0" lang="en-US" altLang="en-US" sz="1200" b="1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 </a:t>
                </a:r>
                <a:r>
                  <a:rPr kumimoji="0" lang="en-US" altLang="en-US" sz="1300" b="1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2p</a:t>
                </a:r>
                <a:r>
                  <a:rPr kumimoji="0" lang="en-US" altLang="en-US" sz="1300" b="1" i="0" u="none" strike="noStrike" cap="none" normalizeH="0" baseline="3000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6</a:t>
                </a:r>
                <a:endParaRPr kumimoji="0" lang="en-US" altLang="en-US" sz="1300" b="0" i="0" u="none" strike="noStrike" cap="none" normalizeH="0" baseline="3000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8840905" y="5404949"/>
                <a:ext cx="1457804" cy="292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3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Ni 3d</a:t>
                </a:r>
                <a:r>
                  <a:rPr lang="en-US" sz="1300" b="1" baseline="30000" dirty="0">
                    <a:latin typeface="Arial" panose="020B0604020202020204" pitchFamily="34" charset="0"/>
                    <a:cs typeface="Arial" panose="020B0604020202020204" pitchFamily="34" charset="0"/>
                  </a:rPr>
                  <a:t>8</a:t>
                </a:r>
              </a:p>
            </p:txBody>
          </p:sp>
        </p:grpSp>
      </p:grpSp>
      <p:sp>
        <p:nvSpPr>
          <p:cNvPr id="33" name="Oval 32"/>
          <p:cNvSpPr/>
          <p:nvPr/>
        </p:nvSpPr>
        <p:spPr>
          <a:xfrm>
            <a:off x="4126543" y="2583286"/>
            <a:ext cx="597428" cy="5394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00"/>
          </a:p>
        </p:txBody>
      </p:sp>
      <p:sp>
        <p:nvSpPr>
          <p:cNvPr id="34" name="Oval 37"/>
          <p:cNvSpPr/>
          <p:nvPr/>
        </p:nvSpPr>
        <p:spPr>
          <a:xfrm>
            <a:off x="3926490" y="2335222"/>
            <a:ext cx="776919" cy="188780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  <p:sp>
        <p:nvSpPr>
          <p:cNvPr id="35" name="Rectangle 47"/>
          <p:cNvSpPr/>
          <p:nvPr/>
        </p:nvSpPr>
        <p:spPr>
          <a:xfrm>
            <a:off x="3645447" y="1678333"/>
            <a:ext cx="650230" cy="23150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00"/>
          </a:p>
        </p:txBody>
      </p:sp>
      <p:cxnSp>
        <p:nvCxnSpPr>
          <p:cNvPr id="36" name="直接箭头连接符 42"/>
          <p:cNvCxnSpPr/>
          <p:nvPr/>
        </p:nvCxnSpPr>
        <p:spPr>
          <a:xfrm flipV="1">
            <a:off x="4287279" y="1478440"/>
            <a:ext cx="0" cy="2448000"/>
          </a:xfrm>
          <a:prstGeom prst="straightConnector1">
            <a:avLst/>
          </a:prstGeom>
          <a:ln w="25400">
            <a:solidFill>
              <a:schemeClr val="tx1"/>
            </a:solidFill>
            <a:headEnd w="lg" len="med"/>
            <a:tailEnd type="stealt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70"/>
          <p:cNvCxnSpPr/>
          <p:nvPr/>
        </p:nvCxnSpPr>
        <p:spPr>
          <a:xfrm>
            <a:off x="3970679" y="2644047"/>
            <a:ext cx="1554480" cy="0"/>
          </a:xfrm>
          <a:prstGeom prst="line">
            <a:avLst/>
          </a:prstGeom>
          <a:ln w="2222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5254631" y="2613544"/>
            <a:ext cx="42373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00" b="1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GB" sz="130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306379" y="2089985"/>
            <a:ext cx="77931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Hole</a:t>
            </a:r>
          </a:p>
        </p:txBody>
      </p:sp>
      <p:sp>
        <p:nvSpPr>
          <p:cNvPr id="41" name="TextBox 40"/>
          <p:cNvSpPr txBox="1"/>
          <p:nvPr/>
        </p:nvSpPr>
        <p:spPr>
          <a:xfrm rot="1696248">
            <a:off x="3436687" y="3699571"/>
            <a:ext cx="7194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solidFill>
                  <a:srgbClr val="CC9900"/>
                </a:solidFill>
              </a:rPr>
              <a:t>X-ray</a:t>
            </a:r>
            <a:endParaRPr lang="en-GB" sz="1200" b="1" dirty="0">
              <a:solidFill>
                <a:srgbClr val="CC9900"/>
              </a:solidFill>
            </a:endParaRPr>
          </a:p>
        </p:txBody>
      </p:sp>
      <p:cxnSp>
        <p:nvCxnSpPr>
          <p:cNvPr id="42" name="直接连接符 5"/>
          <p:cNvCxnSpPr/>
          <p:nvPr/>
        </p:nvCxnSpPr>
        <p:spPr>
          <a:xfrm>
            <a:off x="4112508" y="4362383"/>
            <a:ext cx="580304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椭圆 9"/>
          <p:cNvSpPr>
            <a:spLocks noChangeAspect="1"/>
          </p:cNvSpPr>
          <p:nvPr/>
        </p:nvSpPr>
        <p:spPr>
          <a:xfrm>
            <a:off x="4238568" y="4303043"/>
            <a:ext cx="115400" cy="112512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44" name="椭圆 41"/>
          <p:cNvSpPr>
            <a:spLocks noChangeAspect="1"/>
          </p:cNvSpPr>
          <p:nvPr/>
        </p:nvSpPr>
        <p:spPr>
          <a:xfrm>
            <a:off x="4401411" y="4303043"/>
            <a:ext cx="115400" cy="112512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45" name="任意多边形 42"/>
          <p:cNvSpPr/>
          <p:nvPr/>
        </p:nvSpPr>
        <p:spPr>
          <a:xfrm rot="20005889">
            <a:off x="3548991" y="3806108"/>
            <a:ext cx="432689" cy="522542"/>
          </a:xfrm>
          <a:custGeom>
            <a:avLst/>
            <a:gdLst>
              <a:gd name="connsiteX0" fmla="*/ 0 w 379378"/>
              <a:gd name="connsiteY0" fmla="*/ 42360 h 450922"/>
              <a:gd name="connsiteX1" fmla="*/ 97276 w 379378"/>
              <a:gd name="connsiteY1" fmla="*/ 3449 h 450922"/>
              <a:gd name="connsiteX2" fmla="*/ 38910 w 379378"/>
              <a:gd name="connsiteY2" fmla="*/ 120181 h 450922"/>
              <a:gd name="connsiteX3" fmla="*/ 136187 w 379378"/>
              <a:gd name="connsiteY3" fmla="*/ 71543 h 450922"/>
              <a:gd name="connsiteX4" fmla="*/ 107004 w 379378"/>
              <a:gd name="connsiteY4" fmla="*/ 159092 h 450922"/>
              <a:gd name="connsiteX5" fmla="*/ 107004 w 379378"/>
              <a:gd name="connsiteY5" fmla="*/ 207730 h 450922"/>
              <a:gd name="connsiteX6" fmla="*/ 194553 w 379378"/>
              <a:gd name="connsiteY6" fmla="*/ 149364 h 450922"/>
              <a:gd name="connsiteX7" fmla="*/ 175098 w 379378"/>
              <a:gd name="connsiteY7" fmla="*/ 256369 h 450922"/>
              <a:gd name="connsiteX8" fmla="*/ 262646 w 379378"/>
              <a:gd name="connsiteY8" fmla="*/ 217458 h 450922"/>
              <a:gd name="connsiteX9" fmla="*/ 252919 w 379378"/>
              <a:gd name="connsiteY9" fmla="*/ 314735 h 450922"/>
              <a:gd name="connsiteX10" fmla="*/ 311285 w 379378"/>
              <a:gd name="connsiteY10" fmla="*/ 295279 h 450922"/>
              <a:gd name="connsiteX11" fmla="*/ 291829 w 379378"/>
              <a:gd name="connsiteY11" fmla="*/ 363373 h 450922"/>
              <a:gd name="connsiteX12" fmla="*/ 379378 w 379378"/>
              <a:gd name="connsiteY12" fmla="*/ 450922 h 450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79378" h="450922">
                <a:moveTo>
                  <a:pt x="0" y="42360"/>
                </a:moveTo>
                <a:cubicBezTo>
                  <a:pt x="45395" y="16419"/>
                  <a:pt x="90791" y="-9521"/>
                  <a:pt x="97276" y="3449"/>
                </a:cubicBezTo>
                <a:cubicBezTo>
                  <a:pt x="103761" y="16419"/>
                  <a:pt x="32425" y="108832"/>
                  <a:pt x="38910" y="120181"/>
                </a:cubicBezTo>
                <a:cubicBezTo>
                  <a:pt x="45395" y="131530"/>
                  <a:pt x="124838" y="65058"/>
                  <a:pt x="136187" y="71543"/>
                </a:cubicBezTo>
                <a:cubicBezTo>
                  <a:pt x="147536" y="78028"/>
                  <a:pt x="111868" y="136394"/>
                  <a:pt x="107004" y="159092"/>
                </a:cubicBezTo>
                <a:cubicBezTo>
                  <a:pt x="102140" y="181790"/>
                  <a:pt x="92413" y="209351"/>
                  <a:pt x="107004" y="207730"/>
                </a:cubicBezTo>
                <a:cubicBezTo>
                  <a:pt x="121595" y="206109"/>
                  <a:pt x="183204" y="141258"/>
                  <a:pt x="194553" y="149364"/>
                </a:cubicBezTo>
                <a:cubicBezTo>
                  <a:pt x="205902" y="157470"/>
                  <a:pt x="163749" y="245020"/>
                  <a:pt x="175098" y="256369"/>
                </a:cubicBezTo>
                <a:cubicBezTo>
                  <a:pt x="186447" y="267718"/>
                  <a:pt x="249676" y="207730"/>
                  <a:pt x="262646" y="217458"/>
                </a:cubicBezTo>
                <a:cubicBezTo>
                  <a:pt x="275616" y="227186"/>
                  <a:pt x="244813" y="301765"/>
                  <a:pt x="252919" y="314735"/>
                </a:cubicBezTo>
                <a:cubicBezTo>
                  <a:pt x="261025" y="327705"/>
                  <a:pt x="304800" y="287173"/>
                  <a:pt x="311285" y="295279"/>
                </a:cubicBezTo>
                <a:cubicBezTo>
                  <a:pt x="317770" y="303385"/>
                  <a:pt x="280480" y="337433"/>
                  <a:pt x="291829" y="363373"/>
                </a:cubicBezTo>
                <a:cubicBezTo>
                  <a:pt x="303178" y="389313"/>
                  <a:pt x="341278" y="420117"/>
                  <a:pt x="379378" y="450922"/>
                </a:cubicBezTo>
              </a:path>
            </a:pathLst>
          </a:custGeom>
          <a:noFill/>
          <a:ln w="34925">
            <a:solidFill>
              <a:srgbClr val="8E793E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tx1"/>
              </a:solidFill>
            </a:endParaRPr>
          </a:p>
        </p:txBody>
      </p:sp>
      <p:sp>
        <p:nvSpPr>
          <p:cNvPr id="46" name="Freeform 45"/>
          <p:cNvSpPr/>
          <p:nvPr/>
        </p:nvSpPr>
        <p:spPr>
          <a:xfrm>
            <a:off x="3864236" y="2313750"/>
            <a:ext cx="399739" cy="1995394"/>
          </a:xfrm>
          <a:custGeom>
            <a:avLst/>
            <a:gdLst>
              <a:gd name="connsiteX0" fmla="*/ 217265 w 240125"/>
              <a:gd name="connsiteY0" fmla="*/ 1954530 h 1954530"/>
              <a:gd name="connsiteX1" fmla="*/ 95 w 240125"/>
              <a:gd name="connsiteY1" fmla="*/ 857250 h 1954530"/>
              <a:gd name="connsiteX2" fmla="*/ 240125 w 240125"/>
              <a:gd name="connsiteY2" fmla="*/ 0 h 1954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0125" h="1954530">
                <a:moveTo>
                  <a:pt x="217265" y="1954530"/>
                </a:moveTo>
                <a:cubicBezTo>
                  <a:pt x="106775" y="1568767"/>
                  <a:pt x="-3715" y="1183005"/>
                  <a:pt x="95" y="857250"/>
                </a:cubicBezTo>
                <a:cubicBezTo>
                  <a:pt x="3905" y="531495"/>
                  <a:pt x="122015" y="265747"/>
                  <a:pt x="240125" y="0"/>
                </a:cubicBezTo>
              </a:path>
            </a:pathLst>
          </a:custGeom>
          <a:noFill/>
          <a:ln>
            <a:solidFill>
              <a:srgbClr val="FF0000"/>
            </a:solidFill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47" name="TextBox 46"/>
          <p:cNvSpPr txBox="1"/>
          <p:nvPr/>
        </p:nvSpPr>
        <p:spPr>
          <a:xfrm>
            <a:off x="3472942" y="2030650"/>
            <a:ext cx="928470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42900">
              <a:lnSpc>
                <a:spcPct val="120000"/>
              </a:lnSpc>
              <a:defRPr/>
            </a:pPr>
            <a:r>
              <a:rPr lang="en-US" sz="1200" b="1" kern="0" dirty="0">
                <a:solidFill>
                  <a:srgbClr val="FF0000"/>
                </a:solidFill>
                <a:latin typeface="Arial"/>
                <a:ea typeface="Heiti SC Medium"/>
                <a:cs typeface="Arial"/>
              </a:rPr>
              <a:t>O </a:t>
            </a:r>
            <a:r>
              <a:rPr lang="en-US" sz="1200" b="1" i="1" kern="0" dirty="0">
                <a:solidFill>
                  <a:srgbClr val="FF0000"/>
                </a:solidFill>
                <a:latin typeface="Arial"/>
                <a:ea typeface="Heiti SC Medium"/>
                <a:cs typeface="Arial"/>
              </a:rPr>
              <a:t>K</a:t>
            </a:r>
            <a:r>
              <a:rPr lang="en-US" sz="1200" b="1" kern="0" dirty="0">
                <a:solidFill>
                  <a:srgbClr val="FF0000"/>
                </a:solidFill>
                <a:latin typeface="Arial"/>
                <a:ea typeface="Heiti SC Medium"/>
                <a:cs typeface="Arial"/>
              </a:rPr>
              <a:t>-edge</a:t>
            </a:r>
          </a:p>
          <a:p>
            <a:pPr defTabSz="342900">
              <a:lnSpc>
                <a:spcPct val="120000"/>
              </a:lnSpc>
              <a:defRPr/>
            </a:pPr>
            <a:r>
              <a:rPr lang="en-US" sz="1200" b="1" kern="0" dirty="0">
                <a:solidFill>
                  <a:srgbClr val="FF0000"/>
                </a:solidFill>
                <a:latin typeface="Arial"/>
                <a:ea typeface="Heiti SC Medium"/>
                <a:cs typeface="Arial"/>
              </a:rPr>
              <a:t>XAS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805140" y="1970735"/>
            <a:ext cx="46851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00" b="1" dirty="0">
                <a:latin typeface="Arial" panose="020B0604020202020204" pitchFamily="34" charset="0"/>
                <a:cs typeface="Arial" panose="020B0604020202020204" pitchFamily="34" charset="0"/>
              </a:rPr>
              <a:t>CB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880296" y="3129539"/>
            <a:ext cx="46851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00" b="1" dirty="0">
                <a:latin typeface="Arial" panose="020B0604020202020204" pitchFamily="34" charset="0"/>
                <a:cs typeface="Arial" panose="020B0604020202020204" pitchFamily="34" charset="0"/>
              </a:rPr>
              <a:t>VB</a:t>
            </a:r>
          </a:p>
        </p:txBody>
      </p:sp>
      <p:cxnSp>
        <p:nvCxnSpPr>
          <p:cNvPr id="50" name="直接箭头连接符 26"/>
          <p:cNvCxnSpPr/>
          <p:nvPr/>
        </p:nvCxnSpPr>
        <p:spPr>
          <a:xfrm flipH="1" flipV="1">
            <a:off x="5225025" y="1372289"/>
            <a:ext cx="0" cy="1371600"/>
          </a:xfrm>
          <a:prstGeom prst="straightConnector1">
            <a:avLst/>
          </a:prstGeom>
          <a:ln w="22225">
            <a:solidFill>
              <a:srgbClr val="0000FF"/>
            </a:solidFill>
            <a:headEnd w="sm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50"/>
          <p:cNvSpPr/>
          <p:nvPr/>
        </p:nvSpPr>
        <p:spPr bwMode="auto">
          <a:xfrm>
            <a:off x="3310758" y="1183659"/>
            <a:ext cx="5663887" cy="3582151"/>
          </a:xfrm>
          <a:prstGeom prst="rect">
            <a:avLst/>
          </a:prstGeom>
          <a:noFill/>
          <a:ln w="9525" cap="flat" cmpd="sng" algn="ctr">
            <a:solidFill>
              <a:srgbClr val="FF99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pic>
        <p:nvPicPr>
          <p:cNvPr id="45060" name="Picture 4" descr="Related imag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36" y="4992724"/>
            <a:ext cx="2959265" cy="1216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" name="文本框 51">
            <a:extLst>
              <a:ext uri="{FF2B5EF4-FFF2-40B4-BE49-F238E27FC236}">
                <a16:creationId xmlns:a16="http://schemas.microsoft.com/office/drawing/2014/main" id="{0F1BE3C8-340C-2B46-84D6-C3CF0D2ADC34}"/>
              </a:ext>
            </a:extLst>
          </p:cNvPr>
          <p:cNvSpPr txBox="1"/>
          <p:nvPr/>
        </p:nvSpPr>
        <p:spPr>
          <a:xfrm>
            <a:off x="8625577" y="6507574"/>
            <a:ext cx="5086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/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362439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" name="组合 122">
            <a:extLst>
              <a:ext uri="{FF2B5EF4-FFF2-40B4-BE49-F238E27FC236}">
                <a16:creationId xmlns:a16="http://schemas.microsoft.com/office/drawing/2014/main" id="{18A80779-52B4-47A6-8E77-5EEA119624BC}"/>
              </a:ext>
            </a:extLst>
          </p:cNvPr>
          <p:cNvGrpSpPr/>
          <p:nvPr/>
        </p:nvGrpSpPr>
        <p:grpSpPr>
          <a:xfrm>
            <a:off x="445497" y="3210314"/>
            <a:ext cx="3706813" cy="2185987"/>
            <a:chOff x="349250" y="3214688"/>
            <a:chExt cx="3706813" cy="2185987"/>
          </a:xfrm>
        </p:grpSpPr>
        <p:grpSp>
          <p:nvGrpSpPr>
            <p:cNvPr id="2" name="Group 4">
              <a:extLst>
                <a:ext uri="{FF2B5EF4-FFF2-40B4-BE49-F238E27FC236}">
                  <a16:creationId xmlns:a16="http://schemas.microsoft.com/office/drawing/2014/main" id="{E77C6FE0-95A0-4722-86A1-D09C1B806A2D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349250" y="3214688"/>
              <a:ext cx="3706813" cy="2185987"/>
              <a:chOff x="220" y="2025"/>
              <a:chExt cx="2335" cy="1377"/>
            </a:xfrm>
          </p:grpSpPr>
          <p:sp>
            <p:nvSpPr>
              <p:cNvPr id="4" name="AutoShape 3">
                <a:extLst>
                  <a:ext uri="{FF2B5EF4-FFF2-40B4-BE49-F238E27FC236}">
                    <a16:creationId xmlns:a16="http://schemas.microsoft.com/office/drawing/2014/main" id="{8212D490-77D6-4B29-8BD7-39BC6A380CA7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220" y="2025"/>
                <a:ext cx="2335" cy="13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" name="Oval 5">
                <a:extLst>
                  <a:ext uri="{FF2B5EF4-FFF2-40B4-BE49-F238E27FC236}">
                    <a16:creationId xmlns:a16="http://schemas.microsoft.com/office/drawing/2014/main" id="{0236F925-5D63-4FB9-AC3C-D9A333E368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6" y="2848"/>
                <a:ext cx="586" cy="157"/>
              </a:xfrm>
              <a:prstGeom prst="ellipse">
                <a:avLst/>
              </a:prstGeom>
              <a:solidFill>
                <a:srgbClr val="FF8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" name="Oval 6">
                <a:extLst>
                  <a:ext uri="{FF2B5EF4-FFF2-40B4-BE49-F238E27FC236}">
                    <a16:creationId xmlns:a16="http://schemas.microsoft.com/office/drawing/2014/main" id="{2335A0ED-9CC2-493D-AA9C-145798AB7C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6" y="2848"/>
                <a:ext cx="586" cy="157"/>
              </a:xfrm>
              <a:prstGeom prst="ellipse">
                <a:avLst/>
              </a:prstGeom>
              <a:noFill/>
              <a:ln w="15875" cap="flat">
                <a:solidFill>
                  <a:srgbClr val="FF8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" name="Oval 7">
                <a:extLst>
                  <a:ext uri="{FF2B5EF4-FFF2-40B4-BE49-F238E27FC236}">
                    <a16:creationId xmlns:a16="http://schemas.microsoft.com/office/drawing/2014/main" id="{7E493D49-9AE5-4378-96D4-47203B4CAD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2" y="2981"/>
                <a:ext cx="410" cy="343"/>
              </a:xfrm>
              <a:prstGeom prst="ellipse">
                <a:avLst/>
              </a:prstGeom>
              <a:solidFill>
                <a:srgbClr val="A0ADD2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" name="Oval 8">
                <a:extLst>
                  <a:ext uri="{FF2B5EF4-FFF2-40B4-BE49-F238E27FC236}">
                    <a16:creationId xmlns:a16="http://schemas.microsoft.com/office/drawing/2014/main" id="{063A30D8-451D-4F26-9835-6E809691B9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1" y="2981"/>
                <a:ext cx="411" cy="343"/>
              </a:xfrm>
              <a:prstGeom prst="ellipse">
                <a:avLst/>
              </a:prstGeom>
              <a:noFill/>
              <a:ln w="15875" cap="flat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" name="Oval 9">
                <a:extLst>
                  <a:ext uri="{FF2B5EF4-FFF2-40B4-BE49-F238E27FC236}">
                    <a16:creationId xmlns:a16="http://schemas.microsoft.com/office/drawing/2014/main" id="{3752CC60-4D27-45E6-B677-D8960A0243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" y="2361"/>
                <a:ext cx="538" cy="253"/>
              </a:xfrm>
              <a:prstGeom prst="ellipse">
                <a:avLst/>
              </a:prstGeom>
              <a:noFill/>
              <a:ln w="22225" cap="flat">
                <a:solidFill>
                  <a:srgbClr val="FF8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" name="Rectangle 10">
                <a:extLst>
                  <a:ext uri="{FF2B5EF4-FFF2-40B4-BE49-F238E27FC236}">
                    <a16:creationId xmlns:a16="http://schemas.microsoft.com/office/drawing/2014/main" id="{0B875B17-1BC7-4D2C-BD20-D3D53995ED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2" y="2219"/>
                <a:ext cx="297" cy="40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" name="Rectangle 11">
                <a:extLst>
                  <a:ext uri="{FF2B5EF4-FFF2-40B4-BE49-F238E27FC236}">
                    <a16:creationId xmlns:a16="http://schemas.microsoft.com/office/drawing/2014/main" id="{BFFE9CB0-15B5-4F5F-99B3-33B66B1042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0" y="2736"/>
                <a:ext cx="297" cy="64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" name="Freeform 12">
                <a:extLst>
                  <a:ext uri="{FF2B5EF4-FFF2-40B4-BE49-F238E27FC236}">
                    <a16:creationId xmlns:a16="http://schemas.microsoft.com/office/drawing/2014/main" id="{92D22C5C-1447-43C2-BEB0-6D2FC2F476F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58" y="2734"/>
                <a:ext cx="740" cy="12"/>
              </a:xfrm>
              <a:custGeom>
                <a:avLst/>
                <a:gdLst>
                  <a:gd name="T0" fmla="*/ 12 w 740"/>
                  <a:gd name="T1" fmla="*/ 12 h 12"/>
                  <a:gd name="T2" fmla="*/ 25 w 740"/>
                  <a:gd name="T3" fmla="*/ 0 h 12"/>
                  <a:gd name="T4" fmla="*/ 25 w 740"/>
                  <a:gd name="T5" fmla="*/ 12 h 12"/>
                  <a:gd name="T6" fmla="*/ 62 w 740"/>
                  <a:gd name="T7" fmla="*/ 0 h 12"/>
                  <a:gd name="T8" fmla="*/ 50 w 740"/>
                  <a:gd name="T9" fmla="*/ 0 h 12"/>
                  <a:gd name="T10" fmla="*/ 88 w 740"/>
                  <a:gd name="T11" fmla="*/ 12 h 12"/>
                  <a:gd name="T12" fmla="*/ 100 w 740"/>
                  <a:gd name="T13" fmla="*/ 0 h 12"/>
                  <a:gd name="T14" fmla="*/ 100 w 740"/>
                  <a:gd name="T15" fmla="*/ 12 h 12"/>
                  <a:gd name="T16" fmla="*/ 138 w 740"/>
                  <a:gd name="T17" fmla="*/ 0 h 12"/>
                  <a:gd name="T18" fmla="*/ 125 w 740"/>
                  <a:gd name="T19" fmla="*/ 0 h 12"/>
                  <a:gd name="T20" fmla="*/ 163 w 740"/>
                  <a:gd name="T21" fmla="*/ 12 h 12"/>
                  <a:gd name="T22" fmla="*/ 175 w 740"/>
                  <a:gd name="T23" fmla="*/ 0 h 12"/>
                  <a:gd name="T24" fmla="*/ 175 w 740"/>
                  <a:gd name="T25" fmla="*/ 12 h 12"/>
                  <a:gd name="T26" fmla="*/ 213 w 740"/>
                  <a:gd name="T27" fmla="*/ 0 h 12"/>
                  <a:gd name="T28" fmla="*/ 201 w 740"/>
                  <a:gd name="T29" fmla="*/ 0 h 12"/>
                  <a:gd name="T30" fmla="*/ 238 w 740"/>
                  <a:gd name="T31" fmla="*/ 12 h 12"/>
                  <a:gd name="T32" fmla="*/ 251 w 740"/>
                  <a:gd name="T33" fmla="*/ 0 h 12"/>
                  <a:gd name="T34" fmla="*/ 251 w 740"/>
                  <a:gd name="T35" fmla="*/ 12 h 12"/>
                  <a:gd name="T36" fmla="*/ 288 w 740"/>
                  <a:gd name="T37" fmla="*/ 0 h 12"/>
                  <a:gd name="T38" fmla="*/ 276 w 740"/>
                  <a:gd name="T39" fmla="*/ 0 h 12"/>
                  <a:gd name="T40" fmla="*/ 314 w 740"/>
                  <a:gd name="T41" fmla="*/ 12 h 12"/>
                  <a:gd name="T42" fmla="*/ 326 w 740"/>
                  <a:gd name="T43" fmla="*/ 0 h 12"/>
                  <a:gd name="T44" fmla="*/ 326 w 740"/>
                  <a:gd name="T45" fmla="*/ 12 h 12"/>
                  <a:gd name="T46" fmla="*/ 364 w 740"/>
                  <a:gd name="T47" fmla="*/ 0 h 12"/>
                  <a:gd name="T48" fmla="*/ 351 w 740"/>
                  <a:gd name="T49" fmla="*/ 0 h 12"/>
                  <a:gd name="T50" fmla="*/ 389 w 740"/>
                  <a:gd name="T51" fmla="*/ 12 h 12"/>
                  <a:gd name="T52" fmla="*/ 401 w 740"/>
                  <a:gd name="T53" fmla="*/ 0 h 12"/>
                  <a:gd name="T54" fmla="*/ 401 w 740"/>
                  <a:gd name="T55" fmla="*/ 12 h 12"/>
                  <a:gd name="T56" fmla="*/ 439 w 740"/>
                  <a:gd name="T57" fmla="*/ 0 h 12"/>
                  <a:gd name="T58" fmla="*/ 427 w 740"/>
                  <a:gd name="T59" fmla="*/ 0 h 12"/>
                  <a:gd name="T60" fmla="*/ 464 w 740"/>
                  <a:gd name="T61" fmla="*/ 12 h 12"/>
                  <a:gd name="T62" fmla="*/ 477 w 740"/>
                  <a:gd name="T63" fmla="*/ 0 h 12"/>
                  <a:gd name="T64" fmla="*/ 477 w 740"/>
                  <a:gd name="T65" fmla="*/ 12 h 12"/>
                  <a:gd name="T66" fmla="*/ 514 w 740"/>
                  <a:gd name="T67" fmla="*/ 0 h 12"/>
                  <a:gd name="T68" fmla="*/ 502 w 740"/>
                  <a:gd name="T69" fmla="*/ 0 h 12"/>
                  <a:gd name="T70" fmla="*/ 540 w 740"/>
                  <a:gd name="T71" fmla="*/ 12 h 12"/>
                  <a:gd name="T72" fmla="*/ 552 w 740"/>
                  <a:gd name="T73" fmla="*/ 0 h 12"/>
                  <a:gd name="T74" fmla="*/ 552 w 740"/>
                  <a:gd name="T75" fmla="*/ 12 h 12"/>
                  <a:gd name="T76" fmla="*/ 590 w 740"/>
                  <a:gd name="T77" fmla="*/ 0 h 12"/>
                  <a:gd name="T78" fmla="*/ 577 w 740"/>
                  <a:gd name="T79" fmla="*/ 0 h 12"/>
                  <a:gd name="T80" fmla="*/ 615 w 740"/>
                  <a:gd name="T81" fmla="*/ 12 h 12"/>
                  <a:gd name="T82" fmla="*/ 627 w 740"/>
                  <a:gd name="T83" fmla="*/ 0 h 12"/>
                  <a:gd name="T84" fmla="*/ 627 w 740"/>
                  <a:gd name="T85" fmla="*/ 12 h 12"/>
                  <a:gd name="T86" fmla="*/ 665 w 740"/>
                  <a:gd name="T87" fmla="*/ 0 h 12"/>
                  <a:gd name="T88" fmla="*/ 653 w 740"/>
                  <a:gd name="T89" fmla="*/ 0 h 12"/>
                  <a:gd name="T90" fmla="*/ 690 w 740"/>
                  <a:gd name="T91" fmla="*/ 12 h 12"/>
                  <a:gd name="T92" fmla="*/ 703 w 740"/>
                  <a:gd name="T93" fmla="*/ 0 h 12"/>
                  <a:gd name="T94" fmla="*/ 703 w 740"/>
                  <a:gd name="T95" fmla="*/ 12 h 12"/>
                  <a:gd name="T96" fmla="*/ 740 w 740"/>
                  <a:gd name="T97" fmla="*/ 0 h 12"/>
                  <a:gd name="T98" fmla="*/ 728 w 740"/>
                  <a:gd name="T9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740" h="12">
                    <a:moveTo>
                      <a:pt x="0" y="0"/>
                    </a:moveTo>
                    <a:lnTo>
                      <a:pt x="12" y="0"/>
                    </a:lnTo>
                    <a:lnTo>
                      <a:pt x="12" y="12"/>
                    </a:lnTo>
                    <a:lnTo>
                      <a:pt x="0" y="12"/>
                    </a:lnTo>
                    <a:lnTo>
                      <a:pt x="0" y="0"/>
                    </a:lnTo>
                    <a:close/>
                    <a:moveTo>
                      <a:pt x="25" y="0"/>
                    </a:moveTo>
                    <a:lnTo>
                      <a:pt x="37" y="0"/>
                    </a:lnTo>
                    <a:lnTo>
                      <a:pt x="37" y="12"/>
                    </a:lnTo>
                    <a:lnTo>
                      <a:pt x="25" y="12"/>
                    </a:lnTo>
                    <a:lnTo>
                      <a:pt x="25" y="0"/>
                    </a:lnTo>
                    <a:close/>
                    <a:moveTo>
                      <a:pt x="50" y="0"/>
                    </a:moveTo>
                    <a:lnTo>
                      <a:pt x="62" y="0"/>
                    </a:lnTo>
                    <a:lnTo>
                      <a:pt x="62" y="12"/>
                    </a:lnTo>
                    <a:lnTo>
                      <a:pt x="50" y="12"/>
                    </a:lnTo>
                    <a:lnTo>
                      <a:pt x="50" y="0"/>
                    </a:lnTo>
                    <a:close/>
                    <a:moveTo>
                      <a:pt x="75" y="0"/>
                    </a:moveTo>
                    <a:lnTo>
                      <a:pt x="88" y="0"/>
                    </a:lnTo>
                    <a:lnTo>
                      <a:pt x="88" y="12"/>
                    </a:lnTo>
                    <a:lnTo>
                      <a:pt x="75" y="12"/>
                    </a:lnTo>
                    <a:lnTo>
                      <a:pt x="75" y="0"/>
                    </a:lnTo>
                    <a:close/>
                    <a:moveTo>
                      <a:pt x="100" y="0"/>
                    </a:moveTo>
                    <a:lnTo>
                      <a:pt x="113" y="0"/>
                    </a:lnTo>
                    <a:lnTo>
                      <a:pt x="113" y="12"/>
                    </a:lnTo>
                    <a:lnTo>
                      <a:pt x="100" y="12"/>
                    </a:lnTo>
                    <a:lnTo>
                      <a:pt x="100" y="0"/>
                    </a:lnTo>
                    <a:close/>
                    <a:moveTo>
                      <a:pt x="125" y="0"/>
                    </a:moveTo>
                    <a:lnTo>
                      <a:pt x="138" y="0"/>
                    </a:lnTo>
                    <a:lnTo>
                      <a:pt x="138" y="12"/>
                    </a:lnTo>
                    <a:lnTo>
                      <a:pt x="125" y="12"/>
                    </a:lnTo>
                    <a:lnTo>
                      <a:pt x="125" y="0"/>
                    </a:lnTo>
                    <a:close/>
                    <a:moveTo>
                      <a:pt x="150" y="0"/>
                    </a:moveTo>
                    <a:lnTo>
                      <a:pt x="163" y="0"/>
                    </a:lnTo>
                    <a:lnTo>
                      <a:pt x="163" y="12"/>
                    </a:lnTo>
                    <a:lnTo>
                      <a:pt x="150" y="12"/>
                    </a:lnTo>
                    <a:lnTo>
                      <a:pt x="150" y="0"/>
                    </a:lnTo>
                    <a:close/>
                    <a:moveTo>
                      <a:pt x="175" y="0"/>
                    </a:moveTo>
                    <a:lnTo>
                      <a:pt x="188" y="0"/>
                    </a:lnTo>
                    <a:lnTo>
                      <a:pt x="188" y="12"/>
                    </a:lnTo>
                    <a:lnTo>
                      <a:pt x="175" y="12"/>
                    </a:lnTo>
                    <a:lnTo>
                      <a:pt x="175" y="0"/>
                    </a:lnTo>
                    <a:close/>
                    <a:moveTo>
                      <a:pt x="201" y="0"/>
                    </a:moveTo>
                    <a:lnTo>
                      <a:pt x="213" y="0"/>
                    </a:lnTo>
                    <a:lnTo>
                      <a:pt x="213" y="12"/>
                    </a:lnTo>
                    <a:lnTo>
                      <a:pt x="201" y="12"/>
                    </a:lnTo>
                    <a:lnTo>
                      <a:pt x="201" y="0"/>
                    </a:lnTo>
                    <a:close/>
                    <a:moveTo>
                      <a:pt x="226" y="0"/>
                    </a:moveTo>
                    <a:lnTo>
                      <a:pt x="238" y="0"/>
                    </a:lnTo>
                    <a:lnTo>
                      <a:pt x="238" y="12"/>
                    </a:lnTo>
                    <a:lnTo>
                      <a:pt x="226" y="12"/>
                    </a:lnTo>
                    <a:lnTo>
                      <a:pt x="226" y="0"/>
                    </a:lnTo>
                    <a:close/>
                    <a:moveTo>
                      <a:pt x="251" y="0"/>
                    </a:moveTo>
                    <a:lnTo>
                      <a:pt x="263" y="0"/>
                    </a:lnTo>
                    <a:lnTo>
                      <a:pt x="263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  <a:moveTo>
                      <a:pt x="276" y="0"/>
                    </a:moveTo>
                    <a:lnTo>
                      <a:pt x="288" y="0"/>
                    </a:lnTo>
                    <a:lnTo>
                      <a:pt x="288" y="12"/>
                    </a:lnTo>
                    <a:lnTo>
                      <a:pt x="276" y="12"/>
                    </a:lnTo>
                    <a:lnTo>
                      <a:pt x="276" y="0"/>
                    </a:lnTo>
                    <a:close/>
                    <a:moveTo>
                      <a:pt x="301" y="0"/>
                    </a:moveTo>
                    <a:lnTo>
                      <a:pt x="314" y="0"/>
                    </a:lnTo>
                    <a:lnTo>
                      <a:pt x="314" y="12"/>
                    </a:lnTo>
                    <a:lnTo>
                      <a:pt x="301" y="12"/>
                    </a:lnTo>
                    <a:lnTo>
                      <a:pt x="301" y="0"/>
                    </a:lnTo>
                    <a:close/>
                    <a:moveTo>
                      <a:pt x="326" y="0"/>
                    </a:moveTo>
                    <a:lnTo>
                      <a:pt x="339" y="0"/>
                    </a:lnTo>
                    <a:lnTo>
                      <a:pt x="339" y="12"/>
                    </a:lnTo>
                    <a:lnTo>
                      <a:pt x="326" y="12"/>
                    </a:lnTo>
                    <a:lnTo>
                      <a:pt x="326" y="0"/>
                    </a:lnTo>
                    <a:close/>
                    <a:moveTo>
                      <a:pt x="351" y="0"/>
                    </a:moveTo>
                    <a:lnTo>
                      <a:pt x="364" y="0"/>
                    </a:lnTo>
                    <a:lnTo>
                      <a:pt x="364" y="12"/>
                    </a:lnTo>
                    <a:lnTo>
                      <a:pt x="351" y="12"/>
                    </a:lnTo>
                    <a:lnTo>
                      <a:pt x="351" y="0"/>
                    </a:lnTo>
                    <a:close/>
                    <a:moveTo>
                      <a:pt x="376" y="0"/>
                    </a:moveTo>
                    <a:lnTo>
                      <a:pt x="389" y="0"/>
                    </a:lnTo>
                    <a:lnTo>
                      <a:pt x="389" y="12"/>
                    </a:lnTo>
                    <a:lnTo>
                      <a:pt x="376" y="12"/>
                    </a:lnTo>
                    <a:lnTo>
                      <a:pt x="376" y="0"/>
                    </a:lnTo>
                    <a:close/>
                    <a:moveTo>
                      <a:pt x="401" y="0"/>
                    </a:moveTo>
                    <a:lnTo>
                      <a:pt x="414" y="0"/>
                    </a:lnTo>
                    <a:lnTo>
                      <a:pt x="414" y="12"/>
                    </a:lnTo>
                    <a:lnTo>
                      <a:pt x="401" y="12"/>
                    </a:lnTo>
                    <a:lnTo>
                      <a:pt x="401" y="0"/>
                    </a:lnTo>
                    <a:close/>
                    <a:moveTo>
                      <a:pt x="427" y="0"/>
                    </a:moveTo>
                    <a:lnTo>
                      <a:pt x="439" y="0"/>
                    </a:lnTo>
                    <a:lnTo>
                      <a:pt x="439" y="12"/>
                    </a:lnTo>
                    <a:lnTo>
                      <a:pt x="427" y="12"/>
                    </a:lnTo>
                    <a:lnTo>
                      <a:pt x="427" y="0"/>
                    </a:lnTo>
                    <a:close/>
                    <a:moveTo>
                      <a:pt x="452" y="0"/>
                    </a:moveTo>
                    <a:lnTo>
                      <a:pt x="464" y="0"/>
                    </a:lnTo>
                    <a:lnTo>
                      <a:pt x="464" y="12"/>
                    </a:lnTo>
                    <a:lnTo>
                      <a:pt x="452" y="12"/>
                    </a:lnTo>
                    <a:lnTo>
                      <a:pt x="452" y="0"/>
                    </a:lnTo>
                    <a:close/>
                    <a:moveTo>
                      <a:pt x="477" y="0"/>
                    </a:moveTo>
                    <a:lnTo>
                      <a:pt x="489" y="0"/>
                    </a:lnTo>
                    <a:lnTo>
                      <a:pt x="489" y="12"/>
                    </a:lnTo>
                    <a:lnTo>
                      <a:pt x="477" y="12"/>
                    </a:lnTo>
                    <a:lnTo>
                      <a:pt x="477" y="0"/>
                    </a:lnTo>
                    <a:close/>
                    <a:moveTo>
                      <a:pt x="502" y="0"/>
                    </a:moveTo>
                    <a:lnTo>
                      <a:pt x="514" y="0"/>
                    </a:lnTo>
                    <a:lnTo>
                      <a:pt x="514" y="12"/>
                    </a:lnTo>
                    <a:lnTo>
                      <a:pt x="502" y="12"/>
                    </a:lnTo>
                    <a:lnTo>
                      <a:pt x="502" y="0"/>
                    </a:lnTo>
                    <a:close/>
                    <a:moveTo>
                      <a:pt x="527" y="0"/>
                    </a:moveTo>
                    <a:lnTo>
                      <a:pt x="540" y="0"/>
                    </a:lnTo>
                    <a:lnTo>
                      <a:pt x="540" y="12"/>
                    </a:lnTo>
                    <a:lnTo>
                      <a:pt x="527" y="12"/>
                    </a:lnTo>
                    <a:lnTo>
                      <a:pt x="527" y="0"/>
                    </a:lnTo>
                    <a:close/>
                    <a:moveTo>
                      <a:pt x="552" y="0"/>
                    </a:moveTo>
                    <a:lnTo>
                      <a:pt x="565" y="0"/>
                    </a:lnTo>
                    <a:lnTo>
                      <a:pt x="565" y="12"/>
                    </a:lnTo>
                    <a:lnTo>
                      <a:pt x="552" y="12"/>
                    </a:lnTo>
                    <a:lnTo>
                      <a:pt x="552" y="0"/>
                    </a:lnTo>
                    <a:close/>
                    <a:moveTo>
                      <a:pt x="577" y="0"/>
                    </a:moveTo>
                    <a:lnTo>
                      <a:pt x="590" y="0"/>
                    </a:lnTo>
                    <a:lnTo>
                      <a:pt x="590" y="12"/>
                    </a:lnTo>
                    <a:lnTo>
                      <a:pt x="577" y="12"/>
                    </a:lnTo>
                    <a:lnTo>
                      <a:pt x="577" y="0"/>
                    </a:lnTo>
                    <a:close/>
                    <a:moveTo>
                      <a:pt x="602" y="0"/>
                    </a:moveTo>
                    <a:lnTo>
                      <a:pt x="615" y="0"/>
                    </a:lnTo>
                    <a:lnTo>
                      <a:pt x="615" y="12"/>
                    </a:lnTo>
                    <a:lnTo>
                      <a:pt x="602" y="12"/>
                    </a:lnTo>
                    <a:lnTo>
                      <a:pt x="602" y="0"/>
                    </a:lnTo>
                    <a:close/>
                    <a:moveTo>
                      <a:pt x="627" y="0"/>
                    </a:moveTo>
                    <a:lnTo>
                      <a:pt x="640" y="0"/>
                    </a:lnTo>
                    <a:lnTo>
                      <a:pt x="640" y="12"/>
                    </a:lnTo>
                    <a:lnTo>
                      <a:pt x="627" y="12"/>
                    </a:lnTo>
                    <a:lnTo>
                      <a:pt x="627" y="0"/>
                    </a:lnTo>
                    <a:close/>
                    <a:moveTo>
                      <a:pt x="653" y="0"/>
                    </a:moveTo>
                    <a:lnTo>
                      <a:pt x="665" y="0"/>
                    </a:lnTo>
                    <a:lnTo>
                      <a:pt x="665" y="12"/>
                    </a:lnTo>
                    <a:lnTo>
                      <a:pt x="653" y="12"/>
                    </a:lnTo>
                    <a:lnTo>
                      <a:pt x="653" y="0"/>
                    </a:lnTo>
                    <a:close/>
                    <a:moveTo>
                      <a:pt x="678" y="0"/>
                    </a:moveTo>
                    <a:lnTo>
                      <a:pt x="690" y="0"/>
                    </a:lnTo>
                    <a:lnTo>
                      <a:pt x="690" y="12"/>
                    </a:lnTo>
                    <a:lnTo>
                      <a:pt x="678" y="12"/>
                    </a:lnTo>
                    <a:lnTo>
                      <a:pt x="678" y="0"/>
                    </a:lnTo>
                    <a:close/>
                    <a:moveTo>
                      <a:pt x="703" y="0"/>
                    </a:moveTo>
                    <a:lnTo>
                      <a:pt x="715" y="0"/>
                    </a:lnTo>
                    <a:lnTo>
                      <a:pt x="715" y="12"/>
                    </a:lnTo>
                    <a:lnTo>
                      <a:pt x="703" y="12"/>
                    </a:lnTo>
                    <a:lnTo>
                      <a:pt x="703" y="0"/>
                    </a:lnTo>
                    <a:close/>
                    <a:moveTo>
                      <a:pt x="728" y="0"/>
                    </a:moveTo>
                    <a:lnTo>
                      <a:pt x="740" y="0"/>
                    </a:lnTo>
                    <a:lnTo>
                      <a:pt x="740" y="12"/>
                    </a:lnTo>
                    <a:lnTo>
                      <a:pt x="728" y="12"/>
                    </a:lnTo>
                    <a:lnTo>
                      <a:pt x="728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" name="Rectangle 13">
                <a:extLst>
                  <a:ext uri="{FF2B5EF4-FFF2-40B4-BE49-F238E27FC236}">
                    <a16:creationId xmlns:a16="http://schemas.microsoft.com/office/drawing/2014/main" id="{60FFBA40-2F91-4BB7-980D-F9B2F87AF9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8" y="2854"/>
                <a:ext cx="214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Cr t</a:t>
                </a: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2" name="Rectangle 14">
                <a:extLst>
                  <a:ext uri="{FF2B5EF4-FFF2-40B4-BE49-F238E27FC236}">
                    <a16:creationId xmlns:a16="http://schemas.microsoft.com/office/drawing/2014/main" id="{DE222CC6-4FE6-4717-BCA7-D1AF2CDFBF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54" y="2905"/>
                <a:ext cx="106" cy="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800" b="1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2g</a:t>
                </a:r>
                <a:endParaRPr kumimoji="0" lang="zh-CN" altLang="zh-CN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3" name="Rectangle 15">
                <a:extLst>
                  <a:ext uri="{FF2B5EF4-FFF2-40B4-BE49-F238E27FC236}">
                    <a16:creationId xmlns:a16="http://schemas.microsoft.com/office/drawing/2014/main" id="{8FBA3E03-0379-41E1-8C56-97B32C54E8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" y="2613"/>
                <a:ext cx="120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3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E</a:t>
                </a: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4" name="Rectangle 16">
                <a:extLst>
                  <a:ext uri="{FF2B5EF4-FFF2-40B4-BE49-F238E27FC236}">
                    <a16:creationId xmlns:a16="http://schemas.microsoft.com/office/drawing/2014/main" id="{5BFE3990-1CF9-429F-AB48-61D1DFB1D5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" y="2671"/>
                <a:ext cx="59" cy="1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f</a:t>
                </a: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5" name="Freeform 17">
                <a:extLst>
                  <a:ext uri="{FF2B5EF4-FFF2-40B4-BE49-F238E27FC236}">
                    <a16:creationId xmlns:a16="http://schemas.microsoft.com/office/drawing/2014/main" id="{AC42AA59-2AC4-41FC-9CC6-905043FEC7C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13" y="2212"/>
                <a:ext cx="48" cy="1146"/>
              </a:xfrm>
              <a:custGeom>
                <a:avLst/>
                <a:gdLst>
                  <a:gd name="T0" fmla="*/ 29 w 48"/>
                  <a:gd name="T1" fmla="*/ 1146 h 1146"/>
                  <a:gd name="T2" fmla="*/ 29 w 48"/>
                  <a:gd name="T3" fmla="*/ 32 h 1146"/>
                  <a:gd name="T4" fmla="*/ 19 w 48"/>
                  <a:gd name="T5" fmla="*/ 32 h 1146"/>
                  <a:gd name="T6" fmla="*/ 19 w 48"/>
                  <a:gd name="T7" fmla="*/ 1146 h 1146"/>
                  <a:gd name="T8" fmla="*/ 29 w 48"/>
                  <a:gd name="T9" fmla="*/ 1146 h 1146"/>
                  <a:gd name="T10" fmla="*/ 24 w 48"/>
                  <a:gd name="T11" fmla="*/ 32 h 1146"/>
                  <a:gd name="T12" fmla="*/ 48 w 48"/>
                  <a:gd name="T13" fmla="*/ 47 h 1146"/>
                  <a:gd name="T14" fmla="*/ 24 w 48"/>
                  <a:gd name="T15" fmla="*/ 0 h 1146"/>
                  <a:gd name="T16" fmla="*/ 0 w 48"/>
                  <a:gd name="T17" fmla="*/ 47 h 1146"/>
                  <a:gd name="T18" fmla="*/ 24 w 48"/>
                  <a:gd name="T19" fmla="*/ 32 h 1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8" h="1146">
                    <a:moveTo>
                      <a:pt x="29" y="1146"/>
                    </a:moveTo>
                    <a:lnTo>
                      <a:pt x="29" y="32"/>
                    </a:lnTo>
                    <a:lnTo>
                      <a:pt x="19" y="32"/>
                    </a:lnTo>
                    <a:lnTo>
                      <a:pt x="19" y="1146"/>
                    </a:lnTo>
                    <a:lnTo>
                      <a:pt x="29" y="1146"/>
                    </a:lnTo>
                    <a:close/>
                    <a:moveTo>
                      <a:pt x="24" y="32"/>
                    </a:moveTo>
                    <a:lnTo>
                      <a:pt x="48" y="47"/>
                    </a:lnTo>
                    <a:lnTo>
                      <a:pt x="24" y="0"/>
                    </a:lnTo>
                    <a:lnTo>
                      <a:pt x="0" y="47"/>
                    </a:lnTo>
                    <a:lnTo>
                      <a:pt x="24" y="32"/>
                    </a:lnTo>
                    <a:close/>
                  </a:path>
                </a:pathLst>
              </a:cu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" name="Rectangle 18">
                <a:extLst>
                  <a:ext uri="{FF2B5EF4-FFF2-40B4-BE49-F238E27FC236}">
                    <a16:creationId xmlns:a16="http://schemas.microsoft.com/office/drawing/2014/main" id="{FF7CF27E-93B4-4F2C-AB03-79B838F35D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4" y="2072"/>
                <a:ext cx="401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400" b="1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LaCrO</a:t>
                </a:r>
                <a:endParaRPr kumimoji="0" lang="zh-CN" altLang="zh-CN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7" name="Rectangle 19">
                <a:extLst>
                  <a:ext uri="{FF2B5EF4-FFF2-40B4-BE49-F238E27FC236}">
                    <a16:creationId xmlns:a16="http://schemas.microsoft.com/office/drawing/2014/main" id="{0AE1EAA9-D432-4D84-A7CA-0CA9664F71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6" y="2131"/>
                <a:ext cx="74" cy="1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3</a:t>
                </a: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8" name="Freeform 20">
                <a:extLst>
                  <a:ext uri="{FF2B5EF4-FFF2-40B4-BE49-F238E27FC236}">
                    <a16:creationId xmlns:a16="http://schemas.microsoft.com/office/drawing/2014/main" id="{51894681-9F35-49A8-B547-A0AC166FD03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9" y="2618"/>
                <a:ext cx="32" cy="225"/>
              </a:xfrm>
              <a:custGeom>
                <a:avLst/>
                <a:gdLst>
                  <a:gd name="T0" fmla="*/ 21 w 32"/>
                  <a:gd name="T1" fmla="*/ 201 h 225"/>
                  <a:gd name="T2" fmla="*/ 21 w 32"/>
                  <a:gd name="T3" fmla="*/ 24 h 225"/>
                  <a:gd name="T4" fmla="*/ 11 w 32"/>
                  <a:gd name="T5" fmla="*/ 24 h 225"/>
                  <a:gd name="T6" fmla="*/ 11 w 32"/>
                  <a:gd name="T7" fmla="*/ 201 h 225"/>
                  <a:gd name="T8" fmla="*/ 21 w 32"/>
                  <a:gd name="T9" fmla="*/ 201 h 225"/>
                  <a:gd name="T10" fmla="*/ 0 w 32"/>
                  <a:gd name="T11" fmla="*/ 193 h 225"/>
                  <a:gd name="T12" fmla="*/ 16 w 32"/>
                  <a:gd name="T13" fmla="*/ 225 h 225"/>
                  <a:gd name="T14" fmla="*/ 32 w 32"/>
                  <a:gd name="T15" fmla="*/ 193 h 225"/>
                  <a:gd name="T16" fmla="*/ 0 w 32"/>
                  <a:gd name="T17" fmla="*/ 193 h 225"/>
                  <a:gd name="T18" fmla="*/ 32 w 32"/>
                  <a:gd name="T19" fmla="*/ 32 h 225"/>
                  <a:gd name="T20" fmla="*/ 16 w 32"/>
                  <a:gd name="T21" fmla="*/ 0 h 225"/>
                  <a:gd name="T22" fmla="*/ 0 w 32"/>
                  <a:gd name="T23" fmla="*/ 32 h 225"/>
                  <a:gd name="T24" fmla="*/ 32 w 32"/>
                  <a:gd name="T25" fmla="*/ 32 h 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" h="225">
                    <a:moveTo>
                      <a:pt x="21" y="201"/>
                    </a:moveTo>
                    <a:lnTo>
                      <a:pt x="21" y="24"/>
                    </a:lnTo>
                    <a:lnTo>
                      <a:pt x="11" y="24"/>
                    </a:lnTo>
                    <a:lnTo>
                      <a:pt x="11" y="201"/>
                    </a:lnTo>
                    <a:lnTo>
                      <a:pt x="21" y="201"/>
                    </a:lnTo>
                    <a:close/>
                    <a:moveTo>
                      <a:pt x="0" y="193"/>
                    </a:moveTo>
                    <a:lnTo>
                      <a:pt x="16" y="225"/>
                    </a:lnTo>
                    <a:lnTo>
                      <a:pt x="32" y="193"/>
                    </a:lnTo>
                    <a:lnTo>
                      <a:pt x="0" y="193"/>
                    </a:lnTo>
                    <a:close/>
                    <a:moveTo>
                      <a:pt x="32" y="32"/>
                    </a:moveTo>
                    <a:lnTo>
                      <a:pt x="16" y="0"/>
                    </a:lnTo>
                    <a:lnTo>
                      <a:pt x="0" y="32"/>
                    </a:lnTo>
                    <a:lnTo>
                      <a:pt x="32" y="32"/>
                    </a:lnTo>
                    <a:close/>
                  </a:path>
                </a:pathLst>
              </a:cu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" name="Rectangle 21">
                <a:extLst>
                  <a:ext uri="{FF2B5EF4-FFF2-40B4-BE49-F238E27FC236}">
                    <a16:creationId xmlns:a16="http://schemas.microsoft.com/office/drawing/2014/main" id="{ABAA9B09-B3AA-46B3-BD58-0CC7BE5889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6" y="2421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zh-CN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0" name="Rectangle 22">
                <a:extLst>
                  <a:ext uri="{FF2B5EF4-FFF2-40B4-BE49-F238E27FC236}">
                    <a16:creationId xmlns:a16="http://schemas.microsoft.com/office/drawing/2014/main" id="{39F4D7DE-234C-4087-958C-E5B1C69807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14" y="2421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zh-CN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1" name="Rectangle 23">
                <a:extLst>
                  <a:ext uri="{FF2B5EF4-FFF2-40B4-BE49-F238E27FC236}">
                    <a16:creationId xmlns:a16="http://schemas.microsoft.com/office/drawing/2014/main" id="{A9832629-EAB6-4897-AA64-9243A1E8E9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0" y="2429"/>
                <a:ext cx="182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1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Cr </a:t>
                </a:r>
                <a:endParaRPr kumimoji="0" lang="zh-CN" altLang="zh-CN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2" name="Rectangle 24">
                <a:extLst>
                  <a:ext uri="{FF2B5EF4-FFF2-40B4-BE49-F238E27FC236}">
                    <a16:creationId xmlns:a16="http://schemas.microsoft.com/office/drawing/2014/main" id="{EBC74C81-4C66-4C27-B4F4-8BC529038F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4" y="2429"/>
                <a:ext cx="101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1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e</a:t>
                </a:r>
                <a:endParaRPr kumimoji="0" lang="zh-CN" altLang="zh-CN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3" name="Rectangle 25">
                <a:extLst>
                  <a:ext uri="{FF2B5EF4-FFF2-40B4-BE49-F238E27FC236}">
                    <a16:creationId xmlns:a16="http://schemas.microsoft.com/office/drawing/2014/main" id="{1BE26065-32EA-4134-9851-B53ECFB163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49" y="2481"/>
                <a:ext cx="70" cy="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8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g</a:t>
                </a: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4" name="Rectangle 26">
                <a:extLst>
                  <a:ext uri="{FF2B5EF4-FFF2-40B4-BE49-F238E27FC236}">
                    <a16:creationId xmlns:a16="http://schemas.microsoft.com/office/drawing/2014/main" id="{C90CE489-234B-4C55-830D-CD817358AF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5" y="2894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zh-CN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5" name="Rectangle 27">
                <a:extLst>
                  <a:ext uri="{FF2B5EF4-FFF2-40B4-BE49-F238E27FC236}">
                    <a16:creationId xmlns:a16="http://schemas.microsoft.com/office/drawing/2014/main" id="{3A18A7E6-508D-4C07-AA59-2D3AA37548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43" y="2894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zh-CN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6" name="Rectangle 28">
                <a:extLst>
                  <a:ext uri="{FF2B5EF4-FFF2-40B4-BE49-F238E27FC236}">
                    <a16:creationId xmlns:a16="http://schemas.microsoft.com/office/drawing/2014/main" id="{3F440C27-F94A-4DAB-8743-085DB4DD3C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3" y="3098"/>
                <a:ext cx="236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O2p</a:t>
                </a: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7" name="Rectangle 29">
                <a:extLst>
                  <a:ext uri="{FF2B5EF4-FFF2-40B4-BE49-F238E27FC236}">
                    <a16:creationId xmlns:a16="http://schemas.microsoft.com/office/drawing/2014/main" id="{B1FD9C97-211D-499E-9A92-AAF966E20D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2" y="2619"/>
                <a:ext cx="0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zh-CN" sz="1800" b="0" i="0" u="none" strike="noStrike" cap="none" normalizeH="0" baseline="-2500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8" name="Rectangle 30">
                <a:extLst>
                  <a:ext uri="{FF2B5EF4-FFF2-40B4-BE49-F238E27FC236}">
                    <a16:creationId xmlns:a16="http://schemas.microsoft.com/office/drawing/2014/main" id="{8B63C909-7D72-4EA6-BC99-780A60B863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4" y="2618"/>
                <a:ext cx="366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lvl="0" defTabSz="914400"/>
                <a:r>
                  <a:rPr lang="en-US" altLang="zh-CN" sz="12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  <a:cs typeface="Times New Roman" panose="02020603050405020304" pitchFamily="18" charset="0"/>
                  </a:rPr>
                  <a:t>E</a:t>
                </a:r>
                <a:r>
                  <a:rPr lang="zh-CN" altLang="zh-CN" sz="800" b="1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</a:t>
                </a:r>
                <a:r>
                  <a:rPr lang="en-US" altLang="zh-CN" sz="1200" b="1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kumimoji="0" lang="zh-CN" altLang="zh-CN" sz="1200" b="1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=</a:t>
                </a:r>
                <a:r>
                  <a:rPr kumimoji="0" lang="en-US" altLang="zh-CN" sz="1200" b="1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 </a:t>
                </a:r>
                <a:r>
                  <a:rPr kumimoji="0" lang="zh-CN" altLang="zh-CN" sz="1200" b="1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3eV</a:t>
                </a:r>
                <a:endParaRPr kumimoji="0" lang="zh-CN" altLang="zh-CN" sz="18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  <p:sp>
            <p:nvSpPr>
              <p:cNvPr id="40" name="Rectangle 31">
                <a:extLst>
                  <a:ext uri="{FF2B5EF4-FFF2-40B4-BE49-F238E27FC236}">
                    <a16:creationId xmlns:a16="http://schemas.microsoft.com/office/drawing/2014/main" id="{39E8032D-B4F4-4287-A0F7-556A8E9A51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0" y="2559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zh-CN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1" name="Oval 32">
                <a:extLst>
                  <a:ext uri="{FF2B5EF4-FFF2-40B4-BE49-F238E27FC236}">
                    <a16:creationId xmlns:a16="http://schemas.microsoft.com/office/drawing/2014/main" id="{67C8F7BF-1546-4B83-B6E9-2825F33779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06" y="2868"/>
                <a:ext cx="586" cy="158"/>
              </a:xfrm>
              <a:prstGeom prst="ellipse">
                <a:avLst/>
              </a:prstGeom>
              <a:solidFill>
                <a:srgbClr val="FF8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" name="Oval 33">
                <a:extLst>
                  <a:ext uri="{FF2B5EF4-FFF2-40B4-BE49-F238E27FC236}">
                    <a16:creationId xmlns:a16="http://schemas.microsoft.com/office/drawing/2014/main" id="{9231F475-932A-44C3-A84C-09C3C4F2A0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06" y="2868"/>
                <a:ext cx="586" cy="158"/>
              </a:xfrm>
              <a:prstGeom prst="ellipse">
                <a:avLst/>
              </a:prstGeom>
              <a:noFill/>
              <a:ln w="15875" cap="flat">
                <a:solidFill>
                  <a:srgbClr val="FF8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" name="Oval 34">
                <a:extLst>
                  <a:ext uri="{FF2B5EF4-FFF2-40B4-BE49-F238E27FC236}">
                    <a16:creationId xmlns:a16="http://schemas.microsoft.com/office/drawing/2014/main" id="{0FCFD70A-784E-4EFF-A7B0-FACA6E593F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20" y="3002"/>
                <a:ext cx="411" cy="343"/>
              </a:xfrm>
              <a:prstGeom prst="ellipse">
                <a:avLst/>
              </a:prstGeom>
              <a:solidFill>
                <a:srgbClr val="A0ADD2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Oval 35">
                <a:extLst>
                  <a:ext uri="{FF2B5EF4-FFF2-40B4-BE49-F238E27FC236}">
                    <a16:creationId xmlns:a16="http://schemas.microsoft.com/office/drawing/2014/main" id="{F918FF60-6CA0-48E2-8533-ECF38FF810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20" y="3002"/>
                <a:ext cx="411" cy="342"/>
              </a:xfrm>
              <a:prstGeom prst="ellipse">
                <a:avLst/>
              </a:prstGeom>
              <a:noFill/>
              <a:ln w="15875" cap="flat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" name="Oval 36">
                <a:extLst>
                  <a:ext uri="{FF2B5EF4-FFF2-40B4-BE49-F238E27FC236}">
                    <a16:creationId xmlns:a16="http://schemas.microsoft.com/office/drawing/2014/main" id="{28414A15-939E-4EF6-AA18-ADE010AA6F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00" y="2450"/>
                <a:ext cx="539" cy="253"/>
              </a:xfrm>
              <a:prstGeom prst="ellipse">
                <a:avLst/>
              </a:prstGeom>
              <a:noFill/>
              <a:ln w="22225" cap="flat">
                <a:solidFill>
                  <a:srgbClr val="FF8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Rectangle 37">
                <a:extLst>
                  <a:ext uri="{FF2B5EF4-FFF2-40B4-BE49-F238E27FC236}">
                    <a16:creationId xmlns:a16="http://schemas.microsoft.com/office/drawing/2014/main" id="{15A46B78-6F42-4BBF-BAD3-6BA9932B7F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01" y="2298"/>
                <a:ext cx="298" cy="40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Rectangle 38">
                <a:extLst>
                  <a:ext uri="{FF2B5EF4-FFF2-40B4-BE49-F238E27FC236}">
                    <a16:creationId xmlns:a16="http://schemas.microsoft.com/office/drawing/2014/main" id="{D6264BCE-DA29-40DB-B50A-C45DFAE9CD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98" y="2757"/>
                <a:ext cx="298" cy="64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" name="Rectangle 39">
                <a:extLst>
                  <a:ext uri="{FF2B5EF4-FFF2-40B4-BE49-F238E27FC236}">
                    <a16:creationId xmlns:a16="http://schemas.microsoft.com/office/drawing/2014/main" id="{1C12E495-2FC3-4992-9538-5B1739DE17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47" y="2879"/>
                <a:ext cx="214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Cr t</a:t>
                </a: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2" name="Rectangle 40">
                <a:extLst>
                  <a:ext uri="{FF2B5EF4-FFF2-40B4-BE49-F238E27FC236}">
                    <a16:creationId xmlns:a16="http://schemas.microsoft.com/office/drawing/2014/main" id="{4A4F780A-F40C-4B97-ADF4-F90B9DD0F6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13" y="2931"/>
                <a:ext cx="106" cy="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8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2g</a:t>
                </a: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3" name="Rectangle 41">
                <a:extLst>
                  <a:ext uri="{FF2B5EF4-FFF2-40B4-BE49-F238E27FC236}">
                    <a16:creationId xmlns:a16="http://schemas.microsoft.com/office/drawing/2014/main" id="{86E03362-F6CC-406F-9C31-A3627B96DC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62" y="2731"/>
                <a:ext cx="120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3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E</a:t>
                </a: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4" name="Rectangle 42">
                <a:extLst>
                  <a:ext uri="{FF2B5EF4-FFF2-40B4-BE49-F238E27FC236}">
                    <a16:creationId xmlns:a16="http://schemas.microsoft.com/office/drawing/2014/main" id="{4FFE8191-7423-4AD1-ADEA-44ABA208AD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2" y="2788"/>
                <a:ext cx="59" cy="1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f</a:t>
                </a: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5" name="Rectangle 43">
                <a:extLst>
                  <a:ext uri="{FF2B5EF4-FFF2-40B4-BE49-F238E27FC236}">
                    <a16:creationId xmlns:a16="http://schemas.microsoft.com/office/drawing/2014/main" id="{06F9A935-314C-404D-9CDE-D8003A5A1F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5" y="2522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zh-CN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6" name="Rectangle 44">
                <a:extLst>
                  <a:ext uri="{FF2B5EF4-FFF2-40B4-BE49-F238E27FC236}">
                    <a16:creationId xmlns:a16="http://schemas.microsoft.com/office/drawing/2014/main" id="{D572FA1C-C131-41D4-91F5-643CB43731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73" y="2522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zh-CN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7" name="Rectangle 45">
                <a:extLst>
                  <a:ext uri="{FF2B5EF4-FFF2-40B4-BE49-F238E27FC236}">
                    <a16:creationId xmlns:a16="http://schemas.microsoft.com/office/drawing/2014/main" id="{07976224-9E94-4467-A00E-7FE912DCB8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11" y="2503"/>
                <a:ext cx="182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Cr </a:t>
                </a: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8" name="Rectangle 46">
                <a:extLst>
                  <a:ext uri="{FF2B5EF4-FFF2-40B4-BE49-F238E27FC236}">
                    <a16:creationId xmlns:a16="http://schemas.microsoft.com/office/drawing/2014/main" id="{CF8CC1E7-C391-45D6-8F2B-5BCF52F4AE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45" y="2503"/>
                <a:ext cx="101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e</a:t>
                </a: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9" name="Rectangle 47">
                <a:extLst>
                  <a:ext uri="{FF2B5EF4-FFF2-40B4-BE49-F238E27FC236}">
                    <a16:creationId xmlns:a16="http://schemas.microsoft.com/office/drawing/2014/main" id="{7434D7BD-A4EB-4069-822B-8E99F5D653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00" y="2555"/>
                <a:ext cx="70" cy="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8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g</a:t>
                </a: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0" name="Rectangle 48">
                <a:extLst>
                  <a:ext uri="{FF2B5EF4-FFF2-40B4-BE49-F238E27FC236}">
                    <a16:creationId xmlns:a16="http://schemas.microsoft.com/office/drawing/2014/main" id="{34FDD7A9-7683-4D21-8EF3-277945CB6E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04" y="2913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zh-CN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1" name="Rectangle 49">
                <a:extLst>
                  <a:ext uri="{FF2B5EF4-FFF2-40B4-BE49-F238E27FC236}">
                    <a16:creationId xmlns:a16="http://schemas.microsoft.com/office/drawing/2014/main" id="{8EDD5FD6-154F-40A4-AD6D-F10367BA32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02" y="2913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zh-CN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2" name="Rectangle 50">
                <a:extLst>
                  <a:ext uri="{FF2B5EF4-FFF2-40B4-BE49-F238E27FC236}">
                    <a16:creationId xmlns:a16="http://schemas.microsoft.com/office/drawing/2014/main" id="{C4829EA5-60B1-4B06-BEA4-962A0A99E5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12" y="3120"/>
                <a:ext cx="236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2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O2p</a:t>
                </a: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3" name="Rectangle 51">
                <a:extLst>
                  <a:ext uri="{FF2B5EF4-FFF2-40B4-BE49-F238E27FC236}">
                    <a16:creationId xmlns:a16="http://schemas.microsoft.com/office/drawing/2014/main" id="{2C8226BA-028E-4A8C-821F-16BA77E3BE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59" y="2615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zh-CN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4" name="Rectangle 52">
                <a:extLst>
                  <a:ext uri="{FF2B5EF4-FFF2-40B4-BE49-F238E27FC236}">
                    <a16:creationId xmlns:a16="http://schemas.microsoft.com/office/drawing/2014/main" id="{1654A3AC-4A7D-4E40-BDB7-14DA922960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88" y="2065"/>
                <a:ext cx="181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4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La</a:t>
                </a: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5" name="Rectangle 53">
                <a:extLst>
                  <a:ext uri="{FF2B5EF4-FFF2-40B4-BE49-F238E27FC236}">
                    <a16:creationId xmlns:a16="http://schemas.microsoft.com/office/drawing/2014/main" id="{45D140AB-D533-4C29-AA75-A09D541CED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20" y="2124"/>
                <a:ext cx="174" cy="1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0.75</a:t>
                </a: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6" name="Rectangle 54">
                <a:extLst>
                  <a:ext uri="{FF2B5EF4-FFF2-40B4-BE49-F238E27FC236}">
                    <a16:creationId xmlns:a16="http://schemas.microsoft.com/office/drawing/2014/main" id="{ECE8E4D4-D661-426F-A4EE-24FFF7DC6B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52" y="2065"/>
                <a:ext cx="161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4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Sr</a:t>
                </a: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7" name="Rectangle 55">
                <a:extLst>
                  <a:ext uri="{FF2B5EF4-FFF2-40B4-BE49-F238E27FC236}">
                    <a16:creationId xmlns:a16="http://schemas.microsoft.com/office/drawing/2014/main" id="{4F77934F-E02C-443F-B402-F82A6FF680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65" y="2124"/>
                <a:ext cx="174" cy="1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0.25</a:t>
                </a: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8" name="Rectangle 56">
                <a:extLst>
                  <a:ext uri="{FF2B5EF4-FFF2-40B4-BE49-F238E27FC236}">
                    <a16:creationId xmlns:a16="http://schemas.microsoft.com/office/drawing/2014/main" id="{746505E4-8432-499E-BABA-0A3850B1B9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97" y="2065"/>
                <a:ext cx="268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4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CrO</a:t>
                </a: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9" name="Rectangle 57">
                <a:extLst>
                  <a:ext uri="{FF2B5EF4-FFF2-40B4-BE49-F238E27FC236}">
                    <a16:creationId xmlns:a16="http://schemas.microsoft.com/office/drawing/2014/main" id="{4AD44B40-6898-4876-A268-B5BA2FD381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16" y="2124"/>
                <a:ext cx="73" cy="1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</a:rPr>
                  <a:t>3</a:t>
                </a: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0" name="Freeform 58">
                <a:extLst>
                  <a:ext uri="{FF2B5EF4-FFF2-40B4-BE49-F238E27FC236}">
                    <a16:creationId xmlns:a16="http://schemas.microsoft.com/office/drawing/2014/main" id="{C57FFA8D-08F6-4B25-918B-EBE5EC967A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00" y="2825"/>
                <a:ext cx="345" cy="44"/>
              </a:xfrm>
              <a:custGeom>
                <a:avLst/>
                <a:gdLst>
                  <a:gd name="T0" fmla="*/ 0 w 5712"/>
                  <a:gd name="T1" fmla="*/ 0 h 736"/>
                  <a:gd name="T2" fmla="*/ 2856 w 5712"/>
                  <a:gd name="T3" fmla="*/ 0 h 736"/>
                  <a:gd name="T4" fmla="*/ 5712 w 5712"/>
                  <a:gd name="T5" fmla="*/ 368 h 736"/>
                  <a:gd name="T6" fmla="*/ 2856 w 5712"/>
                  <a:gd name="T7" fmla="*/ 736 h 736"/>
                  <a:gd name="T8" fmla="*/ 0 w 5712"/>
                  <a:gd name="T9" fmla="*/ 736 h 736"/>
                  <a:gd name="T10" fmla="*/ 0 w 5712"/>
                  <a:gd name="T11" fmla="*/ 0 h 7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12" h="736">
                    <a:moveTo>
                      <a:pt x="0" y="0"/>
                    </a:moveTo>
                    <a:lnTo>
                      <a:pt x="2856" y="0"/>
                    </a:lnTo>
                    <a:cubicBezTo>
                      <a:pt x="4434" y="0"/>
                      <a:pt x="5712" y="165"/>
                      <a:pt x="5712" y="368"/>
                    </a:cubicBezTo>
                    <a:cubicBezTo>
                      <a:pt x="5712" y="572"/>
                      <a:pt x="4434" y="736"/>
                      <a:pt x="2856" y="736"/>
                    </a:cubicBezTo>
                    <a:lnTo>
                      <a:pt x="0" y="736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22225" cap="flat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" name="Freeform 59">
                <a:extLst>
                  <a:ext uri="{FF2B5EF4-FFF2-40B4-BE49-F238E27FC236}">
                    <a16:creationId xmlns:a16="http://schemas.microsoft.com/office/drawing/2014/main" id="{59DADC67-376C-4513-8D09-EF707C256A7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772" y="2257"/>
                <a:ext cx="48" cy="1145"/>
              </a:xfrm>
              <a:custGeom>
                <a:avLst/>
                <a:gdLst>
                  <a:gd name="T0" fmla="*/ 29 w 48"/>
                  <a:gd name="T1" fmla="*/ 1145 h 1145"/>
                  <a:gd name="T2" fmla="*/ 29 w 48"/>
                  <a:gd name="T3" fmla="*/ 31 h 1145"/>
                  <a:gd name="T4" fmla="*/ 19 w 48"/>
                  <a:gd name="T5" fmla="*/ 31 h 1145"/>
                  <a:gd name="T6" fmla="*/ 19 w 48"/>
                  <a:gd name="T7" fmla="*/ 1145 h 1145"/>
                  <a:gd name="T8" fmla="*/ 29 w 48"/>
                  <a:gd name="T9" fmla="*/ 1145 h 1145"/>
                  <a:gd name="T10" fmla="*/ 24 w 48"/>
                  <a:gd name="T11" fmla="*/ 31 h 1145"/>
                  <a:gd name="T12" fmla="*/ 48 w 48"/>
                  <a:gd name="T13" fmla="*/ 47 h 1145"/>
                  <a:gd name="T14" fmla="*/ 24 w 48"/>
                  <a:gd name="T15" fmla="*/ 0 h 1145"/>
                  <a:gd name="T16" fmla="*/ 0 w 48"/>
                  <a:gd name="T17" fmla="*/ 47 h 1145"/>
                  <a:gd name="T18" fmla="*/ 24 w 48"/>
                  <a:gd name="T19" fmla="*/ 31 h 1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8" h="1145">
                    <a:moveTo>
                      <a:pt x="29" y="1145"/>
                    </a:moveTo>
                    <a:lnTo>
                      <a:pt x="29" y="31"/>
                    </a:lnTo>
                    <a:lnTo>
                      <a:pt x="19" y="31"/>
                    </a:lnTo>
                    <a:lnTo>
                      <a:pt x="19" y="1145"/>
                    </a:lnTo>
                    <a:lnTo>
                      <a:pt x="29" y="1145"/>
                    </a:lnTo>
                    <a:close/>
                    <a:moveTo>
                      <a:pt x="24" y="31"/>
                    </a:moveTo>
                    <a:lnTo>
                      <a:pt x="48" y="47"/>
                    </a:lnTo>
                    <a:lnTo>
                      <a:pt x="24" y="0"/>
                    </a:lnTo>
                    <a:lnTo>
                      <a:pt x="0" y="47"/>
                    </a:lnTo>
                    <a:lnTo>
                      <a:pt x="24" y="31"/>
                    </a:lnTo>
                    <a:close/>
                  </a:path>
                </a:pathLst>
              </a:cu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" name="Rectangle 60">
                <a:extLst>
                  <a:ext uri="{FF2B5EF4-FFF2-40B4-BE49-F238E27FC236}">
                    <a16:creationId xmlns:a16="http://schemas.microsoft.com/office/drawing/2014/main" id="{EB887322-D685-4D8A-9DE2-256060062C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95" y="2719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zh-CN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3" name="Freeform 61">
                <a:extLst>
                  <a:ext uri="{FF2B5EF4-FFF2-40B4-BE49-F238E27FC236}">
                    <a16:creationId xmlns:a16="http://schemas.microsoft.com/office/drawing/2014/main" id="{94363EE6-913D-4D0E-A47F-4BFC83A4046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517" y="2863"/>
                <a:ext cx="739" cy="15"/>
              </a:xfrm>
              <a:custGeom>
                <a:avLst/>
                <a:gdLst>
                  <a:gd name="T0" fmla="*/ 15 w 739"/>
                  <a:gd name="T1" fmla="*/ 15 h 15"/>
                  <a:gd name="T2" fmla="*/ 29 w 739"/>
                  <a:gd name="T3" fmla="*/ 0 h 15"/>
                  <a:gd name="T4" fmla="*/ 29 w 739"/>
                  <a:gd name="T5" fmla="*/ 15 h 15"/>
                  <a:gd name="T6" fmla="*/ 73 w 739"/>
                  <a:gd name="T7" fmla="*/ 0 h 15"/>
                  <a:gd name="T8" fmla="*/ 58 w 739"/>
                  <a:gd name="T9" fmla="*/ 0 h 15"/>
                  <a:gd name="T10" fmla="*/ 102 w 739"/>
                  <a:gd name="T11" fmla="*/ 15 h 15"/>
                  <a:gd name="T12" fmla="*/ 116 w 739"/>
                  <a:gd name="T13" fmla="*/ 0 h 15"/>
                  <a:gd name="T14" fmla="*/ 116 w 739"/>
                  <a:gd name="T15" fmla="*/ 15 h 15"/>
                  <a:gd name="T16" fmla="*/ 159 w 739"/>
                  <a:gd name="T17" fmla="*/ 0 h 15"/>
                  <a:gd name="T18" fmla="*/ 145 w 739"/>
                  <a:gd name="T19" fmla="*/ 0 h 15"/>
                  <a:gd name="T20" fmla="*/ 188 w 739"/>
                  <a:gd name="T21" fmla="*/ 15 h 15"/>
                  <a:gd name="T22" fmla="*/ 203 w 739"/>
                  <a:gd name="T23" fmla="*/ 0 h 15"/>
                  <a:gd name="T24" fmla="*/ 203 w 739"/>
                  <a:gd name="T25" fmla="*/ 15 h 15"/>
                  <a:gd name="T26" fmla="*/ 246 w 739"/>
                  <a:gd name="T27" fmla="*/ 0 h 15"/>
                  <a:gd name="T28" fmla="*/ 232 w 739"/>
                  <a:gd name="T29" fmla="*/ 0 h 15"/>
                  <a:gd name="T30" fmla="*/ 275 w 739"/>
                  <a:gd name="T31" fmla="*/ 15 h 15"/>
                  <a:gd name="T32" fmla="*/ 290 w 739"/>
                  <a:gd name="T33" fmla="*/ 0 h 15"/>
                  <a:gd name="T34" fmla="*/ 290 w 739"/>
                  <a:gd name="T35" fmla="*/ 15 h 15"/>
                  <a:gd name="T36" fmla="*/ 333 w 739"/>
                  <a:gd name="T37" fmla="*/ 0 h 15"/>
                  <a:gd name="T38" fmla="*/ 319 w 739"/>
                  <a:gd name="T39" fmla="*/ 0 h 15"/>
                  <a:gd name="T40" fmla="*/ 362 w 739"/>
                  <a:gd name="T41" fmla="*/ 15 h 15"/>
                  <a:gd name="T42" fmla="*/ 377 w 739"/>
                  <a:gd name="T43" fmla="*/ 0 h 15"/>
                  <a:gd name="T44" fmla="*/ 377 w 739"/>
                  <a:gd name="T45" fmla="*/ 15 h 15"/>
                  <a:gd name="T46" fmla="*/ 420 w 739"/>
                  <a:gd name="T47" fmla="*/ 0 h 15"/>
                  <a:gd name="T48" fmla="*/ 406 w 739"/>
                  <a:gd name="T49" fmla="*/ 0 h 15"/>
                  <a:gd name="T50" fmla="*/ 449 w 739"/>
                  <a:gd name="T51" fmla="*/ 15 h 15"/>
                  <a:gd name="T52" fmla="*/ 464 w 739"/>
                  <a:gd name="T53" fmla="*/ 0 h 15"/>
                  <a:gd name="T54" fmla="*/ 464 w 739"/>
                  <a:gd name="T55" fmla="*/ 15 h 15"/>
                  <a:gd name="T56" fmla="*/ 507 w 739"/>
                  <a:gd name="T57" fmla="*/ 0 h 15"/>
                  <a:gd name="T58" fmla="*/ 493 w 739"/>
                  <a:gd name="T59" fmla="*/ 0 h 15"/>
                  <a:gd name="T60" fmla="*/ 536 w 739"/>
                  <a:gd name="T61" fmla="*/ 15 h 15"/>
                  <a:gd name="T62" fmla="*/ 551 w 739"/>
                  <a:gd name="T63" fmla="*/ 0 h 15"/>
                  <a:gd name="T64" fmla="*/ 551 w 739"/>
                  <a:gd name="T65" fmla="*/ 15 h 15"/>
                  <a:gd name="T66" fmla="*/ 594 w 739"/>
                  <a:gd name="T67" fmla="*/ 0 h 15"/>
                  <a:gd name="T68" fmla="*/ 580 w 739"/>
                  <a:gd name="T69" fmla="*/ 0 h 15"/>
                  <a:gd name="T70" fmla="*/ 623 w 739"/>
                  <a:gd name="T71" fmla="*/ 15 h 15"/>
                  <a:gd name="T72" fmla="*/ 638 w 739"/>
                  <a:gd name="T73" fmla="*/ 0 h 15"/>
                  <a:gd name="T74" fmla="*/ 638 w 739"/>
                  <a:gd name="T75" fmla="*/ 15 h 15"/>
                  <a:gd name="T76" fmla="*/ 681 w 739"/>
                  <a:gd name="T77" fmla="*/ 0 h 15"/>
                  <a:gd name="T78" fmla="*/ 667 w 739"/>
                  <a:gd name="T79" fmla="*/ 0 h 15"/>
                  <a:gd name="T80" fmla="*/ 710 w 739"/>
                  <a:gd name="T81" fmla="*/ 15 h 15"/>
                  <a:gd name="T82" fmla="*/ 725 w 739"/>
                  <a:gd name="T83" fmla="*/ 0 h 15"/>
                  <a:gd name="T84" fmla="*/ 725 w 739"/>
                  <a:gd name="T85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739" h="15">
                    <a:moveTo>
                      <a:pt x="0" y="0"/>
                    </a:moveTo>
                    <a:lnTo>
                      <a:pt x="15" y="0"/>
                    </a:lnTo>
                    <a:lnTo>
                      <a:pt x="15" y="15"/>
                    </a:lnTo>
                    <a:lnTo>
                      <a:pt x="0" y="15"/>
                    </a:lnTo>
                    <a:lnTo>
                      <a:pt x="0" y="0"/>
                    </a:lnTo>
                    <a:close/>
                    <a:moveTo>
                      <a:pt x="29" y="0"/>
                    </a:moveTo>
                    <a:lnTo>
                      <a:pt x="44" y="0"/>
                    </a:lnTo>
                    <a:lnTo>
                      <a:pt x="44" y="15"/>
                    </a:lnTo>
                    <a:lnTo>
                      <a:pt x="29" y="15"/>
                    </a:lnTo>
                    <a:lnTo>
                      <a:pt x="29" y="0"/>
                    </a:lnTo>
                    <a:close/>
                    <a:moveTo>
                      <a:pt x="58" y="0"/>
                    </a:moveTo>
                    <a:lnTo>
                      <a:pt x="73" y="0"/>
                    </a:lnTo>
                    <a:lnTo>
                      <a:pt x="73" y="15"/>
                    </a:lnTo>
                    <a:lnTo>
                      <a:pt x="58" y="15"/>
                    </a:lnTo>
                    <a:lnTo>
                      <a:pt x="58" y="0"/>
                    </a:lnTo>
                    <a:close/>
                    <a:moveTo>
                      <a:pt x="87" y="0"/>
                    </a:moveTo>
                    <a:lnTo>
                      <a:pt x="102" y="0"/>
                    </a:lnTo>
                    <a:lnTo>
                      <a:pt x="102" y="15"/>
                    </a:lnTo>
                    <a:lnTo>
                      <a:pt x="87" y="15"/>
                    </a:lnTo>
                    <a:lnTo>
                      <a:pt x="87" y="0"/>
                    </a:lnTo>
                    <a:close/>
                    <a:moveTo>
                      <a:pt x="116" y="0"/>
                    </a:moveTo>
                    <a:lnTo>
                      <a:pt x="131" y="0"/>
                    </a:lnTo>
                    <a:lnTo>
                      <a:pt x="131" y="15"/>
                    </a:lnTo>
                    <a:lnTo>
                      <a:pt x="116" y="15"/>
                    </a:lnTo>
                    <a:lnTo>
                      <a:pt x="116" y="0"/>
                    </a:lnTo>
                    <a:close/>
                    <a:moveTo>
                      <a:pt x="145" y="0"/>
                    </a:moveTo>
                    <a:lnTo>
                      <a:pt x="159" y="0"/>
                    </a:lnTo>
                    <a:lnTo>
                      <a:pt x="159" y="15"/>
                    </a:lnTo>
                    <a:lnTo>
                      <a:pt x="145" y="15"/>
                    </a:lnTo>
                    <a:lnTo>
                      <a:pt x="145" y="0"/>
                    </a:lnTo>
                    <a:close/>
                    <a:moveTo>
                      <a:pt x="174" y="0"/>
                    </a:moveTo>
                    <a:lnTo>
                      <a:pt x="188" y="0"/>
                    </a:lnTo>
                    <a:lnTo>
                      <a:pt x="188" y="15"/>
                    </a:lnTo>
                    <a:lnTo>
                      <a:pt x="174" y="15"/>
                    </a:lnTo>
                    <a:lnTo>
                      <a:pt x="174" y="0"/>
                    </a:lnTo>
                    <a:close/>
                    <a:moveTo>
                      <a:pt x="203" y="0"/>
                    </a:moveTo>
                    <a:lnTo>
                      <a:pt x="217" y="0"/>
                    </a:lnTo>
                    <a:lnTo>
                      <a:pt x="217" y="15"/>
                    </a:lnTo>
                    <a:lnTo>
                      <a:pt x="203" y="15"/>
                    </a:lnTo>
                    <a:lnTo>
                      <a:pt x="203" y="0"/>
                    </a:lnTo>
                    <a:close/>
                    <a:moveTo>
                      <a:pt x="232" y="0"/>
                    </a:moveTo>
                    <a:lnTo>
                      <a:pt x="246" y="0"/>
                    </a:lnTo>
                    <a:lnTo>
                      <a:pt x="246" y="15"/>
                    </a:lnTo>
                    <a:lnTo>
                      <a:pt x="232" y="15"/>
                    </a:lnTo>
                    <a:lnTo>
                      <a:pt x="232" y="0"/>
                    </a:lnTo>
                    <a:close/>
                    <a:moveTo>
                      <a:pt x="261" y="0"/>
                    </a:moveTo>
                    <a:lnTo>
                      <a:pt x="275" y="0"/>
                    </a:lnTo>
                    <a:lnTo>
                      <a:pt x="275" y="15"/>
                    </a:lnTo>
                    <a:lnTo>
                      <a:pt x="261" y="15"/>
                    </a:lnTo>
                    <a:lnTo>
                      <a:pt x="261" y="0"/>
                    </a:lnTo>
                    <a:close/>
                    <a:moveTo>
                      <a:pt x="290" y="0"/>
                    </a:moveTo>
                    <a:lnTo>
                      <a:pt x="304" y="0"/>
                    </a:lnTo>
                    <a:lnTo>
                      <a:pt x="304" y="15"/>
                    </a:lnTo>
                    <a:lnTo>
                      <a:pt x="290" y="15"/>
                    </a:lnTo>
                    <a:lnTo>
                      <a:pt x="290" y="0"/>
                    </a:lnTo>
                    <a:close/>
                    <a:moveTo>
                      <a:pt x="319" y="0"/>
                    </a:moveTo>
                    <a:lnTo>
                      <a:pt x="333" y="0"/>
                    </a:lnTo>
                    <a:lnTo>
                      <a:pt x="333" y="15"/>
                    </a:lnTo>
                    <a:lnTo>
                      <a:pt x="319" y="15"/>
                    </a:lnTo>
                    <a:lnTo>
                      <a:pt x="319" y="0"/>
                    </a:lnTo>
                    <a:close/>
                    <a:moveTo>
                      <a:pt x="348" y="0"/>
                    </a:moveTo>
                    <a:lnTo>
                      <a:pt x="362" y="0"/>
                    </a:lnTo>
                    <a:lnTo>
                      <a:pt x="362" y="15"/>
                    </a:lnTo>
                    <a:lnTo>
                      <a:pt x="348" y="15"/>
                    </a:lnTo>
                    <a:lnTo>
                      <a:pt x="348" y="0"/>
                    </a:lnTo>
                    <a:close/>
                    <a:moveTo>
                      <a:pt x="377" y="0"/>
                    </a:moveTo>
                    <a:lnTo>
                      <a:pt x="391" y="0"/>
                    </a:lnTo>
                    <a:lnTo>
                      <a:pt x="391" y="15"/>
                    </a:lnTo>
                    <a:lnTo>
                      <a:pt x="377" y="15"/>
                    </a:lnTo>
                    <a:lnTo>
                      <a:pt x="377" y="0"/>
                    </a:lnTo>
                    <a:close/>
                    <a:moveTo>
                      <a:pt x="406" y="0"/>
                    </a:moveTo>
                    <a:lnTo>
                      <a:pt x="420" y="0"/>
                    </a:lnTo>
                    <a:lnTo>
                      <a:pt x="420" y="15"/>
                    </a:lnTo>
                    <a:lnTo>
                      <a:pt x="406" y="15"/>
                    </a:lnTo>
                    <a:lnTo>
                      <a:pt x="406" y="0"/>
                    </a:lnTo>
                    <a:close/>
                    <a:moveTo>
                      <a:pt x="435" y="0"/>
                    </a:moveTo>
                    <a:lnTo>
                      <a:pt x="449" y="0"/>
                    </a:lnTo>
                    <a:lnTo>
                      <a:pt x="449" y="15"/>
                    </a:lnTo>
                    <a:lnTo>
                      <a:pt x="435" y="15"/>
                    </a:lnTo>
                    <a:lnTo>
                      <a:pt x="435" y="0"/>
                    </a:lnTo>
                    <a:close/>
                    <a:moveTo>
                      <a:pt x="464" y="0"/>
                    </a:moveTo>
                    <a:lnTo>
                      <a:pt x="478" y="0"/>
                    </a:lnTo>
                    <a:lnTo>
                      <a:pt x="478" y="15"/>
                    </a:lnTo>
                    <a:lnTo>
                      <a:pt x="464" y="15"/>
                    </a:lnTo>
                    <a:lnTo>
                      <a:pt x="464" y="0"/>
                    </a:lnTo>
                    <a:close/>
                    <a:moveTo>
                      <a:pt x="493" y="0"/>
                    </a:moveTo>
                    <a:lnTo>
                      <a:pt x="507" y="0"/>
                    </a:lnTo>
                    <a:lnTo>
                      <a:pt x="507" y="15"/>
                    </a:lnTo>
                    <a:lnTo>
                      <a:pt x="493" y="15"/>
                    </a:lnTo>
                    <a:lnTo>
                      <a:pt x="493" y="0"/>
                    </a:lnTo>
                    <a:close/>
                    <a:moveTo>
                      <a:pt x="522" y="0"/>
                    </a:moveTo>
                    <a:lnTo>
                      <a:pt x="536" y="0"/>
                    </a:lnTo>
                    <a:lnTo>
                      <a:pt x="536" y="15"/>
                    </a:lnTo>
                    <a:lnTo>
                      <a:pt x="522" y="15"/>
                    </a:lnTo>
                    <a:lnTo>
                      <a:pt x="522" y="0"/>
                    </a:lnTo>
                    <a:close/>
                    <a:moveTo>
                      <a:pt x="551" y="0"/>
                    </a:moveTo>
                    <a:lnTo>
                      <a:pt x="565" y="0"/>
                    </a:lnTo>
                    <a:lnTo>
                      <a:pt x="565" y="15"/>
                    </a:lnTo>
                    <a:lnTo>
                      <a:pt x="551" y="15"/>
                    </a:lnTo>
                    <a:lnTo>
                      <a:pt x="551" y="0"/>
                    </a:lnTo>
                    <a:close/>
                    <a:moveTo>
                      <a:pt x="580" y="0"/>
                    </a:moveTo>
                    <a:lnTo>
                      <a:pt x="594" y="0"/>
                    </a:lnTo>
                    <a:lnTo>
                      <a:pt x="594" y="15"/>
                    </a:lnTo>
                    <a:lnTo>
                      <a:pt x="580" y="15"/>
                    </a:lnTo>
                    <a:lnTo>
                      <a:pt x="580" y="0"/>
                    </a:lnTo>
                    <a:close/>
                    <a:moveTo>
                      <a:pt x="609" y="0"/>
                    </a:moveTo>
                    <a:lnTo>
                      <a:pt x="623" y="0"/>
                    </a:lnTo>
                    <a:lnTo>
                      <a:pt x="623" y="15"/>
                    </a:lnTo>
                    <a:lnTo>
                      <a:pt x="609" y="15"/>
                    </a:lnTo>
                    <a:lnTo>
                      <a:pt x="609" y="0"/>
                    </a:lnTo>
                    <a:close/>
                    <a:moveTo>
                      <a:pt x="638" y="0"/>
                    </a:moveTo>
                    <a:lnTo>
                      <a:pt x="652" y="0"/>
                    </a:lnTo>
                    <a:lnTo>
                      <a:pt x="652" y="15"/>
                    </a:lnTo>
                    <a:lnTo>
                      <a:pt x="638" y="15"/>
                    </a:lnTo>
                    <a:lnTo>
                      <a:pt x="638" y="0"/>
                    </a:lnTo>
                    <a:close/>
                    <a:moveTo>
                      <a:pt x="667" y="0"/>
                    </a:moveTo>
                    <a:lnTo>
                      <a:pt x="681" y="0"/>
                    </a:lnTo>
                    <a:lnTo>
                      <a:pt x="681" y="15"/>
                    </a:lnTo>
                    <a:lnTo>
                      <a:pt x="667" y="15"/>
                    </a:lnTo>
                    <a:lnTo>
                      <a:pt x="667" y="0"/>
                    </a:lnTo>
                    <a:close/>
                    <a:moveTo>
                      <a:pt x="696" y="0"/>
                    </a:moveTo>
                    <a:lnTo>
                      <a:pt x="710" y="0"/>
                    </a:lnTo>
                    <a:lnTo>
                      <a:pt x="710" y="15"/>
                    </a:lnTo>
                    <a:lnTo>
                      <a:pt x="696" y="15"/>
                    </a:lnTo>
                    <a:lnTo>
                      <a:pt x="696" y="0"/>
                    </a:lnTo>
                    <a:close/>
                    <a:moveTo>
                      <a:pt x="725" y="0"/>
                    </a:moveTo>
                    <a:lnTo>
                      <a:pt x="739" y="0"/>
                    </a:lnTo>
                    <a:lnTo>
                      <a:pt x="739" y="15"/>
                    </a:lnTo>
                    <a:lnTo>
                      <a:pt x="725" y="15"/>
                    </a:lnTo>
                    <a:lnTo>
                      <a:pt x="725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15" name="文本框 114">
              <a:extLst>
                <a:ext uri="{FF2B5EF4-FFF2-40B4-BE49-F238E27FC236}">
                  <a16:creationId xmlns:a16="http://schemas.microsoft.com/office/drawing/2014/main" id="{4B267089-AE29-48F9-B22D-29FEC30BEDA9}"/>
                </a:ext>
              </a:extLst>
            </p:cNvPr>
            <p:cNvSpPr txBox="1"/>
            <p:nvPr/>
          </p:nvSpPr>
          <p:spPr>
            <a:xfrm rot="16200000">
              <a:off x="346712" y="3646833"/>
              <a:ext cx="7358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Times New Roman" panose="02020603050405020304" pitchFamily="18" charset="0"/>
                  <a:ea typeface="MS PGothic" panose="020B0600070205080204" pitchFamily="34" charset="-128"/>
                  <a:cs typeface="Times New Roman" panose="02020603050405020304" pitchFamily="18" charset="0"/>
                </a:rPr>
                <a:t>Energy</a:t>
              </a:r>
              <a:endParaRPr lang="zh-CN" altLang="en-US" sz="1100" dirty="0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116" name="文本框 115">
              <a:extLst>
                <a:ext uri="{FF2B5EF4-FFF2-40B4-BE49-F238E27FC236}">
                  <a16:creationId xmlns:a16="http://schemas.microsoft.com/office/drawing/2014/main" id="{85E43B8A-05B2-48DC-BD1D-AAB212DC5D87}"/>
                </a:ext>
              </a:extLst>
            </p:cNvPr>
            <p:cNvSpPr txBox="1"/>
            <p:nvPr/>
          </p:nvSpPr>
          <p:spPr>
            <a:xfrm rot="16200000">
              <a:off x="2330752" y="3738108"/>
              <a:ext cx="7358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Times New Roman" panose="02020603050405020304" pitchFamily="18" charset="0"/>
                  <a:ea typeface="MS PGothic" panose="020B0600070205080204" pitchFamily="34" charset="-128"/>
                  <a:cs typeface="Times New Roman" panose="02020603050405020304" pitchFamily="18" charset="0"/>
                </a:rPr>
                <a:t>Energy</a:t>
              </a:r>
              <a:endParaRPr lang="zh-CN" altLang="en-US" sz="1200" dirty="0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117" name="文本框 116">
              <a:extLst>
                <a:ext uri="{FF2B5EF4-FFF2-40B4-BE49-F238E27FC236}">
                  <a16:creationId xmlns:a16="http://schemas.microsoft.com/office/drawing/2014/main" id="{82020AC6-F221-4C95-9766-1B0252EA32E1}"/>
                </a:ext>
              </a:extLst>
            </p:cNvPr>
            <p:cNvSpPr txBox="1"/>
            <p:nvPr/>
          </p:nvSpPr>
          <p:spPr>
            <a:xfrm>
              <a:off x="1432720" y="3814684"/>
              <a:ext cx="44608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CB</a:t>
              </a:r>
              <a:endParaRPr lang="zh-CN" alt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8" name="文本框 117">
              <a:extLst>
                <a:ext uri="{FF2B5EF4-FFF2-40B4-BE49-F238E27FC236}">
                  <a16:creationId xmlns:a16="http://schemas.microsoft.com/office/drawing/2014/main" id="{793AAA33-DBF2-4704-92A8-C9CC086E9EC8}"/>
                </a:ext>
              </a:extLst>
            </p:cNvPr>
            <p:cNvSpPr txBox="1"/>
            <p:nvPr/>
          </p:nvSpPr>
          <p:spPr>
            <a:xfrm>
              <a:off x="1454448" y="4528201"/>
              <a:ext cx="44608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VB</a:t>
              </a:r>
              <a:endParaRPr lang="zh-CN" alt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9" name="文本框 118">
              <a:extLst>
                <a:ext uri="{FF2B5EF4-FFF2-40B4-BE49-F238E27FC236}">
                  <a16:creationId xmlns:a16="http://schemas.microsoft.com/office/drawing/2014/main" id="{B4DD6DDA-06EC-43FE-8C3D-C9132B24AB83}"/>
                </a:ext>
              </a:extLst>
            </p:cNvPr>
            <p:cNvSpPr txBox="1"/>
            <p:nvPr/>
          </p:nvSpPr>
          <p:spPr>
            <a:xfrm>
              <a:off x="3441164" y="4536766"/>
              <a:ext cx="44608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VB</a:t>
              </a:r>
              <a:endParaRPr lang="zh-CN" alt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0" name="文本框 119">
              <a:extLst>
                <a:ext uri="{FF2B5EF4-FFF2-40B4-BE49-F238E27FC236}">
                  <a16:creationId xmlns:a16="http://schemas.microsoft.com/office/drawing/2014/main" id="{EB2C6BFE-DD89-4E2B-B09B-81499288F5E7}"/>
                </a:ext>
              </a:extLst>
            </p:cNvPr>
            <p:cNvSpPr txBox="1"/>
            <p:nvPr/>
          </p:nvSpPr>
          <p:spPr>
            <a:xfrm>
              <a:off x="3431382" y="3914780"/>
              <a:ext cx="44608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CB</a:t>
              </a:r>
              <a:endParaRPr lang="zh-CN" alt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1" name="文本框 120">
              <a:extLst>
                <a:ext uri="{FF2B5EF4-FFF2-40B4-BE49-F238E27FC236}">
                  <a16:creationId xmlns:a16="http://schemas.microsoft.com/office/drawing/2014/main" id="{A523E311-F7FA-45CA-9DE0-8494A9C7B620}"/>
                </a:ext>
              </a:extLst>
            </p:cNvPr>
            <p:cNvSpPr txBox="1"/>
            <p:nvPr/>
          </p:nvSpPr>
          <p:spPr>
            <a:xfrm>
              <a:off x="3261846" y="4270675"/>
              <a:ext cx="55790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Hole</a:t>
              </a:r>
              <a:endParaRPr lang="zh-CN" altLang="en-US" sz="1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3" name="图片 2" descr="8092962_173153605000_2"/>
          <p:cNvPicPr/>
          <p:nvPr/>
        </p:nvPicPr>
        <p:blipFill>
          <a:blip r:embed="rId2"/>
          <a:srcRect b="83057"/>
          <a:stretch>
            <a:fillRect/>
          </a:stretch>
        </p:blipFill>
        <p:spPr>
          <a:xfrm>
            <a:off x="-3175" y="-20476"/>
            <a:ext cx="9144635" cy="756285"/>
          </a:xfrm>
          <a:prstGeom prst="rect">
            <a:avLst/>
          </a:prstGeom>
        </p:spPr>
      </p:pic>
      <p:sp>
        <p:nvSpPr>
          <p:cNvPr id="39" name="Rectangle 38"/>
          <p:cNvSpPr/>
          <p:nvPr/>
        </p:nvSpPr>
        <p:spPr>
          <a:xfrm>
            <a:off x="673948" y="7453858"/>
            <a:ext cx="8205947" cy="2414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AutoShape 10" descr="https://www.extremetech.com/wp-content/uploads/2015/06/supercon-head-640x35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charset="-128"/>
            </a:endParaRPr>
          </a:p>
        </p:txBody>
      </p:sp>
      <p:sp>
        <p:nvSpPr>
          <p:cNvPr id="6" name="矩形 74"/>
          <p:cNvSpPr/>
          <p:nvPr/>
        </p:nvSpPr>
        <p:spPr>
          <a:xfrm>
            <a:off x="669335" y="92730"/>
            <a:ext cx="78080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Heiti SC Medium"/>
                <a:cs typeface="Arial"/>
              </a:rPr>
              <a:t>Electronic structures of La</a:t>
            </a:r>
            <a:r>
              <a:rPr kumimoji="0" lang="en-US" altLang="zh-CN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Heiti SC Medium"/>
                <a:cs typeface="Arial"/>
              </a:rPr>
              <a:t>1-x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Heiti SC Medium"/>
                <a:cs typeface="Arial"/>
              </a:rPr>
              <a:t>Sr</a:t>
            </a:r>
            <a:r>
              <a:rPr kumimoji="0" lang="en-US" altLang="zh-CN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Heiti SC Medium"/>
                <a:cs typeface="Arial"/>
              </a:rPr>
              <a:t>x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Heiti SC Medium"/>
                <a:cs typeface="Arial"/>
              </a:rPr>
              <a:t>CrO</a:t>
            </a:r>
            <a:r>
              <a:rPr kumimoji="0" lang="en-US" altLang="zh-CN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Heiti SC Medium"/>
                <a:cs typeface="Arial"/>
              </a:rPr>
              <a:t>3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Heiti SC Medium"/>
                <a:cs typeface="Arial"/>
              </a:rPr>
              <a:t>(0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Heiti SC Medium"/>
                <a:cs typeface="Arial"/>
              </a:rPr>
              <a:t>≤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Heiti SC Medium"/>
                <a:cs typeface="Arial"/>
              </a:rPr>
              <a:t> x 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Heiti SC Medium"/>
                <a:cs typeface="Arial"/>
              </a:rPr>
              <a:t>≤ 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Heiti SC Medium"/>
                <a:cs typeface="Arial"/>
              </a:rPr>
              <a:t>1)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Heiti SC Medium"/>
            </a:endParaRPr>
          </a:p>
        </p:txBody>
      </p:sp>
      <p:grpSp>
        <p:nvGrpSpPr>
          <p:cNvPr id="8" name="组合 18"/>
          <p:cNvGrpSpPr/>
          <p:nvPr/>
        </p:nvGrpSpPr>
        <p:grpSpPr>
          <a:xfrm>
            <a:off x="6828141" y="2925826"/>
            <a:ext cx="283424" cy="2539754"/>
            <a:chOff x="8201846" y="2590130"/>
            <a:chExt cx="241424" cy="2160414"/>
          </a:xfrm>
        </p:grpSpPr>
        <p:sp>
          <p:nvSpPr>
            <p:cNvPr id="9" name="矩形 17"/>
            <p:cNvSpPr/>
            <p:nvPr/>
          </p:nvSpPr>
          <p:spPr>
            <a:xfrm>
              <a:off x="8201846" y="2590130"/>
              <a:ext cx="241424" cy="3739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" name="矩形 174"/>
            <p:cNvSpPr/>
            <p:nvPr/>
          </p:nvSpPr>
          <p:spPr>
            <a:xfrm>
              <a:off x="8227246" y="4472159"/>
              <a:ext cx="216024" cy="27838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2314" y="3012247"/>
            <a:ext cx="4804607" cy="3711446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 bwMode="auto">
          <a:xfrm>
            <a:off x="317748" y="900171"/>
            <a:ext cx="8482196" cy="194351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lvl="0" indent="0" algn="l" defTabSz="44894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6" charset="0"/>
              <a:buNone/>
              <a:tabLst/>
              <a:defRPr/>
            </a:pP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charset="-128"/>
            </a:endParaRPr>
          </a:p>
        </p:txBody>
      </p:sp>
      <p:pic>
        <p:nvPicPr>
          <p:cNvPr id="48" name="Picture 2" descr="C:\Users\zhan072\Downloads\GOOD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3000"/>
                    </a14:imgEffect>
                    <a14:imgEffect>
                      <a14:brightnessContrast bright="7000" contrast="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555" t="23480" r="77651" b="31691"/>
          <a:stretch/>
        </p:blipFill>
        <p:spPr bwMode="auto">
          <a:xfrm>
            <a:off x="1672996" y="1045870"/>
            <a:ext cx="575394" cy="64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65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74" r="33618"/>
          <a:stretch/>
        </p:blipFill>
        <p:spPr bwMode="auto">
          <a:xfrm>
            <a:off x="7347940" y="978666"/>
            <a:ext cx="514319" cy="6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" name="TextBox 50"/>
          <p:cNvSpPr txBox="1"/>
          <p:nvPr/>
        </p:nvSpPr>
        <p:spPr>
          <a:xfrm>
            <a:off x="535601" y="1810806"/>
            <a:ext cx="13279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MS PGothic" panose="020B0600070205080204" charset="-128"/>
                <a:cs typeface="Arial"/>
              </a:rPr>
              <a:t>Mott insulators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MS PGothic" panose="020B0600070205080204" charset="-128"/>
                <a:cs typeface="Arial"/>
              </a:rPr>
              <a:t>Eg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MS PGothic" panose="020B0600070205080204" charset="-128"/>
                <a:cs typeface="Arial"/>
              </a:rPr>
              <a:t>= 2.9 eV</a:t>
            </a:r>
          </a:p>
        </p:txBody>
      </p:sp>
      <p:pic>
        <p:nvPicPr>
          <p:cNvPr id="52" name="Picture 2" descr="C:\Users\zhan072\Downloads\GOOD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3000"/>
                    </a14:imgEffect>
                    <a14:imgEffect>
                      <a14:brightnessContrast bright="7000" contrast="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7617" t="23480" r="2617" b="31691"/>
          <a:stretch/>
        </p:blipFill>
        <p:spPr bwMode="auto">
          <a:xfrm>
            <a:off x="4392049" y="1027170"/>
            <a:ext cx="677210" cy="64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2" descr="C:\Users\zhan072\Downloads\GOOD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3000"/>
                    </a14:imgEffect>
                    <a14:imgEffect>
                      <a14:brightnessContrast bright="7000" contrast="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359" t="23480" r="60104" b="31691"/>
          <a:stretch/>
        </p:blipFill>
        <p:spPr bwMode="auto">
          <a:xfrm>
            <a:off x="3155051" y="1048533"/>
            <a:ext cx="566591" cy="64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8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164" t="24372" b="30062"/>
          <a:stretch/>
        </p:blipFill>
        <p:spPr bwMode="auto">
          <a:xfrm>
            <a:off x="5725261" y="1018298"/>
            <a:ext cx="684994" cy="627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5" name="Straight Connector 54"/>
          <p:cNvCxnSpPr/>
          <p:nvPr/>
        </p:nvCxnSpPr>
        <p:spPr bwMode="auto">
          <a:xfrm>
            <a:off x="1224856" y="1685983"/>
            <a:ext cx="5943600" cy="0"/>
          </a:xfrm>
          <a:prstGeom prst="line">
            <a:avLst/>
          </a:prstGeom>
          <a:solidFill>
            <a:srgbClr val="00B8FF"/>
          </a:solidFill>
          <a:ln w="222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6" name="Straight Connector 55"/>
          <p:cNvCxnSpPr/>
          <p:nvPr/>
        </p:nvCxnSpPr>
        <p:spPr bwMode="auto">
          <a:xfrm>
            <a:off x="1224856" y="1579449"/>
            <a:ext cx="0" cy="214594"/>
          </a:xfrm>
          <a:prstGeom prst="line">
            <a:avLst/>
          </a:prstGeom>
          <a:solidFill>
            <a:srgbClr val="00B8FF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7" name="Straight Connector 56"/>
          <p:cNvCxnSpPr/>
          <p:nvPr/>
        </p:nvCxnSpPr>
        <p:spPr bwMode="auto">
          <a:xfrm>
            <a:off x="4191787" y="1587833"/>
            <a:ext cx="0" cy="214594"/>
          </a:xfrm>
          <a:prstGeom prst="line">
            <a:avLst/>
          </a:prstGeom>
          <a:solidFill>
            <a:srgbClr val="00B8FF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8" name="Straight Connector 57"/>
          <p:cNvCxnSpPr/>
          <p:nvPr/>
        </p:nvCxnSpPr>
        <p:spPr bwMode="auto">
          <a:xfrm>
            <a:off x="2728451" y="1600033"/>
            <a:ext cx="0" cy="214594"/>
          </a:xfrm>
          <a:prstGeom prst="line">
            <a:avLst/>
          </a:prstGeom>
          <a:solidFill>
            <a:srgbClr val="00B8FF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9" name="Straight Connector 58"/>
          <p:cNvCxnSpPr/>
          <p:nvPr/>
        </p:nvCxnSpPr>
        <p:spPr bwMode="auto">
          <a:xfrm>
            <a:off x="7182331" y="1587833"/>
            <a:ext cx="0" cy="214594"/>
          </a:xfrm>
          <a:prstGeom prst="line">
            <a:avLst/>
          </a:prstGeom>
          <a:solidFill>
            <a:srgbClr val="00B8FF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0" name="Straight Connector 59"/>
          <p:cNvCxnSpPr/>
          <p:nvPr/>
        </p:nvCxnSpPr>
        <p:spPr bwMode="auto">
          <a:xfrm>
            <a:off x="5206804" y="1562479"/>
            <a:ext cx="0" cy="214594"/>
          </a:xfrm>
          <a:prstGeom prst="line">
            <a:avLst/>
          </a:prstGeom>
          <a:solidFill>
            <a:srgbClr val="00B8FF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1" name="TextBox 60"/>
          <p:cNvSpPr txBox="1"/>
          <p:nvPr/>
        </p:nvSpPr>
        <p:spPr>
          <a:xfrm>
            <a:off x="1914725" y="1804233"/>
            <a:ext cx="1843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MS PGothic" panose="020B0600070205080204" charset="-128"/>
                <a:cs typeface="Arial"/>
              </a:rPr>
              <a:t>Transparent p-type oxide semiconductor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3904538" y="1836427"/>
            <a:ext cx="16606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charset="-128"/>
                <a:cs typeface="Arial" panose="020B0604020202020204" pitchFamily="34" charset="0"/>
              </a:rPr>
              <a:t>Insulator-to-metal transition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844973" y="1311557"/>
            <a:ext cx="8918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MS PGothic" panose="020B0600070205080204" charset="-128"/>
                <a:cs typeface="Arial"/>
              </a:rPr>
              <a:t>LaCrO</a:t>
            </a:r>
            <a:r>
              <a:rPr kumimoji="0" lang="en-US" sz="12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MS PGothic" panose="020B0600070205080204" charset="-128"/>
                <a:cs typeface="Arial"/>
              </a:rPr>
              <a:t>3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2504127" y="1341282"/>
            <a:ext cx="6278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MS PGothic" panose="020B0600070205080204" charset="-128"/>
                <a:cs typeface="Arial"/>
              </a:rPr>
              <a:t>0.25</a:t>
            </a:r>
            <a:endParaRPr kumimoji="0" lang="en-US" sz="1200" b="1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MS PGothic" panose="020B0600070205080204" charset="-128"/>
              <a:cs typeface="Arial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3924985" y="1347232"/>
            <a:ext cx="8918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MS PGothic" panose="020B0600070205080204" charset="-128"/>
                <a:cs typeface="Arial"/>
              </a:rPr>
              <a:t>0.50</a:t>
            </a:r>
            <a:endParaRPr kumimoji="0" lang="en-US" sz="1200" b="1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MS PGothic" panose="020B0600070205080204" charset="-128"/>
              <a:cs typeface="Arial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4938013" y="1318204"/>
            <a:ext cx="8918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MS PGothic" panose="020B0600070205080204" charset="-128"/>
                <a:cs typeface="Arial"/>
              </a:rPr>
              <a:t>0.65</a:t>
            </a:r>
            <a:endParaRPr kumimoji="0" lang="en-US" sz="1200" b="1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MS PGothic" panose="020B0600070205080204" charset="-128"/>
              <a:cs typeface="Arial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7760893" y="1192922"/>
            <a:ext cx="8918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MS PGothic" panose="020B0600070205080204" charset="-128"/>
                <a:cs typeface="Arial"/>
              </a:rPr>
              <a:t>SrCrO2.8</a:t>
            </a:r>
            <a:endParaRPr kumimoji="0" lang="en-US" sz="1200" b="1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MS PGothic" panose="020B0600070205080204" charset="-128"/>
              <a:cs typeface="Arial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7771905" y="1749163"/>
            <a:ext cx="8918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MS PGothic" panose="020B0600070205080204" charset="-128"/>
                <a:cs typeface="Arial"/>
              </a:rPr>
              <a:t>SrCrO3.0</a:t>
            </a:r>
            <a:endParaRPr kumimoji="0" lang="en-US" sz="1200" b="1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MS PGothic" panose="020B0600070205080204" charset="-128"/>
              <a:cs typeface="Arial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3830841" y="2327935"/>
            <a:ext cx="1951323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charset="-128"/>
                <a:cs typeface="Arial" panose="020B0604020202020204" pitchFamily="34" charset="0"/>
              </a:rPr>
              <a:t>Phys. Rev. B</a:t>
            </a:r>
            <a:r>
              <a: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charset="-128"/>
                <a:cs typeface="Arial" panose="020B0604020202020204" pitchFamily="34" charset="0"/>
              </a:rPr>
              <a:t> 91, 155129 (2015)   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charset="-128"/>
              <a:cs typeface="Arial" panose="020B0604020202020204" pitchFamily="34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345941" y="2350403"/>
            <a:ext cx="17578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charset="-128"/>
                <a:cs typeface="Arial" panose="020B0604020202020204" pitchFamily="34" charset="0"/>
              </a:rPr>
              <a:t>PRL </a:t>
            </a: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charset="-128"/>
                <a:cs typeface="Arial" panose="020B0604020202020204" pitchFamily="34" charset="0"/>
              </a:rPr>
              <a:t>110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charset="-128"/>
                <a:cs typeface="Arial" panose="020B0604020202020204" pitchFamily="34" charset="0"/>
              </a:rPr>
              <a:t>, 077401 (2013)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1731158" y="2339426"/>
            <a:ext cx="2021377" cy="42851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19431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charset="-128"/>
                <a:cs typeface="Arial" panose="020B0604020202020204" pitchFamily="34" charset="0"/>
              </a:rPr>
              <a:t>Adv. Mater. 27, 5191 (2015)</a:t>
            </a:r>
          </a:p>
          <a:p>
            <a:pPr marL="19431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charset="-128"/>
                <a:cs typeface="Arial" panose="020B0604020202020204" pitchFamily="34" charset="0"/>
              </a:rPr>
              <a:t>APL 111, 063501 (2017)</a:t>
            </a:r>
          </a:p>
        </p:txBody>
      </p:sp>
      <p:sp>
        <p:nvSpPr>
          <p:cNvPr id="91" name="Text Box 119"/>
          <p:cNvSpPr txBox="1">
            <a:spLocks noChangeArrowheads="1"/>
          </p:cNvSpPr>
          <p:nvPr/>
        </p:nvSpPr>
        <p:spPr bwMode="auto">
          <a:xfrm>
            <a:off x="5952262" y="2353766"/>
            <a:ext cx="262673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ctr" defTabSz="449263" rtl="0" eaLnBrk="0" fontAlgn="auto" latinLnBrk="0" hangingPunct="0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 typeface="Monotype Sorts" charset="0"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charset="-128"/>
                <a:cs typeface="Arial" panose="020B0604020202020204" pitchFamily="34" charset="0"/>
              </a:rPr>
              <a:t>Nat. Comm. 5, 4669 (2014)</a:t>
            </a:r>
          </a:p>
          <a:p>
            <a:pPr marL="0" marR="0" lvl="0" indent="0" algn="ctr" defTabSz="449263" rtl="0" eaLnBrk="0" fontAlgn="auto" latinLnBrk="0" hangingPunct="0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Tx/>
              <a:buNone/>
              <a:tabLst/>
              <a:defRPr/>
            </a:pPr>
            <a:r>
              <a: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charset="-128"/>
                <a:cs typeface="Arial" panose="020B0604020202020204" pitchFamily="34" charset="0"/>
              </a:rPr>
              <a:t>JPCL 6, 1757 (2017)   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charset="-128"/>
              <a:cs typeface="Arial" panose="020B0604020202020204" pitchFamily="34" charset="0"/>
            </a:endParaRPr>
          </a:p>
        </p:txBody>
      </p:sp>
      <p:grpSp>
        <p:nvGrpSpPr>
          <p:cNvPr id="70" name="Group 69"/>
          <p:cNvGrpSpPr/>
          <p:nvPr/>
        </p:nvGrpSpPr>
        <p:grpSpPr>
          <a:xfrm>
            <a:off x="240373" y="2889421"/>
            <a:ext cx="3988720" cy="3398990"/>
            <a:chOff x="136565" y="2889586"/>
            <a:chExt cx="3988720" cy="3398990"/>
          </a:xfrm>
        </p:grpSpPr>
        <p:cxnSp>
          <p:nvCxnSpPr>
            <p:cNvPr id="71" name="直接连接符 5"/>
            <p:cNvCxnSpPr/>
            <p:nvPr/>
          </p:nvCxnSpPr>
          <p:spPr>
            <a:xfrm>
              <a:off x="475566" y="6140518"/>
              <a:ext cx="773738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椭圆 9"/>
            <p:cNvSpPr>
              <a:spLocks noChangeAspect="1"/>
            </p:cNvSpPr>
            <p:nvPr/>
          </p:nvSpPr>
          <p:spPr>
            <a:xfrm>
              <a:off x="697433" y="6076765"/>
              <a:ext cx="131303" cy="128016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3" name="椭圆 41"/>
            <p:cNvSpPr>
              <a:spLocks noChangeAspect="1"/>
            </p:cNvSpPr>
            <p:nvPr/>
          </p:nvSpPr>
          <p:spPr>
            <a:xfrm>
              <a:off x="914557" y="6076765"/>
              <a:ext cx="128016" cy="124812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1188913" y="5952505"/>
              <a:ext cx="942144" cy="3270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ＭＳ Ｐゴシック" charset="0"/>
                  <a:cs typeface="Arial"/>
                </a:rPr>
                <a:t>O 1s</a:t>
              </a:r>
            </a:p>
          </p:txBody>
        </p:sp>
        <p:cxnSp>
          <p:nvCxnSpPr>
            <p:cNvPr id="76" name="直接箭头连接符 26"/>
            <p:cNvCxnSpPr/>
            <p:nvPr/>
          </p:nvCxnSpPr>
          <p:spPr>
            <a:xfrm flipH="1" flipV="1">
              <a:off x="2762422" y="4230862"/>
              <a:ext cx="12432" cy="1824236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w="sm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直接连接符 5"/>
            <p:cNvCxnSpPr/>
            <p:nvPr/>
          </p:nvCxnSpPr>
          <p:spPr>
            <a:xfrm>
              <a:off x="2480970" y="6138717"/>
              <a:ext cx="773738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椭圆 9"/>
            <p:cNvSpPr>
              <a:spLocks noChangeAspect="1"/>
            </p:cNvSpPr>
            <p:nvPr/>
          </p:nvSpPr>
          <p:spPr>
            <a:xfrm>
              <a:off x="2718205" y="6074964"/>
              <a:ext cx="131303" cy="128016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9" name="椭圆 41"/>
            <p:cNvSpPr>
              <a:spLocks noChangeAspect="1"/>
            </p:cNvSpPr>
            <p:nvPr/>
          </p:nvSpPr>
          <p:spPr>
            <a:xfrm>
              <a:off x="2973749" y="6067280"/>
              <a:ext cx="128016" cy="124812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3183141" y="5961499"/>
              <a:ext cx="942144" cy="3270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ＭＳ Ｐゴシック" charset="0"/>
                  <a:cs typeface="Arial"/>
                </a:rPr>
                <a:t>O 1s</a:t>
              </a:r>
            </a:p>
          </p:txBody>
        </p:sp>
        <p:cxnSp>
          <p:nvCxnSpPr>
            <p:cNvPr id="81" name="直接箭头连接符 26"/>
            <p:cNvCxnSpPr/>
            <p:nvPr/>
          </p:nvCxnSpPr>
          <p:spPr>
            <a:xfrm flipV="1">
              <a:off x="3329804" y="2986487"/>
              <a:ext cx="0" cy="1656000"/>
            </a:xfrm>
            <a:prstGeom prst="straightConnector1">
              <a:avLst/>
            </a:prstGeom>
            <a:ln w="28575">
              <a:solidFill>
                <a:srgbClr val="0000FF"/>
              </a:solidFill>
              <a:headEnd w="sm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TextBox 11"/>
            <p:cNvSpPr txBox="1"/>
            <p:nvPr/>
          </p:nvSpPr>
          <p:spPr>
            <a:xfrm>
              <a:off x="3320876" y="2889586"/>
              <a:ext cx="796047" cy="3877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"/>
                  <a:ea typeface="Heiti SC Medium"/>
                  <a:cs typeface="Arial"/>
                </a:rPr>
                <a:t>X</a:t>
              </a: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"/>
                  <a:ea typeface="Heiti SC Medium"/>
                  <a:cs typeface="Arial"/>
                </a:rPr>
                <a:t>PS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Heiti SC Medium"/>
                <a:cs typeface="Arial"/>
              </a:endParaRP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1827399" y="4861038"/>
              <a:ext cx="982716" cy="6093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4572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Heiti SC Medium"/>
                  <a:cs typeface="Arial"/>
                </a:rPr>
                <a:t>O K-edge</a:t>
              </a:r>
            </a:p>
            <a:p>
              <a:pPr marL="0" marR="0" lvl="0" indent="0" algn="r" defTabSz="4572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Heiti SC Medium"/>
                  <a:cs typeface="Arial"/>
                </a:rPr>
                <a:t>XAS</a:t>
              </a:r>
            </a:p>
          </p:txBody>
        </p:sp>
        <p:sp>
          <p:nvSpPr>
            <p:cNvPr id="84" name="TextBox 83"/>
            <p:cNvSpPr txBox="1"/>
            <p:nvPr/>
          </p:nvSpPr>
          <p:spPr>
            <a:xfrm rot="2480324">
              <a:off x="136565" y="5246609"/>
              <a:ext cx="95927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MS PGothic" panose="020B0600070205080204" charset="-128"/>
                </a:rPr>
                <a:t>X-ray</a:t>
              </a:r>
              <a:endPara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charset="-128"/>
              </a:endParaRPr>
            </a:p>
          </p:txBody>
        </p:sp>
        <p:sp>
          <p:nvSpPr>
            <p:cNvPr id="85" name="任意多边形 42"/>
            <p:cNvSpPr/>
            <p:nvPr/>
          </p:nvSpPr>
          <p:spPr>
            <a:xfrm rot="176086">
              <a:off x="164974" y="5404865"/>
              <a:ext cx="748508" cy="607027"/>
            </a:xfrm>
            <a:custGeom>
              <a:avLst/>
              <a:gdLst>
                <a:gd name="connsiteX0" fmla="*/ 0 w 379378"/>
                <a:gd name="connsiteY0" fmla="*/ 42360 h 450922"/>
                <a:gd name="connsiteX1" fmla="*/ 97276 w 379378"/>
                <a:gd name="connsiteY1" fmla="*/ 3449 h 450922"/>
                <a:gd name="connsiteX2" fmla="*/ 38910 w 379378"/>
                <a:gd name="connsiteY2" fmla="*/ 120181 h 450922"/>
                <a:gd name="connsiteX3" fmla="*/ 136187 w 379378"/>
                <a:gd name="connsiteY3" fmla="*/ 71543 h 450922"/>
                <a:gd name="connsiteX4" fmla="*/ 107004 w 379378"/>
                <a:gd name="connsiteY4" fmla="*/ 159092 h 450922"/>
                <a:gd name="connsiteX5" fmla="*/ 107004 w 379378"/>
                <a:gd name="connsiteY5" fmla="*/ 207730 h 450922"/>
                <a:gd name="connsiteX6" fmla="*/ 194553 w 379378"/>
                <a:gd name="connsiteY6" fmla="*/ 149364 h 450922"/>
                <a:gd name="connsiteX7" fmla="*/ 175098 w 379378"/>
                <a:gd name="connsiteY7" fmla="*/ 256369 h 450922"/>
                <a:gd name="connsiteX8" fmla="*/ 262646 w 379378"/>
                <a:gd name="connsiteY8" fmla="*/ 217458 h 450922"/>
                <a:gd name="connsiteX9" fmla="*/ 252919 w 379378"/>
                <a:gd name="connsiteY9" fmla="*/ 314735 h 450922"/>
                <a:gd name="connsiteX10" fmla="*/ 311285 w 379378"/>
                <a:gd name="connsiteY10" fmla="*/ 295279 h 450922"/>
                <a:gd name="connsiteX11" fmla="*/ 291829 w 379378"/>
                <a:gd name="connsiteY11" fmla="*/ 363373 h 450922"/>
                <a:gd name="connsiteX12" fmla="*/ 379378 w 379378"/>
                <a:gd name="connsiteY12" fmla="*/ 450922 h 450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79378" h="450922">
                  <a:moveTo>
                    <a:pt x="0" y="42360"/>
                  </a:moveTo>
                  <a:cubicBezTo>
                    <a:pt x="45395" y="16419"/>
                    <a:pt x="90791" y="-9521"/>
                    <a:pt x="97276" y="3449"/>
                  </a:cubicBezTo>
                  <a:cubicBezTo>
                    <a:pt x="103761" y="16419"/>
                    <a:pt x="32425" y="108832"/>
                    <a:pt x="38910" y="120181"/>
                  </a:cubicBezTo>
                  <a:cubicBezTo>
                    <a:pt x="45395" y="131530"/>
                    <a:pt x="124838" y="65058"/>
                    <a:pt x="136187" y="71543"/>
                  </a:cubicBezTo>
                  <a:cubicBezTo>
                    <a:pt x="147536" y="78028"/>
                    <a:pt x="111868" y="136394"/>
                    <a:pt x="107004" y="159092"/>
                  </a:cubicBezTo>
                  <a:cubicBezTo>
                    <a:pt x="102140" y="181790"/>
                    <a:pt x="92413" y="209351"/>
                    <a:pt x="107004" y="207730"/>
                  </a:cubicBezTo>
                  <a:cubicBezTo>
                    <a:pt x="121595" y="206109"/>
                    <a:pt x="183204" y="141258"/>
                    <a:pt x="194553" y="149364"/>
                  </a:cubicBezTo>
                  <a:cubicBezTo>
                    <a:pt x="205902" y="157470"/>
                    <a:pt x="163749" y="245020"/>
                    <a:pt x="175098" y="256369"/>
                  </a:cubicBezTo>
                  <a:cubicBezTo>
                    <a:pt x="186447" y="267718"/>
                    <a:pt x="249676" y="207730"/>
                    <a:pt x="262646" y="217458"/>
                  </a:cubicBezTo>
                  <a:cubicBezTo>
                    <a:pt x="275616" y="227186"/>
                    <a:pt x="244813" y="301765"/>
                    <a:pt x="252919" y="314735"/>
                  </a:cubicBezTo>
                  <a:cubicBezTo>
                    <a:pt x="261025" y="327705"/>
                    <a:pt x="304800" y="287173"/>
                    <a:pt x="311285" y="295279"/>
                  </a:cubicBezTo>
                  <a:cubicBezTo>
                    <a:pt x="317770" y="303385"/>
                    <a:pt x="280480" y="337433"/>
                    <a:pt x="291829" y="363373"/>
                  </a:cubicBezTo>
                  <a:cubicBezTo>
                    <a:pt x="303178" y="389313"/>
                    <a:pt x="341278" y="420117"/>
                    <a:pt x="379378" y="450922"/>
                  </a:cubicBezTo>
                </a:path>
              </a:pathLst>
            </a:custGeom>
            <a:noFill/>
            <a:ln w="34925">
              <a:solidFill>
                <a:srgbClr val="8E793E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6" name="任意多边形 42"/>
            <p:cNvSpPr/>
            <p:nvPr/>
          </p:nvSpPr>
          <p:spPr>
            <a:xfrm rot="176086">
              <a:off x="1722782" y="5457303"/>
              <a:ext cx="748508" cy="607027"/>
            </a:xfrm>
            <a:custGeom>
              <a:avLst/>
              <a:gdLst>
                <a:gd name="connsiteX0" fmla="*/ 0 w 379378"/>
                <a:gd name="connsiteY0" fmla="*/ 42360 h 450922"/>
                <a:gd name="connsiteX1" fmla="*/ 97276 w 379378"/>
                <a:gd name="connsiteY1" fmla="*/ 3449 h 450922"/>
                <a:gd name="connsiteX2" fmla="*/ 38910 w 379378"/>
                <a:gd name="connsiteY2" fmla="*/ 120181 h 450922"/>
                <a:gd name="connsiteX3" fmla="*/ 136187 w 379378"/>
                <a:gd name="connsiteY3" fmla="*/ 71543 h 450922"/>
                <a:gd name="connsiteX4" fmla="*/ 107004 w 379378"/>
                <a:gd name="connsiteY4" fmla="*/ 159092 h 450922"/>
                <a:gd name="connsiteX5" fmla="*/ 107004 w 379378"/>
                <a:gd name="connsiteY5" fmla="*/ 207730 h 450922"/>
                <a:gd name="connsiteX6" fmla="*/ 194553 w 379378"/>
                <a:gd name="connsiteY6" fmla="*/ 149364 h 450922"/>
                <a:gd name="connsiteX7" fmla="*/ 175098 w 379378"/>
                <a:gd name="connsiteY7" fmla="*/ 256369 h 450922"/>
                <a:gd name="connsiteX8" fmla="*/ 262646 w 379378"/>
                <a:gd name="connsiteY8" fmla="*/ 217458 h 450922"/>
                <a:gd name="connsiteX9" fmla="*/ 252919 w 379378"/>
                <a:gd name="connsiteY9" fmla="*/ 314735 h 450922"/>
                <a:gd name="connsiteX10" fmla="*/ 311285 w 379378"/>
                <a:gd name="connsiteY10" fmla="*/ 295279 h 450922"/>
                <a:gd name="connsiteX11" fmla="*/ 291829 w 379378"/>
                <a:gd name="connsiteY11" fmla="*/ 363373 h 450922"/>
                <a:gd name="connsiteX12" fmla="*/ 379378 w 379378"/>
                <a:gd name="connsiteY12" fmla="*/ 450922 h 450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79378" h="450922">
                  <a:moveTo>
                    <a:pt x="0" y="42360"/>
                  </a:moveTo>
                  <a:cubicBezTo>
                    <a:pt x="45395" y="16419"/>
                    <a:pt x="90791" y="-9521"/>
                    <a:pt x="97276" y="3449"/>
                  </a:cubicBezTo>
                  <a:cubicBezTo>
                    <a:pt x="103761" y="16419"/>
                    <a:pt x="32425" y="108832"/>
                    <a:pt x="38910" y="120181"/>
                  </a:cubicBezTo>
                  <a:cubicBezTo>
                    <a:pt x="45395" y="131530"/>
                    <a:pt x="124838" y="65058"/>
                    <a:pt x="136187" y="71543"/>
                  </a:cubicBezTo>
                  <a:cubicBezTo>
                    <a:pt x="147536" y="78028"/>
                    <a:pt x="111868" y="136394"/>
                    <a:pt x="107004" y="159092"/>
                  </a:cubicBezTo>
                  <a:cubicBezTo>
                    <a:pt x="102140" y="181790"/>
                    <a:pt x="92413" y="209351"/>
                    <a:pt x="107004" y="207730"/>
                  </a:cubicBezTo>
                  <a:cubicBezTo>
                    <a:pt x="121595" y="206109"/>
                    <a:pt x="183204" y="141258"/>
                    <a:pt x="194553" y="149364"/>
                  </a:cubicBezTo>
                  <a:cubicBezTo>
                    <a:pt x="205902" y="157470"/>
                    <a:pt x="163749" y="245020"/>
                    <a:pt x="175098" y="256369"/>
                  </a:cubicBezTo>
                  <a:cubicBezTo>
                    <a:pt x="186447" y="267718"/>
                    <a:pt x="249676" y="207730"/>
                    <a:pt x="262646" y="217458"/>
                  </a:cubicBezTo>
                  <a:cubicBezTo>
                    <a:pt x="275616" y="227186"/>
                    <a:pt x="244813" y="301765"/>
                    <a:pt x="252919" y="314735"/>
                  </a:cubicBezTo>
                  <a:cubicBezTo>
                    <a:pt x="261025" y="327705"/>
                    <a:pt x="304800" y="287173"/>
                    <a:pt x="311285" y="295279"/>
                  </a:cubicBezTo>
                  <a:cubicBezTo>
                    <a:pt x="317770" y="303385"/>
                    <a:pt x="280480" y="337433"/>
                    <a:pt x="291829" y="363373"/>
                  </a:cubicBezTo>
                  <a:cubicBezTo>
                    <a:pt x="303178" y="389313"/>
                    <a:pt x="341278" y="420117"/>
                    <a:pt x="379378" y="450922"/>
                  </a:cubicBezTo>
                </a:path>
              </a:pathLst>
            </a:custGeom>
            <a:noFill/>
            <a:ln w="34925">
              <a:solidFill>
                <a:srgbClr val="8E793E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24" name="TextBox 88">
            <a:extLst>
              <a:ext uri="{FF2B5EF4-FFF2-40B4-BE49-F238E27FC236}">
                <a16:creationId xmlns:a16="http://schemas.microsoft.com/office/drawing/2014/main" id="{A0CFD96B-CB29-0543-A461-25AB591D1D21}"/>
              </a:ext>
            </a:extLst>
          </p:cNvPr>
          <p:cNvSpPr txBox="1"/>
          <p:nvPr/>
        </p:nvSpPr>
        <p:spPr>
          <a:xfrm>
            <a:off x="811869" y="6520948"/>
            <a:ext cx="33404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charset="-128"/>
                <a:cs typeface="Arial" panose="020B0604020202020204" pitchFamily="34" charset="0"/>
              </a:rPr>
              <a:t>Works at Scott Chambers’ group in PNNL</a:t>
            </a:r>
          </a:p>
        </p:txBody>
      </p:sp>
      <p:pic>
        <p:nvPicPr>
          <p:cNvPr id="125" name="Picture 65">
            <a:extLst>
              <a:ext uri="{FF2B5EF4-FFF2-40B4-BE49-F238E27FC236}">
                <a16:creationId xmlns:a16="http://schemas.microsoft.com/office/drawing/2014/main" id="{1A11E5A0-31FE-F845-AA2C-A7D3D277D5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741"/>
          <a:stretch/>
        </p:blipFill>
        <p:spPr bwMode="auto">
          <a:xfrm>
            <a:off x="7295352" y="1527353"/>
            <a:ext cx="573911" cy="68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6" name="TextBox 62">
            <a:extLst>
              <a:ext uri="{FF2B5EF4-FFF2-40B4-BE49-F238E27FC236}">
                <a16:creationId xmlns:a16="http://schemas.microsoft.com/office/drawing/2014/main" id="{6E8B66FA-0EE1-7445-BAAE-349B03905950}"/>
              </a:ext>
            </a:extLst>
          </p:cNvPr>
          <p:cNvSpPr txBox="1"/>
          <p:nvPr/>
        </p:nvSpPr>
        <p:spPr>
          <a:xfrm>
            <a:off x="5961553" y="2024935"/>
            <a:ext cx="27290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charset="-128"/>
                <a:cs typeface="Arial" panose="020B0604020202020204" pitchFamily="34" charset="0"/>
              </a:rPr>
              <a:t>Reversible redox phase transition</a:t>
            </a:r>
          </a:p>
        </p:txBody>
      </p:sp>
      <p:sp>
        <p:nvSpPr>
          <p:cNvPr id="127" name="文本框 126">
            <a:extLst>
              <a:ext uri="{FF2B5EF4-FFF2-40B4-BE49-F238E27FC236}">
                <a16:creationId xmlns:a16="http://schemas.microsoft.com/office/drawing/2014/main" id="{E9274600-BF69-AA45-9EF4-A8AE5D6C9C30}"/>
              </a:ext>
            </a:extLst>
          </p:cNvPr>
          <p:cNvSpPr txBox="1"/>
          <p:nvPr/>
        </p:nvSpPr>
        <p:spPr>
          <a:xfrm>
            <a:off x="8625577" y="6507574"/>
            <a:ext cx="5086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/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40999026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8" name="TextBox 5"/>
          <p:cNvSpPr txBox="1">
            <a:spLocks noChangeArrowheads="1"/>
          </p:cNvSpPr>
          <p:nvPr/>
        </p:nvSpPr>
        <p:spPr bwMode="auto">
          <a:xfrm>
            <a:off x="-1590675" y="32432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pic>
        <p:nvPicPr>
          <p:cNvPr id="9" name="Picture 2" descr="https://ars.els-cdn.com/content/image/1-s2.0-S2451929417304710-fx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125" b="13009"/>
          <a:stretch/>
        </p:blipFill>
        <p:spPr bwMode="auto">
          <a:xfrm>
            <a:off x="1172" y="6198575"/>
            <a:ext cx="1571905" cy="720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s://ars.els-cdn.com/content/image/1-s2.0-S2451929417304710-fx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125" b="13009"/>
          <a:stretch/>
        </p:blipFill>
        <p:spPr bwMode="auto">
          <a:xfrm>
            <a:off x="1573077" y="6198574"/>
            <a:ext cx="1571905" cy="720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117" y="6198157"/>
            <a:ext cx="883813" cy="742779"/>
          </a:xfrm>
          <a:prstGeom prst="rect">
            <a:avLst/>
          </a:prstGeom>
        </p:spPr>
      </p:pic>
      <p:pic>
        <p:nvPicPr>
          <p:cNvPr id="12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6355" y="6200756"/>
            <a:ext cx="883813" cy="742779"/>
          </a:xfrm>
          <a:prstGeom prst="rect">
            <a:avLst/>
          </a:prstGeom>
        </p:spPr>
      </p:pic>
      <p:pic>
        <p:nvPicPr>
          <p:cNvPr id="15" name="Picture 6" descr="C:\Users\Administrator\Desktop\New folder\timg (1)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1112" y="6195559"/>
            <a:ext cx="1103621" cy="774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C:\Users\Administrator\Desktop\New folder\timg (1)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733" y="6195559"/>
            <a:ext cx="1103621" cy="774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C:\Users\Administrator\Desktop\New folder\timg (1)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7491" y="6195559"/>
            <a:ext cx="1103621" cy="774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5936" y="6198569"/>
            <a:ext cx="883813" cy="742779"/>
          </a:xfrm>
          <a:prstGeom prst="rect">
            <a:avLst/>
          </a:prstGeom>
        </p:spPr>
      </p:pic>
      <p:pic>
        <p:nvPicPr>
          <p:cNvPr id="19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7842" y="6197193"/>
            <a:ext cx="883813" cy="742779"/>
          </a:xfrm>
          <a:prstGeom prst="rect">
            <a:avLst/>
          </a:prstGeom>
        </p:spPr>
      </p:pic>
      <p:sp>
        <p:nvSpPr>
          <p:cNvPr id="13" name="TextBox 1">
            <a:extLst>
              <a:ext uri="{FF2B5EF4-FFF2-40B4-BE49-F238E27FC236}">
                <a16:creationId xmlns:a16="http://schemas.microsoft.com/office/drawing/2014/main" id="{2B52A749-5EBA-A242-BD61-187B8FCA7B74}"/>
              </a:ext>
            </a:extLst>
          </p:cNvPr>
          <p:cNvSpPr txBox="1"/>
          <p:nvPr/>
        </p:nvSpPr>
        <p:spPr>
          <a:xfrm>
            <a:off x="376492" y="2497182"/>
            <a:ext cx="8812860" cy="186204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Tx/>
              <a:buNone/>
              <a:tabLst/>
              <a:defRPr/>
            </a:pPr>
            <a:r>
              <a:rPr kumimoji="0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cs typeface="Times New Roman" charset="0"/>
              </a:rPr>
              <a:t>              </a:t>
            </a:r>
          </a:p>
          <a:p>
            <a:pPr>
              <a:lnSpc>
                <a:spcPct val="150000"/>
              </a:lnSpc>
              <a:buClr>
                <a:srgbClr val="000000"/>
              </a:buClr>
              <a:buSzPct val="100000"/>
              <a:defRPr/>
            </a:pPr>
            <a:r>
              <a:rPr kumimoji="0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cs typeface="Times New Roman" charset="0"/>
              </a:rPr>
              <a:t>Tuning</a:t>
            </a:r>
            <a:r>
              <a:rPr lang="en-US" altLang="zh-CN" sz="2600" b="1" dirty="0">
                <a:solidFill>
                  <a:srgbClr val="000000"/>
                </a:solidFill>
                <a:latin typeface="+mj-lt"/>
                <a:cs typeface="Times New Roman" charset="0"/>
              </a:rPr>
              <a:t> the </a:t>
            </a:r>
            <a:r>
              <a:rPr lang="en-US" altLang="zh-CN" sz="2600" b="1" noProof="0" dirty="0">
                <a:solidFill>
                  <a:srgbClr val="000000"/>
                </a:solidFill>
                <a:latin typeface="+mj-lt"/>
                <a:ea typeface="SimSun" panose="02010600030101010101" pitchFamily="2" charset="-122"/>
                <a:cs typeface="Arial"/>
              </a:rPr>
              <a:t>E</a:t>
            </a:r>
            <a:r>
              <a:rPr lang="en-US" altLang="zh-CN" sz="2600" b="1" dirty="0" err="1">
                <a:solidFill>
                  <a:srgbClr val="000000"/>
                </a:solidFill>
                <a:latin typeface="+mj-lt"/>
                <a:ea typeface="SimSun" panose="02010600030101010101" pitchFamily="2" charset="-122"/>
                <a:cs typeface="Arial"/>
              </a:rPr>
              <a:t>lectronic</a:t>
            </a:r>
            <a:r>
              <a:rPr lang="en-US" altLang="zh-CN" sz="2600" b="1" dirty="0">
                <a:solidFill>
                  <a:srgbClr val="000000"/>
                </a:solidFill>
                <a:latin typeface="+mj-lt"/>
                <a:ea typeface="SimSun" panose="02010600030101010101" pitchFamily="2" charset="-122"/>
                <a:cs typeface="Arial"/>
              </a:rPr>
              <a:t> Structures of </a:t>
            </a:r>
            <a:r>
              <a:rPr lang="en-US" altLang="zh-CN" sz="2600" b="1" dirty="0" err="1">
                <a:solidFill>
                  <a:srgbClr val="000000"/>
                </a:solidFill>
                <a:latin typeface="+mj-lt"/>
                <a:ea typeface="SimSun" panose="02010600030101010101" pitchFamily="2" charset="-122"/>
                <a:cs typeface="Arial"/>
              </a:rPr>
              <a:t>NiO</a:t>
            </a:r>
            <a:r>
              <a:rPr lang="en-US" altLang="zh-CN" sz="2600" b="1" dirty="0">
                <a:solidFill>
                  <a:srgbClr val="000000"/>
                </a:solidFill>
                <a:latin typeface="+mj-lt"/>
                <a:ea typeface="SimSun" panose="02010600030101010101" pitchFamily="2" charset="-122"/>
                <a:cs typeface="Arial"/>
              </a:rPr>
              <a:t> by Li doping</a:t>
            </a:r>
          </a:p>
          <a:p>
            <a:pPr>
              <a:lnSpc>
                <a:spcPct val="150000"/>
              </a:lnSpc>
              <a:buClr>
                <a:srgbClr val="000000"/>
              </a:buClr>
              <a:buSzPct val="100000"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CC6600"/>
              </a:solidFill>
              <a:effectLst/>
              <a:uLnTx/>
              <a:uFillTx/>
              <a:latin typeface="Times New Roman" charset="0"/>
              <a:ea typeface="ＭＳ Ｐゴシック" charset="0"/>
              <a:cs typeface="Times New Roman" charset="0"/>
            </a:endParaRPr>
          </a:p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CC6600"/>
              </a:solidFill>
              <a:effectLst/>
              <a:uLnTx/>
              <a:uFillTx/>
              <a:latin typeface="Times New Roman" charset="0"/>
              <a:ea typeface="ＭＳ Ｐゴシック" charset="0"/>
              <a:cs typeface="Times New Roman" charset="0"/>
            </a:endParaRPr>
          </a:p>
        </p:txBody>
      </p:sp>
      <p:pic>
        <p:nvPicPr>
          <p:cNvPr id="14" name="图片 2" descr="{NFN(5}`]Q3NKY@J@OM2HJV"/>
          <p:cNvPicPr>
            <a:picLocks noChangeAspect="1"/>
          </p:cNvPicPr>
          <p:nvPr/>
        </p:nvPicPr>
        <p:blipFill>
          <a:blip r:embed="rId6"/>
          <a:srcRect b="10765"/>
          <a:stretch>
            <a:fillRect/>
          </a:stretch>
        </p:blipFill>
        <p:spPr>
          <a:xfrm>
            <a:off x="-635" y="-3810"/>
            <a:ext cx="9145270" cy="831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975276"/>
      </p:ext>
    </p:extLst>
  </p:cSld>
  <p:clrMapOvr>
    <a:masterClrMapping/>
  </p:clrMapOvr>
  <p:transition spd="slow" advTm="6639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 bwMode="auto">
          <a:xfrm>
            <a:off x="1109663" y="1020763"/>
            <a:ext cx="7399337" cy="1700212"/>
          </a:xfrm>
          <a:prstGeom prst="rect">
            <a:avLst/>
          </a:prstGeom>
          <a:solidFill>
            <a:schemeClr val="accent1">
              <a:lumMod val="20000"/>
              <a:lumOff val="80000"/>
              <a:alpha val="34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  <a:defRPr/>
            </a:pP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4" name="Title 1"/>
          <p:cNvSpPr txBox="1">
            <a:spLocks/>
          </p:cNvSpPr>
          <p:nvPr/>
        </p:nvSpPr>
        <p:spPr>
          <a:xfrm>
            <a:off x="3542175" y="1149350"/>
            <a:ext cx="5029055" cy="1350962"/>
          </a:xfrm>
          <a:prstGeom prst="rect">
            <a:avLst/>
          </a:prstGeom>
        </p:spPr>
        <p:txBody>
          <a:bodyPr lIns="68580" tIns="34290" rIns="68580" bIns="3429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57175" lvl="0" indent="-257175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sz="1650" b="1" dirty="0">
                <a:solidFill>
                  <a:srgbClr val="FF0000"/>
                </a:solidFill>
                <a:cs typeface="Arial" panose="020B0604020202020204" pitchFamily="34" charset="0"/>
              </a:rPr>
              <a:t>Transparent </a:t>
            </a:r>
            <a:r>
              <a:rPr kumimoji="0" lang="en-US" altLang="zh-CN" sz="16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 panose="020B0604020202020204" pitchFamily="34" charset="0"/>
              </a:rPr>
              <a:t>P-type</a:t>
            </a:r>
            <a:r>
              <a:rPr kumimoji="0" lang="en-US" altLang="zh-CN" sz="165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 panose="020B0604020202020204" pitchFamily="34" charset="0"/>
              </a:rPr>
              <a:t> semiconductor</a:t>
            </a:r>
            <a:r>
              <a:rPr kumimoji="0" lang="en-US" altLang="zh-CN" sz="16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 panose="020B0604020202020204" pitchFamily="34" charset="0"/>
              </a:rPr>
              <a:t>: </a:t>
            </a:r>
            <a:r>
              <a:rPr kumimoji="0" lang="en-US" altLang="zh-CN" sz="165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 panose="020B0604020202020204" pitchFamily="34" charset="0"/>
              </a:rPr>
              <a:t>Eg</a:t>
            </a:r>
            <a:r>
              <a:rPr kumimoji="0" lang="en-US" altLang="zh-CN" sz="165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 panose="020B0604020202020204" pitchFamily="34" charset="0"/>
              </a:rPr>
              <a:t> = </a:t>
            </a:r>
            <a:r>
              <a:rPr kumimoji="0" lang="en-US" sz="165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 panose="020B0604020202020204" pitchFamily="34" charset="0"/>
              </a:rPr>
              <a:t>3.6 eV</a:t>
            </a:r>
            <a:r>
              <a:rPr kumimoji="0" lang="en-US" sz="16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 panose="020B0604020202020204" pitchFamily="34" charset="0"/>
              </a:rPr>
              <a:t>; </a:t>
            </a:r>
          </a:p>
          <a:p>
            <a:pPr marL="257175" indent="-257175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sz="16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Antiferromagnetic</a:t>
            </a:r>
            <a:r>
              <a:rPr lang="zh-CN" altLang="en-US" sz="165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n-US" altLang="zh-CN" sz="1650" dirty="0">
                <a:solidFill>
                  <a:srgbClr val="000000"/>
                </a:solidFill>
                <a:cs typeface="Arial" panose="020B0604020202020204" pitchFamily="34" charset="0"/>
              </a:rPr>
              <a:t>(</a:t>
            </a:r>
            <a:r>
              <a:rPr lang="en-US" sz="1650" dirty="0">
                <a:solidFill>
                  <a:srgbClr val="000000"/>
                </a:solidFill>
                <a:cs typeface="Arial" panose="020B0604020202020204" pitchFamily="34" charset="0"/>
              </a:rPr>
              <a:t>T</a:t>
            </a:r>
            <a:r>
              <a:rPr lang="en-US" sz="1650" i="1" baseline="-25000" dirty="0">
                <a:solidFill>
                  <a:srgbClr val="000000"/>
                </a:solidFill>
                <a:cs typeface="Arial" panose="020B0604020202020204" pitchFamily="34" charset="0"/>
              </a:rPr>
              <a:t>N</a:t>
            </a:r>
            <a:r>
              <a:rPr lang="en-US" sz="165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n-US" altLang="zh-CN" sz="1650" dirty="0">
                <a:solidFill>
                  <a:srgbClr val="000000"/>
                </a:solidFill>
                <a:cs typeface="Arial" panose="020B0604020202020204" pitchFamily="34" charset="0"/>
              </a:rPr>
              <a:t>= </a:t>
            </a:r>
            <a:r>
              <a:rPr lang="en-US" sz="1650" dirty="0">
                <a:solidFill>
                  <a:srgbClr val="000000"/>
                </a:solidFill>
                <a:cs typeface="Arial" panose="020B0604020202020204" pitchFamily="34" charset="0"/>
              </a:rPr>
              <a:t>523 K)</a:t>
            </a:r>
            <a:r>
              <a:rPr lang="en-US" altLang="zh-CN" sz="165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zh-CN" altLang="en-US" sz="165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endParaRPr lang="en-US" altLang="zh-CN" sz="165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257175" marR="0" lvl="0" indent="-257175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zh-CN" sz="1650" dirty="0">
                <a:solidFill>
                  <a:srgbClr val="000000"/>
                </a:solidFill>
                <a:latin typeface="Arial"/>
                <a:cs typeface="Arial" panose="020B0604020202020204" pitchFamily="34" charset="0"/>
              </a:rPr>
              <a:t>Application </a:t>
            </a:r>
            <a:r>
              <a:rPr kumimoji="0" lang="en-US" altLang="zh-CN" sz="16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 panose="020B0604020202020204" pitchFamily="34" charset="0"/>
              </a:rPr>
              <a:t>— Hole transport layer in solar cells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 panose="020B0604020202020204" pitchFamily="34" charset="0"/>
              </a:rPr>
              <a:t>                       </a:t>
            </a:r>
            <a:r>
              <a:rPr kumimoji="0" lang="en-US" altLang="zh-CN" sz="16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 panose="020B0604020202020204" pitchFamily="34" charset="0"/>
              </a:rPr>
              <a:t>— Data storage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pic>
        <p:nvPicPr>
          <p:cNvPr id="67650" name="Picture 1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13" t="16699" r="27705" b="17647"/>
          <a:stretch>
            <a:fillRect/>
          </a:stretch>
        </p:blipFill>
        <p:spPr bwMode="auto">
          <a:xfrm>
            <a:off x="1065300" y="1068388"/>
            <a:ext cx="1823103" cy="157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652" name="TextBox 118"/>
          <p:cNvSpPr txBox="1">
            <a:spLocks noChangeArrowheads="1"/>
          </p:cNvSpPr>
          <p:nvPr/>
        </p:nvSpPr>
        <p:spPr bwMode="auto">
          <a:xfrm>
            <a:off x="2760784" y="1703403"/>
            <a:ext cx="74297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O</a:t>
            </a:r>
            <a:r>
              <a:rPr kumimoji="0" lang="en-GB" altLang="en-US" sz="1600" b="1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2-</a:t>
            </a:r>
          </a:p>
        </p:txBody>
      </p:sp>
      <p:pic>
        <p:nvPicPr>
          <p:cNvPr id="76" name="Picture 2" descr="Image result for nICEL OXIDE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177"/>
          <a:stretch/>
        </p:blipFill>
        <p:spPr bwMode="auto">
          <a:xfrm>
            <a:off x="277245" y="1000856"/>
            <a:ext cx="784938" cy="519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760784" y="2244101"/>
            <a:ext cx="13153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00FF"/>
                </a:solidFill>
              </a:rPr>
              <a:t>Ni</a:t>
            </a:r>
            <a:r>
              <a:rPr lang="en-US" sz="1600" baseline="30000" dirty="0">
                <a:solidFill>
                  <a:srgbClr val="0000FF"/>
                </a:solidFill>
              </a:rPr>
              <a:t>2+</a:t>
            </a:r>
            <a:r>
              <a:rPr lang="en-US" sz="1600" dirty="0">
                <a:solidFill>
                  <a:srgbClr val="0000FF"/>
                </a:solidFill>
              </a:rPr>
              <a:t>: 3d</a:t>
            </a:r>
            <a:r>
              <a:rPr lang="en-US" sz="1600" baseline="30000" dirty="0">
                <a:solidFill>
                  <a:srgbClr val="0000FF"/>
                </a:solidFill>
              </a:rPr>
              <a:t>8</a:t>
            </a:r>
          </a:p>
        </p:txBody>
      </p:sp>
      <p:sp>
        <p:nvSpPr>
          <p:cNvPr id="161" name="TextBox 160"/>
          <p:cNvSpPr txBox="1"/>
          <p:nvPr/>
        </p:nvSpPr>
        <p:spPr bwMode="auto">
          <a:xfrm>
            <a:off x="2730345" y="1127487"/>
            <a:ext cx="1103313" cy="27699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050" b="1" dirty="0">
                <a:solidFill>
                  <a:srgbClr val="00CC00"/>
                </a:solidFill>
                <a:ea typeface="ＭＳ Ｐゴシック" charset="0"/>
                <a:cs typeface="Arial" panose="020B0604020202020204" pitchFamily="34" charset="0"/>
              </a:rPr>
              <a:t> </a:t>
            </a: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00CC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Li</a:t>
            </a:r>
            <a:r>
              <a:rPr kumimoji="0" lang="en-GB" sz="1200" b="1" i="0" u="none" strike="noStrike" kern="1200" cap="none" spc="0" normalizeH="0" baseline="30000" noProof="0" dirty="0">
                <a:ln>
                  <a:noFill/>
                </a:ln>
                <a:solidFill>
                  <a:srgbClr val="00CC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+</a:t>
            </a:r>
          </a:p>
        </p:txBody>
      </p:sp>
      <p:pic>
        <p:nvPicPr>
          <p:cNvPr id="162" name="Picture 1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947" t="7173" r="-635" b="75237"/>
          <a:stretch>
            <a:fillRect/>
          </a:stretch>
        </p:blipFill>
        <p:spPr bwMode="auto">
          <a:xfrm>
            <a:off x="2562773" y="1116456"/>
            <a:ext cx="278283" cy="342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图片 2" descr="8092962_173153605000_2"/>
          <p:cNvPicPr/>
          <p:nvPr/>
        </p:nvPicPr>
        <p:blipFill>
          <a:blip r:embed="rId5"/>
          <a:srcRect b="83057"/>
          <a:stretch>
            <a:fillRect/>
          </a:stretch>
        </p:blipFill>
        <p:spPr>
          <a:xfrm>
            <a:off x="4686" y="-12059"/>
            <a:ext cx="9144635" cy="756285"/>
          </a:xfrm>
          <a:prstGeom prst="rect">
            <a:avLst/>
          </a:prstGeom>
        </p:spPr>
      </p:pic>
      <p:sp>
        <p:nvSpPr>
          <p:cNvPr id="16" name="AutoShape 10" descr="https://www.extremetech.com/wp-content/uploads/2015/06/supercon-head-640x353.jpg"/>
          <p:cNvSpPr>
            <a:spLocks noChangeAspect="1" noChangeArrowheads="1"/>
          </p:cNvSpPr>
          <p:nvPr/>
        </p:nvSpPr>
        <p:spPr bwMode="auto">
          <a:xfrm>
            <a:off x="80269" y="-23052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pic>
        <p:nvPicPr>
          <p:cNvPr id="17" name="Picture 2" descr="Related imag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3734" y="-41711"/>
            <a:ext cx="815587" cy="815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itle 1"/>
          <p:cNvSpPr txBox="1">
            <a:spLocks/>
          </p:cNvSpPr>
          <p:nvPr/>
        </p:nvSpPr>
        <p:spPr>
          <a:xfrm>
            <a:off x="432552" y="198258"/>
            <a:ext cx="8308975" cy="544512"/>
          </a:xfrm>
          <a:prstGeom prst="rect">
            <a:avLst/>
          </a:prstGeom>
        </p:spPr>
        <p:txBody>
          <a:bodyPr lIns="68580" tIns="34290" rIns="68580" bIns="3429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j-ea"/>
                <a:cs typeface="Arial" panose="020B0604020202020204" pitchFamily="34" charset="0"/>
              </a:rPr>
              <a:t>The electronic structure of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/>
                <a:ea typeface="+mj-ea"/>
                <a:cs typeface="Arial" panose="020B0604020202020204" pitchFamily="34" charset="0"/>
              </a:rPr>
              <a:t>NiO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j-ea"/>
                <a:cs typeface="Arial" panose="020B0604020202020204" pitchFamily="34" charset="0"/>
              </a:rPr>
              <a:t>: a century inspiring debate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+mj-ea"/>
            </a:endParaRP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95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3FA44C33-5A3B-8848-BD16-3C811BA7CCF8}"/>
              </a:ext>
            </a:extLst>
          </p:cNvPr>
          <p:cNvSpPr txBox="1"/>
          <p:nvPr/>
        </p:nvSpPr>
        <p:spPr>
          <a:xfrm>
            <a:off x="8625577" y="6507574"/>
            <a:ext cx="5086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/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32688909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itle 1"/>
          <p:cNvSpPr txBox="1">
            <a:spLocks/>
          </p:cNvSpPr>
          <p:nvPr/>
        </p:nvSpPr>
        <p:spPr>
          <a:xfrm>
            <a:off x="654843" y="5716748"/>
            <a:ext cx="4017963" cy="1201738"/>
          </a:xfrm>
          <a:prstGeom prst="rect">
            <a:avLst/>
          </a:prstGeom>
        </p:spPr>
        <p:txBody>
          <a:bodyPr lIns="68580" tIns="34290" rIns="68580" bIns="3429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 panose="020B0604020202020204" pitchFamily="34" charset="0"/>
              </a:rPr>
              <a:t>Physicists believe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 panose="020B0604020202020204" pitchFamily="34" charset="0"/>
              </a:rPr>
              <a:t>NiO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 panose="020B0604020202020204" pitchFamily="34" charset="0"/>
              </a:rPr>
              <a:t>  is </a:t>
            </a:r>
            <a:r>
              <a:rPr kumimoji="0" lang="en-US" sz="14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 panose="020B0604020202020204" pitchFamily="34" charset="0"/>
              </a:rPr>
              <a:t>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 panose="020B0604020202020204" pitchFamily="34" charset="0"/>
              </a:rPr>
              <a:t>a charge transfer insulator (the top of valence band is O 2p)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95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81037" y="6168982"/>
            <a:ext cx="3533775" cy="71558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0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ＭＳ Ｐゴシック" charset="0"/>
              </a:rPr>
              <a:t>G. </a:t>
            </a:r>
            <a:r>
              <a:rPr kumimoji="0" lang="en-GB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ＭＳ Ｐゴシック" charset="0"/>
              </a:rPr>
              <a:t>Sawatzky</a:t>
            </a: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ＭＳ Ｐゴシック" charset="0"/>
              </a:rPr>
              <a:t>, et al </a:t>
            </a:r>
            <a:r>
              <a:rPr kumimoji="0" lang="en-GB" sz="1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ＭＳ Ｐゴシック" charset="0"/>
              </a:rPr>
              <a:t>PRL</a:t>
            </a: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ＭＳ Ｐゴシック" charset="0"/>
              </a:rPr>
              <a:t> 62, 221 (1989)</a:t>
            </a:r>
            <a:r>
              <a:rPr kumimoji="0" lang="en-GB" sz="1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ＭＳ Ｐゴシック" charset="0"/>
              </a:rPr>
              <a:t> </a:t>
            </a:r>
          </a:p>
          <a:p>
            <a:pPr eaLnBrk="1" hangingPunct="1">
              <a:defRPr/>
            </a:pPr>
            <a:r>
              <a:rPr lang="en-GB" altLang="zh-CN" sz="1000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G. </a:t>
            </a:r>
            <a:r>
              <a:rPr lang="en-GB" altLang="zh-CN" sz="1000" dirty="0" err="1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Sawatzky</a:t>
            </a:r>
            <a:r>
              <a:rPr lang="en-GB" altLang="zh-CN" sz="1000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, et al </a:t>
            </a:r>
            <a:r>
              <a:rPr lang="en-GB" altLang="zh-CN" sz="1000" i="1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PRL</a:t>
            </a:r>
            <a:r>
              <a:rPr lang="en-GB" altLang="zh-CN" sz="1000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 53, 2339 (1984)</a:t>
            </a:r>
            <a:r>
              <a:rPr lang="en-GB" altLang="zh-CN" sz="1000" i="1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 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7612" name="TextBox 77"/>
          <p:cNvSpPr txBox="1">
            <a:spLocks noChangeArrowheads="1"/>
          </p:cNvSpPr>
          <p:nvPr/>
        </p:nvSpPr>
        <p:spPr bwMode="auto">
          <a:xfrm>
            <a:off x="5729288" y="6078419"/>
            <a:ext cx="33020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0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JB Goodenough, </a:t>
            </a:r>
            <a:r>
              <a:rPr kumimoji="0" lang="en-GB" altLang="en-US" sz="1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J. Phys. Chem. Solids </a:t>
            </a:r>
            <a:r>
              <a:rPr kumimoji="0" lang="en-GB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(1958)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0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Allan Jacobson </a:t>
            </a:r>
            <a:r>
              <a:rPr kumimoji="0" lang="en-GB" altLang="en-US" sz="1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JACS 115 4173 (1993)</a:t>
            </a:r>
          </a:p>
          <a:p>
            <a:pPr eaLnBrk="1" hangingPunct="1">
              <a:defRPr/>
            </a:pPr>
            <a:r>
              <a:rPr lang="en-GB" altLang="zh-CN" sz="1000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John Harding, </a:t>
            </a:r>
            <a:r>
              <a:rPr lang="en-GB" altLang="zh-CN" sz="1000" i="1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PRB 85, 115127 (2012)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0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 bwMode="auto">
          <a:xfrm>
            <a:off x="1109663" y="1020763"/>
            <a:ext cx="7399337" cy="1700212"/>
          </a:xfrm>
          <a:prstGeom prst="rect">
            <a:avLst/>
          </a:prstGeom>
          <a:solidFill>
            <a:schemeClr val="accent1">
              <a:lumMod val="20000"/>
              <a:lumOff val="80000"/>
              <a:alpha val="34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  <a:defRPr/>
            </a:pP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4" name="Title 1"/>
          <p:cNvSpPr txBox="1">
            <a:spLocks/>
          </p:cNvSpPr>
          <p:nvPr/>
        </p:nvSpPr>
        <p:spPr>
          <a:xfrm>
            <a:off x="3542175" y="1149350"/>
            <a:ext cx="5029055" cy="1350962"/>
          </a:xfrm>
          <a:prstGeom prst="rect">
            <a:avLst/>
          </a:prstGeom>
        </p:spPr>
        <p:txBody>
          <a:bodyPr lIns="68580" tIns="34290" rIns="68580" bIns="3429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57175" lvl="0" indent="-257175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sz="1650" b="1" dirty="0">
                <a:solidFill>
                  <a:srgbClr val="FF0000"/>
                </a:solidFill>
                <a:cs typeface="Arial" panose="020B0604020202020204" pitchFamily="34" charset="0"/>
              </a:rPr>
              <a:t>Transparent </a:t>
            </a:r>
            <a:r>
              <a:rPr kumimoji="0" lang="en-US" altLang="zh-CN" sz="16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 panose="020B0604020202020204" pitchFamily="34" charset="0"/>
              </a:rPr>
              <a:t>P-type</a:t>
            </a:r>
            <a:r>
              <a:rPr kumimoji="0" lang="en-US" altLang="zh-CN" sz="165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 panose="020B0604020202020204" pitchFamily="34" charset="0"/>
              </a:rPr>
              <a:t> semiconductor</a:t>
            </a:r>
            <a:r>
              <a:rPr kumimoji="0" lang="en-US" altLang="zh-CN" sz="16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 panose="020B0604020202020204" pitchFamily="34" charset="0"/>
              </a:rPr>
              <a:t>: </a:t>
            </a:r>
            <a:r>
              <a:rPr kumimoji="0" lang="en-US" altLang="zh-CN" sz="165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 panose="020B0604020202020204" pitchFamily="34" charset="0"/>
              </a:rPr>
              <a:t>Eg</a:t>
            </a:r>
            <a:r>
              <a:rPr kumimoji="0" lang="en-US" altLang="zh-CN" sz="165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 panose="020B0604020202020204" pitchFamily="34" charset="0"/>
              </a:rPr>
              <a:t> = </a:t>
            </a:r>
            <a:r>
              <a:rPr kumimoji="0" lang="en-US" sz="165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 panose="020B0604020202020204" pitchFamily="34" charset="0"/>
              </a:rPr>
              <a:t>3.6 eV</a:t>
            </a:r>
            <a:r>
              <a:rPr kumimoji="0" lang="en-US" sz="16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 panose="020B0604020202020204" pitchFamily="34" charset="0"/>
              </a:rPr>
              <a:t>; </a:t>
            </a:r>
          </a:p>
          <a:p>
            <a:pPr marL="257175" indent="-257175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sz="16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Antiferromagnetic</a:t>
            </a:r>
            <a:r>
              <a:rPr lang="zh-CN" altLang="en-US" sz="165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n-US" altLang="zh-CN" sz="1650" dirty="0">
                <a:solidFill>
                  <a:srgbClr val="000000"/>
                </a:solidFill>
                <a:cs typeface="Arial" panose="020B0604020202020204" pitchFamily="34" charset="0"/>
              </a:rPr>
              <a:t>(</a:t>
            </a:r>
            <a:r>
              <a:rPr lang="en-US" sz="1650" dirty="0">
                <a:solidFill>
                  <a:srgbClr val="000000"/>
                </a:solidFill>
                <a:cs typeface="Arial" panose="020B0604020202020204" pitchFamily="34" charset="0"/>
              </a:rPr>
              <a:t>T</a:t>
            </a:r>
            <a:r>
              <a:rPr lang="en-US" sz="1650" i="1" baseline="-25000" dirty="0">
                <a:solidFill>
                  <a:srgbClr val="000000"/>
                </a:solidFill>
                <a:cs typeface="Arial" panose="020B0604020202020204" pitchFamily="34" charset="0"/>
              </a:rPr>
              <a:t>N</a:t>
            </a:r>
            <a:r>
              <a:rPr lang="en-US" sz="165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n-US" altLang="zh-CN" sz="1650" dirty="0">
                <a:solidFill>
                  <a:srgbClr val="000000"/>
                </a:solidFill>
                <a:cs typeface="Arial" panose="020B0604020202020204" pitchFamily="34" charset="0"/>
              </a:rPr>
              <a:t>= </a:t>
            </a:r>
            <a:r>
              <a:rPr lang="en-US" sz="1650" dirty="0">
                <a:solidFill>
                  <a:srgbClr val="000000"/>
                </a:solidFill>
                <a:cs typeface="Arial" panose="020B0604020202020204" pitchFamily="34" charset="0"/>
              </a:rPr>
              <a:t>523 K)</a:t>
            </a:r>
            <a:r>
              <a:rPr lang="en-US" altLang="zh-CN" sz="165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zh-CN" altLang="en-US" sz="165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endParaRPr lang="en-US" altLang="zh-CN" sz="165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257175" marR="0" lvl="0" indent="-257175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zh-CN" sz="1650" dirty="0">
                <a:solidFill>
                  <a:srgbClr val="000000"/>
                </a:solidFill>
                <a:latin typeface="Arial"/>
                <a:cs typeface="Arial" panose="020B0604020202020204" pitchFamily="34" charset="0"/>
              </a:rPr>
              <a:t>Application </a:t>
            </a:r>
            <a:r>
              <a:rPr kumimoji="0" lang="en-US" altLang="zh-CN" sz="16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 panose="020B0604020202020204" pitchFamily="34" charset="0"/>
              </a:rPr>
              <a:t>— Hole transport layer in solar cells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 panose="020B0604020202020204" pitchFamily="34" charset="0"/>
              </a:rPr>
              <a:t>                       </a:t>
            </a:r>
            <a:r>
              <a:rPr kumimoji="0" lang="en-US" altLang="zh-CN" sz="16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 panose="020B0604020202020204" pitchFamily="34" charset="0"/>
              </a:rPr>
              <a:t>— Data storage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79" name="Text Box 5"/>
          <p:cNvSpPr txBox="1">
            <a:spLocks noChangeArrowheads="1"/>
          </p:cNvSpPr>
          <p:nvPr/>
        </p:nvSpPr>
        <p:spPr bwMode="auto">
          <a:xfrm>
            <a:off x="763588" y="2820151"/>
            <a:ext cx="7745412" cy="299717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rgbClr val="C00000"/>
            </a:solidFill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just" defTabSz="4572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iti SC Medium"/>
              <a:ea typeface="Heiti SC Medium"/>
              <a:cs typeface="Heiti SC Medium"/>
            </a:endParaRPr>
          </a:p>
        </p:txBody>
      </p:sp>
      <p:pic>
        <p:nvPicPr>
          <p:cNvPr id="76" name="Picture 2" descr="Image result for nICEL OXIDE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177"/>
          <a:stretch/>
        </p:blipFill>
        <p:spPr bwMode="auto">
          <a:xfrm>
            <a:off x="277245" y="1000856"/>
            <a:ext cx="784938" cy="519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8" name="Title 1"/>
          <p:cNvSpPr txBox="1">
            <a:spLocks/>
          </p:cNvSpPr>
          <p:nvPr/>
        </p:nvSpPr>
        <p:spPr>
          <a:xfrm>
            <a:off x="964927" y="2791183"/>
            <a:ext cx="7812361" cy="4502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Electronic structure is interesting, </a:t>
            </a:r>
            <a:r>
              <a:rPr kumimoji="0" lang="en-US" altLang="zh-CN" sz="16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because of </a:t>
            </a:r>
            <a:r>
              <a:rPr lang="en-US" altLang="zh-CN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trong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electron correlation!!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60784" y="2244101"/>
            <a:ext cx="13153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00FF"/>
                </a:solidFill>
              </a:rPr>
              <a:t>Ni</a:t>
            </a:r>
            <a:r>
              <a:rPr lang="en-US" sz="1600" baseline="30000" dirty="0">
                <a:solidFill>
                  <a:srgbClr val="0000FF"/>
                </a:solidFill>
              </a:rPr>
              <a:t>2+</a:t>
            </a:r>
            <a:r>
              <a:rPr lang="en-US" sz="1600" dirty="0">
                <a:solidFill>
                  <a:srgbClr val="0000FF"/>
                </a:solidFill>
              </a:rPr>
              <a:t>: 3d</a:t>
            </a:r>
            <a:r>
              <a:rPr lang="en-US" sz="1600" baseline="30000" dirty="0">
                <a:solidFill>
                  <a:srgbClr val="0000FF"/>
                </a:solidFill>
              </a:rPr>
              <a:t>8</a:t>
            </a:r>
          </a:p>
        </p:txBody>
      </p:sp>
      <p:sp>
        <p:nvSpPr>
          <p:cNvPr id="77" name="TextBox 77"/>
          <p:cNvSpPr txBox="1">
            <a:spLocks noChangeArrowheads="1"/>
          </p:cNvSpPr>
          <p:nvPr/>
        </p:nvSpPr>
        <p:spPr bwMode="auto">
          <a:xfrm>
            <a:off x="5684838" y="5809747"/>
            <a:ext cx="3302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Electrochemists believe they are cycling Ni</a:t>
            </a:r>
            <a:r>
              <a:rPr kumimoji="0" lang="en-GB" altLang="en-US" sz="1400" b="1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2+</a:t>
            </a:r>
            <a:r>
              <a:rPr kumimoji="0" lang="en-GB" altLang="en-US" sz="14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/</a:t>
            </a:r>
            <a:r>
              <a:rPr kumimoji="0" lang="en-GB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Ni</a:t>
            </a:r>
            <a:r>
              <a:rPr kumimoji="0" lang="en-GB" altLang="en-US" sz="1400" b="1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3+ </a:t>
            </a:r>
            <a:r>
              <a:rPr kumimoji="0" lang="en-GB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redox potential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2749550" y="5338456"/>
            <a:ext cx="1169988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Ni 3d t</a:t>
            </a:r>
            <a:r>
              <a:rPr kumimoji="0" lang="en-US" sz="14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2g</a:t>
            </a:r>
          </a:p>
        </p:txBody>
      </p:sp>
      <p:sp>
        <p:nvSpPr>
          <p:cNvPr id="93" name="Rectangle 92"/>
          <p:cNvSpPr/>
          <p:nvPr/>
        </p:nvSpPr>
        <p:spPr>
          <a:xfrm>
            <a:off x="1747838" y="4828342"/>
            <a:ext cx="1084262" cy="589489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7" name="TextBox 52"/>
          <p:cNvSpPr txBox="1">
            <a:spLocks noChangeArrowheads="1"/>
          </p:cNvSpPr>
          <p:nvPr/>
        </p:nvSpPr>
        <p:spPr bwMode="auto">
          <a:xfrm>
            <a:off x="2055813" y="4847392"/>
            <a:ext cx="671512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O 2p</a:t>
            </a:r>
            <a:r>
              <a:rPr kumimoji="0" lang="en-US" altLang="en-US" sz="1200" b="1" i="0" u="none" strike="noStrike" kern="120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6</a:t>
            </a:r>
          </a:p>
        </p:txBody>
      </p:sp>
      <p:cxnSp>
        <p:nvCxnSpPr>
          <p:cNvPr id="108" name="Straight Connector 107"/>
          <p:cNvCxnSpPr/>
          <p:nvPr/>
        </p:nvCxnSpPr>
        <p:spPr>
          <a:xfrm>
            <a:off x="1820863" y="5501968"/>
            <a:ext cx="269875" cy="0"/>
          </a:xfrm>
          <a:prstGeom prst="line">
            <a:avLst/>
          </a:prstGeom>
          <a:ln w="60325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Arrow Connector 108"/>
          <p:cNvCxnSpPr/>
          <p:nvPr/>
        </p:nvCxnSpPr>
        <p:spPr>
          <a:xfrm flipV="1">
            <a:off x="1909763" y="5403543"/>
            <a:ext cx="0" cy="188913"/>
          </a:xfrm>
          <a:prstGeom prst="straightConnector1">
            <a:avLst/>
          </a:prstGeom>
          <a:ln w="25400">
            <a:solidFill>
              <a:schemeClr val="tx1"/>
            </a:solidFill>
            <a:headEnd w="sm" len="sm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Arrow Connector 110"/>
          <p:cNvCxnSpPr/>
          <p:nvPr/>
        </p:nvCxnSpPr>
        <p:spPr>
          <a:xfrm>
            <a:off x="2016125" y="5417831"/>
            <a:ext cx="0" cy="188912"/>
          </a:xfrm>
          <a:prstGeom prst="straightConnector1">
            <a:avLst/>
          </a:prstGeom>
          <a:ln w="25400">
            <a:solidFill>
              <a:schemeClr val="tx1"/>
            </a:solidFill>
            <a:headEnd w="sm" len="sm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/>
          <p:cNvCxnSpPr/>
          <p:nvPr/>
        </p:nvCxnSpPr>
        <p:spPr>
          <a:xfrm>
            <a:off x="1993900" y="5227331"/>
            <a:ext cx="242888" cy="0"/>
          </a:xfrm>
          <a:prstGeom prst="line">
            <a:avLst/>
          </a:prstGeom>
          <a:ln w="60325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/>
          <p:cNvCxnSpPr/>
          <p:nvPr/>
        </p:nvCxnSpPr>
        <p:spPr>
          <a:xfrm>
            <a:off x="2371725" y="5227331"/>
            <a:ext cx="242888" cy="0"/>
          </a:xfrm>
          <a:prstGeom prst="line">
            <a:avLst/>
          </a:prstGeom>
          <a:ln w="60325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4" name="TextBox 3"/>
          <p:cNvSpPr txBox="1">
            <a:spLocks noChangeArrowheads="1"/>
          </p:cNvSpPr>
          <p:nvPr/>
        </p:nvSpPr>
        <p:spPr bwMode="auto">
          <a:xfrm>
            <a:off x="2288585" y="4333833"/>
            <a:ext cx="11382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49263">
              <a:lnSpc>
                <a:spcPts val="36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800">
                <a:solidFill>
                  <a:srgbClr val="002147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449263"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002147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449263">
              <a:spcBef>
                <a:spcPts val="5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200">
                <a:solidFill>
                  <a:srgbClr val="002147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49263"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2147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49263"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Times New Roman" panose="02020603050405020304" pitchFamily="18" charset="0"/>
              <a:buNone/>
              <a:tabLst/>
              <a:defRPr/>
            </a:pPr>
            <a:r>
              <a:rPr kumimoji="0" lang="en-US" altLang="en-US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Eg</a:t>
            </a:r>
            <a:r>
              <a:rPr kumimoji="0" lang="en-US" alt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= 3.</a:t>
            </a:r>
            <a:r>
              <a:rPr kumimoji="0" lang="en-US" altLang="zh-CN" sz="11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6</a:t>
            </a:r>
            <a:r>
              <a:rPr kumimoji="0" lang="en-US" alt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eV</a:t>
            </a:r>
          </a:p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Times New Roman" panose="02020603050405020304" pitchFamily="18" charset="0"/>
              <a:buNone/>
              <a:tabLst/>
              <a:defRPr/>
            </a:pPr>
            <a:endParaRPr kumimoji="0" lang="en-US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cxnSp>
        <p:nvCxnSpPr>
          <p:cNvPr id="115" name="Straight Arrow Connector 114"/>
          <p:cNvCxnSpPr/>
          <p:nvPr/>
        </p:nvCxnSpPr>
        <p:spPr>
          <a:xfrm flipV="1">
            <a:off x="2313517" y="4149417"/>
            <a:ext cx="0" cy="640080"/>
          </a:xfrm>
          <a:prstGeom prst="straightConnector1">
            <a:avLst/>
          </a:prstGeom>
          <a:ln w="25400">
            <a:solidFill>
              <a:srgbClr val="FF0000"/>
            </a:solidFill>
            <a:prstDash val="sysDot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/>
          <p:cNvCxnSpPr/>
          <p:nvPr/>
        </p:nvCxnSpPr>
        <p:spPr>
          <a:xfrm>
            <a:off x="2178050" y="5501968"/>
            <a:ext cx="269875" cy="0"/>
          </a:xfrm>
          <a:prstGeom prst="line">
            <a:avLst/>
          </a:prstGeom>
          <a:ln w="60325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Arrow Connector 116"/>
          <p:cNvCxnSpPr/>
          <p:nvPr/>
        </p:nvCxnSpPr>
        <p:spPr>
          <a:xfrm flipV="1">
            <a:off x="2266950" y="5403543"/>
            <a:ext cx="0" cy="188913"/>
          </a:xfrm>
          <a:prstGeom prst="straightConnector1">
            <a:avLst/>
          </a:prstGeom>
          <a:ln w="25400">
            <a:solidFill>
              <a:schemeClr val="tx1"/>
            </a:solidFill>
            <a:headEnd w="sm" len="sm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Arrow Connector 117"/>
          <p:cNvCxnSpPr/>
          <p:nvPr/>
        </p:nvCxnSpPr>
        <p:spPr>
          <a:xfrm>
            <a:off x="2373313" y="5417831"/>
            <a:ext cx="0" cy="188912"/>
          </a:xfrm>
          <a:prstGeom prst="straightConnector1">
            <a:avLst/>
          </a:prstGeom>
          <a:ln w="25400">
            <a:solidFill>
              <a:schemeClr val="tx1"/>
            </a:solidFill>
            <a:headEnd w="sm" len="sm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/>
          <p:cNvCxnSpPr/>
          <p:nvPr/>
        </p:nvCxnSpPr>
        <p:spPr>
          <a:xfrm>
            <a:off x="2528888" y="5501968"/>
            <a:ext cx="269875" cy="0"/>
          </a:xfrm>
          <a:prstGeom prst="line">
            <a:avLst/>
          </a:prstGeom>
          <a:ln w="60325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Arrow Connector 119"/>
          <p:cNvCxnSpPr/>
          <p:nvPr/>
        </p:nvCxnSpPr>
        <p:spPr>
          <a:xfrm flipV="1">
            <a:off x="2617788" y="5403543"/>
            <a:ext cx="0" cy="188913"/>
          </a:xfrm>
          <a:prstGeom prst="straightConnector1">
            <a:avLst/>
          </a:prstGeom>
          <a:ln w="25400">
            <a:solidFill>
              <a:schemeClr val="tx1"/>
            </a:solidFill>
            <a:headEnd w="sm" len="sm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Arrow Connector 120"/>
          <p:cNvCxnSpPr/>
          <p:nvPr/>
        </p:nvCxnSpPr>
        <p:spPr>
          <a:xfrm>
            <a:off x="2724150" y="5417831"/>
            <a:ext cx="0" cy="188912"/>
          </a:xfrm>
          <a:prstGeom prst="straightConnector1">
            <a:avLst/>
          </a:prstGeom>
          <a:ln w="25400">
            <a:solidFill>
              <a:schemeClr val="tx1"/>
            </a:solidFill>
            <a:headEnd w="sm" len="sm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Arrow Connector 121"/>
          <p:cNvCxnSpPr/>
          <p:nvPr/>
        </p:nvCxnSpPr>
        <p:spPr>
          <a:xfrm flipV="1">
            <a:off x="2114550" y="5130493"/>
            <a:ext cx="0" cy="161925"/>
          </a:xfrm>
          <a:prstGeom prst="straightConnector1">
            <a:avLst/>
          </a:prstGeom>
          <a:ln w="25400">
            <a:solidFill>
              <a:schemeClr val="tx1"/>
            </a:solidFill>
            <a:headEnd w="sm" len="sm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Arrow Connector 122"/>
          <p:cNvCxnSpPr/>
          <p:nvPr/>
        </p:nvCxnSpPr>
        <p:spPr>
          <a:xfrm flipV="1">
            <a:off x="2492375" y="5130493"/>
            <a:ext cx="0" cy="161925"/>
          </a:xfrm>
          <a:prstGeom prst="straightConnector1">
            <a:avLst/>
          </a:prstGeom>
          <a:ln w="25400">
            <a:solidFill>
              <a:schemeClr val="tx1"/>
            </a:solidFill>
            <a:headEnd w="sm" len="sm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/>
          <p:cNvCxnSpPr/>
          <p:nvPr/>
        </p:nvCxnSpPr>
        <p:spPr>
          <a:xfrm>
            <a:off x="2012950" y="4106026"/>
            <a:ext cx="244475" cy="0"/>
          </a:xfrm>
          <a:prstGeom prst="line">
            <a:avLst/>
          </a:prstGeom>
          <a:ln w="60325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124"/>
          <p:cNvCxnSpPr/>
          <p:nvPr/>
        </p:nvCxnSpPr>
        <p:spPr>
          <a:xfrm>
            <a:off x="2373313" y="4109201"/>
            <a:ext cx="242887" cy="0"/>
          </a:xfrm>
          <a:prstGeom prst="line">
            <a:avLst/>
          </a:prstGeom>
          <a:ln w="60325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6" name="TextBox 125"/>
          <p:cNvSpPr txBox="1"/>
          <p:nvPr/>
        </p:nvSpPr>
        <p:spPr>
          <a:xfrm>
            <a:off x="2492375" y="5035243"/>
            <a:ext cx="815975" cy="3063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e</a:t>
            </a:r>
            <a:r>
              <a:rPr kumimoji="0" lang="en-US" sz="1400" b="1" i="0" u="none" strike="noStrike" kern="1200" cap="none" spc="0" normalizeH="0" baseline="-25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g</a:t>
            </a:r>
            <a:endParaRPr kumimoji="0" lang="en-US" sz="1400" b="1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charset="0"/>
              <a:cs typeface="Arial" panose="020B0604020202020204" pitchFamily="34" charset="0"/>
            </a:endParaRPr>
          </a:p>
        </p:txBody>
      </p:sp>
      <p:sp>
        <p:nvSpPr>
          <p:cNvPr id="127" name="TextBox 126"/>
          <p:cNvSpPr txBox="1"/>
          <p:nvPr/>
        </p:nvSpPr>
        <p:spPr>
          <a:xfrm>
            <a:off x="2566988" y="3961564"/>
            <a:ext cx="8159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e</a:t>
            </a:r>
            <a:r>
              <a:rPr kumimoji="0" lang="en-US" sz="1400" b="1" i="0" u="none" strike="noStrike" kern="1200" cap="none" spc="0" normalizeH="0" baseline="-25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g</a:t>
            </a:r>
            <a:endParaRPr kumimoji="0" lang="en-US" sz="1400" b="1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charset="0"/>
              <a:cs typeface="Arial" panose="020B0604020202020204" pitchFamily="34" charset="0"/>
            </a:endParaRPr>
          </a:p>
        </p:txBody>
      </p:sp>
      <p:cxnSp>
        <p:nvCxnSpPr>
          <p:cNvPr id="128" name="Straight Arrow Connector 127"/>
          <p:cNvCxnSpPr/>
          <p:nvPr/>
        </p:nvCxnSpPr>
        <p:spPr>
          <a:xfrm flipV="1">
            <a:off x="1685925" y="3979026"/>
            <a:ext cx="0" cy="1646238"/>
          </a:xfrm>
          <a:prstGeom prst="straightConnector1">
            <a:avLst/>
          </a:prstGeom>
          <a:ln w="25400">
            <a:solidFill>
              <a:schemeClr val="tx1"/>
            </a:solidFill>
            <a:headEnd w="sm" len="sm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9" name="TextBox 75"/>
          <p:cNvSpPr txBox="1">
            <a:spLocks noChangeArrowheads="1"/>
          </p:cNvSpPr>
          <p:nvPr/>
        </p:nvSpPr>
        <p:spPr bwMode="auto">
          <a:xfrm rot="16200000">
            <a:off x="1081882" y="4390982"/>
            <a:ext cx="9191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Energy</a:t>
            </a:r>
            <a:endParaRPr kumimoji="0" lang="en-US" altLang="en-US" sz="1400" b="1" i="0" u="none" strike="noStrike" kern="1200" cap="none" spc="0" normalizeH="0" baseline="-2500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153" name="TextBox 106"/>
          <p:cNvSpPr txBox="1">
            <a:spLocks noChangeArrowheads="1"/>
          </p:cNvSpPr>
          <p:nvPr/>
        </p:nvSpPr>
        <p:spPr bwMode="auto">
          <a:xfrm>
            <a:off x="4216990" y="3780412"/>
            <a:ext cx="9874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VS</a:t>
            </a:r>
            <a:endParaRPr kumimoji="0" lang="en-US" altLang="en-US" sz="3200" b="0" i="1" u="none" strike="noStrike" kern="1200" cap="none" spc="0" normalizeH="0" baseline="-250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154" name="TextBox 16"/>
          <p:cNvSpPr txBox="1">
            <a:spLocks noChangeArrowheads="1"/>
          </p:cNvSpPr>
          <p:nvPr/>
        </p:nvSpPr>
        <p:spPr bwMode="auto">
          <a:xfrm>
            <a:off x="1295521" y="3421546"/>
            <a:ext cx="29305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Physicists’ picture </a:t>
            </a:r>
          </a:p>
        </p:txBody>
      </p:sp>
      <p:sp>
        <p:nvSpPr>
          <p:cNvPr id="155" name="TextBox 108"/>
          <p:cNvSpPr txBox="1">
            <a:spLocks noChangeArrowheads="1"/>
          </p:cNvSpPr>
          <p:nvPr/>
        </p:nvSpPr>
        <p:spPr bwMode="auto">
          <a:xfrm>
            <a:off x="5899151" y="3447214"/>
            <a:ext cx="2226734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Chemists’ picture </a:t>
            </a:r>
          </a:p>
        </p:txBody>
      </p:sp>
      <p:sp>
        <p:nvSpPr>
          <p:cNvPr id="157" name="TextBox 3"/>
          <p:cNvSpPr txBox="1">
            <a:spLocks noChangeArrowheads="1"/>
          </p:cNvSpPr>
          <p:nvPr/>
        </p:nvSpPr>
        <p:spPr bwMode="auto">
          <a:xfrm>
            <a:off x="1250951" y="5045549"/>
            <a:ext cx="611187" cy="446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49263">
              <a:lnSpc>
                <a:spcPts val="36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800">
                <a:solidFill>
                  <a:srgbClr val="002147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449263"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002147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449263">
              <a:spcBef>
                <a:spcPts val="5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200">
                <a:solidFill>
                  <a:srgbClr val="002147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49263"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2147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49263"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Times New Roman" panose="02020603050405020304" pitchFamily="18" charset="0"/>
              <a:buNone/>
              <a:tabLst/>
              <a:defRPr/>
            </a:pPr>
            <a:r>
              <a:rPr lang="en-US" altLang="en-US" sz="1400" b="1" dirty="0">
                <a:solidFill>
                  <a:schemeClr val="tx1"/>
                </a:solidFill>
              </a:rPr>
              <a:t>VB</a:t>
            </a:r>
            <a:endParaRPr kumimoji="0" lang="en-US" altLang="en-US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Times New Roman" panose="02020603050405020304" pitchFamily="18" charset="0"/>
              <a:buNone/>
              <a:tabLst/>
              <a:defRPr/>
            </a:pPr>
            <a:endParaRPr kumimoji="0" lang="en-US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58" name="TextBox 3"/>
          <p:cNvSpPr txBox="1">
            <a:spLocks noChangeArrowheads="1"/>
          </p:cNvSpPr>
          <p:nvPr/>
        </p:nvSpPr>
        <p:spPr bwMode="auto">
          <a:xfrm>
            <a:off x="1233488" y="3965697"/>
            <a:ext cx="1138237" cy="446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49263">
              <a:lnSpc>
                <a:spcPts val="36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800">
                <a:solidFill>
                  <a:srgbClr val="002147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449263"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002147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449263">
              <a:spcBef>
                <a:spcPts val="5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200">
                <a:solidFill>
                  <a:srgbClr val="002147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49263"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2147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49263"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Times New Roman" panose="02020603050405020304" pitchFamily="18" charset="0"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CB</a:t>
            </a:r>
          </a:p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Times New Roman" panose="02020603050405020304" pitchFamily="18" charset="0"/>
              <a:buNone/>
              <a:tabLst/>
              <a:defRPr/>
            </a:pPr>
            <a:endParaRPr kumimoji="0" lang="en-US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F1C1EE5F-CF0B-B241-86C6-E4A4ACBCAEDE}"/>
              </a:ext>
            </a:extLst>
          </p:cNvPr>
          <p:cNvGrpSpPr/>
          <p:nvPr/>
        </p:nvGrpSpPr>
        <p:grpSpPr>
          <a:xfrm>
            <a:off x="5729288" y="3887557"/>
            <a:ext cx="2614612" cy="1723914"/>
            <a:chOff x="5729288" y="3887557"/>
            <a:chExt cx="2614612" cy="1723914"/>
          </a:xfrm>
        </p:grpSpPr>
        <p:sp>
          <p:nvSpPr>
            <p:cNvPr id="130" name="TextBox 129"/>
            <p:cNvSpPr txBox="1"/>
            <p:nvPr/>
          </p:nvSpPr>
          <p:spPr>
            <a:xfrm>
              <a:off x="7264400" y="5041674"/>
              <a:ext cx="1079500" cy="30797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rPr>
                <a:t> 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rPr>
                <a:t>Ni 3d t</a:t>
              </a:r>
              <a:r>
                <a:rPr kumimoji="0" lang="en-US" sz="1400" b="1" i="0" u="none" strike="noStrike" kern="1200" cap="none" spc="0" normalizeH="0" baseline="-25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rPr>
                <a:t>2g</a:t>
              </a:r>
            </a:p>
          </p:txBody>
        </p:sp>
        <p:cxnSp>
          <p:nvCxnSpPr>
            <p:cNvPr id="131" name="Straight Arrow Connector 130"/>
            <p:cNvCxnSpPr/>
            <p:nvPr/>
          </p:nvCxnSpPr>
          <p:spPr>
            <a:xfrm flipV="1">
              <a:off x="6183313" y="3950568"/>
              <a:ext cx="0" cy="1646238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w="sm" len="sm"/>
              <a:tailEnd type="triangl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2" name="Rectangle 131"/>
            <p:cNvSpPr/>
            <p:nvPr/>
          </p:nvSpPr>
          <p:spPr>
            <a:xfrm>
              <a:off x="6251575" y="4971708"/>
              <a:ext cx="1084263" cy="639763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3" name="TextBox 85"/>
            <p:cNvSpPr txBox="1">
              <a:spLocks noChangeArrowheads="1"/>
            </p:cNvSpPr>
            <p:nvPr/>
          </p:nvSpPr>
          <p:spPr bwMode="auto">
            <a:xfrm>
              <a:off x="6538913" y="5239448"/>
              <a:ext cx="671512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rPr>
                <a:t>O 2p</a:t>
              </a:r>
              <a:r>
                <a:rPr kumimoji="0" lang="en-US" altLang="en-US" sz="1400" b="1" i="0" u="none" strike="noStrike" kern="1200" cap="none" spc="0" normalizeH="0" baseline="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rPr>
                <a:t>6</a:t>
              </a:r>
            </a:p>
          </p:txBody>
        </p:sp>
        <p:cxnSp>
          <p:nvCxnSpPr>
            <p:cNvPr id="134" name="Straight Connector 133"/>
            <p:cNvCxnSpPr/>
            <p:nvPr/>
          </p:nvCxnSpPr>
          <p:spPr>
            <a:xfrm>
              <a:off x="6323013" y="5163912"/>
              <a:ext cx="269875" cy="0"/>
            </a:xfrm>
            <a:prstGeom prst="line">
              <a:avLst/>
            </a:prstGeom>
            <a:ln w="60325"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Arrow Connector 134"/>
            <p:cNvCxnSpPr/>
            <p:nvPr/>
          </p:nvCxnSpPr>
          <p:spPr>
            <a:xfrm flipV="1">
              <a:off x="6413500" y="5065487"/>
              <a:ext cx="0" cy="188912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w="sm" len="sm"/>
              <a:tailEnd type="triangl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Arrow Connector 135"/>
            <p:cNvCxnSpPr/>
            <p:nvPr/>
          </p:nvCxnSpPr>
          <p:spPr>
            <a:xfrm>
              <a:off x="6519863" y="5079774"/>
              <a:ext cx="0" cy="188913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w="sm" len="sm"/>
              <a:tailEnd type="triangl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/>
            <p:cNvCxnSpPr/>
            <p:nvPr/>
          </p:nvCxnSpPr>
          <p:spPr>
            <a:xfrm>
              <a:off x="6497638" y="4889274"/>
              <a:ext cx="242887" cy="0"/>
            </a:xfrm>
            <a:prstGeom prst="line">
              <a:avLst/>
            </a:prstGeom>
            <a:ln w="60325"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/>
            <p:cNvCxnSpPr/>
            <p:nvPr/>
          </p:nvCxnSpPr>
          <p:spPr>
            <a:xfrm>
              <a:off x="6875463" y="4889274"/>
              <a:ext cx="242887" cy="0"/>
            </a:xfrm>
            <a:prstGeom prst="line">
              <a:avLst/>
            </a:prstGeom>
            <a:ln w="60325"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9" name="TextBox 3"/>
            <p:cNvSpPr txBox="1">
              <a:spLocks noChangeArrowheads="1"/>
            </p:cNvSpPr>
            <p:nvPr/>
          </p:nvSpPr>
          <p:spPr bwMode="auto">
            <a:xfrm>
              <a:off x="6781799" y="4378984"/>
              <a:ext cx="1165225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449263">
                <a:lnSpc>
                  <a:spcPts val="3600"/>
                </a:lnSpc>
                <a:buClr>
                  <a:srgbClr val="000000"/>
                </a:buClr>
                <a:buSzPct val="100000"/>
                <a:buFont typeface="Times New Roman" panose="02020603050405020304" pitchFamily="18" charset="0"/>
                <a:defRPr sz="2800">
                  <a:solidFill>
                    <a:srgbClr val="002147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defTabSz="449263">
                <a:spcBef>
                  <a:spcPts val="600"/>
                </a:spcBef>
                <a:buClr>
                  <a:srgbClr val="000000"/>
                </a:buClr>
                <a:buSzPct val="100000"/>
                <a:buFont typeface="Times New Roman" panose="02020603050405020304" pitchFamily="18" charset="0"/>
                <a:defRPr sz="2400">
                  <a:solidFill>
                    <a:srgbClr val="002147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defTabSz="449263">
                <a:spcBef>
                  <a:spcPts val="550"/>
                </a:spcBef>
                <a:buClr>
                  <a:srgbClr val="000000"/>
                </a:buClr>
                <a:buSzPct val="100000"/>
                <a:buFont typeface="Times New Roman" panose="02020603050405020304" pitchFamily="18" charset="0"/>
                <a:defRPr sz="2200">
                  <a:solidFill>
                    <a:srgbClr val="002147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defTabSz="449263">
                <a:spcBef>
                  <a:spcPts val="500"/>
                </a:spcBef>
                <a:buClr>
                  <a:srgbClr val="000000"/>
                </a:buClr>
                <a:buSzPct val="100000"/>
                <a:buFont typeface="Times New Roman" panose="02020603050405020304" pitchFamily="18" charset="0"/>
                <a:defRPr sz="2000">
                  <a:solidFill>
                    <a:srgbClr val="002147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defTabSz="449263">
                <a:spcBef>
                  <a:spcPts val="450"/>
                </a:spcBef>
                <a:buClr>
                  <a:srgbClr val="000000"/>
                </a:buClr>
                <a:buSzPct val="100000"/>
                <a:buFont typeface="Times New Roman" panose="02020603050405020304" pitchFamily="18" charset="0"/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49263" eaLnBrk="0" fontAlgn="base" hangingPunct="0">
                <a:spcBef>
                  <a:spcPts val="45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49263" eaLnBrk="0" fontAlgn="base" hangingPunct="0">
                <a:spcBef>
                  <a:spcPts val="45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49263" eaLnBrk="0" fontAlgn="base" hangingPunct="0">
                <a:spcBef>
                  <a:spcPts val="45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49263" eaLnBrk="0" fontAlgn="base" hangingPunct="0">
                <a:spcBef>
                  <a:spcPts val="45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marL="0" marR="0" lvl="0" indent="0" algn="l" defTabSz="44926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Times New Roman" panose="02020603050405020304" pitchFamily="18" charset="0"/>
                <a:buNone/>
                <a:tabLst/>
                <a:defRPr/>
              </a:pPr>
              <a:r>
                <a:rPr kumimoji="0" lang="en-US" altLang="en-US" sz="11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rPr>
                <a:t>Eg</a:t>
              </a:r>
              <a:endParaRPr kumimoji="0" lang="en-US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endParaRPr>
            </a:p>
          </p:txBody>
        </p:sp>
        <p:cxnSp>
          <p:nvCxnSpPr>
            <p:cNvPr id="140" name="Straight Arrow Connector 139"/>
            <p:cNvCxnSpPr/>
            <p:nvPr/>
          </p:nvCxnSpPr>
          <p:spPr>
            <a:xfrm flipV="1">
              <a:off x="6780213" y="4193456"/>
              <a:ext cx="0" cy="640080"/>
            </a:xfrm>
            <a:prstGeom prst="straightConnector1">
              <a:avLst/>
            </a:prstGeom>
            <a:ln w="25400">
              <a:solidFill>
                <a:srgbClr val="FF0000"/>
              </a:solidFill>
              <a:prstDash val="sysDot"/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/>
            <p:cNvCxnSpPr/>
            <p:nvPr/>
          </p:nvCxnSpPr>
          <p:spPr>
            <a:xfrm>
              <a:off x="6680200" y="5163912"/>
              <a:ext cx="271463" cy="0"/>
            </a:xfrm>
            <a:prstGeom prst="line">
              <a:avLst/>
            </a:prstGeom>
            <a:ln w="60325"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Arrow Connector 141"/>
            <p:cNvCxnSpPr/>
            <p:nvPr/>
          </p:nvCxnSpPr>
          <p:spPr>
            <a:xfrm flipV="1">
              <a:off x="6770688" y="5065487"/>
              <a:ext cx="0" cy="188912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w="sm" len="sm"/>
              <a:tailEnd type="triangl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Arrow Connector 142"/>
            <p:cNvCxnSpPr/>
            <p:nvPr/>
          </p:nvCxnSpPr>
          <p:spPr>
            <a:xfrm>
              <a:off x="6877050" y="5079774"/>
              <a:ext cx="0" cy="188913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w="sm" len="sm"/>
              <a:tailEnd type="triangl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/>
            <p:cNvCxnSpPr/>
            <p:nvPr/>
          </p:nvCxnSpPr>
          <p:spPr>
            <a:xfrm>
              <a:off x="7031038" y="5163912"/>
              <a:ext cx="271462" cy="0"/>
            </a:xfrm>
            <a:prstGeom prst="line">
              <a:avLst/>
            </a:prstGeom>
            <a:ln w="60325"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Arrow Connector 144"/>
            <p:cNvCxnSpPr/>
            <p:nvPr/>
          </p:nvCxnSpPr>
          <p:spPr>
            <a:xfrm flipV="1">
              <a:off x="7121525" y="5065487"/>
              <a:ext cx="0" cy="188912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w="sm" len="sm"/>
              <a:tailEnd type="triangl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Arrow Connector 145"/>
            <p:cNvCxnSpPr/>
            <p:nvPr/>
          </p:nvCxnSpPr>
          <p:spPr>
            <a:xfrm>
              <a:off x="7227888" y="5079774"/>
              <a:ext cx="0" cy="188913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w="sm" len="sm"/>
              <a:tailEnd type="triangl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Straight Arrow Connector 146"/>
            <p:cNvCxnSpPr/>
            <p:nvPr/>
          </p:nvCxnSpPr>
          <p:spPr>
            <a:xfrm flipV="1">
              <a:off x="6618288" y="4792437"/>
              <a:ext cx="0" cy="161925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w="sm" len="sm"/>
              <a:tailEnd type="triangl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Straight Arrow Connector 147"/>
            <p:cNvCxnSpPr/>
            <p:nvPr/>
          </p:nvCxnSpPr>
          <p:spPr>
            <a:xfrm flipV="1">
              <a:off x="6994525" y="4792437"/>
              <a:ext cx="0" cy="161925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w="sm" len="sm"/>
              <a:tailEnd type="triangl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Connector 148"/>
            <p:cNvCxnSpPr/>
            <p:nvPr/>
          </p:nvCxnSpPr>
          <p:spPr>
            <a:xfrm>
              <a:off x="6524625" y="4142656"/>
              <a:ext cx="242888" cy="0"/>
            </a:xfrm>
            <a:prstGeom prst="line">
              <a:avLst/>
            </a:prstGeom>
            <a:ln w="60325"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/>
            <p:cNvCxnSpPr/>
            <p:nvPr/>
          </p:nvCxnSpPr>
          <p:spPr>
            <a:xfrm>
              <a:off x="6884988" y="4137893"/>
              <a:ext cx="242887" cy="0"/>
            </a:xfrm>
            <a:prstGeom prst="line">
              <a:avLst/>
            </a:prstGeom>
            <a:ln w="60325"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1" name="TextBox 150"/>
            <p:cNvSpPr txBox="1"/>
            <p:nvPr/>
          </p:nvSpPr>
          <p:spPr>
            <a:xfrm>
              <a:off x="7046913" y="4730524"/>
              <a:ext cx="817562" cy="30797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rPr>
                <a:t> 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rPr>
                <a:t> </a:t>
              </a:r>
              <a:r>
                <a:rPr kumimoji="0" lang="en-US" sz="1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rPr>
                <a:t>e</a:t>
              </a:r>
              <a:r>
                <a:rPr kumimoji="0" lang="en-US" sz="1400" b="1" i="0" u="none" strike="noStrike" kern="1200" cap="none" spc="0" normalizeH="0" baseline="-2500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rPr>
                <a:t>g</a:t>
              </a:r>
              <a:endParaRPr kumimoji="0" lang="en-US" sz="14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endParaRPr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7078663" y="3990256"/>
              <a:ext cx="815975" cy="30797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rPr>
                <a:t> </a:t>
              </a:r>
              <a:r>
                <a:rPr kumimoji="0" lang="en-US" sz="1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rPr>
                <a:t>e</a:t>
              </a:r>
              <a:r>
                <a:rPr kumimoji="0" lang="en-US" sz="1400" b="1" i="0" u="none" strike="noStrike" kern="1200" cap="none" spc="0" normalizeH="0" baseline="-2500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rPr>
                <a:t>g</a:t>
              </a:r>
              <a:endParaRPr kumimoji="0" lang="en-US" sz="14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endParaRPr>
            </a:p>
          </p:txBody>
        </p:sp>
        <p:sp>
          <p:nvSpPr>
            <p:cNvPr id="156" name="TextBox 81"/>
            <p:cNvSpPr txBox="1">
              <a:spLocks noChangeArrowheads="1"/>
            </p:cNvSpPr>
            <p:nvPr/>
          </p:nvSpPr>
          <p:spPr bwMode="auto">
            <a:xfrm rot="16200000">
              <a:off x="5574507" y="4441899"/>
              <a:ext cx="919162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rPr>
                <a:t>Energy</a:t>
              </a:r>
              <a:endParaRPr kumimoji="0" lang="en-US" altLang="en-US" sz="1400" b="1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endParaRPr>
            </a:p>
          </p:txBody>
        </p:sp>
        <p:sp>
          <p:nvSpPr>
            <p:cNvPr id="159" name="TextBox 3"/>
            <p:cNvSpPr txBox="1">
              <a:spLocks noChangeArrowheads="1"/>
            </p:cNvSpPr>
            <p:nvPr/>
          </p:nvSpPr>
          <p:spPr bwMode="auto">
            <a:xfrm>
              <a:off x="5746751" y="4967409"/>
              <a:ext cx="611187" cy="446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449263">
                <a:lnSpc>
                  <a:spcPts val="3600"/>
                </a:lnSpc>
                <a:buClr>
                  <a:srgbClr val="000000"/>
                </a:buClr>
                <a:buSzPct val="100000"/>
                <a:buFont typeface="Times New Roman" panose="02020603050405020304" pitchFamily="18" charset="0"/>
                <a:defRPr sz="2800">
                  <a:solidFill>
                    <a:srgbClr val="002147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defTabSz="449263">
                <a:spcBef>
                  <a:spcPts val="600"/>
                </a:spcBef>
                <a:buClr>
                  <a:srgbClr val="000000"/>
                </a:buClr>
                <a:buSzPct val="100000"/>
                <a:buFont typeface="Times New Roman" panose="02020603050405020304" pitchFamily="18" charset="0"/>
                <a:defRPr sz="2400">
                  <a:solidFill>
                    <a:srgbClr val="002147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defTabSz="449263">
                <a:spcBef>
                  <a:spcPts val="550"/>
                </a:spcBef>
                <a:buClr>
                  <a:srgbClr val="000000"/>
                </a:buClr>
                <a:buSzPct val="100000"/>
                <a:buFont typeface="Times New Roman" panose="02020603050405020304" pitchFamily="18" charset="0"/>
                <a:defRPr sz="2200">
                  <a:solidFill>
                    <a:srgbClr val="002147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defTabSz="449263">
                <a:spcBef>
                  <a:spcPts val="500"/>
                </a:spcBef>
                <a:buClr>
                  <a:srgbClr val="000000"/>
                </a:buClr>
                <a:buSzPct val="100000"/>
                <a:buFont typeface="Times New Roman" panose="02020603050405020304" pitchFamily="18" charset="0"/>
                <a:defRPr sz="2000">
                  <a:solidFill>
                    <a:srgbClr val="002147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defTabSz="449263">
                <a:spcBef>
                  <a:spcPts val="450"/>
                </a:spcBef>
                <a:buClr>
                  <a:srgbClr val="000000"/>
                </a:buClr>
                <a:buSzPct val="100000"/>
                <a:buFont typeface="Times New Roman" panose="02020603050405020304" pitchFamily="18" charset="0"/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49263" eaLnBrk="0" fontAlgn="base" hangingPunct="0">
                <a:spcBef>
                  <a:spcPts val="45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49263" eaLnBrk="0" fontAlgn="base" hangingPunct="0">
                <a:spcBef>
                  <a:spcPts val="45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49263" eaLnBrk="0" fontAlgn="base" hangingPunct="0">
                <a:spcBef>
                  <a:spcPts val="45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49263" eaLnBrk="0" fontAlgn="base" hangingPunct="0">
                <a:spcBef>
                  <a:spcPts val="45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marL="0" marR="0" lvl="0" indent="0" algn="l" defTabSz="44926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Times New Roman" panose="02020603050405020304" pitchFamily="18" charset="0"/>
                <a:buNone/>
                <a:tabLst/>
                <a:defRPr/>
              </a:pPr>
              <a:r>
                <a:rPr lang="en-US" altLang="en-US" sz="1400" b="1" dirty="0">
                  <a:solidFill>
                    <a:schemeClr val="tx1"/>
                  </a:solidFill>
                </a:rPr>
                <a:t>VB</a:t>
              </a:r>
              <a:endPara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endParaRPr>
            </a:p>
            <a:p>
              <a:pPr marL="0" marR="0" lvl="0" indent="0" algn="l" defTabSz="44926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Times New Roman" panose="02020603050405020304" pitchFamily="18" charset="0"/>
                <a:buNone/>
                <a:tabLst/>
                <a:defRPr/>
              </a:pPr>
              <a:endParaRPr kumimoji="0" lang="en-US" alt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endParaRPr>
            </a:p>
          </p:txBody>
        </p:sp>
        <p:sp>
          <p:nvSpPr>
            <p:cNvPr id="160" name="TextBox 3"/>
            <p:cNvSpPr txBox="1">
              <a:spLocks noChangeArrowheads="1"/>
            </p:cNvSpPr>
            <p:nvPr/>
          </p:nvSpPr>
          <p:spPr bwMode="auto">
            <a:xfrm>
              <a:off x="5729288" y="3887557"/>
              <a:ext cx="1138237" cy="446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449263">
                <a:lnSpc>
                  <a:spcPts val="3600"/>
                </a:lnSpc>
                <a:buClr>
                  <a:srgbClr val="000000"/>
                </a:buClr>
                <a:buSzPct val="100000"/>
                <a:buFont typeface="Times New Roman" panose="02020603050405020304" pitchFamily="18" charset="0"/>
                <a:defRPr sz="2800">
                  <a:solidFill>
                    <a:srgbClr val="002147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defTabSz="449263">
                <a:spcBef>
                  <a:spcPts val="600"/>
                </a:spcBef>
                <a:buClr>
                  <a:srgbClr val="000000"/>
                </a:buClr>
                <a:buSzPct val="100000"/>
                <a:buFont typeface="Times New Roman" panose="02020603050405020304" pitchFamily="18" charset="0"/>
                <a:defRPr sz="2400">
                  <a:solidFill>
                    <a:srgbClr val="002147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defTabSz="449263">
                <a:spcBef>
                  <a:spcPts val="550"/>
                </a:spcBef>
                <a:buClr>
                  <a:srgbClr val="000000"/>
                </a:buClr>
                <a:buSzPct val="100000"/>
                <a:buFont typeface="Times New Roman" panose="02020603050405020304" pitchFamily="18" charset="0"/>
                <a:defRPr sz="2200">
                  <a:solidFill>
                    <a:srgbClr val="002147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defTabSz="449263">
                <a:spcBef>
                  <a:spcPts val="500"/>
                </a:spcBef>
                <a:buClr>
                  <a:srgbClr val="000000"/>
                </a:buClr>
                <a:buSzPct val="100000"/>
                <a:buFont typeface="Times New Roman" panose="02020603050405020304" pitchFamily="18" charset="0"/>
                <a:defRPr sz="2000">
                  <a:solidFill>
                    <a:srgbClr val="002147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defTabSz="449263">
                <a:spcBef>
                  <a:spcPts val="450"/>
                </a:spcBef>
                <a:buClr>
                  <a:srgbClr val="000000"/>
                </a:buClr>
                <a:buSzPct val="100000"/>
                <a:buFont typeface="Times New Roman" panose="02020603050405020304" pitchFamily="18" charset="0"/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49263" eaLnBrk="0" fontAlgn="base" hangingPunct="0">
                <a:spcBef>
                  <a:spcPts val="45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49263" eaLnBrk="0" fontAlgn="base" hangingPunct="0">
                <a:spcBef>
                  <a:spcPts val="45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49263" eaLnBrk="0" fontAlgn="base" hangingPunct="0">
                <a:spcBef>
                  <a:spcPts val="45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49263" eaLnBrk="0" fontAlgn="base" hangingPunct="0">
                <a:spcBef>
                  <a:spcPts val="45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defRPr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marL="0" marR="0" lvl="0" indent="0" algn="l" defTabSz="44926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Times New Roman" panose="02020603050405020304" pitchFamily="18" charset="0"/>
                <a:buNone/>
                <a:tabLst/>
                <a:defRPr/>
              </a:pPr>
              <a:r>
                <a:rPr kumimoji="0" lang="en-US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rPr>
                <a:t>CB</a:t>
              </a:r>
            </a:p>
            <a:p>
              <a:pPr marL="0" marR="0" lvl="0" indent="0" algn="l" defTabSz="44926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Times New Roman" panose="02020603050405020304" pitchFamily="18" charset="0"/>
                <a:buNone/>
                <a:tabLst/>
                <a:defRPr/>
              </a:pPr>
              <a:endParaRPr kumimoji="0" lang="en-US" alt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3C05D9E9-F001-1140-873B-255EEF47FD0F}"/>
              </a:ext>
            </a:extLst>
          </p:cNvPr>
          <p:cNvGrpSpPr/>
          <p:nvPr/>
        </p:nvGrpSpPr>
        <p:grpSpPr>
          <a:xfrm>
            <a:off x="1065300" y="1068388"/>
            <a:ext cx="2383339" cy="1577975"/>
            <a:chOff x="1065300" y="1068388"/>
            <a:chExt cx="2383339" cy="1577975"/>
          </a:xfrm>
        </p:grpSpPr>
        <p:grpSp>
          <p:nvGrpSpPr>
            <p:cNvPr id="67648" name="Group 114"/>
            <p:cNvGrpSpPr>
              <a:grpSpLocks/>
            </p:cNvGrpSpPr>
            <p:nvPr/>
          </p:nvGrpSpPr>
          <p:grpSpPr bwMode="auto">
            <a:xfrm>
              <a:off x="1065300" y="1068388"/>
              <a:ext cx="2383339" cy="1577975"/>
              <a:chOff x="1458875" y="1428115"/>
              <a:chExt cx="2360913" cy="1555818"/>
            </a:xfrm>
          </p:grpSpPr>
          <p:pic>
            <p:nvPicPr>
              <p:cNvPr id="67650" name="Picture 116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8813" t="16699" r="27705" b="17647"/>
              <a:stretch>
                <a:fillRect/>
              </a:stretch>
            </p:blipFill>
            <p:spPr bwMode="auto">
              <a:xfrm>
                <a:off x="1458875" y="1428115"/>
                <a:ext cx="1805948" cy="15558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7652" name="TextBox 118"/>
              <p:cNvSpPr txBox="1">
                <a:spLocks noChangeArrowheads="1"/>
              </p:cNvSpPr>
              <p:nvPr/>
            </p:nvSpPr>
            <p:spPr bwMode="auto">
              <a:xfrm>
                <a:off x="3083807" y="2040053"/>
                <a:ext cx="735981" cy="333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marL="0" marR="0" lvl="0" indent="0" algn="l" defTabSz="4572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alt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rPr>
                  <a:t>O</a:t>
                </a:r>
                <a:r>
                  <a:rPr kumimoji="0" lang="en-GB" altLang="en-US" sz="1600" b="1" i="0" u="none" strike="noStrike" kern="1200" cap="none" spc="0" normalizeH="0" baseline="3000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rPr>
                  <a:t>2-</a:t>
                </a:r>
              </a:p>
            </p:txBody>
          </p:sp>
        </p:grpSp>
        <p:sp>
          <p:nvSpPr>
            <p:cNvPr id="161" name="TextBox 160"/>
            <p:cNvSpPr txBox="1"/>
            <p:nvPr/>
          </p:nvSpPr>
          <p:spPr bwMode="auto">
            <a:xfrm>
              <a:off x="2730345" y="1127487"/>
              <a:ext cx="578005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050" b="1" dirty="0">
                  <a:solidFill>
                    <a:srgbClr val="00CC00"/>
                  </a:solidFill>
                  <a:ea typeface="ＭＳ Ｐゴシック" charset="0"/>
                  <a:cs typeface="Arial" panose="020B0604020202020204" pitchFamily="34" charset="0"/>
                </a:rPr>
                <a:t> </a:t>
              </a:r>
              <a:r>
                <a:rPr kumimoji="0" lang="en-GB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CC00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rPr>
                <a:t>Li</a:t>
              </a:r>
              <a:r>
                <a:rPr kumimoji="0" lang="en-GB" sz="1200" b="1" i="0" u="none" strike="noStrike" kern="1200" cap="none" spc="0" normalizeH="0" baseline="30000" noProof="0" dirty="0">
                  <a:ln>
                    <a:noFill/>
                  </a:ln>
                  <a:solidFill>
                    <a:srgbClr val="00CC00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rPr>
                <a:t>+</a:t>
              </a:r>
            </a:p>
          </p:txBody>
        </p:sp>
        <p:pic>
          <p:nvPicPr>
            <p:cNvPr id="162" name="Picture 11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947" t="7173" r="-635" b="75237"/>
            <a:stretch>
              <a:fillRect/>
            </a:stretch>
          </p:blipFill>
          <p:spPr bwMode="auto">
            <a:xfrm>
              <a:off x="2562773" y="1116456"/>
              <a:ext cx="278283" cy="3426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80" name="图片 2" descr="8092962_173153605000_2"/>
          <p:cNvPicPr/>
          <p:nvPr/>
        </p:nvPicPr>
        <p:blipFill>
          <a:blip r:embed="rId5"/>
          <a:srcRect b="83057"/>
          <a:stretch>
            <a:fillRect/>
          </a:stretch>
        </p:blipFill>
        <p:spPr>
          <a:xfrm>
            <a:off x="-4192" y="-12059"/>
            <a:ext cx="9144635" cy="756285"/>
          </a:xfrm>
          <a:prstGeom prst="rect">
            <a:avLst/>
          </a:prstGeom>
        </p:spPr>
      </p:pic>
      <p:sp>
        <p:nvSpPr>
          <p:cNvPr id="81" name="AutoShape 10" descr="https://www.extremetech.com/wp-content/uploads/2015/06/supercon-head-640x353.jpg"/>
          <p:cNvSpPr>
            <a:spLocks noChangeAspect="1" noChangeArrowheads="1"/>
          </p:cNvSpPr>
          <p:nvPr/>
        </p:nvSpPr>
        <p:spPr bwMode="auto">
          <a:xfrm>
            <a:off x="71391" y="-23052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pic>
        <p:nvPicPr>
          <p:cNvPr id="82" name="Picture 2" descr="Related imag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856" y="-41711"/>
            <a:ext cx="815587" cy="815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" name="Title 1"/>
          <p:cNvSpPr txBox="1">
            <a:spLocks/>
          </p:cNvSpPr>
          <p:nvPr/>
        </p:nvSpPr>
        <p:spPr>
          <a:xfrm>
            <a:off x="423674" y="198258"/>
            <a:ext cx="8308975" cy="544512"/>
          </a:xfrm>
          <a:prstGeom prst="rect">
            <a:avLst/>
          </a:prstGeom>
        </p:spPr>
        <p:txBody>
          <a:bodyPr lIns="68580" tIns="34290" rIns="68580" bIns="3429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j-ea"/>
                <a:cs typeface="Arial" panose="020B0604020202020204" pitchFamily="34" charset="0"/>
              </a:rPr>
              <a:t>The electronic structure of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/>
                <a:ea typeface="+mj-ea"/>
                <a:cs typeface="Arial" panose="020B0604020202020204" pitchFamily="34" charset="0"/>
              </a:rPr>
              <a:t>NiO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j-ea"/>
                <a:cs typeface="Arial" panose="020B0604020202020204" pitchFamily="34" charset="0"/>
              </a:rPr>
              <a:t>: a century inspiring debate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+mj-ea"/>
            </a:endParaRP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95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84" name="文本框 83">
            <a:extLst>
              <a:ext uri="{FF2B5EF4-FFF2-40B4-BE49-F238E27FC236}">
                <a16:creationId xmlns:a16="http://schemas.microsoft.com/office/drawing/2014/main" id="{49E694C0-DF8A-4E4C-8793-36F38201BB9E}"/>
              </a:ext>
            </a:extLst>
          </p:cNvPr>
          <p:cNvSpPr txBox="1"/>
          <p:nvPr/>
        </p:nvSpPr>
        <p:spPr>
          <a:xfrm>
            <a:off x="8625577" y="6507574"/>
            <a:ext cx="5086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/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10322849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8092962_173153605000_2"/>
          <p:cNvPicPr/>
          <p:nvPr/>
        </p:nvPicPr>
        <p:blipFill>
          <a:blip r:embed="rId3"/>
          <a:srcRect b="83057"/>
          <a:stretch>
            <a:fillRect/>
          </a:stretch>
        </p:blipFill>
        <p:spPr>
          <a:xfrm>
            <a:off x="4686" y="-12059"/>
            <a:ext cx="9144635" cy="756285"/>
          </a:xfrm>
          <a:prstGeom prst="rect">
            <a:avLst/>
          </a:prstGeom>
        </p:spPr>
      </p:pic>
      <p:sp>
        <p:nvSpPr>
          <p:cNvPr id="7" name="AutoShape 10" descr="https://www.extremetech.com/wp-content/uploads/2015/06/supercon-head-640x353.jpg"/>
          <p:cNvSpPr>
            <a:spLocks noChangeAspect="1" noChangeArrowheads="1"/>
          </p:cNvSpPr>
          <p:nvPr/>
        </p:nvSpPr>
        <p:spPr bwMode="auto">
          <a:xfrm>
            <a:off x="80269" y="-23052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6" name="AutoShape 11" descr="http://mmbiz.qpic.cn/mmbiz/EiciaibNZX1kAicNJltbj1RXKtneyVwRTeK1nOQicj3iaUCovniaNucXbl0mXMsLK37SkZqZIof1E5g1e02FmN5FeLKkA/640?wx_fmt=jpeg&amp;tp=webp&amp;wxfrom=5&amp;wx_lazy=1"/>
          <p:cNvSpPr>
            <a:spLocks noChangeAspect="1" noChangeArrowheads="1"/>
          </p:cNvSpPr>
          <p:nvPr/>
        </p:nvSpPr>
        <p:spPr bwMode="auto">
          <a:xfrm>
            <a:off x="232669" y="-115705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0" name="Picture 2" descr="Related imag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3734" y="-41711"/>
            <a:ext cx="815587" cy="815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5" name="Group 24"/>
          <p:cNvGrpSpPr/>
          <p:nvPr/>
        </p:nvGrpSpPr>
        <p:grpSpPr>
          <a:xfrm>
            <a:off x="448887" y="851953"/>
            <a:ext cx="8337666" cy="1056962"/>
            <a:chOff x="825431" y="1120390"/>
            <a:chExt cx="8337666" cy="1056962"/>
          </a:xfrm>
        </p:grpSpPr>
        <p:sp>
          <p:nvSpPr>
            <p:cNvPr id="26" name="矩形 1"/>
            <p:cNvSpPr/>
            <p:nvPr/>
          </p:nvSpPr>
          <p:spPr>
            <a:xfrm>
              <a:off x="1012602" y="1125857"/>
              <a:ext cx="8009177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5000"/>
                </a:lnSpc>
              </a:pPr>
              <a:r>
                <a:rPr lang="en-GB" altLang="zh-CN" sz="1600" b="1" dirty="0">
                  <a:latin typeface="+mn-ea"/>
                  <a:cs typeface="Heiti SC Medium"/>
                </a:rPr>
                <a:t>Most of the oxide semiconductors </a:t>
              </a:r>
              <a:r>
                <a:rPr lang="en-US" altLang="zh-CN" sz="1600" b="1" dirty="0">
                  <a:solidFill>
                    <a:srgbClr val="000000"/>
                  </a:solidFill>
                  <a:latin typeface="+mn-ea"/>
                  <a:cs typeface="Arial"/>
                </a:rPr>
                <a:t>are n-type:  </a:t>
              </a:r>
              <a:r>
                <a:rPr lang="en-GB" altLang="zh-CN" sz="1600" b="1" dirty="0" err="1">
                  <a:latin typeface="+mn-ea"/>
                  <a:cs typeface="Heiti SC Medium"/>
                </a:rPr>
                <a:t>ZnO</a:t>
              </a:r>
              <a:r>
                <a:rPr lang="en-GB" altLang="zh-CN" sz="1600" b="1" dirty="0">
                  <a:latin typeface="+mn-ea"/>
                  <a:cs typeface="Heiti SC Medium"/>
                </a:rPr>
                <a:t>, In</a:t>
              </a:r>
              <a:r>
                <a:rPr lang="en-GB" altLang="zh-CN" sz="1600" b="1" baseline="-25000" dirty="0">
                  <a:latin typeface="+mn-ea"/>
                  <a:cs typeface="Heiti SC Medium"/>
                </a:rPr>
                <a:t>2</a:t>
              </a:r>
              <a:r>
                <a:rPr lang="en-GB" altLang="zh-CN" sz="1600" b="1" dirty="0">
                  <a:latin typeface="+mn-ea"/>
                  <a:cs typeface="Heiti SC Medium"/>
                </a:rPr>
                <a:t>O</a:t>
              </a:r>
              <a:r>
                <a:rPr lang="en-GB" altLang="zh-CN" sz="1600" b="1" baseline="-25000" dirty="0">
                  <a:latin typeface="+mn-ea"/>
                  <a:cs typeface="Heiti SC Medium"/>
                </a:rPr>
                <a:t>3</a:t>
              </a:r>
              <a:r>
                <a:rPr lang="en-GB" altLang="zh-CN" sz="1600" b="1" dirty="0">
                  <a:latin typeface="+mn-ea"/>
                  <a:cs typeface="Heiti SC Medium"/>
                </a:rPr>
                <a:t>, SnO</a:t>
              </a:r>
              <a:r>
                <a:rPr lang="en-GB" altLang="zh-CN" sz="1600" b="1" baseline="-25000" dirty="0">
                  <a:latin typeface="+mn-ea"/>
                  <a:cs typeface="Heiti SC Medium"/>
                </a:rPr>
                <a:t>2</a:t>
              </a:r>
              <a:r>
                <a:rPr lang="en-GB" altLang="zh-CN" sz="1600" b="1" dirty="0">
                  <a:latin typeface="+mn-ea"/>
                  <a:cs typeface="Heiti SC Medium"/>
                </a:rPr>
                <a:t>, </a:t>
              </a:r>
              <a:r>
                <a:rPr lang="en-US" altLang="zh-CN" sz="1600" b="1" dirty="0">
                  <a:solidFill>
                    <a:srgbClr val="000000"/>
                  </a:solidFill>
                  <a:latin typeface="+mn-ea"/>
                  <a:cs typeface="Arial"/>
                </a:rPr>
                <a:t>TiO</a:t>
              </a:r>
              <a:r>
                <a:rPr lang="en-US" altLang="zh-CN" sz="1600" b="1" baseline="-25000" dirty="0">
                  <a:solidFill>
                    <a:srgbClr val="000000"/>
                  </a:solidFill>
                  <a:latin typeface="+mn-ea"/>
                  <a:cs typeface="Arial"/>
                </a:rPr>
                <a:t>2</a:t>
              </a:r>
              <a:r>
                <a:rPr lang="en-US" altLang="zh-CN" sz="1600" b="1" dirty="0">
                  <a:solidFill>
                    <a:srgbClr val="000000"/>
                  </a:solidFill>
                  <a:latin typeface="+mn-ea"/>
                  <a:cs typeface="Arial"/>
                </a:rPr>
                <a:t> </a:t>
              </a:r>
            </a:p>
            <a:p>
              <a:pPr algn="just">
                <a:lnSpc>
                  <a:spcPct val="125000"/>
                </a:lnSpc>
              </a:pPr>
              <a:r>
                <a:rPr lang="en-US" altLang="zh-CN" sz="1600" b="1" dirty="0">
                  <a:solidFill>
                    <a:srgbClr val="FF0000"/>
                  </a:solidFill>
                  <a:latin typeface="+mn-ea"/>
                  <a:cs typeface="Arial"/>
                </a:rPr>
                <a:t>It is challenging to achieve </a:t>
              </a:r>
              <a:r>
                <a:rPr lang="en-US" altLang="zh-CN" sz="1600" b="1" i="1" dirty="0">
                  <a:solidFill>
                    <a:srgbClr val="FF0000"/>
                  </a:solidFill>
                  <a:latin typeface="Arial"/>
                  <a:ea typeface="Heiti SC Medium"/>
                  <a:cs typeface="Arial"/>
                </a:rPr>
                <a:t>p-</a:t>
              </a:r>
              <a:r>
                <a:rPr lang="en-GB" altLang="zh-CN" sz="1600" b="1" i="1" dirty="0">
                  <a:solidFill>
                    <a:srgbClr val="FF0000"/>
                  </a:solidFill>
                  <a:latin typeface="Arial"/>
                  <a:ea typeface="Heiti SC Medium"/>
                  <a:cs typeface="Arial"/>
                </a:rPr>
                <a:t>type oxide, </a:t>
              </a:r>
              <a:r>
                <a:rPr lang="en-GB" altLang="zh-CN" sz="1600" b="1" dirty="0">
                  <a:solidFill>
                    <a:srgbClr val="FF0000"/>
                  </a:solidFill>
                  <a:latin typeface="Arial"/>
                  <a:ea typeface="Heiti SC Medium"/>
                  <a:cs typeface="Arial"/>
                </a:rPr>
                <a:t>because of the electronic structure of metal oxides, </a:t>
              </a:r>
              <a:r>
                <a:rPr lang="en-GB" altLang="zh-CN" sz="1600" b="1" i="1" dirty="0">
                  <a:solidFill>
                    <a:srgbClr val="FF0000"/>
                  </a:solidFill>
                  <a:latin typeface="Arial"/>
                  <a:ea typeface="Heiti SC Medium"/>
                  <a:cs typeface="Arial"/>
                </a:rPr>
                <a:t>i.e., </a:t>
              </a:r>
              <a:r>
                <a:rPr lang="en-GB" altLang="zh-CN" sz="1600" b="1" dirty="0">
                  <a:solidFill>
                    <a:srgbClr val="FF0000"/>
                  </a:solidFill>
                  <a:latin typeface="Arial"/>
                  <a:ea typeface="Heiti SC Medium"/>
                  <a:cs typeface="Arial"/>
                </a:rPr>
                <a:t>localized nature of O 2</a:t>
              </a:r>
              <a:r>
                <a:rPr lang="en-GB" altLang="zh-CN" sz="1600" b="1" i="1" dirty="0">
                  <a:solidFill>
                    <a:srgbClr val="FF0000"/>
                  </a:solidFill>
                  <a:latin typeface="Arial"/>
                  <a:ea typeface="Heiti SC Medium"/>
                  <a:cs typeface="Arial"/>
                </a:rPr>
                <a:t>p</a:t>
              </a:r>
              <a:r>
                <a:rPr lang="en-GB" altLang="zh-CN" sz="1600" b="1" dirty="0">
                  <a:solidFill>
                    <a:srgbClr val="FF0000"/>
                  </a:solidFill>
                  <a:latin typeface="Arial"/>
                  <a:ea typeface="Heiti SC Medium"/>
                  <a:cs typeface="Arial"/>
                </a:rPr>
                <a:t> at the valence band.</a:t>
              </a:r>
              <a:endParaRPr lang="en-US" altLang="zh-CN" sz="1600" b="1" baseline="-25000" dirty="0">
                <a:solidFill>
                  <a:srgbClr val="FF0000"/>
                </a:solidFill>
                <a:latin typeface="Arial"/>
                <a:ea typeface="Heiti SC Medium"/>
                <a:cs typeface="Arial"/>
              </a:endParaRPr>
            </a:p>
          </p:txBody>
        </p:sp>
        <p:sp>
          <p:nvSpPr>
            <p:cNvPr id="27" name="Rectangle 26"/>
            <p:cNvSpPr/>
            <p:nvPr/>
          </p:nvSpPr>
          <p:spPr bwMode="auto">
            <a:xfrm>
              <a:off x="825431" y="1120390"/>
              <a:ext cx="8337666" cy="1056962"/>
            </a:xfrm>
            <a:prstGeom prst="rect">
              <a:avLst/>
            </a:prstGeom>
            <a:noFill/>
            <a:ln w="222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4926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None/>
                <a:tabLst/>
              </a:pPr>
              <a:endParaRPr kumimoji="0" lang="en-GB" sz="24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5677872" y="2027076"/>
            <a:ext cx="3238660" cy="3159752"/>
            <a:chOff x="856425" y="2769412"/>
            <a:chExt cx="3066976" cy="2986306"/>
          </a:xfrm>
        </p:grpSpPr>
        <p:grpSp>
          <p:nvGrpSpPr>
            <p:cNvPr id="29" name="Group 28"/>
            <p:cNvGrpSpPr/>
            <p:nvPr/>
          </p:nvGrpSpPr>
          <p:grpSpPr>
            <a:xfrm>
              <a:off x="856425" y="3019484"/>
              <a:ext cx="2943887" cy="2736234"/>
              <a:chOff x="1108057" y="3117765"/>
              <a:chExt cx="2943887" cy="2736234"/>
            </a:xfrm>
          </p:grpSpPr>
          <p:grpSp>
            <p:nvGrpSpPr>
              <p:cNvPr id="31" name="Group 30"/>
              <p:cNvGrpSpPr/>
              <p:nvPr/>
            </p:nvGrpSpPr>
            <p:grpSpPr>
              <a:xfrm>
                <a:off x="1108057" y="3117765"/>
                <a:ext cx="2943887" cy="2736234"/>
                <a:chOff x="1108057" y="3117765"/>
                <a:chExt cx="2943887" cy="2736234"/>
              </a:xfrm>
            </p:grpSpPr>
            <p:grpSp>
              <p:nvGrpSpPr>
                <p:cNvPr id="34" name="Group 33"/>
                <p:cNvGrpSpPr/>
                <p:nvPr/>
              </p:nvGrpSpPr>
              <p:grpSpPr>
                <a:xfrm>
                  <a:off x="1108057" y="3117765"/>
                  <a:ext cx="2557698" cy="2736234"/>
                  <a:chOff x="1108057" y="3117765"/>
                  <a:chExt cx="2557698" cy="2736234"/>
                </a:xfrm>
              </p:grpSpPr>
              <p:pic>
                <p:nvPicPr>
                  <p:cNvPr id="37" name="Picture 36"/>
                  <p:cNvPicPr>
                    <a:picLocks noChangeAspect="1"/>
                  </p:cNvPicPr>
                  <p:nvPr/>
                </p:nvPicPr>
                <p:blipFill>
                  <a:blip r:embed="rId5"/>
                  <a:stretch>
                    <a:fillRect/>
                  </a:stretch>
                </p:blipFill>
                <p:spPr>
                  <a:xfrm>
                    <a:off x="1108057" y="3117765"/>
                    <a:ext cx="2557698" cy="2736234"/>
                  </a:xfrm>
                  <a:prstGeom prst="rect">
                    <a:avLst/>
                  </a:prstGeom>
                </p:spPr>
              </p:pic>
              <p:sp>
                <p:nvSpPr>
                  <p:cNvPr id="38" name="Rectangle 37"/>
                  <p:cNvSpPr/>
                  <p:nvPr/>
                </p:nvSpPr>
                <p:spPr bwMode="auto">
                  <a:xfrm>
                    <a:off x="1116792" y="3258000"/>
                    <a:ext cx="344881" cy="203346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449263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0000"/>
                      </a:buClr>
                      <a:buSzPct val="100000"/>
                      <a:buFont typeface="Times New Roman" pitchFamily="16" charset="0"/>
                      <a:buNone/>
                      <a:tabLst/>
                    </a:pPr>
                    <a:endParaRPr kumimoji="0" lang="en-GB" sz="2400" b="1" i="0" u="none" strike="noStrike" cap="none" normalizeH="0" baseline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Arial" charset="0"/>
                    </a:endParaRPr>
                  </a:p>
                </p:txBody>
              </p:sp>
            </p:grpSp>
            <p:sp>
              <p:nvSpPr>
                <p:cNvPr id="35" name="Rectangle 34"/>
                <p:cNvSpPr/>
                <p:nvPr/>
              </p:nvSpPr>
              <p:spPr>
                <a:xfrm>
                  <a:off x="2823040" y="4099979"/>
                  <a:ext cx="1228904" cy="37814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GB" sz="1000" dirty="0" err="1">
                      <a:latin typeface="+mn-lt"/>
                      <a:ea typeface="+mj-ea"/>
                      <a:cs typeface="Times New Roman" panose="02020603050405020304" pitchFamily="18" charset="0"/>
                    </a:rPr>
                    <a:t>Medvedeva</a:t>
                  </a:r>
                  <a:r>
                    <a:rPr lang="en-GB" sz="1000" dirty="0">
                      <a:latin typeface="+mn-lt"/>
                      <a:ea typeface="+mj-ea"/>
                      <a:cs typeface="Times New Roman" panose="02020603050405020304" pitchFamily="18" charset="0"/>
                    </a:rPr>
                    <a:t>, </a:t>
                  </a:r>
                  <a:r>
                    <a:rPr lang="en-GB" altLang="en-US" sz="1000" i="1" dirty="0">
                      <a:latin typeface="+mn-lt"/>
                      <a:ea typeface="+mj-ea"/>
                      <a:cs typeface="Times New Roman" panose="02020603050405020304" pitchFamily="18" charset="0"/>
                    </a:rPr>
                    <a:t>PRL </a:t>
                  </a:r>
                  <a:r>
                    <a:rPr lang="en-GB" sz="1000" dirty="0">
                      <a:latin typeface="+mn-lt"/>
                      <a:ea typeface="+mj-ea"/>
                      <a:cs typeface="Times New Roman" panose="02020603050405020304" pitchFamily="18" charset="0"/>
                    </a:rPr>
                    <a:t>97 086401 (2006)</a:t>
                  </a:r>
                </a:p>
              </p:txBody>
            </p:sp>
          </p:grpSp>
          <p:sp>
            <p:nvSpPr>
              <p:cNvPr id="32" name="矩形 1"/>
              <p:cNvSpPr/>
              <p:nvPr/>
            </p:nvSpPr>
            <p:spPr>
              <a:xfrm>
                <a:off x="2359201" y="3611822"/>
                <a:ext cx="672143" cy="59630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25000"/>
                  </a:lnSpc>
                </a:pPr>
                <a:r>
                  <a:rPr lang="en-GB" altLang="zh-CN" sz="1400" dirty="0">
                    <a:solidFill>
                      <a:srgbClr val="000000"/>
                    </a:solidFill>
                    <a:latin typeface="Arial"/>
                    <a:ea typeface="Heiti SC Medium"/>
                    <a:cs typeface="Arial"/>
                  </a:rPr>
                  <a:t>CB </a:t>
                </a:r>
              </a:p>
              <a:p>
                <a:pPr algn="ctr">
                  <a:lnSpc>
                    <a:spcPct val="125000"/>
                  </a:lnSpc>
                </a:pPr>
                <a:r>
                  <a:rPr lang="en-GB" altLang="zh-CN" sz="1400" dirty="0">
                    <a:solidFill>
                      <a:srgbClr val="000000"/>
                    </a:solidFill>
                    <a:latin typeface="Arial"/>
                    <a:ea typeface="Heiti SC Medium"/>
                    <a:cs typeface="Arial"/>
                  </a:rPr>
                  <a:t>In 5</a:t>
                </a:r>
                <a:r>
                  <a:rPr lang="en-GB" altLang="zh-CN" sz="1400" i="1" dirty="0">
                    <a:solidFill>
                      <a:srgbClr val="000000"/>
                    </a:solidFill>
                    <a:latin typeface="Arial"/>
                    <a:ea typeface="Heiti SC Medium"/>
                    <a:cs typeface="Arial"/>
                  </a:rPr>
                  <a:t>s</a:t>
                </a:r>
                <a:endParaRPr lang="en-US" altLang="zh-CN" sz="1400" i="1" baseline="-25000" dirty="0">
                  <a:solidFill>
                    <a:srgbClr val="FF0000"/>
                  </a:solidFill>
                  <a:latin typeface="Arial"/>
                  <a:ea typeface="Heiti SC Medium"/>
                  <a:cs typeface="Arial"/>
                </a:endParaRPr>
              </a:p>
            </p:txBody>
          </p:sp>
          <p:sp>
            <p:nvSpPr>
              <p:cNvPr id="33" name="矩形 1"/>
              <p:cNvSpPr/>
              <p:nvPr/>
            </p:nvSpPr>
            <p:spPr>
              <a:xfrm>
                <a:off x="2087662" y="5016729"/>
                <a:ext cx="1279366" cy="4145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25000"/>
                  </a:lnSpc>
                </a:pPr>
                <a:r>
                  <a:rPr lang="en-GB" altLang="zh-CN" sz="2000" b="1" dirty="0">
                    <a:solidFill>
                      <a:srgbClr val="FF0000"/>
                    </a:solidFill>
                    <a:latin typeface="Arial"/>
                    <a:ea typeface="Heiti SC Medium"/>
                    <a:cs typeface="Arial"/>
                  </a:rPr>
                  <a:t>VB: O 2p</a:t>
                </a:r>
              </a:p>
            </p:txBody>
          </p:sp>
        </p:grpSp>
        <p:sp>
          <p:nvSpPr>
            <p:cNvPr id="30" name="矩形 1"/>
            <p:cNvSpPr/>
            <p:nvPr/>
          </p:nvSpPr>
          <p:spPr>
            <a:xfrm>
              <a:off x="923930" y="2769412"/>
              <a:ext cx="2999471" cy="3495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en-GB" altLang="zh-CN" sz="1600" b="1" dirty="0" err="1">
                  <a:solidFill>
                    <a:srgbClr val="000000"/>
                  </a:solidFill>
                  <a:latin typeface="Arial"/>
                  <a:ea typeface="Heiti SC Medium"/>
                  <a:cs typeface="Arial"/>
                </a:rPr>
                <a:t>Bandstructure</a:t>
              </a:r>
              <a:r>
                <a:rPr lang="en-GB" altLang="zh-CN" sz="1600" b="1" dirty="0">
                  <a:solidFill>
                    <a:srgbClr val="000000"/>
                  </a:solidFill>
                  <a:latin typeface="Arial"/>
                  <a:ea typeface="Heiti SC Medium"/>
                  <a:cs typeface="Arial"/>
                </a:rPr>
                <a:t> of In</a:t>
              </a:r>
              <a:r>
                <a:rPr lang="en-GB" altLang="zh-CN" sz="1600" b="1" baseline="-25000" dirty="0">
                  <a:solidFill>
                    <a:srgbClr val="000000"/>
                  </a:solidFill>
                  <a:latin typeface="Arial"/>
                  <a:ea typeface="Heiti SC Medium"/>
                  <a:cs typeface="Arial"/>
                </a:rPr>
                <a:t>2</a:t>
              </a:r>
              <a:r>
                <a:rPr lang="en-GB" altLang="zh-CN" sz="1600" b="1" dirty="0">
                  <a:solidFill>
                    <a:srgbClr val="000000"/>
                  </a:solidFill>
                  <a:latin typeface="Arial"/>
                  <a:ea typeface="Heiti SC Medium"/>
                  <a:cs typeface="Arial"/>
                </a:rPr>
                <a:t>O</a:t>
              </a:r>
              <a:r>
                <a:rPr lang="en-GB" altLang="zh-CN" sz="1600" b="1" baseline="-25000" dirty="0">
                  <a:solidFill>
                    <a:srgbClr val="000000"/>
                  </a:solidFill>
                  <a:latin typeface="Arial"/>
                  <a:ea typeface="Heiti SC Medium"/>
                  <a:cs typeface="Arial"/>
                </a:rPr>
                <a:t>3</a:t>
              </a:r>
              <a:endParaRPr lang="en-US" altLang="zh-CN" sz="1600" b="1" i="1" baseline="-25000" dirty="0">
                <a:solidFill>
                  <a:srgbClr val="FF0000"/>
                </a:solidFill>
                <a:latin typeface="Arial"/>
                <a:ea typeface="Heiti SC Medium"/>
                <a:cs typeface="Arial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660998" y="2291672"/>
            <a:ext cx="3660822" cy="2018164"/>
            <a:chOff x="4605247" y="2440069"/>
            <a:chExt cx="3585071" cy="2148390"/>
          </a:xfrm>
        </p:grpSpPr>
        <p:graphicFrame>
          <p:nvGraphicFramePr>
            <p:cNvPr id="40" name="Object 39"/>
            <p:cNvGraphicFramePr>
              <a:graphicFrameLocks noChangeAspect="1"/>
            </p:cNvGraphicFramePr>
            <p:nvPr>
              <p:extLst/>
            </p:nvPr>
          </p:nvGraphicFramePr>
          <p:xfrm>
            <a:off x="4605247" y="2440069"/>
            <a:ext cx="2807684" cy="214839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991" name="Graph" r:id="rId6" imgW="3920760" imgH="3000960" progId="Origin50.Graph">
                    <p:embed/>
                  </p:oleObj>
                </mc:Choice>
                <mc:Fallback>
                  <p:oleObj name="Graph" r:id="rId6" imgW="3920760" imgH="3000960" progId="Origin50.Graph">
                    <p:embed/>
                    <p:pic>
                      <p:nvPicPr>
                        <p:cNvPr id="40" name="Object 39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4605247" y="2440069"/>
                          <a:ext cx="2807684" cy="214839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41" name="Picture 17" descr="Image result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91105" y="2658584"/>
              <a:ext cx="1299213" cy="12992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2" name="Rectangle 41"/>
            <p:cNvSpPr/>
            <p:nvPr/>
          </p:nvSpPr>
          <p:spPr bwMode="auto">
            <a:xfrm>
              <a:off x="7476650" y="3139090"/>
              <a:ext cx="216000" cy="2160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4926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None/>
                <a:tabLst/>
              </a:pPr>
              <a:endParaRPr kumimoji="0" lang="en-GB" sz="24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cxnSp>
          <p:nvCxnSpPr>
            <p:cNvPr id="43" name="Straight Connector 42"/>
            <p:cNvCxnSpPr/>
            <p:nvPr/>
          </p:nvCxnSpPr>
          <p:spPr bwMode="auto">
            <a:xfrm flipH="1" flipV="1">
              <a:off x="6835695" y="2527474"/>
              <a:ext cx="637145" cy="607808"/>
            </a:xfrm>
            <a:prstGeom prst="line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4" name="Straight Connector 43"/>
            <p:cNvCxnSpPr/>
            <p:nvPr/>
          </p:nvCxnSpPr>
          <p:spPr bwMode="auto">
            <a:xfrm flipH="1">
              <a:off x="6824544" y="3355090"/>
              <a:ext cx="652108" cy="722403"/>
            </a:xfrm>
            <a:prstGeom prst="line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45" name="TextBox 44"/>
          <p:cNvSpPr txBox="1"/>
          <p:nvPr/>
        </p:nvSpPr>
        <p:spPr>
          <a:xfrm>
            <a:off x="1718240" y="2043517"/>
            <a:ext cx="23164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“Oxide Electronics”</a:t>
            </a:r>
            <a:endParaRPr lang="en-GB" sz="1600" b="1" dirty="0"/>
          </a:p>
        </p:txBody>
      </p:sp>
      <p:pic>
        <p:nvPicPr>
          <p:cNvPr id="46" name="Picture 6" descr="Image result for nio hole transport layer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40" t="4213" r="38442" b="59105"/>
          <a:stretch/>
        </p:blipFill>
        <p:spPr bwMode="auto">
          <a:xfrm>
            <a:off x="794949" y="4726186"/>
            <a:ext cx="1841795" cy="1612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TextBox 46"/>
          <p:cNvSpPr txBox="1"/>
          <p:nvPr/>
        </p:nvSpPr>
        <p:spPr>
          <a:xfrm>
            <a:off x="1070350" y="4361847"/>
            <a:ext cx="37364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Hole transport layer in solar cells  </a:t>
            </a:r>
          </a:p>
        </p:txBody>
      </p:sp>
      <p:sp>
        <p:nvSpPr>
          <p:cNvPr id="48" name="Rectangle 47"/>
          <p:cNvSpPr/>
          <p:nvPr/>
        </p:nvSpPr>
        <p:spPr>
          <a:xfrm>
            <a:off x="3044857" y="5994802"/>
            <a:ext cx="1847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sz="1200" i="0" dirty="0">
              <a:effectLst/>
              <a:latin typeface="Roboto Condensed"/>
            </a:endParaRPr>
          </a:p>
        </p:txBody>
      </p:sp>
      <p:pic>
        <p:nvPicPr>
          <p:cNvPr id="49" name="Picture 1"/>
          <p:cNvPicPr>
            <a:picLocks noChangeAspect="1"/>
          </p:cNvPicPr>
          <p:nvPr/>
        </p:nvPicPr>
        <p:blipFill rotWithShape="1">
          <a:blip r:embed="rId10"/>
          <a:srcRect r="53707"/>
          <a:stretch/>
        </p:blipFill>
        <p:spPr>
          <a:xfrm>
            <a:off x="1326136" y="2370788"/>
            <a:ext cx="947300" cy="1217191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798912" y="2559556"/>
            <a:ext cx="907714" cy="785525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577454" y="5186828"/>
            <a:ext cx="1585643" cy="1168342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73" t="5805" b="56851"/>
          <a:stretch/>
        </p:blipFill>
        <p:spPr>
          <a:xfrm>
            <a:off x="2635648" y="4739511"/>
            <a:ext cx="2626787" cy="1686134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3713757" y="4739511"/>
            <a:ext cx="15273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>
                <a:latin typeface="+mn-lt"/>
                <a:cs typeface="Times New Roman" panose="02020603050405020304" pitchFamily="18" charset="0"/>
              </a:rPr>
              <a:t>Grätzel</a:t>
            </a:r>
            <a:r>
              <a:rPr lang="en-US" sz="1000" dirty="0">
                <a:latin typeface="+mn-lt"/>
                <a:cs typeface="Times New Roman" panose="02020603050405020304" pitchFamily="18" charset="0"/>
              </a:rPr>
              <a:t>, </a:t>
            </a:r>
            <a:r>
              <a:rPr lang="en-US" sz="1000" i="1" dirty="0">
                <a:latin typeface="+mn-lt"/>
                <a:cs typeface="Times New Roman" panose="02020603050405020304" pitchFamily="18" charset="0"/>
              </a:rPr>
              <a:t>Science</a:t>
            </a:r>
            <a:r>
              <a:rPr lang="en-US" sz="1000" dirty="0">
                <a:latin typeface="+mn-lt"/>
                <a:cs typeface="Times New Roman" panose="02020603050405020304" pitchFamily="18" charset="0"/>
              </a:rPr>
              <a:t> (2015)</a:t>
            </a:r>
          </a:p>
        </p:txBody>
      </p:sp>
      <p:sp>
        <p:nvSpPr>
          <p:cNvPr id="54" name="TextBox 16"/>
          <p:cNvSpPr txBox="1"/>
          <p:nvPr/>
        </p:nvSpPr>
        <p:spPr>
          <a:xfrm>
            <a:off x="2538044" y="3924119"/>
            <a:ext cx="3211112" cy="25308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194310" lvl="0" defTabSz="914400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000" b="0" dirty="0">
                <a:solidFill>
                  <a:srgbClr val="000000"/>
                </a:solidFill>
                <a:cs typeface="Arial" panose="020B0604020202020204" pitchFamily="34" charset="0"/>
              </a:rPr>
              <a:t>Zhang et al.,</a:t>
            </a:r>
            <a:r>
              <a:rPr lang="en-GB" sz="1000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 J. Mater. Chem. C 6, </a:t>
            </a:r>
            <a:r>
              <a:rPr lang="en-US" sz="1000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2275</a:t>
            </a:r>
            <a:r>
              <a:rPr lang="en-GB" sz="1000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 (</a:t>
            </a:r>
            <a:r>
              <a:rPr lang="en-US" altLang="zh-CN" sz="1000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2018</a:t>
            </a:r>
            <a:r>
              <a:rPr lang="en-GB" sz="1000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)</a:t>
            </a:r>
          </a:p>
        </p:txBody>
      </p:sp>
      <p:sp>
        <p:nvSpPr>
          <p:cNvPr id="56" name="TextBox 12"/>
          <p:cNvSpPr txBox="1">
            <a:spLocks noChangeArrowheads="1"/>
          </p:cNvSpPr>
          <p:nvPr/>
        </p:nvSpPr>
        <p:spPr bwMode="auto">
          <a:xfrm>
            <a:off x="-57936" y="141939"/>
            <a:ext cx="891403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altLang="zh-CN" b="1" dirty="0">
                <a:latin typeface="+mn-lt"/>
                <a:ea typeface="Heiti SC Medium"/>
                <a:cs typeface="Arial"/>
              </a:rPr>
              <a:t>Search for P-type transparent oxide semiconductors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617070" y="6477216"/>
            <a:ext cx="5784780" cy="3164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194310" defTabSz="914400" eaLnBrk="1" fontAlgn="auto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en-US" sz="1400" b="0" dirty="0">
                <a:solidFill>
                  <a:srgbClr val="000000"/>
                </a:solidFill>
                <a:latin typeface="Times New Roman" pitchFamily="18" charset="0"/>
              </a:rPr>
              <a:t>Zhang et al.,  J. Phys.: </a:t>
            </a:r>
            <a:r>
              <a:rPr lang="en-US" sz="1400" b="0" dirty="0" err="1">
                <a:solidFill>
                  <a:srgbClr val="000000"/>
                </a:solidFill>
                <a:latin typeface="Times New Roman" pitchFamily="18" charset="0"/>
              </a:rPr>
              <a:t>Condens</a:t>
            </a:r>
            <a:r>
              <a:rPr lang="en-US" sz="1400" b="0" dirty="0">
                <a:solidFill>
                  <a:srgbClr val="000000"/>
                </a:solidFill>
                <a:latin typeface="Times New Roman" pitchFamily="18" charset="0"/>
              </a:rPr>
              <a:t>. Matter. 28, 383002 </a:t>
            </a:r>
            <a:r>
              <a:rPr lang="zh-CN" altLang="en-US" sz="1400" b="0" dirty="0">
                <a:solidFill>
                  <a:srgbClr val="000000"/>
                </a:solidFill>
                <a:latin typeface="Times New Roman" pitchFamily="18" charset="0"/>
              </a:rPr>
              <a:t>（</a:t>
            </a:r>
            <a:r>
              <a:rPr lang="en-US" sz="1400" b="0" dirty="0">
                <a:solidFill>
                  <a:srgbClr val="000000"/>
                </a:solidFill>
                <a:latin typeface="Times New Roman" pitchFamily="18" charset="0"/>
              </a:rPr>
              <a:t>2016</a:t>
            </a:r>
            <a:r>
              <a:rPr lang="zh-CN" altLang="en-US" sz="1400" b="0" dirty="0">
                <a:solidFill>
                  <a:srgbClr val="000000"/>
                </a:solidFill>
                <a:latin typeface="Times New Roman" pitchFamily="18" charset="0"/>
              </a:rPr>
              <a:t>）</a:t>
            </a:r>
            <a:r>
              <a:rPr lang="en-US" sz="1400" b="0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endParaRPr lang="en-US" sz="1400" b="0" dirty="0">
              <a:solidFill>
                <a:schemeClr val="accent2"/>
              </a:solidFill>
              <a:latin typeface="Times New Roman"/>
              <a:cs typeface="Times New Roman"/>
            </a:endParaRP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CAFCA73B-1A50-8B4A-924C-A30D017557F7}"/>
              </a:ext>
            </a:extLst>
          </p:cNvPr>
          <p:cNvSpPr txBox="1"/>
          <p:nvPr/>
        </p:nvSpPr>
        <p:spPr>
          <a:xfrm>
            <a:off x="8625577" y="6507574"/>
            <a:ext cx="5086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/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4510377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8092962_173153605000_2"/>
          <p:cNvPicPr/>
          <p:nvPr/>
        </p:nvPicPr>
        <p:blipFill>
          <a:blip r:embed="rId2"/>
          <a:srcRect b="83057"/>
          <a:stretch>
            <a:fillRect/>
          </a:stretch>
        </p:blipFill>
        <p:spPr>
          <a:xfrm>
            <a:off x="4686" y="-12059"/>
            <a:ext cx="9144635" cy="756285"/>
          </a:xfrm>
          <a:prstGeom prst="rect">
            <a:avLst/>
          </a:prstGeom>
        </p:spPr>
      </p:pic>
      <p:sp>
        <p:nvSpPr>
          <p:cNvPr id="7" name="AutoShape 10" descr="https://www.extremetech.com/wp-content/uploads/2015/06/supercon-head-640x353.jpg"/>
          <p:cNvSpPr>
            <a:spLocks noChangeAspect="1" noChangeArrowheads="1"/>
          </p:cNvSpPr>
          <p:nvPr/>
        </p:nvSpPr>
        <p:spPr bwMode="auto">
          <a:xfrm>
            <a:off x="80269" y="-23052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6" name="AutoShape 11" descr="http://mmbiz.qpic.cn/mmbiz/EiciaibNZX1kAicNJltbj1RXKtneyVwRTeK1nOQicj3iaUCovniaNucXbl0mXMsLK37SkZqZIof1E5g1e02FmN5FeLKkA/640?wx_fmt=jpeg&amp;tp=webp&amp;wxfrom=5&amp;wx_lazy=1"/>
          <p:cNvSpPr>
            <a:spLocks noChangeAspect="1" noChangeArrowheads="1"/>
          </p:cNvSpPr>
          <p:nvPr/>
        </p:nvSpPr>
        <p:spPr bwMode="auto">
          <a:xfrm>
            <a:off x="232669" y="-115705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0" name="Picture 2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3734" y="-41711"/>
            <a:ext cx="815587" cy="815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32"/>
          <p:cNvSpPr>
            <a:spLocks noChangeArrowheads="1"/>
          </p:cNvSpPr>
          <p:nvPr/>
        </p:nvSpPr>
        <p:spPr bwMode="auto">
          <a:xfrm>
            <a:off x="292312" y="1090822"/>
            <a:ext cx="8521018" cy="1550220"/>
          </a:xfrm>
          <a:prstGeom prst="rect">
            <a:avLst/>
          </a:prstGeom>
          <a:noFill/>
          <a:ln w="19050" algn="ctr">
            <a:solidFill>
              <a:srgbClr val="00CC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defTabSz="44926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44926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44926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4926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4926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GB" altLang="en-US" sz="2400" b="1">
              <a:solidFill>
                <a:schemeClr val="bg1"/>
              </a:solidFill>
            </a:endParaRPr>
          </a:p>
        </p:txBody>
      </p:sp>
      <p:pic>
        <p:nvPicPr>
          <p:cNvPr id="8" name="Picture 4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942" y="2977711"/>
            <a:ext cx="2757487" cy="265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Straight Arrow Connector 45"/>
          <p:cNvCxnSpPr>
            <a:cxnSpLocks noChangeShapeType="1"/>
          </p:cNvCxnSpPr>
          <p:nvPr/>
        </p:nvCxnSpPr>
        <p:spPr bwMode="auto">
          <a:xfrm flipV="1">
            <a:off x="2164479" y="4544574"/>
            <a:ext cx="0" cy="1260000"/>
          </a:xfrm>
          <a:prstGeom prst="straightConnector1">
            <a:avLst/>
          </a:prstGeom>
          <a:noFill/>
          <a:ln w="34925" algn="ctr">
            <a:solidFill>
              <a:srgbClr val="00CC00"/>
            </a:solidFill>
            <a:round/>
            <a:headEnd/>
            <a:tailEnd type="triangle" w="med" len="med"/>
          </a:ln>
        </p:spPr>
      </p:cxnSp>
      <p:sp>
        <p:nvSpPr>
          <p:cNvPr id="10" name="矩形 1"/>
          <p:cNvSpPr>
            <a:spLocks noChangeArrowheads="1"/>
          </p:cNvSpPr>
          <p:nvPr/>
        </p:nvSpPr>
        <p:spPr bwMode="auto">
          <a:xfrm>
            <a:off x="803992" y="2677674"/>
            <a:ext cx="344011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lnSpc>
                <a:spcPct val="125000"/>
              </a:lnSpc>
            </a:pPr>
            <a:r>
              <a:rPr lang="en-GB" altLang="zh-CN" sz="2000" dirty="0">
                <a:solidFill>
                  <a:srgbClr val="000000"/>
                </a:solidFill>
                <a:ea typeface="Heiti SC Medium"/>
                <a:cs typeface="Arial" panose="020B0604020202020204" pitchFamily="34" charset="0"/>
              </a:rPr>
              <a:t>CuAlO</a:t>
            </a:r>
            <a:r>
              <a:rPr lang="en-GB" altLang="zh-CN" sz="2000" baseline="-25000" dirty="0">
                <a:solidFill>
                  <a:srgbClr val="000000"/>
                </a:solidFill>
                <a:ea typeface="Heiti SC Medium"/>
                <a:cs typeface="Arial" panose="020B0604020202020204" pitchFamily="34" charset="0"/>
              </a:rPr>
              <a:t>2</a:t>
            </a:r>
            <a:r>
              <a:rPr lang="en-GB" altLang="zh-CN" sz="2000" dirty="0">
                <a:solidFill>
                  <a:srgbClr val="000000"/>
                </a:solidFill>
                <a:ea typeface="Heiti SC Medium"/>
                <a:cs typeface="Arial" panose="020B0604020202020204" pitchFamily="34" charset="0"/>
              </a:rPr>
              <a:t> </a:t>
            </a:r>
            <a:endParaRPr lang="en-US" altLang="zh-CN" sz="2000" i="1" baseline="-25000" dirty="0">
              <a:solidFill>
                <a:srgbClr val="FF0000"/>
              </a:solidFill>
              <a:ea typeface="Heiti SC Medium"/>
              <a:cs typeface="Arial" panose="020B0604020202020204" pitchFamily="34" charset="0"/>
            </a:endParaRPr>
          </a:p>
        </p:txBody>
      </p:sp>
      <p:sp>
        <p:nvSpPr>
          <p:cNvPr id="11" name="矩形 1"/>
          <p:cNvSpPr>
            <a:spLocks noChangeArrowheads="1"/>
          </p:cNvSpPr>
          <p:nvPr/>
        </p:nvSpPr>
        <p:spPr bwMode="auto">
          <a:xfrm>
            <a:off x="1878201" y="5533133"/>
            <a:ext cx="3092450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lnSpc>
                <a:spcPct val="125000"/>
              </a:lnSpc>
            </a:pPr>
            <a:r>
              <a:rPr lang="en-GB" altLang="zh-CN" b="1" dirty="0">
                <a:solidFill>
                  <a:srgbClr val="00CC00"/>
                </a:solidFill>
                <a:ea typeface="Heiti SC Medium"/>
                <a:cs typeface="Arial" panose="020B0604020202020204" pitchFamily="34" charset="0"/>
              </a:rPr>
              <a:t>VBM: O 2</a:t>
            </a:r>
            <a:r>
              <a:rPr lang="en-GB" altLang="zh-CN" b="1" i="1" dirty="0">
                <a:solidFill>
                  <a:srgbClr val="00CC00"/>
                </a:solidFill>
                <a:ea typeface="Heiti SC Medium"/>
                <a:cs typeface="Arial" panose="020B0604020202020204" pitchFamily="34" charset="0"/>
              </a:rPr>
              <a:t>p</a:t>
            </a:r>
            <a:r>
              <a:rPr lang="en-US" altLang="zh-CN" b="1" baseline="30000" dirty="0">
                <a:solidFill>
                  <a:srgbClr val="00CC00"/>
                </a:solidFill>
                <a:ea typeface="Heiti SC Medium"/>
                <a:cs typeface="Arial" panose="020B0604020202020204" pitchFamily="34" charset="0"/>
              </a:rPr>
              <a:t>6</a:t>
            </a:r>
            <a:r>
              <a:rPr lang="en-GB" altLang="zh-CN" b="1" dirty="0">
                <a:solidFill>
                  <a:srgbClr val="00CC00"/>
                </a:solidFill>
                <a:ea typeface="Heiti SC Medium"/>
                <a:cs typeface="Arial" panose="020B0604020202020204" pitchFamily="34" charset="0"/>
              </a:rPr>
              <a:t> + Cu 3</a:t>
            </a:r>
            <a:r>
              <a:rPr lang="en-GB" altLang="zh-CN" b="1" i="1" dirty="0">
                <a:solidFill>
                  <a:srgbClr val="00CC00"/>
                </a:solidFill>
                <a:ea typeface="Heiti SC Medium"/>
                <a:cs typeface="Arial" panose="020B0604020202020204" pitchFamily="34" charset="0"/>
              </a:rPr>
              <a:t>d</a:t>
            </a:r>
            <a:r>
              <a:rPr lang="en-GB" altLang="zh-CN" b="1" baseline="30000" dirty="0">
                <a:solidFill>
                  <a:srgbClr val="00CC00"/>
                </a:solidFill>
                <a:ea typeface="Heiti SC Medium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13" name="矩形 1"/>
          <p:cNvSpPr/>
          <p:nvPr/>
        </p:nvSpPr>
        <p:spPr>
          <a:xfrm>
            <a:off x="600861" y="1188455"/>
            <a:ext cx="812153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en-US" altLang="zh-CN" b="1" dirty="0">
                <a:latin typeface="+mn-ea"/>
                <a:cs typeface="Arial"/>
              </a:rPr>
              <a:t>Solution: introducing states hybridized with O 2</a:t>
            </a:r>
            <a:r>
              <a:rPr lang="en-US" altLang="zh-CN" b="1" i="1" dirty="0">
                <a:latin typeface="+mn-ea"/>
                <a:cs typeface="Arial"/>
              </a:rPr>
              <a:t>p</a:t>
            </a:r>
            <a:r>
              <a:rPr lang="en-US" altLang="zh-CN" b="1" dirty="0">
                <a:latin typeface="+mn-ea"/>
                <a:cs typeface="Arial"/>
              </a:rPr>
              <a:t> hybridization at the top of valence band</a:t>
            </a:r>
          </a:p>
          <a:p>
            <a:pPr marL="285750" indent="-285750" algn="just" eaLnBrk="1" hangingPunct="1">
              <a:lnSpc>
                <a:spcPct val="125000"/>
              </a:lnSpc>
              <a:buFont typeface="Wingdings" panose="05000000000000000000" pitchFamily="2" charset="2"/>
              <a:buChar char="Ø"/>
              <a:defRPr/>
            </a:pPr>
            <a:r>
              <a:rPr lang="en-US" altLang="zh-CN" b="1" dirty="0">
                <a:latin typeface="Arial"/>
                <a:ea typeface="Heiti SC Medium"/>
                <a:cs typeface="Arial"/>
              </a:rPr>
              <a:t>Late transition metal cations (Ni, Co, Cu) 3</a:t>
            </a:r>
            <a:r>
              <a:rPr lang="en-US" altLang="zh-CN" b="1" i="1" dirty="0">
                <a:latin typeface="Arial"/>
                <a:ea typeface="Heiti SC Medium"/>
                <a:cs typeface="Arial"/>
              </a:rPr>
              <a:t>d</a:t>
            </a:r>
          </a:p>
          <a:p>
            <a:pPr marL="285750" indent="-285750" algn="just" eaLnBrk="1" hangingPunct="1">
              <a:lnSpc>
                <a:spcPct val="125000"/>
              </a:lnSpc>
              <a:buFont typeface="Wingdings" panose="05000000000000000000" pitchFamily="2" charset="2"/>
              <a:buChar char="Ø"/>
              <a:defRPr/>
            </a:pPr>
            <a:r>
              <a:rPr lang="en-US" altLang="zh-CN" b="1" dirty="0">
                <a:latin typeface="Arial"/>
                <a:ea typeface="Heiti SC Medium"/>
                <a:cs typeface="Arial"/>
              </a:rPr>
              <a:t>Lone pair states (Bi 6</a:t>
            </a:r>
            <a:r>
              <a:rPr lang="en-US" altLang="zh-CN" b="1" i="1" dirty="0">
                <a:latin typeface="Arial"/>
                <a:ea typeface="Heiti SC Medium"/>
                <a:cs typeface="Arial"/>
              </a:rPr>
              <a:t>s</a:t>
            </a:r>
            <a:r>
              <a:rPr lang="en-US" altLang="zh-CN" b="1" baseline="30000" dirty="0">
                <a:latin typeface="Arial"/>
                <a:ea typeface="Heiti SC Medium"/>
                <a:cs typeface="Arial"/>
              </a:rPr>
              <a:t>2</a:t>
            </a:r>
            <a:r>
              <a:rPr lang="en-US" altLang="zh-CN" b="1" dirty="0">
                <a:latin typeface="Arial"/>
                <a:ea typeface="Heiti SC Medium"/>
                <a:cs typeface="Arial"/>
              </a:rPr>
              <a:t>, Sn 5</a:t>
            </a:r>
            <a:r>
              <a:rPr lang="en-US" altLang="zh-CN" b="1" i="1" dirty="0">
                <a:latin typeface="Arial"/>
                <a:ea typeface="Heiti SC Medium"/>
                <a:cs typeface="Arial"/>
              </a:rPr>
              <a:t>s</a:t>
            </a:r>
            <a:r>
              <a:rPr lang="en-US" altLang="zh-CN" b="1" baseline="30000" dirty="0">
                <a:latin typeface="Arial"/>
                <a:ea typeface="Heiti SC Medium"/>
                <a:cs typeface="Arial"/>
              </a:rPr>
              <a:t>2</a:t>
            </a:r>
            <a:r>
              <a:rPr lang="en-US" altLang="zh-CN" b="1" dirty="0">
                <a:latin typeface="Arial"/>
                <a:ea typeface="Heiti SC Medium"/>
                <a:cs typeface="Arial"/>
              </a:rPr>
              <a:t>) </a:t>
            </a:r>
          </a:p>
        </p:txBody>
      </p:sp>
      <p:pic>
        <p:nvPicPr>
          <p:cNvPr id="14" name="Picture 3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08"/>
          <a:stretch>
            <a:fillRect/>
          </a:stretch>
        </p:blipFill>
        <p:spPr bwMode="auto">
          <a:xfrm>
            <a:off x="4815604" y="3037617"/>
            <a:ext cx="3235325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5"/>
          <p:cNvSpPr txBox="1">
            <a:spLocks noChangeArrowheads="1"/>
          </p:cNvSpPr>
          <p:nvPr/>
        </p:nvSpPr>
        <p:spPr bwMode="auto">
          <a:xfrm>
            <a:off x="6304679" y="2677674"/>
            <a:ext cx="12604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 dirty="0" err="1"/>
              <a:t>SnO</a:t>
            </a:r>
            <a:endParaRPr lang="en-GB" altLang="en-US" sz="2000" dirty="0"/>
          </a:p>
        </p:txBody>
      </p:sp>
      <p:sp>
        <p:nvSpPr>
          <p:cNvPr id="16" name="矩形 1"/>
          <p:cNvSpPr>
            <a:spLocks noChangeArrowheads="1"/>
          </p:cNvSpPr>
          <p:nvPr/>
        </p:nvSpPr>
        <p:spPr bwMode="auto">
          <a:xfrm>
            <a:off x="1078629" y="3588899"/>
            <a:ext cx="2187575" cy="369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lnSpc>
                <a:spcPct val="125000"/>
              </a:lnSpc>
            </a:pPr>
            <a:r>
              <a:rPr lang="en-US" altLang="zh-CN" sz="1600" b="1" dirty="0">
                <a:ea typeface="Heiti SC Medium"/>
                <a:cs typeface="Arial" panose="020B0604020202020204" pitchFamily="34" charset="0"/>
              </a:rPr>
              <a:t>CB</a:t>
            </a:r>
            <a:endParaRPr lang="en-GB" altLang="zh-CN" sz="1600" b="1" baseline="30000" dirty="0">
              <a:ea typeface="Heiti SC Medium"/>
              <a:cs typeface="Arial" panose="020B0604020202020204" pitchFamily="34" charset="0"/>
            </a:endParaRPr>
          </a:p>
        </p:txBody>
      </p:sp>
      <p:sp>
        <p:nvSpPr>
          <p:cNvPr id="17" name="矩形 1"/>
          <p:cNvSpPr>
            <a:spLocks noChangeArrowheads="1"/>
          </p:cNvSpPr>
          <p:nvPr/>
        </p:nvSpPr>
        <p:spPr bwMode="auto">
          <a:xfrm>
            <a:off x="5339478" y="3493922"/>
            <a:ext cx="2187575" cy="369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lnSpc>
                <a:spcPct val="125000"/>
              </a:lnSpc>
            </a:pPr>
            <a:r>
              <a:rPr lang="en-US" altLang="zh-CN" sz="1600" b="1" dirty="0">
                <a:ea typeface="Heiti SC Medium"/>
                <a:cs typeface="Arial" panose="020B0604020202020204" pitchFamily="34" charset="0"/>
              </a:rPr>
              <a:t>CB</a:t>
            </a:r>
            <a:endParaRPr lang="en-GB" altLang="zh-CN" sz="1600" b="1" baseline="30000" dirty="0">
              <a:ea typeface="Heiti SC Medium"/>
              <a:cs typeface="Arial" panose="020B0604020202020204" pitchFamily="34" charset="0"/>
            </a:endParaRPr>
          </a:p>
        </p:txBody>
      </p:sp>
      <p:sp>
        <p:nvSpPr>
          <p:cNvPr id="18" name="矩形 1"/>
          <p:cNvSpPr>
            <a:spLocks noChangeArrowheads="1"/>
          </p:cNvSpPr>
          <p:nvPr/>
        </p:nvSpPr>
        <p:spPr bwMode="auto">
          <a:xfrm>
            <a:off x="6068877" y="5628836"/>
            <a:ext cx="2408237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lnSpc>
                <a:spcPct val="125000"/>
              </a:lnSpc>
            </a:pPr>
            <a:r>
              <a:rPr lang="en-US" altLang="zh-CN" b="1" dirty="0">
                <a:solidFill>
                  <a:srgbClr val="00CC00"/>
                </a:solidFill>
                <a:ea typeface="Heiti SC Medium"/>
                <a:cs typeface="Arial" panose="020B0604020202020204" pitchFamily="34" charset="0"/>
              </a:rPr>
              <a:t>VBM</a:t>
            </a:r>
            <a:r>
              <a:rPr lang="en-GB" altLang="zh-CN" b="1" dirty="0">
                <a:solidFill>
                  <a:srgbClr val="00CC00"/>
                </a:solidFill>
                <a:ea typeface="Heiti SC Medium"/>
                <a:cs typeface="Arial" panose="020B0604020202020204" pitchFamily="34" charset="0"/>
              </a:rPr>
              <a:t>: O 2</a:t>
            </a:r>
            <a:r>
              <a:rPr lang="en-GB" altLang="zh-CN" b="1" i="1" dirty="0">
                <a:solidFill>
                  <a:srgbClr val="00CC00"/>
                </a:solidFill>
                <a:ea typeface="Heiti SC Medium"/>
                <a:cs typeface="Arial" panose="020B0604020202020204" pitchFamily="34" charset="0"/>
              </a:rPr>
              <a:t>p</a:t>
            </a:r>
            <a:r>
              <a:rPr lang="en-US" altLang="zh-CN" b="1" baseline="30000" dirty="0">
                <a:solidFill>
                  <a:srgbClr val="00CC00"/>
                </a:solidFill>
                <a:ea typeface="Heiti SC Medium"/>
                <a:cs typeface="Arial" panose="020B0604020202020204" pitchFamily="34" charset="0"/>
              </a:rPr>
              <a:t>6</a:t>
            </a:r>
            <a:r>
              <a:rPr lang="en-GB" altLang="zh-CN" b="1" dirty="0">
                <a:solidFill>
                  <a:srgbClr val="00CC00"/>
                </a:solidFill>
                <a:ea typeface="Heiti SC Medium"/>
                <a:cs typeface="Arial" panose="020B0604020202020204" pitchFamily="34" charset="0"/>
              </a:rPr>
              <a:t> + Sn 5</a:t>
            </a:r>
            <a:r>
              <a:rPr lang="en-GB" altLang="zh-CN" b="1" i="1" dirty="0">
                <a:solidFill>
                  <a:srgbClr val="00CC00"/>
                </a:solidFill>
                <a:ea typeface="Heiti SC Medium"/>
                <a:cs typeface="Arial" panose="020B0604020202020204" pitchFamily="34" charset="0"/>
              </a:rPr>
              <a:t>s</a:t>
            </a:r>
            <a:r>
              <a:rPr lang="en-GB" altLang="zh-CN" b="1" baseline="30000" dirty="0">
                <a:solidFill>
                  <a:srgbClr val="00CC00"/>
                </a:solidFill>
                <a:ea typeface="Heiti SC Medium"/>
                <a:cs typeface="Arial" panose="020B0604020202020204" pitchFamily="34" charset="0"/>
              </a:rPr>
              <a:t>2</a:t>
            </a:r>
          </a:p>
        </p:txBody>
      </p:sp>
      <p:cxnSp>
        <p:nvCxnSpPr>
          <p:cNvPr id="20" name="Straight Arrow Connector 45"/>
          <p:cNvCxnSpPr>
            <a:cxnSpLocks noChangeShapeType="1"/>
          </p:cNvCxnSpPr>
          <p:nvPr/>
        </p:nvCxnSpPr>
        <p:spPr bwMode="auto">
          <a:xfrm flipV="1">
            <a:off x="6750332" y="4332836"/>
            <a:ext cx="0" cy="1296000"/>
          </a:xfrm>
          <a:prstGeom prst="straightConnector1">
            <a:avLst/>
          </a:prstGeom>
          <a:noFill/>
          <a:ln w="34925" algn="ctr">
            <a:solidFill>
              <a:srgbClr val="00CC00"/>
            </a:solidFill>
            <a:round/>
            <a:headEnd/>
            <a:tailEnd type="triangle" w="med" len="med"/>
          </a:ln>
        </p:spPr>
      </p:cxnSp>
      <p:sp>
        <p:nvSpPr>
          <p:cNvPr id="21" name="Rectangle 50"/>
          <p:cNvSpPr>
            <a:spLocks noChangeArrowheads="1"/>
          </p:cNvSpPr>
          <p:nvPr/>
        </p:nvSpPr>
        <p:spPr bwMode="auto">
          <a:xfrm>
            <a:off x="4877331" y="6209122"/>
            <a:ext cx="411517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GB" altLang="en-US" sz="1200" dirty="0">
                <a:ea typeface="SimSun" panose="02010600030101010101" pitchFamily="2" charset="-122"/>
                <a:cs typeface="Arial" panose="020B0604020202020204" pitchFamily="34" charset="0"/>
              </a:rPr>
              <a:t>JB </a:t>
            </a:r>
            <a:r>
              <a:rPr lang="en-GB" altLang="en-US" sz="1200" dirty="0" err="1">
                <a:ea typeface="SimSun" panose="02010600030101010101" pitchFamily="2" charset="-122"/>
                <a:cs typeface="Arial" panose="020B0604020202020204" pitchFamily="34" charset="0"/>
              </a:rPr>
              <a:t>Varley</a:t>
            </a:r>
            <a:r>
              <a:rPr lang="en-GB" altLang="en-US" sz="1200" dirty="0">
                <a:ea typeface="SimSun" panose="02010600030101010101" pitchFamily="2" charset="-122"/>
                <a:cs typeface="Arial" panose="020B0604020202020204" pitchFamily="34" charset="0"/>
              </a:rPr>
              <a:t>, Van der </a:t>
            </a:r>
            <a:r>
              <a:rPr lang="en-GB" altLang="en-US" sz="1200" dirty="0" err="1">
                <a:ea typeface="SimSun" panose="02010600030101010101" pitchFamily="2" charset="-122"/>
                <a:cs typeface="Arial" panose="020B0604020202020204" pitchFamily="34" charset="0"/>
              </a:rPr>
              <a:t>Walle</a:t>
            </a:r>
            <a:r>
              <a:rPr lang="en-GB" altLang="en-US" sz="1200" dirty="0"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GB" altLang="en-US" sz="1200" i="1" dirty="0">
                <a:ea typeface="SimSun" panose="02010600030101010101" pitchFamily="2" charset="-122"/>
                <a:cs typeface="Arial" panose="020B0604020202020204" pitchFamily="34" charset="0"/>
              </a:rPr>
              <a:t>et al. APL  </a:t>
            </a:r>
            <a:r>
              <a:rPr lang="en-GB" altLang="en-US" sz="1200" dirty="0">
                <a:ea typeface="SimSun" panose="02010600030101010101" pitchFamily="2" charset="-122"/>
                <a:cs typeface="Arial" panose="020B0604020202020204" pitchFamily="34" charset="0"/>
              </a:rPr>
              <a:t>103, 082118 (2013).</a:t>
            </a:r>
          </a:p>
        </p:txBody>
      </p:sp>
      <p:sp>
        <p:nvSpPr>
          <p:cNvPr id="22" name="TextBox 12"/>
          <p:cNvSpPr txBox="1">
            <a:spLocks noChangeArrowheads="1"/>
          </p:cNvSpPr>
          <p:nvPr/>
        </p:nvSpPr>
        <p:spPr bwMode="auto">
          <a:xfrm>
            <a:off x="-57936" y="141939"/>
            <a:ext cx="891403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altLang="zh-CN" b="1" dirty="0">
                <a:latin typeface="+mn-lt"/>
                <a:ea typeface="Heiti SC Medium"/>
                <a:cs typeface="Arial"/>
              </a:rPr>
              <a:t>Search for P-type transparent oxide semiconductors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61973" y="6008143"/>
            <a:ext cx="43512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H. </a:t>
            </a:r>
            <a:r>
              <a:rPr lang="en-GB" sz="1400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Hosono</a:t>
            </a:r>
            <a:r>
              <a:rPr lang="en-GB" sz="1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GB" sz="1400" i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et al. </a:t>
            </a:r>
            <a:r>
              <a:rPr lang="en-GB" sz="1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Nature 389, 939(1997).</a:t>
            </a:r>
            <a:endParaRPr lang="en-GB" sz="1400" dirty="0"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GB" sz="1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Scanlon and Watson, Phys. Rev. Lett. 103, 096405 (2009).  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EC169661-DCB1-5142-B32C-BC89C6AB3E49}"/>
              </a:ext>
            </a:extLst>
          </p:cNvPr>
          <p:cNvSpPr txBox="1"/>
          <p:nvPr/>
        </p:nvSpPr>
        <p:spPr>
          <a:xfrm>
            <a:off x="8625577" y="6507574"/>
            <a:ext cx="5086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/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22804941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62230" y="-51435"/>
            <a:ext cx="9203055" cy="863600"/>
            <a:chOff x="-98" y="-81"/>
            <a:chExt cx="14493" cy="1360"/>
          </a:xfrm>
        </p:grpSpPr>
        <p:pic>
          <p:nvPicPr>
            <p:cNvPr id="7" name="图片 6" descr="8092962_173153605000_2"/>
            <p:cNvPicPr/>
            <p:nvPr/>
          </p:nvPicPr>
          <p:blipFill>
            <a:blip r:embed="rId3"/>
            <a:srcRect b="83057"/>
            <a:stretch>
              <a:fillRect/>
            </a:stretch>
          </p:blipFill>
          <p:spPr>
            <a:xfrm>
              <a:off x="-5" y="-3"/>
              <a:ext cx="14401" cy="1191"/>
            </a:xfrm>
            <a:prstGeom prst="rect">
              <a:avLst/>
            </a:prstGeom>
          </p:spPr>
        </p:pic>
        <p:grpSp>
          <p:nvGrpSpPr>
            <p:cNvPr id="6" name="组合 5"/>
            <p:cNvGrpSpPr>
              <a:grpSpLocks noChangeAspect="1"/>
            </p:cNvGrpSpPr>
            <p:nvPr/>
          </p:nvGrpSpPr>
          <p:grpSpPr>
            <a:xfrm>
              <a:off x="-98" y="-81"/>
              <a:ext cx="3242" cy="1361"/>
              <a:chOff x="245" y="2229"/>
              <a:chExt cx="3114" cy="1307"/>
            </a:xfrm>
          </p:grpSpPr>
          <p:pic>
            <p:nvPicPr>
              <p:cNvPr id="41" name="Picture 2" descr="Related image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5" y="2229"/>
                <a:ext cx="1307" cy="130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2" name="TextBox 11"/>
              <p:cNvSpPr txBox="1"/>
              <p:nvPr/>
            </p:nvSpPr>
            <p:spPr>
              <a:xfrm>
                <a:off x="1375" y="2587"/>
                <a:ext cx="1984" cy="8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accent6">
                        <a:lumMod val="50000"/>
                      </a:schemeClr>
                    </a:solidFill>
                    <a:latin typeface="Times New Roman" panose="02020603050405020304" pitchFamily="16" charset="0"/>
                    <a:cs typeface="Times New Roman" panose="02020603050405020304" pitchFamily="16" charset="0"/>
                  </a:rPr>
                  <a:t>XIAMEN</a:t>
                </a:r>
              </a:p>
              <a:p>
                <a:r>
                  <a:rPr lang="en-US" sz="1400" dirty="0">
                    <a:solidFill>
                      <a:schemeClr val="accent6">
                        <a:lumMod val="50000"/>
                      </a:schemeClr>
                    </a:solidFill>
                    <a:latin typeface="Times New Roman" panose="02020603050405020304" pitchFamily="16" charset="0"/>
                    <a:cs typeface="Times New Roman" panose="02020603050405020304" pitchFamily="16" charset="0"/>
                  </a:rPr>
                  <a:t>UNIVERSITY</a:t>
                </a:r>
              </a:p>
            </p:txBody>
          </p:sp>
        </p:grpSp>
      </p:grpSp>
      <p:sp>
        <p:nvSpPr>
          <p:cNvPr id="9" name="TextBox 8"/>
          <p:cNvSpPr txBox="1"/>
          <p:nvPr/>
        </p:nvSpPr>
        <p:spPr>
          <a:xfrm>
            <a:off x="568521" y="6437409"/>
            <a:ext cx="77282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100" dirty="0">
                <a:solidFill>
                  <a:srgbClr val="000000"/>
                </a:solidFill>
                <a:latin typeface="+mn-ea"/>
                <a:ea typeface="+mn-ea"/>
              </a:rPr>
              <a:t>Invited topical Review</a:t>
            </a:r>
            <a:r>
              <a:rPr lang="en-US" sz="1100" i="1" dirty="0">
                <a:solidFill>
                  <a:srgbClr val="000000"/>
                </a:solidFill>
                <a:latin typeface="+mn-ea"/>
                <a:ea typeface="+mn-ea"/>
              </a:rPr>
              <a:t>: P-type Transparent Conducting Oxides</a:t>
            </a:r>
            <a:r>
              <a:rPr lang="en-US" sz="1100" dirty="0">
                <a:solidFill>
                  <a:srgbClr val="000000"/>
                </a:solidFill>
                <a:latin typeface="+mn-ea"/>
                <a:ea typeface="+mn-ea"/>
              </a:rPr>
              <a:t>, J. Phys.: </a:t>
            </a:r>
            <a:r>
              <a:rPr lang="en-US" sz="1100" dirty="0" err="1">
                <a:solidFill>
                  <a:srgbClr val="000000"/>
                </a:solidFill>
                <a:latin typeface="+mn-ea"/>
                <a:ea typeface="+mn-ea"/>
              </a:rPr>
              <a:t>Condens</a:t>
            </a:r>
            <a:r>
              <a:rPr lang="en-US" sz="1100" dirty="0">
                <a:solidFill>
                  <a:srgbClr val="000000"/>
                </a:solidFill>
                <a:latin typeface="+mn-ea"/>
                <a:ea typeface="+mn-ea"/>
              </a:rPr>
              <a:t>. Matter. 28, 383002 </a:t>
            </a:r>
            <a:r>
              <a:rPr lang="zh-CN" altLang="en-US" sz="1100" dirty="0">
                <a:solidFill>
                  <a:srgbClr val="000000"/>
                </a:solidFill>
                <a:latin typeface="+mn-ea"/>
                <a:ea typeface="+mn-ea"/>
              </a:rPr>
              <a:t>（</a:t>
            </a:r>
            <a:r>
              <a:rPr lang="en-US" sz="1100" dirty="0">
                <a:solidFill>
                  <a:srgbClr val="000000"/>
                </a:solidFill>
                <a:latin typeface="+mn-ea"/>
                <a:ea typeface="+mn-ea"/>
              </a:rPr>
              <a:t>2016</a:t>
            </a:r>
            <a:r>
              <a:rPr lang="zh-CN" altLang="en-US" sz="1100" dirty="0">
                <a:solidFill>
                  <a:srgbClr val="000000"/>
                </a:solidFill>
                <a:latin typeface="+mn-ea"/>
                <a:ea typeface="+mn-ea"/>
              </a:rPr>
              <a:t>）</a:t>
            </a:r>
            <a:r>
              <a:rPr lang="en-US" sz="11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endParaRPr lang="en-US" sz="1100" dirty="0">
              <a:solidFill>
                <a:schemeClr val="accent2"/>
              </a:solidFill>
              <a:latin typeface="+mn-ea"/>
              <a:ea typeface="+mn-ea"/>
              <a:cs typeface="Times New Roman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779145" y="658738"/>
            <a:ext cx="6537626" cy="5849457"/>
            <a:chOff x="1066530" y="658738"/>
            <a:chExt cx="6537626" cy="5849457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5"/>
            <a:srcRect r="21452"/>
            <a:stretch/>
          </p:blipFill>
          <p:spPr>
            <a:xfrm>
              <a:off x="1066530" y="658738"/>
              <a:ext cx="6537626" cy="5849457"/>
            </a:xfrm>
            <a:prstGeom prst="rect">
              <a:avLst/>
            </a:prstGeom>
          </p:spPr>
        </p:pic>
        <p:sp>
          <p:nvSpPr>
            <p:cNvPr id="12" name="Rectangle 11"/>
            <p:cNvSpPr/>
            <p:nvPr/>
          </p:nvSpPr>
          <p:spPr bwMode="auto">
            <a:xfrm>
              <a:off x="4641668" y="3361509"/>
              <a:ext cx="182880" cy="182880"/>
            </a:xfrm>
            <a:prstGeom prst="rect">
              <a:avLst/>
            </a:prstGeom>
            <a:solidFill>
              <a:srgbClr val="00CC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4926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None/>
                <a:tabLst/>
              </a:pPr>
              <a:endParaRPr kumimoji="0" lang="en-US" sz="24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13" name="Rectangle 12"/>
            <p:cNvSpPr/>
            <p:nvPr/>
          </p:nvSpPr>
          <p:spPr bwMode="auto">
            <a:xfrm>
              <a:off x="4863740" y="4062552"/>
              <a:ext cx="182880" cy="182880"/>
            </a:xfrm>
            <a:prstGeom prst="rect">
              <a:avLst/>
            </a:prstGeom>
            <a:solidFill>
              <a:srgbClr val="00CC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4926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None/>
                <a:tabLst/>
              </a:pPr>
              <a:endParaRPr kumimoji="0" lang="en-US" sz="24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14" name="Rectangle 13"/>
            <p:cNvSpPr/>
            <p:nvPr/>
          </p:nvSpPr>
          <p:spPr bwMode="auto">
            <a:xfrm>
              <a:off x="4523317" y="4911645"/>
              <a:ext cx="198000" cy="198000"/>
            </a:xfrm>
            <a:prstGeom prst="rect">
              <a:avLst/>
            </a:prstGeom>
            <a:solidFill>
              <a:srgbClr val="00CC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4926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None/>
                <a:tabLst/>
              </a:pPr>
              <a:endParaRPr kumimoji="0" lang="en-US" sz="24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4971205" y="5185652"/>
            <a:ext cx="19163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solidFill>
                  <a:srgbClr val="FF0000"/>
                </a:solidFill>
              </a:rPr>
              <a:t>?</a:t>
            </a:r>
            <a:r>
              <a:rPr lang="el-GR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=10 </a:t>
            </a:r>
            <a:r>
              <a:rPr lang="en-US" sz="1200" i="1" dirty="0"/>
              <a:t>cm</a:t>
            </a:r>
            <a:r>
              <a:rPr lang="en-US" sz="1200" i="1" baseline="30000" dirty="0"/>
              <a:t>2</a:t>
            </a:r>
            <a:r>
              <a:rPr lang="en-US" sz="1200" i="1" dirty="0"/>
              <a:t>V</a:t>
            </a:r>
            <a:r>
              <a:rPr lang="en-US" sz="1200" i="1" baseline="30000" dirty="0"/>
              <a:t>-1</a:t>
            </a:r>
            <a:r>
              <a:rPr lang="en-US" sz="1200" i="1" dirty="0"/>
              <a:t>s</a:t>
            </a:r>
            <a:r>
              <a:rPr lang="en-US" sz="1200" i="1" baseline="30000" dirty="0"/>
              <a:t>-1</a:t>
            </a:r>
            <a:endParaRPr lang="en-US" sz="1200" i="1" dirty="0"/>
          </a:p>
        </p:txBody>
      </p:sp>
      <p:sp>
        <p:nvSpPr>
          <p:cNvPr id="16" name="文本框 5">
            <a:extLst>
              <a:ext uri="{FF2B5EF4-FFF2-40B4-BE49-F238E27FC236}">
                <a16:creationId xmlns:a16="http://schemas.microsoft.com/office/drawing/2014/main" id="{F732348C-3A3E-F148-8F64-5BB2BDF77AF3}"/>
              </a:ext>
            </a:extLst>
          </p:cNvPr>
          <p:cNvSpPr txBox="1"/>
          <p:nvPr/>
        </p:nvSpPr>
        <p:spPr>
          <a:xfrm>
            <a:off x="6947791" y="1181958"/>
            <a:ext cx="2196209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b="1" dirty="0" err="1">
                <a:solidFill>
                  <a:srgbClr val="FF0000"/>
                </a:solidFill>
              </a:rPr>
              <a:t>CuSCN</a:t>
            </a:r>
            <a:r>
              <a:rPr kumimoji="1" lang="en-US" altLang="zh-CN" b="1" dirty="0">
                <a:solidFill>
                  <a:srgbClr val="FF0000"/>
                </a:solidFill>
              </a:rPr>
              <a:t> </a:t>
            </a:r>
          </a:p>
          <a:p>
            <a:r>
              <a:rPr kumimoji="1" lang="en-US" altLang="zh-CN" dirty="0"/>
              <a:t>E</a:t>
            </a:r>
            <a:r>
              <a:rPr kumimoji="1" lang="en-US" altLang="zh-CN" baseline="-25000" dirty="0"/>
              <a:t>g</a:t>
            </a:r>
            <a:r>
              <a:rPr kumimoji="1" lang="en-US" altLang="zh-CN" dirty="0"/>
              <a:t>= 3.5 eV</a:t>
            </a:r>
          </a:p>
          <a:p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=0.1 </a:t>
            </a:r>
            <a:r>
              <a:rPr lang="en-US" dirty="0"/>
              <a:t>cm</a:t>
            </a:r>
            <a:r>
              <a:rPr lang="en-US" baseline="30000" dirty="0"/>
              <a:t>2</a:t>
            </a:r>
            <a:r>
              <a:rPr lang="en-US" dirty="0"/>
              <a:t>V</a:t>
            </a:r>
            <a:r>
              <a:rPr lang="en-US" baseline="30000" dirty="0"/>
              <a:t>-1</a:t>
            </a:r>
            <a:r>
              <a:rPr lang="en-US" dirty="0"/>
              <a:t>s</a:t>
            </a:r>
            <a:r>
              <a:rPr lang="en-US" baseline="30000" dirty="0"/>
              <a:t>-1</a:t>
            </a:r>
            <a:endParaRPr lang="en-US" dirty="0"/>
          </a:p>
          <a:p>
            <a:r>
              <a:rPr kumimoji="1" lang="en-US" altLang="zh-CN" sz="1200" dirty="0"/>
              <a:t>Thomas </a:t>
            </a:r>
            <a:r>
              <a:rPr kumimoji="1" lang="en-US" altLang="zh-CN" sz="1200" dirty="0" err="1"/>
              <a:t>Anthopoulos</a:t>
            </a:r>
            <a:r>
              <a:rPr kumimoji="1" lang="en-US" altLang="zh-CN" sz="1200" dirty="0"/>
              <a:t>, </a:t>
            </a:r>
          </a:p>
          <a:p>
            <a:r>
              <a:rPr kumimoji="1" lang="en-US" altLang="zh-CN" sz="1200" dirty="0"/>
              <a:t>Adv. Electronic Mater. (2017)</a:t>
            </a:r>
          </a:p>
          <a:p>
            <a:endParaRPr kumimoji="1" lang="en-US" altLang="zh-CN" dirty="0"/>
          </a:p>
          <a:p>
            <a:r>
              <a:rPr kumimoji="1" lang="en-US" altLang="zh-CN" b="1" dirty="0" err="1">
                <a:solidFill>
                  <a:srgbClr val="FF0000"/>
                </a:solidFill>
              </a:rPr>
              <a:t>CuI</a:t>
            </a:r>
            <a:endParaRPr kumimoji="1" lang="en-US" altLang="zh-CN" b="1" dirty="0">
              <a:solidFill>
                <a:srgbClr val="FF0000"/>
              </a:solidFill>
            </a:endParaRPr>
          </a:p>
          <a:p>
            <a:r>
              <a:rPr kumimoji="1" lang="en-US" altLang="zh-CN" dirty="0"/>
              <a:t>E</a:t>
            </a:r>
            <a:r>
              <a:rPr kumimoji="1" lang="en-US" altLang="zh-CN" baseline="-25000" dirty="0"/>
              <a:t>g</a:t>
            </a:r>
            <a:r>
              <a:rPr kumimoji="1" lang="en-US" altLang="zh-CN" dirty="0"/>
              <a:t>= 3.1 eV</a:t>
            </a:r>
          </a:p>
          <a:p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=44 </a:t>
            </a:r>
            <a:r>
              <a:rPr lang="en-US" dirty="0"/>
              <a:t>cm</a:t>
            </a:r>
            <a:r>
              <a:rPr lang="en-US" baseline="30000" dirty="0"/>
              <a:t>2</a:t>
            </a:r>
            <a:r>
              <a:rPr lang="en-US" dirty="0"/>
              <a:t>V</a:t>
            </a:r>
            <a:r>
              <a:rPr lang="en-US" baseline="30000" dirty="0"/>
              <a:t>-1</a:t>
            </a:r>
            <a:r>
              <a:rPr lang="en-US" dirty="0"/>
              <a:t>s</a:t>
            </a:r>
            <a:r>
              <a:rPr lang="en-US" baseline="30000" dirty="0"/>
              <a:t>-1</a:t>
            </a:r>
            <a:endParaRPr lang="en-US" dirty="0"/>
          </a:p>
          <a:p>
            <a:r>
              <a:rPr lang="en-US" sz="1400" i="1" dirty="0"/>
              <a:t>Hideo </a:t>
            </a:r>
            <a:r>
              <a:rPr lang="en-US" sz="1400" i="1" dirty="0" err="1"/>
              <a:t>Hosono</a:t>
            </a:r>
            <a:r>
              <a:rPr lang="en-US" sz="1400" i="1" dirty="0"/>
              <a:t>, </a:t>
            </a:r>
          </a:p>
          <a:p>
            <a:r>
              <a:rPr kumimoji="1" lang="en-US" altLang="zh-CN" sz="1400" i="1" dirty="0"/>
              <a:t>Adv. Mater. (2018)</a:t>
            </a:r>
            <a:endParaRPr kumimoji="1" lang="zh-CN" altLang="en-US" sz="1400" dirty="0"/>
          </a:p>
        </p:txBody>
      </p:sp>
      <p:sp>
        <p:nvSpPr>
          <p:cNvPr id="17" name="TextBox 16"/>
          <p:cNvSpPr txBox="1"/>
          <p:nvPr/>
        </p:nvSpPr>
        <p:spPr>
          <a:xfrm>
            <a:off x="4342686" y="4601240"/>
            <a:ext cx="23160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i="1" dirty="0">
                <a:solidFill>
                  <a:srgbClr val="FF0000"/>
                </a:solidFill>
              </a:rPr>
              <a:t>? </a:t>
            </a:r>
            <a:r>
              <a:rPr lang="el-GR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en-US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=0.01</a:t>
            </a:r>
            <a:r>
              <a:rPr lang="en-US" altLang="zh-CN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lang="en-US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 </a:t>
            </a:r>
            <a:r>
              <a:rPr lang="en-US" sz="1600" b="1" i="1" dirty="0"/>
              <a:t>cm</a:t>
            </a:r>
            <a:r>
              <a:rPr lang="en-US" sz="1600" b="1" i="1" baseline="30000" dirty="0"/>
              <a:t>2</a:t>
            </a:r>
            <a:r>
              <a:rPr lang="en-US" sz="1600" b="1" i="1" dirty="0"/>
              <a:t>V</a:t>
            </a:r>
            <a:r>
              <a:rPr lang="en-US" sz="1600" b="1" i="1" baseline="30000" dirty="0"/>
              <a:t>-1</a:t>
            </a:r>
            <a:r>
              <a:rPr lang="en-US" sz="1600" b="1" i="1" dirty="0"/>
              <a:t>s</a:t>
            </a:r>
            <a:r>
              <a:rPr lang="en-US" sz="1600" b="1" i="1" baseline="30000" dirty="0"/>
              <a:t>-1</a:t>
            </a:r>
            <a:endParaRPr lang="en-US" sz="1600" b="1" i="1" dirty="0"/>
          </a:p>
        </p:txBody>
      </p:sp>
      <p:sp>
        <p:nvSpPr>
          <p:cNvPr id="18" name="Oval 17"/>
          <p:cNvSpPr/>
          <p:nvPr/>
        </p:nvSpPr>
        <p:spPr bwMode="auto">
          <a:xfrm>
            <a:off x="3518259" y="1489165"/>
            <a:ext cx="992777" cy="592183"/>
          </a:xfrm>
          <a:prstGeom prst="ellipse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395266" y="1443291"/>
            <a:ext cx="15628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=7.6 </a:t>
            </a:r>
            <a:r>
              <a:rPr lang="en-US" sz="1200" dirty="0"/>
              <a:t>cm</a:t>
            </a:r>
            <a:r>
              <a:rPr lang="en-US" sz="1200" baseline="30000" dirty="0"/>
              <a:t>2</a:t>
            </a:r>
            <a:r>
              <a:rPr lang="en-US" sz="1200" dirty="0"/>
              <a:t>V</a:t>
            </a:r>
            <a:r>
              <a:rPr lang="en-US" sz="1200" baseline="30000" dirty="0"/>
              <a:t>-1</a:t>
            </a:r>
            <a:r>
              <a:rPr lang="en-US" sz="1200" dirty="0"/>
              <a:t>s</a:t>
            </a:r>
            <a:r>
              <a:rPr lang="en-US" sz="1200" baseline="30000" dirty="0"/>
              <a:t>-1</a:t>
            </a:r>
            <a:endParaRPr lang="en-US" sz="1200" dirty="0"/>
          </a:p>
        </p:txBody>
      </p:sp>
      <p:sp>
        <p:nvSpPr>
          <p:cNvPr id="20" name="Oval 19"/>
          <p:cNvSpPr/>
          <p:nvPr/>
        </p:nvSpPr>
        <p:spPr bwMode="auto">
          <a:xfrm>
            <a:off x="2002967" y="1254639"/>
            <a:ext cx="984068" cy="554740"/>
          </a:xfrm>
          <a:prstGeom prst="ellipse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0223" y="3978809"/>
            <a:ext cx="2074438" cy="2413685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 bwMode="auto">
          <a:xfrm>
            <a:off x="4212386" y="3019492"/>
            <a:ext cx="182880" cy="182880"/>
          </a:xfrm>
          <a:prstGeom prst="rect">
            <a:avLst/>
          </a:prstGeom>
          <a:solidFill>
            <a:srgbClr val="00CC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23" name="Rectangle 22"/>
          <p:cNvSpPr/>
          <p:nvPr/>
        </p:nvSpPr>
        <p:spPr bwMode="auto">
          <a:xfrm>
            <a:off x="4120946" y="3385252"/>
            <a:ext cx="182880" cy="182880"/>
          </a:xfrm>
          <a:prstGeom prst="rect">
            <a:avLst/>
          </a:prstGeom>
          <a:solidFill>
            <a:srgbClr val="00CC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24" name="Rectangle 23"/>
          <p:cNvSpPr/>
          <p:nvPr/>
        </p:nvSpPr>
        <p:spPr bwMode="auto">
          <a:xfrm>
            <a:off x="4868589" y="3553456"/>
            <a:ext cx="182880" cy="182880"/>
          </a:xfrm>
          <a:prstGeom prst="rect">
            <a:avLst/>
          </a:prstGeom>
          <a:solidFill>
            <a:srgbClr val="00CC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008123" y="3506826"/>
            <a:ext cx="1028379" cy="789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cs typeface="Times New Roman" panose="02020603050405020304" pitchFamily="18" charset="0"/>
              </a:rPr>
              <a:t>ZnCo</a:t>
            </a:r>
            <a:r>
              <a:rPr lang="en-US" sz="1400" baseline="-25000" dirty="0">
                <a:cs typeface="Times New Roman" panose="02020603050405020304" pitchFamily="18" charset="0"/>
              </a:rPr>
              <a:t>2</a:t>
            </a:r>
            <a:r>
              <a:rPr lang="en-US" sz="1400" dirty="0">
                <a:cs typeface="Times New Roman" panose="02020603050405020304" pitchFamily="18" charset="0"/>
              </a:rPr>
              <a:t>O</a:t>
            </a:r>
            <a:r>
              <a:rPr lang="en-US" sz="1400" baseline="-25000" dirty="0">
                <a:cs typeface="Times New Roman" panose="02020603050405020304" pitchFamily="18" charset="0"/>
              </a:rPr>
              <a:t>4</a:t>
            </a:r>
          </a:p>
          <a:p>
            <a:r>
              <a:rPr lang="en-US" altLang="zh-CN" sz="1400" dirty="0">
                <a:cs typeface="Times New Roman" panose="02020603050405020304" pitchFamily="18" charset="0"/>
              </a:rPr>
              <a:t>ZnIr</a:t>
            </a:r>
            <a:r>
              <a:rPr lang="en-US" altLang="zh-CN" sz="1400" baseline="-25000" dirty="0">
                <a:cs typeface="Times New Roman" panose="02020603050405020304" pitchFamily="18" charset="0"/>
              </a:rPr>
              <a:t>2</a:t>
            </a:r>
            <a:r>
              <a:rPr lang="en-US" altLang="zh-CN" sz="1400" dirty="0">
                <a:cs typeface="Times New Roman" panose="02020603050405020304" pitchFamily="18" charset="0"/>
              </a:rPr>
              <a:t>O</a:t>
            </a:r>
            <a:r>
              <a:rPr lang="en-US" altLang="zh-CN" sz="1400" baseline="-25000" dirty="0">
                <a:cs typeface="Times New Roman" panose="02020603050405020304" pitchFamily="18" charset="0"/>
              </a:rPr>
              <a:t>4</a:t>
            </a:r>
            <a:endParaRPr lang="en-US" altLang="zh-CN" sz="1200" baseline="-25000" dirty="0"/>
          </a:p>
          <a:p>
            <a:endParaRPr lang="en-US" sz="1400" b="1" i="1" baseline="-25000" dirty="0">
              <a:cs typeface="Times New Roman" panose="02020603050405020304" pitchFamily="18" charset="0"/>
            </a:endParaRPr>
          </a:p>
          <a:p>
            <a:endParaRPr lang="en-US" sz="1200" b="1" i="1" baseline="-25000" dirty="0"/>
          </a:p>
        </p:txBody>
      </p:sp>
      <p:sp>
        <p:nvSpPr>
          <p:cNvPr id="26" name="TextBox 12"/>
          <p:cNvSpPr txBox="1">
            <a:spLocks noChangeArrowheads="1"/>
          </p:cNvSpPr>
          <p:nvPr/>
        </p:nvSpPr>
        <p:spPr bwMode="auto">
          <a:xfrm>
            <a:off x="684815" y="122068"/>
            <a:ext cx="891403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altLang="zh-CN" b="1" dirty="0">
                <a:latin typeface="+mn-lt"/>
                <a:ea typeface="Heiti SC Medium"/>
                <a:cs typeface="Arial"/>
              </a:rPr>
              <a:t>P-type transparent oxide semiconductors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4B46E719-9127-0E49-BDD6-E9E05D758D8E}"/>
              </a:ext>
            </a:extLst>
          </p:cNvPr>
          <p:cNvSpPr txBox="1"/>
          <p:nvPr/>
        </p:nvSpPr>
        <p:spPr>
          <a:xfrm>
            <a:off x="8625577" y="6507574"/>
            <a:ext cx="5086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/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1356440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Title 1"/>
          <p:cNvSpPr txBox="1">
            <a:spLocks/>
          </p:cNvSpPr>
          <p:nvPr/>
        </p:nvSpPr>
        <p:spPr>
          <a:xfrm>
            <a:off x="903230" y="519388"/>
            <a:ext cx="7671176" cy="86024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</a:p>
          <a:p>
            <a:pPr lvl="0" algn="ctr">
              <a:lnSpc>
                <a:spcPct val="125000"/>
              </a:lnSpc>
              <a:defRPr/>
            </a:pPr>
            <a:r>
              <a:rPr lang="en-US" altLang="zh-CN" sz="1600" b="1" dirty="0">
                <a:solidFill>
                  <a:srgbClr val="000000"/>
                </a:solidFill>
                <a:latin typeface="Arial" panose="020B0604020202020204" pitchFamily="34" charset="0"/>
                <a:ea typeface="Heiti SC Medium"/>
                <a:cs typeface="Arial" panose="020B0604020202020204" pitchFamily="34" charset="0"/>
              </a:rPr>
              <a:t>Li</a:t>
            </a:r>
            <a:r>
              <a:rPr lang="en-US" altLang="zh-CN" sz="1600" b="1" baseline="-25000" dirty="0">
                <a:solidFill>
                  <a:srgbClr val="000000"/>
                </a:solidFill>
                <a:latin typeface="Arial" panose="020B0604020202020204" pitchFamily="34" charset="0"/>
                <a:ea typeface="Heiti SC Medium"/>
                <a:cs typeface="Arial" panose="020B0604020202020204" pitchFamily="34" charset="0"/>
              </a:rPr>
              <a:t>x</a:t>
            </a:r>
            <a:r>
              <a:rPr lang="en-US" altLang="zh-CN" sz="1600" b="1" dirty="0">
                <a:solidFill>
                  <a:srgbClr val="000000"/>
                </a:solidFill>
                <a:latin typeface="Arial" panose="020B0604020202020204" pitchFamily="34" charset="0"/>
                <a:ea typeface="Heiti SC Medium"/>
                <a:cs typeface="Arial" panose="020B0604020202020204" pitchFamily="34" charset="0"/>
              </a:rPr>
              <a:t>Ni</a:t>
            </a:r>
            <a:r>
              <a:rPr lang="en-US" altLang="zh-CN" sz="1600" b="1" baseline="-25000" dirty="0">
                <a:solidFill>
                  <a:srgbClr val="000000"/>
                </a:solidFill>
                <a:latin typeface="Arial" panose="020B0604020202020204" pitchFamily="34" charset="0"/>
                <a:ea typeface="Heiti SC Medium"/>
                <a:cs typeface="Arial" panose="020B0604020202020204" pitchFamily="34" charset="0"/>
              </a:rPr>
              <a:t>1-x</a:t>
            </a:r>
            <a:r>
              <a:rPr lang="en-US" altLang="zh-CN" sz="1600" b="1" dirty="0">
                <a:solidFill>
                  <a:srgbClr val="000000"/>
                </a:solidFill>
                <a:latin typeface="Arial" panose="020B0604020202020204" pitchFamily="34" charset="0"/>
                <a:ea typeface="Heiti SC Medium"/>
                <a:cs typeface="Arial" panose="020B0604020202020204" pitchFamily="34" charset="0"/>
              </a:rPr>
              <a:t>O powders (x=0, 0.06, 0.09, 0.17, 0.25, 0.32, 0.50) were synthesized by grinding </a:t>
            </a:r>
            <a:r>
              <a:rPr lang="en-US" altLang="zh-CN" sz="1600" b="1" dirty="0" err="1">
                <a:solidFill>
                  <a:srgbClr val="000000"/>
                </a:solidFill>
                <a:latin typeface="Arial" panose="020B0604020202020204" pitchFamily="34" charset="0"/>
                <a:ea typeface="Heiti SC Medium"/>
                <a:cs typeface="Arial" panose="020B0604020202020204" pitchFamily="34" charset="0"/>
              </a:rPr>
              <a:t>NiO</a:t>
            </a:r>
            <a:r>
              <a:rPr lang="en-US" altLang="zh-CN" sz="1600" b="1" dirty="0">
                <a:solidFill>
                  <a:srgbClr val="000000"/>
                </a:solidFill>
                <a:latin typeface="Arial" panose="020B0604020202020204" pitchFamily="34" charset="0"/>
                <a:ea typeface="Heiti SC Medium"/>
                <a:cs typeface="Arial" panose="020B0604020202020204" pitchFamily="34" charset="0"/>
              </a:rPr>
              <a:t> and Li</a:t>
            </a:r>
            <a:r>
              <a:rPr lang="en-US" altLang="zh-CN" sz="1600" b="1" baseline="-25000" dirty="0">
                <a:solidFill>
                  <a:srgbClr val="000000"/>
                </a:solidFill>
                <a:latin typeface="Arial" panose="020B0604020202020204" pitchFamily="34" charset="0"/>
                <a:ea typeface="Heiti SC Medium"/>
                <a:cs typeface="Arial" panose="020B0604020202020204" pitchFamily="34" charset="0"/>
              </a:rPr>
              <a:t>2</a:t>
            </a:r>
            <a:r>
              <a:rPr lang="en-US" altLang="zh-CN" sz="1600" b="1" dirty="0">
                <a:solidFill>
                  <a:srgbClr val="000000"/>
                </a:solidFill>
                <a:latin typeface="Arial" panose="020B0604020202020204" pitchFamily="34" charset="0"/>
                <a:ea typeface="Heiti SC Medium"/>
                <a:cs typeface="Arial" panose="020B0604020202020204" pitchFamily="34" charset="0"/>
              </a:rPr>
              <a:t>O and heating at 750</a:t>
            </a:r>
            <a:r>
              <a:rPr lang="en-US" altLang="zh-CN" sz="1600" b="1" baseline="30000" dirty="0">
                <a:solidFill>
                  <a:srgbClr val="000000"/>
                </a:solidFill>
                <a:latin typeface="Arial" panose="020B0604020202020204" pitchFamily="34" charset="0"/>
                <a:ea typeface="Heiti SC Medium"/>
                <a:cs typeface="Arial" panose="020B0604020202020204" pitchFamily="34" charset="0"/>
              </a:rPr>
              <a:t>o</a:t>
            </a:r>
            <a:r>
              <a:rPr lang="en-US" altLang="zh-CN" sz="1600" b="1" dirty="0">
                <a:solidFill>
                  <a:srgbClr val="000000"/>
                </a:solidFill>
                <a:latin typeface="Arial" panose="020B0604020202020204" pitchFamily="34" charset="0"/>
                <a:ea typeface="Heiti SC Medium"/>
                <a:cs typeface="Arial" panose="020B0604020202020204" pitchFamily="34" charset="0"/>
              </a:rPr>
              <a:t>C in flow of O</a:t>
            </a:r>
            <a:r>
              <a:rPr lang="en-US" altLang="zh-CN" sz="1600" b="1" baseline="-25000" dirty="0">
                <a:solidFill>
                  <a:srgbClr val="000000"/>
                </a:solidFill>
                <a:latin typeface="Arial" panose="020B0604020202020204" pitchFamily="34" charset="0"/>
                <a:ea typeface="Heiti SC Medium"/>
                <a:cs typeface="Arial" panose="020B0604020202020204" pitchFamily="34" charset="0"/>
              </a:rPr>
              <a:t>2</a:t>
            </a:r>
            <a:r>
              <a:rPr lang="en-US" altLang="zh-CN" sz="1600" b="1" dirty="0">
                <a:solidFill>
                  <a:srgbClr val="000000"/>
                </a:solidFill>
                <a:latin typeface="Arial" panose="020B0604020202020204" pitchFamily="34" charset="0"/>
                <a:ea typeface="Heiti SC Medium"/>
                <a:cs typeface="Arial" panose="020B0604020202020204" pitchFamily="34" charset="0"/>
              </a:rPr>
              <a:t> for 12 hours</a:t>
            </a:r>
            <a:endParaRPr kumimoji="0" lang="en-GB" sz="1600" b="1" i="0" u="none" strike="noStrike" kern="1200" cap="none" spc="0" normalizeH="0" baseline="-250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640909" y="5431771"/>
            <a:ext cx="7914367" cy="1244437"/>
          </a:xfrm>
          <a:prstGeom prst="rect">
            <a:avLst/>
          </a:prstGeom>
          <a:solidFill>
            <a:schemeClr val="accent1">
              <a:lumMod val="20000"/>
              <a:lumOff val="80000"/>
              <a:alpha val="34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  <a:defRPr/>
            </a:pP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795982" y="5376482"/>
            <a:ext cx="6114052" cy="128115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>
              <a:lnSpc>
                <a:spcPct val="125000"/>
              </a:lnSpc>
              <a:buFont typeface="Wingdings" panose="05000000000000000000" pitchFamily="2" charset="2"/>
              <a:buChar char="Ø"/>
            </a:pPr>
            <a:r>
              <a:rPr lang="nb-NO" altLang="zh-CN" sz="1600" b="1" dirty="0">
                <a:latin typeface="+mn-lt"/>
              </a:rPr>
              <a:t>Li randomly occupy at Ni sites for x&lt; 0.32; </a:t>
            </a:r>
          </a:p>
          <a:p>
            <a:pPr marL="285750" indent="-285750">
              <a:lnSpc>
                <a:spcPct val="125000"/>
              </a:lnSpc>
              <a:buFont typeface="Wingdings" panose="05000000000000000000" pitchFamily="2" charset="2"/>
              <a:buChar char="Ø"/>
            </a:pPr>
            <a:r>
              <a:rPr lang="nb-NO" altLang="zh-CN" sz="1600" b="1" dirty="0">
                <a:latin typeface="+mn-lt"/>
              </a:rPr>
              <a:t>Lattice constants decrease as x increase;  </a:t>
            </a:r>
          </a:p>
          <a:p>
            <a:pPr marL="285750" indent="-285750">
              <a:lnSpc>
                <a:spcPct val="125000"/>
              </a:lnSpc>
              <a:buFont typeface="Wingdings" panose="05000000000000000000" pitchFamily="2" charset="2"/>
              <a:buChar char="Ø"/>
            </a:pPr>
            <a:r>
              <a:rPr lang="en-US" sz="1600" b="1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Phase transition from </a:t>
            </a:r>
            <a:r>
              <a:rPr lang="en-US" sz="1600" b="1" i="1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Cubic</a:t>
            </a:r>
            <a:r>
              <a:rPr lang="en-US" sz="1600" b="1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 to </a:t>
            </a:r>
            <a:r>
              <a:rPr lang="en-US" sz="1600" b="1" i="1" dirty="0">
                <a:latin typeface="+mn-lt"/>
              </a:rPr>
              <a:t>R</a:t>
            </a:r>
            <a:r>
              <a:rPr lang="en-US" altLang="zh-CN" sz="1600" b="1" i="1" dirty="0">
                <a:latin typeface="+mn-lt"/>
              </a:rPr>
              <a:t>hombohedral</a:t>
            </a:r>
            <a:r>
              <a:rPr lang="en-US" altLang="zh-CN" sz="1600" b="1" dirty="0">
                <a:latin typeface="+mn-lt"/>
              </a:rPr>
              <a:t> </a:t>
            </a:r>
            <a:r>
              <a:rPr lang="en-US" sz="1600" b="1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at x&gt;0.32;</a:t>
            </a:r>
            <a:endParaRPr lang="en-US" altLang="zh-CN" sz="1600" b="1" dirty="0">
              <a:latin typeface="+mn-lt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6931776" y="5506482"/>
            <a:ext cx="1537082" cy="104439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Ionic radii</a:t>
            </a:r>
          </a:p>
          <a:p>
            <a:r>
              <a:rPr lang="en-US" sz="18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</a:t>
            </a:r>
            <a:r>
              <a:rPr lang="en-US" sz="1800" baseline="300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US" sz="18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(90 pm) </a:t>
            </a:r>
          </a:p>
          <a:p>
            <a:r>
              <a:rPr lang="en-US" sz="18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</a:t>
            </a:r>
            <a:r>
              <a:rPr lang="en-US" sz="1800" baseline="30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2+</a:t>
            </a:r>
            <a:r>
              <a:rPr lang="en-US" sz="18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(83 pm) </a:t>
            </a:r>
          </a:p>
          <a:p>
            <a:r>
              <a:rPr lang="en-US" sz="18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</a:t>
            </a:r>
            <a:r>
              <a:rPr lang="en-US" sz="1800" baseline="30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3+ </a:t>
            </a:r>
            <a:r>
              <a:rPr lang="en-US" sz="18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(70 pm)</a:t>
            </a:r>
            <a:endParaRPr lang="en-US" sz="1800" dirty="0">
              <a:solidFill>
                <a:srgbClr val="0000FF"/>
              </a:solidFill>
            </a:endParaRPr>
          </a:p>
        </p:txBody>
      </p:sp>
      <p:pic>
        <p:nvPicPr>
          <p:cNvPr id="18" name="图片 2" descr="8092962_173153605000_2"/>
          <p:cNvPicPr/>
          <p:nvPr/>
        </p:nvPicPr>
        <p:blipFill>
          <a:blip r:embed="rId3"/>
          <a:srcRect b="83057"/>
          <a:stretch>
            <a:fillRect/>
          </a:stretch>
        </p:blipFill>
        <p:spPr>
          <a:xfrm>
            <a:off x="4686" y="-12059"/>
            <a:ext cx="9144635" cy="756285"/>
          </a:xfrm>
          <a:prstGeom prst="rect">
            <a:avLst/>
          </a:prstGeom>
        </p:spPr>
      </p:pic>
      <p:sp>
        <p:nvSpPr>
          <p:cNvPr id="21" name="AutoShape 10" descr="https://www.extremetech.com/wp-content/uploads/2015/06/supercon-head-640x353.jpg"/>
          <p:cNvSpPr>
            <a:spLocks noChangeAspect="1" noChangeArrowheads="1"/>
          </p:cNvSpPr>
          <p:nvPr/>
        </p:nvSpPr>
        <p:spPr bwMode="auto">
          <a:xfrm>
            <a:off x="80269" y="-23052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pic>
        <p:nvPicPr>
          <p:cNvPr id="23" name="Picture 2" descr="Related imag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3734" y="-41711"/>
            <a:ext cx="815587" cy="815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itle 1"/>
          <p:cNvSpPr txBox="1">
            <a:spLocks/>
          </p:cNvSpPr>
          <p:nvPr/>
        </p:nvSpPr>
        <p:spPr>
          <a:xfrm>
            <a:off x="2754540" y="124060"/>
            <a:ext cx="4034199" cy="54460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Li doped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NiO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altLang="zh-CN" sz="2200" b="1" dirty="0">
                <a:latin typeface="Arial" panose="020B0604020202020204" pitchFamily="34" charset="0"/>
                <a:ea typeface="Heiti SC Medium"/>
                <a:cs typeface="Arial" panose="020B0604020202020204" pitchFamily="34" charset="0"/>
              </a:rPr>
              <a:t>Li</a:t>
            </a:r>
            <a:r>
              <a:rPr lang="en-US" altLang="zh-CN" sz="2200" b="1" baseline="-25000" dirty="0">
                <a:latin typeface="Arial" panose="020B0604020202020204" pitchFamily="34" charset="0"/>
                <a:ea typeface="Heiti SC Medium"/>
                <a:cs typeface="Arial" panose="020B0604020202020204" pitchFamily="34" charset="0"/>
              </a:rPr>
              <a:t>x</a:t>
            </a:r>
            <a:r>
              <a:rPr lang="en-US" altLang="zh-CN" sz="2200" b="1" dirty="0">
                <a:latin typeface="Arial" panose="020B0604020202020204" pitchFamily="34" charset="0"/>
                <a:ea typeface="Heiti SC Medium"/>
                <a:cs typeface="Arial" panose="020B0604020202020204" pitchFamily="34" charset="0"/>
              </a:rPr>
              <a:t>Ni</a:t>
            </a:r>
            <a:r>
              <a:rPr lang="en-US" altLang="zh-CN" sz="2200" b="1" baseline="-25000" dirty="0">
                <a:latin typeface="Arial" panose="020B0604020202020204" pitchFamily="34" charset="0"/>
                <a:ea typeface="Heiti SC Medium"/>
                <a:cs typeface="Arial" panose="020B0604020202020204" pitchFamily="34" charset="0"/>
              </a:rPr>
              <a:t>1-x</a:t>
            </a:r>
            <a:r>
              <a:rPr lang="en-US" altLang="zh-CN" sz="2200" b="1" dirty="0">
                <a:latin typeface="Arial" panose="020B0604020202020204" pitchFamily="34" charset="0"/>
                <a:ea typeface="Heiti SC Medium"/>
                <a:cs typeface="Arial" panose="020B0604020202020204" pitchFamily="34" charset="0"/>
              </a:rPr>
              <a:t>O 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/>
            </a:endParaRPr>
          </a:p>
        </p:txBody>
      </p:sp>
      <p:pic>
        <p:nvPicPr>
          <p:cNvPr id="112" name="图片 1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42" r="30352"/>
          <a:stretch/>
        </p:blipFill>
        <p:spPr>
          <a:xfrm rot="120000">
            <a:off x="1764769" y="1908405"/>
            <a:ext cx="904344" cy="1679126"/>
          </a:xfrm>
          <a:prstGeom prst="rect">
            <a:avLst/>
          </a:prstGeom>
        </p:spPr>
      </p:pic>
      <p:sp>
        <p:nvSpPr>
          <p:cNvPr id="113" name="文本框 17"/>
          <p:cNvSpPr txBox="1"/>
          <p:nvPr/>
        </p:nvSpPr>
        <p:spPr>
          <a:xfrm>
            <a:off x="1743612" y="1605642"/>
            <a:ext cx="9050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>
                <a:ea typeface="Heiti SC Medium"/>
                <a:cs typeface="Arial" panose="020B0604020202020204" pitchFamily="34" charset="0"/>
              </a:rPr>
              <a:t>Li</a:t>
            </a:r>
            <a:r>
              <a:rPr lang="en-US" altLang="zh-CN" sz="1200" b="1" baseline="-25000" dirty="0">
                <a:ea typeface="Heiti SC Medium"/>
                <a:cs typeface="Arial" panose="020B0604020202020204" pitchFamily="34" charset="0"/>
              </a:rPr>
              <a:t>0.5</a:t>
            </a:r>
            <a:r>
              <a:rPr lang="en-US" altLang="zh-CN" sz="1200" b="1" dirty="0">
                <a:ea typeface="Heiti SC Medium"/>
                <a:cs typeface="Arial" panose="020B0604020202020204" pitchFamily="34" charset="0"/>
              </a:rPr>
              <a:t>Ni</a:t>
            </a:r>
            <a:r>
              <a:rPr lang="en-US" altLang="zh-CN" sz="1200" b="1" baseline="-25000" dirty="0">
                <a:ea typeface="Heiti SC Medium"/>
                <a:cs typeface="Arial" panose="020B0604020202020204" pitchFamily="34" charset="0"/>
              </a:rPr>
              <a:t>0.5</a:t>
            </a:r>
            <a:r>
              <a:rPr lang="en-US" altLang="zh-CN" sz="1200" b="1" dirty="0">
                <a:ea typeface="Heiti SC Medium"/>
                <a:cs typeface="Arial" panose="020B0604020202020204" pitchFamily="34" charset="0"/>
              </a:rPr>
              <a:t>O</a:t>
            </a:r>
            <a:endParaRPr lang="zh-CN" altLang="en-US" sz="1200" b="1" baseline="-25000" dirty="0">
              <a:solidFill>
                <a:prstClr val="black"/>
              </a:solidFill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14" name="Rectangle 113"/>
          <p:cNvSpPr/>
          <p:nvPr/>
        </p:nvSpPr>
        <p:spPr>
          <a:xfrm>
            <a:off x="360923" y="3578049"/>
            <a:ext cx="2061347" cy="1581169"/>
          </a:xfrm>
          <a:prstGeom prst="rect">
            <a:avLst/>
          </a:prstGeom>
          <a:gradFill rotWithShape="1">
            <a:gsLst>
              <a:gs pos="0">
                <a:srgbClr val="ED7D31">
                  <a:alpha val="30000"/>
                </a:srgbClr>
              </a:gs>
              <a:gs pos="100000">
                <a:srgbClr val="5B9BD5">
                  <a:tint val="50000"/>
                  <a:shade val="100000"/>
                  <a:satMod val="350000"/>
                  <a:alpha val="30000"/>
                </a:srgbClr>
              </a:gs>
            </a:gsLst>
            <a:lin ang="5400000" scaled="0"/>
          </a:gradFill>
          <a:ln w="635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5" name="文本框 17"/>
          <p:cNvSpPr txBox="1"/>
          <p:nvPr/>
        </p:nvSpPr>
        <p:spPr>
          <a:xfrm>
            <a:off x="531263" y="3659628"/>
            <a:ext cx="19561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900" b="1" dirty="0">
                <a:solidFill>
                  <a:prstClr val="black"/>
                </a:solidFill>
                <a:ea typeface="宋体" panose="02010600030101010101" pitchFamily="2" charset="-122"/>
                <a:cs typeface="Arial" panose="020B0604020202020204" pitchFamily="34" charset="0"/>
              </a:rPr>
              <a:t>Ni</a:t>
            </a:r>
            <a:r>
              <a:rPr lang="en-US" altLang="zh-CN" sz="900" b="1" baseline="30000" dirty="0">
                <a:solidFill>
                  <a:prstClr val="black"/>
                </a:solidFill>
                <a:ea typeface="等线" panose="02010600030101010101" pitchFamily="2" charset="-122"/>
                <a:cs typeface="Arial" panose="020B0604020202020204" pitchFamily="34" charset="0"/>
              </a:rPr>
              <a:t>2+</a:t>
            </a:r>
            <a:r>
              <a:rPr lang="zh-CN" altLang="en-US" sz="900" b="1" baseline="30000" dirty="0">
                <a:solidFill>
                  <a:prstClr val="black"/>
                </a:solidFill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altLang="zh-CN" sz="900" b="1" dirty="0">
                <a:solidFill>
                  <a:prstClr val="black"/>
                </a:solidFill>
                <a:ea typeface="宋体" panose="02010600030101010101" pitchFamily="2" charset="-122"/>
                <a:cs typeface="Arial" panose="020B0604020202020204" pitchFamily="34" charset="0"/>
              </a:rPr>
              <a:t>(3d</a:t>
            </a:r>
            <a:r>
              <a:rPr lang="en-US" altLang="zh-CN" sz="900" b="1" baseline="30000" dirty="0">
                <a:solidFill>
                  <a:prstClr val="black"/>
                </a:solidFill>
                <a:ea typeface="宋体" panose="02010600030101010101" pitchFamily="2" charset="-122"/>
                <a:cs typeface="Arial" panose="020B0604020202020204" pitchFamily="34" charset="0"/>
              </a:rPr>
              <a:t>8</a:t>
            </a:r>
            <a:r>
              <a:rPr lang="en-US" altLang="zh-CN" sz="900" b="1" dirty="0">
                <a:solidFill>
                  <a:prstClr val="black"/>
                </a:solidFill>
                <a:ea typeface="宋体" panose="02010600030101010101" pitchFamily="2" charset="-122"/>
                <a:cs typeface="Arial" panose="020B0604020202020204" pitchFamily="34" charset="0"/>
              </a:rPr>
              <a:t>)                     Ni</a:t>
            </a:r>
            <a:r>
              <a:rPr lang="en-US" altLang="zh-CN" sz="900" b="1" baseline="30000" dirty="0">
                <a:solidFill>
                  <a:prstClr val="black"/>
                </a:solidFill>
                <a:ea typeface="等线" panose="02010600030101010101" pitchFamily="2" charset="-122"/>
                <a:cs typeface="Arial" panose="020B0604020202020204" pitchFamily="34" charset="0"/>
              </a:rPr>
              <a:t>3+</a:t>
            </a:r>
            <a:r>
              <a:rPr lang="zh-CN" altLang="en-US" sz="900" b="1" baseline="30000" dirty="0">
                <a:solidFill>
                  <a:prstClr val="black"/>
                </a:solidFill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altLang="zh-CN" sz="900" b="1" dirty="0">
                <a:solidFill>
                  <a:prstClr val="black"/>
                </a:solidFill>
                <a:ea typeface="宋体" panose="02010600030101010101" pitchFamily="2" charset="-122"/>
                <a:cs typeface="Arial" panose="020B0604020202020204" pitchFamily="34" charset="0"/>
              </a:rPr>
              <a:t>(3d</a:t>
            </a:r>
            <a:r>
              <a:rPr lang="en-US" altLang="zh-CN" sz="900" b="1" baseline="30000" dirty="0">
                <a:solidFill>
                  <a:prstClr val="black"/>
                </a:solidFill>
                <a:ea typeface="宋体" panose="02010600030101010101" pitchFamily="2" charset="-122"/>
                <a:cs typeface="Arial" panose="020B0604020202020204" pitchFamily="34" charset="0"/>
              </a:rPr>
              <a:t>7</a:t>
            </a:r>
            <a:r>
              <a:rPr lang="en-US" altLang="zh-CN" sz="900" b="1" dirty="0">
                <a:solidFill>
                  <a:prstClr val="black"/>
                </a:solidFill>
                <a:ea typeface="宋体" panose="02010600030101010101" pitchFamily="2" charset="-122"/>
                <a:cs typeface="Arial" panose="020B0604020202020204" pitchFamily="34" charset="0"/>
              </a:rPr>
              <a:t>) </a:t>
            </a:r>
            <a:endParaRPr lang="zh-CN" altLang="en-US" sz="900" b="1" baseline="30000" dirty="0">
              <a:solidFill>
                <a:prstClr val="black"/>
              </a:solidFill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16" name="Right Arrow 115"/>
          <p:cNvSpPr/>
          <p:nvPr/>
        </p:nvSpPr>
        <p:spPr>
          <a:xfrm>
            <a:off x="1524760" y="2613534"/>
            <a:ext cx="412934" cy="241208"/>
          </a:xfrm>
          <a:prstGeom prst="rightArrow">
            <a:avLst>
              <a:gd name="adj1" fmla="val 50000"/>
              <a:gd name="adj2" fmla="val 56867"/>
            </a:avLst>
          </a:prstGeom>
          <a:gradFill>
            <a:gsLst>
              <a:gs pos="0">
                <a:srgbClr val="ED7D31">
                  <a:lumMod val="60000"/>
                  <a:lumOff val="40000"/>
                </a:srgbClr>
              </a:gs>
              <a:gs pos="99000">
                <a:srgbClr val="5B9BD5">
                  <a:lumMod val="60000"/>
                  <a:lumOff val="40000"/>
                </a:srgbClr>
              </a:gs>
            </a:gsLst>
            <a:lin ang="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7" name="文本框 17"/>
          <p:cNvSpPr txBox="1"/>
          <p:nvPr/>
        </p:nvSpPr>
        <p:spPr>
          <a:xfrm>
            <a:off x="452016" y="1960916"/>
            <a:ext cx="5378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err="1">
                <a:solidFill>
                  <a:prstClr val="black"/>
                </a:solidFill>
                <a:ea typeface="宋体" panose="02010600030101010101" pitchFamily="2" charset="-122"/>
                <a:cs typeface="Arial" panose="020B0604020202020204" pitchFamily="34" charset="0"/>
              </a:rPr>
              <a:t>NiO</a:t>
            </a:r>
            <a:r>
              <a:rPr lang="en-US" altLang="zh-CN" sz="1200" b="1" dirty="0">
                <a:solidFill>
                  <a:prstClr val="black"/>
                </a:solidFill>
                <a:ea typeface="宋体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altLang="zh-CN" sz="1400" b="1" dirty="0">
                <a:solidFill>
                  <a:srgbClr val="002060"/>
                </a:solidFill>
                <a:ea typeface="宋体" panose="02010600030101010101" pitchFamily="2" charset="-122"/>
                <a:cs typeface="Arial" panose="020B0604020202020204" pitchFamily="34" charset="0"/>
              </a:rPr>
              <a:t>       </a:t>
            </a:r>
            <a:r>
              <a:rPr lang="en-US" altLang="zh-CN" sz="1400" b="1" dirty="0">
                <a:solidFill>
                  <a:srgbClr val="0070C0"/>
                </a:solidFill>
                <a:ea typeface="宋体" panose="02010600030101010101" pitchFamily="2" charset="-122"/>
                <a:cs typeface="Arial" panose="020B0604020202020204" pitchFamily="34" charset="0"/>
              </a:rPr>
              <a:t>     </a:t>
            </a:r>
            <a:r>
              <a:rPr lang="en-US" altLang="zh-CN" sz="1400" b="1" dirty="0">
                <a:solidFill>
                  <a:prstClr val="black"/>
                </a:solidFill>
                <a:ea typeface="宋体" panose="02010600030101010101" pitchFamily="2" charset="-122"/>
                <a:cs typeface="Arial" panose="020B0604020202020204" pitchFamily="34" charset="0"/>
              </a:rPr>
              <a:t>               </a:t>
            </a:r>
            <a:endParaRPr lang="zh-CN" altLang="en-US" sz="1400" b="1" baseline="-25000" dirty="0">
              <a:solidFill>
                <a:prstClr val="black"/>
              </a:solidFill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21" name="文本框 39"/>
          <p:cNvSpPr txBox="1"/>
          <p:nvPr/>
        </p:nvSpPr>
        <p:spPr>
          <a:xfrm>
            <a:off x="2208419" y="2385026"/>
            <a:ext cx="7425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>
                <a:solidFill>
                  <a:schemeClr val="accent2"/>
                </a:solidFill>
                <a:ea typeface="等线" panose="02010600030101010101" pitchFamily="2" charset="-122"/>
                <a:cs typeface="Arial" panose="020B0604020202020204" pitchFamily="34" charset="0"/>
              </a:rPr>
              <a:t>Ni</a:t>
            </a:r>
            <a:r>
              <a:rPr lang="en-US" altLang="zh-CN" sz="1200" b="1" baseline="30000" dirty="0">
                <a:solidFill>
                  <a:schemeClr val="accent2"/>
                </a:solidFill>
                <a:ea typeface="等线" panose="02010600030101010101" pitchFamily="2" charset="-122"/>
                <a:cs typeface="Arial" panose="020B0604020202020204" pitchFamily="34" charset="0"/>
              </a:rPr>
              <a:t>3+</a:t>
            </a:r>
            <a:endParaRPr lang="zh-CN" altLang="en-US" sz="1200" b="1" baseline="30000" dirty="0">
              <a:solidFill>
                <a:schemeClr val="accent2"/>
              </a:solidFill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22" name="矩形 8"/>
          <p:cNvSpPr/>
          <p:nvPr/>
        </p:nvSpPr>
        <p:spPr>
          <a:xfrm>
            <a:off x="604774" y="3953743"/>
            <a:ext cx="367982" cy="414893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23" name="图片 43"/>
          <p:cNvPicPr>
            <a:picLocks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48" t="3746" r="22448" b="4546"/>
          <a:stretch/>
        </p:blipFill>
        <p:spPr>
          <a:xfrm>
            <a:off x="640972" y="3973278"/>
            <a:ext cx="324000" cy="360000"/>
          </a:xfrm>
          <a:prstGeom prst="rect">
            <a:avLst/>
          </a:prstGeom>
          <a:ln>
            <a:solidFill>
              <a:sysClr val="window" lastClr="FFFFFF"/>
            </a:solidFill>
          </a:ln>
        </p:spPr>
      </p:pic>
      <p:sp>
        <p:nvSpPr>
          <p:cNvPr id="124" name="矩形 46"/>
          <p:cNvSpPr>
            <a:spLocks noChangeAspect="1"/>
          </p:cNvSpPr>
          <p:nvPr/>
        </p:nvSpPr>
        <p:spPr>
          <a:xfrm>
            <a:off x="1743300" y="3953742"/>
            <a:ext cx="399120" cy="450000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25" name="图片 44"/>
          <p:cNvPicPr>
            <a:picLocks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94" t="4611" r="21365" b="3831"/>
          <a:stretch/>
        </p:blipFill>
        <p:spPr>
          <a:xfrm>
            <a:off x="1738868" y="3966181"/>
            <a:ext cx="360002" cy="432000"/>
          </a:xfrm>
          <a:prstGeom prst="rect">
            <a:avLst/>
          </a:prstGeom>
        </p:spPr>
      </p:pic>
      <p:grpSp>
        <p:nvGrpSpPr>
          <p:cNvPr id="127" name="组合 53"/>
          <p:cNvGrpSpPr/>
          <p:nvPr/>
        </p:nvGrpSpPr>
        <p:grpSpPr>
          <a:xfrm>
            <a:off x="489344" y="4578476"/>
            <a:ext cx="646805" cy="480261"/>
            <a:chOff x="933571" y="3353320"/>
            <a:chExt cx="646805" cy="480261"/>
          </a:xfrm>
        </p:grpSpPr>
        <p:cxnSp>
          <p:nvCxnSpPr>
            <p:cNvPr id="128" name="直接连接符 54"/>
            <p:cNvCxnSpPr/>
            <p:nvPr/>
          </p:nvCxnSpPr>
          <p:spPr>
            <a:xfrm flipV="1">
              <a:off x="1039833" y="3459379"/>
              <a:ext cx="180000" cy="1"/>
            </a:xfrm>
            <a:prstGeom prst="line">
              <a:avLst/>
            </a:prstGeom>
            <a:noFill/>
            <a:ln w="2222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29" name="直接箭头连接符 55"/>
            <p:cNvCxnSpPr/>
            <p:nvPr/>
          </p:nvCxnSpPr>
          <p:spPr>
            <a:xfrm rot="16200000" flipV="1">
              <a:off x="1039833" y="3443320"/>
              <a:ext cx="180000" cy="0"/>
            </a:xfrm>
            <a:prstGeom prst="straightConnector1">
              <a:avLst/>
            </a:prstGeom>
            <a:noFill/>
            <a:ln w="15875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triangle" w="med" len="med"/>
            </a:ln>
            <a:effectLst/>
          </p:spPr>
        </p:cxnSp>
        <p:cxnSp>
          <p:nvCxnSpPr>
            <p:cNvPr id="130" name="直接连接符 56"/>
            <p:cNvCxnSpPr/>
            <p:nvPr/>
          </p:nvCxnSpPr>
          <p:spPr>
            <a:xfrm flipV="1">
              <a:off x="1279314" y="3461097"/>
              <a:ext cx="180000" cy="1"/>
            </a:xfrm>
            <a:prstGeom prst="line">
              <a:avLst/>
            </a:prstGeom>
            <a:noFill/>
            <a:ln w="2222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31" name="直接连接符 57"/>
            <p:cNvCxnSpPr/>
            <p:nvPr/>
          </p:nvCxnSpPr>
          <p:spPr>
            <a:xfrm flipV="1">
              <a:off x="933571" y="3728750"/>
              <a:ext cx="180000" cy="1"/>
            </a:xfrm>
            <a:prstGeom prst="line">
              <a:avLst/>
            </a:prstGeom>
            <a:noFill/>
            <a:ln w="2222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32" name="直接连接符 58"/>
            <p:cNvCxnSpPr/>
            <p:nvPr/>
          </p:nvCxnSpPr>
          <p:spPr>
            <a:xfrm flipV="1">
              <a:off x="1167457" y="3729338"/>
              <a:ext cx="180000" cy="1"/>
            </a:xfrm>
            <a:prstGeom prst="line">
              <a:avLst/>
            </a:prstGeom>
            <a:noFill/>
            <a:ln w="2222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33" name="直接连接符 59"/>
            <p:cNvCxnSpPr/>
            <p:nvPr/>
          </p:nvCxnSpPr>
          <p:spPr>
            <a:xfrm flipV="1">
              <a:off x="1400376" y="3729137"/>
              <a:ext cx="180000" cy="1"/>
            </a:xfrm>
            <a:prstGeom prst="line">
              <a:avLst/>
            </a:prstGeom>
            <a:noFill/>
            <a:ln w="2222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34" name="直接箭头连接符 60"/>
            <p:cNvCxnSpPr/>
            <p:nvPr/>
          </p:nvCxnSpPr>
          <p:spPr>
            <a:xfrm rot="16200000" flipV="1">
              <a:off x="1279516" y="3443505"/>
              <a:ext cx="180000" cy="0"/>
            </a:xfrm>
            <a:prstGeom prst="straightConnector1">
              <a:avLst/>
            </a:prstGeom>
            <a:noFill/>
            <a:ln w="15875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triangle" w="med" len="med"/>
            </a:ln>
            <a:effectLst/>
          </p:spPr>
        </p:cxnSp>
        <p:cxnSp>
          <p:nvCxnSpPr>
            <p:cNvPr id="135" name="直接箭头连接符 61"/>
            <p:cNvCxnSpPr/>
            <p:nvPr/>
          </p:nvCxnSpPr>
          <p:spPr>
            <a:xfrm rot="16200000" flipV="1">
              <a:off x="899415" y="3718350"/>
              <a:ext cx="180000" cy="0"/>
            </a:xfrm>
            <a:prstGeom prst="straightConnector1">
              <a:avLst/>
            </a:prstGeom>
            <a:noFill/>
            <a:ln w="15875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triangle" w="med" len="med"/>
            </a:ln>
            <a:effectLst/>
          </p:spPr>
        </p:cxnSp>
        <p:cxnSp>
          <p:nvCxnSpPr>
            <p:cNvPr id="136" name="直接箭头连接符 62"/>
            <p:cNvCxnSpPr/>
            <p:nvPr/>
          </p:nvCxnSpPr>
          <p:spPr>
            <a:xfrm rot="16200000" flipV="1">
              <a:off x="1134475" y="3714243"/>
              <a:ext cx="180000" cy="0"/>
            </a:xfrm>
            <a:prstGeom prst="straightConnector1">
              <a:avLst/>
            </a:prstGeom>
            <a:noFill/>
            <a:ln w="15875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triangle" w="med" len="med"/>
            </a:ln>
            <a:effectLst/>
          </p:spPr>
        </p:cxnSp>
        <p:cxnSp>
          <p:nvCxnSpPr>
            <p:cNvPr id="137" name="直接箭头连接符 63"/>
            <p:cNvCxnSpPr/>
            <p:nvPr/>
          </p:nvCxnSpPr>
          <p:spPr>
            <a:xfrm rot="16200000" flipV="1">
              <a:off x="1360052" y="3715303"/>
              <a:ext cx="180000" cy="0"/>
            </a:xfrm>
            <a:prstGeom prst="straightConnector1">
              <a:avLst/>
            </a:prstGeom>
            <a:noFill/>
            <a:ln w="15875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triangle" w="med" len="med"/>
            </a:ln>
            <a:effectLst/>
          </p:spPr>
        </p:cxnSp>
        <p:cxnSp>
          <p:nvCxnSpPr>
            <p:cNvPr id="138" name="直接箭头连接符 64"/>
            <p:cNvCxnSpPr/>
            <p:nvPr/>
          </p:nvCxnSpPr>
          <p:spPr>
            <a:xfrm rot="5400000">
              <a:off x="1422707" y="3741962"/>
              <a:ext cx="180000" cy="0"/>
            </a:xfrm>
            <a:prstGeom prst="straightConnector1">
              <a:avLst/>
            </a:prstGeom>
            <a:noFill/>
            <a:ln w="15875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triangle" w="med" len="med"/>
            </a:ln>
            <a:effectLst/>
          </p:spPr>
        </p:cxnSp>
        <p:cxnSp>
          <p:nvCxnSpPr>
            <p:cNvPr id="139" name="直接箭头连接符 65"/>
            <p:cNvCxnSpPr/>
            <p:nvPr/>
          </p:nvCxnSpPr>
          <p:spPr>
            <a:xfrm rot="5400000">
              <a:off x="1198749" y="3742660"/>
              <a:ext cx="180000" cy="0"/>
            </a:xfrm>
            <a:prstGeom prst="straightConnector1">
              <a:avLst/>
            </a:prstGeom>
            <a:noFill/>
            <a:ln w="15875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triangle" w="med" len="med"/>
            </a:ln>
            <a:effectLst/>
          </p:spPr>
        </p:cxnSp>
        <p:cxnSp>
          <p:nvCxnSpPr>
            <p:cNvPr id="140" name="直接箭头连接符 66"/>
            <p:cNvCxnSpPr/>
            <p:nvPr/>
          </p:nvCxnSpPr>
          <p:spPr>
            <a:xfrm rot="5400000">
              <a:off x="962619" y="3743581"/>
              <a:ext cx="180000" cy="0"/>
            </a:xfrm>
            <a:prstGeom prst="straightConnector1">
              <a:avLst/>
            </a:prstGeom>
            <a:noFill/>
            <a:ln w="15875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triangle" w="med" len="med"/>
            </a:ln>
            <a:effectLst/>
          </p:spPr>
        </p:cxnSp>
      </p:grpSp>
      <p:grpSp>
        <p:nvGrpSpPr>
          <p:cNvPr id="141" name="组合 67"/>
          <p:cNvGrpSpPr/>
          <p:nvPr/>
        </p:nvGrpSpPr>
        <p:grpSpPr>
          <a:xfrm>
            <a:off x="1597846" y="4570478"/>
            <a:ext cx="646805" cy="488237"/>
            <a:chOff x="933571" y="3345344"/>
            <a:chExt cx="646805" cy="488237"/>
          </a:xfrm>
        </p:grpSpPr>
        <p:cxnSp>
          <p:nvCxnSpPr>
            <p:cNvPr id="142" name="直接连接符 68"/>
            <p:cNvCxnSpPr/>
            <p:nvPr/>
          </p:nvCxnSpPr>
          <p:spPr>
            <a:xfrm flipV="1">
              <a:off x="1167177" y="3345344"/>
              <a:ext cx="180000" cy="1"/>
            </a:xfrm>
            <a:prstGeom prst="line">
              <a:avLst/>
            </a:prstGeom>
            <a:noFill/>
            <a:ln w="2222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43" name="直接连接符 69"/>
            <p:cNvCxnSpPr/>
            <p:nvPr/>
          </p:nvCxnSpPr>
          <p:spPr>
            <a:xfrm flipV="1">
              <a:off x="1168052" y="3479067"/>
              <a:ext cx="180000" cy="1"/>
            </a:xfrm>
            <a:prstGeom prst="line">
              <a:avLst/>
            </a:prstGeom>
            <a:noFill/>
            <a:ln w="2222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44" name="直接连接符 70"/>
            <p:cNvCxnSpPr/>
            <p:nvPr/>
          </p:nvCxnSpPr>
          <p:spPr>
            <a:xfrm flipV="1">
              <a:off x="933571" y="3728750"/>
              <a:ext cx="180000" cy="1"/>
            </a:xfrm>
            <a:prstGeom prst="line">
              <a:avLst/>
            </a:prstGeom>
            <a:noFill/>
            <a:ln w="2222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45" name="直接连接符 71"/>
            <p:cNvCxnSpPr/>
            <p:nvPr/>
          </p:nvCxnSpPr>
          <p:spPr>
            <a:xfrm flipV="1">
              <a:off x="1167457" y="3729338"/>
              <a:ext cx="180000" cy="1"/>
            </a:xfrm>
            <a:prstGeom prst="line">
              <a:avLst/>
            </a:prstGeom>
            <a:noFill/>
            <a:ln w="2222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46" name="直接连接符 72"/>
            <p:cNvCxnSpPr/>
            <p:nvPr/>
          </p:nvCxnSpPr>
          <p:spPr>
            <a:xfrm flipV="1">
              <a:off x="1400376" y="3729137"/>
              <a:ext cx="180000" cy="1"/>
            </a:xfrm>
            <a:prstGeom prst="line">
              <a:avLst/>
            </a:prstGeom>
            <a:noFill/>
            <a:ln w="2222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47" name="直接箭头连接符 73"/>
            <p:cNvCxnSpPr/>
            <p:nvPr/>
          </p:nvCxnSpPr>
          <p:spPr>
            <a:xfrm rot="16200000" flipV="1">
              <a:off x="1168254" y="3464229"/>
              <a:ext cx="180000" cy="0"/>
            </a:xfrm>
            <a:prstGeom prst="straightConnector1">
              <a:avLst/>
            </a:prstGeom>
            <a:noFill/>
            <a:ln w="15875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triangle" w="med" len="med"/>
            </a:ln>
            <a:effectLst/>
          </p:spPr>
        </p:cxnSp>
        <p:cxnSp>
          <p:nvCxnSpPr>
            <p:cNvPr id="148" name="直接箭头连接符 74"/>
            <p:cNvCxnSpPr/>
            <p:nvPr/>
          </p:nvCxnSpPr>
          <p:spPr>
            <a:xfrm rot="16200000" flipV="1">
              <a:off x="899415" y="3718350"/>
              <a:ext cx="180000" cy="0"/>
            </a:xfrm>
            <a:prstGeom prst="straightConnector1">
              <a:avLst/>
            </a:prstGeom>
            <a:noFill/>
            <a:ln w="15875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triangle" w="med" len="med"/>
            </a:ln>
            <a:effectLst/>
          </p:spPr>
        </p:cxnSp>
        <p:cxnSp>
          <p:nvCxnSpPr>
            <p:cNvPr id="149" name="直接箭头连接符 75"/>
            <p:cNvCxnSpPr/>
            <p:nvPr/>
          </p:nvCxnSpPr>
          <p:spPr>
            <a:xfrm rot="16200000" flipV="1">
              <a:off x="1134475" y="3714243"/>
              <a:ext cx="180000" cy="0"/>
            </a:xfrm>
            <a:prstGeom prst="straightConnector1">
              <a:avLst/>
            </a:prstGeom>
            <a:noFill/>
            <a:ln w="15875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triangle" w="med" len="med"/>
            </a:ln>
            <a:effectLst/>
          </p:spPr>
        </p:cxnSp>
        <p:cxnSp>
          <p:nvCxnSpPr>
            <p:cNvPr id="150" name="直接箭头连接符 76"/>
            <p:cNvCxnSpPr/>
            <p:nvPr/>
          </p:nvCxnSpPr>
          <p:spPr>
            <a:xfrm rot="16200000" flipV="1">
              <a:off x="1360052" y="3715303"/>
              <a:ext cx="180000" cy="0"/>
            </a:xfrm>
            <a:prstGeom prst="straightConnector1">
              <a:avLst/>
            </a:prstGeom>
            <a:noFill/>
            <a:ln w="15875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triangle" w="med" len="med"/>
            </a:ln>
            <a:effectLst/>
          </p:spPr>
        </p:cxnSp>
        <p:cxnSp>
          <p:nvCxnSpPr>
            <p:cNvPr id="151" name="直接箭头连接符 77"/>
            <p:cNvCxnSpPr/>
            <p:nvPr/>
          </p:nvCxnSpPr>
          <p:spPr>
            <a:xfrm rot="5400000">
              <a:off x="1422707" y="3741962"/>
              <a:ext cx="180000" cy="0"/>
            </a:xfrm>
            <a:prstGeom prst="straightConnector1">
              <a:avLst/>
            </a:prstGeom>
            <a:noFill/>
            <a:ln w="15875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triangle" w="med" len="med"/>
            </a:ln>
            <a:effectLst/>
          </p:spPr>
        </p:cxnSp>
        <p:cxnSp>
          <p:nvCxnSpPr>
            <p:cNvPr id="152" name="直接箭头连接符 78"/>
            <p:cNvCxnSpPr/>
            <p:nvPr/>
          </p:nvCxnSpPr>
          <p:spPr>
            <a:xfrm rot="5400000">
              <a:off x="1198749" y="3742660"/>
              <a:ext cx="180000" cy="0"/>
            </a:xfrm>
            <a:prstGeom prst="straightConnector1">
              <a:avLst/>
            </a:prstGeom>
            <a:noFill/>
            <a:ln w="15875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triangle" w="med" len="med"/>
            </a:ln>
            <a:effectLst/>
          </p:spPr>
        </p:cxnSp>
        <p:cxnSp>
          <p:nvCxnSpPr>
            <p:cNvPr id="153" name="直接箭头连接符 79"/>
            <p:cNvCxnSpPr/>
            <p:nvPr/>
          </p:nvCxnSpPr>
          <p:spPr>
            <a:xfrm rot="5400000">
              <a:off x="962619" y="3743581"/>
              <a:ext cx="180000" cy="0"/>
            </a:xfrm>
            <a:prstGeom prst="straightConnector1">
              <a:avLst/>
            </a:prstGeom>
            <a:noFill/>
            <a:ln w="15875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triangle" w="med" len="med"/>
            </a:ln>
            <a:effectLst/>
          </p:spPr>
        </p:cxnSp>
      </p:grpSp>
      <p:graphicFrame>
        <p:nvGraphicFramePr>
          <p:cNvPr id="154" name="对象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6810187"/>
              </p:ext>
            </p:extLst>
          </p:nvPr>
        </p:nvGraphicFramePr>
        <p:xfrm>
          <a:off x="2675645" y="1834014"/>
          <a:ext cx="4711433" cy="33086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40" name="Graph" r:id="rId8" imgW="4132800" imgH="2901600" progId="Origin50.Graph">
                  <p:embed/>
                </p:oleObj>
              </mc:Choice>
              <mc:Fallback>
                <p:oleObj name="Graph" r:id="rId8" imgW="4132800" imgH="2901600" progId="Origin50.Graph">
                  <p:embed/>
                  <p:pic>
                    <p:nvPicPr>
                      <p:cNvPr id="34" name="对象 8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675645" y="1834014"/>
                        <a:ext cx="4711433" cy="33086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5" name="对象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2303165"/>
              </p:ext>
            </p:extLst>
          </p:nvPr>
        </p:nvGraphicFramePr>
        <p:xfrm>
          <a:off x="5901236" y="2257943"/>
          <a:ext cx="3352315" cy="23541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41" name="Graph" r:id="rId10" imgW="4132800" imgH="2901600" progId="Origin50.Graph">
                  <p:embed/>
                </p:oleObj>
              </mc:Choice>
              <mc:Fallback>
                <p:oleObj name="Graph" r:id="rId10" imgW="4132800" imgH="2901600" progId="Origin50.Graph">
                  <p:embed/>
                  <p:pic>
                    <p:nvPicPr>
                      <p:cNvPr id="26" name="对象 18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5901236" y="2257943"/>
                        <a:ext cx="3352315" cy="23541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图片 1">
            <a:extLst>
              <a:ext uri="{FF2B5EF4-FFF2-40B4-BE49-F238E27FC236}">
                <a16:creationId xmlns:a16="http://schemas.microsoft.com/office/drawing/2014/main" id="{B091590B-627E-4B4C-8CE4-00B2BA4AA91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4564" y="2266108"/>
            <a:ext cx="1527944" cy="1007793"/>
          </a:xfrm>
          <a:prstGeom prst="rect">
            <a:avLst/>
          </a:prstGeom>
        </p:spPr>
      </p:pic>
      <p:sp>
        <p:nvSpPr>
          <p:cNvPr id="61" name="文本框 37">
            <a:extLst>
              <a:ext uri="{FF2B5EF4-FFF2-40B4-BE49-F238E27FC236}">
                <a16:creationId xmlns:a16="http://schemas.microsoft.com/office/drawing/2014/main" id="{102827CA-84DC-1146-B724-EA5BAD137FE6}"/>
              </a:ext>
            </a:extLst>
          </p:cNvPr>
          <p:cNvSpPr txBox="1"/>
          <p:nvPr/>
        </p:nvSpPr>
        <p:spPr>
          <a:xfrm>
            <a:off x="1129589" y="2998239"/>
            <a:ext cx="58899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100" b="1" dirty="0">
                <a:solidFill>
                  <a:schemeClr val="accent6"/>
                </a:solidFill>
                <a:ea typeface="等线" panose="02010600030101010101" pitchFamily="2" charset="-122"/>
                <a:cs typeface="Arial" panose="020B0604020202020204" pitchFamily="34" charset="0"/>
              </a:rPr>
              <a:t>Ni</a:t>
            </a:r>
            <a:r>
              <a:rPr lang="en-US" altLang="zh-CN" sz="1100" b="1" baseline="30000" dirty="0">
                <a:solidFill>
                  <a:schemeClr val="accent6"/>
                </a:solidFill>
                <a:ea typeface="等线" panose="02010600030101010101" pitchFamily="2" charset="-122"/>
                <a:cs typeface="Arial" panose="020B0604020202020204" pitchFamily="34" charset="0"/>
              </a:rPr>
              <a:t>2+</a:t>
            </a:r>
            <a:endParaRPr lang="zh-CN" altLang="en-US" sz="1100" b="1" baseline="30000" dirty="0">
              <a:solidFill>
                <a:schemeClr val="accent6"/>
              </a:solidFill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63" name="文本框 31">
            <a:extLst>
              <a:ext uri="{FF2B5EF4-FFF2-40B4-BE49-F238E27FC236}">
                <a16:creationId xmlns:a16="http://schemas.microsoft.com/office/drawing/2014/main" id="{75D3CD1A-ACDE-5847-BA01-0DEF9F03F623}"/>
              </a:ext>
            </a:extLst>
          </p:cNvPr>
          <p:cNvSpPr txBox="1"/>
          <p:nvPr/>
        </p:nvSpPr>
        <p:spPr>
          <a:xfrm>
            <a:off x="2408563" y="2576906"/>
            <a:ext cx="4402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>
                <a:solidFill>
                  <a:srgbClr val="00B050"/>
                </a:solidFill>
                <a:ea typeface="等线" panose="02010600030101010101" pitchFamily="2" charset="-122"/>
                <a:cs typeface="Arial" panose="020B0604020202020204" pitchFamily="34" charset="0"/>
              </a:rPr>
              <a:t>Li</a:t>
            </a:r>
            <a:r>
              <a:rPr lang="en-US" altLang="zh-CN" sz="1200" b="1" baseline="30000" dirty="0">
                <a:solidFill>
                  <a:srgbClr val="00B050"/>
                </a:solidFill>
                <a:ea typeface="等线" panose="02010600030101010101" pitchFamily="2" charset="-122"/>
                <a:cs typeface="Arial" panose="020B0604020202020204" pitchFamily="34" charset="0"/>
              </a:rPr>
              <a:t>+</a:t>
            </a:r>
            <a:endParaRPr lang="zh-CN" altLang="en-US" sz="1200" b="1" baseline="30000" dirty="0">
              <a:solidFill>
                <a:srgbClr val="00B050"/>
              </a:solidFill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FD3BD810-BC9A-804D-A2D6-283B80E5B35A}"/>
              </a:ext>
            </a:extLst>
          </p:cNvPr>
          <p:cNvSpPr txBox="1"/>
          <p:nvPr/>
        </p:nvSpPr>
        <p:spPr>
          <a:xfrm>
            <a:off x="8625577" y="6507574"/>
            <a:ext cx="5086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/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42123577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8092962_173153605000_2"/>
          <p:cNvPicPr/>
          <p:nvPr/>
        </p:nvPicPr>
        <p:blipFill>
          <a:blip r:embed="rId4"/>
          <a:srcRect b="83057"/>
          <a:stretch>
            <a:fillRect/>
          </a:stretch>
        </p:blipFill>
        <p:spPr>
          <a:xfrm>
            <a:off x="-3175" y="-1905"/>
            <a:ext cx="9144635" cy="756285"/>
          </a:xfrm>
          <a:prstGeom prst="rect">
            <a:avLst/>
          </a:prstGeom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0" y="7"/>
            <a:ext cx="0" cy="307777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5"/>
              </a:buBlip>
              <a:defRPr sz="2000" kern="1200">
                <a:solidFill>
                  <a:schemeClr val="accent2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6"/>
              </a:buBlip>
              <a:defRPr sz="1800" kern="1200">
                <a:solidFill>
                  <a:schemeClr val="accent2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7"/>
              </a:buBlip>
              <a:defRPr sz="1600" kern="1200">
                <a:solidFill>
                  <a:schemeClr val="accent2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8"/>
              </a:buBlip>
              <a:defRPr sz="1400" kern="1200">
                <a:solidFill>
                  <a:schemeClr val="accent2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5"/>
              </a:buBlip>
              <a:defRPr sz="1400" kern="1200">
                <a:solidFill>
                  <a:schemeClr val="accent2"/>
                </a:solidFill>
                <a:latin typeface="Arial"/>
                <a:ea typeface="+mn-ea"/>
                <a:cs typeface="Arial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en-US"/>
              <a:t> </a:t>
            </a:r>
            <a:endParaRPr lang="en-US" dirty="0"/>
          </a:p>
        </p:txBody>
      </p:sp>
      <p:sp>
        <p:nvSpPr>
          <p:cNvPr id="9" name="AutoShape 10" descr="data:image/jpeg;base64,/9j/4AAQSkZJRgABAQAAAQABAAD/2wCEAAkGBg8QDxAUEBIPFBAQEA8PEBAQDxQQEBAQFBAVFBQQFBQXHCYeFxkjGhQSHy8gJCcpLCwsFh4xNTAqNScrLCkBCQoKDgwOGg8PGiokHyQvLCktLCwsKSoqLCwtKSwsLDQvLCwsKSkvMCksKi8pKSwpLCwpKSwsLCwsKSwsKSwpKf/AABEIAOEA4QMBIgACEQEDEQH/xAAcAAACAgMBAQAAAAAAAAAAAAAAAwIGAQQFBwj/xABDEAACAQIDBAcECAUDAgcAAAABAgADEQQSIQUxQVEGEyJhcYGRBzKhsRRCUmJygsHRI0OS4fAVM7Ik8Rc0RHODosL/xAAbAQACAwEBAQAAAAAAAAAAAAAAAwIEBQYBB//EADcRAAEDAgMECAQGAgMAAAAAAAEAAgMEESExQQUSE1EiMmFxgZGx8KHB0eEGFCMzQlIV8SRygv/aAAwDAQACEQMRAD8A9xhCEEIhCEEIhCEEIhMXkDV5SLnBuaLJkg1UCa1XGKO88hu9Zq1MU53WHhv9Zmz7RjjwBuezH7fFNbESt56/gBzM1amOH2v6dflNRhffqeZ1kCswp9qTO6uHj9LKy2FozTXxn4z5/wB4lsT3H1kSsgyzGlqZnZlWGsasmv3H1kfpRG4uPzH95EiQIlXiu5poa1bC7SqDc5/Nr85sU9tt9ZVI7jY/rOYRIESzFXVUfUkPjiPigwRuzCsdDbVJt5Kn72713TdVwd247iNbymljJUMW6G6MV7uB8Rum3T/iCVuE7bjm3Py/0kPoQeqVcoTiYTpCNBVFvvLqvmN4+M7CVVYAggg7iNQZ0tNWQ1Td6J1/UeCoSRPjNnBThCEtpSIQhBCIQhBCIQhBCIQhBCIQhBCIurWC/txisTisug38uXeZomoSeZ4mZlVXti6LcT6JrIy7FbFTE8/ICIeozdw5D9eciFjAsxnyyTZlWA0NSwszljQsMkhwV7vJBWRKzYKyBWKfCpBy1ysWwmwyxbCZ8sSaCtdhFkR7CLYTNe2xTmlJYSBjWEWwngTQlESBEawizGBNBSjHYTHvSN0Ol9VOqny/WKYSBjWOcx2+w2PMKZaHCxVt2btdK2m5xvQ7/EcxN8GUAMQQQSCNQQbEHmJZNjbe6yyVLCpuB3B/2Pd6cp12ztr8YiKfB2h0P3WTU0RZ02Zei7kJgGZnQLNRCEIIRCEIIRCEIIQZqYzGZdB7x3dw5mMxeKFNSTv3AczynFDEkk6k7zMTam0eAOFH1j8B7yViGLexOSaCfXfGKItRHKJgRC+JVk4KSiMCzCiNUTWijukuKwFmcsYFmSsvCHBL3kgrFss2GWKYSrLHZSaUhhFMI9hFMJkzNT2lIYRTCOeKaY8zVYakmLaNMW0qhOCW0W0Y0W0YE4JbRZjWizGhNCUYto1otpO104Ky7A231nYqH+IPdb7YH/6+frO8DPOCSCCCQQQQRoQRuIl02FtgV6dj/uLYOOfJx3H4Trdk7QMv6Mp6QyPMfVYldScP9RmWvYupCEJvrLRCEIIRMMdJmcvbWMyrkG9t/cv993rK1XUtpoXSu09hTjYXuDQtHF4o1Xv9UaL4c/P9pJJr0hHrPnTZXSvMjzicVqloaLBOWOWJWNUzXgKQ5OWOWc7G7Ww+HF69ajSGmtaqlIa7vfInJq+0zYyGxx+Fv91y49VBE24GuOQVZxCtiyRldwHT7ZVYgU8dgySQApxCIxJ4BXIJndWqCAQQQRcEG4I5g8ZpA2GISs0NFNJsYtjKExCY1KeKaMYxTGY05VhqU0U0a0S0xZ1YalGQaTMW0phPCWZBpMxbGMCaFBotoxoomMCcFAxZjGizGhOCW0ng8a1Cqrrw3j7S8V/ziBINFtGNLmkObmMlMtDhunJej4WutRFZTdWAYHuIjZU+iG07FqLHfd6d+f1l/X+qWyd5R1IqYRIPHvXK1MBhkLD4dyIQhLarrDG0q2IxHWVWbhfT8I3fvO3trEZKLc27A89/wvK/RGnjOP8AxFUXcyAf9j8lo0bMC/wWwpjViL/DU+E8l6Z+0nEYyt9C2RnbOeratSv1tZuK0iPcpgb30uL6hd+LQUslQ/dbkMSTkAmyvDBirn0u9qmB2eWQHr8SNDRpMLIeVWpqF8Bc9wlHpbc6Tbbv9GBw+FJtnpE4ajbUa1z26neFJ8JYOhPsdw+GC1McEr194pb8PS7rH/dPedO4756YhtbkAABwA4ATfbUU9P0YRvH+xy8AqpY9+LsF5Tsr2AIxzY7GVHc6stBAuut/4tS5PDXKOMs+F9iexFAzUa1QgWvUxNTXvIQqPSXRWjA0sNrpXZlR4QCp1X2MbDb/ANMy/gxNYfNzNSj7Jjg2z7K2hjMK1y3VVCuIwzHgGp2W44XOYy/BoFo8Vjhqo8MKubM6R4qi60dqUkpuxCUsZQJbBV3NsqEnWhUN9FbRjoDcgGxsYqvTV1ZXVWRwVZGUMrKdCrKdCDyiqNMU1C3YhdAXOYheCljqbbrnXTW51NeaZrsRmpNaQmsYpjIviBEtiRymXLvHRPCmximMwcQO+Q6wGZM4cMwntWGmntPaVHD02qVnVKa72biTuVQNWY8FAJM22nPXZq9b1tTt1VzCkWHZoKfq0l3KSN7+8eYFlCIw2/Sy9+/kmG+irmK23tbE/wDkcIlCmdRiNonI7DWxXDrdh4sD4Cc6r0O2zWua22HS/wBXDUmRPCytT+UvrRZl5lWWfttaPAE+br/CyBAHdYkrzit7ONprrT2vXLffNdPiKjTTq7P6UYXVK4xKjUjOlc/01lD/ANM9PaLaWm7Sl/m1ru9o+VlL8mz+JI8V5ngfa1UpP1e0MK1NxozUgyOveaNU/Jh4S8bL25hsWmfD1UqKPeA0dPxobFfMesdtXZVDEpkxFJKqcA4uV71b3lPeCJ5xt32cYjCP9I2XUqkpduqDfx05imw/3B90i/c0stFJU4D9N3m0/T0ReeDHrD4r0totpS+h3tFXEstHFAU8T7quBlp1m+yR9R+7ceFjYG5mU5qeSB+5IMVowTMlbvNWErtTdHX3kYMO8jh5i4856RhcQKiKy+66hh4EXnnDpdT6+ktXQrG5qLId9JtPwPdh8c81diz7spiORxHePsqO04t6MSDT0P3VjhCE6tc8q90krXamnIFj4k2HyPrNFdJnalXNiX+6Qo/Ko/W85+29rLhMLXrtYijSapYmwZhoiebFR5z5xXuM9Y+3PdHhgtxgEcQ7r/NUH2rdLar1F2bg8zVapRcRk95i9smGHjcFvED7UtnQHoPS2ZR+q2KqKOvrb+/qaZ4ID/URc8AKj7INgtVettHEdqrVqVEos28sT/GreJJyD889UBlmvmFOwUcOQ6x/s7XwHvJVomF54jvBPUxitEK0mGmdHKmkLYDSQaIDSWeX2TJRCeGhmiBWF7XFwASL6gEkAkcjlb0PKQrVraessNlLjZRsmVcTbdvms1QnfIEzKqTHGRrBdRtdYJkGMf1YEwSJQlqxomhi1mMgTNhgIp6fKVm1DXHHBM3CoirzmSYkwV4SQgjeamMOhUmkDJMYtjK4CtBRJkGmWMgYwJoUWMW0kxkDGBOCpfTroGmMDVqCquKGpAsq4jubgKnJuO48CNX2fdMXr/8AS4kn6RTBFNnuHqqvvI1/5i2PeQDfUG96aece0jYTUaiY/DXV1qJ1xX6tS/8ADr+ZFjzOXmZtUsoqGflpf/J5Hl3H3pahPEYHcePxHNelJN3onW6vFleFRXTzHbU+gPrOJ0e2suLw1Gsth1i3ZR9RwSrp5MDbutOhRfq8RSfk9Nj4ZrH4ShC8wVDSdDj6FW3WmicBqP8AS9EzQmMsJ32K5JUpnvVqHm9Q+rmUv2x4spsvKP52Jo0z4BalS3rTWW+g3ab/ADiZUvazhi+z6bDdRxmGqN+EipT+brPnlCQatjj/AGv8Vv1TbRkditnR/ZgwuEw9EfyaNNDpa72u7ebFj5zpAyFQ9pvxN8zNXG7UoUFzV6tGkvOrVWnfwzHXeN3OUDvSOvmSvLBrVvNVCgliAqgsxO4AC5J8gZWMf7T9l0sOKoxCVMy3SjSOaux+yyfy/FrecpnT/wBrFGpQqYfAlnNVTTqYixRRTOjJTBGYkjS5A0Jte9xT+g3s+r7Td2zClh6ZC1KpXMcx1yIumZra7wACOYB3aXZLGxGerJYBp2euPmqMk5Lt2PFdnaXtt2hVpVKdNKNJqhcCqmc1URm7Kob2DAaZrX46HWc2ptLpHikZSNp1Ed6bkLQq2z0ypVlyr2SCqnS2ouddZ7L0a6D4HAKOppA1NCa9UCpWJ5hiLJ4KBLDm8/HWSdtenhNqeEW5nP5+q8FO93WK+e6eP6RUKzVW/wBTSpURaT1atGqT1YJIHbWwtdiCNRc23mWLov7SauEpGlVpmuoZmDmqVrAs2ZszENm1JOutydeXr9SoQNJzdpbIw+JW1elTqAbi69oeDDtDyMsR7Uimb+rELdnZ75qJgc04FQ6L9IaePomogK5XKOjMrOpAFibbgb6eE7maeT9IvZvi8LU+l7IrVQ6Af9MCesyjUqjX/ig78jb/AL26Xfoz0ibG4VKj0atGpuqU6iMgzD61MsO0h4ctx5nOrImyfqQOuzK2re/5FNjcR0XDFdp6/L1iTUPMzEz1cqWYzNNAJWOsMkKt4tkMWTPeGyQYKYuE2oJq4isEVma4VFZ2IBJCqpYmw1OgMMbtKlQpPVrOqU6YzO7bgPDeTewAGpJE83/1HaO22q9QDQ2fnyqz9gOo35yLmo2lyo7IuAecs0VO99982aMyfQcz2LyWQNyxPJdvbHtW2fRpk02qVquU5KYpOiluGZ3AsvO1zKR/4xY7qaaZKJqo9MvXsR1qIQSpQWALWsSN4JsBe8uuD9l2AWxrdZXYX99jTTh9WmQfVjOtS6GbNQWXB4W33qQqH1e5+Mv8XZ9Od0MLtbm329FAR1EmN7Lz6l7aK2aoXw1IqVUUUWoyhGF7s7EEve40GW2XvJnf2R7WMFWD9ffDsp7AbNVDrlvfMi6NcHQ6ajU6zu4joVsx/eweG5dhOr/4ESsdIfZLh6gZsIxo1LC1JyXoEjhmN3S/5teQ3Ak2dN0Sws7fd/RT3KqPEG6umA2hTxFJKtJg1OooZSPipHBgdCOBEaTPC0xu09kVGpg1KJbtFGC1KVTgKiggo3LMPCejezvpMcXhitWoWxNJnNQse29NnLLU8AWK6bso3XEXVbNdC0ysIczTu9FZpq0SOEbhYq1kxGN2emIpVKVT3KqNTbuDC2bxBsfER0YqzN3i3ELSeAW2KofsjxDoMbhanvUKwe19xN6dQDuzInrL5jV0Hgw+AMp/RfDBNvbWA3GnTqHxqPSqH4sZdsWug8T8o/aTgZt8ahp8wFn0RIaAdCQrV/rB7oSsfSDzhND/AC55nzSPyLeSKB1b/OMhtbZqYrD1qFTRK1NqZNr5SfdcDmrBW/LJkZatQcnqD0e0cDMDGN2GYPoVce0OGOq19jYp3oU+tAFZF6quo3LWQZXt3E9oHirqeMrHtR6R4SjhKlCqtOria1MrSpFQzUsw0xDE+5beOJIHC5lvVQCSALta5tvsLC/lpKF0m6FHHbRw5SglLC0y30nEAItTENmLPZfecaKgcggljvAlyiERqN+Q2aMfLG3ysMSqE4eI90Y6Kvezj2YDEqMTjQwoHWjRuVauPtsRqtPlbVu4b/Ydn7Po4dMlCnTpJe+Skiot7AFiBvNgNTrpJqe4AcANAByA5SQaJra2Wqfd5w0Gg981KKBsY7U0NM5ou8LyhZMsiq26QvCqd0XeaEI6ASHDFbd4h3uZPNEtEU4xKm8JtOSJi0bSRqNpIOaXSWU2iwTCYmpIq2sy50jA0xvAUrbwUL/HQjgQd4MxlAUBQAqgBQAAABuAA0A7pEmZY6R8os5pXrBgVC8yxkYEwnGITohgsEyDGZJiyYoBWAFyelGwEx2GaixCm4anUK5jTcEdoC43i4Pj3Tx7bPR/GbLrI2YjUmjiKLMFJ4gHQq1t6nnxE90JmltXZdLFUXpVhem4sbe8pG51PBgdQf0JE1qGvdT9B2LDmPfpkqlVRCUbzcHLjdAtpYzE4ZauIeg6sXVciEVrq1j1hBCDwC3sQeMtiLy3nQeM8p6D0MbhNpYjCU2pslPO1WnWLU1qqhAWpTsGKuVZSN4sdbixnqWJpOyFaZys3Z6zjTB95wOLAXtwzWvpeK2hEGTdEixxFsLA9ijTTExYg3C4vRHCZq+0cUd2KxRp0TzoYe9JWHcTf+iWTFDQeJ+UxgsKlJESmoWnTVURRuVFFgPTjJYvcPzH4CZtRJxHE+A7hgPgpwt3AAsfRu6Esn+mNyhNf/FHt8lW/ONVf2smTF1RzbN/WoPzJkQZu9MKGWrTf7SZfNDcfBvhOcGlKui4dS9vbfzxVuE78LHdnpgnAyQMUGkg0o2UiE0GZvFAyQaRsoWTQ0M0Xmmbzyy8spOYu8kTFGW4DhupL26p6PpIvFBpJ6yhSzEBVBZmYgKoG8kncJFzHMfvNXoAIsUB7TLMTpbvtxtztPPuk3T52Jp4M5UGjV7Wd/wX9xe/3j3bpUDjat82Yhr3zDR7882+/fOjpthvmaJJOieVrnxxFvVWG0khC9uQayLVAb2INtDYg28bbp5Zi+l+Mr4daBbXUVKqmz1U0yqxG7jc/W0vxvq4BWoEGmxVxrmQ5Tfy4T2PYMjrukeAdBn8cM+76L007mtsvWoMZWNidMUdlp4gqtQ6LU0Wm55NwRvh4cbIxmXUU0kUwZIMsew9yXulgxReYJmJEmUpDvOT422CCZAmZJkCZ4AngLBMkomFEciwJXpK0a2wqD11r5AMQgULWW4cBbjKdbMpDMpBGoPCwI6yLIoscixb5C6wJyVQgNuRqposwtLPVRebIp821+EYizZ2JSzYi/BQzfDKPn8J5Tx8WZkfMj7pD37rS7kFab+MxC0xPpa5tcrpXhM+GJG+kRUHgNG/+pJ8pUMO9x4aT0WrTDAggEEEEHiCN085r4c0K70z9VsoPNd6N6ETl9uQWe2Ya4H5Le2ZJvMdGdMR795p4aSDRQaSBnOkLSITQ0yDFZpnNI2UbJuaZzRV5nNPLKNkzNMNIXmbz0XBuF4W3WjittYenmz1VzKSCi9p7jhlHHxtKdt3bj4ns2y0Rup3vm5M/M924fGS9oOHajWpYlB2KtqNdR9tBem/iUBH/wAYnGpYtWAO8HcRO32XTQmNs4xJ56HWyt0dK2QXGJGiW2z0PAjwkRs1eZm2Kq8/gYGsvf6TcutIQS8ilpQC7hIV6gUd/KSqVydwt85rmnC6ayhJN3LVK3Nzx3yzbO6YPRAQr1tMCwu2V0HABrG47iPC04XVSNYhFJPpxJ4ARU0Mc7dyQXCbLRscLvyCvux+kn0qqypTKrTQOzM+Y3ZrIoAAAvZzx9ydgmV7oRgTTwgdvfxLGs34bZaa+GUXH4p3yZwVY2Ns7mxCzRhzyz+KwhYkkZadyCYAQCxirKpNl6TZZRY1VgqxqrFEpDnLKrHIswqxyrEOKrucsNoD/ms7PRvDWRm+0bD8K/3J9Jx3QsVUbyQPM7pa8LQCIqjcoA/vNzYFPxJzKcmj4n7LOrJLM3eadCEJ2yykSq9NNmkqtZRqnYqfgJ7LeRJ/q7paouvSDqysAVYFSDuIIsRK1VAKiIxnVPp5jDIHjT0XnFGrcd/HxjA0jtDANhqzIb5d6sfrIdx8RqDIhpwb43McWOzC6wFrgHNyKcDMgxQaZzRdl5ZMzTOaLzQzTyy8smZpnNF3hmhZeWWj0h2b9JwtWn9Yrmp/+4naX1tl/MZ5NQZkOm47wdx/vPZs0876UbJ6rEuVHYq/xUtuGY9pfJr+Vp02waixdCdcR8/l5FXKNt5LDNcYYw8j6zVx9au6EUmCNfnqRbdm4cJudRM9ROpWvJFLK0sLjjywKqowGMzXu9/tdcPnmlgwVaqqAVSGbiRv7hfjNvqYdRPAqdJsw0ri5jnY8zh6KBxPjM4XBvia1NPtsFHJQd7eQufKT6iWnoZsqxesRzp0/E++3pYfmMq1lQKeF0munforNUHNjJeVZ6aBQAosqgKo5KBYD0AjFWSVIxUnz4uWGTZRVY1VmVSNVIouSXOWFWOVYKsaqxRckOchVjdwgqySUi7BV4ny7z4CKxcQ1uJOAVdzua3Nh4Qsxc7l0H4jvPkPnO/FYaiEUKNw0/vGz6Ns6kFJAI9cz3+8FjTScR5ciEITQSUQhCCFy9vbHGIpm1hUW5pk8+Kk8j+x4Si5SpIIIKkgg7wRvE9NInA6Q7C6z+JTH8QDUD+YBu/MP7cphbVoDKONEOkMxzH1WrQVnDPDfl6KpXmQZLL/AJ+kwUnKggroLhF4ZpjLMWM9wQp5oXkIQXtlLNOftzZv0ikQPfW7U+88U89PMCb1oZYyKR0Tw9uYUmOLHBzcwvPcNgy7ldFIBJuOWlrRVekUYhhY/AjmO6XHbGwjUPWUSFrjXXRanjwDd50PHnK1tDGmxSrSK1VI36ZTfkdRcd9p3NHWR1Tbtz1Go+3at+Gs4puPEclooCxAGpJsBOtR2Mtu2xJ5LoB5nfOThcRkdW35Tu5jcZYcFievbLRV3biMuUKObNuUevnLbyGDecbAKU8zm5YBaZ2IWqU0pknPmvmt2AtiXJHCx/y8u2Fwq00VEHZQZRz7ye8m585DZ+zhSHN2tmbcNNyrfcoPmTqeQ3lScTtPaH5l+6zqjLtPP6feywaqrdNYXwCgqRipJKkYqTFLlnlyiqRqrJKkYqRRckucsKsaqQVZIm0U51kkuWGNvH5Tt7KwGRcx95uHIcpr7L2dud/FQf8AkZ1wJ1uxNlln/JmGP8Ry7e9ZtTNfoN8VmEITq1SRCEIIRCEIIRMETMIIXB23sDrLvTsKn1huD/s3zlZKEEgggg2IIsQeRE9DInO2psVKwv7r8HA+DDiJz+0dk8UmWDB2o0P3WnS1xj6D8vRUzJMZJu4vA1KTWcW5H6p8D+kTknKOJY7deLEaFbTZA4XC18kMk2MkMkN5S31r5JnJH5JnJDeRvpASLxOz6VUAVERwN2YajwO8eRm4EmQkBIWm7TYqO/qFxF6JYMG/VeRqVCP+U6uHwqIoVFVVG5VUKL89OPfNgJJBJOWqllwkeT3kn1Xj5XO6xJ7ylhJMJGBJNUlYuSS5LCRipJhIwJFlyWXKCpGKszaZpozmygk/5v5ReLjutFydEou1UWa06Wztln3qg7wp+Z/abGB2Uqatq/wHh+83wJ12y9h7hE1Tno3l39vvuz5qi/RZ5oAmYQnVqkiEIQQiEIQQiEIQQiEIQQiEIQQl1sOrghgCDvBFxOHjejlrmkfyMfk37+ssEJTqqGGqFpG+Oo8U6KZ8R6JVJq4dkNmUg8iLf95ELLpVoqwswBHIi859fo/TPukr3e8vodfjOYqNgzsxhcHDkcD9PRaLK9p6wsq5khknUq7Dqruyt4Gx9D+81nwjr7yMPym3rumLLBPD+4xw8MPNWmzsdkVqhJIJGSQEq8VqlvJQSTCSekzmEjxRzUC5RCSYSTSm7e6rHwUmbFPZdU77Ad5/QR0cE837bHHww80p0jRmVrGwFz3fEgfqIC5NgDfgALn0nQGxBm1u1ylzcBVVbHKo371HqZtpg7JoCGLMxy2JJuct9dbXGl+E3ofw9LJYyO3fifoqjqoDLFaWG2Oza1DYchq3ruE61HDKgsosP81POKFPRdH0BWxYXH3jrqbfOQNJjvBvloqe1ya78Z0tHs2npB+m3HmcT77lUkldJmt2KrElTbQjja9txNvKJZGICkGxdiTcAZAxIGhvrppMmh2xZeN8xtZQFtlUX3/uZoJSlhXYjW9rCxIsSdb6HymxNHqGy7jfqyo7Vu0T4/GTqUmIb3hZ7ra27KANCeetjyghbcJq9oBQoO43zdo3sCLm/jAVKlx2dNPEDN48jfyghbUJGEEKUIQghEIQghEIQghEIQghEIQghLP7zIhCC8Wpjd849ffCE4jbfWPetGnyUae+dbB7x4whFbG6w7wpVGS6BmBMQnd6rMUzCEJ6vUTEIQQiZhCCEQhCCFgwhCCFmEIQQv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AutoShape 12" descr="data:image/jpeg;base64,/9j/4AAQSkZJRgABAQAAAQABAAD/2wCEAAkGBg8QDxAUEBIPFBAQEA8PEBAQDxQQEBAQFBAVFBQQFBQXHCYeFxkjGhQSHy8gJCcpLCwsFh4xNTAqNScrLCkBCQoKDgwOGg8PGiokHyQvLCktLCwsKSoqLCwtKSwsLDQvLCwsKSkvMCksKi8pKSwpLCwpKSwsLCwsKSwsKSwpKf/AABEIAOEA4QMBIgACEQEDEQH/xAAcAAACAgMBAQAAAAAAAAAAAAAAAwIGAQQFBwj/xABDEAACAQIDBAcECAUDAgcAAAABAgADEQQSIQUxQVEGEyJhcYGRBzKhsRRCUmJygsHRI0OS4fAVM7Ik8Rc0RHODosL/xAAbAQACAwEBAQAAAAAAAAAAAAAAAwIEBQYBB//EADcRAAEDAgMECAQGAgMAAAAAAAEAAgMEESExQQUSE1EiMmFxgZGx8KHB0eEGFCMzQlIV8SRygv/aAAwDAQACEQMRAD8A9xhCEEIhCEEIhCEEIhMXkDV5SLnBuaLJkg1UCa1XGKO88hu9Zq1MU53WHhv9Zmz7RjjwBuezH7fFNbESt56/gBzM1amOH2v6dflNRhffqeZ1kCswp9qTO6uHj9LKy2FozTXxn4z5/wB4lsT3H1kSsgyzGlqZnZlWGsasmv3H1kfpRG4uPzH95EiQIlXiu5poa1bC7SqDc5/Nr85sU9tt9ZVI7jY/rOYRIESzFXVUfUkPjiPigwRuzCsdDbVJt5Kn72713TdVwd247iNbymljJUMW6G6MV7uB8Rum3T/iCVuE7bjm3Py/0kPoQeqVcoTiYTpCNBVFvvLqvmN4+M7CVVYAggg7iNQZ0tNWQ1Td6J1/UeCoSRPjNnBThCEtpSIQhBCIQhBCIQhBCIQhBCIQhBCIurWC/txisTisug38uXeZomoSeZ4mZlVXti6LcT6JrIy7FbFTE8/ICIeozdw5D9eciFjAsxnyyTZlWA0NSwszljQsMkhwV7vJBWRKzYKyBWKfCpBy1ysWwmwyxbCZ8sSaCtdhFkR7CLYTNe2xTmlJYSBjWEWwngTQlESBEawizGBNBSjHYTHvSN0Ol9VOqny/WKYSBjWOcx2+w2PMKZaHCxVt2btdK2m5xvQ7/EcxN8GUAMQQQSCNQQbEHmJZNjbe6yyVLCpuB3B/2Pd6cp12ztr8YiKfB2h0P3WTU0RZ02Zei7kJgGZnQLNRCEIIRCEIIRCEIIQZqYzGZdB7x3dw5mMxeKFNSTv3AczynFDEkk6k7zMTam0eAOFH1j8B7yViGLexOSaCfXfGKItRHKJgRC+JVk4KSiMCzCiNUTWijukuKwFmcsYFmSsvCHBL3kgrFss2GWKYSrLHZSaUhhFMI9hFMJkzNT2lIYRTCOeKaY8zVYakmLaNMW0qhOCW0W0Y0W0YE4JbRZjWizGhNCUYto1otpO104Ky7A231nYqH+IPdb7YH/6+frO8DPOCSCCCQQQQRoQRuIl02FtgV6dj/uLYOOfJx3H4Trdk7QMv6Mp6QyPMfVYldScP9RmWvYupCEJvrLRCEIIRMMdJmcvbWMyrkG9t/cv993rK1XUtpoXSu09hTjYXuDQtHF4o1Xv9UaL4c/P9pJJr0hHrPnTZXSvMjzicVqloaLBOWOWJWNUzXgKQ5OWOWc7G7Ww+HF69ajSGmtaqlIa7vfInJq+0zYyGxx+Fv91y49VBE24GuOQVZxCtiyRldwHT7ZVYgU8dgySQApxCIxJ4BXIJndWqCAQQQRcEG4I5g8ZpA2GISs0NFNJsYtjKExCY1KeKaMYxTGY05VhqU0U0a0S0xZ1YalGQaTMW0phPCWZBpMxbGMCaFBotoxoomMCcFAxZjGizGhOCW0ng8a1Cqrrw3j7S8V/ziBINFtGNLmkObmMlMtDhunJej4WutRFZTdWAYHuIjZU+iG07FqLHfd6d+f1l/X+qWyd5R1IqYRIPHvXK1MBhkLD4dyIQhLarrDG0q2IxHWVWbhfT8I3fvO3trEZKLc27A89/wvK/RGnjOP8AxFUXcyAf9j8lo0bMC/wWwpjViL/DU+E8l6Z+0nEYyt9C2RnbOeratSv1tZuK0iPcpgb30uL6hd+LQUslQ/dbkMSTkAmyvDBirn0u9qmB2eWQHr8SNDRpMLIeVWpqF8Bc9wlHpbc6Tbbv9GBw+FJtnpE4ajbUa1z26neFJ8JYOhPsdw+GC1McEr194pb8PS7rH/dPedO4756YhtbkAABwA4ATfbUU9P0YRvH+xy8AqpY9+LsF5Tsr2AIxzY7GVHc6stBAuut/4tS5PDXKOMs+F9iexFAzUa1QgWvUxNTXvIQqPSXRWjA0sNrpXZlR4QCp1X2MbDb/ANMy/gxNYfNzNSj7Jjg2z7K2hjMK1y3VVCuIwzHgGp2W44XOYy/BoFo8Vjhqo8MKubM6R4qi60dqUkpuxCUsZQJbBV3NsqEnWhUN9FbRjoDcgGxsYqvTV1ZXVWRwVZGUMrKdCrKdCDyiqNMU1C3YhdAXOYheCljqbbrnXTW51NeaZrsRmpNaQmsYpjIviBEtiRymXLvHRPCmximMwcQO+Q6wGZM4cMwntWGmntPaVHD02qVnVKa72biTuVQNWY8FAJM22nPXZq9b1tTt1VzCkWHZoKfq0l3KSN7+8eYFlCIw2/Sy9+/kmG+irmK23tbE/wDkcIlCmdRiNonI7DWxXDrdh4sD4Cc6r0O2zWua22HS/wBXDUmRPCytT+UvrRZl5lWWfttaPAE+br/CyBAHdYkrzit7ONprrT2vXLffNdPiKjTTq7P6UYXVK4xKjUjOlc/01lD/ANM9PaLaWm7Sl/m1ru9o+VlL8mz+JI8V5ngfa1UpP1e0MK1NxozUgyOveaNU/Jh4S8bL25hsWmfD1UqKPeA0dPxobFfMesdtXZVDEpkxFJKqcA4uV71b3lPeCJ5xt32cYjCP9I2XUqkpduqDfx05imw/3B90i/c0stFJU4D9N3m0/T0ReeDHrD4r0totpS+h3tFXEstHFAU8T7quBlp1m+yR9R+7ceFjYG5mU5qeSB+5IMVowTMlbvNWErtTdHX3kYMO8jh5i4856RhcQKiKy+66hh4EXnnDpdT6+ktXQrG5qLId9JtPwPdh8c81diz7spiORxHePsqO04t6MSDT0P3VjhCE6tc8q90krXamnIFj4k2HyPrNFdJnalXNiX+6Qo/Ko/W85+29rLhMLXrtYijSapYmwZhoiebFR5z5xXuM9Y+3PdHhgtxgEcQ7r/NUH2rdLar1F2bg8zVapRcRk95i9smGHjcFvED7UtnQHoPS2ZR+q2KqKOvrb+/qaZ4ID/URc8AKj7INgtVettHEdqrVqVEos28sT/GreJJyD889UBlmvmFOwUcOQ6x/s7XwHvJVomF54jvBPUxitEK0mGmdHKmkLYDSQaIDSWeX2TJRCeGhmiBWF7XFwASL6gEkAkcjlb0PKQrVraessNlLjZRsmVcTbdvms1QnfIEzKqTHGRrBdRtdYJkGMf1YEwSJQlqxomhi1mMgTNhgIp6fKVm1DXHHBM3CoirzmSYkwV4SQgjeamMOhUmkDJMYtjK4CtBRJkGmWMgYwJoUWMW0kxkDGBOCpfTroGmMDVqCquKGpAsq4jubgKnJuO48CNX2fdMXr/8AS4kn6RTBFNnuHqqvvI1/5i2PeQDfUG96aece0jYTUaiY/DXV1qJ1xX6tS/8ADr+ZFjzOXmZtUsoqGflpf/J5Hl3H3pahPEYHcePxHNelJN3onW6vFleFRXTzHbU+gPrOJ0e2suLw1Gsth1i3ZR9RwSrp5MDbutOhRfq8RSfk9Nj4ZrH4ShC8wVDSdDj6FW3WmicBqP8AS9EzQmMsJ32K5JUpnvVqHm9Q+rmUv2x4spsvKP52Jo0z4BalS3rTWW+g3ab/ADiZUvazhi+z6bDdRxmGqN+EipT+brPnlCQatjj/AGv8Vv1TbRkditnR/ZgwuEw9EfyaNNDpa72u7ebFj5zpAyFQ9pvxN8zNXG7UoUFzV6tGkvOrVWnfwzHXeN3OUDvSOvmSvLBrVvNVCgliAqgsxO4AC5J8gZWMf7T9l0sOKoxCVMy3SjSOaux+yyfy/FrecpnT/wBrFGpQqYfAlnNVTTqYixRRTOjJTBGYkjS5A0Jte9xT+g3s+r7Td2zClh6ZC1KpXMcx1yIumZra7wACOYB3aXZLGxGerJYBp2euPmqMk5Lt2PFdnaXtt2hVpVKdNKNJqhcCqmc1URm7Kob2DAaZrX46HWc2ptLpHikZSNp1Ed6bkLQq2z0ypVlyr2SCqnS2ouddZ7L0a6D4HAKOppA1NCa9UCpWJ5hiLJ4KBLDm8/HWSdtenhNqeEW5nP5+q8FO93WK+e6eP6RUKzVW/wBTSpURaT1atGqT1YJIHbWwtdiCNRc23mWLov7SauEpGlVpmuoZmDmqVrAs2ZszENm1JOutydeXr9SoQNJzdpbIw+JW1elTqAbi69oeDDtDyMsR7Uimb+rELdnZ75qJgc04FQ6L9IaePomogK5XKOjMrOpAFibbgb6eE7maeT9IvZvi8LU+l7IrVQ6Af9MCesyjUqjX/ig78jb/AL26Xfoz0ibG4VKj0atGpuqU6iMgzD61MsO0h4ctx5nOrImyfqQOuzK2re/5FNjcR0XDFdp6/L1iTUPMzEz1cqWYzNNAJWOsMkKt4tkMWTPeGyQYKYuE2oJq4isEVma4VFZ2IBJCqpYmw1OgMMbtKlQpPVrOqU6YzO7bgPDeTewAGpJE83/1HaO22q9QDQ2fnyqz9gOo35yLmo2lyo7IuAecs0VO99982aMyfQcz2LyWQNyxPJdvbHtW2fRpk02qVquU5KYpOiluGZ3AsvO1zKR/4xY7qaaZKJqo9MvXsR1qIQSpQWALWsSN4JsBe8uuD9l2AWxrdZXYX99jTTh9WmQfVjOtS6GbNQWXB4W33qQqH1e5+Mv8XZ9Od0MLtbm329FAR1EmN7Lz6l7aK2aoXw1IqVUUUWoyhGF7s7EEve40GW2XvJnf2R7WMFWD9ffDsp7AbNVDrlvfMi6NcHQ6ajU6zu4joVsx/eweG5dhOr/4ESsdIfZLh6gZsIxo1LC1JyXoEjhmN3S/5teQ3Ak2dN0Sws7fd/RT3KqPEG6umA2hTxFJKtJg1OooZSPipHBgdCOBEaTPC0xu09kVGpg1KJbtFGC1KVTgKiggo3LMPCejezvpMcXhitWoWxNJnNQse29NnLLU8AWK6bso3XEXVbNdC0ysIczTu9FZpq0SOEbhYq1kxGN2emIpVKVT3KqNTbuDC2bxBsfER0YqzN3i3ELSeAW2KofsjxDoMbhanvUKwe19xN6dQDuzInrL5jV0Hgw+AMp/RfDBNvbWA3GnTqHxqPSqH4sZdsWug8T8o/aTgZt8ahp8wFn0RIaAdCQrV/rB7oSsfSDzhND/AC55nzSPyLeSKB1b/OMhtbZqYrD1qFTRK1NqZNr5SfdcDmrBW/LJkZatQcnqD0e0cDMDGN2GYPoVce0OGOq19jYp3oU+tAFZF6quo3LWQZXt3E9oHirqeMrHtR6R4SjhKlCqtOria1MrSpFQzUsw0xDE+5beOJIHC5lvVQCSALta5tvsLC/lpKF0m6FHHbRw5SglLC0y30nEAItTENmLPZfecaKgcggljvAlyiERqN+Q2aMfLG3ysMSqE4eI90Y6Kvezj2YDEqMTjQwoHWjRuVauPtsRqtPlbVu4b/Ydn7Po4dMlCnTpJe+Skiot7AFiBvNgNTrpJqe4AcANAByA5SQaJra2Wqfd5w0Gg981KKBsY7U0NM5ou8LyhZMsiq26QvCqd0XeaEI6ASHDFbd4h3uZPNEtEU4xKm8JtOSJi0bSRqNpIOaXSWU2iwTCYmpIq2sy50jA0xvAUrbwUL/HQjgQd4MxlAUBQAqgBQAAABuAA0A7pEmZY6R8os5pXrBgVC8yxkYEwnGITohgsEyDGZJiyYoBWAFyelGwEx2GaixCm4anUK5jTcEdoC43i4Pj3Tx7bPR/GbLrI2YjUmjiKLMFJ4gHQq1t6nnxE90JmltXZdLFUXpVhem4sbe8pG51PBgdQf0JE1qGvdT9B2LDmPfpkqlVRCUbzcHLjdAtpYzE4ZauIeg6sXVciEVrq1j1hBCDwC3sQeMtiLy3nQeM8p6D0MbhNpYjCU2pslPO1WnWLU1qqhAWpTsGKuVZSN4sdbixnqWJpOyFaZys3Z6zjTB95wOLAXtwzWvpeK2hEGTdEixxFsLA9ijTTExYg3C4vRHCZq+0cUd2KxRp0TzoYe9JWHcTf+iWTFDQeJ+UxgsKlJESmoWnTVURRuVFFgPTjJYvcPzH4CZtRJxHE+A7hgPgpwt3AAsfRu6Esn+mNyhNf/FHt8lW/ONVf2smTF1RzbN/WoPzJkQZu9MKGWrTf7SZfNDcfBvhOcGlKui4dS9vbfzxVuE78LHdnpgnAyQMUGkg0o2UiE0GZvFAyQaRsoWTQ0M0Xmmbzyy8spOYu8kTFGW4DhupL26p6PpIvFBpJ6yhSzEBVBZmYgKoG8kncJFzHMfvNXoAIsUB7TLMTpbvtxtztPPuk3T52Jp4M5UGjV7Wd/wX9xe/3j3bpUDjat82Yhr3zDR7882+/fOjpthvmaJJOieVrnxxFvVWG0khC9uQayLVAb2INtDYg28bbp5Zi+l+Mr4daBbXUVKqmz1U0yqxG7jc/W0vxvq4BWoEGmxVxrmQ5Tfy4T2PYMjrukeAdBn8cM+76L007mtsvWoMZWNidMUdlp4gqtQ6LU0Wm55NwRvh4cbIxmXUU0kUwZIMsew9yXulgxReYJmJEmUpDvOT422CCZAmZJkCZ4AngLBMkomFEciwJXpK0a2wqD11r5AMQgULWW4cBbjKdbMpDMpBGoPCwI6yLIoscixb5C6wJyVQgNuRqposwtLPVRebIp821+EYizZ2JSzYi/BQzfDKPn8J5Tx8WZkfMj7pD37rS7kFab+MxC0xPpa5tcrpXhM+GJG+kRUHgNG/+pJ8pUMO9x4aT0WrTDAggEEEEHiCN085r4c0K70z9VsoPNd6N6ETl9uQWe2Ya4H5Le2ZJvMdGdMR795p4aSDRQaSBnOkLSITQ0yDFZpnNI2UbJuaZzRV5nNPLKNkzNMNIXmbz0XBuF4W3WjittYenmz1VzKSCi9p7jhlHHxtKdt3bj4ns2y0Rup3vm5M/M924fGS9oOHajWpYlB2KtqNdR9tBem/iUBH/wAYnGpYtWAO8HcRO32XTQmNs4xJ56HWyt0dK2QXGJGiW2z0PAjwkRs1eZm2Kq8/gYGsvf6TcutIQS8ilpQC7hIV6gUd/KSqVydwt85rmnC6ayhJN3LVK3Nzx3yzbO6YPRAQr1tMCwu2V0HABrG47iPC04XVSNYhFJPpxJ4ARU0Mc7dyQXCbLRscLvyCvux+kn0qqypTKrTQOzM+Y3ZrIoAAAvZzx9ydgmV7oRgTTwgdvfxLGs34bZaa+GUXH4p3yZwVY2Ns7mxCzRhzyz+KwhYkkZadyCYAQCxirKpNl6TZZRY1VgqxqrFEpDnLKrHIswqxyrEOKrucsNoD/ms7PRvDWRm+0bD8K/3J9Jx3QsVUbyQPM7pa8LQCIqjcoA/vNzYFPxJzKcmj4n7LOrJLM3eadCEJ2yykSq9NNmkqtZRqnYqfgJ7LeRJ/q7paouvSDqysAVYFSDuIIsRK1VAKiIxnVPp5jDIHjT0XnFGrcd/HxjA0jtDANhqzIb5d6sfrIdx8RqDIhpwb43McWOzC6wFrgHNyKcDMgxQaZzRdl5ZMzTOaLzQzTyy8smZpnNF3hmhZeWWj0h2b9JwtWn9Yrmp/+4naX1tl/MZ5NQZkOm47wdx/vPZs0876UbJ6rEuVHYq/xUtuGY9pfJr+Vp02waixdCdcR8/l5FXKNt5LDNcYYw8j6zVx9au6EUmCNfnqRbdm4cJudRM9ROpWvJFLK0sLjjywKqowGMzXu9/tdcPnmlgwVaqqAVSGbiRv7hfjNvqYdRPAqdJsw0ri5jnY8zh6KBxPjM4XBvia1NPtsFHJQd7eQufKT6iWnoZsqxesRzp0/E++3pYfmMq1lQKeF0munforNUHNjJeVZ6aBQAosqgKo5KBYD0AjFWSVIxUnz4uWGTZRVY1VmVSNVIouSXOWFWOVYKsaqxRckOchVjdwgqySUi7BV4ny7z4CKxcQ1uJOAVdzua3Nh4Qsxc7l0H4jvPkPnO/FYaiEUKNw0/vGz6Ns6kFJAI9cz3+8FjTScR5ciEITQSUQhCCFy9vbHGIpm1hUW5pk8+Kk8j+x4Si5SpIIIKkgg7wRvE9NInA6Q7C6z+JTH8QDUD+YBu/MP7cphbVoDKONEOkMxzH1WrQVnDPDfl6KpXmQZLL/AJ+kwUnKggroLhF4ZpjLMWM9wQp5oXkIQXtlLNOftzZv0ikQPfW7U+88U89PMCb1oZYyKR0Tw9uYUmOLHBzcwvPcNgy7ldFIBJuOWlrRVekUYhhY/AjmO6XHbGwjUPWUSFrjXXRanjwDd50PHnK1tDGmxSrSK1VI36ZTfkdRcd9p3NHWR1Tbtz1Go+3at+Gs4puPEclooCxAGpJsBOtR2Mtu2xJ5LoB5nfOThcRkdW35Tu5jcZYcFievbLRV3biMuUKObNuUevnLbyGDecbAKU8zm5YBaZ2IWqU0pknPmvmt2AtiXJHCx/y8u2Fwq00VEHZQZRz7ye8m585DZ+zhSHN2tmbcNNyrfcoPmTqeQ3lScTtPaH5l+6zqjLtPP6feywaqrdNYXwCgqRipJKkYqTFLlnlyiqRqrJKkYqRRckucsKsaqQVZIm0U51kkuWGNvH5Tt7KwGRcx95uHIcpr7L2dud/FQf8AkZ1wJ1uxNlln/JmGP8Ry7e9ZtTNfoN8VmEITq1SRCEIIRCEIIRMETMIIXB23sDrLvTsKn1huD/s3zlZKEEgggg2IIsQeRE9DInO2psVKwv7r8HA+DDiJz+0dk8UmWDB2o0P3WnS1xj6D8vRUzJMZJu4vA1KTWcW5H6p8D+kTknKOJY7deLEaFbTZA4XC18kMk2MkMkN5S31r5JnJH5JnJDeRvpASLxOz6VUAVERwN2YajwO8eRm4EmQkBIWm7TYqO/qFxF6JYMG/VeRqVCP+U6uHwqIoVFVVG5VUKL89OPfNgJJBJOWqllwkeT3kn1Xj5XO6xJ7ylhJMJGBJNUlYuSS5LCRipJhIwJFlyWXKCpGKszaZpozmygk/5v5ReLjutFydEou1UWa06Wztln3qg7wp+Z/abGB2Uqatq/wHh+83wJ12y9h7hE1Tno3l39vvuz5qi/RZ5oAmYQnVqkiEIQQiEIQQiEIQQiEIQQiEIQQl1sOrghgCDvBFxOHjejlrmkfyMfk37+ssEJTqqGGqFpG+Oo8U6KZ8R6JVJq4dkNmUg8iLf95ELLpVoqwswBHIi859fo/TPukr3e8vodfjOYqNgzsxhcHDkcD9PRaLK9p6wsq5khknUq7Dqruyt4Gx9D+81nwjr7yMPym3rumLLBPD+4xw8MPNWmzsdkVqhJIJGSQEq8VqlvJQSTCSekzmEjxRzUC5RCSYSTSm7e6rHwUmbFPZdU77Ad5/QR0cE837bHHww80p0jRmVrGwFz3fEgfqIC5NgDfgALn0nQGxBm1u1ylzcBVVbHKo371HqZtpg7JoCGLMxy2JJuct9dbXGl+E3ofw9LJYyO3fifoqjqoDLFaWG2Oza1DYchq3ruE61HDKgsosP81POKFPRdH0BWxYXH3jrqbfOQNJjvBvloqe1ya78Z0tHs2npB+m3HmcT77lUkldJmt2KrElTbQjja9txNvKJZGICkGxdiTcAZAxIGhvrppMmh2xZeN8xtZQFtlUX3/uZoJSlhXYjW9rCxIsSdb6HymxNHqGy7jfqyo7Vu0T4/GTqUmIb3hZ7ra27KANCeetjyghbcJq9oBQoO43zdo3sCLm/jAVKlx2dNPEDN48jfyghbUJGEEKUIQghEIQghEIQghEIQghEIQghLP7zIhCC8Wpjd849ffCE4jbfWPetGnyUae+dbB7x4whFbG6w7wpVGS6BmBMQnd6rMUzCEJ6vUTEIQQiZhCCEQhCCFgwhCCFmEIQQv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" name="Content Placeholder 2"/>
          <p:cNvSpPr txBox="1">
            <a:spLocks/>
          </p:cNvSpPr>
          <p:nvPr/>
        </p:nvSpPr>
        <p:spPr>
          <a:xfrm>
            <a:off x="0" y="7"/>
            <a:ext cx="0" cy="307777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5"/>
              </a:buBlip>
              <a:defRPr sz="2000" kern="1200">
                <a:solidFill>
                  <a:schemeClr val="accent2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6"/>
              </a:buBlip>
              <a:defRPr sz="1800" kern="1200">
                <a:solidFill>
                  <a:schemeClr val="accent2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7"/>
              </a:buBlip>
              <a:defRPr sz="1600" kern="1200">
                <a:solidFill>
                  <a:schemeClr val="accent2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8"/>
              </a:buBlip>
              <a:defRPr sz="1400" kern="1200">
                <a:solidFill>
                  <a:schemeClr val="accent2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5"/>
              </a:buBlip>
              <a:defRPr sz="1400" kern="1200">
                <a:solidFill>
                  <a:schemeClr val="accent2"/>
                </a:solidFill>
                <a:latin typeface="Arial"/>
                <a:ea typeface="+mn-ea"/>
                <a:cs typeface="Arial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en-US"/>
              <a:t> </a:t>
            </a:r>
            <a:endParaRPr lang="en-US" dirty="0"/>
          </a:p>
        </p:txBody>
      </p:sp>
      <p:sp>
        <p:nvSpPr>
          <p:cNvPr id="50" name="AutoShape 10" descr="data:image/jpeg;base64,/9j/4AAQSkZJRgABAQAAAQABAAD/2wCEAAkGBg8QDxAUEBIPFBAQEA8PEBAQDxQQEBAQFBAVFBQQFBQXHCYeFxkjGhQSHy8gJCcpLCwsFh4xNTAqNScrLCkBCQoKDgwOGg8PGiokHyQvLCktLCwsKSoqLCwtKSwsLDQvLCwsKSkvMCksKi8pKSwpLCwpKSwsLCwsKSwsKSwpKf/AABEIAOEA4QMBIgACEQEDEQH/xAAcAAACAgMBAQAAAAAAAAAAAAAAAwIGAQQFBwj/xABDEAACAQIDBAcECAUDAgcAAAABAgADEQQSIQUxQVEGEyJhcYGRBzKhsRRCUmJygsHRI0OS4fAVM7Ik8Rc0RHODosL/xAAbAQACAwEBAQAAAAAAAAAAAAAAAwIEBQYBB//EADcRAAEDAgMECAQGAgMAAAAAAAEAAgMEESExQQUSE1EiMmFxgZGx8KHB0eEGFCMzQlIV8SRygv/aAAwDAQACEQMRAD8A9xhCEEIhCEEIhCEEIhMXkDV5SLnBuaLJkg1UCa1XGKO88hu9Zq1MU53WHhv9Zmz7RjjwBuezH7fFNbESt56/gBzM1amOH2v6dflNRhffqeZ1kCswp9qTO6uHj9LKy2FozTXxn4z5/wB4lsT3H1kSsgyzGlqZnZlWGsasmv3H1kfpRG4uPzH95EiQIlXiu5poa1bC7SqDc5/Nr85sU9tt9ZVI7jY/rOYRIESzFXVUfUkPjiPigwRuzCsdDbVJt5Kn72713TdVwd247iNbymljJUMW6G6MV7uB8Rum3T/iCVuE7bjm3Py/0kPoQeqVcoTiYTpCNBVFvvLqvmN4+M7CVVYAggg7iNQZ0tNWQ1Td6J1/UeCoSRPjNnBThCEtpSIQhBCIQhBCIQhBCIQhBCIQhBCIurWC/txisTisug38uXeZomoSeZ4mZlVXti6LcT6JrIy7FbFTE8/ICIeozdw5D9eciFjAsxnyyTZlWA0NSwszljQsMkhwV7vJBWRKzYKyBWKfCpBy1ysWwmwyxbCZ8sSaCtdhFkR7CLYTNe2xTmlJYSBjWEWwngTQlESBEawizGBNBSjHYTHvSN0Ol9VOqny/WKYSBjWOcx2+w2PMKZaHCxVt2btdK2m5xvQ7/EcxN8GUAMQQQSCNQQbEHmJZNjbe6yyVLCpuB3B/2Pd6cp12ztr8YiKfB2h0P3WTU0RZ02Zei7kJgGZnQLNRCEIIRCEIIRCEIIQZqYzGZdB7x3dw5mMxeKFNSTv3AczynFDEkk6k7zMTam0eAOFH1j8B7yViGLexOSaCfXfGKItRHKJgRC+JVk4KSiMCzCiNUTWijukuKwFmcsYFmSsvCHBL3kgrFss2GWKYSrLHZSaUhhFMI9hFMJkzNT2lIYRTCOeKaY8zVYakmLaNMW0qhOCW0W0Y0W0YE4JbRZjWizGhNCUYto1otpO104Ky7A231nYqH+IPdb7YH/6+frO8DPOCSCCCQQQQRoQRuIl02FtgV6dj/uLYOOfJx3H4Trdk7QMv6Mp6QyPMfVYldScP9RmWvYupCEJvrLRCEIIRMMdJmcvbWMyrkG9t/cv993rK1XUtpoXSu09hTjYXuDQtHF4o1Xv9UaL4c/P9pJJr0hHrPnTZXSvMjzicVqloaLBOWOWJWNUzXgKQ5OWOWc7G7Ww+HF69ajSGmtaqlIa7vfInJq+0zYyGxx+Fv91y49VBE24GuOQVZxCtiyRldwHT7ZVYgU8dgySQApxCIxJ4BXIJndWqCAQQQRcEG4I5g8ZpA2GISs0NFNJsYtjKExCY1KeKaMYxTGY05VhqU0U0a0S0xZ1YalGQaTMW0phPCWZBpMxbGMCaFBotoxoomMCcFAxZjGizGhOCW0ng8a1Cqrrw3j7S8V/ziBINFtGNLmkObmMlMtDhunJej4WutRFZTdWAYHuIjZU+iG07FqLHfd6d+f1l/X+qWyd5R1IqYRIPHvXK1MBhkLD4dyIQhLarrDG0q2IxHWVWbhfT8I3fvO3trEZKLc27A89/wvK/RGnjOP8AxFUXcyAf9j8lo0bMC/wWwpjViL/DU+E8l6Z+0nEYyt9C2RnbOeratSv1tZuK0iPcpgb30uL6hd+LQUslQ/dbkMSTkAmyvDBirn0u9qmB2eWQHr8SNDRpMLIeVWpqF8Bc9wlHpbc6Tbbv9GBw+FJtnpE4ajbUa1z26neFJ8JYOhPsdw+GC1McEr194pb8PS7rH/dPedO4756YhtbkAABwA4ATfbUU9P0YRvH+xy8AqpY9+LsF5Tsr2AIxzY7GVHc6stBAuut/4tS5PDXKOMs+F9iexFAzUa1QgWvUxNTXvIQqPSXRWjA0sNrpXZlR4QCp1X2MbDb/ANMy/gxNYfNzNSj7Jjg2z7K2hjMK1y3VVCuIwzHgGp2W44XOYy/BoFo8Vjhqo8MKubM6R4qi60dqUkpuxCUsZQJbBV3NsqEnWhUN9FbRjoDcgGxsYqvTV1ZXVWRwVZGUMrKdCrKdCDyiqNMU1C3YhdAXOYheCljqbbrnXTW51NeaZrsRmpNaQmsYpjIviBEtiRymXLvHRPCmximMwcQO+Q6wGZM4cMwntWGmntPaVHD02qVnVKa72biTuVQNWY8FAJM22nPXZq9b1tTt1VzCkWHZoKfq0l3KSN7+8eYFlCIw2/Sy9+/kmG+irmK23tbE/wDkcIlCmdRiNonI7DWxXDrdh4sD4Cc6r0O2zWua22HS/wBXDUmRPCytT+UvrRZl5lWWfttaPAE+br/CyBAHdYkrzit7ONprrT2vXLffNdPiKjTTq7P6UYXVK4xKjUjOlc/01lD/ANM9PaLaWm7Sl/m1ru9o+VlL8mz+JI8V5ngfa1UpP1e0MK1NxozUgyOveaNU/Jh4S8bL25hsWmfD1UqKPeA0dPxobFfMesdtXZVDEpkxFJKqcA4uV71b3lPeCJ5xt32cYjCP9I2XUqkpduqDfx05imw/3B90i/c0stFJU4D9N3m0/T0ReeDHrD4r0totpS+h3tFXEstHFAU8T7quBlp1m+yR9R+7ceFjYG5mU5qeSB+5IMVowTMlbvNWErtTdHX3kYMO8jh5i4856RhcQKiKy+66hh4EXnnDpdT6+ktXQrG5qLId9JtPwPdh8c81diz7spiORxHePsqO04t6MSDT0P3VjhCE6tc8q90krXamnIFj4k2HyPrNFdJnalXNiX+6Qo/Ko/W85+29rLhMLXrtYijSapYmwZhoiebFR5z5xXuM9Y+3PdHhgtxgEcQ7r/NUH2rdLar1F2bg8zVapRcRk95i9smGHjcFvED7UtnQHoPS2ZR+q2KqKOvrb+/qaZ4ID/URc8AKj7INgtVettHEdqrVqVEos28sT/GreJJyD889UBlmvmFOwUcOQ6x/s7XwHvJVomF54jvBPUxitEK0mGmdHKmkLYDSQaIDSWeX2TJRCeGhmiBWF7XFwASL6gEkAkcjlb0PKQrVraessNlLjZRsmVcTbdvms1QnfIEzKqTHGRrBdRtdYJkGMf1YEwSJQlqxomhi1mMgTNhgIp6fKVm1DXHHBM3CoirzmSYkwV4SQgjeamMOhUmkDJMYtjK4CtBRJkGmWMgYwJoUWMW0kxkDGBOCpfTroGmMDVqCquKGpAsq4jubgKnJuO48CNX2fdMXr/8AS4kn6RTBFNnuHqqvvI1/5i2PeQDfUG96aece0jYTUaiY/DXV1qJ1xX6tS/8ADr+ZFjzOXmZtUsoqGflpf/J5Hl3H3pahPEYHcePxHNelJN3onW6vFleFRXTzHbU+gPrOJ0e2suLw1Gsth1i3ZR9RwSrp5MDbutOhRfq8RSfk9Nj4ZrH4ShC8wVDSdDj6FW3WmicBqP8AS9EzQmMsJ32K5JUpnvVqHm9Q+rmUv2x4spsvKP52Jo0z4BalS3rTWW+g3ab/ADiZUvazhi+z6bDdRxmGqN+EipT+brPnlCQatjj/AGv8Vv1TbRkditnR/ZgwuEw9EfyaNNDpa72u7ebFj5zpAyFQ9pvxN8zNXG7UoUFzV6tGkvOrVWnfwzHXeN3OUDvSOvmSvLBrVvNVCgliAqgsxO4AC5J8gZWMf7T9l0sOKoxCVMy3SjSOaux+yyfy/FrecpnT/wBrFGpQqYfAlnNVTTqYixRRTOjJTBGYkjS5A0Jte9xT+g3s+r7Td2zClh6ZC1KpXMcx1yIumZra7wACOYB3aXZLGxGerJYBp2euPmqMk5Lt2PFdnaXtt2hVpVKdNKNJqhcCqmc1URm7Kob2DAaZrX46HWc2ptLpHikZSNp1Ed6bkLQq2z0ypVlyr2SCqnS2ouddZ7L0a6D4HAKOppA1NCa9UCpWJ5hiLJ4KBLDm8/HWSdtenhNqeEW5nP5+q8FO93WK+e6eP6RUKzVW/wBTSpURaT1atGqT1YJIHbWwtdiCNRc23mWLov7SauEpGlVpmuoZmDmqVrAs2ZszENm1JOutydeXr9SoQNJzdpbIw+JW1elTqAbi69oeDDtDyMsR7Uimb+rELdnZ75qJgc04FQ6L9IaePomogK5XKOjMrOpAFibbgb6eE7maeT9IvZvi8LU+l7IrVQ6Af9MCesyjUqjX/ig78jb/AL26Xfoz0ibG4VKj0atGpuqU6iMgzD61MsO0h4ctx5nOrImyfqQOuzK2re/5FNjcR0XDFdp6/L1iTUPMzEz1cqWYzNNAJWOsMkKt4tkMWTPeGyQYKYuE2oJq4isEVma4VFZ2IBJCqpYmw1OgMMbtKlQpPVrOqU6YzO7bgPDeTewAGpJE83/1HaO22q9QDQ2fnyqz9gOo35yLmo2lyo7IuAecs0VO99982aMyfQcz2LyWQNyxPJdvbHtW2fRpk02qVquU5KYpOiluGZ3AsvO1zKR/4xY7qaaZKJqo9MvXsR1qIQSpQWALWsSN4JsBe8uuD9l2AWxrdZXYX99jTTh9WmQfVjOtS6GbNQWXB4W33qQqH1e5+Mv8XZ9Od0MLtbm329FAR1EmN7Lz6l7aK2aoXw1IqVUUUWoyhGF7s7EEve40GW2XvJnf2R7WMFWD9ffDsp7AbNVDrlvfMi6NcHQ6ajU6zu4joVsx/eweG5dhOr/4ESsdIfZLh6gZsIxo1LC1JyXoEjhmN3S/5teQ3Ak2dN0Sws7fd/RT3KqPEG6umA2hTxFJKtJg1OooZSPipHBgdCOBEaTPC0xu09kVGpg1KJbtFGC1KVTgKiggo3LMPCejezvpMcXhitWoWxNJnNQse29NnLLU8AWK6bso3XEXVbNdC0ysIczTu9FZpq0SOEbhYq1kxGN2emIpVKVT3KqNTbuDC2bxBsfER0YqzN3i3ELSeAW2KofsjxDoMbhanvUKwe19xN6dQDuzInrL5jV0Hgw+AMp/RfDBNvbWA3GnTqHxqPSqH4sZdsWug8T8o/aTgZt8ahp8wFn0RIaAdCQrV/rB7oSsfSDzhND/AC55nzSPyLeSKB1b/OMhtbZqYrD1qFTRK1NqZNr5SfdcDmrBW/LJkZatQcnqD0e0cDMDGN2GYPoVce0OGOq19jYp3oU+tAFZF6quo3LWQZXt3E9oHirqeMrHtR6R4SjhKlCqtOria1MrSpFQzUsw0xDE+5beOJIHC5lvVQCSALta5tvsLC/lpKF0m6FHHbRw5SglLC0y30nEAItTENmLPZfecaKgcggljvAlyiERqN+Q2aMfLG3ysMSqE4eI90Y6Kvezj2YDEqMTjQwoHWjRuVauPtsRqtPlbVu4b/Ydn7Po4dMlCnTpJe+Skiot7AFiBvNgNTrpJqe4AcANAByA5SQaJra2Wqfd5w0Gg981KKBsY7U0NM5ou8LyhZMsiq26QvCqd0XeaEI6ASHDFbd4h3uZPNEtEU4xKm8JtOSJi0bSRqNpIOaXSWU2iwTCYmpIq2sy50jA0xvAUrbwUL/HQjgQd4MxlAUBQAqgBQAAABuAA0A7pEmZY6R8os5pXrBgVC8yxkYEwnGITohgsEyDGZJiyYoBWAFyelGwEx2GaixCm4anUK5jTcEdoC43i4Pj3Tx7bPR/GbLrI2YjUmjiKLMFJ4gHQq1t6nnxE90JmltXZdLFUXpVhem4sbe8pG51PBgdQf0JE1qGvdT9B2LDmPfpkqlVRCUbzcHLjdAtpYzE4ZauIeg6sXVciEVrq1j1hBCDwC3sQeMtiLy3nQeM8p6D0MbhNpYjCU2pslPO1WnWLU1qqhAWpTsGKuVZSN4sdbixnqWJpOyFaZys3Z6zjTB95wOLAXtwzWvpeK2hEGTdEixxFsLA9ijTTExYg3C4vRHCZq+0cUd2KxRp0TzoYe9JWHcTf+iWTFDQeJ+UxgsKlJESmoWnTVURRuVFFgPTjJYvcPzH4CZtRJxHE+A7hgPgpwt3AAsfRu6Esn+mNyhNf/FHt8lW/ONVf2smTF1RzbN/WoPzJkQZu9MKGWrTf7SZfNDcfBvhOcGlKui4dS9vbfzxVuE78LHdnpgnAyQMUGkg0o2UiE0GZvFAyQaRsoWTQ0M0Xmmbzyy8spOYu8kTFGW4DhupL26p6PpIvFBpJ6yhSzEBVBZmYgKoG8kncJFzHMfvNXoAIsUB7TLMTpbvtxtztPPuk3T52Jp4M5UGjV7Wd/wX9xe/3j3bpUDjat82Yhr3zDR7882+/fOjpthvmaJJOieVrnxxFvVWG0khC9uQayLVAb2INtDYg28bbp5Zi+l+Mr4daBbXUVKqmz1U0yqxG7jc/W0vxvq4BWoEGmxVxrmQ5Tfy4T2PYMjrukeAdBn8cM+76L007mtsvWoMZWNidMUdlp4gqtQ6LU0Wm55NwRvh4cbIxmXUU0kUwZIMsew9yXulgxReYJmJEmUpDvOT422CCZAmZJkCZ4AngLBMkomFEciwJXpK0a2wqD11r5AMQgULWW4cBbjKdbMpDMpBGoPCwI6yLIoscixb5C6wJyVQgNuRqposwtLPVRebIp821+EYizZ2JSzYi/BQzfDKPn8J5Tx8WZkfMj7pD37rS7kFab+MxC0xPpa5tcrpXhM+GJG+kRUHgNG/+pJ8pUMO9x4aT0WrTDAggEEEEHiCN085r4c0K70z9VsoPNd6N6ETl9uQWe2Ya4H5Le2ZJvMdGdMR795p4aSDRQaSBnOkLSITQ0yDFZpnNI2UbJuaZzRV5nNPLKNkzNMNIXmbz0XBuF4W3WjittYenmz1VzKSCi9p7jhlHHxtKdt3bj4ns2y0Rup3vm5M/M924fGS9oOHajWpYlB2KtqNdR9tBem/iUBH/wAYnGpYtWAO8HcRO32XTQmNs4xJ56HWyt0dK2QXGJGiW2z0PAjwkRs1eZm2Kq8/gYGsvf6TcutIQS8ilpQC7hIV6gUd/KSqVydwt85rmnC6ayhJN3LVK3Nzx3yzbO6YPRAQr1tMCwu2V0HABrG47iPC04XVSNYhFJPpxJ4ARU0Mc7dyQXCbLRscLvyCvux+kn0qqypTKrTQOzM+Y3ZrIoAAAvZzx9ydgmV7oRgTTwgdvfxLGs34bZaa+GUXH4p3yZwVY2Ns7mxCzRhzyz+KwhYkkZadyCYAQCxirKpNl6TZZRY1VgqxqrFEpDnLKrHIswqxyrEOKrucsNoD/ms7PRvDWRm+0bD8K/3J9Jx3QsVUbyQPM7pa8LQCIqjcoA/vNzYFPxJzKcmj4n7LOrJLM3eadCEJ2yykSq9NNmkqtZRqnYqfgJ7LeRJ/q7paouvSDqysAVYFSDuIIsRK1VAKiIxnVPp5jDIHjT0XnFGrcd/HxjA0jtDANhqzIb5d6sfrIdx8RqDIhpwb43McWOzC6wFrgHNyKcDMgxQaZzRdl5ZMzTOaLzQzTyy8smZpnNF3hmhZeWWj0h2b9JwtWn9Yrmp/+4naX1tl/MZ5NQZkOm47wdx/vPZs0876UbJ6rEuVHYq/xUtuGY9pfJr+Vp02waixdCdcR8/l5FXKNt5LDNcYYw8j6zVx9au6EUmCNfnqRbdm4cJudRM9ROpWvJFLK0sLjjywKqowGMzXu9/tdcPnmlgwVaqqAVSGbiRv7hfjNvqYdRPAqdJsw0ri5jnY8zh6KBxPjM4XBvia1NPtsFHJQd7eQufKT6iWnoZsqxesRzp0/E++3pYfmMq1lQKeF0munforNUHNjJeVZ6aBQAosqgKo5KBYD0AjFWSVIxUnz4uWGTZRVY1VmVSNVIouSXOWFWOVYKsaqxRckOchVjdwgqySUi7BV4ny7z4CKxcQ1uJOAVdzua3Nh4Qsxc7l0H4jvPkPnO/FYaiEUKNw0/vGz6Ns6kFJAI9cz3+8FjTScR5ciEITQSUQhCCFy9vbHGIpm1hUW5pk8+Kk8j+x4Si5SpIIIKkgg7wRvE9NInA6Q7C6z+JTH8QDUD+YBu/MP7cphbVoDKONEOkMxzH1WrQVnDPDfl6KpXmQZLL/AJ+kwUnKggroLhF4ZpjLMWM9wQp5oXkIQXtlLNOftzZv0ikQPfW7U+88U89PMCb1oZYyKR0Tw9uYUmOLHBzcwvPcNgy7ldFIBJuOWlrRVekUYhhY/AjmO6XHbGwjUPWUSFrjXXRanjwDd50PHnK1tDGmxSrSK1VI36ZTfkdRcd9p3NHWR1Tbtz1Go+3at+Gs4puPEclooCxAGpJsBOtR2Mtu2xJ5LoB5nfOThcRkdW35Tu5jcZYcFievbLRV3biMuUKObNuUevnLbyGDecbAKU8zm5YBaZ2IWqU0pknPmvmt2AtiXJHCx/y8u2Fwq00VEHZQZRz7ye8m585DZ+zhSHN2tmbcNNyrfcoPmTqeQ3lScTtPaH5l+6zqjLtPP6feywaqrdNYXwCgqRipJKkYqTFLlnlyiqRqrJKkYqRRckucsKsaqQVZIm0U51kkuWGNvH5Tt7KwGRcx95uHIcpr7L2dud/FQf8AkZ1wJ1uxNlln/JmGP8Ry7e9ZtTNfoN8VmEITq1SRCEIIRCEIIRMETMIIXB23sDrLvTsKn1huD/s3zlZKEEgggg2IIsQeRE9DInO2psVKwv7r8HA+DDiJz+0dk8UmWDB2o0P3WnS1xj6D8vRUzJMZJu4vA1KTWcW5H6p8D+kTknKOJY7deLEaFbTZA4XC18kMk2MkMkN5S31r5JnJH5JnJDeRvpASLxOz6VUAVERwN2YajwO8eRm4EmQkBIWm7TYqO/qFxF6JYMG/VeRqVCP+U6uHwqIoVFVVG5VUKL89OPfNgJJBJOWqllwkeT3kn1Xj5XO6xJ7ylhJMJGBJNUlYuSS5LCRipJhIwJFlyWXKCpGKszaZpozmygk/5v5ReLjutFydEou1UWa06Wztln3qg7wp+Z/abGB2Uqatq/wHh+83wJ12y9h7hE1Tno3l39vvuz5qi/RZ5oAmYQnVqkiEIQQiEIQQiEIQQiEIQQiEIQQl1sOrghgCDvBFxOHjejlrmkfyMfk37+ssEJTqqGGqFpG+Oo8U6KZ8R6JVJq4dkNmUg8iLf95ELLpVoqwswBHIi859fo/TPukr3e8vodfjOYqNgzsxhcHDkcD9PRaLK9p6wsq5khknUq7Dqruyt4Gx9D+81nwjr7yMPym3rumLLBPD+4xw8MPNWmzsdkVqhJIJGSQEq8VqlvJQSTCSekzmEjxRzUC5RCSYSTSm7e6rHwUmbFPZdU77Ad5/QR0cE837bHHww80p0jRmVrGwFz3fEgfqIC5NgDfgALn0nQGxBm1u1ylzcBVVbHKo371HqZtpg7JoCGLMxy2JJuct9dbXGl+E3ofw9LJYyO3fifoqjqoDLFaWG2Oza1DYchq3ruE61HDKgsosP81POKFPRdH0BWxYXH3jrqbfOQNJjvBvloqe1ya78Z0tHs2npB+m3HmcT77lUkldJmt2KrElTbQjja9txNvKJZGICkGxdiTcAZAxIGhvrppMmh2xZeN8xtZQFtlUX3/uZoJSlhXYjW9rCxIsSdb6HymxNHqGy7jfqyo7Vu0T4/GTqUmIb3hZ7ra27KANCeetjyghbcJq9oBQoO43zdo3sCLm/jAVKlx2dNPEDN48jfyghbUJGEEKUIQghEIQghEIQghEIQghEIQghLP7zIhCC8Wpjd849ffCE4jbfWPetGnyUae+dbB7x4whFbG6w7wpVGS6BmBMQnd6rMUzCEJ6vUTEIQQiZhCCEQhCCFgwhCCFmEIQQv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" name="AutoShape 12" descr="data:image/jpeg;base64,/9j/4AAQSkZJRgABAQAAAQABAAD/2wCEAAkGBg8QDxAUEBIPFBAQEA8PEBAQDxQQEBAQFBAVFBQQFBQXHCYeFxkjGhQSHy8gJCcpLCwsFh4xNTAqNScrLCkBCQoKDgwOGg8PGiokHyQvLCktLCwsKSoqLCwtKSwsLDQvLCwsKSkvMCksKi8pKSwpLCwpKSwsLCwsKSwsKSwpKf/AABEIAOEA4QMBIgACEQEDEQH/xAAcAAACAgMBAQAAAAAAAAAAAAAAAwIGAQQFBwj/xABDEAACAQIDBAcECAUDAgcAAAABAgADEQQSIQUxQVEGEyJhcYGRBzKhsRRCUmJygsHRI0OS4fAVM7Ik8Rc0RHODosL/xAAbAQACAwEBAQAAAAAAAAAAAAAAAwIEBQYBB//EADcRAAEDAgMECAQGAgMAAAAAAAEAAgMEESExQQUSE1EiMmFxgZGx8KHB0eEGFCMzQlIV8SRygv/aAAwDAQACEQMRAD8A9xhCEEIhCEEIhCEEIhMXkDV5SLnBuaLJkg1UCa1XGKO88hu9Zq1MU53WHhv9Zmz7RjjwBuezH7fFNbESt56/gBzM1amOH2v6dflNRhffqeZ1kCswp9qTO6uHj9LKy2FozTXxn4z5/wB4lsT3H1kSsgyzGlqZnZlWGsasmv3H1kfpRG4uPzH95EiQIlXiu5poa1bC7SqDc5/Nr85sU9tt9ZVI7jY/rOYRIESzFXVUfUkPjiPigwRuzCsdDbVJt5Kn72713TdVwd247iNbymljJUMW6G6MV7uB8Rum3T/iCVuE7bjm3Py/0kPoQeqVcoTiYTpCNBVFvvLqvmN4+M7CVVYAggg7iNQZ0tNWQ1Td6J1/UeCoSRPjNnBThCEtpSIQhBCIQhBCIQhBCIQhBCIQhBCIurWC/txisTisug38uXeZomoSeZ4mZlVXti6LcT6JrIy7FbFTE8/ICIeozdw5D9eciFjAsxnyyTZlWA0NSwszljQsMkhwV7vJBWRKzYKyBWKfCpBy1ysWwmwyxbCZ8sSaCtdhFkR7CLYTNe2xTmlJYSBjWEWwngTQlESBEawizGBNBSjHYTHvSN0Ol9VOqny/WKYSBjWOcx2+w2PMKZaHCxVt2btdK2m5xvQ7/EcxN8GUAMQQQSCNQQbEHmJZNjbe6yyVLCpuB3B/2Pd6cp12ztr8YiKfB2h0P3WTU0RZ02Zei7kJgGZnQLNRCEIIRCEIIRCEIIQZqYzGZdB7x3dw5mMxeKFNSTv3AczynFDEkk6k7zMTam0eAOFH1j8B7yViGLexOSaCfXfGKItRHKJgRC+JVk4KSiMCzCiNUTWijukuKwFmcsYFmSsvCHBL3kgrFss2GWKYSrLHZSaUhhFMI9hFMJkzNT2lIYRTCOeKaY8zVYakmLaNMW0qhOCW0W0Y0W0YE4JbRZjWizGhNCUYto1otpO104Ky7A231nYqH+IPdb7YH/6+frO8DPOCSCCCQQQQRoQRuIl02FtgV6dj/uLYOOfJx3H4Trdk7QMv6Mp6QyPMfVYldScP9RmWvYupCEJvrLRCEIIRMMdJmcvbWMyrkG9t/cv993rK1XUtpoXSu09hTjYXuDQtHF4o1Xv9UaL4c/P9pJJr0hHrPnTZXSvMjzicVqloaLBOWOWJWNUzXgKQ5OWOWc7G7Ww+HF69ajSGmtaqlIa7vfInJq+0zYyGxx+Fv91y49VBE24GuOQVZxCtiyRldwHT7ZVYgU8dgySQApxCIxJ4BXIJndWqCAQQQRcEG4I5g8ZpA2GISs0NFNJsYtjKExCY1KeKaMYxTGY05VhqU0U0a0S0xZ1YalGQaTMW0phPCWZBpMxbGMCaFBotoxoomMCcFAxZjGizGhOCW0ng8a1Cqrrw3j7S8V/ziBINFtGNLmkObmMlMtDhunJej4WutRFZTdWAYHuIjZU+iG07FqLHfd6d+f1l/X+qWyd5R1IqYRIPHvXK1MBhkLD4dyIQhLarrDG0q2IxHWVWbhfT8I3fvO3trEZKLc27A89/wvK/RGnjOP8AxFUXcyAf9j8lo0bMC/wWwpjViL/DU+E8l6Z+0nEYyt9C2RnbOeratSv1tZuK0iPcpgb30uL6hd+LQUslQ/dbkMSTkAmyvDBirn0u9qmB2eWQHr8SNDRpMLIeVWpqF8Bc9wlHpbc6Tbbv9GBw+FJtnpE4ajbUa1z26neFJ8JYOhPsdw+GC1McEr194pb8PS7rH/dPedO4756YhtbkAABwA4ATfbUU9P0YRvH+xy8AqpY9+LsF5Tsr2AIxzY7GVHc6stBAuut/4tS5PDXKOMs+F9iexFAzUa1QgWvUxNTXvIQqPSXRWjA0sNrpXZlR4QCp1X2MbDb/ANMy/gxNYfNzNSj7Jjg2z7K2hjMK1y3VVCuIwzHgGp2W44XOYy/BoFo8Vjhqo8MKubM6R4qi60dqUkpuxCUsZQJbBV3NsqEnWhUN9FbRjoDcgGxsYqvTV1ZXVWRwVZGUMrKdCrKdCDyiqNMU1C3YhdAXOYheCljqbbrnXTW51NeaZrsRmpNaQmsYpjIviBEtiRymXLvHRPCmximMwcQO+Q6wGZM4cMwntWGmntPaVHD02qVnVKa72biTuVQNWY8FAJM22nPXZq9b1tTt1VzCkWHZoKfq0l3KSN7+8eYFlCIw2/Sy9+/kmG+irmK23tbE/wDkcIlCmdRiNonI7DWxXDrdh4sD4Cc6r0O2zWua22HS/wBXDUmRPCytT+UvrRZl5lWWfttaPAE+br/CyBAHdYkrzit7ONprrT2vXLffNdPiKjTTq7P6UYXVK4xKjUjOlc/01lD/ANM9PaLaWm7Sl/m1ru9o+VlL8mz+JI8V5ngfa1UpP1e0MK1NxozUgyOveaNU/Jh4S8bL25hsWmfD1UqKPeA0dPxobFfMesdtXZVDEpkxFJKqcA4uV71b3lPeCJ5xt32cYjCP9I2XUqkpduqDfx05imw/3B90i/c0stFJU4D9N3m0/T0ReeDHrD4r0totpS+h3tFXEstHFAU8T7quBlp1m+yR9R+7ceFjYG5mU5qeSB+5IMVowTMlbvNWErtTdHX3kYMO8jh5i4856RhcQKiKy+66hh4EXnnDpdT6+ktXQrG5qLId9JtPwPdh8c81diz7spiORxHePsqO04t6MSDT0P3VjhCE6tc8q90krXamnIFj4k2HyPrNFdJnalXNiX+6Qo/Ko/W85+29rLhMLXrtYijSapYmwZhoiebFR5z5xXuM9Y+3PdHhgtxgEcQ7r/NUH2rdLar1F2bg8zVapRcRk95i9smGHjcFvED7UtnQHoPS2ZR+q2KqKOvrb+/qaZ4ID/URc8AKj7INgtVettHEdqrVqVEos28sT/GreJJyD889UBlmvmFOwUcOQ6x/s7XwHvJVomF54jvBPUxitEK0mGmdHKmkLYDSQaIDSWeX2TJRCeGhmiBWF7XFwASL6gEkAkcjlb0PKQrVraessNlLjZRsmVcTbdvms1QnfIEzKqTHGRrBdRtdYJkGMf1YEwSJQlqxomhi1mMgTNhgIp6fKVm1DXHHBM3CoirzmSYkwV4SQgjeamMOhUmkDJMYtjK4CtBRJkGmWMgYwJoUWMW0kxkDGBOCpfTroGmMDVqCquKGpAsq4jubgKnJuO48CNX2fdMXr/8AS4kn6RTBFNnuHqqvvI1/5i2PeQDfUG96aece0jYTUaiY/DXV1qJ1xX6tS/8ADr+ZFjzOXmZtUsoqGflpf/J5Hl3H3pahPEYHcePxHNelJN3onW6vFleFRXTzHbU+gPrOJ0e2suLw1Gsth1i3ZR9RwSrp5MDbutOhRfq8RSfk9Nj4ZrH4ShC8wVDSdDj6FW3WmicBqP8AS9EzQmMsJ32K5JUpnvVqHm9Q+rmUv2x4spsvKP52Jo0z4BalS3rTWW+g3ab/ADiZUvazhi+z6bDdRxmGqN+EipT+brPnlCQatjj/AGv8Vv1TbRkditnR/ZgwuEw9EfyaNNDpa72u7ebFj5zpAyFQ9pvxN8zNXG7UoUFzV6tGkvOrVWnfwzHXeN3OUDvSOvmSvLBrVvNVCgliAqgsxO4AC5J8gZWMf7T9l0sOKoxCVMy3SjSOaux+yyfy/FrecpnT/wBrFGpQqYfAlnNVTTqYixRRTOjJTBGYkjS5A0Jte9xT+g3s+r7Td2zClh6ZC1KpXMcx1yIumZra7wACOYB3aXZLGxGerJYBp2euPmqMk5Lt2PFdnaXtt2hVpVKdNKNJqhcCqmc1URm7Kob2DAaZrX46HWc2ptLpHikZSNp1Ed6bkLQq2z0ypVlyr2SCqnS2ouddZ7L0a6D4HAKOppA1NCa9UCpWJ5hiLJ4KBLDm8/HWSdtenhNqeEW5nP5+q8FO93WK+e6eP6RUKzVW/wBTSpURaT1atGqT1YJIHbWwtdiCNRc23mWLov7SauEpGlVpmuoZmDmqVrAs2ZszENm1JOutydeXr9SoQNJzdpbIw+JW1elTqAbi69oeDDtDyMsR7Uimb+rELdnZ75qJgc04FQ6L9IaePomogK5XKOjMrOpAFibbgb6eE7maeT9IvZvi8LU+l7IrVQ6Af9MCesyjUqjX/ig78jb/AL26Xfoz0ibG4VKj0atGpuqU6iMgzD61MsO0h4ctx5nOrImyfqQOuzK2re/5FNjcR0XDFdp6/L1iTUPMzEz1cqWYzNNAJWOsMkKt4tkMWTPeGyQYKYuE2oJq4isEVma4VFZ2IBJCqpYmw1OgMMbtKlQpPVrOqU6YzO7bgPDeTewAGpJE83/1HaO22q9QDQ2fnyqz9gOo35yLmo2lyo7IuAecs0VO99982aMyfQcz2LyWQNyxPJdvbHtW2fRpk02qVquU5KYpOiluGZ3AsvO1zKR/4xY7qaaZKJqo9MvXsR1qIQSpQWALWsSN4JsBe8uuD9l2AWxrdZXYX99jTTh9WmQfVjOtS6GbNQWXB4W33qQqH1e5+Mv8XZ9Od0MLtbm329FAR1EmN7Lz6l7aK2aoXw1IqVUUUWoyhGF7s7EEve40GW2XvJnf2R7WMFWD9ffDsp7AbNVDrlvfMi6NcHQ6ajU6zu4joVsx/eweG5dhOr/4ESsdIfZLh6gZsIxo1LC1JyXoEjhmN3S/5teQ3Ak2dN0Sws7fd/RT3KqPEG6umA2hTxFJKtJg1OooZSPipHBgdCOBEaTPC0xu09kVGpg1KJbtFGC1KVTgKiggo3LMPCejezvpMcXhitWoWxNJnNQse29NnLLU8AWK6bso3XEXVbNdC0ysIczTu9FZpq0SOEbhYq1kxGN2emIpVKVT3KqNTbuDC2bxBsfER0YqzN3i3ELSeAW2KofsjxDoMbhanvUKwe19xN6dQDuzInrL5jV0Hgw+AMp/RfDBNvbWA3GnTqHxqPSqH4sZdsWug8T8o/aTgZt8ahp8wFn0RIaAdCQrV/rB7oSsfSDzhND/AC55nzSPyLeSKB1b/OMhtbZqYrD1qFTRK1NqZNr5SfdcDmrBW/LJkZatQcnqD0e0cDMDGN2GYPoVce0OGOq19jYp3oU+tAFZF6quo3LWQZXt3E9oHirqeMrHtR6R4SjhKlCqtOria1MrSpFQzUsw0xDE+5beOJIHC5lvVQCSALta5tvsLC/lpKF0m6FHHbRw5SglLC0y30nEAItTENmLPZfecaKgcggljvAlyiERqN+Q2aMfLG3ysMSqE4eI90Y6Kvezj2YDEqMTjQwoHWjRuVauPtsRqtPlbVu4b/Ydn7Po4dMlCnTpJe+Skiot7AFiBvNgNTrpJqe4AcANAByA5SQaJra2Wqfd5w0Gg981KKBsY7U0NM5ou8LyhZMsiq26QvCqd0XeaEI6ASHDFbd4h3uZPNEtEU4xKm8JtOSJi0bSRqNpIOaXSWU2iwTCYmpIq2sy50jA0xvAUrbwUL/HQjgQd4MxlAUBQAqgBQAAABuAA0A7pEmZY6R8os5pXrBgVC8yxkYEwnGITohgsEyDGZJiyYoBWAFyelGwEx2GaixCm4anUK5jTcEdoC43i4Pj3Tx7bPR/GbLrI2YjUmjiKLMFJ4gHQq1t6nnxE90JmltXZdLFUXpVhem4sbe8pG51PBgdQf0JE1qGvdT9B2LDmPfpkqlVRCUbzcHLjdAtpYzE4ZauIeg6sXVciEVrq1j1hBCDwC3sQeMtiLy3nQeM8p6D0MbhNpYjCU2pslPO1WnWLU1qqhAWpTsGKuVZSN4sdbixnqWJpOyFaZys3Z6zjTB95wOLAXtwzWvpeK2hEGTdEixxFsLA9ijTTExYg3C4vRHCZq+0cUd2KxRp0TzoYe9JWHcTf+iWTFDQeJ+UxgsKlJESmoWnTVURRuVFFgPTjJYvcPzH4CZtRJxHE+A7hgPgpwt3AAsfRu6Esn+mNyhNf/FHt8lW/ONVf2smTF1RzbN/WoPzJkQZu9MKGWrTf7SZfNDcfBvhOcGlKui4dS9vbfzxVuE78LHdnpgnAyQMUGkg0o2UiE0GZvFAyQaRsoWTQ0M0Xmmbzyy8spOYu8kTFGW4DhupL26p6PpIvFBpJ6yhSzEBVBZmYgKoG8kncJFzHMfvNXoAIsUB7TLMTpbvtxtztPPuk3T52Jp4M5UGjV7Wd/wX9xe/3j3bpUDjat82Yhr3zDR7882+/fOjpthvmaJJOieVrnxxFvVWG0khC9uQayLVAb2INtDYg28bbp5Zi+l+Mr4daBbXUVKqmz1U0yqxG7jc/W0vxvq4BWoEGmxVxrmQ5Tfy4T2PYMjrukeAdBn8cM+76L007mtsvWoMZWNidMUdlp4gqtQ6LU0Wm55NwRvh4cbIxmXUU0kUwZIMsew9yXulgxReYJmJEmUpDvOT422CCZAmZJkCZ4AngLBMkomFEciwJXpK0a2wqD11r5AMQgULWW4cBbjKdbMpDMpBGoPCwI6yLIoscixb5C6wJyVQgNuRqposwtLPVRebIp821+EYizZ2JSzYi/BQzfDKPn8J5Tx8WZkfMj7pD37rS7kFab+MxC0xPpa5tcrpXhM+GJG+kRUHgNG/+pJ8pUMO9x4aT0WrTDAggEEEEHiCN085r4c0K70z9VsoPNd6N6ETl9uQWe2Ya4H5Le2ZJvMdGdMR795p4aSDRQaSBnOkLSITQ0yDFZpnNI2UbJuaZzRV5nNPLKNkzNMNIXmbz0XBuF4W3WjittYenmz1VzKSCi9p7jhlHHxtKdt3bj4ns2y0Rup3vm5M/M924fGS9oOHajWpYlB2KtqNdR9tBem/iUBH/wAYnGpYtWAO8HcRO32XTQmNs4xJ56HWyt0dK2QXGJGiW2z0PAjwkRs1eZm2Kq8/gYGsvf6TcutIQS8ilpQC7hIV6gUd/KSqVydwt85rmnC6ayhJN3LVK3Nzx3yzbO6YPRAQr1tMCwu2V0HABrG47iPC04XVSNYhFJPpxJ4ARU0Mc7dyQXCbLRscLvyCvux+kn0qqypTKrTQOzM+Y3ZrIoAAAvZzx9ydgmV7oRgTTwgdvfxLGs34bZaa+GUXH4p3yZwVY2Ns7mxCzRhzyz+KwhYkkZadyCYAQCxirKpNl6TZZRY1VgqxqrFEpDnLKrHIswqxyrEOKrucsNoD/ms7PRvDWRm+0bD8K/3J9Jx3QsVUbyQPM7pa8LQCIqjcoA/vNzYFPxJzKcmj4n7LOrJLM3eadCEJ2yykSq9NNmkqtZRqnYqfgJ7LeRJ/q7paouvSDqysAVYFSDuIIsRK1VAKiIxnVPp5jDIHjT0XnFGrcd/HxjA0jtDANhqzIb5d6sfrIdx8RqDIhpwb43McWOzC6wFrgHNyKcDMgxQaZzRdl5ZMzTOaLzQzTyy8smZpnNF3hmhZeWWj0h2b9JwtWn9Yrmp/+4naX1tl/MZ5NQZkOm47wdx/vPZs0876UbJ6rEuVHYq/xUtuGY9pfJr+Vp02waixdCdcR8/l5FXKNt5LDNcYYw8j6zVx9au6EUmCNfnqRbdm4cJudRM9ROpWvJFLK0sLjjywKqowGMzXu9/tdcPnmlgwVaqqAVSGbiRv7hfjNvqYdRPAqdJsw0ri5jnY8zh6KBxPjM4XBvia1NPtsFHJQd7eQufKT6iWnoZsqxesRzp0/E++3pYfmMq1lQKeF0munforNUHNjJeVZ6aBQAosqgKo5KBYD0AjFWSVIxUnz4uWGTZRVY1VmVSNVIouSXOWFWOVYKsaqxRckOchVjdwgqySUi7BV4ny7z4CKxcQ1uJOAVdzua3Nh4Qsxc7l0H4jvPkPnO/FYaiEUKNw0/vGz6Ns6kFJAI9cz3+8FjTScR5ciEITQSUQhCCFy9vbHGIpm1hUW5pk8+Kk8j+x4Si5SpIIIKkgg7wRvE9NInA6Q7C6z+JTH8QDUD+YBu/MP7cphbVoDKONEOkMxzH1WrQVnDPDfl6KpXmQZLL/AJ+kwUnKggroLhF4ZpjLMWM9wQp5oXkIQXtlLNOftzZv0ikQPfW7U+88U89PMCb1oZYyKR0Tw9uYUmOLHBzcwvPcNgy7ldFIBJuOWlrRVekUYhhY/AjmO6XHbGwjUPWUSFrjXXRanjwDd50PHnK1tDGmxSrSK1VI36ZTfkdRcd9p3NHWR1Tbtz1Go+3at+Gs4puPEclooCxAGpJsBOtR2Mtu2xJ5LoB5nfOThcRkdW35Tu5jcZYcFievbLRV3biMuUKObNuUevnLbyGDecbAKU8zm5YBaZ2IWqU0pknPmvmt2AtiXJHCx/y8u2Fwq00VEHZQZRz7ye8m585DZ+zhSHN2tmbcNNyrfcoPmTqeQ3lScTtPaH5l+6zqjLtPP6feywaqrdNYXwCgqRipJKkYqTFLlnlyiqRqrJKkYqRRckucsKsaqQVZIm0U51kkuWGNvH5Tt7KwGRcx95uHIcpr7L2dud/FQf8AkZ1wJ1uxNlln/JmGP8Ry7e9ZtTNfoN8VmEITq1SRCEIIRCEIIRMETMIIXB23sDrLvTsKn1huD/s3zlZKEEgggg2IIsQeRE9DInO2psVKwv7r8HA+DDiJz+0dk8UmWDB2o0P3WnS1xj6D8vRUzJMZJu4vA1KTWcW5H6p8D+kTknKOJY7deLEaFbTZA4XC18kMk2MkMkN5S31r5JnJH5JnJDeRvpASLxOz6VUAVERwN2YajwO8eRm4EmQkBIWm7TYqO/qFxF6JYMG/VeRqVCP+U6uHwqIoVFVVG5VUKL89OPfNgJJBJOWqllwkeT3kn1Xj5XO6xJ7ylhJMJGBJNUlYuSS5LCRipJhIwJFlyWXKCpGKszaZpozmygk/5v5ReLjutFydEou1UWa06Wztln3qg7wp+Z/abGB2Uqatq/wHh+83wJ12y9h7hE1Tno3l39vvuz5qi/RZ5oAmYQnVqkiEIQQiEIQQiEIQQiEIQQiEIQQl1sOrghgCDvBFxOHjejlrmkfyMfk37+ssEJTqqGGqFpG+Oo8U6KZ8R6JVJq4dkNmUg8iLf95ELLpVoqwswBHIi859fo/TPukr3e8vodfjOYqNgzsxhcHDkcD9PRaLK9p6wsq5khknUq7Dqruyt4Gx9D+81nwjr7yMPym3rumLLBPD+4xw8MPNWmzsdkVqhJIJGSQEq8VqlvJQSTCSekzmEjxRzUC5RCSYSTSm7e6rHwUmbFPZdU77Ad5/QR0cE837bHHww80p0jRmVrGwFz3fEgfqIC5NgDfgALn0nQGxBm1u1ylzcBVVbHKo371HqZtpg7JoCGLMxy2JJuct9dbXGl+E3ofw9LJYyO3fifoqjqoDLFaWG2Oza1DYchq3ruE61HDKgsosP81POKFPRdH0BWxYXH3jrqbfOQNJjvBvloqe1ya78Z0tHs2npB+m3HmcT77lUkldJmt2KrElTbQjja9txNvKJZGICkGxdiTcAZAxIGhvrppMmh2xZeN8xtZQFtlUX3/uZoJSlhXYjW9rCxIsSdb6HymxNHqGy7jfqyo7Vu0T4/GTqUmIb3hZ7ra27KANCeetjyghbcJq9oBQoO43zdo3sCLm/jAVKlx2dNPEDN48jfyghbUJGEEKUIQghEIQghEIQghEIQghEIQghLP7zIhCC8Wpjd849ffCE4jbfWPetGnyUae+dbB7x4whFbG6w7wpVGS6BmBMQnd6rMUzCEJ6vUTEIQQiZhCCEQhCCFgwhCCFmEIQQv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3" name="Group 12"/>
          <p:cNvGrpSpPr/>
          <p:nvPr/>
        </p:nvGrpSpPr>
        <p:grpSpPr>
          <a:xfrm>
            <a:off x="-526424" y="2251225"/>
            <a:ext cx="5891084" cy="4510586"/>
            <a:chOff x="3664591" y="2418178"/>
            <a:chExt cx="5891084" cy="4510586"/>
          </a:xfrm>
        </p:grpSpPr>
        <p:graphicFrame>
          <p:nvGraphicFramePr>
            <p:cNvPr id="14" name="Object 13"/>
            <p:cNvGraphicFramePr>
              <a:graphicFrameLocks noChangeAspect="1"/>
            </p:cNvGraphicFramePr>
            <p:nvPr>
              <p:extLst/>
            </p:nvPr>
          </p:nvGraphicFramePr>
          <p:xfrm>
            <a:off x="3664591" y="2418178"/>
            <a:ext cx="5891084" cy="451058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7240" name="Graph" r:id="rId9" imgW="3901320" imgH="2986920" progId="Origin50.Graph">
                    <p:embed/>
                  </p:oleObj>
                </mc:Choice>
                <mc:Fallback>
                  <p:oleObj name="Graph" r:id="rId9" imgW="3901320" imgH="2986920" progId="Origin50.Graph">
                    <p:embed/>
                    <p:pic>
                      <p:nvPicPr>
                        <p:cNvPr id="14" name="Object 13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3664591" y="2418178"/>
                          <a:ext cx="5891084" cy="4510586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" name="Rectangle 14"/>
            <p:cNvSpPr/>
            <p:nvPr/>
          </p:nvSpPr>
          <p:spPr>
            <a:xfrm flipH="1">
              <a:off x="7289083" y="2998930"/>
              <a:ext cx="1251990" cy="2716567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1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6275432" y="3116782"/>
              <a:ext cx="207460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rPr>
                <a:t>Cubic to Rhombohedra </a:t>
              </a:r>
            </a:p>
            <a:p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rPr>
                <a:t>   </a:t>
              </a:r>
            </a:p>
          </p:txBody>
        </p:sp>
      </p:grpSp>
      <p:sp>
        <p:nvSpPr>
          <p:cNvPr id="17" name="Rectangle 16"/>
          <p:cNvSpPr/>
          <p:nvPr/>
        </p:nvSpPr>
        <p:spPr bwMode="auto">
          <a:xfrm>
            <a:off x="657375" y="1005787"/>
            <a:ext cx="8156770" cy="1217417"/>
          </a:xfrm>
          <a:prstGeom prst="rect">
            <a:avLst/>
          </a:prstGeom>
          <a:solidFill>
            <a:schemeClr val="accent1">
              <a:lumMod val="20000"/>
              <a:lumOff val="80000"/>
              <a:alpha val="34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  <a:defRPr/>
            </a:pP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65049" y="6194779"/>
            <a:ext cx="28850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J. Mater. Chem. C 6,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2275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 (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2018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)</a:t>
            </a:r>
          </a:p>
        </p:txBody>
      </p:sp>
      <p:pic>
        <p:nvPicPr>
          <p:cNvPr id="20" name="图片 15">
            <a:extLst>
              <a:ext uri="{FF2B5EF4-FFF2-40B4-BE49-F238E27FC236}">
                <a16:creationId xmlns:a16="http://schemas.microsoft.com/office/drawing/2014/main" id="{949E2098-8380-43B3-BB8A-DA1CA84BFA0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540000">
            <a:off x="1851740" y="4108985"/>
            <a:ext cx="1224392" cy="927706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7DD8A168-16FC-41E0-AF47-10250ECDC008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42" r="30352"/>
          <a:stretch/>
        </p:blipFill>
        <p:spPr>
          <a:xfrm rot="120000">
            <a:off x="3185942" y="3557429"/>
            <a:ext cx="930754" cy="1728162"/>
          </a:xfrm>
          <a:prstGeom prst="rect">
            <a:avLst/>
          </a:prstGeom>
        </p:spPr>
      </p:pic>
      <p:sp>
        <p:nvSpPr>
          <p:cNvPr id="23" name="矩形 74"/>
          <p:cNvSpPr/>
          <p:nvPr/>
        </p:nvSpPr>
        <p:spPr>
          <a:xfrm>
            <a:off x="155575" y="117498"/>
            <a:ext cx="8877589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Heiti SC Medium"/>
                <a:cs typeface="Arial"/>
              </a:rPr>
              <a:t>Optical and electronic properties of Li</a:t>
            </a:r>
            <a:r>
              <a:rPr kumimoji="0" lang="en-US" altLang="zh-CN" sz="2600" b="1" i="0" u="none" strike="noStrike" kern="1200" cap="none" spc="0" normalizeH="0" baseline="-25000" noProof="0" dirty="0">
                <a:ln>
                  <a:noFill/>
                </a:ln>
                <a:effectLst/>
                <a:uLnTx/>
                <a:uFillTx/>
                <a:latin typeface="Arial"/>
                <a:ea typeface="Heiti SC Medium"/>
                <a:cs typeface="Arial"/>
              </a:rPr>
              <a:t>x</a:t>
            </a:r>
            <a:r>
              <a:rPr kumimoji="0" lang="en-US" altLang="zh-CN" sz="2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Heiti SC Medium"/>
                <a:cs typeface="Arial"/>
              </a:rPr>
              <a:t>Ni</a:t>
            </a:r>
            <a:r>
              <a:rPr kumimoji="0" lang="en-US" altLang="zh-CN" sz="2600" b="1" i="0" u="none" strike="noStrike" kern="1200" cap="none" spc="0" normalizeH="0" baseline="-25000" noProof="0" dirty="0">
                <a:ln>
                  <a:noFill/>
                </a:ln>
                <a:effectLst/>
                <a:uLnTx/>
                <a:uFillTx/>
                <a:latin typeface="Arial"/>
                <a:ea typeface="Heiti SC Medium"/>
                <a:cs typeface="Arial"/>
              </a:rPr>
              <a:t>1-x</a:t>
            </a:r>
            <a:r>
              <a:rPr kumimoji="0" lang="en-US" altLang="zh-CN" sz="2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Heiti SC Medium"/>
                <a:cs typeface="Arial"/>
              </a:rPr>
              <a:t>O(0</a:t>
            </a:r>
            <a:r>
              <a:rPr kumimoji="0" lang="zh-CN" altLang="en-US" sz="2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Heiti SC Medium"/>
                <a:cs typeface="Arial"/>
              </a:rPr>
              <a:t>≤</a:t>
            </a:r>
            <a:r>
              <a:rPr kumimoji="0" lang="en-US" altLang="zh-CN" sz="2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Heiti SC Medium"/>
                <a:cs typeface="Arial"/>
              </a:rPr>
              <a:t> x </a:t>
            </a:r>
            <a:r>
              <a:rPr kumimoji="0" lang="zh-CN" altLang="en-US" sz="2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Heiti SC Medium"/>
                <a:cs typeface="Arial"/>
              </a:rPr>
              <a:t>≤ </a:t>
            </a:r>
            <a:r>
              <a:rPr kumimoji="0" lang="en-US" altLang="zh-CN" sz="2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Heiti SC Medium"/>
                <a:cs typeface="Arial"/>
              </a:rPr>
              <a:t>0.5)</a:t>
            </a:r>
            <a:endParaRPr kumimoji="0" lang="zh-CN" altLang="en-US" sz="2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Heiti SC Medium"/>
              <a:ea typeface="Heiti SC Medium"/>
              <a:cs typeface="Heiti SC Medium"/>
            </a:endParaRPr>
          </a:p>
        </p:txBody>
      </p:sp>
      <p:graphicFrame>
        <p:nvGraphicFramePr>
          <p:cNvPr id="24" name="Object 23"/>
          <p:cNvGraphicFramePr>
            <a:graphicFrameLocks noChangeAspect="1"/>
          </p:cNvGraphicFramePr>
          <p:nvPr>
            <p:extLst/>
          </p:nvPr>
        </p:nvGraphicFramePr>
        <p:xfrm>
          <a:off x="4453514" y="2772704"/>
          <a:ext cx="4986629" cy="38156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241" name="Graph" r:id="rId13" imgW="3920760" imgH="3000960" progId="Origin50.Graph">
                  <p:embed/>
                </p:oleObj>
              </mc:Choice>
              <mc:Fallback>
                <p:oleObj name="Graph" r:id="rId13" imgW="3920760" imgH="3000960" progId="Origin50.Graph">
                  <p:embed/>
                  <p:pic>
                    <p:nvPicPr>
                      <p:cNvPr id="24" name="Object 23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453514" y="2772704"/>
                        <a:ext cx="4986629" cy="381567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文本框 24">
            <a:extLst>
              <a:ext uri="{FF2B5EF4-FFF2-40B4-BE49-F238E27FC236}">
                <a16:creationId xmlns:a16="http://schemas.microsoft.com/office/drawing/2014/main" id="{805917E1-F168-AB41-889E-302ADC98400B}"/>
              </a:ext>
            </a:extLst>
          </p:cNvPr>
          <p:cNvSpPr txBox="1"/>
          <p:nvPr/>
        </p:nvSpPr>
        <p:spPr>
          <a:xfrm>
            <a:off x="8625577" y="6507574"/>
            <a:ext cx="5086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/>
              <a:t>23</a:t>
            </a:r>
          </a:p>
        </p:txBody>
      </p:sp>
      <p:grpSp>
        <p:nvGrpSpPr>
          <p:cNvPr id="26" name="Group 6">
            <a:extLst>
              <a:ext uri="{FF2B5EF4-FFF2-40B4-BE49-F238E27FC236}">
                <a16:creationId xmlns:a16="http://schemas.microsoft.com/office/drawing/2014/main" id="{00490D4F-CBC7-4F43-811C-F2892048DFCD}"/>
              </a:ext>
            </a:extLst>
          </p:cNvPr>
          <p:cNvGrpSpPr/>
          <p:nvPr/>
        </p:nvGrpSpPr>
        <p:grpSpPr>
          <a:xfrm>
            <a:off x="4691112" y="2583344"/>
            <a:ext cx="4645152" cy="732970"/>
            <a:chOff x="687008" y="1774728"/>
            <a:chExt cx="4645152" cy="732970"/>
          </a:xfrm>
        </p:grpSpPr>
        <p:pic>
          <p:nvPicPr>
            <p:cNvPr id="27" name="Picture 41">
              <a:extLst>
                <a:ext uri="{FF2B5EF4-FFF2-40B4-BE49-F238E27FC236}">
                  <a16:creationId xmlns:a16="http://schemas.microsoft.com/office/drawing/2014/main" id="{2F6AAF30-4CCA-804A-A75D-EDD2C7F76FC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/>
            <a:srcRect t="35385" r="-967" b="37604"/>
            <a:stretch/>
          </p:blipFill>
          <p:spPr>
            <a:xfrm>
              <a:off x="687008" y="1774728"/>
              <a:ext cx="4175797" cy="474574"/>
            </a:xfrm>
            <a:prstGeom prst="rect">
              <a:avLst/>
            </a:prstGeom>
            <a:ln>
              <a:solidFill>
                <a:srgbClr val="FF6600"/>
              </a:solidFill>
            </a:ln>
          </p:spPr>
        </p:pic>
        <p:sp>
          <p:nvSpPr>
            <p:cNvPr id="28" name="TextBox 42">
              <a:extLst>
                <a:ext uri="{FF2B5EF4-FFF2-40B4-BE49-F238E27FC236}">
                  <a16:creationId xmlns:a16="http://schemas.microsoft.com/office/drawing/2014/main" id="{46B0FDE7-E2F8-4E4F-9FEC-304F8855316A}"/>
                </a:ext>
              </a:extLst>
            </p:cNvPr>
            <p:cNvSpPr txBox="1"/>
            <p:nvPr/>
          </p:nvSpPr>
          <p:spPr>
            <a:xfrm>
              <a:off x="731656" y="2199921"/>
              <a:ext cx="460050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</a:rPr>
                <a:t>NiO</a:t>
              </a:r>
              <a:r>
                <a: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</a:rPr>
                <a:t>      0.01        0.03      0.09       0.25        0.50</a:t>
              </a:r>
            </a:p>
          </p:txBody>
        </p:sp>
      </p:grpSp>
      <p:sp>
        <p:nvSpPr>
          <p:cNvPr id="29" name="Rectangle 7">
            <a:extLst>
              <a:ext uri="{FF2B5EF4-FFF2-40B4-BE49-F238E27FC236}">
                <a16:creationId xmlns:a16="http://schemas.microsoft.com/office/drawing/2014/main" id="{9768B290-C42A-BB4B-8C5C-728FAE3C5668}"/>
              </a:ext>
            </a:extLst>
          </p:cNvPr>
          <p:cNvSpPr/>
          <p:nvPr/>
        </p:nvSpPr>
        <p:spPr>
          <a:xfrm>
            <a:off x="761643" y="1117537"/>
            <a:ext cx="775725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marR="0" lvl="0" indent="-28575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At x= 0.32, cubic to rhombohedra phase transition</a:t>
            </a:r>
          </a:p>
          <a:p>
            <a:pPr marL="285750" marR="0" lvl="0" indent="-28575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With more Li doping, i.e., P-type doping, films become more conductive</a:t>
            </a:r>
          </a:p>
          <a:p>
            <a:pPr marL="285750" marR="0" lvl="0" indent="-28575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“Bandgaps” from 3.6 eV to 0.5 eV, no insulator-to-metal transition 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97720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 txBox="1">
            <a:spLocks/>
          </p:cNvSpPr>
          <p:nvPr/>
        </p:nvSpPr>
        <p:spPr>
          <a:xfrm>
            <a:off x="0" y="0"/>
            <a:ext cx="0" cy="0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4"/>
              </a:buBlip>
              <a:defRPr sz="2000" kern="1200">
                <a:solidFill>
                  <a:schemeClr val="accent2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5"/>
              </a:buBlip>
              <a:defRPr sz="1800" kern="1200">
                <a:solidFill>
                  <a:schemeClr val="accent2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6"/>
              </a:buBlip>
              <a:defRPr sz="1600" kern="1200">
                <a:solidFill>
                  <a:schemeClr val="accent2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7"/>
              </a:buBlip>
              <a:defRPr sz="1400" kern="1200">
                <a:solidFill>
                  <a:schemeClr val="accent2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4"/>
              </a:buBlip>
              <a:defRPr sz="1400" kern="1200">
                <a:solidFill>
                  <a:schemeClr val="accent2"/>
                </a:solidFill>
                <a:latin typeface="Arial"/>
                <a:ea typeface="+mn-ea"/>
                <a:cs typeface="Arial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en-US"/>
              <a:t> </a:t>
            </a:r>
            <a:endParaRPr lang="en-US" dirty="0"/>
          </a:p>
        </p:txBody>
      </p:sp>
      <p:sp>
        <p:nvSpPr>
          <p:cNvPr id="12298" name="AutoShape 10" descr="data:image/jpeg;base64,/9j/4AAQSkZJRgABAQAAAQABAAD/2wCEAAkGBg8QDxAUEBIPFBAQEA8PEBAQDxQQEBAQFBAVFBQQFBQXHCYeFxkjGhQSHy8gJCcpLCwsFh4xNTAqNScrLCkBCQoKDgwOGg8PGiokHyQvLCktLCwsKSoqLCwtKSwsLDQvLCwsKSkvMCksKi8pKSwpLCwpKSwsLCwsKSwsKSwpKf/AABEIAOEA4QMBIgACEQEDEQH/xAAcAAACAgMBAQAAAAAAAAAAAAAAAwIGAQQFBwj/xABDEAACAQIDBAcECAUDAgcAAAABAgADEQQSIQUxQVEGEyJhcYGRBzKhsRRCUmJygsHRI0OS4fAVM7Ik8Rc0RHODosL/xAAbAQACAwEBAQAAAAAAAAAAAAAAAwIEBQYBB//EADcRAAEDAgMECAQGAgMAAAAAAAEAAgMEESExQQUSE1EiMmFxgZGx8KHB0eEGFCMzQlIV8SRygv/aAAwDAQACEQMRAD8A9xhCEEIhCEEIhCEEIhMXkDV5SLnBuaLJkg1UCa1XGKO88hu9Zq1MU53WHhv9Zmz7RjjwBuezH7fFNbESt56/gBzM1amOH2v6dflNRhffqeZ1kCswp9qTO6uHj9LKy2FozTXxn4z5/wB4lsT3H1kSsgyzGlqZnZlWGsasmv3H1kfpRG4uPzH95EiQIlXiu5poa1bC7SqDc5/Nr85sU9tt9ZVI7jY/rOYRIESzFXVUfUkPjiPigwRuzCsdDbVJt5Kn72713TdVwd247iNbymljJUMW6G6MV7uB8Rum3T/iCVuE7bjm3Py/0kPoQeqVcoTiYTpCNBVFvvLqvmN4+M7CVVYAggg7iNQZ0tNWQ1Td6J1/UeCoSRPjNnBThCEtpSIQhBCIQhBCIQhBCIQhBCIQhBCIurWC/txisTisug38uXeZomoSeZ4mZlVXti6LcT6JrIy7FbFTE8/ICIeozdw5D9eciFjAsxnyyTZlWA0NSwszljQsMkhwV7vJBWRKzYKyBWKfCpBy1ysWwmwyxbCZ8sSaCtdhFkR7CLYTNe2xTmlJYSBjWEWwngTQlESBEawizGBNBSjHYTHvSN0Ol9VOqny/WKYSBjWOcx2+w2PMKZaHCxVt2btdK2m5xvQ7/EcxN8GUAMQQQSCNQQbEHmJZNjbe6yyVLCpuB3B/2Pd6cp12ztr8YiKfB2h0P3WTU0RZ02Zei7kJgGZnQLNRCEIIRCEIIRCEIIQZqYzGZdB7x3dw5mMxeKFNSTv3AczynFDEkk6k7zMTam0eAOFH1j8B7yViGLexOSaCfXfGKItRHKJgRC+JVk4KSiMCzCiNUTWijukuKwFmcsYFmSsvCHBL3kgrFss2GWKYSrLHZSaUhhFMI9hFMJkzNT2lIYRTCOeKaY8zVYakmLaNMW0qhOCW0W0Y0W0YE4JbRZjWizGhNCUYto1otpO104Ky7A231nYqH+IPdb7YH/6+frO8DPOCSCCCQQQQRoQRuIl02FtgV6dj/uLYOOfJx3H4Trdk7QMv6Mp6QyPMfVYldScP9RmWvYupCEJvrLRCEIIRMMdJmcvbWMyrkG9t/cv993rK1XUtpoXSu09hTjYXuDQtHF4o1Xv9UaL4c/P9pJJr0hHrPnTZXSvMjzicVqloaLBOWOWJWNUzXgKQ5OWOWc7G7Ww+HF69ajSGmtaqlIa7vfInJq+0zYyGxx+Fv91y49VBE24GuOQVZxCtiyRldwHT7ZVYgU8dgySQApxCIxJ4BXIJndWqCAQQQRcEG4I5g8ZpA2GISs0NFNJsYtjKExCY1KeKaMYxTGY05VhqU0U0a0S0xZ1YalGQaTMW0phPCWZBpMxbGMCaFBotoxoomMCcFAxZjGizGhOCW0ng8a1Cqrrw3j7S8V/ziBINFtGNLmkObmMlMtDhunJej4WutRFZTdWAYHuIjZU+iG07FqLHfd6d+f1l/X+qWyd5R1IqYRIPHvXK1MBhkLD4dyIQhLarrDG0q2IxHWVWbhfT8I3fvO3trEZKLc27A89/wvK/RGnjOP8AxFUXcyAf9j8lo0bMC/wWwpjViL/DU+E8l6Z+0nEYyt9C2RnbOeratSv1tZuK0iPcpgb30uL6hd+LQUslQ/dbkMSTkAmyvDBirn0u9qmB2eWQHr8SNDRpMLIeVWpqF8Bc9wlHpbc6Tbbv9GBw+FJtnpE4ajbUa1z26neFJ8JYOhPsdw+GC1McEr194pb8PS7rH/dPedO4756YhtbkAABwA4ATfbUU9P0YRvH+xy8AqpY9+LsF5Tsr2AIxzY7GVHc6stBAuut/4tS5PDXKOMs+F9iexFAzUa1QgWvUxNTXvIQqPSXRWjA0sNrpXZlR4QCp1X2MbDb/ANMy/gxNYfNzNSj7Jjg2z7K2hjMK1y3VVCuIwzHgGp2W44XOYy/BoFo8Vjhqo8MKubM6R4qi60dqUkpuxCUsZQJbBV3NsqEnWhUN9FbRjoDcgGxsYqvTV1ZXVWRwVZGUMrKdCrKdCDyiqNMU1C3YhdAXOYheCljqbbrnXTW51NeaZrsRmpNaQmsYpjIviBEtiRymXLvHRPCmximMwcQO+Q6wGZM4cMwntWGmntPaVHD02qVnVKa72biTuVQNWY8FAJM22nPXZq9b1tTt1VzCkWHZoKfq0l3KSN7+8eYFlCIw2/Sy9+/kmG+irmK23tbE/wDkcIlCmdRiNonI7DWxXDrdh4sD4Cc6r0O2zWua22HS/wBXDUmRPCytT+UvrRZl5lWWfttaPAE+br/CyBAHdYkrzit7ONprrT2vXLffNdPiKjTTq7P6UYXVK4xKjUjOlc/01lD/ANM9PaLaWm7Sl/m1ru9o+VlL8mz+JI8V5ngfa1UpP1e0MK1NxozUgyOveaNU/Jh4S8bL25hsWmfD1UqKPeA0dPxobFfMesdtXZVDEpkxFJKqcA4uV71b3lPeCJ5xt32cYjCP9I2XUqkpduqDfx05imw/3B90i/c0stFJU4D9N3m0/T0ReeDHrD4r0totpS+h3tFXEstHFAU8T7quBlp1m+yR9R+7ceFjYG5mU5qeSB+5IMVowTMlbvNWErtTdHX3kYMO8jh5i4856RhcQKiKy+66hh4EXnnDpdT6+ktXQrG5qLId9JtPwPdh8c81diz7spiORxHePsqO04t6MSDT0P3VjhCE6tc8q90krXamnIFj4k2HyPrNFdJnalXNiX+6Qo/Ko/W85+29rLhMLXrtYijSapYmwZhoiebFR5z5xXuM9Y+3PdHhgtxgEcQ7r/NUH2rdLar1F2bg8zVapRcRk95i9smGHjcFvED7UtnQHoPS2ZR+q2KqKOvrb+/qaZ4ID/URc8AKj7INgtVettHEdqrVqVEos28sT/GreJJyD889UBlmvmFOwUcOQ6x/s7XwHvJVomF54jvBPUxitEK0mGmdHKmkLYDSQaIDSWeX2TJRCeGhmiBWF7XFwASL6gEkAkcjlb0PKQrVraessNlLjZRsmVcTbdvms1QnfIEzKqTHGRrBdRtdYJkGMf1YEwSJQlqxomhi1mMgTNhgIp6fKVm1DXHHBM3CoirzmSYkwV4SQgjeamMOhUmkDJMYtjK4CtBRJkGmWMgYwJoUWMW0kxkDGBOCpfTroGmMDVqCquKGpAsq4jubgKnJuO48CNX2fdMXr/8AS4kn6RTBFNnuHqqvvI1/5i2PeQDfUG96aece0jYTUaiY/DXV1qJ1xX6tS/8ADr+ZFjzOXmZtUsoqGflpf/J5Hl3H3pahPEYHcePxHNelJN3onW6vFleFRXTzHbU+gPrOJ0e2suLw1Gsth1i3ZR9RwSrp5MDbutOhRfq8RSfk9Nj4ZrH4ShC8wVDSdDj6FW3WmicBqP8AS9EzQmMsJ32K5JUpnvVqHm9Q+rmUv2x4spsvKP52Jo0z4BalS3rTWW+g3ab/ADiZUvazhi+z6bDdRxmGqN+EipT+brPnlCQatjj/AGv8Vv1TbRkditnR/ZgwuEw9EfyaNNDpa72u7ebFj5zpAyFQ9pvxN8zNXG7UoUFzV6tGkvOrVWnfwzHXeN3OUDvSOvmSvLBrVvNVCgliAqgsxO4AC5J8gZWMf7T9l0sOKoxCVMy3SjSOaux+yyfy/FrecpnT/wBrFGpQqYfAlnNVTTqYixRRTOjJTBGYkjS5A0Jte9xT+g3s+r7Td2zClh6ZC1KpXMcx1yIumZra7wACOYB3aXZLGxGerJYBp2euPmqMk5Lt2PFdnaXtt2hVpVKdNKNJqhcCqmc1URm7Kob2DAaZrX46HWc2ptLpHikZSNp1Ed6bkLQq2z0ypVlyr2SCqnS2ouddZ7L0a6D4HAKOppA1NCa9UCpWJ5hiLJ4KBLDm8/HWSdtenhNqeEW5nP5+q8FO93WK+e6eP6RUKzVW/wBTSpURaT1atGqT1YJIHbWwtdiCNRc23mWLov7SauEpGlVpmuoZmDmqVrAs2ZszENm1JOutydeXr9SoQNJzdpbIw+JW1elTqAbi69oeDDtDyMsR7Uimb+rELdnZ75qJgc04FQ6L9IaePomogK5XKOjMrOpAFibbgb6eE7maeT9IvZvi8LU+l7IrVQ6Af9MCesyjUqjX/ig78jb/AL26Xfoz0ibG4VKj0atGpuqU6iMgzD61MsO0h4ctx5nOrImyfqQOuzK2re/5FNjcR0XDFdp6/L1iTUPMzEz1cqWYzNNAJWOsMkKt4tkMWTPeGyQYKYuE2oJq4isEVma4VFZ2IBJCqpYmw1OgMMbtKlQpPVrOqU6YzO7bgPDeTewAGpJE83/1HaO22q9QDQ2fnyqz9gOo35yLmo2lyo7IuAecs0VO99982aMyfQcz2LyWQNyxPJdvbHtW2fRpk02qVquU5KYpOiluGZ3AsvO1zKR/4xY7qaaZKJqo9MvXsR1qIQSpQWALWsSN4JsBe8uuD9l2AWxrdZXYX99jTTh9WmQfVjOtS6GbNQWXB4W33qQqH1e5+Mv8XZ9Od0MLtbm329FAR1EmN7Lz6l7aK2aoXw1IqVUUUWoyhGF7s7EEve40GW2XvJnf2R7WMFWD9ffDsp7AbNVDrlvfMi6NcHQ6ajU6zu4joVsx/eweG5dhOr/4ESsdIfZLh6gZsIxo1LC1JyXoEjhmN3S/5teQ3Ak2dN0Sws7fd/RT3KqPEG6umA2hTxFJKtJg1OooZSPipHBgdCOBEaTPC0xu09kVGpg1KJbtFGC1KVTgKiggo3LMPCejezvpMcXhitWoWxNJnNQse29NnLLU8AWK6bso3XEXVbNdC0ysIczTu9FZpq0SOEbhYq1kxGN2emIpVKVT3KqNTbuDC2bxBsfER0YqzN3i3ELSeAW2KofsjxDoMbhanvUKwe19xN6dQDuzInrL5jV0Hgw+AMp/RfDBNvbWA3GnTqHxqPSqH4sZdsWug8T8o/aTgZt8ahp8wFn0RIaAdCQrV/rB7oSsfSDzhND/AC55nzSPyLeSKB1b/OMhtbZqYrD1qFTRK1NqZNr5SfdcDmrBW/LJkZatQcnqD0e0cDMDGN2GYPoVce0OGOq19jYp3oU+tAFZF6quo3LWQZXt3E9oHirqeMrHtR6R4SjhKlCqtOria1MrSpFQzUsw0xDE+5beOJIHC5lvVQCSALta5tvsLC/lpKF0m6FHHbRw5SglLC0y30nEAItTENmLPZfecaKgcggljvAlyiERqN+Q2aMfLG3ysMSqE4eI90Y6Kvezj2YDEqMTjQwoHWjRuVauPtsRqtPlbVu4b/Ydn7Po4dMlCnTpJe+Skiot7AFiBvNgNTrpJqe4AcANAByA5SQaJra2Wqfd5w0Gg981KKBsY7U0NM5ou8LyhZMsiq26QvCqd0XeaEI6ASHDFbd4h3uZPNEtEU4xKm8JtOSJi0bSRqNpIOaXSWU2iwTCYmpIq2sy50jA0xvAUrbwUL/HQjgQd4MxlAUBQAqgBQAAABuAA0A7pEmZY6R8os5pXrBgVC8yxkYEwnGITohgsEyDGZJiyYoBWAFyelGwEx2GaixCm4anUK5jTcEdoC43i4Pj3Tx7bPR/GbLrI2YjUmjiKLMFJ4gHQq1t6nnxE90JmltXZdLFUXpVhem4sbe8pG51PBgdQf0JE1qGvdT9B2LDmPfpkqlVRCUbzcHLjdAtpYzE4ZauIeg6sXVciEVrq1j1hBCDwC3sQeMtiLy3nQeM8p6D0MbhNpYjCU2pslPO1WnWLU1qqhAWpTsGKuVZSN4sdbixnqWJpOyFaZys3Z6zjTB95wOLAXtwzWvpeK2hEGTdEixxFsLA9ijTTExYg3C4vRHCZq+0cUd2KxRp0TzoYe9JWHcTf+iWTFDQeJ+UxgsKlJESmoWnTVURRuVFFgPTjJYvcPzH4CZtRJxHE+A7hgPgpwt3AAsfRu6Esn+mNyhNf/FHt8lW/ONVf2smTF1RzbN/WoPzJkQZu9MKGWrTf7SZfNDcfBvhOcGlKui4dS9vbfzxVuE78LHdnpgnAyQMUGkg0o2UiE0GZvFAyQaRsoWTQ0M0Xmmbzyy8spOYu8kTFGW4DhupL26p6PpIvFBpJ6yhSzEBVBZmYgKoG8kncJFzHMfvNXoAIsUB7TLMTpbvtxtztPPuk3T52Jp4M5UGjV7Wd/wX9xe/3j3bpUDjat82Yhr3zDR7882+/fOjpthvmaJJOieVrnxxFvVWG0khC9uQayLVAb2INtDYg28bbp5Zi+l+Mr4daBbXUVKqmz1U0yqxG7jc/W0vxvq4BWoEGmxVxrmQ5Tfy4T2PYMjrukeAdBn8cM+76L007mtsvWoMZWNidMUdlp4gqtQ6LU0Wm55NwRvh4cbIxmXUU0kUwZIMsew9yXulgxReYJmJEmUpDvOT422CCZAmZJkCZ4AngLBMkomFEciwJXpK0a2wqD11r5AMQgULWW4cBbjKdbMpDMpBGoPCwI6yLIoscixb5C6wJyVQgNuRqposwtLPVRebIp821+EYizZ2JSzYi/BQzfDKPn8J5Tx8WZkfMj7pD37rS7kFab+MxC0xPpa5tcrpXhM+GJG+kRUHgNG/+pJ8pUMO9x4aT0WrTDAggEEEEHiCN085r4c0K70z9VsoPNd6N6ETl9uQWe2Ya4H5Le2ZJvMdGdMR795p4aSDRQaSBnOkLSITQ0yDFZpnNI2UbJuaZzRV5nNPLKNkzNMNIXmbz0XBuF4W3WjittYenmz1VzKSCi9p7jhlHHxtKdt3bj4ns2y0Rup3vm5M/M924fGS9oOHajWpYlB2KtqNdR9tBem/iUBH/wAYnGpYtWAO8HcRO32XTQmNs4xJ56HWyt0dK2QXGJGiW2z0PAjwkRs1eZm2Kq8/gYGsvf6TcutIQS8ilpQC7hIV6gUd/KSqVydwt85rmnC6ayhJN3LVK3Nzx3yzbO6YPRAQr1tMCwu2V0HABrG47iPC04XVSNYhFJPpxJ4ARU0Mc7dyQXCbLRscLvyCvux+kn0qqypTKrTQOzM+Y3ZrIoAAAvZzx9ydgmV7oRgTTwgdvfxLGs34bZaa+GUXH4p3yZwVY2Ns7mxCzRhzyz+KwhYkkZadyCYAQCxirKpNl6TZZRY1VgqxqrFEpDnLKrHIswqxyrEOKrucsNoD/ms7PRvDWRm+0bD8K/3J9Jx3QsVUbyQPM7pa8LQCIqjcoA/vNzYFPxJzKcmj4n7LOrJLM3eadCEJ2yykSq9NNmkqtZRqnYqfgJ7LeRJ/q7paouvSDqysAVYFSDuIIsRK1VAKiIxnVPp5jDIHjT0XnFGrcd/HxjA0jtDANhqzIb5d6sfrIdx8RqDIhpwb43McWOzC6wFrgHNyKcDMgxQaZzRdl5ZMzTOaLzQzTyy8smZpnNF3hmhZeWWj0h2b9JwtWn9Yrmp/+4naX1tl/MZ5NQZkOm47wdx/vPZs0876UbJ6rEuVHYq/xUtuGY9pfJr+Vp02waixdCdcR8/l5FXKNt5LDNcYYw8j6zVx9au6EUmCNfnqRbdm4cJudRM9ROpWvJFLK0sLjjywKqowGMzXu9/tdcPnmlgwVaqqAVSGbiRv7hfjNvqYdRPAqdJsw0ri5jnY8zh6KBxPjM4XBvia1NPtsFHJQd7eQufKT6iWnoZsqxesRzp0/E++3pYfmMq1lQKeF0munforNUHNjJeVZ6aBQAosqgKo5KBYD0AjFWSVIxUnz4uWGTZRVY1VmVSNVIouSXOWFWOVYKsaqxRckOchVjdwgqySUi7BV4ny7z4CKxcQ1uJOAVdzua3Nh4Qsxc7l0H4jvPkPnO/FYaiEUKNw0/vGz6Ns6kFJAI9cz3+8FjTScR5ciEITQSUQhCCFy9vbHGIpm1hUW5pk8+Kk8j+x4Si5SpIIIKkgg7wRvE9NInA6Q7C6z+JTH8QDUD+YBu/MP7cphbVoDKONEOkMxzH1WrQVnDPDfl6KpXmQZLL/AJ+kwUnKggroLhF4ZpjLMWM9wQp5oXkIQXtlLNOftzZv0ikQPfW7U+88U89PMCb1oZYyKR0Tw9uYUmOLHBzcwvPcNgy7ldFIBJuOWlrRVekUYhhY/AjmO6XHbGwjUPWUSFrjXXRanjwDd50PHnK1tDGmxSrSK1VI36ZTfkdRcd9p3NHWR1Tbtz1Go+3at+Gs4puPEclooCxAGpJsBOtR2Mtu2xJ5LoB5nfOThcRkdW35Tu5jcZYcFievbLRV3biMuUKObNuUevnLbyGDecbAKU8zm5YBaZ2IWqU0pknPmvmt2AtiXJHCx/y8u2Fwq00VEHZQZRz7ye8m585DZ+zhSHN2tmbcNNyrfcoPmTqeQ3lScTtPaH5l+6zqjLtPP6feywaqrdNYXwCgqRipJKkYqTFLlnlyiqRqrJKkYqRRckucsKsaqQVZIm0U51kkuWGNvH5Tt7KwGRcx95uHIcpr7L2dud/FQf8AkZ1wJ1uxNlln/JmGP8Ry7e9ZtTNfoN8VmEITq1SRCEIIRCEIIRMETMIIXB23sDrLvTsKn1huD/s3zlZKEEgggg2IIsQeRE9DInO2psVKwv7r8HA+DDiJz+0dk8UmWDB2o0P3WnS1xj6D8vRUzJMZJu4vA1KTWcW5H6p8D+kTknKOJY7deLEaFbTZA4XC18kMk2MkMkN5S31r5JnJH5JnJDeRvpASLxOz6VUAVERwN2YajwO8eRm4EmQkBIWm7TYqO/qFxF6JYMG/VeRqVCP+U6uHwqIoVFVVG5VUKL89OPfNgJJBJOWqllwkeT3kn1Xj5XO6xJ7ylhJMJGBJNUlYuSS5LCRipJhIwJFlyWXKCpGKszaZpozmygk/5v5ReLjutFydEou1UWa06Wztln3qg7wp+Z/abGB2Uqatq/wHh+83wJ12y9h7hE1Tno3l39vvuz5qi/RZ5oAmYQnVqkiEIQQiEIQQiEIQQiEIQQiEIQQl1sOrghgCDvBFxOHjejlrmkfyMfk37+ssEJTqqGGqFpG+Oo8U6KZ8R6JVJq4dkNmUg8iLf95ELLpVoqwswBHIi859fo/TPukr3e8vodfjOYqNgzsxhcHDkcD9PRaLK9p6wsq5khknUq7Dqruyt4Gx9D+81nwjr7yMPym3rumLLBPD+4xw8MPNWmzsdkVqhJIJGSQEq8VqlvJQSTCSekzmEjxRzUC5RCSYSTSm7e6rHwUmbFPZdU77Ad5/QR0cE837bHHww80p0jRmVrGwFz3fEgfqIC5NgDfgALn0nQGxBm1u1ylzcBVVbHKo371HqZtpg7JoCGLMxy2JJuct9dbXGl+E3ofw9LJYyO3fifoqjqoDLFaWG2Oza1DYchq3ruE61HDKgsosP81POKFPRdH0BWxYXH3jrqbfOQNJjvBvloqe1ya78Z0tHs2npB+m3HmcT77lUkldJmt2KrElTbQjja9txNvKJZGICkGxdiTcAZAxIGhvrppMmh2xZeN8xtZQFtlUX3/uZoJSlhXYjW9rCxIsSdb6HymxNHqGy7jfqyo7Vu0T4/GTqUmIb3hZ7ra27KANCeetjyghbcJq9oBQoO43zdo3sCLm/jAVKlx2dNPEDN48jfyghbUJGEEKUIQghEIQghEIQghEIQghEIQghLP7zIhCC8Wpjd849ffCE4jbfWPetGnyUae+dbB7x4whFbG6w7wpVGS6BmBMQnd6rMUzCEJ6vUTEIQQiZhCCEQhCCFgwhCCFmEIQQv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300" name="AutoShape 12" descr="data:image/jpeg;base64,/9j/4AAQSkZJRgABAQAAAQABAAD/2wCEAAkGBg8QDxAUEBIPFBAQEA8PEBAQDxQQEBAQFBAVFBQQFBQXHCYeFxkjGhQSHy8gJCcpLCwsFh4xNTAqNScrLCkBCQoKDgwOGg8PGiokHyQvLCktLCwsKSoqLCwtKSwsLDQvLCwsKSkvMCksKi8pKSwpLCwpKSwsLCwsKSwsKSwpKf/AABEIAOEA4QMBIgACEQEDEQH/xAAcAAACAgMBAQAAAAAAAAAAAAAAAwIGAQQFBwj/xABDEAACAQIDBAcECAUDAgcAAAABAgADEQQSIQUxQVEGEyJhcYGRBzKhsRRCUmJygsHRI0OS4fAVM7Ik8Rc0RHODosL/xAAbAQACAwEBAQAAAAAAAAAAAAAAAwIEBQYBB//EADcRAAEDAgMECAQGAgMAAAAAAAEAAgMEESExQQUSE1EiMmFxgZGx8KHB0eEGFCMzQlIV8SRygv/aAAwDAQACEQMRAD8A9xhCEEIhCEEIhCEEIhMXkDV5SLnBuaLJkg1UCa1XGKO88hu9Zq1MU53WHhv9Zmz7RjjwBuezH7fFNbESt56/gBzM1amOH2v6dflNRhffqeZ1kCswp9qTO6uHj9LKy2FozTXxn4z5/wB4lsT3H1kSsgyzGlqZnZlWGsasmv3H1kfpRG4uPzH95EiQIlXiu5poa1bC7SqDc5/Nr85sU9tt9ZVI7jY/rOYRIESzFXVUfUkPjiPigwRuzCsdDbVJt5Kn72713TdVwd247iNbymljJUMW6G6MV7uB8Rum3T/iCVuE7bjm3Py/0kPoQeqVcoTiYTpCNBVFvvLqvmN4+M7CVVYAggg7iNQZ0tNWQ1Td6J1/UeCoSRPjNnBThCEtpSIQhBCIQhBCIQhBCIQhBCIQhBCIurWC/txisTisug38uXeZomoSeZ4mZlVXti6LcT6JrIy7FbFTE8/ICIeozdw5D9eciFjAsxnyyTZlWA0NSwszljQsMkhwV7vJBWRKzYKyBWKfCpBy1ysWwmwyxbCZ8sSaCtdhFkR7CLYTNe2xTmlJYSBjWEWwngTQlESBEawizGBNBSjHYTHvSN0Ol9VOqny/WKYSBjWOcx2+w2PMKZaHCxVt2btdK2m5xvQ7/EcxN8GUAMQQQSCNQQbEHmJZNjbe6yyVLCpuB3B/2Pd6cp12ztr8YiKfB2h0P3WTU0RZ02Zei7kJgGZnQLNRCEIIRCEIIRCEIIQZqYzGZdB7x3dw5mMxeKFNSTv3AczynFDEkk6k7zMTam0eAOFH1j8B7yViGLexOSaCfXfGKItRHKJgRC+JVk4KSiMCzCiNUTWijukuKwFmcsYFmSsvCHBL3kgrFss2GWKYSrLHZSaUhhFMI9hFMJkzNT2lIYRTCOeKaY8zVYakmLaNMW0qhOCW0W0Y0W0YE4JbRZjWizGhNCUYto1otpO104Ky7A231nYqH+IPdb7YH/6+frO8DPOCSCCCQQQQRoQRuIl02FtgV6dj/uLYOOfJx3H4Trdk7QMv6Mp6QyPMfVYldScP9RmWvYupCEJvrLRCEIIRMMdJmcvbWMyrkG9t/cv993rK1XUtpoXSu09hTjYXuDQtHF4o1Xv9UaL4c/P9pJJr0hHrPnTZXSvMjzicVqloaLBOWOWJWNUzXgKQ5OWOWc7G7Ww+HF69ajSGmtaqlIa7vfInJq+0zYyGxx+Fv91y49VBE24GuOQVZxCtiyRldwHT7ZVYgU8dgySQApxCIxJ4BXIJndWqCAQQQRcEG4I5g8ZpA2GISs0NFNJsYtjKExCY1KeKaMYxTGY05VhqU0U0a0S0xZ1YalGQaTMW0phPCWZBpMxbGMCaFBotoxoomMCcFAxZjGizGhOCW0ng8a1Cqrrw3j7S8V/ziBINFtGNLmkObmMlMtDhunJej4WutRFZTdWAYHuIjZU+iG07FqLHfd6d+f1l/X+qWyd5R1IqYRIPHvXK1MBhkLD4dyIQhLarrDG0q2IxHWVWbhfT8I3fvO3trEZKLc27A89/wvK/RGnjOP8AxFUXcyAf9j8lo0bMC/wWwpjViL/DU+E8l6Z+0nEYyt9C2RnbOeratSv1tZuK0iPcpgb30uL6hd+LQUslQ/dbkMSTkAmyvDBirn0u9qmB2eWQHr8SNDRpMLIeVWpqF8Bc9wlHpbc6Tbbv9GBw+FJtnpE4ajbUa1z26neFJ8JYOhPsdw+GC1McEr194pb8PS7rH/dPedO4756YhtbkAABwA4ATfbUU9P0YRvH+xy8AqpY9+LsF5Tsr2AIxzY7GVHc6stBAuut/4tS5PDXKOMs+F9iexFAzUa1QgWvUxNTXvIQqPSXRWjA0sNrpXZlR4QCp1X2MbDb/ANMy/gxNYfNzNSj7Jjg2z7K2hjMK1y3VVCuIwzHgGp2W44XOYy/BoFo8Vjhqo8MKubM6R4qi60dqUkpuxCUsZQJbBV3NsqEnWhUN9FbRjoDcgGxsYqvTV1ZXVWRwVZGUMrKdCrKdCDyiqNMU1C3YhdAXOYheCljqbbrnXTW51NeaZrsRmpNaQmsYpjIviBEtiRymXLvHRPCmximMwcQO+Q6wGZM4cMwntWGmntPaVHD02qVnVKa72biTuVQNWY8FAJM22nPXZq9b1tTt1VzCkWHZoKfq0l3KSN7+8eYFlCIw2/Sy9+/kmG+irmK23tbE/wDkcIlCmdRiNonI7DWxXDrdh4sD4Cc6r0O2zWua22HS/wBXDUmRPCytT+UvrRZl5lWWfttaPAE+br/CyBAHdYkrzit7ONprrT2vXLffNdPiKjTTq7P6UYXVK4xKjUjOlc/01lD/ANM9PaLaWm7Sl/m1ru9o+VlL8mz+JI8V5ngfa1UpP1e0MK1NxozUgyOveaNU/Jh4S8bL25hsWmfD1UqKPeA0dPxobFfMesdtXZVDEpkxFJKqcA4uV71b3lPeCJ5xt32cYjCP9I2XUqkpduqDfx05imw/3B90i/c0stFJU4D9N3m0/T0ReeDHrD4r0totpS+h3tFXEstHFAU8T7quBlp1m+yR9R+7ceFjYG5mU5qeSB+5IMVowTMlbvNWErtTdHX3kYMO8jh5i4856RhcQKiKy+66hh4EXnnDpdT6+ktXQrG5qLId9JtPwPdh8c81diz7spiORxHePsqO04t6MSDT0P3VjhCE6tc8q90krXamnIFj4k2HyPrNFdJnalXNiX+6Qo/Ko/W85+29rLhMLXrtYijSapYmwZhoiebFR5z5xXuM9Y+3PdHhgtxgEcQ7r/NUH2rdLar1F2bg8zVapRcRk95i9smGHjcFvED7UtnQHoPS2ZR+q2KqKOvrb+/qaZ4ID/URc8AKj7INgtVettHEdqrVqVEos28sT/GreJJyD889UBlmvmFOwUcOQ6x/s7XwHvJVomF54jvBPUxitEK0mGmdHKmkLYDSQaIDSWeX2TJRCeGhmiBWF7XFwASL6gEkAkcjlb0PKQrVraessNlLjZRsmVcTbdvms1QnfIEzKqTHGRrBdRtdYJkGMf1YEwSJQlqxomhi1mMgTNhgIp6fKVm1DXHHBM3CoirzmSYkwV4SQgjeamMOhUmkDJMYtjK4CtBRJkGmWMgYwJoUWMW0kxkDGBOCpfTroGmMDVqCquKGpAsq4jubgKnJuO48CNX2fdMXr/8AS4kn6RTBFNnuHqqvvI1/5i2PeQDfUG96aece0jYTUaiY/DXV1qJ1xX6tS/8ADr+ZFjzOXmZtUsoqGflpf/J5Hl3H3pahPEYHcePxHNelJN3onW6vFleFRXTzHbU+gPrOJ0e2suLw1Gsth1i3ZR9RwSrp5MDbutOhRfq8RSfk9Nj4ZrH4ShC8wVDSdDj6FW3WmicBqP8AS9EzQmMsJ32K5JUpnvVqHm9Q+rmUv2x4spsvKP52Jo0z4BalS3rTWW+g3ab/ADiZUvazhi+z6bDdRxmGqN+EipT+brPnlCQatjj/AGv8Vv1TbRkditnR/ZgwuEw9EfyaNNDpa72u7ebFj5zpAyFQ9pvxN8zNXG7UoUFzV6tGkvOrVWnfwzHXeN3OUDvSOvmSvLBrVvNVCgliAqgsxO4AC5J8gZWMf7T9l0sOKoxCVMy3SjSOaux+yyfy/FrecpnT/wBrFGpQqYfAlnNVTTqYixRRTOjJTBGYkjS5A0Jte9xT+g3s+r7Td2zClh6ZC1KpXMcx1yIumZra7wACOYB3aXZLGxGerJYBp2euPmqMk5Lt2PFdnaXtt2hVpVKdNKNJqhcCqmc1URm7Kob2DAaZrX46HWc2ptLpHikZSNp1Ed6bkLQq2z0ypVlyr2SCqnS2ouddZ7L0a6D4HAKOppA1NCa9UCpWJ5hiLJ4KBLDm8/HWSdtenhNqeEW5nP5+q8FO93WK+e6eP6RUKzVW/wBTSpURaT1atGqT1YJIHbWwtdiCNRc23mWLov7SauEpGlVpmuoZmDmqVrAs2ZszENm1JOutydeXr9SoQNJzdpbIw+JW1elTqAbi69oeDDtDyMsR7Uimb+rELdnZ75qJgc04FQ6L9IaePomogK5XKOjMrOpAFibbgb6eE7maeT9IvZvi8LU+l7IrVQ6Af9MCesyjUqjX/ig78jb/AL26Xfoz0ibG4VKj0atGpuqU6iMgzD61MsO0h4ctx5nOrImyfqQOuzK2re/5FNjcR0XDFdp6/L1iTUPMzEz1cqWYzNNAJWOsMkKt4tkMWTPeGyQYKYuE2oJq4isEVma4VFZ2IBJCqpYmw1OgMMbtKlQpPVrOqU6YzO7bgPDeTewAGpJE83/1HaO22q9QDQ2fnyqz9gOo35yLmo2lyo7IuAecs0VO99982aMyfQcz2LyWQNyxPJdvbHtW2fRpk02qVquU5KYpOiluGZ3AsvO1zKR/4xY7qaaZKJqo9MvXsR1qIQSpQWALWsSN4JsBe8uuD9l2AWxrdZXYX99jTTh9WmQfVjOtS6GbNQWXB4W33qQqH1e5+Mv8XZ9Od0MLtbm329FAR1EmN7Lz6l7aK2aoXw1IqVUUUWoyhGF7s7EEve40GW2XvJnf2R7WMFWD9ffDsp7AbNVDrlvfMi6NcHQ6ajU6zu4joVsx/eweG5dhOr/4ESsdIfZLh6gZsIxo1LC1JyXoEjhmN3S/5teQ3Ak2dN0Sws7fd/RT3KqPEG6umA2hTxFJKtJg1OooZSPipHBgdCOBEaTPC0xu09kVGpg1KJbtFGC1KVTgKiggo3LMPCejezvpMcXhitWoWxNJnNQse29NnLLU8AWK6bso3XEXVbNdC0ysIczTu9FZpq0SOEbhYq1kxGN2emIpVKVT3KqNTbuDC2bxBsfER0YqzN3i3ELSeAW2KofsjxDoMbhanvUKwe19xN6dQDuzInrL5jV0Hgw+AMp/RfDBNvbWA3GnTqHxqPSqH4sZdsWug8T8o/aTgZt8ahp8wFn0RIaAdCQrV/rB7oSsfSDzhND/AC55nzSPyLeSKB1b/OMhtbZqYrD1qFTRK1NqZNr5SfdcDmrBW/LJkZatQcnqD0e0cDMDGN2GYPoVce0OGOq19jYp3oU+tAFZF6quo3LWQZXt3E9oHirqeMrHtR6R4SjhKlCqtOria1MrSpFQzUsw0xDE+5beOJIHC5lvVQCSALta5tvsLC/lpKF0m6FHHbRw5SglLC0y30nEAItTENmLPZfecaKgcggljvAlyiERqN+Q2aMfLG3ysMSqE4eI90Y6Kvezj2YDEqMTjQwoHWjRuVauPtsRqtPlbVu4b/Ydn7Po4dMlCnTpJe+Skiot7AFiBvNgNTrpJqe4AcANAByA5SQaJra2Wqfd5w0Gg981KKBsY7U0NM5ou8LyhZMsiq26QvCqd0XeaEI6ASHDFbd4h3uZPNEtEU4xKm8JtOSJi0bSRqNpIOaXSWU2iwTCYmpIq2sy50jA0xvAUrbwUL/HQjgQd4MxlAUBQAqgBQAAABuAA0A7pEmZY6R8os5pXrBgVC8yxkYEwnGITohgsEyDGZJiyYoBWAFyelGwEx2GaixCm4anUK5jTcEdoC43i4Pj3Tx7bPR/GbLrI2YjUmjiKLMFJ4gHQq1t6nnxE90JmltXZdLFUXpVhem4sbe8pG51PBgdQf0JE1qGvdT9B2LDmPfpkqlVRCUbzcHLjdAtpYzE4ZauIeg6sXVciEVrq1j1hBCDwC3sQeMtiLy3nQeM8p6D0MbhNpYjCU2pslPO1WnWLU1qqhAWpTsGKuVZSN4sdbixnqWJpOyFaZys3Z6zjTB95wOLAXtwzWvpeK2hEGTdEixxFsLA9ijTTExYg3C4vRHCZq+0cUd2KxRp0TzoYe9JWHcTf+iWTFDQeJ+UxgsKlJESmoWnTVURRuVFFgPTjJYvcPzH4CZtRJxHE+A7hgPgpwt3AAsfRu6Esn+mNyhNf/FHt8lW/ONVf2smTF1RzbN/WoPzJkQZu9MKGWrTf7SZfNDcfBvhOcGlKui4dS9vbfzxVuE78LHdnpgnAyQMUGkg0o2UiE0GZvFAyQaRsoWTQ0M0Xmmbzyy8spOYu8kTFGW4DhupL26p6PpIvFBpJ6yhSzEBVBZmYgKoG8kncJFzHMfvNXoAIsUB7TLMTpbvtxtztPPuk3T52Jp4M5UGjV7Wd/wX9xe/3j3bpUDjat82Yhr3zDR7882+/fOjpthvmaJJOieVrnxxFvVWG0khC9uQayLVAb2INtDYg28bbp5Zi+l+Mr4daBbXUVKqmz1U0yqxG7jc/W0vxvq4BWoEGmxVxrmQ5Tfy4T2PYMjrukeAdBn8cM+76L007mtsvWoMZWNidMUdlp4gqtQ6LU0Wm55NwRvh4cbIxmXUU0kUwZIMsew9yXulgxReYJmJEmUpDvOT422CCZAmZJkCZ4AngLBMkomFEciwJXpK0a2wqD11r5AMQgULWW4cBbjKdbMpDMpBGoPCwI6yLIoscixb5C6wJyVQgNuRqposwtLPVRebIp821+EYizZ2JSzYi/BQzfDKPn8J5Tx8WZkfMj7pD37rS7kFab+MxC0xPpa5tcrpXhM+GJG+kRUHgNG/+pJ8pUMO9x4aT0WrTDAggEEEEHiCN085r4c0K70z9VsoPNd6N6ETl9uQWe2Ya4H5Le2ZJvMdGdMR795p4aSDRQaSBnOkLSITQ0yDFZpnNI2UbJuaZzRV5nNPLKNkzNMNIXmbz0XBuF4W3WjittYenmz1VzKSCi9p7jhlHHxtKdt3bj4ns2y0Rup3vm5M/M924fGS9oOHajWpYlB2KtqNdR9tBem/iUBH/wAYnGpYtWAO8HcRO32XTQmNs4xJ56HWyt0dK2QXGJGiW2z0PAjwkRs1eZm2Kq8/gYGsvf6TcutIQS8ilpQC7hIV6gUd/KSqVydwt85rmnC6ayhJN3LVK3Nzx3yzbO6YPRAQr1tMCwu2V0HABrG47iPC04XVSNYhFJPpxJ4ARU0Mc7dyQXCbLRscLvyCvux+kn0qqypTKrTQOzM+Y3ZrIoAAAvZzx9ydgmV7oRgTTwgdvfxLGs34bZaa+GUXH4p3yZwVY2Ns7mxCzRhzyz+KwhYkkZadyCYAQCxirKpNl6TZZRY1VgqxqrFEpDnLKrHIswqxyrEOKrucsNoD/ms7PRvDWRm+0bD8K/3J9Jx3QsVUbyQPM7pa8LQCIqjcoA/vNzYFPxJzKcmj4n7LOrJLM3eadCEJ2yykSq9NNmkqtZRqnYqfgJ7LeRJ/q7paouvSDqysAVYFSDuIIsRK1VAKiIxnVPp5jDIHjT0XnFGrcd/HxjA0jtDANhqzIb5d6sfrIdx8RqDIhpwb43McWOzC6wFrgHNyKcDMgxQaZzRdl5ZMzTOaLzQzTyy8smZpnNF3hmhZeWWj0h2b9JwtWn9Yrmp/+4naX1tl/MZ5NQZkOm47wdx/vPZs0876UbJ6rEuVHYq/xUtuGY9pfJr+Vp02waixdCdcR8/l5FXKNt5LDNcYYw8j6zVx9au6EUmCNfnqRbdm4cJudRM9ROpWvJFLK0sLjjywKqowGMzXu9/tdcPnmlgwVaqqAVSGbiRv7hfjNvqYdRPAqdJsw0ri5jnY8zh6KBxPjM4XBvia1NPtsFHJQd7eQufKT6iWnoZsqxesRzp0/E++3pYfmMq1lQKeF0munforNUHNjJeVZ6aBQAosqgKo5KBYD0AjFWSVIxUnz4uWGTZRVY1VmVSNVIouSXOWFWOVYKsaqxRckOchVjdwgqySUi7BV4ny7z4CKxcQ1uJOAVdzua3Nh4Qsxc7l0H4jvPkPnO/FYaiEUKNw0/vGz6Ns6kFJAI9cz3+8FjTScR5ciEITQSUQhCCFy9vbHGIpm1hUW5pk8+Kk8j+x4Si5SpIIIKkgg7wRvE9NInA6Q7C6z+JTH8QDUD+YBu/MP7cphbVoDKONEOkMxzH1WrQVnDPDfl6KpXmQZLL/AJ+kwUnKggroLhF4ZpjLMWM9wQp5oXkIQXtlLNOftzZv0ikQPfW7U+88U89PMCb1oZYyKR0Tw9uYUmOLHBzcwvPcNgy7ldFIBJuOWlrRVekUYhhY/AjmO6XHbGwjUPWUSFrjXXRanjwDd50PHnK1tDGmxSrSK1VI36ZTfkdRcd9p3NHWR1Tbtz1Go+3at+Gs4puPEclooCxAGpJsBOtR2Mtu2xJ5LoB5nfOThcRkdW35Tu5jcZYcFievbLRV3biMuUKObNuUevnLbyGDecbAKU8zm5YBaZ2IWqU0pknPmvmt2AtiXJHCx/y8u2Fwq00VEHZQZRz7ye8m585DZ+zhSHN2tmbcNNyrfcoPmTqeQ3lScTtPaH5l+6zqjLtPP6feywaqrdNYXwCgqRipJKkYqTFLlnlyiqRqrJKkYqRRckucsKsaqQVZIm0U51kkuWGNvH5Tt7KwGRcx95uHIcpr7L2dud/FQf8AkZ1wJ1uxNlln/JmGP8Ry7e9ZtTNfoN8VmEITq1SRCEIIRCEIIRMETMIIXB23sDrLvTsKn1huD/s3zlZKEEgggg2IIsQeRE9DInO2psVKwv7r8HA+DDiJz+0dk8UmWDB2o0P3WnS1xj6D8vRUzJMZJu4vA1KTWcW5H6p8D+kTknKOJY7deLEaFbTZA4XC18kMk2MkMkN5S31r5JnJH5JnJDeRvpASLxOz6VUAVERwN2YajwO8eRm4EmQkBIWm7TYqO/qFxF6JYMG/VeRqVCP+U6uHwqIoVFVVG5VUKL89OPfNgJJBJOWqllwkeT3kn1Xj5XO6xJ7ylhJMJGBJNUlYuSS5LCRipJhIwJFlyWXKCpGKszaZpozmygk/5v5ReLjutFydEou1UWa06Wztln3qg7wp+Z/abGB2Uqatq/wHh+83wJ12y9h7hE1Tno3l39vvuz5qi/RZ5oAmYQnVqkiEIQQiEIQQiEIQQiEIQQiEIQQl1sOrghgCDvBFxOHjejlrmkfyMfk37+ssEJTqqGGqFpG+Oo8U6KZ8R6JVJq4dkNmUg8iLf95ELLpVoqwswBHIi859fo/TPukr3e8vodfjOYqNgzsxhcHDkcD9PRaLK9p6wsq5khknUq7Dqruyt4Gx9D+81nwjr7yMPym3rumLLBPD+4xw8MPNWmzsdkVqhJIJGSQEq8VqlvJQSTCSekzmEjxRzUC5RCSYSTSm7e6rHwUmbFPZdU77Ad5/QR0cE837bHHww80p0jRmVrGwFz3fEgfqIC5NgDfgALn0nQGxBm1u1ylzcBVVbHKo371HqZtpg7JoCGLMxy2JJuct9dbXGl+E3ofw9LJYyO3fifoqjqoDLFaWG2Oza1DYchq3ruE61HDKgsosP81POKFPRdH0BWxYXH3jrqbfOQNJjvBvloqe1ya78Z0tHs2npB+m3HmcT77lUkldJmt2KrElTbQjja9txNvKJZGICkGxdiTcAZAxIGhvrppMmh2xZeN8xtZQFtlUX3/uZoJSlhXYjW9rCxIsSdb6HymxNHqGy7jfqyo7Vu0T4/GTqUmIb3hZ7ra27KANCeetjyghbcJq9oBQoO43zdo3sCLm/jAVKlx2dNPEDN48jfyghbUJGEEKUIQghEIQghEIQghEIQghEIQghLP7zIhCC8Wpjd849ffCE4jbfWPetGnyUae+dbB7x4whFbG6w7wpVGS6BmBMQnd6rMUzCEJ6vUTEIQQiZhCCEQhCCFgwhCCFmEIQQv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aphicFrame>
        <p:nvGraphicFramePr>
          <p:cNvPr id="42" name="Object 41"/>
          <p:cNvGraphicFramePr>
            <a:graphicFrameLocks noChangeAspect="1"/>
          </p:cNvGraphicFramePr>
          <p:nvPr>
            <p:extLst/>
          </p:nvPr>
        </p:nvGraphicFramePr>
        <p:xfrm>
          <a:off x="5687827" y="958333"/>
          <a:ext cx="3704867" cy="35661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33" name="Graph" r:id="rId8" imgW="2926080" imgH="2816280" progId="Origin50.Graph">
                  <p:embed/>
                </p:oleObj>
              </mc:Choice>
              <mc:Fallback>
                <p:oleObj name="Graph" r:id="rId8" imgW="2926080" imgH="2816280" progId="Origin50.Graph">
                  <p:embed/>
                  <p:pic>
                    <p:nvPicPr>
                      <p:cNvPr id="42" name="Object 41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687827" y="958333"/>
                        <a:ext cx="3704867" cy="35661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" name="Object 42"/>
          <p:cNvGraphicFramePr>
            <a:graphicFrameLocks noChangeAspect="1"/>
          </p:cNvGraphicFramePr>
          <p:nvPr>
            <p:extLst/>
          </p:nvPr>
        </p:nvGraphicFramePr>
        <p:xfrm>
          <a:off x="2720169" y="975542"/>
          <a:ext cx="5443622" cy="42062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34" name="Graph" r:id="rId10" imgW="4023360" imgH="3108960" progId="Origin50.Graph">
                  <p:embed/>
                </p:oleObj>
              </mc:Choice>
              <mc:Fallback>
                <p:oleObj name="Graph" r:id="rId10" imgW="4023360" imgH="3108960" progId="Origin50.Graph">
                  <p:embed/>
                  <p:pic>
                    <p:nvPicPr>
                      <p:cNvPr id="43" name="Object 42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2720169" y="975542"/>
                        <a:ext cx="5443622" cy="42062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" name="Title 1"/>
          <p:cNvSpPr txBox="1">
            <a:spLocks/>
          </p:cNvSpPr>
          <p:nvPr/>
        </p:nvSpPr>
        <p:spPr>
          <a:xfrm>
            <a:off x="3785663" y="4873433"/>
            <a:ext cx="5120842" cy="1377693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XPS-VB and O </a:t>
            </a:r>
            <a:r>
              <a:rPr lang="en-US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-edge XAS spectra indicate development of </a:t>
            </a:r>
            <a:r>
              <a:rPr lang="en-US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hole state above VB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, while the materials keep a semiconducting behavior.</a:t>
            </a:r>
          </a:p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Combined with optical absorption, we determined the hole state is ~ 1.0 eV above VB. 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60375" y="5090343"/>
            <a:ext cx="293885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O</a:t>
            </a:r>
            <a:r>
              <a:rPr lang="en-GB" sz="1400" i="1" dirty="0"/>
              <a:t> K-</a:t>
            </a:r>
            <a:r>
              <a:rPr lang="en-GB" sz="1400" dirty="0"/>
              <a:t>edge</a:t>
            </a:r>
            <a:r>
              <a:rPr lang="en-GB" sz="1400" i="1" dirty="0"/>
              <a:t> </a:t>
            </a:r>
            <a:r>
              <a:rPr lang="en-GB" sz="1400" dirty="0"/>
              <a:t>X-ray absorption (XAS) probe </a:t>
            </a:r>
            <a:r>
              <a:rPr lang="en-US" sz="1400" b="1" dirty="0"/>
              <a:t>O 1</a:t>
            </a:r>
            <a:r>
              <a:rPr lang="en-US" sz="1400" b="1" i="1" dirty="0"/>
              <a:t>s</a:t>
            </a:r>
            <a:r>
              <a:rPr lang="en-US" sz="1400" b="1" dirty="0"/>
              <a:t> </a:t>
            </a:r>
            <a:r>
              <a:rPr lang="en-US" sz="1400" dirty="0"/>
              <a:t>to </a:t>
            </a:r>
            <a:r>
              <a:rPr lang="en-US" sz="1400" b="1" dirty="0"/>
              <a:t>unoccupied states</a:t>
            </a:r>
            <a:r>
              <a:rPr lang="en-US" sz="1400" dirty="0"/>
              <a:t> with O 2</a:t>
            </a:r>
            <a:r>
              <a:rPr lang="en-US" sz="1400" i="1" dirty="0"/>
              <a:t>p</a:t>
            </a:r>
            <a:r>
              <a:rPr lang="en-US" sz="1400" dirty="0"/>
              <a:t> character hybridized with Ni 3</a:t>
            </a:r>
            <a:r>
              <a:rPr lang="en-US" sz="1400" i="1" dirty="0"/>
              <a:t>d</a:t>
            </a:r>
            <a:r>
              <a:rPr lang="en-US" sz="1400" dirty="0"/>
              <a:t>,  related to unoccupied density of states at CB. </a:t>
            </a:r>
            <a:endParaRPr lang="en-GB" sz="1400" dirty="0"/>
          </a:p>
        </p:txBody>
      </p:sp>
      <p:sp>
        <p:nvSpPr>
          <p:cNvPr id="46" name="TextBox 45"/>
          <p:cNvSpPr txBox="1"/>
          <p:nvPr/>
        </p:nvSpPr>
        <p:spPr>
          <a:xfrm>
            <a:off x="2310552" y="1809829"/>
            <a:ext cx="951210" cy="293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42900">
              <a:lnSpc>
                <a:spcPct val="120000"/>
              </a:lnSpc>
              <a:defRPr/>
            </a:pPr>
            <a:r>
              <a:rPr lang="en-US" sz="1200" b="1" kern="0" dirty="0">
                <a:solidFill>
                  <a:srgbClr val="0000FF"/>
                </a:solidFill>
                <a:latin typeface="Arial"/>
                <a:ea typeface="Heiti SC Medium"/>
                <a:cs typeface="Arial"/>
              </a:rPr>
              <a:t>X</a:t>
            </a:r>
            <a:r>
              <a:rPr lang="en-US" altLang="zh-CN" sz="1200" b="1" kern="0" dirty="0">
                <a:solidFill>
                  <a:srgbClr val="0000FF"/>
                </a:solidFill>
                <a:latin typeface="Arial"/>
                <a:ea typeface="Heiti SC Medium"/>
                <a:cs typeface="Arial"/>
              </a:rPr>
              <a:t>PS-VB</a:t>
            </a:r>
            <a:endParaRPr lang="en-US" sz="1200" b="1" kern="0" dirty="0">
              <a:solidFill>
                <a:srgbClr val="0000FF"/>
              </a:solidFill>
              <a:latin typeface="Arial"/>
              <a:ea typeface="Heiti SC Medium"/>
              <a:cs typeface="Arial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793893" y="4477263"/>
            <a:ext cx="666298" cy="350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42900">
              <a:lnSpc>
                <a:spcPct val="120000"/>
              </a:lnSpc>
              <a:defRPr/>
            </a:pPr>
            <a:r>
              <a:rPr lang="en-US" sz="1400" b="1" kern="0" dirty="0">
                <a:solidFill>
                  <a:srgbClr val="FF0000"/>
                </a:solidFill>
                <a:latin typeface="Arial"/>
                <a:ea typeface="ＭＳ Ｐゴシック" charset="0"/>
                <a:cs typeface="Arial"/>
              </a:rPr>
              <a:t>O 1s</a:t>
            </a:r>
          </a:p>
        </p:txBody>
      </p:sp>
      <p:grpSp>
        <p:nvGrpSpPr>
          <p:cNvPr id="48" name="Group 47"/>
          <p:cNvGrpSpPr/>
          <p:nvPr/>
        </p:nvGrpSpPr>
        <p:grpSpPr>
          <a:xfrm>
            <a:off x="829883" y="2014853"/>
            <a:ext cx="1965769" cy="2052546"/>
            <a:chOff x="8332940" y="4455900"/>
            <a:chExt cx="1965769" cy="2052546"/>
          </a:xfrm>
        </p:grpSpPr>
        <p:sp>
          <p:nvSpPr>
            <p:cNvPr id="49" name="Oval 37"/>
            <p:cNvSpPr/>
            <p:nvPr/>
          </p:nvSpPr>
          <p:spPr>
            <a:xfrm>
              <a:off x="8380997" y="5354057"/>
              <a:ext cx="1040985" cy="1154389"/>
            </a:xfrm>
            <a:prstGeom prst="ellipse">
              <a:avLst/>
            </a:prstGeom>
            <a:solidFill>
              <a:srgbClr val="0066FF"/>
            </a:solidFill>
            <a:ln w="254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>
                <a:ln w="12700">
                  <a:solidFill>
                    <a:srgbClr val="0000FF"/>
                  </a:solidFill>
                </a:ln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8380997" y="4455900"/>
              <a:ext cx="469416" cy="6011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51" name="Oval 50"/>
            <p:cNvSpPr/>
            <p:nvPr/>
          </p:nvSpPr>
          <p:spPr>
            <a:xfrm>
              <a:off x="8332940" y="5379356"/>
              <a:ext cx="1422067" cy="344519"/>
            </a:xfrm>
            <a:prstGeom prst="ellipse">
              <a:avLst/>
            </a:prstGeom>
            <a:solidFill>
              <a:srgbClr val="FF6600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grpSp>
          <p:nvGrpSpPr>
            <p:cNvPr id="52" name="Group 51"/>
            <p:cNvGrpSpPr/>
            <p:nvPr/>
          </p:nvGrpSpPr>
          <p:grpSpPr>
            <a:xfrm>
              <a:off x="8338155" y="4481479"/>
              <a:ext cx="1960554" cy="1560339"/>
              <a:chOff x="8338155" y="4481479"/>
              <a:chExt cx="1960554" cy="1560339"/>
            </a:xfrm>
          </p:grpSpPr>
          <p:sp>
            <p:nvSpPr>
              <p:cNvPr id="53" name="Oval 37"/>
              <p:cNvSpPr/>
              <p:nvPr/>
            </p:nvSpPr>
            <p:spPr>
              <a:xfrm>
                <a:off x="8338155" y="4481479"/>
                <a:ext cx="1149938" cy="332192"/>
              </a:xfrm>
              <a:prstGeom prst="ellipse">
                <a:avLst/>
              </a:prstGeom>
              <a:noFill/>
              <a:ln w="2540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00"/>
              </a:p>
            </p:txBody>
          </p:sp>
          <p:sp>
            <p:nvSpPr>
              <p:cNvPr id="54" name="Rectangle 50"/>
              <p:cNvSpPr>
                <a:spLocks noChangeArrowheads="1"/>
              </p:cNvSpPr>
              <p:nvPr/>
            </p:nvSpPr>
            <p:spPr bwMode="auto">
              <a:xfrm>
                <a:off x="8906361" y="5841763"/>
                <a:ext cx="953703" cy="2000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300" b="1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O</a:t>
                </a:r>
                <a:r>
                  <a:rPr kumimoji="0" lang="en-US" altLang="en-US" sz="1200" b="1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 </a:t>
                </a:r>
                <a:r>
                  <a:rPr kumimoji="0" lang="en-US" altLang="en-US" sz="1300" b="1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2p</a:t>
                </a:r>
                <a:r>
                  <a:rPr kumimoji="0" lang="en-US" altLang="en-US" sz="1300" b="1" i="0" u="none" strike="noStrike" cap="none" normalizeH="0" baseline="3000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6</a:t>
                </a:r>
                <a:endParaRPr kumimoji="0" lang="en-US" altLang="en-US" sz="1300" b="0" i="0" u="none" strike="noStrike" cap="none" normalizeH="0" baseline="3000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8840905" y="5404949"/>
                <a:ext cx="1457804" cy="292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3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Ni 3d</a:t>
                </a:r>
                <a:r>
                  <a:rPr lang="en-US" sz="1300" b="1" baseline="30000" dirty="0">
                    <a:latin typeface="Arial" panose="020B0604020202020204" pitchFamily="34" charset="0"/>
                    <a:cs typeface="Arial" panose="020B0604020202020204" pitchFamily="34" charset="0"/>
                  </a:rPr>
                  <a:t>8</a:t>
                </a:r>
              </a:p>
            </p:txBody>
          </p:sp>
        </p:grpSp>
      </p:grpSp>
      <p:sp>
        <p:nvSpPr>
          <p:cNvPr id="56" name="Oval 55"/>
          <p:cNvSpPr/>
          <p:nvPr/>
        </p:nvSpPr>
        <p:spPr>
          <a:xfrm>
            <a:off x="1186620" y="2885870"/>
            <a:ext cx="597428" cy="5394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00"/>
          </a:p>
        </p:txBody>
      </p:sp>
      <p:sp>
        <p:nvSpPr>
          <p:cNvPr id="57" name="Oval 37"/>
          <p:cNvSpPr/>
          <p:nvPr/>
        </p:nvSpPr>
        <p:spPr>
          <a:xfrm>
            <a:off x="986567" y="2637806"/>
            <a:ext cx="776919" cy="188780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  <p:sp>
        <p:nvSpPr>
          <p:cNvPr id="58" name="Rectangle 47"/>
          <p:cNvSpPr/>
          <p:nvPr/>
        </p:nvSpPr>
        <p:spPr>
          <a:xfrm>
            <a:off x="705524" y="1980917"/>
            <a:ext cx="650230" cy="23150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00"/>
          </a:p>
        </p:txBody>
      </p:sp>
      <p:cxnSp>
        <p:nvCxnSpPr>
          <p:cNvPr id="59" name="直接箭头连接符 42"/>
          <p:cNvCxnSpPr/>
          <p:nvPr/>
        </p:nvCxnSpPr>
        <p:spPr>
          <a:xfrm flipV="1">
            <a:off x="1347356" y="1781024"/>
            <a:ext cx="0" cy="2448000"/>
          </a:xfrm>
          <a:prstGeom prst="straightConnector1">
            <a:avLst/>
          </a:prstGeom>
          <a:ln w="25400">
            <a:solidFill>
              <a:schemeClr val="tx1"/>
            </a:solidFill>
            <a:headEnd w="lg" len="med"/>
            <a:tailEnd type="stealt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直接连接符 70"/>
          <p:cNvCxnSpPr/>
          <p:nvPr/>
        </p:nvCxnSpPr>
        <p:spPr>
          <a:xfrm>
            <a:off x="1030756" y="2946631"/>
            <a:ext cx="1554480" cy="0"/>
          </a:xfrm>
          <a:prstGeom prst="line">
            <a:avLst/>
          </a:prstGeom>
          <a:ln w="2222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2314708" y="2916128"/>
            <a:ext cx="42373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00" b="1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GB" sz="130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1366456" y="2392569"/>
            <a:ext cx="77931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Hole</a:t>
            </a:r>
          </a:p>
        </p:txBody>
      </p:sp>
      <p:sp>
        <p:nvSpPr>
          <p:cNvPr id="63" name="TextBox 62"/>
          <p:cNvSpPr txBox="1"/>
          <p:nvPr/>
        </p:nvSpPr>
        <p:spPr>
          <a:xfrm rot="1696248">
            <a:off x="496764" y="4002155"/>
            <a:ext cx="7194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solidFill>
                  <a:srgbClr val="CC9900"/>
                </a:solidFill>
              </a:rPr>
              <a:t>X-ray</a:t>
            </a:r>
            <a:endParaRPr lang="en-GB" sz="1200" b="1" dirty="0">
              <a:solidFill>
                <a:srgbClr val="CC9900"/>
              </a:solidFill>
            </a:endParaRPr>
          </a:p>
        </p:txBody>
      </p:sp>
      <p:cxnSp>
        <p:nvCxnSpPr>
          <p:cNvPr id="64" name="直接连接符 5"/>
          <p:cNvCxnSpPr/>
          <p:nvPr/>
        </p:nvCxnSpPr>
        <p:spPr>
          <a:xfrm>
            <a:off x="1172585" y="4664967"/>
            <a:ext cx="580304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椭圆 9"/>
          <p:cNvSpPr>
            <a:spLocks noChangeAspect="1"/>
          </p:cNvSpPr>
          <p:nvPr/>
        </p:nvSpPr>
        <p:spPr>
          <a:xfrm>
            <a:off x="1298645" y="4605627"/>
            <a:ext cx="115400" cy="112512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67" name="椭圆 41"/>
          <p:cNvSpPr>
            <a:spLocks noChangeAspect="1"/>
          </p:cNvSpPr>
          <p:nvPr/>
        </p:nvSpPr>
        <p:spPr>
          <a:xfrm>
            <a:off x="1461488" y="4605627"/>
            <a:ext cx="115400" cy="112512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68" name="任意多边形 42"/>
          <p:cNvSpPr/>
          <p:nvPr/>
        </p:nvSpPr>
        <p:spPr>
          <a:xfrm rot="20005889">
            <a:off x="609068" y="4108692"/>
            <a:ext cx="432689" cy="522542"/>
          </a:xfrm>
          <a:custGeom>
            <a:avLst/>
            <a:gdLst>
              <a:gd name="connsiteX0" fmla="*/ 0 w 379378"/>
              <a:gd name="connsiteY0" fmla="*/ 42360 h 450922"/>
              <a:gd name="connsiteX1" fmla="*/ 97276 w 379378"/>
              <a:gd name="connsiteY1" fmla="*/ 3449 h 450922"/>
              <a:gd name="connsiteX2" fmla="*/ 38910 w 379378"/>
              <a:gd name="connsiteY2" fmla="*/ 120181 h 450922"/>
              <a:gd name="connsiteX3" fmla="*/ 136187 w 379378"/>
              <a:gd name="connsiteY3" fmla="*/ 71543 h 450922"/>
              <a:gd name="connsiteX4" fmla="*/ 107004 w 379378"/>
              <a:gd name="connsiteY4" fmla="*/ 159092 h 450922"/>
              <a:gd name="connsiteX5" fmla="*/ 107004 w 379378"/>
              <a:gd name="connsiteY5" fmla="*/ 207730 h 450922"/>
              <a:gd name="connsiteX6" fmla="*/ 194553 w 379378"/>
              <a:gd name="connsiteY6" fmla="*/ 149364 h 450922"/>
              <a:gd name="connsiteX7" fmla="*/ 175098 w 379378"/>
              <a:gd name="connsiteY7" fmla="*/ 256369 h 450922"/>
              <a:gd name="connsiteX8" fmla="*/ 262646 w 379378"/>
              <a:gd name="connsiteY8" fmla="*/ 217458 h 450922"/>
              <a:gd name="connsiteX9" fmla="*/ 252919 w 379378"/>
              <a:gd name="connsiteY9" fmla="*/ 314735 h 450922"/>
              <a:gd name="connsiteX10" fmla="*/ 311285 w 379378"/>
              <a:gd name="connsiteY10" fmla="*/ 295279 h 450922"/>
              <a:gd name="connsiteX11" fmla="*/ 291829 w 379378"/>
              <a:gd name="connsiteY11" fmla="*/ 363373 h 450922"/>
              <a:gd name="connsiteX12" fmla="*/ 379378 w 379378"/>
              <a:gd name="connsiteY12" fmla="*/ 450922 h 450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79378" h="450922">
                <a:moveTo>
                  <a:pt x="0" y="42360"/>
                </a:moveTo>
                <a:cubicBezTo>
                  <a:pt x="45395" y="16419"/>
                  <a:pt x="90791" y="-9521"/>
                  <a:pt x="97276" y="3449"/>
                </a:cubicBezTo>
                <a:cubicBezTo>
                  <a:pt x="103761" y="16419"/>
                  <a:pt x="32425" y="108832"/>
                  <a:pt x="38910" y="120181"/>
                </a:cubicBezTo>
                <a:cubicBezTo>
                  <a:pt x="45395" y="131530"/>
                  <a:pt x="124838" y="65058"/>
                  <a:pt x="136187" y="71543"/>
                </a:cubicBezTo>
                <a:cubicBezTo>
                  <a:pt x="147536" y="78028"/>
                  <a:pt x="111868" y="136394"/>
                  <a:pt x="107004" y="159092"/>
                </a:cubicBezTo>
                <a:cubicBezTo>
                  <a:pt x="102140" y="181790"/>
                  <a:pt x="92413" y="209351"/>
                  <a:pt x="107004" y="207730"/>
                </a:cubicBezTo>
                <a:cubicBezTo>
                  <a:pt x="121595" y="206109"/>
                  <a:pt x="183204" y="141258"/>
                  <a:pt x="194553" y="149364"/>
                </a:cubicBezTo>
                <a:cubicBezTo>
                  <a:pt x="205902" y="157470"/>
                  <a:pt x="163749" y="245020"/>
                  <a:pt x="175098" y="256369"/>
                </a:cubicBezTo>
                <a:cubicBezTo>
                  <a:pt x="186447" y="267718"/>
                  <a:pt x="249676" y="207730"/>
                  <a:pt x="262646" y="217458"/>
                </a:cubicBezTo>
                <a:cubicBezTo>
                  <a:pt x="275616" y="227186"/>
                  <a:pt x="244813" y="301765"/>
                  <a:pt x="252919" y="314735"/>
                </a:cubicBezTo>
                <a:cubicBezTo>
                  <a:pt x="261025" y="327705"/>
                  <a:pt x="304800" y="287173"/>
                  <a:pt x="311285" y="295279"/>
                </a:cubicBezTo>
                <a:cubicBezTo>
                  <a:pt x="317770" y="303385"/>
                  <a:pt x="280480" y="337433"/>
                  <a:pt x="291829" y="363373"/>
                </a:cubicBezTo>
                <a:cubicBezTo>
                  <a:pt x="303178" y="389313"/>
                  <a:pt x="341278" y="420117"/>
                  <a:pt x="379378" y="450922"/>
                </a:cubicBezTo>
              </a:path>
            </a:pathLst>
          </a:custGeom>
          <a:noFill/>
          <a:ln w="34925">
            <a:solidFill>
              <a:srgbClr val="8E793E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tx1"/>
              </a:solidFill>
            </a:endParaRPr>
          </a:p>
        </p:txBody>
      </p:sp>
      <p:sp>
        <p:nvSpPr>
          <p:cNvPr id="69" name="Freeform 68"/>
          <p:cNvSpPr/>
          <p:nvPr/>
        </p:nvSpPr>
        <p:spPr>
          <a:xfrm>
            <a:off x="924313" y="2616334"/>
            <a:ext cx="399739" cy="1995394"/>
          </a:xfrm>
          <a:custGeom>
            <a:avLst/>
            <a:gdLst>
              <a:gd name="connsiteX0" fmla="*/ 217265 w 240125"/>
              <a:gd name="connsiteY0" fmla="*/ 1954530 h 1954530"/>
              <a:gd name="connsiteX1" fmla="*/ 95 w 240125"/>
              <a:gd name="connsiteY1" fmla="*/ 857250 h 1954530"/>
              <a:gd name="connsiteX2" fmla="*/ 240125 w 240125"/>
              <a:gd name="connsiteY2" fmla="*/ 0 h 1954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0125" h="1954530">
                <a:moveTo>
                  <a:pt x="217265" y="1954530"/>
                </a:moveTo>
                <a:cubicBezTo>
                  <a:pt x="106775" y="1568767"/>
                  <a:pt x="-3715" y="1183005"/>
                  <a:pt x="95" y="857250"/>
                </a:cubicBezTo>
                <a:cubicBezTo>
                  <a:pt x="3905" y="531495"/>
                  <a:pt x="122015" y="265747"/>
                  <a:pt x="240125" y="0"/>
                </a:cubicBezTo>
              </a:path>
            </a:pathLst>
          </a:custGeom>
          <a:noFill/>
          <a:ln>
            <a:solidFill>
              <a:srgbClr val="FF0000"/>
            </a:solidFill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70" name="TextBox 69"/>
          <p:cNvSpPr txBox="1"/>
          <p:nvPr/>
        </p:nvSpPr>
        <p:spPr>
          <a:xfrm>
            <a:off x="533019" y="2333234"/>
            <a:ext cx="928470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42900">
              <a:lnSpc>
                <a:spcPct val="120000"/>
              </a:lnSpc>
              <a:defRPr/>
            </a:pPr>
            <a:r>
              <a:rPr lang="en-US" sz="1200" b="1" kern="0" dirty="0">
                <a:solidFill>
                  <a:srgbClr val="FF0000"/>
                </a:solidFill>
                <a:latin typeface="Arial"/>
                <a:ea typeface="Heiti SC Medium"/>
                <a:cs typeface="Arial"/>
              </a:rPr>
              <a:t>O </a:t>
            </a:r>
            <a:r>
              <a:rPr lang="en-US" sz="1200" b="1" i="1" kern="0" dirty="0">
                <a:solidFill>
                  <a:srgbClr val="FF0000"/>
                </a:solidFill>
                <a:latin typeface="Arial"/>
                <a:ea typeface="Heiti SC Medium"/>
                <a:cs typeface="Arial"/>
              </a:rPr>
              <a:t>K</a:t>
            </a:r>
            <a:r>
              <a:rPr lang="en-US" sz="1200" b="1" kern="0" dirty="0">
                <a:solidFill>
                  <a:srgbClr val="FF0000"/>
                </a:solidFill>
                <a:latin typeface="Arial"/>
                <a:ea typeface="Heiti SC Medium"/>
                <a:cs typeface="Arial"/>
              </a:rPr>
              <a:t>-edge</a:t>
            </a:r>
          </a:p>
          <a:p>
            <a:pPr defTabSz="342900">
              <a:lnSpc>
                <a:spcPct val="120000"/>
              </a:lnSpc>
              <a:defRPr/>
            </a:pPr>
            <a:r>
              <a:rPr lang="en-US" sz="1200" b="1" kern="0" dirty="0">
                <a:solidFill>
                  <a:srgbClr val="FF0000"/>
                </a:solidFill>
                <a:latin typeface="Arial"/>
                <a:ea typeface="Heiti SC Medium"/>
                <a:cs typeface="Arial"/>
              </a:rPr>
              <a:t>XAS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865217" y="2273319"/>
            <a:ext cx="46851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00" b="1" dirty="0">
                <a:latin typeface="Arial" panose="020B0604020202020204" pitchFamily="34" charset="0"/>
                <a:cs typeface="Arial" panose="020B0604020202020204" pitchFamily="34" charset="0"/>
              </a:rPr>
              <a:t>CB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1940373" y="3432123"/>
            <a:ext cx="46851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00" b="1" dirty="0">
                <a:latin typeface="Arial" panose="020B0604020202020204" pitchFamily="34" charset="0"/>
                <a:cs typeface="Arial" panose="020B0604020202020204" pitchFamily="34" charset="0"/>
              </a:rPr>
              <a:t>VB</a:t>
            </a:r>
          </a:p>
        </p:txBody>
      </p:sp>
      <p:cxnSp>
        <p:nvCxnSpPr>
          <p:cNvPr id="73" name="直接箭头连接符 26"/>
          <p:cNvCxnSpPr/>
          <p:nvPr/>
        </p:nvCxnSpPr>
        <p:spPr>
          <a:xfrm flipH="1" flipV="1">
            <a:off x="2285102" y="1674873"/>
            <a:ext cx="0" cy="1371600"/>
          </a:xfrm>
          <a:prstGeom prst="straightConnector1">
            <a:avLst/>
          </a:prstGeom>
          <a:ln w="22225">
            <a:solidFill>
              <a:srgbClr val="0000FF"/>
            </a:solidFill>
            <a:headEnd w="sm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Rectangle 73"/>
          <p:cNvSpPr/>
          <p:nvPr/>
        </p:nvSpPr>
        <p:spPr bwMode="auto">
          <a:xfrm>
            <a:off x="474072" y="1486243"/>
            <a:ext cx="2568877" cy="3341885"/>
          </a:xfrm>
          <a:prstGeom prst="rect">
            <a:avLst/>
          </a:prstGeom>
          <a:noFill/>
          <a:ln w="9525" cap="flat" cmpd="sng" algn="ctr">
            <a:solidFill>
              <a:srgbClr val="FF99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cxnSp>
        <p:nvCxnSpPr>
          <p:cNvPr id="4" name="Straight Arrow Connector 3"/>
          <p:cNvCxnSpPr/>
          <p:nvPr/>
        </p:nvCxnSpPr>
        <p:spPr bwMode="auto">
          <a:xfrm flipV="1">
            <a:off x="6833060" y="2160129"/>
            <a:ext cx="0" cy="1218730"/>
          </a:xfrm>
          <a:prstGeom prst="straightConnector1">
            <a:avLst/>
          </a:prstGeom>
          <a:solidFill>
            <a:srgbClr val="00B8FF"/>
          </a:solidFill>
          <a:ln w="22225" cap="flat" cmpd="sng" algn="ctr">
            <a:solidFill>
              <a:srgbClr val="FF0000"/>
            </a:solidFill>
            <a:prstDash val="solid"/>
            <a:round/>
            <a:headEnd type="none" w="lg" len="med"/>
            <a:tailEnd type="triangle"/>
          </a:ln>
          <a:effectLst/>
        </p:spPr>
      </p:cxnSp>
      <p:sp>
        <p:nvSpPr>
          <p:cNvPr id="5" name="TextBox 4"/>
          <p:cNvSpPr txBox="1"/>
          <p:nvPr/>
        </p:nvSpPr>
        <p:spPr>
          <a:xfrm>
            <a:off x="6774870" y="2295054"/>
            <a:ext cx="8401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Hole</a:t>
            </a: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EAM 2018, Orlando</a:t>
            </a:r>
          </a:p>
        </p:txBody>
      </p:sp>
      <p:pic>
        <p:nvPicPr>
          <p:cNvPr id="66" name="图片 2" descr="8092962_173153605000_2"/>
          <p:cNvPicPr/>
          <p:nvPr/>
        </p:nvPicPr>
        <p:blipFill>
          <a:blip r:embed="rId12"/>
          <a:srcRect b="83057"/>
          <a:stretch>
            <a:fillRect/>
          </a:stretch>
        </p:blipFill>
        <p:spPr>
          <a:xfrm>
            <a:off x="-9169" y="-12059"/>
            <a:ext cx="9144635" cy="756285"/>
          </a:xfrm>
          <a:prstGeom prst="rect">
            <a:avLst/>
          </a:prstGeom>
        </p:spPr>
      </p:pic>
      <p:pic>
        <p:nvPicPr>
          <p:cNvPr id="75" name="Picture 2" descr="Related image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2353" y="-56232"/>
            <a:ext cx="815587" cy="815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" name="Title 1"/>
          <p:cNvSpPr txBox="1">
            <a:spLocks/>
          </p:cNvSpPr>
          <p:nvPr/>
        </p:nvSpPr>
        <p:spPr>
          <a:xfrm>
            <a:off x="829883" y="107568"/>
            <a:ext cx="7965769" cy="54460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200" b="1" dirty="0">
                <a:latin typeface="Arial" panose="020B0604020202020204" pitchFamily="34" charset="0"/>
                <a:cs typeface="Arial" panose="020B0604020202020204" pitchFamily="34" charset="0"/>
              </a:rPr>
              <a:t>Electronic structures by XPS and O </a:t>
            </a:r>
            <a:r>
              <a:rPr lang="en-US" sz="2200" b="1" i="1" dirty="0"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en-US" sz="2200" b="1" dirty="0">
                <a:latin typeface="Arial" panose="020B0604020202020204" pitchFamily="34" charset="0"/>
                <a:cs typeface="Arial" panose="020B0604020202020204" pitchFamily="34" charset="0"/>
              </a:rPr>
              <a:t>-edge XAS spectra</a:t>
            </a:r>
            <a:endParaRPr lang="en-US" sz="2200" b="1" dirty="0"/>
          </a:p>
        </p:txBody>
      </p:sp>
      <p:sp>
        <p:nvSpPr>
          <p:cNvPr id="76" name="文本框 75">
            <a:extLst>
              <a:ext uri="{FF2B5EF4-FFF2-40B4-BE49-F238E27FC236}">
                <a16:creationId xmlns:a16="http://schemas.microsoft.com/office/drawing/2014/main" id="{37288E10-EF50-D347-A074-EC09C1CF9CC1}"/>
              </a:ext>
            </a:extLst>
          </p:cNvPr>
          <p:cNvSpPr txBox="1"/>
          <p:nvPr/>
        </p:nvSpPr>
        <p:spPr>
          <a:xfrm>
            <a:off x="8625577" y="6507574"/>
            <a:ext cx="5086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/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27867428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/>
          <p:cNvSpPr/>
          <p:nvPr/>
        </p:nvSpPr>
        <p:spPr bwMode="auto">
          <a:xfrm>
            <a:off x="622119" y="5846439"/>
            <a:ext cx="8156770" cy="770078"/>
          </a:xfrm>
          <a:prstGeom prst="rect">
            <a:avLst/>
          </a:prstGeom>
          <a:solidFill>
            <a:schemeClr val="accent1">
              <a:lumMod val="20000"/>
              <a:lumOff val="80000"/>
              <a:alpha val="34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25" name="Rectangle 24"/>
          <p:cNvSpPr/>
          <p:nvPr/>
        </p:nvSpPr>
        <p:spPr bwMode="auto">
          <a:xfrm>
            <a:off x="615844" y="5846011"/>
            <a:ext cx="8156770" cy="770078"/>
          </a:xfrm>
          <a:prstGeom prst="rect">
            <a:avLst/>
          </a:prstGeom>
          <a:solidFill>
            <a:schemeClr val="accent1">
              <a:lumMod val="20000"/>
              <a:lumOff val="80000"/>
              <a:alpha val="34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06220" y="5887443"/>
            <a:ext cx="7999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en-US" altLang="zh-CN" sz="2000" dirty="0">
                <a:latin typeface="+mn-lt"/>
                <a:ea typeface="Heiti SC Medium"/>
                <a:cs typeface="Heiti SC Medium"/>
              </a:rPr>
              <a:t>Ni </a:t>
            </a:r>
            <a:r>
              <a:rPr lang="en-US" altLang="zh-CN" sz="2000" i="1" dirty="0">
                <a:latin typeface="+mn-lt"/>
                <a:ea typeface="Heiti SC Medium"/>
                <a:cs typeface="Heiti SC Medium"/>
              </a:rPr>
              <a:t>K</a:t>
            </a:r>
            <a:r>
              <a:rPr lang="en-US" altLang="zh-CN" sz="2000" dirty="0">
                <a:latin typeface="+mn-lt"/>
                <a:ea typeface="Heiti SC Medium"/>
                <a:cs typeface="Heiti SC Medium"/>
              </a:rPr>
              <a:t>-edge NEXAFS indicates more Ni</a:t>
            </a:r>
            <a:r>
              <a:rPr lang="en-US" altLang="zh-CN" sz="2000" baseline="30000" dirty="0">
                <a:latin typeface="+mn-lt"/>
                <a:ea typeface="Heiti SC Medium"/>
                <a:cs typeface="Heiti SC Medium"/>
              </a:rPr>
              <a:t>3+ </a:t>
            </a:r>
            <a:r>
              <a:rPr lang="en-US" altLang="zh-CN" sz="2000" dirty="0">
                <a:latin typeface="+mn-lt"/>
                <a:ea typeface="Heiti SC Medium"/>
                <a:cs typeface="Heiti SC Medium"/>
              </a:rPr>
              <a:t>states with Li doping;</a:t>
            </a: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en-US" altLang="zh-CN" sz="2000" dirty="0">
                <a:latin typeface="+mn-lt"/>
                <a:ea typeface="Heiti SC Medium"/>
                <a:cs typeface="Heiti SC Medium"/>
              </a:rPr>
              <a:t>EXAFS indicate Ni-O bonding length decreases;</a:t>
            </a:r>
            <a:endParaRPr lang="en-US" altLang="zh-CN" sz="1600" dirty="0">
              <a:latin typeface="+mn-lt"/>
              <a:ea typeface="Heiti SC Medium"/>
              <a:cs typeface="Heiti SC Medium"/>
            </a:endParaRPr>
          </a:p>
        </p:txBody>
      </p:sp>
      <p:pic>
        <p:nvPicPr>
          <p:cNvPr id="27" name="图片 2" descr="8092962_173153605000_2"/>
          <p:cNvPicPr/>
          <p:nvPr/>
        </p:nvPicPr>
        <p:blipFill>
          <a:blip r:embed="rId4"/>
          <a:srcRect b="83057"/>
          <a:stretch>
            <a:fillRect/>
          </a:stretch>
        </p:blipFill>
        <p:spPr>
          <a:xfrm>
            <a:off x="4686" y="-12059"/>
            <a:ext cx="9144635" cy="756285"/>
          </a:xfrm>
          <a:prstGeom prst="rect">
            <a:avLst/>
          </a:prstGeom>
        </p:spPr>
      </p:pic>
      <p:pic>
        <p:nvPicPr>
          <p:cNvPr id="43" name="Picture 2" descr="Related imag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3734" y="-41711"/>
            <a:ext cx="815587" cy="815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矩形 74"/>
          <p:cNvSpPr/>
          <p:nvPr/>
        </p:nvSpPr>
        <p:spPr>
          <a:xfrm>
            <a:off x="1677695" y="163974"/>
            <a:ext cx="661856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200" b="1" dirty="0">
                <a:latin typeface="Arial"/>
                <a:ea typeface="Heiti SC Medium"/>
                <a:cs typeface="Arial"/>
              </a:rPr>
              <a:t>Ni oxidation states and bond lengths</a:t>
            </a:r>
            <a:endParaRPr lang="zh-CN" altLang="en-US" sz="2200" b="1" dirty="0">
              <a:latin typeface="Heiti SC Medium"/>
              <a:ea typeface="Heiti SC Medium"/>
              <a:cs typeface="Heiti SC Medium"/>
            </a:endParaRPr>
          </a:p>
        </p:txBody>
      </p:sp>
      <p:graphicFrame>
        <p:nvGraphicFramePr>
          <p:cNvPr id="47" name="Object 4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8935804"/>
              </p:ext>
            </p:extLst>
          </p:nvPr>
        </p:nvGraphicFramePr>
        <p:xfrm>
          <a:off x="4200010" y="786493"/>
          <a:ext cx="4999408" cy="35078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557" name="Graph" r:id="rId6" imgW="4170240" imgH="2926080" progId="Origin50.Graph">
                  <p:embed/>
                </p:oleObj>
              </mc:Choice>
              <mc:Fallback>
                <p:oleObj name="Graph" r:id="rId6" imgW="4170240" imgH="2926080" progId="Origin50.Graph">
                  <p:embed/>
                  <p:pic>
                    <p:nvPicPr>
                      <p:cNvPr id="47" name="Object 46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200010" y="786493"/>
                        <a:ext cx="4999408" cy="350787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" name="TextBox 47"/>
          <p:cNvSpPr txBox="1"/>
          <p:nvPr/>
        </p:nvSpPr>
        <p:spPr>
          <a:xfrm>
            <a:off x="7174129" y="1217888"/>
            <a:ext cx="12706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kumimoji="0" lang="en-GB" sz="1600" b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EXAFS</a:t>
            </a:r>
          </a:p>
        </p:txBody>
      </p:sp>
      <p:graphicFrame>
        <p:nvGraphicFramePr>
          <p:cNvPr id="26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0618604"/>
              </p:ext>
            </p:extLst>
          </p:nvPr>
        </p:nvGraphicFramePr>
        <p:xfrm>
          <a:off x="-96986" y="803526"/>
          <a:ext cx="4982712" cy="34653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558" name="Graph" r:id="rId8" imgW="4170240" imgH="2900160" progId="Origin50.Graph">
                  <p:embed/>
                </p:oleObj>
              </mc:Choice>
              <mc:Fallback>
                <p:oleObj name="Graph" r:id="rId8" imgW="4170240" imgH="2900160" progId="Origin50.Graph">
                  <p:embed/>
                  <p:pic>
                    <p:nvPicPr>
                      <p:cNvPr id="26" name="Object 25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-96986" y="803526"/>
                        <a:ext cx="4982712" cy="34653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" name="TextBox 40"/>
          <p:cNvSpPr txBox="1"/>
          <p:nvPr/>
        </p:nvSpPr>
        <p:spPr>
          <a:xfrm>
            <a:off x="1177781" y="2347150"/>
            <a:ext cx="57786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kumimoji="0" lang="en-GB" sz="1300" b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Ni</a:t>
            </a:r>
            <a:r>
              <a:rPr kumimoji="0" lang="en-GB" sz="1300" b="1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2+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858066" y="2347150"/>
            <a:ext cx="57786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kumimoji="0" lang="en-GB" sz="1300" b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Ni</a:t>
            </a:r>
            <a:r>
              <a:rPr lang="en-GB" sz="1300" b="1" baseline="30000" dirty="0">
                <a:solidFill>
                  <a:srgbClr val="000000"/>
                </a:solidFill>
              </a:rPr>
              <a:t>3</a:t>
            </a:r>
            <a:r>
              <a:rPr kumimoji="0" lang="en-GB" sz="1300" b="1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+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2246837" y="1169705"/>
            <a:ext cx="16684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kumimoji="0" lang="en-GB" sz="1600" b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Ni </a:t>
            </a:r>
            <a:r>
              <a:rPr kumimoji="0" lang="en-GB" sz="16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K</a:t>
            </a:r>
            <a:r>
              <a:rPr kumimoji="0" lang="en-GB" sz="1600" b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-edge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5BCEE2F7-385A-EA46-90BD-6F1231B2361E}"/>
              </a:ext>
            </a:extLst>
          </p:cNvPr>
          <p:cNvGrpSpPr/>
          <p:nvPr/>
        </p:nvGrpSpPr>
        <p:grpSpPr>
          <a:xfrm>
            <a:off x="2881917" y="4126128"/>
            <a:ext cx="1757685" cy="1567037"/>
            <a:chOff x="2881917" y="4167693"/>
            <a:chExt cx="1757685" cy="1567037"/>
          </a:xfrm>
        </p:grpSpPr>
        <p:pic>
          <p:nvPicPr>
            <p:cNvPr id="50" name="图片 15"/>
            <p:cNvPicPr>
              <a:picLocks/>
            </p:cNvPicPr>
            <p:nvPr/>
          </p:nvPicPr>
          <p:blipFill rotWithShape="1">
            <a:blip r:embed="rId10"/>
            <a:srcRect l="9838" t="3228"/>
            <a:stretch/>
          </p:blipFill>
          <p:spPr>
            <a:xfrm rot="21540000">
              <a:off x="2881917" y="4167693"/>
              <a:ext cx="1252370" cy="1519218"/>
            </a:xfrm>
            <a:prstGeom prst="rect">
              <a:avLst/>
            </a:prstGeom>
          </p:spPr>
        </p:pic>
        <p:sp>
          <p:nvSpPr>
            <p:cNvPr id="2" name="文本框 1">
              <a:extLst>
                <a:ext uri="{FF2B5EF4-FFF2-40B4-BE49-F238E27FC236}">
                  <a16:creationId xmlns:a16="http://schemas.microsoft.com/office/drawing/2014/main" id="{6705B8E0-BD9D-0A48-A012-DE260C742FEE}"/>
                </a:ext>
              </a:extLst>
            </p:cNvPr>
            <p:cNvSpPr txBox="1"/>
            <p:nvPr/>
          </p:nvSpPr>
          <p:spPr>
            <a:xfrm>
              <a:off x="3482854" y="4943437"/>
              <a:ext cx="11222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b="1" dirty="0">
                  <a:solidFill>
                    <a:srgbClr val="0000FB"/>
                  </a:solidFill>
                </a:rPr>
                <a:t>Ni</a:t>
              </a:r>
              <a:r>
                <a:rPr kumimoji="1" lang="en-US" altLang="zh-CN" b="1" baseline="30000" dirty="0">
                  <a:solidFill>
                    <a:srgbClr val="0000FB"/>
                  </a:solidFill>
                </a:rPr>
                <a:t>3</a:t>
              </a:r>
              <a:r>
                <a:rPr kumimoji="1" lang="en-US" altLang="zh-CN" b="1" baseline="30000" dirty="0">
                  <a:solidFill>
                    <a:srgbClr val="3E3EFB"/>
                  </a:solidFill>
                </a:rPr>
                <a:t>+</a:t>
              </a:r>
              <a:endParaRPr kumimoji="1" lang="zh-CN" altLang="en-US" b="1" baseline="30000" dirty="0">
                <a:solidFill>
                  <a:srgbClr val="3E3EFB"/>
                </a:solidFill>
              </a:endParaRP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47B8629A-6C26-764A-AD40-4AAFDE6EB16B}"/>
                </a:ext>
              </a:extLst>
            </p:cNvPr>
            <p:cNvSpPr txBox="1"/>
            <p:nvPr/>
          </p:nvSpPr>
          <p:spPr>
            <a:xfrm>
              <a:off x="3517384" y="5365398"/>
              <a:ext cx="11222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b="1" dirty="0">
                  <a:solidFill>
                    <a:srgbClr val="FF0000"/>
                  </a:solidFill>
                </a:rPr>
                <a:t>O</a:t>
              </a:r>
              <a:r>
                <a:rPr kumimoji="1" lang="en-US" altLang="zh-CN" b="1" baseline="30000" dirty="0">
                  <a:solidFill>
                    <a:srgbClr val="FF0000"/>
                  </a:solidFill>
                </a:rPr>
                <a:t>2-</a:t>
              </a:r>
              <a:endParaRPr kumimoji="1" lang="zh-CN" altLang="en-US" b="1" baseline="300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id="{7B281670-2969-4E47-ADFF-92258FF36D3D}"/>
              </a:ext>
            </a:extLst>
          </p:cNvPr>
          <p:cNvGrpSpPr/>
          <p:nvPr/>
        </p:nvGrpSpPr>
        <p:grpSpPr>
          <a:xfrm>
            <a:off x="4327544" y="4082018"/>
            <a:ext cx="1852313" cy="1729743"/>
            <a:chOff x="4539570" y="4094972"/>
            <a:chExt cx="1852313" cy="1729743"/>
          </a:xfrm>
        </p:grpSpPr>
        <p:pic>
          <p:nvPicPr>
            <p:cNvPr id="17" name="图片 15">
              <a:extLst>
                <a:ext uri="{FF2B5EF4-FFF2-40B4-BE49-F238E27FC236}">
                  <a16:creationId xmlns:a16="http://schemas.microsoft.com/office/drawing/2014/main" id="{CE4FEEB8-E8BC-3B4D-9E80-B6F904041A90}"/>
                </a:ext>
              </a:extLst>
            </p:cNvPr>
            <p:cNvPicPr>
              <a:picLocks/>
            </p:cNvPicPr>
            <p:nvPr/>
          </p:nvPicPr>
          <p:blipFill rotWithShape="1">
            <a:blip r:embed="rId10"/>
            <a:srcRect l="9838" t="3228"/>
            <a:stretch/>
          </p:blipFill>
          <p:spPr>
            <a:xfrm rot="21540000">
              <a:off x="4539570" y="4094972"/>
              <a:ext cx="1460191" cy="1676124"/>
            </a:xfrm>
            <a:prstGeom prst="rect">
              <a:avLst/>
            </a:prstGeom>
          </p:spPr>
        </p:pic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EC5AA7D2-AEE2-DB4B-81E5-C55B733E1BF3}"/>
                </a:ext>
              </a:extLst>
            </p:cNvPr>
            <p:cNvSpPr txBox="1"/>
            <p:nvPr/>
          </p:nvSpPr>
          <p:spPr>
            <a:xfrm>
              <a:off x="5269665" y="4942047"/>
              <a:ext cx="11222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b="1" dirty="0">
                  <a:solidFill>
                    <a:srgbClr val="0000FB"/>
                  </a:solidFill>
                </a:rPr>
                <a:t>Ni</a:t>
              </a:r>
              <a:r>
                <a:rPr kumimoji="1" lang="en-US" altLang="zh-CN" b="1" baseline="30000" dirty="0">
                  <a:solidFill>
                    <a:srgbClr val="0000FB"/>
                  </a:solidFill>
                </a:rPr>
                <a:t>2</a:t>
              </a:r>
              <a:r>
                <a:rPr kumimoji="1" lang="en-US" altLang="zh-CN" b="1" baseline="30000" dirty="0">
                  <a:solidFill>
                    <a:srgbClr val="3E3EFB"/>
                  </a:solidFill>
                </a:rPr>
                <a:t>+</a:t>
              </a:r>
              <a:endParaRPr kumimoji="1" lang="zh-CN" altLang="en-US" b="1" baseline="30000" dirty="0">
                <a:solidFill>
                  <a:srgbClr val="3E3EFB"/>
                </a:solidFill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6F1B4158-71CB-5743-BC00-1624C435BEBE}"/>
                </a:ext>
              </a:extLst>
            </p:cNvPr>
            <p:cNvSpPr txBox="1"/>
            <p:nvPr/>
          </p:nvSpPr>
          <p:spPr>
            <a:xfrm>
              <a:off x="5269665" y="5455383"/>
              <a:ext cx="11222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b="1" dirty="0">
                  <a:solidFill>
                    <a:srgbClr val="FF0000"/>
                  </a:solidFill>
                </a:rPr>
                <a:t>O</a:t>
              </a:r>
              <a:r>
                <a:rPr kumimoji="1" lang="en-US" altLang="zh-CN" b="1" baseline="30000" dirty="0">
                  <a:solidFill>
                    <a:srgbClr val="FF0000"/>
                  </a:solidFill>
                </a:rPr>
                <a:t>1.7-</a:t>
              </a:r>
              <a:endParaRPr kumimoji="1" lang="zh-CN" altLang="en-US" b="1" baseline="30000" dirty="0">
                <a:solidFill>
                  <a:srgbClr val="FF0000"/>
                </a:solidFill>
              </a:endParaRPr>
            </a:p>
          </p:txBody>
        </p:sp>
      </p:grpSp>
      <p:sp>
        <p:nvSpPr>
          <p:cNvPr id="20" name="TextBox 18">
            <a:extLst>
              <a:ext uri="{FF2B5EF4-FFF2-40B4-BE49-F238E27FC236}">
                <a16:creationId xmlns:a16="http://schemas.microsoft.com/office/drawing/2014/main" id="{141523EC-C544-C84E-B5A8-3B78317F04D8}"/>
              </a:ext>
            </a:extLst>
          </p:cNvPr>
          <p:cNvSpPr txBox="1"/>
          <p:nvPr/>
        </p:nvSpPr>
        <p:spPr>
          <a:xfrm>
            <a:off x="6139375" y="4423018"/>
            <a:ext cx="22270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Unpublished data with Y.H. Du at SSLS (Singapore)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282C26E8-4878-F14F-AE1A-E8CE8E8AD6F5}"/>
              </a:ext>
            </a:extLst>
          </p:cNvPr>
          <p:cNvSpPr txBox="1"/>
          <p:nvPr/>
        </p:nvSpPr>
        <p:spPr>
          <a:xfrm>
            <a:off x="8667142" y="6562994"/>
            <a:ext cx="5086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/>
              <a:t>25</a:t>
            </a:r>
          </a:p>
        </p:txBody>
      </p:sp>
    </p:spTree>
    <p:extLst>
      <p:ext uri="{BB962C8B-B14F-4D97-AF65-F5344CB8AC3E}">
        <p14:creationId xmlns:p14="http://schemas.microsoft.com/office/powerpoint/2010/main" val="32877847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8092962_173153605000_2"/>
          <p:cNvPicPr/>
          <p:nvPr/>
        </p:nvPicPr>
        <p:blipFill>
          <a:blip r:embed="rId4"/>
          <a:srcRect b="83057"/>
          <a:stretch>
            <a:fillRect/>
          </a:stretch>
        </p:blipFill>
        <p:spPr>
          <a:xfrm>
            <a:off x="-3175" y="-1905"/>
            <a:ext cx="9144635" cy="756285"/>
          </a:xfrm>
          <a:prstGeom prst="rect">
            <a:avLst/>
          </a:prstGeom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0" y="7"/>
            <a:ext cx="0" cy="307777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5"/>
              </a:buBlip>
              <a:defRPr sz="2000" kern="1200">
                <a:solidFill>
                  <a:schemeClr val="accent2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6"/>
              </a:buBlip>
              <a:defRPr sz="1800" kern="1200">
                <a:solidFill>
                  <a:schemeClr val="accent2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7"/>
              </a:buBlip>
              <a:defRPr sz="1600" kern="1200">
                <a:solidFill>
                  <a:schemeClr val="accent2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8"/>
              </a:buBlip>
              <a:defRPr sz="1400" kern="1200">
                <a:solidFill>
                  <a:schemeClr val="accent2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5"/>
              </a:buBlip>
              <a:defRPr sz="1400" kern="1200">
                <a:solidFill>
                  <a:schemeClr val="accent2"/>
                </a:solidFill>
                <a:latin typeface="Arial"/>
                <a:ea typeface="+mn-ea"/>
                <a:cs typeface="Arial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en-US"/>
              <a:t> </a:t>
            </a:r>
            <a:endParaRPr lang="en-US" dirty="0"/>
          </a:p>
        </p:txBody>
      </p:sp>
      <p:sp>
        <p:nvSpPr>
          <p:cNvPr id="9" name="AutoShape 10" descr="data:image/jpeg;base64,/9j/4AAQSkZJRgABAQAAAQABAAD/2wCEAAkGBg8QDxAUEBIPFBAQEA8PEBAQDxQQEBAQFBAVFBQQFBQXHCYeFxkjGhQSHy8gJCcpLCwsFh4xNTAqNScrLCkBCQoKDgwOGg8PGiokHyQvLCktLCwsKSoqLCwtKSwsLDQvLCwsKSkvMCksKi8pKSwpLCwpKSwsLCwsKSwsKSwpKf/AABEIAOEA4QMBIgACEQEDEQH/xAAcAAACAgMBAQAAAAAAAAAAAAAAAwIGAQQFBwj/xABDEAACAQIDBAcECAUDAgcAAAABAgADEQQSIQUxQVEGEyJhcYGRBzKhsRRCUmJygsHRI0OS4fAVM7Ik8Rc0RHODosL/xAAbAQACAwEBAQAAAAAAAAAAAAAAAwIEBQYBB//EADcRAAEDAgMECAQGAgMAAAAAAAEAAgMEESExQQUSE1EiMmFxgZGx8KHB0eEGFCMzQlIV8SRygv/aAAwDAQACEQMRAD8A9xhCEEIhCEEIhCEEIhMXkDV5SLnBuaLJkg1UCa1XGKO88hu9Zq1MU53WHhv9Zmz7RjjwBuezH7fFNbESt56/gBzM1amOH2v6dflNRhffqeZ1kCswp9qTO6uHj9LKy2FozTXxn4z5/wB4lsT3H1kSsgyzGlqZnZlWGsasmv3H1kfpRG4uPzH95EiQIlXiu5poa1bC7SqDc5/Nr85sU9tt9ZVI7jY/rOYRIESzFXVUfUkPjiPigwRuzCsdDbVJt5Kn72713TdVwd247iNbymljJUMW6G6MV7uB8Rum3T/iCVuE7bjm3Py/0kPoQeqVcoTiYTpCNBVFvvLqvmN4+M7CVVYAggg7iNQZ0tNWQ1Td6J1/UeCoSRPjNnBThCEtpSIQhBCIQhBCIQhBCIQhBCIQhBCIurWC/txisTisug38uXeZomoSeZ4mZlVXti6LcT6JrIy7FbFTE8/ICIeozdw5D9eciFjAsxnyyTZlWA0NSwszljQsMkhwV7vJBWRKzYKyBWKfCpBy1ysWwmwyxbCZ8sSaCtdhFkR7CLYTNe2xTmlJYSBjWEWwngTQlESBEawizGBNBSjHYTHvSN0Ol9VOqny/WKYSBjWOcx2+w2PMKZaHCxVt2btdK2m5xvQ7/EcxN8GUAMQQQSCNQQbEHmJZNjbe6yyVLCpuB3B/2Pd6cp12ztr8YiKfB2h0P3WTU0RZ02Zei7kJgGZnQLNRCEIIRCEIIRCEIIQZqYzGZdB7x3dw5mMxeKFNSTv3AczynFDEkk6k7zMTam0eAOFH1j8B7yViGLexOSaCfXfGKItRHKJgRC+JVk4KSiMCzCiNUTWijukuKwFmcsYFmSsvCHBL3kgrFss2GWKYSrLHZSaUhhFMI9hFMJkzNT2lIYRTCOeKaY8zVYakmLaNMW0qhOCW0W0Y0W0YE4JbRZjWizGhNCUYto1otpO104Ky7A231nYqH+IPdb7YH/6+frO8DPOCSCCCQQQQRoQRuIl02FtgV6dj/uLYOOfJx3H4Trdk7QMv6Mp6QyPMfVYldScP9RmWvYupCEJvrLRCEIIRMMdJmcvbWMyrkG9t/cv993rK1XUtpoXSu09hTjYXuDQtHF4o1Xv9UaL4c/P9pJJr0hHrPnTZXSvMjzicVqloaLBOWOWJWNUzXgKQ5OWOWc7G7Ww+HF69ajSGmtaqlIa7vfInJq+0zYyGxx+Fv91y49VBE24GuOQVZxCtiyRldwHT7ZVYgU8dgySQApxCIxJ4BXIJndWqCAQQQRcEG4I5g8ZpA2GISs0NFNJsYtjKExCY1KeKaMYxTGY05VhqU0U0a0S0xZ1YalGQaTMW0phPCWZBpMxbGMCaFBotoxoomMCcFAxZjGizGhOCW0ng8a1Cqrrw3j7S8V/ziBINFtGNLmkObmMlMtDhunJej4WutRFZTdWAYHuIjZU+iG07FqLHfd6d+f1l/X+qWyd5R1IqYRIPHvXK1MBhkLD4dyIQhLarrDG0q2IxHWVWbhfT8I3fvO3trEZKLc27A89/wvK/RGnjOP8AxFUXcyAf9j8lo0bMC/wWwpjViL/DU+E8l6Z+0nEYyt9C2RnbOeratSv1tZuK0iPcpgb30uL6hd+LQUslQ/dbkMSTkAmyvDBirn0u9qmB2eWQHr8SNDRpMLIeVWpqF8Bc9wlHpbc6Tbbv9GBw+FJtnpE4ajbUa1z26neFJ8JYOhPsdw+GC1McEr194pb8PS7rH/dPedO4756YhtbkAABwA4ATfbUU9P0YRvH+xy8AqpY9+LsF5Tsr2AIxzY7GVHc6stBAuut/4tS5PDXKOMs+F9iexFAzUa1QgWvUxNTXvIQqPSXRWjA0sNrpXZlR4QCp1X2MbDb/ANMy/gxNYfNzNSj7Jjg2z7K2hjMK1y3VVCuIwzHgGp2W44XOYy/BoFo8Vjhqo8MKubM6R4qi60dqUkpuxCUsZQJbBV3NsqEnWhUN9FbRjoDcgGxsYqvTV1ZXVWRwVZGUMrKdCrKdCDyiqNMU1C3YhdAXOYheCljqbbrnXTW51NeaZrsRmpNaQmsYpjIviBEtiRymXLvHRPCmximMwcQO+Q6wGZM4cMwntWGmntPaVHD02qVnVKa72biTuVQNWY8FAJM22nPXZq9b1tTt1VzCkWHZoKfq0l3KSN7+8eYFlCIw2/Sy9+/kmG+irmK23tbE/wDkcIlCmdRiNonI7DWxXDrdh4sD4Cc6r0O2zWua22HS/wBXDUmRPCytT+UvrRZl5lWWfttaPAE+br/CyBAHdYkrzit7ONprrT2vXLffNdPiKjTTq7P6UYXVK4xKjUjOlc/01lD/ANM9PaLaWm7Sl/m1ru9o+VlL8mz+JI8V5ngfa1UpP1e0MK1NxozUgyOveaNU/Jh4S8bL25hsWmfD1UqKPeA0dPxobFfMesdtXZVDEpkxFJKqcA4uV71b3lPeCJ5xt32cYjCP9I2XUqkpduqDfx05imw/3B90i/c0stFJU4D9N3m0/T0ReeDHrD4r0totpS+h3tFXEstHFAU8T7quBlp1m+yR9R+7ceFjYG5mU5qeSB+5IMVowTMlbvNWErtTdHX3kYMO8jh5i4856RhcQKiKy+66hh4EXnnDpdT6+ktXQrG5qLId9JtPwPdh8c81diz7spiORxHePsqO04t6MSDT0P3VjhCE6tc8q90krXamnIFj4k2HyPrNFdJnalXNiX+6Qo/Ko/W85+29rLhMLXrtYijSapYmwZhoiebFR5z5xXuM9Y+3PdHhgtxgEcQ7r/NUH2rdLar1F2bg8zVapRcRk95i9smGHjcFvED7UtnQHoPS2ZR+q2KqKOvrb+/qaZ4ID/URc8AKj7INgtVettHEdqrVqVEos28sT/GreJJyD889UBlmvmFOwUcOQ6x/s7XwHvJVomF54jvBPUxitEK0mGmdHKmkLYDSQaIDSWeX2TJRCeGhmiBWF7XFwASL6gEkAkcjlb0PKQrVraessNlLjZRsmVcTbdvms1QnfIEzKqTHGRrBdRtdYJkGMf1YEwSJQlqxomhi1mMgTNhgIp6fKVm1DXHHBM3CoirzmSYkwV4SQgjeamMOhUmkDJMYtjK4CtBRJkGmWMgYwJoUWMW0kxkDGBOCpfTroGmMDVqCquKGpAsq4jubgKnJuO48CNX2fdMXr/8AS4kn6RTBFNnuHqqvvI1/5i2PeQDfUG96aece0jYTUaiY/DXV1qJ1xX6tS/8ADr+ZFjzOXmZtUsoqGflpf/J5Hl3H3pahPEYHcePxHNelJN3onW6vFleFRXTzHbU+gPrOJ0e2suLw1Gsth1i3ZR9RwSrp5MDbutOhRfq8RSfk9Nj4ZrH4ShC8wVDSdDj6FW3WmicBqP8AS9EzQmMsJ32K5JUpnvVqHm9Q+rmUv2x4spsvKP52Jo0z4BalS3rTWW+g3ab/ADiZUvazhi+z6bDdRxmGqN+EipT+brPnlCQatjj/AGv8Vv1TbRkditnR/ZgwuEw9EfyaNNDpa72u7ebFj5zpAyFQ9pvxN8zNXG7UoUFzV6tGkvOrVWnfwzHXeN3OUDvSOvmSvLBrVvNVCgliAqgsxO4AC5J8gZWMf7T9l0sOKoxCVMy3SjSOaux+yyfy/FrecpnT/wBrFGpQqYfAlnNVTTqYixRRTOjJTBGYkjS5A0Jte9xT+g3s+r7Td2zClh6ZC1KpXMcx1yIumZra7wACOYB3aXZLGxGerJYBp2euPmqMk5Lt2PFdnaXtt2hVpVKdNKNJqhcCqmc1URm7Kob2DAaZrX46HWc2ptLpHikZSNp1Ed6bkLQq2z0ypVlyr2SCqnS2ouddZ7L0a6D4HAKOppA1NCa9UCpWJ5hiLJ4KBLDm8/HWSdtenhNqeEW5nP5+q8FO93WK+e6eP6RUKzVW/wBTSpURaT1atGqT1YJIHbWwtdiCNRc23mWLov7SauEpGlVpmuoZmDmqVrAs2ZszENm1JOutydeXr9SoQNJzdpbIw+JW1elTqAbi69oeDDtDyMsR7Uimb+rELdnZ75qJgc04FQ6L9IaePomogK5XKOjMrOpAFibbgb6eE7maeT9IvZvi8LU+l7IrVQ6Af9MCesyjUqjX/ig78jb/AL26Xfoz0ibG4VKj0atGpuqU6iMgzD61MsO0h4ctx5nOrImyfqQOuzK2re/5FNjcR0XDFdp6/L1iTUPMzEz1cqWYzNNAJWOsMkKt4tkMWTPeGyQYKYuE2oJq4isEVma4VFZ2IBJCqpYmw1OgMMbtKlQpPVrOqU6YzO7bgPDeTewAGpJE83/1HaO22q9QDQ2fnyqz9gOo35yLmo2lyo7IuAecs0VO99982aMyfQcz2LyWQNyxPJdvbHtW2fRpk02qVquU5KYpOiluGZ3AsvO1zKR/4xY7qaaZKJqo9MvXsR1qIQSpQWALWsSN4JsBe8uuD9l2AWxrdZXYX99jTTh9WmQfVjOtS6GbNQWXB4W33qQqH1e5+Mv8XZ9Od0MLtbm329FAR1EmN7Lz6l7aK2aoXw1IqVUUUWoyhGF7s7EEve40GW2XvJnf2R7WMFWD9ffDsp7AbNVDrlvfMi6NcHQ6ajU6zu4joVsx/eweG5dhOr/4ESsdIfZLh6gZsIxo1LC1JyXoEjhmN3S/5teQ3Ak2dN0Sws7fd/RT3KqPEG6umA2hTxFJKtJg1OooZSPipHBgdCOBEaTPC0xu09kVGpg1KJbtFGC1KVTgKiggo3LMPCejezvpMcXhitWoWxNJnNQse29NnLLU8AWK6bso3XEXVbNdC0ysIczTu9FZpq0SOEbhYq1kxGN2emIpVKVT3KqNTbuDC2bxBsfER0YqzN3i3ELSeAW2KofsjxDoMbhanvUKwe19xN6dQDuzInrL5jV0Hgw+AMp/RfDBNvbWA3GnTqHxqPSqH4sZdsWug8T8o/aTgZt8ahp8wFn0RIaAdCQrV/rB7oSsfSDzhND/AC55nzSPyLeSKB1b/OMhtbZqYrD1qFTRK1NqZNr5SfdcDmrBW/LJkZatQcnqD0e0cDMDGN2GYPoVce0OGOq19jYp3oU+tAFZF6quo3LWQZXt3E9oHirqeMrHtR6R4SjhKlCqtOria1MrSpFQzUsw0xDE+5beOJIHC5lvVQCSALta5tvsLC/lpKF0m6FHHbRw5SglLC0y30nEAItTENmLPZfecaKgcggljvAlyiERqN+Q2aMfLG3ysMSqE4eI90Y6Kvezj2YDEqMTjQwoHWjRuVauPtsRqtPlbVu4b/Ydn7Po4dMlCnTpJe+Skiot7AFiBvNgNTrpJqe4AcANAByA5SQaJra2Wqfd5w0Gg981KKBsY7U0NM5ou8LyhZMsiq26QvCqd0XeaEI6ASHDFbd4h3uZPNEtEU4xKm8JtOSJi0bSRqNpIOaXSWU2iwTCYmpIq2sy50jA0xvAUrbwUL/HQjgQd4MxlAUBQAqgBQAAABuAA0A7pEmZY6R8os5pXrBgVC8yxkYEwnGITohgsEyDGZJiyYoBWAFyelGwEx2GaixCm4anUK5jTcEdoC43i4Pj3Tx7bPR/GbLrI2YjUmjiKLMFJ4gHQq1t6nnxE90JmltXZdLFUXpVhem4sbe8pG51PBgdQf0JE1qGvdT9B2LDmPfpkqlVRCUbzcHLjdAtpYzE4ZauIeg6sXVciEVrq1j1hBCDwC3sQeMtiLy3nQeM8p6D0MbhNpYjCU2pslPO1WnWLU1qqhAWpTsGKuVZSN4sdbixnqWJpOyFaZys3Z6zjTB95wOLAXtwzWvpeK2hEGTdEixxFsLA9ijTTExYg3C4vRHCZq+0cUd2KxRp0TzoYe9JWHcTf+iWTFDQeJ+UxgsKlJESmoWnTVURRuVFFgPTjJYvcPzH4CZtRJxHE+A7hgPgpwt3AAsfRu6Esn+mNyhNf/FHt8lW/ONVf2smTF1RzbN/WoPzJkQZu9MKGWrTf7SZfNDcfBvhOcGlKui4dS9vbfzxVuE78LHdnpgnAyQMUGkg0o2UiE0GZvFAyQaRsoWTQ0M0Xmmbzyy8spOYu8kTFGW4DhupL26p6PpIvFBpJ6yhSzEBVBZmYgKoG8kncJFzHMfvNXoAIsUB7TLMTpbvtxtztPPuk3T52Jp4M5UGjV7Wd/wX9xe/3j3bpUDjat82Yhr3zDR7882+/fOjpthvmaJJOieVrnxxFvVWG0khC9uQayLVAb2INtDYg28bbp5Zi+l+Mr4daBbXUVKqmz1U0yqxG7jc/W0vxvq4BWoEGmxVxrmQ5Tfy4T2PYMjrukeAdBn8cM+76L007mtsvWoMZWNidMUdlp4gqtQ6LU0Wm55NwRvh4cbIxmXUU0kUwZIMsew9yXulgxReYJmJEmUpDvOT422CCZAmZJkCZ4AngLBMkomFEciwJXpK0a2wqD11r5AMQgULWW4cBbjKdbMpDMpBGoPCwI6yLIoscixb5C6wJyVQgNuRqposwtLPVRebIp821+EYizZ2JSzYi/BQzfDKPn8J5Tx8WZkfMj7pD37rS7kFab+MxC0xPpa5tcrpXhM+GJG+kRUHgNG/+pJ8pUMO9x4aT0WrTDAggEEEEHiCN085r4c0K70z9VsoPNd6N6ETl9uQWe2Ya4H5Le2ZJvMdGdMR795p4aSDRQaSBnOkLSITQ0yDFZpnNI2UbJuaZzRV5nNPLKNkzNMNIXmbz0XBuF4W3WjittYenmz1VzKSCi9p7jhlHHxtKdt3bj4ns2y0Rup3vm5M/M924fGS9oOHajWpYlB2KtqNdR9tBem/iUBH/wAYnGpYtWAO8HcRO32XTQmNs4xJ56HWyt0dK2QXGJGiW2z0PAjwkRs1eZm2Kq8/gYGsvf6TcutIQS8ilpQC7hIV6gUd/KSqVydwt85rmnC6ayhJN3LVK3Nzx3yzbO6YPRAQr1tMCwu2V0HABrG47iPC04XVSNYhFJPpxJ4ARU0Mc7dyQXCbLRscLvyCvux+kn0qqypTKrTQOzM+Y3ZrIoAAAvZzx9ydgmV7oRgTTwgdvfxLGs34bZaa+GUXH4p3yZwVY2Ns7mxCzRhzyz+KwhYkkZadyCYAQCxirKpNl6TZZRY1VgqxqrFEpDnLKrHIswqxyrEOKrucsNoD/ms7PRvDWRm+0bD8K/3J9Jx3QsVUbyQPM7pa8LQCIqjcoA/vNzYFPxJzKcmj4n7LOrJLM3eadCEJ2yykSq9NNmkqtZRqnYqfgJ7LeRJ/q7paouvSDqysAVYFSDuIIsRK1VAKiIxnVPp5jDIHjT0XnFGrcd/HxjA0jtDANhqzIb5d6sfrIdx8RqDIhpwb43McWOzC6wFrgHNyKcDMgxQaZzRdl5ZMzTOaLzQzTyy8smZpnNF3hmhZeWWj0h2b9JwtWn9Yrmp/+4naX1tl/MZ5NQZkOm47wdx/vPZs0876UbJ6rEuVHYq/xUtuGY9pfJr+Vp02waixdCdcR8/l5FXKNt5LDNcYYw8j6zVx9au6EUmCNfnqRbdm4cJudRM9ROpWvJFLK0sLjjywKqowGMzXu9/tdcPnmlgwVaqqAVSGbiRv7hfjNvqYdRPAqdJsw0ri5jnY8zh6KBxPjM4XBvia1NPtsFHJQd7eQufKT6iWnoZsqxesRzp0/E++3pYfmMq1lQKeF0munforNUHNjJeVZ6aBQAosqgKo5KBYD0AjFWSVIxUnz4uWGTZRVY1VmVSNVIouSXOWFWOVYKsaqxRckOchVjdwgqySUi7BV4ny7z4CKxcQ1uJOAVdzua3Nh4Qsxc7l0H4jvPkPnO/FYaiEUKNw0/vGz6Ns6kFJAI9cz3+8FjTScR5ciEITQSUQhCCFy9vbHGIpm1hUW5pk8+Kk8j+x4Si5SpIIIKkgg7wRvE9NInA6Q7C6z+JTH8QDUD+YBu/MP7cphbVoDKONEOkMxzH1WrQVnDPDfl6KpXmQZLL/AJ+kwUnKggroLhF4ZpjLMWM9wQp5oXkIQXtlLNOftzZv0ikQPfW7U+88U89PMCb1oZYyKR0Tw9uYUmOLHBzcwvPcNgy7ldFIBJuOWlrRVekUYhhY/AjmO6XHbGwjUPWUSFrjXXRanjwDd50PHnK1tDGmxSrSK1VI36ZTfkdRcd9p3NHWR1Tbtz1Go+3at+Gs4puPEclooCxAGpJsBOtR2Mtu2xJ5LoB5nfOThcRkdW35Tu5jcZYcFievbLRV3biMuUKObNuUevnLbyGDecbAKU8zm5YBaZ2IWqU0pknPmvmt2AtiXJHCx/y8u2Fwq00VEHZQZRz7ye8m585DZ+zhSHN2tmbcNNyrfcoPmTqeQ3lScTtPaH5l+6zqjLtPP6feywaqrdNYXwCgqRipJKkYqTFLlnlyiqRqrJKkYqRRckucsKsaqQVZIm0U51kkuWGNvH5Tt7KwGRcx95uHIcpr7L2dud/FQf8AkZ1wJ1uxNlln/JmGP8Ry7e9ZtTNfoN8VmEITq1SRCEIIRCEIIRMETMIIXB23sDrLvTsKn1huD/s3zlZKEEgggg2IIsQeRE9DInO2psVKwv7r8HA+DDiJz+0dk8UmWDB2o0P3WnS1xj6D8vRUzJMZJu4vA1KTWcW5H6p8D+kTknKOJY7deLEaFbTZA4XC18kMk2MkMkN5S31r5JnJH5JnJDeRvpASLxOz6VUAVERwN2YajwO8eRm4EmQkBIWm7TYqO/qFxF6JYMG/VeRqVCP+U6uHwqIoVFVVG5VUKL89OPfNgJJBJOWqllwkeT3kn1Xj5XO6xJ7ylhJMJGBJNUlYuSS5LCRipJhIwJFlyWXKCpGKszaZpozmygk/5v5ReLjutFydEou1UWa06Wztln3qg7wp+Z/abGB2Uqatq/wHh+83wJ12y9h7hE1Tno3l39vvuz5qi/RZ5oAmYQnVqkiEIQQiEIQQiEIQQiEIQQiEIQQl1sOrghgCDvBFxOHjejlrmkfyMfk37+ssEJTqqGGqFpG+Oo8U6KZ8R6JVJq4dkNmUg8iLf95ELLpVoqwswBHIi859fo/TPukr3e8vodfjOYqNgzsxhcHDkcD9PRaLK9p6wsq5khknUq7Dqruyt4Gx9D+81nwjr7yMPym3rumLLBPD+4xw8MPNWmzsdkVqhJIJGSQEq8VqlvJQSTCSekzmEjxRzUC5RCSYSTSm7e6rHwUmbFPZdU77Ad5/QR0cE837bHHww80p0jRmVrGwFz3fEgfqIC5NgDfgALn0nQGxBm1u1ylzcBVVbHKo371HqZtpg7JoCGLMxy2JJuct9dbXGl+E3ofw9LJYyO3fifoqjqoDLFaWG2Oza1DYchq3ruE61HDKgsosP81POKFPRdH0BWxYXH3jrqbfOQNJjvBvloqe1ya78Z0tHs2npB+m3HmcT77lUkldJmt2KrElTbQjja9txNvKJZGICkGxdiTcAZAxIGhvrppMmh2xZeN8xtZQFtlUX3/uZoJSlhXYjW9rCxIsSdb6HymxNHqGy7jfqyo7Vu0T4/GTqUmIb3hZ7ra27KANCeetjyghbcJq9oBQoO43zdo3sCLm/jAVKlx2dNPEDN48jfyghbUJGEEKUIQghEIQghEIQghEIQghEIQghLP7zIhCC8Wpjd849ffCE4jbfWPetGnyUae+dbB7x4whFbG6w7wpVGS6BmBMQnd6rMUzCEJ6vUTEIQQiZhCCEQhCCFgwhCCFmEIQQv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AutoShape 12" descr="data:image/jpeg;base64,/9j/4AAQSkZJRgABAQAAAQABAAD/2wCEAAkGBg8QDxAUEBIPFBAQEA8PEBAQDxQQEBAQFBAVFBQQFBQXHCYeFxkjGhQSHy8gJCcpLCwsFh4xNTAqNScrLCkBCQoKDgwOGg8PGiokHyQvLCktLCwsKSoqLCwtKSwsLDQvLCwsKSkvMCksKi8pKSwpLCwpKSwsLCwsKSwsKSwpKf/AABEIAOEA4QMBIgACEQEDEQH/xAAcAAACAgMBAQAAAAAAAAAAAAAAAwIGAQQFBwj/xABDEAACAQIDBAcECAUDAgcAAAABAgADEQQSIQUxQVEGEyJhcYGRBzKhsRRCUmJygsHRI0OS4fAVM7Ik8Rc0RHODosL/xAAbAQACAwEBAQAAAAAAAAAAAAAAAwIEBQYBB//EADcRAAEDAgMECAQGAgMAAAAAAAEAAgMEESExQQUSE1EiMmFxgZGx8KHB0eEGFCMzQlIV8SRygv/aAAwDAQACEQMRAD8A9xhCEEIhCEEIhCEEIhMXkDV5SLnBuaLJkg1UCa1XGKO88hu9Zq1MU53WHhv9Zmz7RjjwBuezH7fFNbESt56/gBzM1amOH2v6dflNRhffqeZ1kCswp9qTO6uHj9LKy2FozTXxn4z5/wB4lsT3H1kSsgyzGlqZnZlWGsasmv3H1kfpRG4uPzH95EiQIlXiu5poa1bC7SqDc5/Nr85sU9tt9ZVI7jY/rOYRIESzFXVUfUkPjiPigwRuzCsdDbVJt5Kn72713TdVwd247iNbymljJUMW6G6MV7uB8Rum3T/iCVuE7bjm3Py/0kPoQeqVcoTiYTpCNBVFvvLqvmN4+M7CVVYAggg7iNQZ0tNWQ1Td6J1/UeCoSRPjNnBThCEtpSIQhBCIQhBCIQhBCIQhBCIQhBCIurWC/txisTisug38uXeZomoSeZ4mZlVXti6LcT6JrIy7FbFTE8/ICIeozdw5D9eciFjAsxnyyTZlWA0NSwszljQsMkhwV7vJBWRKzYKyBWKfCpBy1ysWwmwyxbCZ8sSaCtdhFkR7CLYTNe2xTmlJYSBjWEWwngTQlESBEawizGBNBSjHYTHvSN0Ol9VOqny/WKYSBjWOcx2+w2PMKZaHCxVt2btdK2m5xvQ7/EcxN8GUAMQQQSCNQQbEHmJZNjbe6yyVLCpuB3B/2Pd6cp12ztr8YiKfB2h0P3WTU0RZ02Zei7kJgGZnQLNRCEIIRCEIIRCEIIQZqYzGZdB7x3dw5mMxeKFNSTv3AczynFDEkk6k7zMTam0eAOFH1j8B7yViGLexOSaCfXfGKItRHKJgRC+JVk4KSiMCzCiNUTWijukuKwFmcsYFmSsvCHBL3kgrFss2GWKYSrLHZSaUhhFMI9hFMJkzNT2lIYRTCOeKaY8zVYakmLaNMW0qhOCW0W0Y0W0YE4JbRZjWizGhNCUYto1otpO104Ky7A231nYqH+IPdb7YH/6+frO8DPOCSCCCQQQQRoQRuIl02FtgV6dj/uLYOOfJx3H4Trdk7QMv6Mp6QyPMfVYldScP9RmWvYupCEJvrLRCEIIRMMdJmcvbWMyrkG9t/cv993rK1XUtpoXSu09hTjYXuDQtHF4o1Xv9UaL4c/P9pJJr0hHrPnTZXSvMjzicVqloaLBOWOWJWNUzXgKQ5OWOWc7G7Ww+HF69ajSGmtaqlIa7vfInJq+0zYyGxx+Fv91y49VBE24GuOQVZxCtiyRldwHT7ZVYgU8dgySQApxCIxJ4BXIJndWqCAQQQRcEG4I5g8ZpA2GISs0NFNJsYtjKExCY1KeKaMYxTGY05VhqU0U0a0S0xZ1YalGQaTMW0phPCWZBpMxbGMCaFBotoxoomMCcFAxZjGizGhOCW0ng8a1Cqrrw3j7S8V/ziBINFtGNLmkObmMlMtDhunJej4WutRFZTdWAYHuIjZU+iG07FqLHfd6d+f1l/X+qWyd5R1IqYRIPHvXK1MBhkLD4dyIQhLarrDG0q2IxHWVWbhfT8I3fvO3trEZKLc27A89/wvK/RGnjOP8AxFUXcyAf9j8lo0bMC/wWwpjViL/DU+E8l6Z+0nEYyt9C2RnbOeratSv1tZuK0iPcpgb30uL6hd+LQUslQ/dbkMSTkAmyvDBirn0u9qmB2eWQHr8SNDRpMLIeVWpqF8Bc9wlHpbc6Tbbv9GBw+FJtnpE4ajbUa1z26neFJ8JYOhPsdw+GC1McEr194pb8PS7rH/dPedO4756YhtbkAABwA4ATfbUU9P0YRvH+xy8AqpY9+LsF5Tsr2AIxzY7GVHc6stBAuut/4tS5PDXKOMs+F9iexFAzUa1QgWvUxNTXvIQqPSXRWjA0sNrpXZlR4QCp1X2MbDb/ANMy/gxNYfNzNSj7Jjg2z7K2hjMK1y3VVCuIwzHgGp2W44XOYy/BoFo8Vjhqo8MKubM6R4qi60dqUkpuxCUsZQJbBV3NsqEnWhUN9FbRjoDcgGxsYqvTV1ZXVWRwVZGUMrKdCrKdCDyiqNMU1C3YhdAXOYheCljqbbrnXTW51NeaZrsRmpNaQmsYpjIviBEtiRymXLvHRPCmximMwcQO+Q6wGZM4cMwntWGmntPaVHD02qVnVKa72biTuVQNWY8FAJM22nPXZq9b1tTt1VzCkWHZoKfq0l3KSN7+8eYFlCIw2/Sy9+/kmG+irmK23tbE/wDkcIlCmdRiNonI7DWxXDrdh4sD4Cc6r0O2zWua22HS/wBXDUmRPCytT+UvrRZl5lWWfttaPAE+br/CyBAHdYkrzit7ONprrT2vXLffNdPiKjTTq7P6UYXVK4xKjUjOlc/01lD/ANM9PaLaWm7Sl/m1ru9o+VlL8mz+JI8V5ngfa1UpP1e0MK1NxozUgyOveaNU/Jh4S8bL25hsWmfD1UqKPeA0dPxobFfMesdtXZVDEpkxFJKqcA4uV71b3lPeCJ5xt32cYjCP9I2XUqkpduqDfx05imw/3B90i/c0stFJU4D9N3m0/T0ReeDHrD4r0totpS+h3tFXEstHFAU8T7quBlp1m+yR9R+7ceFjYG5mU5qeSB+5IMVowTMlbvNWErtTdHX3kYMO8jh5i4856RhcQKiKy+66hh4EXnnDpdT6+ktXQrG5qLId9JtPwPdh8c81diz7spiORxHePsqO04t6MSDT0P3VjhCE6tc8q90krXamnIFj4k2HyPrNFdJnalXNiX+6Qo/Ko/W85+29rLhMLXrtYijSapYmwZhoiebFR5z5xXuM9Y+3PdHhgtxgEcQ7r/NUH2rdLar1F2bg8zVapRcRk95i9smGHjcFvED7UtnQHoPS2ZR+q2KqKOvrb+/qaZ4ID/URc8AKj7INgtVettHEdqrVqVEos28sT/GreJJyD889UBlmvmFOwUcOQ6x/s7XwHvJVomF54jvBPUxitEK0mGmdHKmkLYDSQaIDSWeX2TJRCeGhmiBWF7XFwASL6gEkAkcjlb0PKQrVraessNlLjZRsmVcTbdvms1QnfIEzKqTHGRrBdRtdYJkGMf1YEwSJQlqxomhi1mMgTNhgIp6fKVm1DXHHBM3CoirzmSYkwV4SQgjeamMOhUmkDJMYtjK4CtBRJkGmWMgYwJoUWMW0kxkDGBOCpfTroGmMDVqCquKGpAsq4jubgKnJuO48CNX2fdMXr/8AS4kn6RTBFNnuHqqvvI1/5i2PeQDfUG96aece0jYTUaiY/DXV1qJ1xX6tS/8ADr+ZFjzOXmZtUsoqGflpf/J5Hl3H3pahPEYHcePxHNelJN3onW6vFleFRXTzHbU+gPrOJ0e2suLw1Gsth1i3ZR9RwSrp5MDbutOhRfq8RSfk9Nj4ZrH4ShC8wVDSdDj6FW3WmicBqP8AS9EzQmMsJ32K5JUpnvVqHm9Q+rmUv2x4spsvKP52Jo0z4BalS3rTWW+g3ab/ADiZUvazhi+z6bDdRxmGqN+EipT+brPnlCQatjj/AGv8Vv1TbRkditnR/ZgwuEw9EfyaNNDpa72u7ebFj5zpAyFQ9pvxN8zNXG7UoUFzV6tGkvOrVWnfwzHXeN3OUDvSOvmSvLBrVvNVCgliAqgsxO4AC5J8gZWMf7T9l0sOKoxCVMy3SjSOaux+yyfy/FrecpnT/wBrFGpQqYfAlnNVTTqYixRRTOjJTBGYkjS5A0Jte9xT+g3s+r7Td2zClh6ZC1KpXMcx1yIumZra7wACOYB3aXZLGxGerJYBp2euPmqMk5Lt2PFdnaXtt2hVpVKdNKNJqhcCqmc1URm7Kob2DAaZrX46HWc2ptLpHikZSNp1Ed6bkLQq2z0ypVlyr2SCqnS2ouddZ7L0a6D4HAKOppA1NCa9UCpWJ5hiLJ4KBLDm8/HWSdtenhNqeEW5nP5+q8FO93WK+e6eP6RUKzVW/wBTSpURaT1atGqT1YJIHbWwtdiCNRc23mWLov7SauEpGlVpmuoZmDmqVrAs2ZszENm1JOutydeXr9SoQNJzdpbIw+JW1elTqAbi69oeDDtDyMsR7Uimb+rELdnZ75qJgc04FQ6L9IaePomogK5XKOjMrOpAFibbgb6eE7maeT9IvZvi8LU+l7IrVQ6Af9MCesyjUqjX/ig78jb/AL26Xfoz0ibG4VKj0atGpuqU6iMgzD61MsO0h4ctx5nOrImyfqQOuzK2re/5FNjcR0XDFdp6/L1iTUPMzEz1cqWYzNNAJWOsMkKt4tkMWTPeGyQYKYuE2oJq4isEVma4VFZ2IBJCqpYmw1OgMMbtKlQpPVrOqU6YzO7bgPDeTewAGpJE83/1HaO22q9QDQ2fnyqz9gOo35yLmo2lyo7IuAecs0VO99982aMyfQcz2LyWQNyxPJdvbHtW2fRpk02qVquU5KYpOiluGZ3AsvO1zKR/4xY7qaaZKJqo9MvXsR1qIQSpQWALWsSN4JsBe8uuD9l2AWxrdZXYX99jTTh9WmQfVjOtS6GbNQWXB4W33qQqH1e5+Mv8XZ9Od0MLtbm329FAR1EmN7Lz6l7aK2aoXw1IqVUUUWoyhGF7s7EEve40GW2XvJnf2R7WMFWD9ffDsp7AbNVDrlvfMi6NcHQ6ajU6zu4joVsx/eweG5dhOr/4ESsdIfZLh6gZsIxo1LC1JyXoEjhmN3S/5teQ3Ak2dN0Sws7fd/RT3KqPEG6umA2hTxFJKtJg1OooZSPipHBgdCOBEaTPC0xu09kVGpg1KJbtFGC1KVTgKiggo3LMPCejezvpMcXhitWoWxNJnNQse29NnLLU8AWK6bso3XEXVbNdC0ysIczTu9FZpq0SOEbhYq1kxGN2emIpVKVT3KqNTbuDC2bxBsfER0YqzN3i3ELSeAW2KofsjxDoMbhanvUKwe19xN6dQDuzInrL5jV0Hgw+AMp/RfDBNvbWA3GnTqHxqPSqH4sZdsWug8T8o/aTgZt8ahp8wFn0RIaAdCQrV/rB7oSsfSDzhND/AC55nzSPyLeSKB1b/OMhtbZqYrD1qFTRK1NqZNr5SfdcDmrBW/LJkZatQcnqD0e0cDMDGN2GYPoVce0OGOq19jYp3oU+tAFZF6quo3LWQZXt3E9oHirqeMrHtR6R4SjhKlCqtOria1MrSpFQzUsw0xDE+5beOJIHC5lvVQCSALta5tvsLC/lpKF0m6FHHbRw5SglLC0y30nEAItTENmLPZfecaKgcggljvAlyiERqN+Q2aMfLG3ysMSqE4eI90Y6Kvezj2YDEqMTjQwoHWjRuVauPtsRqtPlbVu4b/Ydn7Po4dMlCnTpJe+Skiot7AFiBvNgNTrpJqe4AcANAByA5SQaJra2Wqfd5w0Gg981KKBsY7U0NM5ou8LyhZMsiq26QvCqd0XeaEI6ASHDFbd4h3uZPNEtEU4xKm8JtOSJi0bSRqNpIOaXSWU2iwTCYmpIq2sy50jA0xvAUrbwUL/HQjgQd4MxlAUBQAqgBQAAABuAA0A7pEmZY6R8os5pXrBgVC8yxkYEwnGITohgsEyDGZJiyYoBWAFyelGwEx2GaixCm4anUK5jTcEdoC43i4Pj3Tx7bPR/GbLrI2YjUmjiKLMFJ4gHQq1t6nnxE90JmltXZdLFUXpVhem4sbe8pG51PBgdQf0JE1qGvdT9B2LDmPfpkqlVRCUbzcHLjdAtpYzE4ZauIeg6sXVciEVrq1j1hBCDwC3sQeMtiLy3nQeM8p6D0MbhNpYjCU2pslPO1WnWLU1qqhAWpTsGKuVZSN4sdbixnqWJpOyFaZys3Z6zjTB95wOLAXtwzWvpeK2hEGTdEixxFsLA9ijTTExYg3C4vRHCZq+0cUd2KxRp0TzoYe9JWHcTf+iWTFDQeJ+UxgsKlJESmoWnTVURRuVFFgPTjJYvcPzH4CZtRJxHE+A7hgPgpwt3AAsfRu6Esn+mNyhNf/FHt8lW/ONVf2smTF1RzbN/WoPzJkQZu9MKGWrTf7SZfNDcfBvhOcGlKui4dS9vbfzxVuE78LHdnpgnAyQMUGkg0o2UiE0GZvFAyQaRsoWTQ0M0Xmmbzyy8spOYu8kTFGW4DhupL26p6PpIvFBpJ6yhSzEBVBZmYgKoG8kncJFzHMfvNXoAIsUB7TLMTpbvtxtztPPuk3T52Jp4M5UGjV7Wd/wX9xe/3j3bpUDjat82Yhr3zDR7882+/fOjpthvmaJJOieVrnxxFvVWG0khC9uQayLVAb2INtDYg28bbp5Zi+l+Mr4daBbXUVKqmz1U0yqxG7jc/W0vxvq4BWoEGmxVxrmQ5Tfy4T2PYMjrukeAdBn8cM+76L007mtsvWoMZWNidMUdlp4gqtQ6LU0Wm55NwRvh4cbIxmXUU0kUwZIMsew9yXulgxReYJmJEmUpDvOT422CCZAmZJkCZ4AngLBMkomFEciwJXpK0a2wqD11r5AMQgULWW4cBbjKdbMpDMpBGoPCwI6yLIoscixb5C6wJyVQgNuRqposwtLPVRebIp821+EYizZ2JSzYi/BQzfDKPn8J5Tx8WZkfMj7pD37rS7kFab+MxC0xPpa5tcrpXhM+GJG+kRUHgNG/+pJ8pUMO9x4aT0WrTDAggEEEEHiCN085r4c0K70z9VsoPNd6N6ETl9uQWe2Ya4H5Le2ZJvMdGdMR795p4aSDRQaSBnOkLSITQ0yDFZpnNI2UbJuaZzRV5nNPLKNkzNMNIXmbz0XBuF4W3WjittYenmz1VzKSCi9p7jhlHHxtKdt3bj4ns2y0Rup3vm5M/M924fGS9oOHajWpYlB2KtqNdR9tBem/iUBH/wAYnGpYtWAO8HcRO32XTQmNs4xJ56HWyt0dK2QXGJGiW2z0PAjwkRs1eZm2Kq8/gYGsvf6TcutIQS8ilpQC7hIV6gUd/KSqVydwt85rmnC6ayhJN3LVK3Nzx3yzbO6YPRAQr1tMCwu2V0HABrG47iPC04XVSNYhFJPpxJ4ARU0Mc7dyQXCbLRscLvyCvux+kn0qqypTKrTQOzM+Y3ZrIoAAAvZzx9ydgmV7oRgTTwgdvfxLGs34bZaa+GUXH4p3yZwVY2Ns7mxCzRhzyz+KwhYkkZadyCYAQCxirKpNl6TZZRY1VgqxqrFEpDnLKrHIswqxyrEOKrucsNoD/ms7PRvDWRm+0bD8K/3J9Jx3QsVUbyQPM7pa8LQCIqjcoA/vNzYFPxJzKcmj4n7LOrJLM3eadCEJ2yykSq9NNmkqtZRqnYqfgJ7LeRJ/q7paouvSDqysAVYFSDuIIsRK1VAKiIxnVPp5jDIHjT0XnFGrcd/HxjA0jtDANhqzIb5d6sfrIdx8RqDIhpwb43McWOzC6wFrgHNyKcDMgxQaZzRdl5ZMzTOaLzQzTyy8smZpnNF3hmhZeWWj0h2b9JwtWn9Yrmp/+4naX1tl/MZ5NQZkOm47wdx/vPZs0876UbJ6rEuVHYq/xUtuGY9pfJr+Vp02waixdCdcR8/l5FXKNt5LDNcYYw8j6zVx9au6EUmCNfnqRbdm4cJudRM9ROpWvJFLK0sLjjywKqowGMzXu9/tdcPnmlgwVaqqAVSGbiRv7hfjNvqYdRPAqdJsw0ri5jnY8zh6KBxPjM4XBvia1NPtsFHJQd7eQufKT6iWnoZsqxesRzp0/E++3pYfmMq1lQKeF0munforNUHNjJeVZ6aBQAosqgKo5KBYD0AjFWSVIxUnz4uWGTZRVY1VmVSNVIouSXOWFWOVYKsaqxRckOchVjdwgqySUi7BV4ny7z4CKxcQ1uJOAVdzua3Nh4Qsxc7l0H4jvPkPnO/FYaiEUKNw0/vGz6Ns6kFJAI9cz3+8FjTScR5ciEITQSUQhCCFy9vbHGIpm1hUW5pk8+Kk8j+x4Si5SpIIIKkgg7wRvE9NInA6Q7C6z+JTH8QDUD+YBu/MP7cphbVoDKONEOkMxzH1WrQVnDPDfl6KpXmQZLL/AJ+kwUnKggroLhF4ZpjLMWM9wQp5oXkIQXtlLNOftzZv0ikQPfW7U+88U89PMCb1oZYyKR0Tw9uYUmOLHBzcwvPcNgy7ldFIBJuOWlrRVekUYhhY/AjmO6XHbGwjUPWUSFrjXXRanjwDd50PHnK1tDGmxSrSK1VI36ZTfkdRcd9p3NHWR1Tbtz1Go+3at+Gs4puPEclooCxAGpJsBOtR2Mtu2xJ5LoB5nfOThcRkdW35Tu5jcZYcFievbLRV3biMuUKObNuUevnLbyGDecbAKU8zm5YBaZ2IWqU0pknPmvmt2AtiXJHCx/y8u2Fwq00VEHZQZRz7ye8m585DZ+zhSHN2tmbcNNyrfcoPmTqeQ3lScTtPaH5l+6zqjLtPP6feywaqrdNYXwCgqRipJKkYqTFLlnlyiqRqrJKkYqRRckucsKsaqQVZIm0U51kkuWGNvH5Tt7KwGRcx95uHIcpr7L2dud/FQf8AkZ1wJ1uxNlln/JmGP8Ry7e9ZtTNfoN8VmEITq1SRCEIIRCEIIRMETMIIXB23sDrLvTsKn1huD/s3zlZKEEgggg2IIsQeRE9DInO2psVKwv7r8HA+DDiJz+0dk8UmWDB2o0P3WnS1xj6D8vRUzJMZJu4vA1KTWcW5H6p8D+kTknKOJY7deLEaFbTZA4XC18kMk2MkMkN5S31r5JnJH5JnJDeRvpASLxOz6VUAVERwN2YajwO8eRm4EmQkBIWm7TYqO/qFxF6JYMG/VeRqVCP+U6uHwqIoVFVVG5VUKL89OPfNgJJBJOWqllwkeT3kn1Xj5XO6xJ7ylhJMJGBJNUlYuSS5LCRipJhIwJFlyWXKCpGKszaZpozmygk/5v5ReLjutFydEou1UWa06Wztln3qg7wp+Z/abGB2Uqatq/wHh+83wJ12y9h7hE1Tno3l39vvuz5qi/RZ5oAmYQnVqkiEIQQiEIQQiEIQQiEIQQiEIQQl1sOrghgCDvBFxOHjejlrmkfyMfk37+ssEJTqqGGqFpG+Oo8U6KZ8R6JVJq4dkNmUg8iLf95ELLpVoqwswBHIi859fo/TPukr3e8vodfjOYqNgzsxhcHDkcD9PRaLK9p6wsq5khknUq7Dqruyt4Gx9D+81nwjr7yMPym3rumLLBPD+4xw8MPNWmzsdkVqhJIJGSQEq8VqlvJQSTCSekzmEjxRzUC5RCSYSTSm7e6rHwUmbFPZdU77Ad5/QR0cE837bHHww80p0jRmVrGwFz3fEgfqIC5NgDfgALn0nQGxBm1u1ylzcBVVbHKo371HqZtpg7JoCGLMxy2JJuct9dbXGl+E3ofw9LJYyO3fifoqjqoDLFaWG2Oza1DYchq3ruE61HDKgsosP81POKFPRdH0BWxYXH3jrqbfOQNJjvBvloqe1ya78Z0tHs2npB+m3HmcT77lUkldJmt2KrElTbQjja9txNvKJZGICkGxdiTcAZAxIGhvrppMmh2xZeN8xtZQFtlUX3/uZoJSlhXYjW9rCxIsSdb6HymxNHqGy7jfqyo7Vu0T4/GTqUmIb3hZ7ra27KANCeetjyghbcJq9oBQoO43zdo3sCLm/jAVKlx2dNPEDN48jfyghbUJGEEKUIQghEIQghEIQghEIQghEIQghLP7zIhCC8Wpjd849ffCE4jbfWPetGnyUae+dbB7x4whFbG6w7wpVGS6BmBMQnd6rMUzCEJ6vUTEIQQiZhCCEQhCCFgwhCCFmEIQQv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" name="Content Placeholder 2"/>
          <p:cNvSpPr txBox="1">
            <a:spLocks/>
          </p:cNvSpPr>
          <p:nvPr/>
        </p:nvSpPr>
        <p:spPr>
          <a:xfrm>
            <a:off x="0" y="7"/>
            <a:ext cx="0" cy="307777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5"/>
              </a:buBlip>
              <a:defRPr sz="2000" kern="1200">
                <a:solidFill>
                  <a:schemeClr val="accent2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6"/>
              </a:buBlip>
              <a:defRPr sz="1800" kern="1200">
                <a:solidFill>
                  <a:schemeClr val="accent2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7"/>
              </a:buBlip>
              <a:defRPr sz="1600" kern="1200">
                <a:solidFill>
                  <a:schemeClr val="accent2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8"/>
              </a:buBlip>
              <a:defRPr sz="1400" kern="1200">
                <a:solidFill>
                  <a:schemeClr val="accent2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5"/>
              </a:buBlip>
              <a:defRPr sz="1400" kern="1200">
                <a:solidFill>
                  <a:schemeClr val="accent2"/>
                </a:solidFill>
                <a:latin typeface="Arial"/>
                <a:ea typeface="+mn-ea"/>
                <a:cs typeface="Arial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en-US"/>
              <a:t> </a:t>
            </a:r>
            <a:endParaRPr lang="en-US" dirty="0"/>
          </a:p>
        </p:txBody>
      </p:sp>
      <p:sp>
        <p:nvSpPr>
          <p:cNvPr id="50" name="AutoShape 10" descr="data:image/jpeg;base64,/9j/4AAQSkZJRgABAQAAAQABAAD/2wCEAAkGBg8QDxAUEBIPFBAQEA8PEBAQDxQQEBAQFBAVFBQQFBQXHCYeFxkjGhQSHy8gJCcpLCwsFh4xNTAqNScrLCkBCQoKDgwOGg8PGiokHyQvLCktLCwsKSoqLCwtKSwsLDQvLCwsKSkvMCksKi8pKSwpLCwpKSwsLCwsKSwsKSwpKf/AABEIAOEA4QMBIgACEQEDEQH/xAAcAAACAgMBAQAAAAAAAAAAAAAAAwIGAQQFBwj/xABDEAACAQIDBAcECAUDAgcAAAABAgADEQQSIQUxQVEGEyJhcYGRBzKhsRRCUmJygsHRI0OS4fAVM7Ik8Rc0RHODosL/xAAbAQACAwEBAQAAAAAAAAAAAAAAAwIEBQYBB//EADcRAAEDAgMECAQGAgMAAAAAAAEAAgMEESExQQUSE1EiMmFxgZGx8KHB0eEGFCMzQlIV8SRygv/aAAwDAQACEQMRAD8A9xhCEEIhCEEIhCEEIhMXkDV5SLnBuaLJkg1UCa1XGKO88hu9Zq1MU53WHhv9Zmz7RjjwBuezH7fFNbESt56/gBzM1amOH2v6dflNRhffqeZ1kCswp9qTO6uHj9LKy2FozTXxn4z5/wB4lsT3H1kSsgyzGlqZnZlWGsasmv3H1kfpRG4uPzH95EiQIlXiu5poa1bC7SqDc5/Nr85sU9tt9ZVI7jY/rOYRIESzFXVUfUkPjiPigwRuzCsdDbVJt5Kn72713TdVwd247iNbymljJUMW6G6MV7uB8Rum3T/iCVuE7bjm3Py/0kPoQeqVcoTiYTpCNBVFvvLqvmN4+M7CVVYAggg7iNQZ0tNWQ1Td6J1/UeCoSRPjNnBThCEtpSIQhBCIQhBCIQhBCIQhBCIQhBCIurWC/txisTisug38uXeZomoSeZ4mZlVXti6LcT6JrIy7FbFTE8/ICIeozdw5D9eciFjAsxnyyTZlWA0NSwszljQsMkhwV7vJBWRKzYKyBWKfCpBy1ysWwmwyxbCZ8sSaCtdhFkR7CLYTNe2xTmlJYSBjWEWwngTQlESBEawizGBNBSjHYTHvSN0Ol9VOqny/WKYSBjWOcx2+w2PMKZaHCxVt2btdK2m5xvQ7/EcxN8GUAMQQQSCNQQbEHmJZNjbe6yyVLCpuB3B/2Pd6cp12ztr8YiKfB2h0P3WTU0RZ02Zei7kJgGZnQLNRCEIIRCEIIRCEIIQZqYzGZdB7x3dw5mMxeKFNSTv3AczynFDEkk6k7zMTam0eAOFH1j8B7yViGLexOSaCfXfGKItRHKJgRC+JVk4KSiMCzCiNUTWijukuKwFmcsYFmSsvCHBL3kgrFss2GWKYSrLHZSaUhhFMI9hFMJkzNT2lIYRTCOeKaY8zVYakmLaNMW0qhOCW0W0Y0W0YE4JbRZjWizGhNCUYto1otpO104Ky7A231nYqH+IPdb7YH/6+frO8DPOCSCCCQQQQRoQRuIl02FtgV6dj/uLYOOfJx3H4Trdk7QMv6Mp6QyPMfVYldScP9RmWvYupCEJvrLRCEIIRMMdJmcvbWMyrkG9t/cv993rK1XUtpoXSu09hTjYXuDQtHF4o1Xv9UaL4c/P9pJJr0hHrPnTZXSvMjzicVqloaLBOWOWJWNUzXgKQ5OWOWc7G7Ww+HF69ajSGmtaqlIa7vfInJq+0zYyGxx+Fv91y49VBE24GuOQVZxCtiyRldwHT7ZVYgU8dgySQApxCIxJ4BXIJndWqCAQQQRcEG4I5g8ZpA2GISs0NFNJsYtjKExCY1KeKaMYxTGY05VhqU0U0a0S0xZ1YalGQaTMW0phPCWZBpMxbGMCaFBotoxoomMCcFAxZjGizGhOCW0ng8a1Cqrrw3j7S8V/ziBINFtGNLmkObmMlMtDhunJej4WutRFZTdWAYHuIjZU+iG07FqLHfd6d+f1l/X+qWyd5R1IqYRIPHvXK1MBhkLD4dyIQhLarrDG0q2IxHWVWbhfT8I3fvO3trEZKLc27A89/wvK/RGnjOP8AxFUXcyAf9j8lo0bMC/wWwpjViL/DU+E8l6Z+0nEYyt9C2RnbOeratSv1tZuK0iPcpgb30uL6hd+LQUslQ/dbkMSTkAmyvDBirn0u9qmB2eWQHr8SNDRpMLIeVWpqF8Bc9wlHpbc6Tbbv9GBw+FJtnpE4ajbUa1z26neFJ8JYOhPsdw+GC1McEr194pb8PS7rH/dPedO4756YhtbkAABwA4ATfbUU9P0YRvH+xy8AqpY9+LsF5Tsr2AIxzY7GVHc6stBAuut/4tS5PDXKOMs+F9iexFAzUa1QgWvUxNTXvIQqPSXRWjA0sNrpXZlR4QCp1X2MbDb/ANMy/gxNYfNzNSj7Jjg2z7K2hjMK1y3VVCuIwzHgGp2W44XOYy/BoFo8Vjhqo8MKubM6R4qi60dqUkpuxCUsZQJbBV3NsqEnWhUN9FbRjoDcgGxsYqvTV1ZXVWRwVZGUMrKdCrKdCDyiqNMU1C3YhdAXOYheCljqbbrnXTW51NeaZrsRmpNaQmsYpjIviBEtiRymXLvHRPCmximMwcQO+Q6wGZM4cMwntWGmntPaVHD02qVnVKa72biTuVQNWY8FAJM22nPXZq9b1tTt1VzCkWHZoKfq0l3KSN7+8eYFlCIw2/Sy9+/kmG+irmK23tbE/wDkcIlCmdRiNonI7DWxXDrdh4sD4Cc6r0O2zWua22HS/wBXDUmRPCytT+UvrRZl5lWWfttaPAE+br/CyBAHdYkrzit7ONprrT2vXLffNdPiKjTTq7P6UYXVK4xKjUjOlc/01lD/ANM9PaLaWm7Sl/m1ru9o+VlL8mz+JI8V5ngfa1UpP1e0MK1NxozUgyOveaNU/Jh4S8bL25hsWmfD1UqKPeA0dPxobFfMesdtXZVDEpkxFJKqcA4uV71b3lPeCJ5xt32cYjCP9I2XUqkpduqDfx05imw/3B90i/c0stFJU4D9N3m0/T0ReeDHrD4r0totpS+h3tFXEstHFAU8T7quBlp1m+yR9R+7ceFjYG5mU5qeSB+5IMVowTMlbvNWErtTdHX3kYMO8jh5i4856RhcQKiKy+66hh4EXnnDpdT6+ktXQrG5qLId9JtPwPdh8c81diz7spiORxHePsqO04t6MSDT0P3VjhCE6tc8q90krXamnIFj4k2HyPrNFdJnalXNiX+6Qo/Ko/W85+29rLhMLXrtYijSapYmwZhoiebFR5z5xXuM9Y+3PdHhgtxgEcQ7r/NUH2rdLar1F2bg8zVapRcRk95i9smGHjcFvED7UtnQHoPS2ZR+q2KqKOvrb+/qaZ4ID/URc8AKj7INgtVettHEdqrVqVEos28sT/GreJJyD889UBlmvmFOwUcOQ6x/s7XwHvJVomF54jvBPUxitEK0mGmdHKmkLYDSQaIDSWeX2TJRCeGhmiBWF7XFwASL6gEkAkcjlb0PKQrVraessNlLjZRsmVcTbdvms1QnfIEzKqTHGRrBdRtdYJkGMf1YEwSJQlqxomhi1mMgTNhgIp6fKVm1DXHHBM3CoirzmSYkwV4SQgjeamMOhUmkDJMYtjK4CtBRJkGmWMgYwJoUWMW0kxkDGBOCpfTroGmMDVqCquKGpAsq4jubgKnJuO48CNX2fdMXr/8AS4kn6RTBFNnuHqqvvI1/5i2PeQDfUG96aece0jYTUaiY/DXV1qJ1xX6tS/8ADr+ZFjzOXmZtUsoqGflpf/J5Hl3H3pahPEYHcePxHNelJN3onW6vFleFRXTzHbU+gPrOJ0e2suLw1Gsth1i3ZR9RwSrp5MDbutOhRfq8RSfk9Nj4ZrH4ShC8wVDSdDj6FW3WmicBqP8AS9EzQmMsJ32K5JUpnvVqHm9Q+rmUv2x4spsvKP52Jo0z4BalS3rTWW+g3ab/ADiZUvazhi+z6bDdRxmGqN+EipT+brPnlCQatjj/AGv8Vv1TbRkditnR/ZgwuEw9EfyaNNDpa72u7ebFj5zpAyFQ9pvxN8zNXG7UoUFzV6tGkvOrVWnfwzHXeN3OUDvSOvmSvLBrVvNVCgliAqgsxO4AC5J8gZWMf7T9l0sOKoxCVMy3SjSOaux+yyfy/FrecpnT/wBrFGpQqYfAlnNVTTqYixRRTOjJTBGYkjS5A0Jte9xT+g3s+r7Td2zClh6ZC1KpXMcx1yIumZra7wACOYB3aXZLGxGerJYBp2euPmqMk5Lt2PFdnaXtt2hVpVKdNKNJqhcCqmc1URm7Kob2DAaZrX46HWc2ptLpHikZSNp1Ed6bkLQq2z0ypVlyr2SCqnS2ouddZ7L0a6D4HAKOppA1NCa9UCpWJ5hiLJ4KBLDm8/HWSdtenhNqeEW5nP5+q8FO93WK+e6eP6RUKzVW/wBTSpURaT1atGqT1YJIHbWwtdiCNRc23mWLov7SauEpGlVpmuoZmDmqVrAs2ZszENm1JOutydeXr9SoQNJzdpbIw+JW1elTqAbi69oeDDtDyMsR7Uimb+rELdnZ75qJgc04FQ6L9IaePomogK5XKOjMrOpAFibbgb6eE7maeT9IvZvi8LU+l7IrVQ6Af9MCesyjUqjX/ig78jb/AL26Xfoz0ibG4VKj0atGpuqU6iMgzD61MsO0h4ctx5nOrImyfqQOuzK2re/5FNjcR0XDFdp6/L1iTUPMzEz1cqWYzNNAJWOsMkKt4tkMWTPeGyQYKYuE2oJq4isEVma4VFZ2IBJCqpYmw1OgMMbtKlQpPVrOqU6YzO7bgPDeTewAGpJE83/1HaO22q9QDQ2fnyqz9gOo35yLmo2lyo7IuAecs0VO99982aMyfQcz2LyWQNyxPJdvbHtW2fRpk02qVquU5KYpOiluGZ3AsvO1zKR/4xY7qaaZKJqo9MvXsR1qIQSpQWALWsSN4JsBe8uuD9l2AWxrdZXYX99jTTh9WmQfVjOtS6GbNQWXB4W33qQqH1e5+Mv8XZ9Od0MLtbm329FAR1EmN7Lz6l7aK2aoXw1IqVUUUWoyhGF7s7EEve40GW2XvJnf2R7WMFWD9ffDsp7AbNVDrlvfMi6NcHQ6ajU6zu4joVsx/eweG5dhOr/4ESsdIfZLh6gZsIxo1LC1JyXoEjhmN3S/5teQ3Ak2dN0Sws7fd/RT3KqPEG6umA2hTxFJKtJg1OooZSPipHBgdCOBEaTPC0xu09kVGpg1KJbtFGC1KVTgKiggo3LMPCejezvpMcXhitWoWxNJnNQse29NnLLU8AWK6bso3XEXVbNdC0ysIczTu9FZpq0SOEbhYq1kxGN2emIpVKVT3KqNTbuDC2bxBsfER0YqzN3i3ELSeAW2KofsjxDoMbhanvUKwe19xN6dQDuzInrL5jV0Hgw+AMp/RfDBNvbWA3GnTqHxqPSqH4sZdsWug8T8o/aTgZt8ahp8wFn0RIaAdCQrV/rB7oSsfSDzhND/AC55nzSPyLeSKB1b/OMhtbZqYrD1qFTRK1NqZNr5SfdcDmrBW/LJkZatQcnqD0e0cDMDGN2GYPoVce0OGOq19jYp3oU+tAFZF6quo3LWQZXt3E9oHirqeMrHtR6R4SjhKlCqtOria1MrSpFQzUsw0xDE+5beOJIHC5lvVQCSALta5tvsLC/lpKF0m6FHHbRw5SglLC0y30nEAItTENmLPZfecaKgcggljvAlyiERqN+Q2aMfLG3ysMSqE4eI90Y6Kvezj2YDEqMTjQwoHWjRuVauPtsRqtPlbVu4b/Ydn7Po4dMlCnTpJe+Skiot7AFiBvNgNTrpJqe4AcANAByA5SQaJra2Wqfd5w0Gg981KKBsY7U0NM5ou8LyhZMsiq26QvCqd0XeaEI6ASHDFbd4h3uZPNEtEU4xKm8JtOSJi0bSRqNpIOaXSWU2iwTCYmpIq2sy50jA0xvAUrbwUL/HQjgQd4MxlAUBQAqgBQAAABuAA0A7pEmZY6R8os5pXrBgVC8yxkYEwnGITohgsEyDGZJiyYoBWAFyelGwEx2GaixCm4anUK5jTcEdoC43i4Pj3Tx7bPR/GbLrI2YjUmjiKLMFJ4gHQq1t6nnxE90JmltXZdLFUXpVhem4sbe8pG51PBgdQf0JE1qGvdT9B2LDmPfpkqlVRCUbzcHLjdAtpYzE4ZauIeg6sXVciEVrq1j1hBCDwC3sQeMtiLy3nQeM8p6D0MbhNpYjCU2pslPO1WnWLU1qqhAWpTsGKuVZSN4sdbixnqWJpOyFaZys3Z6zjTB95wOLAXtwzWvpeK2hEGTdEixxFsLA9ijTTExYg3C4vRHCZq+0cUd2KxRp0TzoYe9JWHcTf+iWTFDQeJ+UxgsKlJESmoWnTVURRuVFFgPTjJYvcPzH4CZtRJxHE+A7hgPgpwt3AAsfRu6Esn+mNyhNf/FHt8lW/ONVf2smTF1RzbN/WoPzJkQZu9MKGWrTf7SZfNDcfBvhOcGlKui4dS9vbfzxVuE78LHdnpgnAyQMUGkg0o2UiE0GZvFAyQaRsoWTQ0M0Xmmbzyy8spOYu8kTFGW4DhupL26p6PpIvFBpJ6yhSzEBVBZmYgKoG8kncJFzHMfvNXoAIsUB7TLMTpbvtxtztPPuk3T52Jp4M5UGjV7Wd/wX9xe/3j3bpUDjat82Yhr3zDR7882+/fOjpthvmaJJOieVrnxxFvVWG0khC9uQayLVAb2INtDYg28bbp5Zi+l+Mr4daBbXUVKqmz1U0yqxG7jc/W0vxvq4BWoEGmxVxrmQ5Tfy4T2PYMjrukeAdBn8cM+76L007mtsvWoMZWNidMUdlp4gqtQ6LU0Wm55NwRvh4cbIxmXUU0kUwZIMsew9yXulgxReYJmJEmUpDvOT422CCZAmZJkCZ4AngLBMkomFEciwJXpK0a2wqD11r5AMQgULWW4cBbjKdbMpDMpBGoPCwI6yLIoscixb5C6wJyVQgNuRqposwtLPVRebIp821+EYizZ2JSzYi/BQzfDKPn8J5Tx8WZkfMj7pD37rS7kFab+MxC0xPpa5tcrpXhM+GJG+kRUHgNG/+pJ8pUMO9x4aT0WrTDAggEEEEHiCN085r4c0K70z9VsoPNd6N6ETl9uQWe2Ya4H5Le2ZJvMdGdMR795p4aSDRQaSBnOkLSITQ0yDFZpnNI2UbJuaZzRV5nNPLKNkzNMNIXmbz0XBuF4W3WjittYenmz1VzKSCi9p7jhlHHxtKdt3bj4ns2y0Rup3vm5M/M924fGS9oOHajWpYlB2KtqNdR9tBem/iUBH/wAYnGpYtWAO8HcRO32XTQmNs4xJ56HWyt0dK2QXGJGiW2z0PAjwkRs1eZm2Kq8/gYGsvf6TcutIQS8ilpQC7hIV6gUd/KSqVydwt85rmnC6ayhJN3LVK3Nzx3yzbO6YPRAQr1tMCwu2V0HABrG47iPC04XVSNYhFJPpxJ4ARU0Mc7dyQXCbLRscLvyCvux+kn0qqypTKrTQOzM+Y3ZrIoAAAvZzx9ydgmV7oRgTTwgdvfxLGs34bZaa+GUXH4p3yZwVY2Ns7mxCzRhzyz+KwhYkkZadyCYAQCxirKpNl6TZZRY1VgqxqrFEpDnLKrHIswqxyrEOKrucsNoD/ms7PRvDWRm+0bD8K/3J9Jx3QsVUbyQPM7pa8LQCIqjcoA/vNzYFPxJzKcmj4n7LOrJLM3eadCEJ2yykSq9NNmkqtZRqnYqfgJ7LeRJ/q7paouvSDqysAVYFSDuIIsRK1VAKiIxnVPp5jDIHjT0XnFGrcd/HxjA0jtDANhqzIb5d6sfrIdx8RqDIhpwb43McWOzC6wFrgHNyKcDMgxQaZzRdl5ZMzTOaLzQzTyy8smZpnNF3hmhZeWWj0h2b9JwtWn9Yrmp/+4naX1tl/MZ5NQZkOm47wdx/vPZs0876UbJ6rEuVHYq/xUtuGY9pfJr+Vp02waixdCdcR8/l5FXKNt5LDNcYYw8j6zVx9au6EUmCNfnqRbdm4cJudRM9ROpWvJFLK0sLjjywKqowGMzXu9/tdcPnmlgwVaqqAVSGbiRv7hfjNvqYdRPAqdJsw0ri5jnY8zh6KBxPjM4XBvia1NPtsFHJQd7eQufKT6iWnoZsqxesRzp0/E++3pYfmMq1lQKeF0munforNUHNjJeVZ6aBQAosqgKo5KBYD0AjFWSVIxUnz4uWGTZRVY1VmVSNVIouSXOWFWOVYKsaqxRckOchVjdwgqySUi7BV4ny7z4CKxcQ1uJOAVdzua3Nh4Qsxc7l0H4jvPkPnO/FYaiEUKNw0/vGz6Ns6kFJAI9cz3+8FjTScR5ciEITQSUQhCCFy9vbHGIpm1hUW5pk8+Kk8j+x4Si5SpIIIKkgg7wRvE9NInA6Q7C6z+JTH8QDUD+YBu/MP7cphbVoDKONEOkMxzH1WrQVnDPDfl6KpXmQZLL/AJ+kwUnKggroLhF4ZpjLMWM9wQp5oXkIQXtlLNOftzZv0ikQPfW7U+88U89PMCb1oZYyKR0Tw9uYUmOLHBzcwvPcNgy7ldFIBJuOWlrRVekUYhhY/AjmO6XHbGwjUPWUSFrjXXRanjwDd50PHnK1tDGmxSrSK1VI36ZTfkdRcd9p3NHWR1Tbtz1Go+3at+Gs4puPEclooCxAGpJsBOtR2Mtu2xJ5LoB5nfOThcRkdW35Tu5jcZYcFievbLRV3biMuUKObNuUevnLbyGDecbAKU8zm5YBaZ2IWqU0pknPmvmt2AtiXJHCx/y8u2Fwq00VEHZQZRz7ye8m585DZ+zhSHN2tmbcNNyrfcoPmTqeQ3lScTtPaH5l+6zqjLtPP6feywaqrdNYXwCgqRipJKkYqTFLlnlyiqRqrJKkYqRRckucsKsaqQVZIm0U51kkuWGNvH5Tt7KwGRcx95uHIcpr7L2dud/FQf8AkZ1wJ1uxNlln/JmGP8Ry7e9ZtTNfoN8VmEITq1SRCEIIRCEIIRMETMIIXB23sDrLvTsKn1huD/s3zlZKEEgggg2IIsQeRE9DInO2psVKwv7r8HA+DDiJz+0dk8UmWDB2o0P3WnS1xj6D8vRUzJMZJu4vA1KTWcW5H6p8D+kTknKOJY7deLEaFbTZA4XC18kMk2MkMkN5S31r5JnJH5JnJDeRvpASLxOz6VUAVERwN2YajwO8eRm4EmQkBIWm7TYqO/qFxF6JYMG/VeRqVCP+U6uHwqIoVFVVG5VUKL89OPfNgJJBJOWqllwkeT3kn1Xj5XO6xJ7ylhJMJGBJNUlYuSS5LCRipJhIwJFlyWXKCpGKszaZpozmygk/5v5ReLjutFydEou1UWa06Wztln3qg7wp+Z/abGB2Uqatq/wHh+83wJ12y9h7hE1Tno3l39vvuz5qi/RZ5oAmYQnVqkiEIQQiEIQQiEIQQiEIQQiEIQQl1sOrghgCDvBFxOHjejlrmkfyMfk37+ssEJTqqGGqFpG+Oo8U6KZ8R6JVJq4dkNmUg8iLf95ELLpVoqwswBHIi859fo/TPukr3e8vodfjOYqNgzsxhcHDkcD9PRaLK9p6wsq5khknUq7Dqruyt4Gx9D+81nwjr7yMPym3rumLLBPD+4xw8MPNWmzsdkVqhJIJGSQEq8VqlvJQSTCSekzmEjxRzUC5RCSYSTSm7e6rHwUmbFPZdU77Ad5/QR0cE837bHHww80p0jRmVrGwFz3fEgfqIC5NgDfgALn0nQGxBm1u1ylzcBVVbHKo371HqZtpg7JoCGLMxy2JJuct9dbXGl+E3ofw9LJYyO3fifoqjqoDLFaWG2Oza1DYchq3ruE61HDKgsosP81POKFPRdH0BWxYXH3jrqbfOQNJjvBvloqe1ya78Z0tHs2npB+m3HmcT77lUkldJmt2KrElTbQjja9txNvKJZGICkGxdiTcAZAxIGhvrppMmh2xZeN8xtZQFtlUX3/uZoJSlhXYjW9rCxIsSdb6HymxNHqGy7jfqyo7Vu0T4/GTqUmIb3hZ7ra27KANCeetjyghbcJq9oBQoO43zdo3sCLm/jAVKlx2dNPEDN48jfyghbUJGEEKUIQghEIQghEIQghEIQghEIQghLP7zIhCC8Wpjd849ffCE4jbfWPetGnyUae+dbB7x4whFbG6w7wpVGS6BmBMQnd6rMUzCEJ6vUTEIQQiZhCCEQhCCFgwhCCFmEIQQv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" name="AutoShape 12" descr="data:image/jpeg;base64,/9j/4AAQSkZJRgABAQAAAQABAAD/2wCEAAkGBg8QDxAUEBIPFBAQEA8PEBAQDxQQEBAQFBAVFBQQFBQXHCYeFxkjGhQSHy8gJCcpLCwsFh4xNTAqNScrLCkBCQoKDgwOGg8PGiokHyQvLCktLCwsKSoqLCwtKSwsLDQvLCwsKSkvMCksKi8pKSwpLCwpKSwsLCwsKSwsKSwpKf/AABEIAOEA4QMBIgACEQEDEQH/xAAcAAACAgMBAQAAAAAAAAAAAAAAAwIGAQQFBwj/xABDEAACAQIDBAcECAUDAgcAAAABAgADEQQSIQUxQVEGEyJhcYGRBzKhsRRCUmJygsHRI0OS4fAVM7Ik8Rc0RHODosL/xAAbAQACAwEBAQAAAAAAAAAAAAAAAwIEBQYBB//EADcRAAEDAgMECAQGAgMAAAAAAAEAAgMEESExQQUSE1EiMmFxgZGx8KHB0eEGFCMzQlIV8SRygv/aAAwDAQACEQMRAD8A9xhCEEIhCEEIhCEEIhMXkDV5SLnBuaLJkg1UCa1XGKO88hu9Zq1MU53WHhv9Zmz7RjjwBuezH7fFNbESt56/gBzM1amOH2v6dflNRhffqeZ1kCswp9qTO6uHj9LKy2FozTXxn4z5/wB4lsT3H1kSsgyzGlqZnZlWGsasmv3H1kfpRG4uPzH95EiQIlXiu5poa1bC7SqDc5/Nr85sU9tt9ZVI7jY/rOYRIESzFXVUfUkPjiPigwRuzCsdDbVJt5Kn72713TdVwd247iNbymljJUMW6G6MV7uB8Rum3T/iCVuE7bjm3Py/0kPoQeqVcoTiYTpCNBVFvvLqvmN4+M7CVVYAggg7iNQZ0tNWQ1Td6J1/UeCoSRPjNnBThCEtpSIQhBCIQhBCIQhBCIQhBCIQhBCIurWC/txisTisug38uXeZomoSeZ4mZlVXti6LcT6JrIy7FbFTE8/ICIeozdw5D9eciFjAsxnyyTZlWA0NSwszljQsMkhwV7vJBWRKzYKyBWKfCpBy1ysWwmwyxbCZ8sSaCtdhFkR7CLYTNe2xTmlJYSBjWEWwngTQlESBEawizGBNBSjHYTHvSN0Ol9VOqny/WKYSBjWOcx2+w2PMKZaHCxVt2btdK2m5xvQ7/EcxN8GUAMQQQSCNQQbEHmJZNjbe6yyVLCpuB3B/2Pd6cp12ztr8YiKfB2h0P3WTU0RZ02Zei7kJgGZnQLNRCEIIRCEIIRCEIIQZqYzGZdB7x3dw5mMxeKFNSTv3AczynFDEkk6k7zMTam0eAOFH1j8B7yViGLexOSaCfXfGKItRHKJgRC+JVk4KSiMCzCiNUTWijukuKwFmcsYFmSsvCHBL3kgrFss2GWKYSrLHZSaUhhFMI9hFMJkzNT2lIYRTCOeKaY8zVYakmLaNMW0qhOCW0W0Y0W0YE4JbRZjWizGhNCUYto1otpO104Ky7A231nYqH+IPdb7YH/6+frO8DPOCSCCCQQQQRoQRuIl02FtgV6dj/uLYOOfJx3H4Trdk7QMv6Mp6QyPMfVYldScP9RmWvYupCEJvrLRCEIIRMMdJmcvbWMyrkG9t/cv993rK1XUtpoXSu09hTjYXuDQtHF4o1Xv9UaL4c/P9pJJr0hHrPnTZXSvMjzicVqloaLBOWOWJWNUzXgKQ5OWOWc7G7Ww+HF69ajSGmtaqlIa7vfInJq+0zYyGxx+Fv91y49VBE24GuOQVZxCtiyRldwHT7ZVYgU8dgySQApxCIxJ4BXIJndWqCAQQQRcEG4I5g8ZpA2GISs0NFNJsYtjKExCY1KeKaMYxTGY05VhqU0U0a0S0xZ1YalGQaTMW0phPCWZBpMxbGMCaFBotoxoomMCcFAxZjGizGhOCW0ng8a1Cqrrw3j7S8V/ziBINFtGNLmkObmMlMtDhunJej4WutRFZTdWAYHuIjZU+iG07FqLHfd6d+f1l/X+qWyd5R1IqYRIPHvXK1MBhkLD4dyIQhLarrDG0q2IxHWVWbhfT8I3fvO3trEZKLc27A89/wvK/RGnjOP8AxFUXcyAf9j8lo0bMC/wWwpjViL/DU+E8l6Z+0nEYyt9C2RnbOeratSv1tZuK0iPcpgb30uL6hd+LQUslQ/dbkMSTkAmyvDBirn0u9qmB2eWQHr8SNDRpMLIeVWpqF8Bc9wlHpbc6Tbbv9GBw+FJtnpE4ajbUa1z26neFJ8JYOhPsdw+GC1McEr194pb8PS7rH/dPedO4756YhtbkAABwA4ATfbUU9P0YRvH+xy8AqpY9+LsF5Tsr2AIxzY7GVHc6stBAuut/4tS5PDXKOMs+F9iexFAzUa1QgWvUxNTXvIQqPSXRWjA0sNrpXZlR4QCp1X2MbDb/ANMy/gxNYfNzNSj7Jjg2z7K2hjMK1y3VVCuIwzHgGp2W44XOYy/BoFo8Vjhqo8MKubM6R4qi60dqUkpuxCUsZQJbBV3NsqEnWhUN9FbRjoDcgGxsYqvTV1ZXVWRwVZGUMrKdCrKdCDyiqNMU1C3YhdAXOYheCljqbbrnXTW51NeaZrsRmpNaQmsYpjIviBEtiRymXLvHRPCmximMwcQO+Q6wGZM4cMwntWGmntPaVHD02qVnVKa72biTuVQNWY8FAJM22nPXZq9b1tTt1VzCkWHZoKfq0l3KSN7+8eYFlCIw2/Sy9+/kmG+irmK23tbE/wDkcIlCmdRiNonI7DWxXDrdh4sD4Cc6r0O2zWua22HS/wBXDUmRPCytT+UvrRZl5lWWfttaPAE+br/CyBAHdYkrzit7ONprrT2vXLffNdPiKjTTq7P6UYXVK4xKjUjOlc/01lD/ANM9PaLaWm7Sl/m1ru9o+VlL8mz+JI8V5ngfa1UpP1e0MK1NxozUgyOveaNU/Jh4S8bL25hsWmfD1UqKPeA0dPxobFfMesdtXZVDEpkxFJKqcA4uV71b3lPeCJ5xt32cYjCP9I2XUqkpduqDfx05imw/3B90i/c0stFJU4D9N3m0/T0ReeDHrD4r0totpS+h3tFXEstHFAU8T7quBlp1m+yR9R+7ceFjYG5mU5qeSB+5IMVowTMlbvNWErtTdHX3kYMO8jh5i4856RhcQKiKy+66hh4EXnnDpdT6+ktXQrG5qLId9JtPwPdh8c81diz7spiORxHePsqO04t6MSDT0P3VjhCE6tc8q90krXamnIFj4k2HyPrNFdJnalXNiX+6Qo/Ko/W85+29rLhMLXrtYijSapYmwZhoiebFR5z5xXuM9Y+3PdHhgtxgEcQ7r/NUH2rdLar1F2bg8zVapRcRk95i9smGHjcFvED7UtnQHoPS2ZR+q2KqKOvrb+/qaZ4ID/URc8AKj7INgtVettHEdqrVqVEos28sT/GreJJyD889UBlmvmFOwUcOQ6x/s7XwHvJVomF54jvBPUxitEK0mGmdHKmkLYDSQaIDSWeX2TJRCeGhmiBWF7XFwASL6gEkAkcjlb0PKQrVraessNlLjZRsmVcTbdvms1QnfIEzKqTHGRrBdRtdYJkGMf1YEwSJQlqxomhi1mMgTNhgIp6fKVm1DXHHBM3CoirzmSYkwV4SQgjeamMOhUmkDJMYtjK4CtBRJkGmWMgYwJoUWMW0kxkDGBOCpfTroGmMDVqCquKGpAsq4jubgKnJuO48CNX2fdMXr/8AS4kn6RTBFNnuHqqvvI1/5i2PeQDfUG96aece0jYTUaiY/DXV1qJ1xX6tS/8ADr+ZFjzOXmZtUsoqGflpf/J5Hl3H3pahPEYHcePxHNelJN3onW6vFleFRXTzHbU+gPrOJ0e2suLw1Gsth1i3ZR9RwSrp5MDbutOhRfq8RSfk9Nj4ZrH4ShC8wVDSdDj6FW3WmicBqP8AS9EzQmMsJ32K5JUpnvVqHm9Q+rmUv2x4spsvKP52Jo0z4BalS3rTWW+g3ab/ADiZUvazhi+z6bDdRxmGqN+EipT+brPnlCQatjj/AGv8Vv1TbRkditnR/ZgwuEw9EfyaNNDpa72u7ebFj5zpAyFQ9pvxN8zNXG7UoUFzV6tGkvOrVWnfwzHXeN3OUDvSOvmSvLBrVvNVCgliAqgsxO4AC5J8gZWMf7T9l0sOKoxCVMy3SjSOaux+yyfy/FrecpnT/wBrFGpQqYfAlnNVTTqYixRRTOjJTBGYkjS5A0Jte9xT+g3s+r7Td2zClh6ZC1KpXMcx1yIumZra7wACOYB3aXZLGxGerJYBp2euPmqMk5Lt2PFdnaXtt2hVpVKdNKNJqhcCqmc1URm7Kob2DAaZrX46HWc2ptLpHikZSNp1Ed6bkLQq2z0ypVlyr2SCqnS2ouddZ7L0a6D4HAKOppA1NCa9UCpWJ5hiLJ4KBLDm8/HWSdtenhNqeEW5nP5+q8FO93WK+e6eP6RUKzVW/wBTSpURaT1atGqT1YJIHbWwtdiCNRc23mWLov7SauEpGlVpmuoZmDmqVrAs2ZszENm1JOutydeXr9SoQNJzdpbIw+JW1elTqAbi69oeDDtDyMsR7Uimb+rELdnZ75qJgc04FQ6L9IaePomogK5XKOjMrOpAFibbgb6eE7maeT9IvZvi8LU+l7IrVQ6Af9MCesyjUqjX/ig78jb/AL26Xfoz0ibG4VKj0atGpuqU6iMgzD61MsO0h4ctx5nOrImyfqQOuzK2re/5FNjcR0XDFdp6/L1iTUPMzEz1cqWYzNNAJWOsMkKt4tkMWTPeGyQYKYuE2oJq4isEVma4VFZ2IBJCqpYmw1OgMMbtKlQpPVrOqU6YzO7bgPDeTewAGpJE83/1HaO22q9QDQ2fnyqz9gOo35yLmo2lyo7IuAecs0VO99982aMyfQcz2LyWQNyxPJdvbHtW2fRpk02qVquU5KYpOiluGZ3AsvO1zKR/4xY7qaaZKJqo9MvXsR1qIQSpQWALWsSN4JsBe8uuD9l2AWxrdZXYX99jTTh9WmQfVjOtS6GbNQWXB4W33qQqH1e5+Mv8XZ9Od0MLtbm329FAR1EmN7Lz6l7aK2aoXw1IqVUUUWoyhGF7s7EEve40GW2XvJnf2R7WMFWD9ffDsp7AbNVDrlvfMi6NcHQ6ajU6zu4joVsx/eweG5dhOr/4ESsdIfZLh6gZsIxo1LC1JyXoEjhmN3S/5teQ3Ak2dN0Sws7fd/RT3KqPEG6umA2hTxFJKtJg1OooZSPipHBgdCOBEaTPC0xu09kVGpg1KJbtFGC1KVTgKiggo3LMPCejezvpMcXhitWoWxNJnNQse29NnLLU8AWK6bso3XEXVbNdC0ysIczTu9FZpq0SOEbhYq1kxGN2emIpVKVT3KqNTbuDC2bxBsfER0YqzN3i3ELSeAW2KofsjxDoMbhanvUKwe19xN6dQDuzInrL5jV0Hgw+AMp/RfDBNvbWA3GnTqHxqPSqH4sZdsWug8T8o/aTgZt8ahp8wFn0RIaAdCQrV/rB7oSsfSDzhND/AC55nzSPyLeSKB1b/OMhtbZqYrD1qFTRK1NqZNr5SfdcDmrBW/LJkZatQcnqD0e0cDMDGN2GYPoVce0OGOq19jYp3oU+tAFZF6quo3LWQZXt3E9oHirqeMrHtR6R4SjhKlCqtOria1MrSpFQzUsw0xDE+5beOJIHC5lvVQCSALta5tvsLC/lpKF0m6FHHbRw5SglLC0y30nEAItTENmLPZfecaKgcggljvAlyiERqN+Q2aMfLG3ysMSqE4eI90Y6Kvezj2YDEqMTjQwoHWjRuVauPtsRqtPlbVu4b/Ydn7Po4dMlCnTpJe+Skiot7AFiBvNgNTrpJqe4AcANAByA5SQaJra2Wqfd5w0Gg981KKBsY7U0NM5ou8LyhZMsiq26QvCqd0XeaEI6ASHDFbd4h3uZPNEtEU4xKm8JtOSJi0bSRqNpIOaXSWU2iwTCYmpIq2sy50jA0xvAUrbwUL/HQjgQd4MxlAUBQAqgBQAAABuAA0A7pEmZY6R8os5pXrBgVC8yxkYEwnGITohgsEyDGZJiyYoBWAFyelGwEx2GaixCm4anUK5jTcEdoC43i4Pj3Tx7bPR/GbLrI2YjUmjiKLMFJ4gHQq1t6nnxE90JmltXZdLFUXpVhem4sbe8pG51PBgdQf0JE1qGvdT9B2LDmPfpkqlVRCUbzcHLjdAtpYzE4ZauIeg6sXVciEVrq1j1hBCDwC3sQeMtiLy3nQeM8p6D0MbhNpYjCU2pslPO1WnWLU1qqhAWpTsGKuVZSN4sdbixnqWJpOyFaZys3Z6zjTB95wOLAXtwzWvpeK2hEGTdEixxFsLA9ijTTExYg3C4vRHCZq+0cUd2KxRp0TzoYe9JWHcTf+iWTFDQeJ+UxgsKlJESmoWnTVURRuVFFgPTjJYvcPzH4CZtRJxHE+A7hgPgpwt3AAsfRu6Esn+mNyhNf/FHt8lW/ONVf2smTF1RzbN/WoPzJkQZu9MKGWrTf7SZfNDcfBvhOcGlKui4dS9vbfzxVuE78LHdnpgnAyQMUGkg0o2UiE0GZvFAyQaRsoWTQ0M0Xmmbzyy8spOYu8kTFGW4DhupL26p6PpIvFBpJ6yhSzEBVBZmYgKoG8kncJFzHMfvNXoAIsUB7TLMTpbvtxtztPPuk3T52Jp4M5UGjV7Wd/wX9xe/3j3bpUDjat82Yhr3zDR7882+/fOjpthvmaJJOieVrnxxFvVWG0khC9uQayLVAb2INtDYg28bbp5Zi+l+Mr4daBbXUVKqmz1U0yqxG7jc/W0vxvq4BWoEGmxVxrmQ5Tfy4T2PYMjrukeAdBn8cM+76L007mtsvWoMZWNidMUdlp4gqtQ6LU0Wm55NwRvh4cbIxmXUU0kUwZIMsew9yXulgxReYJmJEmUpDvOT422CCZAmZJkCZ4AngLBMkomFEciwJXpK0a2wqD11r5AMQgULWW4cBbjKdbMpDMpBGoPCwI6yLIoscixb5C6wJyVQgNuRqposwtLPVRebIp821+EYizZ2JSzYi/BQzfDKPn8J5Tx8WZkfMj7pD37rS7kFab+MxC0xPpa5tcrpXhM+GJG+kRUHgNG/+pJ8pUMO9x4aT0WrTDAggEEEEHiCN085r4c0K70z9VsoPNd6N6ETl9uQWe2Ya4H5Le2ZJvMdGdMR795p4aSDRQaSBnOkLSITQ0yDFZpnNI2UbJuaZzRV5nNPLKNkzNMNIXmbz0XBuF4W3WjittYenmz1VzKSCi9p7jhlHHxtKdt3bj4ns2y0Rup3vm5M/M924fGS9oOHajWpYlB2KtqNdR9tBem/iUBH/wAYnGpYtWAO8HcRO32XTQmNs4xJ56HWyt0dK2QXGJGiW2z0PAjwkRs1eZm2Kq8/gYGsvf6TcutIQS8ilpQC7hIV6gUd/KSqVydwt85rmnC6ayhJN3LVK3Nzx3yzbO6YPRAQr1tMCwu2V0HABrG47iPC04XVSNYhFJPpxJ4ARU0Mc7dyQXCbLRscLvyCvux+kn0qqypTKrTQOzM+Y3ZrIoAAAvZzx9ydgmV7oRgTTwgdvfxLGs34bZaa+GUXH4p3yZwVY2Ns7mxCzRhzyz+KwhYkkZadyCYAQCxirKpNl6TZZRY1VgqxqrFEpDnLKrHIswqxyrEOKrucsNoD/ms7PRvDWRm+0bD8K/3J9Jx3QsVUbyQPM7pa8LQCIqjcoA/vNzYFPxJzKcmj4n7LOrJLM3eadCEJ2yykSq9NNmkqtZRqnYqfgJ7LeRJ/q7paouvSDqysAVYFSDuIIsRK1VAKiIxnVPp5jDIHjT0XnFGrcd/HxjA0jtDANhqzIb5d6sfrIdx8RqDIhpwb43McWOzC6wFrgHNyKcDMgxQaZzRdl5ZMzTOaLzQzTyy8smZpnNF3hmhZeWWj0h2b9JwtWn9Yrmp/+4naX1tl/MZ5NQZkOm47wdx/vPZs0876UbJ6rEuVHYq/xUtuGY9pfJr+Vp02waixdCdcR8/l5FXKNt5LDNcYYw8j6zVx9au6EUmCNfnqRbdm4cJudRM9ROpWvJFLK0sLjjywKqowGMzXu9/tdcPnmlgwVaqqAVSGbiRv7hfjNvqYdRPAqdJsw0ri5jnY8zh6KBxPjM4XBvia1NPtsFHJQd7eQufKT6iWnoZsqxesRzp0/E++3pYfmMq1lQKeF0munforNUHNjJeVZ6aBQAosqgKo5KBYD0AjFWSVIxUnz4uWGTZRVY1VmVSNVIouSXOWFWOVYKsaqxRckOchVjdwgqySUi7BV4ny7z4CKxcQ1uJOAVdzua3Nh4Qsxc7l0H4jvPkPnO/FYaiEUKNw0/vGz6Ns6kFJAI9cz3+8FjTScR5ciEITQSUQhCCFy9vbHGIpm1hUW5pk8+Kk8j+x4Si5SpIIIKkgg7wRvE9NInA6Q7C6z+JTH8QDUD+YBu/MP7cphbVoDKONEOkMxzH1WrQVnDPDfl6KpXmQZLL/AJ+kwUnKggroLhF4ZpjLMWM9wQp5oXkIQXtlLNOftzZv0ikQPfW7U+88U89PMCb1oZYyKR0Tw9uYUmOLHBzcwvPcNgy7ldFIBJuOWlrRVekUYhhY/AjmO6XHbGwjUPWUSFrjXXRanjwDd50PHnK1tDGmxSrSK1VI36ZTfkdRcd9p3NHWR1Tbtz1Go+3at+Gs4puPEclooCxAGpJsBOtR2Mtu2xJ5LoB5nfOThcRkdW35Tu5jcZYcFievbLRV3biMuUKObNuUevnLbyGDecbAKU8zm5YBaZ2IWqU0pknPmvmt2AtiXJHCx/y8u2Fwq00VEHZQZRz7ye8m585DZ+zhSHN2tmbcNNyrfcoPmTqeQ3lScTtPaH5l+6zqjLtPP6feywaqrdNYXwCgqRipJKkYqTFLlnlyiqRqrJKkYqRRckucsKsaqQVZIm0U51kkuWGNvH5Tt7KwGRcx95uHIcpr7L2dud/FQf8AkZ1wJ1uxNlln/JmGP8Ry7e9ZtTNfoN8VmEITq1SRCEIIRCEIIRMETMIIXB23sDrLvTsKn1huD/s3zlZKEEgggg2IIsQeRE9DInO2psVKwv7r8HA+DDiJz+0dk8UmWDB2o0P3WnS1xj6D8vRUzJMZJu4vA1KTWcW5H6p8D+kTknKOJY7deLEaFbTZA4XC18kMk2MkMkN5S31r5JnJH5JnJDeRvpASLxOz6VUAVERwN2YajwO8eRm4EmQkBIWm7TYqO/qFxF6JYMG/VeRqVCP+U6uHwqIoVFVVG5VUKL89OPfNgJJBJOWqllwkeT3kn1Xj5XO6xJ7ylhJMJGBJNUlYuSS5LCRipJhIwJFlyWXKCpGKszaZpozmygk/5v5ReLjutFydEou1UWa06Wztln3qg7wp+Z/abGB2Uqatq/wHh+83wJ12y9h7hE1Tno3l39vvuz5qi/RZ5oAmYQnVqkiEIQQiEIQQiEIQQiEIQQiEIQQl1sOrghgCDvBFxOHjejlrmkfyMfk37+ssEJTqqGGqFpG+Oo8U6KZ8R6JVJq4dkNmUg8iLf95ELLpVoqwswBHIi859fo/TPukr3e8vodfjOYqNgzsxhcHDkcD9PRaLK9p6wsq5khknUq7Dqruyt4Gx9D+81nwjr7yMPym3rumLLBPD+4xw8MPNWmzsdkVqhJIJGSQEq8VqlvJQSTCSekzmEjxRzUC5RCSYSTSm7e6rHwUmbFPZdU77Ad5/QR0cE837bHHww80p0jRmVrGwFz3fEgfqIC5NgDfgALn0nQGxBm1u1ylzcBVVbHKo371HqZtpg7JoCGLMxy2JJuct9dbXGl+E3ofw9LJYyO3fifoqjqoDLFaWG2Oza1DYchq3ruE61HDKgsosP81POKFPRdH0BWxYXH3jrqbfOQNJjvBvloqe1ya78Z0tHs2npB+m3HmcT77lUkldJmt2KrElTbQjja9txNvKJZGICkGxdiTcAZAxIGhvrppMmh2xZeN8xtZQFtlUX3/uZoJSlhXYjW9rCxIsSdb6HymxNHqGy7jfqyo7Vu0T4/GTqUmIb3hZ7ra27KANCeetjyghbcJq9oBQoO43zdo3sCLm/jAVKlx2dNPEDN48jfyghbUJGEEKUIQghEIQghEIQghEIQghEIQghLP7zIhCC8Wpjd849ffCE4jbfWPetGnyUae+dbB7x4whFbG6w7wpVGS6BmBMQnd6rMUzCEJ6vUTEIQQiZhCCEQhCCFgwhCCFmEIQQv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" name="矩形 27"/>
          <p:cNvSpPr/>
          <p:nvPr/>
        </p:nvSpPr>
        <p:spPr bwMode="auto">
          <a:xfrm>
            <a:off x="4693819" y="3313842"/>
            <a:ext cx="296873" cy="62138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  <a:defRPr/>
            </a:pP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sp>
        <p:nvSpPr>
          <p:cNvPr id="32" name="矩形 74"/>
          <p:cNvSpPr/>
          <p:nvPr/>
        </p:nvSpPr>
        <p:spPr>
          <a:xfrm>
            <a:off x="307975" y="202097"/>
            <a:ext cx="951807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charset="0"/>
                <a:ea typeface="ＭＳ Ｐゴシック" charset="0"/>
                <a:cs typeface="Times New Roman" panose="02020603050405020304" pitchFamily="18" charset="0"/>
              </a:rPr>
              <a:t>Li</a:t>
            </a:r>
            <a:r>
              <a:rPr kumimoji="0" lang="en-US" sz="2000" b="1" i="0" u="none" strike="noStrike" kern="1200" cap="none" spc="0" normalizeH="0" baseline="-25000" noProof="0" dirty="0">
                <a:ln>
                  <a:noFill/>
                </a:ln>
                <a:effectLst/>
                <a:uLnTx/>
                <a:uFillTx/>
                <a:latin typeface="Arial" charset="0"/>
                <a:ea typeface="ＭＳ Ｐゴシック" charset="0"/>
                <a:cs typeface="Times New Roman" panose="02020603050405020304" pitchFamily="18" charset="0"/>
              </a:rPr>
              <a:t>x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charset="0"/>
                <a:ea typeface="ＭＳ Ｐゴシック" charset="0"/>
                <a:cs typeface="Times New Roman" panose="02020603050405020304" pitchFamily="18" charset="0"/>
              </a:rPr>
              <a:t>Ni</a:t>
            </a:r>
            <a:r>
              <a:rPr kumimoji="0" lang="en-US" sz="2000" b="1" i="0" u="none" strike="noStrike" kern="1200" cap="none" spc="0" normalizeH="0" baseline="-25000" noProof="0" dirty="0">
                <a:ln>
                  <a:noFill/>
                </a:ln>
                <a:effectLst/>
                <a:uLnTx/>
                <a:uFillTx/>
                <a:latin typeface="Arial" charset="0"/>
                <a:ea typeface="ＭＳ Ｐゴシック" charset="0"/>
                <a:cs typeface="Times New Roman" panose="02020603050405020304" pitchFamily="18" charset="0"/>
              </a:rPr>
              <a:t>1-x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charset="0"/>
                <a:ea typeface="ＭＳ Ｐゴシック" charset="0"/>
                <a:cs typeface="Times New Roman" panose="02020603050405020304" pitchFamily="18" charset="0"/>
              </a:rPr>
              <a:t>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charset="0"/>
                <a:ea typeface="ＭＳ Ｐゴシック" charset="0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charset="0"/>
                <a:ea typeface="ＭＳ Ｐゴシック" charset="0"/>
              </a:rPr>
              <a:t>(x&lt;0.06) 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charset="0"/>
                <a:ea typeface="ＭＳ Ｐゴシック" charset="0"/>
                <a:cs typeface="Heiti SC Medium"/>
              </a:rPr>
              <a:t>with enhanced p-type conductivity and work function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charset="0"/>
              <a:ea typeface="ＭＳ Ｐゴシック" charset="0"/>
              <a:cs typeface="Heiti SC Medium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D8F12B19-4060-A34F-8601-E655F3F82775}"/>
              </a:ext>
            </a:extLst>
          </p:cNvPr>
          <p:cNvSpPr txBox="1"/>
          <p:nvPr/>
        </p:nvSpPr>
        <p:spPr>
          <a:xfrm>
            <a:off x="8625577" y="6507574"/>
            <a:ext cx="5086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/>
              <a:t>26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FB1DF418-67FB-6A4F-823B-E2A6AEF0909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4072" y="1391464"/>
            <a:ext cx="2851725" cy="788282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1AA08B7D-F4AF-7A4D-8F5A-91C412D33C4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54072" y="2171046"/>
            <a:ext cx="2876533" cy="1807246"/>
          </a:xfrm>
          <a:prstGeom prst="rect">
            <a:avLst/>
          </a:prstGeom>
        </p:spPr>
      </p:pic>
      <p:sp>
        <p:nvSpPr>
          <p:cNvPr id="16" name="TextBox 18">
            <a:extLst>
              <a:ext uri="{FF2B5EF4-FFF2-40B4-BE49-F238E27FC236}">
                <a16:creationId xmlns:a16="http://schemas.microsoft.com/office/drawing/2014/main" id="{377F27D9-C3B7-A441-94E0-599E80F26121}"/>
              </a:ext>
            </a:extLst>
          </p:cNvPr>
          <p:cNvSpPr txBox="1"/>
          <p:nvPr/>
        </p:nvSpPr>
        <p:spPr>
          <a:xfrm>
            <a:off x="5442217" y="6507573"/>
            <a:ext cx="24732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sz="1200" dirty="0">
                <a:latin typeface="+mn-ea"/>
                <a:ea typeface="+mn-ea"/>
              </a:rPr>
              <a:t>J. Mater. Chem. C 6, </a:t>
            </a:r>
            <a:r>
              <a:rPr lang="en-US" sz="1200" dirty="0"/>
              <a:t>2275</a:t>
            </a:r>
            <a:r>
              <a:rPr lang="en-GB" sz="1200" dirty="0">
                <a:latin typeface="+mn-ea"/>
                <a:ea typeface="+mn-ea"/>
              </a:rPr>
              <a:t> (</a:t>
            </a:r>
            <a:r>
              <a:rPr lang="en-US" altLang="zh-CN" sz="1200" dirty="0">
                <a:latin typeface="+mn-ea"/>
                <a:ea typeface="+mn-ea"/>
              </a:rPr>
              <a:t>2018</a:t>
            </a:r>
            <a:r>
              <a:rPr lang="en-GB" sz="1200" dirty="0">
                <a:latin typeface="+mn-ea"/>
                <a:ea typeface="+mn-ea"/>
              </a:rPr>
              <a:t>)</a:t>
            </a:r>
          </a:p>
        </p:txBody>
      </p:sp>
      <p:graphicFrame>
        <p:nvGraphicFramePr>
          <p:cNvPr id="20" name="Object 36">
            <a:extLst>
              <a:ext uri="{FF2B5EF4-FFF2-40B4-BE49-F238E27FC236}">
                <a16:creationId xmlns:a16="http://schemas.microsoft.com/office/drawing/2014/main" id="{8AC5FA2D-612C-7D44-872A-CCCD78F86D4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9681386"/>
              </p:ext>
            </p:extLst>
          </p:nvPr>
        </p:nvGraphicFramePr>
        <p:xfrm>
          <a:off x="4389872" y="791691"/>
          <a:ext cx="4490022" cy="38744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172" name="Graph" r:id="rId11" imgW="3902400" imgH="3366720" progId="Origin50.Graph">
                  <p:embed/>
                </p:oleObj>
              </mc:Choice>
              <mc:Fallback>
                <p:oleObj name="Graph" r:id="rId11" imgW="3902400" imgH="3366720" progId="Origin50.Graph">
                  <p:embed/>
                  <p:pic>
                    <p:nvPicPr>
                      <p:cNvPr id="35" name="Object 36">
                        <a:extLst>
                          <a:ext uri="{FF2B5EF4-FFF2-40B4-BE49-F238E27FC236}">
                            <a16:creationId xmlns:a16="http://schemas.microsoft.com/office/drawing/2014/main" id="{243A1005-4633-0743-B278-4972E111F54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389872" y="791691"/>
                        <a:ext cx="4490022" cy="387442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3">
            <a:extLst>
              <a:ext uri="{FF2B5EF4-FFF2-40B4-BE49-F238E27FC236}">
                <a16:creationId xmlns:a16="http://schemas.microsoft.com/office/drawing/2014/main" id="{23252549-95E7-914F-9D8C-25D6C087D5F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08004287"/>
              </p:ext>
            </p:extLst>
          </p:nvPr>
        </p:nvGraphicFramePr>
        <p:xfrm>
          <a:off x="2571655" y="4380878"/>
          <a:ext cx="3675888" cy="25993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173" name="Graph" r:id="rId13" imgW="4276800" imgH="3024000" progId="Origin50.Graph">
                  <p:embed/>
                </p:oleObj>
              </mc:Choice>
              <mc:Fallback>
                <p:oleObj name="Graph" r:id="rId13" imgW="4276800" imgH="3024000" progId="Origin50.Graph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2571655" y="4380878"/>
                        <a:ext cx="3675888" cy="25993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9" name="Group 14">
            <a:extLst>
              <a:ext uri="{FF2B5EF4-FFF2-40B4-BE49-F238E27FC236}">
                <a16:creationId xmlns:a16="http://schemas.microsoft.com/office/drawing/2014/main" id="{FAEB68CD-3C4D-ED49-BA04-B1AB9D26117A}"/>
              </a:ext>
            </a:extLst>
          </p:cNvPr>
          <p:cNvGrpSpPr/>
          <p:nvPr/>
        </p:nvGrpSpPr>
        <p:grpSpPr>
          <a:xfrm>
            <a:off x="-196692" y="4164222"/>
            <a:ext cx="3520440" cy="2693778"/>
            <a:chOff x="2415991" y="2853109"/>
            <a:chExt cx="3520440" cy="2693778"/>
          </a:xfrm>
        </p:grpSpPr>
        <p:graphicFrame>
          <p:nvGraphicFramePr>
            <p:cNvPr id="21" name="Object 10">
              <a:extLst>
                <a:ext uri="{FF2B5EF4-FFF2-40B4-BE49-F238E27FC236}">
                  <a16:creationId xmlns:a16="http://schemas.microsoft.com/office/drawing/2014/main" id="{29D817BC-9BD0-584A-AB2E-1BB76FA2DE2F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015940087"/>
                </p:ext>
              </p:extLst>
            </p:nvPr>
          </p:nvGraphicFramePr>
          <p:xfrm>
            <a:off x="2415991" y="2853109"/>
            <a:ext cx="3520440" cy="269377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1174" name="Graph" r:id="rId15" imgW="3920760" imgH="3000960" progId="Origin50.Graph">
                    <p:embed/>
                  </p:oleObj>
                </mc:Choice>
                <mc:Fallback>
                  <p:oleObj name="Graph" r:id="rId15" imgW="3920760" imgH="3000960" progId="Origin50.Graph">
                    <p:embed/>
                    <p:pic>
                      <p:nvPicPr>
                        <p:cNvPr id="11" name="Object 10"/>
                        <p:cNvPicPr/>
                        <p:nvPr/>
                      </p:nvPicPr>
                      <p:blipFill>
                        <a:blip r:embed="rId16"/>
                        <a:stretch>
                          <a:fillRect/>
                        </a:stretch>
                      </p:blipFill>
                      <p:spPr>
                        <a:xfrm>
                          <a:off x="2415991" y="2853109"/>
                          <a:ext cx="3520440" cy="269377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2" name="Freeform 12">
              <a:extLst>
                <a:ext uri="{FF2B5EF4-FFF2-40B4-BE49-F238E27FC236}">
                  <a16:creationId xmlns:a16="http://schemas.microsoft.com/office/drawing/2014/main" id="{8DA2DC8C-BCAF-DE40-8F6D-D62B1FAEA5B8}"/>
                </a:ext>
              </a:extLst>
            </p:cNvPr>
            <p:cNvSpPr/>
            <p:nvPr/>
          </p:nvSpPr>
          <p:spPr>
            <a:xfrm>
              <a:off x="4148712" y="3647984"/>
              <a:ext cx="307571" cy="1045318"/>
            </a:xfrm>
            <a:custGeom>
              <a:avLst/>
              <a:gdLst>
                <a:gd name="connsiteX0" fmla="*/ 0 w 307571"/>
                <a:gd name="connsiteY0" fmla="*/ 939338 h 939338"/>
                <a:gd name="connsiteX1" fmla="*/ 74814 w 307571"/>
                <a:gd name="connsiteY1" fmla="*/ 423949 h 939338"/>
                <a:gd name="connsiteX2" fmla="*/ 307571 w 307571"/>
                <a:gd name="connsiteY2" fmla="*/ 0 h 939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7571" h="939338">
                  <a:moveTo>
                    <a:pt x="0" y="939338"/>
                  </a:moveTo>
                  <a:cubicBezTo>
                    <a:pt x="11776" y="759921"/>
                    <a:pt x="23552" y="580505"/>
                    <a:pt x="74814" y="423949"/>
                  </a:cubicBezTo>
                  <a:cubicBezTo>
                    <a:pt x="126076" y="267393"/>
                    <a:pt x="216823" y="133696"/>
                    <a:pt x="307571" y="0"/>
                  </a:cubicBezTo>
                </a:path>
              </a:pathLst>
            </a:custGeom>
            <a:noFill/>
            <a:ln w="25400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TextBox 13">
              <a:extLst>
                <a:ext uri="{FF2B5EF4-FFF2-40B4-BE49-F238E27FC236}">
                  <a16:creationId xmlns:a16="http://schemas.microsoft.com/office/drawing/2014/main" id="{A10059C3-0623-6347-BF9C-9591C38B8B4E}"/>
                </a:ext>
              </a:extLst>
            </p:cNvPr>
            <p:cNvSpPr txBox="1"/>
            <p:nvPr/>
          </p:nvSpPr>
          <p:spPr>
            <a:xfrm>
              <a:off x="4358093" y="3434667"/>
              <a:ext cx="89309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latin typeface="Arial" panose="020B0604020202020204" pitchFamily="34" charset="0"/>
                  <a:cs typeface="Arial" panose="020B0604020202020204" pitchFamily="34" charset="0"/>
                </a:rPr>
                <a:t>Li</a:t>
              </a:r>
              <a:r>
                <a:rPr lang="en-US" sz="1100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  <a:r>
                <a:rPr lang="en-US" sz="1100" dirty="0">
                  <a:latin typeface="Arial" panose="020B0604020202020204" pitchFamily="34" charset="0"/>
                  <a:cs typeface="Arial" panose="020B0604020202020204" pitchFamily="34" charset="0"/>
                </a:rPr>
                <a:t>Ni</a:t>
              </a:r>
              <a:r>
                <a:rPr lang="en-US" sz="1100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1-x</a:t>
              </a:r>
              <a:r>
                <a:rPr lang="en-US" sz="1100" dirty="0"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3314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8092962_173153605000_2"/>
          <p:cNvPicPr/>
          <p:nvPr/>
        </p:nvPicPr>
        <p:blipFill>
          <a:blip r:embed="rId3"/>
          <a:srcRect b="83057"/>
          <a:stretch>
            <a:fillRect/>
          </a:stretch>
        </p:blipFill>
        <p:spPr>
          <a:xfrm>
            <a:off x="-3175" y="-1905"/>
            <a:ext cx="9144635" cy="756285"/>
          </a:xfrm>
          <a:prstGeom prst="rect">
            <a:avLst/>
          </a:prstGeom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0" y="7"/>
            <a:ext cx="0" cy="307777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4"/>
              </a:buBlip>
              <a:defRPr sz="2000" kern="1200">
                <a:solidFill>
                  <a:schemeClr val="accent2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5"/>
              </a:buBlip>
              <a:defRPr sz="1800" kern="1200">
                <a:solidFill>
                  <a:schemeClr val="accent2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6"/>
              </a:buBlip>
              <a:defRPr sz="1600" kern="1200">
                <a:solidFill>
                  <a:schemeClr val="accent2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7"/>
              </a:buBlip>
              <a:defRPr sz="1400" kern="1200">
                <a:solidFill>
                  <a:schemeClr val="accent2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4"/>
              </a:buBlip>
              <a:defRPr sz="1400" kern="1200">
                <a:solidFill>
                  <a:schemeClr val="accent2"/>
                </a:solidFill>
                <a:latin typeface="Arial"/>
                <a:ea typeface="+mn-ea"/>
                <a:cs typeface="Arial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en-US"/>
              <a:t> </a:t>
            </a:r>
            <a:endParaRPr lang="en-US" dirty="0"/>
          </a:p>
        </p:txBody>
      </p:sp>
      <p:sp>
        <p:nvSpPr>
          <p:cNvPr id="9" name="AutoShape 10" descr="data:image/jpeg;base64,/9j/4AAQSkZJRgABAQAAAQABAAD/2wCEAAkGBg8QDxAUEBIPFBAQEA8PEBAQDxQQEBAQFBAVFBQQFBQXHCYeFxkjGhQSHy8gJCcpLCwsFh4xNTAqNScrLCkBCQoKDgwOGg8PGiokHyQvLCktLCwsKSoqLCwtKSwsLDQvLCwsKSkvMCksKi8pKSwpLCwpKSwsLCwsKSwsKSwpKf/AABEIAOEA4QMBIgACEQEDEQH/xAAcAAACAgMBAQAAAAAAAAAAAAAAAwIGAQQFBwj/xABDEAACAQIDBAcECAUDAgcAAAABAgADEQQSIQUxQVEGEyJhcYGRBzKhsRRCUmJygsHRI0OS4fAVM7Ik8Rc0RHODosL/xAAbAQACAwEBAQAAAAAAAAAAAAAAAwIEBQYBB//EADcRAAEDAgMECAQGAgMAAAAAAAEAAgMEESExQQUSE1EiMmFxgZGx8KHB0eEGFCMzQlIV8SRygv/aAAwDAQACEQMRAD8A9xhCEEIhCEEIhCEEIhMXkDV5SLnBuaLJkg1UCa1XGKO88hu9Zq1MU53WHhv9Zmz7RjjwBuezH7fFNbESt56/gBzM1amOH2v6dflNRhffqeZ1kCswp9qTO6uHj9LKy2FozTXxn4z5/wB4lsT3H1kSsgyzGlqZnZlWGsasmv3H1kfpRG4uPzH95EiQIlXiu5poa1bC7SqDc5/Nr85sU9tt9ZVI7jY/rOYRIESzFXVUfUkPjiPigwRuzCsdDbVJt5Kn72713TdVwd247iNbymljJUMW6G6MV7uB8Rum3T/iCVuE7bjm3Py/0kPoQeqVcoTiYTpCNBVFvvLqvmN4+M7CVVYAggg7iNQZ0tNWQ1Td6J1/UeCoSRPjNnBThCEtpSIQhBCIQhBCIQhBCIQhBCIQhBCIurWC/txisTisug38uXeZomoSeZ4mZlVXti6LcT6JrIy7FbFTE8/ICIeozdw5D9eciFjAsxnyyTZlWA0NSwszljQsMkhwV7vJBWRKzYKyBWKfCpBy1ysWwmwyxbCZ8sSaCtdhFkR7CLYTNe2xTmlJYSBjWEWwngTQlESBEawizGBNBSjHYTHvSN0Ol9VOqny/WKYSBjWOcx2+w2PMKZaHCxVt2btdK2m5xvQ7/EcxN8GUAMQQQSCNQQbEHmJZNjbe6yyVLCpuB3B/2Pd6cp12ztr8YiKfB2h0P3WTU0RZ02Zei7kJgGZnQLNRCEIIRCEIIRCEIIQZqYzGZdB7x3dw5mMxeKFNSTv3AczynFDEkk6k7zMTam0eAOFH1j8B7yViGLexOSaCfXfGKItRHKJgRC+JVk4KSiMCzCiNUTWijukuKwFmcsYFmSsvCHBL3kgrFss2GWKYSrLHZSaUhhFMI9hFMJkzNT2lIYRTCOeKaY8zVYakmLaNMW0qhOCW0W0Y0W0YE4JbRZjWizGhNCUYto1otpO104Ky7A231nYqH+IPdb7YH/6+frO8DPOCSCCCQQQQRoQRuIl02FtgV6dj/uLYOOfJx3H4Trdk7QMv6Mp6QyPMfVYldScP9RmWvYupCEJvrLRCEIIRMMdJmcvbWMyrkG9t/cv993rK1XUtpoXSu09hTjYXuDQtHF4o1Xv9UaL4c/P9pJJr0hHrPnTZXSvMjzicVqloaLBOWOWJWNUzXgKQ5OWOWc7G7Ww+HF69ajSGmtaqlIa7vfInJq+0zYyGxx+Fv91y49VBE24GuOQVZxCtiyRldwHT7ZVYgU8dgySQApxCIxJ4BXIJndWqCAQQQRcEG4I5g8ZpA2GISs0NFNJsYtjKExCY1KeKaMYxTGY05VhqU0U0a0S0xZ1YalGQaTMW0phPCWZBpMxbGMCaFBotoxoomMCcFAxZjGizGhOCW0ng8a1Cqrrw3j7S8V/ziBINFtGNLmkObmMlMtDhunJej4WutRFZTdWAYHuIjZU+iG07FqLHfd6d+f1l/X+qWyd5R1IqYRIPHvXK1MBhkLD4dyIQhLarrDG0q2IxHWVWbhfT8I3fvO3trEZKLc27A89/wvK/RGnjOP8AxFUXcyAf9j8lo0bMC/wWwpjViL/DU+E8l6Z+0nEYyt9C2RnbOeratSv1tZuK0iPcpgb30uL6hd+LQUslQ/dbkMSTkAmyvDBirn0u9qmB2eWQHr8SNDRpMLIeVWpqF8Bc9wlHpbc6Tbbv9GBw+FJtnpE4ajbUa1z26neFJ8JYOhPsdw+GC1McEr194pb8PS7rH/dPedO4756YhtbkAABwA4ATfbUU9P0YRvH+xy8AqpY9+LsF5Tsr2AIxzY7GVHc6stBAuut/4tS5PDXKOMs+F9iexFAzUa1QgWvUxNTXvIQqPSXRWjA0sNrpXZlR4QCp1X2MbDb/ANMy/gxNYfNzNSj7Jjg2z7K2hjMK1y3VVCuIwzHgGp2W44XOYy/BoFo8Vjhqo8MKubM6R4qi60dqUkpuxCUsZQJbBV3NsqEnWhUN9FbRjoDcgGxsYqvTV1ZXVWRwVZGUMrKdCrKdCDyiqNMU1C3YhdAXOYheCljqbbrnXTW51NeaZrsRmpNaQmsYpjIviBEtiRymXLvHRPCmximMwcQO+Q6wGZM4cMwntWGmntPaVHD02qVnVKa72biTuVQNWY8FAJM22nPXZq9b1tTt1VzCkWHZoKfq0l3KSN7+8eYFlCIw2/Sy9+/kmG+irmK23tbE/wDkcIlCmdRiNonI7DWxXDrdh4sD4Cc6r0O2zWua22HS/wBXDUmRPCytT+UvrRZl5lWWfttaPAE+br/CyBAHdYkrzit7ONprrT2vXLffNdPiKjTTq7P6UYXVK4xKjUjOlc/01lD/ANM9PaLaWm7Sl/m1ru9o+VlL8mz+JI8V5ngfa1UpP1e0MK1NxozUgyOveaNU/Jh4S8bL25hsWmfD1UqKPeA0dPxobFfMesdtXZVDEpkxFJKqcA4uV71b3lPeCJ5xt32cYjCP9I2XUqkpduqDfx05imw/3B90i/c0stFJU4D9N3m0/T0ReeDHrD4r0totpS+h3tFXEstHFAU8T7quBlp1m+yR9R+7ceFjYG5mU5qeSB+5IMVowTMlbvNWErtTdHX3kYMO8jh5i4856RhcQKiKy+66hh4EXnnDpdT6+ktXQrG5qLId9JtPwPdh8c81diz7spiORxHePsqO04t6MSDT0P3VjhCE6tc8q90krXamnIFj4k2HyPrNFdJnalXNiX+6Qo/Ko/W85+29rLhMLXrtYijSapYmwZhoiebFR5z5xXuM9Y+3PdHhgtxgEcQ7r/NUH2rdLar1F2bg8zVapRcRk95i9smGHjcFvED7UtnQHoPS2ZR+q2KqKOvrb+/qaZ4ID/URc8AKj7INgtVettHEdqrVqVEos28sT/GreJJyD889UBlmvmFOwUcOQ6x/s7XwHvJVomF54jvBPUxitEK0mGmdHKmkLYDSQaIDSWeX2TJRCeGhmiBWF7XFwASL6gEkAkcjlb0PKQrVraessNlLjZRsmVcTbdvms1QnfIEzKqTHGRrBdRtdYJkGMf1YEwSJQlqxomhi1mMgTNhgIp6fKVm1DXHHBM3CoirzmSYkwV4SQgjeamMOhUmkDJMYtjK4CtBRJkGmWMgYwJoUWMW0kxkDGBOCpfTroGmMDVqCquKGpAsq4jubgKnJuO48CNX2fdMXr/8AS4kn6RTBFNnuHqqvvI1/5i2PeQDfUG96aece0jYTUaiY/DXV1qJ1xX6tS/8ADr+ZFjzOXmZtUsoqGflpf/J5Hl3H3pahPEYHcePxHNelJN3onW6vFleFRXTzHbU+gPrOJ0e2suLw1Gsth1i3ZR9RwSrp5MDbutOhRfq8RSfk9Nj4ZrH4ShC8wVDSdDj6FW3WmicBqP8AS9EzQmMsJ32K5JUpnvVqHm9Q+rmUv2x4spsvKP52Jo0z4BalS3rTWW+g3ab/ADiZUvazhi+z6bDdRxmGqN+EipT+brPnlCQatjj/AGv8Vv1TbRkditnR/ZgwuEw9EfyaNNDpa72u7ebFj5zpAyFQ9pvxN8zNXG7UoUFzV6tGkvOrVWnfwzHXeN3OUDvSOvmSvLBrVvNVCgliAqgsxO4AC5J8gZWMf7T9l0sOKoxCVMy3SjSOaux+yyfy/FrecpnT/wBrFGpQqYfAlnNVTTqYixRRTOjJTBGYkjS5A0Jte9xT+g3s+r7Td2zClh6ZC1KpXMcx1yIumZra7wACOYB3aXZLGxGerJYBp2euPmqMk5Lt2PFdnaXtt2hVpVKdNKNJqhcCqmc1URm7Kob2DAaZrX46HWc2ptLpHikZSNp1Ed6bkLQq2z0ypVlyr2SCqnS2ouddZ7L0a6D4HAKOppA1NCa9UCpWJ5hiLJ4KBLDm8/HWSdtenhNqeEW5nP5+q8FO93WK+e6eP6RUKzVW/wBTSpURaT1atGqT1YJIHbWwtdiCNRc23mWLov7SauEpGlVpmuoZmDmqVrAs2ZszENm1JOutydeXr9SoQNJzdpbIw+JW1elTqAbi69oeDDtDyMsR7Uimb+rELdnZ75qJgc04FQ6L9IaePomogK5XKOjMrOpAFibbgb6eE7maeT9IvZvi8LU+l7IrVQ6Af9MCesyjUqjX/ig78jb/AL26Xfoz0ibG4VKj0atGpuqU6iMgzD61MsO0h4ctx5nOrImyfqQOuzK2re/5FNjcR0XDFdp6/L1iTUPMzEz1cqWYzNNAJWOsMkKt4tkMWTPeGyQYKYuE2oJq4isEVma4VFZ2IBJCqpYmw1OgMMbtKlQpPVrOqU6YzO7bgPDeTewAGpJE83/1HaO22q9QDQ2fnyqz9gOo35yLmo2lyo7IuAecs0VO99982aMyfQcz2LyWQNyxPJdvbHtW2fRpk02qVquU5KYpOiluGZ3AsvO1zKR/4xY7qaaZKJqo9MvXsR1qIQSpQWALWsSN4JsBe8uuD9l2AWxrdZXYX99jTTh9WmQfVjOtS6GbNQWXB4W33qQqH1e5+Mv8XZ9Od0MLtbm329FAR1EmN7Lz6l7aK2aoXw1IqVUUUWoyhGF7s7EEve40GW2XvJnf2R7WMFWD9ffDsp7AbNVDrlvfMi6NcHQ6ajU6zu4joVsx/eweG5dhOr/4ESsdIfZLh6gZsIxo1LC1JyXoEjhmN3S/5teQ3Ak2dN0Sws7fd/RT3KqPEG6umA2hTxFJKtJg1OooZSPipHBgdCOBEaTPC0xu09kVGpg1KJbtFGC1KVTgKiggo3LMPCejezvpMcXhitWoWxNJnNQse29NnLLU8AWK6bso3XEXVbNdC0ysIczTu9FZpq0SOEbhYq1kxGN2emIpVKVT3KqNTbuDC2bxBsfER0YqzN3i3ELSeAW2KofsjxDoMbhanvUKwe19xN6dQDuzInrL5jV0Hgw+AMp/RfDBNvbWA3GnTqHxqPSqH4sZdsWug8T8o/aTgZt8ahp8wFn0RIaAdCQrV/rB7oSsfSDzhND/AC55nzSPyLeSKB1b/OMhtbZqYrD1qFTRK1NqZNr5SfdcDmrBW/LJkZatQcnqD0e0cDMDGN2GYPoVce0OGOq19jYp3oU+tAFZF6quo3LWQZXt3E9oHirqeMrHtR6R4SjhKlCqtOria1MrSpFQzUsw0xDE+5beOJIHC5lvVQCSALta5tvsLC/lpKF0m6FHHbRw5SglLC0y30nEAItTENmLPZfecaKgcggljvAlyiERqN+Q2aMfLG3ysMSqE4eI90Y6Kvezj2YDEqMTjQwoHWjRuVauPtsRqtPlbVu4b/Ydn7Po4dMlCnTpJe+Skiot7AFiBvNgNTrpJqe4AcANAByA5SQaJra2Wqfd5w0Gg981KKBsY7U0NM5ou8LyhZMsiq26QvCqd0XeaEI6ASHDFbd4h3uZPNEtEU4xKm8JtOSJi0bSRqNpIOaXSWU2iwTCYmpIq2sy50jA0xvAUrbwUL/HQjgQd4MxlAUBQAqgBQAAABuAA0A7pEmZY6R8os5pXrBgVC8yxkYEwnGITohgsEyDGZJiyYoBWAFyelGwEx2GaixCm4anUK5jTcEdoC43i4Pj3Tx7bPR/GbLrI2YjUmjiKLMFJ4gHQq1t6nnxE90JmltXZdLFUXpVhem4sbe8pG51PBgdQf0JE1qGvdT9B2LDmPfpkqlVRCUbzcHLjdAtpYzE4ZauIeg6sXVciEVrq1j1hBCDwC3sQeMtiLy3nQeM8p6D0MbhNpYjCU2pslPO1WnWLU1qqhAWpTsGKuVZSN4sdbixnqWJpOyFaZys3Z6zjTB95wOLAXtwzWvpeK2hEGTdEixxFsLA9ijTTExYg3C4vRHCZq+0cUd2KxRp0TzoYe9JWHcTf+iWTFDQeJ+UxgsKlJESmoWnTVURRuVFFgPTjJYvcPzH4CZtRJxHE+A7hgPgpwt3AAsfRu6Esn+mNyhNf/FHt8lW/ONVf2smTF1RzbN/WoPzJkQZu9MKGWrTf7SZfNDcfBvhOcGlKui4dS9vbfzxVuE78LHdnpgnAyQMUGkg0o2UiE0GZvFAyQaRsoWTQ0M0Xmmbzyy8spOYu8kTFGW4DhupL26p6PpIvFBpJ6yhSzEBVBZmYgKoG8kncJFzHMfvNXoAIsUB7TLMTpbvtxtztPPuk3T52Jp4M5UGjV7Wd/wX9xe/3j3bpUDjat82Yhr3zDR7882+/fOjpthvmaJJOieVrnxxFvVWG0khC9uQayLVAb2INtDYg28bbp5Zi+l+Mr4daBbXUVKqmz1U0yqxG7jc/W0vxvq4BWoEGmxVxrmQ5Tfy4T2PYMjrukeAdBn8cM+76L007mtsvWoMZWNidMUdlp4gqtQ6LU0Wm55NwRvh4cbIxmXUU0kUwZIMsew9yXulgxReYJmJEmUpDvOT422CCZAmZJkCZ4AngLBMkomFEciwJXpK0a2wqD11r5AMQgULWW4cBbjKdbMpDMpBGoPCwI6yLIoscixb5C6wJyVQgNuRqposwtLPVRebIp821+EYizZ2JSzYi/BQzfDKPn8J5Tx8WZkfMj7pD37rS7kFab+MxC0xPpa5tcrpXhM+GJG+kRUHgNG/+pJ8pUMO9x4aT0WrTDAggEEEEHiCN085r4c0K70z9VsoPNd6N6ETl9uQWe2Ya4H5Le2ZJvMdGdMR795p4aSDRQaSBnOkLSITQ0yDFZpnNI2UbJuaZzRV5nNPLKNkzNMNIXmbz0XBuF4W3WjittYenmz1VzKSCi9p7jhlHHxtKdt3bj4ns2y0Rup3vm5M/M924fGS9oOHajWpYlB2KtqNdR9tBem/iUBH/wAYnGpYtWAO8HcRO32XTQmNs4xJ56HWyt0dK2QXGJGiW2z0PAjwkRs1eZm2Kq8/gYGsvf6TcutIQS8ilpQC7hIV6gUd/KSqVydwt85rmnC6ayhJN3LVK3Nzx3yzbO6YPRAQr1tMCwu2V0HABrG47iPC04XVSNYhFJPpxJ4ARU0Mc7dyQXCbLRscLvyCvux+kn0qqypTKrTQOzM+Y3ZrIoAAAvZzx9ydgmV7oRgTTwgdvfxLGs34bZaa+GUXH4p3yZwVY2Ns7mxCzRhzyz+KwhYkkZadyCYAQCxirKpNl6TZZRY1VgqxqrFEpDnLKrHIswqxyrEOKrucsNoD/ms7PRvDWRm+0bD8K/3J9Jx3QsVUbyQPM7pa8LQCIqjcoA/vNzYFPxJzKcmj4n7LOrJLM3eadCEJ2yykSq9NNmkqtZRqnYqfgJ7LeRJ/q7paouvSDqysAVYFSDuIIsRK1VAKiIxnVPp5jDIHjT0XnFGrcd/HxjA0jtDANhqzIb5d6sfrIdx8RqDIhpwb43McWOzC6wFrgHNyKcDMgxQaZzRdl5ZMzTOaLzQzTyy8smZpnNF3hmhZeWWj0h2b9JwtWn9Yrmp/+4naX1tl/MZ5NQZkOm47wdx/vPZs0876UbJ6rEuVHYq/xUtuGY9pfJr+Vp02waixdCdcR8/l5FXKNt5LDNcYYw8j6zVx9au6EUmCNfnqRbdm4cJudRM9ROpWvJFLK0sLjjywKqowGMzXu9/tdcPnmlgwVaqqAVSGbiRv7hfjNvqYdRPAqdJsw0ri5jnY8zh6KBxPjM4XBvia1NPtsFHJQd7eQufKT6iWnoZsqxesRzp0/E++3pYfmMq1lQKeF0munforNUHNjJeVZ6aBQAosqgKo5KBYD0AjFWSVIxUnz4uWGTZRVY1VmVSNVIouSXOWFWOVYKsaqxRckOchVjdwgqySUi7BV4ny7z4CKxcQ1uJOAVdzua3Nh4Qsxc7l0H4jvPkPnO/FYaiEUKNw0/vGz6Ns6kFJAI9cz3+8FjTScR5ciEITQSUQhCCFy9vbHGIpm1hUW5pk8+Kk8j+x4Si5SpIIIKkgg7wRvE9NInA6Q7C6z+JTH8QDUD+YBu/MP7cphbVoDKONEOkMxzH1WrQVnDPDfl6KpXmQZLL/AJ+kwUnKggroLhF4ZpjLMWM9wQp5oXkIQXtlLNOftzZv0ikQPfW7U+88U89PMCb1oZYyKR0Tw9uYUmOLHBzcwvPcNgy7ldFIBJuOWlrRVekUYhhY/AjmO6XHbGwjUPWUSFrjXXRanjwDd50PHnK1tDGmxSrSK1VI36ZTfkdRcd9p3NHWR1Tbtz1Go+3at+Gs4puPEclooCxAGpJsBOtR2Mtu2xJ5LoB5nfOThcRkdW35Tu5jcZYcFievbLRV3biMuUKObNuUevnLbyGDecbAKU8zm5YBaZ2IWqU0pknPmvmt2AtiXJHCx/y8u2Fwq00VEHZQZRz7ye8m585DZ+zhSHN2tmbcNNyrfcoPmTqeQ3lScTtPaH5l+6zqjLtPP6feywaqrdNYXwCgqRipJKkYqTFLlnlyiqRqrJKkYqRRckucsKsaqQVZIm0U51kkuWGNvH5Tt7KwGRcx95uHIcpr7L2dud/FQf8AkZ1wJ1uxNlln/JmGP8Ry7e9ZtTNfoN8VmEITq1SRCEIIRCEIIRMETMIIXB23sDrLvTsKn1huD/s3zlZKEEgggg2IIsQeRE9DInO2psVKwv7r8HA+DDiJz+0dk8UmWDB2o0P3WnS1xj6D8vRUzJMZJu4vA1KTWcW5H6p8D+kTknKOJY7deLEaFbTZA4XC18kMk2MkMkN5S31r5JnJH5JnJDeRvpASLxOz6VUAVERwN2YajwO8eRm4EmQkBIWm7TYqO/qFxF6JYMG/VeRqVCP+U6uHwqIoVFVVG5VUKL89OPfNgJJBJOWqllwkeT3kn1Xj5XO6xJ7ylhJMJGBJNUlYuSS5LCRipJhIwJFlyWXKCpGKszaZpozmygk/5v5ReLjutFydEou1UWa06Wztln3qg7wp+Z/abGB2Uqatq/wHh+83wJ12y9h7hE1Tno3l39vvuz5qi/RZ5oAmYQnVqkiEIQQiEIQQiEIQQiEIQQiEIQQl1sOrghgCDvBFxOHjejlrmkfyMfk37+ssEJTqqGGqFpG+Oo8U6KZ8R6JVJq4dkNmUg8iLf95ELLpVoqwswBHIi859fo/TPukr3e8vodfjOYqNgzsxhcHDkcD9PRaLK9p6wsq5khknUq7Dqruyt4Gx9D+81nwjr7yMPym3rumLLBPD+4xw8MPNWmzsdkVqhJIJGSQEq8VqlvJQSTCSekzmEjxRzUC5RCSYSTSm7e6rHwUmbFPZdU77Ad5/QR0cE837bHHww80p0jRmVrGwFz3fEgfqIC5NgDfgALn0nQGxBm1u1ylzcBVVbHKo371HqZtpg7JoCGLMxy2JJuct9dbXGl+E3ofw9LJYyO3fifoqjqoDLFaWG2Oza1DYchq3ruE61HDKgsosP81POKFPRdH0BWxYXH3jrqbfOQNJjvBvloqe1ya78Z0tHs2npB+m3HmcT77lUkldJmt2KrElTbQjja9txNvKJZGICkGxdiTcAZAxIGhvrppMmh2xZeN8xtZQFtlUX3/uZoJSlhXYjW9rCxIsSdb6HymxNHqGy7jfqyo7Vu0T4/GTqUmIb3hZ7ra27KANCeetjyghbcJq9oBQoO43zdo3sCLm/jAVKlx2dNPEDN48jfyghbUJGEEKUIQghEIQghEIQghEIQghEIQghLP7zIhCC8Wpjd849ffCE4jbfWPetGnyUae+dbB7x4whFbG6w7wpVGS6BmBMQnd6rMUzCEJ6vUTEIQQiZhCCEQhCCFgwhCCFmEIQQv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AutoShape 12" descr="data:image/jpeg;base64,/9j/4AAQSkZJRgABAQAAAQABAAD/2wCEAAkGBg8QDxAUEBIPFBAQEA8PEBAQDxQQEBAQFBAVFBQQFBQXHCYeFxkjGhQSHy8gJCcpLCwsFh4xNTAqNScrLCkBCQoKDgwOGg8PGiokHyQvLCktLCwsKSoqLCwtKSwsLDQvLCwsKSkvMCksKi8pKSwpLCwpKSwsLCwsKSwsKSwpKf/AABEIAOEA4QMBIgACEQEDEQH/xAAcAAACAgMBAQAAAAAAAAAAAAAAAwIGAQQFBwj/xABDEAACAQIDBAcECAUDAgcAAAABAgADEQQSIQUxQVEGEyJhcYGRBzKhsRRCUmJygsHRI0OS4fAVM7Ik8Rc0RHODosL/xAAbAQACAwEBAQAAAAAAAAAAAAAAAwIEBQYBB//EADcRAAEDAgMECAQGAgMAAAAAAAEAAgMEESExQQUSE1EiMmFxgZGx8KHB0eEGFCMzQlIV8SRygv/aAAwDAQACEQMRAD8A9xhCEEIhCEEIhCEEIhMXkDV5SLnBuaLJkg1UCa1XGKO88hu9Zq1MU53WHhv9Zmz7RjjwBuezH7fFNbESt56/gBzM1amOH2v6dflNRhffqeZ1kCswp9qTO6uHj9LKy2FozTXxn4z5/wB4lsT3H1kSsgyzGlqZnZlWGsasmv3H1kfpRG4uPzH95EiQIlXiu5poa1bC7SqDc5/Nr85sU9tt9ZVI7jY/rOYRIESzFXVUfUkPjiPigwRuzCsdDbVJt5Kn72713TdVwd247iNbymljJUMW6G6MV7uB8Rum3T/iCVuE7bjm3Py/0kPoQeqVcoTiYTpCNBVFvvLqvmN4+M7CVVYAggg7iNQZ0tNWQ1Td6J1/UeCoSRPjNnBThCEtpSIQhBCIQhBCIQhBCIQhBCIQhBCIurWC/txisTisug38uXeZomoSeZ4mZlVXti6LcT6JrIy7FbFTE8/ICIeozdw5D9eciFjAsxnyyTZlWA0NSwszljQsMkhwV7vJBWRKzYKyBWKfCpBy1ysWwmwyxbCZ8sSaCtdhFkR7CLYTNe2xTmlJYSBjWEWwngTQlESBEawizGBNBSjHYTHvSN0Ol9VOqny/WKYSBjWOcx2+w2PMKZaHCxVt2btdK2m5xvQ7/EcxN8GUAMQQQSCNQQbEHmJZNjbe6yyVLCpuB3B/2Pd6cp12ztr8YiKfB2h0P3WTU0RZ02Zei7kJgGZnQLNRCEIIRCEIIRCEIIQZqYzGZdB7x3dw5mMxeKFNSTv3AczynFDEkk6k7zMTam0eAOFH1j8B7yViGLexOSaCfXfGKItRHKJgRC+JVk4KSiMCzCiNUTWijukuKwFmcsYFmSsvCHBL3kgrFss2GWKYSrLHZSaUhhFMI9hFMJkzNT2lIYRTCOeKaY8zVYakmLaNMW0qhOCW0W0Y0W0YE4JbRZjWizGhNCUYto1otpO104Ky7A231nYqH+IPdb7YH/6+frO8DPOCSCCCQQQQRoQRuIl02FtgV6dj/uLYOOfJx3H4Trdk7QMv6Mp6QyPMfVYldScP9RmWvYupCEJvrLRCEIIRMMdJmcvbWMyrkG9t/cv993rK1XUtpoXSu09hTjYXuDQtHF4o1Xv9UaL4c/P9pJJr0hHrPnTZXSvMjzicVqloaLBOWOWJWNUzXgKQ5OWOWc7G7Ww+HF69ajSGmtaqlIa7vfInJq+0zYyGxx+Fv91y49VBE24GuOQVZxCtiyRldwHT7ZVYgU8dgySQApxCIxJ4BXIJndWqCAQQQRcEG4I5g8ZpA2GISs0NFNJsYtjKExCY1KeKaMYxTGY05VhqU0U0a0S0xZ1YalGQaTMW0phPCWZBpMxbGMCaFBotoxoomMCcFAxZjGizGhOCW0ng8a1Cqrrw3j7S8V/ziBINFtGNLmkObmMlMtDhunJej4WutRFZTdWAYHuIjZU+iG07FqLHfd6d+f1l/X+qWyd5R1IqYRIPHvXK1MBhkLD4dyIQhLarrDG0q2IxHWVWbhfT8I3fvO3trEZKLc27A89/wvK/RGnjOP8AxFUXcyAf9j8lo0bMC/wWwpjViL/DU+E8l6Z+0nEYyt9C2RnbOeratSv1tZuK0iPcpgb30uL6hd+LQUslQ/dbkMSTkAmyvDBirn0u9qmB2eWQHr8SNDRpMLIeVWpqF8Bc9wlHpbc6Tbbv9GBw+FJtnpE4ajbUa1z26neFJ8JYOhPsdw+GC1McEr194pb8PS7rH/dPedO4756YhtbkAABwA4ATfbUU9P0YRvH+xy8AqpY9+LsF5Tsr2AIxzY7GVHc6stBAuut/4tS5PDXKOMs+F9iexFAzUa1QgWvUxNTXvIQqPSXRWjA0sNrpXZlR4QCp1X2MbDb/ANMy/gxNYfNzNSj7Jjg2z7K2hjMK1y3VVCuIwzHgGp2W44XOYy/BoFo8Vjhqo8MKubM6R4qi60dqUkpuxCUsZQJbBV3NsqEnWhUN9FbRjoDcgGxsYqvTV1ZXVWRwVZGUMrKdCrKdCDyiqNMU1C3YhdAXOYheCljqbbrnXTW51NeaZrsRmpNaQmsYpjIviBEtiRymXLvHRPCmximMwcQO+Q6wGZM4cMwntWGmntPaVHD02qVnVKa72biTuVQNWY8FAJM22nPXZq9b1tTt1VzCkWHZoKfq0l3KSN7+8eYFlCIw2/Sy9+/kmG+irmK23tbE/wDkcIlCmdRiNonI7DWxXDrdh4sD4Cc6r0O2zWua22HS/wBXDUmRPCytT+UvrRZl5lWWfttaPAE+br/CyBAHdYkrzit7ONprrT2vXLffNdPiKjTTq7P6UYXVK4xKjUjOlc/01lD/ANM9PaLaWm7Sl/m1ru9o+VlL8mz+JI8V5ngfa1UpP1e0MK1NxozUgyOveaNU/Jh4S8bL25hsWmfD1UqKPeA0dPxobFfMesdtXZVDEpkxFJKqcA4uV71b3lPeCJ5xt32cYjCP9I2XUqkpduqDfx05imw/3B90i/c0stFJU4D9N3m0/T0ReeDHrD4r0totpS+h3tFXEstHFAU8T7quBlp1m+yR9R+7ceFjYG5mU5qeSB+5IMVowTMlbvNWErtTdHX3kYMO8jh5i4856RhcQKiKy+66hh4EXnnDpdT6+ktXQrG5qLId9JtPwPdh8c81diz7spiORxHePsqO04t6MSDT0P3VjhCE6tc8q90krXamnIFj4k2HyPrNFdJnalXNiX+6Qo/Ko/W85+29rLhMLXrtYijSapYmwZhoiebFR5z5xXuM9Y+3PdHhgtxgEcQ7r/NUH2rdLar1F2bg8zVapRcRk95i9smGHjcFvED7UtnQHoPS2ZR+q2KqKOvrb+/qaZ4ID/URc8AKj7INgtVettHEdqrVqVEos28sT/GreJJyD889UBlmvmFOwUcOQ6x/s7XwHvJVomF54jvBPUxitEK0mGmdHKmkLYDSQaIDSWeX2TJRCeGhmiBWF7XFwASL6gEkAkcjlb0PKQrVraessNlLjZRsmVcTbdvms1QnfIEzKqTHGRrBdRtdYJkGMf1YEwSJQlqxomhi1mMgTNhgIp6fKVm1DXHHBM3CoirzmSYkwV4SQgjeamMOhUmkDJMYtjK4CtBRJkGmWMgYwJoUWMW0kxkDGBOCpfTroGmMDVqCquKGpAsq4jubgKnJuO48CNX2fdMXr/8AS4kn6RTBFNnuHqqvvI1/5i2PeQDfUG96aece0jYTUaiY/DXV1qJ1xX6tS/8ADr+ZFjzOXmZtUsoqGflpf/J5Hl3H3pahPEYHcePxHNelJN3onW6vFleFRXTzHbU+gPrOJ0e2suLw1Gsth1i3ZR9RwSrp5MDbutOhRfq8RSfk9Nj4ZrH4ShC8wVDSdDj6FW3WmicBqP8AS9EzQmMsJ32K5JUpnvVqHm9Q+rmUv2x4spsvKP52Jo0z4BalS3rTWW+g3ab/ADiZUvazhi+z6bDdRxmGqN+EipT+brPnlCQatjj/AGv8Vv1TbRkditnR/ZgwuEw9EfyaNNDpa72u7ebFj5zpAyFQ9pvxN8zNXG7UoUFzV6tGkvOrVWnfwzHXeN3OUDvSOvmSvLBrVvNVCgliAqgsxO4AC5J8gZWMf7T9l0sOKoxCVMy3SjSOaux+yyfy/FrecpnT/wBrFGpQqYfAlnNVTTqYixRRTOjJTBGYkjS5A0Jte9xT+g3s+r7Td2zClh6ZC1KpXMcx1yIumZra7wACOYB3aXZLGxGerJYBp2euPmqMk5Lt2PFdnaXtt2hVpVKdNKNJqhcCqmc1URm7Kob2DAaZrX46HWc2ptLpHikZSNp1Ed6bkLQq2z0ypVlyr2SCqnS2ouddZ7L0a6D4HAKOppA1NCa9UCpWJ5hiLJ4KBLDm8/HWSdtenhNqeEW5nP5+q8FO93WK+e6eP6RUKzVW/wBTSpURaT1atGqT1YJIHbWwtdiCNRc23mWLov7SauEpGlVpmuoZmDmqVrAs2ZszENm1JOutydeXr9SoQNJzdpbIw+JW1elTqAbi69oeDDtDyMsR7Uimb+rELdnZ75qJgc04FQ6L9IaePomogK5XKOjMrOpAFibbgb6eE7maeT9IvZvi8LU+l7IrVQ6Af9MCesyjUqjX/ig78jb/AL26Xfoz0ibG4VKj0atGpuqU6iMgzD61MsO0h4ctx5nOrImyfqQOuzK2re/5FNjcR0XDFdp6/L1iTUPMzEz1cqWYzNNAJWOsMkKt4tkMWTPeGyQYKYuE2oJq4isEVma4VFZ2IBJCqpYmw1OgMMbtKlQpPVrOqU6YzO7bgPDeTewAGpJE83/1HaO22q9QDQ2fnyqz9gOo35yLmo2lyo7IuAecs0VO99982aMyfQcz2LyWQNyxPJdvbHtW2fRpk02qVquU5KYpOiluGZ3AsvO1zKR/4xY7qaaZKJqo9MvXsR1qIQSpQWALWsSN4JsBe8uuD9l2AWxrdZXYX99jTTh9WmQfVjOtS6GbNQWXB4W33qQqH1e5+Mv8XZ9Od0MLtbm329FAR1EmN7Lz6l7aK2aoXw1IqVUUUWoyhGF7s7EEve40GW2XvJnf2R7WMFWD9ffDsp7AbNVDrlvfMi6NcHQ6ajU6zu4joVsx/eweG5dhOr/4ESsdIfZLh6gZsIxo1LC1JyXoEjhmN3S/5teQ3Ak2dN0Sws7fd/RT3KqPEG6umA2hTxFJKtJg1OooZSPipHBgdCOBEaTPC0xu09kVGpg1KJbtFGC1KVTgKiggo3LMPCejezvpMcXhitWoWxNJnNQse29NnLLU8AWK6bso3XEXVbNdC0ysIczTu9FZpq0SOEbhYq1kxGN2emIpVKVT3KqNTbuDC2bxBsfER0YqzN3i3ELSeAW2KofsjxDoMbhanvUKwe19xN6dQDuzInrL5jV0Hgw+AMp/RfDBNvbWA3GnTqHxqPSqH4sZdsWug8T8o/aTgZt8ahp8wFn0RIaAdCQrV/rB7oSsfSDzhND/AC55nzSPyLeSKB1b/OMhtbZqYrD1qFTRK1NqZNr5SfdcDmrBW/LJkZatQcnqD0e0cDMDGN2GYPoVce0OGOq19jYp3oU+tAFZF6quo3LWQZXt3E9oHirqeMrHtR6R4SjhKlCqtOria1MrSpFQzUsw0xDE+5beOJIHC5lvVQCSALta5tvsLC/lpKF0m6FHHbRw5SglLC0y30nEAItTENmLPZfecaKgcggljvAlyiERqN+Q2aMfLG3ysMSqE4eI90Y6Kvezj2YDEqMTjQwoHWjRuVauPtsRqtPlbVu4b/Ydn7Po4dMlCnTpJe+Skiot7AFiBvNgNTrpJqe4AcANAByA5SQaJra2Wqfd5w0Gg981KKBsY7U0NM5ou8LyhZMsiq26QvCqd0XeaEI6ASHDFbd4h3uZPNEtEU4xKm8JtOSJi0bSRqNpIOaXSWU2iwTCYmpIq2sy50jA0xvAUrbwUL/HQjgQd4MxlAUBQAqgBQAAABuAA0A7pEmZY6R8os5pXrBgVC8yxkYEwnGITohgsEyDGZJiyYoBWAFyelGwEx2GaixCm4anUK5jTcEdoC43i4Pj3Tx7bPR/GbLrI2YjUmjiKLMFJ4gHQq1t6nnxE90JmltXZdLFUXpVhem4sbe8pG51PBgdQf0JE1qGvdT9B2LDmPfpkqlVRCUbzcHLjdAtpYzE4ZauIeg6sXVciEVrq1j1hBCDwC3sQeMtiLy3nQeM8p6D0MbhNpYjCU2pslPO1WnWLU1qqhAWpTsGKuVZSN4sdbixnqWJpOyFaZys3Z6zjTB95wOLAXtwzWvpeK2hEGTdEixxFsLA9ijTTExYg3C4vRHCZq+0cUd2KxRp0TzoYe9JWHcTf+iWTFDQeJ+UxgsKlJESmoWnTVURRuVFFgPTjJYvcPzH4CZtRJxHE+A7hgPgpwt3AAsfRu6Esn+mNyhNf/FHt8lW/ONVf2smTF1RzbN/WoPzJkQZu9MKGWrTf7SZfNDcfBvhOcGlKui4dS9vbfzxVuE78LHdnpgnAyQMUGkg0o2UiE0GZvFAyQaRsoWTQ0M0Xmmbzyy8spOYu8kTFGW4DhupL26p6PpIvFBpJ6yhSzEBVBZmYgKoG8kncJFzHMfvNXoAIsUB7TLMTpbvtxtztPPuk3T52Jp4M5UGjV7Wd/wX9xe/3j3bpUDjat82Yhr3zDR7882+/fOjpthvmaJJOieVrnxxFvVWG0khC9uQayLVAb2INtDYg28bbp5Zi+l+Mr4daBbXUVKqmz1U0yqxG7jc/W0vxvq4BWoEGmxVxrmQ5Tfy4T2PYMjrukeAdBn8cM+76L007mtsvWoMZWNidMUdlp4gqtQ6LU0Wm55NwRvh4cbIxmXUU0kUwZIMsew9yXulgxReYJmJEmUpDvOT422CCZAmZJkCZ4AngLBMkomFEciwJXpK0a2wqD11r5AMQgULWW4cBbjKdbMpDMpBGoPCwI6yLIoscixb5C6wJyVQgNuRqposwtLPVRebIp821+EYizZ2JSzYi/BQzfDKPn8J5Tx8WZkfMj7pD37rS7kFab+MxC0xPpa5tcrpXhM+GJG+kRUHgNG/+pJ8pUMO9x4aT0WrTDAggEEEEHiCN085r4c0K70z9VsoPNd6N6ETl9uQWe2Ya4H5Le2ZJvMdGdMR795p4aSDRQaSBnOkLSITQ0yDFZpnNI2UbJuaZzRV5nNPLKNkzNMNIXmbz0XBuF4W3WjittYenmz1VzKSCi9p7jhlHHxtKdt3bj4ns2y0Rup3vm5M/M924fGS9oOHajWpYlB2KtqNdR9tBem/iUBH/wAYnGpYtWAO8HcRO32XTQmNs4xJ56HWyt0dK2QXGJGiW2z0PAjwkRs1eZm2Kq8/gYGsvf6TcutIQS8ilpQC7hIV6gUd/KSqVydwt85rmnC6ayhJN3LVK3Nzx3yzbO6YPRAQr1tMCwu2V0HABrG47iPC04XVSNYhFJPpxJ4ARU0Mc7dyQXCbLRscLvyCvux+kn0qqypTKrTQOzM+Y3ZrIoAAAvZzx9ydgmV7oRgTTwgdvfxLGs34bZaa+GUXH4p3yZwVY2Ns7mxCzRhzyz+KwhYkkZadyCYAQCxirKpNl6TZZRY1VgqxqrFEpDnLKrHIswqxyrEOKrucsNoD/ms7PRvDWRm+0bD8K/3J9Jx3QsVUbyQPM7pa8LQCIqjcoA/vNzYFPxJzKcmj4n7LOrJLM3eadCEJ2yykSq9NNmkqtZRqnYqfgJ7LeRJ/q7paouvSDqysAVYFSDuIIsRK1VAKiIxnVPp5jDIHjT0XnFGrcd/HxjA0jtDANhqzIb5d6sfrIdx8RqDIhpwb43McWOzC6wFrgHNyKcDMgxQaZzRdl5ZMzTOaLzQzTyy8smZpnNF3hmhZeWWj0h2b9JwtWn9Yrmp/+4naX1tl/MZ5NQZkOm47wdx/vPZs0876UbJ6rEuVHYq/xUtuGY9pfJr+Vp02waixdCdcR8/l5FXKNt5LDNcYYw8j6zVx9au6EUmCNfnqRbdm4cJudRM9ROpWvJFLK0sLjjywKqowGMzXu9/tdcPnmlgwVaqqAVSGbiRv7hfjNvqYdRPAqdJsw0ri5jnY8zh6KBxPjM4XBvia1NPtsFHJQd7eQufKT6iWnoZsqxesRzp0/E++3pYfmMq1lQKeF0munforNUHNjJeVZ6aBQAosqgKo5KBYD0AjFWSVIxUnz4uWGTZRVY1VmVSNVIouSXOWFWOVYKsaqxRckOchVjdwgqySUi7BV4ny7z4CKxcQ1uJOAVdzua3Nh4Qsxc7l0H4jvPkPnO/FYaiEUKNw0/vGz6Ns6kFJAI9cz3+8FjTScR5ciEITQSUQhCCFy9vbHGIpm1hUW5pk8+Kk8j+x4Si5SpIIIKkgg7wRvE9NInA6Q7C6z+JTH8QDUD+YBu/MP7cphbVoDKONEOkMxzH1WrQVnDPDfl6KpXmQZLL/AJ+kwUnKggroLhF4ZpjLMWM9wQp5oXkIQXtlLNOftzZv0ikQPfW7U+88U89PMCb1oZYyKR0Tw9uYUmOLHBzcwvPcNgy7ldFIBJuOWlrRVekUYhhY/AjmO6XHbGwjUPWUSFrjXXRanjwDd50PHnK1tDGmxSrSK1VI36ZTfkdRcd9p3NHWR1Tbtz1Go+3at+Gs4puPEclooCxAGpJsBOtR2Mtu2xJ5LoB5nfOThcRkdW35Tu5jcZYcFievbLRV3biMuUKObNuUevnLbyGDecbAKU8zm5YBaZ2IWqU0pknPmvmt2AtiXJHCx/y8u2Fwq00VEHZQZRz7ye8m585DZ+zhSHN2tmbcNNyrfcoPmTqeQ3lScTtPaH5l+6zqjLtPP6feywaqrdNYXwCgqRipJKkYqTFLlnlyiqRqrJKkYqRRckucsKsaqQVZIm0U51kkuWGNvH5Tt7KwGRcx95uHIcpr7L2dud/FQf8AkZ1wJ1uxNlln/JmGP8Ry7e9ZtTNfoN8VmEITq1SRCEIIRCEIIRMETMIIXB23sDrLvTsKn1huD/s3zlZKEEgggg2IIsQeRE9DInO2psVKwv7r8HA+DDiJz+0dk8UmWDB2o0P3WnS1xj6D8vRUzJMZJu4vA1KTWcW5H6p8D+kTknKOJY7deLEaFbTZA4XC18kMk2MkMkN5S31r5JnJH5JnJDeRvpASLxOz6VUAVERwN2YajwO8eRm4EmQkBIWm7TYqO/qFxF6JYMG/VeRqVCP+U6uHwqIoVFVVG5VUKL89OPfNgJJBJOWqllwkeT3kn1Xj5XO6xJ7ylhJMJGBJNUlYuSS5LCRipJhIwJFlyWXKCpGKszaZpozmygk/5v5ReLjutFydEou1UWa06Wztln3qg7wp+Z/abGB2Uqatq/wHh+83wJ12y9h7hE1Tno3l39vvuz5qi/RZ5oAmYQnVqkiEIQQiEIQQiEIQQiEIQQiEIQQl1sOrghgCDvBFxOHjejlrmkfyMfk37+ssEJTqqGGqFpG+Oo8U6KZ8R6JVJq4dkNmUg8iLf95ELLpVoqwswBHIi859fo/TPukr3e8vodfjOYqNgzsxhcHDkcD9PRaLK9p6wsq5khknUq7Dqruyt4Gx9D+81nwjr7yMPym3rumLLBPD+4xw8MPNWmzsdkVqhJIJGSQEq8VqlvJQSTCSekzmEjxRzUC5RCSYSTSm7e6rHwUmbFPZdU77Ad5/QR0cE837bHHww80p0jRmVrGwFz3fEgfqIC5NgDfgALn0nQGxBm1u1ylzcBVVbHKo371HqZtpg7JoCGLMxy2JJuct9dbXGl+E3ofw9LJYyO3fifoqjqoDLFaWG2Oza1DYchq3ruE61HDKgsosP81POKFPRdH0BWxYXH3jrqbfOQNJjvBvloqe1ya78Z0tHs2npB+m3HmcT77lUkldJmt2KrElTbQjja9txNvKJZGICkGxdiTcAZAxIGhvrppMmh2xZeN8xtZQFtlUX3/uZoJSlhXYjW9rCxIsSdb6HymxNHqGy7jfqyo7Vu0T4/GTqUmIb3hZ7ra27KANCeetjyghbcJq9oBQoO43zdo3sCLm/jAVKlx2dNPEDN48jfyghbUJGEEKUIQghEIQghEIQghEIQghEIQghLP7zIhCC8Wpjd849ffCE4jbfWPetGnyUae+dbB7x4whFbG6w7wpVGS6BmBMQnd6rMUzCEJ6vUTEIQQiZhCCEQhCCFgwhCCFmEIQQv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" name="Content Placeholder 2"/>
          <p:cNvSpPr txBox="1">
            <a:spLocks/>
          </p:cNvSpPr>
          <p:nvPr/>
        </p:nvSpPr>
        <p:spPr>
          <a:xfrm>
            <a:off x="0" y="7"/>
            <a:ext cx="0" cy="307777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4"/>
              </a:buBlip>
              <a:defRPr sz="2000" kern="1200">
                <a:solidFill>
                  <a:schemeClr val="accent2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5"/>
              </a:buBlip>
              <a:defRPr sz="1800" kern="1200">
                <a:solidFill>
                  <a:schemeClr val="accent2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6"/>
              </a:buBlip>
              <a:defRPr sz="1600" kern="1200">
                <a:solidFill>
                  <a:schemeClr val="accent2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7"/>
              </a:buBlip>
              <a:defRPr sz="1400" kern="1200">
                <a:solidFill>
                  <a:schemeClr val="accent2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4"/>
              </a:buBlip>
              <a:defRPr sz="1400" kern="1200">
                <a:solidFill>
                  <a:schemeClr val="accent2"/>
                </a:solidFill>
                <a:latin typeface="Arial"/>
                <a:ea typeface="+mn-ea"/>
                <a:cs typeface="Arial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en-US"/>
              <a:t> </a:t>
            </a:r>
            <a:endParaRPr lang="en-US" dirty="0"/>
          </a:p>
        </p:txBody>
      </p:sp>
      <p:sp>
        <p:nvSpPr>
          <p:cNvPr id="50" name="AutoShape 10" descr="data:image/jpeg;base64,/9j/4AAQSkZJRgABAQAAAQABAAD/2wCEAAkGBg8QDxAUEBIPFBAQEA8PEBAQDxQQEBAQFBAVFBQQFBQXHCYeFxkjGhQSHy8gJCcpLCwsFh4xNTAqNScrLCkBCQoKDgwOGg8PGiokHyQvLCktLCwsKSoqLCwtKSwsLDQvLCwsKSkvMCksKi8pKSwpLCwpKSwsLCwsKSwsKSwpKf/AABEIAOEA4QMBIgACEQEDEQH/xAAcAAACAgMBAQAAAAAAAAAAAAAAAwIGAQQFBwj/xABDEAACAQIDBAcECAUDAgcAAAABAgADEQQSIQUxQVEGEyJhcYGRBzKhsRRCUmJygsHRI0OS4fAVM7Ik8Rc0RHODosL/xAAbAQACAwEBAQAAAAAAAAAAAAAAAwIEBQYBB//EADcRAAEDAgMECAQGAgMAAAAAAAEAAgMEESExQQUSE1EiMmFxgZGx8KHB0eEGFCMzQlIV8SRygv/aAAwDAQACEQMRAD8A9xhCEEIhCEEIhCEEIhMXkDV5SLnBuaLJkg1UCa1XGKO88hu9Zq1MU53WHhv9Zmz7RjjwBuezH7fFNbESt56/gBzM1amOH2v6dflNRhffqeZ1kCswp9qTO6uHj9LKy2FozTXxn4z5/wB4lsT3H1kSsgyzGlqZnZlWGsasmv3H1kfpRG4uPzH95EiQIlXiu5poa1bC7SqDc5/Nr85sU9tt9ZVI7jY/rOYRIESzFXVUfUkPjiPigwRuzCsdDbVJt5Kn72713TdVwd247iNbymljJUMW6G6MV7uB8Rum3T/iCVuE7bjm3Py/0kPoQeqVcoTiYTpCNBVFvvLqvmN4+M7CVVYAggg7iNQZ0tNWQ1Td6J1/UeCoSRPjNnBThCEtpSIQhBCIQhBCIQhBCIQhBCIQhBCIurWC/txisTisug38uXeZomoSeZ4mZlVXti6LcT6JrIy7FbFTE8/ICIeozdw5D9eciFjAsxnyyTZlWA0NSwszljQsMkhwV7vJBWRKzYKyBWKfCpBy1ysWwmwyxbCZ8sSaCtdhFkR7CLYTNe2xTmlJYSBjWEWwngTQlESBEawizGBNBSjHYTHvSN0Ol9VOqny/WKYSBjWOcx2+w2PMKZaHCxVt2btdK2m5xvQ7/EcxN8GUAMQQQSCNQQbEHmJZNjbe6yyVLCpuB3B/2Pd6cp12ztr8YiKfB2h0P3WTU0RZ02Zei7kJgGZnQLNRCEIIRCEIIRCEIIQZqYzGZdB7x3dw5mMxeKFNSTv3AczynFDEkk6k7zMTam0eAOFH1j8B7yViGLexOSaCfXfGKItRHKJgRC+JVk4KSiMCzCiNUTWijukuKwFmcsYFmSsvCHBL3kgrFss2GWKYSrLHZSaUhhFMI9hFMJkzNT2lIYRTCOeKaY8zVYakmLaNMW0qhOCW0W0Y0W0YE4JbRZjWizGhNCUYto1otpO104Ky7A231nYqH+IPdb7YH/6+frO8DPOCSCCCQQQQRoQRuIl02FtgV6dj/uLYOOfJx3H4Trdk7QMv6Mp6QyPMfVYldScP9RmWvYupCEJvrLRCEIIRMMdJmcvbWMyrkG9t/cv993rK1XUtpoXSu09hTjYXuDQtHF4o1Xv9UaL4c/P9pJJr0hHrPnTZXSvMjzicVqloaLBOWOWJWNUzXgKQ5OWOWc7G7Ww+HF69ajSGmtaqlIa7vfInJq+0zYyGxx+Fv91y49VBE24GuOQVZxCtiyRldwHT7ZVYgU8dgySQApxCIxJ4BXIJndWqCAQQQRcEG4I5g8ZpA2GISs0NFNJsYtjKExCY1KeKaMYxTGY05VhqU0U0a0S0xZ1YalGQaTMW0phPCWZBpMxbGMCaFBotoxoomMCcFAxZjGizGhOCW0ng8a1Cqrrw3j7S8V/ziBINFtGNLmkObmMlMtDhunJej4WutRFZTdWAYHuIjZU+iG07FqLHfd6d+f1l/X+qWyd5R1IqYRIPHvXK1MBhkLD4dyIQhLarrDG0q2IxHWVWbhfT8I3fvO3trEZKLc27A89/wvK/RGnjOP8AxFUXcyAf9j8lo0bMC/wWwpjViL/DU+E8l6Z+0nEYyt9C2RnbOeratSv1tZuK0iPcpgb30uL6hd+LQUslQ/dbkMSTkAmyvDBirn0u9qmB2eWQHr8SNDRpMLIeVWpqF8Bc9wlHpbc6Tbbv9GBw+FJtnpE4ajbUa1z26neFJ8JYOhPsdw+GC1McEr194pb8PS7rH/dPedO4756YhtbkAABwA4ATfbUU9P0YRvH+xy8AqpY9+LsF5Tsr2AIxzY7GVHc6stBAuut/4tS5PDXKOMs+F9iexFAzUa1QgWvUxNTXvIQqPSXRWjA0sNrpXZlR4QCp1X2MbDb/ANMy/gxNYfNzNSj7Jjg2z7K2hjMK1y3VVCuIwzHgGp2W44XOYy/BoFo8Vjhqo8MKubM6R4qi60dqUkpuxCUsZQJbBV3NsqEnWhUN9FbRjoDcgGxsYqvTV1ZXVWRwVZGUMrKdCrKdCDyiqNMU1C3YhdAXOYheCljqbbrnXTW51NeaZrsRmpNaQmsYpjIviBEtiRymXLvHRPCmximMwcQO+Q6wGZM4cMwntWGmntPaVHD02qVnVKa72biTuVQNWY8FAJM22nPXZq9b1tTt1VzCkWHZoKfq0l3KSN7+8eYFlCIw2/Sy9+/kmG+irmK23tbE/wDkcIlCmdRiNonI7DWxXDrdh4sD4Cc6r0O2zWua22HS/wBXDUmRPCytT+UvrRZl5lWWfttaPAE+br/CyBAHdYkrzit7ONprrT2vXLffNdPiKjTTq7P6UYXVK4xKjUjOlc/01lD/ANM9PaLaWm7Sl/m1ru9o+VlL8mz+JI8V5ngfa1UpP1e0MK1NxozUgyOveaNU/Jh4S8bL25hsWmfD1UqKPeA0dPxobFfMesdtXZVDEpkxFJKqcA4uV71b3lPeCJ5xt32cYjCP9I2XUqkpduqDfx05imw/3B90i/c0stFJU4D9N3m0/T0ReeDHrD4r0totpS+h3tFXEstHFAU8T7quBlp1m+yR9R+7ceFjYG5mU5qeSB+5IMVowTMlbvNWErtTdHX3kYMO8jh5i4856RhcQKiKy+66hh4EXnnDpdT6+ktXQrG5qLId9JtPwPdh8c81diz7spiORxHePsqO04t6MSDT0P3VjhCE6tc8q90krXamnIFj4k2HyPrNFdJnalXNiX+6Qo/Ko/W85+29rLhMLXrtYijSapYmwZhoiebFR5z5xXuM9Y+3PdHhgtxgEcQ7r/NUH2rdLar1F2bg8zVapRcRk95i9smGHjcFvED7UtnQHoPS2ZR+q2KqKOvrb+/qaZ4ID/URc8AKj7INgtVettHEdqrVqVEos28sT/GreJJyD889UBlmvmFOwUcOQ6x/s7XwHvJVomF54jvBPUxitEK0mGmdHKmkLYDSQaIDSWeX2TJRCeGhmiBWF7XFwASL6gEkAkcjlb0PKQrVraessNlLjZRsmVcTbdvms1QnfIEzKqTHGRrBdRtdYJkGMf1YEwSJQlqxomhi1mMgTNhgIp6fKVm1DXHHBM3CoirzmSYkwV4SQgjeamMOhUmkDJMYtjK4CtBRJkGmWMgYwJoUWMW0kxkDGBOCpfTroGmMDVqCquKGpAsq4jubgKnJuO48CNX2fdMXr/8AS4kn6RTBFNnuHqqvvI1/5i2PeQDfUG96aece0jYTUaiY/DXV1qJ1xX6tS/8ADr+ZFjzOXmZtUsoqGflpf/J5Hl3H3pahPEYHcePxHNelJN3onW6vFleFRXTzHbU+gPrOJ0e2suLw1Gsth1i3ZR9RwSrp5MDbutOhRfq8RSfk9Nj4ZrH4ShC8wVDSdDj6FW3WmicBqP8AS9EzQmMsJ32K5JUpnvVqHm9Q+rmUv2x4spsvKP52Jo0z4BalS3rTWW+g3ab/ADiZUvazhi+z6bDdRxmGqN+EipT+brPnlCQatjj/AGv8Vv1TbRkditnR/ZgwuEw9EfyaNNDpa72u7ebFj5zpAyFQ9pvxN8zNXG7UoUFzV6tGkvOrVWnfwzHXeN3OUDvSOvmSvLBrVvNVCgliAqgsxO4AC5J8gZWMf7T9l0sOKoxCVMy3SjSOaux+yyfy/FrecpnT/wBrFGpQqYfAlnNVTTqYixRRTOjJTBGYkjS5A0Jte9xT+g3s+r7Td2zClh6ZC1KpXMcx1yIumZra7wACOYB3aXZLGxGerJYBp2euPmqMk5Lt2PFdnaXtt2hVpVKdNKNJqhcCqmc1URm7Kob2DAaZrX46HWc2ptLpHikZSNp1Ed6bkLQq2z0ypVlyr2SCqnS2ouddZ7L0a6D4HAKOppA1NCa9UCpWJ5hiLJ4KBLDm8/HWSdtenhNqeEW5nP5+q8FO93WK+e6eP6RUKzVW/wBTSpURaT1atGqT1YJIHbWwtdiCNRc23mWLov7SauEpGlVpmuoZmDmqVrAs2ZszENm1JOutydeXr9SoQNJzdpbIw+JW1elTqAbi69oeDDtDyMsR7Uimb+rELdnZ75qJgc04FQ6L9IaePomogK5XKOjMrOpAFibbgb6eE7maeT9IvZvi8LU+l7IrVQ6Af9MCesyjUqjX/ig78jb/AL26Xfoz0ibG4VKj0atGpuqU6iMgzD61MsO0h4ctx5nOrImyfqQOuzK2re/5FNjcR0XDFdp6/L1iTUPMzEz1cqWYzNNAJWOsMkKt4tkMWTPeGyQYKYuE2oJq4isEVma4VFZ2IBJCqpYmw1OgMMbtKlQpPVrOqU6YzO7bgPDeTewAGpJE83/1HaO22q9QDQ2fnyqz9gOo35yLmo2lyo7IuAecs0VO99982aMyfQcz2LyWQNyxPJdvbHtW2fRpk02qVquU5KYpOiluGZ3AsvO1zKR/4xY7qaaZKJqo9MvXsR1qIQSpQWALWsSN4JsBe8uuD9l2AWxrdZXYX99jTTh9WmQfVjOtS6GbNQWXB4W33qQqH1e5+Mv8XZ9Od0MLtbm329FAR1EmN7Lz6l7aK2aoXw1IqVUUUWoyhGF7s7EEve40GW2XvJnf2R7WMFWD9ffDsp7AbNVDrlvfMi6NcHQ6ajU6zu4joVsx/eweG5dhOr/4ESsdIfZLh6gZsIxo1LC1JyXoEjhmN3S/5teQ3Ak2dN0Sws7fd/RT3KqPEG6umA2hTxFJKtJg1OooZSPipHBgdCOBEaTPC0xu09kVGpg1KJbtFGC1KVTgKiggo3LMPCejezvpMcXhitWoWxNJnNQse29NnLLU8AWK6bso3XEXVbNdC0ysIczTu9FZpq0SOEbhYq1kxGN2emIpVKVT3KqNTbuDC2bxBsfER0YqzN3i3ELSeAW2KofsjxDoMbhanvUKwe19xN6dQDuzInrL5jV0Hgw+AMp/RfDBNvbWA3GnTqHxqPSqH4sZdsWug8T8o/aTgZt8ahp8wFn0RIaAdCQrV/rB7oSsfSDzhND/AC55nzSPyLeSKB1b/OMhtbZqYrD1qFTRK1NqZNr5SfdcDmrBW/LJkZatQcnqD0e0cDMDGN2GYPoVce0OGOq19jYp3oU+tAFZF6quo3LWQZXt3E9oHirqeMrHtR6R4SjhKlCqtOria1MrSpFQzUsw0xDE+5beOJIHC5lvVQCSALta5tvsLC/lpKF0m6FHHbRw5SglLC0y30nEAItTENmLPZfecaKgcggljvAlyiERqN+Q2aMfLG3ysMSqE4eI90Y6Kvezj2YDEqMTjQwoHWjRuVauPtsRqtPlbVu4b/Ydn7Po4dMlCnTpJe+Skiot7AFiBvNgNTrpJqe4AcANAByA5SQaJra2Wqfd5w0Gg981KKBsY7U0NM5ou8LyhZMsiq26QvCqd0XeaEI6ASHDFbd4h3uZPNEtEU4xKm8JtOSJi0bSRqNpIOaXSWU2iwTCYmpIq2sy50jA0xvAUrbwUL/HQjgQd4MxlAUBQAqgBQAAABuAA0A7pEmZY6R8os5pXrBgVC8yxkYEwnGITohgsEyDGZJiyYoBWAFyelGwEx2GaixCm4anUK5jTcEdoC43i4Pj3Tx7bPR/GbLrI2YjUmjiKLMFJ4gHQq1t6nnxE90JmltXZdLFUXpVhem4sbe8pG51PBgdQf0JE1qGvdT9B2LDmPfpkqlVRCUbzcHLjdAtpYzE4ZauIeg6sXVciEVrq1j1hBCDwC3sQeMtiLy3nQeM8p6D0MbhNpYjCU2pslPO1WnWLU1qqhAWpTsGKuVZSN4sdbixnqWJpOyFaZys3Z6zjTB95wOLAXtwzWvpeK2hEGTdEixxFsLA9ijTTExYg3C4vRHCZq+0cUd2KxRp0TzoYe9JWHcTf+iWTFDQeJ+UxgsKlJESmoWnTVURRuVFFgPTjJYvcPzH4CZtRJxHE+A7hgPgpwt3AAsfRu6Esn+mNyhNf/FHt8lW/ONVf2smTF1RzbN/WoPzJkQZu9MKGWrTf7SZfNDcfBvhOcGlKui4dS9vbfzxVuE78LHdnpgnAyQMUGkg0o2UiE0GZvFAyQaRsoWTQ0M0Xmmbzyy8spOYu8kTFGW4DhupL26p6PpIvFBpJ6yhSzEBVBZmYgKoG8kncJFzHMfvNXoAIsUB7TLMTpbvtxtztPPuk3T52Jp4M5UGjV7Wd/wX9xe/3j3bpUDjat82Yhr3zDR7882+/fOjpthvmaJJOieVrnxxFvVWG0khC9uQayLVAb2INtDYg28bbp5Zi+l+Mr4daBbXUVKqmz1U0yqxG7jc/W0vxvq4BWoEGmxVxrmQ5Tfy4T2PYMjrukeAdBn8cM+76L007mtsvWoMZWNidMUdlp4gqtQ6LU0Wm55NwRvh4cbIxmXUU0kUwZIMsew9yXulgxReYJmJEmUpDvOT422CCZAmZJkCZ4AngLBMkomFEciwJXpK0a2wqD11r5AMQgULWW4cBbjKdbMpDMpBGoPCwI6yLIoscixb5C6wJyVQgNuRqposwtLPVRebIp821+EYizZ2JSzYi/BQzfDKPn8J5Tx8WZkfMj7pD37rS7kFab+MxC0xPpa5tcrpXhM+GJG+kRUHgNG/+pJ8pUMO9x4aT0WrTDAggEEEEHiCN085r4c0K70z9VsoPNd6N6ETl9uQWe2Ya4H5Le2ZJvMdGdMR795p4aSDRQaSBnOkLSITQ0yDFZpnNI2UbJuaZzRV5nNPLKNkzNMNIXmbz0XBuF4W3WjittYenmz1VzKSCi9p7jhlHHxtKdt3bj4ns2y0Rup3vm5M/M924fGS9oOHajWpYlB2KtqNdR9tBem/iUBH/wAYnGpYtWAO8HcRO32XTQmNs4xJ56HWyt0dK2QXGJGiW2z0PAjwkRs1eZm2Kq8/gYGsvf6TcutIQS8ilpQC7hIV6gUd/KSqVydwt85rmnC6ayhJN3LVK3Nzx3yzbO6YPRAQr1tMCwu2V0HABrG47iPC04XVSNYhFJPpxJ4ARU0Mc7dyQXCbLRscLvyCvux+kn0qqypTKrTQOzM+Y3ZrIoAAAvZzx9ydgmV7oRgTTwgdvfxLGs34bZaa+GUXH4p3yZwVY2Ns7mxCzRhzyz+KwhYkkZadyCYAQCxirKpNl6TZZRY1VgqxqrFEpDnLKrHIswqxyrEOKrucsNoD/ms7PRvDWRm+0bD8K/3J9Jx3QsVUbyQPM7pa8LQCIqjcoA/vNzYFPxJzKcmj4n7LOrJLM3eadCEJ2yykSq9NNmkqtZRqnYqfgJ7LeRJ/q7paouvSDqysAVYFSDuIIsRK1VAKiIxnVPp5jDIHjT0XnFGrcd/HxjA0jtDANhqzIb5d6sfrIdx8RqDIhpwb43McWOzC6wFrgHNyKcDMgxQaZzRdl5ZMzTOaLzQzTyy8smZpnNF3hmhZeWWj0h2b9JwtWn9Yrmp/+4naX1tl/MZ5NQZkOm47wdx/vPZs0876UbJ6rEuVHYq/xUtuGY9pfJr+Vp02waixdCdcR8/l5FXKNt5LDNcYYw8j6zVx9au6EUmCNfnqRbdm4cJudRM9ROpWvJFLK0sLjjywKqowGMzXu9/tdcPnmlgwVaqqAVSGbiRv7hfjNvqYdRPAqdJsw0ri5jnY8zh6KBxPjM4XBvia1NPtsFHJQd7eQufKT6iWnoZsqxesRzp0/E++3pYfmMq1lQKeF0munforNUHNjJeVZ6aBQAosqgKo5KBYD0AjFWSVIxUnz4uWGTZRVY1VmVSNVIouSXOWFWOVYKsaqxRckOchVjdwgqySUi7BV4ny7z4CKxcQ1uJOAVdzua3Nh4Qsxc7l0H4jvPkPnO/FYaiEUKNw0/vGz6Ns6kFJAI9cz3+8FjTScR5ciEITQSUQhCCFy9vbHGIpm1hUW5pk8+Kk8j+x4Si5SpIIIKkgg7wRvE9NInA6Q7C6z+JTH8QDUD+YBu/MP7cphbVoDKONEOkMxzH1WrQVnDPDfl6KpXmQZLL/AJ+kwUnKggroLhF4ZpjLMWM9wQp5oXkIQXtlLNOftzZv0ikQPfW7U+88U89PMCb1oZYyKR0Tw9uYUmOLHBzcwvPcNgy7ldFIBJuOWlrRVekUYhhY/AjmO6XHbGwjUPWUSFrjXXRanjwDd50PHnK1tDGmxSrSK1VI36ZTfkdRcd9p3NHWR1Tbtz1Go+3at+Gs4puPEclooCxAGpJsBOtR2Mtu2xJ5LoB5nfOThcRkdW35Tu5jcZYcFievbLRV3biMuUKObNuUevnLbyGDecbAKU8zm5YBaZ2IWqU0pknPmvmt2AtiXJHCx/y8u2Fwq00VEHZQZRz7ye8m585DZ+zhSHN2tmbcNNyrfcoPmTqeQ3lScTtPaH5l+6zqjLtPP6feywaqrdNYXwCgqRipJKkYqTFLlnlyiqRqrJKkYqRRckucsKsaqQVZIm0U51kkuWGNvH5Tt7KwGRcx95uHIcpr7L2dud/FQf8AkZ1wJ1uxNlln/JmGP8Ry7e9ZtTNfoN8VmEITq1SRCEIIRCEIIRMETMIIXB23sDrLvTsKn1huD/s3zlZKEEgggg2IIsQeRE9DInO2psVKwv7r8HA+DDiJz+0dk8UmWDB2o0P3WnS1xj6D8vRUzJMZJu4vA1KTWcW5H6p8D+kTknKOJY7deLEaFbTZA4XC18kMk2MkMkN5S31r5JnJH5JnJDeRvpASLxOz6VUAVERwN2YajwO8eRm4EmQkBIWm7TYqO/qFxF6JYMG/VeRqVCP+U6uHwqIoVFVVG5VUKL89OPfNgJJBJOWqllwkeT3kn1Xj5XO6xJ7ylhJMJGBJNUlYuSS5LCRipJhIwJFlyWXKCpGKszaZpozmygk/5v5ReLjutFydEou1UWa06Wztln3qg7wp+Z/abGB2Uqatq/wHh+83wJ12y9h7hE1Tno3l39vvuz5qi/RZ5oAmYQnVqkiEIQQiEIQQiEIQQiEIQQiEIQQl1sOrghgCDvBFxOHjejlrmkfyMfk37+ssEJTqqGGqFpG+Oo8U6KZ8R6JVJq4dkNmUg8iLf95ELLpVoqwswBHIi859fo/TPukr3e8vodfjOYqNgzsxhcHDkcD9PRaLK9p6wsq5khknUq7Dqruyt4Gx9D+81nwjr7yMPym3rumLLBPD+4xw8MPNWmzsdkVqhJIJGSQEq8VqlvJQSTCSekzmEjxRzUC5RCSYSTSm7e6rHwUmbFPZdU77Ad5/QR0cE837bHHww80p0jRmVrGwFz3fEgfqIC5NgDfgALn0nQGxBm1u1ylzcBVVbHKo371HqZtpg7JoCGLMxy2JJuct9dbXGl+E3ofw9LJYyO3fifoqjqoDLFaWG2Oza1DYchq3ruE61HDKgsosP81POKFPRdH0BWxYXH3jrqbfOQNJjvBvloqe1ya78Z0tHs2npB+m3HmcT77lUkldJmt2KrElTbQjja9txNvKJZGICkGxdiTcAZAxIGhvrppMmh2xZeN8xtZQFtlUX3/uZoJSlhXYjW9rCxIsSdb6HymxNHqGy7jfqyo7Vu0T4/GTqUmIb3hZ7ra27KANCeetjyghbcJq9oBQoO43zdo3sCLm/jAVKlx2dNPEDN48jfyghbUJGEEKUIQghEIQghEIQghEIQghEIQghLP7zIhCC8Wpjd849ffCE4jbfWPetGnyUae+dbB7x4whFbG6w7wpVGS6BmBMQnd6rMUzCEJ6vUTEIQQiZhCCEQhCCFgwhCCFmEIQQv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" name="AutoShape 12" descr="data:image/jpeg;base64,/9j/4AAQSkZJRgABAQAAAQABAAD/2wCEAAkGBg8QDxAUEBIPFBAQEA8PEBAQDxQQEBAQFBAVFBQQFBQXHCYeFxkjGhQSHy8gJCcpLCwsFh4xNTAqNScrLCkBCQoKDgwOGg8PGiokHyQvLCktLCwsKSoqLCwtKSwsLDQvLCwsKSkvMCksKi8pKSwpLCwpKSwsLCwsKSwsKSwpKf/AABEIAOEA4QMBIgACEQEDEQH/xAAcAAACAgMBAQAAAAAAAAAAAAAAAwIGAQQFBwj/xABDEAACAQIDBAcECAUDAgcAAAABAgADEQQSIQUxQVEGEyJhcYGRBzKhsRRCUmJygsHRI0OS4fAVM7Ik8Rc0RHODosL/xAAbAQACAwEBAQAAAAAAAAAAAAAAAwIEBQYBB//EADcRAAEDAgMECAQGAgMAAAAAAAEAAgMEESExQQUSE1EiMmFxgZGx8KHB0eEGFCMzQlIV8SRygv/aAAwDAQACEQMRAD8A9xhCEEIhCEEIhCEEIhMXkDV5SLnBuaLJkg1UCa1XGKO88hu9Zq1MU53WHhv9Zmz7RjjwBuezH7fFNbESt56/gBzM1amOH2v6dflNRhffqeZ1kCswp9qTO6uHj9LKy2FozTXxn4z5/wB4lsT3H1kSsgyzGlqZnZlWGsasmv3H1kfpRG4uPzH95EiQIlXiu5poa1bC7SqDc5/Nr85sU9tt9ZVI7jY/rOYRIESzFXVUfUkPjiPigwRuzCsdDbVJt5Kn72713TdVwd247iNbymljJUMW6G6MV7uB8Rum3T/iCVuE7bjm3Py/0kPoQeqVcoTiYTpCNBVFvvLqvmN4+M7CVVYAggg7iNQZ0tNWQ1Td6J1/UeCoSRPjNnBThCEtpSIQhBCIQhBCIQhBCIQhBCIQhBCIurWC/txisTisug38uXeZomoSeZ4mZlVXti6LcT6JrIy7FbFTE8/ICIeozdw5D9eciFjAsxnyyTZlWA0NSwszljQsMkhwV7vJBWRKzYKyBWKfCpBy1ysWwmwyxbCZ8sSaCtdhFkR7CLYTNe2xTmlJYSBjWEWwngTQlESBEawizGBNBSjHYTHvSN0Ol9VOqny/WKYSBjWOcx2+w2PMKZaHCxVt2btdK2m5xvQ7/EcxN8GUAMQQQSCNQQbEHmJZNjbe6yyVLCpuB3B/2Pd6cp12ztr8YiKfB2h0P3WTU0RZ02Zei7kJgGZnQLNRCEIIRCEIIRCEIIQZqYzGZdB7x3dw5mMxeKFNSTv3AczynFDEkk6k7zMTam0eAOFH1j8B7yViGLexOSaCfXfGKItRHKJgRC+JVk4KSiMCzCiNUTWijukuKwFmcsYFmSsvCHBL3kgrFss2GWKYSrLHZSaUhhFMI9hFMJkzNT2lIYRTCOeKaY8zVYakmLaNMW0qhOCW0W0Y0W0YE4JbRZjWizGhNCUYto1otpO104Ky7A231nYqH+IPdb7YH/6+frO8DPOCSCCCQQQQRoQRuIl02FtgV6dj/uLYOOfJx3H4Trdk7QMv6Mp6QyPMfVYldScP9RmWvYupCEJvrLRCEIIRMMdJmcvbWMyrkG9t/cv993rK1XUtpoXSu09hTjYXuDQtHF4o1Xv9UaL4c/P9pJJr0hHrPnTZXSvMjzicVqloaLBOWOWJWNUzXgKQ5OWOWc7G7Ww+HF69ajSGmtaqlIa7vfInJq+0zYyGxx+Fv91y49VBE24GuOQVZxCtiyRldwHT7ZVYgU8dgySQApxCIxJ4BXIJndWqCAQQQRcEG4I5g8ZpA2GISs0NFNJsYtjKExCY1KeKaMYxTGY05VhqU0U0a0S0xZ1YalGQaTMW0phPCWZBpMxbGMCaFBotoxoomMCcFAxZjGizGhOCW0ng8a1Cqrrw3j7S8V/ziBINFtGNLmkObmMlMtDhunJej4WutRFZTdWAYHuIjZU+iG07FqLHfd6d+f1l/X+qWyd5R1IqYRIPHvXK1MBhkLD4dyIQhLarrDG0q2IxHWVWbhfT8I3fvO3trEZKLc27A89/wvK/RGnjOP8AxFUXcyAf9j8lo0bMC/wWwpjViL/DU+E8l6Z+0nEYyt9C2RnbOeratSv1tZuK0iPcpgb30uL6hd+LQUslQ/dbkMSTkAmyvDBirn0u9qmB2eWQHr8SNDRpMLIeVWpqF8Bc9wlHpbc6Tbbv9GBw+FJtnpE4ajbUa1z26neFJ8JYOhPsdw+GC1McEr194pb8PS7rH/dPedO4756YhtbkAABwA4ATfbUU9P0YRvH+xy8AqpY9+LsF5Tsr2AIxzY7GVHc6stBAuut/4tS5PDXKOMs+F9iexFAzUa1QgWvUxNTXvIQqPSXRWjA0sNrpXZlR4QCp1X2MbDb/ANMy/gxNYfNzNSj7Jjg2z7K2hjMK1y3VVCuIwzHgGp2W44XOYy/BoFo8Vjhqo8MKubM6R4qi60dqUkpuxCUsZQJbBV3NsqEnWhUN9FbRjoDcgGxsYqvTV1ZXVWRwVZGUMrKdCrKdCDyiqNMU1C3YhdAXOYheCljqbbrnXTW51NeaZrsRmpNaQmsYpjIviBEtiRymXLvHRPCmximMwcQO+Q6wGZM4cMwntWGmntPaVHD02qVnVKa72biTuVQNWY8FAJM22nPXZq9b1tTt1VzCkWHZoKfq0l3KSN7+8eYFlCIw2/Sy9+/kmG+irmK23tbE/wDkcIlCmdRiNonI7DWxXDrdh4sD4Cc6r0O2zWua22HS/wBXDUmRPCytT+UvrRZl5lWWfttaPAE+br/CyBAHdYkrzit7ONprrT2vXLffNdPiKjTTq7P6UYXVK4xKjUjOlc/01lD/ANM9PaLaWm7Sl/m1ru9o+VlL8mz+JI8V5ngfa1UpP1e0MK1NxozUgyOveaNU/Jh4S8bL25hsWmfD1UqKPeA0dPxobFfMesdtXZVDEpkxFJKqcA4uV71b3lPeCJ5xt32cYjCP9I2XUqkpduqDfx05imw/3B90i/c0stFJU4D9N3m0/T0ReeDHrD4r0totpS+h3tFXEstHFAU8T7quBlp1m+yR9R+7ceFjYG5mU5qeSB+5IMVowTMlbvNWErtTdHX3kYMO8jh5i4856RhcQKiKy+66hh4EXnnDpdT6+ktXQrG5qLId9JtPwPdh8c81diz7spiORxHePsqO04t6MSDT0P3VjhCE6tc8q90krXamnIFj4k2HyPrNFdJnalXNiX+6Qo/Ko/W85+29rLhMLXrtYijSapYmwZhoiebFR5z5xXuM9Y+3PdHhgtxgEcQ7r/NUH2rdLar1F2bg8zVapRcRk95i9smGHjcFvED7UtnQHoPS2ZR+q2KqKOvrb+/qaZ4ID/URc8AKj7INgtVettHEdqrVqVEos28sT/GreJJyD889UBlmvmFOwUcOQ6x/s7XwHvJVomF54jvBPUxitEK0mGmdHKmkLYDSQaIDSWeX2TJRCeGhmiBWF7XFwASL6gEkAkcjlb0PKQrVraessNlLjZRsmVcTbdvms1QnfIEzKqTHGRrBdRtdYJkGMf1YEwSJQlqxomhi1mMgTNhgIp6fKVm1DXHHBM3CoirzmSYkwV4SQgjeamMOhUmkDJMYtjK4CtBRJkGmWMgYwJoUWMW0kxkDGBOCpfTroGmMDVqCquKGpAsq4jubgKnJuO48CNX2fdMXr/8AS4kn6RTBFNnuHqqvvI1/5i2PeQDfUG96aece0jYTUaiY/DXV1qJ1xX6tS/8ADr+ZFjzOXmZtUsoqGflpf/J5Hl3H3pahPEYHcePxHNelJN3onW6vFleFRXTzHbU+gPrOJ0e2suLw1Gsth1i3ZR9RwSrp5MDbutOhRfq8RSfk9Nj4ZrH4ShC8wVDSdDj6FW3WmicBqP8AS9EzQmMsJ32K5JUpnvVqHm9Q+rmUv2x4spsvKP52Jo0z4BalS3rTWW+g3ab/ADiZUvazhi+z6bDdRxmGqN+EipT+brPnlCQatjj/AGv8Vv1TbRkditnR/ZgwuEw9EfyaNNDpa72u7ebFj5zpAyFQ9pvxN8zNXG7UoUFzV6tGkvOrVWnfwzHXeN3OUDvSOvmSvLBrVvNVCgliAqgsxO4AC5J8gZWMf7T9l0sOKoxCVMy3SjSOaux+yyfy/FrecpnT/wBrFGpQqYfAlnNVTTqYixRRTOjJTBGYkjS5A0Jte9xT+g3s+r7Td2zClh6ZC1KpXMcx1yIumZra7wACOYB3aXZLGxGerJYBp2euPmqMk5Lt2PFdnaXtt2hVpVKdNKNJqhcCqmc1URm7Kob2DAaZrX46HWc2ptLpHikZSNp1Ed6bkLQq2z0ypVlyr2SCqnS2ouddZ7L0a6D4HAKOppA1NCa9UCpWJ5hiLJ4KBLDm8/HWSdtenhNqeEW5nP5+q8FO93WK+e6eP6RUKzVW/wBTSpURaT1atGqT1YJIHbWwtdiCNRc23mWLov7SauEpGlVpmuoZmDmqVrAs2ZszENm1JOutydeXr9SoQNJzdpbIw+JW1elTqAbi69oeDDtDyMsR7Uimb+rELdnZ75qJgc04FQ6L9IaePomogK5XKOjMrOpAFibbgb6eE7maeT9IvZvi8LU+l7IrVQ6Af9MCesyjUqjX/ig78jb/AL26Xfoz0ibG4VKj0atGpuqU6iMgzD61MsO0h4ctx5nOrImyfqQOuzK2re/5FNjcR0XDFdp6/L1iTUPMzEz1cqWYzNNAJWOsMkKt4tkMWTPeGyQYKYuE2oJq4isEVma4VFZ2IBJCqpYmw1OgMMbtKlQpPVrOqU6YzO7bgPDeTewAGpJE83/1HaO22q9QDQ2fnyqz9gOo35yLmo2lyo7IuAecs0VO99982aMyfQcz2LyWQNyxPJdvbHtW2fRpk02qVquU5KYpOiluGZ3AsvO1zKR/4xY7qaaZKJqo9MvXsR1qIQSpQWALWsSN4JsBe8uuD9l2AWxrdZXYX99jTTh9WmQfVjOtS6GbNQWXB4W33qQqH1e5+Mv8XZ9Od0MLtbm329FAR1EmN7Lz6l7aK2aoXw1IqVUUUWoyhGF7s7EEve40GW2XvJnf2R7WMFWD9ffDsp7AbNVDrlvfMi6NcHQ6ajU6zu4joVsx/eweG5dhOr/4ESsdIfZLh6gZsIxo1LC1JyXoEjhmN3S/5teQ3Ak2dN0Sws7fd/RT3KqPEG6umA2hTxFJKtJg1OooZSPipHBgdCOBEaTPC0xu09kVGpg1KJbtFGC1KVTgKiggo3LMPCejezvpMcXhitWoWxNJnNQse29NnLLU8AWK6bso3XEXVbNdC0ysIczTu9FZpq0SOEbhYq1kxGN2emIpVKVT3KqNTbuDC2bxBsfER0YqzN3i3ELSeAW2KofsjxDoMbhanvUKwe19xN6dQDuzInrL5jV0Hgw+AMp/RfDBNvbWA3GnTqHxqPSqH4sZdsWug8T8o/aTgZt8ahp8wFn0RIaAdCQrV/rB7oSsfSDzhND/AC55nzSPyLeSKB1b/OMhtbZqYrD1qFTRK1NqZNr5SfdcDmrBW/LJkZatQcnqD0e0cDMDGN2GYPoVce0OGOq19jYp3oU+tAFZF6quo3LWQZXt3E9oHirqeMrHtR6R4SjhKlCqtOria1MrSpFQzUsw0xDE+5beOJIHC5lvVQCSALta5tvsLC/lpKF0m6FHHbRw5SglLC0y30nEAItTENmLPZfecaKgcggljvAlyiERqN+Q2aMfLG3ysMSqE4eI90Y6Kvezj2YDEqMTjQwoHWjRuVauPtsRqtPlbVu4b/Ydn7Po4dMlCnTpJe+Skiot7AFiBvNgNTrpJqe4AcANAByA5SQaJra2Wqfd5w0Gg981KKBsY7U0NM5ou8LyhZMsiq26QvCqd0XeaEI6ASHDFbd4h3uZPNEtEU4xKm8JtOSJi0bSRqNpIOaXSWU2iwTCYmpIq2sy50jA0xvAUrbwUL/HQjgQd4MxlAUBQAqgBQAAABuAA0A7pEmZY6R8os5pXrBgVC8yxkYEwnGITohgsEyDGZJiyYoBWAFyelGwEx2GaixCm4anUK5jTcEdoC43i4Pj3Tx7bPR/GbLrI2YjUmjiKLMFJ4gHQq1t6nnxE90JmltXZdLFUXpVhem4sbe8pG51PBgdQf0JE1qGvdT9B2LDmPfpkqlVRCUbzcHLjdAtpYzE4ZauIeg6sXVciEVrq1j1hBCDwC3sQeMtiLy3nQeM8p6D0MbhNpYjCU2pslPO1WnWLU1qqhAWpTsGKuVZSN4sdbixnqWJpOyFaZys3Z6zjTB95wOLAXtwzWvpeK2hEGTdEixxFsLA9ijTTExYg3C4vRHCZq+0cUd2KxRp0TzoYe9JWHcTf+iWTFDQeJ+UxgsKlJESmoWnTVURRuVFFgPTjJYvcPzH4CZtRJxHE+A7hgPgpwt3AAsfRu6Esn+mNyhNf/FHt8lW/ONVf2smTF1RzbN/WoPzJkQZu9MKGWrTf7SZfNDcfBvhOcGlKui4dS9vbfzxVuE78LHdnpgnAyQMUGkg0o2UiE0GZvFAyQaRsoWTQ0M0Xmmbzyy8spOYu8kTFGW4DhupL26p6PpIvFBpJ6yhSzEBVBZmYgKoG8kncJFzHMfvNXoAIsUB7TLMTpbvtxtztPPuk3T52Jp4M5UGjV7Wd/wX9xe/3j3bpUDjat82Yhr3zDR7882+/fOjpthvmaJJOieVrnxxFvVWG0khC9uQayLVAb2INtDYg28bbp5Zi+l+Mr4daBbXUVKqmz1U0yqxG7jc/W0vxvq4BWoEGmxVxrmQ5Tfy4T2PYMjrukeAdBn8cM+76L007mtsvWoMZWNidMUdlp4gqtQ6LU0Wm55NwRvh4cbIxmXUU0kUwZIMsew9yXulgxReYJmJEmUpDvOT422CCZAmZJkCZ4AngLBMkomFEciwJXpK0a2wqD11r5AMQgULWW4cBbjKdbMpDMpBGoPCwI6yLIoscixb5C6wJyVQgNuRqposwtLPVRebIp821+EYizZ2JSzYi/BQzfDKPn8J5Tx8WZkfMj7pD37rS7kFab+MxC0xPpa5tcrpXhM+GJG+kRUHgNG/+pJ8pUMO9x4aT0WrTDAggEEEEHiCN085r4c0K70z9VsoPNd6N6ETl9uQWe2Ya4H5Le2ZJvMdGdMR795p4aSDRQaSBnOkLSITQ0yDFZpnNI2UbJuaZzRV5nNPLKNkzNMNIXmbz0XBuF4W3WjittYenmz1VzKSCi9p7jhlHHxtKdt3bj4ns2y0Rup3vm5M/M924fGS9oOHajWpYlB2KtqNdR9tBem/iUBH/wAYnGpYtWAO8HcRO32XTQmNs4xJ56HWyt0dK2QXGJGiW2z0PAjwkRs1eZm2Kq8/gYGsvf6TcutIQS8ilpQC7hIV6gUd/KSqVydwt85rmnC6ayhJN3LVK3Nzx3yzbO6YPRAQr1tMCwu2V0HABrG47iPC04XVSNYhFJPpxJ4ARU0Mc7dyQXCbLRscLvyCvux+kn0qqypTKrTQOzM+Y3ZrIoAAAvZzx9ydgmV7oRgTTwgdvfxLGs34bZaa+GUXH4p3yZwVY2Ns7mxCzRhzyz+KwhYkkZadyCYAQCxirKpNl6TZZRY1VgqxqrFEpDnLKrHIswqxyrEOKrucsNoD/ms7PRvDWRm+0bD8K/3J9Jx3QsVUbyQPM7pa8LQCIqjcoA/vNzYFPxJzKcmj4n7LOrJLM3eadCEJ2yykSq9NNmkqtZRqnYqfgJ7LeRJ/q7paouvSDqysAVYFSDuIIsRK1VAKiIxnVPp5jDIHjT0XnFGrcd/HxjA0jtDANhqzIb5d6sfrIdx8RqDIhpwb43McWOzC6wFrgHNyKcDMgxQaZzRdl5ZMzTOaLzQzTyy8smZpnNF3hmhZeWWj0h2b9JwtWn9Yrmp/+4naX1tl/MZ5NQZkOm47wdx/vPZs0876UbJ6rEuVHYq/xUtuGY9pfJr+Vp02waixdCdcR8/l5FXKNt5LDNcYYw8j6zVx9au6EUmCNfnqRbdm4cJudRM9ROpWvJFLK0sLjjywKqowGMzXu9/tdcPnmlgwVaqqAVSGbiRv7hfjNvqYdRPAqdJsw0ri5jnY8zh6KBxPjM4XBvia1NPtsFHJQd7eQufKT6iWnoZsqxesRzp0/E++3pYfmMq1lQKeF0munforNUHNjJeVZ6aBQAosqgKo5KBYD0AjFWSVIxUnz4uWGTZRVY1VmVSNVIouSXOWFWOVYKsaqxRckOchVjdwgqySUi7BV4ny7z4CKxcQ1uJOAVdzua3Nh4Qsxc7l0H4jvPkPnO/FYaiEUKNw0/vGz6Ns6kFJAI9cz3+8FjTScR5ciEITQSUQhCCFy9vbHGIpm1hUW5pk8+Kk8j+x4Si5SpIIIKkgg7wRvE9NInA6Q7C6z+JTH8QDUD+YBu/MP7cphbVoDKONEOkMxzH1WrQVnDPDfl6KpXmQZLL/AJ+kwUnKggroLhF4ZpjLMWM9wQp5oXkIQXtlLNOftzZv0ikQPfW7U+88U89PMCb1oZYyKR0Tw9uYUmOLHBzcwvPcNgy7ldFIBJuOWlrRVekUYhhY/AjmO6XHbGwjUPWUSFrjXXRanjwDd50PHnK1tDGmxSrSK1VI36ZTfkdRcd9p3NHWR1Tbtz1Go+3at+Gs4puPEclooCxAGpJsBOtR2Mtu2xJ5LoB5nfOThcRkdW35Tu5jcZYcFievbLRV3biMuUKObNuUevnLbyGDecbAKU8zm5YBaZ2IWqU0pknPmvmt2AtiXJHCx/y8u2Fwq00VEHZQZRz7ye8m585DZ+zhSHN2tmbcNNyrfcoPmTqeQ3lScTtPaH5l+6zqjLtPP6feywaqrdNYXwCgqRipJKkYqTFLlnlyiqRqrJKkYqRRckucsKsaqQVZIm0U51kkuWGNvH5Tt7KwGRcx95uHIcpr7L2dud/FQf8AkZ1wJ1uxNlln/JmGP8Ry7e9ZtTNfoN8VmEITq1SRCEIIRCEIIRMETMIIXB23sDrLvTsKn1huD/s3zlZKEEgggg2IIsQeRE9DInO2psVKwv7r8HA+DDiJz+0dk8UmWDB2o0P3WnS1xj6D8vRUzJMZJu4vA1KTWcW5H6p8D+kTknKOJY7deLEaFbTZA4XC18kMk2MkMkN5S31r5JnJH5JnJDeRvpASLxOz6VUAVERwN2YajwO8eRm4EmQkBIWm7TYqO/qFxF6JYMG/VeRqVCP+U6uHwqIoVFVVG5VUKL89OPfNgJJBJOWqllwkeT3kn1Xj5XO6xJ7ylhJMJGBJNUlYuSS5LCRipJhIwJFlyWXKCpGKszaZpozmygk/5v5ReLjutFydEou1UWa06Wztln3qg7wp+Z/abGB2Uqatq/wHh+83wJ12y9h7hE1Tno3l39vvuz5qi/RZ5oAmYQnVqkiEIQQiEIQQiEIQQiEIQQiEIQQl1sOrghgCDvBFxOHjejlrmkfyMfk37+ssEJTqqGGqFpG+Oo8U6KZ8R6JVJq4dkNmUg8iLf95ELLpVoqwswBHIi859fo/TPukr3e8vodfjOYqNgzsxhcHDkcD9PRaLK9p6wsq5khknUq7Dqruyt4Gx9D+81nwjr7yMPym3rumLLBPD+4xw8MPNWmzsdkVqhJIJGSQEq8VqlvJQSTCSekzmEjxRzUC5RCSYSTSm7e6rHwUmbFPZdU77Ad5/QR0cE837bHHww80p0jRmVrGwFz3fEgfqIC5NgDfgALn0nQGxBm1u1ylzcBVVbHKo371HqZtpg7JoCGLMxy2JJuct9dbXGl+E3ofw9LJYyO3fifoqjqoDLFaWG2Oza1DYchq3ruE61HDKgsosP81POKFPRdH0BWxYXH3jrqbfOQNJjvBvloqe1ya78Z0tHs2npB+m3HmcT77lUkldJmt2KrElTbQjja9txNvKJZGICkGxdiTcAZAxIGhvrppMmh2xZeN8xtZQFtlUX3/uZoJSlhXYjW9rCxIsSdb6HymxNHqGy7jfqyo7Vu0T4/GTqUmIb3hZ7ra27KANCeetjyghbcJq9oBQoO43zdo3sCLm/jAVKlx2dNPEDN48jfyghbUJGEEKUIQghEIQghEIQghEIQghEIQghLP7zIhCC8Wpjd849ffCE4jbfWPetGnyUae+dbB7x4whFbG6w7wpVGS6BmBMQnd6rMUzCEJ6vUTEIQQiZhCCEQhCCFgwhCCFmEIQQv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" name="矩形 74"/>
          <p:cNvSpPr/>
          <p:nvPr/>
        </p:nvSpPr>
        <p:spPr>
          <a:xfrm>
            <a:off x="307975" y="202097"/>
            <a:ext cx="951807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charset="0"/>
                <a:ea typeface="ＭＳ Ｐゴシック" charset="0"/>
                <a:cs typeface="Times New Roman" panose="02020603050405020304" pitchFamily="18" charset="0"/>
              </a:rPr>
              <a:t>Li</a:t>
            </a:r>
            <a:r>
              <a:rPr kumimoji="0" lang="en-US" sz="2000" b="1" i="0" u="none" strike="noStrike" kern="1200" cap="none" spc="0" normalizeH="0" baseline="-25000" noProof="0" dirty="0">
                <a:ln>
                  <a:noFill/>
                </a:ln>
                <a:effectLst/>
                <a:uLnTx/>
                <a:uFillTx/>
                <a:latin typeface="Arial" charset="0"/>
                <a:ea typeface="ＭＳ Ｐゴシック" charset="0"/>
                <a:cs typeface="Times New Roman" panose="02020603050405020304" pitchFamily="18" charset="0"/>
              </a:rPr>
              <a:t>x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charset="0"/>
                <a:ea typeface="ＭＳ Ｐゴシック" charset="0"/>
                <a:cs typeface="Times New Roman" panose="02020603050405020304" pitchFamily="18" charset="0"/>
              </a:rPr>
              <a:t>Ni</a:t>
            </a:r>
            <a:r>
              <a:rPr kumimoji="0" lang="en-US" sz="2000" b="1" i="0" u="none" strike="noStrike" kern="1200" cap="none" spc="0" normalizeH="0" baseline="-25000" noProof="0" dirty="0">
                <a:ln>
                  <a:noFill/>
                </a:ln>
                <a:effectLst/>
                <a:uLnTx/>
                <a:uFillTx/>
                <a:latin typeface="Arial" charset="0"/>
                <a:ea typeface="ＭＳ Ｐゴシック" charset="0"/>
                <a:cs typeface="Times New Roman" panose="02020603050405020304" pitchFamily="18" charset="0"/>
              </a:rPr>
              <a:t>1-x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charset="0"/>
                <a:ea typeface="ＭＳ Ｐゴシック" charset="0"/>
                <a:cs typeface="Times New Roman" panose="02020603050405020304" pitchFamily="18" charset="0"/>
              </a:rPr>
              <a:t>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charset="0"/>
                <a:ea typeface="ＭＳ Ｐゴシック" charset="0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charset="0"/>
                <a:ea typeface="ＭＳ Ｐゴシック" charset="0"/>
              </a:rPr>
              <a:t>(x&lt;0.06) 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charset="0"/>
                <a:ea typeface="ＭＳ Ｐゴシック" charset="0"/>
                <a:cs typeface="Heiti SC Medium"/>
              </a:rPr>
              <a:t>with enhanced p-type conductivity and work function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charset="0"/>
              <a:ea typeface="ＭＳ Ｐゴシック" charset="0"/>
              <a:cs typeface="Heiti SC Medium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D8F12B19-4060-A34F-8601-E655F3F82775}"/>
              </a:ext>
            </a:extLst>
          </p:cNvPr>
          <p:cNvSpPr txBox="1"/>
          <p:nvPr/>
        </p:nvSpPr>
        <p:spPr>
          <a:xfrm>
            <a:off x="8625577" y="6507574"/>
            <a:ext cx="5086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/>
              <a:t>2</a:t>
            </a:r>
            <a:r>
              <a:rPr lang="en-US" altLang="zh-Hans" sz="1200" dirty="0"/>
              <a:t>7</a:t>
            </a:r>
            <a:endParaRPr lang="en-US" altLang="zh-CN" sz="1200" dirty="0"/>
          </a:p>
        </p:txBody>
      </p:sp>
      <p:sp>
        <p:nvSpPr>
          <p:cNvPr id="16" name="TextBox 18">
            <a:extLst>
              <a:ext uri="{FF2B5EF4-FFF2-40B4-BE49-F238E27FC236}">
                <a16:creationId xmlns:a16="http://schemas.microsoft.com/office/drawing/2014/main" id="{377F27D9-C3B7-A441-94E0-599E80F26121}"/>
              </a:ext>
            </a:extLst>
          </p:cNvPr>
          <p:cNvSpPr txBox="1"/>
          <p:nvPr/>
        </p:nvSpPr>
        <p:spPr>
          <a:xfrm>
            <a:off x="1198728" y="6352472"/>
            <a:ext cx="24732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sz="1200" dirty="0">
                <a:latin typeface="+mn-ea"/>
                <a:ea typeface="+mn-ea"/>
              </a:rPr>
              <a:t>J. Mater. Chem. C 6, </a:t>
            </a:r>
            <a:r>
              <a:rPr lang="en-US" sz="1200" dirty="0"/>
              <a:t>2275</a:t>
            </a:r>
            <a:r>
              <a:rPr lang="en-GB" sz="1200" dirty="0">
                <a:latin typeface="+mn-ea"/>
                <a:ea typeface="+mn-ea"/>
              </a:rPr>
              <a:t> (</a:t>
            </a:r>
            <a:r>
              <a:rPr lang="en-US" altLang="zh-CN" sz="1200" dirty="0">
                <a:latin typeface="+mn-ea"/>
                <a:ea typeface="+mn-ea"/>
              </a:rPr>
              <a:t>2018</a:t>
            </a:r>
            <a:r>
              <a:rPr lang="en-GB" sz="1200" dirty="0">
                <a:latin typeface="+mn-ea"/>
                <a:ea typeface="+mn-ea"/>
              </a:rPr>
              <a:t>)</a:t>
            </a:r>
          </a:p>
        </p:txBody>
      </p:sp>
      <p:pic>
        <p:nvPicPr>
          <p:cNvPr id="20" name="Picture 22">
            <a:extLst>
              <a:ext uri="{FF2B5EF4-FFF2-40B4-BE49-F238E27FC236}">
                <a16:creationId xmlns:a16="http://schemas.microsoft.com/office/drawing/2014/main" id="{2AC8EECD-6153-CD47-9707-FCC96796BB01}"/>
              </a:ext>
            </a:extLst>
          </p:cNvPr>
          <p:cNvPicPr/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26" r="10924" b="5950"/>
          <a:stretch/>
        </p:blipFill>
        <p:spPr bwMode="auto">
          <a:xfrm>
            <a:off x="283039" y="946532"/>
            <a:ext cx="4685202" cy="518520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F94B9C1-AB69-F24B-933D-CDB97DCFD300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75" r="20200" b="14787"/>
          <a:stretch/>
        </p:blipFill>
        <p:spPr bwMode="auto">
          <a:xfrm>
            <a:off x="4859246" y="602207"/>
            <a:ext cx="4175759" cy="642424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id="{0E93CE26-72AC-B345-B24C-0C01D4B36B08}"/>
              </a:ext>
            </a:extLst>
          </p:cNvPr>
          <p:cNvSpPr/>
          <p:nvPr/>
        </p:nvSpPr>
        <p:spPr bwMode="auto">
          <a:xfrm>
            <a:off x="5211580" y="1180134"/>
            <a:ext cx="263236" cy="221673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44894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6" charset="0"/>
              <a:buNone/>
            </a:pPr>
            <a:endParaRPr kumimoji="0" lang="zh-CN" altLang="en-US" sz="24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87F43831-AF4A-FD4E-8D15-E5F9AD80B9E1}"/>
              </a:ext>
            </a:extLst>
          </p:cNvPr>
          <p:cNvSpPr/>
          <p:nvPr/>
        </p:nvSpPr>
        <p:spPr bwMode="auto">
          <a:xfrm>
            <a:off x="5211580" y="3992456"/>
            <a:ext cx="263236" cy="221673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44894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6" charset="0"/>
              <a:buNone/>
            </a:pPr>
            <a:endParaRPr kumimoji="0" lang="zh-CN" altLang="en-US" sz="24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56246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8092962_173153605000_2"/>
          <p:cNvPicPr/>
          <p:nvPr/>
        </p:nvPicPr>
        <p:blipFill>
          <a:blip r:embed="rId4"/>
          <a:srcRect b="83057"/>
          <a:stretch>
            <a:fillRect/>
          </a:stretch>
        </p:blipFill>
        <p:spPr>
          <a:xfrm>
            <a:off x="-3175" y="-1905"/>
            <a:ext cx="9144635" cy="756285"/>
          </a:xfrm>
          <a:prstGeom prst="rect">
            <a:avLst/>
          </a:prstGeom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0" y="7"/>
            <a:ext cx="0" cy="307777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5"/>
              </a:buBlip>
              <a:defRPr sz="2000" kern="1200">
                <a:solidFill>
                  <a:schemeClr val="accent2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6"/>
              </a:buBlip>
              <a:defRPr sz="1800" kern="1200">
                <a:solidFill>
                  <a:schemeClr val="accent2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7"/>
              </a:buBlip>
              <a:defRPr sz="1600" kern="1200">
                <a:solidFill>
                  <a:schemeClr val="accent2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8"/>
              </a:buBlip>
              <a:defRPr sz="1400" kern="1200">
                <a:solidFill>
                  <a:schemeClr val="accent2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5"/>
              </a:buBlip>
              <a:defRPr sz="1400" kern="1200">
                <a:solidFill>
                  <a:schemeClr val="accent2"/>
                </a:solidFill>
                <a:latin typeface="Arial"/>
                <a:ea typeface="+mn-ea"/>
                <a:cs typeface="Arial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en-US"/>
              <a:t> </a:t>
            </a:r>
            <a:endParaRPr lang="en-US" dirty="0"/>
          </a:p>
        </p:txBody>
      </p:sp>
      <p:sp>
        <p:nvSpPr>
          <p:cNvPr id="9" name="AutoShape 10" descr="data:image/jpeg;base64,/9j/4AAQSkZJRgABAQAAAQABAAD/2wCEAAkGBg8QDxAUEBIPFBAQEA8PEBAQDxQQEBAQFBAVFBQQFBQXHCYeFxkjGhQSHy8gJCcpLCwsFh4xNTAqNScrLCkBCQoKDgwOGg8PGiokHyQvLCktLCwsKSoqLCwtKSwsLDQvLCwsKSkvMCksKi8pKSwpLCwpKSwsLCwsKSwsKSwpKf/AABEIAOEA4QMBIgACEQEDEQH/xAAcAAACAgMBAQAAAAAAAAAAAAAAAwIGAQQFBwj/xABDEAACAQIDBAcECAUDAgcAAAABAgADEQQSIQUxQVEGEyJhcYGRBzKhsRRCUmJygsHRI0OS4fAVM7Ik8Rc0RHODosL/xAAbAQACAwEBAQAAAAAAAAAAAAAAAwIEBQYBB//EADcRAAEDAgMECAQGAgMAAAAAAAEAAgMEESExQQUSE1EiMmFxgZGx8KHB0eEGFCMzQlIV8SRygv/aAAwDAQACEQMRAD8A9xhCEEIhCEEIhCEEIhMXkDV5SLnBuaLJkg1UCa1XGKO88hu9Zq1MU53WHhv9Zmz7RjjwBuezH7fFNbESt56/gBzM1amOH2v6dflNRhffqeZ1kCswp9qTO6uHj9LKy2FozTXxn4z5/wB4lsT3H1kSsgyzGlqZnZlWGsasmv3H1kfpRG4uPzH95EiQIlXiu5poa1bC7SqDc5/Nr85sU9tt9ZVI7jY/rOYRIESzFXVUfUkPjiPigwRuzCsdDbVJt5Kn72713TdVwd247iNbymljJUMW6G6MV7uB8Rum3T/iCVuE7bjm3Py/0kPoQeqVcoTiYTpCNBVFvvLqvmN4+M7CVVYAggg7iNQZ0tNWQ1Td6J1/UeCoSRPjNnBThCEtpSIQhBCIQhBCIQhBCIQhBCIQhBCIurWC/txisTisug38uXeZomoSeZ4mZlVXti6LcT6JrIy7FbFTE8/ICIeozdw5D9eciFjAsxnyyTZlWA0NSwszljQsMkhwV7vJBWRKzYKyBWKfCpBy1ysWwmwyxbCZ8sSaCtdhFkR7CLYTNe2xTmlJYSBjWEWwngTQlESBEawizGBNBSjHYTHvSN0Ol9VOqny/WKYSBjWOcx2+w2PMKZaHCxVt2btdK2m5xvQ7/EcxN8GUAMQQQSCNQQbEHmJZNjbe6yyVLCpuB3B/2Pd6cp12ztr8YiKfB2h0P3WTU0RZ02Zei7kJgGZnQLNRCEIIRCEIIRCEIIQZqYzGZdB7x3dw5mMxeKFNSTv3AczynFDEkk6k7zMTam0eAOFH1j8B7yViGLexOSaCfXfGKItRHKJgRC+JVk4KSiMCzCiNUTWijukuKwFmcsYFmSsvCHBL3kgrFss2GWKYSrLHZSaUhhFMI9hFMJkzNT2lIYRTCOeKaY8zVYakmLaNMW0qhOCW0W0Y0W0YE4JbRZjWizGhNCUYto1otpO104Ky7A231nYqH+IPdb7YH/6+frO8DPOCSCCCQQQQRoQRuIl02FtgV6dj/uLYOOfJx3H4Trdk7QMv6Mp6QyPMfVYldScP9RmWvYupCEJvrLRCEIIRMMdJmcvbWMyrkG9t/cv993rK1XUtpoXSu09hTjYXuDQtHF4o1Xv9UaL4c/P9pJJr0hHrPnTZXSvMjzicVqloaLBOWOWJWNUzXgKQ5OWOWc7G7Ww+HF69ajSGmtaqlIa7vfInJq+0zYyGxx+Fv91y49VBE24GuOQVZxCtiyRldwHT7ZVYgU8dgySQApxCIxJ4BXIJndWqCAQQQRcEG4I5g8ZpA2GISs0NFNJsYtjKExCY1KeKaMYxTGY05VhqU0U0a0S0xZ1YalGQaTMW0phPCWZBpMxbGMCaFBotoxoomMCcFAxZjGizGhOCW0ng8a1Cqrrw3j7S8V/ziBINFtGNLmkObmMlMtDhunJej4WutRFZTdWAYHuIjZU+iG07FqLHfd6d+f1l/X+qWyd5R1IqYRIPHvXK1MBhkLD4dyIQhLarrDG0q2IxHWVWbhfT8I3fvO3trEZKLc27A89/wvK/RGnjOP8AxFUXcyAf9j8lo0bMC/wWwpjViL/DU+E8l6Z+0nEYyt9C2RnbOeratSv1tZuK0iPcpgb30uL6hd+LQUslQ/dbkMSTkAmyvDBirn0u9qmB2eWQHr8SNDRpMLIeVWpqF8Bc9wlHpbc6Tbbv9GBw+FJtnpE4ajbUa1z26neFJ8JYOhPsdw+GC1McEr194pb8PS7rH/dPedO4756YhtbkAABwA4ATfbUU9P0YRvH+xy8AqpY9+LsF5Tsr2AIxzY7GVHc6stBAuut/4tS5PDXKOMs+F9iexFAzUa1QgWvUxNTXvIQqPSXRWjA0sNrpXZlR4QCp1X2MbDb/ANMy/gxNYfNzNSj7Jjg2z7K2hjMK1y3VVCuIwzHgGp2W44XOYy/BoFo8Vjhqo8MKubM6R4qi60dqUkpuxCUsZQJbBV3NsqEnWhUN9FbRjoDcgGxsYqvTV1ZXVWRwVZGUMrKdCrKdCDyiqNMU1C3YhdAXOYheCljqbbrnXTW51NeaZrsRmpNaQmsYpjIviBEtiRymXLvHRPCmximMwcQO+Q6wGZM4cMwntWGmntPaVHD02qVnVKa72biTuVQNWY8FAJM22nPXZq9b1tTt1VzCkWHZoKfq0l3KSN7+8eYFlCIw2/Sy9+/kmG+irmK23tbE/wDkcIlCmdRiNonI7DWxXDrdh4sD4Cc6r0O2zWua22HS/wBXDUmRPCytT+UvrRZl5lWWfttaPAE+br/CyBAHdYkrzit7ONprrT2vXLffNdPiKjTTq7P6UYXVK4xKjUjOlc/01lD/ANM9PaLaWm7Sl/m1ru9o+VlL8mz+JI8V5ngfa1UpP1e0MK1NxozUgyOveaNU/Jh4S8bL25hsWmfD1UqKPeA0dPxobFfMesdtXZVDEpkxFJKqcA4uV71b3lPeCJ5xt32cYjCP9I2XUqkpduqDfx05imw/3B90i/c0stFJU4D9N3m0/T0ReeDHrD4r0totpS+h3tFXEstHFAU8T7quBlp1m+yR9R+7ceFjYG5mU5qeSB+5IMVowTMlbvNWErtTdHX3kYMO8jh5i4856RhcQKiKy+66hh4EXnnDpdT6+ktXQrG5qLId9JtPwPdh8c81diz7spiORxHePsqO04t6MSDT0P3VjhCE6tc8q90krXamnIFj4k2HyPrNFdJnalXNiX+6Qo/Ko/W85+29rLhMLXrtYijSapYmwZhoiebFR5z5xXuM9Y+3PdHhgtxgEcQ7r/NUH2rdLar1F2bg8zVapRcRk95i9smGHjcFvED7UtnQHoPS2ZR+q2KqKOvrb+/qaZ4ID/URc8AKj7INgtVettHEdqrVqVEos28sT/GreJJyD889UBlmvmFOwUcOQ6x/s7XwHvJVomF54jvBPUxitEK0mGmdHKmkLYDSQaIDSWeX2TJRCeGhmiBWF7XFwASL6gEkAkcjlb0PKQrVraessNlLjZRsmVcTbdvms1QnfIEzKqTHGRrBdRtdYJkGMf1YEwSJQlqxomhi1mMgTNhgIp6fKVm1DXHHBM3CoirzmSYkwV4SQgjeamMOhUmkDJMYtjK4CtBRJkGmWMgYwJoUWMW0kxkDGBOCpfTroGmMDVqCquKGpAsq4jubgKnJuO48CNX2fdMXr/8AS4kn6RTBFNnuHqqvvI1/5i2PeQDfUG96aece0jYTUaiY/DXV1qJ1xX6tS/8ADr+ZFjzOXmZtUsoqGflpf/J5Hl3H3pahPEYHcePxHNelJN3onW6vFleFRXTzHbU+gPrOJ0e2suLw1Gsth1i3ZR9RwSrp5MDbutOhRfq8RSfk9Nj4ZrH4ShC8wVDSdDj6FW3WmicBqP8AS9EzQmMsJ32K5JUpnvVqHm9Q+rmUv2x4spsvKP52Jo0z4BalS3rTWW+g3ab/ADiZUvazhi+z6bDdRxmGqN+EipT+brPnlCQatjj/AGv8Vv1TbRkditnR/ZgwuEw9EfyaNNDpa72u7ebFj5zpAyFQ9pvxN8zNXG7UoUFzV6tGkvOrVWnfwzHXeN3OUDvSOvmSvLBrVvNVCgliAqgsxO4AC5J8gZWMf7T9l0sOKoxCVMy3SjSOaux+yyfy/FrecpnT/wBrFGpQqYfAlnNVTTqYixRRTOjJTBGYkjS5A0Jte9xT+g3s+r7Td2zClh6ZC1KpXMcx1yIumZra7wACOYB3aXZLGxGerJYBp2euPmqMk5Lt2PFdnaXtt2hVpVKdNKNJqhcCqmc1URm7Kob2DAaZrX46HWc2ptLpHikZSNp1Ed6bkLQq2z0ypVlyr2SCqnS2ouddZ7L0a6D4HAKOppA1NCa9UCpWJ5hiLJ4KBLDm8/HWSdtenhNqeEW5nP5+q8FO93WK+e6eP6RUKzVW/wBTSpURaT1atGqT1YJIHbWwtdiCNRc23mWLov7SauEpGlVpmuoZmDmqVrAs2ZszENm1JOutydeXr9SoQNJzdpbIw+JW1elTqAbi69oeDDtDyMsR7Uimb+rELdnZ75qJgc04FQ6L9IaePomogK5XKOjMrOpAFibbgb6eE7maeT9IvZvi8LU+l7IrVQ6Af9MCesyjUqjX/ig78jb/AL26Xfoz0ibG4VKj0atGpuqU6iMgzD61MsO0h4ctx5nOrImyfqQOuzK2re/5FNjcR0XDFdp6/L1iTUPMzEz1cqWYzNNAJWOsMkKt4tkMWTPeGyQYKYuE2oJq4isEVma4VFZ2IBJCqpYmw1OgMMbtKlQpPVrOqU6YzO7bgPDeTewAGpJE83/1HaO22q9QDQ2fnyqz9gOo35yLmo2lyo7IuAecs0VO99982aMyfQcz2LyWQNyxPJdvbHtW2fRpk02qVquU5KYpOiluGZ3AsvO1zKR/4xY7qaaZKJqo9MvXsR1qIQSpQWALWsSN4JsBe8uuD9l2AWxrdZXYX99jTTh9WmQfVjOtS6GbNQWXB4W33qQqH1e5+Mv8XZ9Od0MLtbm329FAR1EmN7Lz6l7aK2aoXw1IqVUUUWoyhGF7s7EEve40GW2XvJnf2R7WMFWD9ffDsp7AbNVDrlvfMi6NcHQ6ajU6zu4joVsx/eweG5dhOr/4ESsdIfZLh6gZsIxo1LC1JyXoEjhmN3S/5teQ3Ak2dN0Sws7fd/RT3KqPEG6umA2hTxFJKtJg1OooZSPipHBgdCOBEaTPC0xu09kVGpg1KJbtFGC1KVTgKiggo3LMPCejezvpMcXhitWoWxNJnNQse29NnLLU8AWK6bso3XEXVbNdC0ysIczTu9FZpq0SOEbhYq1kxGN2emIpVKVT3KqNTbuDC2bxBsfER0YqzN3i3ELSeAW2KofsjxDoMbhanvUKwe19xN6dQDuzInrL5jV0Hgw+AMp/RfDBNvbWA3GnTqHxqPSqH4sZdsWug8T8o/aTgZt8ahp8wFn0RIaAdCQrV/rB7oSsfSDzhND/AC55nzSPyLeSKB1b/OMhtbZqYrD1qFTRK1NqZNr5SfdcDmrBW/LJkZatQcnqD0e0cDMDGN2GYPoVce0OGOq19jYp3oU+tAFZF6quo3LWQZXt3E9oHirqeMrHtR6R4SjhKlCqtOria1MrSpFQzUsw0xDE+5beOJIHC5lvVQCSALta5tvsLC/lpKF0m6FHHbRw5SglLC0y30nEAItTENmLPZfecaKgcggljvAlyiERqN+Q2aMfLG3ysMSqE4eI90Y6Kvezj2YDEqMTjQwoHWjRuVauPtsRqtPlbVu4b/Ydn7Po4dMlCnTpJe+Skiot7AFiBvNgNTrpJqe4AcANAByA5SQaJra2Wqfd5w0Gg981KKBsY7U0NM5ou8LyhZMsiq26QvCqd0XeaEI6ASHDFbd4h3uZPNEtEU4xKm8JtOSJi0bSRqNpIOaXSWU2iwTCYmpIq2sy50jA0xvAUrbwUL/HQjgQd4MxlAUBQAqgBQAAABuAA0A7pEmZY6R8os5pXrBgVC8yxkYEwnGITohgsEyDGZJiyYoBWAFyelGwEx2GaixCm4anUK5jTcEdoC43i4Pj3Tx7bPR/GbLrI2YjUmjiKLMFJ4gHQq1t6nnxE90JmltXZdLFUXpVhem4sbe8pG51PBgdQf0JE1qGvdT9B2LDmPfpkqlVRCUbzcHLjdAtpYzE4ZauIeg6sXVciEVrq1j1hBCDwC3sQeMtiLy3nQeM8p6D0MbhNpYjCU2pslPO1WnWLU1qqhAWpTsGKuVZSN4sdbixnqWJpOyFaZys3Z6zjTB95wOLAXtwzWvpeK2hEGTdEixxFsLA9ijTTExYg3C4vRHCZq+0cUd2KxRp0TzoYe9JWHcTf+iWTFDQeJ+UxgsKlJESmoWnTVURRuVFFgPTjJYvcPzH4CZtRJxHE+A7hgPgpwt3AAsfRu6Esn+mNyhNf/FHt8lW/ONVf2smTF1RzbN/WoPzJkQZu9MKGWrTf7SZfNDcfBvhOcGlKui4dS9vbfzxVuE78LHdnpgnAyQMUGkg0o2UiE0GZvFAyQaRsoWTQ0M0Xmmbzyy8spOYu8kTFGW4DhupL26p6PpIvFBpJ6yhSzEBVBZmYgKoG8kncJFzHMfvNXoAIsUB7TLMTpbvtxtztPPuk3T52Jp4M5UGjV7Wd/wX9xe/3j3bpUDjat82Yhr3zDR7882+/fOjpthvmaJJOieVrnxxFvVWG0khC9uQayLVAb2INtDYg28bbp5Zi+l+Mr4daBbXUVKqmz1U0yqxG7jc/W0vxvq4BWoEGmxVxrmQ5Tfy4T2PYMjrukeAdBn8cM+76L007mtsvWoMZWNidMUdlp4gqtQ6LU0Wm55NwRvh4cbIxmXUU0kUwZIMsew9yXulgxReYJmJEmUpDvOT422CCZAmZJkCZ4AngLBMkomFEciwJXpK0a2wqD11r5AMQgULWW4cBbjKdbMpDMpBGoPCwI6yLIoscixb5C6wJyVQgNuRqposwtLPVRebIp821+EYizZ2JSzYi/BQzfDKPn8J5Tx8WZkfMj7pD37rS7kFab+MxC0xPpa5tcrpXhM+GJG+kRUHgNG/+pJ8pUMO9x4aT0WrTDAggEEEEHiCN085r4c0K70z9VsoPNd6N6ETl9uQWe2Ya4H5Le2ZJvMdGdMR795p4aSDRQaSBnOkLSITQ0yDFZpnNI2UbJuaZzRV5nNPLKNkzNMNIXmbz0XBuF4W3WjittYenmz1VzKSCi9p7jhlHHxtKdt3bj4ns2y0Rup3vm5M/M924fGS9oOHajWpYlB2KtqNdR9tBem/iUBH/wAYnGpYtWAO8HcRO32XTQmNs4xJ56HWyt0dK2QXGJGiW2z0PAjwkRs1eZm2Kq8/gYGsvf6TcutIQS8ilpQC7hIV6gUd/KSqVydwt85rmnC6ayhJN3LVK3Nzx3yzbO6YPRAQr1tMCwu2V0HABrG47iPC04XVSNYhFJPpxJ4ARU0Mc7dyQXCbLRscLvyCvux+kn0qqypTKrTQOzM+Y3ZrIoAAAvZzx9ydgmV7oRgTTwgdvfxLGs34bZaa+GUXH4p3yZwVY2Ns7mxCzRhzyz+KwhYkkZadyCYAQCxirKpNl6TZZRY1VgqxqrFEpDnLKrHIswqxyrEOKrucsNoD/ms7PRvDWRm+0bD8K/3J9Jx3QsVUbyQPM7pa8LQCIqjcoA/vNzYFPxJzKcmj4n7LOrJLM3eadCEJ2yykSq9NNmkqtZRqnYqfgJ7LeRJ/q7paouvSDqysAVYFSDuIIsRK1VAKiIxnVPp5jDIHjT0XnFGrcd/HxjA0jtDANhqzIb5d6sfrIdx8RqDIhpwb43McWOzC6wFrgHNyKcDMgxQaZzRdl5ZMzTOaLzQzTyy8smZpnNF3hmhZeWWj0h2b9JwtWn9Yrmp/+4naX1tl/MZ5NQZkOm47wdx/vPZs0876UbJ6rEuVHYq/xUtuGY9pfJr+Vp02waixdCdcR8/l5FXKNt5LDNcYYw8j6zVx9au6EUmCNfnqRbdm4cJudRM9ROpWvJFLK0sLjjywKqowGMzXu9/tdcPnmlgwVaqqAVSGbiRv7hfjNvqYdRPAqdJsw0ri5jnY8zh6KBxPjM4XBvia1NPtsFHJQd7eQufKT6iWnoZsqxesRzp0/E++3pYfmMq1lQKeF0munforNUHNjJeVZ6aBQAosqgKo5KBYD0AjFWSVIxUnz4uWGTZRVY1VmVSNVIouSXOWFWOVYKsaqxRckOchVjdwgqySUi7BV4ny7z4CKxcQ1uJOAVdzua3Nh4Qsxc7l0H4jvPkPnO/FYaiEUKNw0/vGz6Ns6kFJAI9cz3+8FjTScR5ciEITQSUQhCCFy9vbHGIpm1hUW5pk8+Kk8j+x4Si5SpIIIKkgg7wRvE9NInA6Q7C6z+JTH8QDUD+YBu/MP7cphbVoDKONEOkMxzH1WrQVnDPDfl6KpXmQZLL/AJ+kwUnKggroLhF4ZpjLMWM9wQp5oXkIQXtlLNOftzZv0ikQPfW7U+88U89PMCb1oZYyKR0Tw9uYUmOLHBzcwvPcNgy7ldFIBJuOWlrRVekUYhhY/AjmO6XHbGwjUPWUSFrjXXRanjwDd50PHnK1tDGmxSrSK1VI36ZTfkdRcd9p3NHWR1Tbtz1Go+3at+Gs4puPEclooCxAGpJsBOtR2Mtu2xJ5LoB5nfOThcRkdW35Tu5jcZYcFievbLRV3biMuUKObNuUevnLbyGDecbAKU8zm5YBaZ2IWqU0pknPmvmt2AtiXJHCx/y8u2Fwq00VEHZQZRz7ye8m585DZ+zhSHN2tmbcNNyrfcoPmTqeQ3lScTtPaH5l+6zqjLtPP6feywaqrdNYXwCgqRipJKkYqTFLlnlyiqRqrJKkYqRRckucsKsaqQVZIm0U51kkuWGNvH5Tt7KwGRcx95uHIcpr7L2dud/FQf8AkZ1wJ1uxNlln/JmGP8Ry7e9ZtTNfoN8VmEITq1SRCEIIRCEIIRMETMIIXB23sDrLvTsKn1huD/s3zlZKEEgggg2IIsQeRE9DInO2psVKwv7r8HA+DDiJz+0dk8UmWDB2o0P3WnS1xj6D8vRUzJMZJu4vA1KTWcW5H6p8D+kTknKOJY7deLEaFbTZA4XC18kMk2MkMkN5S31r5JnJH5JnJDeRvpASLxOz6VUAVERwN2YajwO8eRm4EmQkBIWm7TYqO/qFxF6JYMG/VeRqVCP+U6uHwqIoVFVVG5VUKL89OPfNgJJBJOWqllwkeT3kn1Xj5XO6xJ7ylhJMJGBJNUlYuSS5LCRipJhIwJFlyWXKCpGKszaZpozmygk/5v5ReLjutFydEou1UWa06Wztln3qg7wp+Z/abGB2Uqatq/wHh+83wJ12y9h7hE1Tno3l39vvuz5qi/RZ5oAmYQnVqkiEIQQiEIQQiEIQQiEIQQiEIQQl1sOrghgCDvBFxOHjejlrmkfyMfk37+ssEJTqqGGqFpG+Oo8U6KZ8R6JVJq4dkNmUg8iLf95ELLpVoqwswBHIi859fo/TPukr3e8vodfjOYqNgzsxhcHDkcD9PRaLK9p6wsq5khknUq7Dqruyt4Gx9D+81nwjr7yMPym3rumLLBPD+4xw8MPNWmzsdkVqhJIJGSQEq8VqlvJQSTCSekzmEjxRzUC5RCSYSTSm7e6rHwUmbFPZdU77Ad5/QR0cE837bHHww80p0jRmVrGwFz3fEgfqIC5NgDfgALn0nQGxBm1u1ylzcBVVbHKo371HqZtpg7JoCGLMxy2JJuct9dbXGl+E3ofw9LJYyO3fifoqjqoDLFaWG2Oza1DYchq3ruE61HDKgsosP81POKFPRdH0BWxYXH3jrqbfOQNJjvBvloqe1ya78Z0tHs2npB+m3HmcT77lUkldJmt2KrElTbQjja9txNvKJZGICkGxdiTcAZAxIGhvrppMmh2xZeN8xtZQFtlUX3/uZoJSlhXYjW9rCxIsSdb6HymxNHqGy7jfqyo7Vu0T4/GTqUmIb3hZ7ra27KANCeetjyghbcJq9oBQoO43zdo3sCLm/jAVKlx2dNPEDN48jfyghbUJGEEKUIQghEIQghEIQghEIQghEIQghLP7zIhCC8Wpjd849ffCE4jbfWPetGnyUae+dbB7x4whFbG6w7wpVGS6BmBMQnd6rMUzCEJ6vUTEIQQiZhCCEQhCCFgwhCCFmEIQQv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AutoShape 12" descr="data:image/jpeg;base64,/9j/4AAQSkZJRgABAQAAAQABAAD/2wCEAAkGBg8QDxAUEBIPFBAQEA8PEBAQDxQQEBAQFBAVFBQQFBQXHCYeFxkjGhQSHy8gJCcpLCwsFh4xNTAqNScrLCkBCQoKDgwOGg8PGiokHyQvLCktLCwsKSoqLCwtKSwsLDQvLCwsKSkvMCksKi8pKSwpLCwpKSwsLCwsKSwsKSwpKf/AABEIAOEA4QMBIgACEQEDEQH/xAAcAAACAgMBAQAAAAAAAAAAAAAAAwIGAQQFBwj/xABDEAACAQIDBAcECAUDAgcAAAABAgADEQQSIQUxQVEGEyJhcYGRBzKhsRRCUmJygsHRI0OS4fAVM7Ik8Rc0RHODosL/xAAbAQACAwEBAQAAAAAAAAAAAAAAAwIEBQYBB//EADcRAAEDAgMECAQGAgMAAAAAAAEAAgMEESExQQUSE1EiMmFxgZGx8KHB0eEGFCMzQlIV8SRygv/aAAwDAQACEQMRAD8A9xhCEEIhCEEIhCEEIhMXkDV5SLnBuaLJkg1UCa1XGKO88hu9Zq1MU53WHhv9Zmz7RjjwBuezH7fFNbESt56/gBzM1amOH2v6dflNRhffqeZ1kCswp9qTO6uHj9LKy2FozTXxn4z5/wB4lsT3H1kSsgyzGlqZnZlWGsasmv3H1kfpRG4uPzH95EiQIlXiu5poa1bC7SqDc5/Nr85sU9tt9ZVI7jY/rOYRIESzFXVUfUkPjiPigwRuzCsdDbVJt5Kn72713TdVwd247iNbymljJUMW6G6MV7uB8Rum3T/iCVuE7bjm3Py/0kPoQeqVcoTiYTpCNBVFvvLqvmN4+M7CVVYAggg7iNQZ0tNWQ1Td6J1/UeCoSRPjNnBThCEtpSIQhBCIQhBCIQhBCIQhBCIQhBCIurWC/txisTisug38uXeZomoSeZ4mZlVXti6LcT6JrIy7FbFTE8/ICIeozdw5D9eciFjAsxnyyTZlWA0NSwszljQsMkhwV7vJBWRKzYKyBWKfCpBy1ysWwmwyxbCZ8sSaCtdhFkR7CLYTNe2xTmlJYSBjWEWwngTQlESBEawizGBNBSjHYTHvSN0Ol9VOqny/WKYSBjWOcx2+w2PMKZaHCxVt2btdK2m5xvQ7/EcxN8GUAMQQQSCNQQbEHmJZNjbe6yyVLCpuB3B/2Pd6cp12ztr8YiKfB2h0P3WTU0RZ02Zei7kJgGZnQLNRCEIIRCEIIRCEIIQZqYzGZdB7x3dw5mMxeKFNSTv3AczynFDEkk6k7zMTam0eAOFH1j8B7yViGLexOSaCfXfGKItRHKJgRC+JVk4KSiMCzCiNUTWijukuKwFmcsYFmSsvCHBL3kgrFss2GWKYSrLHZSaUhhFMI9hFMJkzNT2lIYRTCOeKaY8zVYakmLaNMW0qhOCW0W0Y0W0YE4JbRZjWizGhNCUYto1otpO104Ky7A231nYqH+IPdb7YH/6+frO8DPOCSCCCQQQQRoQRuIl02FtgV6dj/uLYOOfJx3H4Trdk7QMv6Mp6QyPMfVYldScP9RmWvYupCEJvrLRCEIIRMMdJmcvbWMyrkG9t/cv993rK1XUtpoXSu09hTjYXuDQtHF4o1Xv9UaL4c/P9pJJr0hHrPnTZXSvMjzicVqloaLBOWOWJWNUzXgKQ5OWOWc7G7Ww+HF69ajSGmtaqlIa7vfInJq+0zYyGxx+Fv91y49VBE24GuOQVZxCtiyRldwHT7ZVYgU8dgySQApxCIxJ4BXIJndWqCAQQQRcEG4I5g8ZpA2GISs0NFNJsYtjKExCY1KeKaMYxTGY05VhqU0U0a0S0xZ1YalGQaTMW0phPCWZBpMxbGMCaFBotoxoomMCcFAxZjGizGhOCW0ng8a1Cqrrw3j7S8V/ziBINFtGNLmkObmMlMtDhunJej4WutRFZTdWAYHuIjZU+iG07FqLHfd6d+f1l/X+qWyd5R1IqYRIPHvXK1MBhkLD4dyIQhLarrDG0q2IxHWVWbhfT8I3fvO3trEZKLc27A89/wvK/RGnjOP8AxFUXcyAf9j8lo0bMC/wWwpjViL/DU+E8l6Z+0nEYyt9C2RnbOeratSv1tZuK0iPcpgb30uL6hd+LQUslQ/dbkMSTkAmyvDBirn0u9qmB2eWQHr8SNDRpMLIeVWpqF8Bc9wlHpbc6Tbbv9GBw+FJtnpE4ajbUa1z26neFJ8JYOhPsdw+GC1McEr194pb8PS7rH/dPedO4756YhtbkAABwA4ATfbUU9P0YRvH+xy8AqpY9+LsF5Tsr2AIxzY7GVHc6stBAuut/4tS5PDXKOMs+F9iexFAzUa1QgWvUxNTXvIQqPSXRWjA0sNrpXZlR4QCp1X2MbDb/ANMy/gxNYfNzNSj7Jjg2z7K2hjMK1y3VVCuIwzHgGp2W44XOYy/BoFo8Vjhqo8MKubM6R4qi60dqUkpuxCUsZQJbBV3NsqEnWhUN9FbRjoDcgGxsYqvTV1ZXVWRwVZGUMrKdCrKdCDyiqNMU1C3YhdAXOYheCljqbbrnXTW51NeaZrsRmpNaQmsYpjIviBEtiRymXLvHRPCmximMwcQO+Q6wGZM4cMwntWGmntPaVHD02qVnVKa72biTuVQNWY8FAJM22nPXZq9b1tTt1VzCkWHZoKfq0l3KSN7+8eYFlCIw2/Sy9+/kmG+irmK23tbE/wDkcIlCmdRiNonI7DWxXDrdh4sD4Cc6r0O2zWua22HS/wBXDUmRPCytT+UvrRZl5lWWfttaPAE+br/CyBAHdYkrzit7ONprrT2vXLffNdPiKjTTq7P6UYXVK4xKjUjOlc/01lD/ANM9PaLaWm7Sl/m1ru9o+VlL8mz+JI8V5ngfa1UpP1e0MK1NxozUgyOveaNU/Jh4S8bL25hsWmfD1UqKPeA0dPxobFfMesdtXZVDEpkxFJKqcA4uV71b3lPeCJ5xt32cYjCP9I2XUqkpduqDfx05imw/3B90i/c0stFJU4D9N3m0/T0ReeDHrD4r0totpS+h3tFXEstHFAU8T7quBlp1m+yR9R+7ceFjYG5mU5qeSB+5IMVowTMlbvNWErtTdHX3kYMO8jh5i4856RhcQKiKy+66hh4EXnnDpdT6+ktXQrG5qLId9JtPwPdh8c81diz7spiORxHePsqO04t6MSDT0P3VjhCE6tc8q90krXamnIFj4k2HyPrNFdJnalXNiX+6Qo/Ko/W85+29rLhMLXrtYijSapYmwZhoiebFR5z5xXuM9Y+3PdHhgtxgEcQ7r/NUH2rdLar1F2bg8zVapRcRk95i9smGHjcFvED7UtnQHoPS2ZR+q2KqKOvrb+/qaZ4ID/URc8AKj7INgtVettHEdqrVqVEos28sT/GreJJyD889UBlmvmFOwUcOQ6x/s7XwHvJVomF54jvBPUxitEK0mGmdHKmkLYDSQaIDSWeX2TJRCeGhmiBWF7XFwASL6gEkAkcjlb0PKQrVraessNlLjZRsmVcTbdvms1QnfIEzKqTHGRrBdRtdYJkGMf1YEwSJQlqxomhi1mMgTNhgIp6fKVm1DXHHBM3CoirzmSYkwV4SQgjeamMOhUmkDJMYtjK4CtBRJkGmWMgYwJoUWMW0kxkDGBOCpfTroGmMDVqCquKGpAsq4jubgKnJuO48CNX2fdMXr/8AS4kn6RTBFNnuHqqvvI1/5i2PeQDfUG96aece0jYTUaiY/DXV1qJ1xX6tS/8ADr+ZFjzOXmZtUsoqGflpf/J5Hl3H3pahPEYHcePxHNelJN3onW6vFleFRXTzHbU+gPrOJ0e2suLw1Gsth1i3ZR9RwSrp5MDbutOhRfq8RSfk9Nj4ZrH4ShC8wVDSdDj6FW3WmicBqP8AS9EzQmMsJ32K5JUpnvVqHm9Q+rmUv2x4spsvKP52Jo0z4BalS3rTWW+g3ab/ADiZUvazhi+z6bDdRxmGqN+EipT+brPnlCQatjj/AGv8Vv1TbRkditnR/ZgwuEw9EfyaNNDpa72u7ebFj5zpAyFQ9pvxN8zNXG7UoUFzV6tGkvOrVWnfwzHXeN3OUDvSOvmSvLBrVvNVCgliAqgsxO4AC5J8gZWMf7T9l0sOKoxCVMy3SjSOaux+yyfy/FrecpnT/wBrFGpQqYfAlnNVTTqYixRRTOjJTBGYkjS5A0Jte9xT+g3s+r7Td2zClh6ZC1KpXMcx1yIumZra7wACOYB3aXZLGxGerJYBp2euPmqMk5Lt2PFdnaXtt2hVpVKdNKNJqhcCqmc1URm7Kob2DAaZrX46HWc2ptLpHikZSNp1Ed6bkLQq2z0ypVlyr2SCqnS2ouddZ7L0a6D4HAKOppA1NCa9UCpWJ5hiLJ4KBLDm8/HWSdtenhNqeEW5nP5+q8FO93WK+e6eP6RUKzVW/wBTSpURaT1atGqT1YJIHbWwtdiCNRc23mWLov7SauEpGlVpmuoZmDmqVrAs2ZszENm1JOutydeXr9SoQNJzdpbIw+JW1elTqAbi69oeDDtDyMsR7Uimb+rELdnZ75qJgc04FQ6L9IaePomogK5XKOjMrOpAFibbgb6eE7maeT9IvZvi8LU+l7IrVQ6Af9MCesyjUqjX/ig78jb/AL26Xfoz0ibG4VKj0atGpuqU6iMgzD61MsO0h4ctx5nOrImyfqQOuzK2re/5FNjcR0XDFdp6/L1iTUPMzEz1cqWYzNNAJWOsMkKt4tkMWTPeGyQYKYuE2oJq4isEVma4VFZ2IBJCqpYmw1OgMMbtKlQpPVrOqU6YzO7bgPDeTewAGpJE83/1HaO22q9QDQ2fnyqz9gOo35yLmo2lyo7IuAecs0VO99982aMyfQcz2LyWQNyxPJdvbHtW2fRpk02qVquU5KYpOiluGZ3AsvO1zKR/4xY7qaaZKJqo9MvXsR1qIQSpQWALWsSN4JsBe8uuD9l2AWxrdZXYX99jTTh9WmQfVjOtS6GbNQWXB4W33qQqH1e5+Mv8XZ9Od0MLtbm329FAR1EmN7Lz6l7aK2aoXw1IqVUUUWoyhGF7s7EEve40GW2XvJnf2R7WMFWD9ffDsp7AbNVDrlvfMi6NcHQ6ajU6zu4joVsx/eweG5dhOr/4ESsdIfZLh6gZsIxo1LC1JyXoEjhmN3S/5teQ3Ak2dN0Sws7fd/RT3KqPEG6umA2hTxFJKtJg1OooZSPipHBgdCOBEaTPC0xu09kVGpg1KJbtFGC1KVTgKiggo3LMPCejezvpMcXhitWoWxNJnNQse29NnLLU8AWK6bso3XEXVbNdC0ysIczTu9FZpq0SOEbhYq1kxGN2emIpVKVT3KqNTbuDC2bxBsfER0YqzN3i3ELSeAW2KofsjxDoMbhanvUKwe19xN6dQDuzInrL5jV0Hgw+AMp/RfDBNvbWA3GnTqHxqPSqH4sZdsWug8T8o/aTgZt8ahp8wFn0RIaAdCQrV/rB7oSsfSDzhND/AC55nzSPyLeSKB1b/OMhtbZqYrD1qFTRK1NqZNr5SfdcDmrBW/LJkZatQcnqD0e0cDMDGN2GYPoVce0OGOq19jYp3oU+tAFZF6quo3LWQZXt3E9oHirqeMrHtR6R4SjhKlCqtOria1MrSpFQzUsw0xDE+5beOJIHC5lvVQCSALta5tvsLC/lpKF0m6FHHbRw5SglLC0y30nEAItTENmLPZfecaKgcggljvAlyiERqN+Q2aMfLG3ysMSqE4eI90Y6Kvezj2YDEqMTjQwoHWjRuVauPtsRqtPlbVu4b/Ydn7Po4dMlCnTpJe+Skiot7AFiBvNgNTrpJqe4AcANAByA5SQaJra2Wqfd5w0Gg981KKBsY7U0NM5ou8LyhZMsiq26QvCqd0XeaEI6ASHDFbd4h3uZPNEtEU4xKm8JtOSJi0bSRqNpIOaXSWU2iwTCYmpIq2sy50jA0xvAUrbwUL/HQjgQd4MxlAUBQAqgBQAAABuAA0A7pEmZY6R8os5pXrBgVC8yxkYEwnGITohgsEyDGZJiyYoBWAFyelGwEx2GaixCm4anUK5jTcEdoC43i4Pj3Tx7bPR/GbLrI2YjUmjiKLMFJ4gHQq1t6nnxE90JmltXZdLFUXpVhem4sbe8pG51PBgdQf0JE1qGvdT9B2LDmPfpkqlVRCUbzcHLjdAtpYzE4ZauIeg6sXVciEVrq1j1hBCDwC3sQeMtiLy3nQeM8p6D0MbhNpYjCU2pslPO1WnWLU1qqhAWpTsGKuVZSN4sdbixnqWJpOyFaZys3Z6zjTB95wOLAXtwzWvpeK2hEGTdEixxFsLA9ijTTExYg3C4vRHCZq+0cUd2KxRp0TzoYe9JWHcTf+iWTFDQeJ+UxgsKlJESmoWnTVURRuVFFgPTjJYvcPzH4CZtRJxHE+A7hgPgpwt3AAsfRu6Esn+mNyhNf/FHt8lW/ONVf2smTF1RzbN/WoPzJkQZu9MKGWrTf7SZfNDcfBvhOcGlKui4dS9vbfzxVuE78LHdnpgnAyQMUGkg0o2UiE0GZvFAyQaRsoWTQ0M0Xmmbzyy8spOYu8kTFGW4DhupL26p6PpIvFBpJ6yhSzEBVBZmYgKoG8kncJFzHMfvNXoAIsUB7TLMTpbvtxtztPPuk3T52Jp4M5UGjV7Wd/wX9xe/3j3bpUDjat82Yhr3zDR7882+/fOjpthvmaJJOieVrnxxFvVWG0khC9uQayLVAb2INtDYg28bbp5Zi+l+Mr4daBbXUVKqmz1U0yqxG7jc/W0vxvq4BWoEGmxVxrmQ5Tfy4T2PYMjrukeAdBn8cM+76L007mtsvWoMZWNidMUdlp4gqtQ6LU0Wm55NwRvh4cbIxmXUU0kUwZIMsew9yXulgxReYJmJEmUpDvOT422CCZAmZJkCZ4AngLBMkomFEciwJXpK0a2wqD11r5AMQgULWW4cBbjKdbMpDMpBGoPCwI6yLIoscixb5C6wJyVQgNuRqposwtLPVRebIp821+EYizZ2JSzYi/BQzfDKPn8J5Tx8WZkfMj7pD37rS7kFab+MxC0xPpa5tcrpXhM+GJG+kRUHgNG/+pJ8pUMO9x4aT0WrTDAggEEEEHiCN085r4c0K70z9VsoPNd6N6ETl9uQWe2Ya4H5Le2ZJvMdGdMR795p4aSDRQaSBnOkLSITQ0yDFZpnNI2UbJuaZzRV5nNPLKNkzNMNIXmbz0XBuF4W3WjittYenmz1VzKSCi9p7jhlHHxtKdt3bj4ns2y0Rup3vm5M/M924fGS9oOHajWpYlB2KtqNdR9tBem/iUBH/wAYnGpYtWAO8HcRO32XTQmNs4xJ56HWyt0dK2QXGJGiW2z0PAjwkRs1eZm2Kq8/gYGsvf6TcutIQS8ilpQC7hIV6gUd/KSqVydwt85rmnC6ayhJN3LVK3Nzx3yzbO6YPRAQr1tMCwu2V0HABrG47iPC04XVSNYhFJPpxJ4ARU0Mc7dyQXCbLRscLvyCvux+kn0qqypTKrTQOzM+Y3ZrIoAAAvZzx9ydgmV7oRgTTwgdvfxLGs34bZaa+GUXH4p3yZwVY2Ns7mxCzRhzyz+KwhYkkZadyCYAQCxirKpNl6TZZRY1VgqxqrFEpDnLKrHIswqxyrEOKrucsNoD/ms7PRvDWRm+0bD8K/3J9Jx3QsVUbyQPM7pa8LQCIqjcoA/vNzYFPxJzKcmj4n7LOrJLM3eadCEJ2yykSq9NNmkqtZRqnYqfgJ7LeRJ/q7paouvSDqysAVYFSDuIIsRK1VAKiIxnVPp5jDIHjT0XnFGrcd/HxjA0jtDANhqzIb5d6sfrIdx8RqDIhpwb43McWOzC6wFrgHNyKcDMgxQaZzRdl5ZMzTOaLzQzTyy8smZpnNF3hmhZeWWj0h2b9JwtWn9Yrmp/+4naX1tl/MZ5NQZkOm47wdx/vPZs0876UbJ6rEuVHYq/xUtuGY9pfJr+Vp02waixdCdcR8/l5FXKNt5LDNcYYw8j6zVx9au6EUmCNfnqRbdm4cJudRM9ROpWvJFLK0sLjjywKqowGMzXu9/tdcPnmlgwVaqqAVSGbiRv7hfjNvqYdRPAqdJsw0ri5jnY8zh6KBxPjM4XBvia1NPtsFHJQd7eQufKT6iWnoZsqxesRzp0/E++3pYfmMq1lQKeF0munforNUHNjJeVZ6aBQAosqgKo5KBYD0AjFWSVIxUnz4uWGTZRVY1VmVSNVIouSXOWFWOVYKsaqxRckOchVjdwgqySUi7BV4ny7z4CKxcQ1uJOAVdzua3Nh4Qsxc7l0H4jvPkPnO/FYaiEUKNw0/vGz6Ns6kFJAI9cz3+8FjTScR5ciEITQSUQhCCFy9vbHGIpm1hUW5pk8+Kk8j+x4Si5SpIIIKkgg7wRvE9NInA6Q7C6z+JTH8QDUD+YBu/MP7cphbVoDKONEOkMxzH1WrQVnDPDfl6KpXmQZLL/AJ+kwUnKggroLhF4ZpjLMWM9wQp5oXkIQXtlLNOftzZv0ikQPfW7U+88U89PMCb1oZYyKR0Tw9uYUmOLHBzcwvPcNgy7ldFIBJuOWlrRVekUYhhY/AjmO6XHbGwjUPWUSFrjXXRanjwDd50PHnK1tDGmxSrSK1VI36ZTfkdRcd9p3NHWR1Tbtz1Go+3at+Gs4puPEclooCxAGpJsBOtR2Mtu2xJ5LoB5nfOThcRkdW35Tu5jcZYcFievbLRV3biMuUKObNuUevnLbyGDecbAKU8zm5YBaZ2IWqU0pknPmvmt2AtiXJHCx/y8u2Fwq00VEHZQZRz7ye8m585DZ+zhSHN2tmbcNNyrfcoPmTqeQ3lScTtPaH5l+6zqjLtPP6feywaqrdNYXwCgqRipJKkYqTFLlnlyiqRqrJKkYqRRckucsKsaqQVZIm0U51kkuWGNvH5Tt7KwGRcx95uHIcpr7L2dud/FQf8AkZ1wJ1uxNlln/JmGP8Ry7e9ZtTNfoN8VmEITq1SRCEIIRCEIIRMETMIIXB23sDrLvTsKn1huD/s3zlZKEEgggg2IIsQeRE9DInO2psVKwv7r8HA+DDiJz+0dk8UmWDB2o0P3WnS1xj6D8vRUzJMZJu4vA1KTWcW5H6p8D+kTknKOJY7deLEaFbTZA4XC18kMk2MkMkN5S31r5JnJH5JnJDeRvpASLxOz6VUAVERwN2YajwO8eRm4EmQkBIWm7TYqO/qFxF6JYMG/VeRqVCP+U6uHwqIoVFVVG5VUKL89OPfNgJJBJOWqllwkeT3kn1Xj5XO6xJ7ylhJMJGBJNUlYuSS5LCRipJhIwJFlyWXKCpGKszaZpozmygk/5v5ReLjutFydEou1UWa06Wztln3qg7wp+Z/abGB2Uqatq/wHh+83wJ12y9h7hE1Tno3l39vvuz5qi/RZ5oAmYQnVqkiEIQQiEIQQiEIQQiEIQQiEIQQl1sOrghgCDvBFxOHjejlrmkfyMfk37+ssEJTqqGGqFpG+Oo8U6KZ8R6JVJq4dkNmUg8iLf95ELLpVoqwswBHIi859fo/TPukr3e8vodfjOYqNgzsxhcHDkcD9PRaLK9p6wsq5khknUq7Dqruyt4Gx9D+81nwjr7yMPym3rumLLBPD+4xw8MPNWmzsdkVqhJIJGSQEq8VqlvJQSTCSekzmEjxRzUC5RCSYSTSm7e6rHwUmbFPZdU77Ad5/QR0cE837bHHww80p0jRmVrGwFz3fEgfqIC5NgDfgALn0nQGxBm1u1ylzcBVVbHKo371HqZtpg7JoCGLMxy2JJuct9dbXGl+E3ofw9LJYyO3fifoqjqoDLFaWG2Oza1DYchq3ruE61HDKgsosP81POKFPRdH0BWxYXH3jrqbfOQNJjvBvloqe1ya78Z0tHs2npB+m3HmcT77lUkldJmt2KrElTbQjja9txNvKJZGICkGxdiTcAZAxIGhvrppMmh2xZeN8xtZQFtlUX3/uZoJSlhXYjW9rCxIsSdb6HymxNHqGy7jfqyo7Vu0T4/GTqUmIb3hZ7ra27KANCeetjyghbcJq9oBQoO43zdo3sCLm/jAVKlx2dNPEDN48jfyghbUJGEEKUIQghEIQghEIQghEIQghEIQghLP7zIhCC8Wpjd849ffCE4jbfWPetGnyUae+dbB7x4whFbG6w7wpVGS6BmBMQnd6rMUzCEJ6vUTEIQQiZhCCEQhCCFgwhCCFmEIQQv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" name="Content Placeholder 2"/>
          <p:cNvSpPr txBox="1">
            <a:spLocks/>
          </p:cNvSpPr>
          <p:nvPr/>
        </p:nvSpPr>
        <p:spPr>
          <a:xfrm>
            <a:off x="0" y="7"/>
            <a:ext cx="0" cy="307777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5"/>
              </a:buBlip>
              <a:defRPr sz="2000" kern="1200">
                <a:solidFill>
                  <a:schemeClr val="accent2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6"/>
              </a:buBlip>
              <a:defRPr sz="1800" kern="1200">
                <a:solidFill>
                  <a:schemeClr val="accent2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7"/>
              </a:buBlip>
              <a:defRPr sz="1600" kern="1200">
                <a:solidFill>
                  <a:schemeClr val="accent2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8"/>
              </a:buBlip>
              <a:defRPr sz="1400" kern="1200">
                <a:solidFill>
                  <a:schemeClr val="accent2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5"/>
              </a:buBlip>
              <a:defRPr sz="1400" kern="1200">
                <a:solidFill>
                  <a:schemeClr val="accent2"/>
                </a:solidFill>
                <a:latin typeface="Arial"/>
                <a:ea typeface="+mn-ea"/>
                <a:cs typeface="Arial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en-US"/>
              <a:t> </a:t>
            </a:r>
            <a:endParaRPr lang="en-US" dirty="0"/>
          </a:p>
        </p:txBody>
      </p:sp>
      <p:sp>
        <p:nvSpPr>
          <p:cNvPr id="50" name="AutoShape 10" descr="data:image/jpeg;base64,/9j/4AAQSkZJRgABAQAAAQABAAD/2wCEAAkGBg8QDxAUEBIPFBAQEA8PEBAQDxQQEBAQFBAVFBQQFBQXHCYeFxkjGhQSHy8gJCcpLCwsFh4xNTAqNScrLCkBCQoKDgwOGg8PGiokHyQvLCktLCwsKSoqLCwtKSwsLDQvLCwsKSkvMCksKi8pKSwpLCwpKSwsLCwsKSwsKSwpKf/AABEIAOEA4QMBIgACEQEDEQH/xAAcAAACAgMBAQAAAAAAAAAAAAAAAwIGAQQFBwj/xABDEAACAQIDBAcECAUDAgcAAAABAgADEQQSIQUxQVEGEyJhcYGRBzKhsRRCUmJygsHRI0OS4fAVM7Ik8Rc0RHODosL/xAAbAQACAwEBAQAAAAAAAAAAAAAAAwIEBQYBB//EADcRAAEDAgMECAQGAgMAAAAAAAEAAgMEESExQQUSE1EiMmFxgZGx8KHB0eEGFCMzQlIV8SRygv/aAAwDAQACEQMRAD8A9xhCEEIhCEEIhCEEIhMXkDV5SLnBuaLJkg1UCa1XGKO88hu9Zq1MU53WHhv9Zmz7RjjwBuezH7fFNbESt56/gBzM1amOH2v6dflNRhffqeZ1kCswp9qTO6uHj9LKy2FozTXxn4z5/wB4lsT3H1kSsgyzGlqZnZlWGsasmv3H1kfpRG4uPzH95EiQIlXiu5poa1bC7SqDc5/Nr85sU9tt9ZVI7jY/rOYRIESzFXVUfUkPjiPigwRuzCsdDbVJt5Kn72713TdVwd247iNbymljJUMW6G6MV7uB8Rum3T/iCVuE7bjm3Py/0kPoQeqVcoTiYTpCNBVFvvLqvmN4+M7CVVYAggg7iNQZ0tNWQ1Td6J1/UeCoSRPjNnBThCEtpSIQhBCIQhBCIQhBCIQhBCIQhBCIurWC/txisTisug38uXeZomoSeZ4mZlVXti6LcT6JrIy7FbFTE8/ICIeozdw5D9eciFjAsxnyyTZlWA0NSwszljQsMkhwV7vJBWRKzYKyBWKfCpBy1ysWwmwyxbCZ8sSaCtdhFkR7CLYTNe2xTmlJYSBjWEWwngTQlESBEawizGBNBSjHYTHvSN0Ol9VOqny/WKYSBjWOcx2+w2PMKZaHCxVt2btdK2m5xvQ7/EcxN8GUAMQQQSCNQQbEHmJZNjbe6yyVLCpuB3B/2Pd6cp12ztr8YiKfB2h0P3WTU0RZ02Zei7kJgGZnQLNRCEIIRCEIIRCEIIQZqYzGZdB7x3dw5mMxeKFNSTv3AczynFDEkk6k7zMTam0eAOFH1j8B7yViGLexOSaCfXfGKItRHKJgRC+JVk4KSiMCzCiNUTWijukuKwFmcsYFmSsvCHBL3kgrFss2GWKYSrLHZSaUhhFMI9hFMJkzNT2lIYRTCOeKaY8zVYakmLaNMW0qhOCW0W0Y0W0YE4JbRZjWizGhNCUYto1otpO104Ky7A231nYqH+IPdb7YH/6+frO8DPOCSCCCQQQQRoQRuIl02FtgV6dj/uLYOOfJx3H4Trdk7QMv6Mp6QyPMfVYldScP9RmWvYupCEJvrLRCEIIRMMdJmcvbWMyrkG9t/cv993rK1XUtpoXSu09hTjYXuDQtHF4o1Xv9UaL4c/P9pJJr0hHrPnTZXSvMjzicVqloaLBOWOWJWNUzXgKQ5OWOWc7G7Ww+HF69ajSGmtaqlIa7vfInJq+0zYyGxx+Fv91y49VBE24GuOQVZxCtiyRldwHT7ZVYgU8dgySQApxCIxJ4BXIJndWqCAQQQRcEG4I5g8ZpA2GISs0NFNJsYtjKExCY1KeKaMYxTGY05VhqU0U0a0S0xZ1YalGQaTMW0phPCWZBpMxbGMCaFBotoxoomMCcFAxZjGizGhOCW0ng8a1Cqrrw3j7S8V/ziBINFtGNLmkObmMlMtDhunJej4WutRFZTdWAYHuIjZU+iG07FqLHfd6d+f1l/X+qWyd5R1IqYRIPHvXK1MBhkLD4dyIQhLarrDG0q2IxHWVWbhfT8I3fvO3trEZKLc27A89/wvK/RGnjOP8AxFUXcyAf9j8lo0bMC/wWwpjViL/DU+E8l6Z+0nEYyt9C2RnbOeratSv1tZuK0iPcpgb30uL6hd+LQUslQ/dbkMSTkAmyvDBirn0u9qmB2eWQHr8SNDRpMLIeVWpqF8Bc9wlHpbc6Tbbv9GBw+FJtnpE4ajbUa1z26neFJ8JYOhPsdw+GC1McEr194pb8PS7rH/dPedO4756YhtbkAABwA4ATfbUU9P0YRvH+xy8AqpY9+LsF5Tsr2AIxzY7GVHc6stBAuut/4tS5PDXKOMs+F9iexFAzUa1QgWvUxNTXvIQqPSXRWjA0sNrpXZlR4QCp1X2MbDb/ANMy/gxNYfNzNSj7Jjg2z7K2hjMK1y3VVCuIwzHgGp2W44XOYy/BoFo8Vjhqo8MKubM6R4qi60dqUkpuxCUsZQJbBV3NsqEnWhUN9FbRjoDcgGxsYqvTV1ZXVWRwVZGUMrKdCrKdCDyiqNMU1C3YhdAXOYheCljqbbrnXTW51NeaZrsRmpNaQmsYpjIviBEtiRymXLvHRPCmximMwcQO+Q6wGZM4cMwntWGmntPaVHD02qVnVKa72biTuVQNWY8FAJM22nPXZq9b1tTt1VzCkWHZoKfq0l3KSN7+8eYFlCIw2/Sy9+/kmG+irmK23tbE/wDkcIlCmdRiNonI7DWxXDrdh4sD4Cc6r0O2zWua22HS/wBXDUmRPCytT+UvrRZl5lWWfttaPAE+br/CyBAHdYkrzit7ONprrT2vXLffNdPiKjTTq7P6UYXVK4xKjUjOlc/01lD/ANM9PaLaWm7Sl/m1ru9o+VlL8mz+JI8V5ngfa1UpP1e0MK1NxozUgyOveaNU/Jh4S8bL25hsWmfD1UqKPeA0dPxobFfMesdtXZVDEpkxFJKqcA4uV71b3lPeCJ5xt32cYjCP9I2XUqkpduqDfx05imw/3B90i/c0stFJU4D9N3m0/T0ReeDHrD4r0totpS+h3tFXEstHFAU8T7quBlp1m+yR9R+7ceFjYG5mU5qeSB+5IMVowTMlbvNWErtTdHX3kYMO8jh5i4856RhcQKiKy+66hh4EXnnDpdT6+ktXQrG5qLId9JtPwPdh8c81diz7spiORxHePsqO04t6MSDT0P3VjhCE6tc8q90krXamnIFj4k2HyPrNFdJnalXNiX+6Qo/Ko/W85+29rLhMLXrtYijSapYmwZhoiebFR5z5xXuM9Y+3PdHhgtxgEcQ7r/NUH2rdLar1F2bg8zVapRcRk95i9smGHjcFvED7UtnQHoPS2ZR+q2KqKOvrb+/qaZ4ID/URc8AKj7INgtVettHEdqrVqVEos28sT/GreJJyD889UBlmvmFOwUcOQ6x/s7XwHvJVomF54jvBPUxitEK0mGmdHKmkLYDSQaIDSWeX2TJRCeGhmiBWF7XFwASL6gEkAkcjlb0PKQrVraessNlLjZRsmVcTbdvms1QnfIEzKqTHGRrBdRtdYJkGMf1YEwSJQlqxomhi1mMgTNhgIp6fKVm1DXHHBM3CoirzmSYkwV4SQgjeamMOhUmkDJMYtjK4CtBRJkGmWMgYwJoUWMW0kxkDGBOCpfTroGmMDVqCquKGpAsq4jubgKnJuO48CNX2fdMXr/8AS4kn6RTBFNnuHqqvvI1/5i2PeQDfUG96aece0jYTUaiY/DXV1qJ1xX6tS/8ADr+ZFjzOXmZtUsoqGflpf/J5Hl3H3pahPEYHcePxHNelJN3onW6vFleFRXTzHbU+gPrOJ0e2suLw1Gsth1i3ZR9RwSrp5MDbutOhRfq8RSfk9Nj4ZrH4ShC8wVDSdDj6FW3WmicBqP8AS9EzQmMsJ32K5JUpnvVqHm9Q+rmUv2x4spsvKP52Jo0z4BalS3rTWW+g3ab/ADiZUvazhi+z6bDdRxmGqN+EipT+brPnlCQatjj/AGv8Vv1TbRkditnR/ZgwuEw9EfyaNNDpa72u7ebFj5zpAyFQ9pvxN8zNXG7UoUFzV6tGkvOrVWnfwzHXeN3OUDvSOvmSvLBrVvNVCgliAqgsxO4AC5J8gZWMf7T9l0sOKoxCVMy3SjSOaux+yyfy/FrecpnT/wBrFGpQqYfAlnNVTTqYixRRTOjJTBGYkjS5A0Jte9xT+g3s+r7Td2zClh6ZC1KpXMcx1yIumZra7wACOYB3aXZLGxGerJYBp2euPmqMk5Lt2PFdnaXtt2hVpVKdNKNJqhcCqmc1URm7Kob2DAaZrX46HWc2ptLpHikZSNp1Ed6bkLQq2z0ypVlyr2SCqnS2ouddZ7L0a6D4HAKOppA1NCa9UCpWJ5hiLJ4KBLDm8/HWSdtenhNqeEW5nP5+q8FO93WK+e6eP6RUKzVW/wBTSpURaT1atGqT1YJIHbWwtdiCNRc23mWLov7SauEpGlVpmuoZmDmqVrAs2ZszENm1JOutydeXr9SoQNJzdpbIw+JW1elTqAbi69oeDDtDyMsR7Uimb+rELdnZ75qJgc04FQ6L9IaePomogK5XKOjMrOpAFibbgb6eE7maeT9IvZvi8LU+l7IrVQ6Af9MCesyjUqjX/ig78jb/AL26Xfoz0ibG4VKj0atGpuqU6iMgzD61MsO0h4ctx5nOrImyfqQOuzK2re/5FNjcR0XDFdp6/L1iTUPMzEz1cqWYzNNAJWOsMkKt4tkMWTPeGyQYKYuE2oJq4isEVma4VFZ2IBJCqpYmw1OgMMbtKlQpPVrOqU6YzO7bgPDeTewAGpJE83/1HaO22q9QDQ2fnyqz9gOo35yLmo2lyo7IuAecs0VO99982aMyfQcz2LyWQNyxPJdvbHtW2fRpk02qVquU5KYpOiluGZ3AsvO1zKR/4xY7qaaZKJqo9MvXsR1qIQSpQWALWsSN4JsBe8uuD9l2AWxrdZXYX99jTTh9WmQfVjOtS6GbNQWXB4W33qQqH1e5+Mv8XZ9Od0MLtbm329FAR1EmN7Lz6l7aK2aoXw1IqVUUUWoyhGF7s7EEve40GW2XvJnf2R7WMFWD9ffDsp7AbNVDrlvfMi6NcHQ6ajU6zu4joVsx/eweG5dhOr/4ESsdIfZLh6gZsIxo1LC1JyXoEjhmN3S/5teQ3Ak2dN0Sws7fd/RT3KqPEG6umA2hTxFJKtJg1OooZSPipHBgdCOBEaTPC0xu09kVGpg1KJbtFGC1KVTgKiggo3LMPCejezvpMcXhitWoWxNJnNQse29NnLLU8AWK6bso3XEXVbNdC0ysIczTu9FZpq0SOEbhYq1kxGN2emIpVKVT3KqNTbuDC2bxBsfER0YqzN3i3ELSeAW2KofsjxDoMbhanvUKwe19xN6dQDuzInrL5jV0Hgw+AMp/RfDBNvbWA3GnTqHxqPSqH4sZdsWug8T8o/aTgZt8ahp8wFn0RIaAdCQrV/rB7oSsfSDzhND/AC55nzSPyLeSKB1b/OMhtbZqYrD1qFTRK1NqZNr5SfdcDmrBW/LJkZatQcnqD0e0cDMDGN2GYPoVce0OGOq19jYp3oU+tAFZF6quo3LWQZXt3E9oHirqeMrHtR6R4SjhKlCqtOria1MrSpFQzUsw0xDE+5beOJIHC5lvVQCSALta5tvsLC/lpKF0m6FHHbRw5SglLC0y30nEAItTENmLPZfecaKgcggljvAlyiERqN+Q2aMfLG3ysMSqE4eI90Y6Kvezj2YDEqMTjQwoHWjRuVauPtsRqtPlbVu4b/Ydn7Po4dMlCnTpJe+Skiot7AFiBvNgNTrpJqe4AcANAByA5SQaJra2Wqfd5w0Gg981KKBsY7U0NM5ou8LyhZMsiq26QvCqd0XeaEI6ASHDFbd4h3uZPNEtEU4xKm8JtOSJi0bSRqNpIOaXSWU2iwTCYmpIq2sy50jA0xvAUrbwUL/HQjgQd4MxlAUBQAqgBQAAABuAA0A7pEmZY6R8os5pXrBgVC8yxkYEwnGITohgsEyDGZJiyYoBWAFyelGwEx2GaixCm4anUK5jTcEdoC43i4Pj3Tx7bPR/GbLrI2YjUmjiKLMFJ4gHQq1t6nnxE90JmltXZdLFUXpVhem4sbe8pG51PBgdQf0JE1qGvdT9B2LDmPfpkqlVRCUbzcHLjdAtpYzE4ZauIeg6sXVciEVrq1j1hBCDwC3sQeMtiLy3nQeM8p6D0MbhNpYjCU2pslPO1WnWLU1qqhAWpTsGKuVZSN4sdbixnqWJpOyFaZys3Z6zjTB95wOLAXtwzWvpeK2hEGTdEixxFsLA9ijTTExYg3C4vRHCZq+0cUd2KxRp0TzoYe9JWHcTf+iWTFDQeJ+UxgsKlJESmoWnTVURRuVFFgPTjJYvcPzH4CZtRJxHE+A7hgPgpwt3AAsfRu6Esn+mNyhNf/FHt8lW/ONVf2smTF1RzbN/WoPzJkQZu9MKGWrTf7SZfNDcfBvhOcGlKui4dS9vbfzxVuE78LHdnpgnAyQMUGkg0o2UiE0GZvFAyQaRsoWTQ0M0Xmmbzyy8spOYu8kTFGW4DhupL26p6PpIvFBpJ6yhSzEBVBZmYgKoG8kncJFzHMfvNXoAIsUB7TLMTpbvtxtztPPuk3T52Jp4M5UGjV7Wd/wX9xe/3j3bpUDjat82Yhr3zDR7882+/fOjpthvmaJJOieVrnxxFvVWG0khC9uQayLVAb2INtDYg28bbp5Zi+l+Mr4daBbXUVKqmz1U0yqxG7jc/W0vxvq4BWoEGmxVxrmQ5Tfy4T2PYMjrukeAdBn8cM+76L007mtsvWoMZWNidMUdlp4gqtQ6LU0Wm55NwRvh4cbIxmXUU0kUwZIMsew9yXulgxReYJmJEmUpDvOT422CCZAmZJkCZ4AngLBMkomFEciwJXpK0a2wqD11r5AMQgULWW4cBbjKdbMpDMpBGoPCwI6yLIoscixb5C6wJyVQgNuRqposwtLPVRebIp821+EYizZ2JSzYi/BQzfDKPn8J5Tx8WZkfMj7pD37rS7kFab+MxC0xPpa5tcrpXhM+GJG+kRUHgNG/+pJ8pUMO9x4aT0WrTDAggEEEEHiCN085r4c0K70z9VsoPNd6N6ETl9uQWe2Ya4H5Le2ZJvMdGdMR795p4aSDRQaSBnOkLSITQ0yDFZpnNI2UbJuaZzRV5nNPLKNkzNMNIXmbz0XBuF4W3WjittYenmz1VzKSCi9p7jhlHHxtKdt3bj4ns2y0Rup3vm5M/M924fGS9oOHajWpYlB2KtqNdR9tBem/iUBH/wAYnGpYtWAO8HcRO32XTQmNs4xJ56HWyt0dK2QXGJGiW2z0PAjwkRs1eZm2Kq8/gYGsvf6TcutIQS8ilpQC7hIV6gUd/KSqVydwt85rmnC6ayhJN3LVK3Nzx3yzbO6YPRAQr1tMCwu2V0HABrG47iPC04XVSNYhFJPpxJ4ARU0Mc7dyQXCbLRscLvyCvux+kn0qqypTKrTQOzM+Y3ZrIoAAAvZzx9ydgmV7oRgTTwgdvfxLGs34bZaa+GUXH4p3yZwVY2Ns7mxCzRhzyz+KwhYkkZadyCYAQCxirKpNl6TZZRY1VgqxqrFEpDnLKrHIswqxyrEOKrucsNoD/ms7PRvDWRm+0bD8K/3J9Jx3QsVUbyQPM7pa8LQCIqjcoA/vNzYFPxJzKcmj4n7LOrJLM3eadCEJ2yykSq9NNmkqtZRqnYqfgJ7LeRJ/q7paouvSDqysAVYFSDuIIsRK1VAKiIxnVPp5jDIHjT0XnFGrcd/HxjA0jtDANhqzIb5d6sfrIdx8RqDIhpwb43McWOzC6wFrgHNyKcDMgxQaZzRdl5ZMzTOaLzQzTyy8smZpnNF3hmhZeWWj0h2b9JwtWn9Yrmp/+4naX1tl/MZ5NQZkOm47wdx/vPZs0876UbJ6rEuVHYq/xUtuGY9pfJr+Vp02waixdCdcR8/l5FXKNt5LDNcYYw8j6zVx9au6EUmCNfnqRbdm4cJudRM9ROpWvJFLK0sLjjywKqowGMzXu9/tdcPnmlgwVaqqAVSGbiRv7hfjNvqYdRPAqdJsw0ri5jnY8zh6KBxPjM4XBvia1NPtsFHJQd7eQufKT6iWnoZsqxesRzp0/E++3pYfmMq1lQKeF0munforNUHNjJeVZ6aBQAosqgKo5KBYD0AjFWSVIxUnz4uWGTZRVY1VmVSNVIouSXOWFWOVYKsaqxRckOchVjdwgqySUi7BV4ny7z4CKxcQ1uJOAVdzua3Nh4Qsxc7l0H4jvPkPnO/FYaiEUKNw0/vGz6Ns6kFJAI9cz3+8FjTScR5ciEITQSUQhCCFy9vbHGIpm1hUW5pk8+Kk8j+x4Si5SpIIIKkgg7wRvE9NInA6Q7C6z+JTH8QDUD+YBu/MP7cphbVoDKONEOkMxzH1WrQVnDPDfl6KpXmQZLL/AJ+kwUnKggroLhF4ZpjLMWM9wQp5oXkIQXtlLNOftzZv0ikQPfW7U+88U89PMCb1oZYyKR0Tw9uYUmOLHBzcwvPcNgy7ldFIBJuOWlrRVekUYhhY/AjmO6XHbGwjUPWUSFrjXXRanjwDd50PHnK1tDGmxSrSK1VI36ZTfkdRcd9p3NHWR1Tbtz1Go+3at+Gs4puPEclooCxAGpJsBOtR2Mtu2xJ5LoB5nfOThcRkdW35Tu5jcZYcFievbLRV3biMuUKObNuUevnLbyGDecbAKU8zm5YBaZ2IWqU0pknPmvmt2AtiXJHCx/y8u2Fwq00VEHZQZRz7ye8m585DZ+zhSHN2tmbcNNyrfcoPmTqeQ3lScTtPaH5l+6zqjLtPP6feywaqrdNYXwCgqRipJKkYqTFLlnlyiqRqrJKkYqRRckucsKsaqQVZIm0U51kkuWGNvH5Tt7KwGRcx95uHIcpr7L2dud/FQf8AkZ1wJ1uxNlln/JmGP8Ry7e9ZtTNfoN8VmEITq1SRCEIIRCEIIRMETMIIXB23sDrLvTsKn1huD/s3zlZKEEgggg2IIsQeRE9DInO2psVKwv7r8HA+DDiJz+0dk8UmWDB2o0P3WnS1xj6D8vRUzJMZJu4vA1KTWcW5H6p8D+kTknKOJY7deLEaFbTZA4XC18kMk2MkMkN5S31r5JnJH5JnJDeRvpASLxOz6VUAVERwN2YajwO8eRm4EmQkBIWm7TYqO/qFxF6JYMG/VeRqVCP+U6uHwqIoVFVVG5VUKL89OPfNgJJBJOWqllwkeT3kn1Xj5XO6xJ7ylhJMJGBJNUlYuSS5LCRipJhIwJFlyWXKCpGKszaZpozmygk/5v5ReLjutFydEou1UWa06Wztln3qg7wp+Z/abGB2Uqatq/wHh+83wJ12y9h7hE1Tno3l39vvuz5qi/RZ5oAmYQnVqkiEIQQiEIQQiEIQQiEIQQiEIQQl1sOrghgCDvBFxOHjejlrmkfyMfk37+ssEJTqqGGqFpG+Oo8U6KZ8R6JVJq4dkNmUg8iLf95ELLpVoqwswBHIi859fo/TPukr3e8vodfjOYqNgzsxhcHDkcD9PRaLK9p6wsq5khknUq7Dqruyt4Gx9D+81nwjr7yMPym3rumLLBPD+4xw8MPNWmzsdkVqhJIJGSQEq8VqlvJQSTCSekzmEjxRzUC5RCSYSTSm7e6rHwUmbFPZdU77Ad5/QR0cE837bHHww80p0jRmVrGwFz3fEgfqIC5NgDfgALn0nQGxBm1u1ylzcBVVbHKo371HqZtpg7JoCGLMxy2JJuct9dbXGl+E3ofw9LJYyO3fifoqjqoDLFaWG2Oza1DYchq3ruE61HDKgsosP81POKFPRdH0BWxYXH3jrqbfOQNJjvBvloqe1ya78Z0tHs2npB+m3HmcT77lUkldJmt2KrElTbQjja9txNvKJZGICkGxdiTcAZAxIGhvrppMmh2xZeN8xtZQFtlUX3/uZoJSlhXYjW9rCxIsSdb6HymxNHqGy7jfqyo7Vu0T4/GTqUmIb3hZ7ra27KANCeetjyghbcJq9oBQoO43zdo3sCLm/jAVKlx2dNPEDN48jfyghbUJGEEKUIQghEIQghEIQghEIQghEIQghLP7zIhCC8Wpjd849ffCE4jbfWPetGnyUae+dbB7x4whFbG6w7wpVGS6BmBMQnd6rMUzCEJ6vUTEIQQiZhCCEQhCCFgwhCCFmEIQQv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" name="AutoShape 12" descr="data:image/jpeg;base64,/9j/4AAQSkZJRgABAQAAAQABAAD/2wCEAAkGBg8QDxAUEBIPFBAQEA8PEBAQDxQQEBAQFBAVFBQQFBQXHCYeFxkjGhQSHy8gJCcpLCwsFh4xNTAqNScrLCkBCQoKDgwOGg8PGiokHyQvLCktLCwsKSoqLCwtKSwsLDQvLCwsKSkvMCksKi8pKSwpLCwpKSwsLCwsKSwsKSwpKf/AABEIAOEA4QMBIgACEQEDEQH/xAAcAAACAgMBAQAAAAAAAAAAAAAAAwIGAQQFBwj/xABDEAACAQIDBAcECAUDAgcAAAABAgADEQQSIQUxQVEGEyJhcYGRBzKhsRRCUmJygsHRI0OS4fAVM7Ik8Rc0RHODosL/xAAbAQACAwEBAQAAAAAAAAAAAAAAAwIEBQYBB//EADcRAAEDAgMECAQGAgMAAAAAAAEAAgMEESExQQUSE1EiMmFxgZGx8KHB0eEGFCMzQlIV8SRygv/aAAwDAQACEQMRAD8A9xhCEEIhCEEIhCEEIhMXkDV5SLnBuaLJkg1UCa1XGKO88hu9Zq1MU53WHhv9Zmz7RjjwBuezH7fFNbESt56/gBzM1amOH2v6dflNRhffqeZ1kCswp9qTO6uHj9LKy2FozTXxn4z5/wB4lsT3H1kSsgyzGlqZnZlWGsasmv3H1kfpRG4uPzH95EiQIlXiu5poa1bC7SqDc5/Nr85sU9tt9ZVI7jY/rOYRIESzFXVUfUkPjiPigwRuzCsdDbVJt5Kn72713TdVwd247iNbymljJUMW6G6MV7uB8Rum3T/iCVuE7bjm3Py/0kPoQeqVcoTiYTpCNBVFvvLqvmN4+M7CVVYAggg7iNQZ0tNWQ1Td6J1/UeCoSRPjNnBThCEtpSIQhBCIQhBCIQhBCIQhBCIQhBCIurWC/txisTisug38uXeZomoSeZ4mZlVXti6LcT6JrIy7FbFTE8/ICIeozdw5D9eciFjAsxnyyTZlWA0NSwszljQsMkhwV7vJBWRKzYKyBWKfCpBy1ysWwmwyxbCZ8sSaCtdhFkR7CLYTNe2xTmlJYSBjWEWwngTQlESBEawizGBNBSjHYTHvSN0Ol9VOqny/WKYSBjWOcx2+w2PMKZaHCxVt2btdK2m5xvQ7/EcxN8GUAMQQQSCNQQbEHmJZNjbe6yyVLCpuB3B/2Pd6cp12ztr8YiKfB2h0P3WTU0RZ02Zei7kJgGZnQLNRCEIIRCEIIRCEIIQZqYzGZdB7x3dw5mMxeKFNSTv3AczynFDEkk6k7zMTam0eAOFH1j8B7yViGLexOSaCfXfGKItRHKJgRC+JVk4KSiMCzCiNUTWijukuKwFmcsYFmSsvCHBL3kgrFss2GWKYSrLHZSaUhhFMI9hFMJkzNT2lIYRTCOeKaY8zVYakmLaNMW0qhOCW0W0Y0W0YE4JbRZjWizGhNCUYto1otpO104Ky7A231nYqH+IPdb7YH/6+frO8DPOCSCCCQQQQRoQRuIl02FtgV6dj/uLYOOfJx3H4Trdk7QMv6Mp6QyPMfVYldScP9RmWvYupCEJvrLRCEIIRMMdJmcvbWMyrkG9t/cv993rK1XUtpoXSu09hTjYXuDQtHF4o1Xv9UaL4c/P9pJJr0hHrPnTZXSvMjzicVqloaLBOWOWJWNUzXgKQ5OWOWc7G7Ww+HF69ajSGmtaqlIa7vfInJq+0zYyGxx+Fv91y49VBE24GuOQVZxCtiyRldwHT7ZVYgU8dgySQApxCIxJ4BXIJndWqCAQQQRcEG4I5g8ZpA2GISs0NFNJsYtjKExCY1KeKaMYxTGY05VhqU0U0a0S0xZ1YalGQaTMW0phPCWZBpMxbGMCaFBotoxoomMCcFAxZjGizGhOCW0ng8a1Cqrrw3j7S8V/ziBINFtGNLmkObmMlMtDhunJej4WutRFZTdWAYHuIjZU+iG07FqLHfd6d+f1l/X+qWyd5R1IqYRIPHvXK1MBhkLD4dyIQhLarrDG0q2IxHWVWbhfT8I3fvO3trEZKLc27A89/wvK/RGnjOP8AxFUXcyAf9j8lo0bMC/wWwpjViL/DU+E8l6Z+0nEYyt9C2RnbOeratSv1tZuK0iPcpgb30uL6hd+LQUslQ/dbkMSTkAmyvDBirn0u9qmB2eWQHr8SNDRpMLIeVWpqF8Bc9wlHpbc6Tbbv9GBw+FJtnpE4ajbUa1z26neFJ8JYOhPsdw+GC1McEr194pb8PS7rH/dPedO4756YhtbkAABwA4ATfbUU9P0YRvH+xy8AqpY9+LsF5Tsr2AIxzY7GVHc6stBAuut/4tS5PDXKOMs+F9iexFAzUa1QgWvUxNTXvIQqPSXRWjA0sNrpXZlR4QCp1X2MbDb/ANMy/gxNYfNzNSj7Jjg2z7K2hjMK1y3VVCuIwzHgGp2W44XOYy/BoFo8Vjhqo8MKubM6R4qi60dqUkpuxCUsZQJbBV3NsqEnWhUN9FbRjoDcgGxsYqvTV1ZXVWRwVZGUMrKdCrKdCDyiqNMU1C3YhdAXOYheCljqbbrnXTW51NeaZrsRmpNaQmsYpjIviBEtiRymXLvHRPCmximMwcQO+Q6wGZM4cMwntWGmntPaVHD02qVnVKa72biTuVQNWY8FAJM22nPXZq9b1tTt1VzCkWHZoKfq0l3KSN7+8eYFlCIw2/Sy9+/kmG+irmK23tbE/wDkcIlCmdRiNonI7DWxXDrdh4sD4Cc6r0O2zWua22HS/wBXDUmRPCytT+UvrRZl5lWWfttaPAE+br/CyBAHdYkrzit7ONprrT2vXLffNdPiKjTTq7P6UYXVK4xKjUjOlc/01lD/ANM9PaLaWm7Sl/m1ru9o+VlL8mz+JI8V5ngfa1UpP1e0MK1NxozUgyOveaNU/Jh4S8bL25hsWmfD1UqKPeA0dPxobFfMesdtXZVDEpkxFJKqcA4uV71b3lPeCJ5xt32cYjCP9I2XUqkpduqDfx05imw/3B90i/c0stFJU4D9N3m0/T0ReeDHrD4r0totpS+h3tFXEstHFAU8T7quBlp1m+yR9R+7ceFjYG5mU5qeSB+5IMVowTMlbvNWErtTdHX3kYMO8jh5i4856RhcQKiKy+66hh4EXnnDpdT6+ktXQrG5qLId9JtPwPdh8c81diz7spiORxHePsqO04t6MSDT0P3VjhCE6tc8q90krXamnIFj4k2HyPrNFdJnalXNiX+6Qo/Ko/W85+29rLhMLXrtYijSapYmwZhoiebFR5z5xXuM9Y+3PdHhgtxgEcQ7r/NUH2rdLar1F2bg8zVapRcRk95i9smGHjcFvED7UtnQHoPS2ZR+q2KqKOvrb+/qaZ4ID/URc8AKj7INgtVettHEdqrVqVEos28sT/GreJJyD889UBlmvmFOwUcOQ6x/s7XwHvJVomF54jvBPUxitEK0mGmdHKmkLYDSQaIDSWeX2TJRCeGhmiBWF7XFwASL6gEkAkcjlb0PKQrVraessNlLjZRsmVcTbdvms1QnfIEzKqTHGRrBdRtdYJkGMf1YEwSJQlqxomhi1mMgTNhgIp6fKVm1DXHHBM3CoirzmSYkwV4SQgjeamMOhUmkDJMYtjK4CtBRJkGmWMgYwJoUWMW0kxkDGBOCpfTroGmMDVqCquKGpAsq4jubgKnJuO48CNX2fdMXr/8AS4kn6RTBFNnuHqqvvI1/5i2PeQDfUG96aece0jYTUaiY/DXV1qJ1xX6tS/8ADr+ZFjzOXmZtUsoqGflpf/J5Hl3H3pahPEYHcePxHNelJN3onW6vFleFRXTzHbU+gPrOJ0e2suLw1Gsth1i3ZR9RwSrp5MDbutOhRfq8RSfk9Nj4ZrH4ShC8wVDSdDj6FW3WmicBqP8AS9EzQmMsJ32K5JUpnvVqHm9Q+rmUv2x4spsvKP52Jo0z4BalS3rTWW+g3ab/ADiZUvazhi+z6bDdRxmGqN+EipT+brPnlCQatjj/AGv8Vv1TbRkditnR/ZgwuEw9EfyaNNDpa72u7ebFj5zpAyFQ9pvxN8zNXG7UoUFzV6tGkvOrVWnfwzHXeN3OUDvSOvmSvLBrVvNVCgliAqgsxO4AC5J8gZWMf7T9l0sOKoxCVMy3SjSOaux+yyfy/FrecpnT/wBrFGpQqYfAlnNVTTqYixRRTOjJTBGYkjS5A0Jte9xT+g3s+r7Td2zClh6ZC1KpXMcx1yIumZra7wACOYB3aXZLGxGerJYBp2euPmqMk5Lt2PFdnaXtt2hVpVKdNKNJqhcCqmc1URm7Kob2DAaZrX46HWc2ptLpHikZSNp1Ed6bkLQq2z0ypVlyr2SCqnS2ouddZ7L0a6D4HAKOppA1NCa9UCpWJ5hiLJ4KBLDm8/HWSdtenhNqeEW5nP5+q8FO93WK+e6eP6RUKzVW/wBTSpURaT1atGqT1YJIHbWwtdiCNRc23mWLov7SauEpGlVpmuoZmDmqVrAs2ZszENm1JOutydeXr9SoQNJzdpbIw+JW1elTqAbi69oeDDtDyMsR7Uimb+rELdnZ75qJgc04FQ6L9IaePomogK5XKOjMrOpAFibbgb6eE7maeT9IvZvi8LU+l7IrVQ6Af9MCesyjUqjX/ig78jb/AL26Xfoz0ibG4VKj0atGpuqU6iMgzD61MsO0h4ctx5nOrImyfqQOuzK2re/5FNjcR0XDFdp6/L1iTUPMzEz1cqWYzNNAJWOsMkKt4tkMWTPeGyQYKYuE2oJq4isEVma4VFZ2IBJCqpYmw1OgMMbtKlQpPVrOqU6YzO7bgPDeTewAGpJE83/1HaO22q9QDQ2fnyqz9gOo35yLmo2lyo7IuAecs0VO99982aMyfQcz2LyWQNyxPJdvbHtW2fRpk02qVquU5KYpOiluGZ3AsvO1zKR/4xY7qaaZKJqo9MvXsR1qIQSpQWALWsSN4JsBe8uuD9l2AWxrdZXYX99jTTh9WmQfVjOtS6GbNQWXB4W33qQqH1e5+Mv8XZ9Od0MLtbm329FAR1EmN7Lz6l7aK2aoXw1IqVUUUWoyhGF7s7EEve40GW2XvJnf2R7WMFWD9ffDsp7AbNVDrlvfMi6NcHQ6ajU6zu4joVsx/eweG5dhOr/4ESsdIfZLh6gZsIxo1LC1JyXoEjhmN3S/5teQ3Ak2dN0Sws7fd/RT3KqPEG6umA2hTxFJKtJg1OooZSPipHBgdCOBEaTPC0xu09kVGpg1KJbtFGC1KVTgKiggo3LMPCejezvpMcXhitWoWxNJnNQse29NnLLU8AWK6bso3XEXVbNdC0ysIczTu9FZpq0SOEbhYq1kxGN2emIpVKVT3KqNTbuDC2bxBsfER0YqzN3i3ELSeAW2KofsjxDoMbhanvUKwe19xN6dQDuzInrL5jV0Hgw+AMp/RfDBNvbWA3GnTqHxqPSqH4sZdsWug8T8o/aTgZt8ahp8wFn0RIaAdCQrV/rB7oSsfSDzhND/AC55nzSPyLeSKB1b/OMhtbZqYrD1qFTRK1NqZNr5SfdcDmrBW/LJkZatQcnqD0e0cDMDGN2GYPoVce0OGOq19jYp3oU+tAFZF6quo3LWQZXt3E9oHirqeMrHtR6R4SjhKlCqtOria1MrSpFQzUsw0xDE+5beOJIHC5lvVQCSALta5tvsLC/lpKF0m6FHHbRw5SglLC0y30nEAItTENmLPZfecaKgcggljvAlyiERqN+Q2aMfLG3ysMSqE4eI90Y6Kvezj2YDEqMTjQwoHWjRuVauPtsRqtPlbVu4b/Ydn7Po4dMlCnTpJe+Skiot7AFiBvNgNTrpJqe4AcANAByA5SQaJra2Wqfd5w0Gg981KKBsY7U0NM5ou8LyhZMsiq26QvCqd0XeaEI6ASHDFbd4h3uZPNEtEU4xKm8JtOSJi0bSRqNpIOaXSWU2iwTCYmpIq2sy50jA0xvAUrbwUL/HQjgQd4MxlAUBQAqgBQAAABuAA0A7pEmZY6R8os5pXrBgVC8yxkYEwnGITohgsEyDGZJiyYoBWAFyelGwEx2GaixCm4anUK5jTcEdoC43i4Pj3Tx7bPR/GbLrI2YjUmjiKLMFJ4gHQq1t6nnxE90JmltXZdLFUXpVhem4sbe8pG51PBgdQf0JE1qGvdT9B2LDmPfpkqlVRCUbzcHLjdAtpYzE4ZauIeg6sXVciEVrq1j1hBCDwC3sQeMtiLy3nQeM8p6D0MbhNpYjCU2pslPO1WnWLU1qqhAWpTsGKuVZSN4sdbixnqWJpOyFaZys3Z6zjTB95wOLAXtwzWvpeK2hEGTdEixxFsLA9ijTTExYg3C4vRHCZq+0cUd2KxRp0TzoYe9JWHcTf+iWTFDQeJ+UxgsKlJESmoWnTVURRuVFFgPTjJYvcPzH4CZtRJxHE+A7hgPgpwt3AAsfRu6Esn+mNyhNf/FHt8lW/ONVf2smTF1RzbN/WoPzJkQZu9MKGWrTf7SZfNDcfBvhOcGlKui4dS9vbfzxVuE78LHdnpgnAyQMUGkg0o2UiE0GZvFAyQaRsoWTQ0M0Xmmbzyy8spOYu8kTFGW4DhupL26p6PpIvFBpJ6yhSzEBVBZmYgKoG8kncJFzHMfvNXoAIsUB7TLMTpbvtxtztPPuk3T52Jp4M5UGjV7Wd/wX9xe/3j3bpUDjat82Yhr3zDR7882+/fOjpthvmaJJOieVrnxxFvVWG0khC9uQayLVAb2INtDYg28bbp5Zi+l+Mr4daBbXUVKqmz1U0yqxG7jc/W0vxvq4BWoEGmxVxrmQ5Tfy4T2PYMjrukeAdBn8cM+76L007mtsvWoMZWNidMUdlp4gqtQ6LU0Wm55NwRvh4cbIxmXUU0kUwZIMsew9yXulgxReYJmJEmUpDvOT422CCZAmZJkCZ4AngLBMkomFEciwJXpK0a2wqD11r5AMQgULWW4cBbjKdbMpDMpBGoPCwI6yLIoscixb5C6wJyVQgNuRqposwtLPVRebIp821+EYizZ2JSzYi/BQzfDKPn8J5Tx8WZkfMj7pD37rS7kFab+MxC0xPpa5tcrpXhM+GJG+kRUHgNG/+pJ8pUMO9x4aT0WrTDAggEEEEHiCN085r4c0K70z9VsoPNd6N6ETl9uQWe2Ya4H5Le2ZJvMdGdMR795p4aSDRQaSBnOkLSITQ0yDFZpnNI2UbJuaZzRV5nNPLKNkzNMNIXmbz0XBuF4W3WjittYenmz1VzKSCi9p7jhlHHxtKdt3bj4ns2y0Rup3vm5M/M924fGS9oOHajWpYlB2KtqNdR9tBem/iUBH/wAYnGpYtWAO8HcRO32XTQmNs4xJ56HWyt0dK2QXGJGiW2z0PAjwkRs1eZm2Kq8/gYGsvf6TcutIQS8ilpQC7hIV6gUd/KSqVydwt85rmnC6ayhJN3LVK3Nzx3yzbO6YPRAQr1tMCwu2V0HABrG47iPC04XVSNYhFJPpxJ4ARU0Mc7dyQXCbLRscLvyCvux+kn0qqypTKrTQOzM+Y3ZrIoAAAvZzx9ydgmV7oRgTTwgdvfxLGs34bZaa+GUXH4p3yZwVY2Ns7mxCzRhzyz+KwhYkkZadyCYAQCxirKpNl6TZZRY1VgqxqrFEpDnLKrHIswqxyrEOKrucsNoD/ms7PRvDWRm+0bD8K/3J9Jx3QsVUbyQPM7pa8LQCIqjcoA/vNzYFPxJzKcmj4n7LOrJLM3eadCEJ2yykSq9NNmkqtZRqnYqfgJ7LeRJ/q7paouvSDqysAVYFSDuIIsRK1VAKiIxnVPp5jDIHjT0XnFGrcd/HxjA0jtDANhqzIb5d6sfrIdx8RqDIhpwb43McWOzC6wFrgHNyKcDMgxQaZzRdl5ZMzTOaLzQzTyy8smZpnNF3hmhZeWWj0h2b9JwtWn9Yrmp/+4naX1tl/MZ5NQZkOm47wdx/vPZs0876UbJ6rEuVHYq/xUtuGY9pfJr+Vp02waixdCdcR8/l5FXKNt5LDNcYYw8j6zVx9au6EUmCNfnqRbdm4cJudRM9ROpWvJFLK0sLjjywKqowGMzXu9/tdcPnmlgwVaqqAVSGbiRv7hfjNvqYdRPAqdJsw0ri5jnY8zh6KBxPjM4XBvia1NPtsFHJQd7eQufKT6iWnoZsqxesRzp0/E++3pYfmMq1lQKeF0munforNUHNjJeVZ6aBQAosqgKo5KBYD0AjFWSVIxUnz4uWGTZRVY1VmVSNVIouSXOWFWOVYKsaqxRckOchVjdwgqySUi7BV4ny7z4CKxcQ1uJOAVdzua3Nh4Qsxc7l0H4jvPkPnO/FYaiEUKNw0/vGz6Ns6kFJAI9cz3+8FjTScR5ciEITQSUQhCCFy9vbHGIpm1hUW5pk8+Kk8j+x4Si5SpIIIKkgg7wRvE9NInA6Q7C6z+JTH8QDUD+YBu/MP7cphbVoDKONEOkMxzH1WrQVnDPDfl6KpXmQZLL/AJ+kwUnKggroLhF4ZpjLMWM9wQp5oXkIQXtlLNOftzZv0ikQPfW7U+88U89PMCb1oZYyKR0Tw9uYUmOLHBzcwvPcNgy7ldFIBJuOWlrRVekUYhhY/AjmO6XHbGwjUPWUSFrjXXRanjwDd50PHnK1tDGmxSrSK1VI36ZTfkdRcd9p3NHWR1Tbtz1Go+3at+Gs4puPEclooCxAGpJsBOtR2Mtu2xJ5LoB5nfOThcRkdW35Tu5jcZYcFievbLRV3biMuUKObNuUevnLbyGDecbAKU8zm5YBaZ2IWqU0pknPmvmt2AtiXJHCx/y8u2Fwq00VEHZQZRz7ye8m585DZ+zhSHN2tmbcNNyrfcoPmTqeQ3lScTtPaH5l+6zqjLtPP6feywaqrdNYXwCgqRipJKkYqTFLlnlyiqRqrJKkYqRRckucsKsaqQVZIm0U51kkuWGNvH5Tt7KwGRcx95uHIcpr7L2dud/FQf8AkZ1wJ1uxNlln/JmGP8Ry7e9ZtTNfoN8VmEITq1SRCEIIRCEIIRMETMIIXB23sDrLvTsKn1huD/s3zlZKEEgggg2IIsQeRE9DInO2psVKwv7r8HA+DDiJz+0dk8UmWDB2o0P3WnS1xj6D8vRUzJMZJu4vA1KTWcW5H6p8D+kTknKOJY7deLEaFbTZA4XC18kMk2MkMkN5S31r5JnJH5JnJDeRvpASLxOz6VUAVERwN2YajwO8eRm4EmQkBIWm7TYqO/qFxF6JYMG/VeRqVCP+U6uHwqIoVFVVG5VUKL89OPfNgJJBJOWqllwkeT3kn1Xj5XO6xJ7ylhJMJGBJNUlYuSS5LCRipJhIwJFlyWXKCpGKszaZpozmygk/5v5ReLjutFydEou1UWa06Wztln3qg7wp+Z/abGB2Uqatq/wHh+83wJ12y9h7hE1Tno3l39vvuz5qi/RZ5oAmYQnVqkiEIQQiEIQQiEIQQiEIQQiEIQQl1sOrghgCDvBFxOHjejlrmkfyMfk37+ssEJTqqGGqFpG+Oo8U6KZ8R6JVJq4dkNmUg8iLf95ELLpVoqwswBHIi859fo/TPukr3e8vodfjOYqNgzsxhcHDkcD9PRaLK9p6wsq5khknUq7Dqruyt4Gx9D+81nwjr7yMPym3rumLLBPD+4xw8MPNWmzsdkVqhJIJGSQEq8VqlvJQSTCSekzmEjxRzUC5RCSYSTSm7e6rHwUmbFPZdU77Ad5/QR0cE837bHHww80p0jRmVrGwFz3fEgfqIC5NgDfgALn0nQGxBm1u1ylzcBVVbHKo371HqZtpg7JoCGLMxy2JJuct9dbXGl+E3ofw9LJYyO3fifoqjqoDLFaWG2Oza1DYchq3ruE61HDKgsosP81POKFPRdH0BWxYXH3jrqbfOQNJjvBvloqe1ya78Z0tHs2npB+m3HmcT77lUkldJmt2KrElTbQjja9txNvKJZGICkGxdiTcAZAxIGhvrppMmh2xZeN8xtZQFtlUX3/uZoJSlhXYjW9rCxIsSdb6HymxNHqGy7jfqyo7Vu0T4/GTqUmIb3hZ7ra27KANCeetjyghbcJq9oBQoO43zdo3sCLm/jAVKlx2dNPEDN48jfyghbUJGEEKUIQghEIQghEIQghEIQghEIQghLP7zIhCC8Wpjd849ffCE4jbfWPetGnyUae+dbB7x4whFbG6w7wpVGS6BmBMQnd6rMUzCEJ6vUTEIQQiZhCCEQhCCFgwhCCFmEIQQv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" name="矩形 1"/>
          <p:cNvSpPr/>
          <p:nvPr/>
        </p:nvSpPr>
        <p:spPr>
          <a:xfrm>
            <a:off x="9590279" y="2110981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 charset="0"/>
              <a:ea typeface="ＭＳ Ｐゴシック" charset="0"/>
            </a:endParaRPr>
          </a:p>
        </p:txBody>
      </p:sp>
      <p:sp>
        <p:nvSpPr>
          <p:cNvPr id="28" name="矩形 21"/>
          <p:cNvSpPr/>
          <p:nvPr/>
        </p:nvSpPr>
        <p:spPr bwMode="auto">
          <a:xfrm>
            <a:off x="8736978" y="2422024"/>
            <a:ext cx="296873" cy="62138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  <a:defRPr/>
            </a:pP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sp>
        <p:nvSpPr>
          <p:cNvPr id="29" name="矩形 27"/>
          <p:cNvSpPr/>
          <p:nvPr/>
        </p:nvSpPr>
        <p:spPr bwMode="auto">
          <a:xfrm>
            <a:off x="8759488" y="3797738"/>
            <a:ext cx="296873" cy="62138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  <a:defRPr/>
            </a:pP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sp>
        <p:nvSpPr>
          <p:cNvPr id="32" name="矩形 74"/>
          <p:cNvSpPr/>
          <p:nvPr/>
        </p:nvSpPr>
        <p:spPr>
          <a:xfrm>
            <a:off x="1306595" y="165802"/>
            <a:ext cx="731898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charset="0"/>
                <a:ea typeface="ＭＳ Ｐゴシック" charset="0"/>
                <a:cs typeface="Times New Roman" panose="02020603050405020304" pitchFamily="18" charset="0"/>
              </a:rPr>
              <a:t>Li</a:t>
            </a:r>
            <a:r>
              <a:rPr kumimoji="0" lang="en-US" sz="2000" b="1" i="0" u="none" strike="noStrike" kern="1200" cap="none" spc="0" normalizeH="0" baseline="-25000" noProof="0" dirty="0">
                <a:ln>
                  <a:noFill/>
                </a:ln>
                <a:effectLst/>
                <a:uLnTx/>
                <a:uFillTx/>
                <a:latin typeface="Arial" charset="0"/>
                <a:ea typeface="ＭＳ Ｐゴシック" charset="0"/>
                <a:cs typeface="Times New Roman" panose="02020603050405020304" pitchFamily="18" charset="0"/>
              </a:rPr>
              <a:t>x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charset="0"/>
                <a:ea typeface="ＭＳ Ｐゴシック" charset="0"/>
                <a:cs typeface="Times New Roman" panose="02020603050405020304" pitchFamily="18" charset="0"/>
              </a:rPr>
              <a:t>Ni</a:t>
            </a:r>
            <a:r>
              <a:rPr kumimoji="0" lang="en-US" sz="2000" b="1" i="0" u="none" strike="noStrike" kern="1200" cap="none" spc="0" normalizeH="0" baseline="-25000" noProof="0" dirty="0">
                <a:ln>
                  <a:noFill/>
                </a:ln>
                <a:effectLst/>
                <a:uLnTx/>
                <a:uFillTx/>
                <a:latin typeface="Arial" charset="0"/>
                <a:ea typeface="ＭＳ Ｐゴシック" charset="0"/>
                <a:cs typeface="Times New Roman" panose="02020603050405020304" pitchFamily="18" charset="0"/>
              </a:rPr>
              <a:t>1-x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charset="0"/>
                <a:ea typeface="ＭＳ Ｐゴシック" charset="0"/>
                <a:cs typeface="Times New Roman" panose="02020603050405020304" pitchFamily="18" charset="0"/>
              </a:rPr>
              <a:t>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charset="0"/>
                <a:ea typeface="ＭＳ Ｐゴシック" charset="0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charset="0"/>
                <a:ea typeface="ＭＳ Ｐゴシック" charset="0"/>
              </a:rPr>
              <a:t>(x&lt;0.06) 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charset="0"/>
                <a:ea typeface="ＭＳ Ｐゴシック" charset="0"/>
                <a:cs typeface="Heiti SC Medium"/>
              </a:rPr>
              <a:t>as hole transport layer in solar cells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charset="0"/>
              <a:ea typeface="ＭＳ Ｐゴシック" charset="0"/>
              <a:cs typeface="Heiti SC Medium"/>
            </a:endParaRPr>
          </a:p>
        </p:txBody>
      </p:sp>
      <p:sp>
        <p:nvSpPr>
          <p:cNvPr id="40" name="矩形 5">
            <a:extLst>
              <a:ext uri="{FF2B5EF4-FFF2-40B4-BE49-F238E27FC236}">
                <a16:creationId xmlns:a16="http://schemas.microsoft.com/office/drawing/2014/main" id="{08F4A3A2-AF9C-7144-921D-6D960336DD59}"/>
              </a:ext>
            </a:extLst>
          </p:cNvPr>
          <p:cNvSpPr/>
          <p:nvPr/>
        </p:nvSpPr>
        <p:spPr>
          <a:xfrm>
            <a:off x="5382177" y="5852192"/>
            <a:ext cx="219374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GB" altLang="zh-CN" sz="1200" i="1" dirty="0">
                <a:solidFill>
                  <a:srgbClr val="000000"/>
                </a:solidFill>
                <a:ea typeface="ＭＳ Ｐゴシック" charset="0"/>
                <a:cs typeface="Arial" panose="020B0604020202020204" pitchFamily="34" charset="0"/>
              </a:rPr>
              <a:t>J. Mater. Chem. A (Accepted)</a:t>
            </a:r>
            <a:endParaRPr kumimoji="0" lang="en-GB" altLang="zh-CN" sz="120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ＭＳ Ｐゴシック" charset="0"/>
              <a:cs typeface="Arial" panose="020B0604020202020204" pitchFamily="34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D8F12B19-4060-A34F-8601-E655F3F82775}"/>
              </a:ext>
            </a:extLst>
          </p:cNvPr>
          <p:cNvSpPr txBox="1"/>
          <p:nvPr/>
        </p:nvSpPr>
        <p:spPr>
          <a:xfrm>
            <a:off x="8625577" y="6507574"/>
            <a:ext cx="5086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/>
              <a:t>2</a:t>
            </a:r>
            <a:r>
              <a:rPr lang="en-US" altLang="zh-Hans" sz="1200" dirty="0"/>
              <a:t>8</a:t>
            </a:r>
            <a:endParaRPr lang="en-US" altLang="zh-CN" sz="1200" dirty="0"/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95D7EBB3-AC26-4245-81AA-E69633250335}"/>
              </a:ext>
            </a:extLst>
          </p:cNvPr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948" t="7337" b="59637"/>
          <a:stretch/>
        </p:blipFill>
        <p:spPr bwMode="auto">
          <a:xfrm>
            <a:off x="4431272" y="2072111"/>
            <a:ext cx="1729897" cy="1227257"/>
          </a:xfrm>
          <a:prstGeom prst="rect">
            <a:avLst/>
          </a:prstGeom>
          <a:noFill/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715A7A70-140A-3941-B07D-E0DE66C4484B}"/>
              </a:ext>
            </a:extLst>
          </p:cNvPr>
          <p:cNvPicPr/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47" t="54624"/>
          <a:stretch/>
        </p:blipFill>
        <p:spPr bwMode="auto">
          <a:xfrm>
            <a:off x="6413584" y="4165494"/>
            <a:ext cx="2465537" cy="1723430"/>
          </a:xfrm>
          <a:prstGeom prst="rect">
            <a:avLst/>
          </a:prstGeom>
          <a:noFill/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87BFF41D-814B-A443-AABD-90CCD2CE2D95}"/>
              </a:ext>
            </a:extLst>
          </p:cNvPr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6" t="45325" r="51562"/>
          <a:stretch/>
        </p:blipFill>
        <p:spPr bwMode="auto">
          <a:xfrm>
            <a:off x="6414861" y="2002971"/>
            <a:ext cx="2322117" cy="1884418"/>
          </a:xfrm>
          <a:prstGeom prst="rect">
            <a:avLst/>
          </a:prstGeom>
          <a:noFill/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41B0C310-CAD4-6C4F-BC04-5EFEABAE3A57}"/>
              </a:ext>
            </a:extLst>
          </p:cNvPr>
          <p:cNvPicPr/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33" t="51034" r="3118"/>
          <a:stretch/>
        </p:blipFill>
        <p:spPr bwMode="auto">
          <a:xfrm>
            <a:off x="4055117" y="3571220"/>
            <a:ext cx="2241538" cy="213473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24" name="组合 23">
            <a:extLst>
              <a:ext uri="{FF2B5EF4-FFF2-40B4-BE49-F238E27FC236}">
                <a16:creationId xmlns:a16="http://schemas.microsoft.com/office/drawing/2014/main" id="{AC5A5277-3114-164B-899A-8FE5F2C794CE}"/>
              </a:ext>
            </a:extLst>
          </p:cNvPr>
          <p:cNvGrpSpPr/>
          <p:nvPr/>
        </p:nvGrpSpPr>
        <p:grpSpPr>
          <a:xfrm>
            <a:off x="668919" y="3830305"/>
            <a:ext cx="3027091" cy="1009088"/>
            <a:chOff x="6320272" y="4352128"/>
            <a:chExt cx="2641654" cy="812055"/>
          </a:xfrm>
        </p:grpSpPr>
        <p:pic>
          <p:nvPicPr>
            <p:cNvPr id="25" name="Picture 20">
              <a:extLst>
                <a:ext uri="{FF2B5EF4-FFF2-40B4-BE49-F238E27FC236}">
                  <a16:creationId xmlns:a16="http://schemas.microsoft.com/office/drawing/2014/main" id="{612F6BEB-33D4-0742-8CB7-903813B02F7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61" t="867" r="29699" b="75079"/>
            <a:stretch/>
          </p:blipFill>
          <p:spPr bwMode="auto">
            <a:xfrm>
              <a:off x="6394314" y="4352128"/>
              <a:ext cx="2567612" cy="703495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wpc="http://schemas.microsoft.com/office/word/2010/wordprocessingCanvas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/>
              </a:ext>
            </a:extLst>
          </p:spPr>
        </p:pic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7098D05B-32B0-994B-895C-84F772F6117D}"/>
                </a:ext>
              </a:extLst>
            </p:cNvPr>
            <p:cNvSpPr/>
            <p:nvPr/>
          </p:nvSpPr>
          <p:spPr bwMode="auto">
            <a:xfrm>
              <a:off x="6320272" y="4898532"/>
              <a:ext cx="2255249" cy="265651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4926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None/>
                <a:tabLst/>
              </a:pPr>
              <a:endParaRPr kumimoji="0" lang="zh-CN" altLang="en-US" sz="24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</p:grpSp>
      <p:pic>
        <p:nvPicPr>
          <p:cNvPr id="33" name="Picture 18">
            <a:extLst>
              <a:ext uri="{FF2B5EF4-FFF2-40B4-BE49-F238E27FC236}">
                <a16:creationId xmlns:a16="http://schemas.microsoft.com/office/drawing/2014/main" id="{5325C60A-58A8-8245-86A6-0288F6DD7B06}"/>
              </a:ext>
            </a:extLst>
          </p:cNvPr>
          <p:cNvPicPr/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906" t="39036" r="24543" b="19962"/>
          <a:stretch/>
        </p:blipFill>
        <p:spPr bwMode="auto">
          <a:xfrm>
            <a:off x="736087" y="4589265"/>
            <a:ext cx="2278350" cy="188403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wpc="http://schemas.microsoft.com/office/word/2010/wordprocessingCanvas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/>
            </a:ext>
          </a:extLst>
        </p:spPr>
      </p:pic>
      <p:sp>
        <p:nvSpPr>
          <p:cNvPr id="36" name="矩形 35">
            <a:extLst>
              <a:ext uri="{FF2B5EF4-FFF2-40B4-BE49-F238E27FC236}">
                <a16:creationId xmlns:a16="http://schemas.microsoft.com/office/drawing/2014/main" id="{53B9A9BE-2F76-864C-9DC8-6B27E340F187}"/>
              </a:ext>
            </a:extLst>
          </p:cNvPr>
          <p:cNvSpPr/>
          <p:nvPr/>
        </p:nvSpPr>
        <p:spPr>
          <a:xfrm>
            <a:off x="631287" y="6358068"/>
            <a:ext cx="272702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altLang="zh-CN" sz="12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Advanced Materials, 29, 1702176 (2017)</a:t>
            </a:r>
            <a:endParaRPr lang="zh-CN" altLang="en-US" sz="1200" dirty="0"/>
          </a:p>
        </p:txBody>
      </p:sp>
      <p:sp>
        <p:nvSpPr>
          <p:cNvPr id="37" name="矩形 5">
            <a:extLst>
              <a:ext uri="{FF2B5EF4-FFF2-40B4-BE49-F238E27FC236}">
                <a16:creationId xmlns:a16="http://schemas.microsoft.com/office/drawing/2014/main" id="{7B8F12CD-489B-A140-A0FA-372E767AE017}"/>
              </a:ext>
            </a:extLst>
          </p:cNvPr>
          <p:cNvSpPr/>
          <p:nvPr/>
        </p:nvSpPr>
        <p:spPr>
          <a:xfrm>
            <a:off x="3755703" y="6275430"/>
            <a:ext cx="481093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zh-CN" sz="1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 charset="0"/>
                <a:cs typeface="Arial" panose="020B0604020202020204" pitchFamily="34" charset="0"/>
              </a:rPr>
              <a:t>in collaboration </a:t>
            </a:r>
            <a:r>
              <a:rPr lang="en-GB" altLang="zh-CN" sz="1200" i="1" dirty="0">
                <a:solidFill>
                  <a:srgbClr val="000000"/>
                </a:solidFill>
                <a:ea typeface="ＭＳ Ｐゴシック" charset="0"/>
                <a:cs typeface="Arial" panose="020B0604020202020204" pitchFamily="34" charset="0"/>
              </a:rPr>
              <a:t>with </a:t>
            </a:r>
            <a:r>
              <a:rPr kumimoji="0" lang="en-GB" altLang="zh-CN" sz="1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 charset="0"/>
                <a:cs typeface="Arial" panose="020B0604020202020204" pitchFamily="34" charset="0"/>
              </a:rPr>
              <a:t>Judith Driscoll and Richard Friend, Cambridge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ＭＳ Ｐゴシック" charset="0"/>
              <a:cs typeface="Arial" panose="020B0604020202020204" pitchFamily="34" charset="0"/>
            </a:endParaRPr>
          </a:p>
        </p:txBody>
      </p:sp>
      <p:graphicFrame>
        <p:nvGraphicFramePr>
          <p:cNvPr id="38" name="Object 29">
            <a:extLst>
              <a:ext uri="{FF2B5EF4-FFF2-40B4-BE49-F238E27FC236}">
                <a16:creationId xmlns:a16="http://schemas.microsoft.com/office/drawing/2014/main" id="{260308FE-1BE0-BE46-B91A-BEFC72C65375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-698683" y="646802"/>
          <a:ext cx="5484503" cy="41992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24" name="Graph" r:id="rId14" imgW="3901320" imgH="2986920" progId="Origin50.Graph">
                  <p:embed/>
                </p:oleObj>
              </mc:Choice>
              <mc:Fallback>
                <p:oleObj name="Graph" r:id="rId14" imgW="3901320" imgH="2986920" progId="Origin50.Graph">
                  <p:embed/>
                  <p:pic>
                    <p:nvPicPr>
                      <p:cNvPr id="38" name="Object 29">
                        <a:extLst>
                          <a:ext uri="{FF2B5EF4-FFF2-40B4-BE49-F238E27FC236}">
                            <a16:creationId xmlns:a16="http://schemas.microsoft.com/office/drawing/2014/main" id="{260308FE-1BE0-BE46-B91A-BEFC72C6537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-698683" y="646802"/>
                        <a:ext cx="5484503" cy="41992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" name="TextBox 9">
            <a:extLst>
              <a:ext uri="{FF2B5EF4-FFF2-40B4-BE49-F238E27FC236}">
                <a16:creationId xmlns:a16="http://schemas.microsoft.com/office/drawing/2014/main" id="{E785770B-9677-2C43-A018-44E69932A272}"/>
              </a:ext>
            </a:extLst>
          </p:cNvPr>
          <p:cNvSpPr txBox="1"/>
          <p:nvPr/>
        </p:nvSpPr>
        <p:spPr>
          <a:xfrm>
            <a:off x="3755703" y="1133457"/>
            <a:ext cx="51955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The work functions of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NiO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 can be tuned by Li or O;</a:t>
            </a:r>
          </a:p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The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 VB aligns perfect with organic perovskites.</a:t>
            </a:r>
          </a:p>
        </p:txBody>
      </p:sp>
    </p:spTree>
    <p:extLst>
      <p:ext uri="{BB962C8B-B14F-4D97-AF65-F5344CB8AC3E}">
        <p14:creationId xmlns:p14="http://schemas.microsoft.com/office/powerpoint/2010/main" val="65175672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8092962_173153605000_2"/>
          <p:cNvPicPr/>
          <p:nvPr/>
        </p:nvPicPr>
        <p:blipFill>
          <a:blip r:embed="rId4"/>
          <a:srcRect b="83057"/>
          <a:stretch>
            <a:fillRect/>
          </a:stretch>
        </p:blipFill>
        <p:spPr>
          <a:xfrm>
            <a:off x="-3175" y="-1905"/>
            <a:ext cx="9144635" cy="756285"/>
          </a:xfrm>
          <a:prstGeom prst="rect">
            <a:avLst/>
          </a:prstGeom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0" y="7"/>
            <a:ext cx="0" cy="307777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5"/>
              </a:buBlip>
              <a:defRPr sz="2000" kern="1200">
                <a:solidFill>
                  <a:schemeClr val="accent2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6"/>
              </a:buBlip>
              <a:defRPr sz="1800" kern="1200">
                <a:solidFill>
                  <a:schemeClr val="accent2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7"/>
              </a:buBlip>
              <a:defRPr sz="1600" kern="1200">
                <a:solidFill>
                  <a:schemeClr val="accent2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8"/>
              </a:buBlip>
              <a:defRPr sz="1400" kern="1200">
                <a:solidFill>
                  <a:schemeClr val="accent2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5"/>
              </a:buBlip>
              <a:defRPr sz="1400" kern="1200">
                <a:solidFill>
                  <a:schemeClr val="accent2"/>
                </a:solidFill>
                <a:latin typeface="Arial"/>
                <a:ea typeface="+mn-ea"/>
                <a:cs typeface="Arial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en-US"/>
              <a:t> </a:t>
            </a:r>
            <a:endParaRPr lang="en-US" dirty="0"/>
          </a:p>
        </p:txBody>
      </p:sp>
      <p:sp>
        <p:nvSpPr>
          <p:cNvPr id="9" name="AutoShape 10" descr="data:image/jpeg;base64,/9j/4AAQSkZJRgABAQAAAQABAAD/2wCEAAkGBg8QDxAUEBIPFBAQEA8PEBAQDxQQEBAQFBAVFBQQFBQXHCYeFxkjGhQSHy8gJCcpLCwsFh4xNTAqNScrLCkBCQoKDgwOGg8PGiokHyQvLCktLCwsKSoqLCwtKSwsLDQvLCwsKSkvMCksKi8pKSwpLCwpKSwsLCwsKSwsKSwpKf/AABEIAOEA4QMBIgACEQEDEQH/xAAcAAACAgMBAQAAAAAAAAAAAAAAAwIGAQQFBwj/xABDEAACAQIDBAcECAUDAgcAAAABAgADEQQSIQUxQVEGEyJhcYGRBzKhsRRCUmJygsHRI0OS4fAVM7Ik8Rc0RHODosL/xAAbAQACAwEBAQAAAAAAAAAAAAAAAwIEBQYBB//EADcRAAEDAgMECAQGAgMAAAAAAAEAAgMEESExQQUSE1EiMmFxgZGx8KHB0eEGFCMzQlIV8SRygv/aAAwDAQACEQMRAD8A9xhCEEIhCEEIhCEEIhMXkDV5SLnBuaLJkg1UCa1XGKO88hu9Zq1MU53WHhv9Zmz7RjjwBuezH7fFNbESt56/gBzM1amOH2v6dflNRhffqeZ1kCswp9qTO6uHj9LKy2FozTXxn4z5/wB4lsT3H1kSsgyzGlqZnZlWGsasmv3H1kfpRG4uPzH95EiQIlXiu5poa1bC7SqDc5/Nr85sU9tt9ZVI7jY/rOYRIESzFXVUfUkPjiPigwRuzCsdDbVJt5Kn72713TdVwd247iNbymljJUMW6G6MV7uB8Rum3T/iCVuE7bjm3Py/0kPoQeqVcoTiYTpCNBVFvvLqvmN4+M7CVVYAggg7iNQZ0tNWQ1Td6J1/UeCoSRPjNnBThCEtpSIQhBCIQhBCIQhBCIQhBCIQhBCIurWC/txisTisug38uXeZomoSeZ4mZlVXti6LcT6JrIy7FbFTE8/ICIeozdw5D9eciFjAsxnyyTZlWA0NSwszljQsMkhwV7vJBWRKzYKyBWKfCpBy1ysWwmwyxbCZ8sSaCtdhFkR7CLYTNe2xTmlJYSBjWEWwngTQlESBEawizGBNBSjHYTHvSN0Ol9VOqny/WKYSBjWOcx2+w2PMKZaHCxVt2btdK2m5xvQ7/EcxN8GUAMQQQSCNQQbEHmJZNjbe6yyVLCpuB3B/2Pd6cp12ztr8YiKfB2h0P3WTU0RZ02Zei7kJgGZnQLNRCEIIRCEIIRCEIIQZqYzGZdB7x3dw5mMxeKFNSTv3AczynFDEkk6k7zMTam0eAOFH1j8B7yViGLexOSaCfXfGKItRHKJgRC+JVk4KSiMCzCiNUTWijukuKwFmcsYFmSsvCHBL3kgrFss2GWKYSrLHZSaUhhFMI9hFMJkzNT2lIYRTCOeKaY8zVYakmLaNMW0qhOCW0W0Y0W0YE4JbRZjWizGhNCUYto1otpO104Ky7A231nYqH+IPdb7YH/6+frO8DPOCSCCCQQQQRoQRuIl02FtgV6dj/uLYOOfJx3H4Trdk7QMv6Mp6QyPMfVYldScP9RmWvYupCEJvrLRCEIIRMMdJmcvbWMyrkG9t/cv993rK1XUtpoXSu09hTjYXuDQtHF4o1Xv9UaL4c/P9pJJr0hHrPnTZXSvMjzicVqloaLBOWOWJWNUzXgKQ5OWOWc7G7Ww+HF69ajSGmtaqlIa7vfInJq+0zYyGxx+Fv91y49VBE24GuOQVZxCtiyRldwHT7ZVYgU8dgySQApxCIxJ4BXIJndWqCAQQQRcEG4I5g8ZpA2GISs0NFNJsYtjKExCY1KeKaMYxTGY05VhqU0U0a0S0xZ1YalGQaTMW0phPCWZBpMxbGMCaFBotoxoomMCcFAxZjGizGhOCW0ng8a1Cqrrw3j7S8V/ziBINFtGNLmkObmMlMtDhunJej4WutRFZTdWAYHuIjZU+iG07FqLHfd6d+f1l/X+qWyd5R1IqYRIPHvXK1MBhkLD4dyIQhLarrDG0q2IxHWVWbhfT8I3fvO3trEZKLc27A89/wvK/RGnjOP8AxFUXcyAf9j8lo0bMC/wWwpjViL/DU+E8l6Z+0nEYyt9C2RnbOeratSv1tZuK0iPcpgb30uL6hd+LQUslQ/dbkMSTkAmyvDBirn0u9qmB2eWQHr8SNDRpMLIeVWpqF8Bc9wlHpbc6Tbbv9GBw+FJtnpE4ajbUa1z26neFJ8JYOhPsdw+GC1McEr194pb8PS7rH/dPedO4756YhtbkAABwA4ATfbUU9P0YRvH+xy8AqpY9+LsF5Tsr2AIxzY7GVHc6stBAuut/4tS5PDXKOMs+F9iexFAzUa1QgWvUxNTXvIQqPSXRWjA0sNrpXZlR4QCp1X2MbDb/ANMy/gxNYfNzNSj7Jjg2z7K2hjMK1y3VVCuIwzHgGp2W44XOYy/BoFo8Vjhqo8MKubM6R4qi60dqUkpuxCUsZQJbBV3NsqEnWhUN9FbRjoDcgGxsYqvTV1ZXVWRwVZGUMrKdCrKdCDyiqNMU1C3YhdAXOYheCljqbbrnXTW51NeaZrsRmpNaQmsYpjIviBEtiRymXLvHRPCmximMwcQO+Q6wGZM4cMwntWGmntPaVHD02qVnVKa72biTuVQNWY8FAJM22nPXZq9b1tTt1VzCkWHZoKfq0l3KSN7+8eYFlCIw2/Sy9+/kmG+irmK23tbE/wDkcIlCmdRiNonI7DWxXDrdh4sD4Cc6r0O2zWua22HS/wBXDUmRPCytT+UvrRZl5lWWfttaPAE+br/CyBAHdYkrzit7ONprrT2vXLffNdPiKjTTq7P6UYXVK4xKjUjOlc/01lD/ANM9PaLaWm7Sl/m1ru9o+VlL8mz+JI8V5ngfa1UpP1e0MK1NxozUgyOveaNU/Jh4S8bL25hsWmfD1UqKPeA0dPxobFfMesdtXZVDEpkxFJKqcA4uV71b3lPeCJ5xt32cYjCP9I2XUqkpduqDfx05imw/3B90i/c0stFJU4D9N3m0/T0ReeDHrD4r0totpS+h3tFXEstHFAU8T7quBlp1m+yR9R+7ceFjYG5mU5qeSB+5IMVowTMlbvNWErtTdHX3kYMO8jh5i4856RhcQKiKy+66hh4EXnnDpdT6+ktXQrG5qLId9JtPwPdh8c81diz7spiORxHePsqO04t6MSDT0P3VjhCE6tc8q90krXamnIFj4k2HyPrNFdJnalXNiX+6Qo/Ko/W85+29rLhMLXrtYijSapYmwZhoiebFR5z5xXuM9Y+3PdHhgtxgEcQ7r/NUH2rdLar1F2bg8zVapRcRk95i9smGHjcFvED7UtnQHoPS2ZR+q2KqKOvrb+/qaZ4ID/URc8AKj7INgtVettHEdqrVqVEos28sT/GreJJyD889UBlmvmFOwUcOQ6x/s7XwHvJVomF54jvBPUxitEK0mGmdHKmkLYDSQaIDSWeX2TJRCeGhmiBWF7XFwASL6gEkAkcjlb0PKQrVraessNlLjZRsmVcTbdvms1QnfIEzKqTHGRrBdRtdYJkGMf1YEwSJQlqxomhi1mMgTNhgIp6fKVm1DXHHBM3CoirzmSYkwV4SQgjeamMOhUmkDJMYtjK4CtBRJkGmWMgYwJoUWMW0kxkDGBOCpfTroGmMDVqCquKGpAsq4jubgKnJuO48CNX2fdMXr/8AS4kn6RTBFNnuHqqvvI1/5i2PeQDfUG96aece0jYTUaiY/DXV1qJ1xX6tS/8ADr+ZFjzOXmZtUsoqGflpf/J5Hl3H3pahPEYHcePxHNelJN3onW6vFleFRXTzHbU+gPrOJ0e2suLw1Gsth1i3ZR9RwSrp5MDbutOhRfq8RSfk9Nj4ZrH4ShC8wVDSdDj6FW3WmicBqP8AS9EzQmMsJ32K5JUpnvVqHm9Q+rmUv2x4spsvKP52Jo0z4BalS3rTWW+g3ab/ADiZUvazhi+z6bDdRxmGqN+EipT+brPnlCQatjj/AGv8Vv1TbRkditnR/ZgwuEw9EfyaNNDpa72u7ebFj5zpAyFQ9pvxN8zNXG7UoUFzV6tGkvOrVWnfwzHXeN3OUDvSOvmSvLBrVvNVCgliAqgsxO4AC5J8gZWMf7T9l0sOKoxCVMy3SjSOaux+yyfy/FrecpnT/wBrFGpQqYfAlnNVTTqYixRRTOjJTBGYkjS5A0Jte9xT+g3s+r7Td2zClh6ZC1KpXMcx1yIumZra7wACOYB3aXZLGxGerJYBp2euPmqMk5Lt2PFdnaXtt2hVpVKdNKNJqhcCqmc1URm7Kob2DAaZrX46HWc2ptLpHikZSNp1Ed6bkLQq2z0ypVlyr2SCqnS2ouddZ7L0a6D4HAKOppA1NCa9UCpWJ5hiLJ4KBLDm8/HWSdtenhNqeEW5nP5+q8FO93WK+e6eP6RUKzVW/wBTSpURaT1atGqT1YJIHbWwtdiCNRc23mWLov7SauEpGlVpmuoZmDmqVrAs2ZszENm1JOutydeXr9SoQNJzdpbIw+JW1elTqAbi69oeDDtDyMsR7Uimb+rELdnZ75qJgc04FQ6L9IaePomogK5XKOjMrOpAFibbgb6eE7maeT9IvZvi8LU+l7IrVQ6Af9MCesyjUqjX/ig78jb/AL26Xfoz0ibG4VKj0atGpuqU6iMgzD61MsO0h4ctx5nOrImyfqQOuzK2re/5FNjcR0XDFdp6/L1iTUPMzEz1cqWYzNNAJWOsMkKt4tkMWTPeGyQYKYuE2oJq4isEVma4VFZ2IBJCqpYmw1OgMMbtKlQpPVrOqU6YzO7bgPDeTewAGpJE83/1HaO22q9QDQ2fnyqz9gOo35yLmo2lyo7IuAecs0VO99982aMyfQcz2LyWQNyxPJdvbHtW2fRpk02qVquU5KYpOiluGZ3AsvO1zKR/4xY7qaaZKJqo9MvXsR1qIQSpQWALWsSN4JsBe8uuD9l2AWxrdZXYX99jTTh9WmQfVjOtS6GbNQWXB4W33qQqH1e5+Mv8XZ9Od0MLtbm329FAR1EmN7Lz6l7aK2aoXw1IqVUUUWoyhGF7s7EEve40GW2XvJnf2R7WMFWD9ffDsp7AbNVDrlvfMi6NcHQ6ajU6zu4joVsx/eweG5dhOr/4ESsdIfZLh6gZsIxo1LC1JyXoEjhmN3S/5teQ3Ak2dN0Sws7fd/RT3KqPEG6umA2hTxFJKtJg1OooZSPipHBgdCOBEaTPC0xu09kVGpg1KJbtFGC1KVTgKiggo3LMPCejezvpMcXhitWoWxNJnNQse29NnLLU8AWK6bso3XEXVbNdC0ysIczTu9FZpq0SOEbhYq1kxGN2emIpVKVT3KqNTbuDC2bxBsfER0YqzN3i3ELSeAW2KofsjxDoMbhanvUKwe19xN6dQDuzInrL5jV0Hgw+AMp/RfDBNvbWA3GnTqHxqPSqH4sZdsWug8T8o/aTgZt8ahp8wFn0RIaAdCQrV/rB7oSsfSDzhND/AC55nzSPyLeSKB1b/OMhtbZqYrD1qFTRK1NqZNr5SfdcDmrBW/LJkZatQcnqD0e0cDMDGN2GYPoVce0OGOq19jYp3oU+tAFZF6quo3LWQZXt3E9oHirqeMrHtR6R4SjhKlCqtOria1MrSpFQzUsw0xDE+5beOJIHC5lvVQCSALta5tvsLC/lpKF0m6FHHbRw5SglLC0y30nEAItTENmLPZfecaKgcggljvAlyiERqN+Q2aMfLG3ysMSqE4eI90Y6Kvezj2YDEqMTjQwoHWjRuVauPtsRqtPlbVu4b/Ydn7Po4dMlCnTpJe+Skiot7AFiBvNgNTrpJqe4AcANAByA5SQaJra2Wqfd5w0Gg981KKBsY7U0NM5ou8LyhZMsiq26QvCqd0XeaEI6ASHDFbd4h3uZPNEtEU4xKm8JtOSJi0bSRqNpIOaXSWU2iwTCYmpIq2sy50jA0xvAUrbwUL/HQjgQd4MxlAUBQAqgBQAAABuAA0A7pEmZY6R8os5pXrBgVC8yxkYEwnGITohgsEyDGZJiyYoBWAFyelGwEx2GaixCm4anUK5jTcEdoC43i4Pj3Tx7bPR/GbLrI2YjUmjiKLMFJ4gHQq1t6nnxE90JmltXZdLFUXpVhem4sbe8pG51PBgdQf0JE1qGvdT9B2LDmPfpkqlVRCUbzcHLjdAtpYzE4ZauIeg6sXVciEVrq1j1hBCDwC3sQeMtiLy3nQeM8p6D0MbhNpYjCU2pslPO1WnWLU1qqhAWpTsGKuVZSN4sdbixnqWJpOyFaZys3Z6zjTB95wOLAXtwzWvpeK2hEGTdEixxFsLA9ijTTExYg3C4vRHCZq+0cUd2KxRp0TzoYe9JWHcTf+iWTFDQeJ+UxgsKlJESmoWnTVURRuVFFgPTjJYvcPzH4CZtRJxHE+A7hgPgpwt3AAsfRu6Esn+mNyhNf/FHt8lW/ONVf2smTF1RzbN/WoPzJkQZu9MKGWrTf7SZfNDcfBvhOcGlKui4dS9vbfzxVuE78LHdnpgnAyQMUGkg0o2UiE0GZvFAyQaRsoWTQ0M0Xmmbzyy8spOYu8kTFGW4DhupL26p6PpIvFBpJ6yhSzEBVBZmYgKoG8kncJFzHMfvNXoAIsUB7TLMTpbvtxtztPPuk3T52Jp4M5UGjV7Wd/wX9xe/3j3bpUDjat82Yhr3zDR7882+/fOjpthvmaJJOieVrnxxFvVWG0khC9uQayLVAb2INtDYg28bbp5Zi+l+Mr4daBbXUVKqmz1U0yqxG7jc/W0vxvq4BWoEGmxVxrmQ5Tfy4T2PYMjrukeAdBn8cM+76L007mtsvWoMZWNidMUdlp4gqtQ6LU0Wm55NwRvh4cbIxmXUU0kUwZIMsew9yXulgxReYJmJEmUpDvOT422CCZAmZJkCZ4AngLBMkomFEciwJXpK0a2wqD11r5AMQgULWW4cBbjKdbMpDMpBGoPCwI6yLIoscixb5C6wJyVQgNuRqposwtLPVRebIp821+EYizZ2JSzYi/BQzfDKPn8J5Tx8WZkfMj7pD37rS7kFab+MxC0xPpa5tcrpXhM+GJG+kRUHgNG/+pJ8pUMO9x4aT0WrTDAggEEEEHiCN085r4c0K70z9VsoPNd6N6ETl9uQWe2Ya4H5Le2ZJvMdGdMR795p4aSDRQaSBnOkLSITQ0yDFZpnNI2UbJuaZzRV5nNPLKNkzNMNIXmbz0XBuF4W3WjittYenmz1VzKSCi9p7jhlHHxtKdt3bj4ns2y0Rup3vm5M/M924fGS9oOHajWpYlB2KtqNdR9tBem/iUBH/wAYnGpYtWAO8HcRO32XTQmNs4xJ56HWyt0dK2QXGJGiW2z0PAjwkRs1eZm2Kq8/gYGsvf6TcutIQS8ilpQC7hIV6gUd/KSqVydwt85rmnC6ayhJN3LVK3Nzx3yzbO6YPRAQr1tMCwu2V0HABrG47iPC04XVSNYhFJPpxJ4ARU0Mc7dyQXCbLRscLvyCvux+kn0qqypTKrTQOzM+Y3ZrIoAAAvZzx9ydgmV7oRgTTwgdvfxLGs34bZaa+GUXH4p3yZwVY2Ns7mxCzRhzyz+KwhYkkZadyCYAQCxirKpNl6TZZRY1VgqxqrFEpDnLKrHIswqxyrEOKrucsNoD/ms7PRvDWRm+0bD8K/3J9Jx3QsVUbyQPM7pa8LQCIqjcoA/vNzYFPxJzKcmj4n7LOrJLM3eadCEJ2yykSq9NNmkqtZRqnYqfgJ7LeRJ/q7paouvSDqysAVYFSDuIIsRK1VAKiIxnVPp5jDIHjT0XnFGrcd/HxjA0jtDANhqzIb5d6sfrIdx8RqDIhpwb43McWOzC6wFrgHNyKcDMgxQaZzRdl5ZMzTOaLzQzTyy8smZpnNF3hmhZeWWj0h2b9JwtWn9Yrmp/+4naX1tl/MZ5NQZkOm47wdx/vPZs0876UbJ6rEuVHYq/xUtuGY9pfJr+Vp02waixdCdcR8/l5FXKNt5LDNcYYw8j6zVx9au6EUmCNfnqRbdm4cJudRM9ROpWvJFLK0sLjjywKqowGMzXu9/tdcPnmlgwVaqqAVSGbiRv7hfjNvqYdRPAqdJsw0ri5jnY8zh6KBxPjM4XBvia1NPtsFHJQd7eQufKT6iWnoZsqxesRzp0/E++3pYfmMq1lQKeF0munforNUHNjJeVZ6aBQAosqgKo5KBYD0AjFWSVIxUnz4uWGTZRVY1VmVSNVIouSXOWFWOVYKsaqxRckOchVjdwgqySUi7BV4ny7z4CKxcQ1uJOAVdzua3Nh4Qsxc7l0H4jvPkPnO/FYaiEUKNw0/vGz6Ns6kFJAI9cz3+8FjTScR5ciEITQSUQhCCFy9vbHGIpm1hUW5pk8+Kk8j+x4Si5SpIIIKkgg7wRvE9NInA6Q7C6z+JTH8QDUD+YBu/MP7cphbVoDKONEOkMxzH1WrQVnDPDfl6KpXmQZLL/AJ+kwUnKggroLhF4ZpjLMWM9wQp5oXkIQXtlLNOftzZv0ikQPfW7U+88U89PMCb1oZYyKR0Tw9uYUmOLHBzcwvPcNgy7ldFIBJuOWlrRVekUYhhY/AjmO6XHbGwjUPWUSFrjXXRanjwDd50PHnK1tDGmxSrSK1VI36ZTfkdRcd9p3NHWR1Tbtz1Go+3at+Gs4puPEclooCxAGpJsBOtR2Mtu2xJ5LoB5nfOThcRkdW35Tu5jcZYcFievbLRV3biMuUKObNuUevnLbyGDecbAKU8zm5YBaZ2IWqU0pknPmvmt2AtiXJHCx/y8u2Fwq00VEHZQZRz7ye8m585DZ+zhSHN2tmbcNNyrfcoPmTqeQ3lScTtPaH5l+6zqjLtPP6feywaqrdNYXwCgqRipJKkYqTFLlnlyiqRqrJKkYqRRckucsKsaqQVZIm0U51kkuWGNvH5Tt7KwGRcx95uHIcpr7L2dud/FQf8AkZ1wJ1uxNlln/JmGP8Ry7e9ZtTNfoN8VmEITq1SRCEIIRCEIIRMETMIIXB23sDrLvTsKn1huD/s3zlZKEEgggg2IIsQeRE9DInO2psVKwv7r8HA+DDiJz+0dk8UmWDB2o0P3WnS1xj6D8vRUzJMZJu4vA1KTWcW5H6p8D+kTknKOJY7deLEaFbTZA4XC18kMk2MkMkN5S31r5JnJH5JnJDeRvpASLxOz6VUAVERwN2YajwO8eRm4EmQkBIWm7TYqO/qFxF6JYMG/VeRqVCP+U6uHwqIoVFVVG5VUKL89OPfNgJJBJOWqllwkeT3kn1Xj5XO6xJ7ylhJMJGBJNUlYuSS5LCRipJhIwJFlyWXKCpGKszaZpozmygk/5v5ReLjutFydEou1UWa06Wztln3qg7wp+Z/abGB2Uqatq/wHh+83wJ12y9h7hE1Tno3l39vvuz5qi/RZ5oAmYQnVqkiEIQQiEIQQiEIQQiEIQQiEIQQl1sOrghgCDvBFxOHjejlrmkfyMfk37+ssEJTqqGGqFpG+Oo8U6KZ8R6JVJq4dkNmUg8iLf95ELLpVoqwswBHIi859fo/TPukr3e8vodfjOYqNgzsxhcHDkcD9PRaLK9p6wsq5khknUq7Dqruyt4Gx9D+81nwjr7yMPym3rumLLBPD+4xw8MPNWmzsdkVqhJIJGSQEq8VqlvJQSTCSekzmEjxRzUC5RCSYSTSm7e6rHwUmbFPZdU77Ad5/QR0cE837bHHww80p0jRmVrGwFz3fEgfqIC5NgDfgALn0nQGxBm1u1ylzcBVVbHKo371HqZtpg7JoCGLMxy2JJuct9dbXGl+E3ofw9LJYyO3fifoqjqoDLFaWG2Oza1DYchq3ruE61HDKgsosP81POKFPRdH0BWxYXH3jrqbfOQNJjvBvloqe1ya78Z0tHs2npB+m3HmcT77lUkldJmt2KrElTbQjja9txNvKJZGICkGxdiTcAZAxIGhvrppMmh2xZeN8xtZQFtlUX3/uZoJSlhXYjW9rCxIsSdb6HymxNHqGy7jfqyo7Vu0T4/GTqUmIb3hZ7ra27KANCeetjyghbcJq9oBQoO43zdo3sCLm/jAVKlx2dNPEDN48jfyghbUJGEEKUIQghEIQghEIQghEIQghEIQghLP7zIhCC8Wpjd849ffCE4jbfWPetGnyUae+dbB7x4whFbG6w7wpVGS6BmBMQnd6rMUzCEJ6vUTEIQQiZhCCEQhCCFgwhCCFmEIQQv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AutoShape 12" descr="data:image/jpeg;base64,/9j/4AAQSkZJRgABAQAAAQABAAD/2wCEAAkGBg8QDxAUEBIPFBAQEA8PEBAQDxQQEBAQFBAVFBQQFBQXHCYeFxkjGhQSHy8gJCcpLCwsFh4xNTAqNScrLCkBCQoKDgwOGg8PGiokHyQvLCktLCwsKSoqLCwtKSwsLDQvLCwsKSkvMCksKi8pKSwpLCwpKSwsLCwsKSwsKSwpKf/AABEIAOEA4QMBIgACEQEDEQH/xAAcAAACAgMBAQAAAAAAAAAAAAAAAwIGAQQFBwj/xABDEAACAQIDBAcECAUDAgcAAAABAgADEQQSIQUxQVEGEyJhcYGRBzKhsRRCUmJygsHRI0OS4fAVM7Ik8Rc0RHODosL/xAAbAQACAwEBAQAAAAAAAAAAAAAAAwIEBQYBB//EADcRAAEDAgMECAQGAgMAAAAAAAEAAgMEESExQQUSE1EiMmFxgZGx8KHB0eEGFCMzQlIV8SRygv/aAAwDAQACEQMRAD8A9xhCEEIhCEEIhCEEIhMXkDV5SLnBuaLJkg1UCa1XGKO88hu9Zq1MU53WHhv9Zmz7RjjwBuezH7fFNbESt56/gBzM1amOH2v6dflNRhffqeZ1kCswp9qTO6uHj9LKy2FozTXxn4z5/wB4lsT3H1kSsgyzGlqZnZlWGsasmv3H1kfpRG4uPzH95EiQIlXiu5poa1bC7SqDc5/Nr85sU9tt9ZVI7jY/rOYRIESzFXVUfUkPjiPigwRuzCsdDbVJt5Kn72713TdVwd247iNbymljJUMW6G6MV7uB8Rum3T/iCVuE7bjm3Py/0kPoQeqVcoTiYTpCNBVFvvLqvmN4+M7CVVYAggg7iNQZ0tNWQ1Td6J1/UeCoSRPjNnBThCEtpSIQhBCIQhBCIQhBCIQhBCIQhBCIurWC/txisTisug38uXeZomoSeZ4mZlVXti6LcT6JrIy7FbFTE8/ICIeozdw5D9eciFjAsxnyyTZlWA0NSwszljQsMkhwV7vJBWRKzYKyBWKfCpBy1ysWwmwyxbCZ8sSaCtdhFkR7CLYTNe2xTmlJYSBjWEWwngTQlESBEawizGBNBSjHYTHvSN0Ol9VOqny/WKYSBjWOcx2+w2PMKZaHCxVt2btdK2m5xvQ7/EcxN8GUAMQQQSCNQQbEHmJZNjbe6yyVLCpuB3B/2Pd6cp12ztr8YiKfB2h0P3WTU0RZ02Zei7kJgGZnQLNRCEIIRCEIIRCEIIQZqYzGZdB7x3dw5mMxeKFNSTv3AczynFDEkk6k7zMTam0eAOFH1j8B7yViGLexOSaCfXfGKItRHKJgRC+JVk4KSiMCzCiNUTWijukuKwFmcsYFmSsvCHBL3kgrFss2GWKYSrLHZSaUhhFMI9hFMJkzNT2lIYRTCOeKaY8zVYakmLaNMW0qhOCW0W0Y0W0YE4JbRZjWizGhNCUYto1otpO104Ky7A231nYqH+IPdb7YH/6+frO8DPOCSCCCQQQQRoQRuIl02FtgV6dj/uLYOOfJx3H4Trdk7QMv6Mp6QyPMfVYldScP9RmWvYupCEJvrLRCEIIRMMdJmcvbWMyrkG9t/cv993rK1XUtpoXSu09hTjYXuDQtHF4o1Xv9UaL4c/P9pJJr0hHrPnTZXSvMjzicVqloaLBOWOWJWNUzXgKQ5OWOWc7G7Ww+HF69ajSGmtaqlIa7vfInJq+0zYyGxx+Fv91y49VBE24GuOQVZxCtiyRldwHT7ZVYgU8dgySQApxCIxJ4BXIJndWqCAQQQRcEG4I5g8ZpA2GISs0NFNJsYtjKExCY1KeKaMYxTGY05VhqU0U0a0S0xZ1YalGQaTMW0phPCWZBpMxbGMCaFBotoxoomMCcFAxZjGizGhOCW0ng8a1Cqrrw3j7S8V/ziBINFtGNLmkObmMlMtDhunJej4WutRFZTdWAYHuIjZU+iG07FqLHfd6d+f1l/X+qWyd5R1IqYRIPHvXK1MBhkLD4dyIQhLarrDG0q2IxHWVWbhfT8I3fvO3trEZKLc27A89/wvK/RGnjOP8AxFUXcyAf9j8lo0bMC/wWwpjViL/DU+E8l6Z+0nEYyt9C2RnbOeratSv1tZuK0iPcpgb30uL6hd+LQUslQ/dbkMSTkAmyvDBirn0u9qmB2eWQHr8SNDRpMLIeVWpqF8Bc9wlHpbc6Tbbv9GBw+FJtnpE4ajbUa1z26neFJ8JYOhPsdw+GC1McEr194pb8PS7rH/dPedO4756YhtbkAABwA4ATfbUU9P0YRvH+xy8AqpY9+LsF5Tsr2AIxzY7GVHc6stBAuut/4tS5PDXKOMs+F9iexFAzUa1QgWvUxNTXvIQqPSXRWjA0sNrpXZlR4QCp1X2MbDb/ANMy/gxNYfNzNSj7Jjg2z7K2hjMK1y3VVCuIwzHgGp2W44XOYy/BoFo8Vjhqo8MKubM6R4qi60dqUkpuxCUsZQJbBV3NsqEnWhUN9FbRjoDcgGxsYqvTV1ZXVWRwVZGUMrKdCrKdCDyiqNMU1C3YhdAXOYheCljqbbrnXTW51NeaZrsRmpNaQmsYpjIviBEtiRymXLvHRPCmximMwcQO+Q6wGZM4cMwntWGmntPaVHD02qVnVKa72biTuVQNWY8FAJM22nPXZq9b1tTt1VzCkWHZoKfq0l3KSN7+8eYFlCIw2/Sy9+/kmG+irmK23tbE/wDkcIlCmdRiNonI7DWxXDrdh4sD4Cc6r0O2zWua22HS/wBXDUmRPCytT+UvrRZl5lWWfttaPAE+br/CyBAHdYkrzit7ONprrT2vXLffNdPiKjTTq7P6UYXVK4xKjUjOlc/01lD/ANM9PaLaWm7Sl/m1ru9o+VlL8mz+JI8V5ngfa1UpP1e0MK1NxozUgyOveaNU/Jh4S8bL25hsWmfD1UqKPeA0dPxobFfMesdtXZVDEpkxFJKqcA4uV71b3lPeCJ5xt32cYjCP9I2XUqkpduqDfx05imw/3B90i/c0stFJU4D9N3m0/T0ReeDHrD4r0totpS+h3tFXEstHFAU8T7quBlp1m+yR9R+7ceFjYG5mU5qeSB+5IMVowTMlbvNWErtTdHX3kYMO8jh5i4856RhcQKiKy+66hh4EXnnDpdT6+ktXQrG5qLId9JtPwPdh8c81diz7spiORxHePsqO04t6MSDT0P3VjhCE6tc8q90krXamnIFj4k2HyPrNFdJnalXNiX+6Qo/Ko/W85+29rLhMLXrtYijSapYmwZhoiebFR5z5xXuM9Y+3PdHhgtxgEcQ7r/NUH2rdLar1F2bg8zVapRcRk95i9smGHjcFvED7UtnQHoPS2ZR+q2KqKOvrb+/qaZ4ID/URc8AKj7INgtVettHEdqrVqVEos28sT/GreJJyD889UBlmvmFOwUcOQ6x/s7XwHvJVomF54jvBPUxitEK0mGmdHKmkLYDSQaIDSWeX2TJRCeGhmiBWF7XFwASL6gEkAkcjlb0PKQrVraessNlLjZRsmVcTbdvms1QnfIEzKqTHGRrBdRtdYJkGMf1YEwSJQlqxomhi1mMgTNhgIp6fKVm1DXHHBM3CoirzmSYkwV4SQgjeamMOhUmkDJMYtjK4CtBRJkGmWMgYwJoUWMW0kxkDGBOCpfTroGmMDVqCquKGpAsq4jubgKnJuO48CNX2fdMXr/8AS4kn6RTBFNnuHqqvvI1/5i2PeQDfUG96aece0jYTUaiY/DXV1qJ1xX6tS/8ADr+ZFjzOXmZtUsoqGflpf/J5Hl3H3pahPEYHcePxHNelJN3onW6vFleFRXTzHbU+gPrOJ0e2suLw1Gsth1i3ZR9RwSrp5MDbutOhRfq8RSfk9Nj4ZrH4ShC8wVDSdDj6FW3WmicBqP8AS9EzQmMsJ32K5JUpnvVqHm9Q+rmUv2x4spsvKP52Jo0z4BalS3rTWW+g3ab/ADiZUvazhi+z6bDdRxmGqN+EipT+brPnlCQatjj/AGv8Vv1TbRkditnR/ZgwuEw9EfyaNNDpa72u7ebFj5zpAyFQ9pvxN8zNXG7UoUFzV6tGkvOrVWnfwzHXeN3OUDvSOvmSvLBrVvNVCgliAqgsxO4AC5J8gZWMf7T9l0sOKoxCVMy3SjSOaux+yyfy/FrecpnT/wBrFGpQqYfAlnNVTTqYixRRTOjJTBGYkjS5A0Jte9xT+g3s+r7Td2zClh6ZC1KpXMcx1yIumZra7wACOYB3aXZLGxGerJYBp2euPmqMk5Lt2PFdnaXtt2hVpVKdNKNJqhcCqmc1URm7Kob2DAaZrX46HWc2ptLpHikZSNp1Ed6bkLQq2z0ypVlyr2SCqnS2ouddZ7L0a6D4HAKOppA1NCa9UCpWJ5hiLJ4KBLDm8/HWSdtenhNqeEW5nP5+q8FO93WK+e6eP6RUKzVW/wBTSpURaT1atGqT1YJIHbWwtdiCNRc23mWLov7SauEpGlVpmuoZmDmqVrAs2ZszENm1JOutydeXr9SoQNJzdpbIw+JW1elTqAbi69oeDDtDyMsR7Uimb+rELdnZ75qJgc04FQ6L9IaePomogK5XKOjMrOpAFibbgb6eE7maeT9IvZvi8LU+l7IrVQ6Af9MCesyjUqjX/ig78jb/AL26Xfoz0ibG4VKj0atGpuqU6iMgzD61MsO0h4ctx5nOrImyfqQOuzK2re/5FNjcR0XDFdp6/L1iTUPMzEz1cqWYzNNAJWOsMkKt4tkMWTPeGyQYKYuE2oJq4isEVma4VFZ2IBJCqpYmw1OgMMbtKlQpPVrOqU6YzO7bgPDeTewAGpJE83/1HaO22q9QDQ2fnyqz9gOo35yLmo2lyo7IuAecs0VO99982aMyfQcz2LyWQNyxPJdvbHtW2fRpk02qVquU5KYpOiluGZ3AsvO1zKR/4xY7qaaZKJqo9MvXsR1qIQSpQWALWsSN4JsBe8uuD9l2AWxrdZXYX99jTTh9WmQfVjOtS6GbNQWXB4W33qQqH1e5+Mv8XZ9Od0MLtbm329FAR1EmN7Lz6l7aK2aoXw1IqVUUUWoyhGF7s7EEve40GW2XvJnf2R7WMFWD9ffDsp7AbNVDrlvfMi6NcHQ6ajU6zu4joVsx/eweG5dhOr/4ESsdIfZLh6gZsIxo1LC1JyXoEjhmN3S/5teQ3Ak2dN0Sws7fd/RT3KqPEG6umA2hTxFJKtJg1OooZSPipHBgdCOBEaTPC0xu09kVGpg1KJbtFGC1KVTgKiggo3LMPCejezvpMcXhitWoWxNJnNQse29NnLLU8AWK6bso3XEXVbNdC0ysIczTu9FZpq0SOEbhYq1kxGN2emIpVKVT3KqNTbuDC2bxBsfER0YqzN3i3ELSeAW2KofsjxDoMbhanvUKwe19xN6dQDuzInrL5jV0Hgw+AMp/RfDBNvbWA3GnTqHxqPSqH4sZdsWug8T8o/aTgZt8ahp8wFn0RIaAdCQrV/rB7oSsfSDzhND/AC55nzSPyLeSKB1b/OMhtbZqYrD1qFTRK1NqZNr5SfdcDmrBW/LJkZatQcnqD0e0cDMDGN2GYPoVce0OGOq19jYp3oU+tAFZF6quo3LWQZXt3E9oHirqeMrHtR6R4SjhKlCqtOria1MrSpFQzUsw0xDE+5beOJIHC5lvVQCSALta5tvsLC/lpKF0m6FHHbRw5SglLC0y30nEAItTENmLPZfecaKgcggljvAlyiERqN+Q2aMfLG3ysMSqE4eI90Y6Kvezj2YDEqMTjQwoHWjRuVauPtsRqtPlbVu4b/Ydn7Po4dMlCnTpJe+Skiot7AFiBvNgNTrpJqe4AcANAByA5SQaJra2Wqfd5w0Gg981KKBsY7U0NM5ou8LyhZMsiq26QvCqd0XeaEI6ASHDFbd4h3uZPNEtEU4xKm8JtOSJi0bSRqNpIOaXSWU2iwTCYmpIq2sy50jA0xvAUrbwUL/HQjgQd4MxlAUBQAqgBQAAABuAA0A7pEmZY6R8os5pXrBgVC8yxkYEwnGITohgsEyDGZJiyYoBWAFyelGwEx2GaixCm4anUK5jTcEdoC43i4Pj3Tx7bPR/GbLrI2YjUmjiKLMFJ4gHQq1t6nnxE90JmltXZdLFUXpVhem4sbe8pG51PBgdQf0JE1qGvdT9B2LDmPfpkqlVRCUbzcHLjdAtpYzE4ZauIeg6sXVciEVrq1j1hBCDwC3sQeMtiLy3nQeM8p6D0MbhNpYjCU2pslPO1WnWLU1qqhAWpTsGKuVZSN4sdbixnqWJpOyFaZys3Z6zjTB95wOLAXtwzWvpeK2hEGTdEixxFsLA9ijTTExYg3C4vRHCZq+0cUd2KxRp0TzoYe9JWHcTf+iWTFDQeJ+UxgsKlJESmoWnTVURRuVFFgPTjJYvcPzH4CZtRJxHE+A7hgPgpwt3AAsfRu6Esn+mNyhNf/FHt8lW/ONVf2smTF1RzbN/WoPzJkQZu9MKGWrTf7SZfNDcfBvhOcGlKui4dS9vbfzxVuE78LHdnpgnAyQMUGkg0o2UiE0GZvFAyQaRsoWTQ0M0Xmmbzyy8spOYu8kTFGW4DhupL26p6PpIvFBpJ6yhSzEBVBZmYgKoG8kncJFzHMfvNXoAIsUB7TLMTpbvtxtztPPuk3T52Jp4M5UGjV7Wd/wX9xe/3j3bpUDjat82Yhr3zDR7882+/fOjpthvmaJJOieVrnxxFvVWG0khC9uQayLVAb2INtDYg28bbp5Zi+l+Mr4daBbXUVKqmz1U0yqxG7jc/W0vxvq4BWoEGmxVxrmQ5Tfy4T2PYMjrukeAdBn8cM+76L007mtsvWoMZWNidMUdlp4gqtQ6LU0Wm55NwRvh4cbIxmXUU0kUwZIMsew9yXulgxReYJmJEmUpDvOT422CCZAmZJkCZ4AngLBMkomFEciwJXpK0a2wqD11r5AMQgULWW4cBbjKdbMpDMpBGoPCwI6yLIoscixb5C6wJyVQgNuRqposwtLPVRebIp821+EYizZ2JSzYi/BQzfDKPn8J5Tx8WZkfMj7pD37rS7kFab+MxC0xPpa5tcrpXhM+GJG+kRUHgNG/+pJ8pUMO9x4aT0WrTDAggEEEEHiCN085r4c0K70z9VsoPNd6N6ETl9uQWe2Ya4H5Le2ZJvMdGdMR795p4aSDRQaSBnOkLSITQ0yDFZpnNI2UbJuaZzRV5nNPLKNkzNMNIXmbz0XBuF4W3WjittYenmz1VzKSCi9p7jhlHHxtKdt3bj4ns2y0Rup3vm5M/M924fGS9oOHajWpYlB2KtqNdR9tBem/iUBH/wAYnGpYtWAO8HcRO32XTQmNs4xJ56HWyt0dK2QXGJGiW2z0PAjwkRs1eZm2Kq8/gYGsvf6TcutIQS8ilpQC7hIV6gUd/KSqVydwt85rmnC6ayhJN3LVK3Nzx3yzbO6YPRAQr1tMCwu2V0HABrG47iPC04XVSNYhFJPpxJ4ARU0Mc7dyQXCbLRscLvyCvux+kn0qqypTKrTQOzM+Y3ZrIoAAAvZzx9ydgmV7oRgTTwgdvfxLGs34bZaa+GUXH4p3yZwVY2Ns7mxCzRhzyz+KwhYkkZadyCYAQCxirKpNl6TZZRY1VgqxqrFEpDnLKrHIswqxyrEOKrucsNoD/ms7PRvDWRm+0bD8K/3J9Jx3QsVUbyQPM7pa8LQCIqjcoA/vNzYFPxJzKcmj4n7LOrJLM3eadCEJ2yykSq9NNmkqtZRqnYqfgJ7LeRJ/q7paouvSDqysAVYFSDuIIsRK1VAKiIxnVPp5jDIHjT0XnFGrcd/HxjA0jtDANhqzIb5d6sfrIdx8RqDIhpwb43McWOzC6wFrgHNyKcDMgxQaZzRdl5ZMzTOaLzQzTyy8smZpnNF3hmhZeWWj0h2b9JwtWn9Yrmp/+4naX1tl/MZ5NQZkOm47wdx/vPZs0876UbJ6rEuVHYq/xUtuGY9pfJr+Vp02waixdCdcR8/l5FXKNt5LDNcYYw8j6zVx9au6EUmCNfnqRbdm4cJudRM9ROpWvJFLK0sLjjywKqowGMzXu9/tdcPnmlgwVaqqAVSGbiRv7hfjNvqYdRPAqdJsw0ri5jnY8zh6KBxPjM4XBvia1NPtsFHJQd7eQufKT6iWnoZsqxesRzp0/E++3pYfmMq1lQKeF0munforNUHNjJeVZ6aBQAosqgKo5KBYD0AjFWSVIxUnz4uWGTZRVY1VmVSNVIouSXOWFWOVYKsaqxRckOchVjdwgqySUi7BV4ny7z4CKxcQ1uJOAVdzua3Nh4Qsxc7l0H4jvPkPnO/FYaiEUKNw0/vGz6Ns6kFJAI9cz3+8FjTScR5ciEITQSUQhCCFy9vbHGIpm1hUW5pk8+Kk8j+x4Si5SpIIIKkgg7wRvE9NInA6Q7C6z+JTH8QDUD+YBu/MP7cphbVoDKONEOkMxzH1WrQVnDPDfl6KpXmQZLL/AJ+kwUnKggroLhF4ZpjLMWM9wQp5oXkIQXtlLNOftzZv0ikQPfW7U+88U89PMCb1oZYyKR0Tw9uYUmOLHBzcwvPcNgy7ldFIBJuOWlrRVekUYhhY/AjmO6XHbGwjUPWUSFrjXXRanjwDd50PHnK1tDGmxSrSK1VI36ZTfkdRcd9p3NHWR1Tbtz1Go+3at+Gs4puPEclooCxAGpJsBOtR2Mtu2xJ5LoB5nfOThcRkdW35Tu5jcZYcFievbLRV3biMuUKObNuUevnLbyGDecbAKU8zm5YBaZ2IWqU0pknPmvmt2AtiXJHCx/y8u2Fwq00VEHZQZRz7ye8m585DZ+zhSHN2tmbcNNyrfcoPmTqeQ3lScTtPaH5l+6zqjLtPP6feywaqrdNYXwCgqRipJKkYqTFLlnlyiqRqrJKkYqRRckucsKsaqQVZIm0U51kkuWGNvH5Tt7KwGRcx95uHIcpr7L2dud/FQf8AkZ1wJ1uxNlln/JmGP8Ry7e9ZtTNfoN8VmEITq1SRCEIIRCEIIRMETMIIXB23sDrLvTsKn1huD/s3zlZKEEgggg2IIsQeRE9DInO2psVKwv7r8HA+DDiJz+0dk8UmWDB2o0P3WnS1xj6D8vRUzJMZJu4vA1KTWcW5H6p8D+kTknKOJY7deLEaFbTZA4XC18kMk2MkMkN5S31r5JnJH5JnJDeRvpASLxOz6VUAVERwN2YajwO8eRm4EmQkBIWm7TYqO/qFxF6JYMG/VeRqVCP+U6uHwqIoVFVVG5VUKL89OPfNgJJBJOWqllwkeT3kn1Xj5XO6xJ7ylhJMJGBJNUlYuSS5LCRipJhIwJFlyWXKCpGKszaZpozmygk/5v5ReLjutFydEou1UWa06Wztln3qg7wp+Z/abGB2Uqatq/wHh+83wJ12y9h7hE1Tno3l39vvuz5qi/RZ5oAmYQnVqkiEIQQiEIQQiEIQQiEIQQiEIQQl1sOrghgCDvBFxOHjejlrmkfyMfk37+ssEJTqqGGqFpG+Oo8U6KZ8R6JVJq4dkNmUg8iLf95ELLpVoqwswBHIi859fo/TPukr3e8vodfjOYqNgzsxhcHDkcD9PRaLK9p6wsq5khknUq7Dqruyt4Gx9D+81nwjr7yMPym3rumLLBPD+4xw8MPNWmzsdkVqhJIJGSQEq8VqlvJQSTCSekzmEjxRzUC5RCSYSTSm7e6rHwUmbFPZdU77Ad5/QR0cE837bHHww80p0jRmVrGwFz3fEgfqIC5NgDfgALn0nQGxBm1u1ylzcBVVbHKo371HqZtpg7JoCGLMxy2JJuct9dbXGl+E3ofw9LJYyO3fifoqjqoDLFaWG2Oza1DYchq3ruE61HDKgsosP81POKFPRdH0BWxYXH3jrqbfOQNJjvBvloqe1ya78Z0tHs2npB+m3HmcT77lUkldJmt2KrElTbQjja9txNvKJZGICkGxdiTcAZAxIGhvrppMmh2xZeN8xtZQFtlUX3/uZoJSlhXYjW9rCxIsSdb6HymxNHqGy7jfqyo7Vu0T4/GTqUmIb3hZ7ra27KANCeetjyghbcJq9oBQoO43zdo3sCLm/jAVKlx2dNPEDN48jfyghbUJGEEKUIQghEIQghEIQghEIQghEIQghLP7zIhCC8Wpjd849ffCE4jbfWPetGnyUae+dbB7x4whFbG6w7wpVGS6BmBMQnd6rMUzCEJ6vUTEIQQiZhCCEQhCCFgwhCCFmEIQQv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" name="Content Placeholder 2"/>
          <p:cNvSpPr txBox="1">
            <a:spLocks/>
          </p:cNvSpPr>
          <p:nvPr/>
        </p:nvSpPr>
        <p:spPr>
          <a:xfrm>
            <a:off x="0" y="7"/>
            <a:ext cx="0" cy="307777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5"/>
              </a:buBlip>
              <a:defRPr sz="2000" kern="1200">
                <a:solidFill>
                  <a:schemeClr val="accent2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6"/>
              </a:buBlip>
              <a:defRPr sz="1800" kern="1200">
                <a:solidFill>
                  <a:schemeClr val="accent2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7"/>
              </a:buBlip>
              <a:defRPr sz="1600" kern="1200">
                <a:solidFill>
                  <a:schemeClr val="accent2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8"/>
              </a:buBlip>
              <a:defRPr sz="1400" kern="1200">
                <a:solidFill>
                  <a:schemeClr val="accent2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5"/>
              </a:buBlip>
              <a:defRPr sz="1400" kern="1200">
                <a:solidFill>
                  <a:schemeClr val="accent2"/>
                </a:solidFill>
                <a:latin typeface="Arial"/>
                <a:ea typeface="+mn-ea"/>
                <a:cs typeface="Arial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en-US"/>
              <a:t> </a:t>
            </a:r>
            <a:endParaRPr lang="en-US" dirty="0"/>
          </a:p>
        </p:txBody>
      </p:sp>
      <p:sp>
        <p:nvSpPr>
          <p:cNvPr id="50" name="AutoShape 10" descr="data:image/jpeg;base64,/9j/4AAQSkZJRgABAQAAAQABAAD/2wCEAAkGBg8QDxAUEBIPFBAQEA8PEBAQDxQQEBAQFBAVFBQQFBQXHCYeFxkjGhQSHy8gJCcpLCwsFh4xNTAqNScrLCkBCQoKDgwOGg8PGiokHyQvLCktLCwsKSoqLCwtKSwsLDQvLCwsKSkvMCksKi8pKSwpLCwpKSwsLCwsKSwsKSwpKf/AABEIAOEA4QMBIgACEQEDEQH/xAAcAAACAgMBAQAAAAAAAAAAAAAAAwIGAQQFBwj/xABDEAACAQIDBAcECAUDAgcAAAABAgADEQQSIQUxQVEGEyJhcYGRBzKhsRRCUmJygsHRI0OS4fAVM7Ik8Rc0RHODosL/xAAbAQACAwEBAQAAAAAAAAAAAAAAAwIEBQYBB//EADcRAAEDAgMECAQGAgMAAAAAAAEAAgMEESExQQUSE1EiMmFxgZGx8KHB0eEGFCMzQlIV8SRygv/aAAwDAQACEQMRAD8A9xhCEEIhCEEIhCEEIhMXkDV5SLnBuaLJkg1UCa1XGKO88hu9Zq1MU53WHhv9Zmz7RjjwBuezH7fFNbESt56/gBzM1amOH2v6dflNRhffqeZ1kCswp9qTO6uHj9LKy2FozTXxn4z5/wB4lsT3H1kSsgyzGlqZnZlWGsasmv3H1kfpRG4uPzH95EiQIlXiu5poa1bC7SqDc5/Nr85sU9tt9ZVI7jY/rOYRIESzFXVUfUkPjiPigwRuzCsdDbVJt5Kn72713TdVwd247iNbymljJUMW6G6MV7uB8Rum3T/iCVuE7bjm3Py/0kPoQeqVcoTiYTpCNBVFvvLqvmN4+M7CVVYAggg7iNQZ0tNWQ1Td6J1/UeCoSRPjNnBThCEtpSIQhBCIQhBCIQhBCIQhBCIQhBCIurWC/txisTisug38uXeZomoSeZ4mZlVXti6LcT6JrIy7FbFTE8/ICIeozdw5D9eciFjAsxnyyTZlWA0NSwszljQsMkhwV7vJBWRKzYKyBWKfCpBy1ysWwmwyxbCZ8sSaCtdhFkR7CLYTNe2xTmlJYSBjWEWwngTQlESBEawizGBNBSjHYTHvSN0Ol9VOqny/WKYSBjWOcx2+w2PMKZaHCxVt2btdK2m5xvQ7/EcxN8GUAMQQQSCNQQbEHmJZNjbe6yyVLCpuB3B/2Pd6cp12ztr8YiKfB2h0P3WTU0RZ02Zei7kJgGZnQLNRCEIIRCEIIRCEIIQZqYzGZdB7x3dw5mMxeKFNSTv3AczynFDEkk6k7zMTam0eAOFH1j8B7yViGLexOSaCfXfGKItRHKJgRC+JVk4KSiMCzCiNUTWijukuKwFmcsYFmSsvCHBL3kgrFss2GWKYSrLHZSaUhhFMI9hFMJkzNT2lIYRTCOeKaY8zVYakmLaNMW0qhOCW0W0Y0W0YE4JbRZjWizGhNCUYto1otpO104Ky7A231nYqH+IPdb7YH/6+frO8DPOCSCCCQQQQRoQRuIl02FtgV6dj/uLYOOfJx3H4Trdk7QMv6Mp6QyPMfVYldScP9RmWvYupCEJvrLRCEIIRMMdJmcvbWMyrkG9t/cv993rK1XUtpoXSu09hTjYXuDQtHF4o1Xv9UaL4c/P9pJJr0hHrPnTZXSvMjzicVqloaLBOWOWJWNUzXgKQ5OWOWc7G7Ww+HF69ajSGmtaqlIa7vfInJq+0zYyGxx+Fv91y49VBE24GuOQVZxCtiyRldwHT7ZVYgU8dgySQApxCIxJ4BXIJndWqCAQQQRcEG4I5g8ZpA2GISs0NFNJsYtjKExCY1KeKaMYxTGY05VhqU0U0a0S0xZ1YalGQaTMW0phPCWZBpMxbGMCaFBotoxoomMCcFAxZjGizGhOCW0ng8a1Cqrrw3j7S8V/ziBINFtGNLmkObmMlMtDhunJej4WutRFZTdWAYHuIjZU+iG07FqLHfd6d+f1l/X+qWyd5R1IqYRIPHvXK1MBhkLD4dyIQhLarrDG0q2IxHWVWbhfT8I3fvO3trEZKLc27A89/wvK/RGnjOP8AxFUXcyAf9j8lo0bMC/wWwpjViL/DU+E8l6Z+0nEYyt9C2RnbOeratSv1tZuK0iPcpgb30uL6hd+LQUslQ/dbkMSTkAmyvDBirn0u9qmB2eWQHr8SNDRpMLIeVWpqF8Bc9wlHpbc6Tbbv9GBw+FJtnpE4ajbUa1z26neFJ8JYOhPsdw+GC1McEr194pb8PS7rH/dPedO4756YhtbkAABwA4ATfbUU9P0YRvH+xy8AqpY9+LsF5Tsr2AIxzY7GVHc6stBAuut/4tS5PDXKOMs+F9iexFAzUa1QgWvUxNTXvIQqPSXRWjA0sNrpXZlR4QCp1X2MbDb/ANMy/gxNYfNzNSj7Jjg2z7K2hjMK1y3VVCuIwzHgGp2W44XOYy/BoFo8Vjhqo8MKubM6R4qi60dqUkpuxCUsZQJbBV3NsqEnWhUN9FbRjoDcgGxsYqvTV1ZXVWRwVZGUMrKdCrKdCDyiqNMU1C3YhdAXOYheCljqbbrnXTW51NeaZrsRmpNaQmsYpjIviBEtiRymXLvHRPCmximMwcQO+Q6wGZM4cMwntWGmntPaVHD02qVnVKa72biTuVQNWY8FAJM22nPXZq9b1tTt1VzCkWHZoKfq0l3KSN7+8eYFlCIw2/Sy9+/kmG+irmK23tbE/wDkcIlCmdRiNonI7DWxXDrdh4sD4Cc6r0O2zWua22HS/wBXDUmRPCytT+UvrRZl5lWWfttaPAE+br/CyBAHdYkrzit7ONprrT2vXLffNdPiKjTTq7P6UYXVK4xKjUjOlc/01lD/ANM9PaLaWm7Sl/m1ru9o+VlL8mz+JI8V5ngfa1UpP1e0MK1NxozUgyOveaNU/Jh4S8bL25hsWmfD1UqKPeA0dPxobFfMesdtXZVDEpkxFJKqcA4uV71b3lPeCJ5xt32cYjCP9I2XUqkpduqDfx05imw/3B90i/c0stFJU4D9N3m0/T0ReeDHrD4r0totpS+h3tFXEstHFAU8T7quBlp1m+yR9R+7ceFjYG5mU5qeSB+5IMVowTMlbvNWErtTdHX3kYMO8jh5i4856RhcQKiKy+66hh4EXnnDpdT6+ktXQrG5qLId9JtPwPdh8c81diz7spiORxHePsqO04t6MSDT0P3VjhCE6tc8q90krXamnIFj4k2HyPrNFdJnalXNiX+6Qo/Ko/W85+29rLhMLXrtYijSapYmwZhoiebFR5z5xXuM9Y+3PdHhgtxgEcQ7r/NUH2rdLar1F2bg8zVapRcRk95i9smGHjcFvED7UtnQHoPS2ZR+q2KqKOvrb+/qaZ4ID/URc8AKj7INgtVettHEdqrVqVEos28sT/GreJJyD889UBlmvmFOwUcOQ6x/s7XwHvJVomF54jvBPUxitEK0mGmdHKmkLYDSQaIDSWeX2TJRCeGhmiBWF7XFwASL6gEkAkcjlb0PKQrVraessNlLjZRsmVcTbdvms1QnfIEzKqTHGRrBdRtdYJkGMf1YEwSJQlqxomhi1mMgTNhgIp6fKVm1DXHHBM3CoirzmSYkwV4SQgjeamMOhUmkDJMYtjK4CtBRJkGmWMgYwJoUWMW0kxkDGBOCpfTroGmMDVqCquKGpAsq4jubgKnJuO48CNX2fdMXr/8AS4kn6RTBFNnuHqqvvI1/5i2PeQDfUG96aece0jYTUaiY/DXV1qJ1xX6tS/8ADr+ZFjzOXmZtUsoqGflpf/J5Hl3H3pahPEYHcePxHNelJN3onW6vFleFRXTzHbU+gPrOJ0e2suLw1Gsth1i3ZR9RwSrp5MDbutOhRfq8RSfk9Nj4ZrH4ShC8wVDSdDj6FW3WmicBqP8AS9EzQmMsJ32K5JUpnvVqHm9Q+rmUv2x4spsvKP52Jo0z4BalS3rTWW+g3ab/ADiZUvazhi+z6bDdRxmGqN+EipT+brPnlCQatjj/AGv8Vv1TbRkditnR/ZgwuEw9EfyaNNDpa72u7ebFj5zpAyFQ9pvxN8zNXG7UoUFzV6tGkvOrVWnfwzHXeN3OUDvSOvmSvLBrVvNVCgliAqgsxO4AC5J8gZWMf7T9l0sOKoxCVMy3SjSOaux+yyfy/FrecpnT/wBrFGpQqYfAlnNVTTqYixRRTOjJTBGYkjS5A0Jte9xT+g3s+r7Td2zClh6ZC1KpXMcx1yIumZra7wACOYB3aXZLGxGerJYBp2euPmqMk5Lt2PFdnaXtt2hVpVKdNKNJqhcCqmc1URm7Kob2DAaZrX46HWc2ptLpHikZSNp1Ed6bkLQq2z0ypVlyr2SCqnS2ouddZ7L0a6D4HAKOppA1NCa9UCpWJ5hiLJ4KBLDm8/HWSdtenhNqeEW5nP5+q8FO93WK+e6eP6RUKzVW/wBTSpURaT1atGqT1YJIHbWwtdiCNRc23mWLov7SauEpGlVpmuoZmDmqVrAs2ZszENm1JOutydeXr9SoQNJzdpbIw+JW1elTqAbi69oeDDtDyMsR7Uimb+rELdnZ75qJgc04FQ6L9IaePomogK5XKOjMrOpAFibbgb6eE7maeT9IvZvi8LU+l7IrVQ6Af9MCesyjUqjX/ig78jb/AL26Xfoz0ibG4VKj0atGpuqU6iMgzD61MsO0h4ctx5nOrImyfqQOuzK2re/5FNjcR0XDFdp6/L1iTUPMzEz1cqWYzNNAJWOsMkKt4tkMWTPeGyQYKYuE2oJq4isEVma4VFZ2IBJCqpYmw1OgMMbtKlQpPVrOqU6YzO7bgPDeTewAGpJE83/1HaO22q9QDQ2fnyqz9gOo35yLmo2lyo7IuAecs0VO99982aMyfQcz2LyWQNyxPJdvbHtW2fRpk02qVquU5KYpOiluGZ3AsvO1zKR/4xY7qaaZKJqo9MvXsR1qIQSpQWALWsSN4JsBe8uuD9l2AWxrdZXYX99jTTh9WmQfVjOtS6GbNQWXB4W33qQqH1e5+Mv8XZ9Od0MLtbm329FAR1EmN7Lz6l7aK2aoXw1IqVUUUWoyhGF7s7EEve40GW2XvJnf2R7WMFWD9ffDsp7AbNVDrlvfMi6NcHQ6ajU6zu4joVsx/eweG5dhOr/4ESsdIfZLh6gZsIxo1LC1JyXoEjhmN3S/5teQ3Ak2dN0Sws7fd/RT3KqPEG6umA2hTxFJKtJg1OooZSPipHBgdCOBEaTPC0xu09kVGpg1KJbtFGC1KVTgKiggo3LMPCejezvpMcXhitWoWxNJnNQse29NnLLU8AWK6bso3XEXVbNdC0ysIczTu9FZpq0SOEbhYq1kxGN2emIpVKVT3KqNTbuDC2bxBsfER0YqzN3i3ELSeAW2KofsjxDoMbhanvUKwe19xN6dQDuzInrL5jV0Hgw+AMp/RfDBNvbWA3GnTqHxqPSqH4sZdsWug8T8o/aTgZt8ahp8wFn0RIaAdCQrV/rB7oSsfSDzhND/AC55nzSPyLeSKB1b/OMhtbZqYrD1qFTRK1NqZNr5SfdcDmrBW/LJkZatQcnqD0e0cDMDGN2GYPoVce0OGOq19jYp3oU+tAFZF6quo3LWQZXt3E9oHirqeMrHtR6R4SjhKlCqtOria1MrSpFQzUsw0xDE+5beOJIHC5lvVQCSALta5tvsLC/lpKF0m6FHHbRw5SglLC0y30nEAItTENmLPZfecaKgcggljvAlyiERqN+Q2aMfLG3ysMSqE4eI90Y6Kvezj2YDEqMTjQwoHWjRuVauPtsRqtPlbVu4b/Ydn7Po4dMlCnTpJe+Skiot7AFiBvNgNTrpJqe4AcANAByA5SQaJra2Wqfd5w0Gg981KKBsY7U0NM5ou8LyhZMsiq26QvCqd0XeaEI6ASHDFbd4h3uZPNEtEU4xKm8JtOSJi0bSRqNpIOaXSWU2iwTCYmpIq2sy50jA0xvAUrbwUL/HQjgQd4MxlAUBQAqgBQAAABuAA0A7pEmZY6R8os5pXrBgVC8yxkYEwnGITohgsEyDGZJiyYoBWAFyelGwEx2GaixCm4anUK5jTcEdoC43i4Pj3Tx7bPR/GbLrI2YjUmjiKLMFJ4gHQq1t6nnxE90JmltXZdLFUXpVhem4sbe8pG51PBgdQf0JE1qGvdT9B2LDmPfpkqlVRCUbzcHLjdAtpYzE4ZauIeg6sXVciEVrq1j1hBCDwC3sQeMtiLy3nQeM8p6D0MbhNpYjCU2pslPO1WnWLU1qqhAWpTsGKuVZSN4sdbixnqWJpOyFaZys3Z6zjTB95wOLAXtwzWvpeK2hEGTdEixxFsLA9ijTTExYg3C4vRHCZq+0cUd2KxRp0TzoYe9JWHcTf+iWTFDQeJ+UxgsKlJESmoWnTVURRuVFFgPTjJYvcPzH4CZtRJxHE+A7hgPgpwt3AAsfRu6Esn+mNyhNf/FHt8lW/ONVf2smTF1RzbN/WoPzJkQZu9MKGWrTf7SZfNDcfBvhOcGlKui4dS9vbfzxVuE78LHdnpgnAyQMUGkg0o2UiE0GZvFAyQaRsoWTQ0M0Xmmbzyy8spOYu8kTFGW4DhupL26p6PpIvFBpJ6yhSzEBVBZmYgKoG8kncJFzHMfvNXoAIsUB7TLMTpbvtxtztPPuk3T52Jp4M5UGjV7Wd/wX9xe/3j3bpUDjat82Yhr3zDR7882+/fOjpthvmaJJOieVrnxxFvVWG0khC9uQayLVAb2INtDYg28bbp5Zi+l+Mr4daBbXUVKqmz1U0yqxG7jc/W0vxvq4BWoEGmxVxrmQ5Tfy4T2PYMjrukeAdBn8cM+76L007mtsvWoMZWNidMUdlp4gqtQ6LU0Wm55NwRvh4cbIxmXUU0kUwZIMsew9yXulgxReYJmJEmUpDvOT422CCZAmZJkCZ4AngLBMkomFEciwJXpK0a2wqD11r5AMQgULWW4cBbjKdbMpDMpBGoPCwI6yLIoscixb5C6wJyVQgNuRqposwtLPVRebIp821+EYizZ2JSzYi/BQzfDKPn8J5Tx8WZkfMj7pD37rS7kFab+MxC0xPpa5tcrpXhM+GJG+kRUHgNG/+pJ8pUMO9x4aT0WrTDAggEEEEHiCN085r4c0K70z9VsoPNd6N6ETl9uQWe2Ya4H5Le2ZJvMdGdMR795p4aSDRQaSBnOkLSITQ0yDFZpnNI2UbJuaZzRV5nNPLKNkzNMNIXmbz0XBuF4W3WjittYenmz1VzKSCi9p7jhlHHxtKdt3bj4ns2y0Rup3vm5M/M924fGS9oOHajWpYlB2KtqNdR9tBem/iUBH/wAYnGpYtWAO8HcRO32XTQmNs4xJ56HWyt0dK2QXGJGiW2z0PAjwkRs1eZm2Kq8/gYGsvf6TcutIQS8ilpQC7hIV6gUd/KSqVydwt85rmnC6ayhJN3LVK3Nzx3yzbO6YPRAQr1tMCwu2V0HABrG47iPC04XVSNYhFJPpxJ4ARU0Mc7dyQXCbLRscLvyCvux+kn0qqypTKrTQOzM+Y3ZrIoAAAvZzx9ydgmV7oRgTTwgdvfxLGs34bZaa+GUXH4p3yZwVY2Ns7mxCzRhzyz+KwhYkkZadyCYAQCxirKpNl6TZZRY1VgqxqrFEpDnLKrHIswqxyrEOKrucsNoD/ms7PRvDWRm+0bD8K/3J9Jx3QsVUbyQPM7pa8LQCIqjcoA/vNzYFPxJzKcmj4n7LOrJLM3eadCEJ2yykSq9NNmkqtZRqnYqfgJ7LeRJ/q7paouvSDqysAVYFSDuIIsRK1VAKiIxnVPp5jDIHjT0XnFGrcd/HxjA0jtDANhqzIb5d6sfrIdx8RqDIhpwb43McWOzC6wFrgHNyKcDMgxQaZzRdl5ZMzTOaLzQzTyy8smZpnNF3hmhZeWWj0h2b9JwtWn9Yrmp/+4naX1tl/MZ5NQZkOm47wdx/vPZs0876UbJ6rEuVHYq/xUtuGY9pfJr+Vp02waixdCdcR8/l5FXKNt5LDNcYYw8j6zVx9au6EUmCNfnqRbdm4cJudRM9ROpWvJFLK0sLjjywKqowGMzXu9/tdcPnmlgwVaqqAVSGbiRv7hfjNvqYdRPAqdJsw0ri5jnY8zh6KBxPjM4XBvia1NPtsFHJQd7eQufKT6iWnoZsqxesRzp0/E++3pYfmMq1lQKeF0munforNUHNjJeVZ6aBQAosqgKo5KBYD0AjFWSVIxUnz4uWGTZRVY1VmVSNVIouSXOWFWOVYKsaqxRckOchVjdwgqySUi7BV4ny7z4CKxcQ1uJOAVdzua3Nh4Qsxc7l0H4jvPkPnO/FYaiEUKNw0/vGz6Ns6kFJAI9cz3+8FjTScR5ciEITQSUQhCCFy9vbHGIpm1hUW5pk8+Kk8j+x4Si5SpIIIKkgg7wRvE9NInA6Q7C6z+JTH8QDUD+YBu/MP7cphbVoDKONEOkMxzH1WrQVnDPDfl6KpXmQZLL/AJ+kwUnKggroLhF4ZpjLMWM9wQp5oXkIQXtlLNOftzZv0ikQPfW7U+88U89PMCb1oZYyKR0Tw9uYUmOLHBzcwvPcNgy7ldFIBJuOWlrRVekUYhhY/AjmO6XHbGwjUPWUSFrjXXRanjwDd50PHnK1tDGmxSrSK1VI36ZTfkdRcd9p3NHWR1Tbtz1Go+3at+Gs4puPEclooCxAGpJsBOtR2Mtu2xJ5LoB5nfOThcRkdW35Tu5jcZYcFievbLRV3biMuUKObNuUevnLbyGDecbAKU8zm5YBaZ2IWqU0pknPmvmt2AtiXJHCx/y8u2Fwq00VEHZQZRz7ye8m585DZ+zhSHN2tmbcNNyrfcoPmTqeQ3lScTtPaH5l+6zqjLtPP6feywaqrdNYXwCgqRipJKkYqTFLlnlyiqRqrJKkYqRRckucsKsaqQVZIm0U51kkuWGNvH5Tt7KwGRcx95uHIcpr7L2dud/FQf8AkZ1wJ1uxNlln/JmGP8Ry7e9ZtTNfoN8VmEITq1SRCEIIRCEIIRMETMIIXB23sDrLvTsKn1huD/s3zlZKEEgggg2IIsQeRE9DInO2psVKwv7r8HA+DDiJz+0dk8UmWDB2o0P3WnS1xj6D8vRUzJMZJu4vA1KTWcW5H6p8D+kTknKOJY7deLEaFbTZA4XC18kMk2MkMkN5S31r5JnJH5JnJDeRvpASLxOz6VUAVERwN2YajwO8eRm4EmQkBIWm7TYqO/qFxF6JYMG/VeRqVCP+U6uHwqIoVFVVG5VUKL89OPfNgJJBJOWqllwkeT3kn1Xj5XO6xJ7ylhJMJGBJNUlYuSS5LCRipJhIwJFlyWXKCpGKszaZpozmygk/5v5ReLjutFydEou1UWa06Wztln3qg7wp+Z/abGB2Uqatq/wHh+83wJ12y9h7hE1Tno3l39vvuz5qi/RZ5oAmYQnVqkiEIQQiEIQQiEIQQiEIQQiEIQQl1sOrghgCDvBFxOHjejlrmkfyMfk37+ssEJTqqGGqFpG+Oo8U6KZ8R6JVJq4dkNmUg8iLf95ELLpVoqwswBHIi859fo/TPukr3e8vodfjOYqNgzsxhcHDkcD9PRaLK9p6wsq5khknUq7Dqruyt4Gx9D+81nwjr7yMPym3rumLLBPD+4xw8MPNWmzsdkVqhJIJGSQEq8VqlvJQSTCSekzmEjxRzUC5RCSYSTSm7e6rHwUmbFPZdU77Ad5/QR0cE837bHHww80p0jRmVrGwFz3fEgfqIC5NgDfgALn0nQGxBm1u1ylzcBVVbHKo371HqZtpg7JoCGLMxy2JJuct9dbXGl+E3ofw9LJYyO3fifoqjqoDLFaWG2Oza1DYchq3ruE61HDKgsosP81POKFPRdH0BWxYXH3jrqbfOQNJjvBvloqe1ya78Z0tHs2npB+m3HmcT77lUkldJmt2KrElTbQjja9txNvKJZGICkGxdiTcAZAxIGhvrppMmh2xZeN8xtZQFtlUX3/uZoJSlhXYjW9rCxIsSdb6HymxNHqGy7jfqyo7Vu0T4/GTqUmIb3hZ7ra27KANCeetjyghbcJq9oBQoO43zdo3sCLm/jAVKlx2dNPEDN48jfyghbUJGEEKUIQghEIQghEIQghEIQghEIQghLP7zIhCC8Wpjd849ffCE4jbfWPetGnyUae+dbB7x4whFbG6w7wpVGS6BmBMQnd6rMUzCEJ6vUTEIQQiZhCCEQhCCFgwhCCFmEIQQv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" name="AutoShape 12" descr="data:image/jpeg;base64,/9j/4AAQSkZJRgABAQAAAQABAAD/2wCEAAkGBg8QDxAUEBIPFBAQEA8PEBAQDxQQEBAQFBAVFBQQFBQXHCYeFxkjGhQSHy8gJCcpLCwsFh4xNTAqNScrLCkBCQoKDgwOGg8PGiokHyQvLCktLCwsKSoqLCwtKSwsLDQvLCwsKSkvMCksKi8pKSwpLCwpKSwsLCwsKSwsKSwpKf/AABEIAOEA4QMBIgACEQEDEQH/xAAcAAACAgMBAQAAAAAAAAAAAAAAAwIGAQQFBwj/xABDEAACAQIDBAcECAUDAgcAAAABAgADEQQSIQUxQVEGEyJhcYGRBzKhsRRCUmJygsHRI0OS4fAVM7Ik8Rc0RHODosL/xAAbAQACAwEBAQAAAAAAAAAAAAAAAwIEBQYBB//EADcRAAEDAgMECAQGAgMAAAAAAAEAAgMEESExQQUSE1EiMmFxgZGx8KHB0eEGFCMzQlIV8SRygv/aAAwDAQACEQMRAD8A9xhCEEIhCEEIhCEEIhMXkDV5SLnBuaLJkg1UCa1XGKO88hu9Zq1MU53WHhv9Zmz7RjjwBuezH7fFNbESt56/gBzM1amOH2v6dflNRhffqeZ1kCswp9qTO6uHj9LKy2FozTXxn4z5/wB4lsT3H1kSsgyzGlqZnZlWGsasmv3H1kfpRG4uPzH95EiQIlXiu5poa1bC7SqDc5/Nr85sU9tt9ZVI7jY/rOYRIESzFXVUfUkPjiPigwRuzCsdDbVJt5Kn72713TdVwd247iNbymljJUMW6G6MV7uB8Rum3T/iCVuE7bjm3Py/0kPoQeqVcoTiYTpCNBVFvvLqvmN4+M7CVVYAggg7iNQZ0tNWQ1Td6J1/UeCoSRPjNnBThCEtpSIQhBCIQhBCIQhBCIQhBCIQhBCIurWC/txisTisug38uXeZomoSeZ4mZlVXti6LcT6JrIy7FbFTE8/ICIeozdw5D9eciFjAsxnyyTZlWA0NSwszljQsMkhwV7vJBWRKzYKyBWKfCpBy1ysWwmwyxbCZ8sSaCtdhFkR7CLYTNe2xTmlJYSBjWEWwngTQlESBEawizGBNBSjHYTHvSN0Ol9VOqny/WKYSBjWOcx2+w2PMKZaHCxVt2btdK2m5xvQ7/EcxN8GUAMQQQSCNQQbEHmJZNjbe6yyVLCpuB3B/2Pd6cp12ztr8YiKfB2h0P3WTU0RZ02Zei7kJgGZnQLNRCEIIRCEIIRCEIIQZqYzGZdB7x3dw5mMxeKFNSTv3AczynFDEkk6k7zMTam0eAOFH1j8B7yViGLexOSaCfXfGKItRHKJgRC+JVk4KSiMCzCiNUTWijukuKwFmcsYFmSsvCHBL3kgrFss2GWKYSrLHZSaUhhFMI9hFMJkzNT2lIYRTCOeKaY8zVYakmLaNMW0qhOCW0W0Y0W0YE4JbRZjWizGhNCUYto1otpO104Ky7A231nYqH+IPdb7YH/6+frO8DPOCSCCCQQQQRoQRuIl02FtgV6dj/uLYOOfJx3H4Trdk7QMv6Mp6QyPMfVYldScP9RmWvYupCEJvrLRCEIIRMMdJmcvbWMyrkG9t/cv993rK1XUtpoXSu09hTjYXuDQtHF4o1Xv9UaL4c/P9pJJr0hHrPnTZXSvMjzicVqloaLBOWOWJWNUzXgKQ5OWOWc7G7Ww+HF69ajSGmtaqlIa7vfInJq+0zYyGxx+Fv91y49VBE24GuOQVZxCtiyRldwHT7ZVYgU8dgySQApxCIxJ4BXIJndWqCAQQQRcEG4I5g8ZpA2GISs0NFNJsYtjKExCY1KeKaMYxTGY05VhqU0U0a0S0xZ1YalGQaTMW0phPCWZBpMxbGMCaFBotoxoomMCcFAxZjGizGhOCW0ng8a1Cqrrw3j7S8V/ziBINFtGNLmkObmMlMtDhunJej4WutRFZTdWAYHuIjZU+iG07FqLHfd6d+f1l/X+qWyd5R1IqYRIPHvXK1MBhkLD4dyIQhLarrDG0q2IxHWVWbhfT8I3fvO3trEZKLc27A89/wvK/RGnjOP8AxFUXcyAf9j8lo0bMC/wWwpjViL/DU+E8l6Z+0nEYyt9C2RnbOeratSv1tZuK0iPcpgb30uL6hd+LQUslQ/dbkMSTkAmyvDBirn0u9qmB2eWQHr8SNDRpMLIeVWpqF8Bc9wlHpbc6Tbbv9GBw+FJtnpE4ajbUa1z26neFJ8JYOhPsdw+GC1McEr194pb8PS7rH/dPedO4756YhtbkAABwA4ATfbUU9P0YRvH+xy8AqpY9+LsF5Tsr2AIxzY7GVHc6stBAuut/4tS5PDXKOMs+F9iexFAzUa1QgWvUxNTXvIQqPSXRWjA0sNrpXZlR4QCp1X2MbDb/ANMy/gxNYfNzNSj7Jjg2z7K2hjMK1y3VVCuIwzHgGp2W44XOYy/BoFo8Vjhqo8MKubM6R4qi60dqUkpuxCUsZQJbBV3NsqEnWhUN9FbRjoDcgGxsYqvTV1ZXVWRwVZGUMrKdCrKdCDyiqNMU1C3YhdAXOYheCljqbbrnXTW51NeaZrsRmpNaQmsYpjIviBEtiRymXLvHRPCmximMwcQO+Q6wGZM4cMwntWGmntPaVHD02qVnVKa72biTuVQNWY8FAJM22nPXZq9b1tTt1VzCkWHZoKfq0l3KSN7+8eYFlCIw2/Sy9+/kmG+irmK23tbE/wDkcIlCmdRiNonI7DWxXDrdh4sD4Cc6r0O2zWua22HS/wBXDUmRPCytT+UvrRZl5lWWfttaPAE+br/CyBAHdYkrzit7ONprrT2vXLffNdPiKjTTq7P6UYXVK4xKjUjOlc/01lD/ANM9PaLaWm7Sl/m1ru9o+VlL8mz+JI8V5ngfa1UpP1e0MK1NxozUgyOveaNU/Jh4S8bL25hsWmfD1UqKPeA0dPxobFfMesdtXZVDEpkxFJKqcA4uV71b3lPeCJ5xt32cYjCP9I2XUqkpduqDfx05imw/3B90i/c0stFJU4D9N3m0/T0ReeDHrD4r0totpS+h3tFXEstHFAU8T7quBlp1m+yR9R+7ceFjYG5mU5qeSB+5IMVowTMlbvNWErtTdHX3kYMO8jh5i4856RhcQKiKy+66hh4EXnnDpdT6+ktXQrG5qLId9JtPwPdh8c81diz7spiORxHePsqO04t6MSDT0P3VjhCE6tc8q90krXamnIFj4k2HyPrNFdJnalXNiX+6Qo/Ko/W85+29rLhMLXrtYijSapYmwZhoiebFR5z5xXuM9Y+3PdHhgtxgEcQ7r/NUH2rdLar1F2bg8zVapRcRk95i9smGHjcFvED7UtnQHoPS2ZR+q2KqKOvrb+/qaZ4ID/URc8AKj7INgtVettHEdqrVqVEos28sT/GreJJyD889UBlmvmFOwUcOQ6x/s7XwHvJVomF54jvBPUxitEK0mGmdHKmkLYDSQaIDSWeX2TJRCeGhmiBWF7XFwASL6gEkAkcjlb0PKQrVraessNlLjZRsmVcTbdvms1QnfIEzKqTHGRrBdRtdYJkGMf1YEwSJQlqxomhi1mMgTNhgIp6fKVm1DXHHBM3CoirzmSYkwV4SQgjeamMOhUmkDJMYtjK4CtBRJkGmWMgYwJoUWMW0kxkDGBOCpfTroGmMDVqCquKGpAsq4jubgKnJuO48CNX2fdMXr/8AS4kn6RTBFNnuHqqvvI1/5i2PeQDfUG96aece0jYTUaiY/DXV1qJ1xX6tS/8ADr+ZFjzOXmZtUsoqGflpf/J5Hl3H3pahPEYHcePxHNelJN3onW6vFleFRXTzHbU+gPrOJ0e2suLw1Gsth1i3ZR9RwSrp5MDbutOhRfq8RSfk9Nj4ZrH4ShC8wVDSdDj6FW3WmicBqP8AS9EzQmMsJ32K5JUpnvVqHm9Q+rmUv2x4spsvKP52Jo0z4BalS3rTWW+g3ab/ADiZUvazhi+z6bDdRxmGqN+EipT+brPnlCQatjj/AGv8Vv1TbRkditnR/ZgwuEw9EfyaNNDpa72u7ebFj5zpAyFQ9pvxN8zNXG7UoUFzV6tGkvOrVWnfwzHXeN3OUDvSOvmSvLBrVvNVCgliAqgsxO4AC5J8gZWMf7T9l0sOKoxCVMy3SjSOaux+yyfy/FrecpnT/wBrFGpQqYfAlnNVTTqYixRRTOjJTBGYkjS5A0Jte9xT+g3s+r7Td2zClh6ZC1KpXMcx1yIumZra7wACOYB3aXZLGxGerJYBp2euPmqMk5Lt2PFdnaXtt2hVpVKdNKNJqhcCqmc1URm7Kob2DAaZrX46HWc2ptLpHikZSNp1Ed6bkLQq2z0ypVlyr2SCqnS2ouddZ7L0a6D4HAKOppA1NCa9UCpWJ5hiLJ4KBLDm8/HWSdtenhNqeEW5nP5+q8FO93WK+e6eP6RUKzVW/wBTSpURaT1atGqT1YJIHbWwtdiCNRc23mWLov7SauEpGlVpmuoZmDmqVrAs2ZszENm1JOutydeXr9SoQNJzdpbIw+JW1elTqAbi69oeDDtDyMsR7Uimb+rELdnZ75qJgc04FQ6L9IaePomogK5XKOjMrOpAFibbgb6eE7maeT9IvZvi8LU+l7IrVQ6Af9MCesyjUqjX/ig78jb/AL26Xfoz0ibG4VKj0atGpuqU6iMgzD61MsO0h4ctx5nOrImyfqQOuzK2re/5FNjcR0XDFdp6/L1iTUPMzEz1cqWYzNNAJWOsMkKt4tkMWTPeGyQYKYuE2oJq4isEVma4VFZ2IBJCqpYmw1OgMMbtKlQpPVrOqU6YzO7bgPDeTewAGpJE83/1HaO22q9QDQ2fnyqz9gOo35yLmo2lyo7IuAecs0VO99982aMyfQcz2LyWQNyxPJdvbHtW2fRpk02qVquU5KYpOiluGZ3AsvO1zKR/4xY7qaaZKJqo9MvXsR1qIQSpQWALWsSN4JsBe8uuD9l2AWxrdZXYX99jTTh9WmQfVjOtS6GbNQWXB4W33qQqH1e5+Mv8XZ9Od0MLtbm329FAR1EmN7Lz6l7aK2aoXw1IqVUUUWoyhGF7s7EEve40GW2XvJnf2R7WMFWD9ffDsp7AbNVDrlvfMi6NcHQ6ajU6zu4joVsx/eweG5dhOr/4ESsdIfZLh6gZsIxo1LC1JyXoEjhmN3S/5teQ3Ak2dN0Sws7fd/RT3KqPEG6umA2hTxFJKtJg1OooZSPipHBgdCOBEaTPC0xu09kVGpg1KJbtFGC1KVTgKiggo3LMPCejezvpMcXhitWoWxNJnNQse29NnLLU8AWK6bso3XEXVbNdC0ysIczTu9FZpq0SOEbhYq1kxGN2emIpVKVT3KqNTbuDC2bxBsfER0YqzN3i3ELSeAW2KofsjxDoMbhanvUKwe19xN6dQDuzInrL5jV0Hgw+AMp/RfDBNvbWA3GnTqHxqPSqH4sZdsWug8T8o/aTgZt8ahp8wFn0RIaAdCQrV/rB7oSsfSDzhND/AC55nzSPyLeSKB1b/OMhtbZqYrD1qFTRK1NqZNr5SfdcDmrBW/LJkZatQcnqD0e0cDMDGN2GYPoVce0OGOq19jYp3oU+tAFZF6quo3LWQZXt3E9oHirqeMrHtR6R4SjhKlCqtOria1MrSpFQzUsw0xDE+5beOJIHC5lvVQCSALta5tvsLC/lpKF0m6FHHbRw5SglLC0y30nEAItTENmLPZfecaKgcggljvAlyiERqN+Q2aMfLG3ysMSqE4eI90Y6Kvezj2YDEqMTjQwoHWjRuVauPtsRqtPlbVu4b/Ydn7Po4dMlCnTpJe+Skiot7AFiBvNgNTrpJqe4AcANAByA5SQaJra2Wqfd5w0Gg981KKBsY7U0NM5ou8LyhZMsiq26QvCqd0XeaEI6ASHDFbd4h3uZPNEtEU4xKm8JtOSJi0bSRqNpIOaXSWU2iwTCYmpIq2sy50jA0xvAUrbwUL/HQjgQd4MxlAUBQAqgBQAAABuAA0A7pEmZY6R8os5pXrBgVC8yxkYEwnGITohgsEyDGZJiyYoBWAFyelGwEx2GaixCm4anUK5jTcEdoC43i4Pj3Tx7bPR/GbLrI2YjUmjiKLMFJ4gHQq1t6nnxE90JmltXZdLFUXpVhem4sbe8pG51PBgdQf0JE1qGvdT9B2LDmPfpkqlVRCUbzcHLjdAtpYzE4ZauIeg6sXVciEVrq1j1hBCDwC3sQeMtiLy3nQeM8p6D0MbhNpYjCU2pslPO1WnWLU1qqhAWpTsGKuVZSN4sdbixnqWJpOyFaZys3Z6zjTB95wOLAXtwzWvpeK2hEGTdEixxFsLA9ijTTExYg3C4vRHCZq+0cUd2KxRp0TzoYe9JWHcTf+iWTFDQeJ+UxgsKlJESmoWnTVURRuVFFgPTjJYvcPzH4CZtRJxHE+A7hgPgpwt3AAsfRu6Esn+mNyhNf/FHt8lW/ONVf2smTF1RzbN/WoPzJkQZu9MKGWrTf7SZfNDcfBvhOcGlKui4dS9vbfzxVuE78LHdnpgnAyQMUGkg0o2UiE0GZvFAyQaRsoWTQ0M0Xmmbzyy8spOYu8kTFGW4DhupL26p6PpIvFBpJ6yhSzEBVBZmYgKoG8kncJFzHMfvNXoAIsUB7TLMTpbvtxtztPPuk3T52Jp4M5UGjV7Wd/wX9xe/3j3bpUDjat82Yhr3zDR7882+/fOjpthvmaJJOieVrnxxFvVWG0khC9uQayLVAb2INtDYg28bbp5Zi+l+Mr4daBbXUVKqmz1U0yqxG7jc/W0vxvq4BWoEGmxVxrmQ5Tfy4T2PYMjrukeAdBn8cM+76L007mtsvWoMZWNidMUdlp4gqtQ6LU0Wm55NwRvh4cbIxmXUU0kUwZIMsew9yXulgxReYJmJEmUpDvOT422CCZAmZJkCZ4AngLBMkomFEciwJXpK0a2wqD11r5AMQgULWW4cBbjKdbMpDMpBGoPCwI6yLIoscixb5C6wJyVQgNuRqposwtLPVRebIp821+EYizZ2JSzYi/BQzfDKPn8J5Tx8WZkfMj7pD37rS7kFab+MxC0xPpa5tcrpXhM+GJG+kRUHgNG/+pJ8pUMO9x4aT0WrTDAggEEEEHiCN085r4c0K70z9VsoPNd6N6ETl9uQWe2Ya4H5Le2ZJvMdGdMR795p4aSDRQaSBnOkLSITQ0yDFZpnNI2UbJuaZzRV5nNPLKNkzNMNIXmbz0XBuF4W3WjittYenmz1VzKSCi9p7jhlHHxtKdt3bj4ns2y0Rup3vm5M/M924fGS9oOHajWpYlB2KtqNdR9tBem/iUBH/wAYnGpYtWAO8HcRO32XTQmNs4xJ56HWyt0dK2QXGJGiW2z0PAjwkRs1eZm2Kq8/gYGsvf6TcutIQS8ilpQC7hIV6gUd/KSqVydwt85rmnC6ayhJN3LVK3Nzx3yzbO6YPRAQr1tMCwu2V0HABrG47iPC04XVSNYhFJPpxJ4ARU0Mc7dyQXCbLRscLvyCvux+kn0qqypTKrTQOzM+Y3ZrIoAAAvZzx9ydgmV7oRgTTwgdvfxLGs34bZaa+GUXH4p3yZwVY2Ns7mxCzRhzyz+KwhYkkZadyCYAQCxirKpNl6TZZRY1VgqxqrFEpDnLKrHIswqxyrEOKrucsNoD/ms7PRvDWRm+0bD8K/3J9Jx3QsVUbyQPM7pa8LQCIqjcoA/vNzYFPxJzKcmj4n7LOrJLM3eadCEJ2yykSq9NNmkqtZRqnYqfgJ7LeRJ/q7paouvSDqysAVYFSDuIIsRK1VAKiIxnVPp5jDIHjT0XnFGrcd/HxjA0jtDANhqzIb5d6sfrIdx8RqDIhpwb43McWOzC6wFrgHNyKcDMgxQaZzRdl5ZMzTOaLzQzTyy8smZpnNF3hmhZeWWj0h2b9JwtWn9Yrmp/+4naX1tl/MZ5NQZkOm47wdx/vPZs0876UbJ6rEuVHYq/xUtuGY9pfJr+Vp02waixdCdcR8/l5FXKNt5LDNcYYw8j6zVx9au6EUmCNfnqRbdm4cJudRM9ROpWvJFLK0sLjjywKqowGMzXu9/tdcPnmlgwVaqqAVSGbiRv7hfjNvqYdRPAqdJsw0ri5jnY8zh6KBxPjM4XBvia1NPtsFHJQd7eQufKT6iWnoZsqxesRzp0/E++3pYfmMq1lQKeF0munforNUHNjJeVZ6aBQAosqgKo5KBYD0AjFWSVIxUnz4uWGTZRVY1VmVSNVIouSXOWFWOVYKsaqxRckOchVjdwgqySUi7BV4ny7z4CKxcQ1uJOAVdzua3Nh4Qsxc7l0H4jvPkPnO/FYaiEUKNw0/vGz6Ns6kFJAI9cz3+8FjTScR5ciEITQSUQhCCFy9vbHGIpm1hUW5pk8+Kk8j+x4Si5SpIIIKkgg7wRvE9NInA6Q7C6z+JTH8QDUD+YBu/MP7cphbVoDKONEOkMxzH1WrQVnDPDfl6KpXmQZLL/AJ+kwUnKggroLhF4ZpjLMWM9wQp5oXkIQXtlLNOftzZv0ikQPfW7U+88U89PMCb1oZYyKR0Tw9uYUmOLHBzcwvPcNgy7ldFIBJuOWlrRVekUYhhY/AjmO6XHbGwjUPWUSFrjXXRanjwDd50PHnK1tDGmxSrSK1VI36ZTfkdRcd9p3NHWR1Tbtz1Go+3at+Gs4puPEclooCxAGpJsBOtR2Mtu2xJ5LoB5nfOThcRkdW35Tu5jcZYcFievbLRV3biMuUKObNuUevnLbyGDecbAKU8zm5YBaZ2IWqU0pknPmvmt2AtiXJHCx/y8u2Fwq00VEHZQZRz7ye8m585DZ+zhSHN2tmbcNNyrfcoPmTqeQ3lScTtPaH5l+6zqjLtPP6feywaqrdNYXwCgqRipJKkYqTFLlnlyiqRqrJKkYqRRckucsKsaqQVZIm0U51kkuWGNvH5Tt7KwGRcx95uHIcpr7L2dud/FQf8AkZ1wJ1uxNlln/JmGP8Ry7e9ZtTNfoN8VmEITq1SRCEIIRCEIIRMETMIIXB23sDrLvTsKn1huD/s3zlZKEEgggg2IIsQeRE9DInO2psVKwv7r8HA+DDiJz+0dk8UmWDB2o0P3WnS1xj6D8vRUzJMZJu4vA1KTWcW5H6p8D+kTknKOJY7deLEaFbTZA4XC18kMk2MkMkN5S31r5JnJH5JnJDeRvpASLxOz6VUAVERwN2YajwO8eRm4EmQkBIWm7TYqO/qFxF6JYMG/VeRqVCP+U6uHwqIoVFVVG5VUKL89OPfNgJJBJOWqllwkeT3kn1Xj5XO6xJ7ylhJMJGBJNUlYuSS5LCRipJhIwJFlyWXKCpGKszaZpozmygk/5v5ReLjutFydEou1UWa06Wztln3qg7wp+Z/abGB2Uqatq/wHh+83wJ12y9h7hE1Tno3l39vvuz5qi/RZ5oAmYQnVqkiEIQQiEIQQiEIQQiEIQQiEIQQl1sOrghgCDvBFxOHjejlrmkfyMfk37+ssEJTqqGGqFpG+Oo8U6KZ8R6JVJq4dkNmUg8iLf95ELLpVoqwswBHIi859fo/TPukr3e8vodfjOYqNgzsxhcHDkcD9PRaLK9p6wsq5khknUq7Dqruyt4Gx9D+81nwjr7yMPym3rumLLBPD+4xw8MPNWmzsdkVqhJIJGSQEq8VqlvJQSTCSekzmEjxRzUC5RCSYSTSm7e6rHwUmbFPZdU77Ad5/QR0cE837bHHww80p0jRmVrGwFz3fEgfqIC5NgDfgALn0nQGxBm1u1ylzcBVVbHKo371HqZtpg7JoCGLMxy2JJuct9dbXGl+E3ofw9LJYyO3fifoqjqoDLFaWG2Oza1DYchq3ruE61HDKgsosP81POKFPRdH0BWxYXH3jrqbfOQNJjvBvloqe1ya78Z0tHs2npB+m3HmcT77lUkldJmt2KrElTbQjja9txNvKJZGICkGxdiTcAZAxIGhvrppMmh2xZeN8xtZQFtlUX3/uZoJSlhXYjW9rCxIsSdb6HymxNHqGy7jfqyo7Vu0T4/GTqUmIb3hZ7ra27KANCeetjyghbcJq9oBQoO43zdo3sCLm/jAVKlx2dNPEDN48jfyghbUJGEEKUIQghEIQghEIQghEIQghEIQghLP7zIhCC8Wpjd849ffCE4jbfWPetGnyUae+dbB7x4whFbG6w7wpVGS6BmBMQnd6rMUzCEJ6vUTEIQQiZhCCEQhCCFgwhCCFmEIQQv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矩形 74">
            <a:extLst>
              <a:ext uri="{FF2B5EF4-FFF2-40B4-BE49-F238E27FC236}">
                <a16:creationId xmlns:a16="http://schemas.microsoft.com/office/drawing/2014/main" id="{686F0D2F-FF17-3B4D-85A4-05720876EF72}"/>
              </a:ext>
            </a:extLst>
          </p:cNvPr>
          <p:cNvSpPr/>
          <p:nvPr/>
        </p:nvSpPr>
        <p:spPr>
          <a:xfrm>
            <a:off x="196398" y="160338"/>
            <a:ext cx="917663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charset="0"/>
                <a:ea typeface="ＭＳ Ｐゴシック" charset="0"/>
                <a:cs typeface="Times New Roman" panose="02020603050405020304" pitchFamily="18" charset="0"/>
              </a:rPr>
              <a:t>Interfacial electronic structure and band alignment at p-n heterojunctions  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charset="0"/>
              <a:ea typeface="ＭＳ Ｐゴシック" charset="0"/>
              <a:cs typeface="Heiti SC Medium"/>
            </a:endParaRPr>
          </a:p>
        </p:txBody>
      </p:sp>
      <p:grpSp>
        <p:nvGrpSpPr>
          <p:cNvPr id="15" name="组合 1">
            <a:extLst>
              <a:ext uri="{FF2B5EF4-FFF2-40B4-BE49-F238E27FC236}">
                <a16:creationId xmlns:a16="http://schemas.microsoft.com/office/drawing/2014/main" id="{BE599ECB-7AA2-3D49-9C21-9AA4E2598BF9}"/>
              </a:ext>
            </a:extLst>
          </p:cNvPr>
          <p:cNvGrpSpPr/>
          <p:nvPr/>
        </p:nvGrpSpPr>
        <p:grpSpPr>
          <a:xfrm>
            <a:off x="229296" y="840198"/>
            <a:ext cx="3706396" cy="2236408"/>
            <a:chOff x="350339" y="1135071"/>
            <a:chExt cx="3530031" cy="2100498"/>
          </a:xfrm>
        </p:grpSpPr>
        <p:pic>
          <p:nvPicPr>
            <p:cNvPr id="16" name="Picture 1">
              <a:extLst>
                <a:ext uri="{FF2B5EF4-FFF2-40B4-BE49-F238E27FC236}">
                  <a16:creationId xmlns:a16="http://schemas.microsoft.com/office/drawing/2014/main" id="{130DAE48-241C-A840-B7A2-046CEAF18A4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0339" y="1135071"/>
              <a:ext cx="3530031" cy="2100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54">
              <a:extLst>
                <a:ext uri="{FF2B5EF4-FFF2-40B4-BE49-F238E27FC236}">
                  <a16:creationId xmlns:a16="http://schemas.microsoft.com/office/drawing/2014/main" id="{F67DDFCD-FD8A-B14B-AC7A-D6F30FEABD2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62631" y="1758463"/>
              <a:ext cx="1106787" cy="9594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8" name="图片 11">
            <a:extLst>
              <a:ext uri="{FF2B5EF4-FFF2-40B4-BE49-F238E27FC236}">
                <a16:creationId xmlns:a16="http://schemas.microsoft.com/office/drawing/2014/main" id="{C16BD078-5A61-D945-9BBF-FA1CE97B751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48609" y="3940291"/>
            <a:ext cx="4233397" cy="2278689"/>
          </a:xfrm>
          <a:prstGeom prst="rect">
            <a:avLst/>
          </a:prstGeom>
        </p:spPr>
      </p:pic>
      <p:grpSp>
        <p:nvGrpSpPr>
          <p:cNvPr id="19" name="Group 1">
            <a:extLst>
              <a:ext uri="{FF2B5EF4-FFF2-40B4-BE49-F238E27FC236}">
                <a16:creationId xmlns:a16="http://schemas.microsoft.com/office/drawing/2014/main" id="{0AC70E62-2444-1C45-9D5E-97B84647864C}"/>
              </a:ext>
            </a:extLst>
          </p:cNvPr>
          <p:cNvGrpSpPr>
            <a:grpSpLocks/>
          </p:cNvGrpSpPr>
          <p:nvPr/>
        </p:nvGrpSpPr>
        <p:grpSpPr bwMode="auto">
          <a:xfrm>
            <a:off x="5259156" y="697285"/>
            <a:ext cx="3758340" cy="2874955"/>
            <a:chOff x="5256336" y="2917296"/>
            <a:chExt cx="3757673" cy="2875305"/>
          </a:xfrm>
        </p:grpSpPr>
        <p:graphicFrame>
          <p:nvGraphicFramePr>
            <p:cNvPr id="20" name="Object 48">
              <a:extLst>
                <a:ext uri="{FF2B5EF4-FFF2-40B4-BE49-F238E27FC236}">
                  <a16:creationId xmlns:a16="http://schemas.microsoft.com/office/drawing/2014/main" id="{12E89FC6-72FB-7E4B-BD31-35840CDE06E0}"/>
                </a:ext>
              </a:extLst>
            </p:cNvPr>
            <p:cNvGraphicFramePr>
              <a:graphicFrameLocks noChangeAspect="1"/>
            </p:cNvGraphicFramePr>
            <p:nvPr>
              <p:extLst/>
            </p:nvPr>
          </p:nvGraphicFramePr>
          <p:xfrm>
            <a:off x="5256336" y="2917296"/>
            <a:ext cx="3757673" cy="28753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112" name="Graph" r:id="rId12" imgW="3924300" imgH="2997200" progId="Origin50.Graph">
                    <p:embed/>
                  </p:oleObj>
                </mc:Choice>
                <mc:Fallback>
                  <p:oleObj name="Graph" r:id="rId12" imgW="3924300" imgH="2997200" progId="Origin50.Graph">
                    <p:embed/>
                    <p:pic>
                      <p:nvPicPr>
                        <p:cNvPr id="20" name="Object 48">
                          <a:extLst>
                            <a:ext uri="{FF2B5EF4-FFF2-40B4-BE49-F238E27FC236}">
                              <a16:creationId xmlns:a16="http://schemas.microsoft.com/office/drawing/2014/main" id="{12E89FC6-72FB-7E4B-BD31-35840CDE06E0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56336" y="2917296"/>
                          <a:ext cx="3757673" cy="287530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21" name="Picture 67">
              <a:extLst>
                <a:ext uri="{FF2B5EF4-FFF2-40B4-BE49-F238E27FC236}">
                  <a16:creationId xmlns:a16="http://schemas.microsoft.com/office/drawing/2014/main" id="{EB7BE966-F22C-9441-A191-DB9D07BD5843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153" b="5396"/>
            <a:stretch>
              <a:fillRect/>
            </a:stretch>
          </p:blipFill>
          <p:spPr bwMode="auto">
            <a:xfrm>
              <a:off x="7135172" y="3060226"/>
              <a:ext cx="1244244" cy="15005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2" name="TextBox 18">
            <a:extLst>
              <a:ext uri="{FF2B5EF4-FFF2-40B4-BE49-F238E27FC236}">
                <a16:creationId xmlns:a16="http://schemas.microsoft.com/office/drawing/2014/main" id="{501C15B4-3DD3-9D44-886D-E50AB6A5CA15}"/>
              </a:ext>
            </a:extLst>
          </p:cNvPr>
          <p:cNvSpPr txBox="1"/>
          <p:nvPr/>
        </p:nvSpPr>
        <p:spPr>
          <a:xfrm>
            <a:off x="5259156" y="6276741"/>
            <a:ext cx="33499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Appl. Phys. Lett.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112, 171605 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(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2018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)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ACS Appl. Mater.&amp; Interface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9, 26549 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(2017)</a:t>
            </a:r>
          </a:p>
        </p:txBody>
      </p:sp>
      <p:pic>
        <p:nvPicPr>
          <p:cNvPr id="23" name="图片 31">
            <a:extLst>
              <a:ext uri="{FF2B5EF4-FFF2-40B4-BE49-F238E27FC236}">
                <a16:creationId xmlns:a16="http://schemas.microsoft.com/office/drawing/2014/main" id="{5DE34123-96A5-E24A-9EC3-24462F4F2990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15" b="11598"/>
          <a:stretch/>
        </p:blipFill>
        <p:spPr>
          <a:xfrm>
            <a:off x="3152234" y="4342547"/>
            <a:ext cx="1297713" cy="1003191"/>
          </a:xfrm>
          <a:prstGeom prst="rect">
            <a:avLst/>
          </a:prstGeom>
        </p:spPr>
      </p:pic>
      <p:sp>
        <p:nvSpPr>
          <p:cNvPr id="24" name="Rectangle 2">
            <a:extLst>
              <a:ext uri="{FF2B5EF4-FFF2-40B4-BE49-F238E27FC236}">
                <a16:creationId xmlns:a16="http://schemas.microsoft.com/office/drawing/2014/main" id="{94113FF2-D2B4-CE4B-BE60-A768C83BE6F6}"/>
              </a:ext>
            </a:extLst>
          </p:cNvPr>
          <p:cNvSpPr/>
          <p:nvPr/>
        </p:nvSpPr>
        <p:spPr>
          <a:xfrm>
            <a:off x="3321505" y="3449001"/>
            <a:ext cx="1989983" cy="506146"/>
          </a:xfrm>
          <a:prstGeom prst="rect">
            <a:avLst/>
          </a:prstGeom>
          <a:solidFill>
            <a:srgbClr val="F79646">
              <a:lumMod val="75000"/>
            </a:srgbClr>
          </a:solidFill>
          <a:ln w="9525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ＭＳ Ｐゴシック" charset="0"/>
              <a:cs typeface="+mn-cs"/>
            </a:endParaRPr>
          </a:p>
        </p:txBody>
      </p:sp>
      <p:sp>
        <p:nvSpPr>
          <p:cNvPr id="25" name="Rectangle 3">
            <a:extLst>
              <a:ext uri="{FF2B5EF4-FFF2-40B4-BE49-F238E27FC236}">
                <a16:creationId xmlns:a16="http://schemas.microsoft.com/office/drawing/2014/main" id="{A379DE84-4456-1241-ADA2-6A3FD540E26F}"/>
              </a:ext>
            </a:extLst>
          </p:cNvPr>
          <p:cNvSpPr/>
          <p:nvPr/>
        </p:nvSpPr>
        <p:spPr>
          <a:xfrm>
            <a:off x="3321505" y="3241090"/>
            <a:ext cx="1989983" cy="209003"/>
          </a:xfrm>
          <a:prstGeom prst="rect">
            <a:avLst/>
          </a:prstGeom>
          <a:solidFill>
            <a:srgbClr val="008000"/>
          </a:soli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ＭＳ Ｐゴシック" charset="0"/>
              <a:cs typeface="+mn-cs"/>
            </a:endParaRPr>
          </a:p>
        </p:txBody>
      </p:sp>
      <p:sp>
        <p:nvSpPr>
          <p:cNvPr id="26" name="TextBox 4">
            <a:extLst>
              <a:ext uri="{FF2B5EF4-FFF2-40B4-BE49-F238E27FC236}">
                <a16:creationId xmlns:a16="http://schemas.microsoft.com/office/drawing/2014/main" id="{8FA27D83-DF3A-524C-8907-5F967103F866}"/>
              </a:ext>
            </a:extLst>
          </p:cNvPr>
          <p:cNvSpPr txBox="1"/>
          <p:nvPr/>
        </p:nvSpPr>
        <p:spPr>
          <a:xfrm>
            <a:off x="3526065" y="3538912"/>
            <a:ext cx="15808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ＭＳ Ｐゴシック" charset="0"/>
                <a:cs typeface="+mn-cs"/>
              </a:rPr>
              <a:t>N-SrTiO3(001)</a:t>
            </a:r>
          </a:p>
        </p:txBody>
      </p:sp>
      <p:sp>
        <p:nvSpPr>
          <p:cNvPr id="27" name="TextBox 5">
            <a:extLst>
              <a:ext uri="{FF2B5EF4-FFF2-40B4-BE49-F238E27FC236}">
                <a16:creationId xmlns:a16="http://schemas.microsoft.com/office/drawing/2014/main" id="{5AA24639-CDB1-F64F-B0EE-3902A0E949CD}"/>
              </a:ext>
            </a:extLst>
          </p:cNvPr>
          <p:cNvSpPr txBox="1"/>
          <p:nvPr/>
        </p:nvSpPr>
        <p:spPr>
          <a:xfrm>
            <a:off x="3392799" y="3178596"/>
            <a:ext cx="15808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ＭＳ Ｐゴシック" charset="0"/>
                <a:cs typeface="+mn-cs"/>
              </a:rPr>
              <a:t>2 nm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ＭＳ Ｐゴシック" charset="0"/>
                <a:cs typeface="+mn-cs"/>
              </a:rPr>
              <a:t>NiO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ＭＳ Ｐゴシック" charset="0"/>
              <a:cs typeface="+mn-cs"/>
            </a:endParaRPr>
          </a:p>
        </p:txBody>
      </p:sp>
      <p:cxnSp>
        <p:nvCxnSpPr>
          <p:cNvPr id="28" name="直线箭头连接符 12">
            <a:extLst>
              <a:ext uri="{FF2B5EF4-FFF2-40B4-BE49-F238E27FC236}">
                <a16:creationId xmlns:a16="http://schemas.microsoft.com/office/drawing/2014/main" id="{610680C9-88B5-5047-A4AD-F6BFFCCD1C7C}"/>
              </a:ext>
            </a:extLst>
          </p:cNvPr>
          <p:cNvCxnSpPr>
            <a:cxnSpLocks/>
          </p:cNvCxnSpPr>
          <p:nvPr/>
        </p:nvCxnSpPr>
        <p:spPr bwMode="auto">
          <a:xfrm>
            <a:off x="4059656" y="2796836"/>
            <a:ext cx="440440" cy="746861"/>
          </a:xfrm>
          <a:prstGeom prst="straightConnector1">
            <a:avLst/>
          </a:prstGeom>
          <a:solidFill>
            <a:srgbClr val="00B8FF"/>
          </a:solidFill>
          <a:ln w="25400" cap="flat" cmpd="sng" algn="ctr">
            <a:solidFill>
              <a:srgbClr val="FF0000"/>
            </a:solidFill>
            <a:prstDash val="sysDash"/>
            <a:round/>
            <a:headEnd type="none" w="med" len="med"/>
            <a:tailEnd type="triangle"/>
          </a:ln>
          <a:effectLst/>
        </p:spPr>
      </p:cxnSp>
      <p:cxnSp>
        <p:nvCxnSpPr>
          <p:cNvPr id="29" name="直线箭头连接符 40">
            <a:extLst>
              <a:ext uri="{FF2B5EF4-FFF2-40B4-BE49-F238E27FC236}">
                <a16:creationId xmlns:a16="http://schemas.microsoft.com/office/drawing/2014/main" id="{721AA164-DE3F-5744-B07D-EBF67B1665BE}"/>
              </a:ext>
            </a:extLst>
          </p:cNvPr>
          <p:cNvCxnSpPr>
            <a:cxnSpLocks/>
          </p:cNvCxnSpPr>
          <p:nvPr/>
        </p:nvCxnSpPr>
        <p:spPr bwMode="auto">
          <a:xfrm flipV="1">
            <a:off x="4535743" y="2718847"/>
            <a:ext cx="497944" cy="834270"/>
          </a:xfrm>
          <a:prstGeom prst="straightConnector1">
            <a:avLst/>
          </a:prstGeom>
          <a:solidFill>
            <a:srgbClr val="00B8FF"/>
          </a:solidFill>
          <a:ln w="25400" cap="flat" cmpd="sng" algn="ctr">
            <a:solidFill>
              <a:srgbClr val="9900CC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0" name="文本框 42">
            <a:extLst>
              <a:ext uri="{FF2B5EF4-FFF2-40B4-BE49-F238E27FC236}">
                <a16:creationId xmlns:a16="http://schemas.microsoft.com/office/drawing/2014/main" id="{3D00780E-86E7-7C41-853C-7EE5D8CC9512}"/>
              </a:ext>
            </a:extLst>
          </p:cNvPr>
          <p:cNvSpPr txBox="1"/>
          <p:nvPr/>
        </p:nvSpPr>
        <p:spPr>
          <a:xfrm>
            <a:off x="3421512" y="2717293"/>
            <a:ext cx="10449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X-ray</a:t>
            </a:r>
            <a:endParaRPr kumimoji="1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sp>
        <p:nvSpPr>
          <p:cNvPr id="31" name="文本框 44">
            <a:extLst>
              <a:ext uri="{FF2B5EF4-FFF2-40B4-BE49-F238E27FC236}">
                <a16:creationId xmlns:a16="http://schemas.microsoft.com/office/drawing/2014/main" id="{14A0CBAF-2FAD-5140-BEE5-61AB20CD1677}"/>
              </a:ext>
            </a:extLst>
          </p:cNvPr>
          <p:cNvSpPr txBox="1"/>
          <p:nvPr/>
        </p:nvSpPr>
        <p:spPr>
          <a:xfrm>
            <a:off x="4059656" y="2450269"/>
            <a:ext cx="15480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photoelectron</a:t>
            </a:r>
            <a:endParaRPr kumimoji="1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pic>
        <p:nvPicPr>
          <p:cNvPr id="32" name="图片 13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125857" y="5373720"/>
            <a:ext cx="1297713" cy="1297713"/>
          </a:xfrm>
          <a:prstGeom prst="rect">
            <a:avLst/>
          </a:prstGeom>
        </p:spPr>
      </p:pic>
      <p:graphicFrame>
        <p:nvGraphicFramePr>
          <p:cNvPr id="33" name="对象 20">
            <a:extLst>
              <a:ext uri="{FF2B5EF4-FFF2-40B4-BE49-F238E27FC236}">
                <a16:creationId xmlns:a16="http://schemas.microsoft.com/office/drawing/2014/main" id="{2F92D7DB-905F-7F42-AB09-0871E514ADA2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-79" y="3269121"/>
          <a:ext cx="4592378" cy="53737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13" name="Graph" r:id="rId17" imgW="3657600" imgH="4279680" progId="Origin50.Graph">
                  <p:embed/>
                </p:oleObj>
              </mc:Choice>
              <mc:Fallback>
                <p:oleObj name="Graph" r:id="rId17" imgW="3657600" imgH="4279680" progId="Origin50.Graph">
                  <p:embed/>
                  <p:pic>
                    <p:nvPicPr>
                      <p:cNvPr id="33" name="对象 20">
                        <a:extLst>
                          <a:ext uri="{FF2B5EF4-FFF2-40B4-BE49-F238E27FC236}">
                            <a16:creationId xmlns:a16="http://schemas.microsoft.com/office/drawing/2014/main" id="{2F92D7DB-905F-7F42-AB09-0871E514ADA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-79" y="3269121"/>
                        <a:ext cx="4592378" cy="53737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文本框 33">
            <a:extLst>
              <a:ext uri="{FF2B5EF4-FFF2-40B4-BE49-F238E27FC236}">
                <a16:creationId xmlns:a16="http://schemas.microsoft.com/office/drawing/2014/main" id="{F25E9738-1996-A549-97CA-D77967677816}"/>
              </a:ext>
            </a:extLst>
          </p:cNvPr>
          <p:cNvSpPr txBox="1"/>
          <p:nvPr/>
        </p:nvSpPr>
        <p:spPr>
          <a:xfrm>
            <a:off x="8625577" y="6507574"/>
            <a:ext cx="5086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/>
              <a:t>2</a:t>
            </a:r>
            <a:r>
              <a:rPr lang="en-US" altLang="zh-Hans" sz="1200" dirty="0"/>
              <a:t>9</a:t>
            </a:r>
            <a:endParaRPr lang="en-US" altLang="zh-CN" sz="1200" dirty="0"/>
          </a:p>
        </p:txBody>
      </p:sp>
    </p:spTree>
    <p:extLst>
      <p:ext uri="{BB962C8B-B14F-4D97-AF65-F5344CB8AC3E}">
        <p14:creationId xmlns:p14="http://schemas.microsoft.com/office/powerpoint/2010/main" val="9288806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文本框 32"/>
          <p:cNvSpPr txBox="1"/>
          <p:nvPr/>
        </p:nvSpPr>
        <p:spPr>
          <a:xfrm>
            <a:off x="458238" y="1587660"/>
            <a:ext cx="4450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Ink: </a:t>
            </a:r>
            <a:r>
              <a:rPr lang="en-US" altLang="zh-CN" dirty="0"/>
              <a:t>Li</a:t>
            </a:r>
            <a:r>
              <a:rPr lang="en-US" altLang="zh-CN" baseline="-25000" dirty="0"/>
              <a:t>x</a:t>
            </a:r>
            <a:r>
              <a:rPr lang="en-US" altLang="zh-CN" dirty="0"/>
              <a:t>Ni</a:t>
            </a:r>
            <a:r>
              <a:rPr lang="en-US" altLang="zh-CN" baseline="-25000" dirty="0"/>
              <a:t>1-x</a:t>
            </a:r>
            <a:r>
              <a:rPr lang="en-US" altLang="zh-CN" dirty="0"/>
              <a:t>O </a:t>
            </a:r>
            <a:r>
              <a:rPr lang="en-US" altLang="zh-CN" dirty="0" err="1"/>
              <a:t>powder+Nafion+Ethonal</a:t>
            </a:r>
            <a:endParaRPr lang="zh-CN" altLang="en-US" dirty="0"/>
          </a:p>
        </p:txBody>
      </p:sp>
      <p:pic>
        <p:nvPicPr>
          <p:cNvPr id="40" name="图片 3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448" y="700738"/>
            <a:ext cx="3038282" cy="2492290"/>
          </a:xfrm>
          <a:prstGeom prst="rect">
            <a:avLst/>
          </a:prstGeom>
        </p:spPr>
      </p:pic>
      <p:sp>
        <p:nvSpPr>
          <p:cNvPr id="41" name="文本框 40"/>
          <p:cNvSpPr txBox="1"/>
          <p:nvPr/>
        </p:nvSpPr>
        <p:spPr>
          <a:xfrm>
            <a:off x="458238" y="1978323"/>
            <a:ext cx="44504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Drop-casting</a:t>
            </a:r>
            <a:r>
              <a:rPr lang="en-US" altLang="zh-CN" dirty="0"/>
              <a:t> on glassy carbon electrode  </a:t>
            </a:r>
          </a:p>
          <a:p>
            <a:r>
              <a:rPr lang="en-US" altLang="zh-CN" dirty="0"/>
              <a:t>                       (0.30 mg/cm</a:t>
            </a:r>
            <a:r>
              <a:rPr lang="en-US" altLang="zh-CN" baseline="30000" dirty="0"/>
              <a:t>2</a:t>
            </a:r>
            <a:r>
              <a:rPr lang="en-US" altLang="zh-CN" dirty="0"/>
              <a:t>)</a:t>
            </a:r>
            <a:endParaRPr lang="zh-CN" altLang="en-US" dirty="0"/>
          </a:p>
        </p:txBody>
      </p:sp>
      <p:sp>
        <p:nvSpPr>
          <p:cNvPr id="43" name="文本框 42"/>
          <p:cNvSpPr txBox="1"/>
          <p:nvPr/>
        </p:nvSpPr>
        <p:spPr>
          <a:xfrm>
            <a:off x="286380" y="1191147"/>
            <a:ext cx="39493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1. Preparation of electrode</a:t>
            </a:r>
            <a:endParaRPr lang="zh-CN" altLang="en-US" dirty="0"/>
          </a:p>
        </p:txBody>
      </p:sp>
      <p:sp>
        <p:nvSpPr>
          <p:cNvPr id="44" name="矩形 43"/>
          <p:cNvSpPr/>
          <p:nvPr/>
        </p:nvSpPr>
        <p:spPr>
          <a:xfrm>
            <a:off x="1636980" y="2016541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 </a:t>
            </a:r>
          </a:p>
        </p:txBody>
      </p:sp>
      <p:sp>
        <p:nvSpPr>
          <p:cNvPr id="13" name="文本框 41"/>
          <p:cNvSpPr txBox="1"/>
          <p:nvPr/>
        </p:nvSpPr>
        <p:spPr>
          <a:xfrm>
            <a:off x="458238" y="3112982"/>
            <a:ext cx="30467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2. Electrochemical Test</a:t>
            </a:r>
            <a:endParaRPr lang="zh-CN" altLang="en-US" b="1" dirty="0"/>
          </a:p>
        </p:txBody>
      </p:sp>
      <p:sp>
        <p:nvSpPr>
          <p:cNvPr id="14" name="文本框 51"/>
          <p:cNvSpPr txBox="1"/>
          <p:nvPr/>
        </p:nvSpPr>
        <p:spPr>
          <a:xfrm>
            <a:off x="785907" y="3482314"/>
            <a:ext cx="27959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LSV, CV, </a:t>
            </a:r>
            <a:r>
              <a:rPr lang="en-US" altLang="zh-CN" dirty="0" err="1"/>
              <a:t>Tafel</a:t>
            </a:r>
            <a:r>
              <a:rPr lang="en-US" altLang="zh-CN" dirty="0"/>
              <a:t>, EIS</a:t>
            </a:r>
            <a:endParaRPr lang="zh-CN" altLang="en-US" dirty="0"/>
          </a:p>
        </p:txBody>
      </p:sp>
      <p:pic>
        <p:nvPicPr>
          <p:cNvPr id="15" name="图片 5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069" y="3500722"/>
            <a:ext cx="3749040" cy="2983219"/>
          </a:xfrm>
          <a:prstGeom prst="rect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</p:pic>
      <p:sp>
        <p:nvSpPr>
          <p:cNvPr id="17" name="文本框 51"/>
          <p:cNvSpPr txBox="1"/>
          <p:nvPr/>
        </p:nvSpPr>
        <p:spPr>
          <a:xfrm>
            <a:off x="6187798" y="3874658"/>
            <a:ext cx="25776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/>
              <a:t>Rotating disk electrode</a:t>
            </a:r>
            <a:endParaRPr lang="zh-CN" altLang="en-US" sz="1200" b="1" dirty="0"/>
          </a:p>
        </p:txBody>
      </p:sp>
      <p:sp>
        <p:nvSpPr>
          <p:cNvPr id="18" name="文本框 51"/>
          <p:cNvSpPr txBox="1"/>
          <p:nvPr/>
        </p:nvSpPr>
        <p:spPr>
          <a:xfrm>
            <a:off x="6494809" y="4598585"/>
            <a:ext cx="22706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/>
              <a:t>Electrochemical Station</a:t>
            </a:r>
            <a:endParaRPr lang="zh-CN" altLang="en-US" sz="1200" b="1" dirty="0"/>
          </a:p>
        </p:txBody>
      </p:sp>
      <p:pic>
        <p:nvPicPr>
          <p:cNvPr id="2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85992">
            <a:off x="6586410" y="4801138"/>
            <a:ext cx="1625147" cy="72000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51439" y="4291803"/>
            <a:ext cx="1664652" cy="1934350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9187" y="4197917"/>
            <a:ext cx="2624437" cy="2286024"/>
          </a:xfrm>
          <a:prstGeom prst="rect">
            <a:avLst/>
          </a:prstGeom>
        </p:spPr>
      </p:pic>
      <p:pic>
        <p:nvPicPr>
          <p:cNvPr id="24" name="图片 2" descr="8092962_173153605000_2"/>
          <p:cNvPicPr/>
          <p:nvPr/>
        </p:nvPicPr>
        <p:blipFill>
          <a:blip r:embed="rId7"/>
          <a:srcRect b="83057"/>
          <a:stretch>
            <a:fillRect/>
          </a:stretch>
        </p:blipFill>
        <p:spPr>
          <a:xfrm>
            <a:off x="-4192" y="-12059"/>
            <a:ext cx="9144635" cy="756285"/>
          </a:xfrm>
          <a:prstGeom prst="rect">
            <a:avLst/>
          </a:prstGeom>
        </p:spPr>
      </p:pic>
      <p:pic>
        <p:nvPicPr>
          <p:cNvPr id="25" name="Picture 2" descr="Related image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856" y="-41711"/>
            <a:ext cx="815587" cy="815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itle 1"/>
          <p:cNvSpPr txBox="1">
            <a:spLocks/>
          </p:cNvSpPr>
          <p:nvPr/>
        </p:nvSpPr>
        <p:spPr>
          <a:xfrm>
            <a:off x="2601493" y="70294"/>
            <a:ext cx="5028649" cy="54460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400" b="1" dirty="0" err="1"/>
              <a:t>Electrocatalytic</a:t>
            </a:r>
            <a:r>
              <a:rPr lang="en-US" altLang="zh-CN" sz="2400" b="1" dirty="0"/>
              <a:t> activity Test</a:t>
            </a:r>
            <a:endParaRPr lang="zh-CN" altLang="en-US" sz="2400" b="1" dirty="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144AA50D-C454-D44A-A2D6-B9A21DCCFFF3}"/>
              </a:ext>
            </a:extLst>
          </p:cNvPr>
          <p:cNvSpPr txBox="1"/>
          <p:nvPr/>
        </p:nvSpPr>
        <p:spPr>
          <a:xfrm>
            <a:off x="8625577" y="6507574"/>
            <a:ext cx="5086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ans" sz="1200" dirty="0"/>
              <a:t>30</a:t>
            </a:r>
            <a:endParaRPr lang="en-US" altLang="zh-CN" sz="1200" dirty="0"/>
          </a:p>
        </p:txBody>
      </p:sp>
    </p:spTree>
    <p:extLst>
      <p:ext uri="{BB962C8B-B14F-4D97-AF65-F5344CB8AC3E}">
        <p14:creationId xmlns:p14="http://schemas.microsoft.com/office/powerpoint/2010/main" val="366198479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202124" y="5760037"/>
            <a:ext cx="8702505" cy="55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800" marR="5143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5314950" algn="l"/>
                <a:tab pos="5486400" algn="l"/>
              </a:tabLst>
            </a:pPr>
            <a:r>
              <a:rPr lang="en-US" sz="1400" b="1" dirty="0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OER activities of Li</a:t>
            </a:r>
            <a:r>
              <a:rPr lang="en-US" sz="1400" b="1" baseline="-25000" dirty="0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sz="1400" b="1" dirty="0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Ni</a:t>
            </a:r>
            <a:r>
              <a:rPr lang="en-US" sz="1400" b="1" baseline="-25000" dirty="0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1-x</a:t>
            </a:r>
            <a:r>
              <a:rPr lang="en-US" sz="1400" b="1" dirty="0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O</a:t>
            </a:r>
            <a:r>
              <a:rPr lang="en-US" sz="1400" dirty="0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. (a) linear scan </a:t>
            </a:r>
            <a:r>
              <a:rPr lang="en-US" sz="1400" dirty="0" err="1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voltammetrys</a:t>
            </a:r>
            <a:r>
              <a:rPr lang="en-US" sz="1400" dirty="0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 vs reversible hydrogen electrode (RHE), (b) </a:t>
            </a:r>
            <a:r>
              <a:rPr lang="en-US" sz="1400" dirty="0" err="1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tafel</a:t>
            </a:r>
            <a:r>
              <a:rPr lang="en-US" sz="1400" dirty="0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splots</a:t>
            </a:r>
            <a:r>
              <a:rPr lang="en-US" sz="1400" dirty="0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, (c) electrochemical impedance spectroscopy and (d) cyclic voltammetry for Li</a:t>
            </a:r>
            <a:r>
              <a:rPr lang="en-US" sz="1400" baseline="-25000" dirty="0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sz="1400" dirty="0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Ni</a:t>
            </a:r>
            <a:r>
              <a:rPr lang="en-US" sz="1400" baseline="-25000" dirty="0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1-x</a:t>
            </a:r>
            <a:r>
              <a:rPr lang="en-US" sz="1400" dirty="0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O.</a:t>
            </a:r>
            <a:endParaRPr lang="en-US" sz="14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1621450" y="6210158"/>
            <a:ext cx="6039928" cy="54460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Li</a:t>
            </a:r>
            <a:r>
              <a:rPr lang="en-US" sz="1800" b="1" baseline="-25000" dirty="0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sz="1800" b="1" dirty="0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Ni</a:t>
            </a:r>
            <a:r>
              <a:rPr lang="en-US" sz="1800" b="1" baseline="-25000" dirty="0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1-x</a:t>
            </a:r>
            <a:r>
              <a:rPr lang="en-US" sz="1800" b="1" dirty="0"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O showing increasing OER activity as Li doping</a:t>
            </a:r>
            <a:endParaRPr lang="en-US" sz="1800" dirty="0"/>
          </a:p>
        </p:txBody>
      </p:sp>
      <p:pic>
        <p:nvPicPr>
          <p:cNvPr id="19" name="图片 2" descr="8092962_173153605000_2"/>
          <p:cNvPicPr/>
          <p:nvPr/>
        </p:nvPicPr>
        <p:blipFill>
          <a:blip r:embed="rId2"/>
          <a:srcRect b="83057"/>
          <a:stretch>
            <a:fillRect/>
          </a:stretch>
        </p:blipFill>
        <p:spPr>
          <a:xfrm>
            <a:off x="-4192" y="-12059"/>
            <a:ext cx="9144635" cy="756285"/>
          </a:xfrm>
          <a:prstGeom prst="rect">
            <a:avLst/>
          </a:prstGeom>
        </p:spPr>
      </p:pic>
      <p:pic>
        <p:nvPicPr>
          <p:cNvPr id="20" name="Picture 2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856" y="-41711"/>
            <a:ext cx="815587" cy="815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itle 1"/>
          <p:cNvSpPr txBox="1">
            <a:spLocks/>
          </p:cNvSpPr>
          <p:nvPr/>
        </p:nvSpPr>
        <p:spPr>
          <a:xfrm>
            <a:off x="1724686" y="111141"/>
            <a:ext cx="6600170" cy="54460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>
                <a:latin typeface="+mj-ea"/>
                <a:cs typeface="Times New Roman" panose="02020603050405020304" pitchFamily="18" charset="0"/>
              </a:rPr>
              <a:t>OER </a:t>
            </a:r>
            <a:r>
              <a:rPr lang="en-US" sz="2400" b="1" dirty="0" err="1">
                <a:latin typeface="+mj-ea"/>
                <a:cs typeface="Times New Roman" panose="02020603050405020304" pitchFamily="18" charset="0"/>
              </a:rPr>
              <a:t>electrocatalytic</a:t>
            </a:r>
            <a:r>
              <a:rPr lang="en-US" sz="2400" b="1" dirty="0">
                <a:latin typeface="+mj-ea"/>
                <a:cs typeface="Times New Roman" panose="02020603050405020304" pitchFamily="18" charset="0"/>
              </a:rPr>
              <a:t> activities of Li</a:t>
            </a:r>
            <a:r>
              <a:rPr lang="en-US" sz="2400" b="1" baseline="-25000" dirty="0">
                <a:latin typeface="+mj-ea"/>
                <a:cs typeface="Times New Roman" panose="02020603050405020304" pitchFamily="18" charset="0"/>
              </a:rPr>
              <a:t>x</a:t>
            </a:r>
            <a:r>
              <a:rPr lang="en-US" sz="2400" b="1" dirty="0">
                <a:latin typeface="+mj-ea"/>
                <a:cs typeface="Times New Roman" panose="02020603050405020304" pitchFamily="18" charset="0"/>
              </a:rPr>
              <a:t>Ni</a:t>
            </a:r>
            <a:r>
              <a:rPr lang="en-US" sz="2400" b="1" baseline="-25000" dirty="0">
                <a:latin typeface="+mj-ea"/>
                <a:cs typeface="Times New Roman" panose="02020603050405020304" pitchFamily="18" charset="0"/>
              </a:rPr>
              <a:t>1-x</a:t>
            </a:r>
            <a:r>
              <a:rPr lang="en-US" sz="2400" b="1" dirty="0">
                <a:latin typeface="+mj-ea"/>
                <a:cs typeface="Times New Roman" panose="02020603050405020304" pitchFamily="18" charset="0"/>
              </a:rPr>
              <a:t>O</a:t>
            </a:r>
            <a:endParaRPr lang="en-US" sz="2400" dirty="0">
              <a:latin typeface="+mj-ea"/>
            </a:endParaRPr>
          </a:p>
        </p:txBody>
      </p:sp>
      <p:pic>
        <p:nvPicPr>
          <p:cNvPr id="16" name="图片 37">
            <a:extLst>
              <a:ext uri="{FF2B5EF4-FFF2-40B4-BE49-F238E27FC236}">
                <a16:creationId xmlns:a16="http://schemas.microsoft.com/office/drawing/2014/main" id="{311A6AFE-E826-DA42-9AA6-86E91CF57DE8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2793" y="818120"/>
            <a:ext cx="6737197" cy="5086237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8519AE71-722A-F042-A28D-EA220AFAC825}"/>
              </a:ext>
            </a:extLst>
          </p:cNvPr>
          <p:cNvSpPr txBox="1"/>
          <p:nvPr/>
        </p:nvSpPr>
        <p:spPr>
          <a:xfrm>
            <a:off x="8625577" y="6507574"/>
            <a:ext cx="5086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ans" sz="1200" dirty="0"/>
              <a:t>31</a:t>
            </a:r>
            <a:endParaRPr lang="en-US" altLang="zh-CN" sz="1200" dirty="0"/>
          </a:p>
        </p:txBody>
      </p:sp>
    </p:spTree>
    <p:extLst>
      <p:ext uri="{BB962C8B-B14F-4D97-AF65-F5344CB8AC3E}">
        <p14:creationId xmlns:p14="http://schemas.microsoft.com/office/powerpoint/2010/main" val="14529412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8092962_173153605000_2"/>
          <p:cNvPicPr/>
          <p:nvPr/>
        </p:nvPicPr>
        <p:blipFill>
          <a:blip r:embed="rId3"/>
          <a:srcRect b="83057"/>
          <a:stretch>
            <a:fillRect/>
          </a:stretch>
        </p:blipFill>
        <p:spPr>
          <a:xfrm>
            <a:off x="17603" y="9180"/>
            <a:ext cx="9144635" cy="756285"/>
          </a:xfrm>
          <a:prstGeom prst="rect">
            <a:avLst/>
          </a:prstGeom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0" y="7"/>
            <a:ext cx="0" cy="307777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4"/>
              </a:buBlip>
              <a:defRPr sz="2000" kern="1200">
                <a:solidFill>
                  <a:schemeClr val="accent2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5"/>
              </a:buBlip>
              <a:defRPr sz="1800" kern="1200">
                <a:solidFill>
                  <a:schemeClr val="accent2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6"/>
              </a:buBlip>
              <a:defRPr sz="1600" kern="1200">
                <a:solidFill>
                  <a:schemeClr val="accent2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7"/>
              </a:buBlip>
              <a:defRPr sz="1400" kern="1200">
                <a:solidFill>
                  <a:schemeClr val="accent2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4"/>
              </a:buBlip>
              <a:defRPr sz="1400" kern="1200">
                <a:solidFill>
                  <a:schemeClr val="accent2"/>
                </a:solidFill>
                <a:latin typeface="Arial"/>
                <a:ea typeface="+mn-ea"/>
                <a:cs typeface="Arial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en-US"/>
              <a:t> </a:t>
            </a:r>
            <a:endParaRPr lang="en-US" dirty="0"/>
          </a:p>
        </p:txBody>
      </p:sp>
      <p:sp>
        <p:nvSpPr>
          <p:cNvPr id="9" name="AutoShape 10" descr="data:image/jpeg;base64,/9j/4AAQSkZJRgABAQAAAQABAAD/2wCEAAkGBg8QDxAUEBIPFBAQEA8PEBAQDxQQEBAQFBAVFBQQFBQXHCYeFxkjGhQSHy8gJCcpLCwsFh4xNTAqNScrLCkBCQoKDgwOGg8PGiokHyQvLCktLCwsKSoqLCwtKSwsLDQvLCwsKSkvMCksKi8pKSwpLCwpKSwsLCwsKSwsKSwpKf/AABEIAOEA4QMBIgACEQEDEQH/xAAcAAACAgMBAQAAAAAAAAAAAAAAAwIGAQQFBwj/xABDEAACAQIDBAcECAUDAgcAAAABAgADEQQSIQUxQVEGEyJhcYGRBzKhsRRCUmJygsHRI0OS4fAVM7Ik8Rc0RHODosL/xAAbAQACAwEBAQAAAAAAAAAAAAAAAwIEBQYBB//EADcRAAEDAgMECAQGAgMAAAAAAAEAAgMEESExQQUSE1EiMmFxgZGx8KHB0eEGFCMzQlIV8SRygv/aAAwDAQACEQMRAD8A9xhCEEIhCEEIhCEEIhMXkDV5SLnBuaLJkg1UCa1XGKO88hu9Zq1MU53WHhv9Zmz7RjjwBuezH7fFNbESt56/gBzM1amOH2v6dflNRhffqeZ1kCswp9qTO6uHj9LKy2FozTXxn4z5/wB4lsT3H1kSsgyzGlqZnZlWGsasmv3H1kfpRG4uPzH95EiQIlXiu5poa1bC7SqDc5/Nr85sU9tt9ZVI7jY/rOYRIESzFXVUfUkPjiPigwRuzCsdDbVJt5Kn72713TdVwd247iNbymljJUMW6G6MV7uB8Rum3T/iCVuE7bjm3Py/0kPoQeqVcoTiYTpCNBVFvvLqvmN4+M7CVVYAggg7iNQZ0tNWQ1Td6J1/UeCoSRPjNnBThCEtpSIQhBCIQhBCIQhBCIQhBCIQhBCIurWC/txisTisug38uXeZomoSeZ4mZlVXti6LcT6JrIy7FbFTE8/ICIeozdw5D9eciFjAsxnyyTZlWA0NSwszljQsMkhwV7vJBWRKzYKyBWKfCpBy1ysWwmwyxbCZ8sSaCtdhFkR7CLYTNe2xTmlJYSBjWEWwngTQlESBEawizGBNBSjHYTHvSN0Ol9VOqny/WKYSBjWOcx2+w2PMKZaHCxVt2btdK2m5xvQ7/EcxN8GUAMQQQSCNQQbEHmJZNjbe6yyVLCpuB3B/2Pd6cp12ztr8YiKfB2h0P3WTU0RZ02Zei7kJgGZnQLNRCEIIRCEIIRCEIIQZqYzGZdB7x3dw5mMxeKFNSTv3AczynFDEkk6k7zMTam0eAOFH1j8B7yViGLexOSaCfXfGKItRHKJgRC+JVk4KSiMCzCiNUTWijukuKwFmcsYFmSsvCHBL3kgrFss2GWKYSrLHZSaUhhFMI9hFMJkzNT2lIYRTCOeKaY8zVYakmLaNMW0qhOCW0W0Y0W0YE4JbRZjWizGhNCUYto1otpO104Ky7A231nYqH+IPdb7YH/6+frO8DPOCSCCCQQQQRoQRuIl02FtgV6dj/uLYOOfJx3H4Trdk7QMv6Mp6QyPMfVYldScP9RmWvYupCEJvrLRCEIIRMMdJmcvbWMyrkG9t/cv993rK1XUtpoXSu09hTjYXuDQtHF4o1Xv9UaL4c/P9pJJr0hHrPnTZXSvMjzicVqloaLBOWOWJWNUzXgKQ5OWOWc7G7Ww+HF69ajSGmtaqlIa7vfInJq+0zYyGxx+Fv91y49VBE24GuOQVZxCtiyRldwHT7ZVYgU8dgySQApxCIxJ4BXIJndWqCAQQQRcEG4I5g8ZpA2GISs0NFNJsYtjKExCY1KeKaMYxTGY05VhqU0U0a0S0xZ1YalGQaTMW0phPCWZBpMxbGMCaFBotoxoomMCcFAxZjGizGhOCW0ng8a1Cqrrw3j7S8V/ziBINFtGNLmkObmMlMtDhunJej4WutRFZTdWAYHuIjZU+iG07FqLHfd6d+f1l/X+qWyd5R1IqYRIPHvXK1MBhkLD4dyIQhLarrDG0q2IxHWVWbhfT8I3fvO3trEZKLc27A89/wvK/RGnjOP8AxFUXcyAf9j8lo0bMC/wWwpjViL/DU+E8l6Z+0nEYyt9C2RnbOeratSv1tZuK0iPcpgb30uL6hd+LQUslQ/dbkMSTkAmyvDBirn0u9qmB2eWQHr8SNDRpMLIeVWpqF8Bc9wlHpbc6Tbbv9GBw+FJtnpE4ajbUa1z26neFJ8JYOhPsdw+GC1McEr194pb8PS7rH/dPedO4756YhtbkAABwA4ATfbUU9P0YRvH+xy8AqpY9+LsF5Tsr2AIxzY7GVHc6stBAuut/4tS5PDXKOMs+F9iexFAzUa1QgWvUxNTXvIQqPSXRWjA0sNrpXZlR4QCp1X2MbDb/ANMy/gxNYfNzNSj7Jjg2z7K2hjMK1y3VVCuIwzHgGp2W44XOYy/BoFo8Vjhqo8MKubM6R4qi60dqUkpuxCUsZQJbBV3NsqEnWhUN9FbRjoDcgGxsYqvTV1ZXVWRwVZGUMrKdCrKdCDyiqNMU1C3YhdAXOYheCljqbbrnXTW51NeaZrsRmpNaQmsYpjIviBEtiRymXLvHRPCmximMwcQO+Q6wGZM4cMwntWGmntPaVHD02qVnVKa72biTuVQNWY8FAJM22nPXZq9b1tTt1VzCkWHZoKfq0l3KSN7+8eYFlCIw2/Sy9+/kmG+irmK23tbE/wDkcIlCmdRiNonI7DWxXDrdh4sD4Cc6r0O2zWua22HS/wBXDUmRPCytT+UvrRZl5lWWfttaPAE+br/CyBAHdYkrzit7ONprrT2vXLffNdPiKjTTq7P6UYXVK4xKjUjOlc/01lD/ANM9PaLaWm7Sl/m1ru9o+VlL8mz+JI8V5ngfa1UpP1e0MK1NxozUgyOveaNU/Jh4S8bL25hsWmfD1UqKPeA0dPxobFfMesdtXZVDEpkxFJKqcA4uV71b3lPeCJ5xt32cYjCP9I2XUqkpduqDfx05imw/3B90i/c0stFJU4D9N3m0/T0ReeDHrD4r0totpS+h3tFXEstHFAU8T7quBlp1m+yR9R+7ceFjYG5mU5qeSB+5IMVowTMlbvNWErtTdHX3kYMO8jh5i4856RhcQKiKy+66hh4EXnnDpdT6+ktXQrG5qLId9JtPwPdh8c81diz7spiORxHePsqO04t6MSDT0P3VjhCE6tc8q90krXamnIFj4k2HyPrNFdJnalXNiX+6Qo/Ko/W85+29rLhMLXrtYijSapYmwZhoiebFR5z5xXuM9Y+3PdHhgtxgEcQ7r/NUH2rdLar1F2bg8zVapRcRk95i9smGHjcFvED7UtnQHoPS2ZR+q2KqKOvrb+/qaZ4ID/URc8AKj7INgtVettHEdqrVqVEos28sT/GreJJyD889UBlmvmFOwUcOQ6x/s7XwHvJVomF54jvBPUxitEK0mGmdHKmkLYDSQaIDSWeX2TJRCeGhmiBWF7XFwASL6gEkAkcjlb0PKQrVraessNlLjZRsmVcTbdvms1QnfIEzKqTHGRrBdRtdYJkGMf1YEwSJQlqxomhi1mMgTNhgIp6fKVm1DXHHBM3CoirzmSYkwV4SQgjeamMOhUmkDJMYtjK4CtBRJkGmWMgYwJoUWMW0kxkDGBOCpfTroGmMDVqCquKGpAsq4jubgKnJuO48CNX2fdMXr/8AS4kn6RTBFNnuHqqvvI1/5i2PeQDfUG96aece0jYTUaiY/DXV1qJ1xX6tS/8ADr+ZFjzOXmZtUsoqGflpf/J5Hl3H3pahPEYHcePxHNelJN3onW6vFleFRXTzHbU+gPrOJ0e2suLw1Gsth1i3ZR9RwSrp5MDbutOhRfq8RSfk9Nj4ZrH4ShC8wVDSdDj6FW3WmicBqP8AS9EzQmMsJ32K5JUpnvVqHm9Q+rmUv2x4spsvKP52Jo0z4BalS3rTWW+g3ab/ADiZUvazhi+z6bDdRxmGqN+EipT+brPnlCQatjj/AGv8Vv1TbRkditnR/ZgwuEw9EfyaNNDpa72u7ebFj5zpAyFQ9pvxN8zNXG7UoUFzV6tGkvOrVWnfwzHXeN3OUDvSOvmSvLBrVvNVCgliAqgsxO4AC5J8gZWMf7T9l0sOKoxCVMy3SjSOaux+yyfy/FrecpnT/wBrFGpQqYfAlnNVTTqYixRRTOjJTBGYkjS5A0Jte9xT+g3s+r7Td2zClh6ZC1KpXMcx1yIumZra7wACOYB3aXZLGxGerJYBp2euPmqMk5Lt2PFdnaXtt2hVpVKdNKNJqhcCqmc1URm7Kob2DAaZrX46HWc2ptLpHikZSNp1Ed6bkLQq2z0ypVlyr2SCqnS2ouddZ7L0a6D4HAKOppA1NCa9UCpWJ5hiLJ4KBLDm8/HWSdtenhNqeEW5nP5+q8FO93WK+e6eP6RUKzVW/wBTSpURaT1atGqT1YJIHbWwtdiCNRc23mWLov7SauEpGlVpmuoZmDmqVrAs2ZszENm1JOutydeXr9SoQNJzdpbIw+JW1elTqAbi69oeDDtDyMsR7Uimb+rELdnZ75qJgc04FQ6L9IaePomogK5XKOjMrOpAFibbgb6eE7maeT9IvZvi8LU+l7IrVQ6Af9MCesyjUqjX/ig78jb/AL26Xfoz0ibG4VKj0atGpuqU6iMgzD61MsO0h4ctx5nOrImyfqQOuzK2re/5FNjcR0XDFdp6/L1iTUPMzEz1cqWYzNNAJWOsMkKt4tkMWTPeGyQYKYuE2oJq4isEVma4VFZ2IBJCqpYmw1OgMMbtKlQpPVrOqU6YzO7bgPDeTewAGpJE83/1HaO22q9QDQ2fnyqz9gOo35yLmo2lyo7IuAecs0VO99982aMyfQcz2LyWQNyxPJdvbHtW2fRpk02qVquU5KYpOiluGZ3AsvO1zKR/4xY7qaaZKJqo9MvXsR1qIQSpQWALWsSN4JsBe8uuD9l2AWxrdZXYX99jTTh9WmQfVjOtS6GbNQWXB4W33qQqH1e5+Mv8XZ9Od0MLtbm329FAR1EmN7Lz6l7aK2aoXw1IqVUUUWoyhGF7s7EEve40GW2XvJnf2R7WMFWD9ffDsp7AbNVDrlvfMi6NcHQ6ajU6zu4joVsx/eweG5dhOr/4ESsdIfZLh6gZsIxo1LC1JyXoEjhmN3S/5teQ3Ak2dN0Sws7fd/RT3KqPEG6umA2hTxFJKtJg1OooZSPipHBgdCOBEaTPC0xu09kVGpg1KJbtFGC1KVTgKiggo3LMPCejezvpMcXhitWoWxNJnNQse29NnLLU8AWK6bso3XEXVbNdC0ysIczTu9FZpq0SOEbhYq1kxGN2emIpVKVT3KqNTbuDC2bxBsfER0YqzN3i3ELSeAW2KofsjxDoMbhanvUKwe19xN6dQDuzInrL5jV0Hgw+AMp/RfDBNvbWA3GnTqHxqPSqH4sZdsWug8T8o/aTgZt8ahp8wFn0RIaAdCQrV/rB7oSsfSDzhND/AC55nzSPyLeSKB1b/OMhtbZqYrD1qFTRK1NqZNr5SfdcDmrBW/LJkZatQcnqD0e0cDMDGN2GYPoVce0OGOq19jYp3oU+tAFZF6quo3LWQZXt3E9oHirqeMrHtR6R4SjhKlCqtOria1MrSpFQzUsw0xDE+5beOJIHC5lvVQCSALta5tvsLC/lpKF0m6FHHbRw5SglLC0y30nEAItTENmLPZfecaKgcggljvAlyiERqN+Q2aMfLG3ysMSqE4eI90Y6Kvezj2YDEqMTjQwoHWjRuVauPtsRqtPlbVu4b/Ydn7Po4dMlCnTpJe+Skiot7AFiBvNgNTrpJqe4AcANAByA5SQaJra2Wqfd5w0Gg981KKBsY7U0NM5ou8LyhZMsiq26QvCqd0XeaEI6ASHDFbd4h3uZPNEtEU4xKm8JtOSJi0bSRqNpIOaXSWU2iwTCYmpIq2sy50jA0xvAUrbwUL/HQjgQd4MxlAUBQAqgBQAAABuAA0A7pEmZY6R8os5pXrBgVC8yxkYEwnGITohgsEyDGZJiyYoBWAFyelGwEx2GaixCm4anUK5jTcEdoC43i4Pj3Tx7bPR/GbLrI2YjUmjiKLMFJ4gHQq1t6nnxE90JmltXZdLFUXpVhem4sbe8pG51PBgdQf0JE1qGvdT9B2LDmPfpkqlVRCUbzcHLjdAtpYzE4ZauIeg6sXVciEVrq1j1hBCDwC3sQeMtiLy3nQeM8p6D0MbhNpYjCU2pslPO1WnWLU1qqhAWpTsGKuVZSN4sdbixnqWJpOyFaZys3Z6zjTB95wOLAXtwzWvpeK2hEGTdEixxFsLA9ijTTExYg3C4vRHCZq+0cUd2KxRp0TzoYe9JWHcTf+iWTFDQeJ+UxgsKlJESmoWnTVURRuVFFgPTjJYvcPzH4CZtRJxHE+A7hgPgpwt3AAsfRu6Esn+mNyhNf/FHt8lW/ONVf2smTF1RzbN/WoPzJkQZu9MKGWrTf7SZfNDcfBvhOcGlKui4dS9vbfzxVuE78LHdnpgnAyQMUGkg0o2UiE0GZvFAyQaRsoWTQ0M0Xmmbzyy8spOYu8kTFGW4DhupL26p6PpIvFBpJ6yhSzEBVBZmYgKoG8kncJFzHMfvNXoAIsUB7TLMTpbvtxtztPPuk3T52Jp4M5UGjV7Wd/wX9xe/3j3bpUDjat82Yhr3zDR7882+/fOjpthvmaJJOieVrnxxFvVWG0khC9uQayLVAb2INtDYg28bbp5Zi+l+Mr4daBbXUVKqmz1U0yqxG7jc/W0vxvq4BWoEGmxVxrmQ5Tfy4T2PYMjrukeAdBn8cM+76L007mtsvWoMZWNidMUdlp4gqtQ6LU0Wm55NwRvh4cbIxmXUU0kUwZIMsew9yXulgxReYJmJEmUpDvOT422CCZAmZJkCZ4AngLBMkomFEciwJXpK0a2wqD11r5AMQgULWW4cBbjKdbMpDMpBGoPCwI6yLIoscixb5C6wJyVQgNuRqposwtLPVRebIp821+EYizZ2JSzYi/BQzfDKPn8J5Tx8WZkfMj7pD37rS7kFab+MxC0xPpa5tcrpXhM+GJG+kRUHgNG/+pJ8pUMO9x4aT0WrTDAggEEEEHiCN085r4c0K70z9VsoPNd6N6ETl9uQWe2Ya4H5Le2ZJvMdGdMR795p4aSDRQaSBnOkLSITQ0yDFZpnNI2UbJuaZzRV5nNPLKNkzNMNIXmbz0XBuF4W3WjittYenmz1VzKSCi9p7jhlHHxtKdt3bj4ns2y0Rup3vm5M/M924fGS9oOHajWpYlB2KtqNdR9tBem/iUBH/wAYnGpYtWAO8HcRO32XTQmNs4xJ56HWyt0dK2QXGJGiW2z0PAjwkRs1eZm2Kq8/gYGsvf6TcutIQS8ilpQC7hIV6gUd/KSqVydwt85rmnC6ayhJN3LVK3Nzx3yzbO6YPRAQr1tMCwu2V0HABrG47iPC04XVSNYhFJPpxJ4ARU0Mc7dyQXCbLRscLvyCvux+kn0qqypTKrTQOzM+Y3ZrIoAAAvZzx9ydgmV7oRgTTwgdvfxLGs34bZaa+GUXH4p3yZwVY2Ns7mxCzRhzyz+KwhYkkZadyCYAQCxirKpNl6TZZRY1VgqxqrFEpDnLKrHIswqxyrEOKrucsNoD/ms7PRvDWRm+0bD8K/3J9Jx3QsVUbyQPM7pa8LQCIqjcoA/vNzYFPxJzKcmj4n7LOrJLM3eadCEJ2yykSq9NNmkqtZRqnYqfgJ7LeRJ/q7paouvSDqysAVYFSDuIIsRK1VAKiIxnVPp5jDIHjT0XnFGrcd/HxjA0jtDANhqzIb5d6sfrIdx8RqDIhpwb43McWOzC6wFrgHNyKcDMgxQaZzRdl5ZMzTOaLzQzTyy8smZpnNF3hmhZeWWj0h2b9JwtWn9Yrmp/+4naX1tl/MZ5NQZkOm47wdx/vPZs0876UbJ6rEuVHYq/xUtuGY9pfJr+Vp02waixdCdcR8/l5FXKNt5LDNcYYw8j6zVx9au6EUmCNfnqRbdm4cJudRM9ROpWvJFLK0sLjjywKqowGMzXu9/tdcPnmlgwVaqqAVSGbiRv7hfjNvqYdRPAqdJsw0ri5jnY8zh6KBxPjM4XBvia1NPtsFHJQd7eQufKT6iWnoZsqxesRzp0/E++3pYfmMq1lQKeF0munforNUHNjJeVZ6aBQAosqgKo5KBYD0AjFWSVIxUnz4uWGTZRVY1VmVSNVIouSXOWFWOVYKsaqxRckOchVjdwgqySUi7BV4ny7z4CKxcQ1uJOAVdzua3Nh4Qsxc7l0H4jvPkPnO/FYaiEUKNw0/vGz6Ns6kFJAI9cz3+8FjTScR5ciEITQSUQhCCFy9vbHGIpm1hUW5pk8+Kk8j+x4Si5SpIIIKkgg7wRvE9NInA6Q7C6z+JTH8QDUD+YBu/MP7cphbVoDKONEOkMxzH1WrQVnDPDfl6KpXmQZLL/AJ+kwUnKggroLhF4ZpjLMWM9wQp5oXkIQXtlLNOftzZv0ikQPfW7U+88U89PMCb1oZYyKR0Tw9uYUmOLHBzcwvPcNgy7ldFIBJuOWlrRVekUYhhY/AjmO6XHbGwjUPWUSFrjXXRanjwDd50PHnK1tDGmxSrSK1VI36ZTfkdRcd9p3NHWR1Tbtz1Go+3at+Gs4puPEclooCxAGpJsBOtR2Mtu2xJ5LoB5nfOThcRkdW35Tu5jcZYcFievbLRV3biMuUKObNuUevnLbyGDecbAKU8zm5YBaZ2IWqU0pknPmvmt2AtiXJHCx/y8u2Fwq00VEHZQZRz7ye8m585DZ+zhSHN2tmbcNNyrfcoPmTqeQ3lScTtPaH5l+6zqjLtPP6feywaqrdNYXwCgqRipJKkYqTFLlnlyiqRqrJKkYqRRckucsKsaqQVZIm0U51kkuWGNvH5Tt7KwGRcx95uHIcpr7L2dud/FQf8AkZ1wJ1uxNlln/JmGP8Ry7e9ZtTNfoN8VmEITq1SRCEIIRCEIIRMETMIIXB23sDrLvTsKn1huD/s3zlZKEEgggg2IIsQeRE9DInO2psVKwv7r8HA+DDiJz+0dk8UmWDB2o0P3WnS1xj6D8vRUzJMZJu4vA1KTWcW5H6p8D+kTknKOJY7deLEaFbTZA4XC18kMk2MkMkN5S31r5JnJH5JnJDeRvpASLxOz6VUAVERwN2YajwO8eRm4EmQkBIWm7TYqO/qFxF6JYMG/VeRqVCP+U6uHwqIoVFVVG5VUKL89OPfNgJJBJOWqllwkeT3kn1Xj5XO6xJ7ylhJMJGBJNUlYuSS5LCRipJhIwJFlyWXKCpGKszaZpozmygk/5v5ReLjutFydEou1UWa06Wztln3qg7wp+Z/abGB2Uqatq/wHh+83wJ12y9h7hE1Tno3l39vvuz5qi/RZ5oAmYQnVqkiEIQQiEIQQiEIQQiEIQQiEIQQl1sOrghgCDvBFxOHjejlrmkfyMfk37+ssEJTqqGGqFpG+Oo8U6KZ8R6JVJq4dkNmUg8iLf95ELLpVoqwswBHIi859fo/TPukr3e8vodfjOYqNgzsxhcHDkcD9PRaLK9p6wsq5khknUq7Dqruyt4Gx9D+81nwjr7yMPym3rumLLBPD+4xw8MPNWmzsdkVqhJIJGSQEq8VqlvJQSTCSekzmEjxRzUC5RCSYSTSm7e6rHwUmbFPZdU77Ad5/QR0cE837bHHww80p0jRmVrGwFz3fEgfqIC5NgDfgALn0nQGxBm1u1ylzcBVVbHKo371HqZtpg7JoCGLMxy2JJuct9dbXGl+E3ofw9LJYyO3fifoqjqoDLFaWG2Oza1DYchq3ruE61HDKgsosP81POKFPRdH0BWxYXH3jrqbfOQNJjvBvloqe1ya78Z0tHs2npB+m3HmcT77lUkldJmt2KrElTbQjja9txNvKJZGICkGxdiTcAZAxIGhvrppMmh2xZeN8xtZQFtlUX3/uZoJSlhXYjW9rCxIsSdb6HymxNHqGy7jfqyo7Vu0T4/GTqUmIb3hZ7ra27KANCeetjyghbcJq9oBQoO43zdo3sCLm/jAVKlx2dNPEDN48jfyghbUJGEEKUIQghEIQghEIQghEIQghEIQghLP7zIhCC8Wpjd849ffCE4jbfWPetGnyUae+dbB7x4whFbG6w7wpVGS6BmBMQnd6rMUzCEJ6vUTEIQQiZhCCEQhCCFgwhCCFmEIQQv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AutoShape 12" descr="data:image/jpeg;base64,/9j/4AAQSkZJRgABAQAAAQABAAD/2wCEAAkGBg8QDxAUEBIPFBAQEA8PEBAQDxQQEBAQFBAVFBQQFBQXHCYeFxkjGhQSHy8gJCcpLCwsFh4xNTAqNScrLCkBCQoKDgwOGg8PGiokHyQvLCktLCwsKSoqLCwtKSwsLDQvLCwsKSkvMCksKi8pKSwpLCwpKSwsLCwsKSwsKSwpKf/AABEIAOEA4QMBIgACEQEDEQH/xAAcAAACAgMBAQAAAAAAAAAAAAAAAwIGAQQFBwj/xABDEAACAQIDBAcECAUDAgcAAAABAgADEQQSIQUxQVEGEyJhcYGRBzKhsRRCUmJygsHRI0OS4fAVM7Ik8Rc0RHODosL/xAAbAQACAwEBAQAAAAAAAAAAAAAAAwIEBQYBB//EADcRAAEDAgMECAQGAgMAAAAAAAEAAgMEESExQQUSE1EiMmFxgZGx8KHB0eEGFCMzQlIV8SRygv/aAAwDAQACEQMRAD8A9xhCEEIhCEEIhCEEIhMXkDV5SLnBuaLJkg1UCa1XGKO88hu9Zq1MU53WHhv9Zmz7RjjwBuezH7fFNbESt56/gBzM1amOH2v6dflNRhffqeZ1kCswp9qTO6uHj9LKy2FozTXxn4z5/wB4lsT3H1kSsgyzGlqZnZlWGsasmv3H1kfpRG4uPzH95EiQIlXiu5poa1bC7SqDc5/Nr85sU9tt9ZVI7jY/rOYRIESzFXVUfUkPjiPigwRuzCsdDbVJt5Kn72713TdVwd247iNbymljJUMW6G6MV7uB8Rum3T/iCVuE7bjm3Py/0kPoQeqVcoTiYTpCNBVFvvLqvmN4+M7CVVYAggg7iNQZ0tNWQ1Td6J1/UeCoSRPjNnBThCEtpSIQhBCIQhBCIQhBCIQhBCIQhBCIurWC/txisTisug38uXeZomoSeZ4mZlVXti6LcT6JrIy7FbFTE8/ICIeozdw5D9eciFjAsxnyyTZlWA0NSwszljQsMkhwV7vJBWRKzYKyBWKfCpBy1ysWwmwyxbCZ8sSaCtdhFkR7CLYTNe2xTmlJYSBjWEWwngTQlESBEawizGBNBSjHYTHvSN0Ol9VOqny/WKYSBjWOcx2+w2PMKZaHCxVt2btdK2m5xvQ7/EcxN8GUAMQQQSCNQQbEHmJZNjbe6yyVLCpuB3B/2Pd6cp12ztr8YiKfB2h0P3WTU0RZ02Zei7kJgGZnQLNRCEIIRCEIIRCEIIQZqYzGZdB7x3dw5mMxeKFNSTv3AczynFDEkk6k7zMTam0eAOFH1j8B7yViGLexOSaCfXfGKItRHKJgRC+JVk4KSiMCzCiNUTWijukuKwFmcsYFmSsvCHBL3kgrFss2GWKYSrLHZSaUhhFMI9hFMJkzNT2lIYRTCOeKaY8zVYakmLaNMW0qhOCW0W0Y0W0YE4JbRZjWizGhNCUYto1otpO104Ky7A231nYqH+IPdb7YH/6+frO8DPOCSCCCQQQQRoQRuIl02FtgV6dj/uLYOOfJx3H4Trdk7QMv6Mp6QyPMfVYldScP9RmWvYupCEJvrLRCEIIRMMdJmcvbWMyrkG9t/cv993rK1XUtpoXSu09hTjYXuDQtHF4o1Xv9UaL4c/P9pJJr0hHrPnTZXSvMjzicVqloaLBOWOWJWNUzXgKQ5OWOWc7G7Ww+HF69ajSGmtaqlIa7vfInJq+0zYyGxx+Fv91y49VBE24GuOQVZxCtiyRldwHT7ZVYgU8dgySQApxCIxJ4BXIJndWqCAQQQRcEG4I5g8ZpA2GISs0NFNJsYtjKExCY1KeKaMYxTGY05VhqU0U0a0S0xZ1YalGQaTMW0phPCWZBpMxbGMCaFBotoxoomMCcFAxZjGizGhOCW0ng8a1Cqrrw3j7S8V/ziBINFtGNLmkObmMlMtDhunJej4WutRFZTdWAYHuIjZU+iG07FqLHfd6d+f1l/X+qWyd5R1IqYRIPHvXK1MBhkLD4dyIQhLarrDG0q2IxHWVWbhfT8I3fvO3trEZKLc27A89/wvK/RGnjOP8AxFUXcyAf9j8lo0bMC/wWwpjViL/DU+E8l6Z+0nEYyt9C2RnbOeratSv1tZuK0iPcpgb30uL6hd+LQUslQ/dbkMSTkAmyvDBirn0u9qmB2eWQHr8SNDRpMLIeVWpqF8Bc9wlHpbc6Tbbv9GBw+FJtnpE4ajbUa1z26neFJ8JYOhPsdw+GC1McEr194pb8PS7rH/dPedO4756YhtbkAABwA4ATfbUU9P0YRvH+xy8AqpY9+LsF5Tsr2AIxzY7GVHc6stBAuut/4tS5PDXKOMs+F9iexFAzUa1QgWvUxNTXvIQqPSXRWjA0sNrpXZlR4QCp1X2MbDb/ANMy/gxNYfNzNSj7Jjg2z7K2hjMK1y3VVCuIwzHgGp2W44XOYy/BoFo8Vjhqo8MKubM6R4qi60dqUkpuxCUsZQJbBV3NsqEnWhUN9FbRjoDcgGxsYqvTV1ZXVWRwVZGUMrKdCrKdCDyiqNMU1C3YhdAXOYheCljqbbrnXTW51NeaZrsRmpNaQmsYpjIviBEtiRymXLvHRPCmximMwcQO+Q6wGZM4cMwntWGmntPaVHD02qVnVKa72biTuVQNWY8FAJM22nPXZq9b1tTt1VzCkWHZoKfq0l3KSN7+8eYFlCIw2/Sy9+/kmG+irmK23tbE/wDkcIlCmdRiNonI7DWxXDrdh4sD4Cc6r0O2zWua22HS/wBXDUmRPCytT+UvrRZl5lWWfttaPAE+br/CyBAHdYkrzit7ONprrT2vXLffNdPiKjTTq7P6UYXVK4xKjUjOlc/01lD/ANM9PaLaWm7Sl/m1ru9o+VlL8mz+JI8V5ngfa1UpP1e0MK1NxozUgyOveaNU/Jh4S8bL25hsWmfD1UqKPeA0dPxobFfMesdtXZVDEpkxFJKqcA4uV71b3lPeCJ5xt32cYjCP9I2XUqkpduqDfx05imw/3B90i/c0stFJU4D9N3m0/T0ReeDHrD4r0totpS+h3tFXEstHFAU8T7quBlp1m+yR9R+7ceFjYG5mU5qeSB+5IMVowTMlbvNWErtTdHX3kYMO8jh5i4856RhcQKiKy+66hh4EXnnDpdT6+ktXQrG5qLId9JtPwPdh8c81diz7spiORxHePsqO04t6MSDT0P3VjhCE6tc8q90krXamnIFj4k2HyPrNFdJnalXNiX+6Qo/Ko/W85+29rLhMLXrtYijSapYmwZhoiebFR5z5xXuM9Y+3PdHhgtxgEcQ7r/NUH2rdLar1F2bg8zVapRcRk95i9smGHjcFvED7UtnQHoPS2ZR+q2KqKOvrb+/qaZ4ID/URc8AKj7INgtVettHEdqrVqVEos28sT/GreJJyD889UBlmvmFOwUcOQ6x/s7XwHvJVomF54jvBPUxitEK0mGmdHKmkLYDSQaIDSWeX2TJRCeGhmiBWF7XFwASL6gEkAkcjlb0PKQrVraessNlLjZRsmVcTbdvms1QnfIEzKqTHGRrBdRtdYJkGMf1YEwSJQlqxomhi1mMgTNhgIp6fKVm1DXHHBM3CoirzmSYkwV4SQgjeamMOhUmkDJMYtjK4CtBRJkGmWMgYwJoUWMW0kxkDGBOCpfTroGmMDVqCquKGpAsq4jubgKnJuO48CNX2fdMXr/8AS4kn6RTBFNnuHqqvvI1/5i2PeQDfUG96aece0jYTUaiY/DXV1qJ1xX6tS/8ADr+ZFjzOXmZtUsoqGflpf/J5Hl3H3pahPEYHcePxHNelJN3onW6vFleFRXTzHbU+gPrOJ0e2suLw1Gsth1i3ZR9RwSrp5MDbutOhRfq8RSfk9Nj4ZrH4ShC8wVDSdDj6FW3WmicBqP8AS9EzQmMsJ32K5JUpnvVqHm9Q+rmUv2x4spsvKP52Jo0z4BalS3rTWW+g3ab/ADiZUvazhi+z6bDdRxmGqN+EipT+brPnlCQatjj/AGv8Vv1TbRkditnR/ZgwuEw9EfyaNNDpa72u7ebFj5zpAyFQ9pvxN8zNXG7UoUFzV6tGkvOrVWnfwzHXeN3OUDvSOvmSvLBrVvNVCgliAqgsxO4AC5J8gZWMf7T9l0sOKoxCVMy3SjSOaux+yyfy/FrecpnT/wBrFGpQqYfAlnNVTTqYixRRTOjJTBGYkjS5A0Jte9xT+g3s+r7Td2zClh6ZC1KpXMcx1yIumZra7wACOYB3aXZLGxGerJYBp2euPmqMk5Lt2PFdnaXtt2hVpVKdNKNJqhcCqmc1URm7Kob2DAaZrX46HWc2ptLpHikZSNp1Ed6bkLQq2z0ypVlyr2SCqnS2ouddZ7L0a6D4HAKOppA1NCa9UCpWJ5hiLJ4KBLDm8/HWSdtenhNqeEW5nP5+q8FO93WK+e6eP6RUKzVW/wBTSpURaT1atGqT1YJIHbWwtdiCNRc23mWLov7SauEpGlVpmuoZmDmqVrAs2ZszENm1JOutydeXr9SoQNJzdpbIw+JW1elTqAbi69oeDDtDyMsR7Uimb+rELdnZ75qJgc04FQ6L9IaePomogK5XKOjMrOpAFibbgb6eE7maeT9IvZvi8LU+l7IrVQ6Af9MCesyjUqjX/ig78jb/AL26Xfoz0ibG4VKj0atGpuqU6iMgzD61MsO0h4ctx5nOrImyfqQOuzK2re/5FNjcR0XDFdp6/L1iTUPMzEz1cqWYzNNAJWOsMkKt4tkMWTPeGyQYKYuE2oJq4isEVma4VFZ2IBJCqpYmw1OgMMbtKlQpPVrOqU6YzO7bgPDeTewAGpJE83/1HaO22q9QDQ2fnyqz9gOo35yLmo2lyo7IuAecs0VO99982aMyfQcz2LyWQNyxPJdvbHtW2fRpk02qVquU5KYpOiluGZ3AsvO1zKR/4xY7qaaZKJqo9MvXsR1qIQSpQWALWsSN4JsBe8uuD9l2AWxrdZXYX99jTTh9WmQfVjOtS6GbNQWXB4W33qQqH1e5+Mv8XZ9Od0MLtbm329FAR1EmN7Lz6l7aK2aoXw1IqVUUUWoyhGF7s7EEve40GW2XvJnf2R7WMFWD9ffDsp7AbNVDrlvfMi6NcHQ6ajU6zu4joVsx/eweG5dhOr/4ESsdIfZLh6gZsIxo1LC1JyXoEjhmN3S/5teQ3Ak2dN0Sws7fd/RT3KqPEG6umA2hTxFJKtJg1OooZSPipHBgdCOBEaTPC0xu09kVGpg1KJbtFGC1KVTgKiggo3LMPCejezvpMcXhitWoWxNJnNQse29NnLLU8AWK6bso3XEXVbNdC0ysIczTu9FZpq0SOEbhYq1kxGN2emIpVKVT3KqNTbuDC2bxBsfER0YqzN3i3ELSeAW2KofsjxDoMbhanvUKwe19xN6dQDuzInrL5jV0Hgw+AMp/RfDBNvbWA3GnTqHxqPSqH4sZdsWug8T8o/aTgZt8ahp8wFn0RIaAdCQrV/rB7oSsfSDzhND/AC55nzSPyLeSKB1b/OMhtbZqYrD1qFTRK1NqZNr5SfdcDmrBW/LJkZatQcnqD0e0cDMDGN2GYPoVce0OGOq19jYp3oU+tAFZF6quo3LWQZXt3E9oHirqeMrHtR6R4SjhKlCqtOria1MrSpFQzUsw0xDE+5beOJIHC5lvVQCSALta5tvsLC/lpKF0m6FHHbRw5SglLC0y30nEAItTENmLPZfecaKgcggljvAlyiERqN+Q2aMfLG3ysMSqE4eI90Y6Kvezj2YDEqMTjQwoHWjRuVauPtsRqtPlbVu4b/Ydn7Po4dMlCnTpJe+Skiot7AFiBvNgNTrpJqe4AcANAByA5SQaJra2Wqfd5w0Gg981KKBsY7U0NM5ou8LyhZMsiq26QvCqd0XeaEI6ASHDFbd4h3uZPNEtEU4xKm8JtOSJi0bSRqNpIOaXSWU2iwTCYmpIq2sy50jA0xvAUrbwUL/HQjgQd4MxlAUBQAqgBQAAABuAA0A7pEmZY6R8os5pXrBgVC8yxkYEwnGITohgsEyDGZJiyYoBWAFyelGwEx2GaixCm4anUK5jTcEdoC43i4Pj3Tx7bPR/GbLrI2YjUmjiKLMFJ4gHQq1t6nnxE90JmltXZdLFUXpVhem4sbe8pG51PBgdQf0JE1qGvdT9B2LDmPfpkqlVRCUbzcHLjdAtpYzE4ZauIeg6sXVciEVrq1j1hBCDwC3sQeMtiLy3nQeM8p6D0MbhNpYjCU2pslPO1WnWLU1qqhAWpTsGKuVZSN4sdbixnqWJpOyFaZys3Z6zjTB95wOLAXtwzWvpeK2hEGTdEixxFsLA9ijTTExYg3C4vRHCZq+0cUd2KxRp0TzoYe9JWHcTf+iWTFDQeJ+UxgsKlJESmoWnTVURRuVFFgPTjJYvcPzH4CZtRJxHE+A7hgPgpwt3AAsfRu6Esn+mNyhNf/FHt8lW/ONVf2smTF1RzbN/WoPzJkQZu9MKGWrTf7SZfNDcfBvhOcGlKui4dS9vbfzxVuE78LHdnpgnAyQMUGkg0o2UiE0GZvFAyQaRsoWTQ0M0Xmmbzyy8spOYu8kTFGW4DhupL26p6PpIvFBpJ6yhSzEBVBZmYgKoG8kncJFzHMfvNXoAIsUB7TLMTpbvtxtztPPuk3T52Jp4M5UGjV7Wd/wX9xe/3j3bpUDjat82Yhr3zDR7882+/fOjpthvmaJJOieVrnxxFvVWG0khC9uQayLVAb2INtDYg28bbp5Zi+l+Mr4daBbXUVKqmz1U0yqxG7jc/W0vxvq4BWoEGmxVxrmQ5Tfy4T2PYMjrukeAdBn8cM+76L007mtsvWoMZWNidMUdlp4gqtQ6LU0Wm55NwRvh4cbIxmXUU0kUwZIMsew9yXulgxReYJmJEmUpDvOT422CCZAmZJkCZ4AngLBMkomFEciwJXpK0a2wqD11r5AMQgULWW4cBbjKdbMpDMpBGoPCwI6yLIoscixb5C6wJyVQgNuRqposwtLPVRebIp821+EYizZ2JSzYi/BQzfDKPn8J5Tx8WZkfMj7pD37rS7kFab+MxC0xPpa5tcrpXhM+GJG+kRUHgNG/+pJ8pUMO9x4aT0WrTDAggEEEEHiCN085r4c0K70z9VsoPNd6N6ETl9uQWe2Ya4H5Le2ZJvMdGdMR795p4aSDRQaSBnOkLSITQ0yDFZpnNI2UbJuaZzRV5nNPLKNkzNMNIXmbz0XBuF4W3WjittYenmz1VzKSCi9p7jhlHHxtKdt3bj4ns2y0Rup3vm5M/M924fGS9oOHajWpYlB2KtqNdR9tBem/iUBH/wAYnGpYtWAO8HcRO32XTQmNs4xJ56HWyt0dK2QXGJGiW2z0PAjwkRs1eZm2Kq8/gYGsvf6TcutIQS8ilpQC7hIV6gUd/KSqVydwt85rmnC6ayhJN3LVK3Nzx3yzbO6YPRAQr1tMCwu2V0HABrG47iPC04XVSNYhFJPpxJ4ARU0Mc7dyQXCbLRscLvyCvux+kn0qqypTKrTQOzM+Y3ZrIoAAAvZzx9ydgmV7oRgTTwgdvfxLGs34bZaa+GUXH4p3yZwVY2Ns7mxCzRhzyz+KwhYkkZadyCYAQCxirKpNl6TZZRY1VgqxqrFEpDnLKrHIswqxyrEOKrucsNoD/ms7PRvDWRm+0bD8K/3J9Jx3QsVUbyQPM7pa8LQCIqjcoA/vNzYFPxJzKcmj4n7LOrJLM3eadCEJ2yykSq9NNmkqtZRqnYqfgJ7LeRJ/q7paouvSDqysAVYFSDuIIsRK1VAKiIxnVPp5jDIHjT0XnFGrcd/HxjA0jtDANhqzIb5d6sfrIdx8RqDIhpwb43McWOzC6wFrgHNyKcDMgxQaZzRdl5ZMzTOaLzQzTyy8smZpnNF3hmhZeWWj0h2b9JwtWn9Yrmp/+4naX1tl/MZ5NQZkOm47wdx/vPZs0876UbJ6rEuVHYq/xUtuGY9pfJr+Vp02waixdCdcR8/l5FXKNt5LDNcYYw8j6zVx9au6EUmCNfnqRbdm4cJudRM9ROpWvJFLK0sLjjywKqowGMzXu9/tdcPnmlgwVaqqAVSGbiRv7hfjNvqYdRPAqdJsw0ri5jnY8zh6KBxPjM4XBvia1NPtsFHJQd7eQufKT6iWnoZsqxesRzp0/E++3pYfmMq1lQKeF0munforNUHNjJeVZ6aBQAosqgKo5KBYD0AjFWSVIxUnz4uWGTZRVY1VmVSNVIouSXOWFWOVYKsaqxRckOchVjdwgqySUi7BV4ny7z4CKxcQ1uJOAVdzua3Nh4Qsxc7l0H4jvPkPnO/FYaiEUKNw0/vGz6Ns6kFJAI9cz3+8FjTScR5ciEITQSUQhCCFy9vbHGIpm1hUW5pk8+Kk8j+x4Si5SpIIIKkgg7wRvE9NInA6Q7C6z+JTH8QDUD+YBu/MP7cphbVoDKONEOkMxzH1WrQVnDPDfl6KpXmQZLL/AJ+kwUnKggroLhF4ZpjLMWM9wQp5oXkIQXtlLNOftzZv0ikQPfW7U+88U89PMCb1oZYyKR0Tw9uYUmOLHBzcwvPcNgy7ldFIBJuOWlrRVekUYhhY/AjmO6XHbGwjUPWUSFrjXXRanjwDd50PHnK1tDGmxSrSK1VI36ZTfkdRcd9p3NHWR1Tbtz1Go+3at+Gs4puPEclooCxAGpJsBOtR2Mtu2xJ5LoB5nfOThcRkdW35Tu5jcZYcFievbLRV3biMuUKObNuUevnLbyGDecbAKU8zm5YBaZ2IWqU0pknPmvmt2AtiXJHCx/y8u2Fwq00VEHZQZRz7ye8m585DZ+zhSHN2tmbcNNyrfcoPmTqeQ3lScTtPaH5l+6zqjLtPP6feywaqrdNYXwCgqRipJKkYqTFLlnlyiqRqrJKkYqRRckucsKsaqQVZIm0U51kkuWGNvH5Tt7KwGRcx95uHIcpr7L2dud/FQf8AkZ1wJ1uxNlln/JmGP8Ry7e9ZtTNfoN8VmEITq1SRCEIIRCEIIRMETMIIXB23sDrLvTsKn1huD/s3zlZKEEgggg2IIsQeRE9DInO2psVKwv7r8HA+DDiJz+0dk8UmWDB2o0P3WnS1xj6D8vRUzJMZJu4vA1KTWcW5H6p8D+kTknKOJY7deLEaFbTZA4XC18kMk2MkMkN5S31r5JnJH5JnJDeRvpASLxOz6VUAVERwN2YajwO8eRm4EmQkBIWm7TYqO/qFxF6JYMG/VeRqVCP+U6uHwqIoVFVVG5VUKL89OPfNgJJBJOWqllwkeT3kn1Xj5XO6xJ7ylhJMJGBJNUlYuSS5LCRipJhIwJFlyWXKCpGKszaZpozmygk/5v5ReLjutFydEou1UWa06Wztln3qg7wp+Z/abGB2Uqatq/wHh+83wJ12y9h7hE1Tno3l39vvuz5qi/RZ5oAmYQnVqkiEIQQiEIQQiEIQQiEIQQiEIQQl1sOrghgCDvBFxOHjejlrmkfyMfk37+ssEJTqqGGqFpG+Oo8U6KZ8R6JVJq4dkNmUg8iLf95ELLpVoqwswBHIi859fo/TPukr3e8vodfjOYqNgzsxhcHDkcD9PRaLK9p6wsq5khknUq7Dqruyt4Gx9D+81nwjr7yMPym3rumLLBPD+4xw8MPNWmzsdkVqhJIJGSQEq8VqlvJQSTCSekzmEjxRzUC5RCSYSTSm7e6rHwUmbFPZdU77Ad5/QR0cE837bHHww80p0jRmVrGwFz3fEgfqIC5NgDfgALn0nQGxBm1u1ylzcBVVbHKo371HqZtpg7JoCGLMxy2JJuct9dbXGl+E3ofw9LJYyO3fifoqjqoDLFaWG2Oza1DYchq3ruE61HDKgsosP81POKFPRdH0BWxYXH3jrqbfOQNJjvBvloqe1ya78Z0tHs2npB+m3HmcT77lUkldJmt2KrElTbQjja9txNvKJZGICkGxdiTcAZAxIGhvrppMmh2xZeN8xtZQFtlUX3/uZoJSlhXYjW9rCxIsSdb6HymxNHqGy7jfqyo7Vu0T4/GTqUmIb3hZ7ra27KANCeetjyghbcJq9oBQoO43zdo3sCLm/jAVKlx2dNPEDN48jfyghbUJGEEKUIQghEIQghEIQghEIQghEIQghLP7zIhCC8Wpjd849ffCE4jbfWPetGnyUae+dbB7x4whFbG6w7wpVGS6BmBMQnd6rMUzCEJ6vUTEIQQiZhCCEQhCCFgwhCCFmEIQQv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" name="Content Placeholder 2"/>
          <p:cNvSpPr txBox="1">
            <a:spLocks/>
          </p:cNvSpPr>
          <p:nvPr/>
        </p:nvSpPr>
        <p:spPr>
          <a:xfrm>
            <a:off x="0" y="7"/>
            <a:ext cx="0" cy="307777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4"/>
              </a:buBlip>
              <a:defRPr sz="2000" kern="1200">
                <a:solidFill>
                  <a:schemeClr val="accent2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5"/>
              </a:buBlip>
              <a:defRPr sz="1800" kern="1200">
                <a:solidFill>
                  <a:schemeClr val="accent2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6"/>
              </a:buBlip>
              <a:defRPr sz="1600" kern="1200">
                <a:solidFill>
                  <a:schemeClr val="accent2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7"/>
              </a:buBlip>
              <a:defRPr sz="1400" kern="1200">
                <a:solidFill>
                  <a:schemeClr val="accent2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4"/>
              </a:buBlip>
              <a:defRPr sz="1400" kern="1200">
                <a:solidFill>
                  <a:schemeClr val="accent2"/>
                </a:solidFill>
                <a:latin typeface="Arial"/>
                <a:ea typeface="+mn-ea"/>
                <a:cs typeface="Arial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en-US"/>
              <a:t> </a:t>
            </a:r>
            <a:endParaRPr lang="en-US" dirty="0"/>
          </a:p>
        </p:txBody>
      </p:sp>
      <p:sp>
        <p:nvSpPr>
          <p:cNvPr id="50" name="AutoShape 10" descr="data:image/jpeg;base64,/9j/4AAQSkZJRgABAQAAAQABAAD/2wCEAAkGBg8QDxAUEBIPFBAQEA8PEBAQDxQQEBAQFBAVFBQQFBQXHCYeFxkjGhQSHy8gJCcpLCwsFh4xNTAqNScrLCkBCQoKDgwOGg8PGiokHyQvLCktLCwsKSoqLCwtKSwsLDQvLCwsKSkvMCksKi8pKSwpLCwpKSwsLCwsKSwsKSwpKf/AABEIAOEA4QMBIgACEQEDEQH/xAAcAAACAgMBAQAAAAAAAAAAAAAAAwIGAQQFBwj/xABDEAACAQIDBAcECAUDAgcAAAABAgADEQQSIQUxQVEGEyJhcYGRBzKhsRRCUmJygsHRI0OS4fAVM7Ik8Rc0RHODosL/xAAbAQACAwEBAQAAAAAAAAAAAAAAAwIEBQYBB//EADcRAAEDAgMECAQGAgMAAAAAAAEAAgMEESExQQUSE1EiMmFxgZGx8KHB0eEGFCMzQlIV8SRygv/aAAwDAQACEQMRAD8A9xhCEEIhCEEIhCEEIhMXkDV5SLnBuaLJkg1UCa1XGKO88hu9Zq1MU53WHhv9Zmz7RjjwBuezH7fFNbESt56/gBzM1amOH2v6dflNRhffqeZ1kCswp9qTO6uHj9LKy2FozTXxn4z5/wB4lsT3H1kSsgyzGlqZnZlWGsasmv3H1kfpRG4uPzH95EiQIlXiu5poa1bC7SqDc5/Nr85sU9tt9ZVI7jY/rOYRIESzFXVUfUkPjiPigwRuzCsdDbVJt5Kn72713TdVwd247iNbymljJUMW6G6MV7uB8Rum3T/iCVuE7bjm3Py/0kPoQeqVcoTiYTpCNBVFvvLqvmN4+M7CVVYAggg7iNQZ0tNWQ1Td6J1/UeCoSRPjNnBThCEtpSIQhBCIQhBCIQhBCIQhBCIQhBCIurWC/txisTisug38uXeZomoSeZ4mZlVXti6LcT6JrIy7FbFTE8/ICIeozdw5D9eciFjAsxnyyTZlWA0NSwszljQsMkhwV7vJBWRKzYKyBWKfCpBy1ysWwmwyxbCZ8sSaCtdhFkR7CLYTNe2xTmlJYSBjWEWwngTQlESBEawizGBNBSjHYTHvSN0Ol9VOqny/WKYSBjWOcx2+w2PMKZaHCxVt2btdK2m5xvQ7/EcxN8GUAMQQQSCNQQbEHmJZNjbe6yyVLCpuB3B/2Pd6cp12ztr8YiKfB2h0P3WTU0RZ02Zei7kJgGZnQLNRCEIIRCEIIRCEIIQZqYzGZdB7x3dw5mMxeKFNSTv3AczynFDEkk6k7zMTam0eAOFH1j8B7yViGLexOSaCfXfGKItRHKJgRC+JVk4KSiMCzCiNUTWijukuKwFmcsYFmSsvCHBL3kgrFss2GWKYSrLHZSaUhhFMI9hFMJkzNT2lIYRTCOeKaY8zVYakmLaNMW0qhOCW0W0Y0W0YE4JbRZjWizGhNCUYto1otpO104Ky7A231nYqH+IPdb7YH/6+frO8DPOCSCCCQQQQRoQRuIl02FtgV6dj/uLYOOfJx3H4Trdk7QMv6Mp6QyPMfVYldScP9RmWvYupCEJvrLRCEIIRMMdJmcvbWMyrkG9t/cv993rK1XUtpoXSu09hTjYXuDQtHF4o1Xv9UaL4c/P9pJJr0hHrPnTZXSvMjzicVqloaLBOWOWJWNUzXgKQ5OWOWc7G7Ww+HF69ajSGmtaqlIa7vfInJq+0zYyGxx+Fv91y49VBE24GuOQVZxCtiyRldwHT7ZVYgU8dgySQApxCIxJ4BXIJndWqCAQQQRcEG4I5g8ZpA2GISs0NFNJsYtjKExCY1KeKaMYxTGY05VhqU0U0a0S0xZ1YalGQaTMW0phPCWZBpMxbGMCaFBotoxoomMCcFAxZjGizGhOCW0ng8a1Cqrrw3j7S8V/ziBINFtGNLmkObmMlMtDhunJej4WutRFZTdWAYHuIjZU+iG07FqLHfd6d+f1l/X+qWyd5R1IqYRIPHvXK1MBhkLD4dyIQhLarrDG0q2IxHWVWbhfT8I3fvO3trEZKLc27A89/wvK/RGnjOP8AxFUXcyAf9j8lo0bMC/wWwpjViL/DU+E8l6Z+0nEYyt9C2RnbOeratSv1tZuK0iPcpgb30uL6hd+LQUslQ/dbkMSTkAmyvDBirn0u9qmB2eWQHr8SNDRpMLIeVWpqF8Bc9wlHpbc6Tbbv9GBw+FJtnpE4ajbUa1z26neFJ8JYOhPsdw+GC1McEr194pb8PS7rH/dPedO4756YhtbkAABwA4ATfbUU9P0YRvH+xy8AqpY9+LsF5Tsr2AIxzY7GVHc6stBAuut/4tS5PDXKOMs+F9iexFAzUa1QgWvUxNTXvIQqPSXRWjA0sNrpXZlR4QCp1X2MbDb/ANMy/gxNYfNzNSj7Jjg2z7K2hjMK1y3VVCuIwzHgGp2W44XOYy/BoFo8Vjhqo8MKubM6R4qi60dqUkpuxCUsZQJbBV3NsqEnWhUN9FbRjoDcgGxsYqvTV1ZXVWRwVZGUMrKdCrKdCDyiqNMU1C3YhdAXOYheCljqbbrnXTW51NeaZrsRmpNaQmsYpjIviBEtiRymXLvHRPCmximMwcQO+Q6wGZM4cMwntWGmntPaVHD02qVnVKa72biTuVQNWY8FAJM22nPXZq9b1tTt1VzCkWHZoKfq0l3KSN7+8eYFlCIw2/Sy9+/kmG+irmK23tbE/wDkcIlCmdRiNonI7DWxXDrdh4sD4Cc6r0O2zWua22HS/wBXDUmRPCytT+UvrRZl5lWWfttaPAE+br/CyBAHdYkrzit7ONprrT2vXLffNdPiKjTTq7P6UYXVK4xKjUjOlc/01lD/ANM9PaLaWm7Sl/m1ru9o+VlL8mz+JI8V5ngfa1UpP1e0MK1NxozUgyOveaNU/Jh4S8bL25hsWmfD1UqKPeA0dPxobFfMesdtXZVDEpkxFJKqcA4uV71b3lPeCJ5xt32cYjCP9I2XUqkpduqDfx05imw/3B90i/c0stFJU4D9N3m0/T0ReeDHrD4r0totpS+h3tFXEstHFAU8T7quBlp1m+yR9R+7ceFjYG5mU5qeSB+5IMVowTMlbvNWErtTdHX3kYMO8jh5i4856RhcQKiKy+66hh4EXnnDpdT6+ktXQrG5qLId9JtPwPdh8c81diz7spiORxHePsqO04t6MSDT0P3VjhCE6tc8q90krXamnIFj4k2HyPrNFdJnalXNiX+6Qo/Ko/W85+29rLhMLXrtYijSapYmwZhoiebFR5z5xXuM9Y+3PdHhgtxgEcQ7r/NUH2rdLar1F2bg8zVapRcRk95i9smGHjcFvED7UtnQHoPS2ZR+q2KqKOvrb+/qaZ4ID/URc8AKj7INgtVettHEdqrVqVEos28sT/GreJJyD889UBlmvmFOwUcOQ6x/s7XwHvJVomF54jvBPUxitEK0mGmdHKmkLYDSQaIDSWeX2TJRCeGhmiBWF7XFwASL6gEkAkcjlb0PKQrVraessNlLjZRsmVcTbdvms1QnfIEzKqTHGRrBdRtdYJkGMf1YEwSJQlqxomhi1mMgTNhgIp6fKVm1DXHHBM3CoirzmSYkwV4SQgjeamMOhUmkDJMYtjK4CtBRJkGmWMgYwJoUWMW0kxkDGBOCpfTroGmMDVqCquKGpAsq4jubgKnJuO48CNX2fdMXr/8AS4kn6RTBFNnuHqqvvI1/5i2PeQDfUG96aece0jYTUaiY/DXV1qJ1xX6tS/8ADr+ZFjzOXmZtUsoqGflpf/J5Hl3H3pahPEYHcePxHNelJN3onW6vFleFRXTzHbU+gPrOJ0e2suLw1Gsth1i3ZR9RwSrp5MDbutOhRfq8RSfk9Nj4ZrH4ShC8wVDSdDj6FW3WmicBqP8AS9EzQmMsJ32K5JUpnvVqHm9Q+rmUv2x4spsvKP52Jo0z4BalS3rTWW+g3ab/ADiZUvazhi+z6bDdRxmGqN+EipT+brPnlCQatjj/AGv8Vv1TbRkditnR/ZgwuEw9EfyaNNDpa72u7ebFj5zpAyFQ9pvxN8zNXG7UoUFzV6tGkvOrVWnfwzHXeN3OUDvSOvmSvLBrVvNVCgliAqgsxO4AC5J8gZWMf7T9l0sOKoxCVMy3SjSOaux+yyfy/FrecpnT/wBrFGpQqYfAlnNVTTqYixRRTOjJTBGYkjS5A0Jte9xT+g3s+r7Td2zClh6ZC1KpXMcx1yIumZra7wACOYB3aXZLGxGerJYBp2euPmqMk5Lt2PFdnaXtt2hVpVKdNKNJqhcCqmc1URm7Kob2DAaZrX46HWc2ptLpHikZSNp1Ed6bkLQq2z0ypVlyr2SCqnS2ouddZ7L0a6D4HAKOppA1NCa9UCpWJ5hiLJ4KBLDm8/HWSdtenhNqeEW5nP5+q8FO93WK+e6eP6RUKzVW/wBTSpURaT1atGqT1YJIHbWwtdiCNRc23mWLov7SauEpGlVpmuoZmDmqVrAs2ZszENm1JOutydeXr9SoQNJzdpbIw+JW1elTqAbi69oeDDtDyMsR7Uimb+rELdnZ75qJgc04FQ6L9IaePomogK5XKOjMrOpAFibbgb6eE7maeT9IvZvi8LU+l7IrVQ6Af9MCesyjUqjX/ig78jb/AL26Xfoz0ibG4VKj0atGpuqU6iMgzD61MsO0h4ctx5nOrImyfqQOuzK2re/5FNjcR0XDFdp6/L1iTUPMzEz1cqWYzNNAJWOsMkKt4tkMWTPeGyQYKYuE2oJq4isEVma4VFZ2IBJCqpYmw1OgMMbtKlQpPVrOqU6YzO7bgPDeTewAGpJE83/1HaO22q9QDQ2fnyqz9gOo35yLmo2lyo7IuAecs0VO99982aMyfQcz2LyWQNyxPJdvbHtW2fRpk02qVquU5KYpOiluGZ3AsvO1zKR/4xY7qaaZKJqo9MvXsR1qIQSpQWALWsSN4JsBe8uuD9l2AWxrdZXYX99jTTh9WmQfVjOtS6GbNQWXB4W33qQqH1e5+Mv8XZ9Od0MLtbm329FAR1EmN7Lz6l7aK2aoXw1IqVUUUWoyhGF7s7EEve40GW2XvJnf2R7WMFWD9ffDsp7AbNVDrlvfMi6NcHQ6ajU6zu4joVsx/eweG5dhOr/4ESsdIfZLh6gZsIxo1LC1JyXoEjhmN3S/5teQ3Ak2dN0Sws7fd/RT3KqPEG6umA2hTxFJKtJg1OooZSPipHBgdCOBEaTPC0xu09kVGpg1KJbtFGC1KVTgKiggo3LMPCejezvpMcXhitWoWxNJnNQse29NnLLU8AWK6bso3XEXVbNdC0ysIczTu9FZpq0SOEbhYq1kxGN2emIpVKVT3KqNTbuDC2bxBsfER0YqzN3i3ELSeAW2KofsjxDoMbhanvUKwe19xN6dQDuzInrL5jV0Hgw+AMp/RfDBNvbWA3GnTqHxqPSqH4sZdsWug8T8o/aTgZt8ahp8wFn0RIaAdCQrV/rB7oSsfSDzhND/AC55nzSPyLeSKB1b/OMhtbZqYrD1qFTRK1NqZNr5SfdcDmrBW/LJkZatQcnqD0e0cDMDGN2GYPoVce0OGOq19jYp3oU+tAFZF6quo3LWQZXt3E9oHirqeMrHtR6R4SjhKlCqtOria1MrSpFQzUsw0xDE+5beOJIHC5lvVQCSALta5tvsLC/lpKF0m6FHHbRw5SglLC0y30nEAItTENmLPZfecaKgcggljvAlyiERqN+Q2aMfLG3ysMSqE4eI90Y6Kvezj2YDEqMTjQwoHWjRuVauPtsRqtPlbVu4b/Ydn7Po4dMlCnTpJe+Skiot7AFiBvNgNTrpJqe4AcANAByA5SQaJra2Wqfd5w0Gg981KKBsY7U0NM5ou8LyhZMsiq26QvCqd0XeaEI6ASHDFbd4h3uZPNEtEU4xKm8JtOSJi0bSRqNpIOaXSWU2iwTCYmpIq2sy50jA0xvAUrbwUL/HQjgQd4MxlAUBQAqgBQAAABuAA0A7pEmZY6R8os5pXrBgVC8yxkYEwnGITohgsEyDGZJiyYoBWAFyelGwEx2GaixCm4anUK5jTcEdoC43i4Pj3Tx7bPR/GbLrI2YjUmjiKLMFJ4gHQq1t6nnxE90JmltXZdLFUXpVhem4sbe8pG51PBgdQf0JE1qGvdT9B2LDmPfpkqlVRCUbzcHLjdAtpYzE4ZauIeg6sXVciEVrq1j1hBCDwC3sQeMtiLy3nQeM8p6D0MbhNpYjCU2pslPO1WnWLU1qqhAWpTsGKuVZSN4sdbixnqWJpOyFaZys3Z6zjTB95wOLAXtwzWvpeK2hEGTdEixxFsLA9ijTTExYg3C4vRHCZq+0cUd2KxRp0TzoYe9JWHcTf+iWTFDQeJ+UxgsKlJESmoWnTVURRuVFFgPTjJYvcPzH4CZtRJxHE+A7hgPgpwt3AAsfRu6Esn+mNyhNf/FHt8lW/ONVf2smTF1RzbN/WoPzJkQZu9MKGWrTf7SZfNDcfBvhOcGlKui4dS9vbfzxVuE78LHdnpgnAyQMUGkg0o2UiE0GZvFAyQaRsoWTQ0M0Xmmbzyy8spOYu8kTFGW4DhupL26p6PpIvFBpJ6yhSzEBVBZmYgKoG8kncJFzHMfvNXoAIsUB7TLMTpbvtxtztPPuk3T52Jp4M5UGjV7Wd/wX9xe/3j3bpUDjat82Yhr3zDR7882+/fOjpthvmaJJOieVrnxxFvVWG0khC9uQayLVAb2INtDYg28bbp5Zi+l+Mr4daBbXUVKqmz1U0yqxG7jc/W0vxvq4BWoEGmxVxrmQ5Tfy4T2PYMjrukeAdBn8cM+76L007mtsvWoMZWNidMUdlp4gqtQ6LU0Wm55NwRvh4cbIxmXUU0kUwZIMsew9yXulgxReYJmJEmUpDvOT422CCZAmZJkCZ4AngLBMkomFEciwJXpK0a2wqD11r5AMQgULWW4cBbjKdbMpDMpBGoPCwI6yLIoscixb5C6wJyVQgNuRqposwtLPVRebIp821+EYizZ2JSzYi/BQzfDKPn8J5Tx8WZkfMj7pD37rS7kFab+MxC0xPpa5tcrpXhM+GJG+kRUHgNG/+pJ8pUMO9x4aT0WrTDAggEEEEHiCN085r4c0K70z9VsoPNd6N6ETl9uQWe2Ya4H5Le2ZJvMdGdMR795p4aSDRQaSBnOkLSITQ0yDFZpnNI2UbJuaZzRV5nNPLKNkzNMNIXmbz0XBuF4W3WjittYenmz1VzKSCi9p7jhlHHxtKdt3bj4ns2y0Rup3vm5M/M924fGS9oOHajWpYlB2KtqNdR9tBem/iUBH/wAYnGpYtWAO8HcRO32XTQmNs4xJ56HWyt0dK2QXGJGiW2z0PAjwkRs1eZm2Kq8/gYGsvf6TcutIQS8ilpQC7hIV6gUd/KSqVydwt85rmnC6ayhJN3LVK3Nzx3yzbO6YPRAQr1tMCwu2V0HABrG47iPC04XVSNYhFJPpxJ4ARU0Mc7dyQXCbLRscLvyCvux+kn0qqypTKrTQOzM+Y3ZrIoAAAvZzx9ydgmV7oRgTTwgdvfxLGs34bZaa+GUXH4p3yZwVY2Ns7mxCzRhzyz+KwhYkkZadyCYAQCxirKpNl6TZZRY1VgqxqrFEpDnLKrHIswqxyrEOKrucsNoD/ms7PRvDWRm+0bD8K/3J9Jx3QsVUbyQPM7pa8LQCIqjcoA/vNzYFPxJzKcmj4n7LOrJLM3eadCEJ2yykSq9NNmkqtZRqnYqfgJ7LeRJ/q7paouvSDqysAVYFSDuIIsRK1VAKiIxnVPp5jDIHjT0XnFGrcd/HxjA0jtDANhqzIb5d6sfrIdx8RqDIhpwb43McWOzC6wFrgHNyKcDMgxQaZzRdl5ZMzTOaLzQzTyy8smZpnNF3hmhZeWWj0h2b9JwtWn9Yrmp/+4naX1tl/MZ5NQZkOm47wdx/vPZs0876UbJ6rEuVHYq/xUtuGY9pfJr+Vp02waixdCdcR8/l5FXKNt5LDNcYYw8j6zVx9au6EUmCNfnqRbdm4cJudRM9ROpWvJFLK0sLjjywKqowGMzXu9/tdcPnmlgwVaqqAVSGbiRv7hfjNvqYdRPAqdJsw0ri5jnY8zh6KBxPjM4XBvia1NPtsFHJQd7eQufKT6iWnoZsqxesRzp0/E++3pYfmMq1lQKeF0munforNUHNjJeVZ6aBQAosqgKo5KBYD0AjFWSVIxUnz4uWGTZRVY1VmVSNVIouSXOWFWOVYKsaqxRckOchVjdwgqySUi7BV4ny7z4CKxcQ1uJOAVdzua3Nh4Qsxc7l0H4jvPkPnO/FYaiEUKNw0/vGz6Ns6kFJAI9cz3+8FjTScR5ciEITQSUQhCCFy9vbHGIpm1hUW5pk8+Kk8j+x4Si5SpIIIKkgg7wRvE9NInA6Q7C6z+JTH8QDUD+YBu/MP7cphbVoDKONEOkMxzH1WrQVnDPDfl6KpXmQZLL/AJ+kwUnKggroLhF4ZpjLMWM9wQp5oXkIQXtlLNOftzZv0ikQPfW7U+88U89PMCb1oZYyKR0Tw9uYUmOLHBzcwvPcNgy7ldFIBJuOWlrRVekUYhhY/AjmO6XHbGwjUPWUSFrjXXRanjwDd50PHnK1tDGmxSrSK1VI36ZTfkdRcd9p3NHWR1Tbtz1Go+3at+Gs4puPEclooCxAGpJsBOtR2Mtu2xJ5LoB5nfOThcRkdW35Tu5jcZYcFievbLRV3biMuUKObNuUevnLbyGDecbAKU8zm5YBaZ2IWqU0pknPmvmt2AtiXJHCx/y8u2Fwq00VEHZQZRz7ye8m585DZ+zhSHN2tmbcNNyrfcoPmTqeQ3lScTtPaH5l+6zqjLtPP6feywaqrdNYXwCgqRipJKkYqTFLlnlyiqRqrJKkYqRRckucsKsaqQVZIm0U51kkuWGNvH5Tt7KwGRcx95uHIcpr7L2dud/FQf8AkZ1wJ1uxNlln/JmGP8Ry7e9ZtTNfoN8VmEITq1SRCEIIRCEIIRMETMIIXB23sDrLvTsKn1huD/s3zlZKEEgggg2IIsQeRE9DInO2psVKwv7r8HA+DDiJz+0dk8UmWDB2o0P3WnS1xj6D8vRUzJMZJu4vA1KTWcW5H6p8D+kTknKOJY7deLEaFbTZA4XC18kMk2MkMkN5S31r5JnJH5JnJDeRvpASLxOz6VUAVERwN2YajwO8eRm4EmQkBIWm7TYqO/qFxF6JYMG/VeRqVCP+U6uHwqIoVFVVG5VUKL89OPfNgJJBJOWqllwkeT3kn1Xj5XO6xJ7ylhJMJGBJNUlYuSS5LCRipJhIwJFlyWXKCpGKszaZpozmygk/5v5ReLjutFydEou1UWa06Wztln3qg7wp+Z/abGB2Uqatq/wHh+83wJ12y9h7hE1Tno3l39vvuz5qi/RZ5oAmYQnVqkiEIQQiEIQQiEIQQiEIQQiEIQQl1sOrghgCDvBFxOHjejlrmkfyMfk37+ssEJTqqGGqFpG+Oo8U6KZ8R6JVJq4dkNmUg8iLf95ELLpVoqwswBHIi859fo/TPukr3e8vodfjOYqNgzsxhcHDkcD9PRaLK9p6wsq5khknUq7Dqruyt4Gx9D+81nwjr7yMPym3rumLLBPD+4xw8MPNWmzsdkVqhJIJGSQEq8VqlvJQSTCSekzmEjxRzUC5RCSYSTSm7e6rHwUmbFPZdU77Ad5/QR0cE837bHHww80p0jRmVrGwFz3fEgfqIC5NgDfgALn0nQGxBm1u1ylzcBVVbHKo371HqZtpg7JoCGLMxy2JJuct9dbXGl+E3ofw9LJYyO3fifoqjqoDLFaWG2Oza1DYchq3ruE61HDKgsosP81POKFPRdH0BWxYXH3jrqbfOQNJjvBvloqe1ya78Z0tHs2npB+m3HmcT77lUkldJmt2KrElTbQjja9txNvKJZGICkGxdiTcAZAxIGhvrppMmh2xZeN8xtZQFtlUX3/uZoJSlhXYjW9rCxIsSdb6HymxNHqGy7jfqyo7Vu0T4/GTqUmIb3hZ7ra27KANCeetjyghbcJq9oBQoO43zdo3sCLm/jAVKlx2dNPEDN48jfyghbUJGEEKUIQghEIQghEIQghEIQghEIQghLP7zIhCC8Wpjd849ffCE4jbfWPetGnyUae+dbB7x4whFbG6w7wpVGS6BmBMQnd6rMUzCEJ6vUTEIQQiZhCCEQhCCFgwhCCFmEIQQv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" name="AutoShape 12" descr="data:image/jpeg;base64,/9j/4AAQSkZJRgABAQAAAQABAAD/2wCEAAkGBg8QDxAUEBIPFBAQEA8PEBAQDxQQEBAQFBAVFBQQFBQXHCYeFxkjGhQSHy8gJCcpLCwsFh4xNTAqNScrLCkBCQoKDgwOGg8PGiokHyQvLCktLCwsKSoqLCwtKSwsLDQvLCwsKSkvMCksKi8pKSwpLCwpKSwsLCwsKSwsKSwpKf/AABEIAOEA4QMBIgACEQEDEQH/xAAcAAACAgMBAQAAAAAAAAAAAAAAAwIGAQQFBwj/xABDEAACAQIDBAcECAUDAgcAAAABAgADEQQSIQUxQVEGEyJhcYGRBzKhsRRCUmJygsHRI0OS4fAVM7Ik8Rc0RHODosL/xAAbAQACAwEBAQAAAAAAAAAAAAAAAwIEBQYBB//EADcRAAEDAgMECAQGAgMAAAAAAAEAAgMEESExQQUSE1EiMmFxgZGx8KHB0eEGFCMzQlIV8SRygv/aAAwDAQACEQMRAD8A9xhCEEIhCEEIhCEEIhMXkDV5SLnBuaLJkg1UCa1XGKO88hu9Zq1MU53WHhv9Zmz7RjjwBuezH7fFNbESt56/gBzM1amOH2v6dflNRhffqeZ1kCswp9qTO6uHj9LKy2FozTXxn4z5/wB4lsT3H1kSsgyzGlqZnZlWGsasmv3H1kfpRG4uPzH95EiQIlXiu5poa1bC7SqDc5/Nr85sU9tt9ZVI7jY/rOYRIESzFXVUfUkPjiPigwRuzCsdDbVJt5Kn72713TdVwd247iNbymljJUMW6G6MV7uB8Rum3T/iCVuE7bjm3Py/0kPoQeqVcoTiYTpCNBVFvvLqvmN4+M7CVVYAggg7iNQZ0tNWQ1Td6J1/UeCoSRPjNnBThCEtpSIQhBCIQhBCIQhBCIQhBCIQhBCIurWC/txisTisug38uXeZomoSeZ4mZlVXti6LcT6JrIy7FbFTE8/ICIeozdw5D9eciFjAsxnyyTZlWA0NSwszljQsMkhwV7vJBWRKzYKyBWKfCpBy1ysWwmwyxbCZ8sSaCtdhFkR7CLYTNe2xTmlJYSBjWEWwngTQlESBEawizGBNBSjHYTHvSN0Ol9VOqny/WKYSBjWOcx2+w2PMKZaHCxVt2btdK2m5xvQ7/EcxN8GUAMQQQSCNQQbEHmJZNjbe6yyVLCpuB3B/2Pd6cp12ztr8YiKfB2h0P3WTU0RZ02Zei7kJgGZnQLNRCEIIRCEIIRCEIIQZqYzGZdB7x3dw5mMxeKFNSTv3AczynFDEkk6k7zMTam0eAOFH1j8B7yViGLexOSaCfXfGKItRHKJgRC+JVk4KSiMCzCiNUTWijukuKwFmcsYFmSsvCHBL3kgrFss2GWKYSrLHZSaUhhFMI9hFMJkzNT2lIYRTCOeKaY8zVYakmLaNMW0qhOCW0W0Y0W0YE4JbRZjWizGhNCUYto1otpO104Ky7A231nYqH+IPdb7YH/6+frO8DPOCSCCCQQQQRoQRuIl02FtgV6dj/uLYOOfJx3H4Trdk7QMv6Mp6QyPMfVYldScP9RmWvYupCEJvrLRCEIIRMMdJmcvbWMyrkG9t/cv993rK1XUtpoXSu09hTjYXuDQtHF4o1Xv9UaL4c/P9pJJr0hHrPnTZXSvMjzicVqloaLBOWOWJWNUzXgKQ5OWOWc7G7Ww+HF69ajSGmtaqlIa7vfInJq+0zYyGxx+Fv91y49VBE24GuOQVZxCtiyRldwHT7ZVYgU8dgySQApxCIxJ4BXIJndWqCAQQQRcEG4I5g8ZpA2GISs0NFNJsYtjKExCY1KeKaMYxTGY05VhqU0U0a0S0xZ1YalGQaTMW0phPCWZBpMxbGMCaFBotoxoomMCcFAxZjGizGhOCW0ng8a1Cqrrw3j7S8V/ziBINFtGNLmkObmMlMtDhunJej4WutRFZTdWAYHuIjZU+iG07FqLHfd6d+f1l/X+qWyd5R1IqYRIPHvXK1MBhkLD4dyIQhLarrDG0q2IxHWVWbhfT8I3fvO3trEZKLc27A89/wvK/RGnjOP8AxFUXcyAf9j8lo0bMC/wWwpjViL/DU+E8l6Z+0nEYyt9C2RnbOeratSv1tZuK0iPcpgb30uL6hd+LQUslQ/dbkMSTkAmyvDBirn0u9qmB2eWQHr8SNDRpMLIeVWpqF8Bc9wlHpbc6Tbbv9GBw+FJtnpE4ajbUa1z26neFJ8JYOhPsdw+GC1McEr194pb8PS7rH/dPedO4756YhtbkAABwA4ATfbUU9P0YRvH+xy8AqpY9+LsF5Tsr2AIxzY7GVHc6stBAuut/4tS5PDXKOMs+F9iexFAzUa1QgWvUxNTXvIQqPSXRWjA0sNrpXZlR4QCp1X2MbDb/ANMy/gxNYfNzNSj7Jjg2z7K2hjMK1y3VVCuIwzHgGp2W44XOYy/BoFo8Vjhqo8MKubM6R4qi60dqUkpuxCUsZQJbBV3NsqEnWhUN9FbRjoDcgGxsYqvTV1ZXVWRwVZGUMrKdCrKdCDyiqNMU1C3YhdAXOYheCljqbbrnXTW51NeaZrsRmpNaQmsYpjIviBEtiRymXLvHRPCmximMwcQO+Q6wGZM4cMwntWGmntPaVHD02qVnVKa72biTuVQNWY8FAJM22nPXZq9b1tTt1VzCkWHZoKfq0l3KSN7+8eYFlCIw2/Sy9+/kmG+irmK23tbE/wDkcIlCmdRiNonI7DWxXDrdh4sD4Cc6r0O2zWua22HS/wBXDUmRPCytT+UvrRZl5lWWfttaPAE+br/CyBAHdYkrzit7ONprrT2vXLffNdPiKjTTq7P6UYXVK4xKjUjOlc/01lD/ANM9PaLaWm7Sl/m1ru9o+VlL8mz+JI8V5ngfa1UpP1e0MK1NxozUgyOveaNU/Jh4S8bL25hsWmfD1UqKPeA0dPxobFfMesdtXZVDEpkxFJKqcA4uV71b3lPeCJ5xt32cYjCP9I2XUqkpduqDfx05imw/3B90i/c0stFJU4D9N3m0/T0ReeDHrD4r0totpS+h3tFXEstHFAU8T7quBlp1m+yR9R+7ceFjYG5mU5qeSB+5IMVowTMlbvNWErtTdHX3kYMO8jh5i4856RhcQKiKy+66hh4EXnnDpdT6+ktXQrG5qLId9JtPwPdh8c81diz7spiORxHePsqO04t6MSDT0P3VjhCE6tc8q90krXamnIFj4k2HyPrNFdJnalXNiX+6Qo/Ko/W85+29rLhMLXrtYijSapYmwZhoiebFR5z5xXuM9Y+3PdHhgtxgEcQ7r/NUH2rdLar1F2bg8zVapRcRk95i9smGHjcFvED7UtnQHoPS2ZR+q2KqKOvrb+/qaZ4ID/URc8AKj7INgtVettHEdqrVqVEos28sT/GreJJyD889UBlmvmFOwUcOQ6x/s7XwHvJVomF54jvBPUxitEK0mGmdHKmkLYDSQaIDSWeX2TJRCeGhmiBWF7XFwASL6gEkAkcjlb0PKQrVraessNlLjZRsmVcTbdvms1QnfIEzKqTHGRrBdRtdYJkGMf1YEwSJQlqxomhi1mMgTNhgIp6fKVm1DXHHBM3CoirzmSYkwV4SQgjeamMOhUmkDJMYtjK4CtBRJkGmWMgYwJoUWMW0kxkDGBOCpfTroGmMDVqCquKGpAsq4jubgKnJuO48CNX2fdMXr/8AS4kn6RTBFNnuHqqvvI1/5i2PeQDfUG96aece0jYTUaiY/DXV1qJ1xX6tS/8ADr+ZFjzOXmZtUsoqGflpf/J5Hl3H3pahPEYHcePxHNelJN3onW6vFleFRXTzHbU+gPrOJ0e2suLw1Gsth1i3ZR9RwSrp5MDbutOhRfq8RSfk9Nj4ZrH4ShC8wVDSdDj6FW3WmicBqP8AS9EzQmMsJ32K5JUpnvVqHm9Q+rmUv2x4spsvKP52Jo0z4BalS3rTWW+g3ab/ADiZUvazhi+z6bDdRxmGqN+EipT+brPnlCQatjj/AGv8Vv1TbRkditnR/ZgwuEw9EfyaNNDpa72u7ebFj5zpAyFQ9pvxN8zNXG7UoUFzV6tGkvOrVWnfwzHXeN3OUDvSOvmSvLBrVvNVCgliAqgsxO4AC5J8gZWMf7T9l0sOKoxCVMy3SjSOaux+yyfy/FrecpnT/wBrFGpQqYfAlnNVTTqYixRRTOjJTBGYkjS5A0Jte9xT+g3s+r7Td2zClh6ZC1KpXMcx1yIumZra7wACOYB3aXZLGxGerJYBp2euPmqMk5Lt2PFdnaXtt2hVpVKdNKNJqhcCqmc1URm7Kob2DAaZrX46HWc2ptLpHikZSNp1Ed6bkLQq2z0ypVlyr2SCqnS2ouddZ7L0a6D4HAKOppA1NCa9UCpWJ5hiLJ4KBLDm8/HWSdtenhNqeEW5nP5+q8FO93WK+e6eP6RUKzVW/wBTSpURaT1atGqT1YJIHbWwtdiCNRc23mWLov7SauEpGlVpmuoZmDmqVrAs2ZszENm1JOutydeXr9SoQNJzdpbIw+JW1elTqAbi69oeDDtDyMsR7Uimb+rELdnZ75qJgc04FQ6L9IaePomogK5XKOjMrOpAFibbgb6eE7maeT9IvZvi8LU+l7IrVQ6Af9MCesyjUqjX/ig78jb/AL26Xfoz0ibG4VKj0atGpuqU6iMgzD61MsO0h4ctx5nOrImyfqQOuzK2re/5FNjcR0XDFdp6/L1iTUPMzEz1cqWYzNNAJWOsMkKt4tkMWTPeGyQYKYuE2oJq4isEVma4VFZ2IBJCqpYmw1OgMMbtKlQpPVrOqU6YzO7bgPDeTewAGpJE83/1HaO22q9QDQ2fnyqz9gOo35yLmo2lyo7IuAecs0VO99982aMyfQcz2LyWQNyxPJdvbHtW2fRpk02qVquU5KYpOiluGZ3AsvO1zKR/4xY7qaaZKJqo9MvXsR1qIQSpQWALWsSN4JsBe8uuD9l2AWxrdZXYX99jTTh9WmQfVjOtS6GbNQWXB4W33qQqH1e5+Mv8XZ9Od0MLtbm329FAR1EmN7Lz6l7aK2aoXw1IqVUUUWoyhGF7s7EEve40GW2XvJnf2R7WMFWD9ffDsp7AbNVDrlvfMi6NcHQ6ajU6zu4joVsx/eweG5dhOr/4ESsdIfZLh6gZsIxo1LC1JyXoEjhmN3S/5teQ3Ak2dN0Sws7fd/RT3KqPEG6umA2hTxFJKtJg1OooZSPipHBgdCOBEaTPC0xu09kVGpg1KJbtFGC1KVTgKiggo3LMPCejezvpMcXhitWoWxNJnNQse29NnLLU8AWK6bso3XEXVbNdC0ysIczTu9FZpq0SOEbhYq1kxGN2emIpVKVT3KqNTbuDC2bxBsfER0YqzN3i3ELSeAW2KofsjxDoMbhanvUKwe19xN6dQDuzInrL5jV0Hgw+AMp/RfDBNvbWA3GnTqHxqPSqH4sZdsWug8T8o/aTgZt8ahp8wFn0RIaAdCQrV/rB7oSsfSDzhND/AC55nzSPyLeSKB1b/OMhtbZqYrD1qFTRK1NqZNr5SfdcDmrBW/LJkZatQcnqD0e0cDMDGN2GYPoVce0OGOq19jYp3oU+tAFZF6quo3LWQZXt3E9oHirqeMrHtR6R4SjhKlCqtOria1MrSpFQzUsw0xDE+5beOJIHC5lvVQCSALta5tvsLC/lpKF0m6FHHbRw5SglLC0y30nEAItTENmLPZfecaKgcggljvAlyiERqN+Q2aMfLG3ysMSqE4eI90Y6Kvezj2YDEqMTjQwoHWjRuVauPtsRqtPlbVu4b/Ydn7Po4dMlCnTpJe+Skiot7AFiBvNgNTrpJqe4AcANAByA5SQaJra2Wqfd5w0Gg981KKBsY7U0NM5ou8LyhZMsiq26QvCqd0XeaEI6ASHDFbd4h3uZPNEtEU4xKm8JtOSJi0bSRqNpIOaXSWU2iwTCYmpIq2sy50jA0xvAUrbwUL/HQjgQd4MxlAUBQAqgBQAAABuAA0A7pEmZY6R8os5pXrBgVC8yxkYEwnGITohgsEyDGZJiyYoBWAFyelGwEx2GaixCm4anUK5jTcEdoC43i4Pj3Tx7bPR/GbLrI2YjUmjiKLMFJ4gHQq1t6nnxE90JmltXZdLFUXpVhem4sbe8pG51PBgdQf0JE1qGvdT9B2LDmPfpkqlVRCUbzcHLjdAtpYzE4ZauIeg6sXVciEVrq1j1hBCDwC3sQeMtiLy3nQeM8p6D0MbhNpYjCU2pslPO1WnWLU1qqhAWpTsGKuVZSN4sdbixnqWJpOyFaZys3Z6zjTB95wOLAXtwzWvpeK2hEGTdEixxFsLA9ijTTExYg3C4vRHCZq+0cUd2KxRp0TzoYe9JWHcTf+iWTFDQeJ+UxgsKlJESmoWnTVURRuVFFgPTjJYvcPzH4CZtRJxHE+A7hgPgpwt3AAsfRu6Esn+mNyhNf/FHt8lW/ONVf2smTF1RzbN/WoPzJkQZu9MKGWrTf7SZfNDcfBvhOcGlKui4dS9vbfzxVuE78LHdnpgnAyQMUGkg0o2UiE0GZvFAyQaRsoWTQ0M0Xmmbzyy8spOYu8kTFGW4DhupL26p6PpIvFBpJ6yhSzEBVBZmYgKoG8kncJFzHMfvNXoAIsUB7TLMTpbvtxtztPPuk3T52Jp4M5UGjV7Wd/wX9xe/3j3bpUDjat82Yhr3zDR7882+/fOjpthvmaJJOieVrnxxFvVWG0khC9uQayLVAb2INtDYg28bbp5Zi+l+Mr4daBbXUVKqmz1U0yqxG7jc/W0vxvq4BWoEGmxVxrmQ5Tfy4T2PYMjrukeAdBn8cM+76L007mtsvWoMZWNidMUdlp4gqtQ6LU0Wm55NwRvh4cbIxmXUU0kUwZIMsew9yXulgxReYJmJEmUpDvOT422CCZAmZJkCZ4AngLBMkomFEciwJXpK0a2wqD11r5AMQgULWW4cBbjKdbMpDMpBGoPCwI6yLIoscixb5C6wJyVQgNuRqposwtLPVRebIp821+EYizZ2JSzYi/BQzfDKPn8J5Tx8WZkfMj7pD37rS7kFab+MxC0xPpa5tcrpXhM+GJG+kRUHgNG/+pJ8pUMO9x4aT0WrTDAggEEEEHiCN085r4c0K70z9VsoPNd6N6ETl9uQWe2Ya4H5Le2ZJvMdGdMR795p4aSDRQaSBnOkLSITQ0yDFZpnNI2UbJuaZzRV5nNPLKNkzNMNIXmbz0XBuF4W3WjittYenmz1VzKSCi9p7jhlHHxtKdt3bj4ns2y0Rup3vm5M/M924fGS9oOHajWpYlB2KtqNdR9tBem/iUBH/wAYnGpYtWAO8HcRO32XTQmNs4xJ56HWyt0dK2QXGJGiW2z0PAjwkRs1eZm2Kq8/gYGsvf6TcutIQS8ilpQC7hIV6gUd/KSqVydwt85rmnC6ayhJN3LVK3Nzx3yzbO6YPRAQr1tMCwu2V0HABrG47iPC04XVSNYhFJPpxJ4ARU0Mc7dyQXCbLRscLvyCvux+kn0qqypTKrTQOzM+Y3ZrIoAAAvZzx9ydgmV7oRgTTwgdvfxLGs34bZaa+GUXH4p3yZwVY2Ns7mxCzRhzyz+KwhYkkZadyCYAQCxirKpNl6TZZRY1VgqxqrFEpDnLKrHIswqxyrEOKrucsNoD/ms7PRvDWRm+0bD8K/3J9Jx3QsVUbyQPM7pa8LQCIqjcoA/vNzYFPxJzKcmj4n7LOrJLM3eadCEJ2yykSq9NNmkqtZRqnYqfgJ7LeRJ/q7paouvSDqysAVYFSDuIIsRK1VAKiIxnVPp5jDIHjT0XnFGrcd/HxjA0jtDANhqzIb5d6sfrIdx8RqDIhpwb43McWOzC6wFrgHNyKcDMgxQaZzRdl5ZMzTOaLzQzTyy8smZpnNF3hmhZeWWj0h2b9JwtWn9Yrmp/+4naX1tl/MZ5NQZkOm47wdx/vPZs0876UbJ6rEuVHYq/xUtuGY9pfJr+Vp02waixdCdcR8/l5FXKNt5LDNcYYw8j6zVx9au6EUmCNfnqRbdm4cJudRM9ROpWvJFLK0sLjjywKqowGMzXu9/tdcPnmlgwVaqqAVSGbiRv7hfjNvqYdRPAqdJsw0ri5jnY8zh6KBxPjM4XBvia1NPtsFHJQd7eQufKT6iWnoZsqxesRzp0/E++3pYfmMq1lQKeF0munforNUHNjJeVZ6aBQAosqgKo5KBYD0AjFWSVIxUnz4uWGTZRVY1VmVSNVIouSXOWFWOVYKsaqxRckOchVjdwgqySUi7BV4ny7z4CKxcQ1uJOAVdzua3Nh4Qsxc7l0H4jvPkPnO/FYaiEUKNw0/vGz6Ns6kFJAI9cz3+8FjTScR5ciEITQSUQhCCFy9vbHGIpm1hUW5pk8+Kk8j+x4Si5SpIIIKkgg7wRvE9NInA6Q7C6z+JTH8QDUD+YBu/MP7cphbVoDKONEOkMxzH1WrQVnDPDfl6KpXmQZLL/AJ+kwUnKggroLhF4ZpjLMWM9wQp5oXkIQXtlLNOftzZv0ikQPfW7U+88U89PMCb1oZYyKR0Tw9uYUmOLHBzcwvPcNgy7ldFIBJuOWlrRVekUYhhY/AjmO6XHbGwjUPWUSFrjXXRanjwDd50PHnK1tDGmxSrSK1VI36ZTfkdRcd9p3NHWR1Tbtz1Go+3at+Gs4puPEclooCxAGpJsBOtR2Mtu2xJ5LoB5nfOThcRkdW35Tu5jcZYcFievbLRV3biMuUKObNuUevnLbyGDecbAKU8zm5YBaZ2IWqU0pknPmvmt2AtiXJHCx/y8u2Fwq00VEHZQZRz7ye8m585DZ+zhSHN2tmbcNNyrfcoPmTqeQ3lScTtPaH5l+6zqjLtPP6feywaqrdNYXwCgqRipJKkYqTFLlnlyiqRqrJKkYqRRckucsKsaqQVZIm0U51kkuWGNvH5Tt7KwGRcx95uHIcpr7L2dud/FQf8AkZ1wJ1uxNlln/JmGP8Ry7e9ZtTNfoN8VmEITq1SRCEIIRCEIIRMETMIIXB23sDrLvTsKn1huD/s3zlZKEEgggg2IIsQeRE9DInO2psVKwv7r8HA+DDiJz+0dk8UmWDB2o0P3WnS1xj6D8vRUzJMZJu4vA1KTWcW5H6p8D+kTknKOJY7deLEaFbTZA4XC18kMk2MkMkN5S31r5JnJH5JnJDeRvpASLxOz6VUAVERwN2YajwO8eRm4EmQkBIWm7TYqO/qFxF6JYMG/VeRqVCP+U6uHwqIoVFVVG5VUKL89OPfNgJJBJOWqllwkeT3kn1Xj5XO6xJ7ylhJMJGBJNUlYuSS5LCRipJhIwJFlyWXKCpGKszaZpozmygk/5v5ReLjutFydEou1UWa06Wztln3qg7wp+Z/abGB2Uqatq/wHh+83wJ12y9h7hE1Tno3l39vvuz5qi/RZ5oAmYQnVqkiEIQQiEIQQiEIQQiEIQQiEIQQl1sOrghgCDvBFxOHjejlrmkfyMfk37+ssEJTqqGGqFpG+Oo8U6KZ8R6JVJq4dkNmUg8iLf95ELLpVoqwswBHIi859fo/TPukr3e8vodfjOYqNgzsxhcHDkcD9PRaLK9p6wsq5khknUq7Dqruyt4Gx9D+81nwjr7yMPym3rumLLBPD+4xw8MPNWmzsdkVqhJIJGSQEq8VqlvJQSTCSekzmEjxRzUC5RCSYSTSm7e6rHwUmbFPZdU77Ad5/QR0cE837bHHww80p0jRmVrGwFz3fEgfqIC5NgDfgALn0nQGxBm1u1ylzcBVVbHKo371HqZtpg7JoCGLMxy2JJuct9dbXGl+E3ofw9LJYyO3fifoqjqoDLFaWG2Oza1DYchq3ruE61HDKgsosP81POKFPRdH0BWxYXH3jrqbfOQNJjvBvloqe1ya78Z0tHs2npB+m3HmcT77lUkldJmt2KrElTbQjja9txNvKJZGICkGxdiTcAZAxIGhvrppMmh2xZeN8xtZQFtlUX3/uZoJSlhXYjW9rCxIsSdb6HymxNHqGy7jfqyo7Vu0T4/GTqUmIb3hZ7ra27KANCeetjyghbcJq9oBQoO43zdo3sCLm/jAVKlx2dNPEDN48jfyghbUJGEEKUIQghEIQghEIQghEIQghEIQghLP7zIhCC8Wpjd849ffCE4jbfWPetGnyUae+dbB7x4whFbG6w7wpVGS6BmBMQnd6rMUzCEJ6vUTEIQQiZhCCEQhCCFgwhCCFmEIQQv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15" name="图片 5">
            <a:extLst>
              <a:ext uri="{FF2B5EF4-FFF2-40B4-BE49-F238E27FC236}">
                <a16:creationId xmlns:a16="http://schemas.microsoft.com/office/drawing/2014/main" id="{F5FF046B-AA84-4EAF-9C55-67341D10436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386021" y="803019"/>
            <a:ext cx="5394231" cy="2987005"/>
          </a:xfrm>
          <a:prstGeom prst="rect">
            <a:avLst/>
          </a:prstGeom>
        </p:spPr>
      </p:pic>
      <p:grpSp>
        <p:nvGrpSpPr>
          <p:cNvPr id="16" name="组合 7">
            <a:extLst>
              <a:ext uri="{FF2B5EF4-FFF2-40B4-BE49-F238E27FC236}">
                <a16:creationId xmlns:a16="http://schemas.microsoft.com/office/drawing/2014/main" id="{68498640-DDE7-4049-A818-22CCC8B237A5}"/>
              </a:ext>
            </a:extLst>
          </p:cNvPr>
          <p:cNvGrpSpPr/>
          <p:nvPr/>
        </p:nvGrpSpPr>
        <p:grpSpPr>
          <a:xfrm>
            <a:off x="-386021" y="3860476"/>
            <a:ext cx="4001111" cy="3173577"/>
            <a:chOff x="0" y="3802264"/>
            <a:chExt cx="3609908" cy="2808452"/>
          </a:xfrm>
        </p:grpSpPr>
        <p:pic>
          <p:nvPicPr>
            <p:cNvPr id="17" name="Picture 2">
              <a:extLst>
                <a:ext uri="{FF2B5EF4-FFF2-40B4-BE49-F238E27FC236}">
                  <a16:creationId xmlns:a16="http://schemas.microsoft.com/office/drawing/2014/main" id="{6B71B552-68C0-418B-88D6-AB7E1F4A06AC}"/>
                </a:ext>
              </a:extLst>
            </p:cNvPr>
            <p:cNvPicPr/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6734" r="55622" b="8105"/>
            <a:stretch/>
          </p:blipFill>
          <p:spPr bwMode="auto">
            <a:xfrm>
              <a:off x="0" y="3835497"/>
              <a:ext cx="3609908" cy="2775219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18" name="矩形 6">
              <a:extLst>
                <a:ext uri="{FF2B5EF4-FFF2-40B4-BE49-F238E27FC236}">
                  <a16:creationId xmlns:a16="http://schemas.microsoft.com/office/drawing/2014/main" id="{C3095696-674F-4276-A9F2-5F5D7B840CCD}"/>
                </a:ext>
              </a:extLst>
            </p:cNvPr>
            <p:cNvSpPr/>
            <p:nvPr/>
          </p:nvSpPr>
          <p:spPr bwMode="auto">
            <a:xfrm>
              <a:off x="575773" y="3802264"/>
              <a:ext cx="476563" cy="25978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4926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None/>
                <a:tabLst/>
                <a:defRPr/>
              </a:pPr>
              <a:endPara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</a:endParaRPr>
            </a:p>
          </p:txBody>
        </p:sp>
      </p:grpSp>
      <p:sp>
        <p:nvSpPr>
          <p:cNvPr id="19" name="Slide Number Placeholder 3">
            <a:extLst>
              <a:ext uri="{FF2B5EF4-FFF2-40B4-BE49-F238E27FC236}">
                <a16:creationId xmlns:a16="http://schemas.microsoft.com/office/drawing/2014/main" id="{D5731BEF-98F9-DE41-B596-99AED3895995}"/>
              </a:ext>
            </a:extLst>
          </p:cNvPr>
          <p:cNvSpPr txBox="1">
            <a:spLocks/>
          </p:cNvSpPr>
          <p:nvPr/>
        </p:nvSpPr>
        <p:spPr>
          <a:xfrm>
            <a:off x="8597629" y="6535344"/>
            <a:ext cx="558291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3</a:t>
            </a:r>
            <a:r>
              <a:rPr kumimoji="0" lang="en-US" altLang="zh-Han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2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72108" y="3583477"/>
            <a:ext cx="34017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dirty="0">
                <a:solidFill>
                  <a:srgbClr val="000000"/>
                </a:solidFill>
              </a:rPr>
              <a:t>DFT +U calculations (with Prof J. Cheng)</a:t>
            </a:r>
            <a:endParaRPr kumimoji="0" lang="en-GB" sz="12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25" name="TextBox 30">
            <a:extLst>
              <a:ext uri="{FF2B5EF4-FFF2-40B4-BE49-F238E27FC236}">
                <a16:creationId xmlns:a16="http://schemas.microsoft.com/office/drawing/2014/main" id="{FF1AF2F8-F9E3-4BB8-A5DC-64B32C03F38E}"/>
              </a:ext>
            </a:extLst>
          </p:cNvPr>
          <p:cNvSpPr txBox="1"/>
          <p:nvPr/>
        </p:nvSpPr>
        <p:spPr>
          <a:xfrm>
            <a:off x="5124997" y="6502462"/>
            <a:ext cx="214492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GB" sz="1200" dirty="0">
                <a:solidFill>
                  <a:srgbClr val="000000"/>
                </a:solidFill>
              </a:rPr>
              <a:t>G.L. Fu </a:t>
            </a:r>
            <a:r>
              <a:rPr lang="en-GB" sz="1200" i="1" dirty="0">
                <a:solidFill>
                  <a:srgbClr val="000000"/>
                </a:solidFill>
              </a:rPr>
              <a:t>et al. </a:t>
            </a:r>
            <a:r>
              <a:rPr lang="en-GB" sz="1200" dirty="0">
                <a:solidFill>
                  <a:srgbClr val="000000"/>
                </a:solidFill>
              </a:rPr>
              <a:t>Submitted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  <a:p>
            <a:pPr lvl="0" algn="ctr"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67216" y="2688889"/>
            <a:ext cx="4968407" cy="3501652"/>
          </a:xfrm>
          <a:prstGeom prst="rect">
            <a:avLst/>
          </a:prstGeom>
        </p:spPr>
      </p:pic>
      <p:sp>
        <p:nvSpPr>
          <p:cNvPr id="80" name="矩形 74"/>
          <p:cNvSpPr>
            <a:spLocks noChangeArrowheads="1"/>
          </p:cNvSpPr>
          <p:nvPr/>
        </p:nvSpPr>
        <p:spPr bwMode="auto">
          <a:xfrm>
            <a:off x="697266" y="145978"/>
            <a:ext cx="822808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Heiti SC Medium"/>
                <a:cs typeface="Arial" panose="020B0604020202020204" pitchFamily="34" charset="0"/>
              </a:rPr>
              <a:t>Correlation</a:t>
            </a:r>
            <a:r>
              <a:rPr kumimoji="0" lang="en-US" altLang="zh-CN" sz="24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ea typeface="Heiti SC Medium"/>
                <a:cs typeface="Arial" panose="020B0604020202020204" pitchFamily="34" charset="0"/>
              </a:rPr>
              <a:t> of OER activity with electronic structures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Heiti SC Medium"/>
              <a:ea typeface="Heiti SC Medium"/>
              <a:cs typeface="Heiti SC Medium"/>
            </a:endParaRPr>
          </a:p>
        </p:txBody>
      </p:sp>
      <p:sp>
        <p:nvSpPr>
          <p:cNvPr id="20" name="TextBox 4">
            <a:extLst>
              <a:ext uri="{FF2B5EF4-FFF2-40B4-BE49-F238E27FC236}">
                <a16:creationId xmlns:a16="http://schemas.microsoft.com/office/drawing/2014/main" id="{6E6661F0-6853-F644-9738-C8375608AE22}"/>
              </a:ext>
            </a:extLst>
          </p:cNvPr>
          <p:cNvSpPr txBox="1"/>
          <p:nvPr/>
        </p:nvSpPr>
        <p:spPr>
          <a:xfrm>
            <a:off x="4167216" y="615629"/>
            <a:ext cx="4775732" cy="207326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GB" altLang="zh-CN" sz="3200" b="1" dirty="0">
                <a:latin typeface="Times New Roman" charset="0"/>
                <a:ea typeface="宋体" charset="0"/>
              </a:rPr>
              <a:t>      </a:t>
            </a:r>
            <a:endParaRPr lang="en-US" altLang="zh-CN" sz="3200" dirty="0">
              <a:latin typeface="Times New Roman" charset="0"/>
              <a:ea typeface="Times New Roman" charset="0"/>
              <a:cs typeface="Times New Roman" charset="0"/>
            </a:endParaRPr>
          </a:p>
          <a:p>
            <a:pPr>
              <a:lnSpc>
                <a:spcPct val="140000"/>
              </a:lnSpc>
              <a:spcAft>
                <a:spcPts val="0"/>
              </a:spcAft>
              <a:buSzPct val="100000"/>
            </a:pPr>
            <a:r>
              <a:rPr lang="en-US" altLang="zh-CN" sz="1800" b="1" dirty="0">
                <a:latin typeface="Times New Roman" charset="0"/>
                <a:cs typeface="Times New Roman" charset="0"/>
              </a:rPr>
              <a:t>The hole state  at 1.1 eV above VB induced by Li provide an empty state for electron transfer from OH- to the catalyst. </a:t>
            </a:r>
          </a:p>
          <a:p>
            <a:pPr>
              <a:lnSpc>
                <a:spcPct val="150000"/>
              </a:lnSpc>
              <a:spcAft>
                <a:spcPts val="0"/>
              </a:spcAft>
              <a:buSzPct val="100000"/>
            </a:pPr>
            <a:endParaRPr lang="en-US" altLang="zh-CN" sz="1600" dirty="0">
              <a:latin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534187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8092962_173153605000_2"/>
          <p:cNvPicPr/>
          <p:nvPr/>
        </p:nvPicPr>
        <p:blipFill>
          <a:blip r:embed="rId3"/>
          <a:srcRect b="83057"/>
          <a:stretch>
            <a:fillRect/>
          </a:stretch>
        </p:blipFill>
        <p:spPr>
          <a:xfrm>
            <a:off x="-3175" y="-1905"/>
            <a:ext cx="9144635" cy="756285"/>
          </a:xfrm>
          <a:prstGeom prst="rect">
            <a:avLst/>
          </a:prstGeom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0" y="7"/>
            <a:ext cx="0" cy="307777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4"/>
              </a:buBlip>
              <a:defRPr sz="2000" kern="1200">
                <a:solidFill>
                  <a:schemeClr val="accent2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5"/>
              </a:buBlip>
              <a:defRPr sz="1800" kern="1200">
                <a:solidFill>
                  <a:schemeClr val="accent2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6"/>
              </a:buBlip>
              <a:defRPr sz="1600" kern="1200">
                <a:solidFill>
                  <a:schemeClr val="accent2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7"/>
              </a:buBlip>
              <a:defRPr sz="1400" kern="1200">
                <a:solidFill>
                  <a:schemeClr val="accent2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4"/>
              </a:buBlip>
              <a:defRPr sz="1400" kern="1200">
                <a:solidFill>
                  <a:schemeClr val="accent2"/>
                </a:solidFill>
                <a:latin typeface="Arial"/>
                <a:ea typeface="+mn-ea"/>
                <a:cs typeface="Arial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en-US"/>
              <a:t> </a:t>
            </a:r>
            <a:endParaRPr lang="en-US" dirty="0"/>
          </a:p>
        </p:txBody>
      </p:sp>
      <p:sp>
        <p:nvSpPr>
          <p:cNvPr id="9" name="AutoShape 10" descr="data:image/jpeg;base64,/9j/4AAQSkZJRgABAQAAAQABAAD/2wCEAAkGBg8QDxAUEBIPFBAQEA8PEBAQDxQQEBAQFBAVFBQQFBQXHCYeFxkjGhQSHy8gJCcpLCwsFh4xNTAqNScrLCkBCQoKDgwOGg8PGiokHyQvLCktLCwsKSoqLCwtKSwsLDQvLCwsKSkvMCksKi8pKSwpLCwpKSwsLCwsKSwsKSwpKf/AABEIAOEA4QMBIgACEQEDEQH/xAAcAAACAgMBAQAAAAAAAAAAAAAAAwIGAQQFBwj/xABDEAACAQIDBAcECAUDAgcAAAABAgADEQQSIQUxQVEGEyJhcYGRBzKhsRRCUmJygsHRI0OS4fAVM7Ik8Rc0RHODosL/xAAbAQACAwEBAQAAAAAAAAAAAAAAAwIEBQYBB//EADcRAAEDAgMECAQGAgMAAAAAAAEAAgMEESExQQUSE1EiMmFxgZGx8KHB0eEGFCMzQlIV8SRygv/aAAwDAQACEQMRAD8A9xhCEEIhCEEIhCEEIhMXkDV5SLnBuaLJkg1UCa1XGKO88hu9Zq1MU53WHhv9Zmz7RjjwBuezH7fFNbESt56/gBzM1amOH2v6dflNRhffqeZ1kCswp9qTO6uHj9LKy2FozTXxn4z5/wB4lsT3H1kSsgyzGlqZnZlWGsasmv3H1kfpRG4uPzH95EiQIlXiu5poa1bC7SqDc5/Nr85sU9tt9ZVI7jY/rOYRIESzFXVUfUkPjiPigwRuzCsdDbVJt5Kn72713TdVwd247iNbymljJUMW6G6MV7uB8Rum3T/iCVuE7bjm3Py/0kPoQeqVcoTiYTpCNBVFvvLqvmN4+M7CVVYAggg7iNQZ0tNWQ1Td6J1/UeCoSRPjNnBThCEtpSIQhBCIQhBCIQhBCIQhBCIQhBCIurWC/txisTisug38uXeZomoSeZ4mZlVXti6LcT6JrIy7FbFTE8/ICIeozdw5D9eciFjAsxnyyTZlWA0NSwszljQsMkhwV7vJBWRKzYKyBWKfCpBy1ysWwmwyxbCZ8sSaCtdhFkR7CLYTNe2xTmlJYSBjWEWwngTQlESBEawizGBNBSjHYTHvSN0Ol9VOqny/WKYSBjWOcx2+w2PMKZaHCxVt2btdK2m5xvQ7/EcxN8GUAMQQQSCNQQbEHmJZNjbe6yyVLCpuB3B/2Pd6cp12ztr8YiKfB2h0P3WTU0RZ02Zei7kJgGZnQLNRCEIIRCEIIRCEIIQZqYzGZdB7x3dw5mMxeKFNSTv3AczynFDEkk6k7zMTam0eAOFH1j8B7yViGLexOSaCfXfGKItRHKJgRC+JVk4KSiMCzCiNUTWijukuKwFmcsYFmSsvCHBL3kgrFss2GWKYSrLHZSaUhhFMI9hFMJkzNT2lIYRTCOeKaY8zVYakmLaNMW0qhOCW0W0Y0W0YE4JbRZjWizGhNCUYto1otpO104Ky7A231nYqH+IPdb7YH/6+frO8DPOCSCCCQQQQRoQRuIl02FtgV6dj/uLYOOfJx3H4Trdk7QMv6Mp6QyPMfVYldScP9RmWvYupCEJvrLRCEIIRMMdJmcvbWMyrkG9t/cv993rK1XUtpoXSu09hTjYXuDQtHF4o1Xv9UaL4c/P9pJJr0hHrPnTZXSvMjzicVqloaLBOWOWJWNUzXgKQ5OWOWc7G7Ww+HF69ajSGmtaqlIa7vfInJq+0zYyGxx+Fv91y49VBE24GuOQVZxCtiyRldwHT7ZVYgU8dgySQApxCIxJ4BXIJndWqCAQQQRcEG4I5g8ZpA2GISs0NFNJsYtjKExCY1KeKaMYxTGY05VhqU0U0a0S0xZ1YalGQaTMW0phPCWZBpMxbGMCaFBotoxoomMCcFAxZjGizGhOCW0ng8a1Cqrrw3j7S8V/ziBINFtGNLmkObmMlMtDhunJej4WutRFZTdWAYHuIjZU+iG07FqLHfd6d+f1l/X+qWyd5R1IqYRIPHvXK1MBhkLD4dyIQhLarrDG0q2IxHWVWbhfT8I3fvO3trEZKLc27A89/wvK/RGnjOP8AxFUXcyAf9j8lo0bMC/wWwpjViL/DU+E8l6Z+0nEYyt9C2RnbOeratSv1tZuK0iPcpgb30uL6hd+LQUslQ/dbkMSTkAmyvDBirn0u9qmB2eWQHr8SNDRpMLIeVWpqF8Bc9wlHpbc6Tbbv9GBw+FJtnpE4ajbUa1z26neFJ8JYOhPsdw+GC1McEr194pb8PS7rH/dPedO4756YhtbkAABwA4ATfbUU9P0YRvH+xy8AqpY9+LsF5Tsr2AIxzY7GVHc6stBAuut/4tS5PDXKOMs+F9iexFAzUa1QgWvUxNTXvIQqPSXRWjA0sNrpXZlR4QCp1X2MbDb/ANMy/gxNYfNzNSj7Jjg2z7K2hjMK1y3VVCuIwzHgGp2W44XOYy/BoFo8Vjhqo8MKubM6R4qi60dqUkpuxCUsZQJbBV3NsqEnWhUN9FbRjoDcgGxsYqvTV1ZXVWRwVZGUMrKdCrKdCDyiqNMU1C3YhdAXOYheCljqbbrnXTW51NeaZrsRmpNaQmsYpjIviBEtiRymXLvHRPCmximMwcQO+Q6wGZM4cMwntWGmntPaVHD02qVnVKa72biTuVQNWY8FAJM22nPXZq9b1tTt1VzCkWHZoKfq0l3KSN7+8eYFlCIw2/Sy9+/kmG+irmK23tbE/wDkcIlCmdRiNonI7DWxXDrdh4sD4Cc6r0O2zWua22HS/wBXDUmRPCytT+UvrRZl5lWWfttaPAE+br/CyBAHdYkrzit7ONprrT2vXLffNdPiKjTTq7P6UYXVK4xKjUjOlc/01lD/ANM9PaLaWm7Sl/m1ru9o+VlL8mz+JI8V5ngfa1UpP1e0MK1NxozUgyOveaNU/Jh4S8bL25hsWmfD1UqKPeA0dPxobFfMesdtXZVDEpkxFJKqcA4uV71b3lPeCJ5xt32cYjCP9I2XUqkpduqDfx05imw/3B90i/c0stFJU4D9N3m0/T0ReeDHrD4r0totpS+h3tFXEstHFAU8T7quBlp1m+yR9R+7ceFjYG5mU5qeSB+5IMVowTMlbvNWErtTdHX3kYMO8jh5i4856RhcQKiKy+66hh4EXnnDpdT6+ktXQrG5qLId9JtPwPdh8c81diz7spiORxHePsqO04t6MSDT0P3VjhCE6tc8q90krXamnIFj4k2HyPrNFdJnalXNiX+6Qo/Ko/W85+29rLhMLXrtYijSapYmwZhoiebFR5z5xXuM9Y+3PdHhgtxgEcQ7r/NUH2rdLar1F2bg8zVapRcRk95i9smGHjcFvED7UtnQHoPS2ZR+q2KqKOvrb+/qaZ4ID/URc8AKj7INgtVettHEdqrVqVEos28sT/GreJJyD889UBlmvmFOwUcOQ6x/s7XwHvJVomF54jvBPUxitEK0mGmdHKmkLYDSQaIDSWeX2TJRCeGhmiBWF7XFwASL6gEkAkcjlb0PKQrVraessNlLjZRsmVcTbdvms1QnfIEzKqTHGRrBdRtdYJkGMf1YEwSJQlqxomhi1mMgTNhgIp6fKVm1DXHHBM3CoirzmSYkwV4SQgjeamMOhUmkDJMYtjK4CtBRJkGmWMgYwJoUWMW0kxkDGBOCpfTroGmMDVqCquKGpAsq4jubgKnJuO48CNX2fdMXr/8AS4kn6RTBFNnuHqqvvI1/5i2PeQDfUG96aece0jYTUaiY/DXV1qJ1xX6tS/8ADr+ZFjzOXmZtUsoqGflpf/J5Hl3H3pahPEYHcePxHNelJN3onW6vFleFRXTzHbU+gPrOJ0e2suLw1Gsth1i3ZR9RwSrp5MDbutOhRfq8RSfk9Nj4ZrH4ShC8wVDSdDj6FW3WmicBqP8AS9EzQmMsJ32K5JUpnvVqHm9Q+rmUv2x4spsvKP52Jo0z4BalS3rTWW+g3ab/ADiZUvazhi+z6bDdRxmGqN+EipT+brPnlCQatjj/AGv8Vv1TbRkditnR/ZgwuEw9EfyaNNDpa72u7ebFj5zpAyFQ9pvxN8zNXG7UoUFzV6tGkvOrVWnfwzHXeN3OUDvSOvmSvLBrVvNVCgliAqgsxO4AC5J8gZWMf7T9l0sOKoxCVMy3SjSOaux+yyfy/FrecpnT/wBrFGpQqYfAlnNVTTqYixRRTOjJTBGYkjS5A0Jte9xT+g3s+r7Td2zClh6ZC1KpXMcx1yIumZra7wACOYB3aXZLGxGerJYBp2euPmqMk5Lt2PFdnaXtt2hVpVKdNKNJqhcCqmc1URm7Kob2DAaZrX46HWc2ptLpHikZSNp1Ed6bkLQq2z0ypVlyr2SCqnS2ouddZ7L0a6D4HAKOppA1NCa9UCpWJ5hiLJ4KBLDm8/HWSdtenhNqeEW5nP5+q8FO93WK+e6eP6RUKzVW/wBTSpURaT1atGqT1YJIHbWwtdiCNRc23mWLov7SauEpGlVpmuoZmDmqVrAs2ZszENm1JOutydeXr9SoQNJzdpbIw+JW1elTqAbi69oeDDtDyMsR7Uimb+rELdnZ75qJgc04FQ6L9IaePomogK5XKOjMrOpAFibbgb6eE7maeT9IvZvi8LU+l7IrVQ6Af9MCesyjUqjX/ig78jb/AL26Xfoz0ibG4VKj0atGpuqU6iMgzD61MsO0h4ctx5nOrImyfqQOuzK2re/5FNjcR0XDFdp6/L1iTUPMzEz1cqWYzNNAJWOsMkKt4tkMWTPeGyQYKYuE2oJq4isEVma4VFZ2IBJCqpYmw1OgMMbtKlQpPVrOqU6YzO7bgPDeTewAGpJE83/1HaO22q9QDQ2fnyqz9gOo35yLmo2lyo7IuAecs0VO99982aMyfQcz2LyWQNyxPJdvbHtW2fRpk02qVquU5KYpOiluGZ3AsvO1zKR/4xY7qaaZKJqo9MvXsR1qIQSpQWALWsSN4JsBe8uuD9l2AWxrdZXYX99jTTh9WmQfVjOtS6GbNQWXB4W33qQqH1e5+Mv8XZ9Od0MLtbm329FAR1EmN7Lz6l7aK2aoXw1IqVUUUWoyhGF7s7EEve40GW2XvJnf2R7WMFWD9ffDsp7AbNVDrlvfMi6NcHQ6ajU6zu4joVsx/eweG5dhOr/4ESsdIfZLh6gZsIxo1LC1JyXoEjhmN3S/5teQ3Ak2dN0Sws7fd/RT3KqPEG6umA2hTxFJKtJg1OooZSPipHBgdCOBEaTPC0xu09kVGpg1KJbtFGC1KVTgKiggo3LMPCejezvpMcXhitWoWxNJnNQse29NnLLU8AWK6bso3XEXVbNdC0ysIczTu9FZpq0SOEbhYq1kxGN2emIpVKVT3KqNTbuDC2bxBsfER0YqzN3i3ELSeAW2KofsjxDoMbhanvUKwe19xN6dQDuzInrL5jV0Hgw+AMp/RfDBNvbWA3GnTqHxqPSqH4sZdsWug8T8o/aTgZt8ahp8wFn0RIaAdCQrV/rB7oSsfSDzhND/AC55nzSPyLeSKB1b/OMhtbZqYrD1qFTRK1NqZNr5SfdcDmrBW/LJkZatQcnqD0e0cDMDGN2GYPoVce0OGOq19jYp3oU+tAFZF6quo3LWQZXt3E9oHirqeMrHtR6R4SjhKlCqtOria1MrSpFQzUsw0xDE+5beOJIHC5lvVQCSALta5tvsLC/lpKF0m6FHHbRw5SglLC0y30nEAItTENmLPZfecaKgcggljvAlyiERqN+Q2aMfLG3ysMSqE4eI90Y6Kvezj2YDEqMTjQwoHWjRuVauPtsRqtPlbVu4b/Ydn7Po4dMlCnTpJe+Skiot7AFiBvNgNTrpJqe4AcANAByA5SQaJra2Wqfd5w0Gg981KKBsY7U0NM5ou8LyhZMsiq26QvCqd0XeaEI6ASHDFbd4h3uZPNEtEU4xKm8JtOSJi0bSRqNpIOaXSWU2iwTCYmpIq2sy50jA0xvAUrbwUL/HQjgQd4MxlAUBQAqgBQAAABuAA0A7pEmZY6R8os5pXrBgVC8yxkYEwnGITohgsEyDGZJiyYoBWAFyelGwEx2GaixCm4anUK5jTcEdoC43i4Pj3Tx7bPR/GbLrI2YjUmjiKLMFJ4gHQq1t6nnxE90JmltXZdLFUXpVhem4sbe8pG51PBgdQf0JE1qGvdT9B2LDmPfpkqlVRCUbzcHLjdAtpYzE4ZauIeg6sXVciEVrq1j1hBCDwC3sQeMtiLy3nQeM8p6D0MbhNpYjCU2pslPO1WnWLU1qqhAWpTsGKuVZSN4sdbixnqWJpOyFaZys3Z6zjTB95wOLAXtwzWvpeK2hEGTdEixxFsLA9ijTTExYg3C4vRHCZq+0cUd2KxRp0TzoYe9JWHcTf+iWTFDQeJ+UxgsKlJESmoWnTVURRuVFFgPTjJYvcPzH4CZtRJxHE+A7hgPgpwt3AAsfRu6Esn+mNyhNf/FHt8lW/ONVf2smTF1RzbN/WoPzJkQZu9MKGWrTf7SZfNDcfBvhOcGlKui4dS9vbfzxVuE78LHdnpgnAyQMUGkg0o2UiE0GZvFAyQaRsoWTQ0M0Xmmbzyy8spOYu8kTFGW4DhupL26p6PpIvFBpJ6yhSzEBVBZmYgKoG8kncJFzHMfvNXoAIsUB7TLMTpbvtxtztPPuk3T52Jp4M5UGjV7Wd/wX9xe/3j3bpUDjat82Yhr3zDR7882+/fOjpthvmaJJOieVrnxxFvVWG0khC9uQayLVAb2INtDYg28bbp5Zi+l+Mr4daBbXUVKqmz1U0yqxG7jc/W0vxvq4BWoEGmxVxrmQ5Tfy4T2PYMjrukeAdBn8cM+76L007mtsvWoMZWNidMUdlp4gqtQ6LU0Wm55NwRvh4cbIxmXUU0kUwZIMsew9yXulgxReYJmJEmUpDvOT422CCZAmZJkCZ4AngLBMkomFEciwJXpK0a2wqD11r5AMQgULWW4cBbjKdbMpDMpBGoPCwI6yLIoscixb5C6wJyVQgNuRqposwtLPVRebIp821+EYizZ2JSzYi/BQzfDKPn8J5Tx8WZkfMj7pD37rS7kFab+MxC0xPpa5tcrpXhM+GJG+kRUHgNG/+pJ8pUMO9x4aT0WrTDAggEEEEHiCN085r4c0K70z9VsoPNd6N6ETl9uQWe2Ya4H5Le2ZJvMdGdMR795p4aSDRQaSBnOkLSITQ0yDFZpnNI2UbJuaZzRV5nNPLKNkzNMNIXmbz0XBuF4W3WjittYenmz1VzKSCi9p7jhlHHxtKdt3bj4ns2y0Rup3vm5M/M924fGS9oOHajWpYlB2KtqNdR9tBem/iUBH/wAYnGpYtWAO8HcRO32XTQmNs4xJ56HWyt0dK2QXGJGiW2z0PAjwkRs1eZm2Kq8/gYGsvf6TcutIQS8ilpQC7hIV6gUd/KSqVydwt85rmnC6ayhJN3LVK3Nzx3yzbO6YPRAQr1tMCwu2V0HABrG47iPC04XVSNYhFJPpxJ4ARU0Mc7dyQXCbLRscLvyCvux+kn0qqypTKrTQOzM+Y3ZrIoAAAvZzx9ydgmV7oRgTTwgdvfxLGs34bZaa+GUXH4p3yZwVY2Ns7mxCzRhzyz+KwhYkkZadyCYAQCxirKpNl6TZZRY1VgqxqrFEpDnLKrHIswqxyrEOKrucsNoD/ms7PRvDWRm+0bD8K/3J9Jx3QsVUbyQPM7pa8LQCIqjcoA/vNzYFPxJzKcmj4n7LOrJLM3eadCEJ2yykSq9NNmkqtZRqnYqfgJ7LeRJ/q7paouvSDqysAVYFSDuIIsRK1VAKiIxnVPp5jDIHjT0XnFGrcd/HxjA0jtDANhqzIb5d6sfrIdx8RqDIhpwb43McWOzC6wFrgHNyKcDMgxQaZzRdl5ZMzTOaLzQzTyy8smZpnNF3hmhZeWWj0h2b9JwtWn9Yrmp/+4naX1tl/MZ5NQZkOm47wdx/vPZs0876UbJ6rEuVHYq/xUtuGY9pfJr+Vp02waixdCdcR8/l5FXKNt5LDNcYYw8j6zVx9au6EUmCNfnqRbdm4cJudRM9ROpWvJFLK0sLjjywKqowGMzXu9/tdcPnmlgwVaqqAVSGbiRv7hfjNvqYdRPAqdJsw0ri5jnY8zh6KBxPjM4XBvia1NPtsFHJQd7eQufKT6iWnoZsqxesRzp0/E++3pYfmMq1lQKeF0munforNUHNjJeVZ6aBQAosqgKo5KBYD0AjFWSVIxUnz4uWGTZRVY1VmVSNVIouSXOWFWOVYKsaqxRckOchVjdwgqySUi7BV4ny7z4CKxcQ1uJOAVdzua3Nh4Qsxc7l0H4jvPkPnO/FYaiEUKNw0/vGz6Ns6kFJAI9cz3+8FjTScR5ciEITQSUQhCCFy9vbHGIpm1hUW5pk8+Kk8j+x4Si5SpIIIKkgg7wRvE9NInA6Q7C6z+JTH8QDUD+YBu/MP7cphbVoDKONEOkMxzH1WrQVnDPDfl6KpXmQZLL/AJ+kwUnKggroLhF4ZpjLMWM9wQp5oXkIQXtlLNOftzZv0ikQPfW7U+88U89PMCb1oZYyKR0Tw9uYUmOLHBzcwvPcNgy7ldFIBJuOWlrRVekUYhhY/AjmO6XHbGwjUPWUSFrjXXRanjwDd50PHnK1tDGmxSrSK1VI36ZTfkdRcd9p3NHWR1Tbtz1Go+3at+Gs4puPEclooCxAGpJsBOtR2Mtu2xJ5LoB5nfOThcRkdW35Tu5jcZYcFievbLRV3biMuUKObNuUevnLbyGDecbAKU8zm5YBaZ2IWqU0pknPmvmt2AtiXJHCx/y8u2Fwq00VEHZQZRz7ye8m585DZ+zhSHN2tmbcNNyrfcoPmTqeQ3lScTtPaH5l+6zqjLtPP6feywaqrdNYXwCgqRipJKkYqTFLlnlyiqRqrJKkYqRRckucsKsaqQVZIm0U51kkuWGNvH5Tt7KwGRcx95uHIcpr7L2dud/FQf8AkZ1wJ1uxNlln/JmGP8Ry7e9ZtTNfoN8VmEITq1SRCEIIRCEIIRMETMIIXB23sDrLvTsKn1huD/s3zlZKEEgggg2IIsQeRE9DInO2psVKwv7r8HA+DDiJz+0dk8UmWDB2o0P3WnS1xj6D8vRUzJMZJu4vA1KTWcW5H6p8D+kTknKOJY7deLEaFbTZA4XC18kMk2MkMkN5S31r5JnJH5JnJDeRvpASLxOz6VUAVERwN2YajwO8eRm4EmQkBIWm7TYqO/qFxF6JYMG/VeRqVCP+U6uHwqIoVFVVG5VUKL89OPfNgJJBJOWqllwkeT3kn1Xj5XO6xJ7ylhJMJGBJNUlYuSS5LCRipJhIwJFlyWXKCpGKszaZpozmygk/5v5ReLjutFydEou1UWa06Wztln3qg7wp+Z/abGB2Uqatq/wHh+83wJ12y9h7hE1Tno3l39vvuz5qi/RZ5oAmYQnVqkiEIQQiEIQQiEIQQiEIQQiEIQQl1sOrghgCDvBFxOHjejlrmkfyMfk37+ssEJTqqGGqFpG+Oo8U6KZ8R6JVJq4dkNmUg8iLf95ELLpVoqwswBHIi859fo/TPukr3e8vodfjOYqNgzsxhcHDkcD9PRaLK9p6wsq5khknUq7Dqruyt4Gx9D+81nwjr7yMPym3rumLLBPD+4xw8MPNWmzsdkVqhJIJGSQEq8VqlvJQSTCSekzmEjxRzUC5RCSYSTSm7e6rHwUmbFPZdU77Ad5/QR0cE837bHHww80p0jRmVrGwFz3fEgfqIC5NgDfgALn0nQGxBm1u1ylzcBVVbHKo371HqZtpg7JoCGLMxy2JJuct9dbXGl+E3ofw9LJYyO3fifoqjqoDLFaWG2Oza1DYchq3ruE61HDKgsosP81POKFPRdH0BWxYXH3jrqbfOQNJjvBvloqe1ya78Z0tHs2npB+m3HmcT77lUkldJmt2KrElTbQjja9txNvKJZGICkGxdiTcAZAxIGhvrppMmh2xZeN8xtZQFtlUX3/uZoJSlhXYjW9rCxIsSdb6HymxNHqGy7jfqyo7Vu0T4/GTqUmIb3hZ7ra27KANCeetjyghbcJq9oBQoO43zdo3sCLm/jAVKlx2dNPEDN48jfyghbUJGEEKUIQghEIQghEIQghEIQghEIQghLP7zIhCC8Wpjd849ffCE4jbfWPetGnyUae+dbB7x4whFbG6w7wpVGS6BmBMQnd6rMUzCEJ6vUTEIQQiZhCCEQhCCFgwhCCFmEIQQv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AutoShape 12" descr="data:image/jpeg;base64,/9j/4AAQSkZJRgABAQAAAQABAAD/2wCEAAkGBg8QDxAUEBIPFBAQEA8PEBAQDxQQEBAQFBAVFBQQFBQXHCYeFxkjGhQSHy8gJCcpLCwsFh4xNTAqNScrLCkBCQoKDgwOGg8PGiokHyQvLCktLCwsKSoqLCwtKSwsLDQvLCwsKSkvMCksKi8pKSwpLCwpKSwsLCwsKSwsKSwpKf/AABEIAOEA4QMBIgACEQEDEQH/xAAcAAACAgMBAQAAAAAAAAAAAAAAAwIGAQQFBwj/xABDEAACAQIDBAcECAUDAgcAAAABAgADEQQSIQUxQVEGEyJhcYGRBzKhsRRCUmJygsHRI0OS4fAVM7Ik8Rc0RHODosL/xAAbAQACAwEBAQAAAAAAAAAAAAAAAwIEBQYBB//EADcRAAEDAgMECAQGAgMAAAAAAAEAAgMEESExQQUSE1EiMmFxgZGx8KHB0eEGFCMzQlIV8SRygv/aAAwDAQACEQMRAD8A9xhCEEIhCEEIhCEEIhMXkDV5SLnBuaLJkg1UCa1XGKO88hu9Zq1MU53WHhv9Zmz7RjjwBuezH7fFNbESt56/gBzM1amOH2v6dflNRhffqeZ1kCswp9qTO6uHj9LKy2FozTXxn4z5/wB4lsT3H1kSsgyzGlqZnZlWGsasmv3H1kfpRG4uPzH95EiQIlXiu5poa1bC7SqDc5/Nr85sU9tt9ZVI7jY/rOYRIESzFXVUfUkPjiPigwRuzCsdDbVJt5Kn72713TdVwd247iNbymljJUMW6G6MV7uB8Rum3T/iCVuE7bjm3Py/0kPoQeqVcoTiYTpCNBVFvvLqvmN4+M7CVVYAggg7iNQZ0tNWQ1Td6J1/UeCoSRPjNnBThCEtpSIQhBCIQhBCIQhBCIQhBCIQhBCIurWC/txisTisug38uXeZomoSeZ4mZlVXti6LcT6JrIy7FbFTE8/ICIeozdw5D9eciFjAsxnyyTZlWA0NSwszljQsMkhwV7vJBWRKzYKyBWKfCpBy1ysWwmwyxbCZ8sSaCtdhFkR7CLYTNe2xTmlJYSBjWEWwngTQlESBEawizGBNBSjHYTHvSN0Ol9VOqny/WKYSBjWOcx2+w2PMKZaHCxVt2btdK2m5xvQ7/EcxN8GUAMQQQSCNQQbEHmJZNjbe6yyVLCpuB3B/2Pd6cp12ztr8YiKfB2h0P3WTU0RZ02Zei7kJgGZnQLNRCEIIRCEIIRCEIIQZqYzGZdB7x3dw5mMxeKFNSTv3AczynFDEkk6k7zMTam0eAOFH1j8B7yViGLexOSaCfXfGKItRHKJgRC+JVk4KSiMCzCiNUTWijukuKwFmcsYFmSsvCHBL3kgrFss2GWKYSrLHZSaUhhFMI9hFMJkzNT2lIYRTCOeKaY8zVYakmLaNMW0qhOCW0W0Y0W0YE4JbRZjWizGhNCUYto1otpO104Ky7A231nYqH+IPdb7YH/6+frO8DPOCSCCCQQQQRoQRuIl02FtgV6dj/uLYOOfJx3H4Trdk7QMv6Mp6QyPMfVYldScP9RmWvYupCEJvrLRCEIIRMMdJmcvbWMyrkG9t/cv993rK1XUtpoXSu09hTjYXuDQtHF4o1Xv9UaL4c/P9pJJr0hHrPnTZXSvMjzicVqloaLBOWOWJWNUzXgKQ5OWOWc7G7Ww+HF69ajSGmtaqlIa7vfInJq+0zYyGxx+Fv91y49VBE24GuOQVZxCtiyRldwHT7ZVYgU8dgySQApxCIxJ4BXIJndWqCAQQQRcEG4I5g8ZpA2GISs0NFNJsYtjKExCY1KeKaMYxTGY05VhqU0U0a0S0xZ1YalGQaTMW0phPCWZBpMxbGMCaFBotoxoomMCcFAxZjGizGhOCW0ng8a1Cqrrw3j7S8V/ziBINFtGNLmkObmMlMtDhunJej4WutRFZTdWAYHuIjZU+iG07FqLHfd6d+f1l/X+qWyd5R1IqYRIPHvXK1MBhkLD4dyIQhLarrDG0q2IxHWVWbhfT8I3fvO3trEZKLc27A89/wvK/RGnjOP8AxFUXcyAf9j8lo0bMC/wWwpjViL/DU+E8l6Z+0nEYyt9C2RnbOeratSv1tZuK0iPcpgb30uL6hd+LQUslQ/dbkMSTkAmyvDBirn0u9qmB2eWQHr8SNDRpMLIeVWpqF8Bc9wlHpbc6Tbbv9GBw+FJtnpE4ajbUa1z26neFJ8JYOhPsdw+GC1McEr194pb8PS7rH/dPedO4756YhtbkAABwA4ATfbUU9P0YRvH+xy8AqpY9+LsF5Tsr2AIxzY7GVHc6stBAuut/4tS5PDXKOMs+F9iexFAzUa1QgWvUxNTXvIQqPSXRWjA0sNrpXZlR4QCp1X2MbDb/ANMy/gxNYfNzNSj7Jjg2z7K2hjMK1y3VVCuIwzHgGp2W44XOYy/BoFo8Vjhqo8MKubM6R4qi60dqUkpuxCUsZQJbBV3NsqEnWhUN9FbRjoDcgGxsYqvTV1ZXVWRwVZGUMrKdCrKdCDyiqNMU1C3YhdAXOYheCljqbbrnXTW51NeaZrsRmpNaQmsYpjIviBEtiRymXLvHRPCmximMwcQO+Q6wGZM4cMwntWGmntPaVHD02qVnVKa72biTuVQNWY8FAJM22nPXZq9b1tTt1VzCkWHZoKfq0l3KSN7+8eYFlCIw2/Sy9+/kmG+irmK23tbE/wDkcIlCmdRiNonI7DWxXDrdh4sD4Cc6r0O2zWua22HS/wBXDUmRPCytT+UvrRZl5lWWfttaPAE+br/CyBAHdYkrzit7ONprrT2vXLffNdPiKjTTq7P6UYXVK4xKjUjOlc/01lD/ANM9PaLaWm7Sl/m1ru9o+VlL8mz+JI8V5ngfa1UpP1e0MK1NxozUgyOveaNU/Jh4S8bL25hsWmfD1UqKPeA0dPxobFfMesdtXZVDEpkxFJKqcA4uV71b3lPeCJ5xt32cYjCP9I2XUqkpduqDfx05imw/3B90i/c0stFJU4D9N3m0/T0ReeDHrD4r0totpS+h3tFXEstHFAU8T7quBlp1m+yR9R+7ceFjYG5mU5qeSB+5IMVowTMlbvNWErtTdHX3kYMO8jh5i4856RhcQKiKy+66hh4EXnnDpdT6+ktXQrG5qLId9JtPwPdh8c81diz7spiORxHePsqO04t6MSDT0P3VjhCE6tc8q90krXamnIFj4k2HyPrNFdJnalXNiX+6Qo/Ko/W85+29rLhMLXrtYijSapYmwZhoiebFR5z5xXuM9Y+3PdHhgtxgEcQ7r/NUH2rdLar1F2bg8zVapRcRk95i9smGHjcFvED7UtnQHoPS2ZR+q2KqKOvrb+/qaZ4ID/URc8AKj7INgtVettHEdqrVqVEos28sT/GreJJyD889UBlmvmFOwUcOQ6x/s7XwHvJVomF54jvBPUxitEK0mGmdHKmkLYDSQaIDSWeX2TJRCeGhmiBWF7XFwASL6gEkAkcjlb0PKQrVraessNlLjZRsmVcTbdvms1QnfIEzKqTHGRrBdRtdYJkGMf1YEwSJQlqxomhi1mMgTNhgIp6fKVm1DXHHBM3CoirzmSYkwV4SQgjeamMOhUmkDJMYtjK4CtBRJkGmWMgYwJoUWMW0kxkDGBOCpfTroGmMDVqCquKGpAsq4jubgKnJuO48CNX2fdMXr/8AS4kn6RTBFNnuHqqvvI1/5i2PeQDfUG96aece0jYTUaiY/DXV1qJ1xX6tS/8ADr+ZFjzOXmZtUsoqGflpf/J5Hl3H3pahPEYHcePxHNelJN3onW6vFleFRXTzHbU+gPrOJ0e2suLw1Gsth1i3ZR9RwSrp5MDbutOhRfq8RSfk9Nj4ZrH4ShC8wVDSdDj6FW3WmicBqP8AS9EzQmMsJ32K5JUpnvVqHm9Q+rmUv2x4spsvKP52Jo0z4BalS3rTWW+g3ab/ADiZUvazhi+z6bDdRxmGqN+EipT+brPnlCQatjj/AGv8Vv1TbRkditnR/ZgwuEw9EfyaNNDpa72u7ebFj5zpAyFQ9pvxN8zNXG7UoUFzV6tGkvOrVWnfwzHXeN3OUDvSOvmSvLBrVvNVCgliAqgsxO4AC5J8gZWMf7T9l0sOKoxCVMy3SjSOaux+yyfy/FrecpnT/wBrFGpQqYfAlnNVTTqYixRRTOjJTBGYkjS5A0Jte9xT+g3s+r7Td2zClh6ZC1KpXMcx1yIumZra7wACOYB3aXZLGxGerJYBp2euPmqMk5Lt2PFdnaXtt2hVpVKdNKNJqhcCqmc1URm7Kob2DAaZrX46HWc2ptLpHikZSNp1Ed6bkLQq2z0ypVlyr2SCqnS2ouddZ7L0a6D4HAKOppA1NCa9UCpWJ5hiLJ4KBLDm8/HWSdtenhNqeEW5nP5+q8FO93WK+e6eP6RUKzVW/wBTSpURaT1atGqT1YJIHbWwtdiCNRc23mWLov7SauEpGlVpmuoZmDmqVrAs2ZszENm1JOutydeXr9SoQNJzdpbIw+JW1elTqAbi69oeDDtDyMsR7Uimb+rELdnZ75qJgc04FQ6L9IaePomogK5XKOjMrOpAFibbgb6eE7maeT9IvZvi8LU+l7IrVQ6Af9MCesyjUqjX/ig78jb/AL26Xfoz0ibG4VKj0atGpuqU6iMgzD61MsO0h4ctx5nOrImyfqQOuzK2re/5FNjcR0XDFdp6/L1iTUPMzEz1cqWYzNNAJWOsMkKt4tkMWTPeGyQYKYuE2oJq4isEVma4VFZ2IBJCqpYmw1OgMMbtKlQpPVrOqU6YzO7bgPDeTewAGpJE83/1HaO22q9QDQ2fnyqz9gOo35yLmo2lyo7IuAecs0VO99982aMyfQcz2LyWQNyxPJdvbHtW2fRpk02qVquU5KYpOiluGZ3AsvO1zKR/4xY7qaaZKJqo9MvXsR1qIQSpQWALWsSN4JsBe8uuD9l2AWxrdZXYX99jTTh9WmQfVjOtS6GbNQWXB4W33qQqH1e5+Mv8XZ9Od0MLtbm329FAR1EmN7Lz6l7aK2aoXw1IqVUUUWoyhGF7s7EEve40GW2XvJnf2R7WMFWD9ffDsp7AbNVDrlvfMi6NcHQ6ajU6zu4joVsx/eweG5dhOr/4ESsdIfZLh6gZsIxo1LC1JyXoEjhmN3S/5teQ3Ak2dN0Sws7fd/RT3KqPEG6umA2hTxFJKtJg1OooZSPipHBgdCOBEaTPC0xu09kVGpg1KJbtFGC1KVTgKiggo3LMPCejezvpMcXhitWoWxNJnNQse29NnLLU8AWK6bso3XEXVbNdC0ysIczTu9FZpq0SOEbhYq1kxGN2emIpVKVT3KqNTbuDC2bxBsfER0YqzN3i3ELSeAW2KofsjxDoMbhanvUKwe19xN6dQDuzInrL5jV0Hgw+AMp/RfDBNvbWA3GnTqHxqPSqH4sZdsWug8T8o/aTgZt8ahp8wFn0RIaAdCQrV/rB7oSsfSDzhND/AC55nzSPyLeSKB1b/OMhtbZqYrD1qFTRK1NqZNr5SfdcDmrBW/LJkZatQcnqD0e0cDMDGN2GYPoVce0OGOq19jYp3oU+tAFZF6quo3LWQZXt3E9oHirqeMrHtR6R4SjhKlCqtOria1MrSpFQzUsw0xDE+5beOJIHC5lvVQCSALta5tvsLC/lpKF0m6FHHbRw5SglLC0y30nEAItTENmLPZfecaKgcggljvAlyiERqN+Q2aMfLG3ysMSqE4eI90Y6Kvezj2YDEqMTjQwoHWjRuVauPtsRqtPlbVu4b/Ydn7Po4dMlCnTpJe+Skiot7AFiBvNgNTrpJqe4AcANAByA5SQaJra2Wqfd5w0Gg981KKBsY7U0NM5ou8LyhZMsiq26QvCqd0XeaEI6ASHDFbd4h3uZPNEtEU4xKm8JtOSJi0bSRqNpIOaXSWU2iwTCYmpIq2sy50jA0xvAUrbwUL/HQjgQd4MxlAUBQAqgBQAAABuAA0A7pEmZY6R8os5pXrBgVC8yxkYEwnGITohgsEyDGZJiyYoBWAFyelGwEx2GaixCm4anUK5jTcEdoC43i4Pj3Tx7bPR/GbLrI2YjUmjiKLMFJ4gHQq1t6nnxE90JmltXZdLFUXpVhem4sbe8pG51PBgdQf0JE1qGvdT9B2LDmPfpkqlVRCUbzcHLjdAtpYzE4ZauIeg6sXVciEVrq1j1hBCDwC3sQeMtiLy3nQeM8p6D0MbhNpYjCU2pslPO1WnWLU1qqhAWpTsGKuVZSN4sdbixnqWJpOyFaZys3Z6zjTB95wOLAXtwzWvpeK2hEGTdEixxFsLA9ijTTExYg3C4vRHCZq+0cUd2KxRp0TzoYe9JWHcTf+iWTFDQeJ+UxgsKlJESmoWnTVURRuVFFgPTjJYvcPzH4CZtRJxHE+A7hgPgpwt3AAsfRu6Esn+mNyhNf/FHt8lW/ONVf2smTF1RzbN/WoPzJkQZu9MKGWrTf7SZfNDcfBvhOcGlKui4dS9vbfzxVuE78LHdnpgnAyQMUGkg0o2UiE0GZvFAyQaRsoWTQ0M0Xmmbzyy8spOYu8kTFGW4DhupL26p6PpIvFBpJ6yhSzEBVBZmYgKoG8kncJFzHMfvNXoAIsUB7TLMTpbvtxtztPPuk3T52Jp4M5UGjV7Wd/wX9xe/3j3bpUDjat82Yhr3zDR7882+/fOjpthvmaJJOieVrnxxFvVWG0khC9uQayLVAb2INtDYg28bbp5Zi+l+Mr4daBbXUVKqmz1U0yqxG7jc/W0vxvq4BWoEGmxVxrmQ5Tfy4T2PYMjrukeAdBn8cM+76L007mtsvWoMZWNidMUdlp4gqtQ6LU0Wm55NwRvh4cbIxmXUU0kUwZIMsew9yXulgxReYJmJEmUpDvOT422CCZAmZJkCZ4AngLBMkomFEciwJXpK0a2wqD11r5AMQgULWW4cBbjKdbMpDMpBGoPCwI6yLIoscixb5C6wJyVQgNuRqposwtLPVRebIp821+EYizZ2JSzYi/BQzfDKPn8J5Tx8WZkfMj7pD37rS7kFab+MxC0xPpa5tcrpXhM+GJG+kRUHgNG/+pJ8pUMO9x4aT0WrTDAggEEEEHiCN085r4c0K70z9VsoPNd6N6ETl9uQWe2Ya4H5Le2ZJvMdGdMR795p4aSDRQaSBnOkLSITQ0yDFZpnNI2UbJuaZzRV5nNPLKNkzNMNIXmbz0XBuF4W3WjittYenmz1VzKSCi9p7jhlHHxtKdt3bj4ns2y0Rup3vm5M/M924fGS9oOHajWpYlB2KtqNdR9tBem/iUBH/wAYnGpYtWAO8HcRO32XTQmNs4xJ56HWyt0dK2QXGJGiW2z0PAjwkRs1eZm2Kq8/gYGsvf6TcutIQS8ilpQC7hIV6gUd/KSqVydwt85rmnC6ayhJN3LVK3Nzx3yzbO6YPRAQr1tMCwu2V0HABrG47iPC04XVSNYhFJPpxJ4ARU0Mc7dyQXCbLRscLvyCvux+kn0qqypTKrTQOzM+Y3ZrIoAAAvZzx9ydgmV7oRgTTwgdvfxLGs34bZaa+GUXH4p3yZwVY2Ns7mxCzRhzyz+KwhYkkZadyCYAQCxirKpNl6TZZRY1VgqxqrFEpDnLKrHIswqxyrEOKrucsNoD/ms7PRvDWRm+0bD8K/3J9Jx3QsVUbyQPM7pa8LQCIqjcoA/vNzYFPxJzKcmj4n7LOrJLM3eadCEJ2yykSq9NNmkqtZRqnYqfgJ7LeRJ/q7paouvSDqysAVYFSDuIIsRK1VAKiIxnVPp5jDIHjT0XnFGrcd/HxjA0jtDANhqzIb5d6sfrIdx8RqDIhpwb43McWOzC6wFrgHNyKcDMgxQaZzRdl5ZMzTOaLzQzTyy8smZpnNF3hmhZeWWj0h2b9JwtWn9Yrmp/+4naX1tl/MZ5NQZkOm47wdx/vPZs0876UbJ6rEuVHYq/xUtuGY9pfJr+Vp02waixdCdcR8/l5FXKNt5LDNcYYw8j6zVx9au6EUmCNfnqRbdm4cJudRM9ROpWvJFLK0sLjjywKqowGMzXu9/tdcPnmlgwVaqqAVSGbiRv7hfjNvqYdRPAqdJsw0ri5jnY8zh6KBxPjM4XBvia1NPtsFHJQd7eQufKT6iWnoZsqxesRzp0/E++3pYfmMq1lQKeF0munforNUHNjJeVZ6aBQAosqgKo5KBYD0AjFWSVIxUnz4uWGTZRVY1VmVSNVIouSXOWFWOVYKsaqxRckOchVjdwgqySUi7BV4ny7z4CKxcQ1uJOAVdzua3Nh4Qsxc7l0H4jvPkPnO/FYaiEUKNw0/vGz6Ns6kFJAI9cz3+8FjTScR5ciEITQSUQhCCFy9vbHGIpm1hUW5pk8+Kk8j+x4Si5SpIIIKkgg7wRvE9NInA6Q7C6z+JTH8QDUD+YBu/MP7cphbVoDKONEOkMxzH1WrQVnDPDfl6KpXmQZLL/AJ+kwUnKggroLhF4ZpjLMWM9wQp5oXkIQXtlLNOftzZv0ikQPfW7U+88U89PMCb1oZYyKR0Tw9uYUmOLHBzcwvPcNgy7ldFIBJuOWlrRVekUYhhY/AjmO6XHbGwjUPWUSFrjXXRanjwDd50PHnK1tDGmxSrSK1VI36ZTfkdRcd9p3NHWR1Tbtz1Go+3at+Gs4puPEclooCxAGpJsBOtR2Mtu2xJ5LoB5nfOThcRkdW35Tu5jcZYcFievbLRV3biMuUKObNuUevnLbyGDecbAKU8zm5YBaZ2IWqU0pknPmvmt2AtiXJHCx/y8u2Fwq00VEHZQZRz7ye8m585DZ+zhSHN2tmbcNNyrfcoPmTqeQ3lScTtPaH5l+6zqjLtPP6feywaqrdNYXwCgqRipJKkYqTFLlnlyiqRqrJKkYqRRckucsKsaqQVZIm0U51kkuWGNvH5Tt7KwGRcx95uHIcpr7L2dud/FQf8AkZ1wJ1uxNlln/JmGP8Ry7e9ZtTNfoN8VmEITq1SRCEIIRCEIIRMETMIIXB23sDrLvTsKn1huD/s3zlZKEEgggg2IIsQeRE9DInO2psVKwv7r8HA+DDiJz+0dk8UmWDB2o0P3WnS1xj6D8vRUzJMZJu4vA1KTWcW5H6p8D+kTknKOJY7deLEaFbTZA4XC18kMk2MkMkN5S31r5JnJH5JnJDeRvpASLxOz6VUAVERwN2YajwO8eRm4EmQkBIWm7TYqO/qFxF6JYMG/VeRqVCP+U6uHwqIoVFVVG5VUKL89OPfNgJJBJOWqllwkeT3kn1Xj5XO6xJ7ylhJMJGBJNUlYuSS5LCRipJhIwJFlyWXKCpGKszaZpozmygk/5v5ReLjutFydEou1UWa06Wztln3qg7wp+Z/abGB2Uqatq/wHh+83wJ12y9h7hE1Tno3l39vvuz5qi/RZ5oAmYQnVqkiEIQQiEIQQiEIQQiEIQQiEIQQl1sOrghgCDvBFxOHjejlrmkfyMfk37+ssEJTqqGGqFpG+Oo8U6KZ8R6JVJq4dkNmUg8iLf95ELLpVoqwswBHIi859fo/TPukr3e8vodfjOYqNgzsxhcHDkcD9PRaLK9p6wsq5khknUq7Dqruyt4Gx9D+81nwjr7yMPym3rumLLBPD+4xw8MPNWmzsdkVqhJIJGSQEq8VqlvJQSTCSekzmEjxRzUC5RCSYSTSm7e6rHwUmbFPZdU77Ad5/QR0cE837bHHww80p0jRmVrGwFz3fEgfqIC5NgDfgALn0nQGxBm1u1ylzcBVVbHKo371HqZtpg7JoCGLMxy2JJuct9dbXGl+E3ofw9LJYyO3fifoqjqoDLFaWG2Oza1DYchq3ruE61HDKgsosP81POKFPRdH0BWxYXH3jrqbfOQNJjvBvloqe1ya78Z0tHs2npB+m3HmcT77lUkldJmt2KrElTbQjja9txNvKJZGICkGxdiTcAZAxIGhvrppMmh2xZeN8xtZQFtlUX3/uZoJSlhXYjW9rCxIsSdb6HymxNHqGy7jfqyo7Vu0T4/GTqUmIb3hZ7ra27KANCeetjyghbcJq9oBQoO43zdo3sCLm/jAVKlx2dNPEDN48jfyghbUJGEEKUIQghEIQghEIQghEIQghEIQghLP7zIhCC8Wpjd849ffCE4jbfWPetGnyUae+dbB7x4whFbG6w7wpVGS6BmBMQnd6rMUzCEJ6vUTEIQQiZhCCEQhCCFgwhCCFmEIQQv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" name="Content Placeholder 2"/>
          <p:cNvSpPr txBox="1">
            <a:spLocks/>
          </p:cNvSpPr>
          <p:nvPr/>
        </p:nvSpPr>
        <p:spPr>
          <a:xfrm>
            <a:off x="0" y="7"/>
            <a:ext cx="0" cy="307777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4"/>
              </a:buBlip>
              <a:defRPr sz="2000" kern="1200">
                <a:solidFill>
                  <a:schemeClr val="accent2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5"/>
              </a:buBlip>
              <a:defRPr sz="1800" kern="1200">
                <a:solidFill>
                  <a:schemeClr val="accent2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6"/>
              </a:buBlip>
              <a:defRPr sz="1600" kern="1200">
                <a:solidFill>
                  <a:schemeClr val="accent2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7"/>
              </a:buBlip>
              <a:defRPr sz="1400" kern="1200">
                <a:solidFill>
                  <a:schemeClr val="accent2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4"/>
              </a:buBlip>
              <a:defRPr sz="1400" kern="1200">
                <a:solidFill>
                  <a:schemeClr val="accent2"/>
                </a:solidFill>
                <a:latin typeface="Arial"/>
                <a:ea typeface="+mn-ea"/>
                <a:cs typeface="Arial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en-US"/>
              <a:t> </a:t>
            </a:r>
            <a:endParaRPr lang="en-US" dirty="0"/>
          </a:p>
        </p:txBody>
      </p:sp>
      <p:sp>
        <p:nvSpPr>
          <p:cNvPr id="50" name="AutoShape 10" descr="data:image/jpeg;base64,/9j/4AAQSkZJRgABAQAAAQABAAD/2wCEAAkGBg8QDxAUEBIPFBAQEA8PEBAQDxQQEBAQFBAVFBQQFBQXHCYeFxkjGhQSHy8gJCcpLCwsFh4xNTAqNScrLCkBCQoKDgwOGg8PGiokHyQvLCktLCwsKSoqLCwtKSwsLDQvLCwsKSkvMCksKi8pKSwpLCwpKSwsLCwsKSwsKSwpKf/AABEIAOEA4QMBIgACEQEDEQH/xAAcAAACAgMBAQAAAAAAAAAAAAAAAwIGAQQFBwj/xABDEAACAQIDBAcECAUDAgcAAAABAgADEQQSIQUxQVEGEyJhcYGRBzKhsRRCUmJygsHRI0OS4fAVM7Ik8Rc0RHODosL/xAAbAQACAwEBAQAAAAAAAAAAAAAAAwIEBQYBB//EADcRAAEDAgMECAQGAgMAAAAAAAEAAgMEESExQQUSE1EiMmFxgZGx8KHB0eEGFCMzQlIV8SRygv/aAAwDAQACEQMRAD8A9xhCEEIhCEEIhCEEIhMXkDV5SLnBuaLJkg1UCa1XGKO88hu9Zq1MU53WHhv9Zmz7RjjwBuezH7fFNbESt56/gBzM1amOH2v6dflNRhffqeZ1kCswp9qTO6uHj9LKy2FozTXxn4z5/wB4lsT3H1kSsgyzGlqZnZlWGsasmv3H1kfpRG4uPzH95EiQIlXiu5poa1bC7SqDc5/Nr85sU9tt9ZVI7jY/rOYRIESzFXVUfUkPjiPigwRuzCsdDbVJt5Kn72713TdVwd247iNbymljJUMW6G6MV7uB8Rum3T/iCVuE7bjm3Py/0kPoQeqVcoTiYTpCNBVFvvLqvmN4+M7CVVYAggg7iNQZ0tNWQ1Td6J1/UeCoSRPjNnBThCEtpSIQhBCIQhBCIQhBCIQhBCIQhBCIurWC/txisTisug38uXeZomoSeZ4mZlVXti6LcT6JrIy7FbFTE8/ICIeozdw5D9eciFjAsxnyyTZlWA0NSwszljQsMkhwV7vJBWRKzYKyBWKfCpBy1ysWwmwyxbCZ8sSaCtdhFkR7CLYTNe2xTmlJYSBjWEWwngTQlESBEawizGBNBSjHYTHvSN0Ol9VOqny/WKYSBjWOcx2+w2PMKZaHCxVt2btdK2m5xvQ7/EcxN8GUAMQQQSCNQQbEHmJZNjbe6yyVLCpuB3B/2Pd6cp12ztr8YiKfB2h0P3WTU0RZ02Zei7kJgGZnQLNRCEIIRCEIIRCEIIQZqYzGZdB7x3dw5mMxeKFNSTv3AczynFDEkk6k7zMTam0eAOFH1j8B7yViGLexOSaCfXfGKItRHKJgRC+JVk4KSiMCzCiNUTWijukuKwFmcsYFmSsvCHBL3kgrFss2GWKYSrLHZSaUhhFMI9hFMJkzNT2lIYRTCOeKaY8zVYakmLaNMW0qhOCW0W0Y0W0YE4JbRZjWizGhNCUYto1otpO104Ky7A231nYqH+IPdb7YH/6+frO8DPOCSCCCQQQQRoQRuIl02FtgV6dj/uLYOOfJx3H4Trdk7QMv6Mp6QyPMfVYldScP9RmWvYupCEJvrLRCEIIRMMdJmcvbWMyrkG9t/cv993rK1XUtpoXSu09hTjYXuDQtHF4o1Xv9UaL4c/P9pJJr0hHrPnTZXSvMjzicVqloaLBOWOWJWNUzXgKQ5OWOWc7G7Ww+HF69ajSGmtaqlIa7vfInJq+0zYyGxx+Fv91y49VBE24GuOQVZxCtiyRldwHT7ZVYgU8dgySQApxCIxJ4BXIJndWqCAQQQRcEG4I5g8ZpA2GISs0NFNJsYtjKExCY1KeKaMYxTGY05VhqU0U0a0S0xZ1YalGQaTMW0phPCWZBpMxbGMCaFBotoxoomMCcFAxZjGizGhOCW0ng8a1Cqrrw3j7S8V/ziBINFtGNLmkObmMlMtDhunJej4WutRFZTdWAYHuIjZU+iG07FqLHfd6d+f1l/X+qWyd5R1IqYRIPHvXK1MBhkLD4dyIQhLarrDG0q2IxHWVWbhfT8I3fvO3trEZKLc27A89/wvK/RGnjOP8AxFUXcyAf9j8lo0bMC/wWwpjViL/DU+E8l6Z+0nEYyt9C2RnbOeratSv1tZuK0iPcpgb30uL6hd+LQUslQ/dbkMSTkAmyvDBirn0u9qmB2eWQHr8SNDRpMLIeVWpqF8Bc9wlHpbc6Tbbv9GBw+FJtnpE4ajbUa1z26neFJ8JYOhPsdw+GC1McEr194pb8PS7rH/dPedO4756YhtbkAABwA4ATfbUU9P0YRvH+xy8AqpY9+LsF5Tsr2AIxzY7GVHc6stBAuut/4tS5PDXKOMs+F9iexFAzUa1QgWvUxNTXvIQqPSXRWjA0sNrpXZlR4QCp1X2MbDb/ANMy/gxNYfNzNSj7Jjg2z7K2hjMK1y3VVCuIwzHgGp2W44XOYy/BoFo8Vjhqo8MKubM6R4qi60dqUkpuxCUsZQJbBV3NsqEnWhUN9FbRjoDcgGxsYqvTV1ZXVWRwVZGUMrKdCrKdCDyiqNMU1C3YhdAXOYheCljqbbrnXTW51NeaZrsRmpNaQmsYpjIviBEtiRymXLvHRPCmximMwcQO+Q6wGZM4cMwntWGmntPaVHD02qVnVKa72biTuVQNWY8FAJM22nPXZq9b1tTt1VzCkWHZoKfq0l3KSN7+8eYFlCIw2/Sy9+/kmG+irmK23tbE/wDkcIlCmdRiNonI7DWxXDrdh4sD4Cc6r0O2zWua22HS/wBXDUmRPCytT+UvrRZl5lWWfttaPAE+br/CyBAHdYkrzit7ONprrT2vXLffNdPiKjTTq7P6UYXVK4xKjUjOlc/01lD/ANM9PaLaWm7Sl/m1ru9o+VlL8mz+JI8V5ngfa1UpP1e0MK1NxozUgyOveaNU/Jh4S8bL25hsWmfD1UqKPeA0dPxobFfMesdtXZVDEpkxFJKqcA4uV71b3lPeCJ5xt32cYjCP9I2XUqkpduqDfx05imw/3B90i/c0stFJU4D9N3m0/T0ReeDHrD4r0totpS+h3tFXEstHFAU8T7quBlp1m+yR9R+7ceFjYG5mU5qeSB+5IMVowTMlbvNWErtTdHX3kYMO8jh5i4856RhcQKiKy+66hh4EXnnDpdT6+ktXQrG5qLId9JtPwPdh8c81diz7spiORxHePsqO04t6MSDT0P3VjhCE6tc8q90krXamnIFj4k2HyPrNFdJnalXNiX+6Qo/Ko/W85+29rLhMLXrtYijSapYmwZhoiebFR5z5xXuM9Y+3PdHhgtxgEcQ7r/NUH2rdLar1F2bg8zVapRcRk95i9smGHjcFvED7UtnQHoPS2ZR+q2KqKOvrb+/qaZ4ID/URc8AKj7INgtVettHEdqrVqVEos28sT/GreJJyD889UBlmvmFOwUcOQ6x/s7XwHvJVomF54jvBPUxitEK0mGmdHKmkLYDSQaIDSWeX2TJRCeGhmiBWF7XFwASL6gEkAkcjlb0PKQrVraessNlLjZRsmVcTbdvms1QnfIEzKqTHGRrBdRtdYJkGMf1YEwSJQlqxomhi1mMgTNhgIp6fKVm1DXHHBM3CoirzmSYkwV4SQgjeamMOhUmkDJMYtjK4CtBRJkGmWMgYwJoUWMW0kxkDGBOCpfTroGmMDVqCquKGpAsq4jubgKnJuO48CNX2fdMXr/8AS4kn6RTBFNnuHqqvvI1/5i2PeQDfUG96aece0jYTUaiY/DXV1qJ1xX6tS/8ADr+ZFjzOXmZtUsoqGflpf/J5Hl3H3pahPEYHcePxHNelJN3onW6vFleFRXTzHbU+gPrOJ0e2suLw1Gsth1i3ZR9RwSrp5MDbutOhRfq8RSfk9Nj4ZrH4ShC8wVDSdDj6FW3WmicBqP8AS9EzQmMsJ32K5JUpnvVqHm9Q+rmUv2x4spsvKP52Jo0z4BalS3rTWW+g3ab/ADiZUvazhi+z6bDdRxmGqN+EipT+brPnlCQatjj/AGv8Vv1TbRkditnR/ZgwuEw9EfyaNNDpa72u7ebFj5zpAyFQ9pvxN8zNXG7UoUFzV6tGkvOrVWnfwzHXeN3OUDvSOvmSvLBrVvNVCgliAqgsxO4AC5J8gZWMf7T9l0sOKoxCVMy3SjSOaux+yyfy/FrecpnT/wBrFGpQqYfAlnNVTTqYixRRTOjJTBGYkjS5A0Jte9xT+g3s+r7Td2zClh6ZC1KpXMcx1yIumZra7wACOYB3aXZLGxGerJYBp2euPmqMk5Lt2PFdnaXtt2hVpVKdNKNJqhcCqmc1URm7Kob2DAaZrX46HWc2ptLpHikZSNp1Ed6bkLQq2z0ypVlyr2SCqnS2ouddZ7L0a6D4HAKOppA1NCa9UCpWJ5hiLJ4KBLDm8/HWSdtenhNqeEW5nP5+q8FO93WK+e6eP6RUKzVW/wBTSpURaT1atGqT1YJIHbWwtdiCNRc23mWLov7SauEpGlVpmuoZmDmqVrAs2ZszENm1JOutydeXr9SoQNJzdpbIw+JW1elTqAbi69oeDDtDyMsR7Uimb+rELdnZ75qJgc04FQ6L9IaePomogK5XKOjMrOpAFibbgb6eE7maeT9IvZvi8LU+l7IrVQ6Af9MCesyjUqjX/ig78jb/AL26Xfoz0ibG4VKj0atGpuqU6iMgzD61MsO0h4ctx5nOrImyfqQOuzK2re/5FNjcR0XDFdp6/L1iTUPMzEz1cqWYzNNAJWOsMkKt4tkMWTPeGyQYKYuE2oJq4isEVma4VFZ2IBJCqpYmw1OgMMbtKlQpPVrOqU6YzO7bgPDeTewAGpJE83/1HaO22q9QDQ2fnyqz9gOo35yLmo2lyo7IuAecs0VO99982aMyfQcz2LyWQNyxPJdvbHtW2fRpk02qVquU5KYpOiluGZ3AsvO1zKR/4xY7qaaZKJqo9MvXsR1qIQSpQWALWsSN4JsBe8uuD9l2AWxrdZXYX99jTTh9WmQfVjOtS6GbNQWXB4W33qQqH1e5+Mv8XZ9Od0MLtbm329FAR1EmN7Lz6l7aK2aoXw1IqVUUUWoyhGF7s7EEve40GW2XvJnf2R7WMFWD9ffDsp7AbNVDrlvfMi6NcHQ6ajU6zu4joVsx/eweG5dhOr/4ESsdIfZLh6gZsIxo1LC1JyXoEjhmN3S/5teQ3Ak2dN0Sws7fd/RT3KqPEG6umA2hTxFJKtJg1OooZSPipHBgdCOBEaTPC0xu09kVGpg1KJbtFGC1KVTgKiggo3LMPCejezvpMcXhitWoWxNJnNQse29NnLLU8AWK6bso3XEXVbNdC0ysIczTu9FZpq0SOEbhYq1kxGN2emIpVKVT3KqNTbuDC2bxBsfER0YqzN3i3ELSeAW2KofsjxDoMbhanvUKwe19xN6dQDuzInrL5jV0Hgw+AMp/RfDBNvbWA3GnTqHxqPSqH4sZdsWug8T8o/aTgZt8ahp8wFn0RIaAdCQrV/rB7oSsfSDzhND/AC55nzSPyLeSKB1b/OMhtbZqYrD1qFTRK1NqZNr5SfdcDmrBW/LJkZatQcnqD0e0cDMDGN2GYPoVce0OGOq19jYp3oU+tAFZF6quo3LWQZXt3E9oHirqeMrHtR6R4SjhKlCqtOria1MrSpFQzUsw0xDE+5beOJIHC5lvVQCSALta5tvsLC/lpKF0m6FHHbRw5SglLC0y30nEAItTENmLPZfecaKgcggljvAlyiERqN+Q2aMfLG3ysMSqE4eI90Y6Kvezj2YDEqMTjQwoHWjRuVauPtsRqtPlbVu4b/Ydn7Po4dMlCnTpJe+Skiot7AFiBvNgNTrpJqe4AcANAByA5SQaJra2Wqfd5w0Gg981KKBsY7U0NM5ou8LyhZMsiq26QvCqd0XeaEI6ASHDFbd4h3uZPNEtEU4xKm8JtOSJi0bSRqNpIOaXSWU2iwTCYmpIq2sy50jA0xvAUrbwUL/HQjgQd4MxlAUBQAqgBQAAABuAA0A7pEmZY6R8os5pXrBgVC8yxkYEwnGITohgsEyDGZJiyYoBWAFyelGwEx2GaixCm4anUK5jTcEdoC43i4Pj3Tx7bPR/GbLrI2YjUmjiKLMFJ4gHQq1t6nnxE90JmltXZdLFUXpVhem4sbe8pG51PBgdQf0JE1qGvdT9B2LDmPfpkqlVRCUbzcHLjdAtpYzE4ZauIeg6sXVciEVrq1j1hBCDwC3sQeMtiLy3nQeM8p6D0MbhNpYjCU2pslPO1WnWLU1qqhAWpTsGKuVZSN4sdbixnqWJpOyFaZys3Z6zjTB95wOLAXtwzWvpeK2hEGTdEixxFsLA9ijTTExYg3C4vRHCZq+0cUd2KxRp0TzoYe9JWHcTf+iWTFDQeJ+UxgsKlJESmoWnTVURRuVFFgPTjJYvcPzH4CZtRJxHE+A7hgPgpwt3AAsfRu6Esn+mNyhNf/FHt8lW/ONVf2smTF1RzbN/WoPzJkQZu9MKGWrTf7SZfNDcfBvhOcGlKui4dS9vbfzxVuE78LHdnpgnAyQMUGkg0o2UiE0GZvFAyQaRsoWTQ0M0Xmmbzyy8spOYu8kTFGW4DhupL26p6PpIvFBpJ6yhSzEBVBZmYgKoG8kncJFzHMfvNXoAIsUB7TLMTpbvtxtztPPuk3T52Jp4M5UGjV7Wd/wX9xe/3j3bpUDjat82Yhr3zDR7882+/fOjpthvmaJJOieVrnxxFvVWG0khC9uQayLVAb2INtDYg28bbp5Zi+l+Mr4daBbXUVKqmz1U0yqxG7jc/W0vxvq4BWoEGmxVxrmQ5Tfy4T2PYMjrukeAdBn8cM+76L007mtsvWoMZWNidMUdlp4gqtQ6LU0Wm55NwRvh4cbIxmXUU0kUwZIMsew9yXulgxReYJmJEmUpDvOT422CCZAmZJkCZ4AngLBMkomFEciwJXpK0a2wqD11r5AMQgULWW4cBbjKdbMpDMpBGoPCwI6yLIoscixb5C6wJyVQgNuRqposwtLPVRebIp821+EYizZ2JSzYi/BQzfDKPn8J5Tx8WZkfMj7pD37rS7kFab+MxC0xPpa5tcrpXhM+GJG+kRUHgNG/+pJ8pUMO9x4aT0WrTDAggEEEEHiCN085r4c0K70z9VsoPNd6N6ETl9uQWe2Ya4H5Le2ZJvMdGdMR795p4aSDRQaSBnOkLSITQ0yDFZpnNI2UbJuaZzRV5nNPLKNkzNMNIXmbz0XBuF4W3WjittYenmz1VzKSCi9p7jhlHHxtKdt3bj4ns2y0Rup3vm5M/M924fGS9oOHajWpYlB2KtqNdR9tBem/iUBH/wAYnGpYtWAO8HcRO32XTQmNs4xJ56HWyt0dK2QXGJGiW2z0PAjwkRs1eZm2Kq8/gYGsvf6TcutIQS8ilpQC7hIV6gUd/KSqVydwt85rmnC6ayhJN3LVK3Nzx3yzbO6YPRAQr1tMCwu2V0HABrG47iPC04XVSNYhFJPpxJ4ARU0Mc7dyQXCbLRscLvyCvux+kn0qqypTKrTQOzM+Y3ZrIoAAAvZzx9ydgmV7oRgTTwgdvfxLGs34bZaa+GUXH4p3yZwVY2Ns7mxCzRhzyz+KwhYkkZadyCYAQCxirKpNl6TZZRY1VgqxqrFEpDnLKrHIswqxyrEOKrucsNoD/ms7PRvDWRm+0bD8K/3J9Jx3QsVUbyQPM7pa8LQCIqjcoA/vNzYFPxJzKcmj4n7LOrJLM3eadCEJ2yykSq9NNmkqtZRqnYqfgJ7LeRJ/q7paouvSDqysAVYFSDuIIsRK1VAKiIxnVPp5jDIHjT0XnFGrcd/HxjA0jtDANhqzIb5d6sfrIdx8RqDIhpwb43McWOzC6wFrgHNyKcDMgxQaZzRdl5ZMzTOaLzQzTyy8smZpnNF3hmhZeWWj0h2b9JwtWn9Yrmp/+4naX1tl/MZ5NQZkOm47wdx/vPZs0876UbJ6rEuVHYq/xUtuGY9pfJr+Vp02waixdCdcR8/l5FXKNt5LDNcYYw8j6zVx9au6EUmCNfnqRbdm4cJudRM9ROpWvJFLK0sLjjywKqowGMzXu9/tdcPnmlgwVaqqAVSGbiRv7hfjNvqYdRPAqdJsw0ri5jnY8zh6KBxPjM4XBvia1NPtsFHJQd7eQufKT6iWnoZsqxesRzp0/E++3pYfmMq1lQKeF0munforNUHNjJeVZ6aBQAosqgKo5KBYD0AjFWSVIxUnz4uWGTZRVY1VmVSNVIouSXOWFWOVYKsaqxRckOchVjdwgqySUi7BV4ny7z4CKxcQ1uJOAVdzua3Nh4Qsxc7l0H4jvPkPnO/FYaiEUKNw0/vGz6Ns6kFJAI9cz3+8FjTScR5ciEITQSUQhCCFy9vbHGIpm1hUW5pk8+Kk8j+x4Si5SpIIIKkgg7wRvE9NInA6Q7C6z+JTH8QDUD+YBu/MP7cphbVoDKONEOkMxzH1WrQVnDPDfl6KpXmQZLL/AJ+kwUnKggroLhF4ZpjLMWM9wQp5oXkIQXtlLNOftzZv0ikQPfW7U+88U89PMCb1oZYyKR0Tw9uYUmOLHBzcwvPcNgy7ldFIBJuOWlrRVekUYhhY/AjmO6XHbGwjUPWUSFrjXXRanjwDd50PHnK1tDGmxSrSK1VI36ZTfkdRcd9p3NHWR1Tbtz1Go+3at+Gs4puPEclooCxAGpJsBOtR2Mtu2xJ5LoB5nfOThcRkdW35Tu5jcZYcFievbLRV3biMuUKObNuUevnLbyGDecbAKU8zm5YBaZ2IWqU0pknPmvmt2AtiXJHCx/y8u2Fwq00VEHZQZRz7ye8m585DZ+zhSHN2tmbcNNyrfcoPmTqeQ3lScTtPaH5l+6zqjLtPP6feywaqrdNYXwCgqRipJKkYqTFLlnlyiqRqrJKkYqRRckucsKsaqQVZIm0U51kkuWGNvH5Tt7KwGRcx95uHIcpr7L2dud/FQf8AkZ1wJ1uxNlln/JmGP8Ry7e9ZtTNfoN8VmEITq1SRCEIIRCEIIRMETMIIXB23sDrLvTsKn1huD/s3zlZKEEgggg2IIsQeRE9DInO2psVKwv7r8HA+DDiJz+0dk8UmWDB2o0P3WnS1xj6D8vRUzJMZJu4vA1KTWcW5H6p8D+kTknKOJY7deLEaFbTZA4XC18kMk2MkMkN5S31r5JnJH5JnJDeRvpASLxOz6VUAVERwN2YajwO8eRm4EmQkBIWm7TYqO/qFxF6JYMG/VeRqVCP+U6uHwqIoVFVVG5VUKL89OPfNgJJBJOWqllwkeT3kn1Xj5XO6xJ7ylhJMJGBJNUlYuSS5LCRipJhIwJFlyWXKCpGKszaZpozmygk/5v5ReLjutFydEou1UWa06Wztln3qg7wp+Z/abGB2Uqatq/wHh+83wJ12y9h7hE1Tno3l39vvuz5qi/RZ5oAmYQnVqkiEIQQiEIQQiEIQQiEIQQiEIQQl1sOrghgCDvBFxOHjejlrmkfyMfk37+ssEJTqqGGqFpG+Oo8U6KZ8R6JVJq4dkNmUg8iLf95ELLpVoqwswBHIi859fo/TPukr3e8vodfjOYqNgzsxhcHDkcD9PRaLK9p6wsq5khknUq7Dqruyt4Gx9D+81nwjr7yMPym3rumLLBPD+4xw8MPNWmzsdkVqhJIJGSQEq8VqlvJQSTCSekzmEjxRzUC5RCSYSTSm7e6rHwUmbFPZdU77Ad5/QR0cE837bHHww80p0jRmVrGwFz3fEgfqIC5NgDfgALn0nQGxBm1u1ylzcBVVbHKo371HqZtpg7JoCGLMxy2JJuct9dbXGl+E3ofw9LJYyO3fifoqjqoDLFaWG2Oza1DYchq3ruE61HDKgsosP81POKFPRdH0BWxYXH3jrqbfOQNJjvBvloqe1ya78Z0tHs2npB+m3HmcT77lUkldJmt2KrElTbQjja9txNvKJZGICkGxdiTcAZAxIGhvrppMmh2xZeN8xtZQFtlUX3/uZoJSlhXYjW9rCxIsSdb6HymxNHqGy7jfqyo7Vu0T4/GTqUmIb3hZ7ra27KANCeetjyghbcJq9oBQoO43zdo3sCLm/jAVKlx2dNPEDN48jfyghbUJGEEKUIQghEIQghEIQghEIQghEIQghLP7zIhCC8Wpjd849ffCE4jbfWPetGnyUae+dbB7x4whFbG6w7wpVGS6BmBMQnd6rMUzCEJ6vUTEIQQiZhCCEQhCCFgwhCCFmEIQQv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" name="AutoShape 12" descr="data:image/jpeg;base64,/9j/4AAQSkZJRgABAQAAAQABAAD/2wCEAAkGBg8QDxAUEBIPFBAQEA8PEBAQDxQQEBAQFBAVFBQQFBQXHCYeFxkjGhQSHy8gJCcpLCwsFh4xNTAqNScrLCkBCQoKDgwOGg8PGiokHyQvLCktLCwsKSoqLCwtKSwsLDQvLCwsKSkvMCksKi8pKSwpLCwpKSwsLCwsKSwsKSwpKf/AABEIAOEA4QMBIgACEQEDEQH/xAAcAAACAgMBAQAAAAAAAAAAAAAAAwIGAQQFBwj/xABDEAACAQIDBAcECAUDAgcAAAABAgADEQQSIQUxQVEGEyJhcYGRBzKhsRRCUmJygsHRI0OS4fAVM7Ik8Rc0RHODosL/xAAbAQACAwEBAQAAAAAAAAAAAAAAAwIEBQYBB//EADcRAAEDAgMECAQGAgMAAAAAAAEAAgMEESExQQUSE1EiMmFxgZGx8KHB0eEGFCMzQlIV8SRygv/aAAwDAQACEQMRAD8A9xhCEEIhCEEIhCEEIhMXkDV5SLnBuaLJkg1UCa1XGKO88hu9Zq1MU53WHhv9Zmz7RjjwBuezH7fFNbESt56/gBzM1amOH2v6dflNRhffqeZ1kCswp9qTO6uHj9LKy2FozTXxn4z5/wB4lsT3H1kSsgyzGlqZnZlWGsasmv3H1kfpRG4uPzH95EiQIlXiu5poa1bC7SqDc5/Nr85sU9tt9ZVI7jY/rOYRIESzFXVUfUkPjiPigwRuzCsdDbVJt5Kn72713TdVwd247iNbymljJUMW6G6MV7uB8Rum3T/iCVuE7bjm3Py/0kPoQeqVcoTiYTpCNBVFvvLqvmN4+M7CVVYAggg7iNQZ0tNWQ1Td6J1/UeCoSRPjNnBThCEtpSIQhBCIQhBCIQhBCIQhBCIQhBCIurWC/txisTisug38uXeZomoSeZ4mZlVXti6LcT6JrIy7FbFTE8/ICIeozdw5D9eciFjAsxnyyTZlWA0NSwszljQsMkhwV7vJBWRKzYKyBWKfCpBy1ysWwmwyxbCZ8sSaCtdhFkR7CLYTNe2xTmlJYSBjWEWwngTQlESBEawizGBNBSjHYTHvSN0Ol9VOqny/WKYSBjWOcx2+w2PMKZaHCxVt2btdK2m5xvQ7/EcxN8GUAMQQQSCNQQbEHmJZNjbe6yyVLCpuB3B/2Pd6cp12ztr8YiKfB2h0P3WTU0RZ02Zei7kJgGZnQLNRCEIIRCEIIRCEIIQZqYzGZdB7x3dw5mMxeKFNSTv3AczynFDEkk6k7zMTam0eAOFH1j8B7yViGLexOSaCfXfGKItRHKJgRC+JVk4KSiMCzCiNUTWijukuKwFmcsYFmSsvCHBL3kgrFss2GWKYSrLHZSaUhhFMI9hFMJkzNT2lIYRTCOeKaY8zVYakmLaNMW0qhOCW0W0Y0W0YE4JbRZjWizGhNCUYto1otpO104Ky7A231nYqH+IPdb7YH/6+frO8DPOCSCCCQQQQRoQRuIl02FtgV6dj/uLYOOfJx3H4Trdk7QMv6Mp6QyPMfVYldScP9RmWvYupCEJvrLRCEIIRMMdJmcvbWMyrkG9t/cv993rK1XUtpoXSu09hTjYXuDQtHF4o1Xv9UaL4c/P9pJJr0hHrPnTZXSvMjzicVqloaLBOWOWJWNUzXgKQ5OWOWc7G7Ww+HF69ajSGmtaqlIa7vfInJq+0zYyGxx+Fv91y49VBE24GuOQVZxCtiyRldwHT7ZVYgU8dgySQApxCIxJ4BXIJndWqCAQQQRcEG4I5g8ZpA2GISs0NFNJsYtjKExCY1KeKaMYxTGY05VhqU0U0a0S0xZ1YalGQaTMW0phPCWZBpMxbGMCaFBotoxoomMCcFAxZjGizGhOCW0ng8a1Cqrrw3j7S8V/ziBINFtGNLmkObmMlMtDhunJej4WutRFZTdWAYHuIjZU+iG07FqLHfd6d+f1l/X+qWyd5R1IqYRIPHvXK1MBhkLD4dyIQhLarrDG0q2IxHWVWbhfT8I3fvO3trEZKLc27A89/wvK/RGnjOP8AxFUXcyAf9j8lo0bMC/wWwpjViL/DU+E8l6Z+0nEYyt9C2RnbOeratSv1tZuK0iPcpgb30uL6hd+LQUslQ/dbkMSTkAmyvDBirn0u9qmB2eWQHr8SNDRpMLIeVWpqF8Bc9wlHpbc6Tbbv9GBw+FJtnpE4ajbUa1z26neFJ8JYOhPsdw+GC1McEr194pb8PS7rH/dPedO4756YhtbkAABwA4ATfbUU9P0YRvH+xy8AqpY9+LsF5Tsr2AIxzY7GVHc6stBAuut/4tS5PDXKOMs+F9iexFAzUa1QgWvUxNTXvIQqPSXRWjA0sNrpXZlR4QCp1X2MbDb/ANMy/gxNYfNzNSj7Jjg2z7K2hjMK1y3VVCuIwzHgGp2W44XOYy/BoFo8Vjhqo8MKubM6R4qi60dqUkpuxCUsZQJbBV3NsqEnWhUN9FbRjoDcgGxsYqvTV1ZXVWRwVZGUMrKdCrKdCDyiqNMU1C3YhdAXOYheCljqbbrnXTW51NeaZrsRmpNaQmsYpjIviBEtiRymXLvHRPCmximMwcQO+Q6wGZM4cMwntWGmntPaVHD02qVnVKa72biTuVQNWY8FAJM22nPXZq9b1tTt1VzCkWHZoKfq0l3KSN7+8eYFlCIw2/Sy9+/kmG+irmK23tbE/wDkcIlCmdRiNonI7DWxXDrdh4sD4Cc6r0O2zWua22HS/wBXDUmRPCytT+UvrRZl5lWWfttaPAE+br/CyBAHdYkrzit7ONprrT2vXLffNdPiKjTTq7P6UYXVK4xKjUjOlc/01lD/ANM9PaLaWm7Sl/m1ru9o+VlL8mz+JI8V5ngfa1UpP1e0MK1NxozUgyOveaNU/Jh4S8bL25hsWmfD1UqKPeA0dPxobFfMesdtXZVDEpkxFJKqcA4uV71b3lPeCJ5xt32cYjCP9I2XUqkpduqDfx05imw/3B90i/c0stFJU4D9N3m0/T0ReeDHrD4r0totpS+h3tFXEstHFAU8T7quBlp1m+yR9R+7ceFjYG5mU5qeSB+5IMVowTMlbvNWErtTdHX3kYMO8jh5i4856RhcQKiKy+66hh4EXnnDpdT6+ktXQrG5qLId9JtPwPdh8c81diz7spiORxHePsqO04t6MSDT0P3VjhCE6tc8q90krXamnIFj4k2HyPrNFdJnalXNiX+6Qo/Ko/W85+29rLhMLXrtYijSapYmwZhoiebFR5z5xXuM9Y+3PdHhgtxgEcQ7r/NUH2rdLar1F2bg8zVapRcRk95i9smGHjcFvED7UtnQHoPS2ZR+q2KqKOvrb+/qaZ4ID/URc8AKj7INgtVettHEdqrVqVEos28sT/GreJJyD889UBlmvmFOwUcOQ6x/s7XwHvJVomF54jvBPUxitEK0mGmdHKmkLYDSQaIDSWeX2TJRCeGhmiBWF7XFwASL6gEkAkcjlb0PKQrVraessNlLjZRsmVcTbdvms1QnfIEzKqTHGRrBdRtdYJkGMf1YEwSJQlqxomhi1mMgTNhgIp6fKVm1DXHHBM3CoirzmSYkwV4SQgjeamMOhUmkDJMYtjK4CtBRJkGmWMgYwJoUWMW0kxkDGBOCpfTroGmMDVqCquKGpAsq4jubgKnJuO48CNX2fdMXr/8AS4kn6RTBFNnuHqqvvI1/5i2PeQDfUG96aece0jYTUaiY/DXV1qJ1xX6tS/8ADr+ZFjzOXmZtUsoqGflpf/J5Hl3H3pahPEYHcePxHNelJN3onW6vFleFRXTzHbU+gPrOJ0e2suLw1Gsth1i3ZR9RwSrp5MDbutOhRfq8RSfk9Nj4ZrH4ShC8wVDSdDj6FW3WmicBqP8AS9EzQmMsJ32K5JUpnvVqHm9Q+rmUv2x4spsvKP52Jo0z4BalS3rTWW+g3ab/ADiZUvazhi+z6bDdRxmGqN+EipT+brPnlCQatjj/AGv8Vv1TbRkditnR/ZgwuEw9EfyaNNDpa72u7ebFj5zpAyFQ9pvxN8zNXG7UoUFzV6tGkvOrVWnfwzHXeN3OUDvSOvmSvLBrVvNVCgliAqgsxO4AC5J8gZWMf7T9l0sOKoxCVMy3SjSOaux+yyfy/FrecpnT/wBrFGpQqYfAlnNVTTqYixRRTOjJTBGYkjS5A0Jte9xT+g3s+r7Td2zClh6ZC1KpXMcx1yIumZra7wACOYB3aXZLGxGerJYBp2euPmqMk5Lt2PFdnaXtt2hVpVKdNKNJqhcCqmc1URm7Kob2DAaZrX46HWc2ptLpHikZSNp1Ed6bkLQq2z0ypVlyr2SCqnS2ouddZ7L0a6D4HAKOppA1NCa9UCpWJ5hiLJ4KBLDm8/HWSdtenhNqeEW5nP5+q8FO93WK+e6eP6RUKzVW/wBTSpURaT1atGqT1YJIHbWwtdiCNRc23mWLov7SauEpGlVpmuoZmDmqVrAs2ZszENm1JOutydeXr9SoQNJzdpbIw+JW1elTqAbi69oeDDtDyMsR7Uimb+rELdnZ75qJgc04FQ6L9IaePomogK5XKOjMrOpAFibbgb6eE7maeT9IvZvi8LU+l7IrVQ6Af9MCesyjUqjX/ig78jb/AL26Xfoz0ibG4VKj0atGpuqU6iMgzD61MsO0h4ctx5nOrImyfqQOuzK2re/5FNjcR0XDFdp6/L1iTUPMzEz1cqWYzNNAJWOsMkKt4tkMWTPeGyQYKYuE2oJq4isEVma4VFZ2IBJCqpYmw1OgMMbtKlQpPVrOqU6YzO7bgPDeTewAGpJE83/1HaO22q9QDQ2fnyqz9gOo35yLmo2lyo7IuAecs0VO99982aMyfQcz2LyWQNyxPJdvbHtW2fRpk02qVquU5KYpOiluGZ3AsvO1zKR/4xY7qaaZKJqo9MvXsR1qIQSpQWALWsSN4JsBe8uuD9l2AWxrdZXYX99jTTh9WmQfVjOtS6GbNQWXB4W33qQqH1e5+Mv8XZ9Od0MLtbm329FAR1EmN7Lz6l7aK2aoXw1IqVUUUWoyhGF7s7EEve40GW2XvJnf2R7WMFWD9ffDsp7AbNVDrlvfMi6NcHQ6ajU6zu4joVsx/eweG5dhOr/4ESsdIfZLh6gZsIxo1LC1JyXoEjhmN3S/5teQ3Ak2dN0Sws7fd/RT3KqPEG6umA2hTxFJKtJg1OooZSPipHBgdCOBEaTPC0xu09kVGpg1KJbtFGC1KVTgKiggo3LMPCejezvpMcXhitWoWxNJnNQse29NnLLU8AWK6bso3XEXVbNdC0ysIczTu9FZpq0SOEbhYq1kxGN2emIpVKVT3KqNTbuDC2bxBsfER0YqzN3i3ELSeAW2KofsjxDoMbhanvUKwe19xN6dQDuzInrL5jV0Hgw+AMp/RfDBNvbWA3GnTqHxqPSqH4sZdsWug8T8o/aTgZt8ahp8wFn0RIaAdCQrV/rB7oSsfSDzhND/AC55nzSPyLeSKB1b/OMhtbZqYrD1qFTRK1NqZNr5SfdcDmrBW/LJkZatQcnqD0e0cDMDGN2GYPoVce0OGOq19jYp3oU+tAFZF6quo3LWQZXt3E9oHirqeMrHtR6R4SjhKlCqtOria1MrSpFQzUsw0xDE+5beOJIHC5lvVQCSALta5tvsLC/lpKF0m6FHHbRw5SglLC0y30nEAItTENmLPZfecaKgcggljvAlyiERqN+Q2aMfLG3ysMSqE4eI90Y6Kvezj2YDEqMTjQwoHWjRuVauPtsRqtPlbVu4b/Ydn7Po4dMlCnTpJe+Skiot7AFiBvNgNTrpJqe4AcANAByA5SQaJra2Wqfd5w0Gg981KKBsY7U0NM5ou8LyhZMsiq26QvCqd0XeaEI6ASHDFbd4h3uZPNEtEU4xKm8JtOSJi0bSRqNpIOaXSWU2iwTCYmpIq2sy50jA0xvAUrbwUL/HQjgQd4MxlAUBQAqgBQAAABuAA0A7pEmZY6R8os5pXrBgVC8yxkYEwnGITohgsEyDGZJiyYoBWAFyelGwEx2GaixCm4anUK5jTcEdoC43i4Pj3Tx7bPR/GbLrI2YjUmjiKLMFJ4gHQq1t6nnxE90JmltXZdLFUXpVhem4sbe8pG51PBgdQf0JE1qGvdT9B2LDmPfpkqlVRCUbzcHLjdAtpYzE4ZauIeg6sXVciEVrq1j1hBCDwC3sQeMtiLy3nQeM8p6D0MbhNpYjCU2pslPO1WnWLU1qqhAWpTsGKuVZSN4sdbixnqWJpOyFaZys3Z6zjTB95wOLAXtwzWvpeK2hEGTdEixxFsLA9ijTTExYg3C4vRHCZq+0cUd2KxRp0TzoYe9JWHcTf+iWTFDQeJ+UxgsKlJESmoWnTVURRuVFFgPTjJYvcPzH4CZtRJxHE+A7hgPgpwt3AAsfRu6Esn+mNyhNf/FHt8lW/ONVf2smTF1RzbN/WoPzJkQZu9MKGWrTf7SZfNDcfBvhOcGlKui4dS9vbfzxVuE78LHdnpgnAyQMUGkg0o2UiE0GZvFAyQaRsoWTQ0M0Xmmbzyy8spOYu8kTFGW4DhupL26p6PpIvFBpJ6yhSzEBVBZmYgKoG8kncJFzHMfvNXoAIsUB7TLMTpbvtxtztPPuk3T52Jp4M5UGjV7Wd/wX9xe/3j3bpUDjat82Yhr3zDR7882+/fOjpthvmaJJOieVrnxxFvVWG0khC9uQayLVAb2INtDYg28bbp5Zi+l+Mr4daBbXUVKqmz1U0yqxG7jc/W0vxvq4BWoEGmxVxrmQ5Tfy4T2PYMjrukeAdBn8cM+76L007mtsvWoMZWNidMUdlp4gqtQ6LU0Wm55NwRvh4cbIxmXUU0kUwZIMsew9yXulgxReYJmJEmUpDvOT422CCZAmZJkCZ4AngLBMkomFEciwJXpK0a2wqD11r5AMQgULWW4cBbjKdbMpDMpBGoPCwI6yLIoscixb5C6wJyVQgNuRqposwtLPVRebIp821+EYizZ2JSzYi/BQzfDKPn8J5Tx8WZkfMj7pD37rS7kFab+MxC0xPpa5tcrpXhM+GJG+kRUHgNG/+pJ8pUMO9x4aT0WrTDAggEEEEHiCN085r4c0K70z9VsoPNd6N6ETl9uQWe2Ya4H5Le2ZJvMdGdMR795p4aSDRQaSBnOkLSITQ0yDFZpnNI2UbJuaZzRV5nNPLKNkzNMNIXmbz0XBuF4W3WjittYenmz1VzKSCi9p7jhlHHxtKdt3bj4ns2y0Rup3vm5M/M924fGS9oOHajWpYlB2KtqNdR9tBem/iUBH/wAYnGpYtWAO8HcRO32XTQmNs4xJ56HWyt0dK2QXGJGiW2z0PAjwkRs1eZm2Kq8/gYGsvf6TcutIQS8ilpQC7hIV6gUd/KSqVydwt85rmnC6ayhJN3LVK3Nzx3yzbO6YPRAQr1tMCwu2V0HABrG47iPC04XVSNYhFJPpxJ4ARU0Mc7dyQXCbLRscLvyCvux+kn0qqypTKrTQOzM+Y3ZrIoAAAvZzx9ydgmV7oRgTTwgdvfxLGs34bZaa+GUXH4p3yZwVY2Ns7mxCzRhzyz+KwhYkkZadyCYAQCxirKpNl6TZZRY1VgqxqrFEpDnLKrHIswqxyrEOKrucsNoD/ms7PRvDWRm+0bD8K/3J9Jx3QsVUbyQPM7pa8LQCIqjcoA/vNzYFPxJzKcmj4n7LOrJLM3eadCEJ2yykSq9NNmkqtZRqnYqfgJ7LeRJ/q7paouvSDqysAVYFSDuIIsRK1VAKiIxnVPp5jDIHjT0XnFGrcd/HxjA0jtDANhqzIb5d6sfrIdx8RqDIhpwb43McWOzC6wFrgHNyKcDMgxQaZzRdl5ZMzTOaLzQzTyy8smZpnNF3hmhZeWWj0h2b9JwtWn9Yrmp/+4naX1tl/MZ5NQZkOm47wdx/vPZs0876UbJ6rEuVHYq/xUtuGY9pfJr+Vp02waixdCdcR8/l5FXKNt5LDNcYYw8j6zVx9au6EUmCNfnqRbdm4cJudRM9ROpWvJFLK0sLjjywKqowGMzXu9/tdcPnmlgwVaqqAVSGbiRv7hfjNvqYdRPAqdJsw0ri5jnY8zh6KBxPjM4XBvia1NPtsFHJQd7eQufKT6iWnoZsqxesRzp0/E++3pYfmMq1lQKeF0munforNUHNjJeVZ6aBQAosqgKo5KBYD0AjFWSVIxUnz4uWGTZRVY1VmVSNVIouSXOWFWOVYKsaqxRckOchVjdwgqySUi7BV4ny7z4CKxcQ1uJOAVdzua3Nh4Qsxc7l0H4jvPkPnO/FYaiEUKNw0/vGz6Ns6kFJAI9cz3+8FjTScR5ciEITQSUQhCCFy9vbHGIpm1hUW5pk8+Kk8j+x4Si5SpIIIKkgg7wRvE9NInA6Q7C6z+JTH8QDUD+YBu/MP7cphbVoDKONEOkMxzH1WrQVnDPDfl6KpXmQZLL/AJ+kwUnKggroLhF4ZpjLMWM9wQp5oXkIQXtlLNOftzZv0ikQPfW7U+88U89PMCb1oZYyKR0Tw9uYUmOLHBzcwvPcNgy7ldFIBJuOWlrRVekUYhhY/AjmO6XHbGwjUPWUSFrjXXRanjwDd50PHnK1tDGmxSrSK1VI36ZTfkdRcd9p3NHWR1Tbtz1Go+3at+Gs4puPEclooCxAGpJsBOtR2Mtu2xJ5LoB5nfOThcRkdW35Tu5jcZYcFievbLRV3biMuUKObNuUevnLbyGDecbAKU8zm5YBaZ2IWqU0pknPmvmt2AtiXJHCx/y8u2Fwq00VEHZQZRz7ye8m585DZ+zhSHN2tmbcNNyrfcoPmTqeQ3lScTtPaH5l+6zqjLtPP6feywaqrdNYXwCgqRipJKkYqTFLlnlyiqRqrJKkYqRRckucsKsaqQVZIm0U51kkuWGNvH5Tt7KwGRcx95uHIcpr7L2dud/FQf8AkZ1wJ1uxNlln/JmGP8Ry7e9ZtTNfoN8VmEITq1SRCEIIRCEIIRMETMIIXB23sDrLvTsKn1huD/s3zlZKEEgggg2IIsQeRE9DInO2psVKwv7r8HA+DDiJz+0dk8UmWDB2o0P3WnS1xj6D8vRUzJMZJu4vA1KTWcW5H6p8D+kTknKOJY7deLEaFbTZA4XC18kMk2MkMkN5S31r5JnJH5JnJDeRvpASLxOz6VUAVERwN2YajwO8eRm4EmQkBIWm7TYqO/qFxF6JYMG/VeRqVCP+U6uHwqIoVFVVG5VUKL89OPfNgJJBJOWqllwkeT3kn1Xj5XO6xJ7ylhJMJGBJNUlYuSS5LCRipJhIwJFlyWXKCpGKszaZpozmygk/5v5ReLjutFydEou1UWa06Wztln3qg7wp+Z/abGB2Uqatq/wHh+83wJ12y9h7hE1Tno3l39vvuz5qi/RZ5oAmYQnVqkiEIQQiEIQQiEIQQiEIQQiEIQQl1sOrghgCDvBFxOHjejlrmkfyMfk37+ssEJTqqGGqFpG+Oo8U6KZ8R6JVJq4dkNmUg8iLf95ELLpVoqwswBHIi859fo/TPukr3e8vodfjOYqNgzsxhcHDkcD9PRaLK9p6wsq5khknUq7Dqruyt4Gx9D+81nwjr7yMPym3rumLLBPD+4xw8MPNWmzsdkVqhJIJGSQEq8VqlvJQSTCSekzmEjxRzUC5RCSYSTSm7e6rHwUmbFPZdU77Ad5/QR0cE837bHHww80p0jRmVrGwFz3fEgfqIC5NgDfgALn0nQGxBm1u1ylzcBVVbHKo371HqZtpg7JoCGLMxy2JJuct9dbXGl+E3ofw9LJYyO3fifoqjqoDLFaWG2Oza1DYchq3ruE61HDKgsosP81POKFPRdH0BWxYXH3jrqbfOQNJjvBvloqe1ya78Z0tHs2npB+m3HmcT77lUkldJmt2KrElTbQjja9txNvKJZGICkGxdiTcAZAxIGhvrppMmh2xZeN8xtZQFtlUX3/uZoJSlhXYjW9rCxIsSdb6HymxNHqGy7jfqyo7Vu0T4/GTqUmIb3hZ7ra27KANCeetjyghbcJq9oBQoO43zdo3sCLm/jAVKlx2dNPEDN48jfyghbUJGEEKUIQghEIQghEIQghEIQghEIQghLP7zIhCC8Wpjd849ffCE4jbfWPetGnyUae+dbB7x4whFbG6w7wpVGS6BmBMQnd6rMUzCEJ6vUTEIQQiZhCCEQhCCFgwhCCFmEIQQv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矩形 74"/>
          <p:cNvSpPr>
            <a:spLocks noChangeArrowheads="1"/>
          </p:cNvSpPr>
          <p:nvPr/>
        </p:nvSpPr>
        <p:spPr bwMode="auto">
          <a:xfrm>
            <a:off x="861060" y="104554"/>
            <a:ext cx="883642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Heiti SC Medium"/>
                <a:cs typeface="Arial" panose="020B0604020202020204" pitchFamily="34" charset="0"/>
              </a:rPr>
              <a:t>Correlation</a:t>
            </a:r>
            <a:r>
              <a:rPr kumimoji="0" lang="en-US" altLang="zh-CN" sz="24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ea typeface="Heiti SC Medium"/>
                <a:cs typeface="Arial" panose="020B0604020202020204" pitchFamily="34" charset="0"/>
              </a:rPr>
              <a:t> of OER activity with electronic structures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Heiti SC Medium"/>
              <a:ea typeface="Heiti SC Medium"/>
              <a:cs typeface="Heiti SC Medium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22374" y="942031"/>
            <a:ext cx="3100474" cy="2638960"/>
          </a:xfrm>
          <a:prstGeom prst="rect">
            <a:avLst/>
          </a:prstGeom>
        </p:spPr>
      </p:pic>
      <p:pic>
        <p:nvPicPr>
          <p:cNvPr id="161" name="Picture 16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6986" y="3580991"/>
            <a:ext cx="4929273" cy="3453228"/>
          </a:xfrm>
          <a:prstGeom prst="rect">
            <a:avLst/>
          </a:prstGeom>
        </p:spPr>
      </p:pic>
      <p:pic>
        <p:nvPicPr>
          <p:cNvPr id="163" name="图片 1"/>
          <p:cNvPicPr/>
          <p:nvPr/>
        </p:nvPicPr>
        <p:blipFill rotWithShape="1">
          <a:blip r:embed="rId10"/>
          <a:srcRect t="10449" r="53889"/>
          <a:stretch/>
        </p:blipFill>
        <p:spPr>
          <a:xfrm>
            <a:off x="4653244" y="922026"/>
            <a:ext cx="3430956" cy="2803489"/>
          </a:xfrm>
          <a:prstGeom prst="rect">
            <a:avLst/>
          </a:prstGeom>
        </p:spPr>
      </p:pic>
      <p:pic>
        <p:nvPicPr>
          <p:cNvPr id="164" name="图片 8"/>
          <p:cNvPicPr/>
          <p:nvPr/>
        </p:nvPicPr>
        <p:blipFill rotWithShape="1">
          <a:blip r:embed="rId11"/>
          <a:srcRect t="3023" r="51953"/>
          <a:stretch/>
        </p:blipFill>
        <p:spPr>
          <a:xfrm>
            <a:off x="4960035" y="3795334"/>
            <a:ext cx="3059372" cy="2740010"/>
          </a:xfrm>
          <a:prstGeom prst="rect">
            <a:avLst/>
          </a:prstGeom>
        </p:spPr>
      </p:pic>
      <p:sp>
        <p:nvSpPr>
          <p:cNvPr id="14" name="TextBox 30">
            <a:extLst>
              <a:ext uri="{FF2B5EF4-FFF2-40B4-BE49-F238E27FC236}">
                <a16:creationId xmlns:a16="http://schemas.microsoft.com/office/drawing/2014/main" id="{E3C285F7-6462-114B-8068-252A19135A5B}"/>
              </a:ext>
            </a:extLst>
          </p:cNvPr>
          <p:cNvSpPr txBox="1"/>
          <p:nvPr/>
        </p:nvSpPr>
        <p:spPr>
          <a:xfrm>
            <a:off x="5296259" y="6502462"/>
            <a:ext cx="214492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GB" sz="1200" dirty="0">
                <a:solidFill>
                  <a:srgbClr val="000000"/>
                </a:solidFill>
              </a:rPr>
              <a:t>G.L. Fu </a:t>
            </a:r>
            <a:r>
              <a:rPr lang="en-GB" sz="1200" i="1" dirty="0">
                <a:solidFill>
                  <a:srgbClr val="000000"/>
                </a:solidFill>
              </a:rPr>
              <a:t>et al. </a:t>
            </a:r>
            <a:r>
              <a:rPr lang="en-GB" sz="1200" dirty="0">
                <a:solidFill>
                  <a:srgbClr val="000000"/>
                </a:solidFill>
              </a:rPr>
              <a:t>Submitted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  <a:p>
            <a:pPr lvl="0" algn="ctr"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sp>
        <p:nvSpPr>
          <p:cNvPr id="16" name="Slide Number Placeholder 3">
            <a:extLst>
              <a:ext uri="{FF2B5EF4-FFF2-40B4-BE49-F238E27FC236}">
                <a16:creationId xmlns:a16="http://schemas.microsoft.com/office/drawing/2014/main" id="{02A638CD-B602-7041-8A2B-FAAF602069A7}"/>
              </a:ext>
            </a:extLst>
          </p:cNvPr>
          <p:cNvSpPr txBox="1">
            <a:spLocks/>
          </p:cNvSpPr>
          <p:nvPr/>
        </p:nvSpPr>
        <p:spPr>
          <a:xfrm>
            <a:off x="8597629" y="6535344"/>
            <a:ext cx="558291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3</a:t>
            </a:r>
            <a:r>
              <a:rPr kumimoji="0" lang="en-US" altLang="zh-Han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3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223022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2" descr="{NFN(5}`]Q3NKY@J@OM2HJV"/>
          <p:cNvPicPr>
            <a:picLocks noChangeAspect="1"/>
          </p:cNvPicPr>
          <p:nvPr/>
        </p:nvPicPr>
        <p:blipFill>
          <a:blip r:embed="rId2"/>
          <a:srcRect b="10765"/>
          <a:stretch>
            <a:fillRect/>
          </a:stretch>
        </p:blipFill>
        <p:spPr>
          <a:xfrm>
            <a:off x="0" y="0"/>
            <a:ext cx="9145270" cy="83112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1705" y="317679"/>
            <a:ext cx="8509684" cy="35813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GB" altLang="zh-CN" sz="3200" b="1" dirty="0">
                <a:latin typeface="Times New Roman" charset="0"/>
                <a:ea typeface="宋体" charset="0"/>
              </a:rPr>
              <a:t>      Summary</a:t>
            </a:r>
            <a:endParaRPr lang="en-US" altLang="zh-CN" sz="3200" dirty="0">
              <a:latin typeface="Times New Roman" charset="0"/>
              <a:ea typeface="Times New Roman" charset="0"/>
              <a:cs typeface="Times New Roman" charset="0"/>
            </a:endParaRPr>
          </a:p>
          <a:p>
            <a:pPr marL="285750" indent="-285750">
              <a:lnSpc>
                <a:spcPct val="140000"/>
              </a:lnSpc>
              <a:spcAft>
                <a:spcPts val="0"/>
              </a:spcAft>
              <a:buSzPct val="100000"/>
              <a:buFont typeface="Wingdings" pitchFamily="2" charset="2"/>
              <a:buChar char="Ø"/>
            </a:pPr>
            <a:r>
              <a:rPr lang="en-US" altLang="zh-CN" sz="1800" b="1" dirty="0">
                <a:latin typeface="Times New Roman" charset="0"/>
                <a:cs typeface="Times New Roman" charset="0"/>
              </a:rPr>
              <a:t>Li doping in </a:t>
            </a:r>
            <a:r>
              <a:rPr lang="en-US" altLang="zh-CN" sz="1800" b="1" dirty="0" err="1">
                <a:latin typeface="Times New Roman" charset="0"/>
                <a:cs typeface="Times New Roman" charset="0"/>
              </a:rPr>
              <a:t>NiO</a:t>
            </a:r>
            <a:r>
              <a:rPr lang="en-US" altLang="zh-CN" sz="1800" b="1" dirty="0">
                <a:latin typeface="Times New Roman" charset="0"/>
                <a:cs typeface="Times New Roman" charset="0"/>
              </a:rPr>
              <a:t> introduce hole state  at 1.1 eV above VB for new functionalities.</a:t>
            </a:r>
          </a:p>
          <a:p>
            <a:pPr>
              <a:lnSpc>
                <a:spcPct val="140000"/>
              </a:lnSpc>
              <a:spcAft>
                <a:spcPts val="0"/>
              </a:spcAft>
              <a:buSzPct val="100000"/>
            </a:pPr>
            <a:r>
              <a:rPr lang="en-US" altLang="zh-CN" sz="1800" b="1" dirty="0">
                <a:latin typeface="Times New Roman" charset="0"/>
                <a:cs typeface="Times New Roman" charset="0"/>
              </a:rPr>
              <a:t>      P</a:t>
            </a:r>
            <a:r>
              <a:rPr lang="en-US" altLang="zh-CN" sz="1600" b="1" dirty="0">
                <a:latin typeface="Times New Roman" charset="0"/>
                <a:cs typeface="Times New Roman" charset="0"/>
              </a:rPr>
              <a:t>-type transparent semiconductor as a hole transport layer for PV</a:t>
            </a:r>
          </a:p>
          <a:p>
            <a:pPr>
              <a:lnSpc>
                <a:spcPct val="140000"/>
              </a:lnSpc>
              <a:spcAft>
                <a:spcPts val="0"/>
              </a:spcAft>
              <a:buSzPct val="100000"/>
            </a:pPr>
            <a:r>
              <a:rPr lang="en-US" altLang="zh-CN" sz="1600" b="1" dirty="0">
                <a:latin typeface="Times New Roman" charset="0"/>
                <a:cs typeface="Times New Roman" charset="0"/>
              </a:rPr>
              <a:t>      Transparent p-n  heterojunctions for UV photodetectors and </a:t>
            </a:r>
            <a:r>
              <a:rPr lang="en-US" altLang="zh-CN" sz="1600" b="1" i="1" dirty="0">
                <a:latin typeface="Times New Roman" charset="0"/>
                <a:cs typeface="Times New Roman" charset="0"/>
              </a:rPr>
              <a:t>photocatalytic water splitting</a:t>
            </a:r>
            <a:r>
              <a:rPr lang="en-US" altLang="zh-CN" sz="1600" b="1" dirty="0">
                <a:latin typeface="Times New Roman" charset="0"/>
                <a:cs typeface="Times New Roman" charset="0"/>
              </a:rPr>
              <a:t>; </a:t>
            </a:r>
          </a:p>
          <a:p>
            <a:pPr marL="285750" indent="-285750">
              <a:lnSpc>
                <a:spcPct val="140000"/>
              </a:lnSpc>
              <a:spcAft>
                <a:spcPts val="0"/>
              </a:spcAft>
              <a:buSzPct val="100000"/>
              <a:buFont typeface="Wingdings" pitchFamily="2" charset="2"/>
              <a:buChar char="Ø"/>
            </a:pPr>
            <a:r>
              <a:rPr lang="en-US" altLang="zh-CN" sz="1800" b="1" dirty="0">
                <a:solidFill>
                  <a:srgbClr val="0808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Combined XRD, XPS and hard XAS spectra, DFT support formation of Ni</a:t>
            </a:r>
            <a:r>
              <a:rPr lang="en-US" altLang="zh-CN" sz="1800" b="1" baseline="30000" dirty="0">
                <a:solidFill>
                  <a:srgbClr val="0808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3+ </a:t>
            </a:r>
            <a:r>
              <a:rPr lang="en-US" altLang="zh-CN" sz="1800" b="1" dirty="0">
                <a:solidFill>
                  <a:srgbClr val="0808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states with  Li doping. </a:t>
            </a:r>
            <a:r>
              <a:rPr lang="en-US" altLang="zh-CN" sz="1800" b="1" dirty="0">
                <a:latin typeface="Times New Roman" charset="0"/>
                <a:cs typeface="Times New Roman" charset="0"/>
              </a:rPr>
              <a:t> </a:t>
            </a:r>
            <a:r>
              <a:rPr lang="en-US" altLang="zh-CN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Hole is of Ni 3d character!  </a:t>
            </a:r>
            <a:r>
              <a:rPr lang="en-US" altLang="zh-CN" sz="1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</a:t>
            </a:r>
          </a:p>
          <a:p>
            <a:pPr marL="285750" indent="-285750">
              <a:lnSpc>
                <a:spcPct val="140000"/>
              </a:lnSpc>
              <a:spcAft>
                <a:spcPts val="0"/>
              </a:spcAft>
              <a:buSzPct val="100000"/>
              <a:buFont typeface="Wingdings" pitchFamily="2" charset="2"/>
              <a:buChar char="Ø"/>
            </a:pPr>
            <a:r>
              <a:rPr lang="en-US" altLang="zh-CN" sz="1800" b="1" dirty="0">
                <a:solidFill>
                  <a:srgbClr val="0808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hole state associated with Ni</a:t>
            </a:r>
            <a:r>
              <a:rPr lang="en-US" altLang="zh-CN" sz="1800" b="1" baseline="30000" dirty="0">
                <a:solidFill>
                  <a:srgbClr val="0808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3+ </a:t>
            </a:r>
            <a:r>
              <a:rPr lang="en-US" altLang="zh-CN" sz="1800" b="1" dirty="0">
                <a:solidFill>
                  <a:srgbClr val="0808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enhances the absorption of OH group on catalyst surface, hence the OER activity</a:t>
            </a:r>
            <a:r>
              <a:rPr lang="en-US" altLang="zh-Hans" sz="1800" b="1" dirty="0">
                <a:solidFill>
                  <a:srgbClr val="0808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zh-CN" sz="1800" b="1" dirty="0">
              <a:latin typeface="Times New Roman" charset="0"/>
              <a:cs typeface="Times New Roman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buSzPct val="100000"/>
            </a:pPr>
            <a:endParaRPr lang="en-US" altLang="zh-CN" sz="1600" dirty="0">
              <a:latin typeface="Times New Roman" charset="0"/>
              <a:cs typeface="Times New Roman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4411" y="5895123"/>
            <a:ext cx="897517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US" altLang="zh-CN" sz="2200" dirty="0">
                <a:solidFill>
                  <a:srgbClr val="FD7310"/>
                </a:solidFill>
                <a:latin typeface="Times New Roman" charset="0"/>
                <a:ea typeface="Times New Roman" charset="0"/>
                <a:cs typeface="Times New Roman" charset="0"/>
              </a:rPr>
              <a:t>Enhanced control over defects/doping will enable </a:t>
            </a:r>
            <a:r>
              <a:rPr lang="en-US" altLang="zh-CN" sz="2200" b="1" dirty="0">
                <a:solidFill>
                  <a:srgbClr val="FD7310"/>
                </a:solidFill>
                <a:latin typeface="Times New Roman" charset="0"/>
                <a:ea typeface="Times New Roman" charset="0"/>
                <a:cs typeface="Times New Roman" charset="0"/>
              </a:rPr>
              <a:t>new science </a:t>
            </a:r>
            <a:r>
              <a:rPr lang="en-US" altLang="zh-CN" sz="2200" dirty="0">
                <a:solidFill>
                  <a:srgbClr val="FD7310"/>
                </a:solidFill>
                <a:latin typeface="Times New Roman" charset="0"/>
                <a:ea typeface="Times New Roman" charset="0"/>
                <a:cs typeface="Times New Roman" charset="0"/>
              </a:rPr>
              <a:t>and </a:t>
            </a:r>
            <a:r>
              <a:rPr lang="en-US" altLang="zh-CN" sz="2200" b="1" dirty="0">
                <a:solidFill>
                  <a:srgbClr val="FD7310"/>
                </a:solidFill>
                <a:latin typeface="Times New Roman" charset="0"/>
                <a:ea typeface="Times New Roman" charset="0"/>
                <a:cs typeface="Times New Roman" charset="0"/>
              </a:rPr>
              <a:t>unprecedented functional properties</a:t>
            </a:r>
            <a:r>
              <a:rPr lang="en-US" altLang="zh-CN" sz="2200" dirty="0">
                <a:solidFill>
                  <a:srgbClr val="FD7310"/>
                </a:solidFill>
                <a:latin typeface="Times New Roman" charset="0"/>
                <a:ea typeface="Times New Roman" charset="0"/>
                <a:cs typeface="Times New Roman" charset="0"/>
              </a:rPr>
              <a:t>, leading to </a:t>
            </a:r>
            <a:r>
              <a:rPr lang="en-US" altLang="zh-CN" sz="2200" b="1" dirty="0">
                <a:solidFill>
                  <a:srgbClr val="FD7310"/>
                </a:solidFill>
                <a:latin typeface="Times New Roman" charset="0"/>
                <a:ea typeface="Times New Roman" charset="0"/>
                <a:cs typeface="Times New Roman" charset="0"/>
              </a:rPr>
              <a:t>new applications</a:t>
            </a:r>
            <a:r>
              <a:rPr lang="en-US" altLang="zh-CN" sz="2200" dirty="0">
                <a:solidFill>
                  <a:srgbClr val="FD7310"/>
                </a:solidFill>
                <a:latin typeface="Times New Roman" charset="0"/>
                <a:ea typeface="Times New Roman" charset="0"/>
                <a:cs typeface="Times New Roman" charset="0"/>
              </a:rPr>
              <a:t>.</a:t>
            </a:r>
            <a:endParaRPr lang="en-US" altLang="zh-CN" sz="2200" dirty="0">
              <a:solidFill>
                <a:srgbClr val="FD7310"/>
              </a:solidFill>
              <a:latin typeface="Times New Roman" charset="0"/>
              <a:cs typeface="Times New Roman" charset="0"/>
            </a:endParaRPr>
          </a:p>
        </p:txBody>
      </p:sp>
      <p:sp>
        <p:nvSpPr>
          <p:cNvPr id="10" name="矩形 192"/>
          <p:cNvSpPr/>
          <p:nvPr/>
        </p:nvSpPr>
        <p:spPr>
          <a:xfrm rot="2713909">
            <a:off x="2745806" y="5071399"/>
            <a:ext cx="136403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rgbClr val="FFFFFF"/>
                </a:solidFill>
                <a:latin typeface="Arial"/>
                <a:cs typeface="Arial"/>
              </a:rPr>
              <a:t>N- SrTiO3</a:t>
            </a:r>
            <a:endParaRPr lang="zh-CN" altLang="en-US" sz="12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1" name="矩形 192"/>
          <p:cNvSpPr/>
          <p:nvPr/>
        </p:nvSpPr>
        <p:spPr>
          <a:xfrm rot="2627728">
            <a:off x="851746" y="4789117"/>
            <a:ext cx="149655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Arial"/>
                <a:cs typeface="Arial"/>
              </a:rPr>
              <a:t>P- LSCO</a:t>
            </a:r>
            <a:endParaRPr lang="zh-CN" altLang="en-US" sz="12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32509" y="5887993"/>
            <a:ext cx="8298874" cy="857762"/>
          </a:xfrm>
          <a:prstGeom prst="rect">
            <a:avLst/>
          </a:prstGeom>
          <a:noFill/>
          <a:ln>
            <a:solidFill>
              <a:srgbClr val="FF996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" name="Picture 1">
            <a:extLst>
              <a:ext uri="{FF2B5EF4-FFF2-40B4-BE49-F238E27FC236}">
                <a16:creationId xmlns:a16="http://schemas.microsoft.com/office/drawing/2014/main" id="{9DB17A79-2A69-2046-9172-2CA6D79095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4670" y="3479427"/>
            <a:ext cx="2586719" cy="2327375"/>
          </a:xfrm>
          <a:prstGeom prst="rect">
            <a:avLst/>
          </a:prstGeom>
        </p:spPr>
      </p:pic>
      <p:pic>
        <p:nvPicPr>
          <p:cNvPr id="68" name="Picture 14">
            <a:extLst>
              <a:ext uri="{FF2B5EF4-FFF2-40B4-BE49-F238E27FC236}">
                <a16:creationId xmlns:a16="http://schemas.microsoft.com/office/drawing/2014/main" id="{56FEE77C-8214-8848-9568-1F11AA75019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9810" t="14086" r="40387" b="47613"/>
          <a:stretch/>
        </p:blipFill>
        <p:spPr>
          <a:xfrm>
            <a:off x="3558535" y="3634709"/>
            <a:ext cx="3042812" cy="1966886"/>
          </a:xfrm>
          <a:prstGeom prst="rect">
            <a:avLst/>
          </a:prstGeom>
        </p:spPr>
      </p:pic>
      <p:grpSp>
        <p:nvGrpSpPr>
          <p:cNvPr id="69" name="组合 1">
            <a:extLst>
              <a:ext uri="{FF2B5EF4-FFF2-40B4-BE49-F238E27FC236}">
                <a16:creationId xmlns:a16="http://schemas.microsoft.com/office/drawing/2014/main" id="{64A1AA97-3EAA-834E-8368-56969AA56F1F}"/>
              </a:ext>
            </a:extLst>
          </p:cNvPr>
          <p:cNvGrpSpPr/>
          <p:nvPr/>
        </p:nvGrpSpPr>
        <p:grpSpPr>
          <a:xfrm>
            <a:off x="430362" y="3763378"/>
            <a:ext cx="1936505" cy="1971067"/>
            <a:chOff x="510713" y="1323666"/>
            <a:chExt cx="1844358" cy="1851282"/>
          </a:xfrm>
        </p:grpSpPr>
        <p:pic>
          <p:nvPicPr>
            <p:cNvPr id="70" name="Picture 1">
              <a:extLst>
                <a:ext uri="{FF2B5EF4-FFF2-40B4-BE49-F238E27FC236}">
                  <a16:creationId xmlns:a16="http://schemas.microsoft.com/office/drawing/2014/main" id="{BB7369F2-642B-3B4E-9D80-DB57A927E7F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492" t="10425" r="52713"/>
            <a:stretch/>
          </p:blipFill>
          <p:spPr bwMode="auto">
            <a:xfrm>
              <a:off x="510713" y="1323666"/>
              <a:ext cx="1659484" cy="18512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" name="Picture 54">
              <a:extLst>
                <a:ext uri="{FF2B5EF4-FFF2-40B4-BE49-F238E27FC236}">
                  <a16:creationId xmlns:a16="http://schemas.microsoft.com/office/drawing/2014/main" id="{DE2EAC5D-A660-4D44-BF4B-5C31A72CA7A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48284" y="1693338"/>
              <a:ext cx="1106787" cy="9594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" name="图片 1">
            <a:extLst>
              <a:ext uri="{FF2B5EF4-FFF2-40B4-BE49-F238E27FC236}">
                <a16:creationId xmlns:a16="http://schemas.microsoft.com/office/drawing/2014/main" id="{F9E93817-0799-A547-A6B0-721E7A5CFA5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20207" y="3634709"/>
            <a:ext cx="2544618" cy="1980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21140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203200" y="1521022"/>
            <a:ext cx="5961105" cy="4380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en-US" sz="1600" b="1" dirty="0"/>
              <a:t>Group: </a:t>
            </a:r>
            <a:r>
              <a:rPr lang="en-US" sz="1600" dirty="0" err="1">
                <a:latin typeface="+mj-lt"/>
                <a:ea typeface="Heiti SC Medium" pitchFamily="2" charset="-128"/>
              </a:rPr>
              <a:t>Gaoliang</a:t>
            </a:r>
            <a:r>
              <a:rPr lang="en-US" sz="1600" dirty="0">
                <a:latin typeface="+mj-lt"/>
                <a:ea typeface="Heiti SC Medium" pitchFamily="2" charset="-128"/>
              </a:rPr>
              <a:t> Fu(electrocatalyst)</a:t>
            </a:r>
            <a:r>
              <a:rPr lang="en-US" sz="1600" dirty="0">
                <a:latin typeface="+mj-lt"/>
                <a:ea typeface="Heiti SC Medium" pitchFamily="2" charset="-128"/>
                <a:cs typeface="Heiti SC Medium"/>
              </a:rPr>
              <a:t>; </a:t>
            </a:r>
            <a:r>
              <a:rPr lang="en-US" sz="1600" dirty="0" err="1">
                <a:latin typeface="+mj-lt"/>
                <a:ea typeface="Heiti SC Medium" pitchFamily="2" charset="-128"/>
                <a:cs typeface="Heiti SC Medium"/>
              </a:rPr>
              <a:t>Jiaye</a:t>
            </a:r>
            <a:r>
              <a:rPr lang="en-US" sz="1600" dirty="0">
                <a:latin typeface="+mj-lt"/>
                <a:ea typeface="Heiti SC Medium" pitchFamily="2" charset="-128"/>
                <a:cs typeface="Heiti SC Medium"/>
              </a:rPr>
              <a:t> Zhang(electronics)</a:t>
            </a:r>
            <a:r>
              <a:rPr lang="en-US" altLang="zh-CN" sz="1600" dirty="0">
                <a:latin typeface="+mj-lt"/>
                <a:ea typeface="Heiti SC Medium" pitchFamily="2" charset="-128"/>
                <a:cs typeface="Heiti SC Medium"/>
              </a:rPr>
              <a:t>;</a:t>
            </a:r>
          </a:p>
          <a:p>
            <a:pPr>
              <a:lnSpc>
                <a:spcPct val="120000"/>
              </a:lnSpc>
            </a:pPr>
            <a:r>
              <a:rPr lang="en-US" sz="1600" b="1" dirty="0"/>
              <a:t>Pulsed Laser Deposition</a:t>
            </a:r>
          </a:p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en-US" sz="1600" dirty="0"/>
              <a:t>Judith Driscoll (Cambridge); </a:t>
            </a:r>
            <a:r>
              <a:rPr lang="en-US" altLang="zh-CN" sz="1600" dirty="0"/>
              <a:t>Lang Chen (</a:t>
            </a:r>
            <a:r>
              <a:rPr lang="en-US" altLang="zh-CN" sz="1600" dirty="0" err="1"/>
              <a:t>SusTech</a:t>
            </a:r>
            <a:r>
              <a:rPr lang="en-US" altLang="zh-CN" sz="1600" dirty="0"/>
              <a:t>); </a:t>
            </a:r>
            <a:r>
              <a:rPr lang="en-US" sz="1600" dirty="0"/>
              <a:t>Oliver </a:t>
            </a:r>
            <a:r>
              <a:rPr lang="en-US" sz="1600" dirty="0" err="1">
                <a:solidFill>
                  <a:srgbClr val="000000"/>
                </a:solidFill>
                <a:latin typeface="Times New Roman" pitchFamily="18" charset="0"/>
              </a:rPr>
              <a:t>Bierwagen</a:t>
            </a:r>
            <a:r>
              <a:rPr lang="en-US" sz="1600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sz="1600" dirty="0"/>
              <a:t>(Paul-</a:t>
            </a:r>
            <a:r>
              <a:rPr lang="en-US" sz="1600" dirty="0" err="1"/>
              <a:t>Drude</a:t>
            </a:r>
            <a:r>
              <a:rPr lang="en-US" sz="1600" dirty="0"/>
              <a:t>-</a:t>
            </a:r>
            <a:r>
              <a:rPr lang="en-US" sz="1600" dirty="0" err="1"/>
              <a:t>Institut</a:t>
            </a:r>
            <a:r>
              <a:rPr lang="en-US" sz="1600" dirty="0"/>
              <a:t>, Berlin)</a:t>
            </a:r>
          </a:p>
          <a:p>
            <a:pPr>
              <a:lnSpc>
                <a:spcPct val="120000"/>
              </a:lnSpc>
            </a:pPr>
            <a:r>
              <a:rPr lang="en-US" sz="1600" b="1" dirty="0"/>
              <a:t>XPS-XAS (Diamond, Australia, Singapore)</a:t>
            </a:r>
          </a:p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en-US" sz="1600" dirty="0"/>
              <a:t>David Payne (Imperial), </a:t>
            </a:r>
            <a:r>
              <a:rPr lang="en-US" sz="1600" dirty="0" err="1"/>
              <a:t>Dongchen</a:t>
            </a:r>
            <a:r>
              <a:rPr lang="en-US" sz="1600" dirty="0"/>
              <a:t> Qi (La Trobe, Australia), Anton </a:t>
            </a:r>
            <a:r>
              <a:rPr lang="en-US" sz="1600" dirty="0" err="1"/>
              <a:t>Tadich</a:t>
            </a:r>
            <a:r>
              <a:rPr lang="en-US" sz="1600" dirty="0"/>
              <a:t> (Australian Synchrotron)  Russell </a:t>
            </a:r>
            <a:r>
              <a:rPr lang="en-US" sz="1600" dirty="0" err="1"/>
              <a:t>Egdell</a:t>
            </a:r>
            <a:r>
              <a:rPr lang="en-US" sz="1600" dirty="0"/>
              <a:t> (Oxford), Louis Piper (Binghamton, USA), Tien -Lin Lee (Diamond</a:t>
            </a:r>
            <a:r>
              <a:rPr lang="zh-CN" altLang="en-US" sz="1600" dirty="0"/>
              <a:t>，</a:t>
            </a:r>
            <a:r>
              <a:rPr lang="en-US" altLang="zh-CN" sz="1600" dirty="0"/>
              <a:t>UK</a:t>
            </a:r>
            <a:r>
              <a:rPr lang="en-US" sz="1600" dirty="0"/>
              <a:t>);  Jan Philipp Hofmann (Eindhoven); </a:t>
            </a:r>
          </a:p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en-US" sz="1600" b="1" dirty="0"/>
              <a:t>DFT: </a:t>
            </a:r>
            <a:r>
              <a:rPr lang="en-US" sz="1600" dirty="0"/>
              <a:t>Aron Walsh (Imperial), Jun Cheng (Xiamen)</a:t>
            </a:r>
            <a:endParaRPr lang="en-US" sz="1600" b="1" dirty="0"/>
          </a:p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en-US" sz="1600" b="1" dirty="0"/>
              <a:t>STEM:  </a:t>
            </a:r>
            <a:r>
              <a:rPr lang="en-US" sz="1600" dirty="0" err="1"/>
              <a:t>Vlado</a:t>
            </a:r>
            <a:r>
              <a:rPr lang="en-US" sz="1600" dirty="0"/>
              <a:t> </a:t>
            </a:r>
            <a:r>
              <a:rPr lang="en-US" sz="1600" dirty="0" err="1"/>
              <a:t>Lazarov</a:t>
            </a:r>
            <a:r>
              <a:rPr lang="en-US" sz="1600" dirty="0"/>
              <a:t> (York)</a:t>
            </a:r>
          </a:p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en-US" sz="1600" dirty="0"/>
              <a:t>Scott Chambers </a:t>
            </a:r>
            <a:r>
              <a:rPr lang="en-US" sz="1600" b="1" dirty="0"/>
              <a:t>at PNNL</a:t>
            </a:r>
            <a:r>
              <a:rPr lang="en-US" sz="1600" dirty="0"/>
              <a:t>  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21121E8C-5BA9-49AB-942E-9DBC581AB72D}"/>
              </a:ext>
            </a:extLst>
          </p:cNvPr>
          <p:cNvSpPr/>
          <p:nvPr/>
        </p:nvSpPr>
        <p:spPr>
          <a:xfrm>
            <a:off x="1165768" y="5928382"/>
            <a:ext cx="3334567" cy="3984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u="sng" dirty="0">
                <a:solidFill>
                  <a:srgbClr val="0000FF"/>
                </a:solidFill>
                <a:latin typeface="Times" pitchFamily="2" charset="0"/>
                <a:ea typeface="SimSun" panose="02010600030101010101" pitchFamily="2" charset="-122"/>
                <a:cs typeface="Times New Roman" panose="02020603050405020304" pitchFamily="18" charset="0"/>
              </a:rPr>
              <a:t>Email:  kelvinzhang@xmu.edu.cn</a:t>
            </a:r>
          </a:p>
        </p:txBody>
      </p:sp>
      <p:pic>
        <p:nvPicPr>
          <p:cNvPr id="18" name="图片 2" descr="{NFN(5}`]Q3NKY@J@OM2HJV">
            <a:extLst>
              <a:ext uri="{FF2B5EF4-FFF2-40B4-BE49-F238E27FC236}">
                <a16:creationId xmlns:a16="http://schemas.microsoft.com/office/drawing/2014/main" id="{3D66B0E7-66F5-DC40-A23D-5BD1DDC2D33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0765"/>
          <a:stretch>
            <a:fillRect/>
          </a:stretch>
        </p:blipFill>
        <p:spPr>
          <a:xfrm>
            <a:off x="-1270" y="-7765"/>
            <a:ext cx="9145270" cy="831123"/>
          </a:xfrm>
          <a:prstGeom prst="rect">
            <a:avLst/>
          </a:prstGeom>
        </p:spPr>
      </p:pic>
      <p:pic>
        <p:nvPicPr>
          <p:cNvPr id="20" name="Picture 8" descr="Image result for cambridge university">
            <a:extLst>
              <a:ext uri="{FF2B5EF4-FFF2-40B4-BE49-F238E27FC236}">
                <a16:creationId xmlns:a16="http://schemas.microsoft.com/office/drawing/2014/main" id="{262A982F-44D6-E540-AFEC-1655FD9755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2594" y="4177802"/>
            <a:ext cx="2554406" cy="591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7">
            <a:extLst>
              <a:ext uri="{FF2B5EF4-FFF2-40B4-BE49-F238E27FC236}">
                <a16:creationId xmlns:a16="http://schemas.microsoft.com/office/drawing/2014/main" id="{BA58D880-C482-8845-BC1D-20D39C712E3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24" r="16802" b="31656"/>
          <a:stretch/>
        </p:blipFill>
        <p:spPr bwMode="auto">
          <a:xfrm>
            <a:off x="7612829" y="3044484"/>
            <a:ext cx="1404171" cy="1064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15">
            <a:extLst>
              <a:ext uri="{FF2B5EF4-FFF2-40B4-BE49-F238E27FC236}">
                <a16:creationId xmlns:a16="http://schemas.microsoft.com/office/drawing/2014/main" id="{EAD8ADB0-3565-BB43-9437-FF4B0FD01C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1700" y="815840"/>
            <a:ext cx="3171967" cy="2116589"/>
          </a:xfrm>
          <a:prstGeom prst="rect">
            <a:avLst/>
          </a:prstGeom>
        </p:spPr>
      </p:pic>
      <p:pic>
        <p:nvPicPr>
          <p:cNvPr id="24" name="Picture 2" descr="Related image">
            <a:extLst>
              <a:ext uri="{FF2B5EF4-FFF2-40B4-BE49-F238E27FC236}">
                <a16:creationId xmlns:a16="http://schemas.microsoft.com/office/drawing/2014/main" id="{310BF814-9024-8C4A-B9C0-F70679C2E8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1157" y="2932429"/>
            <a:ext cx="1309296" cy="1309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1617396" y="939882"/>
            <a:ext cx="50942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ts val="36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800">
                <a:solidFill>
                  <a:srgbClr val="002147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002147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ts val="5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200">
                <a:solidFill>
                  <a:srgbClr val="002147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2147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2000" b="1" dirty="0">
                <a:solidFill>
                  <a:schemeClr val="tx1"/>
                </a:solidFill>
                <a:latin typeface="+mn-lt"/>
                <a:ea typeface="Heiti SC Medium"/>
                <a:cs typeface="Heiti SC Medium"/>
              </a:rPr>
              <a:t>Acknowledgement</a:t>
            </a:r>
            <a:endParaRPr lang="zh-CN" altLang="en-US" sz="2000" b="1" dirty="0">
              <a:solidFill>
                <a:schemeClr val="tx1"/>
              </a:solidFill>
              <a:latin typeface="+mn-lt"/>
              <a:ea typeface="Heiti SC Medium"/>
              <a:cs typeface="Heiti SC Medium"/>
            </a:endParaRPr>
          </a:p>
        </p:txBody>
      </p:sp>
      <p:pic>
        <p:nvPicPr>
          <p:cNvPr id="14" name="图片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1157" y="5724386"/>
            <a:ext cx="2409750" cy="1204876"/>
          </a:xfrm>
          <a:prstGeom prst="rect">
            <a:avLst/>
          </a:prstGeom>
        </p:spPr>
      </p:pic>
      <p:pic>
        <p:nvPicPr>
          <p:cNvPr id="15" name="Picture 11">
            <a:extLst>
              <a:ext uri="{FF2B5EF4-FFF2-40B4-BE49-F238E27FC236}">
                <a16:creationId xmlns:a16="http://schemas.microsoft.com/office/drawing/2014/main" id="{55D36363-403D-B241-B3AA-FCA6AA4DDE6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3250" y="4868485"/>
            <a:ext cx="2554406" cy="1019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343828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11"/>
          <p:cNvSpPr/>
          <p:nvPr/>
        </p:nvSpPr>
        <p:spPr bwMode="auto">
          <a:xfrm>
            <a:off x="-46245" y="-4026"/>
            <a:ext cx="9231404" cy="64777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zh-CN" altLang="en-US" sz="24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26" name="TextBox 23"/>
          <p:cNvSpPr txBox="1">
            <a:spLocks noChangeArrowheads="1"/>
          </p:cNvSpPr>
          <p:nvPr/>
        </p:nvSpPr>
        <p:spPr bwMode="auto">
          <a:xfrm>
            <a:off x="337244" y="104330"/>
            <a:ext cx="893577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zh-CN" altLang="en-US" sz="3000" b="1" kern="100" dirty="0">
                <a:solidFill>
                  <a:srgbClr val="FF0000"/>
                </a:solidFill>
                <a:latin typeface="Heiti SC Medium"/>
                <a:ea typeface="Heiti SC Medium"/>
                <a:cs typeface="Heiti SC Medium"/>
              </a:rPr>
              <a:t>存在问题！！</a:t>
            </a:r>
            <a:r>
              <a:rPr lang="en-US" altLang="zh-CN" sz="3000" b="1" kern="100" dirty="0">
                <a:solidFill>
                  <a:srgbClr val="FF0000"/>
                </a:solidFill>
                <a:latin typeface="Heiti SC Medium"/>
                <a:ea typeface="Heiti SC Medium"/>
                <a:cs typeface="Heiti SC Medium"/>
              </a:rPr>
              <a:t> </a:t>
            </a:r>
            <a:endParaRPr lang="en-US" sz="3000" b="1" dirty="0">
              <a:solidFill>
                <a:srgbClr val="FF0000"/>
              </a:solidFill>
            </a:endParaRPr>
          </a:p>
        </p:txBody>
      </p:sp>
      <p:pic>
        <p:nvPicPr>
          <p:cNvPr id="16" name="Picture 2" descr="https://media.nature.com/lw926/nature-assets/nchem/journal/v9/n5/images/nchem.2695-f1.jpg"/>
          <p:cNvPicPr>
            <a:picLocks noChangeAspect="1" noChangeArrowheads="1"/>
          </p:cNvPicPr>
          <p:nvPr/>
        </p:nvPicPr>
        <p:blipFill>
          <a:blip r:embed="rId3"/>
          <a:srcRect l="55281" r="17271" b="5388"/>
          <a:stretch>
            <a:fillRect/>
          </a:stretch>
        </p:blipFill>
        <p:spPr bwMode="auto">
          <a:xfrm>
            <a:off x="4627260" y="2864667"/>
            <a:ext cx="2640286" cy="3164732"/>
          </a:xfrm>
          <a:prstGeom prst="rect">
            <a:avLst/>
          </a:prstGeom>
          <a:noFill/>
        </p:spPr>
      </p:pic>
      <p:sp>
        <p:nvSpPr>
          <p:cNvPr id="20" name="矩形 17"/>
          <p:cNvSpPr/>
          <p:nvPr/>
        </p:nvSpPr>
        <p:spPr>
          <a:xfrm>
            <a:off x="2194729" y="6357374"/>
            <a:ext cx="2327159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/>
            </a:pPr>
            <a:r>
              <a:rPr kumimoji="0" lang="fr-FR" altLang="en-US" sz="100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msgothic" charset="0"/>
              </a:rPr>
              <a:t>Nature M</a:t>
            </a:r>
            <a:r>
              <a:rPr kumimoji="0" lang="en-US" altLang="zh-CN" sz="100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msgothic" charset="0"/>
              </a:rPr>
              <a:t>aterials</a:t>
            </a:r>
            <a:r>
              <a:rPr kumimoji="0" lang="fr-FR" altLang="en-US" sz="10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msgothic" charset="0"/>
              </a:rPr>
              <a:t>, 2017</a:t>
            </a:r>
            <a:r>
              <a:rPr kumimoji="0" lang="zh-CN" altLang="en-US" sz="10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msgothic" charset="0"/>
              </a:rPr>
              <a:t>，</a:t>
            </a:r>
            <a:r>
              <a:rPr kumimoji="0" lang="fr-FR" altLang="en-US" sz="10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msgothic" charset="0"/>
              </a:rPr>
              <a:t>16, 925</a:t>
            </a:r>
            <a:r>
              <a:rPr kumimoji="0" lang="en-US" altLang="zh-CN" sz="10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msgothic" charset="0"/>
              </a:rPr>
              <a:t>-</a:t>
            </a:r>
            <a:r>
              <a:rPr kumimoji="0" lang="fr-FR" altLang="en-US" sz="10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msgothic" charset="0"/>
              </a:rPr>
              <a:t>931</a:t>
            </a:r>
          </a:p>
        </p:txBody>
      </p:sp>
      <p:pic>
        <p:nvPicPr>
          <p:cNvPr id="21" name="Picture 6" descr="http://pubs.acs.org/appl/literatum/publisher/achs/journals/content/jpclcd/2012/jpclcd.2012.3.issue-22/jz301414z/production/images/medium/jz-2012-01414z_0006.gif"/>
          <p:cNvPicPr>
            <a:picLocks noChangeAspect="1" noChangeArrowheads="1"/>
          </p:cNvPicPr>
          <p:nvPr/>
        </p:nvPicPr>
        <p:blipFill>
          <a:blip r:embed="rId4"/>
          <a:srcRect l="48598" t="9469" b="12217"/>
          <a:stretch>
            <a:fillRect/>
          </a:stretch>
        </p:blipFill>
        <p:spPr bwMode="auto">
          <a:xfrm>
            <a:off x="1203159" y="3222916"/>
            <a:ext cx="2821190" cy="2707897"/>
          </a:xfrm>
          <a:prstGeom prst="rect">
            <a:avLst/>
          </a:prstGeom>
          <a:noFill/>
        </p:spPr>
      </p:pic>
      <p:sp>
        <p:nvSpPr>
          <p:cNvPr id="28" name="文本框 7"/>
          <p:cNvSpPr txBox="1"/>
          <p:nvPr/>
        </p:nvSpPr>
        <p:spPr>
          <a:xfrm>
            <a:off x="821752" y="1188770"/>
            <a:ext cx="4349346" cy="9233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5875"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altLang="zh-CN" b="1" dirty="0">
                <a:solidFill>
                  <a:srgbClr val="FF0000"/>
                </a:solidFill>
                <a:latin typeface="+mj-ea"/>
                <a:ea typeface="+mj-ea"/>
              </a:rPr>
              <a:t>OER</a:t>
            </a:r>
            <a:r>
              <a:rPr lang="zh-CN" altLang="en-US" b="1" dirty="0">
                <a:solidFill>
                  <a:srgbClr val="FF0000"/>
                </a:solidFill>
                <a:latin typeface="+mj-ea"/>
                <a:ea typeface="+mj-ea"/>
              </a:rPr>
              <a:t>过程中表面非晶化</a:t>
            </a:r>
            <a:r>
              <a:rPr lang="en-US" altLang="zh-CN" b="1" dirty="0">
                <a:solidFill>
                  <a:srgbClr val="FF0000"/>
                </a:solidFill>
                <a:latin typeface="+mj-ea"/>
                <a:ea typeface="+mj-ea"/>
              </a:rPr>
              <a:t>, </a:t>
            </a:r>
            <a:r>
              <a:rPr lang="zh-CN" altLang="en-US" b="1" dirty="0">
                <a:solidFill>
                  <a:srgbClr val="FF0000"/>
                </a:solidFill>
                <a:latin typeface="+mj-ea"/>
                <a:ea typeface="+mj-ea"/>
              </a:rPr>
              <a:t>形成</a:t>
            </a:r>
            <a:r>
              <a:rPr lang="en-US" altLang="zh-CN" b="1" dirty="0">
                <a:solidFill>
                  <a:srgbClr val="FF0000"/>
                </a:solidFill>
                <a:latin typeface="+mj-ea"/>
                <a:ea typeface="+mj-ea"/>
              </a:rPr>
              <a:t>Co(OH)</a:t>
            </a:r>
            <a:r>
              <a:rPr lang="en-US" altLang="zh-CN" b="1" baseline="-25000" dirty="0">
                <a:solidFill>
                  <a:srgbClr val="FF0000"/>
                </a:solidFill>
                <a:latin typeface="+mj-ea"/>
                <a:ea typeface="+mj-ea"/>
              </a:rPr>
              <a:t>2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zh-CN" altLang="en-US" b="1" dirty="0">
                <a:solidFill>
                  <a:srgbClr val="FF0000"/>
                </a:solidFill>
                <a:latin typeface="+mj-ea"/>
              </a:rPr>
              <a:t>氧化物中的晶格氧参与反应</a:t>
            </a:r>
            <a:endParaRPr lang="en-US" altLang="zh-CN" b="1" dirty="0">
              <a:solidFill>
                <a:srgbClr val="FF0000"/>
              </a:solidFill>
              <a:latin typeface="+mj-ea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altLang="zh-CN" b="1" dirty="0">
                <a:solidFill>
                  <a:srgbClr val="FF0000"/>
                </a:solidFill>
                <a:latin typeface="+mj-ea"/>
              </a:rPr>
              <a:t>OER</a:t>
            </a:r>
            <a:r>
              <a:rPr lang="zh-CN" altLang="en-US" b="1" dirty="0">
                <a:solidFill>
                  <a:srgbClr val="FF0000"/>
                </a:solidFill>
                <a:latin typeface="+mj-ea"/>
              </a:rPr>
              <a:t>与</a:t>
            </a:r>
            <a:r>
              <a:rPr lang="en-US" altLang="zh-CN" b="1" dirty="0">
                <a:solidFill>
                  <a:srgbClr val="FF0000"/>
                </a:solidFill>
                <a:latin typeface="+mj-ea"/>
              </a:rPr>
              <a:t>pH</a:t>
            </a:r>
            <a:r>
              <a:rPr lang="zh-CN" altLang="en-US" b="1" dirty="0">
                <a:solidFill>
                  <a:srgbClr val="FF0000"/>
                </a:solidFill>
                <a:latin typeface="+mj-ea"/>
              </a:rPr>
              <a:t>值有关系</a:t>
            </a:r>
            <a:endParaRPr lang="en-US" altLang="zh-CN" b="1" dirty="0">
              <a:solidFill>
                <a:srgbClr val="FF0000"/>
              </a:solidFill>
              <a:latin typeface="+mj-ea"/>
            </a:endParaRPr>
          </a:p>
        </p:txBody>
      </p:sp>
      <p:sp>
        <p:nvSpPr>
          <p:cNvPr id="29" name="矩形 14"/>
          <p:cNvSpPr/>
          <p:nvPr/>
        </p:nvSpPr>
        <p:spPr>
          <a:xfrm>
            <a:off x="4355538" y="6357374"/>
            <a:ext cx="232274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en-US" sz="100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msgothic" charset="0"/>
              </a:rPr>
              <a:t>Nature Chemistry</a:t>
            </a:r>
            <a:r>
              <a:rPr kumimoji="0" lang="fr-FR" altLang="en-US" sz="10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msgothic" charset="0"/>
              </a:rPr>
              <a:t>, 2017</a:t>
            </a:r>
            <a:r>
              <a:rPr kumimoji="0" lang="zh-CN" altLang="en-US" sz="10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msgothic" charset="0"/>
              </a:rPr>
              <a:t>，</a:t>
            </a:r>
            <a:r>
              <a:rPr kumimoji="0" lang="fr-FR" altLang="en-US" sz="10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msgothic" charset="0"/>
              </a:rPr>
              <a:t>9, 457</a:t>
            </a:r>
            <a:r>
              <a:rPr kumimoji="0" lang="en-US" altLang="zh-CN" sz="10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msgothic" charset="0"/>
              </a:rPr>
              <a:t>-</a:t>
            </a:r>
            <a:r>
              <a:rPr kumimoji="0" lang="fr-FR" altLang="en-US" sz="10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msgothic" charset="0"/>
              </a:rPr>
              <a:t>465</a:t>
            </a:r>
          </a:p>
        </p:txBody>
      </p:sp>
      <p:pic>
        <p:nvPicPr>
          <p:cNvPr id="14" name="Picture 4" descr="https://ars.els-cdn.com/content/image/1-s2.0-S0920586115006227-fx1_lrg.jpg"/>
          <p:cNvPicPr>
            <a:picLocks noChangeAspect="1" noChangeArrowheads="1"/>
          </p:cNvPicPr>
          <p:nvPr/>
        </p:nvPicPr>
        <p:blipFill>
          <a:blip r:embed="rId5"/>
          <a:srcRect t="13866" r="50571" b="16737"/>
          <a:stretch>
            <a:fillRect/>
          </a:stretch>
        </p:blipFill>
        <p:spPr bwMode="auto">
          <a:xfrm>
            <a:off x="5774009" y="854612"/>
            <a:ext cx="3275399" cy="1772516"/>
          </a:xfrm>
          <a:prstGeom prst="rect">
            <a:avLst/>
          </a:prstGeom>
          <a:noFill/>
        </p:spPr>
      </p:pic>
      <p:sp>
        <p:nvSpPr>
          <p:cNvPr id="15" name="矩形 16"/>
          <p:cNvSpPr/>
          <p:nvPr/>
        </p:nvSpPr>
        <p:spPr>
          <a:xfrm>
            <a:off x="6499729" y="3067130"/>
            <a:ext cx="214941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00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msgothic" charset="0"/>
              </a:rPr>
              <a:t>Catalysis Today</a:t>
            </a:r>
            <a:r>
              <a:rPr kumimoji="0" lang="en-US" altLang="en-US" sz="10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msgothic" charset="0"/>
              </a:rPr>
              <a:t>, 2016</a:t>
            </a:r>
            <a:r>
              <a:rPr kumimoji="0" lang="zh-CN" altLang="en-US" sz="10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msgothic" charset="0"/>
              </a:rPr>
              <a:t>，</a:t>
            </a:r>
            <a:r>
              <a:rPr kumimoji="0" lang="en-US" altLang="en-US" sz="10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msgothic" charset="0"/>
              </a:rPr>
              <a:t>262, 2</a:t>
            </a:r>
            <a:r>
              <a:rPr kumimoji="0" lang="en-US" altLang="zh-CN" sz="10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msgothic" charset="0"/>
              </a:rPr>
              <a:t>-</a:t>
            </a:r>
            <a:r>
              <a:rPr kumimoji="0" lang="en-US" altLang="en-US" sz="10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msgothic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248039891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roup 83"/>
          <p:cNvGrpSpPr/>
          <p:nvPr/>
        </p:nvGrpSpPr>
        <p:grpSpPr>
          <a:xfrm>
            <a:off x="1541628" y="919721"/>
            <a:ext cx="5984625" cy="5710912"/>
            <a:chOff x="1615807" y="731019"/>
            <a:chExt cx="5984625" cy="5710912"/>
          </a:xfrm>
        </p:grpSpPr>
        <p:grpSp>
          <p:nvGrpSpPr>
            <p:cNvPr id="43" name="Group 42"/>
            <p:cNvGrpSpPr/>
            <p:nvPr/>
          </p:nvGrpSpPr>
          <p:grpSpPr>
            <a:xfrm>
              <a:off x="1615807" y="731019"/>
              <a:ext cx="5753451" cy="485834"/>
              <a:chOff x="1932051" y="5749381"/>
              <a:chExt cx="4988315" cy="485834"/>
            </a:xfrm>
          </p:grpSpPr>
          <p:sp>
            <p:nvSpPr>
              <p:cNvPr id="44" name="矩形 11"/>
              <p:cNvSpPr/>
              <p:nvPr/>
            </p:nvSpPr>
            <p:spPr bwMode="auto">
              <a:xfrm>
                <a:off x="1998435" y="5749381"/>
                <a:ext cx="4833779" cy="485834"/>
              </a:xfrm>
              <a:prstGeom prst="rect">
                <a:avLst/>
              </a:prstGeom>
              <a:solidFill>
                <a:srgbClr val="ED7D31">
                  <a:lumMod val="40000"/>
                  <a:lumOff val="60000"/>
                </a:srgb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68580" tIns="34290" rIns="68580" bIns="34290" numCol="1" rtlCol="0" anchor="t" anchorCtr="0" compatLnSpc="1"/>
              <a:lstStyle/>
              <a:p>
                <a:pPr marL="0" marR="0" lvl="0" indent="0" defTabSz="33655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ct val="100000"/>
                  <a:buFontTx/>
                  <a:buNone/>
                  <a:tabLst/>
                  <a:defRPr/>
                </a:pPr>
                <a:endParaRPr kumimoji="0" lang="zh-CN" alt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MS PGothic" panose="020B0600070205080204" charset="-128"/>
                  <a:cs typeface="+mn-cs"/>
                </a:endParaRPr>
              </a:p>
            </p:txBody>
          </p:sp>
          <p:sp>
            <p:nvSpPr>
              <p:cNvPr id="45" name="TextBox 23"/>
              <p:cNvSpPr txBox="1">
                <a:spLocks noChangeArrowheads="1"/>
              </p:cNvSpPr>
              <p:nvPr/>
            </p:nvSpPr>
            <p:spPr bwMode="auto">
              <a:xfrm>
                <a:off x="1932051" y="5829099"/>
                <a:ext cx="4988315" cy="3385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defTabSz="448945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charset="-128"/>
                    <a:cs typeface="MS PGothic" panose="020B0600070205080204" charset="-128"/>
                  </a:defRPr>
                </a:lvl1pPr>
                <a:lvl2pPr marL="742950" indent="-285750" defTabSz="448945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charset="-128"/>
                  </a:defRPr>
                </a:lvl2pPr>
                <a:lvl3pPr marL="1143000" indent="-228600" defTabSz="448945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charset="-128"/>
                  </a:defRPr>
                </a:lvl3pPr>
                <a:lvl4pPr marL="1600200" indent="-228600" defTabSz="448945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charset="-128"/>
                  </a:defRPr>
                </a:lvl4pPr>
                <a:lvl5pPr marL="2057400" indent="-228600" defTabSz="448945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charset="-128"/>
                  </a:defRPr>
                </a:lvl5pPr>
                <a:lvl6pPr marL="2514600" indent="-228600" defTabSz="44894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charset="-128"/>
                  </a:defRPr>
                </a:lvl6pPr>
                <a:lvl7pPr marL="2971800" indent="-228600" defTabSz="44894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charset="-128"/>
                  </a:defRPr>
                </a:lvl7pPr>
                <a:lvl8pPr marL="3429000" indent="-228600" defTabSz="44894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charset="-128"/>
                  </a:defRPr>
                </a:lvl8pPr>
                <a:lvl9pPr marL="3886200" indent="-228600" defTabSz="44894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charset="-128"/>
                  </a:defRPr>
                </a:lvl9pPr>
              </a:lstStyle>
              <a:p>
                <a:pPr marL="0" marR="0" lvl="0" indent="0" algn="ctr" defTabSz="448945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600" b="1" i="0" u="none" strike="noStrike" kern="1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Heiti SC Medium"/>
                    <a:ea typeface="Heiti SC Medium"/>
                    <a:cs typeface="Heiti SC Medium"/>
                  </a:rPr>
                  <a:t>关键科学问题</a:t>
                </a:r>
                <a:r>
                  <a:rPr kumimoji="0" lang="en-US" altLang="zh-CN" sz="1600" b="1" i="0" u="none" strike="noStrike" kern="1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Heiti SC Medium"/>
                    <a:ea typeface="Heiti SC Medium"/>
                    <a:cs typeface="Heiti SC Medium"/>
                  </a:rPr>
                  <a:t>: </a:t>
                </a:r>
                <a:r>
                  <a:rPr kumimoji="0" lang="zh-CN" altLang="en-US" sz="1600" b="1" i="0" u="none" strike="noStrike" kern="1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Heiti SC Medium"/>
                    <a:ea typeface="Heiti SC Medium"/>
                    <a:cs typeface="Heiti SC Medium"/>
                  </a:rPr>
                  <a:t>电子结构与电催化</a:t>
                </a:r>
                <a:r>
                  <a:rPr kumimoji="0" lang="en-US" altLang="zh-CN" sz="1600" b="1" i="0" u="none" strike="noStrike" kern="1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Heiti SC Medium"/>
                    <a:ea typeface="Heiti SC Medium"/>
                    <a:cs typeface="Heiti SC Medium"/>
                  </a:rPr>
                  <a:t>OER</a:t>
                </a:r>
                <a:r>
                  <a:rPr kumimoji="0" lang="zh-CN" altLang="en-US" sz="1600" b="1" i="0" u="none" strike="noStrike" kern="1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Heiti SC Medium"/>
                    <a:ea typeface="Heiti SC Medium"/>
                    <a:cs typeface="Heiti SC Medium"/>
                  </a:rPr>
                  <a:t>活性内在构效关系</a:t>
                </a:r>
                <a:endPara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MS PGothic" panose="020B0600070205080204" charset="-128"/>
                </a:endParaRPr>
              </a:p>
            </p:txBody>
          </p:sp>
        </p:grpSp>
        <p:sp>
          <p:nvSpPr>
            <p:cNvPr id="46" name="圆角矩形 1"/>
            <p:cNvSpPr/>
            <p:nvPr/>
          </p:nvSpPr>
          <p:spPr>
            <a:xfrm>
              <a:off x="3631349" y="3326837"/>
              <a:ext cx="1730079" cy="1244522"/>
            </a:xfrm>
            <a:prstGeom prst="roundRect">
              <a:avLst/>
            </a:prstGeom>
            <a:noFill/>
            <a:ln w="28575" cap="flat" cmpd="sng" algn="ctr">
              <a:solidFill>
                <a:srgbClr val="F54F3D"/>
              </a:solidFill>
              <a:prstDash val="sys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7" name="文本框 8"/>
            <p:cNvSpPr txBox="1"/>
            <p:nvPr/>
          </p:nvSpPr>
          <p:spPr>
            <a:xfrm>
              <a:off x="3888808" y="3459238"/>
              <a:ext cx="135753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b="1" dirty="0">
                  <a:solidFill>
                    <a:prstClr val="black"/>
                  </a:solidFill>
                  <a:latin typeface="Calibri"/>
                  <a:ea typeface="等线" panose="02010600030101010101" pitchFamily="2" charset="-122"/>
                  <a:cs typeface="+mn-cs"/>
                </a:rPr>
                <a:t>电子结构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 rot="16200000">
              <a:off x="6107325" y="2902241"/>
              <a:ext cx="615553" cy="1687384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b="1" dirty="0">
                  <a:solidFill>
                    <a:prstClr val="black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Arial" panose="020B0604020202020204" pitchFamily="34" charset="0"/>
                </a:rPr>
                <a:t>原位电化学</a:t>
              </a:r>
              <a:r>
                <a:rPr lang="en-US" altLang="zh-CN" sz="1400" dirty="0">
                  <a:solidFill>
                    <a:prstClr val="black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X</a:t>
              </a:r>
              <a:r>
                <a:rPr lang="zh-CN" altLang="en-US" sz="1400" b="1" dirty="0">
                  <a:solidFill>
                    <a:prstClr val="black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Arial" panose="020B0604020202020204" pitchFamily="34" charset="0"/>
                </a:rPr>
                <a:t>射线</a:t>
              </a:r>
              <a:endParaRPr lang="en-US" altLang="zh-CN" sz="14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endParaRPr>
            </a:p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b="1" dirty="0">
                  <a:solidFill>
                    <a:prstClr val="black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Arial" panose="020B0604020202020204" pitchFamily="34" charset="0"/>
                </a:rPr>
                <a:t>吸收谱</a:t>
              </a:r>
              <a:endParaRPr lang="en-US" sz="1400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 rot="16200000">
              <a:off x="6376341" y="2323932"/>
              <a:ext cx="398145" cy="205003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b="1" dirty="0">
                  <a:solidFill>
                    <a:prstClr val="black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Arial" panose="020B0604020202020204" pitchFamily="34" charset="0"/>
                </a:rPr>
                <a:t>电催化理论计算</a:t>
              </a:r>
              <a:endParaRPr lang="en-US" sz="1400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0" name="圆角矩形 1"/>
            <p:cNvSpPr/>
            <p:nvPr/>
          </p:nvSpPr>
          <p:spPr>
            <a:xfrm>
              <a:off x="2312823" y="1453104"/>
              <a:ext cx="1332010" cy="1009590"/>
            </a:xfrm>
            <a:prstGeom prst="roundRect">
              <a:avLst/>
            </a:prstGeom>
            <a:noFill/>
            <a:ln w="28575" cap="flat" cmpd="sng" algn="ctr">
              <a:solidFill>
                <a:srgbClr val="F54F3D"/>
              </a:solidFill>
              <a:prstDash val="sys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1" name="文本框 8"/>
            <p:cNvSpPr txBox="1"/>
            <p:nvPr/>
          </p:nvSpPr>
          <p:spPr>
            <a:xfrm>
              <a:off x="2266256" y="1623055"/>
              <a:ext cx="141974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b="1" dirty="0">
                  <a:solidFill>
                    <a:prstClr val="black"/>
                  </a:solidFill>
                  <a:latin typeface="Calibri"/>
                  <a:ea typeface="等线" panose="02010600030101010101" pitchFamily="2" charset="-122"/>
                  <a:cs typeface="+mn-cs"/>
                </a:rPr>
                <a:t>物理性质</a:t>
              </a:r>
              <a:endParaRPr lang="en-US" altLang="zh-CN" sz="2000" b="1" dirty="0">
                <a:solidFill>
                  <a:prstClr val="black"/>
                </a:solidFill>
                <a:latin typeface="Calibri"/>
                <a:ea typeface="等线" panose="02010600030101010101" pitchFamily="2" charset="-122"/>
                <a:cs typeface="+mn-cs"/>
              </a:endParaRPr>
            </a:p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600" b="1" dirty="0">
                  <a:solidFill>
                    <a:prstClr val="black"/>
                  </a:solidFill>
                  <a:latin typeface="Calibri"/>
                  <a:ea typeface="等线" panose="02010600030101010101" pitchFamily="2" charset="-122"/>
                  <a:cs typeface="+mn-cs"/>
                </a:rPr>
                <a:t>3d</a:t>
              </a:r>
              <a:r>
                <a:rPr lang="zh-CN" altLang="en-US" sz="1600" b="1" dirty="0">
                  <a:solidFill>
                    <a:prstClr val="black"/>
                  </a:solidFill>
                  <a:latin typeface="Calibri"/>
                  <a:ea typeface="等线" panose="02010600030101010101" pitchFamily="2" charset="-122"/>
                  <a:cs typeface="+mn-cs"/>
                </a:rPr>
                <a:t>轨道强关联</a:t>
              </a:r>
            </a:p>
          </p:txBody>
        </p:sp>
        <p:sp>
          <p:nvSpPr>
            <p:cNvPr id="52" name="圆角矩形 1"/>
            <p:cNvSpPr/>
            <p:nvPr/>
          </p:nvSpPr>
          <p:spPr>
            <a:xfrm>
              <a:off x="5325051" y="1448375"/>
              <a:ext cx="1332010" cy="1008007"/>
            </a:xfrm>
            <a:prstGeom prst="roundRect">
              <a:avLst/>
            </a:prstGeom>
            <a:noFill/>
            <a:ln w="28575" cap="flat" cmpd="sng" algn="ctr">
              <a:solidFill>
                <a:srgbClr val="F54F3D"/>
              </a:solidFill>
              <a:prstDash val="sys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3" name="文本框 8"/>
            <p:cNvSpPr txBox="1"/>
            <p:nvPr/>
          </p:nvSpPr>
          <p:spPr>
            <a:xfrm>
              <a:off x="5358258" y="1624804"/>
              <a:ext cx="1217743" cy="645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>
                  <a:solidFill>
                    <a:prstClr val="black"/>
                  </a:solidFill>
                  <a:latin typeface="Calibri"/>
                  <a:ea typeface="等线" panose="02010600030101010101" pitchFamily="2" charset="-122"/>
                  <a:cs typeface="+mn-cs"/>
                </a:rPr>
                <a:t>OER</a:t>
              </a:r>
              <a:r>
                <a:rPr lang="zh-CN" altLang="en-US" sz="2000" b="1" dirty="0">
                  <a:solidFill>
                    <a:prstClr val="black"/>
                  </a:solidFill>
                  <a:latin typeface="Calibri"/>
                  <a:ea typeface="等线" panose="02010600030101010101" pitchFamily="2" charset="-122"/>
                  <a:cs typeface="+mn-cs"/>
                </a:rPr>
                <a:t>活性   </a:t>
              </a:r>
              <a:r>
                <a:rPr lang="zh-CN" altLang="en-US" sz="1600" b="1" dirty="0">
                  <a:solidFill>
                    <a:prstClr val="black"/>
                  </a:solidFill>
                  <a:latin typeface="Calibri"/>
                  <a:ea typeface="等线" panose="02010600030101010101" pitchFamily="2" charset="-122"/>
                  <a:cs typeface="+mn-cs"/>
                </a:rPr>
                <a:t>吸附能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 rot="16200000">
              <a:off x="2476900" y="3011036"/>
              <a:ext cx="615553" cy="1475844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b="1" dirty="0">
                  <a:solidFill>
                    <a:prstClr val="black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Arial" panose="020B0604020202020204" pitchFamily="34" charset="0"/>
                </a:rPr>
                <a:t>同步辐射光子</a:t>
              </a:r>
              <a:endParaRPr lang="en-US" altLang="zh-CN" sz="14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endParaRPr>
            </a:p>
            <a:p>
              <a:pPr algn="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b="1" dirty="0">
                  <a:solidFill>
                    <a:prstClr val="black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Arial" panose="020B0604020202020204" pitchFamily="34" charset="0"/>
                </a:rPr>
                <a:t>能谱</a:t>
              </a:r>
              <a:endParaRPr lang="en-US" altLang="zh-CN" sz="14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 rot="16200000">
              <a:off x="2872446" y="2938635"/>
              <a:ext cx="615553" cy="1057531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b="1" dirty="0">
                  <a:solidFill>
                    <a:prstClr val="black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Arial" panose="020B0604020202020204" pitchFamily="34" charset="0"/>
                </a:rPr>
                <a:t>理论计算</a:t>
              </a:r>
              <a:endParaRPr lang="zh-CN" altLang="en-US" sz="1400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endParaRPr>
            </a:p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6" name="Right Arrow 55"/>
            <p:cNvSpPr/>
            <p:nvPr/>
          </p:nvSpPr>
          <p:spPr>
            <a:xfrm rot="16200000">
              <a:off x="4286619" y="1316444"/>
              <a:ext cx="360000" cy="314169"/>
            </a:xfrm>
            <a:prstGeom prst="rightArrow">
              <a:avLst/>
            </a:prstGeom>
            <a:noFill/>
            <a:ln w="15875" cap="flat" cmpd="sng" algn="ctr">
              <a:solidFill>
                <a:srgbClr val="ED7D31">
                  <a:lumMod val="60000"/>
                  <a:lumOff val="4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57" name="Picture 2" descr="Image result for knob ontrol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026" r="12018" b="16573"/>
            <a:stretch>
              <a:fillRect/>
            </a:stretch>
          </p:blipFill>
          <p:spPr bwMode="auto">
            <a:xfrm>
              <a:off x="4078603" y="3861049"/>
              <a:ext cx="712002" cy="6697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8" name="Left-Right Arrow 57"/>
            <p:cNvSpPr/>
            <p:nvPr/>
          </p:nvSpPr>
          <p:spPr>
            <a:xfrm rot="10800000">
              <a:off x="3843289" y="1678392"/>
              <a:ext cx="1290222" cy="144001"/>
            </a:xfrm>
            <a:prstGeom prst="leftRightArrow">
              <a:avLst/>
            </a:prstGeom>
            <a:noFill/>
            <a:ln w="22225" cap="flat" cmpd="sng" algn="ctr">
              <a:solidFill>
                <a:srgbClr val="ED7D31">
                  <a:lumMod val="40000"/>
                  <a:lumOff val="60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9" name="矩形 74"/>
            <p:cNvSpPr/>
            <p:nvPr/>
          </p:nvSpPr>
          <p:spPr>
            <a:xfrm>
              <a:off x="1696743" y="6072599"/>
              <a:ext cx="5615711" cy="369332"/>
            </a:xfrm>
            <a:prstGeom prst="rect">
              <a:avLst/>
            </a:prstGeom>
            <a:ln w="31750">
              <a:solidFill>
                <a:srgbClr val="ED7D31">
                  <a:lumMod val="40000"/>
                  <a:lumOff val="60000"/>
                </a:srgbClr>
              </a:solidFill>
              <a:prstDash val="solid"/>
            </a:ln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100" cap="none" spc="0" normalizeH="0" baseline="0" noProof="0" dirty="0">
                  <a:ln>
                    <a:noFill/>
                  </a:ln>
                  <a:solidFill>
                    <a:srgbClr val="9900CC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Heiti SC Medium"/>
                </a:rPr>
                <a:t> 单晶薄膜模型催化剂</a:t>
              </a:r>
              <a:r>
                <a:rPr kumimoji="0" lang="en-US" altLang="zh-CN" sz="1800" b="1" i="0" u="none" strike="noStrike" kern="100" cap="none" spc="0" normalizeH="0" baseline="0" noProof="0" dirty="0">
                  <a:ln>
                    <a:noFill/>
                  </a:ln>
                  <a:solidFill>
                    <a:srgbClr val="9900CC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Heiti SC Medium"/>
                </a:rPr>
                <a:t>:  </a:t>
              </a:r>
              <a:r>
                <a:rPr kumimoji="0" lang="zh-CN" altLang="en-US" sz="1800" b="1" i="0" u="none" strike="noStrike" kern="100" cap="none" spc="0" normalizeH="0" baseline="0" noProof="0" dirty="0">
                  <a:ln>
                    <a:noFill/>
                  </a:ln>
                  <a:solidFill>
                    <a:srgbClr val="9900CC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Heiti SC Medium"/>
                </a:rPr>
                <a:t>钙钛矿</a:t>
              </a:r>
              <a:r>
                <a:rPr kumimoji="0" lang="en-US" altLang="zh-CN" sz="1800" b="1" i="0" u="none" strike="noStrike" kern="100" cap="none" spc="0" normalizeH="0" baseline="0" noProof="0" dirty="0">
                  <a:ln>
                    <a:noFill/>
                  </a:ln>
                  <a:solidFill>
                    <a:srgbClr val="9900CC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Heiti SC Medium"/>
                </a:rPr>
                <a:t>La</a:t>
              </a:r>
              <a:r>
                <a:rPr kumimoji="0" lang="en-US" altLang="zh-CN" sz="1800" b="1" i="0" u="none" strike="noStrike" kern="1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Heiti SC Medium"/>
                </a:rPr>
                <a:t>Ni</a:t>
              </a:r>
              <a:r>
                <a:rPr kumimoji="0" lang="en-US" altLang="zh-CN" sz="1800" b="1" i="0" u="none" strike="noStrike" kern="1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Heiti SC Medium"/>
                </a:rPr>
                <a:t>O</a:t>
              </a:r>
              <a:r>
                <a:rPr kumimoji="0" lang="en-US" altLang="zh-CN" sz="1800" b="1" i="0" u="none" strike="noStrike" kern="100" cap="none" spc="0" normalizeH="0" baseline="-25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Heiti SC Medium"/>
                </a:rPr>
                <a:t>3</a:t>
              </a:r>
              <a:r>
                <a:rPr kumimoji="0" lang="en-US" altLang="zh-CN" sz="1800" b="1" i="0" u="none" strike="noStrike" kern="1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Heiti SC Medium"/>
                </a:rPr>
                <a:t> </a:t>
              </a:r>
              <a:r>
                <a:rPr kumimoji="0" lang="zh-CN" altLang="en-US" sz="1800" b="1" i="0" u="none" strike="noStrike" kern="100" cap="none" spc="0" normalizeH="0" baseline="0" noProof="0" dirty="0">
                  <a:ln>
                    <a:noFill/>
                  </a:ln>
                  <a:solidFill>
                    <a:srgbClr val="9900CC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Heiti SC Medium"/>
                </a:rPr>
                <a:t>和尖晶石</a:t>
              </a:r>
              <a:r>
                <a:rPr kumimoji="0" lang="en-US" altLang="zh-CN" sz="1800" b="1" i="0" u="none" strike="noStrike" kern="100" cap="none" spc="0" normalizeH="0" baseline="0" noProof="0" dirty="0">
                  <a:ln>
                    <a:noFill/>
                  </a:ln>
                  <a:solidFill>
                    <a:srgbClr val="0033CC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Heiti SC Medium"/>
                </a:rPr>
                <a:t>Co</a:t>
              </a:r>
              <a:r>
                <a:rPr kumimoji="0" lang="en-US" altLang="zh-CN" sz="1800" b="1" i="0" u="none" strike="noStrike" kern="100" cap="none" spc="0" normalizeH="0" baseline="-25000" noProof="0" dirty="0">
                  <a:ln>
                    <a:noFill/>
                  </a:ln>
                  <a:solidFill>
                    <a:srgbClr val="0033CC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Heiti SC Medium"/>
                </a:rPr>
                <a:t>3</a:t>
              </a:r>
              <a:r>
                <a:rPr kumimoji="0" lang="en-US" altLang="zh-CN" sz="1800" b="1" i="0" u="none" strike="noStrike" kern="1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Heiti SC Medium"/>
                </a:rPr>
                <a:t>O</a:t>
              </a:r>
              <a:r>
                <a:rPr kumimoji="0" lang="en-US" altLang="zh-CN" sz="1800" b="1" i="0" u="none" strike="noStrike" kern="100" cap="none" spc="0" normalizeH="0" baseline="-25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Heiti SC Medium"/>
                </a:rPr>
                <a:t>4</a:t>
              </a:r>
              <a:r>
                <a:rPr kumimoji="0" lang="en-US" altLang="zh-CN" sz="1800" b="1" i="0" u="none" strike="noStrike" kern="100" cap="none" spc="0" normalizeH="0" baseline="0" noProof="0" dirty="0">
                  <a:ln>
                    <a:noFill/>
                  </a:ln>
                  <a:solidFill>
                    <a:srgbClr val="9900CC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Heiti SC Medium"/>
                </a:rPr>
                <a:t> </a:t>
              </a:r>
              <a:endParaRPr kumimoji="0" lang="en-US" altLang="zh-CN" sz="18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Heiti SC Medium"/>
              </a:endParaRPr>
            </a:p>
          </p:txBody>
        </p:sp>
        <p:sp>
          <p:nvSpPr>
            <p:cNvPr id="60" name="文本框 44"/>
            <p:cNvSpPr txBox="1"/>
            <p:nvPr/>
          </p:nvSpPr>
          <p:spPr>
            <a:xfrm>
              <a:off x="2339491" y="5054947"/>
              <a:ext cx="610870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b="1" dirty="0">
                  <a:solidFill>
                    <a:prstClr val="black"/>
                  </a:solidFill>
                  <a:latin typeface="Calibri"/>
                  <a:ea typeface="等线" panose="02010600030101010101" pitchFamily="2" charset="-122"/>
                  <a:cs typeface="+mn-cs"/>
                </a:rPr>
                <a:t>掺杂</a:t>
              </a:r>
            </a:p>
          </p:txBody>
        </p:sp>
        <p:sp>
          <p:nvSpPr>
            <p:cNvPr id="61" name="文本框 45"/>
            <p:cNvSpPr txBox="1"/>
            <p:nvPr/>
          </p:nvSpPr>
          <p:spPr>
            <a:xfrm>
              <a:off x="3467251" y="5047962"/>
              <a:ext cx="833755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b="1" dirty="0">
                  <a:solidFill>
                    <a:prstClr val="black"/>
                  </a:solidFill>
                  <a:latin typeface="Calibri"/>
                  <a:ea typeface="等线" panose="02010600030101010101" pitchFamily="2" charset="-122"/>
                  <a:cs typeface="+mn-cs"/>
                </a:rPr>
                <a:t>氧缺陷</a:t>
              </a:r>
            </a:p>
          </p:txBody>
        </p:sp>
        <p:sp>
          <p:nvSpPr>
            <p:cNvPr id="62" name="文本框 46"/>
            <p:cNvSpPr txBox="1"/>
            <p:nvPr/>
          </p:nvSpPr>
          <p:spPr>
            <a:xfrm>
              <a:off x="4635660" y="5039928"/>
              <a:ext cx="115683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b="1" dirty="0">
                  <a:solidFill>
                    <a:prstClr val="black"/>
                  </a:solidFill>
                  <a:latin typeface="Calibri"/>
                  <a:ea typeface="等线" panose="02010600030101010101" pitchFamily="2" charset="-122"/>
                  <a:cs typeface="+mn-cs"/>
                </a:rPr>
                <a:t>晶面取向</a:t>
              </a:r>
            </a:p>
          </p:txBody>
        </p:sp>
        <p:sp>
          <p:nvSpPr>
            <p:cNvPr id="63" name="文本框 49"/>
            <p:cNvSpPr txBox="1"/>
            <p:nvPr/>
          </p:nvSpPr>
          <p:spPr>
            <a:xfrm>
              <a:off x="6043446" y="5024467"/>
              <a:ext cx="631190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b="1" dirty="0">
                  <a:solidFill>
                    <a:prstClr val="black"/>
                  </a:solidFill>
                  <a:latin typeface="Calibri"/>
                  <a:ea typeface="等线" panose="02010600030101010101" pitchFamily="2" charset="-122"/>
                  <a:cs typeface="+mn-cs"/>
                </a:rPr>
                <a:t>应力</a:t>
              </a:r>
            </a:p>
          </p:txBody>
        </p:sp>
        <p:pic>
          <p:nvPicPr>
            <p:cNvPr id="64" name="图片 9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33636" y="5375566"/>
              <a:ext cx="541132" cy="516310"/>
            </a:xfrm>
            <a:prstGeom prst="rect">
              <a:avLst/>
            </a:prstGeom>
          </p:spPr>
        </p:pic>
        <p:pic>
          <p:nvPicPr>
            <p:cNvPr id="65" name="Picture 6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567489" y="5384940"/>
              <a:ext cx="551600" cy="495887"/>
            </a:xfrm>
            <a:prstGeom prst="rect">
              <a:avLst/>
            </a:prstGeom>
          </p:spPr>
        </p:pic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24471" y="5355554"/>
              <a:ext cx="627365" cy="495504"/>
            </a:xfrm>
            <a:prstGeom prst="rect">
              <a:avLst/>
            </a:prstGeom>
          </p:spPr>
        </p:pic>
        <p:sp>
          <p:nvSpPr>
            <p:cNvPr id="67" name="Rectangle 66"/>
            <p:cNvSpPr>
              <a:spLocks noChangeAspect="1"/>
            </p:cNvSpPr>
            <p:nvPr/>
          </p:nvSpPr>
          <p:spPr>
            <a:xfrm>
              <a:off x="2109825" y="5052474"/>
              <a:ext cx="1008007" cy="864006"/>
            </a:xfrm>
            <a:prstGeom prst="rect">
              <a:avLst/>
            </a:prstGeom>
            <a:noFill/>
            <a:ln w="22225" cap="flat" cmpd="sng" algn="ctr">
              <a:solidFill>
                <a:srgbClr val="ED7D31">
                  <a:lumMod val="60000"/>
                  <a:lumOff val="40000"/>
                </a:srgbClr>
              </a:solidFill>
              <a:prstDash val="sys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8" name="Rectangle 67"/>
            <p:cNvSpPr>
              <a:spLocks noChangeAspect="1"/>
            </p:cNvSpPr>
            <p:nvPr/>
          </p:nvSpPr>
          <p:spPr>
            <a:xfrm>
              <a:off x="3361193" y="5044707"/>
              <a:ext cx="1008007" cy="864006"/>
            </a:xfrm>
            <a:prstGeom prst="rect">
              <a:avLst/>
            </a:prstGeom>
            <a:noFill/>
            <a:ln w="22225" cap="flat" cmpd="sng" algn="ctr">
              <a:solidFill>
                <a:srgbClr val="ED7D31">
                  <a:lumMod val="60000"/>
                  <a:lumOff val="40000"/>
                </a:srgbClr>
              </a:solidFill>
              <a:prstDash val="sys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9" name="Rectangle 68"/>
            <p:cNvSpPr/>
            <p:nvPr/>
          </p:nvSpPr>
          <p:spPr>
            <a:xfrm>
              <a:off x="4586262" y="5051993"/>
              <a:ext cx="1008007" cy="864006"/>
            </a:xfrm>
            <a:prstGeom prst="rect">
              <a:avLst/>
            </a:prstGeom>
            <a:noFill/>
            <a:ln w="22225" cap="flat" cmpd="sng" algn="ctr">
              <a:solidFill>
                <a:srgbClr val="ED7D31">
                  <a:lumMod val="60000"/>
                  <a:lumOff val="40000"/>
                </a:srgbClr>
              </a:solidFill>
              <a:prstDash val="sys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0" name="Rectangle 69"/>
            <p:cNvSpPr>
              <a:spLocks noChangeAspect="1"/>
            </p:cNvSpPr>
            <p:nvPr/>
          </p:nvSpPr>
          <p:spPr>
            <a:xfrm>
              <a:off x="5827966" y="5044340"/>
              <a:ext cx="1008007" cy="864006"/>
            </a:xfrm>
            <a:prstGeom prst="rect">
              <a:avLst/>
            </a:prstGeom>
            <a:noFill/>
            <a:ln w="22225" cap="flat" cmpd="sng" algn="ctr">
              <a:solidFill>
                <a:srgbClr val="ED7D31">
                  <a:lumMod val="60000"/>
                  <a:lumOff val="40000"/>
                </a:srgbClr>
              </a:solidFill>
              <a:prstDash val="sys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1" name="Bent Arrow 7"/>
            <p:cNvSpPr/>
            <p:nvPr/>
          </p:nvSpPr>
          <p:spPr>
            <a:xfrm flipH="1">
              <a:off x="5611646" y="4297516"/>
              <a:ext cx="616585" cy="684000"/>
            </a:xfrm>
            <a:prstGeom prst="bentArrow">
              <a:avLst>
                <a:gd name="adj1" fmla="val 15036"/>
                <a:gd name="adj2" fmla="val 15810"/>
                <a:gd name="adj3" fmla="val 22149"/>
                <a:gd name="adj4" fmla="val 43750"/>
              </a:avLst>
            </a:prstGeom>
            <a:noFill/>
            <a:ln w="12700" cap="flat" cmpd="sng" algn="ctr">
              <a:solidFill>
                <a:srgbClr val="ED7D31">
                  <a:lumMod val="60000"/>
                  <a:lumOff val="4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72" name="图片 5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94992" y="5407703"/>
              <a:ext cx="367178" cy="360000"/>
            </a:xfrm>
            <a:prstGeom prst="rect">
              <a:avLst/>
            </a:prstGeom>
          </p:spPr>
        </p:pic>
        <p:sp>
          <p:nvSpPr>
            <p:cNvPr id="73" name="文本框 56"/>
            <p:cNvSpPr txBox="1"/>
            <p:nvPr/>
          </p:nvSpPr>
          <p:spPr>
            <a:xfrm>
              <a:off x="4533941" y="5703689"/>
              <a:ext cx="699103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1050" b="1" dirty="0">
                  <a:solidFill>
                    <a:prstClr val="black"/>
                  </a:solidFill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(001)</a:t>
              </a:r>
              <a:endParaRPr lang="zh-CN" altLang="en-US" sz="1050" b="1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74" name="文本框 63"/>
            <p:cNvSpPr txBox="1"/>
            <p:nvPr/>
          </p:nvSpPr>
          <p:spPr>
            <a:xfrm>
              <a:off x="5039644" y="5709854"/>
              <a:ext cx="612617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1050" b="1" dirty="0">
                  <a:solidFill>
                    <a:prstClr val="black"/>
                  </a:solidFill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(110)</a:t>
              </a:r>
              <a:endParaRPr lang="zh-CN" altLang="en-US" sz="1050" b="1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75" name="文本框 8"/>
            <p:cNvSpPr txBox="1"/>
            <p:nvPr/>
          </p:nvSpPr>
          <p:spPr>
            <a:xfrm>
              <a:off x="2895771" y="4619130"/>
              <a:ext cx="33324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b="1" dirty="0">
                  <a:solidFill>
                    <a:prstClr val="black"/>
                  </a:solidFill>
                  <a:latin typeface="SimSun" panose="02010600030101010101" pitchFamily="2" charset="-122"/>
                  <a:ea typeface="SimSun" panose="02010600030101010101" pitchFamily="2" charset="-122"/>
                  <a:cs typeface="+mn-cs"/>
                </a:rPr>
                <a:t>激光溅射沉积实现原子级精准调控</a:t>
              </a:r>
            </a:p>
          </p:txBody>
        </p:sp>
        <p:sp>
          <p:nvSpPr>
            <p:cNvPr id="76" name="Left-Right Arrow 59"/>
            <p:cNvSpPr/>
            <p:nvPr/>
          </p:nvSpPr>
          <p:spPr>
            <a:xfrm rot="6968914">
              <a:off x="5005712" y="2809844"/>
              <a:ext cx="801611" cy="161596"/>
            </a:xfrm>
            <a:prstGeom prst="leftRightArrow">
              <a:avLst/>
            </a:prstGeom>
            <a:noFill/>
            <a:ln w="22225" cap="flat" cmpd="sng" algn="ctr">
              <a:solidFill>
                <a:srgbClr val="ED7D31">
                  <a:lumMod val="40000"/>
                  <a:lumOff val="60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7" name="Left-Right Arrow 59"/>
            <p:cNvSpPr/>
            <p:nvPr/>
          </p:nvSpPr>
          <p:spPr>
            <a:xfrm rot="14631086" flipH="1">
              <a:off x="3153073" y="2791318"/>
              <a:ext cx="801611" cy="161596"/>
            </a:xfrm>
            <a:prstGeom prst="leftRightArrow">
              <a:avLst/>
            </a:prstGeom>
            <a:noFill/>
            <a:ln w="22225" cap="flat" cmpd="sng" algn="ctr">
              <a:solidFill>
                <a:srgbClr val="ED7D31">
                  <a:lumMod val="40000"/>
                  <a:lumOff val="60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8" name="Bent Arrow 7"/>
            <p:cNvSpPr/>
            <p:nvPr/>
          </p:nvSpPr>
          <p:spPr>
            <a:xfrm>
              <a:off x="2745419" y="4284661"/>
              <a:ext cx="616585" cy="684000"/>
            </a:xfrm>
            <a:prstGeom prst="bentArrow">
              <a:avLst>
                <a:gd name="adj1" fmla="val 15036"/>
                <a:gd name="adj2" fmla="val 15810"/>
                <a:gd name="adj3" fmla="val 22149"/>
                <a:gd name="adj4" fmla="val 43750"/>
              </a:avLst>
            </a:prstGeom>
            <a:noFill/>
            <a:ln w="12700" cap="flat" cmpd="sng" algn="ctr">
              <a:solidFill>
                <a:srgbClr val="ED7D31">
                  <a:lumMod val="60000"/>
                  <a:lumOff val="4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79" name="图片 107"/>
            <p:cNvPicPr>
              <a:picLocks noChangeAspect="1"/>
            </p:cNvPicPr>
            <p:nvPr/>
          </p:nvPicPr>
          <p:blipFill rotWithShape="1">
            <a:blip r:embed="rId7"/>
            <a:srcRect l="11241" t="1325" r="8452" b="11634"/>
            <a:stretch/>
          </p:blipFill>
          <p:spPr>
            <a:xfrm>
              <a:off x="3877489" y="1926092"/>
              <a:ext cx="1246818" cy="1188000"/>
            </a:xfrm>
            <a:prstGeom prst="ellipse">
              <a:avLst/>
            </a:prstGeom>
          </p:spPr>
        </p:pic>
        <p:sp>
          <p:nvSpPr>
            <p:cNvPr id="80" name="椭圆 28"/>
            <p:cNvSpPr/>
            <p:nvPr/>
          </p:nvSpPr>
          <p:spPr>
            <a:xfrm>
              <a:off x="3861404" y="1854628"/>
              <a:ext cx="1260677" cy="1243243"/>
            </a:xfrm>
            <a:prstGeom prst="ellipse">
              <a:avLst/>
            </a:prstGeom>
            <a:noFill/>
            <a:ln w="12700" cap="flat" cmpd="sng" algn="ctr">
              <a:solidFill>
                <a:srgbClr val="ED7D31">
                  <a:lumMod val="40000"/>
                  <a:lumOff val="6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1" name="圆角矩形 30"/>
            <p:cNvSpPr/>
            <p:nvPr/>
          </p:nvSpPr>
          <p:spPr>
            <a:xfrm>
              <a:off x="3803043" y="1788809"/>
              <a:ext cx="1430001" cy="1326236"/>
            </a:xfrm>
            <a:prstGeom prst="round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pic>
          <p:nvPicPr>
            <p:cNvPr id="82" name="图片 105"/>
            <p:cNvPicPr>
              <a:picLocks noChangeAspect="1"/>
            </p:cNvPicPr>
            <p:nvPr/>
          </p:nvPicPr>
          <p:blipFill rotWithShape="1">
            <a:blip r:embed="rId8"/>
            <a:srcRect l="7596" r="6795" b="2206"/>
            <a:stretch/>
          </p:blipFill>
          <p:spPr>
            <a:xfrm>
              <a:off x="3769615" y="1818043"/>
              <a:ext cx="1453546" cy="1453546"/>
            </a:xfrm>
            <a:prstGeom prst="ellipse">
              <a:avLst/>
            </a:prstGeom>
          </p:spPr>
        </p:pic>
        <p:pic>
          <p:nvPicPr>
            <p:cNvPr id="83" name="图片 32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47653" y="5412188"/>
              <a:ext cx="470759" cy="360000"/>
            </a:xfrm>
            <a:prstGeom prst="rect">
              <a:avLst/>
            </a:prstGeom>
          </p:spPr>
        </p:pic>
      </p:grpSp>
      <p:sp>
        <p:nvSpPr>
          <p:cNvPr id="85" name="矩形 11"/>
          <p:cNvSpPr/>
          <p:nvPr/>
        </p:nvSpPr>
        <p:spPr bwMode="auto">
          <a:xfrm>
            <a:off x="-46245" y="-4026"/>
            <a:ext cx="9231404" cy="64777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  <a:defRPr/>
            </a:pP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86" name="TextBox 23"/>
          <p:cNvSpPr txBox="1">
            <a:spLocks noChangeArrowheads="1"/>
          </p:cNvSpPr>
          <p:nvPr/>
        </p:nvSpPr>
        <p:spPr bwMode="auto">
          <a:xfrm>
            <a:off x="249389" y="83760"/>
            <a:ext cx="893577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ctr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600" b="1" i="0" u="none" strike="noStrike" kern="1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iti SC Medium"/>
                <a:ea typeface="Heiti SC Medium"/>
                <a:cs typeface="Heiti SC Medium"/>
              </a:rPr>
              <a:t>催化活性与电子结构关系</a:t>
            </a:r>
            <a:r>
              <a:rPr kumimoji="0" lang="en-US" altLang="zh-CN" sz="2600" b="1" i="0" u="none" strike="noStrike" kern="1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iti SC Medium"/>
                <a:ea typeface="Heiti SC Medium"/>
                <a:cs typeface="Heiti SC Medium"/>
              </a:rPr>
              <a:t>---</a:t>
            </a:r>
            <a:r>
              <a:rPr kumimoji="0" lang="zh-CN" altLang="en-US" sz="2600" b="1" i="0" u="none" strike="noStrike" kern="1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iti SC Medium"/>
                <a:ea typeface="Heiti SC Medium"/>
                <a:cs typeface="Heiti SC Medium"/>
              </a:rPr>
              <a:t>研究总体思路</a:t>
            </a: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059513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3"/>
          <a:srcRect l="-1" t="52507" r="-921"/>
          <a:stretch/>
        </p:blipFill>
        <p:spPr bwMode="auto">
          <a:xfrm>
            <a:off x="1019696" y="3378702"/>
            <a:ext cx="7311432" cy="288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89847" y="1689371"/>
            <a:ext cx="829994" cy="172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椭圆 5"/>
          <p:cNvSpPr/>
          <p:nvPr/>
        </p:nvSpPr>
        <p:spPr bwMode="auto">
          <a:xfrm>
            <a:off x="4383641" y="1268789"/>
            <a:ext cx="828000" cy="8280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44894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6" charset="0"/>
              <a:buNone/>
            </a:pPr>
            <a:endParaRPr kumimoji="0" lang="zh-CN" altLang="en-US" sz="24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5" name="直接连接符 8"/>
          <p:cNvCxnSpPr>
            <a:stCxn id="3" idx="0"/>
            <a:endCxn id="4" idx="1"/>
          </p:cNvCxnSpPr>
          <p:nvPr/>
        </p:nvCxnSpPr>
        <p:spPr bwMode="auto">
          <a:xfrm flipV="1">
            <a:off x="4004844" y="1390047"/>
            <a:ext cx="500055" cy="299324"/>
          </a:xfrm>
          <a:prstGeom prst="line">
            <a:avLst/>
          </a:prstGeom>
          <a:solidFill>
            <a:srgbClr val="00B8FF"/>
          </a:solidFill>
          <a:ln w="127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6" name="TextBox 5"/>
          <p:cNvSpPr txBox="1"/>
          <p:nvPr/>
        </p:nvSpPr>
        <p:spPr>
          <a:xfrm>
            <a:off x="4579217" y="1759281"/>
            <a:ext cx="79211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b="1" dirty="0"/>
              <a:t>Film</a:t>
            </a:r>
            <a:endParaRPr lang="zh-CN" altLang="en-US" sz="1050" b="1" dirty="0"/>
          </a:p>
        </p:txBody>
      </p:sp>
      <p:sp>
        <p:nvSpPr>
          <p:cNvPr id="7" name="矩形 72"/>
          <p:cNvSpPr/>
          <p:nvPr/>
        </p:nvSpPr>
        <p:spPr bwMode="auto">
          <a:xfrm>
            <a:off x="4676514" y="1547730"/>
            <a:ext cx="252000" cy="252000"/>
          </a:xfrm>
          <a:prstGeom prst="rect">
            <a:avLst/>
          </a:prstGeom>
          <a:solidFill>
            <a:schemeClr val="tx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44894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6" charset="0"/>
              <a:buNone/>
            </a:pPr>
            <a:endParaRPr kumimoji="0" lang="zh-CN" altLang="en-US" sz="24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435891" y="2874141"/>
            <a:ext cx="136477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b="1" dirty="0"/>
              <a:t>RDE</a:t>
            </a:r>
            <a:endParaRPr lang="zh-CN" altLang="en-US" sz="1100" b="1" dirty="0"/>
          </a:p>
        </p:txBody>
      </p:sp>
      <p:graphicFrame>
        <p:nvGraphicFramePr>
          <p:cNvPr id="9" name="对象 45"/>
          <p:cNvGraphicFramePr>
            <a:graphicFrameLocks noChangeAspect="1"/>
          </p:cNvGraphicFramePr>
          <p:nvPr>
            <p:extLst/>
          </p:nvPr>
        </p:nvGraphicFramePr>
        <p:xfrm>
          <a:off x="5724053" y="1268789"/>
          <a:ext cx="2648575" cy="22490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985" name="Graph" r:id="rId5" imgW="3657600" imgH="3108960" progId="Origin50.Graph">
                  <p:embed/>
                </p:oleObj>
              </mc:Choice>
              <mc:Fallback>
                <p:oleObj name="Graph" r:id="rId5" imgW="3657600" imgH="3108960" progId="Origin50.Graph">
                  <p:embed/>
                  <p:pic>
                    <p:nvPicPr>
                      <p:cNvPr id="9" name="对象 45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724053" y="1268789"/>
                        <a:ext cx="2648575" cy="224904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文本框 3"/>
          <p:cNvSpPr txBox="1"/>
          <p:nvPr/>
        </p:nvSpPr>
        <p:spPr>
          <a:xfrm>
            <a:off x="1214125" y="1031139"/>
            <a:ext cx="9651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(a)</a:t>
            </a:r>
            <a:endParaRPr lang="zh-CN" altLang="en-US" b="1" dirty="0"/>
          </a:p>
        </p:txBody>
      </p:sp>
      <p:grpSp>
        <p:nvGrpSpPr>
          <p:cNvPr id="11" name="Group 10"/>
          <p:cNvGrpSpPr/>
          <p:nvPr/>
        </p:nvGrpSpPr>
        <p:grpSpPr>
          <a:xfrm>
            <a:off x="1344027" y="1180315"/>
            <a:ext cx="1614754" cy="2237056"/>
            <a:chOff x="926600" y="1358431"/>
            <a:chExt cx="1614754" cy="2237056"/>
          </a:xfrm>
        </p:grpSpPr>
        <p:pic>
          <p:nvPicPr>
            <p:cNvPr id="12" name="Picture 9"/>
            <p:cNvPicPr>
              <a:picLocks noChangeAspect="1" noChangeArrowheads="1"/>
            </p:cNvPicPr>
            <p:nvPr/>
          </p:nvPicPr>
          <p:blipFill rotWithShape="1">
            <a:blip r:embed="rId7"/>
            <a:srcRect l="11979" t="19822" r="11385"/>
            <a:stretch/>
          </p:blipFill>
          <p:spPr bwMode="auto">
            <a:xfrm rot="20334463">
              <a:off x="1238294" y="1358431"/>
              <a:ext cx="1257191" cy="1245927"/>
            </a:xfrm>
            <a:prstGeom prst="ellipse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3" name="图片 60"/>
            <p:cNvPicPr>
              <a:picLocks noChangeAspect="1"/>
            </p:cNvPicPr>
            <p:nvPr/>
          </p:nvPicPr>
          <p:blipFill rotWithShape="1">
            <a:blip r:embed="rId8"/>
            <a:srcRect b="28225"/>
            <a:stretch/>
          </p:blipFill>
          <p:spPr>
            <a:xfrm>
              <a:off x="926600" y="2549575"/>
              <a:ext cx="1614754" cy="1045912"/>
            </a:xfrm>
            <a:prstGeom prst="rect">
              <a:avLst/>
            </a:prstGeom>
          </p:spPr>
        </p:pic>
        <p:sp>
          <p:nvSpPr>
            <p:cNvPr id="14" name="文本框 52"/>
            <p:cNvSpPr txBox="1"/>
            <p:nvPr/>
          </p:nvSpPr>
          <p:spPr>
            <a:xfrm rot="18616756">
              <a:off x="1724361" y="2707004"/>
              <a:ext cx="96513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b="1" dirty="0">
                  <a:solidFill>
                    <a:schemeClr val="bg1">
                      <a:lumMod val="65000"/>
                    </a:schemeClr>
                  </a:solidFill>
                </a:rPr>
                <a:t>Covering</a:t>
              </a:r>
              <a:endParaRPr lang="zh-CN" altLang="en-US" sz="9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5" name="文本框 7"/>
            <p:cNvSpPr txBox="1"/>
            <p:nvPr/>
          </p:nvSpPr>
          <p:spPr>
            <a:xfrm>
              <a:off x="1193123" y="3101693"/>
              <a:ext cx="80694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b="1" dirty="0" err="1"/>
                <a:t>Nb:STO</a:t>
              </a:r>
              <a:endParaRPr lang="zh-CN" altLang="en-US" sz="900" b="1" dirty="0"/>
            </a:p>
          </p:txBody>
        </p:sp>
      </p:grpSp>
      <p:sp>
        <p:nvSpPr>
          <p:cNvPr id="16" name="文本框 3"/>
          <p:cNvSpPr txBox="1"/>
          <p:nvPr/>
        </p:nvSpPr>
        <p:spPr>
          <a:xfrm>
            <a:off x="5419140" y="995838"/>
            <a:ext cx="9651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(c)</a:t>
            </a:r>
            <a:endParaRPr lang="zh-CN" altLang="en-US" b="1" dirty="0"/>
          </a:p>
        </p:txBody>
      </p:sp>
      <p:cxnSp>
        <p:nvCxnSpPr>
          <p:cNvPr id="17" name="直接连接符 8"/>
          <p:cNvCxnSpPr>
            <a:endCxn id="4" idx="4"/>
          </p:cNvCxnSpPr>
          <p:nvPr/>
        </p:nvCxnSpPr>
        <p:spPr bwMode="auto">
          <a:xfrm>
            <a:off x="4281105" y="2049781"/>
            <a:ext cx="516536" cy="47008"/>
          </a:xfrm>
          <a:prstGeom prst="line">
            <a:avLst/>
          </a:prstGeom>
          <a:solidFill>
            <a:srgbClr val="00B8FF"/>
          </a:solidFill>
          <a:ln w="127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8" name="文本框 3"/>
          <p:cNvSpPr txBox="1"/>
          <p:nvPr/>
        </p:nvSpPr>
        <p:spPr>
          <a:xfrm>
            <a:off x="3211007" y="1029637"/>
            <a:ext cx="9651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(b)</a:t>
            </a:r>
            <a:endParaRPr lang="zh-CN" altLang="en-US" b="1" dirty="0"/>
          </a:p>
        </p:txBody>
      </p:sp>
      <p:sp>
        <p:nvSpPr>
          <p:cNvPr id="19" name="文本框 3"/>
          <p:cNvSpPr txBox="1"/>
          <p:nvPr/>
        </p:nvSpPr>
        <p:spPr>
          <a:xfrm>
            <a:off x="1184651" y="3225381"/>
            <a:ext cx="9651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(d)</a:t>
            </a:r>
            <a:endParaRPr lang="zh-CN" altLang="en-US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2553698" y="232337"/>
            <a:ext cx="4487885" cy="535531"/>
          </a:xfrm>
          <a:prstGeom prst="rect">
            <a:avLst/>
          </a:prstGeom>
          <a:noFill/>
          <a:ln w="22225"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Aft>
                <a:spcPts val="400"/>
              </a:spcAft>
            </a:pPr>
            <a:r>
              <a:rPr lang="zh-CN" altLang="en-US" sz="2400" b="1" kern="100" dirty="0">
                <a:latin typeface="Heiti SC Medium"/>
                <a:ea typeface="Heiti SC Medium"/>
                <a:cs typeface="Heiti SC Medium"/>
              </a:rPr>
              <a:t>基于外延单晶薄膜的模型电催化</a:t>
            </a:r>
            <a:endParaRPr lang="en-US" altLang="zh-CN" sz="2400" b="1" kern="100" dirty="0">
              <a:latin typeface="Heiti SC Medium"/>
              <a:ea typeface="Heiti SC Medium"/>
              <a:cs typeface="Heiti SC Medium"/>
            </a:endParaRPr>
          </a:p>
        </p:txBody>
      </p:sp>
    </p:spTree>
    <p:extLst>
      <p:ext uri="{BB962C8B-B14F-4D97-AF65-F5344CB8AC3E}">
        <p14:creationId xmlns:p14="http://schemas.microsoft.com/office/powerpoint/2010/main" val="69282230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" name="对象 60"/>
          <p:cNvGraphicFramePr>
            <a:graphicFrameLocks noChangeAspect="1"/>
          </p:cNvGraphicFramePr>
          <p:nvPr>
            <p:extLst/>
          </p:nvPr>
        </p:nvGraphicFramePr>
        <p:xfrm>
          <a:off x="4270996" y="576203"/>
          <a:ext cx="4781260" cy="33577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009" name="Graph" r:id="rId3" imgW="4132800" imgH="2901600" progId="Origin50.Graph">
                  <p:embed/>
                </p:oleObj>
              </mc:Choice>
              <mc:Fallback>
                <p:oleObj name="Graph" r:id="rId3" imgW="4132800" imgH="2901600" progId="Origin50.Graph">
                  <p:embed/>
                  <p:pic>
                    <p:nvPicPr>
                      <p:cNvPr id="61" name="对象 60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270996" y="576203"/>
                        <a:ext cx="4781260" cy="33577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" name="矩形 11"/>
          <p:cNvSpPr/>
          <p:nvPr/>
        </p:nvSpPr>
        <p:spPr bwMode="auto">
          <a:xfrm>
            <a:off x="-46245" y="-4026"/>
            <a:ext cx="9231404" cy="64777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  <a:defRPr/>
            </a:pP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65" name="TextBox 23"/>
          <p:cNvSpPr txBox="1">
            <a:spLocks noChangeArrowheads="1"/>
          </p:cNvSpPr>
          <p:nvPr/>
        </p:nvSpPr>
        <p:spPr bwMode="auto">
          <a:xfrm>
            <a:off x="249389" y="83760"/>
            <a:ext cx="893577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ctr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600" b="1" i="1" u="none" strike="noStrike" kern="1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Heiti SC Medium"/>
              </a:rPr>
              <a:t>In-operando</a:t>
            </a:r>
            <a:r>
              <a:rPr kumimoji="0" lang="en-US" altLang="zh-CN" sz="2600" b="1" i="0" u="none" strike="noStrike" kern="1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iti SC Medium"/>
                <a:ea typeface="Heiti SC Medium"/>
                <a:cs typeface="Heiti SC Medium"/>
              </a:rPr>
              <a:t> — </a:t>
            </a:r>
            <a:r>
              <a:rPr kumimoji="0" lang="zh-CN" altLang="en-US" sz="2600" b="1" i="0" u="none" strike="noStrike" kern="1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iti SC Medium"/>
                <a:ea typeface="Heiti SC Medium"/>
                <a:cs typeface="Heiti SC Medium"/>
              </a:rPr>
              <a:t>同步辐射吸收谱</a:t>
            </a:r>
            <a:r>
              <a:rPr kumimoji="0" lang="en-US" altLang="zh-CN" sz="2600" b="1" i="0" u="none" strike="noStrike" kern="1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Heiti SC Medium"/>
              </a:rPr>
              <a:t>(XANES &amp; EXAFS)</a:t>
            </a:r>
          </a:p>
        </p:txBody>
      </p:sp>
      <p:grpSp>
        <p:nvGrpSpPr>
          <p:cNvPr id="52" name="组合 51"/>
          <p:cNvGrpSpPr/>
          <p:nvPr/>
        </p:nvGrpSpPr>
        <p:grpSpPr>
          <a:xfrm>
            <a:off x="5308963" y="1184111"/>
            <a:ext cx="2976592" cy="2172740"/>
            <a:chOff x="5246450" y="1827520"/>
            <a:chExt cx="2830750" cy="2073000"/>
          </a:xfrm>
        </p:grpSpPr>
        <p:sp>
          <p:nvSpPr>
            <p:cNvPr id="8" name="矩形 7"/>
            <p:cNvSpPr/>
            <p:nvPr/>
          </p:nvSpPr>
          <p:spPr>
            <a:xfrm>
              <a:off x="5246450" y="1827520"/>
              <a:ext cx="403592" cy="2073000"/>
            </a:xfrm>
            <a:prstGeom prst="rect">
              <a:avLst/>
            </a:prstGeom>
            <a:solidFill>
              <a:srgbClr val="FF0000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5650041" y="2198771"/>
              <a:ext cx="2427159" cy="780582"/>
            </a:xfrm>
            <a:prstGeom prst="rect">
              <a:avLst/>
            </a:prstGeom>
            <a:solidFill>
              <a:srgbClr val="7030A0">
                <a:alpha val="2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336" name="文本框 335"/>
          <p:cNvSpPr txBox="1"/>
          <p:nvPr/>
        </p:nvSpPr>
        <p:spPr>
          <a:xfrm>
            <a:off x="1029943" y="4101233"/>
            <a:ext cx="291137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XANES: 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价态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zh-CN" altLang="en-US" sz="2000" b="1" dirty="0">
                <a:solidFill>
                  <a:srgbClr val="FF0000"/>
                </a:solidFill>
                <a:cs typeface="Arial" panose="020B0604020202020204" pitchFamily="34" charset="0"/>
              </a:rPr>
              <a:t>电子结构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37" name="文本框 336"/>
          <p:cNvSpPr txBox="1"/>
          <p:nvPr/>
        </p:nvSpPr>
        <p:spPr>
          <a:xfrm>
            <a:off x="5445330" y="4120971"/>
            <a:ext cx="27270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EXAFS: </a:t>
            </a:r>
            <a:r>
              <a:rPr lang="zh-CN" altLang="en-US" sz="2000" b="1" dirty="0">
                <a:solidFill>
                  <a:srgbClr val="7030A0"/>
                </a:solidFill>
                <a:cs typeface="Arial" panose="020B0604020202020204" pitchFamily="34" charset="0"/>
              </a:rPr>
              <a:t>键长， 配位数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39" name="文本框 338"/>
          <p:cNvSpPr txBox="1"/>
          <p:nvPr/>
        </p:nvSpPr>
        <p:spPr>
          <a:xfrm>
            <a:off x="6936056" y="2767289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Ni </a:t>
            </a:r>
            <a:r>
              <a:rPr kumimoji="0" lang="en-US" altLang="zh-CN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edge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9" name="文本框 78"/>
          <p:cNvSpPr txBox="1"/>
          <p:nvPr/>
        </p:nvSpPr>
        <p:spPr>
          <a:xfrm>
            <a:off x="5176833" y="2655240"/>
            <a:ext cx="10711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XANES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0" name="文本框 79"/>
          <p:cNvSpPr txBox="1"/>
          <p:nvPr/>
        </p:nvSpPr>
        <p:spPr>
          <a:xfrm>
            <a:off x="6574788" y="1982293"/>
            <a:ext cx="10422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EXAFS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/>
          <a:srcRect r="26191"/>
          <a:stretch/>
        </p:blipFill>
        <p:spPr>
          <a:xfrm>
            <a:off x="631184" y="4391045"/>
            <a:ext cx="3637575" cy="246948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15108" y="4411391"/>
            <a:ext cx="4629859" cy="2440812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833136" y="903743"/>
            <a:ext cx="4696007" cy="2895577"/>
            <a:chOff x="517176" y="816510"/>
            <a:chExt cx="4696007" cy="2895577"/>
          </a:xfrm>
        </p:grpSpPr>
        <p:grpSp>
          <p:nvGrpSpPr>
            <p:cNvPr id="10" name="Group 9"/>
            <p:cNvGrpSpPr/>
            <p:nvPr/>
          </p:nvGrpSpPr>
          <p:grpSpPr>
            <a:xfrm>
              <a:off x="517176" y="816510"/>
              <a:ext cx="3725104" cy="2895577"/>
              <a:chOff x="517176" y="816510"/>
              <a:chExt cx="3725104" cy="2895577"/>
            </a:xfrm>
          </p:grpSpPr>
          <p:grpSp>
            <p:nvGrpSpPr>
              <p:cNvPr id="294" name="组合 293"/>
              <p:cNvGrpSpPr/>
              <p:nvPr/>
            </p:nvGrpSpPr>
            <p:grpSpPr>
              <a:xfrm>
                <a:off x="517176" y="816510"/>
                <a:ext cx="3725104" cy="2895577"/>
                <a:chOff x="2696647" y="1638524"/>
                <a:chExt cx="4355430" cy="3484345"/>
              </a:xfrm>
            </p:grpSpPr>
            <p:pic>
              <p:nvPicPr>
                <p:cNvPr id="295" name="图片 294"/>
                <p:cNvPicPr>
                  <a:picLocks noChangeAspect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696647" y="1638524"/>
                  <a:ext cx="4355430" cy="3484345"/>
                </a:xfrm>
                <a:prstGeom prst="rect">
                  <a:avLst/>
                </a:prstGeom>
              </p:spPr>
            </p:pic>
            <p:grpSp>
              <p:nvGrpSpPr>
                <p:cNvPr id="296" name="组合 295"/>
                <p:cNvGrpSpPr/>
                <p:nvPr/>
              </p:nvGrpSpPr>
              <p:grpSpPr>
                <a:xfrm rot="18985115">
                  <a:off x="4488107" y="2706716"/>
                  <a:ext cx="1543688" cy="332868"/>
                  <a:chOff x="1535964" y="5573252"/>
                  <a:chExt cx="2334820" cy="756530"/>
                </a:xfrm>
              </p:grpSpPr>
              <p:sp>
                <p:nvSpPr>
                  <p:cNvPr id="297" name="任意多边形 296"/>
                  <p:cNvSpPr/>
                  <p:nvPr/>
                </p:nvSpPr>
                <p:spPr>
                  <a:xfrm>
                    <a:off x="1555920" y="5599155"/>
                    <a:ext cx="2123186" cy="620193"/>
                  </a:xfrm>
                  <a:custGeom>
                    <a:avLst/>
                    <a:gdLst>
                      <a:gd name="connsiteX0" fmla="*/ 0 w 3930650"/>
                      <a:gd name="connsiteY0" fmla="*/ 641351 h 654052"/>
                      <a:gd name="connsiteX1" fmla="*/ 444500 w 3930650"/>
                      <a:gd name="connsiteY1" fmla="*/ 12701 h 654052"/>
                      <a:gd name="connsiteX2" fmla="*/ 876300 w 3930650"/>
                      <a:gd name="connsiteY2" fmla="*/ 647701 h 654052"/>
                      <a:gd name="connsiteX3" fmla="*/ 1333500 w 3930650"/>
                      <a:gd name="connsiteY3" fmla="*/ 6351 h 654052"/>
                      <a:gd name="connsiteX4" fmla="*/ 1784350 w 3930650"/>
                      <a:gd name="connsiteY4" fmla="*/ 647701 h 654052"/>
                      <a:gd name="connsiteX5" fmla="*/ 2266950 w 3930650"/>
                      <a:gd name="connsiteY5" fmla="*/ 1 h 654052"/>
                      <a:gd name="connsiteX6" fmla="*/ 2736850 w 3930650"/>
                      <a:gd name="connsiteY6" fmla="*/ 654051 h 654052"/>
                      <a:gd name="connsiteX7" fmla="*/ 3206750 w 3930650"/>
                      <a:gd name="connsiteY7" fmla="*/ 6351 h 654052"/>
                      <a:gd name="connsiteX8" fmla="*/ 3644900 w 3930650"/>
                      <a:gd name="connsiteY8" fmla="*/ 647701 h 654052"/>
                      <a:gd name="connsiteX9" fmla="*/ 3930650 w 3930650"/>
                      <a:gd name="connsiteY9" fmla="*/ 266701 h 6540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3930650" h="654052">
                        <a:moveTo>
                          <a:pt x="0" y="641351"/>
                        </a:moveTo>
                        <a:cubicBezTo>
                          <a:pt x="149225" y="326497"/>
                          <a:pt x="298450" y="11643"/>
                          <a:pt x="444500" y="12701"/>
                        </a:cubicBezTo>
                        <a:cubicBezTo>
                          <a:pt x="590550" y="13759"/>
                          <a:pt x="728133" y="648759"/>
                          <a:pt x="876300" y="647701"/>
                        </a:cubicBezTo>
                        <a:cubicBezTo>
                          <a:pt x="1024467" y="646643"/>
                          <a:pt x="1182158" y="6351"/>
                          <a:pt x="1333500" y="6351"/>
                        </a:cubicBezTo>
                        <a:cubicBezTo>
                          <a:pt x="1484842" y="6351"/>
                          <a:pt x="1628775" y="648759"/>
                          <a:pt x="1784350" y="647701"/>
                        </a:cubicBezTo>
                        <a:cubicBezTo>
                          <a:pt x="1939925" y="646643"/>
                          <a:pt x="2108200" y="-1057"/>
                          <a:pt x="2266950" y="1"/>
                        </a:cubicBezTo>
                        <a:cubicBezTo>
                          <a:pt x="2425700" y="1059"/>
                          <a:pt x="2580217" y="652993"/>
                          <a:pt x="2736850" y="654051"/>
                        </a:cubicBezTo>
                        <a:cubicBezTo>
                          <a:pt x="2893483" y="655109"/>
                          <a:pt x="3055408" y="7409"/>
                          <a:pt x="3206750" y="6351"/>
                        </a:cubicBezTo>
                        <a:cubicBezTo>
                          <a:pt x="3358092" y="5293"/>
                          <a:pt x="3524250" y="604309"/>
                          <a:pt x="3644900" y="647701"/>
                        </a:cubicBezTo>
                        <a:cubicBezTo>
                          <a:pt x="3765550" y="691093"/>
                          <a:pt x="3848100" y="478897"/>
                          <a:pt x="3930650" y="266701"/>
                        </a:cubicBezTo>
                      </a:path>
                    </a:pathLst>
                  </a:custGeom>
                  <a:noFill/>
                  <a:ln w="44450">
                    <a:solidFill>
                      <a:srgbClr val="FFC000">
                        <a:alpha val="82000"/>
                      </a:srgbClr>
                    </a:solidFill>
                    <a:headEnd type="none" w="med" len="med"/>
                    <a:tailEnd type="triangle" w="med" len="med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D2DB9">
                          <a:lumMod val="60000"/>
                          <a:lumOff val="40000"/>
                        </a:srgbClr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98" name="五边形 297"/>
                  <p:cNvSpPr/>
                  <p:nvPr/>
                </p:nvSpPr>
                <p:spPr>
                  <a:xfrm>
                    <a:off x="1535964" y="5573252"/>
                    <a:ext cx="2334820" cy="756530"/>
                  </a:xfrm>
                  <a:prstGeom prst="homePlate">
                    <a:avLst/>
                  </a:prstGeom>
                  <a:solidFill>
                    <a:schemeClr val="accent1">
                      <a:alpha val="3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D2DB9">
                          <a:lumMod val="60000"/>
                          <a:lumOff val="40000"/>
                        </a:srgbClr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</p:grpSp>
          <p:sp>
            <p:nvSpPr>
              <p:cNvPr id="307" name="文本框 306"/>
              <p:cNvSpPr txBox="1"/>
              <p:nvPr/>
            </p:nvSpPr>
            <p:spPr>
              <a:xfrm>
                <a:off x="783059" y="1654812"/>
                <a:ext cx="5199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2D2DB9">
                        <a:lumMod val="60000"/>
                        <a:lumOff val="40000"/>
                      </a:srgbClr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RE</a:t>
                </a:r>
                <a:endPara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2D2DB9">
                      <a:lumMod val="60000"/>
                      <a:lumOff val="40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cxnSp>
            <p:nvCxnSpPr>
              <p:cNvPr id="327" name="直接箭头连接符 326"/>
              <p:cNvCxnSpPr/>
              <p:nvPr/>
            </p:nvCxnSpPr>
            <p:spPr bwMode="auto">
              <a:xfrm>
                <a:off x="1244550" y="1890392"/>
                <a:ext cx="318412" cy="298468"/>
              </a:xfrm>
              <a:prstGeom prst="straightConnector1">
                <a:avLst/>
              </a:prstGeom>
              <a:solidFill>
                <a:srgbClr val="00B8FF"/>
              </a:solidFill>
              <a:ln w="28575" cap="flat" cmpd="sng" algn="ctr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329" name="文本框 328"/>
              <p:cNvSpPr txBox="1"/>
              <p:nvPr/>
            </p:nvSpPr>
            <p:spPr>
              <a:xfrm>
                <a:off x="1816912" y="2963420"/>
                <a:ext cx="79708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CEC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&amp;WE</a:t>
                </a:r>
                <a:endPara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CEC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30" name="文本框 329"/>
              <p:cNvSpPr txBox="1"/>
              <p:nvPr/>
            </p:nvSpPr>
            <p:spPr>
              <a:xfrm>
                <a:off x="2716242" y="2743539"/>
                <a:ext cx="79708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FF0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CE</a:t>
                </a:r>
                <a:endPara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FF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cxnSp>
            <p:nvCxnSpPr>
              <p:cNvPr id="331" name="直接箭头连接符 330"/>
              <p:cNvCxnSpPr/>
              <p:nvPr/>
            </p:nvCxnSpPr>
            <p:spPr bwMode="auto">
              <a:xfrm flipH="1" flipV="1">
                <a:off x="2551516" y="2626263"/>
                <a:ext cx="218139" cy="229032"/>
              </a:xfrm>
              <a:prstGeom prst="straightConnector1">
                <a:avLst/>
              </a:prstGeom>
              <a:solidFill>
                <a:srgbClr val="00B8FF"/>
              </a:solidFill>
              <a:ln w="28575" cap="flat" cmpd="sng" algn="ctr">
                <a:solidFill>
                  <a:srgbClr val="00FF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</p:grpSp>
        <p:sp>
          <p:nvSpPr>
            <p:cNvPr id="82" name="上弧形箭头 302"/>
            <p:cNvSpPr/>
            <p:nvPr/>
          </p:nvSpPr>
          <p:spPr bwMode="auto">
            <a:xfrm>
              <a:off x="3522856" y="983839"/>
              <a:ext cx="1690327" cy="591186"/>
            </a:xfrm>
            <a:prstGeom prst="curvedDownArrow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4926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None/>
                <a:tabLst/>
                <a:defRPr/>
              </a:pPr>
              <a:endPara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58" y="646665"/>
            <a:ext cx="1138655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04113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325118" y="5045136"/>
            <a:ext cx="4048099" cy="1596989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GB" sz="24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04881" y="5038989"/>
            <a:ext cx="4136578" cy="16496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en-US" altLang="zh-CN" sz="1600" i="1" dirty="0">
                <a:latin typeface="+mn-ea"/>
                <a:cs typeface="Times New Roman" panose="02020603050405020304" pitchFamily="18" charset="0"/>
              </a:rPr>
              <a:t>Low temperature CO oxidization</a:t>
            </a:r>
            <a:r>
              <a:rPr lang="zh-CN" altLang="en-US" sz="1600" i="1" dirty="0">
                <a:latin typeface="+mn-ea"/>
                <a:cs typeface="Times New Roman" panose="02020603050405020304" pitchFamily="18" charset="0"/>
              </a:rPr>
              <a:t>；</a:t>
            </a:r>
            <a:endParaRPr lang="en-US" altLang="zh-CN" sz="1600" i="1" dirty="0">
              <a:latin typeface="+mn-ea"/>
              <a:cs typeface="Times New Roman" panose="02020603050405020304" pitchFamily="18" charset="0"/>
            </a:endParaRPr>
          </a:p>
          <a:p>
            <a:pPr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i="1" dirty="0">
                <a:latin typeface="+mn-ea"/>
                <a:cs typeface="Times New Roman" panose="02020603050405020304" pitchFamily="18" charset="0"/>
              </a:rPr>
              <a:t>                </a:t>
            </a:r>
            <a:r>
              <a:rPr lang="en-US" altLang="zh-CN" sz="1200" i="1" dirty="0" err="1">
                <a:latin typeface="+mn-ea"/>
                <a:cs typeface="Times New Roman" panose="02020603050405020304" pitchFamily="18" charset="0"/>
              </a:rPr>
              <a:t>Xie</a:t>
            </a:r>
            <a:r>
              <a:rPr lang="en-US" altLang="zh-CN" sz="1200" i="1" dirty="0">
                <a:latin typeface="+mn-ea"/>
                <a:cs typeface="Times New Roman" panose="02020603050405020304" pitchFamily="18" charset="0"/>
              </a:rPr>
              <a:t> et al., Nature 458, 746 (2009) </a:t>
            </a:r>
            <a:endParaRPr lang="en-US" altLang="zh-CN" sz="1200" b="1" i="1" dirty="0">
              <a:latin typeface="+mn-ea"/>
              <a:cs typeface="Arial"/>
            </a:endParaRPr>
          </a:p>
          <a:p>
            <a:pPr indent="-28575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en-US" altLang="zh-CN" sz="1600" dirty="0">
                <a:latin typeface="Arial"/>
                <a:ea typeface="Heiti SC Medium"/>
                <a:cs typeface="Arial"/>
              </a:rPr>
              <a:t>Methane combustion;</a:t>
            </a:r>
          </a:p>
          <a:p>
            <a:pPr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latin typeface="Arial"/>
                <a:ea typeface="Heiti SC Medium"/>
                <a:cs typeface="Arial"/>
              </a:rPr>
              <a:t>            </a:t>
            </a:r>
            <a:r>
              <a:rPr lang="en-US" altLang="zh-CN" sz="1200" dirty="0">
                <a:latin typeface="Arial"/>
                <a:ea typeface="Heiti SC Medium"/>
                <a:cs typeface="Arial"/>
              </a:rPr>
              <a:t>Hu et al., JACS 130, 16136 (2008)</a:t>
            </a:r>
          </a:p>
          <a:p>
            <a:pPr marL="285750" indent="-28575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en-US" altLang="zh-CN" sz="1600" b="1" dirty="0">
                <a:solidFill>
                  <a:srgbClr val="FF0000"/>
                </a:solidFill>
                <a:latin typeface="Arial"/>
                <a:ea typeface="Heiti SC Medium"/>
                <a:cs typeface="Arial"/>
              </a:rPr>
              <a:t>Oxygen evolution reaction;</a:t>
            </a:r>
          </a:p>
          <a:p>
            <a:pPr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rgbClr val="FF0000"/>
                </a:solidFill>
                <a:latin typeface="Arial"/>
                <a:ea typeface="Heiti SC Medium"/>
                <a:cs typeface="Arial"/>
              </a:rPr>
              <a:t>    </a:t>
            </a:r>
            <a:r>
              <a:rPr lang="en-US" sz="1200" dirty="0">
                <a:latin typeface="Arial"/>
                <a:ea typeface="Heiti SC Medium"/>
                <a:cs typeface="Arial"/>
              </a:rPr>
              <a:t>JACS, 135, 13521 (2013); Nat. Mater. 16, 335 (2017)</a:t>
            </a:r>
          </a:p>
        </p:txBody>
      </p:sp>
      <p:sp>
        <p:nvSpPr>
          <p:cNvPr id="10" name="矩形 11"/>
          <p:cNvSpPr/>
          <p:nvPr/>
        </p:nvSpPr>
        <p:spPr bwMode="auto">
          <a:xfrm>
            <a:off x="-46245" y="-4026"/>
            <a:ext cx="9231404" cy="64777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zh-CN" altLang="en-US" sz="24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11" name="矩形 74"/>
          <p:cNvSpPr/>
          <p:nvPr/>
        </p:nvSpPr>
        <p:spPr>
          <a:xfrm>
            <a:off x="1854685" y="-25570"/>
            <a:ext cx="6143028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000" b="1" kern="100" dirty="0">
                <a:solidFill>
                  <a:schemeClr val="bg1"/>
                </a:solidFill>
                <a:latin typeface="Heiti SC Medium"/>
                <a:ea typeface="Heiti SC Medium"/>
                <a:cs typeface="Heiti SC Medium"/>
              </a:rPr>
              <a:t>尖晶石</a:t>
            </a:r>
            <a:r>
              <a:rPr lang="en-US" altLang="zh-CN" sz="3000" b="1" kern="100" dirty="0">
                <a:solidFill>
                  <a:schemeClr val="bg1"/>
                </a:solidFill>
                <a:latin typeface="+mn-ea"/>
                <a:ea typeface="+mn-ea"/>
                <a:cs typeface="Heiti SC Medium"/>
              </a:rPr>
              <a:t>(spinel)</a:t>
            </a:r>
            <a:r>
              <a:rPr lang="zh-CN" altLang="en-US" sz="3000" b="1" kern="100" dirty="0">
                <a:solidFill>
                  <a:schemeClr val="bg1"/>
                </a:solidFill>
                <a:latin typeface="+mn-ea"/>
                <a:ea typeface="+mn-ea"/>
                <a:cs typeface="Heiti SC Medium"/>
              </a:rPr>
              <a:t>：</a:t>
            </a:r>
            <a:r>
              <a:rPr lang="en-US" altLang="zh-CN" sz="3000" b="1" kern="100" dirty="0">
                <a:solidFill>
                  <a:schemeClr val="bg1"/>
                </a:solidFill>
                <a:latin typeface="+mn-ea"/>
                <a:ea typeface="+mn-ea"/>
                <a:cs typeface="Heiti SC Medium"/>
              </a:rPr>
              <a:t>Co</a:t>
            </a:r>
            <a:r>
              <a:rPr lang="en-US" altLang="zh-CN" sz="3000" b="1" kern="100" baseline="-25000" dirty="0">
                <a:solidFill>
                  <a:schemeClr val="bg1"/>
                </a:solidFill>
                <a:latin typeface="+mn-ea"/>
                <a:ea typeface="+mn-ea"/>
                <a:cs typeface="Heiti SC Medium"/>
              </a:rPr>
              <a:t>3</a:t>
            </a:r>
            <a:r>
              <a:rPr lang="en-US" altLang="zh-CN" sz="3000" b="1" kern="100" dirty="0">
                <a:solidFill>
                  <a:schemeClr val="bg1"/>
                </a:solidFill>
                <a:latin typeface="+mn-ea"/>
                <a:ea typeface="+mn-ea"/>
                <a:cs typeface="Heiti SC Medium"/>
              </a:rPr>
              <a:t>O</a:t>
            </a:r>
            <a:r>
              <a:rPr lang="en-US" altLang="zh-CN" sz="3000" b="1" kern="100" baseline="-25000" dirty="0">
                <a:solidFill>
                  <a:schemeClr val="bg1"/>
                </a:solidFill>
                <a:latin typeface="+mn-ea"/>
                <a:ea typeface="+mn-ea"/>
                <a:cs typeface="Heiti SC Medium"/>
              </a:rPr>
              <a:t>4</a:t>
            </a:r>
            <a:r>
              <a:rPr lang="en-US" altLang="zh-CN" sz="3000" b="1" kern="100" dirty="0">
                <a:solidFill>
                  <a:schemeClr val="bg1"/>
                </a:solidFill>
                <a:latin typeface="+mn-ea"/>
                <a:ea typeface="+mn-ea"/>
                <a:cs typeface="Heiti SC Medium"/>
              </a:rPr>
              <a:t>, Ni</a:t>
            </a:r>
            <a:r>
              <a:rPr lang="en-US" altLang="zh-CN" sz="3000" b="1" kern="100" baseline="-25000" dirty="0">
                <a:solidFill>
                  <a:schemeClr val="bg1"/>
                </a:solidFill>
                <a:latin typeface="+mn-ea"/>
                <a:ea typeface="+mn-ea"/>
                <a:cs typeface="Heiti SC Medium"/>
              </a:rPr>
              <a:t>x</a:t>
            </a:r>
            <a:r>
              <a:rPr lang="en-US" altLang="zh-CN" sz="3000" b="1" kern="100" dirty="0">
                <a:solidFill>
                  <a:schemeClr val="bg1"/>
                </a:solidFill>
                <a:latin typeface="+mn-ea"/>
                <a:ea typeface="+mn-ea"/>
                <a:cs typeface="Heiti SC Medium"/>
              </a:rPr>
              <a:t>Co</a:t>
            </a:r>
            <a:r>
              <a:rPr lang="en-US" altLang="zh-CN" sz="3000" b="1" kern="100" baseline="-25000" dirty="0">
                <a:solidFill>
                  <a:schemeClr val="bg1"/>
                </a:solidFill>
                <a:latin typeface="+mn-ea"/>
                <a:ea typeface="+mn-ea"/>
                <a:cs typeface="Heiti SC Medium"/>
              </a:rPr>
              <a:t>3-x</a:t>
            </a:r>
            <a:r>
              <a:rPr lang="en-US" altLang="zh-CN" sz="3000" b="1" kern="100" dirty="0">
                <a:solidFill>
                  <a:schemeClr val="bg1"/>
                </a:solidFill>
                <a:latin typeface="+mn-ea"/>
                <a:ea typeface="+mn-ea"/>
                <a:cs typeface="Heiti SC Medium"/>
              </a:rPr>
              <a:t>O</a:t>
            </a:r>
            <a:r>
              <a:rPr lang="en-US" altLang="zh-CN" sz="3000" b="1" kern="100" baseline="-25000" dirty="0">
                <a:solidFill>
                  <a:schemeClr val="bg1"/>
                </a:solidFill>
                <a:latin typeface="+mn-ea"/>
                <a:ea typeface="+mn-ea"/>
                <a:cs typeface="Heiti SC Medium"/>
              </a:rPr>
              <a:t>4</a:t>
            </a:r>
          </a:p>
        </p:txBody>
      </p:sp>
      <p:sp>
        <p:nvSpPr>
          <p:cNvPr id="14" name="矩形 74"/>
          <p:cNvSpPr/>
          <p:nvPr/>
        </p:nvSpPr>
        <p:spPr>
          <a:xfrm>
            <a:off x="6208139" y="3797811"/>
            <a:ext cx="1416684" cy="430887"/>
          </a:xfrm>
          <a:prstGeom prst="rect">
            <a:avLst/>
          </a:prstGeom>
          <a:ln w="3175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2200" b="1" kern="100" dirty="0">
                <a:solidFill>
                  <a:srgbClr val="FF0000"/>
                </a:solidFill>
                <a:latin typeface="Heiti SC Medium"/>
                <a:ea typeface="Heiti SC Medium"/>
                <a:cs typeface="Heiti SC Medium"/>
              </a:rPr>
              <a:t>晶面取向</a:t>
            </a:r>
            <a:endParaRPr lang="zh-CN" altLang="en-US" sz="22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6" name="矩形 74"/>
          <p:cNvSpPr/>
          <p:nvPr/>
        </p:nvSpPr>
        <p:spPr>
          <a:xfrm>
            <a:off x="6420936" y="1410172"/>
            <a:ext cx="991092" cy="400110"/>
          </a:xfrm>
          <a:prstGeom prst="rect">
            <a:avLst/>
          </a:prstGeom>
          <a:ln w="3175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zh-CN" altLang="en-US" sz="2000" b="1" kern="100" dirty="0">
                <a:solidFill>
                  <a:srgbClr val="FF0000"/>
                </a:solidFill>
                <a:latin typeface="Heiti SC Medium"/>
                <a:ea typeface="Heiti SC Medium"/>
                <a:cs typeface="Heiti SC Medium"/>
              </a:rPr>
              <a:t>氧缺陷</a:t>
            </a:r>
            <a:endParaRPr lang="zh-CN" altLang="en-US" sz="20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968105" y="780740"/>
            <a:ext cx="398450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dirty="0">
                <a:solidFill>
                  <a:srgbClr val="FF0000"/>
                </a:solidFill>
              </a:rPr>
              <a:t>有疑问或争议科学问题！</a:t>
            </a:r>
            <a:endParaRPr lang="en-US" sz="2600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785642" y="1859954"/>
            <a:ext cx="4261679" cy="16435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b="1" dirty="0">
                <a:latin typeface="Arial"/>
                <a:ea typeface="Heiti SC Medium"/>
                <a:cs typeface="Arial"/>
              </a:rPr>
              <a:t>氧缺陷提高催化性能，几乎所有文献指出由于氧缺陷提高导电性所致</a:t>
            </a:r>
            <a:r>
              <a:rPr lang="en-US" altLang="zh-CN" sz="2000" b="1" dirty="0">
                <a:solidFill>
                  <a:srgbClr val="FF0000"/>
                </a:solidFill>
                <a:latin typeface="Arial"/>
                <a:ea typeface="Heiti SC Medium"/>
                <a:cs typeface="Arial"/>
              </a:rPr>
              <a:t>? </a:t>
            </a:r>
          </a:p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b="1" dirty="0">
                <a:latin typeface="Arial"/>
                <a:ea typeface="Heiti SC Medium"/>
                <a:cs typeface="Arial"/>
              </a:rPr>
              <a:t>从半导体物理角度</a:t>
            </a:r>
            <a:r>
              <a:rPr lang="en-US" altLang="zh-CN" sz="1600" b="1" dirty="0">
                <a:latin typeface="Arial"/>
                <a:ea typeface="Heiti SC Medium"/>
                <a:cs typeface="Arial"/>
              </a:rPr>
              <a:t>, Co</a:t>
            </a:r>
            <a:r>
              <a:rPr lang="en-US" altLang="zh-CN" sz="1600" b="1" baseline="-25000" dirty="0">
                <a:latin typeface="Arial"/>
                <a:ea typeface="Heiti SC Medium"/>
                <a:cs typeface="Arial"/>
              </a:rPr>
              <a:t>3</a:t>
            </a:r>
            <a:r>
              <a:rPr lang="en-US" altLang="zh-CN" sz="1600" b="1" dirty="0">
                <a:latin typeface="Arial"/>
                <a:ea typeface="Heiti SC Medium"/>
                <a:cs typeface="Arial"/>
              </a:rPr>
              <a:t>O</a:t>
            </a:r>
            <a:r>
              <a:rPr lang="en-US" altLang="zh-CN" sz="1600" b="1" baseline="-25000" dirty="0">
                <a:latin typeface="Arial"/>
                <a:ea typeface="Heiti SC Medium"/>
                <a:cs typeface="Arial"/>
              </a:rPr>
              <a:t>4 </a:t>
            </a:r>
            <a:r>
              <a:rPr lang="zh-CN" altLang="en-US" sz="1600" b="1" dirty="0">
                <a:latin typeface="Arial"/>
                <a:ea typeface="Heiti SC Medium"/>
                <a:cs typeface="Arial"/>
              </a:rPr>
              <a:t>为</a:t>
            </a:r>
            <a:r>
              <a:rPr lang="en-US" altLang="zh-CN" sz="1600" b="1" dirty="0">
                <a:latin typeface="Arial"/>
                <a:ea typeface="Heiti SC Medium"/>
                <a:cs typeface="Arial"/>
              </a:rPr>
              <a:t>p-</a:t>
            </a:r>
            <a:r>
              <a:rPr lang="zh-CN" altLang="en-US" sz="1600" b="1" dirty="0">
                <a:latin typeface="Arial"/>
                <a:ea typeface="Heiti SC Medium"/>
                <a:cs typeface="Arial"/>
              </a:rPr>
              <a:t>型半导体。氧缺陷引入</a:t>
            </a:r>
            <a:r>
              <a:rPr lang="en-US" altLang="zh-CN" sz="1600" b="1" dirty="0">
                <a:latin typeface="Arial"/>
                <a:ea typeface="Heiti SC Medium"/>
                <a:cs typeface="Arial"/>
              </a:rPr>
              <a:t>hole-killer, </a:t>
            </a:r>
            <a:r>
              <a:rPr lang="zh-CN" altLang="en-US" sz="1600" b="1" dirty="0">
                <a:latin typeface="Arial"/>
                <a:ea typeface="Heiti SC Medium"/>
                <a:cs typeface="Arial"/>
              </a:rPr>
              <a:t>只能降低导电性</a:t>
            </a:r>
            <a:r>
              <a:rPr lang="zh-CN" altLang="en-US" sz="1600" b="1" dirty="0">
                <a:solidFill>
                  <a:srgbClr val="FF0000"/>
                </a:solidFill>
                <a:latin typeface="Arial"/>
                <a:ea typeface="Heiti SC Medium"/>
                <a:cs typeface="Arial"/>
              </a:rPr>
              <a:t>！</a:t>
            </a:r>
            <a:endParaRPr lang="en-US" altLang="zh-CN" sz="1600" b="1" dirty="0">
              <a:solidFill>
                <a:srgbClr val="FF0000"/>
              </a:solidFill>
              <a:latin typeface="Arial"/>
              <a:ea typeface="Heiti SC Medium"/>
              <a:cs typeface="Arial"/>
            </a:endParaRPr>
          </a:p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>
                <a:latin typeface="Arial"/>
                <a:ea typeface="Heiti SC Medium"/>
                <a:cs typeface="Arial"/>
              </a:rPr>
              <a:t>Co</a:t>
            </a:r>
            <a:r>
              <a:rPr lang="en-US" altLang="zh-CN" sz="1600" b="1" baseline="-25000" dirty="0">
                <a:latin typeface="Arial"/>
                <a:ea typeface="Heiti SC Medium"/>
                <a:cs typeface="Arial"/>
              </a:rPr>
              <a:t>3</a:t>
            </a:r>
            <a:r>
              <a:rPr lang="en-US" altLang="zh-CN" sz="1600" b="1" dirty="0">
                <a:latin typeface="Arial"/>
                <a:ea typeface="Heiti SC Medium"/>
                <a:cs typeface="Arial"/>
              </a:rPr>
              <a:t>O</a:t>
            </a:r>
            <a:r>
              <a:rPr lang="en-US" altLang="zh-CN" sz="1600" b="1" baseline="-25000" dirty="0">
                <a:latin typeface="Arial"/>
                <a:ea typeface="Heiti SC Medium"/>
                <a:cs typeface="Arial"/>
              </a:rPr>
              <a:t>4 </a:t>
            </a:r>
            <a:r>
              <a:rPr lang="zh-CN" altLang="en-US" sz="1600" b="1" dirty="0">
                <a:latin typeface="Arial"/>
                <a:ea typeface="Heiti SC Medium"/>
                <a:cs typeface="Arial"/>
              </a:rPr>
              <a:t>电子结构问题。</a:t>
            </a:r>
            <a:endParaRPr lang="en-US" sz="1600" b="1" dirty="0">
              <a:solidFill>
                <a:srgbClr val="FF0000"/>
              </a:solidFill>
              <a:latin typeface="Arial"/>
              <a:ea typeface="Heiti SC Medium"/>
              <a:cs typeface="Arial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649062" y="4376504"/>
            <a:ext cx="4622593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Arial"/>
                <a:ea typeface="Heiti SC Medium"/>
                <a:cs typeface="Arial"/>
              </a:rPr>
              <a:t>不同文献报道不同活性面</a:t>
            </a:r>
            <a:r>
              <a:rPr lang="en-US" altLang="zh-CN" b="1" dirty="0">
                <a:latin typeface="Arial"/>
                <a:ea typeface="Heiti SC Medium"/>
                <a:cs typeface="Arial"/>
              </a:rPr>
              <a:t>: </a:t>
            </a:r>
          </a:p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latin typeface="Arial"/>
                <a:ea typeface="Heiti SC Medium"/>
                <a:cs typeface="Arial"/>
              </a:rPr>
              <a:t>CO oxidization: (011)&gt;(111)=(001)</a:t>
            </a:r>
          </a:p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latin typeface="Arial"/>
                <a:ea typeface="Heiti SC Medium"/>
                <a:cs typeface="Arial"/>
              </a:rPr>
              <a:t>Methane combustion: (112)&gt;(011)=(001)</a:t>
            </a:r>
          </a:p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latin typeface="Arial"/>
                <a:ea typeface="Heiti SC Medium"/>
                <a:cs typeface="Arial"/>
              </a:rPr>
              <a:t>OER: </a:t>
            </a:r>
            <a:r>
              <a:rPr lang="zh-CN" altLang="en-US" sz="1600" dirty="0">
                <a:latin typeface="Arial"/>
                <a:ea typeface="Heiti SC Medium"/>
                <a:cs typeface="Arial"/>
              </a:rPr>
              <a:t>极为争议</a:t>
            </a:r>
            <a:r>
              <a:rPr lang="en-US" altLang="zh-CN" sz="1600" dirty="0">
                <a:latin typeface="Arial"/>
                <a:ea typeface="Heiti SC Medium"/>
                <a:cs typeface="Arial"/>
              </a:rPr>
              <a:t>;</a:t>
            </a:r>
          </a:p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dirty="0">
                <a:latin typeface="Arial"/>
                <a:ea typeface="Heiti SC Medium"/>
                <a:cs typeface="Arial"/>
              </a:rPr>
              <a:t>JPCL 5, 2370 (2014); JACS138, 36 (2015);</a:t>
            </a:r>
          </a:p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dirty="0">
                <a:latin typeface="Arial"/>
                <a:ea typeface="Heiti SC Medium"/>
                <a:cs typeface="Arial"/>
              </a:rPr>
              <a:t>PCCP 17, 29387(2015)</a:t>
            </a:r>
          </a:p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srgbClr val="FF0000"/>
                </a:solidFill>
                <a:latin typeface="Arial"/>
                <a:ea typeface="Heiti SC Medium"/>
                <a:cs typeface="Arial"/>
              </a:rPr>
              <a:t>核心问题是</a:t>
            </a:r>
            <a:r>
              <a:rPr lang="en-US" altLang="zh-CN" b="1" dirty="0">
                <a:solidFill>
                  <a:srgbClr val="FF0000"/>
                </a:solidFill>
                <a:cs typeface="Arial" panose="020B0604020202020204" pitchFamily="34" charset="0"/>
              </a:rPr>
              <a:t>C</a:t>
            </a:r>
            <a:r>
              <a:rPr lang="en-GB" b="1" dirty="0">
                <a:solidFill>
                  <a:srgbClr val="FF0000"/>
                </a:solidFill>
                <a:cs typeface="Arial" panose="020B0604020202020204" pitchFamily="34" charset="0"/>
              </a:rPr>
              <a:t>o</a:t>
            </a:r>
            <a:r>
              <a:rPr lang="en-GB" b="1" baseline="30000" dirty="0">
                <a:solidFill>
                  <a:srgbClr val="FF0000"/>
                </a:solidFill>
                <a:cs typeface="Arial" panose="020B0604020202020204" pitchFamily="34" charset="0"/>
              </a:rPr>
              <a:t>2</a:t>
            </a:r>
            <a:r>
              <a:rPr lang="en-US" altLang="zh-CN" b="1" baseline="30000" dirty="0">
                <a:solidFill>
                  <a:srgbClr val="FF0000"/>
                </a:solidFill>
                <a:cs typeface="Arial" panose="020B0604020202020204" pitchFamily="34" charset="0"/>
              </a:rPr>
              <a:t>+</a:t>
            </a:r>
            <a:r>
              <a:rPr lang="en-US" altLang="zh-CN" b="1" dirty="0">
                <a:solidFill>
                  <a:srgbClr val="FF0000"/>
                </a:solidFill>
                <a:cs typeface="Arial" panose="020B0604020202020204" pitchFamily="34" charset="0"/>
              </a:rPr>
              <a:t>(</a:t>
            </a:r>
            <a:r>
              <a:rPr lang="en-GB" b="1" dirty="0">
                <a:solidFill>
                  <a:srgbClr val="FF0000"/>
                </a:solidFill>
                <a:cs typeface="Arial" panose="020B0604020202020204" pitchFamily="34" charset="0"/>
              </a:rPr>
              <a:t>T</a:t>
            </a:r>
            <a:r>
              <a:rPr lang="en-GB" b="1" baseline="-25000" dirty="0">
                <a:solidFill>
                  <a:srgbClr val="FF0000"/>
                </a:solidFill>
                <a:cs typeface="Arial" panose="020B0604020202020204" pitchFamily="34" charset="0"/>
              </a:rPr>
              <a:t>d </a:t>
            </a:r>
            <a:r>
              <a:rPr lang="en-US" altLang="zh-CN" b="1" dirty="0">
                <a:solidFill>
                  <a:srgbClr val="FF0000"/>
                </a:solidFill>
                <a:cs typeface="Arial" panose="020B0604020202020204" pitchFamily="34" charset="0"/>
              </a:rPr>
              <a:t>), </a:t>
            </a:r>
            <a:r>
              <a:rPr lang="en-GB" b="1" dirty="0">
                <a:solidFill>
                  <a:srgbClr val="FF0000"/>
                </a:solidFill>
                <a:cs typeface="Arial" panose="020B0604020202020204" pitchFamily="34" charset="0"/>
              </a:rPr>
              <a:t>Co</a:t>
            </a:r>
            <a:r>
              <a:rPr lang="en-GB" b="1" baseline="30000" dirty="0">
                <a:solidFill>
                  <a:srgbClr val="FF0000"/>
                </a:solidFill>
                <a:cs typeface="Arial" panose="020B0604020202020204" pitchFamily="34" charset="0"/>
              </a:rPr>
              <a:t>3+</a:t>
            </a:r>
            <a:r>
              <a:rPr lang="en-US" altLang="zh-CN" b="1" dirty="0">
                <a:solidFill>
                  <a:srgbClr val="FF0000"/>
                </a:solidFill>
                <a:cs typeface="Arial" panose="020B0604020202020204" pitchFamily="34" charset="0"/>
              </a:rPr>
              <a:t>(</a:t>
            </a:r>
            <a:r>
              <a:rPr lang="en-GB" altLang="zh-CN" b="1" dirty="0">
                <a:solidFill>
                  <a:srgbClr val="FF0000"/>
                </a:solidFill>
                <a:cs typeface="Arial" panose="020B0604020202020204" pitchFamily="34" charset="0"/>
              </a:rPr>
              <a:t>O</a:t>
            </a:r>
            <a:r>
              <a:rPr lang="en-GB" altLang="zh-CN" b="1" baseline="-25000" dirty="0">
                <a:solidFill>
                  <a:srgbClr val="FF0000"/>
                </a:solidFill>
                <a:cs typeface="Arial" panose="020B0604020202020204" pitchFamily="34" charset="0"/>
              </a:rPr>
              <a:t>h</a:t>
            </a:r>
            <a:r>
              <a:rPr lang="en-US" altLang="zh-CN" b="1" dirty="0">
                <a:solidFill>
                  <a:srgbClr val="FF0000"/>
                </a:solidFill>
                <a:cs typeface="Arial" panose="020B0604020202020204" pitchFamily="34" charset="0"/>
              </a:rPr>
              <a:t>)</a:t>
            </a:r>
            <a:r>
              <a:rPr lang="zh-CN" altLang="en-US" b="1" dirty="0">
                <a:solidFill>
                  <a:srgbClr val="FF0000"/>
                </a:solidFill>
                <a:latin typeface="Arial"/>
                <a:ea typeface="Heiti SC Medium"/>
                <a:cs typeface="Arial"/>
              </a:rPr>
              <a:t>哪个更活跃</a:t>
            </a:r>
            <a:r>
              <a:rPr lang="en-US" altLang="zh-CN" b="1" dirty="0">
                <a:solidFill>
                  <a:srgbClr val="FF0000"/>
                </a:solidFill>
                <a:latin typeface="Arial"/>
                <a:ea typeface="Heiti SC Medium"/>
                <a:cs typeface="Arial"/>
              </a:rPr>
              <a:t>?</a:t>
            </a:r>
            <a:endParaRPr lang="en-GB" b="1" baseline="30000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580977" y="912202"/>
            <a:ext cx="4042781" cy="2738085"/>
            <a:chOff x="435092" y="725622"/>
            <a:chExt cx="4042781" cy="2738085"/>
          </a:xfrm>
        </p:grpSpPr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5092" y="1058782"/>
              <a:ext cx="2864472" cy="2404925"/>
            </a:xfrm>
            <a:prstGeom prst="rect">
              <a:avLst/>
            </a:prstGeom>
          </p:spPr>
        </p:pic>
        <p:sp>
          <p:nvSpPr>
            <p:cNvPr id="25" name="TextBox 24"/>
            <p:cNvSpPr txBox="1"/>
            <p:nvPr/>
          </p:nvSpPr>
          <p:spPr>
            <a:xfrm>
              <a:off x="549380" y="727215"/>
              <a:ext cx="116318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solidFill>
                    <a:srgbClr val="99CC00"/>
                  </a:solidFill>
                  <a:cs typeface="Arial" panose="020B0604020202020204" pitchFamily="34" charset="0"/>
                </a:rPr>
                <a:t>T</a:t>
              </a:r>
              <a:r>
                <a:rPr lang="en-GB" sz="2000" b="1" baseline="-25000" dirty="0">
                  <a:solidFill>
                    <a:srgbClr val="99CC00"/>
                  </a:solidFill>
                  <a:cs typeface="Arial" panose="020B0604020202020204" pitchFamily="34" charset="0"/>
                </a:rPr>
                <a:t>d </a:t>
              </a:r>
              <a:r>
                <a:rPr lang="en-US" altLang="zh-CN" sz="2000" b="1" dirty="0">
                  <a:solidFill>
                    <a:srgbClr val="99CC00"/>
                  </a:solidFill>
                  <a:cs typeface="Arial" panose="020B0604020202020204" pitchFamily="34" charset="0"/>
                </a:rPr>
                <a:t>-C</a:t>
              </a:r>
              <a:r>
                <a:rPr lang="en-GB" sz="2000" b="1" dirty="0">
                  <a:solidFill>
                    <a:srgbClr val="99CC00"/>
                  </a:solidFill>
                  <a:cs typeface="Arial" panose="020B0604020202020204" pitchFamily="34" charset="0"/>
                </a:rPr>
                <a:t>o</a:t>
              </a:r>
              <a:r>
                <a:rPr lang="en-GB" sz="2000" b="1" baseline="30000" dirty="0">
                  <a:solidFill>
                    <a:srgbClr val="99CC00"/>
                  </a:solidFill>
                  <a:cs typeface="Arial" panose="020B0604020202020204" pitchFamily="34" charset="0"/>
                </a:rPr>
                <a:t>2</a:t>
              </a:r>
              <a:r>
                <a:rPr lang="en-US" altLang="zh-CN" sz="2000" b="1" baseline="30000" dirty="0">
                  <a:solidFill>
                    <a:srgbClr val="99CC00"/>
                  </a:solidFill>
                  <a:cs typeface="Arial" panose="020B0604020202020204" pitchFamily="34" charset="0"/>
                </a:rPr>
                <a:t>+</a:t>
              </a:r>
              <a:endParaRPr lang="en-GB" sz="2000" b="1" baseline="30000" dirty="0">
                <a:solidFill>
                  <a:srgbClr val="99CC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939596" y="725622"/>
              <a:ext cx="153349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solidFill>
                    <a:srgbClr val="0000FF"/>
                  </a:solidFill>
                  <a:cs typeface="Arial" panose="020B0604020202020204" pitchFamily="34" charset="0"/>
                </a:rPr>
                <a:t>O</a:t>
              </a:r>
              <a:r>
                <a:rPr lang="en-GB" sz="2000" b="1" baseline="-25000" dirty="0">
                  <a:solidFill>
                    <a:srgbClr val="0000FF"/>
                  </a:solidFill>
                  <a:cs typeface="Arial" panose="020B0604020202020204" pitchFamily="34" charset="0"/>
                </a:rPr>
                <a:t>h</a:t>
              </a:r>
              <a:r>
                <a:rPr lang="en-GB" sz="2000" b="1" dirty="0">
                  <a:solidFill>
                    <a:srgbClr val="0000FF"/>
                  </a:solidFill>
                  <a:cs typeface="Arial" panose="020B0604020202020204" pitchFamily="34" charset="0"/>
                </a:rPr>
                <a:t>-Co</a:t>
              </a:r>
              <a:r>
                <a:rPr lang="en-GB" sz="2000" b="1" baseline="30000" dirty="0">
                  <a:solidFill>
                    <a:srgbClr val="0000FF"/>
                  </a:solidFill>
                  <a:cs typeface="Arial" panose="020B0604020202020204" pitchFamily="34" charset="0"/>
                </a:rPr>
                <a:t>3+</a:t>
              </a:r>
            </a:p>
          </p:txBody>
        </p:sp>
        <p:cxnSp>
          <p:nvCxnSpPr>
            <p:cNvPr id="7" name="Straight Arrow Connector 6"/>
            <p:cNvCxnSpPr/>
            <p:nvPr/>
          </p:nvCxnSpPr>
          <p:spPr bwMode="auto">
            <a:xfrm>
              <a:off x="1138686" y="1080077"/>
              <a:ext cx="0" cy="365760"/>
            </a:xfrm>
            <a:prstGeom prst="straightConnector1">
              <a:avLst/>
            </a:prstGeom>
            <a:solidFill>
              <a:srgbClr val="00B8FF"/>
            </a:solidFill>
            <a:ln w="222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0" name="Straight Arrow Connector 19"/>
            <p:cNvCxnSpPr/>
            <p:nvPr/>
          </p:nvCxnSpPr>
          <p:spPr bwMode="auto">
            <a:xfrm>
              <a:off x="2506066" y="1080077"/>
              <a:ext cx="0" cy="365760"/>
            </a:xfrm>
            <a:prstGeom prst="straightConnector1">
              <a:avLst/>
            </a:prstGeom>
            <a:solidFill>
              <a:srgbClr val="00B8FF"/>
            </a:solidFill>
            <a:ln w="222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grpSp>
          <p:nvGrpSpPr>
            <p:cNvPr id="9" name="Group 8"/>
            <p:cNvGrpSpPr/>
            <p:nvPr/>
          </p:nvGrpSpPr>
          <p:grpSpPr>
            <a:xfrm>
              <a:off x="3254195" y="1321651"/>
              <a:ext cx="1223678" cy="1447845"/>
              <a:chOff x="3287981" y="1548688"/>
              <a:chExt cx="1223678" cy="1447845"/>
            </a:xfrm>
          </p:grpSpPr>
          <p:sp>
            <p:nvSpPr>
              <p:cNvPr id="5" name="TextBox 4"/>
              <p:cNvSpPr txBox="1"/>
              <p:nvPr/>
            </p:nvSpPr>
            <p:spPr>
              <a:xfrm>
                <a:off x="3287981" y="1548688"/>
                <a:ext cx="122367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i="1" dirty="0">
                    <a:solidFill>
                      <a:srgbClr val="FF0000"/>
                    </a:solidFill>
                    <a:latin typeface="Haettenschweiler" panose="020B0706040902060204" pitchFamily="34" charset="0"/>
                  </a:rPr>
                  <a:t>Active site</a:t>
                </a:r>
              </a:p>
            </p:txBody>
          </p:sp>
          <p:pic>
            <p:nvPicPr>
              <p:cNvPr id="144390" name="Picture 6" descr="See the source image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30258" y="1871526"/>
                <a:ext cx="803576" cy="112500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1160" y="3766329"/>
            <a:ext cx="4441582" cy="1027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83704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-62230" y="-70006"/>
            <a:ext cx="9203055" cy="863600"/>
            <a:chOff x="-98" y="-81"/>
            <a:chExt cx="14493" cy="1360"/>
          </a:xfrm>
        </p:grpSpPr>
        <p:pic>
          <p:nvPicPr>
            <p:cNvPr id="3" name="图片 2" descr="8092962_173153605000_2"/>
            <p:cNvPicPr/>
            <p:nvPr/>
          </p:nvPicPr>
          <p:blipFill>
            <a:blip r:embed="rId2"/>
            <a:srcRect b="83057"/>
            <a:stretch>
              <a:fillRect/>
            </a:stretch>
          </p:blipFill>
          <p:spPr>
            <a:xfrm>
              <a:off x="-5" y="-3"/>
              <a:ext cx="14401" cy="1191"/>
            </a:xfrm>
            <a:prstGeom prst="rect">
              <a:avLst/>
            </a:prstGeom>
          </p:spPr>
        </p:pic>
        <p:grpSp>
          <p:nvGrpSpPr>
            <p:cNvPr id="4" name="组合 3"/>
            <p:cNvGrpSpPr>
              <a:grpSpLocks noChangeAspect="1"/>
            </p:cNvGrpSpPr>
            <p:nvPr/>
          </p:nvGrpSpPr>
          <p:grpSpPr>
            <a:xfrm>
              <a:off x="-98" y="-81"/>
              <a:ext cx="3242" cy="1361"/>
              <a:chOff x="245" y="2229"/>
              <a:chExt cx="3114" cy="1307"/>
            </a:xfrm>
          </p:grpSpPr>
          <p:pic>
            <p:nvPicPr>
              <p:cNvPr id="5" name="Picture 2" descr="Related image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5" y="2229"/>
                <a:ext cx="1307" cy="130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8" name="TextBox 11"/>
              <p:cNvSpPr txBox="1"/>
              <p:nvPr/>
            </p:nvSpPr>
            <p:spPr>
              <a:xfrm>
                <a:off x="1375" y="2459"/>
                <a:ext cx="1984" cy="8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accent6">
                        <a:lumMod val="50000"/>
                      </a:schemeClr>
                    </a:solidFill>
                    <a:latin typeface="Times New Roman" panose="02020603050405020304" pitchFamily="16" charset="0"/>
                    <a:cs typeface="Times New Roman" panose="02020603050405020304" pitchFamily="16" charset="0"/>
                  </a:rPr>
                  <a:t>XIAMEN</a:t>
                </a:r>
              </a:p>
              <a:p>
                <a:r>
                  <a:rPr lang="en-US" sz="1400" dirty="0">
                    <a:solidFill>
                      <a:schemeClr val="accent6">
                        <a:lumMod val="50000"/>
                      </a:schemeClr>
                    </a:solidFill>
                    <a:latin typeface="Times New Roman" panose="02020603050405020304" pitchFamily="16" charset="0"/>
                    <a:cs typeface="Times New Roman" panose="02020603050405020304" pitchFamily="16" charset="0"/>
                  </a:rPr>
                  <a:t>UNIVERSITY</a:t>
                </a:r>
              </a:p>
            </p:txBody>
          </p:sp>
        </p:grpSp>
      </p:grpSp>
      <p:sp>
        <p:nvSpPr>
          <p:cNvPr id="39" name="Rectangle 38"/>
          <p:cNvSpPr/>
          <p:nvPr/>
        </p:nvSpPr>
        <p:spPr>
          <a:xfrm>
            <a:off x="673948" y="7453858"/>
            <a:ext cx="8205947" cy="2414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AutoShape 10" descr="https://www.extremetech.com/wp-content/uploads/2015/06/supercon-head-640x35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460375" y="1054077"/>
            <a:ext cx="845538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zh-CN" altLang="en-US" sz="2000" b="1" kern="100" dirty="0">
                <a:solidFill>
                  <a:schemeClr val="tx1"/>
                </a:solidFill>
                <a:latin typeface="SimHei" panose="02010609060101010101" pitchFamily="49" charset="-122"/>
                <a:ea typeface="SimHei" panose="02010609060101010101" pitchFamily="49" charset="-122"/>
                <a:cs typeface="Heiti SC Medium"/>
              </a:rPr>
              <a:t>脉冲激光沉积</a:t>
            </a:r>
            <a:r>
              <a:rPr lang="en-US" altLang="zh-CN" sz="2000" b="1" kern="100" dirty="0">
                <a:solidFill>
                  <a:schemeClr val="tx1"/>
                </a:solidFill>
                <a:latin typeface="+mj-lt"/>
                <a:ea typeface="SimSun" panose="02010600030101010101" pitchFamily="2" charset="-122"/>
                <a:cs typeface="Heiti SC Medium"/>
              </a:rPr>
              <a:t>(</a:t>
            </a:r>
            <a:r>
              <a:rPr lang="en-US" altLang="zh-CN" sz="2000" b="1" kern="100" dirty="0">
                <a:solidFill>
                  <a:schemeClr val="tx1"/>
                </a:solidFill>
                <a:latin typeface="+mj-lt"/>
                <a:ea typeface="SimSun" panose="02010600030101010101" pitchFamily="2" charset="-122"/>
                <a:cs typeface="Arial"/>
              </a:rPr>
              <a:t>PLD)</a:t>
            </a:r>
            <a:r>
              <a:rPr lang="zh-CN" altLang="en-US" sz="2000" b="1" kern="100" dirty="0">
                <a:latin typeface="SimHei" panose="02010609060101010101" pitchFamily="49" charset="-122"/>
                <a:ea typeface="SimHei" panose="02010609060101010101" pitchFamily="49" charset="-122"/>
                <a:cs typeface="Arial"/>
              </a:rPr>
              <a:t>外延生长功能氧化物单晶薄膜和异质结</a:t>
            </a:r>
            <a:endParaRPr lang="en-US" altLang="zh-CN" sz="2000" b="1" kern="100" dirty="0">
              <a:latin typeface="SimHei" panose="02010609060101010101" pitchFamily="49" charset="-122"/>
              <a:ea typeface="SimHei" panose="02010609060101010101" pitchFamily="49" charset="-122"/>
              <a:cs typeface="Arial"/>
            </a:endParaRPr>
          </a:p>
          <a:p>
            <a:r>
              <a:rPr lang="en-US" altLang="zh-CN" sz="2000" kern="100" dirty="0">
                <a:latin typeface="SimSun" panose="02010600030101010101" pitchFamily="2" charset="-122"/>
                <a:ea typeface="SimSun" panose="02010600030101010101" pitchFamily="2" charset="-122"/>
                <a:cs typeface="Arial"/>
              </a:rPr>
              <a:t>       </a:t>
            </a:r>
            <a:r>
              <a:rPr lang="zh-CN" altLang="en-US" sz="2000" kern="1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/>
              </a:rPr>
              <a:t>优势</a:t>
            </a:r>
            <a:r>
              <a:rPr lang="en-US" altLang="zh-CN" sz="2000" kern="1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/>
              </a:rPr>
              <a:t>: </a:t>
            </a:r>
            <a:r>
              <a:rPr lang="zh-CN" altLang="en-US" sz="2000" kern="1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Arial"/>
              </a:rPr>
              <a:t>原子级</a:t>
            </a:r>
            <a:r>
              <a:rPr lang="zh-CN" altLang="en-US" sz="2000" b="0" kern="1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Heiti SC Medium"/>
              </a:rPr>
              <a:t>精准控制生长</a:t>
            </a:r>
            <a:r>
              <a:rPr lang="en-US" altLang="zh-CN" sz="2000" b="0" kern="1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Heiti SC Medium"/>
              </a:rPr>
              <a:t>,</a:t>
            </a:r>
            <a:r>
              <a:rPr lang="zh-CN" altLang="en-US" sz="2000" kern="1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Heiti SC Medium"/>
              </a:rPr>
              <a:t>晶面取向</a:t>
            </a:r>
            <a:r>
              <a:rPr lang="en-US" altLang="zh-CN" sz="2000" kern="1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Heiti SC Medium"/>
              </a:rPr>
              <a:t>,</a:t>
            </a:r>
            <a:r>
              <a:rPr lang="zh-CN" altLang="en-US" sz="2000" kern="1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Heiti SC Medium"/>
              </a:rPr>
              <a:t>缺陷</a:t>
            </a:r>
            <a:r>
              <a:rPr lang="en-US" altLang="zh-CN" sz="2000" kern="1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Heiti SC Medium"/>
              </a:rPr>
              <a:t>/</a:t>
            </a:r>
            <a:r>
              <a:rPr lang="zh-CN" altLang="en-US" sz="2000" b="0" kern="1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Heiti SC Medium"/>
              </a:rPr>
              <a:t>掺杂</a:t>
            </a:r>
            <a:r>
              <a:rPr lang="en-US" altLang="zh-CN" sz="2000" kern="1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Heiti SC Medium"/>
              </a:rPr>
              <a:t>,</a:t>
            </a:r>
            <a:r>
              <a:rPr lang="zh-CN" altLang="en-US" sz="2000" kern="1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Heiti SC Medium"/>
              </a:rPr>
              <a:t>表界面</a:t>
            </a:r>
            <a:endParaRPr lang="en-US" altLang="zh-CN" sz="2000" kern="100" dirty="0">
              <a:solidFill>
                <a:srgbClr val="FF0000"/>
              </a:solidFill>
              <a:latin typeface="SimHei" panose="02010609060101010101" pitchFamily="49" charset="-122"/>
              <a:ea typeface="SimHei" panose="02010609060101010101" pitchFamily="49" charset="-122"/>
              <a:cs typeface="Heiti SC Medium"/>
            </a:endParaRPr>
          </a:p>
          <a:p>
            <a:endParaRPr lang="en-US" altLang="zh-CN" sz="2000" kern="100" dirty="0">
              <a:latin typeface="Heiti SC Medium"/>
              <a:ea typeface="Heiti SC Medium"/>
              <a:cs typeface="Heiti SC Medium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zh-CN" altLang="en-US" sz="2000" b="1" kern="100" dirty="0">
                <a:latin typeface="SimHei" panose="02010609060101010101" pitchFamily="49" charset="-122"/>
                <a:ea typeface="SimHei" panose="02010609060101010101" pitchFamily="49" charset="-122"/>
                <a:cs typeface="Heiti SC Medium"/>
              </a:rPr>
              <a:t>基于同步辐射的光电子能谱</a:t>
            </a:r>
            <a:r>
              <a:rPr lang="en-US" altLang="zh-CN" sz="2000" b="1" kern="100" dirty="0">
                <a:latin typeface="+mj-lt"/>
                <a:ea typeface="Heiti SC Medium"/>
                <a:cs typeface="Heiti SC Medium"/>
              </a:rPr>
              <a:t>(PES) + </a:t>
            </a:r>
            <a:r>
              <a:rPr lang="zh-CN" altLang="en-US" sz="2000" b="1" kern="100" dirty="0">
                <a:latin typeface="SimHei" panose="02010609060101010101" pitchFamily="49" charset="-122"/>
                <a:ea typeface="SimHei" panose="02010609060101010101" pitchFamily="49" charset="-122"/>
                <a:cs typeface="Heiti SC Medium"/>
              </a:rPr>
              <a:t>吸收谱</a:t>
            </a:r>
            <a:r>
              <a:rPr lang="en-US" altLang="zh-CN" sz="2000" b="1" kern="100" dirty="0">
                <a:latin typeface="+mj-lt"/>
                <a:ea typeface="Heiti SC Medium"/>
                <a:cs typeface="Heiti SC Medium"/>
              </a:rPr>
              <a:t>(XANES &amp; EXAFS), </a:t>
            </a:r>
            <a:r>
              <a:rPr lang="en-US" altLang="zh-CN" sz="2000" b="1" kern="100" dirty="0">
                <a:solidFill>
                  <a:schemeClr val="tx1"/>
                </a:solidFill>
                <a:latin typeface="+mj-lt"/>
                <a:ea typeface="Heiti SC Medium"/>
                <a:cs typeface="Heiti SC Medium"/>
              </a:rPr>
              <a:t>DFT</a:t>
            </a:r>
            <a:r>
              <a:rPr lang="zh-CN" altLang="en-US" sz="2000" b="1" kern="100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Heiti SC Medium"/>
              </a:rPr>
              <a:t>等</a:t>
            </a:r>
            <a:r>
              <a:rPr lang="en-US" altLang="zh-CN" sz="2000" b="1" kern="100" dirty="0">
                <a:latin typeface="SimSun" panose="02010600030101010101" pitchFamily="2" charset="-122"/>
                <a:ea typeface="SimSun" panose="02010600030101010101" pitchFamily="2" charset="-122"/>
                <a:cs typeface="Heiti SC Medium"/>
              </a:rPr>
              <a:t>;  </a:t>
            </a:r>
          </a:p>
          <a:p>
            <a:r>
              <a:rPr lang="en-US" altLang="zh-CN" sz="2000" b="1" kern="100" dirty="0">
                <a:latin typeface="Heiti SC Medium"/>
                <a:ea typeface="Heiti SC Medium"/>
                <a:cs typeface="Heiti SC Medium"/>
              </a:rPr>
              <a:t>            </a:t>
            </a:r>
            <a:r>
              <a:rPr lang="zh-CN" altLang="en-US" sz="2000" b="0" kern="1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Heiti SC Medium"/>
              </a:rPr>
              <a:t>研究</a:t>
            </a:r>
            <a:r>
              <a:rPr lang="zh-CN" altLang="en-US" sz="2000" kern="1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Heiti SC Medium"/>
              </a:rPr>
              <a:t>材料</a:t>
            </a:r>
            <a:r>
              <a:rPr lang="zh-CN" altLang="en-US" sz="2000" b="0" kern="1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Heiti SC Medium"/>
              </a:rPr>
              <a:t>电子结构</a:t>
            </a:r>
            <a:r>
              <a:rPr lang="en-US" altLang="zh-CN" sz="2000" kern="1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Heiti SC Medium"/>
              </a:rPr>
              <a:t>, </a:t>
            </a:r>
            <a:r>
              <a:rPr lang="zh-CN" altLang="en-US" sz="2000" b="0" kern="1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Heiti SC Medium"/>
              </a:rPr>
              <a:t>光学</a:t>
            </a:r>
            <a:r>
              <a:rPr lang="en-US" altLang="zh-CN" sz="2000" kern="1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Heiti SC Medium"/>
              </a:rPr>
              <a:t>, </a:t>
            </a:r>
            <a:r>
              <a:rPr lang="zh-CN" altLang="en-US" sz="2000" kern="1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Heiti SC Medium"/>
              </a:rPr>
              <a:t>磁学，</a:t>
            </a:r>
            <a:r>
              <a:rPr lang="zh-CN" altLang="en-US" sz="2000" b="0" kern="1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Heiti SC Medium"/>
              </a:rPr>
              <a:t>表界面等物理性能</a:t>
            </a:r>
            <a:r>
              <a:rPr lang="en-US" altLang="zh-CN" sz="2000" b="0" kern="1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  <a:cs typeface="Heiti SC Medium"/>
              </a:rPr>
              <a:t>.</a:t>
            </a:r>
          </a:p>
          <a:p>
            <a:endParaRPr lang="en-US" altLang="zh-CN" sz="2000" kern="100" dirty="0">
              <a:latin typeface="Heiti SC Medium"/>
              <a:ea typeface="Heiti SC Medium"/>
              <a:cs typeface="Heiti SC Medium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zh-CN" altLang="en-US" sz="2000" b="1" kern="100" dirty="0">
                <a:latin typeface="SimHei" panose="02010609060101010101" pitchFamily="49" charset="-122"/>
                <a:ea typeface="SimHei" panose="02010609060101010101" pitchFamily="49" charset="-122"/>
                <a:cs typeface="Heiti SC Medium"/>
              </a:rPr>
              <a:t>电化学，光电化学</a:t>
            </a:r>
            <a:endParaRPr lang="en-US" sz="2000" b="0" dirty="0">
              <a:solidFill>
                <a:srgbClr val="FF0000"/>
              </a:solidFill>
              <a:latin typeface="SimHei" panose="02010609060101010101" pitchFamily="49" charset="-122"/>
              <a:ea typeface="SimHei" panose="02010609060101010101" pitchFamily="49" charset="-122"/>
              <a:cs typeface="Heiti SC Medium"/>
            </a:endParaRPr>
          </a:p>
        </p:txBody>
      </p:sp>
      <p:grpSp>
        <p:nvGrpSpPr>
          <p:cNvPr id="38" name="Group 37"/>
          <p:cNvGrpSpPr/>
          <p:nvPr/>
        </p:nvGrpSpPr>
        <p:grpSpPr>
          <a:xfrm>
            <a:off x="533028" y="3612798"/>
            <a:ext cx="3659096" cy="2743200"/>
            <a:chOff x="162044" y="3711110"/>
            <a:chExt cx="3767056" cy="2825290"/>
          </a:xfrm>
        </p:grpSpPr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044" y="3711110"/>
              <a:ext cx="3767056" cy="2825290"/>
            </a:xfrm>
            <a:prstGeom prst="rect">
              <a:avLst/>
            </a:prstGeom>
          </p:spPr>
        </p:pic>
        <p:sp>
          <p:nvSpPr>
            <p:cNvPr id="46" name="TextBox 45"/>
            <p:cNvSpPr txBox="1"/>
            <p:nvPr/>
          </p:nvSpPr>
          <p:spPr>
            <a:xfrm>
              <a:off x="249989" y="3959101"/>
              <a:ext cx="9560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0" kern="100" dirty="0">
                  <a:solidFill>
                    <a:srgbClr val="0000FF"/>
                  </a:solidFill>
                  <a:latin typeface="Arial"/>
                  <a:ea typeface="Heiti SC Medium"/>
                  <a:cs typeface="Arial"/>
                </a:rPr>
                <a:t>XPS</a:t>
              </a:r>
              <a:endParaRPr lang="en-US" b="0" dirty="0">
                <a:solidFill>
                  <a:srgbClr val="0000FF"/>
                </a:solidFill>
                <a:latin typeface="Heiti SC Medium"/>
                <a:ea typeface="Heiti SC Medium"/>
                <a:cs typeface="Heiti SC Medium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2356782" y="3959101"/>
              <a:ext cx="9560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0" kern="100" dirty="0">
                  <a:solidFill>
                    <a:srgbClr val="FF0000"/>
                  </a:solidFill>
                  <a:latin typeface="Arial"/>
                  <a:ea typeface="Heiti SC Medium"/>
                  <a:cs typeface="Arial"/>
                </a:rPr>
                <a:t>PLD</a:t>
              </a:r>
              <a:endParaRPr lang="en-US" b="0" dirty="0">
                <a:solidFill>
                  <a:srgbClr val="FF0000"/>
                </a:solidFill>
                <a:latin typeface="Heiti SC Medium"/>
                <a:ea typeface="Heiti SC Medium"/>
                <a:cs typeface="Heiti SC Medium"/>
              </a:endParaRPr>
            </a:p>
          </p:txBody>
        </p:sp>
      </p:grpSp>
      <p:pic>
        <p:nvPicPr>
          <p:cNvPr id="48" name="Picture 4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1326" y="3612294"/>
            <a:ext cx="2406998" cy="2743200"/>
          </a:xfrm>
          <a:prstGeom prst="rect">
            <a:avLst/>
          </a:prstGeom>
        </p:spPr>
      </p:pic>
      <p:cxnSp>
        <p:nvCxnSpPr>
          <p:cNvPr id="49" name="Straight Arrow Connector 48"/>
          <p:cNvCxnSpPr/>
          <p:nvPr/>
        </p:nvCxnSpPr>
        <p:spPr bwMode="auto">
          <a:xfrm>
            <a:off x="5646352" y="4287486"/>
            <a:ext cx="914400" cy="0"/>
          </a:xfrm>
          <a:prstGeom prst="straightConnector1">
            <a:avLst/>
          </a:prstGeom>
          <a:solidFill>
            <a:srgbClr val="00B8FF"/>
          </a:solidFill>
          <a:ln w="22225" cap="flat" cmpd="sng" algn="ctr">
            <a:solidFill>
              <a:srgbClr val="FF6600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50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98" t="6150" r="17355" b="15549"/>
          <a:stretch/>
        </p:blipFill>
        <p:spPr bwMode="auto">
          <a:xfrm>
            <a:off x="6618823" y="3617861"/>
            <a:ext cx="2203197" cy="27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" name="Picture 50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47" t="11107" r="24808" b="10708"/>
          <a:stretch/>
        </p:blipFill>
        <p:spPr>
          <a:xfrm>
            <a:off x="6600301" y="3619115"/>
            <a:ext cx="606973" cy="537072"/>
          </a:xfrm>
          <a:prstGeom prst="rect">
            <a:avLst/>
          </a:prstGeom>
        </p:spPr>
      </p:pic>
      <p:sp>
        <p:nvSpPr>
          <p:cNvPr id="52" name="TextBox 51"/>
          <p:cNvSpPr txBox="1"/>
          <p:nvPr/>
        </p:nvSpPr>
        <p:spPr>
          <a:xfrm>
            <a:off x="7456089" y="4377127"/>
            <a:ext cx="11915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LaCrO</a:t>
            </a:r>
            <a:r>
              <a:rPr lang="en-US" altLang="zh-CN" sz="1600" baseline="-25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</a:t>
            </a:r>
            <a:endParaRPr lang="zh-CN" altLang="en-US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572328" y="5474946"/>
            <a:ext cx="11915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SrTiO</a:t>
            </a:r>
            <a:r>
              <a:rPr lang="en-US" altLang="zh-CN" sz="1600" baseline="-25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</a:t>
            </a:r>
            <a:endParaRPr lang="zh-CN" altLang="en-US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2461903" y="15940"/>
            <a:ext cx="4889500" cy="604781"/>
          </a:xfrm>
          <a:prstGeom prst="rect">
            <a:avLst/>
          </a:prstGeom>
          <a:noFill/>
          <a:ln w="22225"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  <a:spcAft>
                <a:spcPts val="1200"/>
              </a:spcAft>
            </a:pPr>
            <a:r>
              <a:rPr lang="zh-CN" altLang="en-US" sz="3200" b="1" kern="100" dirty="0">
                <a:solidFill>
                  <a:srgbClr val="0000FF"/>
                </a:solidFill>
                <a:latin typeface="SimHei" panose="02010609060101010101" pitchFamily="49" charset="-122"/>
                <a:ea typeface="SimHei" panose="02010609060101010101" pitchFamily="49" charset="-122"/>
                <a:cs typeface="Heiti SC Medium"/>
              </a:rPr>
              <a:t>研究方法</a:t>
            </a:r>
            <a:endParaRPr lang="en-US" altLang="zh-CN" sz="3200" b="1" kern="100" dirty="0">
              <a:solidFill>
                <a:srgbClr val="0000FF"/>
              </a:solidFill>
              <a:latin typeface="SimHei" panose="02010609060101010101" pitchFamily="49" charset="-122"/>
              <a:ea typeface="SimHei" panose="02010609060101010101" pitchFamily="49" charset="-122"/>
              <a:cs typeface="Heiti SC Medium"/>
            </a:endParaRPr>
          </a:p>
        </p:txBody>
      </p:sp>
    </p:spTree>
    <p:extLst>
      <p:ext uri="{BB962C8B-B14F-4D97-AF65-F5344CB8AC3E}">
        <p14:creationId xmlns:p14="http://schemas.microsoft.com/office/powerpoint/2010/main" val="178605239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278174" y="1430507"/>
            <a:ext cx="5805819" cy="4407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en-US" sz="1600" b="1" dirty="0"/>
              <a:t>Group: </a:t>
            </a:r>
            <a:r>
              <a:rPr lang="en-US" sz="1600" dirty="0" err="1">
                <a:latin typeface="+mj-lt"/>
                <a:ea typeface="Heiti SC Medium" pitchFamily="2" charset="-128"/>
              </a:rPr>
              <a:t>Gaoliang</a:t>
            </a:r>
            <a:r>
              <a:rPr lang="en-US" sz="1600" dirty="0">
                <a:latin typeface="+mj-lt"/>
                <a:ea typeface="Heiti SC Medium" pitchFamily="2" charset="-128"/>
              </a:rPr>
              <a:t> Fu</a:t>
            </a:r>
            <a:r>
              <a:rPr lang="en-US" sz="1600" dirty="0">
                <a:latin typeface="+mj-lt"/>
                <a:ea typeface="Heiti SC Medium" pitchFamily="2" charset="-128"/>
                <a:cs typeface="Heiti SC Medium"/>
              </a:rPr>
              <a:t>; </a:t>
            </a:r>
            <a:r>
              <a:rPr lang="en-US" sz="1600" dirty="0" err="1">
                <a:latin typeface="+mj-lt"/>
                <a:ea typeface="Heiti SC Medium" pitchFamily="2" charset="-128"/>
                <a:cs typeface="Heiti SC Medium"/>
              </a:rPr>
              <a:t>Jiaye</a:t>
            </a:r>
            <a:r>
              <a:rPr lang="en-US" sz="1600" dirty="0">
                <a:latin typeface="+mj-lt"/>
                <a:ea typeface="Heiti SC Medium" pitchFamily="2" charset="-128"/>
                <a:cs typeface="Heiti SC Medium"/>
              </a:rPr>
              <a:t> Zhang</a:t>
            </a:r>
            <a:r>
              <a:rPr lang="en-US" altLang="zh-CN" sz="1600" dirty="0">
                <a:latin typeface="+mj-lt"/>
                <a:ea typeface="Heiti SC Medium" pitchFamily="2" charset="-128"/>
                <a:cs typeface="Heiti SC Medium"/>
              </a:rPr>
              <a:t>;……</a:t>
            </a:r>
          </a:p>
          <a:p>
            <a:pPr>
              <a:lnSpc>
                <a:spcPct val="120000"/>
              </a:lnSpc>
            </a:pPr>
            <a:r>
              <a:rPr lang="en-US" sz="1600" b="1" dirty="0"/>
              <a:t>Pulsed Laser Deposition</a:t>
            </a:r>
          </a:p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en-US" sz="1600" dirty="0"/>
              <a:t>Judith Driscoll (Cambridge); </a:t>
            </a:r>
            <a:r>
              <a:rPr lang="en-US" altLang="zh-CN" sz="1600" dirty="0"/>
              <a:t>Lang Chen (</a:t>
            </a:r>
            <a:r>
              <a:rPr lang="en-US" altLang="zh-CN" sz="1600" dirty="0" err="1"/>
              <a:t>SusTech</a:t>
            </a:r>
            <a:r>
              <a:rPr lang="en-US" altLang="zh-CN" sz="1600" dirty="0"/>
              <a:t>); </a:t>
            </a:r>
            <a:r>
              <a:rPr lang="en-US" sz="1600" dirty="0"/>
              <a:t>Oliver </a:t>
            </a:r>
            <a:r>
              <a:rPr lang="en-US" sz="1600" dirty="0" err="1">
                <a:solidFill>
                  <a:srgbClr val="000000"/>
                </a:solidFill>
                <a:latin typeface="Times New Roman" pitchFamily="18" charset="0"/>
              </a:rPr>
              <a:t>Bierwagen</a:t>
            </a:r>
            <a:r>
              <a:rPr lang="en-US" sz="1600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sz="1600" dirty="0"/>
              <a:t>(Paul-</a:t>
            </a:r>
            <a:r>
              <a:rPr lang="en-US" sz="1600" dirty="0" err="1"/>
              <a:t>Drude</a:t>
            </a:r>
            <a:r>
              <a:rPr lang="en-US" sz="1600" dirty="0"/>
              <a:t>-</a:t>
            </a:r>
            <a:r>
              <a:rPr lang="en-US" sz="1600" dirty="0" err="1"/>
              <a:t>Institut</a:t>
            </a:r>
            <a:r>
              <a:rPr lang="en-US" sz="1600" dirty="0"/>
              <a:t>, Berlin)</a:t>
            </a:r>
          </a:p>
          <a:p>
            <a:pPr>
              <a:lnSpc>
                <a:spcPct val="120000"/>
              </a:lnSpc>
            </a:pPr>
            <a:r>
              <a:rPr lang="en-US" sz="1600" b="1" dirty="0"/>
              <a:t>XPS-XAS (Diamond, Australia, Singapore)</a:t>
            </a:r>
          </a:p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en-US" sz="1600" dirty="0"/>
              <a:t>David Payne (Imperial), </a:t>
            </a:r>
            <a:r>
              <a:rPr lang="en-US" sz="1600" dirty="0" err="1"/>
              <a:t>Dongchen</a:t>
            </a:r>
            <a:r>
              <a:rPr lang="en-US" sz="1600" dirty="0"/>
              <a:t> Qi (La Trobe, Australia), Anton </a:t>
            </a:r>
            <a:r>
              <a:rPr lang="en-US" sz="1600" dirty="0" err="1"/>
              <a:t>Tadich</a:t>
            </a:r>
            <a:r>
              <a:rPr lang="en-US" sz="1600" dirty="0"/>
              <a:t> (Australian Synchrotron)  Russell </a:t>
            </a:r>
            <a:r>
              <a:rPr lang="en-US" sz="1600" dirty="0" err="1"/>
              <a:t>Egdell</a:t>
            </a:r>
            <a:r>
              <a:rPr lang="en-US" sz="1600" dirty="0"/>
              <a:t> (Oxford), Louis Piper (Binghamton, USA), Tien -Lin Lee (Diamond</a:t>
            </a:r>
            <a:r>
              <a:rPr lang="zh-CN" altLang="en-US" sz="1600" dirty="0"/>
              <a:t>，</a:t>
            </a:r>
            <a:r>
              <a:rPr lang="en-US" altLang="zh-CN" sz="1600" dirty="0"/>
              <a:t>UK</a:t>
            </a:r>
            <a:r>
              <a:rPr lang="en-US" sz="1600" dirty="0"/>
              <a:t>);  Jan Philipp Hofmann (Eindhoven); </a:t>
            </a:r>
          </a:p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en-US" sz="1600" b="1" dirty="0"/>
              <a:t>DFT: </a:t>
            </a:r>
            <a:r>
              <a:rPr lang="en-US" sz="1600" dirty="0"/>
              <a:t>Aron Walsh (Imperial), Jun Cheng (Xiamen)</a:t>
            </a:r>
            <a:endParaRPr lang="en-US" sz="1600" b="1" dirty="0"/>
          </a:p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en-US" sz="1600" b="1" dirty="0"/>
              <a:t>STEM:  </a:t>
            </a:r>
            <a:r>
              <a:rPr lang="en-US" sz="1600" dirty="0" err="1"/>
              <a:t>Vlado</a:t>
            </a:r>
            <a:r>
              <a:rPr lang="en-US" sz="1600" dirty="0"/>
              <a:t> </a:t>
            </a:r>
            <a:r>
              <a:rPr lang="en-US" sz="1600" dirty="0" err="1"/>
              <a:t>Lazarov</a:t>
            </a:r>
            <a:r>
              <a:rPr lang="en-US" sz="1600" dirty="0"/>
              <a:t> (York)</a:t>
            </a:r>
          </a:p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en-US" sz="1600" dirty="0"/>
              <a:t>Scott Chambers </a:t>
            </a:r>
            <a:r>
              <a:rPr lang="en-US" sz="1600" b="1" dirty="0"/>
              <a:t>at PNNL</a:t>
            </a:r>
            <a:r>
              <a:rPr lang="en-US" sz="1600" dirty="0"/>
              <a:t>  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21121E8C-5BA9-49AB-942E-9DBC581AB72D}"/>
              </a:ext>
            </a:extLst>
          </p:cNvPr>
          <p:cNvSpPr/>
          <p:nvPr/>
        </p:nvSpPr>
        <p:spPr>
          <a:xfrm>
            <a:off x="1165768" y="5928382"/>
            <a:ext cx="3334567" cy="3984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u="sng" dirty="0">
                <a:solidFill>
                  <a:srgbClr val="0000FF"/>
                </a:solidFill>
                <a:latin typeface="Times" pitchFamily="2" charset="0"/>
                <a:ea typeface="SimSun" panose="02010600030101010101" pitchFamily="2" charset="-122"/>
                <a:cs typeface="Times New Roman" panose="02020603050405020304" pitchFamily="18" charset="0"/>
              </a:rPr>
              <a:t>Email:  kelvinzhang@xmu.edu.cn</a:t>
            </a:r>
          </a:p>
        </p:txBody>
      </p:sp>
      <p:pic>
        <p:nvPicPr>
          <p:cNvPr id="18" name="图片 2" descr="{NFN(5}`]Q3NKY@J@OM2HJV">
            <a:extLst>
              <a:ext uri="{FF2B5EF4-FFF2-40B4-BE49-F238E27FC236}">
                <a16:creationId xmlns:a16="http://schemas.microsoft.com/office/drawing/2014/main" id="{3D66B0E7-66F5-DC40-A23D-5BD1DDC2D33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0765"/>
          <a:stretch>
            <a:fillRect/>
          </a:stretch>
        </p:blipFill>
        <p:spPr>
          <a:xfrm>
            <a:off x="-1270" y="-7765"/>
            <a:ext cx="9145270" cy="831123"/>
          </a:xfrm>
          <a:prstGeom prst="rect">
            <a:avLst/>
          </a:prstGeom>
        </p:spPr>
      </p:pic>
      <p:pic>
        <p:nvPicPr>
          <p:cNvPr id="20" name="Picture 8" descr="Image result for cambridge university">
            <a:extLst>
              <a:ext uri="{FF2B5EF4-FFF2-40B4-BE49-F238E27FC236}">
                <a16:creationId xmlns:a16="http://schemas.microsoft.com/office/drawing/2014/main" id="{262A982F-44D6-E540-AFEC-1655FD9755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3758" y="4059535"/>
            <a:ext cx="2299386" cy="532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7">
            <a:extLst>
              <a:ext uri="{FF2B5EF4-FFF2-40B4-BE49-F238E27FC236}">
                <a16:creationId xmlns:a16="http://schemas.microsoft.com/office/drawing/2014/main" id="{BA58D880-C482-8845-BC1D-20D39C712E3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24" r="16802" b="31656"/>
          <a:stretch/>
        </p:blipFill>
        <p:spPr bwMode="auto">
          <a:xfrm>
            <a:off x="7663629" y="2861381"/>
            <a:ext cx="1404171" cy="1064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11">
            <a:extLst>
              <a:ext uri="{FF2B5EF4-FFF2-40B4-BE49-F238E27FC236}">
                <a16:creationId xmlns:a16="http://schemas.microsoft.com/office/drawing/2014/main" id="{E0846B3B-B4F6-2A4A-996E-4BE072E079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1683" y="4694200"/>
            <a:ext cx="2211461" cy="882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15">
            <a:extLst>
              <a:ext uri="{FF2B5EF4-FFF2-40B4-BE49-F238E27FC236}">
                <a16:creationId xmlns:a16="http://schemas.microsoft.com/office/drawing/2014/main" id="{EAD8ADB0-3565-BB43-9437-FF4B0FD01CB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4305" y="815841"/>
            <a:ext cx="2989362" cy="1994740"/>
          </a:xfrm>
          <a:prstGeom prst="rect">
            <a:avLst/>
          </a:prstGeom>
        </p:spPr>
      </p:pic>
      <p:pic>
        <p:nvPicPr>
          <p:cNvPr id="24" name="Picture 2" descr="Related image">
            <a:extLst>
              <a:ext uri="{FF2B5EF4-FFF2-40B4-BE49-F238E27FC236}">
                <a16:creationId xmlns:a16="http://schemas.microsoft.com/office/drawing/2014/main" id="{310BF814-9024-8C4A-B9C0-F70679C2E8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1957" y="2749326"/>
            <a:ext cx="1309296" cy="1309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1617396" y="939882"/>
            <a:ext cx="50942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ts val="36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800">
                <a:solidFill>
                  <a:srgbClr val="002147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002147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ts val="5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200">
                <a:solidFill>
                  <a:srgbClr val="002147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2147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2000" b="1" dirty="0">
                <a:solidFill>
                  <a:schemeClr val="tx1"/>
                </a:solidFill>
                <a:latin typeface="+mn-lt"/>
                <a:ea typeface="Heiti SC Medium"/>
                <a:cs typeface="Heiti SC Medium"/>
              </a:rPr>
              <a:t>Acknowledgement</a:t>
            </a:r>
            <a:endParaRPr lang="zh-CN" altLang="en-US" sz="2000" b="1" dirty="0">
              <a:solidFill>
                <a:schemeClr val="tx1"/>
              </a:solidFill>
              <a:latin typeface="+mn-lt"/>
              <a:ea typeface="Heiti SC Medium"/>
              <a:cs typeface="Heiti SC Medium"/>
            </a:endParaRPr>
          </a:p>
        </p:txBody>
      </p:sp>
      <p:pic>
        <p:nvPicPr>
          <p:cNvPr id="14" name="图片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11683" y="5577043"/>
            <a:ext cx="2211461" cy="1105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20122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itle 1"/>
          <p:cNvSpPr txBox="1">
            <a:spLocks/>
          </p:cNvSpPr>
          <p:nvPr/>
        </p:nvSpPr>
        <p:spPr>
          <a:xfrm>
            <a:off x="654843" y="5716748"/>
            <a:ext cx="4017963" cy="1201738"/>
          </a:xfrm>
          <a:prstGeom prst="rect">
            <a:avLst/>
          </a:prstGeom>
        </p:spPr>
        <p:txBody>
          <a:bodyPr lIns="68580" tIns="34290" rIns="68580" bIns="3429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 panose="020B0604020202020204" pitchFamily="34" charset="0"/>
              </a:rPr>
              <a:t>Physicists believe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 panose="020B0604020202020204" pitchFamily="34" charset="0"/>
              </a:rPr>
              <a:t>NiO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 panose="020B0604020202020204" pitchFamily="34" charset="0"/>
              </a:rPr>
              <a:t>  is </a:t>
            </a:r>
            <a:r>
              <a:rPr kumimoji="0" lang="en-US" sz="14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 panose="020B0604020202020204" pitchFamily="34" charset="0"/>
              </a:rPr>
              <a:t>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 panose="020B0604020202020204" pitchFamily="34" charset="0"/>
              </a:rPr>
              <a:t>a charge transfer insulator (the top of valence band is O 2p)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95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81037" y="6168982"/>
            <a:ext cx="3533775" cy="71558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0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ＭＳ Ｐゴシック" charset="0"/>
              </a:rPr>
              <a:t>G. </a:t>
            </a:r>
            <a:r>
              <a:rPr kumimoji="0" lang="en-GB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ＭＳ Ｐゴシック" charset="0"/>
              </a:rPr>
              <a:t>Sawatzky</a:t>
            </a: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ＭＳ Ｐゴシック" charset="0"/>
              </a:rPr>
              <a:t>, et al </a:t>
            </a:r>
            <a:r>
              <a:rPr kumimoji="0" lang="en-GB" sz="1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ＭＳ Ｐゴシック" charset="0"/>
              </a:rPr>
              <a:t>PRL</a:t>
            </a: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ＭＳ Ｐゴシック" charset="0"/>
              </a:rPr>
              <a:t> 62, 221 (1989)</a:t>
            </a:r>
            <a:r>
              <a:rPr kumimoji="0" lang="en-GB" sz="1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ＭＳ Ｐゴシック" charset="0"/>
              </a:rPr>
              <a:t> </a:t>
            </a:r>
          </a:p>
          <a:p>
            <a:pPr eaLnBrk="1" hangingPunct="1">
              <a:defRPr/>
            </a:pPr>
            <a:r>
              <a:rPr lang="en-GB" altLang="zh-CN" sz="1000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G. </a:t>
            </a:r>
            <a:r>
              <a:rPr lang="en-GB" altLang="zh-CN" sz="1000" dirty="0" err="1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Sawatzky</a:t>
            </a:r>
            <a:r>
              <a:rPr lang="en-GB" altLang="zh-CN" sz="1000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, et al </a:t>
            </a:r>
            <a:r>
              <a:rPr lang="en-GB" altLang="zh-CN" sz="1000" i="1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PRL</a:t>
            </a:r>
            <a:r>
              <a:rPr lang="en-GB" altLang="zh-CN" sz="1000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 53, 2339 (1984)</a:t>
            </a:r>
            <a:r>
              <a:rPr lang="en-GB" altLang="zh-CN" sz="1000" i="1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 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7612" name="TextBox 77"/>
          <p:cNvSpPr txBox="1">
            <a:spLocks noChangeArrowheads="1"/>
          </p:cNvSpPr>
          <p:nvPr/>
        </p:nvSpPr>
        <p:spPr bwMode="auto">
          <a:xfrm>
            <a:off x="5729288" y="6078419"/>
            <a:ext cx="33020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0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JB Goodenough, </a:t>
            </a:r>
            <a:r>
              <a:rPr kumimoji="0" lang="en-GB" altLang="en-US" sz="1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J. Phys. Chem. Solids </a:t>
            </a:r>
            <a:r>
              <a:rPr kumimoji="0" lang="en-GB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(1958)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0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Allan Jacobson </a:t>
            </a:r>
            <a:r>
              <a:rPr kumimoji="0" lang="en-GB" altLang="en-US" sz="1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JACS 115 4173 (1993)</a:t>
            </a:r>
          </a:p>
          <a:p>
            <a:pPr eaLnBrk="1" hangingPunct="1">
              <a:defRPr/>
            </a:pPr>
            <a:r>
              <a:rPr lang="en-GB" altLang="zh-CN" sz="1000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John Harding, </a:t>
            </a:r>
            <a:r>
              <a:rPr lang="en-GB" altLang="zh-CN" sz="1000" i="1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PRB 85, 115127 (2012)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0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 bwMode="auto">
          <a:xfrm>
            <a:off x="1109663" y="1020763"/>
            <a:ext cx="7399337" cy="1700212"/>
          </a:xfrm>
          <a:prstGeom prst="rect">
            <a:avLst/>
          </a:prstGeom>
          <a:solidFill>
            <a:schemeClr val="accent1">
              <a:lumMod val="20000"/>
              <a:lumOff val="80000"/>
              <a:alpha val="34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  <a:defRPr/>
            </a:pP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4" name="Title 1"/>
          <p:cNvSpPr txBox="1">
            <a:spLocks/>
          </p:cNvSpPr>
          <p:nvPr/>
        </p:nvSpPr>
        <p:spPr>
          <a:xfrm>
            <a:off x="3542175" y="1149350"/>
            <a:ext cx="5029055" cy="1350962"/>
          </a:xfrm>
          <a:prstGeom prst="rect">
            <a:avLst/>
          </a:prstGeom>
        </p:spPr>
        <p:txBody>
          <a:bodyPr lIns="68580" tIns="34290" rIns="68580" bIns="3429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57175" lvl="0" indent="-257175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sz="1650" b="1" dirty="0">
                <a:solidFill>
                  <a:srgbClr val="FF0000"/>
                </a:solidFill>
                <a:cs typeface="Arial" panose="020B0604020202020204" pitchFamily="34" charset="0"/>
              </a:rPr>
              <a:t>Transparent </a:t>
            </a:r>
            <a:r>
              <a:rPr kumimoji="0" lang="en-US" altLang="zh-CN" sz="16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 panose="020B0604020202020204" pitchFamily="34" charset="0"/>
              </a:rPr>
              <a:t>P-type</a:t>
            </a:r>
            <a:r>
              <a:rPr kumimoji="0" lang="en-US" altLang="zh-CN" sz="165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 panose="020B0604020202020204" pitchFamily="34" charset="0"/>
              </a:rPr>
              <a:t> semiconductor</a:t>
            </a:r>
            <a:r>
              <a:rPr kumimoji="0" lang="en-US" altLang="zh-CN" sz="16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 panose="020B0604020202020204" pitchFamily="34" charset="0"/>
              </a:rPr>
              <a:t>: </a:t>
            </a:r>
            <a:r>
              <a:rPr kumimoji="0" lang="en-US" altLang="zh-CN" sz="165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 panose="020B0604020202020204" pitchFamily="34" charset="0"/>
              </a:rPr>
              <a:t>Eg</a:t>
            </a:r>
            <a:r>
              <a:rPr kumimoji="0" lang="en-US" altLang="zh-CN" sz="165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 panose="020B0604020202020204" pitchFamily="34" charset="0"/>
              </a:rPr>
              <a:t> = </a:t>
            </a:r>
            <a:r>
              <a:rPr kumimoji="0" lang="en-US" sz="165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 panose="020B0604020202020204" pitchFamily="34" charset="0"/>
              </a:rPr>
              <a:t>3.6 eV</a:t>
            </a:r>
            <a:r>
              <a:rPr kumimoji="0" lang="en-US" sz="16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 panose="020B0604020202020204" pitchFamily="34" charset="0"/>
              </a:rPr>
              <a:t>; </a:t>
            </a:r>
          </a:p>
          <a:p>
            <a:pPr marL="257175" indent="-257175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sz="16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Antiferromagnetic</a:t>
            </a:r>
            <a:r>
              <a:rPr lang="zh-CN" altLang="en-US" sz="165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n-US" altLang="zh-CN" sz="1650" dirty="0">
                <a:solidFill>
                  <a:srgbClr val="000000"/>
                </a:solidFill>
                <a:cs typeface="Arial" panose="020B0604020202020204" pitchFamily="34" charset="0"/>
              </a:rPr>
              <a:t>(</a:t>
            </a:r>
            <a:r>
              <a:rPr lang="en-US" sz="1650" dirty="0">
                <a:solidFill>
                  <a:srgbClr val="000000"/>
                </a:solidFill>
                <a:cs typeface="Arial" panose="020B0604020202020204" pitchFamily="34" charset="0"/>
              </a:rPr>
              <a:t>T</a:t>
            </a:r>
            <a:r>
              <a:rPr lang="en-US" sz="1650" i="1" baseline="-25000" dirty="0">
                <a:solidFill>
                  <a:srgbClr val="000000"/>
                </a:solidFill>
                <a:cs typeface="Arial" panose="020B0604020202020204" pitchFamily="34" charset="0"/>
              </a:rPr>
              <a:t>N</a:t>
            </a:r>
            <a:r>
              <a:rPr lang="en-US" sz="165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n-US" altLang="zh-CN" sz="1650" dirty="0">
                <a:solidFill>
                  <a:srgbClr val="000000"/>
                </a:solidFill>
                <a:cs typeface="Arial" panose="020B0604020202020204" pitchFamily="34" charset="0"/>
              </a:rPr>
              <a:t>= </a:t>
            </a:r>
            <a:r>
              <a:rPr lang="en-US" sz="1650" dirty="0">
                <a:solidFill>
                  <a:srgbClr val="000000"/>
                </a:solidFill>
                <a:cs typeface="Arial" panose="020B0604020202020204" pitchFamily="34" charset="0"/>
              </a:rPr>
              <a:t>523 K)</a:t>
            </a:r>
            <a:r>
              <a:rPr lang="en-US" altLang="zh-CN" sz="165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zh-CN" altLang="en-US" sz="165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endParaRPr lang="en-US" altLang="zh-CN" sz="165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257175" marR="0" lvl="0" indent="-257175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zh-CN" sz="1650" dirty="0">
                <a:solidFill>
                  <a:srgbClr val="000000"/>
                </a:solidFill>
                <a:latin typeface="Arial"/>
                <a:cs typeface="Arial" panose="020B0604020202020204" pitchFamily="34" charset="0"/>
              </a:rPr>
              <a:t>Application </a:t>
            </a:r>
            <a:r>
              <a:rPr kumimoji="0" lang="en-US" altLang="zh-CN" sz="16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 panose="020B0604020202020204" pitchFamily="34" charset="0"/>
              </a:rPr>
              <a:t>— Hole transport layer in solar cells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 panose="020B0604020202020204" pitchFamily="34" charset="0"/>
              </a:rPr>
              <a:t>                       </a:t>
            </a:r>
            <a:r>
              <a:rPr kumimoji="0" lang="en-US" altLang="zh-CN" sz="16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 panose="020B0604020202020204" pitchFamily="34" charset="0"/>
              </a:rPr>
              <a:t>— Data storage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grpSp>
        <p:nvGrpSpPr>
          <p:cNvPr id="67648" name="Group 114"/>
          <p:cNvGrpSpPr>
            <a:grpSpLocks/>
          </p:cNvGrpSpPr>
          <p:nvPr/>
        </p:nvGrpSpPr>
        <p:grpSpPr bwMode="auto">
          <a:xfrm>
            <a:off x="1065300" y="1068388"/>
            <a:ext cx="2438456" cy="1577975"/>
            <a:chOff x="1458875" y="1428115"/>
            <a:chExt cx="2415511" cy="1555818"/>
          </a:xfrm>
        </p:grpSpPr>
        <p:pic>
          <p:nvPicPr>
            <p:cNvPr id="67650" name="Picture 11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813" t="16699" r="27705" b="17647"/>
            <a:stretch>
              <a:fillRect/>
            </a:stretch>
          </p:blipFill>
          <p:spPr bwMode="auto">
            <a:xfrm>
              <a:off x="1458875" y="1428115"/>
              <a:ext cx="1805948" cy="15558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7652" name="TextBox 118"/>
            <p:cNvSpPr txBox="1">
              <a:spLocks noChangeArrowheads="1"/>
            </p:cNvSpPr>
            <p:nvPr/>
          </p:nvSpPr>
          <p:spPr bwMode="auto">
            <a:xfrm>
              <a:off x="3138405" y="2054213"/>
              <a:ext cx="735981" cy="333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rPr>
                <a:t>O</a:t>
              </a:r>
              <a:r>
                <a:rPr kumimoji="0" lang="en-GB" altLang="en-US" sz="1600" b="1" i="0" u="none" strike="noStrike" kern="1200" cap="none" spc="0" normalizeH="0" baseline="30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rPr>
                <a:t>2-</a:t>
              </a:r>
            </a:p>
          </p:txBody>
        </p:sp>
      </p:grpSp>
      <p:sp>
        <p:nvSpPr>
          <p:cNvPr id="79" name="Text Box 5"/>
          <p:cNvSpPr txBox="1">
            <a:spLocks noChangeArrowheads="1"/>
          </p:cNvSpPr>
          <p:nvPr/>
        </p:nvSpPr>
        <p:spPr bwMode="auto">
          <a:xfrm>
            <a:off x="763588" y="2820151"/>
            <a:ext cx="7745412" cy="299717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rgbClr val="C00000"/>
            </a:solidFill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just" defTabSz="4572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iti SC Medium"/>
              <a:ea typeface="Heiti SC Medium"/>
              <a:cs typeface="Heiti SC Medium"/>
            </a:endParaRPr>
          </a:p>
        </p:txBody>
      </p:sp>
      <p:pic>
        <p:nvPicPr>
          <p:cNvPr id="76" name="Picture 2" descr="Image result for nICEL OXIDE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177"/>
          <a:stretch/>
        </p:blipFill>
        <p:spPr bwMode="auto">
          <a:xfrm>
            <a:off x="277245" y="1000856"/>
            <a:ext cx="784938" cy="519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8" name="Title 1"/>
          <p:cNvSpPr txBox="1">
            <a:spLocks/>
          </p:cNvSpPr>
          <p:nvPr/>
        </p:nvSpPr>
        <p:spPr>
          <a:xfrm>
            <a:off x="964927" y="2791183"/>
            <a:ext cx="7812361" cy="4502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Electronic structure is interesting, </a:t>
            </a:r>
            <a:r>
              <a:rPr kumimoji="0" lang="en-US" altLang="zh-CN" sz="16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because of </a:t>
            </a:r>
            <a:r>
              <a:rPr lang="en-US" altLang="zh-CN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trong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electron correlation!!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60784" y="2244101"/>
            <a:ext cx="13153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00FF"/>
                </a:solidFill>
              </a:rPr>
              <a:t>Ni</a:t>
            </a:r>
            <a:r>
              <a:rPr lang="en-US" sz="1600" baseline="30000" dirty="0">
                <a:solidFill>
                  <a:srgbClr val="0000FF"/>
                </a:solidFill>
              </a:rPr>
              <a:t>2+</a:t>
            </a:r>
            <a:r>
              <a:rPr lang="en-US" sz="1600" dirty="0">
                <a:solidFill>
                  <a:srgbClr val="0000FF"/>
                </a:solidFill>
              </a:rPr>
              <a:t>: 3d</a:t>
            </a:r>
            <a:r>
              <a:rPr lang="en-US" sz="1600" baseline="30000" dirty="0">
                <a:solidFill>
                  <a:srgbClr val="0000FF"/>
                </a:solidFill>
              </a:rPr>
              <a:t>8</a:t>
            </a:r>
          </a:p>
        </p:txBody>
      </p:sp>
      <p:sp>
        <p:nvSpPr>
          <p:cNvPr id="77" name="TextBox 77"/>
          <p:cNvSpPr txBox="1">
            <a:spLocks noChangeArrowheads="1"/>
          </p:cNvSpPr>
          <p:nvPr/>
        </p:nvSpPr>
        <p:spPr bwMode="auto">
          <a:xfrm>
            <a:off x="5684838" y="5809747"/>
            <a:ext cx="3302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Electrochemists believe they are cycling Ni</a:t>
            </a:r>
            <a:r>
              <a:rPr kumimoji="0" lang="en-GB" altLang="en-US" sz="1400" b="1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2+</a:t>
            </a:r>
            <a:r>
              <a:rPr kumimoji="0" lang="en-GB" altLang="en-US" sz="14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/</a:t>
            </a:r>
            <a:r>
              <a:rPr kumimoji="0" lang="en-GB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Ni</a:t>
            </a:r>
            <a:r>
              <a:rPr kumimoji="0" lang="en-GB" altLang="en-US" sz="1400" b="1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3+ </a:t>
            </a:r>
            <a:r>
              <a:rPr kumimoji="0" lang="en-GB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redox potential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2749550" y="5338456"/>
            <a:ext cx="1169988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Ni 3d t</a:t>
            </a:r>
            <a:r>
              <a:rPr kumimoji="0" lang="en-US" sz="14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2g</a:t>
            </a:r>
          </a:p>
        </p:txBody>
      </p:sp>
      <p:sp>
        <p:nvSpPr>
          <p:cNvPr id="93" name="Rectangle 92"/>
          <p:cNvSpPr/>
          <p:nvPr/>
        </p:nvSpPr>
        <p:spPr>
          <a:xfrm>
            <a:off x="1747838" y="4828342"/>
            <a:ext cx="1084262" cy="589489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7" name="TextBox 52"/>
          <p:cNvSpPr txBox="1">
            <a:spLocks noChangeArrowheads="1"/>
          </p:cNvSpPr>
          <p:nvPr/>
        </p:nvSpPr>
        <p:spPr bwMode="auto">
          <a:xfrm>
            <a:off x="2055813" y="4847392"/>
            <a:ext cx="671512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O 2p</a:t>
            </a:r>
            <a:r>
              <a:rPr kumimoji="0" lang="en-US" altLang="en-US" sz="1200" b="1" i="0" u="none" strike="noStrike" kern="120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6</a:t>
            </a:r>
          </a:p>
        </p:txBody>
      </p:sp>
      <p:cxnSp>
        <p:nvCxnSpPr>
          <p:cNvPr id="108" name="Straight Connector 107"/>
          <p:cNvCxnSpPr/>
          <p:nvPr/>
        </p:nvCxnSpPr>
        <p:spPr>
          <a:xfrm>
            <a:off x="1820863" y="5501968"/>
            <a:ext cx="269875" cy="0"/>
          </a:xfrm>
          <a:prstGeom prst="line">
            <a:avLst/>
          </a:prstGeom>
          <a:ln w="60325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Arrow Connector 108"/>
          <p:cNvCxnSpPr/>
          <p:nvPr/>
        </p:nvCxnSpPr>
        <p:spPr>
          <a:xfrm flipV="1">
            <a:off x="1909763" y="5403543"/>
            <a:ext cx="0" cy="188913"/>
          </a:xfrm>
          <a:prstGeom prst="straightConnector1">
            <a:avLst/>
          </a:prstGeom>
          <a:ln w="25400">
            <a:solidFill>
              <a:schemeClr val="tx1"/>
            </a:solidFill>
            <a:headEnd w="sm" len="sm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Arrow Connector 110"/>
          <p:cNvCxnSpPr/>
          <p:nvPr/>
        </p:nvCxnSpPr>
        <p:spPr>
          <a:xfrm>
            <a:off x="2016125" y="5417831"/>
            <a:ext cx="0" cy="188912"/>
          </a:xfrm>
          <a:prstGeom prst="straightConnector1">
            <a:avLst/>
          </a:prstGeom>
          <a:ln w="25400">
            <a:solidFill>
              <a:schemeClr val="tx1"/>
            </a:solidFill>
            <a:headEnd w="sm" len="sm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/>
          <p:cNvCxnSpPr/>
          <p:nvPr/>
        </p:nvCxnSpPr>
        <p:spPr>
          <a:xfrm>
            <a:off x="1993900" y="5227331"/>
            <a:ext cx="242888" cy="0"/>
          </a:xfrm>
          <a:prstGeom prst="line">
            <a:avLst/>
          </a:prstGeom>
          <a:ln w="60325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/>
          <p:cNvCxnSpPr/>
          <p:nvPr/>
        </p:nvCxnSpPr>
        <p:spPr>
          <a:xfrm>
            <a:off x="2371725" y="5227331"/>
            <a:ext cx="242888" cy="0"/>
          </a:xfrm>
          <a:prstGeom prst="line">
            <a:avLst/>
          </a:prstGeom>
          <a:ln w="60325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4" name="TextBox 3"/>
          <p:cNvSpPr txBox="1">
            <a:spLocks noChangeArrowheads="1"/>
          </p:cNvSpPr>
          <p:nvPr/>
        </p:nvSpPr>
        <p:spPr bwMode="auto">
          <a:xfrm>
            <a:off x="2288585" y="4333833"/>
            <a:ext cx="11382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49263">
              <a:lnSpc>
                <a:spcPts val="36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800">
                <a:solidFill>
                  <a:srgbClr val="002147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449263"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002147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449263">
              <a:spcBef>
                <a:spcPts val="5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200">
                <a:solidFill>
                  <a:srgbClr val="002147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49263"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2147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49263"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Times New Roman" panose="02020603050405020304" pitchFamily="18" charset="0"/>
              <a:buNone/>
              <a:tabLst/>
              <a:defRPr/>
            </a:pPr>
            <a:r>
              <a:rPr kumimoji="0" lang="en-US" altLang="en-US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Eg</a:t>
            </a:r>
            <a:r>
              <a:rPr kumimoji="0" lang="en-US" alt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= 3.</a:t>
            </a:r>
            <a:r>
              <a:rPr kumimoji="0" lang="en-US" altLang="zh-CN" sz="11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6</a:t>
            </a:r>
            <a:r>
              <a:rPr kumimoji="0" lang="en-US" alt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eV</a:t>
            </a:r>
          </a:p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Times New Roman" panose="02020603050405020304" pitchFamily="18" charset="0"/>
              <a:buNone/>
              <a:tabLst/>
              <a:defRPr/>
            </a:pPr>
            <a:endParaRPr kumimoji="0" lang="en-US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cxnSp>
        <p:nvCxnSpPr>
          <p:cNvPr id="115" name="Straight Arrow Connector 114"/>
          <p:cNvCxnSpPr/>
          <p:nvPr/>
        </p:nvCxnSpPr>
        <p:spPr>
          <a:xfrm flipV="1">
            <a:off x="2313517" y="4149417"/>
            <a:ext cx="0" cy="640080"/>
          </a:xfrm>
          <a:prstGeom prst="straightConnector1">
            <a:avLst/>
          </a:prstGeom>
          <a:ln w="25400">
            <a:solidFill>
              <a:srgbClr val="FF0000"/>
            </a:solidFill>
            <a:prstDash val="sysDot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/>
          <p:cNvCxnSpPr/>
          <p:nvPr/>
        </p:nvCxnSpPr>
        <p:spPr>
          <a:xfrm>
            <a:off x="2178050" y="5501968"/>
            <a:ext cx="269875" cy="0"/>
          </a:xfrm>
          <a:prstGeom prst="line">
            <a:avLst/>
          </a:prstGeom>
          <a:ln w="60325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Arrow Connector 116"/>
          <p:cNvCxnSpPr/>
          <p:nvPr/>
        </p:nvCxnSpPr>
        <p:spPr>
          <a:xfrm flipV="1">
            <a:off x="2266950" y="5403543"/>
            <a:ext cx="0" cy="188913"/>
          </a:xfrm>
          <a:prstGeom prst="straightConnector1">
            <a:avLst/>
          </a:prstGeom>
          <a:ln w="25400">
            <a:solidFill>
              <a:schemeClr val="tx1"/>
            </a:solidFill>
            <a:headEnd w="sm" len="sm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Arrow Connector 117"/>
          <p:cNvCxnSpPr/>
          <p:nvPr/>
        </p:nvCxnSpPr>
        <p:spPr>
          <a:xfrm>
            <a:off x="2373313" y="5417831"/>
            <a:ext cx="0" cy="188912"/>
          </a:xfrm>
          <a:prstGeom prst="straightConnector1">
            <a:avLst/>
          </a:prstGeom>
          <a:ln w="25400">
            <a:solidFill>
              <a:schemeClr val="tx1"/>
            </a:solidFill>
            <a:headEnd w="sm" len="sm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/>
          <p:cNvCxnSpPr/>
          <p:nvPr/>
        </p:nvCxnSpPr>
        <p:spPr>
          <a:xfrm>
            <a:off x="2528888" y="5501968"/>
            <a:ext cx="269875" cy="0"/>
          </a:xfrm>
          <a:prstGeom prst="line">
            <a:avLst/>
          </a:prstGeom>
          <a:ln w="60325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Arrow Connector 119"/>
          <p:cNvCxnSpPr/>
          <p:nvPr/>
        </p:nvCxnSpPr>
        <p:spPr>
          <a:xfrm flipV="1">
            <a:off x="2617788" y="5403543"/>
            <a:ext cx="0" cy="188913"/>
          </a:xfrm>
          <a:prstGeom prst="straightConnector1">
            <a:avLst/>
          </a:prstGeom>
          <a:ln w="25400">
            <a:solidFill>
              <a:schemeClr val="tx1"/>
            </a:solidFill>
            <a:headEnd w="sm" len="sm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Arrow Connector 120"/>
          <p:cNvCxnSpPr/>
          <p:nvPr/>
        </p:nvCxnSpPr>
        <p:spPr>
          <a:xfrm>
            <a:off x="2724150" y="5417831"/>
            <a:ext cx="0" cy="188912"/>
          </a:xfrm>
          <a:prstGeom prst="straightConnector1">
            <a:avLst/>
          </a:prstGeom>
          <a:ln w="25400">
            <a:solidFill>
              <a:schemeClr val="tx1"/>
            </a:solidFill>
            <a:headEnd w="sm" len="sm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Arrow Connector 121"/>
          <p:cNvCxnSpPr/>
          <p:nvPr/>
        </p:nvCxnSpPr>
        <p:spPr>
          <a:xfrm flipV="1">
            <a:off x="2114550" y="5130493"/>
            <a:ext cx="0" cy="161925"/>
          </a:xfrm>
          <a:prstGeom prst="straightConnector1">
            <a:avLst/>
          </a:prstGeom>
          <a:ln w="25400">
            <a:solidFill>
              <a:schemeClr val="tx1"/>
            </a:solidFill>
            <a:headEnd w="sm" len="sm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Arrow Connector 122"/>
          <p:cNvCxnSpPr/>
          <p:nvPr/>
        </p:nvCxnSpPr>
        <p:spPr>
          <a:xfrm flipV="1">
            <a:off x="2492375" y="5130493"/>
            <a:ext cx="0" cy="161925"/>
          </a:xfrm>
          <a:prstGeom prst="straightConnector1">
            <a:avLst/>
          </a:prstGeom>
          <a:ln w="25400">
            <a:solidFill>
              <a:schemeClr val="tx1"/>
            </a:solidFill>
            <a:headEnd w="sm" len="sm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/>
          <p:cNvCxnSpPr/>
          <p:nvPr/>
        </p:nvCxnSpPr>
        <p:spPr>
          <a:xfrm>
            <a:off x="2012950" y="4106026"/>
            <a:ext cx="244475" cy="0"/>
          </a:xfrm>
          <a:prstGeom prst="line">
            <a:avLst/>
          </a:prstGeom>
          <a:ln w="60325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124"/>
          <p:cNvCxnSpPr/>
          <p:nvPr/>
        </p:nvCxnSpPr>
        <p:spPr>
          <a:xfrm>
            <a:off x="2373313" y="4109201"/>
            <a:ext cx="242887" cy="0"/>
          </a:xfrm>
          <a:prstGeom prst="line">
            <a:avLst/>
          </a:prstGeom>
          <a:ln w="60325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6" name="TextBox 125"/>
          <p:cNvSpPr txBox="1"/>
          <p:nvPr/>
        </p:nvSpPr>
        <p:spPr>
          <a:xfrm>
            <a:off x="2492375" y="5035243"/>
            <a:ext cx="815975" cy="3063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e</a:t>
            </a:r>
            <a:r>
              <a:rPr kumimoji="0" lang="en-US" sz="1400" b="1" i="0" u="none" strike="noStrike" kern="1200" cap="none" spc="0" normalizeH="0" baseline="-25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g</a:t>
            </a:r>
            <a:endParaRPr kumimoji="0" lang="en-US" sz="1400" b="1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charset="0"/>
              <a:cs typeface="Arial" panose="020B0604020202020204" pitchFamily="34" charset="0"/>
            </a:endParaRPr>
          </a:p>
        </p:txBody>
      </p:sp>
      <p:sp>
        <p:nvSpPr>
          <p:cNvPr id="127" name="TextBox 126"/>
          <p:cNvSpPr txBox="1"/>
          <p:nvPr/>
        </p:nvSpPr>
        <p:spPr>
          <a:xfrm>
            <a:off x="2566988" y="3961564"/>
            <a:ext cx="8159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e</a:t>
            </a:r>
            <a:r>
              <a:rPr kumimoji="0" lang="en-US" sz="1400" b="1" i="0" u="none" strike="noStrike" kern="1200" cap="none" spc="0" normalizeH="0" baseline="-25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g</a:t>
            </a:r>
            <a:endParaRPr kumimoji="0" lang="en-US" sz="1400" b="1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charset="0"/>
              <a:cs typeface="Arial" panose="020B0604020202020204" pitchFamily="34" charset="0"/>
            </a:endParaRPr>
          </a:p>
        </p:txBody>
      </p:sp>
      <p:cxnSp>
        <p:nvCxnSpPr>
          <p:cNvPr id="128" name="Straight Arrow Connector 127"/>
          <p:cNvCxnSpPr/>
          <p:nvPr/>
        </p:nvCxnSpPr>
        <p:spPr>
          <a:xfrm flipV="1">
            <a:off x="1685925" y="3979026"/>
            <a:ext cx="0" cy="1646238"/>
          </a:xfrm>
          <a:prstGeom prst="straightConnector1">
            <a:avLst/>
          </a:prstGeom>
          <a:ln w="25400">
            <a:solidFill>
              <a:schemeClr val="tx1"/>
            </a:solidFill>
            <a:headEnd w="sm" len="sm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9" name="TextBox 75"/>
          <p:cNvSpPr txBox="1">
            <a:spLocks noChangeArrowheads="1"/>
          </p:cNvSpPr>
          <p:nvPr/>
        </p:nvSpPr>
        <p:spPr bwMode="auto">
          <a:xfrm rot="16200000">
            <a:off x="1081882" y="4390982"/>
            <a:ext cx="9191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Energy</a:t>
            </a:r>
            <a:endParaRPr kumimoji="0" lang="en-US" altLang="en-US" sz="1400" b="1" i="0" u="none" strike="noStrike" kern="1200" cap="none" spc="0" normalizeH="0" baseline="-2500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130" name="TextBox 129"/>
          <p:cNvSpPr txBox="1"/>
          <p:nvPr/>
        </p:nvSpPr>
        <p:spPr>
          <a:xfrm>
            <a:off x="7264400" y="5041674"/>
            <a:ext cx="10795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Ni 3d t</a:t>
            </a:r>
            <a:r>
              <a:rPr kumimoji="0" lang="en-US" sz="14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2g</a:t>
            </a:r>
          </a:p>
        </p:txBody>
      </p:sp>
      <p:cxnSp>
        <p:nvCxnSpPr>
          <p:cNvPr id="131" name="Straight Arrow Connector 130"/>
          <p:cNvCxnSpPr/>
          <p:nvPr/>
        </p:nvCxnSpPr>
        <p:spPr>
          <a:xfrm flipV="1">
            <a:off x="6183313" y="3950568"/>
            <a:ext cx="0" cy="1646238"/>
          </a:xfrm>
          <a:prstGeom prst="straightConnector1">
            <a:avLst/>
          </a:prstGeom>
          <a:ln w="25400">
            <a:solidFill>
              <a:schemeClr val="tx1"/>
            </a:solidFill>
            <a:headEnd w="sm" len="sm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2" name="Rectangle 131"/>
          <p:cNvSpPr/>
          <p:nvPr/>
        </p:nvSpPr>
        <p:spPr>
          <a:xfrm>
            <a:off x="6251575" y="4971708"/>
            <a:ext cx="1084263" cy="639763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3" name="TextBox 85"/>
          <p:cNvSpPr txBox="1">
            <a:spLocks noChangeArrowheads="1"/>
          </p:cNvSpPr>
          <p:nvPr/>
        </p:nvSpPr>
        <p:spPr bwMode="auto">
          <a:xfrm>
            <a:off x="6538913" y="5239448"/>
            <a:ext cx="6715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O 2p</a:t>
            </a:r>
            <a:r>
              <a:rPr kumimoji="0" lang="en-US" altLang="en-US" sz="1400" b="1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6</a:t>
            </a:r>
          </a:p>
        </p:txBody>
      </p:sp>
      <p:cxnSp>
        <p:nvCxnSpPr>
          <p:cNvPr id="134" name="Straight Connector 133"/>
          <p:cNvCxnSpPr/>
          <p:nvPr/>
        </p:nvCxnSpPr>
        <p:spPr>
          <a:xfrm>
            <a:off x="6323013" y="5163912"/>
            <a:ext cx="269875" cy="0"/>
          </a:xfrm>
          <a:prstGeom prst="line">
            <a:avLst/>
          </a:prstGeom>
          <a:ln w="60325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Arrow Connector 134"/>
          <p:cNvCxnSpPr/>
          <p:nvPr/>
        </p:nvCxnSpPr>
        <p:spPr>
          <a:xfrm flipV="1">
            <a:off x="6413500" y="5065487"/>
            <a:ext cx="0" cy="188912"/>
          </a:xfrm>
          <a:prstGeom prst="straightConnector1">
            <a:avLst/>
          </a:prstGeom>
          <a:ln w="25400">
            <a:solidFill>
              <a:schemeClr val="tx1"/>
            </a:solidFill>
            <a:headEnd w="sm" len="sm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Arrow Connector 135"/>
          <p:cNvCxnSpPr/>
          <p:nvPr/>
        </p:nvCxnSpPr>
        <p:spPr>
          <a:xfrm>
            <a:off x="6519863" y="5079774"/>
            <a:ext cx="0" cy="188913"/>
          </a:xfrm>
          <a:prstGeom prst="straightConnector1">
            <a:avLst/>
          </a:prstGeom>
          <a:ln w="25400">
            <a:solidFill>
              <a:schemeClr val="tx1"/>
            </a:solidFill>
            <a:headEnd w="sm" len="sm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Connector 136"/>
          <p:cNvCxnSpPr/>
          <p:nvPr/>
        </p:nvCxnSpPr>
        <p:spPr>
          <a:xfrm>
            <a:off x="6497638" y="4889274"/>
            <a:ext cx="242887" cy="0"/>
          </a:xfrm>
          <a:prstGeom prst="line">
            <a:avLst/>
          </a:prstGeom>
          <a:ln w="60325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Connector 137"/>
          <p:cNvCxnSpPr/>
          <p:nvPr/>
        </p:nvCxnSpPr>
        <p:spPr>
          <a:xfrm>
            <a:off x="6875463" y="4889274"/>
            <a:ext cx="242887" cy="0"/>
          </a:xfrm>
          <a:prstGeom prst="line">
            <a:avLst/>
          </a:prstGeom>
          <a:ln w="60325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9" name="TextBox 3"/>
          <p:cNvSpPr txBox="1">
            <a:spLocks noChangeArrowheads="1"/>
          </p:cNvSpPr>
          <p:nvPr/>
        </p:nvSpPr>
        <p:spPr bwMode="auto">
          <a:xfrm>
            <a:off x="6781799" y="4378984"/>
            <a:ext cx="1165225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49263">
              <a:lnSpc>
                <a:spcPts val="36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800">
                <a:solidFill>
                  <a:srgbClr val="002147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449263"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002147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449263">
              <a:spcBef>
                <a:spcPts val="5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200">
                <a:solidFill>
                  <a:srgbClr val="002147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49263"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2147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49263"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Times New Roman" panose="02020603050405020304" pitchFamily="18" charset="0"/>
              <a:buNone/>
              <a:tabLst/>
              <a:defRPr/>
            </a:pPr>
            <a:r>
              <a:rPr kumimoji="0" lang="en-US" altLang="en-US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Eg</a:t>
            </a:r>
            <a:endParaRPr kumimoji="0" lang="en-US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cxnSp>
        <p:nvCxnSpPr>
          <p:cNvPr id="140" name="Straight Arrow Connector 139"/>
          <p:cNvCxnSpPr/>
          <p:nvPr/>
        </p:nvCxnSpPr>
        <p:spPr>
          <a:xfrm flipV="1">
            <a:off x="6780213" y="4193456"/>
            <a:ext cx="0" cy="640080"/>
          </a:xfrm>
          <a:prstGeom prst="straightConnector1">
            <a:avLst/>
          </a:prstGeom>
          <a:ln w="25400">
            <a:solidFill>
              <a:srgbClr val="FF0000"/>
            </a:solidFill>
            <a:prstDash val="sysDot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Connector 140"/>
          <p:cNvCxnSpPr/>
          <p:nvPr/>
        </p:nvCxnSpPr>
        <p:spPr>
          <a:xfrm>
            <a:off x="6680200" y="5163912"/>
            <a:ext cx="271463" cy="0"/>
          </a:xfrm>
          <a:prstGeom prst="line">
            <a:avLst/>
          </a:prstGeom>
          <a:ln w="60325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Arrow Connector 141"/>
          <p:cNvCxnSpPr/>
          <p:nvPr/>
        </p:nvCxnSpPr>
        <p:spPr>
          <a:xfrm flipV="1">
            <a:off x="6770688" y="5065487"/>
            <a:ext cx="0" cy="188912"/>
          </a:xfrm>
          <a:prstGeom prst="straightConnector1">
            <a:avLst/>
          </a:prstGeom>
          <a:ln w="25400">
            <a:solidFill>
              <a:schemeClr val="tx1"/>
            </a:solidFill>
            <a:headEnd w="sm" len="sm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Arrow Connector 142"/>
          <p:cNvCxnSpPr/>
          <p:nvPr/>
        </p:nvCxnSpPr>
        <p:spPr>
          <a:xfrm>
            <a:off x="6877050" y="5079774"/>
            <a:ext cx="0" cy="188913"/>
          </a:xfrm>
          <a:prstGeom prst="straightConnector1">
            <a:avLst/>
          </a:prstGeom>
          <a:ln w="25400">
            <a:solidFill>
              <a:schemeClr val="tx1"/>
            </a:solidFill>
            <a:headEnd w="sm" len="sm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/>
          <p:cNvCxnSpPr/>
          <p:nvPr/>
        </p:nvCxnSpPr>
        <p:spPr>
          <a:xfrm>
            <a:off x="7031038" y="5163912"/>
            <a:ext cx="271462" cy="0"/>
          </a:xfrm>
          <a:prstGeom prst="line">
            <a:avLst/>
          </a:prstGeom>
          <a:ln w="60325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Arrow Connector 144"/>
          <p:cNvCxnSpPr/>
          <p:nvPr/>
        </p:nvCxnSpPr>
        <p:spPr>
          <a:xfrm flipV="1">
            <a:off x="7121525" y="5065487"/>
            <a:ext cx="0" cy="188912"/>
          </a:xfrm>
          <a:prstGeom prst="straightConnector1">
            <a:avLst/>
          </a:prstGeom>
          <a:ln w="25400">
            <a:solidFill>
              <a:schemeClr val="tx1"/>
            </a:solidFill>
            <a:headEnd w="sm" len="sm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Arrow Connector 145"/>
          <p:cNvCxnSpPr/>
          <p:nvPr/>
        </p:nvCxnSpPr>
        <p:spPr>
          <a:xfrm>
            <a:off x="7227888" y="5079774"/>
            <a:ext cx="0" cy="188913"/>
          </a:xfrm>
          <a:prstGeom prst="straightConnector1">
            <a:avLst/>
          </a:prstGeom>
          <a:ln w="25400">
            <a:solidFill>
              <a:schemeClr val="tx1"/>
            </a:solidFill>
            <a:headEnd w="sm" len="sm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Arrow Connector 146"/>
          <p:cNvCxnSpPr/>
          <p:nvPr/>
        </p:nvCxnSpPr>
        <p:spPr>
          <a:xfrm flipV="1">
            <a:off x="6618288" y="4792437"/>
            <a:ext cx="0" cy="161925"/>
          </a:xfrm>
          <a:prstGeom prst="straightConnector1">
            <a:avLst/>
          </a:prstGeom>
          <a:ln w="25400">
            <a:solidFill>
              <a:schemeClr val="tx1"/>
            </a:solidFill>
            <a:headEnd w="sm" len="sm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Arrow Connector 147"/>
          <p:cNvCxnSpPr/>
          <p:nvPr/>
        </p:nvCxnSpPr>
        <p:spPr>
          <a:xfrm flipV="1">
            <a:off x="6994525" y="4792437"/>
            <a:ext cx="0" cy="161925"/>
          </a:xfrm>
          <a:prstGeom prst="straightConnector1">
            <a:avLst/>
          </a:prstGeom>
          <a:ln w="25400">
            <a:solidFill>
              <a:schemeClr val="tx1"/>
            </a:solidFill>
            <a:headEnd w="sm" len="sm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/>
          <p:cNvCxnSpPr/>
          <p:nvPr/>
        </p:nvCxnSpPr>
        <p:spPr>
          <a:xfrm>
            <a:off x="6524625" y="4142656"/>
            <a:ext cx="242888" cy="0"/>
          </a:xfrm>
          <a:prstGeom prst="line">
            <a:avLst/>
          </a:prstGeom>
          <a:ln w="60325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/>
          <p:cNvCxnSpPr/>
          <p:nvPr/>
        </p:nvCxnSpPr>
        <p:spPr>
          <a:xfrm>
            <a:off x="6884988" y="4137893"/>
            <a:ext cx="242887" cy="0"/>
          </a:xfrm>
          <a:prstGeom prst="line">
            <a:avLst/>
          </a:prstGeom>
          <a:ln w="60325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1" name="TextBox 150"/>
          <p:cNvSpPr txBox="1"/>
          <p:nvPr/>
        </p:nvSpPr>
        <p:spPr>
          <a:xfrm>
            <a:off x="7046913" y="4730524"/>
            <a:ext cx="817562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e</a:t>
            </a:r>
            <a:r>
              <a:rPr kumimoji="0" lang="en-US" sz="1400" b="1" i="0" u="none" strike="noStrike" kern="1200" cap="none" spc="0" normalizeH="0" baseline="-25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g</a:t>
            </a:r>
            <a:endParaRPr kumimoji="0" lang="en-US" sz="1400" b="1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charset="0"/>
              <a:cs typeface="Arial" panose="020B0604020202020204" pitchFamily="34" charset="0"/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7078663" y="3990256"/>
            <a:ext cx="8159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e</a:t>
            </a:r>
            <a:r>
              <a:rPr kumimoji="0" lang="en-US" sz="1400" b="1" i="0" u="none" strike="noStrike" kern="1200" cap="none" spc="0" normalizeH="0" baseline="-25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g</a:t>
            </a:r>
            <a:endParaRPr kumimoji="0" lang="en-US" sz="1400" b="1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charset="0"/>
              <a:cs typeface="Arial" panose="020B0604020202020204" pitchFamily="34" charset="0"/>
            </a:endParaRPr>
          </a:p>
        </p:txBody>
      </p:sp>
      <p:sp>
        <p:nvSpPr>
          <p:cNvPr id="153" name="TextBox 106"/>
          <p:cNvSpPr txBox="1">
            <a:spLocks noChangeArrowheads="1"/>
          </p:cNvSpPr>
          <p:nvPr/>
        </p:nvSpPr>
        <p:spPr bwMode="auto">
          <a:xfrm>
            <a:off x="4216990" y="3780412"/>
            <a:ext cx="9874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VS</a:t>
            </a:r>
            <a:endParaRPr kumimoji="0" lang="en-US" altLang="en-US" sz="3200" b="0" i="1" u="none" strike="noStrike" kern="1200" cap="none" spc="0" normalizeH="0" baseline="-250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154" name="TextBox 16"/>
          <p:cNvSpPr txBox="1">
            <a:spLocks noChangeArrowheads="1"/>
          </p:cNvSpPr>
          <p:nvPr/>
        </p:nvSpPr>
        <p:spPr bwMode="auto">
          <a:xfrm>
            <a:off x="1295521" y="3421546"/>
            <a:ext cx="29305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Physicists’ picture </a:t>
            </a:r>
          </a:p>
        </p:txBody>
      </p:sp>
      <p:sp>
        <p:nvSpPr>
          <p:cNvPr id="155" name="TextBox 108"/>
          <p:cNvSpPr txBox="1">
            <a:spLocks noChangeArrowheads="1"/>
          </p:cNvSpPr>
          <p:nvPr/>
        </p:nvSpPr>
        <p:spPr bwMode="auto">
          <a:xfrm>
            <a:off x="5899151" y="3447214"/>
            <a:ext cx="2226734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Chemists’ picture </a:t>
            </a:r>
          </a:p>
        </p:txBody>
      </p:sp>
      <p:sp>
        <p:nvSpPr>
          <p:cNvPr id="156" name="TextBox 81"/>
          <p:cNvSpPr txBox="1">
            <a:spLocks noChangeArrowheads="1"/>
          </p:cNvSpPr>
          <p:nvPr/>
        </p:nvSpPr>
        <p:spPr bwMode="auto">
          <a:xfrm rot="16200000">
            <a:off x="5574507" y="4441899"/>
            <a:ext cx="9191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Energy</a:t>
            </a:r>
            <a:endParaRPr kumimoji="0" lang="en-US" altLang="en-US" sz="1400" b="1" i="0" u="none" strike="noStrike" kern="1200" cap="none" spc="0" normalizeH="0" baseline="-2500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157" name="TextBox 3"/>
          <p:cNvSpPr txBox="1">
            <a:spLocks noChangeArrowheads="1"/>
          </p:cNvSpPr>
          <p:nvPr/>
        </p:nvSpPr>
        <p:spPr bwMode="auto">
          <a:xfrm>
            <a:off x="1250951" y="5045549"/>
            <a:ext cx="611187" cy="446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49263">
              <a:lnSpc>
                <a:spcPts val="36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800">
                <a:solidFill>
                  <a:srgbClr val="002147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449263"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002147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449263">
              <a:spcBef>
                <a:spcPts val="5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200">
                <a:solidFill>
                  <a:srgbClr val="002147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49263"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2147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49263"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Times New Roman" panose="02020603050405020304" pitchFamily="18" charset="0"/>
              <a:buNone/>
              <a:tabLst/>
              <a:defRPr/>
            </a:pPr>
            <a:r>
              <a:rPr lang="en-US" altLang="en-US" sz="1400" b="1" dirty="0">
                <a:solidFill>
                  <a:schemeClr val="tx1"/>
                </a:solidFill>
              </a:rPr>
              <a:t>VB</a:t>
            </a:r>
            <a:endParaRPr kumimoji="0" lang="en-US" altLang="en-US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Times New Roman" panose="02020603050405020304" pitchFamily="18" charset="0"/>
              <a:buNone/>
              <a:tabLst/>
              <a:defRPr/>
            </a:pPr>
            <a:endParaRPr kumimoji="0" lang="en-US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58" name="TextBox 3"/>
          <p:cNvSpPr txBox="1">
            <a:spLocks noChangeArrowheads="1"/>
          </p:cNvSpPr>
          <p:nvPr/>
        </p:nvSpPr>
        <p:spPr bwMode="auto">
          <a:xfrm>
            <a:off x="1233488" y="3965697"/>
            <a:ext cx="1138237" cy="446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49263">
              <a:lnSpc>
                <a:spcPts val="36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800">
                <a:solidFill>
                  <a:srgbClr val="002147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449263"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002147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449263">
              <a:spcBef>
                <a:spcPts val="5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200">
                <a:solidFill>
                  <a:srgbClr val="002147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49263"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2147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49263"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Times New Roman" panose="02020603050405020304" pitchFamily="18" charset="0"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CB</a:t>
            </a:r>
          </a:p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Times New Roman" panose="02020603050405020304" pitchFamily="18" charset="0"/>
              <a:buNone/>
              <a:tabLst/>
              <a:defRPr/>
            </a:pPr>
            <a:endParaRPr kumimoji="0" lang="en-US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59" name="TextBox 3"/>
          <p:cNvSpPr txBox="1">
            <a:spLocks noChangeArrowheads="1"/>
          </p:cNvSpPr>
          <p:nvPr/>
        </p:nvSpPr>
        <p:spPr bwMode="auto">
          <a:xfrm>
            <a:off x="5746751" y="4967409"/>
            <a:ext cx="611187" cy="446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49263">
              <a:lnSpc>
                <a:spcPts val="36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800">
                <a:solidFill>
                  <a:srgbClr val="002147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449263"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002147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449263">
              <a:spcBef>
                <a:spcPts val="5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200">
                <a:solidFill>
                  <a:srgbClr val="002147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49263"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2147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49263"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Times New Roman" panose="02020603050405020304" pitchFamily="18" charset="0"/>
              <a:buNone/>
              <a:tabLst/>
              <a:defRPr/>
            </a:pPr>
            <a:r>
              <a:rPr lang="en-US" altLang="en-US" sz="1400" b="1" dirty="0">
                <a:solidFill>
                  <a:schemeClr val="tx1"/>
                </a:solidFill>
              </a:rPr>
              <a:t>VB</a:t>
            </a:r>
            <a:endParaRPr kumimoji="0" lang="en-US" altLang="en-US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Times New Roman" panose="02020603050405020304" pitchFamily="18" charset="0"/>
              <a:buNone/>
              <a:tabLst/>
              <a:defRPr/>
            </a:pPr>
            <a:endParaRPr kumimoji="0" lang="en-US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60" name="TextBox 3"/>
          <p:cNvSpPr txBox="1">
            <a:spLocks noChangeArrowheads="1"/>
          </p:cNvSpPr>
          <p:nvPr/>
        </p:nvSpPr>
        <p:spPr bwMode="auto">
          <a:xfrm>
            <a:off x="5729288" y="3887557"/>
            <a:ext cx="1138237" cy="446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49263">
              <a:lnSpc>
                <a:spcPts val="36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800">
                <a:solidFill>
                  <a:srgbClr val="002147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449263"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002147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449263">
              <a:spcBef>
                <a:spcPts val="5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200">
                <a:solidFill>
                  <a:srgbClr val="002147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49263"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2147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49263"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Times New Roman" panose="02020603050405020304" pitchFamily="18" charset="0"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CB</a:t>
            </a:r>
          </a:p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Times New Roman" panose="02020603050405020304" pitchFamily="18" charset="0"/>
              <a:buNone/>
              <a:tabLst/>
              <a:defRPr/>
            </a:pPr>
            <a:endParaRPr kumimoji="0" lang="en-US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61" name="TextBox 160"/>
          <p:cNvSpPr txBox="1"/>
          <p:nvPr/>
        </p:nvSpPr>
        <p:spPr bwMode="auto">
          <a:xfrm>
            <a:off x="2730345" y="1127487"/>
            <a:ext cx="1103313" cy="27699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050" b="1" dirty="0">
                <a:solidFill>
                  <a:srgbClr val="00CC00"/>
                </a:solidFill>
                <a:ea typeface="ＭＳ Ｐゴシック" charset="0"/>
                <a:cs typeface="Arial" panose="020B0604020202020204" pitchFamily="34" charset="0"/>
              </a:rPr>
              <a:t> </a:t>
            </a: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00CC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Li</a:t>
            </a:r>
            <a:r>
              <a:rPr kumimoji="0" lang="en-GB" sz="1200" b="1" i="0" u="none" strike="noStrike" kern="1200" cap="none" spc="0" normalizeH="0" baseline="30000" noProof="0" dirty="0">
                <a:ln>
                  <a:noFill/>
                </a:ln>
                <a:solidFill>
                  <a:srgbClr val="00CC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+</a:t>
            </a:r>
          </a:p>
        </p:txBody>
      </p:sp>
      <p:pic>
        <p:nvPicPr>
          <p:cNvPr id="162" name="Picture 1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947" t="7173" r="-635" b="75237"/>
          <a:stretch>
            <a:fillRect/>
          </a:stretch>
        </p:blipFill>
        <p:spPr bwMode="auto">
          <a:xfrm>
            <a:off x="2562773" y="1116456"/>
            <a:ext cx="278283" cy="342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" name="图片 2" descr="8092962_173153605000_2"/>
          <p:cNvPicPr/>
          <p:nvPr/>
        </p:nvPicPr>
        <p:blipFill>
          <a:blip r:embed="rId5"/>
          <a:srcRect b="83057"/>
          <a:stretch>
            <a:fillRect/>
          </a:stretch>
        </p:blipFill>
        <p:spPr>
          <a:xfrm>
            <a:off x="-4192" y="-12059"/>
            <a:ext cx="9144635" cy="756285"/>
          </a:xfrm>
          <a:prstGeom prst="rect">
            <a:avLst/>
          </a:prstGeom>
        </p:spPr>
      </p:pic>
      <p:sp>
        <p:nvSpPr>
          <p:cNvPr id="81" name="AutoShape 10" descr="https://www.extremetech.com/wp-content/uploads/2015/06/supercon-head-640x353.jpg"/>
          <p:cNvSpPr>
            <a:spLocks noChangeAspect="1" noChangeArrowheads="1"/>
          </p:cNvSpPr>
          <p:nvPr/>
        </p:nvSpPr>
        <p:spPr bwMode="auto">
          <a:xfrm>
            <a:off x="71391" y="-23052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pic>
        <p:nvPicPr>
          <p:cNvPr id="82" name="Picture 2" descr="Related imag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856" y="-41711"/>
            <a:ext cx="815587" cy="815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" name="Title 1"/>
          <p:cNvSpPr txBox="1">
            <a:spLocks/>
          </p:cNvSpPr>
          <p:nvPr/>
        </p:nvSpPr>
        <p:spPr>
          <a:xfrm>
            <a:off x="423674" y="198258"/>
            <a:ext cx="8308975" cy="544512"/>
          </a:xfrm>
          <a:prstGeom prst="rect">
            <a:avLst/>
          </a:prstGeom>
        </p:spPr>
        <p:txBody>
          <a:bodyPr lIns="68580" tIns="34290" rIns="68580" bIns="3429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j-ea"/>
                <a:cs typeface="Arial" panose="020B0604020202020204" pitchFamily="34" charset="0"/>
              </a:rPr>
              <a:t>The electronic structure of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/>
                <a:ea typeface="+mj-ea"/>
                <a:cs typeface="Arial" panose="020B0604020202020204" pitchFamily="34" charset="0"/>
              </a:rPr>
              <a:t>NiO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j-ea"/>
                <a:cs typeface="Arial" panose="020B0604020202020204" pitchFamily="34" charset="0"/>
              </a:rPr>
              <a:t>: a century inspiring debate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+mj-ea"/>
            </a:endParaRP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95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59664562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mage result for nio hole transport laye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078" y="3808675"/>
            <a:ext cx="3911201" cy="230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614" y="2137706"/>
            <a:ext cx="3778451" cy="334193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6274" y="1578591"/>
            <a:ext cx="2237684" cy="2028583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40614" y="857251"/>
            <a:ext cx="7886700" cy="994172"/>
          </a:xfrm>
        </p:spPr>
        <p:txBody>
          <a:bodyPr>
            <a:normAutofit/>
          </a:bodyPr>
          <a:lstStyle/>
          <a:p>
            <a:r>
              <a:rPr lang="en-US" sz="1950" b="1" dirty="0"/>
              <a:t>P-type transparent conducting oxide as hole transport layer in solar cells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2683" y="5627429"/>
            <a:ext cx="24742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Chen, </a:t>
            </a:r>
            <a:r>
              <a:rPr lang="en-US" dirty="0" err="1"/>
              <a:t>Grätzel</a:t>
            </a:r>
            <a:r>
              <a:rPr lang="en-US" dirty="0"/>
              <a:t> et al </a:t>
            </a:r>
            <a:r>
              <a:rPr lang="en-US" i="1" dirty="0"/>
              <a:t>Science</a:t>
            </a:r>
            <a:r>
              <a:rPr lang="en-US" dirty="0"/>
              <a:t> 2015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76273" y="3417377"/>
            <a:ext cx="24742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Yang, et al </a:t>
            </a:r>
            <a:r>
              <a:rPr lang="en-US" i="1" dirty="0"/>
              <a:t>Nat. Nanotech</a:t>
            </a:r>
            <a:r>
              <a:rPr lang="en-US" dirty="0"/>
              <a:t> 2016</a:t>
            </a:r>
          </a:p>
        </p:txBody>
      </p:sp>
    </p:spTree>
    <p:extLst>
      <p:ext uri="{BB962C8B-B14F-4D97-AF65-F5344CB8AC3E}">
        <p14:creationId xmlns:p14="http://schemas.microsoft.com/office/powerpoint/2010/main" val="399801335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0396939"/>
              </p:ext>
            </p:extLst>
          </p:nvPr>
        </p:nvGraphicFramePr>
        <p:xfrm>
          <a:off x="1689153" y="2650272"/>
          <a:ext cx="1350000" cy="16867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85" name="Graph" r:id="rId3" imgW="1463040" imgH="1828800" progId="Origin50.Graph">
                  <p:embed/>
                </p:oleObj>
              </mc:Choice>
              <mc:Fallback>
                <p:oleObj name="Graph" r:id="rId3" imgW="1463040" imgH="1828800" progId="Origin50.Graph">
                  <p:embed/>
                  <p:pic>
                    <p:nvPicPr>
                      <p:cNvPr id="10" name="Object 9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89153" y="2650272"/>
                        <a:ext cx="1350000" cy="168676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itle 1"/>
          <p:cNvSpPr txBox="1">
            <a:spLocks/>
          </p:cNvSpPr>
          <p:nvPr/>
        </p:nvSpPr>
        <p:spPr>
          <a:xfrm>
            <a:off x="382862" y="888787"/>
            <a:ext cx="8761138" cy="54460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Reciprocal space map of Li</a:t>
            </a:r>
            <a:r>
              <a:rPr lang="en-US" sz="1800" baseline="-25000" dirty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Ni</a:t>
            </a:r>
            <a:r>
              <a:rPr lang="en-US" sz="1800" baseline="-25000" dirty="0">
                <a:latin typeface="Arial" panose="020B0604020202020204" pitchFamily="34" charset="0"/>
                <a:cs typeface="Arial" panose="020B0604020202020204" pitchFamily="34" charset="0"/>
              </a:rPr>
              <a:t>1-x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O (x=0, 0.006, 0.03, 0.06, 0.09) thin films on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MgO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(001)</a:t>
            </a:r>
          </a:p>
          <a:p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800" dirty="0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5552868"/>
              </p:ext>
            </p:extLst>
          </p:nvPr>
        </p:nvGraphicFramePr>
        <p:xfrm>
          <a:off x="4818968" y="2649727"/>
          <a:ext cx="1355345" cy="16934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86" name="Graph" r:id="rId5" imgW="1463040" imgH="1828800" progId="Origin50.Graph">
                  <p:embed/>
                </p:oleObj>
              </mc:Choice>
              <mc:Fallback>
                <p:oleObj name="Graph" r:id="rId5" imgW="1463040" imgH="1828800" progId="Origin50.Graph">
                  <p:embed/>
                  <p:pic>
                    <p:nvPicPr>
                      <p:cNvPr id="2" name="Object 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818968" y="2649727"/>
                        <a:ext cx="1355345" cy="169344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1993868"/>
              </p:ext>
            </p:extLst>
          </p:nvPr>
        </p:nvGraphicFramePr>
        <p:xfrm>
          <a:off x="6174314" y="2649727"/>
          <a:ext cx="1337438" cy="16710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87" name="Graph" r:id="rId7" imgW="1463040" imgH="1828800" progId="Origin50.Graph">
                  <p:embed/>
                </p:oleObj>
              </mc:Choice>
              <mc:Fallback>
                <p:oleObj name="Graph" r:id="rId7" imgW="1463040" imgH="1828800" progId="Origin50.Graph">
                  <p:embed/>
                  <p:pic>
                    <p:nvPicPr>
                      <p:cNvPr id="3" name="Object 2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174314" y="2649727"/>
                        <a:ext cx="1337438" cy="167107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2949413"/>
              </p:ext>
            </p:extLst>
          </p:nvPr>
        </p:nvGraphicFramePr>
        <p:xfrm>
          <a:off x="3192568" y="2651486"/>
          <a:ext cx="1340255" cy="16745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88" name="Graph" r:id="rId9" imgW="1463040" imgH="1828800" progId="Origin50.Graph">
                  <p:embed/>
                </p:oleObj>
              </mc:Choice>
              <mc:Fallback>
                <p:oleObj name="Graph" r:id="rId9" imgW="1463040" imgH="1828800" progId="Origin50.Graph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192568" y="2651486"/>
                        <a:ext cx="1340255" cy="16745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3">
            <a:extLst>
              <a:ext uri="{FF2B5EF4-FFF2-40B4-BE49-F238E27FC236}">
                <a16:creationId xmlns:a16="http://schemas.microsoft.com/office/drawing/2014/main" id="{8CA36E6E-3BE9-544D-B7F6-CA30009DAC9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3305322"/>
              </p:ext>
            </p:extLst>
          </p:nvPr>
        </p:nvGraphicFramePr>
        <p:xfrm>
          <a:off x="4355641" y="4449243"/>
          <a:ext cx="3675888" cy="25993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89" name="Graph" r:id="rId11" imgW="4276800" imgH="3024000" progId="Origin50.Graph">
                  <p:embed/>
                </p:oleObj>
              </mc:Choice>
              <mc:Fallback>
                <p:oleObj name="Graph" r:id="rId11" imgW="4276800" imgH="3024000" progId="Origin50.Graph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355641" y="4449243"/>
                        <a:ext cx="3675888" cy="25993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1" name="Group 2">
            <a:extLst>
              <a:ext uri="{FF2B5EF4-FFF2-40B4-BE49-F238E27FC236}">
                <a16:creationId xmlns:a16="http://schemas.microsoft.com/office/drawing/2014/main" id="{6E5CE65A-CF54-5F4E-B497-F89D57E62528}"/>
              </a:ext>
            </a:extLst>
          </p:cNvPr>
          <p:cNvGrpSpPr/>
          <p:nvPr/>
        </p:nvGrpSpPr>
        <p:grpSpPr>
          <a:xfrm>
            <a:off x="5113531" y="1225150"/>
            <a:ext cx="2506021" cy="1296134"/>
            <a:chOff x="3336464" y="361614"/>
            <a:chExt cx="2280238" cy="1156202"/>
          </a:xfrm>
        </p:grpSpPr>
        <p:grpSp>
          <p:nvGrpSpPr>
            <p:cNvPr id="12" name="Group 5">
              <a:extLst>
                <a:ext uri="{FF2B5EF4-FFF2-40B4-BE49-F238E27FC236}">
                  <a16:creationId xmlns:a16="http://schemas.microsoft.com/office/drawing/2014/main" id="{BA5F6EF2-20F9-864E-8C5C-E79050FF471F}"/>
                </a:ext>
              </a:extLst>
            </p:cNvPr>
            <p:cNvGrpSpPr/>
            <p:nvPr/>
          </p:nvGrpSpPr>
          <p:grpSpPr>
            <a:xfrm>
              <a:off x="3336464" y="361614"/>
              <a:ext cx="2280238" cy="1156202"/>
              <a:chOff x="3687846" y="911674"/>
              <a:chExt cx="2280238" cy="1156202"/>
            </a:xfrm>
          </p:grpSpPr>
          <p:grpSp>
            <p:nvGrpSpPr>
              <p:cNvPr id="16" name="Group 58">
                <a:extLst>
                  <a:ext uri="{FF2B5EF4-FFF2-40B4-BE49-F238E27FC236}">
                    <a16:creationId xmlns:a16="http://schemas.microsoft.com/office/drawing/2014/main" id="{7CC56995-9F64-1E48-85E3-EB478E369013}"/>
                  </a:ext>
                </a:extLst>
              </p:cNvPr>
              <p:cNvGrpSpPr/>
              <p:nvPr/>
            </p:nvGrpSpPr>
            <p:grpSpPr>
              <a:xfrm>
                <a:off x="3687846" y="911674"/>
                <a:ext cx="1896117" cy="1156202"/>
                <a:chOff x="-342420" y="1326711"/>
                <a:chExt cx="2299001" cy="1405784"/>
              </a:xfrm>
            </p:grpSpPr>
            <p:grpSp>
              <p:nvGrpSpPr>
                <p:cNvPr id="18" name="Group 59">
                  <a:extLst>
                    <a:ext uri="{FF2B5EF4-FFF2-40B4-BE49-F238E27FC236}">
                      <a16:creationId xmlns:a16="http://schemas.microsoft.com/office/drawing/2014/main" id="{D95B236B-9BE9-8B41-8085-13D3CCFFD643}"/>
                    </a:ext>
                  </a:extLst>
                </p:cNvPr>
                <p:cNvGrpSpPr/>
                <p:nvPr/>
              </p:nvGrpSpPr>
              <p:grpSpPr>
                <a:xfrm>
                  <a:off x="-342420" y="1326711"/>
                  <a:ext cx="2299001" cy="1405784"/>
                  <a:chOff x="695846" y="1455194"/>
                  <a:chExt cx="1923515" cy="1143285"/>
                </a:xfrm>
              </p:grpSpPr>
              <p:pic>
                <p:nvPicPr>
                  <p:cNvPr id="20" name="Picture 61">
                    <a:extLst>
                      <a:ext uri="{FF2B5EF4-FFF2-40B4-BE49-F238E27FC236}">
                        <a16:creationId xmlns:a16="http://schemas.microsoft.com/office/drawing/2014/main" id="{1B933A39-C76A-134B-9CA2-24AE9699184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1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28813" t="16699" r="27706" b="17647"/>
                  <a:stretch/>
                </p:blipFill>
                <p:spPr>
                  <a:xfrm>
                    <a:off x="695846" y="1455194"/>
                    <a:ext cx="1327096" cy="1143285"/>
                  </a:xfrm>
                  <a:prstGeom prst="rect">
                    <a:avLst/>
                  </a:prstGeom>
                </p:spPr>
              </p:pic>
              <p:sp>
                <p:nvSpPr>
                  <p:cNvPr id="21" name="TextBox 63">
                    <a:extLst>
                      <a:ext uri="{FF2B5EF4-FFF2-40B4-BE49-F238E27FC236}">
                        <a16:creationId xmlns:a16="http://schemas.microsoft.com/office/drawing/2014/main" id="{047983D0-C8A1-A446-BC69-7264E9B0732E}"/>
                      </a:ext>
                    </a:extLst>
                  </p:cNvPr>
                  <p:cNvSpPr txBox="1"/>
                  <p:nvPr/>
                </p:nvSpPr>
                <p:spPr>
                  <a:xfrm>
                    <a:off x="1883380" y="1873850"/>
                    <a:ext cx="735981" cy="27390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GB" sz="12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O</a:t>
                    </a:r>
                    <a:r>
                      <a:rPr lang="en-GB" sz="1200" b="1" baseline="300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2-</a:t>
                    </a:r>
                  </a:p>
                </p:txBody>
              </p:sp>
            </p:grpSp>
            <p:pic>
              <p:nvPicPr>
                <p:cNvPr id="19" name="Picture 60">
                  <a:extLst>
                    <a:ext uri="{FF2B5EF4-FFF2-40B4-BE49-F238E27FC236}">
                      <a16:creationId xmlns:a16="http://schemas.microsoft.com/office/drawing/2014/main" id="{1D9D51E0-8086-E645-BE54-0556EA82970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4"/>
                <a:srcRect l="87947" t="7173" r="-635" b="75236"/>
                <a:stretch/>
              </p:blipFill>
              <p:spPr>
                <a:xfrm>
                  <a:off x="943167" y="1345475"/>
                  <a:ext cx="273003" cy="344232"/>
                </a:xfrm>
                <a:prstGeom prst="rect">
                  <a:avLst/>
                </a:prstGeom>
              </p:spPr>
            </p:pic>
          </p:grpSp>
          <p:sp>
            <p:nvSpPr>
              <p:cNvPr id="17" name="TextBox 64">
                <a:extLst>
                  <a:ext uri="{FF2B5EF4-FFF2-40B4-BE49-F238E27FC236}">
                    <a16:creationId xmlns:a16="http://schemas.microsoft.com/office/drawing/2014/main" id="{0901F95E-718D-544D-806C-81964990BF70}"/>
                  </a:ext>
                </a:extLst>
              </p:cNvPr>
              <p:cNvSpPr txBox="1"/>
              <p:nvPr/>
            </p:nvSpPr>
            <p:spPr>
              <a:xfrm>
                <a:off x="4890965" y="1711736"/>
                <a:ext cx="1077119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200" b="1" dirty="0">
                    <a:solidFill>
                      <a:srgbClr val="0000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Ni</a:t>
                </a:r>
                <a:r>
                  <a:rPr lang="en-GB" sz="1200" b="1" baseline="30000" dirty="0">
                    <a:solidFill>
                      <a:srgbClr val="0000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2+</a:t>
                </a:r>
                <a:endParaRPr lang="en-GB" sz="1200" b="1" baseline="30000" dirty="0">
                  <a:solidFill>
                    <a:srgbClr val="00CC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5" name="TextBox 62">
              <a:extLst>
                <a:ext uri="{FF2B5EF4-FFF2-40B4-BE49-F238E27FC236}">
                  <a16:creationId xmlns:a16="http://schemas.microsoft.com/office/drawing/2014/main" id="{703792B7-9A77-0D43-AAEB-E1A36F783C6F}"/>
                </a:ext>
              </a:extLst>
            </p:cNvPr>
            <p:cNvSpPr txBox="1"/>
            <p:nvPr/>
          </p:nvSpPr>
          <p:spPr>
            <a:xfrm>
              <a:off x="4538057" y="386130"/>
              <a:ext cx="6129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solidFill>
                    <a:srgbClr val="00CC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Li</a:t>
              </a:r>
              <a:r>
                <a:rPr lang="en-GB" sz="1200" b="1" baseline="30000" dirty="0">
                  <a:solidFill>
                    <a:srgbClr val="00CC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</p:txBody>
        </p:sp>
      </p:grpSp>
      <p:grpSp>
        <p:nvGrpSpPr>
          <p:cNvPr id="22" name="Group 14">
            <a:extLst>
              <a:ext uri="{FF2B5EF4-FFF2-40B4-BE49-F238E27FC236}">
                <a16:creationId xmlns:a16="http://schemas.microsoft.com/office/drawing/2014/main" id="{295A0E3C-5EF6-7549-8938-6BB2D832A473}"/>
              </a:ext>
            </a:extLst>
          </p:cNvPr>
          <p:cNvGrpSpPr/>
          <p:nvPr/>
        </p:nvGrpSpPr>
        <p:grpSpPr>
          <a:xfrm>
            <a:off x="1520442" y="4214731"/>
            <a:ext cx="3520440" cy="2693778"/>
            <a:chOff x="2415991" y="2853109"/>
            <a:chExt cx="3520440" cy="2693778"/>
          </a:xfrm>
        </p:grpSpPr>
        <p:graphicFrame>
          <p:nvGraphicFramePr>
            <p:cNvPr id="23" name="Object 10">
              <a:extLst>
                <a:ext uri="{FF2B5EF4-FFF2-40B4-BE49-F238E27FC236}">
                  <a16:creationId xmlns:a16="http://schemas.microsoft.com/office/drawing/2014/main" id="{E12B5B33-8397-3A47-B709-09484A7087C7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301815865"/>
                </p:ext>
              </p:extLst>
            </p:nvPr>
          </p:nvGraphicFramePr>
          <p:xfrm>
            <a:off x="2415991" y="2853109"/>
            <a:ext cx="3520440" cy="269377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490" name="Graph" r:id="rId15" imgW="3920760" imgH="3000960" progId="Origin50.Graph">
                    <p:embed/>
                  </p:oleObj>
                </mc:Choice>
                <mc:Fallback>
                  <p:oleObj name="Graph" r:id="rId15" imgW="3920760" imgH="3000960" progId="Origin50.Graph">
                    <p:embed/>
                    <p:pic>
                      <p:nvPicPr>
                        <p:cNvPr id="11" name="Object 10"/>
                        <p:cNvPicPr/>
                        <p:nvPr/>
                      </p:nvPicPr>
                      <p:blipFill>
                        <a:blip r:embed="rId16"/>
                        <a:stretch>
                          <a:fillRect/>
                        </a:stretch>
                      </p:blipFill>
                      <p:spPr>
                        <a:xfrm>
                          <a:off x="2415991" y="2853109"/>
                          <a:ext cx="3520440" cy="269377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4" name="Freeform 12">
              <a:extLst>
                <a:ext uri="{FF2B5EF4-FFF2-40B4-BE49-F238E27FC236}">
                  <a16:creationId xmlns:a16="http://schemas.microsoft.com/office/drawing/2014/main" id="{68635E5D-E3D1-024D-AAC7-9A97E3D8A5D1}"/>
                </a:ext>
              </a:extLst>
            </p:cNvPr>
            <p:cNvSpPr/>
            <p:nvPr/>
          </p:nvSpPr>
          <p:spPr>
            <a:xfrm>
              <a:off x="4148712" y="3647984"/>
              <a:ext cx="307571" cy="1045318"/>
            </a:xfrm>
            <a:custGeom>
              <a:avLst/>
              <a:gdLst>
                <a:gd name="connsiteX0" fmla="*/ 0 w 307571"/>
                <a:gd name="connsiteY0" fmla="*/ 939338 h 939338"/>
                <a:gd name="connsiteX1" fmla="*/ 74814 w 307571"/>
                <a:gd name="connsiteY1" fmla="*/ 423949 h 939338"/>
                <a:gd name="connsiteX2" fmla="*/ 307571 w 307571"/>
                <a:gd name="connsiteY2" fmla="*/ 0 h 939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7571" h="939338">
                  <a:moveTo>
                    <a:pt x="0" y="939338"/>
                  </a:moveTo>
                  <a:cubicBezTo>
                    <a:pt x="11776" y="759921"/>
                    <a:pt x="23552" y="580505"/>
                    <a:pt x="74814" y="423949"/>
                  </a:cubicBezTo>
                  <a:cubicBezTo>
                    <a:pt x="126076" y="267393"/>
                    <a:pt x="216823" y="133696"/>
                    <a:pt x="307571" y="0"/>
                  </a:cubicBezTo>
                </a:path>
              </a:pathLst>
            </a:custGeom>
            <a:noFill/>
            <a:ln w="25400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extBox 13">
              <a:extLst>
                <a:ext uri="{FF2B5EF4-FFF2-40B4-BE49-F238E27FC236}">
                  <a16:creationId xmlns:a16="http://schemas.microsoft.com/office/drawing/2014/main" id="{5A75C696-459C-1648-80E4-3BBAA8ED751B}"/>
                </a:ext>
              </a:extLst>
            </p:cNvPr>
            <p:cNvSpPr txBox="1"/>
            <p:nvPr/>
          </p:nvSpPr>
          <p:spPr>
            <a:xfrm>
              <a:off x="4358093" y="3434667"/>
              <a:ext cx="89309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latin typeface="Arial" panose="020B0604020202020204" pitchFamily="34" charset="0"/>
                  <a:cs typeface="Arial" panose="020B0604020202020204" pitchFamily="34" charset="0"/>
                </a:rPr>
                <a:t>Li</a:t>
              </a:r>
              <a:r>
                <a:rPr lang="en-US" sz="1100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  <a:r>
                <a:rPr lang="en-US" sz="1100" dirty="0">
                  <a:latin typeface="Arial" panose="020B0604020202020204" pitchFamily="34" charset="0"/>
                  <a:cs typeface="Arial" panose="020B0604020202020204" pitchFamily="34" charset="0"/>
                </a:rPr>
                <a:t>Ni</a:t>
              </a:r>
              <a:r>
                <a:rPr lang="en-US" sz="1100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1-x</a:t>
              </a:r>
              <a:r>
                <a:rPr lang="en-US" sz="1100" dirty="0"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</p:grpSp>
      <p:pic>
        <p:nvPicPr>
          <p:cNvPr id="26" name="Picture 19">
            <a:extLst>
              <a:ext uri="{FF2B5EF4-FFF2-40B4-BE49-F238E27FC236}">
                <a16:creationId xmlns:a16="http://schemas.microsoft.com/office/drawing/2014/main" id="{6EF975E9-B9AE-0E45-A590-F0EE32CB11F8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221" t="24154" r="33838" b="38687"/>
          <a:stretch/>
        </p:blipFill>
        <p:spPr>
          <a:xfrm>
            <a:off x="3039153" y="1584298"/>
            <a:ext cx="1067792" cy="693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81080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3620" y="89767"/>
            <a:ext cx="8431213" cy="3293209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GB" altLang="zh-CN" sz="2800" b="1" dirty="0">
                <a:latin typeface="Times New Roman" charset="0"/>
                <a:ea typeface="宋体" charset="0"/>
              </a:rPr>
              <a:t>Summary</a:t>
            </a:r>
            <a:endParaRPr lang="en-US" altLang="zh-CN" sz="3200" b="1" dirty="0">
              <a:latin typeface="Times New Roman" charset="0"/>
              <a:ea typeface="Times New Roman" charset="0"/>
              <a:cs typeface="Times New Roman" charset="0"/>
            </a:endParaRPr>
          </a:p>
          <a:p>
            <a:pPr>
              <a:buClr>
                <a:srgbClr val="000000"/>
              </a:buClr>
              <a:buSzPct val="100000"/>
              <a:buFont typeface="Times New Roman" charset="0"/>
              <a:buNone/>
            </a:pPr>
            <a:endParaRPr lang="en-US" altLang="zh-CN" sz="1800" dirty="0">
              <a:latin typeface="Times New Roman" charset="0"/>
              <a:ea typeface="Times New Roman" charset="0"/>
              <a:cs typeface="Times New Roman" charset="0"/>
            </a:endParaRPr>
          </a:p>
          <a:p>
            <a:pPr marL="285750" indent="-285750">
              <a:lnSpc>
                <a:spcPct val="200000"/>
              </a:lnSpc>
              <a:buSzPct val="100000"/>
              <a:buFont typeface="Wingdings" charset="2"/>
              <a:buChar char="v"/>
            </a:pPr>
            <a:r>
              <a:rPr lang="en-US" altLang="zh-CN" sz="1800" b="1" dirty="0" err="1">
                <a:latin typeface="Times New Roman" charset="0"/>
                <a:cs typeface="Times New Roman" charset="0"/>
              </a:rPr>
              <a:t>Sr</a:t>
            </a:r>
            <a:r>
              <a:rPr lang="en-US" altLang="zh-CN" sz="1800" b="1" dirty="0">
                <a:latin typeface="Times New Roman" charset="0"/>
                <a:cs typeface="Times New Roman" charset="0"/>
              </a:rPr>
              <a:t> doped LaCrO</a:t>
            </a:r>
            <a:r>
              <a:rPr lang="en-US" altLang="zh-CN" sz="1800" b="1" baseline="-25000" dirty="0">
                <a:latin typeface="Times New Roman" charset="0"/>
                <a:cs typeface="Times New Roman" charset="0"/>
              </a:rPr>
              <a:t>3</a:t>
            </a:r>
            <a:r>
              <a:rPr lang="en-US" altLang="zh-CN" sz="1800" b="1" dirty="0">
                <a:latin typeface="Times New Roman" charset="0"/>
                <a:cs typeface="Times New Roman" charset="0"/>
              </a:rPr>
              <a:t> as a new p-type TCOs</a:t>
            </a:r>
          </a:p>
          <a:p>
            <a:pPr marL="285750" indent="-285750">
              <a:lnSpc>
                <a:spcPct val="200000"/>
              </a:lnSpc>
              <a:spcAft>
                <a:spcPts val="0"/>
              </a:spcAft>
              <a:buSzPct val="100000"/>
              <a:buFont typeface="Wingdings" charset="2"/>
              <a:buChar char="v"/>
            </a:pPr>
            <a:r>
              <a:rPr lang="en-US" altLang="zh-CN" sz="1800" b="1" dirty="0">
                <a:latin typeface="Times New Roman" charset="0"/>
                <a:cs typeface="Times New Roman" charset="0"/>
              </a:rPr>
              <a:t>Ordered oxygen vacancies in SrCrO</a:t>
            </a:r>
            <a:r>
              <a:rPr lang="en-US" altLang="zh-CN" sz="1800" b="1" baseline="-25000" dirty="0">
                <a:latin typeface="Times New Roman" charset="0"/>
                <a:cs typeface="Times New Roman" charset="0"/>
              </a:rPr>
              <a:t>3-x</a:t>
            </a:r>
            <a:r>
              <a:rPr lang="en-US" altLang="zh-CN" sz="1800" b="1" dirty="0">
                <a:latin typeface="Times New Roman" charset="0"/>
                <a:cs typeface="Times New Roman" charset="0"/>
              </a:rPr>
              <a:t> leading to fast redox at low temperature</a:t>
            </a:r>
          </a:p>
          <a:p>
            <a:pPr marL="285750" indent="-285750">
              <a:lnSpc>
                <a:spcPct val="200000"/>
              </a:lnSpc>
              <a:spcAft>
                <a:spcPts val="0"/>
              </a:spcAft>
              <a:buSzPct val="100000"/>
              <a:buFont typeface="Wingdings" charset="2"/>
              <a:buChar char="v"/>
            </a:pPr>
            <a:r>
              <a:rPr lang="en-US" altLang="zh-CN" sz="1800" b="1" dirty="0">
                <a:latin typeface="Times New Roman" charset="0"/>
                <a:cs typeface="Times New Roman" charset="0"/>
              </a:rPr>
              <a:t>The fundamental electronic structure is elusive and inspiring;  Li doping </a:t>
            </a:r>
            <a:r>
              <a:rPr lang="en-US" altLang="zh-CN" sz="1800" b="1" dirty="0" err="1">
                <a:latin typeface="Times New Roman" charset="0"/>
                <a:cs typeface="Times New Roman" charset="0"/>
              </a:rPr>
              <a:t>NiO</a:t>
            </a:r>
            <a:r>
              <a:rPr lang="en-US" altLang="zh-CN" sz="1800" b="1" dirty="0">
                <a:latin typeface="Times New Roman" charset="0"/>
                <a:cs typeface="Times New Roman" charset="0"/>
              </a:rPr>
              <a:t> can introduce hole state for new functionalities.</a:t>
            </a:r>
          </a:p>
          <a:p>
            <a:pPr>
              <a:spcAft>
                <a:spcPts val="0"/>
              </a:spcAft>
              <a:buClr>
                <a:srgbClr val="000000"/>
              </a:buClr>
              <a:buSzPct val="100000"/>
              <a:buFont typeface="Times New Roman" charset="0"/>
              <a:buNone/>
            </a:pPr>
            <a:endParaRPr lang="en-US" altLang="zh-CN" sz="1800" dirty="0">
              <a:latin typeface="Times New Roman" charset="0"/>
              <a:cs typeface="Times New Roman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9505" y="5418718"/>
            <a:ext cx="897517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US" altLang="zh-CN" sz="2000" dirty="0">
                <a:solidFill>
                  <a:srgbClr val="FD7310"/>
                </a:solidFill>
                <a:latin typeface="Times New Roman" charset="0"/>
                <a:ea typeface="Times New Roman" charset="0"/>
                <a:cs typeface="Times New Roman" charset="0"/>
              </a:rPr>
              <a:t>Enhanced control over defects/doping will enable </a:t>
            </a:r>
            <a:r>
              <a:rPr lang="en-US" altLang="zh-CN" sz="2000" b="1" dirty="0">
                <a:solidFill>
                  <a:srgbClr val="FD7310"/>
                </a:solidFill>
                <a:latin typeface="Times New Roman" charset="0"/>
                <a:ea typeface="Times New Roman" charset="0"/>
                <a:cs typeface="Times New Roman" charset="0"/>
              </a:rPr>
              <a:t>new science </a:t>
            </a:r>
            <a:r>
              <a:rPr lang="en-US" altLang="zh-CN" sz="2000" dirty="0">
                <a:solidFill>
                  <a:srgbClr val="FD7310"/>
                </a:solidFill>
                <a:latin typeface="Times New Roman" charset="0"/>
                <a:ea typeface="Times New Roman" charset="0"/>
                <a:cs typeface="Times New Roman" charset="0"/>
              </a:rPr>
              <a:t>and </a:t>
            </a:r>
            <a:r>
              <a:rPr lang="en-US" altLang="zh-CN" sz="2000" b="1" dirty="0">
                <a:solidFill>
                  <a:srgbClr val="FD7310"/>
                </a:solidFill>
                <a:latin typeface="Times New Roman" charset="0"/>
                <a:ea typeface="Times New Roman" charset="0"/>
                <a:cs typeface="Times New Roman" charset="0"/>
              </a:rPr>
              <a:t>unprecedented functional properties</a:t>
            </a:r>
            <a:r>
              <a:rPr lang="en-US" altLang="zh-CN" sz="2000" dirty="0">
                <a:solidFill>
                  <a:srgbClr val="FD7310"/>
                </a:solidFill>
                <a:latin typeface="Times New Roman" charset="0"/>
                <a:ea typeface="Times New Roman" charset="0"/>
                <a:cs typeface="Times New Roman" charset="0"/>
              </a:rPr>
              <a:t>, leading to </a:t>
            </a:r>
            <a:r>
              <a:rPr lang="en-US" altLang="zh-CN" sz="2000" b="1" dirty="0">
                <a:solidFill>
                  <a:srgbClr val="FD7310"/>
                </a:solidFill>
                <a:latin typeface="Times New Roman" charset="0"/>
                <a:ea typeface="Times New Roman" charset="0"/>
                <a:cs typeface="Times New Roman" charset="0"/>
              </a:rPr>
              <a:t>new applications</a:t>
            </a:r>
            <a:r>
              <a:rPr lang="en-US" altLang="zh-CN" sz="2000" dirty="0">
                <a:solidFill>
                  <a:srgbClr val="FD7310"/>
                </a:solidFill>
                <a:latin typeface="Times New Roman" charset="0"/>
                <a:ea typeface="Times New Roman" charset="0"/>
                <a:cs typeface="Times New Roman" charset="0"/>
              </a:rPr>
              <a:t>.</a:t>
            </a:r>
            <a:endParaRPr lang="en-US" altLang="zh-CN" sz="2000" dirty="0">
              <a:solidFill>
                <a:srgbClr val="FD7310"/>
              </a:solidFill>
              <a:latin typeface="Times New Roman" charset="0"/>
              <a:cs typeface="Times New Roman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t="31" r="-436" b="27655"/>
          <a:stretch>
            <a:fillRect/>
          </a:stretch>
        </p:blipFill>
        <p:spPr bwMode="auto">
          <a:xfrm>
            <a:off x="4953580" y="3446554"/>
            <a:ext cx="2035309" cy="1656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96" t="36298" r="22974" b="7562"/>
          <a:stretch/>
        </p:blipFill>
        <p:spPr bwMode="auto">
          <a:xfrm>
            <a:off x="2739141" y="3137126"/>
            <a:ext cx="1770054" cy="1980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192"/>
          <p:cNvSpPr/>
          <p:nvPr/>
        </p:nvSpPr>
        <p:spPr>
          <a:xfrm rot="2713909">
            <a:off x="2766994" y="4739632"/>
            <a:ext cx="136403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rgbClr val="FFFFFF"/>
                </a:solidFill>
                <a:latin typeface="Arial"/>
                <a:cs typeface="Arial"/>
              </a:rPr>
              <a:t>N- SrTiO3</a:t>
            </a:r>
            <a:endParaRPr lang="zh-CN" altLang="en-US" sz="12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9" name="矩形 192"/>
          <p:cNvSpPr/>
          <p:nvPr/>
        </p:nvSpPr>
        <p:spPr>
          <a:xfrm rot="2627728">
            <a:off x="3084005" y="4316719"/>
            <a:ext cx="149655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Arial"/>
                <a:cs typeface="Arial"/>
              </a:rPr>
              <a:t>P- LSCO</a:t>
            </a:r>
            <a:endParaRPr lang="zh-CN" altLang="en-US" sz="12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040"/>
          <a:stretch/>
        </p:blipFill>
        <p:spPr bwMode="auto">
          <a:xfrm>
            <a:off x="309348" y="3361241"/>
            <a:ext cx="2177530" cy="176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254003" y="5416521"/>
            <a:ext cx="8738779" cy="857762"/>
          </a:xfrm>
          <a:prstGeom prst="rect">
            <a:avLst/>
          </a:prstGeom>
          <a:noFill/>
          <a:ln>
            <a:solidFill>
              <a:srgbClr val="FF996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387733" y="4770044"/>
            <a:ext cx="8195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 Ni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3d t</a:t>
            </a:r>
            <a:r>
              <a:rPr lang="en-US" sz="1200" baseline="-25000" dirty="0">
                <a:latin typeface="Arial" panose="020B0604020202020204" pitchFamily="34" charset="0"/>
                <a:cs typeface="Arial" panose="020B0604020202020204" pitchFamily="34" charset="0"/>
              </a:rPr>
              <a:t>2g</a:t>
            </a:r>
            <a:endParaRPr lang="en-US" sz="1200" b="1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368349" y="4151512"/>
            <a:ext cx="1084574" cy="640349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7676557" y="4170422"/>
            <a:ext cx="6715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O 2p6</a:t>
            </a:r>
            <a:endParaRPr lang="en-US" sz="12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7441277" y="4892432"/>
            <a:ext cx="270000" cy="0"/>
          </a:xfrm>
          <a:prstGeom prst="line">
            <a:avLst/>
          </a:prstGeom>
          <a:ln w="60325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7530950" y="4793819"/>
            <a:ext cx="0" cy="189000"/>
          </a:xfrm>
          <a:prstGeom prst="straightConnector1">
            <a:avLst/>
          </a:prstGeom>
          <a:ln w="25400">
            <a:solidFill>
              <a:schemeClr val="tx1"/>
            </a:solidFill>
            <a:headEnd w="sm" len="sm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7637354" y="4807673"/>
            <a:ext cx="0" cy="189000"/>
          </a:xfrm>
          <a:prstGeom prst="straightConnector1">
            <a:avLst/>
          </a:prstGeom>
          <a:ln w="25400">
            <a:solidFill>
              <a:schemeClr val="tx1"/>
            </a:solidFill>
            <a:headEnd w="sm" len="sm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615548" y="4617866"/>
            <a:ext cx="243000" cy="0"/>
          </a:xfrm>
          <a:prstGeom prst="line">
            <a:avLst/>
          </a:prstGeom>
          <a:ln w="60325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7993548" y="4617970"/>
            <a:ext cx="243000" cy="0"/>
          </a:xfrm>
          <a:prstGeom prst="line">
            <a:avLst/>
          </a:prstGeom>
          <a:ln w="60325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3"/>
          <p:cNvSpPr txBox="1">
            <a:spLocks noChangeArrowheads="1"/>
          </p:cNvSpPr>
          <p:nvPr/>
        </p:nvSpPr>
        <p:spPr bwMode="auto">
          <a:xfrm>
            <a:off x="7925313" y="3706494"/>
            <a:ext cx="841308" cy="392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Font typeface="Times New Roman" charset="0"/>
              <a:buNone/>
            </a:pPr>
            <a:r>
              <a:rPr lang="en-US" sz="1050" dirty="0" err="1">
                <a:solidFill>
                  <a:srgbClr val="FF0000"/>
                </a:solidFill>
              </a:rPr>
              <a:t>Eg</a:t>
            </a:r>
            <a:r>
              <a:rPr lang="en-US" sz="1050" dirty="0">
                <a:solidFill>
                  <a:srgbClr val="FF0000"/>
                </a:solidFill>
              </a:rPr>
              <a:t>= 3.5 eV</a:t>
            </a:r>
          </a:p>
          <a:p>
            <a:pPr>
              <a:buFont typeface="Times New Roman" charset="0"/>
              <a:buNone/>
            </a:pPr>
            <a:endParaRPr lang="en-US" sz="900" dirty="0"/>
          </a:p>
        </p:txBody>
      </p:sp>
      <p:cxnSp>
        <p:nvCxnSpPr>
          <p:cNvPr id="21" name="Straight Arrow Connector 20"/>
          <p:cNvCxnSpPr/>
          <p:nvPr/>
        </p:nvCxnSpPr>
        <p:spPr>
          <a:xfrm flipV="1">
            <a:off x="7856431" y="3564151"/>
            <a:ext cx="0" cy="540000"/>
          </a:xfrm>
          <a:prstGeom prst="straightConnector1">
            <a:avLst/>
          </a:prstGeom>
          <a:ln w="25400">
            <a:solidFill>
              <a:srgbClr val="FF0000"/>
            </a:solidFill>
            <a:prstDash val="sysDot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7799155" y="4892432"/>
            <a:ext cx="270000" cy="0"/>
          </a:xfrm>
          <a:prstGeom prst="line">
            <a:avLst/>
          </a:prstGeom>
          <a:ln w="60325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V="1">
            <a:off x="7888829" y="4793819"/>
            <a:ext cx="0" cy="189000"/>
          </a:xfrm>
          <a:prstGeom prst="straightConnector1">
            <a:avLst/>
          </a:prstGeom>
          <a:ln w="25400">
            <a:solidFill>
              <a:schemeClr val="tx1"/>
            </a:solidFill>
            <a:headEnd w="sm" len="sm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7995233" y="4807673"/>
            <a:ext cx="0" cy="189000"/>
          </a:xfrm>
          <a:prstGeom prst="straightConnector1">
            <a:avLst/>
          </a:prstGeom>
          <a:ln w="25400">
            <a:solidFill>
              <a:schemeClr val="tx1"/>
            </a:solidFill>
            <a:headEnd w="sm" len="sm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8149889" y="4892432"/>
            <a:ext cx="270000" cy="0"/>
          </a:xfrm>
          <a:prstGeom prst="line">
            <a:avLst/>
          </a:prstGeom>
          <a:ln w="60325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8239563" y="4793819"/>
            <a:ext cx="0" cy="189000"/>
          </a:xfrm>
          <a:prstGeom prst="straightConnector1">
            <a:avLst/>
          </a:prstGeom>
          <a:ln w="25400">
            <a:solidFill>
              <a:schemeClr val="tx1"/>
            </a:solidFill>
            <a:headEnd w="sm" len="sm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8345967" y="4807673"/>
            <a:ext cx="0" cy="189000"/>
          </a:xfrm>
          <a:prstGeom prst="straightConnector1">
            <a:avLst/>
          </a:prstGeom>
          <a:ln w="25400">
            <a:solidFill>
              <a:schemeClr val="tx1"/>
            </a:solidFill>
            <a:headEnd w="sm" len="sm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V="1">
            <a:off x="7736020" y="4520291"/>
            <a:ext cx="0" cy="162000"/>
          </a:xfrm>
          <a:prstGeom prst="straightConnector1">
            <a:avLst/>
          </a:prstGeom>
          <a:ln w="25400">
            <a:solidFill>
              <a:schemeClr val="tx1"/>
            </a:solidFill>
            <a:headEnd w="sm" len="sm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V="1">
            <a:off x="8113437" y="4520291"/>
            <a:ext cx="0" cy="162000"/>
          </a:xfrm>
          <a:prstGeom prst="straightConnector1">
            <a:avLst/>
          </a:prstGeom>
          <a:ln w="25400">
            <a:solidFill>
              <a:schemeClr val="tx1"/>
            </a:solidFill>
            <a:headEnd w="sm" len="sm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7634831" y="3513547"/>
            <a:ext cx="243000" cy="0"/>
          </a:xfrm>
          <a:prstGeom prst="line">
            <a:avLst/>
          </a:prstGeom>
          <a:ln w="60325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7994478" y="3525455"/>
            <a:ext cx="243000" cy="0"/>
          </a:xfrm>
          <a:prstGeom prst="line">
            <a:avLst/>
          </a:prstGeom>
          <a:ln w="60325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8165533" y="4458651"/>
            <a:ext cx="8167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1200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endParaRPr lang="en-US" sz="1200" b="1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188123" y="3361248"/>
            <a:ext cx="8167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1200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endParaRPr lang="en-US" sz="1200" b="1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4" name="Straight Arrow Connector 33"/>
          <p:cNvCxnSpPr/>
          <p:nvPr/>
        </p:nvCxnSpPr>
        <p:spPr>
          <a:xfrm flipV="1">
            <a:off x="7307680" y="3377540"/>
            <a:ext cx="0" cy="1647000"/>
          </a:xfrm>
          <a:prstGeom prst="straightConnector1">
            <a:avLst/>
          </a:prstGeom>
          <a:ln w="25400">
            <a:solidFill>
              <a:schemeClr val="tx1"/>
            </a:solidFill>
            <a:headEnd w="sm" len="sm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 rot="16200000">
            <a:off x="6894591" y="3987385"/>
            <a:ext cx="60245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Energy</a:t>
            </a:r>
            <a:endParaRPr lang="en-US" sz="900" b="1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Slide Number Placeholder 3">
            <a:extLst>
              <a:ext uri="{FF2B5EF4-FFF2-40B4-BE49-F238E27FC236}">
                <a16:creationId xmlns:a16="http://schemas.microsoft.com/office/drawing/2014/main" id="{F5267507-E8BE-6C4C-BF50-5518DD492894}"/>
              </a:ext>
            </a:extLst>
          </p:cNvPr>
          <p:cNvSpPr txBox="1">
            <a:spLocks/>
          </p:cNvSpPr>
          <p:nvPr/>
        </p:nvSpPr>
        <p:spPr>
          <a:xfrm>
            <a:off x="8597629" y="6535344"/>
            <a:ext cx="558291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defRPr/>
            </a:pPr>
            <a:r>
              <a:rPr lang="en-US" sz="1200" dirty="0"/>
              <a:t>28</a:t>
            </a:r>
          </a:p>
        </p:txBody>
      </p:sp>
    </p:spTree>
    <p:extLst>
      <p:ext uri="{BB962C8B-B14F-4D97-AF65-F5344CB8AC3E}">
        <p14:creationId xmlns:p14="http://schemas.microsoft.com/office/powerpoint/2010/main" val="288438098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62230" y="-51435"/>
            <a:ext cx="9203055" cy="863600"/>
            <a:chOff x="-98" y="-81"/>
            <a:chExt cx="14493" cy="1360"/>
          </a:xfrm>
        </p:grpSpPr>
        <p:pic>
          <p:nvPicPr>
            <p:cNvPr id="7" name="图片 6" descr="8092962_173153605000_2"/>
            <p:cNvPicPr/>
            <p:nvPr/>
          </p:nvPicPr>
          <p:blipFill>
            <a:blip r:embed="rId3"/>
            <a:srcRect b="83057"/>
            <a:stretch>
              <a:fillRect/>
            </a:stretch>
          </p:blipFill>
          <p:spPr>
            <a:xfrm>
              <a:off x="-5" y="-3"/>
              <a:ext cx="14401" cy="1191"/>
            </a:xfrm>
            <a:prstGeom prst="rect">
              <a:avLst/>
            </a:prstGeom>
          </p:spPr>
        </p:pic>
        <p:grpSp>
          <p:nvGrpSpPr>
            <p:cNvPr id="6" name="组合 5"/>
            <p:cNvGrpSpPr>
              <a:grpSpLocks noChangeAspect="1"/>
            </p:cNvGrpSpPr>
            <p:nvPr/>
          </p:nvGrpSpPr>
          <p:grpSpPr>
            <a:xfrm>
              <a:off x="-98" y="-81"/>
              <a:ext cx="3242" cy="1361"/>
              <a:chOff x="245" y="2229"/>
              <a:chExt cx="3114" cy="1307"/>
            </a:xfrm>
          </p:grpSpPr>
          <p:pic>
            <p:nvPicPr>
              <p:cNvPr id="41" name="Picture 2" descr="Related image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5" y="2229"/>
                <a:ext cx="1307" cy="130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2" name="TextBox 11"/>
              <p:cNvSpPr txBox="1"/>
              <p:nvPr/>
            </p:nvSpPr>
            <p:spPr>
              <a:xfrm>
                <a:off x="1375" y="2587"/>
                <a:ext cx="1984" cy="8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accent6">
                        <a:lumMod val="50000"/>
                      </a:schemeClr>
                    </a:solidFill>
                    <a:latin typeface="Times New Roman" panose="02020603050405020304" pitchFamily="16" charset="0"/>
                    <a:cs typeface="Times New Roman" panose="02020603050405020304" pitchFamily="16" charset="0"/>
                  </a:rPr>
                  <a:t>XIAMEN</a:t>
                </a:r>
              </a:p>
              <a:p>
                <a:r>
                  <a:rPr lang="en-US" sz="1400" dirty="0">
                    <a:solidFill>
                      <a:schemeClr val="accent6">
                        <a:lumMod val="50000"/>
                      </a:schemeClr>
                    </a:solidFill>
                    <a:latin typeface="Times New Roman" panose="02020603050405020304" pitchFamily="16" charset="0"/>
                    <a:cs typeface="Times New Roman" panose="02020603050405020304" pitchFamily="16" charset="0"/>
                  </a:rPr>
                  <a:t>UNIVERSITY</a:t>
                </a:r>
              </a:p>
            </p:txBody>
          </p:sp>
        </p:grpSp>
      </p:grpSp>
      <p:sp>
        <p:nvSpPr>
          <p:cNvPr id="8" name="矩形 74"/>
          <p:cNvSpPr/>
          <p:nvPr/>
        </p:nvSpPr>
        <p:spPr>
          <a:xfrm>
            <a:off x="2227291" y="103683"/>
            <a:ext cx="6100966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altLang="zh-CN" sz="3000" kern="100" dirty="0">
                <a:latin typeface="+mn-ea"/>
                <a:ea typeface="+mn-ea"/>
                <a:cs typeface="Heiti SC Medium"/>
              </a:rPr>
              <a:t>Perovskite Transition Metal Oxides</a:t>
            </a:r>
            <a:endParaRPr lang="zh-CN" altLang="en-US" sz="2400" b="1" dirty="0">
              <a:latin typeface="+mn-lt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473856" y="5246031"/>
            <a:ext cx="8190571" cy="1140236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GB" sz="24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pic>
        <p:nvPicPr>
          <p:cNvPr id="11" name="Picture 2" descr="Count Lev Alekseevich Perovski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791" y="1295552"/>
            <a:ext cx="1635105" cy="1923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98170" y="3173626"/>
            <a:ext cx="24605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Lev </a:t>
            </a:r>
            <a:r>
              <a:rPr lang="en-US" sz="1600" dirty="0" err="1"/>
              <a:t>Perovski</a:t>
            </a:r>
            <a:r>
              <a:rPr lang="en-US" sz="1600" dirty="0"/>
              <a:t> </a:t>
            </a:r>
          </a:p>
          <a:p>
            <a:pPr algn="ctr"/>
            <a:r>
              <a:rPr lang="en-US" sz="1600" dirty="0"/>
              <a:t>Russian mineralogist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798204" y="2819437"/>
            <a:ext cx="200004" cy="17394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981282" y="5377420"/>
            <a:ext cx="6950097" cy="8441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en-US" altLang="zh-CN" sz="1400" b="1" dirty="0">
                <a:solidFill>
                  <a:schemeClr val="tx1"/>
                </a:solidFill>
                <a:latin typeface="+mj-lt"/>
                <a:ea typeface="SimSun" panose="02010600030101010101" pitchFamily="2" charset="-122"/>
                <a:cs typeface="Heiti SC Medium"/>
              </a:rPr>
              <a:t>H</a:t>
            </a:r>
            <a:r>
              <a:rPr lang="en-US" altLang="zh-CN" sz="1400" b="1" baseline="-25000" dirty="0">
                <a:solidFill>
                  <a:schemeClr val="tx1"/>
                </a:solidFill>
                <a:latin typeface="+mj-lt"/>
                <a:ea typeface="SimSun" panose="02010600030101010101" pitchFamily="2" charset="-122"/>
                <a:cs typeface="Heiti SC Medium"/>
              </a:rPr>
              <a:t>Tc</a:t>
            </a:r>
            <a:r>
              <a:rPr lang="en-US" altLang="zh-CN" sz="1400" b="1" dirty="0">
                <a:solidFill>
                  <a:schemeClr val="tx1"/>
                </a:solidFill>
                <a:latin typeface="+mj-lt"/>
                <a:ea typeface="SimSun" panose="02010600030101010101" pitchFamily="2" charset="-122"/>
                <a:cs typeface="Heiti SC Medium"/>
              </a:rPr>
              <a:t> superconductor</a:t>
            </a:r>
            <a:r>
              <a:rPr lang="en-US" altLang="zh-CN" sz="1400" b="1" dirty="0">
                <a:latin typeface="+mj-lt"/>
                <a:ea typeface="SimSun" panose="02010600030101010101" pitchFamily="2" charset="-122"/>
                <a:cs typeface="Heiti SC Medium"/>
              </a:rPr>
              <a:t>;</a:t>
            </a:r>
            <a:r>
              <a:rPr lang="zh-CN" altLang="en-US" sz="1400" b="0" dirty="0">
                <a:solidFill>
                  <a:schemeClr val="tx1"/>
                </a:solidFill>
                <a:latin typeface="+mj-lt"/>
                <a:ea typeface="SimSun" panose="02010600030101010101" pitchFamily="2" charset="-122"/>
                <a:cs typeface="Heiti SC Medium"/>
              </a:rPr>
              <a:t> </a:t>
            </a:r>
            <a:r>
              <a:rPr lang="en-US" sz="1400" i="1" dirty="0">
                <a:latin typeface="+mj-lt"/>
                <a:cs typeface="Times New Roman" panose="02020603050405020304" pitchFamily="18" charset="0"/>
              </a:rPr>
              <a:t>Bednorz and Müller, </a:t>
            </a:r>
            <a:r>
              <a:rPr lang="en-US" sz="1400" i="1" dirty="0" err="1">
                <a:latin typeface="+mj-lt"/>
                <a:cs typeface="Times New Roman" panose="02020603050405020304" pitchFamily="18" charset="0"/>
              </a:rPr>
              <a:t>Zeitschrift</a:t>
            </a:r>
            <a:r>
              <a:rPr lang="en-US" sz="1400" i="1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1400" i="1" dirty="0" err="1">
                <a:latin typeface="+mj-lt"/>
                <a:cs typeface="Times New Roman" panose="02020603050405020304" pitchFamily="18" charset="0"/>
              </a:rPr>
              <a:t>für</a:t>
            </a:r>
            <a:r>
              <a:rPr lang="en-US" sz="1400" i="1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1400" i="1" dirty="0" err="1">
                <a:latin typeface="+mj-lt"/>
                <a:cs typeface="Times New Roman" panose="02020603050405020304" pitchFamily="18" charset="0"/>
              </a:rPr>
              <a:t>Physik</a:t>
            </a:r>
            <a:r>
              <a:rPr lang="en-US" sz="1400" i="1" dirty="0">
                <a:latin typeface="+mj-lt"/>
                <a:cs typeface="Times New Roman" panose="02020603050405020304" pitchFamily="18" charset="0"/>
              </a:rPr>
              <a:t> B, 64</a:t>
            </a:r>
            <a:r>
              <a:rPr lang="en-US" sz="1400" b="1" i="1" dirty="0">
                <a:latin typeface="+mj-lt"/>
                <a:cs typeface="Times New Roman" panose="02020603050405020304" pitchFamily="18" charset="0"/>
              </a:rPr>
              <a:t>,</a:t>
            </a:r>
            <a:r>
              <a:rPr lang="en-US" sz="1400" i="1" dirty="0">
                <a:latin typeface="+mj-lt"/>
                <a:cs typeface="Times New Roman" panose="02020603050405020304" pitchFamily="18" charset="0"/>
              </a:rPr>
              <a:t>189 (1986)</a:t>
            </a:r>
            <a:endParaRPr lang="en-US" altLang="zh-CN" sz="1400" b="1" i="1" dirty="0">
              <a:latin typeface="+mj-lt"/>
              <a:cs typeface="Arial"/>
            </a:endParaRPr>
          </a:p>
          <a:p>
            <a:pPr marL="285750" indent="-28575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en-US" altLang="zh-CN" sz="1400" dirty="0">
                <a:solidFill>
                  <a:schemeClr val="tx1"/>
                </a:solidFill>
                <a:latin typeface="+mj-lt"/>
                <a:ea typeface="Heiti SC Medium"/>
                <a:cs typeface="Arial"/>
              </a:rPr>
              <a:t>Colossal magnetoresistance</a:t>
            </a:r>
            <a:r>
              <a:rPr lang="en-US" altLang="zh-CN" sz="1400" dirty="0">
                <a:latin typeface="+mj-lt"/>
                <a:ea typeface="Heiti SC Medium"/>
                <a:cs typeface="Arial"/>
              </a:rPr>
              <a:t>;</a:t>
            </a:r>
            <a:r>
              <a:rPr lang="zh-CN" altLang="en-US" sz="1400" dirty="0">
                <a:latin typeface="+mj-lt"/>
                <a:ea typeface="Heiti SC Medium"/>
                <a:cs typeface="Arial"/>
              </a:rPr>
              <a:t> </a:t>
            </a:r>
            <a:r>
              <a:rPr lang="en-US" altLang="zh-CN" sz="1400" i="1" dirty="0" err="1">
                <a:latin typeface="+mj-lt"/>
                <a:cs typeface="Arial"/>
              </a:rPr>
              <a:t>Jin</a:t>
            </a:r>
            <a:r>
              <a:rPr lang="en-US" altLang="zh-CN" sz="1400" i="1" dirty="0">
                <a:latin typeface="+mj-lt"/>
                <a:cs typeface="Arial"/>
              </a:rPr>
              <a:t> and Ramesh et al. Science, </a:t>
            </a:r>
            <a:r>
              <a:rPr lang="en-US" sz="1400" i="1" dirty="0">
                <a:latin typeface="+mj-lt"/>
              </a:rPr>
              <a:t>264 413 (1994)</a:t>
            </a:r>
            <a:endParaRPr lang="en-US" sz="1400" i="1" dirty="0">
              <a:latin typeface="+mj-lt"/>
              <a:cs typeface="Arial"/>
            </a:endParaRPr>
          </a:p>
          <a:p>
            <a:pPr marL="285750" indent="-28575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en-US" altLang="zh-CN" sz="1400" b="1" dirty="0" err="1">
                <a:solidFill>
                  <a:srgbClr val="FF0000"/>
                </a:solidFill>
                <a:latin typeface="+mj-lt"/>
                <a:ea typeface="SimSun" panose="02010600030101010101" pitchFamily="2" charset="-122"/>
                <a:cs typeface="Arial"/>
              </a:rPr>
              <a:t>electrocatalyst</a:t>
            </a:r>
            <a:r>
              <a:rPr lang="en-US" altLang="zh-CN" sz="1400" b="1" dirty="0">
                <a:solidFill>
                  <a:srgbClr val="FF0000"/>
                </a:solidFill>
                <a:latin typeface="+mj-lt"/>
                <a:ea typeface="SimSun" panose="02010600030101010101" pitchFamily="2" charset="-122"/>
                <a:cs typeface="Arial"/>
              </a:rPr>
              <a:t>, solar cells</a:t>
            </a:r>
            <a:r>
              <a:rPr lang="en-US" sz="1400" b="1" dirty="0">
                <a:solidFill>
                  <a:srgbClr val="FF0000"/>
                </a:solidFill>
                <a:latin typeface="+mj-lt"/>
                <a:ea typeface="SimSun" panose="02010600030101010101" pitchFamily="2" charset="-122"/>
                <a:cs typeface="Arial"/>
              </a:rPr>
              <a:t> </a:t>
            </a:r>
            <a:r>
              <a:rPr lang="en-US" sz="1400" dirty="0">
                <a:solidFill>
                  <a:srgbClr val="FF0000"/>
                </a:solidFill>
                <a:latin typeface="+mj-lt"/>
                <a:ea typeface="Heiti SC Medium"/>
                <a:cs typeface="Arial"/>
              </a:rPr>
              <a:t>(Special Issue: PEROVSKITES, Science, 2017)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3798204" y="993134"/>
            <a:ext cx="3918486" cy="3240360"/>
            <a:chOff x="7958063" y="3588276"/>
            <a:chExt cx="3918486" cy="3240360"/>
          </a:xfrm>
        </p:grpSpPr>
        <p:grpSp>
          <p:nvGrpSpPr>
            <p:cNvPr id="29" name="Group 28"/>
            <p:cNvGrpSpPr/>
            <p:nvPr/>
          </p:nvGrpSpPr>
          <p:grpSpPr>
            <a:xfrm>
              <a:off x="7958063" y="3588276"/>
              <a:ext cx="2705115" cy="3240360"/>
              <a:chOff x="3235037" y="1988840"/>
              <a:chExt cx="2705115" cy="3240360"/>
            </a:xfrm>
          </p:grpSpPr>
          <p:pic>
            <p:nvPicPr>
              <p:cNvPr id="32" name="Picture 11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13" r="1305"/>
              <a:stretch>
                <a:fillRect/>
              </a:stretch>
            </p:blipFill>
            <p:spPr bwMode="auto">
              <a:xfrm>
                <a:off x="3235037" y="2568419"/>
                <a:ext cx="2705115" cy="2516765"/>
              </a:xfrm>
              <a:prstGeom prst="rect">
                <a:avLst/>
              </a:prstGeom>
              <a:noFill/>
              <a:ln w="12700">
                <a:solidFill>
                  <a:srgbClr val="080808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</a:extLst>
            </p:spPr>
          </p:pic>
          <p:grpSp>
            <p:nvGrpSpPr>
              <p:cNvPr id="33" name="Group 32"/>
              <p:cNvGrpSpPr/>
              <p:nvPr/>
            </p:nvGrpSpPr>
            <p:grpSpPr>
              <a:xfrm>
                <a:off x="3944647" y="2695826"/>
                <a:ext cx="1980564" cy="2533374"/>
                <a:chOff x="2202526" y="3344882"/>
                <a:chExt cx="1980564" cy="2533374"/>
              </a:xfrm>
            </p:grpSpPr>
            <p:sp>
              <p:nvSpPr>
                <p:cNvPr id="38" name="Oval 37"/>
                <p:cNvSpPr>
                  <a:spLocks noChangeAspect="1"/>
                </p:cNvSpPr>
                <p:nvPr/>
              </p:nvSpPr>
              <p:spPr>
                <a:xfrm>
                  <a:off x="3535018" y="3344882"/>
                  <a:ext cx="648072" cy="648072"/>
                </a:xfrm>
                <a:prstGeom prst="ellipse">
                  <a:avLst/>
                </a:prstGeom>
                <a:gradFill flip="none" rotWithShape="1">
                  <a:gsLst>
                    <a:gs pos="96000">
                      <a:srgbClr val="008000"/>
                    </a:gs>
                    <a:gs pos="54000">
                      <a:srgbClr val="33B033"/>
                    </a:gs>
                    <a:gs pos="0">
                      <a:srgbClr val="008000">
                        <a:lumMod val="31000"/>
                        <a:lumOff val="6900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schemeClr val="tx1"/>
                    </a:solidFill>
                    <a:latin typeface="Calibri"/>
                  </a:endParaRPr>
                </a:p>
              </p:txBody>
            </p:sp>
            <p:sp>
              <p:nvSpPr>
                <p:cNvPr id="39" name="TextBox 38"/>
                <p:cNvSpPr txBox="1">
                  <a:spLocks noChangeArrowheads="1"/>
                </p:cNvSpPr>
                <p:nvPr/>
              </p:nvSpPr>
              <p:spPr bwMode="auto">
                <a:xfrm>
                  <a:off x="2202526" y="5642294"/>
                  <a:ext cx="1140750" cy="23596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pPr eaLnBrk="1" hangingPunct="1"/>
                  <a:endParaRPr lang="en-US" sz="1400" b="1" baseline="30000" dirty="0">
                    <a:latin typeface="Times New Roman" charset="0"/>
                    <a:cs typeface="Times New Roman" charset="0"/>
                  </a:endParaRPr>
                </a:p>
              </p:txBody>
            </p:sp>
          </p:grpSp>
          <p:cxnSp>
            <p:nvCxnSpPr>
              <p:cNvPr id="34" name="Straight Arrow Connector 33"/>
              <p:cNvCxnSpPr/>
              <p:nvPr/>
            </p:nvCxnSpPr>
            <p:spPr>
              <a:xfrm flipH="1">
                <a:off x="4067944" y="2405947"/>
                <a:ext cx="144016" cy="36004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Arrow Connector 34"/>
              <p:cNvCxnSpPr/>
              <p:nvPr/>
            </p:nvCxnSpPr>
            <p:spPr>
              <a:xfrm>
                <a:off x="4427984" y="2420888"/>
                <a:ext cx="72008" cy="1224136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Arrow Connector 35"/>
              <p:cNvCxnSpPr/>
              <p:nvPr/>
            </p:nvCxnSpPr>
            <p:spPr>
              <a:xfrm flipH="1">
                <a:off x="4644008" y="2378762"/>
                <a:ext cx="26615" cy="474174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TextBox 26"/>
              <p:cNvSpPr txBox="1">
                <a:spLocks noChangeArrowheads="1"/>
              </p:cNvSpPr>
              <p:nvPr/>
            </p:nvSpPr>
            <p:spPr bwMode="auto">
              <a:xfrm>
                <a:off x="4050306" y="1988840"/>
                <a:ext cx="1113961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i="1" dirty="0">
                    <a:solidFill>
                      <a:srgbClr val="7030A0"/>
                    </a:solidFill>
                    <a:latin typeface="Times New Roman" charset="0"/>
                    <a:cs typeface="Times New Roman" charset="0"/>
                  </a:rPr>
                  <a:t>A</a:t>
                </a:r>
                <a:r>
                  <a:rPr lang="en-US" i="1" dirty="0">
                    <a:solidFill>
                      <a:srgbClr val="0000FF"/>
                    </a:solidFill>
                    <a:latin typeface="Times New Roman" charset="0"/>
                    <a:cs typeface="Times New Roman" charset="0"/>
                  </a:rPr>
                  <a:t>B</a:t>
                </a:r>
                <a:r>
                  <a:rPr lang="en-US" dirty="0">
                    <a:solidFill>
                      <a:srgbClr val="FF0000"/>
                    </a:solidFill>
                    <a:latin typeface="Times New Roman" charset="0"/>
                    <a:cs typeface="Times New Roman" charset="0"/>
                  </a:rPr>
                  <a:t>O</a:t>
                </a:r>
                <a:r>
                  <a:rPr lang="en-US" baseline="-25000" dirty="0">
                    <a:latin typeface="Times New Roman" charset="0"/>
                    <a:cs typeface="Times New Roman" charset="0"/>
                  </a:rPr>
                  <a:t>3</a:t>
                </a:r>
              </a:p>
            </p:txBody>
          </p:sp>
        </p:grpSp>
        <p:sp>
          <p:nvSpPr>
            <p:cNvPr id="30" name="TextBox 28"/>
            <p:cNvSpPr txBox="1">
              <a:spLocks noChangeArrowheads="1"/>
            </p:cNvSpPr>
            <p:nvPr/>
          </p:nvSpPr>
          <p:spPr bwMode="auto">
            <a:xfrm>
              <a:off x="10246990" y="5213812"/>
              <a:ext cx="1226533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2000" b="1" i="1" dirty="0">
                  <a:solidFill>
                    <a:srgbClr val="0000CC"/>
                  </a:solidFill>
                  <a:latin typeface="Arial"/>
                  <a:cs typeface="Arial"/>
                </a:rPr>
                <a:t>B=</a:t>
              </a:r>
              <a:r>
                <a:rPr lang="en-US" sz="2000" b="1" dirty="0">
                  <a:solidFill>
                    <a:srgbClr val="0000CC"/>
                  </a:solidFill>
                  <a:latin typeface="Arial"/>
                  <a:cs typeface="Arial"/>
                </a:rPr>
                <a:t>Cr</a:t>
              </a:r>
              <a:r>
                <a:rPr lang="en-US" sz="2000" b="1" baseline="30000" dirty="0">
                  <a:solidFill>
                    <a:srgbClr val="0000CC"/>
                  </a:solidFill>
                  <a:latin typeface="Arial"/>
                  <a:cs typeface="Arial"/>
                </a:rPr>
                <a:t>3/4+</a:t>
              </a:r>
              <a:endParaRPr lang="en-US" altLang="zh-CN" sz="2000" baseline="30000" dirty="0">
                <a:solidFill>
                  <a:srgbClr val="0000CC"/>
                </a:solidFill>
                <a:latin typeface="Arial"/>
                <a:cs typeface="Arial"/>
              </a:endParaRPr>
            </a:p>
          </p:txBody>
        </p:sp>
        <p:sp>
          <p:nvSpPr>
            <p:cNvPr id="31" name="TextBox 28"/>
            <p:cNvSpPr txBox="1">
              <a:spLocks noChangeArrowheads="1"/>
            </p:cNvSpPr>
            <p:nvPr/>
          </p:nvSpPr>
          <p:spPr bwMode="auto">
            <a:xfrm>
              <a:off x="9888970" y="3753810"/>
              <a:ext cx="198757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 b="1" i="1" dirty="0">
                  <a:solidFill>
                    <a:srgbClr val="7030A0"/>
                  </a:solidFill>
                  <a:latin typeface="Arial"/>
                  <a:cs typeface="Arial"/>
                </a:rPr>
                <a:t>A=La</a:t>
              </a:r>
              <a:r>
                <a:rPr lang="en-US" sz="1800" b="1" i="1" baseline="30000" dirty="0">
                  <a:solidFill>
                    <a:srgbClr val="7030A0"/>
                  </a:solidFill>
                  <a:latin typeface="Arial"/>
                  <a:cs typeface="Arial"/>
                </a:rPr>
                <a:t>3+</a:t>
              </a:r>
              <a:r>
                <a:rPr lang="en-US" sz="1800" i="1" dirty="0">
                  <a:solidFill>
                    <a:srgbClr val="7030A0"/>
                  </a:solidFill>
                  <a:latin typeface="Arial"/>
                  <a:cs typeface="Arial"/>
                </a:rPr>
                <a:t>, </a:t>
              </a:r>
              <a:r>
                <a:rPr lang="en-US" altLang="zh-CN" sz="1800" i="1" dirty="0">
                  <a:solidFill>
                    <a:srgbClr val="00B050"/>
                  </a:solidFill>
                  <a:latin typeface="Arial"/>
                  <a:cs typeface="Arial"/>
                </a:rPr>
                <a:t>Sr</a:t>
              </a:r>
              <a:r>
                <a:rPr lang="en-US" altLang="zh-CN" sz="1800" i="1" baseline="30000" dirty="0">
                  <a:solidFill>
                    <a:srgbClr val="00B050"/>
                  </a:solidFill>
                  <a:latin typeface="Arial"/>
                  <a:cs typeface="Arial"/>
                </a:rPr>
                <a:t>2+</a:t>
              </a:r>
            </a:p>
          </p:txBody>
        </p:sp>
      </p:grpSp>
      <p:sp>
        <p:nvSpPr>
          <p:cNvPr id="43" name="文本框 42">
            <a:extLst>
              <a:ext uri="{FF2B5EF4-FFF2-40B4-BE49-F238E27FC236}">
                <a16:creationId xmlns:a16="http://schemas.microsoft.com/office/drawing/2014/main" id="{565F4994-14CC-6843-8B55-89F601BE5DAC}"/>
              </a:ext>
            </a:extLst>
          </p:cNvPr>
          <p:cNvSpPr txBox="1"/>
          <p:nvPr/>
        </p:nvSpPr>
        <p:spPr>
          <a:xfrm>
            <a:off x="8625577" y="6507574"/>
            <a:ext cx="5086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/>
              <a:t>14</a:t>
            </a:r>
          </a:p>
        </p:txBody>
      </p:sp>
      <p:sp>
        <p:nvSpPr>
          <p:cNvPr id="40" name="Rectangle 39"/>
          <p:cNvSpPr/>
          <p:nvPr/>
        </p:nvSpPr>
        <p:spPr>
          <a:xfrm>
            <a:off x="2777099" y="4137305"/>
            <a:ext cx="4723185" cy="653769"/>
          </a:xfrm>
          <a:prstGeom prst="rect">
            <a:avLst/>
          </a:prstGeom>
          <a:ln w="952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en-US" sz="1600" b="1" i="1" dirty="0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600" i="1" dirty="0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lanthanide or alkaline earth metal 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e.g., </a:t>
            </a:r>
            <a:r>
              <a:rPr lang="en-US" sz="1600" b="1" dirty="0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lang="en-US" sz="1600" b="1" baseline="30000" dirty="0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3+</a:t>
            </a:r>
            <a:r>
              <a:rPr lang="en-US" sz="1600" b="1" dirty="0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Sr</a:t>
            </a:r>
            <a:r>
              <a:rPr lang="en-US" sz="1600" b="1" baseline="30000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2+</a:t>
            </a:r>
            <a:r>
              <a:rPr lang="en-US" sz="16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6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4000"/>
              </a:lnSpc>
            </a:pPr>
            <a:r>
              <a:rPr lang="en-US" sz="16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B: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transition metal (</a:t>
            </a:r>
            <a:r>
              <a:rPr lang="en-US" sz="1600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TM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cations, 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e.g. </a:t>
            </a:r>
            <a:r>
              <a:rPr lang="en-US" sz="16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</a:t>
            </a:r>
            <a:r>
              <a:rPr lang="en-US" sz="1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2630771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62230" y="-51435"/>
            <a:ext cx="9203055" cy="863600"/>
            <a:chOff x="-98" y="-81"/>
            <a:chExt cx="14493" cy="1360"/>
          </a:xfrm>
        </p:grpSpPr>
        <p:pic>
          <p:nvPicPr>
            <p:cNvPr id="7" name="图片 6" descr="8092962_173153605000_2"/>
            <p:cNvPicPr/>
            <p:nvPr/>
          </p:nvPicPr>
          <p:blipFill>
            <a:blip r:embed="rId4"/>
            <a:srcRect b="83057"/>
            <a:stretch>
              <a:fillRect/>
            </a:stretch>
          </p:blipFill>
          <p:spPr>
            <a:xfrm>
              <a:off x="-5" y="-3"/>
              <a:ext cx="14401" cy="1191"/>
            </a:xfrm>
            <a:prstGeom prst="rect">
              <a:avLst/>
            </a:prstGeom>
          </p:spPr>
        </p:pic>
        <p:grpSp>
          <p:nvGrpSpPr>
            <p:cNvPr id="6" name="组合 5"/>
            <p:cNvGrpSpPr>
              <a:grpSpLocks noChangeAspect="1"/>
            </p:cNvGrpSpPr>
            <p:nvPr/>
          </p:nvGrpSpPr>
          <p:grpSpPr>
            <a:xfrm>
              <a:off x="-98" y="-81"/>
              <a:ext cx="3242" cy="1361"/>
              <a:chOff x="245" y="2229"/>
              <a:chExt cx="3114" cy="1307"/>
            </a:xfrm>
          </p:grpSpPr>
          <p:pic>
            <p:nvPicPr>
              <p:cNvPr id="41" name="Picture 2" descr="Related image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5" y="2229"/>
                <a:ext cx="1307" cy="130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2" name="TextBox 11"/>
              <p:cNvSpPr txBox="1"/>
              <p:nvPr/>
            </p:nvSpPr>
            <p:spPr>
              <a:xfrm>
                <a:off x="1375" y="2587"/>
                <a:ext cx="1984" cy="8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accent6">
                        <a:lumMod val="50000"/>
                      </a:schemeClr>
                    </a:solidFill>
                    <a:latin typeface="Times New Roman" panose="02020603050405020304" pitchFamily="16" charset="0"/>
                    <a:cs typeface="Times New Roman" panose="02020603050405020304" pitchFamily="16" charset="0"/>
                  </a:rPr>
                  <a:t>XIAMEN</a:t>
                </a:r>
              </a:p>
              <a:p>
                <a:r>
                  <a:rPr lang="en-US" sz="1400" dirty="0">
                    <a:solidFill>
                      <a:schemeClr val="accent6">
                        <a:lumMod val="50000"/>
                      </a:schemeClr>
                    </a:solidFill>
                    <a:latin typeface="Times New Roman" panose="02020603050405020304" pitchFamily="16" charset="0"/>
                    <a:cs typeface="Times New Roman" panose="02020603050405020304" pitchFamily="16" charset="0"/>
                  </a:rPr>
                  <a:t>UNIVERSITY</a:t>
                </a:r>
              </a:p>
            </p:txBody>
          </p:sp>
        </p:grpSp>
      </p:grpSp>
      <p:sp>
        <p:nvSpPr>
          <p:cNvPr id="8" name="Content Placeholder 2"/>
          <p:cNvSpPr txBox="1">
            <a:spLocks/>
          </p:cNvSpPr>
          <p:nvPr/>
        </p:nvSpPr>
        <p:spPr>
          <a:xfrm>
            <a:off x="0" y="7"/>
            <a:ext cx="0" cy="307777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6"/>
              </a:buBlip>
              <a:defRPr sz="2000" kern="1200">
                <a:solidFill>
                  <a:schemeClr val="accent2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7"/>
              </a:buBlip>
              <a:defRPr sz="1800" kern="1200">
                <a:solidFill>
                  <a:schemeClr val="accent2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8"/>
              </a:buBlip>
              <a:defRPr sz="1600" kern="1200">
                <a:solidFill>
                  <a:schemeClr val="accent2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9"/>
              </a:buBlip>
              <a:defRPr sz="1400" kern="1200">
                <a:solidFill>
                  <a:schemeClr val="accent2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6"/>
              </a:buBlip>
              <a:defRPr sz="1400" kern="1200">
                <a:solidFill>
                  <a:schemeClr val="accent2"/>
                </a:solidFill>
                <a:latin typeface="Arial"/>
                <a:ea typeface="+mn-ea"/>
                <a:cs typeface="Arial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en-US"/>
              <a:t> </a:t>
            </a:r>
            <a:endParaRPr lang="en-US" dirty="0"/>
          </a:p>
        </p:txBody>
      </p:sp>
      <p:sp>
        <p:nvSpPr>
          <p:cNvPr id="9" name="AutoShape 10" descr="data:image/jpeg;base64,/9j/4AAQSkZJRgABAQAAAQABAAD/2wCEAAkGBg8QDxAUEBIPFBAQEA8PEBAQDxQQEBAQFBAVFBQQFBQXHCYeFxkjGhQSHy8gJCcpLCwsFh4xNTAqNScrLCkBCQoKDgwOGg8PGiokHyQvLCktLCwsKSoqLCwtKSwsLDQvLCwsKSkvMCksKi8pKSwpLCwpKSwsLCwsKSwsKSwpKf/AABEIAOEA4QMBIgACEQEDEQH/xAAcAAACAgMBAQAAAAAAAAAAAAAAAwIGAQQFBwj/xABDEAACAQIDBAcECAUDAgcAAAABAgADEQQSIQUxQVEGEyJhcYGRBzKhsRRCUmJygsHRI0OS4fAVM7Ik8Rc0RHODosL/xAAbAQACAwEBAQAAAAAAAAAAAAAAAwIEBQYBB//EADcRAAEDAgMECAQGAgMAAAAAAAEAAgMEESExQQUSE1EiMmFxgZGx8KHB0eEGFCMzQlIV8SRygv/aAAwDAQACEQMRAD8A9xhCEEIhCEEIhCEEIhMXkDV5SLnBuaLJkg1UCa1XGKO88hu9Zq1MU53WHhv9Zmz7RjjwBuezH7fFNbESt56/gBzM1amOH2v6dflNRhffqeZ1kCswp9qTO6uHj9LKy2FozTXxn4z5/wB4lsT3H1kSsgyzGlqZnZlWGsasmv3H1kfpRG4uPzH95EiQIlXiu5poa1bC7SqDc5/Nr85sU9tt9ZVI7jY/rOYRIESzFXVUfUkPjiPigwRuzCsdDbVJt5Kn72713TdVwd247iNbymljJUMW6G6MV7uB8Rum3T/iCVuE7bjm3Py/0kPoQeqVcoTiYTpCNBVFvvLqvmN4+M7CVVYAggg7iNQZ0tNWQ1Td6J1/UeCoSRPjNnBThCEtpSIQhBCIQhBCIQhBCIQhBCIQhBCIurWC/txisTisug38uXeZomoSeZ4mZlVXti6LcT6JrIy7FbFTE8/ICIeozdw5D9eciFjAsxnyyTZlWA0NSwszljQsMkhwV7vJBWRKzYKyBWKfCpBy1ysWwmwyxbCZ8sSaCtdhFkR7CLYTNe2xTmlJYSBjWEWwngTQlESBEawizGBNBSjHYTHvSN0Ol9VOqny/WKYSBjWOcx2+w2PMKZaHCxVt2btdK2m5xvQ7/EcxN8GUAMQQQSCNQQbEHmJZNjbe6yyVLCpuB3B/2Pd6cp12ztr8YiKfB2h0P3WTU0RZ02Zei7kJgGZnQLNRCEIIRCEIIRCEIIQZqYzGZdB7x3dw5mMxeKFNSTv3AczynFDEkk6k7zMTam0eAOFH1j8B7yViGLexOSaCfXfGKItRHKJgRC+JVk4KSiMCzCiNUTWijukuKwFmcsYFmSsvCHBL3kgrFss2GWKYSrLHZSaUhhFMI9hFMJkzNT2lIYRTCOeKaY8zVYakmLaNMW0qhOCW0W0Y0W0YE4JbRZjWizGhNCUYto1otpO104Ky7A231nYqH+IPdb7YH/6+frO8DPOCSCCCQQQQRoQRuIl02FtgV6dj/uLYOOfJx3H4Trdk7QMv6Mp6QyPMfVYldScP9RmWvYupCEJvrLRCEIIRMMdJmcvbWMyrkG9t/cv993rK1XUtpoXSu09hTjYXuDQtHF4o1Xv9UaL4c/P9pJJr0hHrPnTZXSvMjzicVqloaLBOWOWJWNUzXgKQ5OWOWc7G7Ww+HF69ajSGmtaqlIa7vfInJq+0zYyGxx+Fv91y49VBE24GuOQVZxCtiyRldwHT7ZVYgU8dgySQApxCIxJ4BXIJndWqCAQQQRcEG4I5g8ZpA2GISs0NFNJsYtjKExCY1KeKaMYxTGY05VhqU0U0a0S0xZ1YalGQaTMW0phPCWZBpMxbGMCaFBotoxoomMCcFAxZjGizGhOCW0ng8a1Cqrrw3j7S8V/ziBINFtGNLmkObmMlMtDhunJej4WutRFZTdWAYHuIjZU+iG07FqLHfd6d+f1l/X+qWyd5R1IqYRIPHvXK1MBhkLD4dyIQhLarrDG0q2IxHWVWbhfT8I3fvO3trEZKLc27A89/wvK/RGnjOP8AxFUXcyAf9j8lo0bMC/wWwpjViL/DU+E8l6Z+0nEYyt9C2RnbOeratSv1tZuK0iPcpgb30uL6hd+LQUslQ/dbkMSTkAmyvDBirn0u9qmB2eWQHr8SNDRpMLIeVWpqF8Bc9wlHpbc6Tbbv9GBw+FJtnpE4ajbUa1z26neFJ8JYOhPsdw+GC1McEr194pb8PS7rH/dPedO4756YhtbkAABwA4ATfbUU9P0YRvH+xy8AqpY9+LsF5Tsr2AIxzY7GVHc6stBAuut/4tS5PDXKOMs+F9iexFAzUa1QgWvUxNTXvIQqPSXRWjA0sNrpXZlR4QCp1X2MbDb/ANMy/gxNYfNzNSj7Jjg2z7K2hjMK1y3VVCuIwzHgGp2W44XOYy/BoFo8Vjhqo8MKubM6R4qi60dqUkpuxCUsZQJbBV3NsqEnWhUN9FbRjoDcgGxsYqvTV1ZXVWRwVZGUMrKdCrKdCDyiqNMU1C3YhdAXOYheCljqbbrnXTW51NeaZrsRmpNaQmsYpjIviBEtiRymXLvHRPCmximMwcQO+Q6wGZM4cMwntWGmntPaVHD02qVnVKa72biTuVQNWY8FAJM22nPXZq9b1tTt1VzCkWHZoKfq0l3KSN7+8eYFlCIw2/Sy9+/kmG+irmK23tbE/wDkcIlCmdRiNonI7DWxXDrdh4sD4Cc6r0O2zWua22HS/wBXDUmRPCytT+UvrRZl5lWWfttaPAE+br/CyBAHdYkrzit7ONprrT2vXLffNdPiKjTTq7P6UYXVK4xKjUjOlc/01lD/ANM9PaLaWm7Sl/m1ru9o+VlL8mz+JI8V5ngfa1UpP1e0MK1NxozUgyOveaNU/Jh4S8bL25hsWmfD1UqKPeA0dPxobFfMesdtXZVDEpkxFJKqcA4uV71b3lPeCJ5xt32cYjCP9I2XUqkpduqDfx05imw/3B90i/c0stFJU4D9N3m0/T0ReeDHrD4r0totpS+h3tFXEstHFAU8T7quBlp1m+yR9R+7ceFjYG5mU5qeSB+5IMVowTMlbvNWErtTdHX3kYMO8jh5i4856RhcQKiKy+66hh4EXnnDpdT6+ktXQrG5qLId9JtPwPdh8c81diz7spiORxHePsqO04t6MSDT0P3VjhCE6tc8q90krXamnIFj4k2HyPrNFdJnalXNiX+6Qo/Ko/W85+29rLhMLXrtYijSapYmwZhoiebFR5z5xXuM9Y+3PdHhgtxgEcQ7r/NUH2rdLar1F2bg8zVapRcRk95i9smGHjcFvED7UtnQHoPS2ZR+q2KqKOvrb+/qaZ4ID/URc8AKj7INgtVettHEdqrVqVEos28sT/GreJJyD889UBlmvmFOwUcOQ6x/s7XwHvJVomF54jvBPUxitEK0mGmdHKmkLYDSQaIDSWeX2TJRCeGhmiBWF7XFwASL6gEkAkcjlb0PKQrVraessNlLjZRsmVcTbdvms1QnfIEzKqTHGRrBdRtdYJkGMf1YEwSJQlqxomhi1mMgTNhgIp6fKVm1DXHHBM3CoirzmSYkwV4SQgjeamMOhUmkDJMYtjK4CtBRJkGmWMgYwJoUWMW0kxkDGBOCpfTroGmMDVqCquKGpAsq4jubgKnJuO48CNX2fdMXr/8AS4kn6RTBFNnuHqqvvI1/5i2PeQDfUG96aece0jYTUaiY/DXV1qJ1xX6tS/8ADr+ZFjzOXmZtUsoqGflpf/J5Hl3H3pahPEYHcePxHNelJN3onW6vFleFRXTzHbU+gPrOJ0e2suLw1Gsth1i3ZR9RwSrp5MDbutOhRfq8RSfk9Nj4ZrH4ShC8wVDSdDj6FW3WmicBqP8AS9EzQmMsJ32K5JUpnvVqHm9Q+rmUv2x4spsvKP52Jo0z4BalS3rTWW+g3ab/ADiZUvazhi+z6bDdRxmGqN+EipT+brPnlCQatjj/AGv8Vv1TbRkditnR/ZgwuEw9EfyaNNDpa72u7ebFj5zpAyFQ9pvxN8zNXG7UoUFzV6tGkvOrVWnfwzHXeN3OUDvSOvmSvLBrVvNVCgliAqgsxO4AC5J8gZWMf7T9l0sOKoxCVMy3SjSOaux+yyfy/FrecpnT/wBrFGpQqYfAlnNVTTqYixRRTOjJTBGYkjS5A0Jte9xT+g3s+r7Td2zClh6ZC1KpXMcx1yIumZra7wACOYB3aXZLGxGerJYBp2euPmqMk5Lt2PFdnaXtt2hVpVKdNKNJqhcCqmc1URm7Kob2DAaZrX46HWc2ptLpHikZSNp1Ed6bkLQq2z0ypVlyr2SCqnS2ouddZ7L0a6D4HAKOppA1NCa9UCpWJ5hiLJ4KBLDm8/HWSdtenhNqeEW5nP5+q8FO93WK+e6eP6RUKzVW/wBTSpURaT1atGqT1YJIHbWwtdiCNRc23mWLov7SauEpGlVpmuoZmDmqVrAs2ZszENm1JOutydeXr9SoQNJzdpbIw+JW1elTqAbi69oeDDtDyMsR7Uimb+rELdnZ75qJgc04FQ6L9IaePomogK5XKOjMrOpAFibbgb6eE7maeT9IvZvi8LU+l7IrVQ6Af9MCesyjUqjX/ig78jb/AL26Xfoz0ibG4VKj0atGpuqU6iMgzD61MsO0h4ctx5nOrImyfqQOuzK2re/5FNjcR0XDFdp6/L1iTUPMzEz1cqWYzNNAJWOsMkKt4tkMWTPeGyQYKYuE2oJq4isEVma4VFZ2IBJCqpYmw1OgMMbtKlQpPVrOqU6YzO7bgPDeTewAGpJE83/1HaO22q9QDQ2fnyqz9gOo35yLmo2lyo7IuAecs0VO99982aMyfQcz2LyWQNyxPJdvbHtW2fRpk02qVquU5KYpOiluGZ3AsvO1zKR/4xY7qaaZKJqo9MvXsR1qIQSpQWALWsSN4JsBe8uuD9l2AWxrdZXYX99jTTh9WmQfVjOtS6GbNQWXB4W33qQqH1e5+Mv8XZ9Od0MLtbm329FAR1EmN7Lz6l7aK2aoXw1IqVUUUWoyhGF7s7EEve40GW2XvJnf2R7WMFWD9ffDsp7AbNVDrlvfMi6NcHQ6ajU6zu4joVsx/eweG5dhOr/4ESsdIfZLh6gZsIxo1LC1JyXoEjhmN3S/5teQ3Ak2dN0Sws7fd/RT3KqPEG6umA2hTxFJKtJg1OooZSPipHBgdCOBEaTPC0xu09kVGpg1KJbtFGC1KVTgKiggo3LMPCejezvpMcXhitWoWxNJnNQse29NnLLU8AWK6bso3XEXVbNdC0ysIczTu9FZpq0SOEbhYq1kxGN2emIpVKVT3KqNTbuDC2bxBsfER0YqzN3i3ELSeAW2KofsjxDoMbhanvUKwe19xN6dQDuzInrL5jV0Hgw+AMp/RfDBNvbWA3GnTqHxqPSqH4sZdsWug8T8o/aTgZt8ahp8wFn0RIaAdCQrV/rB7oSsfSDzhND/AC55nzSPyLeSKB1b/OMhtbZqYrD1qFTRK1NqZNr5SfdcDmrBW/LJkZatQcnqD0e0cDMDGN2GYPoVce0OGOq19jYp3oU+tAFZF6quo3LWQZXt3E9oHirqeMrHtR6R4SjhKlCqtOria1MrSpFQzUsw0xDE+5beOJIHC5lvVQCSALta5tvsLC/lpKF0m6FHHbRw5SglLC0y30nEAItTENmLPZfecaKgcggljvAlyiERqN+Q2aMfLG3ysMSqE4eI90Y6Kvezj2YDEqMTjQwoHWjRuVauPtsRqtPlbVu4b/Ydn7Po4dMlCnTpJe+Skiot7AFiBvNgNTrpJqe4AcANAByA5SQaJra2Wqfd5w0Gg981KKBsY7U0NM5ou8LyhZMsiq26QvCqd0XeaEI6ASHDFbd4h3uZPNEtEU4xKm8JtOSJi0bSRqNpIOaXSWU2iwTCYmpIq2sy50jA0xvAUrbwUL/HQjgQd4MxlAUBQAqgBQAAABuAA0A7pEmZY6R8os5pXrBgVC8yxkYEwnGITohgsEyDGZJiyYoBWAFyelGwEx2GaixCm4anUK5jTcEdoC43i4Pj3Tx7bPR/GbLrI2YjUmjiKLMFJ4gHQq1t6nnxE90JmltXZdLFUXpVhem4sbe8pG51PBgdQf0JE1qGvdT9B2LDmPfpkqlVRCUbzcHLjdAtpYzE4ZauIeg6sXVciEVrq1j1hBCDwC3sQeMtiLy3nQeM8p6D0MbhNpYjCU2pslPO1WnWLU1qqhAWpTsGKuVZSN4sdbixnqWJpOyFaZys3Z6zjTB95wOLAXtwzWvpeK2hEGTdEixxFsLA9ijTTExYg3C4vRHCZq+0cUd2KxRp0TzoYe9JWHcTf+iWTFDQeJ+UxgsKlJESmoWnTVURRuVFFgPTjJYvcPzH4CZtRJxHE+A7hgPgpwt3AAsfRu6Esn+mNyhNf/FHt8lW/ONVf2smTF1RzbN/WoPzJkQZu9MKGWrTf7SZfNDcfBvhOcGlKui4dS9vbfzxVuE78LHdnpgnAyQMUGkg0o2UiE0GZvFAyQaRsoWTQ0M0Xmmbzyy8spOYu8kTFGW4DhupL26p6PpIvFBpJ6yhSzEBVBZmYgKoG8kncJFzHMfvNXoAIsUB7TLMTpbvtxtztPPuk3T52Jp4M5UGjV7Wd/wX9xe/3j3bpUDjat82Yhr3zDR7882+/fOjpthvmaJJOieVrnxxFvVWG0khC9uQayLVAb2INtDYg28bbp5Zi+l+Mr4daBbXUVKqmz1U0yqxG7jc/W0vxvq4BWoEGmxVxrmQ5Tfy4T2PYMjrukeAdBn8cM+76L007mtsvWoMZWNidMUdlp4gqtQ6LU0Wm55NwRvh4cbIxmXUU0kUwZIMsew9yXulgxReYJmJEmUpDvOT422CCZAmZJkCZ4AngLBMkomFEciwJXpK0a2wqD11r5AMQgULWW4cBbjKdbMpDMpBGoPCwI6yLIoscixb5C6wJyVQgNuRqposwtLPVRebIp821+EYizZ2JSzYi/BQzfDKPn8J5Tx8WZkfMj7pD37rS7kFab+MxC0xPpa5tcrpXhM+GJG+kRUHgNG/+pJ8pUMO9x4aT0WrTDAggEEEEHiCN085r4c0K70z9VsoPNd6N6ETl9uQWe2Ya4H5Le2ZJvMdGdMR795p4aSDRQaSBnOkLSITQ0yDFZpnNI2UbJuaZzRV5nNPLKNkzNMNIXmbz0XBuF4W3WjittYenmz1VzKSCi9p7jhlHHxtKdt3bj4ns2y0Rup3vm5M/M924fGS9oOHajWpYlB2KtqNdR9tBem/iUBH/wAYnGpYtWAO8HcRO32XTQmNs4xJ56HWyt0dK2QXGJGiW2z0PAjwkRs1eZm2Kq8/gYGsvf6TcutIQS8ilpQC7hIV6gUd/KSqVydwt85rmnC6ayhJN3LVK3Nzx3yzbO6YPRAQr1tMCwu2V0HABrG47iPC04XVSNYhFJPpxJ4ARU0Mc7dyQXCbLRscLvyCvux+kn0qqypTKrTQOzM+Y3ZrIoAAAvZzx9ydgmV7oRgTTwgdvfxLGs34bZaa+GUXH4p3yZwVY2Ns7mxCzRhzyz+KwhYkkZadyCYAQCxirKpNl6TZZRY1VgqxqrFEpDnLKrHIswqxyrEOKrucsNoD/ms7PRvDWRm+0bD8K/3J9Jx3QsVUbyQPM7pa8LQCIqjcoA/vNzYFPxJzKcmj4n7LOrJLM3eadCEJ2yykSq9NNmkqtZRqnYqfgJ7LeRJ/q7paouvSDqysAVYFSDuIIsRK1VAKiIxnVPp5jDIHjT0XnFGrcd/HxjA0jtDANhqzIb5d6sfrIdx8RqDIhpwb43McWOzC6wFrgHNyKcDMgxQaZzRdl5ZMzTOaLzQzTyy8smZpnNF3hmhZeWWj0h2b9JwtWn9Yrmp/+4naX1tl/MZ5NQZkOm47wdx/vPZs0876UbJ6rEuVHYq/xUtuGY9pfJr+Vp02waixdCdcR8/l5FXKNt5LDNcYYw8j6zVx9au6EUmCNfnqRbdm4cJudRM9ROpWvJFLK0sLjjywKqowGMzXu9/tdcPnmlgwVaqqAVSGbiRv7hfjNvqYdRPAqdJsw0ri5jnY8zh6KBxPjM4XBvia1NPtsFHJQd7eQufKT6iWnoZsqxesRzp0/E++3pYfmMq1lQKeF0munforNUHNjJeVZ6aBQAosqgKo5KBYD0AjFWSVIxUnz4uWGTZRVY1VmVSNVIouSXOWFWOVYKsaqxRckOchVjdwgqySUi7BV4ny7z4CKxcQ1uJOAVdzua3Nh4Qsxc7l0H4jvPkPnO/FYaiEUKNw0/vGz6Ns6kFJAI9cz3+8FjTScR5ciEITQSUQhCCFy9vbHGIpm1hUW5pk8+Kk8j+x4Si5SpIIIKkgg7wRvE9NInA6Q7C6z+JTH8QDUD+YBu/MP7cphbVoDKONEOkMxzH1WrQVnDPDfl6KpXmQZLL/AJ+kwUnKggroLhF4ZpjLMWM9wQp5oXkIQXtlLNOftzZv0ikQPfW7U+88U89PMCb1oZYyKR0Tw9uYUmOLHBzcwvPcNgy7ldFIBJuOWlrRVekUYhhY/AjmO6XHbGwjUPWUSFrjXXRanjwDd50PHnK1tDGmxSrSK1VI36ZTfkdRcd9p3NHWR1Tbtz1Go+3at+Gs4puPEclooCxAGpJsBOtR2Mtu2xJ5LoB5nfOThcRkdW35Tu5jcZYcFievbLRV3biMuUKObNuUevnLbyGDecbAKU8zm5YBaZ2IWqU0pknPmvmt2AtiXJHCx/y8u2Fwq00VEHZQZRz7ye8m585DZ+zhSHN2tmbcNNyrfcoPmTqeQ3lScTtPaH5l+6zqjLtPP6feywaqrdNYXwCgqRipJKkYqTFLlnlyiqRqrJKkYqRRckucsKsaqQVZIm0U51kkuWGNvH5Tt7KwGRcx95uHIcpr7L2dud/FQf8AkZ1wJ1uxNlln/JmGP8Ry7e9ZtTNfoN8VmEITq1SRCEIIRCEIIRMETMIIXB23sDrLvTsKn1huD/s3zlZKEEgggg2IIsQeRE9DInO2psVKwv7r8HA+DDiJz+0dk8UmWDB2o0P3WnS1xj6D8vRUzJMZJu4vA1KTWcW5H6p8D+kTknKOJY7deLEaFbTZA4XC18kMk2MkMkN5S31r5JnJH5JnJDeRvpASLxOz6VUAVERwN2YajwO8eRm4EmQkBIWm7TYqO/qFxF6JYMG/VeRqVCP+U6uHwqIoVFVVG5VUKL89OPfNgJJBJOWqllwkeT3kn1Xj5XO6xJ7ylhJMJGBJNUlYuSS5LCRipJhIwJFlyWXKCpGKszaZpozmygk/5v5ReLjutFydEou1UWa06Wztln3qg7wp+Z/abGB2Uqatq/wHh+83wJ12y9h7hE1Tno3l39vvuz5qi/RZ5oAmYQnVqkiEIQQiEIQQiEIQQiEIQQiEIQQl1sOrghgCDvBFxOHjejlrmkfyMfk37+ssEJTqqGGqFpG+Oo8U6KZ8R6JVJq4dkNmUg8iLf95ELLpVoqwswBHIi859fo/TPukr3e8vodfjOYqNgzsxhcHDkcD9PRaLK9p6wsq5khknUq7Dqruyt4Gx9D+81nwjr7yMPym3rumLLBPD+4xw8MPNWmzsdkVqhJIJGSQEq8VqlvJQSTCSekzmEjxRzUC5RCSYSTSm7e6rHwUmbFPZdU77Ad5/QR0cE837bHHww80p0jRmVrGwFz3fEgfqIC5NgDfgALn0nQGxBm1u1ylzcBVVbHKo371HqZtpg7JoCGLMxy2JJuct9dbXGl+E3ofw9LJYyO3fifoqjqoDLFaWG2Oza1DYchq3ruE61HDKgsosP81POKFPRdH0BWxYXH3jrqbfOQNJjvBvloqe1ya78Z0tHs2npB+m3HmcT77lUkldJmt2KrElTbQjja9txNvKJZGICkGxdiTcAZAxIGhvrppMmh2xZeN8xtZQFtlUX3/uZoJSlhXYjW9rCxIsSdb6HymxNHqGy7jfqyo7Vu0T4/GTqUmIb3hZ7ra27KANCeetjyghbcJq9oBQoO43zdo3sCLm/jAVKlx2dNPEDN48jfyghbUJGEEKUIQghEIQghEIQghEIQghEIQghLP7zIhCC8Wpjd849ffCE4jbfWPetGnyUae+dbB7x4whFbG6w7wpVGS6BmBMQnd6rMUzCEJ6vUTEIQQiZhCCEQhCCFgwhCCFmEIQQv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AutoShape 12" descr="data:image/jpeg;base64,/9j/4AAQSkZJRgABAQAAAQABAAD/2wCEAAkGBg8QDxAUEBIPFBAQEA8PEBAQDxQQEBAQFBAVFBQQFBQXHCYeFxkjGhQSHy8gJCcpLCwsFh4xNTAqNScrLCkBCQoKDgwOGg8PGiokHyQvLCktLCwsKSoqLCwtKSwsLDQvLCwsKSkvMCksKi8pKSwpLCwpKSwsLCwsKSwsKSwpKf/AABEIAOEA4QMBIgACEQEDEQH/xAAcAAACAgMBAQAAAAAAAAAAAAAAAwIGAQQFBwj/xABDEAACAQIDBAcECAUDAgcAAAABAgADEQQSIQUxQVEGEyJhcYGRBzKhsRRCUmJygsHRI0OS4fAVM7Ik8Rc0RHODosL/xAAbAQACAwEBAQAAAAAAAAAAAAAAAwIEBQYBB//EADcRAAEDAgMECAQGAgMAAAAAAAEAAgMEESExQQUSE1EiMmFxgZGx8KHB0eEGFCMzQlIV8SRygv/aAAwDAQACEQMRAD8A9xhCEEIhCEEIhCEEIhMXkDV5SLnBuaLJkg1UCa1XGKO88hu9Zq1MU53WHhv9Zmz7RjjwBuezH7fFNbESt56/gBzM1amOH2v6dflNRhffqeZ1kCswp9qTO6uHj9LKy2FozTXxn4z5/wB4lsT3H1kSsgyzGlqZnZlWGsasmv3H1kfpRG4uPzH95EiQIlXiu5poa1bC7SqDc5/Nr85sU9tt9ZVI7jY/rOYRIESzFXVUfUkPjiPigwRuzCsdDbVJt5Kn72713TdVwd247iNbymljJUMW6G6MV7uB8Rum3T/iCVuE7bjm3Py/0kPoQeqVcoTiYTpCNBVFvvLqvmN4+M7CVVYAggg7iNQZ0tNWQ1Td6J1/UeCoSRPjNnBThCEtpSIQhBCIQhBCIQhBCIQhBCIQhBCIurWC/txisTisug38uXeZomoSeZ4mZlVXti6LcT6JrIy7FbFTE8/ICIeozdw5D9eciFjAsxnyyTZlWA0NSwszljQsMkhwV7vJBWRKzYKyBWKfCpBy1ysWwmwyxbCZ8sSaCtdhFkR7CLYTNe2xTmlJYSBjWEWwngTQlESBEawizGBNBSjHYTHvSN0Ol9VOqny/WKYSBjWOcx2+w2PMKZaHCxVt2btdK2m5xvQ7/EcxN8GUAMQQQSCNQQbEHmJZNjbe6yyVLCpuB3B/2Pd6cp12ztr8YiKfB2h0P3WTU0RZ02Zei7kJgGZnQLNRCEIIRCEIIRCEIIQZqYzGZdB7x3dw5mMxeKFNSTv3AczynFDEkk6k7zMTam0eAOFH1j8B7yViGLexOSaCfXfGKItRHKJgRC+JVk4KSiMCzCiNUTWijukuKwFmcsYFmSsvCHBL3kgrFss2GWKYSrLHZSaUhhFMI9hFMJkzNT2lIYRTCOeKaY8zVYakmLaNMW0qhOCW0W0Y0W0YE4JbRZjWizGhNCUYto1otpO104Ky7A231nYqH+IPdb7YH/6+frO8DPOCSCCCQQQQRoQRuIl02FtgV6dj/uLYOOfJx3H4Trdk7QMv6Mp6QyPMfVYldScP9RmWvYupCEJvrLRCEIIRMMdJmcvbWMyrkG9t/cv993rK1XUtpoXSu09hTjYXuDQtHF4o1Xv9UaL4c/P9pJJr0hHrPnTZXSvMjzicVqloaLBOWOWJWNUzXgKQ5OWOWc7G7Ww+HF69ajSGmtaqlIa7vfInJq+0zYyGxx+Fv91y49VBE24GuOQVZxCtiyRldwHT7ZVYgU8dgySQApxCIxJ4BXIJndWqCAQQQRcEG4I5g8ZpA2GISs0NFNJsYtjKExCY1KeKaMYxTGY05VhqU0U0a0S0xZ1YalGQaTMW0phPCWZBpMxbGMCaFBotoxoomMCcFAxZjGizGhOCW0ng8a1Cqrrw3j7S8V/ziBINFtGNLmkObmMlMtDhunJej4WutRFZTdWAYHuIjZU+iG07FqLHfd6d+f1l/X+qWyd5R1IqYRIPHvXK1MBhkLD4dyIQhLarrDG0q2IxHWVWbhfT8I3fvO3trEZKLc27A89/wvK/RGnjOP8AxFUXcyAf9j8lo0bMC/wWwpjViL/DU+E8l6Z+0nEYyt9C2RnbOeratSv1tZuK0iPcpgb30uL6hd+LQUslQ/dbkMSTkAmyvDBirn0u9qmB2eWQHr8SNDRpMLIeVWpqF8Bc9wlHpbc6Tbbv9GBw+FJtnpE4ajbUa1z26neFJ8JYOhPsdw+GC1McEr194pb8PS7rH/dPedO4756YhtbkAABwA4ATfbUU9P0YRvH+xy8AqpY9+LsF5Tsr2AIxzY7GVHc6stBAuut/4tS5PDXKOMs+F9iexFAzUa1QgWvUxNTXvIQqPSXRWjA0sNrpXZlR4QCp1X2MbDb/ANMy/gxNYfNzNSj7Jjg2z7K2hjMK1y3VVCuIwzHgGp2W44XOYy/BoFo8Vjhqo8MKubM6R4qi60dqUkpuxCUsZQJbBV3NsqEnWhUN9FbRjoDcgGxsYqvTV1ZXVWRwVZGUMrKdCrKdCDyiqNMU1C3YhdAXOYheCljqbbrnXTW51NeaZrsRmpNaQmsYpjIviBEtiRymXLvHRPCmximMwcQO+Q6wGZM4cMwntWGmntPaVHD02qVnVKa72biTuVQNWY8FAJM22nPXZq9b1tTt1VzCkWHZoKfq0l3KSN7+8eYFlCIw2/Sy9+/kmG+irmK23tbE/wDkcIlCmdRiNonI7DWxXDrdh4sD4Cc6r0O2zWua22HS/wBXDUmRPCytT+UvrRZl5lWWfttaPAE+br/CyBAHdYkrzit7ONprrT2vXLffNdPiKjTTq7P6UYXVK4xKjUjOlc/01lD/ANM9PaLaWm7Sl/m1ru9o+VlL8mz+JI8V5ngfa1UpP1e0MK1NxozUgyOveaNU/Jh4S8bL25hsWmfD1UqKPeA0dPxobFfMesdtXZVDEpkxFJKqcA4uV71b3lPeCJ5xt32cYjCP9I2XUqkpduqDfx05imw/3B90i/c0stFJU4D9N3m0/T0ReeDHrD4r0totpS+h3tFXEstHFAU8T7quBlp1m+yR9R+7ceFjYG5mU5qeSB+5IMVowTMlbvNWErtTdHX3kYMO8jh5i4856RhcQKiKy+66hh4EXnnDpdT6+ktXQrG5qLId9JtPwPdh8c81diz7spiORxHePsqO04t6MSDT0P3VjhCE6tc8q90krXamnIFj4k2HyPrNFdJnalXNiX+6Qo/Ko/W85+29rLhMLXrtYijSapYmwZhoiebFR5z5xXuM9Y+3PdHhgtxgEcQ7r/NUH2rdLar1F2bg8zVapRcRk95i9smGHjcFvED7UtnQHoPS2ZR+q2KqKOvrb+/qaZ4ID/URc8AKj7INgtVettHEdqrVqVEos28sT/GreJJyD889UBlmvmFOwUcOQ6x/s7XwHvJVomF54jvBPUxitEK0mGmdHKmkLYDSQaIDSWeX2TJRCeGhmiBWF7XFwASL6gEkAkcjlb0PKQrVraessNlLjZRsmVcTbdvms1QnfIEzKqTHGRrBdRtdYJkGMf1YEwSJQlqxomhi1mMgTNhgIp6fKVm1DXHHBM3CoirzmSYkwV4SQgjeamMOhUmkDJMYtjK4CtBRJkGmWMgYwJoUWMW0kxkDGBOCpfTroGmMDVqCquKGpAsq4jubgKnJuO48CNX2fdMXr/8AS4kn6RTBFNnuHqqvvI1/5i2PeQDfUG96aece0jYTUaiY/DXV1qJ1xX6tS/8ADr+ZFjzOXmZtUsoqGflpf/J5Hl3H3pahPEYHcePxHNelJN3onW6vFleFRXTzHbU+gPrOJ0e2suLw1Gsth1i3ZR9RwSrp5MDbutOhRfq8RSfk9Nj4ZrH4ShC8wVDSdDj6FW3WmicBqP8AS9EzQmMsJ32K5JUpnvVqHm9Q+rmUv2x4spsvKP52Jo0z4BalS3rTWW+g3ab/ADiZUvazhi+z6bDdRxmGqN+EipT+brPnlCQatjj/AGv8Vv1TbRkditnR/ZgwuEw9EfyaNNDpa72u7ebFj5zpAyFQ9pvxN8zNXG7UoUFzV6tGkvOrVWnfwzHXeN3OUDvSOvmSvLBrVvNVCgliAqgsxO4AC5J8gZWMf7T9l0sOKoxCVMy3SjSOaux+yyfy/FrecpnT/wBrFGpQqYfAlnNVTTqYixRRTOjJTBGYkjS5A0Jte9xT+g3s+r7Td2zClh6ZC1KpXMcx1yIumZra7wACOYB3aXZLGxGerJYBp2euPmqMk5Lt2PFdnaXtt2hVpVKdNKNJqhcCqmc1URm7Kob2DAaZrX46HWc2ptLpHikZSNp1Ed6bkLQq2z0ypVlyr2SCqnS2ouddZ7L0a6D4HAKOppA1NCa9UCpWJ5hiLJ4KBLDm8/HWSdtenhNqeEW5nP5+q8FO93WK+e6eP6RUKzVW/wBTSpURaT1atGqT1YJIHbWwtdiCNRc23mWLov7SauEpGlVpmuoZmDmqVrAs2ZszENm1JOutydeXr9SoQNJzdpbIw+JW1elTqAbi69oeDDtDyMsR7Uimb+rELdnZ75qJgc04FQ6L9IaePomogK5XKOjMrOpAFibbgb6eE7maeT9IvZvi8LU+l7IrVQ6Af9MCesyjUqjX/ig78jb/AL26Xfoz0ibG4VKj0atGpuqU6iMgzD61MsO0h4ctx5nOrImyfqQOuzK2re/5FNjcR0XDFdp6/L1iTUPMzEz1cqWYzNNAJWOsMkKt4tkMWTPeGyQYKYuE2oJq4isEVma4VFZ2IBJCqpYmw1OgMMbtKlQpPVrOqU6YzO7bgPDeTewAGpJE83/1HaO22q9QDQ2fnyqz9gOo35yLmo2lyo7IuAecs0VO99982aMyfQcz2LyWQNyxPJdvbHtW2fRpk02qVquU5KYpOiluGZ3AsvO1zKR/4xY7qaaZKJqo9MvXsR1qIQSpQWALWsSN4JsBe8uuD9l2AWxrdZXYX99jTTh9WmQfVjOtS6GbNQWXB4W33qQqH1e5+Mv8XZ9Od0MLtbm329FAR1EmN7Lz6l7aK2aoXw1IqVUUUWoyhGF7s7EEve40GW2XvJnf2R7WMFWD9ffDsp7AbNVDrlvfMi6NcHQ6ajU6zu4joVsx/eweG5dhOr/4ESsdIfZLh6gZsIxo1LC1JyXoEjhmN3S/5teQ3Ak2dN0Sws7fd/RT3KqPEG6umA2hTxFJKtJg1OooZSPipHBgdCOBEaTPC0xu09kVGpg1KJbtFGC1KVTgKiggo3LMPCejezvpMcXhitWoWxNJnNQse29NnLLU8AWK6bso3XEXVbNdC0ysIczTu9FZpq0SOEbhYq1kxGN2emIpVKVT3KqNTbuDC2bxBsfER0YqzN3i3ELSeAW2KofsjxDoMbhanvUKwe19xN6dQDuzInrL5jV0Hgw+AMp/RfDBNvbWA3GnTqHxqPSqH4sZdsWug8T8o/aTgZt8ahp8wFn0RIaAdCQrV/rB7oSsfSDzhND/AC55nzSPyLeSKB1b/OMhtbZqYrD1qFTRK1NqZNr5SfdcDmrBW/LJkZatQcnqD0e0cDMDGN2GYPoVce0OGOq19jYp3oU+tAFZF6quo3LWQZXt3E9oHirqeMrHtR6R4SjhKlCqtOria1MrSpFQzUsw0xDE+5beOJIHC5lvVQCSALta5tvsLC/lpKF0m6FHHbRw5SglLC0y30nEAItTENmLPZfecaKgcggljvAlyiERqN+Q2aMfLG3ysMSqE4eI90Y6Kvezj2YDEqMTjQwoHWjRuVauPtsRqtPlbVu4b/Ydn7Po4dMlCnTpJe+Skiot7AFiBvNgNTrpJqe4AcANAByA5SQaJra2Wqfd5w0Gg981KKBsY7U0NM5ou8LyhZMsiq26QvCqd0XeaEI6ASHDFbd4h3uZPNEtEU4xKm8JtOSJi0bSRqNpIOaXSWU2iwTCYmpIq2sy50jA0xvAUrbwUL/HQjgQd4MxlAUBQAqgBQAAABuAA0A7pEmZY6R8os5pXrBgVC8yxkYEwnGITohgsEyDGZJiyYoBWAFyelGwEx2GaixCm4anUK5jTcEdoC43i4Pj3Tx7bPR/GbLrI2YjUmjiKLMFJ4gHQq1t6nnxE90JmltXZdLFUXpVhem4sbe8pG51PBgdQf0JE1qGvdT9B2LDmPfpkqlVRCUbzcHLjdAtpYzE4ZauIeg6sXVciEVrq1j1hBCDwC3sQeMtiLy3nQeM8p6D0MbhNpYjCU2pslPO1WnWLU1qqhAWpTsGKuVZSN4sdbixnqWJpOyFaZys3Z6zjTB95wOLAXtwzWvpeK2hEGTdEixxFsLA9ijTTExYg3C4vRHCZq+0cUd2KxRp0TzoYe9JWHcTf+iWTFDQeJ+UxgsKlJESmoWnTVURRuVFFgPTjJYvcPzH4CZtRJxHE+A7hgPgpwt3AAsfRu6Esn+mNyhNf/FHt8lW/ONVf2smTF1RzbN/WoPzJkQZu9MKGWrTf7SZfNDcfBvhOcGlKui4dS9vbfzxVuE78LHdnpgnAyQMUGkg0o2UiE0GZvFAyQaRsoWTQ0M0Xmmbzyy8spOYu8kTFGW4DhupL26p6PpIvFBpJ6yhSzEBVBZmYgKoG8kncJFzHMfvNXoAIsUB7TLMTpbvtxtztPPuk3T52Jp4M5UGjV7Wd/wX9xe/3j3bpUDjat82Yhr3zDR7882+/fOjpthvmaJJOieVrnxxFvVWG0khC9uQayLVAb2INtDYg28bbp5Zi+l+Mr4daBbXUVKqmz1U0yqxG7jc/W0vxvq4BWoEGmxVxrmQ5Tfy4T2PYMjrukeAdBn8cM+76L007mtsvWoMZWNidMUdlp4gqtQ6LU0Wm55NwRvh4cbIxmXUU0kUwZIMsew9yXulgxReYJmJEmUpDvOT422CCZAmZJkCZ4AngLBMkomFEciwJXpK0a2wqD11r5AMQgULWW4cBbjKdbMpDMpBGoPCwI6yLIoscixb5C6wJyVQgNuRqposwtLPVRebIp821+EYizZ2JSzYi/BQzfDKPn8J5Tx8WZkfMj7pD37rS7kFab+MxC0xPpa5tcrpXhM+GJG+kRUHgNG/+pJ8pUMO9x4aT0WrTDAggEEEEHiCN085r4c0K70z9VsoPNd6N6ETl9uQWe2Ya4H5Le2ZJvMdGdMR795p4aSDRQaSBnOkLSITQ0yDFZpnNI2UbJuaZzRV5nNPLKNkzNMNIXmbz0XBuF4W3WjittYenmz1VzKSCi9p7jhlHHxtKdt3bj4ns2y0Rup3vm5M/M924fGS9oOHajWpYlB2KtqNdR9tBem/iUBH/wAYnGpYtWAO8HcRO32XTQmNs4xJ56HWyt0dK2QXGJGiW2z0PAjwkRs1eZm2Kq8/gYGsvf6TcutIQS8ilpQC7hIV6gUd/KSqVydwt85rmnC6ayhJN3LVK3Nzx3yzbO6YPRAQr1tMCwu2V0HABrG47iPC04XVSNYhFJPpxJ4ARU0Mc7dyQXCbLRscLvyCvux+kn0qqypTKrTQOzM+Y3ZrIoAAAvZzx9ydgmV7oRgTTwgdvfxLGs34bZaa+GUXH4p3yZwVY2Ns7mxCzRhzyz+KwhYkkZadyCYAQCxirKpNl6TZZRY1VgqxqrFEpDnLKrHIswqxyrEOKrucsNoD/ms7PRvDWRm+0bD8K/3J9Jx3QsVUbyQPM7pa8LQCIqjcoA/vNzYFPxJzKcmj4n7LOrJLM3eadCEJ2yykSq9NNmkqtZRqnYqfgJ7LeRJ/q7paouvSDqysAVYFSDuIIsRK1VAKiIxnVPp5jDIHjT0XnFGrcd/HxjA0jtDANhqzIb5d6sfrIdx8RqDIhpwb43McWOzC6wFrgHNyKcDMgxQaZzRdl5ZMzTOaLzQzTyy8smZpnNF3hmhZeWWj0h2b9JwtWn9Yrmp/+4naX1tl/MZ5NQZkOm47wdx/vPZs0876UbJ6rEuVHYq/xUtuGY9pfJr+Vp02waixdCdcR8/l5FXKNt5LDNcYYw8j6zVx9au6EUmCNfnqRbdm4cJudRM9ROpWvJFLK0sLjjywKqowGMzXu9/tdcPnmlgwVaqqAVSGbiRv7hfjNvqYdRPAqdJsw0ri5jnY8zh6KBxPjM4XBvia1NPtsFHJQd7eQufKT6iWnoZsqxesRzp0/E++3pYfmMq1lQKeF0munforNUHNjJeVZ6aBQAosqgKo5KBYD0AjFWSVIxUnz4uWGTZRVY1VmVSNVIouSXOWFWOVYKsaqxRckOchVjdwgqySUi7BV4ny7z4CKxcQ1uJOAVdzua3Nh4Qsxc7l0H4jvPkPnO/FYaiEUKNw0/vGz6Ns6kFJAI9cz3+8FjTScR5ciEITQSUQhCCFy9vbHGIpm1hUW5pk8+Kk8j+x4Si5SpIIIKkgg7wRvE9NInA6Q7C6z+JTH8QDUD+YBu/MP7cphbVoDKONEOkMxzH1WrQVnDPDfl6KpXmQZLL/AJ+kwUnKggroLhF4ZpjLMWM9wQp5oXkIQXtlLNOftzZv0ikQPfW7U+88U89PMCb1oZYyKR0Tw9uYUmOLHBzcwvPcNgy7ldFIBJuOWlrRVekUYhhY/AjmO6XHbGwjUPWUSFrjXXRanjwDd50PHnK1tDGmxSrSK1VI36ZTfkdRcd9p3NHWR1Tbtz1Go+3at+Gs4puPEclooCxAGpJsBOtR2Mtu2xJ5LoB5nfOThcRkdW35Tu5jcZYcFievbLRV3biMuUKObNuUevnLbyGDecbAKU8zm5YBaZ2IWqU0pknPmvmt2AtiXJHCx/y8u2Fwq00VEHZQZRz7ye8m585DZ+zhSHN2tmbcNNyrfcoPmTqeQ3lScTtPaH5l+6zqjLtPP6feywaqrdNYXwCgqRipJKkYqTFLlnlyiqRqrJKkYqRRckucsKsaqQVZIm0U51kkuWGNvH5Tt7KwGRcx95uHIcpr7L2dud/FQf8AkZ1wJ1uxNlln/JmGP8Ry7e9ZtTNfoN8VmEITq1SRCEIIRCEIIRMETMIIXB23sDrLvTsKn1huD/s3zlZKEEgggg2IIsQeRE9DInO2psVKwv7r8HA+DDiJz+0dk8UmWDB2o0P3WnS1xj6D8vRUzJMZJu4vA1KTWcW5H6p8D+kTknKOJY7deLEaFbTZA4XC18kMk2MkMkN5S31r5JnJH5JnJDeRvpASLxOz6VUAVERwN2YajwO8eRm4EmQkBIWm7TYqO/qFxF6JYMG/VeRqVCP+U6uHwqIoVFVVG5VUKL89OPfNgJJBJOWqllwkeT3kn1Xj5XO6xJ7ylhJMJGBJNUlYuSS5LCRipJhIwJFlyWXKCpGKszaZpozmygk/5v5ReLjutFydEou1UWa06Wztln3qg7wp+Z/abGB2Uqatq/wHh+83wJ12y9h7hE1Tno3l39vvuz5qi/RZ5oAmYQnVqkiEIQQiEIQQiEIQQiEIQQiEIQQl1sOrghgCDvBFxOHjejlrmkfyMfk37+ssEJTqqGGqFpG+Oo8U6KZ8R6JVJq4dkNmUg8iLf95ELLpVoqwswBHIi859fo/TPukr3e8vodfjOYqNgzsxhcHDkcD9PRaLK9p6wsq5khknUq7Dqruyt4Gx9D+81nwjr7yMPym3rumLLBPD+4xw8MPNWmzsdkVqhJIJGSQEq8VqlvJQSTCSekzmEjxRzUC5RCSYSTSm7e6rHwUmbFPZdU77Ad5/QR0cE837bHHww80p0jRmVrGwFz3fEgfqIC5NgDfgALn0nQGxBm1u1ylzcBVVbHKo371HqZtpg7JoCGLMxy2JJuct9dbXGl+E3ofw9LJYyO3fifoqjqoDLFaWG2Oza1DYchq3ruE61HDKgsosP81POKFPRdH0BWxYXH3jrqbfOQNJjvBvloqe1ya78Z0tHs2npB+m3HmcT77lUkldJmt2KrElTbQjja9txNvKJZGICkGxdiTcAZAxIGhvrppMmh2xZeN8xtZQFtlUX3/uZoJSlhXYjW9rCxIsSdb6HymxNHqGy7jfqyo7Vu0T4/GTqUmIb3hZ7ra27KANCeetjyghbcJq9oBQoO43zdo3sCLm/jAVKlx2dNPEDN48jfyghbUJGEEKUIQghEIQghEIQghEIQghEIQghLP7zIhCC8Wpjd849ffCE4jbfWPetGnyUae+dbB7x4whFbG6w7wpVGS6BmBMQnd6rMUzCEJ6vUTEIQQiZhCCEQhCCFgwhCCFmEIQQv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" name="Title 1"/>
          <p:cNvSpPr>
            <a:spLocks noGrp="1"/>
          </p:cNvSpPr>
          <p:nvPr>
            <p:ph type="title"/>
          </p:nvPr>
        </p:nvSpPr>
        <p:spPr>
          <a:xfrm>
            <a:off x="3135636" y="146048"/>
            <a:ext cx="3975583" cy="369332"/>
          </a:xfrm>
        </p:spPr>
        <p:txBody>
          <a:bodyPr/>
          <a:lstStyle/>
          <a:p>
            <a:r>
              <a:rPr lang="en-US" sz="3000" b="1" dirty="0">
                <a:solidFill>
                  <a:srgbClr val="080808"/>
                </a:solidFill>
              </a:rPr>
              <a:t>Why Sr doped LaCrO</a:t>
            </a:r>
            <a:r>
              <a:rPr lang="en-US" sz="3000" b="1" baseline="-25000" dirty="0">
                <a:solidFill>
                  <a:srgbClr val="080808"/>
                </a:solidFill>
              </a:rPr>
              <a:t>3 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55575" y="914237"/>
            <a:ext cx="8561204" cy="1154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charset="2"/>
              <a:buChar char="Ø"/>
            </a:pPr>
            <a:r>
              <a:rPr lang="en-US" sz="1600" b="1" dirty="0">
                <a:solidFill>
                  <a:srgbClr val="000000"/>
                </a:solidFill>
                <a:latin typeface="+mn-lt"/>
              </a:rPr>
              <a:t>Sr doped LaCrO</a:t>
            </a:r>
            <a:r>
              <a:rPr lang="en-US" sz="1600" b="1" baseline="-25000" dirty="0">
                <a:solidFill>
                  <a:srgbClr val="000000"/>
                </a:solidFill>
                <a:latin typeface="+mn-lt"/>
              </a:rPr>
              <a:t>3</a:t>
            </a:r>
            <a:r>
              <a:rPr lang="en-US" sz="1600" b="1" dirty="0">
                <a:solidFill>
                  <a:srgbClr val="000000"/>
                </a:solidFill>
                <a:latin typeface="+mn-lt"/>
              </a:rPr>
              <a:t> is important material for SOFC and catalytic applications</a:t>
            </a:r>
          </a:p>
          <a:p>
            <a:pPr marL="285750" indent="-285750" algn="just" defTabSz="9144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600" b="1" dirty="0">
                <a:solidFill>
                  <a:srgbClr val="FF0000"/>
                </a:solidFill>
                <a:latin typeface="+mn-lt"/>
              </a:rPr>
              <a:t>Pure </a:t>
            </a:r>
            <a:r>
              <a:rPr lang="en-US" altLang="zh-CN" sz="1600" b="1" dirty="0">
                <a:solidFill>
                  <a:srgbClr val="FF0000"/>
                </a:solidFill>
                <a:latin typeface="+mn-lt"/>
              </a:rPr>
              <a:t>LaCr</a:t>
            </a:r>
            <a:r>
              <a:rPr lang="en-GB" altLang="zh-CN" sz="1600" b="1" dirty="0">
                <a:solidFill>
                  <a:srgbClr val="FF0000"/>
                </a:solidFill>
                <a:latin typeface="+mn-lt"/>
                <a:ea typeface="Calibri"/>
                <a:cs typeface="Times New Roman" pitchFamily="18" charset="0"/>
              </a:rPr>
              <a:t>O</a:t>
            </a:r>
            <a:r>
              <a:rPr lang="en-GB" altLang="zh-CN" sz="1600" b="1" baseline="-25000" dirty="0">
                <a:solidFill>
                  <a:srgbClr val="FF0000"/>
                </a:solidFill>
                <a:latin typeface="+mn-lt"/>
                <a:ea typeface="Calibri"/>
                <a:cs typeface="Times New Roman" pitchFamily="18" charset="0"/>
              </a:rPr>
              <a:t>3</a:t>
            </a:r>
            <a:r>
              <a:rPr lang="en-US" altLang="zh-CN" sz="1600" b="1" dirty="0">
                <a:solidFill>
                  <a:srgbClr val="FF0000"/>
                </a:solidFill>
                <a:latin typeface="+mn-lt"/>
              </a:rPr>
              <a:t> is a Mott insulator with bandgap of 2.9 eV</a:t>
            </a:r>
            <a:r>
              <a:rPr lang="en-US" altLang="zh-CN" sz="1600" dirty="0">
                <a:solidFill>
                  <a:srgbClr val="000000"/>
                </a:solidFill>
                <a:latin typeface="+mn-lt"/>
              </a:rPr>
              <a:t>; The top of VB mainly from Cr 3d t</a:t>
            </a:r>
            <a:r>
              <a:rPr lang="en-US" altLang="zh-CN" sz="1600" baseline="-25000" dirty="0">
                <a:solidFill>
                  <a:srgbClr val="000000"/>
                </a:solidFill>
                <a:latin typeface="+mn-lt"/>
              </a:rPr>
              <a:t>2g</a:t>
            </a:r>
            <a:r>
              <a:rPr lang="en-US" altLang="zh-CN" sz="1600" dirty="0">
                <a:solidFill>
                  <a:srgbClr val="000000"/>
                </a:solidFill>
                <a:latin typeface="+mn-lt"/>
              </a:rPr>
              <a:t> states; </a:t>
            </a:r>
            <a:r>
              <a:rPr lang="en-US" altLang="zh-CN" sz="1600" b="1" dirty="0">
                <a:solidFill>
                  <a:srgbClr val="FF0000"/>
                </a:solidFill>
                <a:latin typeface="+mn-lt"/>
              </a:rPr>
              <a:t>SrCrO</a:t>
            </a:r>
            <a:r>
              <a:rPr lang="en-US" altLang="zh-CN" sz="1600" b="1" baseline="-25000" dirty="0">
                <a:solidFill>
                  <a:srgbClr val="FF0000"/>
                </a:solidFill>
                <a:latin typeface="+mn-lt"/>
              </a:rPr>
              <a:t>3</a:t>
            </a:r>
            <a:r>
              <a:rPr lang="en-US" altLang="zh-CN" sz="1600" b="1" dirty="0">
                <a:solidFill>
                  <a:srgbClr val="FF0000"/>
                </a:solidFill>
                <a:latin typeface="+mn-lt"/>
              </a:rPr>
              <a:t> is a metallic oxide.</a:t>
            </a: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039D48AF-0CA6-2048-B943-62D2185A5D9E}"/>
              </a:ext>
            </a:extLst>
          </p:cNvPr>
          <p:cNvSpPr txBox="1"/>
          <p:nvPr/>
        </p:nvSpPr>
        <p:spPr>
          <a:xfrm>
            <a:off x="8625577" y="6507574"/>
            <a:ext cx="5086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/>
              <a:t>15</a:t>
            </a:r>
          </a:p>
        </p:txBody>
      </p:sp>
      <p:graphicFrame>
        <p:nvGraphicFramePr>
          <p:cNvPr id="49" name="Table 51">
            <a:extLst>
              <a:ext uri="{FF2B5EF4-FFF2-40B4-BE49-F238E27FC236}">
                <a16:creationId xmlns:a16="http://schemas.microsoft.com/office/drawing/2014/main" id="{5E8BA148-7228-934C-A513-8B67C1157270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455020" y="2613530"/>
          <a:ext cx="6360584" cy="820749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7950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50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50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507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507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9507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9507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9507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8207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00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00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00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00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00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00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00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00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0" name="TextBox 52">
            <a:extLst>
              <a:ext uri="{FF2B5EF4-FFF2-40B4-BE49-F238E27FC236}">
                <a16:creationId xmlns:a16="http://schemas.microsoft.com/office/drawing/2014/main" id="{897F2673-E9AE-2B44-8404-8B4E564C7C9E}"/>
              </a:ext>
            </a:extLst>
          </p:cNvPr>
          <p:cNvSpPr txBox="1"/>
          <p:nvPr/>
        </p:nvSpPr>
        <p:spPr>
          <a:xfrm>
            <a:off x="1629007" y="2838505"/>
            <a:ext cx="6292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02060"/>
                </a:solidFill>
              </a:rPr>
              <a:t>Ti</a:t>
            </a:r>
            <a:r>
              <a:rPr lang="en-US" sz="1400" b="1" baseline="30000" dirty="0">
                <a:solidFill>
                  <a:srgbClr val="002060"/>
                </a:solidFill>
              </a:rPr>
              <a:t>3+</a:t>
            </a:r>
          </a:p>
        </p:txBody>
      </p:sp>
      <p:sp>
        <p:nvSpPr>
          <p:cNvPr id="51" name="TextBox 53">
            <a:extLst>
              <a:ext uri="{FF2B5EF4-FFF2-40B4-BE49-F238E27FC236}">
                <a16:creationId xmlns:a16="http://schemas.microsoft.com/office/drawing/2014/main" id="{69189707-9BDB-D747-9CC4-1C15E7559CEC}"/>
              </a:ext>
            </a:extLst>
          </p:cNvPr>
          <p:cNvSpPr txBox="1"/>
          <p:nvPr/>
        </p:nvSpPr>
        <p:spPr>
          <a:xfrm>
            <a:off x="1419522" y="2588137"/>
            <a:ext cx="9439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2060"/>
                </a:solidFill>
              </a:rPr>
              <a:t>3d</a:t>
            </a:r>
            <a:r>
              <a:rPr lang="en-US" sz="1400" baseline="30000" dirty="0">
                <a:solidFill>
                  <a:srgbClr val="002060"/>
                </a:solidFill>
              </a:rPr>
              <a:t>1</a:t>
            </a:r>
          </a:p>
        </p:txBody>
      </p:sp>
      <p:sp>
        <p:nvSpPr>
          <p:cNvPr id="52" name="TextBox 54">
            <a:extLst>
              <a:ext uri="{FF2B5EF4-FFF2-40B4-BE49-F238E27FC236}">
                <a16:creationId xmlns:a16="http://schemas.microsoft.com/office/drawing/2014/main" id="{5B73056D-DFCE-5E44-98E8-958551673880}"/>
              </a:ext>
            </a:extLst>
          </p:cNvPr>
          <p:cNvSpPr txBox="1"/>
          <p:nvPr/>
        </p:nvSpPr>
        <p:spPr>
          <a:xfrm>
            <a:off x="1659257" y="3172914"/>
            <a:ext cx="7633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002060"/>
                </a:solidFill>
              </a:rPr>
              <a:t>x=0.05</a:t>
            </a:r>
          </a:p>
        </p:txBody>
      </p:sp>
      <p:sp>
        <p:nvSpPr>
          <p:cNvPr id="53" name="TextBox 55">
            <a:extLst>
              <a:ext uri="{FF2B5EF4-FFF2-40B4-BE49-F238E27FC236}">
                <a16:creationId xmlns:a16="http://schemas.microsoft.com/office/drawing/2014/main" id="{2CE29A79-D894-6640-94D5-4A22E51F1350}"/>
              </a:ext>
            </a:extLst>
          </p:cNvPr>
          <p:cNvSpPr txBox="1"/>
          <p:nvPr/>
        </p:nvSpPr>
        <p:spPr>
          <a:xfrm>
            <a:off x="2440567" y="2841009"/>
            <a:ext cx="6292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02060"/>
                </a:solidFill>
              </a:rPr>
              <a:t>V</a:t>
            </a:r>
            <a:r>
              <a:rPr lang="en-US" sz="1400" b="1" baseline="30000" dirty="0">
                <a:solidFill>
                  <a:srgbClr val="002060"/>
                </a:solidFill>
              </a:rPr>
              <a:t>3+</a:t>
            </a:r>
          </a:p>
        </p:txBody>
      </p:sp>
      <p:sp>
        <p:nvSpPr>
          <p:cNvPr id="54" name="TextBox 56">
            <a:extLst>
              <a:ext uri="{FF2B5EF4-FFF2-40B4-BE49-F238E27FC236}">
                <a16:creationId xmlns:a16="http://schemas.microsoft.com/office/drawing/2014/main" id="{53DCEC58-CBAD-814C-B346-BDC286E9D362}"/>
              </a:ext>
            </a:extLst>
          </p:cNvPr>
          <p:cNvSpPr txBox="1"/>
          <p:nvPr/>
        </p:nvSpPr>
        <p:spPr>
          <a:xfrm>
            <a:off x="2222562" y="2589771"/>
            <a:ext cx="9439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2060"/>
                </a:solidFill>
              </a:rPr>
              <a:t>3d</a:t>
            </a:r>
            <a:r>
              <a:rPr lang="en-US" sz="1400" baseline="30000" dirty="0">
                <a:solidFill>
                  <a:srgbClr val="002060"/>
                </a:solidFill>
              </a:rPr>
              <a:t>2</a:t>
            </a:r>
          </a:p>
        </p:txBody>
      </p:sp>
      <p:sp>
        <p:nvSpPr>
          <p:cNvPr id="55" name="TextBox 57">
            <a:extLst>
              <a:ext uri="{FF2B5EF4-FFF2-40B4-BE49-F238E27FC236}">
                <a16:creationId xmlns:a16="http://schemas.microsoft.com/office/drawing/2014/main" id="{51FF8C03-6F72-FE4C-86C5-23F14DA15061}"/>
              </a:ext>
            </a:extLst>
          </p:cNvPr>
          <p:cNvSpPr txBox="1"/>
          <p:nvPr/>
        </p:nvSpPr>
        <p:spPr>
          <a:xfrm>
            <a:off x="2450612" y="3145894"/>
            <a:ext cx="7633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002060"/>
                </a:solidFill>
              </a:rPr>
              <a:t>x=0.17</a:t>
            </a:r>
          </a:p>
        </p:txBody>
      </p:sp>
      <p:sp>
        <p:nvSpPr>
          <p:cNvPr id="56" name="TextBox 58">
            <a:extLst>
              <a:ext uri="{FF2B5EF4-FFF2-40B4-BE49-F238E27FC236}">
                <a16:creationId xmlns:a16="http://schemas.microsoft.com/office/drawing/2014/main" id="{DC7E5E3D-5D1A-CF49-808F-9E7618EE1FE9}"/>
              </a:ext>
            </a:extLst>
          </p:cNvPr>
          <p:cNvSpPr txBox="1"/>
          <p:nvPr/>
        </p:nvSpPr>
        <p:spPr>
          <a:xfrm>
            <a:off x="3159067" y="2844273"/>
            <a:ext cx="6292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02060"/>
                </a:solidFill>
              </a:rPr>
              <a:t>Cr</a:t>
            </a:r>
            <a:r>
              <a:rPr lang="en-US" sz="1400" b="1" baseline="30000" dirty="0">
                <a:solidFill>
                  <a:srgbClr val="002060"/>
                </a:solidFill>
              </a:rPr>
              <a:t>3+ </a:t>
            </a:r>
          </a:p>
        </p:txBody>
      </p:sp>
      <p:sp>
        <p:nvSpPr>
          <p:cNvPr id="57" name="TextBox 59">
            <a:extLst>
              <a:ext uri="{FF2B5EF4-FFF2-40B4-BE49-F238E27FC236}">
                <a16:creationId xmlns:a16="http://schemas.microsoft.com/office/drawing/2014/main" id="{9530F0BA-CCEB-244E-8BC5-98642205E652}"/>
              </a:ext>
            </a:extLst>
          </p:cNvPr>
          <p:cNvSpPr txBox="1"/>
          <p:nvPr/>
        </p:nvSpPr>
        <p:spPr>
          <a:xfrm>
            <a:off x="3010449" y="2582893"/>
            <a:ext cx="9439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2060"/>
                </a:solidFill>
              </a:rPr>
              <a:t>3d</a:t>
            </a:r>
            <a:r>
              <a:rPr lang="en-US" sz="1400" baseline="30000" dirty="0">
                <a:solidFill>
                  <a:srgbClr val="002060"/>
                </a:solidFill>
              </a:rPr>
              <a:t>3</a:t>
            </a:r>
          </a:p>
        </p:txBody>
      </p:sp>
      <p:sp>
        <p:nvSpPr>
          <p:cNvPr id="58" name="TextBox 60">
            <a:extLst>
              <a:ext uri="{FF2B5EF4-FFF2-40B4-BE49-F238E27FC236}">
                <a16:creationId xmlns:a16="http://schemas.microsoft.com/office/drawing/2014/main" id="{223E9A12-4C85-FA42-863F-5DB005F4CFC9}"/>
              </a:ext>
            </a:extLst>
          </p:cNvPr>
          <p:cNvSpPr txBox="1"/>
          <p:nvPr/>
        </p:nvSpPr>
        <p:spPr>
          <a:xfrm>
            <a:off x="3987327" y="2827710"/>
            <a:ext cx="7429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02060"/>
                </a:solidFill>
              </a:rPr>
              <a:t>Mn</a:t>
            </a:r>
            <a:r>
              <a:rPr lang="en-US" sz="1400" b="1" baseline="30000" dirty="0">
                <a:solidFill>
                  <a:srgbClr val="002060"/>
                </a:solidFill>
              </a:rPr>
              <a:t>3+</a:t>
            </a:r>
          </a:p>
        </p:txBody>
      </p:sp>
      <p:sp>
        <p:nvSpPr>
          <p:cNvPr id="59" name="TextBox 61">
            <a:extLst>
              <a:ext uri="{FF2B5EF4-FFF2-40B4-BE49-F238E27FC236}">
                <a16:creationId xmlns:a16="http://schemas.microsoft.com/office/drawing/2014/main" id="{00432B4A-D596-984F-91BE-886B37947180}"/>
              </a:ext>
            </a:extLst>
          </p:cNvPr>
          <p:cNvSpPr txBox="1"/>
          <p:nvPr/>
        </p:nvSpPr>
        <p:spPr>
          <a:xfrm>
            <a:off x="3808812" y="2586711"/>
            <a:ext cx="9439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2060"/>
                </a:solidFill>
              </a:rPr>
              <a:t>3d</a:t>
            </a:r>
            <a:r>
              <a:rPr lang="en-US" sz="1400" baseline="30000" dirty="0">
                <a:solidFill>
                  <a:srgbClr val="002060"/>
                </a:solidFill>
              </a:rPr>
              <a:t>4</a:t>
            </a:r>
          </a:p>
        </p:txBody>
      </p:sp>
      <p:sp>
        <p:nvSpPr>
          <p:cNvPr id="60" name="TextBox 62">
            <a:extLst>
              <a:ext uri="{FF2B5EF4-FFF2-40B4-BE49-F238E27FC236}">
                <a16:creationId xmlns:a16="http://schemas.microsoft.com/office/drawing/2014/main" id="{3A14808D-3379-0443-A780-D98F3C32EC93}"/>
              </a:ext>
            </a:extLst>
          </p:cNvPr>
          <p:cNvSpPr txBox="1"/>
          <p:nvPr/>
        </p:nvSpPr>
        <p:spPr>
          <a:xfrm>
            <a:off x="4037021" y="3021740"/>
            <a:ext cx="7633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002060"/>
                </a:solidFill>
              </a:rPr>
              <a:t>x=0.17</a:t>
            </a:r>
          </a:p>
        </p:txBody>
      </p:sp>
      <p:sp>
        <p:nvSpPr>
          <p:cNvPr id="61" name="TextBox 63">
            <a:extLst>
              <a:ext uri="{FF2B5EF4-FFF2-40B4-BE49-F238E27FC236}">
                <a16:creationId xmlns:a16="http://schemas.microsoft.com/office/drawing/2014/main" id="{49A45425-4B4E-744A-800F-BF3F100CFB61}"/>
              </a:ext>
            </a:extLst>
          </p:cNvPr>
          <p:cNvSpPr txBox="1"/>
          <p:nvPr/>
        </p:nvSpPr>
        <p:spPr>
          <a:xfrm>
            <a:off x="4787620" y="2841495"/>
            <a:ext cx="6292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02060"/>
                </a:solidFill>
              </a:rPr>
              <a:t>Fe</a:t>
            </a:r>
            <a:r>
              <a:rPr lang="en-US" sz="1400" b="1" baseline="30000" dirty="0">
                <a:solidFill>
                  <a:srgbClr val="002060"/>
                </a:solidFill>
              </a:rPr>
              <a:t>3+</a:t>
            </a:r>
          </a:p>
        </p:txBody>
      </p:sp>
      <p:sp>
        <p:nvSpPr>
          <p:cNvPr id="62" name="TextBox 64">
            <a:extLst>
              <a:ext uri="{FF2B5EF4-FFF2-40B4-BE49-F238E27FC236}">
                <a16:creationId xmlns:a16="http://schemas.microsoft.com/office/drawing/2014/main" id="{602687AF-AB8F-D341-85C5-14D7324359B0}"/>
              </a:ext>
            </a:extLst>
          </p:cNvPr>
          <p:cNvSpPr txBox="1"/>
          <p:nvPr/>
        </p:nvSpPr>
        <p:spPr>
          <a:xfrm>
            <a:off x="4599879" y="2581230"/>
            <a:ext cx="9439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2060"/>
                </a:solidFill>
              </a:rPr>
              <a:t>3d</a:t>
            </a:r>
            <a:r>
              <a:rPr lang="en-US" sz="1400" baseline="30000" dirty="0">
                <a:solidFill>
                  <a:srgbClr val="002060"/>
                </a:solidFill>
              </a:rPr>
              <a:t>5</a:t>
            </a:r>
          </a:p>
        </p:txBody>
      </p:sp>
      <p:sp>
        <p:nvSpPr>
          <p:cNvPr id="63" name="TextBox 65">
            <a:extLst>
              <a:ext uri="{FF2B5EF4-FFF2-40B4-BE49-F238E27FC236}">
                <a16:creationId xmlns:a16="http://schemas.microsoft.com/office/drawing/2014/main" id="{C7F1D710-588D-5A44-AEB2-08F1A0F493B6}"/>
              </a:ext>
            </a:extLst>
          </p:cNvPr>
          <p:cNvSpPr txBox="1"/>
          <p:nvPr/>
        </p:nvSpPr>
        <p:spPr>
          <a:xfrm>
            <a:off x="5605330" y="2835320"/>
            <a:ext cx="6292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02060"/>
                </a:solidFill>
              </a:rPr>
              <a:t>Co</a:t>
            </a:r>
            <a:r>
              <a:rPr lang="en-US" sz="1400" b="1" baseline="30000" dirty="0">
                <a:solidFill>
                  <a:srgbClr val="002060"/>
                </a:solidFill>
              </a:rPr>
              <a:t>3+</a:t>
            </a:r>
          </a:p>
        </p:txBody>
      </p:sp>
      <p:sp>
        <p:nvSpPr>
          <p:cNvPr id="64" name="TextBox 66">
            <a:extLst>
              <a:ext uri="{FF2B5EF4-FFF2-40B4-BE49-F238E27FC236}">
                <a16:creationId xmlns:a16="http://schemas.microsoft.com/office/drawing/2014/main" id="{68E85C7A-E41B-F647-BA0F-0BAFB6FEAA17}"/>
              </a:ext>
            </a:extLst>
          </p:cNvPr>
          <p:cNvSpPr txBox="1"/>
          <p:nvPr/>
        </p:nvSpPr>
        <p:spPr>
          <a:xfrm>
            <a:off x="5406972" y="2584182"/>
            <a:ext cx="9439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2060"/>
                </a:solidFill>
              </a:rPr>
              <a:t>3d</a:t>
            </a:r>
            <a:r>
              <a:rPr lang="en-US" sz="1400" baseline="30000" dirty="0">
                <a:solidFill>
                  <a:srgbClr val="002060"/>
                </a:solidFill>
              </a:rPr>
              <a:t>6</a:t>
            </a:r>
          </a:p>
        </p:txBody>
      </p:sp>
      <p:sp>
        <p:nvSpPr>
          <p:cNvPr id="65" name="TextBox 67">
            <a:extLst>
              <a:ext uri="{FF2B5EF4-FFF2-40B4-BE49-F238E27FC236}">
                <a16:creationId xmlns:a16="http://schemas.microsoft.com/office/drawing/2014/main" id="{283BD9C0-9882-5D44-8E41-F13E6FD9794D}"/>
              </a:ext>
            </a:extLst>
          </p:cNvPr>
          <p:cNvSpPr txBox="1"/>
          <p:nvPr/>
        </p:nvSpPr>
        <p:spPr>
          <a:xfrm>
            <a:off x="5625311" y="3150144"/>
            <a:ext cx="7633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002060"/>
                </a:solidFill>
              </a:rPr>
              <a:t>x=0.17</a:t>
            </a:r>
          </a:p>
        </p:txBody>
      </p:sp>
      <p:sp>
        <p:nvSpPr>
          <p:cNvPr id="66" name="TextBox 68">
            <a:extLst>
              <a:ext uri="{FF2B5EF4-FFF2-40B4-BE49-F238E27FC236}">
                <a16:creationId xmlns:a16="http://schemas.microsoft.com/office/drawing/2014/main" id="{264A3900-6FF7-934A-9BF6-EAB6DF014A8C}"/>
              </a:ext>
            </a:extLst>
          </p:cNvPr>
          <p:cNvSpPr txBox="1"/>
          <p:nvPr/>
        </p:nvSpPr>
        <p:spPr>
          <a:xfrm>
            <a:off x="6391750" y="2825381"/>
            <a:ext cx="6292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02060"/>
                </a:solidFill>
              </a:rPr>
              <a:t>Ni</a:t>
            </a:r>
            <a:r>
              <a:rPr lang="en-US" sz="1400" b="1" baseline="30000" dirty="0">
                <a:solidFill>
                  <a:srgbClr val="002060"/>
                </a:solidFill>
              </a:rPr>
              <a:t>3+</a:t>
            </a:r>
          </a:p>
        </p:txBody>
      </p:sp>
      <p:sp>
        <p:nvSpPr>
          <p:cNvPr id="67" name="TextBox 69">
            <a:extLst>
              <a:ext uri="{FF2B5EF4-FFF2-40B4-BE49-F238E27FC236}">
                <a16:creationId xmlns:a16="http://schemas.microsoft.com/office/drawing/2014/main" id="{7F3C4710-B7F2-7C43-B7B9-BBEE6B9B36B4}"/>
              </a:ext>
            </a:extLst>
          </p:cNvPr>
          <p:cNvSpPr txBox="1"/>
          <p:nvPr/>
        </p:nvSpPr>
        <p:spPr>
          <a:xfrm>
            <a:off x="6173514" y="2584182"/>
            <a:ext cx="9439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2060"/>
                </a:solidFill>
              </a:rPr>
              <a:t>3d</a:t>
            </a:r>
            <a:r>
              <a:rPr lang="en-US" sz="1400" baseline="30000" dirty="0">
                <a:solidFill>
                  <a:srgbClr val="002060"/>
                </a:solidFill>
              </a:rPr>
              <a:t>7</a:t>
            </a:r>
          </a:p>
        </p:txBody>
      </p:sp>
      <p:sp>
        <p:nvSpPr>
          <p:cNvPr id="68" name="TextBox 70">
            <a:extLst>
              <a:ext uri="{FF2B5EF4-FFF2-40B4-BE49-F238E27FC236}">
                <a16:creationId xmlns:a16="http://schemas.microsoft.com/office/drawing/2014/main" id="{1F6F779D-5B9A-3849-A39B-453D99649826}"/>
              </a:ext>
            </a:extLst>
          </p:cNvPr>
          <p:cNvSpPr txBox="1"/>
          <p:nvPr/>
        </p:nvSpPr>
        <p:spPr>
          <a:xfrm>
            <a:off x="6381919" y="3140205"/>
            <a:ext cx="8746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002060"/>
                </a:solidFill>
              </a:rPr>
              <a:t>Metallic</a:t>
            </a:r>
          </a:p>
        </p:txBody>
      </p:sp>
      <p:sp>
        <p:nvSpPr>
          <p:cNvPr id="69" name="TextBox 71">
            <a:extLst>
              <a:ext uri="{FF2B5EF4-FFF2-40B4-BE49-F238E27FC236}">
                <a16:creationId xmlns:a16="http://schemas.microsoft.com/office/drawing/2014/main" id="{CF07397D-11F8-8549-82D9-CBBDF3D79ACD}"/>
              </a:ext>
            </a:extLst>
          </p:cNvPr>
          <p:cNvSpPr txBox="1"/>
          <p:nvPr/>
        </p:nvSpPr>
        <p:spPr>
          <a:xfrm>
            <a:off x="7176214" y="2844273"/>
            <a:ext cx="6292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02060"/>
                </a:solidFill>
              </a:rPr>
              <a:t>Cu</a:t>
            </a:r>
            <a:r>
              <a:rPr lang="en-US" sz="1400" b="1" baseline="30000" dirty="0">
                <a:solidFill>
                  <a:srgbClr val="002060"/>
                </a:solidFill>
              </a:rPr>
              <a:t>2+</a:t>
            </a:r>
          </a:p>
        </p:txBody>
      </p:sp>
      <p:sp>
        <p:nvSpPr>
          <p:cNvPr id="70" name="TextBox 72">
            <a:extLst>
              <a:ext uri="{FF2B5EF4-FFF2-40B4-BE49-F238E27FC236}">
                <a16:creationId xmlns:a16="http://schemas.microsoft.com/office/drawing/2014/main" id="{528F9F50-889B-EF4D-8738-750E98E86077}"/>
              </a:ext>
            </a:extLst>
          </p:cNvPr>
          <p:cNvSpPr txBox="1"/>
          <p:nvPr/>
        </p:nvSpPr>
        <p:spPr>
          <a:xfrm>
            <a:off x="6977856" y="2583193"/>
            <a:ext cx="9439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2060"/>
                </a:solidFill>
              </a:rPr>
              <a:t>3d</a:t>
            </a:r>
            <a:r>
              <a:rPr lang="en-US" sz="1400" baseline="30000" dirty="0">
                <a:solidFill>
                  <a:srgbClr val="002060"/>
                </a:solidFill>
              </a:rPr>
              <a:t>9</a:t>
            </a:r>
          </a:p>
        </p:txBody>
      </p:sp>
      <p:sp>
        <p:nvSpPr>
          <p:cNvPr id="71" name="TextBox 73">
            <a:extLst>
              <a:ext uri="{FF2B5EF4-FFF2-40B4-BE49-F238E27FC236}">
                <a16:creationId xmlns:a16="http://schemas.microsoft.com/office/drawing/2014/main" id="{A73A95D3-944C-5041-B03B-AF51E083915D}"/>
              </a:ext>
            </a:extLst>
          </p:cNvPr>
          <p:cNvSpPr txBox="1"/>
          <p:nvPr/>
        </p:nvSpPr>
        <p:spPr>
          <a:xfrm>
            <a:off x="7216073" y="3159097"/>
            <a:ext cx="7633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002060"/>
                </a:solidFill>
              </a:rPr>
              <a:t>x=0.03</a:t>
            </a:r>
          </a:p>
        </p:txBody>
      </p:sp>
      <p:sp>
        <p:nvSpPr>
          <p:cNvPr id="72" name="Rectangle 74">
            <a:extLst>
              <a:ext uri="{FF2B5EF4-FFF2-40B4-BE49-F238E27FC236}">
                <a16:creationId xmlns:a16="http://schemas.microsoft.com/office/drawing/2014/main" id="{BD9F79F5-9F1F-E64C-AC08-23C59776ADB3}"/>
              </a:ext>
            </a:extLst>
          </p:cNvPr>
          <p:cNvSpPr/>
          <p:nvPr/>
        </p:nvSpPr>
        <p:spPr bwMode="auto">
          <a:xfrm>
            <a:off x="1467117" y="2602735"/>
            <a:ext cx="6375207" cy="824400"/>
          </a:xfrm>
          <a:prstGeom prst="rect">
            <a:avLst/>
          </a:prstGeom>
          <a:solidFill>
            <a:schemeClr val="accent2">
              <a:lumMod val="40000"/>
              <a:lumOff val="60000"/>
              <a:alpha val="26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GB" sz="24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73" name="Rectangle 75">
            <a:extLst>
              <a:ext uri="{FF2B5EF4-FFF2-40B4-BE49-F238E27FC236}">
                <a16:creationId xmlns:a16="http://schemas.microsoft.com/office/drawing/2014/main" id="{4C692471-0032-AB4D-B292-9BBDC8DB029B}"/>
              </a:ext>
            </a:extLst>
          </p:cNvPr>
          <p:cNvSpPr/>
          <p:nvPr/>
        </p:nvSpPr>
        <p:spPr bwMode="auto">
          <a:xfrm>
            <a:off x="4635009" y="2604141"/>
            <a:ext cx="799200" cy="824400"/>
          </a:xfrm>
          <a:prstGeom prst="rect">
            <a:avLst/>
          </a:prstGeom>
          <a:solidFill>
            <a:schemeClr val="accent2">
              <a:lumMod val="40000"/>
              <a:lumOff val="60000"/>
              <a:alpha val="40000"/>
            </a:schemeClr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GB" sz="24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74" name="Rectangle 76">
            <a:extLst>
              <a:ext uri="{FF2B5EF4-FFF2-40B4-BE49-F238E27FC236}">
                <a16:creationId xmlns:a16="http://schemas.microsoft.com/office/drawing/2014/main" id="{17DB4B40-9F91-094A-97F4-B4210EA07975}"/>
              </a:ext>
            </a:extLst>
          </p:cNvPr>
          <p:cNvSpPr/>
          <p:nvPr/>
        </p:nvSpPr>
        <p:spPr bwMode="auto">
          <a:xfrm>
            <a:off x="3042227" y="2606199"/>
            <a:ext cx="802800" cy="828000"/>
          </a:xfrm>
          <a:prstGeom prst="rect">
            <a:avLst/>
          </a:prstGeom>
          <a:solidFill>
            <a:schemeClr val="accent2">
              <a:lumMod val="40000"/>
              <a:lumOff val="60000"/>
              <a:alpha val="25000"/>
            </a:schemeClr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GB" sz="24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grpSp>
        <p:nvGrpSpPr>
          <p:cNvPr id="75" name="Group 77">
            <a:extLst>
              <a:ext uri="{FF2B5EF4-FFF2-40B4-BE49-F238E27FC236}">
                <a16:creationId xmlns:a16="http://schemas.microsoft.com/office/drawing/2014/main" id="{041B2354-B8C1-CA49-A032-E6A5836C14E6}"/>
              </a:ext>
            </a:extLst>
          </p:cNvPr>
          <p:cNvGrpSpPr/>
          <p:nvPr/>
        </p:nvGrpSpPr>
        <p:grpSpPr>
          <a:xfrm>
            <a:off x="2450612" y="3461041"/>
            <a:ext cx="4860000" cy="3436636"/>
            <a:chOff x="-52566" y="2379799"/>
            <a:chExt cx="4860000" cy="3436636"/>
          </a:xfrm>
        </p:grpSpPr>
        <p:graphicFrame>
          <p:nvGraphicFramePr>
            <p:cNvPr id="76" name="Object 78">
              <a:extLst>
                <a:ext uri="{FF2B5EF4-FFF2-40B4-BE49-F238E27FC236}">
                  <a16:creationId xmlns:a16="http://schemas.microsoft.com/office/drawing/2014/main" id="{8808EDC5-82AA-CE43-9D3B-1B6A7B28EA27}"/>
                </a:ext>
              </a:extLst>
            </p:cNvPr>
            <p:cNvGraphicFramePr>
              <a:graphicFrameLocks noChangeAspect="1"/>
            </p:cNvGraphicFramePr>
            <p:nvPr>
              <p:extLst/>
            </p:nvPr>
          </p:nvGraphicFramePr>
          <p:xfrm>
            <a:off x="-52566" y="2379799"/>
            <a:ext cx="4860000" cy="34366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7966" name="Graph" r:id="rId10" imgW="4276800" imgH="3024000" progId="Origin50.Graph">
                    <p:embed/>
                  </p:oleObj>
                </mc:Choice>
                <mc:Fallback>
                  <p:oleObj name="Graph" r:id="rId10" imgW="4276800" imgH="3024000" progId="Origin50.Graph">
                    <p:embed/>
                    <p:pic>
                      <p:nvPicPr>
                        <p:cNvPr id="76" name="Object 78">
                          <a:extLst>
                            <a:ext uri="{FF2B5EF4-FFF2-40B4-BE49-F238E27FC236}">
                              <a16:creationId xmlns:a16="http://schemas.microsoft.com/office/drawing/2014/main" id="{8808EDC5-82AA-CE43-9D3B-1B6A7B28EA27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11"/>
                        <a:stretch>
                          <a:fillRect/>
                        </a:stretch>
                      </p:blipFill>
                      <p:spPr>
                        <a:xfrm>
                          <a:off x="-52566" y="2379799"/>
                          <a:ext cx="4860000" cy="3436636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77" name="Group 79">
              <a:extLst>
                <a:ext uri="{FF2B5EF4-FFF2-40B4-BE49-F238E27FC236}">
                  <a16:creationId xmlns:a16="http://schemas.microsoft.com/office/drawing/2014/main" id="{0BA2EB64-63D4-614B-AD2C-01CA3666664C}"/>
                </a:ext>
              </a:extLst>
            </p:cNvPr>
            <p:cNvGrpSpPr/>
            <p:nvPr/>
          </p:nvGrpSpPr>
          <p:grpSpPr>
            <a:xfrm>
              <a:off x="930347" y="2775840"/>
              <a:ext cx="3006676" cy="2326397"/>
              <a:chOff x="1294863" y="2799721"/>
              <a:chExt cx="3006676" cy="2326397"/>
            </a:xfrm>
          </p:grpSpPr>
          <p:sp>
            <p:nvSpPr>
              <p:cNvPr id="78" name="TextBox 80">
                <a:extLst>
                  <a:ext uri="{FF2B5EF4-FFF2-40B4-BE49-F238E27FC236}">
                    <a16:creationId xmlns:a16="http://schemas.microsoft.com/office/drawing/2014/main" id="{AB2AF1D0-0429-694E-A6FF-8FE52FBA09E7}"/>
                  </a:ext>
                </a:extLst>
              </p:cNvPr>
              <p:cNvSpPr txBox="1"/>
              <p:nvPr/>
            </p:nvSpPr>
            <p:spPr>
              <a:xfrm>
                <a:off x="1502228" y="4661352"/>
                <a:ext cx="1031445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b="1" dirty="0"/>
                  <a:t>LaTiO</a:t>
                </a:r>
                <a:r>
                  <a:rPr lang="en-US" sz="1000" b="1" baseline="-25000" dirty="0"/>
                  <a:t>3</a:t>
                </a:r>
                <a:endParaRPr lang="en-US" sz="1000" b="1" baseline="30000" dirty="0"/>
              </a:p>
            </p:txBody>
          </p:sp>
          <p:sp>
            <p:nvSpPr>
              <p:cNvPr id="79" name="TextBox 81">
                <a:extLst>
                  <a:ext uri="{FF2B5EF4-FFF2-40B4-BE49-F238E27FC236}">
                    <a16:creationId xmlns:a16="http://schemas.microsoft.com/office/drawing/2014/main" id="{0C8DEBDB-31D2-5A45-9A21-7CBBFA0134D8}"/>
                  </a:ext>
                </a:extLst>
              </p:cNvPr>
              <p:cNvSpPr txBox="1"/>
              <p:nvPr/>
            </p:nvSpPr>
            <p:spPr>
              <a:xfrm>
                <a:off x="1294863" y="3821561"/>
                <a:ext cx="1031445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b="1" dirty="0"/>
                  <a:t>LaVO</a:t>
                </a:r>
                <a:r>
                  <a:rPr lang="en-US" sz="1000" b="1" baseline="-25000" dirty="0"/>
                  <a:t>3</a:t>
                </a:r>
                <a:endParaRPr lang="en-US" sz="1000" b="1" baseline="30000" dirty="0"/>
              </a:p>
            </p:txBody>
          </p:sp>
          <p:sp>
            <p:nvSpPr>
              <p:cNvPr id="80" name="TextBox 82">
                <a:extLst>
                  <a:ext uri="{FF2B5EF4-FFF2-40B4-BE49-F238E27FC236}">
                    <a16:creationId xmlns:a16="http://schemas.microsoft.com/office/drawing/2014/main" id="{F30593C7-B212-4E45-B750-37AEC7758D89}"/>
                  </a:ext>
                </a:extLst>
              </p:cNvPr>
              <p:cNvSpPr txBox="1"/>
              <p:nvPr/>
            </p:nvSpPr>
            <p:spPr>
              <a:xfrm>
                <a:off x="2096625" y="2799721"/>
                <a:ext cx="1031445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b="1" dirty="0"/>
                  <a:t>LaCrO</a:t>
                </a:r>
                <a:r>
                  <a:rPr lang="en-US" sz="1000" b="1" baseline="-25000" dirty="0"/>
                  <a:t>3</a:t>
                </a:r>
                <a:endParaRPr lang="en-US" sz="1000" b="1" baseline="30000" dirty="0"/>
              </a:p>
            </p:txBody>
          </p:sp>
          <p:sp>
            <p:nvSpPr>
              <p:cNvPr id="81" name="TextBox 83">
                <a:extLst>
                  <a:ext uri="{FF2B5EF4-FFF2-40B4-BE49-F238E27FC236}">
                    <a16:creationId xmlns:a16="http://schemas.microsoft.com/office/drawing/2014/main" id="{8A292E3A-8225-D847-9B39-364912321A1B}"/>
                  </a:ext>
                </a:extLst>
              </p:cNvPr>
              <p:cNvSpPr txBox="1"/>
              <p:nvPr/>
            </p:nvSpPr>
            <p:spPr>
              <a:xfrm>
                <a:off x="2028709" y="4252035"/>
                <a:ext cx="1031445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b="1" dirty="0"/>
                  <a:t>LaMnO</a:t>
                </a:r>
                <a:r>
                  <a:rPr lang="en-US" sz="1000" b="1" baseline="-25000" dirty="0"/>
                  <a:t>3</a:t>
                </a:r>
                <a:endParaRPr lang="en-US" sz="1000" b="1" baseline="30000" dirty="0"/>
              </a:p>
            </p:txBody>
          </p:sp>
          <p:sp>
            <p:nvSpPr>
              <p:cNvPr id="82" name="TextBox 84">
                <a:extLst>
                  <a:ext uri="{FF2B5EF4-FFF2-40B4-BE49-F238E27FC236}">
                    <a16:creationId xmlns:a16="http://schemas.microsoft.com/office/drawing/2014/main" id="{24205D2A-5516-5343-BB06-0ECFD09CFD3A}"/>
                  </a:ext>
                </a:extLst>
              </p:cNvPr>
              <p:cNvSpPr txBox="1"/>
              <p:nvPr/>
            </p:nvSpPr>
            <p:spPr>
              <a:xfrm>
                <a:off x="2668772" y="3428787"/>
                <a:ext cx="1031445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b="1" dirty="0"/>
                  <a:t>LaFeO</a:t>
                </a:r>
                <a:r>
                  <a:rPr lang="en-US" sz="1000" b="1" baseline="-25000" dirty="0"/>
                  <a:t>3</a:t>
                </a:r>
                <a:endParaRPr lang="en-US" sz="1000" b="1" baseline="30000" dirty="0"/>
              </a:p>
            </p:txBody>
          </p:sp>
          <p:sp>
            <p:nvSpPr>
              <p:cNvPr id="83" name="TextBox 85">
                <a:extLst>
                  <a:ext uri="{FF2B5EF4-FFF2-40B4-BE49-F238E27FC236}">
                    <a16:creationId xmlns:a16="http://schemas.microsoft.com/office/drawing/2014/main" id="{ADE7C795-E613-DD4D-AA32-549F379BD235}"/>
                  </a:ext>
                </a:extLst>
              </p:cNvPr>
              <p:cNvSpPr txBox="1"/>
              <p:nvPr/>
            </p:nvSpPr>
            <p:spPr>
              <a:xfrm>
                <a:off x="2920241" y="4248457"/>
                <a:ext cx="1031445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b="1" dirty="0"/>
                  <a:t>LaCoO</a:t>
                </a:r>
                <a:r>
                  <a:rPr lang="en-US" sz="1000" b="1" baseline="-25000" dirty="0"/>
                  <a:t>3</a:t>
                </a:r>
                <a:endParaRPr lang="en-US" sz="1000" b="1" baseline="30000" dirty="0"/>
              </a:p>
            </p:txBody>
          </p:sp>
          <p:sp>
            <p:nvSpPr>
              <p:cNvPr id="84" name="TextBox 86">
                <a:extLst>
                  <a:ext uri="{FF2B5EF4-FFF2-40B4-BE49-F238E27FC236}">
                    <a16:creationId xmlns:a16="http://schemas.microsoft.com/office/drawing/2014/main" id="{36AC85CB-B8E1-434F-A29B-FF672A741608}"/>
                  </a:ext>
                </a:extLst>
              </p:cNvPr>
              <p:cNvSpPr txBox="1"/>
              <p:nvPr/>
            </p:nvSpPr>
            <p:spPr>
              <a:xfrm>
                <a:off x="3221617" y="4879897"/>
                <a:ext cx="1031445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b="1" dirty="0"/>
                  <a:t>LaNiO</a:t>
                </a:r>
                <a:r>
                  <a:rPr lang="en-US" sz="1000" b="1" baseline="-25000" dirty="0"/>
                  <a:t>3</a:t>
                </a:r>
                <a:endParaRPr lang="en-US" sz="1000" b="1" baseline="30000" dirty="0"/>
              </a:p>
            </p:txBody>
          </p:sp>
          <p:sp>
            <p:nvSpPr>
              <p:cNvPr id="85" name="TextBox 87">
                <a:extLst>
                  <a:ext uri="{FF2B5EF4-FFF2-40B4-BE49-F238E27FC236}">
                    <a16:creationId xmlns:a16="http://schemas.microsoft.com/office/drawing/2014/main" id="{ACF68CDE-EC8F-434A-8DE7-47B66BF314F2}"/>
                  </a:ext>
                </a:extLst>
              </p:cNvPr>
              <p:cNvSpPr txBox="1"/>
              <p:nvPr/>
            </p:nvSpPr>
            <p:spPr>
              <a:xfrm>
                <a:off x="3451620" y="3625361"/>
                <a:ext cx="84991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b="1" dirty="0"/>
                  <a:t>La</a:t>
                </a:r>
                <a:r>
                  <a:rPr lang="en-US" sz="1000" b="1" baseline="-25000" dirty="0"/>
                  <a:t>2</a:t>
                </a:r>
                <a:r>
                  <a:rPr lang="en-US" sz="1000" b="1" dirty="0"/>
                  <a:t>CuO</a:t>
                </a:r>
                <a:r>
                  <a:rPr lang="en-US" sz="1000" b="1" baseline="-25000" dirty="0"/>
                  <a:t>4</a:t>
                </a:r>
                <a:endParaRPr lang="en-US" sz="1000" b="1" baseline="30000" dirty="0"/>
              </a:p>
            </p:txBody>
          </p:sp>
          <p:sp>
            <p:nvSpPr>
              <p:cNvPr id="86" name="Oval 88">
                <a:extLst>
                  <a:ext uri="{FF2B5EF4-FFF2-40B4-BE49-F238E27FC236}">
                    <a16:creationId xmlns:a16="http://schemas.microsoft.com/office/drawing/2014/main" id="{50F26E56-E704-7D4E-9D79-DC2ECDDBF102}"/>
                  </a:ext>
                </a:extLst>
              </p:cNvPr>
              <p:cNvSpPr/>
              <p:nvPr/>
            </p:nvSpPr>
            <p:spPr bwMode="auto">
              <a:xfrm rot="1798579">
                <a:off x="1648841" y="2816998"/>
                <a:ext cx="1766569" cy="829681"/>
              </a:xfrm>
              <a:prstGeom prst="ellipse">
                <a:avLst/>
              </a:prstGeom>
              <a:solidFill>
                <a:schemeClr val="accent2">
                  <a:lumMod val="40000"/>
                  <a:lumOff val="60000"/>
                  <a:alpha val="33000"/>
                </a:schemeClr>
              </a:solidFill>
              <a:ln w="158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449263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buNone/>
                  <a:tabLst/>
                </a:pPr>
                <a:endParaRPr kumimoji="0" lang="en-GB" sz="2400" b="1" i="0" u="none" strike="noStrike" cap="none" normalizeH="0" baseline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endParaRPr>
              </a:p>
            </p:txBody>
          </p:sp>
        </p:grpSp>
      </p:grpSp>
      <p:sp>
        <p:nvSpPr>
          <p:cNvPr id="87" name="Title 1">
            <a:extLst>
              <a:ext uri="{FF2B5EF4-FFF2-40B4-BE49-F238E27FC236}">
                <a16:creationId xmlns:a16="http://schemas.microsoft.com/office/drawing/2014/main" id="{13F2076E-81EE-FE47-844F-A2ED655B7B31}"/>
              </a:ext>
            </a:extLst>
          </p:cNvPr>
          <p:cNvSpPr txBox="1">
            <a:spLocks/>
          </p:cNvSpPr>
          <p:nvPr/>
        </p:nvSpPr>
        <p:spPr bwMode="auto">
          <a:xfrm>
            <a:off x="6394128" y="4112651"/>
            <a:ext cx="284295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defTabSz="449263" rtl="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3200">
                <a:solidFill>
                  <a:srgbClr val="D57500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l" defTabSz="449263" rtl="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3200">
                <a:solidFill>
                  <a:srgbClr val="002147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algn="l" defTabSz="449263" rtl="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3200">
                <a:solidFill>
                  <a:srgbClr val="002147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algn="l" defTabSz="449263" rtl="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3200">
                <a:solidFill>
                  <a:srgbClr val="002147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algn="l" defTabSz="449263" rtl="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3200">
                <a:solidFill>
                  <a:srgbClr val="002147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49263" rtl="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3200">
                <a:solidFill>
                  <a:srgbClr val="002147"/>
                </a:solidFill>
                <a:latin typeface="Arial" charset="0"/>
              </a:defRPr>
            </a:lvl6pPr>
            <a:lvl7pPr marL="2971800" indent="-228600" algn="l" defTabSz="449263" rtl="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3200">
                <a:solidFill>
                  <a:srgbClr val="002147"/>
                </a:solidFill>
                <a:latin typeface="Arial" charset="0"/>
              </a:defRPr>
            </a:lvl7pPr>
            <a:lvl8pPr marL="3429000" indent="-228600" algn="l" defTabSz="449263" rtl="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3200">
                <a:solidFill>
                  <a:srgbClr val="002147"/>
                </a:solidFill>
                <a:latin typeface="Arial" charset="0"/>
              </a:defRPr>
            </a:lvl8pPr>
            <a:lvl9pPr marL="3886200" indent="-228600" algn="l" defTabSz="449263" rtl="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3200">
                <a:solidFill>
                  <a:srgbClr val="002147"/>
                </a:solidFill>
                <a:latin typeface="Arial" charset="0"/>
              </a:defRPr>
            </a:lvl9pPr>
          </a:lstStyle>
          <a:p>
            <a:r>
              <a:rPr lang="en-US" sz="1400" b="1" kern="0" dirty="0">
                <a:solidFill>
                  <a:srgbClr val="080808"/>
                </a:solidFill>
              </a:rPr>
              <a:t>Bandgaps of parent La</a:t>
            </a:r>
            <a:r>
              <a:rPr lang="en-US" sz="1400" b="1" i="1" kern="0" dirty="0">
                <a:solidFill>
                  <a:srgbClr val="080808"/>
                </a:solidFill>
              </a:rPr>
              <a:t>M</a:t>
            </a:r>
            <a:r>
              <a:rPr lang="en-US" sz="1400" b="1" kern="0" baseline="30000" dirty="0">
                <a:solidFill>
                  <a:srgbClr val="080808"/>
                </a:solidFill>
              </a:rPr>
              <a:t>3+</a:t>
            </a:r>
            <a:r>
              <a:rPr lang="en-US" sz="1400" b="1" kern="0" dirty="0">
                <a:solidFill>
                  <a:srgbClr val="080808"/>
                </a:solidFill>
              </a:rPr>
              <a:t>O</a:t>
            </a:r>
            <a:r>
              <a:rPr lang="en-US" sz="1400" b="1" kern="0" baseline="-25000" dirty="0">
                <a:solidFill>
                  <a:srgbClr val="080808"/>
                </a:solidFill>
              </a:rPr>
              <a:t>3 </a:t>
            </a:r>
          </a:p>
        </p:txBody>
      </p:sp>
      <p:sp>
        <p:nvSpPr>
          <p:cNvPr id="88" name="TextBox 91">
            <a:extLst>
              <a:ext uri="{FF2B5EF4-FFF2-40B4-BE49-F238E27FC236}">
                <a16:creationId xmlns:a16="http://schemas.microsoft.com/office/drawing/2014/main" id="{19ABCD3A-8AE6-B44E-94D3-F060149923A1}"/>
              </a:ext>
            </a:extLst>
          </p:cNvPr>
          <p:cNvSpPr txBox="1"/>
          <p:nvPr/>
        </p:nvSpPr>
        <p:spPr>
          <a:xfrm>
            <a:off x="4591411" y="3148778"/>
            <a:ext cx="98653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i="1" dirty="0">
                <a:solidFill>
                  <a:srgbClr val="FF0000"/>
                </a:solidFill>
              </a:rPr>
              <a:t>Insulating?</a:t>
            </a:r>
          </a:p>
        </p:txBody>
      </p:sp>
      <p:sp>
        <p:nvSpPr>
          <p:cNvPr id="89" name="TextBox 92">
            <a:extLst>
              <a:ext uri="{FF2B5EF4-FFF2-40B4-BE49-F238E27FC236}">
                <a16:creationId xmlns:a16="http://schemas.microsoft.com/office/drawing/2014/main" id="{A8897F0B-762B-0646-92A0-332961AE74D0}"/>
              </a:ext>
            </a:extLst>
          </p:cNvPr>
          <p:cNvSpPr txBox="1"/>
          <p:nvPr/>
        </p:nvSpPr>
        <p:spPr>
          <a:xfrm>
            <a:off x="2986967" y="3135479"/>
            <a:ext cx="98653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i="1" dirty="0">
                <a:solidFill>
                  <a:srgbClr val="FF0000"/>
                </a:solidFill>
              </a:rPr>
              <a:t>Insulating?</a:t>
            </a:r>
          </a:p>
        </p:txBody>
      </p:sp>
      <p:sp>
        <p:nvSpPr>
          <p:cNvPr id="90" name="Title 1">
            <a:extLst>
              <a:ext uri="{FF2B5EF4-FFF2-40B4-BE49-F238E27FC236}">
                <a16:creationId xmlns:a16="http://schemas.microsoft.com/office/drawing/2014/main" id="{04828688-142C-2341-AC2C-DF306B7D4D56}"/>
              </a:ext>
            </a:extLst>
          </p:cNvPr>
          <p:cNvSpPr txBox="1">
            <a:spLocks/>
          </p:cNvSpPr>
          <p:nvPr/>
        </p:nvSpPr>
        <p:spPr bwMode="auto">
          <a:xfrm>
            <a:off x="1182170" y="2101757"/>
            <a:ext cx="715071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defTabSz="449263" rtl="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3200">
                <a:solidFill>
                  <a:srgbClr val="D57500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l" defTabSz="449263" rtl="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3200">
                <a:solidFill>
                  <a:srgbClr val="002147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algn="l" defTabSz="449263" rtl="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3200">
                <a:solidFill>
                  <a:srgbClr val="002147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algn="l" defTabSz="449263" rtl="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3200">
                <a:solidFill>
                  <a:srgbClr val="002147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algn="l" defTabSz="449263" rtl="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3200">
                <a:solidFill>
                  <a:srgbClr val="002147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algn="l" defTabSz="449263" rtl="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3200">
                <a:solidFill>
                  <a:srgbClr val="002147"/>
                </a:solidFill>
                <a:latin typeface="Arial" charset="0"/>
              </a:defRPr>
            </a:lvl6pPr>
            <a:lvl7pPr marL="2971800" indent="-228600" algn="l" defTabSz="449263" rtl="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3200">
                <a:solidFill>
                  <a:srgbClr val="002147"/>
                </a:solidFill>
                <a:latin typeface="Arial" charset="0"/>
              </a:defRPr>
            </a:lvl7pPr>
            <a:lvl8pPr marL="3429000" indent="-228600" algn="l" defTabSz="449263" rtl="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3200">
                <a:solidFill>
                  <a:srgbClr val="002147"/>
                </a:solidFill>
                <a:latin typeface="Arial" charset="0"/>
              </a:defRPr>
            </a:lvl8pPr>
            <a:lvl9pPr marL="3886200" indent="-228600" algn="l" defTabSz="449263" rtl="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3200">
                <a:solidFill>
                  <a:srgbClr val="002147"/>
                </a:solidFill>
                <a:latin typeface="Arial" charset="0"/>
              </a:defRPr>
            </a:lvl9pPr>
          </a:lstStyle>
          <a:p>
            <a:r>
              <a:rPr lang="en-US" sz="2000" b="1" kern="0" dirty="0" err="1">
                <a:solidFill>
                  <a:srgbClr val="080808"/>
                </a:solidFill>
              </a:rPr>
              <a:t>Sr</a:t>
            </a:r>
            <a:r>
              <a:rPr lang="en-US" sz="2000" b="1" kern="0" dirty="0">
                <a:solidFill>
                  <a:srgbClr val="080808"/>
                </a:solidFill>
              </a:rPr>
              <a:t> doping (x) for insulator-to-metal transition (La</a:t>
            </a:r>
            <a:r>
              <a:rPr lang="en-US" sz="2000" b="1" kern="0" baseline="-25000" dirty="0">
                <a:solidFill>
                  <a:srgbClr val="080808"/>
                </a:solidFill>
              </a:rPr>
              <a:t>1-x</a:t>
            </a:r>
            <a:r>
              <a:rPr lang="en-US" sz="2000" b="1" kern="0" dirty="0">
                <a:solidFill>
                  <a:srgbClr val="080808"/>
                </a:solidFill>
              </a:rPr>
              <a:t>Sr</a:t>
            </a:r>
            <a:r>
              <a:rPr lang="en-US" sz="2000" b="1" kern="0" baseline="-25000" dirty="0">
                <a:solidFill>
                  <a:srgbClr val="080808"/>
                </a:solidFill>
              </a:rPr>
              <a:t>x</a:t>
            </a:r>
            <a:r>
              <a:rPr lang="en-US" sz="2000" b="1" i="1" kern="0" dirty="0">
                <a:solidFill>
                  <a:srgbClr val="080808"/>
                </a:solidFill>
              </a:rPr>
              <a:t>M</a:t>
            </a:r>
            <a:r>
              <a:rPr lang="en-US" sz="2000" b="1" kern="0" dirty="0">
                <a:solidFill>
                  <a:srgbClr val="080808"/>
                </a:solidFill>
              </a:rPr>
              <a:t>O</a:t>
            </a:r>
            <a:r>
              <a:rPr lang="en-US" sz="2000" b="1" kern="0" baseline="-25000" dirty="0">
                <a:solidFill>
                  <a:srgbClr val="080808"/>
                </a:solidFill>
              </a:rPr>
              <a:t>3</a:t>
            </a:r>
            <a:r>
              <a:rPr lang="en-US" sz="2000" b="1" kern="0" dirty="0">
                <a:solidFill>
                  <a:srgbClr val="080808"/>
                </a:solidFill>
              </a:rPr>
              <a:t>)</a:t>
            </a:r>
            <a:endParaRPr lang="en-US" sz="2000" b="1" kern="0" baseline="-25000" dirty="0">
              <a:solidFill>
                <a:srgbClr val="080808"/>
              </a:solidFill>
            </a:endParaRPr>
          </a:p>
        </p:txBody>
      </p:sp>
      <p:sp>
        <p:nvSpPr>
          <p:cNvPr id="91" name="Rectangle 89">
            <a:extLst>
              <a:ext uri="{FF2B5EF4-FFF2-40B4-BE49-F238E27FC236}">
                <a16:creationId xmlns:a16="http://schemas.microsoft.com/office/drawing/2014/main" id="{D3FDA99D-4597-A441-A670-465AB60417FC}"/>
              </a:ext>
            </a:extLst>
          </p:cNvPr>
          <p:cNvSpPr/>
          <p:nvPr/>
        </p:nvSpPr>
        <p:spPr>
          <a:xfrm>
            <a:off x="68854" y="6507574"/>
            <a:ext cx="430741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Imada</a:t>
            </a:r>
            <a:r>
              <a:rPr lang="en-US" sz="1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Fujimori, </a:t>
            </a:r>
            <a:r>
              <a:rPr lang="en-US" sz="12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Tokura</a:t>
            </a:r>
            <a:r>
              <a:rPr lang="en-US" sz="1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200" b="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Rev. Mod. Phys. </a:t>
            </a:r>
            <a:r>
              <a:rPr lang="en-US" sz="1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70, 1039 (1998)</a:t>
            </a:r>
          </a:p>
        </p:txBody>
      </p:sp>
    </p:spTree>
    <p:extLst>
      <p:ext uri="{BB962C8B-B14F-4D97-AF65-F5344CB8AC3E}">
        <p14:creationId xmlns:p14="http://schemas.microsoft.com/office/powerpoint/2010/main" val="301924323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62230" y="-51435"/>
            <a:ext cx="9203055" cy="863600"/>
            <a:chOff x="-98" y="-81"/>
            <a:chExt cx="14493" cy="1360"/>
          </a:xfrm>
        </p:grpSpPr>
        <p:pic>
          <p:nvPicPr>
            <p:cNvPr id="7" name="图片 6" descr="8092962_173153605000_2"/>
            <p:cNvPicPr/>
            <p:nvPr/>
          </p:nvPicPr>
          <p:blipFill>
            <a:blip r:embed="rId3"/>
            <a:srcRect b="83057"/>
            <a:stretch>
              <a:fillRect/>
            </a:stretch>
          </p:blipFill>
          <p:spPr>
            <a:xfrm>
              <a:off x="-5" y="-3"/>
              <a:ext cx="14401" cy="1191"/>
            </a:xfrm>
            <a:prstGeom prst="rect">
              <a:avLst/>
            </a:prstGeom>
          </p:spPr>
        </p:pic>
        <p:grpSp>
          <p:nvGrpSpPr>
            <p:cNvPr id="6" name="组合 5"/>
            <p:cNvGrpSpPr>
              <a:grpSpLocks noChangeAspect="1"/>
            </p:cNvGrpSpPr>
            <p:nvPr/>
          </p:nvGrpSpPr>
          <p:grpSpPr>
            <a:xfrm>
              <a:off x="-98" y="-81"/>
              <a:ext cx="3242" cy="1361"/>
              <a:chOff x="245" y="2229"/>
              <a:chExt cx="3114" cy="1307"/>
            </a:xfrm>
          </p:grpSpPr>
          <p:pic>
            <p:nvPicPr>
              <p:cNvPr id="41" name="Picture 2" descr="Related image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5" y="2229"/>
                <a:ext cx="1307" cy="130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2" name="TextBox 11"/>
              <p:cNvSpPr txBox="1"/>
              <p:nvPr/>
            </p:nvSpPr>
            <p:spPr>
              <a:xfrm>
                <a:off x="1375" y="2587"/>
                <a:ext cx="1984" cy="8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accent6">
                        <a:lumMod val="50000"/>
                      </a:schemeClr>
                    </a:solidFill>
                    <a:latin typeface="Times New Roman" panose="02020603050405020304" pitchFamily="16" charset="0"/>
                    <a:cs typeface="Times New Roman" panose="02020603050405020304" pitchFamily="16" charset="0"/>
                  </a:rPr>
                  <a:t>XIAMEN</a:t>
                </a:r>
              </a:p>
              <a:p>
                <a:r>
                  <a:rPr lang="en-US" sz="1400" dirty="0">
                    <a:solidFill>
                      <a:schemeClr val="accent6">
                        <a:lumMod val="50000"/>
                      </a:schemeClr>
                    </a:solidFill>
                    <a:latin typeface="Times New Roman" panose="02020603050405020304" pitchFamily="16" charset="0"/>
                    <a:cs typeface="Times New Roman" panose="02020603050405020304" pitchFamily="16" charset="0"/>
                  </a:rPr>
                  <a:t>UNIVERSITY</a:t>
                </a:r>
              </a:p>
            </p:txBody>
          </p:sp>
        </p:grpSp>
      </p:grpSp>
      <p:sp>
        <p:nvSpPr>
          <p:cNvPr id="8" name="Content Placeholder 2"/>
          <p:cNvSpPr txBox="1">
            <a:spLocks/>
          </p:cNvSpPr>
          <p:nvPr/>
        </p:nvSpPr>
        <p:spPr>
          <a:xfrm>
            <a:off x="0" y="7"/>
            <a:ext cx="0" cy="307777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5"/>
              </a:buBlip>
              <a:defRPr sz="2000" kern="1200">
                <a:solidFill>
                  <a:schemeClr val="accent2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6"/>
              </a:buBlip>
              <a:defRPr sz="1800" kern="1200">
                <a:solidFill>
                  <a:schemeClr val="accent2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7"/>
              </a:buBlip>
              <a:defRPr sz="1600" kern="1200">
                <a:solidFill>
                  <a:schemeClr val="accent2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8"/>
              </a:buBlip>
              <a:defRPr sz="1400" kern="1200">
                <a:solidFill>
                  <a:schemeClr val="accent2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5"/>
              </a:buBlip>
              <a:defRPr sz="1400" kern="1200">
                <a:solidFill>
                  <a:schemeClr val="accent2"/>
                </a:solidFill>
                <a:latin typeface="Arial"/>
                <a:ea typeface="+mn-ea"/>
                <a:cs typeface="Arial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en-US"/>
              <a:t> </a:t>
            </a:r>
            <a:endParaRPr lang="en-US" dirty="0"/>
          </a:p>
        </p:txBody>
      </p:sp>
      <p:sp>
        <p:nvSpPr>
          <p:cNvPr id="9" name="AutoShape 10" descr="data:image/jpeg;base64,/9j/4AAQSkZJRgABAQAAAQABAAD/2wCEAAkGBg8QDxAUEBIPFBAQEA8PEBAQDxQQEBAQFBAVFBQQFBQXHCYeFxkjGhQSHy8gJCcpLCwsFh4xNTAqNScrLCkBCQoKDgwOGg8PGiokHyQvLCktLCwsKSoqLCwtKSwsLDQvLCwsKSkvMCksKi8pKSwpLCwpKSwsLCwsKSwsKSwpKf/AABEIAOEA4QMBIgACEQEDEQH/xAAcAAACAgMBAQAAAAAAAAAAAAAAAwIGAQQFBwj/xABDEAACAQIDBAcECAUDAgcAAAABAgADEQQSIQUxQVEGEyJhcYGRBzKhsRRCUmJygsHRI0OS4fAVM7Ik8Rc0RHODosL/xAAbAQACAwEBAQAAAAAAAAAAAAAAAwIEBQYBB//EADcRAAEDAgMECAQGAgMAAAAAAAEAAgMEESExQQUSE1EiMmFxgZGx8KHB0eEGFCMzQlIV8SRygv/aAAwDAQACEQMRAD8A9xhCEEIhCEEIhCEEIhMXkDV5SLnBuaLJkg1UCa1XGKO88hu9Zq1MU53WHhv9Zmz7RjjwBuezH7fFNbESt56/gBzM1amOH2v6dflNRhffqeZ1kCswp9qTO6uHj9LKy2FozTXxn4z5/wB4lsT3H1kSsgyzGlqZnZlWGsasmv3H1kfpRG4uPzH95EiQIlXiu5poa1bC7SqDc5/Nr85sU9tt9ZVI7jY/rOYRIESzFXVUfUkPjiPigwRuzCsdDbVJt5Kn72713TdVwd247iNbymljJUMW6G6MV7uB8Rum3T/iCVuE7bjm3Py/0kPoQeqVcoTiYTpCNBVFvvLqvmN4+M7CVVYAggg7iNQZ0tNWQ1Td6J1/UeCoSRPjNnBThCEtpSIQhBCIQhBCIQhBCIQhBCIQhBCIurWC/txisTisug38uXeZomoSeZ4mZlVXti6LcT6JrIy7FbFTE8/ICIeozdw5D9eciFjAsxnyyTZlWA0NSwszljQsMkhwV7vJBWRKzYKyBWKfCpBy1ysWwmwyxbCZ8sSaCtdhFkR7CLYTNe2xTmlJYSBjWEWwngTQlESBEawizGBNBSjHYTHvSN0Ol9VOqny/WKYSBjWOcx2+w2PMKZaHCxVt2btdK2m5xvQ7/EcxN8GUAMQQQSCNQQbEHmJZNjbe6yyVLCpuB3B/2Pd6cp12ztr8YiKfB2h0P3WTU0RZ02Zei7kJgGZnQLNRCEIIRCEIIRCEIIQZqYzGZdB7x3dw5mMxeKFNSTv3AczynFDEkk6k7zMTam0eAOFH1j8B7yViGLexOSaCfXfGKItRHKJgRC+JVk4KSiMCzCiNUTWijukuKwFmcsYFmSsvCHBL3kgrFss2GWKYSrLHZSaUhhFMI9hFMJkzNT2lIYRTCOeKaY8zVYakmLaNMW0qhOCW0W0Y0W0YE4JbRZjWizGhNCUYto1otpO104Ky7A231nYqH+IPdb7YH/6+frO8DPOCSCCCQQQQRoQRuIl02FtgV6dj/uLYOOfJx3H4Trdk7QMv6Mp6QyPMfVYldScP9RmWvYupCEJvrLRCEIIRMMdJmcvbWMyrkG9t/cv993rK1XUtpoXSu09hTjYXuDQtHF4o1Xv9UaL4c/P9pJJr0hHrPnTZXSvMjzicVqloaLBOWOWJWNUzXgKQ5OWOWc7G7Ww+HF69ajSGmtaqlIa7vfInJq+0zYyGxx+Fv91y49VBE24GuOQVZxCtiyRldwHT7ZVYgU8dgySQApxCIxJ4BXIJndWqCAQQQRcEG4I5g8ZpA2GISs0NFNJsYtjKExCY1KeKaMYxTGY05VhqU0U0a0S0xZ1YalGQaTMW0phPCWZBpMxbGMCaFBotoxoomMCcFAxZjGizGhOCW0ng8a1Cqrrw3j7S8V/ziBINFtGNLmkObmMlMtDhunJej4WutRFZTdWAYHuIjZU+iG07FqLHfd6d+f1l/X+qWyd5R1IqYRIPHvXK1MBhkLD4dyIQhLarrDG0q2IxHWVWbhfT8I3fvO3trEZKLc27A89/wvK/RGnjOP8AxFUXcyAf9j8lo0bMC/wWwpjViL/DU+E8l6Z+0nEYyt9C2RnbOeratSv1tZuK0iPcpgb30uL6hd+LQUslQ/dbkMSTkAmyvDBirn0u9qmB2eWQHr8SNDRpMLIeVWpqF8Bc9wlHpbc6Tbbv9GBw+FJtnpE4ajbUa1z26neFJ8JYOhPsdw+GC1McEr194pb8PS7rH/dPedO4756YhtbkAABwA4ATfbUU9P0YRvH+xy8AqpY9+LsF5Tsr2AIxzY7GVHc6stBAuut/4tS5PDXKOMs+F9iexFAzUa1QgWvUxNTXvIQqPSXRWjA0sNrpXZlR4QCp1X2MbDb/ANMy/gxNYfNzNSj7Jjg2z7K2hjMK1y3VVCuIwzHgGp2W44XOYy/BoFo8Vjhqo8MKubM6R4qi60dqUkpuxCUsZQJbBV3NsqEnWhUN9FbRjoDcgGxsYqvTV1ZXVWRwVZGUMrKdCrKdCDyiqNMU1C3YhdAXOYheCljqbbrnXTW51NeaZrsRmpNaQmsYpjIviBEtiRymXLvHRPCmximMwcQO+Q6wGZM4cMwntWGmntPaVHD02qVnVKa72biTuVQNWY8FAJM22nPXZq9b1tTt1VzCkWHZoKfq0l3KSN7+8eYFlCIw2/Sy9+/kmG+irmK23tbE/wDkcIlCmdRiNonI7DWxXDrdh4sD4Cc6r0O2zWua22HS/wBXDUmRPCytT+UvrRZl5lWWfttaPAE+br/CyBAHdYkrzit7ONprrT2vXLffNdPiKjTTq7P6UYXVK4xKjUjOlc/01lD/ANM9PaLaWm7Sl/m1ru9o+VlL8mz+JI8V5ngfa1UpP1e0MK1NxozUgyOveaNU/Jh4S8bL25hsWmfD1UqKPeA0dPxobFfMesdtXZVDEpkxFJKqcA4uV71b3lPeCJ5xt32cYjCP9I2XUqkpduqDfx05imw/3B90i/c0stFJU4D9N3m0/T0ReeDHrD4r0totpS+h3tFXEstHFAU8T7quBlp1m+yR9R+7ceFjYG5mU5qeSB+5IMVowTMlbvNWErtTdHX3kYMO8jh5i4856RhcQKiKy+66hh4EXnnDpdT6+ktXQrG5qLId9JtPwPdh8c81diz7spiORxHePsqO04t6MSDT0P3VjhCE6tc8q90krXamnIFj4k2HyPrNFdJnalXNiX+6Qo/Ko/W85+29rLhMLXrtYijSapYmwZhoiebFR5z5xXuM9Y+3PdHhgtxgEcQ7r/NUH2rdLar1F2bg8zVapRcRk95i9smGHjcFvED7UtnQHoPS2ZR+q2KqKOvrb+/qaZ4ID/URc8AKj7INgtVettHEdqrVqVEos28sT/GreJJyD889UBlmvmFOwUcOQ6x/s7XwHvJVomF54jvBPUxitEK0mGmdHKmkLYDSQaIDSWeX2TJRCeGhmiBWF7XFwASL6gEkAkcjlb0PKQrVraessNlLjZRsmVcTbdvms1QnfIEzKqTHGRrBdRtdYJkGMf1YEwSJQlqxomhi1mMgTNhgIp6fKVm1DXHHBM3CoirzmSYkwV4SQgjeamMOhUmkDJMYtjK4CtBRJkGmWMgYwJoUWMW0kxkDGBOCpfTroGmMDVqCquKGpAsq4jubgKnJuO48CNX2fdMXr/8AS4kn6RTBFNnuHqqvvI1/5i2PeQDfUG96aece0jYTUaiY/DXV1qJ1xX6tS/8ADr+ZFjzOXmZtUsoqGflpf/J5Hl3H3pahPEYHcePxHNelJN3onW6vFleFRXTzHbU+gPrOJ0e2suLw1Gsth1i3ZR9RwSrp5MDbutOhRfq8RSfk9Nj4ZrH4ShC8wVDSdDj6FW3WmicBqP8AS9EzQmMsJ32K5JUpnvVqHm9Q+rmUv2x4spsvKP52Jo0z4BalS3rTWW+g3ab/ADiZUvazhi+z6bDdRxmGqN+EipT+brPnlCQatjj/AGv8Vv1TbRkditnR/ZgwuEw9EfyaNNDpa72u7ebFj5zpAyFQ9pvxN8zNXG7UoUFzV6tGkvOrVWnfwzHXeN3OUDvSOvmSvLBrVvNVCgliAqgsxO4AC5J8gZWMf7T9l0sOKoxCVMy3SjSOaux+yyfy/FrecpnT/wBrFGpQqYfAlnNVTTqYixRRTOjJTBGYkjS5A0Jte9xT+g3s+r7Td2zClh6ZC1KpXMcx1yIumZra7wACOYB3aXZLGxGerJYBp2euPmqMk5Lt2PFdnaXtt2hVpVKdNKNJqhcCqmc1URm7Kob2DAaZrX46HWc2ptLpHikZSNp1Ed6bkLQq2z0ypVlyr2SCqnS2ouddZ7L0a6D4HAKOppA1NCa9UCpWJ5hiLJ4KBLDm8/HWSdtenhNqeEW5nP5+q8FO93WK+e6eP6RUKzVW/wBTSpURaT1atGqT1YJIHbWwtdiCNRc23mWLov7SauEpGlVpmuoZmDmqVrAs2ZszENm1JOutydeXr9SoQNJzdpbIw+JW1elTqAbi69oeDDtDyMsR7Uimb+rELdnZ75qJgc04FQ6L9IaePomogK5XKOjMrOpAFibbgb6eE7maeT9IvZvi8LU+l7IrVQ6Af9MCesyjUqjX/ig78jb/AL26Xfoz0ibG4VKj0atGpuqU6iMgzD61MsO0h4ctx5nOrImyfqQOuzK2re/5FNjcR0XDFdp6/L1iTUPMzEz1cqWYzNNAJWOsMkKt4tkMWTPeGyQYKYuE2oJq4isEVma4VFZ2IBJCqpYmw1OgMMbtKlQpPVrOqU6YzO7bgPDeTewAGpJE83/1HaO22q9QDQ2fnyqz9gOo35yLmo2lyo7IuAecs0VO99982aMyfQcz2LyWQNyxPJdvbHtW2fRpk02qVquU5KYpOiluGZ3AsvO1zKR/4xY7qaaZKJqo9MvXsR1qIQSpQWALWsSN4JsBe8uuD9l2AWxrdZXYX99jTTh9WmQfVjOtS6GbNQWXB4W33qQqH1e5+Mv8XZ9Od0MLtbm329FAR1EmN7Lz6l7aK2aoXw1IqVUUUWoyhGF7s7EEve40GW2XvJnf2R7WMFWD9ffDsp7AbNVDrlvfMi6NcHQ6ajU6zu4joVsx/eweG5dhOr/4ESsdIfZLh6gZsIxo1LC1JyXoEjhmN3S/5teQ3Ak2dN0Sws7fd/RT3KqPEG6umA2hTxFJKtJg1OooZSPipHBgdCOBEaTPC0xu09kVGpg1KJbtFGC1KVTgKiggo3LMPCejezvpMcXhitWoWxNJnNQse29NnLLU8AWK6bso3XEXVbNdC0ysIczTu9FZpq0SOEbhYq1kxGN2emIpVKVT3KqNTbuDC2bxBsfER0YqzN3i3ELSeAW2KofsjxDoMbhanvUKwe19xN6dQDuzInrL5jV0Hgw+AMp/RfDBNvbWA3GnTqHxqPSqH4sZdsWug8T8o/aTgZt8ahp8wFn0RIaAdCQrV/rB7oSsfSDzhND/AC55nzSPyLeSKB1b/OMhtbZqYrD1qFTRK1NqZNr5SfdcDmrBW/LJkZatQcnqD0e0cDMDGN2GYPoVce0OGOq19jYp3oU+tAFZF6quo3LWQZXt3E9oHirqeMrHtR6R4SjhKlCqtOria1MrSpFQzUsw0xDE+5beOJIHC5lvVQCSALta5tvsLC/lpKF0m6FHHbRw5SglLC0y30nEAItTENmLPZfecaKgcggljvAlyiERqN+Q2aMfLG3ysMSqE4eI90Y6Kvezj2YDEqMTjQwoHWjRuVauPtsRqtPlbVu4b/Ydn7Po4dMlCnTpJe+Skiot7AFiBvNgNTrpJqe4AcANAByA5SQaJra2Wqfd5w0Gg981KKBsY7U0NM5ou8LyhZMsiq26QvCqd0XeaEI6ASHDFbd4h3uZPNEtEU4xKm8JtOSJi0bSRqNpIOaXSWU2iwTCYmpIq2sy50jA0xvAUrbwUL/HQjgQd4MxlAUBQAqgBQAAABuAA0A7pEmZY6R8os5pXrBgVC8yxkYEwnGITohgsEyDGZJiyYoBWAFyelGwEx2GaixCm4anUK5jTcEdoC43i4Pj3Tx7bPR/GbLrI2YjUmjiKLMFJ4gHQq1t6nnxE90JmltXZdLFUXpVhem4sbe8pG51PBgdQf0JE1qGvdT9B2LDmPfpkqlVRCUbzcHLjdAtpYzE4ZauIeg6sXVciEVrq1j1hBCDwC3sQeMtiLy3nQeM8p6D0MbhNpYjCU2pslPO1WnWLU1qqhAWpTsGKuVZSN4sdbixnqWJpOyFaZys3Z6zjTB95wOLAXtwzWvpeK2hEGTdEixxFsLA9ijTTExYg3C4vRHCZq+0cUd2KxRp0TzoYe9JWHcTf+iWTFDQeJ+UxgsKlJESmoWnTVURRuVFFgPTjJYvcPzH4CZtRJxHE+A7hgPgpwt3AAsfRu6Esn+mNyhNf/FHt8lW/ONVf2smTF1RzbN/WoPzJkQZu9MKGWrTf7SZfNDcfBvhOcGlKui4dS9vbfzxVuE78LHdnpgnAyQMUGkg0o2UiE0GZvFAyQaRsoWTQ0M0Xmmbzyy8spOYu8kTFGW4DhupL26p6PpIvFBpJ6yhSzEBVBZmYgKoG8kncJFzHMfvNXoAIsUB7TLMTpbvtxtztPPuk3T52Jp4M5UGjV7Wd/wX9xe/3j3bpUDjat82Yhr3zDR7882+/fOjpthvmaJJOieVrnxxFvVWG0khC9uQayLVAb2INtDYg28bbp5Zi+l+Mr4daBbXUVKqmz1U0yqxG7jc/W0vxvq4BWoEGmxVxrmQ5Tfy4T2PYMjrukeAdBn8cM+76L007mtsvWoMZWNidMUdlp4gqtQ6LU0Wm55NwRvh4cbIxmXUU0kUwZIMsew9yXulgxReYJmJEmUpDvOT422CCZAmZJkCZ4AngLBMkomFEciwJXpK0a2wqD11r5AMQgULWW4cBbjKdbMpDMpBGoPCwI6yLIoscixb5C6wJyVQgNuRqposwtLPVRebIp821+EYizZ2JSzYi/BQzfDKPn8J5Tx8WZkfMj7pD37rS7kFab+MxC0xPpa5tcrpXhM+GJG+kRUHgNG/+pJ8pUMO9x4aT0WrTDAggEEEEHiCN085r4c0K70z9VsoPNd6N6ETl9uQWe2Ya4H5Le2ZJvMdGdMR795p4aSDRQaSBnOkLSITQ0yDFZpnNI2UbJuaZzRV5nNPLKNkzNMNIXmbz0XBuF4W3WjittYenmz1VzKSCi9p7jhlHHxtKdt3bj4ns2y0Rup3vm5M/M924fGS9oOHajWpYlB2KtqNdR9tBem/iUBH/wAYnGpYtWAO8HcRO32XTQmNs4xJ56HWyt0dK2QXGJGiW2z0PAjwkRs1eZm2Kq8/gYGsvf6TcutIQS8ilpQC7hIV6gUd/KSqVydwt85rmnC6ayhJN3LVK3Nzx3yzbO6YPRAQr1tMCwu2V0HABrG47iPC04XVSNYhFJPpxJ4ARU0Mc7dyQXCbLRscLvyCvux+kn0qqypTKrTQOzM+Y3ZrIoAAAvZzx9ydgmV7oRgTTwgdvfxLGs34bZaa+GUXH4p3yZwVY2Ns7mxCzRhzyz+KwhYkkZadyCYAQCxirKpNl6TZZRY1VgqxqrFEpDnLKrHIswqxyrEOKrucsNoD/ms7PRvDWRm+0bD8K/3J9Jx3QsVUbyQPM7pa8LQCIqjcoA/vNzYFPxJzKcmj4n7LOrJLM3eadCEJ2yykSq9NNmkqtZRqnYqfgJ7LeRJ/q7paouvSDqysAVYFSDuIIsRK1VAKiIxnVPp5jDIHjT0XnFGrcd/HxjA0jtDANhqzIb5d6sfrIdx8RqDIhpwb43McWOzC6wFrgHNyKcDMgxQaZzRdl5ZMzTOaLzQzTyy8smZpnNF3hmhZeWWj0h2b9JwtWn9Yrmp/+4naX1tl/MZ5NQZkOm47wdx/vPZs0876UbJ6rEuVHYq/xUtuGY9pfJr+Vp02waixdCdcR8/l5FXKNt5LDNcYYw8j6zVx9au6EUmCNfnqRbdm4cJudRM9ROpWvJFLK0sLjjywKqowGMzXu9/tdcPnmlgwVaqqAVSGbiRv7hfjNvqYdRPAqdJsw0ri5jnY8zh6KBxPjM4XBvia1NPtsFHJQd7eQufKT6iWnoZsqxesRzp0/E++3pYfmMq1lQKeF0munforNUHNjJeVZ6aBQAosqgKo5KBYD0AjFWSVIxUnz4uWGTZRVY1VmVSNVIouSXOWFWOVYKsaqxRckOchVjdwgqySUi7BV4ny7z4CKxcQ1uJOAVdzua3Nh4Qsxc7l0H4jvPkPnO/FYaiEUKNw0/vGz6Ns6kFJAI9cz3+8FjTScR5ciEITQSUQhCCFy9vbHGIpm1hUW5pk8+Kk8j+x4Si5SpIIIKkgg7wRvE9NInA6Q7C6z+JTH8QDUD+YBu/MP7cphbVoDKONEOkMxzH1WrQVnDPDfl6KpXmQZLL/AJ+kwUnKggroLhF4ZpjLMWM9wQp5oXkIQXtlLNOftzZv0ikQPfW7U+88U89PMCb1oZYyKR0Tw9uYUmOLHBzcwvPcNgy7ldFIBJuOWlrRVekUYhhY/AjmO6XHbGwjUPWUSFrjXXRanjwDd50PHnK1tDGmxSrSK1VI36ZTfkdRcd9p3NHWR1Tbtz1Go+3at+Gs4puPEclooCxAGpJsBOtR2Mtu2xJ5LoB5nfOThcRkdW35Tu5jcZYcFievbLRV3biMuUKObNuUevnLbyGDecbAKU8zm5YBaZ2IWqU0pknPmvmt2AtiXJHCx/y8u2Fwq00VEHZQZRz7ye8m585DZ+zhSHN2tmbcNNyrfcoPmTqeQ3lScTtPaH5l+6zqjLtPP6feywaqrdNYXwCgqRipJKkYqTFLlnlyiqRqrJKkYqRRckucsKsaqQVZIm0U51kkuWGNvH5Tt7KwGRcx95uHIcpr7L2dud/FQf8AkZ1wJ1uxNlln/JmGP8Ry7e9ZtTNfoN8VmEITq1SRCEIIRCEIIRMETMIIXB23sDrLvTsKn1huD/s3zlZKEEgggg2IIsQeRE9DInO2psVKwv7r8HA+DDiJz+0dk8UmWDB2o0P3WnS1xj6D8vRUzJMZJu4vA1KTWcW5H6p8D+kTknKOJY7deLEaFbTZA4XC18kMk2MkMkN5S31r5JnJH5JnJDeRvpASLxOz6VUAVERwN2YajwO8eRm4EmQkBIWm7TYqO/qFxF6JYMG/VeRqVCP+U6uHwqIoVFVVG5VUKL89OPfNgJJBJOWqllwkeT3kn1Xj5XO6xJ7ylhJMJGBJNUlYuSS5LCRipJhIwJFlyWXKCpGKszaZpozmygk/5v5ReLjutFydEou1UWa06Wztln3qg7wp+Z/abGB2Uqatq/wHh+83wJ12y9h7hE1Tno3l39vvuz5qi/RZ5oAmYQnVqkiEIQQiEIQQiEIQQiEIQQiEIQQl1sOrghgCDvBFxOHjejlrmkfyMfk37+ssEJTqqGGqFpG+Oo8U6KZ8R6JVJq4dkNmUg8iLf95ELLpVoqwswBHIi859fo/TPukr3e8vodfjOYqNgzsxhcHDkcD9PRaLK9p6wsq5khknUq7Dqruyt4Gx9D+81nwjr7yMPym3rumLLBPD+4xw8MPNWmzsdkVqhJIJGSQEq8VqlvJQSTCSekzmEjxRzUC5RCSYSTSm7e6rHwUmbFPZdU77Ad5/QR0cE837bHHww80p0jRmVrGwFz3fEgfqIC5NgDfgALn0nQGxBm1u1ylzcBVVbHKo371HqZtpg7JoCGLMxy2JJuct9dbXGl+E3ofw9LJYyO3fifoqjqoDLFaWG2Oza1DYchq3ruE61HDKgsosP81POKFPRdH0BWxYXH3jrqbfOQNJjvBvloqe1ya78Z0tHs2npB+m3HmcT77lUkldJmt2KrElTbQjja9txNvKJZGICkGxdiTcAZAxIGhvrppMmh2xZeN8xtZQFtlUX3/uZoJSlhXYjW9rCxIsSdb6HymxNHqGy7jfqyo7Vu0T4/GTqUmIb3hZ7ra27KANCeetjyghbcJq9oBQoO43zdo3sCLm/jAVKlx2dNPEDN48jfyghbUJGEEKUIQghEIQghEIQghEIQghEIQghLP7zIhCC8Wpjd849ffCE4jbfWPetGnyUae+dbB7x4whFbG6w7wpVGS6BmBMQnd6rMUzCEJ6vUTEIQQiZhCCEQhCCFgwhCCFmEIQQv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AutoShape 12" descr="data:image/jpeg;base64,/9j/4AAQSkZJRgABAQAAAQABAAD/2wCEAAkGBg8QDxAUEBIPFBAQEA8PEBAQDxQQEBAQFBAVFBQQFBQXHCYeFxkjGhQSHy8gJCcpLCwsFh4xNTAqNScrLCkBCQoKDgwOGg8PGiokHyQvLCktLCwsKSoqLCwtKSwsLDQvLCwsKSkvMCksKi8pKSwpLCwpKSwsLCwsKSwsKSwpKf/AABEIAOEA4QMBIgACEQEDEQH/xAAcAAACAgMBAQAAAAAAAAAAAAAAAwIGAQQFBwj/xABDEAACAQIDBAcECAUDAgcAAAABAgADEQQSIQUxQVEGEyJhcYGRBzKhsRRCUmJygsHRI0OS4fAVM7Ik8Rc0RHODosL/xAAbAQACAwEBAQAAAAAAAAAAAAAAAwIEBQYBB//EADcRAAEDAgMECAQGAgMAAAAAAAEAAgMEESExQQUSE1EiMmFxgZGx8KHB0eEGFCMzQlIV8SRygv/aAAwDAQACEQMRAD8A9xhCEEIhCEEIhCEEIhMXkDV5SLnBuaLJkg1UCa1XGKO88hu9Zq1MU53WHhv9Zmz7RjjwBuezH7fFNbESt56/gBzM1amOH2v6dflNRhffqeZ1kCswp9qTO6uHj9LKy2FozTXxn4z5/wB4lsT3H1kSsgyzGlqZnZlWGsasmv3H1kfpRG4uPzH95EiQIlXiu5poa1bC7SqDc5/Nr85sU9tt9ZVI7jY/rOYRIESzFXVUfUkPjiPigwRuzCsdDbVJt5Kn72713TdVwd247iNbymljJUMW6G6MV7uB8Rum3T/iCVuE7bjm3Py/0kPoQeqVcoTiYTpCNBVFvvLqvmN4+M7CVVYAggg7iNQZ0tNWQ1Td6J1/UeCoSRPjNnBThCEtpSIQhBCIQhBCIQhBCIQhBCIQhBCIurWC/txisTisug38uXeZomoSeZ4mZlVXti6LcT6JrIy7FbFTE8/ICIeozdw5D9eciFjAsxnyyTZlWA0NSwszljQsMkhwV7vJBWRKzYKyBWKfCpBy1ysWwmwyxbCZ8sSaCtdhFkR7CLYTNe2xTmlJYSBjWEWwngTQlESBEawizGBNBSjHYTHvSN0Ol9VOqny/WKYSBjWOcx2+w2PMKZaHCxVt2btdK2m5xvQ7/EcxN8GUAMQQQSCNQQbEHmJZNjbe6yyVLCpuB3B/2Pd6cp12ztr8YiKfB2h0P3WTU0RZ02Zei7kJgGZnQLNRCEIIRCEIIRCEIIQZqYzGZdB7x3dw5mMxeKFNSTv3AczynFDEkk6k7zMTam0eAOFH1j8B7yViGLexOSaCfXfGKItRHKJgRC+JVk4KSiMCzCiNUTWijukuKwFmcsYFmSsvCHBL3kgrFss2GWKYSrLHZSaUhhFMI9hFMJkzNT2lIYRTCOeKaY8zVYakmLaNMW0qhOCW0W0Y0W0YE4JbRZjWizGhNCUYto1otpO104Ky7A231nYqH+IPdb7YH/6+frO8DPOCSCCCQQQQRoQRuIl02FtgV6dj/uLYOOfJx3H4Trdk7QMv6Mp6QyPMfVYldScP9RmWvYupCEJvrLRCEIIRMMdJmcvbWMyrkG9t/cv993rK1XUtpoXSu09hTjYXuDQtHF4o1Xv9UaL4c/P9pJJr0hHrPnTZXSvMjzicVqloaLBOWOWJWNUzXgKQ5OWOWc7G7Ww+HF69ajSGmtaqlIa7vfInJq+0zYyGxx+Fv91y49VBE24GuOQVZxCtiyRldwHT7ZVYgU8dgySQApxCIxJ4BXIJndWqCAQQQRcEG4I5g8ZpA2GISs0NFNJsYtjKExCY1KeKaMYxTGY05VhqU0U0a0S0xZ1YalGQaTMW0phPCWZBpMxbGMCaFBotoxoomMCcFAxZjGizGhOCW0ng8a1Cqrrw3j7S8V/ziBINFtGNLmkObmMlMtDhunJej4WutRFZTdWAYHuIjZU+iG07FqLHfd6d+f1l/X+qWyd5R1IqYRIPHvXK1MBhkLD4dyIQhLarrDG0q2IxHWVWbhfT8I3fvO3trEZKLc27A89/wvK/RGnjOP8AxFUXcyAf9j8lo0bMC/wWwpjViL/DU+E8l6Z+0nEYyt9C2RnbOeratSv1tZuK0iPcpgb30uL6hd+LQUslQ/dbkMSTkAmyvDBirn0u9qmB2eWQHr8SNDRpMLIeVWpqF8Bc9wlHpbc6Tbbv9GBw+FJtnpE4ajbUa1z26neFJ8JYOhPsdw+GC1McEr194pb8PS7rH/dPedO4756YhtbkAABwA4ATfbUU9P0YRvH+xy8AqpY9+LsF5Tsr2AIxzY7GVHc6stBAuut/4tS5PDXKOMs+F9iexFAzUa1QgWvUxNTXvIQqPSXRWjA0sNrpXZlR4QCp1X2MbDb/ANMy/gxNYfNzNSj7Jjg2z7K2hjMK1y3VVCuIwzHgGp2W44XOYy/BoFo8Vjhqo8MKubM6R4qi60dqUkpuxCUsZQJbBV3NsqEnWhUN9FbRjoDcgGxsYqvTV1ZXVWRwVZGUMrKdCrKdCDyiqNMU1C3YhdAXOYheCljqbbrnXTW51NeaZrsRmpNaQmsYpjIviBEtiRymXLvHRPCmximMwcQO+Q6wGZM4cMwntWGmntPaVHD02qVnVKa72biTuVQNWY8FAJM22nPXZq9b1tTt1VzCkWHZoKfq0l3KSN7+8eYFlCIw2/Sy9+/kmG+irmK23tbE/wDkcIlCmdRiNonI7DWxXDrdh4sD4Cc6r0O2zWua22HS/wBXDUmRPCytT+UvrRZl5lWWfttaPAE+br/CyBAHdYkrzit7ONprrT2vXLffNdPiKjTTq7P6UYXVK4xKjUjOlc/01lD/ANM9PaLaWm7Sl/m1ru9o+VlL8mz+JI8V5ngfa1UpP1e0MK1NxozUgyOveaNU/Jh4S8bL25hsWmfD1UqKPeA0dPxobFfMesdtXZVDEpkxFJKqcA4uV71b3lPeCJ5xt32cYjCP9I2XUqkpduqDfx05imw/3B90i/c0stFJU4D9N3m0/T0ReeDHrD4r0totpS+h3tFXEstHFAU8T7quBlp1m+yR9R+7ceFjYG5mU5qeSB+5IMVowTMlbvNWErtTdHX3kYMO8jh5i4856RhcQKiKy+66hh4EXnnDpdT6+ktXQrG5qLId9JtPwPdh8c81diz7spiORxHePsqO04t6MSDT0P3VjhCE6tc8q90krXamnIFj4k2HyPrNFdJnalXNiX+6Qo/Ko/W85+29rLhMLXrtYijSapYmwZhoiebFR5z5xXuM9Y+3PdHhgtxgEcQ7r/NUH2rdLar1F2bg8zVapRcRk95i9smGHjcFvED7UtnQHoPS2ZR+q2KqKOvrb+/qaZ4ID/URc8AKj7INgtVettHEdqrVqVEos28sT/GreJJyD889UBlmvmFOwUcOQ6x/s7XwHvJVomF54jvBPUxitEK0mGmdHKmkLYDSQaIDSWeX2TJRCeGhmiBWF7XFwASL6gEkAkcjlb0PKQrVraessNlLjZRsmVcTbdvms1QnfIEzKqTHGRrBdRtdYJkGMf1YEwSJQlqxomhi1mMgTNhgIp6fKVm1DXHHBM3CoirzmSYkwV4SQgjeamMOhUmkDJMYtjK4CtBRJkGmWMgYwJoUWMW0kxkDGBOCpfTroGmMDVqCquKGpAsq4jubgKnJuO48CNX2fdMXr/8AS4kn6RTBFNnuHqqvvI1/5i2PeQDfUG96aece0jYTUaiY/DXV1qJ1xX6tS/8ADr+ZFjzOXmZtUsoqGflpf/J5Hl3H3pahPEYHcePxHNelJN3onW6vFleFRXTzHbU+gPrOJ0e2suLw1Gsth1i3ZR9RwSrp5MDbutOhRfq8RSfk9Nj4ZrH4ShC8wVDSdDj6FW3WmicBqP8AS9EzQmMsJ32K5JUpnvVqHm9Q+rmUv2x4spsvKP52Jo0z4BalS3rTWW+g3ab/ADiZUvazhi+z6bDdRxmGqN+EipT+brPnlCQatjj/AGv8Vv1TbRkditnR/ZgwuEw9EfyaNNDpa72u7ebFj5zpAyFQ9pvxN8zNXG7UoUFzV6tGkvOrVWnfwzHXeN3OUDvSOvmSvLBrVvNVCgliAqgsxO4AC5J8gZWMf7T9l0sOKoxCVMy3SjSOaux+yyfy/FrecpnT/wBrFGpQqYfAlnNVTTqYixRRTOjJTBGYkjS5A0Jte9xT+g3s+r7Td2zClh6ZC1KpXMcx1yIumZra7wACOYB3aXZLGxGerJYBp2euPmqMk5Lt2PFdnaXtt2hVpVKdNKNJqhcCqmc1URm7Kob2DAaZrX46HWc2ptLpHikZSNp1Ed6bkLQq2z0ypVlyr2SCqnS2ouddZ7L0a6D4HAKOppA1NCa9UCpWJ5hiLJ4KBLDm8/HWSdtenhNqeEW5nP5+q8FO93WK+e6eP6RUKzVW/wBTSpURaT1atGqT1YJIHbWwtdiCNRc23mWLov7SauEpGlVpmuoZmDmqVrAs2ZszENm1JOutydeXr9SoQNJzdpbIw+JW1elTqAbi69oeDDtDyMsR7Uimb+rELdnZ75qJgc04FQ6L9IaePomogK5XKOjMrOpAFibbgb6eE7maeT9IvZvi8LU+l7IrVQ6Af9MCesyjUqjX/ig78jb/AL26Xfoz0ibG4VKj0atGpuqU6iMgzD61MsO0h4ctx5nOrImyfqQOuzK2re/5FNjcR0XDFdp6/L1iTUPMzEz1cqWYzNNAJWOsMkKt4tkMWTPeGyQYKYuE2oJq4isEVma4VFZ2IBJCqpYmw1OgMMbtKlQpPVrOqU6YzO7bgPDeTewAGpJE83/1HaO22q9QDQ2fnyqz9gOo35yLmo2lyo7IuAecs0VO99982aMyfQcz2LyWQNyxPJdvbHtW2fRpk02qVquU5KYpOiluGZ3AsvO1zKR/4xY7qaaZKJqo9MvXsR1qIQSpQWALWsSN4JsBe8uuD9l2AWxrdZXYX99jTTh9WmQfVjOtS6GbNQWXB4W33qQqH1e5+Mv8XZ9Od0MLtbm329FAR1EmN7Lz6l7aK2aoXw1IqVUUUWoyhGF7s7EEve40GW2XvJnf2R7WMFWD9ffDsp7AbNVDrlvfMi6NcHQ6ajU6zu4joVsx/eweG5dhOr/4ESsdIfZLh6gZsIxo1LC1JyXoEjhmN3S/5teQ3Ak2dN0Sws7fd/RT3KqPEG6umA2hTxFJKtJg1OooZSPipHBgdCOBEaTPC0xu09kVGpg1KJbtFGC1KVTgKiggo3LMPCejezvpMcXhitWoWxNJnNQse29NnLLU8AWK6bso3XEXVbNdC0ysIczTu9FZpq0SOEbhYq1kxGN2emIpVKVT3KqNTbuDC2bxBsfER0YqzN3i3ELSeAW2KofsjxDoMbhanvUKwe19xN6dQDuzInrL5jV0Hgw+AMp/RfDBNvbWA3GnTqHxqPSqH4sZdsWug8T8o/aTgZt8ahp8wFn0RIaAdCQrV/rB7oSsfSDzhND/AC55nzSPyLeSKB1b/OMhtbZqYrD1qFTRK1NqZNr5SfdcDmrBW/LJkZatQcnqD0e0cDMDGN2GYPoVce0OGOq19jYp3oU+tAFZF6quo3LWQZXt3E9oHirqeMrHtR6R4SjhKlCqtOria1MrSpFQzUsw0xDE+5beOJIHC5lvVQCSALta5tvsLC/lpKF0m6FHHbRw5SglLC0y30nEAItTENmLPZfecaKgcggljvAlyiERqN+Q2aMfLG3ysMSqE4eI90Y6Kvezj2YDEqMTjQwoHWjRuVauPtsRqtPlbVu4b/Ydn7Po4dMlCnTpJe+Skiot7AFiBvNgNTrpJqe4AcANAByA5SQaJra2Wqfd5w0Gg981KKBsY7U0NM5ou8LyhZMsiq26QvCqd0XeaEI6ASHDFbd4h3uZPNEtEU4xKm8JtOSJi0bSRqNpIOaXSWU2iwTCYmpIq2sy50jA0xvAUrbwUL/HQjgQd4MxlAUBQAqgBQAAABuAA0A7pEmZY6R8os5pXrBgVC8yxkYEwnGITohgsEyDGZJiyYoBWAFyelGwEx2GaixCm4anUK5jTcEdoC43i4Pj3Tx7bPR/GbLrI2YjUmjiKLMFJ4gHQq1t6nnxE90JmltXZdLFUXpVhem4sbe8pG51PBgdQf0JE1qGvdT9B2LDmPfpkqlVRCUbzcHLjdAtpYzE4ZauIeg6sXVciEVrq1j1hBCDwC3sQeMtiLy3nQeM8p6D0MbhNpYjCU2pslPO1WnWLU1qqhAWpTsGKuVZSN4sdbixnqWJpOyFaZys3Z6zjTB95wOLAXtwzWvpeK2hEGTdEixxFsLA9ijTTExYg3C4vRHCZq+0cUd2KxRp0TzoYe9JWHcTf+iWTFDQeJ+UxgsKlJESmoWnTVURRuVFFgPTjJYvcPzH4CZtRJxHE+A7hgPgpwt3AAsfRu6Esn+mNyhNf/FHt8lW/ONVf2smTF1RzbN/WoPzJkQZu9MKGWrTf7SZfNDcfBvhOcGlKui4dS9vbfzxVuE78LHdnpgnAyQMUGkg0o2UiE0GZvFAyQaRsoWTQ0M0Xmmbzyy8spOYu8kTFGW4DhupL26p6PpIvFBpJ6yhSzEBVBZmYgKoG8kncJFzHMfvNXoAIsUB7TLMTpbvtxtztPPuk3T52Jp4M5UGjV7Wd/wX9xe/3j3bpUDjat82Yhr3zDR7882+/fOjpthvmaJJOieVrnxxFvVWG0khC9uQayLVAb2INtDYg28bbp5Zi+l+Mr4daBbXUVKqmz1U0yqxG7jc/W0vxvq4BWoEGmxVxrmQ5Tfy4T2PYMjrukeAdBn8cM+76L007mtsvWoMZWNidMUdlp4gqtQ6LU0Wm55NwRvh4cbIxmXUU0kUwZIMsew9yXulgxReYJmJEmUpDvOT422CCZAmZJkCZ4AngLBMkomFEciwJXpK0a2wqD11r5AMQgULWW4cBbjKdbMpDMpBGoPCwI6yLIoscixb5C6wJyVQgNuRqposwtLPVRebIp821+EYizZ2JSzYi/BQzfDKPn8J5Tx8WZkfMj7pD37rS7kFab+MxC0xPpa5tcrpXhM+GJG+kRUHgNG/+pJ8pUMO9x4aT0WrTDAggEEEEHiCN085r4c0K70z9VsoPNd6N6ETl9uQWe2Ya4H5Le2ZJvMdGdMR795p4aSDRQaSBnOkLSITQ0yDFZpnNI2UbJuaZzRV5nNPLKNkzNMNIXmbz0XBuF4W3WjittYenmz1VzKSCi9p7jhlHHxtKdt3bj4ns2y0Rup3vm5M/M924fGS9oOHajWpYlB2KtqNdR9tBem/iUBH/wAYnGpYtWAO8HcRO32XTQmNs4xJ56HWyt0dK2QXGJGiW2z0PAjwkRs1eZm2Kq8/gYGsvf6TcutIQS8ilpQC7hIV6gUd/KSqVydwt85rmnC6ayhJN3LVK3Nzx3yzbO6YPRAQr1tMCwu2V0HABrG47iPC04XVSNYhFJPpxJ4ARU0Mc7dyQXCbLRscLvyCvux+kn0qqypTKrTQOzM+Y3ZrIoAAAvZzx9ydgmV7oRgTTwgdvfxLGs34bZaa+GUXH4p3yZwVY2Ns7mxCzRhzyz+KwhYkkZadyCYAQCxirKpNl6TZZRY1VgqxqrFEpDnLKrHIswqxyrEOKrucsNoD/ms7PRvDWRm+0bD8K/3J9Jx3QsVUbyQPM7pa8LQCIqjcoA/vNzYFPxJzKcmj4n7LOrJLM3eadCEJ2yykSq9NNmkqtZRqnYqfgJ7LeRJ/q7paouvSDqysAVYFSDuIIsRK1VAKiIxnVPp5jDIHjT0XnFGrcd/HxjA0jtDANhqzIb5d6sfrIdx8RqDIhpwb43McWOzC6wFrgHNyKcDMgxQaZzRdl5ZMzTOaLzQzTyy8smZpnNF3hmhZeWWj0h2b9JwtWn9Yrmp/+4naX1tl/MZ5NQZkOm47wdx/vPZs0876UbJ6rEuVHYq/xUtuGY9pfJr+Vp02waixdCdcR8/l5FXKNt5LDNcYYw8j6zVx9au6EUmCNfnqRbdm4cJudRM9ROpWvJFLK0sLjjywKqowGMzXu9/tdcPnmlgwVaqqAVSGbiRv7hfjNvqYdRPAqdJsw0ri5jnY8zh6KBxPjM4XBvia1NPtsFHJQd7eQufKT6iWnoZsqxesRzp0/E++3pYfmMq1lQKeF0munforNUHNjJeVZ6aBQAosqgKo5KBYD0AjFWSVIxUnz4uWGTZRVY1VmVSNVIouSXOWFWOVYKsaqxRckOchVjdwgqySUi7BV4ny7z4CKxcQ1uJOAVdzua3Nh4Qsxc7l0H4jvPkPnO/FYaiEUKNw0/vGz6Ns6kFJAI9cz3+8FjTScR5ciEITQSUQhCCFy9vbHGIpm1hUW5pk8+Kk8j+x4Si5SpIIIKkgg7wRvE9NInA6Q7C6z+JTH8QDUD+YBu/MP7cphbVoDKONEOkMxzH1WrQVnDPDfl6KpXmQZLL/AJ+kwUnKggroLhF4ZpjLMWM9wQp5oXkIQXtlLNOftzZv0ikQPfW7U+88U89PMCb1oZYyKR0Tw9uYUmOLHBzcwvPcNgy7ldFIBJuOWlrRVekUYhhY/AjmO6XHbGwjUPWUSFrjXXRanjwDd50PHnK1tDGmxSrSK1VI36ZTfkdRcd9p3NHWR1Tbtz1Go+3at+Gs4puPEclooCxAGpJsBOtR2Mtu2xJ5LoB5nfOThcRkdW35Tu5jcZYcFievbLRV3biMuUKObNuUevnLbyGDecbAKU8zm5YBaZ2IWqU0pknPmvmt2AtiXJHCx/y8u2Fwq00VEHZQZRz7ye8m585DZ+zhSHN2tmbcNNyrfcoPmTqeQ3lScTtPaH5l+6zqjLtPP6feywaqrdNYXwCgqRipJKkYqTFLlnlyiqRqrJKkYqRRckucsKsaqQVZIm0U51kkuWGNvH5Tt7KwGRcx95uHIcpr7L2dud/FQf8AkZ1wJ1uxNlln/JmGP8Ry7e9ZtTNfoN8VmEITq1SRCEIIRCEIIRMETMIIXB23sDrLvTsKn1huD/s3zlZKEEgggg2IIsQeRE9DInO2psVKwv7r8HA+DDiJz+0dk8UmWDB2o0P3WnS1xj6D8vRUzJMZJu4vA1KTWcW5H6p8D+kTknKOJY7deLEaFbTZA4XC18kMk2MkMkN5S31r5JnJH5JnJDeRvpASLxOz6VUAVERwN2YajwO8eRm4EmQkBIWm7TYqO/qFxF6JYMG/VeRqVCP+U6uHwqIoVFVVG5VUKL89OPfNgJJBJOWqllwkeT3kn1Xj5XO6xJ7ylhJMJGBJNUlYuSS5LCRipJhIwJFlyWXKCpGKszaZpozmygk/5v5ReLjutFydEou1UWa06Wztln3qg7wp+Z/abGB2Uqatq/wHh+83wJ12y9h7hE1Tno3l39vvuz5qi/RZ5oAmYQnVqkiEIQQiEIQQiEIQQiEIQQiEIQQl1sOrghgCDvBFxOHjejlrmkfyMfk37+ssEJTqqGGqFpG+Oo8U6KZ8R6JVJq4dkNmUg8iLf95ELLpVoqwswBHIi859fo/TPukr3e8vodfjOYqNgzsxhcHDkcD9PRaLK9p6wsq5khknUq7Dqruyt4Gx9D+81nwjr7yMPym3rumLLBPD+4xw8MPNWmzsdkVqhJIJGSQEq8VqlvJQSTCSekzmEjxRzUC5RCSYSTSm7e6rHwUmbFPZdU77Ad5/QR0cE837bHHww80p0jRmVrGwFz3fEgfqIC5NgDfgALn0nQGxBm1u1ylzcBVVbHKo371HqZtpg7JoCGLMxy2JJuct9dbXGl+E3ofw9LJYyO3fifoqjqoDLFaWG2Oza1DYchq3ruE61HDKgsosP81POKFPRdH0BWxYXH3jrqbfOQNJjvBvloqe1ya78Z0tHs2npB+m3HmcT77lUkldJmt2KrElTbQjja9txNvKJZGICkGxdiTcAZAxIGhvrppMmh2xZeN8xtZQFtlUX3/uZoJSlhXYjW9rCxIsSdb6HymxNHqGy7jfqyo7Vu0T4/GTqUmIb3hZ7ra27KANCeetjyghbcJq9oBQoO43zdo3sCLm/jAVKlx2dNPEDN48jfyghbUJGEEKUIQghEIQghEIQghEIQghEIQghLP7zIhCC8Wpjd849ffCE4jbfWPetGnyUae+dbB7x4whFbG6w7wpVGS6BmBMQnd6rMUzCEJ6vUTEIQQiZhCCEQhCCFgwhCCFmEIQQv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1" name="Group 10"/>
          <p:cNvGrpSpPr/>
          <p:nvPr/>
        </p:nvGrpSpPr>
        <p:grpSpPr>
          <a:xfrm>
            <a:off x="901350" y="2997369"/>
            <a:ext cx="3524276" cy="2525494"/>
            <a:chOff x="889938" y="3581400"/>
            <a:chExt cx="3624912" cy="2613711"/>
          </a:xfrm>
        </p:grpSpPr>
        <p:pic>
          <p:nvPicPr>
            <p:cNvPr id="12" name="Picture 5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9938" y="3581400"/>
              <a:ext cx="3624912" cy="26137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Rectangle 12"/>
            <p:cNvSpPr/>
            <p:nvPr/>
          </p:nvSpPr>
          <p:spPr>
            <a:xfrm>
              <a:off x="987100" y="3604031"/>
              <a:ext cx="299135" cy="29517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/>
          <p:cNvSpPr/>
          <p:nvPr/>
        </p:nvSpPr>
        <p:spPr>
          <a:xfrm>
            <a:off x="2474913" y="3631095"/>
            <a:ext cx="4572000" cy="34624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SzPct val="60000"/>
              <a:buFont typeface="Monotype Sorts" pitchFamily="2" charset="2"/>
              <a:buNone/>
            </a:pPr>
            <a:endParaRPr lang="en-US" i="1" dirty="0">
              <a:solidFill>
                <a:schemeClr val="tx1">
                  <a:lumMod val="50000"/>
                </a:schemeClr>
              </a:solidFill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5338288" y="2614124"/>
            <a:ext cx="3164632" cy="4029875"/>
            <a:chOff x="5636468" y="2686456"/>
            <a:chExt cx="3164632" cy="4029875"/>
          </a:xfrm>
        </p:grpSpPr>
        <p:grpSp>
          <p:nvGrpSpPr>
            <p:cNvPr id="16" name="Group 15"/>
            <p:cNvGrpSpPr/>
            <p:nvPr/>
          </p:nvGrpSpPr>
          <p:grpSpPr>
            <a:xfrm>
              <a:off x="5636468" y="2686456"/>
              <a:ext cx="3164632" cy="4029875"/>
              <a:chOff x="5636468" y="2686456"/>
              <a:chExt cx="3164632" cy="4029875"/>
            </a:xfrm>
          </p:grpSpPr>
          <p:pic>
            <p:nvPicPr>
              <p:cNvPr id="19" name="Picture 18"/>
              <p:cNvPicPr>
                <a:picLocks noChangeAspect="1"/>
              </p:cNvPicPr>
              <p:nvPr/>
            </p:nvPicPr>
            <p:blipFill rotWithShape="1">
              <a:blip r:embed="rId10"/>
              <a:srcRect t="8762" b="1"/>
              <a:stretch/>
            </p:blipFill>
            <p:spPr>
              <a:xfrm>
                <a:off x="5636468" y="3076574"/>
                <a:ext cx="2871340" cy="3639757"/>
              </a:xfrm>
              <a:prstGeom prst="rect">
                <a:avLst/>
              </a:prstGeom>
            </p:spPr>
          </p:pic>
          <p:sp>
            <p:nvSpPr>
              <p:cNvPr id="20" name="Rectangle 19"/>
              <p:cNvSpPr/>
              <p:nvPr/>
            </p:nvSpPr>
            <p:spPr bwMode="auto">
              <a:xfrm>
                <a:off x="5709568" y="2787123"/>
                <a:ext cx="267746" cy="307080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449263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buNone/>
                  <a:tabLst/>
                </a:pPr>
                <a:endParaRPr kumimoji="0" lang="en-GB" sz="2400" b="1" i="0" u="none" strike="noStrike" cap="none" normalizeH="0" baseline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6508027" y="5574950"/>
                <a:ext cx="28705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dirty="0">
                    <a:solidFill>
                      <a:srgbClr val="FF0000"/>
                    </a:solidFill>
                  </a:rPr>
                  <a:t>A</a:t>
                </a:r>
              </a:p>
            </p:txBody>
          </p:sp>
          <p:grpSp>
            <p:nvGrpSpPr>
              <p:cNvPr id="22" name="Group 21"/>
              <p:cNvGrpSpPr/>
              <p:nvPr/>
            </p:nvGrpSpPr>
            <p:grpSpPr>
              <a:xfrm>
                <a:off x="5945037" y="2962651"/>
                <a:ext cx="1541614" cy="2320099"/>
                <a:chOff x="6017862" y="3097973"/>
                <a:chExt cx="1614567" cy="2207792"/>
              </a:xfrm>
            </p:grpSpPr>
            <p:sp>
              <p:nvSpPr>
                <p:cNvPr id="26" name="Rectangle 25"/>
                <p:cNvSpPr/>
                <p:nvPr/>
              </p:nvSpPr>
              <p:spPr bwMode="auto">
                <a:xfrm>
                  <a:off x="6017862" y="3097973"/>
                  <a:ext cx="1614567" cy="2097327"/>
                </a:xfrm>
                <a:prstGeom prst="rect">
                  <a:avLst/>
                </a:prstGeom>
                <a:solidFill>
                  <a:schemeClr val="bg1"/>
                </a:solidFill>
                <a:ln w="952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449263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Times New Roman" pitchFamily="16" charset="0"/>
                    <a:buNone/>
                    <a:tabLst/>
                  </a:pPr>
                  <a:endParaRPr kumimoji="0" lang="en-GB" sz="2400" b="1" i="0" u="none" strike="noStrike" cap="none" normalizeH="0" baseline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27" name="Oval 5"/>
                <p:cNvSpPr>
                  <a:spLocks noChangeArrowheads="1"/>
                </p:cNvSpPr>
                <p:nvPr/>
              </p:nvSpPr>
              <p:spPr bwMode="auto">
                <a:xfrm>
                  <a:off x="6102251" y="4354127"/>
                  <a:ext cx="893859" cy="247650"/>
                </a:xfrm>
                <a:prstGeom prst="ellipse">
                  <a:avLst/>
                </a:prstGeom>
                <a:solidFill>
                  <a:srgbClr val="FF8000"/>
                </a:solidFill>
                <a:ln w="0">
                  <a:solidFill>
                    <a:srgbClr val="FFC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 b="1"/>
                </a:p>
              </p:txBody>
            </p:sp>
            <p:sp>
              <p:nvSpPr>
                <p:cNvPr id="28" name="Oval 7"/>
                <p:cNvSpPr>
                  <a:spLocks noChangeArrowheads="1"/>
                </p:cNvSpPr>
                <p:nvPr/>
              </p:nvSpPr>
              <p:spPr bwMode="auto">
                <a:xfrm>
                  <a:off x="6102253" y="4630267"/>
                  <a:ext cx="693615" cy="591829"/>
                </a:xfrm>
                <a:prstGeom prst="ellipse">
                  <a:avLst/>
                </a:prstGeom>
                <a:solidFill>
                  <a:srgbClr val="A0ADD2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 b="1"/>
                </a:p>
              </p:txBody>
            </p:sp>
            <p:sp>
              <p:nvSpPr>
                <p:cNvPr id="29" name="Oval 8"/>
                <p:cNvSpPr>
                  <a:spLocks noChangeArrowheads="1"/>
                </p:cNvSpPr>
                <p:nvPr/>
              </p:nvSpPr>
              <p:spPr bwMode="auto">
                <a:xfrm>
                  <a:off x="6107796" y="4630268"/>
                  <a:ext cx="693614" cy="591828"/>
                </a:xfrm>
                <a:prstGeom prst="ellipse">
                  <a:avLst/>
                </a:prstGeom>
                <a:noFill/>
                <a:ln w="14288" cap="flat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 b="1"/>
                </a:p>
              </p:txBody>
            </p:sp>
            <p:sp>
              <p:nvSpPr>
                <p:cNvPr id="30" name="Oval 9"/>
                <p:cNvSpPr>
                  <a:spLocks noChangeArrowheads="1"/>
                </p:cNvSpPr>
                <p:nvPr/>
              </p:nvSpPr>
              <p:spPr bwMode="auto">
                <a:xfrm>
                  <a:off x="6073454" y="3517772"/>
                  <a:ext cx="882133" cy="398463"/>
                </a:xfrm>
                <a:prstGeom prst="ellipse">
                  <a:avLst/>
                </a:prstGeom>
                <a:noFill/>
                <a:ln w="22225" cap="flat">
                  <a:solidFill>
                    <a:srgbClr val="FF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 b="1"/>
                </a:p>
              </p:txBody>
            </p:sp>
            <p:sp>
              <p:nvSpPr>
                <p:cNvPr id="31" name="Rectangle 10"/>
                <p:cNvSpPr>
                  <a:spLocks noChangeArrowheads="1"/>
                </p:cNvSpPr>
                <p:nvPr/>
              </p:nvSpPr>
              <p:spPr bwMode="auto">
                <a:xfrm>
                  <a:off x="6057676" y="3303431"/>
                  <a:ext cx="340511" cy="64135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2" name="Rectangle 13"/>
                <p:cNvSpPr>
                  <a:spLocks noChangeArrowheads="1"/>
                </p:cNvSpPr>
                <p:nvPr/>
              </p:nvSpPr>
              <p:spPr bwMode="auto">
                <a:xfrm>
                  <a:off x="6431663" y="4376058"/>
                  <a:ext cx="402953" cy="1757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1200" b="1" i="0" u="none" strike="noStrike" cap="none" normalizeH="0" baseline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Cr t</a:t>
                  </a:r>
                  <a:r>
                    <a:rPr kumimoji="0" lang="en-US" altLang="en-US" sz="1200" b="1" i="0" u="none" strike="noStrike" cap="none" normalizeH="0" baseline="-2500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2g</a:t>
                  </a:r>
                  <a:endParaRPr kumimoji="0" lang="en-US" altLang="en-US" sz="1200" b="1" i="0" u="none" strike="noStrike" cap="none" normalizeH="0" baseline="-2500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3" name="Rectangle 28"/>
                <p:cNvSpPr>
                  <a:spLocks noChangeArrowheads="1"/>
                </p:cNvSpPr>
                <p:nvPr/>
              </p:nvSpPr>
              <p:spPr bwMode="auto">
                <a:xfrm>
                  <a:off x="6440034" y="4816005"/>
                  <a:ext cx="313449" cy="1757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1200" b="1" i="0" u="none" strike="noStrike" cap="none" normalizeH="0" baseline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O2p</a:t>
                  </a:r>
                  <a:endParaRPr kumimoji="0" lang="en-US" altLang="en-US" sz="1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4" name="Oval 6"/>
                <p:cNvSpPr>
                  <a:spLocks noChangeArrowheads="1"/>
                </p:cNvSpPr>
                <p:nvPr/>
              </p:nvSpPr>
              <p:spPr bwMode="auto">
                <a:xfrm>
                  <a:off x="6073453" y="4360575"/>
                  <a:ext cx="914772" cy="247650"/>
                </a:xfrm>
                <a:prstGeom prst="ellipse">
                  <a:avLst/>
                </a:prstGeom>
                <a:noFill/>
                <a:ln w="14288" cap="flat">
                  <a:solidFill>
                    <a:srgbClr val="FF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 b="1"/>
                </a:p>
              </p:txBody>
            </p:sp>
            <p:sp>
              <p:nvSpPr>
                <p:cNvPr id="35" name="Rectangle 11"/>
                <p:cNvSpPr>
                  <a:spLocks noChangeArrowheads="1"/>
                </p:cNvSpPr>
                <p:nvPr/>
              </p:nvSpPr>
              <p:spPr bwMode="auto">
                <a:xfrm>
                  <a:off x="6048617" y="4120994"/>
                  <a:ext cx="346221" cy="1146735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 b="1"/>
                </a:p>
              </p:txBody>
            </p:sp>
            <p:sp>
              <p:nvSpPr>
                <p:cNvPr id="36" name="Freeform 17"/>
                <p:cNvSpPr>
                  <a:spLocks noEditPoints="1"/>
                </p:cNvSpPr>
                <p:nvPr/>
              </p:nvSpPr>
              <p:spPr bwMode="auto">
                <a:xfrm>
                  <a:off x="6354665" y="3289765"/>
                  <a:ext cx="78673" cy="2016000"/>
                </a:xfrm>
                <a:custGeom>
                  <a:avLst/>
                  <a:gdLst>
                    <a:gd name="T0" fmla="*/ 28 w 47"/>
                    <a:gd name="T1" fmla="*/ 1139 h 1139"/>
                    <a:gd name="T2" fmla="*/ 28 w 47"/>
                    <a:gd name="T3" fmla="*/ 31 h 1139"/>
                    <a:gd name="T4" fmla="*/ 19 w 47"/>
                    <a:gd name="T5" fmla="*/ 31 h 1139"/>
                    <a:gd name="T6" fmla="*/ 19 w 47"/>
                    <a:gd name="T7" fmla="*/ 1139 h 1139"/>
                    <a:gd name="T8" fmla="*/ 28 w 47"/>
                    <a:gd name="T9" fmla="*/ 1139 h 1139"/>
                    <a:gd name="T10" fmla="*/ 24 w 47"/>
                    <a:gd name="T11" fmla="*/ 31 h 1139"/>
                    <a:gd name="T12" fmla="*/ 47 w 47"/>
                    <a:gd name="T13" fmla="*/ 47 h 1139"/>
                    <a:gd name="T14" fmla="*/ 24 w 47"/>
                    <a:gd name="T15" fmla="*/ 0 h 1139"/>
                    <a:gd name="T16" fmla="*/ 0 w 47"/>
                    <a:gd name="T17" fmla="*/ 47 h 1139"/>
                    <a:gd name="T18" fmla="*/ 24 w 47"/>
                    <a:gd name="T19" fmla="*/ 31 h 11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7" h="1139">
                      <a:moveTo>
                        <a:pt x="28" y="1139"/>
                      </a:moveTo>
                      <a:lnTo>
                        <a:pt x="28" y="31"/>
                      </a:lnTo>
                      <a:lnTo>
                        <a:pt x="19" y="31"/>
                      </a:lnTo>
                      <a:lnTo>
                        <a:pt x="19" y="1139"/>
                      </a:lnTo>
                      <a:lnTo>
                        <a:pt x="28" y="1139"/>
                      </a:lnTo>
                      <a:close/>
                      <a:moveTo>
                        <a:pt x="24" y="31"/>
                      </a:moveTo>
                      <a:lnTo>
                        <a:pt x="47" y="47"/>
                      </a:lnTo>
                      <a:lnTo>
                        <a:pt x="24" y="0"/>
                      </a:lnTo>
                      <a:lnTo>
                        <a:pt x="0" y="47"/>
                      </a:lnTo>
                      <a:lnTo>
                        <a:pt x="24" y="3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0" cap="flat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7" name="Rectangle 13"/>
                <p:cNvSpPr>
                  <a:spLocks noChangeArrowheads="1"/>
                </p:cNvSpPr>
                <p:nvPr/>
              </p:nvSpPr>
              <p:spPr bwMode="auto">
                <a:xfrm>
                  <a:off x="6460198" y="3606969"/>
                  <a:ext cx="379160" cy="1757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1200" b="1" i="0" u="none" strike="noStrike" cap="none" normalizeH="0" baseline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Cr </a:t>
                  </a:r>
                  <a:r>
                    <a:rPr lang="en-US" altLang="en-US" sz="1200" b="1" dirty="0" err="1">
                      <a:solidFill>
                        <a:srgbClr val="000000"/>
                      </a:solidFill>
                    </a:rPr>
                    <a:t>e</a:t>
                  </a:r>
                  <a:r>
                    <a:rPr kumimoji="0" lang="en-US" altLang="en-US" sz="1200" b="1" i="0" u="none" strike="noStrike" cap="none" normalizeH="0" baseline="-25000" dirty="0" err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g</a:t>
                  </a:r>
                  <a:endParaRPr kumimoji="0" lang="en-US" altLang="en-US" sz="1200" b="1" i="0" u="none" strike="noStrike" cap="none" normalizeH="0" baseline="-2500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cxnSp>
              <p:nvCxnSpPr>
                <p:cNvPr id="38" name="Straight Arrow Connector 37"/>
                <p:cNvCxnSpPr/>
                <p:nvPr/>
              </p:nvCxnSpPr>
              <p:spPr bwMode="auto">
                <a:xfrm flipV="1">
                  <a:off x="6812395" y="3845170"/>
                  <a:ext cx="0" cy="540000"/>
                </a:xfrm>
                <a:prstGeom prst="straightConnector1">
                  <a:avLst/>
                </a:prstGeom>
                <a:solidFill>
                  <a:srgbClr val="00B8FF"/>
                </a:solidFill>
                <a:ln w="28575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cxnSp>
              <p:nvCxnSpPr>
                <p:cNvPr id="39" name="Straight Arrow Connector 38"/>
                <p:cNvCxnSpPr/>
                <p:nvPr/>
              </p:nvCxnSpPr>
              <p:spPr bwMode="auto">
                <a:xfrm flipV="1">
                  <a:off x="7109386" y="3802267"/>
                  <a:ext cx="0" cy="864000"/>
                </a:xfrm>
                <a:prstGeom prst="straightConnector1">
                  <a:avLst/>
                </a:prstGeom>
                <a:solidFill>
                  <a:srgbClr val="00B8FF"/>
                </a:solidFill>
                <a:ln w="28575" cap="flat" cmpd="sng" algn="ctr">
                  <a:solidFill>
                    <a:srgbClr val="00CC00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sp>
              <p:nvSpPr>
                <p:cNvPr id="40" name="TextBox 39"/>
                <p:cNvSpPr txBox="1"/>
                <p:nvPr/>
              </p:nvSpPr>
              <p:spPr>
                <a:xfrm>
                  <a:off x="6762474" y="4009551"/>
                  <a:ext cx="287052" cy="29287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1400" dirty="0">
                      <a:solidFill>
                        <a:srgbClr val="FF0000"/>
                      </a:solidFill>
                    </a:rPr>
                    <a:t>A</a:t>
                  </a:r>
                </a:p>
              </p:txBody>
            </p:sp>
            <p:sp>
              <p:nvSpPr>
                <p:cNvPr id="43" name="TextBox 42"/>
                <p:cNvSpPr txBox="1"/>
                <p:nvPr/>
              </p:nvSpPr>
              <p:spPr>
                <a:xfrm>
                  <a:off x="7057394" y="4092171"/>
                  <a:ext cx="287052" cy="29287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1400" dirty="0">
                      <a:solidFill>
                        <a:srgbClr val="00CC00"/>
                      </a:solidFill>
                    </a:rPr>
                    <a:t>B</a:t>
                  </a:r>
                </a:p>
              </p:txBody>
            </p:sp>
            <p:sp>
              <p:nvSpPr>
                <p:cNvPr id="44" name="Rectangle 52"/>
                <p:cNvSpPr>
                  <a:spLocks noChangeArrowheads="1"/>
                </p:cNvSpPr>
                <p:nvPr/>
              </p:nvSpPr>
              <p:spPr bwMode="auto">
                <a:xfrm>
                  <a:off x="6464729" y="4058804"/>
                  <a:ext cx="188084" cy="1757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lang="en-US" altLang="en-US" sz="1200" b="1" dirty="0" err="1">
                      <a:solidFill>
                        <a:srgbClr val="000000"/>
                      </a:solidFill>
                      <a:latin typeface="Times New Roman" panose="02020603050405020304" pitchFamily="18" charset="0"/>
                    </a:rPr>
                    <a:t>Eg</a:t>
                  </a:r>
                  <a:endParaRPr kumimoji="0" lang="en-US" altLang="en-US" sz="1200" b="0" i="0" u="none" strike="noStrike" cap="none" normalizeH="0" baseline="-25000" dirty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p:grpSp>
          <p:sp>
            <p:nvSpPr>
              <p:cNvPr id="23" name="Rectangle 22"/>
              <p:cNvSpPr/>
              <p:nvPr/>
            </p:nvSpPr>
            <p:spPr bwMode="auto">
              <a:xfrm>
                <a:off x="6976535" y="3058392"/>
                <a:ext cx="1354338" cy="360409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449263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buNone/>
                  <a:tabLst/>
                </a:pPr>
                <a:endParaRPr kumimoji="0" lang="en-GB" sz="2400" b="1" i="0" u="none" strike="noStrike" cap="none" normalizeH="0" baseline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5709568" y="2686456"/>
                <a:ext cx="3091532" cy="3539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1200" b="1" dirty="0">
                    <a:solidFill>
                      <a:srgbClr val="000000"/>
                    </a:solidFill>
                    <a:latin typeface="+mn-lt"/>
                  </a:rPr>
                  <a:t>Optical absorption spectra of LaCrO</a:t>
                </a:r>
                <a:r>
                  <a:rPr lang="en-US" sz="1200" b="1" baseline="-25000" dirty="0">
                    <a:solidFill>
                      <a:srgbClr val="000000"/>
                    </a:solidFill>
                    <a:latin typeface="+mn-lt"/>
                  </a:rPr>
                  <a:t>3</a:t>
                </a:r>
              </a:p>
            </p:txBody>
          </p:sp>
          <p:pic>
            <p:nvPicPr>
              <p:cNvPr id="25" name="Picture 24"/>
              <p:cNvPicPr>
                <a:picLocks noChangeAspect="1"/>
              </p:cNvPicPr>
              <p:nvPr/>
            </p:nvPicPr>
            <p:blipFill rotWithShape="1">
              <a:blip r:embed="rId10"/>
              <a:srcRect t="-996" b="99086"/>
              <a:stretch/>
            </p:blipFill>
            <p:spPr>
              <a:xfrm>
                <a:off x="5637493" y="3000752"/>
                <a:ext cx="2871340" cy="76199"/>
              </a:xfrm>
              <a:prstGeom prst="rect">
                <a:avLst/>
              </a:prstGeom>
            </p:spPr>
          </p:pic>
        </p:grpSp>
        <p:sp>
          <p:nvSpPr>
            <p:cNvPr id="17" name="TextBox 16"/>
            <p:cNvSpPr txBox="1"/>
            <p:nvPr/>
          </p:nvSpPr>
          <p:spPr>
            <a:xfrm>
              <a:off x="6124039" y="5735180"/>
              <a:ext cx="1031498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200" dirty="0">
                  <a:solidFill>
                    <a:srgbClr val="FF0000"/>
                  </a:solidFill>
                  <a:latin typeface="+mn-lt"/>
                </a:rPr>
                <a:t>forbidden</a:t>
              </a:r>
              <a:endParaRPr lang="en-US" sz="1200" baseline="-25000" dirty="0">
                <a:solidFill>
                  <a:srgbClr val="FF0000"/>
                </a:solidFill>
                <a:latin typeface="+mn-lt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265873" y="4974511"/>
              <a:ext cx="2870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rgbClr val="00CC00"/>
                  </a:solidFill>
                </a:rPr>
                <a:t>B</a:t>
              </a:r>
            </a:p>
          </p:txBody>
        </p:sp>
      </p:grpSp>
      <p:sp>
        <p:nvSpPr>
          <p:cNvPr id="45" name="Title 1"/>
          <p:cNvSpPr>
            <a:spLocks noGrp="1"/>
          </p:cNvSpPr>
          <p:nvPr>
            <p:ph type="title"/>
          </p:nvPr>
        </p:nvSpPr>
        <p:spPr>
          <a:xfrm>
            <a:off x="3135636" y="146048"/>
            <a:ext cx="3975583" cy="369332"/>
          </a:xfrm>
        </p:spPr>
        <p:txBody>
          <a:bodyPr/>
          <a:lstStyle/>
          <a:p>
            <a:r>
              <a:rPr lang="en-US" sz="3000" b="1" dirty="0">
                <a:solidFill>
                  <a:srgbClr val="080808"/>
                </a:solidFill>
              </a:rPr>
              <a:t>Why Sr doped LaCrO</a:t>
            </a:r>
            <a:r>
              <a:rPr lang="en-US" sz="3000" b="1" baseline="-25000" dirty="0">
                <a:solidFill>
                  <a:srgbClr val="080808"/>
                </a:solidFill>
              </a:rPr>
              <a:t>3 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23510" y="957963"/>
            <a:ext cx="74321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charset="2"/>
              <a:buChar char="Ø"/>
            </a:pPr>
            <a:r>
              <a:rPr lang="en-US" sz="1600" b="1" dirty="0">
                <a:solidFill>
                  <a:srgbClr val="000000"/>
                </a:solidFill>
                <a:latin typeface="+mn-lt"/>
              </a:rPr>
              <a:t>Sr doped LaCrO</a:t>
            </a:r>
            <a:r>
              <a:rPr lang="en-US" sz="1600" b="1" baseline="-25000" dirty="0">
                <a:solidFill>
                  <a:srgbClr val="000000"/>
                </a:solidFill>
                <a:latin typeface="+mn-lt"/>
              </a:rPr>
              <a:t>3</a:t>
            </a:r>
            <a:r>
              <a:rPr lang="en-US" sz="1600" b="1" dirty="0">
                <a:solidFill>
                  <a:srgbClr val="000000"/>
                </a:solidFill>
                <a:latin typeface="+mn-lt"/>
              </a:rPr>
              <a:t> is important material for solid oxide fuel cell and catalytic applications</a:t>
            </a:r>
          </a:p>
          <a:p>
            <a:pPr marL="285750" indent="-285750" algn="just" defTabSz="9144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600" b="1" dirty="0">
                <a:solidFill>
                  <a:srgbClr val="FF0000"/>
                </a:solidFill>
                <a:latin typeface="+mn-lt"/>
              </a:rPr>
              <a:t>Pure </a:t>
            </a:r>
            <a:r>
              <a:rPr lang="en-US" altLang="zh-CN" sz="1600" b="1" dirty="0">
                <a:solidFill>
                  <a:srgbClr val="FF0000"/>
                </a:solidFill>
                <a:latin typeface="+mn-lt"/>
              </a:rPr>
              <a:t>LaCr</a:t>
            </a:r>
            <a:r>
              <a:rPr lang="en-GB" altLang="zh-CN" sz="1600" b="1" dirty="0">
                <a:solidFill>
                  <a:srgbClr val="FF0000"/>
                </a:solidFill>
                <a:latin typeface="+mn-lt"/>
                <a:ea typeface="Calibri"/>
                <a:cs typeface="Times New Roman" pitchFamily="18" charset="0"/>
              </a:rPr>
              <a:t>O</a:t>
            </a:r>
            <a:r>
              <a:rPr lang="en-GB" altLang="zh-CN" sz="1600" b="1" baseline="-25000" dirty="0">
                <a:solidFill>
                  <a:srgbClr val="FF0000"/>
                </a:solidFill>
                <a:latin typeface="+mn-lt"/>
                <a:ea typeface="Calibri"/>
                <a:cs typeface="Times New Roman" pitchFamily="18" charset="0"/>
              </a:rPr>
              <a:t>3</a:t>
            </a:r>
            <a:r>
              <a:rPr lang="en-US" altLang="zh-CN" sz="1600" b="1" dirty="0">
                <a:solidFill>
                  <a:srgbClr val="FF0000"/>
                </a:solidFill>
                <a:latin typeface="+mn-lt"/>
              </a:rPr>
              <a:t> is a Mott insulator with bandgap of 2.9 eV</a:t>
            </a:r>
            <a:r>
              <a:rPr lang="en-US" altLang="zh-CN" sz="1600" dirty="0">
                <a:solidFill>
                  <a:srgbClr val="000000"/>
                </a:solidFill>
                <a:latin typeface="+mn-lt"/>
              </a:rPr>
              <a:t>; The top of VB mainly from Cr 3d t</a:t>
            </a:r>
            <a:r>
              <a:rPr lang="en-US" altLang="zh-CN" sz="1600" baseline="-25000" dirty="0">
                <a:solidFill>
                  <a:srgbClr val="000000"/>
                </a:solidFill>
                <a:latin typeface="+mn-lt"/>
              </a:rPr>
              <a:t>2g</a:t>
            </a:r>
            <a:r>
              <a:rPr lang="en-US" altLang="zh-CN" sz="1600" dirty="0">
                <a:solidFill>
                  <a:srgbClr val="000000"/>
                </a:solidFill>
                <a:latin typeface="+mn-lt"/>
              </a:rPr>
              <a:t> states; </a:t>
            </a:r>
            <a:r>
              <a:rPr lang="en-US" altLang="zh-CN" sz="1600" b="1" dirty="0">
                <a:solidFill>
                  <a:srgbClr val="FF0000"/>
                </a:solidFill>
                <a:latin typeface="+mn-lt"/>
              </a:rPr>
              <a:t>SrCrO</a:t>
            </a:r>
            <a:r>
              <a:rPr lang="en-US" altLang="zh-CN" sz="1600" b="1" baseline="-25000" dirty="0">
                <a:solidFill>
                  <a:srgbClr val="FF0000"/>
                </a:solidFill>
                <a:latin typeface="+mn-lt"/>
              </a:rPr>
              <a:t>3</a:t>
            </a:r>
            <a:r>
              <a:rPr lang="en-US" altLang="zh-CN" sz="1600" b="1" dirty="0">
                <a:solidFill>
                  <a:srgbClr val="FF0000"/>
                </a:solidFill>
                <a:latin typeface="+mn-lt"/>
              </a:rPr>
              <a:t> is a metallic oxide.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340627" y="5816940"/>
            <a:ext cx="2628596" cy="6647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Phys. Rev.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Lett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110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077401 (2013)</a:t>
            </a:r>
          </a:p>
          <a:p>
            <a:pPr>
              <a:lnSpc>
                <a:spcPct val="90000"/>
              </a:lnSpc>
              <a:spcBef>
                <a:spcPct val="20000"/>
              </a:spcBef>
              <a:buSzPct val="60000"/>
              <a:buFont typeface="Monotype Sorts" pitchFamily="2" charset="2"/>
              <a:buNone/>
            </a:pPr>
            <a:r>
              <a:rPr lang="en-US" sz="12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Adv. </a:t>
            </a:r>
            <a:r>
              <a:rPr lang="en-US" sz="120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Funct</a:t>
            </a:r>
            <a:r>
              <a:rPr lang="en-US" sz="12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Mat.,  </a:t>
            </a:r>
            <a:r>
              <a:rPr lang="en-US" sz="1200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</a:t>
            </a:r>
            <a:r>
              <a:rPr lang="en-US" sz="12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2952 (2013</a:t>
            </a:r>
            <a:r>
              <a:rPr lang="en-US" sz="1200" dirty="0">
                <a:solidFill>
                  <a:schemeClr val="tx1">
                    <a:lumMod val="50000"/>
                  </a:schemeClr>
                </a:solidFill>
              </a:rPr>
              <a:t>)</a:t>
            </a:r>
          </a:p>
          <a:p>
            <a:pPr algn="ctr"/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039D48AF-0CA6-2048-B943-62D2185A5D9E}"/>
              </a:ext>
            </a:extLst>
          </p:cNvPr>
          <p:cNvSpPr txBox="1"/>
          <p:nvPr/>
        </p:nvSpPr>
        <p:spPr>
          <a:xfrm>
            <a:off x="8625577" y="6507574"/>
            <a:ext cx="5086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/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6253867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8092962_173153605000_2"/>
          <p:cNvPicPr/>
          <p:nvPr/>
        </p:nvPicPr>
        <p:blipFill>
          <a:blip r:embed="rId2"/>
          <a:srcRect b="83057"/>
          <a:stretch>
            <a:fillRect/>
          </a:stretch>
        </p:blipFill>
        <p:spPr>
          <a:xfrm>
            <a:off x="-3175" y="-20476"/>
            <a:ext cx="9144635" cy="756285"/>
          </a:xfrm>
          <a:prstGeom prst="rect">
            <a:avLst/>
          </a:prstGeom>
        </p:spPr>
      </p:pic>
      <p:sp>
        <p:nvSpPr>
          <p:cNvPr id="39" name="Rectangle 38"/>
          <p:cNvSpPr/>
          <p:nvPr/>
        </p:nvSpPr>
        <p:spPr>
          <a:xfrm>
            <a:off x="673948" y="7453858"/>
            <a:ext cx="8205947" cy="2414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AutoShape 10" descr="https://www.extremetech.com/wp-content/uploads/2015/06/supercon-head-640x35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6" name="矩形 74"/>
          <p:cNvSpPr/>
          <p:nvPr/>
        </p:nvSpPr>
        <p:spPr>
          <a:xfrm>
            <a:off x="289395" y="130293"/>
            <a:ext cx="88520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 err="1">
                <a:latin typeface="Arial"/>
                <a:ea typeface="Heiti SC Medium"/>
                <a:cs typeface="Arial"/>
              </a:rPr>
              <a:t>Sr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Heiti SC Medium"/>
              </a:rPr>
              <a:t>掺杂对</a:t>
            </a:r>
            <a:r>
              <a:rPr lang="en-US" altLang="zh-CN" sz="2800" dirty="0">
                <a:latin typeface="+mj-lt"/>
                <a:ea typeface="Heiti SC Medium"/>
                <a:cs typeface="Arial"/>
              </a:rPr>
              <a:t>La</a:t>
            </a:r>
            <a:r>
              <a:rPr lang="en-US" altLang="zh-CN" sz="2800" baseline="-25000" dirty="0">
                <a:latin typeface="+mj-lt"/>
                <a:ea typeface="Heiti SC Medium"/>
                <a:cs typeface="Arial"/>
              </a:rPr>
              <a:t>1-x</a:t>
            </a:r>
            <a:r>
              <a:rPr lang="en-US" altLang="zh-CN" sz="2800" dirty="0">
                <a:latin typeface="+mj-lt"/>
                <a:ea typeface="Heiti SC Medium"/>
                <a:cs typeface="Arial"/>
              </a:rPr>
              <a:t>Sr</a:t>
            </a:r>
            <a:r>
              <a:rPr lang="en-US" altLang="zh-CN" sz="2800" baseline="-25000" dirty="0">
                <a:latin typeface="+mj-lt"/>
                <a:ea typeface="Heiti SC Medium"/>
                <a:cs typeface="Arial"/>
              </a:rPr>
              <a:t>x</a:t>
            </a:r>
            <a:r>
              <a:rPr lang="en-US" altLang="zh-CN" sz="2800" dirty="0">
                <a:latin typeface="+mj-lt"/>
                <a:ea typeface="Heiti SC Medium"/>
                <a:cs typeface="Arial"/>
              </a:rPr>
              <a:t>CrO</a:t>
            </a:r>
            <a:r>
              <a:rPr lang="en-US" altLang="zh-CN" sz="2800" baseline="-25000" dirty="0">
                <a:latin typeface="+mj-lt"/>
                <a:ea typeface="Heiti SC Medium"/>
                <a:cs typeface="Arial"/>
              </a:rPr>
              <a:t>3</a:t>
            </a:r>
            <a:r>
              <a:rPr lang="en-US" altLang="zh-CN" sz="2800" dirty="0">
                <a:latin typeface="+mj-lt"/>
                <a:ea typeface="Heiti SC Medium"/>
                <a:cs typeface="Arial"/>
              </a:rPr>
              <a:t>(0</a:t>
            </a:r>
            <a:r>
              <a:rPr lang="zh-CN" altLang="en-US" sz="2800" dirty="0">
                <a:latin typeface="+mj-lt"/>
                <a:ea typeface="Heiti SC Medium"/>
                <a:cs typeface="Arial"/>
              </a:rPr>
              <a:t>≤</a:t>
            </a:r>
            <a:r>
              <a:rPr lang="en-US" altLang="zh-CN" sz="2800" dirty="0">
                <a:latin typeface="+mj-lt"/>
                <a:ea typeface="Heiti SC Medium"/>
                <a:cs typeface="Arial"/>
              </a:rPr>
              <a:t> x </a:t>
            </a:r>
            <a:r>
              <a:rPr lang="zh-CN" altLang="en-US" sz="2800" dirty="0">
                <a:latin typeface="+mj-lt"/>
                <a:ea typeface="Heiti SC Medium"/>
                <a:cs typeface="Arial"/>
              </a:rPr>
              <a:t>≤ </a:t>
            </a:r>
            <a:r>
              <a:rPr lang="en-US" altLang="zh-CN" sz="2800" dirty="0">
                <a:latin typeface="+mj-lt"/>
                <a:ea typeface="Heiti SC Medium"/>
                <a:cs typeface="Arial"/>
              </a:rPr>
              <a:t>1)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/>
              </a:rPr>
              <a:t>电学</a:t>
            </a:r>
            <a:r>
              <a:rPr lang="en-US" altLang="zh-CN" sz="2800" b="1" dirty="0">
                <a:latin typeface="SimSun" panose="02010600030101010101" pitchFamily="2" charset="-122"/>
                <a:ea typeface="SimSun" panose="02010600030101010101" pitchFamily="2" charset="-122"/>
                <a:cs typeface="Arial"/>
              </a:rPr>
              <a:t>, 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Arial"/>
              </a:rPr>
              <a:t>光学</a:t>
            </a:r>
            <a:r>
              <a:rPr lang="zh-CN" altLang="en-US" sz="2800" b="1" dirty="0">
                <a:latin typeface="SimSun" panose="02010600030101010101" pitchFamily="2" charset="-122"/>
                <a:ea typeface="SimSun" panose="02010600030101010101" pitchFamily="2" charset="-122"/>
                <a:cs typeface="Heiti SC Medium"/>
              </a:rPr>
              <a:t>性质的影响</a:t>
            </a:r>
          </a:p>
        </p:txBody>
      </p:sp>
      <p:grpSp>
        <p:nvGrpSpPr>
          <p:cNvPr id="8" name="组合 18"/>
          <p:cNvGrpSpPr/>
          <p:nvPr/>
        </p:nvGrpSpPr>
        <p:grpSpPr>
          <a:xfrm>
            <a:off x="6828141" y="2925826"/>
            <a:ext cx="283424" cy="2539754"/>
            <a:chOff x="8201846" y="2590130"/>
            <a:chExt cx="241424" cy="2160414"/>
          </a:xfrm>
        </p:grpSpPr>
        <p:sp>
          <p:nvSpPr>
            <p:cNvPr id="9" name="矩形 17"/>
            <p:cNvSpPr/>
            <p:nvPr/>
          </p:nvSpPr>
          <p:spPr>
            <a:xfrm>
              <a:off x="8201846" y="2590130"/>
              <a:ext cx="241424" cy="3739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174"/>
            <p:cNvSpPr/>
            <p:nvPr/>
          </p:nvSpPr>
          <p:spPr>
            <a:xfrm>
              <a:off x="8227246" y="4472159"/>
              <a:ext cx="216024" cy="27838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737" y="1314776"/>
            <a:ext cx="3882940" cy="143118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2616" y="949524"/>
            <a:ext cx="4651110" cy="3592874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217847" y="2967859"/>
            <a:ext cx="3988720" cy="3398990"/>
            <a:chOff x="136565" y="2889586"/>
            <a:chExt cx="3988720" cy="3398990"/>
          </a:xfrm>
        </p:grpSpPr>
        <p:cxnSp>
          <p:nvCxnSpPr>
            <p:cNvPr id="14" name="直接连接符 5"/>
            <p:cNvCxnSpPr/>
            <p:nvPr/>
          </p:nvCxnSpPr>
          <p:spPr>
            <a:xfrm>
              <a:off x="475566" y="6140518"/>
              <a:ext cx="773738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椭圆 9"/>
            <p:cNvSpPr>
              <a:spLocks noChangeAspect="1"/>
            </p:cNvSpPr>
            <p:nvPr/>
          </p:nvSpPr>
          <p:spPr>
            <a:xfrm>
              <a:off x="697433" y="6076765"/>
              <a:ext cx="131303" cy="128016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41"/>
            <p:cNvSpPr>
              <a:spLocks noChangeAspect="1"/>
            </p:cNvSpPr>
            <p:nvPr/>
          </p:nvSpPr>
          <p:spPr>
            <a:xfrm>
              <a:off x="914557" y="6076765"/>
              <a:ext cx="128016" cy="124812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7" name="Picture 3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165"/>
            <a:stretch/>
          </p:blipFill>
          <p:spPr bwMode="auto">
            <a:xfrm>
              <a:off x="348864" y="3214920"/>
              <a:ext cx="3707265" cy="21864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8" name="TextBox 17"/>
            <p:cNvSpPr txBox="1"/>
            <p:nvPr/>
          </p:nvSpPr>
          <p:spPr>
            <a:xfrm>
              <a:off x="1188913" y="5952505"/>
              <a:ext cx="942144" cy="3270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4572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i="0" u="none" strike="noStrike" kern="0" cap="none" spc="0" normalizeH="0" noProof="0" dirty="0">
                  <a:ln>
                    <a:noFill/>
                  </a:ln>
                  <a:effectLst/>
                  <a:uLnTx/>
                  <a:uFillTx/>
                  <a:latin typeface="Arial"/>
                  <a:ea typeface="ＭＳ Ｐゴシック" charset="0"/>
                  <a:cs typeface="Arial"/>
                </a:rPr>
                <a:t>O </a:t>
              </a:r>
              <a:r>
                <a:rPr lang="en-US" sz="1400" kern="0" dirty="0">
                  <a:latin typeface="Arial"/>
                  <a:ea typeface="ＭＳ Ｐゴシック" charset="0"/>
                  <a:cs typeface="Arial"/>
                </a:rPr>
                <a:t>1s</a:t>
              </a:r>
              <a:endParaRPr kumimoji="0" lang="en-US" sz="1400" i="0" u="none" strike="noStrike" kern="0" cap="none" spc="0" normalizeH="0" noProof="0" dirty="0">
                <a:ln>
                  <a:noFill/>
                </a:ln>
                <a:effectLst/>
                <a:uLnTx/>
                <a:uFillTx/>
                <a:latin typeface="Arial"/>
                <a:ea typeface="ＭＳ Ｐゴシック" charset="0"/>
                <a:cs typeface="Arial"/>
              </a:endParaRPr>
            </a:p>
          </p:txBody>
        </p:sp>
        <p:cxnSp>
          <p:nvCxnSpPr>
            <p:cNvPr id="19" name="直接箭头连接符 26"/>
            <p:cNvCxnSpPr/>
            <p:nvPr/>
          </p:nvCxnSpPr>
          <p:spPr>
            <a:xfrm flipH="1" flipV="1">
              <a:off x="2762422" y="4230862"/>
              <a:ext cx="12432" cy="1824236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w="sm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5"/>
            <p:cNvCxnSpPr/>
            <p:nvPr/>
          </p:nvCxnSpPr>
          <p:spPr>
            <a:xfrm>
              <a:off x="2480970" y="6138717"/>
              <a:ext cx="773738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椭圆 9"/>
            <p:cNvSpPr>
              <a:spLocks noChangeAspect="1"/>
            </p:cNvSpPr>
            <p:nvPr/>
          </p:nvSpPr>
          <p:spPr>
            <a:xfrm>
              <a:off x="2718205" y="6074964"/>
              <a:ext cx="131303" cy="128016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41"/>
            <p:cNvSpPr>
              <a:spLocks noChangeAspect="1"/>
            </p:cNvSpPr>
            <p:nvPr/>
          </p:nvSpPr>
          <p:spPr>
            <a:xfrm>
              <a:off x="2973749" y="6067280"/>
              <a:ext cx="128016" cy="124812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183141" y="5961499"/>
              <a:ext cx="942144" cy="3270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4572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i="0" u="none" strike="noStrike" kern="0" cap="none" spc="0" normalizeH="0" noProof="0" dirty="0">
                  <a:ln>
                    <a:noFill/>
                  </a:ln>
                  <a:effectLst/>
                  <a:uLnTx/>
                  <a:uFillTx/>
                  <a:latin typeface="Arial"/>
                  <a:ea typeface="ＭＳ Ｐゴシック" charset="0"/>
                  <a:cs typeface="Arial"/>
                </a:rPr>
                <a:t>O </a:t>
              </a:r>
              <a:r>
                <a:rPr lang="en-US" sz="1400" kern="0" dirty="0">
                  <a:latin typeface="Arial"/>
                  <a:ea typeface="ＭＳ Ｐゴシック" charset="0"/>
                  <a:cs typeface="Arial"/>
                </a:rPr>
                <a:t>1s</a:t>
              </a:r>
              <a:endParaRPr kumimoji="0" lang="en-US" sz="1400" i="0" u="none" strike="noStrike" kern="0" cap="none" spc="0" normalizeH="0" noProof="0" dirty="0">
                <a:ln>
                  <a:noFill/>
                </a:ln>
                <a:effectLst/>
                <a:uLnTx/>
                <a:uFillTx/>
                <a:latin typeface="Arial"/>
                <a:ea typeface="ＭＳ Ｐゴシック" charset="0"/>
                <a:cs typeface="Arial"/>
              </a:endParaRPr>
            </a:p>
          </p:txBody>
        </p:sp>
        <p:cxnSp>
          <p:nvCxnSpPr>
            <p:cNvPr id="24" name="直接箭头连接符 26"/>
            <p:cNvCxnSpPr/>
            <p:nvPr/>
          </p:nvCxnSpPr>
          <p:spPr>
            <a:xfrm flipV="1">
              <a:off x="3317251" y="3042877"/>
              <a:ext cx="0" cy="1620672"/>
            </a:xfrm>
            <a:prstGeom prst="straightConnector1">
              <a:avLst/>
            </a:prstGeom>
            <a:ln w="28575">
              <a:solidFill>
                <a:srgbClr val="0000FF"/>
              </a:solidFill>
              <a:headEnd w="sm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11"/>
            <p:cNvSpPr txBox="1"/>
            <p:nvPr/>
          </p:nvSpPr>
          <p:spPr>
            <a:xfrm>
              <a:off x="3287185" y="2889586"/>
              <a:ext cx="796047" cy="3877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4572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u="none" strike="noStrike" kern="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"/>
                  <a:ea typeface="Heiti SC Medium"/>
                  <a:cs typeface="Arial"/>
                </a:rPr>
                <a:t>X</a:t>
              </a:r>
              <a:r>
                <a:rPr kumimoji="0" lang="en-US" altLang="zh-CN" sz="1600" b="1" u="none" strike="noStrike" kern="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"/>
                  <a:ea typeface="Heiti SC Medium"/>
                  <a:cs typeface="Arial"/>
                </a:rPr>
                <a:t>PS</a:t>
              </a:r>
              <a:endParaRPr kumimoji="0" lang="en-US" sz="1600" b="1" u="none" strike="noStrike" kern="0" cap="none" spc="0" normalizeH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Heiti SC Medium"/>
                <a:cs typeface="Arial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827399" y="4861038"/>
              <a:ext cx="982716" cy="6093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4572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400" b="1" kern="0" noProof="0" dirty="0">
                  <a:solidFill>
                    <a:srgbClr val="FF0000"/>
                  </a:solidFill>
                  <a:latin typeface="Arial"/>
                  <a:ea typeface="Heiti SC Medium"/>
                  <a:cs typeface="Arial"/>
                </a:rPr>
                <a:t>O K-edge</a:t>
              </a:r>
            </a:p>
            <a:p>
              <a:pPr marL="0" marR="0" lvl="0" indent="0" algn="r" defTabSz="4572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u="none" strike="noStrike" kern="0" cap="none" spc="0" normalizeH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Heiti SC Medium"/>
                  <a:cs typeface="Arial"/>
                </a:rPr>
                <a:t>XAS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 rot="2480324">
              <a:off x="136565" y="5246609"/>
              <a:ext cx="95927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/>
                <a:t>X-ray</a:t>
              </a:r>
              <a:endParaRPr lang="en-GB" sz="1600" dirty="0"/>
            </a:p>
          </p:txBody>
        </p:sp>
        <p:sp>
          <p:nvSpPr>
            <p:cNvPr id="28" name="任意多边形 42"/>
            <p:cNvSpPr/>
            <p:nvPr/>
          </p:nvSpPr>
          <p:spPr>
            <a:xfrm rot="176086">
              <a:off x="164974" y="5404865"/>
              <a:ext cx="748508" cy="607027"/>
            </a:xfrm>
            <a:custGeom>
              <a:avLst/>
              <a:gdLst>
                <a:gd name="connsiteX0" fmla="*/ 0 w 379378"/>
                <a:gd name="connsiteY0" fmla="*/ 42360 h 450922"/>
                <a:gd name="connsiteX1" fmla="*/ 97276 w 379378"/>
                <a:gd name="connsiteY1" fmla="*/ 3449 h 450922"/>
                <a:gd name="connsiteX2" fmla="*/ 38910 w 379378"/>
                <a:gd name="connsiteY2" fmla="*/ 120181 h 450922"/>
                <a:gd name="connsiteX3" fmla="*/ 136187 w 379378"/>
                <a:gd name="connsiteY3" fmla="*/ 71543 h 450922"/>
                <a:gd name="connsiteX4" fmla="*/ 107004 w 379378"/>
                <a:gd name="connsiteY4" fmla="*/ 159092 h 450922"/>
                <a:gd name="connsiteX5" fmla="*/ 107004 w 379378"/>
                <a:gd name="connsiteY5" fmla="*/ 207730 h 450922"/>
                <a:gd name="connsiteX6" fmla="*/ 194553 w 379378"/>
                <a:gd name="connsiteY6" fmla="*/ 149364 h 450922"/>
                <a:gd name="connsiteX7" fmla="*/ 175098 w 379378"/>
                <a:gd name="connsiteY7" fmla="*/ 256369 h 450922"/>
                <a:gd name="connsiteX8" fmla="*/ 262646 w 379378"/>
                <a:gd name="connsiteY8" fmla="*/ 217458 h 450922"/>
                <a:gd name="connsiteX9" fmla="*/ 252919 w 379378"/>
                <a:gd name="connsiteY9" fmla="*/ 314735 h 450922"/>
                <a:gd name="connsiteX10" fmla="*/ 311285 w 379378"/>
                <a:gd name="connsiteY10" fmla="*/ 295279 h 450922"/>
                <a:gd name="connsiteX11" fmla="*/ 291829 w 379378"/>
                <a:gd name="connsiteY11" fmla="*/ 363373 h 450922"/>
                <a:gd name="connsiteX12" fmla="*/ 379378 w 379378"/>
                <a:gd name="connsiteY12" fmla="*/ 450922 h 450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79378" h="450922">
                  <a:moveTo>
                    <a:pt x="0" y="42360"/>
                  </a:moveTo>
                  <a:cubicBezTo>
                    <a:pt x="45395" y="16419"/>
                    <a:pt x="90791" y="-9521"/>
                    <a:pt x="97276" y="3449"/>
                  </a:cubicBezTo>
                  <a:cubicBezTo>
                    <a:pt x="103761" y="16419"/>
                    <a:pt x="32425" y="108832"/>
                    <a:pt x="38910" y="120181"/>
                  </a:cubicBezTo>
                  <a:cubicBezTo>
                    <a:pt x="45395" y="131530"/>
                    <a:pt x="124838" y="65058"/>
                    <a:pt x="136187" y="71543"/>
                  </a:cubicBezTo>
                  <a:cubicBezTo>
                    <a:pt x="147536" y="78028"/>
                    <a:pt x="111868" y="136394"/>
                    <a:pt x="107004" y="159092"/>
                  </a:cubicBezTo>
                  <a:cubicBezTo>
                    <a:pt x="102140" y="181790"/>
                    <a:pt x="92413" y="209351"/>
                    <a:pt x="107004" y="207730"/>
                  </a:cubicBezTo>
                  <a:cubicBezTo>
                    <a:pt x="121595" y="206109"/>
                    <a:pt x="183204" y="141258"/>
                    <a:pt x="194553" y="149364"/>
                  </a:cubicBezTo>
                  <a:cubicBezTo>
                    <a:pt x="205902" y="157470"/>
                    <a:pt x="163749" y="245020"/>
                    <a:pt x="175098" y="256369"/>
                  </a:cubicBezTo>
                  <a:cubicBezTo>
                    <a:pt x="186447" y="267718"/>
                    <a:pt x="249676" y="207730"/>
                    <a:pt x="262646" y="217458"/>
                  </a:cubicBezTo>
                  <a:cubicBezTo>
                    <a:pt x="275616" y="227186"/>
                    <a:pt x="244813" y="301765"/>
                    <a:pt x="252919" y="314735"/>
                  </a:cubicBezTo>
                  <a:cubicBezTo>
                    <a:pt x="261025" y="327705"/>
                    <a:pt x="304800" y="287173"/>
                    <a:pt x="311285" y="295279"/>
                  </a:cubicBezTo>
                  <a:cubicBezTo>
                    <a:pt x="317770" y="303385"/>
                    <a:pt x="280480" y="337433"/>
                    <a:pt x="291829" y="363373"/>
                  </a:cubicBezTo>
                  <a:cubicBezTo>
                    <a:pt x="303178" y="389313"/>
                    <a:pt x="341278" y="420117"/>
                    <a:pt x="379378" y="450922"/>
                  </a:cubicBezTo>
                </a:path>
              </a:pathLst>
            </a:custGeom>
            <a:noFill/>
            <a:ln w="34925">
              <a:solidFill>
                <a:srgbClr val="8E793E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9" name="任意多边形 42"/>
            <p:cNvSpPr/>
            <p:nvPr/>
          </p:nvSpPr>
          <p:spPr>
            <a:xfrm rot="176086">
              <a:off x="1722782" y="5457303"/>
              <a:ext cx="748508" cy="607027"/>
            </a:xfrm>
            <a:custGeom>
              <a:avLst/>
              <a:gdLst>
                <a:gd name="connsiteX0" fmla="*/ 0 w 379378"/>
                <a:gd name="connsiteY0" fmla="*/ 42360 h 450922"/>
                <a:gd name="connsiteX1" fmla="*/ 97276 w 379378"/>
                <a:gd name="connsiteY1" fmla="*/ 3449 h 450922"/>
                <a:gd name="connsiteX2" fmla="*/ 38910 w 379378"/>
                <a:gd name="connsiteY2" fmla="*/ 120181 h 450922"/>
                <a:gd name="connsiteX3" fmla="*/ 136187 w 379378"/>
                <a:gd name="connsiteY3" fmla="*/ 71543 h 450922"/>
                <a:gd name="connsiteX4" fmla="*/ 107004 w 379378"/>
                <a:gd name="connsiteY4" fmla="*/ 159092 h 450922"/>
                <a:gd name="connsiteX5" fmla="*/ 107004 w 379378"/>
                <a:gd name="connsiteY5" fmla="*/ 207730 h 450922"/>
                <a:gd name="connsiteX6" fmla="*/ 194553 w 379378"/>
                <a:gd name="connsiteY6" fmla="*/ 149364 h 450922"/>
                <a:gd name="connsiteX7" fmla="*/ 175098 w 379378"/>
                <a:gd name="connsiteY7" fmla="*/ 256369 h 450922"/>
                <a:gd name="connsiteX8" fmla="*/ 262646 w 379378"/>
                <a:gd name="connsiteY8" fmla="*/ 217458 h 450922"/>
                <a:gd name="connsiteX9" fmla="*/ 252919 w 379378"/>
                <a:gd name="connsiteY9" fmla="*/ 314735 h 450922"/>
                <a:gd name="connsiteX10" fmla="*/ 311285 w 379378"/>
                <a:gd name="connsiteY10" fmla="*/ 295279 h 450922"/>
                <a:gd name="connsiteX11" fmla="*/ 291829 w 379378"/>
                <a:gd name="connsiteY11" fmla="*/ 363373 h 450922"/>
                <a:gd name="connsiteX12" fmla="*/ 379378 w 379378"/>
                <a:gd name="connsiteY12" fmla="*/ 450922 h 450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79378" h="450922">
                  <a:moveTo>
                    <a:pt x="0" y="42360"/>
                  </a:moveTo>
                  <a:cubicBezTo>
                    <a:pt x="45395" y="16419"/>
                    <a:pt x="90791" y="-9521"/>
                    <a:pt x="97276" y="3449"/>
                  </a:cubicBezTo>
                  <a:cubicBezTo>
                    <a:pt x="103761" y="16419"/>
                    <a:pt x="32425" y="108832"/>
                    <a:pt x="38910" y="120181"/>
                  </a:cubicBezTo>
                  <a:cubicBezTo>
                    <a:pt x="45395" y="131530"/>
                    <a:pt x="124838" y="65058"/>
                    <a:pt x="136187" y="71543"/>
                  </a:cubicBezTo>
                  <a:cubicBezTo>
                    <a:pt x="147536" y="78028"/>
                    <a:pt x="111868" y="136394"/>
                    <a:pt x="107004" y="159092"/>
                  </a:cubicBezTo>
                  <a:cubicBezTo>
                    <a:pt x="102140" y="181790"/>
                    <a:pt x="92413" y="209351"/>
                    <a:pt x="107004" y="207730"/>
                  </a:cubicBezTo>
                  <a:cubicBezTo>
                    <a:pt x="121595" y="206109"/>
                    <a:pt x="183204" y="141258"/>
                    <a:pt x="194553" y="149364"/>
                  </a:cubicBezTo>
                  <a:cubicBezTo>
                    <a:pt x="205902" y="157470"/>
                    <a:pt x="163749" y="245020"/>
                    <a:pt x="175098" y="256369"/>
                  </a:cubicBezTo>
                  <a:cubicBezTo>
                    <a:pt x="186447" y="267718"/>
                    <a:pt x="249676" y="207730"/>
                    <a:pt x="262646" y="217458"/>
                  </a:cubicBezTo>
                  <a:cubicBezTo>
                    <a:pt x="275616" y="227186"/>
                    <a:pt x="244813" y="301765"/>
                    <a:pt x="252919" y="314735"/>
                  </a:cubicBezTo>
                  <a:cubicBezTo>
                    <a:pt x="261025" y="327705"/>
                    <a:pt x="304800" y="287173"/>
                    <a:pt x="311285" y="295279"/>
                  </a:cubicBezTo>
                  <a:cubicBezTo>
                    <a:pt x="317770" y="303385"/>
                    <a:pt x="280480" y="337433"/>
                    <a:pt x="291829" y="363373"/>
                  </a:cubicBezTo>
                  <a:cubicBezTo>
                    <a:pt x="303178" y="389313"/>
                    <a:pt x="341278" y="420117"/>
                    <a:pt x="379378" y="450922"/>
                  </a:cubicBezTo>
                </a:path>
              </a:pathLst>
            </a:custGeom>
            <a:noFill/>
            <a:ln w="34925">
              <a:solidFill>
                <a:srgbClr val="8E793E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30" name="Text Box 5"/>
          <p:cNvSpPr txBox="1">
            <a:spLocks noChangeArrowheads="1"/>
          </p:cNvSpPr>
          <p:nvPr/>
        </p:nvSpPr>
        <p:spPr bwMode="auto">
          <a:xfrm>
            <a:off x="4348441" y="4726217"/>
            <a:ext cx="4449394" cy="13256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rgbClr val="C00000"/>
            </a:solidFill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285750" lvl="0" indent="-285750" algn="just" eaLnBrk="1" hangingPunct="1">
              <a:lnSpc>
                <a:spcPct val="125000"/>
              </a:lnSpc>
              <a:spcAft>
                <a:spcPts val="0"/>
              </a:spcAft>
              <a:buFont typeface="Wingdings" panose="05000000000000000000" pitchFamily="2" charset="2"/>
              <a:buChar char="v"/>
              <a:tabLst/>
            </a:pPr>
            <a:r>
              <a:rPr lang="zh-CN" altLang="en-US" sz="1600" dirty="0">
                <a:solidFill>
                  <a:srgbClr val="00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Heiti SC Medium"/>
              </a:rPr>
              <a:t>理解</a:t>
            </a:r>
            <a:r>
              <a:rPr lang="en-US" altLang="zh-CN" sz="1600" dirty="0">
                <a:solidFill>
                  <a:srgbClr val="000000"/>
                </a:solidFill>
                <a:latin typeface="+mj-lt"/>
                <a:ea typeface="Heiti SC Medium"/>
                <a:cs typeface="Heiti SC Medium"/>
              </a:rPr>
              <a:t>LaCrO</a:t>
            </a:r>
            <a:r>
              <a:rPr lang="en-US" altLang="zh-CN" sz="1600" baseline="-25000" dirty="0">
                <a:solidFill>
                  <a:srgbClr val="000000"/>
                </a:solidFill>
                <a:latin typeface="+mj-lt"/>
                <a:ea typeface="Heiti SC Medium"/>
                <a:cs typeface="Heiti SC Medium"/>
              </a:rPr>
              <a:t>3</a:t>
            </a:r>
            <a:r>
              <a:rPr lang="zh-CN" altLang="en-US" sz="1600" dirty="0">
                <a:solidFill>
                  <a:srgbClr val="000000"/>
                </a:solidFill>
                <a:latin typeface="Heiti SC Medium"/>
                <a:ea typeface="Heiti SC Medium"/>
                <a:cs typeface="Heiti SC Medium"/>
              </a:rPr>
              <a:t>的</a:t>
            </a:r>
            <a:r>
              <a:rPr lang="zh-CN" altLang="en-US" sz="1600" dirty="0">
                <a:solidFill>
                  <a:srgbClr val="00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Heiti SC Medium"/>
              </a:rPr>
              <a:t>本身能带结构</a:t>
            </a:r>
            <a:r>
              <a:rPr lang="en-US" altLang="zh-CN" sz="1600" dirty="0">
                <a:solidFill>
                  <a:srgbClr val="00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Heiti SC Medium"/>
              </a:rPr>
              <a:t>; </a:t>
            </a:r>
          </a:p>
          <a:p>
            <a:pPr marL="285750" lvl="0" indent="-285750" algn="just" eaLnBrk="1" hangingPunct="1">
              <a:lnSpc>
                <a:spcPct val="125000"/>
              </a:lnSpc>
              <a:spcAft>
                <a:spcPts val="0"/>
              </a:spcAft>
              <a:buFont typeface="Wingdings" panose="05000000000000000000" pitchFamily="2" charset="2"/>
              <a:buChar char="v"/>
              <a:tabLst/>
            </a:pPr>
            <a:r>
              <a:rPr lang="en-US" altLang="zh-CN" sz="1600" dirty="0">
                <a:solidFill>
                  <a:srgbClr val="000000"/>
                </a:solidFill>
                <a:latin typeface="+mj-lt"/>
                <a:ea typeface="Heiti SC Medium"/>
                <a:cs typeface="Heiti SC Medium"/>
              </a:rPr>
              <a:t>Cr</a:t>
            </a:r>
            <a:r>
              <a:rPr lang="zh-CN" altLang="en-US" sz="1600" dirty="0">
                <a:solidFill>
                  <a:srgbClr val="00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Heiti SC Medium"/>
              </a:rPr>
              <a:t>和其他</a:t>
            </a:r>
            <a:r>
              <a:rPr lang="en-US" altLang="zh-CN" sz="1600" dirty="0">
                <a:solidFill>
                  <a:srgbClr val="000000"/>
                </a:solidFill>
                <a:latin typeface="+mj-lt"/>
                <a:ea typeface="Heiti SC Medium"/>
                <a:cs typeface="Heiti SC Medium"/>
              </a:rPr>
              <a:t>3d TM </a:t>
            </a:r>
            <a:r>
              <a:rPr lang="zh-CN" altLang="en-US" sz="1600" dirty="0">
                <a:solidFill>
                  <a:srgbClr val="00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Heiti SC Medium"/>
              </a:rPr>
              <a:t>钙钛矿一样</a:t>
            </a:r>
            <a:r>
              <a:rPr lang="en-US" altLang="zh-CN" sz="1600" dirty="0">
                <a:solidFill>
                  <a:srgbClr val="00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Heiti SC Medium"/>
              </a:rPr>
              <a:t>,</a:t>
            </a:r>
            <a:r>
              <a:rPr lang="zh-CN" altLang="en-US" sz="1600" dirty="0">
                <a:solidFill>
                  <a:srgbClr val="00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Heiti SC Medium"/>
              </a:rPr>
              <a:t>存在</a:t>
            </a:r>
            <a:r>
              <a:rPr lang="en-US" altLang="zh-CN" sz="1600" dirty="0">
                <a:solidFill>
                  <a:srgbClr val="000000"/>
                </a:solidFill>
                <a:latin typeface="+mj-lt"/>
                <a:ea typeface="Heiti SC Medium"/>
                <a:cs typeface="Heiti SC Medium"/>
              </a:rPr>
              <a:t>MIT</a:t>
            </a:r>
            <a:r>
              <a:rPr lang="zh-CN" altLang="en-US" sz="1600" dirty="0">
                <a:solidFill>
                  <a:srgbClr val="00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Heiti SC Medium"/>
              </a:rPr>
              <a:t>转变</a:t>
            </a:r>
            <a:r>
              <a:rPr lang="en-US" altLang="zh-CN" sz="1600" dirty="0">
                <a:solidFill>
                  <a:srgbClr val="00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Heiti SC Medium"/>
              </a:rPr>
              <a:t>;</a:t>
            </a:r>
          </a:p>
          <a:p>
            <a:pPr marL="285750" indent="-285750" algn="just">
              <a:lnSpc>
                <a:spcPct val="125000"/>
              </a:lnSpc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zh-CN" altLang="en-US" sz="1600" dirty="0">
                <a:solidFill>
                  <a:srgbClr val="0000FF"/>
                </a:solidFill>
                <a:latin typeface="Heiti SC Light"/>
                <a:ea typeface="Heiti SC Light"/>
                <a:cs typeface="Heiti SC Light"/>
              </a:rPr>
              <a:t>较低温度</a:t>
            </a:r>
            <a:r>
              <a:rPr lang="en-US" altLang="zh-CN" sz="1600" dirty="0">
                <a:solidFill>
                  <a:srgbClr val="0000FF"/>
                </a:solidFill>
                <a:latin typeface="Heiti SC Light"/>
                <a:ea typeface="Heiti SC Light"/>
                <a:cs typeface="Heiti SC Light"/>
              </a:rPr>
              <a:t>(</a:t>
            </a:r>
            <a:r>
              <a:rPr lang="zh-CN" altLang="zh-CN" sz="1600" dirty="0">
                <a:solidFill>
                  <a:srgbClr val="0000FF"/>
                </a:solidFill>
                <a:latin typeface="Arial"/>
                <a:ea typeface="Heiti SC Light"/>
                <a:cs typeface="Arial"/>
              </a:rPr>
              <a:t>2</a:t>
            </a:r>
            <a:r>
              <a:rPr lang="en-US" altLang="zh-CN" sz="1600" dirty="0">
                <a:solidFill>
                  <a:srgbClr val="0000FF"/>
                </a:solidFill>
                <a:latin typeface="Arial"/>
                <a:ea typeface="Heiti SC Light"/>
                <a:cs typeface="Arial"/>
              </a:rPr>
              <a:t>50</a:t>
            </a:r>
            <a:r>
              <a:rPr lang="en-US" altLang="zh-CN" sz="1600" baseline="30000" dirty="0">
                <a:solidFill>
                  <a:srgbClr val="0000FF"/>
                </a:solidFill>
                <a:latin typeface="Arial"/>
                <a:ea typeface="Heiti SC Light"/>
                <a:cs typeface="Arial"/>
              </a:rPr>
              <a:t>o</a:t>
            </a:r>
            <a:r>
              <a:rPr lang="en-US" altLang="zh-CN" sz="1600" dirty="0">
                <a:solidFill>
                  <a:srgbClr val="0000FF"/>
                </a:solidFill>
                <a:latin typeface="Arial"/>
                <a:ea typeface="Heiti SC Light"/>
                <a:cs typeface="Arial"/>
              </a:rPr>
              <a:t>C</a:t>
            </a:r>
            <a:r>
              <a:rPr lang="en-US" altLang="zh-CN" sz="1600" dirty="0">
                <a:solidFill>
                  <a:srgbClr val="0000FF"/>
                </a:solidFill>
                <a:latin typeface="Heiti SC Light"/>
                <a:ea typeface="Heiti SC Light"/>
                <a:cs typeface="Heiti SC Light"/>
              </a:rPr>
              <a:t>)</a:t>
            </a:r>
            <a:r>
              <a:rPr lang="zh-CN" altLang="en-US" sz="1600" dirty="0">
                <a:solidFill>
                  <a:srgbClr val="0000FF"/>
                </a:solidFill>
                <a:latin typeface="Heiti SC Light"/>
                <a:ea typeface="Heiti SC Light"/>
                <a:cs typeface="Heiti SC Light"/>
              </a:rPr>
              <a:t>发生可逆的氧化</a:t>
            </a:r>
            <a:r>
              <a:rPr lang="en-US" altLang="zh-CN" sz="1600" dirty="0">
                <a:solidFill>
                  <a:srgbClr val="0000FF"/>
                </a:solidFill>
                <a:latin typeface="Heiti SC Light"/>
                <a:ea typeface="Heiti SC Light"/>
                <a:cs typeface="Heiti SC Light"/>
              </a:rPr>
              <a:t>-</a:t>
            </a:r>
            <a:r>
              <a:rPr lang="zh-CN" altLang="en-US" sz="1600" dirty="0">
                <a:solidFill>
                  <a:srgbClr val="0000FF"/>
                </a:solidFill>
                <a:latin typeface="Heiti SC Light"/>
                <a:ea typeface="Heiti SC Light"/>
                <a:cs typeface="Heiti SC Light"/>
              </a:rPr>
              <a:t>还原</a:t>
            </a:r>
            <a:r>
              <a:rPr lang="en-US" altLang="zh-CN" sz="1600" dirty="0">
                <a:solidFill>
                  <a:srgbClr val="0000FF"/>
                </a:solidFill>
                <a:latin typeface="Arial"/>
                <a:ea typeface="Heiti SC Light"/>
                <a:cs typeface="Arial"/>
              </a:rPr>
              <a:t>(</a:t>
            </a:r>
            <a:r>
              <a:rPr lang="en-US" altLang="zh-CN" sz="1600" dirty="0">
                <a:solidFill>
                  <a:srgbClr val="0000FF"/>
                </a:solidFill>
                <a:latin typeface="Arial"/>
                <a:ea typeface="Heiti SC Medium"/>
                <a:cs typeface="Arial"/>
              </a:rPr>
              <a:t>Redox)</a:t>
            </a:r>
            <a:r>
              <a:rPr lang="zh-CN" altLang="en-US" sz="1600" dirty="0">
                <a:solidFill>
                  <a:srgbClr val="0000FF"/>
                </a:solidFill>
                <a:latin typeface="Heiti SC Light"/>
                <a:ea typeface="Heiti SC Light"/>
                <a:cs typeface="Heiti SC Light"/>
              </a:rPr>
              <a:t>反应。</a:t>
            </a:r>
            <a:endParaRPr lang="en-US" altLang="zh-CN" sz="1600" dirty="0">
              <a:solidFill>
                <a:srgbClr val="0000FF"/>
              </a:solidFill>
              <a:latin typeface="Heiti SC Light"/>
              <a:ea typeface="Heiti SC Light"/>
              <a:cs typeface="Heiti SC Light"/>
            </a:endParaRPr>
          </a:p>
        </p:txBody>
      </p:sp>
      <p:sp>
        <p:nvSpPr>
          <p:cNvPr id="31" name="Rectangle 30"/>
          <p:cNvSpPr/>
          <p:nvPr/>
        </p:nvSpPr>
        <p:spPr bwMode="auto">
          <a:xfrm>
            <a:off x="147944" y="6362700"/>
            <a:ext cx="8438621" cy="13266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146037" y="6286131"/>
            <a:ext cx="4966570" cy="49244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rgbClr val="000000"/>
                </a:solidFill>
                <a:cs typeface="Arial" panose="020B0604020202020204" pitchFamily="34" charset="0"/>
              </a:rPr>
              <a:t>Phys. Rev. B</a:t>
            </a:r>
            <a:r>
              <a:rPr lang="en-US" altLang="zh-CN" sz="1200" dirty="0">
                <a:solidFill>
                  <a:srgbClr val="000000"/>
                </a:solidFill>
                <a:cs typeface="Arial" panose="020B0604020202020204" pitchFamily="34" charset="0"/>
              </a:rPr>
              <a:t> 91, 155129 (2015);   Adv. Mater. 27, 5191 (2015);</a:t>
            </a:r>
          </a:p>
          <a:p>
            <a:pPr>
              <a:defRPr/>
            </a:pPr>
            <a:r>
              <a:rPr lang="en-US" altLang="zh-CN" sz="1200" dirty="0">
                <a:solidFill>
                  <a:srgbClr val="000000"/>
                </a:solidFill>
                <a:cs typeface="Arial" panose="020B0604020202020204" pitchFamily="34" charset="0"/>
              </a:rPr>
              <a:t>Nat. Comm., 5, 4669 (2014);   Appl. Phys. Lett. 111, 063501 (2017</a:t>
            </a:r>
            <a:r>
              <a:rPr lang="en-US" altLang="zh-CN" sz="1400" dirty="0">
                <a:solidFill>
                  <a:srgbClr val="000000"/>
                </a:solidFill>
                <a:cs typeface="Arial" panose="020B0604020202020204" pitchFamily="34" charset="0"/>
              </a:rPr>
              <a:t>); </a:t>
            </a:r>
            <a:endParaRPr lang="en-GB" altLang="zh-CN" sz="12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632873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62230" y="-51435"/>
            <a:ext cx="9203690" cy="864235"/>
            <a:chOff x="-98" y="-81"/>
            <a:chExt cx="14494" cy="1361"/>
          </a:xfrm>
        </p:grpSpPr>
        <p:pic>
          <p:nvPicPr>
            <p:cNvPr id="7" name="图片 6" descr="8092962_173153605000_2"/>
            <p:cNvPicPr/>
            <p:nvPr/>
          </p:nvPicPr>
          <p:blipFill>
            <a:blip r:embed="rId3"/>
            <a:srcRect b="83057"/>
            <a:stretch>
              <a:fillRect/>
            </a:stretch>
          </p:blipFill>
          <p:spPr>
            <a:xfrm>
              <a:off x="-5" y="-3"/>
              <a:ext cx="14401" cy="1191"/>
            </a:xfrm>
            <a:prstGeom prst="rect">
              <a:avLst/>
            </a:prstGeom>
          </p:spPr>
        </p:pic>
        <p:pic>
          <p:nvPicPr>
            <p:cNvPr id="41" name="Picture 2" descr="Related image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8" y="-81"/>
              <a:ext cx="1361" cy="13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" name="Content Placeholder 2"/>
          <p:cNvSpPr txBox="1">
            <a:spLocks/>
          </p:cNvSpPr>
          <p:nvPr/>
        </p:nvSpPr>
        <p:spPr>
          <a:xfrm>
            <a:off x="0" y="7"/>
            <a:ext cx="0" cy="307777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5"/>
              </a:buBlip>
              <a:defRPr sz="2000" kern="1200">
                <a:solidFill>
                  <a:schemeClr val="accent2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6"/>
              </a:buBlip>
              <a:defRPr sz="1800" kern="1200">
                <a:solidFill>
                  <a:schemeClr val="accent2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7"/>
              </a:buBlip>
              <a:defRPr sz="1600" kern="1200">
                <a:solidFill>
                  <a:schemeClr val="accent2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8"/>
              </a:buBlip>
              <a:defRPr sz="1400" kern="1200">
                <a:solidFill>
                  <a:schemeClr val="accent2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5"/>
              </a:buBlip>
              <a:defRPr sz="1400" kern="1200">
                <a:solidFill>
                  <a:schemeClr val="accent2"/>
                </a:solidFill>
                <a:latin typeface="Arial"/>
                <a:ea typeface="+mn-ea"/>
                <a:cs typeface="Arial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en-US"/>
              <a:t> </a:t>
            </a:r>
            <a:endParaRPr lang="en-US" dirty="0"/>
          </a:p>
        </p:txBody>
      </p:sp>
      <p:sp>
        <p:nvSpPr>
          <p:cNvPr id="9" name="AutoShape 10" descr="data:image/jpeg;base64,/9j/4AAQSkZJRgABAQAAAQABAAD/2wCEAAkGBg8QDxAUEBIPFBAQEA8PEBAQDxQQEBAQFBAVFBQQFBQXHCYeFxkjGhQSHy8gJCcpLCwsFh4xNTAqNScrLCkBCQoKDgwOGg8PGiokHyQvLCktLCwsKSoqLCwtKSwsLDQvLCwsKSkvMCksKi8pKSwpLCwpKSwsLCwsKSwsKSwpKf/AABEIAOEA4QMBIgACEQEDEQH/xAAcAAACAgMBAQAAAAAAAAAAAAAAAwIGAQQFBwj/xABDEAACAQIDBAcECAUDAgcAAAABAgADEQQSIQUxQVEGEyJhcYGRBzKhsRRCUmJygsHRI0OS4fAVM7Ik8Rc0RHODosL/xAAbAQACAwEBAQAAAAAAAAAAAAAAAwIEBQYBB//EADcRAAEDAgMECAQGAgMAAAAAAAEAAgMEESExQQUSE1EiMmFxgZGx8KHB0eEGFCMzQlIV8SRygv/aAAwDAQACEQMRAD8A9xhCEEIhCEEIhCEEIhMXkDV5SLnBuaLJkg1UCa1XGKO88hu9Zq1MU53WHhv9Zmz7RjjwBuezH7fFNbESt56/gBzM1amOH2v6dflNRhffqeZ1kCswp9qTO6uHj9LKy2FozTXxn4z5/wB4lsT3H1kSsgyzGlqZnZlWGsasmv3H1kfpRG4uPzH95EiQIlXiu5poa1bC7SqDc5/Nr85sU9tt9ZVI7jY/rOYRIESzFXVUfUkPjiPigwRuzCsdDbVJt5Kn72713TdVwd247iNbymljJUMW6G6MV7uB8Rum3T/iCVuE7bjm3Py/0kPoQeqVcoTiYTpCNBVFvvLqvmN4+M7CVVYAggg7iNQZ0tNWQ1Td6J1/UeCoSRPjNnBThCEtpSIQhBCIQhBCIQhBCIQhBCIQhBCIurWC/txisTisug38uXeZomoSeZ4mZlVXti6LcT6JrIy7FbFTE8/ICIeozdw5D9eciFjAsxnyyTZlWA0NSwszljQsMkhwV7vJBWRKzYKyBWKfCpBy1ysWwmwyxbCZ8sSaCtdhFkR7CLYTNe2xTmlJYSBjWEWwngTQlESBEawizGBNBSjHYTHvSN0Ol9VOqny/WKYSBjWOcx2+w2PMKZaHCxVt2btdK2m5xvQ7/EcxN8GUAMQQQSCNQQbEHmJZNjbe6yyVLCpuB3B/2Pd6cp12ztr8YiKfB2h0P3WTU0RZ02Zei7kJgGZnQLNRCEIIRCEIIRCEIIQZqYzGZdB7x3dw5mMxeKFNSTv3AczynFDEkk6k7zMTam0eAOFH1j8B7yViGLexOSaCfXfGKItRHKJgRC+JVk4KSiMCzCiNUTWijukuKwFmcsYFmSsvCHBL3kgrFss2GWKYSrLHZSaUhhFMI9hFMJkzNT2lIYRTCOeKaY8zVYakmLaNMW0qhOCW0W0Y0W0YE4JbRZjWizGhNCUYto1otpO104Ky7A231nYqH+IPdb7YH/6+frO8DPOCSCCCQQQQRoQRuIl02FtgV6dj/uLYOOfJx3H4Trdk7QMv6Mp6QyPMfVYldScP9RmWvYupCEJvrLRCEIIRMMdJmcvbWMyrkG9t/cv993rK1XUtpoXSu09hTjYXuDQtHF4o1Xv9UaL4c/P9pJJr0hHrPnTZXSvMjzicVqloaLBOWOWJWNUzXgKQ5OWOWc7G7Ww+HF69ajSGmtaqlIa7vfInJq+0zYyGxx+Fv91y49VBE24GuOQVZxCtiyRldwHT7ZVYgU8dgySQApxCIxJ4BXIJndWqCAQQQRcEG4I5g8ZpA2GISs0NFNJsYtjKExCY1KeKaMYxTGY05VhqU0U0a0S0xZ1YalGQaTMW0phPCWZBpMxbGMCaFBotoxoomMCcFAxZjGizGhOCW0ng8a1Cqrrw3j7S8V/ziBINFtGNLmkObmMlMtDhunJej4WutRFZTdWAYHuIjZU+iG07FqLHfd6d+f1l/X+qWyd5R1IqYRIPHvXK1MBhkLD4dyIQhLarrDG0q2IxHWVWbhfT8I3fvO3trEZKLc27A89/wvK/RGnjOP8AxFUXcyAf9j8lo0bMC/wWwpjViL/DU+E8l6Z+0nEYyt9C2RnbOeratSv1tZuK0iPcpgb30uL6hd+LQUslQ/dbkMSTkAmyvDBirn0u9qmB2eWQHr8SNDRpMLIeVWpqF8Bc9wlHpbc6Tbbv9GBw+FJtnpE4ajbUa1z26neFJ8JYOhPsdw+GC1McEr194pb8PS7rH/dPedO4756YhtbkAABwA4ATfbUU9P0YRvH+xy8AqpY9+LsF5Tsr2AIxzY7GVHc6stBAuut/4tS5PDXKOMs+F9iexFAzUa1QgWvUxNTXvIQqPSXRWjA0sNrpXZlR4QCp1X2MbDb/ANMy/gxNYfNzNSj7Jjg2z7K2hjMK1y3VVCuIwzHgGp2W44XOYy/BoFo8Vjhqo8MKubM6R4qi60dqUkpuxCUsZQJbBV3NsqEnWhUN9FbRjoDcgGxsYqvTV1ZXVWRwVZGUMrKdCrKdCDyiqNMU1C3YhdAXOYheCljqbbrnXTW51NeaZrsRmpNaQmsYpjIviBEtiRymXLvHRPCmximMwcQO+Q6wGZM4cMwntWGmntPaVHD02qVnVKa72biTuVQNWY8FAJM22nPXZq9b1tTt1VzCkWHZoKfq0l3KSN7+8eYFlCIw2/Sy9+/kmG+irmK23tbE/wDkcIlCmdRiNonI7DWxXDrdh4sD4Cc6r0O2zWua22HS/wBXDUmRPCytT+UvrRZl5lWWfttaPAE+br/CyBAHdYkrzit7ONprrT2vXLffNdPiKjTTq7P6UYXVK4xKjUjOlc/01lD/ANM9PaLaWm7Sl/m1ru9o+VlL8mz+JI8V5ngfa1UpP1e0MK1NxozUgyOveaNU/Jh4S8bL25hsWmfD1UqKPeA0dPxobFfMesdtXZVDEpkxFJKqcA4uV71b3lPeCJ5xt32cYjCP9I2XUqkpduqDfx05imw/3B90i/c0stFJU4D9N3m0/T0ReeDHrD4r0totpS+h3tFXEstHFAU8T7quBlp1m+yR9R+7ceFjYG5mU5qeSB+5IMVowTMlbvNWErtTdHX3kYMO8jh5i4856RhcQKiKy+66hh4EXnnDpdT6+ktXQrG5qLId9JtPwPdh8c81diz7spiORxHePsqO04t6MSDT0P3VjhCE6tc8q90krXamnIFj4k2HyPrNFdJnalXNiX+6Qo/Ko/W85+29rLhMLXrtYijSapYmwZhoiebFR5z5xXuM9Y+3PdHhgtxgEcQ7r/NUH2rdLar1F2bg8zVapRcRk95i9smGHjcFvED7UtnQHoPS2ZR+q2KqKOvrb+/qaZ4ID/URc8AKj7INgtVettHEdqrVqVEos28sT/GreJJyD889UBlmvmFOwUcOQ6x/s7XwHvJVomF54jvBPUxitEK0mGmdHKmkLYDSQaIDSWeX2TJRCeGhmiBWF7XFwASL6gEkAkcjlb0PKQrVraessNlLjZRsmVcTbdvms1QnfIEzKqTHGRrBdRtdYJkGMf1YEwSJQlqxomhi1mMgTNhgIp6fKVm1DXHHBM3CoirzmSYkwV4SQgjeamMOhUmkDJMYtjK4CtBRJkGmWMgYwJoUWMW0kxkDGBOCpfTroGmMDVqCquKGpAsq4jubgKnJuO48CNX2fdMXr/8AS4kn6RTBFNnuHqqvvI1/5i2PeQDfUG96aece0jYTUaiY/DXV1qJ1xX6tS/8ADr+ZFjzOXmZtUsoqGflpf/J5Hl3H3pahPEYHcePxHNelJN3onW6vFleFRXTzHbU+gPrOJ0e2suLw1Gsth1i3ZR9RwSrp5MDbutOhRfq8RSfk9Nj4ZrH4ShC8wVDSdDj6FW3WmicBqP8AS9EzQmMsJ32K5JUpnvVqHm9Q+rmUv2x4spsvKP52Jo0z4BalS3rTWW+g3ab/ADiZUvazhi+z6bDdRxmGqN+EipT+brPnlCQatjj/AGv8Vv1TbRkditnR/ZgwuEw9EfyaNNDpa72u7ebFj5zpAyFQ9pvxN8zNXG7UoUFzV6tGkvOrVWnfwzHXeN3OUDvSOvmSvLBrVvNVCgliAqgsxO4AC5J8gZWMf7T9l0sOKoxCVMy3SjSOaux+yyfy/FrecpnT/wBrFGpQqYfAlnNVTTqYixRRTOjJTBGYkjS5A0Jte9xT+g3s+r7Td2zClh6ZC1KpXMcx1yIumZra7wACOYB3aXZLGxGerJYBp2euPmqMk5Lt2PFdnaXtt2hVpVKdNKNJqhcCqmc1URm7Kob2DAaZrX46HWc2ptLpHikZSNp1Ed6bkLQq2z0ypVlyr2SCqnS2ouddZ7L0a6D4HAKOppA1NCa9UCpWJ5hiLJ4KBLDm8/HWSdtenhNqeEW5nP5+q8FO93WK+e6eP6RUKzVW/wBTSpURaT1atGqT1YJIHbWwtdiCNRc23mWLov7SauEpGlVpmuoZmDmqVrAs2ZszENm1JOutydeXr9SoQNJzdpbIw+JW1elTqAbi69oeDDtDyMsR7Uimb+rELdnZ75qJgc04FQ6L9IaePomogK5XKOjMrOpAFibbgb6eE7maeT9IvZvi8LU+l7IrVQ6Af9MCesyjUqjX/ig78jb/AL26Xfoz0ibG4VKj0atGpuqU6iMgzD61MsO0h4ctx5nOrImyfqQOuzK2re/5FNjcR0XDFdp6/L1iTUPMzEz1cqWYzNNAJWOsMkKt4tkMWTPeGyQYKYuE2oJq4isEVma4VFZ2IBJCqpYmw1OgMMbtKlQpPVrOqU6YzO7bgPDeTewAGpJE83/1HaO22q9QDQ2fnyqz9gOo35yLmo2lyo7IuAecs0VO99982aMyfQcz2LyWQNyxPJdvbHtW2fRpk02qVquU5KYpOiluGZ3AsvO1zKR/4xY7qaaZKJqo9MvXsR1qIQSpQWALWsSN4JsBe8uuD9l2AWxrdZXYX99jTTh9WmQfVjOtS6GbNQWXB4W33qQqH1e5+Mv8XZ9Od0MLtbm329FAR1EmN7Lz6l7aK2aoXw1IqVUUUWoyhGF7s7EEve40GW2XvJnf2R7WMFWD9ffDsp7AbNVDrlvfMi6NcHQ6ajU6zu4joVsx/eweG5dhOr/4ESsdIfZLh6gZsIxo1LC1JyXoEjhmN3S/5teQ3Ak2dN0Sws7fd/RT3KqPEG6umA2hTxFJKtJg1OooZSPipHBgdCOBEaTPC0xu09kVGpg1KJbtFGC1KVTgKiggo3LMPCejezvpMcXhitWoWxNJnNQse29NnLLU8AWK6bso3XEXVbNdC0ysIczTu9FZpq0SOEbhYq1kxGN2emIpVKVT3KqNTbuDC2bxBsfER0YqzN3i3ELSeAW2KofsjxDoMbhanvUKwe19xN6dQDuzInrL5jV0Hgw+AMp/RfDBNvbWA3GnTqHxqPSqH4sZdsWug8T8o/aTgZt8ahp8wFn0RIaAdCQrV/rB7oSsfSDzhND/AC55nzSPyLeSKB1b/OMhtbZqYrD1qFTRK1NqZNr5SfdcDmrBW/LJkZatQcnqD0e0cDMDGN2GYPoVce0OGOq19jYp3oU+tAFZF6quo3LWQZXt3E9oHirqeMrHtR6R4SjhKlCqtOria1MrSpFQzUsw0xDE+5beOJIHC5lvVQCSALta5tvsLC/lpKF0m6FHHbRw5SglLC0y30nEAItTENmLPZfecaKgcggljvAlyiERqN+Q2aMfLG3ysMSqE4eI90Y6Kvezj2YDEqMTjQwoHWjRuVauPtsRqtPlbVu4b/Ydn7Po4dMlCnTpJe+Skiot7AFiBvNgNTrpJqe4AcANAByA5SQaJra2Wqfd5w0Gg981KKBsY7U0NM5ou8LyhZMsiq26QvCqd0XeaEI6ASHDFbd4h3uZPNEtEU4xKm8JtOSJi0bSRqNpIOaXSWU2iwTCYmpIq2sy50jA0xvAUrbwUL/HQjgQd4MxlAUBQAqgBQAAABuAA0A7pEmZY6R8os5pXrBgVC8yxkYEwnGITohgsEyDGZJiyYoBWAFyelGwEx2GaixCm4anUK5jTcEdoC43i4Pj3Tx7bPR/GbLrI2YjUmjiKLMFJ4gHQq1t6nnxE90JmltXZdLFUXpVhem4sbe8pG51PBgdQf0JE1qGvdT9B2LDmPfpkqlVRCUbzcHLjdAtpYzE4ZauIeg6sXVciEVrq1j1hBCDwC3sQeMtiLy3nQeM8p6D0MbhNpYjCU2pslPO1WnWLU1qqhAWpTsGKuVZSN4sdbixnqWJpOyFaZys3Z6zjTB95wOLAXtwzWvpeK2hEGTdEixxFsLA9ijTTExYg3C4vRHCZq+0cUd2KxRp0TzoYe9JWHcTf+iWTFDQeJ+UxgsKlJESmoWnTVURRuVFFgPTjJYvcPzH4CZtRJxHE+A7hgPgpwt3AAsfRu6Esn+mNyhNf/FHt8lW/ONVf2smTF1RzbN/WoPzJkQZu9MKGWrTf7SZfNDcfBvhOcGlKui4dS9vbfzxVuE78LHdnpgnAyQMUGkg0o2UiE0GZvFAyQaRsoWTQ0M0Xmmbzyy8spOYu8kTFGW4DhupL26p6PpIvFBpJ6yhSzEBVBZmYgKoG8kncJFzHMfvNXoAIsUB7TLMTpbvtxtztPPuk3T52Jp4M5UGjV7Wd/wX9xe/3j3bpUDjat82Yhr3zDR7882+/fOjpthvmaJJOieVrnxxFvVWG0khC9uQayLVAb2INtDYg28bbp5Zi+l+Mr4daBbXUVKqmz1U0yqxG7jc/W0vxvq4BWoEGmxVxrmQ5Tfy4T2PYMjrukeAdBn8cM+76L007mtsvWoMZWNidMUdlp4gqtQ6LU0Wm55NwRvh4cbIxmXUU0kUwZIMsew9yXulgxReYJmJEmUpDvOT422CCZAmZJkCZ4AngLBMkomFEciwJXpK0a2wqD11r5AMQgULWW4cBbjKdbMpDMpBGoPCwI6yLIoscixb5C6wJyVQgNuRqposwtLPVRebIp821+EYizZ2JSzYi/BQzfDKPn8J5Tx8WZkfMj7pD37rS7kFab+MxC0xPpa5tcrpXhM+GJG+kRUHgNG/+pJ8pUMO9x4aT0WrTDAggEEEEHiCN085r4c0K70z9VsoPNd6N6ETl9uQWe2Ya4H5Le2ZJvMdGdMR795p4aSDRQaSBnOkLSITQ0yDFZpnNI2UbJuaZzRV5nNPLKNkzNMNIXmbz0XBuF4W3WjittYenmz1VzKSCi9p7jhlHHxtKdt3bj4ns2y0Rup3vm5M/M924fGS9oOHajWpYlB2KtqNdR9tBem/iUBH/wAYnGpYtWAO8HcRO32XTQmNs4xJ56HWyt0dK2QXGJGiW2z0PAjwkRs1eZm2Kq8/gYGsvf6TcutIQS8ilpQC7hIV6gUd/KSqVydwt85rmnC6ayhJN3LVK3Nzx3yzbO6YPRAQr1tMCwu2V0HABrG47iPC04XVSNYhFJPpxJ4ARU0Mc7dyQXCbLRscLvyCvux+kn0qqypTKrTQOzM+Y3ZrIoAAAvZzx9ydgmV7oRgTTwgdvfxLGs34bZaa+GUXH4p3yZwVY2Ns7mxCzRhzyz+KwhYkkZadyCYAQCxirKpNl6TZZRY1VgqxqrFEpDnLKrHIswqxyrEOKrucsNoD/ms7PRvDWRm+0bD8K/3J9Jx3QsVUbyQPM7pa8LQCIqjcoA/vNzYFPxJzKcmj4n7LOrJLM3eadCEJ2yykSq9NNmkqtZRqnYqfgJ7LeRJ/q7paouvSDqysAVYFSDuIIsRK1VAKiIxnVPp5jDIHjT0XnFGrcd/HxjA0jtDANhqzIb5d6sfrIdx8RqDIhpwb43McWOzC6wFrgHNyKcDMgxQaZzRdl5ZMzTOaLzQzTyy8smZpnNF3hmhZeWWj0h2b9JwtWn9Yrmp/+4naX1tl/MZ5NQZkOm47wdx/vPZs0876UbJ6rEuVHYq/xUtuGY9pfJr+Vp02waixdCdcR8/l5FXKNt5LDNcYYw8j6zVx9au6EUmCNfnqRbdm4cJudRM9ROpWvJFLK0sLjjywKqowGMzXu9/tdcPnmlgwVaqqAVSGbiRv7hfjNvqYdRPAqdJsw0ri5jnY8zh6KBxPjM4XBvia1NPtsFHJQd7eQufKT6iWnoZsqxesRzp0/E++3pYfmMq1lQKeF0munforNUHNjJeVZ6aBQAosqgKo5KBYD0AjFWSVIxUnz4uWGTZRVY1VmVSNVIouSXOWFWOVYKsaqxRckOchVjdwgqySUi7BV4ny7z4CKxcQ1uJOAVdzua3Nh4Qsxc7l0H4jvPkPnO/FYaiEUKNw0/vGz6Ns6kFJAI9cz3+8FjTScR5ciEITQSUQhCCFy9vbHGIpm1hUW5pk8+Kk8j+x4Si5SpIIIKkgg7wRvE9NInA6Q7C6z+JTH8QDUD+YBu/MP7cphbVoDKONEOkMxzH1WrQVnDPDfl6KpXmQZLL/AJ+kwUnKggroLhF4ZpjLMWM9wQp5oXkIQXtlLNOftzZv0ikQPfW7U+88U89PMCb1oZYyKR0Tw9uYUmOLHBzcwvPcNgy7ldFIBJuOWlrRVekUYhhY/AjmO6XHbGwjUPWUSFrjXXRanjwDd50PHnK1tDGmxSrSK1VI36ZTfkdRcd9p3NHWR1Tbtz1Go+3at+Gs4puPEclooCxAGpJsBOtR2Mtu2xJ5LoB5nfOThcRkdW35Tu5jcZYcFievbLRV3biMuUKObNuUevnLbyGDecbAKU8zm5YBaZ2IWqU0pknPmvmt2AtiXJHCx/y8u2Fwq00VEHZQZRz7ye8m585DZ+zhSHN2tmbcNNyrfcoPmTqeQ3lScTtPaH5l+6zqjLtPP6feywaqrdNYXwCgqRipJKkYqTFLlnlyiqRqrJKkYqRRckucsKsaqQVZIm0U51kkuWGNvH5Tt7KwGRcx95uHIcpr7L2dud/FQf8AkZ1wJ1uxNlln/JmGP8Ry7e9ZtTNfoN8VmEITq1SRCEIIRCEIIRMETMIIXB23sDrLvTsKn1huD/s3zlZKEEgggg2IIsQeRE9DInO2psVKwv7r8HA+DDiJz+0dk8UmWDB2o0P3WnS1xj6D8vRUzJMZJu4vA1KTWcW5H6p8D+kTknKOJY7deLEaFbTZA4XC18kMk2MkMkN5S31r5JnJH5JnJDeRvpASLxOz6VUAVERwN2YajwO8eRm4EmQkBIWm7TYqO/qFxF6JYMG/VeRqVCP+U6uHwqIoVFVVG5VUKL89OPfNgJJBJOWqllwkeT3kn1Xj5XO6xJ7ylhJMJGBJNUlYuSS5LCRipJhIwJFlyWXKCpGKszaZpozmygk/5v5ReLjutFydEou1UWa06Wztln3qg7wp+Z/abGB2Uqatq/wHh+83wJ12y9h7hE1Tno3l39vvuz5qi/RZ5oAmYQnVqkiEIQQiEIQQiEIQQiEIQQiEIQQl1sOrghgCDvBFxOHjejlrmkfyMfk37+ssEJTqqGGqFpG+Oo8U6KZ8R6JVJq4dkNmUg8iLf95ELLpVoqwswBHIi859fo/TPukr3e8vodfjOYqNgzsxhcHDkcD9PRaLK9p6wsq5khknUq7Dqruyt4Gx9D+81nwjr7yMPym3rumLLBPD+4xw8MPNWmzsdkVqhJIJGSQEq8VqlvJQSTCSekzmEjxRzUC5RCSYSTSm7e6rHwUmbFPZdU77Ad5/QR0cE837bHHww80p0jRmVrGwFz3fEgfqIC5NgDfgALn0nQGxBm1u1ylzcBVVbHKo371HqZtpg7JoCGLMxy2JJuct9dbXGl+E3ofw9LJYyO3fifoqjqoDLFaWG2Oza1DYchq3ruE61HDKgsosP81POKFPRdH0BWxYXH3jrqbfOQNJjvBvloqe1ya78Z0tHs2npB+m3HmcT77lUkldJmt2KrElTbQjja9txNvKJZGICkGxdiTcAZAxIGhvrppMmh2xZeN8xtZQFtlUX3/uZoJSlhXYjW9rCxIsSdb6HymxNHqGy7jfqyo7Vu0T4/GTqUmIb3hZ7ra27KANCeetjyghbcJq9oBQoO43zdo3sCLm/jAVKlx2dNPEDN48jfyghbUJGEEKUIQghEIQghEIQghEIQghEIQghLP7zIhCC8Wpjd849ffCE4jbfWPetGnyUae+dbB7x4whFbG6w7wpVGS6BmBMQnd6rMUzCEJ6vUTEIQQiZhCCEQhCCFgwhCCFmEIQQv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AutoShape 12" descr="data:image/jpeg;base64,/9j/4AAQSkZJRgABAQAAAQABAAD/2wCEAAkGBg8QDxAUEBIPFBAQEA8PEBAQDxQQEBAQFBAVFBQQFBQXHCYeFxkjGhQSHy8gJCcpLCwsFh4xNTAqNScrLCkBCQoKDgwOGg8PGiokHyQvLCktLCwsKSoqLCwtKSwsLDQvLCwsKSkvMCksKi8pKSwpLCwpKSwsLCwsKSwsKSwpKf/AABEIAOEA4QMBIgACEQEDEQH/xAAcAAACAgMBAQAAAAAAAAAAAAAAAwIGAQQFBwj/xABDEAACAQIDBAcECAUDAgcAAAABAgADEQQSIQUxQVEGEyJhcYGRBzKhsRRCUmJygsHRI0OS4fAVM7Ik8Rc0RHODosL/xAAbAQACAwEBAQAAAAAAAAAAAAAAAwIEBQYBB//EADcRAAEDAgMECAQGAgMAAAAAAAEAAgMEESExQQUSE1EiMmFxgZGx8KHB0eEGFCMzQlIV8SRygv/aAAwDAQACEQMRAD8A9xhCEEIhCEEIhCEEIhMXkDV5SLnBuaLJkg1UCa1XGKO88hu9Zq1MU53WHhv9Zmz7RjjwBuezH7fFNbESt56/gBzM1amOH2v6dflNRhffqeZ1kCswp9qTO6uHj9LKy2FozTXxn4z5/wB4lsT3H1kSsgyzGlqZnZlWGsasmv3H1kfpRG4uPzH95EiQIlXiu5poa1bC7SqDc5/Nr85sU9tt9ZVI7jY/rOYRIESzFXVUfUkPjiPigwRuzCsdDbVJt5Kn72713TdVwd247iNbymljJUMW6G6MV7uB8Rum3T/iCVuE7bjm3Py/0kPoQeqVcoTiYTpCNBVFvvLqvmN4+M7CVVYAggg7iNQZ0tNWQ1Td6J1/UeCoSRPjNnBThCEtpSIQhBCIQhBCIQhBCIQhBCIQhBCIurWC/txisTisug38uXeZomoSeZ4mZlVXti6LcT6JrIy7FbFTE8/ICIeozdw5D9eciFjAsxnyyTZlWA0NSwszljQsMkhwV7vJBWRKzYKyBWKfCpBy1ysWwmwyxbCZ8sSaCtdhFkR7CLYTNe2xTmlJYSBjWEWwngTQlESBEawizGBNBSjHYTHvSN0Ol9VOqny/WKYSBjWOcx2+w2PMKZaHCxVt2btdK2m5xvQ7/EcxN8GUAMQQQSCNQQbEHmJZNjbe6yyVLCpuB3B/2Pd6cp12ztr8YiKfB2h0P3WTU0RZ02Zei7kJgGZnQLNRCEIIRCEIIRCEIIQZqYzGZdB7x3dw5mMxeKFNSTv3AczynFDEkk6k7zMTam0eAOFH1j8B7yViGLexOSaCfXfGKItRHKJgRC+JVk4KSiMCzCiNUTWijukuKwFmcsYFmSsvCHBL3kgrFss2GWKYSrLHZSaUhhFMI9hFMJkzNT2lIYRTCOeKaY8zVYakmLaNMW0qhOCW0W0Y0W0YE4JbRZjWizGhNCUYto1otpO104Ky7A231nYqH+IPdb7YH/6+frO8DPOCSCCCQQQQRoQRuIl02FtgV6dj/uLYOOfJx3H4Trdk7QMv6Mp6QyPMfVYldScP9RmWvYupCEJvrLRCEIIRMMdJmcvbWMyrkG9t/cv993rK1XUtpoXSu09hTjYXuDQtHF4o1Xv9UaL4c/P9pJJr0hHrPnTZXSvMjzicVqloaLBOWOWJWNUzXgKQ5OWOWc7G7Ww+HF69ajSGmtaqlIa7vfInJq+0zYyGxx+Fv91y49VBE24GuOQVZxCtiyRldwHT7ZVYgU8dgySQApxCIxJ4BXIJndWqCAQQQRcEG4I5g8ZpA2GISs0NFNJsYtjKExCY1KeKaMYxTGY05VhqU0U0a0S0xZ1YalGQaTMW0phPCWZBpMxbGMCaFBotoxoomMCcFAxZjGizGhOCW0ng8a1Cqrrw3j7S8V/ziBINFtGNLmkObmMlMtDhunJej4WutRFZTdWAYHuIjZU+iG07FqLHfd6d+f1l/X+qWyd5R1IqYRIPHvXK1MBhkLD4dyIQhLarrDG0q2IxHWVWbhfT8I3fvO3trEZKLc27A89/wvK/RGnjOP8AxFUXcyAf9j8lo0bMC/wWwpjViL/DU+E8l6Z+0nEYyt9C2RnbOeratSv1tZuK0iPcpgb30uL6hd+LQUslQ/dbkMSTkAmyvDBirn0u9qmB2eWQHr8SNDRpMLIeVWpqF8Bc9wlHpbc6Tbbv9GBw+FJtnpE4ajbUa1z26neFJ8JYOhPsdw+GC1McEr194pb8PS7rH/dPedO4756YhtbkAABwA4ATfbUU9P0YRvH+xy8AqpY9+LsF5Tsr2AIxzY7GVHc6stBAuut/4tS5PDXKOMs+F9iexFAzUa1QgWvUxNTXvIQqPSXRWjA0sNrpXZlR4QCp1X2MbDb/ANMy/gxNYfNzNSj7Jjg2z7K2hjMK1y3VVCuIwzHgGp2W44XOYy/BoFo8Vjhqo8MKubM6R4qi60dqUkpuxCUsZQJbBV3NsqEnWhUN9FbRjoDcgGxsYqvTV1ZXVWRwVZGUMrKdCrKdCDyiqNMU1C3YhdAXOYheCljqbbrnXTW51NeaZrsRmpNaQmsYpjIviBEtiRymXLvHRPCmximMwcQO+Q6wGZM4cMwntWGmntPaVHD02qVnVKa72biTuVQNWY8FAJM22nPXZq9b1tTt1VzCkWHZoKfq0l3KSN7+8eYFlCIw2/Sy9+/kmG+irmK23tbE/wDkcIlCmdRiNonI7DWxXDrdh4sD4Cc6r0O2zWua22HS/wBXDUmRPCytT+UvrRZl5lWWfttaPAE+br/CyBAHdYkrzit7ONprrT2vXLffNdPiKjTTq7P6UYXVK4xKjUjOlc/01lD/ANM9PaLaWm7Sl/m1ru9o+VlL8mz+JI8V5ngfa1UpP1e0MK1NxozUgyOveaNU/Jh4S8bL25hsWmfD1UqKPeA0dPxobFfMesdtXZVDEpkxFJKqcA4uV71b3lPeCJ5xt32cYjCP9I2XUqkpduqDfx05imw/3B90i/c0stFJU4D9N3m0/T0ReeDHrD4r0totpS+h3tFXEstHFAU8T7quBlp1m+yR9R+7ceFjYG5mU5qeSB+5IMVowTMlbvNWErtTdHX3kYMO8jh5i4856RhcQKiKy+66hh4EXnnDpdT6+ktXQrG5qLId9JtPwPdh8c81diz7spiORxHePsqO04t6MSDT0P3VjhCE6tc8q90krXamnIFj4k2HyPrNFdJnalXNiX+6Qo/Ko/W85+29rLhMLXrtYijSapYmwZhoiebFR5z5xXuM9Y+3PdHhgtxgEcQ7r/NUH2rdLar1F2bg8zVapRcRk95i9smGHjcFvED7UtnQHoPS2ZR+q2KqKOvrb+/qaZ4ID/URc8AKj7INgtVettHEdqrVqVEos28sT/GreJJyD889UBlmvmFOwUcOQ6x/s7XwHvJVomF54jvBPUxitEK0mGmdHKmkLYDSQaIDSWeX2TJRCeGhmiBWF7XFwASL6gEkAkcjlb0PKQrVraessNlLjZRsmVcTbdvms1QnfIEzKqTHGRrBdRtdYJkGMf1YEwSJQlqxomhi1mMgTNhgIp6fKVm1DXHHBM3CoirzmSYkwV4SQgjeamMOhUmkDJMYtjK4CtBRJkGmWMgYwJoUWMW0kxkDGBOCpfTroGmMDVqCquKGpAsq4jubgKnJuO48CNX2fdMXr/8AS4kn6RTBFNnuHqqvvI1/5i2PeQDfUG96aece0jYTUaiY/DXV1qJ1xX6tS/8ADr+ZFjzOXmZtUsoqGflpf/J5Hl3H3pahPEYHcePxHNelJN3onW6vFleFRXTzHbU+gPrOJ0e2suLw1Gsth1i3ZR9RwSrp5MDbutOhRfq8RSfk9Nj4ZrH4ShC8wVDSdDj6FW3WmicBqP8AS9EzQmMsJ32K5JUpnvVqHm9Q+rmUv2x4spsvKP52Jo0z4BalS3rTWW+g3ab/ADiZUvazhi+z6bDdRxmGqN+EipT+brPnlCQatjj/AGv8Vv1TbRkditnR/ZgwuEw9EfyaNNDpa72u7ebFj5zpAyFQ9pvxN8zNXG7UoUFzV6tGkvOrVWnfwzHXeN3OUDvSOvmSvLBrVvNVCgliAqgsxO4AC5J8gZWMf7T9l0sOKoxCVMy3SjSOaux+yyfy/FrecpnT/wBrFGpQqYfAlnNVTTqYixRRTOjJTBGYkjS5A0Jte9xT+g3s+r7Td2zClh6ZC1KpXMcx1yIumZra7wACOYB3aXZLGxGerJYBp2euPmqMk5Lt2PFdnaXtt2hVpVKdNKNJqhcCqmc1URm7Kob2DAaZrX46HWc2ptLpHikZSNp1Ed6bkLQq2z0ypVlyr2SCqnS2ouddZ7L0a6D4HAKOppA1NCa9UCpWJ5hiLJ4KBLDm8/HWSdtenhNqeEW5nP5+q8FO93WK+e6eP6RUKzVW/wBTSpURaT1atGqT1YJIHbWwtdiCNRc23mWLov7SauEpGlVpmuoZmDmqVrAs2ZszENm1JOutydeXr9SoQNJzdpbIw+JW1elTqAbi69oeDDtDyMsR7Uimb+rELdnZ75qJgc04FQ6L9IaePomogK5XKOjMrOpAFibbgb6eE7maeT9IvZvi8LU+l7IrVQ6Af9MCesyjUqjX/ig78jb/AL26Xfoz0ibG4VKj0atGpuqU6iMgzD61MsO0h4ctx5nOrImyfqQOuzK2re/5FNjcR0XDFdp6/L1iTUPMzEz1cqWYzNNAJWOsMkKt4tkMWTPeGyQYKYuE2oJq4isEVma4VFZ2IBJCqpYmw1OgMMbtKlQpPVrOqU6YzO7bgPDeTewAGpJE83/1HaO22q9QDQ2fnyqz9gOo35yLmo2lyo7IuAecs0VO99982aMyfQcz2LyWQNyxPJdvbHtW2fRpk02qVquU5KYpOiluGZ3AsvO1zKR/4xY7qaaZKJqo9MvXsR1qIQSpQWALWsSN4JsBe8uuD9l2AWxrdZXYX99jTTh9WmQfVjOtS6GbNQWXB4W33qQqH1e5+Mv8XZ9Od0MLtbm329FAR1EmN7Lz6l7aK2aoXw1IqVUUUWoyhGF7s7EEve40GW2XvJnf2R7WMFWD9ffDsp7AbNVDrlvfMi6NcHQ6ajU6zu4joVsx/eweG5dhOr/4ESsdIfZLh6gZsIxo1LC1JyXoEjhmN3S/5teQ3Ak2dN0Sws7fd/RT3KqPEG6umA2hTxFJKtJg1OooZSPipHBgdCOBEaTPC0xu09kVGpg1KJbtFGC1KVTgKiggo3LMPCejezvpMcXhitWoWxNJnNQse29NnLLU8AWK6bso3XEXVbNdC0ysIczTu9FZpq0SOEbhYq1kxGN2emIpVKVT3KqNTbuDC2bxBsfER0YqzN3i3ELSeAW2KofsjxDoMbhanvUKwe19xN6dQDuzInrL5jV0Hgw+AMp/RfDBNvbWA3GnTqHxqPSqH4sZdsWug8T8o/aTgZt8ahp8wFn0RIaAdCQrV/rB7oSsfSDzhND/AC55nzSPyLeSKB1b/OMhtbZqYrD1qFTRK1NqZNr5SfdcDmrBW/LJkZatQcnqD0e0cDMDGN2GYPoVce0OGOq19jYp3oU+tAFZF6quo3LWQZXt3E9oHirqeMrHtR6R4SjhKlCqtOria1MrSpFQzUsw0xDE+5beOJIHC5lvVQCSALta5tvsLC/lpKF0m6FHHbRw5SglLC0y30nEAItTENmLPZfecaKgcggljvAlyiERqN+Q2aMfLG3ysMSqE4eI90Y6Kvezj2YDEqMTjQwoHWjRuVauPtsRqtPlbVu4b/Ydn7Po4dMlCnTpJe+Skiot7AFiBvNgNTrpJqe4AcANAByA5SQaJra2Wqfd5w0Gg981KKBsY7U0NM5ou8LyhZMsiq26QvCqd0XeaEI6ASHDFbd4h3uZPNEtEU4xKm8JtOSJi0bSRqNpIOaXSWU2iwTCYmpIq2sy50jA0xvAUrbwUL/HQjgQd4MxlAUBQAqgBQAAABuAA0A7pEmZY6R8os5pXrBgVC8yxkYEwnGITohgsEyDGZJiyYoBWAFyelGwEx2GaixCm4anUK5jTcEdoC43i4Pj3Tx7bPR/GbLrI2YjUmjiKLMFJ4gHQq1t6nnxE90JmltXZdLFUXpVhem4sbe8pG51PBgdQf0JE1qGvdT9B2LDmPfpkqlVRCUbzcHLjdAtpYzE4ZauIeg6sXVciEVrq1j1hBCDwC3sQeMtiLy3nQeM8p6D0MbhNpYjCU2pslPO1WnWLU1qqhAWpTsGKuVZSN4sdbixnqWJpOyFaZys3Z6zjTB95wOLAXtwzWvpeK2hEGTdEixxFsLA9ijTTExYg3C4vRHCZq+0cUd2KxRp0TzoYe9JWHcTf+iWTFDQeJ+UxgsKlJESmoWnTVURRuVFFgPTjJYvcPzH4CZtRJxHE+A7hgPgpwt3AAsfRu6Esn+mNyhNf/FHt8lW/ONVf2smTF1RzbN/WoPzJkQZu9MKGWrTf7SZfNDcfBvhOcGlKui4dS9vbfzxVuE78LHdnpgnAyQMUGkg0o2UiE0GZvFAyQaRsoWTQ0M0Xmmbzyy8spOYu8kTFGW4DhupL26p6PpIvFBpJ6yhSzEBVBZmYgKoG8kncJFzHMfvNXoAIsUB7TLMTpbvtxtztPPuk3T52Jp4M5UGjV7Wd/wX9xe/3j3bpUDjat82Yhr3zDR7882+/fOjpthvmaJJOieVrnxxFvVWG0khC9uQayLVAb2INtDYg28bbp5Zi+l+Mr4daBbXUVKqmz1U0yqxG7jc/W0vxvq4BWoEGmxVxrmQ5Tfy4T2PYMjrukeAdBn8cM+76L007mtsvWoMZWNidMUdlp4gqtQ6LU0Wm55NwRvh4cbIxmXUU0kUwZIMsew9yXulgxReYJmJEmUpDvOT422CCZAmZJkCZ4AngLBMkomFEciwJXpK0a2wqD11r5AMQgULWW4cBbjKdbMpDMpBGoPCwI6yLIoscixb5C6wJyVQgNuRqposwtLPVRebIp821+EYizZ2JSzYi/BQzfDKPn8J5Tx8WZkfMj7pD37rS7kFab+MxC0xPpa5tcrpXhM+GJG+kRUHgNG/+pJ8pUMO9x4aT0WrTDAggEEEEHiCN085r4c0K70z9VsoPNd6N6ETl9uQWe2Ya4H5Le2ZJvMdGdMR795p4aSDRQaSBnOkLSITQ0yDFZpnNI2UbJuaZzRV5nNPLKNkzNMNIXmbz0XBuF4W3WjittYenmz1VzKSCi9p7jhlHHxtKdt3bj4ns2y0Rup3vm5M/M924fGS9oOHajWpYlB2KtqNdR9tBem/iUBH/wAYnGpYtWAO8HcRO32XTQmNs4xJ56HWyt0dK2QXGJGiW2z0PAjwkRs1eZm2Kq8/gYGsvf6TcutIQS8ilpQC7hIV6gUd/KSqVydwt85rmnC6ayhJN3LVK3Nzx3yzbO6YPRAQr1tMCwu2V0HABrG47iPC04XVSNYhFJPpxJ4ARU0Mc7dyQXCbLRscLvyCvux+kn0qqypTKrTQOzM+Y3ZrIoAAAvZzx9ydgmV7oRgTTwgdvfxLGs34bZaa+GUXH4p3yZwVY2Ns7mxCzRhzyz+KwhYkkZadyCYAQCxirKpNl6TZZRY1VgqxqrFEpDnLKrHIswqxyrEOKrucsNoD/ms7PRvDWRm+0bD8K/3J9Jx3QsVUbyQPM7pa8LQCIqjcoA/vNzYFPxJzKcmj4n7LOrJLM3eadCEJ2yykSq9NNmkqtZRqnYqfgJ7LeRJ/q7paouvSDqysAVYFSDuIIsRK1VAKiIxnVPp5jDIHjT0XnFGrcd/HxjA0jtDANhqzIb5d6sfrIdx8RqDIhpwb43McWOzC6wFrgHNyKcDMgxQaZzRdl5ZMzTOaLzQzTyy8smZpnNF3hmhZeWWj0h2b9JwtWn9Yrmp/+4naX1tl/MZ5NQZkOm47wdx/vPZs0876UbJ6rEuVHYq/xUtuGY9pfJr+Vp02waixdCdcR8/l5FXKNt5LDNcYYw8j6zVx9au6EUmCNfnqRbdm4cJudRM9ROpWvJFLK0sLjjywKqowGMzXu9/tdcPnmlgwVaqqAVSGbiRv7hfjNvqYdRPAqdJsw0ri5jnY8zh6KBxPjM4XBvia1NPtsFHJQd7eQufKT6iWnoZsqxesRzp0/E++3pYfmMq1lQKeF0munforNUHNjJeVZ6aBQAosqgKo5KBYD0AjFWSVIxUnz4uWGTZRVY1VmVSNVIouSXOWFWOVYKsaqxRckOchVjdwgqySUi7BV4ny7z4CKxcQ1uJOAVdzua3Nh4Qsxc7l0H4jvPkPnO/FYaiEUKNw0/vGz6Ns6kFJAI9cz3+8FjTScR5ciEITQSUQhCCFy9vbHGIpm1hUW5pk8+Kk8j+x4Si5SpIIIKkgg7wRvE9NInA6Q7C6z+JTH8QDUD+YBu/MP7cphbVoDKONEOkMxzH1WrQVnDPDfl6KpXmQZLL/AJ+kwUnKggroLhF4ZpjLMWM9wQp5oXkIQXtlLNOftzZv0ikQPfW7U+88U89PMCb1oZYyKR0Tw9uYUmOLHBzcwvPcNgy7ldFIBJuOWlrRVekUYhhY/AjmO6XHbGwjUPWUSFrjXXRanjwDd50PHnK1tDGmxSrSK1VI36ZTfkdRcd9p3NHWR1Tbtz1Go+3at+Gs4puPEclooCxAGpJsBOtR2Mtu2xJ5LoB5nfOThcRkdW35Tu5jcZYcFievbLRV3biMuUKObNuUevnLbyGDecbAKU8zm5YBaZ2IWqU0pknPmvmt2AtiXJHCx/y8u2Fwq00VEHZQZRz7ye8m585DZ+zhSHN2tmbcNNyrfcoPmTqeQ3lScTtPaH5l+6zqjLtPP6feywaqrdNYXwCgqRipJKkYqTFLlnlyiqRqrJKkYqRRckucsKsaqQVZIm0U51kkuWGNvH5Tt7KwGRcx95uHIcpr7L2dud/FQf8AkZ1wJ1uxNlln/JmGP8Ry7e9ZtTNfoN8VmEITq1SRCEIIRCEIIRMETMIIXB23sDrLvTsKn1huD/s3zlZKEEgggg2IIsQeRE9DInO2psVKwv7r8HA+DDiJz+0dk8UmWDB2o0P3WnS1xj6D8vRUzJMZJu4vA1KTWcW5H6p8D+kTknKOJY7deLEaFbTZA4XC18kMk2MkMkN5S31r5JnJH5JnJDeRvpASLxOz6VUAVERwN2YajwO8eRm4EmQkBIWm7TYqO/qFxF6JYMG/VeRqVCP+U6uHwqIoVFVVG5VUKL89OPfNgJJBJOWqllwkeT3kn1Xj5XO6xJ7ylhJMJGBJNUlYuSS5LCRipJhIwJFlyWXKCpGKszaZpozmygk/5v5ReLjutFydEou1UWa06Wztln3qg7wp+Z/abGB2Uqatq/wHh+83wJ12y9h7hE1Tno3l39vvuz5qi/RZ5oAmYQnVqkiEIQQiEIQQiEIQQiEIQQiEIQQl1sOrghgCDvBFxOHjejlrmkfyMfk37+ssEJTqqGGqFpG+Oo8U6KZ8R6JVJq4dkNmUg8iLf95ELLpVoqwswBHIi859fo/TPukr3e8vodfjOYqNgzsxhcHDkcD9PRaLK9p6wsq5khknUq7Dqruyt4Gx9D+81nwjr7yMPym3rumLLBPD+4xw8MPNWmzsdkVqhJIJGSQEq8VqlvJQSTCSekzmEjxRzUC5RCSYSTSm7e6rHwUmbFPZdU77Ad5/QR0cE837bHHww80p0jRmVrGwFz3fEgfqIC5NgDfgALn0nQGxBm1u1ylzcBVVbHKo371HqZtpg7JoCGLMxy2JJuct9dbXGl+E3ofw9LJYyO3fifoqjqoDLFaWG2Oza1DYchq3ruE61HDKgsosP81POKFPRdH0BWxYXH3jrqbfOQNJjvBvloqe1ya78Z0tHs2npB+m3HmcT77lUkldJmt2KrElTbQjja9txNvKJZGICkGxdiTcAZAxIGhvrppMmh2xZeN8xtZQFtlUX3/uZoJSlhXYjW9rCxIsSdb6HymxNHqGy7jfqyo7Vu0T4/GTqUmIb3hZ7ra27KANCeetjyghbcJq9oBQoO43zdo3sCLm/jAVKlx2dNPEDN48jfyghbUJGEEKUIQghEIQghEIQghEIQghEIQghLP7zIhCC8Wpjd849ffCE4jbfWPetGnyUae+dbB7x4whFbG6w7wpVGS6BmBMQnd6rMUzCEJ6vUTEIQQiZhCCEQhCCFgwhCCFmEIQQv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" name="Content Placeholder 2"/>
          <p:cNvSpPr txBox="1">
            <a:spLocks/>
          </p:cNvSpPr>
          <p:nvPr/>
        </p:nvSpPr>
        <p:spPr>
          <a:xfrm>
            <a:off x="0" y="7"/>
            <a:ext cx="0" cy="307777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5"/>
              </a:buBlip>
              <a:defRPr sz="2000" kern="1200">
                <a:solidFill>
                  <a:schemeClr val="accent2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6"/>
              </a:buBlip>
              <a:defRPr sz="1800" kern="1200">
                <a:solidFill>
                  <a:schemeClr val="accent2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7"/>
              </a:buBlip>
              <a:defRPr sz="1600" kern="1200">
                <a:solidFill>
                  <a:schemeClr val="accent2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8"/>
              </a:buBlip>
              <a:defRPr sz="1400" kern="1200">
                <a:solidFill>
                  <a:schemeClr val="accent2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5"/>
              </a:buBlip>
              <a:defRPr sz="1400" kern="1200">
                <a:solidFill>
                  <a:schemeClr val="accent2"/>
                </a:solidFill>
                <a:latin typeface="Arial"/>
                <a:ea typeface="+mn-ea"/>
                <a:cs typeface="Arial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en-US"/>
              <a:t> </a:t>
            </a:r>
            <a:endParaRPr lang="en-US" dirty="0"/>
          </a:p>
        </p:txBody>
      </p:sp>
      <p:sp>
        <p:nvSpPr>
          <p:cNvPr id="50" name="AutoShape 10" descr="data:image/jpeg;base64,/9j/4AAQSkZJRgABAQAAAQABAAD/2wCEAAkGBg8QDxAUEBIPFBAQEA8PEBAQDxQQEBAQFBAVFBQQFBQXHCYeFxkjGhQSHy8gJCcpLCwsFh4xNTAqNScrLCkBCQoKDgwOGg8PGiokHyQvLCktLCwsKSoqLCwtKSwsLDQvLCwsKSkvMCksKi8pKSwpLCwpKSwsLCwsKSwsKSwpKf/AABEIAOEA4QMBIgACEQEDEQH/xAAcAAACAgMBAQAAAAAAAAAAAAAAAwIGAQQFBwj/xABDEAACAQIDBAcECAUDAgcAAAABAgADEQQSIQUxQVEGEyJhcYGRBzKhsRRCUmJygsHRI0OS4fAVM7Ik8Rc0RHODosL/xAAbAQACAwEBAQAAAAAAAAAAAAAAAwIEBQYBB//EADcRAAEDAgMECAQGAgMAAAAAAAEAAgMEESExQQUSE1EiMmFxgZGx8KHB0eEGFCMzQlIV8SRygv/aAAwDAQACEQMRAD8A9xhCEEIhCEEIhCEEIhMXkDV5SLnBuaLJkg1UCa1XGKO88hu9Zq1MU53WHhv9Zmz7RjjwBuezH7fFNbESt56/gBzM1amOH2v6dflNRhffqeZ1kCswp9qTO6uHj9LKy2FozTXxn4z5/wB4lsT3H1kSsgyzGlqZnZlWGsasmv3H1kfpRG4uPzH95EiQIlXiu5poa1bC7SqDc5/Nr85sU9tt9ZVI7jY/rOYRIESzFXVUfUkPjiPigwRuzCsdDbVJt5Kn72713TdVwd247iNbymljJUMW6G6MV7uB8Rum3T/iCVuE7bjm3Py/0kPoQeqVcoTiYTpCNBVFvvLqvmN4+M7CVVYAggg7iNQZ0tNWQ1Td6J1/UeCoSRPjNnBThCEtpSIQhBCIQhBCIQhBCIQhBCIQhBCIurWC/txisTisug38uXeZomoSeZ4mZlVXti6LcT6JrIy7FbFTE8/ICIeozdw5D9eciFjAsxnyyTZlWA0NSwszljQsMkhwV7vJBWRKzYKyBWKfCpBy1ysWwmwyxbCZ8sSaCtdhFkR7CLYTNe2xTmlJYSBjWEWwngTQlESBEawizGBNBSjHYTHvSN0Ol9VOqny/WKYSBjWOcx2+w2PMKZaHCxVt2btdK2m5xvQ7/EcxN8GUAMQQQSCNQQbEHmJZNjbe6yyVLCpuB3B/2Pd6cp12ztr8YiKfB2h0P3WTU0RZ02Zei7kJgGZnQLNRCEIIRCEIIRCEIIQZqYzGZdB7x3dw5mMxeKFNSTv3AczynFDEkk6k7zMTam0eAOFH1j8B7yViGLexOSaCfXfGKItRHKJgRC+JVk4KSiMCzCiNUTWijukuKwFmcsYFmSsvCHBL3kgrFss2GWKYSrLHZSaUhhFMI9hFMJkzNT2lIYRTCOeKaY8zVYakmLaNMW0qhOCW0W0Y0W0YE4JbRZjWizGhNCUYto1otpO104Ky7A231nYqH+IPdb7YH/6+frO8DPOCSCCCQQQQRoQRuIl02FtgV6dj/uLYOOfJx3H4Trdk7QMv6Mp6QyPMfVYldScP9RmWvYupCEJvrLRCEIIRMMdJmcvbWMyrkG9t/cv993rK1XUtpoXSu09hTjYXuDQtHF4o1Xv9UaL4c/P9pJJr0hHrPnTZXSvMjzicVqloaLBOWOWJWNUzXgKQ5OWOWc7G7Ww+HF69ajSGmtaqlIa7vfInJq+0zYyGxx+Fv91y49VBE24GuOQVZxCtiyRldwHT7ZVYgU8dgySQApxCIxJ4BXIJndWqCAQQQRcEG4I5g8ZpA2GISs0NFNJsYtjKExCY1KeKaMYxTGY05VhqU0U0a0S0xZ1YalGQaTMW0phPCWZBpMxbGMCaFBotoxoomMCcFAxZjGizGhOCW0ng8a1Cqrrw3j7S8V/ziBINFtGNLmkObmMlMtDhunJej4WutRFZTdWAYHuIjZU+iG07FqLHfd6d+f1l/X+qWyd5R1IqYRIPHvXK1MBhkLD4dyIQhLarrDG0q2IxHWVWbhfT8I3fvO3trEZKLc27A89/wvK/RGnjOP8AxFUXcyAf9j8lo0bMC/wWwpjViL/DU+E8l6Z+0nEYyt9C2RnbOeratSv1tZuK0iPcpgb30uL6hd+LQUslQ/dbkMSTkAmyvDBirn0u9qmB2eWQHr8SNDRpMLIeVWpqF8Bc9wlHpbc6Tbbv9GBw+FJtnpE4ajbUa1z26neFJ8JYOhPsdw+GC1McEr194pb8PS7rH/dPedO4756YhtbkAABwA4ATfbUU9P0YRvH+xy8AqpY9+LsF5Tsr2AIxzY7GVHc6stBAuut/4tS5PDXKOMs+F9iexFAzUa1QgWvUxNTXvIQqPSXRWjA0sNrpXZlR4QCp1X2MbDb/ANMy/gxNYfNzNSj7Jjg2z7K2hjMK1y3VVCuIwzHgGp2W44XOYy/BoFo8Vjhqo8MKubM6R4qi60dqUkpuxCUsZQJbBV3NsqEnWhUN9FbRjoDcgGxsYqvTV1ZXVWRwVZGUMrKdCrKdCDyiqNMU1C3YhdAXOYheCljqbbrnXTW51NeaZrsRmpNaQmsYpjIviBEtiRymXLvHRPCmximMwcQO+Q6wGZM4cMwntWGmntPaVHD02qVnVKa72biTuVQNWY8FAJM22nPXZq9b1tTt1VzCkWHZoKfq0l3KSN7+8eYFlCIw2/Sy9+/kmG+irmK23tbE/wDkcIlCmdRiNonI7DWxXDrdh4sD4Cc6r0O2zWua22HS/wBXDUmRPCytT+UvrRZl5lWWfttaPAE+br/CyBAHdYkrzit7ONprrT2vXLffNdPiKjTTq7P6UYXVK4xKjUjOlc/01lD/ANM9PaLaWm7Sl/m1ru9o+VlL8mz+JI8V5ngfa1UpP1e0MK1NxozUgyOveaNU/Jh4S8bL25hsWmfD1UqKPeA0dPxobFfMesdtXZVDEpkxFJKqcA4uV71b3lPeCJ5xt32cYjCP9I2XUqkpduqDfx05imw/3B90i/c0stFJU4D9N3m0/T0ReeDHrD4r0totpS+h3tFXEstHFAU8T7quBlp1m+yR9R+7ceFjYG5mU5qeSB+5IMVowTMlbvNWErtTdHX3kYMO8jh5i4856RhcQKiKy+66hh4EXnnDpdT6+ktXQrG5qLId9JtPwPdh8c81diz7spiORxHePsqO04t6MSDT0P3VjhCE6tc8q90krXamnIFj4k2HyPrNFdJnalXNiX+6Qo/Ko/W85+29rLhMLXrtYijSapYmwZhoiebFR5z5xXuM9Y+3PdHhgtxgEcQ7r/NUH2rdLar1F2bg8zVapRcRk95i9smGHjcFvED7UtnQHoPS2ZR+q2KqKOvrb+/qaZ4ID/URc8AKj7INgtVettHEdqrVqVEos28sT/GreJJyD889UBlmvmFOwUcOQ6x/s7XwHvJVomF54jvBPUxitEK0mGmdHKmkLYDSQaIDSWeX2TJRCeGhmiBWF7XFwASL6gEkAkcjlb0PKQrVraessNlLjZRsmVcTbdvms1QnfIEzKqTHGRrBdRtdYJkGMf1YEwSJQlqxomhi1mMgTNhgIp6fKVm1DXHHBM3CoirzmSYkwV4SQgjeamMOhUmkDJMYtjK4CtBRJkGmWMgYwJoUWMW0kxkDGBOCpfTroGmMDVqCquKGpAsq4jubgKnJuO48CNX2fdMXr/8AS4kn6RTBFNnuHqqvvI1/5i2PeQDfUG96aece0jYTUaiY/DXV1qJ1xX6tS/8ADr+ZFjzOXmZtUsoqGflpf/J5Hl3H3pahPEYHcePxHNelJN3onW6vFleFRXTzHbU+gPrOJ0e2suLw1Gsth1i3ZR9RwSrp5MDbutOhRfq8RSfk9Nj4ZrH4ShC8wVDSdDj6FW3WmicBqP8AS9EzQmMsJ32K5JUpnvVqHm9Q+rmUv2x4spsvKP52Jo0z4BalS3rTWW+g3ab/ADiZUvazhi+z6bDdRxmGqN+EipT+brPnlCQatjj/AGv8Vv1TbRkditnR/ZgwuEw9EfyaNNDpa72u7ebFj5zpAyFQ9pvxN8zNXG7UoUFzV6tGkvOrVWnfwzHXeN3OUDvSOvmSvLBrVvNVCgliAqgsxO4AC5J8gZWMf7T9l0sOKoxCVMy3SjSOaux+yyfy/FrecpnT/wBrFGpQqYfAlnNVTTqYixRRTOjJTBGYkjS5A0Jte9xT+g3s+r7Td2zClh6ZC1KpXMcx1yIumZra7wACOYB3aXZLGxGerJYBp2euPmqMk5Lt2PFdnaXtt2hVpVKdNKNJqhcCqmc1URm7Kob2DAaZrX46HWc2ptLpHikZSNp1Ed6bkLQq2z0ypVlyr2SCqnS2ouddZ7L0a6D4HAKOppA1NCa9UCpWJ5hiLJ4KBLDm8/HWSdtenhNqeEW5nP5+q8FO93WK+e6eP6RUKzVW/wBTSpURaT1atGqT1YJIHbWwtdiCNRc23mWLov7SauEpGlVpmuoZmDmqVrAs2ZszENm1JOutydeXr9SoQNJzdpbIw+JW1elTqAbi69oeDDtDyMsR7Uimb+rELdnZ75qJgc04FQ6L9IaePomogK5XKOjMrOpAFibbgb6eE7maeT9IvZvi8LU+l7IrVQ6Af9MCesyjUqjX/ig78jb/AL26Xfoz0ibG4VKj0atGpuqU6iMgzD61MsO0h4ctx5nOrImyfqQOuzK2re/5FNjcR0XDFdp6/L1iTUPMzEz1cqWYzNNAJWOsMkKt4tkMWTPeGyQYKYuE2oJq4isEVma4VFZ2IBJCqpYmw1OgMMbtKlQpPVrOqU6YzO7bgPDeTewAGpJE83/1HaO22q9QDQ2fnyqz9gOo35yLmo2lyo7IuAecs0VO99982aMyfQcz2LyWQNyxPJdvbHtW2fRpk02qVquU5KYpOiluGZ3AsvO1zKR/4xY7qaaZKJqo9MvXsR1qIQSpQWALWsSN4JsBe8uuD9l2AWxrdZXYX99jTTh9WmQfVjOtS6GbNQWXB4W33qQqH1e5+Mv8XZ9Od0MLtbm329FAR1EmN7Lz6l7aK2aoXw1IqVUUUWoyhGF7s7EEve40GW2XvJnf2R7WMFWD9ffDsp7AbNVDrlvfMi6NcHQ6ajU6zu4joVsx/eweG5dhOr/4ESsdIfZLh6gZsIxo1LC1JyXoEjhmN3S/5teQ3Ak2dN0Sws7fd/RT3KqPEG6umA2hTxFJKtJg1OooZSPipHBgdCOBEaTPC0xu09kVGpg1KJbtFGC1KVTgKiggo3LMPCejezvpMcXhitWoWxNJnNQse29NnLLU8AWK6bso3XEXVbNdC0ysIczTu9FZpq0SOEbhYq1kxGN2emIpVKVT3KqNTbuDC2bxBsfER0YqzN3i3ELSeAW2KofsjxDoMbhanvUKwe19xN6dQDuzInrL5jV0Hgw+AMp/RfDBNvbWA3GnTqHxqPSqH4sZdsWug8T8o/aTgZt8ahp8wFn0RIaAdCQrV/rB7oSsfSDzhND/AC55nzSPyLeSKB1b/OMhtbZqYrD1qFTRK1NqZNr5SfdcDmrBW/LJkZatQcnqD0e0cDMDGN2GYPoVce0OGOq19jYp3oU+tAFZF6quo3LWQZXt3E9oHirqeMrHtR6R4SjhKlCqtOria1MrSpFQzUsw0xDE+5beOJIHC5lvVQCSALta5tvsLC/lpKF0m6FHHbRw5SglLC0y30nEAItTENmLPZfecaKgcggljvAlyiERqN+Q2aMfLG3ysMSqE4eI90Y6Kvezj2YDEqMTjQwoHWjRuVauPtsRqtPlbVu4b/Ydn7Po4dMlCnTpJe+Skiot7AFiBvNgNTrpJqe4AcANAByA5SQaJra2Wqfd5w0Gg981KKBsY7U0NM5ou8LyhZMsiq26QvCqd0XeaEI6ASHDFbd4h3uZPNEtEU4xKm8JtOSJi0bSRqNpIOaXSWU2iwTCYmpIq2sy50jA0xvAUrbwUL/HQjgQd4MxlAUBQAqgBQAAABuAA0A7pEmZY6R8os5pXrBgVC8yxkYEwnGITohgsEyDGZJiyYoBWAFyelGwEx2GaixCm4anUK5jTcEdoC43i4Pj3Tx7bPR/GbLrI2YjUmjiKLMFJ4gHQq1t6nnxE90JmltXZdLFUXpVhem4sbe8pG51PBgdQf0JE1qGvdT9B2LDmPfpkqlVRCUbzcHLjdAtpYzE4ZauIeg6sXVciEVrq1j1hBCDwC3sQeMtiLy3nQeM8p6D0MbhNpYjCU2pslPO1WnWLU1qqhAWpTsGKuVZSN4sdbixnqWJpOyFaZys3Z6zjTB95wOLAXtwzWvpeK2hEGTdEixxFsLA9ijTTExYg3C4vRHCZq+0cUd2KxRp0TzoYe9JWHcTf+iWTFDQeJ+UxgsKlJESmoWnTVURRuVFFgPTjJYvcPzH4CZtRJxHE+A7hgPgpwt3AAsfRu6Esn+mNyhNf/FHt8lW/ONVf2smTF1RzbN/WoPzJkQZu9MKGWrTf7SZfNDcfBvhOcGlKui4dS9vbfzxVuE78LHdnpgnAyQMUGkg0o2UiE0GZvFAyQaRsoWTQ0M0Xmmbzyy8spOYu8kTFGW4DhupL26p6PpIvFBpJ6yhSzEBVBZmYgKoG8kncJFzHMfvNXoAIsUB7TLMTpbvtxtztPPuk3T52Jp4M5UGjV7Wd/wX9xe/3j3bpUDjat82Yhr3zDR7882+/fOjpthvmaJJOieVrnxxFvVWG0khC9uQayLVAb2INtDYg28bbp5Zi+l+Mr4daBbXUVKqmz1U0yqxG7jc/W0vxvq4BWoEGmxVxrmQ5Tfy4T2PYMjrukeAdBn8cM+76L007mtsvWoMZWNidMUdlp4gqtQ6LU0Wm55NwRvh4cbIxmXUU0kUwZIMsew9yXulgxReYJmJEmUpDvOT422CCZAmZJkCZ4AngLBMkomFEciwJXpK0a2wqD11r5AMQgULWW4cBbjKdbMpDMpBGoPCwI6yLIoscixb5C6wJyVQgNuRqposwtLPVRebIp821+EYizZ2JSzYi/BQzfDKPn8J5Tx8WZkfMj7pD37rS7kFab+MxC0xPpa5tcrpXhM+GJG+kRUHgNG/+pJ8pUMO9x4aT0WrTDAggEEEEHiCN085r4c0K70z9VsoPNd6N6ETl9uQWe2Ya4H5Le2ZJvMdGdMR795p4aSDRQaSBnOkLSITQ0yDFZpnNI2UbJuaZzRV5nNPLKNkzNMNIXmbz0XBuF4W3WjittYenmz1VzKSCi9p7jhlHHxtKdt3bj4ns2y0Rup3vm5M/M924fGS9oOHajWpYlB2KtqNdR9tBem/iUBH/wAYnGpYtWAO8HcRO32XTQmNs4xJ56HWyt0dK2QXGJGiW2z0PAjwkRs1eZm2Kq8/gYGsvf6TcutIQS8ilpQC7hIV6gUd/KSqVydwt85rmnC6ayhJN3LVK3Nzx3yzbO6YPRAQr1tMCwu2V0HABrG47iPC04XVSNYhFJPpxJ4ARU0Mc7dyQXCbLRscLvyCvux+kn0qqypTKrTQOzM+Y3ZrIoAAAvZzx9ydgmV7oRgTTwgdvfxLGs34bZaa+GUXH4p3yZwVY2Ns7mxCzRhzyz+KwhYkkZadyCYAQCxirKpNl6TZZRY1VgqxqrFEpDnLKrHIswqxyrEOKrucsNoD/ms7PRvDWRm+0bD8K/3J9Jx3QsVUbyQPM7pa8LQCIqjcoA/vNzYFPxJzKcmj4n7LOrJLM3eadCEJ2yykSq9NNmkqtZRqnYqfgJ7LeRJ/q7paouvSDqysAVYFSDuIIsRK1VAKiIxnVPp5jDIHjT0XnFGrcd/HxjA0jtDANhqzIb5d6sfrIdx8RqDIhpwb43McWOzC6wFrgHNyKcDMgxQaZzRdl5ZMzTOaLzQzTyy8smZpnNF3hmhZeWWj0h2b9JwtWn9Yrmp/+4naX1tl/MZ5NQZkOm47wdx/vPZs0876UbJ6rEuVHYq/xUtuGY9pfJr+Vp02waixdCdcR8/l5FXKNt5LDNcYYw8j6zVx9au6EUmCNfnqRbdm4cJudRM9ROpWvJFLK0sLjjywKqowGMzXu9/tdcPnmlgwVaqqAVSGbiRv7hfjNvqYdRPAqdJsw0ri5jnY8zh6KBxPjM4XBvia1NPtsFHJQd7eQufKT6iWnoZsqxesRzp0/E++3pYfmMq1lQKeF0munforNUHNjJeVZ6aBQAosqgKo5KBYD0AjFWSVIxUnz4uWGTZRVY1VmVSNVIouSXOWFWOVYKsaqxRckOchVjdwgqySUi7BV4ny7z4CKxcQ1uJOAVdzua3Nh4Qsxc7l0H4jvPkPnO/FYaiEUKNw0/vGz6Ns6kFJAI9cz3+8FjTScR5ciEITQSUQhCCFy9vbHGIpm1hUW5pk8+Kk8j+x4Si5SpIIIKkgg7wRvE9NInA6Q7C6z+JTH8QDUD+YBu/MP7cphbVoDKONEOkMxzH1WrQVnDPDfl6KpXmQZLL/AJ+kwUnKggroLhF4ZpjLMWM9wQp5oXkIQXtlLNOftzZv0ikQPfW7U+88U89PMCb1oZYyKR0Tw9uYUmOLHBzcwvPcNgy7ldFIBJuOWlrRVekUYhhY/AjmO6XHbGwjUPWUSFrjXXRanjwDd50PHnK1tDGmxSrSK1VI36ZTfkdRcd9p3NHWR1Tbtz1Go+3at+Gs4puPEclooCxAGpJsBOtR2Mtu2xJ5LoB5nfOThcRkdW35Tu5jcZYcFievbLRV3biMuUKObNuUevnLbyGDecbAKU8zm5YBaZ2IWqU0pknPmvmt2AtiXJHCx/y8u2Fwq00VEHZQZRz7ye8m585DZ+zhSHN2tmbcNNyrfcoPmTqeQ3lScTtPaH5l+6zqjLtPP6feywaqrdNYXwCgqRipJKkYqTFLlnlyiqRqrJKkYqRRckucsKsaqQVZIm0U51kkuWGNvH5Tt7KwGRcx95uHIcpr7L2dud/FQf8AkZ1wJ1uxNlln/JmGP8Ry7e9ZtTNfoN8VmEITq1SRCEIIRCEIIRMETMIIXB23sDrLvTsKn1huD/s3zlZKEEgggg2IIsQeRE9DInO2psVKwv7r8HA+DDiJz+0dk8UmWDB2o0P3WnS1xj6D8vRUzJMZJu4vA1KTWcW5H6p8D+kTknKOJY7deLEaFbTZA4XC18kMk2MkMkN5S31r5JnJH5JnJDeRvpASLxOz6VUAVERwN2YajwO8eRm4EmQkBIWm7TYqO/qFxF6JYMG/VeRqVCP+U6uHwqIoVFVVG5VUKL89OPfNgJJBJOWqllwkeT3kn1Xj5XO6xJ7ylhJMJGBJNUlYuSS5LCRipJhIwJFlyWXKCpGKszaZpozmygk/5v5ReLjutFydEou1UWa06Wztln3qg7wp+Z/abGB2Uqatq/wHh+83wJ12y9h7hE1Tno3l39vvuz5qi/RZ5oAmYQnVqkiEIQQiEIQQiEIQQiEIQQiEIQQl1sOrghgCDvBFxOHjejlrmkfyMfk37+ssEJTqqGGqFpG+Oo8U6KZ8R6JVJq4dkNmUg8iLf95ELLpVoqwswBHIi859fo/TPukr3e8vodfjOYqNgzsxhcHDkcD9PRaLK9p6wsq5khknUq7Dqruyt4Gx9D+81nwjr7yMPym3rumLLBPD+4xw8MPNWmzsdkVqhJIJGSQEq8VqlvJQSTCSekzmEjxRzUC5RCSYSTSm7e6rHwUmbFPZdU77Ad5/QR0cE837bHHww80p0jRmVrGwFz3fEgfqIC5NgDfgALn0nQGxBm1u1ylzcBVVbHKo371HqZtpg7JoCGLMxy2JJuct9dbXGl+E3ofw9LJYyO3fifoqjqoDLFaWG2Oza1DYchq3ruE61HDKgsosP81POKFPRdH0BWxYXH3jrqbfOQNJjvBvloqe1ya78Z0tHs2npB+m3HmcT77lUkldJmt2KrElTbQjja9txNvKJZGICkGxdiTcAZAxIGhvrppMmh2xZeN8xtZQFtlUX3/uZoJSlhXYjW9rCxIsSdb6HymxNHqGy7jfqyo7Vu0T4/GTqUmIb3hZ7ra27KANCeetjyghbcJq9oBQoO43zdo3sCLm/jAVKlx2dNPEDN48jfyghbUJGEEKUIQghEIQghEIQghEIQghEIQghLP7zIhCC8Wpjd849ffCE4jbfWPetGnyUae+dbB7x4whFbG6w7wpVGS6BmBMQnd6rMUzCEJ6vUTEIQQiZhCCEQhCCFgwhCCFmEIQQv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" name="AutoShape 12" descr="data:image/jpeg;base64,/9j/4AAQSkZJRgABAQAAAQABAAD/2wCEAAkGBg8QDxAUEBIPFBAQEA8PEBAQDxQQEBAQFBAVFBQQFBQXHCYeFxkjGhQSHy8gJCcpLCwsFh4xNTAqNScrLCkBCQoKDgwOGg8PGiokHyQvLCktLCwsKSoqLCwtKSwsLDQvLCwsKSkvMCksKi8pKSwpLCwpKSwsLCwsKSwsKSwpKf/AABEIAOEA4QMBIgACEQEDEQH/xAAcAAACAgMBAQAAAAAAAAAAAAAAAwIGAQQFBwj/xABDEAACAQIDBAcECAUDAgcAAAABAgADEQQSIQUxQVEGEyJhcYGRBzKhsRRCUmJygsHRI0OS4fAVM7Ik8Rc0RHODosL/xAAbAQACAwEBAQAAAAAAAAAAAAAAAwIEBQYBB//EADcRAAEDAgMECAQGAgMAAAAAAAEAAgMEESExQQUSE1EiMmFxgZGx8KHB0eEGFCMzQlIV8SRygv/aAAwDAQACEQMRAD8A9xhCEEIhCEEIhCEEIhMXkDV5SLnBuaLJkg1UCa1XGKO88hu9Zq1MU53WHhv9Zmz7RjjwBuezH7fFNbESt56/gBzM1amOH2v6dflNRhffqeZ1kCswp9qTO6uHj9LKy2FozTXxn4z5/wB4lsT3H1kSsgyzGlqZnZlWGsasmv3H1kfpRG4uPzH95EiQIlXiu5poa1bC7SqDc5/Nr85sU9tt9ZVI7jY/rOYRIESzFXVUfUkPjiPigwRuzCsdDbVJt5Kn72713TdVwd247iNbymljJUMW6G6MV7uB8Rum3T/iCVuE7bjm3Py/0kPoQeqVcoTiYTpCNBVFvvLqvmN4+M7CVVYAggg7iNQZ0tNWQ1Td6J1/UeCoSRPjNnBThCEtpSIQhBCIQhBCIQhBCIQhBCIQhBCIurWC/txisTisug38uXeZomoSeZ4mZlVXti6LcT6JrIy7FbFTE8/ICIeozdw5D9eciFjAsxnyyTZlWA0NSwszljQsMkhwV7vJBWRKzYKyBWKfCpBy1ysWwmwyxbCZ8sSaCtdhFkR7CLYTNe2xTmlJYSBjWEWwngTQlESBEawizGBNBSjHYTHvSN0Ol9VOqny/WKYSBjWOcx2+w2PMKZaHCxVt2btdK2m5xvQ7/EcxN8GUAMQQQSCNQQbEHmJZNjbe6yyVLCpuB3B/2Pd6cp12ztr8YiKfB2h0P3WTU0RZ02Zei7kJgGZnQLNRCEIIRCEIIRCEIIQZqYzGZdB7x3dw5mMxeKFNSTv3AczynFDEkk6k7zMTam0eAOFH1j8B7yViGLexOSaCfXfGKItRHKJgRC+JVk4KSiMCzCiNUTWijukuKwFmcsYFmSsvCHBL3kgrFss2GWKYSrLHZSaUhhFMI9hFMJkzNT2lIYRTCOeKaY8zVYakmLaNMW0qhOCW0W0Y0W0YE4JbRZjWizGhNCUYto1otpO104Ky7A231nYqH+IPdb7YH/6+frO8DPOCSCCCQQQQRoQRuIl02FtgV6dj/uLYOOfJx3H4Trdk7QMv6Mp6QyPMfVYldScP9RmWvYupCEJvrLRCEIIRMMdJmcvbWMyrkG9t/cv993rK1XUtpoXSu09hTjYXuDQtHF4o1Xv9UaL4c/P9pJJr0hHrPnTZXSvMjzicVqloaLBOWOWJWNUzXgKQ5OWOWc7G7Ww+HF69ajSGmtaqlIa7vfInJq+0zYyGxx+Fv91y49VBE24GuOQVZxCtiyRldwHT7ZVYgU8dgySQApxCIxJ4BXIJndWqCAQQQRcEG4I5g8ZpA2GISs0NFNJsYtjKExCY1KeKaMYxTGY05VhqU0U0a0S0xZ1YalGQaTMW0phPCWZBpMxbGMCaFBotoxoomMCcFAxZjGizGhOCW0ng8a1Cqrrw3j7S8V/ziBINFtGNLmkObmMlMtDhunJej4WutRFZTdWAYHuIjZU+iG07FqLHfd6d+f1l/X+qWyd5R1IqYRIPHvXK1MBhkLD4dyIQhLarrDG0q2IxHWVWbhfT8I3fvO3trEZKLc27A89/wvK/RGnjOP8AxFUXcyAf9j8lo0bMC/wWwpjViL/DU+E8l6Z+0nEYyt9C2RnbOeratSv1tZuK0iPcpgb30uL6hd+LQUslQ/dbkMSTkAmyvDBirn0u9qmB2eWQHr8SNDRpMLIeVWpqF8Bc9wlHpbc6Tbbv9GBw+FJtnpE4ajbUa1z26neFJ8JYOhPsdw+GC1McEr194pb8PS7rH/dPedO4756YhtbkAABwA4ATfbUU9P0YRvH+xy8AqpY9+LsF5Tsr2AIxzY7GVHc6stBAuut/4tS5PDXKOMs+F9iexFAzUa1QgWvUxNTXvIQqPSXRWjA0sNrpXZlR4QCp1X2MbDb/ANMy/gxNYfNzNSj7Jjg2z7K2hjMK1y3VVCuIwzHgGp2W44XOYy/BoFo8Vjhqo8MKubM6R4qi60dqUkpuxCUsZQJbBV3NsqEnWhUN9FbRjoDcgGxsYqvTV1ZXVWRwVZGUMrKdCrKdCDyiqNMU1C3YhdAXOYheCljqbbrnXTW51NeaZrsRmpNaQmsYpjIviBEtiRymXLvHRPCmximMwcQO+Q6wGZM4cMwntWGmntPaVHD02qVnVKa72biTuVQNWY8FAJM22nPXZq9b1tTt1VzCkWHZoKfq0l3KSN7+8eYFlCIw2/Sy9+/kmG+irmK23tbE/wDkcIlCmdRiNonI7DWxXDrdh4sD4Cc6r0O2zWua22HS/wBXDUmRPCytT+UvrRZl5lWWfttaPAE+br/CyBAHdYkrzit7ONprrT2vXLffNdPiKjTTq7P6UYXVK4xKjUjOlc/01lD/ANM9PaLaWm7Sl/m1ru9o+VlL8mz+JI8V5ngfa1UpP1e0MK1NxozUgyOveaNU/Jh4S8bL25hsWmfD1UqKPeA0dPxobFfMesdtXZVDEpkxFJKqcA4uV71b3lPeCJ5xt32cYjCP9I2XUqkpduqDfx05imw/3B90i/c0stFJU4D9N3m0/T0ReeDHrD4r0totpS+h3tFXEstHFAU8T7quBlp1m+yR9R+7ceFjYG5mU5qeSB+5IMVowTMlbvNWErtTdHX3kYMO8jh5i4856RhcQKiKy+66hh4EXnnDpdT6+ktXQrG5qLId9JtPwPdh8c81diz7spiORxHePsqO04t6MSDT0P3VjhCE6tc8q90krXamnIFj4k2HyPrNFdJnalXNiX+6Qo/Ko/W85+29rLhMLXrtYijSapYmwZhoiebFR5z5xXuM9Y+3PdHhgtxgEcQ7r/NUH2rdLar1F2bg8zVapRcRk95i9smGHjcFvED7UtnQHoPS2ZR+q2KqKOvrb+/qaZ4ID/URc8AKj7INgtVettHEdqrVqVEos28sT/GreJJyD889UBlmvmFOwUcOQ6x/s7XwHvJVomF54jvBPUxitEK0mGmdHKmkLYDSQaIDSWeX2TJRCeGhmiBWF7XFwASL6gEkAkcjlb0PKQrVraessNlLjZRsmVcTbdvms1QnfIEzKqTHGRrBdRtdYJkGMf1YEwSJQlqxomhi1mMgTNhgIp6fKVm1DXHHBM3CoirzmSYkwV4SQgjeamMOhUmkDJMYtjK4CtBRJkGmWMgYwJoUWMW0kxkDGBOCpfTroGmMDVqCquKGpAsq4jubgKnJuO48CNX2fdMXr/8AS4kn6RTBFNnuHqqvvI1/5i2PeQDfUG96aece0jYTUaiY/DXV1qJ1xX6tS/8ADr+ZFjzOXmZtUsoqGflpf/J5Hl3H3pahPEYHcePxHNelJN3onW6vFleFRXTzHbU+gPrOJ0e2suLw1Gsth1i3ZR9RwSrp5MDbutOhRfq8RSfk9Nj4ZrH4ShC8wVDSdDj6FW3WmicBqP8AS9EzQmMsJ32K5JUpnvVqHm9Q+rmUv2x4spsvKP52Jo0z4BalS3rTWW+g3ab/ADiZUvazhi+z6bDdRxmGqN+EipT+brPnlCQatjj/AGv8Vv1TbRkditnR/ZgwuEw9EfyaNNDpa72u7ebFj5zpAyFQ9pvxN8zNXG7UoUFzV6tGkvOrVWnfwzHXeN3OUDvSOvmSvLBrVvNVCgliAqgsxO4AC5J8gZWMf7T9l0sOKoxCVMy3SjSOaux+yyfy/FrecpnT/wBrFGpQqYfAlnNVTTqYixRRTOjJTBGYkjS5A0Jte9xT+g3s+r7Td2zClh6ZC1KpXMcx1yIumZra7wACOYB3aXZLGxGerJYBp2euPmqMk5Lt2PFdnaXtt2hVpVKdNKNJqhcCqmc1URm7Kob2DAaZrX46HWc2ptLpHikZSNp1Ed6bkLQq2z0ypVlyr2SCqnS2ouddZ7L0a6D4HAKOppA1NCa9UCpWJ5hiLJ4KBLDm8/HWSdtenhNqeEW5nP5+q8FO93WK+e6eP6RUKzVW/wBTSpURaT1atGqT1YJIHbWwtdiCNRc23mWLov7SauEpGlVpmuoZmDmqVrAs2ZszENm1JOutydeXr9SoQNJzdpbIw+JW1elTqAbi69oeDDtDyMsR7Uimb+rELdnZ75qJgc04FQ6L9IaePomogK5XKOjMrOpAFibbgb6eE7maeT9IvZvi8LU+l7IrVQ6Af9MCesyjUqjX/ig78jb/AL26Xfoz0ibG4VKj0atGpuqU6iMgzD61MsO0h4ctx5nOrImyfqQOuzK2re/5FNjcR0XDFdp6/L1iTUPMzEz1cqWYzNNAJWOsMkKt4tkMWTPeGyQYKYuE2oJq4isEVma4VFZ2IBJCqpYmw1OgMMbtKlQpPVrOqU6YzO7bgPDeTewAGpJE83/1HaO22q9QDQ2fnyqz9gOo35yLmo2lyo7IuAecs0VO99982aMyfQcz2LyWQNyxPJdvbHtW2fRpk02qVquU5KYpOiluGZ3AsvO1zKR/4xY7qaaZKJqo9MvXsR1qIQSpQWALWsSN4JsBe8uuD9l2AWxrdZXYX99jTTh9WmQfVjOtS6GbNQWXB4W33qQqH1e5+Mv8XZ9Od0MLtbm329FAR1EmN7Lz6l7aK2aoXw1IqVUUUWoyhGF7s7EEve40GW2XvJnf2R7WMFWD9ffDsp7AbNVDrlvfMi6NcHQ6ajU6zu4joVsx/eweG5dhOr/4ESsdIfZLh6gZsIxo1LC1JyXoEjhmN3S/5teQ3Ak2dN0Sws7fd/RT3KqPEG6umA2hTxFJKtJg1OooZSPipHBgdCOBEaTPC0xu09kVGpg1KJbtFGC1KVTgKiggo3LMPCejezvpMcXhitWoWxNJnNQse29NnLLU8AWK6bso3XEXVbNdC0ysIczTu9FZpq0SOEbhYq1kxGN2emIpVKVT3KqNTbuDC2bxBsfER0YqzN3i3ELSeAW2KofsjxDoMbhanvUKwe19xN6dQDuzInrL5jV0Hgw+AMp/RfDBNvbWA3GnTqHxqPSqH4sZdsWug8T8o/aTgZt8ahp8wFn0RIaAdCQrV/rB7oSsfSDzhND/AC55nzSPyLeSKB1b/OMhtbZqYrD1qFTRK1NqZNr5SfdcDmrBW/LJkZatQcnqD0e0cDMDGN2GYPoVce0OGOq19jYp3oU+tAFZF6quo3LWQZXt3E9oHirqeMrHtR6R4SjhKlCqtOria1MrSpFQzUsw0xDE+5beOJIHC5lvVQCSALta5tvsLC/lpKF0m6FHHbRw5SglLC0y30nEAItTENmLPZfecaKgcggljvAlyiERqN+Q2aMfLG3ysMSqE4eI90Y6Kvezj2YDEqMTjQwoHWjRuVauPtsRqtPlbVu4b/Ydn7Po4dMlCnTpJe+Skiot7AFiBvNgNTrpJqe4AcANAByA5SQaJra2Wqfd5w0Gg981KKBsY7U0NM5ou8LyhZMsiq26QvCqd0XeaEI6ASHDFbd4h3uZPNEtEU4xKm8JtOSJi0bSRqNpIOaXSWU2iwTCYmpIq2sy50jA0xvAUrbwUL/HQjgQd4MxlAUBQAqgBQAAABuAA0A7pEmZY6R8os5pXrBgVC8yxkYEwnGITohgsEyDGZJiyYoBWAFyelGwEx2GaixCm4anUK5jTcEdoC43i4Pj3Tx7bPR/GbLrI2YjUmjiKLMFJ4gHQq1t6nnxE90JmltXZdLFUXpVhem4sbe8pG51PBgdQf0JE1qGvdT9B2LDmPfpkqlVRCUbzcHLjdAtpYzE4ZauIeg6sXVciEVrq1j1hBCDwC3sQeMtiLy3nQeM8p6D0MbhNpYjCU2pslPO1WnWLU1qqhAWpTsGKuVZSN4sdbixnqWJpOyFaZys3Z6zjTB95wOLAXtwzWvpeK2hEGTdEixxFsLA9ijTTExYg3C4vRHCZq+0cUd2KxRp0TzoYe9JWHcTf+iWTFDQeJ+UxgsKlJESmoWnTVURRuVFFgPTjJYvcPzH4CZtRJxHE+A7hgPgpwt3AAsfRu6Esn+mNyhNf/FHt8lW/ONVf2smTF1RzbN/WoPzJkQZu9MKGWrTf7SZfNDcfBvhOcGlKui4dS9vbfzxVuE78LHdnpgnAyQMUGkg0o2UiE0GZvFAyQaRsoWTQ0M0Xmmbzyy8spOYu8kTFGW4DhupL26p6PpIvFBpJ6yhSzEBVBZmYgKoG8kncJFzHMfvNXoAIsUB7TLMTpbvtxtztPPuk3T52Jp4M5UGjV7Wd/wX9xe/3j3bpUDjat82Yhr3zDR7882+/fOjpthvmaJJOieVrnxxFvVWG0khC9uQayLVAb2INtDYg28bbp5Zi+l+Mr4daBbXUVKqmz1U0yqxG7jc/W0vxvq4BWoEGmxVxrmQ5Tfy4T2PYMjrukeAdBn8cM+76L007mtsvWoMZWNidMUdlp4gqtQ6LU0Wm55NwRvh4cbIxmXUU0kUwZIMsew9yXulgxReYJmJEmUpDvOT422CCZAmZJkCZ4AngLBMkomFEciwJXpK0a2wqD11r5AMQgULWW4cBbjKdbMpDMpBGoPCwI6yLIoscixb5C6wJyVQgNuRqposwtLPVRebIp821+EYizZ2JSzYi/BQzfDKPn8J5Tx8WZkfMj7pD37rS7kFab+MxC0xPpa5tcrpXhM+GJG+kRUHgNG/+pJ8pUMO9x4aT0WrTDAggEEEEHiCN085r4c0K70z9VsoPNd6N6ETl9uQWe2Ya4H5Le2ZJvMdGdMR795p4aSDRQaSBnOkLSITQ0yDFZpnNI2UbJuaZzRV5nNPLKNkzNMNIXmbz0XBuF4W3WjittYenmz1VzKSCi9p7jhlHHxtKdt3bj4ns2y0Rup3vm5M/M924fGS9oOHajWpYlB2KtqNdR9tBem/iUBH/wAYnGpYtWAO8HcRO32XTQmNs4xJ56HWyt0dK2QXGJGiW2z0PAjwkRs1eZm2Kq8/gYGsvf6TcutIQS8ilpQC7hIV6gUd/KSqVydwt85rmnC6ayhJN3LVK3Nzx3yzbO6YPRAQr1tMCwu2V0HABrG47iPC04XVSNYhFJPpxJ4ARU0Mc7dyQXCbLRscLvyCvux+kn0qqypTKrTQOzM+Y3ZrIoAAAvZzx9ydgmV7oRgTTwgdvfxLGs34bZaa+GUXH4p3yZwVY2Ns7mxCzRhzyz+KwhYkkZadyCYAQCxirKpNl6TZZRY1VgqxqrFEpDnLKrHIswqxyrEOKrucsNoD/ms7PRvDWRm+0bD8K/3J9Jx3QsVUbyQPM7pa8LQCIqjcoA/vNzYFPxJzKcmj4n7LOrJLM3eadCEJ2yykSq9NNmkqtZRqnYqfgJ7LeRJ/q7paouvSDqysAVYFSDuIIsRK1VAKiIxnVPp5jDIHjT0XnFGrcd/HxjA0jtDANhqzIb5d6sfrIdx8RqDIhpwb43McWOzC6wFrgHNyKcDMgxQaZzRdl5ZMzTOaLzQzTyy8smZpnNF3hmhZeWWj0h2b9JwtWn9Yrmp/+4naX1tl/MZ5NQZkOm47wdx/vPZs0876UbJ6rEuVHYq/xUtuGY9pfJr+Vp02waixdCdcR8/l5FXKNt5LDNcYYw8j6zVx9au6EUmCNfnqRbdm4cJudRM9ROpWvJFLK0sLjjywKqowGMzXu9/tdcPnmlgwVaqqAVSGbiRv7hfjNvqYdRPAqdJsw0ri5jnY8zh6KBxPjM4XBvia1NPtsFHJQd7eQufKT6iWnoZsqxesRzp0/E++3pYfmMq1lQKeF0munforNUHNjJeVZ6aBQAosqgKo5KBYD0AjFWSVIxUnz4uWGTZRVY1VmVSNVIouSXOWFWOVYKsaqxRckOchVjdwgqySUi7BV4ny7z4CKxcQ1uJOAVdzua3Nh4Qsxc7l0H4jvPkPnO/FYaiEUKNw0/vGz6Ns6kFJAI9cz3+8FjTScR5ciEITQSUQhCCFy9vbHGIpm1hUW5pk8+Kk8j+x4Si5SpIIIKkgg7wRvE9NInA6Q7C6z+JTH8QDUD+YBu/MP7cphbVoDKONEOkMxzH1WrQVnDPDfl6KpXmQZLL/AJ+kwUnKggroLhF4ZpjLMWM9wQp5oXkIQXtlLNOftzZv0ikQPfW7U+88U89PMCb1oZYyKR0Tw9uYUmOLHBzcwvPcNgy7ldFIBJuOWlrRVekUYhhY/AjmO6XHbGwjUPWUSFrjXXRanjwDd50PHnK1tDGmxSrSK1VI36ZTfkdRcd9p3NHWR1Tbtz1Go+3at+Gs4puPEclooCxAGpJsBOtR2Mtu2xJ5LoB5nfOThcRkdW35Tu5jcZYcFievbLRV3biMuUKObNuUevnLbyGDecbAKU8zm5YBaZ2IWqU0pknPmvmt2AtiXJHCx/y8u2Fwq00VEHZQZRz7ye8m585DZ+zhSHN2tmbcNNyrfcoPmTqeQ3lScTtPaH5l+6zqjLtPP6feywaqrdNYXwCgqRipJKkYqTFLlnlyiqRqrJKkYqRRckucsKsaqQVZIm0U51kkuWGNvH5Tt7KwGRcx95uHIcpr7L2dud/FQf8AkZ1wJ1uxNlln/JmGP8Ry7e9ZtTNfoN8VmEITq1SRCEIIRCEIIRMETMIIXB23sDrLvTsKn1huD/s3zlZKEEgggg2IIsQeRE9DInO2psVKwv7r8HA+DDiJz+0dk8UmWDB2o0P3WnS1xj6D8vRUzJMZJu4vA1KTWcW5H6p8D+kTknKOJY7deLEaFbTZA4XC18kMk2MkMkN5S31r5JnJH5JnJDeRvpASLxOz6VUAVERwN2YajwO8eRm4EmQkBIWm7TYqO/qFxF6JYMG/VeRqVCP+U6uHwqIoVFVVG5VUKL89OPfNgJJBJOWqllwkeT3kn1Xj5XO6xJ7ylhJMJGBJNUlYuSS5LCRipJhIwJFlyWXKCpGKszaZpozmygk/5v5ReLjutFydEou1UWa06Wztln3qg7wp+Z/abGB2Uqatq/wHh+83wJ12y9h7hE1Tno3l39vvuz5qi/RZ5oAmYQnVqkiEIQQiEIQQiEIQQiEIQQiEIQQl1sOrghgCDvBFxOHjejlrmkfyMfk37+ssEJTqqGGqFpG+Oo8U6KZ8R6JVJq4dkNmUg8iLf95ELLpVoqwswBHIi859fo/TPukr3e8vodfjOYqNgzsxhcHDkcD9PRaLK9p6wsq5khknUq7Dqruyt4Gx9D+81nwjr7yMPym3rumLLBPD+4xw8MPNWmzsdkVqhJIJGSQEq8VqlvJQSTCSekzmEjxRzUC5RCSYSTSm7e6rHwUmbFPZdU77Ad5/QR0cE837bHHww80p0jRmVrGwFz3fEgfqIC5NgDfgALn0nQGxBm1u1ylzcBVVbHKo371HqZtpg7JoCGLMxy2JJuct9dbXGl+E3ofw9LJYyO3fifoqjqoDLFaWG2Oza1DYchq3ruE61HDKgsosP81POKFPRdH0BWxYXH3jrqbfOQNJjvBvloqe1ya78Z0tHs2npB+m3HmcT77lUkldJmt2KrElTbQjja9txNvKJZGICkGxdiTcAZAxIGhvrppMmh2xZeN8xtZQFtlUX3/uZoJSlhXYjW9rCxIsSdb6HymxNHqGy7jfqyo7Vu0T4/GTqUmIb3hZ7ra27KANCeetjyghbcJq9oBQoO43zdo3sCLm/jAVKlx2dNPEDN48jfyghbUJGEEKUIQghEIQghEIQghEIQghEIQghLP7zIhCC8Wpjd849ffCE4jbfWPetGnyUae+dbB7x4whFbG6w7wpVGS6BmBMQnd6rMUzCEJ6vUTEIQQiZhCCEQhCCFgwhCCFmEIQQv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" name="TextBox 34">
            <a:extLst>
              <a:ext uri="{FF2B5EF4-FFF2-40B4-BE49-F238E27FC236}">
                <a16:creationId xmlns:a16="http://schemas.microsoft.com/office/drawing/2014/main" id="{19509F5E-F203-244F-AB85-A10D1171CB83}"/>
              </a:ext>
            </a:extLst>
          </p:cNvPr>
          <p:cNvSpPr txBox="1"/>
          <p:nvPr/>
        </p:nvSpPr>
        <p:spPr>
          <a:xfrm>
            <a:off x="499090" y="1055219"/>
            <a:ext cx="8875749" cy="461217"/>
          </a:xfrm>
          <a:prstGeom prst="rect">
            <a:avLst/>
          </a:prstGeom>
          <a:noFill/>
          <a:ln w="22225">
            <a:noFill/>
          </a:ln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20000"/>
              </a:lnSpc>
              <a:spcAft>
                <a:spcPts val="400"/>
              </a:spcAft>
              <a:buAutoNum type="arabicPeriod"/>
            </a:pPr>
            <a:r>
              <a:rPr lang="zh-CN" altLang="en-US" sz="2200" b="1" kern="100" dirty="0">
                <a:latin typeface="Heiti SC Medium"/>
                <a:ea typeface="Heiti SC Medium"/>
                <a:cs typeface="Heiti SC Medium"/>
              </a:rPr>
              <a:t>高质量外延单晶薄膜</a:t>
            </a:r>
            <a:r>
              <a:rPr lang="en-US" altLang="zh-CN" sz="2200" b="1" kern="100" dirty="0">
                <a:latin typeface="Heiti SC Medium"/>
                <a:ea typeface="Heiti SC Medium"/>
                <a:cs typeface="Heiti SC Medium"/>
              </a:rPr>
              <a:t>, </a:t>
            </a:r>
            <a:r>
              <a:rPr lang="zh-CN" altLang="en-US" sz="2200" b="1" kern="100" dirty="0">
                <a:latin typeface="Heiti SC Medium"/>
                <a:ea typeface="Heiti SC Medium"/>
                <a:cs typeface="Heiti SC Medium"/>
              </a:rPr>
              <a:t>异质结</a:t>
            </a:r>
            <a:r>
              <a:rPr lang="en-US" altLang="zh-CN" sz="2200" b="1" kern="100" dirty="0">
                <a:latin typeface="Heiti SC Medium"/>
                <a:ea typeface="Heiti SC Medium"/>
                <a:cs typeface="Heiti SC Medium"/>
              </a:rPr>
              <a:t>, </a:t>
            </a:r>
            <a:r>
              <a:rPr lang="zh-CN" altLang="en-US" sz="2200" b="1" kern="100" dirty="0">
                <a:latin typeface="Heiti SC Medium"/>
                <a:ea typeface="Heiti SC Medium"/>
                <a:cs typeface="Heiti SC Medium"/>
              </a:rPr>
              <a:t>表界面修饰</a:t>
            </a:r>
            <a:r>
              <a:rPr lang="en-US" altLang="zh-CN" sz="2200" kern="100" dirty="0">
                <a:latin typeface="Heiti SC Medium"/>
                <a:ea typeface="Heiti SC Medium"/>
                <a:cs typeface="Heiti SC Medium"/>
              </a:rPr>
              <a:t> (</a:t>
            </a:r>
            <a:r>
              <a:rPr lang="en-US" altLang="zh-CN" sz="2200" kern="100" dirty="0">
                <a:latin typeface="+mn-ea"/>
                <a:ea typeface="+mn-ea"/>
                <a:cs typeface="Heiti SC Medium"/>
              </a:rPr>
              <a:t>custom-designed) </a:t>
            </a:r>
          </a:p>
        </p:txBody>
      </p:sp>
      <p:sp>
        <p:nvSpPr>
          <p:cNvPr id="26" name="TextBox 34">
            <a:extLst>
              <a:ext uri="{FF2B5EF4-FFF2-40B4-BE49-F238E27FC236}">
                <a16:creationId xmlns:a16="http://schemas.microsoft.com/office/drawing/2014/main" id="{C3846227-070B-4645-A2B9-B7D4B2C5AF1A}"/>
              </a:ext>
            </a:extLst>
          </p:cNvPr>
          <p:cNvSpPr txBox="1"/>
          <p:nvPr/>
        </p:nvSpPr>
        <p:spPr>
          <a:xfrm>
            <a:off x="3416617" y="74137"/>
            <a:ext cx="3110230" cy="6323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zh-CN" altLang="en-US" sz="3200" b="1" kern="100" dirty="0">
                <a:solidFill>
                  <a:schemeClr val="tx1"/>
                </a:solidFill>
                <a:latin typeface="Heiti SC Medium"/>
                <a:ea typeface="Heiti SC Medium"/>
                <a:cs typeface="Heiti SC Medium"/>
              </a:rPr>
              <a:t>我们可以提供</a:t>
            </a:r>
            <a:endParaRPr lang="en-US" altLang="zh-CN" sz="3200" b="1" kern="100" dirty="0">
              <a:solidFill>
                <a:schemeClr val="tx1"/>
              </a:solidFill>
              <a:latin typeface="Heiti SC Medium"/>
              <a:ea typeface="Heiti SC Medium"/>
              <a:cs typeface="Heiti SC Medium"/>
            </a:endParaRPr>
          </a:p>
        </p:txBody>
      </p:sp>
      <p:pic>
        <p:nvPicPr>
          <p:cNvPr id="27" name="Picture 2" descr="http://kourkoutis.research.engineering.cornell.edu/sites/kourkoutis.research.engineering.cornell.edu/files/Slideshow/LSMO-STO-SL_full_white-border.png">
            <a:extLst>
              <a:ext uri="{FF2B5EF4-FFF2-40B4-BE49-F238E27FC236}">
                <a16:creationId xmlns:a16="http://schemas.microsoft.com/office/drawing/2014/main" id="{0DABE657-E31D-A24F-83CC-9EFB43588F9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69" t="8297" r="21299"/>
          <a:stretch/>
        </p:blipFill>
        <p:spPr bwMode="auto">
          <a:xfrm>
            <a:off x="4936965" y="1602114"/>
            <a:ext cx="846439" cy="1128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6" descr="Image result for XANES  EXAFS">
            <a:extLst>
              <a:ext uri="{FF2B5EF4-FFF2-40B4-BE49-F238E27FC236}">
                <a16:creationId xmlns:a16="http://schemas.microsoft.com/office/drawing/2014/main" id="{71421F8A-74EA-CB46-B97C-65842F3D0D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7072" y="4097631"/>
            <a:ext cx="2142738" cy="1706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Box 38">
            <a:extLst>
              <a:ext uri="{FF2B5EF4-FFF2-40B4-BE49-F238E27FC236}">
                <a16:creationId xmlns:a16="http://schemas.microsoft.com/office/drawing/2014/main" id="{282064AC-B267-814E-A700-5475F731A9C2}"/>
              </a:ext>
            </a:extLst>
          </p:cNvPr>
          <p:cNvSpPr txBox="1"/>
          <p:nvPr/>
        </p:nvSpPr>
        <p:spPr>
          <a:xfrm>
            <a:off x="593378" y="2880893"/>
            <a:ext cx="8367489" cy="956159"/>
          </a:xfrm>
          <a:prstGeom prst="rect">
            <a:avLst/>
          </a:prstGeom>
          <a:noFill/>
          <a:ln w="22225">
            <a:noFill/>
          </a:ln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20000"/>
              </a:lnSpc>
              <a:spcAft>
                <a:spcPts val="400"/>
              </a:spcAft>
              <a:buFontTx/>
              <a:buAutoNum type="arabicPeriod" startAt="2"/>
            </a:pPr>
            <a:r>
              <a:rPr lang="zh-CN" altLang="en-US" sz="2200" b="1" kern="100" dirty="0">
                <a:latin typeface="Heiti SC Medium"/>
                <a:ea typeface="Heiti SC Medium"/>
                <a:cs typeface="Heiti SC Medium"/>
              </a:rPr>
              <a:t>基于同步辐射的光电子能谱</a:t>
            </a:r>
            <a:r>
              <a:rPr lang="en-US" altLang="zh-CN" sz="2200" kern="100" dirty="0">
                <a:latin typeface="+mn-lt"/>
                <a:ea typeface="Heiti SC Medium"/>
                <a:cs typeface="Heiti SC Medium"/>
              </a:rPr>
              <a:t>(PES) + </a:t>
            </a:r>
            <a:r>
              <a:rPr lang="zh-CN" altLang="en-US" sz="2200" b="1" kern="100" dirty="0">
                <a:latin typeface="Heiti SC Medium"/>
                <a:ea typeface="Heiti SC Medium"/>
                <a:cs typeface="Heiti SC Medium"/>
              </a:rPr>
              <a:t>吸收谱</a:t>
            </a:r>
            <a:r>
              <a:rPr lang="en-US" altLang="zh-CN" sz="2200" kern="100" dirty="0">
                <a:latin typeface="+mj-lt"/>
                <a:ea typeface="Heiti SC Medium"/>
                <a:cs typeface="Heiti SC Medium"/>
              </a:rPr>
              <a:t>(XANES &amp; EXAFS)</a:t>
            </a:r>
          </a:p>
          <a:p>
            <a:pPr>
              <a:lnSpc>
                <a:spcPct val="120000"/>
              </a:lnSpc>
              <a:spcAft>
                <a:spcPts val="400"/>
              </a:spcAft>
            </a:pPr>
            <a:r>
              <a:rPr lang="en-US" altLang="zh-CN" sz="2200" b="1" kern="100" dirty="0">
                <a:latin typeface="Heiti SC Medium"/>
                <a:ea typeface="Heiti SC Medium"/>
                <a:cs typeface="Heiti SC Medium"/>
              </a:rPr>
              <a:t>        </a:t>
            </a:r>
            <a:r>
              <a:rPr lang="zh-CN" altLang="en-US" sz="2200" b="1" kern="100" dirty="0">
                <a:solidFill>
                  <a:srgbClr val="00B050"/>
                </a:solidFill>
                <a:latin typeface="Heiti SC Medium"/>
                <a:ea typeface="Heiti SC Medium"/>
                <a:cs typeface="Heiti SC Medium"/>
              </a:rPr>
              <a:t>表界面电子结构， 电荷转移； 价态， 配位数，键长 </a:t>
            </a:r>
            <a:endParaRPr lang="en-US" altLang="zh-CN" sz="2200" b="1" kern="100" dirty="0">
              <a:solidFill>
                <a:srgbClr val="00B050"/>
              </a:solidFill>
              <a:latin typeface="Heiti SC Medium"/>
              <a:ea typeface="Heiti SC Medium"/>
              <a:cs typeface="Heiti SC Medium"/>
            </a:endParaRPr>
          </a:p>
        </p:txBody>
      </p:sp>
      <p:pic>
        <p:nvPicPr>
          <p:cNvPr id="30" name="Picture 2" descr="Image result for surface electronic structure">
            <a:extLst>
              <a:ext uri="{FF2B5EF4-FFF2-40B4-BE49-F238E27FC236}">
                <a16:creationId xmlns:a16="http://schemas.microsoft.com/office/drawing/2014/main" id="{38FFF531-1C5B-194C-9E67-9DB5298343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34" b="6980"/>
          <a:stretch/>
        </p:blipFill>
        <p:spPr bwMode="auto">
          <a:xfrm>
            <a:off x="3302515" y="4134957"/>
            <a:ext cx="2141714" cy="1812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Image result for 薄膜 材料 电子">
            <a:extLst>
              <a:ext uri="{FF2B5EF4-FFF2-40B4-BE49-F238E27FC236}">
                <a16:creationId xmlns:a16="http://schemas.microsoft.com/office/drawing/2014/main" id="{AFA600D3-E45C-4842-A412-7255A657F2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69" t="16178" r="30743" b="30491"/>
          <a:stretch/>
        </p:blipFill>
        <p:spPr bwMode="auto">
          <a:xfrm>
            <a:off x="3163966" y="1604296"/>
            <a:ext cx="1478052" cy="1126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1">
            <a:extLst>
              <a:ext uri="{FF2B5EF4-FFF2-40B4-BE49-F238E27FC236}">
                <a16:creationId xmlns:a16="http://schemas.microsoft.com/office/drawing/2014/main" id="{045326D7-7101-5242-87D6-092E92BC1EF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63920" y="4023960"/>
            <a:ext cx="2087454" cy="1949105"/>
          </a:xfrm>
          <a:prstGeom prst="rect">
            <a:avLst/>
          </a:prstGeom>
        </p:spPr>
      </p:pic>
      <p:sp>
        <p:nvSpPr>
          <p:cNvPr id="33" name="矩形 32">
            <a:extLst>
              <a:ext uri="{FF2B5EF4-FFF2-40B4-BE49-F238E27FC236}">
                <a16:creationId xmlns:a16="http://schemas.microsoft.com/office/drawing/2014/main" id="{EEB95F53-4CB2-F545-897F-1B55ECAF9110}"/>
              </a:ext>
            </a:extLst>
          </p:cNvPr>
          <p:cNvSpPr/>
          <p:nvPr/>
        </p:nvSpPr>
        <p:spPr>
          <a:xfrm>
            <a:off x="2769325" y="6152988"/>
            <a:ext cx="4685211" cy="4081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u="sng" dirty="0">
                <a:solidFill>
                  <a:srgbClr val="0000FF"/>
                </a:solidFill>
                <a:latin typeface="Songti SC"/>
                <a:ea typeface="SimSun" panose="02010600030101010101" pitchFamily="2" charset="-122"/>
                <a:cs typeface="Times New Roman" panose="02020603050405020304" pitchFamily="18" charset="0"/>
              </a:rPr>
              <a:t>Email: kelvinzhang@xmu.edu.cn</a:t>
            </a:r>
            <a:endParaRPr lang="en-US" b="1" u="sng" dirty="0">
              <a:solidFill>
                <a:srgbClr val="0000FF"/>
              </a:solidFill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C8FE6202-5072-7743-9771-639C104E5921}"/>
              </a:ext>
            </a:extLst>
          </p:cNvPr>
          <p:cNvSpPr txBox="1"/>
          <p:nvPr/>
        </p:nvSpPr>
        <p:spPr>
          <a:xfrm>
            <a:off x="8625577" y="6507574"/>
            <a:ext cx="5086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/>
              <a:t>27</a:t>
            </a:r>
          </a:p>
        </p:txBody>
      </p:sp>
    </p:spTree>
    <p:extLst>
      <p:ext uri="{BB962C8B-B14F-4D97-AF65-F5344CB8AC3E}">
        <p14:creationId xmlns:p14="http://schemas.microsoft.com/office/powerpoint/2010/main" val="339263637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-62230" y="-51435"/>
            <a:ext cx="9203690" cy="864235"/>
            <a:chOff x="-98" y="-81"/>
            <a:chExt cx="14494" cy="1361"/>
          </a:xfrm>
        </p:grpSpPr>
        <p:pic>
          <p:nvPicPr>
            <p:cNvPr id="3" name="图片 2" descr="8092962_173153605000_2"/>
            <p:cNvPicPr/>
            <p:nvPr/>
          </p:nvPicPr>
          <p:blipFill>
            <a:blip r:embed="rId2"/>
            <a:srcRect b="83057"/>
            <a:stretch>
              <a:fillRect/>
            </a:stretch>
          </p:blipFill>
          <p:spPr>
            <a:xfrm>
              <a:off x="-5" y="-3"/>
              <a:ext cx="14401" cy="1191"/>
            </a:xfrm>
            <a:prstGeom prst="rect">
              <a:avLst/>
            </a:prstGeom>
          </p:spPr>
        </p:pic>
        <p:pic>
          <p:nvPicPr>
            <p:cNvPr id="5" name="Picture 2" descr="Related image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8" y="-81"/>
              <a:ext cx="1361" cy="13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AutoShape 10" descr="https://www.extremetech.com/wp-content/uploads/2015/06/supercon-head-640x35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6" name="文本框 5"/>
          <p:cNvSpPr txBox="1"/>
          <p:nvPr/>
        </p:nvSpPr>
        <p:spPr>
          <a:xfrm>
            <a:off x="8625577" y="6507574"/>
            <a:ext cx="5086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/>
              <a:t>2</a:t>
            </a:r>
          </a:p>
        </p:txBody>
      </p:sp>
      <p:sp>
        <p:nvSpPr>
          <p:cNvPr id="42" name="文本框 6"/>
          <p:cNvSpPr txBox="1"/>
          <p:nvPr/>
        </p:nvSpPr>
        <p:spPr>
          <a:xfrm>
            <a:off x="1223327" y="-1905"/>
            <a:ext cx="7977188" cy="7078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4000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Electrochemical Energy Conversion</a:t>
            </a:r>
          </a:p>
        </p:txBody>
      </p:sp>
      <p:pic>
        <p:nvPicPr>
          <p:cNvPr id="52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644" y="754380"/>
            <a:ext cx="8017933" cy="5966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4229383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-62230" y="-70006"/>
            <a:ext cx="9203690" cy="864235"/>
            <a:chOff x="-98" y="-81"/>
            <a:chExt cx="14494" cy="1361"/>
          </a:xfrm>
        </p:grpSpPr>
        <p:pic>
          <p:nvPicPr>
            <p:cNvPr id="3" name="图片 2" descr="8092962_173153605000_2"/>
            <p:cNvPicPr/>
            <p:nvPr/>
          </p:nvPicPr>
          <p:blipFill>
            <a:blip r:embed="rId2"/>
            <a:srcRect b="83057"/>
            <a:stretch>
              <a:fillRect/>
            </a:stretch>
          </p:blipFill>
          <p:spPr>
            <a:xfrm>
              <a:off x="-5" y="-3"/>
              <a:ext cx="14401" cy="1191"/>
            </a:xfrm>
            <a:prstGeom prst="rect">
              <a:avLst/>
            </a:prstGeom>
          </p:spPr>
        </p:pic>
        <p:pic>
          <p:nvPicPr>
            <p:cNvPr id="5" name="Picture 2" descr="Related image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8" y="-81"/>
              <a:ext cx="1361" cy="13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9" name="Rectangle 38"/>
          <p:cNvSpPr/>
          <p:nvPr/>
        </p:nvSpPr>
        <p:spPr>
          <a:xfrm>
            <a:off x="673948" y="7453858"/>
            <a:ext cx="8205947" cy="2414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AutoShape 10" descr="https://www.extremetech.com/wp-content/uploads/2015/06/supercon-head-640x35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802005" y="-11313"/>
            <a:ext cx="8327933" cy="762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ctr">
              <a:lnSpc>
                <a:spcPts val="36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zh-CN" altLang="en-US" sz="3200" b="1" dirty="0">
                <a:latin typeface="SimHei" panose="02010609060101010101" pitchFamily="49" charset="-122"/>
                <a:ea typeface="SimHei" panose="02010609060101010101" pitchFamily="49" charset="-122"/>
              </a:rPr>
              <a:t>同步辐射光源</a:t>
            </a:r>
            <a:r>
              <a:rPr lang="en-US" altLang="zh-CN" sz="3200" b="1" dirty="0">
                <a:latin typeface="Times New Roman" pitchFamily="18" charset="0"/>
                <a:ea typeface="SimSun" pitchFamily="2" charset="-122"/>
              </a:rPr>
              <a:t>(Synchrotron radiation)</a:t>
            </a:r>
            <a:endParaRPr lang="en-GB" altLang="zh-CN" sz="3200" b="1" dirty="0">
              <a:latin typeface="Times New Roman" pitchFamily="18" charset="0"/>
              <a:ea typeface="SimSun" pitchFamily="2" charset="-122"/>
            </a:endParaRPr>
          </a:p>
        </p:txBody>
      </p:sp>
      <p:pic>
        <p:nvPicPr>
          <p:cNvPr id="12" name="Picture 11" descr="Image result for world Synchrotron radiation map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3430" y="2151445"/>
            <a:ext cx="6159219" cy="4018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2"/>
          <p:cNvSpPr txBox="1"/>
          <p:nvPr/>
        </p:nvSpPr>
        <p:spPr>
          <a:xfrm>
            <a:off x="7762672" y="1841110"/>
            <a:ext cx="162500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zh-CN" altLang="en-US" dirty="0"/>
              <a:t>欧盟</a:t>
            </a:r>
            <a:r>
              <a:rPr lang="en-US" altLang="zh-CN" dirty="0"/>
              <a:t>7</a:t>
            </a:r>
            <a:r>
              <a:rPr lang="zh-CN" altLang="en-US" dirty="0"/>
              <a:t>个</a:t>
            </a:r>
            <a:endParaRPr lang="en-US" altLang="zh-CN" dirty="0"/>
          </a:p>
          <a:p>
            <a:r>
              <a:rPr lang="zh-CN" altLang="en-US" dirty="0"/>
              <a:t>美国</a:t>
            </a:r>
            <a:r>
              <a:rPr lang="en-US" altLang="zh-CN" dirty="0"/>
              <a:t>5</a:t>
            </a:r>
            <a:r>
              <a:rPr lang="zh-CN" altLang="en-US" dirty="0"/>
              <a:t>个</a:t>
            </a:r>
            <a:endParaRPr lang="en-US" altLang="zh-CN" dirty="0"/>
          </a:p>
          <a:p>
            <a:r>
              <a:rPr lang="zh-CN" altLang="en-US" dirty="0"/>
              <a:t>日本</a:t>
            </a:r>
            <a:r>
              <a:rPr lang="en-US" altLang="zh-CN" dirty="0"/>
              <a:t>3</a:t>
            </a:r>
            <a:r>
              <a:rPr lang="zh-CN" altLang="en-US" dirty="0"/>
              <a:t>个</a:t>
            </a:r>
            <a:endParaRPr lang="en-US" altLang="zh-CN" dirty="0"/>
          </a:p>
          <a:p>
            <a:r>
              <a:rPr lang="zh-CN" altLang="en-US" dirty="0"/>
              <a:t>新加坡 </a:t>
            </a:r>
            <a:r>
              <a:rPr lang="en-US" altLang="zh-CN" dirty="0"/>
              <a:t>1</a:t>
            </a:r>
            <a:r>
              <a:rPr lang="zh-CN" altLang="en-US" dirty="0"/>
              <a:t>个</a:t>
            </a:r>
            <a:endParaRPr lang="en-US" altLang="zh-CN" dirty="0"/>
          </a:p>
          <a:p>
            <a:r>
              <a:rPr lang="zh-CN" altLang="en-US" dirty="0">
                <a:solidFill>
                  <a:srgbClr val="FF0000"/>
                </a:solidFill>
              </a:rPr>
              <a:t>中国上海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5" name="Picture 14" descr="Image result for diamond synchrotro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72039"/>
            <a:ext cx="3003742" cy="2003121"/>
          </a:xfrm>
          <a:prstGeom prst="rect">
            <a:avLst/>
          </a:prstGeom>
          <a:noFill/>
          <a:extLst>
            <a:ext uri="{909E8E84-426E-40dd-AFC4-6F175D3DCCD1}">
              <a14:hiddenFill xmlns:lc="http://schemas.openxmlformats.org/drawingml/2006/lockedCanvas"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 descr="Image result for Synchrotron radiation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68296"/>
            <a:ext cx="3003742" cy="3003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/>
          <p:cNvSpPr/>
          <p:nvPr/>
        </p:nvSpPr>
        <p:spPr>
          <a:xfrm>
            <a:off x="832884" y="750687"/>
            <a:ext cx="7455530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ctr"/>
            <a:r>
              <a:rPr lang="zh-CN" altLang="en-US" dirty="0">
                <a:solidFill>
                  <a:srgbClr val="333333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同步辐射光源</a:t>
            </a:r>
            <a:r>
              <a:rPr lang="en-US" altLang="zh-CN" dirty="0">
                <a:solidFill>
                  <a:srgbClr val="333333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Synchrotron radiation</a:t>
            </a:r>
            <a:r>
              <a:rPr lang="en-US" altLang="zh-CN" dirty="0">
                <a:solidFill>
                  <a:srgbClr val="333333"/>
                </a:solidFill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dirty="0">
                <a:solidFill>
                  <a:srgbClr val="333333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，一种利用高速运行的电子</a:t>
            </a:r>
            <a:r>
              <a:rPr lang="en-US" altLang="zh-CN" dirty="0">
                <a:solidFill>
                  <a:srgbClr val="333333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dirty="0">
                <a:solidFill>
                  <a:srgbClr val="333333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相对论性</a:t>
            </a:r>
            <a:r>
              <a:rPr lang="en-US" altLang="zh-CN" dirty="0">
                <a:solidFill>
                  <a:srgbClr val="333333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)</a:t>
            </a:r>
            <a:r>
              <a:rPr lang="zh-CN" altLang="en-US" dirty="0">
                <a:solidFill>
                  <a:srgbClr val="333333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在磁场中偏转时产生同步辐射的高性能新型</a:t>
            </a:r>
            <a:r>
              <a:rPr lang="en-US" altLang="zh-CN" dirty="0">
                <a:solidFill>
                  <a:srgbClr val="333333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, </a:t>
            </a:r>
            <a:r>
              <a:rPr lang="zh-CN" altLang="en-US" dirty="0">
                <a:solidFill>
                  <a:srgbClr val="333333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超高强度的光源。</a:t>
            </a:r>
            <a:endParaRPr lang="zh-CN" altLang="en-US" b="0" i="0" dirty="0">
              <a:solidFill>
                <a:srgbClr val="333333"/>
              </a:solidFill>
              <a:effectLst/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564978" y="1410223"/>
            <a:ext cx="4448962" cy="43088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zh-CN" altLang="en-US" sz="22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简单原理</a:t>
            </a:r>
            <a:r>
              <a:rPr lang="en-US" altLang="zh-CN" sz="22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: </a:t>
            </a:r>
            <a:r>
              <a:rPr lang="zh-CN" altLang="en-US" sz="22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变化的电场产生磁场！</a:t>
            </a:r>
            <a:endParaRPr lang="zh-CN" altLang="en-US" sz="2200" b="0" i="0" dirty="0">
              <a:solidFill>
                <a:srgbClr val="FF0000"/>
              </a:solidFill>
              <a:effectLst/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73948" y="6475160"/>
            <a:ext cx="1542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Diamond, UK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789DD179-D55B-7549-BD9C-215406780267}"/>
              </a:ext>
            </a:extLst>
          </p:cNvPr>
          <p:cNvSpPr txBox="1"/>
          <p:nvPr/>
        </p:nvSpPr>
        <p:spPr>
          <a:xfrm>
            <a:off x="8625577" y="6507574"/>
            <a:ext cx="5086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/>
              <a:t>4</a:t>
            </a:r>
          </a:p>
        </p:txBody>
      </p:sp>
      <p:sp>
        <p:nvSpPr>
          <p:cNvPr id="20" name="TextBox 2">
            <a:extLst>
              <a:ext uri="{FF2B5EF4-FFF2-40B4-BE49-F238E27FC236}">
                <a16:creationId xmlns:a16="http://schemas.microsoft.com/office/drawing/2014/main" id="{26E0460A-F94B-B944-88E7-FAD3454B5AB8}"/>
              </a:ext>
            </a:extLst>
          </p:cNvPr>
          <p:cNvSpPr txBox="1"/>
          <p:nvPr/>
        </p:nvSpPr>
        <p:spPr>
          <a:xfrm>
            <a:off x="3339572" y="6276741"/>
            <a:ext cx="54269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dirty="0">
                <a:solidFill>
                  <a:srgbClr val="FF0000"/>
                </a:solidFill>
              </a:rPr>
              <a:t>I09, B07(ambient pressure XPS), I06(XMCD)</a:t>
            </a:r>
          </a:p>
        </p:txBody>
      </p:sp>
    </p:spTree>
    <p:extLst>
      <p:ext uri="{BB962C8B-B14F-4D97-AF65-F5344CB8AC3E}">
        <p14:creationId xmlns:p14="http://schemas.microsoft.com/office/powerpoint/2010/main" val="70712158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8092962_173153605000_2"/>
          <p:cNvPicPr/>
          <p:nvPr/>
        </p:nvPicPr>
        <p:blipFill>
          <a:blip r:embed="rId2"/>
          <a:srcRect b="83057"/>
          <a:stretch>
            <a:fillRect/>
          </a:stretch>
        </p:blipFill>
        <p:spPr>
          <a:xfrm>
            <a:off x="-3175" y="-20476"/>
            <a:ext cx="9144635" cy="756285"/>
          </a:xfrm>
          <a:prstGeom prst="rect">
            <a:avLst/>
          </a:prstGeom>
        </p:spPr>
      </p:pic>
      <p:sp>
        <p:nvSpPr>
          <p:cNvPr id="39" name="Rectangle 38"/>
          <p:cNvSpPr/>
          <p:nvPr/>
        </p:nvSpPr>
        <p:spPr>
          <a:xfrm>
            <a:off x="673948" y="7453858"/>
            <a:ext cx="8205947" cy="2414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AutoShape 10" descr="https://www.extremetech.com/wp-content/uploads/2015/06/supercon-head-640x35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pic>
        <p:nvPicPr>
          <p:cNvPr id="11" name="Picture 2" descr="Image result for diamond synchrotr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394" y="4342842"/>
            <a:ext cx="2786926" cy="1909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3395067" y="1861564"/>
            <a:ext cx="596538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rgbClr val="0000FF"/>
                </a:solidFill>
              </a:rPr>
              <a:t> </a:t>
            </a:r>
            <a:r>
              <a:rPr lang="en-US" altLang="zh-CN" sz="2000" b="1" kern="100" dirty="0">
                <a:solidFill>
                  <a:srgbClr val="0000FF"/>
                </a:solidFill>
                <a:latin typeface="Heiti SC Medium"/>
                <a:ea typeface="Heiti SC Medium"/>
                <a:cs typeface="Heiti SC Medium"/>
              </a:rPr>
              <a:t> </a:t>
            </a:r>
            <a:r>
              <a:rPr lang="en-US" altLang="zh-CN" sz="2200" b="1" kern="100" dirty="0">
                <a:solidFill>
                  <a:srgbClr val="0000FF"/>
                </a:solidFill>
                <a:latin typeface="Heiti SC Medium"/>
                <a:ea typeface="Heiti SC Medium"/>
                <a:cs typeface="Heiti SC Medium"/>
              </a:rPr>
              <a:t>1. </a:t>
            </a:r>
            <a:r>
              <a:rPr lang="zh-CN" altLang="en-US" sz="2200" b="1" kern="100" dirty="0">
                <a:solidFill>
                  <a:srgbClr val="0000FF"/>
                </a:solidFill>
                <a:latin typeface="SimSun" panose="02010600030101010101" pitchFamily="2" charset="-122"/>
                <a:ea typeface="SimSun" panose="02010600030101010101" pitchFamily="2" charset="-122"/>
                <a:cs typeface="Heiti SC Medium"/>
              </a:rPr>
              <a:t>采集电子结构信息</a:t>
            </a:r>
            <a:r>
              <a:rPr lang="en-US" altLang="zh-CN" sz="2200" b="1" kern="100" dirty="0">
                <a:solidFill>
                  <a:srgbClr val="0000FF"/>
                </a:solidFill>
                <a:latin typeface="SimSun" panose="02010600030101010101" pitchFamily="2" charset="-122"/>
                <a:ea typeface="SimSun" panose="02010600030101010101" pitchFamily="2" charset="-122"/>
                <a:cs typeface="Heiti SC Medium"/>
              </a:rPr>
              <a:t>(</a:t>
            </a:r>
            <a:r>
              <a:rPr lang="zh-CN" altLang="en-US" sz="2200" b="1" kern="100" dirty="0">
                <a:solidFill>
                  <a:srgbClr val="0000FF"/>
                </a:solidFill>
                <a:latin typeface="SimSun" panose="02010600030101010101" pitchFamily="2" charset="-122"/>
                <a:ea typeface="SimSun" panose="02010600030101010101" pitchFamily="2" charset="-122"/>
                <a:cs typeface="Heiti SC Medium"/>
              </a:rPr>
              <a:t>价带</a:t>
            </a:r>
            <a:r>
              <a:rPr lang="en-US" altLang="zh-CN" sz="2200" b="1" kern="100" dirty="0">
                <a:solidFill>
                  <a:srgbClr val="0000FF"/>
                </a:solidFill>
                <a:latin typeface="SimSun" panose="02010600030101010101" pitchFamily="2" charset="-122"/>
                <a:ea typeface="SimSun" panose="02010600030101010101" pitchFamily="2" charset="-122"/>
                <a:cs typeface="Heiti SC Medium"/>
              </a:rPr>
              <a:t>,</a:t>
            </a:r>
            <a:r>
              <a:rPr lang="zh-CN" altLang="en-US" sz="2200" b="1" kern="100" dirty="0">
                <a:solidFill>
                  <a:srgbClr val="0000FF"/>
                </a:solidFill>
                <a:latin typeface="SimSun" panose="02010600030101010101" pitchFamily="2" charset="-122"/>
                <a:ea typeface="SimSun" panose="02010600030101010101" pitchFamily="2" charset="-122"/>
                <a:cs typeface="Heiti SC Medium"/>
              </a:rPr>
              <a:t>导带的态密度</a:t>
            </a:r>
            <a:r>
              <a:rPr lang="en-US" altLang="zh-CN" sz="2200" b="1" kern="100" dirty="0">
                <a:solidFill>
                  <a:srgbClr val="0000FF"/>
                </a:solidFill>
                <a:latin typeface="SimSun" panose="02010600030101010101" pitchFamily="2" charset="-122"/>
                <a:ea typeface="SimSun" panose="02010600030101010101" pitchFamily="2" charset="-122"/>
                <a:cs typeface="Heiti SC Medium"/>
              </a:rPr>
              <a:t>)</a:t>
            </a:r>
            <a:r>
              <a:rPr lang="zh-CN" altLang="en-US" sz="2200" b="1" kern="100" dirty="0">
                <a:solidFill>
                  <a:srgbClr val="0000FF"/>
                </a:solidFill>
                <a:latin typeface="SimSun" panose="02010600030101010101" pitchFamily="2" charset="-122"/>
                <a:ea typeface="SimSun" panose="02010600030101010101" pitchFamily="2" charset="-122"/>
                <a:cs typeface="Heiti SC Medium"/>
              </a:rPr>
              <a:t> </a:t>
            </a:r>
            <a:endParaRPr lang="en-GB" sz="2200" b="1" kern="100" dirty="0">
              <a:solidFill>
                <a:srgbClr val="0000FF"/>
              </a:solidFill>
              <a:latin typeface="SimSun" panose="02010600030101010101" pitchFamily="2" charset="-122"/>
              <a:ea typeface="SimSun" panose="02010600030101010101" pitchFamily="2" charset="-122"/>
              <a:cs typeface="Heiti SC Medium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6692" y="1147862"/>
            <a:ext cx="3231233" cy="3019756"/>
          </a:xfrm>
          <a:prstGeom prst="rect">
            <a:avLst/>
          </a:prstGeom>
        </p:spPr>
      </p:pic>
      <p:pic>
        <p:nvPicPr>
          <p:cNvPr id="16" name="图片 7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46230" y="2564423"/>
            <a:ext cx="2498906" cy="3126382"/>
          </a:xfrm>
          <a:prstGeom prst="rect">
            <a:avLst/>
          </a:prstGeom>
        </p:spPr>
      </p:pic>
      <p:sp>
        <p:nvSpPr>
          <p:cNvPr id="17" name="矩形 76"/>
          <p:cNvSpPr/>
          <p:nvPr/>
        </p:nvSpPr>
        <p:spPr>
          <a:xfrm>
            <a:off x="456146" y="1133540"/>
            <a:ext cx="2938921" cy="3034078"/>
          </a:xfrm>
          <a:prstGeom prst="rect">
            <a:avLst/>
          </a:prstGeom>
          <a:noFill/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6"/>
          <a:srcRect t="1906"/>
          <a:stretch/>
        </p:blipFill>
        <p:spPr>
          <a:xfrm>
            <a:off x="6211529" y="3232093"/>
            <a:ext cx="2425273" cy="2156241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4241075" y="1239982"/>
            <a:ext cx="44563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ts val="400"/>
              </a:spcAft>
            </a:pPr>
            <a:r>
              <a:rPr lang="zh-CN" altLang="en-US" sz="2000" b="1" kern="100" dirty="0">
                <a:latin typeface="SimSun" panose="02010600030101010101" pitchFamily="2" charset="-122"/>
                <a:ea typeface="SimSun" panose="02010600030101010101" pitchFamily="2" charset="-122"/>
                <a:cs typeface="Heiti SC Medium"/>
              </a:rPr>
              <a:t>不仅可以采集组分</a:t>
            </a:r>
            <a:r>
              <a:rPr lang="en-US" altLang="zh-CN" sz="2000" b="1" kern="100" dirty="0">
                <a:latin typeface="SimSun" panose="02010600030101010101" pitchFamily="2" charset="-122"/>
                <a:ea typeface="SimSun" panose="02010600030101010101" pitchFamily="2" charset="-122"/>
                <a:cs typeface="Heiti SC Medium"/>
              </a:rPr>
              <a:t>,</a:t>
            </a:r>
            <a:r>
              <a:rPr lang="zh-CN" altLang="en-US" sz="2000" b="1" kern="100" dirty="0">
                <a:latin typeface="SimSun" panose="02010600030101010101" pitchFamily="2" charset="-122"/>
                <a:ea typeface="SimSun" panose="02010600030101010101" pitchFamily="2" charset="-122"/>
                <a:cs typeface="Heiti SC Medium"/>
              </a:rPr>
              <a:t>价态</a:t>
            </a:r>
            <a:r>
              <a:rPr lang="en-US" altLang="zh-CN" sz="2000" b="1" kern="100" dirty="0">
                <a:latin typeface="SimSun" panose="02010600030101010101" pitchFamily="2" charset="-122"/>
                <a:ea typeface="SimSun" panose="02010600030101010101" pitchFamily="2" charset="-122"/>
                <a:cs typeface="Heiti SC Medium"/>
              </a:rPr>
              <a:t>,</a:t>
            </a:r>
            <a:r>
              <a:rPr lang="zh-CN" altLang="en-US" sz="2000" b="1" kern="100" dirty="0">
                <a:latin typeface="SimSun" panose="02010600030101010101" pitchFamily="2" charset="-122"/>
                <a:ea typeface="SimSun" panose="02010600030101010101" pitchFamily="2" charset="-122"/>
                <a:cs typeface="Heiti SC Medium"/>
              </a:rPr>
              <a:t>配位数</a:t>
            </a:r>
            <a:r>
              <a:rPr lang="en-US" altLang="zh-CN" sz="2000" b="1" kern="100" dirty="0">
                <a:latin typeface="SimSun" panose="02010600030101010101" pitchFamily="2" charset="-122"/>
                <a:ea typeface="SimSun" panose="02010600030101010101" pitchFamily="2" charset="-122"/>
                <a:cs typeface="Heiti SC Medium"/>
              </a:rPr>
              <a:t>,</a:t>
            </a:r>
            <a:r>
              <a:rPr lang="zh-CN" altLang="en-US" sz="2000" b="1" kern="100" dirty="0">
                <a:latin typeface="SimSun" panose="02010600030101010101" pitchFamily="2" charset="-122"/>
                <a:ea typeface="SimSun" panose="02010600030101010101" pitchFamily="2" charset="-122"/>
                <a:cs typeface="Heiti SC Medium"/>
              </a:rPr>
              <a:t>键长 </a:t>
            </a:r>
            <a:endParaRPr lang="en-US" altLang="zh-CN" sz="2000" b="1" kern="100" dirty="0">
              <a:latin typeface="SimSun" panose="02010600030101010101" pitchFamily="2" charset="-122"/>
              <a:ea typeface="SimSun" panose="02010600030101010101" pitchFamily="2" charset="-122"/>
              <a:cs typeface="Heiti SC Medium"/>
            </a:endParaRPr>
          </a:p>
        </p:txBody>
      </p:sp>
      <p:pic>
        <p:nvPicPr>
          <p:cNvPr id="20" name="Picture 6" descr="http://pubs.acs.org/appl/literatum/publisher/achs/journals/content/jpccck/2015/jpccck.2015.119.issue-4/jp511931y/20170812/images/large/jp-2014-11931y_0008.jpe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4049" y="2742474"/>
            <a:ext cx="2747663" cy="3109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53262" y="66450"/>
            <a:ext cx="9014773" cy="524759"/>
          </a:xfrm>
          <a:prstGeom prst="rect">
            <a:avLst/>
          </a:prstGeom>
          <a:noFill/>
          <a:ln w="22225"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Aft>
                <a:spcPts val="400"/>
              </a:spcAft>
            </a:pPr>
            <a:r>
              <a:rPr lang="zh-CN" altLang="en-US" sz="2600" b="1" kern="100" dirty="0">
                <a:latin typeface="SimSun" panose="02010600030101010101" pitchFamily="2" charset="-122"/>
                <a:ea typeface="SimSun" panose="02010600030101010101" pitchFamily="2" charset="-122"/>
                <a:cs typeface="Heiti SC Medium"/>
              </a:rPr>
              <a:t>基于同步辐射的光电子能谱</a:t>
            </a:r>
            <a:r>
              <a:rPr lang="en-US" altLang="zh-CN" sz="2600" b="1" kern="100" dirty="0">
                <a:latin typeface="+mj-lt"/>
                <a:ea typeface="SimSun" panose="02010600030101010101" pitchFamily="2" charset="-122"/>
                <a:cs typeface="Heiti SC Medium"/>
              </a:rPr>
              <a:t>(PES)+</a:t>
            </a:r>
            <a:r>
              <a:rPr lang="zh-CN" altLang="en-US" sz="2600" b="1" kern="100" dirty="0">
                <a:latin typeface="SimSun" panose="02010600030101010101" pitchFamily="2" charset="-122"/>
                <a:ea typeface="SimSun" panose="02010600030101010101" pitchFamily="2" charset="-122"/>
                <a:cs typeface="Heiti SC Medium"/>
              </a:rPr>
              <a:t>吸收谱</a:t>
            </a:r>
            <a:r>
              <a:rPr lang="en-US" altLang="zh-CN" sz="2600" b="1" kern="100" dirty="0">
                <a:latin typeface="+mj-lt"/>
                <a:ea typeface="SimSun" panose="02010600030101010101" pitchFamily="2" charset="-122"/>
                <a:cs typeface="Heiti SC Medium"/>
              </a:rPr>
              <a:t>(XANES &amp; EXAFS)</a:t>
            </a:r>
          </a:p>
        </p:txBody>
      </p:sp>
      <p:sp>
        <p:nvSpPr>
          <p:cNvPr id="22" name="TextBox 12">
            <a:extLst>
              <a:ext uri="{FF2B5EF4-FFF2-40B4-BE49-F238E27FC236}">
                <a16:creationId xmlns:a16="http://schemas.microsoft.com/office/drawing/2014/main" id="{A40D9532-98C7-5947-9E6A-33F25FF29764}"/>
              </a:ext>
            </a:extLst>
          </p:cNvPr>
          <p:cNvSpPr txBox="1"/>
          <p:nvPr/>
        </p:nvSpPr>
        <p:spPr>
          <a:xfrm>
            <a:off x="1013242" y="6287190"/>
            <a:ext cx="27326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/>
              <a:t>英国</a:t>
            </a:r>
            <a:r>
              <a:rPr lang="en-GB" sz="1200" b="1" dirty="0"/>
              <a:t>Diamond Light Source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F57C894F-07FD-7744-A695-66A13B6675A0}"/>
              </a:ext>
            </a:extLst>
          </p:cNvPr>
          <p:cNvSpPr txBox="1"/>
          <p:nvPr/>
        </p:nvSpPr>
        <p:spPr>
          <a:xfrm>
            <a:off x="8625577" y="6507574"/>
            <a:ext cx="5086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93015231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8092962_173153605000_2"/>
          <p:cNvPicPr/>
          <p:nvPr/>
        </p:nvPicPr>
        <p:blipFill>
          <a:blip r:embed="rId2"/>
          <a:srcRect b="83057"/>
          <a:stretch>
            <a:fillRect/>
          </a:stretch>
        </p:blipFill>
        <p:spPr>
          <a:xfrm>
            <a:off x="-3175" y="-20476"/>
            <a:ext cx="9144635" cy="756285"/>
          </a:xfrm>
          <a:prstGeom prst="rect">
            <a:avLst/>
          </a:prstGeom>
        </p:spPr>
      </p:pic>
      <p:sp>
        <p:nvSpPr>
          <p:cNvPr id="39" name="Rectangle 38"/>
          <p:cNvSpPr/>
          <p:nvPr/>
        </p:nvSpPr>
        <p:spPr>
          <a:xfrm>
            <a:off x="673948" y="7453858"/>
            <a:ext cx="8205947" cy="2414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AutoShape 10" descr="https://www.extremetech.com/wp-content/uploads/2015/06/supercon-head-640x35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3262" y="66450"/>
            <a:ext cx="9014773" cy="524759"/>
          </a:xfrm>
          <a:prstGeom prst="rect">
            <a:avLst/>
          </a:prstGeom>
          <a:noFill/>
          <a:ln w="22225"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Aft>
                <a:spcPts val="400"/>
              </a:spcAft>
            </a:pPr>
            <a:r>
              <a:rPr lang="zh-CN" altLang="en-US" sz="2600" b="1" kern="100" dirty="0">
                <a:latin typeface="SimSun" panose="02010600030101010101" pitchFamily="2" charset="-122"/>
                <a:ea typeface="SimSun" panose="02010600030101010101" pitchFamily="2" charset="-122"/>
                <a:cs typeface="Heiti SC Medium"/>
              </a:rPr>
              <a:t>基于同步辐射的光电子能谱</a:t>
            </a:r>
            <a:r>
              <a:rPr lang="en-US" altLang="zh-CN" sz="2600" b="1" kern="100" dirty="0">
                <a:latin typeface="+mj-lt"/>
                <a:ea typeface="SimSun" panose="02010600030101010101" pitchFamily="2" charset="-122"/>
                <a:cs typeface="Heiti SC Medium"/>
              </a:rPr>
              <a:t>(PES)+</a:t>
            </a:r>
            <a:r>
              <a:rPr lang="zh-CN" altLang="en-US" sz="2600" b="1" kern="100" dirty="0">
                <a:latin typeface="SimSun" panose="02010600030101010101" pitchFamily="2" charset="-122"/>
                <a:ea typeface="SimSun" panose="02010600030101010101" pitchFamily="2" charset="-122"/>
                <a:cs typeface="Heiti SC Medium"/>
              </a:rPr>
              <a:t>吸收谱</a:t>
            </a:r>
            <a:r>
              <a:rPr lang="en-US" altLang="zh-CN" sz="2600" b="1" kern="100" dirty="0">
                <a:latin typeface="+mj-lt"/>
                <a:ea typeface="SimSun" panose="02010600030101010101" pitchFamily="2" charset="-122"/>
                <a:cs typeface="Heiti SC Medium"/>
              </a:rPr>
              <a:t>(XANES &amp; EXAFS)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565394" y="4422728"/>
            <a:ext cx="3180535" cy="2141461"/>
            <a:chOff x="1477570" y="4819456"/>
            <a:chExt cx="3099469" cy="2030695"/>
          </a:xfrm>
        </p:grpSpPr>
        <p:pic>
          <p:nvPicPr>
            <p:cNvPr id="12" name="Picture 2" descr="Image result for diamond synchrotron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77570" y="4819456"/>
              <a:ext cx="2715892" cy="18111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>
              <a:off x="1914003" y="6587480"/>
              <a:ext cx="2663036" cy="2626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/>
                <a:t>英国</a:t>
              </a:r>
              <a:r>
                <a:rPr lang="en-GB" sz="1200" b="1" dirty="0"/>
                <a:t>Diamond Light Source</a:t>
              </a:r>
            </a:p>
          </p:txBody>
        </p:sp>
      </p:grpSp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6692" y="1147862"/>
            <a:ext cx="3231233" cy="3019756"/>
          </a:xfrm>
          <a:prstGeom prst="rect">
            <a:avLst/>
          </a:prstGeom>
        </p:spPr>
      </p:pic>
      <p:sp>
        <p:nvSpPr>
          <p:cNvPr id="16" name="矩形 76"/>
          <p:cNvSpPr/>
          <p:nvPr/>
        </p:nvSpPr>
        <p:spPr>
          <a:xfrm>
            <a:off x="456146" y="1133540"/>
            <a:ext cx="2938921" cy="3087158"/>
          </a:xfrm>
          <a:prstGeom prst="rect">
            <a:avLst/>
          </a:prstGeom>
          <a:noFill/>
          <a:ln w="952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3494977" y="1143393"/>
            <a:ext cx="5250011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200" kern="100" dirty="0">
                <a:latin typeface="Heiti SC Medium"/>
                <a:ea typeface="Heiti SC Medium"/>
                <a:cs typeface="Heiti SC Medium"/>
              </a:rPr>
              <a:t> </a:t>
            </a:r>
            <a:r>
              <a:rPr lang="en-US" altLang="zh-CN" sz="2200" b="1" kern="100" dirty="0">
                <a:solidFill>
                  <a:srgbClr val="0000FF"/>
                </a:solidFill>
                <a:latin typeface="Heiti SC Medium"/>
                <a:ea typeface="Heiti SC Medium"/>
                <a:cs typeface="Heiti SC Medium"/>
              </a:rPr>
              <a:t>2.  </a:t>
            </a:r>
            <a:r>
              <a:rPr lang="zh-CN" altLang="en-US" sz="2200" b="1" kern="100" dirty="0">
                <a:solidFill>
                  <a:srgbClr val="0000FF"/>
                </a:solidFill>
                <a:latin typeface="Heiti SC Medium"/>
                <a:ea typeface="Heiti SC Medium"/>
                <a:cs typeface="Heiti SC Medium"/>
              </a:rPr>
              <a:t>不仅是</a:t>
            </a:r>
            <a:r>
              <a:rPr lang="en-US" altLang="zh-CN" sz="2400" b="1" kern="100" dirty="0">
                <a:solidFill>
                  <a:srgbClr val="0000FF"/>
                </a:solidFill>
                <a:latin typeface="+mn-ea"/>
                <a:ea typeface="+mn-ea"/>
                <a:cs typeface="Heiti SC Medium"/>
              </a:rPr>
              <a:t>surface sensitive;</a:t>
            </a:r>
            <a:r>
              <a:rPr lang="zh-CN" altLang="en-US" sz="2400" b="1" kern="100" dirty="0">
                <a:solidFill>
                  <a:srgbClr val="0000FF"/>
                </a:solidFill>
                <a:latin typeface="+mn-ea"/>
                <a:ea typeface="+mn-ea"/>
                <a:cs typeface="Heiti SC Medium"/>
              </a:rPr>
              <a:t>      </a:t>
            </a:r>
            <a:endParaRPr lang="en-US" altLang="zh-CN" sz="2400" b="1" kern="100" dirty="0">
              <a:solidFill>
                <a:srgbClr val="0000FF"/>
              </a:solidFill>
              <a:latin typeface="+mn-ea"/>
              <a:ea typeface="+mn-ea"/>
              <a:cs typeface="Heiti SC Medium"/>
            </a:endParaRPr>
          </a:p>
          <a:p>
            <a:pPr algn="ctr"/>
            <a:r>
              <a:rPr lang="en-US" altLang="zh-CN" sz="2200" b="1" kern="100" dirty="0">
                <a:solidFill>
                  <a:srgbClr val="0000FF"/>
                </a:solidFill>
                <a:latin typeface="Heiti SC Medium"/>
                <a:ea typeface="Heiti SC Medium"/>
                <a:cs typeface="Heiti SC Medium"/>
              </a:rPr>
              <a:t>           Hard X-ray XPS</a:t>
            </a:r>
            <a:r>
              <a:rPr lang="zh-CN" altLang="en-US" sz="2200" b="1" kern="100" dirty="0">
                <a:solidFill>
                  <a:srgbClr val="0000FF"/>
                </a:solidFill>
                <a:latin typeface="Heiti SC Medium"/>
                <a:ea typeface="Heiti SC Medium"/>
                <a:cs typeface="Heiti SC Medium"/>
              </a:rPr>
              <a:t>有空间分辨</a:t>
            </a:r>
            <a:r>
              <a:rPr lang="en-US" altLang="zh-CN" sz="2200" b="1" kern="100" dirty="0">
                <a:solidFill>
                  <a:srgbClr val="0000FF"/>
                </a:solidFill>
                <a:latin typeface="Heiti SC Medium"/>
                <a:ea typeface="Heiti SC Medium"/>
                <a:cs typeface="Heiti SC Medium"/>
              </a:rPr>
              <a:t> </a:t>
            </a:r>
            <a:endParaRPr lang="en-GB" sz="2200" b="1" kern="100" dirty="0">
              <a:solidFill>
                <a:srgbClr val="0000FF"/>
              </a:solidFill>
              <a:latin typeface="Heiti SC Medium"/>
              <a:ea typeface="Heiti SC Medium"/>
              <a:cs typeface="Heiti SC Medium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4265070" y="2005561"/>
            <a:ext cx="4625433" cy="2934781"/>
            <a:chOff x="4124622" y="3988256"/>
            <a:chExt cx="3025877" cy="2054969"/>
          </a:xfrm>
        </p:grpSpPr>
        <p:pic>
          <p:nvPicPr>
            <p:cNvPr id="19" name="Picture 2" descr="Image result for ELECTRON MEAN FREE PATH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24622" y="3988256"/>
              <a:ext cx="2428772" cy="20549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Oval 19"/>
            <p:cNvSpPr/>
            <p:nvPr/>
          </p:nvSpPr>
          <p:spPr>
            <a:xfrm>
              <a:off x="6060341" y="5057134"/>
              <a:ext cx="209426" cy="303065"/>
            </a:xfrm>
            <a:prstGeom prst="ellipse">
              <a:avLst/>
            </a:prstGeom>
            <a:gradFill>
              <a:gsLst>
                <a:gs pos="0">
                  <a:srgbClr val="FF0000">
                    <a:alpha val="78000"/>
                  </a:srgbClr>
                </a:gs>
                <a:gs pos="94690">
                  <a:srgbClr val="FF0000"/>
                </a:gs>
                <a:gs pos="42000">
                  <a:schemeClr val="accent1">
                    <a:tint val="50000"/>
                    <a:shade val="100000"/>
                    <a:satMod val="350000"/>
                    <a:alpha val="12000"/>
                  </a:schemeClr>
                </a:gs>
              </a:gsLst>
            </a:gra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Oval 20"/>
            <p:cNvSpPr/>
            <p:nvPr/>
          </p:nvSpPr>
          <p:spPr>
            <a:xfrm>
              <a:off x="6343163" y="4874679"/>
              <a:ext cx="192136" cy="384165"/>
            </a:xfrm>
            <a:prstGeom prst="ellipse">
              <a:avLst/>
            </a:prstGeom>
            <a:gradFill>
              <a:gsLst>
                <a:gs pos="0">
                  <a:schemeClr val="tx1"/>
                </a:gs>
                <a:gs pos="94690">
                  <a:schemeClr val="tx1"/>
                </a:gs>
                <a:gs pos="42000">
                  <a:schemeClr val="accent1">
                    <a:tint val="50000"/>
                    <a:shade val="100000"/>
                    <a:satMod val="350000"/>
                    <a:alpha val="7000"/>
                  </a:schemeClr>
                </a:gs>
              </a:gsLst>
            </a:gra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182611" y="4679930"/>
              <a:ext cx="967888" cy="193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/>
                <a:t>15 nm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5889131" y="4897477"/>
              <a:ext cx="657045" cy="193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solidFill>
                    <a:srgbClr val="FF0000"/>
                  </a:solidFill>
                </a:rPr>
                <a:t>3 nm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4736505" y="4080282"/>
              <a:ext cx="1900072" cy="3448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+mn-lt"/>
                </a:rPr>
                <a:t>Electron mean free path</a:t>
              </a:r>
            </a:p>
            <a:p>
              <a:r>
                <a:rPr lang="en-US" sz="1000" dirty="0" err="1"/>
                <a:t>Seah</a:t>
              </a:r>
              <a:r>
                <a:rPr lang="en-US" sz="1000" dirty="0"/>
                <a:t> &amp; Dench, </a:t>
              </a:r>
              <a:r>
                <a:rPr lang="en-GB" sz="1000" dirty="0">
                  <a:latin typeface="+mn-lt"/>
                </a:rPr>
                <a:t>Surf. Interface. Anal.1,2(1979)</a:t>
              </a: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4139539" y="5182082"/>
            <a:ext cx="46054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b="1" kern="100" dirty="0">
                <a:latin typeface="Heiti SC Medium"/>
                <a:ea typeface="Heiti SC Medium"/>
                <a:cs typeface="Heiti SC Medium"/>
              </a:rPr>
              <a:t> </a:t>
            </a:r>
            <a:r>
              <a:rPr lang="en-US" altLang="zh-CN" sz="2200" b="1" kern="100" dirty="0">
                <a:solidFill>
                  <a:srgbClr val="0000FF"/>
                </a:solidFill>
                <a:latin typeface="Heiti SC Medium"/>
                <a:ea typeface="Heiti SC Medium"/>
                <a:cs typeface="Heiti SC Medium"/>
              </a:rPr>
              <a:t>3.  Ambient-pressure XPS </a:t>
            </a:r>
          </a:p>
          <a:p>
            <a:r>
              <a:rPr lang="en-US" altLang="zh-CN" sz="2200" b="1" dirty="0">
                <a:solidFill>
                  <a:srgbClr val="0000FF"/>
                </a:solidFill>
              </a:rPr>
              <a:t>     </a:t>
            </a:r>
            <a:r>
              <a:rPr lang="en-US" altLang="zh-CN" sz="2200" b="1" i="1" dirty="0">
                <a:solidFill>
                  <a:srgbClr val="0000FF"/>
                </a:solidFill>
                <a:latin typeface="+mn-lt"/>
              </a:rPr>
              <a:t>In-</a:t>
            </a:r>
            <a:r>
              <a:rPr lang="en-US" sz="2200" b="1" i="1" dirty="0">
                <a:solidFill>
                  <a:srgbClr val="0000FF"/>
                </a:solidFill>
                <a:latin typeface="+mn-lt"/>
              </a:rPr>
              <a:t>Operando</a:t>
            </a:r>
            <a:r>
              <a:rPr lang="en-US" altLang="zh-CN" sz="2200" b="1" kern="100" dirty="0">
                <a:solidFill>
                  <a:srgbClr val="0000FF"/>
                </a:solidFill>
                <a:latin typeface="+mn-lt"/>
                <a:ea typeface="Heiti SC Medium"/>
                <a:cs typeface="Heiti SC Medium"/>
              </a:rPr>
              <a:t> XANES&amp;EXAFS</a:t>
            </a:r>
            <a:r>
              <a:rPr lang="en-US" altLang="zh-CN" sz="2200" b="1" dirty="0">
                <a:solidFill>
                  <a:srgbClr val="0000FF"/>
                </a:solidFill>
                <a:latin typeface="+mn-lt"/>
              </a:rPr>
              <a:t> </a:t>
            </a:r>
            <a:endParaRPr lang="en-GB" sz="2200" b="1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7AAA9AE7-3889-C640-9E33-EC67E8482251}"/>
              </a:ext>
            </a:extLst>
          </p:cNvPr>
          <p:cNvSpPr txBox="1"/>
          <p:nvPr/>
        </p:nvSpPr>
        <p:spPr>
          <a:xfrm>
            <a:off x="8625577" y="6507574"/>
            <a:ext cx="5086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24281786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11723" y="1153185"/>
            <a:ext cx="7884130" cy="1501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solidFill>
                <a:srgbClr val="CC66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zh-CN" altLang="en-US" sz="3200" b="1" kern="100" dirty="0">
                <a:solidFill>
                  <a:srgbClr val="0000FF"/>
                </a:solidFill>
                <a:latin typeface="Heiti SC Medium"/>
                <a:ea typeface="Heiti SC Medium"/>
                <a:cs typeface="Heiti SC Medium"/>
              </a:rPr>
              <a:t>研究方向二</a:t>
            </a:r>
            <a:r>
              <a:rPr lang="en-US" altLang="zh-CN" sz="3200" b="1" kern="100" dirty="0">
                <a:solidFill>
                  <a:srgbClr val="0000FF"/>
                </a:solidFill>
                <a:latin typeface="Heiti SC Medium"/>
                <a:ea typeface="Heiti SC Medium"/>
                <a:cs typeface="Heiti SC Medium"/>
              </a:rPr>
              <a:t>: </a:t>
            </a:r>
            <a:r>
              <a:rPr lang="zh-CN" altLang="en-US" sz="3200" b="1" kern="100" dirty="0">
                <a:solidFill>
                  <a:srgbClr val="0000FF"/>
                </a:solidFill>
                <a:latin typeface="Heiti SC Medium"/>
                <a:ea typeface="Heiti SC Medium"/>
                <a:cs typeface="Heiti SC Medium"/>
              </a:rPr>
              <a:t>透明氧化物半导体电子结构</a:t>
            </a:r>
            <a:endParaRPr lang="en-US" altLang="zh-CN" sz="3200" b="1" kern="100" dirty="0">
              <a:solidFill>
                <a:srgbClr val="0000FF"/>
              </a:solidFill>
              <a:latin typeface="Heiti SC Medium"/>
              <a:ea typeface="Heiti SC Medium"/>
              <a:cs typeface="Heiti SC Medium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US" sz="3200" kern="100" dirty="0">
                <a:solidFill>
                  <a:srgbClr val="0000FF"/>
                </a:solidFill>
                <a:latin typeface="+mn-lt"/>
                <a:ea typeface="Heiti SC Medium"/>
                <a:cs typeface="Heiti SC Medium"/>
              </a:rPr>
              <a:t>       Ga</a:t>
            </a:r>
            <a:r>
              <a:rPr lang="en-US" sz="3200" kern="100" baseline="-25000" dirty="0">
                <a:solidFill>
                  <a:srgbClr val="0000FF"/>
                </a:solidFill>
                <a:latin typeface="+mn-lt"/>
                <a:ea typeface="Heiti SC Medium"/>
                <a:cs typeface="Heiti SC Medium"/>
              </a:rPr>
              <a:t>2</a:t>
            </a:r>
            <a:r>
              <a:rPr lang="en-US" sz="3200" kern="100" dirty="0">
                <a:solidFill>
                  <a:srgbClr val="0000FF"/>
                </a:solidFill>
                <a:latin typeface="+mn-lt"/>
                <a:ea typeface="Heiti SC Medium"/>
                <a:cs typeface="Heiti SC Medium"/>
              </a:rPr>
              <a:t>O</a:t>
            </a:r>
            <a:r>
              <a:rPr lang="en-US" sz="3200" kern="100" baseline="-25000" dirty="0">
                <a:solidFill>
                  <a:srgbClr val="0000FF"/>
                </a:solidFill>
                <a:latin typeface="+mn-lt"/>
                <a:ea typeface="Heiti SC Medium"/>
                <a:cs typeface="Heiti SC Medium"/>
              </a:rPr>
              <a:t>3</a:t>
            </a:r>
            <a:r>
              <a:rPr lang="en-US" sz="3200" kern="100" dirty="0">
                <a:solidFill>
                  <a:srgbClr val="0000FF"/>
                </a:solidFill>
                <a:latin typeface="+mn-lt"/>
                <a:ea typeface="Heiti SC Medium"/>
                <a:cs typeface="Heiti SC Medium"/>
              </a:rPr>
              <a:t>, BaSnO</a:t>
            </a:r>
            <a:r>
              <a:rPr lang="en-US" sz="3200" kern="100" baseline="-25000" dirty="0">
                <a:solidFill>
                  <a:srgbClr val="0000FF"/>
                </a:solidFill>
                <a:latin typeface="+mn-lt"/>
                <a:ea typeface="Heiti SC Medium"/>
                <a:cs typeface="Heiti SC Medium"/>
              </a:rPr>
              <a:t>3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b="5955"/>
          <a:stretch/>
        </p:blipFill>
        <p:spPr>
          <a:xfrm>
            <a:off x="6479830" y="3127096"/>
            <a:ext cx="2698987" cy="3310613"/>
          </a:xfrm>
          <a:prstGeom prst="rect">
            <a:avLst/>
          </a:prstGeom>
        </p:spPr>
      </p:pic>
      <p:pic>
        <p:nvPicPr>
          <p:cNvPr id="8" name="Picture 6" descr="C:\Users\Administrator\Desktop\New folder\timg (1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" y="1"/>
            <a:ext cx="640080" cy="449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C:\Users\Administrator\Desktop\New folder\timg (1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61"/>
            <a:ext cx="640080" cy="449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C:\Users\Administrator\Desktop\New folder\timg (1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0240" y="0"/>
            <a:ext cx="640080" cy="449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C:\Users\Administrator\Desktop\New folder\timg (1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0160" y="860"/>
            <a:ext cx="640080" cy="449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C:\Users\Administrator\Desktop\New folder\timg (1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1"/>
            <a:ext cx="640080" cy="449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 descr="C:\Users\Administrator\Desktop\New folder\timg (1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0320" y="861"/>
            <a:ext cx="640080" cy="449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C:\Users\Administrator\Desktop\New folder\timg (1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0560" y="0"/>
            <a:ext cx="640080" cy="449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C:\Users\Administrator\Desktop\New folder\timg (1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0480" y="860"/>
            <a:ext cx="640080" cy="449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" descr="C:\Users\Administrator\Desktop\New folder\timg (1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0720" y="-861"/>
            <a:ext cx="640080" cy="449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C:\Users\Administrator\Desktop\New folder\timg (1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0640" y="-1"/>
            <a:ext cx="640080" cy="449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6" descr="C:\Users\Administrator\Desktop\New folder\timg (1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0880" y="-860"/>
            <a:ext cx="640080" cy="449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6" descr="C:\Users\Administrator\Desktop\New folder\timg (1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0"/>
            <a:ext cx="640080" cy="449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6" descr="C:\Users\Administrator\Desktop\New folder\timg (1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1040" y="-861"/>
            <a:ext cx="640080" cy="449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6" descr="C:\Users\Administrator\Desktop\New folder\timg (1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0960" y="-1"/>
            <a:ext cx="640080" cy="449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6" descr="C:\Users\Administrator\Desktop\New folder\timg (1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1120" y="-1721"/>
            <a:ext cx="640080" cy="449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矩形 11"/>
          <p:cNvSpPr/>
          <p:nvPr/>
        </p:nvSpPr>
        <p:spPr bwMode="auto">
          <a:xfrm>
            <a:off x="0" y="6716573"/>
            <a:ext cx="9144000" cy="14142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  <a:defRPr/>
            </a:pP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425986" name="Picture 2" descr="Image result for SOLAR BliND  detector missil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790" y="4304439"/>
            <a:ext cx="2050886" cy="1595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TCOs are vital to a variety of modern technologies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31" b="472"/>
          <a:stretch/>
        </p:blipFill>
        <p:spPr bwMode="auto">
          <a:xfrm>
            <a:off x="614942" y="2740131"/>
            <a:ext cx="2076582" cy="152950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419393" y="5969586"/>
            <a:ext cx="249337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rgbClr val="FF0000"/>
                </a:solidFill>
                <a:latin typeface="Arial" panose="020B0604020202020204" pitchFamily="34" charset="0"/>
              </a:rPr>
              <a:t>Missile Warning Sensor</a:t>
            </a:r>
            <a:endParaRPr lang="en-US" sz="1600" dirty="0">
              <a:solidFill>
                <a:srgbClr val="FF0000"/>
              </a:solidFill>
            </a:endParaRPr>
          </a:p>
        </p:txBody>
      </p:sp>
      <p:pic>
        <p:nvPicPr>
          <p:cNvPr id="425988" name="Picture 4" descr="Image result for SOLAR BliND  detector missile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838"/>
          <a:stretch/>
        </p:blipFill>
        <p:spPr bwMode="auto">
          <a:xfrm>
            <a:off x="3387467" y="3762106"/>
            <a:ext cx="2873682" cy="2482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/>
          <p:cNvSpPr txBox="1"/>
          <p:nvPr/>
        </p:nvSpPr>
        <p:spPr>
          <a:xfrm>
            <a:off x="3163092" y="2988261"/>
            <a:ext cx="32750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  <a:latin typeface="Britannic Bold" panose="020B0903060703020204" pitchFamily="34" charset="0"/>
                <a:cs typeface="Times New Roman" pitchFamily="18" charset="0"/>
              </a:rPr>
              <a:t>Understanding the electronic structure is important !</a:t>
            </a:r>
          </a:p>
        </p:txBody>
      </p:sp>
      <p:pic>
        <p:nvPicPr>
          <p:cNvPr id="30" name="Picture 31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62" t="44235" r="22974" b="8817"/>
          <a:stretch/>
        </p:blipFill>
        <p:spPr bwMode="auto">
          <a:xfrm>
            <a:off x="6233025" y="3344816"/>
            <a:ext cx="791936" cy="746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033534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8092962_173153605000_2"/>
          <p:cNvPicPr/>
          <p:nvPr/>
        </p:nvPicPr>
        <p:blipFill>
          <a:blip r:embed="rId2"/>
          <a:srcRect b="83057"/>
          <a:stretch>
            <a:fillRect/>
          </a:stretch>
        </p:blipFill>
        <p:spPr>
          <a:xfrm>
            <a:off x="-3175" y="-20476"/>
            <a:ext cx="9144635" cy="756285"/>
          </a:xfrm>
          <a:prstGeom prst="rect">
            <a:avLst/>
          </a:prstGeom>
        </p:spPr>
      </p:pic>
      <p:sp>
        <p:nvSpPr>
          <p:cNvPr id="39" name="Rectangle 38"/>
          <p:cNvSpPr/>
          <p:nvPr/>
        </p:nvSpPr>
        <p:spPr>
          <a:xfrm>
            <a:off x="673948" y="7453858"/>
            <a:ext cx="8205947" cy="2414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AutoShape 10" descr="https://www.extremetech.com/wp-content/uploads/2015/06/supercon-head-640x35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53" name="TextBox 52"/>
          <p:cNvSpPr txBox="1"/>
          <p:nvPr/>
        </p:nvSpPr>
        <p:spPr>
          <a:xfrm>
            <a:off x="155575" y="15111"/>
            <a:ext cx="9117875" cy="6061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zh-CN" altLang="en-US" sz="3200" b="1" kern="100" dirty="0">
                <a:solidFill>
                  <a:srgbClr val="0000FF"/>
                </a:solidFill>
                <a:latin typeface="SimHei" panose="02010609060101010101" pitchFamily="49" charset="-122"/>
                <a:ea typeface="SimHei" panose="02010609060101010101" pitchFamily="49" charset="-122"/>
                <a:cs typeface="Heiti SC Medium"/>
              </a:rPr>
              <a:t>方向一</a:t>
            </a:r>
            <a:r>
              <a:rPr lang="en-US" altLang="zh-CN" sz="3200" b="1" kern="100" dirty="0">
                <a:solidFill>
                  <a:srgbClr val="0000FF"/>
                </a:solidFill>
                <a:latin typeface="SimHei" panose="02010609060101010101" pitchFamily="49" charset="-122"/>
                <a:ea typeface="SimHei" panose="02010609060101010101" pitchFamily="49" charset="-122"/>
                <a:cs typeface="Heiti SC Medium"/>
              </a:rPr>
              <a:t>:</a:t>
            </a:r>
            <a:r>
              <a:rPr lang="zh-CN" altLang="en-US" sz="3200" b="1" kern="100" dirty="0">
                <a:solidFill>
                  <a:srgbClr val="0000FF"/>
                </a:solidFill>
                <a:latin typeface="SimHei" panose="02010609060101010101" pitchFamily="49" charset="-122"/>
                <a:ea typeface="SimHei" panose="02010609060101010101" pitchFamily="49" charset="-122"/>
                <a:cs typeface="Heiti SC Medium"/>
              </a:rPr>
              <a:t>透明氧化物半导体</a:t>
            </a:r>
            <a:r>
              <a:rPr lang="en-US" sz="3200" b="1" kern="100" dirty="0">
                <a:solidFill>
                  <a:srgbClr val="0000FF"/>
                </a:solidFill>
                <a:latin typeface="+mn-lt"/>
                <a:ea typeface="Heiti SC Medium"/>
                <a:cs typeface="Heiti SC Medium"/>
              </a:rPr>
              <a:t>(</a:t>
            </a:r>
            <a:r>
              <a:rPr lang="en-US" sz="2800" b="1" kern="100" dirty="0">
                <a:solidFill>
                  <a:srgbClr val="0000FF"/>
                </a:solidFill>
                <a:ea typeface="Heiti SC Medium"/>
                <a:cs typeface="Heiti SC Medium"/>
              </a:rPr>
              <a:t>In</a:t>
            </a:r>
            <a:r>
              <a:rPr lang="en-US" sz="2800" b="1" kern="100" baseline="-25000" dirty="0">
                <a:solidFill>
                  <a:srgbClr val="0000FF"/>
                </a:solidFill>
                <a:ea typeface="Heiti SC Medium"/>
                <a:cs typeface="Heiti SC Medium"/>
              </a:rPr>
              <a:t>2</a:t>
            </a:r>
            <a:r>
              <a:rPr lang="en-US" sz="2800" b="1" kern="100" dirty="0">
                <a:solidFill>
                  <a:srgbClr val="0000FF"/>
                </a:solidFill>
                <a:ea typeface="Heiti SC Medium"/>
                <a:cs typeface="Heiti SC Medium"/>
              </a:rPr>
              <a:t>O</a:t>
            </a:r>
            <a:r>
              <a:rPr lang="en-US" sz="2800" b="1" kern="100" baseline="-25000" dirty="0">
                <a:solidFill>
                  <a:srgbClr val="0000FF"/>
                </a:solidFill>
                <a:ea typeface="Heiti SC Medium"/>
                <a:cs typeface="Heiti SC Medium"/>
              </a:rPr>
              <a:t>3</a:t>
            </a:r>
            <a:r>
              <a:rPr lang="en-US" sz="2800" b="1" kern="100" dirty="0">
                <a:solidFill>
                  <a:srgbClr val="0000FF"/>
                </a:solidFill>
                <a:latin typeface="+mn-lt"/>
                <a:ea typeface="Heiti SC Medium"/>
                <a:cs typeface="Heiti SC Medium"/>
              </a:rPr>
              <a:t>、Ga</a:t>
            </a:r>
            <a:r>
              <a:rPr lang="en-US" sz="2800" b="1" kern="100" baseline="-25000" dirty="0">
                <a:solidFill>
                  <a:srgbClr val="0000FF"/>
                </a:solidFill>
                <a:latin typeface="+mn-lt"/>
                <a:ea typeface="Heiti SC Medium"/>
                <a:cs typeface="Heiti SC Medium"/>
              </a:rPr>
              <a:t>2</a:t>
            </a:r>
            <a:r>
              <a:rPr lang="en-US" sz="2800" b="1" kern="100" dirty="0">
                <a:solidFill>
                  <a:srgbClr val="0000FF"/>
                </a:solidFill>
                <a:latin typeface="+mn-lt"/>
                <a:ea typeface="Heiti SC Medium"/>
                <a:cs typeface="Heiti SC Medium"/>
              </a:rPr>
              <a:t>O</a:t>
            </a:r>
            <a:r>
              <a:rPr lang="en-US" sz="2800" b="1" kern="100" baseline="-25000" dirty="0">
                <a:solidFill>
                  <a:srgbClr val="0000FF"/>
                </a:solidFill>
                <a:latin typeface="+mn-lt"/>
                <a:ea typeface="Heiti SC Medium"/>
                <a:cs typeface="Heiti SC Medium"/>
              </a:rPr>
              <a:t>3</a:t>
            </a:r>
            <a:r>
              <a:rPr lang="en-US" sz="2800" b="1" kern="100" dirty="0">
                <a:solidFill>
                  <a:srgbClr val="0000FF"/>
                </a:solidFill>
                <a:latin typeface="+mn-lt"/>
                <a:ea typeface="Heiti SC Medium"/>
                <a:cs typeface="Heiti SC Medium"/>
              </a:rPr>
              <a:t>、BaSnO</a:t>
            </a:r>
            <a:r>
              <a:rPr lang="en-US" sz="2800" b="1" kern="100" baseline="-25000" dirty="0">
                <a:solidFill>
                  <a:srgbClr val="0000FF"/>
                </a:solidFill>
                <a:latin typeface="+mn-lt"/>
                <a:ea typeface="Heiti SC Medium"/>
                <a:cs typeface="Heiti SC Medium"/>
              </a:rPr>
              <a:t>3</a:t>
            </a:r>
            <a:r>
              <a:rPr lang="en-US" sz="2800" b="1" kern="100" dirty="0">
                <a:solidFill>
                  <a:srgbClr val="0000FF"/>
                </a:solidFill>
                <a:ea typeface="Heiti SC Medium"/>
                <a:cs typeface="Heiti SC Medium"/>
              </a:rPr>
              <a:t>)</a:t>
            </a:r>
            <a:endParaRPr lang="en-US" sz="2800" b="1" kern="100" baseline="-25000" dirty="0">
              <a:solidFill>
                <a:srgbClr val="0000FF"/>
              </a:solidFill>
              <a:latin typeface="+mn-lt"/>
              <a:ea typeface="Heiti SC Medium"/>
              <a:cs typeface="Heiti SC Medium"/>
            </a:endParaRPr>
          </a:p>
        </p:txBody>
      </p:sp>
      <p:pic>
        <p:nvPicPr>
          <p:cNvPr id="54" name="Picture 2" descr="http://www.techifire.com/wp-content/uploads/2011/03/apple_ipad_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151" y="1233318"/>
            <a:ext cx="1517956" cy="1175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Picture 54"/>
          <p:cNvPicPr>
            <a:picLocks noChangeAspect="1"/>
          </p:cNvPicPr>
          <p:nvPr/>
        </p:nvPicPr>
        <p:blipFill rotWithShape="1">
          <a:blip r:embed="rId4"/>
          <a:srcRect l="22719"/>
          <a:stretch/>
        </p:blipFill>
        <p:spPr>
          <a:xfrm>
            <a:off x="1721455" y="1290644"/>
            <a:ext cx="1184774" cy="1016501"/>
          </a:xfrm>
          <a:prstGeom prst="rect">
            <a:avLst/>
          </a:prstGeom>
        </p:spPr>
      </p:pic>
      <p:sp>
        <p:nvSpPr>
          <p:cNvPr id="56" name="Rectangle 55"/>
          <p:cNvSpPr/>
          <p:nvPr/>
        </p:nvSpPr>
        <p:spPr>
          <a:xfrm>
            <a:off x="387374" y="799515"/>
            <a:ext cx="2558302" cy="695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lang="zh-CN" altLang="en-US" sz="2000" dirty="0">
                <a:latin typeface="SimHei" panose="02010609060101010101" pitchFamily="49" charset="-122"/>
                <a:ea typeface="SimHei" panose="02010609060101010101" pitchFamily="49" charset="-122"/>
                <a:cs typeface="Heiti SC Medium"/>
              </a:rPr>
              <a:t>触摸屏</a:t>
            </a:r>
            <a:r>
              <a:rPr lang="en-US" altLang="zh-CN" sz="2000" dirty="0">
                <a:latin typeface="SimHei" panose="02010609060101010101" pitchFamily="49" charset="-122"/>
                <a:ea typeface="SimHei" panose="02010609060101010101" pitchFamily="49" charset="-122"/>
                <a:cs typeface="Heiti SC Medium"/>
              </a:rPr>
              <a:t>,</a:t>
            </a:r>
            <a:r>
              <a:rPr lang="zh-CN" altLang="en-US" sz="2000" dirty="0">
                <a:latin typeface="SimHei" panose="02010609060101010101" pitchFamily="49" charset="-122"/>
                <a:ea typeface="SimHei" panose="02010609060101010101" pitchFamily="49" charset="-122"/>
                <a:cs typeface="Heiti SC Medium"/>
              </a:rPr>
              <a:t>光伏</a:t>
            </a:r>
            <a:endParaRPr lang="en-US" altLang="zh-CN" sz="2000" dirty="0">
              <a:latin typeface="SimHei" panose="02010609060101010101" pitchFamily="49" charset="-122"/>
              <a:ea typeface="SimHei" panose="02010609060101010101" pitchFamily="49" charset="-122"/>
              <a:cs typeface="Heiti SC Medium"/>
            </a:endParaRPr>
          </a:p>
          <a:p>
            <a:pPr algn="just">
              <a:lnSpc>
                <a:spcPct val="110000"/>
              </a:lnSpc>
              <a:spcAft>
                <a:spcPts val="0"/>
              </a:spcAft>
            </a:pPr>
            <a:endParaRPr lang="en-US" altLang="zh-CN" sz="1400" dirty="0">
              <a:solidFill>
                <a:schemeClr val="tx1"/>
              </a:solidFill>
              <a:latin typeface="Songti SC Regular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57" name="Picture 2" descr="Image result for SOLAR BliND  detector missile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13"/>
          <a:stretch/>
        </p:blipFill>
        <p:spPr bwMode="auto">
          <a:xfrm>
            <a:off x="524195" y="5009795"/>
            <a:ext cx="2252145" cy="1616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" name="Rectangle 57"/>
          <p:cNvSpPr/>
          <p:nvPr/>
        </p:nvSpPr>
        <p:spPr>
          <a:xfrm>
            <a:off x="545373" y="4659478"/>
            <a:ext cx="22765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紫外探测，导弹预警</a:t>
            </a:r>
            <a:endParaRPr lang="en-US" dirty="0">
              <a:solidFill>
                <a:srgbClr val="FF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59" name="Text Box 6"/>
          <p:cNvSpPr txBox="1">
            <a:spLocks noChangeArrowheads="1"/>
          </p:cNvSpPr>
          <p:nvPr/>
        </p:nvSpPr>
        <p:spPr bwMode="auto">
          <a:xfrm>
            <a:off x="4272091" y="1070714"/>
            <a:ext cx="4093632" cy="1135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285750" indent="-285750" defTabSz="914400" fontAlgn="auto">
              <a:spcBef>
                <a:spcPts val="1000"/>
              </a:spcBef>
              <a:spcAft>
                <a:spcPts val="0"/>
              </a:spcAft>
              <a:buClr>
                <a:srgbClr val="0000CC"/>
              </a:buClr>
              <a:buFont typeface="Wingdings" panose="05000000000000000000" pitchFamily="2" charset="2"/>
              <a:buChar char="l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zh-CN" altLang="en-US" sz="2000" b="0" dirty="0">
                <a:latin typeface="Heiti SC Medium"/>
                <a:ea typeface="Heiti SC Medium"/>
                <a:cs typeface="Heiti SC Medium"/>
              </a:rPr>
              <a:t>透明 </a:t>
            </a:r>
            <a:r>
              <a:rPr lang="en-US" altLang="zh-CN" sz="2000" b="0" dirty="0">
                <a:latin typeface="Heiti SC Medium"/>
                <a:ea typeface="Heiti SC Medium"/>
                <a:cs typeface="Heiti SC Medium"/>
              </a:rPr>
              <a:t>— </a:t>
            </a:r>
            <a:r>
              <a:rPr lang="zh-CN" altLang="en-US" sz="2000" b="0" dirty="0">
                <a:latin typeface="Heiti SC Medium"/>
                <a:ea typeface="Heiti SC Medium"/>
                <a:cs typeface="Heiti SC Medium"/>
              </a:rPr>
              <a:t>大于</a:t>
            </a:r>
            <a:r>
              <a:rPr lang="en-US" altLang="zh-CN" sz="2000" b="0" dirty="0">
                <a:latin typeface="Arial"/>
                <a:ea typeface="Heiti SC Medium"/>
                <a:cs typeface="Arial"/>
              </a:rPr>
              <a:t>3.1 eV </a:t>
            </a:r>
            <a:r>
              <a:rPr lang="zh-CN" altLang="en-US" sz="2000" b="0" dirty="0">
                <a:latin typeface="Heiti SC Medium"/>
                <a:ea typeface="Heiti SC Medium"/>
                <a:cs typeface="Heiti SC Medium"/>
              </a:rPr>
              <a:t>带隙</a:t>
            </a:r>
            <a:endParaRPr lang="en-US" altLang="zh-CN" sz="2000" b="0" dirty="0">
              <a:latin typeface="Heiti SC Medium"/>
              <a:ea typeface="Heiti SC Medium"/>
              <a:cs typeface="Heiti SC Medium"/>
            </a:endParaRPr>
          </a:p>
          <a:p>
            <a:pPr marL="285750" indent="-285750" defTabSz="914400" fontAlgn="auto">
              <a:spcBef>
                <a:spcPts val="1000"/>
              </a:spcBef>
              <a:spcAft>
                <a:spcPts val="0"/>
              </a:spcAft>
              <a:buClr>
                <a:srgbClr val="0000CC"/>
              </a:buClr>
              <a:buFont typeface="Wingdings" panose="05000000000000000000" pitchFamily="2" charset="2"/>
              <a:buChar char="l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zh-CN" altLang="en-US" sz="2000" b="0" dirty="0">
                <a:latin typeface="Heiti SC Medium"/>
                <a:ea typeface="Heiti SC Medium"/>
                <a:cs typeface="Heiti SC Medium"/>
              </a:rPr>
              <a:t>导电性 </a:t>
            </a:r>
            <a:r>
              <a:rPr lang="en-US" altLang="zh-CN" sz="2000" b="0" dirty="0">
                <a:latin typeface="Heiti SC Medium"/>
                <a:ea typeface="Heiti SC Medium"/>
                <a:cs typeface="Heiti SC Medium"/>
              </a:rPr>
              <a:t>— </a:t>
            </a:r>
            <a:r>
              <a:rPr lang="zh-CN" altLang="en-US" sz="2000" b="0" dirty="0">
                <a:latin typeface="Heiti SC Medium"/>
                <a:ea typeface="Heiti SC Medium"/>
                <a:cs typeface="Heiti SC Medium"/>
              </a:rPr>
              <a:t>半导体掺杂</a:t>
            </a:r>
            <a:endParaRPr lang="en-US" altLang="zh-CN" sz="2000" b="0" dirty="0">
              <a:latin typeface="Heiti SC Medium"/>
              <a:ea typeface="Heiti SC Medium"/>
              <a:cs typeface="Heiti SC Medium"/>
            </a:endParaRPr>
          </a:p>
          <a:p>
            <a:pPr defTabSz="914400" fontAlgn="auto">
              <a:spcBef>
                <a:spcPts val="400"/>
              </a:spcBef>
              <a:spcAft>
                <a:spcPts val="0"/>
              </a:spcAft>
              <a:buClr>
                <a:srgbClr val="0000CC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zh-CN" altLang="en-US" sz="1600" dirty="0">
                <a:solidFill>
                  <a:srgbClr val="0000FF"/>
                </a:solidFill>
                <a:latin typeface="Times New Roman" charset="0"/>
              </a:rPr>
              <a:t>         </a:t>
            </a:r>
            <a:r>
              <a:rPr lang="en-US" altLang="zh-CN" sz="1600" dirty="0">
                <a:solidFill>
                  <a:srgbClr val="0000FF"/>
                </a:solidFill>
                <a:latin typeface="Times New Roman" charset="0"/>
              </a:rPr>
              <a:t>          </a:t>
            </a:r>
            <a:endParaRPr lang="en-GB" sz="1400" dirty="0">
              <a:solidFill>
                <a:srgbClr val="0000FF"/>
              </a:solidFill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4387422" y="2122886"/>
            <a:ext cx="107510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US" b="1" dirty="0">
                <a:cs typeface="Times New Roman" panose="02020603050405020304" pitchFamily="18" charset="0"/>
              </a:rPr>
              <a:t>In</a:t>
            </a:r>
            <a:r>
              <a:rPr lang="en-US" b="1" baseline="-25000" dirty="0">
                <a:cs typeface="Times New Roman" panose="02020603050405020304" pitchFamily="18" charset="0"/>
              </a:rPr>
              <a:t>2</a:t>
            </a:r>
            <a:r>
              <a:rPr lang="en-US" b="1" dirty="0">
                <a:cs typeface="Times New Roman" panose="02020603050405020304" pitchFamily="18" charset="0"/>
              </a:rPr>
              <a:t>O</a:t>
            </a:r>
            <a:r>
              <a:rPr lang="en-US" b="1" baseline="-25000" dirty="0"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61" name="Rectangle 60"/>
          <p:cNvSpPr/>
          <p:nvPr/>
        </p:nvSpPr>
        <p:spPr>
          <a:xfrm>
            <a:off x="5921576" y="2121570"/>
            <a:ext cx="22500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US" b="1" dirty="0">
                <a:cs typeface="Times New Roman" panose="02020603050405020304" pitchFamily="18" charset="0"/>
              </a:rPr>
              <a:t>Sn</a:t>
            </a:r>
            <a:r>
              <a:rPr lang="zh-CN" altLang="en-US" b="1" dirty="0">
                <a:cs typeface="Times New Roman" panose="02020603050405020304" pitchFamily="18" charset="0"/>
              </a:rPr>
              <a:t>掺杂</a:t>
            </a:r>
            <a:r>
              <a:rPr lang="en-US" b="1" dirty="0">
                <a:cs typeface="Times New Roman" panose="02020603050405020304" pitchFamily="18" charset="0"/>
              </a:rPr>
              <a:t>In</a:t>
            </a:r>
            <a:r>
              <a:rPr lang="en-US" b="1" baseline="-25000" dirty="0">
                <a:cs typeface="Times New Roman" panose="02020603050405020304" pitchFamily="18" charset="0"/>
              </a:rPr>
              <a:t>2</a:t>
            </a:r>
            <a:r>
              <a:rPr lang="en-US" b="1" dirty="0">
                <a:cs typeface="Times New Roman" panose="02020603050405020304" pitchFamily="18" charset="0"/>
              </a:rPr>
              <a:t>O</a:t>
            </a:r>
            <a:r>
              <a:rPr lang="en-US" b="1" baseline="-25000" dirty="0">
                <a:cs typeface="Times New Roman" panose="02020603050405020304" pitchFamily="18" charset="0"/>
              </a:rPr>
              <a:t>3 </a:t>
            </a:r>
            <a:r>
              <a:rPr lang="en-US" b="1" dirty="0">
                <a:cs typeface="Times New Roman" panose="02020603050405020304" pitchFamily="18" charset="0"/>
              </a:rPr>
              <a:t>(ITO)</a:t>
            </a:r>
            <a:endParaRPr lang="en-US" b="1" baseline="-25000" dirty="0">
              <a:cs typeface="Times New Roman" panose="02020603050405020304" pitchFamily="18" charset="0"/>
            </a:endParaRPr>
          </a:p>
        </p:txBody>
      </p:sp>
      <p:grpSp>
        <p:nvGrpSpPr>
          <p:cNvPr id="62" name="Group 61"/>
          <p:cNvGrpSpPr/>
          <p:nvPr/>
        </p:nvGrpSpPr>
        <p:grpSpPr>
          <a:xfrm>
            <a:off x="3734440" y="2403565"/>
            <a:ext cx="2441896" cy="3260090"/>
            <a:chOff x="4543368" y="3137420"/>
            <a:chExt cx="2441896" cy="3260090"/>
          </a:xfrm>
        </p:grpSpPr>
        <p:grpSp>
          <p:nvGrpSpPr>
            <p:cNvPr id="63" name="Group 62"/>
            <p:cNvGrpSpPr/>
            <p:nvPr/>
          </p:nvGrpSpPr>
          <p:grpSpPr>
            <a:xfrm>
              <a:off x="4543368" y="3137420"/>
              <a:ext cx="2441896" cy="3260090"/>
              <a:chOff x="4543368" y="3137420"/>
              <a:chExt cx="2441896" cy="3260090"/>
            </a:xfrm>
          </p:grpSpPr>
          <p:grpSp>
            <p:nvGrpSpPr>
              <p:cNvPr id="65" name="Group 64"/>
              <p:cNvGrpSpPr/>
              <p:nvPr/>
            </p:nvGrpSpPr>
            <p:grpSpPr>
              <a:xfrm>
                <a:off x="4904372" y="3137420"/>
                <a:ext cx="2080892" cy="3218516"/>
                <a:chOff x="6890727" y="2886663"/>
                <a:chExt cx="2080892" cy="3218516"/>
              </a:xfrm>
            </p:grpSpPr>
            <p:sp>
              <p:nvSpPr>
                <p:cNvPr id="67" name="TextBox 66"/>
                <p:cNvSpPr txBox="1"/>
                <p:nvPr/>
              </p:nvSpPr>
              <p:spPr>
                <a:xfrm>
                  <a:off x="7433160" y="4211904"/>
                  <a:ext cx="1263697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600" b="1" dirty="0">
                      <a:solidFill>
                        <a:srgbClr val="FF0000"/>
                      </a:solidFill>
                      <a:latin typeface="Arial" pitchFamily="34" charset="0"/>
                      <a:cs typeface="Arial" pitchFamily="34" charset="0"/>
                    </a:rPr>
                    <a:t>带隙 </a:t>
                  </a:r>
                  <a:endParaRPr lang="en-US" altLang="zh-CN" sz="1600" b="1" dirty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endParaRPr>
                </a:p>
                <a:p>
                  <a:pPr algn="ctr"/>
                  <a:r>
                    <a:rPr lang="en-US" altLang="zh-CN" sz="1600" b="1" dirty="0">
                      <a:solidFill>
                        <a:srgbClr val="FF0000"/>
                      </a:solidFill>
                      <a:latin typeface="Arial" pitchFamily="34" charset="0"/>
                      <a:cs typeface="Arial" pitchFamily="34" charset="0"/>
                    </a:rPr>
                    <a:t>&gt;3.1 eV</a:t>
                  </a:r>
                  <a:endParaRPr lang="en-GB" sz="1600" b="1" dirty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8" name="TextBox 67"/>
                <p:cNvSpPr txBox="1"/>
                <p:nvPr/>
              </p:nvSpPr>
              <p:spPr>
                <a:xfrm>
                  <a:off x="6936711" y="4479200"/>
                  <a:ext cx="533400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1200" b="1" dirty="0" err="1">
                      <a:latin typeface="Arial" pitchFamily="34" charset="0"/>
                      <a:cs typeface="Arial" pitchFamily="34" charset="0"/>
                    </a:rPr>
                    <a:t>E</a:t>
                  </a:r>
                  <a:r>
                    <a:rPr lang="en-GB" sz="1200" b="1" baseline="-25000" dirty="0" err="1">
                      <a:latin typeface="Arial" pitchFamily="34" charset="0"/>
                      <a:cs typeface="Arial" pitchFamily="34" charset="0"/>
                    </a:rPr>
                    <a:t>f</a:t>
                  </a:r>
                  <a:endParaRPr lang="en-GB" sz="1200" b="1" baseline="-25000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cxnSp>
              <p:nvCxnSpPr>
                <p:cNvPr id="69" name="Straight Connector 68"/>
                <p:cNvCxnSpPr/>
                <p:nvPr/>
              </p:nvCxnSpPr>
              <p:spPr>
                <a:xfrm>
                  <a:off x="7021532" y="4513035"/>
                  <a:ext cx="1417320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0" name="Freeform 69"/>
                <p:cNvSpPr/>
                <p:nvPr/>
              </p:nvSpPr>
              <p:spPr>
                <a:xfrm>
                  <a:off x="7128948" y="3480557"/>
                  <a:ext cx="968053" cy="742542"/>
                </a:xfrm>
                <a:custGeom>
                  <a:avLst/>
                  <a:gdLst>
                    <a:gd name="connsiteX0" fmla="*/ 0 w 828675"/>
                    <a:gd name="connsiteY0" fmla="*/ 9525 h 801687"/>
                    <a:gd name="connsiteX1" fmla="*/ 409575 w 828675"/>
                    <a:gd name="connsiteY1" fmla="*/ 800100 h 801687"/>
                    <a:gd name="connsiteX2" fmla="*/ 828675 w 828675"/>
                    <a:gd name="connsiteY2" fmla="*/ 0 h 8016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828675" h="801687">
                      <a:moveTo>
                        <a:pt x="0" y="9525"/>
                      </a:moveTo>
                      <a:cubicBezTo>
                        <a:pt x="135731" y="405606"/>
                        <a:pt x="271463" y="801687"/>
                        <a:pt x="409575" y="800100"/>
                      </a:cubicBezTo>
                      <a:cubicBezTo>
                        <a:pt x="547687" y="798513"/>
                        <a:pt x="688181" y="399256"/>
                        <a:pt x="828675" y="0"/>
                      </a:cubicBezTo>
                    </a:path>
                  </a:pathLst>
                </a:cu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1" name="TextBox 70"/>
                <p:cNvSpPr txBox="1"/>
                <p:nvPr/>
              </p:nvSpPr>
              <p:spPr>
                <a:xfrm>
                  <a:off x="7905615" y="3701605"/>
                  <a:ext cx="1066004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sz="1600" b="1" dirty="0">
                      <a:latin typeface="Arial" pitchFamily="34" charset="0"/>
                      <a:cs typeface="Arial" pitchFamily="34" charset="0"/>
                    </a:rPr>
                    <a:t>导带</a:t>
                  </a:r>
                  <a:endParaRPr lang="en-GB" sz="1600" b="1" baseline="-25000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72" name="TextBox 71"/>
                <p:cNvSpPr txBox="1"/>
                <p:nvPr/>
              </p:nvSpPr>
              <p:spPr>
                <a:xfrm rot="16200000">
                  <a:off x="7084372" y="3155710"/>
                  <a:ext cx="815094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1200" b="1" dirty="0">
                      <a:latin typeface="Arial" pitchFamily="34" charset="0"/>
                      <a:cs typeface="Arial" pitchFamily="34" charset="0"/>
                    </a:rPr>
                    <a:t>Energy</a:t>
                  </a:r>
                  <a:endParaRPr lang="en-GB" sz="1200" b="1" baseline="-25000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cxnSp>
              <p:nvCxnSpPr>
                <p:cNvPr id="73" name="直接箭头连接符 26"/>
                <p:cNvCxnSpPr/>
                <p:nvPr/>
              </p:nvCxnSpPr>
              <p:spPr>
                <a:xfrm flipH="1" flipV="1">
                  <a:off x="7676465" y="4242420"/>
                  <a:ext cx="0" cy="685800"/>
                </a:xfrm>
                <a:prstGeom prst="straightConnector1">
                  <a:avLst/>
                </a:prstGeom>
                <a:ln w="15875">
                  <a:solidFill>
                    <a:srgbClr val="FF0000"/>
                  </a:solidFill>
                  <a:headEnd type="triangle" w="sm" len="med"/>
                  <a:tailEnd type="triangle" w="sm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4" name="Oval 73"/>
                <p:cNvSpPr/>
                <p:nvPr/>
              </p:nvSpPr>
              <p:spPr>
                <a:xfrm>
                  <a:off x="6890727" y="4919395"/>
                  <a:ext cx="1420969" cy="1185784"/>
                </a:xfrm>
                <a:prstGeom prst="ellipse">
                  <a:avLst/>
                </a:prstGeom>
                <a:solidFill>
                  <a:srgbClr val="FF6600"/>
                </a:solidFill>
                <a:ln w="254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5" name="TextBox 74"/>
                <p:cNvSpPr txBox="1"/>
                <p:nvPr/>
              </p:nvSpPr>
              <p:spPr>
                <a:xfrm>
                  <a:off x="7938781" y="4801352"/>
                  <a:ext cx="98507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sz="1600" b="1" dirty="0">
                      <a:latin typeface="Arial" pitchFamily="34" charset="0"/>
                      <a:cs typeface="Arial" pitchFamily="34" charset="0"/>
                    </a:rPr>
                    <a:t>价带</a:t>
                  </a:r>
                  <a:endParaRPr lang="en-GB" sz="1600" b="1" baseline="-25000" dirty="0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66" name="Rectangle 65"/>
              <p:cNvSpPr/>
              <p:nvPr/>
            </p:nvSpPr>
            <p:spPr>
              <a:xfrm>
                <a:off x="4543368" y="5651063"/>
                <a:ext cx="2411763" cy="74644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cxnSp>
          <p:nvCxnSpPr>
            <p:cNvPr id="64" name="Straight Arrow Connector 63"/>
            <p:cNvCxnSpPr/>
            <p:nvPr/>
          </p:nvCxnSpPr>
          <p:spPr>
            <a:xfrm flipV="1">
              <a:off x="5611455" y="3270064"/>
              <a:ext cx="20274" cy="2560320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w="med" len="lg"/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" name="Group 75"/>
          <p:cNvGrpSpPr/>
          <p:nvPr/>
        </p:nvGrpSpPr>
        <p:grpSpPr>
          <a:xfrm>
            <a:off x="5957725" y="2441666"/>
            <a:ext cx="2455810" cy="3208716"/>
            <a:chOff x="6637231" y="3237293"/>
            <a:chExt cx="2455810" cy="3208716"/>
          </a:xfrm>
        </p:grpSpPr>
        <p:sp>
          <p:nvSpPr>
            <p:cNvPr id="77" name="Oval 76"/>
            <p:cNvSpPr/>
            <p:nvPr/>
          </p:nvSpPr>
          <p:spPr>
            <a:xfrm>
              <a:off x="7514814" y="4149628"/>
              <a:ext cx="374397" cy="381655"/>
            </a:xfrm>
            <a:prstGeom prst="ellipse">
              <a:avLst/>
            </a:prstGeom>
            <a:solidFill>
              <a:srgbClr val="FF6600"/>
            </a:solidFill>
            <a:ln w="222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8" name="Freeform 77"/>
            <p:cNvSpPr/>
            <p:nvPr/>
          </p:nvSpPr>
          <p:spPr>
            <a:xfrm>
              <a:off x="7220678" y="3796645"/>
              <a:ext cx="968053" cy="742542"/>
            </a:xfrm>
            <a:custGeom>
              <a:avLst/>
              <a:gdLst>
                <a:gd name="connsiteX0" fmla="*/ 0 w 828675"/>
                <a:gd name="connsiteY0" fmla="*/ 9525 h 801687"/>
                <a:gd name="connsiteX1" fmla="*/ 409575 w 828675"/>
                <a:gd name="connsiteY1" fmla="*/ 800100 h 801687"/>
                <a:gd name="connsiteX2" fmla="*/ 828675 w 828675"/>
                <a:gd name="connsiteY2" fmla="*/ 0 h 801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28675" h="801687">
                  <a:moveTo>
                    <a:pt x="0" y="9525"/>
                  </a:moveTo>
                  <a:cubicBezTo>
                    <a:pt x="135731" y="405606"/>
                    <a:pt x="271463" y="801687"/>
                    <a:pt x="409575" y="800100"/>
                  </a:cubicBezTo>
                  <a:cubicBezTo>
                    <a:pt x="547687" y="798513"/>
                    <a:pt x="688181" y="399256"/>
                    <a:pt x="828675" y="0"/>
                  </a:cubicBezTo>
                </a:path>
              </a:pathLst>
            </a:cu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9" name="Rectangle 78"/>
            <p:cNvSpPr/>
            <p:nvPr/>
          </p:nvSpPr>
          <p:spPr>
            <a:xfrm>
              <a:off x="7514814" y="4079979"/>
              <a:ext cx="374397" cy="2964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80" name="Straight Connector 79"/>
            <p:cNvCxnSpPr/>
            <p:nvPr/>
          </p:nvCxnSpPr>
          <p:spPr>
            <a:xfrm>
              <a:off x="7075981" y="4376415"/>
              <a:ext cx="1463040" cy="0"/>
            </a:xfrm>
            <a:prstGeom prst="line">
              <a:avLst/>
            </a:prstGeom>
            <a:ln w="2222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TextBox 80"/>
            <p:cNvSpPr txBox="1"/>
            <p:nvPr/>
          </p:nvSpPr>
          <p:spPr>
            <a:xfrm>
              <a:off x="8027037" y="4001595"/>
              <a:ext cx="106600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latin typeface="Arial" pitchFamily="34" charset="0"/>
                  <a:cs typeface="Arial" pitchFamily="34" charset="0"/>
                </a:rPr>
                <a:t>导带</a:t>
              </a:r>
              <a:endParaRPr lang="en-GB" sz="1600" b="1" baseline="-25000" dirty="0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2" name="Group 81"/>
            <p:cNvGrpSpPr/>
            <p:nvPr/>
          </p:nvGrpSpPr>
          <p:grpSpPr>
            <a:xfrm>
              <a:off x="6637231" y="3237293"/>
              <a:ext cx="2434361" cy="3208716"/>
              <a:chOff x="6637231" y="3237293"/>
              <a:chExt cx="2434361" cy="3208716"/>
            </a:xfrm>
          </p:grpSpPr>
          <p:grpSp>
            <p:nvGrpSpPr>
              <p:cNvPr id="83" name="Group 82"/>
              <p:cNvGrpSpPr/>
              <p:nvPr/>
            </p:nvGrpSpPr>
            <p:grpSpPr>
              <a:xfrm>
                <a:off x="6637231" y="3237293"/>
                <a:ext cx="2434361" cy="3208716"/>
                <a:chOff x="6529724" y="2924763"/>
                <a:chExt cx="2434361" cy="3208716"/>
              </a:xfrm>
            </p:grpSpPr>
            <p:grpSp>
              <p:nvGrpSpPr>
                <p:cNvPr id="86" name="Group 85"/>
                <p:cNvGrpSpPr/>
                <p:nvPr/>
              </p:nvGrpSpPr>
              <p:grpSpPr>
                <a:xfrm>
                  <a:off x="6874921" y="2924763"/>
                  <a:ext cx="2089164" cy="3180416"/>
                  <a:chOff x="6874921" y="2924763"/>
                  <a:chExt cx="2089164" cy="3180416"/>
                </a:xfrm>
              </p:grpSpPr>
              <p:sp>
                <p:nvSpPr>
                  <p:cNvPr id="88" name="TextBox 87"/>
                  <p:cNvSpPr txBox="1"/>
                  <p:nvPr/>
                </p:nvSpPr>
                <p:spPr>
                  <a:xfrm>
                    <a:off x="6894141" y="4025673"/>
                    <a:ext cx="533400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GB" sz="1200" b="1" dirty="0" err="1">
                        <a:latin typeface="Arial" pitchFamily="34" charset="0"/>
                        <a:cs typeface="Arial" pitchFamily="34" charset="0"/>
                      </a:rPr>
                      <a:t>E</a:t>
                    </a:r>
                    <a:r>
                      <a:rPr lang="en-GB" sz="1200" b="1" baseline="-25000" dirty="0" err="1">
                        <a:latin typeface="Arial" pitchFamily="34" charset="0"/>
                        <a:cs typeface="Arial" pitchFamily="34" charset="0"/>
                      </a:rPr>
                      <a:t>f</a:t>
                    </a:r>
                    <a:endParaRPr lang="en-GB" sz="1200" b="1" baseline="-25000" dirty="0"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89" name="TextBox 88"/>
                  <p:cNvSpPr txBox="1"/>
                  <p:nvPr/>
                </p:nvSpPr>
                <p:spPr>
                  <a:xfrm rot="16200000">
                    <a:off x="7065322" y="3193810"/>
                    <a:ext cx="815094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GB" sz="1200" b="1" dirty="0">
                        <a:latin typeface="Arial" pitchFamily="34" charset="0"/>
                        <a:cs typeface="Arial" pitchFamily="34" charset="0"/>
                      </a:rPr>
                      <a:t>Energy</a:t>
                    </a:r>
                    <a:endParaRPr lang="en-GB" sz="1200" b="1" baseline="-25000" dirty="0"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cxnSp>
                <p:nvCxnSpPr>
                  <p:cNvPr id="90" name="直接箭头连接符 26"/>
                  <p:cNvCxnSpPr/>
                  <p:nvPr/>
                </p:nvCxnSpPr>
                <p:spPr>
                  <a:xfrm flipH="1" flipV="1">
                    <a:off x="7641162" y="4236200"/>
                    <a:ext cx="0" cy="685800"/>
                  </a:xfrm>
                  <a:prstGeom prst="straightConnector1">
                    <a:avLst/>
                  </a:prstGeom>
                  <a:ln w="15875">
                    <a:solidFill>
                      <a:srgbClr val="FF0000"/>
                    </a:solidFill>
                    <a:headEnd type="triangle" w="sm" len="med"/>
                    <a:tailEnd type="triangle" w="sm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91" name="Oval 90"/>
                  <p:cNvSpPr/>
                  <p:nvPr/>
                </p:nvSpPr>
                <p:spPr>
                  <a:xfrm>
                    <a:off x="6874921" y="4919395"/>
                    <a:ext cx="1420969" cy="1185784"/>
                  </a:xfrm>
                  <a:prstGeom prst="ellipse">
                    <a:avLst/>
                  </a:prstGeom>
                  <a:solidFill>
                    <a:srgbClr val="FF6600"/>
                  </a:solidFill>
                  <a:ln w="254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2" name="TextBox 91"/>
                  <p:cNvSpPr txBox="1"/>
                  <p:nvPr/>
                </p:nvSpPr>
                <p:spPr>
                  <a:xfrm>
                    <a:off x="7979009" y="4833635"/>
                    <a:ext cx="985076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zh-CN" altLang="en-US" sz="1600" b="1" dirty="0">
                        <a:latin typeface="Arial" pitchFamily="34" charset="0"/>
                        <a:cs typeface="Arial" pitchFamily="34" charset="0"/>
                      </a:rPr>
                      <a:t>价带</a:t>
                    </a:r>
                    <a:endParaRPr lang="en-GB" sz="1600" b="1" baseline="-25000" dirty="0"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</p:grpSp>
            <p:sp>
              <p:nvSpPr>
                <p:cNvPr id="87" name="Rectangle 86"/>
                <p:cNvSpPr/>
                <p:nvPr/>
              </p:nvSpPr>
              <p:spPr>
                <a:xfrm>
                  <a:off x="6529724" y="5400307"/>
                  <a:ext cx="2136032" cy="73317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cxnSp>
            <p:nvCxnSpPr>
              <p:cNvPr id="84" name="Straight Arrow Connector 83"/>
              <p:cNvCxnSpPr/>
              <p:nvPr/>
            </p:nvCxnSpPr>
            <p:spPr>
              <a:xfrm flipV="1">
                <a:off x="7691085" y="3331837"/>
                <a:ext cx="20274" cy="2560320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headEnd w="med" len="lg"/>
                <a:tailEnd type="triangle" w="sm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5" name="TextBox 84"/>
              <p:cNvSpPr txBox="1"/>
              <p:nvPr/>
            </p:nvSpPr>
            <p:spPr>
              <a:xfrm>
                <a:off x="7509566" y="4552476"/>
                <a:ext cx="1263697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带隙 </a:t>
                </a:r>
                <a:endParaRPr lang="en-US" altLang="zh-CN" sz="1600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endParaRPr>
              </a:p>
              <a:p>
                <a:pPr algn="ctr"/>
                <a:r>
                  <a:rPr lang="en-US" altLang="zh-CN" sz="1600" b="1" dirty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&gt;3.1 eV</a:t>
                </a:r>
                <a:endParaRPr lang="en-GB" sz="1600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93" name="矩形 79"/>
          <p:cNvSpPr/>
          <p:nvPr/>
        </p:nvSpPr>
        <p:spPr>
          <a:xfrm>
            <a:off x="3932526" y="2110994"/>
            <a:ext cx="4282595" cy="3029081"/>
          </a:xfrm>
          <a:prstGeom prst="rect">
            <a:avLst/>
          </a:prstGeom>
          <a:noFill/>
          <a:ln w="127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TextBox 93"/>
          <p:cNvSpPr txBox="1"/>
          <p:nvPr/>
        </p:nvSpPr>
        <p:spPr>
          <a:xfrm>
            <a:off x="3715157" y="5268274"/>
            <a:ext cx="44851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rgbClr val="FF0000"/>
                </a:solidFill>
                <a:latin typeface="Britannic Bold" panose="020B0903060703020204" pitchFamily="34" charset="0"/>
                <a:cs typeface="Times New Roman" pitchFamily="18" charset="0"/>
              </a:rPr>
              <a:t>Understanding the electronic structure is important !</a:t>
            </a:r>
          </a:p>
        </p:txBody>
      </p:sp>
      <p:pic>
        <p:nvPicPr>
          <p:cNvPr id="95" name="Picture 6" descr="http://i-cdn.apartmenttherapy.com/uimages/at/ChrisPerez/avatar_43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876" y="2964504"/>
            <a:ext cx="2533033" cy="142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6" name="TextBox 4"/>
          <p:cNvSpPr txBox="1">
            <a:spLocks noChangeArrowheads="1"/>
          </p:cNvSpPr>
          <p:nvPr/>
        </p:nvSpPr>
        <p:spPr bwMode="auto">
          <a:xfrm>
            <a:off x="1792570" y="4025244"/>
            <a:ext cx="14132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hangingPunct="1"/>
            <a:r>
              <a:rPr lang="en-US" altLang="zh-CN" sz="1800" b="1" dirty="0">
                <a:solidFill>
                  <a:srgbClr val="FF0000"/>
                </a:solidFill>
                <a:latin typeface="宋体"/>
                <a:ea typeface="宋体"/>
                <a:cs typeface="宋体"/>
              </a:rPr>
              <a:t>《</a:t>
            </a:r>
            <a:r>
              <a:rPr lang="zh-CN" altLang="en-US" sz="1800" b="1" dirty="0">
                <a:solidFill>
                  <a:srgbClr val="FF0000"/>
                </a:solidFill>
                <a:latin typeface="宋体"/>
                <a:ea typeface="宋体"/>
                <a:cs typeface="宋体"/>
              </a:rPr>
              <a:t>阿凡达</a:t>
            </a:r>
            <a:r>
              <a:rPr lang="en-US" altLang="zh-CN" sz="1800" b="1" dirty="0">
                <a:solidFill>
                  <a:srgbClr val="FF0000"/>
                </a:solidFill>
                <a:latin typeface="宋体"/>
                <a:ea typeface="宋体"/>
                <a:cs typeface="宋体"/>
              </a:rPr>
              <a:t>》</a:t>
            </a:r>
            <a:endParaRPr lang="en-US" sz="1800" b="1" dirty="0">
              <a:solidFill>
                <a:srgbClr val="FF0000"/>
              </a:solidFill>
              <a:latin typeface="宋体"/>
              <a:ea typeface="宋体"/>
              <a:cs typeface="宋体"/>
            </a:endParaRPr>
          </a:p>
        </p:txBody>
      </p:sp>
      <p:sp>
        <p:nvSpPr>
          <p:cNvPr id="97" name="Text Box 5"/>
          <p:cNvSpPr txBox="1">
            <a:spLocks noChangeArrowheads="1"/>
          </p:cNvSpPr>
          <p:nvPr/>
        </p:nvSpPr>
        <p:spPr bwMode="auto">
          <a:xfrm>
            <a:off x="3043680" y="6166250"/>
            <a:ext cx="6205046" cy="64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228600" indent="-228600" defTabSz="914400" eaLnBrk="1" hangingPunct="1">
              <a:buSzPct val="100000"/>
              <a:buFont typeface="Times New Roman" charset="0"/>
              <a:buAutoNum type="alphaUcPeriod"/>
            </a:pPr>
            <a:r>
              <a:rPr lang="en-GB" sz="1200" i="1" dirty="0" err="1">
                <a:solidFill>
                  <a:srgbClr val="000000"/>
                </a:solidFill>
                <a:latin typeface="Times New Roman" charset="0"/>
              </a:rPr>
              <a:t>Facchetti</a:t>
            </a:r>
            <a:r>
              <a:rPr lang="en-GB" sz="1200" i="1" dirty="0">
                <a:solidFill>
                  <a:srgbClr val="000000"/>
                </a:solidFill>
                <a:latin typeface="Times New Roman" charset="0"/>
              </a:rPr>
              <a:t>, T. J. Marks</a:t>
            </a:r>
            <a:r>
              <a:rPr lang="en-US" sz="1200" i="1" dirty="0">
                <a:solidFill>
                  <a:srgbClr val="000000"/>
                </a:solidFill>
                <a:latin typeface="Times New Roman" charset="0"/>
              </a:rPr>
              <a:t>,</a:t>
            </a:r>
            <a:r>
              <a:rPr lang="en-GB" sz="1200" i="1" dirty="0">
                <a:solidFill>
                  <a:srgbClr val="000000"/>
                </a:solidFill>
                <a:latin typeface="Times New Roman" charset="0"/>
              </a:rPr>
              <a:t>Transparent Electronics: From Synthesis to Applications (Wiley, 2010)</a:t>
            </a:r>
          </a:p>
          <a:p>
            <a:pPr defTabSz="914400" eaLnBrk="1" hangingPunct="1">
              <a:buSzPct val="100000"/>
            </a:pPr>
            <a:r>
              <a:rPr lang="en-GB" sz="1200" i="1" dirty="0">
                <a:solidFill>
                  <a:srgbClr val="000000"/>
                </a:solidFill>
                <a:latin typeface="Times New Roman" charset="0"/>
              </a:rPr>
              <a:t>KHL Zhang et al. </a:t>
            </a:r>
            <a:r>
              <a:rPr lang="en-US" sz="1200" i="1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Phys. Rev. Lett. 110, 056803 (2013)</a:t>
            </a:r>
          </a:p>
          <a:p>
            <a:pPr defTabSz="914400" eaLnBrk="1" hangingPunct="1">
              <a:buSzPct val="100000"/>
            </a:pPr>
            <a:r>
              <a:rPr lang="en-GB" sz="1200" i="1" dirty="0">
                <a:solidFill>
                  <a:srgbClr val="000000"/>
                </a:solidFill>
                <a:latin typeface="Times New Roman" charset="0"/>
              </a:rPr>
              <a:t>KHL Zhang, Scott Chambers, Oxide Semiconductors (Wiley, 2019)</a:t>
            </a: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4F64DFC9-27CA-FF43-BD64-F4E5C411A3D3}"/>
              </a:ext>
            </a:extLst>
          </p:cNvPr>
          <p:cNvSpPr txBox="1"/>
          <p:nvPr/>
        </p:nvSpPr>
        <p:spPr>
          <a:xfrm>
            <a:off x="8625577" y="6507574"/>
            <a:ext cx="5086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/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86291960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2" name="TextBox 12"/>
          <p:cNvSpPr txBox="1">
            <a:spLocks noChangeArrowheads="1"/>
          </p:cNvSpPr>
          <p:nvPr/>
        </p:nvSpPr>
        <p:spPr bwMode="auto">
          <a:xfrm>
            <a:off x="5118272" y="1036368"/>
            <a:ext cx="3479357" cy="1000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>
              <a:lnSpc>
                <a:spcPct val="125000"/>
              </a:lnSpc>
            </a:pPr>
            <a:r>
              <a:rPr lang="en-US" altLang="zh-CN" sz="18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/>
              </a:rPr>
              <a:t>2. </a:t>
            </a:r>
            <a:r>
              <a:rPr lang="zh-CN" altLang="en-US" sz="18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/>
              </a:rPr>
              <a:t>大部分是</a:t>
            </a:r>
            <a:r>
              <a:rPr lang="en-US" altLang="zh-CN" sz="18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/>
              </a:rPr>
              <a:t>N-</a:t>
            </a:r>
            <a:r>
              <a:rPr lang="zh-CN" altLang="en-US" sz="18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/>
              </a:rPr>
              <a:t>型</a:t>
            </a:r>
            <a:r>
              <a:rPr lang="en-GB" altLang="zh-CN" sz="18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/>
              </a:rPr>
              <a:t>, </a:t>
            </a:r>
            <a:r>
              <a:rPr lang="zh-CN" altLang="en-US" sz="18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/>
              </a:rPr>
              <a:t>实现</a:t>
            </a:r>
            <a:r>
              <a:rPr lang="en-US" altLang="zh-CN" sz="18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/>
              </a:rPr>
              <a:t>P-</a:t>
            </a:r>
            <a:r>
              <a:rPr lang="zh-CN" altLang="en-US" sz="18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/>
              </a:rPr>
              <a:t>型氧化物半导体是本领域的难题； </a:t>
            </a:r>
            <a:endParaRPr lang="en-US" altLang="zh-CN" sz="18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  <a:cs typeface="Arial"/>
            </a:endParaRPr>
          </a:p>
          <a:p>
            <a:pPr algn="ctr">
              <a:buClr>
                <a:srgbClr val="000000"/>
              </a:buClr>
              <a:buSzPct val="100000"/>
              <a:buFont typeface="Times New Roman" charset="0"/>
              <a:buNone/>
            </a:pPr>
            <a:endParaRPr lang="en-GB" sz="1400" dirty="0">
              <a:solidFill>
                <a:srgbClr val="000000"/>
              </a:solidFill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316"/>
          <a:stretch/>
        </p:blipFill>
        <p:spPr bwMode="auto">
          <a:xfrm>
            <a:off x="1261134" y="4948373"/>
            <a:ext cx="2811064" cy="2004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71761" y="4640596"/>
            <a:ext cx="457519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zh-CN" altLang="en-US" sz="1400" b="1" dirty="0">
                <a:solidFill>
                  <a:srgbClr val="FF0000"/>
                </a:solidFill>
              </a:rPr>
              <a:t>中国是主要铟原料供应国</a:t>
            </a:r>
            <a:r>
              <a:rPr lang="zh-Hans" altLang="en-US" sz="1400" b="1" dirty="0">
                <a:solidFill>
                  <a:srgbClr val="FF0000"/>
                </a:solidFill>
              </a:rPr>
              <a:t>，  </a:t>
            </a:r>
            <a:r>
              <a:rPr lang="zh-CN" altLang="en-US" sz="1400" b="1" dirty="0">
                <a:solidFill>
                  <a:srgbClr val="FF0000"/>
                </a:solidFill>
              </a:rPr>
              <a:t>却是</a:t>
            </a:r>
            <a:r>
              <a:rPr lang="en-US" altLang="zh-CN" sz="1400" b="1" dirty="0">
                <a:solidFill>
                  <a:srgbClr val="FF0000"/>
                </a:solidFill>
                <a:cs typeface="Times New Roman" charset="0"/>
              </a:rPr>
              <a:t>ITO</a:t>
            </a:r>
            <a:r>
              <a:rPr lang="zh-CN" altLang="en-US" sz="1400" b="1" dirty="0">
                <a:solidFill>
                  <a:srgbClr val="FF0000"/>
                </a:solidFill>
              </a:rPr>
              <a:t>薄膜重要进口国</a:t>
            </a:r>
            <a:endParaRPr lang="en-US" sz="1400" b="1" dirty="0">
              <a:solidFill>
                <a:srgbClr val="FF0000"/>
              </a:solidFill>
            </a:endParaRPr>
          </a:p>
        </p:txBody>
      </p:sp>
      <p:sp>
        <p:nvSpPr>
          <p:cNvPr id="16" name="TextBox 12"/>
          <p:cNvSpPr txBox="1">
            <a:spLocks noChangeArrowheads="1"/>
          </p:cNvSpPr>
          <p:nvPr/>
        </p:nvSpPr>
        <p:spPr bwMode="auto">
          <a:xfrm>
            <a:off x="236309" y="1036368"/>
            <a:ext cx="4926683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GB" altLang="zh-CN" sz="18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/>
              </a:rPr>
              <a:t>1. </a:t>
            </a:r>
            <a:r>
              <a:rPr lang="zh-CN" altLang="en-US" sz="18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/>
              </a:rPr>
              <a:t>铟的地壳含量较少</a:t>
            </a:r>
            <a:r>
              <a:rPr lang="en-US" altLang="zh-CN" sz="18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/>
              </a:rPr>
              <a:t>, </a:t>
            </a:r>
            <a:r>
              <a:rPr lang="zh-CN" altLang="en-US" sz="18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/>
              </a:rPr>
              <a:t>价格越高</a:t>
            </a:r>
            <a:r>
              <a:rPr lang="en-US" altLang="zh-CN" sz="18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/>
              </a:rPr>
              <a:t>(</a:t>
            </a:r>
            <a:r>
              <a:rPr lang="zh-CN" altLang="en-US" sz="18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/>
              </a:rPr>
              <a:t>与银相当</a:t>
            </a:r>
            <a:r>
              <a:rPr lang="en-US" altLang="zh-CN" sz="18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/>
              </a:rPr>
              <a:t>)</a:t>
            </a:r>
            <a:endParaRPr lang="en-GB" altLang="zh-CN" sz="18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  <a:cs typeface="Arial"/>
            </a:endParaRPr>
          </a:p>
          <a:p>
            <a:pPr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GB" altLang="zh-CN" sz="1800" b="1" dirty="0">
                <a:solidFill>
                  <a:srgbClr val="FF0000"/>
                </a:solidFill>
                <a:latin typeface="Arial"/>
                <a:ea typeface="+mj-ea"/>
                <a:cs typeface="Arial"/>
              </a:rPr>
              <a:t>                      </a:t>
            </a:r>
            <a:endParaRPr lang="en-GB" sz="1800" b="1" dirty="0">
              <a:solidFill>
                <a:srgbClr val="FF0000"/>
              </a:solidFill>
              <a:cs typeface="Times New Roman" charset="0"/>
            </a:endParaRPr>
          </a:p>
          <a:p>
            <a:pPr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zh-CN" altLang="en-US" sz="1400" b="1" dirty="0">
                <a:solidFill>
                  <a:srgbClr val="000000"/>
                </a:solidFill>
                <a:cs typeface="Times New Roman" charset="0"/>
              </a:rPr>
              <a:t>已</a:t>
            </a:r>
            <a:r>
              <a:rPr lang="zh-CN" altLang="en-GB" sz="1400" b="1" dirty="0">
                <a:solidFill>
                  <a:srgbClr val="000000"/>
                </a:solidFill>
                <a:cs typeface="Times New Roman" charset="0"/>
              </a:rPr>
              <a:t>商业</a:t>
            </a:r>
            <a:r>
              <a:rPr lang="zh-CN" altLang="en-US" sz="1400" b="1" dirty="0">
                <a:solidFill>
                  <a:srgbClr val="000000"/>
                </a:solidFill>
                <a:cs typeface="Times New Roman" charset="0"/>
              </a:rPr>
              <a:t>化透明导电电极</a:t>
            </a:r>
            <a:r>
              <a:rPr lang="en-US" altLang="zh-CN" sz="1400" b="1" dirty="0">
                <a:solidFill>
                  <a:srgbClr val="000000"/>
                </a:solidFill>
                <a:cs typeface="Times New Roman" charset="0"/>
              </a:rPr>
              <a:t>Sn</a:t>
            </a:r>
            <a:r>
              <a:rPr lang="zh-CN" altLang="en-US" sz="1400" b="1" dirty="0">
                <a:solidFill>
                  <a:srgbClr val="000000"/>
                </a:solidFill>
                <a:cs typeface="Times New Roman" charset="0"/>
              </a:rPr>
              <a:t>掺杂的</a:t>
            </a:r>
            <a:r>
              <a:rPr lang="en-US" altLang="zh-CN" sz="1400" b="1" dirty="0">
                <a:solidFill>
                  <a:srgbClr val="000000"/>
                </a:solidFill>
                <a:cs typeface="Times New Roman" charset="0"/>
              </a:rPr>
              <a:t>In</a:t>
            </a:r>
            <a:r>
              <a:rPr lang="en-US" altLang="zh-CN" sz="1400" b="1" baseline="-25000" dirty="0">
                <a:solidFill>
                  <a:srgbClr val="000000"/>
                </a:solidFill>
                <a:cs typeface="Times New Roman" charset="0"/>
              </a:rPr>
              <a:t>2</a:t>
            </a:r>
            <a:r>
              <a:rPr lang="en-US" altLang="zh-CN" sz="1400" b="1" dirty="0">
                <a:solidFill>
                  <a:srgbClr val="000000"/>
                </a:solidFill>
                <a:cs typeface="Times New Roman" charset="0"/>
              </a:rPr>
              <a:t>O</a:t>
            </a:r>
            <a:r>
              <a:rPr lang="en-US" altLang="zh-CN" sz="1400" b="1" baseline="-25000" dirty="0">
                <a:solidFill>
                  <a:srgbClr val="000000"/>
                </a:solidFill>
                <a:cs typeface="Times New Roman" charset="0"/>
              </a:rPr>
              <a:t>3</a:t>
            </a:r>
            <a:r>
              <a:rPr lang="zh-CN" altLang="en-US" sz="1400" b="1" dirty="0">
                <a:solidFill>
                  <a:srgbClr val="000000"/>
                </a:solidFill>
                <a:cs typeface="Times New Roman" charset="0"/>
              </a:rPr>
              <a:t>（</a:t>
            </a:r>
            <a:r>
              <a:rPr lang="en-US" altLang="zh-CN" sz="1400" b="1" dirty="0">
                <a:solidFill>
                  <a:srgbClr val="000000"/>
                </a:solidFill>
                <a:cs typeface="Times New Roman" charset="0"/>
              </a:rPr>
              <a:t>ITO</a:t>
            </a:r>
            <a:r>
              <a:rPr lang="zh-CN" altLang="en-US" sz="1400" b="1" dirty="0">
                <a:solidFill>
                  <a:srgbClr val="000000"/>
                </a:solidFill>
                <a:cs typeface="Times New Roman" charset="0"/>
              </a:rPr>
              <a:t>）占据</a:t>
            </a:r>
            <a:r>
              <a:rPr lang="en-GB" sz="1400" b="1" dirty="0">
                <a:cs typeface="Times New Roman" charset="0"/>
              </a:rPr>
              <a:t>95%</a:t>
            </a:r>
            <a:r>
              <a:rPr lang="zh-CN" altLang="en-US" sz="1400" b="1" dirty="0">
                <a:cs typeface="Times New Roman" charset="0"/>
              </a:rPr>
              <a:t>的市场份额</a:t>
            </a:r>
            <a:r>
              <a:rPr lang="en-GB" sz="1400" b="1" dirty="0">
                <a:solidFill>
                  <a:srgbClr val="000000"/>
                </a:solidFill>
                <a:cs typeface="Times New Roman" charset="0"/>
              </a:rPr>
              <a:t>, for Flat Panel Displays.</a:t>
            </a:r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76200" y="251327"/>
            <a:ext cx="906780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/>
          <a:p>
            <a:pPr algn="ctr" defTabSz="914400" eaLnBrk="0" hangingPunct="0">
              <a:lnSpc>
                <a:spcPts val="3600"/>
              </a:lnSpc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sz="2200" dirty="0">
              <a:solidFill>
                <a:srgbClr val="0033CC"/>
              </a:solidFill>
              <a:latin typeface="Times New Roman" charset="0"/>
              <a:cs typeface="Times New Roman" charset="0"/>
            </a:endParaRPr>
          </a:p>
          <a:p>
            <a:pPr algn="ctr" defTabSz="914400" eaLnBrk="0" hangingPunct="0">
              <a:lnSpc>
                <a:spcPts val="3600"/>
              </a:lnSpc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zh-CN" altLang="en-US" sz="28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  <a:cs typeface="Times New Roman" charset="0"/>
              </a:rPr>
              <a:t>面临的挑战和机遇</a:t>
            </a:r>
            <a:endParaRPr lang="en-GB" sz="2800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  <a:cs typeface="Times New Roman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325428" y="1952251"/>
            <a:ext cx="4065418" cy="2850213"/>
            <a:chOff x="257857" y="2006548"/>
            <a:chExt cx="4225746" cy="2977084"/>
          </a:xfrm>
        </p:grpSpPr>
        <p:graphicFrame>
          <p:nvGraphicFramePr>
            <p:cNvPr id="12" name="Object 11"/>
            <p:cNvGraphicFramePr>
              <a:graphicFrameLocks noChangeAspect="1"/>
            </p:cNvGraphicFramePr>
            <p:nvPr>
              <p:extLst/>
            </p:nvPr>
          </p:nvGraphicFramePr>
          <p:xfrm>
            <a:off x="257857" y="2006548"/>
            <a:ext cx="4225746" cy="29770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9889" name="Graph" r:id="rId5" imgW="4153680" imgH="2926080" progId="Origin50.Graph">
                    <p:embed/>
                  </p:oleObj>
                </mc:Choice>
                <mc:Fallback>
                  <p:oleObj name="Graph" r:id="rId5" imgW="4153680" imgH="2926080" progId="Origin50.Graph">
                    <p:embed/>
                    <p:pic>
                      <p:nvPicPr>
                        <p:cNvPr id="12" name="Object 11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257857" y="2006548"/>
                          <a:ext cx="4225746" cy="2977084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" name="Rectangle 12"/>
            <p:cNvSpPr/>
            <p:nvPr/>
          </p:nvSpPr>
          <p:spPr>
            <a:xfrm>
              <a:off x="884844" y="2799436"/>
              <a:ext cx="1149170" cy="4179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1000" i="1" dirty="0"/>
                <a:t>U.S. Geological </a:t>
              </a:r>
            </a:p>
            <a:p>
              <a:r>
                <a:rPr lang="en-GB" sz="1000" i="1" dirty="0"/>
                <a:t>Survey 2015</a:t>
              </a:r>
            </a:p>
          </p:txBody>
        </p:sp>
      </p:grpSp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4853" y="1857306"/>
            <a:ext cx="3318213" cy="28564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Rectangle 17"/>
          <p:cNvSpPr/>
          <p:nvPr/>
        </p:nvSpPr>
        <p:spPr>
          <a:xfrm>
            <a:off x="5170206" y="2497641"/>
            <a:ext cx="3332860" cy="427417"/>
          </a:xfrm>
          <a:prstGeom prst="rect">
            <a:avLst/>
          </a:prstGeom>
          <a:noFill/>
          <a:ln>
            <a:solidFill>
              <a:srgbClr val="00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10100" y="5050271"/>
            <a:ext cx="1713779" cy="1262756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5CBB94A3-2FAE-1E4E-8BDB-87D506B029D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97993" y="4802464"/>
            <a:ext cx="2163441" cy="1758371"/>
          </a:xfrm>
          <a:prstGeom prst="rect">
            <a:avLst/>
          </a:prstGeom>
        </p:spPr>
      </p:pic>
      <p:sp>
        <p:nvSpPr>
          <p:cNvPr id="21" name="Slide Number Placeholder 3">
            <a:extLst>
              <a:ext uri="{FF2B5EF4-FFF2-40B4-BE49-F238E27FC236}">
                <a16:creationId xmlns:a16="http://schemas.microsoft.com/office/drawing/2014/main" id="{0E2F70BD-E196-944D-AAD7-D349C04FABAE}"/>
              </a:ext>
            </a:extLst>
          </p:cNvPr>
          <p:cNvSpPr txBox="1">
            <a:spLocks/>
          </p:cNvSpPr>
          <p:nvPr/>
        </p:nvSpPr>
        <p:spPr>
          <a:xfrm>
            <a:off x="8597629" y="6535344"/>
            <a:ext cx="558291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defRPr/>
            </a:pPr>
            <a:r>
              <a:rPr lang="en-US" sz="1200" dirty="0"/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178560947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341027" y="1222247"/>
            <a:ext cx="8798249" cy="871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20000"/>
              </a:spcBef>
              <a:buClr>
                <a:srgbClr val="000000"/>
              </a:buClr>
              <a:buSzPct val="75000"/>
            </a:pPr>
            <a:r>
              <a:rPr lang="en-GB" sz="1600" b="1" dirty="0">
                <a:latin typeface="Arial"/>
                <a:ea typeface="SimSun" charset="0"/>
                <a:cs typeface="Arial"/>
              </a:rPr>
              <a:t>Pure </a:t>
            </a:r>
            <a:r>
              <a:rPr lang="en-GB" sz="1600" b="1" dirty="0">
                <a:latin typeface="Arial"/>
                <a:cs typeface="Arial"/>
              </a:rPr>
              <a:t>In</a:t>
            </a:r>
            <a:r>
              <a:rPr lang="en-GB" sz="1600" b="1" baseline="-25000" dirty="0">
                <a:latin typeface="Arial"/>
                <a:cs typeface="Arial"/>
              </a:rPr>
              <a:t>2</a:t>
            </a:r>
            <a:r>
              <a:rPr lang="en-GB" sz="1600" b="1" dirty="0">
                <a:latin typeface="Arial"/>
                <a:cs typeface="Arial"/>
              </a:rPr>
              <a:t>O</a:t>
            </a:r>
            <a:r>
              <a:rPr lang="en-GB" sz="1600" b="1" baseline="-25000" dirty="0">
                <a:latin typeface="Arial"/>
                <a:cs typeface="Arial"/>
              </a:rPr>
              <a:t>3</a:t>
            </a:r>
            <a:r>
              <a:rPr lang="en-GB" sz="1600" b="1" dirty="0">
                <a:latin typeface="Arial"/>
                <a:ea typeface="SimSun" charset="0"/>
                <a:cs typeface="Arial"/>
              </a:rPr>
              <a:t>, </a:t>
            </a:r>
            <a:r>
              <a:rPr lang="en-GB" sz="1600" b="1" dirty="0" err="1">
                <a:latin typeface="Arial"/>
                <a:ea typeface="SimSun" charset="0"/>
                <a:cs typeface="Arial"/>
              </a:rPr>
              <a:t>ZnO</a:t>
            </a:r>
            <a:r>
              <a:rPr lang="en-GB" sz="1600" b="1" dirty="0">
                <a:latin typeface="Arial"/>
                <a:ea typeface="SimSun" charset="0"/>
                <a:cs typeface="Arial"/>
              </a:rPr>
              <a:t> and SnO</a:t>
            </a:r>
            <a:r>
              <a:rPr lang="en-GB" sz="1600" b="1" baseline="-25000" dirty="0">
                <a:latin typeface="Arial"/>
                <a:cs typeface="Arial"/>
              </a:rPr>
              <a:t>2</a:t>
            </a:r>
            <a:r>
              <a:rPr lang="en-GB" sz="1600" b="1" dirty="0">
                <a:latin typeface="Arial"/>
                <a:ea typeface="SimSun" charset="0"/>
                <a:cs typeface="Arial"/>
              </a:rPr>
              <a:t> </a:t>
            </a:r>
            <a:r>
              <a:rPr lang="en-US" sz="1600" b="1" dirty="0">
                <a:latin typeface="Arial"/>
                <a:ea typeface="SimSun" charset="0"/>
                <a:cs typeface="Arial"/>
              </a:rPr>
              <a:t>show considerable free electron densities up to 1x10</a:t>
            </a:r>
            <a:r>
              <a:rPr lang="en-US" sz="1600" b="1" baseline="30000" dirty="0">
                <a:latin typeface="Arial"/>
                <a:ea typeface="SimSun" charset="0"/>
                <a:cs typeface="Arial"/>
              </a:rPr>
              <a:t>18</a:t>
            </a:r>
            <a:r>
              <a:rPr lang="en-US" sz="1600" b="1" dirty="0">
                <a:latin typeface="Arial"/>
                <a:ea typeface="SimSun" charset="0"/>
                <a:cs typeface="Arial"/>
              </a:rPr>
              <a:t> cm</a:t>
            </a:r>
            <a:r>
              <a:rPr lang="en-US" sz="1600" b="1" baseline="30000" dirty="0">
                <a:latin typeface="Arial"/>
                <a:ea typeface="SimSun" charset="0"/>
                <a:cs typeface="Arial"/>
              </a:rPr>
              <a:t>-3 </a:t>
            </a:r>
            <a:endParaRPr lang="en-GB" sz="1600" b="1" i="1" dirty="0">
              <a:solidFill>
                <a:srgbClr val="FF0000"/>
              </a:solidFill>
              <a:latin typeface="Arial"/>
              <a:ea typeface="SimSun" charset="0"/>
              <a:cs typeface="Arial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rgbClr val="000000"/>
              </a:buClr>
              <a:buSzPct val="75000"/>
            </a:pPr>
            <a:r>
              <a:rPr lang="en-GB" sz="1600" b="1" i="1" dirty="0">
                <a:solidFill>
                  <a:srgbClr val="FF0000"/>
                </a:solidFill>
                <a:latin typeface="Arial"/>
                <a:ea typeface="SimSun" charset="0"/>
                <a:cs typeface="Arial"/>
              </a:rPr>
              <a:t>The origin of n-type conductivity?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  <a:buClr>
                <a:srgbClr val="000000"/>
              </a:buClr>
              <a:buSzPct val="75000"/>
              <a:buFont typeface="Times New Roman" charset="0"/>
              <a:buNone/>
            </a:pPr>
            <a:r>
              <a:rPr lang="en-GB" sz="1800" b="1" dirty="0">
                <a:solidFill>
                  <a:srgbClr val="FF0000"/>
                </a:solidFill>
                <a:latin typeface="Times New Roman" charset="0"/>
                <a:ea typeface="SimSun" charset="0"/>
                <a:cs typeface="SimSun" charset="0"/>
              </a:rPr>
              <a:t>      </a:t>
            </a:r>
            <a:r>
              <a:rPr lang="en-GB" sz="1400" b="1" dirty="0">
                <a:solidFill>
                  <a:srgbClr val="FF0000"/>
                </a:solidFill>
                <a:latin typeface="Times New Roman" charset="0"/>
                <a:ea typeface="SimSun" charset="0"/>
                <a:cs typeface="SimSun" charset="0"/>
              </a:rPr>
              <a:t> </a:t>
            </a:r>
            <a:endParaRPr lang="en-US" altLang="zh-CN" sz="1400" b="1" dirty="0">
              <a:solidFill>
                <a:srgbClr val="FFFFFF"/>
              </a:solidFill>
              <a:latin typeface="Times New Roman" charset="0"/>
              <a:ea typeface="SimSun" charset="0"/>
              <a:cs typeface="SimSun" charset="0"/>
            </a:endParaRPr>
          </a:p>
        </p:txBody>
      </p:sp>
      <p:sp>
        <p:nvSpPr>
          <p:cNvPr id="46" name="Rectangle 1"/>
          <p:cNvSpPr>
            <a:spLocks noChangeArrowheads="1"/>
          </p:cNvSpPr>
          <p:nvPr/>
        </p:nvSpPr>
        <p:spPr bwMode="auto">
          <a:xfrm>
            <a:off x="0" y="197722"/>
            <a:ext cx="906780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/>
          <a:p>
            <a:pPr algn="ctr" defTabSz="914400" eaLnBrk="0" hangingPunct="0">
              <a:lnSpc>
                <a:spcPts val="3600"/>
              </a:lnSpc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sz="2000" dirty="0">
              <a:solidFill>
                <a:srgbClr val="0033CC"/>
              </a:solidFill>
              <a:latin typeface="Times New Roman" charset="0"/>
              <a:cs typeface="Times New Roman" charset="0"/>
            </a:endParaRPr>
          </a:p>
        </p:txBody>
      </p:sp>
      <p:sp>
        <p:nvSpPr>
          <p:cNvPr id="47" name="Rectangle 1"/>
          <p:cNvSpPr>
            <a:spLocks noChangeArrowheads="1"/>
          </p:cNvSpPr>
          <p:nvPr/>
        </p:nvSpPr>
        <p:spPr bwMode="auto">
          <a:xfrm>
            <a:off x="760916" y="1784595"/>
            <a:ext cx="801032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449263" eaLnBrk="0" hangingPunct="0">
              <a:lnSpc>
                <a:spcPct val="150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GB" sz="1600" b="1" i="1" dirty="0">
                <a:solidFill>
                  <a:srgbClr val="000000"/>
                </a:solidFill>
              </a:rPr>
              <a:t>Historically, the n-type conductivity was attributed to oxygen vacancies (Vo)</a:t>
            </a:r>
          </a:p>
          <a:p>
            <a:pPr defTabSz="449263" eaLnBrk="0" hangingPunct="0">
              <a:lnSpc>
                <a:spcPct val="150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GB" sz="1600" b="1" i="1" dirty="0">
                <a:solidFill>
                  <a:srgbClr val="000000"/>
                </a:solidFill>
              </a:rPr>
              <a:t>However, DFT and experiments show the state of Vo is deeply localized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762271" y="2833338"/>
            <a:ext cx="993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O</a:t>
            </a:r>
            <a:r>
              <a:rPr lang="en-US" sz="1400" baseline="30000" dirty="0"/>
              <a:t>2-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568860" y="3443222"/>
            <a:ext cx="9688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In</a:t>
            </a:r>
          </a:p>
        </p:txBody>
      </p:sp>
      <p:pic>
        <p:nvPicPr>
          <p:cNvPr id="26" name="Picture 3"/>
          <p:cNvPicPr>
            <a:picLocks noChangeAspect="1" noChangeArrowheads="1"/>
          </p:cNvPicPr>
          <p:nvPr/>
        </p:nvPicPr>
        <p:blipFill rotWithShape="1">
          <a:blip r:embed="rId3" cstate="print"/>
          <a:srcRect l="72689" t="17859"/>
          <a:stretch/>
        </p:blipFill>
        <p:spPr bwMode="auto">
          <a:xfrm>
            <a:off x="1210790" y="3200154"/>
            <a:ext cx="2716137" cy="31393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8" name="Straight Arrow Connector 27"/>
          <p:cNvCxnSpPr/>
          <p:nvPr/>
        </p:nvCxnSpPr>
        <p:spPr bwMode="auto">
          <a:xfrm>
            <a:off x="2568042" y="3086116"/>
            <a:ext cx="0" cy="432000"/>
          </a:xfrm>
          <a:prstGeom prst="straightConnector1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9" name="TextBox 28"/>
          <p:cNvSpPr txBox="1"/>
          <p:nvPr/>
        </p:nvSpPr>
        <p:spPr>
          <a:xfrm>
            <a:off x="2382856" y="2824425"/>
            <a:ext cx="4966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In</a:t>
            </a:r>
            <a:r>
              <a:rPr lang="en-US" sz="1400" baseline="30000" dirty="0"/>
              <a:t>3+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2518287" y="4319813"/>
            <a:ext cx="561082" cy="601930"/>
            <a:chOff x="2518287" y="4386415"/>
            <a:chExt cx="561082" cy="601930"/>
          </a:xfrm>
        </p:grpSpPr>
        <p:sp>
          <p:nvSpPr>
            <p:cNvPr id="42" name="Rectangle 41"/>
            <p:cNvSpPr/>
            <p:nvPr/>
          </p:nvSpPr>
          <p:spPr bwMode="auto">
            <a:xfrm>
              <a:off x="2781608" y="4687943"/>
              <a:ext cx="253594" cy="276870"/>
            </a:xfrm>
            <a:prstGeom prst="rect">
              <a:avLst/>
            </a:prstGeom>
            <a:solidFill>
              <a:schemeClr val="bg1"/>
            </a:solidFill>
            <a:ln w="22225" cap="flat" cmpd="sng" algn="ctr">
              <a:solidFill>
                <a:srgbClr val="FF66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4926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None/>
                <a:tabLst/>
              </a:pPr>
              <a:endParaRPr kumimoji="0" lang="en-US" sz="24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736594" y="4386415"/>
              <a:ext cx="34277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i="1" dirty="0"/>
                <a:t>e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2518287" y="4649791"/>
              <a:ext cx="27710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i="1" dirty="0"/>
                <a:t>e</a:t>
              </a:r>
              <a:endParaRPr lang="en-US" sz="1600" b="1" i="1" baseline="30000" dirty="0"/>
            </a:p>
          </p:txBody>
        </p:sp>
      </p:grpSp>
      <p:cxnSp>
        <p:nvCxnSpPr>
          <p:cNvPr id="48" name="Straight Arrow Connector 47"/>
          <p:cNvCxnSpPr/>
          <p:nvPr/>
        </p:nvCxnSpPr>
        <p:spPr bwMode="auto">
          <a:xfrm>
            <a:off x="2918588" y="3075517"/>
            <a:ext cx="0" cy="216000"/>
          </a:xfrm>
          <a:prstGeom prst="straightConnector1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graphicFrame>
        <p:nvGraphicFramePr>
          <p:cNvPr id="49" name="Object 8"/>
          <p:cNvGraphicFramePr>
            <a:graphicFrameLocks noChangeAspect="1"/>
          </p:cNvGraphicFramePr>
          <p:nvPr>
            <p:extLst/>
          </p:nvPr>
        </p:nvGraphicFramePr>
        <p:xfrm>
          <a:off x="4627591" y="3312641"/>
          <a:ext cx="2946240" cy="26427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13" name="Bitmap Image" r:id="rId4" imgW="4885714" imgH="4382112" progId="PBrush">
                  <p:embed/>
                </p:oleObj>
              </mc:Choice>
              <mc:Fallback>
                <p:oleObj name="Bitmap Image" r:id="rId4" imgW="4885714" imgH="4382112" progId="PBrush">
                  <p:embed/>
                  <p:pic>
                    <p:nvPicPr>
                      <p:cNvPr id="49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27591" y="3312641"/>
                        <a:ext cx="2946240" cy="264275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" name="Text Box 10"/>
          <p:cNvSpPr txBox="1">
            <a:spLocks noChangeArrowheads="1"/>
          </p:cNvSpPr>
          <p:nvPr/>
        </p:nvSpPr>
        <p:spPr bwMode="auto">
          <a:xfrm>
            <a:off x="4580619" y="2753819"/>
            <a:ext cx="325755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>
                <a:srgbClr val="000000"/>
              </a:buClr>
              <a:buSzPct val="75000"/>
              <a:buFont typeface="Wingdings" charset="0"/>
              <a:buNone/>
            </a:pPr>
            <a:r>
              <a:rPr lang="en-GB" sz="1400" b="1" i="1" dirty="0">
                <a:solidFill>
                  <a:srgbClr val="000000"/>
                </a:solidFill>
                <a:latin typeface="Times New Roman" charset="0"/>
                <a:ea typeface="SimSun" charset="0"/>
                <a:cs typeface="SimSun" charset="0"/>
              </a:rPr>
              <a:t>DFT calculation of the formation energy of intrinsic defect in SnO</a:t>
            </a:r>
            <a:r>
              <a:rPr lang="en-GB" sz="1400" b="1" i="1" baseline="-25000" dirty="0">
                <a:solidFill>
                  <a:srgbClr val="000000"/>
                </a:solidFill>
                <a:latin typeface="Times New Roman" charset="0"/>
                <a:ea typeface="SimSun" charset="0"/>
                <a:cs typeface="SimSun" charset="0"/>
              </a:rPr>
              <a:t>2</a:t>
            </a:r>
          </a:p>
        </p:txBody>
      </p:sp>
      <p:sp>
        <p:nvSpPr>
          <p:cNvPr id="51" name="Text Box 11"/>
          <p:cNvSpPr txBox="1">
            <a:spLocks noChangeArrowheads="1"/>
          </p:cNvSpPr>
          <p:nvPr/>
        </p:nvSpPr>
        <p:spPr bwMode="auto">
          <a:xfrm>
            <a:off x="5172757" y="5921452"/>
            <a:ext cx="2665412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>
                <a:srgbClr val="000000"/>
              </a:buClr>
              <a:buSzPct val="75000"/>
              <a:buFont typeface="Wingdings" charset="0"/>
              <a:buNone/>
            </a:pPr>
            <a:r>
              <a:rPr lang="en-GB" sz="1100" i="1" dirty="0">
                <a:solidFill>
                  <a:srgbClr val="000000"/>
                </a:solidFill>
                <a:latin typeface="Times New Roman" charset="0"/>
                <a:ea typeface="SimSun" charset="0"/>
                <a:cs typeface="SimSun" charset="0"/>
              </a:rPr>
              <a:t>A. </a:t>
            </a:r>
            <a:r>
              <a:rPr lang="en-GB" sz="1100" i="1" dirty="0" err="1">
                <a:solidFill>
                  <a:srgbClr val="000000"/>
                </a:solidFill>
                <a:latin typeface="Times New Roman" charset="0"/>
                <a:ea typeface="SimSun" charset="0"/>
                <a:cs typeface="SimSun" charset="0"/>
              </a:rPr>
              <a:t>Zunger</a:t>
            </a:r>
            <a:r>
              <a:rPr lang="en-GB" sz="1100" i="1" dirty="0">
                <a:solidFill>
                  <a:srgbClr val="000000"/>
                </a:solidFill>
                <a:latin typeface="Times New Roman" charset="0"/>
                <a:ea typeface="SimSun" charset="0"/>
                <a:cs typeface="SimSun" charset="0"/>
              </a:rPr>
              <a:t> et al. PRL 88, 095501 (2002)</a:t>
            </a:r>
          </a:p>
        </p:txBody>
      </p:sp>
      <p:sp>
        <p:nvSpPr>
          <p:cNvPr id="18" name="Rectangle 1"/>
          <p:cNvSpPr>
            <a:spLocks noChangeArrowheads="1"/>
          </p:cNvSpPr>
          <p:nvPr/>
        </p:nvSpPr>
        <p:spPr bwMode="auto">
          <a:xfrm>
            <a:off x="76200" y="259611"/>
            <a:ext cx="906780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/>
          <a:p>
            <a:pPr algn="ctr" defTabSz="914400" eaLnBrk="0" hangingPunct="0">
              <a:lnSpc>
                <a:spcPts val="3600"/>
              </a:lnSpc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cs typeface="Times New Roman" charset="0"/>
              </a:rPr>
              <a:t>科学问题</a:t>
            </a:r>
            <a:r>
              <a:rPr lang="en-GB" sz="2400" b="1" dirty="0">
                <a:solidFill>
                  <a:srgbClr val="FF0000"/>
                </a:solidFill>
                <a:latin typeface="+mn-lt"/>
                <a:cs typeface="Times New Roman" charset="0"/>
              </a:rPr>
              <a:t>: n-type conductivity in </a:t>
            </a:r>
            <a:r>
              <a:rPr lang="en-GB" sz="2400" b="1" dirty="0" err="1">
                <a:solidFill>
                  <a:srgbClr val="FF0000"/>
                </a:solidFill>
                <a:latin typeface="+mn-lt"/>
                <a:cs typeface="Times New Roman" charset="0"/>
              </a:rPr>
              <a:t>undoped</a:t>
            </a:r>
            <a:r>
              <a:rPr lang="en-GB" sz="2400" b="1" dirty="0">
                <a:solidFill>
                  <a:srgbClr val="FF0000"/>
                </a:solidFill>
                <a:latin typeface="+mn-lt"/>
                <a:cs typeface="Times New Roman" charset="0"/>
              </a:rPr>
              <a:t> materials</a:t>
            </a:r>
            <a:endParaRPr lang="en-GB" sz="2400" dirty="0">
              <a:solidFill>
                <a:srgbClr val="0033CC"/>
              </a:solidFill>
              <a:latin typeface="Times New Roman" charset="0"/>
              <a:cs typeface="Times New Roman" charset="0"/>
            </a:endParaRPr>
          </a:p>
        </p:txBody>
      </p:sp>
      <p:sp>
        <p:nvSpPr>
          <p:cNvPr id="19" name="Slide Number Placeholder 3">
            <a:extLst>
              <a:ext uri="{FF2B5EF4-FFF2-40B4-BE49-F238E27FC236}">
                <a16:creationId xmlns:a16="http://schemas.microsoft.com/office/drawing/2014/main" id="{E4D09EB5-133B-A941-A19C-DF759329A46C}"/>
              </a:ext>
            </a:extLst>
          </p:cNvPr>
          <p:cNvSpPr txBox="1">
            <a:spLocks/>
          </p:cNvSpPr>
          <p:nvPr/>
        </p:nvSpPr>
        <p:spPr>
          <a:xfrm>
            <a:off x="8597629" y="6535344"/>
            <a:ext cx="558291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defRPr/>
            </a:pPr>
            <a:r>
              <a:rPr lang="en-US" sz="1200" dirty="0"/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1273134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Box 11"/>
          <p:cNvSpPr txBox="1">
            <a:spLocks noChangeArrowheads="1"/>
          </p:cNvSpPr>
          <p:nvPr/>
        </p:nvSpPr>
        <p:spPr bwMode="auto">
          <a:xfrm>
            <a:off x="471930" y="6044892"/>
            <a:ext cx="5123050" cy="9562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1400" dirty="0">
                <a:solidFill>
                  <a:srgbClr val="000000"/>
                </a:solidFill>
                <a:cs typeface="Arial"/>
              </a:rPr>
              <a:t>Zhang, </a:t>
            </a:r>
            <a:r>
              <a:rPr lang="en-US" sz="1400" dirty="0">
                <a:cs typeface="Arial"/>
              </a:rPr>
              <a:t>Cowley, </a:t>
            </a:r>
            <a:r>
              <a:rPr lang="en-US" sz="1400" i="1" dirty="0">
                <a:cs typeface="Arial"/>
              </a:rPr>
              <a:t>et al. </a:t>
            </a:r>
            <a:r>
              <a:rPr lang="en-US" sz="1400" dirty="0">
                <a:cs typeface="Arial"/>
              </a:rPr>
              <a:t>ACS Nano </a:t>
            </a:r>
            <a:r>
              <a:rPr lang="en-US" altLang="zh-CN" sz="1400" b="1" dirty="0">
                <a:cs typeface="Arial"/>
              </a:rPr>
              <a:t>6</a:t>
            </a:r>
            <a:r>
              <a:rPr lang="en-US" altLang="zh-CN" sz="1400" dirty="0">
                <a:cs typeface="Arial"/>
              </a:rPr>
              <a:t>, 6717 (2012)</a:t>
            </a:r>
          </a:p>
          <a:p>
            <a:pPr eaLnBrk="1" hangingPunct="1">
              <a:buClrTx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1400" dirty="0">
                <a:latin typeface="+mn-lt"/>
                <a:cs typeface="Arial"/>
              </a:rPr>
              <a:t>Zhang, </a:t>
            </a:r>
            <a:r>
              <a:rPr lang="en-US" sz="1400" dirty="0" err="1">
                <a:latin typeface="+mn-lt"/>
                <a:cs typeface="Arial"/>
              </a:rPr>
              <a:t>Egdell</a:t>
            </a:r>
            <a:r>
              <a:rPr lang="en-US" sz="1400" dirty="0">
                <a:latin typeface="+mn-lt"/>
                <a:cs typeface="Arial"/>
              </a:rPr>
              <a:t>, </a:t>
            </a:r>
            <a:r>
              <a:rPr lang="en-US" sz="1400" i="1" dirty="0">
                <a:solidFill>
                  <a:schemeClr val="tx1"/>
                </a:solidFill>
                <a:latin typeface="+mn-lt"/>
                <a:cs typeface="Arial"/>
              </a:rPr>
              <a:t>et al.</a:t>
            </a:r>
            <a:r>
              <a:rPr lang="en-US" sz="1400" dirty="0">
                <a:solidFill>
                  <a:schemeClr val="tx1"/>
                </a:solidFill>
                <a:latin typeface="+mn-lt"/>
                <a:cs typeface="Arial"/>
              </a:rPr>
              <a:t>  Phys. Rev. B </a:t>
            </a:r>
            <a:r>
              <a:rPr lang="en-US" sz="1400" b="1" dirty="0">
                <a:solidFill>
                  <a:schemeClr val="tx1"/>
                </a:solidFill>
                <a:latin typeface="+mn-lt"/>
                <a:cs typeface="Arial"/>
              </a:rPr>
              <a:t>84</a:t>
            </a:r>
            <a:r>
              <a:rPr lang="en-US" sz="1400" dirty="0">
                <a:solidFill>
                  <a:schemeClr val="tx1"/>
                </a:solidFill>
                <a:latin typeface="+mn-lt"/>
                <a:cs typeface="Arial"/>
              </a:rPr>
              <a:t>, 233301 (2011)</a:t>
            </a: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1400" dirty="0">
                <a:solidFill>
                  <a:srgbClr val="000000"/>
                </a:solidFill>
                <a:latin typeface="+mn-lt"/>
                <a:cs typeface="Times New Roman" pitchFamily="18" charset="0"/>
              </a:rPr>
              <a:t>Walsh, Zhang, </a:t>
            </a:r>
            <a:r>
              <a:rPr lang="en-US" sz="1400" dirty="0" err="1">
                <a:solidFill>
                  <a:srgbClr val="000000"/>
                </a:solidFill>
                <a:latin typeface="+mn-lt"/>
                <a:cs typeface="Times New Roman" pitchFamily="18" charset="0"/>
              </a:rPr>
              <a:t>Catlow</a:t>
            </a:r>
            <a:r>
              <a:rPr lang="en-US" sz="1400" dirty="0">
                <a:solidFill>
                  <a:srgbClr val="000000"/>
                </a:solidFill>
                <a:latin typeface="+mn-lt"/>
                <a:cs typeface="Times New Roman" pitchFamily="18" charset="0"/>
              </a:rPr>
              <a:t> </a:t>
            </a:r>
            <a:r>
              <a:rPr lang="en-US" sz="1400" i="1" dirty="0">
                <a:solidFill>
                  <a:srgbClr val="000000"/>
                </a:solidFill>
                <a:latin typeface="+mn-lt"/>
                <a:cs typeface="Times New Roman" pitchFamily="18" charset="0"/>
              </a:rPr>
              <a:t>et al. </a:t>
            </a:r>
            <a:r>
              <a:rPr lang="en-US" sz="1400" dirty="0">
                <a:solidFill>
                  <a:srgbClr val="000000"/>
                </a:solidFill>
                <a:latin typeface="+mn-lt"/>
                <a:cs typeface="Times New Roman" pitchFamily="18" charset="0"/>
              </a:rPr>
              <a:t>Phys. Rev. B  </a:t>
            </a:r>
            <a:r>
              <a:rPr lang="en-US" sz="1400" b="1" dirty="0">
                <a:solidFill>
                  <a:srgbClr val="000000"/>
                </a:solidFill>
                <a:latin typeface="+mn-lt"/>
                <a:cs typeface="Times New Roman" pitchFamily="18" charset="0"/>
              </a:rPr>
              <a:t>83</a:t>
            </a:r>
            <a:r>
              <a:rPr lang="en-US" sz="1400" dirty="0">
                <a:solidFill>
                  <a:srgbClr val="000000"/>
                </a:solidFill>
                <a:latin typeface="+mn-lt"/>
                <a:cs typeface="Times New Roman" pitchFamily="18" charset="0"/>
              </a:rPr>
              <a:t>, 161202 (2011) </a:t>
            </a:r>
          </a:p>
          <a:p>
            <a:pPr eaLnBrk="1" hangingPunct="1">
              <a:buClrTx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US" sz="1400" dirty="0">
              <a:solidFill>
                <a:schemeClr val="tx1"/>
              </a:solidFill>
              <a:latin typeface="+mn-lt"/>
              <a:cs typeface="Arial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146383" y="294952"/>
            <a:ext cx="579838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0000CC"/>
                </a:solidFill>
                <a:latin typeface="Arial"/>
                <a:ea typeface="Heiti SC Medium"/>
                <a:cs typeface="Arial"/>
              </a:rPr>
              <a:t>In</a:t>
            </a:r>
            <a:r>
              <a:rPr lang="en-US" altLang="zh-CN" sz="2800" b="1" baseline="-25000" dirty="0">
                <a:solidFill>
                  <a:srgbClr val="0000CC"/>
                </a:solidFill>
                <a:latin typeface="Arial"/>
                <a:ea typeface="Heiti SC Medium"/>
                <a:cs typeface="Arial"/>
              </a:rPr>
              <a:t>2</a:t>
            </a:r>
            <a:r>
              <a:rPr lang="en-US" altLang="zh-CN" sz="2800" b="1" dirty="0">
                <a:solidFill>
                  <a:srgbClr val="0000CC"/>
                </a:solidFill>
                <a:latin typeface="Arial"/>
                <a:ea typeface="Heiti SC Medium"/>
                <a:cs typeface="Arial"/>
              </a:rPr>
              <a:t>O</a:t>
            </a:r>
            <a:r>
              <a:rPr lang="en-US" altLang="zh-CN" sz="2800" b="1" baseline="-25000" dirty="0">
                <a:solidFill>
                  <a:srgbClr val="0000CC"/>
                </a:solidFill>
                <a:latin typeface="Arial"/>
                <a:ea typeface="Heiti SC Medium"/>
                <a:cs typeface="Arial"/>
              </a:rPr>
              <a:t>3 </a:t>
            </a:r>
            <a:r>
              <a:rPr lang="zh-CN" altLang="en-US" sz="2800" b="1" dirty="0">
                <a:solidFill>
                  <a:srgbClr val="0000CC"/>
                </a:solidFill>
                <a:latin typeface="Heiti SC Medium"/>
                <a:ea typeface="Heiti SC Medium"/>
                <a:cs typeface="Arial"/>
              </a:rPr>
              <a:t>薄膜</a:t>
            </a:r>
            <a:r>
              <a:rPr lang="en-US" altLang="zh-CN" sz="2800" b="1" dirty="0">
                <a:solidFill>
                  <a:srgbClr val="0000CC"/>
                </a:solidFill>
                <a:latin typeface="Heiti SC Medium"/>
                <a:ea typeface="Heiti SC Medium"/>
                <a:cs typeface="Arial"/>
              </a:rPr>
              <a:t>, </a:t>
            </a:r>
            <a:r>
              <a:rPr lang="zh-CN" altLang="en-US" sz="2800" b="1" dirty="0">
                <a:solidFill>
                  <a:srgbClr val="0000CC"/>
                </a:solidFill>
                <a:latin typeface="Heiti SC Medium"/>
                <a:ea typeface="Heiti SC Medium"/>
                <a:cs typeface="Arial"/>
              </a:rPr>
              <a:t>纳米结构可控</a:t>
            </a:r>
            <a:r>
              <a:rPr lang="zh-CN" altLang="en-US" sz="2800" b="1" dirty="0">
                <a:solidFill>
                  <a:srgbClr val="0000CC"/>
                </a:solidFill>
                <a:latin typeface="Heiti SC Medium"/>
                <a:ea typeface="Heiti SC Medium"/>
                <a:cs typeface="Heiti SC Medium"/>
              </a:rPr>
              <a:t>生长</a:t>
            </a:r>
            <a:r>
              <a:rPr lang="en-US" altLang="zh-CN" sz="2800" b="1" dirty="0">
                <a:solidFill>
                  <a:srgbClr val="0000CC"/>
                </a:solidFill>
                <a:latin typeface="Heiti SC Medium"/>
                <a:ea typeface="Heiti SC Medium"/>
                <a:cs typeface="Heiti SC Medium"/>
              </a:rPr>
              <a:t>         </a:t>
            </a:r>
          </a:p>
        </p:txBody>
      </p:sp>
      <p:sp>
        <p:nvSpPr>
          <p:cNvPr id="16" name="Rectangle 2"/>
          <p:cNvSpPr/>
          <p:nvPr/>
        </p:nvSpPr>
        <p:spPr>
          <a:xfrm>
            <a:off x="4618877" y="3833947"/>
            <a:ext cx="4140570" cy="1949252"/>
          </a:xfrm>
          <a:prstGeom prst="rect">
            <a:avLst/>
          </a:prstGeom>
          <a:ln>
            <a:solidFill>
              <a:srgbClr val="FF9966"/>
            </a:solidFill>
          </a:ln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14000"/>
              </a:lnSpc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zh-CN" altLang="en-US" sz="2000" b="1" dirty="0">
                <a:latin typeface="Songti SC Regular"/>
                <a:ea typeface="Songti SC Regular"/>
                <a:cs typeface="Songti SC Regular"/>
              </a:rPr>
              <a:t>实验与理论结合</a:t>
            </a:r>
            <a:r>
              <a:rPr lang="en-US" altLang="zh-CN" sz="2000" b="1" dirty="0">
                <a:latin typeface="Songti SC Regular"/>
                <a:ea typeface="Songti SC Regular"/>
                <a:cs typeface="Songti SC Regular"/>
              </a:rPr>
              <a:t>, </a:t>
            </a:r>
            <a:r>
              <a:rPr lang="zh-CN" altLang="en-US" sz="2000" b="1" dirty="0">
                <a:latin typeface="Songti SC Regular"/>
                <a:ea typeface="Songti SC Regular"/>
                <a:cs typeface="Songti SC Regular"/>
              </a:rPr>
              <a:t>揭示</a:t>
            </a:r>
            <a:r>
              <a:rPr lang="en-US" altLang="zh-CN" sz="2000" b="1" dirty="0">
                <a:latin typeface="Songti SC Regular"/>
                <a:ea typeface="Songti SC Regular"/>
                <a:cs typeface="Songti SC Regular"/>
              </a:rPr>
              <a:t>In</a:t>
            </a:r>
            <a:r>
              <a:rPr lang="en-US" altLang="zh-CN" sz="2000" b="1" baseline="-25000" dirty="0">
                <a:latin typeface="Songti SC Regular"/>
                <a:ea typeface="Songti SC Regular"/>
                <a:cs typeface="Songti SC Regular"/>
              </a:rPr>
              <a:t>2</a:t>
            </a:r>
            <a:r>
              <a:rPr lang="en-US" altLang="zh-CN" sz="2000" b="1" dirty="0">
                <a:latin typeface="Songti SC Regular"/>
                <a:ea typeface="Songti SC Regular"/>
                <a:cs typeface="Songti SC Regular"/>
              </a:rPr>
              <a:t>O</a:t>
            </a:r>
            <a:r>
              <a:rPr lang="en-US" altLang="zh-CN" sz="2000" b="1" baseline="-25000" dirty="0">
                <a:latin typeface="Songti SC Regular"/>
                <a:ea typeface="Songti SC Regular"/>
                <a:cs typeface="Songti SC Regular"/>
              </a:rPr>
              <a:t>3</a:t>
            </a:r>
            <a:r>
              <a:rPr lang="zh-CN" altLang="en-US" sz="2000" b="1" dirty="0">
                <a:latin typeface="Songti SC Regular"/>
                <a:ea typeface="Songti SC Regular"/>
                <a:cs typeface="Songti SC Regular"/>
              </a:rPr>
              <a:t>表面能各向异性所控制的生长形貌</a:t>
            </a:r>
            <a:r>
              <a:rPr lang="en-US" altLang="zh-CN" sz="2000" b="1" dirty="0">
                <a:latin typeface="Songti SC Regular"/>
                <a:ea typeface="Songti SC Regular"/>
                <a:cs typeface="Songti SC Regular"/>
              </a:rPr>
              <a:t>, </a:t>
            </a:r>
            <a:r>
              <a:rPr lang="zh-CN" altLang="en-US" sz="2000" b="1" dirty="0">
                <a:latin typeface="Songti SC Regular"/>
                <a:ea typeface="Songti SC Regular"/>
                <a:cs typeface="Songti SC Regular"/>
              </a:rPr>
              <a:t>为</a:t>
            </a:r>
            <a:r>
              <a:rPr lang="en-US" altLang="zh-CN" sz="2000" b="1" dirty="0">
                <a:latin typeface="Songti SC Regular"/>
                <a:ea typeface="Songti SC Regular"/>
                <a:cs typeface="Songti SC Regular"/>
              </a:rPr>
              <a:t>In</a:t>
            </a:r>
            <a:r>
              <a:rPr lang="en-US" altLang="zh-CN" sz="2000" b="1" baseline="-25000" dirty="0">
                <a:latin typeface="Songti SC Regular"/>
                <a:ea typeface="Songti SC Regular"/>
                <a:cs typeface="Songti SC Regular"/>
              </a:rPr>
              <a:t>2</a:t>
            </a:r>
            <a:r>
              <a:rPr lang="en-US" altLang="zh-CN" sz="2000" b="1" dirty="0">
                <a:latin typeface="Songti SC Regular"/>
                <a:ea typeface="Songti SC Regular"/>
                <a:cs typeface="Songti SC Regular"/>
              </a:rPr>
              <a:t>O</a:t>
            </a:r>
            <a:r>
              <a:rPr lang="en-US" altLang="zh-CN" sz="2000" b="1" baseline="-25000" dirty="0">
                <a:latin typeface="Songti SC Regular"/>
                <a:ea typeface="Songti SC Regular"/>
                <a:cs typeface="Songti SC Regular"/>
              </a:rPr>
              <a:t>3</a:t>
            </a:r>
            <a:r>
              <a:rPr lang="zh-CN" altLang="en-US" sz="2000" b="1" dirty="0">
                <a:latin typeface="Songti SC Regular"/>
                <a:ea typeface="Songti SC Regular"/>
                <a:cs typeface="Songti SC Regular"/>
              </a:rPr>
              <a:t>的纳米合成提供指导。</a:t>
            </a:r>
            <a:endParaRPr lang="en-US" altLang="zh-CN" sz="2000" b="1" dirty="0">
              <a:latin typeface="Songti SC Regular"/>
              <a:ea typeface="Songti SC Regular"/>
              <a:cs typeface="Songti SC Regular"/>
            </a:endParaRPr>
          </a:p>
          <a:p>
            <a:pPr marL="342900" indent="-342900" algn="just">
              <a:lnSpc>
                <a:spcPct val="114000"/>
              </a:lnSpc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zh-CN" altLang="en-US" sz="2000" b="1" dirty="0">
                <a:latin typeface="Songti SC Regular"/>
                <a:ea typeface="Songti SC Regular"/>
                <a:cs typeface="Songti SC Regular"/>
              </a:rPr>
              <a:t>在</a:t>
            </a:r>
            <a:r>
              <a:rPr lang="en-US" altLang="zh-CN" sz="2000" b="1" dirty="0">
                <a:latin typeface="Songti SC Regular"/>
                <a:ea typeface="Songti SC Regular"/>
                <a:cs typeface="Songti SC Regular"/>
              </a:rPr>
              <a:t>(111)</a:t>
            </a:r>
            <a:r>
              <a:rPr lang="zh-CN" altLang="en-US" sz="2000" b="1" dirty="0">
                <a:latin typeface="Songti SC Regular"/>
                <a:ea typeface="Songti SC Regular"/>
                <a:cs typeface="Songti SC Regular"/>
              </a:rPr>
              <a:t>面上实现缺陷少</a:t>
            </a:r>
            <a:r>
              <a:rPr lang="en-US" altLang="zh-CN" sz="2000" b="1" dirty="0">
                <a:latin typeface="Songti SC Regular"/>
                <a:ea typeface="Songti SC Regular"/>
                <a:cs typeface="Songti SC Regular"/>
              </a:rPr>
              <a:t>, </a:t>
            </a:r>
            <a:r>
              <a:rPr lang="zh-CN" altLang="en-US" sz="2000" b="1" dirty="0">
                <a:latin typeface="Songti SC Regular"/>
                <a:ea typeface="Songti SC Regular"/>
                <a:cs typeface="Songti SC Regular"/>
              </a:rPr>
              <a:t>高迁移率</a:t>
            </a:r>
            <a:r>
              <a:rPr lang="en-US" altLang="zh-CN" sz="2000" b="1" dirty="0">
                <a:latin typeface="Songti SC Regular"/>
                <a:ea typeface="Songti SC Regular"/>
                <a:cs typeface="Songti SC Regular"/>
              </a:rPr>
              <a:t>In</a:t>
            </a:r>
            <a:r>
              <a:rPr lang="en-US" altLang="zh-CN" sz="2000" b="1" baseline="-25000" dirty="0">
                <a:latin typeface="Songti SC Regular"/>
                <a:ea typeface="Songti SC Regular"/>
                <a:cs typeface="Songti SC Regular"/>
              </a:rPr>
              <a:t>2</a:t>
            </a:r>
            <a:r>
              <a:rPr lang="en-US" altLang="zh-CN" sz="2000" b="1" dirty="0">
                <a:latin typeface="Songti SC Regular"/>
                <a:ea typeface="Songti SC Regular"/>
                <a:cs typeface="Songti SC Regular"/>
              </a:rPr>
              <a:t>O</a:t>
            </a:r>
            <a:r>
              <a:rPr lang="en-US" altLang="zh-CN" sz="2000" b="1" baseline="-25000" dirty="0">
                <a:latin typeface="Songti SC Regular"/>
                <a:ea typeface="Songti SC Regular"/>
                <a:cs typeface="Songti SC Regular"/>
              </a:rPr>
              <a:t>3</a:t>
            </a:r>
            <a:r>
              <a:rPr lang="zh-CN" altLang="en-US" sz="2000" b="1" dirty="0">
                <a:latin typeface="Songti SC Regular"/>
                <a:ea typeface="Songti SC Regular"/>
                <a:cs typeface="Songti SC Regular"/>
              </a:rPr>
              <a:t>外延薄膜。</a:t>
            </a:r>
            <a:endParaRPr lang="en-US" altLang="zh-CN" sz="2000" b="1" dirty="0">
              <a:latin typeface="Songti SC Regular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/>
          </p:nvPr>
        </p:nvGraphicFramePr>
        <p:xfrm>
          <a:off x="535848" y="4301470"/>
          <a:ext cx="3758770" cy="146304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11055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214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18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7487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dirty="0">
                          <a:latin typeface="Arial"/>
                          <a:ea typeface="Heiti SC Medium"/>
                          <a:cs typeface="Arial"/>
                        </a:rPr>
                        <a:t>Surface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dirty="0" err="1">
                          <a:latin typeface="Arial"/>
                          <a:ea typeface="Heiti SC Medium"/>
                          <a:cs typeface="Arial"/>
                        </a:rPr>
                        <a:t>Tasker</a:t>
                      </a:r>
                      <a:r>
                        <a:rPr lang="en-US" sz="1800" b="0" i="0" dirty="0">
                          <a:latin typeface="Arial"/>
                          <a:ea typeface="Heiti SC Medium"/>
                          <a:cs typeface="Arial"/>
                        </a:rPr>
                        <a:t>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dirty="0">
                          <a:latin typeface="Arial"/>
                          <a:ea typeface="Heiti SC Medium"/>
                          <a:cs typeface="Arial"/>
                        </a:rPr>
                        <a:t>energy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7487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dirty="0">
                          <a:latin typeface="Arial"/>
                          <a:ea typeface="Heiti SC Medium"/>
                          <a:cs typeface="Arial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dirty="0">
                          <a:latin typeface="Arial"/>
                          <a:ea typeface="Heiti SC Medium"/>
                          <a:cs typeface="Arial"/>
                        </a:rPr>
                        <a:t>polar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dirty="0">
                          <a:latin typeface="Arial"/>
                          <a:ea typeface="Heiti SC Medium"/>
                          <a:cs typeface="Arial"/>
                        </a:rPr>
                        <a:t>1.95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7487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Neutral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1.07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/>
                        <a:t>Quadrupolar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0.89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535848" y="3765312"/>
            <a:ext cx="4004221" cy="4269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algn="ctr" eaLnBrk="1" hangingPunct="1">
              <a:lnSpc>
                <a:spcPct val="12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b="0" dirty="0">
                <a:solidFill>
                  <a:schemeClr val="tx1"/>
                </a:solidFill>
                <a:latin typeface="Arial"/>
                <a:ea typeface="Heiti SC Medium"/>
                <a:cs typeface="Arial"/>
              </a:rPr>
              <a:t>DFT</a:t>
            </a:r>
            <a:r>
              <a:rPr lang="en-GB" b="0" dirty="0">
                <a:solidFill>
                  <a:schemeClr val="tx1"/>
                </a:solidFill>
                <a:latin typeface="Heiti SC Medium"/>
                <a:ea typeface="Heiti SC Medium"/>
                <a:cs typeface="Heiti SC Medium"/>
              </a:rPr>
              <a:t> </a:t>
            </a:r>
            <a:r>
              <a:rPr lang="zh-CN" altLang="en-US" b="0" dirty="0">
                <a:solidFill>
                  <a:schemeClr val="tx1"/>
                </a:solidFill>
                <a:latin typeface="Heiti SC Medium"/>
                <a:ea typeface="Heiti SC Medium"/>
                <a:cs typeface="Heiti SC Medium"/>
              </a:rPr>
              <a:t>计算</a:t>
            </a:r>
            <a:r>
              <a:rPr lang="en-US" altLang="zh-CN" b="0" dirty="0">
                <a:solidFill>
                  <a:schemeClr val="tx1"/>
                </a:solidFill>
                <a:latin typeface="Arial"/>
                <a:ea typeface="Heiti SC Medium"/>
                <a:cs typeface="Arial"/>
              </a:rPr>
              <a:t>In</a:t>
            </a:r>
            <a:r>
              <a:rPr lang="en-US" altLang="zh-CN" b="0" baseline="-25000" dirty="0">
                <a:solidFill>
                  <a:schemeClr val="tx1"/>
                </a:solidFill>
                <a:latin typeface="Arial"/>
                <a:ea typeface="Heiti SC Medium"/>
                <a:cs typeface="Arial"/>
              </a:rPr>
              <a:t>2</a:t>
            </a:r>
            <a:r>
              <a:rPr lang="en-US" altLang="zh-CN" b="0" dirty="0">
                <a:solidFill>
                  <a:schemeClr val="tx1"/>
                </a:solidFill>
                <a:latin typeface="Arial"/>
                <a:ea typeface="Heiti SC Medium"/>
                <a:cs typeface="Arial"/>
              </a:rPr>
              <a:t>O</a:t>
            </a:r>
            <a:r>
              <a:rPr lang="en-US" altLang="zh-CN" b="0" baseline="-25000" dirty="0">
                <a:solidFill>
                  <a:schemeClr val="tx1"/>
                </a:solidFill>
                <a:latin typeface="Arial"/>
                <a:ea typeface="Heiti SC Medium"/>
                <a:cs typeface="Arial"/>
              </a:rPr>
              <a:t>3</a:t>
            </a:r>
            <a:r>
              <a:rPr lang="zh-CN" altLang="en-US" dirty="0">
                <a:latin typeface="Heiti SC Medium"/>
                <a:ea typeface="Heiti SC Medium"/>
                <a:cs typeface="Heiti SC Medium"/>
              </a:rPr>
              <a:t>晶面表面</a:t>
            </a:r>
            <a:r>
              <a:rPr lang="zh-CN" altLang="en-US" b="0" dirty="0">
                <a:solidFill>
                  <a:schemeClr val="tx1"/>
                </a:solidFill>
                <a:latin typeface="Heiti SC Medium"/>
                <a:ea typeface="Heiti SC Medium"/>
                <a:cs typeface="Heiti SC Medium"/>
              </a:rPr>
              <a:t>能</a:t>
            </a:r>
            <a:r>
              <a:rPr lang="en-US" altLang="zh-CN" b="0" dirty="0">
                <a:solidFill>
                  <a:schemeClr val="tx1"/>
                </a:solidFill>
                <a:latin typeface="Heiti SC Medium"/>
                <a:ea typeface="Heiti SC Medium"/>
                <a:cs typeface="Heiti SC Medium"/>
              </a:rPr>
              <a:t>(</a:t>
            </a:r>
            <a:r>
              <a:rPr lang="en-GB" b="0" dirty="0">
                <a:solidFill>
                  <a:schemeClr val="tx1"/>
                </a:solidFill>
                <a:latin typeface="Heiti SC Medium"/>
                <a:ea typeface="Heiti SC Medium"/>
                <a:cs typeface="Heiti SC Medium"/>
              </a:rPr>
              <a:t>J/m</a:t>
            </a:r>
            <a:r>
              <a:rPr lang="en-GB" b="0" baseline="30000" dirty="0">
                <a:solidFill>
                  <a:schemeClr val="tx1"/>
                </a:solidFill>
                <a:latin typeface="Heiti SC Medium"/>
                <a:ea typeface="Heiti SC Medium"/>
                <a:cs typeface="Heiti SC Medium"/>
              </a:rPr>
              <a:t>2</a:t>
            </a:r>
            <a:r>
              <a:rPr lang="en-US" altLang="zh-CN" b="0" dirty="0">
                <a:solidFill>
                  <a:schemeClr val="tx1"/>
                </a:solidFill>
                <a:latin typeface="Heiti SC Medium"/>
                <a:ea typeface="Heiti SC Medium"/>
                <a:cs typeface="Heiti SC Medium"/>
              </a:rPr>
              <a:t>)</a:t>
            </a:r>
            <a:endParaRPr lang="en-GB" b="0" baseline="30000" dirty="0">
              <a:solidFill>
                <a:schemeClr val="tx1"/>
              </a:solidFill>
              <a:latin typeface="Heiti SC Medium"/>
              <a:ea typeface="Heiti SC Medium"/>
              <a:cs typeface="Heiti SC Medium"/>
            </a:endParaRPr>
          </a:p>
        </p:txBody>
      </p:sp>
      <p:pic>
        <p:nvPicPr>
          <p:cNvPr id="33" name="Picture 59"/>
          <p:cNvPicPr>
            <a:picLocks noChangeAspect="1" noChangeArrowheads="1"/>
          </p:cNvPicPr>
          <p:nvPr/>
        </p:nvPicPr>
        <p:blipFill rotWithShape="1">
          <a:blip r:embed="rId3" cstate="print"/>
          <a:srcRect l="12949" t="5832" r="67210" b="62571"/>
          <a:stretch/>
        </p:blipFill>
        <p:spPr bwMode="auto">
          <a:xfrm>
            <a:off x="2341572" y="1959429"/>
            <a:ext cx="1012475" cy="1510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59"/>
          <p:cNvPicPr>
            <a:picLocks noChangeAspect="1" noChangeArrowheads="1"/>
          </p:cNvPicPr>
          <p:nvPr/>
        </p:nvPicPr>
        <p:blipFill rotWithShape="1">
          <a:blip r:embed="rId3" cstate="print"/>
          <a:srcRect l="43413" t="5832" r="36336" b="62571"/>
          <a:stretch/>
        </p:blipFill>
        <p:spPr bwMode="auto">
          <a:xfrm>
            <a:off x="5301442" y="1891436"/>
            <a:ext cx="1065205" cy="15571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59"/>
          <p:cNvPicPr>
            <a:picLocks noChangeAspect="1" noChangeArrowheads="1"/>
          </p:cNvPicPr>
          <p:nvPr/>
        </p:nvPicPr>
        <p:blipFill rotWithShape="1">
          <a:blip r:embed="rId3" cstate="print"/>
          <a:srcRect l="67272" t="6269" r="6938" b="62134"/>
          <a:stretch/>
        </p:blipFill>
        <p:spPr bwMode="auto">
          <a:xfrm rot="323811">
            <a:off x="8072847" y="2174168"/>
            <a:ext cx="1086819" cy="1247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482" y="1379221"/>
            <a:ext cx="2050433" cy="200263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4497" y="1350303"/>
            <a:ext cx="2041781" cy="200356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9375" y="1346545"/>
            <a:ext cx="2038830" cy="199209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421712" y="3179684"/>
            <a:ext cx="6989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0000FF"/>
                </a:solidFill>
              </a:rPr>
              <a:t>In</a:t>
            </a:r>
            <a:r>
              <a:rPr lang="en-US" sz="1200" b="1" baseline="30000" dirty="0">
                <a:solidFill>
                  <a:srgbClr val="0000FF"/>
                </a:solidFill>
              </a:rPr>
              <a:t>3+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321484" y="3031204"/>
            <a:ext cx="6989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00CC00"/>
                </a:solidFill>
              </a:rPr>
              <a:t>O</a:t>
            </a:r>
            <a:r>
              <a:rPr lang="en-US" sz="1200" b="1" baseline="30000" dirty="0">
                <a:solidFill>
                  <a:srgbClr val="00CC00"/>
                </a:solidFill>
              </a:rPr>
              <a:t>2-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434771" y="2870524"/>
            <a:ext cx="6989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0000FF"/>
                </a:solidFill>
              </a:rPr>
              <a:t>In</a:t>
            </a:r>
            <a:r>
              <a:rPr lang="en-US" sz="1200" b="1" baseline="30000" dirty="0">
                <a:solidFill>
                  <a:srgbClr val="0000FF"/>
                </a:solidFill>
              </a:rPr>
              <a:t>3+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334543" y="2722044"/>
            <a:ext cx="6989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00CC00"/>
                </a:solidFill>
              </a:rPr>
              <a:t>O</a:t>
            </a:r>
            <a:r>
              <a:rPr lang="en-US" sz="1200" b="1" baseline="30000" dirty="0">
                <a:solidFill>
                  <a:srgbClr val="00CC00"/>
                </a:solidFill>
              </a:rPr>
              <a:t>2-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421705" y="2596199"/>
            <a:ext cx="6989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0000FF"/>
                </a:solidFill>
              </a:rPr>
              <a:t>In</a:t>
            </a:r>
            <a:r>
              <a:rPr lang="en-US" sz="1200" b="1" baseline="30000" dirty="0">
                <a:solidFill>
                  <a:srgbClr val="0000FF"/>
                </a:solidFill>
              </a:rPr>
              <a:t>3+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321477" y="2447719"/>
            <a:ext cx="6989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00CC00"/>
                </a:solidFill>
              </a:rPr>
              <a:t>O</a:t>
            </a:r>
            <a:r>
              <a:rPr lang="en-US" sz="1200" b="1" baseline="30000" dirty="0">
                <a:solidFill>
                  <a:srgbClr val="00CC00"/>
                </a:solidFill>
              </a:rPr>
              <a:t>2-</a:t>
            </a:r>
          </a:p>
        </p:txBody>
      </p:sp>
      <p:sp>
        <p:nvSpPr>
          <p:cNvPr id="19" name="Slide Number Placeholder 3">
            <a:extLst>
              <a:ext uri="{FF2B5EF4-FFF2-40B4-BE49-F238E27FC236}">
                <a16:creationId xmlns:a16="http://schemas.microsoft.com/office/drawing/2014/main" id="{1BB3DA6E-1E36-E146-B61E-B321596FFA65}"/>
              </a:ext>
            </a:extLst>
          </p:cNvPr>
          <p:cNvSpPr txBox="1">
            <a:spLocks/>
          </p:cNvSpPr>
          <p:nvPr/>
        </p:nvSpPr>
        <p:spPr>
          <a:xfrm>
            <a:off x="8597629" y="6535344"/>
            <a:ext cx="558291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defRPr/>
            </a:pPr>
            <a:r>
              <a:rPr lang="en-US" sz="1200" dirty="0"/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286347329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ChangeArrowheads="1"/>
          </p:cNvSpPr>
          <p:nvPr/>
        </p:nvSpPr>
        <p:spPr bwMode="auto">
          <a:xfrm>
            <a:off x="521059" y="214498"/>
            <a:ext cx="899848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/>
          <a:p>
            <a:pPr defTabSz="914400" eaLnBrk="0" hangingPunct="0">
              <a:lnSpc>
                <a:spcPts val="3600"/>
              </a:lnSpc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altLang="zh-CN" sz="2000" b="1" dirty="0">
                <a:latin typeface="+mn-lt"/>
                <a:ea typeface="SimSun" charset="0"/>
                <a:cs typeface="SimSun" charset="0"/>
              </a:rPr>
              <a:t>Epitaxial growth of In</a:t>
            </a:r>
            <a:r>
              <a:rPr lang="en-GB" altLang="zh-CN" sz="2000" b="1" baseline="-25000" dirty="0">
                <a:latin typeface="+mn-lt"/>
                <a:ea typeface="SimSun" charset="0"/>
                <a:cs typeface="SimSun" charset="0"/>
              </a:rPr>
              <a:t>2</a:t>
            </a:r>
            <a:r>
              <a:rPr lang="en-GB" altLang="zh-CN" sz="2000" b="1" dirty="0">
                <a:latin typeface="+mn-lt"/>
                <a:ea typeface="SimSun" charset="0"/>
                <a:cs typeface="SimSun" charset="0"/>
              </a:rPr>
              <a:t>O</a:t>
            </a:r>
            <a:r>
              <a:rPr lang="en-GB" altLang="zh-CN" sz="2000" b="1" baseline="-25000" dirty="0">
                <a:latin typeface="+mn-lt"/>
                <a:ea typeface="SimSun" charset="0"/>
                <a:cs typeface="SimSun" charset="0"/>
              </a:rPr>
              <a:t>3</a:t>
            </a:r>
            <a:r>
              <a:rPr lang="en-GB" altLang="zh-CN" sz="2000" b="1" dirty="0">
                <a:latin typeface="+mn-lt"/>
                <a:ea typeface="SimSun" charset="0"/>
                <a:cs typeface="SimSun" charset="0"/>
              </a:rPr>
              <a:t> and 3%Sn-doped In</a:t>
            </a:r>
            <a:r>
              <a:rPr lang="en-GB" altLang="zh-CN" sz="2000" b="1" baseline="-25000" dirty="0">
                <a:latin typeface="+mn-lt"/>
                <a:ea typeface="SimSun" charset="0"/>
                <a:cs typeface="SimSun" charset="0"/>
              </a:rPr>
              <a:t>2</a:t>
            </a:r>
            <a:r>
              <a:rPr lang="en-GB" altLang="zh-CN" sz="2000" b="1" dirty="0">
                <a:latin typeface="+mn-lt"/>
                <a:ea typeface="SimSun" charset="0"/>
                <a:cs typeface="SimSun" charset="0"/>
              </a:rPr>
              <a:t>O</a:t>
            </a:r>
            <a:r>
              <a:rPr lang="en-GB" altLang="zh-CN" sz="2000" b="1" baseline="-25000" dirty="0">
                <a:latin typeface="+mn-lt"/>
                <a:ea typeface="SimSun" charset="0"/>
                <a:cs typeface="SimSun" charset="0"/>
              </a:rPr>
              <a:t>3</a:t>
            </a:r>
            <a:r>
              <a:rPr lang="en-GB" altLang="zh-CN" sz="2000" b="1" dirty="0">
                <a:latin typeface="+mn-lt"/>
                <a:ea typeface="SimSun" charset="0"/>
                <a:cs typeface="SimSun" charset="0"/>
              </a:rPr>
              <a:t> (ITO) on YSZ (111)</a:t>
            </a:r>
            <a:r>
              <a:rPr lang="en-GB" altLang="zh-CN" sz="2000" b="1" baseline="-25000" dirty="0">
                <a:latin typeface="+mn-lt"/>
                <a:ea typeface="SimSun" charset="0"/>
                <a:cs typeface="SimSun" charset="0"/>
              </a:rPr>
              <a:t> </a:t>
            </a:r>
            <a:endParaRPr lang="en-GB" altLang="zh-CN" sz="2000" b="1" dirty="0">
              <a:latin typeface="+mn-lt"/>
              <a:ea typeface="SimSun" charset="0"/>
              <a:cs typeface="SimSun" charset="0"/>
            </a:endParaRPr>
          </a:p>
        </p:txBody>
      </p:sp>
      <p:pic>
        <p:nvPicPr>
          <p:cNvPr id="72707" name="Picture 5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15"/>
          <a:stretch>
            <a:fillRect/>
          </a:stretch>
        </p:blipFill>
        <p:spPr bwMode="auto">
          <a:xfrm>
            <a:off x="1009208" y="2202997"/>
            <a:ext cx="2496392" cy="16850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2708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73" r="6120"/>
          <a:stretch>
            <a:fillRect/>
          </a:stretch>
        </p:blipFill>
        <p:spPr bwMode="auto">
          <a:xfrm>
            <a:off x="1084604" y="3970043"/>
            <a:ext cx="2344247" cy="2350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2718" name="TextBox 68"/>
          <p:cNvSpPr txBox="1">
            <a:spLocks noChangeArrowheads="1"/>
          </p:cNvSpPr>
          <p:nvPr/>
        </p:nvSpPr>
        <p:spPr bwMode="auto">
          <a:xfrm>
            <a:off x="3906193" y="1370684"/>
            <a:ext cx="4870829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hangingPunct="1">
              <a:lnSpc>
                <a:spcPct val="120000"/>
              </a:lnSpc>
            </a:pPr>
            <a:r>
              <a:rPr lang="en-US" sz="1400" dirty="0">
                <a:solidFill>
                  <a:srgbClr val="000000"/>
                </a:solidFill>
              </a:rPr>
              <a:t>Carrier concentrations (n) determined by Hall measurement and further verified by Infrared reflectivity.</a:t>
            </a:r>
          </a:p>
          <a:p>
            <a:pPr defTabSz="914400" eaLnBrk="1" hangingPunct="1">
              <a:lnSpc>
                <a:spcPct val="120000"/>
              </a:lnSpc>
            </a:pPr>
            <a:r>
              <a:rPr lang="en-US" sz="1400" dirty="0">
                <a:solidFill>
                  <a:srgbClr val="000000"/>
                </a:solidFill>
              </a:rPr>
              <a:t>The amount of free carrier put the Fermi level of In</a:t>
            </a:r>
            <a:r>
              <a:rPr lang="en-US" sz="1400" baseline="-25000" dirty="0">
                <a:solidFill>
                  <a:srgbClr val="000000"/>
                </a:solidFill>
              </a:rPr>
              <a:t>2</a:t>
            </a:r>
            <a:r>
              <a:rPr lang="en-US" sz="1400" dirty="0">
                <a:solidFill>
                  <a:srgbClr val="000000"/>
                </a:solidFill>
              </a:rPr>
              <a:t>O</a:t>
            </a:r>
            <a:r>
              <a:rPr lang="en-US" sz="1400" baseline="-25000" dirty="0">
                <a:solidFill>
                  <a:srgbClr val="000000"/>
                </a:solidFill>
              </a:rPr>
              <a:t>3</a:t>
            </a:r>
            <a:r>
              <a:rPr lang="en-US" sz="1400" dirty="0">
                <a:solidFill>
                  <a:srgbClr val="000000"/>
                </a:solidFill>
              </a:rPr>
              <a:t> at 0.1 eV below CBM, while 0.3 </a:t>
            </a:r>
            <a:r>
              <a:rPr lang="en-US" sz="1400" dirty="0" err="1">
                <a:solidFill>
                  <a:srgbClr val="000000"/>
                </a:solidFill>
              </a:rPr>
              <a:t>eV</a:t>
            </a:r>
            <a:r>
              <a:rPr lang="en-US" sz="1400" dirty="0">
                <a:solidFill>
                  <a:srgbClr val="000000"/>
                </a:solidFill>
              </a:rPr>
              <a:t> above CBM for ITO </a:t>
            </a:r>
          </a:p>
          <a:p>
            <a:pPr defTabSz="914400" eaLnBrk="1" hangingPunct="1">
              <a:lnSpc>
                <a:spcPct val="120000"/>
              </a:lnSpc>
            </a:pPr>
            <a:endParaRPr lang="en-GB" sz="1400" dirty="0">
              <a:solidFill>
                <a:srgbClr val="000000"/>
              </a:solidFill>
              <a:latin typeface="Times New Roman" charset="0"/>
              <a:cs typeface="Times New Roman" charset="0"/>
            </a:endParaRPr>
          </a:p>
        </p:txBody>
      </p:sp>
      <p:pic>
        <p:nvPicPr>
          <p:cNvPr id="72710" name="Picture 9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05" t="-2972" b="60648"/>
          <a:stretch/>
        </p:blipFill>
        <p:spPr bwMode="auto">
          <a:xfrm>
            <a:off x="1084604" y="1243264"/>
            <a:ext cx="2247829" cy="913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722" name="TextBox 91"/>
          <p:cNvSpPr txBox="1">
            <a:spLocks noChangeArrowheads="1"/>
          </p:cNvSpPr>
          <p:nvPr/>
        </p:nvSpPr>
        <p:spPr bwMode="auto">
          <a:xfrm>
            <a:off x="3865324" y="2836246"/>
            <a:ext cx="2257254" cy="815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Aft>
                <a:spcPts val="600"/>
              </a:spcAft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US" sz="1400" b="1" dirty="0">
                <a:solidFill>
                  <a:srgbClr val="0000FF"/>
                </a:solidFill>
                <a:latin typeface="Times New Roman" charset="0"/>
                <a:cs typeface="Times New Roman" charset="0"/>
              </a:rPr>
              <a:t>In</a:t>
            </a:r>
            <a:r>
              <a:rPr lang="en-US" sz="1400" b="1" baseline="-25000" dirty="0">
                <a:solidFill>
                  <a:srgbClr val="0000FF"/>
                </a:solidFill>
                <a:latin typeface="Times New Roman" charset="0"/>
                <a:cs typeface="Times New Roman" charset="0"/>
              </a:rPr>
              <a:t>2</a:t>
            </a:r>
            <a:r>
              <a:rPr lang="en-US" sz="1400" b="1" dirty="0">
                <a:solidFill>
                  <a:srgbClr val="0000FF"/>
                </a:solidFill>
                <a:latin typeface="Times New Roman" charset="0"/>
                <a:cs typeface="Times New Roman" charset="0"/>
              </a:rPr>
              <a:t>O</a:t>
            </a:r>
            <a:r>
              <a:rPr lang="en-US" sz="1400" b="1" baseline="-25000" dirty="0">
                <a:solidFill>
                  <a:srgbClr val="0000FF"/>
                </a:solidFill>
                <a:latin typeface="Times New Roman" charset="0"/>
                <a:cs typeface="Times New Roman" charset="0"/>
              </a:rPr>
              <a:t>3</a:t>
            </a:r>
            <a:endParaRPr lang="en-US" sz="1400" b="1" i="1" dirty="0">
              <a:solidFill>
                <a:srgbClr val="0000FF"/>
              </a:solidFill>
              <a:latin typeface="Times New Roman" charset="0"/>
              <a:cs typeface="Times New Roman" charset="0"/>
            </a:endParaRPr>
          </a:p>
          <a:p>
            <a:pPr algn="ctr"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US" sz="1400" b="1" i="1" dirty="0">
                <a:solidFill>
                  <a:srgbClr val="0000FF"/>
                </a:solidFill>
                <a:latin typeface="Times New Roman" charset="0"/>
                <a:cs typeface="Times New Roman" charset="0"/>
              </a:rPr>
              <a:t> n</a:t>
            </a:r>
            <a:r>
              <a:rPr lang="en-US" sz="1400" b="1" dirty="0">
                <a:solidFill>
                  <a:srgbClr val="0000FF"/>
                </a:solidFill>
                <a:latin typeface="Times New Roman" charset="0"/>
                <a:cs typeface="Times New Roman" charset="0"/>
              </a:rPr>
              <a:t>= </a:t>
            </a:r>
            <a:r>
              <a:rPr lang="en-GB" sz="1400" b="1" dirty="0">
                <a:solidFill>
                  <a:srgbClr val="0000FF"/>
                </a:solidFill>
                <a:latin typeface="Times New Roman" charset="0"/>
                <a:cs typeface="Times New Roman" charset="0"/>
              </a:rPr>
              <a:t>2 × 10</a:t>
            </a:r>
            <a:r>
              <a:rPr lang="en-GB" sz="1400" b="1" baseline="30000" dirty="0">
                <a:solidFill>
                  <a:srgbClr val="0000FF"/>
                </a:solidFill>
                <a:latin typeface="Times New Roman" charset="0"/>
                <a:cs typeface="Times New Roman" charset="0"/>
              </a:rPr>
              <a:t>18 </a:t>
            </a:r>
            <a:r>
              <a:rPr lang="en-GB" sz="1400" b="1" dirty="0">
                <a:solidFill>
                  <a:srgbClr val="0000FF"/>
                </a:solidFill>
                <a:latin typeface="Times New Roman" charset="0"/>
                <a:cs typeface="Times New Roman" charset="0"/>
              </a:rPr>
              <a:t>cm</a:t>
            </a:r>
            <a:r>
              <a:rPr lang="en-GB" sz="1400" b="1" baseline="30000" dirty="0">
                <a:solidFill>
                  <a:srgbClr val="0000FF"/>
                </a:solidFill>
                <a:latin typeface="Times New Roman" charset="0"/>
                <a:cs typeface="Times New Roman" charset="0"/>
              </a:rPr>
              <a:t>-3</a:t>
            </a:r>
            <a:endParaRPr lang="en-GB" sz="1400" b="1" dirty="0">
              <a:solidFill>
                <a:srgbClr val="0000FF"/>
              </a:solidFill>
              <a:latin typeface="Times New Roman" charset="0"/>
              <a:cs typeface="Times New Roman" charset="0"/>
            </a:endParaRPr>
          </a:p>
          <a:p>
            <a:pPr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GB" sz="1400" b="1" dirty="0">
                <a:solidFill>
                  <a:srgbClr val="0000FF"/>
                </a:solidFill>
                <a:latin typeface="Times New Roman" charset="0"/>
                <a:cs typeface="Times New Roman" charset="0"/>
              </a:rPr>
              <a:t> </a:t>
            </a:r>
            <a:endParaRPr lang="en-US" sz="1400" b="1" dirty="0">
              <a:solidFill>
                <a:srgbClr val="0000FF"/>
              </a:solidFill>
              <a:latin typeface="Times New Roman" charset="0"/>
              <a:cs typeface="Times New Roman" charset="0"/>
            </a:endParaRPr>
          </a:p>
        </p:txBody>
      </p:sp>
      <p:sp>
        <p:nvSpPr>
          <p:cNvPr id="72723" name="TextBox 92"/>
          <p:cNvSpPr txBox="1">
            <a:spLocks noChangeArrowheads="1"/>
          </p:cNvSpPr>
          <p:nvPr/>
        </p:nvSpPr>
        <p:spPr bwMode="auto">
          <a:xfrm>
            <a:off x="6525079" y="2797647"/>
            <a:ext cx="1602867" cy="815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Aft>
                <a:spcPts val="600"/>
              </a:spcAft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US" sz="1400" b="1" dirty="0">
                <a:solidFill>
                  <a:srgbClr val="FF0000"/>
                </a:solidFill>
                <a:latin typeface="Times New Roman" charset="0"/>
                <a:cs typeface="Times New Roman" charset="0"/>
              </a:rPr>
              <a:t>ITO</a:t>
            </a:r>
          </a:p>
          <a:p>
            <a:pPr algn="ctr"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US" sz="1400" b="1" i="1" dirty="0">
                <a:solidFill>
                  <a:srgbClr val="FF0000"/>
                </a:solidFill>
                <a:latin typeface="Times New Roman" charset="0"/>
                <a:cs typeface="Times New Roman" charset="0"/>
              </a:rPr>
              <a:t>n</a:t>
            </a:r>
            <a:r>
              <a:rPr lang="en-US" sz="1400" b="1" dirty="0">
                <a:solidFill>
                  <a:srgbClr val="FF0000"/>
                </a:solidFill>
                <a:latin typeface="Times New Roman" charset="0"/>
                <a:cs typeface="Times New Roman" charset="0"/>
              </a:rPr>
              <a:t>= 1</a:t>
            </a:r>
            <a:r>
              <a:rPr lang="en-GB" sz="1400" b="1" dirty="0">
                <a:solidFill>
                  <a:srgbClr val="FF0000"/>
                </a:solidFill>
                <a:latin typeface="Times New Roman" charset="0"/>
                <a:cs typeface="Times New Roman" charset="0"/>
              </a:rPr>
              <a:t> × 10</a:t>
            </a:r>
            <a:r>
              <a:rPr lang="en-GB" sz="1400" b="1" baseline="30000" dirty="0">
                <a:solidFill>
                  <a:srgbClr val="FF0000"/>
                </a:solidFill>
                <a:latin typeface="Times New Roman" charset="0"/>
                <a:cs typeface="Times New Roman" charset="0"/>
              </a:rPr>
              <a:t>21</a:t>
            </a:r>
            <a:r>
              <a:rPr lang="en-GB" sz="1400" b="1" dirty="0">
                <a:solidFill>
                  <a:srgbClr val="FF0000"/>
                </a:solidFill>
                <a:latin typeface="Times New Roman" charset="0"/>
                <a:cs typeface="Times New Roman" charset="0"/>
              </a:rPr>
              <a:t> cm</a:t>
            </a:r>
            <a:r>
              <a:rPr lang="en-GB" sz="1400" b="1" baseline="30000" dirty="0">
                <a:solidFill>
                  <a:srgbClr val="FF0000"/>
                </a:solidFill>
                <a:latin typeface="Times New Roman" charset="0"/>
                <a:cs typeface="Times New Roman" charset="0"/>
              </a:rPr>
              <a:t>-3</a:t>
            </a:r>
          </a:p>
          <a:p>
            <a:pPr algn="ctr"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GB" sz="1400" b="1" dirty="0">
                <a:solidFill>
                  <a:srgbClr val="FF0000"/>
                </a:solidFill>
                <a:latin typeface="Times New Roman" charset="0"/>
                <a:cs typeface="Times New Roman" charset="0"/>
              </a:rPr>
              <a:t> </a:t>
            </a:r>
            <a:endParaRPr lang="en-US" sz="1400" b="1" dirty="0">
              <a:solidFill>
                <a:srgbClr val="FF0000"/>
              </a:solidFill>
              <a:latin typeface="Times New Roman" charset="0"/>
              <a:cs typeface="Times New Roman" charset="0"/>
            </a:endParaRPr>
          </a:p>
        </p:txBody>
      </p:sp>
      <p:sp>
        <p:nvSpPr>
          <p:cNvPr id="23" name="Flowchart: Delay 35"/>
          <p:cNvSpPr/>
          <p:nvPr/>
        </p:nvSpPr>
        <p:spPr bwMode="auto">
          <a:xfrm>
            <a:off x="4736016" y="5151930"/>
            <a:ext cx="923782" cy="695325"/>
          </a:xfrm>
          <a:prstGeom prst="flowChartDelay">
            <a:avLst/>
          </a:prstGeom>
          <a:solidFill>
            <a:schemeClr val="bg1">
              <a:lumMod val="85000"/>
            </a:schemeClr>
          </a:solidFill>
          <a:ln w="412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00">
              <a:solidFill>
                <a:srgbClr val="FFFFFF"/>
              </a:solidFill>
            </a:endParaRPr>
          </a:p>
        </p:txBody>
      </p:sp>
      <p:sp>
        <p:nvSpPr>
          <p:cNvPr id="25" name="Freeform 36"/>
          <p:cNvSpPr/>
          <p:nvPr/>
        </p:nvSpPr>
        <p:spPr bwMode="auto">
          <a:xfrm>
            <a:off x="4749461" y="3696271"/>
            <a:ext cx="841375" cy="736600"/>
          </a:xfrm>
          <a:custGeom>
            <a:avLst/>
            <a:gdLst>
              <a:gd name="connsiteX0" fmla="*/ 0 w 676275"/>
              <a:gd name="connsiteY0" fmla="*/ 781050 h 781050"/>
              <a:gd name="connsiteX1" fmla="*/ 342900 w 676275"/>
              <a:gd name="connsiteY1" fmla="*/ 619125 h 781050"/>
              <a:gd name="connsiteX2" fmla="*/ 676275 w 676275"/>
              <a:gd name="connsiteY2" fmla="*/ 0 h 781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76275" h="781050">
                <a:moveTo>
                  <a:pt x="0" y="781050"/>
                </a:moveTo>
                <a:cubicBezTo>
                  <a:pt x="115094" y="765175"/>
                  <a:pt x="230188" y="749300"/>
                  <a:pt x="342900" y="619125"/>
                </a:cubicBezTo>
                <a:cubicBezTo>
                  <a:pt x="455612" y="488950"/>
                  <a:pt x="565943" y="244475"/>
                  <a:pt x="676275" y="0"/>
                </a:cubicBezTo>
              </a:path>
            </a:pathLst>
          </a:custGeom>
          <a:noFill/>
          <a:ln w="412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26" name="TextBox 50"/>
          <p:cNvSpPr txBox="1">
            <a:spLocks noChangeArrowheads="1"/>
          </p:cNvSpPr>
          <p:nvPr/>
        </p:nvSpPr>
        <p:spPr bwMode="auto">
          <a:xfrm>
            <a:off x="4801272" y="5187135"/>
            <a:ext cx="10081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hangingPunct="1"/>
            <a:r>
              <a:rPr lang="en-GB" sz="1600" dirty="0">
                <a:solidFill>
                  <a:srgbClr val="000000"/>
                </a:solidFill>
                <a:latin typeface="Heiti SC Medium"/>
              </a:rPr>
              <a:t>VB</a:t>
            </a:r>
          </a:p>
          <a:p>
            <a:pPr defTabSz="914400" eaLnBrk="1" hangingPunct="1"/>
            <a:r>
              <a:rPr lang="en-US" sz="1600" b="1" dirty="0">
                <a:solidFill>
                  <a:srgbClr val="000000"/>
                </a:solidFill>
              </a:rPr>
              <a:t>O2p</a:t>
            </a:r>
            <a:r>
              <a:rPr lang="en-US" sz="1600" b="1" baseline="30000" dirty="0">
                <a:solidFill>
                  <a:srgbClr val="000000"/>
                </a:solidFill>
              </a:rPr>
              <a:t>6</a:t>
            </a:r>
          </a:p>
        </p:txBody>
      </p:sp>
      <p:cxnSp>
        <p:nvCxnSpPr>
          <p:cNvPr id="27" name="Straight Connector 26"/>
          <p:cNvCxnSpPr/>
          <p:nvPr/>
        </p:nvCxnSpPr>
        <p:spPr bwMode="auto">
          <a:xfrm>
            <a:off x="4299585" y="4520149"/>
            <a:ext cx="1548000" cy="0"/>
          </a:xfrm>
          <a:prstGeom prst="line">
            <a:avLst/>
          </a:prstGeom>
          <a:ln w="381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 Box 29"/>
          <p:cNvSpPr txBox="1">
            <a:spLocks noChangeArrowheads="1"/>
          </p:cNvSpPr>
          <p:nvPr/>
        </p:nvSpPr>
        <p:spPr bwMode="auto">
          <a:xfrm>
            <a:off x="4220014" y="4195995"/>
            <a:ext cx="52239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hangingPunct="1">
              <a:spcBef>
                <a:spcPct val="50000"/>
              </a:spcBef>
            </a:pPr>
            <a:r>
              <a:rPr lang="en-GB" sz="1600" b="1" i="1" dirty="0">
                <a:solidFill>
                  <a:srgbClr val="000000"/>
                </a:solidFill>
              </a:rPr>
              <a:t>E</a:t>
            </a:r>
            <a:r>
              <a:rPr lang="en-GB" sz="1600" b="1" i="1" baseline="-25000" dirty="0">
                <a:solidFill>
                  <a:srgbClr val="000000"/>
                </a:solidFill>
              </a:rPr>
              <a:t>F</a:t>
            </a:r>
          </a:p>
        </p:txBody>
      </p:sp>
      <p:sp>
        <p:nvSpPr>
          <p:cNvPr id="30" name="TextBox 60"/>
          <p:cNvSpPr txBox="1">
            <a:spLocks noChangeArrowheads="1"/>
          </p:cNvSpPr>
          <p:nvPr/>
        </p:nvSpPr>
        <p:spPr bwMode="auto">
          <a:xfrm>
            <a:off x="4736562" y="3574910"/>
            <a:ext cx="1231253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hangingPunct="1"/>
            <a:r>
              <a:rPr lang="en-GB" altLang="zh-CN" sz="1800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GB" altLang="zh-CN" sz="1600" b="0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CB</a:t>
            </a:r>
          </a:p>
          <a:p>
            <a:pPr defTabSz="914400" eaLnBrk="1" hangingPunct="1"/>
            <a:r>
              <a:rPr lang="en-GB" sz="1600" b="1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In5s</a:t>
            </a:r>
            <a:endParaRPr lang="en-US" sz="1600" b="1" dirty="0">
              <a:solidFill>
                <a:srgbClr val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7072842" y="4286275"/>
            <a:ext cx="344488" cy="125413"/>
            <a:chOff x="3745139" y="5467535"/>
            <a:chExt cx="344488" cy="125413"/>
          </a:xfrm>
        </p:grpSpPr>
        <p:cxnSp>
          <p:nvCxnSpPr>
            <p:cNvPr id="33" name="Straight Connector 62"/>
            <p:cNvCxnSpPr/>
            <p:nvPr/>
          </p:nvCxnSpPr>
          <p:spPr bwMode="auto">
            <a:xfrm flipV="1">
              <a:off x="3751489" y="5473885"/>
              <a:ext cx="66675" cy="66675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64"/>
            <p:cNvCxnSpPr/>
            <p:nvPr/>
          </p:nvCxnSpPr>
          <p:spPr bwMode="auto">
            <a:xfrm flipV="1">
              <a:off x="3745139" y="5467535"/>
              <a:ext cx="44450" cy="46038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65"/>
            <p:cNvCxnSpPr/>
            <p:nvPr/>
          </p:nvCxnSpPr>
          <p:spPr bwMode="auto">
            <a:xfrm flipV="1">
              <a:off x="3757839" y="5470710"/>
              <a:ext cx="92075" cy="92075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66"/>
            <p:cNvCxnSpPr/>
            <p:nvPr/>
          </p:nvCxnSpPr>
          <p:spPr bwMode="auto">
            <a:xfrm flipV="1">
              <a:off x="3767364" y="5469123"/>
              <a:ext cx="119063" cy="119062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67"/>
            <p:cNvCxnSpPr/>
            <p:nvPr/>
          </p:nvCxnSpPr>
          <p:spPr bwMode="auto">
            <a:xfrm flipV="1">
              <a:off x="3794352" y="5473885"/>
              <a:ext cx="119062" cy="119063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68"/>
            <p:cNvCxnSpPr/>
            <p:nvPr/>
          </p:nvCxnSpPr>
          <p:spPr bwMode="auto">
            <a:xfrm flipV="1">
              <a:off x="3838802" y="5472297"/>
              <a:ext cx="111125" cy="109537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69"/>
            <p:cNvCxnSpPr/>
            <p:nvPr/>
          </p:nvCxnSpPr>
          <p:spPr bwMode="auto">
            <a:xfrm flipV="1">
              <a:off x="3878489" y="5473885"/>
              <a:ext cx="100013" cy="10160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70"/>
            <p:cNvCxnSpPr/>
            <p:nvPr/>
          </p:nvCxnSpPr>
          <p:spPr bwMode="auto">
            <a:xfrm flipV="1">
              <a:off x="3915003" y="5473885"/>
              <a:ext cx="92075" cy="92075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71"/>
            <p:cNvCxnSpPr/>
            <p:nvPr/>
          </p:nvCxnSpPr>
          <p:spPr bwMode="auto">
            <a:xfrm flipV="1">
              <a:off x="3943577" y="5473885"/>
              <a:ext cx="92075" cy="92075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72"/>
            <p:cNvCxnSpPr/>
            <p:nvPr/>
          </p:nvCxnSpPr>
          <p:spPr bwMode="auto">
            <a:xfrm flipV="1">
              <a:off x="3992789" y="5475473"/>
              <a:ext cx="65088" cy="66675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73"/>
            <p:cNvCxnSpPr/>
            <p:nvPr/>
          </p:nvCxnSpPr>
          <p:spPr bwMode="auto">
            <a:xfrm flipV="1">
              <a:off x="4043589" y="5477060"/>
              <a:ext cx="46038" cy="46038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Text Box 29"/>
          <p:cNvSpPr txBox="1">
            <a:spLocks noChangeArrowheads="1"/>
          </p:cNvSpPr>
          <p:nvPr/>
        </p:nvSpPr>
        <p:spPr bwMode="auto">
          <a:xfrm>
            <a:off x="7509845" y="4370525"/>
            <a:ext cx="106918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hangingPunct="1">
              <a:spcBef>
                <a:spcPct val="50000"/>
              </a:spcBef>
            </a:pPr>
            <a:r>
              <a:rPr lang="en-GB" sz="1600" i="1" dirty="0">
                <a:solidFill>
                  <a:srgbClr val="FF0000"/>
                </a:solidFill>
              </a:rPr>
              <a:t>Sn</a:t>
            </a:r>
            <a:r>
              <a:rPr lang="en-US" altLang="zh-CN" sz="1600" i="1" baseline="30000" dirty="0">
                <a:solidFill>
                  <a:srgbClr val="FF0000"/>
                </a:solidFill>
              </a:rPr>
              <a:t>4+</a:t>
            </a:r>
            <a:r>
              <a:rPr lang="en-GB" sz="1600" i="1" baseline="30000" dirty="0">
                <a:solidFill>
                  <a:srgbClr val="FF0000"/>
                </a:solidFill>
              </a:rPr>
              <a:t> </a:t>
            </a:r>
            <a:r>
              <a:rPr lang="en-GB" sz="1600" i="1" dirty="0">
                <a:solidFill>
                  <a:srgbClr val="FF0000"/>
                </a:solidFill>
              </a:rPr>
              <a:t>5s</a:t>
            </a:r>
            <a:endParaRPr lang="en-GB" sz="1600" i="1" baseline="-25000" dirty="0">
              <a:solidFill>
                <a:srgbClr val="FF0000"/>
              </a:solidFill>
            </a:endParaRPr>
          </a:p>
        </p:txBody>
      </p:sp>
      <p:cxnSp>
        <p:nvCxnSpPr>
          <p:cNvPr id="45" name="Straight Arrow Connector 32"/>
          <p:cNvCxnSpPr/>
          <p:nvPr/>
        </p:nvCxnSpPr>
        <p:spPr bwMode="auto">
          <a:xfrm flipV="1">
            <a:off x="4737269" y="3533112"/>
            <a:ext cx="0" cy="2448000"/>
          </a:xfrm>
          <a:prstGeom prst="straightConnector1">
            <a:avLst/>
          </a:prstGeom>
          <a:ln w="412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Flowchart: Delay 35"/>
          <p:cNvSpPr/>
          <p:nvPr/>
        </p:nvSpPr>
        <p:spPr bwMode="auto">
          <a:xfrm>
            <a:off x="7075754" y="5155129"/>
            <a:ext cx="923781" cy="695325"/>
          </a:xfrm>
          <a:prstGeom prst="flowChartDelay">
            <a:avLst/>
          </a:prstGeom>
          <a:solidFill>
            <a:schemeClr val="bg1">
              <a:lumMod val="85000"/>
            </a:schemeClr>
          </a:solidFill>
          <a:ln w="412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00">
              <a:solidFill>
                <a:srgbClr val="FFFFFF"/>
              </a:solidFill>
            </a:endParaRPr>
          </a:p>
        </p:txBody>
      </p:sp>
      <p:sp>
        <p:nvSpPr>
          <p:cNvPr id="48" name="Freeform 36"/>
          <p:cNvSpPr/>
          <p:nvPr/>
        </p:nvSpPr>
        <p:spPr bwMode="auto">
          <a:xfrm>
            <a:off x="7079261" y="3699470"/>
            <a:ext cx="841374" cy="736600"/>
          </a:xfrm>
          <a:custGeom>
            <a:avLst/>
            <a:gdLst>
              <a:gd name="connsiteX0" fmla="*/ 0 w 676275"/>
              <a:gd name="connsiteY0" fmla="*/ 781050 h 781050"/>
              <a:gd name="connsiteX1" fmla="*/ 342900 w 676275"/>
              <a:gd name="connsiteY1" fmla="*/ 619125 h 781050"/>
              <a:gd name="connsiteX2" fmla="*/ 676275 w 676275"/>
              <a:gd name="connsiteY2" fmla="*/ 0 h 781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76275" h="781050">
                <a:moveTo>
                  <a:pt x="0" y="781050"/>
                </a:moveTo>
                <a:cubicBezTo>
                  <a:pt x="115094" y="765175"/>
                  <a:pt x="230188" y="749300"/>
                  <a:pt x="342900" y="619125"/>
                </a:cubicBezTo>
                <a:cubicBezTo>
                  <a:pt x="455612" y="488950"/>
                  <a:pt x="565943" y="244475"/>
                  <a:pt x="676275" y="0"/>
                </a:cubicBezTo>
              </a:path>
            </a:pathLst>
          </a:custGeom>
          <a:noFill/>
          <a:ln w="412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9" name="TextBox 50"/>
          <p:cNvSpPr txBox="1">
            <a:spLocks noChangeArrowheads="1"/>
          </p:cNvSpPr>
          <p:nvPr/>
        </p:nvSpPr>
        <p:spPr bwMode="auto">
          <a:xfrm>
            <a:off x="7155806" y="5198346"/>
            <a:ext cx="100811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hangingPunct="1"/>
            <a:r>
              <a:rPr lang="en-GB" altLang="zh-CN" sz="1600" dirty="0">
                <a:solidFill>
                  <a:srgbClr val="000000"/>
                </a:solidFill>
                <a:latin typeface="Heiti SC Medium"/>
                <a:ea typeface="Heiti SC Medium"/>
                <a:cs typeface="Heiti SC Medium"/>
              </a:rPr>
              <a:t>V</a:t>
            </a:r>
            <a:r>
              <a:rPr lang="en-GB" altLang="zh-CN" sz="1600" b="0" dirty="0">
                <a:solidFill>
                  <a:srgbClr val="000000"/>
                </a:solidFill>
                <a:latin typeface="Heiti SC Medium"/>
                <a:ea typeface="Heiti SC Medium"/>
                <a:cs typeface="Heiti SC Medium"/>
              </a:rPr>
              <a:t>B</a:t>
            </a:r>
            <a:r>
              <a:rPr lang="en-US" sz="1600" b="0" dirty="0">
                <a:solidFill>
                  <a:srgbClr val="000000"/>
                </a:solidFill>
                <a:latin typeface="Heiti SC Medium"/>
                <a:ea typeface="Heiti SC Medium"/>
                <a:cs typeface="Heiti SC Medium"/>
              </a:rPr>
              <a:t> </a:t>
            </a:r>
          </a:p>
          <a:p>
            <a:pPr defTabSz="914400" eaLnBrk="1" hangingPunct="1"/>
            <a:r>
              <a:rPr lang="en-US" sz="1600" b="1" dirty="0">
                <a:solidFill>
                  <a:srgbClr val="000000"/>
                </a:solidFill>
              </a:rPr>
              <a:t>O2p</a:t>
            </a:r>
            <a:r>
              <a:rPr lang="en-US" sz="1600" b="1" baseline="30000" dirty="0">
                <a:solidFill>
                  <a:srgbClr val="000000"/>
                </a:solidFill>
              </a:rPr>
              <a:t>6</a:t>
            </a:r>
          </a:p>
        </p:txBody>
      </p:sp>
      <p:cxnSp>
        <p:nvCxnSpPr>
          <p:cNvPr id="50" name="Straight Connector 26"/>
          <p:cNvCxnSpPr/>
          <p:nvPr/>
        </p:nvCxnSpPr>
        <p:spPr bwMode="auto">
          <a:xfrm>
            <a:off x="6595971" y="4283578"/>
            <a:ext cx="1656000" cy="0"/>
          </a:xfrm>
          <a:prstGeom prst="line">
            <a:avLst/>
          </a:prstGeom>
          <a:ln w="412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 Box 29"/>
          <p:cNvSpPr txBox="1">
            <a:spLocks noChangeArrowheads="1"/>
          </p:cNvSpPr>
          <p:nvPr/>
        </p:nvSpPr>
        <p:spPr bwMode="auto">
          <a:xfrm>
            <a:off x="6520711" y="3930030"/>
            <a:ext cx="56984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hangingPunct="1">
              <a:spcBef>
                <a:spcPct val="50000"/>
              </a:spcBef>
            </a:pPr>
            <a:r>
              <a:rPr lang="en-GB" sz="1600" b="1" i="1" dirty="0">
                <a:solidFill>
                  <a:srgbClr val="000000"/>
                </a:solidFill>
              </a:rPr>
              <a:t>E</a:t>
            </a:r>
            <a:r>
              <a:rPr lang="en-GB" sz="1600" b="1" i="1" baseline="-25000" dirty="0">
                <a:solidFill>
                  <a:srgbClr val="000000"/>
                </a:solidFill>
              </a:rPr>
              <a:t>F</a:t>
            </a:r>
          </a:p>
        </p:txBody>
      </p:sp>
      <p:cxnSp>
        <p:nvCxnSpPr>
          <p:cNvPr id="52" name="Straight Arrow Connector 32"/>
          <p:cNvCxnSpPr/>
          <p:nvPr/>
        </p:nvCxnSpPr>
        <p:spPr bwMode="auto">
          <a:xfrm flipV="1">
            <a:off x="7067069" y="3536311"/>
            <a:ext cx="0" cy="2448000"/>
          </a:xfrm>
          <a:prstGeom prst="straightConnector1">
            <a:avLst/>
          </a:prstGeom>
          <a:ln w="412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40"/>
          <p:cNvCxnSpPr/>
          <p:nvPr/>
        </p:nvCxnSpPr>
        <p:spPr bwMode="auto">
          <a:xfrm>
            <a:off x="7072842" y="4556667"/>
            <a:ext cx="539999" cy="0"/>
          </a:xfrm>
          <a:prstGeom prst="line">
            <a:avLst/>
          </a:prstGeom>
          <a:ln w="444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Oval 82"/>
          <p:cNvSpPr/>
          <p:nvPr/>
        </p:nvSpPr>
        <p:spPr bwMode="auto">
          <a:xfrm>
            <a:off x="7326513" y="4502894"/>
            <a:ext cx="108000" cy="108000"/>
          </a:xfrm>
          <a:prstGeom prst="ellipse">
            <a:avLst/>
          </a:prstGeom>
          <a:noFill/>
          <a:ln w="349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5" name="Oval 82"/>
          <p:cNvSpPr/>
          <p:nvPr/>
        </p:nvSpPr>
        <p:spPr bwMode="auto">
          <a:xfrm>
            <a:off x="7172034" y="4503611"/>
            <a:ext cx="108000" cy="108000"/>
          </a:xfrm>
          <a:prstGeom prst="ellipse">
            <a:avLst/>
          </a:prstGeom>
          <a:noFill/>
          <a:ln w="349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6" name="TextBox 60"/>
          <p:cNvSpPr txBox="1">
            <a:spLocks noChangeArrowheads="1"/>
          </p:cNvSpPr>
          <p:nvPr/>
        </p:nvSpPr>
        <p:spPr bwMode="auto">
          <a:xfrm>
            <a:off x="7122055" y="3573655"/>
            <a:ext cx="123125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hangingPunct="1"/>
            <a:r>
              <a:rPr lang="en-GB" altLang="zh-CN" sz="1600" b="0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CB</a:t>
            </a:r>
          </a:p>
          <a:p>
            <a:pPr defTabSz="914400" eaLnBrk="1" hangingPunct="1"/>
            <a:r>
              <a:rPr lang="en-GB" sz="1600" b="1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In5s</a:t>
            </a:r>
            <a:endParaRPr lang="en-US" sz="1600" b="1" dirty="0">
              <a:solidFill>
                <a:srgbClr val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7" name="Slide Number Placeholder 3">
            <a:extLst>
              <a:ext uri="{FF2B5EF4-FFF2-40B4-BE49-F238E27FC236}">
                <a16:creationId xmlns:a16="http://schemas.microsoft.com/office/drawing/2014/main" id="{3D59F8BF-009D-F24B-92A5-CB52588E9E7E}"/>
              </a:ext>
            </a:extLst>
          </p:cNvPr>
          <p:cNvSpPr txBox="1">
            <a:spLocks/>
          </p:cNvSpPr>
          <p:nvPr/>
        </p:nvSpPr>
        <p:spPr>
          <a:xfrm>
            <a:off x="8597629" y="6535344"/>
            <a:ext cx="558291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defRPr/>
            </a:pPr>
            <a:r>
              <a:rPr lang="en-US" sz="1200" dirty="0"/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122549527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732" name="Text Box 8"/>
          <p:cNvSpPr txBox="1">
            <a:spLocks noChangeArrowheads="1"/>
          </p:cNvSpPr>
          <p:nvPr/>
        </p:nvSpPr>
        <p:spPr bwMode="auto">
          <a:xfrm>
            <a:off x="498339" y="148360"/>
            <a:ext cx="819308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GB" sz="2000" b="1" dirty="0">
                <a:latin typeface="+mn-lt"/>
                <a:cs typeface="Times New Roman" charset="0"/>
              </a:rPr>
              <a:t>Surface electron accumulation and downward band bending at the surface region of In</a:t>
            </a:r>
            <a:r>
              <a:rPr lang="en-GB" sz="2000" b="1" baseline="-25000" dirty="0">
                <a:latin typeface="+mn-lt"/>
                <a:cs typeface="Times New Roman" charset="0"/>
              </a:rPr>
              <a:t>2</a:t>
            </a:r>
            <a:r>
              <a:rPr lang="en-GB" sz="2000" b="1" dirty="0">
                <a:latin typeface="+mn-lt"/>
                <a:cs typeface="Times New Roman" charset="0"/>
              </a:rPr>
              <a:t>O</a:t>
            </a:r>
            <a:r>
              <a:rPr lang="en-GB" sz="2000" b="1" baseline="-25000" dirty="0">
                <a:latin typeface="+mn-lt"/>
                <a:cs typeface="Times New Roman" charset="0"/>
              </a:rPr>
              <a:t>3</a:t>
            </a:r>
            <a:endParaRPr lang="en-GB" sz="2000" b="1" dirty="0">
              <a:latin typeface="+mn-lt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821231" y="1152228"/>
            <a:ext cx="4632375" cy="3296390"/>
            <a:chOff x="2177372" y="1213668"/>
            <a:chExt cx="2369529" cy="1903606"/>
          </a:xfrm>
        </p:grpSpPr>
        <p:pic>
          <p:nvPicPr>
            <p:cNvPr id="20" name="Picture 7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3810" b="10043"/>
            <a:stretch/>
          </p:blipFill>
          <p:spPr bwMode="auto">
            <a:xfrm>
              <a:off x="2177372" y="1213668"/>
              <a:ext cx="2021893" cy="17375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TextBox 91"/>
            <p:cNvSpPr txBox="1">
              <a:spLocks noChangeArrowheads="1"/>
            </p:cNvSpPr>
            <p:nvPr/>
          </p:nvSpPr>
          <p:spPr bwMode="auto">
            <a:xfrm>
              <a:off x="2289476" y="2327608"/>
              <a:ext cx="2257425" cy="3732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449263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defTabSz="449263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defTabSz="449263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defTabSz="449263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defTabSz="449263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sz="1200" b="1" dirty="0">
                  <a:solidFill>
                    <a:srgbClr val="000099"/>
                  </a:solidFill>
                  <a:latin typeface="Times New Roman" charset="0"/>
                  <a:cs typeface="Times New Roman" charset="0"/>
                </a:rPr>
                <a:t>In</a:t>
              </a:r>
              <a:r>
                <a:rPr lang="en-US" sz="1200" b="1" baseline="-25000" dirty="0">
                  <a:solidFill>
                    <a:srgbClr val="000099"/>
                  </a:solidFill>
                  <a:latin typeface="Times New Roman" charset="0"/>
                  <a:cs typeface="Times New Roman" charset="0"/>
                </a:rPr>
                <a:t>2</a:t>
              </a:r>
              <a:r>
                <a:rPr lang="en-US" sz="1200" b="1" dirty="0">
                  <a:solidFill>
                    <a:srgbClr val="000099"/>
                  </a:solidFill>
                  <a:latin typeface="Times New Roman" charset="0"/>
                  <a:cs typeface="Times New Roman" charset="0"/>
                </a:rPr>
                <a:t>O</a:t>
              </a:r>
              <a:r>
                <a:rPr lang="en-US" sz="1200" b="1" baseline="-25000" dirty="0">
                  <a:solidFill>
                    <a:srgbClr val="000099"/>
                  </a:solidFill>
                  <a:latin typeface="Times New Roman" charset="0"/>
                  <a:cs typeface="Times New Roman" charset="0"/>
                </a:rPr>
                <a:t>3</a:t>
              </a:r>
              <a:r>
                <a:rPr lang="en-US" sz="1200" b="1" i="1" dirty="0">
                  <a:solidFill>
                    <a:srgbClr val="000099"/>
                  </a:solidFill>
                  <a:latin typeface="Times New Roman" charset="0"/>
                  <a:cs typeface="Times New Roman" charset="0"/>
                </a:rPr>
                <a:t>: n</a:t>
              </a:r>
              <a:r>
                <a:rPr lang="en-US" sz="1200" b="1" dirty="0">
                  <a:solidFill>
                    <a:srgbClr val="000099"/>
                  </a:solidFill>
                  <a:latin typeface="Times New Roman" charset="0"/>
                  <a:cs typeface="Times New Roman" charset="0"/>
                </a:rPr>
                <a:t>= </a:t>
              </a:r>
              <a:r>
                <a:rPr lang="en-GB" sz="1200" b="1" dirty="0">
                  <a:solidFill>
                    <a:srgbClr val="000099"/>
                  </a:solidFill>
                  <a:latin typeface="Times New Roman" charset="0"/>
                  <a:cs typeface="Times New Roman" charset="0"/>
                </a:rPr>
                <a:t>3 × 10</a:t>
              </a:r>
              <a:r>
                <a:rPr lang="en-GB" sz="1200" b="1" baseline="30000" dirty="0">
                  <a:solidFill>
                    <a:srgbClr val="000099"/>
                  </a:solidFill>
                  <a:latin typeface="Times New Roman" charset="0"/>
                  <a:cs typeface="Times New Roman" charset="0"/>
                </a:rPr>
                <a:t>17 </a:t>
              </a:r>
              <a:r>
                <a:rPr lang="en-GB" sz="1200" b="1" dirty="0">
                  <a:solidFill>
                    <a:srgbClr val="000099"/>
                  </a:solidFill>
                  <a:latin typeface="Times New Roman" charset="0"/>
                  <a:cs typeface="Times New Roman" charset="0"/>
                </a:rPr>
                <a:t>cm</a:t>
              </a:r>
              <a:r>
                <a:rPr lang="en-GB" sz="1200" b="1" baseline="30000" dirty="0">
                  <a:solidFill>
                    <a:srgbClr val="000099"/>
                  </a:solidFill>
                  <a:latin typeface="Times New Roman" charset="0"/>
                  <a:cs typeface="Times New Roman" charset="0"/>
                </a:rPr>
                <a:t>-3</a:t>
              </a:r>
              <a:endParaRPr lang="en-GB" sz="1200" b="1" dirty="0">
                <a:solidFill>
                  <a:srgbClr val="000099"/>
                </a:solidFill>
                <a:latin typeface="Times New Roman" charset="0"/>
                <a:cs typeface="Times New Roman" charset="0"/>
              </a:endParaRPr>
            </a:p>
            <a:p>
              <a:pPr>
                <a:buClr>
                  <a:srgbClr val="000000"/>
                </a:buClr>
                <a:buSzPct val="100000"/>
              </a:pPr>
              <a:r>
                <a:rPr lang="en-US" sz="1200" b="1" dirty="0">
                  <a:solidFill>
                    <a:srgbClr val="FF0000"/>
                  </a:solidFill>
                  <a:latin typeface="Times New Roman" charset="0"/>
                  <a:cs typeface="Times New Roman" charset="0"/>
                </a:rPr>
                <a:t>ITO: </a:t>
              </a:r>
              <a:r>
                <a:rPr lang="en-US" sz="1200" b="1" i="1" dirty="0">
                  <a:solidFill>
                    <a:srgbClr val="FF0000"/>
                  </a:solidFill>
                  <a:latin typeface="Times New Roman" charset="0"/>
                  <a:cs typeface="Times New Roman" charset="0"/>
                </a:rPr>
                <a:t>n</a:t>
              </a:r>
              <a:r>
                <a:rPr lang="en-US" sz="1200" b="1" dirty="0">
                  <a:solidFill>
                    <a:srgbClr val="FF0000"/>
                  </a:solidFill>
                  <a:latin typeface="Times New Roman" charset="0"/>
                  <a:cs typeface="Times New Roman" charset="0"/>
                </a:rPr>
                <a:t>= 1</a:t>
              </a:r>
              <a:r>
                <a:rPr lang="en-GB" sz="1200" b="1" dirty="0">
                  <a:solidFill>
                    <a:srgbClr val="FF0000"/>
                  </a:solidFill>
                  <a:latin typeface="Times New Roman" charset="0"/>
                  <a:cs typeface="Times New Roman" charset="0"/>
                </a:rPr>
                <a:t> × 10</a:t>
              </a:r>
              <a:r>
                <a:rPr lang="en-GB" sz="1200" b="1" baseline="30000" dirty="0">
                  <a:solidFill>
                    <a:srgbClr val="FF0000"/>
                  </a:solidFill>
                  <a:latin typeface="Times New Roman" charset="0"/>
                  <a:cs typeface="Times New Roman" charset="0"/>
                </a:rPr>
                <a:t>21</a:t>
              </a:r>
              <a:r>
                <a:rPr lang="en-GB" sz="1200" b="1" dirty="0">
                  <a:solidFill>
                    <a:srgbClr val="FF0000"/>
                  </a:solidFill>
                  <a:latin typeface="Times New Roman" charset="0"/>
                  <a:cs typeface="Times New Roman" charset="0"/>
                </a:rPr>
                <a:t> cm</a:t>
              </a:r>
              <a:r>
                <a:rPr lang="en-GB" sz="1200" b="1" baseline="30000" dirty="0">
                  <a:solidFill>
                    <a:srgbClr val="FF0000"/>
                  </a:solidFill>
                  <a:latin typeface="Times New Roman" charset="0"/>
                  <a:cs typeface="Times New Roman" charset="0"/>
                </a:rPr>
                <a:t>-3</a:t>
              </a:r>
            </a:p>
            <a:p>
              <a:pPr>
                <a:buClr>
                  <a:srgbClr val="000000"/>
                </a:buClr>
                <a:buSzPct val="100000"/>
                <a:buFont typeface="Times New Roman" charset="0"/>
                <a:buNone/>
              </a:pPr>
              <a:endParaRPr lang="en-US" sz="1200" b="1" dirty="0">
                <a:solidFill>
                  <a:srgbClr val="FF0000"/>
                </a:solidFill>
                <a:latin typeface="Times New Roman" charset="0"/>
                <a:cs typeface="Times New Roman" charset="0"/>
              </a:endParaRPr>
            </a:p>
          </p:txBody>
        </p:sp>
        <p:pic>
          <p:nvPicPr>
            <p:cNvPr id="30" name="Picture 7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090" t="90063" r="30564" b="1254"/>
            <a:stretch/>
          </p:blipFill>
          <p:spPr bwMode="auto">
            <a:xfrm>
              <a:off x="2468542" y="2942301"/>
              <a:ext cx="1439552" cy="1749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3" name="TextBox 288"/>
          <p:cNvSpPr txBox="1">
            <a:spLocks noChangeArrowheads="1"/>
          </p:cNvSpPr>
          <p:nvPr/>
        </p:nvSpPr>
        <p:spPr bwMode="auto">
          <a:xfrm>
            <a:off x="5081502" y="2572649"/>
            <a:ext cx="112765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GB" altLang="zh-CN" sz="1600" dirty="0"/>
              <a:t>O2p</a:t>
            </a:r>
            <a:r>
              <a:rPr lang="en-GB" altLang="zh-CN" sz="1600" baseline="30000" dirty="0"/>
              <a:t>6</a:t>
            </a:r>
            <a:endParaRPr lang="en-US" sz="1600" baseline="30000" dirty="0"/>
          </a:p>
        </p:txBody>
      </p:sp>
      <p:sp>
        <p:nvSpPr>
          <p:cNvPr id="18" name="TextBox 19"/>
          <p:cNvSpPr txBox="1">
            <a:spLocks noChangeArrowheads="1"/>
          </p:cNvSpPr>
          <p:nvPr/>
        </p:nvSpPr>
        <p:spPr bwMode="auto">
          <a:xfrm>
            <a:off x="448787" y="6406171"/>
            <a:ext cx="568863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US" sz="1200" i="1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KHL Zhang, PDC King and RG </a:t>
            </a:r>
            <a:r>
              <a:rPr lang="en-US" sz="1200" i="1" dirty="0" err="1">
                <a:solidFill>
                  <a:srgbClr val="000000"/>
                </a:solidFill>
                <a:latin typeface="Times New Roman" charset="0"/>
                <a:cs typeface="Times New Roman" charset="0"/>
              </a:rPr>
              <a:t>Egdell</a:t>
            </a:r>
            <a:r>
              <a:rPr lang="en-US" sz="1200" i="1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, et. al  Phys. Rev. </a:t>
            </a:r>
            <a:r>
              <a:rPr lang="en-US" sz="1200" i="1" dirty="0" err="1">
                <a:solidFill>
                  <a:srgbClr val="000000"/>
                </a:solidFill>
                <a:latin typeface="Times New Roman" charset="0"/>
                <a:cs typeface="Times New Roman" charset="0"/>
              </a:rPr>
              <a:t>Lett</a:t>
            </a:r>
            <a:r>
              <a:rPr lang="en-US" sz="1200" i="1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. 110, 056803 (2013)</a:t>
            </a:r>
          </a:p>
          <a:p>
            <a:pPr>
              <a:buClr>
                <a:srgbClr val="000000"/>
              </a:buClr>
              <a:buSzPct val="100000"/>
              <a:buFont typeface="Times New Roman" charset="0"/>
              <a:buNone/>
            </a:pPr>
            <a:endParaRPr lang="en-US" sz="1200" b="1" dirty="0">
              <a:solidFill>
                <a:srgbClr val="000000"/>
              </a:solidFill>
            </a:endParaRPr>
          </a:p>
        </p:txBody>
      </p:sp>
      <p:sp>
        <p:nvSpPr>
          <p:cNvPr id="15" name="Text Box 8"/>
          <p:cNvSpPr txBox="1">
            <a:spLocks noChangeArrowheads="1"/>
          </p:cNvSpPr>
          <p:nvPr/>
        </p:nvSpPr>
        <p:spPr bwMode="auto">
          <a:xfrm>
            <a:off x="951608" y="4743924"/>
            <a:ext cx="7739811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>
              <a:lnSpc>
                <a:spcPct val="150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GB" sz="1600" b="1" i="1" dirty="0">
                <a:solidFill>
                  <a:srgbClr val="FF0000"/>
                </a:solidFill>
                <a:latin typeface="Times New Roman" charset="0"/>
                <a:cs typeface="Times New Roman" charset="0"/>
              </a:rPr>
              <a:t>A well-defined peak observed at Fermi level (E</a:t>
            </a:r>
            <a:r>
              <a:rPr lang="en-GB" sz="1600" b="1" i="1" baseline="-25000" dirty="0">
                <a:solidFill>
                  <a:srgbClr val="FF0000"/>
                </a:solidFill>
                <a:latin typeface="Times New Roman" charset="0"/>
                <a:cs typeface="Times New Roman" charset="0"/>
              </a:rPr>
              <a:t>F</a:t>
            </a:r>
            <a:r>
              <a:rPr lang="en-GB" sz="1600" b="1" i="1" dirty="0">
                <a:solidFill>
                  <a:srgbClr val="FF0000"/>
                </a:solidFill>
                <a:latin typeface="Times New Roman" charset="0"/>
                <a:cs typeface="Times New Roman" charset="0"/>
              </a:rPr>
              <a:t>) </a:t>
            </a:r>
            <a:r>
              <a:rPr lang="en-GB" sz="1600" b="1" i="1" dirty="0">
                <a:solidFill>
                  <a:srgbClr val="FF0000"/>
                </a:solidFill>
                <a:latin typeface="Times New Roman" charset="0"/>
              </a:rPr>
              <a:t>for In</a:t>
            </a:r>
            <a:r>
              <a:rPr lang="en-GB" sz="1600" b="1" i="1" baseline="-25000" dirty="0">
                <a:solidFill>
                  <a:srgbClr val="FF0000"/>
                </a:solidFill>
                <a:latin typeface="Times New Roman" charset="0"/>
              </a:rPr>
              <a:t>2</a:t>
            </a:r>
            <a:r>
              <a:rPr lang="en-GB" sz="1600" b="1" i="1" dirty="0">
                <a:solidFill>
                  <a:srgbClr val="FF0000"/>
                </a:solidFill>
                <a:latin typeface="Times New Roman" charset="0"/>
              </a:rPr>
              <a:t>O</a:t>
            </a:r>
            <a:r>
              <a:rPr lang="en-GB" sz="1600" b="1" i="1" baseline="-25000" dirty="0">
                <a:solidFill>
                  <a:srgbClr val="FF0000"/>
                </a:solidFill>
                <a:latin typeface="Times New Roman" charset="0"/>
              </a:rPr>
              <a:t>3</a:t>
            </a:r>
            <a:r>
              <a:rPr lang="en-GB" sz="1600" b="1" i="1" dirty="0">
                <a:solidFill>
                  <a:srgbClr val="FF0000"/>
                </a:solidFill>
                <a:latin typeface="Times New Roman" charset="0"/>
                <a:cs typeface="Times New Roman" charset="0"/>
              </a:rPr>
              <a:t> ??</a:t>
            </a:r>
            <a:endParaRPr lang="en-GB" sz="1600" b="1" i="1" baseline="-25000" dirty="0">
              <a:solidFill>
                <a:srgbClr val="FF0000"/>
              </a:solidFill>
              <a:latin typeface="Times New Roman" charset="0"/>
            </a:endParaRPr>
          </a:p>
          <a:p>
            <a:pPr algn="just">
              <a:lnSpc>
                <a:spcPct val="150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GB" sz="1600" i="1" dirty="0">
                <a:solidFill>
                  <a:srgbClr val="FF0000"/>
                </a:solidFill>
                <a:latin typeface="Times New Roman" charset="0"/>
                <a:cs typeface="Times New Roman" charset="0"/>
              </a:rPr>
              <a:t>The peak intensity corresponds to carrier concentration of 2×10</a:t>
            </a:r>
            <a:r>
              <a:rPr lang="en-GB" sz="1600" i="1" baseline="30000" dirty="0">
                <a:solidFill>
                  <a:srgbClr val="FF0000"/>
                </a:solidFill>
                <a:latin typeface="Times New Roman" charset="0"/>
                <a:cs typeface="Times New Roman" charset="0"/>
              </a:rPr>
              <a:t>20</a:t>
            </a:r>
            <a:r>
              <a:rPr lang="en-GB" sz="1600" i="1" dirty="0">
                <a:solidFill>
                  <a:srgbClr val="FF0000"/>
                </a:solidFill>
                <a:latin typeface="Times New Roman" charset="0"/>
                <a:cs typeface="Times New Roman" charset="0"/>
              </a:rPr>
              <a:t>cm</a:t>
            </a:r>
            <a:r>
              <a:rPr lang="en-GB" sz="1600" i="1" baseline="30000" dirty="0">
                <a:solidFill>
                  <a:srgbClr val="FF0000"/>
                </a:solidFill>
                <a:latin typeface="Times New Roman" charset="0"/>
                <a:cs typeface="Times New Roman" charset="0"/>
              </a:rPr>
              <a:t>-3</a:t>
            </a:r>
            <a:r>
              <a:rPr lang="en-GB" sz="1600" i="1" dirty="0">
                <a:solidFill>
                  <a:srgbClr val="FF0000"/>
                </a:solidFill>
                <a:latin typeface="Times New Roman" charset="0"/>
                <a:cs typeface="Times New Roman" charset="0"/>
              </a:rPr>
              <a:t>.  </a:t>
            </a:r>
          </a:p>
          <a:p>
            <a:pPr algn="just">
              <a:lnSpc>
                <a:spcPct val="150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GB" sz="1600" i="1" dirty="0">
                <a:solidFill>
                  <a:srgbClr val="C00000"/>
                </a:solidFill>
                <a:latin typeface="Times New Roman" charset="0"/>
                <a:cs typeface="Times New Roman" charset="0"/>
              </a:rPr>
              <a:t>Note the bulk carrier concentration for In</a:t>
            </a:r>
            <a:r>
              <a:rPr lang="en-GB" sz="1600" i="1" baseline="-25000" dirty="0">
                <a:solidFill>
                  <a:srgbClr val="C00000"/>
                </a:solidFill>
                <a:latin typeface="Times New Roman" charset="0"/>
                <a:cs typeface="Times New Roman" charset="0"/>
              </a:rPr>
              <a:t>2</a:t>
            </a:r>
            <a:r>
              <a:rPr lang="en-GB" sz="1600" i="1" dirty="0">
                <a:solidFill>
                  <a:srgbClr val="C00000"/>
                </a:solidFill>
                <a:latin typeface="Times New Roman" charset="0"/>
                <a:cs typeface="Times New Roman" charset="0"/>
              </a:rPr>
              <a:t>O</a:t>
            </a:r>
            <a:r>
              <a:rPr lang="en-GB" sz="1600" i="1" baseline="-25000" dirty="0">
                <a:solidFill>
                  <a:srgbClr val="C00000"/>
                </a:solidFill>
                <a:latin typeface="Times New Roman" charset="0"/>
                <a:cs typeface="Times New Roman" charset="0"/>
              </a:rPr>
              <a:t>3</a:t>
            </a:r>
            <a:r>
              <a:rPr lang="en-GB" sz="1600" i="1" dirty="0">
                <a:solidFill>
                  <a:srgbClr val="C00000"/>
                </a:solidFill>
                <a:latin typeface="Times New Roman" charset="0"/>
                <a:cs typeface="Times New Roman" charset="0"/>
              </a:rPr>
              <a:t> is only 3 × 10</a:t>
            </a:r>
            <a:r>
              <a:rPr lang="en-GB" sz="1600" i="1" baseline="30000" dirty="0">
                <a:solidFill>
                  <a:srgbClr val="C00000"/>
                </a:solidFill>
                <a:latin typeface="Times New Roman" charset="0"/>
                <a:cs typeface="Times New Roman" charset="0"/>
              </a:rPr>
              <a:t>17</a:t>
            </a:r>
            <a:r>
              <a:rPr lang="en-GB" sz="1600" i="1" dirty="0">
                <a:solidFill>
                  <a:srgbClr val="C00000"/>
                </a:solidFill>
                <a:latin typeface="Times New Roman" charset="0"/>
                <a:cs typeface="Times New Roman" charset="0"/>
              </a:rPr>
              <a:t>cm</a:t>
            </a:r>
            <a:r>
              <a:rPr lang="en-GB" sz="1600" i="1" baseline="30000" dirty="0">
                <a:solidFill>
                  <a:srgbClr val="C00000"/>
                </a:solidFill>
                <a:latin typeface="Times New Roman" charset="0"/>
                <a:cs typeface="Times New Roman" charset="0"/>
              </a:rPr>
              <a:t>-3</a:t>
            </a:r>
            <a:endParaRPr lang="en-GB" sz="1600" i="1" dirty="0">
              <a:solidFill>
                <a:srgbClr val="C00000"/>
              </a:solidFill>
              <a:latin typeface="Times New Roman" charset="0"/>
              <a:cs typeface="Times New Roman" charset="0"/>
            </a:endParaRPr>
          </a:p>
          <a:p>
            <a:pPr>
              <a:buClr>
                <a:srgbClr val="000000"/>
              </a:buClr>
              <a:buSzPct val="100000"/>
              <a:buFont typeface="Times New Roman" charset="0"/>
              <a:buNone/>
            </a:pPr>
            <a:endParaRPr lang="en-GB" sz="1200" i="1" dirty="0">
              <a:solidFill>
                <a:srgbClr val="FF0000"/>
              </a:solidFill>
              <a:latin typeface="Times New Roman" charset="0"/>
              <a:cs typeface="Times New Roman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907" y="1439052"/>
            <a:ext cx="2592704" cy="1968689"/>
          </a:xfrm>
          <a:prstGeom prst="rect">
            <a:avLst/>
          </a:prstGeom>
        </p:spPr>
      </p:pic>
      <p:pic>
        <p:nvPicPr>
          <p:cNvPr id="21" name="Picture 7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753" b="10360"/>
          <a:stretch/>
        </p:blipFill>
        <p:spPr bwMode="auto">
          <a:xfrm>
            <a:off x="6399319" y="2158805"/>
            <a:ext cx="2227660" cy="2432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Slide Number Placeholder 3">
            <a:extLst>
              <a:ext uri="{FF2B5EF4-FFF2-40B4-BE49-F238E27FC236}">
                <a16:creationId xmlns:a16="http://schemas.microsoft.com/office/drawing/2014/main" id="{4E784D49-E76F-6B4E-9B25-65005FD2A15D}"/>
              </a:ext>
            </a:extLst>
          </p:cNvPr>
          <p:cNvSpPr txBox="1">
            <a:spLocks/>
          </p:cNvSpPr>
          <p:nvPr/>
        </p:nvSpPr>
        <p:spPr>
          <a:xfrm>
            <a:off x="8597629" y="6535344"/>
            <a:ext cx="558291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defRPr/>
            </a:pPr>
            <a:r>
              <a:rPr lang="en-US" sz="1200" dirty="0"/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1632381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2486411" y="147257"/>
            <a:ext cx="4517583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>
                <a:solidFill>
                  <a:srgbClr val="0000CC"/>
                </a:solidFill>
                <a:latin typeface="Arial"/>
                <a:ea typeface="Heiti SC Medium"/>
                <a:cs typeface="Arial"/>
              </a:rPr>
              <a:t>In</a:t>
            </a:r>
            <a:r>
              <a:rPr lang="en-US" altLang="zh-CN" sz="3200" b="1" baseline="-25000" dirty="0">
                <a:solidFill>
                  <a:srgbClr val="0000CC"/>
                </a:solidFill>
                <a:latin typeface="Arial"/>
                <a:ea typeface="Heiti SC Medium"/>
                <a:cs typeface="Arial"/>
              </a:rPr>
              <a:t>2</a:t>
            </a:r>
            <a:r>
              <a:rPr lang="en-US" altLang="zh-CN" sz="3200" b="1" dirty="0">
                <a:solidFill>
                  <a:srgbClr val="0000CC"/>
                </a:solidFill>
                <a:latin typeface="Arial"/>
                <a:ea typeface="Heiti SC Medium"/>
                <a:cs typeface="Arial"/>
              </a:rPr>
              <a:t>O</a:t>
            </a:r>
            <a:r>
              <a:rPr lang="en-US" altLang="zh-CN" sz="3200" b="1" baseline="-25000" dirty="0">
                <a:solidFill>
                  <a:srgbClr val="0000CC"/>
                </a:solidFill>
                <a:latin typeface="Arial"/>
                <a:ea typeface="Heiti SC Medium"/>
                <a:cs typeface="Arial"/>
              </a:rPr>
              <a:t>3</a:t>
            </a:r>
            <a:r>
              <a:rPr lang="zh-CN" altLang="en-US" sz="3200" b="1" baseline="-25000" dirty="0">
                <a:solidFill>
                  <a:srgbClr val="0000CC"/>
                </a:solidFill>
                <a:latin typeface="Arial"/>
                <a:ea typeface="Heiti SC Medium"/>
                <a:cs typeface="Arial"/>
              </a:rPr>
              <a:t> </a:t>
            </a:r>
            <a:r>
              <a:rPr lang="zh-CN" altLang="en-US" sz="3200" b="1" dirty="0">
                <a:solidFill>
                  <a:srgbClr val="0000CC"/>
                </a:solidFill>
                <a:latin typeface="Heiti SC Medium"/>
                <a:ea typeface="Heiti SC Medium"/>
                <a:cs typeface="Heiti SC Medium"/>
              </a:rPr>
              <a:t>表面电子结构研究</a:t>
            </a:r>
            <a:endParaRPr lang="en-US" altLang="zh-CN" sz="3200" b="1" dirty="0">
              <a:solidFill>
                <a:srgbClr val="0000CC"/>
              </a:solidFill>
              <a:latin typeface="Heiti SC Medium"/>
              <a:ea typeface="Heiti SC Medium"/>
              <a:cs typeface="Heiti SC Medium"/>
            </a:endParaRPr>
          </a:p>
          <a:p>
            <a:endParaRPr lang="zh-CN" altLang="en-US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4989038" y="4346085"/>
            <a:ext cx="373912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300" dirty="0"/>
              <a:t>ZnO, maybe?      </a:t>
            </a:r>
            <a:r>
              <a:rPr lang="en-GB" sz="1300" dirty="0"/>
              <a:t>      </a:t>
            </a:r>
          </a:p>
          <a:p>
            <a:r>
              <a:rPr lang="en-GB" sz="1300" dirty="0"/>
              <a:t>SnO</a:t>
            </a:r>
            <a:r>
              <a:rPr lang="en-GB" sz="1300" baseline="-25000" dirty="0"/>
              <a:t>2 </a:t>
            </a:r>
            <a:r>
              <a:rPr lang="en-GB" sz="1300" dirty="0"/>
              <a:t>---- Phys. Rev. B, 90 155413 (2014);</a:t>
            </a:r>
          </a:p>
          <a:p>
            <a:r>
              <a:rPr lang="en-GB" sz="1300" dirty="0"/>
              <a:t>SrTiO</a:t>
            </a:r>
            <a:r>
              <a:rPr lang="en-GB" sz="1300" baseline="-25000" dirty="0"/>
              <a:t>3 </a:t>
            </a:r>
            <a:r>
              <a:rPr lang="en-GB" sz="1300" dirty="0"/>
              <a:t>--- Nat. Mater. </a:t>
            </a:r>
            <a:r>
              <a:rPr lang="en-US" sz="1300" b="1" dirty="0"/>
              <a:t>13</a:t>
            </a:r>
            <a:r>
              <a:rPr lang="en-US" sz="1300" dirty="0"/>
              <a:t>, 1085 (2014);</a:t>
            </a:r>
            <a:endParaRPr lang="en-GB" sz="1300" dirty="0"/>
          </a:p>
          <a:p>
            <a:r>
              <a:rPr lang="en-GB" sz="1300" dirty="0" err="1"/>
              <a:t>InN</a:t>
            </a:r>
            <a:r>
              <a:rPr lang="en-GB" sz="1300" dirty="0"/>
              <a:t>---- </a:t>
            </a:r>
            <a:r>
              <a:rPr lang="nb-NO" sz="1300" dirty="0"/>
              <a:t>Phys. Rev. Lett. 92, 036804 (2004);</a:t>
            </a:r>
          </a:p>
        </p:txBody>
      </p:sp>
      <p:sp>
        <p:nvSpPr>
          <p:cNvPr id="32" name="Text Box 5"/>
          <p:cNvSpPr txBox="1">
            <a:spLocks noChangeArrowheads="1"/>
          </p:cNvSpPr>
          <p:nvPr/>
        </p:nvSpPr>
        <p:spPr bwMode="auto">
          <a:xfrm>
            <a:off x="634572" y="5366378"/>
            <a:ext cx="8048223" cy="86395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rgbClr val="C00000"/>
            </a:solidFill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lvl="0" algn="just" eaLnBrk="1" hangingPunct="1">
              <a:lnSpc>
                <a:spcPct val="125000"/>
              </a:lnSpc>
              <a:spcAft>
                <a:spcPts val="0"/>
              </a:spcAft>
              <a:tabLst/>
            </a:pPr>
            <a:r>
              <a:rPr lang="zh-CN" altLang="en-US" b="0" dirty="0">
                <a:solidFill>
                  <a:srgbClr val="000000"/>
                </a:solidFill>
                <a:latin typeface="Heiti SC Medium"/>
                <a:ea typeface="Heiti SC Medium"/>
                <a:cs typeface="Heiti SC Medium"/>
              </a:rPr>
              <a:t>一系列基于同步辐射</a:t>
            </a:r>
            <a:r>
              <a:rPr lang="zh-CN" altLang="en-US" b="0" dirty="0">
                <a:solidFill>
                  <a:srgbClr val="000000"/>
                </a:solidFill>
                <a:ea typeface="Heiti SC Medium"/>
              </a:rPr>
              <a:t>光电子能谱</a:t>
            </a:r>
            <a:r>
              <a:rPr lang="zh-CN" altLang="en-US" b="0" dirty="0">
                <a:solidFill>
                  <a:srgbClr val="000000"/>
                </a:solidFill>
                <a:latin typeface="Heiti SC Medium"/>
                <a:ea typeface="Heiti SC Medium"/>
                <a:cs typeface="Heiti SC Medium"/>
              </a:rPr>
              <a:t>发现</a:t>
            </a:r>
            <a:r>
              <a:rPr lang="en-US" altLang="zh-CN" b="0" dirty="0">
                <a:solidFill>
                  <a:srgbClr val="000000"/>
                </a:solidFill>
                <a:latin typeface="Arial"/>
                <a:ea typeface="Heiti SC Medium"/>
                <a:cs typeface="Arial"/>
              </a:rPr>
              <a:t>In</a:t>
            </a:r>
            <a:r>
              <a:rPr lang="en-US" altLang="zh-CN" b="0" baseline="-25000" dirty="0">
                <a:solidFill>
                  <a:srgbClr val="000000"/>
                </a:solidFill>
                <a:latin typeface="Arial"/>
                <a:ea typeface="Heiti SC Medium"/>
                <a:cs typeface="Arial"/>
              </a:rPr>
              <a:t>2</a:t>
            </a:r>
            <a:r>
              <a:rPr lang="en-US" altLang="zh-CN" b="0" dirty="0">
                <a:solidFill>
                  <a:srgbClr val="000000"/>
                </a:solidFill>
                <a:latin typeface="Arial"/>
                <a:ea typeface="Heiti SC Medium"/>
                <a:cs typeface="Arial"/>
              </a:rPr>
              <a:t>O</a:t>
            </a:r>
            <a:r>
              <a:rPr lang="en-US" altLang="zh-CN" b="0" baseline="-25000" dirty="0">
                <a:solidFill>
                  <a:srgbClr val="000000"/>
                </a:solidFill>
                <a:latin typeface="Arial"/>
                <a:ea typeface="Heiti SC Medium"/>
                <a:cs typeface="Arial"/>
              </a:rPr>
              <a:t>3</a:t>
            </a:r>
            <a:r>
              <a:rPr lang="zh-CN" altLang="en-US" b="0" dirty="0">
                <a:solidFill>
                  <a:srgbClr val="000000"/>
                </a:solidFill>
                <a:latin typeface="Heiti SC Medium"/>
                <a:ea typeface="Heiti SC Medium"/>
                <a:cs typeface="Heiti SC Medium"/>
              </a:rPr>
              <a:t>表面存在表面二维电子气。解决了自</a:t>
            </a:r>
            <a:r>
              <a:rPr lang="en-US" altLang="zh-CN" b="0" dirty="0">
                <a:solidFill>
                  <a:srgbClr val="000000"/>
                </a:solidFill>
                <a:latin typeface="Arial"/>
                <a:ea typeface="Heiti SC Medium"/>
                <a:cs typeface="Arial"/>
              </a:rPr>
              <a:t>1980</a:t>
            </a:r>
            <a:r>
              <a:rPr lang="zh-CN" altLang="en-US" b="0" dirty="0">
                <a:solidFill>
                  <a:srgbClr val="000000"/>
                </a:solidFill>
                <a:latin typeface="Heiti SC Medium"/>
                <a:ea typeface="Heiti SC Medium"/>
                <a:cs typeface="Heiti SC Medium"/>
              </a:rPr>
              <a:t>年以来关于氧化铟表面电子态的争论。</a:t>
            </a:r>
            <a:endParaRPr lang="en-US" altLang="zh-CN" b="0" dirty="0">
              <a:solidFill>
                <a:srgbClr val="000000"/>
              </a:solidFill>
              <a:latin typeface="Heiti SC Medium"/>
              <a:ea typeface="Heiti SC Medium"/>
              <a:cs typeface="Heiti SC Medium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409382" y="6356107"/>
            <a:ext cx="8205947" cy="2414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TextBox 5"/>
          <p:cNvSpPr txBox="1">
            <a:spLocks noChangeArrowheads="1"/>
          </p:cNvSpPr>
          <p:nvPr/>
        </p:nvSpPr>
        <p:spPr bwMode="auto">
          <a:xfrm>
            <a:off x="560946" y="6269437"/>
            <a:ext cx="8963946" cy="52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lnSpc>
                <a:spcPct val="114000"/>
              </a:lnSpc>
            </a:pPr>
            <a:r>
              <a:rPr lang="en-US" altLang="zh-CN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Zhang, </a:t>
            </a:r>
            <a:r>
              <a:rPr lang="en-US" altLang="zh-CN" sz="13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Egdell</a:t>
            </a:r>
            <a:r>
              <a:rPr lang="en-US" altLang="zh-CN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*, King, et. al.,  Phys. Rev. Lett. 110, 056803 (2013) </a:t>
            </a:r>
            <a:r>
              <a:rPr lang="en-US" altLang="zh-CN" sz="1300" dirty="0">
                <a:solidFill>
                  <a:srgbClr val="000000"/>
                </a:solidFill>
                <a:latin typeface="Heiti SC Medium"/>
                <a:ea typeface="Heiti SC Medium"/>
                <a:cs typeface="Heiti SC Medium"/>
              </a:rPr>
              <a:t>(</a:t>
            </a:r>
            <a:r>
              <a:rPr lang="en-US" altLang="zh-CN" sz="1300" dirty="0">
                <a:latin typeface="Arial" pitchFamily="34" charset="0"/>
                <a:ea typeface="Heiti SC Medium"/>
                <a:cs typeface="Arial" pitchFamily="34" charset="0"/>
              </a:rPr>
              <a:t>PRL</a:t>
            </a:r>
            <a:r>
              <a:rPr lang="zh-CN" altLang="en-US" sz="1300" dirty="0">
                <a:latin typeface="Heiti SC Medium"/>
                <a:ea typeface="Heiti SC Medium"/>
                <a:cs typeface="Heiti SC Medium"/>
              </a:rPr>
              <a:t>亮点论文</a:t>
            </a:r>
            <a:r>
              <a:rPr lang="en-US" altLang="zh-CN" sz="1300" dirty="0">
                <a:solidFill>
                  <a:srgbClr val="000000"/>
                </a:solidFill>
                <a:latin typeface="Heiti SC Medium"/>
                <a:ea typeface="Heiti SC Medium"/>
                <a:cs typeface="Heiti SC Medium"/>
              </a:rPr>
              <a:t>)</a:t>
            </a:r>
          </a:p>
          <a:p>
            <a:r>
              <a:rPr lang="en-US" altLang="zh-CN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Zhang, </a:t>
            </a:r>
            <a:r>
              <a:rPr lang="en-US" altLang="zh-CN" sz="13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Egdell</a:t>
            </a:r>
            <a:r>
              <a:rPr lang="fr-FR" altLang="zh-CN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et al.</a:t>
            </a:r>
            <a:r>
              <a:rPr lang="en-US" altLang="zh-CN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Chem. Mater. </a:t>
            </a:r>
            <a:r>
              <a:rPr lang="en-US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21, 4353 (2009);  </a:t>
            </a:r>
            <a:r>
              <a:rPr lang="fr-FR" altLang="zh-CN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Zhang, et al. Surface Science 6, 6717 (2012)</a:t>
            </a:r>
            <a:r>
              <a:rPr lang="zh-CN" altLang="en-US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lang="fr-FR" altLang="zh-CN" sz="13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398905" y="3406411"/>
            <a:ext cx="4556767" cy="1617350"/>
            <a:chOff x="398905" y="3406411"/>
            <a:chExt cx="4556767" cy="1617350"/>
          </a:xfrm>
        </p:grpSpPr>
        <p:grpSp>
          <p:nvGrpSpPr>
            <p:cNvPr id="8" name="Group 7"/>
            <p:cNvGrpSpPr/>
            <p:nvPr/>
          </p:nvGrpSpPr>
          <p:grpSpPr>
            <a:xfrm>
              <a:off x="398905" y="3406411"/>
              <a:ext cx="3967766" cy="1617350"/>
              <a:chOff x="365144" y="3514574"/>
              <a:chExt cx="3967766" cy="1617350"/>
            </a:xfrm>
          </p:grpSpPr>
          <p:grpSp>
            <p:nvGrpSpPr>
              <p:cNvPr id="7" name="Group 6"/>
              <p:cNvGrpSpPr/>
              <p:nvPr/>
            </p:nvGrpSpPr>
            <p:grpSpPr>
              <a:xfrm>
                <a:off x="365144" y="3514574"/>
                <a:ext cx="3388655" cy="1617350"/>
                <a:chOff x="346444" y="3369226"/>
                <a:chExt cx="3388655" cy="1617350"/>
              </a:xfrm>
            </p:grpSpPr>
            <p:sp>
              <p:nvSpPr>
                <p:cNvPr id="30" name="TextBox 29"/>
                <p:cNvSpPr txBox="1"/>
                <p:nvPr/>
              </p:nvSpPr>
              <p:spPr>
                <a:xfrm>
                  <a:off x="346444" y="4571994"/>
                  <a:ext cx="989467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dirty="0">
                      <a:latin typeface="Heiti SC Medium"/>
                      <a:ea typeface="Heiti SC Medium"/>
                      <a:cs typeface="Heiti SC Medium"/>
                    </a:rPr>
                    <a:t>体相</a:t>
                  </a:r>
                  <a:endParaRPr lang="zh-CN" altLang="en-US" b="0" dirty="0">
                    <a:solidFill>
                      <a:schemeClr val="tx1"/>
                    </a:solidFill>
                    <a:latin typeface="Heiti SC Medium"/>
                    <a:ea typeface="Heiti SC Medium"/>
                    <a:cs typeface="Heiti SC Medium"/>
                  </a:endParaRPr>
                </a:p>
              </p:txBody>
            </p:sp>
            <p:pic>
              <p:nvPicPr>
                <p:cNvPr id="31" name="Picture 30"/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0" t="29630" r="22494" b="651"/>
                <a:stretch/>
              </p:blipFill>
              <p:spPr>
                <a:xfrm>
                  <a:off x="988809" y="3369226"/>
                  <a:ext cx="2746290" cy="1617350"/>
                </a:xfrm>
                <a:prstGeom prst="rect">
                  <a:avLst/>
                </a:prstGeom>
              </p:spPr>
            </p:pic>
            <p:sp>
              <p:nvSpPr>
                <p:cNvPr id="5" name="Rectangle 4"/>
                <p:cNvSpPr/>
                <p:nvPr/>
              </p:nvSpPr>
              <p:spPr bwMode="auto">
                <a:xfrm>
                  <a:off x="988809" y="4066716"/>
                  <a:ext cx="2746290" cy="334422"/>
                </a:xfrm>
                <a:prstGeom prst="rect">
                  <a:avLst/>
                </a:prstGeom>
                <a:gradFill>
                  <a:gsLst>
                    <a:gs pos="100000">
                      <a:srgbClr val="FFCCFF">
                        <a:alpha val="41000"/>
                      </a:srgbClr>
                    </a:gs>
                    <a:gs pos="64000">
                      <a:schemeClr val="accent1">
                        <a:lumMod val="60000"/>
                        <a:lumOff val="40000"/>
                      </a:schemeClr>
                    </a:gs>
                    <a:gs pos="0">
                      <a:srgbClr val="FFCCFF">
                        <a:alpha val="14000"/>
                      </a:srgbClr>
                    </a:gs>
                  </a:gsLst>
                  <a:lin ang="16200000" scaled="0"/>
                </a:gra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449263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Times New Roman" pitchFamily="16" charset="0"/>
                    <a:buNone/>
                    <a:tabLst/>
                  </a:pPr>
                  <a:endParaRPr kumimoji="0" lang="en-US" sz="2400" b="1" i="0" u="none" strike="noStrike" cap="none" normalizeH="0" baseline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50" name="TextBox 49"/>
                <p:cNvSpPr txBox="1"/>
                <p:nvPr/>
              </p:nvSpPr>
              <p:spPr>
                <a:xfrm>
                  <a:off x="356921" y="3995287"/>
                  <a:ext cx="989468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b="0" dirty="0">
                      <a:solidFill>
                        <a:schemeClr val="tx1"/>
                      </a:solidFill>
                      <a:latin typeface="Heiti SC Medium"/>
                      <a:ea typeface="Heiti SC Medium"/>
                      <a:cs typeface="Heiti SC Medium"/>
                    </a:rPr>
                    <a:t>表面</a:t>
                  </a:r>
                </a:p>
              </p:txBody>
            </p:sp>
            <p:sp>
              <p:nvSpPr>
                <p:cNvPr id="51" name="TextBox 50"/>
                <p:cNvSpPr txBox="1"/>
                <p:nvPr/>
              </p:nvSpPr>
              <p:spPr>
                <a:xfrm>
                  <a:off x="2136066" y="4391532"/>
                  <a:ext cx="1084390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2000" b="1" dirty="0">
                      <a:solidFill>
                        <a:schemeClr val="tx1"/>
                      </a:solidFill>
                    </a:rPr>
                    <a:t>In</a:t>
                  </a:r>
                  <a:r>
                    <a:rPr lang="en-US" altLang="zh-CN" sz="2000" b="1" baseline="-25000" dirty="0">
                      <a:solidFill>
                        <a:schemeClr val="tx1"/>
                      </a:solidFill>
                    </a:rPr>
                    <a:t>2</a:t>
                  </a:r>
                  <a:r>
                    <a:rPr lang="en-US" altLang="zh-CN" sz="2000" b="1" dirty="0">
                      <a:solidFill>
                        <a:schemeClr val="tx1"/>
                      </a:solidFill>
                    </a:rPr>
                    <a:t>O</a:t>
                  </a:r>
                  <a:r>
                    <a:rPr lang="en-US" altLang="zh-CN" sz="2000" b="1" baseline="-25000" dirty="0">
                      <a:solidFill>
                        <a:schemeClr val="tx1"/>
                      </a:solidFill>
                    </a:rPr>
                    <a:t>3</a:t>
                  </a:r>
                  <a:r>
                    <a:rPr lang="en-US" altLang="zh-CN" sz="2000" b="1" dirty="0">
                      <a:solidFill>
                        <a:schemeClr val="tx1"/>
                      </a:solidFill>
                    </a:rPr>
                    <a:t> </a:t>
                  </a:r>
                  <a:endParaRPr lang="zh-CN" altLang="en-US" sz="20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3" name="TextBox 52"/>
                <p:cNvSpPr txBox="1"/>
                <p:nvPr/>
              </p:nvSpPr>
              <p:spPr>
                <a:xfrm>
                  <a:off x="1251397" y="3587262"/>
                  <a:ext cx="121800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/>
                    <a:t>In 5s</a:t>
                  </a:r>
                  <a:r>
                    <a:rPr lang="en-US" baseline="30000" dirty="0"/>
                    <a:t>2</a:t>
                  </a:r>
                </a:p>
              </p:txBody>
            </p:sp>
          </p:grpSp>
          <p:sp>
            <p:nvSpPr>
              <p:cNvPr id="56" name="TextBox 55"/>
              <p:cNvSpPr txBox="1"/>
              <p:nvPr/>
            </p:nvSpPr>
            <p:spPr>
              <a:xfrm>
                <a:off x="3114906" y="3692480"/>
                <a:ext cx="121800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In 5s</a:t>
                </a:r>
                <a:r>
                  <a:rPr lang="en-US" baseline="30000" dirty="0"/>
                  <a:t>2</a:t>
                </a:r>
              </a:p>
            </p:txBody>
          </p:sp>
        </p:grpSp>
        <p:sp>
          <p:nvSpPr>
            <p:cNvPr id="3" name="TextBox 2"/>
            <p:cNvSpPr txBox="1"/>
            <p:nvPr/>
          </p:nvSpPr>
          <p:spPr>
            <a:xfrm>
              <a:off x="3209170" y="4365938"/>
              <a:ext cx="174650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latin typeface="Heiti SC Medium"/>
                  <a:ea typeface="Heiti SC Medium"/>
                  <a:cs typeface="Heiti SC Medium"/>
                </a:rPr>
                <a:t>表面二维电子气</a:t>
              </a:r>
              <a:endParaRPr lang="en-US" sz="1600" b="1" dirty="0">
                <a:latin typeface="Heiti SC Medium"/>
                <a:ea typeface="Heiti SC Medium"/>
                <a:cs typeface="Heiti SC Medium"/>
              </a:endParaRPr>
            </a:p>
          </p:txBody>
        </p:sp>
        <p:cxnSp>
          <p:nvCxnSpPr>
            <p:cNvPr id="9" name="Straight Arrow Connector 8"/>
            <p:cNvCxnSpPr/>
            <p:nvPr/>
          </p:nvCxnSpPr>
          <p:spPr bwMode="auto">
            <a:xfrm flipH="1" flipV="1">
              <a:off x="3075121" y="4250552"/>
              <a:ext cx="198330" cy="251802"/>
            </a:xfrm>
            <a:prstGeom prst="straightConnector1">
              <a:avLst/>
            </a:prstGeom>
            <a:solidFill>
              <a:srgbClr val="00B8FF"/>
            </a:solidFill>
            <a:ln w="222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1" name="Straight Arrow Connector 20"/>
            <p:cNvCxnSpPr/>
            <p:nvPr/>
          </p:nvCxnSpPr>
          <p:spPr bwMode="auto">
            <a:xfrm flipV="1">
              <a:off x="3855347" y="4057411"/>
              <a:ext cx="0" cy="313614"/>
            </a:xfrm>
            <a:prstGeom prst="straightConnector1">
              <a:avLst/>
            </a:prstGeom>
            <a:solidFill>
              <a:srgbClr val="00B8FF"/>
            </a:solidFill>
            <a:ln w="222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triangle"/>
            </a:ln>
            <a:effectLst/>
          </p:spPr>
        </p:cxnSp>
        <p:sp>
          <p:nvSpPr>
            <p:cNvPr id="47" name="TextBox 46"/>
            <p:cNvSpPr txBox="1"/>
            <p:nvPr/>
          </p:nvSpPr>
          <p:spPr>
            <a:xfrm>
              <a:off x="3829721" y="4027384"/>
              <a:ext cx="9450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latin typeface="Heiti SC Medium"/>
                  <a:ea typeface="Heiti SC Medium"/>
                  <a:cs typeface="Heiti SC Medium"/>
                </a:rPr>
                <a:t>2 nm</a:t>
              </a:r>
              <a:endParaRPr lang="en-US" sz="1600" b="1" dirty="0">
                <a:latin typeface="Heiti SC Medium"/>
                <a:ea typeface="Heiti SC Medium"/>
                <a:cs typeface="Heiti SC Medium"/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694458" y="1002957"/>
            <a:ext cx="3260922" cy="2445020"/>
            <a:chOff x="4082799" y="4041586"/>
            <a:chExt cx="2133238" cy="1712032"/>
          </a:xfrm>
        </p:grpSpPr>
        <p:pic>
          <p:nvPicPr>
            <p:cNvPr id="54" name="Picture 2" descr="Image result for ELECTRON MEAN FREE PATH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82799" y="4041586"/>
              <a:ext cx="2023454" cy="17120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9" name="Oval 58"/>
            <p:cNvSpPr/>
            <p:nvPr/>
          </p:nvSpPr>
          <p:spPr>
            <a:xfrm>
              <a:off x="5690622" y="4916863"/>
              <a:ext cx="113520" cy="303065"/>
            </a:xfrm>
            <a:prstGeom prst="ellipse">
              <a:avLst/>
            </a:prstGeom>
            <a:gradFill>
              <a:gsLst>
                <a:gs pos="0">
                  <a:srgbClr val="FF0000">
                    <a:alpha val="78000"/>
                  </a:srgbClr>
                </a:gs>
                <a:gs pos="94690">
                  <a:srgbClr val="FF0000"/>
                </a:gs>
                <a:gs pos="42000">
                  <a:schemeClr val="accent1">
                    <a:tint val="50000"/>
                    <a:shade val="100000"/>
                    <a:satMod val="350000"/>
                    <a:alpha val="12000"/>
                  </a:schemeClr>
                </a:gs>
              </a:gsLst>
            </a:gra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0" name="Oval 59"/>
            <p:cNvSpPr/>
            <p:nvPr/>
          </p:nvSpPr>
          <p:spPr>
            <a:xfrm>
              <a:off x="5940859" y="4756288"/>
              <a:ext cx="134247" cy="384165"/>
            </a:xfrm>
            <a:prstGeom prst="ellipse">
              <a:avLst/>
            </a:prstGeom>
            <a:gradFill>
              <a:gsLst>
                <a:gs pos="0">
                  <a:schemeClr val="tx1"/>
                </a:gs>
                <a:gs pos="94690">
                  <a:schemeClr val="tx1"/>
                </a:gs>
                <a:gs pos="42000">
                  <a:schemeClr val="accent1">
                    <a:tint val="50000"/>
                    <a:shade val="100000"/>
                    <a:satMod val="350000"/>
                    <a:alpha val="7000"/>
                  </a:schemeClr>
                </a:gs>
              </a:gsLst>
            </a:gra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5727134" y="4575563"/>
              <a:ext cx="488903" cy="193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/>
                <a:t>1</a:t>
              </a:r>
              <a:r>
                <a:rPr lang="en-US" altLang="zh-Hans" sz="1200" b="1" dirty="0"/>
                <a:t>0</a:t>
              </a:r>
              <a:r>
                <a:rPr lang="en-GB" sz="1200" b="1" dirty="0"/>
                <a:t> nm</a:t>
              </a: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5583475" y="4744646"/>
              <a:ext cx="368262" cy="193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Hans" sz="1200" b="1" dirty="0">
                  <a:solidFill>
                    <a:srgbClr val="FF0000"/>
                  </a:solidFill>
                </a:rPr>
                <a:t>2</a:t>
              </a:r>
              <a:r>
                <a:rPr lang="en-GB" sz="1200" b="1" dirty="0">
                  <a:solidFill>
                    <a:srgbClr val="FF0000"/>
                  </a:solidFill>
                </a:rPr>
                <a:t> nm</a:t>
              </a: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4653967" y="4086430"/>
              <a:ext cx="1556632" cy="3448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+mn-lt"/>
                </a:rPr>
                <a:t>Electron mean free path</a:t>
              </a:r>
            </a:p>
            <a:p>
              <a:r>
                <a:rPr lang="en-GB" sz="1200" dirty="0">
                  <a:latin typeface="+mn-lt"/>
                </a:rPr>
                <a:t> Surf. Interface. Anal.1,2(1979)</a:t>
              </a:r>
            </a:p>
          </p:txBody>
        </p:sp>
      </p:grpSp>
      <p:grpSp>
        <p:nvGrpSpPr>
          <p:cNvPr id="33" name="Group 22">
            <a:extLst>
              <a:ext uri="{FF2B5EF4-FFF2-40B4-BE49-F238E27FC236}">
                <a16:creationId xmlns:a16="http://schemas.microsoft.com/office/drawing/2014/main" id="{F1D9BC78-34DC-CF41-AA8B-BB044ED6DA05}"/>
              </a:ext>
            </a:extLst>
          </p:cNvPr>
          <p:cNvGrpSpPr/>
          <p:nvPr/>
        </p:nvGrpSpPr>
        <p:grpSpPr>
          <a:xfrm>
            <a:off x="4481946" y="1111303"/>
            <a:ext cx="3721974" cy="2852557"/>
            <a:chOff x="983345" y="1030161"/>
            <a:chExt cx="3721974" cy="2852557"/>
          </a:xfrm>
        </p:grpSpPr>
        <p:sp>
          <p:nvSpPr>
            <p:cNvPr id="34" name="Oval 23">
              <a:extLst>
                <a:ext uri="{FF2B5EF4-FFF2-40B4-BE49-F238E27FC236}">
                  <a16:creationId xmlns:a16="http://schemas.microsoft.com/office/drawing/2014/main" id="{20D61C3B-1A7A-E442-9E7D-533BCEAB9E47}"/>
                </a:ext>
              </a:extLst>
            </p:cNvPr>
            <p:cNvSpPr/>
            <p:nvPr/>
          </p:nvSpPr>
          <p:spPr>
            <a:xfrm>
              <a:off x="2652196" y="2408933"/>
              <a:ext cx="192136" cy="280029"/>
            </a:xfrm>
            <a:prstGeom prst="ellipse">
              <a:avLst/>
            </a:prstGeom>
            <a:gradFill>
              <a:gsLst>
                <a:gs pos="0">
                  <a:srgbClr val="FF0000">
                    <a:alpha val="78000"/>
                  </a:srgbClr>
                </a:gs>
                <a:gs pos="94690">
                  <a:srgbClr val="FF0000"/>
                </a:gs>
                <a:gs pos="42000">
                  <a:schemeClr val="accent1">
                    <a:tint val="50000"/>
                    <a:shade val="100000"/>
                    <a:satMod val="350000"/>
                    <a:alpha val="12000"/>
                  </a:schemeClr>
                </a:gs>
              </a:gsLst>
            </a:gra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" name="Oval 26">
              <a:extLst>
                <a:ext uri="{FF2B5EF4-FFF2-40B4-BE49-F238E27FC236}">
                  <a16:creationId xmlns:a16="http://schemas.microsoft.com/office/drawing/2014/main" id="{29D361DE-2EC0-3241-B86D-91622CCC4D10}"/>
                </a:ext>
              </a:extLst>
            </p:cNvPr>
            <p:cNvSpPr/>
            <p:nvPr/>
          </p:nvSpPr>
          <p:spPr>
            <a:xfrm>
              <a:off x="3009458" y="2199778"/>
              <a:ext cx="192136" cy="280029"/>
            </a:xfrm>
            <a:prstGeom prst="ellipse">
              <a:avLst/>
            </a:prstGeom>
            <a:gradFill>
              <a:gsLst>
                <a:gs pos="0">
                  <a:schemeClr val="tx1"/>
                </a:gs>
                <a:gs pos="94690">
                  <a:schemeClr val="tx1"/>
                </a:gs>
                <a:gs pos="42000">
                  <a:schemeClr val="accent1">
                    <a:tint val="50000"/>
                    <a:shade val="100000"/>
                    <a:satMod val="350000"/>
                    <a:alpha val="7000"/>
                  </a:schemeClr>
                </a:gs>
              </a:gsLst>
            </a:gra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aphicFrame>
          <p:nvGraphicFramePr>
            <p:cNvPr id="36" name="Object 2">
              <a:extLst>
                <a:ext uri="{FF2B5EF4-FFF2-40B4-BE49-F238E27FC236}">
                  <a16:creationId xmlns:a16="http://schemas.microsoft.com/office/drawing/2014/main" id="{41954A5B-5A2E-CC43-9D4C-4895A93C181B}"/>
                </a:ext>
              </a:extLst>
            </p:cNvPr>
            <p:cNvGraphicFramePr>
              <a:graphicFrameLocks noChangeAspect="1"/>
            </p:cNvGraphicFramePr>
            <p:nvPr>
              <p:extLst/>
            </p:nvPr>
          </p:nvGraphicFramePr>
          <p:xfrm>
            <a:off x="983345" y="1030161"/>
            <a:ext cx="3721974" cy="285255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1937" name="Bitmap Image" r:id="rId6" imgW="7059010" imgH="5409524" progId="Paint.Picture">
                    <p:embed/>
                  </p:oleObj>
                </mc:Choice>
                <mc:Fallback>
                  <p:oleObj name="Bitmap Image" r:id="rId6" imgW="7059010" imgH="5409524" progId="Paint.Picture">
                    <p:embed/>
                    <p:pic>
                      <p:nvPicPr>
                        <p:cNvPr id="36" name="Object 2">
                          <a:extLst>
                            <a:ext uri="{FF2B5EF4-FFF2-40B4-BE49-F238E27FC236}">
                              <a16:creationId xmlns:a16="http://schemas.microsoft.com/office/drawing/2014/main" id="{41954A5B-5A2E-CC43-9D4C-4895A93C181B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83345" y="1030161"/>
                          <a:ext cx="3721974" cy="285255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7" name="Line 12">
              <a:extLst>
                <a:ext uri="{FF2B5EF4-FFF2-40B4-BE49-F238E27FC236}">
                  <a16:creationId xmlns:a16="http://schemas.microsoft.com/office/drawing/2014/main" id="{6328B5AF-26AD-5E47-A249-6CA16B691D3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7843" y="1148755"/>
              <a:ext cx="1448" cy="2268000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>
                <a:solidFill>
                  <a:schemeClr val="tx1"/>
                </a:solidFill>
              </a:endParaRPr>
            </a:p>
          </p:txBody>
        </p:sp>
        <p:grpSp>
          <p:nvGrpSpPr>
            <p:cNvPr id="38" name="Group 30">
              <a:extLst>
                <a:ext uri="{FF2B5EF4-FFF2-40B4-BE49-F238E27FC236}">
                  <a16:creationId xmlns:a16="http://schemas.microsoft.com/office/drawing/2014/main" id="{A9B2B53F-40A8-234C-BCB9-B310FFB283BB}"/>
                </a:ext>
              </a:extLst>
            </p:cNvPr>
            <p:cNvGrpSpPr/>
            <p:nvPr/>
          </p:nvGrpSpPr>
          <p:grpSpPr>
            <a:xfrm>
              <a:off x="1595175" y="1175746"/>
              <a:ext cx="2525995" cy="490177"/>
              <a:chOff x="1786175" y="1311765"/>
              <a:chExt cx="2525995" cy="490177"/>
            </a:xfrm>
          </p:grpSpPr>
          <p:sp>
            <p:nvSpPr>
              <p:cNvPr id="40" name="Line 4">
                <a:extLst>
                  <a:ext uri="{FF2B5EF4-FFF2-40B4-BE49-F238E27FC236}">
                    <a16:creationId xmlns:a16="http://schemas.microsoft.com/office/drawing/2014/main" id="{0117DCFE-A969-2043-9A57-667ED79DDA9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86175" y="1464196"/>
                <a:ext cx="350490" cy="0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 sz="1200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41" name="Group 5">
                <a:extLst>
                  <a:ext uri="{FF2B5EF4-FFF2-40B4-BE49-F238E27FC236}">
                    <a16:creationId xmlns:a16="http://schemas.microsoft.com/office/drawing/2014/main" id="{B0E52E6F-13A6-AE4E-AF41-27D53523CE3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790807" y="1669014"/>
                <a:ext cx="310345" cy="36852"/>
                <a:chOff x="1631" y="864"/>
                <a:chExt cx="201" cy="22"/>
              </a:xfrm>
            </p:grpSpPr>
            <p:sp>
              <p:nvSpPr>
                <p:cNvPr id="44" name="Oval 6">
                  <a:extLst>
                    <a:ext uri="{FF2B5EF4-FFF2-40B4-BE49-F238E27FC236}">
                      <a16:creationId xmlns:a16="http://schemas.microsoft.com/office/drawing/2014/main" id="{BFD0D79F-C04F-744F-8399-114FEC419A6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31" y="864"/>
                  <a:ext cx="23" cy="21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5" name="Oval 7">
                  <a:extLst>
                    <a:ext uri="{FF2B5EF4-FFF2-40B4-BE49-F238E27FC236}">
                      <a16:creationId xmlns:a16="http://schemas.microsoft.com/office/drawing/2014/main" id="{BFB1D6A4-E9B8-8B43-B974-7895EF445D3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90" y="864"/>
                  <a:ext cx="23" cy="21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6" name="Oval 8">
                  <a:extLst>
                    <a:ext uri="{FF2B5EF4-FFF2-40B4-BE49-F238E27FC236}">
                      <a16:creationId xmlns:a16="http://schemas.microsoft.com/office/drawing/2014/main" id="{C1A16D40-D44D-C249-BC48-DAC7E90FD8C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53" y="864"/>
                  <a:ext cx="23" cy="21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8" name="Oval 9">
                  <a:extLst>
                    <a:ext uri="{FF2B5EF4-FFF2-40B4-BE49-F238E27FC236}">
                      <a16:creationId xmlns:a16="http://schemas.microsoft.com/office/drawing/2014/main" id="{A3CFE30E-E0C1-454D-94B6-31D2F9A964A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09" y="865"/>
                  <a:ext cx="23" cy="21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42" name="Text Box 10">
                <a:extLst>
                  <a:ext uri="{FF2B5EF4-FFF2-40B4-BE49-F238E27FC236}">
                    <a16:creationId xmlns:a16="http://schemas.microsoft.com/office/drawing/2014/main" id="{3A0B3B26-94DE-1345-9171-53C02F227E2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132033" y="1311765"/>
                <a:ext cx="2170873" cy="2769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altLang="en-US" sz="1200" dirty="0">
                    <a:solidFill>
                      <a:schemeClr val="tx1"/>
                    </a:solidFill>
                  </a:rPr>
                  <a:t>h</a:t>
                </a:r>
                <a:r>
                  <a:rPr lang="el-GR" altLang="en-US" sz="1200" dirty="0">
                    <a:solidFill>
                      <a:schemeClr val="tx1"/>
                    </a:solidFill>
                    <a:cs typeface="Times New Roman" panose="02020603050405020304" pitchFamily="18" charset="0"/>
                  </a:rPr>
                  <a:t>γ</a:t>
                </a:r>
                <a:r>
                  <a:rPr lang="en-GB" altLang="en-US" sz="1200" dirty="0">
                    <a:solidFill>
                      <a:schemeClr val="tx1"/>
                    </a:solidFill>
                    <a:cs typeface="Times New Roman" panose="02020603050405020304" pitchFamily="18" charset="0"/>
                  </a:rPr>
                  <a:t>=100</a:t>
                </a:r>
                <a:r>
                  <a:rPr lang="en-US" altLang="zh-Hans" sz="1200" dirty="0">
                    <a:solidFill>
                      <a:schemeClr val="tx1"/>
                    </a:solidFill>
                    <a:cs typeface="Times New Roman" panose="02020603050405020304" pitchFamily="18" charset="0"/>
                  </a:rPr>
                  <a:t>0</a:t>
                </a:r>
                <a:r>
                  <a:rPr lang="en-GB" altLang="en-US" sz="1200" dirty="0">
                    <a:solidFill>
                      <a:schemeClr val="tx1"/>
                    </a:solidFill>
                    <a:cs typeface="Times New Roman" panose="02020603050405020304" pitchFamily="18" charset="0"/>
                  </a:rPr>
                  <a:t> eV</a:t>
                </a:r>
                <a:endParaRPr lang="el-GR" altLang="en-US" sz="1200" dirty="0">
                  <a:solidFill>
                    <a:schemeClr val="tx1"/>
                  </a:solidFill>
                  <a:cs typeface="Times New Roman" panose="02020603050405020304" pitchFamily="18" charset="0"/>
                </a:endParaRPr>
              </a:p>
            </p:txBody>
          </p:sp>
          <p:sp>
            <p:nvSpPr>
              <p:cNvPr id="43" name="Text Box 11">
                <a:extLst>
                  <a:ext uri="{FF2B5EF4-FFF2-40B4-BE49-F238E27FC236}">
                    <a16:creationId xmlns:a16="http://schemas.microsoft.com/office/drawing/2014/main" id="{923716B7-EDBF-A34C-BE9B-407E5F6411B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141297" y="1524943"/>
                <a:ext cx="2170873" cy="2769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altLang="en-US" sz="1200" dirty="0">
                    <a:solidFill>
                      <a:schemeClr val="tx1"/>
                    </a:solidFill>
                  </a:rPr>
                  <a:t>h</a:t>
                </a:r>
                <a:r>
                  <a:rPr lang="el-GR" altLang="en-US" sz="1200" dirty="0">
                    <a:solidFill>
                      <a:schemeClr val="tx1"/>
                    </a:solidFill>
                    <a:cs typeface="Times New Roman" panose="02020603050405020304" pitchFamily="18" charset="0"/>
                  </a:rPr>
                  <a:t>γ</a:t>
                </a:r>
                <a:r>
                  <a:rPr lang="en-GB" altLang="en-US" sz="1200" dirty="0">
                    <a:solidFill>
                      <a:schemeClr val="tx1"/>
                    </a:solidFill>
                    <a:cs typeface="Times New Roman" panose="02020603050405020304" pitchFamily="18" charset="0"/>
                  </a:rPr>
                  <a:t>=6000 eV</a:t>
                </a:r>
                <a:endParaRPr lang="el-GR" altLang="en-US" sz="1200" dirty="0">
                  <a:solidFill>
                    <a:schemeClr val="tx1"/>
                  </a:solidFill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39" name="Text Box 29">
              <a:extLst>
                <a:ext uri="{FF2B5EF4-FFF2-40B4-BE49-F238E27FC236}">
                  <a16:creationId xmlns:a16="http://schemas.microsoft.com/office/drawing/2014/main" id="{E7C258D3-326A-A247-837F-DC564BE0BCA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62310" y="1475519"/>
              <a:ext cx="569848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defTabSz="914400" eaLnBrk="1" hangingPunct="1">
                <a:spcBef>
                  <a:spcPct val="50000"/>
                </a:spcBef>
              </a:pPr>
              <a:r>
                <a:rPr lang="en-GB" sz="1200" i="1" dirty="0">
                  <a:solidFill>
                    <a:srgbClr val="000000"/>
                  </a:solidFill>
                </a:rPr>
                <a:t>E</a:t>
              </a:r>
              <a:r>
                <a:rPr lang="en-GB" sz="1200" i="1" baseline="-25000" dirty="0">
                  <a:solidFill>
                    <a:srgbClr val="000000"/>
                  </a:solidFill>
                </a:rPr>
                <a:t>F</a:t>
              </a:r>
            </a:p>
          </p:txBody>
        </p:sp>
      </p:grpSp>
      <p:sp>
        <p:nvSpPr>
          <p:cNvPr id="49" name="Slide Number Placeholder 3">
            <a:extLst>
              <a:ext uri="{FF2B5EF4-FFF2-40B4-BE49-F238E27FC236}">
                <a16:creationId xmlns:a16="http://schemas.microsoft.com/office/drawing/2014/main" id="{4C3846C1-5CAD-5943-B48B-978BEAF23D1E}"/>
              </a:ext>
            </a:extLst>
          </p:cNvPr>
          <p:cNvSpPr txBox="1">
            <a:spLocks/>
          </p:cNvSpPr>
          <p:nvPr/>
        </p:nvSpPr>
        <p:spPr>
          <a:xfrm>
            <a:off x="8597629" y="6535344"/>
            <a:ext cx="558291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defRPr/>
            </a:pPr>
            <a:r>
              <a:rPr lang="en-US" sz="1200" dirty="0"/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168721328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2486411" y="147257"/>
            <a:ext cx="4517583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>
                <a:solidFill>
                  <a:srgbClr val="0000CC"/>
                </a:solidFill>
                <a:latin typeface="Arial"/>
                <a:ea typeface="Heiti SC Medium"/>
                <a:cs typeface="Arial"/>
              </a:rPr>
              <a:t>In</a:t>
            </a:r>
            <a:r>
              <a:rPr lang="en-US" altLang="zh-CN" sz="3200" b="1" baseline="-25000" dirty="0">
                <a:solidFill>
                  <a:srgbClr val="0000CC"/>
                </a:solidFill>
                <a:latin typeface="Arial"/>
                <a:ea typeface="Heiti SC Medium"/>
                <a:cs typeface="Arial"/>
              </a:rPr>
              <a:t>2</a:t>
            </a:r>
            <a:r>
              <a:rPr lang="en-US" altLang="zh-CN" sz="3200" b="1" dirty="0">
                <a:solidFill>
                  <a:srgbClr val="0000CC"/>
                </a:solidFill>
                <a:latin typeface="Arial"/>
                <a:ea typeface="Heiti SC Medium"/>
                <a:cs typeface="Arial"/>
              </a:rPr>
              <a:t>O</a:t>
            </a:r>
            <a:r>
              <a:rPr lang="en-US" altLang="zh-CN" sz="3200" b="1" baseline="-25000" dirty="0">
                <a:solidFill>
                  <a:srgbClr val="0000CC"/>
                </a:solidFill>
                <a:latin typeface="Arial"/>
                <a:ea typeface="Heiti SC Medium"/>
                <a:cs typeface="Arial"/>
              </a:rPr>
              <a:t>3</a:t>
            </a:r>
            <a:r>
              <a:rPr lang="zh-CN" altLang="en-US" sz="3200" b="1" baseline="-25000" dirty="0">
                <a:solidFill>
                  <a:srgbClr val="0000CC"/>
                </a:solidFill>
                <a:latin typeface="Arial"/>
                <a:ea typeface="Heiti SC Medium"/>
                <a:cs typeface="Arial"/>
              </a:rPr>
              <a:t> </a:t>
            </a:r>
            <a:r>
              <a:rPr lang="zh-CN" altLang="en-US" sz="3200" b="1" dirty="0">
                <a:solidFill>
                  <a:srgbClr val="0000CC"/>
                </a:solidFill>
                <a:latin typeface="Heiti SC Medium"/>
                <a:ea typeface="Heiti SC Medium"/>
                <a:cs typeface="Heiti SC Medium"/>
              </a:rPr>
              <a:t>表面电子结构研究</a:t>
            </a:r>
            <a:endParaRPr lang="en-US" altLang="zh-CN" sz="3200" b="1" dirty="0">
              <a:solidFill>
                <a:srgbClr val="0000CC"/>
              </a:solidFill>
              <a:latin typeface="Heiti SC Medium"/>
              <a:ea typeface="Heiti SC Medium"/>
              <a:cs typeface="Heiti SC Medium"/>
            </a:endParaRPr>
          </a:p>
          <a:p>
            <a:endParaRPr lang="zh-CN" altLang="en-US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4989038" y="4346085"/>
            <a:ext cx="373912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300" dirty="0"/>
              <a:t>ZnO, maybe?      </a:t>
            </a:r>
            <a:r>
              <a:rPr lang="en-GB" sz="1300" dirty="0"/>
              <a:t>      </a:t>
            </a:r>
          </a:p>
          <a:p>
            <a:r>
              <a:rPr lang="en-GB" sz="1300" dirty="0"/>
              <a:t>SnO</a:t>
            </a:r>
            <a:r>
              <a:rPr lang="en-GB" sz="1300" baseline="-25000" dirty="0"/>
              <a:t>2 </a:t>
            </a:r>
            <a:r>
              <a:rPr lang="en-GB" sz="1300" dirty="0"/>
              <a:t>---- Phys. Rev. B, 90 155413 (2014);</a:t>
            </a:r>
          </a:p>
          <a:p>
            <a:r>
              <a:rPr lang="en-GB" sz="1300" dirty="0"/>
              <a:t>SrTiO</a:t>
            </a:r>
            <a:r>
              <a:rPr lang="en-GB" sz="1300" baseline="-25000" dirty="0"/>
              <a:t>3 </a:t>
            </a:r>
            <a:r>
              <a:rPr lang="en-GB" sz="1300" dirty="0"/>
              <a:t>--- Nat. Mater. </a:t>
            </a:r>
            <a:r>
              <a:rPr lang="en-US" sz="1300" b="1" dirty="0"/>
              <a:t>13</a:t>
            </a:r>
            <a:r>
              <a:rPr lang="en-US" sz="1300" dirty="0"/>
              <a:t>, 1085 (2014);</a:t>
            </a:r>
            <a:endParaRPr lang="en-GB" sz="1300" dirty="0"/>
          </a:p>
          <a:p>
            <a:r>
              <a:rPr lang="en-GB" sz="1300" dirty="0" err="1"/>
              <a:t>InN</a:t>
            </a:r>
            <a:r>
              <a:rPr lang="en-GB" sz="1300" dirty="0"/>
              <a:t>---- </a:t>
            </a:r>
            <a:r>
              <a:rPr lang="nb-NO" sz="1300" dirty="0"/>
              <a:t>Phys. Rev. Lett. 92, 036804 (2004);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5042919" y="1155004"/>
            <a:ext cx="3822439" cy="3140659"/>
            <a:chOff x="4795776" y="1091137"/>
            <a:chExt cx="3914092" cy="3181535"/>
          </a:xfrm>
        </p:grpSpPr>
        <p:pic>
          <p:nvPicPr>
            <p:cNvPr id="25" name="Picture 3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4040"/>
            <a:stretch/>
          </p:blipFill>
          <p:spPr bwMode="auto">
            <a:xfrm>
              <a:off x="4795776" y="1091137"/>
              <a:ext cx="3914092" cy="3170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Rectangle 1"/>
            <p:cNvSpPr/>
            <p:nvPr/>
          </p:nvSpPr>
          <p:spPr bwMode="auto">
            <a:xfrm>
              <a:off x="8035962" y="4109422"/>
              <a:ext cx="322730" cy="16325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4926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None/>
                <a:tabLst/>
              </a:pPr>
              <a:endParaRPr kumimoji="0" lang="en-US" sz="24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32" name="Text Box 5"/>
          <p:cNvSpPr txBox="1">
            <a:spLocks noChangeArrowheads="1"/>
          </p:cNvSpPr>
          <p:nvPr/>
        </p:nvSpPr>
        <p:spPr bwMode="auto">
          <a:xfrm>
            <a:off x="634572" y="5366378"/>
            <a:ext cx="8048223" cy="86395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rgbClr val="C00000"/>
            </a:solidFill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lvl="0" algn="just" eaLnBrk="1" hangingPunct="1">
              <a:lnSpc>
                <a:spcPct val="125000"/>
              </a:lnSpc>
              <a:spcAft>
                <a:spcPts val="0"/>
              </a:spcAft>
              <a:tabLst/>
            </a:pPr>
            <a:r>
              <a:rPr lang="zh-CN" altLang="en-US" b="0" dirty="0">
                <a:solidFill>
                  <a:srgbClr val="000000"/>
                </a:solidFill>
                <a:latin typeface="Heiti SC Medium"/>
                <a:ea typeface="Heiti SC Medium"/>
                <a:cs typeface="Heiti SC Medium"/>
              </a:rPr>
              <a:t>一系列基于同步辐射</a:t>
            </a:r>
            <a:r>
              <a:rPr lang="zh-CN" altLang="en-US" b="0" dirty="0">
                <a:solidFill>
                  <a:srgbClr val="000000"/>
                </a:solidFill>
                <a:ea typeface="Heiti SC Medium"/>
              </a:rPr>
              <a:t>光电子能谱</a:t>
            </a:r>
            <a:r>
              <a:rPr lang="zh-CN" altLang="en-US" b="0" dirty="0">
                <a:solidFill>
                  <a:srgbClr val="000000"/>
                </a:solidFill>
                <a:latin typeface="Heiti SC Medium"/>
                <a:ea typeface="Heiti SC Medium"/>
                <a:cs typeface="Heiti SC Medium"/>
              </a:rPr>
              <a:t>发现</a:t>
            </a:r>
            <a:r>
              <a:rPr lang="en-US" altLang="zh-CN" b="0" dirty="0">
                <a:solidFill>
                  <a:srgbClr val="000000"/>
                </a:solidFill>
                <a:latin typeface="Arial"/>
                <a:ea typeface="Heiti SC Medium"/>
                <a:cs typeface="Arial"/>
              </a:rPr>
              <a:t>In</a:t>
            </a:r>
            <a:r>
              <a:rPr lang="en-US" altLang="zh-CN" b="0" baseline="-25000" dirty="0">
                <a:solidFill>
                  <a:srgbClr val="000000"/>
                </a:solidFill>
                <a:latin typeface="Arial"/>
                <a:ea typeface="Heiti SC Medium"/>
                <a:cs typeface="Arial"/>
              </a:rPr>
              <a:t>2</a:t>
            </a:r>
            <a:r>
              <a:rPr lang="en-US" altLang="zh-CN" b="0" dirty="0">
                <a:solidFill>
                  <a:srgbClr val="000000"/>
                </a:solidFill>
                <a:latin typeface="Arial"/>
                <a:ea typeface="Heiti SC Medium"/>
                <a:cs typeface="Arial"/>
              </a:rPr>
              <a:t>O</a:t>
            </a:r>
            <a:r>
              <a:rPr lang="en-US" altLang="zh-CN" b="0" baseline="-25000" dirty="0">
                <a:solidFill>
                  <a:srgbClr val="000000"/>
                </a:solidFill>
                <a:latin typeface="Arial"/>
                <a:ea typeface="Heiti SC Medium"/>
                <a:cs typeface="Arial"/>
              </a:rPr>
              <a:t>3</a:t>
            </a:r>
            <a:r>
              <a:rPr lang="zh-CN" altLang="en-US" b="0" dirty="0">
                <a:solidFill>
                  <a:srgbClr val="000000"/>
                </a:solidFill>
                <a:latin typeface="Heiti SC Medium"/>
                <a:ea typeface="Heiti SC Medium"/>
                <a:cs typeface="Heiti SC Medium"/>
              </a:rPr>
              <a:t>表面存在表面二维电子气。解决了自</a:t>
            </a:r>
            <a:r>
              <a:rPr lang="en-US" altLang="zh-CN" b="0" dirty="0">
                <a:solidFill>
                  <a:srgbClr val="000000"/>
                </a:solidFill>
                <a:latin typeface="Arial"/>
                <a:ea typeface="Heiti SC Medium"/>
                <a:cs typeface="Arial"/>
              </a:rPr>
              <a:t>1980</a:t>
            </a:r>
            <a:r>
              <a:rPr lang="zh-CN" altLang="en-US" b="0" dirty="0">
                <a:solidFill>
                  <a:srgbClr val="000000"/>
                </a:solidFill>
                <a:latin typeface="Heiti SC Medium"/>
                <a:ea typeface="Heiti SC Medium"/>
                <a:cs typeface="Heiti SC Medium"/>
              </a:rPr>
              <a:t>年以来关于氧化铟表面电子态的争论。</a:t>
            </a:r>
            <a:endParaRPr lang="en-US" altLang="zh-CN" b="0" dirty="0">
              <a:solidFill>
                <a:srgbClr val="000000"/>
              </a:solidFill>
              <a:latin typeface="Heiti SC Medium"/>
              <a:ea typeface="Heiti SC Medium"/>
              <a:cs typeface="Heiti SC Medium"/>
            </a:endParaRPr>
          </a:p>
        </p:txBody>
      </p:sp>
      <p:pic>
        <p:nvPicPr>
          <p:cNvPr id="55" name="Picture 2" descr="Image result for 薄膜 材料 电子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69" t="16178" r="30743" b="30491"/>
          <a:stretch/>
        </p:blipFill>
        <p:spPr bwMode="auto">
          <a:xfrm>
            <a:off x="7219755" y="1823116"/>
            <a:ext cx="815352" cy="621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" name="Rectangle 56"/>
          <p:cNvSpPr/>
          <p:nvPr/>
        </p:nvSpPr>
        <p:spPr>
          <a:xfrm>
            <a:off x="409382" y="6356107"/>
            <a:ext cx="8205947" cy="2414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TextBox 5"/>
          <p:cNvSpPr txBox="1">
            <a:spLocks noChangeArrowheads="1"/>
          </p:cNvSpPr>
          <p:nvPr/>
        </p:nvSpPr>
        <p:spPr bwMode="auto">
          <a:xfrm>
            <a:off x="560946" y="6269437"/>
            <a:ext cx="8963946" cy="52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lnSpc>
                <a:spcPct val="114000"/>
              </a:lnSpc>
            </a:pPr>
            <a:r>
              <a:rPr lang="en-US" altLang="zh-CN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Zhang, </a:t>
            </a:r>
            <a:r>
              <a:rPr lang="en-US" altLang="zh-CN" sz="13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Egdell</a:t>
            </a:r>
            <a:r>
              <a:rPr lang="en-US" altLang="zh-CN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*, King, et. al.,  Phys. Rev. Lett. 110, 056803 (2013) </a:t>
            </a:r>
            <a:r>
              <a:rPr lang="en-US" altLang="zh-CN" sz="1300" dirty="0">
                <a:solidFill>
                  <a:srgbClr val="000000"/>
                </a:solidFill>
                <a:latin typeface="Heiti SC Medium"/>
                <a:ea typeface="Heiti SC Medium"/>
                <a:cs typeface="Heiti SC Medium"/>
              </a:rPr>
              <a:t>(</a:t>
            </a:r>
            <a:r>
              <a:rPr lang="en-US" altLang="zh-CN" sz="1300" dirty="0">
                <a:latin typeface="Arial" pitchFamily="34" charset="0"/>
                <a:ea typeface="Heiti SC Medium"/>
                <a:cs typeface="Arial" pitchFamily="34" charset="0"/>
              </a:rPr>
              <a:t>PRL</a:t>
            </a:r>
            <a:r>
              <a:rPr lang="zh-CN" altLang="en-US" sz="1300" dirty="0">
                <a:latin typeface="Heiti SC Medium"/>
                <a:ea typeface="Heiti SC Medium"/>
                <a:cs typeface="Heiti SC Medium"/>
              </a:rPr>
              <a:t>亮点论文</a:t>
            </a:r>
            <a:r>
              <a:rPr lang="en-US" altLang="zh-CN" sz="1300" dirty="0">
                <a:solidFill>
                  <a:srgbClr val="000000"/>
                </a:solidFill>
                <a:latin typeface="Heiti SC Medium"/>
                <a:ea typeface="Heiti SC Medium"/>
                <a:cs typeface="Heiti SC Medium"/>
              </a:rPr>
              <a:t>)</a:t>
            </a:r>
          </a:p>
          <a:p>
            <a:r>
              <a:rPr lang="en-US" altLang="zh-CN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Zhang, </a:t>
            </a:r>
            <a:r>
              <a:rPr lang="en-US" altLang="zh-CN" sz="13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Egdell</a:t>
            </a:r>
            <a:r>
              <a:rPr lang="fr-FR" altLang="zh-CN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et al.</a:t>
            </a:r>
            <a:r>
              <a:rPr lang="en-US" altLang="zh-CN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Chem. Mater. </a:t>
            </a:r>
            <a:r>
              <a:rPr lang="en-US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21, 4353 (2009);  </a:t>
            </a:r>
            <a:r>
              <a:rPr lang="fr-FR" altLang="zh-CN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Zhang, et al. Surface Science 6, 6717 (2012)</a:t>
            </a:r>
            <a:r>
              <a:rPr lang="zh-CN" altLang="en-US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lang="fr-FR" altLang="zh-CN" sz="13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398905" y="3406411"/>
            <a:ext cx="4556767" cy="1617350"/>
            <a:chOff x="398905" y="3406411"/>
            <a:chExt cx="4556767" cy="1617350"/>
          </a:xfrm>
        </p:grpSpPr>
        <p:grpSp>
          <p:nvGrpSpPr>
            <p:cNvPr id="8" name="Group 7"/>
            <p:cNvGrpSpPr/>
            <p:nvPr/>
          </p:nvGrpSpPr>
          <p:grpSpPr>
            <a:xfrm>
              <a:off x="398905" y="3406411"/>
              <a:ext cx="3967766" cy="1617350"/>
              <a:chOff x="365144" y="3514574"/>
              <a:chExt cx="3967766" cy="1617350"/>
            </a:xfrm>
          </p:grpSpPr>
          <p:grpSp>
            <p:nvGrpSpPr>
              <p:cNvPr id="7" name="Group 6"/>
              <p:cNvGrpSpPr/>
              <p:nvPr/>
            </p:nvGrpSpPr>
            <p:grpSpPr>
              <a:xfrm>
                <a:off x="365144" y="3514574"/>
                <a:ext cx="3388655" cy="1617350"/>
                <a:chOff x="346444" y="3369226"/>
                <a:chExt cx="3388655" cy="1617350"/>
              </a:xfrm>
            </p:grpSpPr>
            <p:sp>
              <p:nvSpPr>
                <p:cNvPr id="30" name="TextBox 29"/>
                <p:cNvSpPr txBox="1"/>
                <p:nvPr/>
              </p:nvSpPr>
              <p:spPr>
                <a:xfrm>
                  <a:off x="346444" y="4571994"/>
                  <a:ext cx="989467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dirty="0">
                      <a:latin typeface="Heiti SC Medium"/>
                      <a:ea typeface="Heiti SC Medium"/>
                      <a:cs typeface="Heiti SC Medium"/>
                    </a:rPr>
                    <a:t>体相</a:t>
                  </a:r>
                  <a:endParaRPr lang="zh-CN" altLang="en-US" b="0" dirty="0">
                    <a:solidFill>
                      <a:schemeClr val="tx1"/>
                    </a:solidFill>
                    <a:latin typeface="Heiti SC Medium"/>
                    <a:ea typeface="Heiti SC Medium"/>
                    <a:cs typeface="Heiti SC Medium"/>
                  </a:endParaRPr>
                </a:p>
              </p:txBody>
            </p:sp>
            <p:pic>
              <p:nvPicPr>
                <p:cNvPr id="31" name="Picture 30"/>
                <p:cNvPicPr>
                  <a:picLocks noChangeAspect="1"/>
                </p:cNvPicPr>
                <p:nvPr/>
              </p:nvPicPr>
              <p:blipFill rotWithShape="1"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0" t="29630" r="22494" b="651"/>
                <a:stretch/>
              </p:blipFill>
              <p:spPr>
                <a:xfrm>
                  <a:off x="988809" y="3369226"/>
                  <a:ext cx="2746290" cy="1617350"/>
                </a:xfrm>
                <a:prstGeom prst="rect">
                  <a:avLst/>
                </a:prstGeom>
              </p:spPr>
            </p:pic>
            <p:sp>
              <p:nvSpPr>
                <p:cNvPr id="5" name="Rectangle 4"/>
                <p:cNvSpPr/>
                <p:nvPr/>
              </p:nvSpPr>
              <p:spPr bwMode="auto">
                <a:xfrm>
                  <a:off x="988809" y="4066716"/>
                  <a:ext cx="2746290" cy="334422"/>
                </a:xfrm>
                <a:prstGeom prst="rect">
                  <a:avLst/>
                </a:prstGeom>
                <a:gradFill>
                  <a:gsLst>
                    <a:gs pos="100000">
                      <a:srgbClr val="FFCCFF">
                        <a:alpha val="41000"/>
                      </a:srgbClr>
                    </a:gs>
                    <a:gs pos="64000">
                      <a:schemeClr val="accent1">
                        <a:lumMod val="60000"/>
                        <a:lumOff val="40000"/>
                      </a:schemeClr>
                    </a:gs>
                    <a:gs pos="0">
                      <a:srgbClr val="FFCCFF">
                        <a:alpha val="14000"/>
                      </a:srgbClr>
                    </a:gs>
                  </a:gsLst>
                  <a:lin ang="16200000" scaled="0"/>
                </a:gra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449263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Times New Roman" pitchFamily="16" charset="0"/>
                    <a:buNone/>
                    <a:tabLst/>
                  </a:pPr>
                  <a:endParaRPr kumimoji="0" lang="en-US" sz="2400" b="1" i="0" u="none" strike="noStrike" cap="none" normalizeH="0" baseline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50" name="TextBox 49"/>
                <p:cNvSpPr txBox="1"/>
                <p:nvPr/>
              </p:nvSpPr>
              <p:spPr>
                <a:xfrm>
                  <a:off x="356921" y="3995287"/>
                  <a:ext cx="989468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b="0" dirty="0">
                      <a:solidFill>
                        <a:schemeClr val="tx1"/>
                      </a:solidFill>
                      <a:latin typeface="Heiti SC Medium"/>
                      <a:ea typeface="Heiti SC Medium"/>
                      <a:cs typeface="Heiti SC Medium"/>
                    </a:rPr>
                    <a:t>表面</a:t>
                  </a:r>
                </a:p>
              </p:txBody>
            </p:sp>
            <p:sp>
              <p:nvSpPr>
                <p:cNvPr id="51" name="TextBox 50"/>
                <p:cNvSpPr txBox="1"/>
                <p:nvPr/>
              </p:nvSpPr>
              <p:spPr>
                <a:xfrm>
                  <a:off x="2136066" y="4391532"/>
                  <a:ext cx="1084390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2000" b="1" dirty="0">
                      <a:solidFill>
                        <a:schemeClr val="tx1"/>
                      </a:solidFill>
                    </a:rPr>
                    <a:t>In</a:t>
                  </a:r>
                  <a:r>
                    <a:rPr lang="en-US" altLang="zh-CN" sz="2000" b="1" baseline="-25000" dirty="0">
                      <a:solidFill>
                        <a:schemeClr val="tx1"/>
                      </a:solidFill>
                    </a:rPr>
                    <a:t>2</a:t>
                  </a:r>
                  <a:r>
                    <a:rPr lang="en-US" altLang="zh-CN" sz="2000" b="1" dirty="0">
                      <a:solidFill>
                        <a:schemeClr val="tx1"/>
                      </a:solidFill>
                    </a:rPr>
                    <a:t>O</a:t>
                  </a:r>
                  <a:r>
                    <a:rPr lang="en-US" altLang="zh-CN" sz="2000" b="1" baseline="-25000" dirty="0">
                      <a:solidFill>
                        <a:schemeClr val="tx1"/>
                      </a:solidFill>
                    </a:rPr>
                    <a:t>3</a:t>
                  </a:r>
                  <a:r>
                    <a:rPr lang="en-US" altLang="zh-CN" sz="2000" b="1" dirty="0">
                      <a:solidFill>
                        <a:schemeClr val="tx1"/>
                      </a:solidFill>
                    </a:rPr>
                    <a:t> </a:t>
                  </a:r>
                  <a:endParaRPr lang="zh-CN" altLang="en-US" sz="20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3" name="TextBox 52"/>
                <p:cNvSpPr txBox="1"/>
                <p:nvPr/>
              </p:nvSpPr>
              <p:spPr>
                <a:xfrm>
                  <a:off x="1251397" y="3587262"/>
                  <a:ext cx="121800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/>
                    <a:t>In 5s</a:t>
                  </a:r>
                  <a:r>
                    <a:rPr lang="en-US" baseline="30000" dirty="0"/>
                    <a:t>2</a:t>
                  </a:r>
                </a:p>
              </p:txBody>
            </p:sp>
          </p:grpSp>
          <p:sp>
            <p:nvSpPr>
              <p:cNvPr id="56" name="TextBox 55"/>
              <p:cNvSpPr txBox="1"/>
              <p:nvPr/>
            </p:nvSpPr>
            <p:spPr>
              <a:xfrm>
                <a:off x="3114906" y="3692480"/>
                <a:ext cx="121800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In 5s</a:t>
                </a:r>
                <a:r>
                  <a:rPr lang="en-US" baseline="30000" dirty="0"/>
                  <a:t>2</a:t>
                </a:r>
              </a:p>
            </p:txBody>
          </p:sp>
        </p:grpSp>
        <p:sp>
          <p:nvSpPr>
            <p:cNvPr id="3" name="TextBox 2"/>
            <p:cNvSpPr txBox="1"/>
            <p:nvPr/>
          </p:nvSpPr>
          <p:spPr>
            <a:xfrm>
              <a:off x="3209170" y="4365938"/>
              <a:ext cx="174650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latin typeface="Heiti SC Medium"/>
                  <a:ea typeface="Heiti SC Medium"/>
                  <a:cs typeface="Heiti SC Medium"/>
                </a:rPr>
                <a:t>表面二维电子气</a:t>
              </a:r>
              <a:endParaRPr lang="en-US" sz="1600" b="1" dirty="0">
                <a:latin typeface="Heiti SC Medium"/>
                <a:ea typeface="Heiti SC Medium"/>
                <a:cs typeface="Heiti SC Medium"/>
              </a:endParaRPr>
            </a:p>
          </p:txBody>
        </p:sp>
        <p:cxnSp>
          <p:nvCxnSpPr>
            <p:cNvPr id="9" name="Straight Arrow Connector 8"/>
            <p:cNvCxnSpPr/>
            <p:nvPr/>
          </p:nvCxnSpPr>
          <p:spPr bwMode="auto">
            <a:xfrm flipH="1" flipV="1">
              <a:off x="3075121" y="4250552"/>
              <a:ext cx="198330" cy="251802"/>
            </a:xfrm>
            <a:prstGeom prst="straightConnector1">
              <a:avLst/>
            </a:prstGeom>
            <a:solidFill>
              <a:srgbClr val="00B8FF"/>
            </a:solidFill>
            <a:ln w="222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1" name="Straight Arrow Connector 20"/>
            <p:cNvCxnSpPr/>
            <p:nvPr/>
          </p:nvCxnSpPr>
          <p:spPr bwMode="auto">
            <a:xfrm flipV="1">
              <a:off x="3855347" y="4057411"/>
              <a:ext cx="0" cy="313614"/>
            </a:xfrm>
            <a:prstGeom prst="straightConnector1">
              <a:avLst/>
            </a:prstGeom>
            <a:solidFill>
              <a:srgbClr val="00B8FF"/>
            </a:solidFill>
            <a:ln w="222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triangle"/>
            </a:ln>
            <a:effectLst/>
          </p:spPr>
        </p:cxnSp>
        <p:sp>
          <p:nvSpPr>
            <p:cNvPr id="47" name="TextBox 46"/>
            <p:cNvSpPr txBox="1"/>
            <p:nvPr/>
          </p:nvSpPr>
          <p:spPr>
            <a:xfrm>
              <a:off x="3829721" y="4027384"/>
              <a:ext cx="9450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latin typeface="Heiti SC Medium"/>
                  <a:ea typeface="Heiti SC Medium"/>
                  <a:cs typeface="Heiti SC Medium"/>
                </a:rPr>
                <a:t>2 nm</a:t>
              </a:r>
              <a:endParaRPr lang="en-US" sz="1600" b="1" dirty="0">
                <a:latin typeface="Heiti SC Medium"/>
                <a:ea typeface="Heiti SC Medium"/>
                <a:cs typeface="Heiti SC Medium"/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694458" y="1002957"/>
            <a:ext cx="3260922" cy="2445020"/>
            <a:chOff x="4082799" y="4041586"/>
            <a:chExt cx="2133238" cy="1712032"/>
          </a:xfrm>
        </p:grpSpPr>
        <p:pic>
          <p:nvPicPr>
            <p:cNvPr id="54" name="Picture 2" descr="Image result for ELECTRON MEAN FREE PATH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82799" y="4041586"/>
              <a:ext cx="2023454" cy="17120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9" name="Oval 58"/>
            <p:cNvSpPr/>
            <p:nvPr/>
          </p:nvSpPr>
          <p:spPr>
            <a:xfrm>
              <a:off x="5721696" y="4916863"/>
              <a:ext cx="113520" cy="303065"/>
            </a:xfrm>
            <a:prstGeom prst="ellipse">
              <a:avLst/>
            </a:prstGeom>
            <a:gradFill>
              <a:gsLst>
                <a:gs pos="0">
                  <a:srgbClr val="FF0000">
                    <a:alpha val="78000"/>
                  </a:srgbClr>
                </a:gs>
                <a:gs pos="94690">
                  <a:srgbClr val="FF0000"/>
                </a:gs>
                <a:gs pos="42000">
                  <a:schemeClr val="accent1">
                    <a:tint val="50000"/>
                    <a:shade val="100000"/>
                    <a:satMod val="350000"/>
                    <a:alpha val="12000"/>
                  </a:schemeClr>
                </a:gs>
              </a:gsLst>
            </a:gra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0" name="Oval 59"/>
            <p:cNvSpPr/>
            <p:nvPr/>
          </p:nvSpPr>
          <p:spPr>
            <a:xfrm>
              <a:off x="5940859" y="4756288"/>
              <a:ext cx="134247" cy="384165"/>
            </a:xfrm>
            <a:prstGeom prst="ellipse">
              <a:avLst/>
            </a:prstGeom>
            <a:gradFill>
              <a:gsLst>
                <a:gs pos="0">
                  <a:schemeClr val="tx1"/>
                </a:gs>
                <a:gs pos="94690">
                  <a:schemeClr val="tx1"/>
                </a:gs>
                <a:gs pos="42000">
                  <a:schemeClr val="accent1">
                    <a:tint val="50000"/>
                    <a:shade val="100000"/>
                    <a:satMod val="350000"/>
                    <a:alpha val="7000"/>
                  </a:schemeClr>
                </a:gs>
              </a:gsLst>
            </a:gra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5727134" y="4575563"/>
              <a:ext cx="488903" cy="193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/>
                <a:t>15 nm</a:t>
              </a: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5583475" y="4744646"/>
              <a:ext cx="368262" cy="193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solidFill>
                    <a:srgbClr val="FF0000"/>
                  </a:solidFill>
                </a:rPr>
                <a:t>3</a:t>
              </a:r>
              <a:r>
                <a:rPr lang="en-GB" sz="1200" b="1" dirty="0">
                  <a:solidFill>
                    <a:srgbClr val="FF0000"/>
                  </a:solidFill>
                </a:rPr>
                <a:t> nm</a:t>
              </a: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4653967" y="4086430"/>
              <a:ext cx="1556632" cy="3448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+mn-lt"/>
                </a:rPr>
                <a:t>Electron mean free path</a:t>
              </a:r>
            </a:p>
            <a:p>
              <a:r>
                <a:rPr lang="en-GB" sz="1200" dirty="0">
                  <a:latin typeface="+mn-lt"/>
                </a:rPr>
                <a:t> Surf. Interface. Anal.1,2(1979)</a:t>
              </a:r>
            </a:p>
          </p:txBody>
        </p:sp>
      </p:grpSp>
      <p:sp>
        <p:nvSpPr>
          <p:cNvPr id="33" name="Slide Number Placeholder 3">
            <a:extLst>
              <a:ext uri="{FF2B5EF4-FFF2-40B4-BE49-F238E27FC236}">
                <a16:creationId xmlns:a16="http://schemas.microsoft.com/office/drawing/2014/main" id="{278CE159-0822-0040-9D1E-3D71578A559C}"/>
              </a:ext>
            </a:extLst>
          </p:cNvPr>
          <p:cNvSpPr txBox="1">
            <a:spLocks/>
          </p:cNvSpPr>
          <p:nvPr/>
        </p:nvSpPr>
        <p:spPr>
          <a:xfrm>
            <a:off x="8597629" y="6535344"/>
            <a:ext cx="558291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defRPr/>
            </a:pPr>
            <a:r>
              <a:rPr lang="en-US" sz="1200" dirty="0"/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214552958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3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4294" y="784839"/>
            <a:ext cx="3922004" cy="3828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457199" y="4772758"/>
            <a:ext cx="879157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defTabSz="449263" eaLnBrk="0" hangingPunct="0">
              <a:buClr>
                <a:srgbClr val="000000"/>
              </a:buClr>
              <a:buSzPct val="100000"/>
              <a:buFont typeface="Wingdings" pitchFamily="2" charset="2"/>
              <a:buChar char="Ø"/>
              <a:defRPr/>
            </a:pPr>
            <a:r>
              <a:rPr lang="en-US" sz="1400" dirty="0">
                <a:solidFill>
                  <a:srgbClr val="000000"/>
                </a:solidFill>
              </a:rPr>
              <a:t>The </a:t>
            </a:r>
            <a:r>
              <a:rPr lang="en-US" sz="1400" dirty="0">
                <a:solidFill>
                  <a:srgbClr val="FF0000"/>
                </a:solidFill>
              </a:rPr>
              <a:t>surface V</a:t>
            </a:r>
            <a:r>
              <a:rPr lang="en-US" sz="1400" baseline="-25000" dirty="0">
                <a:solidFill>
                  <a:srgbClr val="FF0000"/>
                </a:solidFill>
              </a:rPr>
              <a:t>O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>
                <a:solidFill>
                  <a:srgbClr val="000000"/>
                </a:solidFill>
              </a:rPr>
              <a:t>have low ionization energy and act as the source for the 2DEG.</a:t>
            </a:r>
          </a:p>
          <a:p>
            <a:pPr defTabSz="449263"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r>
              <a:rPr lang="en-US" sz="1200" i="1" dirty="0">
                <a:solidFill>
                  <a:srgbClr val="000000"/>
                </a:solidFill>
              </a:rPr>
              <a:t>        </a:t>
            </a:r>
            <a:r>
              <a:rPr lang="en-US" sz="1400" b="1" dirty="0"/>
              <a:t>1.6% of surface V</a:t>
            </a:r>
            <a:r>
              <a:rPr lang="en-US" sz="1400" b="1" baseline="-25000" dirty="0"/>
              <a:t>O</a:t>
            </a:r>
            <a:r>
              <a:rPr lang="en-US" sz="1400" b="1" dirty="0"/>
              <a:t> sites gives rise to 2DEG</a:t>
            </a:r>
            <a:endParaRPr lang="en-US" sz="1400" b="1" dirty="0">
              <a:solidFill>
                <a:srgbClr val="000000"/>
              </a:solidFill>
            </a:endParaRPr>
          </a:p>
          <a:p>
            <a:pPr defTabSz="449263" eaLnBrk="0" hangingPunct="0">
              <a:buClr>
                <a:srgbClr val="000000"/>
              </a:buClr>
              <a:buSzPct val="100000"/>
              <a:defRPr/>
            </a:pPr>
            <a:endParaRPr lang="en-US" sz="1400" dirty="0">
              <a:solidFill>
                <a:srgbClr val="000000"/>
              </a:solidFill>
            </a:endParaRPr>
          </a:p>
          <a:p>
            <a:pPr marL="285750" indent="-285750" defTabSz="449263" eaLnBrk="0" hangingPunct="0">
              <a:buClr>
                <a:srgbClr val="000000"/>
              </a:buClr>
              <a:buSzPct val="100000"/>
              <a:buFont typeface="Wingdings" pitchFamily="2" charset="2"/>
              <a:buChar char="Ø"/>
              <a:defRPr/>
            </a:pPr>
            <a:r>
              <a:rPr lang="en-US" sz="1400" dirty="0">
                <a:solidFill>
                  <a:srgbClr val="000000"/>
                </a:solidFill>
              </a:rPr>
              <a:t>A </a:t>
            </a:r>
            <a:r>
              <a:rPr lang="en-US" sz="1400" dirty="0">
                <a:solidFill>
                  <a:srgbClr val="FF0000"/>
                </a:solidFill>
              </a:rPr>
              <a:t>gap state (GS) </a:t>
            </a:r>
            <a:r>
              <a:rPr lang="en-US" sz="1400" dirty="0">
                <a:solidFill>
                  <a:srgbClr val="000000"/>
                </a:solidFill>
              </a:rPr>
              <a:t>is observed at 1.5 eV below CB from our photoemission measurement;  </a:t>
            </a:r>
          </a:p>
          <a:p>
            <a:pPr marL="285750" indent="-285750" defTabSz="449263" eaLnBrk="0" hangingPunct="0">
              <a:buClr>
                <a:srgbClr val="000000"/>
              </a:buClr>
              <a:buSzPct val="100000"/>
              <a:buFont typeface="Wingdings" pitchFamily="2" charset="2"/>
              <a:buChar char="Ø"/>
              <a:defRPr/>
            </a:pPr>
            <a:r>
              <a:rPr lang="en-US" sz="1400" dirty="0">
                <a:solidFill>
                  <a:srgbClr val="000000"/>
                </a:solidFill>
              </a:rPr>
              <a:t>DFT calculation show </a:t>
            </a:r>
            <a:r>
              <a:rPr lang="en-US" sz="1400" dirty="0">
                <a:solidFill>
                  <a:srgbClr val="FF0000"/>
                </a:solidFill>
              </a:rPr>
              <a:t>bulk </a:t>
            </a:r>
            <a:r>
              <a:rPr lang="en-US" sz="1400" i="1" dirty="0">
                <a:solidFill>
                  <a:srgbClr val="FF0000"/>
                </a:solidFill>
              </a:rPr>
              <a:t>V</a:t>
            </a:r>
            <a:r>
              <a:rPr lang="en-US" sz="1400" i="1" baseline="-25000" dirty="0">
                <a:solidFill>
                  <a:srgbClr val="FF0000"/>
                </a:solidFill>
              </a:rPr>
              <a:t>O</a:t>
            </a:r>
            <a:r>
              <a:rPr lang="en-US" sz="1400" i="1" dirty="0">
                <a:solidFill>
                  <a:srgbClr val="000000"/>
                </a:solidFill>
              </a:rPr>
              <a:t> </a:t>
            </a:r>
            <a:r>
              <a:rPr lang="en-US" sz="1400" dirty="0">
                <a:solidFill>
                  <a:srgbClr val="000000"/>
                </a:solidFill>
              </a:rPr>
              <a:t>is 1.1 eV below CBM.</a:t>
            </a:r>
          </a:p>
          <a:p>
            <a:pPr defTabSz="449263" eaLnBrk="0" hangingPunct="0">
              <a:buClr>
                <a:srgbClr val="000000"/>
              </a:buClr>
              <a:buSzPct val="100000"/>
              <a:defRPr/>
            </a:pPr>
            <a:r>
              <a:rPr lang="en-US" sz="1400" i="1" dirty="0">
                <a:solidFill>
                  <a:srgbClr val="000000"/>
                </a:solidFill>
              </a:rPr>
              <a:t>    </a:t>
            </a:r>
            <a:r>
              <a:rPr lang="en-US" sz="1400" i="1" dirty="0">
                <a:solidFill>
                  <a:srgbClr val="FF0000"/>
                </a:solidFill>
              </a:rPr>
              <a:t>  </a:t>
            </a:r>
            <a:r>
              <a:rPr lang="en-US" sz="1400" dirty="0"/>
              <a:t>Too deep to be ionized to generate free electrons</a:t>
            </a:r>
          </a:p>
          <a:p>
            <a:pPr defTabSz="449263"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en-US" sz="1200" b="1" i="1" dirty="0">
              <a:solidFill>
                <a:srgbClr val="000000"/>
              </a:solidFill>
            </a:endParaRP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1158875" y="255588"/>
            <a:ext cx="7070725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GB" sz="2200" b="1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Microscopic origin: oxygen vacancies (</a:t>
            </a:r>
            <a:r>
              <a:rPr lang="en-GB" sz="2200" b="1" i="1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V</a:t>
            </a:r>
            <a:r>
              <a:rPr lang="en-GB" sz="2200" b="1" i="1" baseline="-25000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o</a:t>
            </a:r>
            <a:r>
              <a:rPr lang="en-GB" sz="2200" b="1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)</a:t>
            </a:r>
            <a:r>
              <a:rPr lang="zh-CN" altLang="en-US" sz="2200" b="1" dirty="0">
                <a:solidFill>
                  <a:srgbClr val="FF0000"/>
                </a:solidFill>
                <a:latin typeface="Times New Roman" charset="0"/>
                <a:cs typeface="Times New Roman" charset="0"/>
              </a:rPr>
              <a:t>？</a:t>
            </a:r>
            <a:endParaRPr lang="en-GB" sz="2200" b="1" dirty="0">
              <a:solidFill>
                <a:srgbClr val="FF0000"/>
              </a:solidFill>
            </a:endParaRPr>
          </a:p>
        </p:txBody>
      </p:sp>
      <p:sp>
        <p:nvSpPr>
          <p:cNvPr id="11" name="TextBox 20"/>
          <p:cNvSpPr txBox="1">
            <a:spLocks noChangeArrowheads="1"/>
          </p:cNvSpPr>
          <p:nvPr/>
        </p:nvSpPr>
        <p:spPr bwMode="auto">
          <a:xfrm>
            <a:off x="1121465" y="6502084"/>
            <a:ext cx="3731522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US" sz="1100" dirty="0" err="1">
                <a:solidFill>
                  <a:srgbClr val="000000"/>
                </a:solidFill>
                <a:latin typeface="Times New Roman" charset="0"/>
                <a:cs typeface="Times New Roman" charset="0"/>
              </a:rPr>
              <a:t>Lany</a:t>
            </a:r>
            <a:r>
              <a:rPr lang="en-US" sz="1100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 and </a:t>
            </a:r>
            <a:r>
              <a:rPr lang="en-US" sz="1100" dirty="0" err="1">
                <a:solidFill>
                  <a:srgbClr val="000000"/>
                </a:solidFill>
                <a:latin typeface="Times New Roman" charset="0"/>
                <a:cs typeface="Times New Roman" charset="0"/>
              </a:rPr>
              <a:t>Zunger</a:t>
            </a:r>
            <a:r>
              <a:rPr lang="en-US" sz="1100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,  Phys. Rev. Lett. 108, 016802 (2012)</a:t>
            </a:r>
          </a:p>
          <a:p>
            <a:pPr>
              <a:buClr>
                <a:srgbClr val="000000"/>
              </a:buClr>
              <a:buSzPct val="100000"/>
              <a:buFont typeface="Times New Roman" charset="0"/>
              <a:buNone/>
            </a:pPr>
            <a:endParaRPr lang="en-US" sz="1100" b="1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87B65030-121C-BF4D-9261-D41DA36B9488}"/>
              </a:ext>
            </a:extLst>
          </p:cNvPr>
          <p:cNvSpPr txBox="1">
            <a:spLocks/>
          </p:cNvSpPr>
          <p:nvPr/>
        </p:nvSpPr>
        <p:spPr>
          <a:xfrm>
            <a:off x="8597629" y="6535344"/>
            <a:ext cx="558291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defRPr/>
            </a:pPr>
            <a:r>
              <a:rPr lang="en-US" sz="1200" dirty="0"/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51311810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440629" y="353904"/>
            <a:ext cx="8956584" cy="535531"/>
          </a:xfrm>
          <a:prstGeom prst="rect">
            <a:avLst/>
          </a:prstGeom>
          <a:noFill/>
          <a:ln w="22225"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Aft>
                <a:spcPts val="400"/>
              </a:spcAft>
            </a:pPr>
            <a:r>
              <a:rPr lang="zh-CN" altLang="en-US" sz="2400" b="1" kern="100" dirty="0">
                <a:latin typeface="Heiti SC Medium"/>
                <a:ea typeface="Heiti SC Medium"/>
                <a:cs typeface="Heiti SC Medium"/>
              </a:rPr>
              <a:t>基于同步辐射的光电子能谱</a:t>
            </a:r>
            <a:r>
              <a:rPr lang="en-US" altLang="zh-CN" sz="2400" b="1" kern="100" dirty="0">
                <a:latin typeface="Heiti SC Medium"/>
                <a:ea typeface="Heiti SC Medium"/>
                <a:cs typeface="Heiti SC Medium"/>
              </a:rPr>
              <a:t>(PES) + </a:t>
            </a:r>
            <a:r>
              <a:rPr lang="zh-CN" altLang="en-US" sz="2400" b="1" kern="100" dirty="0">
                <a:latin typeface="Heiti SC Medium"/>
                <a:ea typeface="Heiti SC Medium"/>
                <a:cs typeface="Heiti SC Medium"/>
              </a:rPr>
              <a:t>吸收谱</a:t>
            </a:r>
            <a:r>
              <a:rPr lang="en-US" altLang="zh-CN" sz="2400" b="1" kern="100" dirty="0">
                <a:latin typeface="Heiti SC Medium"/>
                <a:ea typeface="Heiti SC Medium"/>
                <a:cs typeface="Heiti SC Medium"/>
              </a:rPr>
              <a:t>(XANES &amp; EXAFS)</a:t>
            </a:r>
          </a:p>
        </p:txBody>
      </p:sp>
      <p:pic>
        <p:nvPicPr>
          <p:cNvPr id="54" name="Picture 7">
            <a:extLst>
              <a:ext uri="{FF2B5EF4-FFF2-40B4-BE49-F238E27FC236}">
                <a16:creationId xmlns:a16="http://schemas.microsoft.com/office/drawing/2014/main" id="{CA31FBF2-9972-8543-9A13-B134BD7550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634" y="980705"/>
            <a:ext cx="4516675" cy="2512655"/>
          </a:xfrm>
          <a:prstGeom prst="rect">
            <a:avLst/>
          </a:prstGeom>
        </p:spPr>
      </p:pic>
      <p:pic>
        <p:nvPicPr>
          <p:cNvPr id="56" name="Picture 40">
            <a:extLst>
              <a:ext uri="{FF2B5EF4-FFF2-40B4-BE49-F238E27FC236}">
                <a16:creationId xmlns:a16="http://schemas.microsoft.com/office/drawing/2014/main" id="{814C1F88-62D6-624E-9705-B78AC4D2B8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4831" y="3224214"/>
            <a:ext cx="1905235" cy="1895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" name="矩形 10">
            <a:extLst>
              <a:ext uri="{FF2B5EF4-FFF2-40B4-BE49-F238E27FC236}">
                <a16:creationId xmlns:a16="http://schemas.microsoft.com/office/drawing/2014/main" id="{4372CBCF-DA8D-D345-80A4-807F02D996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22938" y="1815013"/>
            <a:ext cx="342106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zh-CN" altLang="en-US" sz="2400" b="1" dirty="0">
                <a:solidFill>
                  <a:srgbClr val="0000CC"/>
                </a:solidFill>
                <a:latin typeface="Heiti SC Medium" pitchFamily="2" charset="-128"/>
                <a:ea typeface="Heiti SC Medium" pitchFamily="2" charset="-128"/>
                <a:cs typeface="Heiti SC Medium" pitchFamily="2" charset="-128"/>
              </a:rPr>
              <a:t>表面一价 </a:t>
            </a:r>
            <a:r>
              <a:rPr lang="en-US" altLang="zh-CN" sz="2400" b="1" dirty="0">
                <a:solidFill>
                  <a:srgbClr val="0000CC"/>
                </a:solidFill>
                <a:ea typeface="Heiti SC Medium" pitchFamily="2" charset="-128"/>
                <a:cs typeface="Arial" panose="020B0604020202020204" pitchFamily="34" charset="0"/>
              </a:rPr>
              <a:t>In</a:t>
            </a:r>
            <a:r>
              <a:rPr lang="en-US" altLang="zh-CN" sz="2400" b="1" baseline="30000" dirty="0">
                <a:solidFill>
                  <a:srgbClr val="0000CC"/>
                </a:solidFill>
                <a:ea typeface="Heiti SC Medium" pitchFamily="2" charset="-128"/>
                <a:cs typeface="Arial" panose="020B0604020202020204" pitchFamily="34" charset="0"/>
              </a:rPr>
              <a:t>+</a:t>
            </a:r>
            <a:r>
              <a:rPr lang="en-US" altLang="zh-CN" sz="2400" b="1" dirty="0">
                <a:solidFill>
                  <a:srgbClr val="0000CC"/>
                </a:solidFill>
                <a:ea typeface="Heiti SC Medium" pitchFamily="2" charset="-128"/>
                <a:cs typeface="Arial" panose="020B0604020202020204" pitchFamily="34" charset="0"/>
              </a:rPr>
              <a:t> 5s</a:t>
            </a:r>
            <a:r>
              <a:rPr lang="en-US" altLang="zh-CN" sz="2400" b="1" baseline="30000" dirty="0">
                <a:solidFill>
                  <a:srgbClr val="0000CC"/>
                </a:solidFill>
                <a:ea typeface="Heiti SC Medium" pitchFamily="2" charset="-128"/>
                <a:cs typeface="Arial" panose="020B0604020202020204" pitchFamily="34" charset="0"/>
              </a:rPr>
              <a:t>2</a:t>
            </a:r>
            <a:r>
              <a:rPr lang="zh-CN" altLang="en-US" sz="2400" b="1" dirty="0">
                <a:solidFill>
                  <a:srgbClr val="0000CC"/>
                </a:solidFill>
                <a:ea typeface="Heiti SC Medium" pitchFamily="2" charset="-128"/>
                <a:cs typeface="Arial" panose="020B0604020202020204" pitchFamily="34" charset="0"/>
              </a:rPr>
              <a:t>存孤对电子存在！</a:t>
            </a:r>
            <a:endParaRPr lang="en-US" altLang="zh-CN" sz="2400" b="1" dirty="0">
              <a:solidFill>
                <a:srgbClr val="0000CC"/>
              </a:solidFill>
              <a:ea typeface="Heiti SC Medium" pitchFamily="2" charset="-128"/>
              <a:cs typeface="Arial" panose="020B0604020202020204" pitchFamily="34" charset="0"/>
            </a:endParaRPr>
          </a:p>
          <a:p>
            <a:pPr algn="ctr" eaLnBrk="1" hangingPunct="1"/>
            <a:r>
              <a:rPr lang="en-US" altLang="zh-CN" sz="2400" b="1" dirty="0">
                <a:solidFill>
                  <a:srgbClr val="00CC00"/>
                </a:solidFill>
                <a:cs typeface="Arial" panose="020B0604020202020204" pitchFamily="34" charset="0"/>
              </a:rPr>
              <a:t>Sn</a:t>
            </a:r>
            <a:r>
              <a:rPr lang="en-US" altLang="zh-CN" sz="2400" b="1" baseline="30000" dirty="0">
                <a:solidFill>
                  <a:srgbClr val="00CC00"/>
                </a:solidFill>
                <a:cs typeface="Arial" panose="020B0604020202020204" pitchFamily="34" charset="0"/>
              </a:rPr>
              <a:t>2+</a:t>
            </a:r>
            <a:r>
              <a:rPr lang="en-US" altLang="zh-CN" sz="2400" b="1" dirty="0">
                <a:solidFill>
                  <a:srgbClr val="00CC00"/>
                </a:solidFill>
                <a:cs typeface="Arial" panose="020B0604020202020204" pitchFamily="34" charset="0"/>
              </a:rPr>
              <a:t>, Pb</a:t>
            </a:r>
            <a:r>
              <a:rPr lang="en-US" altLang="zh-CN" sz="2400" b="1" baseline="30000" dirty="0">
                <a:solidFill>
                  <a:srgbClr val="00CC00"/>
                </a:solidFill>
                <a:cs typeface="Arial" panose="020B0604020202020204" pitchFamily="34" charset="0"/>
              </a:rPr>
              <a:t>2+</a:t>
            </a:r>
            <a:r>
              <a:rPr lang="en-US" altLang="zh-CN" sz="2400" b="1" dirty="0">
                <a:solidFill>
                  <a:srgbClr val="00CC00"/>
                </a:solidFill>
                <a:cs typeface="Arial" panose="020B0604020202020204" pitchFamily="34" charset="0"/>
              </a:rPr>
              <a:t>, Bi</a:t>
            </a:r>
            <a:r>
              <a:rPr lang="en-US" altLang="zh-CN" sz="2400" b="1" baseline="30000" dirty="0">
                <a:solidFill>
                  <a:srgbClr val="00CC00"/>
                </a:solidFill>
                <a:cs typeface="Arial" panose="020B0604020202020204" pitchFamily="34" charset="0"/>
              </a:rPr>
              <a:t>3+</a:t>
            </a:r>
            <a:endParaRPr lang="zh-CN" altLang="en-US" sz="2400" b="1" baseline="30000" dirty="0">
              <a:solidFill>
                <a:srgbClr val="00CC00"/>
              </a:solidFill>
            </a:endParaRPr>
          </a:p>
        </p:txBody>
      </p:sp>
      <p:grpSp>
        <p:nvGrpSpPr>
          <p:cNvPr id="60" name="Group 21">
            <a:extLst>
              <a:ext uri="{FF2B5EF4-FFF2-40B4-BE49-F238E27FC236}">
                <a16:creationId xmlns:a16="http://schemas.microsoft.com/office/drawing/2014/main" id="{65DE68AC-EAD5-154F-95C8-363EFBFF968B}"/>
              </a:ext>
            </a:extLst>
          </p:cNvPr>
          <p:cNvGrpSpPr>
            <a:grpSpLocks/>
          </p:cNvGrpSpPr>
          <p:nvPr/>
        </p:nvGrpSpPr>
        <p:grpSpPr bwMode="auto">
          <a:xfrm>
            <a:off x="6014974" y="3209928"/>
            <a:ext cx="2664000" cy="1980000"/>
            <a:chOff x="5141043" y="2975069"/>
            <a:chExt cx="2723143" cy="2048692"/>
          </a:xfrm>
        </p:grpSpPr>
        <p:pic>
          <p:nvPicPr>
            <p:cNvPr id="61" name="图片 1">
              <a:extLst>
                <a:ext uri="{FF2B5EF4-FFF2-40B4-BE49-F238E27FC236}">
                  <a16:creationId xmlns:a16="http://schemas.microsoft.com/office/drawing/2014/main" id="{6F4B3876-4E55-0946-91DA-2230D8DDBFD6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156" t="24802" r="16975" b="52422"/>
            <a:stretch>
              <a:fillRect/>
            </a:stretch>
          </p:blipFill>
          <p:spPr bwMode="auto">
            <a:xfrm>
              <a:off x="5141043" y="2975069"/>
              <a:ext cx="2723143" cy="20486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2" name="Rectangle 18">
              <a:extLst>
                <a:ext uri="{FF2B5EF4-FFF2-40B4-BE49-F238E27FC236}">
                  <a16:creationId xmlns:a16="http://schemas.microsoft.com/office/drawing/2014/main" id="{FCA73757-8065-9647-9B50-1076172C40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02614" y="3645809"/>
              <a:ext cx="1361572" cy="1349300"/>
            </a:xfrm>
            <a:prstGeom prst="rect">
              <a:avLst/>
            </a:prstGeom>
            <a:solidFill>
              <a:srgbClr val="00CC00">
                <a:alpha val="3490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449263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defTabSz="449263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defTabSz="449263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defTabSz="449263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defTabSz="449263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endParaRPr lang="zh-CN" altLang="zh-CN" sz="2400" b="1">
                <a:solidFill>
                  <a:schemeClr val="bg1"/>
                </a:solidFill>
              </a:endParaRPr>
            </a:p>
          </p:txBody>
        </p:sp>
        <p:sp>
          <p:nvSpPr>
            <p:cNvPr id="63" name="Rectangle 63">
              <a:extLst>
                <a:ext uri="{FF2B5EF4-FFF2-40B4-BE49-F238E27FC236}">
                  <a16:creationId xmlns:a16="http://schemas.microsoft.com/office/drawing/2014/main" id="{11CAA719-F8C0-D144-8934-24DBDE4F73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83400" y="2977397"/>
              <a:ext cx="680786" cy="668412"/>
            </a:xfrm>
            <a:prstGeom prst="rect">
              <a:avLst/>
            </a:prstGeom>
            <a:solidFill>
              <a:srgbClr val="00CC00">
                <a:alpha val="3490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449263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defTabSz="449263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defTabSz="449263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defTabSz="449263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defTabSz="449263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endParaRPr lang="zh-CN" altLang="zh-CN" sz="24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64" name="Group 70">
            <a:extLst>
              <a:ext uri="{FF2B5EF4-FFF2-40B4-BE49-F238E27FC236}">
                <a16:creationId xmlns:a16="http://schemas.microsoft.com/office/drawing/2014/main" id="{7F8691ED-F247-A843-921D-FB3C66528B23}"/>
              </a:ext>
            </a:extLst>
          </p:cNvPr>
          <p:cNvGrpSpPr>
            <a:grpSpLocks/>
          </p:cNvGrpSpPr>
          <p:nvPr/>
        </p:nvGrpSpPr>
        <p:grpSpPr bwMode="auto">
          <a:xfrm>
            <a:off x="6917508" y="4119462"/>
            <a:ext cx="438150" cy="366712"/>
            <a:chOff x="4634639" y="2476964"/>
            <a:chExt cx="437911" cy="367412"/>
          </a:xfrm>
        </p:grpSpPr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688EB5E8-808B-6242-8742-D9245EDD575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634639" y="2728001"/>
              <a:ext cx="215384" cy="109236"/>
            </a:xfrm>
            <a:prstGeom prst="line">
              <a:avLst/>
            </a:prstGeom>
            <a:noFill/>
            <a:ln w="57150" algn="ctr">
              <a:solidFill>
                <a:srgbClr val="00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6" name="Straight Connector 66">
              <a:extLst>
                <a:ext uri="{FF2B5EF4-FFF2-40B4-BE49-F238E27FC236}">
                  <a16:creationId xmlns:a16="http://schemas.microsoft.com/office/drawing/2014/main" id="{D2A89DB8-CA33-5A4B-A109-55DFD32B86A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4826716" y="2476964"/>
              <a:ext cx="245834" cy="367412"/>
            </a:xfrm>
            <a:prstGeom prst="line">
              <a:avLst/>
            </a:prstGeom>
            <a:noFill/>
            <a:ln w="57150" algn="ctr">
              <a:solidFill>
                <a:srgbClr val="00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pic>
        <p:nvPicPr>
          <p:cNvPr id="6" name="图片 5">
            <a:extLst>
              <a:ext uri="{FF2B5EF4-FFF2-40B4-BE49-F238E27FC236}">
                <a16:creationId xmlns:a16="http://schemas.microsoft.com/office/drawing/2014/main" id="{2541A5E8-5395-D143-951D-E5AD982E68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55234" y="4649421"/>
            <a:ext cx="4921826" cy="1789755"/>
          </a:xfrm>
          <a:prstGeom prst="rect">
            <a:avLst/>
          </a:prstGeom>
        </p:spPr>
      </p:pic>
      <p:cxnSp>
        <p:nvCxnSpPr>
          <p:cNvPr id="82" name="Straight Arrow Connector 41">
            <a:extLst>
              <a:ext uri="{FF2B5EF4-FFF2-40B4-BE49-F238E27FC236}">
                <a16:creationId xmlns:a16="http://schemas.microsoft.com/office/drawing/2014/main" id="{97DD8F74-4C1C-F94F-B571-5027128F75C2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2119374" y="2783657"/>
            <a:ext cx="218174" cy="2662011"/>
          </a:xfrm>
          <a:prstGeom prst="straightConnector1">
            <a:avLst/>
          </a:prstGeom>
          <a:noFill/>
          <a:ln w="25400" algn="ctr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3" name="Straight Arrow Connector 43">
            <a:extLst>
              <a:ext uri="{FF2B5EF4-FFF2-40B4-BE49-F238E27FC236}">
                <a16:creationId xmlns:a16="http://schemas.microsoft.com/office/drawing/2014/main" id="{9593009B-8BCF-7246-BFC2-6AB721D97524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2950440" y="4114662"/>
            <a:ext cx="1303260" cy="903764"/>
          </a:xfrm>
          <a:prstGeom prst="straightConnector1">
            <a:avLst/>
          </a:prstGeom>
          <a:noFill/>
          <a:ln w="25400" algn="ctr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4" name="Straight Arrow Connector 43">
            <a:extLst>
              <a:ext uri="{FF2B5EF4-FFF2-40B4-BE49-F238E27FC236}">
                <a16:creationId xmlns:a16="http://schemas.microsoft.com/office/drawing/2014/main" id="{9302BD54-7E8B-5849-890F-889DA44C63EE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938270" y="2237033"/>
            <a:ext cx="661930" cy="2781393"/>
          </a:xfrm>
          <a:prstGeom prst="straightConnector1">
            <a:avLst/>
          </a:prstGeom>
          <a:noFill/>
          <a:ln w="25400" algn="ctr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2" name="TextBox 5">
            <a:extLst>
              <a:ext uri="{FF2B5EF4-FFF2-40B4-BE49-F238E27FC236}">
                <a16:creationId xmlns:a16="http://schemas.microsoft.com/office/drawing/2014/main" id="{B28C63B5-7F73-C244-8EEC-91C97E81E2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23555" y="6071770"/>
            <a:ext cx="4787906" cy="302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4926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44926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44926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4926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4926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14000"/>
              </a:lnSpc>
            </a:pPr>
            <a:r>
              <a:rPr lang="en-US" altLang="zh-CN" sz="13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Mudd</a:t>
            </a:r>
            <a:r>
              <a:rPr lang="en-US" altLang="zh-CN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McConville, Zhang, et. al.,  Phys. Rev. B (</a:t>
            </a:r>
            <a:r>
              <a:rPr lang="en-US" altLang="zh-CN" sz="13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Submitted)</a:t>
            </a:r>
          </a:p>
        </p:txBody>
      </p:sp>
      <p:sp>
        <p:nvSpPr>
          <p:cNvPr id="18" name="Slide Number Placeholder 3">
            <a:extLst>
              <a:ext uri="{FF2B5EF4-FFF2-40B4-BE49-F238E27FC236}">
                <a16:creationId xmlns:a16="http://schemas.microsoft.com/office/drawing/2014/main" id="{D04D5A83-C94E-AA4E-9AE8-CD920D3E953C}"/>
              </a:ext>
            </a:extLst>
          </p:cNvPr>
          <p:cNvSpPr txBox="1">
            <a:spLocks/>
          </p:cNvSpPr>
          <p:nvPr/>
        </p:nvSpPr>
        <p:spPr>
          <a:xfrm>
            <a:off x="8597629" y="6535344"/>
            <a:ext cx="558291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defRPr/>
            </a:pPr>
            <a:r>
              <a:rPr lang="en-US" sz="1200" dirty="0"/>
              <a:t>23</a:t>
            </a:r>
          </a:p>
        </p:txBody>
      </p:sp>
    </p:spTree>
    <p:extLst>
      <p:ext uri="{BB962C8B-B14F-4D97-AF65-F5344CB8AC3E}">
        <p14:creationId xmlns:p14="http://schemas.microsoft.com/office/powerpoint/2010/main" val="143940990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Text Box 8"/>
          <p:cNvSpPr txBox="1">
            <a:spLocks noChangeArrowheads="1"/>
          </p:cNvSpPr>
          <p:nvPr/>
        </p:nvSpPr>
        <p:spPr bwMode="auto">
          <a:xfrm>
            <a:off x="1075131" y="244164"/>
            <a:ext cx="707072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GB" altLang="zh-CN" sz="2200" b="1" dirty="0">
                <a:latin typeface="+mn-lt"/>
                <a:ea typeface="+mn-ea"/>
                <a:cs typeface="Heiti SC Light"/>
              </a:rPr>
              <a:t>Implications for device applications</a:t>
            </a:r>
            <a:endParaRPr lang="en-GB" sz="2200" b="1" dirty="0">
              <a:latin typeface="+mn-lt"/>
              <a:ea typeface="+mn-ea"/>
              <a:cs typeface="Heiti SC Light"/>
            </a:endParaRPr>
          </a:p>
        </p:txBody>
      </p:sp>
      <p:pic>
        <p:nvPicPr>
          <p:cNvPr id="788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9018" y="4970138"/>
            <a:ext cx="2007707" cy="1621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8855" name="TextBox 25"/>
          <p:cNvSpPr txBox="1">
            <a:spLocks noChangeArrowheads="1"/>
          </p:cNvSpPr>
          <p:nvPr/>
        </p:nvSpPr>
        <p:spPr bwMode="auto">
          <a:xfrm>
            <a:off x="3395893" y="4693139"/>
            <a:ext cx="303515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US" sz="1200" b="1" dirty="0">
                <a:latin typeface="Times New Roman" charset="0"/>
                <a:cs typeface="Times New Roman" charset="0"/>
              </a:rPr>
              <a:t>Conductance vs NO</a:t>
            </a:r>
            <a:r>
              <a:rPr lang="en-US" sz="1200" b="1" baseline="-25000" dirty="0">
                <a:latin typeface="Times New Roman" charset="0"/>
                <a:cs typeface="Times New Roman" charset="0"/>
              </a:rPr>
              <a:t>2 </a:t>
            </a:r>
            <a:r>
              <a:rPr lang="en-US" sz="1200" b="1" dirty="0">
                <a:latin typeface="Times New Roman" charset="0"/>
                <a:cs typeface="Times New Roman" charset="0"/>
              </a:rPr>
              <a:t>concentration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1204642" y="4748300"/>
            <a:ext cx="2434012" cy="1582101"/>
            <a:chOff x="1857646" y="3911235"/>
            <a:chExt cx="2434012" cy="1582101"/>
          </a:xfrm>
        </p:grpSpPr>
        <p:grpSp>
          <p:nvGrpSpPr>
            <p:cNvPr id="78851" name="Group 21"/>
            <p:cNvGrpSpPr>
              <a:grpSpLocks/>
            </p:cNvGrpSpPr>
            <p:nvPr/>
          </p:nvGrpSpPr>
          <p:grpSpPr bwMode="auto">
            <a:xfrm>
              <a:off x="1857646" y="4084168"/>
              <a:ext cx="2027211" cy="1409168"/>
              <a:chOff x="1000918" y="1300868"/>
              <a:chExt cx="2761715" cy="1889195"/>
            </a:xfrm>
          </p:grpSpPr>
          <p:pic>
            <p:nvPicPr>
              <p:cNvPr id="78876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0918" y="1300868"/>
                <a:ext cx="2761715" cy="1889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8877" name="TextBox 19"/>
              <p:cNvSpPr txBox="1">
                <a:spLocks noChangeArrowheads="1"/>
              </p:cNvSpPr>
              <p:nvPr/>
            </p:nvSpPr>
            <p:spPr bwMode="auto">
              <a:xfrm>
                <a:off x="1555845" y="2045151"/>
                <a:ext cx="1911272" cy="2974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defTabSz="449263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defTabSz="449263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defTabSz="449263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defTabSz="449263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defTabSz="449263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>
                  <a:buClr>
                    <a:srgbClr val="000000"/>
                  </a:buClr>
                  <a:buSzPct val="100000"/>
                  <a:buFont typeface="Times New Roman" charset="0"/>
                  <a:buNone/>
                </a:pPr>
                <a:r>
                  <a:rPr lang="en-GB" sz="1000" b="1" dirty="0">
                    <a:solidFill>
                      <a:srgbClr val="0000FF"/>
                    </a:solidFill>
                    <a:latin typeface="Times New Roman" charset="0"/>
                    <a:cs typeface="Times New Roman" charset="0"/>
                  </a:rPr>
                  <a:t>In</a:t>
                </a:r>
                <a:r>
                  <a:rPr lang="en-GB" sz="1000" b="1" baseline="-25000" dirty="0">
                    <a:solidFill>
                      <a:srgbClr val="0000FF"/>
                    </a:solidFill>
                    <a:latin typeface="Times New Roman" charset="0"/>
                    <a:cs typeface="Times New Roman" charset="0"/>
                  </a:rPr>
                  <a:t>2</a:t>
                </a:r>
                <a:r>
                  <a:rPr lang="en-GB" sz="1000" b="1" dirty="0">
                    <a:solidFill>
                      <a:srgbClr val="0000FF"/>
                    </a:solidFill>
                    <a:latin typeface="Times New Roman" charset="0"/>
                    <a:cs typeface="Times New Roman" charset="0"/>
                  </a:rPr>
                  <a:t>O</a:t>
                </a:r>
                <a:r>
                  <a:rPr lang="en-GB" sz="1000" b="1" baseline="-25000" dirty="0">
                    <a:solidFill>
                      <a:srgbClr val="0000FF"/>
                    </a:solidFill>
                    <a:latin typeface="Times New Roman" charset="0"/>
                    <a:cs typeface="Times New Roman" charset="0"/>
                  </a:rPr>
                  <a:t>3</a:t>
                </a:r>
                <a:r>
                  <a:rPr lang="en-GB" sz="1000" b="1" dirty="0">
                    <a:solidFill>
                      <a:srgbClr val="0000FF"/>
                    </a:solidFill>
                  </a:rPr>
                  <a:t> </a:t>
                </a:r>
                <a:r>
                  <a:rPr lang="en-US" sz="1000" b="1" dirty="0">
                    <a:solidFill>
                      <a:srgbClr val="0000FF"/>
                    </a:solidFill>
                  </a:rPr>
                  <a:t>nanowire</a:t>
                </a:r>
              </a:p>
            </p:txBody>
          </p:sp>
        </p:grpSp>
        <p:sp>
          <p:nvSpPr>
            <p:cNvPr id="78857" name="TextBox 18"/>
            <p:cNvSpPr txBox="1">
              <a:spLocks noChangeArrowheads="1"/>
            </p:cNvSpPr>
            <p:nvPr/>
          </p:nvSpPr>
          <p:spPr bwMode="auto">
            <a:xfrm>
              <a:off x="2416821" y="3911235"/>
              <a:ext cx="1874837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449263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defTabSz="449263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defTabSz="449263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defTabSz="449263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defTabSz="449263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en-US" sz="1200" b="1" dirty="0">
                  <a:solidFill>
                    <a:srgbClr val="000000"/>
                  </a:solidFill>
                </a:rPr>
                <a:t>O</a:t>
              </a:r>
              <a:r>
                <a:rPr lang="en-US" sz="1200" b="1" baseline="-25000" dirty="0">
                  <a:solidFill>
                    <a:srgbClr val="000000"/>
                  </a:solidFill>
                </a:rPr>
                <a:t>3</a:t>
              </a:r>
              <a:r>
                <a:rPr lang="en-US" sz="1200" b="1" dirty="0">
                  <a:solidFill>
                    <a:srgbClr val="000000"/>
                  </a:solidFill>
                </a:rPr>
                <a:t> or  NO</a:t>
              </a:r>
              <a:r>
                <a:rPr lang="en-US" sz="1200" b="1" baseline="-25000" dirty="0">
                  <a:solidFill>
                    <a:srgbClr val="000000"/>
                  </a:solidFill>
                </a:rPr>
                <a:t>2</a:t>
              </a:r>
            </a:p>
          </p:txBody>
        </p:sp>
      </p:grpSp>
      <p:pic>
        <p:nvPicPr>
          <p:cNvPr id="36" name="Picture 35"/>
          <p:cNvPicPr>
            <a:picLocks noChangeAspect="1"/>
          </p:cNvPicPr>
          <p:nvPr/>
        </p:nvPicPr>
        <p:blipFill rotWithShape="1">
          <a:blip r:embed="rId4"/>
          <a:srcRect l="50157" b="12641"/>
          <a:stretch/>
        </p:blipFill>
        <p:spPr>
          <a:xfrm>
            <a:off x="6373337" y="4640887"/>
            <a:ext cx="1935672" cy="1928658"/>
          </a:xfrm>
          <a:prstGeom prst="rect">
            <a:avLst/>
          </a:prstGeom>
        </p:spPr>
      </p:pic>
      <p:sp>
        <p:nvSpPr>
          <p:cNvPr id="38" name="TextBox 22"/>
          <p:cNvSpPr txBox="1">
            <a:spLocks noChangeArrowheads="1"/>
          </p:cNvSpPr>
          <p:nvPr/>
        </p:nvSpPr>
        <p:spPr bwMode="auto">
          <a:xfrm>
            <a:off x="852788" y="6216952"/>
            <a:ext cx="285273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492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it-IT" sz="1100" i="1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DH Zhang, et al. Nano Lett. 4, 1919 (2004).</a:t>
            </a:r>
            <a:endParaRPr lang="en-US" sz="1100" i="1" dirty="0">
              <a:solidFill>
                <a:srgbClr val="000000"/>
              </a:solidFill>
              <a:latin typeface="Times New Roman" charset="0"/>
              <a:cs typeface="Times New Roman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50010" y="960678"/>
            <a:ext cx="8320969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GB" sz="1600" dirty="0"/>
              <a:t>2DEG (downward band bending) are also observed in SnO</a:t>
            </a:r>
            <a:r>
              <a:rPr lang="en-GB" sz="1600" baseline="-25000" dirty="0"/>
              <a:t>2</a:t>
            </a:r>
            <a:r>
              <a:rPr lang="en-GB" sz="1600" dirty="0"/>
              <a:t>, </a:t>
            </a:r>
            <a:r>
              <a:rPr lang="en-GB" sz="1600" dirty="0" err="1"/>
              <a:t>CdO</a:t>
            </a:r>
            <a:r>
              <a:rPr lang="en-GB" sz="1600" dirty="0"/>
              <a:t>, IGZO, SrTiO</a:t>
            </a:r>
            <a:r>
              <a:rPr lang="en-GB" sz="1600" baseline="-25000" dirty="0"/>
              <a:t>3</a:t>
            </a:r>
            <a:r>
              <a:rPr lang="en-GB" sz="1600" dirty="0"/>
              <a:t>,InN, which may explain intrinsic n-type conductivity.   </a:t>
            </a:r>
          </a:p>
          <a:p>
            <a:r>
              <a:rPr lang="en-GB" sz="1400" dirty="0"/>
              <a:t>               </a:t>
            </a:r>
          </a:p>
          <a:p>
            <a:r>
              <a:rPr lang="en-GB" sz="1400" dirty="0"/>
              <a:t>               </a:t>
            </a:r>
            <a:r>
              <a:rPr lang="en-GB" sz="1200" dirty="0"/>
              <a:t>SnO</a:t>
            </a:r>
            <a:r>
              <a:rPr lang="en-GB" sz="1200" baseline="-25000" dirty="0"/>
              <a:t>2 </a:t>
            </a:r>
            <a:r>
              <a:rPr lang="en-GB" sz="1200" dirty="0"/>
              <a:t>----Phys. Rev. B, 90 155413 (2014);</a:t>
            </a:r>
          </a:p>
          <a:p>
            <a:r>
              <a:rPr lang="en-GB" sz="1200" dirty="0"/>
              <a:t>                 </a:t>
            </a:r>
            <a:r>
              <a:rPr lang="en-GB" sz="1200" dirty="0" err="1"/>
              <a:t>CdO</a:t>
            </a:r>
            <a:r>
              <a:rPr lang="en-GB" sz="1200" dirty="0"/>
              <a:t> -----Phys. Rev. B, </a:t>
            </a:r>
            <a:r>
              <a:rPr lang="en-GB" sz="1200" b="1" dirty="0"/>
              <a:t>78</a:t>
            </a:r>
            <a:r>
              <a:rPr lang="en-GB" sz="1200" dirty="0"/>
              <a:t>, 165127 (2008);</a:t>
            </a:r>
          </a:p>
          <a:p>
            <a:r>
              <a:rPr lang="en-GB" sz="1200" dirty="0"/>
              <a:t>                 SrTiO</a:t>
            </a:r>
            <a:r>
              <a:rPr lang="en-GB" sz="1200" baseline="-25000" dirty="0"/>
              <a:t>3 </a:t>
            </a:r>
            <a:r>
              <a:rPr lang="en-GB" sz="1200" dirty="0"/>
              <a:t>---Nature materials 10, 114 (2011);    </a:t>
            </a:r>
          </a:p>
          <a:p>
            <a:r>
              <a:rPr lang="en-GB" sz="1200" dirty="0"/>
              <a:t>                 </a:t>
            </a:r>
            <a:r>
              <a:rPr lang="en-GB" sz="1200" dirty="0" err="1"/>
              <a:t>InN</a:t>
            </a:r>
            <a:r>
              <a:rPr lang="en-GB" sz="1200" dirty="0"/>
              <a:t>------- </a:t>
            </a:r>
            <a:r>
              <a:rPr lang="nb-NO" sz="1200" dirty="0"/>
              <a:t>Phys. Rev. Lett. 92, 036804 (2004);</a:t>
            </a:r>
          </a:p>
          <a:p>
            <a:r>
              <a:rPr lang="nb-NO" sz="1200" dirty="0"/>
              <a:t>                 IGZO----J. Appl. Phys. 109, 073726 (2011)</a:t>
            </a:r>
          </a:p>
          <a:p>
            <a:r>
              <a:rPr lang="nb-NO" sz="1400" dirty="0"/>
              <a:t>      </a:t>
            </a:r>
            <a:r>
              <a:rPr lang="en-GB" sz="1400" dirty="0"/>
              <a:t>      </a:t>
            </a:r>
          </a:p>
          <a:p>
            <a:endParaRPr lang="en-GB" sz="1400" dirty="0"/>
          </a:p>
          <a:p>
            <a:endParaRPr lang="en-GB" sz="1400" dirty="0"/>
          </a:p>
          <a:p>
            <a:endParaRPr lang="en-GB" sz="1400" dirty="0"/>
          </a:p>
          <a:p>
            <a:endParaRPr lang="en-GB" sz="1400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GB" sz="1600" dirty="0"/>
              <a:t>The exist of 2DEG explains why these oxides can be used as ultra-sensitive gas sensor: </a:t>
            </a:r>
          </a:p>
          <a:p>
            <a:r>
              <a:rPr lang="en-GB" sz="1400" dirty="0"/>
              <a:t>                         </a:t>
            </a:r>
            <a:r>
              <a:rPr lang="en-GB" sz="1600" dirty="0"/>
              <a:t> 2DEG is sensitive to the oxidizing gas, so does the conductance. 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4990598" y="1518084"/>
            <a:ext cx="2790117" cy="2100085"/>
            <a:chOff x="5108355" y="1812746"/>
            <a:chExt cx="2645380" cy="1923436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 rotWithShape="1">
            <a:blip r:embed="rId5"/>
            <a:srcRect t="10684"/>
            <a:stretch/>
          </p:blipFill>
          <p:spPr>
            <a:xfrm>
              <a:off x="5108355" y="1837677"/>
              <a:ext cx="2645380" cy="1898505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 bwMode="auto">
            <a:xfrm>
              <a:off x="5122176" y="1812746"/>
              <a:ext cx="483072" cy="28603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4926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None/>
                <a:tabLst/>
              </a:pPr>
              <a:endParaRPr kumimoji="0" lang="en-US" sz="24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7474018" y="1647601"/>
            <a:ext cx="16699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2DEG in IGZO surface</a:t>
            </a:r>
          </a:p>
        </p:txBody>
      </p:sp>
      <p:sp>
        <p:nvSpPr>
          <p:cNvPr id="18" name="Slide Number Placeholder 3">
            <a:extLst>
              <a:ext uri="{FF2B5EF4-FFF2-40B4-BE49-F238E27FC236}">
                <a16:creationId xmlns:a16="http://schemas.microsoft.com/office/drawing/2014/main" id="{45B3B237-3552-A14D-A068-74771DC00B72}"/>
              </a:ext>
            </a:extLst>
          </p:cNvPr>
          <p:cNvSpPr txBox="1">
            <a:spLocks/>
          </p:cNvSpPr>
          <p:nvPr/>
        </p:nvSpPr>
        <p:spPr>
          <a:xfrm>
            <a:off x="8597629" y="6535344"/>
            <a:ext cx="558291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defRPr/>
            </a:pPr>
            <a:r>
              <a:rPr lang="en-US" sz="1200" dirty="0"/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424814488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99673" y="49660"/>
            <a:ext cx="4176525" cy="476412"/>
          </a:xfrm>
          <a:prstGeom prst="rect">
            <a:avLst/>
          </a:prstGeom>
          <a:noFill/>
          <a:ln w="22225"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Aft>
                <a:spcPts val="400"/>
              </a:spcAft>
            </a:pPr>
            <a:r>
              <a:rPr lang="zh-CN" altLang="en-US" sz="2400" b="1" kern="100" dirty="0">
                <a:latin typeface="Heiti SC Medium"/>
                <a:ea typeface="Heiti SC Medium"/>
                <a:cs typeface="Heiti SC Medium"/>
              </a:rPr>
              <a:t>二维电子气</a:t>
            </a:r>
            <a:r>
              <a:rPr lang="en-US" altLang="zh-CN" sz="2400" b="1" kern="100" dirty="0">
                <a:latin typeface="Heiti SC Medium"/>
                <a:ea typeface="Heiti SC Medium"/>
                <a:cs typeface="Heiti SC Medium"/>
              </a:rPr>
              <a:t>(2DEG)</a:t>
            </a:r>
            <a:r>
              <a:rPr lang="zh-CN" altLang="en-US" sz="2400" b="1" kern="100" dirty="0">
                <a:latin typeface="Heiti SC Medium"/>
                <a:ea typeface="Heiti SC Medium"/>
                <a:cs typeface="Heiti SC Medium"/>
              </a:rPr>
              <a:t>的调控</a:t>
            </a:r>
            <a:r>
              <a:rPr lang="en-US" altLang="zh-CN" sz="2400" b="1" kern="100" dirty="0">
                <a:latin typeface="Heiti SC Medium"/>
                <a:ea typeface="Heiti SC Medium"/>
                <a:cs typeface="Heiti SC Medium"/>
              </a:rPr>
              <a:t> </a:t>
            </a:r>
          </a:p>
        </p:txBody>
      </p:sp>
      <p:graphicFrame>
        <p:nvGraphicFramePr>
          <p:cNvPr id="15" name="对象 6"/>
          <p:cNvGraphicFramePr>
            <a:graphicFrameLocks noChangeAspect="1"/>
          </p:cNvGraphicFramePr>
          <p:nvPr>
            <p:extLst/>
          </p:nvPr>
        </p:nvGraphicFramePr>
        <p:xfrm>
          <a:off x="4572000" y="3926173"/>
          <a:ext cx="4608396" cy="32190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77" name="Graph" r:id="rId3" imgW="4154400" imgH="2901600" progId="Origin50.Graph">
                  <p:embed/>
                </p:oleObj>
              </mc:Choice>
              <mc:Fallback>
                <p:oleObj name="Graph" r:id="rId3" imgW="4154400" imgH="2901600" progId="Origin50.Graph">
                  <p:embed/>
                  <p:pic>
                    <p:nvPicPr>
                      <p:cNvPr id="15" name="对象 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572000" y="3926173"/>
                        <a:ext cx="4608396" cy="321901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0013" y="526072"/>
            <a:ext cx="3005020" cy="2201954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264955" y="2661833"/>
            <a:ext cx="22751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ACS Nano 11, 6040 (2017)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7869" y="3012689"/>
            <a:ext cx="2652013" cy="3705217"/>
          </a:xfrm>
          <a:prstGeom prst="rect">
            <a:avLst/>
          </a:prstGeom>
        </p:spPr>
      </p:pic>
      <p:graphicFrame>
        <p:nvGraphicFramePr>
          <p:cNvPr id="20" name="Object 19"/>
          <p:cNvGraphicFramePr>
            <a:graphicFrameLocks noChangeAspect="1"/>
          </p:cNvGraphicFramePr>
          <p:nvPr>
            <p:extLst/>
          </p:nvPr>
        </p:nvGraphicFramePr>
        <p:xfrm>
          <a:off x="4572000" y="831313"/>
          <a:ext cx="4383452" cy="33870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78" name="Graph" r:id="rId7" imgW="4023360" imgH="3108960" progId="Origin50.Graph">
                  <p:embed/>
                </p:oleObj>
              </mc:Choice>
              <mc:Fallback>
                <p:oleObj name="Graph" r:id="rId7" imgW="4023360" imgH="3108960" progId="Origin50.Graph">
                  <p:embed/>
                  <p:pic>
                    <p:nvPicPr>
                      <p:cNvPr id="20" name="Object 19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572000" y="831313"/>
                        <a:ext cx="4383452" cy="33870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099EEC3E-D4F8-D94A-95D2-2989BF378B25}"/>
              </a:ext>
            </a:extLst>
          </p:cNvPr>
          <p:cNvSpPr txBox="1">
            <a:spLocks/>
          </p:cNvSpPr>
          <p:nvPr/>
        </p:nvSpPr>
        <p:spPr>
          <a:xfrm>
            <a:off x="8597629" y="6535344"/>
            <a:ext cx="558291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defRPr/>
            </a:pPr>
            <a:r>
              <a:rPr lang="en-US" sz="1200" dirty="0"/>
              <a:t>25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A215D0E-437B-8D4D-A8B8-CCF6568E68EE}"/>
              </a:ext>
            </a:extLst>
          </p:cNvPr>
          <p:cNvSpPr txBox="1"/>
          <p:nvPr/>
        </p:nvSpPr>
        <p:spPr>
          <a:xfrm>
            <a:off x="5752783" y="2831039"/>
            <a:ext cx="9797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dirty="0">
                <a:solidFill>
                  <a:srgbClr val="FF0000"/>
                </a:solidFill>
              </a:rPr>
              <a:t>In</a:t>
            </a:r>
            <a:r>
              <a:rPr kumimoji="1" lang="en-US" altLang="zh-CN" sz="1400" baseline="-25000" dirty="0">
                <a:solidFill>
                  <a:srgbClr val="FF0000"/>
                </a:solidFill>
              </a:rPr>
              <a:t>2</a:t>
            </a:r>
            <a:r>
              <a:rPr kumimoji="1" lang="en-US" altLang="zh-CN" sz="1400" dirty="0">
                <a:solidFill>
                  <a:srgbClr val="FF0000"/>
                </a:solidFill>
              </a:rPr>
              <a:t>O</a:t>
            </a:r>
            <a:r>
              <a:rPr kumimoji="1" lang="en-US" altLang="zh-CN" sz="1400" baseline="-25000" dirty="0">
                <a:solidFill>
                  <a:srgbClr val="FF0000"/>
                </a:solidFill>
              </a:rPr>
              <a:t>3</a:t>
            </a:r>
            <a:endParaRPr kumimoji="1" lang="zh-CN" altLang="en-US" sz="1400" baseline="-25000" dirty="0">
              <a:solidFill>
                <a:srgbClr val="FF0000"/>
              </a:solidFill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808B9038-20E5-7240-B8EB-FE1D36A17140}"/>
              </a:ext>
            </a:extLst>
          </p:cNvPr>
          <p:cNvSpPr txBox="1"/>
          <p:nvPr/>
        </p:nvSpPr>
        <p:spPr>
          <a:xfrm>
            <a:off x="5489927" y="1620095"/>
            <a:ext cx="10921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dirty="0"/>
              <a:t>4 nm </a:t>
            </a:r>
            <a:r>
              <a:rPr kumimoji="1" lang="en-US" altLang="zh-CN" sz="1400" dirty="0" err="1"/>
              <a:t>NiO</a:t>
            </a:r>
            <a:endParaRPr kumimoji="1" lang="zh-CN" altLang="en-US" sz="1400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77412C80-28BD-6A49-BBAD-F26D82DAEDAC}"/>
              </a:ext>
            </a:extLst>
          </p:cNvPr>
          <p:cNvSpPr txBox="1"/>
          <p:nvPr/>
        </p:nvSpPr>
        <p:spPr>
          <a:xfrm>
            <a:off x="5450379" y="2148623"/>
            <a:ext cx="10921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dirty="0">
                <a:solidFill>
                  <a:schemeClr val="accent2"/>
                </a:solidFill>
              </a:rPr>
              <a:t>1.2 nm </a:t>
            </a:r>
            <a:r>
              <a:rPr kumimoji="1" lang="en-US" altLang="zh-CN" sz="1400" dirty="0" err="1">
                <a:solidFill>
                  <a:schemeClr val="accent2"/>
                </a:solidFill>
              </a:rPr>
              <a:t>NiO</a:t>
            </a:r>
            <a:endParaRPr kumimoji="1" lang="zh-CN" altLang="en-US" sz="1400" dirty="0">
              <a:solidFill>
                <a:schemeClr val="accent2"/>
              </a:solidFill>
            </a:endParaRPr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2F884B39-FAB0-4F43-8AF5-A711A20DECCF}"/>
              </a:ext>
            </a:extLst>
          </p:cNvPr>
          <p:cNvCxnSpPr/>
          <p:nvPr/>
        </p:nvCxnSpPr>
        <p:spPr bwMode="auto">
          <a:xfrm flipV="1">
            <a:off x="7626537" y="1212240"/>
            <a:ext cx="0" cy="2360141"/>
          </a:xfrm>
          <a:prstGeom prst="line">
            <a:avLst/>
          </a:prstGeom>
          <a:solidFill>
            <a:srgbClr val="00B8FF"/>
          </a:solidFill>
          <a:ln w="22225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19" name="TextBox 1">
            <a:extLst>
              <a:ext uri="{FF2B5EF4-FFF2-40B4-BE49-F238E27FC236}">
                <a16:creationId xmlns:a16="http://schemas.microsoft.com/office/drawing/2014/main" id="{B08BAA78-A03E-E04B-8B5F-43B25848CB67}"/>
              </a:ext>
            </a:extLst>
          </p:cNvPr>
          <p:cNvSpPr txBox="1"/>
          <p:nvPr/>
        </p:nvSpPr>
        <p:spPr>
          <a:xfrm>
            <a:off x="7599340" y="1801596"/>
            <a:ext cx="537402" cy="348429"/>
          </a:xfrm>
          <a:prstGeom prst="rect">
            <a:avLst/>
          </a:prstGeom>
          <a:noFill/>
          <a:ln w="22225"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Aft>
                <a:spcPts val="400"/>
              </a:spcAft>
            </a:pPr>
            <a:r>
              <a:rPr lang="en-US" altLang="zh-CN" sz="1600" b="1" kern="100" dirty="0">
                <a:latin typeface="Heiti SC Medium"/>
                <a:ea typeface="Heiti SC Medium"/>
                <a:cs typeface="Heiti SC Medium"/>
              </a:rPr>
              <a:t>E</a:t>
            </a:r>
            <a:r>
              <a:rPr lang="en-US" altLang="zh-CN" sz="1600" b="1" kern="100" baseline="-25000" dirty="0">
                <a:latin typeface="Heiti SC Medium"/>
                <a:ea typeface="Heiti SC Medium"/>
                <a:cs typeface="Heiti SC Medium"/>
              </a:rPr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262775172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>
            <a:extLst>
              <a:ext uri="{FF2B5EF4-FFF2-40B4-BE49-F238E27FC236}">
                <a16:creationId xmlns:a16="http://schemas.microsoft.com/office/drawing/2014/main" id="{B4B294ED-59B7-F342-926A-2FCCE4B1F636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9" y="2054292"/>
            <a:ext cx="4702175" cy="33401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62284476"/>
      </p:ext>
    </p:extLst>
  </p:cSld>
  <p:clrMapOvr>
    <a:masterClrMapping/>
  </p:clrMapOvr>
</p:sld>
</file>

<file path=ppt/theme/theme1.xml><?xml version="1.0" encoding="utf-8"?>
<a:theme xmlns:a="http://schemas.openxmlformats.org/drawingml/2006/main" name="1_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6666FF"/>
        </a:solidFill>
        <a:ln w="28575" cap="flat" cmpd="sng" algn="ctr">
          <a:solidFill>
            <a:srgbClr val="7030A0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rtlCol="0" anchor="t" anchorCtr="0" compatLnSpc="1"/>
      <a:lstStyle>
        <a:defPPr marL="0" marR="0" indent="0" algn="l" defTabSz="448945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6" charset="0"/>
          <a:buNone/>
          <a:defRPr kumimoji="0" sz="2400" b="1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448945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6" charset="0"/>
          <a:buNone/>
          <a:defRPr kumimoji="0" lang="en-GB" sz="24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Projekt domyślny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7_PNNL_PowerPoint_Template">
  <a:themeElements>
    <a:clrScheme name="PNNL_Presentation_Template 11">
      <a:dk1>
        <a:srgbClr val="000000"/>
      </a:dk1>
      <a:lt1>
        <a:srgbClr val="FFFFFF"/>
      </a:lt1>
      <a:dk2>
        <a:srgbClr val="CB7023"/>
      </a:dk2>
      <a:lt2>
        <a:srgbClr val="333333"/>
      </a:lt2>
      <a:accent1>
        <a:srgbClr val="DDDDDD"/>
      </a:accent1>
      <a:accent2>
        <a:srgbClr val="808080"/>
      </a:accent2>
      <a:accent3>
        <a:srgbClr val="FFFFFF"/>
      </a:accent3>
      <a:accent4>
        <a:srgbClr val="000000"/>
      </a:accent4>
      <a:accent5>
        <a:srgbClr val="EBEBEB"/>
      </a:accent5>
      <a:accent6>
        <a:srgbClr val="737373"/>
      </a:accent6>
      <a:hlink>
        <a:srgbClr val="4D4D4D"/>
      </a:hlink>
      <a:folHlink>
        <a:srgbClr val="EAEAEA"/>
      </a:folHlink>
    </a:clrScheme>
    <a:fontScheme name="7_PNNL_PowerPoint_Templat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NNL_Presentation_Templat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NNL_Presentation_Templat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NNL_Presentation_Templat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NNL_Presentation_Templat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NNL_Presentation_Templat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NNL_Presentation_Templat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NNL_Presentation_Templat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NNL_Presentation_Template 8">
        <a:dk1>
          <a:srgbClr val="000000"/>
        </a:dk1>
        <a:lt1>
          <a:srgbClr val="FFFFFF"/>
        </a:lt1>
        <a:dk2>
          <a:srgbClr val="000000"/>
        </a:dk2>
        <a:lt2>
          <a:srgbClr val="000000"/>
        </a:lt2>
        <a:accent1>
          <a:srgbClr val="000099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AAAACA"/>
        </a:accent5>
        <a:accent6>
          <a:srgbClr val="E7B900"/>
        </a:accent6>
        <a:hlink>
          <a:srgbClr val="CC3300"/>
        </a:hlink>
        <a:folHlink>
          <a:srgbClr val="80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NNL_Presentation_Template 9">
        <a:dk1>
          <a:srgbClr val="000000"/>
        </a:dk1>
        <a:lt1>
          <a:srgbClr val="FFFFFF"/>
        </a:lt1>
        <a:dk2>
          <a:srgbClr val="000000"/>
        </a:dk2>
        <a:lt2>
          <a:srgbClr val="4D4D4D"/>
        </a:lt2>
        <a:accent1>
          <a:srgbClr val="000099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AAAACA"/>
        </a:accent5>
        <a:accent6>
          <a:srgbClr val="E7B900"/>
        </a:accent6>
        <a:hlink>
          <a:srgbClr val="006600"/>
        </a:hlink>
        <a:folHlink>
          <a:srgbClr val="CC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NNL_Presentation_Template 10">
        <a:dk1>
          <a:srgbClr val="000000"/>
        </a:dk1>
        <a:lt1>
          <a:srgbClr val="FFFFFF"/>
        </a:lt1>
        <a:dk2>
          <a:srgbClr val="000000"/>
        </a:dk2>
        <a:lt2>
          <a:srgbClr val="4D4D4D"/>
        </a:lt2>
        <a:accent1>
          <a:srgbClr val="336699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ADB8CA"/>
        </a:accent5>
        <a:accent6>
          <a:srgbClr val="E7B900"/>
        </a:accent6>
        <a:hlink>
          <a:srgbClr val="008080"/>
        </a:hlink>
        <a:folHlink>
          <a:srgbClr val="9900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NNL_Presentation_Template 11">
        <a:dk1>
          <a:srgbClr val="000000"/>
        </a:dk1>
        <a:lt1>
          <a:srgbClr val="FFFFFF"/>
        </a:lt1>
        <a:dk2>
          <a:srgbClr val="CB7023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PNNL Platinum Theme">
  <a:themeElements>
    <a:clrScheme name="PNNL v1">
      <a:dk1>
        <a:srgbClr val="707276"/>
      </a:dk1>
      <a:lt1>
        <a:srgbClr val="FFFFFF"/>
      </a:lt1>
      <a:dk2>
        <a:srgbClr val="D57500"/>
      </a:dk2>
      <a:lt2>
        <a:srgbClr val="B2B3B5"/>
      </a:lt2>
      <a:accent1>
        <a:srgbClr val="A83C0F"/>
      </a:accent1>
      <a:accent2>
        <a:srgbClr val="242424"/>
      </a:accent2>
      <a:accent3>
        <a:srgbClr val="F1AB00"/>
      </a:accent3>
      <a:accent4>
        <a:srgbClr val="007229"/>
      </a:accent4>
      <a:accent5>
        <a:srgbClr val="C10435"/>
      </a:accent5>
      <a:accent6>
        <a:srgbClr val="007FAC"/>
      </a:accent6>
      <a:hlink>
        <a:srgbClr val="003698"/>
      </a:hlink>
      <a:folHlink>
        <a:srgbClr val="8A075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1556</TotalTime>
  <Words>5277</Words>
  <Application>Microsoft Macintosh PowerPoint</Application>
  <PresentationFormat>全屏显示(4:3)</PresentationFormat>
  <Paragraphs>979</Paragraphs>
  <Slides>70</Slides>
  <Notes>29</Notes>
  <HiddenSlides>0</HiddenSlides>
  <MMClips>0</MMClips>
  <ScaleCrop>false</ScaleCrop>
  <HeadingPairs>
    <vt:vector size="8" baseType="variant">
      <vt:variant>
        <vt:lpstr>已用的字体</vt:lpstr>
      </vt:variant>
      <vt:variant>
        <vt:i4>27</vt:i4>
      </vt:variant>
      <vt:variant>
        <vt:lpstr>主题</vt:lpstr>
      </vt:variant>
      <vt:variant>
        <vt:i4>3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70</vt:i4>
      </vt:variant>
    </vt:vector>
  </HeadingPairs>
  <TitlesOfParts>
    <vt:vector size="102" baseType="lpstr">
      <vt:lpstr>等线</vt:lpstr>
      <vt:lpstr>等线</vt:lpstr>
      <vt:lpstr>黑体</vt:lpstr>
      <vt:lpstr>黑体</vt:lpstr>
      <vt:lpstr>宋体</vt:lpstr>
      <vt:lpstr>宋体</vt:lpstr>
      <vt:lpstr>AdvOT999035f4</vt:lpstr>
      <vt:lpstr>Gulim</vt:lpstr>
      <vt:lpstr>Heiti SC Light</vt:lpstr>
      <vt:lpstr>Heiti SC Medium</vt:lpstr>
      <vt:lpstr>ＭＳ Ｐゴシック</vt:lpstr>
      <vt:lpstr>ＭＳ Ｐゴシック</vt:lpstr>
      <vt:lpstr>msgothic</vt:lpstr>
      <vt:lpstr>Open Sans</vt:lpstr>
      <vt:lpstr>Roboto Condensed</vt:lpstr>
      <vt:lpstr>Songti SC</vt:lpstr>
      <vt:lpstr>Songti SC Regular</vt:lpstr>
      <vt:lpstr>Arial</vt:lpstr>
      <vt:lpstr>Britannic Bold</vt:lpstr>
      <vt:lpstr>Calibri</vt:lpstr>
      <vt:lpstr>Haettenschweiler</vt:lpstr>
      <vt:lpstr>Lucida Grande</vt:lpstr>
      <vt:lpstr>Monotype Sorts</vt:lpstr>
      <vt:lpstr>Symbol</vt:lpstr>
      <vt:lpstr>Times</vt:lpstr>
      <vt:lpstr>Times New Roman</vt:lpstr>
      <vt:lpstr>Wingdings</vt:lpstr>
      <vt:lpstr>1_Projekt domyślny</vt:lpstr>
      <vt:lpstr>7_PNNL_PowerPoint_Template</vt:lpstr>
      <vt:lpstr>PNNL Platinum Theme</vt:lpstr>
      <vt:lpstr>Graph</vt:lpstr>
      <vt:lpstr>Bitmap Image</vt:lpstr>
      <vt:lpstr> Tuning the Electronic Structure of NiO by Li doping for Electrocatalytic Water Oxidation    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P-type transparent conducting oxide as hole transport layer in solar cells</vt:lpstr>
      <vt:lpstr>PowerPoint 演示文稿</vt:lpstr>
      <vt:lpstr>PowerPoint 演示文稿</vt:lpstr>
      <vt:lpstr>PowerPoint 演示文稿</vt:lpstr>
      <vt:lpstr>Why Sr doped LaCrO3 </vt:lpstr>
      <vt:lpstr>Why Sr doped LaCrO3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16.0012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Hongliang Zhang</dc:creator>
  <cp:lastModifiedBy>Microsoft Office 用户</cp:lastModifiedBy>
  <cp:revision>990</cp:revision>
  <cp:lastPrinted>2018-08-10T09:52:06Z</cp:lastPrinted>
  <dcterms:created xsi:type="dcterms:W3CDTF">2014-12-12T01:49:00Z</dcterms:created>
  <dcterms:modified xsi:type="dcterms:W3CDTF">2018-08-15T16:48:11Z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2052-10.1.0.7469</vt:lpwstr>
  </property>
</Properties>
</file>