
<file path=[Content_Types].xml><?xml version="1.0" encoding="utf-8"?>
<Types xmlns="http://schemas.openxmlformats.org/package/2006/content-types">
  <Default Extension="png" ContentType="image/png"/>
  <Default Extension="bin" ContentType="application/vnd.openxmlformats-officedocument.oleObject"/>
  <Default Extension="jpeg" ContentType="image/jpeg"/>
  <Default Extension="emf" ContentType="image/x-emf"/>
  <Default Extension="rels" ContentType="application/vnd.openxmlformats-package.relationships+xml"/>
  <Default Extension="xml" ContentType="application/xml"/>
  <Default Extension="tiff" ContentType="image/tiff"/>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charts/chart1.xml" ContentType="application/vnd.openxmlformats-officedocument.drawingml.chart+xml"/>
  <Override PartName="/ppt/theme/themeOverride1.xml" ContentType="application/vnd.openxmlformats-officedocument.themeOverride+xml"/>
  <Override PartName="/ppt/charts/chart2.xml" ContentType="application/vnd.openxmlformats-officedocument.drawingml.chart+xml"/>
  <Override PartName="/ppt/theme/themeOverride2.xml" ContentType="application/vnd.openxmlformats-officedocument.themeOverride+xml"/>
  <Override PartName="/ppt/charts/chart3.xml" ContentType="application/vnd.openxmlformats-officedocument.drawingml.chart+xml"/>
  <Override PartName="/ppt/theme/themeOverride3.xml" ContentType="application/vnd.openxmlformats-officedocument.themeOverride+xml"/>
  <Override PartName="/ppt/charts/chart4.xml" ContentType="application/vnd.openxmlformats-officedocument.drawingml.chart+xml"/>
  <Override PartName="/ppt/theme/themeOverride4.xml" ContentType="application/vnd.openxmlformats-officedocument.themeOverr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p:sldMasterIdLst>
    <p:sldMasterId id="2147483734" r:id="rId1"/>
  </p:sldMasterIdLst>
  <p:notesMasterIdLst>
    <p:notesMasterId r:id="rId43"/>
  </p:notesMasterIdLst>
  <p:sldIdLst>
    <p:sldId id="322" r:id="rId2"/>
    <p:sldId id="324" r:id="rId3"/>
    <p:sldId id="325" r:id="rId4"/>
    <p:sldId id="328" r:id="rId5"/>
    <p:sldId id="286" r:id="rId6"/>
    <p:sldId id="294" r:id="rId7"/>
    <p:sldId id="321" r:id="rId8"/>
    <p:sldId id="303" r:id="rId9"/>
    <p:sldId id="298" r:id="rId10"/>
    <p:sldId id="269" r:id="rId11"/>
    <p:sldId id="374" r:id="rId12"/>
    <p:sldId id="307" r:id="rId13"/>
    <p:sldId id="369" r:id="rId14"/>
    <p:sldId id="375" r:id="rId15"/>
    <p:sldId id="272" r:id="rId16"/>
    <p:sldId id="273" r:id="rId17"/>
    <p:sldId id="274" r:id="rId18"/>
    <p:sldId id="275" r:id="rId19"/>
    <p:sldId id="302" r:id="rId20"/>
    <p:sldId id="278" r:id="rId21"/>
    <p:sldId id="379" r:id="rId22"/>
    <p:sldId id="370" r:id="rId23"/>
    <p:sldId id="371" r:id="rId24"/>
    <p:sldId id="372" r:id="rId25"/>
    <p:sldId id="373" r:id="rId26"/>
    <p:sldId id="317" r:id="rId27"/>
    <p:sldId id="347" r:id="rId28"/>
    <p:sldId id="348" r:id="rId29"/>
    <p:sldId id="349" r:id="rId30"/>
    <p:sldId id="309" r:id="rId31"/>
    <p:sldId id="320" r:id="rId32"/>
    <p:sldId id="310" r:id="rId33"/>
    <p:sldId id="311" r:id="rId34"/>
    <p:sldId id="312" r:id="rId35"/>
    <p:sldId id="313" r:id="rId36"/>
    <p:sldId id="314" r:id="rId37"/>
    <p:sldId id="295" r:id="rId38"/>
    <p:sldId id="296" r:id="rId39"/>
    <p:sldId id="378" r:id="rId40"/>
    <p:sldId id="376" r:id="rId41"/>
    <p:sldId id="300" r:id="rId42"/>
  </p:sldIdLst>
  <p:sldSz cx="9144000" cy="5143500" type="screen16x9"/>
  <p:notesSz cx="6858000" cy="9144000"/>
  <p:defaultTextStyle>
    <a:defPPr>
      <a:defRPr lang="en-US"/>
    </a:defPPr>
    <a:lvl1pPr algn="l" rtl="0" eaLnBrk="0" fontAlgn="base" hangingPunct="0">
      <a:spcBef>
        <a:spcPct val="0"/>
      </a:spcBef>
      <a:spcAft>
        <a:spcPct val="0"/>
      </a:spcAft>
      <a:defRPr sz="2400" kern="1200">
        <a:solidFill>
          <a:schemeClr val="tx1"/>
        </a:solidFill>
        <a:latin typeface="Arial" charset="0"/>
        <a:ea typeface="ＭＳ Ｐゴシック" pitchFamily="48" charset="-128"/>
        <a:cs typeface="+mn-cs"/>
      </a:defRPr>
    </a:lvl1pPr>
    <a:lvl2pPr marL="457200" algn="l" rtl="0" eaLnBrk="0" fontAlgn="base" hangingPunct="0">
      <a:spcBef>
        <a:spcPct val="0"/>
      </a:spcBef>
      <a:spcAft>
        <a:spcPct val="0"/>
      </a:spcAft>
      <a:defRPr sz="2400" kern="1200">
        <a:solidFill>
          <a:schemeClr val="tx1"/>
        </a:solidFill>
        <a:latin typeface="Arial" charset="0"/>
        <a:ea typeface="ＭＳ Ｐゴシック" pitchFamily="48" charset="-128"/>
        <a:cs typeface="+mn-cs"/>
      </a:defRPr>
    </a:lvl2pPr>
    <a:lvl3pPr marL="914400" algn="l" rtl="0" eaLnBrk="0" fontAlgn="base" hangingPunct="0">
      <a:spcBef>
        <a:spcPct val="0"/>
      </a:spcBef>
      <a:spcAft>
        <a:spcPct val="0"/>
      </a:spcAft>
      <a:defRPr sz="2400" kern="1200">
        <a:solidFill>
          <a:schemeClr val="tx1"/>
        </a:solidFill>
        <a:latin typeface="Arial" charset="0"/>
        <a:ea typeface="ＭＳ Ｐゴシック" pitchFamily="48" charset="-128"/>
        <a:cs typeface="+mn-cs"/>
      </a:defRPr>
    </a:lvl3pPr>
    <a:lvl4pPr marL="1371600" algn="l" rtl="0" eaLnBrk="0" fontAlgn="base" hangingPunct="0">
      <a:spcBef>
        <a:spcPct val="0"/>
      </a:spcBef>
      <a:spcAft>
        <a:spcPct val="0"/>
      </a:spcAft>
      <a:defRPr sz="2400" kern="1200">
        <a:solidFill>
          <a:schemeClr val="tx1"/>
        </a:solidFill>
        <a:latin typeface="Arial" charset="0"/>
        <a:ea typeface="ＭＳ Ｐゴシック" pitchFamily="48" charset="-128"/>
        <a:cs typeface="+mn-cs"/>
      </a:defRPr>
    </a:lvl4pPr>
    <a:lvl5pPr marL="1828800" algn="l" rtl="0" eaLnBrk="0" fontAlgn="base" hangingPunct="0">
      <a:spcBef>
        <a:spcPct val="0"/>
      </a:spcBef>
      <a:spcAft>
        <a:spcPct val="0"/>
      </a:spcAft>
      <a:defRPr sz="2400" kern="1200">
        <a:solidFill>
          <a:schemeClr val="tx1"/>
        </a:solidFill>
        <a:latin typeface="Arial" charset="0"/>
        <a:ea typeface="ＭＳ Ｐゴシック" pitchFamily="48" charset="-128"/>
        <a:cs typeface="+mn-cs"/>
      </a:defRPr>
    </a:lvl5pPr>
    <a:lvl6pPr marL="2286000" algn="l" defTabSz="914400" rtl="0" eaLnBrk="1" latinLnBrk="0" hangingPunct="1">
      <a:defRPr sz="2400" kern="1200">
        <a:solidFill>
          <a:schemeClr val="tx1"/>
        </a:solidFill>
        <a:latin typeface="Arial" charset="0"/>
        <a:ea typeface="ＭＳ Ｐゴシック" pitchFamily="48" charset="-128"/>
        <a:cs typeface="+mn-cs"/>
      </a:defRPr>
    </a:lvl6pPr>
    <a:lvl7pPr marL="2743200" algn="l" defTabSz="914400" rtl="0" eaLnBrk="1" latinLnBrk="0" hangingPunct="1">
      <a:defRPr sz="2400" kern="1200">
        <a:solidFill>
          <a:schemeClr val="tx1"/>
        </a:solidFill>
        <a:latin typeface="Arial" charset="0"/>
        <a:ea typeface="ＭＳ Ｐゴシック" pitchFamily="48" charset="-128"/>
        <a:cs typeface="+mn-cs"/>
      </a:defRPr>
    </a:lvl7pPr>
    <a:lvl8pPr marL="3200400" algn="l" defTabSz="914400" rtl="0" eaLnBrk="1" latinLnBrk="0" hangingPunct="1">
      <a:defRPr sz="2400" kern="1200">
        <a:solidFill>
          <a:schemeClr val="tx1"/>
        </a:solidFill>
        <a:latin typeface="Arial" charset="0"/>
        <a:ea typeface="ＭＳ Ｐゴシック" pitchFamily="48" charset="-128"/>
        <a:cs typeface="+mn-cs"/>
      </a:defRPr>
    </a:lvl8pPr>
    <a:lvl9pPr marL="3657600" algn="l" defTabSz="914400" rtl="0" eaLnBrk="1" latinLnBrk="0" hangingPunct="1">
      <a:defRPr sz="2400" kern="1200">
        <a:solidFill>
          <a:schemeClr val="tx1"/>
        </a:solidFill>
        <a:latin typeface="Arial" charset="0"/>
        <a:ea typeface="ＭＳ Ｐゴシック" pitchFamily="48" charset="-128"/>
        <a:cs typeface="+mn-cs"/>
      </a:defRPr>
    </a:lvl9pPr>
  </p:defaultTextStyle>
  <p:extLst>
    <p:ext uri="{EFAFB233-063F-42B5-8137-9DF3F51BA10A}">
      <p15:sldGuideLst xmlns:p15="http://schemas.microsoft.com/office/powerpoint/2012/main">
        <p15:guide id="1" orient="horz" pos="162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85FFE0"/>
    <a:srgbClr val="FFFFFF"/>
    <a:srgbClr val="CCECFF"/>
    <a:srgbClr val="FF999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SorterView">
  <p:normalViewPr>
    <p:restoredLeft sz="20643" autoAdjust="0"/>
    <p:restoredTop sz="72388" autoAdjust="0"/>
  </p:normalViewPr>
  <p:slideViewPr>
    <p:cSldViewPr>
      <p:cViewPr varScale="1">
        <p:scale>
          <a:sx n="78" d="100"/>
          <a:sy n="78" d="100"/>
        </p:scale>
        <p:origin x="869" y="67"/>
      </p:cViewPr>
      <p:guideLst>
        <p:guide orient="horz" pos="1620"/>
        <p:guide pos="2880"/>
      </p:guideLst>
    </p:cSldViewPr>
  </p:slideViewPr>
  <p:outlineViewPr>
    <p:cViewPr>
      <p:scale>
        <a:sx n="33" d="100"/>
        <a:sy n="33" d="100"/>
      </p:scale>
      <p:origin x="0" y="0"/>
    </p:cViewPr>
  </p:outlineViewPr>
  <p:notesTextViewPr>
    <p:cViewPr>
      <p:scale>
        <a:sx n="3" d="2"/>
        <a:sy n="3" d="2"/>
      </p:scale>
      <p:origin x="0" y="0"/>
    </p:cViewPr>
  </p:notesTextViewPr>
  <p:sorterViewPr>
    <p:cViewPr varScale="1">
      <p:scale>
        <a:sx n="1" d="1"/>
        <a:sy n="1" d="1"/>
      </p:scale>
      <p:origin x="0" y="-6346"/>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notesMaster" Target="notesMasters/notesMaster1.xml"/></Relationships>
</file>

<file path=ppt/charts/_rels/chart1.xml.rels><?xml version="1.0" encoding="UTF-8" standalone="yes"?>
<Relationships xmlns="http://schemas.openxmlformats.org/package/2006/relationships"><Relationship Id="rId2" Type="http://schemas.openxmlformats.org/officeDocument/2006/relationships/package" Target="../embeddings/Microsoft_Excel_Worksheet.xlsx"/><Relationship Id="rId1" Type="http://schemas.openxmlformats.org/officeDocument/2006/relationships/themeOverride" Target="../theme/themeOverride1.xml"/></Relationships>
</file>

<file path=ppt/charts/_rels/chart2.xml.rels><?xml version="1.0" encoding="UTF-8" standalone="yes"?>
<Relationships xmlns="http://schemas.openxmlformats.org/package/2006/relationships"><Relationship Id="rId2" Type="http://schemas.openxmlformats.org/officeDocument/2006/relationships/package" Target="../embeddings/Microsoft_Excel_Worksheet1.xlsx"/><Relationship Id="rId1" Type="http://schemas.openxmlformats.org/officeDocument/2006/relationships/themeOverride" Target="../theme/themeOverride2.xml"/></Relationships>
</file>

<file path=ppt/charts/_rels/chart3.xml.rels><?xml version="1.0" encoding="UTF-8" standalone="yes"?>
<Relationships xmlns="http://schemas.openxmlformats.org/package/2006/relationships"><Relationship Id="rId2" Type="http://schemas.openxmlformats.org/officeDocument/2006/relationships/oleObject" Target="../embeddings/oleObject1.bin"/><Relationship Id="rId1" Type="http://schemas.openxmlformats.org/officeDocument/2006/relationships/themeOverride" Target="../theme/themeOverride3.xml"/></Relationships>
</file>

<file path=ppt/charts/_rels/chart4.xml.rels><?xml version="1.0" encoding="UTF-8" standalone="yes"?>
<Relationships xmlns="http://schemas.openxmlformats.org/package/2006/relationships"><Relationship Id="rId2" Type="http://schemas.openxmlformats.org/officeDocument/2006/relationships/package" Target="../embeddings/Microsoft_Excel_Worksheet2.xlsx"/><Relationship Id="rId1" Type="http://schemas.openxmlformats.org/officeDocument/2006/relationships/themeOverride" Target="../theme/themeOverride4.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0.21372654320987655"/>
          <c:y val="6.5436274509803924E-2"/>
          <c:w val="0.731809994338944"/>
          <c:h val="0.62034640522875828"/>
        </c:manualLayout>
      </c:layout>
      <c:scatterChart>
        <c:scatterStyle val="lineMarker"/>
        <c:varyColors val="0"/>
        <c:ser>
          <c:idx val="0"/>
          <c:order val="0"/>
          <c:tx>
            <c:v>20 mg/ml PVA 1500 RPM foaming speed</c:v>
          </c:tx>
          <c:spPr>
            <a:ln w="28575">
              <a:noFill/>
            </a:ln>
          </c:spPr>
          <c:marker>
            <c:spPr>
              <a:solidFill>
                <a:srgbClr val="FF0000"/>
              </a:solidFill>
            </c:spPr>
          </c:marker>
          <c:errBars>
            <c:errDir val="y"/>
            <c:errBarType val="both"/>
            <c:errValType val="cust"/>
            <c:noEndCap val="0"/>
            <c:plus>
              <c:numRef>
                <c:f>Sheet1!$Q$118:$V$118</c:f>
                <c:numCache>
                  <c:formatCode>General</c:formatCode>
                  <c:ptCount val="6"/>
                  <c:pt idx="0">
                    <c:v>0</c:v>
                  </c:pt>
                  <c:pt idx="1">
                    <c:v>4.7843553934636102E-2</c:v>
                  </c:pt>
                  <c:pt idx="2">
                    <c:v>2.5271223903924601E-2</c:v>
                  </c:pt>
                  <c:pt idx="3">
                    <c:v>1.14100843713364E-2</c:v>
                  </c:pt>
                  <c:pt idx="4">
                    <c:v>2.9488258371361799E-2</c:v>
                  </c:pt>
                  <c:pt idx="5">
                    <c:v>0</c:v>
                  </c:pt>
                </c:numCache>
              </c:numRef>
            </c:plus>
            <c:minus>
              <c:numRef>
                <c:f>Sheet1!$Q$118:$V$118</c:f>
                <c:numCache>
                  <c:formatCode>General</c:formatCode>
                  <c:ptCount val="6"/>
                  <c:pt idx="0">
                    <c:v>0</c:v>
                  </c:pt>
                  <c:pt idx="1">
                    <c:v>4.7843553934636102E-2</c:v>
                  </c:pt>
                  <c:pt idx="2">
                    <c:v>2.5271223903924601E-2</c:v>
                  </c:pt>
                  <c:pt idx="3">
                    <c:v>1.14100843713364E-2</c:v>
                  </c:pt>
                  <c:pt idx="4">
                    <c:v>2.9488258371361799E-2</c:v>
                  </c:pt>
                  <c:pt idx="5">
                    <c:v>0</c:v>
                  </c:pt>
                </c:numCache>
              </c:numRef>
            </c:minus>
          </c:errBars>
          <c:xVal>
            <c:numRef>
              <c:f>Sheet1!$Q$116:$V$116</c:f>
              <c:numCache>
                <c:formatCode>General</c:formatCode>
                <c:ptCount val="6"/>
                <c:pt idx="0">
                  <c:v>5</c:v>
                </c:pt>
                <c:pt idx="1">
                  <c:v>15</c:v>
                </c:pt>
                <c:pt idx="2">
                  <c:v>25</c:v>
                </c:pt>
                <c:pt idx="3">
                  <c:v>30</c:v>
                </c:pt>
                <c:pt idx="4">
                  <c:v>40</c:v>
                </c:pt>
                <c:pt idx="5">
                  <c:v>50</c:v>
                </c:pt>
              </c:numCache>
            </c:numRef>
          </c:xVal>
          <c:yVal>
            <c:numRef>
              <c:f>Sheet1!$Q$117:$V$117</c:f>
              <c:numCache>
                <c:formatCode>General</c:formatCode>
                <c:ptCount val="6"/>
                <c:pt idx="0">
                  <c:v>0</c:v>
                </c:pt>
                <c:pt idx="1">
                  <c:v>0.34531590413943403</c:v>
                </c:pt>
                <c:pt idx="2">
                  <c:v>0.60718294051627297</c:v>
                </c:pt>
                <c:pt idx="3">
                  <c:v>0.55862977602108299</c:v>
                </c:pt>
                <c:pt idx="4">
                  <c:v>0.43995098039215802</c:v>
                </c:pt>
                <c:pt idx="5">
                  <c:v>0.25</c:v>
                </c:pt>
              </c:numCache>
            </c:numRef>
          </c:yVal>
          <c:smooth val="0"/>
          <c:extLst>
            <c:ext xmlns:c16="http://schemas.microsoft.com/office/drawing/2014/chart" uri="{C3380CC4-5D6E-409C-BE32-E72D297353CC}">
              <c16:uniqueId val="{00000000-CA0F-4661-91B9-37568779A0B1}"/>
            </c:ext>
          </c:extLst>
        </c:ser>
        <c:dLbls>
          <c:showLegendKey val="0"/>
          <c:showVal val="0"/>
          <c:showCatName val="0"/>
          <c:showSerName val="0"/>
          <c:showPercent val="0"/>
          <c:showBubbleSize val="0"/>
        </c:dLbls>
        <c:axId val="271339520"/>
        <c:axId val="271341440"/>
      </c:scatterChart>
      <c:valAx>
        <c:axId val="271339520"/>
        <c:scaling>
          <c:orientation val="minMax"/>
        </c:scaling>
        <c:delete val="0"/>
        <c:axPos val="b"/>
        <c:title>
          <c:tx>
            <c:rich>
              <a:bodyPr/>
              <a:lstStyle/>
              <a:p>
                <a:pPr>
                  <a:defRPr/>
                </a:pPr>
                <a:r>
                  <a:rPr lang="en-AU"/>
                  <a:t>Chitosan concentration (mg/ml)</a:t>
                </a:r>
              </a:p>
            </c:rich>
          </c:tx>
          <c:overlay val="0"/>
        </c:title>
        <c:numFmt formatCode="General" sourceLinked="1"/>
        <c:majorTickMark val="out"/>
        <c:minorTickMark val="none"/>
        <c:tickLblPos val="nextTo"/>
        <c:crossAx val="271341440"/>
        <c:crosses val="autoZero"/>
        <c:crossBetween val="midCat"/>
      </c:valAx>
      <c:valAx>
        <c:axId val="271341440"/>
        <c:scaling>
          <c:orientation val="minMax"/>
        </c:scaling>
        <c:delete val="0"/>
        <c:axPos val="l"/>
        <c:numFmt formatCode="General" sourceLinked="1"/>
        <c:majorTickMark val="out"/>
        <c:minorTickMark val="none"/>
        <c:tickLblPos val="nextTo"/>
        <c:crossAx val="271339520"/>
        <c:crosses val="autoZero"/>
        <c:crossBetween val="midCat"/>
      </c:valAx>
    </c:plotArea>
    <c:plotVisOnly val="1"/>
    <c:dispBlanksAs val="gap"/>
    <c:showDLblsOverMax val="0"/>
  </c:chart>
  <c:spPr>
    <a:ln>
      <a:noFill/>
    </a:ln>
  </c:spPr>
  <c:txPr>
    <a:bodyPr/>
    <a:lstStyle/>
    <a:p>
      <a:pPr>
        <a:defRPr sz="1400"/>
      </a:pPr>
      <a:endParaRPr lang="en-US"/>
    </a:p>
  </c:txPr>
  <c:externalData r:id="rId2">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0.242554690923869"/>
          <c:y val="0.113445374664135"/>
          <c:w val="0.69366347200715694"/>
          <c:h val="0.59377380952380954"/>
        </c:manualLayout>
      </c:layout>
      <c:scatterChart>
        <c:scatterStyle val="lineMarker"/>
        <c:varyColors val="0"/>
        <c:ser>
          <c:idx val="0"/>
          <c:order val="0"/>
          <c:spPr>
            <a:ln w="28575">
              <a:noFill/>
            </a:ln>
          </c:spPr>
          <c:marker>
            <c:spPr>
              <a:solidFill>
                <a:srgbClr val="00B0F0"/>
              </a:solidFill>
            </c:spPr>
          </c:marker>
          <c:errBars>
            <c:errDir val="y"/>
            <c:errBarType val="both"/>
            <c:errValType val="cust"/>
            <c:noEndCap val="0"/>
            <c:plus>
              <c:numRef>
                <c:f>Sheet1!$O$11:$V$11</c:f>
                <c:numCache>
                  <c:formatCode>General</c:formatCode>
                  <c:ptCount val="8"/>
                  <c:pt idx="0">
                    <c:v>0</c:v>
                  </c:pt>
                  <c:pt idx="1">
                    <c:v>2.4056261216234748E-2</c:v>
                  </c:pt>
                  <c:pt idx="2">
                    <c:v>1.3746434980705359E-2</c:v>
                  </c:pt>
                  <c:pt idx="3">
                    <c:v>1.2246448274667848E-2</c:v>
                  </c:pt>
                  <c:pt idx="4">
                    <c:v>9.2413008273648702E-3</c:v>
                  </c:pt>
                  <c:pt idx="5">
                    <c:v>2.5271223903924511E-2</c:v>
                  </c:pt>
                  <c:pt idx="6">
                    <c:v>2.6447655068118751E-2</c:v>
                  </c:pt>
                  <c:pt idx="7">
                    <c:v>2.1710830055292989E-2</c:v>
                  </c:pt>
                </c:numCache>
              </c:numRef>
            </c:plus>
            <c:minus>
              <c:numRef>
                <c:f>Sheet1!$O$11:$V$11</c:f>
                <c:numCache>
                  <c:formatCode>General</c:formatCode>
                  <c:ptCount val="8"/>
                  <c:pt idx="0">
                    <c:v>0</c:v>
                  </c:pt>
                  <c:pt idx="1">
                    <c:v>2.4056261216234748E-2</c:v>
                  </c:pt>
                  <c:pt idx="2">
                    <c:v>1.3746434980705359E-2</c:v>
                  </c:pt>
                  <c:pt idx="3">
                    <c:v>1.2246448274667848E-2</c:v>
                  </c:pt>
                  <c:pt idx="4">
                    <c:v>9.2413008273648702E-3</c:v>
                  </c:pt>
                  <c:pt idx="5">
                    <c:v>2.5271223903924511E-2</c:v>
                  </c:pt>
                  <c:pt idx="6">
                    <c:v>2.6447655068118751E-2</c:v>
                  </c:pt>
                  <c:pt idx="7">
                    <c:v>2.1710830055292989E-2</c:v>
                  </c:pt>
                </c:numCache>
              </c:numRef>
            </c:minus>
          </c:errBars>
          <c:errBars>
            <c:errDir val="x"/>
            <c:errBarType val="both"/>
            <c:errValType val="fixedVal"/>
            <c:noEndCap val="0"/>
            <c:val val="1"/>
          </c:errBars>
          <c:xVal>
            <c:numRef>
              <c:f>Sheet1!$O$9:$V$9</c:f>
              <c:numCache>
                <c:formatCode>General</c:formatCode>
                <c:ptCount val="8"/>
                <c:pt idx="0">
                  <c:v>400</c:v>
                </c:pt>
                <c:pt idx="1">
                  <c:v>600</c:v>
                </c:pt>
                <c:pt idx="2">
                  <c:v>800</c:v>
                </c:pt>
                <c:pt idx="3">
                  <c:v>1000</c:v>
                </c:pt>
                <c:pt idx="4">
                  <c:v>1200</c:v>
                </c:pt>
                <c:pt idx="5">
                  <c:v>1500</c:v>
                </c:pt>
                <c:pt idx="6">
                  <c:v>1800</c:v>
                </c:pt>
                <c:pt idx="7">
                  <c:v>2000</c:v>
                </c:pt>
              </c:numCache>
            </c:numRef>
          </c:xVal>
          <c:yVal>
            <c:numRef>
              <c:f>Sheet1!$O$10:$V$10</c:f>
              <c:numCache>
                <c:formatCode>General</c:formatCode>
                <c:ptCount val="8"/>
                <c:pt idx="0">
                  <c:v>0</c:v>
                </c:pt>
                <c:pt idx="1">
                  <c:v>0.36111111111111116</c:v>
                </c:pt>
                <c:pt idx="2">
                  <c:v>0.49206349206349209</c:v>
                </c:pt>
                <c:pt idx="3">
                  <c:v>0.5695169082125604</c:v>
                </c:pt>
                <c:pt idx="4">
                  <c:v>0.60250766973456049</c:v>
                </c:pt>
                <c:pt idx="5">
                  <c:v>0.60718294051627375</c:v>
                </c:pt>
                <c:pt idx="6">
                  <c:v>0.60456518789852121</c:v>
                </c:pt>
                <c:pt idx="7">
                  <c:v>0.61941391941391943</c:v>
                </c:pt>
              </c:numCache>
            </c:numRef>
          </c:yVal>
          <c:smooth val="0"/>
          <c:extLst>
            <c:ext xmlns:c16="http://schemas.microsoft.com/office/drawing/2014/chart" uri="{C3380CC4-5D6E-409C-BE32-E72D297353CC}">
              <c16:uniqueId val="{00000000-5E36-4074-BC39-D5363AE7A3CB}"/>
            </c:ext>
          </c:extLst>
        </c:ser>
        <c:dLbls>
          <c:showLegendKey val="0"/>
          <c:showVal val="0"/>
          <c:showCatName val="0"/>
          <c:showSerName val="0"/>
          <c:showPercent val="0"/>
          <c:showBubbleSize val="0"/>
        </c:dLbls>
        <c:axId val="271440128"/>
        <c:axId val="271442304"/>
      </c:scatterChart>
      <c:valAx>
        <c:axId val="271440128"/>
        <c:scaling>
          <c:orientation val="minMax"/>
          <c:max val="2000"/>
        </c:scaling>
        <c:delete val="0"/>
        <c:axPos val="b"/>
        <c:title>
          <c:tx>
            <c:rich>
              <a:bodyPr/>
              <a:lstStyle/>
              <a:p>
                <a:pPr>
                  <a:defRPr/>
                </a:pPr>
                <a:r>
                  <a:rPr lang="en-AU"/>
                  <a:t>Mixing speed (rpm)</a:t>
                </a:r>
              </a:p>
            </c:rich>
          </c:tx>
          <c:layout>
            <c:manualLayout>
              <c:xMode val="edge"/>
              <c:yMode val="edge"/>
              <c:x val="0.3616584590603642"/>
              <c:y val="0.81995914540993475"/>
            </c:manualLayout>
          </c:layout>
          <c:overlay val="0"/>
        </c:title>
        <c:numFmt formatCode="General" sourceLinked="1"/>
        <c:majorTickMark val="out"/>
        <c:minorTickMark val="none"/>
        <c:tickLblPos val="nextTo"/>
        <c:crossAx val="271442304"/>
        <c:crosses val="autoZero"/>
        <c:crossBetween val="midCat"/>
      </c:valAx>
      <c:valAx>
        <c:axId val="271442304"/>
        <c:scaling>
          <c:orientation val="minMax"/>
          <c:max val="0.8"/>
        </c:scaling>
        <c:delete val="0"/>
        <c:axPos val="l"/>
        <c:title>
          <c:tx>
            <c:rich>
              <a:bodyPr rot="-5400000" vert="horz"/>
              <a:lstStyle/>
              <a:p>
                <a:pPr>
                  <a:defRPr/>
                </a:pPr>
                <a:r>
                  <a:rPr lang="en-AU" dirty="0"/>
                  <a:t>Air volume fraction</a:t>
                </a:r>
              </a:p>
            </c:rich>
          </c:tx>
          <c:layout>
            <c:manualLayout>
              <c:xMode val="edge"/>
              <c:yMode val="edge"/>
              <c:x val="2.4641930670288345E-2"/>
              <c:y val="0.10999862770903464"/>
            </c:manualLayout>
          </c:layout>
          <c:overlay val="0"/>
        </c:title>
        <c:numFmt formatCode="General" sourceLinked="1"/>
        <c:majorTickMark val="out"/>
        <c:minorTickMark val="none"/>
        <c:tickLblPos val="nextTo"/>
        <c:crossAx val="271440128"/>
        <c:crosses val="autoZero"/>
        <c:crossBetween val="midCat"/>
      </c:valAx>
    </c:plotArea>
    <c:plotVisOnly val="1"/>
    <c:dispBlanksAs val="gap"/>
    <c:showDLblsOverMax val="0"/>
  </c:chart>
  <c:txPr>
    <a:bodyPr/>
    <a:lstStyle/>
    <a:p>
      <a:pPr>
        <a:defRPr sz="1400"/>
      </a:pPr>
      <a:endParaRPr lang="en-US"/>
    </a:p>
  </c:txPr>
  <c:externalData r:id="rId2">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0.19798548329606999"/>
          <c:y val="5.1400554097404502E-2"/>
          <c:w val="0.71488091766307305"/>
          <c:h val="0.63411029411764708"/>
        </c:manualLayout>
      </c:layout>
      <c:scatterChart>
        <c:scatterStyle val="lineMarker"/>
        <c:varyColors val="0"/>
        <c:ser>
          <c:idx val="0"/>
          <c:order val="0"/>
          <c:spPr>
            <a:ln w="28575">
              <a:noFill/>
            </a:ln>
          </c:spPr>
          <c:marker>
            <c:spPr>
              <a:solidFill>
                <a:srgbClr val="92D050"/>
              </a:solidFill>
            </c:spPr>
          </c:marker>
          <c:errBars>
            <c:errDir val="y"/>
            <c:errBarType val="both"/>
            <c:errValType val="cust"/>
            <c:noEndCap val="0"/>
            <c:plus>
              <c:numRef>
                <c:f>Sheet1!$Q$80:$X$80</c:f>
                <c:numCache>
                  <c:formatCode>General</c:formatCode>
                  <c:ptCount val="8"/>
                  <c:pt idx="0">
                    <c:v>4.8112522432468802E-2</c:v>
                  </c:pt>
                  <c:pt idx="1">
                    <c:v>0</c:v>
                  </c:pt>
                  <c:pt idx="2">
                    <c:v>2.3809523809524599E-2</c:v>
                  </c:pt>
                  <c:pt idx="3">
                    <c:v>2.7622248172995401E-2</c:v>
                  </c:pt>
                  <c:pt idx="4">
                    <c:v>1.27174688911308E-2</c:v>
                  </c:pt>
                  <c:pt idx="5">
                    <c:v>2.5271223903924601E-2</c:v>
                  </c:pt>
                  <c:pt idx="6">
                    <c:v>4.1239304942116001E-3</c:v>
                  </c:pt>
                  <c:pt idx="7">
                    <c:v>1.7976301465431201E-2</c:v>
                  </c:pt>
                </c:numCache>
              </c:numRef>
            </c:plus>
            <c:minus>
              <c:numRef>
                <c:f>Sheet1!$Q$80:$X$80</c:f>
                <c:numCache>
                  <c:formatCode>General</c:formatCode>
                  <c:ptCount val="8"/>
                  <c:pt idx="0">
                    <c:v>4.8112522432468802E-2</c:v>
                  </c:pt>
                  <c:pt idx="1">
                    <c:v>0</c:v>
                  </c:pt>
                  <c:pt idx="2">
                    <c:v>2.3809523809524599E-2</c:v>
                  </c:pt>
                  <c:pt idx="3">
                    <c:v>2.7622248172995401E-2</c:v>
                  </c:pt>
                  <c:pt idx="4">
                    <c:v>1.27174688911308E-2</c:v>
                  </c:pt>
                  <c:pt idx="5">
                    <c:v>2.5271223903924601E-2</c:v>
                  </c:pt>
                  <c:pt idx="6">
                    <c:v>4.1239304942116001E-3</c:v>
                  </c:pt>
                  <c:pt idx="7">
                    <c:v>1.7976301465431201E-2</c:v>
                  </c:pt>
                </c:numCache>
              </c:numRef>
            </c:minus>
          </c:errBars>
          <c:xVal>
            <c:numRef>
              <c:f>Sheet1!$Q$78:$X$78</c:f>
              <c:numCache>
                <c:formatCode>General</c:formatCode>
                <c:ptCount val="8"/>
                <c:pt idx="0">
                  <c:v>0</c:v>
                </c:pt>
                <c:pt idx="1">
                  <c:v>1</c:v>
                </c:pt>
                <c:pt idx="2">
                  <c:v>5</c:v>
                </c:pt>
                <c:pt idx="3">
                  <c:v>10</c:v>
                </c:pt>
                <c:pt idx="4">
                  <c:v>15</c:v>
                </c:pt>
                <c:pt idx="5">
                  <c:v>20</c:v>
                </c:pt>
                <c:pt idx="6">
                  <c:v>30</c:v>
                </c:pt>
                <c:pt idx="7">
                  <c:v>3</c:v>
                </c:pt>
              </c:numCache>
            </c:numRef>
          </c:xVal>
          <c:yVal>
            <c:numRef>
              <c:f>Sheet1!$Q$79:$X$79</c:f>
              <c:numCache>
                <c:formatCode>General</c:formatCode>
                <c:ptCount val="8"/>
                <c:pt idx="0">
                  <c:v>5.55555555555554E-2</c:v>
                </c:pt>
                <c:pt idx="1">
                  <c:v>8.3333333333333204E-2</c:v>
                </c:pt>
                <c:pt idx="2">
                  <c:v>0.5</c:v>
                </c:pt>
                <c:pt idx="3">
                  <c:v>0.575947712418303</c:v>
                </c:pt>
                <c:pt idx="4">
                  <c:v>0.57394291243348095</c:v>
                </c:pt>
                <c:pt idx="5">
                  <c:v>0.60718294051627297</c:v>
                </c:pt>
                <c:pt idx="6">
                  <c:v>0.60476190476190395</c:v>
                </c:pt>
                <c:pt idx="7">
                  <c:v>0.37108621226268401</c:v>
                </c:pt>
              </c:numCache>
            </c:numRef>
          </c:yVal>
          <c:smooth val="0"/>
          <c:extLst>
            <c:ext xmlns:c16="http://schemas.microsoft.com/office/drawing/2014/chart" uri="{C3380CC4-5D6E-409C-BE32-E72D297353CC}">
              <c16:uniqueId val="{00000000-E75A-4D5C-8376-44A44C98837D}"/>
            </c:ext>
          </c:extLst>
        </c:ser>
        <c:dLbls>
          <c:showLegendKey val="0"/>
          <c:showVal val="0"/>
          <c:showCatName val="0"/>
          <c:showSerName val="0"/>
          <c:showPercent val="0"/>
          <c:showBubbleSize val="0"/>
        </c:dLbls>
        <c:axId val="271634816"/>
        <c:axId val="271636736"/>
      </c:scatterChart>
      <c:valAx>
        <c:axId val="271634816"/>
        <c:scaling>
          <c:orientation val="minMax"/>
          <c:max val="30"/>
        </c:scaling>
        <c:delete val="0"/>
        <c:axPos val="b"/>
        <c:title>
          <c:tx>
            <c:rich>
              <a:bodyPr/>
              <a:lstStyle/>
              <a:p>
                <a:pPr>
                  <a:defRPr/>
                </a:pPr>
                <a:r>
                  <a:rPr lang="en-AU"/>
                  <a:t>PVA concentration (mg/ml)</a:t>
                </a:r>
              </a:p>
            </c:rich>
          </c:tx>
          <c:layout>
            <c:manualLayout>
              <c:xMode val="edge"/>
              <c:yMode val="edge"/>
              <c:x val="0.23213863778238528"/>
              <c:y val="0.81288564209697145"/>
            </c:manualLayout>
          </c:layout>
          <c:overlay val="0"/>
        </c:title>
        <c:numFmt formatCode="General" sourceLinked="1"/>
        <c:majorTickMark val="out"/>
        <c:minorTickMark val="none"/>
        <c:tickLblPos val="nextTo"/>
        <c:crossAx val="271636736"/>
        <c:crosses val="autoZero"/>
        <c:crossBetween val="midCat"/>
      </c:valAx>
      <c:valAx>
        <c:axId val="271636736"/>
        <c:scaling>
          <c:orientation val="minMax"/>
          <c:max val="0.8"/>
        </c:scaling>
        <c:delete val="0"/>
        <c:axPos val="l"/>
        <c:numFmt formatCode="General" sourceLinked="1"/>
        <c:majorTickMark val="out"/>
        <c:minorTickMark val="none"/>
        <c:tickLblPos val="nextTo"/>
        <c:crossAx val="271634816"/>
        <c:crosses val="autoZero"/>
        <c:crossBetween val="midCat"/>
      </c:valAx>
      <c:spPr>
        <a:solidFill>
          <a:srgbClr val="CCECFF"/>
        </a:solidFill>
      </c:spPr>
    </c:plotArea>
    <c:plotVisOnly val="1"/>
    <c:dispBlanksAs val="gap"/>
    <c:showDLblsOverMax val="0"/>
  </c:chart>
  <c:txPr>
    <a:bodyPr/>
    <a:lstStyle/>
    <a:p>
      <a:pPr>
        <a:defRPr sz="1400"/>
      </a:pPr>
      <a:endParaRPr lang="en-US"/>
    </a:p>
  </c:txPr>
  <c:externalData r:id="rId2">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0.22365973120870666"/>
          <c:y val="9.7455248500789807E-2"/>
          <c:w val="0.72170485258661277"/>
          <c:h val="0.62002150537634404"/>
        </c:manualLayout>
      </c:layout>
      <c:scatterChart>
        <c:scatterStyle val="lineMarker"/>
        <c:varyColors val="0"/>
        <c:ser>
          <c:idx val="0"/>
          <c:order val="0"/>
          <c:tx>
            <c:v>20 mg/ml PVA and 25 mg/ml Chitosan 1500 RPM</c:v>
          </c:tx>
          <c:spPr>
            <a:ln w="28575">
              <a:noFill/>
            </a:ln>
          </c:spPr>
          <c:marker>
            <c:spPr>
              <a:solidFill>
                <a:srgbClr val="F79646">
                  <a:lumMod val="75000"/>
                </a:srgbClr>
              </a:solidFill>
            </c:spPr>
          </c:marker>
          <c:errBars>
            <c:errDir val="y"/>
            <c:errBarType val="both"/>
            <c:errValType val="cust"/>
            <c:noEndCap val="0"/>
            <c:plus>
              <c:numRef>
                <c:f>Sheet1!$Q$42:$V$42</c:f>
                <c:numCache>
                  <c:formatCode>General</c:formatCode>
                  <c:ptCount val="6"/>
                  <c:pt idx="0">
                    <c:v>5.1325639943794403E-2</c:v>
                  </c:pt>
                  <c:pt idx="1">
                    <c:v>4.8895698031007899E-2</c:v>
                  </c:pt>
                  <c:pt idx="2">
                    <c:v>2.8867513459481599E-2</c:v>
                  </c:pt>
                  <c:pt idx="3">
                    <c:v>2.3829798032588601E-2</c:v>
                  </c:pt>
                  <c:pt idx="4">
                    <c:v>2.5271223903924601E-2</c:v>
                  </c:pt>
                  <c:pt idx="5">
                    <c:v>1.33234677505298E-2</c:v>
                  </c:pt>
                </c:numCache>
              </c:numRef>
            </c:plus>
            <c:minus>
              <c:numRef>
                <c:f>Sheet1!$Q$42:$V$42</c:f>
                <c:numCache>
                  <c:formatCode>General</c:formatCode>
                  <c:ptCount val="6"/>
                  <c:pt idx="0">
                    <c:v>5.1325639943794403E-2</c:v>
                  </c:pt>
                  <c:pt idx="1">
                    <c:v>4.8895698031007899E-2</c:v>
                  </c:pt>
                  <c:pt idx="2">
                    <c:v>2.8867513459481599E-2</c:v>
                  </c:pt>
                  <c:pt idx="3">
                    <c:v>2.3829798032588601E-2</c:v>
                  </c:pt>
                  <c:pt idx="4">
                    <c:v>2.5271223903924601E-2</c:v>
                  </c:pt>
                  <c:pt idx="5">
                    <c:v>1.33234677505298E-2</c:v>
                  </c:pt>
                </c:numCache>
              </c:numRef>
            </c:minus>
          </c:errBars>
          <c:xVal>
            <c:numRef>
              <c:f>Sheet1!$Q$40:$V$40</c:f>
              <c:numCache>
                <c:formatCode>General</c:formatCode>
                <c:ptCount val="6"/>
                <c:pt idx="0">
                  <c:v>0.25</c:v>
                </c:pt>
                <c:pt idx="1">
                  <c:v>0.5</c:v>
                </c:pt>
                <c:pt idx="2">
                  <c:v>1</c:v>
                </c:pt>
                <c:pt idx="3">
                  <c:v>2</c:v>
                </c:pt>
                <c:pt idx="4">
                  <c:v>5</c:v>
                </c:pt>
                <c:pt idx="5">
                  <c:v>10</c:v>
                </c:pt>
              </c:numCache>
            </c:numRef>
          </c:xVal>
          <c:yVal>
            <c:numRef>
              <c:f>Sheet1!$Q$41:$V$41</c:f>
              <c:numCache>
                <c:formatCode>General</c:formatCode>
                <c:ptCount val="6"/>
                <c:pt idx="0">
                  <c:v>0.28327228327228399</c:v>
                </c:pt>
                <c:pt idx="1">
                  <c:v>0.40865234982881998</c:v>
                </c:pt>
                <c:pt idx="2">
                  <c:v>0.46666666666666701</c:v>
                </c:pt>
                <c:pt idx="3">
                  <c:v>0.59467068878833595</c:v>
                </c:pt>
                <c:pt idx="4">
                  <c:v>0.60718294051627297</c:v>
                </c:pt>
                <c:pt idx="5">
                  <c:v>0.59230769230769198</c:v>
                </c:pt>
              </c:numCache>
            </c:numRef>
          </c:yVal>
          <c:smooth val="0"/>
          <c:extLst>
            <c:ext xmlns:c16="http://schemas.microsoft.com/office/drawing/2014/chart" uri="{C3380CC4-5D6E-409C-BE32-E72D297353CC}">
              <c16:uniqueId val="{00000000-55BB-4EC5-8EED-57A4BEA463E4}"/>
            </c:ext>
          </c:extLst>
        </c:ser>
        <c:dLbls>
          <c:showLegendKey val="0"/>
          <c:showVal val="0"/>
          <c:showCatName val="0"/>
          <c:showSerName val="0"/>
          <c:showPercent val="0"/>
          <c:showBubbleSize val="0"/>
        </c:dLbls>
        <c:axId val="271665408"/>
        <c:axId val="271667584"/>
      </c:scatterChart>
      <c:valAx>
        <c:axId val="271665408"/>
        <c:scaling>
          <c:orientation val="minMax"/>
          <c:max val="10"/>
        </c:scaling>
        <c:delete val="0"/>
        <c:axPos val="b"/>
        <c:title>
          <c:tx>
            <c:rich>
              <a:bodyPr/>
              <a:lstStyle/>
              <a:p>
                <a:pPr>
                  <a:defRPr/>
                </a:pPr>
                <a:r>
                  <a:rPr lang="en-AU"/>
                  <a:t>Mixing Time (min)</a:t>
                </a:r>
              </a:p>
            </c:rich>
          </c:tx>
          <c:layout>
            <c:manualLayout>
              <c:xMode val="edge"/>
              <c:yMode val="edge"/>
              <c:x val="0.35105388671132615"/>
              <c:y val="0.8305996318956782"/>
            </c:manualLayout>
          </c:layout>
          <c:overlay val="0"/>
        </c:title>
        <c:numFmt formatCode="General" sourceLinked="1"/>
        <c:majorTickMark val="out"/>
        <c:minorTickMark val="none"/>
        <c:tickLblPos val="nextTo"/>
        <c:crossAx val="271667584"/>
        <c:crosses val="autoZero"/>
        <c:crossBetween val="midCat"/>
      </c:valAx>
      <c:valAx>
        <c:axId val="271667584"/>
        <c:scaling>
          <c:orientation val="minMax"/>
        </c:scaling>
        <c:delete val="0"/>
        <c:axPos val="l"/>
        <c:title>
          <c:tx>
            <c:rich>
              <a:bodyPr rot="-5400000" vert="horz"/>
              <a:lstStyle/>
              <a:p>
                <a:pPr>
                  <a:defRPr/>
                </a:pPr>
                <a:r>
                  <a:rPr lang="en-AU" dirty="0"/>
                  <a:t>Air volume fraction</a:t>
                </a:r>
              </a:p>
            </c:rich>
          </c:tx>
          <c:layout>
            <c:manualLayout>
              <c:xMode val="edge"/>
              <c:yMode val="edge"/>
              <c:x val="0"/>
              <c:y val="0"/>
            </c:manualLayout>
          </c:layout>
          <c:overlay val="0"/>
        </c:title>
        <c:numFmt formatCode="General" sourceLinked="1"/>
        <c:majorTickMark val="out"/>
        <c:minorTickMark val="none"/>
        <c:tickLblPos val="nextTo"/>
        <c:crossAx val="271665408"/>
        <c:crosses val="autoZero"/>
        <c:crossBetween val="midCat"/>
      </c:valAx>
    </c:plotArea>
    <c:plotVisOnly val="1"/>
    <c:dispBlanksAs val="gap"/>
    <c:showDLblsOverMax val="0"/>
  </c:chart>
  <c:txPr>
    <a:bodyPr/>
    <a:lstStyle/>
    <a:p>
      <a:pPr>
        <a:defRPr sz="1400"/>
      </a:pPr>
      <a:endParaRPr lang="en-US"/>
    </a:p>
  </c:txPr>
  <c:externalData r:id="rId2">
    <c:autoUpdate val="0"/>
  </c:externalData>
</c:chartSpac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AU"/>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D1FB42F7-5B6D-4E9D-B222-3408C5A9CDDA}" type="datetimeFigureOut">
              <a:rPr lang="en-AU" smtClean="0"/>
              <a:t>13/08/2018</a:t>
            </a:fld>
            <a:endParaRPr lang="en-AU"/>
          </a:p>
        </p:txBody>
      </p:sp>
      <p:sp>
        <p:nvSpPr>
          <p:cNvPr id="4" name="Slide Image Placeholder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en-AU"/>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AU"/>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5E74EDC6-C917-4A4F-9E28-0132BB9DC636}" type="slidenum">
              <a:rPr lang="en-AU" smtClean="0"/>
              <a:t>‹#›</a:t>
            </a:fld>
            <a:endParaRPr lang="en-AU"/>
          </a:p>
        </p:txBody>
      </p:sp>
    </p:spTree>
    <p:extLst>
      <p:ext uri="{BB962C8B-B14F-4D97-AF65-F5344CB8AC3E}">
        <p14:creationId xmlns:p14="http://schemas.microsoft.com/office/powerpoint/2010/main" val="342664767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a:prstGeom prst="rect">
            <a:avLst/>
          </a:prstGeom>
          <a:noFill/>
          <a:ln w="12700">
            <a:solidFill>
              <a:prstClr val="black"/>
            </a:solidFill>
          </a:ln>
        </p:spPr>
      </p:sp>
      <p:sp>
        <p:nvSpPr>
          <p:cNvPr id="3" name="Notes Placeholder 2"/>
          <p:cNvSpPr>
            <a:spLocks noGrp="1"/>
          </p:cNvSpPr>
          <p:nvPr>
            <p:ph type="body" idx="1"/>
          </p:nvPr>
        </p:nvSpPr>
        <p:spPr>
          <a:xfrm>
            <a:off x="685800" y="4343400"/>
            <a:ext cx="5486400" cy="4114800"/>
          </a:xfrm>
          <a:prstGeom prst="rect">
            <a:avLst/>
          </a:prstGeom>
        </p:spPr>
        <p:txBody>
          <a:bodyPr lIns="90361" tIns="45181" rIns="90361" bIns="45181">
            <a:normAutofit/>
          </a:bodyPr>
          <a:lstStyle/>
          <a:p>
            <a:endParaRPr lang="en-AU" dirty="0"/>
          </a:p>
        </p:txBody>
      </p:sp>
    </p:spTree>
    <p:extLst>
      <p:ext uri="{BB962C8B-B14F-4D97-AF65-F5344CB8AC3E}">
        <p14:creationId xmlns:p14="http://schemas.microsoft.com/office/powerpoint/2010/main" val="103853616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Slide Image Placeholder 1"/>
          <p:cNvSpPr>
            <a:spLocks noGrp="1" noRot="1" noChangeAspect="1"/>
          </p:cNvSpPr>
          <p:nvPr>
            <p:ph type="sldImg"/>
          </p:nvPr>
        </p:nvSpPr>
        <p:spPr bwMode="auto">
          <a:xfrm>
            <a:off x="85725" y="744538"/>
            <a:ext cx="6618288" cy="3724275"/>
          </a:xfrm>
          <a:prstGeom prst="rect">
            <a:avLst/>
          </a:prstGeom>
          <a:noFill/>
          <a:ln w="12700">
            <a:solidFill>
              <a:srgbClr val="000000"/>
            </a:solidFill>
            <a:miter lim="800000"/>
            <a:headEnd/>
            <a:tailEnd/>
          </a:ln>
        </p:spPr>
      </p:sp>
      <p:sp>
        <p:nvSpPr>
          <p:cNvPr id="53251" name="Notes Placeholder 2"/>
          <p:cNvSpPr>
            <a:spLocks noGrp="1"/>
          </p:cNvSpPr>
          <p:nvPr>
            <p:ph type="body" idx="1"/>
          </p:nvPr>
        </p:nvSpPr>
        <p:spPr bwMode="auto">
          <a:xfrm>
            <a:off x="678974" y="4716543"/>
            <a:ext cx="5431790" cy="4468964"/>
          </a:xfrm>
          <a:prstGeom prst="rect">
            <a:avLst/>
          </a:prstGeom>
          <a:noFill/>
          <a:ln>
            <a:miter lim="800000"/>
            <a:headEnd/>
            <a:tailEnd/>
          </a:ln>
        </p:spPr>
        <p:txBody>
          <a:bodyPr/>
          <a:lstStyle/>
          <a:p>
            <a:r>
              <a:rPr lang="en-US" dirty="0"/>
              <a:t>Chambers required for strength while maintaining internal </a:t>
            </a:r>
            <a:r>
              <a:rPr lang="en-US" dirty="0" err="1"/>
              <a:t>biomimetics</a:t>
            </a:r>
            <a:r>
              <a:rPr lang="en-US" dirty="0"/>
              <a:t> </a:t>
            </a:r>
          </a:p>
          <a:p>
            <a:r>
              <a:rPr lang="en-US" dirty="0"/>
              <a:t>Pig’s work well up - ~ 80 mL tissue, largely</a:t>
            </a:r>
            <a:r>
              <a:rPr lang="en-US" baseline="0" dirty="0"/>
              <a:t> fat can be grown</a:t>
            </a:r>
            <a:endParaRPr lang="en-US" dirty="0"/>
          </a:p>
        </p:txBody>
      </p:sp>
    </p:spTree>
    <p:extLst>
      <p:ext uri="{BB962C8B-B14F-4D97-AF65-F5344CB8AC3E}">
        <p14:creationId xmlns:p14="http://schemas.microsoft.com/office/powerpoint/2010/main" val="13571229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85725" y="744538"/>
            <a:ext cx="6618288" cy="3724275"/>
          </a:xfrm>
          <a:prstGeom prst="rect">
            <a:avLst/>
          </a:prstGeom>
          <a:noFill/>
          <a:ln w="12700">
            <a:solidFill>
              <a:prstClr val="black"/>
            </a:solidFill>
          </a:ln>
        </p:spPr>
      </p:sp>
      <p:sp>
        <p:nvSpPr>
          <p:cNvPr id="3" name="Notes Placeholder 2"/>
          <p:cNvSpPr>
            <a:spLocks noGrp="1"/>
          </p:cNvSpPr>
          <p:nvPr>
            <p:ph type="body" idx="1"/>
          </p:nvPr>
        </p:nvSpPr>
        <p:spPr>
          <a:xfrm>
            <a:off x="679450" y="4716463"/>
            <a:ext cx="5430838" cy="4468812"/>
          </a:xfrm>
          <a:prstGeom prst="rect">
            <a:avLst/>
          </a:prstGeom>
        </p:spPr>
        <p:txBody>
          <a:bodyPr/>
          <a:lstStyle/>
          <a:p>
            <a:r>
              <a:rPr lang="en-AU" sz="1200" b="0" i="0" u="none" strike="noStrike" kern="1200" baseline="0" dirty="0">
                <a:solidFill>
                  <a:schemeClr val="tx1"/>
                </a:solidFill>
                <a:latin typeface="Times New Roman" pitchFamily="18" charset="0"/>
                <a:ea typeface="+mn-ea"/>
                <a:cs typeface="Times New Roman" pitchFamily="18" charset="0"/>
              </a:rPr>
              <a:t>Intraoperative view upon chamber removal of patient 2. The 210ml space is entirely filled with tissue. </a:t>
            </a:r>
          </a:p>
          <a:p>
            <a:r>
              <a:rPr lang="en-AU" sz="1200" kern="1200" dirty="0">
                <a:solidFill>
                  <a:schemeClr val="tx1"/>
                </a:solidFill>
                <a:effectLst/>
                <a:latin typeface="Times New Roman" pitchFamily="18" charset="0"/>
                <a:ea typeface="+mn-ea"/>
                <a:cs typeface="Times New Roman" pitchFamily="18" charset="0"/>
              </a:rPr>
              <a:t>Detail of tissue generated in patient 2 showing adipose tissue under fibrous capsule in the lateral aspect.</a:t>
            </a:r>
          </a:p>
          <a:p>
            <a:pPr marL="0" marR="0" indent="0" algn="l" defTabSz="762000" rtl="0" eaLnBrk="0" fontAlgn="base" latinLnBrk="0" hangingPunct="0">
              <a:lnSpc>
                <a:spcPct val="100000"/>
              </a:lnSpc>
              <a:spcBef>
                <a:spcPct val="30000"/>
              </a:spcBef>
              <a:spcAft>
                <a:spcPct val="0"/>
              </a:spcAft>
              <a:buClrTx/>
              <a:buSzTx/>
              <a:buFontTx/>
              <a:buNone/>
              <a:tabLst/>
              <a:defRPr/>
            </a:pPr>
            <a:r>
              <a:rPr lang="en-AU" sz="1200" b="0" i="0" u="none" strike="noStrike" kern="1200" baseline="0" dirty="0">
                <a:solidFill>
                  <a:schemeClr val="tx1"/>
                </a:solidFill>
                <a:latin typeface="Times New Roman" pitchFamily="18" charset="0"/>
                <a:ea typeface="+mn-ea"/>
                <a:cs typeface="Times New Roman" pitchFamily="18" charset="0"/>
              </a:rPr>
              <a:t>Study provides evidence that generation of large well-vascularized tissue engineered constructs using the TEC is feasible in humans</a:t>
            </a:r>
          </a:p>
          <a:p>
            <a:endParaRPr lang="en-AU" dirty="0"/>
          </a:p>
        </p:txBody>
      </p:sp>
    </p:spTree>
    <p:extLst>
      <p:ext uri="{BB962C8B-B14F-4D97-AF65-F5344CB8AC3E}">
        <p14:creationId xmlns:p14="http://schemas.microsoft.com/office/powerpoint/2010/main" val="219325860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U" dirty="0"/>
          </a:p>
        </p:txBody>
      </p:sp>
      <p:sp>
        <p:nvSpPr>
          <p:cNvPr id="4" name="Slide Number Placeholder 3"/>
          <p:cNvSpPr>
            <a:spLocks noGrp="1"/>
          </p:cNvSpPr>
          <p:nvPr>
            <p:ph type="sldNum" sz="quarter" idx="10"/>
          </p:nvPr>
        </p:nvSpPr>
        <p:spPr/>
        <p:txBody>
          <a:bodyPr/>
          <a:lstStyle/>
          <a:p>
            <a:fld id="{5E74EDC6-C917-4A4F-9E28-0132BB9DC636}" type="slidenum">
              <a:rPr lang="en-AU" smtClean="0"/>
              <a:t>4</a:t>
            </a:fld>
            <a:endParaRPr lang="en-AU"/>
          </a:p>
        </p:txBody>
      </p:sp>
    </p:spTree>
    <p:extLst>
      <p:ext uri="{BB962C8B-B14F-4D97-AF65-F5344CB8AC3E}">
        <p14:creationId xmlns:p14="http://schemas.microsoft.com/office/powerpoint/2010/main" val="37190361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AU" dirty="0"/>
              <a:t>Some 2017 headlines</a:t>
            </a:r>
          </a:p>
          <a:p>
            <a:r>
              <a:rPr lang="en-AU" dirty="0"/>
              <a:t>- </a:t>
            </a:r>
            <a:r>
              <a:rPr lang="de-DE" sz="1200" dirty="0">
                <a:latin typeface="Times New Roman" panose="02020603050405020304" pitchFamily="18" charset="0"/>
                <a:ea typeface="MS Mincho" panose="02020609040205080304" pitchFamily="49" charset="-128"/>
              </a:rPr>
              <a:t>A group of pathogens responsible for the majority of hospital-acquired infections have been named as one of the biggest threats to health as a result of their growing multidrug resistance</a:t>
            </a:r>
            <a:r>
              <a:rPr lang="de-DE" sz="1200" baseline="0" dirty="0">
                <a:latin typeface="Times New Roman" panose="02020603050405020304" pitchFamily="18" charset="0"/>
                <a:ea typeface="MS Mincho" panose="02020609040205080304" pitchFamily="49" charset="-128"/>
              </a:rPr>
              <a:t> by </a:t>
            </a:r>
            <a:r>
              <a:rPr lang="en-US" sz="1100" dirty="0">
                <a:latin typeface="Times New Roman" panose="02020603050405020304" pitchFamily="18" charset="0"/>
                <a:cs typeface="Times New Roman" panose="02020603050405020304" pitchFamily="18" charset="0"/>
              </a:rPr>
              <a:t>WHO</a:t>
            </a:r>
          </a:p>
          <a:p>
            <a:pPr marL="171450" indent="-171450">
              <a:buFontTx/>
              <a:buChar char="-"/>
            </a:pPr>
            <a:r>
              <a:rPr lang="en-AU" sz="1200" dirty="0">
                <a:latin typeface="Times New Roman" pitchFamily="18" charset="0"/>
                <a:cs typeface="Times New Roman" pitchFamily="18" charset="0"/>
              </a:rPr>
              <a:t>&gt; 30% S. aureus in Australian hospitals is methicillin resistant,</a:t>
            </a:r>
            <a:r>
              <a:rPr lang="en-AU" sz="1200" baseline="0" dirty="0">
                <a:latin typeface="Times New Roman" pitchFamily="18" charset="0"/>
                <a:cs typeface="Times New Roman" pitchFamily="18" charset="0"/>
              </a:rPr>
              <a:t> more in US, Japan</a:t>
            </a:r>
            <a:endParaRPr lang="en-AU" sz="1200" dirty="0">
              <a:latin typeface="Times New Roman" pitchFamily="18" charset="0"/>
              <a:cs typeface="Times New Roman" pitchFamily="18" charset="0"/>
            </a:endParaRPr>
          </a:p>
          <a:p>
            <a:pPr marL="171450" indent="-171450">
              <a:buFontTx/>
              <a:buChar char="-"/>
            </a:pPr>
            <a:r>
              <a:rPr lang="en-AU" sz="1200" dirty="0">
                <a:latin typeface="Times New Roman" pitchFamily="18" charset="0"/>
                <a:cs typeface="Times New Roman" pitchFamily="18" charset="0"/>
              </a:rPr>
              <a:t>high prevalence of these strains among community-acquired infections is now emerging</a:t>
            </a:r>
          </a:p>
          <a:p>
            <a:pPr marL="171450" indent="-171450">
              <a:buFontTx/>
              <a:buChar char="-"/>
            </a:pPr>
            <a:r>
              <a:rPr lang="en-AU" sz="1200" dirty="0">
                <a:latin typeface="Times New Roman" pitchFamily="18" charset="0"/>
                <a:cs typeface="Times New Roman" pitchFamily="18" charset="0"/>
              </a:rPr>
              <a:t>US CDC estimate that of the 2 million reported hospital infections 70% are caused by antibiotic resistant bacteria leading to 44,000 deaths per year </a:t>
            </a:r>
          </a:p>
          <a:p>
            <a:endParaRPr lang="de-DE" sz="1200" dirty="0">
              <a:latin typeface="Times New Roman" panose="02020603050405020304" pitchFamily="18" charset="0"/>
              <a:ea typeface="MS Mincho" panose="02020609040205080304" pitchFamily="49" charset="-128"/>
            </a:endParaRPr>
          </a:p>
          <a:p>
            <a:endParaRPr lang="de-DE" sz="1200" dirty="0">
              <a:latin typeface="Times New Roman" panose="02020603050405020304" pitchFamily="18" charset="0"/>
              <a:ea typeface="MS Mincho" panose="02020609040205080304" pitchFamily="49" charset="-128"/>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de-DE" sz="1200" dirty="0">
                <a:latin typeface="Times New Roman" panose="02020603050405020304" pitchFamily="18" charset="0"/>
                <a:ea typeface="MS Mincho" panose="02020609040205080304" pitchFamily="49" charset="-128"/>
              </a:rPr>
              <a:t>“ESKAPE” pathogens: </a:t>
            </a:r>
            <a:r>
              <a:rPr lang="de-DE" sz="1200" i="1" dirty="0">
                <a:latin typeface="Times New Roman" panose="02020603050405020304" pitchFamily="18" charset="0"/>
                <a:ea typeface="MS Mincho" panose="02020609040205080304" pitchFamily="49" charset="-128"/>
              </a:rPr>
              <a:t>Enterococcus faecium</a:t>
            </a:r>
            <a:r>
              <a:rPr lang="de-DE" sz="1200" dirty="0">
                <a:latin typeface="Times New Roman" panose="02020603050405020304" pitchFamily="18" charset="0"/>
                <a:ea typeface="MS Mincho" panose="02020609040205080304" pitchFamily="49" charset="-128"/>
              </a:rPr>
              <a:t>, </a:t>
            </a:r>
            <a:r>
              <a:rPr lang="de-DE" sz="1200" i="1" dirty="0">
                <a:latin typeface="Times New Roman" panose="02020603050405020304" pitchFamily="18" charset="0"/>
                <a:ea typeface="MS Mincho" panose="02020609040205080304" pitchFamily="49" charset="-128"/>
              </a:rPr>
              <a:t>Staphylococcus aureus</a:t>
            </a:r>
            <a:r>
              <a:rPr lang="de-DE" sz="1200" dirty="0">
                <a:latin typeface="Times New Roman" panose="02020603050405020304" pitchFamily="18" charset="0"/>
                <a:ea typeface="MS Mincho" panose="02020609040205080304" pitchFamily="49" charset="-128"/>
              </a:rPr>
              <a:t>, </a:t>
            </a:r>
            <a:r>
              <a:rPr lang="de-DE" sz="1200" i="1" dirty="0">
                <a:latin typeface="Times New Roman" panose="02020603050405020304" pitchFamily="18" charset="0"/>
                <a:ea typeface="MS Mincho" panose="02020609040205080304" pitchFamily="49" charset="-128"/>
              </a:rPr>
              <a:t>Klebsiella pneumoniae</a:t>
            </a:r>
            <a:r>
              <a:rPr lang="de-DE" sz="1200" dirty="0">
                <a:latin typeface="Times New Roman" panose="02020603050405020304" pitchFamily="18" charset="0"/>
                <a:ea typeface="MS Mincho" panose="02020609040205080304" pitchFamily="49" charset="-128"/>
              </a:rPr>
              <a:t>, </a:t>
            </a:r>
            <a:r>
              <a:rPr lang="de-DE" sz="1200" i="1" dirty="0">
                <a:latin typeface="Times New Roman" panose="02020603050405020304" pitchFamily="18" charset="0"/>
                <a:ea typeface="MS Mincho" panose="02020609040205080304" pitchFamily="49" charset="-128"/>
              </a:rPr>
              <a:t>Acinetobacter baumannii</a:t>
            </a:r>
            <a:r>
              <a:rPr lang="de-DE" sz="1200" dirty="0">
                <a:latin typeface="Times New Roman" panose="02020603050405020304" pitchFamily="18" charset="0"/>
                <a:ea typeface="MS Mincho" panose="02020609040205080304" pitchFamily="49" charset="-128"/>
              </a:rPr>
              <a:t>, </a:t>
            </a:r>
            <a:r>
              <a:rPr lang="de-DE" sz="1200" i="1" dirty="0">
                <a:latin typeface="Times New Roman" panose="02020603050405020304" pitchFamily="18" charset="0"/>
                <a:ea typeface="MS Mincho" panose="02020609040205080304" pitchFamily="49" charset="-128"/>
              </a:rPr>
              <a:t>Pseudomonas aeruginosa</a:t>
            </a:r>
            <a:r>
              <a:rPr lang="de-DE" sz="1200" dirty="0">
                <a:latin typeface="Times New Roman" panose="02020603050405020304" pitchFamily="18" charset="0"/>
                <a:ea typeface="MS Mincho" panose="02020609040205080304" pitchFamily="49" charset="-128"/>
              </a:rPr>
              <a:t> and </a:t>
            </a:r>
            <a:r>
              <a:rPr lang="de-DE" sz="1200" i="1" dirty="0">
                <a:latin typeface="Times New Roman" panose="02020603050405020304" pitchFamily="18" charset="0"/>
                <a:ea typeface="MS Mincho" panose="02020609040205080304" pitchFamily="49" charset="-128"/>
              </a:rPr>
              <a:t>Enterobacter</a:t>
            </a:r>
            <a:r>
              <a:rPr lang="de-DE" sz="1200" dirty="0">
                <a:latin typeface="Times New Roman" panose="02020603050405020304" pitchFamily="18" charset="0"/>
                <a:ea typeface="MS Mincho" panose="02020609040205080304" pitchFamily="49" charset="-128"/>
              </a:rPr>
              <a:t> species</a:t>
            </a:r>
            <a:endParaRPr lang="en-AU" dirty="0"/>
          </a:p>
        </p:txBody>
      </p:sp>
      <p:sp>
        <p:nvSpPr>
          <p:cNvPr id="4" name="Slide Number Placeholder 3"/>
          <p:cNvSpPr>
            <a:spLocks noGrp="1"/>
          </p:cNvSpPr>
          <p:nvPr>
            <p:ph type="sldNum" sz="quarter" idx="10"/>
          </p:nvPr>
        </p:nvSpPr>
        <p:spPr/>
        <p:txBody>
          <a:bodyPr/>
          <a:lstStyle/>
          <a:p>
            <a:fld id="{5E74EDC6-C917-4A4F-9E28-0132BB9DC636}" type="slidenum">
              <a:rPr lang="en-AU" smtClean="0"/>
              <a:t>5</a:t>
            </a:fld>
            <a:endParaRPr lang="en-AU"/>
          </a:p>
        </p:txBody>
      </p:sp>
    </p:spTree>
    <p:extLst>
      <p:ext uri="{BB962C8B-B14F-4D97-AF65-F5344CB8AC3E}">
        <p14:creationId xmlns:p14="http://schemas.microsoft.com/office/powerpoint/2010/main" val="37042611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AU" altLang="en-US" sz="1200" dirty="0"/>
              <a:t>By 2050 – more people will die from AMR infection than cancer</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AU" altLang="en-US" sz="1200" dirty="0"/>
          </a:p>
          <a:p>
            <a:pPr marL="0" marR="0" lvl="0" indent="0" algn="l" defTabSz="914400" rtl="0" eaLnBrk="1" fontAlgn="auto" latinLnBrk="0" hangingPunct="1">
              <a:lnSpc>
                <a:spcPct val="100000"/>
              </a:lnSpc>
              <a:spcBef>
                <a:spcPts val="0"/>
              </a:spcBef>
              <a:spcAft>
                <a:spcPts val="0"/>
              </a:spcAft>
              <a:buClrTx/>
              <a:buSzTx/>
              <a:buFontTx/>
              <a:buNone/>
              <a:tabLst/>
              <a:defRPr/>
            </a:pPr>
            <a:r>
              <a:rPr lang="en-AU" sz="1200" kern="1200" dirty="0">
                <a:solidFill>
                  <a:schemeClr val="tx1"/>
                </a:solidFill>
                <a:effectLst/>
                <a:latin typeface="+mn-lt"/>
                <a:ea typeface="+mn-ea"/>
                <a:cs typeface="+mn-cs"/>
              </a:rPr>
              <a:t>Up to 70% of all chronic wounds are colonized by biofilms</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AU" altLang="en-US"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AU" altLang="en-US" sz="1200" kern="1200" dirty="0">
                <a:solidFill>
                  <a:schemeClr val="tx1"/>
                </a:solidFill>
                <a:effectLst/>
                <a:latin typeface="+mn-lt"/>
                <a:ea typeface="+mn-ea"/>
                <a:cs typeface="+mn-cs"/>
              </a:rPr>
              <a:t>Refs: </a:t>
            </a:r>
          </a:p>
          <a:p>
            <a:pPr marL="0" marR="0" lvl="0" indent="0" algn="l" defTabSz="914400" rtl="0" eaLnBrk="1" fontAlgn="auto" latinLnBrk="0" hangingPunct="1">
              <a:lnSpc>
                <a:spcPct val="100000"/>
              </a:lnSpc>
              <a:spcBef>
                <a:spcPts val="0"/>
              </a:spcBef>
              <a:spcAft>
                <a:spcPts val="0"/>
              </a:spcAft>
              <a:buClrTx/>
              <a:buSzTx/>
              <a:buFontTx/>
              <a:buNone/>
              <a:tabLst/>
              <a:defRPr/>
            </a:pPr>
            <a:r>
              <a:rPr lang="en-AU" sz="1200" i="1" dirty="0"/>
              <a:t>Australian National Antimicrobial Resistance Strategy 2015-2019  </a:t>
            </a:r>
          </a:p>
          <a:p>
            <a:r>
              <a:rPr lang="en-US" sz="1200" kern="1200" dirty="0">
                <a:solidFill>
                  <a:schemeClr val="tx1"/>
                </a:solidFill>
                <a:effectLst/>
                <a:latin typeface="+mn-lt"/>
                <a:ea typeface="+mn-ea"/>
                <a:cs typeface="+mn-cs"/>
              </a:rPr>
              <a:t>Leaper, D., O. </a:t>
            </a:r>
            <a:r>
              <a:rPr lang="en-US" sz="1200" kern="1200" dirty="0" err="1">
                <a:solidFill>
                  <a:schemeClr val="tx1"/>
                </a:solidFill>
                <a:effectLst/>
                <a:latin typeface="+mn-lt"/>
                <a:ea typeface="+mn-ea"/>
                <a:cs typeface="+mn-cs"/>
              </a:rPr>
              <a:t>Assadian</a:t>
            </a:r>
            <a:r>
              <a:rPr lang="en-US" sz="1200" kern="1200" dirty="0">
                <a:solidFill>
                  <a:schemeClr val="tx1"/>
                </a:solidFill>
                <a:effectLst/>
                <a:latin typeface="+mn-lt"/>
                <a:ea typeface="+mn-ea"/>
                <a:cs typeface="+mn-cs"/>
              </a:rPr>
              <a:t>, and C.E. Edmiston, </a:t>
            </a:r>
            <a:r>
              <a:rPr lang="en-US" sz="1200" i="1" kern="1200" dirty="0">
                <a:solidFill>
                  <a:schemeClr val="tx1"/>
                </a:solidFill>
                <a:effectLst/>
                <a:latin typeface="+mn-lt"/>
                <a:ea typeface="+mn-ea"/>
                <a:cs typeface="+mn-cs"/>
              </a:rPr>
              <a:t>Approach to chronic wound infections.</a:t>
            </a:r>
            <a:r>
              <a:rPr lang="en-US" sz="1200" kern="1200" dirty="0">
                <a:solidFill>
                  <a:schemeClr val="tx1"/>
                </a:solidFill>
                <a:effectLst/>
                <a:latin typeface="+mn-lt"/>
                <a:ea typeface="+mn-ea"/>
                <a:cs typeface="+mn-cs"/>
              </a:rPr>
              <a:t> British Journal of Dermatology, 2015. </a:t>
            </a:r>
            <a:r>
              <a:rPr lang="en-US" sz="1200" b="1" kern="1200" dirty="0">
                <a:solidFill>
                  <a:schemeClr val="tx1"/>
                </a:solidFill>
                <a:effectLst/>
                <a:latin typeface="+mn-lt"/>
                <a:ea typeface="+mn-ea"/>
                <a:cs typeface="+mn-cs"/>
              </a:rPr>
              <a:t>173</a:t>
            </a:r>
            <a:r>
              <a:rPr lang="en-US" sz="1200" kern="1200" dirty="0">
                <a:solidFill>
                  <a:schemeClr val="tx1"/>
                </a:solidFill>
                <a:effectLst/>
                <a:latin typeface="+mn-lt"/>
                <a:ea typeface="+mn-ea"/>
                <a:cs typeface="+mn-cs"/>
              </a:rPr>
              <a:t>(2): p. 351-358.</a:t>
            </a:r>
            <a:endParaRPr lang="en-AU" sz="1200" kern="1200" dirty="0">
              <a:solidFill>
                <a:schemeClr val="tx1"/>
              </a:solidFill>
              <a:effectLst/>
              <a:latin typeface="+mn-lt"/>
              <a:ea typeface="+mn-ea"/>
              <a:cs typeface="+mn-cs"/>
            </a:endParaRPr>
          </a:p>
          <a:p>
            <a:r>
              <a:rPr lang="en-US" sz="1200" kern="1200" dirty="0" err="1">
                <a:solidFill>
                  <a:schemeClr val="tx1"/>
                </a:solidFill>
                <a:effectLst/>
                <a:latin typeface="+mn-lt"/>
                <a:ea typeface="+mn-ea"/>
                <a:cs typeface="+mn-cs"/>
              </a:rPr>
              <a:t>Bumpus</a:t>
            </a:r>
            <a:r>
              <a:rPr lang="en-US" sz="1200" kern="1200" dirty="0">
                <a:solidFill>
                  <a:schemeClr val="tx1"/>
                </a:solidFill>
                <a:effectLst/>
                <a:latin typeface="+mn-lt"/>
                <a:ea typeface="+mn-ea"/>
                <a:cs typeface="+mn-cs"/>
              </a:rPr>
              <a:t>, K. and M.A. Maier, </a:t>
            </a:r>
            <a:r>
              <a:rPr lang="en-US" sz="1200" i="1" kern="1200" dirty="0">
                <a:solidFill>
                  <a:schemeClr val="tx1"/>
                </a:solidFill>
                <a:effectLst/>
                <a:latin typeface="+mn-lt"/>
                <a:ea typeface="+mn-ea"/>
                <a:cs typeface="+mn-cs"/>
              </a:rPr>
              <a:t>The ABC’s of wound care.</a:t>
            </a:r>
            <a:r>
              <a:rPr lang="en-US" sz="1200" kern="1200" dirty="0">
                <a:solidFill>
                  <a:schemeClr val="tx1"/>
                </a:solidFill>
                <a:effectLst/>
                <a:latin typeface="+mn-lt"/>
                <a:ea typeface="+mn-ea"/>
                <a:cs typeface="+mn-cs"/>
              </a:rPr>
              <a:t> Current cardiology reports, 2013. </a:t>
            </a:r>
            <a:r>
              <a:rPr lang="en-US" sz="1200" b="1" kern="1200" dirty="0">
                <a:solidFill>
                  <a:schemeClr val="tx1"/>
                </a:solidFill>
                <a:effectLst/>
                <a:latin typeface="+mn-lt"/>
                <a:ea typeface="+mn-ea"/>
                <a:cs typeface="+mn-cs"/>
              </a:rPr>
              <a:t>15</a:t>
            </a:r>
            <a:r>
              <a:rPr lang="en-US" sz="1200" kern="1200" dirty="0">
                <a:solidFill>
                  <a:schemeClr val="tx1"/>
                </a:solidFill>
                <a:effectLst/>
                <a:latin typeface="+mn-lt"/>
                <a:ea typeface="+mn-ea"/>
                <a:cs typeface="+mn-cs"/>
              </a:rPr>
              <a:t>(4): p. 1-6.</a:t>
            </a:r>
            <a:endParaRPr lang="en-AU"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AU" altLang="en-US" sz="1200" dirty="0"/>
          </a:p>
          <a:p>
            <a:endParaRPr lang="en-AU" dirty="0"/>
          </a:p>
        </p:txBody>
      </p:sp>
      <p:sp>
        <p:nvSpPr>
          <p:cNvPr id="4" name="Slide Number Placeholder 3"/>
          <p:cNvSpPr>
            <a:spLocks noGrp="1"/>
          </p:cNvSpPr>
          <p:nvPr>
            <p:ph type="sldNum" sz="quarter" idx="10"/>
          </p:nvPr>
        </p:nvSpPr>
        <p:spPr/>
        <p:txBody>
          <a:bodyPr/>
          <a:lstStyle/>
          <a:p>
            <a:fld id="{5E74EDC6-C917-4A4F-9E28-0132BB9DC636}" type="slidenum">
              <a:rPr lang="en-AU" smtClean="0"/>
              <a:t>6</a:t>
            </a:fld>
            <a:endParaRPr lang="en-AU"/>
          </a:p>
        </p:txBody>
      </p:sp>
    </p:spTree>
    <p:extLst>
      <p:ext uri="{BB962C8B-B14F-4D97-AF65-F5344CB8AC3E}">
        <p14:creationId xmlns:p14="http://schemas.microsoft.com/office/powerpoint/2010/main" val="30031176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AU" sz="1200" b="0" i="0" u="none" strike="noStrike" kern="1200" baseline="0" dirty="0">
                <a:solidFill>
                  <a:schemeClr val="tx1"/>
                </a:solidFill>
                <a:latin typeface="+mn-lt"/>
                <a:ea typeface="+mn-ea"/>
                <a:cs typeface="+mn-cs"/>
              </a:rPr>
              <a:t>A bacterial biofilm is defined as a complex community of aggregated bacteria embedded within a self-secreted polymeric matrix and adherent to an organic or inorganic surface. The biofilm state confers added defence and survival mechanisms to the resident bacterial community, including protection from the actions of the host immune system and enhanced resistance to antimicrobial agents. The release of planktonic bacteria from the biofilm additionally contributes to the persistence of the biofilm infection.</a:t>
            </a:r>
            <a:endParaRPr lang="en-AU" dirty="0"/>
          </a:p>
        </p:txBody>
      </p:sp>
      <p:sp>
        <p:nvSpPr>
          <p:cNvPr id="4" name="Slide Number Placeholder 3"/>
          <p:cNvSpPr>
            <a:spLocks noGrp="1"/>
          </p:cNvSpPr>
          <p:nvPr>
            <p:ph type="sldNum" sz="quarter" idx="10"/>
          </p:nvPr>
        </p:nvSpPr>
        <p:spPr/>
        <p:txBody>
          <a:bodyPr/>
          <a:lstStyle/>
          <a:p>
            <a:fld id="{5E74EDC6-C917-4A4F-9E28-0132BB9DC636}" type="slidenum">
              <a:rPr lang="en-AU" smtClean="0"/>
              <a:t>7</a:t>
            </a:fld>
            <a:endParaRPr lang="en-AU"/>
          </a:p>
        </p:txBody>
      </p:sp>
    </p:spTree>
    <p:extLst>
      <p:ext uri="{BB962C8B-B14F-4D97-AF65-F5344CB8AC3E}">
        <p14:creationId xmlns:p14="http://schemas.microsoft.com/office/powerpoint/2010/main" val="137123796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dirty="0"/>
              <a:t>These </a:t>
            </a:r>
            <a:r>
              <a:rPr lang="en-US" sz="1200" dirty="0" err="1"/>
              <a:t>nanosized</a:t>
            </a:r>
            <a:r>
              <a:rPr lang="en-US" sz="1200" dirty="0"/>
              <a:t> material</a:t>
            </a:r>
            <a:r>
              <a:rPr lang="en-US" sz="1200" baseline="0" dirty="0"/>
              <a:t> </a:t>
            </a:r>
            <a:r>
              <a:rPr lang="en-US" sz="1200" dirty="0"/>
              <a:t>properties differ</a:t>
            </a:r>
            <a:r>
              <a:rPr lang="en-US" sz="1200" baseline="0" dirty="0"/>
              <a:t> </a:t>
            </a:r>
            <a:r>
              <a:rPr lang="en-US" sz="1200" dirty="0"/>
              <a:t>from the</a:t>
            </a:r>
            <a:r>
              <a:rPr lang="en-AU" sz="1200" dirty="0" err="1"/>
              <a:t>ir</a:t>
            </a:r>
            <a:r>
              <a:rPr lang="en-AU" sz="1200" dirty="0"/>
              <a:t> corresponding</a:t>
            </a:r>
            <a:r>
              <a:rPr lang="en-US" sz="1200" dirty="0"/>
              <a:t> bulk materials</a:t>
            </a:r>
            <a:r>
              <a:rPr lang="en-AU" sz="1200" dirty="0"/>
              <a:t>, e.g., </a:t>
            </a:r>
            <a:r>
              <a:rPr lang="en-US" sz="1200" dirty="0"/>
              <a:t>high SA / V, ability to generate reactive oxygen species that enable them to inhibit bacterial growth and/or destroy bacteria. </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en-US" sz="1200" dirty="0"/>
          </a:p>
          <a:p>
            <a:pPr marL="171450" indent="-171450">
              <a:buFont typeface="Arial" panose="020B0604020202020204" pitchFamily="34" charset="0"/>
              <a:buChar char="•"/>
            </a:pPr>
            <a:r>
              <a:rPr lang="en-US" sz="1200" dirty="0"/>
              <a:t>Aim to </a:t>
            </a:r>
            <a:r>
              <a:rPr lang="en-AU" sz="1200" dirty="0"/>
              <a:t>overcome</a:t>
            </a:r>
            <a:r>
              <a:rPr lang="en-US" sz="1200" dirty="0"/>
              <a:t> </a:t>
            </a:r>
            <a:r>
              <a:rPr lang="en-AU" sz="1200" dirty="0"/>
              <a:t>challenges</a:t>
            </a:r>
            <a:r>
              <a:rPr lang="en-US" sz="1200" dirty="0"/>
              <a:t> of drug resistance and cytotoxicity </a:t>
            </a:r>
          </a:p>
          <a:p>
            <a:pPr marL="171450" indent="-171450">
              <a:buFont typeface="Arial" panose="020B0604020202020204" pitchFamily="34" charset="0"/>
              <a:buChar char="•"/>
            </a:pPr>
            <a:r>
              <a:rPr lang="en-US" sz="1200" dirty="0"/>
              <a:t>Inherently antimicrobial nanoparticles and antibiotic-conjugated nanoparticles</a:t>
            </a:r>
          </a:p>
          <a:p>
            <a:pPr marL="171450" indent="-171450">
              <a:buFont typeface="Arial" panose="020B0604020202020204" pitchFamily="34" charset="0"/>
              <a:buChar char="•"/>
            </a:pPr>
            <a:r>
              <a:rPr lang="en-AU" sz="1200" dirty="0"/>
              <a:t>Simple with </a:t>
            </a:r>
            <a:r>
              <a:rPr lang="fr-FR" sz="1200" dirty="0"/>
              <a:t>unique </a:t>
            </a:r>
            <a:r>
              <a:rPr lang="fr-FR" sz="1200" dirty="0" err="1"/>
              <a:t>abilities</a:t>
            </a:r>
            <a:r>
              <a:rPr lang="en-US" sz="1200" dirty="0"/>
              <a:t> to kill / inhibit bacteria</a:t>
            </a:r>
            <a:endParaRPr lang="en-AU" sz="1200" dirty="0"/>
          </a:p>
          <a:p>
            <a:pPr marL="171450" indent="-171450">
              <a:buFont typeface="Arial" panose="020B0604020202020204" pitchFamily="34" charset="0"/>
              <a:buChar char="•"/>
            </a:pPr>
            <a:r>
              <a:rPr lang="en-US" sz="1200" dirty="0"/>
              <a:t>E.g., silver, zinc oxide, titanium dioxide, selenium nanoparticles</a:t>
            </a:r>
          </a:p>
          <a:p>
            <a:pPr marL="171450" indent="-171450">
              <a:buFont typeface="Arial" panose="020B0604020202020204" pitchFamily="34" charset="0"/>
              <a:buChar char="•"/>
            </a:pPr>
            <a:r>
              <a:rPr lang="en-US" sz="1200" dirty="0"/>
              <a:t>May be toxic to mammalian cells/tissues at high concentrations</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en-AU" dirty="0"/>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AU" dirty="0"/>
              <a:t>Se:</a:t>
            </a:r>
            <a:r>
              <a:rPr lang="en-AU" baseline="0" dirty="0"/>
              <a:t> </a:t>
            </a:r>
            <a:r>
              <a:rPr lang="en-US" dirty="0"/>
              <a:t>essential trace element naturally found in humans </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AU" sz="1200" dirty="0"/>
              <a:t>Se-NPs: Low toxicity to human cells</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en-AU" sz="1200" dirty="0"/>
          </a:p>
          <a:p>
            <a:endParaRPr lang="en-AU" dirty="0"/>
          </a:p>
        </p:txBody>
      </p:sp>
      <p:sp>
        <p:nvSpPr>
          <p:cNvPr id="4" name="Slide Number Placeholder 3"/>
          <p:cNvSpPr>
            <a:spLocks noGrp="1"/>
          </p:cNvSpPr>
          <p:nvPr>
            <p:ph type="sldNum" sz="quarter" idx="10"/>
          </p:nvPr>
        </p:nvSpPr>
        <p:spPr/>
        <p:txBody>
          <a:bodyPr/>
          <a:lstStyle/>
          <a:p>
            <a:fld id="{5E74EDC6-C917-4A4F-9E28-0132BB9DC636}" type="slidenum">
              <a:rPr lang="en-AU" smtClean="0"/>
              <a:t>8</a:t>
            </a:fld>
            <a:endParaRPr lang="en-AU"/>
          </a:p>
        </p:txBody>
      </p:sp>
    </p:spTree>
    <p:extLst>
      <p:ext uri="{BB962C8B-B14F-4D97-AF65-F5344CB8AC3E}">
        <p14:creationId xmlns:p14="http://schemas.microsoft.com/office/powerpoint/2010/main" val="232097441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AU" dirty="0">
                <a:latin typeface="Times New Roman" panose="02020603050405020304" pitchFamily="18" charset="0"/>
                <a:cs typeface="Times New Roman" panose="02020603050405020304" pitchFamily="18" charset="0"/>
              </a:rPr>
              <a:t>Smaller size of Se NPs showed higher cytotoxicity. </a:t>
            </a:r>
          </a:p>
          <a:p>
            <a:r>
              <a:rPr lang="en-AU" sz="1200" kern="1200" dirty="0">
                <a:solidFill>
                  <a:schemeClr val="tx1"/>
                </a:solidFill>
                <a:effectLst/>
                <a:latin typeface="+mn-lt"/>
                <a:ea typeface="+mn-ea"/>
                <a:cs typeface="+mn-cs"/>
              </a:rPr>
              <a:t>Have window to operate with low cytotoxicity and good antimicrobial activity</a:t>
            </a:r>
          </a:p>
          <a:p>
            <a:endParaRPr lang="en-AU" sz="1200" kern="1200" dirty="0">
              <a:solidFill>
                <a:schemeClr val="tx1"/>
              </a:solidFill>
              <a:effectLst/>
              <a:latin typeface="+mn-lt"/>
              <a:ea typeface="+mn-ea"/>
              <a:cs typeface="+mn-cs"/>
            </a:endParaRPr>
          </a:p>
          <a:p>
            <a:r>
              <a:rPr lang="en-AU" sz="1200" kern="1200" dirty="0">
                <a:solidFill>
                  <a:schemeClr val="tx1"/>
                </a:solidFill>
                <a:effectLst/>
                <a:latin typeface="+mn-lt"/>
                <a:ea typeface="+mn-ea"/>
                <a:cs typeface="+mn-cs"/>
              </a:rPr>
              <a:t>excellent antimicrobial activity of the selenium nanoparticles towards Gram-positive bacteria, such as </a:t>
            </a:r>
            <a:r>
              <a:rPr lang="en-AU" sz="1200" i="1" kern="1200" dirty="0">
                <a:solidFill>
                  <a:schemeClr val="tx1"/>
                </a:solidFill>
                <a:effectLst/>
                <a:latin typeface="+mn-lt"/>
                <a:ea typeface="+mn-ea"/>
                <a:cs typeface="+mn-cs"/>
              </a:rPr>
              <a:t>S. aureus</a:t>
            </a:r>
            <a:r>
              <a:rPr lang="en-AU" sz="1200" kern="1200" dirty="0">
                <a:solidFill>
                  <a:schemeClr val="tx1"/>
                </a:solidFill>
                <a:effectLst/>
                <a:latin typeface="+mn-lt"/>
                <a:ea typeface="+mn-ea"/>
                <a:cs typeface="+mn-cs"/>
              </a:rPr>
              <a:t> and MRSA, but limited efficacy against Gram-negative bacterial strains, both </a:t>
            </a:r>
            <a:r>
              <a:rPr lang="en-AU" sz="1200" i="1" kern="1200" dirty="0">
                <a:solidFill>
                  <a:schemeClr val="tx1"/>
                </a:solidFill>
                <a:effectLst/>
                <a:latin typeface="+mn-lt"/>
                <a:ea typeface="+mn-ea"/>
                <a:cs typeface="+mn-cs"/>
              </a:rPr>
              <a:t>in vitro </a:t>
            </a:r>
            <a:r>
              <a:rPr lang="en-AU" sz="1200" kern="1200" dirty="0">
                <a:solidFill>
                  <a:schemeClr val="tx1"/>
                </a:solidFill>
                <a:effectLst/>
                <a:latin typeface="+mn-lt"/>
                <a:ea typeface="+mn-ea"/>
                <a:cs typeface="+mn-cs"/>
              </a:rPr>
              <a:t>and </a:t>
            </a:r>
            <a:r>
              <a:rPr lang="en-AU" sz="1200" i="1" kern="1200" dirty="0">
                <a:solidFill>
                  <a:schemeClr val="tx1"/>
                </a:solidFill>
                <a:effectLst/>
                <a:latin typeface="+mn-lt"/>
                <a:ea typeface="+mn-ea"/>
                <a:cs typeface="+mn-cs"/>
              </a:rPr>
              <a:t>in vivo</a:t>
            </a:r>
          </a:p>
          <a:p>
            <a:endParaRPr lang="en-AU" sz="1200" i="1"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[The amount of Se in</a:t>
            </a:r>
            <a:r>
              <a:rPr lang="en-AU" sz="1200" kern="1200" dirty="0">
                <a:solidFill>
                  <a:schemeClr val="tx1"/>
                </a:solidFill>
                <a:effectLst/>
                <a:latin typeface="+mn-lt"/>
                <a:ea typeface="+mn-ea"/>
                <a:cs typeface="+mn-cs"/>
              </a:rPr>
              <a:t> the </a:t>
            </a:r>
            <a:r>
              <a:rPr lang="en-US" sz="1200" kern="1200" dirty="0">
                <a:solidFill>
                  <a:schemeClr val="tx1"/>
                </a:solidFill>
                <a:effectLst/>
                <a:latin typeface="+mn-lt"/>
                <a:ea typeface="+mn-ea"/>
                <a:cs typeface="+mn-cs"/>
              </a:rPr>
              <a:t> body ranges from 10 to 20 mg in adults, the recommended daily allowance </a:t>
            </a:r>
            <a:r>
              <a:rPr lang="nl-NL" sz="1200" kern="1200" dirty="0">
                <a:solidFill>
                  <a:schemeClr val="tx1"/>
                </a:solidFill>
                <a:effectLst/>
                <a:latin typeface="+mn-lt"/>
                <a:ea typeface="+mn-ea"/>
                <a:cs typeface="+mn-cs"/>
              </a:rPr>
              <a:t> is 55 </a:t>
            </a:r>
            <a:r>
              <a:rPr lang="en-US" sz="1200" kern="1200" dirty="0" err="1">
                <a:solidFill>
                  <a:schemeClr val="tx1"/>
                </a:solidFill>
                <a:effectLst/>
                <a:latin typeface="+mn-lt"/>
                <a:ea typeface="+mn-ea"/>
                <a:cs typeface="+mn-cs"/>
              </a:rPr>
              <a:t>μg</a:t>
            </a:r>
            <a:r>
              <a:rPr lang="en-US" sz="1200" kern="1200" dirty="0">
                <a:solidFill>
                  <a:schemeClr val="tx1"/>
                </a:solidFill>
                <a:effectLst/>
                <a:latin typeface="+mn-lt"/>
                <a:ea typeface="+mn-ea"/>
                <a:cs typeface="+mn-cs"/>
              </a:rPr>
              <a:t>/day and high doses of Se </a:t>
            </a:r>
            <a:r>
              <a:rPr lang="en-AU" sz="1200" kern="1200" dirty="0">
                <a:solidFill>
                  <a:schemeClr val="tx1"/>
                </a:solidFill>
                <a:effectLst/>
                <a:latin typeface="+mn-lt"/>
                <a:ea typeface="+mn-ea"/>
                <a:cs typeface="+mn-cs"/>
              </a:rPr>
              <a:t>are</a:t>
            </a:r>
            <a:r>
              <a:rPr lang="en-US" sz="1200" kern="1200" dirty="0">
                <a:solidFill>
                  <a:schemeClr val="tx1"/>
                </a:solidFill>
                <a:effectLst/>
                <a:latin typeface="+mn-lt"/>
                <a:ea typeface="+mn-ea"/>
                <a:cs typeface="+mn-cs"/>
              </a:rPr>
              <a:t> toxic (more than 400 </a:t>
            </a:r>
            <a:r>
              <a:rPr lang="en-US" sz="1200" kern="1200" dirty="0" err="1">
                <a:solidFill>
                  <a:schemeClr val="tx1"/>
                </a:solidFill>
                <a:effectLst/>
                <a:latin typeface="+mn-lt"/>
                <a:ea typeface="+mn-ea"/>
                <a:cs typeface="+mn-cs"/>
              </a:rPr>
              <a:t>μg</a:t>
            </a:r>
            <a:r>
              <a:rPr lang="en-US" sz="1200" kern="1200" dirty="0">
                <a:solidFill>
                  <a:schemeClr val="tx1"/>
                </a:solidFill>
                <a:effectLst/>
                <a:latin typeface="+mn-lt"/>
                <a:ea typeface="+mn-ea"/>
                <a:cs typeface="+mn-cs"/>
              </a:rPr>
              <a:t>/day) . </a:t>
            </a:r>
            <a:r>
              <a:rPr lang="en-AU" sz="1200" kern="1200" dirty="0">
                <a:solidFill>
                  <a:schemeClr val="tx1"/>
                </a:solidFill>
                <a:effectLst/>
                <a:latin typeface="+mn-lt"/>
                <a:ea typeface="+mn-ea"/>
                <a:cs typeface="+mn-cs"/>
              </a:rPr>
              <a:t> ]</a:t>
            </a:r>
          </a:p>
          <a:p>
            <a:endParaRPr lang="en-AU" dirty="0"/>
          </a:p>
          <a:p>
            <a:endParaRPr lang="en-AU" dirty="0"/>
          </a:p>
        </p:txBody>
      </p:sp>
      <p:sp>
        <p:nvSpPr>
          <p:cNvPr id="4" name="Slide Number Placeholder 3"/>
          <p:cNvSpPr>
            <a:spLocks noGrp="1"/>
          </p:cNvSpPr>
          <p:nvPr>
            <p:ph type="sldNum" sz="quarter" idx="10"/>
          </p:nvPr>
        </p:nvSpPr>
        <p:spPr/>
        <p:txBody>
          <a:bodyPr/>
          <a:lstStyle/>
          <a:p>
            <a:fld id="{5E74EDC6-C917-4A4F-9E28-0132BB9DC636}" type="slidenum">
              <a:rPr lang="en-AU" smtClean="0"/>
              <a:t>9</a:t>
            </a:fld>
            <a:endParaRPr lang="en-AU"/>
          </a:p>
        </p:txBody>
      </p:sp>
    </p:spTree>
    <p:extLst>
      <p:ext uri="{BB962C8B-B14F-4D97-AF65-F5344CB8AC3E}">
        <p14:creationId xmlns:p14="http://schemas.microsoft.com/office/powerpoint/2010/main" val="247895760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AU" sz="1200" kern="1200" dirty="0">
                <a:solidFill>
                  <a:schemeClr val="tx1"/>
                </a:solidFill>
                <a:effectLst/>
                <a:latin typeface="+mn-lt"/>
                <a:ea typeface="+mn-ea"/>
                <a:cs typeface="+mn-cs"/>
              </a:rPr>
              <a:t>Selenium dioxide was used as</a:t>
            </a:r>
            <a:r>
              <a:rPr lang="en-AU" sz="1200" kern="1200" baseline="-25000" dirty="0">
                <a:solidFill>
                  <a:schemeClr val="tx1"/>
                </a:solidFill>
                <a:effectLst/>
                <a:latin typeface="+mn-lt"/>
                <a:ea typeface="+mn-ea"/>
                <a:cs typeface="+mn-cs"/>
              </a:rPr>
              <a:t> </a:t>
            </a:r>
            <a:r>
              <a:rPr lang="en-AU" sz="1200" kern="1200" dirty="0">
                <a:solidFill>
                  <a:schemeClr val="tx1"/>
                </a:solidFill>
                <a:effectLst/>
                <a:latin typeface="+mn-lt"/>
                <a:ea typeface="+mn-ea"/>
                <a:cs typeface="+mn-cs"/>
              </a:rPr>
              <a:t>the selenite precursor and sodium thiosulfate (</a:t>
            </a:r>
            <a:r>
              <a:rPr lang="en-AU" sz="1200" kern="1200" dirty="0" err="1">
                <a:solidFill>
                  <a:schemeClr val="tx1"/>
                </a:solidFill>
                <a:effectLst/>
                <a:latin typeface="+mn-lt"/>
                <a:ea typeface="+mn-ea"/>
                <a:cs typeface="+mn-cs"/>
              </a:rPr>
              <a:t>Na</a:t>
            </a:r>
            <a:r>
              <a:rPr lang="en-AU" sz="1200" kern="1200" baseline="-25000" dirty="0" err="1">
                <a:solidFill>
                  <a:schemeClr val="tx1"/>
                </a:solidFill>
                <a:effectLst/>
                <a:latin typeface="+mn-lt"/>
                <a:ea typeface="+mn-ea"/>
                <a:cs typeface="+mn-cs"/>
              </a:rPr>
              <a:t>2</a:t>
            </a:r>
            <a:r>
              <a:rPr lang="en-AU" sz="1200" kern="1200" dirty="0" err="1">
                <a:solidFill>
                  <a:schemeClr val="tx1"/>
                </a:solidFill>
                <a:effectLst/>
                <a:latin typeface="+mn-lt"/>
                <a:ea typeface="+mn-ea"/>
                <a:cs typeface="+mn-cs"/>
              </a:rPr>
              <a:t>S</a:t>
            </a:r>
            <a:r>
              <a:rPr lang="en-AU" sz="1200" kern="1200" baseline="-25000" dirty="0" err="1">
                <a:solidFill>
                  <a:schemeClr val="tx1"/>
                </a:solidFill>
                <a:effectLst/>
                <a:latin typeface="+mn-lt"/>
                <a:ea typeface="+mn-ea"/>
                <a:cs typeface="+mn-cs"/>
              </a:rPr>
              <a:t>2</a:t>
            </a:r>
            <a:r>
              <a:rPr lang="en-AU" sz="1200" kern="1200" dirty="0" err="1">
                <a:solidFill>
                  <a:schemeClr val="tx1"/>
                </a:solidFill>
                <a:effectLst/>
                <a:latin typeface="+mn-lt"/>
                <a:ea typeface="+mn-ea"/>
                <a:cs typeface="+mn-cs"/>
              </a:rPr>
              <a:t>O</a:t>
            </a:r>
            <a:r>
              <a:rPr lang="en-AU" sz="1200" kern="1200" baseline="-25000" dirty="0" err="1">
                <a:solidFill>
                  <a:schemeClr val="tx1"/>
                </a:solidFill>
                <a:effectLst/>
                <a:latin typeface="+mn-lt"/>
                <a:ea typeface="+mn-ea"/>
                <a:cs typeface="+mn-cs"/>
              </a:rPr>
              <a:t>3</a:t>
            </a:r>
            <a:r>
              <a:rPr lang="en-AU" sz="1200" kern="1200" dirty="0">
                <a:solidFill>
                  <a:schemeClr val="tx1"/>
                </a:solidFill>
                <a:effectLst/>
                <a:latin typeface="+mn-lt"/>
                <a:ea typeface="+mn-ea"/>
                <a:cs typeface="+mn-cs"/>
              </a:rPr>
              <a:t>) as the reducing agent with PVA (PVA, MW 9,000-10,000, 80% </a:t>
            </a:r>
            <a:r>
              <a:rPr lang="en-AU" sz="1200" kern="1200" dirty="0" err="1">
                <a:solidFill>
                  <a:schemeClr val="tx1"/>
                </a:solidFill>
                <a:effectLst/>
                <a:latin typeface="+mn-lt"/>
                <a:ea typeface="+mn-ea"/>
                <a:cs typeface="+mn-cs"/>
              </a:rPr>
              <a:t>hydrolyzed</a:t>
            </a:r>
            <a:r>
              <a:rPr lang="en-AU" sz="1200" kern="1200" dirty="0">
                <a:solidFill>
                  <a:schemeClr val="tx1"/>
                </a:solidFill>
                <a:effectLst/>
                <a:latin typeface="+mn-lt"/>
                <a:ea typeface="+mn-ea"/>
                <a:cs typeface="+mn-cs"/>
              </a:rPr>
              <a:t>) as a stabilizer. </a:t>
            </a:r>
          </a:p>
          <a:p>
            <a:endParaRPr lang="en-AU" sz="1200" kern="1200" dirty="0">
              <a:solidFill>
                <a:schemeClr val="tx1"/>
              </a:solidFill>
              <a:effectLst/>
              <a:latin typeface="+mn-lt"/>
              <a:ea typeface="+mn-ea"/>
              <a:cs typeface="+mn-cs"/>
            </a:endParaRPr>
          </a:p>
          <a:p>
            <a:r>
              <a:rPr lang="en-AU" sz="1200" kern="1200" dirty="0">
                <a:solidFill>
                  <a:schemeClr val="tx1"/>
                </a:solidFill>
                <a:effectLst/>
                <a:latin typeface="+mn-lt"/>
                <a:ea typeface="+mn-ea"/>
                <a:cs typeface="+mn-cs"/>
              </a:rPr>
              <a:t>Sizes via </a:t>
            </a:r>
            <a:r>
              <a:rPr lang="en-AU" sz="1200" kern="1200" dirty="0" err="1">
                <a:solidFill>
                  <a:schemeClr val="tx1"/>
                </a:solidFill>
                <a:effectLst/>
                <a:latin typeface="+mn-lt"/>
                <a:ea typeface="+mn-ea"/>
                <a:cs typeface="+mn-cs"/>
              </a:rPr>
              <a:t>Zetasizer</a:t>
            </a:r>
            <a:r>
              <a:rPr lang="en-AU" sz="1200" kern="1200" dirty="0">
                <a:solidFill>
                  <a:schemeClr val="tx1"/>
                </a:solidFill>
                <a:effectLst/>
                <a:latin typeface="+mn-lt"/>
                <a:ea typeface="+mn-ea"/>
                <a:cs typeface="+mn-cs"/>
              </a:rPr>
              <a:t> (DLS) </a:t>
            </a:r>
          </a:p>
          <a:p>
            <a:r>
              <a:rPr lang="en-AU" sz="1200" kern="1200" dirty="0">
                <a:solidFill>
                  <a:schemeClr val="tx1"/>
                </a:solidFill>
                <a:effectLst/>
                <a:latin typeface="+mn-lt"/>
                <a:ea typeface="+mn-ea"/>
                <a:cs typeface="+mn-cs"/>
              </a:rPr>
              <a:t>Zeta potential ~ -10 mV</a:t>
            </a:r>
            <a:endParaRPr lang="en-AU" dirty="0"/>
          </a:p>
        </p:txBody>
      </p:sp>
      <p:sp>
        <p:nvSpPr>
          <p:cNvPr id="4" name="Slide Number Placeholder 3"/>
          <p:cNvSpPr>
            <a:spLocks noGrp="1"/>
          </p:cNvSpPr>
          <p:nvPr>
            <p:ph type="sldNum" sz="quarter" idx="10"/>
          </p:nvPr>
        </p:nvSpPr>
        <p:spPr/>
        <p:txBody>
          <a:bodyPr/>
          <a:lstStyle/>
          <a:p>
            <a:fld id="{5E74EDC6-C917-4A4F-9E28-0132BB9DC636}" type="slidenum">
              <a:rPr lang="en-AU" smtClean="0"/>
              <a:t>10</a:t>
            </a:fld>
            <a:endParaRPr lang="en-AU"/>
          </a:p>
        </p:txBody>
      </p:sp>
    </p:spTree>
    <p:extLst>
      <p:ext uri="{BB962C8B-B14F-4D97-AF65-F5344CB8AC3E}">
        <p14:creationId xmlns:p14="http://schemas.microsoft.com/office/powerpoint/2010/main" val="128420203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AU" dirty="0"/>
              <a:t>TEM – spherical, amorphous, PVA layer visible coating</a:t>
            </a:r>
          </a:p>
          <a:p>
            <a:r>
              <a:rPr lang="en-AU" dirty="0"/>
              <a:t>EDS (Energy Dispersive Spectroscopy) – composed of Se (Cu, C, O from TEM grid and PVA)</a:t>
            </a:r>
          </a:p>
          <a:p>
            <a:pPr marL="0" marR="0" lvl="0" indent="0" algn="l" defTabSz="914400" rtl="0" eaLnBrk="1" fontAlgn="auto" latinLnBrk="0" hangingPunct="1">
              <a:lnSpc>
                <a:spcPct val="100000"/>
              </a:lnSpc>
              <a:spcBef>
                <a:spcPts val="0"/>
              </a:spcBef>
              <a:spcAft>
                <a:spcPts val="0"/>
              </a:spcAft>
              <a:buClrTx/>
              <a:buSzTx/>
              <a:buFontTx/>
              <a:buNone/>
              <a:tabLst/>
              <a:defRPr/>
            </a:pPr>
            <a:r>
              <a:rPr lang="en-AU" dirty="0"/>
              <a:t>DLS – monomodal, narrow distributions</a:t>
            </a:r>
          </a:p>
          <a:p>
            <a:pPr marL="0" marR="0" lvl="0" indent="0" algn="l" defTabSz="914400" rtl="0" eaLnBrk="1" fontAlgn="auto" latinLnBrk="0" hangingPunct="1">
              <a:lnSpc>
                <a:spcPct val="100000"/>
              </a:lnSpc>
              <a:spcBef>
                <a:spcPts val="0"/>
              </a:spcBef>
              <a:spcAft>
                <a:spcPts val="0"/>
              </a:spcAft>
              <a:buClrTx/>
              <a:buSzTx/>
              <a:buFontTx/>
              <a:buNone/>
              <a:tabLst/>
              <a:defRPr/>
            </a:pPr>
            <a:r>
              <a:rPr lang="en-AU" dirty="0"/>
              <a:t>FTIR - </a:t>
            </a:r>
            <a:r>
              <a:rPr lang="en-AU" sz="1200" kern="1200" dirty="0">
                <a:solidFill>
                  <a:schemeClr val="tx1"/>
                </a:solidFill>
                <a:effectLst/>
                <a:latin typeface="+mn-lt"/>
                <a:ea typeface="+mn-ea"/>
                <a:cs typeface="+mn-cs"/>
              </a:rPr>
              <a:t>the PVA on the surface of Se NPs showed a shift in the hydroxyl peak to 3350 cm</a:t>
            </a:r>
            <a:r>
              <a:rPr lang="en-AU" sz="1200" kern="1200" baseline="30000" dirty="0">
                <a:solidFill>
                  <a:schemeClr val="tx1"/>
                </a:solidFill>
                <a:effectLst/>
                <a:latin typeface="+mn-lt"/>
                <a:ea typeface="+mn-ea"/>
                <a:cs typeface="+mn-cs"/>
              </a:rPr>
              <a:t>-1 - </a:t>
            </a:r>
            <a:r>
              <a:rPr lang="en-AU" sz="1200" kern="1200" dirty="0">
                <a:solidFill>
                  <a:schemeClr val="tx1"/>
                </a:solidFill>
                <a:effectLst/>
                <a:latin typeface="+mn-lt"/>
                <a:ea typeface="+mn-ea"/>
                <a:cs typeface="+mn-cs"/>
              </a:rPr>
              <a:t>indicated that PVA was conjugated to the surface of Se NPs through the –OH group . new peak at 1649 cm</a:t>
            </a:r>
            <a:r>
              <a:rPr lang="en-AU" sz="1200" kern="1200" baseline="30000" dirty="0">
                <a:solidFill>
                  <a:schemeClr val="tx1"/>
                </a:solidFill>
                <a:effectLst/>
                <a:latin typeface="+mn-lt"/>
                <a:ea typeface="+mn-ea"/>
                <a:cs typeface="+mn-cs"/>
              </a:rPr>
              <a:t>-1</a:t>
            </a:r>
            <a:r>
              <a:rPr lang="en-AU" sz="1200" kern="1200" dirty="0">
                <a:solidFill>
                  <a:schemeClr val="tx1"/>
                </a:solidFill>
                <a:effectLst/>
                <a:latin typeface="+mn-lt"/>
                <a:ea typeface="+mn-ea"/>
                <a:cs typeface="+mn-cs"/>
              </a:rPr>
              <a:t> also indicated interactions between C=O (carbonyl) from PVA and the Se NPs</a:t>
            </a:r>
          </a:p>
          <a:p>
            <a:endParaRPr lang="en-AU" dirty="0"/>
          </a:p>
        </p:txBody>
      </p:sp>
      <p:sp>
        <p:nvSpPr>
          <p:cNvPr id="4" name="Slide Number Placeholder 3"/>
          <p:cNvSpPr>
            <a:spLocks noGrp="1"/>
          </p:cNvSpPr>
          <p:nvPr>
            <p:ph type="sldNum" sz="quarter" idx="10"/>
          </p:nvPr>
        </p:nvSpPr>
        <p:spPr/>
        <p:txBody>
          <a:bodyPr/>
          <a:lstStyle/>
          <a:p>
            <a:fld id="{5E74EDC6-C917-4A4F-9E28-0132BB9DC636}" type="slidenum">
              <a:rPr lang="en-AU" smtClean="0"/>
              <a:t>11</a:t>
            </a:fld>
            <a:endParaRPr lang="en-AU"/>
          </a:p>
        </p:txBody>
      </p:sp>
    </p:spTree>
    <p:extLst>
      <p:ext uri="{BB962C8B-B14F-4D97-AF65-F5344CB8AC3E}">
        <p14:creationId xmlns:p14="http://schemas.microsoft.com/office/powerpoint/2010/main" val="75412563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AU" dirty="0"/>
              <a:t>Stability tested in SBF +/- human plasma</a:t>
            </a:r>
          </a:p>
        </p:txBody>
      </p:sp>
      <p:sp>
        <p:nvSpPr>
          <p:cNvPr id="4" name="Slide Number Placeholder 3"/>
          <p:cNvSpPr>
            <a:spLocks noGrp="1"/>
          </p:cNvSpPr>
          <p:nvPr>
            <p:ph type="sldNum" sz="quarter" idx="10"/>
          </p:nvPr>
        </p:nvSpPr>
        <p:spPr/>
        <p:txBody>
          <a:bodyPr/>
          <a:lstStyle/>
          <a:p>
            <a:fld id="{5E74EDC6-C917-4A4F-9E28-0132BB9DC636}" type="slidenum">
              <a:rPr lang="en-AU" smtClean="0"/>
              <a:t>12</a:t>
            </a:fld>
            <a:endParaRPr lang="en-AU"/>
          </a:p>
        </p:txBody>
      </p:sp>
    </p:spTree>
    <p:extLst>
      <p:ext uri="{BB962C8B-B14F-4D97-AF65-F5344CB8AC3E}">
        <p14:creationId xmlns:p14="http://schemas.microsoft.com/office/powerpoint/2010/main" val="195720308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57175" indent="-257175">
              <a:buFont typeface="+mj-lt"/>
              <a:buAutoNum type="arabicPeriod"/>
            </a:pPr>
            <a:r>
              <a:rPr lang="en-US" altLang="zh-CN" sz="1200" dirty="0">
                <a:latin typeface="Times New Roman" panose="02020603050405020304" pitchFamily="18" charset="0"/>
                <a:cs typeface="Times New Roman" panose="02020603050405020304" pitchFamily="18" charset="0"/>
              </a:rPr>
              <a:t>All sizes of Se NPs would </a:t>
            </a:r>
            <a:r>
              <a:rPr lang="en-US" altLang="zh-CN" sz="1200" b="1" dirty="0">
                <a:latin typeface="Times New Roman" panose="02020603050405020304" pitchFamily="18" charset="0"/>
                <a:cs typeface="Times New Roman" panose="02020603050405020304" pitchFamily="18" charset="0"/>
              </a:rPr>
              <a:t>not affect</a:t>
            </a:r>
            <a:r>
              <a:rPr lang="en-US" altLang="zh-CN" sz="1200" dirty="0">
                <a:latin typeface="Times New Roman" panose="02020603050405020304" pitchFamily="18" charset="0"/>
                <a:cs typeface="Times New Roman" panose="02020603050405020304" pitchFamily="18" charset="0"/>
              </a:rPr>
              <a:t> HDF viability when concentration </a:t>
            </a:r>
            <a:r>
              <a:rPr lang="en-US" altLang="zh-CN" sz="1200" b="1" dirty="0">
                <a:latin typeface="Times New Roman" panose="02020603050405020304" pitchFamily="18" charset="0"/>
                <a:cs typeface="Times New Roman" panose="02020603050405020304" pitchFamily="18" charset="0"/>
              </a:rPr>
              <a:t>&lt;= 5 µg/</a:t>
            </a:r>
            <a:r>
              <a:rPr lang="en-US" altLang="zh-CN" sz="1200" b="1" dirty="0" err="1">
                <a:latin typeface="Times New Roman" panose="02020603050405020304" pitchFamily="18" charset="0"/>
                <a:cs typeface="Times New Roman" panose="02020603050405020304" pitchFamily="18" charset="0"/>
              </a:rPr>
              <a:t>mL</a:t>
            </a:r>
            <a:r>
              <a:rPr lang="en-US" altLang="zh-CN" sz="1200" dirty="0" err="1">
                <a:latin typeface="Times New Roman" panose="02020603050405020304" pitchFamily="18" charset="0"/>
                <a:cs typeface="Times New Roman" panose="02020603050405020304" pitchFamily="18" charset="0"/>
              </a:rPr>
              <a:t>.</a:t>
            </a:r>
            <a:endParaRPr lang="en-US" altLang="zh-CN" sz="1200" dirty="0">
              <a:latin typeface="Times New Roman" panose="02020603050405020304" pitchFamily="18" charset="0"/>
              <a:cs typeface="Times New Roman" panose="02020603050405020304" pitchFamily="18" charset="0"/>
            </a:endParaRPr>
          </a:p>
          <a:p>
            <a:pPr marL="257175" indent="-257175">
              <a:buFont typeface="+mj-lt"/>
              <a:buAutoNum type="arabicPeriod"/>
            </a:pPr>
            <a:r>
              <a:rPr lang="en-US" altLang="zh-CN" sz="1200" dirty="0">
                <a:latin typeface="Times New Roman" panose="02020603050405020304" pitchFamily="18" charset="0"/>
                <a:cs typeface="Times New Roman" panose="02020603050405020304" pitchFamily="18" charset="0"/>
              </a:rPr>
              <a:t>When the concentration is up to </a:t>
            </a:r>
            <a:r>
              <a:rPr lang="en-US" altLang="zh-CN" sz="1200" b="1" dirty="0">
                <a:latin typeface="Times New Roman" panose="02020603050405020304" pitchFamily="18" charset="0"/>
                <a:cs typeface="Times New Roman" panose="02020603050405020304" pitchFamily="18" charset="0"/>
              </a:rPr>
              <a:t>10 µg/mL</a:t>
            </a:r>
            <a:r>
              <a:rPr lang="en-US" altLang="zh-CN" sz="1200" dirty="0">
                <a:latin typeface="Times New Roman" panose="02020603050405020304" pitchFamily="18" charset="0"/>
                <a:cs typeface="Times New Roman" panose="02020603050405020304" pitchFamily="18" charset="0"/>
              </a:rPr>
              <a:t>, Se NPs show a </a:t>
            </a:r>
            <a:r>
              <a:rPr lang="en-US" altLang="zh-CN" sz="1200" b="1" dirty="0">
                <a:latin typeface="Times New Roman" panose="02020603050405020304" pitchFamily="18" charset="0"/>
                <a:cs typeface="Times New Roman" panose="02020603050405020304" pitchFamily="18" charset="0"/>
              </a:rPr>
              <a:t>chronic toxicity </a:t>
            </a:r>
            <a:r>
              <a:rPr lang="en-US" altLang="zh-CN" sz="1200" dirty="0">
                <a:latin typeface="Times New Roman" panose="02020603050405020304" pitchFamily="18" charset="0"/>
                <a:cs typeface="Times New Roman" panose="02020603050405020304" pitchFamily="18" charset="0"/>
              </a:rPr>
              <a:t>on HDF.</a:t>
            </a:r>
          </a:p>
          <a:p>
            <a:pPr marL="257175" indent="-257175">
              <a:buFont typeface="+mj-lt"/>
              <a:buAutoNum type="arabicPeriod"/>
            </a:pPr>
            <a:r>
              <a:rPr lang="en-US" altLang="zh-CN" sz="1200" b="1" dirty="0">
                <a:latin typeface="Times New Roman" panose="02020603050405020304" pitchFamily="18" charset="0"/>
                <a:cs typeface="Times New Roman" panose="02020603050405020304" pitchFamily="18" charset="0"/>
              </a:rPr>
              <a:t>Bigger sizes </a:t>
            </a:r>
            <a:r>
              <a:rPr lang="en-US" altLang="zh-CN" sz="1200" dirty="0">
                <a:latin typeface="Times New Roman" panose="02020603050405020304" pitchFamily="18" charset="0"/>
                <a:cs typeface="Times New Roman" panose="02020603050405020304" pitchFamily="18" charset="0"/>
              </a:rPr>
              <a:t>of Se NPs exhibited </a:t>
            </a:r>
            <a:r>
              <a:rPr lang="en-US" altLang="zh-CN" sz="1200" b="1" dirty="0">
                <a:latin typeface="Times New Roman" panose="02020603050405020304" pitchFamily="18" charset="0"/>
                <a:cs typeface="Times New Roman" panose="02020603050405020304" pitchFamily="18" charset="0"/>
              </a:rPr>
              <a:t>lower toxicity</a:t>
            </a:r>
            <a:r>
              <a:rPr lang="en-US" altLang="zh-CN" sz="1200" dirty="0">
                <a:latin typeface="Times New Roman" panose="02020603050405020304" pitchFamily="18" charset="0"/>
                <a:cs typeface="Times New Roman" panose="02020603050405020304" pitchFamily="18" charset="0"/>
              </a:rPr>
              <a:t>.</a:t>
            </a:r>
            <a:endParaRPr lang="zh-CN" altLang="en-US" sz="1200" dirty="0">
              <a:latin typeface="Times New Roman" panose="02020603050405020304" pitchFamily="18" charset="0"/>
              <a:cs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AU" sz="1200" b="0" dirty="0">
              <a:solidFill>
                <a:srgbClr val="0070C0"/>
              </a:solidFill>
              <a:latin typeface="Times New Roman" panose="02020603050405020304" pitchFamily="18" charset="0"/>
              <a:cs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AU" sz="1200" b="0" dirty="0">
                <a:solidFill>
                  <a:srgbClr val="0070C0"/>
                </a:solidFill>
                <a:latin typeface="Times New Roman" panose="02020603050405020304" pitchFamily="18" charset="0"/>
                <a:cs typeface="Times New Roman" panose="02020603050405020304" pitchFamily="18" charset="0"/>
              </a:rPr>
              <a:t>(</a:t>
            </a:r>
            <a:r>
              <a:rPr lang="en-AU" sz="1200" b="0" dirty="0" err="1">
                <a:solidFill>
                  <a:srgbClr val="0070C0"/>
                </a:solidFill>
                <a:latin typeface="Times New Roman" panose="02020603050405020304" pitchFamily="18" charset="0"/>
                <a:cs typeface="Times New Roman" panose="02020603050405020304" pitchFamily="18" charset="0"/>
              </a:rPr>
              <a:t>cck</a:t>
            </a:r>
            <a:r>
              <a:rPr lang="en-AU" sz="1200" b="0" dirty="0">
                <a:solidFill>
                  <a:srgbClr val="0070C0"/>
                </a:solidFill>
                <a:latin typeface="Times New Roman" panose="02020603050405020304" pitchFamily="18" charset="0"/>
                <a:cs typeface="Times New Roman" panose="02020603050405020304" pitchFamily="18" charset="0"/>
              </a:rPr>
              <a:t>-8 assay)</a:t>
            </a:r>
          </a:p>
          <a:p>
            <a:endParaRPr lang="en-AU" b="0" dirty="0"/>
          </a:p>
        </p:txBody>
      </p:sp>
      <p:sp>
        <p:nvSpPr>
          <p:cNvPr id="4" name="Slide Number Placeholder 3"/>
          <p:cNvSpPr>
            <a:spLocks noGrp="1"/>
          </p:cNvSpPr>
          <p:nvPr>
            <p:ph type="sldNum" sz="quarter" idx="10"/>
          </p:nvPr>
        </p:nvSpPr>
        <p:spPr/>
        <p:txBody>
          <a:bodyPr/>
          <a:lstStyle/>
          <a:p>
            <a:fld id="{5E74EDC6-C917-4A4F-9E28-0132BB9DC636}" type="slidenum">
              <a:rPr lang="en-AU" smtClean="0"/>
              <a:t>13</a:t>
            </a:fld>
            <a:endParaRPr lang="en-AU"/>
          </a:p>
        </p:txBody>
      </p:sp>
    </p:spTree>
    <p:extLst>
      <p:ext uri="{BB962C8B-B14F-4D97-AF65-F5344CB8AC3E}">
        <p14:creationId xmlns:p14="http://schemas.microsoft.com/office/powerpoint/2010/main" val="361892229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57175" indent="-257175">
              <a:buFont typeface="+mj-lt"/>
              <a:buAutoNum type="arabicPeriod"/>
            </a:pPr>
            <a:r>
              <a:rPr lang="en-US" altLang="zh-CN" sz="1200" dirty="0">
                <a:latin typeface="Times New Roman" panose="02020603050405020304" pitchFamily="18" charset="0"/>
                <a:cs typeface="Times New Roman" panose="02020603050405020304" pitchFamily="18" charset="0"/>
              </a:rPr>
              <a:t>LDH release indicates cell lysis</a:t>
            </a:r>
          </a:p>
          <a:p>
            <a:pPr marL="257175" indent="-257175">
              <a:buFont typeface="+mj-lt"/>
              <a:buAutoNum type="arabicPeriod"/>
            </a:pPr>
            <a:r>
              <a:rPr lang="en-US" altLang="zh-CN" sz="1200" dirty="0">
                <a:latin typeface="Times New Roman" panose="02020603050405020304" pitchFamily="18" charset="0"/>
                <a:cs typeface="Times New Roman" panose="02020603050405020304" pitchFamily="18" charset="0"/>
              </a:rPr>
              <a:t>All sizes of Se NPs showed no higher level of released LDH than control for Se </a:t>
            </a:r>
            <a:r>
              <a:rPr lang="en-US" altLang="zh-CN" sz="1200" b="1" dirty="0">
                <a:latin typeface="Times New Roman" panose="02020603050405020304" pitchFamily="18" charset="0"/>
                <a:cs typeface="Times New Roman" panose="02020603050405020304" pitchFamily="18" charset="0"/>
              </a:rPr>
              <a:t>&lt;= 12.5 µg/</a:t>
            </a:r>
            <a:r>
              <a:rPr lang="en-US" altLang="zh-CN" sz="1200" b="1" dirty="0" err="1">
                <a:latin typeface="Times New Roman" panose="02020603050405020304" pitchFamily="18" charset="0"/>
                <a:cs typeface="Times New Roman" panose="02020603050405020304" pitchFamily="18" charset="0"/>
              </a:rPr>
              <a:t>mL</a:t>
            </a:r>
            <a:r>
              <a:rPr lang="en-US" altLang="zh-CN" sz="1200" dirty="0" err="1">
                <a:latin typeface="Times New Roman" panose="02020603050405020304" pitchFamily="18" charset="0"/>
                <a:cs typeface="Times New Roman" panose="02020603050405020304" pitchFamily="18" charset="0"/>
              </a:rPr>
              <a:t>.</a:t>
            </a:r>
            <a:endParaRPr lang="en-US" altLang="zh-CN" sz="1200" dirty="0">
              <a:latin typeface="Times New Roman" panose="02020603050405020304" pitchFamily="18" charset="0"/>
              <a:cs typeface="Times New Roman" panose="02020603050405020304" pitchFamily="18" charset="0"/>
            </a:endParaRPr>
          </a:p>
          <a:p>
            <a:pPr marL="257175" indent="-257175">
              <a:buFont typeface="+mj-lt"/>
              <a:buAutoNum type="arabicPeriod"/>
            </a:pPr>
            <a:r>
              <a:rPr lang="en-US" altLang="zh-CN" sz="1200" dirty="0">
                <a:latin typeface="Times New Roman" panose="02020603050405020304" pitchFamily="18" charset="0"/>
                <a:cs typeface="Times New Roman" panose="02020603050405020304" pitchFamily="18" charset="0"/>
              </a:rPr>
              <a:t>For Se &gt;= </a:t>
            </a:r>
            <a:r>
              <a:rPr lang="en-US" altLang="zh-CN" sz="1200" b="1" dirty="0">
                <a:latin typeface="Times New Roman" panose="02020603050405020304" pitchFamily="18" charset="0"/>
                <a:cs typeface="Times New Roman" panose="02020603050405020304" pitchFamily="18" charset="0"/>
              </a:rPr>
              <a:t>25 µg/mL</a:t>
            </a:r>
            <a:r>
              <a:rPr lang="en-US" altLang="zh-CN" sz="1200" dirty="0">
                <a:latin typeface="Times New Roman" panose="02020603050405020304" pitchFamily="18" charset="0"/>
                <a:cs typeface="Times New Roman" panose="02020603050405020304" pitchFamily="18" charset="0"/>
              </a:rPr>
              <a:t>, Se NPs started showing </a:t>
            </a:r>
            <a:r>
              <a:rPr lang="en-US" altLang="zh-CN" sz="1200" b="1" dirty="0">
                <a:latin typeface="Times New Roman" panose="02020603050405020304" pitchFamily="18" charset="0"/>
                <a:cs typeface="Times New Roman" panose="02020603050405020304" pitchFamily="18" charset="0"/>
              </a:rPr>
              <a:t>toxicity </a:t>
            </a:r>
            <a:r>
              <a:rPr lang="en-US" altLang="zh-CN" sz="1200" dirty="0">
                <a:latin typeface="Times New Roman" panose="02020603050405020304" pitchFamily="18" charset="0"/>
                <a:cs typeface="Times New Roman" panose="02020603050405020304" pitchFamily="18" charset="0"/>
              </a:rPr>
              <a:t>on HDF.</a:t>
            </a:r>
          </a:p>
          <a:p>
            <a:pPr marL="257175" indent="-257175">
              <a:buFont typeface="+mj-lt"/>
              <a:buAutoNum type="arabicPeriod"/>
            </a:pPr>
            <a:r>
              <a:rPr lang="en-US" altLang="zh-CN" sz="1200" b="1" dirty="0">
                <a:latin typeface="Times New Roman" panose="02020603050405020304" pitchFamily="18" charset="0"/>
                <a:cs typeface="Times New Roman" panose="02020603050405020304" pitchFamily="18" charset="0"/>
              </a:rPr>
              <a:t>Bigger sizes </a:t>
            </a:r>
            <a:r>
              <a:rPr lang="en-US" altLang="zh-CN" sz="1200" dirty="0">
                <a:latin typeface="Times New Roman" panose="02020603050405020304" pitchFamily="18" charset="0"/>
                <a:cs typeface="Times New Roman" panose="02020603050405020304" pitchFamily="18" charset="0"/>
              </a:rPr>
              <a:t>of Se NPs exhibited </a:t>
            </a:r>
            <a:r>
              <a:rPr lang="en-US" altLang="zh-CN" sz="1200" b="1" dirty="0">
                <a:latin typeface="Times New Roman" panose="02020603050405020304" pitchFamily="18" charset="0"/>
                <a:cs typeface="Times New Roman" panose="02020603050405020304" pitchFamily="18" charset="0"/>
              </a:rPr>
              <a:t>lower toxicity</a:t>
            </a:r>
            <a:r>
              <a:rPr lang="en-US" altLang="zh-CN" sz="1200" dirty="0">
                <a:latin typeface="Times New Roman" panose="02020603050405020304" pitchFamily="18" charset="0"/>
                <a:cs typeface="Times New Roman" panose="02020603050405020304" pitchFamily="18" charset="0"/>
              </a:rPr>
              <a:t>.</a:t>
            </a:r>
          </a:p>
          <a:p>
            <a:pPr marL="257175" indent="-257175">
              <a:buFont typeface="+mj-lt"/>
              <a:buAutoNum type="arabicPeriod"/>
            </a:pPr>
            <a:endParaRPr lang="en-US" altLang="zh-CN" sz="1200" dirty="0">
              <a:latin typeface="Times New Roman" panose="02020603050405020304" pitchFamily="18" charset="0"/>
              <a:cs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 typeface="+mj-lt"/>
              <a:buNone/>
              <a:tabLst/>
              <a:defRPr/>
            </a:pPr>
            <a:r>
              <a:rPr lang="en-AU" sz="1200" b="0" dirty="0" err="1">
                <a:solidFill>
                  <a:srgbClr val="0070C0"/>
                </a:solidFill>
                <a:latin typeface="Times New Roman" panose="02020603050405020304" pitchFamily="18" charset="0"/>
                <a:cs typeface="Times New Roman" panose="02020603050405020304" pitchFamily="18" charset="0"/>
              </a:rPr>
              <a:t>Cyto</a:t>
            </a:r>
            <a:r>
              <a:rPr lang="en-AU" sz="1200" b="0" dirty="0">
                <a:solidFill>
                  <a:srgbClr val="0070C0"/>
                </a:solidFill>
                <a:latin typeface="Times New Roman" panose="02020603050405020304" pitchFamily="18" charset="0"/>
                <a:cs typeface="Times New Roman" panose="02020603050405020304" pitchFamily="18" charset="0"/>
              </a:rPr>
              <a:t> </a:t>
            </a:r>
            <a:r>
              <a:rPr lang="en-AU" sz="1200" b="0" dirty="0" err="1">
                <a:solidFill>
                  <a:srgbClr val="0070C0"/>
                </a:solidFill>
                <a:latin typeface="Times New Roman" panose="02020603050405020304" pitchFamily="18" charset="0"/>
                <a:cs typeface="Times New Roman" panose="02020603050405020304" pitchFamily="18" charset="0"/>
              </a:rPr>
              <a:t>Tox</a:t>
            </a:r>
            <a:r>
              <a:rPr lang="en-AU" sz="1200" b="0" dirty="0">
                <a:solidFill>
                  <a:srgbClr val="0070C0"/>
                </a:solidFill>
                <a:latin typeface="Times New Roman" panose="02020603050405020304" pitchFamily="18" charset="0"/>
                <a:cs typeface="Times New Roman" panose="02020603050405020304" pitchFamily="18" charset="0"/>
              </a:rPr>
              <a:t> 96® nonradioactive assay</a:t>
            </a:r>
          </a:p>
          <a:p>
            <a:pPr marL="257175" indent="-257175">
              <a:buFont typeface="+mj-lt"/>
              <a:buAutoNum type="arabicPeriod"/>
            </a:pPr>
            <a:endParaRPr lang="zh-CN" altLang="en-US" sz="1200" dirty="0">
              <a:latin typeface="Times New Roman" panose="02020603050405020304" pitchFamily="18" charset="0"/>
              <a:cs typeface="Times New Roman" panose="02020603050405020304" pitchFamily="18" charset="0"/>
            </a:endParaRPr>
          </a:p>
          <a:p>
            <a:endParaRPr lang="en-AU" dirty="0"/>
          </a:p>
        </p:txBody>
      </p:sp>
      <p:sp>
        <p:nvSpPr>
          <p:cNvPr id="4" name="Slide Number Placeholder 3"/>
          <p:cNvSpPr>
            <a:spLocks noGrp="1"/>
          </p:cNvSpPr>
          <p:nvPr>
            <p:ph type="sldNum" sz="quarter" idx="10"/>
          </p:nvPr>
        </p:nvSpPr>
        <p:spPr/>
        <p:txBody>
          <a:bodyPr/>
          <a:lstStyle/>
          <a:p>
            <a:fld id="{5E74EDC6-C917-4A4F-9E28-0132BB9DC636}" type="slidenum">
              <a:rPr lang="en-AU" smtClean="0"/>
              <a:t>14</a:t>
            </a:fld>
            <a:endParaRPr lang="en-AU"/>
          </a:p>
        </p:txBody>
      </p:sp>
    </p:spTree>
    <p:extLst>
      <p:ext uri="{BB962C8B-B14F-4D97-AF65-F5344CB8AC3E}">
        <p14:creationId xmlns:p14="http://schemas.microsoft.com/office/powerpoint/2010/main" val="96592563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AU" dirty="0"/>
              <a:t>After extended exposure, some changes visible at higher concentrations</a:t>
            </a:r>
          </a:p>
        </p:txBody>
      </p:sp>
      <p:sp>
        <p:nvSpPr>
          <p:cNvPr id="4" name="Slide Number Placeholder 3"/>
          <p:cNvSpPr>
            <a:spLocks noGrp="1"/>
          </p:cNvSpPr>
          <p:nvPr>
            <p:ph type="sldNum" sz="quarter" idx="10"/>
          </p:nvPr>
        </p:nvSpPr>
        <p:spPr/>
        <p:txBody>
          <a:bodyPr/>
          <a:lstStyle/>
          <a:p>
            <a:fld id="{5E74EDC6-C917-4A4F-9E28-0132BB9DC636}" type="slidenum">
              <a:rPr lang="en-AU" smtClean="0"/>
              <a:t>15</a:t>
            </a:fld>
            <a:endParaRPr lang="en-AU"/>
          </a:p>
        </p:txBody>
      </p:sp>
    </p:spTree>
    <p:extLst>
      <p:ext uri="{BB962C8B-B14F-4D97-AF65-F5344CB8AC3E}">
        <p14:creationId xmlns:p14="http://schemas.microsoft.com/office/powerpoint/2010/main" val="2909767728"/>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AU" sz="1200" kern="1200" dirty="0">
                <a:solidFill>
                  <a:schemeClr val="tx1"/>
                </a:solidFill>
                <a:effectLst/>
                <a:latin typeface="+mn-lt"/>
                <a:ea typeface="+mn-ea"/>
                <a:cs typeface="+mn-cs"/>
              </a:rPr>
              <a:t>With increasing concentrations of Se NPs, the ROS production by HDF first decreased then increased. This phenomenon is consistent to the Weinberg curve about the relationship between biological effect of different Se doses and reactive oxygen species </a:t>
            </a:r>
          </a:p>
          <a:p>
            <a:r>
              <a:rPr lang="en-AU" sz="1200" kern="1200" dirty="0">
                <a:solidFill>
                  <a:schemeClr val="tx1"/>
                </a:solidFill>
                <a:effectLst/>
                <a:latin typeface="+mn-lt"/>
                <a:ea typeface="+mn-ea"/>
                <a:cs typeface="+mn-cs"/>
              </a:rPr>
              <a:t>In this relationship, increases the concentration of selenium will help the cells clear ROS. However, high doses of selenium will catalyse the production of ROS.</a:t>
            </a:r>
            <a:endParaRPr lang="en-AU" dirty="0"/>
          </a:p>
        </p:txBody>
      </p:sp>
      <p:sp>
        <p:nvSpPr>
          <p:cNvPr id="4" name="Slide Number Placeholder 3"/>
          <p:cNvSpPr>
            <a:spLocks noGrp="1"/>
          </p:cNvSpPr>
          <p:nvPr>
            <p:ph type="sldNum" sz="quarter" idx="10"/>
          </p:nvPr>
        </p:nvSpPr>
        <p:spPr/>
        <p:txBody>
          <a:bodyPr/>
          <a:lstStyle/>
          <a:p>
            <a:fld id="{5E74EDC6-C917-4A4F-9E28-0132BB9DC636}" type="slidenum">
              <a:rPr lang="en-AU" smtClean="0"/>
              <a:t>16</a:t>
            </a:fld>
            <a:endParaRPr lang="en-AU"/>
          </a:p>
        </p:txBody>
      </p:sp>
    </p:spTree>
    <p:extLst>
      <p:ext uri="{BB962C8B-B14F-4D97-AF65-F5344CB8AC3E}">
        <p14:creationId xmlns:p14="http://schemas.microsoft.com/office/powerpoint/2010/main" val="1265536762"/>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AU" sz="1200" kern="1200" dirty="0">
                <a:solidFill>
                  <a:schemeClr val="tx1"/>
                </a:solidFill>
                <a:effectLst/>
                <a:latin typeface="+mn-lt"/>
                <a:ea typeface="+mn-ea"/>
                <a:cs typeface="+mn-cs"/>
              </a:rPr>
              <a:t>ROS production level of HDF with 200 </a:t>
            </a:r>
            <a:r>
              <a:rPr lang="en-AU" sz="1200" kern="1200" dirty="0" err="1">
                <a:solidFill>
                  <a:schemeClr val="tx1"/>
                </a:solidFill>
                <a:effectLst/>
                <a:latin typeface="+mn-lt"/>
                <a:ea typeface="+mn-ea"/>
                <a:cs typeface="+mn-cs"/>
              </a:rPr>
              <a:t>mM</a:t>
            </a:r>
            <a:r>
              <a:rPr lang="en-AU" sz="1200" kern="1200" dirty="0">
                <a:solidFill>
                  <a:schemeClr val="tx1"/>
                </a:solidFill>
                <a:effectLst/>
                <a:latin typeface="+mn-lt"/>
                <a:ea typeface="+mn-ea"/>
                <a:cs typeface="+mn-cs"/>
              </a:rPr>
              <a:t> H</a:t>
            </a:r>
            <a:r>
              <a:rPr lang="en-AU" sz="1200" kern="1200" baseline="-25000" dirty="0">
                <a:solidFill>
                  <a:schemeClr val="tx1"/>
                </a:solidFill>
                <a:effectLst/>
                <a:latin typeface="+mn-lt"/>
                <a:ea typeface="+mn-ea"/>
                <a:cs typeface="+mn-cs"/>
              </a:rPr>
              <a:t>2</a:t>
            </a:r>
            <a:r>
              <a:rPr lang="en-AU" sz="1200" kern="1200" dirty="0">
                <a:solidFill>
                  <a:schemeClr val="tx1"/>
                </a:solidFill>
                <a:effectLst/>
                <a:latin typeface="+mn-lt"/>
                <a:ea typeface="+mn-ea"/>
                <a:cs typeface="+mn-cs"/>
              </a:rPr>
              <a:t>O</a:t>
            </a:r>
            <a:r>
              <a:rPr lang="en-AU" sz="1200" kern="1200" baseline="-25000" dirty="0">
                <a:solidFill>
                  <a:schemeClr val="tx1"/>
                </a:solidFill>
                <a:effectLst/>
                <a:latin typeface="+mn-lt"/>
                <a:ea typeface="+mn-ea"/>
                <a:cs typeface="+mn-cs"/>
              </a:rPr>
              <a:t>2</a:t>
            </a:r>
            <a:r>
              <a:rPr lang="en-AU" sz="1200" kern="1200" dirty="0">
                <a:solidFill>
                  <a:schemeClr val="tx1"/>
                </a:solidFill>
                <a:effectLst/>
                <a:latin typeface="+mn-lt"/>
                <a:ea typeface="+mn-ea"/>
                <a:cs typeface="+mn-cs"/>
              </a:rPr>
              <a:t> added and different concentrations and sizes of Se NPs, HDF with 200 </a:t>
            </a:r>
            <a:r>
              <a:rPr lang="en-AU" sz="1200" kern="1200" dirty="0" err="1">
                <a:solidFill>
                  <a:schemeClr val="tx1"/>
                </a:solidFill>
                <a:effectLst/>
                <a:latin typeface="+mn-lt"/>
                <a:ea typeface="+mn-ea"/>
                <a:cs typeface="+mn-cs"/>
              </a:rPr>
              <a:t>mM</a:t>
            </a:r>
            <a:r>
              <a:rPr lang="en-AU" sz="1200" kern="1200" dirty="0">
                <a:solidFill>
                  <a:schemeClr val="tx1"/>
                </a:solidFill>
                <a:effectLst/>
                <a:latin typeface="+mn-lt"/>
                <a:ea typeface="+mn-ea"/>
                <a:cs typeface="+mn-cs"/>
              </a:rPr>
              <a:t> H</a:t>
            </a:r>
            <a:r>
              <a:rPr lang="en-AU" sz="1200" kern="1200" baseline="-25000" dirty="0">
                <a:solidFill>
                  <a:schemeClr val="tx1"/>
                </a:solidFill>
                <a:effectLst/>
                <a:latin typeface="+mn-lt"/>
                <a:ea typeface="+mn-ea"/>
                <a:cs typeface="+mn-cs"/>
              </a:rPr>
              <a:t>2</a:t>
            </a:r>
            <a:r>
              <a:rPr lang="en-AU" sz="1200" kern="1200" dirty="0">
                <a:solidFill>
                  <a:schemeClr val="tx1"/>
                </a:solidFill>
                <a:effectLst/>
                <a:latin typeface="+mn-lt"/>
                <a:ea typeface="+mn-ea"/>
                <a:cs typeface="+mn-cs"/>
              </a:rPr>
              <a:t>O</a:t>
            </a:r>
            <a:r>
              <a:rPr lang="en-AU" sz="1200" kern="1200" baseline="-25000" dirty="0">
                <a:solidFill>
                  <a:schemeClr val="tx1"/>
                </a:solidFill>
                <a:effectLst/>
                <a:latin typeface="+mn-lt"/>
                <a:ea typeface="+mn-ea"/>
                <a:cs typeface="+mn-cs"/>
              </a:rPr>
              <a:t>2</a:t>
            </a:r>
            <a:r>
              <a:rPr lang="en-AU" sz="1200" kern="1200" dirty="0">
                <a:solidFill>
                  <a:schemeClr val="tx1"/>
                </a:solidFill>
                <a:effectLst/>
                <a:latin typeface="+mn-lt"/>
                <a:ea typeface="+mn-ea"/>
                <a:cs typeface="+mn-cs"/>
              </a:rPr>
              <a:t> only act as control.</a:t>
            </a:r>
          </a:p>
          <a:p>
            <a:endParaRPr lang="en-AU" sz="1200" kern="1200" dirty="0">
              <a:solidFill>
                <a:schemeClr val="tx1"/>
              </a:solidFill>
              <a:effectLst/>
              <a:latin typeface="+mn-lt"/>
              <a:ea typeface="+mn-ea"/>
              <a:cs typeface="+mn-cs"/>
            </a:endParaRPr>
          </a:p>
          <a:p>
            <a:r>
              <a:rPr lang="en-AU" sz="1200" kern="1200" dirty="0">
                <a:solidFill>
                  <a:schemeClr val="tx1"/>
                </a:solidFill>
                <a:effectLst/>
                <a:latin typeface="+mn-lt"/>
                <a:ea typeface="+mn-ea"/>
                <a:cs typeface="+mn-cs"/>
              </a:rPr>
              <a:t>All the sizes of Se NPs tested exhibited lower ROS levels than the control. </a:t>
            </a:r>
          </a:p>
          <a:p>
            <a:r>
              <a:rPr lang="en-AU" sz="1200" kern="1200" dirty="0">
                <a:solidFill>
                  <a:schemeClr val="tx1"/>
                </a:solidFill>
                <a:effectLst/>
                <a:latin typeface="+mn-lt"/>
                <a:ea typeface="+mn-ea"/>
                <a:cs typeface="+mn-cs"/>
              </a:rPr>
              <a:t>Smaller sizes and higher concentrations of Se NPs each showed a greater ROS scavenging activity. </a:t>
            </a:r>
            <a:endParaRPr lang="en-AU" dirty="0"/>
          </a:p>
        </p:txBody>
      </p:sp>
      <p:sp>
        <p:nvSpPr>
          <p:cNvPr id="4" name="Slide Number Placeholder 3"/>
          <p:cNvSpPr>
            <a:spLocks noGrp="1"/>
          </p:cNvSpPr>
          <p:nvPr>
            <p:ph type="sldNum" sz="quarter" idx="10"/>
          </p:nvPr>
        </p:nvSpPr>
        <p:spPr/>
        <p:txBody>
          <a:bodyPr/>
          <a:lstStyle/>
          <a:p>
            <a:fld id="{5E74EDC6-C917-4A4F-9E28-0132BB9DC636}" type="slidenum">
              <a:rPr lang="en-AU" smtClean="0"/>
              <a:t>17</a:t>
            </a:fld>
            <a:endParaRPr lang="en-AU"/>
          </a:p>
        </p:txBody>
      </p:sp>
    </p:spTree>
    <p:extLst>
      <p:ext uri="{BB962C8B-B14F-4D97-AF65-F5344CB8AC3E}">
        <p14:creationId xmlns:p14="http://schemas.microsoft.com/office/powerpoint/2010/main" val="1054418597"/>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AU" sz="1200" kern="1200" dirty="0">
                <a:solidFill>
                  <a:schemeClr val="tx1"/>
                </a:solidFill>
                <a:effectLst/>
                <a:latin typeface="+mn-lt"/>
                <a:ea typeface="+mn-ea"/>
                <a:cs typeface="+mn-cs"/>
              </a:rPr>
              <a:t>The most effective size to inhibit the growth of </a:t>
            </a:r>
            <a:r>
              <a:rPr lang="en-AU" sz="1200" i="1" kern="1200" dirty="0" err="1">
                <a:solidFill>
                  <a:schemeClr val="tx1"/>
                </a:solidFill>
                <a:effectLst/>
                <a:latin typeface="+mn-lt"/>
                <a:ea typeface="+mn-ea"/>
                <a:cs typeface="+mn-cs"/>
              </a:rPr>
              <a:t>S.aureus</a:t>
            </a:r>
            <a:r>
              <a:rPr lang="en-AU" sz="1200" kern="1200" dirty="0">
                <a:solidFill>
                  <a:schemeClr val="tx1"/>
                </a:solidFill>
                <a:effectLst/>
                <a:latin typeface="+mn-lt"/>
                <a:ea typeface="+mn-ea"/>
                <a:cs typeface="+mn-cs"/>
              </a:rPr>
              <a:t> was the 81 nm Se NPs. </a:t>
            </a:r>
          </a:p>
          <a:p>
            <a:r>
              <a:rPr lang="en-AU" sz="1200" kern="1200" dirty="0">
                <a:solidFill>
                  <a:schemeClr val="tx1"/>
                </a:solidFill>
                <a:effectLst/>
                <a:latin typeface="+mn-lt"/>
                <a:ea typeface="+mn-ea"/>
                <a:cs typeface="+mn-cs"/>
              </a:rPr>
              <a:t>Inhibition stated at v low </a:t>
            </a:r>
            <a:r>
              <a:rPr lang="en-AU" sz="1200" kern="1200" dirty="0" err="1">
                <a:solidFill>
                  <a:schemeClr val="tx1"/>
                </a:solidFill>
                <a:effectLst/>
                <a:latin typeface="+mn-lt"/>
                <a:ea typeface="+mn-ea"/>
                <a:cs typeface="+mn-cs"/>
              </a:rPr>
              <a:t>conc’s</a:t>
            </a:r>
            <a:endParaRPr lang="en-AU" dirty="0"/>
          </a:p>
        </p:txBody>
      </p:sp>
      <p:sp>
        <p:nvSpPr>
          <p:cNvPr id="4" name="Slide Number Placeholder 3"/>
          <p:cNvSpPr>
            <a:spLocks noGrp="1"/>
          </p:cNvSpPr>
          <p:nvPr>
            <p:ph type="sldNum" sz="quarter" idx="10"/>
          </p:nvPr>
        </p:nvSpPr>
        <p:spPr/>
        <p:txBody>
          <a:bodyPr/>
          <a:lstStyle/>
          <a:p>
            <a:fld id="{5E74EDC6-C917-4A4F-9E28-0132BB9DC636}" type="slidenum">
              <a:rPr lang="en-AU" smtClean="0"/>
              <a:t>18</a:t>
            </a:fld>
            <a:endParaRPr lang="en-AU"/>
          </a:p>
        </p:txBody>
      </p:sp>
    </p:spTree>
    <p:extLst>
      <p:ext uri="{BB962C8B-B14F-4D97-AF65-F5344CB8AC3E}">
        <p14:creationId xmlns:p14="http://schemas.microsoft.com/office/powerpoint/2010/main" val="1296949329"/>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AU" dirty="0"/>
              <a:t>Maximum effect for 81 nm NPs – why?</a:t>
            </a:r>
          </a:p>
          <a:p>
            <a:r>
              <a:rPr lang="en-AU" dirty="0"/>
              <a:t>S aureus</a:t>
            </a:r>
          </a:p>
        </p:txBody>
      </p:sp>
      <p:sp>
        <p:nvSpPr>
          <p:cNvPr id="4" name="Slide Number Placeholder 3"/>
          <p:cNvSpPr>
            <a:spLocks noGrp="1"/>
          </p:cNvSpPr>
          <p:nvPr>
            <p:ph type="sldNum" sz="quarter" idx="10"/>
          </p:nvPr>
        </p:nvSpPr>
        <p:spPr/>
        <p:txBody>
          <a:bodyPr/>
          <a:lstStyle/>
          <a:p>
            <a:fld id="{5E74EDC6-C917-4A4F-9E28-0132BB9DC636}" type="slidenum">
              <a:rPr lang="en-AU" smtClean="0"/>
              <a:t>20</a:t>
            </a:fld>
            <a:endParaRPr lang="en-AU"/>
          </a:p>
        </p:txBody>
      </p:sp>
    </p:spTree>
    <p:extLst>
      <p:ext uri="{BB962C8B-B14F-4D97-AF65-F5344CB8AC3E}">
        <p14:creationId xmlns:p14="http://schemas.microsoft.com/office/powerpoint/2010/main" val="1352378472"/>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AU" sz="1200" kern="1200" dirty="0">
                <a:solidFill>
                  <a:schemeClr val="tx1"/>
                </a:solidFill>
                <a:effectLst/>
                <a:latin typeface="+mn-lt"/>
                <a:ea typeface="+mn-ea"/>
                <a:cs typeface="+mn-cs"/>
              </a:rPr>
              <a:t>To investigate if the nanoparticles itself or the selenium ions released from the Se NPs plays the dominant role in antibacterial activity, Se NPs were added to</a:t>
            </a:r>
            <a:r>
              <a:rPr lang="en-AU" sz="1200" i="1" kern="1200" dirty="0">
                <a:solidFill>
                  <a:schemeClr val="tx1"/>
                </a:solidFill>
                <a:effectLst/>
                <a:latin typeface="+mn-lt"/>
                <a:ea typeface="+mn-ea"/>
                <a:cs typeface="+mn-cs"/>
              </a:rPr>
              <a:t> </a:t>
            </a:r>
            <a:r>
              <a:rPr lang="en-AU" sz="1200" i="1" kern="1200" dirty="0" err="1">
                <a:solidFill>
                  <a:schemeClr val="tx1"/>
                </a:solidFill>
                <a:effectLst/>
                <a:latin typeface="+mn-lt"/>
                <a:ea typeface="+mn-ea"/>
                <a:cs typeface="+mn-cs"/>
              </a:rPr>
              <a:t>S.aureus</a:t>
            </a:r>
            <a:r>
              <a:rPr lang="en-AU" sz="1200" kern="1200" dirty="0">
                <a:solidFill>
                  <a:schemeClr val="tx1"/>
                </a:solidFill>
                <a:effectLst/>
                <a:latin typeface="+mn-lt"/>
                <a:ea typeface="+mn-ea"/>
                <a:cs typeface="+mn-cs"/>
              </a:rPr>
              <a:t> at the same number of particles, not selenium weight concentration, and the growth inhibition analysed</a:t>
            </a:r>
          </a:p>
          <a:p>
            <a:endParaRPr lang="en-AU"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AU" sz="1200" kern="1200" dirty="0">
                <a:solidFill>
                  <a:schemeClr val="tx1"/>
                </a:solidFill>
                <a:effectLst/>
                <a:latin typeface="+mn-lt"/>
                <a:ea typeface="+mn-ea"/>
                <a:cs typeface="+mn-cs"/>
              </a:rPr>
              <a:t>The Se NPs with size of 81 nm still showed the best inhibition of </a:t>
            </a:r>
            <a:r>
              <a:rPr lang="en-AU" sz="1200" i="1" kern="1200" dirty="0" err="1">
                <a:solidFill>
                  <a:schemeClr val="tx1"/>
                </a:solidFill>
                <a:effectLst/>
                <a:latin typeface="+mn-lt"/>
                <a:ea typeface="+mn-ea"/>
                <a:cs typeface="+mn-cs"/>
              </a:rPr>
              <a:t>S.aureus</a:t>
            </a:r>
            <a:r>
              <a:rPr lang="en-AU" sz="1200" kern="1200" dirty="0">
                <a:solidFill>
                  <a:schemeClr val="tx1"/>
                </a:solidFill>
                <a:effectLst/>
                <a:latin typeface="+mn-lt"/>
                <a:ea typeface="+mn-ea"/>
                <a:cs typeface="+mn-cs"/>
              </a:rPr>
              <a:t> growth (Fig. 7). In the highest number concentration of 2.56 ×10</a:t>
            </a:r>
            <a:r>
              <a:rPr lang="en-AU" sz="1200" kern="1200" baseline="30000" dirty="0">
                <a:solidFill>
                  <a:schemeClr val="tx1"/>
                </a:solidFill>
                <a:effectLst/>
                <a:latin typeface="+mn-lt"/>
                <a:ea typeface="+mn-ea"/>
                <a:cs typeface="+mn-cs"/>
              </a:rPr>
              <a:t>10</a:t>
            </a:r>
            <a:r>
              <a:rPr lang="en-AU" sz="1200" kern="1200" dirty="0">
                <a:solidFill>
                  <a:schemeClr val="tx1"/>
                </a:solidFill>
                <a:effectLst/>
                <a:latin typeface="+mn-lt"/>
                <a:ea typeface="+mn-ea"/>
                <a:cs typeface="+mn-cs"/>
              </a:rPr>
              <a:t> particles/ml, with much higher weight concentration than 81 nm Se NPs, the 124 nm and 161 nm Se NPs showed much closer inhibition effects, but still not as good as for 81 nm NPs. These results indicated that the size effects played the dominant role in antibacterial activity, rather than the concentration of the selenium ions released from the Se NPs.</a:t>
            </a:r>
          </a:p>
          <a:p>
            <a:endParaRPr lang="en-AU" dirty="0"/>
          </a:p>
          <a:p>
            <a:pPr marL="0" marR="0" lvl="0" indent="0" algn="l" defTabSz="914400" rtl="0" eaLnBrk="1" fontAlgn="auto" latinLnBrk="0" hangingPunct="1">
              <a:lnSpc>
                <a:spcPct val="100000"/>
              </a:lnSpc>
              <a:spcBef>
                <a:spcPts val="0"/>
              </a:spcBef>
              <a:spcAft>
                <a:spcPts val="0"/>
              </a:spcAft>
              <a:buClrTx/>
              <a:buSzTx/>
              <a:buFontTx/>
              <a:buNone/>
              <a:tabLst/>
              <a:defRPr/>
            </a:pPr>
            <a:r>
              <a:rPr lang="en-AU" dirty="0"/>
              <a:t>S aureus</a:t>
            </a:r>
          </a:p>
          <a:p>
            <a:endParaRPr lang="en-AU" dirty="0"/>
          </a:p>
        </p:txBody>
      </p:sp>
      <p:sp>
        <p:nvSpPr>
          <p:cNvPr id="4" name="Slide Number Placeholder 3"/>
          <p:cNvSpPr>
            <a:spLocks noGrp="1"/>
          </p:cNvSpPr>
          <p:nvPr>
            <p:ph type="sldNum" sz="quarter" idx="10"/>
          </p:nvPr>
        </p:nvSpPr>
        <p:spPr/>
        <p:txBody>
          <a:bodyPr/>
          <a:lstStyle/>
          <a:p>
            <a:fld id="{5E74EDC6-C917-4A4F-9E28-0132BB9DC636}" type="slidenum">
              <a:rPr lang="en-AU" smtClean="0"/>
              <a:t>21</a:t>
            </a:fld>
            <a:endParaRPr lang="en-AU"/>
          </a:p>
        </p:txBody>
      </p:sp>
    </p:spTree>
    <p:extLst>
      <p:ext uri="{BB962C8B-B14F-4D97-AF65-F5344CB8AC3E}">
        <p14:creationId xmlns:p14="http://schemas.microsoft.com/office/powerpoint/2010/main" val="3479028778"/>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AU" sz="1200" kern="1200" dirty="0">
                <a:solidFill>
                  <a:schemeClr val="tx1"/>
                </a:solidFill>
                <a:effectLst/>
                <a:latin typeface="+mn-lt"/>
                <a:ea typeface="+mn-ea"/>
                <a:cs typeface="+mn-cs"/>
              </a:rPr>
              <a:t>The fast depletion of cellular ATP with bacteria cells is a characteristic of energy-uncoupling effects, suggesting a potential mechanism by which Se NPs interfere with cellular metabolism </a:t>
            </a:r>
          </a:p>
          <a:p>
            <a:endParaRPr lang="en-AU" sz="1200" kern="1200" dirty="0">
              <a:solidFill>
                <a:schemeClr val="tx1"/>
              </a:solidFill>
              <a:effectLst/>
              <a:latin typeface="+mn-lt"/>
              <a:ea typeface="+mn-ea"/>
              <a:cs typeface="+mn-cs"/>
            </a:endParaRPr>
          </a:p>
          <a:p>
            <a:r>
              <a:rPr lang="en-AU" sz="1200" kern="1200" dirty="0">
                <a:solidFill>
                  <a:schemeClr val="tx1"/>
                </a:solidFill>
                <a:effectLst/>
                <a:latin typeface="+mn-lt"/>
                <a:ea typeface="+mn-ea"/>
                <a:cs typeface="+mn-cs"/>
              </a:rPr>
              <a:t>The 81 nm Se NPS induced the greatest depletion of ATP in </a:t>
            </a:r>
            <a:r>
              <a:rPr lang="en-AU" sz="1200" i="1" kern="1200" dirty="0" err="1">
                <a:solidFill>
                  <a:schemeClr val="tx1"/>
                </a:solidFill>
                <a:effectLst/>
                <a:latin typeface="+mn-lt"/>
                <a:ea typeface="+mn-ea"/>
                <a:cs typeface="+mn-cs"/>
              </a:rPr>
              <a:t>S.aureus</a:t>
            </a:r>
            <a:r>
              <a:rPr lang="en-AU" sz="1200" i="1" kern="1200" dirty="0">
                <a:solidFill>
                  <a:schemeClr val="tx1"/>
                </a:solidFill>
                <a:effectLst/>
                <a:latin typeface="+mn-lt"/>
                <a:ea typeface="+mn-ea"/>
                <a:cs typeface="+mn-cs"/>
              </a:rPr>
              <a:t> </a:t>
            </a:r>
            <a:r>
              <a:rPr lang="en-AU" sz="1200" kern="1200" dirty="0">
                <a:solidFill>
                  <a:schemeClr val="tx1"/>
                </a:solidFill>
                <a:effectLst/>
                <a:latin typeface="+mn-lt"/>
                <a:ea typeface="+mn-ea"/>
                <a:cs typeface="+mn-cs"/>
              </a:rPr>
              <a:t>cells</a:t>
            </a:r>
          </a:p>
          <a:p>
            <a:endParaRPr lang="en-AU" sz="1200" kern="1200" dirty="0">
              <a:solidFill>
                <a:schemeClr val="tx1"/>
              </a:solidFill>
              <a:effectLst/>
              <a:latin typeface="+mn-lt"/>
              <a:ea typeface="+mn-ea"/>
              <a:cs typeface="+mn-cs"/>
            </a:endParaRPr>
          </a:p>
          <a:p>
            <a:r>
              <a:rPr lang="en-AU" sz="1200" kern="1200" dirty="0">
                <a:solidFill>
                  <a:schemeClr val="tx1"/>
                </a:solidFill>
                <a:effectLst/>
                <a:latin typeface="+mn-lt"/>
                <a:ea typeface="+mn-ea"/>
                <a:cs typeface="+mn-cs"/>
              </a:rPr>
              <a:t>bacteria in pure MHB as a control</a:t>
            </a:r>
          </a:p>
          <a:p>
            <a:pPr marL="0" marR="0" lvl="0" indent="0" algn="l" defTabSz="914400" rtl="0" eaLnBrk="1" fontAlgn="auto" latinLnBrk="0" hangingPunct="1">
              <a:lnSpc>
                <a:spcPct val="100000"/>
              </a:lnSpc>
              <a:spcBef>
                <a:spcPts val="0"/>
              </a:spcBef>
              <a:spcAft>
                <a:spcPts val="0"/>
              </a:spcAft>
              <a:buClrTx/>
              <a:buSzTx/>
              <a:buFontTx/>
              <a:buNone/>
              <a:tabLst/>
              <a:defRPr/>
            </a:pPr>
            <a:r>
              <a:rPr lang="en-AU" sz="1200" kern="1200" dirty="0">
                <a:solidFill>
                  <a:schemeClr val="tx1"/>
                </a:solidFill>
                <a:effectLst/>
                <a:latin typeface="+mn-lt"/>
                <a:ea typeface="+mn-ea"/>
                <a:cs typeface="+mn-cs"/>
              </a:rPr>
              <a:t>* represents the P-value &lt; 0.05, ** represents the P-value &lt; 0.01 and *** represents the P-value &lt; 0.001.</a:t>
            </a:r>
          </a:p>
          <a:p>
            <a:endParaRPr lang="en-AU" dirty="0"/>
          </a:p>
        </p:txBody>
      </p:sp>
      <p:sp>
        <p:nvSpPr>
          <p:cNvPr id="4" name="Slide Number Placeholder 3"/>
          <p:cNvSpPr>
            <a:spLocks noGrp="1"/>
          </p:cNvSpPr>
          <p:nvPr>
            <p:ph type="sldNum" sz="quarter" idx="10"/>
          </p:nvPr>
        </p:nvSpPr>
        <p:spPr/>
        <p:txBody>
          <a:bodyPr/>
          <a:lstStyle/>
          <a:p>
            <a:fld id="{5E74EDC6-C917-4A4F-9E28-0132BB9DC636}" type="slidenum">
              <a:rPr lang="en-AU" smtClean="0"/>
              <a:t>22</a:t>
            </a:fld>
            <a:endParaRPr lang="en-AU"/>
          </a:p>
        </p:txBody>
      </p:sp>
    </p:spTree>
    <p:extLst>
      <p:ext uri="{BB962C8B-B14F-4D97-AF65-F5344CB8AC3E}">
        <p14:creationId xmlns:p14="http://schemas.microsoft.com/office/powerpoint/2010/main" val="2543730594"/>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AU" sz="1200" kern="1200" dirty="0">
                <a:solidFill>
                  <a:schemeClr val="tx1"/>
                </a:solidFill>
                <a:effectLst/>
                <a:latin typeface="+mn-lt"/>
                <a:ea typeface="+mn-ea"/>
                <a:cs typeface="+mn-cs"/>
              </a:rPr>
              <a:t>The oxidative stress induced by high ROS production in response to nanoparticles is considered as an important mechanism of bacterial death </a:t>
            </a:r>
          </a:p>
          <a:p>
            <a:endParaRPr lang="en-AU" sz="1200" kern="1200" dirty="0">
              <a:solidFill>
                <a:schemeClr val="tx1"/>
              </a:solidFill>
              <a:effectLst/>
              <a:latin typeface="+mn-lt"/>
              <a:ea typeface="+mn-ea"/>
              <a:cs typeface="+mn-cs"/>
            </a:endParaRPr>
          </a:p>
          <a:p>
            <a:r>
              <a:rPr lang="en-AU" sz="1200" kern="1200" dirty="0">
                <a:solidFill>
                  <a:schemeClr val="tx1"/>
                </a:solidFill>
                <a:effectLst/>
                <a:latin typeface="+mn-lt"/>
                <a:ea typeface="+mn-ea"/>
                <a:cs typeface="+mn-cs"/>
              </a:rPr>
              <a:t>Se NPs promoted the ROS production in </a:t>
            </a:r>
            <a:r>
              <a:rPr lang="en-AU" sz="1200" i="1" kern="1200" dirty="0" err="1">
                <a:solidFill>
                  <a:schemeClr val="tx1"/>
                </a:solidFill>
                <a:effectLst/>
                <a:latin typeface="+mn-lt"/>
                <a:ea typeface="+mn-ea"/>
                <a:cs typeface="+mn-cs"/>
              </a:rPr>
              <a:t>S.aureus</a:t>
            </a:r>
            <a:r>
              <a:rPr lang="en-AU" sz="1200" kern="1200" dirty="0">
                <a:solidFill>
                  <a:schemeClr val="tx1"/>
                </a:solidFill>
                <a:effectLst/>
                <a:latin typeface="+mn-lt"/>
                <a:ea typeface="+mn-ea"/>
                <a:cs typeface="+mn-cs"/>
              </a:rPr>
              <a:t> cells in a dose dependent manner</a:t>
            </a:r>
          </a:p>
          <a:p>
            <a:endParaRPr lang="en-AU" sz="1200" kern="1200" dirty="0">
              <a:solidFill>
                <a:schemeClr val="tx1"/>
              </a:solidFill>
              <a:effectLst/>
              <a:latin typeface="+mn-lt"/>
              <a:ea typeface="+mn-ea"/>
              <a:cs typeface="+mn-cs"/>
            </a:endParaRPr>
          </a:p>
          <a:p>
            <a:r>
              <a:rPr lang="en-AU" sz="1200" kern="1200" dirty="0">
                <a:solidFill>
                  <a:schemeClr val="tx1"/>
                </a:solidFill>
                <a:effectLst/>
                <a:latin typeface="+mn-lt"/>
                <a:ea typeface="+mn-ea"/>
                <a:cs typeface="+mn-cs"/>
              </a:rPr>
              <a:t>Both 43 nm and 81 nm Se NPs showed a relatively high induction of ROS production</a:t>
            </a:r>
            <a:endParaRPr lang="en-AU" dirty="0"/>
          </a:p>
        </p:txBody>
      </p:sp>
      <p:sp>
        <p:nvSpPr>
          <p:cNvPr id="4" name="Slide Number Placeholder 3"/>
          <p:cNvSpPr>
            <a:spLocks noGrp="1"/>
          </p:cNvSpPr>
          <p:nvPr>
            <p:ph type="sldNum" sz="quarter" idx="10"/>
          </p:nvPr>
        </p:nvSpPr>
        <p:spPr/>
        <p:txBody>
          <a:bodyPr/>
          <a:lstStyle/>
          <a:p>
            <a:fld id="{5E74EDC6-C917-4A4F-9E28-0132BB9DC636}" type="slidenum">
              <a:rPr lang="en-AU" smtClean="0"/>
              <a:t>23</a:t>
            </a:fld>
            <a:endParaRPr lang="en-AU"/>
          </a:p>
        </p:txBody>
      </p:sp>
    </p:spTree>
    <p:extLst>
      <p:ext uri="{BB962C8B-B14F-4D97-AF65-F5344CB8AC3E}">
        <p14:creationId xmlns:p14="http://schemas.microsoft.com/office/powerpoint/2010/main" val="3361815289"/>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AU" sz="1200" kern="1200" dirty="0">
                <a:solidFill>
                  <a:schemeClr val="tx1"/>
                </a:solidFill>
                <a:effectLst/>
                <a:latin typeface="+mn-lt"/>
                <a:ea typeface="+mn-ea"/>
                <a:cs typeface="+mn-cs"/>
              </a:rPr>
              <a:t>Depolarisation of cell membranes is a well-established mechanism of action of antimicrobial agents</a:t>
            </a:r>
          </a:p>
          <a:p>
            <a:endParaRPr lang="en-AU"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AU" sz="1200" kern="1200" dirty="0">
                <a:solidFill>
                  <a:schemeClr val="tx1"/>
                </a:solidFill>
                <a:effectLst/>
                <a:latin typeface="+mn-lt"/>
                <a:ea typeface="+mn-ea"/>
                <a:cs typeface="+mn-cs"/>
              </a:rPr>
              <a:t>The 43 nm and 81 nm Se NPs could depolarize the </a:t>
            </a:r>
            <a:r>
              <a:rPr lang="en-AU" sz="1200" i="1" kern="1200" dirty="0" err="1">
                <a:solidFill>
                  <a:schemeClr val="tx1"/>
                </a:solidFill>
                <a:effectLst/>
                <a:latin typeface="+mn-lt"/>
                <a:ea typeface="+mn-ea"/>
                <a:cs typeface="+mn-cs"/>
              </a:rPr>
              <a:t>S.aureus</a:t>
            </a:r>
            <a:r>
              <a:rPr lang="en-AU" sz="1200" kern="1200" dirty="0">
                <a:solidFill>
                  <a:schemeClr val="tx1"/>
                </a:solidFill>
                <a:effectLst/>
                <a:latin typeface="+mn-lt"/>
                <a:ea typeface="+mn-ea"/>
                <a:cs typeface="+mn-cs"/>
              </a:rPr>
              <a:t> cells in a dose dependent manner, which meant that the Se NPs changed membrane potential of </a:t>
            </a:r>
            <a:r>
              <a:rPr lang="en-AU" sz="1200" i="1" kern="1200" dirty="0" err="1">
                <a:solidFill>
                  <a:schemeClr val="tx1"/>
                </a:solidFill>
                <a:effectLst/>
                <a:latin typeface="+mn-lt"/>
                <a:ea typeface="+mn-ea"/>
                <a:cs typeface="+mn-cs"/>
              </a:rPr>
              <a:t>S.aureus</a:t>
            </a:r>
            <a:r>
              <a:rPr lang="en-AU" sz="1200" kern="1200" dirty="0">
                <a:solidFill>
                  <a:schemeClr val="tx1"/>
                </a:solidFill>
                <a:effectLst/>
                <a:latin typeface="+mn-lt"/>
                <a:ea typeface="+mn-ea"/>
                <a:cs typeface="+mn-cs"/>
              </a:rPr>
              <a:t> cells.</a:t>
            </a:r>
          </a:p>
          <a:p>
            <a:endParaRPr lang="en-AU" sz="1200" kern="1200" dirty="0">
              <a:solidFill>
                <a:schemeClr val="tx1"/>
              </a:solidFill>
              <a:effectLst/>
              <a:latin typeface="+mn-lt"/>
              <a:ea typeface="+mn-ea"/>
              <a:cs typeface="+mn-cs"/>
            </a:endParaRPr>
          </a:p>
          <a:p>
            <a:r>
              <a:rPr lang="en-AU" sz="1200" kern="1200" dirty="0">
                <a:solidFill>
                  <a:schemeClr val="tx1"/>
                </a:solidFill>
                <a:effectLst/>
                <a:latin typeface="+mn-lt"/>
                <a:ea typeface="+mn-ea"/>
                <a:cs typeface="+mn-cs"/>
              </a:rPr>
              <a:t>bacteria in pure MHB as the untreated control and bacteria treated with CCCP as the depolarized control</a:t>
            </a:r>
            <a:endParaRPr lang="en-AU" dirty="0"/>
          </a:p>
        </p:txBody>
      </p:sp>
      <p:sp>
        <p:nvSpPr>
          <p:cNvPr id="4" name="Slide Number Placeholder 3"/>
          <p:cNvSpPr>
            <a:spLocks noGrp="1"/>
          </p:cNvSpPr>
          <p:nvPr>
            <p:ph type="sldNum" sz="quarter" idx="10"/>
          </p:nvPr>
        </p:nvSpPr>
        <p:spPr/>
        <p:txBody>
          <a:bodyPr/>
          <a:lstStyle/>
          <a:p>
            <a:fld id="{5E74EDC6-C917-4A4F-9E28-0132BB9DC636}" type="slidenum">
              <a:rPr lang="en-AU" smtClean="0"/>
              <a:t>24</a:t>
            </a:fld>
            <a:endParaRPr lang="en-AU"/>
          </a:p>
        </p:txBody>
      </p:sp>
    </p:spTree>
    <p:extLst>
      <p:ext uri="{BB962C8B-B14F-4D97-AF65-F5344CB8AC3E}">
        <p14:creationId xmlns:p14="http://schemas.microsoft.com/office/powerpoint/2010/main" val="2476118126"/>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AU" sz="1200" kern="1200" dirty="0">
                <a:solidFill>
                  <a:schemeClr val="tx1"/>
                </a:solidFill>
                <a:effectLst/>
                <a:latin typeface="+mn-lt"/>
                <a:ea typeface="+mn-ea"/>
                <a:cs typeface="+mn-cs"/>
              </a:rPr>
              <a:t>These suggests a balance must be achieved to determine the optimum antibacterial activity of the different sizes of Se NPs, maximising the damage from ROS production while at the same time minimising the ability to form antioxidant </a:t>
            </a:r>
            <a:r>
              <a:rPr lang="en-AU" sz="1200" kern="1200" dirty="0" err="1">
                <a:solidFill>
                  <a:schemeClr val="tx1"/>
                </a:solidFill>
                <a:effectLst/>
                <a:latin typeface="+mn-lt"/>
                <a:ea typeface="+mn-ea"/>
                <a:cs typeface="+mn-cs"/>
              </a:rPr>
              <a:t>selenoproteins</a:t>
            </a:r>
            <a:endParaRPr lang="en-AU" sz="1200" kern="1200" dirty="0">
              <a:solidFill>
                <a:schemeClr val="tx1"/>
              </a:solidFill>
              <a:effectLst/>
              <a:latin typeface="+mn-lt"/>
              <a:ea typeface="+mn-ea"/>
              <a:cs typeface="+mn-cs"/>
            </a:endParaRPr>
          </a:p>
          <a:p>
            <a:endParaRPr lang="en-AU" sz="1200" kern="1200">
              <a:solidFill>
                <a:schemeClr val="tx1"/>
              </a:solidFill>
              <a:effectLst/>
              <a:latin typeface="+mn-lt"/>
              <a:ea typeface="+mn-ea"/>
              <a:cs typeface="+mn-cs"/>
            </a:endParaRPr>
          </a:p>
          <a:p>
            <a:r>
              <a:rPr lang="en-AU"/>
              <a:t>Next</a:t>
            </a:r>
            <a:r>
              <a:rPr lang="en-AU" dirty="0"/>
              <a:t>: applications – in vivo testing and incorporation into scaffolds</a:t>
            </a:r>
          </a:p>
        </p:txBody>
      </p:sp>
      <p:sp>
        <p:nvSpPr>
          <p:cNvPr id="4" name="Slide Number Placeholder 3"/>
          <p:cNvSpPr>
            <a:spLocks noGrp="1"/>
          </p:cNvSpPr>
          <p:nvPr>
            <p:ph type="sldNum" sz="quarter" idx="10"/>
          </p:nvPr>
        </p:nvSpPr>
        <p:spPr/>
        <p:txBody>
          <a:bodyPr/>
          <a:lstStyle/>
          <a:p>
            <a:fld id="{5E74EDC6-C917-4A4F-9E28-0132BB9DC636}" type="slidenum">
              <a:rPr lang="en-AU" smtClean="0"/>
              <a:t>26</a:t>
            </a:fld>
            <a:endParaRPr lang="en-AU"/>
          </a:p>
        </p:txBody>
      </p:sp>
    </p:spTree>
    <p:extLst>
      <p:ext uri="{BB962C8B-B14F-4D97-AF65-F5344CB8AC3E}">
        <p14:creationId xmlns:p14="http://schemas.microsoft.com/office/powerpoint/2010/main" val="77514583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AU" sz="1200" b="0" i="0" u="none" strike="noStrike" kern="1200" baseline="0" dirty="0">
                <a:solidFill>
                  <a:schemeClr val="tx1"/>
                </a:solidFill>
                <a:latin typeface="+mn-lt"/>
                <a:ea typeface="+mn-ea"/>
                <a:cs typeface="+mn-cs"/>
              </a:rPr>
              <a:t>Confocal micrographs of cross sections of scaffolds foamed with different surfactant</a:t>
            </a:r>
          </a:p>
          <a:p>
            <a:r>
              <a:rPr lang="en-AU" sz="1200" b="0" i="0" u="none" strike="noStrike" kern="1200" baseline="0" dirty="0">
                <a:solidFill>
                  <a:schemeClr val="tx1"/>
                </a:solidFill>
                <a:latin typeface="+mn-lt"/>
                <a:ea typeface="+mn-ea"/>
                <a:cs typeface="+mn-cs"/>
              </a:rPr>
              <a:t>concentrations (A) 5 mg/ml PVA, (B) 10 mg/ml PVA, (C) 15 mg/ml PVA and (D) 20 mg/ml PVA. CS: 25 mg/</a:t>
            </a:r>
          </a:p>
          <a:p>
            <a:r>
              <a:rPr lang="sv-SE" sz="1200" b="0" i="0" u="none" strike="noStrike" kern="1200" baseline="0" dirty="0">
                <a:solidFill>
                  <a:schemeClr val="tx1"/>
                </a:solidFill>
                <a:latin typeface="+mn-lt"/>
                <a:ea typeface="+mn-ea"/>
                <a:cs typeface="+mn-cs"/>
              </a:rPr>
              <a:t>ml, MS: 1500 rpm and FT: 6 min.</a:t>
            </a:r>
            <a:endParaRPr lang="en-AU" dirty="0"/>
          </a:p>
        </p:txBody>
      </p:sp>
      <p:sp>
        <p:nvSpPr>
          <p:cNvPr id="4" name="Slide Number Placeholder 3"/>
          <p:cNvSpPr>
            <a:spLocks noGrp="1"/>
          </p:cNvSpPr>
          <p:nvPr>
            <p:ph type="sldNum" sz="quarter" idx="10"/>
          </p:nvPr>
        </p:nvSpPr>
        <p:spPr/>
        <p:txBody>
          <a:bodyPr/>
          <a:lstStyle/>
          <a:p>
            <a:fld id="{5E74EDC6-C917-4A4F-9E28-0132BB9DC636}" type="slidenum">
              <a:rPr lang="en-AU" smtClean="0"/>
              <a:t>27</a:t>
            </a:fld>
            <a:endParaRPr lang="en-AU"/>
          </a:p>
        </p:txBody>
      </p:sp>
    </p:spTree>
    <p:extLst>
      <p:ext uri="{BB962C8B-B14F-4D97-AF65-F5344CB8AC3E}">
        <p14:creationId xmlns:p14="http://schemas.microsoft.com/office/powerpoint/2010/main" val="1424337106"/>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AU" dirty="0"/>
              <a:t>A: </a:t>
            </a:r>
            <a:r>
              <a:rPr lang="en-AU" sz="1200" dirty="0"/>
              <a:t>Chitosan (CS): 25 mg/ml PVA: </a:t>
            </a:r>
            <a:r>
              <a:rPr lang="en-AU" sz="1200" dirty="0" err="1"/>
              <a:t>20mg</a:t>
            </a:r>
            <a:r>
              <a:rPr lang="en-AU" sz="1200" dirty="0"/>
              <a:t>/ml Mixing time: 5 min</a:t>
            </a:r>
          </a:p>
          <a:p>
            <a:r>
              <a:rPr lang="en-AU" dirty="0"/>
              <a:t>B: </a:t>
            </a:r>
            <a:r>
              <a:rPr lang="en-AU" sz="1200" dirty="0"/>
              <a:t>CS: 25 mg/ml</a:t>
            </a:r>
            <a:r>
              <a:rPr lang="en-AU" sz="1200" baseline="0" dirty="0"/>
              <a:t> </a:t>
            </a:r>
            <a:r>
              <a:rPr lang="en-AU" sz="1200" dirty="0"/>
              <a:t>Mixing time: 5 min, Mixing speed: 1500 rpm</a:t>
            </a:r>
          </a:p>
          <a:p>
            <a:r>
              <a:rPr lang="en-AU" dirty="0"/>
              <a:t>C: </a:t>
            </a:r>
            <a:r>
              <a:rPr lang="en-AU" sz="1200" dirty="0"/>
              <a:t>CS: 25 mg/ml</a:t>
            </a:r>
            <a:r>
              <a:rPr lang="en-AU" sz="1200" baseline="0" dirty="0"/>
              <a:t> </a:t>
            </a:r>
            <a:r>
              <a:rPr lang="en-AU" sz="1200" dirty="0"/>
              <a:t>PVA: </a:t>
            </a:r>
            <a:r>
              <a:rPr lang="en-AU" sz="1200" dirty="0" err="1"/>
              <a:t>20mg</a:t>
            </a:r>
            <a:r>
              <a:rPr lang="en-AU" sz="1200" dirty="0"/>
              <a:t>/ml Mixing speed: 1500 rpm</a:t>
            </a:r>
          </a:p>
          <a:p>
            <a:r>
              <a:rPr lang="en-AU" dirty="0"/>
              <a:t>D: </a:t>
            </a:r>
            <a:r>
              <a:rPr lang="en-AU" sz="1200" dirty="0"/>
              <a:t>PVA: 20 mg/ml</a:t>
            </a:r>
            <a:r>
              <a:rPr lang="en-AU" sz="1200" baseline="0" dirty="0"/>
              <a:t> </a:t>
            </a:r>
            <a:r>
              <a:rPr lang="en-AU" sz="1200" dirty="0"/>
              <a:t>Mixing time: 5 min, Mixing speed: 1500 rpm</a:t>
            </a:r>
          </a:p>
          <a:p>
            <a:pPr marL="0" marR="0" lvl="0" indent="0" algn="l" defTabSz="914400" rtl="0" eaLnBrk="1" fontAlgn="auto" latinLnBrk="0" hangingPunct="1">
              <a:lnSpc>
                <a:spcPct val="100000"/>
              </a:lnSpc>
              <a:spcBef>
                <a:spcPts val="0"/>
              </a:spcBef>
              <a:spcAft>
                <a:spcPts val="0"/>
              </a:spcAft>
              <a:buClrTx/>
              <a:buSzTx/>
              <a:buFontTx/>
              <a:buNone/>
              <a:tabLst/>
              <a:defRPr/>
            </a:pPr>
            <a:r>
              <a:rPr lang="en-AU" sz="1200" dirty="0"/>
              <a:t>N=3, ±</a:t>
            </a:r>
            <a:r>
              <a:rPr lang="en-AU" sz="1200" dirty="0" err="1"/>
              <a:t>s.d</a:t>
            </a:r>
            <a:endParaRPr lang="en-AU" sz="1200" dirty="0"/>
          </a:p>
          <a:p>
            <a:endParaRPr lang="en-AU" dirty="0"/>
          </a:p>
          <a:p>
            <a:r>
              <a:rPr lang="en-AU" dirty="0"/>
              <a:t>PVA: </a:t>
            </a:r>
            <a:r>
              <a:rPr lang="en-AU" sz="1200" b="0" i="0" u="none" strike="noStrike" kern="1200" baseline="0" dirty="0">
                <a:solidFill>
                  <a:schemeClr val="tx1"/>
                </a:solidFill>
                <a:latin typeface="+mn-lt"/>
                <a:ea typeface="+mn-ea"/>
                <a:cs typeface="+mn-cs"/>
              </a:rPr>
              <a:t>decreases interfacial tension as surface active, stabilising foam</a:t>
            </a:r>
          </a:p>
          <a:p>
            <a:r>
              <a:rPr lang="en-AU" dirty="0"/>
              <a:t>Chitosan concentration: </a:t>
            </a:r>
          </a:p>
          <a:p>
            <a:pPr marL="171450" indent="-171450">
              <a:buFontTx/>
              <a:buChar char="-"/>
            </a:pPr>
            <a:r>
              <a:rPr lang="en-AU" dirty="0"/>
              <a:t>increases viscosity, slows down film drainage</a:t>
            </a:r>
          </a:p>
          <a:p>
            <a:pPr marL="171450" indent="-171450">
              <a:buFontTx/>
              <a:buChar char="-"/>
            </a:pPr>
            <a:r>
              <a:rPr lang="en-AU" dirty="0"/>
              <a:t>At low </a:t>
            </a:r>
            <a:r>
              <a:rPr lang="en-AU" dirty="0" err="1"/>
              <a:t>conc</a:t>
            </a:r>
            <a:r>
              <a:rPr lang="en-AU" dirty="0"/>
              <a:t>, air</a:t>
            </a:r>
            <a:r>
              <a:rPr lang="en-AU" baseline="0" dirty="0"/>
              <a:t> was not entrained as viscosity too low</a:t>
            </a:r>
          </a:p>
          <a:p>
            <a:pPr marL="171450" indent="-171450">
              <a:buFontTx/>
              <a:buChar char="-"/>
            </a:pPr>
            <a:r>
              <a:rPr lang="en-AU" baseline="0" dirty="0"/>
              <a:t>At high </a:t>
            </a:r>
            <a:r>
              <a:rPr lang="en-AU" baseline="0" dirty="0" err="1"/>
              <a:t>conc</a:t>
            </a:r>
            <a:r>
              <a:rPr lang="en-AU" baseline="0" dirty="0"/>
              <a:t>, </a:t>
            </a:r>
            <a:r>
              <a:rPr lang="en-AU" sz="1200" b="0" i="0" u="none" strike="noStrike" kern="1200" baseline="0" dirty="0">
                <a:solidFill>
                  <a:schemeClr val="tx1"/>
                </a:solidFill>
                <a:latin typeface="+mn-lt"/>
                <a:ea typeface="+mn-ea"/>
                <a:cs typeface="+mn-cs"/>
              </a:rPr>
              <a:t>air entrapment process less effective, probably due to the larger resistance to shear</a:t>
            </a:r>
            <a:endParaRPr lang="en-AU" dirty="0"/>
          </a:p>
        </p:txBody>
      </p:sp>
      <p:sp>
        <p:nvSpPr>
          <p:cNvPr id="4" name="Slide Number Placeholder 3"/>
          <p:cNvSpPr>
            <a:spLocks noGrp="1"/>
          </p:cNvSpPr>
          <p:nvPr>
            <p:ph type="sldNum" sz="quarter" idx="10"/>
          </p:nvPr>
        </p:nvSpPr>
        <p:spPr/>
        <p:txBody>
          <a:bodyPr/>
          <a:lstStyle/>
          <a:p>
            <a:pPr>
              <a:defRPr/>
            </a:pPr>
            <a:fld id="{DAA670D4-8E8B-4F12-9E38-02B591290206}" type="slidenum">
              <a:rPr lang="en-AU" altLang="ko-KR" smtClean="0"/>
              <a:pPr>
                <a:defRPr/>
              </a:pPr>
              <a:t>28</a:t>
            </a:fld>
            <a:endParaRPr lang="en-AU" altLang="ko-KR"/>
          </a:p>
        </p:txBody>
      </p:sp>
    </p:spTree>
    <p:extLst>
      <p:ext uri="{BB962C8B-B14F-4D97-AF65-F5344CB8AC3E}">
        <p14:creationId xmlns:p14="http://schemas.microsoft.com/office/powerpoint/2010/main" val="123954686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AU" sz="1200" b="0" i="0" u="none" strike="noStrike" kern="1200" baseline="0" dirty="0">
                <a:solidFill>
                  <a:schemeClr val="tx1"/>
                </a:solidFill>
                <a:latin typeface="+mn-lt"/>
                <a:ea typeface="+mn-ea"/>
                <a:cs typeface="+mn-cs"/>
              </a:rPr>
              <a:t>Effect of chitosan concentration on (A) porosities and (B) swelling ratios of chitosan/PVA scaffolds.</a:t>
            </a:r>
          </a:p>
          <a:p>
            <a:r>
              <a:rPr lang="en-AU" sz="1200" b="0" i="0" u="none" strike="noStrike" kern="1200" baseline="0" dirty="0">
                <a:solidFill>
                  <a:schemeClr val="tx1"/>
                </a:solidFill>
                <a:latin typeface="+mn-lt"/>
                <a:ea typeface="+mn-ea"/>
                <a:cs typeface="+mn-cs"/>
              </a:rPr>
              <a:t>Notes: Scaffold synthesis conditions PVA: 20 mg/ml, mixing speed: 1500 rpm and foaming time: 6 min, respectively. </a:t>
            </a:r>
            <a:r>
              <a:rPr lang="en-AU" sz="1200" b="0" i="1" u="none" strike="noStrike" kern="1200" baseline="0" dirty="0">
                <a:solidFill>
                  <a:schemeClr val="tx1"/>
                </a:solidFill>
                <a:latin typeface="+mn-lt"/>
                <a:ea typeface="+mn-ea"/>
                <a:cs typeface="+mn-cs"/>
              </a:rPr>
              <a:t>n </a:t>
            </a:r>
            <a:r>
              <a:rPr lang="en-AU" sz="1200" b="0" i="0" u="none" strike="noStrike" kern="1200" baseline="0" dirty="0">
                <a:solidFill>
                  <a:schemeClr val="tx1"/>
                </a:solidFill>
                <a:latin typeface="+mn-lt"/>
                <a:ea typeface="+mn-ea"/>
                <a:cs typeface="+mn-cs"/>
              </a:rPr>
              <a:t>= 4,</a:t>
            </a:r>
          </a:p>
          <a:p>
            <a:r>
              <a:rPr lang="en-AU" sz="1200" b="0" i="0" u="none" strike="noStrike" kern="1200" baseline="0" dirty="0">
                <a:solidFill>
                  <a:schemeClr val="tx1"/>
                </a:solidFill>
                <a:latin typeface="+mn-lt"/>
                <a:ea typeface="+mn-ea"/>
                <a:cs typeface="+mn-cs"/>
              </a:rPr>
              <a:t>data = average ± standard deviation. *Indicates statistically significant deviation of means (</a:t>
            </a:r>
            <a:r>
              <a:rPr lang="en-AU" sz="1200" b="0" i="1" u="none" strike="noStrike" kern="1200" baseline="0" dirty="0">
                <a:solidFill>
                  <a:schemeClr val="tx1"/>
                </a:solidFill>
                <a:latin typeface="+mn-lt"/>
                <a:ea typeface="+mn-ea"/>
                <a:cs typeface="+mn-cs"/>
              </a:rPr>
              <a:t>p </a:t>
            </a:r>
            <a:r>
              <a:rPr lang="en-AU" sz="1200" b="0" i="0" u="none" strike="noStrike" kern="1200" baseline="0" dirty="0">
                <a:solidFill>
                  <a:schemeClr val="tx1"/>
                </a:solidFill>
                <a:latin typeface="+mn-lt"/>
                <a:ea typeface="+mn-ea"/>
                <a:cs typeface="+mn-cs"/>
              </a:rPr>
              <a:t>&lt; 0.05, ANOVA).</a:t>
            </a:r>
          </a:p>
          <a:p>
            <a:r>
              <a:rPr lang="en-AU" sz="1200" b="0" i="0" u="none" strike="noStrike" kern="1200" baseline="0" dirty="0">
                <a:solidFill>
                  <a:schemeClr val="tx1"/>
                </a:solidFill>
                <a:latin typeface="+mn-lt"/>
                <a:ea typeface="+mn-ea"/>
                <a:cs typeface="+mn-cs"/>
              </a:rPr>
              <a:t>Effect of chitosan concentration on compressive moduli of scaffolds.</a:t>
            </a:r>
          </a:p>
          <a:p>
            <a:r>
              <a:rPr lang="en-AU" sz="1200" b="0" i="0" u="none" strike="noStrike" kern="1200" baseline="0" dirty="0">
                <a:solidFill>
                  <a:schemeClr val="tx1"/>
                </a:solidFill>
                <a:latin typeface="+mn-lt"/>
                <a:ea typeface="+mn-ea"/>
                <a:cs typeface="+mn-cs"/>
              </a:rPr>
              <a:t>Notes: Scaffold synthesis conditions MS: 1500 rpm, PVA: 20 mg/ml, FT: 6 min, </a:t>
            </a:r>
            <a:r>
              <a:rPr lang="en-AU" sz="1200" b="0" i="1" u="none" strike="noStrike" kern="1200" baseline="0" dirty="0">
                <a:solidFill>
                  <a:schemeClr val="tx1"/>
                </a:solidFill>
                <a:latin typeface="+mn-lt"/>
                <a:ea typeface="+mn-ea"/>
                <a:cs typeface="+mn-cs"/>
              </a:rPr>
              <a:t>n </a:t>
            </a:r>
            <a:r>
              <a:rPr lang="en-AU" sz="1200" b="0" i="0" u="none" strike="noStrike" kern="1200" baseline="0" dirty="0">
                <a:solidFill>
                  <a:schemeClr val="tx1"/>
                </a:solidFill>
                <a:latin typeface="+mn-lt"/>
                <a:ea typeface="+mn-ea"/>
                <a:cs typeface="+mn-cs"/>
              </a:rPr>
              <a:t>= 3, mean± </a:t>
            </a:r>
            <a:r>
              <a:rPr lang="en-AU" sz="1200" b="0" i="0" u="none" strike="noStrike" kern="1200" baseline="0" dirty="0" err="1">
                <a:solidFill>
                  <a:schemeClr val="tx1"/>
                </a:solidFill>
                <a:latin typeface="+mn-lt"/>
                <a:ea typeface="+mn-ea"/>
                <a:cs typeface="+mn-cs"/>
              </a:rPr>
              <a:t>sd</a:t>
            </a:r>
            <a:endParaRPr lang="en-AU" sz="1200" b="0" i="0" u="none" strike="noStrike" kern="1200" baseline="0" dirty="0">
              <a:solidFill>
                <a:schemeClr val="tx1"/>
              </a:solidFill>
              <a:latin typeface="+mn-lt"/>
              <a:ea typeface="+mn-ea"/>
              <a:cs typeface="+mn-cs"/>
            </a:endParaRPr>
          </a:p>
          <a:p>
            <a:r>
              <a:rPr lang="en-AU" sz="1200" b="0" i="0" u="none" strike="noStrike" kern="1200" baseline="0" dirty="0">
                <a:solidFill>
                  <a:schemeClr val="tx1"/>
                </a:solidFill>
                <a:latin typeface="+mn-lt"/>
                <a:ea typeface="+mn-ea"/>
                <a:cs typeface="+mn-cs"/>
              </a:rPr>
              <a:t>*</a:t>
            </a:r>
            <a:r>
              <a:rPr lang="en-AU" sz="1200" b="0" i="1" u="none" strike="noStrike" kern="1200" baseline="0" dirty="0">
                <a:solidFill>
                  <a:schemeClr val="tx1"/>
                </a:solidFill>
                <a:latin typeface="+mn-lt"/>
                <a:ea typeface="+mn-ea"/>
                <a:cs typeface="+mn-cs"/>
              </a:rPr>
              <a:t>p </a:t>
            </a:r>
            <a:r>
              <a:rPr lang="en-AU" sz="1200" b="0" i="0" u="none" strike="noStrike" kern="1200" baseline="0" dirty="0">
                <a:solidFill>
                  <a:schemeClr val="tx1"/>
                </a:solidFill>
                <a:latin typeface="+mn-lt"/>
                <a:ea typeface="+mn-ea"/>
                <a:cs typeface="+mn-cs"/>
              </a:rPr>
              <a:t>&lt; 0.05, ANOVA</a:t>
            </a:r>
          </a:p>
          <a:p>
            <a:r>
              <a:rPr lang="en-AU" sz="1200" b="0" i="0" u="none" strike="noStrike" kern="1200" baseline="0" dirty="0">
                <a:solidFill>
                  <a:schemeClr val="tx1"/>
                </a:solidFill>
                <a:latin typeface="+mn-lt"/>
                <a:ea typeface="+mn-ea"/>
                <a:cs typeface="+mn-cs"/>
              </a:rPr>
              <a:t>-&gt; tuneable systems with pore architectures and mechanics</a:t>
            </a:r>
            <a:endParaRPr lang="en-AU" dirty="0"/>
          </a:p>
        </p:txBody>
      </p:sp>
      <p:sp>
        <p:nvSpPr>
          <p:cNvPr id="4" name="Slide Number Placeholder 3"/>
          <p:cNvSpPr>
            <a:spLocks noGrp="1"/>
          </p:cNvSpPr>
          <p:nvPr>
            <p:ph type="sldNum" sz="quarter" idx="10"/>
          </p:nvPr>
        </p:nvSpPr>
        <p:spPr/>
        <p:txBody>
          <a:bodyPr/>
          <a:lstStyle/>
          <a:p>
            <a:fld id="{5E74EDC6-C917-4A4F-9E28-0132BB9DC636}" type="slidenum">
              <a:rPr lang="en-AU" smtClean="0"/>
              <a:t>29</a:t>
            </a:fld>
            <a:endParaRPr lang="en-AU"/>
          </a:p>
        </p:txBody>
      </p:sp>
    </p:spTree>
    <p:extLst>
      <p:ext uri="{BB962C8B-B14F-4D97-AF65-F5344CB8AC3E}">
        <p14:creationId xmlns:p14="http://schemas.microsoft.com/office/powerpoint/2010/main" val="407351444"/>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AU" sz="1200" b="0" i="0" u="none" strike="noStrike" kern="1200" baseline="0" dirty="0">
                <a:solidFill>
                  <a:schemeClr val="tx1"/>
                </a:solidFill>
                <a:latin typeface="+mn-lt"/>
                <a:ea typeface="+mn-ea"/>
                <a:cs typeface="+mn-cs"/>
              </a:rPr>
              <a:t>Surface morphology (using scanning electron microscopy) of the of Se-chitosan/PVA scaffolds prepared by in situ reduction of Se from </a:t>
            </a:r>
            <a:r>
              <a:rPr lang="en-AU" sz="1200" b="0" i="0" u="none" strike="noStrike" kern="1200" baseline="0" dirty="0" err="1">
                <a:solidFill>
                  <a:schemeClr val="tx1"/>
                </a:solidFill>
                <a:latin typeface="+mn-lt"/>
                <a:ea typeface="+mn-ea"/>
                <a:cs typeface="+mn-cs"/>
              </a:rPr>
              <a:t>Na2SeO3</a:t>
            </a:r>
            <a:r>
              <a:rPr lang="en-AU" sz="1200" b="0" i="0" u="none" strike="noStrike" kern="1200" baseline="0" dirty="0">
                <a:solidFill>
                  <a:schemeClr val="tx1"/>
                </a:solidFill>
                <a:latin typeface="+mn-lt"/>
                <a:ea typeface="+mn-ea"/>
                <a:cs typeface="+mn-cs"/>
              </a:rPr>
              <a:t> solution onto chitosan/PVA scaffolds. Se formed needle-like structures on all scaffolds which were attributed to interaction of </a:t>
            </a:r>
            <a:r>
              <a:rPr lang="en-AU" sz="1200" b="0" i="0" u="none" strike="noStrike" kern="1200" baseline="0" dirty="0" err="1">
                <a:solidFill>
                  <a:schemeClr val="tx1"/>
                </a:solidFill>
                <a:latin typeface="+mn-lt"/>
                <a:ea typeface="+mn-ea"/>
                <a:cs typeface="+mn-cs"/>
              </a:rPr>
              <a:t>Se2O3</a:t>
            </a:r>
            <a:r>
              <a:rPr lang="en-AU" sz="1200" b="0" i="0" u="none" strike="noStrike" kern="1200" baseline="0" dirty="0">
                <a:solidFill>
                  <a:schemeClr val="tx1"/>
                </a:solidFill>
                <a:latin typeface="+mn-lt"/>
                <a:ea typeface="+mn-ea"/>
                <a:cs typeface="+mn-cs"/>
              </a:rPr>
              <a:t> anions with positively charged chitosan molecules.</a:t>
            </a:r>
          </a:p>
          <a:p>
            <a:endParaRPr lang="en-AU" sz="1200" b="0" i="0" u="none" strike="noStrike" kern="1200" baseline="0" dirty="0">
              <a:solidFill>
                <a:schemeClr val="tx1"/>
              </a:solidFill>
              <a:latin typeface="+mn-lt"/>
              <a:ea typeface="+mn-ea"/>
              <a:cs typeface="+mn-cs"/>
            </a:endParaRPr>
          </a:p>
          <a:p>
            <a:r>
              <a:rPr lang="en-AU" sz="1200" b="0" i="0" u="none" strike="noStrike" kern="1200" baseline="0" dirty="0">
                <a:solidFill>
                  <a:schemeClr val="tx1"/>
                </a:solidFill>
                <a:latin typeface="+mn-lt"/>
                <a:ea typeface="+mn-ea"/>
                <a:cs typeface="+mn-cs"/>
              </a:rPr>
              <a:t>Schematic representation of our hypothesis for Se </a:t>
            </a:r>
            <a:r>
              <a:rPr lang="en-AU" sz="1200" b="0" i="0" u="none" strike="noStrike" kern="1200" baseline="0" dirty="0" err="1">
                <a:solidFill>
                  <a:schemeClr val="tx1"/>
                </a:solidFill>
                <a:latin typeface="+mn-lt"/>
                <a:ea typeface="+mn-ea"/>
                <a:cs typeface="+mn-cs"/>
              </a:rPr>
              <a:t>nanorod</a:t>
            </a:r>
            <a:r>
              <a:rPr lang="en-AU" sz="1200" b="0" i="0" u="none" strike="noStrike" kern="1200" baseline="0" dirty="0">
                <a:solidFill>
                  <a:schemeClr val="tx1"/>
                </a:solidFill>
                <a:latin typeface="+mn-lt"/>
                <a:ea typeface="+mn-ea"/>
                <a:cs typeface="+mn-cs"/>
              </a:rPr>
              <a:t> formation: Selenite ions align along the chitosan polymer backbone via hydrogen bonding and subsequently form Se </a:t>
            </a:r>
            <a:r>
              <a:rPr lang="en-AU" sz="1200" b="0" i="0" u="none" strike="noStrike" kern="1200" baseline="0" dirty="0" err="1">
                <a:solidFill>
                  <a:schemeClr val="tx1"/>
                </a:solidFill>
                <a:latin typeface="+mn-lt"/>
                <a:ea typeface="+mn-ea"/>
                <a:cs typeface="+mn-cs"/>
              </a:rPr>
              <a:t>nanorods</a:t>
            </a:r>
            <a:r>
              <a:rPr lang="en-AU" sz="1200" b="0" i="0" u="none" strike="noStrike" kern="1200" baseline="0" dirty="0">
                <a:solidFill>
                  <a:schemeClr val="tx1"/>
                </a:solidFill>
                <a:latin typeface="+mn-lt"/>
                <a:ea typeface="+mn-ea"/>
                <a:cs typeface="+mn-cs"/>
              </a:rPr>
              <a:t> via GSH-mediated reduction.</a:t>
            </a:r>
          </a:p>
          <a:p>
            <a:endParaRPr lang="en-AU" sz="1200" b="0" i="0" u="none" strike="noStrike" kern="1200" baseline="0" dirty="0">
              <a:solidFill>
                <a:schemeClr val="tx1"/>
              </a:solidFill>
              <a:latin typeface="+mn-lt"/>
              <a:ea typeface="+mn-ea"/>
              <a:cs typeface="+mn-cs"/>
            </a:endParaRPr>
          </a:p>
          <a:p>
            <a:r>
              <a:rPr lang="en-AU" sz="1200" b="0" i="0" u="none" strike="noStrike" kern="1200" baseline="0" dirty="0">
                <a:solidFill>
                  <a:schemeClr val="tx1"/>
                </a:solidFill>
                <a:latin typeface="+mn-lt"/>
                <a:ea typeface="+mn-ea"/>
                <a:cs typeface="+mn-cs"/>
              </a:rPr>
              <a:t>GSH: reduced glutathione as a reducing agent</a:t>
            </a:r>
            <a:endParaRPr lang="en-AU" dirty="0"/>
          </a:p>
        </p:txBody>
      </p:sp>
      <p:sp>
        <p:nvSpPr>
          <p:cNvPr id="4" name="Slide Number Placeholder 3"/>
          <p:cNvSpPr>
            <a:spLocks noGrp="1"/>
          </p:cNvSpPr>
          <p:nvPr>
            <p:ph type="sldNum" sz="quarter" idx="10"/>
          </p:nvPr>
        </p:nvSpPr>
        <p:spPr/>
        <p:txBody>
          <a:bodyPr/>
          <a:lstStyle/>
          <a:p>
            <a:fld id="{5E74EDC6-C917-4A4F-9E28-0132BB9DC636}" type="slidenum">
              <a:rPr lang="en-AU" smtClean="0"/>
              <a:t>30</a:t>
            </a:fld>
            <a:endParaRPr lang="en-AU"/>
          </a:p>
        </p:txBody>
      </p:sp>
    </p:spTree>
    <p:extLst>
      <p:ext uri="{BB962C8B-B14F-4D97-AF65-F5344CB8AC3E}">
        <p14:creationId xmlns:p14="http://schemas.microsoft.com/office/powerpoint/2010/main" val="3664849031"/>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AU" sz="1200" dirty="0"/>
              <a:t>Scaffolds reduced with either </a:t>
            </a:r>
            <a:r>
              <a:rPr lang="en-AU" sz="1200" dirty="0" err="1"/>
              <a:t>50mM</a:t>
            </a:r>
            <a:r>
              <a:rPr lang="en-AU" sz="1200" dirty="0"/>
              <a:t> Sodium selenide or 50 </a:t>
            </a:r>
            <a:r>
              <a:rPr lang="en-AU" sz="1200" dirty="0" err="1"/>
              <a:t>mM</a:t>
            </a:r>
            <a:r>
              <a:rPr lang="en-AU" sz="1200" dirty="0"/>
              <a:t> </a:t>
            </a:r>
            <a:r>
              <a:rPr lang="en-AU" sz="1200" dirty="0" err="1"/>
              <a:t>AgNO</a:t>
            </a:r>
            <a:r>
              <a:rPr lang="en-AU" sz="1200" baseline="-25000" dirty="0" err="1"/>
              <a:t>3</a:t>
            </a:r>
            <a:r>
              <a:rPr lang="en-AU" sz="1200" baseline="-25000" dirty="0"/>
              <a:t>.</a:t>
            </a:r>
            <a:r>
              <a:rPr lang="en-AU" sz="1200" b="0" i="0" u="none" strike="noStrike" kern="1200" baseline="0" dirty="0">
                <a:solidFill>
                  <a:schemeClr val="tx1"/>
                </a:solidFill>
                <a:latin typeface="+mn-lt"/>
                <a:ea typeface="+mn-ea"/>
                <a:cs typeface="+mn-cs"/>
              </a:rPr>
              <a:t> [Ag-loaded scaffolds were formed in situ by the polyol-mediated reduction of </a:t>
            </a:r>
            <a:r>
              <a:rPr lang="en-AU" sz="1200" b="0" i="0" u="none" strike="noStrike" kern="1200" baseline="0" dirty="0" err="1">
                <a:solidFill>
                  <a:schemeClr val="tx1"/>
                </a:solidFill>
                <a:latin typeface="+mn-lt"/>
                <a:ea typeface="+mn-ea"/>
                <a:cs typeface="+mn-cs"/>
              </a:rPr>
              <a:t>AgNO3</a:t>
            </a:r>
            <a:r>
              <a:rPr lang="en-AU" sz="1200" b="0" i="0" u="none" strike="noStrike" kern="1200" baseline="0" dirty="0">
                <a:solidFill>
                  <a:schemeClr val="tx1"/>
                </a:solidFill>
                <a:latin typeface="+mn-lt"/>
                <a:ea typeface="+mn-ea"/>
                <a:cs typeface="+mn-cs"/>
              </a:rPr>
              <a:t> by chitosan/PVA]</a:t>
            </a:r>
          </a:p>
          <a:p>
            <a:pPr marL="0" marR="0" lvl="0" indent="0" algn="l" defTabSz="914400" rtl="0" eaLnBrk="1" fontAlgn="auto" latinLnBrk="0" hangingPunct="1">
              <a:lnSpc>
                <a:spcPct val="100000"/>
              </a:lnSpc>
              <a:spcBef>
                <a:spcPts val="0"/>
              </a:spcBef>
              <a:spcAft>
                <a:spcPts val="0"/>
              </a:spcAft>
              <a:buClrTx/>
              <a:buSzTx/>
              <a:buFontTx/>
              <a:buNone/>
              <a:tabLst/>
              <a:defRPr/>
            </a:pPr>
            <a:r>
              <a:rPr lang="en-AU" sz="1200" b="0" i="0" u="none" strike="noStrike" kern="1200" baseline="0" dirty="0">
                <a:solidFill>
                  <a:schemeClr val="tx1"/>
                </a:solidFill>
                <a:latin typeface="+mn-lt"/>
                <a:ea typeface="+mn-ea"/>
                <a:cs typeface="+mn-cs"/>
              </a:rPr>
              <a:t>Note different NP shapes – surface area/</a:t>
            </a:r>
            <a:r>
              <a:rPr lang="en-AU" sz="1200" b="0" i="0" u="none" strike="noStrike" kern="1200" baseline="0" dirty="0" err="1">
                <a:solidFill>
                  <a:schemeClr val="tx1"/>
                </a:solidFill>
                <a:latin typeface="+mn-lt"/>
                <a:ea typeface="+mn-ea"/>
                <a:cs typeface="+mn-cs"/>
              </a:rPr>
              <a:t>vol</a:t>
            </a:r>
            <a:endParaRPr lang="en-AU" sz="1200" b="0" i="0" u="none" strike="noStrike" kern="1200" baseline="0" dirty="0">
              <a:solidFill>
                <a:schemeClr val="tx1"/>
              </a:solidFill>
              <a:latin typeface="+mn-lt"/>
              <a:ea typeface="+mn-ea"/>
              <a:cs typeface="+mn-cs"/>
            </a:endParaRPr>
          </a:p>
          <a:p>
            <a:endParaRPr lang="en-AU" sz="1200" b="0" i="0" u="none" strike="noStrike" kern="1200" baseline="0" dirty="0">
              <a:solidFill>
                <a:schemeClr val="tx1"/>
              </a:solidFill>
              <a:latin typeface="+mn-lt"/>
              <a:ea typeface="+mn-ea"/>
              <a:cs typeface="+mn-cs"/>
            </a:endParaRPr>
          </a:p>
          <a:p>
            <a:r>
              <a:rPr lang="en-AU" sz="1200" b="0" i="0" u="none" strike="noStrike" kern="1200" baseline="0" dirty="0">
                <a:solidFill>
                  <a:schemeClr val="tx1"/>
                </a:solidFill>
                <a:latin typeface="+mn-lt"/>
                <a:ea typeface="+mn-ea"/>
                <a:cs typeface="+mn-cs"/>
              </a:rPr>
              <a:t>In water: </a:t>
            </a:r>
          </a:p>
          <a:p>
            <a:r>
              <a:rPr lang="en-AU" sz="1200" b="0" i="0" u="none" strike="noStrike" kern="1200" baseline="0" dirty="0">
                <a:solidFill>
                  <a:schemeClr val="tx1"/>
                </a:solidFill>
                <a:latin typeface="+mn-lt"/>
                <a:ea typeface="+mn-ea"/>
                <a:cs typeface="+mn-cs"/>
              </a:rPr>
              <a:t>. Ag likely to release via passive diffusion of Ag nanoparticles from the scaffold surface and release of Ag ions due to oxidation by dissolved oxygen</a:t>
            </a:r>
          </a:p>
          <a:p>
            <a:pPr marL="0" marR="0" lvl="0" indent="0" algn="l" defTabSz="914400" rtl="0" eaLnBrk="1" fontAlgn="auto" latinLnBrk="0" hangingPunct="1">
              <a:lnSpc>
                <a:spcPct val="100000"/>
              </a:lnSpc>
              <a:spcBef>
                <a:spcPts val="0"/>
              </a:spcBef>
              <a:spcAft>
                <a:spcPts val="0"/>
              </a:spcAft>
              <a:buClrTx/>
              <a:buSzTx/>
              <a:buFontTx/>
              <a:buNone/>
              <a:tabLst/>
              <a:defRPr/>
            </a:pPr>
            <a:r>
              <a:rPr lang="en-AU" sz="1200" b="0" i="0" u="none" strike="noStrike" kern="1200" baseline="0" dirty="0">
                <a:solidFill>
                  <a:schemeClr val="tx1"/>
                </a:solidFill>
                <a:latin typeface="+mn-lt"/>
                <a:ea typeface="+mn-ea"/>
                <a:cs typeface="+mn-cs"/>
              </a:rPr>
              <a:t>. Se is not readily oxidised directly in aerobic conditions</a:t>
            </a:r>
          </a:p>
          <a:p>
            <a:endParaRPr lang="en-AU" sz="1200" b="0" i="0" u="none" strike="noStrike" kern="1200" baseline="0" dirty="0">
              <a:solidFill>
                <a:schemeClr val="tx1"/>
              </a:solidFill>
              <a:latin typeface="+mn-lt"/>
              <a:ea typeface="+mn-ea"/>
              <a:cs typeface="+mn-cs"/>
            </a:endParaRPr>
          </a:p>
          <a:p>
            <a:r>
              <a:rPr lang="en-AU" sz="1200" b="0" i="0" u="none" strike="noStrike" kern="1200" baseline="0" dirty="0">
                <a:solidFill>
                  <a:schemeClr val="tx1"/>
                </a:solidFill>
                <a:latin typeface="+mn-lt"/>
                <a:ea typeface="+mn-ea"/>
                <a:cs typeface="+mn-cs"/>
              </a:rPr>
              <a:t>In media: Ag likely to form </a:t>
            </a:r>
            <a:r>
              <a:rPr lang="en-AU" sz="1200" b="0" i="0" u="none" strike="noStrike" kern="1200" baseline="0" dirty="0" err="1">
                <a:solidFill>
                  <a:schemeClr val="tx1"/>
                </a:solidFill>
                <a:latin typeface="+mn-lt"/>
                <a:ea typeface="+mn-ea"/>
                <a:cs typeface="+mn-cs"/>
              </a:rPr>
              <a:t>AgCl</a:t>
            </a:r>
            <a:r>
              <a:rPr lang="en-AU" sz="1200" b="0" i="0" u="none" strike="noStrike" kern="1200" baseline="0" dirty="0">
                <a:solidFill>
                  <a:schemeClr val="tx1"/>
                </a:solidFill>
                <a:latin typeface="+mn-lt"/>
                <a:ea typeface="+mn-ea"/>
                <a:cs typeface="+mn-cs"/>
              </a:rPr>
              <a:t> </a:t>
            </a:r>
            <a:r>
              <a:rPr lang="en-AU" sz="1200" b="0" i="0" u="none" strike="noStrike" kern="1200" baseline="0" dirty="0" err="1">
                <a:solidFill>
                  <a:schemeClr val="tx1"/>
                </a:solidFill>
                <a:latin typeface="+mn-lt"/>
                <a:ea typeface="+mn-ea"/>
                <a:cs typeface="+mn-cs"/>
              </a:rPr>
              <a:t>ppts</a:t>
            </a:r>
            <a:r>
              <a:rPr lang="en-AU" sz="1200" b="0" i="0" u="none" strike="noStrike" kern="1200" baseline="0" dirty="0">
                <a:solidFill>
                  <a:schemeClr val="tx1"/>
                </a:solidFill>
                <a:latin typeface="+mn-lt"/>
                <a:ea typeface="+mn-ea"/>
                <a:cs typeface="+mn-cs"/>
              </a:rPr>
              <a:t> – so less detected. </a:t>
            </a:r>
            <a:r>
              <a:rPr lang="en-AU" sz="1200" b="0" i="0" u="none" strike="noStrike" kern="1200" baseline="0" dirty="0" err="1">
                <a:solidFill>
                  <a:schemeClr val="tx1"/>
                </a:solidFill>
                <a:latin typeface="+mn-lt"/>
                <a:ea typeface="+mn-ea"/>
                <a:cs typeface="+mn-cs"/>
              </a:rPr>
              <a:t>AgCl</a:t>
            </a:r>
            <a:r>
              <a:rPr lang="en-AU" sz="1200" b="0" i="0" u="none" strike="noStrike" kern="1200" baseline="0" dirty="0">
                <a:solidFill>
                  <a:schemeClr val="tx1"/>
                </a:solidFill>
                <a:latin typeface="+mn-lt"/>
                <a:ea typeface="+mn-ea"/>
                <a:cs typeface="+mn-cs"/>
              </a:rPr>
              <a:t> complexes can still be antimicrobial </a:t>
            </a:r>
          </a:p>
          <a:p>
            <a:endParaRPr lang="en-AU" sz="1200" dirty="0"/>
          </a:p>
          <a:p>
            <a:pPr marL="0" marR="0" lvl="0" indent="0" algn="l" defTabSz="914400" rtl="0" eaLnBrk="1" fontAlgn="auto" latinLnBrk="0" hangingPunct="1">
              <a:lnSpc>
                <a:spcPct val="100000"/>
              </a:lnSpc>
              <a:spcBef>
                <a:spcPts val="0"/>
              </a:spcBef>
              <a:spcAft>
                <a:spcPts val="0"/>
              </a:spcAft>
              <a:buClrTx/>
              <a:buSzTx/>
              <a:buFontTx/>
              <a:buNone/>
              <a:tabLst/>
              <a:defRPr/>
            </a:pPr>
            <a:r>
              <a:rPr lang="en-AU" dirty="0"/>
              <a:t>N=3, ±</a:t>
            </a:r>
            <a:r>
              <a:rPr lang="en-AU" dirty="0" err="1"/>
              <a:t>s.d</a:t>
            </a:r>
            <a:endParaRPr lang="en-AU" dirty="0"/>
          </a:p>
          <a:p>
            <a:endParaRPr lang="en-AU" dirty="0"/>
          </a:p>
        </p:txBody>
      </p:sp>
      <p:sp>
        <p:nvSpPr>
          <p:cNvPr id="4" name="Slide Number Placeholder 3"/>
          <p:cNvSpPr>
            <a:spLocks noGrp="1"/>
          </p:cNvSpPr>
          <p:nvPr>
            <p:ph type="sldNum" sz="quarter" idx="10"/>
          </p:nvPr>
        </p:nvSpPr>
        <p:spPr/>
        <p:txBody>
          <a:bodyPr/>
          <a:lstStyle/>
          <a:p>
            <a:fld id="{5E74EDC6-C917-4A4F-9E28-0132BB9DC636}" type="slidenum">
              <a:rPr lang="en-AU" smtClean="0"/>
              <a:t>31</a:t>
            </a:fld>
            <a:endParaRPr lang="en-AU"/>
          </a:p>
        </p:txBody>
      </p:sp>
    </p:spTree>
    <p:extLst>
      <p:ext uri="{BB962C8B-B14F-4D97-AF65-F5344CB8AC3E}">
        <p14:creationId xmlns:p14="http://schemas.microsoft.com/office/powerpoint/2010/main" val="2825579296"/>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28600" indent="-228600">
              <a:buAutoNum type="alphaUcParenBoth"/>
            </a:pPr>
            <a:r>
              <a:rPr lang="en-AU" sz="1200" b="0" i="0" u="none" strike="noStrike" kern="1200" baseline="0" dirty="0">
                <a:solidFill>
                  <a:schemeClr val="tx1"/>
                </a:solidFill>
                <a:latin typeface="+mn-lt"/>
                <a:ea typeface="+mn-ea"/>
                <a:cs typeface="+mn-cs"/>
              </a:rPr>
              <a:t>Effect of Se scaffold extracts on cell viability</a:t>
            </a:r>
          </a:p>
          <a:p>
            <a:pPr marL="228600" indent="-228600">
              <a:buAutoNum type="alphaUcParenBoth"/>
            </a:pPr>
            <a:r>
              <a:rPr lang="en-AU" sz="1200" b="0" i="0" u="none" strike="noStrike" kern="1200" baseline="0" dirty="0">
                <a:solidFill>
                  <a:schemeClr val="tx1"/>
                </a:solidFill>
                <a:latin typeface="+mn-lt"/>
                <a:ea typeface="+mn-ea"/>
                <a:cs typeface="+mn-cs"/>
              </a:rPr>
              <a:t>Effect of Ag scaffold extracts on cell viability (note much higher Ag loadings in scaffolds </a:t>
            </a:r>
            <a:r>
              <a:rPr lang="en-AU" sz="1200" b="0" i="0" u="none" strike="noStrike" kern="1200" baseline="0" dirty="0" err="1">
                <a:solidFill>
                  <a:schemeClr val="tx1"/>
                </a:solidFill>
                <a:latin typeface="+mn-lt"/>
                <a:ea typeface="+mn-ea"/>
                <a:cs typeface="+mn-cs"/>
              </a:rPr>
              <a:t>cf</a:t>
            </a:r>
            <a:r>
              <a:rPr lang="en-AU" sz="1200" b="0" i="0" u="none" strike="noStrike" kern="1200" baseline="0" dirty="0">
                <a:solidFill>
                  <a:schemeClr val="tx1"/>
                </a:solidFill>
                <a:latin typeface="+mn-lt"/>
                <a:ea typeface="+mn-ea"/>
                <a:cs typeface="+mn-cs"/>
              </a:rPr>
              <a:t> Se from same starting solution concentrations)</a:t>
            </a:r>
          </a:p>
          <a:p>
            <a:pPr marL="228600" indent="-228600">
              <a:buAutoNum type="alphaUcParenBoth"/>
            </a:pPr>
            <a:endParaRPr lang="en-AU" sz="1200" b="0" i="0" u="none" strike="noStrike" kern="1200" baseline="0" dirty="0">
              <a:solidFill>
                <a:schemeClr val="tx1"/>
              </a:solidFill>
              <a:latin typeface="+mn-lt"/>
              <a:ea typeface="+mn-ea"/>
              <a:cs typeface="+mn-cs"/>
            </a:endParaRPr>
          </a:p>
          <a:p>
            <a:pPr marL="0" indent="0">
              <a:buNone/>
            </a:pPr>
            <a:r>
              <a:rPr lang="en-AU" sz="1200" b="0" i="0" u="none" strike="noStrike" kern="1200" baseline="0" dirty="0">
                <a:solidFill>
                  <a:schemeClr val="tx1"/>
                </a:solidFill>
                <a:latin typeface="+mn-lt"/>
                <a:ea typeface="+mn-ea"/>
                <a:cs typeface="+mn-cs"/>
              </a:rPr>
              <a:t>[Fluorescence readings were normalized by cells grown in the DMEM positive control and expressed as % cell viability. </a:t>
            </a:r>
          </a:p>
          <a:p>
            <a:pPr marL="0" indent="0">
              <a:buNone/>
            </a:pPr>
            <a:r>
              <a:rPr lang="en-AU" sz="1200" b="0" i="0" u="none" strike="noStrike" kern="1200" baseline="0" dirty="0">
                <a:solidFill>
                  <a:schemeClr val="tx1"/>
                </a:solidFill>
                <a:latin typeface="+mn-lt"/>
                <a:ea typeface="+mn-ea"/>
                <a:cs typeface="+mn-cs"/>
              </a:rPr>
              <a:t>Data: mean</a:t>
            </a:r>
            <a:r>
              <a:rPr lang="pt-BR" sz="1200" b="0" i="0" u="none" strike="noStrike" kern="1200" baseline="0" dirty="0">
                <a:solidFill>
                  <a:schemeClr val="tx1"/>
                </a:solidFill>
                <a:latin typeface="+mn-lt"/>
                <a:ea typeface="+mn-ea"/>
                <a:cs typeface="+mn-cs"/>
              </a:rPr>
              <a:t>± S.D., n = 4. * (p &lt; .05, ANOVA)]</a:t>
            </a:r>
            <a:endParaRPr lang="en-AU" dirty="0"/>
          </a:p>
        </p:txBody>
      </p:sp>
      <p:sp>
        <p:nvSpPr>
          <p:cNvPr id="4" name="Slide Number Placeholder 3"/>
          <p:cNvSpPr>
            <a:spLocks noGrp="1"/>
          </p:cNvSpPr>
          <p:nvPr>
            <p:ph type="sldNum" sz="quarter" idx="10"/>
          </p:nvPr>
        </p:nvSpPr>
        <p:spPr/>
        <p:txBody>
          <a:bodyPr/>
          <a:lstStyle/>
          <a:p>
            <a:fld id="{5E74EDC6-C917-4A4F-9E28-0132BB9DC636}" type="slidenum">
              <a:rPr lang="en-AU" smtClean="0"/>
              <a:t>32</a:t>
            </a:fld>
            <a:endParaRPr lang="en-AU"/>
          </a:p>
        </p:txBody>
      </p:sp>
    </p:spTree>
    <p:extLst>
      <p:ext uri="{BB962C8B-B14F-4D97-AF65-F5344CB8AC3E}">
        <p14:creationId xmlns:p14="http://schemas.microsoft.com/office/powerpoint/2010/main" val="414568502"/>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AU" sz="1200" b="0" i="0" u="none" strike="noStrike" kern="1200" baseline="0" dirty="0">
                <a:solidFill>
                  <a:schemeClr val="tx1"/>
                </a:solidFill>
                <a:latin typeface="+mn-lt"/>
                <a:ea typeface="+mn-ea"/>
                <a:cs typeface="+mn-cs"/>
              </a:rPr>
              <a:t>Colony forming unit counts (CFU/ml) for (A) Staphylococcus aureus; (B) Methicillin-resistant staphylococcus aureus (MRSA) and (C) Escherichia coli cultures, treated with various extract treatments: LB: LB media, CS: chitosan/PVA control extract, CS-Ag: Ag chitosan/PVA (17.8 w/w% Ag), CS-</a:t>
            </a:r>
            <a:r>
              <a:rPr lang="en-AU" sz="1200" b="0" i="0" u="none" strike="noStrike" kern="1200" baseline="0" dirty="0" err="1">
                <a:solidFill>
                  <a:schemeClr val="tx1"/>
                </a:solidFill>
                <a:latin typeface="+mn-lt"/>
                <a:ea typeface="+mn-ea"/>
                <a:cs typeface="+mn-cs"/>
              </a:rPr>
              <a:t>Sel</a:t>
            </a:r>
            <a:r>
              <a:rPr lang="en-AU" sz="1200" b="0" i="0" u="none" strike="noStrike" kern="1200" baseline="0" dirty="0">
                <a:solidFill>
                  <a:schemeClr val="tx1"/>
                </a:solidFill>
                <a:latin typeface="+mn-lt"/>
                <a:ea typeface="+mn-ea"/>
                <a:cs typeface="+mn-cs"/>
              </a:rPr>
              <a:t>: Se chitosan/PVA (3.7 w/w% Se), Kana: Kanamycin (6 mg /ml). Data: mean ± S.D, n = 3. </a:t>
            </a:r>
            <a:endParaRPr lang="en-AU" dirty="0"/>
          </a:p>
        </p:txBody>
      </p:sp>
      <p:sp>
        <p:nvSpPr>
          <p:cNvPr id="4" name="Slide Number Placeholder 3"/>
          <p:cNvSpPr>
            <a:spLocks noGrp="1"/>
          </p:cNvSpPr>
          <p:nvPr>
            <p:ph type="sldNum" sz="quarter" idx="10"/>
          </p:nvPr>
        </p:nvSpPr>
        <p:spPr/>
        <p:txBody>
          <a:bodyPr/>
          <a:lstStyle/>
          <a:p>
            <a:fld id="{5E74EDC6-C917-4A4F-9E28-0132BB9DC636}" type="slidenum">
              <a:rPr lang="en-AU" smtClean="0"/>
              <a:t>33</a:t>
            </a:fld>
            <a:endParaRPr lang="en-AU"/>
          </a:p>
        </p:txBody>
      </p:sp>
    </p:spTree>
    <p:extLst>
      <p:ext uri="{BB962C8B-B14F-4D97-AF65-F5344CB8AC3E}">
        <p14:creationId xmlns:p14="http://schemas.microsoft.com/office/powerpoint/2010/main" val="202154528"/>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Schematic representation of selective bacterial staining: </a:t>
            </a:r>
          </a:p>
          <a:p>
            <a:r>
              <a:rPr lang="en-US" sz="1200" kern="1200" dirty="0" err="1">
                <a:solidFill>
                  <a:schemeClr val="tx1"/>
                </a:solidFill>
                <a:effectLst/>
                <a:latin typeface="+mn-lt"/>
                <a:ea typeface="+mn-ea"/>
                <a:cs typeface="+mn-cs"/>
              </a:rPr>
              <a:t>Syto9</a:t>
            </a:r>
            <a:r>
              <a:rPr lang="en-US" sz="1200" kern="1200" dirty="0">
                <a:solidFill>
                  <a:schemeClr val="tx1"/>
                </a:solidFill>
                <a:effectLst/>
                <a:latin typeface="+mn-lt"/>
                <a:ea typeface="+mn-ea"/>
                <a:cs typeface="+mn-cs"/>
              </a:rPr>
              <a:t> is membrane permeant and binds to DNA of live bacterial cells; </a:t>
            </a:r>
          </a:p>
          <a:p>
            <a:r>
              <a:rPr lang="en-US" sz="1200" kern="1200" dirty="0">
                <a:solidFill>
                  <a:schemeClr val="tx1"/>
                </a:solidFill>
                <a:effectLst/>
                <a:latin typeface="+mn-lt"/>
                <a:ea typeface="+mn-ea"/>
                <a:cs typeface="+mn-cs"/>
              </a:rPr>
              <a:t>PI can only enter bacterial cells whose cell walls and membrane have been damaged and binds DNA, displacing </a:t>
            </a:r>
            <a:r>
              <a:rPr lang="en-US" sz="1200" kern="1200" dirty="0" err="1">
                <a:solidFill>
                  <a:schemeClr val="tx1"/>
                </a:solidFill>
                <a:effectLst/>
                <a:latin typeface="+mn-lt"/>
                <a:ea typeface="+mn-ea"/>
                <a:cs typeface="+mn-cs"/>
              </a:rPr>
              <a:t>Syto9</a:t>
            </a:r>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The labelled cells pass through a flow cytometer to generate </a:t>
            </a:r>
            <a:r>
              <a:rPr lang="en-US" sz="1200" kern="1200" dirty="0" err="1">
                <a:solidFill>
                  <a:schemeClr val="tx1"/>
                </a:solidFill>
                <a:effectLst/>
                <a:latin typeface="+mn-lt"/>
                <a:ea typeface="+mn-ea"/>
                <a:cs typeface="+mn-cs"/>
              </a:rPr>
              <a:t>2D</a:t>
            </a:r>
            <a:r>
              <a:rPr lang="en-US" sz="1200" kern="1200" dirty="0">
                <a:solidFill>
                  <a:schemeClr val="tx1"/>
                </a:solidFill>
                <a:effectLst/>
                <a:latin typeface="+mn-lt"/>
                <a:ea typeface="+mn-ea"/>
                <a:cs typeface="+mn-cs"/>
              </a:rPr>
              <a:t> fluorescence intensity plots (</a:t>
            </a:r>
            <a:r>
              <a:rPr lang="en-US" sz="1200" kern="1200" dirty="0" err="1">
                <a:solidFill>
                  <a:schemeClr val="tx1"/>
                </a:solidFill>
                <a:effectLst/>
                <a:latin typeface="+mn-lt"/>
                <a:ea typeface="+mn-ea"/>
                <a:cs typeface="+mn-cs"/>
              </a:rPr>
              <a:t>Syto9</a:t>
            </a:r>
            <a:r>
              <a:rPr lang="en-US" sz="1200" kern="1200" dirty="0">
                <a:solidFill>
                  <a:schemeClr val="tx1"/>
                </a:solidFill>
                <a:effectLst/>
                <a:latin typeface="+mn-lt"/>
                <a:ea typeface="+mn-ea"/>
                <a:cs typeface="+mn-cs"/>
              </a:rPr>
              <a:t>/PI) of the labelled cell population. </a:t>
            </a:r>
            <a:endParaRPr lang="en-AU" dirty="0"/>
          </a:p>
        </p:txBody>
      </p:sp>
      <p:sp>
        <p:nvSpPr>
          <p:cNvPr id="4" name="Slide Number Placeholder 3"/>
          <p:cNvSpPr>
            <a:spLocks noGrp="1"/>
          </p:cNvSpPr>
          <p:nvPr>
            <p:ph type="sldNum" sz="quarter" idx="10"/>
          </p:nvPr>
        </p:nvSpPr>
        <p:spPr/>
        <p:txBody>
          <a:bodyPr/>
          <a:lstStyle/>
          <a:p>
            <a:fld id="{5E74EDC6-C917-4A4F-9E28-0132BB9DC636}" type="slidenum">
              <a:rPr lang="en-AU" smtClean="0"/>
              <a:t>34</a:t>
            </a:fld>
            <a:endParaRPr lang="en-AU"/>
          </a:p>
        </p:txBody>
      </p:sp>
    </p:spTree>
    <p:extLst>
      <p:ext uri="{BB962C8B-B14F-4D97-AF65-F5344CB8AC3E}">
        <p14:creationId xmlns:p14="http://schemas.microsoft.com/office/powerpoint/2010/main" val="2158928786"/>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AU" sz="1200" b="0" i="0" u="none" strike="noStrike" kern="1200" baseline="0" dirty="0">
                <a:solidFill>
                  <a:schemeClr val="tx1"/>
                </a:solidFill>
                <a:latin typeface="+mn-lt"/>
                <a:ea typeface="+mn-ea"/>
                <a:cs typeface="+mn-cs"/>
              </a:rPr>
              <a:t>Potential to make bacteria sensitive to antibiotics again by making membranes permeable</a:t>
            </a:r>
          </a:p>
          <a:p>
            <a:endParaRPr lang="en-AU" sz="1200" b="0" i="0" u="none" strike="noStrike" kern="1200" baseline="0" dirty="0">
              <a:solidFill>
                <a:schemeClr val="tx1"/>
              </a:solidFill>
              <a:latin typeface="+mn-lt"/>
              <a:ea typeface="+mn-ea"/>
              <a:cs typeface="+mn-cs"/>
            </a:endParaRPr>
          </a:p>
          <a:p>
            <a:r>
              <a:rPr lang="en-AU" sz="1200" b="0" i="0" u="none" strike="noStrike" kern="1200" baseline="0" dirty="0">
                <a:solidFill>
                  <a:schemeClr val="tx1"/>
                </a:solidFill>
                <a:latin typeface="+mn-lt"/>
                <a:ea typeface="+mn-ea"/>
                <a:cs typeface="+mn-cs"/>
              </a:rPr>
              <a:t>Can also increase dose as non-cytotoxic at tested ranges</a:t>
            </a:r>
          </a:p>
          <a:p>
            <a:endParaRPr lang="en-AU" sz="1200" b="0" i="0" u="none" strike="noStrike" kern="1200" baseline="0" dirty="0">
              <a:solidFill>
                <a:schemeClr val="tx1"/>
              </a:solidFill>
              <a:latin typeface="+mn-lt"/>
              <a:ea typeface="+mn-ea"/>
              <a:cs typeface="+mn-cs"/>
            </a:endParaRPr>
          </a:p>
          <a:p>
            <a:r>
              <a:rPr lang="en-AU" sz="1200" b="0" i="0" u="none" strike="noStrike" kern="1200" baseline="0" dirty="0">
                <a:solidFill>
                  <a:schemeClr val="tx1"/>
                </a:solidFill>
                <a:latin typeface="+mn-lt"/>
                <a:ea typeface="+mn-ea"/>
                <a:cs typeface="+mn-cs"/>
              </a:rPr>
              <a:t>Live (green) and membrane damaged (red) bacteria results by selective staining and flow cytometry</a:t>
            </a:r>
          </a:p>
          <a:p>
            <a:r>
              <a:rPr lang="en-AU" sz="1200" b="0" i="0" u="none" strike="noStrike" kern="1200" baseline="0" dirty="0">
                <a:solidFill>
                  <a:schemeClr val="tx1"/>
                </a:solidFill>
                <a:latin typeface="+mn-lt"/>
                <a:ea typeface="+mn-ea"/>
                <a:cs typeface="+mn-cs"/>
              </a:rPr>
              <a:t>(A, B and C): Number of membrane damaged bacterial cells/ml enumerated from </a:t>
            </a:r>
            <a:r>
              <a:rPr lang="en-AU" sz="1200" b="0" i="0" u="none" strike="noStrike" kern="1200" baseline="0" dirty="0" err="1">
                <a:solidFill>
                  <a:schemeClr val="tx1"/>
                </a:solidFill>
                <a:latin typeface="+mn-lt"/>
                <a:ea typeface="+mn-ea"/>
                <a:cs typeface="+mn-cs"/>
              </a:rPr>
              <a:t>Syto9</a:t>
            </a:r>
            <a:r>
              <a:rPr lang="en-AU" sz="1200" b="0" i="0" u="none" strike="noStrike" kern="1200" baseline="0" dirty="0">
                <a:solidFill>
                  <a:schemeClr val="tx1"/>
                </a:solidFill>
                <a:latin typeface="+mn-lt"/>
                <a:ea typeface="+mn-ea"/>
                <a:cs typeface="+mn-cs"/>
              </a:rPr>
              <a:t>/PI fluorescence intensity plots. Bottom :</a:t>
            </a:r>
          </a:p>
          <a:p>
            <a:r>
              <a:rPr lang="en-AU" sz="1200" b="0" i="0" u="none" strike="noStrike" kern="1200" baseline="0" dirty="0">
                <a:solidFill>
                  <a:schemeClr val="tx1"/>
                </a:solidFill>
                <a:latin typeface="+mn-lt"/>
                <a:ea typeface="+mn-ea"/>
                <a:cs typeface="+mn-cs"/>
              </a:rPr>
              <a:t>Representative </a:t>
            </a:r>
            <a:r>
              <a:rPr lang="en-AU" sz="1200" b="0" i="0" u="none" strike="noStrike" kern="1200" baseline="0" dirty="0" err="1">
                <a:solidFill>
                  <a:schemeClr val="tx1"/>
                </a:solidFill>
                <a:latin typeface="+mn-lt"/>
                <a:ea typeface="+mn-ea"/>
                <a:cs typeface="+mn-cs"/>
              </a:rPr>
              <a:t>2D</a:t>
            </a:r>
            <a:r>
              <a:rPr lang="en-AU" sz="1200" b="0" i="0" u="none" strike="noStrike" kern="1200" baseline="0" dirty="0">
                <a:solidFill>
                  <a:schemeClr val="tx1"/>
                </a:solidFill>
                <a:latin typeface="+mn-lt"/>
                <a:ea typeface="+mn-ea"/>
                <a:cs typeface="+mn-cs"/>
              </a:rPr>
              <a:t> plots showing </a:t>
            </a:r>
            <a:r>
              <a:rPr lang="en-AU" sz="1200" b="0" i="0" u="none" strike="noStrike" kern="1200" baseline="0" dirty="0" err="1">
                <a:solidFill>
                  <a:schemeClr val="tx1"/>
                </a:solidFill>
                <a:latin typeface="+mn-lt"/>
                <a:ea typeface="+mn-ea"/>
                <a:cs typeface="+mn-cs"/>
              </a:rPr>
              <a:t>Syto9</a:t>
            </a:r>
            <a:r>
              <a:rPr lang="en-AU" sz="1200" b="0" i="0" u="none" strike="noStrike" kern="1200" baseline="0" dirty="0">
                <a:solidFill>
                  <a:schemeClr val="tx1"/>
                </a:solidFill>
                <a:latin typeface="+mn-lt"/>
                <a:ea typeface="+mn-ea"/>
                <a:cs typeface="+mn-cs"/>
              </a:rPr>
              <a:t>/PI fluorescence intensities for the three bacterial species with various extract treatments. The relative% of dead cells is indicated at the top right corner and the relative% of live cells is indicated at the bottom left corner for the </a:t>
            </a:r>
            <a:r>
              <a:rPr lang="en-AU" sz="1200" b="0" i="0" u="none" strike="noStrike" kern="1200" baseline="0" dirty="0" err="1">
                <a:solidFill>
                  <a:schemeClr val="tx1"/>
                </a:solidFill>
                <a:latin typeface="+mn-lt"/>
                <a:ea typeface="+mn-ea"/>
                <a:cs typeface="+mn-cs"/>
              </a:rPr>
              <a:t>2D</a:t>
            </a:r>
            <a:r>
              <a:rPr lang="en-AU" sz="1200" b="0" i="0" u="none" strike="noStrike" kern="1200" baseline="0" dirty="0">
                <a:solidFill>
                  <a:schemeClr val="tx1"/>
                </a:solidFill>
                <a:latin typeface="+mn-lt"/>
                <a:ea typeface="+mn-ea"/>
                <a:cs typeface="+mn-cs"/>
              </a:rPr>
              <a:t> intensity plots. </a:t>
            </a:r>
          </a:p>
          <a:p>
            <a:endParaRPr lang="en-AU" sz="1200" b="0" i="0" u="none" strike="noStrike" kern="1200" baseline="0" dirty="0">
              <a:solidFill>
                <a:schemeClr val="tx1"/>
              </a:solidFill>
              <a:latin typeface="+mn-lt"/>
              <a:ea typeface="+mn-ea"/>
              <a:cs typeface="+mn-cs"/>
            </a:endParaRPr>
          </a:p>
          <a:p>
            <a:r>
              <a:rPr lang="en-AU" sz="1200" b="0" i="0" u="none" strike="noStrike" kern="1200" baseline="0" dirty="0">
                <a:solidFill>
                  <a:schemeClr val="tx1"/>
                </a:solidFill>
                <a:latin typeface="+mn-lt"/>
                <a:ea typeface="+mn-ea"/>
                <a:cs typeface="+mn-cs"/>
              </a:rPr>
              <a:t>(A) Staphylococcus aureus; (B) Methicillin-resistant staphylococcus aureus (MRSA) and (C) Escherichia coli cultures, treated with various extract treatments: LB: LB media, CS: chitosan/PVA control extract, CS-Ag: Ag chitosan/PVA (17.8 w/w% Ag), CS-Se: Se chitosan/PVA (3.7 w/w% Se), Kana: Kanamycin (6 </a:t>
            </a:r>
            <a:r>
              <a:rPr lang="en-AU" sz="1200" b="0" i="0" u="none" strike="noStrike" kern="1200" baseline="0" dirty="0" err="1">
                <a:solidFill>
                  <a:schemeClr val="tx1"/>
                </a:solidFill>
                <a:latin typeface="+mn-lt"/>
                <a:ea typeface="+mn-ea"/>
                <a:cs typeface="+mn-cs"/>
              </a:rPr>
              <a:t>mgml1</a:t>
            </a:r>
            <a:r>
              <a:rPr lang="en-AU" sz="1200" b="0" i="0" u="none" strike="noStrike" kern="1200" baseline="0" dirty="0">
                <a:solidFill>
                  <a:schemeClr val="tx1"/>
                </a:solidFill>
                <a:latin typeface="+mn-lt"/>
                <a:ea typeface="+mn-ea"/>
                <a:cs typeface="+mn-cs"/>
              </a:rPr>
              <a:t>).</a:t>
            </a:r>
          </a:p>
          <a:p>
            <a:endParaRPr lang="en-AU" sz="1200" b="0" i="0" u="none" strike="noStrike" kern="1200" baseline="0" dirty="0">
              <a:solidFill>
                <a:schemeClr val="tx1"/>
              </a:solidFill>
              <a:latin typeface="+mn-lt"/>
              <a:ea typeface="+mn-ea"/>
              <a:cs typeface="+mn-cs"/>
            </a:endParaRPr>
          </a:p>
          <a:p>
            <a:r>
              <a:rPr lang="en-AU" sz="1200" b="0" i="0" u="none" strike="noStrike" kern="1200" baseline="0" dirty="0">
                <a:solidFill>
                  <a:schemeClr val="tx1"/>
                </a:solidFill>
                <a:latin typeface="+mn-lt"/>
                <a:ea typeface="+mn-ea"/>
                <a:cs typeface="+mn-cs"/>
              </a:rPr>
              <a:t>Data: mean ± S.D, n = 3. * (p &lt; .05, ANOVA</a:t>
            </a:r>
            <a:endParaRPr lang="en-AU" dirty="0"/>
          </a:p>
        </p:txBody>
      </p:sp>
      <p:sp>
        <p:nvSpPr>
          <p:cNvPr id="4" name="Slide Number Placeholder 3"/>
          <p:cNvSpPr>
            <a:spLocks noGrp="1"/>
          </p:cNvSpPr>
          <p:nvPr>
            <p:ph type="sldNum" sz="quarter" idx="10"/>
          </p:nvPr>
        </p:nvSpPr>
        <p:spPr/>
        <p:txBody>
          <a:bodyPr/>
          <a:lstStyle/>
          <a:p>
            <a:fld id="{5E74EDC6-C917-4A4F-9E28-0132BB9DC636}" type="slidenum">
              <a:rPr lang="en-AU" smtClean="0"/>
              <a:t>35</a:t>
            </a:fld>
            <a:endParaRPr lang="en-AU"/>
          </a:p>
        </p:txBody>
      </p:sp>
    </p:spTree>
    <p:extLst>
      <p:ext uri="{BB962C8B-B14F-4D97-AF65-F5344CB8AC3E}">
        <p14:creationId xmlns:p14="http://schemas.microsoft.com/office/powerpoint/2010/main" val="1986392485"/>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AU" sz="1200" b="0" i="0" u="none" strike="noStrike" kern="1200" baseline="0" dirty="0">
                <a:solidFill>
                  <a:schemeClr val="tx1"/>
                </a:solidFill>
                <a:latin typeface="+mn-lt"/>
                <a:ea typeface="+mn-ea"/>
                <a:cs typeface="+mn-cs"/>
              </a:rPr>
              <a:t>Electron micrographs showing the surface morphology of various species of bacteria cultured onto different scaffolds.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AU" sz="1200" b="0" i="0" u="none" strike="noStrike" kern="1200" baseline="0" dirty="0">
              <a:solidFill>
                <a:schemeClr val="tx1"/>
              </a:solidFill>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AU" sz="1200" b="0" i="0" u="none" strike="noStrike" kern="1200" baseline="0" dirty="0">
                <a:solidFill>
                  <a:schemeClr val="tx1"/>
                </a:solidFill>
                <a:latin typeface="+mn-lt"/>
                <a:ea typeface="+mn-ea"/>
                <a:cs typeface="+mn-cs"/>
              </a:rPr>
              <a:t>Arrows show </a:t>
            </a:r>
            <a:r>
              <a:rPr lang="en-AU" sz="1200" b="0" i="0" u="none" strike="noStrike" kern="1200" baseline="0" dirty="0" err="1">
                <a:solidFill>
                  <a:schemeClr val="tx1"/>
                </a:solidFill>
                <a:latin typeface="+mn-lt"/>
                <a:ea typeface="+mn-ea"/>
                <a:cs typeface="+mn-cs"/>
              </a:rPr>
              <a:t>blebbing</a:t>
            </a:r>
            <a:r>
              <a:rPr lang="en-AU" sz="1200" b="0" i="0" u="none" strike="noStrike" kern="1200" baseline="0" dirty="0">
                <a:solidFill>
                  <a:schemeClr val="tx1"/>
                </a:solidFill>
                <a:latin typeface="+mn-lt"/>
                <a:ea typeface="+mn-ea"/>
                <a:cs typeface="+mn-cs"/>
              </a:rPr>
              <a:t> indicating membrane damage. Likely associated with ROS production</a:t>
            </a:r>
            <a:endParaRPr lang="en-AU" dirty="0"/>
          </a:p>
          <a:p>
            <a:endParaRPr lang="en-AU" sz="1200" b="0" i="0" u="none" strike="noStrike" kern="1200" baseline="0" dirty="0">
              <a:solidFill>
                <a:schemeClr val="tx1"/>
              </a:solidFill>
              <a:latin typeface="+mn-lt"/>
              <a:ea typeface="+mn-ea"/>
              <a:cs typeface="+mn-cs"/>
            </a:endParaRPr>
          </a:p>
          <a:p>
            <a:r>
              <a:rPr lang="en-AU" sz="1200" b="0" i="0" u="none" strike="noStrike" kern="1200" baseline="0" dirty="0">
                <a:solidFill>
                  <a:schemeClr val="tx1"/>
                </a:solidFill>
                <a:latin typeface="+mn-lt"/>
                <a:ea typeface="+mn-ea"/>
                <a:cs typeface="+mn-cs"/>
              </a:rPr>
              <a:t>Chitosan/PVA scaffolds: (A, D, G); Ag scaffolds (17.7 w/w%): (B, E, H); Se scaffolds (3.7 w/w%): (C, F, I). S. aureus (A, B, C); MRSA (D, E, F); E. coli (G, H, I). </a:t>
            </a:r>
            <a:endParaRPr lang="en-AU" dirty="0"/>
          </a:p>
        </p:txBody>
      </p:sp>
      <p:sp>
        <p:nvSpPr>
          <p:cNvPr id="4" name="Slide Number Placeholder 3"/>
          <p:cNvSpPr>
            <a:spLocks noGrp="1"/>
          </p:cNvSpPr>
          <p:nvPr>
            <p:ph type="sldNum" sz="quarter" idx="10"/>
          </p:nvPr>
        </p:nvSpPr>
        <p:spPr/>
        <p:txBody>
          <a:bodyPr/>
          <a:lstStyle/>
          <a:p>
            <a:fld id="{5E74EDC6-C917-4A4F-9E28-0132BB9DC636}" type="slidenum">
              <a:rPr lang="en-AU" smtClean="0"/>
              <a:t>36</a:t>
            </a:fld>
            <a:endParaRPr lang="en-AU"/>
          </a:p>
        </p:txBody>
      </p:sp>
    </p:spTree>
    <p:extLst>
      <p:ext uri="{BB962C8B-B14F-4D97-AF65-F5344CB8AC3E}">
        <p14:creationId xmlns:p14="http://schemas.microsoft.com/office/powerpoint/2010/main" val="1516292809"/>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U" dirty="0"/>
          </a:p>
        </p:txBody>
      </p:sp>
      <p:sp>
        <p:nvSpPr>
          <p:cNvPr id="4" name="Slide Number Placeholder 3"/>
          <p:cNvSpPr>
            <a:spLocks noGrp="1"/>
          </p:cNvSpPr>
          <p:nvPr>
            <p:ph type="sldNum" sz="quarter" idx="10"/>
          </p:nvPr>
        </p:nvSpPr>
        <p:spPr/>
        <p:txBody>
          <a:bodyPr/>
          <a:lstStyle/>
          <a:p>
            <a:fld id="{5E74EDC6-C917-4A4F-9E28-0132BB9DC636}" type="slidenum">
              <a:rPr lang="en-AU" smtClean="0"/>
              <a:t>37</a:t>
            </a:fld>
            <a:endParaRPr lang="en-AU"/>
          </a:p>
        </p:txBody>
      </p:sp>
    </p:spTree>
    <p:extLst>
      <p:ext uri="{BB962C8B-B14F-4D97-AF65-F5344CB8AC3E}">
        <p14:creationId xmlns:p14="http://schemas.microsoft.com/office/powerpoint/2010/main" val="737779790"/>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AU" dirty="0"/>
              <a:t>4 weeks in vivo</a:t>
            </a:r>
          </a:p>
          <a:p>
            <a:r>
              <a:rPr lang="en-AU" sz="1200" kern="1200" dirty="0">
                <a:solidFill>
                  <a:schemeClr val="tx1"/>
                </a:solidFill>
                <a:effectLst/>
                <a:latin typeface="+mn-lt"/>
                <a:ea typeface="+mn-ea"/>
                <a:cs typeface="+mn-cs"/>
              </a:rPr>
              <a:t>Staining:</a:t>
            </a:r>
            <a:r>
              <a:rPr lang="en-AU" sz="1200" kern="1200" baseline="0" dirty="0">
                <a:solidFill>
                  <a:schemeClr val="tx1"/>
                </a:solidFill>
                <a:effectLst/>
                <a:latin typeface="+mn-lt"/>
                <a:ea typeface="+mn-ea"/>
                <a:cs typeface="+mn-cs"/>
              </a:rPr>
              <a:t> </a:t>
            </a:r>
            <a:r>
              <a:rPr lang="en-AU" sz="1200" kern="1200" dirty="0">
                <a:solidFill>
                  <a:schemeClr val="tx1"/>
                </a:solidFill>
                <a:effectLst/>
                <a:latin typeface="+mn-lt"/>
                <a:ea typeface="+mn-ea"/>
                <a:cs typeface="+mn-cs"/>
              </a:rPr>
              <a:t>rabbit anti-MRSA (Ray biotech) and mouse anti-Staph epidermidis (</a:t>
            </a:r>
            <a:r>
              <a:rPr lang="en-AU" sz="1200" kern="1200" dirty="0" err="1">
                <a:solidFill>
                  <a:schemeClr val="tx1"/>
                </a:solidFill>
                <a:effectLst/>
                <a:latin typeface="+mn-lt"/>
                <a:ea typeface="+mn-ea"/>
                <a:cs typeface="+mn-cs"/>
              </a:rPr>
              <a:t>Acris</a:t>
            </a:r>
            <a:r>
              <a:rPr lang="en-AU" sz="1200" kern="1200" dirty="0">
                <a:solidFill>
                  <a:schemeClr val="tx1"/>
                </a:solidFill>
                <a:effectLst/>
                <a:latin typeface="+mn-lt"/>
                <a:ea typeface="+mn-ea"/>
                <a:cs typeface="+mn-cs"/>
              </a:rPr>
              <a:t> Antibodies) were used to recognize MRSA and MRSE on the plates. Appropriate secondary antibody fluorescent conjugates (Goat anti-rabbit IgG conjugated to Alexa Fluor 555 and rabbit anti-mouse IgG conjugated to Cy5, both from Molecular Probes</a:t>
            </a:r>
            <a:endParaRPr lang="en-AU" dirty="0"/>
          </a:p>
        </p:txBody>
      </p:sp>
      <p:sp>
        <p:nvSpPr>
          <p:cNvPr id="4" name="Slide Number Placeholder 3"/>
          <p:cNvSpPr>
            <a:spLocks noGrp="1"/>
          </p:cNvSpPr>
          <p:nvPr>
            <p:ph type="sldNum" sz="quarter" idx="10"/>
          </p:nvPr>
        </p:nvSpPr>
        <p:spPr/>
        <p:txBody>
          <a:bodyPr/>
          <a:lstStyle/>
          <a:p>
            <a:fld id="{5E74EDC6-C917-4A4F-9E28-0132BB9DC636}" type="slidenum">
              <a:rPr lang="en-AU" smtClean="0"/>
              <a:t>38</a:t>
            </a:fld>
            <a:endParaRPr lang="en-AU"/>
          </a:p>
        </p:txBody>
      </p:sp>
    </p:spTree>
    <p:extLst>
      <p:ext uri="{BB962C8B-B14F-4D97-AF65-F5344CB8AC3E}">
        <p14:creationId xmlns:p14="http://schemas.microsoft.com/office/powerpoint/2010/main" val="1951268671"/>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AU" sz="1200" kern="1200" dirty="0">
                <a:solidFill>
                  <a:schemeClr val="tx1"/>
                </a:solidFill>
                <a:effectLst/>
                <a:latin typeface="+mn-lt"/>
                <a:ea typeface="+mn-ea"/>
                <a:cs typeface="+mn-cs"/>
              </a:rPr>
              <a:t>Representative SEM images of uncoated and coated plates showing thicker and denser biofilm on the uncoated plates. </a:t>
            </a:r>
          </a:p>
          <a:p>
            <a:pPr marL="0" marR="0" indent="0" algn="l" defTabSz="914400" rtl="0" eaLnBrk="1" fontAlgn="auto" latinLnBrk="0" hangingPunct="1">
              <a:lnSpc>
                <a:spcPct val="100000"/>
              </a:lnSpc>
              <a:spcBef>
                <a:spcPts val="0"/>
              </a:spcBef>
              <a:spcAft>
                <a:spcPts val="0"/>
              </a:spcAft>
              <a:buClrTx/>
              <a:buSzTx/>
              <a:buFontTx/>
              <a:buNone/>
              <a:tabLst/>
              <a:defRPr/>
            </a:pPr>
            <a:r>
              <a:rPr lang="en-AU" sz="1200" kern="1200" dirty="0">
                <a:solidFill>
                  <a:schemeClr val="tx1"/>
                </a:solidFill>
                <a:effectLst/>
                <a:latin typeface="+mn-lt"/>
                <a:ea typeface="+mn-ea"/>
                <a:cs typeface="+mn-cs"/>
              </a:rPr>
              <a:t>Some red blood cells are visible in  (C). Arrows show bacteria</a:t>
            </a:r>
            <a:r>
              <a:rPr lang="en-AU" dirty="0">
                <a:effectLst/>
              </a:rPr>
              <a:t> </a:t>
            </a:r>
            <a:r>
              <a:rPr lang="en-AU" sz="1200" kern="1200" dirty="0">
                <a:solidFill>
                  <a:schemeClr val="tx1"/>
                </a:solidFill>
                <a:effectLst/>
                <a:latin typeface="+mn-lt"/>
                <a:ea typeface="+mn-ea"/>
                <a:cs typeface="+mn-cs"/>
              </a:rPr>
              <a:t> </a:t>
            </a:r>
            <a:endParaRPr lang="en-AU" dirty="0"/>
          </a:p>
        </p:txBody>
      </p:sp>
      <p:sp>
        <p:nvSpPr>
          <p:cNvPr id="4" name="Slide Number Placeholder 3"/>
          <p:cNvSpPr>
            <a:spLocks noGrp="1"/>
          </p:cNvSpPr>
          <p:nvPr>
            <p:ph type="sldNum" sz="quarter" idx="10"/>
          </p:nvPr>
        </p:nvSpPr>
        <p:spPr/>
        <p:txBody>
          <a:bodyPr/>
          <a:lstStyle/>
          <a:p>
            <a:fld id="{5E74EDC6-C917-4A4F-9E28-0132BB9DC636}" type="slidenum">
              <a:rPr lang="en-AU" smtClean="0"/>
              <a:t>39</a:t>
            </a:fld>
            <a:endParaRPr lang="en-AU"/>
          </a:p>
        </p:txBody>
      </p:sp>
    </p:spTree>
    <p:extLst>
      <p:ext uri="{BB962C8B-B14F-4D97-AF65-F5344CB8AC3E}">
        <p14:creationId xmlns:p14="http://schemas.microsoft.com/office/powerpoint/2010/main" val="2490018842"/>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AU" sz="1200" kern="1200" dirty="0">
                <a:solidFill>
                  <a:schemeClr val="tx1"/>
                </a:solidFill>
                <a:effectLst/>
                <a:latin typeface="+mn-lt"/>
                <a:ea typeface="+mn-ea"/>
                <a:cs typeface="+mn-cs"/>
              </a:rPr>
              <a:t>These suggests a balance must be achieved to determine the optimum antibacterial activity of the different sizes of Se NPs, maximising the damage from ROS production while at the same time minimising the ability to form antioxidant </a:t>
            </a:r>
            <a:r>
              <a:rPr lang="en-AU" sz="1200" kern="1200" dirty="0" err="1">
                <a:solidFill>
                  <a:schemeClr val="tx1"/>
                </a:solidFill>
                <a:effectLst/>
                <a:latin typeface="+mn-lt"/>
                <a:ea typeface="+mn-ea"/>
                <a:cs typeface="+mn-cs"/>
              </a:rPr>
              <a:t>selenoproteins</a:t>
            </a:r>
            <a:endParaRPr lang="en-AU" dirty="0"/>
          </a:p>
        </p:txBody>
      </p:sp>
      <p:sp>
        <p:nvSpPr>
          <p:cNvPr id="4" name="Slide Number Placeholder 3"/>
          <p:cNvSpPr>
            <a:spLocks noGrp="1"/>
          </p:cNvSpPr>
          <p:nvPr>
            <p:ph type="sldNum" sz="quarter" idx="10"/>
          </p:nvPr>
        </p:nvSpPr>
        <p:spPr/>
        <p:txBody>
          <a:bodyPr/>
          <a:lstStyle/>
          <a:p>
            <a:fld id="{5E74EDC6-C917-4A4F-9E28-0132BB9DC636}" type="slidenum">
              <a:rPr lang="en-AU" smtClean="0"/>
              <a:t>40</a:t>
            </a:fld>
            <a:endParaRPr lang="en-AU"/>
          </a:p>
        </p:txBody>
      </p:sp>
    </p:spTree>
    <p:extLst>
      <p:ext uri="{BB962C8B-B14F-4D97-AF65-F5344CB8AC3E}">
        <p14:creationId xmlns:p14="http://schemas.microsoft.com/office/powerpoint/2010/main" val="355659441"/>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U" dirty="0"/>
          </a:p>
        </p:txBody>
      </p:sp>
      <p:sp>
        <p:nvSpPr>
          <p:cNvPr id="4" name="Slide Number Placeholder 3"/>
          <p:cNvSpPr>
            <a:spLocks noGrp="1"/>
          </p:cNvSpPr>
          <p:nvPr>
            <p:ph type="sldNum" sz="quarter" idx="10"/>
          </p:nvPr>
        </p:nvSpPr>
        <p:spPr/>
        <p:txBody>
          <a:bodyPr/>
          <a:lstStyle/>
          <a:p>
            <a:fld id="{5E74EDC6-C917-4A4F-9E28-0132BB9DC636}" type="slidenum">
              <a:rPr lang="en-AU" smtClean="0"/>
              <a:t>41</a:t>
            </a:fld>
            <a:endParaRPr lang="en-AU"/>
          </a:p>
        </p:txBody>
      </p:sp>
    </p:spTree>
    <p:extLst>
      <p:ext uri="{BB962C8B-B14F-4D97-AF65-F5344CB8AC3E}">
        <p14:creationId xmlns:p14="http://schemas.microsoft.com/office/powerpoint/2010/main" val="366843572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85800" y="209550"/>
            <a:ext cx="7772400" cy="857250"/>
          </a:xfrm>
        </p:spPr>
        <p:txBody>
          <a:bodyPr/>
          <a:lstStyle>
            <a:lvl1pPr>
              <a:defRPr sz="3200" b="1">
                <a:solidFill>
                  <a:schemeClr val="accent6"/>
                </a:solidFill>
              </a:defRPr>
            </a:lvl1pPr>
          </a:lstStyle>
          <a:p>
            <a:r>
              <a:rPr lang="en-US" dirty="0"/>
              <a:t>Click to edit Master title style</a:t>
            </a:r>
          </a:p>
        </p:txBody>
      </p:sp>
      <p:sp>
        <p:nvSpPr>
          <p:cNvPr id="3" name="Content Placeholder 2"/>
          <p:cNvSpPr>
            <a:spLocks noGrp="1"/>
          </p:cNvSpPr>
          <p:nvPr>
            <p:ph idx="1"/>
          </p:nvPr>
        </p:nvSpPr>
        <p:spPr>
          <a:xfrm>
            <a:off x="673100" y="1200150"/>
            <a:ext cx="7772400" cy="3176588"/>
          </a:xfrm>
        </p:spPr>
        <p:txBody>
          <a:bodyPr/>
          <a:lstStyle>
            <a:lvl1pPr marL="342900" indent="-342900">
              <a:buClr>
                <a:schemeClr val="accent6"/>
              </a:buClr>
              <a:buFont typeface="Wingdings" panose="05000000000000000000" pitchFamily="2" charset="2"/>
              <a:buChar char="Ø"/>
              <a:defRPr sz="2400">
                <a:latin typeface="+mn-lt"/>
              </a:defRPr>
            </a:lvl1pPr>
            <a:lvl2pPr marL="742950" indent="-285750">
              <a:buClr>
                <a:schemeClr val="accent6"/>
              </a:buClr>
              <a:buFont typeface="Wingdings" panose="05000000000000000000" pitchFamily="2" charset="2"/>
              <a:buChar char="Ø"/>
              <a:defRPr sz="2400">
                <a:latin typeface="+mn-lt"/>
              </a:defRPr>
            </a:lvl2pPr>
            <a:lvl3pPr marL="1143000" indent="-228600">
              <a:buClr>
                <a:schemeClr val="accent6"/>
              </a:buClr>
              <a:buFont typeface="Wingdings" panose="05000000000000000000" pitchFamily="2" charset="2"/>
              <a:buChar char="Ø"/>
              <a:defRPr sz="2400">
                <a:latin typeface="+mn-lt"/>
              </a:defRPr>
            </a:lvl3pPr>
            <a:lvl4pPr marL="1600200" indent="-228600">
              <a:buClr>
                <a:schemeClr val="accent6"/>
              </a:buClr>
              <a:buFont typeface="Wingdings" panose="05000000000000000000" pitchFamily="2" charset="2"/>
              <a:buChar char="Ø"/>
              <a:defRPr sz="2400">
                <a:latin typeface="+mn-lt"/>
              </a:defRPr>
            </a:lvl4pPr>
            <a:lvl5pPr marL="2057400" indent="-228600">
              <a:buClr>
                <a:schemeClr val="accent6"/>
              </a:buClr>
              <a:buFont typeface="Wingdings" panose="05000000000000000000" pitchFamily="2" charset="2"/>
              <a:buChar char="Ø"/>
              <a:defRPr sz="2400">
                <a:latin typeface="+mn-lt"/>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cSld name="Custom Layout">
    <p:spTree>
      <p:nvGrpSpPr>
        <p:cNvPr id="1" name=""/>
        <p:cNvGrpSpPr/>
        <p:nvPr/>
      </p:nvGrpSpPr>
      <p:grpSpPr>
        <a:xfrm>
          <a:off x="0" y="0"/>
          <a:ext cx="0" cy="0"/>
          <a:chOff x="0" y="0"/>
          <a:chExt cx="0" cy="0"/>
        </a:xfrm>
      </p:grpSpPr>
      <p:sp>
        <p:nvSpPr>
          <p:cNvPr id="2" name="Title 1"/>
          <p:cNvSpPr>
            <a:spLocks noGrp="1"/>
          </p:cNvSpPr>
          <p:nvPr>
            <p:ph type="title"/>
          </p:nvPr>
        </p:nvSpPr>
        <p:spPr>
          <a:xfrm>
            <a:off x="457201" y="204788"/>
            <a:ext cx="8228013" cy="857250"/>
          </a:xfrm>
        </p:spPr>
        <p:txBody>
          <a:bodyPr/>
          <a:lstStyle>
            <a:lvl1pPr>
              <a:defRPr sz="2100" b="1">
                <a:solidFill>
                  <a:schemeClr val="accent2"/>
                </a:solidFill>
              </a:defRPr>
            </a:lvl1pPr>
          </a:lstStyle>
          <a:p>
            <a:r>
              <a:rPr lang="en-US"/>
              <a:t>Click to edit Master title style</a:t>
            </a:r>
            <a:endParaRPr lang="en-AU"/>
          </a:p>
        </p:txBody>
      </p:sp>
    </p:spTree>
    <p:extLst>
      <p:ext uri="{BB962C8B-B14F-4D97-AF65-F5344CB8AC3E}">
        <p14:creationId xmlns:p14="http://schemas.microsoft.com/office/powerpoint/2010/main" val="126057314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userDrawn="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517193052"/>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7" Type="http://schemas.openxmlformats.org/officeDocument/2006/relationships/image" Target="../media/image3.png"/><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image" Target="../media/image2.png"/><Relationship Id="rId5" Type="http://schemas.openxmlformats.org/officeDocument/2006/relationships/image" Target="../media/image1.png"/><Relationship Id="rId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1026" name="Picture 2"/>
          <p:cNvPicPr>
            <a:picLocks noChangeArrowheads="1"/>
          </p:cNvPicPr>
          <p:nvPr/>
        </p:nvPicPr>
        <p:blipFill>
          <a:blip r:embed="rId5" cstate="print"/>
          <a:srcRect/>
          <a:stretch>
            <a:fillRect/>
          </a:stretch>
        </p:blipFill>
        <p:spPr bwMode="auto">
          <a:xfrm>
            <a:off x="10" y="12"/>
            <a:ext cx="2847975" cy="2271713"/>
          </a:xfrm>
          <a:prstGeom prst="rect">
            <a:avLst/>
          </a:prstGeom>
          <a:solidFill>
            <a:srgbClr val="0066CC"/>
          </a:solidFill>
          <a:ln w="9525">
            <a:noFill/>
            <a:miter lim="800000"/>
            <a:headEnd/>
            <a:tailEnd/>
          </a:ln>
        </p:spPr>
      </p:pic>
      <p:sp>
        <p:nvSpPr>
          <p:cNvPr id="1027" name="Rectangle 3"/>
          <p:cNvSpPr>
            <a:spLocks noGrp="1" noChangeArrowheads="1"/>
          </p:cNvSpPr>
          <p:nvPr>
            <p:ph type="title"/>
          </p:nvPr>
        </p:nvSpPr>
        <p:spPr bwMode="auto">
          <a:xfrm>
            <a:off x="685800" y="414338"/>
            <a:ext cx="7772400" cy="857250"/>
          </a:xfrm>
          <a:prstGeom prst="rect">
            <a:avLst/>
          </a:prstGeom>
          <a:noFill/>
          <a:ln w="9525">
            <a:noFill/>
            <a:miter lim="800000"/>
            <a:headEnd/>
            <a:tailEnd/>
          </a:ln>
        </p:spPr>
        <p:txBody>
          <a:bodyPr vert="horz" wrap="square" lIns="92075" tIns="46038" rIns="92075" bIns="46038" numCol="1" anchor="ctr" anchorCtr="0" compatLnSpc="1">
            <a:prstTxWarp prst="textNoShape">
              <a:avLst/>
            </a:prstTxWarp>
          </a:bodyPr>
          <a:lstStyle/>
          <a:p>
            <a:pPr lvl="0"/>
            <a:endParaRPr lang="en-US"/>
          </a:p>
        </p:txBody>
      </p:sp>
      <p:sp>
        <p:nvSpPr>
          <p:cNvPr id="1028" name="Rectangle 4"/>
          <p:cNvSpPr>
            <a:spLocks noGrp="1" noChangeArrowheads="1"/>
          </p:cNvSpPr>
          <p:nvPr>
            <p:ph type="body" idx="1"/>
          </p:nvPr>
        </p:nvSpPr>
        <p:spPr bwMode="auto">
          <a:xfrm>
            <a:off x="673100" y="1290638"/>
            <a:ext cx="7772400" cy="3086100"/>
          </a:xfrm>
          <a:prstGeom prst="rect">
            <a:avLst/>
          </a:prstGeom>
          <a:noFill/>
          <a:ln w="19050">
            <a:noFill/>
            <a:miter lim="800000"/>
            <a:headEnd/>
            <a:tailEnd/>
          </a:ln>
        </p:spPr>
        <p:txBody>
          <a:bodyPr vert="horz" wrap="square" lIns="92075" tIns="46038" rIns="92075" bIns="46038" numCol="1" anchor="t" anchorCtr="0" compatLnSpc="1">
            <a:prstTxWarp prst="textNoShape">
              <a:avLst/>
            </a:prstTxWarp>
          </a:bodyPr>
          <a:lstStyle/>
          <a:p>
            <a:pPr lvl="0"/>
            <a:endParaRPr lang="en-US"/>
          </a:p>
        </p:txBody>
      </p:sp>
      <p:pic>
        <p:nvPicPr>
          <p:cNvPr id="1029" name="Picture 8"/>
          <p:cNvPicPr>
            <a:picLocks noChangeArrowheads="1"/>
          </p:cNvPicPr>
          <p:nvPr/>
        </p:nvPicPr>
        <p:blipFill>
          <a:blip r:embed="rId6" cstate="print"/>
          <a:srcRect l="-24342" b="42540"/>
          <a:stretch>
            <a:fillRect/>
          </a:stretch>
        </p:blipFill>
        <p:spPr bwMode="auto">
          <a:xfrm>
            <a:off x="44450" y="4474371"/>
            <a:ext cx="954088" cy="494110"/>
          </a:xfrm>
          <a:prstGeom prst="rect">
            <a:avLst/>
          </a:prstGeom>
          <a:noFill/>
          <a:ln w="9525">
            <a:noFill/>
            <a:miter lim="800000"/>
            <a:headEnd/>
            <a:tailEnd/>
          </a:ln>
        </p:spPr>
      </p:pic>
      <p:pic>
        <p:nvPicPr>
          <p:cNvPr id="1030" name="Picture 9"/>
          <p:cNvPicPr>
            <a:picLocks noChangeArrowheads="1"/>
          </p:cNvPicPr>
          <p:nvPr/>
        </p:nvPicPr>
        <p:blipFill>
          <a:blip r:embed="rId7" cstate="print"/>
          <a:srcRect/>
          <a:stretch>
            <a:fillRect/>
          </a:stretch>
        </p:blipFill>
        <p:spPr bwMode="auto">
          <a:xfrm>
            <a:off x="8256618" y="4466079"/>
            <a:ext cx="688975" cy="516731"/>
          </a:xfrm>
          <a:prstGeom prst="rect">
            <a:avLst/>
          </a:prstGeom>
          <a:noFill/>
          <a:ln w="9525">
            <a:noFill/>
            <a:miter lim="800000"/>
            <a:headEnd/>
            <a:tailEnd/>
          </a:ln>
        </p:spPr>
      </p:pic>
      <p:sp>
        <p:nvSpPr>
          <p:cNvPr id="1035" name="Text Box 11"/>
          <p:cNvSpPr txBox="1">
            <a:spLocks noChangeArrowheads="1"/>
          </p:cNvSpPr>
          <p:nvPr/>
        </p:nvSpPr>
        <p:spPr bwMode="auto">
          <a:xfrm>
            <a:off x="2288341" y="4619669"/>
            <a:ext cx="4427622" cy="461665"/>
          </a:xfrm>
          <a:prstGeom prst="rect">
            <a:avLst/>
          </a:prstGeom>
          <a:noFill/>
          <a:ln w="12700">
            <a:noFill/>
            <a:miter lim="800000"/>
            <a:headEnd type="none" w="sm" len="sm"/>
            <a:tailEnd type="none" w="sm" len="sm"/>
          </a:ln>
          <a:effectLst/>
        </p:spPr>
        <p:txBody>
          <a:bodyPr wrap="none">
            <a:spAutoFit/>
          </a:bodyPr>
          <a:lstStyle/>
          <a:p>
            <a:pPr algn="ctr">
              <a:defRPr/>
            </a:pPr>
            <a:r>
              <a:rPr lang="en-US" sz="1200" b="1">
                <a:solidFill>
                  <a:srgbClr val="000000"/>
                </a:solidFill>
                <a:ea typeface="+mn-ea"/>
              </a:rPr>
              <a:t>Particulate Fluids Processing Centre</a:t>
            </a:r>
          </a:p>
          <a:p>
            <a:pPr algn="ctr">
              <a:defRPr/>
            </a:pPr>
            <a:r>
              <a:rPr lang="en-US" sz="1200" i="1">
                <a:solidFill>
                  <a:srgbClr val="000000"/>
                </a:solidFill>
                <a:ea typeface="+mn-ea"/>
              </a:rPr>
              <a:t>A Special Research Centre of the Australian Research Council</a:t>
            </a:r>
          </a:p>
        </p:txBody>
      </p:sp>
      <p:sp>
        <p:nvSpPr>
          <p:cNvPr id="1036" name="Line 12"/>
          <p:cNvSpPr>
            <a:spLocks noChangeShapeType="1"/>
          </p:cNvSpPr>
          <p:nvPr/>
        </p:nvSpPr>
        <p:spPr bwMode="auto">
          <a:xfrm>
            <a:off x="0" y="4446985"/>
            <a:ext cx="9144000" cy="1190"/>
          </a:xfrm>
          <a:prstGeom prst="line">
            <a:avLst/>
          </a:prstGeom>
          <a:noFill/>
          <a:ln w="19050">
            <a:solidFill>
              <a:schemeClr val="bg2"/>
            </a:solidFill>
            <a:round/>
            <a:headEnd type="none" w="sm" len="sm"/>
            <a:tailEnd type="none" w="sm" len="sm"/>
          </a:ln>
          <a:effectLst/>
        </p:spPr>
        <p:txBody>
          <a:bodyPr/>
          <a:lstStyle/>
          <a:p>
            <a:pPr>
              <a:defRPr/>
            </a:pPr>
            <a:endParaRPr lang="en-US">
              <a:solidFill>
                <a:srgbClr val="000000"/>
              </a:solidFill>
              <a:latin typeface="Times New Roman" pitchFamily="18" charset="0"/>
              <a:ea typeface="+mn-ea"/>
            </a:endParaRPr>
          </a:p>
        </p:txBody>
      </p:sp>
    </p:spTree>
  </p:cSld>
  <p:clrMap bg1="lt1" tx1="dk1" bg2="lt2" tx2="dk2" accent1="accent1" accent2="accent2" accent3="accent3" accent4="accent4" accent5="accent5" accent6="accent6" hlink="hlink" folHlink="folHlink"/>
  <p:sldLayoutIdLst>
    <p:sldLayoutId id="2147483735" r:id="rId1"/>
    <p:sldLayoutId id="2147483736" r:id="rId2"/>
    <p:sldLayoutId id="2147483738" r:id="rId3"/>
  </p:sldLayoutIdLst>
  <p:txStyles>
    <p:titleStyle>
      <a:lvl1pPr algn="ctr" defTabSz="762000" rtl="0" eaLnBrk="0" fontAlgn="base" hangingPunct="0">
        <a:spcBef>
          <a:spcPct val="0"/>
        </a:spcBef>
        <a:spcAft>
          <a:spcPct val="0"/>
        </a:spcAft>
        <a:defRPr sz="4000">
          <a:solidFill>
            <a:schemeClr val="tx2"/>
          </a:solidFill>
          <a:latin typeface="+mj-lt"/>
          <a:ea typeface="+mj-ea"/>
          <a:cs typeface="+mj-cs"/>
        </a:defRPr>
      </a:lvl1pPr>
      <a:lvl2pPr algn="ctr" defTabSz="762000" rtl="0" eaLnBrk="0" fontAlgn="base" hangingPunct="0">
        <a:spcBef>
          <a:spcPct val="0"/>
        </a:spcBef>
        <a:spcAft>
          <a:spcPct val="0"/>
        </a:spcAft>
        <a:defRPr sz="4000">
          <a:solidFill>
            <a:schemeClr val="tx2"/>
          </a:solidFill>
          <a:latin typeface="Arial" charset="0"/>
          <a:cs typeface="Times New Roman" pitchFamily="18" charset="0"/>
        </a:defRPr>
      </a:lvl2pPr>
      <a:lvl3pPr algn="ctr" defTabSz="762000" rtl="0" eaLnBrk="0" fontAlgn="base" hangingPunct="0">
        <a:spcBef>
          <a:spcPct val="0"/>
        </a:spcBef>
        <a:spcAft>
          <a:spcPct val="0"/>
        </a:spcAft>
        <a:defRPr sz="4000">
          <a:solidFill>
            <a:schemeClr val="tx2"/>
          </a:solidFill>
          <a:latin typeface="Arial" charset="0"/>
          <a:cs typeface="Times New Roman" pitchFamily="18" charset="0"/>
        </a:defRPr>
      </a:lvl3pPr>
      <a:lvl4pPr algn="ctr" defTabSz="762000" rtl="0" eaLnBrk="0" fontAlgn="base" hangingPunct="0">
        <a:spcBef>
          <a:spcPct val="0"/>
        </a:spcBef>
        <a:spcAft>
          <a:spcPct val="0"/>
        </a:spcAft>
        <a:defRPr sz="4000">
          <a:solidFill>
            <a:schemeClr val="tx2"/>
          </a:solidFill>
          <a:latin typeface="Arial" charset="0"/>
          <a:cs typeface="Times New Roman" pitchFamily="18" charset="0"/>
        </a:defRPr>
      </a:lvl4pPr>
      <a:lvl5pPr algn="ctr" defTabSz="762000" rtl="0" eaLnBrk="0" fontAlgn="base" hangingPunct="0">
        <a:spcBef>
          <a:spcPct val="0"/>
        </a:spcBef>
        <a:spcAft>
          <a:spcPct val="0"/>
        </a:spcAft>
        <a:defRPr sz="4000">
          <a:solidFill>
            <a:schemeClr val="tx2"/>
          </a:solidFill>
          <a:latin typeface="Arial" charset="0"/>
          <a:cs typeface="Times New Roman" pitchFamily="18" charset="0"/>
        </a:defRPr>
      </a:lvl5pPr>
      <a:lvl6pPr marL="457200" algn="ctr" defTabSz="762000" rtl="0" eaLnBrk="0" fontAlgn="base" hangingPunct="0">
        <a:spcBef>
          <a:spcPct val="0"/>
        </a:spcBef>
        <a:spcAft>
          <a:spcPct val="0"/>
        </a:spcAft>
        <a:defRPr sz="4000">
          <a:solidFill>
            <a:schemeClr val="tx2"/>
          </a:solidFill>
          <a:latin typeface="Arial" charset="0"/>
          <a:cs typeface="Times New Roman" pitchFamily="18" charset="0"/>
        </a:defRPr>
      </a:lvl6pPr>
      <a:lvl7pPr marL="914400" algn="ctr" defTabSz="762000" rtl="0" eaLnBrk="0" fontAlgn="base" hangingPunct="0">
        <a:spcBef>
          <a:spcPct val="0"/>
        </a:spcBef>
        <a:spcAft>
          <a:spcPct val="0"/>
        </a:spcAft>
        <a:defRPr sz="4000">
          <a:solidFill>
            <a:schemeClr val="tx2"/>
          </a:solidFill>
          <a:latin typeface="Arial" charset="0"/>
          <a:cs typeface="Times New Roman" pitchFamily="18" charset="0"/>
        </a:defRPr>
      </a:lvl7pPr>
      <a:lvl8pPr marL="1371600" algn="ctr" defTabSz="762000" rtl="0" eaLnBrk="0" fontAlgn="base" hangingPunct="0">
        <a:spcBef>
          <a:spcPct val="0"/>
        </a:spcBef>
        <a:spcAft>
          <a:spcPct val="0"/>
        </a:spcAft>
        <a:defRPr sz="4000">
          <a:solidFill>
            <a:schemeClr val="tx2"/>
          </a:solidFill>
          <a:latin typeface="Arial" charset="0"/>
          <a:cs typeface="Times New Roman" pitchFamily="18" charset="0"/>
        </a:defRPr>
      </a:lvl8pPr>
      <a:lvl9pPr marL="1828800" algn="ctr" defTabSz="762000" rtl="0" eaLnBrk="0" fontAlgn="base" hangingPunct="0">
        <a:spcBef>
          <a:spcPct val="0"/>
        </a:spcBef>
        <a:spcAft>
          <a:spcPct val="0"/>
        </a:spcAft>
        <a:defRPr sz="4000">
          <a:solidFill>
            <a:schemeClr val="tx2"/>
          </a:solidFill>
          <a:latin typeface="Arial" charset="0"/>
          <a:cs typeface="Times New Roman" pitchFamily="18" charset="0"/>
        </a:defRPr>
      </a:lvl9pPr>
    </p:titleStyle>
    <p:bodyStyle>
      <a:lvl1pPr marL="342900" indent="-342900" algn="l" defTabSz="762000" rtl="0" eaLnBrk="0" fontAlgn="base" hangingPunct="0">
        <a:spcBef>
          <a:spcPct val="20000"/>
        </a:spcBef>
        <a:spcAft>
          <a:spcPct val="0"/>
        </a:spcAft>
        <a:buChar char="•"/>
        <a:defRPr sz="2000">
          <a:solidFill>
            <a:schemeClr val="tx1"/>
          </a:solidFill>
          <a:latin typeface="+mn-lt"/>
          <a:ea typeface="+mn-ea"/>
          <a:cs typeface="+mn-cs"/>
        </a:defRPr>
      </a:lvl1pPr>
      <a:lvl2pPr marL="742950" indent="-285750" algn="l" defTabSz="762000" rtl="0" eaLnBrk="0" fontAlgn="base" hangingPunct="0">
        <a:spcBef>
          <a:spcPct val="20000"/>
        </a:spcBef>
        <a:spcAft>
          <a:spcPct val="0"/>
        </a:spcAft>
        <a:buChar char="–"/>
        <a:defRPr sz="2800">
          <a:solidFill>
            <a:schemeClr val="tx1"/>
          </a:solidFill>
          <a:latin typeface="Times New Roman" pitchFamily="18" charset="0"/>
          <a:cs typeface="+mn-cs"/>
        </a:defRPr>
      </a:lvl2pPr>
      <a:lvl3pPr marL="1143000" indent="-228600" algn="l" defTabSz="762000" rtl="0" eaLnBrk="0" fontAlgn="base" hangingPunct="0">
        <a:spcBef>
          <a:spcPct val="20000"/>
        </a:spcBef>
        <a:spcAft>
          <a:spcPct val="0"/>
        </a:spcAft>
        <a:buChar char="•"/>
        <a:defRPr sz="2400">
          <a:solidFill>
            <a:schemeClr val="tx1"/>
          </a:solidFill>
          <a:latin typeface="Times New Roman" pitchFamily="18" charset="0"/>
          <a:cs typeface="+mn-cs"/>
        </a:defRPr>
      </a:lvl3pPr>
      <a:lvl4pPr marL="1600200" indent="-228600" algn="l" defTabSz="762000" rtl="0" eaLnBrk="0" fontAlgn="base" hangingPunct="0">
        <a:spcBef>
          <a:spcPct val="20000"/>
        </a:spcBef>
        <a:spcAft>
          <a:spcPct val="0"/>
        </a:spcAft>
        <a:buChar char="–"/>
        <a:defRPr sz="2000">
          <a:solidFill>
            <a:schemeClr val="tx1"/>
          </a:solidFill>
          <a:latin typeface="Times New Roman" pitchFamily="18" charset="0"/>
          <a:cs typeface="+mn-cs"/>
        </a:defRPr>
      </a:lvl4pPr>
      <a:lvl5pPr marL="2057400" indent="-228600" algn="l" defTabSz="762000" rtl="0" eaLnBrk="0" fontAlgn="base" hangingPunct="0">
        <a:spcBef>
          <a:spcPct val="20000"/>
        </a:spcBef>
        <a:spcAft>
          <a:spcPct val="0"/>
        </a:spcAft>
        <a:buChar char="•"/>
        <a:defRPr sz="2000">
          <a:solidFill>
            <a:schemeClr val="tx1"/>
          </a:solidFill>
          <a:latin typeface="Times New Roman" pitchFamily="18" charset="0"/>
          <a:cs typeface="+mn-cs"/>
        </a:defRPr>
      </a:lvl5pPr>
      <a:lvl6pPr marL="2514600" indent="-228600" algn="l" defTabSz="762000" rtl="0" eaLnBrk="0" fontAlgn="base" hangingPunct="0">
        <a:spcBef>
          <a:spcPct val="20000"/>
        </a:spcBef>
        <a:spcAft>
          <a:spcPct val="0"/>
        </a:spcAft>
        <a:buChar char="•"/>
        <a:defRPr sz="2000">
          <a:solidFill>
            <a:schemeClr val="tx1"/>
          </a:solidFill>
          <a:latin typeface="Times New Roman" pitchFamily="18" charset="0"/>
          <a:cs typeface="+mn-cs"/>
        </a:defRPr>
      </a:lvl6pPr>
      <a:lvl7pPr marL="2971800" indent="-228600" algn="l" defTabSz="762000" rtl="0" eaLnBrk="0" fontAlgn="base" hangingPunct="0">
        <a:spcBef>
          <a:spcPct val="20000"/>
        </a:spcBef>
        <a:spcAft>
          <a:spcPct val="0"/>
        </a:spcAft>
        <a:buChar char="•"/>
        <a:defRPr sz="2000">
          <a:solidFill>
            <a:schemeClr val="tx1"/>
          </a:solidFill>
          <a:latin typeface="Times New Roman" pitchFamily="18" charset="0"/>
          <a:cs typeface="+mn-cs"/>
        </a:defRPr>
      </a:lvl7pPr>
      <a:lvl8pPr marL="3429000" indent="-228600" algn="l" defTabSz="762000" rtl="0" eaLnBrk="0" fontAlgn="base" hangingPunct="0">
        <a:spcBef>
          <a:spcPct val="20000"/>
        </a:spcBef>
        <a:spcAft>
          <a:spcPct val="0"/>
        </a:spcAft>
        <a:buChar char="•"/>
        <a:defRPr sz="2000">
          <a:solidFill>
            <a:schemeClr val="tx1"/>
          </a:solidFill>
          <a:latin typeface="Times New Roman" pitchFamily="18" charset="0"/>
          <a:cs typeface="+mn-cs"/>
        </a:defRPr>
      </a:lvl8pPr>
      <a:lvl9pPr marL="3886200" indent="-228600" algn="l" defTabSz="762000" rtl="0" eaLnBrk="0" fontAlgn="base" hangingPunct="0">
        <a:spcBef>
          <a:spcPct val="20000"/>
        </a:spcBef>
        <a:spcAft>
          <a:spcPct val="0"/>
        </a:spcAft>
        <a:buChar char="•"/>
        <a:defRPr sz="2000">
          <a:solidFill>
            <a:schemeClr val="tx1"/>
          </a:solidFill>
          <a:latin typeface="Times New Roman" pitchFamily="18" charset="0"/>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image" Target="../media/image7.jpeg"/><Relationship Id="rId5" Type="http://schemas.openxmlformats.org/officeDocument/2006/relationships/image" Target="../media/image6.png"/><Relationship Id="rId4" Type="http://schemas.openxmlformats.org/officeDocument/2006/relationships/image" Target="../media/image5.jpeg"/></Relationships>
</file>

<file path=ppt/slides/_rels/slide3.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3.xml"/><Relationship Id="rId1" Type="http://schemas.openxmlformats.org/officeDocument/2006/relationships/slideLayout" Target="../slideLayouts/slideLayout2.xml"/><Relationship Id="rId5" Type="http://schemas.openxmlformats.org/officeDocument/2006/relationships/image" Target="../media/image10.jpeg"/><Relationship Id="rId4" Type="http://schemas.openxmlformats.org/officeDocument/2006/relationships/image" Target="../media/image9.jpeg"/></Relationships>
</file>

<file path=ppt/slides/_rels/slide4.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image" Target="../media/image12.png"/></Relationships>
</file>

<file path=ppt/slides/_rels/slide5.xml.rels><?xml version="1.0" encoding="UTF-8" standalone="yes"?>
<Relationships xmlns="http://schemas.openxmlformats.org/package/2006/relationships"><Relationship Id="rId8" Type="http://schemas.openxmlformats.org/officeDocument/2006/relationships/image" Target="../media/image18.png"/><Relationship Id="rId3" Type="http://schemas.openxmlformats.org/officeDocument/2006/relationships/image" Target="../media/image13.png"/><Relationship Id="rId7" Type="http://schemas.openxmlformats.org/officeDocument/2006/relationships/image" Target="../media/image17.png"/><Relationship Id="rId2" Type="http://schemas.openxmlformats.org/officeDocument/2006/relationships/notesSlide" Target="../notesSlides/notesSlide5.xml"/><Relationship Id="rId1" Type="http://schemas.openxmlformats.org/officeDocument/2006/relationships/slideLayout" Target="../slideLayouts/slideLayout1.xml"/><Relationship Id="rId6" Type="http://schemas.openxmlformats.org/officeDocument/2006/relationships/image" Target="../media/image16.png"/><Relationship Id="rId11" Type="http://schemas.openxmlformats.org/officeDocument/2006/relationships/image" Target="../media/image21.png"/><Relationship Id="rId5" Type="http://schemas.openxmlformats.org/officeDocument/2006/relationships/image" Target="../media/image15.png"/><Relationship Id="rId10" Type="http://schemas.openxmlformats.org/officeDocument/2006/relationships/image" Target="../media/image20.png"/><Relationship Id="rId4" Type="http://schemas.openxmlformats.org/officeDocument/2006/relationships/image" Target="../media/image14.png"/><Relationship Id="rId9" Type="http://schemas.openxmlformats.org/officeDocument/2006/relationships/image" Target="../media/image19.png"/></Relationships>
</file>

<file path=ppt/slides/_rels/slide6.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3" Type="http://schemas.openxmlformats.org/officeDocument/2006/relationships/image" Target="../media/image24.tiff"/><Relationship Id="rId2" Type="http://schemas.openxmlformats.org/officeDocument/2006/relationships/notesSlide" Target="../notesSlides/notesSlide10.xml"/><Relationship Id="rId1" Type="http://schemas.openxmlformats.org/officeDocument/2006/relationships/slideLayout" Target="../slideLayouts/slideLayout2.xml"/><Relationship Id="rId6" Type="http://schemas.openxmlformats.org/officeDocument/2006/relationships/image" Target="../media/image27.jpeg"/><Relationship Id="rId5" Type="http://schemas.openxmlformats.org/officeDocument/2006/relationships/image" Target="../media/image26.jpeg"/><Relationship Id="rId4" Type="http://schemas.openxmlformats.org/officeDocument/2006/relationships/image" Target="../media/image25.jpeg"/></Relationships>
</file>

<file path=ppt/slides/_rels/slide11.xml.rels><?xml version="1.0" encoding="UTF-8" standalone="yes"?>
<Relationships xmlns="http://schemas.openxmlformats.org/package/2006/relationships"><Relationship Id="rId3" Type="http://schemas.openxmlformats.org/officeDocument/2006/relationships/image" Target="../media/image28.tiff"/><Relationship Id="rId7" Type="http://schemas.openxmlformats.org/officeDocument/2006/relationships/image" Target="../media/image32.png"/><Relationship Id="rId2" Type="http://schemas.openxmlformats.org/officeDocument/2006/relationships/notesSlide" Target="../notesSlides/notesSlide11.xml"/><Relationship Id="rId1" Type="http://schemas.openxmlformats.org/officeDocument/2006/relationships/slideLayout" Target="../slideLayouts/slideLayout3.xml"/><Relationship Id="rId6" Type="http://schemas.openxmlformats.org/officeDocument/2006/relationships/image" Target="../media/image31.tiff"/><Relationship Id="rId5" Type="http://schemas.openxmlformats.org/officeDocument/2006/relationships/image" Target="../media/image30.jpeg"/><Relationship Id="rId4" Type="http://schemas.openxmlformats.org/officeDocument/2006/relationships/image" Target="../media/image29.tiff"/></Relationships>
</file>

<file path=ppt/slides/_rels/slide12.xml.rels><?xml version="1.0" encoding="UTF-8" standalone="yes"?>
<Relationships xmlns="http://schemas.openxmlformats.org/package/2006/relationships"><Relationship Id="rId3" Type="http://schemas.openxmlformats.org/officeDocument/2006/relationships/image" Target="../media/image33.tiff"/><Relationship Id="rId2" Type="http://schemas.openxmlformats.org/officeDocument/2006/relationships/notesSlide" Target="../notesSlides/notesSlide12.xml"/><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3" Type="http://schemas.openxmlformats.org/officeDocument/2006/relationships/image" Target="../media/image34.tiff"/><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35.tiff"/><Relationship Id="rId2" Type="http://schemas.openxmlformats.org/officeDocument/2006/relationships/notesSlide" Target="../notesSlides/notesSlide14.xml"/><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notesSlide" Target="../notesSlides/notesSlide15.xml"/><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3" Type="http://schemas.openxmlformats.org/officeDocument/2006/relationships/image" Target="../media/image37.tiff"/><Relationship Id="rId2" Type="http://schemas.openxmlformats.org/officeDocument/2006/relationships/notesSlide" Target="../notesSlides/notesSlide16.xml"/><Relationship Id="rId1" Type="http://schemas.openxmlformats.org/officeDocument/2006/relationships/slideLayout" Target="../slideLayouts/slideLayout3.xml"/><Relationship Id="rId4" Type="http://schemas.openxmlformats.org/officeDocument/2006/relationships/image" Target="../media/image38.tiff"/></Relationships>
</file>

<file path=ppt/slides/_rels/slide17.xml.rels><?xml version="1.0" encoding="UTF-8" standalone="yes"?>
<Relationships xmlns="http://schemas.openxmlformats.org/package/2006/relationships"><Relationship Id="rId3" Type="http://schemas.openxmlformats.org/officeDocument/2006/relationships/image" Target="../media/image39.tiff"/><Relationship Id="rId2" Type="http://schemas.openxmlformats.org/officeDocument/2006/relationships/notesSlide" Target="../notesSlides/notesSlide17.xml"/><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3" Type="http://schemas.openxmlformats.org/officeDocument/2006/relationships/image" Target="../media/image40.jpeg"/><Relationship Id="rId2" Type="http://schemas.openxmlformats.org/officeDocument/2006/relationships/notesSlide" Target="../notesSlides/notesSlide18.xml"/><Relationship Id="rId1" Type="http://schemas.openxmlformats.org/officeDocument/2006/relationships/slideLayout" Target="../slideLayouts/slideLayout3.xml"/><Relationship Id="rId4" Type="http://schemas.openxmlformats.org/officeDocument/2006/relationships/image" Target="../media/image41.tiff"/></Relationships>
</file>

<file path=ppt/slides/_rels/slide19.xml.rels><?xml version="1.0" encoding="UTF-8" standalone="yes"?>
<Relationships xmlns="http://schemas.openxmlformats.org/package/2006/relationships"><Relationship Id="rId3" Type="http://schemas.openxmlformats.org/officeDocument/2006/relationships/image" Target="../media/image43.tiff"/><Relationship Id="rId2" Type="http://schemas.openxmlformats.org/officeDocument/2006/relationships/image" Target="../media/image42.jpeg"/><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3" Type="http://schemas.openxmlformats.org/officeDocument/2006/relationships/image" Target="../media/image44.tiff"/><Relationship Id="rId2" Type="http://schemas.openxmlformats.org/officeDocument/2006/relationships/notesSlide" Target="../notesSlides/notesSlide19.xml"/><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3" Type="http://schemas.openxmlformats.org/officeDocument/2006/relationships/image" Target="../media/image45.tiff"/><Relationship Id="rId2" Type="http://schemas.openxmlformats.org/officeDocument/2006/relationships/notesSlide" Target="../notesSlides/notesSlide20.xml"/><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3" Type="http://schemas.openxmlformats.org/officeDocument/2006/relationships/image" Target="../media/image46.tiff"/><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47.tiff"/><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48.tiff"/><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49.tiff"/><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3" Type="http://schemas.openxmlformats.org/officeDocument/2006/relationships/image" Target="../media/image50.emf"/><Relationship Id="rId2" Type="http://schemas.openxmlformats.org/officeDocument/2006/relationships/notesSlide" Target="../notesSlides/notesSlide25.xml"/><Relationship Id="rId1" Type="http://schemas.openxmlformats.org/officeDocument/2006/relationships/slideLayout" Target="../slideLayouts/slideLayout1.xml"/><Relationship Id="rId5" Type="http://schemas.openxmlformats.org/officeDocument/2006/relationships/image" Target="../media/image52.jpeg"/><Relationship Id="rId4" Type="http://schemas.openxmlformats.org/officeDocument/2006/relationships/image" Target="../media/image51.emf"/></Relationships>
</file>

<file path=ppt/slides/_rels/slide28.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26.xml"/><Relationship Id="rId1" Type="http://schemas.openxmlformats.org/officeDocument/2006/relationships/slideLayout" Target="../slideLayouts/slideLayout1.xml"/><Relationship Id="rId6" Type="http://schemas.openxmlformats.org/officeDocument/2006/relationships/chart" Target="../charts/chart4.xml"/><Relationship Id="rId5" Type="http://schemas.openxmlformats.org/officeDocument/2006/relationships/chart" Target="../charts/chart3.xml"/><Relationship Id="rId4" Type="http://schemas.openxmlformats.org/officeDocument/2006/relationships/chart" Target="../charts/chart2.xml"/></Relationships>
</file>

<file path=ppt/slides/_rels/slide29.xml.rels><?xml version="1.0" encoding="UTF-8" standalone="yes"?>
<Relationships xmlns="http://schemas.openxmlformats.org/package/2006/relationships"><Relationship Id="rId3" Type="http://schemas.openxmlformats.org/officeDocument/2006/relationships/image" Target="../media/image53.emf"/><Relationship Id="rId2" Type="http://schemas.openxmlformats.org/officeDocument/2006/relationships/notesSlide" Target="../notesSlides/notesSlide27.xml"/><Relationship Id="rId1" Type="http://schemas.openxmlformats.org/officeDocument/2006/relationships/slideLayout" Target="../slideLayouts/slideLayout1.xml"/><Relationship Id="rId4" Type="http://schemas.openxmlformats.org/officeDocument/2006/relationships/image" Target="../media/image54.emf"/></Relationships>
</file>

<file path=ppt/slides/_rels/slide30.xml.rels><?xml version="1.0" encoding="UTF-8" standalone="yes"?>
<Relationships xmlns="http://schemas.openxmlformats.org/package/2006/relationships"><Relationship Id="rId3" Type="http://schemas.openxmlformats.org/officeDocument/2006/relationships/image" Target="../media/image55.emf"/><Relationship Id="rId2" Type="http://schemas.openxmlformats.org/officeDocument/2006/relationships/notesSlide" Target="../notesSlides/notesSlide28.xml"/><Relationship Id="rId1" Type="http://schemas.openxmlformats.org/officeDocument/2006/relationships/slideLayout" Target="../slideLayouts/slideLayout1.xml"/><Relationship Id="rId4" Type="http://schemas.openxmlformats.org/officeDocument/2006/relationships/image" Target="../media/image56.emf"/></Relationships>
</file>

<file path=ppt/slides/_rels/slide31.xml.rels><?xml version="1.0" encoding="UTF-8" standalone="yes"?>
<Relationships xmlns="http://schemas.openxmlformats.org/package/2006/relationships"><Relationship Id="rId3" Type="http://schemas.openxmlformats.org/officeDocument/2006/relationships/image" Target="../media/image57.emf"/><Relationship Id="rId2" Type="http://schemas.openxmlformats.org/officeDocument/2006/relationships/notesSlide" Target="../notesSlides/notesSlide29.xml"/><Relationship Id="rId1" Type="http://schemas.openxmlformats.org/officeDocument/2006/relationships/slideLayout" Target="../slideLayouts/slideLayout1.xml"/><Relationship Id="rId5" Type="http://schemas.openxmlformats.org/officeDocument/2006/relationships/image" Target="../media/image59.jpeg"/><Relationship Id="rId4" Type="http://schemas.openxmlformats.org/officeDocument/2006/relationships/image" Target="../media/image58.emf"/></Relationships>
</file>

<file path=ppt/slides/_rels/slide32.xml.rels><?xml version="1.0" encoding="UTF-8" standalone="yes"?>
<Relationships xmlns="http://schemas.openxmlformats.org/package/2006/relationships"><Relationship Id="rId3" Type="http://schemas.openxmlformats.org/officeDocument/2006/relationships/image" Target="../media/image60.emf"/><Relationship Id="rId2" Type="http://schemas.openxmlformats.org/officeDocument/2006/relationships/notesSlide" Target="../notesSlides/notesSlide30.xml"/><Relationship Id="rId1" Type="http://schemas.openxmlformats.org/officeDocument/2006/relationships/slideLayout" Target="../slideLayouts/slideLayout1.xml"/></Relationships>
</file>

<file path=ppt/slides/_rels/slide33.xml.rels><?xml version="1.0" encoding="UTF-8" standalone="yes"?>
<Relationships xmlns="http://schemas.openxmlformats.org/package/2006/relationships"><Relationship Id="rId3" Type="http://schemas.openxmlformats.org/officeDocument/2006/relationships/image" Target="../media/image61.emf"/><Relationship Id="rId2" Type="http://schemas.openxmlformats.org/officeDocument/2006/relationships/notesSlide" Target="../notesSlides/notesSlide31.xml"/><Relationship Id="rId1" Type="http://schemas.openxmlformats.org/officeDocument/2006/relationships/slideLayout" Target="../slideLayouts/slideLayout1.xml"/></Relationships>
</file>

<file path=ppt/slides/_rels/slide34.xml.rels><?xml version="1.0" encoding="UTF-8" standalone="yes"?>
<Relationships xmlns="http://schemas.openxmlformats.org/package/2006/relationships"><Relationship Id="rId3" Type="http://schemas.openxmlformats.org/officeDocument/2006/relationships/image" Target="../media/image62.tiff"/><Relationship Id="rId2" Type="http://schemas.openxmlformats.org/officeDocument/2006/relationships/notesSlide" Target="../notesSlides/notesSlide32.xml"/><Relationship Id="rId1" Type="http://schemas.openxmlformats.org/officeDocument/2006/relationships/slideLayout" Target="../slideLayouts/slideLayout1.xml"/></Relationships>
</file>

<file path=ppt/slides/_rels/slide35.xml.rels><?xml version="1.0" encoding="UTF-8" standalone="yes"?>
<Relationships xmlns="http://schemas.openxmlformats.org/package/2006/relationships"><Relationship Id="rId3" Type="http://schemas.openxmlformats.org/officeDocument/2006/relationships/image" Target="../media/image63.emf"/><Relationship Id="rId2" Type="http://schemas.openxmlformats.org/officeDocument/2006/relationships/notesSlide" Target="../notesSlides/notesSlide33.xml"/><Relationship Id="rId1" Type="http://schemas.openxmlformats.org/officeDocument/2006/relationships/slideLayout" Target="../slideLayouts/slideLayout1.xml"/></Relationships>
</file>

<file path=ppt/slides/_rels/slide36.xml.rels><?xml version="1.0" encoding="UTF-8" standalone="yes"?>
<Relationships xmlns="http://schemas.openxmlformats.org/package/2006/relationships"><Relationship Id="rId3" Type="http://schemas.openxmlformats.org/officeDocument/2006/relationships/image" Target="../media/image64.emf"/><Relationship Id="rId2" Type="http://schemas.openxmlformats.org/officeDocument/2006/relationships/notesSlide" Target="../notesSlides/notesSlide34.xml"/><Relationship Id="rId1" Type="http://schemas.openxmlformats.org/officeDocument/2006/relationships/slideLayout" Target="../slideLayouts/slideLayout1.xml"/></Relationships>
</file>

<file path=ppt/slides/_rels/slide37.xml.rels><?xml version="1.0" encoding="UTF-8" standalone="yes"?>
<Relationships xmlns="http://schemas.openxmlformats.org/package/2006/relationships"><Relationship Id="rId3" Type="http://schemas.openxmlformats.org/officeDocument/2006/relationships/image" Target="../media/image65.png"/><Relationship Id="rId2" Type="http://schemas.openxmlformats.org/officeDocument/2006/relationships/notesSlide" Target="../notesSlides/notesSlide35.xml"/><Relationship Id="rId1" Type="http://schemas.openxmlformats.org/officeDocument/2006/relationships/slideLayout" Target="../slideLayouts/slideLayout1.xml"/></Relationships>
</file>

<file path=ppt/slides/_rels/slide38.xml.rels><?xml version="1.0" encoding="UTF-8" standalone="yes"?>
<Relationships xmlns="http://schemas.openxmlformats.org/package/2006/relationships"><Relationship Id="rId3" Type="http://schemas.openxmlformats.org/officeDocument/2006/relationships/image" Target="../media/image66.png"/><Relationship Id="rId2" Type="http://schemas.openxmlformats.org/officeDocument/2006/relationships/notesSlide" Target="../notesSlides/notesSlide36.xml"/><Relationship Id="rId1" Type="http://schemas.openxmlformats.org/officeDocument/2006/relationships/slideLayout" Target="../slideLayouts/slideLayout1.xml"/></Relationships>
</file>

<file path=ppt/slides/_rels/slide39.xml.rels><?xml version="1.0" encoding="UTF-8" standalone="yes"?>
<Relationships xmlns="http://schemas.openxmlformats.org/package/2006/relationships"><Relationship Id="rId3" Type="http://schemas.openxmlformats.org/officeDocument/2006/relationships/image" Target="../media/image67.png"/><Relationship Id="rId2" Type="http://schemas.openxmlformats.org/officeDocument/2006/relationships/notesSlide" Target="../notesSlides/notesSlide37.xml"/><Relationship Id="rId1" Type="http://schemas.openxmlformats.org/officeDocument/2006/relationships/slideLayout" Target="../slideLayouts/slideLayout1.xml"/></Relationships>
</file>

<file path=ppt/slides/_rels/slide40.xml.rels><?xml version="1.0" encoding="UTF-8" standalone="yes"?>
<Relationships xmlns="http://schemas.openxmlformats.org/package/2006/relationships"><Relationship Id="rId3" Type="http://schemas.openxmlformats.org/officeDocument/2006/relationships/image" Target="../media/image68.emf"/><Relationship Id="rId2" Type="http://schemas.openxmlformats.org/officeDocument/2006/relationships/notesSlide" Target="../notesSlides/notesSlide38.xml"/><Relationship Id="rId1" Type="http://schemas.openxmlformats.org/officeDocument/2006/relationships/slideLayout" Target="../slideLayouts/slideLayout2.xml"/><Relationship Id="rId4" Type="http://schemas.openxmlformats.org/officeDocument/2006/relationships/image" Target="../media/image69.tiff"/></Relationships>
</file>

<file path=ppt/slides/_rels/slide41.xml.rels><?xml version="1.0" encoding="UTF-8" standalone="yes"?>
<Relationships xmlns="http://schemas.openxmlformats.org/package/2006/relationships"><Relationship Id="rId8" Type="http://schemas.openxmlformats.org/officeDocument/2006/relationships/image" Target="../media/image73.png"/><Relationship Id="rId3" Type="http://schemas.openxmlformats.org/officeDocument/2006/relationships/image" Target="../media/image2.png"/><Relationship Id="rId7" Type="http://schemas.openxmlformats.org/officeDocument/2006/relationships/image" Target="../media/image72.png"/><Relationship Id="rId2" Type="http://schemas.openxmlformats.org/officeDocument/2006/relationships/notesSlide" Target="../notesSlides/notesSlide39.xml"/><Relationship Id="rId1" Type="http://schemas.openxmlformats.org/officeDocument/2006/relationships/slideLayout" Target="../slideLayouts/slideLayout1.xml"/><Relationship Id="rId6" Type="http://schemas.openxmlformats.org/officeDocument/2006/relationships/image" Target="../media/image71.png"/><Relationship Id="rId5" Type="http://schemas.openxmlformats.org/officeDocument/2006/relationships/image" Target="../media/image70.png"/><Relationship Id="rId4" Type="http://schemas.openxmlformats.org/officeDocument/2006/relationships/image" Target="../media/image3.png"/><Relationship Id="rId9" Type="http://schemas.openxmlformats.org/officeDocument/2006/relationships/image" Target="../media/image74.emf"/></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4431" y="1790700"/>
            <a:ext cx="8915400" cy="1162050"/>
          </a:xfrm>
        </p:spPr>
        <p:txBody>
          <a:bodyPr/>
          <a:lstStyle/>
          <a:p>
            <a:r>
              <a:rPr lang="en-AU" sz="2800" dirty="0">
                <a:solidFill>
                  <a:schemeClr val="accent2"/>
                </a:solidFill>
              </a:rPr>
              <a:t>Antimicrobial </a:t>
            </a:r>
            <a:r>
              <a:rPr lang="en-AU" sz="2800" dirty="0" err="1">
                <a:solidFill>
                  <a:schemeClr val="accent2"/>
                </a:solidFill>
              </a:rPr>
              <a:t>nanobiomaterials</a:t>
            </a:r>
            <a:r>
              <a:rPr lang="en-AU" sz="2800" dirty="0">
                <a:solidFill>
                  <a:schemeClr val="accent2"/>
                </a:solidFill>
              </a:rPr>
              <a:t> for scaffolds and medical devices</a:t>
            </a:r>
            <a:br>
              <a:rPr lang="en-AU" sz="2800" dirty="0">
                <a:solidFill>
                  <a:schemeClr val="accent2"/>
                </a:solidFill>
              </a:rPr>
            </a:br>
            <a:br>
              <a:rPr lang="en-AU" sz="2800" dirty="0">
                <a:solidFill>
                  <a:schemeClr val="accent2"/>
                </a:solidFill>
              </a:rPr>
            </a:br>
            <a:r>
              <a:rPr lang="en-AU" sz="2000" b="0" dirty="0">
                <a:solidFill>
                  <a:schemeClr val="tx1"/>
                </a:solidFill>
              </a:rPr>
              <a:t>Andrea J. O’Connor</a:t>
            </a:r>
            <a:br>
              <a:rPr lang="en-AU" sz="2000" b="0" dirty="0">
                <a:solidFill>
                  <a:schemeClr val="tx1"/>
                </a:solidFill>
              </a:rPr>
            </a:br>
            <a:br>
              <a:rPr lang="en-AU" sz="2000" b="0" dirty="0">
                <a:solidFill>
                  <a:schemeClr val="tx1"/>
                </a:solidFill>
              </a:rPr>
            </a:br>
            <a:r>
              <a:rPr lang="en-AU" sz="1600" b="0" dirty="0">
                <a:solidFill>
                  <a:schemeClr val="tx1"/>
                </a:solidFill>
              </a:rPr>
              <a:t>Department of Biomedical Engineering, </a:t>
            </a:r>
            <a:br>
              <a:rPr lang="en-AU" sz="1600" b="0" dirty="0">
                <a:solidFill>
                  <a:schemeClr val="tx1"/>
                </a:solidFill>
              </a:rPr>
            </a:br>
            <a:r>
              <a:rPr lang="en-AU" sz="1600" b="0" dirty="0">
                <a:solidFill>
                  <a:schemeClr val="tx1"/>
                </a:solidFill>
              </a:rPr>
              <a:t>Particulate Fluids Processing Centre</a:t>
            </a:r>
            <a:br>
              <a:rPr lang="en-AU" sz="1600" b="0" dirty="0">
                <a:solidFill>
                  <a:schemeClr val="tx1"/>
                </a:solidFill>
              </a:rPr>
            </a:br>
            <a:r>
              <a:rPr lang="en-AU" sz="1600" b="0" dirty="0">
                <a:solidFill>
                  <a:schemeClr val="tx1"/>
                </a:solidFill>
              </a:rPr>
              <a:t>University of Melbourne</a:t>
            </a:r>
            <a:br>
              <a:rPr lang="en-AU" sz="1600" b="0" dirty="0">
                <a:solidFill>
                  <a:schemeClr val="tx1"/>
                </a:solidFill>
              </a:rPr>
            </a:br>
            <a:r>
              <a:rPr lang="en-AU" sz="1600" b="0" dirty="0">
                <a:solidFill>
                  <a:schemeClr val="tx1"/>
                </a:solidFill>
              </a:rPr>
              <a:t>Australia</a:t>
            </a:r>
            <a:br>
              <a:rPr lang="en-AU" sz="1600" b="0" dirty="0">
                <a:solidFill>
                  <a:schemeClr val="tx1"/>
                </a:solidFill>
              </a:rPr>
            </a:br>
            <a:br>
              <a:rPr lang="en-AU" sz="1600" b="0" dirty="0">
                <a:solidFill>
                  <a:schemeClr val="tx1"/>
                </a:solidFill>
              </a:rPr>
            </a:br>
            <a:r>
              <a:rPr lang="en-US" sz="1600" i="1" dirty="0">
                <a:solidFill>
                  <a:srgbClr val="0070C0"/>
                </a:solidFill>
              </a:rPr>
              <a:t>a.oconnor@unimelb.edu.au</a:t>
            </a:r>
            <a:endParaRPr lang="en-AU" sz="1600" b="0" dirty="0">
              <a:solidFill>
                <a:schemeClr val="tx1"/>
              </a:solidFill>
            </a:endParaRPr>
          </a:p>
        </p:txBody>
      </p:sp>
    </p:spTree>
    <p:extLst>
      <p:ext uri="{BB962C8B-B14F-4D97-AF65-F5344CB8AC3E}">
        <p14:creationId xmlns:p14="http://schemas.microsoft.com/office/powerpoint/2010/main" val="157259802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Title 1"/>
          <p:cNvSpPr>
            <a:spLocks noGrp="1"/>
          </p:cNvSpPr>
          <p:nvPr>
            <p:ph type="title"/>
          </p:nvPr>
        </p:nvSpPr>
        <p:spPr>
          <a:xfrm>
            <a:off x="0" y="73305"/>
            <a:ext cx="8915399" cy="857250"/>
          </a:xfr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69056" tIns="34529" rIns="69056" bIns="34529" numCol="1" anchor="ctr" anchorCtr="0" compatLnSpc="1">
            <a:prstTxWarp prst="textNoShape">
              <a:avLst/>
            </a:prstTxWarp>
          </a:bodyPr>
          <a:lstStyle/>
          <a:p>
            <a:r>
              <a:rPr lang="en-US" sz="3200" dirty="0"/>
              <a:t>Clinical challenges in tissue engineering and implanted medical devices </a:t>
            </a:r>
            <a:endParaRPr lang="en-AU" sz="3200" dirty="0"/>
          </a:p>
        </p:txBody>
      </p:sp>
      <p:pic>
        <p:nvPicPr>
          <p:cNvPr id="31747" name="Picture 4" descr="7  Tissue that has grown in the chamber DSCN3192"/>
          <p:cNvPicPr>
            <a:picLocks noChangeAspect="1" noChangeArrowheads="1"/>
          </p:cNvPicPr>
          <p:nvPr/>
        </p:nvPicPr>
        <p:blipFill>
          <a:blip r:embed="rId3" cstate="print"/>
          <a:srcRect/>
          <a:stretch>
            <a:fillRect/>
          </a:stretch>
        </p:blipFill>
        <p:spPr bwMode="auto">
          <a:xfrm>
            <a:off x="3477856" y="2832702"/>
            <a:ext cx="2192820" cy="1644048"/>
          </a:xfrm>
          <a:prstGeom prst="rect">
            <a:avLst/>
          </a:prstGeom>
          <a:noFill/>
          <a:ln w="9525">
            <a:noFill/>
            <a:miter lim="800000"/>
            <a:headEnd/>
            <a:tailEnd/>
          </a:ln>
        </p:spPr>
      </p:pic>
      <p:pic>
        <p:nvPicPr>
          <p:cNvPr id="31748" name="Picture 4" descr="DSCN4888"/>
          <p:cNvPicPr>
            <a:picLocks noChangeAspect="1" noChangeArrowheads="1"/>
          </p:cNvPicPr>
          <p:nvPr/>
        </p:nvPicPr>
        <p:blipFill>
          <a:blip r:embed="rId4" cstate="print"/>
          <a:srcRect/>
          <a:stretch>
            <a:fillRect/>
          </a:stretch>
        </p:blipFill>
        <p:spPr bwMode="auto">
          <a:xfrm>
            <a:off x="1297843" y="2843995"/>
            <a:ext cx="2180013" cy="1632755"/>
          </a:xfrm>
          <a:prstGeom prst="rect">
            <a:avLst/>
          </a:prstGeom>
          <a:noFill/>
          <a:ln w="9525">
            <a:noFill/>
            <a:miter lim="800000"/>
            <a:headEnd/>
            <a:tailEnd/>
          </a:ln>
        </p:spPr>
      </p:pic>
      <p:sp>
        <p:nvSpPr>
          <p:cNvPr id="31749" name="Right Arrow 4"/>
          <p:cNvSpPr>
            <a:spLocks noChangeArrowheads="1"/>
          </p:cNvSpPr>
          <p:nvPr/>
        </p:nvSpPr>
        <p:spPr bwMode="auto">
          <a:xfrm>
            <a:off x="3194487" y="3463919"/>
            <a:ext cx="566738" cy="392906"/>
          </a:xfrm>
          <a:prstGeom prst="rightArrow">
            <a:avLst>
              <a:gd name="adj1" fmla="val 50000"/>
              <a:gd name="adj2" fmla="val 49931"/>
            </a:avLst>
          </a:prstGeom>
          <a:solidFill>
            <a:schemeClr val="accent1"/>
          </a:solidFill>
          <a:ln w="12700" algn="ctr">
            <a:solidFill>
              <a:schemeClr val="tx1"/>
            </a:solidFill>
            <a:round/>
            <a:headEnd type="none" w="sm" len="sm"/>
            <a:tailEnd type="none" w="sm" len="sm"/>
          </a:ln>
        </p:spPr>
        <p:txBody>
          <a:bodyPr/>
          <a:lstStyle/>
          <a:p>
            <a:endParaRPr lang="en-US" sz="1800"/>
          </a:p>
        </p:txBody>
      </p:sp>
      <p:sp>
        <p:nvSpPr>
          <p:cNvPr id="10" name="Content Placeholder 2"/>
          <p:cNvSpPr txBox="1">
            <a:spLocks/>
          </p:cNvSpPr>
          <p:nvPr/>
        </p:nvSpPr>
        <p:spPr>
          <a:xfrm>
            <a:off x="1649062" y="1405627"/>
            <a:ext cx="2922938" cy="801227"/>
          </a:xfrm>
          <a:prstGeom prst="rect">
            <a:avLst/>
          </a:prstGeom>
          <a:solidFill>
            <a:schemeClr val="accent1">
              <a:lumMod val="75000"/>
            </a:schemeClr>
          </a:solidFill>
        </p:spPr>
        <p:txBody>
          <a:bodyPr/>
          <a:lstStyle/>
          <a:p>
            <a:pPr algn="ctr" defTabSz="571500">
              <a:spcBef>
                <a:spcPct val="20000"/>
              </a:spcBef>
              <a:buClr>
                <a:schemeClr val="accent2"/>
              </a:buClr>
              <a:defRPr/>
            </a:pPr>
            <a:r>
              <a:rPr lang="en-US" sz="2000" i="1" kern="0" dirty="0">
                <a:solidFill>
                  <a:srgbClr val="FFFF00"/>
                </a:solidFill>
                <a:latin typeface="+mn-lt"/>
              </a:rPr>
              <a:t>In vivo </a:t>
            </a:r>
            <a:r>
              <a:rPr lang="en-US" sz="2000" i="1" kern="0" dirty="0">
                <a:solidFill>
                  <a:schemeClr val="bg1"/>
                </a:solidFill>
                <a:latin typeface="+mn-lt"/>
              </a:rPr>
              <a:t>bioreactors for soft tissue engineering</a:t>
            </a:r>
          </a:p>
          <a:p>
            <a:pPr marL="257175" indent="-257175" defTabSz="571500">
              <a:spcBef>
                <a:spcPct val="20000"/>
              </a:spcBef>
              <a:buClr>
                <a:schemeClr val="accent2"/>
              </a:buClr>
              <a:buFont typeface="Wingdings" pitchFamily="2" charset="2"/>
              <a:buChar char="Ø"/>
              <a:defRPr/>
            </a:pPr>
            <a:endParaRPr lang="en-AU" sz="2000" kern="0" dirty="0">
              <a:latin typeface="+mn-lt"/>
            </a:endParaRPr>
          </a:p>
        </p:txBody>
      </p:sp>
      <p:sp>
        <p:nvSpPr>
          <p:cNvPr id="31752" name="TextBox 7"/>
          <p:cNvSpPr txBox="1">
            <a:spLocks noChangeArrowheads="1"/>
          </p:cNvSpPr>
          <p:nvPr/>
        </p:nvSpPr>
        <p:spPr bwMode="auto">
          <a:xfrm>
            <a:off x="1249074" y="2803020"/>
            <a:ext cx="1467068" cy="369332"/>
          </a:xfrm>
          <a:prstGeom prst="rect">
            <a:avLst/>
          </a:prstGeom>
          <a:noFill/>
          <a:ln w="9525">
            <a:noFill/>
            <a:miter lim="800000"/>
            <a:headEnd/>
            <a:tailEnd/>
          </a:ln>
        </p:spPr>
        <p:txBody>
          <a:bodyPr wrap="none">
            <a:spAutoFit/>
          </a:bodyPr>
          <a:lstStyle/>
          <a:p>
            <a:r>
              <a:rPr lang="en-US" sz="1800" i="1" dirty="0">
                <a:solidFill>
                  <a:schemeClr val="bg1"/>
                </a:solidFill>
              </a:rPr>
              <a:t>Images: OBI</a:t>
            </a:r>
            <a:endParaRPr lang="en-AU" sz="1800" i="1" dirty="0">
              <a:solidFill>
                <a:schemeClr val="bg1"/>
              </a:solidFill>
            </a:endParaRPr>
          </a:p>
        </p:txBody>
      </p:sp>
      <p:pic>
        <p:nvPicPr>
          <p:cNvPr id="2050" name="Picture 2"/>
          <p:cNvPicPr>
            <a:picLocks noChangeAspect="1" noChangeArrowheads="1"/>
          </p:cNvPicPr>
          <p:nvPr/>
        </p:nvPicPr>
        <p:blipFill rotWithShape="1">
          <a:blip r:embed="rId5" cstate="print">
            <a:extLst>
              <a:ext uri="{28A0092B-C50C-407E-A947-70E740481C1C}">
                <a14:useLocalDpi xmlns:a14="http://schemas.microsoft.com/office/drawing/2010/main" val="0"/>
              </a:ext>
            </a:extLst>
          </a:blip>
          <a:srcRect r="14737" b="34206"/>
          <a:stretch/>
        </p:blipFill>
        <p:spPr bwMode="auto">
          <a:xfrm>
            <a:off x="6096000" y="979684"/>
            <a:ext cx="2736202" cy="182066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1" name="Picture 4" descr="9  Close up Copy of fat falp no PLGA"/>
          <p:cNvPicPr>
            <a:picLocks noChangeAspect="1" noChangeArrowheads="1"/>
          </p:cNvPicPr>
          <p:nvPr/>
        </p:nvPicPr>
        <p:blipFill>
          <a:blip r:embed="rId6" cstate="print">
            <a:lum contrast="24000"/>
            <a:extLst>
              <a:ext uri="{28A0092B-C50C-407E-A947-70E740481C1C}">
                <a14:useLocalDpi xmlns:a14="http://schemas.microsoft.com/office/drawing/2010/main" val="0"/>
              </a:ext>
            </a:extLst>
          </a:blip>
          <a:srcRect/>
          <a:stretch>
            <a:fillRect/>
          </a:stretch>
        </p:blipFill>
        <p:spPr bwMode="auto">
          <a:xfrm>
            <a:off x="5670676" y="2805550"/>
            <a:ext cx="2228782" cy="1671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Right Arrow 4"/>
          <p:cNvSpPr>
            <a:spLocks noChangeArrowheads="1"/>
          </p:cNvSpPr>
          <p:nvPr/>
        </p:nvSpPr>
        <p:spPr bwMode="auto">
          <a:xfrm>
            <a:off x="5387307" y="3463919"/>
            <a:ext cx="566738" cy="392906"/>
          </a:xfrm>
          <a:prstGeom prst="rightArrow">
            <a:avLst>
              <a:gd name="adj1" fmla="val 50000"/>
              <a:gd name="adj2" fmla="val 49931"/>
            </a:avLst>
          </a:prstGeom>
          <a:solidFill>
            <a:schemeClr val="accent1"/>
          </a:solidFill>
          <a:ln w="12700" algn="ctr">
            <a:solidFill>
              <a:schemeClr val="tx1"/>
            </a:solidFill>
            <a:round/>
            <a:headEnd type="none" w="sm" len="sm"/>
            <a:tailEnd type="none" w="sm" len="sm"/>
          </a:ln>
        </p:spPr>
        <p:txBody>
          <a:bodyPr/>
          <a:lstStyle/>
          <a:p>
            <a:endParaRPr lang="en-US" sz="1800"/>
          </a:p>
        </p:txBody>
      </p:sp>
    </p:spTree>
    <p:extLst>
      <p:ext uri="{BB962C8B-B14F-4D97-AF65-F5344CB8AC3E}">
        <p14:creationId xmlns:p14="http://schemas.microsoft.com/office/powerpoint/2010/main" val="118042205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 y="1"/>
            <a:ext cx="8610600" cy="512543"/>
          </a:xfrm>
        </p:spPr>
        <p:txBody>
          <a:bodyPr/>
          <a:lstStyle/>
          <a:p>
            <a:r>
              <a:rPr lang="en-AU" sz="3200" dirty="0"/>
              <a:t>Human clinical trial: </a:t>
            </a:r>
            <a:r>
              <a:rPr lang="en-AU" sz="3200" dirty="0" err="1"/>
              <a:t>Neopec</a:t>
            </a:r>
            <a:r>
              <a:rPr lang="en-AU" sz="3200" dirty="0"/>
              <a:t> project</a:t>
            </a:r>
          </a:p>
        </p:txBody>
      </p:sp>
      <p:pic>
        <p:nvPicPr>
          <p:cNvPr id="2050" name="Picture 2"/>
          <p:cNvPicPr>
            <a:picLocks noChangeAspect="1" noChangeArrowheads="1"/>
          </p:cNvPicPr>
          <p:nvPr/>
        </p:nvPicPr>
        <p:blipFill rotWithShape="1">
          <a:blip r:embed="rId3">
            <a:extLst>
              <a:ext uri="{28A0092B-C50C-407E-A947-70E740481C1C}">
                <a14:useLocalDpi xmlns:a14="http://schemas.microsoft.com/office/drawing/2010/main" val="0"/>
              </a:ext>
            </a:extLst>
          </a:blip>
          <a:srcRect r="48865" b="51268"/>
          <a:stretch/>
        </p:blipFill>
        <p:spPr bwMode="auto">
          <a:xfrm>
            <a:off x="381000" y="769653"/>
            <a:ext cx="2711646" cy="193991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6" name="Picture 2" descr="3"/>
          <p:cNvPicPr>
            <a:picLocks noChangeAspect="1" noChangeArrowheads="1"/>
          </p:cNvPicPr>
          <p:nvPr/>
        </p:nvPicPr>
        <p:blipFill rotWithShape="1">
          <a:blip r:embed="rId4">
            <a:extLst>
              <a:ext uri="{28A0092B-C50C-407E-A947-70E740481C1C}">
                <a14:useLocalDpi xmlns:a14="http://schemas.microsoft.com/office/drawing/2010/main" val="0"/>
              </a:ext>
            </a:extLst>
          </a:blip>
          <a:srcRect b="50000"/>
          <a:stretch/>
        </p:blipFill>
        <p:spPr bwMode="auto">
          <a:xfrm>
            <a:off x="3212462" y="795553"/>
            <a:ext cx="2568035" cy="19140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 name="Picture 3" descr="4"/>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5884703" y="784652"/>
            <a:ext cx="2497297" cy="19249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Rectangle 2"/>
          <p:cNvSpPr/>
          <p:nvPr/>
        </p:nvSpPr>
        <p:spPr>
          <a:xfrm>
            <a:off x="-30822" y="4186179"/>
            <a:ext cx="7498422" cy="276999"/>
          </a:xfrm>
          <a:prstGeom prst="rect">
            <a:avLst/>
          </a:prstGeom>
          <a:solidFill>
            <a:schemeClr val="bg1"/>
          </a:solidFill>
        </p:spPr>
        <p:txBody>
          <a:bodyPr wrap="square">
            <a:spAutoFit/>
          </a:bodyPr>
          <a:lstStyle/>
          <a:p>
            <a:pPr lvl="0" algn="ctr"/>
            <a:r>
              <a:rPr lang="en-AU" sz="1200" dirty="0"/>
              <a:t>Morrison, W.A., D. Marre, D. Grinsell, A. Batty, N. </a:t>
            </a:r>
            <a:r>
              <a:rPr lang="en-AU" sz="1200" dirty="0" err="1"/>
              <a:t>Trost</a:t>
            </a:r>
            <a:r>
              <a:rPr lang="en-AU" sz="1200" dirty="0"/>
              <a:t>, A.J. O’Connor, </a:t>
            </a:r>
            <a:r>
              <a:rPr lang="en-AU" sz="1200" i="1" dirty="0" err="1"/>
              <a:t>EBioMedicine</a:t>
            </a:r>
            <a:r>
              <a:rPr lang="en-AU" sz="1200" dirty="0"/>
              <a:t>, 2016. 6: 238-245.</a:t>
            </a:r>
          </a:p>
        </p:txBody>
      </p:sp>
      <p:sp>
        <p:nvSpPr>
          <p:cNvPr id="8" name="Content Placeholder 2">
            <a:extLst>
              <a:ext uri="{FF2B5EF4-FFF2-40B4-BE49-F238E27FC236}">
                <a16:creationId xmlns:a16="http://schemas.microsoft.com/office/drawing/2014/main" id="{B7E3DD47-DE9E-4664-9A51-C71CA9E8C6F8}"/>
              </a:ext>
            </a:extLst>
          </p:cNvPr>
          <p:cNvSpPr txBox="1">
            <a:spLocks/>
          </p:cNvSpPr>
          <p:nvPr/>
        </p:nvSpPr>
        <p:spPr>
          <a:xfrm>
            <a:off x="686120" y="2821440"/>
            <a:ext cx="7771759" cy="1193605"/>
          </a:xfrm>
          <a:prstGeom prst="rect">
            <a:avLst/>
          </a:prstGeom>
          <a:solidFill>
            <a:schemeClr val="accent1">
              <a:lumMod val="75000"/>
            </a:schemeClr>
          </a:solidFill>
        </p:spPr>
        <p:txBody>
          <a:bodyPr/>
          <a:lstStyle/>
          <a:p>
            <a:pPr algn="ctr" defTabSz="571500">
              <a:spcBef>
                <a:spcPct val="20000"/>
              </a:spcBef>
              <a:buClr>
                <a:schemeClr val="accent2"/>
              </a:buClr>
              <a:defRPr/>
            </a:pPr>
            <a:r>
              <a:rPr lang="en-US" sz="2000" i="1" kern="0" dirty="0">
                <a:solidFill>
                  <a:srgbClr val="FFFF00"/>
                </a:solidFill>
                <a:latin typeface="+mn-lt"/>
              </a:rPr>
              <a:t>Proof of concept: </a:t>
            </a:r>
          </a:p>
          <a:p>
            <a:pPr marL="342900" indent="-342900" algn="ctr" defTabSz="571500">
              <a:spcBef>
                <a:spcPct val="20000"/>
              </a:spcBef>
              <a:buClr>
                <a:schemeClr val="accent2"/>
              </a:buClr>
              <a:buFont typeface="Wingdings" panose="05000000000000000000" pitchFamily="2" charset="2"/>
              <a:buChar char="ü"/>
              <a:defRPr/>
            </a:pPr>
            <a:r>
              <a:rPr lang="en-US" sz="2000" i="1" kern="0" dirty="0">
                <a:solidFill>
                  <a:schemeClr val="bg1"/>
                </a:solidFill>
                <a:latin typeface="+mn-lt"/>
              </a:rPr>
              <a:t>in one patient 210 mL new tissue was generated</a:t>
            </a:r>
          </a:p>
          <a:p>
            <a:pPr marL="342900" indent="-342900" algn="ctr" defTabSz="571500">
              <a:spcBef>
                <a:spcPct val="20000"/>
              </a:spcBef>
              <a:buClr>
                <a:schemeClr val="accent2"/>
              </a:buClr>
              <a:buFont typeface="Wingdings" panose="05000000000000000000" pitchFamily="2" charset="2"/>
              <a:buChar char="ü"/>
              <a:defRPr/>
            </a:pPr>
            <a:r>
              <a:rPr lang="en-US" sz="2000" i="1" kern="0" dirty="0">
                <a:solidFill>
                  <a:schemeClr val="bg1"/>
                </a:solidFill>
                <a:latin typeface="+mn-lt"/>
              </a:rPr>
              <a:t>tissue was stable and soft 6 months later</a:t>
            </a:r>
          </a:p>
          <a:p>
            <a:pPr defTabSz="571500">
              <a:spcBef>
                <a:spcPct val="20000"/>
              </a:spcBef>
              <a:buClr>
                <a:schemeClr val="accent2"/>
              </a:buClr>
              <a:defRPr/>
            </a:pPr>
            <a:endParaRPr lang="en-AU" sz="2000" kern="0" dirty="0">
              <a:solidFill>
                <a:schemeClr val="bg1"/>
              </a:solidFill>
              <a:latin typeface="+mn-lt"/>
            </a:endParaRPr>
          </a:p>
        </p:txBody>
      </p:sp>
    </p:spTree>
    <p:extLst>
      <p:ext uri="{BB962C8B-B14F-4D97-AF65-F5344CB8AC3E}">
        <p14:creationId xmlns:p14="http://schemas.microsoft.com/office/powerpoint/2010/main" val="37408844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228600" y="819150"/>
            <a:ext cx="6940515" cy="3170099"/>
          </a:xfrm>
          <a:prstGeom prst="rect">
            <a:avLst/>
          </a:prstGeom>
        </p:spPr>
        <p:style>
          <a:lnRef idx="2">
            <a:schemeClr val="accent2"/>
          </a:lnRef>
          <a:fillRef idx="1">
            <a:schemeClr val="lt1"/>
          </a:fillRef>
          <a:effectRef idx="0">
            <a:schemeClr val="accent2"/>
          </a:effectRef>
          <a:fontRef idx="minor">
            <a:schemeClr val="dk1"/>
          </a:fontRef>
        </p:style>
        <p:txBody>
          <a:bodyPr wrap="square" rtlCol="0">
            <a:spAutoFit/>
          </a:bodyPr>
          <a:lstStyle/>
          <a:p>
            <a:pPr>
              <a:buClr>
                <a:schemeClr val="accent2"/>
              </a:buClr>
            </a:pPr>
            <a:r>
              <a:rPr lang="en-AU" sz="2000" kern="0" dirty="0"/>
              <a:t>Some TE construct goals:</a:t>
            </a:r>
          </a:p>
          <a:p>
            <a:pPr marL="257175" indent="-257175">
              <a:buClr>
                <a:schemeClr val="accent2"/>
              </a:buClr>
              <a:buFont typeface="Wingdings" panose="05000000000000000000" pitchFamily="2" charset="2"/>
              <a:buChar char="Ø"/>
            </a:pPr>
            <a:r>
              <a:rPr lang="en-US" sz="2000" kern="0" dirty="0"/>
              <a:t>mimic native tissue microenvironments</a:t>
            </a:r>
          </a:p>
          <a:p>
            <a:pPr marL="257175" indent="-257175">
              <a:buClr>
                <a:schemeClr val="accent2"/>
              </a:buClr>
              <a:buFont typeface="Wingdings" panose="05000000000000000000" pitchFamily="2" charset="2"/>
              <a:buChar char="Ø"/>
            </a:pPr>
            <a:r>
              <a:rPr lang="en-US" sz="2000" kern="0" dirty="0"/>
              <a:t>impart tunable forces to cells</a:t>
            </a:r>
          </a:p>
          <a:p>
            <a:pPr marL="257175" indent="-257175">
              <a:buClr>
                <a:schemeClr val="accent2"/>
              </a:buClr>
              <a:buFont typeface="Wingdings" panose="05000000000000000000" pitchFamily="2" charset="2"/>
              <a:buChar char="Ø"/>
            </a:pPr>
            <a:r>
              <a:rPr lang="en-US" sz="2000" kern="0" dirty="0"/>
              <a:t>encourage </a:t>
            </a:r>
            <a:r>
              <a:rPr lang="en-US" sz="2000" kern="0" dirty="0" err="1"/>
              <a:t>vascularisation</a:t>
            </a:r>
            <a:r>
              <a:rPr lang="en-US" sz="2000" kern="0" dirty="0"/>
              <a:t> and desired cell-cell interactions</a:t>
            </a:r>
          </a:p>
          <a:p>
            <a:pPr marL="257175" indent="-257175">
              <a:buClr>
                <a:schemeClr val="accent2"/>
              </a:buClr>
              <a:buFont typeface="Wingdings" panose="05000000000000000000" pitchFamily="2" charset="2"/>
              <a:buChar char="Ø"/>
            </a:pPr>
            <a:r>
              <a:rPr lang="en-US" sz="2000" kern="0" dirty="0"/>
              <a:t>maintain space, surfaces for cell attachment and migration</a:t>
            </a:r>
          </a:p>
          <a:p>
            <a:pPr marL="257175" indent="-257175">
              <a:buClr>
                <a:schemeClr val="accent2"/>
              </a:buClr>
              <a:buFont typeface="Wingdings" panose="05000000000000000000" pitchFamily="2" charset="2"/>
              <a:buChar char="Ø"/>
            </a:pPr>
            <a:r>
              <a:rPr lang="en-US" sz="2000" kern="0" dirty="0"/>
              <a:t>deliver bioactive molecules</a:t>
            </a:r>
          </a:p>
          <a:p>
            <a:pPr marL="257175" indent="-257175">
              <a:buClr>
                <a:schemeClr val="accent2"/>
              </a:buClr>
              <a:buFont typeface="Wingdings" panose="05000000000000000000" pitchFamily="2" charset="2"/>
              <a:buChar char="Ø"/>
            </a:pPr>
            <a:r>
              <a:rPr lang="en-US" sz="2000" kern="0" dirty="0"/>
              <a:t>use materials that biodegrade with suitable profile and byproducts</a:t>
            </a:r>
          </a:p>
        </p:txBody>
      </p:sp>
      <p:sp>
        <p:nvSpPr>
          <p:cNvPr id="2" name="Title 1"/>
          <p:cNvSpPr>
            <a:spLocks noGrp="1"/>
          </p:cNvSpPr>
          <p:nvPr>
            <p:ph type="title"/>
          </p:nvPr>
        </p:nvSpPr>
        <p:spPr>
          <a:xfrm>
            <a:off x="76200" y="57150"/>
            <a:ext cx="8915400" cy="857250"/>
          </a:xfrm>
        </p:spPr>
        <p:txBody>
          <a:bodyPr/>
          <a:lstStyle/>
          <a:p>
            <a:r>
              <a:rPr lang="en-AU" sz="3200" dirty="0"/>
              <a:t>Many challenges remain…</a:t>
            </a:r>
          </a:p>
        </p:txBody>
      </p:sp>
      <p:sp>
        <p:nvSpPr>
          <p:cNvPr id="8" name="Rectangle 7"/>
          <p:cNvSpPr/>
          <p:nvPr/>
        </p:nvSpPr>
        <p:spPr bwMode="auto">
          <a:xfrm>
            <a:off x="228600" y="819150"/>
            <a:ext cx="6940515" cy="3170099"/>
          </a:xfrm>
          <a:prstGeom prst="rect">
            <a:avLst/>
          </a:prstGeom>
          <a:solidFill>
            <a:schemeClr val="accent1">
              <a:lumMod val="20000"/>
              <a:lumOff val="80000"/>
            </a:schemeClr>
          </a:solidFill>
          <a:ln w="12700" cap="flat" cmpd="sng" algn="ctr">
            <a:noFill/>
            <a:prstDash val="solid"/>
            <a:round/>
            <a:headEnd type="none" w="sm" len="sm"/>
            <a:tailEnd type="none" w="sm" len="sm"/>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AU" sz="2400" b="0" i="0" u="none" strike="noStrike" cap="none" normalizeH="0" baseline="0">
              <a:ln>
                <a:noFill/>
              </a:ln>
              <a:solidFill>
                <a:schemeClr val="tx1"/>
              </a:solidFill>
              <a:effectLst/>
              <a:latin typeface="Times New Roman" pitchFamily="18" charset="0"/>
              <a:cs typeface="Times New Roman" pitchFamily="18" charset="0"/>
            </a:endParaRPr>
          </a:p>
        </p:txBody>
      </p:sp>
      <p:sp>
        <p:nvSpPr>
          <p:cNvPr id="4" name="Rectangle 3"/>
          <p:cNvSpPr/>
          <p:nvPr/>
        </p:nvSpPr>
        <p:spPr>
          <a:xfrm>
            <a:off x="228600" y="1352550"/>
            <a:ext cx="6940515" cy="1938992"/>
          </a:xfrm>
          <a:prstGeom prst="rect">
            <a:avLst/>
          </a:prstGeom>
          <a:ln>
            <a:noFill/>
          </a:ln>
        </p:spPr>
        <p:style>
          <a:lnRef idx="1">
            <a:schemeClr val="accent1"/>
          </a:lnRef>
          <a:fillRef idx="2">
            <a:schemeClr val="accent1"/>
          </a:fillRef>
          <a:effectRef idx="1">
            <a:schemeClr val="accent1"/>
          </a:effectRef>
          <a:fontRef idx="minor">
            <a:schemeClr val="dk1"/>
          </a:fontRef>
        </p:style>
        <p:txBody>
          <a:bodyPr wrap="square">
            <a:spAutoFit/>
          </a:bodyPr>
          <a:lstStyle/>
          <a:p>
            <a:pPr marL="257175" indent="-257175">
              <a:buClr>
                <a:schemeClr val="accent2"/>
              </a:buClr>
              <a:buFont typeface="Wingdings" panose="05000000000000000000" pitchFamily="2" charset="2"/>
              <a:buChar char="Ø"/>
            </a:pPr>
            <a:r>
              <a:rPr lang="en-AU" kern="0" dirty="0"/>
              <a:t>patient to patient variability</a:t>
            </a:r>
          </a:p>
          <a:p>
            <a:pPr marL="257175" indent="-257175">
              <a:buClr>
                <a:schemeClr val="accent2"/>
              </a:buClr>
              <a:buFont typeface="Wingdings" panose="05000000000000000000" pitchFamily="2" charset="2"/>
              <a:buChar char="Ø"/>
            </a:pPr>
            <a:r>
              <a:rPr lang="en-AU" kern="0" dirty="0"/>
              <a:t>force regulation…over time in vivo</a:t>
            </a:r>
          </a:p>
          <a:p>
            <a:pPr marL="257175" indent="-257175">
              <a:buClr>
                <a:schemeClr val="accent2"/>
              </a:buClr>
              <a:buFont typeface="Wingdings" panose="05000000000000000000" pitchFamily="2" charset="2"/>
              <a:buChar char="Ø"/>
            </a:pPr>
            <a:r>
              <a:rPr lang="en-AU" kern="0" dirty="0"/>
              <a:t>foreign body responses to implanted materials</a:t>
            </a:r>
          </a:p>
          <a:p>
            <a:pPr marL="257175" indent="-257175">
              <a:buClr>
                <a:schemeClr val="accent2"/>
              </a:buClr>
              <a:buFont typeface="Wingdings" panose="05000000000000000000" pitchFamily="2" charset="2"/>
              <a:buChar char="Ø"/>
            </a:pPr>
            <a:r>
              <a:rPr lang="en-AU" kern="0" dirty="0"/>
              <a:t>cell density, assembly, communication</a:t>
            </a:r>
          </a:p>
          <a:p>
            <a:pPr marL="257175" indent="-257175">
              <a:buClr>
                <a:schemeClr val="accent2"/>
              </a:buClr>
              <a:buFont typeface="Wingdings" panose="05000000000000000000" pitchFamily="2" charset="2"/>
              <a:buChar char="Ø"/>
            </a:pPr>
            <a:r>
              <a:rPr lang="en-AU" kern="0" dirty="0">
                <a:solidFill>
                  <a:srgbClr val="FF0000"/>
                </a:solidFill>
              </a:rPr>
              <a:t>avoiding device-associated infections / biofilms</a:t>
            </a:r>
          </a:p>
        </p:txBody>
      </p:sp>
      <p:pic>
        <p:nvPicPr>
          <p:cNvPr id="5" name="Picture 4" descr="photo In vivo figure squres .png"/>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7317977" y="851859"/>
            <a:ext cx="1524762" cy="1524762"/>
          </a:xfrm>
          <a:prstGeom prst="rect">
            <a:avLst/>
          </a:prstGeom>
        </p:spPr>
      </p:pic>
      <p:pic>
        <p:nvPicPr>
          <p:cNvPr id="6" name="Picture 5" descr="10X vess In vivo figure squres .png"/>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7320263" y="2380494"/>
            <a:ext cx="1522476" cy="1524762"/>
          </a:xfrm>
          <a:prstGeom prst="rect">
            <a:avLst/>
          </a:prstGeom>
        </p:spPr>
      </p:pic>
      <p:sp>
        <p:nvSpPr>
          <p:cNvPr id="7" name="Rectangle 6"/>
          <p:cNvSpPr/>
          <p:nvPr/>
        </p:nvSpPr>
        <p:spPr bwMode="auto">
          <a:xfrm>
            <a:off x="7320263" y="851858"/>
            <a:ext cx="250028" cy="247316"/>
          </a:xfrm>
          <a:prstGeom prst="rect">
            <a:avLst/>
          </a:prstGeom>
          <a:solidFill>
            <a:schemeClr val="tx1"/>
          </a:solidFill>
          <a:ln w="12700" cap="flat" cmpd="sng" algn="ctr">
            <a:solidFill>
              <a:schemeClr val="tx1"/>
            </a:solidFill>
            <a:prstDash val="solid"/>
            <a:round/>
            <a:headEnd type="none" w="sm" len="sm"/>
            <a:tailEnd type="none" w="sm" len="sm"/>
          </a:ln>
          <a:effectLst/>
        </p:spPr>
        <p:txBody>
          <a:bodyPr vert="horz" wrap="square" lIns="68580" tIns="34290" rIns="68580" bIns="34290" numCol="1" rtlCol="0" anchor="t" anchorCtr="0" compatLnSpc="1">
            <a:prstTxWarp prst="textNoShape">
              <a:avLst/>
            </a:prstTxWarp>
          </a:bodyPr>
          <a:lstStyle/>
          <a:p>
            <a:pPr defTabSz="685800"/>
            <a:endParaRPr lang="en-AU" sz="1800">
              <a:latin typeface="Times New Roman" pitchFamily="18" charset="0"/>
              <a:cs typeface="Times New Roman" pitchFamily="18" charset="0"/>
            </a:endParaRPr>
          </a:p>
        </p:txBody>
      </p:sp>
    </p:spTree>
    <p:extLst>
      <p:ext uri="{BB962C8B-B14F-4D97-AF65-F5344CB8AC3E}">
        <p14:creationId xmlns:p14="http://schemas.microsoft.com/office/powerpoint/2010/main" val="373532978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500" fill="hold"/>
                                        <p:tgtEl>
                                          <p:spTgt spid="4"/>
                                        </p:tgtEl>
                                        <p:attrNameLst>
                                          <p:attrName>ppt_w</p:attrName>
                                        </p:attrNameLst>
                                      </p:cBhvr>
                                      <p:tavLst>
                                        <p:tav tm="0">
                                          <p:val>
                                            <p:fltVal val="0"/>
                                          </p:val>
                                        </p:tav>
                                        <p:tav tm="100000">
                                          <p:val>
                                            <p:strVal val="#ppt_w"/>
                                          </p:val>
                                        </p:tav>
                                      </p:tavLst>
                                    </p:anim>
                                    <p:anim calcmode="lin" valueType="num">
                                      <p:cBhvr>
                                        <p:cTn id="8" dur="500" fill="hold"/>
                                        <p:tgtEl>
                                          <p:spTgt spid="4"/>
                                        </p:tgtEl>
                                        <p:attrNameLst>
                                          <p:attrName>ppt_h</p:attrName>
                                        </p:attrNameLst>
                                      </p:cBhvr>
                                      <p:tavLst>
                                        <p:tav tm="0">
                                          <p:val>
                                            <p:fltVal val="0"/>
                                          </p:val>
                                        </p:tav>
                                        <p:tav tm="100000">
                                          <p:val>
                                            <p:strVal val="#ppt_h"/>
                                          </p:val>
                                        </p:tav>
                                      </p:tavLst>
                                    </p:anim>
                                    <p:animEffect transition="in" filter="fade">
                                      <p:cBhvr>
                                        <p:cTn id="9" dur="500"/>
                                        <p:tgtEl>
                                          <p:spTgt spid="4"/>
                                        </p:tgtEl>
                                      </p:cBhvr>
                                    </p:animEffect>
                                  </p:childTnLst>
                                </p:cTn>
                              </p:par>
                              <p:par>
                                <p:cTn id="10" presetID="1" presetClass="entr" presetSubtype="0" fill="hold" grpId="0" nodeType="withEffect">
                                  <p:stCondLst>
                                    <p:cond delay="0"/>
                                  </p:stCondLst>
                                  <p:childTnLst>
                                    <p:set>
                                      <p:cBhvr>
                                        <p:cTn id="11"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4"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 name="Rectangle 23"/>
          <p:cNvSpPr/>
          <p:nvPr/>
        </p:nvSpPr>
        <p:spPr bwMode="auto">
          <a:xfrm>
            <a:off x="-457200" y="3754885"/>
            <a:ext cx="10820400" cy="3007865"/>
          </a:xfrm>
          <a:prstGeom prst="rect">
            <a:avLst/>
          </a:prstGeom>
          <a:solidFill>
            <a:schemeClr val="bg1"/>
          </a:solidFill>
          <a:ln w="12700" cap="flat" cmpd="sng" algn="ctr">
            <a:solidFill>
              <a:schemeClr val="bg1"/>
            </a:solidFill>
            <a:prstDash val="solid"/>
            <a:round/>
            <a:headEnd type="none" w="sm" len="sm"/>
            <a:tailEnd type="none" w="sm" len="sm"/>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AU" sz="2400" b="0" i="0" u="none" strike="noStrike" cap="none" normalizeH="0" baseline="0">
              <a:ln>
                <a:noFill/>
              </a:ln>
              <a:solidFill>
                <a:schemeClr val="tx1"/>
              </a:solidFill>
              <a:effectLst/>
              <a:latin typeface="Times New Roman" pitchFamily="18" charset="0"/>
              <a:cs typeface="Times New Roman" pitchFamily="18" charset="0"/>
            </a:endParaRPr>
          </a:p>
        </p:txBody>
      </p:sp>
      <p:grpSp>
        <p:nvGrpSpPr>
          <p:cNvPr id="12" name="Group 11"/>
          <p:cNvGrpSpPr/>
          <p:nvPr/>
        </p:nvGrpSpPr>
        <p:grpSpPr>
          <a:xfrm>
            <a:off x="-152400" y="1123950"/>
            <a:ext cx="3350596" cy="2470234"/>
            <a:chOff x="112096" y="1369428"/>
            <a:chExt cx="2879120" cy="2004711"/>
          </a:xfrm>
        </p:grpSpPr>
        <p:pic>
          <p:nvPicPr>
            <p:cNvPr id="9" name="Picture 8"/>
            <p:cNvPicPr>
              <a:picLocks noChangeAspect="1"/>
            </p:cNvPicPr>
            <p:nvPr/>
          </p:nvPicPr>
          <p:blipFill rotWithShape="1">
            <a:blip r:embed="rId3" cstate="print">
              <a:extLst>
                <a:ext uri="{28A0092B-C50C-407E-A947-70E740481C1C}">
                  <a14:useLocalDpi xmlns:a14="http://schemas.microsoft.com/office/drawing/2010/main" val="0"/>
                </a:ext>
              </a:extLst>
            </a:blip>
            <a:srcRect t="14586" r="35593" b="15357"/>
            <a:stretch/>
          </p:blipFill>
          <p:spPr>
            <a:xfrm>
              <a:off x="112096" y="1369428"/>
              <a:ext cx="2879120" cy="2004711"/>
            </a:xfrm>
            <a:prstGeom prst="rect">
              <a:avLst/>
            </a:prstGeom>
          </p:spPr>
        </p:pic>
        <p:pic>
          <p:nvPicPr>
            <p:cNvPr id="10" name="Picture 9"/>
            <p:cNvPicPr>
              <a:picLocks noChangeAspect="1"/>
            </p:cNvPicPr>
            <p:nvPr/>
          </p:nvPicPr>
          <p:blipFill rotWithShape="1">
            <a:blip r:embed="rId4" cstate="print">
              <a:extLst>
                <a:ext uri="{28A0092B-C50C-407E-A947-70E740481C1C}">
                  <a14:useLocalDpi xmlns:a14="http://schemas.microsoft.com/office/drawing/2010/main" val="0"/>
                </a:ext>
              </a:extLst>
            </a:blip>
            <a:srcRect t="5547" r="86441" b="83153"/>
            <a:stretch/>
          </p:blipFill>
          <p:spPr>
            <a:xfrm>
              <a:off x="2057400" y="2592373"/>
              <a:ext cx="606131" cy="323340"/>
            </a:xfrm>
            <a:prstGeom prst="rect">
              <a:avLst/>
            </a:prstGeom>
          </p:spPr>
        </p:pic>
      </p:grpSp>
      <p:grpSp>
        <p:nvGrpSpPr>
          <p:cNvPr id="17" name="Group 16"/>
          <p:cNvGrpSpPr/>
          <p:nvPr/>
        </p:nvGrpSpPr>
        <p:grpSpPr>
          <a:xfrm>
            <a:off x="27811" y="38298"/>
            <a:ext cx="4231304" cy="958619"/>
            <a:chOff x="62345" y="361948"/>
            <a:chExt cx="3747655" cy="838202"/>
          </a:xfrm>
        </p:grpSpPr>
        <p:pic>
          <p:nvPicPr>
            <p:cNvPr id="4" name="Picture 3"/>
            <p:cNvPicPr>
              <a:picLocks noChangeAspect="1"/>
            </p:cNvPicPr>
            <p:nvPr/>
          </p:nvPicPr>
          <p:blipFill rotWithShape="1">
            <a:blip r:embed="rId5" cstate="print">
              <a:extLst>
                <a:ext uri="{28A0092B-C50C-407E-A947-70E740481C1C}">
                  <a14:useLocalDpi xmlns:a14="http://schemas.microsoft.com/office/drawing/2010/main" val="0"/>
                </a:ext>
              </a:extLst>
            </a:blip>
            <a:srcRect t="10931" r="21759" b="79524"/>
            <a:stretch/>
          </p:blipFill>
          <p:spPr>
            <a:xfrm>
              <a:off x="62345" y="590549"/>
              <a:ext cx="3747655" cy="609601"/>
            </a:xfrm>
            <a:prstGeom prst="rect">
              <a:avLst/>
            </a:prstGeom>
          </p:spPr>
        </p:pic>
        <p:pic>
          <p:nvPicPr>
            <p:cNvPr id="16" name="Picture 15"/>
            <p:cNvPicPr>
              <a:picLocks noChangeAspect="1"/>
            </p:cNvPicPr>
            <p:nvPr/>
          </p:nvPicPr>
          <p:blipFill rotWithShape="1">
            <a:blip r:embed="rId5" cstate="print">
              <a:extLst>
                <a:ext uri="{28A0092B-C50C-407E-A947-70E740481C1C}">
                  <a14:useLocalDpi xmlns:a14="http://schemas.microsoft.com/office/drawing/2010/main" val="0"/>
                </a:ext>
              </a:extLst>
            </a:blip>
            <a:srcRect l="35288" t="2578" r="34486" b="93842"/>
            <a:stretch/>
          </p:blipFill>
          <p:spPr>
            <a:xfrm>
              <a:off x="62345" y="361948"/>
              <a:ext cx="1447800" cy="228601"/>
            </a:xfrm>
            <a:prstGeom prst="rect">
              <a:avLst/>
            </a:prstGeom>
          </p:spPr>
        </p:pic>
      </p:grpSp>
      <p:grpSp>
        <p:nvGrpSpPr>
          <p:cNvPr id="14" name="Group 13"/>
          <p:cNvGrpSpPr/>
          <p:nvPr/>
        </p:nvGrpSpPr>
        <p:grpSpPr>
          <a:xfrm>
            <a:off x="4038600" y="38299"/>
            <a:ext cx="5016619" cy="1856431"/>
            <a:chOff x="4038600" y="38299"/>
            <a:chExt cx="5016619" cy="1856431"/>
          </a:xfrm>
        </p:grpSpPr>
        <p:pic>
          <p:nvPicPr>
            <p:cNvPr id="5" name="Picture 4"/>
            <p:cNvPicPr>
              <a:picLocks noChangeAspect="1"/>
            </p:cNvPicPr>
            <p:nvPr/>
          </p:nvPicPr>
          <p:blipFill rotWithShape="1">
            <a:blip r:embed="rId6" cstate="print">
              <a:extLst>
                <a:ext uri="{28A0092B-C50C-407E-A947-70E740481C1C}">
                  <a14:useLocalDpi xmlns:a14="http://schemas.microsoft.com/office/drawing/2010/main" val="0"/>
                </a:ext>
              </a:extLst>
            </a:blip>
            <a:srcRect t="26903" r="35916" b="43621"/>
            <a:stretch/>
          </p:blipFill>
          <p:spPr>
            <a:xfrm>
              <a:off x="4038600" y="38299"/>
              <a:ext cx="5016619" cy="1856431"/>
            </a:xfrm>
            <a:prstGeom prst="rect">
              <a:avLst/>
            </a:prstGeom>
          </p:spPr>
        </p:pic>
        <p:pic>
          <p:nvPicPr>
            <p:cNvPr id="6" name="Picture 5"/>
            <p:cNvPicPr>
              <a:picLocks noChangeAspect="1"/>
            </p:cNvPicPr>
            <p:nvPr/>
          </p:nvPicPr>
          <p:blipFill rotWithShape="1">
            <a:blip r:embed="rId7" cstate="print">
              <a:extLst>
                <a:ext uri="{28A0092B-C50C-407E-A947-70E740481C1C}">
                  <a14:useLocalDpi xmlns:a14="http://schemas.microsoft.com/office/drawing/2010/main" val="0"/>
                </a:ext>
              </a:extLst>
            </a:blip>
            <a:srcRect t="4363" r="77087" b="86967"/>
            <a:stretch/>
          </p:blipFill>
          <p:spPr>
            <a:xfrm>
              <a:off x="7661274" y="576458"/>
              <a:ext cx="1393945" cy="424322"/>
            </a:xfrm>
            <a:prstGeom prst="rect">
              <a:avLst/>
            </a:prstGeom>
          </p:spPr>
        </p:pic>
      </p:grpSp>
      <p:grpSp>
        <p:nvGrpSpPr>
          <p:cNvPr id="25" name="Group 24"/>
          <p:cNvGrpSpPr/>
          <p:nvPr/>
        </p:nvGrpSpPr>
        <p:grpSpPr>
          <a:xfrm>
            <a:off x="7138" y="3754885"/>
            <a:ext cx="4486418" cy="1306935"/>
            <a:chOff x="7138" y="3754885"/>
            <a:chExt cx="4486418" cy="1306935"/>
          </a:xfrm>
        </p:grpSpPr>
        <p:pic>
          <p:nvPicPr>
            <p:cNvPr id="7" name="Picture 6"/>
            <p:cNvPicPr>
              <a:picLocks noChangeAspect="1"/>
            </p:cNvPicPr>
            <p:nvPr/>
          </p:nvPicPr>
          <p:blipFill rotWithShape="1">
            <a:blip r:embed="rId8" cstate="print">
              <a:extLst>
                <a:ext uri="{28A0092B-C50C-407E-A947-70E740481C1C}">
                  <a14:useLocalDpi xmlns:a14="http://schemas.microsoft.com/office/drawing/2010/main" val="0"/>
                </a:ext>
              </a:extLst>
            </a:blip>
            <a:srcRect t="50640" b="24616"/>
            <a:stretch/>
          </p:blipFill>
          <p:spPr>
            <a:xfrm>
              <a:off x="7138" y="4095750"/>
              <a:ext cx="4486418" cy="966070"/>
            </a:xfrm>
            <a:prstGeom prst="rect">
              <a:avLst/>
            </a:prstGeom>
          </p:spPr>
        </p:pic>
        <p:pic>
          <p:nvPicPr>
            <p:cNvPr id="8" name="Picture 7"/>
            <p:cNvPicPr>
              <a:picLocks noChangeAspect="1"/>
            </p:cNvPicPr>
            <p:nvPr/>
          </p:nvPicPr>
          <p:blipFill rotWithShape="1">
            <a:blip r:embed="rId9" cstate="print">
              <a:extLst>
                <a:ext uri="{28A0092B-C50C-407E-A947-70E740481C1C}">
                  <a14:useLocalDpi xmlns:a14="http://schemas.microsoft.com/office/drawing/2010/main" val="0"/>
                </a:ext>
              </a:extLst>
            </a:blip>
            <a:srcRect l="40596" t="19712" r="39685" b="71009"/>
            <a:stretch/>
          </p:blipFill>
          <p:spPr>
            <a:xfrm>
              <a:off x="7138" y="3754885"/>
              <a:ext cx="1381302" cy="565672"/>
            </a:xfrm>
            <a:prstGeom prst="rect">
              <a:avLst/>
            </a:prstGeom>
          </p:spPr>
        </p:pic>
      </p:grpSp>
      <p:grpSp>
        <p:nvGrpSpPr>
          <p:cNvPr id="23" name="Group 22"/>
          <p:cNvGrpSpPr/>
          <p:nvPr/>
        </p:nvGrpSpPr>
        <p:grpSpPr>
          <a:xfrm>
            <a:off x="5257800" y="2521593"/>
            <a:ext cx="4038600" cy="2340761"/>
            <a:chOff x="5502881" y="2129544"/>
            <a:chExt cx="4038600" cy="2340761"/>
          </a:xfrm>
        </p:grpSpPr>
        <p:pic>
          <p:nvPicPr>
            <p:cNvPr id="3" name="Picture 2"/>
            <p:cNvPicPr>
              <a:picLocks noChangeAspect="1"/>
            </p:cNvPicPr>
            <p:nvPr/>
          </p:nvPicPr>
          <p:blipFill rotWithShape="1">
            <a:blip r:embed="rId10"/>
            <a:srcRect l="38333" t="73704" r="50625" b="18148"/>
            <a:stretch/>
          </p:blipFill>
          <p:spPr>
            <a:xfrm>
              <a:off x="5502881" y="3632105"/>
              <a:ext cx="4038600" cy="838200"/>
            </a:xfrm>
            <a:prstGeom prst="rect">
              <a:avLst/>
            </a:prstGeom>
          </p:spPr>
        </p:pic>
        <p:pic>
          <p:nvPicPr>
            <p:cNvPr id="21" name="Picture 20"/>
            <p:cNvPicPr>
              <a:picLocks noChangeAspect="1"/>
            </p:cNvPicPr>
            <p:nvPr/>
          </p:nvPicPr>
          <p:blipFill rotWithShape="1">
            <a:blip r:embed="rId10"/>
            <a:srcRect l="38333" t="23333" r="50625" b="66297"/>
            <a:stretch/>
          </p:blipFill>
          <p:spPr>
            <a:xfrm>
              <a:off x="5502881" y="2562261"/>
              <a:ext cx="4038600" cy="1066800"/>
            </a:xfrm>
            <a:prstGeom prst="rect">
              <a:avLst/>
            </a:prstGeom>
          </p:spPr>
        </p:pic>
        <p:pic>
          <p:nvPicPr>
            <p:cNvPr id="22" name="Picture 21"/>
            <p:cNvPicPr>
              <a:picLocks noChangeAspect="1"/>
            </p:cNvPicPr>
            <p:nvPr/>
          </p:nvPicPr>
          <p:blipFill rotWithShape="1">
            <a:blip r:embed="rId7" cstate="print">
              <a:extLst>
                <a:ext uri="{28A0092B-C50C-407E-A947-70E740481C1C}">
                  <a14:useLocalDpi xmlns:a14="http://schemas.microsoft.com/office/drawing/2010/main" val="0"/>
                </a:ext>
              </a:extLst>
            </a:blip>
            <a:srcRect t="4363" r="77087" b="86967"/>
            <a:stretch/>
          </p:blipFill>
          <p:spPr>
            <a:xfrm>
              <a:off x="7661273" y="2129544"/>
              <a:ext cx="1393945" cy="424322"/>
            </a:xfrm>
            <a:prstGeom prst="rect">
              <a:avLst/>
            </a:prstGeom>
          </p:spPr>
        </p:pic>
      </p:grpSp>
      <p:pic>
        <p:nvPicPr>
          <p:cNvPr id="11" name="Picture 10"/>
          <p:cNvPicPr>
            <a:picLocks noChangeAspect="1"/>
          </p:cNvPicPr>
          <p:nvPr/>
        </p:nvPicPr>
        <p:blipFill rotWithShape="1">
          <a:blip r:embed="rId11" cstate="print">
            <a:extLst>
              <a:ext uri="{28A0092B-C50C-407E-A947-70E740481C1C}">
                <a14:useLocalDpi xmlns:a14="http://schemas.microsoft.com/office/drawing/2010/main" val="0"/>
              </a:ext>
            </a:extLst>
          </a:blip>
          <a:srcRect l="22879" t="26717" r="25454" b="24394"/>
          <a:stretch/>
        </p:blipFill>
        <p:spPr>
          <a:xfrm>
            <a:off x="2938310" y="1894731"/>
            <a:ext cx="2349827" cy="1667619"/>
          </a:xfrm>
          <a:prstGeom prst="rect">
            <a:avLst/>
          </a:prstGeom>
        </p:spPr>
      </p:pic>
    </p:spTree>
    <p:extLst>
      <p:ext uri="{BB962C8B-B14F-4D97-AF65-F5344CB8AC3E}">
        <p14:creationId xmlns:p14="http://schemas.microsoft.com/office/powerpoint/2010/main" val="357338424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nodeType="clickEffect">
                                  <p:stCondLst>
                                    <p:cond delay="0"/>
                                  </p:stCondLst>
                                  <p:childTnLst>
                                    <p:set>
                                      <p:cBhvr>
                                        <p:cTn id="6" dur="1" fill="hold">
                                          <p:stCondLst>
                                            <p:cond delay="0"/>
                                          </p:stCondLst>
                                        </p:cTn>
                                        <p:tgtEl>
                                          <p:spTgt spid="17"/>
                                        </p:tgtEl>
                                        <p:attrNameLst>
                                          <p:attrName>style.visibility</p:attrName>
                                        </p:attrNameLst>
                                      </p:cBhvr>
                                      <p:to>
                                        <p:strVal val="visible"/>
                                      </p:to>
                                    </p:set>
                                    <p:animEffect transition="in" filter="wipe(up)">
                                      <p:cBhvr>
                                        <p:cTn id="7" dur="500"/>
                                        <p:tgtEl>
                                          <p:spTgt spid="17"/>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1" fill="hold" nodeType="clickEffect">
                                  <p:stCondLst>
                                    <p:cond delay="0"/>
                                  </p:stCondLst>
                                  <p:childTnLst>
                                    <p:set>
                                      <p:cBhvr>
                                        <p:cTn id="11" dur="1" fill="hold">
                                          <p:stCondLst>
                                            <p:cond delay="0"/>
                                          </p:stCondLst>
                                        </p:cTn>
                                        <p:tgtEl>
                                          <p:spTgt spid="25"/>
                                        </p:tgtEl>
                                        <p:attrNameLst>
                                          <p:attrName>style.visibility</p:attrName>
                                        </p:attrNameLst>
                                      </p:cBhvr>
                                      <p:to>
                                        <p:strVal val="visible"/>
                                      </p:to>
                                    </p:set>
                                    <p:animEffect transition="in" filter="wipe(up)">
                                      <p:cBhvr>
                                        <p:cTn id="12" dur="500"/>
                                        <p:tgtEl>
                                          <p:spTgt spid="25"/>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1" fill="hold" nodeType="clickEffect">
                                  <p:stCondLst>
                                    <p:cond delay="0"/>
                                  </p:stCondLst>
                                  <p:childTnLst>
                                    <p:set>
                                      <p:cBhvr>
                                        <p:cTn id="16" dur="1" fill="hold">
                                          <p:stCondLst>
                                            <p:cond delay="0"/>
                                          </p:stCondLst>
                                        </p:cTn>
                                        <p:tgtEl>
                                          <p:spTgt spid="12"/>
                                        </p:tgtEl>
                                        <p:attrNameLst>
                                          <p:attrName>style.visibility</p:attrName>
                                        </p:attrNameLst>
                                      </p:cBhvr>
                                      <p:to>
                                        <p:strVal val="visible"/>
                                      </p:to>
                                    </p:set>
                                    <p:animEffect transition="in" filter="wipe(up)">
                                      <p:cBhvr>
                                        <p:cTn id="17" dur="500"/>
                                        <p:tgtEl>
                                          <p:spTgt spid="12"/>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1" fill="hold" nodeType="clickEffect">
                                  <p:stCondLst>
                                    <p:cond delay="0"/>
                                  </p:stCondLst>
                                  <p:childTnLst>
                                    <p:set>
                                      <p:cBhvr>
                                        <p:cTn id="21" dur="1" fill="hold">
                                          <p:stCondLst>
                                            <p:cond delay="0"/>
                                          </p:stCondLst>
                                        </p:cTn>
                                        <p:tgtEl>
                                          <p:spTgt spid="14"/>
                                        </p:tgtEl>
                                        <p:attrNameLst>
                                          <p:attrName>style.visibility</p:attrName>
                                        </p:attrNameLst>
                                      </p:cBhvr>
                                      <p:to>
                                        <p:strVal val="visible"/>
                                      </p:to>
                                    </p:set>
                                    <p:animEffect transition="in" filter="wipe(up)">
                                      <p:cBhvr>
                                        <p:cTn id="22" dur="500"/>
                                        <p:tgtEl>
                                          <p:spTgt spid="14"/>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1" fill="hold" nodeType="clickEffect">
                                  <p:stCondLst>
                                    <p:cond delay="0"/>
                                  </p:stCondLst>
                                  <p:childTnLst>
                                    <p:set>
                                      <p:cBhvr>
                                        <p:cTn id="26" dur="1" fill="hold">
                                          <p:stCondLst>
                                            <p:cond delay="0"/>
                                          </p:stCondLst>
                                        </p:cTn>
                                        <p:tgtEl>
                                          <p:spTgt spid="23"/>
                                        </p:tgtEl>
                                        <p:attrNameLst>
                                          <p:attrName>style.visibility</p:attrName>
                                        </p:attrNameLst>
                                      </p:cBhvr>
                                      <p:to>
                                        <p:strVal val="visible"/>
                                      </p:to>
                                    </p:set>
                                    <p:animEffect transition="in" filter="wipe(up)">
                                      <p:cBhvr>
                                        <p:cTn id="27" dur="500"/>
                                        <p:tgtEl>
                                          <p:spTgt spid="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8" name="Picture 4" descr="https://amr-review.org/sites/default/files/December%20report%20-%20comparative%20deaths.jpg"/>
          <p:cNvPicPr>
            <a:picLocks noChangeAspect="1" noChangeArrowheads="1"/>
          </p:cNvPicPr>
          <p:nvPr/>
        </p:nvPicPr>
        <p:blipFill rotWithShape="1">
          <a:blip r:embed="rId3">
            <a:extLst>
              <a:ext uri="{28A0092B-C50C-407E-A947-70E740481C1C}">
                <a14:useLocalDpi xmlns:a14="http://schemas.microsoft.com/office/drawing/2010/main" val="0"/>
              </a:ext>
            </a:extLst>
          </a:blip>
          <a:srcRect l="10000" t="4583" r="8750" b="8750"/>
          <a:stretch/>
        </p:blipFill>
        <p:spPr bwMode="auto">
          <a:xfrm>
            <a:off x="76200" y="70018"/>
            <a:ext cx="5105400" cy="4084320"/>
          </a:xfrm>
          <a:prstGeom prst="rect">
            <a:avLst/>
          </a:prstGeom>
          <a:noFill/>
          <a:extLst>
            <a:ext uri="{909E8E84-426E-40DD-AFC4-6F175D3DCCD1}">
              <a14:hiddenFill xmlns:a14="http://schemas.microsoft.com/office/drawing/2010/main">
                <a:solidFill>
                  <a:srgbClr val="FFFFFF"/>
                </a:solidFill>
              </a14:hiddenFill>
            </a:ext>
          </a:extLst>
        </p:spPr>
      </p:pic>
      <p:sp>
        <p:nvSpPr>
          <p:cNvPr id="2" name="TextBox 1"/>
          <p:cNvSpPr txBox="1"/>
          <p:nvPr/>
        </p:nvSpPr>
        <p:spPr>
          <a:xfrm>
            <a:off x="5638800" y="438150"/>
            <a:ext cx="3124200" cy="3477875"/>
          </a:xfrm>
          <a:prstGeom prst="rect">
            <a:avLst/>
          </a:prstGeom>
        </p:spPr>
        <p:style>
          <a:lnRef idx="2">
            <a:schemeClr val="accent2"/>
          </a:lnRef>
          <a:fillRef idx="1">
            <a:schemeClr val="lt1"/>
          </a:fillRef>
          <a:effectRef idx="0">
            <a:schemeClr val="accent2"/>
          </a:effectRef>
          <a:fontRef idx="minor">
            <a:schemeClr val="dk1"/>
          </a:fontRef>
        </p:style>
        <p:txBody>
          <a:bodyPr wrap="square" rtlCol="0">
            <a:spAutoFit/>
          </a:bodyPr>
          <a:lstStyle/>
          <a:p>
            <a:r>
              <a:rPr lang="en-AU" sz="2000" dirty="0"/>
              <a:t>Current impacts:</a:t>
            </a:r>
          </a:p>
          <a:p>
            <a:endParaRPr lang="en-AU" sz="2000" dirty="0"/>
          </a:p>
          <a:p>
            <a:pPr marL="342900" indent="-342900">
              <a:buFont typeface="Wingdings" panose="05000000000000000000" pitchFamily="2" charset="2"/>
              <a:buChar char="Ø"/>
            </a:pPr>
            <a:r>
              <a:rPr lang="en-AU" sz="2000" dirty="0"/>
              <a:t>Resistant infections:    &gt; 700,000 deaths /</a:t>
            </a:r>
            <a:r>
              <a:rPr lang="en-AU" sz="2000" dirty="0" err="1"/>
              <a:t>yr</a:t>
            </a:r>
            <a:endParaRPr lang="en-AU" sz="2000" dirty="0"/>
          </a:p>
          <a:p>
            <a:pPr marL="342900" indent="-342900">
              <a:buFont typeface="Wingdings" panose="05000000000000000000" pitchFamily="2" charset="2"/>
              <a:buChar char="Ø"/>
            </a:pPr>
            <a:r>
              <a:rPr lang="en-AU" sz="2000" dirty="0"/>
              <a:t>societal cost (USA) ~</a:t>
            </a:r>
            <a:r>
              <a:rPr lang="en-AU" sz="2000" dirty="0">
                <a:solidFill>
                  <a:srgbClr val="FF0000"/>
                </a:solidFill>
              </a:rPr>
              <a:t>US$35 billion</a:t>
            </a:r>
          </a:p>
          <a:p>
            <a:pPr marL="342900" indent="-342900">
              <a:buFont typeface="Wingdings" panose="05000000000000000000" pitchFamily="2" charset="2"/>
              <a:buChar char="Ø"/>
            </a:pPr>
            <a:endParaRPr lang="en-AU" sz="2000" dirty="0"/>
          </a:p>
          <a:p>
            <a:pPr marL="342900" indent="-342900">
              <a:buFont typeface="Wingdings" panose="05000000000000000000" pitchFamily="2" charset="2"/>
              <a:buChar char="Ø"/>
            </a:pPr>
            <a:r>
              <a:rPr lang="en-AU" sz="2000" dirty="0"/>
              <a:t>Chronic wounds:         &gt; 20 million people</a:t>
            </a:r>
          </a:p>
          <a:p>
            <a:pPr marL="342900" indent="-342900">
              <a:buFont typeface="Wingdings" panose="05000000000000000000" pitchFamily="2" charset="2"/>
              <a:buChar char="Ø"/>
            </a:pPr>
            <a:r>
              <a:rPr lang="en-AU" sz="2000" dirty="0"/>
              <a:t>cost </a:t>
            </a:r>
            <a:r>
              <a:rPr lang="en-AU" sz="2000" dirty="0">
                <a:solidFill>
                  <a:schemeClr val="tx1"/>
                </a:solidFill>
              </a:rPr>
              <a:t>(global</a:t>
            </a:r>
            <a:r>
              <a:rPr lang="en-AU" sz="2000" dirty="0"/>
              <a:t>)            ~</a:t>
            </a:r>
            <a:r>
              <a:rPr lang="en-AU" sz="2000" dirty="0">
                <a:solidFill>
                  <a:srgbClr val="FF0000"/>
                </a:solidFill>
              </a:rPr>
              <a:t>US$31 billion</a:t>
            </a:r>
            <a:endParaRPr lang="en-AU" sz="2000" dirty="0"/>
          </a:p>
        </p:txBody>
      </p:sp>
      <p:sp>
        <p:nvSpPr>
          <p:cNvPr id="4" name="Rectangle 3"/>
          <p:cNvSpPr/>
          <p:nvPr/>
        </p:nvSpPr>
        <p:spPr>
          <a:xfrm>
            <a:off x="0" y="4171950"/>
            <a:ext cx="5486400" cy="307777"/>
          </a:xfrm>
          <a:prstGeom prst="rect">
            <a:avLst/>
          </a:prstGeom>
        </p:spPr>
        <p:txBody>
          <a:bodyPr wrap="square">
            <a:spAutoFit/>
          </a:bodyPr>
          <a:lstStyle/>
          <a:p>
            <a:pPr algn="ctr"/>
            <a:r>
              <a:rPr lang="en-AU" sz="1400" dirty="0">
                <a:latin typeface="Neue Helvetica W01"/>
              </a:rPr>
              <a:t>Annual death rates. </a:t>
            </a:r>
            <a:r>
              <a:rPr lang="en-AU" sz="1400" i="1" dirty="0">
                <a:latin typeface="Neue Helvetica W01"/>
              </a:rPr>
              <a:t>Review on Antimicrobial Resistance, 2014</a:t>
            </a:r>
            <a:endParaRPr lang="en-AU" sz="1400" i="1" dirty="0"/>
          </a:p>
        </p:txBody>
      </p:sp>
    </p:spTree>
    <p:extLst>
      <p:ext uri="{BB962C8B-B14F-4D97-AF65-F5344CB8AC3E}">
        <p14:creationId xmlns:p14="http://schemas.microsoft.com/office/powerpoint/2010/main" val="192916331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209550"/>
            <a:ext cx="8382000" cy="857250"/>
          </a:xfrm>
        </p:spPr>
        <p:txBody>
          <a:bodyPr/>
          <a:lstStyle/>
          <a:p>
            <a:r>
              <a:rPr lang="en-AU" dirty="0"/>
              <a:t>Bacterial infection and biofilm formation</a:t>
            </a:r>
          </a:p>
        </p:txBody>
      </p:sp>
      <p:sp>
        <p:nvSpPr>
          <p:cNvPr id="3" name="Content Placeholder 2"/>
          <p:cNvSpPr>
            <a:spLocks noGrp="1"/>
          </p:cNvSpPr>
          <p:nvPr>
            <p:ph idx="1"/>
          </p:nvPr>
        </p:nvSpPr>
        <p:spPr>
          <a:xfrm>
            <a:off x="381000" y="1200150"/>
            <a:ext cx="8382000" cy="3176588"/>
          </a:xfrm>
        </p:spPr>
        <p:txBody>
          <a:bodyPr/>
          <a:lstStyle/>
          <a:p>
            <a:r>
              <a:rPr lang="en-AU" sz="2000" dirty="0"/>
              <a:t>leading complications following implantation of foreign materials into the body to repair / regenerate tissue</a:t>
            </a:r>
          </a:p>
          <a:p>
            <a:r>
              <a:rPr lang="en-AU" sz="2000" dirty="0"/>
              <a:t>standard antibiotic therapy often requires very high, possibly toxic doses leading to impaired healing</a:t>
            </a:r>
          </a:p>
          <a:p>
            <a:r>
              <a:rPr lang="en-US" sz="2000" dirty="0"/>
              <a:t>multidrug-resistant bacteria developing and spreading</a:t>
            </a:r>
          </a:p>
          <a:p>
            <a:r>
              <a:rPr lang="en-AU" sz="2000" dirty="0"/>
              <a:t>biofilms resist antibiotic penetration, difficult to treat</a:t>
            </a:r>
          </a:p>
        </p:txBody>
      </p:sp>
    </p:spTree>
    <p:extLst>
      <p:ext uri="{BB962C8B-B14F-4D97-AF65-F5344CB8AC3E}">
        <p14:creationId xmlns:p14="http://schemas.microsoft.com/office/powerpoint/2010/main" val="367868250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5800" y="-19050"/>
            <a:ext cx="7772400" cy="857250"/>
          </a:xfrm>
        </p:spPr>
        <p:txBody>
          <a:bodyPr/>
          <a:lstStyle/>
          <a:p>
            <a:r>
              <a:rPr lang="en-AU" dirty="0"/>
              <a:t>Antibiotic nanoparticles</a:t>
            </a:r>
          </a:p>
        </p:txBody>
      </p:sp>
      <p:sp>
        <p:nvSpPr>
          <p:cNvPr id="3" name="Content Placeholder 2"/>
          <p:cNvSpPr>
            <a:spLocks noGrp="1"/>
          </p:cNvSpPr>
          <p:nvPr>
            <p:ph idx="1"/>
          </p:nvPr>
        </p:nvSpPr>
        <p:spPr>
          <a:xfrm>
            <a:off x="76201" y="971550"/>
            <a:ext cx="4952011" cy="3388934"/>
          </a:xfrm>
        </p:spPr>
        <p:txBody>
          <a:bodyPr/>
          <a:lstStyle/>
          <a:p>
            <a:r>
              <a:rPr lang="en-US" sz="2000" dirty="0"/>
              <a:t>Aim to </a:t>
            </a:r>
            <a:r>
              <a:rPr lang="en-AU" sz="2000" dirty="0"/>
              <a:t>overcome</a:t>
            </a:r>
            <a:r>
              <a:rPr lang="en-US" sz="2000" dirty="0"/>
              <a:t> </a:t>
            </a:r>
            <a:r>
              <a:rPr lang="en-AU" sz="2000" dirty="0"/>
              <a:t>challenges</a:t>
            </a:r>
            <a:r>
              <a:rPr lang="en-US" sz="2000" dirty="0"/>
              <a:t> of drug resistance and cytotoxicity </a:t>
            </a:r>
          </a:p>
          <a:p>
            <a:r>
              <a:rPr lang="en-US" sz="2000" dirty="0"/>
              <a:t>Inherently antimicrobial nanoparticles &amp; antibiotic-conjugated nanoparticles</a:t>
            </a:r>
          </a:p>
          <a:p>
            <a:r>
              <a:rPr lang="en-AU" sz="2000" dirty="0"/>
              <a:t>Simple with </a:t>
            </a:r>
            <a:r>
              <a:rPr lang="fr-FR" sz="2000" dirty="0"/>
              <a:t>unique </a:t>
            </a:r>
            <a:r>
              <a:rPr lang="fr-FR" sz="2000" dirty="0" err="1"/>
              <a:t>abilities</a:t>
            </a:r>
            <a:r>
              <a:rPr lang="en-US" sz="2000" dirty="0"/>
              <a:t> to kill / inhibit bacteria</a:t>
            </a:r>
            <a:endParaRPr lang="en-AU" sz="2000" dirty="0"/>
          </a:p>
          <a:p>
            <a:r>
              <a:rPr lang="en-US" sz="2000" i="1" dirty="0"/>
              <a:t>e.g.</a:t>
            </a:r>
            <a:r>
              <a:rPr lang="en-US" sz="2000" dirty="0"/>
              <a:t>, Ag, </a:t>
            </a:r>
            <a:r>
              <a:rPr lang="en-US" sz="2000" dirty="0" err="1"/>
              <a:t>ZnO</a:t>
            </a:r>
            <a:r>
              <a:rPr lang="en-US" sz="2000" dirty="0"/>
              <a:t>, </a:t>
            </a:r>
            <a:r>
              <a:rPr lang="en-US" sz="2000" dirty="0" err="1"/>
              <a:t>TiO</a:t>
            </a:r>
            <a:r>
              <a:rPr lang="en-US" sz="2000" baseline="-25000" dirty="0" err="1"/>
              <a:t>2</a:t>
            </a:r>
            <a:r>
              <a:rPr lang="en-US" sz="2000" dirty="0"/>
              <a:t>, Se nanoparticles</a:t>
            </a:r>
          </a:p>
          <a:p>
            <a:r>
              <a:rPr lang="en-US" sz="2000" dirty="0"/>
              <a:t>High doses may be toxic to mammalian cells</a:t>
            </a:r>
          </a:p>
          <a:p>
            <a:pPr marL="0" indent="0">
              <a:buNone/>
            </a:pPr>
            <a:r>
              <a:rPr lang="en-US" sz="2000" dirty="0"/>
              <a:t> </a:t>
            </a:r>
          </a:p>
        </p:txBody>
      </p:sp>
      <p:pic>
        <p:nvPicPr>
          <p:cNvPr id="4" name="Picture 2" descr="\\UoM-File.unimelb.edu.au\411\Users\andreajo\Desktop\Huh and Kwon JCR 2011 figure 3_files\1-s2.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28212" y="779446"/>
            <a:ext cx="4130303" cy="3087703"/>
          </a:xfrm>
          <a:prstGeom prst="rect">
            <a:avLst/>
          </a:prstGeom>
          <a:noFill/>
          <a:extLst>
            <a:ext uri="{909E8E84-426E-40DD-AFC4-6F175D3DCCD1}">
              <a14:hiddenFill xmlns:a14="http://schemas.microsoft.com/office/drawing/2010/main">
                <a:solidFill>
                  <a:srgbClr val="FFFFFF"/>
                </a:solidFill>
              </a14:hiddenFill>
            </a:ext>
          </a:extLst>
        </p:spPr>
      </p:pic>
      <p:sp>
        <p:nvSpPr>
          <p:cNvPr id="5" name="Rectangle 4"/>
          <p:cNvSpPr/>
          <p:nvPr/>
        </p:nvSpPr>
        <p:spPr>
          <a:xfrm>
            <a:off x="5791200" y="4052707"/>
            <a:ext cx="3601873" cy="307777"/>
          </a:xfrm>
          <a:prstGeom prst="rect">
            <a:avLst/>
          </a:prstGeom>
        </p:spPr>
        <p:txBody>
          <a:bodyPr wrap="square">
            <a:spAutoFit/>
          </a:bodyPr>
          <a:lstStyle/>
          <a:p>
            <a:r>
              <a:rPr lang="en-AU" sz="1400" i="1" dirty="0"/>
              <a:t>Huh, Kwon, </a:t>
            </a:r>
            <a:r>
              <a:rPr lang="en-AU" sz="1400" i="1" dirty="0" err="1"/>
              <a:t>J.Controlled</a:t>
            </a:r>
            <a:r>
              <a:rPr lang="en-AU" sz="1400" i="1" dirty="0"/>
              <a:t> Release, 2011</a:t>
            </a:r>
          </a:p>
        </p:txBody>
      </p:sp>
    </p:spTree>
    <p:extLst>
      <p:ext uri="{BB962C8B-B14F-4D97-AF65-F5344CB8AC3E}">
        <p14:creationId xmlns:p14="http://schemas.microsoft.com/office/powerpoint/2010/main" val="428658898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9651" y="118075"/>
            <a:ext cx="9035372" cy="857250"/>
          </a:xfrm>
        </p:spPr>
        <p:txBody>
          <a:bodyPr/>
          <a:lstStyle/>
          <a:p>
            <a:r>
              <a:rPr lang="en-AU" sz="2800" dirty="0"/>
              <a:t>Selenium-based Engineered Nanoparticles (Se-NPs)</a:t>
            </a:r>
          </a:p>
        </p:txBody>
      </p:sp>
      <p:sp>
        <p:nvSpPr>
          <p:cNvPr id="3" name="Content Placeholder 2"/>
          <p:cNvSpPr>
            <a:spLocks noGrp="1"/>
          </p:cNvSpPr>
          <p:nvPr>
            <p:ph idx="1"/>
          </p:nvPr>
        </p:nvSpPr>
        <p:spPr>
          <a:xfrm>
            <a:off x="152400" y="1200150"/>
            <a:ext cx="8229600" cy="1371600"/>
          </a:xfrm>
        </p:spPr>
        <p:txBody>
          <a:bodyPr/>
          <a:lstStyle/>
          <a:p>
            <a:r>
              <a:rPr lang="en-AU" sz="2000" dirty="0"/>
              <a:t>Se: </a:t>
            </a:r>
            <a:r>
              <a:rPr lang="en-US" sz="2000" dirty="0"/>
              <a:t>essential trace element</a:t>
            </a:r>
          </a:p>
          <a:p>
            <a:r>
              <a:rPr lang="en-US" sz="2000" dirty="0" err="1"/>
              <a:t>Selenoproteins</a:t>
            </a:r>
            <a:r>
              <a:rPr lang="en-US" sz="2000" dirty="0"/>
              <a:t>: important for antioxidant </a:t>
            </a:r>
            <a:r>
              <a:rPr lang="en-AU" sz="2000" dirty="0"/>
              <a:t>defence</a:t>
            </a:r>
            <a:r>
              <a:rPr lang="en-US" sz="2000" dirty="0"/>
              <a:t> systems and redox control of cell reactions </a:t>
            </a:r>
          </a:p>
          <a:p>
            <a:r>
              <a:rPr lang="en-AU" sz="2000" kern="1200" dirty="0"/>
              <a:t>Antimicrobial activity towards Gram +</a:t>
            </a:r>
            <a:r>
              <a:rPr lang="en-AU" sz="2000" kern="1200" dirty="0" err="1"/>
              <a:t>ve</a:t>
            </a:r>
            <a:r>
              <a:rPr lang="en-AU" sz="2000" kern="1200" dirty="0"/>
              <a:t> bacteria</a:t>
            </a:r>
            <a:endParaRPr lang="en-AU" sz="2000" i="1" kern="1200" dirty="0"/>
          </a:p>
          <a:p>
            <a:r>
              <a:rPr lang="en-AU" sz="2000" kern="1200" dirty="0"/>
              <a:t>Low mammalian cytotoxicity</a:t>
            </a:r>
          </a:p>
          <a:p>
            <a:endParaRPr lang="en-AU" sz="2000" dirty="0"/>
          </a:p>
        </p:txBody>
      </p:sp>
    </p:spTree>
    <p:extLst>
      <p:ext uri="{BB962C8B-B14F-4D97-AF65-F5344CB8AC3E}">
        <p14:creationId xmlns:p14="http://schemas.microsoft.com/office/powerpoint/2010/main" val="355393537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7" name="Picture 3" descr="E:\Experiment\Se NPs\DLS\SeO2\Na2S2O3-number size.tif"/>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361904" y="711743"/>
            <a:ext cx="4705896" cy="3537782"/>
          </a:xfrm>
          <a:prstGeom prst="rect">
            <a:avLst/>
          </a:prstGeom>
          <a:noFill/>
          <a:extLst>
            <a:ext uri="{909E8E84-426E-40DD-AFC4-6F175D3DCCD1}">
              <a14:hiddenFill xmlns:a14="http://schemas.microsoft.com/office/drawing/2010/main">
                <a:solidFill>
                  <a:srgbClr val="FFFFFF"/>
                </a:solidFill>
              </a14:hiddenFill>
            </a:ext>
          </a:extLst>
        </p:spPr>
      </p:pic>
      <p:sp>
        <p:nvSpPr>
          <p:cNvPr id="2" name="TextBox 1"/>
          <p:cNvSpPr txBox="1"/>
          <p:nvPr/>
        </p:nvSpPr>
        <p:spPr>
          <a:xfrm>
            <a:off x="1000125" y="50395"/>
            <a:ext cx="7143750" cy="523220"/>
          </a:xfrm>
          <a:prstGeom prst="rect">
            <a:avLst/>
          </a:prstGeom>
          <a:noFill/>
        </p:spPr>
        <p:txBody>
          <a:bodyPr wrap="square" rtlCol="0">
            <a:spAutoFit/>
          </a:bodyPr>
          <a:lstStyle/>
          <a:p>
            <a:r>
              <a:rPr lang="en-AU" sz="2800" b="1" dirty="0">
                <a:solidFill>
                  <a:schemeClr val="accent2"/>
                </a:solidFill>
              </a:rPr>
              <a:t>Se nanoparticle synthesis: size control</a:t>
            </a:r>
          </a:p>
        </p:txBody>
      </p:sp>
      <p:pic>
        <p:nvPicPr>
          <p:cNvPr id="3" name="Picture 2"/>
          <p:cNvPicPr>
            <a:picLocks noChangeAspect="1" noChangeArrowheads="1"/>
          </p:cNvPicPr>
          <p:nvPr/>
        </p:nvPicPr>
        <p:blipFill>
          <a:blip r:embed="rId4" cstate="print">
            <a:extLst>
              <a:ext uri="{28A0092B-C50C-407E-A947-70E740481C1C}">
                <a14:useLocalDpi xmlns:a14="http://schemas.microsoft.com/office/drawing/2010/main" val="0"/>
              </a:ext>
            </a:extLst>
          </a:blip>
          <a:stretch>
            <a:fillRect/>
          </a:stretch>
        </p:blipFill>
        <p:spPr bwMode="auto">
          <a:xfrm>
            <a:off x="1023235" y="1504774"/>
            <a:ext cx="914400" cy="1066976"/>
          </a:xfrm>
          <a:prstGeom prst="rect">
            <a:avLst/>
          </a:prstGeom>
          <a:noFill/>
          <a:extLst>
            <a:ext uri="{909E8E84-426E-40DD-AFC4-6F175D3DCCD1}">
              <a14:hiddenFill xmlns:a14="http://schemas.microsoft.com/office/drawing/2010/main">
                <a:solidFill>
                  <a:srgbClr val="FFFFFF"/>
                </a:solidFill>
              </a14:hiddenFill>
            </a:ext>
          </a:extLst>
        </p:spPr>
      </p:pic>
      <p:pic>
        <p:nvPicPr>
          <p:cNvPr id="4" name="Picture 3" descr="C:\Users\thuang2\Pictures\IMG_20160526_151215.jpg"/>
          <p:cNvPicPr>
            <a:picLocks noChangeAspect="1" noChangeArrowheads="1"/>
          </p:cNvPicPr>
          <p:nvPr/>
        </p:nvPicPr>
        <p:blipFill rotWithShape="1">
          <a:blip r:embed="rId5" cstate="print">
            <a:extLst>
              <a:ext uri="{28A0092B-C50C-407E-A947-70E740481C1C}">
                <a14:useLocalDpi xmlns:a14="http://schemas.microsoft.com/office/drawing/2010/main" val="0"/>
              </a:ext>
            </a:extLst>
          </a:blip>
          <a:srcRect l="38613" t="15649" r="21890"/>
          <a:stretch/>
        </p:blipFill>
        <p:spPr bwMode="auto">
          <a:xfrm>
            <a:off x="2667000" y="1504774"/>
            <a:ext cx="888797" cy="1066976"/>
          </a:xfrm>
          <a:prstGeom prst="rect">
            <a:avLst/>
          </a:prstGeom>
          <a:noFill/>
          <a:extLst>
            <a:ext uri="{909E8E84-426E-40DD-AFC4-6F175D3DCCD1}">
              <a14:hiddenFill xmlns:a14="http://schemas.microsoft.com/office/drawing/2010/main">
                <a:solidFill>
                  <a:srgbClr val="FFFFFF"/>
                </a:solidFill>
              </a14:hiddenFill>
            </a:ext>
          </a:extLst>
        </p:spPr>
      </p:pic>
      <p:sp>
        <p:nvSpPr>
          <p:cNvPr id="5" name="Right Arrow 4"/>
          <p:cNvSpPr/>
          <p:nvPr/>
        </p:nvSpPr>
        <p:spPr>
          <a:xfrm>
            <a:off x="2045142" y="1881935"/>
            <a:ext cx="514350" cy="312651"/>
          </a:xfrm>
          <a:prstGeom prst="rightArrow">
            <a:avLst/>
          </a:prstGeom>
          <a:gradFill flip="none" rotWithShape="1">
            <a:gsLst>
              <a:gs pos="0">
                <a:srgbClr val="03D4A8">
                  <a:alpha val="60000"/>
                </a:srgbClr>
              </a:gs>
              <a:gs pos="25000">
                <a:srgbClr val="21D6E0">
                  <a:alpha val="80000"/>
                </a:srgbClr>
              </a:gs>
              <a:gs pos="75000">
                <a:srgbClr val="0087E6"/>
              </a:gs>
              <a:gs pos="100000">
                <a:srgbClr val="005CBF"/>
              </a:gs>
            </a:gsLst>
            <a:lin ang="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sz="1800"/>
          </a:p>
        </p:txBody>
      </p:sp>
      <p:sp>
        <p:nvSpPr>
          <p:cNvPr id="6" name="TextBox 2"/>
          <p:cNvSpPr txBox="1"/>
          <p:nvPr/>
        </p:nvSpPr>
        <p:spPr>
          <a:xfrm>
            <a:off x="9526" y="851269"/>
            <a:ext cx="4333874" cy="653505"/>
          </a:xfrm>
          <a:prstGeom prst="rect">
            <a:avLst/>
          </a:prstGeom>
          <a:noFill/>
        </p:spPr>
        <p:txBody>
          <a:bodyPr wrap="square" rtlCol="0">
            <a:spAutoFit/>
          </a:bodyPr>
          <a:lstStyle/>
          <a:p>
            <a:pPr marL="285750" indent="-285750">
              <a:buClr>
                <a:schemeClr val="accent2"/>
              </a:buClr>
              <a:buFont typeface="Wingdings" panose="05000000000000000000" pitchFamily="2" charset="2"/>
              <a:buChar char="Ø"/>
            </a:pPr>
            <a:r>
              <a:rPr lang="en-AU" sz="1800" dirty="0">
                <a:latin typeface="Times New Roman" panose="02020603050405020304" pitchFamily="18" charset="0"/>
                <a:cs typeface="Times New Roman" panose="02020603050405020304" pitchFamily="18" charset="0"/>
              </a:rPr>
              <a:t>Se nanoparticles synthesised via redox reaction</a:t>
            </a:r>
          </a:p>
        </p:txBody>
      </p:sp>
      <p:sp>
        <p:nvSpPr>
          <p:cNvPr id="7" name="Slide Number Placeholder 6">
            <a:extLst>
              <a:ext uri="{FF2B5EF4-FFF2-40B4-BE49-F238E27FC236}">
                <a16:creationId xmlns:a16="http://schemas.microsoft.com/office/drawing/2014/main" id="{C1F5B180-E223-4C67-ADDA-E14E8D9BF1B5}"/>
              </a:ext>
            </a:extLst>
          </p:cNvPr>
          <p:cNvSpPr>
            <a:spLocks noGrp="1"/>
          </p:cNvSpPr>
          <p:nvPr>
            <p:ph type="sldNum" sz="quarter" idx="4294967295"/>
          </p:nvPr>
        </p:nvSpPr>
        <p:spPr>
          <a:xfrm>
            <a:off x="7010400" y="4857750"/>
            <a:ext cx="2133600" cy="274638"/>
          </a:xfrm>
        </p:spPr>
        <p:txBody>
          <a:bodyPr/>
          <a:lstStyle/>
          <a:p>
            <a:fld id="{B6F15528-21DE-4FAA-801E-634DDDAF4B2B}" type="slidenum">
              <a:rPr lang="en-US" smtClean="0"/>
              <a:pPr/>
              <a:t>10</a:t>
            </a:fld>
            <a:endParaRPr lang="en-US"/>
          </a:p>
        </p:txBody>
      </p:sp>
      <p:pic>
        <p:nvPicPr>
          <p:cNvPr id="25" name="Picture 24" descr="E:\Experiment\Se NPs\Figures\Se NPs solution colour 3 copy.tif">
            <a:extLst>
              <a:ext uri="{FF2B5EF4-FFF2-40B4-BE49-F238E27FC236}">
                <a16:creationId xmlns:a16="http://schemas.microsoft.com/office/drawing/2014/main" id="{64F7835F-4E0B-4A77-8436-9ED5C71C8EBE}"/>
              </a:ext>
            </a:extLst>
          </p:cNvPr>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9526" y="2743199"/>
            <a:ext cx="4333874" cy="1615192"/>
          </a:xfrm>
          <a:prstGeom prst="rect">
            <a:avLst/>
          </a:prstGeom>
          <a:noFill/>
          <a:ln>
            <a:noFill/>
          </a:ln>
        </p:spPr>
      </p:pic>
    </p:spTree>
    <p:extLst>
      <p:ext uri="{BB962C8B-B14F-4D97-AF65-F5344CB8AC3E}">
        <p14:creationId xmlns:p14="http://schemas.microsoft.com/office/powerpoint/2010/main" val="176128258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3" descr="E:\Experiment\Se NPs\DLS\number distribution\number distribution 43-205 - 10-1000 copy.tif">
            <a:extLst>
              <a:ext uri="{FF2B5EF4-FFF2-40B4-BE49-F238E27FC236}">
                <a16:creationId xmlns:a16="http://schemas.microsoft.com/office/drawing/2014/main" id="{2B5BE270-968E-4060-BAD6-DC13658027C5}"/>
              </a:ext>
            </a:extLst>
          </p:cNvPr>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379" t="-1509" r="-379" b="1509"/>
          <a:stretch/>
        </p:blipFill>
        <p:spPr bwMode="auto">
          <a:xfrm>
            <a:off x="580710" y="2905932"/>
            <a:ext cx="3617264" cy="1907881"/>
          </a:xfrm>
          <a:prstGeom prst="rect">
            <a:avLst/>
          </a:prstGeom>
          <a:noFill/>
          <a:extLst>
            <a:ext uri="{909E8E84-426E-40DD-AFC4-6F175D3DCCD1}">
              <a14:hiddenFill xmlns:a14="http://schemas.microsoft.com/office/drawing/2010/main">
                <a:solidFill>
                  <a:srgbClr val="FFFFFF"/>
                </a:solidFill>
              </a14:hiddenFill>
            </a:ext>
          </a:extLst>
        </p:spPr>
      </p:pic>
      <p:sp>
        <p:nvSpPr>
          <p:cNvPr id="2" name="TextBox 1"/>
          <p:cNvSpPr txBox="1"/>
          <p:nvPr/>
        </p:nvSpPr>
        <p:spPr>
          <a:xfrm>
            <a:off x="1314450" y="57150"/>
            <a:ext cx="7296150" cy="523220"/>
          </a:xfrm>
          <a:prstGeom prst="rect">
            <a:avLst/>
          </a:prstGeom>
          <a:noFill/>
        </p:spPr>
        <p:txBody>
          <a:bodyPr wrap="square" rtlCol="0">
            <a:spAutoFit/>
          </a:bodyPr>
          <a:lstStyle/>
          <a:p>
            <a:r>
              <a:rPr lang="en-AU" sz="2800" b="1" dirty="0">
                <a:solidFill>
                  <a:schemeClr val="accent2"/>
                </a:solidFill>
              </a:rPr>
              <a:t>Se nanoparticle characterization</a:t>
            </a:r>
          </a:p>
        </p:txBody>
      </p:sp>
      <p:pic>
        <p:nvPicPr>
          <p:cNvPr id="2050" name="Picture 2" descr="E:\Experiment\Se NPs\EDS\EDS.tif"/>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5028652" y="568468"/>
            <a:ext cx="2856143" cy="2052000"/>
          </a:xfrm>
          <a:prstGeom prst="rect">
            <a:avLst/>
          </a:prstGeom>
          <a:noFill/>
          <a:extLst>
            <a:ext uri="{909E8E84-426E-40DD-AFC4-6F175D3DCCD1}">
              <a14:hiddenFill xmlns:a14="http://schemas.microsoft.com/office/drawing/2010/main">
                <a:solidFill>
                  <a:srgbClr val="FFFFFF"/>
                </a:solidFill>
              </a14:hiddenFill>
            </a:ext>
          </a:extLst>
        </p:spPr>
      </p:pic>
      <p:sp>
        <p:nvSpPr>
          <p:cNvPr id="49" name="TextBox 2">
            <a:extLst>
              <a:ext uri="{FF2B5EF4-FFF2-40B4-BE49-F238E27FC236}">
                <a16:creationId xmlns:a16="http://schemas.microsoft.com/office/drawing/2014/main" id="{63C69FC5-458B-4465-BBDC-BB4FD8A4F0E2}"/>
              </a:ext>
            </a:extLst>
          </p:cNvPr>
          <p:cNvSpPr txBox="1"/>
          <p:nvPr/>
        </p:nvSpPr>
        <p:spPr>
          <a:xfrm>
            <a:off x="0" y="3032570"/>
            <a:ext cx="8991600" cy="369332"/>
          </a:xfrm>
          <a:prstGeom prst="rect">
            <a:avLst/>
          </a:prstGeom>
          <a:noFill/>
        </p:spPr>
        <p:txBody>
          <a:bodyPr wrap="square" rtlCol="0">
            <a:spAutoFit/>
          </a:bodyPr>
          <a:lstStyle/>
          <a:p>
            <a:r>
              <a:rPr lang="en-AU" sz="1800" b="1" dirty="0">
                <a:solidFill>
                  <a:srgbClr val="0070C0"/>
                </a:solidFill>
                <a:latin typeface="Times New Roman" panose="02020603050405020304" pitchFamily="18" charset="0"/>
                <a:cs typeface="Times New Roman" panose="02020603050405020304" pitchFamily="18" charset="0"/>
              </a:rPr>
              <a:t>DLS 									FTIR</a:t>
            </a:r>
          </a:p>
        </p:txBody>
      </p:sp>
      <p:sp>
        <p:nvSpPr>
          <p:cNvPr id="51" name="TextBox 2">
            <a:extLst>
              <a:ext uri="{FF2B5EF4-FFF2-40B4-BE49-F238E27FC236}">
                <a16:creationId xmlns:a16="http://schemas.microsoft.com/office/drawing/2014/main" id="{37DE4D14-576C-4CE1-8A41-2CE144B38F03}"/>
              </a:ext>
            </a:extLst>
          </p:cNvPr>
          <p:cNvSpPr txBox="1"/>
          <p:nvPr/>
        </p:nvSpPr>
        <p:spPr>
          <a:xfrm>
            <a:off x="0" y="518815"/>
            <a:ext cx="8991600" cy="369332"/>
          </a:xfrm>
          <a:prstGeom prst="rect">
            <a:avLst/>
          </a:prstGeom>
          <a:noFill/>
        </p:spPr>
        <p:txBody>
          <a:bodyPr wrap="square" rtlCol="0">
            <a:spAutoFit/>
          </a:bodyPr>
          <a:lstStyle/>
          <a:p>
            <a:r>
              <a:rPr lang="en-AU" sz="1800" b="1" dirty="0">
                <a:solidFill>
                  <a:srgbClr val="0070C0"/>
                </a:solidFill>
                <a:latin typeface="Times New Roman" panose="02020603050405020304" pitchFamily="18" charset="0"/>
                <a:cs typeface="Times New Roman" panose="02020603050405020304" pitchFamily="18" charset="0"/>
              </a:rPr>
              <a:t>TEM								    	EDS</a:t>
            </a:r>
          </a:p>
        </p:txBody>
      </p:sp>
      <p:pic>
        <p:nvPicPr>
          <p:cNvPr id="52" name="Picture 51" descr="E:\Experiment\Se NPs\TEM\Se NPs TEM 43-205 -modified copy.tif"/>
          <p:cNvPicPr>
            <a:picLocks noChangeAspect="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866386" y="618600"/>
            <a:ext cx="3424580" cy="2278754"/>
          </a:xfrm>
          <a:prstGeom prst="rect">
            <a:avLst/>
          </a:prstGeom>
          <a:noFill/>
          <a:ln>
            <a:noFill/>
          </a:ln>
        </p:spPr>
      </p:pic>
      <p:grpSp>
        <p:nvGrpSpPr>
          <p:cNvPr id="4" name="Group 3">
            <a:extLst>
              <a:ext uri="{FF2B5EF4-FFF2-40B4-BE49-F238E27FC236}">
                <a16:creationId xmlns:a16="http://schemas.microsoft.com/office/drawing/2014/main" id="{72A1D007-AE60-4F42-BDB2-0C19CA34DC8A}"/>
              </a:ext>
            </a:extLst>
          </p:cNvPr>
          <p:cNvGrpSpPr/>
          <p:nvPr/>
        </p:nvGrpSpPr>
        <p:grpSpPr>
          <a:xfrm>
            <a:off x="5165355" y="2748598"/>
            <a:ext cx="2752056" cy="2052001"/>
            <a:chOff x="5165355" y="2748598"/>
            <a:chExt cx="2752056" cy="2052001"/>
          </a:xfrm>
        </p:grpSpPr>
        <p:pic>
          <p:nvPicPr>
            <p:cNvPr id="17" name="Picture 16" descr="E:\Experiment\Se NPs\FTIR tao\FTIR-PVA2 modified.tif">
              <a:extLst>
                <a:ext uri="{FF2B5EF4-FFF2-40B4-BE49-F238E27FC236}">
                  <a16:creationId xmlns:a16="http://schemas.microsoft.com/office/drawing/2014/main" id="{DF55DF29-4EA2-4EF8-A45C-C9F897365502}"/>
                </a:ext>
              </a:extLst>
            </p:cNvPr>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5165355" y="2748599"/>
              <a:ext cx="2752056" cy="2052000"/>
            </a:xfrm>
            <a:prstGeom prst="rect">
              <a:avLst/>
            </a:prstGeom>
            <a:noFill/>
            <a:ln>
              <a:noFill/>
            </a:ln>
          </p:spPr>
        </p:pic>
        <p:grpSp>
          <p:nvGrpSpPr>
            <p:cNvPr id="18" name="Group 17">
              <a:extLst>
                <a:ext uri="{FF2B5EF4-FFF2-40B4-BE49-F238E27FC236}">
                  <a16:creationId xmlns:a16="http://schemas.microsoft.com/office/drawing/2014/main" id="{F6BDE2A3-0C64-4AC0-B0F4-5088F3F0DEC7}"/>
                </a:ext>
              </a:extLst>
            </p:cNvPr>
            <p:cNvGrpSpPr/>
            <p:nvPr/>
          </p:nvGrpSpPr>
          <p:grpSpPr>
            <a:xfrm>
              <a:off x="6172200" y="2800354"/>
              <a:ext cx="838200" cy="601548"/>
              <a:chOff x="5344704" y="2978725"/>
              <a:chExt cx="1025441" cy="700758"/>
            </a:xfrm>
          </p:grpSpPr>
          <p:sp>
            <p:nvSpPr>
              <p:cNvPr id="19" name="TextBox 18">
                <a:extLst>
                  <a:ext uri="{FF2B5EF4-FFF2-40B4-BE49-F238E27FC236}">
                    <a16:creationId xmlns:a16="http://schemas.microsoft.com/office/drawing/2014/main" id="{0636289E-396D-4587-94A2-825D52698503}"/>
                  </a:ext>
                </a:extLst>
              </p:cNvPr>
              <p:cNvSpPr txBox="1"/>
              <p:nvPr/>
            </p:nvSpPr>
            <p:spPr>
              <a:xfrm>
                <a:off x="6035580" y="3186953"/>
                <a:ext cx="328613" cy="257097"/>
              </a:xfrm>
              <a:prstGeom prst="rect">
                <a:avLst/>
              </a:prstGeom>
              <a:noFill/>
            </p:spPr>
            <p:txBody>
              <a:bodyPr wrap="square" rtlCol="0">
                <a:spAutoFit/>
              </a:bodyPr>
              <a:lstStyle/>
              <a:p>
                <a:r>
                  <a:rPr lang="en-AU" sz="300" b="1" dirty="0"/>
                  <a:t>HO</a:t>
                </a:r>
              </a:p>
            </p:txBody>
          </p:sp>
          <p:sp>
            <p:nvSpPr>
              <p:cNvPr id="20" name="TextBox 19">
                <a:extLst>
                  <a:ext uri="{FF2B5EF4-FFF2-40B4-BE49-F238E27FC236}">
                    <a16:creationId xmlns:a16="http://schemas.microsoft.com/office/drawing/2014/main" id="{900167DB-D8DF-42F7-B58A-156949AC2ADD}"/>
                  </a:ext>
                </a:extLst>
              </p:cNvPr>
              <p:cNvSpPr txBox="1"/>
              <p:nvPr/>
            </p:nvSpPr>
            <p:spPr>
              <a:xfrm>
                <a:off x="6041532" y="3291767"/>
                <a:ext cx="328613" cy="257097"/>
              </a:xfrm>
              <a:prstGeom prst="rect">
                <a:avLst/>
              </a:prstGeom>
              <a:noFill/>
            </p:spPr>
            <p:txBody>
              <a:bodyPr wrap="square" rtlCol="0">
                <a:spAutoFit/>
              </a:bodyPr>
              <a:lstStyle/>
              <a:p>
                <a:r>
                  <a:rPr lang="en-AU" sz="300" b="1" dirty="0"/>
                  <a:t>HO</a:t>
                </a:r>
              </a:p>
            </p:txBody>
          </p:sp>
          <p:sp>
            <p:nvSpPr>
              <p:cNvPr id="21" name="TextBox 20">
                <a:extLst>
                  <a:ext uri="{FF2B5EF4-FFF2-40B4-BE49-F238E27FC236}">
                    <a16:creationId xmlns:a16="http://schemas.microsoft.com/office/drawing/2014/main" id="{426048B4-68DD-4A27-912C-E8F773BDE9C0}"/>
                  </a:ext>
                </a:extLst>
              </p:cNvPr>
              <p:cNvSpPr txBox="1"/>
              <p:nvPr/>
            </p:nvSpPr>
            <p:spPr>
              <a:xfrm>
                <a:off x="6015638" y="3398097"/>
                <a:ext cx="328613" cy="257097"/>
              </a:xfrm>
              <a:prstGeom prst="rect">
                <a:avLst/>
              </a:prstGeom>
              <a:noFill/>
            </p:spPr>
            <p:txBody>
              <a:bodyPr wrap="square" rtlCol="0">
                <a:spAutoFit/>
              </a:bodyPr>
              <a:lstStyle/>
              <a:p>
                <a:r>
                  <a:rPr lang="en-AU" sz="300" b="1" dirty="0"/>
                  <a:t>HO</a:t>
                </a:r>
              </a:p>
            </p:txBody>
          </p:sp>
          <p:grpSp>
            <p:nvGrpSpPr>
              <p:cNvPr id="22" name="Group 21">
                <a:extLst>
                  <a:ext uri="{FF2B5EF4-FFF2-40B4-BE49-F238E27FC236}">
                    <a16:creationId xmlns:a16="http://schemas.microsoft.com/office/drawing/2014/main" id="{40EF2BD6-D918-4C1B-A957-979902C1A15F}"/>
                  </a:ext>
                </a:extLst>
              </p:cNvPr>
              <p:cNvGrpSpPr/>
              <p:nvPr/>
            </p:nvGrpSpPr>
            <p:grpSpPr>
              <a:xfrm>
                <a:off x="5344704" y="2978725"/>
                <a:ext cx="953703" cy="700758"/>
                <a:chOff x="5344704" y="2978725"/>
                <a:chExt cx="953703" cy="700758"/>
              </a:xfrm>
            </p:grpSpPr>
            <p:sp>
              <p:nvSpPr>
                <p:cNvPr id="23" name="Oval 22">
                  <a:extLst>
                    <a:ext uri="{FF2B5EF4-FFF2-40B4-BE49-F238E27FC236}">
                      <a16:creationId xmlns:a16="http://schemas.microsoft.com/office/drawing/2014/main" id="{0AEFC83E-FA02-4691-9D3A-E3996A0C6633}"/>
                    </a:ext>
                  </a:extLst>
                </p:cNvPr>
                <p:cNvSpPr/>
                <p:nvPr/>
              </p:nvSpPr>
              <p:spPr>
                <a:xfrm>
                  <a:off x="5724665" y="3212742"/>
                  <a:ext cx="305729" cy="305729"/>
                </a:xfrm>
                <a:prstGeom prst="ellipse">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sz="1800" baseline="-25000" dirty="0"/>
                </a:p>
              </p:txBody>
            </p:sp>
            <p:sp>
              <p:nvSpPr>
                <p:cNvPr id="24" name="Freeform 13">
                  <a:extLst>
                    <a:ext uri="{FF2B5EF4-FFF2-40B4-BE49-F238E27FC236}">
                      <a16:creationId xmlns:a16="http://schemas.microsoft.com/office/drawing/2014/main" id="{DDA6ADCC-22A2-4F28-880C-ED36922B7EFC}"/>
                    </a:ext>
                  </a:extLst>
                </p:cNvPr>
                <p:cNvSpPr/>
                <p:nvPr/>
              </p:nvSpPr>
              <p:spPr>
                <a:xfrm>
                  <a:off x="5498308" y="2978725"/>
                  <a:ext cx="749204" cy="573891"/>
                </a:xfrm>
                <a:custGeom>
                  <a:avLst/>
                  <a:gdLst>
                    <a:gd name="connsiteX0" fmla="*/ 0 w 749204"/>
                    <a:gd name="connsiteY0" fmla="*/ 359579 h 573891"/>
                    <a:gd name="connsiteX1" fmla="*/ 35719 w 749204"/>
                    <a:gd name="connsiteY1" fmla="*/ 192891 h 573891"/>
                    <a:gd name="connsiteX2" fmla="*/ 178594 w 749204"/>
                    <a:gd name="connsiteY2" fmla="*/ 73829 h 573891"/>
                    <a:gd name="connsiteX3" fmla="*/ 383382 w 749204"/>
                    <a:gd name="connsiteY3" fmla="*/ 10 h 573891"/>
                    <a:gd name="connsiteX4" fmla="*/ 588169 w 749204"/>
                    <a:gd name="connsiteY4" fmla="*/ 69066 h 573891"/>
                    <a:gd name="connsiteX5" fmla="*/ 721519 w 749204"/>
                    <a:gd name="connsiteY5" fmla="*/ 154791 h 573891"/>
                    <a:gd name="connsiteX6" fmla="*/ 745332 w 749204"/>
                    <a:gd name="connsiteY6" fmla="*/ 323860 h 573891"/>
                    <a:gd name="connsiteX7" fmla="*/ 740569 w 749204"/>
                    <a:gd name="connsiteY7" fmla="*/ 490547 h 573891"/>
                    <a:gd name="connsiteX8" fmla="*/ 664369 w 749204"/>
                    <a:gd name="connsiteY8" fmla="*/ 573891 h 5738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49204" h="573891">
                      <a:moveTo>
                        <a:pt x="0" y="359579"/>
                      </a:moveTo>
                      <a:cubicBezTo>
                        <a:pt x="2976" y="300047"/>
                        <a:pt x="5953" y="240516"/>
                        <a:pt x="35719" y="192891"/>
                      </a:cubicBezTo>
                      <a:cubicBezTo>
                        <a:pt x="65485" y="145266"/>
                        <a:pt x="120650" y="105976"/>
                        <a:pt x="178594" y="73829"/>
                      </a:cubicBezTo>
                      <a:cubicBezTo>
                        <a:pt x="236538" y="41682"/>
                        <a:pt x="315120" y="804"/>
                        <a:pt x="383382" y="10"/>
                      </a:cubicBezTo>
                      <a:cubicBezTo>
                        <a:pt x="451644" y="-784"/>
                        <a:pt x="531813" y="43269"/>
                        <a:pt x="588169" y="69066"/>
                      </a:cubicBezTo>
                      <a:cubicBezTo>
                        <a:pt x="644525" y="94863"/>
                        <a:pt x="695325" y="112325"/>
                        <a:pt x="721519" y="154791"/>
                      </a:cubicBezTo>
                      <a:cubicBezTo>
                        <a:pt x="747713" y="197257"/>
                        <a:pt x="742157" y="267901"/>
                        <a:pt x="745332" y="323860"/>
                      </a:cubicBezTo>
                      <a:cubicBezTo>
                        <a:pt x="748507" y="379819"/>
                        <a:pt x="754063" y="448875"/>
                        <a:pt x="740569" y="490547"/>
                      </a:cubicBezTo>
                      <a:cubicBezTo>
                        <a:pt x="727075" y="532219"/>
                        <a:pt x="676672" y="559207"/>
                        <a:pt x="664369" y="573891"/>
                      </a:cubicBezTo>
                    </a:path>
                  </a:pathLst>
                </a:custGeom>
                <a:no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sz="1800"/>
                </a:p>
              </p:txBody>
            </p:sp>
            <p:cxnSp>
              <p:nvCxnSpPr>
                <p:cNvPr id="25" name="Straight Connector 24">
                  <a:extLst>
                    <a:ext uri="{FF2B5EF4-FFF2-40B4-BE49-F238E27FC236}">
                      <a16:creationId xmlns:a16="http://schemas.microsoft.com/office/drawing/2014/main" id="{AE8681C2-25FA-4C49-8437-CA8F82B5B49D}"/>
                    </a:ext>
                  </a:extLst>
                </p:cNvPr>
                <p:cNvCxnSpPr>
                  <a:stCxn id="24" idx="1"/>
                </p:cNvCxnSpPr>
                <p:nvPr/>
              </p:nvCxnSpPr>
              <p:spPr>
                <a:xfrm>
                  <a:off x="5534027" y="3171616"/>
                  <a:ext cx="47625" cy="47625"/>
                </a:xfrm>
                <a:prstGeom prst="line">
                  <a:avLst/>
                </a:prstGeom>
              </p:spPr>
              <p:style>
                <a:lnRef idx="1">
                  <a:schemeClr val="accent1"/>
                </a:lnRef>
                <a:fillRef idx="0">
                  <a:schemeClr val="accent1"/>
                </a:fillRef>
                <a:effectRef idx="0">
                  <a:schemeClr val="accent1"/>
                </a:effectRef>
                <a:fontRef idx="minor">
                  <a:schemeClr val="tx1"/>
                </a:fontRef>
              </p:style>
            </p:cxnSp>
            <p:cxnSp>
              <p:nvCxnSpPr>
                <p:cNvPr id="26" name="Straight Connector 25">
                  <a:extLst>
                    <a:ext uri="{FF2B5EF4-FFF2-40B4-BE49-F238E27FC236}">
                      <a16:creationId xmlns:a16="http://schemas.microsoft.com/office/drawing/2014/main" id="{703F0500-A8FD-43DA-BB14-9AE95E5B817E}"/>
                    </a:ext>
                  </a:extLst>
                </p:cNvPr>
                <p:cNvCxnSpPr/>
                <p:nvPr/>
              </p:nvCxnSpPr>
              <p:spPr>
                <a:xfrm>
                  <a:off x="5638802" y="3068925"/>
                  <a:ext cx="47625" cy="47625"/>
                </a:xfrm>
                <a:prstGeom prst="line">
                  <a:avLst/>
                </a:prstGeom>
              </p:spPr>
              <p:style>
                <a:lnRef idx="1">
                  <a:schemeClr val="accent1"/>
                </a:lnRef>
                <a:fillRef idx="0">
                  <a:schemeClr val="accent1"/>
                </a:fillRef>
                <a:effectRef idx="0">
                  <a:schemeClr val="accent1"/>
                </a:effectRef>
                <a:fontRef idx="minor">
                  <a:schemeClr val="tx1"/>
                </a:fontRef>
              </p:style>
            </p:cxnSp>
            <p:cxnSp>
              <p:nvCxnSpPr>
                <p:cNvPr id="27" name="Straight Connector 26">
                  <a:extLst>
                    <a:ext uri="{FF2B5EF4-FFF2-40B4-BE49-F238E27FC236}">
                      <a16:creationId xmlns:a16="http://schemas.microsoft.com/office/drawing/2014/main" id="{2BA122D3-FCA4-44E5-851F-0DC95B3E5CD7}"/>
                    </a:ext>
                  </a:extLst>
                </p:cNvPr>
                <p:cNvCxnSpPr/>
                <p:nvPr/>
              </p:nvCxnSpPr>
              <p:spPr>
                <a:xfrm>
                  <a:off x="5791201" y="2999868"/>
                  <a:ext cx="23812" cy="69057"/>
                </a:xfrm>
                <a:prstGeom prst="line">
                  <a:avLst/>
                </a:prstGeom>
              </p:spPr>
              <p:style>
                <a:lnRef idx="1">
                  <a:schemeClr val="accent1"/>
                </a:lnRef>
                <a:fillRef idx="0">
                  <a:schemeClr val="accent1"/>
                </a:fillRef>
                <a:effectRef idx="0">
                  <a:schemeClr val="accent1"/>
                </a:effectRef>
                <a:fontRef idx="minor">
                  <a:schemeClr val="tx1"/>
                </a:fontRef>
              </p:style>
            </p:cxnSp>
            <p:cxnSp>
              <p:nvCxnSpPr>
                <p:cNvPr id="28" name="Straight Connector 27">
                  <a:extLst>
                    <a:ext uri="{FF2B5EF4-FFF2-40B4-BE49-F238E27FC236}">
                      <a16:creationId xmlns:a16="http://schemas.microsoft.com/office/drawing/2014/main" id="{D8D90153-1018-4689-81F8-922C7F743E9A}"/>
                    </a:ext>
                  </a:extLst>
                </p:cNvPr>
                <p:cNvCxnSpPr/>
                <p:nvPr/>
              </p:nvCxnSpPr>
              <p:spPr>
                <a:xfrm flipH="1">
                  <a:off x="5962652" y="2999868"/>
                  <a:ext cx="7142" cy="69057"/>
                </a:xfrm>
                <a:prstGeom prst="line">
                  <a:avLst/>
                </a:prstGeom>
              </p:spPr>
              <p:style>
                <a:lnRef idx="1">
                  <a:schemeClr val="accent1"/>
                </a:lnRef>
                <a:fillRef idx="0">
                  <a:schemeClr val="accent1"/>
                </a:fillRef>
                <a:effectRef idx="0">
                  <a:schemeClr val="accent1"/>
                </a:effectRef>
                <a:fontRef idx="minor">
                  <a:schemeClr val="tx1"/>
                </a:fontRef>
              </p:style>
            </p:cxnSp>
            <p:cxnSp>
              <p:nvCxnSpPr>
                <p:cNvPr id="29" name="Straight Connector 28">
                  <a:extLst>
                    <a:ext uri="{FF2B5EF4-FFF2-40B4-BE49-F238E27FC236}">
                      <a16:creationId xmlns:a16="http://schemas.microsoft.com/office/drawing/2014/main" id="{FA636271-2EFC-40C5-8663-D73BB915C62E}"/>
                    </a:ext>
                  </a:extLst>
                </p:cNvPr>
                <p:cNvCxnSpPr/>
                <p:nvPr/>
              </p:nvCxnSpPr>
              <p:spPr>
                <a:xfrm flipH="1">
                  <a:off x="6091235" y="3068925"/>
                  <a:ext cx="28575" cy="72667"/>
                </a:xfrm>
                <a:prstGeom prst="line">
                  <a:avLst/>
                </a:prstGeom>
              </p:spPr>
              <p:style>
                <a:lnRef idx="1">
                  <a:schemeClr val="accent1"/>
                </a:lnRef>
                <a:fillRef idx="0">
                  <a:schemeClr val="accent1"/>
                </a:fillRef>
                <a:effectRef idx="0">
                  <a:schemeClr val="accent1"/>
                </a:effectRef>
                <a:fontRef idx="minor">
                  <a:schemeClr val="tx1"/>
                </a:fontRef>
              </p:style>
            </p:cxnSp>
            <p:cxnSp>
              <p:nvCxnSpPr>
                <p:cNvPr id="30" name="Straight Connector 29">
                  <a:extLst>
                    <a:ext uri="{FF2B5EF4-FFF2-40B4-BE49-F238E27FC236}">
                      <a16:creationId xmlns:a16="http://schemas.microsoft.com/office/drawing/2014/main" id="{4E4C4B6F-3084-4F5C-827E-2F2B4F7F636E}"/>
                    </a:ext>
                  </a:extLst>
                </p:cNvPr>
                <p:cNvCxnSpPr/>
                <p:nvPr/>
              </p:nvCxnSpPr>
              <p:spPr>
                <a:xfrm>
                  <a:off x="6205839" y="3368711"/>
                  <a:ext cx="35719"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31" name="Straight Connector 30">
                  <a:extLst>
                    <a:ext uri="{FF2B5EF4-FFF2-40B4-BE49-F238E27FC236}">
                      <a16:creationId xmlns:a16="http://schemas.microsoft.com/office/drawing/2014/main" id="{D1B42933-8BFB-422E-A6B6-4724E75091F2}"/>
                    </a:ext>
                  </a:extLst>
                </p:cNvPr>
                <p:cNvCxnSpPr/>
                <p:nvPr/>
              </p:nvCxnSpPr>
              <p:spPr>
                <a:xfrm>
                  <a:off x="6176074" y="3475784"/>
                  <a:ext cx="47625" cy="23813"/>
                </a:xfrm>
                <a:prstGeom prst="line">
                  <a:avLst/>
                </a:prstGeom>
              </p:spPr>
              <p:style>
                <a:lnRef idx="1">
                  <a:schemeClr val="accent1"/>
                </a:lnRef>
                <a:fillRef idx="0">
                  <a:schemeClr val="accent1"/>
                </a:fillRef>
                <a:effectRef idx="0">
                  <a:schemeClr val="accent1"/>
                </a:effectRef>
                <a:fontRef idx="minor">
                  <a:schemeClr val="tx1"/>
                </a:fontRef>
              </p:style>
            </p:cxnSp>
            <p:cxnSp>
              <p:nvCxnSpPr>
                <p:cNvPr id="32" name="Straight Connector 31">
                  <a:extLst>
                    <a:ext uri="{FF2B5EF4-FFF2-40B4-BE49-F238E27FC236}">
                      <a16:creationId xmlns:a16="http://schemas.microsoft.com/office/drawing/2014/main" id="{15BC7674-37E3-4F6C-A742-E6305397B055}"/>
                    </a:ext>
                  </a:extLst>
                </p:cNvPr>
                <p:cNvCxnSpPr/>
                <p:nvPr/>
              </p:nvCxnSpPr>
              <p:spPr>
                <a:xfrm flipV="1">
                  <a:off x="6199886" y="3217559"/>
                  <a:ext cx="34091" cy="31001"/>
                </a:xfrm>
                <a:prstGeom prst="line">
                  <a:avLst/>
                </a:prstGeom>
              </p:spPr>
              <p:style>
                <a:lnRef idx="1">
                  <a:schemeClr val="accent1"/>
                </a:lnRef>
                <a:fillRef idx="0">
                  <a:schemeClr val="accent1"/>
                </a:fillRef>
                <a:effectRef idx="0">
                  <a:schemeClr val="accent1"/>
                </a:effectRef>
                <a:fontRef idx="minor">
                  <a:schemeClr val="tx1"/>
                </a:fontRef>
              </p:style>
            </p:cxnSp>
            <p:sp>
              <p:nvSpPr>
                <p:cNvPr id="33" name="TextBox 32">
                  <a:extLst>
                    <a:ext uri="{FF2B5EF4-FFF2-40B4-BE49-F238E27FC236}">
                      <a16:creationId xmlns:a16="http://schemas.microsoft.com/office/drawing/2014/main" id="{2C9B37C7-51C1-42E2-BE19-FDE4C13D4CB3}"/>
                    </a:ext>
                  </a:extLst>
                </p:cNvPr>
                <p:cNvSpPr txBox="1"/>
                <p:nvPr/>
              </p:nvSpPr>
              <p:spPr>
                <a:xfrm>
                  <a:off x="5486400" y="3171617"/>
                  <a:ext cx="328613" cy="257097"/>
                </a:xfrm>
                <a:prstGeom prst="rect">
                  <a:avLst/>
                </a:prstGeom>
                <a:noFill/>
              </p:spPr>
              <p:txBody>
                <a:bodyPr wrap="square" rtlCol="0">
                  <a:spAutoFit/>
                </a:bodyPr>
                <a:lstStyle/>
                <a:p>
                  <a:r>
                    <a:rPr lang="en-AU" sz="300" b="1" dirty="0"/>
                    <a:t>OH</a:t>
                  </a:r>
                </a:p>
              </p:txBody>
            </p:sp>
            <p:sp>
              <p:nvSpPr>
                <p:cNvPr id="34" name="TextBox 33">
                  <a:extLst>
                    <a:ext uri="{FF2B5EF4-FFF2-40B4-BE49-F238E27FC236}">
                      <a16:creationId xmlns:a16="http://schemas.microsoft.com/office/drawing/2014/main" id="{990BFB03-9ABD-47B5-95BD-3EC29A285735}"/>
                    </a:ext>
                  </a:extLst>
                </p:cNvPr>
                <p:cNvSpPr txBox="1"/>
                <p:nvPr/>
              </p:nvSpPr>
              <p:spPr>
                <a:xfrm>
                  <a:off x="5584031" y="3064648"/>
                  <a:ext cx="328613" cy="257097"/>
                </a:xfrm>
                <a:prstGeom prst="rect">
                  <a:avLst/>
                </a:prstGeom>
                <a:noFill/>
              </p:spPr>
              <p:txBody>
                <a:bodyPr wrap="square" rtlCol="0">
                  <a:spAutoFit/>
                </a:bodyPr>
                <a:lstStyle/>
                <a:p>
                  <a:r>
                    <a:rPr lang="en-AU" sz="300" b="1" dirty="0"/>
                    <a:t>OH</a:t>
                  </a:r>
                </a:p>
              </p:txBody>
            </p:sp>
            <p:sp>
              <p:nvSpPr>
                <p:cNvPr id="35" name="TextBox 34">
                  <a:extLst>
                    <a:ext uri="{FF2B5EF4-FFF2-40B4-BE49-F238E27FC236}">
                      <a16:creationId xmlns:a16="http://schemas.microsoft.com/office/drawing/2014/main" id="{9E4493D1-4CD9-4A83-8386-25BD9A19265D}"/>
                    </a:ext>
                  </a:extLst>
                </p:cNvPr>
                <p:cNvSpPr txBox="1"/>
                <p:nvPr/>
              </p:nvSpPr>
              <p:spPr>
                <a:xfrm>
                  <a:off x="5721321" y="3017728"/>
                  <a:ext cx="328613" cy="257097"/>
                </a:xfrm>
                <a:prstGeom prst="rect">
                  <a:avLst/>
                </a:prstGeom>
                <a:noFill/>
              </p:spPr>
              <p:txBody>
                <a:bodyPr wrap="square" rtlCol="0">
                  <a:spAutoFit/>
                </a:bodyPr>
                <a:lstStyle/>
                <a:p>
                  <a:r>
                    <a:rPr lang="en-AU" sz="300" b="1" dirty="0"/>
                    <a:t>OH</a:t>
                  </a:r>
                </a:p>
              </p:txBody>
            </p:sp>
            <p:sp>
              <p:nvSpPr>
                <p:cNvPr id="36" name="TextBox 35">
                  <a:extLst>
                    <a:ext uri="{FF2B5EF4-FFF2-40B4-BE49-F238E27FC236}">
                      <a16:creationId xmlns:a16="http://schemas.microsoft.com/office/drawing/2014/main" id="{2970A53C-2030-4623-9975-2D07439FA4EC}"/>
                    </a:ext>
                  </a:extLst>
                </p:cNvPr>
                <p:cNvSpPr txBox="1"/>
                <p:nvPr/>
              </p:nvSpPr>
              <p:spPr>
                <a:xfrm>
                  <a:off x="5848350" y="3024444"/>
                  <a:ext cx="328613" cy="257097"/>
                </a:xfrm>
                <a:prstGeom prst="rect">
                  <a:avLst/>
                </a:prstGeom>
                <a:noFill/>
              </p:spPr>
              <p:txBody>
                <a:bodyPr wrap="square" rtlCol="0">
                  <a:spAutoFit/>
                </a:bodyPr>
                <a:lstStyle/>
                <a:p>
                  <a:r>
                    <a:rPr lang="en-AU" sz="300" b="1" dirty="0"/>
                    <a:t>OH</a:t>
                  </a:r>
                </a:p>
              </p:txBody>
            </p:sp>
            <p:sp>
              <p:nvSpPr>
                <p:cNvPr id="37" name="TextBox 36">
                  <a:extLst>
                    <a:ext uri="{FF2B5EF4-FFF2-40B4-BE49-F238E27FC236}">
                      <a16:creationId xmlns:a16="http://schemas.microsoft.com/office/drawing/2014/main" id="{67839BC9-C599-40F1-AFA2-D2F7003DAAB9}"/>
                    </a:ext>
                  </a:extLst>
                </p:cNvPr>
                <p:cNvSpPr txBox="1"/>
                <p:nvPr/>
              </p:nvSpPr>
              <p:spPr>
                <a:xfrm>
                  <a:off x="5969794" y="3084726"/>
                  <a:ext cx="328613" cy="257097"/>
                </a:xfrm>
                <a:prstGeom prst="rect">
                  <a:avLst/>
                </a:prstGeom>
                <a:noFill/>
              </p:spPr>
              <p:txBody>
                <a:bodyPr wrap="square" rtlCol="0">
                  <a:spAutoFit/>
                </a:bodyPr>
                <a:lstStyle/>
                <a:p>
                  <a:r>
                    <a:rPr lang="en-AU" sz="300" b="1" dirty="0"/>
                    <a:t>OH</a:t>
                  </a:r>
                </a:p>
              </p:txBody>
            </p:sp>
            <p:pic>
              <p:nvPicPr>
                <p:cNvPr id="39" name="Picture 2" descr="C:\Users\thuang2\Pictures\hydrogen_bond.png">
                  <a:extLst>
                    <a:ext uri="{FF2B5EF4-FFF2-40B4-BE49-F238E27FC236}">
                      <a16:creationId xmlns:a16="http://schemas.microsoft.com/office/drawing/2014/main" id="{EECCAC38-C5E5-4C56-A434-36D3AF9D4BC5}"/>
                    </a:ext>
                  </a:extLst>
                </p:cNvPr>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rot="3469291">
                  <a:off x="5637468" y="3276804"/>
                  <a:ext cx="92725" cy="45719"/>
                </a:xfrm>
                <a:prstGeom prst="rect">
                  <a:avLst/>
                </a:prstGeom>
                <a:noFill/>
                <a:extLst>
                  <a:ext uri="{909E8E84-426E-40DD-AFC4-6F175D3DCCD1}">
                    <a14:hiddenFill xmlns:a14="http://schemas.microsoft.com/office/drawing/2010/main">
                      <a:solidFill>
                        <a:srgbClr val="FFFFFF"/>
                      </a:solidFill>
                    </a14:hiddenFill>
                  </a:ext>
                </a:extLst>
              </p:spPr>
            </p:pic>
            <p:pic>
              <p:nvPicPr>
                <p:cNvPr id="40" name="Picture 2" descr="C:\Users\thuang2\Pictures\hydrogen_bond.png">
                  <a:extLst>
                    <a:ext uri="{FF2B5EF4-FFF2-40B4-BE49-F238E27FC236}">
                      <a16:creationId xmlns:a16="http://schemas.microsoft.com/office/drawing/2014/main" id="{12DAC06E-D3CF-46B6-AE66-B312587148A1}"/>
                    </a:ext>
                  </a:extLst>
                </p:cNvPr>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rot="3469291">
                  <a:off x="5705561" y="3191395"/>
                  <a:ext cx="92725" cy="45719"/>
                </a:xfrm>
                <a:prstGeom prst="rect">
                  <a:avLst/>
                </a:prstGeom>
                <a:noFill/>
                <a:extLst>
                  <a:ext uri="{909E8E84-426E-40DD-AFC4-6F175D3DCCD1}">
                    <a14:hiddenFill xmlns:a14="http://schemas.microsoft.com/office/drawing/2010/main">
                      <a:solidFill>
                        <a:srgbClr val="FFFFFF"/>
                      </a:solidFill>
                    </a14:hiddenFill>
                  </a:ext>
                </a:extLst>
              </p:spPr>
            </p:pic>
            <p:pic>
              <p:nvPicPr>
                <p:cNvPr id="41" name="Picture 2" descr="C:\Users\thuang2\Pictures\hydrogen_bond.png">
                  <a:extLst>
                    <a:ext uri="{FF2B5EF4-FFF2-40B4-BE49-F238E27FC236}">
                      <a16:creationId xmlns:a16="http://schemas.microsoft.com/office/drawing/2014/main" id="{4034A7D7-9252-44B1-9005-C44EE50E0CE7}"/>
                    </a:ext>
                  </a:extLst>
                </p:cNvPr>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rot="5760315">
                  <a:off x="5803367" y="3147176"/>
                  <a:ext cx="92725" cy="45719"/>
                </a:xfrm>
                <a:prstGeom prst="rect">
                  <a:avLst/>
                </a:prstGeom>
                <a:noFill/>
                <a:extLst>
                  <a:ext uri="{909E8E84-426E-40DD-AFC4-6F175D3DCCD1}">
                    <a14:hiddenFill xmlns:a14="http://schemas.microsoft.com/office/drawing/2010/main">
                      <a:solidFill>
                        <a:srgbClr val="FFFFFF"/>
                      </a:solidFill>
                    </a14:hiddenFill>
                  </a:ext>
                </a:extLst>
              </p:spPr>
            </p:pic>
            <p:pic>
              <p:nvPicPr>
                <p:cNvPr id="42" name="Picture 2" descr="C:\Users\thuang2\Pictures\hydrogen_bond.png">
                  <a:extLst>
                    <a:ext uri="{FF2B5EF4-FFF2-40B4-BE49-F238E27FC236}">
                      <a16:creationId xmlns:a16="http://schemas.microsoft.com/office/drawing/2014/main" id="{02036237-A50A-44C5-B240-928DAC5212E8}"/>
                    </a:ext>
                  </a:extLst>
                </p:cNvPr>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rot="5760315" flipV="1">
                  <a:off x="5910134" y="3151304"/>
                  <a:ext cx="92725" cy="45719"/>
                </a:xfrm>
                <a:prstGeom prst="rect">
                  <a:avLst/>
                </a:prstGeom>
                <a:noFill/>
                <a:extLst>
                  <a:ext uri="{909E8E84-426E-40DD-AFC4-6F175D3DCCD1}">
                    <a14:hiddenFill xmlns:a14="http://schemas.microsoft.com/office/drawing/2010/main">
                      <a:solidFill>
                        <a:srgbClr val="FFFFFF"/>
                      </a:solidFill>
                    </a14:hiddenFill>
                  </a:ext>
                </a:extLst>
              </p:spPr>
            </p:pic>
            <p:pic>
              <p:nvPicPr>
                <p:cNvPr id="43" name="Picture 2" descr="C:\Users\thuang2\Pictures\hydrogen_bond.png">
                  <a:extLst>
                    <a:ext uri="{FF2B5EF4-FFF2-40B4-BE49-F238E27FC236}">
                      <a16:creationId xmlns:a16="http://schemas.microsoft.com/office/drawing/2014/main" id="{ED6A285C-E771-4DB2-9EA5-10879A6FEB4D}"/>
                    </a:ext>
                  </a:extLst>
                </p:cNvPr>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rot="8098698" flipV="1">
                  <a:off x="5977896" y="3198714"/>
                  <a:ext cx="92725" cy="45719"/>
                </a:xfrm>
                <a:prstGeom prst="rect">
                  <a:avLst/>
                </a:prstGeom>
                <a:noFill/>
                <a:extLst>
                  <a:ext uri="{909E8E84-426E-40DD-AFC4-6F175D3DCCD1}">
                    <a14:hiddenFill xmlns:a14="http://schemas.microsoft.com/office/drawing/2010/main">
                      <a:solidFill>
                        <a:srgbClr val="FFFFFF"/>
                      </a:solidFill>
                    </a14:hiddenFill>
                  </a:ext>
                </a:extLst>
              </p:spPr>
            </p:pic>
            <p:pic>
              <p:nvPicPr>
                <p:cNvPr id="44" name="Picture 2" descr="C:\Users\thuang2\Pictures\hydrogen_bond.png">
                  <a:extLst>
                    <a:ext uri="{FF2B5EF4-FFF2-40B4-BE49-F238E27FC236}">
                      <a16:creationId xmlns:a16="http://schemas.microsoft.com/office/drawing/2014/main" id="{93FFE0EE-687E-4A6C-884D-439A5CD3D5E3}"/>
                    </a:ext>
                  </a:extLst>
                </p:cNvPr>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rot="9366543" flipV="1">
                  <a:off x="6017941" y="3264838"/>
                  <a:ext cx="92725" cy="45719"/>
                </a:xfrm>
                <a:prstGeom prst="rect">
                  <a:avLst/>
                </a:prstGeom>
                <a:noFill/>
                <a:extLst>
                  <a:ext uri="{909E8E84-426E-40DD-AFC4-6F175D3DCCD1}">
                    <a14:hiddenFill xmlns:a14="http://schemas.microsoft.com/office/drawing/2010/main">
                      <a:solidFill>
                        <a:srgbClr val="FFFFFF"/>
                      </a:solidFill>
                    </a14:hiddenFill>
                  </a:ext>
                </a:extLst>
              </p:spPr>
            </p:pic>
            <p:pic>
              <p:nvPicPr>
                <p:cNvPr id="45" name="Picture 2" descr="C:\Users\thuang2\Pictures\hydrogen_bond.png">
                  <a:extLst>
                    <a:ext uri="{FF2B5EF4-FFF2-40B4-BE49-F238E27FC236}">
                      <a16:creationId xmlns:a16="http://schemas.microsoft.com/office/drawing/2014/main" id="{EB65578D-B137-4DE7-BD02-14414FFE2ECC}"/>
                    </a:ext>
                  </a:extLst>
                </p:cNvPr>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rot="9954821" flipV="1">
                  <a:off x="6039303" y="3355644"/>
                  <a:ext cx="92725" cy="45719"/>
                </a:xfrm>
                <a:prstGeom prst="rect">
                  <a:avLst/>
                </a:prstGeom>
                <a:noFill/>
                <a:extLst>
                  <a:ext uri="{909E8E84-426E-40DD-AFC4-6F175D3DCCD1}">
                    <a14:hiddenFill xmlns:a14="http://schemas.microsoft.com/office/drawing/2010/main">
                      <a:solidFill>
                        <a:srgbClr val="FFFFFF"/>
                      </a:solidFill>
                    </a14:hiddenFill>
                  </a:ext>
                </a:extLst>
              </p:spPr>
            </p:pic>
            <p:pic>
              <p:nvPicPr>
                <p:cNvPr id="46" name="Picture 2" descr="C:\Users\thuang2\Pictures\hydrogen_bond.png">
                  <a:extLst>
                    <a:ext uri="{FF2B5EF4-FFF2-40B4-BE49-F238E27FC236}">
                      <a16:creationId xmlns:a16="http://schemas.microsoft.com/office/drawing/2014/main" id="{6F82AD74-F9B2-431A-94CF-DF36689771D4}"/>
                    </a:ext>
                  </a:extLst>
                </p:cNvPr>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rot="10574611" flipV="1">
                  <a:off x="6014683" y="3438957"/>
                  <a:ext cx="92725" cy="45719"/>
                </a:xfrm>
                <a:prstGeom prst="rect">
                  <a:avLst/>
                </a:prstGeom>
                <a:noFill/>
                <a:extLst>
                  <a:ext uri="{909E8E84-426E-40DD-AFC4-6F175D3DCCD1}">
                    <a14:hiddenFill xmlns:a14="http://schemas.microsoft.com/office/drawing/2010/main">
                      <a:solidFill>
                        <a:srgbClr val="FFFFFF"/>
                      </a:solidFill>
                    </a14:hiddenFill>
                  </a:ext>
                </a:extLst>
              </p:spPr>
            </p:pic>
            <p:sp>
              <p:nvSpPr>
                <p:cNvPr id="47" name="TextBox 46">
                  <a:extLst>
                    <a:ext uri="{FF2B5EF4-FFF2-40B4-BE49-F238E27FC236}">
                      <a16:creationId xmlns:a16="http://schemas.microsoft.com/office/drawing/2014/main" id="{49BA2440-1119-4556-94D3-38B5702E234D}"/>
                    </a:ext>
                  </a:extLst>
                </p:cNvPr>
                <p:cNvSpPr txBox="1"/>
                <p:nvPr/>
              </p:nvSpPr>
              <p:spPr>
                <a:xfrm>
                  <a:off x="5344704" y="3305765"/>
                  <a:ext cx="403635" cy="353509"/>
                </a:xfrm>
                <a:prstGeom prst="rect">
                  <a:avLst/>
                </a:prstGeom>
                <a:noFill/>
              </p:spPr>
              <p:txBody>
                <a:bodyPr wrap="square" rtlCol="0">
                  <a:spAutoFit/>
                </a:bodyPr>
                <a:lstStyle/>
                <a:p>
                  <a:r>
                    <a:rPr lang="en-AU" sz="525" b="1" dirty="0">
                      <a:latin typeface="Times New Roman" panose="02020603050405020304" pitchFamily="18" charset="0"/>
                      <a:cs typeface="Times New Roman" panose="02020603050405020304" pitchFamily="18" charset="0"/>
                    </a:rPr>
                    <a:t>PVA</a:t>
                  </a:r>
                </a:p>
              </p:txBody>
            </p:sp>
            <p:sp>
              <p:nvSpPr>
                <p:cNvPr id="48" name="TextBox 47">
                  <a:extLst>
                    <a:ext uri="{FF2B5EF4-FFF2-40B4-BE49-F238E27FC236}">
                      <a16:creationId xmlns:a16="http://schemas.microsoft.com/office/drawing/2014/main" id="{3C2EBC94-A6C1-4580-BDFB-794AEE39A8DD}"/>
                    </a:ext>
                  </a:extLst>
                </p:cNvPr>
                <p:cNvSpPr txBox="1"/>
                <p:nvPr/>
              </p:nvSpPr>
              <p:spPr>
                <a:xfrm>
                  <a:off x="5727869" y="3229564"/>
                  <a:ext cx="388365" cy="449919"/>
                </a:xfrm>
                <a:prstGeom prst="rect">
                  <a:avLst/>
                </a:prstGeom>
                <a:noFill/>
              </p:spPr>
              <p:txBody>
                <a:bodyPr wrap="square" rtlCol="0">
                  <a:spAutoFit/>
                </a:bodyPr>
                <a:lstStyle/>
                <a:p>
                  <a:r>
                    <a:rPr lang="en-AU" sz="750" b="1" dirty="0">
                      <a:latin typeface="Times New Roman" panose="02020603050405020304" pitchFamily="18" charset="0"/>
                      <a:cs typeface="Times New Roman" panose="02020603050405020304" pitchFamily="18" charset="0"/>
                    </a:rPr>
                    <a:t>Se</a:t>
                  </a:r>
                </a:p>
              </p:txBody>
            </p:sp>
          </p:grpSp>
        </p:grpSp>
        <p:sp>
          <p:nvSpPr>
            <p:cNvPr id="3" name="Rectangle 2">
              <a:extLst>
                <a:ext uri="{FF2B5EF4-FFF2-40B4-BE49-F238E27FC236}">
                  <a16:creationId xmlns:a16="http://schemas.microsoft.com/office/drawing/2014/main" id="{D47AC0FD-394F-4409-A818-FEE574810170}"/>
                </a:ext>
              </a:extLst>
            </p:cNvPr>
            <p:cNvSpPr/>
            <p:nvPr/>
          </p:nvSpPr>
          <p:spPr bwMode="auto">
            <a:xfrm>
              <a:off x="5715749" y="2748598"/>
              <a:ext cx="337454" cy="1732321"/>
            </a:xfrm>
            <a:prstGeom prst="rect">
              <a:avLst/>
            </a:prstGeom>
            <a:solidFill>
              <a:schemeClr val="accent1">
                <a:lumMod val="75000"/>
                <a:alpha val="18039"/>
              </a:schemeClr>
            </a:solidFill>
            <a:ln w="12700" cap="flat" cmpd="sng" algn="ctr">
              <a:noFill/>
              <a:prstDash val="solid"/>
              <a:round/>
              <a:headEnd type="none" w="sm" len="sm"/>
              <a:tailEnd type="none" w="sm" len="sm"/>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AU" sz="2400" b="0" i="0" u="none" strike="noStrike" cap="none" normalizeH="0" baseline="0">
                <a:ln>
                  <a:noFill/>
                </a:ln>
                <a:solidFill>
                  <a:schemeClr val="tx1"/>
                </a:solidFill>
                <a:effectLst/>
                <a:latin typeface="Times New Roman" pitchFamily="18" charset="0"/>
                <a:cs typeface="Times New Roman" pitchFamily="18" charset="0"/>
              </a:endParaRPr>
            </a:p>
          </p:txBody>
        </p:sp>
        <p:sp>
          <p:nvSpPr>
            <p:cNvPr id="50" name="Rectangle 49">
              <a:extLst>
                <a:ext uri="{FF2B5EF4-FFF2-40B4-BE49-F238E27FC236}">
                  <a16:creationId xmlns:a16="http://schemas.microsoft.com/office/drawing/2014/main" id="{58F8F169-0737-481E-A575-AA5559EF5B39}"/>
                </a:ext>
              </a:extLst>
            </p:cNvPr>
            <p:cNvSpPr/>
            <p:nvPr/>
          </p:nvSpPr>
          <p:spPr bwMode="auto">
            <a:xfrm>
              <a:off x="6939930" y="2748598"/>
              <a:ext cx="162826" cy="1732321"/>
            </a:xfrm>
            <a:prstGeom prst="rect">
              <a:avLst/>
            </a:prstGeom>
            <a:solidFill>
              <a:schemeClr val="accent1">
                <a:lumMod val="75000"/>
                <a:alpha val="18039"/>
              </a:schemeClr>
            </a:solidFill>
            <a:ln w="12700" cap="flat" cmpd="sng" algn="ctr">
              <a:noFill/>
              <a:prstDash val="solid"/>
              <a:round/>
              <a:headEnd type="none" w="sm" len="sm"/>
              <a:tailEnd type="none" w="sm" len="sm"/>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AU" sz="2400" b="0" i="0" u="none" strike="noStrike" cap="none" normalizeH="0" baseline="0">
                <a:ln>
                  <a:noFill/>
                </a:ln>
                <a:solidFill>
                  <a:schemeClr val="tx1"/>
                </a:solidFill>
                <a:effectLst/>
                <a:latin typeface="Times New Roman" pitchFamily="18" charset="0"/>
                <a:cs typeface="Times New Roman" pitchFamily="18" charset="0"/>
              </a:endParaRPr>
            </a:p>
          </p:txBody>
        </p:sp>
      </p:grpSp>
    </p:spTree>
    <p:extLst>
      <p:ext uri="{BB962C8B-B14F-4D97-AF65-F5344CB8AC3E}">
        <p14:creationId xmlns:p14="http://schemas.microsoft.com/office/powerpoint/2010/main" val="266090696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050"/>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1"/>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314450" y="57150"/>
            <a:ext cx="6991350" cy="523220"/>
          </a:xfrm>
          <a:prstGeom prst="rect">
            <a:avLst/>
          </a:prstGeom>
          <a:noFill/>
        </p:spPr>
        <p:txBody>
          <a:bodyPr wrap="square" rtlCol="0">
            <a:spAutoFit/>
          </a:bodyPr>
          <a:lstStyle/>
          <a:p>
            <a:r>
              <a:rPr lang="en-AU" sz="2800" b="1" dirty="0">
                <a:solidFill>
                  <a:schemeClr val="accent2"/>
                </a:solidFill>
              </a:rPr>
              <a:t>Se nanoparticle characterization</a:t>
            </a:r>
          </a:p>
        </p:txBody>
      </p:sp>
      <p:pic>
        <p:nvPicPr>
          <p:cNvPr id="2050" name="Picture 2" descr="E:\Experiment\Se NPs\DLS\size - time\size-time PBS - 43-205 - number size.tif"/>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343152" y="1809585"/>
            <a:ext cx="4419600" cy="3312806"/>
          </a:xfrm>
          <a:prstGeom prst="rect">
            <a:avLst/>
          </a:prstGeom>
          <a:noFill/>
          <a:extLst>
            <a:ext uri="{909E8E84-426E-40DD-AFC4-6F175D3DCCD1}">
              <a14:hiddenFill xmlns:a14="http://schemas.microsoft.com/office/drawing/2010/main">
                <a:solidFill>
                  <a:srgbClr val="FFFFFF"/>
                </a:solidFill>
              </a14:hiddenFill>
            </a:ext>
          </a:extLst>
        </p:spPr>
      </p:pic>
      <p:graphicFrame>
        <p:nvGraphicFramePr>
          <p:cNvPr id="9" name="Table 8">
            <a:extLst>
              <a:ext uri="{FF2B5EF4-FFF2-40B4-BE49-F238E27FC236}">
                <a16:creationId xmlns:a16="http://schemas.microsoft.com/office/drawing/2014/main" id="{67E554C1-718D-4E1B-AE9F-173E4E3691D5}"/>
              </a:ext>
            </a:extLst>
          </p:cNvPr>
          <p:cNvGraphicFramePr>
            <a:graphicFrameLocks noGrp="1"/>
          </p:cNvGraphicFramePr>
          <p:nvPr>
            <p:extLst>
              <p:ext uri="{D42A27DB-BD31-4B8C-83A1-F6EECF244321}">
                <p14:modId xmlns:p14="http://schemas.microsoft.com/office/powerpoint/2010/main" val="2595076668"/>
              </p:ext>
            </p:extLst>
          </p:nvPr>
        </p:nvGraphicFramePr>
        <p:xfrm>
          <a:off x="2324099" y="679918"/>
          <a:ext cx="6515101" cy="1085470"/>
        </p:xfrm>
        <a:graphic>
          <a:graphicData uri="http://schemas.openxmlformats.org/drawingml/2006/table">
            <a:tbl>
              <a:tblPr firstRow="1" firstCol="1" bandRow="1">
                <a:tableStyleId>{5C22544A-7EE6-4342-B048-85BDC9FD1C3A}</a:tableStyleId>
              </a:tblPr>
              <a:tblGrid>
                <a:gridCol w="2338583">
                  <a:extLst>
                    <a:ext uri="{9D8B030D-6E8A-4147-A177-3AD203B41FA5}">
                      <a16:colId xmlns:a16="http://schemas.microsoft.com/office/drawing/2014/main" val="20000"/>
                    </a:ext>
                  </a:extLst>
                </a:gridCol>
                <a:gridCol w="820905">
                  <a:extLst>
                    <a:ext uri="{9D8B030D-6E8A-4147-A177-3AD203B41FA5}">
                      <a16:colId xmlns:a16="http://schemas.microsoft.com/office/drawing/2014/main" val="20001"/>
                    </a:ext>
                  </a:extLst>
                </a:gridCol>
                <a:gridCol w="820905">
                  <a:extLst>
                    <a:ext uri="{9D8B030D-6E8A-4147-A177-3AD203B41FA5}">
                      <a16:colId xmlns:a16="http://schemas.microsoft.com/office/drawing/2014/main" val="20002"/>
                    </a:ext>
                  </a:extLst>
                </a:gridCol>
                <a:gridCol w="820905">
                  <a:extLst>
                    <a:ext uri="{9D8B030D-6E8A-4147-A177-3AD203B41FA5}">
                      <a16:colId xmlns:a16="http://schemas.microsoft.com/office/drawing/2014/main" val="20003"/>
                    </a:ext>
                  </a:extLst>
                </a:gridCol>
                <a:gridCol w="821731">
                  <a:extLst>
                    <a:ext uri="{9D8B030D-6E8A-4147-A177-3AD203B41FA5}">
                      <a16:colId xmlns:a16="http://schemas.microsoft.com/office/drawing/2014/main" val="20004"/>
                    </a:ext>
                  </a:extLst>
                </a:gridCol>
                <a:gridCol w="892072">
                  <a:extLst>
                    <a:ext uri="{9D8B030D-6E8A-4147-A177-3AD203B41FA5}">
                      <a16:colId xmlns:a16="http://schemas.microsoft.com/office/drawing/2014/main" val="20005"/>
                    </a:ext>
                  </a:extLst>
                </a:gridCol>
              </a:tblGrid>
              <a:tr h="298025">
                <a:tc>
                  <a:txBody>
                    <a:bodyPr/>
                    <a:lstStyle/>
                    <a:p>
                      <a:pPr algn="ctr">
                        <a:lnSpc>
                          <a:spcPct val="115000"/>
                        </a:lnSpc>
                        <a:spcAft>
                          <a:spcPts val="0"/>
                        </a:spcAft>
                      </a:pPr>
                      <a:r>
                        <a:rPr lang="en-AU" sz="1600" dirty="0">
                          <a:effectLst/>
                        </a:rPr>
                        <a:t>Mean size of Se NPs (nm)</a:t>
                      </a:r>
                      <a:endParaRPr lang="en-AU" sz="1600" dirty="0">
                        <a:solidFill>
                          <a:srgbClr val="76923C"/>
                        </a:solidFill>
                        <a:effectLst/>
                        <a:latin typeface="Calibri"/>
                        <a:ea typeface="SimSun"/>
                        <a:cs typeface="Times New Roman"/>
                      </a:endParaRPr>
                    </a:p>
                  </a:txBody>
                  <a:tcPr marL="51435" marR="51435" marT="0" marB="0"/>
                </a:tc>
                <a:tc>
                  <a:txBody>
                    <a:bodyPr/>
                    <a:lstStyle/>
                    <a:p>
                      <a:pPr algn="ctr">
                        <a:lnSpc>
                          <a:spcPct val="115000"/>
                        </a:lnSpc>
                        <a:spcAft>
                          <a:spcPts val="0"/>
                        </a:spcAft>
                      </a:pPr>
                      <a:r>
                        <a:rPr lang="en-AU" sz="1600">
                          <a:effectLst/>
                        </a:rPr>
                        <a:t>43</a:t>
                      </a:r>
                      <a:endParaRPr lang="en-AU" sz="1600">
                        <a:solidFill>
                          <a:srgbClr val="76923C"/>
                        </a:solidFill>
                        <a:effectLst/>
                        <a:latin typeface="Calibri"/>
                        <a:ea typeface="SimSun"/>
                        <a:cs typeface="Times New Roman"/>
                      </a:endParaRPr>
                    </a:p>
                  </a:txBody>
                  <a:tcPr marL="51435" marR="51435" marT="0" marB="0"/>
                </a:tc>
                <a:tc>
                  <a:txBody>
                    <a:bodyPr/>
                    <a:lstStyle/>
                    <a:p>
                      <a:pPr algn="ctr">
                        <a:lnSpc>
                          <a:spcPct val="115000"/>
                        </a:lnSpc>
                        <a:spcAft>
                          <a:spcPts val="0"/>
                        </a:spcAft>
                      </a:pPr>
                      <a:r>
                        <a:rPr lang="en-AU" sz="1600" dirty="0">
                          <a:effectLst/>
                        </a:rPr>
                        <a:t>81</a:t>
                      </a:r>
                      <a:endParaRPr lang="en-AU" sz="1600" dirty="0">
                        <a:solidFill>
                          <a:srgbClr val="76923C"/>
                        </a:solidFill>
                        <a:effectLst/>
                        <a:latin typeface="Calibri"/>
                        <a:ea typeface="SimSun"/>
                        <a:cs typeface="Times New Roman"/>
                      </a:endParaRPr>
                    </a:p>
                  </a:txBody>
                  <a:tcPr marL="51435" marR="51435" marT="0" marB="0"/>
                </a:tc>
                <a:tc>
                  <a:txBody>
                    <a:bodyPr/>
                    <a:lstStyle/>
                    <a:p>
                      <a:pPr algn="ctr">
                        <a:lnSpc>
                          <a:spcPct val="115000"/>
                        </a:lnSpc>
                        <a:spcAft>
                          <a:spcPts val="0"/>
                        </a:spcAft>
                      </a:pPr>
                      <a:r>
                        <a:rPr lang="en-AU" sz="1600">
                          <a:effectLst/>
                        </a:rPr>
                        <a:t>124</a:t>
                      </a:r>
                      <a:endParaRPr lang="en-AU" sz="1600">
                        <a:solidFill>
                          <a:srgbClr val="76923C"/>
                        </a:solidFill>
                        <a:effectLst/>
                        <a:latin typeface="Calibri"/>
                        <a:ea typeface="SimSun"/>
                        <a:cs typeface="Times New Roman"/>
                      </a:endParaRPr>
                    </a:p>
                  </a:txBody>
                  <a:tcPr marL="51435" marR="51435" marT="0" marB="0"/>
                </a:tc>
                <a:tc>
                  <a:txBody>
                    <a:bodyPr/>
                    <a:lstStyle/>
                    <a:p>
                      <a:pPr algn="ctr">
                        <a:lnSpc>
                          <a:spcPct val="115000"/>
                        </a:lnSpc>
                        <a:spcAft>
                          <a:spcPts val="0"/>
                        </a:spcAft>
                      </a:pPr>
                      <a:r>
                        <a:rPr lang="en-AU" sz="1600">
                          <a:effectLst/>
                        </a:rPr>
                        <a:t>161</a:t>
                      </a:r>
                      <a:endParaRPr lang="en-AU" sz="1600">
                        <a:solidFill>
                          <a:srgbClr val="76923C"/>
                        </a:solidFill>
                        <a:effectLst/>
                        <a:latin typeface="Calibri"/>
                        <a:ea typeface="SimSun"/>
                        <a:cs typeface="Times New Roman"/>
                      </a:endParaRPr>
                    </a:p>
                  </a:txBody>
                  <a:tcPr marL="51435" marR="51435" marT="0" marB="0"/>
                </a:tc>
                <a:tc>
                  <a:txBody>
                    <a:bodyPr/>
                    <a:lstStyle/>
                    <a:p>
                      <a:pPr algn="ctr">
                        <a:lnSpc>
                          <a:spcPct val="115000"/>
                        </a:lnSpc>
                        <a:spcAft>
                          <a:spcPts val="0"/>
                        </a:spcAft>
                      </a:pPr>
                      <a:r>
                        <a:rPr lang="en-AU" sz="1600">
                          <a:effectLst/>
                        </a:rPr>
                        <a:t>205</a:t>
                      </a:r>
                      <a:endParaRPr lang="en-AU" sz="1600">
                        <a:solidFill>
                          <a:srgbClr val="76923C"/>
                        </a:solidFill>
                        <a:effectLst/>
                        <a:latin typeface="Calibri"/>
                        <a:ea typeface="SimSun"/>
                        <a:cs typeface="Times New Roman"/>
                      </a:endParaRPr>
                    </a:p>
                  </a:txBody>
                  <a:tcPr marL="51435" marR="51435" marT="0" marB="0"/>
                </a:tc>
                <a:extLst>
                  <a:ext uri="{0D108BD9-81ED-4DB2-BD59-A6C34878D82A}">
                    <a16:rowId xmlns:a16="http://schemas.microsoft.com/office/drawing/2014/main" val="10000"/>
                  </a:ext>
                </a:extLst>
              </a:tr>
              <a:tr h="458737">
                <a:tc>
                  <a:txBody>
                    <a:bodyPr/>
                    <a:lstStyle/>
                    <a:p>
                      <a:pPr algn="ctr">
                        <a:lnSpc>
                          <a:spcPct val="115000"/>
                        </a:lnSpc>
                        <a:spcAft>
                          <a:spcPts val="0"/>
                        </a:spcAft>
                      </a:pPr>
                      <a:r>
                        <a:rPr lang="en-AU" sz="1600" dirty="0">
                          <a:effectLst/>
                        </a:rPr>
                        <a:t>Mean zeta potential (mV)</a:t>
                      </a:r>
                      <a:endParaRPr lang="en-AU" sz="1600" dirty="0">
                        <a:solidFill>
                          <a:srgbClr val="76923C"/>
                        </a:solidFill>
                        <a:effectLst/>
                        <a:latin typeface="Calibri"/>
                        <a:ea typeface="SimSun"/>
                        <a:cs typeface="Times New Roman"/>
                      </a:endParaRPr>
                    </a:p>
                  </a:txBody>
                  <a:tcPr marL="51435" marR="51435" marT="0" marB="0"/>
                </a:tc>
                <a:tc>
                  <a:txBody>
                    <a:bodyPr/>
                    <a:lstStyle/>
                    <a:p>
                      <a:pPr algn="ctr">
                        <a:lnSpc>
                          <a:spcPct val="115000"/>
                        </a:lnSpc>
                        <a:spcAft>
                          <a:spcPts val="0"/>
                        </a:spcAft>
                      </a:pPr>
                      <a:r>
                        <a:rPr lang="en-AU" sz="1600" dirty="0">
                          <a:effectLst/>
                        </a:rPr>
                        <a:t>-8.25</a:t>
                      </a:r>
                    </a:p>
                    <a:p>
                      <a:pPr algn="ctr">
                        <a:lnSpc>
                          <a:spcPct val="115000"/>
                        </a:lnSpc>
                        <a:spcAft>
                          <a:spcPts val="0"/>
                        </a:spcAft>
                      </a:pPr>
                      <a:r>
                        <a:rPr lang="en-AU" sz="1600" dirty="0">
                          <a:effectLst/>
                        </a:rPr>
                        <a:t>(± 0.10)</a:t>
                      </a:r>
                      <a:endParaRPr lang="en-AU" sz="1600" dirty="0">
                        <a:solidFill>
                          <a:srgbClr val="76923C"/>
                        </a:solidFill>
                        <a:effectLst/>
                        <a:latin typeface="Calibri"/>
                        <a:ea typeface="SimSun"/>
                        <a:cs typeface="Times New Roman"/>
                      </a:endParaRPr>
                    </a:p>
                  </a:txBody>
                  <a:tcPr marL="51435" marR="51435" marT="0" marB="0"/>
                </a:tc>
                <a:tc>
                  <a:txBody>
                    <a:bodyPr/>
                    <a:lstStyle/>
                    <a:p>
                      <a:pPr algn="ctr">
                        <a:lnSpc>
                          <a:spcPct val="115000"/>
                        </a:lnSpc>
                        <a:spcAft>
                          <a:spcPts val="0"/>
                        </a:spcAft>
                      </a:pPr>
                      <a:r>
                        <a:rPr lang="en-AU" sz="1600">
                          <a:effectLst/>
                        </a:rPr>
                        <a:t>-10.00</a:t>
                      </a:r>
                    </a:p>
                    <a:p>
                      <a:pPr algn="ctr">
                        <a:lnSpc>
                          <a:spcPct val="115000"/>
                        </a:lnSpc>
                        <a:spcAft>
                          <a:spcPts val="0"/>
                        </a:spcAft>
                      </a:pPr>
                      <a:r>
                        <a:rPr lang="en-AU" sz="1600">
                          <a:effectLst/>
                        </a:rPr>
                        <a:t>(± 0.70)</a:t>
                      </a:r>
                      <a:endParaRPr lang="en-AU" sz="1600">
                        <a:solidFill>
                          <a:srgbClr val="76923C"/>
                        </a:solidFill>
                        <a:effectLst/>
                        <a:latin typeface="Calibri"/>
                        <a:ea typeface="SimSun"/>
                        <a:cs typeface="Times New Roman"/>
                      </a:endParaRPr>
                    </a:p>
                  </a:txBody>
                  <a:tcPr marL="51435" marR="51435" marT="0" marB="0"/>
                </a:tc>
                <a:tc>
                  <a:txBody>
                    <a:bodyPr/>
                    <a:lstStyle/>
                    <a:p>
                      <a:pPr algn="ctr">
                        <a:lnSpc>
                          <a:spcPct val="115000"/>
                        </a:lnSpc>
                        <a:spcAft>
                          <a:spcPts val="0"/>
                        </a:spcAft>
                      </a:pPr>
                      <a:r>
                        <a:rPr lang="en-AU" sz="1600">
                          <a:effectLst/>
                        </a:rPr>
                        <a:t>-10.85</a:t>
                      </a:r>
                    </a:p>
                    <a:p>
                      <a:pPr algn="ctr">
                        <a:lnSpc>
                          <a:spcPct val="115000"/>
                        </a:lnSpc>
                        <a:spcAft>
                          <a:spcPts val="0"/>
                        </a:spcAft>
                      </a:pPr>
                      <a:r>
                        <a:rPr lang="en-AU" sz="1600">
                          <a:effectLst/>
                        </a:rPr>
                        <a:t>(± 0.49)</a:t>
                      </a:r>
                      <a:endParaRPr lang="en-AU" sz="1600">
                        <a:solidFill>
                          <a:srgbClr val="76923C"/>
                        </a:solidFill>
                        <a:effectLst/>
                        <a:latin typeface="Calibri"/>
                        <a:ea typeface="SimSun"/>
                        <a:cs typeface="Times New Roman"/>
                      </a:endParaRPr>
                    </a:p>
                  </a:txBody>
                  <a:tcPr marL="51435" marR="51435" marT="0" marB="0"/>
                </a:tc>
                <a:tc>
                  <a:txBody>
                    <a:bodyPr/>
                    <a:lstStyle/>
                    <a:p>
                      <a:pPr algn="ctr">
                        <a:lnSpc>
                          <a:spcPct val="115000"/>
                        </a:lnSpc>
                        <a:spcAft>
                          <a:spcPts val="0"/>
                        </a:spcAft>
                      </a:pPr>
                      <a:r>
                        <a:rPr lang="en-AU" sz="1600">
                          <a:effectLst/>
                        </a:rPr>
                        <a:t>-11.90</a:t>
                      </a:r>
                    </a:p>
                    <a:p>
                      <a:pPr algn="ctr">
                        <a:lnSpc>
                          <a:spcPct val="115000"/>
                        </a:lnSpc>
                        <a:spcAft>
                          <a:spcPts val="0"/>
                        </a:spcAft>
                      </a:pPr>
                      <a:r>
                        <a:rPr lang="en-AU" sz="1600">
                          <a:effectLst/>
                        </a:rPr>
                        <a:t>(± 1.41)</a:t>
                      </a:r>
                      <a:endParaRPr lang="en-AU" sz="1600">
                        <a:solidFill>
                          <a:srgbClr val="76923C"/>
                        </a:solidFill>
                        <a:effectLst/>
                        <a:latin typeface="Calibri"/>
                        <a:ea typeface="SimSun"/>
                        <a:cs typeface="Times New Roman"/>
                      </a:endParaRPr>
                    </a:p>
                  </a:txBody>
                  <a:tcPr marL="51435" marR="51435" marT="0" marB="0"/>
                </a:tc>
                <a:tc>
                  <a:txBody>
                    <a:bodyPr/>
                    <a:lstStyle/>
                    <a:p>
                      <a:pPr algn="ctr">
                        <a:lnSpc>
                          <a:spcPct val="115000"/>
                        </a:lnSpc>
                        <a:spcAft>
                          <a:spcPts val="0"/>
                        </a:spcAft>
                      </a:pPr>
                      <a:r>
                        <a:rPr lang="en-AU" sz="1600" dirty="0">
                          <a:effectLst/>
                        </a:rPr>
                        <a:t>-8.73</a:t>
                      </a:r>
                    </a:p>
                    <a:p>
                      <a:pPr algn="ctr">
                        <a:lnSpc>
                          <a:spcPct val="115000"/>
                        </a:lnSpc>
                        <a:spcAft>
                          <a:spcPts val="0"/>
                        </a:spcAft>
                      </a:pPr>
                      <a:r>
                        <a:rPr lang="en-AU" sz="1600" dirty="0">
                          <a:effectLst/>
                        </a:rPr>
                        <a:t>(± 0.26)</a:t>
                      </a:r>
                      <a:endParaRPr lang="en-AU" sz="1600" dirty="0">
                        <a:solidFill>
                          <a:srgbClr val="76923C"/>
                        </a:solidFill>
                        <a:effectLst/>
                        <a:latin typeface="Calibri"/>
                        <a:ea typeface="SimSun"/>
                        <a:cs typeface="Times New Roman"/>
                      </a:endParaRPr>
                    </a:p>
                  </a:txBody>
                  <a:tcPr marL="51435" marR="51435" marT="0" marB="0"/>
                </a:tc>
                <a:extLst>
                  <a:ext uri="{0D108BD9-81ED-4DB2-BD59-A6C34878D82A}">
                    <a16:rowId xmlns:a16="http://schemas.microsoft.com/office/drawing/2014/main" val="10001"/>
                  </a:ext>
                </a:extLst>
              </a:tr>
            </a:tbl>
          </a:graphicData>
        </a:graphic>
      </p:graphicFrame>
      <p:sp>
        <p:nvSpPr>
          <p:cNvPr id="10" name="TextBox 2">
            <a:extLst>
              <a:ext uri="{FF2B5EF4-FFF2-40B4-BE49-F238E27FC236}">
                <a16:creationId xmlns:a16="http://schemas.microsoft.com/office/drawing/2014/main" id="{CD5D399D-94BA-43D9-8F3A-47A9AF7A77AB}"/>
              </a:ext>
            </a:extLst>
          </p:cNvPr>
          <p:cNvSpPr txBox="1"/>
          <p:nvPr/>
        </p:nvSpPr>
        <p:spPr>
          <a:xfrm>
            <a:off x="0" y="954558"/>
            <a:ext cx="2228850" cy="369332"/>
          </a:xfrm>
          <a:prstGeom prst="rect">
            <a:avLst/>
          </a:prstGeom>
          <a:noFill/>
        </p:spPr>
        <p:txBody>
          <a:bodyPr wrap="square" rtlCol="0">
            <a:spAutoFit/>
          </a:bodyPr>
          <a:lstStyle/>
          <a:p>
            <a:pPr marL="214313" indent="-214313">
              <a:buFont typeface="Wingdings" panose="05000000000000000000" pitchFamily="2" charset="2"/>
              <a:buChar char="v"/>
            </a:pPr>
            <a:r>
              <a:rPr lang="en-US" altLang="zh-CN" sz="1800" b="1" dirty="0">
                <a:solidFill>
                  <a:srgbClr val="0070C0"/>
                </a:solidFill>
                <a:latin typeface="Times New Roman" panose="02020603050405020304" pitchFamily="18" charset="0"/>
                <a:cs typeface="Times New Roman" panose="02020603050405020304" pitchFamily="18" charset="0"/>
              </a:rPr>
              <a:t>Zeta potential</a:t>
            </a:r>
            <a:endParaRPr lang="en-AU" sz="1800" b="1" dirty="0">
              <a:solidFill>
                <a:srgbClr val="0070C0"/>
              </a:solidFill>
              <a:latin typeface="Times New Roman" panose="02020603050405020304" pitchFamily="18" charset="0"/>
              <a:cs typeface="Times New Roman" panose="02020603050405020304" pitchFamily="18" charset="0"/>
            </a:endParaRPr>
          </a:p>
        </p:txBody>
      </p:sp>
      <p:sp>
        <p:nvSpPr>
          <p:cNvPr id="11" name="TextBox 2">
            <a:extLst>
              <a:ext uri="{FF2B5EF4-FFF2-40B4-BE49-F238E27FC236}">
                <a16:creationId xmlns:a16="http://schemas.microsoft.com/office/drawing/2014/main" id="{DB5F1BFC-0189-4C45-BEAB-B4CBE22B8B03}"/>
              </a:ext>
            </a:extLst>
          </p:cNvPr>
          <p:cNvSpPr txBox="1"/>
          <p:nvPr/>
        </p:nvSpPr>
        <p:spPr>
          <a:xfrm>
            <a:off x="0" y="1954910"/>
            <a:ext cx="2381250" cy="646331"/>
          </a:xfrm>
          <a:prstGeom prst="rect">
            <a:avLst/>
          </a:prstGeom>
          <a:noFill/>
        </p:spPr>
        <p:txBody>
          <a:bodyPr wrap="square" rtlCol="0">
            <a:spAutoFit/>
          </a:bodyPr>
          <a:lstStyle/>
          <a:p>
            <a:pPr marL="214313" indent="-214313">
              <a:buFont typeface="Wingdings" panose="05000000000000000000" pitchFamily="2" charset="2"/>
              <a:buChar char="v"/>
            </a:pPr>
            <a:r>
              <a:rPr lang="en-US" altLang="zh-CN" sz="1800" b="1" dirty="0">
                <a:solidFill>
                  <a:srgbClr val="0070C0"/>
                </a:solidFill>
                <a:latin typeface="Times New Roman" panose="02020603050405020304" pitchFamily="18" charset="0"/>
                <a:cs typeface="Times New Roman" panose="02020603050405020304" pitchFamily="18" charset="0"/>
              </a:rPr>
              <a:t>Stability in aqueous media</a:t>
            </a:r>
            <a:endParaRPr lang="en-AU" sz="1800" b="1" dirty="0">
              <a:solidFill>
                <a:srgbClr val="0070C0"/>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404787883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626984" y="57150"/>
            <a:ext cx="7791450" cy="523220"/>
          </a:xfrm>
          <a:prstGeom prst="rect">
            <a:avLst/>
          </a:prstGeom>
          <a:noFill/>
        </p:spPr>
        <p:txBody>
          <a:bodyPr wrap="square" rtlCol="0">
            <a:spAutoFit/>
          </a:bodyPr>
          <a:lstStyle/>
          <a:p>
            <a:r>
              <a:rPr lang="en-AU" sz="2800" b="1" dirty="0">
                <a:solidFill>
                  <a:schemeClr val="accent6"/>
                </a:solidFill>
              </a:rPr>
              <a:t>Mammalian cell responses: proliferation</a:t>
            </a:r>
          </a:p>
        </p:txBody>
      </p:sp>
      <p:sp>
        <p:nvSpPr>
          <p:cNvPr id="5" name="TextBox 2"/>
          <p:cNvSpPr txBox="1"/>
          <p:nvPr/>
        </p:nvSpPr>
        <p:spPr>
          <a:xfrm>
            <a:off x="626984" y="888771"/>
            <a:ext cx="7791450" cy="369332"/>
          </a:xfrm>
          <a:prstGeom prst="rect">
            <a:avLst/>
          </a:prstGeom>
          <a:noFill/>
        </p:spPr>
        <p:txBody>
          <a:bodyPr wrap="square" rtlCol="0">
            <a:spAutoFit/>
          </a:bodyPr>
          <a:lstStyle/>
          <a:p>
            <a:pPr marL="214313" indent="-214313">
              <a:buFont typeface="Wingdings" panose="05000000000000000000" pitchFamily="2" charset="2"/>
              <a:buChar char="v"/>
            </a:pPr>
            <a:r>
              <a:rPr lang="en-AU" sz="1800" b="1" dirty="0">
                <a:solidFill>
                  <a:srgbClr val="0070C0"/>
                </a:solidFill>
                <a:latin typeface="Times New Roman" panose="02020603050405020304" pitchFamily="18" charset="0"/>
                <a:cs typeface="Times New Roman" panose="02020603050405020304" pitchFamily="18" charset="0"/>
              </a:rPr>
              <a:t>Proliferation of human dermal fibroblasts with Se nanoparticles</a:t>
            </a:r>
          </a:p>
        </p:txBody>
      </p:sp>
      <p:pic>
        <p:nvPicPr>
          <p:cNvPr id="1026" name="Picture 2" descr="E:\Experiment\Se NPs\cytotoxicity tests\viability\cell viability HDF  second test\HDF viability -test wit Se NPs in PBS\HDF viability-PPT-ASBTE copy.tif"/>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3932" y="1504950"/>
            <a:ext cx="9090068" cy="226695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92432946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838200" y="118646"/>
            <a:ext cx="7924800" cy="523220"/>
          </a:xfrm>
          <a:prstGeom prst="rect">
            <a:avLst/>
          </a:prstGeom>
          <a:noFill/>
        </p:spPr>
        <p:txBody>
          <a:bodyPr wrap="square" rtlCol="0">
            <a:spAutoFit/>
          </a:bodyPr>
          <a:lstStyle/>
          <a:p>
            <a:r>
              <a:rPr lang="en-AU" sz="2800" b="1" dirty="0">
                <a:solidFill>
                  <a:schemeClr val="accent6"/>
                </a:solidFill>
              </a:rPr>
              <a:t>Mammalian cell responses: cell lysis</a:t>
            </a:r>
          </a:p>
        </p:txBody>
      </p:sp>
      <p:sp>
        <p:nvSpPr>
          <p:cNvPr id="5" name="TextBox 2"/>
          <p:cNvSpPr txBox="1"/>
          <p:nvPr/>
        </p:nvSpPr>
        <p:spPr>
          <a:xfrm>
            <a:off x="457200" y="764917"/>
            <a:ext cx="7239000" cy="646331"/>
          </a:xfrm>
          <a:prstGeom prst="rect">
            <a:avLst/>
          </a:prstGeom>
          <a:noFill/>
        </p:spPr>
        <p:txBody>
          <a:bodyPr wrap="square" rtlCol="0">
            <a:spAutoFit/>
          </a:bodyPr>
          <a:lstStyle/>
          <a:p>
            <a:pPr marL="214313" indent="-214313">
              <a:buFont typeface="Wingdings" panose="05000000000000000000" pitchFamily="2" charset="2"/>
              <a:buChar char="v"/>
            </a:pPr>
            <a:r>
              <a:rPr lang="en-AU" sz="1800" b="1" dirty="0">
                <a:solidFill>
                  <a:srgbClr val="0070C0"/>
                </a:solidFill>
                <a:latin typeface="Times New Roman" panose="02020603050405020304" pitchFamily="18" charset="0"/>
                <a:cs typeface="Times New Roman" panose="02020603050405020304" pitchFamily="18" charset="0"/>
              </a:rPr>
              <a:t>LDH (lactate dehydrogenase) release of human dermal fibroblasts with Se nanoparticles (</a:t>
            </a:r>
            <a:r>
              <a:rPr lang="en-AU" sz="1800" b="1" dirty="0" err="1">
                <a:solidFill>
                  <a:srgbClr val="0070C0"/>
                </a:solidFill>
                <a:latin typeface="Times New Roman" panose="02020603050405020304" pitchFamily="18" charset="0"/>
                <a:cs typeface="Times New Roman" panose="02020603050405020304" pitchFamily="18" charset="0"/>
              </a:rPr>
              <a:t>6h</a:t>
            </a:r>
            <a:r>
              <a:rPr lang="en-AU" sz="1800" b="1" dirty="0">
                <a:solidFill>
                  <a:srgbClr val="0070C0"/>
                </a:solidFill>
                <a:latin typeface="Times New Roman" panose="02020603050405020304" pitchFamily="18" charset="0"/>
                <a:cs typeface="Times New Roman" panose="02020603050405020304" pitchFamily="18" charset="0"/>
              </a:rPr>
              <a:t>)</a:t>
            </a:r>
          </a:p>
        </p:txBody>
      </p:sp>
      <p:pic>
        <p:nvPicPr>
          <p:cNvPr id="2050" name="Picture 2" descr="E:\Experiment\Se NPs\LDH\new test\LDH 6h -ASBTE copy.tif"/>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5430" y="1657350"/>
            <a:ext cx="9093140" cy="234791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26526396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14AF74D8-2A28-4B88-A811-6255137695BF}"/>
              </a:ext>
            </a:extLst>
          </p:cNvPr>
          <p:cNvSpPr/>
          <p:nvPr/>
        </p:nvSpPr>
        <p:spPr>
          <a:xfrm>
            <a:off x="2000250" y="711904"/>
            <a:ext cx="685800" cy="31758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sz="1800"/>
          </a:p>
        </p:txBody>
      </p:sp>
      <p:sp>
        <p:nvSpPr>
          <p:cNvPr id="2" name="TextBox 1"/>
          <p:cNvSpPr txBox="1"/>
          <p:nvPr/>
        </p:nvSpPr>
        <p:spPr>
          <a:xfrm>
            <a:off x="990600" y="57150"/>
            <a:ext cx="7620000" cy="523220"/>
          </a:xfrm>
          <a:prstGeom prst="rect">
            <a:avLst/>
          </a:prstGeom>
          <a:noFill/>
        </p:spPr>
        <p:txBody>
          <a:bodyPr wrap="square" rtlCol="0">
            <a:spAutoFit/>
          </a:bodyPr>
          <a:lstStyle/>
          <a:p>
            <a:r>
              <a:rPr lang="en-AU" sz="2800" b="1" dirty="0">
                <a:solidFill>
                  <a:schemeClr val="accent6"/>
                </a:solidFill>
              </a:rPr>
              <a:t>Mammalian cell responses: morphology</a:t>
            </a:r>
          </a:p>
        </p:txBody>
      </p:sp>
      <p:sp>
        <p:nvSpPr>
          <p:cNvPr id="5" name="Rectangle 4"/>
          <p:cNvSpPr/>
          <p:nvPr/>
        </p:nvSpPr>
        <p:spPr>
          <a:xfrm>
            <a:off x="76200" y="593697"/>
            <a:ext cx="5372100" cy="369332"/>
          </a:xfrm>
          <a:prstGeom prst="rect">
            <a:avLst/>
          </a:prstGeom>
        </p:spPr>
        <p:txBody>
          <a:bodyPr wrap="square">
            <a:spAutoFit/>
          </a:bodyPr>
          <a:lstStyle/>
          <a:p>
            <a:pPr marL="214313" indent="-214313">
              <a:buFont typeface="Wingdings" panose="05000000000000000000" pitchFamily="2" charset="2"/>
              <a:buChar char="v"/>
            </a:pPr>
            <a:r>
              <a:rPr lang="en-AU" sz="1800" b="1" dirty="0">
                <a:solidFill>
                  <a:srgbClr val="0070C0"/>
                </a:solidFill>
                <a:latin typeface="Times New Roman" panose="02020603050405020304" pitchFamily="18" charset="0"/>
                <a:cs typeface="Times New Roman" panose="02020603050405020304" pitchFamily="18" charset="0"/>
              </a:rPr>
              <a:t>HDF with Se nanoparticles after 4 days in culture</a:t>
            </a:r>
          </a:p>
        </p:txBody>
      </p:sp>
      <p:pic>
        <p:nvPicPr>
          <p:cNvPr id="1027" name="Picture 3" descr="C:\Users\thuang2\Documents\Experiment\Se NPs\cytotoxicity tests\cells pictures\cell images ugml 43-205 nm\cells pictures 4days 43-205-ASBTE copy-2.tif"/>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295400" y="889035"/>
            <a:ext cx="6553200" cy="429602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95886149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426027" y="116130"/>
            <a:ext cx="8305800" cy="523220"/>
          </a:xfrm>
          <a:prstGeom prst="rect">
            <a:avLst/>
          </a:prstGeom>
          <a:noFill/>
        </p:spPr>
        <p:txBody>
          <a:bodyPr wrap="square" rtlCol="0">
            <a:spAutoFit/>
          </a:bodyPr>
          <a:lstStyle/>
          <a:p>
            <a:r>
              <a:rPr lang="en-AU" sz="2800" b="1" dirty="0">
                <a:solidFill>
                  <a:schemeClr val="accent6"/>
                </a:solidFill>
              </a:rPr>
              <a:t>Mammalian cell responses: ROS production</a:t>
            </a:r>
          </a:p>
        </p:txBody>
      </p:sp>
      <p:sp>
        <p:nvSpPr>
          <p:cNvPr id="4" name="TextBox 2"/>
          <p:cNvSpPr txBox="1"/>
          <p:nvPr/>
        </p:nvSpPr>
        <p:spPr>
          <a:xfrm>
            <a:off x="2177" y="787871"/>
            <a:ext cx="4499760" cy="707886"/>
          </a:xfrm>
          <a:prstGeom prst="rect">
            <a:avLst/>
          </a:prstGeom>
          <a:noFill/>
        </p:spPr>
        <p:txBody>
          <a:bodyPr wrap="square" rtlCol="0">
            <a:spAutoFit/>
          </a:bodyPr>
          <a:lstStyle/>
          <a:p>
            <a:pPr marL="214313" indent="-214313" algn="ctr">
              <a:buFont typeface="Wingdings" panose="05000000000000000000" pitchFamily="2" charset="2"/>
              <a:buChar char="v"/>
            </a:pPr>
            <a:r>
              <a:rPr lang="en-AU" sz="2000" b="1" dirty="0">
                <a:solidFill>
                  <a:srgbClr val="0070C0"/>
                </a:solidFill>
                <a:latin typeface="Times New Roman" panose="02020603050405020304" pitchFamily="18" charset="0"/>
                <a:cs typeface="Times New Roman" panose="02020603050405020304" pitchFamily="18" charset="0"/>
              </a:rPr>
              <a:t>ROS levels of HDF with Se nanoparticles after </a:t>
            </a:r>
            <a:r>
              <a:rPr lang="en-AU" sz="2000" b="1" dirty="0" err="1">
                <a:solidFill>
                  <a:srgbClr val="0070C0"/>
                </a:solidFill>
                <a:latin typeface="Times New Roman" panose="02020603050405020304" pitchFamily="18" charset="0"/>
                <a:cs typeface="Times New Roman" panose="02020603050405020304" pitchFamily="18" charset="0"/>
              </a:rPr>
              <a:t>6h</a:t>
            </a:r>
            <a:endParaRPr lang="en-AU" sz="2000" b="1" dirty="0">
              <a:solidFill>
                <a:srgbClr val="0070C0"/>
              </a:solidFill>
              <a:latin typeface="Times New Roman" panose="02020603050405020304" pitchFamily="18" charset="0"/>
              <a:cs typeface="Times New Roman" panose="02020603050405020304" pitchFamily="18" charset="0"/>
            </a:endParaRPr>
          </a:p>
        </p:txBody>
      </p:sp>
      <p:grpSp>
        <p:nvGrpSpPr>
          <p:cNvPr id="3" name="Group 2">
            <a:extLst>
              <a:ext uri="{FF2B5EF4-FFF2-40B4-BE49-F238E27FC236}">
                <a16:creationId xmlns:a16="http://schemas.microsoft.com/office/drawing/2014/main" id="{F140B7C4-6CCD-4ECE-BCF9-8382F01B00BD}"/>
              </a:ext>
            </a:extLst>
          </p:cNvPr>
          <p:cNvGrpSpPr/>
          <p:nvPr/>
        </p:nvGrpSpPr>
        <p:grpSpPr>
          <a:xfrm>
            <a:off x="4376452" y="809817"/>
            <a:ext cx="4578136" cy="3681602"/>
            <a:chOff x="4376452" y="809817"/>
            <a:chExt cx="4578136" cy="3681602"/>
          </a:xfrm>
        </p:grpSpPr>
        <p:pic>
          <p:nvPicPr>
            <p:cNvPr id="6" name="Picture 5" descr="E:\Experiment\Se NPs\Se-ROS copy.tif">
              <a:extLst>
                <a:ext uri="{FF2B5EF4-FFF2-40B4-BE49-F238E27FC236}">
                  <a16:creationId xmlns:a16="http://schemas.microsoft.com/office/drawing/2014/main" id="{27CEA54C-39F2-48C4-9C10-4A9706E69756}"/>
                </a:ext>
              </a:extLst>
            </p:cNvPr>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574177" y="1688170"/>
              <a:ext cx="4234148" cy="2528832"/>
            </a:xfrm>
            <a:prstGeom prst="rect">
              <a:avLst/>
            </a:prstGeom>
            <a:noFill/>
            <a:ln>
              <a:noFill/>
            </a:ln>
          </p:spPr>
        </p:pic>
        <p:sp>
          <p:nvSpPr>
            <p:cNvPr id="8" name="Rectangle 7">
              <a:extLst>
                <a:ext uri="{FF2B5EF4-FFF2-40B4-BE49-F238E27FC236}">
                  <a16:creationId xmlns:a16="http://schemas.microsoft.com/office/drawing/2014/main" id="{DC053B87-E94D-4EAB-90F4-7E0C7E7E272F}"/>
                </a:ext>
              </a:extLst>
            </p:cNvPr>
            <p:cNvSpPr/>
            <p:nvPr/>
          </p:nvSpPr>
          <p:spPr>
            <a:xfrm>
              <a:off x="4720440" y="4183642"/>
              <a:ext cx="4234148" cy="307777"/>
            </a:xfrm>
            <a:prstGeom prst="rect">
              <a:avLst/>
            </a:prstGeom>
          </p:spPr>
          <p:txBody>
            <a:bodyPr wrap="square">
              <a:spAutoFit/>
            </a:bodyPr>
            <a:lstStyle/>
            <a:p>
              <a:r>
                <a:rPr lang="en-AU" sz="1400" i="1" dirty="0"/>
                <a:t>Wang, </a:t>
              </a:r>
              <a:r>
                <a:rPr lang="en-AU" sz="1400" i="1" dirty="0" err="1"/>
                <a:t>Xie</a:t>
              </a:r>
              <a:r>
                <a:rPr lang="en-AU" sz="1400" i="1" dirty="0"/>
                <a:t>, Acta </a:t>
              </a:r>
              <a:r>
                <a:rPr lang="en-AU" sz="1400" i="1" dirty="0" err="1"/>
                <a:t>Zoonutrimenta</a:t>
              </a:r>
              <a:r>
                <a:rPr lang="en-AU" sz="1400" i="1" dirty="0"/>
                <a:t> </a:t>
              </a:r>
              <a:r>
                <a:rPr lang="en-AU" sz="1400" i="1" dirty="0" err="1"/>
                <a:t>Sinica</a:t>
              </a:r>
              <a:r>
                <a:rPr lang="en-AU" sz="1400" i="1" dirty="0"/>
                <a:t>. 2003;3:001.</a:t>
              </a:r>
            </a:p>
          </p:txBody>
        </p:sp>
        <p:sp>
          <p:nvSpPr>
            <p:cNvPr id="9" name="TextBox 2">
              <a:extLst>
                <a:ext uri="{FF2B5EF4-FFF2-40B4-BE49-F238E27FC236}">
                  <a16:creationId xmlns:a16="http://schemas.microsoft.com/office/drawing/2014/main" id="{F34B690B-0DCB-4D58-94E9-A1C31FEF674B}"/>
                </a:ext>
              </a:extLst>
            </p:cNvPr>
            <p:cNvSpPr txBox="1"/>
            <p:nvPr/>
          </p:nvSpPr>
          <p:spPr>
            <a:xfrm>
              <a:off x="4376452" y="809817"/>
              <a:ext cx="4499760" cy="707886"/>
            </a:xfrm>
            <a:prstGeom prst="rect">
              <a:avLst/>
            </a:prstGeom>
            <a:noFill/>
          </p:spPr>
          <p:txBody>
            <a:bodyPr wrap="square" rtlCol="0">
              <a:spAutoFit/>
            </a:bodyPr>
            <a:lstStyle/>
            <a:p>
              <a:pPr marL="214313" indent="-214313" algn="ctr">
                <a:buFont typeface="Wingdings" panose="05000000000000000000" pitchFamily="2" charset="2"/>
                <a:buChar char="v"/>
              </a:pPr>
              <a:r>
                <a:rPr lang="en-AU" sz="2000" b="1" dirty="0">
                  <a:solidFill>
                    <a:srgbClr val="0070C0"/>
                  </a:solidFill>
                  <a:latin typeface="Times New Roman" panose="02020603050405020304" pitchFamily="18" charset="0"/>
                  <a:cs typeface="Times New Roman" panose="02020603050405020304" pitchFamily="18" charset="0"/>
                </a:rPr>
                <a:t>Biological effects and reactive oxygen species production vs. [Se]</a:t>
              </a:r>
            </a:p>
          </p:txBody>
        </p:sp>
      </p:grpSp>
      <p:pic>
        <p:nvPicPr>
          <p:cNvPr id="10" name="Picture 9" descr="C:\Users\thuang2\Documents\Experiment\Se NPs\ROS HDF\ROS HDF new\ROS HDF new副本.tif">
            <a:extLst>
              <a:ext uri="{FF2B5EF4-FFF2-40B4-BE49-F238E27FC236}">
                <a16:creationId xmlns:a16="http://schemas.microsoft.com/office/drawing/2014/main" id="{7D07B763-46B9-4F41-9658-6C274366E9A3}"/>
              </a:ext>
            </a:extLst>
          </p:cNvPr>
          <p:cNvPicPr/>
          <p:nvPr/>
        </p:nvPicPr>
        <p:blipFill rotWithShape="1">
          <a:blip r:embed="rId4" cstate="print">
            <a:extLst>
              <a:ext uri="{28A0092B-C50C-407E-A947-70E740481C1C}">
                <a14:useLocalDpi xmlns:a14="http://schemas.microsoft.com/office/drawing/2010/main" val="0"/>
              </a:ext>
            </a:extLst>
          </a:blip>
          <a:srcRect r="49799"/>
          <a:stretch/>
        </p:blipFill>
        <p:spPr bwMode="auto">
          <a:xfrm>
            <a:off x="296490" y="1444106"/>
            <a:ext cx="3970710" cy="3047313"/>
          </a:xfrm>
          <a:prstGeom prst="rect">
            <a:avLst/>
          </a:prstGeom>
          <a:noFill/>
          <a:ln>
            <a:noFill/>
          </a:ln>
        </p:spPr>
      </p:pic>
    </p:spTree>
    <p:extLst>
      <p:ext uri="{BB962C8B-B14F-4D97-AF65-F5344CB8AC3E}">
        <p14:creationId xmlns:p14="http://schemas.microsoft.com/office/powerpoint/2010/main" val="23224813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457200" y="57150"/>
            <a:ext cx="8153400" cy="523220"/>
          </a:xfrm>
          <a:prstGeom prst="rect">
            <a:avLst/>
          </a:prstGeom>
          <a:noFill/>
        </p:spPr>
        <p:txBody>
          <a:bodyPr wrap="square" rtlCol="0">
            <a:spAutoFit/>
          </a:bodyPr>
          <a:lstStyle/>
          <a:p>
            <a:r>
              <a:rPr lang="en-AU" sz="2800" b="1" dirty="0">
                <a:solidFill>
                  <a:schemeClr val="accent6"/>
                </a:solidFill>
              </a:rPr>
              <a:t>Mammalian cell responses: ROS scavenging</a:t>
            </a:r>
          </a:p>
        </p:txBody>
      </p:sp>
      <p:pic>
        <p:nvPicPr>
          <p:cNvPr id="4" name="Picture 3" descr="E:\Experiment\Se NPs\ROS HDF\H2O2 Se NPs ROS production.tif"/>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905000" y="965453"/>
            <a:ext cx="4724400" cy="3530855"/>
          </a:xfrm>
          <a:prstGeom prst="rect">
            <a:avLst/>
          </a:prstGeom>
          <a:noFill/>
          <a:extLst>
            <a:ext uri="{909E8E84-426E-40DD-AFC4-6F175D3DCCD1}">
              <a14:hiddenFill xmlns:a14="http://schemas.microsoft.com/office/drawing/2010/main">
                <a:solidFill>
                  <a:srgbClr val="FFFFFF"/>
                </a:solidFill>
              </a14:hiddenFill>
            </a:ext>
          </a:extLst>
        </p:spPr>
      </p:pic>
      <p:sp>
        <p:nvSpPr>
          <p:cNvPr id="5" name="TextBox 2"/>
          <p:cNvSpPr txBox="1"/>
          <p:nvPr/>
        </p:nvSpPr>
        <p:spPr>
          <a:xfrm>
            <a:off x="457200" y="606923"/>
            <a:ext cx="8001000" cy="369332"/>
          </a:xfrm>
          <a:prstGeom prst="rect">
            <a:avLst/>
          </a:prstGeom>
          <a:noFill/>
        </p:spPr>
        <p:txBody>
          <a:bodyPr wrap="square" rtlCol="0">
            <a:spAutoFit/>
          </a:bodyPr>
          <a:lstStyle/>
          <a:p>
            <a:pPr marL="214313" indent="-214313">
              <a:buFont typeface="Wingdings" panose="05000000000000000000" pitchFamily="2" charset="2"/>
              <a:buChar char="v"/>
            </a:pPr>
            <a:r>
              <a:rPr lang="en-AU" sz="1800" b="1" dirty="0">
                <a:solidFill>
                  <a:srgbClr val="0070C0"/>
                </a:solidFill>
                <a:latin typeface="Times New Roman" panose="02020603050405020304" pitchFamily="18" charset="0"/>
                <a:cs typeface="Times New Roman" panose="02020603050405020304" pitchFamily="18" charset="0"/>
              </a:rPr>
              <a:t>ROS Scavenging activity of Se nanoparticles: HDF + 200 </a:t>
            </a:r>
            <a:r>
              <a:rPr lang="en-AU" sz="1800" b="1" dirty="0" err="1">
                <a:solidFill>
                  <a:srgbClr val="0070C0"/>
                </a:solidFill>
                <a:latin typeface="Times New Roman" panose="02020603050405020304" pitchFamily="18" charset="0"/>
                <a:cs typeface="Times New Roman" panose="02020603050405020304" pitchFamily="18" charset="0"/>
              </a:rPr>
              <a:t>mM</a:t>
            </a:r>
            <a:r>
              <a:rPr lang="en-AU" sz="1800" b="1" dirty="0">
                <a:solidFill>
                  <a:srgbClr val="0070C0"/>
                </a:solidFill>
                <a:latin typeface="Times New Roman" panose="02020603050405020304" pitchFamily="18" charset="0"/>
                <a:cs typeface="Times New Roman" panose="02020603050405020304" pitchFamily="18" charset="0"/>
              </a:rPr>
              <a:t> H</a:t>
            </a:r>
            <a:r>
              <a:rPr lang="en-AU" sz="1800" b="1" baseline="-25000" dirty="0">
                <a:solidFill>
                  <a:srgbClr val="0070C0"/>
                </a:solidFill>
                <a:latin typeface="Times New Roman" panose="02020603050405020304" pitchFamily="18" charset="0"/>
                <a:cs typeface="Times New Roman" panose="02020603050405020304" pitchFamily="18" charset="0"/>
              </a:rPr>
              <a:t>2</a:t>
            </a:r>
            <a:r>
              <a:rPr lang="en-AU" sz="1800" b="1" dirty="0">
                <a:solidFill>
                  <a:srgbClr val="0070C0"/>
                </a:solidFill>
                <a:latin typeface="Times New Roman" panose="02020603050405020304" pitchFamily="18" charset="0"/>
                <a:cs typeface="Times New Roman" panose="02020603050405020304" pitchFamily="18" charset="0"/>
              </a:rPr>
              <a:t>O</a:t>
            </a:r>
            <a:r>
              <a:rPr lang="en-AU" sz="1800" b="1" baseline="-25000" dirty="0">
                <a:solidFill>
                  <a:srgbClr val="0070C0"/>
                </a:solidFill>
                <a:latin typeface="Times New Roman" panose="02020603050405020304" pitchFamily="18" charset="0"/>
                <a:cs typeface="Times New Roman" panose="02020603050405020304" pitchFamily="18" charset="0"/>
              </a:rPr>
              <a:t>2</a:t>
            </a:r>
          </a:p>
        </p:txBody>
      </p:sp>
    </p:spTree>
    <p:extLst>
      <p:ext uri="{BB962C8B-B14F-4D97-AF65-F5344CB8AC3E}">
        <p14:creationId xmlns:p14="http://schemas.microsoft.com/office/powerpoint/2010/main" val="384131720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314450" y="57150"/>
            <a:ext cx="5619750" cy="523220"/>
          </a:xfrm>
          <a:prstGeom prst="rect">
            <a:avLst/>
          </a:prstGeom>
          <a:noFill/>
        </p:spPr>
        <p:txBody>
          <a:bodyPr wrap="square" rtlCol="0">
            <a:spAutoFit/>
          </a:bodyPr>
          <a:lstStyle/>
          <a:p>
            <a:r>
              <a:rPr lang="en-AU" sz="2800" b="1" dirty="0">
                <a:solidFill>
                  <a:schemeClr val="accent2"/>
                </a:solidFill>
              </a:rPr>
              <a:t>Antibacterial activity: </a:t>
            </a:r>
            <a:r>
              <a:rPr lang="en-AU" sz="2800" b="1" i="1" dirty="0">
                <a:solidFill>
                  <a:schemeClr val="accent2"/>
                </a:solidFill>
              </a:rPr>
              <a:t>S. aureus</a:t>
            </a:r>
          </a:p>
        </p:txBody>
      </p:sp>
      <p:pic>
        <p:nvPicPr>
          <p:cNvPr id="3" name="Picture 3" descr="E:\Experiment\Se NPs\Bacteria\bacteria pictures\Saureus 40-80-120 copy2.tif"/>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52400" y="627634"/>
            <a:ext cx="3429000" cy="3735612"/>
          </a:xfrm>
          <a:prstGeom prst="rect">
            <a:avLst/>
          </a:prstGeom>
          <a:noFill/>
          <a:extLst>
            <a:ext uri="{909E8E84-426E-40DD-AFC4-6F175D3DCCD1}">
              <a14:hiddenFill xmlns:a14="http://schemas.microsoft.com/office/drawing/2010/main">
                <a:solidFill>
                  <a:srgbClr val="FFFFFF"/>
                </a:solidFill>
              </a14:hiddenFill>
            </a:ext>
          </a:extLst>
        </p:spPr>
      </p:pic>
      <p:pic>
        <p:nvPicPr>
          <p:cNvPr id="4" name="Picture 4" descr="E:\Experiment\Se NPs\Bacteria\weight concentration\MBC\origin projects\SMBC0405 -403-205.tif"/>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191000" y="648839"/>
            <a:ext cx="4600575" cy="365475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0707660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100262" y="57150"/>
            <a:ext cx="4943475" cy="523220"/>
          </a:xfrm>
          <a:prstGeom prst="rect">
            <a:avLst/>
          </a:prstGeom>
          <a:noFill/>
        </p:spPr>
        <p:txBody>
          <a:bodyPr wrap="square" rtlCol="0">
            <a:spAutoFit/>
          </a:bodyPr>
          <a:lstStyle/>
          <a:p>
            <a:r>
              <a:rPr lang="en-AU" sz="2800" b="1" dirty="0">
                <a:solidFill>
                  <a:schemeClr val="accent2"/>
                </a:solidFill>
              </a:rPr>
              <a:t>Antibacterial activity: MRSA</a:t>
            </a:r>
          </a:p>
        </p:txBody>
      </p:sp>
      <p:pic>
        <p:nvPicPr>
          <p:cNvPr id="1026" name="Picture 2" descr="E:\Experiment\Se NPs\Bacteria\bacteria pictures\bacterial picture\MRSA\2017-09-06\MRSA 40-80-120 copy.tif"/>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52400" y="608959"/>
            <a:ext cx="3429000" cy="3754092"/>
          </a:xfrm>
          <a:prstGeom prst="rect">
            <a:avLst/>
          </a:prstGeom>
          <a:noFill/>
          <a:extLst>
            <a:ext uri="{909E8E84-426E-40DD-AFC4-6F175D3DCCD1}">
              <a14:hiddenFill xmlns:a14="http://schemas.microsoft.com/office/drawing/2010/main">
                <a:solidFill>
                  <a:srgbClr val="FFFFFF"/>
                </a:solidFill>
              </a14:hiddenFill>
            </a:ext>
          </a:extLst>
        </p:spPr>
      </p:pic>
      <p:pic>
        <p:nvPicPr>
          <p:cNvPr id="1027" name="Picture 3" descr="E:\Experiment\Se NPs\Bacteria\weight concentration\MRSA\MBC\MRSAMBC0906 -403-205.tif"/>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886200" y="755721"/>
            <a:ext cx="4572000" cy="363205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09995448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52400" y="141600"/>
            <a:ext cx="2971800" cy="1384995"/>
          </a:xfrm>
          <a:prstGeom prst="rect">
            <a:avLst/>
          </a:prstGeom>
          <a:noFill/>
        </p:spPr>
        <p:txBody>
          <a:bodyPr wrap="square" rtlCol="0">
            <a:spAutoFit/>
          </a:bodyPr>
          <a:lstStyle/>
          <a:p>
            <a:r>
              <a:rPr lang="en-AU" sz="2800" b="1" dirty="0">
                <a:solidFill>
                  <a:schemeClr val="accent2"/>
                </a:solidFill>
              </a:rPr>
              <a:t>Antibacterial activity: size effects</a:t>
            </a:r>
          </a:p>
        </p:txBody>
      </p:sp>
      <p:sp>
        <p:nvSpPr>
          <p:cNvPr id="8" name="矩形 1">
            <a:extLst>
              <a:ext uri="{FF2B5EF4-FFF2-40B4-BE49-F238E27FC236}">
                <a16:creationId xmlns:a16="http://schemas.microsoft.com/office/drawing/2014/main" id="{D2DD277F-AD7A-4862-8AE6-FEB83D12590E}"/>
              </a:ext>
            </a:extLst>
          </p:cNvPr>
          <p:cNvSpPr/>
          <p:nvPr/>
        </p:nvSpPr>
        <p:spPr>
          <a:xfrm>
            <a:off x="381000" y="1733550"/>
            <a:ext cx="2009775" cy="646331"/>
          </a:xfrm>
          <a:prstGeom prst="rect">
            <a:avLst/>
          </a:prstGeom>
        </p:spPr>
        <p:txBody>
          <a:bodyPr wrap="square">
            <a:spAutoFit/>
          </a:bodyPr>
          <a:lstStyle/>
          <a:p>
            <a:pPr marL="285750" indent="-285750">
              <a:buFont typeface="Wingdings" panose="05000000000000000000" pitchFamily="2" charset="2"/>
              <a:buChar char="v"/>
            </a:pPr>
            <a:r>
              <a:rPr lang="en-AU" altLang="zh-CN" sz="1800" b="1" dirty="0">
                <a:solidFill>
                  <a:srgbClr val="0070C0"/>
                </a:solidFill>
                <a:latin typeface="Times New Roman" panose="02020603050405020304" pitchFamily="18" charset="0"/>
                <a:cs typeface="Times New Roman" panose="02020603050405020304" pitchFamily="18" charset="0"/>
              </a:rPr>
              <a:t>By weight concentration</a:t>
            </a:r>
            <a:endParaRPr lang="zh-CN" altLang="en-US" sz="1800" dirty="0"/>
          </a:p>
        </p:txBody>
      </p:sp>
      <p:pic>
        <p:nvPicPr>
          <p:cNvPr id="6" name="Picture 5">
            <a:extLst>
              <a:ext uri="{FF2B5EF4-FFF2-40B4-BE49-F238E27FC236}">
                <a16:creationId xmlns:a16="http://schemas.microsoft.com/office/drawing/2014/main" id="{75CA089B-61F8-489E-8F7B-DBA5F2AE4000}"/>
              </a:ext>
            </a:extLst>
          </p:cNvPr>
          <p:cNvPicPr/>
          <p:nvPr/>
        </p:nvPicPr>
        <p:blipFill rotWithShape="1">
          <a:blip r:embed="rId3" cstate="print">
            <a:extLst>
              <a:ext uri="{28A0092B-C50C-407E-A947-70E740481C1C}">
                <a14:useLocalDpi xmlns:a14="http://schemas.microsoft.com/office/drawing/2010/main" val="0"/>
              </a:ext>
            </a:extLst>
          </a:blip>
          <a:srcRect t="32566"/>
          <a:stretch/>
        </p:blipFill>
        <p:spPr bwMode="auto">
          <a:xfrm>
            <a:off x="2667000" y="-95250"/>
            <a:ext cx="5715000" cy="4583680"/>
          </a:xfrm>
          <a:prstGeom prst="rect">
            <a:avLst/>
          </a:prstGeom>
          <a:noFill/>
          <a:ln>
            <a:noFill/>
          </a:ln>
        </p:spPr>
      </p:pic>
    </p:spTree>
    <p:extLst>
      <p:ext uri="{BB962C8B-B14F-4D97-AF65-F5344CB8AC3E}">
        <p14:creationId xmlns:p14="http://schemas.microsoft.com/office/powerpoint/2010/main" val="342767153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Table 2"/>
          <p:cNvGraphicFramePr>
            <a:graphicFrameLocks noGrp="1"/>
          </p:cNvGraphicFramePr>
          <p:nvPr>
            <p:extLst>
              <p:ext uri="{D42A27DB-BD31-4B8C-83A1-F6EECF244321}">
                <p14:modId xmlns:p14="http://schemas.microsoft.com/office/powerpoint/2010/main" val="194329018"/>
              </p:ext>
            </p:extLst>
          </p:nvPr>
        </p:nvGraphicFramePr>
        <p:xfrm>
          <a:off x="2514600" y="767976"/>
          <a:ext cx="6553199" cy="3552053"/>
        </p:xfrm>
        <a:graphic>
          <a:graphicData uri="http://schemas.openxmlformats.org/drawingml/2006/table">
            <a:tbl>
              <a:tblPr firstRow="1" firstCol="1" bandRow="1">
                <a:tableStyleId>{5C22544A-7EE6-4342-B048-85BDC9FD1C3A}</a:tableStyleId>
              </a:tblPr>
              <a:tblGrid>
                <a:gridCol w="1752599">
                  <a:extLst>
                    <a:ext uri="{9D8B030D-6E8A-4147-A177-3AD203B41FA5}">
                      <a16:colId xmlns:a16="http://schemas.microsoft.com/office/drawing/2014/main" val="20000"/>
                    </a:ext>
                  </a:extLst>
                </a:gridCol>
                <a:gridCol w="914400">
                  <a:extLst>
                    <a:ext uri="{9D8B030D-6E8A-4147-A177-3AD203B41FA5}">
                      <a16:colId xmlns:a16="http://schemas.microsoft.com/office/drawing/2014/main" val="20001"/>
                    </a:ext>
                  </a:extLst>
                </a:gridCol>
                <a:gridCol w="914400">
                  <a:extLst>
                    <a:ext uri="{9D8B030D-6E8A-4147-A177-3AD203B41FA5}">
                      <a16:colId xmlns:a16="http://schemas.microsoft.com/office/drawing/2014/main" val="20002"/>
                    </a:ext>
                  </a:extLst>
                </a:gridCol>
                <a:gridCol w="1066800">
                  <a:extLst>
                    <a:ext uri="{9D8B030D-6E8A-4147-A177-3AD203B41FA5}">
                      <a16:colId xmlns:a16="http://schemas.microsoft.com/office/drawing/2014/main" val="20003"/>
                    </a:ext>
                  </a:extLst>
                </a:gridCol>
                <a:gridCol w="914400">
                  <a:extLst>
                    <a:ext uri="{9D8B030D-6E8A-4147-A177-3AD203B41FA5}">
                      <a16:colId xmlns:a16="http://schemas.microsoft.com/office/drawing/2014/main" val="20004"/>
                    </a:ext>
                  </a:extLst>
                </a:gridCol>
                <a:gridCol w="990600">
                  <a:extLst>
                    <a:ext uri="{9D8B030D-6E8A-4147-A177-3AD203B41FA5}">
                      <a16:colId xmlns:a16="http://schemas.microsoft.com/office/drawing/2014/main" val="20005"/>
                    </a:ext>
                  </a:extLst>
                </a:gridCol>
              </a:tblGrid>
              <a:tr h="350389">
                <a:tc rowSpan="2">
                  <a:txBody>
                    <a:bodyPr/>
                    <a:lstStyle/>
                    <a:p>
                      <a:pPr algn="ctr">
                        <a:lnSpc>
                          <a:spcPct val="115000"/>
                        </a:lnSpc>
                        <a:spcAft>
                          <a:spcPts val="0"/>
                        </a:spcAft>
                      </a:pPr>
                      <a:r>
                        <a:rPr lang="en-AU" sz="1600" dirty="0">
                          <a:effectLst/>
                        </a:rPr>
                        <a:t>Number concentration (number/ml)</a:t>
                      </a:r>
                      <a:endParaRPr lang="en-AU" sz="1400" dirty="0">
                        <a:solidFill>
                          <a:srgbClr val="31849B"/>
                        </a:solidFill>
                        <a:effectLst/>
                        <a:latin typeface="Calibri"/>
                        <a:ea typeface="SimSun"/>
                        <a:cs typeface="Times New Roman"/>
                      </a:endParaRPr>
                    </a:p>
                  </a:txBody>
                  <a:tcPr marL="51435" marR="51435" marT="0" marB="0"/>
                </a:tc>
                <a:tc gridSpan="5">
                  <a:txBody>
                    <a:bodyPr/>
                    <a:lstStyle/>
                    <a:p>
                      <a:pPr algn="ctr">
                        <a:lnSpc>
                          <a:spcPct val="115000"/>
                        </a:lnSpc>
                        <a:spcAft>
                          <a:spcPts val="0"/>
                        </a:spcAft>
                      </a:pPr>
                      <a:r>
                        <a:rPr lang="en-AU" sz="1600" dirty="0">
                          <a:effectLst/>
                        </a:rPr>
                        <a:t>Weight concentration (µg/ml)</a:t>
                      </a:r>
                      <a:endParaRPr lang="en-AU" sz="1400" dirty="0">
                        <a:solidFill>
                          <a:srgbClr val="31849B"/>
                        </a:solidFill>
                        <a:effectLst/>
                        <a:latin typeface="Calibri"/>
                        <a:ea typeface="SimSun"/>
                        <a:cs typeface="Times New Roman"/>
                      </a:endParaRPr>
                    </a:p>
                  </a:txBody>
                  <a:tcPr marL="51435" marR="51435" marT="0" marB="0"/>
                </a:tc>
                <a:tc hMerge="1">
                  <a:txBody>
                    <a:bodyPr/>
                    <a:lstStyle/>
                    <a:p>
                      <a:endParaRPr lang="en-AU"/>
                    </a:p>
                  </a:txBody>
                  <a:tcPr/>
                </a:tc>
                <a:tc hMerge="1">
                  <a:txBody>
                    <a:bodyPr/>
                    <a:lstStyle/>
                    <a:p>
                      <a:endParaRPr lang="en-AU"/>
                    </a:p>
                  </a:txBody>
                  <a:tcPr/>
                </a:tc>
                <a:tc hMerge="1">
                  <a:txBody>
                    <a:bodyPr/>
                    <a:lstStyle/>
                    <a:p>
                      <a:endParaRPr lang="en-AU"/>
                    </a:p>
                  </a:txBody>
                  <a:tcPr/>
                </a:tc>
                <a:tc hMerge="1">
                  <a:txBody>
                    <a:bodyPr/>
                    <a:lstStyle/>
                    <a:p>
                      <a:endParaRPr lang="en-AU"/>
                    </a:p>
                  </a:txBody>
                  <a:tcPr/>
                </a:tc>
                <a:extLst>
                  <a:ext uri="{0D108BD9-81ED-4DB2-BD59-A6C34878D82A}">
                    <a16:rowId xmlns:a16="http://schemas.microsoft.com/office/drawing/2014/main" val="10000"/>
                  </a:ext>
                </a:extLst>
              </a:tr>
              <a:tr h="748941">
                <a:tc vMerge="1">
                  <a:txBody>
                    <a:bodyPr/>
                    <a:lstStyle/>
                    <a:p>
                      <a:endParaRPr lang="en-AU"/>
                    </a:p>
                  </a:txBody>
                  <a:tcPr/>
                </a:tc>
                <a:tc>
                  <a:txBody>
                    <a:bodyPr/>
                    <a:lstStyle/>
                    <a:p>
                      <a:pPr algn="ctr">
                        <a:lnSpc>
                          <a:spcPct val="115000"/>
                        </a:lnSpc>
                        <a:spcAft>
                          <a:spcPts val="0"/>
                        </a:spcAft>
                      </a:pPr>
                      <a:r>
                        <a:rPr lang="en-AU" sz="1600">
                          <a:effectLst/>
                        </a:rPr>
                        <a:t>43 nm</a:t>
                      </a:r>
                      <a:endParaRPr lang="en-AU" sz="1400">
                        <a:solidFill>
                          <a:srgbClr val="31849B"/>
                        </a:solidFill>
                        <a:effectLst/>
                        <a:latin typeface="Calibri"/>
                        <a:ea typeface="SimSun"/>
                        <a:cs typeface="Times New Roman"/>
                      </a:endParaRPr>
                    </a:p>
                  </a:txBody>
                  <a:tcPr marL="51435" marR="51435" marT="0" marB="0"/>
                </a:tc>
                <a:tc>
                  <a:txBody>
                    <a:bodyPr/>
                    <a:lstStyle/>
                    <a:p>
                      <a:pPr algn="ctr">
                        <a:lnSpc>
                          <a:spcPct val="115000"/>
                        </a:lnSpc>
                        <a:spcAft>
                          <a:spcPts val="0"/>
                        </a:spcAft>
                      </a:pPr>
                      <a:r>
                        <a:rPr lang="en-AU" sz="1600">
                          <a:effectLst/>
                        </a:rPr>
                        <a:t>81 nm</a:t>
                      </a:r>
                      <a:endParaRPr lang="en-AU" sz="1400">
                        <a:solidFill>
                          <a:srgbClr val="31849B"/>
                        </a:solidFill>
                        <a:effectLst/>
                        <a:latin typeface="Calibri"/>
                        <a:ea typeface="SimSun"/>
                        <a:cs typeface="Times New Roman"/>
                      </a:endParaRPr>
                    </a:p>
                  </a:txBody>
                  <a:tcPr marL="51435" marR="51435" marT="0" marB="0"/>
                </a:tc>
                <a:tc>
                  <a:txBody>
                    <a:bodyPr/>
                    <a:lstStyle/>
                    <a:p>
                      <a:pPr algn="ctr">
                        <a:lnSpc>
                          <a:spcPct val="115000"/>
                        </a:lnSpc>
                        <a:spcAft>
                          <a:spcPts val="0"/>
                        </a:spcAft>
                      </a:pPr>
                      <a:r>
                        <a:rPr lang="en-AU" sz="1600">
                          <a:effectLst/>
                        </a:rPr>
                        <a:t>124 nm</a:t>
                      </a:r>
                      <a:endParaRPr lang="en-AU" sz="1400">
                        <a:solidFill>
                          <a:srgbClr val="31849B"/>
                        </a:solidFill>
                        <a:effectLst/>
                        <a:latin typeface="Calibri"/>
                        <a:ea typeface="SimSun"/>
                        <a:cs typeface="Times New Roman"/>
                      </a:endParaRPr>
                    </a:p>
                  </a:txBody>
                  <a:tcPr marL="51435" marR="51435" marT="0" marB="0"/>
                </a:tc>
                <a:tc>
                  <a:txBody>
                    <a:bodyPr/>
                    <a:lstStyle/>
                    <a:p>
                      <a:pPr algn="ctr">
                        <a:lnSpc>
                          <a:spcPct val="115000"/>
                        </a:lnSpc>
                        <a:spcAft>
                          <a:spcPts val="0"/>
                        </a:spcAft>
                      </a:pPr>
                      <a:r>
                        <a:rPr lang="en-AU" sz="1600">
                          <a:effectLst/>
                        </a:rPr>
                        <a:t>161 nm</a:t>
                      </a:r>
                      <a:endParaRPr lang="en-AU" sz="1400">
                        <a:solidFill>
                          <a:srgbClr val="31849B"/>
                        </a:solidFill>
                        <a:effectLst/>
                        <a:latin typeface="Calibri"/>
                        <a:ea typeface="SimSun"/>
                        <a:cs typeface="Times New Roman"/>
                      </a:endParaRPr>
                    </a:p>
                  </a:txBody>
                  <a:tcPr marL="51435" marR="51435" marT="0" marB="0"/>
                </a:tc>
                <a:tc>
                  <a:txBody>
                    <a:bodyPr/>
                    <a:lstStyle/>
                    <a:p>
                      <a:pPr algn="ctr">
                        <a:lnSpc>
                          <a:spcPct val="115000"/>
                        </a:lnSpc>
                        <a:spcAft>
                          <a:spcPts val="0"/>
                        </a:spcAft>
                      </a:pPr>
                      <a:r>
                        <a:rPr lang="en-AU" sz="1600">
                          <a:effectLst/>
                        </a:rPr>
                        <a:t>205 nm</a:t>
                      </a:r>
                      <a:endParaRPr lang="en-AU" sz="1400">
                        <a:solidFill>
                          <a:srgbClr val="31849B"/>
                        </a:solidFill>
                        <a:effectLst/>
                        <a:latin typeface="Calibri"/>
                        <a:ea typeface="SimSun"/>
                        <a:cs typeface="Times New Roman"/>
                      </a:endParaRPr>
                    </a:p>
                  </a:txBody>
                  <a:tcPr marL="51435" marR="51435" marT="0" marB="0"/>
                </a:tc>
                <a:extLst>
                  <a:ext uri="{0D108BD9-81ED-4DB2-BD59-A6C34878D82A}">
                    <a16:rowId xmlns:a16="http://schemas.microsoft.com/office/drawing/2014/main" val="10001"/>
                  </a:ext>
                </a:extLst>
              </a:tr>
              <a:tr h="350389">
                <a:tc>
                  <a:txBody>
                    <a:bodyPr/>
                    <a:lstStyle/>
                    <a:p>
                      <a:pPr algn="ctr">
                        <a:lnSpc>
                          <a:spcPct val="115000"/>
                        </a:lnSpc>
                        <a:spcAft>
                          <a:spcPts val="0"/>
                        </a:spcAft>
                      </a:pPr>
                      <a:r>
                        <a:rPr lang="en-AU" sz="1600">
                          <a:effectLst/>
                        </a:rPr>
                        <a:t>4.00×10</a:t>
                      </a:r>
                      <a:r>
                        <a:rPr lang="en-AU" sz="1600" baseline="30000">
                          <a:effectLst/>
                        </a:rPr>
                        <a:t>8</a:t>
                      </a:r>
                      <a:endParaRPr lang="en-AU" sz="1400">
                        <a:solidFill>
                          <a:srgbClr val="31849B"/>
                        </a:solidFill>
                        <a:effectLst/>
                        <a:latin typeface="Calibri"/>
                        <a:ea typeface="SimSun"/>
                        <a:cs typeface="Times New Roman"/>
                      </a:endParaRPr>
                    </a:p>
                  </a:txBody>
                  <a:tcPr marL="51435" marR="51435" marT="0" marB="0"/>
                </a:tc>
                <a:tc>
                  <a:txBody>
                    <a:bodyPr/>
                    <a:lstStyle/>
                    <a:p>
                      <a:pPr algn="ctr">
                        <a:lnSpc>
                          <a:spcPct val="115000"/>
                        </a:lnSpc>
                        <a:spcAft>
                          <a:spcPts val="0"/>
                        </a:spcAft>
                      </a:pPr>
                      <a:r>
                        <a:rPr lang="en-AU" sz="1600">
                          <a:effectLst/>
                        </a:rPr>
                        <a:t>0.063</a:t>
                      </a:r>
                      <a:endParaRPr lang="en-AU" sz="1400">
                        <a:solidFill>
                          <a:srgbClr val="31849B"/>
                        </a:solidFill>
                        <a:effectLst/>
                        <a:latin typeface="Calibri"/>
                        <a:ea typeface="SimSun"/>
                        <a:cs typeface="Times New Roman"/>
                      </a:endParaRPr>
                    </a:p>
                  </a:txBody>
                  <a:tcPr marL="51435" marR="51435" marT="0" marB="0"/>
                </a:tc>
                <a:tc>
                  <a:txBody>
                    <a:bodyPr/>
                    <a:lstStyle/>
                    <a:p>
                      <a:pPr algn="ctr">
                        <a:lnSpc>
                          <a:spcPct val="115000"/>
                        </a:lnSpc>
                        <a:spcAft>
                          <a:spcPts val="0"/>
                        </a:spcAft>
                      </a:pPr>
                      <a:r>
                        <a:rPr lang="en-AU" sz="1600" dirty="0">
                          <a:effectLst/>
                        </a:rPr>
                        <a:t>0.390</a:t>
                      </a:r>
                      <a:endParaRPr lang="en-AU" sz="1400" dirty="0">
                        <a:solidFill>
                          <a:srgbClr val="31849B"/>
                        </a:solidFill>
                        <a:effectLst/>
                        <a:latin typeface="Calibri"/>
                        <a:ea typeface="SimSun"/>
                        <a:cs typeface="Times New Roman"/>
                      </a:endParaRPr>
                    </a:p>
                  </a:txBody>
                  <a:tcPr marL="51435" marR="51435" marT="0" marB="0"/>
                </a:tc>
                <a:tc>
                  <a:txBody>
                    <a:bodyPr/>
                    <a:lstStyle/>
                    <a:p>
                      <a:pPr algn="ctr">
                        <a:lnSpc>
                          <a:spcPct val="115000"/>
                        </a:lnSpc>
                        <a:spcAft>
                          <a:spcPts val="0"/>
                        </a:spcAft>
                      </a:pPr>
                      <a:r>
                        <a:rPr lang="en-AU" sz="1600">
                          <a:effectLst/>
                        </a:rPr>
                        <a:t>2.188</a:t>
                      </a:r>
                      <a:endParaRPr lang="en-AU" sz="1400">
                        <a:solidFill>
                          <a:srgbClr val="31849B"/>
                        </a:solidFill>
                        <a:effectLst/>
                        <a:latin typeface="Calibri"/>
                        <a:ea typeface="SimSun"/>
                        <a:cs typeface="Times New Roman"/>
                      </a:endParaRPr>
                    </a:p>
                  </a:txBody>
                  <a:tcPr marL="51435" marR="51435" marT="0" marB="0"/>
                </a:tc>
                <a:tc>
                  <a:txBody>
                    <a:bodyPr/>
                    <a:lstStyle/>
                    <a:p>
                      <a:pPr algn="ctr">
                        <a:lnSpc>
                          <a:spcPct val="115000"/>
                        </a:lnSpc>
                        <a:spcAft>
                          <a:spcPts val="0"/>
                        </a:spcAft>
                      </a:pPr>
                      <a:r>
                        <a:rPr lang="en-AU" sz="1600">
                          <a:effectLst/>
                        </a:rPr>
                        <a:t>6.250</a:t>
                      </a:r>
                      <a:endParaRPr lang="en-AU" sz="1400">
                        <a:solidFill>
                          <a:srgbClr val="31849B"/>
                        </a:solidFill>
                        <a:effectLst/>
                        <a:latin typeface="Calibri"/>
                        <a:ea typeface="SimSun"/>
                        <a:cs typeface="Times New Roman"/>
                      </a:endParaRPr>
                    </a:p>
                  </a:txBody>
                  <a:tcPr marL="51435" marR="51435" marT="0" marB="0"/>
                </a:tc>
                <a:tc>
                  <a:txBody>
                    <a:bodyPr/>
                    <a:lstStyle/>
                    <a:p>
                      <a:pPr algn="ctr">
                        <a:lnSpc>
                          <a:spcPct val="115000"/>
                        </a:lnSpc>
                        <a:spcAft>
                          <a:spcPts val="0"/>
                        </a:spcAft>
                      </a:pPr>
                      <a:r>
                        <a:rPr lang="en-AU" sz="1600">
                          <a:effectLst/>
                        </a:rPr>
                        <a:t>34.38</a:t>
                      </a:r>
                      <a:endParaRPr lang="en-AU" sz="1400">
                        <a:solidFill>
                          <a:srgbClr val="31849B"/>
                        </a:solidFill>
                        <a:effectLst/>
                        <a:latin typeface="Calibri"/>
                        <a:ea typeface="SimSun"/>
                        <a:cs typeface="Times New Roman"/>
                      </a:endParaRPr>
                    </a:p>
                  </a:txBody>
                  <a:tcPr marL="51435" marR="51435" marT="0" marB="0"/>
                </a:tc>
                <a:extLst>
                  <a:ext uri="{0D108BD9-81ED-4DB2-BD59-A6C34878D82A}">
                    <a16:rowId xmlns:a16="http://schemas.microsoft.com/office/drawing/2014/main" val="10002"/>
                  </a:ext>
                </a:extLst>
              </a:tr>
              <a:tr h="350389">
                <a:tc>
                  <a:txBody>
                    <a:bodyPr/>
                    <a:lstStyle/>
                    <a:p>
                      <a:pPr algn="ctr">
                        <a:lnSpc>
                          <a:spcPct val="115000"/>
                        </a:lnSpc>
                        <a:spcAft>
                          <a:spcPts val="0"/>
                        </a:spcAft>
                      </a:pPr>
                      <a:r>
                        <a:rPr lang="en-AU" sz="1600">
                          <a:effectLst/>
                        </a:rPr>
                        <a:t>8.00×10</a:t>
                      </a:r>
                      <a:r>
                        <a:rPr lang="en-AU" sz="1600" baseline="30000">
                          <a:effectLst/>
                        </a:rPr>
                        <a:t>8</a:t>
                      </a:r>
                      <a:endParaRPr lang="en-AU" sz="1400">
                        <a:solidFill>
                          <a:srgbClr val="31849B"/>
                        </a:solidFill>
                        <a:effectLst/>
                        <a:latin typeface="Calibri"/>
                        <a:ea typeface="SimSun"/>
                        <a:cs typeface="Times New Roman"/>
                      </a:endParaRPr>
                    </a:p>
                  </a:txBody>
                  <a:tcPr marL="51435" marR="51435" marT="0" marB="0"/>
                </a:tc>
                <a:tc>
                  <a:txBody>
                    <a:bodyPr/>
                    <a:lstStyle/>
                    <a:p>
                      <a:pPr algn="ctr">
                        <a:lnSpc>
                          <a:spcPct val="115000"/>
                        </a:lnSpc>
                        <a:spcAft>
                          <a:spcPts val="0"/>
                        </a:spcAft>
                      </a:pPr>
                      <a:r>
                        <a:rPr lang="en-AU" sz="1600">
                          <a:effectLst/>
                        </a:rPr>
                        <a:t>0.125</a:t>
                      </a:r>
                      <a:endParaRPr lang="en-AU" sz="1400">
                        <a:solidFill>
                          <a:srgbClr val="31849B"/>
                        </a:solidFill>
                        <a:effectLst/>
                        <a:latin typeface="Calibri"/>
                        <a:ea typeface="SimSun"/>
                        <a:cs typeface="Times New Roman"/>
                      </a:endParaRPr>
                    </a:p>
                  </a:txBody>
                  <a:tcPr marL="51435" marR="51435" marT="0" marB="0"/>
                </a:tc>
                <a:tc>
                  <a:txBody>
                    <a:bodyPr/>
                    <a:lstStyle/>
                    <a:p>
                      <a:pPr algn="ctr">
                        <a:lnSpc>
                          <a:spcPct val="115000"/>
                        </a:lnSpc>
                        <a:spcAft>
                          <a:spcPts val="0"/>
                        </a:spcAft>
                      </a:pPr>
                      <a:r>
                        <a:rPr lang="en-AU" sz="1600" dirty="0">
                          <a:effectLst/>
                        </a:rPr>
                        <a:t>0.780</a:t>
                      </a:r>
                      <a:endParaRPr lang="en-AU" sz="1400" dirty="0">
                        <a:solidFill>
                          <a:srgbClr val="31849B"/>
                        </a:solidFill>
                        <a:effectLst/>
                        <a:latin typeface="Calibri"/>
                        <a:ea typeface="SimSun"/>
                        <a:cs typeface="Times New Roman"/>
                      </a:endParaRPr>
                    </a:p>
                  </a:txBody>
                  <a:tcPr marL="51435" marR="51435" marT="0" marB="0"/>
                </a:tc>
                <a:tc>
                  <a:txBody>
                    <a:bodyPr/>
                    <a:lstStyle/>
                    <a:p>
                      <a:pPr algn="ctr">
                        <a:lnSpc>
                          <a:spcPct val="115000"/>
                        </a:lnSpc>
                        <a:spcAft>
                          <a:spcPts val="0"/>
                        </a:spcAft>
                      </a:pPr>
                      <a:r>
                        <a:rPr lang="en-AU" sz="1600">
                          <a:effectLst/>
                        </a:rPr>
                        <a:t>4.375</a:t>
                      </a:r>
                      <a:endParaRPr lang="en-AU" sz="1400">
                        <a:solidFill>
                          <a:srgbClr val="31849B"/>
                        </a:solidFill>
                        <a:effectLst/>
                        <a:latin typeface="Calibri"/>
                        <a:ea typeface="SimSun"/>
                        <a:cs typeface="Times New Roman"/>
                      </a:endParaRPr>
                    </a:p>
                  </a:txBody>
                  <a:tcPr marL="51435" marR="51435" marT="0" marB="0"/>
                </a:tc>
                <a:tc>
                  <a:txBody>
                    <a:bodyPr/>
                    <a:lstStyle/>
                    <a:p>
                      <a:pPr algn="ctr">
                        <a:lnSpc>
                          <a:spcPct val="115000"/>
                        </a:lnSpc>
                        <a:spcAft>
                          <a:spcPts val="0"/>
                        </a:spcAft>
                      </a:pPr>
                      <a:r>
                        <a:rPr lang="en-AU" sz="1600" dirty="0">
                          <a:effectLst/>
                        </a:rPr>
                        <a:t>12.50</a:t>
                      </a:r>
                      <a:endParaRPr lang="en-AU" sz="1400" dirty="0">
                        <a:solidFill>
                          <a:srgbClr val="31849B"/>
                        </a:solidFill>
                        <a:effectLst/>
                        <a:latin typeface="Calibri"/>
                        <a:ea typeface="SimSun"/>
                        <a:cs typeface="Times New Roman"/>
                      </a:endParaRPr>
                    </a:p>
                  </a:txBody>
                  <a:tcPr marL="51435" marR="51435" marT="0" marB="0"/>
                </a:tc>
                <a:tc>
                  <a:txBody>
                    <a:bodyPr/>
                    <a:lstStyle/>
                    <a:p>
                      <a:pPr algn="ctr">
                        <a:lnSpc>
                          <a:spcPct val="115000"/>
                        </a:lnSpc>
                        <a:spcAft>
                          <a:spcPts val="0"/>
                        </a:spcAft>
                      </a:pPr>
                      <a:r>
                        <a:rPr lang="en-AU" sz="1600" dirty="0">
                          <a:effectLst/>
                        </a:rPr>
                        <a:t>68.75</a:t>
                      </a:r>
                      <a:endParaRPr lang="en-AU" sz="1400" dirty="0">
                        <a:solidFill>
                          <a:srgbClr val="31849B"/>
                        </a:solidFill>
                        <a:effectLst/>
                        <a:latin typeface="Calibri"/>
                        <a:ea typeface="SimSun"/>
                        <a:cs typeface="Times New Roman"/>
                      </a:endParaRPr>
                    </a:p>
                  </a:txBody>
                  <a:tcPr marL="51435" marR="51435" marT="0" marB="0"/>
                </a:tc>
                <a:extLst>
                  <a:ext uri="{0D108BD9-81ED-4DB2-BD59-A6C34878D82A}">
                    <a16:rowId xmlns:a16="http://schemas.microsoft.com/office/drawing/2014/main" val="10003"/>
                  </a:ext>
                </a:extLst>
              </a:tr>
              <a:tr h="350389">
                <a:tc>
                  <a:txBody>
                    <a:bodyPr/>
                    <a:lstStyle/>
                    <a:p>
                      <a:pPr algn="ctr">
                        <a:lnSpc>
                          <a:spcPct val="115000"/>
                        </a:lnSpc>
                        <a:spcAft>
                          <a:spcPts val="0"/>
                        </a:spcAft>
                      </a:pPr>
                      <a:r>
                        <a:rPr lang="en-AU" sz="1600">
                          <a:effectLst/>
                        </a:rPr>
                        <a:t>1.60×10</a:t>
                      </a:r>
                      <a:r>
                        <a:rPr lang="en-AU" sz="1600" baseline="30000">
                          <a:effectLst/>
                        </a:rPr>
                        <a:t>9</a:t>
                      </a:r>
                      <a:endParaRPr lang="en-AU" sz="1400">
                        <a:solidFill>
                          <a:srgbClr val="31849B"/>
                        </a:solidFill>
                        <a:effectLst/>
                        <a:latin typeface="Calibri"/>
                        <a:ea typeface="SimSun"/>
                        <a:cs typeface="Times New Roman"/>
                      </a:endParaRPr>
                    </a:p>
                  </a:txBody>
                  <a:tcPr marL="51435" marR="51435" marT="0" marB="0"/>
                </a:tc>
                <a:tc>
                  <a:txBody>
                    <a:bodyPr/>
                    <a:lstStyle/>
                    <a:p>
                      <a:pPr algn="ctr">
                        <a:lnSpc>
                          <a:spcPct val="115000"/>
                        </a:lnSpc>
                        <a:spcAft>
                          <a:spcPts val="0"/>
                        </a:spcAft>
                      </a:pPr>
                      <a:r>
                        <a:rPr lang="en-AU" sz="1600">
                          <a:effectLst/>
                        </a:rPr>
                        <a:t>0.250</a:t>
                      </a:r>
                      <a:endParaRPr lang="en-AU" sz="1400">
                        <a:solidFill>
                          <a:srgbClr val="31849B"/>
                        </a:solidFill>
                        <a:effectLst/>
                        <a:latin typeface="Calibri"/>
                        <a:ea typeface="SimSun"/>
                        <a:cs typeface="Times New Roman"/>
                      </a:endParaRPr>
                    </a:p>
                  </a:txBody>
                  <a:tcPr marL="51435" marR="51435" marT="0" marB="0"/>
                </a:tc>
                <a:tc>
                  <a:txBody>
                    <a:bodyPr/>
                    <a:lstStyle/>
                    <a:p>
                      <a:pPr algn="ctr">
                        <a:lnSpc>
                          <a:spcPct val="115000"/>
                        </a:lnSpc>
                        <a:spcAft>
                          <a:spcPts val="0"/>
                        </a:spcAft>
                      </a:pPr>
                      <a:r>
                        <a:rPr lang="en-AU" sz="1600">
                          <a:effectLst/>
                        </a:rPr>
                        <a:t>1.560</a:t>
                      </a:r>
                      <a:endParaRPr lang="en-AU" sz="1400">
                        <a:solidFill>
                          <a:srgbClr val="31849B"/>
                        </a:solidFill>
                        <a:effectLst/>
                        <a:latin typeface="Calibri"/>
                        <a:ea typeface="SimSun"/>
                        <a:cs typeface="Times New Roman"/>
                      </a:endParaRPr>
                    </a:p>
                  </a:txBody>
                  <a:tcPr marL="51435" marR="51435" marT="0" marB="0"/>
                </a:tc>
                <a:tc>
                  <a:txBody>
                    <a:bodyPr/>
                    <a:lstStyle/>
                    <a:p>
                      <a:pPr algn="ctr">
                        <a:lnSpc>
                          <a:spcPct val="115000"/>
                        </a:lnSpc>
                        <a:spcAft>
                          <a:spcPts val="0"/>
                        </a:spcAft>
                      </a:pPr>
                      <a:r>
                        <a:rPr lang="en-AU" sz="1600">
                          <a:effectLst/>
                        </a:rPr>
                        <a:t>8.750</a:t>
                      </a:r>
                      <a:endParaRPr lang="en-AU" sz="1400">
                        <a:solidFill>
                          <a:srgbClr val="31849B"/>
                        </a:solidFill>
                        <a:effectLst/>
                        <a:latin typeface="Calibri"/>
                        <a:ea typeface="SimSun"/>
                        <a:cs typeface="Times New Roman"/>
                      </a:endParaRPr>
                    </a:p>
                  </a:txBody>
                  <a:tcPr marL="51435" marR="51435" marT="0" marB="0"/>
                </a:tc>
                <a:tc>
                  <a:txBody>
                    <a:bodyPr/>
                    <a:lstStyle/>
                    <a:p>
                      <a:pPr algn="ctr">
                        <a:lnSpc>
                          <a:spcPct val="115000"/>
                        </a:lnSpc>
                        <a:spcAft>
                          <a:spcPts val="0"/>
                        </a:spcAft>
                      </a:pPr>
                      <a:r>
                        <a:rPr lang="en-AU" sz="1600">
                          <a:effectLst/>
                        </a:rPr>
                        <a:t>25.00</a:t>
                      </a:r>
                      <a:endParaRPr lang="en-AU" sz="1400">
                        <a:solidFill>
                          <a:srgbClr val="31849B"/>
                        </a:solidFill>
                        <a:effectLst/>
                        <a:latin typeface="Calibri"/>
                        <a:ea typeface="SimSun"/>
                        <a:cs typeface="Times New Roman"/>
                      </a:endParaRPr>
                    </a:p>
                  </a:txBody>
                  <a:tcPr marL="51435" marR="51435" marT="0" marB="0"/>
                </a:tc>
                <a:tc>
                  <a:txBody>
                    <a:bodyPr/>
                    <a:lstStyle/>
                    <a:p>
                      <a:pPr algn="ctr">
                        <a:lnSpc>
                          <a:spcPct val="115000"/>
                        </a:lnSpc>
                        <a:spcAft>
                          <a:spcPts val="0"/>
                        </a:spcAft>
                      </a:pPr>
                      <a:r>
                        <a:rPr lang="en-AU" sz="1600">
                          <a:effectLst/>
                        </a:rPr>
                        <a:t>137.5</a:t>
                      </a:r>
                      <a:endParaRPr lang="en-AU" sz="1400">
                        <a:solidFill>
                          <a:srgbClr val="31849B"/>
                        </a:solidFill>
                        <a:effectLst/>
                        <a:latin typeface="Calibri"/>
                        <a:ea typeface="SimSun"/>
                        <a:cs typeface="Times New Roman"/>
                      </a:endParaRPr>
                    </a:p>
                  </a:txBody>
                  <a:tcPr marL="51435" marR="51435" marT="0" marB="0"/>
                </a:tc>
                <a:extLst>
                  <a:ext uri="{0D108BD9-81ED-4DB2-BD59-A6C34878D82A}">
                    <a16:rowId xmlns:a16="http://schemas.microsoft.com/office/drawing/2014/main" val="10004"/>
                  </a:ext>
                </a:extLst>
              </a:tr>
              <a:tr h="350389">
                <a:tc>
                  <a:txBody>
                    <a:bodyPr/>
                    <a:lstStyle/>
                    <a:p>
                      <a:pPr algn="ctr">
                        <a:lnSpc>
                          <a:spcPct val="115000"/>
                        </a:lnSpc>
                        <a:spcAft>
                          <a:spcPts val="0"/>
                        </a:spcAft>
                      </a:pPr>
                      <a:r>
                        <a:rPr lang="en-AU" sz="1600">
                          <a:effectLst/>
                        </a:rPr>
                        <a:t>3.20×10</a:t>
                      </a:r>
                      <a:r>
                        <a:rPr lang="en-AU" sz="1600" baseline="30000">
                          <a:effectLst/>
                        </a:rPr>
                        <a:t>9</a:t>
                      </a:r>
                      <a:endParaRPr lang="en-AU" sz="1400">
                        <a:solidFill>
                          <a:srgbClr val="31849B"/>
                        </a:solidFill>
                        <a:effectLst/>
                        <a:latin typeface="Calibri"/>
                        <a:ea typeface="SimSun"/>
                        <a:cs typeface="Times New Roman"/>
                      </a:endParaRPr>
                    </a:p>
                  </a:txBody>
                  <a:tcPr marL="51435" marR="51435" marT="0" marB="0"/>
                </a:tc>
                <a:tc>
                  <a:txBody>
                    <a:bodyPr/>
                    <a:lstStyle/>
                    <a:p>
                      <a:pPr algn="ctr">
                        <a:lnSpc>
                          <a:spcPct val="115000"/>
                        </a:lnSpc>
                        <a:spcAft>
                          <a:spcPts val="0"/>
                        </a:spcAft>
                      </a:pPr>
                      <a:r>
                        <a:rPr lang="en-AU" sz="1600">
                          <a:effectLst/>
                        </a:rPr>
                        <a:t>0.500</a:t>
                      </a:r>
                      <a:endParaRPr lang="en-AU" sz="1400">
                        <a:solidFill>
                          <a:srgbClr val="31849B"/>
                        </a:solidFill>
                        <a:effectLst/>
                        <a:latin typeface="Calibri"/>
                        <a:ea typeface="SimSun"/>
                        <a:cs typeface="Times New Roman"/>
                      </a:endParaRPr>
                    </a:p>
                  </a:txBody>
                  <a:tcPr marL="51435" marR="51435" marT="0" marB="0"/>
                </a:tc>
                <a:tc>
                  <a:txBody>
                    <a:bodyPr/>
                    <a:lstStyle/>
                    <a:p>
                      <a:pPr algn="ctr">
                        <a:lnSpc>
                          <a:spcPct val="115000"/>
                        </a:lnSpc>
                        <a:spcAft>
                          <a:spcPts val="0"/>
                        </a:spcAft>
                      </a:pPr>
                      <a:r>
                        <a:rPr lang="en-AU" sz="1600">
                          <a:effectLst/>
                        </a:rPr>
                        <a:t>3.125</a:t>
                      </a:r>
                      <a:endParaRPr lang="en-AU" sz="1400">
                        <a:solidFill>
                          <a:srgbClr val="31849B"/>
                        </a:solidFill>
                        <a:effectLst/>
                        <a:latin typeface="Calibri"/>
                        <a:ea typeface="SimSun"/>
                        <a:cs typeface="Times New Roman"/>
                      </a:endParaRPr>
                    </a:p>
                  </a:txBody>
                  <a:tcPr marL="51435" marR="51435" marT="0" marB="0"/>
                </a:tc>
                <a:tc>
                  <a:txBody>
                    <a:bodyPr/>
                    <a:lstStyle/>
                    <a:p>
                      <a:pPr algn="ctr">
                        <a:lnSpc>
                          <a:spcPct val="115000"/>
                        </a:lnSpc>
                        <a:spcAft>
                          <a:spcPts val="0"/>
                        </a:spcAft>
                      </a:pPr>
                      <a:r>
                        <a:rPr lang="en-AU" sz="1600" dirty="0">
                          <a:effectLst/>
                        </a:rPr>
                        <a:t>17.50</a:t>
                      </a:r>
                      <a:endParaRPr lang="en-AU" sz="1400" dirty="0">
                        <a:solidFill>
                          <a:srgbClr val="31849B"/>
                        </a:solidFill>
                        <a:effectLst/>
                        <a:latin typeface="Calibri"/>
                        <a:ea typeface="SimSun"/>
                        <a:cs typeface="Times New Roman"/>
                      </a:endParaRPr>
                    </a:p>
                  </a:txBody>
                  <a:tcPr marL="51435" marR="51435" marT="0" marB="0"/>
                </a:tc>
                <a:tc>
                  <a:txBody>
                    <a:bodyPr/>
                    <a:lstStyle/>
                    <a:p>
                      <a:pPr algn="ctr">
                        <a:lnSpc>
                          <a:spcPct val="115000"/>
                        </a:lnSpc>
                        <a:spcAft>
                          <a:spcPts val="0"/>
                        </a:spcAft>
                      </a:pPr>
                      <a:r>
                        <a:rPr lang="en-AU" sz="1600">
                          <a:effectLst/>
                        </a:rPr>
                        <a:t>50.00</a:t>
                      </a:r>
                      <a:endParaRPr lang="en-AU" sz="1400">
                        <a:solidFill>
                          <a:srgbClr val="31849B"/>
                        </a:solidFill>
                        <a:effectLst/>
                        <a:latin typeface="Calibri"/>
                        <a:ea typeface="SimSun"/>
                        <a:cs typeface="Times New Roman"/>
                      </a:endParaRPr>
                    </a:p>
                  </a:txBody>
                  <a:tcPr marL="51435" marR="51435" marT="0" marB="0"/>
                </a:tc>
                <a:tc>
                  <a:txBody>
                    <a:bodyPr/>
                    <a:lstStyle/>
                    <a:p>
                      <a:pPr algn="ctr">
                        <a:lnSpc>
                          <a:spcPct val="115000"/>
                        </a:lnSpc>
                        <a:spcAft>
                          <a:spcPts val="0"/>
                        </a:spcAft>
                      </a:pPr>
                      <a:r>
                        <a:rPr lang="en-AU" sz="1600">
                          <a:effectLst/>
                        </a:rPr>
                        <a:t>275.0</a:t>
                      </a:r>
                      <a:endParaRPr lang="en-AU" sz="1400">
                        <a:solidFill>
                          <a:srgbClr val="31849B"/>
                        </a:solidFill>
                        <a:effectLst/>
                        <a:latin typeface="Calibri"/>
                        <a:ea typeface="SimSun"/>
                        <a:cs typeface="Times New Roman"/>
                      </a:endParaRPr>
                    </a:p>
                  </a:txBody>
                  <a:tcPr marL="51435" marR="51435" marT="0" marB="0"/>
                </a:tc>
                <a:extLst>
                  <a:ext uri="{0D108BD9-81ED-4DB2-BD59-A6C34878D82A}">
                    <a16:rowId xmlns:a16="http://schemas.microsoft.com/office/drawing/2014/main" val="10005"/>
                  </a:ext>
                </a:extLst>
              </a:tr>
              <a:tr h="350389">
                <a:tc>
                  <a:txBody>
                    <a:bodyPr/>
                    <a:lstStyle/>
                    <a:p>
                      <a:pPr algn="ctr">
                        <a:lnSpc>
                          <a:spcPct val="115000"/>
                        </a:lnSpc>
                        <a:spcAft>
                          <a:spcPts val="0"/>
                        </a:spcAft>
                      </a:pPr>
                      <a:r>
                        <a:rPr lang="en-AU" sz="1600">
                          <a:effectLst/>
                        </a:rPr>
                        <a:t>6.40×10</a:t>
                      </a:r>
                      <a:r>
                        <a:rPr lang="en-AU" sz="1600" baseline="30000">
                          <a:effectLst/>
                        </a:rPr>
                        <a:t>9</a:t>
                      </a:r>
                      <a:endParaRPr lang="en-AU" sz="1400">
                        <a:solidFill>
                          <a:srgbClr val="31849B"/>
                        </a:solidFill>
                        <a:effectLst/>
                        <a:latin typeface="Calibri"/>
                        <a:ea typeface="SimSun"/>
                        <a:cs typeface="Times New Roman"/>
                      </a:endParaRPr>
                    </a:p>
                  </a:txBody>
                  <a:tcPr marL="51435" marR="51435" marT="0" marB="0"/>
                </a:tc>
                <a:tc>
                  <a:txBody>
                    <a:bodyPr/>
                    <a:lstStyle/>
                    <a:p>
                      <a:pPr algn="ctr">
                        <a:lnSpc>
                          <a:spcPct val="115000"/>
                        </a:lnSpc>
                        <a:spcAft>
                          <a:spcPts val="0"/>
                        </a:spcAft>
                      </a:pPr>
                      <a:r>
                        <a:rPr lang="en-AU" sz="1600">
                          <a:effectLst/>
                        </a:rPr>
                        <a:t>1.000</a:t>
                      </a:r>
                      <a:endParaRPr lang="en-AU" sz="1400">
                        <a:solidFill>
                          <a:srgbClr val="31849B"/>
                        </a:solidFill>
                        <a:effectLst/>
                        <a:latin typeface="Calibri"/>
                        <a:ea typeface="SimSun"/>
                        <a:cs typeface="Times New Roman"/>
                      </a:endParaRPr>
                    </a:p>
                  </a:txBody>
                  <a:tcPr marL="51435" marR="51435" marT="0" marB="0"/>
                </a:tc>
                <a:tc>
                  <a:txBody>
                    <a:bodyPr/>
                    <a:lstStyle/>
                    <a:p>
                      <a:pPr algn="ctr">
                        <a:lnSpc>
                          <a:spcPct val="115000"/>
                        </a:lnSpc>
                        <a:spcAft>
                          <a:spcPts val="0"/>
                        </a:spcAft>
                      </a:pPr>
                      <a:r>
                        <a:rPr lang="en-AU" sz="1600">
                          <a:effectLst/>
                        </a:rPr>
                        <a:t>6.250</a:t>
                      </a:r>
                      <a:endParaRPr lang="en-AU" sz="1400">
                        <a:solidFill>
                          <a:srgbClr val="31849B"/>
                        </a:solidFill>
                        <a:effectLst/>
                        <a:latin typeface="Calibri"/>
                        <a:ea typeface="SimSun"/>
                        <a:cs typeface="Times New Roman"/>
                      </a:endParaRPr>
                    </a:p>
                  </a:txBody>
                  <a:tcPr marL="51435" marR="51435" marT="0" marB="0"/>
                </a:tc>
                <a:tc>
                  <a:txBody>
                    <a:bodyPr/>
                    <a:lstStyle/>
                    <a:p>
                      <a:pPr algn="ctr">
                        <a:lnSpc>
                          <a:spcPct val="115000"/>
                        </a:lnSpc>
                        <a:spcAft>
                          <a:spcPts val="0"/>
                        </a:spcAft>
                      </a:pPr>
                      <a:r>
                        <a:rPr lang="en-AU" sz="1600">
                          <a:effectLst/>
                        </a:rPr>
                        <a:t>35.00</a:t>
                      </a:r>
                      <a:endParaRPr lang="en-AU" sz="1400">
                        <a:solidFill>
                          <a:srgbClr val="31849B"/>
                        </a:solidFill>
                        <a:effectLst/>
                        <a:latin typeface="Calibri"/>
                        <a:ea typeface="SimSun"/>
                        <a:cs typeface="Times New Roman"/>
                      </a:endParaRPr>
                    </a:p>
                  </a:txBody>
                  <a:tcPr marL="51435" marR="51435" marT="0" marB="0"/>
                </a:tc>
                <a:tc>
                  <a:txBody>
                    <a:bodyPr/>
                    <a:lstStyle/>
                    <a:p>
                      <a:pPr algn="ctr">
                        <a:lnSpc>
                          <a:spcPct val="115000"/>
                        </a:lnSpc>
                        <a:spcAft>
                          <a:spcPts val="0"/>
                        </a:spcAft>
                      </a:pPr>
                      <a:r>
                        <a:rPr lang="en-AU" sz="1600">
                          <a:effectLst/>
                        </a:rPr>
                        <a:t>100.0</a:t>
                      </a:r>
                      <a:endParaRPr lang="en-AU" sz="1400">
                        <a:solidFill>
                          <a:srgbClr val="31849B"/>
                        </a:solidFill>
                        <a:effectLst/>
                        <a:latin typeface="Calibri"/>
                        <a:ea typeface="SimSun"/>
                        <a:cs typeface="Times New Roman"/>
                      </a:endParaRPr>
                    </a:p>
                  </a:txBody>
                  <a:tcPr marL="51435" marR="51435" marT="0" marB="0"/>
                </a:tc>
                <a:tc>
                  <a:txBody>
                    <a:bodyPr/>
                    <a:lstStyle/>
                    <a:p>
                      <a:pPr algn="ctr">
                        <a:lnSpc>
                          <a:spcPct val="115000"/>
                        </a:lnSpc>
                        <a:spcAft>
                          <a:spcPts val="0"/>
                        </a:spcAft>
                      </a:pPr>
                      <a:r>
                        <a:rPr lang="en-AU" sz="1600">
                          <a:effectLst/>
                        </a:rPr>
                        <a:t>550.0</a:t>
                      </a:r>
                      <a:endParaRPr lang="en-AU" sz="1400">
                        <a:solidFill>
                          <a:srgbClr val="31849B"/>
                        </a:solidFill>
                        <a:effectLst/>
                        <a:latin typeface="Calibri"/>
                        <a:ea typeface="SimSun"/>
                        <a:cs typeface="Times New Roman"/>
                      </a:endParaRPr>
                    </a:p>
                  </a:txBody>
                  <a:tcPr marL="51435" marR="51435" marT="0" marB="0"/>
                </a:tc>
                <a:extLst>
                  <a:ext uri="{0D108BD9-81ED-4DB2-BD59-A6C34878D82A}">
                    <a16:rowId xmlns:a16="http://schemas.microsoft.com/office/drawing/2014/main" val="10006"/>
                  </a:ext>
                </a:extLst>
              </a:tr>
              <a:tr h="350389">
                <a:tc>
                  <a:txBody>
                    <a:bodyPr/>
                    <a:lstStyle/>
                    <a:p>
                      <a:pPr algn="ctr">
                        <a:lnSpc>
                          <a:spcPct val="115000"/>
                        </a:lnSpc>
                        <a:spcAft>
                          <a:spcPts val="0"/>
                        </a:spcAft>
                      </a:pPr>
                      <a:r>
                        <a:rPr lang="en-AU" sz="1600">
                          <a:effectLst/>
                        </a:rPr>
                        <a:t>1.28×10</a:t>
                      </a:r>
                      <a:r>
                        <a:rPr lang="en-AU" sz="1600" baseline="30000">
                          <a:effectLst/>
                        </a:rPr>
                        <a:t>10</a:t>
                      </a:r>
                      <a:endParaRPr lang="en-AU" sz="1400">
                        <a:solidFill>
                          <a:srgbClr val="31849B"/>
                        </a:solidFill>
                        <a:effectLst/>
                        <a:latin typeface="Calibri"/>
                        <a:ea typeface="SimSun"/>
                        <a:cs typeface="Times New Roman"/>
                      </a:endParaRPr>
                    </a:p>
                  </a:txBody>
                  <a:tcPr marL="51435" marR="51435" marT="0" marB="0"/>
                </a:tc>
                <a:tc>
                  <a:txBody>
                    <a:bodyPr/>
                    <a:lstStyle/>
                    <a:p>
                      <a:pPr algn="ctr">
                        <a:lnSpc>
                          <a:spcPct val="115000"/>
                        </a:lnSpc>
                        <a:spcAft>
                          <a:spcPts val="0"/>
                        </a:spcAft>
                      </a:pPr>
                      <a:r>
                        <a:rPr lang="en-AU" sz="1600">
                          <a:effectLst/>
                        </a:rPr>
                        <a:t>2.000</a:t>
                      </a:r>
                      <a:endParaRPr lang="en-AU" sz="1400">
                        <a:solidFill>
                          <a:srgbClr val="31849B"/>
                        </a:solidFill>
                        <a:effectLst/>
                        <a:latin typeface="Calibri"/>
                        <a:ea typeface="SimSun"/>
                        <a:cs typeface="Times New Roman"/>
                      </a:endParaRPr>
                    </a:p>
                  </a:txBody>
                  <a:tcPr marL="51435" marR="51435" marT="0" marB="0"/>
                </a:tc>
                <a:tc>
                  <a:txBody>
                    <a:bodyPr/>
                    <a:lstStyle/>
                    <a:p>
                      <a:pPr algn="ctr">
                        <a:lnSpc>
                          <a:spcPct val="115000"/>
                        </a:lnSpc>
                        <a:spcAft>
                          <a:spcPts val="0"/>
                        </a:spcAft>
                      </a:pPr>
                      <a:r>
                        <a:rPr lang="en-AU" sz="1600">
                          <a:effectLst/>
                        </a:rPr>
                        <a:t>12.50</a:t>
                      </a:r>
                      <a:endParaRPr lang="en-AU" sz="1400">
                        <a:solidFill>
                          <a:srgbClr val="31849B"/>
                        </a:solidFill>
                        <a:effectLst/>
                        <a:latin typeface="Calibri"/>
                        <a:ea typeface="SimSun"/>
                        <a:cs typeface="Times New Roman"/>
                      </a:endParaRPr>
                    </a:p>
                  </a:txBody>
                  <a:tcPr marL="51435" marR="51435" marT="0" marB="0"/>
                </a:tc>
                <a:tc>
                  <a:txBody>
                    <a:bodyPr/>
                    <a:lstStyle/>
                    <a:p>
                      <a:pPr algn="ctr">
                        <a:lnSpc>
                          <a:spcPct val="115000"/>
                        </a:lnSpc>
                        <a:spcAft>
                          <a:spcPts val="0"/>
                        </a:spcAft>
                      </a:pPr>
                      <a:r>
                        <a:rPr lang="en-AU" sz="1600">
                          <a:effectLst/>
                        </a:rPr>
                        <a:t>70.00</a:t>
                      </a:r>
                      <a:endParaRPr lang="en-AU" sz="1400">
                        <a:solidFill>
                          <a:srgbClr val="31849B"/>
                        </a:solidFill>
                        <a:effectLst/>
                        <a:latin typeface="Calibri"/>
                        <a:ea typeface="SimSun"/>
                        <a:cs typeface="Times New Roman"/>
                      </a:endParaRPr>
                    </a:p>
                  </a:txBody>
                  <a:tcPr marL="51435" marR="51435" marT="0" marB="0"/>
                </a:tc>
                <a:tc>
                  <a:txBody>
                    <a:bodyPr/>
                    <a:lstStyle/>
                    <a:p>
                      <a:pPr algn="ctr">
                        <a:lnSpc>
                          <a:spcPct val="115000"/>
                        </a:lnSpc>
                        <a:spcAft>
                          <a:spcPts val="0"/>
                        </a:spcAft>
                      </a:pPr>
                      <a:r>
                        <a:rPr lang="en-AU" sz="1600">
                          <a:effectLst/>
                        </a:rPr>
                        <a:t>200.0</a:t>
                      </a:r>
                      <a:endParaRPr lang="en-AU" sz="1400">
                        <a:solidFill>
                          <a:srgbClr val="31849B"/>
                        </a:solidFill>
                        <a:effectLst/>
                        <a:latin typeface="Calibri"/>
                        <a:ea typeface="SimSun"/>
                        <a:cs typeface="Times New Roman"/>
                      </a:endParaRPr>
                    </a:p>
                  </a:txBody>
                  <a:tcPr marL="51435" marR="51435" marT="0" marB="0"/>
                </a:tc>
                <a:tc>
                  <a:txBody>
                    <a:bodyPr/>
                    <a:lstStyle/>
                    <a:p>
                      <a:pPr algn="ctr">
                        <a:lnSpc>
                          <a:spcPct val="115000"/>
                        </a:lnSpc>
                        <a:spcAft>
                          <a:spcPts val="0"/>
                        </a:spcAft>
                      </a:pPr>
                      <a:r>
                        <a:rPr lang="en-AU" sz="1600">
                          <a:effectLst/>
                        </a:rPr>
                        <a:t>1100</a:t>
                      </a:r>
                      <a:endParaRPr lang="en-AU" sz="1400">
                        <a:solidFill>
                          <a:srgbClr val="31849B"/>
                        </a:solidFill>
                        <a:effectLst/>
                        <a:latin typeface="Calibri"/>
                        <a:ea typeface="SimSun"/>
                        <a:cs typeface="Times New Roman"/>
                      </a:endParaRPr>
                    </a:p>
                  </a:txBody>
                  <a:tcPr marL="51435" marR="51435" marT="0" marB="0"/>
                </a:tc>
                <a:extLst>
                  <a:ext uri="{0D108BD9-81ED-4DB2-BD59-A6C34878D82A}">
                    <a16:rowId xmlns:a16="http://schemas.microsoft.com/office/drawing/2014/main" val="10007"/>
                  </a:ext>
                </a:extLst>
              </a:tr>
              <a:tr h="350389">
                <a:tc>
                  <a:txBody>
                    <a:bodyPr/>
                    <a:lstStyle/>
                    <a:p>
                      <a:pPr algn="ctr">
                        <a:lnSpc>
                          <a:spcPct val="115000"/>
                        </a:lnSpc>
                        <a:spcAft>
                          <a:spcPts val="0"/>
                        </a:spcAft>
                      </a:pPr>
                      <a:r>
                        <a:rPr lang="en-AU" sz="1600">
                          <a:effectLst/>
                        </a:rPr>
                        <a:t>2.56×10</a:t>
                      </a:r>
                      <a:r>
                        <a:rPr lang="en-AU" sz="1600" baseline="30000">
                          <a:effectLst/>
                        </a:rPr>
                        <a:t>10</a:t>
                      </a:r>
                      <a:endParaRPr lang="en-AU" sz="1400">
                        <a:solidFill>
                          <a:srgbClr val="31849B"/>
                        </a:solidFill>
                        <a:effectLst/>
                        <a:latin typeface="Calibri"/>
                        <a:ea typeface="SimSun"/>
                        <a:cs typeface="Times New Roman"/>
                      </a:endParaRPr>
                    </a:p>
                  </a:txBody>
                  <a:tcPr marL="51435" marR="51435" marT="0" marB="0"/>
                </a:tc>
                <a:tc>
                  <a:txBody>
                    <a:bodyPr/>
                    <a:lstStyle/>
                    <a:p>
                      <a:pPr algn="ctr">
                        <a:lnSpc>
                          <a:spcPct val="115000"/>
                        </a:lnSpc>
                        <a:spcAft>
                          <a:spcPts val="0"/>
                        </a:spcAft>
                      </a:pPr>
                      <a:r>
                        <a:rPr lang="en-AU" sz="1600">
                          <a:effectLst/>
                        </a:rPr>
                        <a:t>4.000</a:t>
                      </a:r>
                      <a:endParaRPr lang="en-AU" sz="1400">
                        <a:solidFill>
                          <a:srgbClr val="31849B"/>
                        </a:solidFill>
                        <a:effectLst/>
                        <a:latin typeface="Calibri"/>
                        <a:ea typeface="SimSun"/>
                        <a:cs typeface="Times New Roman"/>
                      </a:endParaRPr>
                    </a:p>
                  </a:txBody>
                  <a:tcPr marL="51435" marR="51435" marT="0" marB="0"/>
                </a:tc>
                <a:tc>
                  <a:txBody>
                    <a:bodyPr/>
                    <a:lstStyle/>
                    <a:p>
                      <a:pPr algn="ctr">
                        <a:lnSpc>
                          <a:spcPct val="115000"/>
                        </a:lnSpc>
                        <a:spcAft>
                          <a:spcPts val="0"/>
                        </a:spcAft>
                      </a:pPr>
                      <a:r>
                        <a:rPr lang="en-AU" sz="1600">
                          <a:effectLst/>
                        </a:rPr>
                        <a:t>25.00</a:t>
                      </a:r>
                      <a:endParaRPr lang="en-AU" sz="1400">
                        <a:solidFill>
                          <a:srgbClr val="31849B"/>
                        </a:solidFill>
                        <a:effectLst/>
                        <a:latin typeface="Calibri"/>
                        <a:ea typeface="SimSun"/>
                        <a:cs typeface="Times New Roman"/>
                      </a:endParaRPr>
                    </a:p>
                  </a:txBody>
                  <a:tcPr marL="51435" marR="51435" marT="0" marB="0"/>
                </a:tc>
                <a:tc>
                  <a:txBody>
                    <a:bodyPr/>
                    <a:lstStyle/>
                    <a:p>
                      <a:pPr algn="ctr">
                        <a:lnSpc>
                          <a:spcPct val="115000"/>
                        </a:lnSpc>
                        <a:spcAft>
                          <a:spcPts val="0"/>
                        </a:spcAft>
                      </a:pPr>
                      <a:r>
                        <a:rPr lang="en-AU" sz="1600">
                          <a:effectLst/>
                        </a:rPr>
                        <a:t>140.0</a:t>
                      </a:r>
                      <a:endParaRPr lang="en-AU" sz="1400">
                        <a:solidFill>
                          <a:srgbClr val="31849B"/>
                        </a:solidFill>
                        <a:effectLst/>
                        <a:latin typeface="Calibri"/>
                        <a:ea typeface="SimSun"/>
                        <a:cs typeface="Times New Roman"/>
                      </a:endParaRPr>
                    </a:p>
                  </a:txBody>
                  <a:tcPr marL="51435" marR="51435" marT="0" marB="0"/>
                </a:tc>
                <a:tc>
                  <a:txBody>
                    <a:bodyPr/>
                    <a:lstStyle/>
                    <a:p>
                      <a:pPr algn="ctr">
                        <a:lnSpc>
                          <a:spcPct val="115000"/>
                        </a:lnSpc>
                        <a:spcAft>
                          <a:spcPts val="0"/>
                        </a:spcAft>
                      </a:pPr>
                      <a:r>
                        <a:rPr lang="en-AU" sz="1600">
                          <a:effectLst/>
                        </a:rPr>
                        <a:t>400.0</a:t>
                      </a:r>
                      <a:endParaRPr lang="en-AU" sz="1400">
                        <a:solidFill>
                          <a:srgbClr val="31849B"/>
                        </a:solidFill>
                        <a:effectLst/>
                        <a:latin typeface="Calibri"/>
                        <a:ea typeface="SimSun"/>
                        <a:cs typeface="Times New Roman"/>
                      </a:endParaRPr>
                    </a:p>
                  </a:txBody>
                  <a:tcPr marL="51435" marR="51435" marT="0" marB="0"/>
                </a:tc>
                <a:tc>
                  <a:txBody>
                    <a:bodyPr/>
                    <a:lstStyle/>
                    <a:p>
                      <a:pPr algn="ctr">
                        <a:lnSpc>
                          <a:spcPct val="115000"/>
                        </a:lnSpc>
                        <a:spcAft>
                          <a:spcPts val="0"/>
                        </a:spcAft>
                      </a:pPr>
                      <a:r>
                        <a:rPr lang="en-AU" sz="1600" dirty="0">
                          <a:effectLst/>
                        </a:rPr>
                        <a:t>2200</a:t>
                      </a:r>
                      <a:endParaRPr lang="en-AU" sz="1400" dirty="0">
                        <a:solidFill>
                          <a:srgbClr val="31849B"/>
                        </a:solidFill>
                        <a:effectLst/>
                        <a:latin typeface="Calibri"/>
                        <a:ea typeface="SimSun"/>
                        <a:cs typeface="Times New Roman"/>
                      </a:endParaRPr>
                    </a:p>
                  </a:txBody>
                  <a:tcPr marL="51435" marR="51435" marT="0" marB="0"/>
                </a:tc>
                <a:extLst>
                  <a:ext uri="{0D108BD9-81ED-4DB2-BD59-A6C34878D82A}">
                    <a16:rowId xmlns:a16="http://schemas.microsoft.com/office/drawing/2014/main" val="10008"/>
                  </a:ext>
                </a:extLst>
              </a:tr>
            </a:tbl>
          </a:graphicData>
        </a:graphic>
      </p:graphicFrame>
      <p:sp>
        <p:nvSpPr>
          <p:cNvPr id="8" name="TextBox 7">
            <a:extLst>
              <a:ext uri="{FF2B5EF4-FFF2-40B4-BE49-F238E27FC236}">
                <a16:creationId xmlns:a16="http://schemas.microsoft.com/office/drawing/2014/main" id="{7ADC1274-58BB-44AE-897A-096CD24EB4F7}"/>
              </a:ext>
            </a:extLst>
          </p:cNvPr>
          <p:cNvSpPr txBox="1"/>
          <p:nvPr/>
        </p:nvSpPr>
        <p:spPr>
          <a:xfrm>
            <a:off x="152400" y="141600"/>
            <a:ext cx="2971800" cy="1384995"/>
          </a:xfrm>
          <a:prstGeom prst="rect">
            <a:avLst/>
          </a:prstGeom>
          <a:noFill/>
        </p:spPr>
        <p:txBody>
          <a:bodyPr wrap="square" rtlCol="0">
            <a:spAutoFit/>
          </a:bodyPr>
          <a:lstStyle/>
          <a:p>
            <a:r>
              <a:rPr lang="en-AU" sz="2800" b="1" dirty="0">
                <a:solidFill>
                  <a:schemeClr val="accent2"/>
                </a:solidFill>
              </a:rPr>
              <a:t>Antibacterial activity: size effects</a:t>
            </a:r>
          </a:p>
        </p:txBody>
      </p:sp>
      <p:sp>
        <p:nvSpPr>
          <p:cNvPr id="9" name="矩形 1">
            <a:extLst>
              <a:ext uri="{FF2B5EF4-FFF2-40B4-BE49-F238E27FC236}">
                <a16:creationId xmlns:a16="http://schemas.microsoft.com/office/drawing/2014/main" id="{5A8512C4-CDCA-4481-A033-73D519039A13}"/>
              </a:ext>
            </a:extLst>
          </p:cNvPr>
          <p:cNvSpPr/>
          <p:nvPr/>
        </p:nvSpPr>
        <p:spPr>
          <a:xfrm>
            <a:off x="381000" y="1733550"/>
            <a:ext cx="2009775" cy="646331"/>
          </a:xfrm>
          <a:prstGeom prst="rect">
            <a:avLst/>
          </a:prstGeom>
        </p:spPr>
        <p:txBody>
          <a:bodyPr wrap="square">
            <a:spAutoFit/>
          </a:bodyPr>
          <a:lstStyle/>
          <a:p>
            <a:pPr marL="285750" indent="-285750">
              <a:buFont typeface="Wingdings" panose="05000000000000000000" pitchFamily="2" charset="2"/>
              <a:buChar char="v"/>
            </a:pPr>
            <a:r>
              <a:rPr lang="en-AU" altLang="zh-CN" sz="1800" b="1" dirty="0">
                <a:solidFill>
                  <a:srgbClr val="0070C0"/>
                </a:solidFill>
                <a:latin typeface="Times New Roman" panose="02020603050405020304" pitchFamily="18" charset="0"/>
                <a:cs typeface="Times New Roman" panose="02020603050405020304" pitchFamily="18" charset="0"/>
              </a:rPr>
              <a:t>By number concentration</a:t>
            </a:r>
            <a:endParaRPr lang="zh-CN" altLang="en-US" sz="1800" dirty="0"/>
          </a:p>
        </p:txBody>
      </p:sp>
      <p:pic>
        <p:nvPicPr>
          <p:cNvPr id="7" name="Picture 6">
            <a:extLst>
              <a:ext uri="{FF2B5EF4-FFF2-40B4-BE49-F238E27FC236}">
                <a16:creationId xmlns:a16="http://schemas.microsoft.com/office/drawing/2014/main" id="{762B179C-B570-46DC-8A80-8D8837C831E7}"/>
              </a:ext>
            </a:extLst>
          </p:cNvPr>
          <p:cNvPicPr/>
          <p:nvPr/>
        </p:nvPicPr>
        <p:blipFill rotWithShape="1">
          <a:blip r:embed="rId3" cstate="print">
            <a:extLst>
              <a:ext uri="{28A0092B-C50C-407E-A947-70E740481C1C}">
                <a14:useLocalDpi xmlns:a14="http://schemas.microsoft.com/office/drawing/2010/main" val="0"/>
              </a:ext>
            </a:extLst>
          </a:blip>
          <a:srcRect t="33058"/>
          <a:stretch/>
        </p:blipFill>
        <p:spPr bwMode="auto">
          <a:xfrm>
            <a:off x="2667000" y="-19050"/>
            <a:ext cx="6324600" cy="4629150"/>
          </a:xfrm>
          <a:prstGeom prst="rect">
            <a:avLst/>
          </a:prstGeom>
          <a:noFill/>
          <a:ln>
            <a:noFill/>
          </a:ln>
        </p:spPr>
      </p:pic>
    </p:spTree>
    <p:extLst>
      <p:ext uri="{BB962C8B-B14F-4D97-AF65-F5344CB8AC3E}">
        <p14:creationId xmlns:p14="http://schemas.microsoft.com/office/powerpoint/2010/main" val="263105781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990600" y="57150"/>
            <a:ext cx="7315200" cy="584775"/>
          </a:xfrm>
          <a:prstGeom prst="rect">
            <a:avLst/>
          </a:prstGeom>
          <a:noFill/>
        </p:spPr>
        <p:txBody>
          <a:bodyPr wrap="square" rtlCol="0">
            <a:spAutoFit/>
          </a:bodyPr>
          <a:lstStyle/>
          <a:p>
            <a:r>
              <a:rPr lang="en-AU" sz="3200" b="1" dirty="0">
                <a:solidFill>
                  <a:schemeClr val="accent6"/>
                </a:solidFill>
              </a:rPr>
              <a:t>Mechanisms of antibacterial activity</a:t>
            </a:r>
          </a:p>
        </p:txBody>
      </p:sp>
      <p:pic>
        <p:nvPicPr>
          <p:cNvPr id="5122" name="Picture 2" descr="E:\Experiment\Se NPs\ATP test\S.aureus-ATP -Se NP different sizes.tif"/>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676400" y="1052107"/>
            <a:ext cx="5334000" cy="4087091"/>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2"/>
          <p:cNvSpPr txBox="1"/>
          <p:nvPr/>
        </p:nvSpPr>
        <p:spPr>
          <a:xfrm>
            <a:off x="1066800" y="662350"/>
            <a:ext cx="6629094" cy="369332"/>
          </a:xfrm>
          <a:prstGeom prst="rect">
            <a:avLst/>
          </a:prstGeom>
          <a:noFill/>
        </p:spPr>
        <p:txBody>
          <a:bodyPr wrap="square" rtlCol="0">
            <a:spAutoFit/>
          </a:bodyPr>
          <a:lstStyle/>
          <a:p>
            <a:pPr marL="214313" indent="-214313">
              <a:buFont typeface="Wingdings" panose="05000000000000000000" pitchFamily="2" charset="2"/>
              <a:buChar char="v"/>
            </a:pPr>
            <a:r>
              <a:rPr lang="en-AU" sz="1800" b="1" dirty="0">
                <a:solidFill>
                  <a:srgbClr val="0070C0"/>
                </a:solidFill>
                <a:latin typeface="Times New Roman" panose="02020603050405020304" pitchFamily="18" charset="0"/>
                <a:cs typeface="Times New Roman" panose="02020603050405020304" pitchFamily="18" charset="0"/>
              </a:rPr>
              <a:t>ATP level of </a:t>
            </a:r>
            <a:r>
              <a:rPr lang="en-AU" sz="1800" b="1" i="1" dirty="0" err="1">
                <a:solidFill>
                  <a:srgbClr val="0070C0"/>
                </a:solidFill>
                <a:latin typeface="Times New Roman" panose="02020603050405020304" pitchFamily="18" charset="0"/>
                <a:cs typeface="Times New Roman" panose="02020603050405020304" pitchFamily="18" charset="0"/>
              </a:rPr>
              <a:t>S.aureus</a:t>
            </a:r>
            <a:r>
              <a:rPr lang="en-AU" sz="1800" b="1" dirty="0">
                <a:solidFill>
                  <a:srgbClr val="0070C0"/>
                </a:solidFill>
                <a:latin typeface="Times New Roman" panose="02020603050405020304" pitchFamily="18" charset="0"/>
                <a:cs typeface="Times New Roman" panose="02020603050405020304" pitchFamily="18" charset="0"/>
              </a:rPr>
              <a:t> with treated with Se nanoparticles</a:t>
            </a:r>
          </a:p>
        </p:txBody>
      </p:sp>
    </p:spTree>
    <p:extLst>
      <p:ext uri="{BB962C8B-B14F-4D97-AF65-F5344CB8AC3E}">
        <p14:creationId xmlns:p14="http://schemas.microsoft.com/office/powerpoint/2010/main" val="356974577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2"/>
          <p:cNvSpPr txBox="1"/>
          <p:nvPr/>
        </p:nvSpPr>
        <p:spPr>
          <a:xfrm>
            <a:off x="1353594" y="694903"/>
            <a:ext cx="6315075" cy="369332"/>
          </a:xfrm>
          <a:prstGeom prst="rect">
            <a:avLst/>
          </a:prstGeom>
          <a:noFill/>
        </p:spPr>
        <p:txBody>
          <a:bodyPr wrap="square" rtlCol="0">
            <a:spAutoFit/>
          </a:bodyPr>
          <a:lstStyle/>
          <a:p>
            <a:pPr marL="214313" indent="-214313">
              <a:buFont typeface="Wingdings" panose="05000000000000000000" pitchFamily="2" charset="2"/>
              <a:buChar char="v"/>
            </a:pPr>
            <a:r>
              <a:rPr lang="en-AU" sz="1800" b="1" dirty="0">
                <a:solidFill>
                  <a:srgbClr val="0070C0"/>
                </a:solidFill>
                <a:latin typeface="Times New Roman" panose="02020603050405020304" pitchFamily="18" charset="0"/>
                <a:cs typeface="Times New Roman" panose="02020603050405020304" pitchFamily="18" charset="0"/>
              </a:rPr>
              <a:t>ROS production of </a:t>
            </a:r>
            <a:r>
              <a:rPr lang="en-AU" sz="1800" b="1" i="1" dirty="0" err="1">
                <a:solidFill>
                  <a:srgbClr val="0070C0"/>
                </a:solidFill>
                <a:latin typeface="Times New Roman" panose="02020603050405020304" pitchFamily="18" charset="0"/>
                <a:cs typeface="Times New Roman" panose="02020603050405020304" pitchFamily="18" charset="0"/>
              </a:rPr>
              <a:t>S.aureus</a:t>
            </a:r>
            <a:r>
              <a:rPr lang="en-AU" sz="1800" b="1" dirty="0">
                <a:solidFill>
                  <a:srgbClr val="0070C0"/>
                </a:solidFill>
                <a:latin typeface="Times New Roman" panose="02020603050405020304" pitchFamily="18" charset="0"/>
                <a:cs typeface="Times New Roman" panose="02020603050405020304" pitchFamily="18" charset="0"/>
              </a:rPr>
              <a:t> treated with Se nanoparticles</a:t>
            </a:r>
          </a:p>
        </p:txBody>
      </p:sp>
      <p:pic>
        <p:nvPicPr>
          <p:cNvPr id="3" name="Picture 2" descr="E:\Experiment\Se NPs\Bacteria\Quanta ROS\ROS production 43-124 nm.tif"/>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388007" y="1136363"/>
            <a:ext cx="5867643" cy="4007137"/>
          </a:xfrm>
          <a:prstGeom prst="rect">
            <a:avLst/>
          </a:prstGeom>
          <a:noFill/>
          <a:extLst>
            <a:ext uri="{909E8E84-426E-40DD-AFC4-6F175D3DCCD1}">
              <a14:hiddenFill xmlns:a14="http://schemas.microsoft.com/office/drawing/2010/main">
                <a:solidFill>
                  <a:srgbClr val="FFFFFF"/>
                </a:solidFill>
              </a14:hiddenFill>
            </a:ext>
          </a:extLst>
        </p:spPr>
      </p:pic>
      <p:sp>
        <p:nvSpPr>
          <p:cNvPr id="7" name="TextBox 6"/>
          <p:cNvSpPr txBox="1"/>
          <p:nvPr/>
        </p:nvSpPr>
        <p:spPr>
          <a:xfrm>
            <a:off x="1066800" y="134094"/>
            <a:ext cx="7315200" cy="584775"/>
          </a:xfrm>
          <a:prstGeom prst="rect">
            <a:avLst/>
          </a:prstGeom>
          <a:noFill/>
        </p:spPr>
        <p:txBody>
          <a:bodyPr wrap="square" rtlCol="0">
            <a:spAutoFit/>
          </a:bodyPr>
          <a:lstStyle/>
          <a:p>
            <a:r>
              <a:rPr lang="en-AU" sz="3200" b="1" dirty="0">
                <a:solidFill>
                  <a:schemeClr val="accent6"/>
                </a:solidFill>
              </a:rPr>
              <a:t>Mechanisms of antibacterial activity</a:t>
            </a:r>
          </a:p>
        </p:txBody>
      </p:sp>
    </p:spTree>
    <p:extLst>
      <p:ext uri="{BB962C8B-B14F-4D97-AF65-F5344CB8AC3E}">
        <p14:creationId xmlns:p14="http://schemas.microsoft.com/office/powerpoint/2010/main" val="92786252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2"/>
          <p:cNvSpPr txBox="1"/>
          <p:nvPr/>
        </p:nvSpPr>
        <p:spPr>
          <a:xfrm>
            <a:off x="1285875" y="742950"/>
            <a:ext cx="7324725" cy="369332"/>
          </a:xfrm>
          <a:prstGeom prst="rect">
            <a:avLst/>
          </a:prstGeom>
          <a:noFill/>
        </p:spPr>
        <p:txBody>
          <a:bodyPr wrap="square" rtlCol="0">
            <a:spAutoFit/>
          </a:bodyPr>
          <a:lstStyle/>
          <a:p>
            <a:pPr marL="214313" indent="-214313">
              <a:buFont typeface="Wingdings" panose="05000000000000000000" pitchFamily="2" charset="2"/>
              <a:buChar char="v"/>
            </a:pPr>
            <a:r>
              <a:rPr lang="en-AU" sz="1800" b="1" dirty="0">
                <a:solidFill>
                  <a:srgbClr val="0070C0"/>
                </a:solidFill>
                <a:latin typeface="Times New Roman" panose="02020603050405020304" pitchFamily="18" charset="0"/>
                <a:cs typeface="Times New Roman" panose="02020603050405020304" pitchFamily="18" charset="0"/>
              </a:rPr>
              <a:t>Membrane potential change of </a:t>
            </a:r>
            <a:r>
              <a:rPr lang="en-AU" sz="1800" b="1" i="1" dirty="0" err="1">
                <a:solidFill>
                  <a:srgbClr val="0070C0"/>
                </a:solidFill>
                <a:latin typeface="Times New Roman" panose="02020603050405020304" pitchFamily="18" charset="0"/>
                <a:cs typeface="Times New Roman" panose="02020603050405020304" pitchFamily="18" charset="0"/>
              </a:rPr>
              <a:t>S.aureus</a:t>
            </a:r>
            <a:r>
              <a:rPr lang="en-AU" sz="1800" b="1" dirty="0">
                <a:solidFill>
                  <a:srgbClr val="0070C0"/>
                </a:solidFill>
                <a:latin typeface="Times New Roman" panose="02020603050405020304" pitchFamily="18" charset="0"/>
                <a:cs typeface="Times New Roman" panose="02020603050405020304" pitchFamily="18" charset="0"/>
              </a:rPr>
              <a:t> treated with Se nanoparticles</a:t>
            </a:r>
          </a:p>
        </p:txBody>
      </p:sp>
      <p:pic>
        <p:nvPicPr>
          <p:cNvPr id="6146" name="Picture 2" descr="E:\Experiment\Se NPs\Bacteria\Quanta MP\SA MP 43-124nm-depoalrized cells.tif"/>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447800" y="1169670"/>
            <a:ext cx="5767141" cy="3973830"/>
          </a:xfrm>
          <a:prstGeom prst="rect">
            <a:avLst/>
          </a:prstGeom>
          <a:noFill/>
          <a:extLst>
            <a:ext uri="{909E8E84-426E-40DD-AFC4-6F175D3DCCD1}">
              <a14:hiddenFill xmlns:a14="http://schemas.microsoft.com/office/drawing/2010/main">
                <a:solidFill>
                  <a:srgbClr val="FFFFFF"/>
                </a:solidFill>
              </a14:hiddenFill>
            </a:ext>
          </a:extLst>
        </p:spPr>
      </p:pic>
      <p:sp>
        <p:nvSpPr>
          <p:cNvPr id="7" name="TextBox 6"/>
          <p:cNvSpPr txBox="1"/>
          <p:nvPr/>
        </p:nvSpPr>
        <p:spPr>
          <a:xfrm>
            <a:off x="990600" y="57150"/>
            <a:ext cx="7315200" cy="584775"/>
          </a:xfrm>
          <a:prstGeom prst="rect">
            <a:avLst/>
          </a:prstGeom>
          <a:noFill/>
        </p:spPr>
        <p:txBody>
          <a:bodyPr wrap="square" rtlCol="0">
            <a:spAutoFit/>
          </a:bodyPr>
          <a:lstStyle/>
          <a:p>
            <a:r>
              <a:rPr lang="en-AU" sz="3200" b="1" dirty="0">
                <a:solidFill>
                  <a:schemeClr val="accent6"/>
                </a:solidFill>
              </a:rPr>
              <a:t>Mechanisms of antibacterial activity</a:t>
            </a:r>
          </a:p>
        </p:txBody>
      </p:sp>
      <p:sp>
        <p:nvSpPr>
          <p:cNvPr id="2" name="TextBox 1">
            <a:extLst>
              <a:ext uri="{FF2B5EF4-FFF2-40B4-BE49-F238E27FC236}">
                <a16:creationId xmlns:a16="http://schemas.microsoft.com/office/drawing/2014/main" id="{35858C3C-CE83-4F08-AA32-9E2B8815294C}"/>
              </a:ext>
            </a:extLst>
          </p:cNvPr>
          <p:cNvSpPr txBox="1"/>
          <p:nvPr/>
        </p:nvSpPr>
        <p:spPr>
          <a:xfrm>
            <a:off x="2816391" y="1211818"/>
            <a:ext cx="1755609" cy="369332"/>
          </a:xfrm>
          <a:prstGeom prst="rect">
            <a:avLst/>
          </a:prstGeom>
          <a:solidFill>
            <a:schemeClr val="bg1"/>
          </a:solidFill>
        </p:spPr>
        <p:txBody>
          <a:bodyPr wrap="none" rtlCol="0">
            <a:spAutoFit/>
          </a:bodyPr>
          <a:lstStyle/>
          <a:p>
            <a:r>
              <a:rPr lang="en-AU" sz="1800" dirty="0">
                <a:latin typeface="Times New Roman" panose="02020603050405020304" pitchFamily="18" charset="0"/>
                <a:cs typeface="Times New Roman" panose="02020603050405020304" pitchFamily="18" charset="0"/>
              </a:rPr>
              <a:t>untreated control</a:t>
            </a:r>
          </a:p>
        </p:txBody>
      </p:sp>
    </p:spTree>
    <p:extLst>
      <p:ext uri="{BB962C8B-B14F-4D97-AF65-F5344CB8AC3E}">
        <p14:creationId xmlns:p14="http://schemas.microsoft.com/office/powerpoint/2010/main" val="2922978282"/>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2"/>
          <p:cNvSpPr txBox="1"/>
          <p:nvPr/>
        </p:nvSpPr>
        <p:spPr>
          <a:xfrm>
            <a:off x="1066800" y="641925"/>
            <a:ext cx="6791325" cy="369332"/>
          </a:xfrm>
          <a:prstGeom prst="rect">
            <a:avLst/>
          </a:prstGeom>
          <a:noFill/>
        </p:spPr>
        <p:txBody>
          <a:bodyPr wrap="square" rtlCol="0">
            <a:spAutoFit/>
          </a:bodyPr>
          <a:lstStyle/>
          <a:p>
            <a:pPr marL="214313" indent="-214313">
              <a:buFont typeface="Wingdings" panose="05000000000000000000" pitchFamily="2" charset="2"/>
              <a:buChar char="v"/>
            </a:pPr>
            <a:r>
              <a:rPr lang="en-AU" sz="1800" b="1" dirty="0">
                <a:solidFill>
                  <a:srgbClr val="0070C0"/>
                </a:solidFill>
                <a:latin typeface="Times New Roman" panose="02020603050405020304" pitchFamily="18" charset="0"/>
                <a:cs typeface="Times New Roman" panose="02020603050405020304" pitchFamily="18" charset="0"/>
              </a:rPr>
              <a:t>HIM images of </a:t>
            </a:r>
            <a:r>
              <a:rPr lang="en-AU" sz="1800" b="1" i="1" dirty="0" err="1">
                <a:solidFill>
                  <a:srgbClr val="0070C0"/>
                </a:solidFill>
                <a:latin typeface="Times New Roman" panose="02020603050405020304" pitchFamily="18" charset="0"/>
                <a:cs typeface="Times New Roman" panose="02020603050405020304" pitchFamily="18" charset="0"/>
              </a:rPr>
              <a:t>S.aureus</a:t>
            </a:r>
            <a:r>
              <a:rPr lang="en-AU" sz="1800" b="1" dirty="0">
                <a:solidFill>
                  <a:srgbClr val="0070C0"/>
                </a:solidFill>
                <a:latin typeface="Times New Roman" panose="02020603050405020304" pitchFamily="18" charset="0"/>
                <a:cs typeface="Times New Roman" panose="02020603050405020304" pitchFamily="18" charset="0"/>
              </a:rPr>
              <a:t> treated with Se nanoparticles</a:t>
            </a:r>
          </a:p>
        </p:txBody>
      </p:sp>
      <p:pic>
        <p:nvPicPr>
          <p:cNvPr id="4098" name="Picture 2" descr="E:\Experiment\Se NPs\HIM\40-80-120-HIM -2 copy.tif"/>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199308" y="1200150"/>
            <a:ext cx="6416519" cy="3200400"/>
          </a:xfrm>
          <a:prstGeom prst="rect">
            <a:avLst/>
          </a:prstGeom>
          <a:noFill/>
          <a:extLst>
            <a:ext uri="{909E8E84-426E-40DD-AFC4-6F175D3DCCD1}">
              <a14:hiddenFill xmlns:a14="http://schemas.microsoft.com/office/drawing/2010/main">
                <a:solidFill>
                  <a:srgbClr val="FFFFFF"/>
                </a:solidFill>
              </a14:hiddenFill>
            </a:ext>
          </a:extLst>
        </p:spPr>
      </p:pic>
      <p:sp>
        <p:nvSpPr>
          <p:cNvPr id="6" name="TextBox 5"/>
          <p:cNvSpPr txBox="1"/>
          <p:nvPr/>
        </p:nvSpPr>
        <p:spPr>
          <a:xfrm>
            <a:off x="990600" y="57150"/>
            <a:ext cx="7315200" cy="584775"/>
          </a:xfrm>
          <a:prstGeom prst="rect">
            <a:avLst/>
          </a:prstGeom>
          <a:noFill/>
        </p:spPr>
        <p:txBody>
          <a:bodyPr wrap="square" rtlCol="0">
            <a:spAutoFit/>
          </a:bodyPr>
          <a:lstStyle/>
          <a:p>
            <a:r>
              <a:rPr lang="en-AU" sz="3200" b="1" dirty="0">
                <a:solidFill>
                  <a:schemeClr val="accent6"/>
                </a:solidFill>
              </a:rPr>
              <a:t>Mechanisms of antibacterial activity</a:t>
            </a:r>
          </a:p>
        </p:txBody>
      </p:sp>
    </p:spTree>
    <p:extLst>
      <p:ext uri="{BB962C8B-B14F-4D97-AF65-F5344CB8AC3E}">
        <p14:creationId xmlns:p14="http://schemas.microsoft.com/office/powerpoint/2010/main" val="2074657274"/>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dirty="0"/>
              <a:t>Selenium NP mechanisms of action</a:t>
            </a:r>
          </a:p>
        </p:txBody>
      </p:sp>
      <p:sp>
        <p:nvSpPr>
          <p:cNvPr id="3" name="Content Placeholder 2"/>
          <p:cNvSpPr>
            <a:spLocks noGrp="1"/>
          </p:cNvSpPr>
          <p:nvPr>
            <p:ph idx="1"/>
          </p:nvPr>
        </p:nvSpPr>
        <p:spPr/>
        <p:txBody>
          <a:bodyPr/>
          <a:lstStyle/>
          <a:p>
            <a:r>
              <a:rPr lang="en-AU" kern="1200" dirty="0"/>
              <a:t>Activity is size dependent</a:t>
            </a:r>
          </a:p>
          <a:p>
            <a:pPr lvl="1"/>
            <a:r>
              <a:rPr lang="en-AU" kern="1200" dirty="0"/>
              <a:t>Mid size optimal for antibacterial effects</a:t>
            </a:r>
          </a:p>
          <a:p>
            <a:pPr lvl="1"/>
            <a:r>
              <a:rPr lang="en-AU" kern="1200" dirty="0"/>
              <a:t>Smaller sizes more cytotoxic to mammalian cells</a:t>
            </a:r>
          </a:p>
          <a:p>
            <a:r>
              <a:rPr lang="en-AU" kern="1200" dirty="0"/>
              <a:t>Increase bacteria ROS production</a:t>
            </a:r>
          </a:p>
          <a:p>
            <a:r>
              <a:rPr lang="en-AU" kern="1200" dirty="0"/>
              <a:t>Cause depletion of bacteria ATP</a:t>
            </a:r>
          </a:p>
          <a:p>
            <a:r>
              <a:rPr lang="en-AU" kern="1200" dirty="0"/>
              <a:t>Change bacteria membrane potential</a:t>
            </a:r>
          </a:p>
          <a:p>
            <a:endParaRPr lang="en-AU" dirty="0"/>
          </a:p>
        </p:txBody>
      </p:sp>
    </p:spTree>
    <p:extLst>
      <p:ext uri="{BB962C8B-B14F-4D97-AF65-F5344CB8AC3E}">
        <p14:creationId xmlns:p14="http://schemas.microsoft.com/office/powerpoint/2010/main" val="462024947"/>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57150"/>
            <a:ext cx="8763000" cy="857250"/>
          </a:xfrm>
        </p:spPr>
        <p:txBody>
          <a:bodyPr/>
          <a:lstStyle/>
          <a:p>
            <a:r>
              <a:rPr lang="en-AU" dirty="0"/>
              <a:t>Antimicrobial nanocomposite scaffolds</a:t>
            </a:r>
          </a:p>
        </p:txBody>
      </p:sp>
      <p:sp>
        <p:nvSpPr>
          <p:cNvPr id="3" name="Content Placeholder 2"/>
          <p:cNvSpPr>
            <a:spLocks noGrp="1"/>
          </p:cNvSpPr>
          <p:nvPr>
            <p:ph idx="1"/>
          </p:nvPr>
        </p:nvSpPr>
        <p:spPr/>
        <p:txBody>
          <a:bodyPr/>
          <a:lstStyle/>
          <a:p>
            <a:endParaRPr lang="en-AU"/>
          </a:p>
        </p:txBody>
      </p:sp>
      <p:pic>
        <p:nvPicPr>
          <p:cNvPr id="4" name="Picture 3"/>
          <p:cNvPicPr>
            <a:picLocks noChangeAspect="1"/>
          </p:cNvPicPr>
          <p:nvPr/>
        </p:nvPicPr>
        <p:blipFill>
          <a:blip r:embed="rId3"/>
          <a:stretch>
            <a:fillRect/>
          </a:stretch>
        </p:blipFill>
        <p:spPr>
          <a:xfrm>
            <a:off x="228600" y="1029646"/>
            <a:ext cx="8763000" cy="3370904"/>
          </a:xfrm>
          <a:prstGeom prst="rect">
            <a:avLst/>
          </a:prstGeom>
        </p:spPr>
      </p:pic>
      <p:pic>
        <p:nvPicPr>
          <p:cNvPr id="6" name="Picture 5"/>
          <p:cNvPicPr>
            <a:picLocks noChangeAspect="1"/>
          </p:cNvPicPr>
          <p:nvPr/>
        </p:nvPicPr>
        <p:blipFill>
          <a:blip r:embed="rId4"/>
          <a:stretch>
            <a:fillRect/>
          </a:stretch>
        </p:blipFill>
        <p:spPr>
          <a:xfrm>
            <a:off x="4412455" y="1047750"/>
            <a:ext cx="4731545" cy="4157898"/>
          </a:xfrm>
          <a:prstGeom prst="rect">
            <a:avLst/>
          </a:prstGeom>
        </p:spPr>
      </p:pic>
      <p:sp>
        <p:nvSpPr>
          <p:cNvPr id="5" name="Rectangle 4"/>
          <p:cNvSpPr/>
          <p:nvPr/>
        </p:nvSpPr>
        <p:spPr>
          <a:xfrm>
            <a:off x="-5443" y="4480775"/>
            <a:ext cx="3079750" cy="584775"/>
          </a:xfrm>
          <a:prstGeom prst="rect">
            <a:avLst/>
          </a:prstGeom>
          <a:solidFill>
            <a:schemeClr val="bg1"/>
          </a:solidFill>
        </p:spPr>
        <p:txBody>
          <a:bodyPr wrap="square">
            <a:spAutoFit/>
          </a:bodyPr>
          <a:lstStyle/>
          <a:p>
            <a:pPr marR="0"/>
            <a:r>
              <a:rPr lang="en-AU" sz="1600" dirty="0">
                <a:latin typeface="Segoe UI" panose="020B0502040204020203" pitchFamily="34" charset="0"/>
              </a:rPr>
              <a:t>Biswas, Tran, Tallon, O’Connor, </a:t>
            </a:r>
            <a:r>
              <a:rPr lang="en-AU" sz="1600" i="1" dirty="0">
                <a:latin typeface="Segoe UI" panose="020B0502040204020203" pitchFamily="34" charset="0"/>
              </a:rPr>
              <a:t>J. </a:t>
            </a:r>
            <a:r>
              <a:rPr lang="en-AU" sz="1600" i="1" dirty="0" err="1">
                <a:latin typeface="Segoe UI" panose="020B0502040204020203" pitchFamily="34" charset="0"/>
              </a:rPr>
              <a:t>Biomater</a:t>
            </a:r>
            <a:r>
              <a:rPr lang="en-AU" sz="1600" i="1" dirty="0">
                <a:latin typeface="Segoe UI" panose="020B0502040204020203" pitchFamily="34" charset="0"/>
              </a:rPr>
              <a:t>. Sci. </a:t>
            </a:r>
            <a:r>
              <a:rPr lang="en-AU" sz="1600" dirty="0">
                <a:latin typeface="Segoe UI" panose="020B0502040204020203" pitchFamily="34" charset="0"/>
              </a:rPr>
              <a:t>2017</a:t>
            </a:r>
            <a:endParaRPr lang="en-AU" sz="1600" i="1" dirty="0">
              <a:latin typeface="Segoe UI" panose="020B0502040204020203" pitchFamily="34" charset="0"/>
            </a:endParaRPr>
          </a:p>
        </p:txBody>
      </p:sp>
      <p:pic>
        <p:nvPicPr>
          <p:cNvPr id="7" name="Picture 4" descr="G:\18062015\deep red dapi\jpeg and tiff\60 x cross 9 11 13.jpg"/>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4435986" y="1061768"/>
            <a:ext cx="4620607" cy="347213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63632579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Rectangle 15"/>
          <p:cNvSpPr/>
          <p:nvPr/>
        </p:nvSpPr>
        <p:spPr bwMode="auto">
          <a:xfrm>
            <a:off x="1141317" y="514350"/>
            <a:ext cx="6554883" cy="4038600"/>
          </a:xfrm>
          <a:prstGeom prst="rect">
            <a:avLst/>
          </a:prstGeom>
          <a:solidFill>
            <a:srgbClr val="CCECFF"/>
          </a:solidFill>
          <a:ln w="12700" cap="flat" cmpd="sng" algn="ctr">
            <a:solidFill>
              <a:schemeClr val="tx1"/>
            </a:solidFill>
            <a:prstDash val="solid"/>
            <a:round/>
            <a:headEnd type="none" w="sm" len="sm"/>
            <a:tailEnd type="none" w="sm" len="sm"/>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AU" sz="2400" b="0" i="0" u="none" strike="noStrike" cap="none" normalizeH="0" baseline="0">
              <a:ln>
                <a:noFill/>
              </a:ln>
              <a:solidFill>
                <a:schemeClr val="tx1"/>
              </a:solidFill>
              <a:effectLst/>
              <a:latin typeface="Times New Roman" pitchFamily="18" charset="0"/>
              <a:cs typeface="Times New Roman" pitchFamily="18" charset="0"/>
            </a:endParaRPr>
          </a:p>
        </p:txBody>
      </p:sp>
      <p:sp>
        <p:nvSpPr>
          <p:cNvPr id="2" name="Title 1"/>
          <p:cNvSpPr>
            <a:spLocks noGrp="1"/>
          </p:cNvSpPr>
          <p:nvPr>
            <p:ph type="title"/>
          </p:nvPr>
        </p:nvSpPr>
        <p:spPr>
          <a:xfrm>
            <a:off x="685800" y="-171450"/>
            <a:ext cx="7772400" cy="857250"/>
          </a:xfrm>
        </p:spPr>
        <p:txBody>
          <a:bodyPr/>
          <a:lstStyle/>
          <a:p>
            <a:r>
              <a:rPr lang="en-AU" dirty="0"/>
              <a:t>Foaming process control</a:t>
            </a:r>
          </a:p>
        </p:txBody>
      </p:sp>
      <p:graphicFrame>
        <p:nvGraphicFramePr>
          <p:cNvPr id="4" name="Chart 3"/>
          <p:cNvGraphicFramePr>
            <a:graphicFrameLocks/>
          </p:cNvGraphicFramePr>
          <p:nvPr>
            <p:extLst/>
          </p:nvPr>
        </p:nvGraphicFramePr>
        <p:xfrm>
          <a:off x="4197175" y="2495550"/>
          <a:ext cx="3118440" cy="2099148"/>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5" name="Chart 4"/>
          <p:cNvGraphicFramePr>
            <a:graphicFrameLocks noChangeAspect="1"/>
          </p:cNvGraphicFramePr>
          <p:nvPr>
            <p:extLst/>
          </p:nvPr>
        </p:nvGraphicFramePr>
        <p:xfrm>
          <a:off x="1066800" y="309097"/>
          <a:ext cx="3348723" cy="2419312"/>
        </p:xfrm>
        <a:graphic>
          <a:graphicData uri="http://schemas.openxmlformats.org/drawingml/2006/chart">
            <c:chart xmlns:c="http://schemas.openxmlformats.org/drawingml/2006/chart" xmlns:r="http://schemas.openxmlformats.org/officeDocument/2006/relationships" r:id="rId4"/>
          </a:graphicData>
        </a:graphic>
      </p:graphicFrame>
      <p:graphicFrame>
        <p:nvGraphicFramePr>
          <p:cNvPr id="6" name="Chart 5"/>
          <p:cNvGraphicFramePr>
            <a:graphicFrameLocks/>
          </p:cNvGraphicFramePr>
          <p:nvPr>
            <p:extLst/>
          </p:nvPr>
        </p:nvGraphicFramePr>
        <p:xfrm>
          <a:off x="4197175" y="694251"/>
          <a:ext cx="3309574" cy="2061659"/>
        </p:xfrm>
        <a:graphic>
          <a:graphicData uri="http://schemas.openxmlformats.org/drawingml/2006/chart">
            <c:chart xmlns:c="http://schemas.openxmlformats.org/drawingml/2006/chart" xmlns:r="http://schemas.openxmlformats.org/officeDocument/2006/relationships" r:id="rId5"/>
          </a:graphicData>
        </a:graphic>
      </p:graphicFrame>
      <p:graphicFrame>
        <p:nvGraphicFramePr>
          <p:cNvPr id="8" name="Chart 7"/>
          <p:cNvGraphicFramePr>
            <a:graphicFrameLocks noChangeAspect="1"/>
          </p:cNvGraphicFramePr>
          <p:nvPr>
            <p:extLst/>
          </p:nvPr>
        </p:nvGraphicFramePr>
        <p:xfrm>
          <a:off x="1141317" y="2498762"/>
          <a:ext cx="3043923" cy="2030946"/>
        </p:xfrm>
        <a:graphic>
          <a:graphicData uri="http://schemas.openxmlformats.org/drawingml/2006/chart">
            <c:chart xmlns:c="http://schemas.openxmlformats.org/drawingml/2006/chart" xmlns:r="http://schemas.openxmlformats.org/officeDocument/2006/relationships" r:id="rId6"/>
          </a:graphicData>
        </a:graphic>
      </p:graphicFrame>
      <p:sp>
        <p:nvSpPr>
          <p:cNvPr id="17" name="Rectangle 16"/>
          <p:cNvSpPr/>
          <p:nvPr/>
        </p:nvSpPr>
        <p:spPr>
          <a:xfrm>
            <a:off x="-5443" y="4577775"/>
            <a:ext cx="3079750" cy="584775"/>
          </a:xfrm>
          <a:prstGeom prst="rect">
            <a:avLst/>
          </a:prstGeom>
          <a:solidFill>
            <a:schemeClr val="bg1"/>
          </a:solidFill>
        </p:spPr>
        <p:txBody>
          <a:bodyPr wrap="square">
            <a:spAutoFit/>
          </a:bodyPr>
          <a:lstStyle/>
          <a:p>
            <a:pPr marR="0"/>
            <a:r>
              <a:rPr lang="en-AU" sz="1600" dirty="0">
                <a:latin typeface="Segoe UI" panose="020B0502040204020203" pitchFamily="34" charset="0"/>
              </a:rPr>
              <a:t>Biswas, Tran, Tallon, O’Connor, </a:t>
            </a:r>
            <a:r>
              <a:rPr lang="en-AU" sz="1600" i="1" dirty="0">
                <a:latin typeface="Segoe UI" panose="020B0502040204020203" pitchFamily="34" charset="0"/>
              </a:rPr>
              <a:t>J. </a:t>
            </a:r>
            <a:r>
              <a:rPr lang="en-AU" sz="1600" i="1" dirty="0" err="1">
                <a:latin typeface="Segoe UI" panose="020B0502040204020203" pitchFamily="34" charset="0"/>
              </a:rPr>
              <a:t>Biomater</a:t>
            </a:r>
            <a:r>
              <a:rPr lang="en-AU" sz="1600" i="1" dirty="0">
                <a:latin typeface="Segoe UI" panose="020B0502040204020203" pitchFamily="34" charset="0"/>
              </a:rPr>
              <a:t>. Sci. </a:t>
            </a:r>
            <a:r>
              <a:rPr lang="en-AU" sz="1600" dirty="0">
                <a:latin typeface="Segoe UI" panose="020B0502040204020203" pitchFamily="34" charset="0"/>
              </a:rPr>
              <a:t>2017</a:t>
            </a:r>
            <a:endParaRPr lang="en-AU" sz="1600" i="1" dirty="0">
              <a:latin typeface="Segoe UI" panose="020B0502040204020203" pitchFamily="34" charset="0"/>
            </a:endParaRPr>
          </a:p>
        </p:txBody>
      </p:sp>
    </p:spTree>
    <p:extLst>
      <p:ext uri="{BB962C8B-B14F-4D97-AF65-F5344CB8AC3E}">
        <p14:creationId xmlns:p14="http://schemas.microsoft.com/office/powerpoint/2010/main" val="2283427726"/>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dirty="0"/>
              <a:t>Scaffold porosity and mechanics</a:t>
            </a:r>
          </a:p>
        </p:txBody>
      </p:sp>
      <p:sp>
        <p:nvSpPr>
          <p:cNvPr id="3" name="Content Placeholder 2"/>
          <p:cNvSpPr>
            <a:spLocks noGrp="1"/>
          </p:cNvSpPr>
          <p:nvPr>
            <p:ph idx="1"/>
          </p:nvPr>
        </p:nvSpPr>
        <p:spPr/>
        <p:txBody>
          <a:bodyPr/>
          <a:lstStyle/>
          <a:p>
            <a:endParaRPr lang="en-AU" dirty="0"/>
          </a:p>
        </p:txBody>
      </p:sp>
      <p:pic>
        <p:nvPicPr>
          <p:cNvPr id="4" name="Picture 3"/>
          <p:cNvPicPr>
            <a:picLocks noChangeAspect="1"/>
          </p:cNvPicPr>
          <p:nvPr/>
        </p:nvPicPr>
        <p:blipFill>
          <a:blip r:embed="rId3"/>
          <a:stretch>
            <a:fillRect/>
          </a:stretch>
        </p:blipFill>
        <p:spPr>
          <a:xfrm>
            <a:off x="-21771" y="1441896"/>
            <a:ext cx="5584371" cy="2882454"/>
          </a:xfrm>
          <a:prstGeom prst="rect">
            <a:avLst/>
          </a:prstGeom>
        </p:spPr>
      </p:pic>
      <p:pic>
        <p:nvPicPr>
          <p:cNvPr id="5" name="Picture 4"/>
          <p:cNvPicPr>
            <a:picLocks noChangeAspect="1"/>
          </p:cNvPicPr>
          <p:nvPr/>
        </p:nvPicPr>
        <p:blipFill>
          <a:blip r:embed="rId4"/>
          <a:stretch>
            <a:fillRect/>
          </a:stretch>
        </p:blipFill>
        <p:spPr>
          <a:xfrm>
            <a:off x="5715000" y="1179240"/>
            <a:ext cx="3264680" cy="2718307"/>
          </a:xfrm>
          <a:prstGeom prst="rect">
            <a:avLst/>
          </a:prstGeom>
        </p:spPr>
      </p:pic>
      <p:sp>
        <p:nvSpPr>
          <p:cNvPr id="6" name="TextBox 5"/>
          <p:cNvSpPr txBox="1"/>
          <p:nvPr/>
        </p:nvSpPr>
        <p:spPr>
          <a:xfrm>
            <a:off x="3581400" y="3790950"/>
            <a:ext cx="2044149" cy="307777"/>
          </a:xfrm>
          <a:prstGeom prst="rect">
            <a:avLst/>
          </a:prstGeom>
          <a:solidFill>
            <a:schemeClr val="bg1"/>
          </a:solidFill>
        </p:spPr>
        <p:txBody>
          <a:bodyPr wrap="none" rtlCol="0">
            <a:spAutoFit/>
          </a:bodyPr>
          <a:lstStyle/>
          <a:p>
            <a:r>
              <a:rPr lang="en-AU" sz="1400" b="1" dirty="0">
                <a:latin typeface="Times New Roman" panose="02020603050405020304" pitchFamily="18" charset="0"/>
                <a:cs typeface="Times New Roman" panose="02020603050405020304" pitchFamily="18" charset="0"/>
              </a:rPr>
              <a:t>Chitosan concentration</a:t>
            </a:r>
          </a:p>
        </p:txBody>
      </p:sp>
      <p:sp>
        <p:nvSpPr>
          <p:cNvPr id="7" name="TextBox 6"/>
          <p:cNvSpPr txBox="1"/>
          <p:nvPr/>
        </p:nvSpPr>
        <p:spPr>
          <a:xfrm>
            <a:off x="6248400" y="3711773"/>
            <a:ext cx="2624436" cy="307777"/>
          </a:xfrm>
          <a:prstGeom prst="rect">
            <a:avLst/>
          </a:prstGeom>
          <a:solidFill>
            <a:schemeClr val="bg1"/>
          </a:solidFill>
        </p:spPr>
        <p:txBody>
          <a:bodyPr wrap="none" rtlCol="0">
            <a:spAutoFit/>
          </a:bodyPr>
          <a:lstStyle/>
          <a:p>
            <a:r>
              <a:rPr lang="en-AU" sz="1400" b="1" dirty="0">
                <a:latin typeface="Times New Roman" panose="02020603050405020304" pitchFamily="18" charset="0"/>
                <a:cs typeface="Times New Roman" panose="02020603050405020304" pitchFamily="18" charset="0"/>
              </a:rPr>
              <a:t>Chitosan concentration (mg/ml)</a:t>
            </a:r>
          </a:p>
        </p:txBody>
      </p:sp>
      <p:sp>
        <p:nvSpPr>
          <p:cNvPr id="8" name="TextBox 7"/>
          <p:cNvSpPr txBox="1"/>
          <p:nvPr/>
        </p:nvSpPr>
        <p:spPr>
          <a:xfrm rot="16200000">
            <a:off x="4589322" y="2244324"/>
            <a:ext cx="2334229" cy="307777"/>
          </a:xfrm>
          <a:prstGeom prst="rect">
            <a:avLst/>
          </a:prstGeom>
          <a:solidFill>
            <a:schemeClr val="bg1"/>
          </a:solidFill>
        </p:spPr>
        <p:txBody>
          <a:bodyPr wrap="none" rtlCol="0">
            <a:spAutoFit/>
          </a:bodyPr>
          <a:lstStyle/>
          <a:p>
            <a:r>
              <a:rPr lang="en-AU" sz="1400" b="1" dirty="0">
                <a:latin typeface="Times New Roman" panose="02020603050405020304" pitchFamily="18" charset="0"/>
                <a:cs typeface="Times New Roman" panose="02020603050405020304" pitchFamily="18" charset="0"/>
              </a:rPr>
              <a:t>Compressive modulus (</a:t>
            </a:r>
            <a:r>
              <a:rPr lang="en-AU" sz="1400" b="1" dirty="0" err="1">
                <a:latin typeface="Times New Roman" panose="02020603050405020304" pitchFamily="18" charset="0"/>
                <a:cs typeface="Times New Roman" panose="02020603050405020304" pitchFamily="18" charset="0"/>
              </a:rPr>
              <a:t>kPa</a:t>
            </a:r>
            <a:r>
              <a:rPr lang="en-AU" sz="1400" b="1" dirty="0">
                <a:latin typeface="Times New Roman" panose="02020603050405020304" pitchFamily="18" charset="0"/>
                <a:cs typeface="Times New Roman" panose="02020603050405020304" pitchFamily="18" charset="0"/>
              </a:rPr>
              <a:t>)</a:t>
            </a:r>
          </a:p>
        </p:txBody>
      </p:sp>
      <p:sp>
        <p:nvSpPr>
          <p:cNvPr id="9" name="Rectangle 8"/>
          <p:cNvSpPr/>
          <p:nvPr/>
        </p:nvSpPr>
        <p:spPr>
          <a:xfrm>
            <a:off x="-5443" y="4480775"/>
            <a:ext cx="3079750" cy="584775"/>
          </a:xfrm>
          <a:prstGeom prst="rect">
            <a:avLst/>
          </a:prstGeom>
          <a:solidFill>
            <a:schemeClr val="bg1"/>
          </a:solidFill>
        </p:spPr>
        <p:txBody>
          <a:bodyPr wrap="square">
            <a:spAutoFit/>
          </a:bodyPr>
          <a:lstStyle/>
          <a:p>
            <a:pPr marR="0"/>
            <a:r>
              <a:rPr lang="en-AU" sz="1600" dirty="0">
                <a:latin typeface="Segoe UI" panose="020B0502040204020203" pitchFamily="34" charset="0"/>
              </a:rPr>
              <a:t>Biswas, Tran, Tallon, O’Connor, </a:t>
            </a:r>
            <a:r>
              <a:rPr lang="en-AU" sz="1600" i="1" dirty="0">
                <a:latin typeface="Segoe UI" panose="020B0502040204020203" pitchFamily="34" charset="0"/>
              </a:rPr>
              <a:t>J. </a:t>
            </a:r>
            <a:r>
              <a:rPr lang="en-AU" sz="1600" i="1" dirty="0" err="1">
                <a:latin typeface="Segoe UI" panose="020B0502040204020203" pitchFamily="34" charset="0"/>
              </a:rPr>
              <a:t>Biomater</a:t>
            </a:r>
            <a:r>
              <a:rPr lang="en-AU" sz="1600" i="1" dirty="0">
                <a:latin typeface="Segoe UI" panose="020B0502040204020203" pitchFamily="34" charset="0"/>
              </a:rPr>
              <a:t>. Sci. </a:t>
            </a:r>
            <a:r>
              <a:rPr lang="en-AU" sz="1600" dirty="0">
                <a:latin typeface="Segoe UI" panose="020B0502040204020203" pitchFamily="34" charset="0"/>
              </a:rPr>
              <a:t>2017</a:t>
            </a:r>
            <a:endParaRPr lang="en-AU" sz="1600" i="1" dirty="0">
              <a:latin typeface="Segoe UI" panose="020B0502040204020203" pitchFamily="34" charset="0"/>
            </a:endParaRPr>
          </a:p>
        </p:txBody>
      </p:sp>
    </p:spTree>
    <p:extLst>
      <p:ext uri="{BB962C8B-B14F-4D97-AF65-F5344CB8AC3E}">
        <p14:creationId xmlns:p14="http://schemas.microsoft.com/office/powerpoint/2010/main" val="4249309990"/>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30905" y="-219867"/>
            <a:ext cx="2525467" cy="4728307"/>
          </a:xfrm>
        </p:spPr>
        <p:txBody>
          <a:bodyPr/>
          <a:lstStyle/>
          <a:p>
            <a:r>
              <a:rPr lang="en-AU" i="1" dirty="0"/>
              <a:t>In situ </a:t>
            </a:r>
            <a:r>
              <a:rPr lang="en-AU" dirty="0"/>
              <a:t>decoration of chitosan scaffolds with Se</a:t>
            </a:r>
          </a:p>
        </p:txBody>
      </p:sp>
      <p:sp>
        <p:nvSpPr>
          <p:cNvPr id="3" name="Rectangle 2"/>
          <p:cNvSpPr/>
          <p:nvPr/>
        </p:nvSpPr>
        <p:spPr>
          <a:xfrm>
            <a:off x="23642" y="4101193"/>
            <a:ext cx="2315717" cy="338554"/>
          </a:xfrm>
          <a:prstGeom prst="rect">
            <a:avLst/>
          </a:prstGeom>
          <a:solidFill>
            <a:schemeClr val="bg1"/>
          </a:solidFill>
        </p:spPr>
        <p:txBody>
          <a:bodyPr wrap="square">
            <a:spAutoFit/>
          </a:bodyPr>
          <a:lstStyle/>
          <a:p>
            <a:pPr marR="0"/>
            <a:r>
              <a:rPr lang="en-AU" sz="1600" dirty="0">
                <a:latin typeface="Segoe UI" panose="020B0502040204020203" pitchFamily="34" charset="0"/>
              </a:rPr>
              <a:t>Biswas </a:t>
            </a:r>
            <a:r>
              <a:rPr lang="en-AU" sz="1600" i="1" dirty="0">
                <a:latin typeface="Segoe UI" panose="020B0502040204020203" pitchFamily="34" charset="0"/>
              </a:rPr>
              <a:t>et al.</a:t>
            </a:r>
            <a:r>
              <a:rPr lang="en-AU" sz="1600" dirty="0">
                <a:latin typeface="Segoe UI" panose="020B0502040204020203" pitchFamily="34" charset="0"/>
              </a:rPr>
              <a:t> </a:t>
            </a:r>
            <a:r>
              <a:rPr lang="en-AU" sz="1600" i="1" dirty="0">
                <a:latin typeface="Segoe UI" panose="020B0502040204020203" pitchFamily="34" charset="0"/>
              </a:rPr>
              <a:t>JCIS, </a:t>
            </a:r>
            <a:r>
              <a:rPr lang="en-AU" sz="1600" dirty="0">
                <a:latin typeface="Segoe UI" panose="020B0502040204020203" pitchFamily="34" charset="0"/>
              </a:rPr>
              <a:t>2018. </a:t>
            </a:r>
          </a:p>
        </p:txBody>
      </p:sp>
      <p:pic>
        <p:nvPicPr>
          <p:cNvPr id="30" name="Picture 29"/>
          <p:cNvPicPr>
            <a:picLocks noChangeAspect="1"/>
          </p:cNvPicPr>
          <p:nvPr/>
        </p:nvPicPr>
        <p:blipFill>
          <a:blip r:embed="rId3"/>
          <a:stretch>
            <a:fillRect/>
          </a:stretch>
        </p:blipFill>
        <p:spPr>
          <a:xfrm>
            <a:off x="2339359" y="34733"/>
            <a:ext cx="6767232" cy="4405014"/>
          </a:xfrm>
          <a:prstGeom prst="rect">
            <a:avLst/>
          </a:prstGeom>
        </p:spPr>
      </p:pic>
      <p:pic>
        <p:nvPicPr>
          <p:cNvPr id="29" name="Picture 28"/>
          <p:cNvPicPr>
            <a:picLocks noChangeAspect="1"/>
          </p:cNvPicPr>
          <p:nvPr/>
        </p:nvPicPr>
        <p:blipFill>
          <a:blip r:embed="rId4"/>
          <a:stretch>
            <a:fillRect/>
          </a:stretch>
        </p:blipFill>
        <p:spPr>
          <a:xfrm>
            <a:off x="3878836" y="238177"/>
            <a:ext cx="4122164" cy="4445211"/>
          </a:xfrm>
          <a:prstGeom prst="rect">
            <a:avLst/>
          </a:prstGeom>
        </p:spPr>
      </p:pic>
    </p:spTree>
    <p:extLst>
      <p:ext uri="{BB962C8B-B14F-4D97-AF65-F5344CB8AC3E}">
        <p14:creationId xmlns:p14="http://schemas.microsoft.com/office/powerpoint/2010/main" val="406487058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Picture 12"/>
          <p:cNvPicPr>
            <a:picLocks noChangeAspect="1"/>
          </p:cNvPicPr>
          <p:nvPr/>
        </p:nvPicPr>
        <p:blipFill rotWithShape="1">
          <a:blip r:embed="rId3"/>
          <a:srcRect l="63077"/>
          <a:stretch/>
        </p:blipFill>
        <p:spPr>
          <a:xfrm>
            <a:off x="3962400" y="-194170"/>
            <a:ext cx="4343400" cy="4518520"/>
          </a:xfrm>
          <a:prstGeom prst="rect">
            <a:avLst/>
          </a:prstGeom>
        </p:spPr>
      </p:pic>
      <p:sp>
        <p:nvSpPr>
          <p:cNvPr id="2" name="Title 1"/>
          <p:cNvSpPr>
            <a:spLocks noGrp="1"/>
          </p:cNvSpPr>
          <p:nvPr>
            <p:ph type="title"/>
          </p:nvPr>
        </p:nvSpPr>
        <p:spPr>
          <a:xfrm>
            <a:off x="76200" y="209550"/>
            <a:ext cx="3657600" cy="4038600"/>
          </a:xfrm>
        </p:spPr>
        <p:txBody>
          <a:bodyPr/>
          <a:lstStyle/>
          <a:p>
            <a:r>
              <a:rPr lang="en-AU" dirty="0"/>
              <a:t>Release of selenium and silver from NP decorated scaffolds (24 h) </a:t>
            </a:r>
          </a:p>
        </p:txBody>
      </p:sp>
      <p:pic>
        <p:nvPicPr>
          <p:cNvPr id="9" name="Picture 8"/>
          <p:cNvPicPr>
            <a:picLocks noChangeAspect="1"/>
          </p:cNvPicPr>
          <p:nvPr/>
        </p:nvPicPr>
        <p:blipFill rotWithShape="1">
          <a:blip r:embed="rId4"/>
          <a:srcRect l="20108" r="66115" b="8594"/>
          <a:stretch/>
        </p:blipFill>
        <p:spPr>
          <a:xfrm>
            <a:off x="4906945" y="271554"/>
            <a:ext cx="1112855" cy="1166635"/>
          </a:xfrm>
          <a:prstGeom prst="rect">
            <a:avLst/>
          </a:prstGeom>
        </p:spPr>
      </p:pic>
      <p:sp>
        <p:nvSpPr>
          <p:cNvPr id="10" name="TextBox 9"/>
          <p:cNvSpPr txBox="1"/>
          <p:nvPr/>
        </p:nvSpPr>
        <p:spPr>
          <a:xfrm>
            <a:off x="5105400" y="983218"/>
            <a:ext cx="990600" cy="369332"/>
          </a:xfrm>
          <a:prstGeom prst="rect">
            <a:avLst/>
          </a:prstGeom>
          <a:noFill/>
        </p:spPr>
        <p:txBody>
          <a:bodyPr wrap="square" rtlCol="0">
            <a:spAutoFit/>
          </a:bodyPr>
          <a:lstStyle/>
          <a:p>
            <a:r>
              <a:rPr lang="en-AU" sz="1800" dirty="0">
                <a:solidFill>
                  <a:schemeClr val="bg1"/>
                </a:solidFill>
              </a:rPr>
              <a:t>10 µm</a:t>
            </a:r>
          </a:p>
        </p:txBody>
      </p:sp>
      <p:pic>
        <p:nvPicPr>
          <p:cNvPr id="11" name="Picture 4" descr="C:\Users\Dipusaurus\Desktop\New folder (2)\Edited pics\Selenium scaffolds\surface 0.05 M sel_003 10 um scale bar.jpg"/>
          <p:cNvPicPr>
            <a:picLocks noChangeArrowheads="1"/>
          </p:cNvPicPr>
          <p:nvPr/>
        </p:nvPicPr>
        <p:blipFill rotWithShape="1">
          <a:blip r:embed="rId5" cstate="print">
            <a:extLst>
              <a:ext uri="{28A0092B-C50C-407E-A947-70E740481C1C}">
                <a14:useLocalDpi xmlns:a14="http://schemas.microsoft.com/office/drawing/2010/main" val="0"/>
              </a:ext>
            </a:extLst>
          </a:blip>
          <a:srcRect l="32677" r="1972"/>
          <a:stretch/>
        </p:blipFill>
        <p:spPr bwMode="auto">
          <a:xfrm>
            <a:off x="6853428" y="267744"/>
            <a:ext cx="1124712" cy="1166635"/>
          </a:xfrm>
          <a:prstGeom prst="rect">
            <a:avLst/>
          </a:prstGeom>
          <a:noFill/>
          <a:extLst>
            <a:ext uri="{909E8E84-426E-40DD-AFC4-6F175D3DCCD1}">
              <a14:hiddenFill xmlns:a14="http://schemas.microsoft.com/office/drawing/2010/main">
                <a:solidFill>
                  <a:srgbClr val="FFFFFF"/>
                </a:solidFill>
              </a14:hiddenFill>
            </a:ext>
          </a:extLst>
        </p:spPr>
      </p:pic>
      <p:sp>
        <p:nvSpPr>
          <p:cNvPr id="12" name="TextBox 11"/>
          <p:cNvSpPr txBox="1"/>
          <p:nvPr/>
        </p:nvSpPr>
        <p:spPr>
          <a:xfrm>
            <a:off x="7216140" y="988552"/>
            <a:ext cx="990600" cy="369332"/>
          </a:xfrm>
          <a:prstGeom prst="rect">
            <a:avLst/>
          </a:prstGeom>
          <a:noFill/>
        </p:spPr>
        <p:txBody>
          <a:bodyPr wrap="square" rtlCol="0">
            <a:spAutoFit/>
          </a:bodyPr>
          <a:lstStyle/>
          <a:p>
            <a:r>
              <a:rPr lang="en-AU" sz="1800" dirty="0">
                <a:solidFill>
                  <a:schemeClr val="bg1"/>
                </a:solidFill>
              </a:rPr>
              <a:t>10 µm</a:t>
            </a:r>
          </a:p>
        </p:txBody>
      </p:sp>
    </p:spTree>
    <p:extLst>
      <p:ext uri="{BB962C8B-B14F-4D97-AF65-F5344CB8AC3E}">
        <p14:creationId xmlns:p14="http://schemas.microsoft.com/office/powerpoint/2010/main" val="3223441346"/>
      </p:ext>
    </p:extLst>
  </p:cSld>
  <p:clrMapOvr>
    <a:masterClrMapping/>
  </p:clrMapOvr>
  <mc:AlternateContent xmlns:mc="http://schemas.openxmlformats.org/markup-compatibility/2006" xmlns:p14="http://schemas.microsoft.com/office/powerpoint/2010/main">
    <mc:Choice Requires="p14">
      <p:transition spd="slow" p14:dur="2000" advTm="98189"/>
    </mc:Choice>
    <mc:Fallback xmlns="">
      <p:transition spd="slow" advTm="98189"/>
    </mc:Fallback>
  </mc:AlternateContent>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4800" y="209550"/>
            <a:ext cx="8458200" cy="857250"/>
          </a:xfrm>
        </p:spPr>
        <p:txBody>
          <a:bodyPr/>
          <a:lstStyle/>
          <a:p>
            <a:r>
              <a:rPr lang="en-AU" dirty="0"/>
              <a:t>Mammalian cytotoxicity: </a:t>
            </a:r>
            <a:r>
              <a:rPr lang="en-AU" dirty="0" err="1"/>
              <a:t>3T3</a:t>
            </a:r>
            <a:r>
              <a:rPr lang="en-AU" dirty="0"/>
              <a:t> fibroblasts</a:t>
            </a:r>
          </a:p>
        </p:txBody>
      </p:sp>
      <p:sp>
        <p:nvSpPr>
          <p:cNvPr id="3" name="Content Placeholder 2"/>
          <p:cNvSpPr>
            <a:spLocks noGrp="1"/>
          </p:cNvSpPr>
          <p:nvPr>
            <p:ph idx="1"/>
          </p:nvPr>
        </p:nvSpPr>
        <p:spPr/>
        <p:txBody>
          <a:bodyPr/>
          <a:lstStyle/>
          <a:p>
            <a:endParaRPr lang="en-AU"/>
          </a:p>
        </p:txBody>
      </p:sp>
      <p:pic>
        <p:nvPicPr>
          <p:cNvPr id="4" name="Picture 3"/>
          <p:cNvPicPr>
            <a:picLocks noChangeAspect="1"/>
          </p:cNvPicPr>
          <p:nvPr/>
        </p:nvPicPr>
        <p:blipFill>
          <a:blip r:embed="rId3"/>
          <a:stretch>
            <a:fillRect/>
          </a:stretch>
        </p:blipFill>
        <p:spPr>
          <a:xfrm>
            <a:off x="135654" y="1276350"/>
            <a:ext cx="8932146" cy="2535746"/>
          </a:xfrm>
          <a:prstGeom prst="rect">
            <a:avLst/>
          </a:prstGeom>
        </p:spPr>
      </p:pic>
    </p:spTree>
    <p:extLst>
      <p:ext uri="{BB962C8B-B14F-4D97-AF65-F5344CB8AC3E}">
        <p14:creationId xmlns:p14="http://schemas.microsoft.com/office/powerpoint/2010/main" val="2629986380"/>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5800" y="57150"/>
            <a:ext cx="7772400" cy="857250"/>
          </a:xfrm>
        </p:spPr>
        <p:txBody>
          <a:bodyPr/>
          <a:lstStyle/>
          <a:p>
            <a:r>
              <a:rPr lang="en-AU" dirty="0"/>
              <a:t>Scaffold antibacterial properties: colony forming unit assays</a:t>
            </a:r>
          </a:p>
        </p:txBody>
      </p:sp>
      <p:pic>
        <p:nvPicPr>
          <p:cNvPr id="4" name="Picture 3"/>
          <p:cNvPicPr>
            <a:picLocks noChangeAspect="1"/>
          </p:cNvPicPr>
          <p:nvPr/>
        </p:nvPicPr>
        <p:blipFill rotWithShape="1">
          <a:blip r:embed="rId3"/>
          <a:srcRect r="68376"/>
          <a:stretch/>
        </p:blipFill>
        <p:spPr>
          <a:xfrm>
            <a:off x="76200" y="1132094"/>
            <a:ext cx="3318538" cy="1820656"/>
          </a:xfrm>
          <a:prstGeom prst="rect">
            <a:avLst/>
          </a:prstGeom>
        </p:spPr>
      </p:pic>
      <p:pic>
        <p:nvPicPr>
          <p:cNvPr id="6" name="Picture 5"/>
          <p:cNvPicPr>
            <a:picLocks noChangeAspect="1"/>
          </p:cNvPicPr>
          <p:nvPr/>
        </p:nvPicPr>
        <p:blipFill rotWithShape="1">
          <a:blip r:embed="rId3"/>
          <a:srcRect l="38462" r="34188"/>
          <a:stretch/>
        </p:blipFill>
        <p:spPr>
          <a:xfrm>
            <a:off x="3282188" y="1132094"/>
            <a:ext cx="2870087" cy="1820656"/>
          </a:xfrm>
          <a:prstGeom prst="rect">
            <a:avLst/>
          </a:prstGeom>
        </p:spPr>
      </p:pic>
      <p:pic>
        <p:nvPicPr>
          <p:cNvPr id="7" name="Picture 6"/>
          <p:cNvPicPr>
            <a:picLocks noChangeAspect="1"/>
          </p:cNvPicPr>
          <p:nvPr/>
        </p:nvPicPr>
        <p:blipFill rotWithShape="1">
          <a:blip r:embed="rId3"/>
          <a:srcRect l="73504"/>
          <a:stretch/>
        </p:blipFill>
        <p:spPr>
          <a:xfrm>
            <a:off x="6188851" y="1132094"/>
            <a:ext cx="2780397" cy="1820656"/>
          </a:xfrm>
          <a:prstGeom prst="rect">
            <a:avLst/>
          </a:prstGeom>
        </p:spPr>
      </p:pic>
      <p:sp>
        <p:nvSpPr>
          <p:cNvPr id="8" name="Rectangle 7"/>
          <p:cNvSpPr/>
          <p:nvPr/>
        </p:nvSpPr>
        <p:spPr>
          <a:xfrm>
            <a:off x="5257800" y="3867150"/>
            <a:ext cx="3864864" cy="584775"/>
          </a:xfrm>
          <a:prstGeom prst="rect">
            <a:avLst/>
          </a:prstGeom>
        </p:spPr>
        <p:txBody>
          <a:bodyPr wrap="square">
            <a:spAutoFit/>
          </a:bodyPr>
          <a:lstStyle/>
          <a:p>
            <a:r>
              <a:rPr lang="en-AU" sz="1600" i="1" dirty="0" err="1"/>
              <a:t>a,b,c,d</a:t>
            </a:r>
            <a:r>
              <a:rPr lang="en-AU" sz="1600" i="1" dirty="0"/>
              <a:t>: Means with different letters are significantly different (p &lt; 0.05, ANOVA)</a:t>
            </a:r>
          </a:p>
        </p:txBody>
      </p:sp>
      <p:sp>
        <p:nvSpPr>
          <p:cNvPr id="9" name="Rectangle 8"/>
          <p:cNvSpPr/>
          <p:nvPr/>
        </p:nvSpPr>
        <p:spPr>
          <a:xfrm>
            <a:off x="76200" y="3028950"/>
            <a:ext cx="8991600" cy="1477328"/>
          </a:xfrm>
          <a:prstGeom prst="rect">
            <a:avLst/>
          </a:prstGeom>
        </p:spPr>
        <p:txBody>
          <a:bodyPr wrap="square">
            <a:spAutoFit/>
          </a:bodyPr>
          <a:lstStyle/>
          <a:p>
            <a:r>
              <a:rPr lang="en-AU" sz="1800" dirty="0"/>
              <a:t>LB: media (control)</a:t>
            </a:r>
          </a:p>
          <a:p>
            <a:r>
              <a:rPr lang="en-AU" sz="1800" dirty="0"/>
              <a:t>CS: chitosan scaffold extract (control)</a:t>
            </a:r>
          </a:p>
          <a:p>
            <a:r>
              <a:rPr lang="en-AU" sz="1800" dirty="0"/>
              <a:t>CS-Ag: chitosan-Ag scaffold extract</a:t>
            </a:r>
          </a:p>
          <a:p>
            <a:r>
              <a:rPr lang="en-AU" sz="1800" dirty="0"/>
              <a:t>CS-Se: chitosan-Se scaffold extract</a:t>
            </a:r>
          </a:p>
          <a:p>
            <a:r>
              <a:rPr lang="en-AU" sz="1800" dirty="0"/>
              <a:t>Kana: kanamycin (control)</a:t>
            </a:r>
          </a:p>
        </p:txBody>
      </p:sp>
    </p:spTree>
    <p:extLst>
      <p:ext uri="{BB962C8B-B14F-4D97-AF65-F5344CB8AC3E}">
        <p14:creationId xmlns:p14="http://schemas.microsoft.com/office/powerpoint/2010/main" val="2871399285"/>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6576" y="241142"/>
            <a:ext cx="3087624" cy="3702208"/>
          </a:xfrm>
        </p:spPr>
        <p:txBody>
          <a:bodyPr/>
          <a:lstStyle/>
          <a:p>
            <a:r>
              <a:rPr lang="en-AU" dirty="0"/>
              <a:t>Bacterial membrane damage tests</a:t>
            </a:r>
          </a:p>
        </p:txBody>
      </p:sp>
      <p:pic>
        <p:nvPicPr>
          <p:cNvPr id="4" name="Picture 3"/>
          <p:cNvPicPr/>
          <p:nvPr/>
        </p:nvPicPr>
        <p:blipFill>
          <a:blip r:embed="rId3" cstate="print">
            <a:extLst>
              <a:ext uri="{28A0092B-C50C-407E-A947-70E740481C1C}">
                <a14:useLocalDpi xmlns:a14="http://schemas.microsoft.com/office/drawing/2010/main" val="0"/>
              </a:ext>
            </a:extLst>
          </a:blip>
          <a:stretch>
            <a:fillRect/>
          </a:stretch>
        </p:blipFill>
        <p:spPr>
          <a:xfrm>
            <a:off x="3124200" y="0"/>
            <a:ext cx="6028944" cy="4400549"/>
          </a:xfrm>
          <a:prstGeom prst="rect">
            <a:avLst/>
          </a:prstGeom>
        </p:spPr>
      </p:pic>
    </p:spTree>
    <p:extLst>
      <p:ext uri="{BB962C8B-B14F-4D97-AF65-F5344CB8AC3E}">
        <p14:creationId xmlns:p14="http://schemas.microsoft.com/office/powerpoint/2010/main" val="1541265034"/>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AU"/>
          </a:p>
        </p:txBody>
      </p:sp>
      <p:sp>
        <p:nvSpPr>
          <p:cNvPr id="3" name="Content Placeholder 2"/>
          <p:cNvSpPr>
            <a:spLocks noGrp="1"/>
          </p:cNvSpPr>
          <p:nvPr>
            <p:ph idx="1"/>
          </p:nvPr>
        </p:nvSpPr>
        <p:spPr/>
        <p:txBody>
          <a:bodyPr/>
          <a:lstStyle/>
          <a:p>
            <a:endParaRPr lang="en-AU"/>
          </a:p>
        </p:txBody>
      </p:sp>
      <p:pic>
        <p:nvPicPr>
          <p:cNvPr id="4" name="Picture 3"/>
          <p:cNvPicPr>
            <a:picLocks noChangeAspect="1"/>
          </p:cNvPicPr>
          <p:nvPr/>
        </p:nvPicPr>
        <p:blipFill>
          <a:blip r:embed="rId3"/>
          <a:stretch>
            <a:fillRect/>
          </a:stretch>
        </p:blipFill>
        <p:spPr>
          <a:xfrm>
            <a:off x="805942" y="26670"/>
            <a:ext cx="7506716" cy="5051448"/>
          </a:xfrm>
          <a:prstGeom prst="rect">
            <a:avLst/>
          </a:prstGeom>
        </p:spPr>
      </p:pic>
    </p:spTree>
    <p:extLst>
      <p:ext uri="{BB962C8B-B14F-4D97-AF65-F5344CB8AC3E}">
        <p14:creationId xmlns:p14="http://schemas.microsoft.com/office/powerpoint/2010/main" val="4082350285"/>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 y="209550"/>
            <a:ext cx="2971800" cy="4876800"/>
          </a:xfrm>
          <a:solidFill>
            <a:schemeClr val="bg1"/>
          </a:solidFill>
        </p:spPr>
        <p:txBody>
          <a:bodyPr/>
          <a:lstStyle/>
          <a:p>
            <a:r>
              <a:rPr lang="en-AU" dirty="0"/>
              <a:t>Surface morphologies of bacteria cultured on different scaffolds</a:t>
            </a:r>
          </a:p>
        </p:txBody>
      </p:sp>
      <p:pic>
        <p:nvPicPr>
          <p:cNvPr id="4" name="Picture 3"/>
          <p:cNvPicPr>
            <a:picLocks noChangeAspect="1"/>
          </p:cNvPicPr>
          <p:nvPr/>
        </p:nvPicPr>
        <p:blipFill>
          <a:blip r:embed="rId3"/>
          <a:stretch>
            <a:fillRect/>
          </a:stretch>
        </p:blipFill>
        <p:spPr>
          <a:xfrm>
            <a:off x="3505200" y="258141"/>
            <a:ext cx="5638800" cy="4905933"/>
          </a:xfrm>
          <a:prstGeom prst="rect">
            <a:avLst/>
          </a:prstGeom>
        </p:spPr>
      </p:pic>
      <p:sp>
        <p:nvSpPr>
          <p:cNvPr id="5" name="TextBox 4"/>
          <p:cNvSpPr txBox="1"/>
          <p:nvPr/>
        </p:nvSpPr>
        <p:spPr>
          <a:xfrm>
            <a:off x="3810000" y="-95250"/>
            <a:ext cx="5257800" cy="400110"/>
          </a:xfrm>
          <a:prstGeom prst="rect">
            <a:avLst/>
          </a:prstGeom>
          <a:noFill/>
        </p:spPr>
        <p:txBody>
          <a:bodyPr wrap="square" rtlCol="0">
            <a:spAutoFit/>
          </a:bodyPr>
          <a:lstStyle/>
          <a:p>
            <a:r>
              <a:rPr lang="en-AU" sz="2000" dirty="0"/>
              <a:t>Chitosan  	Ag-chitosan  	Se-chitosan</a:t>
            </a:r>
          </a:p>
        </p:txBody>
      </p:sp>
      <p:sp>
        <p:nvSpPr>
          <p:cNvPr id="6" name="TextBox 5"/>
          <p:cNvSpPr txBox="1"/>
          <p:nvPr/>
        </p:nvSpPr>
        <p:spPr>
          <a:xfrm rot="16200000">
            <a:off x="862465" y="2500765"/>
            <a:ext cx="4885359" cy="400110"/>
          </a:xfrm>
          <a:prstGeom prst="rect">
            <a:avLst/>
          </a:prstGeom>
          <a:solidFill>
            <a:schemeClr val="bg1"/>
          </a:solidFill>
        </p:spPr>
        <p:txBody>
          <a:bodyPr wrap="square" rtlCol="0">
            <a:spAutoFit/>
          </a:bodyPr>
          <a:lstStyle/>
          <a:p>
            <a:r>
              <a:rPr lang="en-AU" sz="2000" i="1" dirty="0"/>
              <a:t>     E.coli  	  </a:t>
            </a:r>
            <a:r>
              <a:rPr lang="en-AU" sz="2000" dirty="0"/>
              <a:t>MRSA</a:t>
            </a:r>
            <a:r>
              <a:rPr lang="en-AU" sz="2000" i="1" dirty="0"/>
              <a:t>	         S. Aureus</a:t>
            </a:r>
          </a:p>
        </p:txBody>
      </p:sp>
      <p:pic>
        <p:nvPicPr>
          <p:cNvPr id="7" name="Picture 6"/>
          <p:cNvPicPr>
            <a:picLocks noChangeAspect="1"/>
          </p:cNvPicPr>
          <p:nvPr/>
        </p:nvPicPr>
        <p:blipFill rotWithShape="1">
          <a:blip r:embed="rId3"/>
          <a:srcRect l="67568" t="563" r="1351" b="69926"/>
          <a:stretch/>
        </p:blipFill>
        <p:spPr>
          <a:xfrm>
            <a:off x="4931664" y="258140"/>
            <a:ext cx="4191000" cy="3462130"/>
          </a:xfrm>
          <a:prstGeom prst="rect">
            <a:avLst/>
          </a:prstGeom>
        </p:spPr>
      </p:pic>
      <p:pic>
        <p:nvPicPr>
          <p:cNvPr id="8" name="Picture 7"/>
          <p:cNvPicPr>
            <a:picLocks noChangeAspect="1"/>
          </p:cNvPicPr>
          <p:nvPr/>
        </p:nvPicPr>
        <p:blipFill rotWithShape="1">
          <a:blip r:embed="rId3"/>
          <a:srcRect l="67568" t="67718"/>
          <a:stretch/>
        </p:blipFill>
        <p:spPr>
          <a:xfrm>
            <a:off x="4931664" y="1504950"/>
            <a:ext cx="4201668" cy="3638550"/>
          </a:xfrm>
          <a:prstGeom prst="rect">
            <a:avLst/>
          </a:prstGeom>
        </p:spPr>
      </p:pic>
    </p:spTree>
    <p:extLst>
      <p:ext uri="{BB962C8B-B14F-4D97-AF65-F5344CB8AC3E}">
        <p14:creationId xmlns:p14="http://schemas.microsoft.com/office/powerpoint/2010/main" val="287206236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1269" y="114300"/>
            <a:ext cx="9144000" cy="857250"/>
          </a:xfrm>
        </p:spPr>
        <p:txBody>
          <a:bodyPr/>
          <a:lstStyle/>
          <a:p>
            <a:r>
              <a:rPr lang="en-AU" sz="2800" dirty="0"/>
              <a:t>Nanoparticle coating onto fracture fixation plates</a:t>
            </a:r>
          </a:p>
        </p:txBody>
      </p:sp>
      <p:sp>
        <p:nvSpPr>
          <p:cNvPr id="3" name="Content Placeholder 2"/>
          <p:cNvSpPr>
            <a:spLocks noGrp="1"/>
          </p:cNvSpPr>
          <p:nvPr>
            <p:ph idx="1"/>
          </p:nvPr>
        </p:nvSpPr>
        <p:spPr>
          <a:xfrm>
            <a:off x="228600" y="3714750"/>
            <a:ext cx="8610600" cy="585788"/>
          </a:xfrm>
        </p:spPr>
        <p:txBody>
          <a:bodyPr/>
          <a:lstStyle/>
          <a:p>
            <a:pPr marL="0" indent="0">
              <a:buNone/>
            </a:pPr>
            <a:r>
              <a:rPr lang="en-AU" sz="2000" dirty="0"/>
              <a:t>SEM images of surfaces of uncoated (A) and Se NP coated </a:t>
            </a:r>
            <a:r>
              <a:rPr lang="en-AU" sz="2000" dirty="0" err="1"/>
              <a:t>Ti</a:t>
            </a:r>
            <a:r>
              <a:rPr lang="en-AU" sz="2000" dirty="0"/>
              <a:t> plates (B). Scale bars: 5 </a:t>
            </a:r>
            <a:r>
              <a:rPr lang="en-AU" sz="2000" dirty="0" err="1"/>
              <a:t>μm</a:t>
            </a:r>
            <a:r>
              <a:rPr lang="en-AU" sz="2000" dirty="0"/>
              <a:t>. Coating density is approximately 6x10</a:t>
            </a:r>
            <a:r>
              <a:rPr lang="en-AU" sz="2000" baseline="30000" dirty="0"/>
              <a:t>6</a:t>
            </a:r>
            <a:r>
              <a:rPr lang="en-AU" sz="2000" dirty="0"/>
              <a:t> particles /mm</a:t>
            </a:r>
            <a:r>
              <a:rPr lang="en-AU" sz="2000" baseline="30000" dirty="0"/>
              <a:t>2</a:t>
            </a:r>
          </a:p>
        </p:txBody>
      </p:sp>
      <p:pic>
        <p:nvPicPr>
          <p:cNvPr id="2253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219200" y="971550"/>
            <a:ext cx="6663063" cy="27432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435024431"/>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57150"/>
            <a:ext cx="5410200" cy="857250"/>
          </a:xfrm>
        </p:spPr>
        <p:txBody>
          <a:bodyPr/>
          <a:lstStyle/>
          <a:p>
            <a:r>
              <a:rPr lang="en-AU" i="1" dirty="0"/>
              <a:t>In vivo </a:t>
            </a:r>
            <a:r>
              <a:rPr lang="en-AU" dirty="0"/>
              <a:t>biofilm formation: MRSA</a:t>
            </a:r>
          </a:p>
        </p:txBody>
      </p:sp>
      <p:sp>
        <p:nvSpPr>
          <p:cNvPr id="3" name="Content Placeholder 2"/>
          <p:cNvSpPr>
            <a:spLocks noGrp="1"/>
          </p:cNvSpPr>
          <p:nvPr>
            <p:ph idx="1"/>
          </p:nvPr>
        </p:nvSpPr>
        <p:spPr>
          <a:xfrm>
            <a:off x="228600" y="1200150"/>
            <a:ext cx="3728034" cy="3176588"/>
          </a:xfrm>
        </p:spPr>
        <p:txBody>
          <a:bodyPr/>
          <a:lstStyle/>
          <a:p>
            <a:pPr marL="0" indent="0">
              <a:buNone/>
            </a:pPr>
            <a:r>
              <a:rPr lang="en-AU" sz="2000" dirty="0"/>
              <a:t>Confocal immuno-stained images (A,B) </a:t>
            </a:r>
          </a:p>
          <a:p>
            <a:pPr marL="0" indent="0">
              <a:buNone/>
            </a:pPr>
            <a:endParaRPr lang="en-AU" sz="2000" dirty="0"/>
          </a:p>
          <a:p>
            <a:pPr marL="0" indent="0">
              <a:buNone/>
            </a:pPr>
            <a:endParaRPr lang="en-AU" sz="2000" dirty="0"/>
          </a:p>
          <a:p>
            <a:pPr marL="0" indent="0">
              <a:buNone/>
            </a:pPr>
            <a:endParaRPr lang="en-AU" sz="2000" dirty="0"/>
          </a:p>
          <a:p>
            <a:pPr marL="0" indent="0">
              <a:buNone/>
            </a:pPr>
            <a:endParaRPr lang="en-AU" sz="2000" dirty="0"/>
          </a:p>
          <a:p>
            <a:pPr marL="0" indent="0">
              <a:buNone/>
            </a:pPr>
            <a:r>
              <a:rPr lang="en-AU" sz="2000" dirty="0"/>
              <a:t>SEM images (C,D) </a:t>
            </a:r>
          </a:p>
          <a:p>
            <a:pPr marL="0" indent="0">
              <a:buNone/>
            </a:pPr>
            <a:r>
              <a:rPr lang="en-AU" sz="2000" dirty="0"/>
              <a:t>Scale bars: 20 </a:t>
            </a:r>
            <a:r>
              <a:rPr lang="en-AU" sz="2000" dirty="0" err="1"/>
              <a:t>μm</a:t>
            </a:r>
            <a:r>
              <a:rPr lang="en-AU" sz="2000" dirty="0"/>
              <a:t>.</a:t>
            </a:r>
          </a:p>
        </p:txBody>
      </p:sp>
      <p:pic>
        <p:nvPicPr>
          <p:cNvPr id="23554"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956634" y="895350"/>
            <a:ext cx="5187366" cy="442551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4" name="Rectangle 3"/>
          <p:cNvSpPr/>
          <p:nvPr/>
        </p:nvSpPr>
        <p:spPr>
          <a:xfrm>
            <a:off x="4343400" y="495240"/>
            <a:ext cx="4343400" cy="400110"/>
          </a:xfrm>
          <a:prstGeom prst="rect">
            <a:avLst/>
          </a:prstGeom>
        </p:spPr>
        <p:txBody>
          <a:bodyPr wrap="square">
            <a:spAutoFit/>
          </a:bodyPr>
          <a:lstStyle/>
          <a:p>
            <a:r>
              <a:rPr lang="en-AU" sz="2000" dirty="0"/>
              <a:t>Uncoated 	          Se NP coated </a:t>
            </a:r>
          </a:p>
        </p:txBody>
      </p:sp>
    </p:spTree>
    <p:extLst>
      <p:ext uri="{BB962C8B-B14F-4D97-AF65-F5344CB8AC3E}">
        <p14:creationId xmlns:p14="http://schemas.microsoft.com/office/powerpoint/2010/main" val="1611472609"/>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57150"/>
            <a:ext cx="5410200" cy="857250"/>
          </a:xfrm>
        </p:spPr>
        <p:txBody>
          <a:bodyPr/>
          <a:lstStyle/>
          <a:p>
            <a:r>
              <a:rPr lang="en-AU" i="1" dirty="0"/>
              <a:t>In vivo </a:t>
            </a:r>
            <a:r>
              <a:rPr lang="en-AU" dirty="0"/>
              <a:t>biofilm formation: MRSE</a:t>
            </a:r>
          </a:p>
        </p:txBody>
      </p:sp>
      <p:sp>
        <p:nvSpPr>
          <p:cNvPr id="3" name="Content Placeholder 2"/>
          <p:cNvSpPr>
            <a:spLocks noGrp="1"/>
          </p:cNvSpPr>
          <p:nvPr>
            <p:ph idx="1"/>
          </p:nvPr>
        </p:nvSpPr>
        <p:spPr>
          <a:xfrm>
            <a:off x="228600" y="1200150"/>
            <a:ext cx="3728034" cy="3176588"/>
          </a:xfrm>
        </p:spPr>
        <p:txBody>
          <a:bodyPr/>
          <a:lstStyle/>
          <a:p>
            <a:pPr marL="0" indent="0">
              <a:buNone/>
            </a:pPr>
            <a:r>
              <a:rPr lang="en-AU" sz="2000" dirty="0"/>
              <a:t>Confocal immuno-stained images (A,B) </a:t>
            </a:r>
          </a:p>
          <a:p>
            <a:pPr marL="0" indent="0">
              <a:buNone/>
            </a:pPr>
            <a:endParaRPr lang="en-AU" sz="2000" dirty="0"/>
          </a:p>
          <a:p>
            <a:pPr marL="0" indent="0">
              <a:buNone/>
            </a:pPr>
            <a:endParaRPr lang="en-AU" sz="2000" dirty="0"/>
          </a:p>
          <a:p>
            <a:pPr marL="0" indent="0">
              <a:buNone/>
            </a:pPr>
            <a:endParaRPr lang="en-AU" sz="2000" dirty="0"/>
          </a:p>
          <a:p>
            <a:pPr marL="0" indent="0">
              <a:buNone/>
            </a:pPr>
            <a:endParaRPr lang="en-AU" sz="2000" dirty="0"/>
          </a:p>
          <a:p>
            <a:pPr marL="0" indent="0">
              <a:buNone/>
            </a:pPr>
            <a:r>
              <a:rPr lang="en-AU" sz="2000" dirty="0"/>
              <a:t>SEM images (C,D) </a:t>
            </a:r>
          </a:p>
          <a:p>
            <a:pPr marL="0" indent="0">
              <a:buNone/>
            </a:pPr>
            <a:r>
              <a:rPr lang="en-AU" sz="2000" dirty="0"/>
              <a:t>Scale bars: 20 </a:t>
            </a:r>
            <a:r>
              <a:rPr lang="en-AU" sz="2000" dirty="0" err="1"/>
              <a:t>μm</a:t>
            </a:r>
            <a:r>
              <a:rPr lang="en-AU" sz="2000" dirty="0"/>
              <a:t>.</a:t>
            </a:r>
          </a:p>
        </p:txBody>
      </p:sp>
      <p:sp>
        <p:nvSpPr>
          <p:cNvPr id="4" name="Rectangle 3"/>
          <p:cNvSpPr/>
          <p:nvPr/>
        </p:nvSpPr>
        <p:spPr>
          <a:xfrm>
            <a:off x="4343400" y="495240"/>
            <a:ext cx="4343400" cy="400110"/>
          </a:xfrm>
          <a:prstGeom prst="rect">
            <a:avLst/>
          </a:prstGeom>
        </p:spPr>
        <p:txBody>
          <a:bodyPr wrap="square">
            <a:spAutoFit/>
          </a:bodyPr>
          <a:lstStyle/>
          <a:p>
            <a:r>
              <a:rPr lang="en-AU" sz="2000" dirty="0"/>
              <a:t>Uncoated 	          Se NP coated </a:t>
            </a:r>
          </a:p>
        </p:txBody>
      </p:sp>
      <p:pic>
        <p:nvPicPr>
          <p:cNvPr id="24578"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962400" y="836167"/>
            <a:ext cx="5181600" cy="447878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867276551"/>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A83BD9E-4FF8-4DD9-B470-3100111ADC70}"/>
              </a:ext>
            </a:extLst>
          </p:cNvPr>
          <p:cNvSpPr>
            <a:spLocks noGrp="1"/>
          </p:cNvSpPr>
          <p:nvPr>
            <p:ph type="title"/>
          </p:nvPr>
        </p:nvSpPr>
        <p:spPr>
          <a:xfrm>
            <a:off x="457993" y="-216121"/>
            <a:ext cx="8228013" cy="857250"/>
          </a:xfrm>
        </p:spPr>
        <p:txBody>
          <a:bodyPr/>
          <a:lstStyle/>
          <a:p>
            <a:r>
              <a:rPr lang="en-AU" sz="3200" dirty="0"/>
              <a:t>Conclusions</a:t>
            </a:r>
          </a:p>
        </p:txBody>
      </p:sp>
      <p:sp>
        <p:nvSpPr>
          <p:cNvPr id="5" name="Content Placeholder 2">
            <a:extLst>
              <a:ext uri="{FF2B5EF4-FFF2-40B4-BE49-F238E27FC236}">
                <a16:creationId xmlns:a16="http://schemas.microsoft.com/office/drawing/2014/main" id="{4E643FB4-0128-430E-A832-21AA4137829C}"/>
              </a:ext>
            </a:extLst>
          </p:cNvPr>
          <p:cNvSpPr txBox="1">
            <a:spLocks/>
          </p:cNvSpPr>
          <p:nvPr/>
        </p:nvSpPr>
        <p:spPr>
          <a:xfrm>
            <a:off x="539154" y="438150"/>
            <a:ext cx="7772400" cy="3309938"/>
          </a:xfrm>
          <a:prstGeom prst="rect">
            <a:avLst/>
          </a:prstGeom>
        </p:spPr>
        <p:txBody>
          <a:bodyPr/>
          <a:lstStyle>
            <a:lvl1pPr marL="342900" indent="-342900" algn="l" defTabSz="762000" rtl="0" eaLnBrk="0" fontAlgn="base" hangingPunct="0">
              <a:spcBef>
                <a:spcPct val="20000"/>
              </a:spcBef>
              <a:spcAft>
                <a:spcPct val="0"/>
              </a:spcAft>
              <a:buChar char="•"/>
              <a:defRPr sz="2000">
                <a:solidFill>
                  <a:schemeClr val="tx1"/>
                </a:solidFill>
                <a:latin typeface="+mn-lt"/>
                <a:ea typeface="+mn-ea"/>
                <a:cs typeface="+mn-cs"/>
              </a:defRPr>
            </a:lvl1pPr>
            <a:lvl2pPr marL="742950" indent="-285750" algn="l" defTabSz="762000" rtl="0" eaLnBrk="0" fontAlgn="base" hangingPunct="0">
              <a:spcBef>
                <a:spcPct val="20000"/>
              </a:spcBef>
              <a:spcAft>
                <a:spcPct val="0"/>
              </a:spcAft>
              <a:buChar char="–"/>
              <a:defRPr sz="2800">
                <a:solidFill>
                  <a:schemeClr val="tx1"/>
                </a:solidFill>
                <a:latin typeface="Times New Roman" pitchFamily="18" charset="0"/>
                <a:cs typeface="+mn-cs"/>
              </a:defRPr>
            </a:lvl2pPr>
            <a:lvl3pPr marL="1143000" indent="-228600" algn="l" defTabSz="762000" rtl="0" eaLnBrk="0" fontAlgn="base" hangingPunct="0">
              <a:spcBef>
                <a:spcPct val="20000"/>
              </a:spcBef>
              <a:spcAft>
                <a:spcPct val="0"/>
              </a:spcAft>
              <a:buChar char="•"/>
              <a:defRPr sz="2400">
                <a:solidFill>
                  <a:schemeClr val="tx1"/>
                </a:solidFill>
                <a:latin typeface="Times New Roman" pitchFamily="18" charset="0"/>
                <a:cs typeface="+mn-cs"/>
              </a:defRPr>
            </a:lvl3pPr>
            <a:lvl4pPr marL="1600200" indent="-228600" algn="l" defTabSz="762000" rtl="0" eaLnBrk="0" fontAlgn="base" hangingPunct="0">
              <a:spcBef>
                <a:spcPct val="20000"/>
              </a:spcBef>
              <a:spcAft>
                <a:spcPct val="0"/>
              </a:spcAft>
              <a:buChar char="–"/>
              <a:defRPr sz="2000">
                <a:solidFill>
                  <a:schemeClr val="tx1"/>
                </a:solidFill>
                <a:latin typeface="Times New Roman" pitchFamily="18" charset="0"/>
                <a:cs typeface="+mn-cs"/>
              </a:defRPr>
            </a:lvl4pPr>
            <a:lvl5pPr marL="2057400" indent="-228600" algn="l" defTabSz="762000" rtl="0" eaLnBrk="0" fontAlgn="base" hangingPunct="0">
              <a:spcBef>
                <a:spcPct val="20000"/>
              </a:spcBef>
              <a:spcAft>
                <a:spcPct val="0"/>
              </a:spcAft>
              <a:buChar char="•"/>
              <a:defRPr sz="2000">
                <a:solidFill>
                  <a:schemeClr val="tx1"/>
                </a:solidFill>
                <a:latin typeface="Times New Roman" pitchFamily="18" charset="0"/>
                <a:cs typeface="+mn-cs"/>
              </a:defRPr>
            </a:lvl5pPr>
            <a:lvl6pPr marL="2514600" indent="-228600" algn="l" defTabSz="762000" rtl="0" eaLnBrk="0" fontAlgn="base" hangingPunct="0">
              <a:spcBef>
                <a:spcPct val="20000"/>
              </a:spcBef>
              <a:spcAft>
                <a:spcPct val="0"/>
              </a:spcAft>
              <a:buChar char="•"/>
              <a:defRPr sz="2000">
                <a:solidFill>
                  <a:schemeClr val="tx1"/>
                </a:solidFill>
                <a:latin typeface="Times New Roman" pitchFamily="18" charset="0"/>
                <a:cs typeface="+mn-cs"/>
              </a:defRPr>
            </a:lvl6pPr>
            <a:lvl7pPr marL="2971800" indent="-228600" algn="l" defTabSz="762000" rtl="0" eaLnBrk="0" fontAlgn="base" hangingPunct="0">
              <a:spcBef>
                <a:spcPct val="20000"/>
              </a:spcBef>
              <a:spcAft>
                <a:spcPct val="0"/>
              </a:spcAft>
              <a:buChar char="•"/>
              <a:defRPr sz="2000">
                <a:solidFill>
                  <a:schemeClr val="tx1"/>
                </a:solidFill>
                <a:latin typeface="Times New Roman" pitchFamily="18" charset="0"/>
                <a:cs typeface="+mn-cs"/>
              </a:defRPr>
            </a:lvl7pPr>
            <a:lvl8pPr marL="3429000" indent="-228600" algn="l" defTabSz="762000" rtl="0" eaLnBrk="0" fontAlgn="base" hangingPunct="0">
              <a:spcBef>
                <a:spcPct val="20000"/>
              </a:spcBef>
              <a:spcAft>
                <a:spcPct val="0"/>
              </a:spcAft>
              <a:buChar char="•"/>
              <a:defRPr sz="2000">
                <a:solidFill>
                  <a:schemeClr val="tx1"/>
                </a:solidFill>
                <a:latin typeface="Times New Roman" pitchFamily="18" charset="0"/>
                <a:cs typeface="+mn-cs"/>
              </a:defRPr>
            </a:lvl8pPr>
            <a:lvl9pPr marL="3886200" indent="-228600" algn="l" defTabSz="762000" rtl="0" eaLnBrk="0" fontAlgn="base" hangingPunct="0">
              <a:spcBef>
                <a:spcPct val="20000"/>
              </a:spcBef>
              <a:spcAft>
                <a:spcPct val="0"/>
              </a:spcAft>
              <a:buChar char="•"/>
              <a:defRPr sz="2000">
                <a:solidFill>
                  <a:schemeClr val="tx1"/>
                </a:solidFill>
                <a:latin typeface="Times New Roman" pitchFamily="18" charset="0"/>
                <a:cs typeface="+mn-cs"/>
              </a:defRPr>
            </a:lvl9pPr>
          </a:lstStyle>
          <a:p>
            <a:pPr marL="0" indent="0">
              <a:buFontTx/>
              <a:buNone/>
            </a:pPr>
            <a:r>
              <a:rPr lang="en-AU" kern="0" dirty="0"/>
              <a:t>Selenium-based Engineered Nanoparticles (Se-NPs):</a:t>
            </a:r>
          </a:p>
          <a:p>
            <a:r>
              <a:rPr lang="en-AU" kern="0" dirty="0"/>
              <a:t>Size dependent antibacterial activity</a:t>
            </a:r>
          </a:p>
          <a:p>
            <a:r>
              <a:rPr lang="en-AU" kern="0" dirty="0"/>
              <a:t>Low cytotoxicity</a:t>
            </a:r>
          </a:p>
          <a:p>
            <a:r>
              <a:rPr lang="en-AU" kern="0" dirty="0"/>
              <a:t>Facile synthesis in suspension or </a:t>
            </a:r>
            <a:r>
              <a:rPr lang="en-AU" i="1" kern="0" dirty="0"/>
              <a:t>in situ</a:t>
            </a:r>
          </a:p>
          <a:p>
            <a:r>
              <a:rPr lang="en-US" dirty="0"/>
              <a:t>Effective </a:t>
            </a:r>
            <a:r>
              <a:rPr lang="en-US" i="1" dirty="0"/>
              <a:t>in vivo </a:t>
            </a:r>
            <a:r>
              <a:rPr lang="en-US" dirty="0"/>
              <a:t>and incorporated in </a:t>
            </a:r>
          </a:p>
          <a:p>
            <a:pPr marL="0" indent="0">
              <a:buNone/>
            </a:pPr>
            <a:r>
              <a:rPr lang="en-US" dirty="0"/>
              <a:t>hydrogel scaffolds</a:t>
            </a:r>
            <a:endParaRPr lang="en-AU" i="1" kern="0" dirty="0"/>
          </a:p>
          <a:p>
            <a:r>
              <a:rPr lang="en-AU" kern="0" dirty="0"/>
              <a:t>Impacts on bacteria:</a:t>
            </a:r>
          </a:p>
          <a:p>
            <a:pPr lvl="1">
              <a:buFont typeface="Wingdings" panose="05000000000000000000" pitchFamily="2" charset="2"/>
              <a:buChar char="ü"/>
            </a:pPr>
            <a:r>
              <a:rPr lang="en-AU" sz="2000" kern="0" dirty="0">
                <a:latin typeface="+mn-lt"/>
              </a:rPr>
              <a:t>ROS</a:t>
            </a:r>
          </a:p>
          <a:p>
            <a:pPr lvl="1">
              <a:buFont typeface="Wingdings" panose="05000000000000000000" pitchFamily="2" charset="2"/>
              <a:buChar char="ü"/>
            </a:pPr>
            <a:r>
              <a:rPr lang="en-AU" sz="2000" kern="0" dirty="0">
                <a:latin typeface="+mn-lt"/>
              </a:rPr>
              <a:t>ATP</a:t>
            </a:r>
          </a:p>
          <a:p>
            <a:pPr lvl="1">
              <a:buFont typeface="Wingdings" panose="05000000000000000000" pitchFamily="2" charset="2"/>
              <a:buChar char="ü"/>
            </a:pPr>
            <a:r>
              <a:rPr lang="en-AU" sz="2000" kern="0" dirty="0">
                <a:latin typeface="+mn-lt"/>
              </a:rPr>
              <a:t>membrane depolarisation </a:t>
            </a:r>
          </a:p>
          <a:p>
            <a:pPr lvl="1">
              <a:buFont typeface="Wingdings" panose="05000000000000000000" pitchFamily="2" charset="2"/>
              <a:buChar char="ü"/>
            </a:pPr>
            <a:r>
              <a:rPr lang="en-AU" sz="2000" kern="0" dirty="0">
                <a:latin typeface="+mn-lt"/>
              </a:rPr>
              <a:t>membrane permeability</a:t>
            </a:r>
          </a:p>
          <a:p>
            <a:pPr marL="0" indent="0">
              <a:buFontTx/>
              <a:buNone/>
            </a:pPr>
            <a:endParaRPr lang="en-AU" kern="0" dirty="0"/>
          </a:p>
        </p:txBody>
      </p:sp>
      <p:pic>
        <p:nvPicPr>
          <p:cNvPr id="6" name="Picture 5">
            <a:extLst>
              <a:ext uri="{FF2B5EF4-FFF2-40B4-BE49-F238E27FC236}">
                <a16:creationId xmlns:a16="http://schemas.microsoft.com/office/drawing/2014/main" id="{411EC6D9-F441-4EDB-97FA-FA092B2B5EF7}"/>
              </a:ext>
            </a:extLst>
          </p:cNvPr>
          <p:cNvPicPr>
            <a:picLocks noChangeAspect="1"/>
          </p:cNvPicPr>
          <p:nvPr/>
        </p:nvPicPr>
        <p:blipFill rotWithShape="1">
          <a:blip r:embed="rId3"/>
          <a:srcRect l="2317" t="16303" r="1459" b="2441"/>
          <a:stretch/>
        </p:blipFill>
        <p:spPr>
          <a:xfrm>
            <a:off x="5922605" y="1276350"/>
            <a:ext cx="3221395" cy="1171416"/>
          </a:xfrm>
          <a:prstGeom prst="rect">
            <a:avLst/>
          </a:prstGeom>
        </p:spPr>
      </p:pic>
      <p:sp>
        <p:nvSpPr>
          <p:cNvPr id="7" name="Up Arrow 8">
            <a:extLst>
              <a:ext uri="{FF2B5EF4-FFF2-40B4-BE49-F238E27FC236}">
                <a16:creationId xmlns:a16="http://schemas.microsoft.com/office/drawing/2014/main" id="{26CACF39-CEA4-4DCA-AD27-DBDAB5D85726}"/>
              </a:ext>
            </a:extLst>
          </p:cNvPr>
          <p:cNvSpPr/>
          <p:nvPr/>
        </p:nvSpPr>
        <p:spPr bwMode="auto">
          <a:xfrm>
            <a:off x="2133600" y="2952750"/>
            <a:ext cx="228600" cy="342900"/>
          </a:xfrm>
          <a:prstGeom prst="upArrow">
            <a:avLst/>
          </a:prstGeom>
          <a:solidFill>
            <a:srgbClr val="FF0000"/>
          </a:solidFill>
          <a:ln w="12700" cap="flat" cmpd="sng" algn="ctr">
            <a:solidFill>
              <a:schemeClr val="tx1"/>
            </a:solidFill>
            <a:prstDash val="solid"/>
            <a:round/>
            <a:headEnd type="none" w="sm" len="sm"/>
            <a:tailEnd type="none" w="sm" len="sm"/>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AU" sz="2400" b="0" i="0" u="none" strike="noStrike" cap="none" normalizeH="0" baseline="0">
              <a:ln>
                <a:noFill/>
              </a:ln>
              <a:solidFill>
                <a:schemeClr val="tx1"/>
              </a:solidFill>
              <a:effectLst/>
              <a:latin typeface="Times New Roman" pitchFamily="18" charset="0"/>
              <a:cs typeface="Times New Roman" pitchFamily="18" charset="0"/>
            </a:endParaRPr>
          </a:p>
        </p:txBody>
      </p:sp>
      <p:sp>
        <p:nvSpPr>
          <p:cNvPr id="8" name="Up Arrow 9">
            <a:extLst>
              <a:ext uri="{FF2B5EF4-FFF2-40B4-BE49-F238E27FC236}">
                <a16:creationId xmlns:a16="http://schemas.microsoft.com/office/drawing/2014/main" id="{C02641BE-E428-43A3-9955-EEC2D5EDB340}"/>
              </a:ext>
            </a:extLst>
          </p:cNvPr>
          <p:cNvSpPr/>
          <p:nvPr/>
        </p:nvSpPr>
        <p:spPr bwMode="auto">
          <a:xfrm rot="10800000">
            <a:off x="2133600" y="3371849"/>
            <a:ext cx="228600" cy="342900"/>
          </a:xfrm>
          <a:prstGeom prst="upArrow">
            <a:avLst/>
          </a:prstGeom>
          <a:solidFill>
            <a:srgbClr val="FF0000"/>
          </a:solidFill>
          <a:ln w="12700" cap="flat" cmpd="sng" algn="ctr">
            <a:solidFill>
              <a:schemeClr val="tx1"/>
            </a:solidFill>
            <a:prstDash val="solid"/>
            <a:round/>
            <a:headEnd type="none" w="sm" len="sm"/>
            <a:tailEnd type="none" w="sm" len="sm"/>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AU" sz="2400" b="0" i="0" u="none" strike="noStrike" cap="none" normalizeH="0" baseline="0">
              <a:ln>
                <a:noFill/>
              </a:ln>
              <a:solidFill>
                <a:schemeClr val="tx1"/>
              </a:solidFill>
              <a:effectLst/>
              <a:latin typeface="Times New Roman" pitchFamily="18" charset="0"/>
              <a:cs typeface="Times New Roman" pitchFamily="18" charset="0"/>
            </a:endParaRPr>
          </a:p>
        </p:txBody>
      </p:sp>
      <p:sp>
        <p:nvSpPr>
          <p:cNvPr id="9" name="Up Arrow 10">
            <a:extLst>
              <a:ext uri="{FF2B5EF4-FFF2-40B4-BE49-F238E27FC236}">
                <a16:creationId xmlns:a16="http://schemas.microsoft.com/office/drawing/2014/main" id="{935BE80D-794C-43AD-9BBD-DBCC960DE2C8}"/>
              </a:ext>
            </a:extLst>
          </p:cNvPr>
          <p:cNvSpPr/>
          <p:nvPr/>
        </p:nvSpPr>
        <p:spPr bwMode="auto">
          <a:xfrm>
            <a:off x="4430097" y="3638550"/>
            <a:ext cx="228600" cy="342900"/>
          </a:xfrm>
          <a:prstGeom prst="upArrow">
            <a:avLst/>
          </a:prstGeom>
          <a:solidFill>
            <a:srgbClr val="FF0000"/>
          </a:solidFill>
          <a:ln w="12700" cap="flat" cmpd="sng" algn="ctr">
            <a:solidFill>
              <a:schemeClr val="tx1"/>
            </a:solidFill>
            <a:prstDash val="solid"/>
            <a:round/>
            <a:headEnd type="none" w="sm" len="sm"/>
            <a:tailEnd type="none" w="sm" len="sm"/>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AU" sz="2400" b="0" i="0" u="none" strike="noStrike" cap="none" normalizeH="0" baseline="0">
              <a:ln>
                <a:noFill/>
              </a:ln>
              <a:solidFill>
                <a:schemeClr val="tx1"/>
              </a:solidFill>
              <a:effectLst/>
              <a:latin typeface="Times New Roman" pitchFamily="18" charset="0"/>
              <a:cs typeface="Times New Roman" pitchFamily="18" charset="0"/>
            </a:endParaRPr>
          </a:p>
        </p:txBody>
      </p:sp>
      <p:sp>
        <p:nvSpPr>
          <p:cNvPr id="10" name="Up Arrow 11">
            <a:extLst>
              <a:ext uri="{FF2B5EF4-FFF2-40B4-BE49-F238E27FC236}">
                <a16:creationId xmlns:a16="http://schemas.microsoft.com/office/drawing/2014/main" id="{187A9680-96B1-4BFE-9E8B-6A46BF1F77DA}"/>
              </a:ext>
            </a:extLst>
          </p:cNvPr>
          <p:cNvSpPr/>
          <p:nvPr/>
        </p:nvSpPr>
        <p:spPr bwMode="auto">
          <a:xfrm>
            <a:off x="4311054" y="4033838"/>
            <a:ext cx="228600" cy="342900"/>
          </a:xfrm>
          <a:prstGeom prst="upArrow">
            <a:avLst/>
          </a:prstGeom>
          <a:solidFill>
            <a:srgbClr val="FF0000"/>
          </a:solidFill>
          <a:ln w="12700" cap="flat" cmpd="sng" algn="ctr">
            <a:solidFill>
              <a:schemeClr val="tx1"/>
            </a:solidFill>
            <a:prstDash val="solid"/>
            <a:round/>
            <a:headEnd type="none" w="sm" len="sm"/>
            <a:tailEnd type="none" w="sm" len="sm"/>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AU" sz="2400" b="0" i="0" u="none" strike="noStrike" cap="none" normalizeH="0" baseline="0">
              <a:ln>
                <a:noFill/>
              </a:ln>
              <a:solidFill>
                <a:schemeClr val="tx1"/>
              </a:solidFill>
              <a:effectLst/>
              <a:latin typeface="Times New Roman" pitchFamily="18" charset="0"/>
              <a:cs typeface="Times New Roman" pitchFamily="18" charset="0"/>
            </a:endParaRPr>
          </a:p>
        </p:txBody>
      </p:sp>
      <p:pic>
        <p:nvPicPr>
          <p:cNvPr id="11" name="Picture 2" descr="E:\Experiment\Se NPs\HIM\40-80-120-HIM -2 copy.tif">
            <a:extLst>
              <a:ext uri="{FF2B5EF4-FFF2-40B4-BE49-F238E27FC236}">
                <a16:creationId xmlns:a16="http://schemas.microsoft.com/office/drawing/2014/main" id="{1ADFEFD8-B95E-44A9-879B-29B810602BD3}"/>
              </a:ext>
            </a:extLst>
          </p:cNvPr>
          <p:cNvPicPr>
            <a:picLocks noChangeAspect="1" noChangeArrowheads="1"/>
          </p:cNvPicPr>
          <p:nvPr/>
        </p:nvPicPr>
        <p:blipFill rotWithShape="1">
          <a:blip r:embed="rId4" cstate="print">
            <a:extLst>
              <a:ext uri="{28A0092B-C50C-407E-A947-70E740481C1C}">
                <a14:useLocalDpi xmlns:a14="http://schemas.microsoft.com/office/drawing/2010/main" val="0"/>
              </a:ext>
            </a:extLst>
          </a:blip>
          <a:srcRect l="50818" t="50471" r="25654" b="2358"/>
          <a:stretch/>
        </p:blipFill>
        <p:spPr bwMode="auto">
          <a:xfrm>
            <a:off x="5938186" y="2536603"/>
            <a:ext cx="1905000" cy="1905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891718434"/>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Rectangle 2"/>
          <p:cNvSpPr>
            <a:spLocks noGrp="1" noChangeArrowheads="1"/>
          </p:cNvSpPr>
          <p:nvPr>
            <p:ph type="title"/>
          </p:nvPr>
        </p:nvSpPr>
        <p:spPr>
          <a:xfrm>
            <a:off x="2640146" y="104492"/>
            <a:ext cx="3832752" cy="506016"/>
          </a:xfrm>
        </p:spPr>
        <p:txBody>
          <a:bodyPr/>
          <a:lstStyle/>
          <a:p>
            <a:r>
              <a:rPr lang="en-AU" sz="2100" dirty="0">
                <a:solidFill>
                  <a:schemeClr val="accent2"/>
                </a:solidFill>
                <a:latin typeface="+mn-lt"/>
              </a:rPr>
              <a:t>Acknowledgements</a:t>
            </a:r>
          </a:p>
        </p:txBody>
      </p:sp>
      <p:sp>
        <p:nvSpPr>
          <p:cNvPr id="34819" name="Rectangle 3"/>
          <p:cNvSpPr>
            <a:spLocks noGrp="1" noChangeArrowheads="1"/>
          </p:cNvSpPr>
          <p:nvPr>
            <p:ph idx="1"/>
          </p:nvPr>
        </p:nvSpPr>
        <p:spPr>
          <a:xfrm>
            <a:off x="223743" y="741318"/>
            <a:ext cx="1835944" cy="3729038"/>
          </a:xfrm>
        </p:spPr>
        <p:txBody>
          <a:bodyPr>
            <a:noAutofit/>
          </a:bodyPr>
          <a:lstStyle/>
          <a:p>
            <a:pPr>
              <a:lnSpc>
                <a:spcPct val="90000"/>
              </a:lnSpc>
              <a:buFont typeface="Wingdings" pitchFamily="2" charset="2"/>
              <a:buNone/>
            </a:pPr>
            <a:r>
              <a:rPr lang="en-AU" sz="1200" b="1" i="1" dirty="0"/>
              <a:t>Uni. of Melbourne:</a:t>
            </a:r>
          </a:p>
          <a:p>
            <a:pPr>
              <a:lnSpc>
                <a:spcPct val="90000"/>
              </a:lnSpc>
              <a:buFont typeface="Wingdings" pitchFamily="2" charset="2"/>
              <a:buNone/>
            </a:pPr>
            <a:r>
              <a:rPr lang="en-AU" sz="1050" dirty="0"/>
              <a:t>Geoff Stevens</a:t>
            </a:r>
          </a:p>
          <a:p>
            <a:pPr>
              <a:lnSpc>
                <a:spcPct val="90000"/>
              </a:lnSpc>
              <a:buFont typeface="Wingdings" pitchFamily="2" charset="2"/>
              <a:buNone/>
            </a:pPr>
            <a:r>
              <a:rPr lang="en-AU" sz="1050" dirty="0"/>
              <a:t>Sally Gras</a:t>
            </a:r>
          </a:p>
          <a:p>
            <a:pPr>
              <a:lnSpc>
                <a:spcPct val="90000"/>
              </a:lnSpc>
              <a:buFont typeface="Wingdings" pitchFamily="2" charset="2"/>
              <a:buNone/>
            </a:pPr>
            <a:r>
              <a:rPr lang="en-AU" sz="1050" dirty="0"/>
              <a:t>Kerry Landman</a:t>
            </a:r>
          </a:p>
          <a:p>
            <a:pPr>
              <a:lnSpc>
                <a:spcPct val="90000"/>
              </a:lnSpc>
              <a:buFont typeface="Wingdings" pitchFamily="2" charset="2"/>
              <a:buNone/>
            </a:pPr>
            <a:r>
              <a:rPr lang="en-AU" sz="1050" dirty="0"/>
              <a:t>Barry Hughes</a:t>
            </a:r>
          </a:p>
          <a:p>
            <a:pPr>
              <a:lnSpc>
                <a:spcPct val="90000"/>
              </a:lnSpc>
              <a:buFont typeface="Wingdings" pitchFamily="2" charset="2"/>
              <a:buNone/>
            </a:pPr>
            <a:r>
              <a:rPr lang="en-US" sz="1050" dirty="0"/>
              <a:t>Michelle de Silva</a:t>
            </a:r>
          </a:p>
          <a:p>
            <a:pPr>
              <a:lnSpc>
                <a:spcPct val="90000"/>
              </a:lnSpc>
              <a:buFont typeface="Wingdings" pitchFamily="2" charset="2"/>
              <a:buNone/>
            </a:pPr>
            <a:r>
              <a:rPr lang="en-AU" sz="1050" dirty="0"/>
              <a:t>Nicolin </a:t>
            </a:r>
            <a:r>
              <a:rPr lang="en-AU" sz="1050" dirty="0" err="1"/>
              <a:t>Tirtaamadja</a:t>
            </a:r>
            <a:endParaRPr lang="en-AU" sz="1050" dirty="0"/>
          </a:p>
          <a:p>
            <a:pPr>
              <a:lnSpc>
                <a:spcPct val="90000"/>
              </a:lnSpc>
              <a:buFont typeface="Wingdings" pitchFamily="2" charset="2"/>
              <a:buNone/>
            </a:pPr>
            <a:r>
              <a:rPr lang="en-AU" sz="1050" dirty="0"/>
              <a:t>Debapriya Mitra</a:t>
            </a:r>
          </a:p>
          <a:p>
            <a:pPr>
              <a:lnSpc>
                <a:spcPct val="90000"/>
              </a:lnSpc>
              <a:buFont typeface="Wingdings" pitchFamily="2" charset="2"/>
              <a:buNone/>
            </a:pPr>
            <a:r>
              <a:rPr lang="en-AU" sz="1050" dirty="0"/>
              <a:t>Dewi Go</a:t>
            </a:r>
          </a:p>
          <a:p>
            <a:pPr>
              <a:lnSpc>
                <a:spcPct val="90000"/>
              </a:lnSpc>
              <a:buFont typeface="Wingdings" pitchFamily="2" charset="2"/>
              <a:buNone/>
            </a:pPr>
            <a:r>
              <a:rPr lang="en-AU" sz="1050" dirty="0"/>
              <a:t>Yang Cao</a:t>
            </a:r>
          </a:p>
          <a:p>
            <a:pPr>
              <a:lnSpc>
                <a:spcPct val="90000"/>
              </a:lnSpc>
              <a:buFont typeface="Wingdings" pitchFamily="2" charset="2"/>
              <a:buNone/>
            </a:pPr>
            <a:r>
              <a:rPr lang="en-AU" sz="1050" dirty="0"/>
              <a:t>Tristan Croll</a:t>
            </a:r>
          </a:p>
          <a:p>
            <a:pPr marL="0" indent="0">
              <a:buNone/>
              <a:defRPr/>
            </a:pPr>
            <a:r>
              <a:rPr lang="en-US" sz="1050" dirty="0"/>
              <a:t>Javad Jafari</a:t>
            </a:r>
          </a:p>
          <a:p>
            <a:pPr marL="0" indent="0">
              <a:buNone/>
              <a:defRPr/>
            </a:pPr>
            <a:r>
              <a:rPr lang="en-US" sz="1050" dirty="0"/>
              <a:t>Silvia Leo</a:t>
            </a:r>
          </a:p>
          <a:p>
            <a:pPr marL="0" indent="0">
              <a:buNone/>
              <a:defRPr/>
            </a:pPr>
            <a:r>
              <a:rPr lang="en-US" sz="1050" dirty="0">
                <a:sym typeface="Helvetica Neue" charset="0"/>
              </a:rPr>
              <a:t>Gordon Lynch</a:t>
            </a:r>
          </a:p>
          <a:p>
            <a:pPr marL="0" indent="0">
              <a:buNone/>
              <a:defRPr/>
            </a:pPr>
            <a:r>
              <a:rPr lang="en-US" sz="1050" dirty="0">
                <a:sym typeface="Helvetica Neue" charset="0"/>
              </a:rPr>
              <a:t>Carolina Tallon</a:t>
            </a:r>
          </a:p>
          <a:p>
            <a:pPr>
              <a:lnSpc>
                <a:spcPct val="90000"/>
              </a:lnSpc>
              <a:buFont typeface="Wingdings" pitchFamily="2" charset="2"/>
              <a:buNone/>
            </a:pPr>
            <a:endParaRPr lang="en-AU" sz="1050" dirty="0"/>
          </a:p>
        </p:txBody>
      </p:sp>
      <p:pic>
        <p:nvPicPr>
          <p:cNvPr id="34821" name="Picture 8"/>
          <p:cNvPicPr>
            <a:picLocks noChangeArrowheads="1"/>
          </p:cNvPicPr>
          <p:nvPr/>
        </p:nvPicPr>
        <p:blipFill>
          <a:blip r:embed="rId3" cstate="print"/>
          <a:srcRect l="-24342" b="42540"/>
          <a:stretch>
            <a:fillRect/>
          </a:stretch>
        </p:blipFill>
        <p:spPr bwMode="auto">
          <a:xfrm>
            <a:off x="6315266" y="3696150"/>
            <a:ext cx="864971" cy="644782"/>
          </a:xfrm>
          <a:prstGeom prst="rect">
            <a:avLst/>
          </a:prstGeom>
          <a:noFill/>
          <a:ln w="9525">
            <a:noFill/>
            <a:miter lim="800000"/>
            <a:headEnd/>
            <a:tailEnd/>
          </a:ln>
        </p:spPr>
      </p:pic>
      <p:pic>
        <p:nvPicPr>
          <p:cNvPr id="34822" name="Picture 9"/>
          <p:cNvPicPr>
            <a:picLocks noChangeArrowheads="1"/>
          </p:cNvPicPr>
          <p:nvPr/>
        </p:nvPicPr>
        <p:blipFill>
          <a:blip r:embed="rId4" cstate="print"/>
          <a:srcRect/>
          <a:stretch>
            <a:fillRect/>
          </a:stretch>
        </p:blipFill>
        <p:spPr bwMode="auto">
          <a:xfrm>
            <a:off x="7252554" y="3696150"/>
            <a:ext cx="666548" cy="656094"/>
          </a:xfrm>
          <a:prstGeom prst="rect">
            <a:avLst/>
          </a:prstGeom>
          <a:noFill/>
          <a:ln w="9525">
            <a:noFill/>
            <a:miter lim="800000"/>
            <a:headEnd/>
            <a:tailEnd/>
          </a:ln>
        </p:spPr>
      </p:pic>
      <p:sp>
        <p:nvSpPr>
          <p:cNvPr id="54280" name="Text Box 11"/>
          <p:cNvSpPr txBox="1">
            <a:spLocks noChangeArrowheads="1"/>
          </p:cNvSpPr>
          <p:nvPr/>
        </p:nvSpPr>
        <p:spPr bwMode="auto">
          <a:xfrm>
            <a:off x="3429000" y="739526"/>
            <a:ext cx="3050958" cy="2885405"/>
          </a:xfrm>
          <a:prstGeom prst="rect">
            <a:avLst/>
          </a:prstGeom>
          <a:noFill/>
          <a:ln w="12700">
            <a:noFill/>
            <a:miter lim="800000"/>
            <a:headEnd type="none" w="sm" len="sm"/>
            <a:tailEnd type="none" w="sm" len="sm"/>
          </a:ln>
        </p:spPr>
        <p:txBody>
          <a:bodyPr wrap="square">
            <a:spAutoFit/>
          </a:bodyPr>
          <a:lstStyle/>
          <a:p>
            <a:pPr>
              <a:defRPr/>
            </a:pPr>
            <a:r>
              <a:rPr lang="en-AU" sz="1200" b="1" i="1" dirty="0">
                <a:latin typeface="+mn-lt"/>
              </a:rPr>
              <a:t>Collaborators:</a:t>
            </a:r>
          </a:p>
          <a:p>
            <a:pPr>
              <a:defRPr/>
            </a:pPr>
            <a:r>
              <a:rPr lang="en-AU" sz="1050" dirty="0">
                <a:latin typeface="+mn-lt"/>
              </a:rPr>
              <a:t>Wayne Morrison – O’Brien Institute</a:t>
            </a:r>
          </a:p>
          <a:p>
            <a:pPr>
              <a:defRPr/>
            </a:pPr>
            <a:r>
              <a:rPr lang="en-AU" sz="1050" dirty="0">
                <a:latin typeface="+mn-lt"/>
              </a:rPr>
              <a:t>Keren </a:t>
            </a:r>
            <a:r>
              <a:rPr lang="en-AU" sz="1050" dirty="0" err="1">
                <a:latin typeface="+mn-lt"/>
              </a:rPr>
              <a:t>Abberton</a:t>
            </a:r>
            <a:r>
              <a:rPr lang="en-AU" sz="1050" dirty="0">
                <a:latin typeface="+mn-lt"/>
              </a:rPr>
              <a:t> – O’Brien Institute</a:t>
            </a:r>
          </a:p>
          <a:p>
            <a:pPr>
              <a:defRPr/>
            </a:pPr>
            <a:r>
              <a:rPr lang="en-US" sz="1050" dirty="0">
                <a:latin typeface="+mn-lt"/>
              </a:rPr>
              <a:t>Jason Palmer </a:t>
            </a:r>
            <a:r>
              <a:rPr lang="en-AU" sz="1050" dirty="0">
                <a:latin typeface="+mn-lt"/>
              </a:rPr>
              <a:t>– O’Brien Institute</a:t>
            </a:r>
            <a:endParaRPr lang="en-US" sz="1050" dirty="0">
              <a:latin typeface="+mn-lt"/>
            </a:endParaRPr>
          </a:p>
          <a:p>
            <a:pPr>
              <a:defRPr/>
            </a:pPr>
            <a:r>
              <a:rPr lang="en-US" sz="1050" dirty="0">
                <a:latin typeface="+mn-lt"/>
              </a:rPr>
              <a:t>Geraldine Mitchell </a:t>
            </a:r>
            <a:r>
              <a:rPr lang="en-AU" sz="1050" dirty="0">
                <a:latin typeface="+mn-lt"/>
              </a:rPr>
              <a:t>– O’Brien Institute</a:t>
            </a:r>
            <a:endParaRPr lang="en-US" sz="1050" dirty="0">
              <a:latin typeface="+mn-lt"/>
            </a:endParaRPr>
          </a:p>
          <a:p>
            <a:pPr>
              <a:defRPr/>
            </a:pPr>
            <a:r>
              <a:rPr lang="en-US" sz="1050" dirty="0">
                <a:latin typeface="+mn-lt"/>
              </a:rPr>
              <a:t>Keith McLean – CSIRO </a:t>
            </a:r>
          </a:p>
          <a:p>
            <a:pPr>
              <a:defRPr/>
            </a:pPr>
            <a:r>
              <a:rPr lang="en-US" sz="1050" dirty="0">
                <a:latin typeface="+mn-lt"/>
              </a:rPr>
              <a:t>David </a:t>
            </a:r>
            <a:r>
              <a:rPr lang="en-US" sz="1050" dirty="0" err="1">
                <a:latin typeface="+mn-lt"/>
              </a:rPr>
              <a:t>Haylock</a:t>
            </a:r>
            <a:r>
              <a:rPr lang="en-US" sz="1050" dirty="0">
                <a:latin typeface="+mn-lt"/>
              </a:rPr>
              <a:t> – CSIRO </a:t>
            </a:r>
          </a:p>
          <a:p>
            <a:pPr>
              <a:defRPr/>
            </a:pPr>
            <a:r>
              <a:rPr lang="en-US" sz="1050" dirty="0">
                <a:latin typeface="+mn-lt"/>
              </a:rPr>
              <a:t>Patrick Hartley – CSIRO </a:t>
            </a:r>
          </a:p>
          <a:p>
            <a:pPr>
              <a:defRPr/>
            </a:pPr>
            <a:r>
              <a:rPr lang="en-US" sz="1050" dirty="0">
                <a:latin typeface="+mn-lt"/>
              </a:rPr>
              <a:t>Andrew Hung – RMIT</a:t>
            </a:r>
          </a:p>
          <a:p>
            <a:pPr>
              <a:defRPr/>
            </a:pPr>
            <a:r>
              <a:rPr lang="en-US" sz="1050" dirty="0" err="1">
                <a:latin typeface="+mn-lt"/>
              </a:rPr>
              <a:t>Anand</a:t>
            </a:r>
            <a:r>
              <a:rPr lang="en-US" sz="1050" dirty="0">
                <a:latin typeface="+mn-lt"/>
              </a:rPr>
              <a:t> Deva – </a:t>
            </a:r>
            <a:r>
              <a:rPr lang="en-AU" sz="1050" dirty="0">
                <a:latin typeface="+mn-lt"/>
              </a:rPr>
              <a:t>Macquarie University</a:t>
            </a:r>
          </a:p>
          <a:p>
            <a:pPr>
              <a:defRPr/>
            </a:pPr>
            <a:r>
              <a:rPr lang="en-US" sz="1050" dirty="0">
                <a:sym typeface="Helvetica Neue" charset="0"/>
              </a:rPr>
              <a:t>Phong Tran – QUT </a:t>
            </a:r>
          </a:p>
          <a:p>
            <a:pPr>
              <a:defRPr/>
            </a:pPr>
            <a:r>
              <a:rPr lang="en-US" sz="1050" dirty="0">
                <a:sym typeface="Helvetica Neue" charset="0"/>
              </a:rPr>
              <a:t>Michelle Sun - </a:t>
            </a:r>
            <a:r>
              <a:rPr lang="en-AU" sz="1050" dirty="0">
                <a:sym typeface="Helvetica Neue" charset="0"/>
              </a:rPr>
              <a:t>South Australian Institute of Ophthalmology </a:t>
            </a:r>
            <a:endParaRPr lang="en-US" sz="1050" dirty="0">
              <a:sym typeface="Helvetica Neue" charset="0"/>
            </a:endParaRPr>
          </a:p>
          <a:p>
            <a:pPr>
              <a:defRPr/>
            </a:pPr>
            <a:endParaRPr lang="en-US" sz="1050" dirty="0">
              <a:sym typeface="Helvetica Neue" charset="0"/>
            </a:endParaRPr>
          </a:p>
          <a:p>
            <a:pPr>
              <a:defRPr/>
            </a:pPr>
            <a:endParaRPr lang="en-US" sz="1050" dirty="0">
              <a:latin typeface="+mn-lt"/>
            </a:endParaRPr>
          </a:p>
          <a:p>
            <a:pPr>
              <a:defRPr/>
            </a:pPr>
            <a:endParaRPr lang="en-US" sz="1050" dirty="0">
              <a:latin typeface="+mn-lt"/>
            </a:endParaRPr>
          </a:p>
          <a:p>
            <a:pPr>
              <a:defRPr/>
            </a:pPr>
            <a:endParaRPr lang="en-US" sz="1200" dirty="0">
              <a:latin typeface="+mn-lt"/>
            </a:endParaRPr>
          </a:p>
        </p:txBody>
      </p:sp>
      <p:sp>
        <p:nvSpPr>
          <p:cNvPr id="11" name="Rectangle 10"/>
          <p:cNvSpPr/>
          <p:nvPr/>
        </p:nvSpPr>
        <p:spPr>
          <a:xfrm>
            <a:off x="6096000" y="741318"/>
            <a:ext cx="2750344" cy="1731243"/>
          </a:xfrm>
          <a:prstGeom prst="rect">
            <a:avLst/>
          </a:prstGeom>
        </p:spPr>
        <p:txBody>
          <a:bodyPr>
            <a:spAutoFit/>
          </a:bodyPr>
          <a:lstStyle/>
          <a:p>
            <a:pPr marL="190500" indent="-190500">
              <a:buSzPct val="80000"/>
              <a:defRPr/>
            </a:pPr>
            <a:r>
              <a:rPr lang="en-US" sz="1200" b="1" i="1" dirty="0">
                <a:latin typeface="+mn-lt"/>
                <a:ea typeface="+mn-ea"/>
                <a:sym typeface="Helvetica Neue" charset="0"/>
              </a:rPr>
              <a:t>Facilities:</a:t>
            </a:r>
          </a:p>
          <a:p>
            <a:pPr marL="190500" indent="-190500">
              <a:buSzPct val="80000"/>
              <a:defRPr/>
            </a:pPr>
            <a:r>
              <a:rPr lang="en-AU" sz="1050" dirty="0" err="1">
                <a:latin typeface="+mn-lt"/>
                <a:ea typeface="+mn-ea"/>
              </a:rPr>
              <a:t>Bio21</a:t>
            </a:r>
            <a:r>
              <a:rPr lang="en-AU" sz="1050" dirty="0">
                <a:latin typeface="+mn-lt"/>
                <a:ea typeface="+mn-ea"/>
              </a:rPr>
              <a:t> Advanced Microscopy Facility</a:t>
            </a:r>
          </a:p>
          <a:p>
            <a:pPr>
              <a:defRPr/>
            </a:pPr>
            <a:r>
              <a:rPr lang="en-US" sz="1050" dirty="0">
                <a:latin typeface="+mn-lt"/>
                <a:ea typeface="+mn-ea"/>
                <a:sym typeface="Helvetica Neue" charset="0"/>
              </a:rPr>
              <a:t>- Roger Curtin </a:t>
            </a:r>
          </a:p>
          <a:p>
            <a:pPr>
              <a:defRPr/>
            </a:pPr>
            <a:endParaRPr lang="en-US" sz="1050" dirty="0">
              <a:latin typeface="+mn-lt"/>
              <a:ea typeface="+mn-ea"/>
              <a:sym typeface="Helvetica Neue" charset="0"/>
            </a:endParaRPr>
          </a:p>
          <a:p>
            <a:pPr marL="180975" indent="-180975">
              <a:defRPr/>
            </a:pPr>
            <a:r>
              <a:rPr lang="en-AU" sz="1050" dirty="0">
                <a:latin typeface="+mn-lt"/>
                <a:ea typeface="+mn-ea"/>
                <a:sym typeface="Helvetica Neue" charset="0"/>
              </a:rPr>
              <a:t>Melbourne University Materials Characterisation and Fabrication Platform</a:t>
            </a:r>
          </a:p>
          <a:p>
            <a:pPr marL="180975" indent="-180975">
              <a:defRPr/>
            </a:pPr>
            <a:r>
              <a:rPr lang="en-AU" sz="1050" dirty="0">
                <a:latin typeface="+mn-lt"/>
                <a:ea typeface="+mn-ea"/>
                <a:sym typeface="Helvetica Neue" charset="0"/>
              </a:rPr>
              <a:t>- </a:t>
            </a:r>
            <a:r>
              <a:rPr lang="en-AU" sz="1050" dirty="0" err="1">
                <a:latin typeface="+mn-lt"/>
                <a:ea typeface="+mn-ea"/>
                <a:sym typeface="Helvetica Neue" charset="0"/>
              </a:rPr>
              <a:t>Babak</a:t>
            </a:r>
            <a:r>
              <a:rPr lang="en-AU" sz="1050" dirty="0">
                <a:latin typeface="+mn-lt"/>
                <a:ea typeface="+mn-ea"/>
                <a:sym typeface="Helvetica Neue" charset="0"/>
              </a:rPr>
              <a:t> Nasr</a:t>
            </a:r>
            <a:endParaRPr lang="en-US" sz="1050" dirty="0">
              <a:latin typeface="+mn-lt"/>
              <a:ea typeface="+mn-ea"/>
              <a:sym typeface="Helvetica Neue" charset="0"/>
            </a:endParaRPr>
          </a:p>
          <a:p>
            <a:pPr>
              <a:buFont typeface="Wingdings" pitchFamily="2" charset="2"/>
              <a:buNone/>
              <a:defRPr/>
            </a:pPr>
            <a:endParaRPr lang="en-AU" sz="1050" b="1" dirty="0">
              <a:latin typeface="+mn-lt"/>
              <a:ea typeface="+mn-ea"/>
            </a:endParaRPr>
          </a:p>
          <a:p>
            <a:pPr>
              <a:buFont typeface="Wingdings" pitchFamily="2" charset="2"/>
              <a:buNone/>
              <a:defRPr/>
            </a:pPr>
            <a:endParaRPr lang="en-AU" sz="1050" b="1" dirty="0">
              <a:latin typeface="+mn-lt"/>
              <a:ea typeface="+mn-ea"/>
            </a:endParaRPr>
          </a:p>
        </p:txBody>
      </p:sp>
      <p:pic>
        <p:nvPicPr>
          <p:cNvPr id="17410" name="Picture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220287" y="3762789"/>
            <a:ext cx="959644" cy="57388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3" name="Picture 10"/>
          <p:cNvPicPr>
            <a:picLocks noChangeAspect="1" noChangeArrowheads="1"/>
          </p:cNvPicPr>
          <p:nvPr/>
        </p:nvPicPr>
        <p:blipFill>
          <a:blip r:embed="rId6" cstate="print"/>
          <a:srcRect/>
          <a:stretch>
            <a:fillRect/>
          </a:stretch>
        </p:blipFill>
        <p:spPr bwMode="auto">
          <a:xfrm>
            <a:off x="1223738" y="3695700"/>
            <a:ext cx="1000125" cy="628650"/>
          </a:xfrm>
          <a:prstGeom prst="rect">
            <a:avLst/>
          </a:prstGeom>
          <a:noFill/>
          <a:ln w="12700">
            <a:noFill/>
            <a:miter lim="800000"/>
            <a:headEnd type="none" w="sm" len="sm"/>
            <a:tailEnd type="none" w="sm" len="sm"/>
          </a:ln>
        </p:spPr>
      </p:pic>
      <p:pic>
        <p:nvPicPr>
          <p:cNvPr id="14" name="Picture 2"/>
          <p:cNvPicPr>
            <a:picLocks noChangeAspect="1" noChangeArrowheads="1"/>
          </p:cNvPicPr>
          <p:nvPr/>
        </p:nvPicPr>
        <p:blipFill>
          <a:blip r:embed="rId7" cstate="print"/>
          <a:srcRect/>
          <a:stretch>
            <a:fillRect/>
          </a:stretch>
        </p:blipFill>
        <p:spPr bwMode="auto">
          <a:xfrm>
            <a:off x="4352349" y="3704448"/>
            <a:ext cx="597694" cy="632222"/>
          </a:xfrm>
          <a:prstGeom prst="rect">
            <a:avLst/>
          </a:prstGeom>
          <a:noFill/>
          <a:ln w="9525">
            <a:noFill/>
            <a:miter lim="800000"/>
            <a:headEnd/>
            <a:tailEnd/>
          </a:ln>
        </p:spPr>
      </p:pic>
      <p:pic>
        <p:nvPicPr>
          <p:cNvPr id="15" name="Picture 11" descr="State Government of Victoria"/>
          <p:cNvPicPr>
            <a:picLocks noChangeAspect="1" noChangeArrowheads="1"/>
          </p:cNvPicPr>
          <p:nvPr/>
        </p:nvPicPr>
        <p:blipFill>
          <a:blip r:embed="rId8" cstate="print"/>
          <a:srcRect/>
          <a:stretch>
            <a:fillRect/>
          </a:stretch>
        </p:blipFill>
        <p:spPr bwMode="auto">
          <a:xfrm>
            <a:off x="2290649" y="3790950"/>
            <a:ext cx="857321" cy="489897"/>
          </a:xfrm>
          <a:prstGeom prst="rect">
            <a:avLst/>
          </a:prstGeom>
          <a:noFill/>
          <a:ln w="9525">
            <a:noFill/>
            <a:miter lim="800000"/>
            <a:headEnd/>
            <a:tailEnd/>
          </a:ln>
        </p:spPr>
      </p:pic>
      <p:pic>
        <p:nvPicPr>
          <p:cNvPr id="16" name="Picture 2"/>
          <p:cNvPicPr>
            <a:picLocks noChangeAspect="1" noChangeArrowheads="1"/>
          </p:cNvPicPr>
          <p:nvPr/>
        </p:nvPicPr>
        <p:blipFill>
          <a:blip r:embed="rId9" cstate="print">
            <a:extLst>
              <a:ext uri="{28A0092B-C50C-407E-A947-70E740481C1C}">
                <a14:useLocalDpi xmlns:a14="http://schemas.microsoft.com/office/drawing/2010/main" val="0"/>
              </a:ext>
            </a:extLst>
          </a:blip>
          <a:srcRect/>
          <a:stretch>
            <a:fillRect/>
          </a:stretch>
        </p:blipFill>
        <p:spPr bwMode="auto">
          <a:xfrm>
            <a:off x="5093578" y="3706428"/>
            <a:ext cx="1381943" cy="6395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Rectangle 1"/>
          <p:cNvSpPr/>
          <p:nvPr/>
        </p:nvSpPr>
        <p:spPr>
          <a:xfrm>
            <a:off x="1738869" y="947275"/>
            <a:ext cx="4572000" cy="2192908"/>
          </a:xfrm>
          <a:prstGeom prst="rect">
            <a:avLst/>
          </a:prstGeom>
        </p:spPr>
        <p:txBody>
          <a:bodyPr>
            <a:spAutoFit/>
          </a:bodyPr>
          <a:lstStyle/>
          <a:p>
            <a:pPr>
              <a:defRPr/>
            </a:pPr>
            <a:r>
              <a:rPr lang="en-US" sz="1050" dirty="0">
                <a:latin typeface="+mn-lt"/>
                <a:ea typeface="+mn-ea"/>
                <a:sym typeface="Helvetica Neue" charset="0"/>
              </a:rPr>
              <a:t>Katharina </a:t>
            </a:r>
            <a:r>
              <a:rPr lang="en-US" sz="1050" dirty="0" err="1">
                <a:latin typeface="+mn-lt"/>
                <a:ea typeface="+mn-ea"/>
                <a:sym typeface="Helvetica Neue" charset="0"/>
              </a:rPr>
              <a:t>Ladewig</a:t>
            </a:r>
            <a:endParaRPr lang="en-US" sz="1050" dirty="0">
              <a:latin typeface="+mn-lt"/>
              <a:ea typeface="+mn-ea"/>
              <a:sym typeface="Helvetica Neue" charset="0"/>
            </a:endParaRPr>
          </a:p>
          <a:p>
            <a:pPr>
              <a:defRPr/>
            </a:pPr>
            <a:r>
              <a:rPr lang="en-US" sz="1050" dirty="0">
                <a:latin typeface="+mn-lt"/>
                <a:ea typeface="+mn-ea"/>
                <a:sym typeface="Helvetica Neue" charset="0"/>
              </a:rPr>
              <a:t>Terry Hartnett</a:t>
            </a:r>
          </a:p>
          <a:p>
            <a:pPr>
              <a:defRPr/>
            </a:pPr>
            <a:r>
              <a:rPr lang="en-US" sz="1050" dirty="0">
                <a:latin typeface="+mn-lt"/>
                <a:ea typeface="+mn-ea"/>
                <a:sym typeface="Helvetica Neue" charset="0"/>
              </a:rPr>
              <a:t>Tim Henderson</a:t>
            </a:r>
          </a:p>
          <a:p>
            <a:pPr>
              <a:defRPr/>
            </a:pPr>
            <a:r>
              <a:rPr lang="en-US" sz="1050" dirty="0">
                <a:latin typeface="+mn-lt"/>
                <a:ea typeface="+mn-ea"/>
                <a:sym typeface="Helvetica Neue" charset="0"/>
              </a:rPr>
              <a:t>Dalton Harvie</a:t>
            </a:r>
          </a:p>
          <a:p>
            <a:pPr>
              <a:defRPr/>
            </a:pPr>
            <a:r>
              <a:rPr lang="en-US" sz="1050" dirty="0">
                <a:solidFill>
                  <a:srgbClr val="FF0000"/>
                </a:solidFill>
                <a:latin typeface="+mn-lt"/>
                <a:ea typeface="+mn-ea"/>
                <a:sym typeface="Helvetica Neue" charset="0"/>
              </a:rPr>
              <a:t>Tao Huang</a:t>
            </a:r>
          </a:p>
          <a:p>
            <a:pPr>
              <a:defRPr/>
            </a:pPr>
            <a:r>
              <a:rPr lang="en-AU" sz="1050" dirty="0">
                <a:latin typeface="+mn-lt"/>
                <a:ea typeface="+mn-ea"/>
                <a:sym typeface="Helvetica Neue" charset="0"/>
              </a:rPr>
              <a:t>Zhexing Wang</a:t>
            </a:r>
          </a:p>
          <a:p>
            <a:pPr>
              <a:defRPr/>
            </a:pPr>
            <a:r>
              <a:rPr lang="en-US" sz="1050" dirty="0">
                <a:latin typeface="+mn-lt"/>
                <a:ea typeface="+mn-ea"/>
                <a:sym typeface="Helvetica Neue" charset="0"/>
              </a:rPr>
              <a:t>Peter Lee</a:t>
            </a:r>
          </a:p>
          <a:p>
            <a:pPr>
              <a:defRPr/>
            </a:pPr>
            <a:r>
              <a:rPr lang="en-US" sz="1050" dirty="0">
                <a:latin typeface="+mn-lt"/>
                <a:ea typeface="+mn-ea"/>
                <a:sym typeface="Helvetica Neue" charset="0"/>
              </a:rPr>
              <a:t>Dhee Biswas</a:t>
            </a:r>
          </a:p>
          <a:p>
            <a:pPr>
              <a:defRPr/>
            </a:pPr>
            <a:r>
              <a:rPr lang="en-US" sz="1050" dirty="0">
                <a:latin typeface="+mn-lt"/>
                <a:ea typeface="+mn-ea"/>
                <a:sym typeface="Helvetica Neue" charset="0"/>
              </a:rPr>
              <a:t>Stephen Burger</a:t>
            </a:r>
          </a:p>
          <a:p>
            <a:pPr>
              <a:defRPr/>
            </a:pPr>
            <a:r>
              <a:rPr lang="en-US" sz="1050" dirty="0">
                <a:latin typeface="+mn-lt"/>
                <a:ea typeface="+mn-ea"/>
                <a:sym typeface="Helvetica Neue" charset="0"/>
              </a:rPr>
              <a:t>Kate Murphy</a:t>
            </a:r>
          </a:p>
          <a:p>
            <a:pPr>
              <a:defRPr/>
            </a:pPr>
            <a:r>
              <a:rPr lang="en-US" sz="1050" dirty="0">
                <a:solidFill>
                  <a:srgbClr val="FF0000"/>
                </a:solidFill>
                <a:latin typeface="+mn-lt"/>
                <a:ea typeface="+mn-ea"/>
                <a:sym typeface="Helvetica Neue" charset="0"/>
              </a:rPr>
              <a:t>Daniel Heath</a:t>
            </a:r>
          </a:p>
          <a:p>
            <a:pPr>
              <a:defRPr/>
            </a:pPr>
            <a:r>
              <a:rPr lang="en-US" sz="1050" dirty="0">
                <a:solidFill>
                  <a:srgbClr val="FF0000"/>
                </a:solidFill>
                <a:latin typeface="+mn-lt"/>
                <a:ea typeface="+mn-ea"/>
                <a:sym typeface="Helvetica Neue" charset="0"/>
              </a:rPr>
              <a:t>James Holden</a:t>
            </a:r>
          </a:p>
          <a:p>
            <a:pPr>
              <a:defRPr/>
            </a:pPr>
            <a:r>
              <a:rPr lang="en-US" sz="1050" dirty="0">
                <a:solidFill>
                  <a:srgbClr val="FF0000"/>
                </a:solidFill>
                <a:latin typeface="+mn-lt"/>
                <a:ea typeface="+mn-ea"/>
                <a:sym typeface="Helvetica Neue" charset="0"/>
              </a:rPr>
              <a:t>Neil O’Brien Simpson</a:t>
            </a:r>
          </a:p>
        </p:txBody>
      </p:sp>
    </p:spTree>
    <p:extLst>
      <p:ext uri="{BB962C8B-B14F-4D97-AF65-F5344CB8AC3E}">
        <p14:creationId xmlns:p14="http://schemas.microsoft.com/office/powerpoint/2010/main" val="244818771"/>
      </p:ext>
    </p:extLst>
  </p:cSld>
  <p:clrMapOvr>
    <a:masterClrMapping/>
  </p:clrMapOvr>
</p:sld>
</file>

<file path=ppt/theme/theme1.xml><?xml version="1.0" encoding="utf-8"?>
<a:theme xmlns:a="http://schemas.openxmlformats.org/drawingml/2006/main" name="1_pfpc">
  <a:themeElements>
    <a:clrScheme name="pfpc 1">
      <a:dk1>
        <a:srgbClr val="000000"/>
      </a:dk1>
      <a:lt1>
        <a:srgbClr val="FFFFFF"/>
      </a:lt1>
      <a:dk2>
        <a:srgbClr val="000000"/>
      </a:dk2>
      <a:lt2>
        <a:srgbClr val="969696"/>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pfpc">
      <a:majorFont>
        <a:latin typeface="Arial"/>
        <a:ea typeface=""/>
        <a:cs typeface="Times New Roman"/>
      </a:majorFont>
      <a:minorFont>
        <a:latin typeface="Arial"/>
        <a:ea typeface=""/>
        <a:cs typeface="Times New Roma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solidFill>
          <a:schemeClr val="accent1"/>
        </a:solidFill>
        <a:ln w="12700" cap="flat" cmpd="sng" algn="ctr">
          <a:solidFill>
            <a:schemeClr val="tx1"/>
          </a:solidFill>
          <a:prstDash val="solid"/>
          <a:round/>
          <a:headEnd type="none" w="sm" len="sm"/>
          <a:tailEnd type="none" w="sm" len="sm"/>
        </a:ln>
        <a:effectLst/>
      </a:spPr>
      <a:bodyPr vert="horz" wrap="square" lIns="91440" tIns="45720" rIns="91440" bIns="45720" numCol="1" rtlCol="0"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sz="2400" b="0" i="0" u="none" strike="noStrike" cap="none" normalizeH="0" baseline="0" smtClean="0">
            <a:ln>
              <a:noFill/>
            </a:ln>
            <a:solidFill>
              <a:schemeClr val="tx1"/>
            </a:solidFill>
            <a:effectLst/>
            <a:latin typeface="Times New Roman" pitchFamily="18" charset="0"/>
            <a:cs typeface="Times New Roman" pitchFamily="18" charset="0"/>
          </a:defRPr>
        </a:defPPr>
      </a:lstStyle>
    </a:spDef>
    <a:lnDef>
      <a:spPr bwMode="auto">
        <a:xfrm>
          <a:off x="0" y="0"/>
          <a:ext cx="1" cy="1"/>
        </a:xfrm>
        <a:custGeom>
          <a:avLst/>
          <a:gdLst/>
          <a:ahLst/>
          <a:cxnLst/>
          <a:rect l="0" t="0" r="0" b="0"/>
          <a:pathLst/>
        </a:custGeom>
        <a:solidFill>
          <a:schemeClr val="accent1"/>
        </a:solidFill>
        <a:ln w="12700" cap="flat" cmpd="sng" algn="ctr">
          <a:solidFill>
            <a:schemeClr val="tx1"/>
          </a:solidFill>
          <a:prstDash val="solid"/>
          <a:round/>
          <a:headEnd type="none" w="sm" len="sm"/>
          <a:tailEnd type="none" w="sm" len="sm"/>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AU" sz="2400" b="0" i="0" u="none" strike="noStrike" cap="none" normalizeH="0" baseline="0" smtClean="0">
            <a:ln>
              <a:noFill/>
            </a:ln>
            <a:solidFill>
              <a:schemeClr val="tx1"/>
            </a:solidFill>
            <a:effectLst/>
            <a:latin typeface="Times New Roman" pitchFamily="18" charset="0"/>
            <a:cs typeface="Times New Roman" pitchFamily="18" charset="0"/>
          </a:defRPr>
        </a:defPPr>
      </a:lstStyle>
    </a:lnDef>
  </a:objectDefaults>
  <a:extraClrSchemeLst>
    <a:extraClrScheme>
      <a:clrScheme name="pfpc 1">
        <a:dk1>
          <a:srgbClr val="000000"/>
        </a:dk1>
        <a:lt1>
          <a:srgbClr val="FFFFFF"/>
        </a:lt1>
        <a:dk2>
          <a:srgbClr val="000000"/>
        </a:dk2>
        <a:lt2>
          <a:srgbClr val="969696"/>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pfpc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33"/>
        </a:hlink>
        <a:folHlink>
          <a:srgbClr val="969696"/>
        </a:folHlink>
      </a:clrScheme>
      <a:clrMap bg1="dk2" tx1="lt1" bg2="dk1" tx2="lt2" accent1="accent1" accent2="accent2" accent3="accent3" accent4="accent4" accent5="accent5" accent6="accent6" hlink="hlink" folHlink="folHlink"/>
    </a:extraClrScheme>
    <a:extraClrScheme>
      <a:clrScheme name="pfpc 3">
        <a:dk1>
          <a:srgbClr val="000000"/>
        </a:dk1>
        <a:lt1>
          <a:srgbClr val="FFFFCC"/>
        </a:lt1>
        <a:dk2>
          <a:srgbClr val="999933"/>
        </a:dk2>
        <a:lt2>
          <a:srgbClr val="808000"/>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pfpc 4">
        <a:dk1>
          <a:srgbClr val="000000"/>
        </a:dk1>
        <a:lt1>
          <a:srgbClr val="FFFFFF"/>
        </a:lt1>
        <a:dk2>
          <a:srgbClr val="000000"/>
        </a:dk2>
        <a:lt2>
          <a:srgbClr val="393939"/>
        </a:lt2>
        <a:accent1>
          <a:srgbClr val="CBCBCB"/>
        </a:accent1>
        <a:accent2>
          <a:srgbClr val="868686"/>
        </a:accent2>
        <a:accent3>
          <a:srgbClr val="FFFFFF"/>
        </a:accent3>
        <a:accent4>
          <a:srgbClr val="000000"/>
        </a:accent4>
        <a:accent5>
          <a:srgbClr val="E2E2E2"/>
        </a:accent5>
        <a:accent6>
          <a:srgbClr val="797979"/>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pfpc 5">
        <a:dk1>
          <a:srgbClr val="000000"/>
        </a:dk1>
        <a:lt1>
          <a:srgbClr val="FFFFFF"/>
        </a:lt1>
        <a:dk2>
          <a:srgbClr val="000000"/>
        </a:dk2>
        <a:lt2>
          <a:srgbClr val="9F9F9F"/>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pfpc 6">
        <a:dk1>
          <a:srgbClr val="000000"/>
        </a:dk1>
        <a:lt1>
          <a:srgbClr val="FFFFFF"/>
        </a:lt1>
        <a:dk2>
          <a:srgbClr val="000000"/>
        </a:dk2>
        <a:lt2>
          <a:srgbClr val="868686"/>
        </a:lt2>
        <a:accent1>
          <a:srgbClr val="CBCBCB"/>
        </a:accent1>
        <a:accent2>
          <a:srgbClr val="0066FF"/>
        </a:accent2>
        <a:accent3>
          <a:srgbClr val="FFFFFF"/>
        </a:accent3>
        <a:accent4>
          <a:srgbClr val="000000"/>
        </a:accent4>
        <a:accent5>
          <a:srgbClr val="E2E2E2"/>
        </a:accent5>
        <a:accent6>
          <a:srgbClr val="005CE7"/>
        </a:accent6>
        <a:hlink>
          <a:srgbClr val="FF0033"/>
        </a:hlink>
        <a:folHlink>
          <a:srgbClr val="009900"/>
        </a:folHlink>
      </a:clrScheme>
      <a:clrMap bg1="lt1" tx1="dk1" bg2="lt2" tx2="dk2" accent1="accent1" accent2="accent2" accent3="accent3" accent4="accent4" accent5="accent5" accent6="accent6" hlink="hlink" folHlink="folHlink"/>
    </a:extraClrScheme>
    <a:extraClrScheme>
      <a:clrScheme name="pfpc 7">
        <a:dk1>
          <a:srgbClr val="000000"/>
        </a:dk1>
        <a:lt1>
          <a:srgbClr val="FFFFFF"/>
        </a:lt1>
        <a:dk2>
          <a:srgbClr val="000000"/>
        </a:dk2>
        <a:lt2>
          <a:srgbClr val="969696"/>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Override1.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mbria"/>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2.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mbria"/>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3.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mbria"/>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4.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mbria"/>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docProps/app.xml><?xml version="1.0" encoding="utf-8"?>
<Properties xmlns="http://schemas.openxmlformats.org/officeDocument/2006/extended-properties" xmlns:vt="http://schemas.openxmlformats.org/officeDocument/2006/docPropsVTypes">
  <Template/>
  <TotalTime>5326</TotalTime>
  <Words>3797</Words>
  <Application>Microsoft Office PowerPoint</Application>
  <PresentationFormat>On-screen Show (16:9)</PresentationFormat>
  <Paragraphs>476</Paragraphs>
  <Slides>41</Slides>
  <Notes>39</Notes>
  <HiddenSlides>0</HiddenSlides>
  <MMClips>0</MMClips>
  <ScaleCrop>false</ScaleCrop>
  <HeadingPairs>
    <vt:vector size="6" baseType="variant">
      <vt:variant>
        <vt:lpstr>Fonts Used</vt:lpstr>
      </vt:variant>
      <vt:variant>
        <vt:i4>11</vt:i4>
      </vt:variant>
      <vt:variant>
        <vt:lpstr>Theme</vt:lpstr>
      </vt:variant>
      <vt:variant>
        <vt:i4>1</vt:i4>
      </vt:variant>
      <vt:variant>
        <vt:lpstr>Slide Titles</vt:lpstr>
      </vt:variant>
      <vt:variant>
        <vt:i4>41</vt:i4>
      </vt:variant>
    </vt:vector>
  </HeadingPairs>
  <TitlesOfParts>
    <vt:vector size="53" baseType="lpstr">
      <vt:lpstr>MS Mincho</vt:lpstr>
      <vt:lpstr>ＭＳ Ｐゴシック</vt:lpstr>
      <vt:lpstr>SimSun</vt:lpstr>
      <vt:lpstr>SimSun</vt:lpstr>
      <vt:lpstr>Arial</vt:lpstr>
      <vt:lpstr>Calibri</vt:lpstr>
      <vt:lpstr>Helvetica Neue</vt:lpstr>
      <vt:lpstr>Neue Helvetica W01</vt:lpstr>
      <vt:lpstr>Segoe UI</vt:lpstr>
      <vt:lpstr>Times New Roman</vt:lpstr>
      <vt:lpstr>Wingdings</vt:lpstr>
      <vt:lpstr>1_pfpc</vt:lpstr>
      <vt:lpstr>Antimicrobial nanobiomaterials for scaffolds and medical devices  Andrea J. O’Connor  Department of Biomedical Engineering,  Particulate Fluids Processing Centre University of Melbourne Australia  a.oconnor@unimelb.edu.au</vt:lpstr>
      <vt:lpstr>Clinical challenges in tissue engineering and implanted medical devices </vt:lpstr>
      <vt:lpstr>Human clinical trial: Neopec project</vt:lpstr>
      <vt:lpstr>Many challenges remain…</vt:lpstr>
      <vt:lpstr>PowerPoint Presentation</vt:lpstr>
      <vt:lpstr>PowerPoint Presentation</vt:lpstr>
      <vt:lpstr>Bacterial infection and biofilm formation</vt:lpstr>
      <vt:lpstr>Antibiotic nanoparticles</vt:lpstr>
      <vt:lpstr>Selenium-based Engineered Nanoparticles (Se-NPs)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Selenium NP mechanisms of action</vt:lpstr>
      <vt:lpstr>Antimicrobial nanocomposite scaffolds</vt:lpstr>
      <vt:lpstr>Foaming process control</vt:lpstr>
      <vt:lpstr>Scaffold porosity and mechanics</vt:lpstr>
      <vt:lpstr>In situ decoration of chitosan scaffolds with Se</vt:lpstr>
      <vt:lpstr>Release of selenium and silver from NP decorated scaffolds (24 h) </vt:lpstr>
      <vt:lpstr>Mammalian cytotoxicity: 3T3 fibroblasts</vt:lpstr>
      <vt:lpstr>Scaffold antibacterial properties: colony forming unit assays</vt:lpstr>
      <vt:lpstr>Bacterial membrane damage tests</vt:lpstr>
      <vt:lpstr>PowerPoint Presentation</vt:lpstr>
      <vt:lpstr>Surface morphologies of bacteria cultured on different scaffolds</vt:lpstr>
      <vt:lpstr>Nanoparticle coating onto fracture fixation plates</vt:lpstr>
      <vt:lpstr>In vivo biofilm formation: MRSA</vt:lpstr>
      <vt:lpstr>In vivo biofilm formation: MRSE</vt:lpstr>
      <vt:lpstr>Conclusions</vt:lpstr>
      <vt:lpstr>Acknowledgements</vt:lpstr>
    </vt:vector>
  </TitlesOfParts>
  <Company>UHJ Di Marca</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Theo Stavrou</dc:creator>
  <cp:lastModifiedBy>Andrea O'Connor</cp:lastModifiedBy>
  <cp:revision>229</cp:revision>
  <dcterms:created xsi:type="dcterms:W3CDTF">2006-11-28T22:17:37Z</dcterms:created>
  <dcterms:modified xsi:type="dcterms:W3CDTF">2018-08-13T11:40:44Z</dcterms:modified>
</cp:coreProperties>
</file>