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5.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9" r:id="rId2"/>
    <p:sldMasterId id="2147483692" r:id="rId3"/>
    <p:sldMasterId id="2147483718" r:id="rId4"/>
    <p:sldMasterId id="2147483731" r:id="rId5"/>
    <p:sldMasterId id="2147483744" r:id="rId6"/>
    <p:sldMasterId id="2147483757" r:id="rId7"/>
  </p:sldMasterIdLst>
  <p:notesMasterIdLst>
    <p:notesMasterId r:id="rId65"/>
  </p:notesMasterIdLst>
  <p:handoutMasterIdLst>
    <p:handoutMasterId r:id="rId66"/>
  </p:handoutMasterIdLst>
  <p:sldIdLst>
    <p:sldId id="256" r:id="rId8"/>
    <p:sldId id="360" r:id="rId9"/>
    <p:sldId id="368" r:id="rId10"/>
    <p:sldId id="364" r:id="rId11"/>
    <p:sldId id="365" r:id="rId12"/>
    <p:sldId id="369" r:id="rId13"/>
    <p:sldId id="350" r:id="rId14"/>
    <p:sldId id="370" r:id="rId15"/>
    <p:sldId id="372" r:id="rId16"/>
    <p:sldId id="354" r:id="rId17"/>
    <p:sldId id="356" r:id="rId18"/>
    <p:sldId id="357" r:id="rId19"/>
    <p:sldId id="359" r:id="rId20"/>
    <p:sldId id="349" r:id="rId21"/>
    <p:sldId id="333" r:id="rId22"/>
    <p:sldId id="334" r:id="rId23"/>
    <p:sldId id="329" r:id="rId24"/>
    <p:sldId id="332" r:id="rId25"/>
    <p:sldId id="340" r:id="rId26"/>
    <p:sldId id="341" r:id="rId27"/>
    <p:sldId id="342" r:id="rId28"/>
    <p:sldId id="347" r:id="rId29"/>
    <p:sldId id="348" r:id="rId30"/>
    <p:sldId id="320" r:id="rId31"/>
    <p:sldId id="304" r:id="rId32"/>
    <p:sldId id="397" r:id="rId33"/>
    <p:sldId id="307" r:id="rId34"/>
    <p:sldId id="308" r:id="rId35"/>
    <p:sldId id="384" r:id="rId36"/>
    <p:sldId id="385" r:id="rId37"/>
    <p:sldId id="387" r:id="rId38"/>
    <p:sldId id="386" r:id="rId39"/>
    <p:sldId id="390" r:id="rId40"/>
    <p:sldId id="392" r:id="rId41"/>
    <p:sldId id="398" r:id="rId42"/>
    <p:sldId id="382" r:id="rId43"/>
    <p:sldId id="309" r:id="rId44"/>
    <p:sldId id="278" r:id="rId45"/>
    <p:sldId id="353" r:id="rId46"/>
    <p:sldId id="335" r:id="rId47"/>
    <p:sldId id="336" r:id="rId48"/>
    <p:sldId id="338" r:id="rId49"/>
    <p:sldId id="343" r:id="rId50"/>
    <p:sldId id="344" r:id="rId51"/>
    <p:sldId id="345" r:id="rId52"/>
    <p:sldId id="366" r:id="rId53"/>
    <p:sldId id="373" r:id="rId54"/>
    <p:sldId id="374" r:id="rId55"/>
    <p:sldId id="375" r:id="rId56"/>
    <p:sldId id="376" r:id="rId57"/>
    <p:sldId id="377" r:id="rId58"/>
    <p:sldId id="389" r:id="rId59"/>
    <p:sldId id="391" r:id="rId60"/>
    <p:sldId id="393" r:id="rId61"/>
    <p:sldId id="394" r:id="rId62"/>
    <p:sldId id="395" r:id="rId63"/>
    <p:sldId id="396" r:id="rId64"/>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4">
          <p15:clr>
            <a:srgbClr val="A4A3A4"/>
          </p15:clr>
        </p15:guide>
        <p15:guide id="2" orient="horz" pos="1117">
          <p15:clr>
            <a:srgbClr val="A4A3A4"/>
          </p15:clr>
        </p15:guide>
        <p15:guide id="3" orient="horz" pos="4156">
          <p15:clr>
            <a:srgbClr val="A4A3A4"/>
          </p15:clr>
        </p15:guide>
        <p15:guide id="4" orient="horz" pos="4065">
          <p15:clr>
            <a:srgbClr val="A4A3A4"/>
          </p15:clr>
        </p15:guide>
        <p15:guide id="5" orient="horz" pos="602">
          <p15:clr>
            <a:srgbClr val="A4A3A4"/>
          </p15:clr>
        </p15:guide>
        <p15:guide id="6" orient="horz" pos="799">
          <p15:clr>
            <a:srgbClr val="A4A3A4"/>
          </p15:clr>
        </p15:guide>
        <p15:guide id="7" orient="horz" pos="3113">
          <p15:clr>
            <a:srgbClr val="A4A3A4"/>
          </p15:clr>
        </p15:guide>
        <p15:guide id="8" pos="158">
          <p15:clr>
            <a:srgbClr val="A4A3A4"/>
          </p15:clr>
        </p15:guide>
        <p15:guide id="9" pos="5615">
          <p15:clr>
            <a:srgbClr val="A4A3A4"/>
          </p15:clr>
        </p15:guide>
        <p15:guide id="10" pos="496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CD23"/>
    <a:srgbClr val="FFFFCC"/>
    <a:srgbClr val="CCFFFF"/>
    <a:srgbClr val="C4CFDA"/>
    <a:srgbClr val="DA4D5C"/>
    <a:srgbClr val="ED2B42"/>
    <a:srgbClr val="FCDB95"/>
    <a:srgbClr val="DCDDDE"/>
    <a:srgbClr val="CCCED0"/>
    <a:srgbClr val="FDED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88" autoAdjust="0"/>
    <p:restoredTop sz="94692" autoAdjust="0"/>
  </p:normalViewPr>
  <p:slideViewPr>
    <p:cSldViewPr showGuides="1">
      <p:cViewPr varScale="1">
        <p:scale>
          <a:sx n="62" d="100"/>
          <a:sy n="62" d="100"/>
        </p:scale>
        <p:origin x="44" y="48"/>
      </p:cViewPr>
      <p:guideLst>
        <p:guide orient="horz" pos="164"/>
        <p:guide orient="horz" pos="1117"/>
        <p:guide orient="horz" pos="4156"/>
        <p:guide orient="horz" pos="4065"/>
        <p:guide orient="horz" pos="602"/>
        <p:guide orient="horz" pos="799"/>
        <p:guide orient="horz" pos="3113"/>
        <p:guide pos="158"/>
        <p:guide pos="5615"/>
        <p:guide pos="4967"/>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slide" Target="slides/slide56.xml"/><Relationship Id="rId68"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61" Type="http://schemas.openxmlformats.org/officeDocument/2006/relationships/slide" Target="slides/slide54.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theme" Target="theme/theme1.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presProps" Target="presProps.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AU"/>
          </a:p>
        </p:txBody>
      </p:sp>
      <p:sp>
        <p:nvSpPr>
          <p:cNvPr id="3" name="Date Placeholder 2"/>
          <p:cNvSpPr>
            <a:spLocks noGrp="1"/>
          </p:cNvSpPr>
          <p:nvPr>
            <p:ph type="dt" sz="quarter" idx="1"/>
          </p:nvPr>
        </p:nvSpPr>
        <p:spPr>
          <a:xfrm>
            <a:off x="3995217" y="0"/>
            <a:ext cx="3056414" cy="467072"/>
          </a:xfrm>
          <a:prstGeom prst="rect">
            <a:avLst/>
          </a:prstGeom>
        </p:spPr>
        <p:txBody>
          <a:bodyPr vert="horz" lIns="93497" tIns="46749" rIns="93497" bIns="46749" rtlCol="0"/>
          <a:lstStyle>
            <a:lvl1pPr algn="r">
              <a:defRPr sz="1200"/>
            </a:lvl1pPr>
          </a:lstStyle>
          <a:p>
            <a:fld id="{E0AA10D9-D712-46E3-B7D0-BA69C18B5DD1}" type="datetimeFigureOut">
              <a:rPr lang="en-AU" smtClean="0"/>
              <a:t>16/08/2018</a:t>
            </a:fld>
            <a:endParaRPr lang="en-AU"/>
          </a:p>
        </p:txBody>
      </p:sp>
      <p:sp>
        <p:nvSpPr>
          <p:cNvPr id="4" name="Footer Placeholder 3"/>
          <p:cNvSpPr>
            <a:spLocks noGrp="1"/>
          </p:cNvSpPr>
          <p:nvPr>
            <p:ph type="ftr" sz="quarter" idx="2"/>
          </p:nvPr>
        </p:nvSpPr>
        <p:spPr>
          <a:xfrm>
            <a:off x="0" y="8842030"/>
            <a:ext cx="3056414" cy="467071"/>
          </a:xfrm>
          <a:prstGeom prst="rect">
            <a:avLst/>
          </a:prstGeom>
        </p:spPr>
        <p:txBody>
          <a:bodyPr vert="horz" lIns="93497" tIns="46749" rIns="93497" bIns="46749" rtlCol="0" anchor="b"/>
          <a:lstStyle>
            <a:lvl1pPr algn="l">
              <a:defRPr sz="1200"/>
            </a:lvl1pPr>
          </a:lstStyle>
          <a:p>
            <a:endParaRPr lang="en-AU"/>
          </a:p>
        </p:txBody>
      </p:sp>
      <p:sp>
        <p:nvSpPr>
          <p:cNvPr id="5" name="Slide Number Placeholder 4"/>
          <p:cNvSpPr>
            <a:spLocks noGrp="1"/>
          </p:cNvSpPr>
          <p:nvPr>
            <p:ph type="sldNum" sz="quarter" idx="3"/>
          </p:nvPr>
        </p:nvSpPr>
        <p:spPr>
          <a:xfrm>
            <a:off x="3995217" y="8842030"/>
            <a:ext cx="3056414" cy="467071"/>
          </a:xfrm>
          <a:prstGeom prst="rect">
            <a:avLst/>
          </a:prstGeom>
        </p:spPr>
        <p:txBody>
          <a:bodyPr vert="horz" lIns="93497" tIns="46749" rIns="93497" bIns="46749" rtlCol="0" anchor="b"/>
          <a:lstStyle>
            <a:lvl1pPr algn="r">
              <a:defRPr sz="1200"/>
            </a:lvl1pPr>
          </a:lstStyle>
          <a:p>
            <a:fld id="{67130574-5D25-457F-A3FD-591FC774449F}" type="slidenum">
              <a:rPr lang="en-AU" smtClean="0"/>
              <a:t>‹#›</a:t>
            </a:fld>
            <a:endParaRPr lang="en-AU"/>
          </a:p>
        </p:txBody>
      </p:sp>
    </p:spTree>
    <p:extLst>
      <p:ext uri="{BB962C8B-B14F-4D97-AF65-F5344CB8AC3E}">
        <p14:creationId xmlns:p14="http://schemas.microsoft.com/office/powerpoint/2010/main" val="739574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AU"/>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EBEEE0E7-875B-472D-82FD-0921116ED9FC}" type="datetimeFigureOut">
              <a:rPr lang="en-US" smtClean="0"/>
              <a:pPr/>
              <a:t>8/16/2018</a:t>
            </a:fld>
            <a:endParaRPr lang="en-AU"/>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AU"/>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AU"/>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70EEB80C-3D5D-4036-876C-B3AB82BF204A}" type="slidenum">
              <a:rPr lang="en-AU" smtClean="0"/>
              <a:pPr/>
              <a:t>‹#›</a:t>
            </a:fld>
            <a:endParaRPr lang="en-AU"/>
          </a:p>
        </p:txBody>
      </p:sp>
    </p:spTree>
    <p:extLst>
      <p:ext uri="{BB962C8B-B14F-4D97-AF65-F5344CB8AC3E}">
        <p14:creationId xmlns:p14="http://schemas.microsoft.com/office/powerpoint/2010/main" val="3004077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AU" dirty="0" smtClean="0"/>
              <a:t>The title of my talk is “Rational Design of Nano-Catalysts for Sustainable chemicals and Fuels” Insights from Theory and Simulation”</a:t>
            </a:r>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1</a:t>
            </a:fld>
            <a:endParaRPr lang="en-AU" dirty="0"/>
          </a:p>
        </p:txBody>
      </p:sp>
    </p:spTree>
    <p:extLst>
      <p:ext uri="{BB962C8B-B14F-4D97-AF65-F5344CB8AC3E}">
        <p14:creationId xmlns:p14="http://schemas.microsoft.com/office/powerpoint/2010/main" val="3565308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3F323432-49FF-47B9-ADE6-25519BD36002}" type="slidenum">
              <a:rPr lang="en-US" altLang="zh-CN">
                <a:solidFill>
                  <a:prstClr val="black"/>
                </a:solidFill>
                <a:latin typeface="Arial" panose="020B0604020202020204" pitchFamily="34" charset="0"/>
              </a:rPr>
              <a:pPr eaLnBrk="1" hangingPunct="1"/>
              <a:t>2</a:t>
            </a:fld>
            <a:endParaRPr lang="en-US" altLang="zh-CN">
              <a:solidFill>
                <a:prstClr val="black"/>
              </a:solidFill>
              <a:latin typeface="Arial" panose="020B0604020202020204"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AU" altLang="zh-CN" dirty="0" smtClean="0"/>
              <a:t>As we are all aware, there is significant pressure to develop new green/sustainable energy sources, such as  wind , solar, </a:t>
            </a:r>
            <a:r>
              <a:rPr lang="en-AU" altLang="zh-CN" dirty="0" err="1" smtClean="0"/>
              <a:t>amd</a:t>
            </a:r>
            <a:r>
              <a:rPr lang="en-AU" altLang="zh-CN" dirty="0" smtClean="0"/>
              <a:t> nuclear energy and so on. This is due to both the depletion of fossils fuels – the remaining service life of coal is around 200 years, natural gas, bit over 50 years, and oil, around 40 years – and to environmental pollution caused by traditional energy utilization. </a:t>
            </a:r>
            <a:endParaRPr lang="zh-CN" altLang="en-US" b="1" dirty="0" smtClean="0"/>
          </a:p>
        </p:txBody>
      </p:sp>
    </p:spTree>
    <p:extLst>
      <p:ext uri="{BB962C8B-B14F-4D97-AF65-F5344CB8AC3E}">
        <p14:creationId xmlns:p14="http://schemas.microsoft.com/office/powerpoint/2010/main" val="614583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Catalysts can play a key role in this development, for sustainable production of chemicals and fuels. The are used in “chemical synthesis”, “solar fuels/chemicals”, </a:t>
            </a:r>
            <a:r>
              <a:rPr lang="en-AU" dirty="0" err="1" smtClean="0"/>
              <a:t>biorefining</a:t>
            </a:r>
            <a:r>
              <a:rPr lang="en-AU" dirty="0" smtClean="0"/>
              <a:t>, fossil fuel refining.</a:t>
            </a:r>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3</a:t>
            </a:fld>
            <a:endParaRPr lang="en-AU"/>
          </a:p>
        </p:txBody>
      </p:sp>
    </p:spTree>
    <p:extLst>
      <p:ext uri="{BB962C8B-B14F-4D97-AF65-F5344CB8AC3E}">
        <p14:creationId xmlns:p14="http://schemas.microsoft.com/office/powerpoint/2010/main" val="28900180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4</a:t>
            </a:fld>
            <a:endParaRPr lang="en-AU"/>
          </a:p>
        </p:txBody>
      </p:sp>
    </p:spTree>
    <p:extLst>
      <p:ext uri="{BB962C8B-B14F-4D97-AF65-F5344CB8AC3E}">
        <p14:creationId xmlns:p14="http://schemas.microsoft.com/office/powerpoint/2010/main" val="2641753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the development of new catalysts there are many different stages, from the initial idea, synthesis, characterization, mechanism, to the scale up and testing. Along the way there is a loop of optimization. Correspondingly, the scale of the catalyst being investigated ranges through from atomic to metre. For theory and computation, we are focussed on the atomic and nanoscale.</a:t>
            </a:r>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5</a:t>
            </a:fld>
            <a:endParaRPr lang="en-AU"/>
          </a:p>
        </p:txBody>
      </p:sp>
    </p:spTree>
    <p:extLst>
      <p:ext uri="{BB962C8B-B14F-4D97-AF65-F5344CB8AC3E}">
        <p14:creationId xmlns:p14="http://schemas.microsoft.com/office/powerpoint/2010/main" val="1791363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In the talk I will discuss some recent examples from our research of how theory and computation is used in synergy with experiment to 1, understand and interpret experimental results, screen and predict new potential catalysts, and 3. Do machine learning of a class of materials in order to identify and predict structures with desirable properties. In particular, Effects of Layered Supports of graphitic carbon nitride with Ru Nanoparticles for Ammonia Synthesis, Bifunctionalization of </a:t>
            </a:r>
            <a:r>
              <a:rPr lang="en-AU" dirty="0" err="1" smtClean="0"/>
              <a:t>Metallorganic</a:t>
            </a:r>
            <a:r>
              <a:rPr lang="en-AU" dirty="0" smtClean="0"/>
              <a:t> Framework catalysts, and machine learning of Kesterite I2-II-IV-V4 semiconductors And Hybrid 2D materials.</a:t>
            </a:r>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6</a:t>
            </a:fld>
            <a:endParaRPr lang="en-AU"/>
          </a:p>
        </p:txBody>
      </p:sp>
    </p:spTree>
    <p:extLst>
      <p:ext uri="{BB962C8B-B14F-4D97-AF65-F5344CB8AC3E}">
        <p14:creationId xmlns:p14="http://schemas.microsoft.com/office/powerpoint/2010/main" val="9271071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smtClean="0"/>
              <a:t>Ammonia</a:t>
            </a:r>
            <a:r>
              <a:rPr lang="en-AU" baseline="0" dirty="0" smtClean="0"/>
              <a:t> is a v</a:t>
            </a:r>
            <a:r>
              <a:rPr lang="en-AU" dirty="0" smtClean="0"/>
              <a:t>ery important chemical – fertilizer, building block</a:t>
            </a:r>
            <a:r>
              <a:rPr lang="en-AU" baseline="0" dirty="0" smtClean="0"/>
              <a:t> </a:t>
            </a:r>
            <a:r>
              <a:rPr lang="en-AU" dirty="0" smtClean="0"/>
              <a:t>for synthesis of pharmaceutical products,</a:t>
            </a:r>
            <a:r>
              <a:rPr lang="en-AU" baseline="0" dirty="0" smtClean="0"/>
              <a:t> </a:t>
            </a:r>
            <a:r>
              <a:rPr lang="en-AU" dirty="0" smtClean="0"/>
              <a:t>160M tons per year. Our first example involves the idea of using solar energy as the driving force to produce ammonia from abundant nitrogen gas and water over two-dimensional graphitic carbon nitride with Ru nanoparticles. Over the catalyst, adsorbed atomic hydrogen is produced from water, and nitrogen gas is dissociated prior to reaction steps to form ammonia.</a:t>
            </a:r>
            <a:endParaRPr lang="en-AU" dirty="0"/>
          </a:p>
        </p:txBody>
      </p:sp>
      <p:sp>
        <p:nvSpPr>
          <p:cNvPr id="4" name="Slide Number Placeholder 3"/>
          <p:cNvSpPr>
            <a:spLocks noGrp="1"/>
          </p:cNvSpPr>
          <p:nvPr>
            <p:ph type="sldNum" sz="quarter" idx="10"/>
          </p:nvPr>
        </p:nvSpPr>
        <p:spPr/>
        <p:txBody>
          <a:bodyPr/>
          <a:lstStyle/>
          <a:p>
            <a:fld id="{70EEB80C-3D5D-4036-876C-B3AB82BF204A}" type="slidenum">
              <a:rPr lang="en-AU" smtClean="0"/>
              <a:pPr/>
              <a:t>7</a:t>
            </a:fld>
            <a:endParaRPr lang="en-AU"/>
          </a:p>
        </p:txBody>
      </p:sp>
    </p:spTree>
    <p:extLst>
      <p:ext uri="{BB962C8B-B14F-4D97-AF65-F5344CB8AC3E}">
        <p14:creationId xmlns:p14="http://schemas.microsoft.com/office/powerpoint/2010/main" val="3606641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85C6941A-D9FB-4451-85EE-9AAE50A234D3}" type="slidenum">
              <a:rPr lang="en-US" altLang="zh-CN" smtClean="0"/>
              <a:pPr/>
              <a:t>16</a:t>
            </a:fld>
            <a:endParaRPr lang="en-US" altLang="zh-CN"/>
          </a:p>
        </p:txBody>
      </p:sp>
    </p:spTree>
    <p:extLst>
      <p:ext uri="{BB962C8B-B14F-4D97-AF65-F5344CB8AC3E}">
        <p14:creationId xmlns:p14="http://schemas.microsoft.com/office/powerpoint/2010/main" val="18005594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smtClean="0"/>
              <a:t>In this work, MC4S4 </a:t>
            </a:r>
            <a:r>
              <a:rPr lang="en-US" altLang="zh-CN" dirty="0" err="1" smtClean="0"/>
              <a:t>nanosheets</a:t>
            </a:r>
            <a:r>
              <a:rPr lang="en-US" altLang="zh-CN" dirty="0" smtClean="0"/>
              <a:t> with nine different central metals (where M = Fe, Co, Ni, Ru, Rh, </a:t>
            </a:r>
            <a:r>
              <a:rPr lang="en-US" altLang="zh-CN" dirty="0" err="1" smtClean="0"/>
              <a:t>Pd</a:t>
            </a:r>
            <a:r>
              <a:rPr lang="en-US" altLang="zh-CN" dirty="0" smtClean="0"/>
              <a:t>, </a:t>
            </a:r>
            <a:r>
              <a:rPr lang="en-US" altLang="zh-CN" dirty="0" err="1" smtClean="0"/>
              <a:t>Os</a:t>
            </a:r>
            <a:r>
              <a:rPr lang="en-US" altLang="zh-CN" dirty="0" smtClean="0"/>
              <a:t>, </a:t>
            </a:r>
            <a:r>
              <a:rPr lang="en-US" altLang="zh-CN" dirty="0" err="1" smtClean="0"/>
              <a:t>Ir</a:t>
            </a:r>
            <a:r>
              <a:rPr lang="en-US" altLang="zh-CN" dirty="0" smtClean="0"/>
              <a:t> and Pt) as ORR catalysts have been systemically studied.</a:t>
            </a:r>
            <a:endParaRPr lang="zh-CN" altLang="en-US" dirty="0" smtClean="0"/>
          </a:p>
        </p:txBody>
      </p:sp>
      <p:sp>
        <p:nvSpPr>
          <p:cNvPr id="36868"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EB040B73-CDF2-4C96-BB1B-408D064B194C}" type="slidenum">
              <a:rPr lang="en-US" altLang="zh-CN">
                <a:latin typeface="Arial" panose="020B0604020202020204" pitchFamily="34" charset="0"/>
              </a:rPr>
              <a:pPr eaLnBrk="1" hangingPunct="1"/>
              <a:t>17</a:t>
            </a:fld>
            <a:endParaRPr lang="en-US" altLang="zh-CN">
              <a:latin typeface="Arial" panose="020B0604020202020204" pitchFamily="34" charset="0"/>
            </a:endParaRPr>
          </a:p>
        </p:txBody>
      </p:sp>
    </p:spTree>
    <p:extLst>
      <p:ext uri="{BB962C8B-B14F-4D97-AF65-F5344CB8AC3E}">
        <p14:creationId xmlns:p14="http://schemas.microsoft.com/office/powerpoint/2010/main" val="1011628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normAutofit/>
          </a:bodyPr>
          <a:lstStyle/>
          <a:p>
            <a:pPr>
              <a:defRPr/>
            </a:pPr>
            <a:endParaRPr lang="zh-CN" altLang="en-US" dirty="0"/>
          </a:p>
        </p:txBody>
      </p:sp>
      <p:sp>
        <p:nvSpPr>
          <p:cNvPr id="3891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161B776E-9FDC-475D-B735-B0EE1EA1FCA5}" type="slidenum">
              <a:rPr lang="en-US" altLang="zh-CN">
                <a:latin typeface="Arial" panose="020B0604020202020204" pitchFamily="34" charset="0"/>
              </a:rPr>
              <a:pPr eaLnBrk="1" hangingPunct="1"/>
              <a:t>22</a:t>
            </a:fld>
            <a:endParaRPr lang="en-US" altLang="zh-CN">
              <a:latin typeface="Arial" panose="020B0604020202020204" pitchFamily="34" charset="0"/>
            </a:endParaRPr>
          </a:p>
        </p:txBody>
      </p:sp>
    </p:spTree>
    <p:extLst>
      <p:ext uri="{BB962C8B-B14F-4D97-AF65-F5344CB8AC3E}">
        <p14:creationId xmlns:p14="http://schemas.microsoft.com/office/powerpoint/2010/main" val="3610994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ln/>
        </p:spPr>
      </p:sp>
      <p:sp>
        <p:nvSpPr>
          <p:cNvPr id="3" name="备注占位符 2"/>
          <p:cNvSpPr>
            <a:spLocks noGrp="1"/>
          </p:cNvSpPr>
          <p:nvPr>
            <p:ph type="body" idx="1"/>
          </p:nvPr>
        </p:nvSpPr>
        <p:spPr/>
        <p:txBody>
          <a:bodyPr>
            <a:normAutofit/>
          </a:bodyPr>
          <a:lstStyle/>
          <a:p>
            <a:pPr>
              <a:defRPr/>
            </a:pPr>
            <a:endParaRPr lang="zh-CN" altLang="en-US" dirty="0"/>
          </a:p>
        </p:txBody>
      </p:sp>
      <p:sp>
        <p:nvSpPr>
          <p:cNvPr id="3994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BBB3DE04-F765-4B98-9C7E-A03E41E61EF2}" type="slidenum">
              <a:rPr lang="en-US" altLang="zh-CN">
                <a:latin typeface="Arial" panose="020B0604020202020204" pitchFamily="34" charset="0"/>
              </a:rPr>
              <a:pPr eaLnBrk="1" hangingPunct="1"/>
              <a:t>23</a:t>
            </a:fld>
            <a:endParaRPr lang="en-US" altLang="zh-CN">
              <a:latin typeface="Arial" panose="020B0604020202020204" pitchFamily="34" charset="0"/>
            </a:endParaRPr>
          </a:p>
        </p:txBody>
      </p:sp>
    </p:spTree>
    <p:extLst>
      <p:ext uri="{BB962C8B-B14F-4D97-AF65-F5344CB8AC3E}">
        <p14:creationId xmlns:p14="http://schemas.microsoft.com/office/powerpoint/2010/main" val="20435590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ln/>
        </p:spPr>
      </p:sp>
      <p:sp>
        <p:nvSpPr>
          <p:cNvPr id="3789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mtClean="0"/>
          </a:p>
        </p:txBody>
      </p:sp>
      <p:sp>
        <p:nvSpPr>
          <p:cNvPr id="3789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A35BEBB5-C1FB-47D3-936E-0044E0FD2767}" type="slidenum">
              <a:rPr lang="en-US" altLang="zh-CN">
                <a:solidFill>
                  <a:srgbClr val="000000"/>
                </a:solidFill>
                <a:latin typeface="Arial" panose="020B0604020202020204" pitchFamily="34" charset="0"/>
              </a:rPr>
              <a:pPr eaLnBrk="1" hangingPunct="1"/>
              <a:t>40</a:t>
            </a:fld>
            <a:endParaRPr lang="en-US" altLang="zh-CN">
              <a:solidFill>
                <a:srgbClr val="000000"/>
              </a:solidFill>
              <a:latin typeface="Arial" panose="020B0604020202020204" pitchFamily="34" charset="0"/>
            </a:endParaRPr>
          </a:p>
        </p:txBody>
      </p:sp>
    </p:spTree>
    <p:extLst>
      <p:ext uri="{BB962C8B-B14F-4D97-AF65-F5344CB8AC3E}">
        <p14:creationId xmlns:p14="http://schemas.microsoft.com/office/powerpoint/2010/main" val="2764408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3F323432-49FF-47B9-ADE6-25519BD36002}" type="slidenum">
              <a:rPr lang="en-US" altLang="zh-CN">
                <a:solidFill>
                  <a:prstClr val="black"/>
                </a:solidFill>
                <a:latin typeface="Arial" panose="020B0604020202020204" pitchFamily="34" charset="0"/>
              </a:rPr>
              <a:pPr eaLnBrk="1" hangingPunct="1"/>
              <a:t>46</a:t>
            </a:fld>
            <a:endParaRPr lang="en-US" altLang="zh-CN">
              <a:solidFill>
                <a:prstClr val="black"/>
              </a:solidFill>
              <a:latin typeface="Arial" panose="020B0604020202020204" pitchFamily="34" charset="0"/>
            </a:endParaRPr>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smtClean="0"/>
              <a:t>Because the energy crisis caused by the depletion of fossil fuels and the environmental pollution caused by the traditional way of energy utilization, it is urgently to develop new green/sustainable energy sources, including nuclear energy, wind energy, water conservancy, solar energy and so on.</a:t>
            </a:r>
            <a:endParaRPr lang="zh-CN" altLang="en-US" b="1" smtClean="0"/>
          </a:p>
        </p:txBody>
      </p:sp>
    </p:spTree>
    <p:extLst>
      <p:ext uri="{BB962C8B-B14F-4D97-AF65-F5344CB8AC3E}">
        <p14:creationId xmlns:p14="http://schemas.microsoft.com/office/powerpoint/2010/main" val="23636334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smtClean="0"/>
              <a:t>Two factors determine the performance of ORR catalysts: the first one is the elemental composition and the interactions between different components, which determines the intrinsic catalytic activity of catalysts.</a:t>
            </a:r>
            <a:endParaRPr lang="zh-CN" altLang="en-US" dirty="0" smtClean="0"/>
          </a:p>
        </p:txBody>
      </p:sp>
      <p:sp>
        <p:nvSpPr>
          <p:cNvPr id="32772"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3FCF570B-DB97-42E5-838E-6486D382AA86}" type="slidenum">
              <a:rPr lang="en-US" altLang="zh-CN">
                <a:latin typeface="Arial" panose="020B0604020202020204" pitchFamily="34" charset="0"/>
              </a:rPr>
              <a:pPr eaLnBrk="1" hangingPunct="1"/>
              <a:t>49</a:t>
            </a:fld>
            <a:endParaRPr lang="en-US" altLang="zh-CN">
              <a:latin typeface="Arial" panose="020B0604020202020204" pitchFamily="34" charset="0"/>
            </a:endParaRPr>
          </a:p>
        </p:txBody>
      </p:sp>
    </p:spTree>
    <p:extLst>
      <p:ext uri="{BB962C8B-B14F-4D97-AF65-F5344CB8AC3E}">
        <p14:creationId xmlns:p14="http://schemas.microsoft.com/office/powerpoint/2010/main" val="22212501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smtClean="0"/>
              <a:t>MOFs materials, consisting of well-organized metal centers and organic linkers, are appealing for ORR catalysts due to their high surface areas and well-defined porous structures. The high surface area and the uniformly distributed coordinated metal atoms of MOFs maximize active site density, and the controllable porous structure will be favorable to the sufficient exposure of active sites and good transport properties of ORR-relevant species. These advantages make MOFs as promising </a:t>
            </a:r>
            <a:r>
              <a:rPr lang="en-US" altLang="zh-CN" dirty="0" err="1" smtClean="0"/>
              <a:t>electrocatalysts</a:t>
            </a:r>
            <a:r>
              <a:rPr lang="en-US" altLang="zh-CN" dirty="0" smtClean="0"/>
              <a:t> for ORR.  </a:t>
            </a:r>
            <a:endParaRPr lang="zh-CN" altLang="en-US" dirty="0" smtClean="0"/>
          </a:p>
          <a:p>
            <a:r>
              <a:rPr lang="en-US" altLang="zh-CN" dirty="0" smtClean="0"/>
              <a:t>A key issue in determining the performance of the ORR catalysts is the metal/ligand structures in the MOF materials. Although many pioneering investigations on MOF-derived ORR catalysts have been carried out, only limited MOF structures have been studied. </a:t>
            </a:r>
            <a:endParaRPr lang="zh-CN" altLang="en-US" dirty="0" smtClean="0"/>
          </a:p>
          <a:p>
            <a:endParaRPr lang="zh-CN" altLang="en-US" dirty="0" smtClean="0"/>
          </a:p>
        </p:txBody>
      </p:sp>
      <p:sp>
        <p:nvSpPr>
          <p:cNvPr id="34820"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8E594A7C-70AD-42A2-9EA4-3BA892816DB8}" type="slidenum">
              <a:rPr lang="en-US" altLang="zh-CN">
                <a:latin typeface="Arial" panose="020B0604020202020204" pitchFamily="34" charset="0"/>
              </a:rPr>
              <a:pPr eaLnBrk="1" hangingPunct="1"/>
              <a:t>50</a:t>
            </a:fld>
            <a:endParaRPr lang="en-US" altLang="zh-CN">
              <a:latin typeface="Arial" panose="020B0604020202020204" pitchFamily="34" charset="0"/>
            </a:endParaRPr>
          </a:p>
        </p:txBody>
      </p:sp>
    </p:spTree>
    <p:extLst>
      <p:ext uri="{BB962C8B-B14F-4D97-AF65-F5344CB8AC3E}">
        <p14:creationId xmlns:p14="http://schemas.microsoft.com/office/powerpoint/2010/main" val="2806534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ln/>
        </p:spPr>
      </p:sp>
      <p:sp>
        <p:nvSpPr>
          <p:cNvPr id="33795" name="备注占位符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zh-CN" dirty="0" smtClean="0"/>
              <a:t>One example is the classic volcano relationship between the catalytic activity of ORR catalyst and the adsorption strength of O atom on the surface of metal catalyst. It is cleat that Pt displays the best ORR catalytic activity due to its favorable adsorption strength of ORR intermediates. Based on the Sabatier principle, an ideal ORR catalyst should bind the ORR intermediates not too strongly nor too weakly. From this figure we know that, Ag and Au on the right leg </a:t>
            </a:r>
            <a:r>
              <a:rPr lang="en-US" altLang="zh-CN" dirty="0" err="1" smtClean="0"/>
              <a:t>donot</a:t>
            </a:r>
            <a:r>
              <a:rPr lang="en-US" altLang="zh-CN" dirty="0" smtClean="0"/>
              <a:t> display good catalytic activity due to their weak adsorption of ORR intermediates. On the other hand, Fe and Co on the left leg also </a:t>
            </a:r>
            <a:r>
              <a:rPr lang="en-US" altLang="zh-CN" dirty="0" err="1" smtClean="0"/>
              <a:t>donot</a:t>
            </a:r>
            <a:r>
              <a:rPr lang="en-US" altLang="zh-CN" dirty="0" smtClean="0"/>
              <a:t> exhibit good catalytic because of their strong adsorption strength.</a:t>
            </a:r>
            <a:endParaRPr lang="zh-CN" altLang="en-US" dirty="0" smtClean="0"/>
          </a:p>
        </p:txBody>
      </p:sp>
      <p:sp>
        <p:nvSpPr>
          <p:cNvPr id="33796" name="灯片编号占位符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Verdana" panose="020B0604030504040204" pitchFamily="34" charset="0"/>
                <a:ea typeface="宋体" panose="02010600030101010101" pitchFamily="2" charset="-122"/>
              </a:defRPr>
            </a:lvl1pPr>
            <a:lvl2pPr marL="759666" indent="-292179" eaLnBrk="0" hangingPunct="0">
              <a:defRPr>
                <a:solidFill>
                  <a:schemeClr val="tx1"/>
                </a:solidFill>
                <a:latin typeface="Verdana" panose="020B0604030504040204" pitchFamily="34" charset="0"/>
                <a:ea typeface="宋体" panose="02010600030101010101" pitchFamily="2" charset="-122"/>
              </a:defRPr>
            </a:lvl2pPr>
            <a:lvl3pPr marL="1168718" indent="-233744" eaLnBrk="0" hangingPunct="0">
              <a:defRPr>
                <a:solidFill>
                  <a:schemeClr val="tx1"/>
                </a:solidFill>
                <a:latin typeface="Verdana" panose="020B0604030504040204" pitchFamily="34" charset="0"/>
                <a:ea typeface="宋体" panose="02010600030101010101" pitchFamily="2" charset="-122"/>
              </a:defRPr>
            </a:lvl3pPr>
            <a:lvl4pPr marL="1636205" indent="-233744" eaLnBrk="0" hangingPunct="0">
              <a:defRPr>
                <a:solidFill>
                  <a:schemeClr val="tx1"/>
                </a:solidFill>
                <a:latin typeface="Verdana" panose="020B0604030504040204" pitchFamily="34" charset="0"/>
                <a:ea typeface="宋体" panose="02010600030101010101" pitchFamily="2" charset="-122"/>
              </a:defRPr>
            </a:lvl4pPr>
            <a:lvl5pPr marL="2103692" indent="-233744" eaLnBrk="0" hangingPunct="0">
              <a:defRPr>
                <a:solidFill>
                  <a:schemeClr val="tx1"/>
                </a:solidFill>
                <a:latin typeface="Verdana" panose="020B0604030504040204" pitchFamily="34" charset="0"/>
                <a:ea typeface="宋体" panose="02010600030101010101" pitchFamily="2" charset="-122"/>
              </a:defRPr>
            </a:lvl5pPr>
            <a:lvl6pPr marL="2571179"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3038666"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506153"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973640" indent="-233744"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fld id="{31B8F19C-56AD-4601-928E-738345CFB794}" type="slidenum">
              <a:rPr lang="en-US" altLang="zh-CN">
                <a:latin typeface="Arial" panose="020B0604020202020204" pitchFamily="34" charset="0"/>
              </a:rPr>
              <a:pPr eaLnBrk="1" hangingPunct="1"/>
              <a:t>51</a:t>
            </a:fld>
            <a:endParaRPr lang="en-US" altLang="zh-CN">
              <a:latin typeface="Arial" panose="020B0604020202020204" pitchFamily="34" charset="0"/>
            </a:endParaRPr>
          </a:p>
        </p:txBody>
      </p:sp>
    </p:spTree>
    <p:extLst>
      <p:ext uri="{BB962C8B-B14F-4D97-AF65-F5344CB8AC3E}">
        <p14:creationId xmlns:p14="http://schemas.microsoft.com/office/powerpoint/2010/main" val="403160716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 Title Slide">
    <p:spTree>
      <p:nvGrpSpPr>
        <p:cNvPr id="1" name=""/>
        <p:cNvGrpSpPr/>
        <p:nvPr/>
      </p:nvGrpSpPr>
      <p:grpSpPr>
        <a:xfrm>
          <a:off x="0" y="0"/>
          <a:ext cx="0" cy="0"/>
          <a:chOff x="0" y="0"/>
          <a:chExt cx="0" cy="0"/>
        </a:xfrm>
      </p:grpSpPr>
      <p:sp>
        <p:nvSpPr>
          <p:cNvPr id="27" name="Rectangle 26"/>
          <p:cNvSpPr/>
          <p:nvPr userDrawn="1"/>
        </p:nvSpPr>
        <p:spPr bwMode="white">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userDrawn="1"/>
        </p:nvSpPr>
        <p:spPr bwMode="invGray">
          <a:xfrm>
            <a:off x="1071538" y="0"/>
            <a:ext cx="8072462" cy="57864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2" name="Rectangle 21"/>
          <p:cNvSpPr/>
          <p:nvPr userDrawn="1"/>
        </p:nvSpPr>
        <p:spPr bwMode="ltGray">
          <a:xfrm>
            <a:off x="1071536" y="4200304"/>
            <a:ext cx="2304000" cy="23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hasCustomPrompt="1"/>
          </p:nvPr>
        </p:nvSpPr>
        <p:spPr>
          <a:xfrm>
            <a:off x="1331912" y="285729"/>
            <a:ext cx="7704138" cy="1000132"/>
          </a:xfrm>
        </p:spPr>
        <p:txBody>
          <a:bodyPr>
            <a:normAutofit/>
          </a:bodyPr>
          <a:lstStyle>
            <a:lvl1pPr marL="0" marR="0" indent="0" algn="l" defTabSz="914400" rtl="0" eaLnBrk="1" fontAlgn="auto" latinLnBrk="0" hangingPunct="1">
              <a:lnSpc>
                <a:spcPts val="3100"/>
              </a:lnSpc>
              <a:spcBef>
                <a:spcPct val="0"/>
              </a:spcBef>
              <a:spcAft>
                <a:spcPts val="0"/>
              </a:spcAft>
              <a:buClrTx/>
              <a:buSzTx/>
              <a:buFontTx/>
              <a:buNone/>
              <a:tabLst/>
              <a:defRPr sz="3600" b="0" baseline="0">
                <a:solidFill>
                  <a:schemeClr val="bg1"/>
                </a:solidFill>
              </a:defRPr>
            </a:lvl1pPr>
          </a:lstStyle>
          <a:p>
            <a:r>
              <a:rPr lang="en-AU" dirty="0" smtClean="0"/>
              <a:t>PRESENTATION TITLE HERE</a:t>
            </a:r>
            <a:endParaRPr lang="en-AU" dirty="0"/>
          </a:p>
        </p:txBody>
      </p:sp>
      <p:sp>
        <p:nvSpPr>
          <p:cNvPr id="3" name="Subtitle 2"/>
          <p:cNvSpPr>
            <a:spLocks noGrp="1"/>
          </p:cNvSpPr>
          <p:nvPr>
            <p:ph type="subTitle" idx="1" hasCustomPrompt="1"/>
          </p:nvPr>
        </p:nvSpPr>
        <p:spPr>
          <a:xfrm>
            <a:off x="1331912" y="1285860"/>
            <a:ext cx="7704137" cy="500066"/>
          </a:xfrm>
        </p:spPr>
        <p:txBody>
          <a:bodyPr vert="horz" lIns="91440" tIns="45720" rIns="91440" bIns="45720" rtlCol="0" anchor="ctr">
            <a:normAutofit/>
          </a:bodyPr>
          <a:lstStyle>
            <a:lvl1pPr marL="0" indent="0" algn="l" defTabSz="914400" rtl="0" eaLnBrk="1" latinLnBrk="0" hangingPunct="1">
              <a:spcBef>
                <a:spcPct val="0"/>
              </a:spcBef>
              <a:buNone/>
              <a:defRPr lang="en-AU" sz="2000" b="0" kern="1200" baseline="0" dirty="0" smtClean="0">
                <a:solidFill>
                  <a:schemeClr val="bg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 Heading | Use Line Dividers To Separate Headings (Shift \)</a:t>
            </a:r>
            <a:endParaRPr lang="en-AU" dirty="0"/>
          </a:p>
        </p:txBody>
      </p:sp>
      <p:sp>
        <p:nvSpPr>
          <p:cNvPr id="11" name="Content Placeholder 25"/>
          <p:cNvSpPr>
            <a:spLocks noGrp="1"/>
          </p:cNvSpPr>
          <p:nvPr>
            <p:ph sz="quarter" idx="11" hasCustomPrompt="1"/>
          </p:nvPr>
        </p:nvSpPr>
        <p:spPr>
          <a:xfrm>
            <a:off x="3428992" y="5286388"/>
            <a:ext cx="5572133" cy="285752"/>
          </a:xfrm>
        </p:spPr>
        <p:txBody>
          <a:bodyPr lIns="0" tIns="0" rIns="0" bIns="0" anchor="t" anchorCtr="0">
            <a:noAutofit/>
          </a:bodyPr>
          <a:lstStyle>
            <a:lvl1pPr marL="174625" marR="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sz="1400" baseline="0">
                <a:solidFill>
                  <a:schemeClr val="bg1"/>
                </a:solidFill>
              </a:defRPr>
            </a:lvl1pPr>
            <a:lvl2pPr algn="r">
              <a:buNone/>
              <a:defRPr/>
            </a:lvl2pPr>
            <a:lvl3pPr algn="r">
              <a:buNone/>
              <a:defRPr/>
            </a:lvl3pPr>
            <a:lvl4pPr algn="r">
              <a:buNone/>
              <a:defRPr/>
            </a:lvl4pPr>
            <a:lvl5pPr algn="r">
              <a:buNone/>
              <a:defRPr/>
            </a:lvl5pPr>
          </a:lstStyle>
          <a:p>
            <a:pPr marL="174625" marR="0" lvl="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a:pPr>
            <a:r>
              <a:rPr lang="en-US" dirty="0" smtClean="0"/>
              <a:t>UNIT OR PROGRAM NAME </a:t>
            </a:r>
            <a:r>
              <a:rPr lang="en-AU" dirty="0" smtClean="0"/>
              <a:t>(Use Line Dividers)</a:t>
            </a:r>
            <a:endParaRPr lang="en-US" dirty="0" smtClean="0"/>
          </a:p>
        </p:txBody>
      </p:sp>
      <p:sp>
        <p:nvSpPr>
          <p:cNvPr id="12" name="Content Placeholder 25"/>
          <p:cNvSpPr>
            <a:spLocks noGrp="1"/>
          </p:cNvSpPr>
          <p:nvPr>
            <p:ph sz="quarter" idx="12" hasCustomPrompt="1"/>
          </p:nvPr>
        </p:nvSpPr>
        <p:spPr>
          <a:xfrm>
            <a:off x="3428992" y="5000636"/>
            <a:ext cx="5572133" cy="285752"/>
          </a:xfrm>
        </p:spPr>
        <p:txBody>
          <a:bodyPr lIns="0" tIns="0" rIns="0" bIns="0" anchor="b" anchorCtr="0">
            <a:noAutofit/>
          </a:bodyPr>
          <a:lstStyle>
            <a:lvl1pPr algn="r">
              <a:buNone/>
              <a:defRPr sz="1400" baseline="0">
                <a:solidFill>
                  <a:schemeClr val="bg1"/>
                </a:solidFill>
              </a:defRPr>
            </a:lvl1pPr>
            <a:lvl2pPr algn="r">
              <a:buNone/>
              <a:defRPr/>
            </a:lvl2pPr>
            <a:lvl3pPr algn="r">
              <a:buNone/>
              <a:defRPr/>
            </a:lvl3pPr>
            <a:lvl4pPr algn="r">
              <a:buNone/>
              <a:defRPr/>
            </a:lvl4pPr>
            <a:lvl5pPr algn="r">
              <a:buNone/>
              <a:defRPr/>
            </a:lvl5pPr>
          </a:lstStyle>
          <a:p>
            <a:pPr lvl="0"/>
            <a:r>
              <a:rPr lang="en-US" dirty="0" smtClean="0"/>
              <a:t>AUTHOR’S NAME | TITLE </a:t>
            </a:r>
            <a:r>
              <a:rPr lang="en-AU" dirty="0" smtClean="0"/>
              <a:t>(Use Line Dividers)</a:t>
            </a:r>
            <a:endParaRPr lang="en-US" dirty="0" smtClean="0"/>
          </a:p>
        </p:txBody>
      </p:sp>
      <p:sp>
        <p:nvSpPr>
          <p:cNvPr id="13" name="Picture Placeholder 16"/>
          <p:cNvSpPr>
            <a:spLocks noGrp="1"/>
          </p:cNvSpPr>
          <p:nvPr>
            <p:ph type="pic" sz="quarter" idx="13" hasCustomPrompt="1"/>
          </p:nvPr>
        </p:nvSpPr>
        <p:spPr>
          <a:xfrm>
            <a:off x="8055033" y="5819652"/>
            <a:ext cx="985150" cy="985150"/>
          </a:xfrm>
          <a:solidFill>
            <a:schemeClr val="bg1"/>
          </a:solidFill>
        </p:spPr>
        <p:txBody>
          <a:bodyPr anchor="ctr" anchorCtr="0"/>
          <a:lstStyle>
            <a:lvl1pPr marL="0" indent="0" algn="ctr">
              <a:buNone/>
              <a:defRPr sz="1000" baseline="0"/>
            </a:lvl1pPr>
          </a:lstStyle>
          <a:p>
            <a:r>
              <a:rPr lang="en-AU" dirty="0" smtClean="0"/>
              <a:t>Insert      Partner Logo </a:t>
            </a:r>
            <a:br>
              <a:rPr lang="en-AU" dirty="0" smtClean="0"/>
            </a:br>
            <a:r>
              <a:rPr lang="en-AU" dirty="0" smtClean="0"/>
              <a:t>- Delete if not required</a:t>
            </a:r>
            <a:endParaRPr lang="en-AU" dirty="0"/>
          </a:p>
        </p:txBody>
      </p:sp>
      <p:grpSp>
        <p:nvGrpSpPr>
          <p:cNvPr id="21" name="Group 20"/>
          <p:cNvGrpSpPr/>
          <p:nvPr userDrawn="1"/>
        </p:nvGrpSpPr>
        <p:grpSpPr>
          <a:xfrm>
            <a:off x="261938" y="5715016"/>
            <a:ext cx="1612106" cy="789289"/>
            <a:chOff x="261938" y="5715016"/>
            <a:chExt cx="1612106" cy="789289"/>
          </a:xfrm>
        </p:grpSpPr>
        <p:sp>
          <p:nvSpPr>
            <p:cNvPr id="18" name="Rectangle 17"/>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9" name="Picture 18" descr="USY_MB1_rgb_Reversed_Standard_Logo.png"/>
            <p:cNvPicPr>
              <a:picLocks noChangeAspect="1"/>
            </p:cNvPicPr>
            <p:nvPr userDrawn="1"/>
          </p:nvPicPr>
          <p:blipFill>
            <a:blip r:embed="rId2" cstate="print"/>
            <a:stretch>
              <a:fillRect/>
            </a:stretch>
          </p:blipFill>
          <p:spPr>
            <a:xfrm>
              <a:off x="433773" y="5890063"/>
              <a:ext cx="1268436" cy="439194"/>
            </a:xfrm>
            <a:prstGeom prst="rect">
              <a:avLst/>
            </a:prstGeom>
          </p:spPr>
        </p:pic>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Title Slide">
    <p:spTree>
      <p:nvGrpSpPr>
        <p:cNvPr id="1" name=""/>
        <p:cNvGrpSpPr/>
        <p:nvPr/>
      </p:nvGrpSpPr>
      <p:grpSpPr>
        <a:xfrm>
          <a:off x="0" y="0"/>
          <a:ext cx="0" cy="0"/>
          <a:chOff x="0" y="0"/>
          <a:chExt cx="0" cy="0"/>
        </a:xfrm>
      </p:grpSpPr>
      <p:sp>
        <p:nvSpPr>
          <p:cNvPr id="19" name="Rectangle 18"/>
          <p:cNvSpPr/>
          <p:nvPr userDrawn="1"/>
        </p:nvSpPr>
        <p:spPr bwMode="white">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ectangle 7"/>
          <p:cNvSpPr/>
          <p:nvPr userDrawn="1"/>
        </p:nvSpPr>
        <p:spPr>
          <a:xfrm>
            <a:off x="1071538" y="0"/>
            <a:ext cx="8072462" cy="57864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hasCustomPrompt="1"/>
          </p:nvPr>
        </p:nvSpPr>
        <p:spPr>
          <a:xfrm>
            <a:off x="1331912" y="285729"/>
            <a:ext cx="7704138" cy="1000132"/>
          </a:xfrm>
        </p:spPr>
        <p:txBody>
          <a:bodyPr>
            <a:normAutofit/>
          </a:bodyPr>
          <a:lstStyle>
            <a:lvl1pPr algn="l">
              <a:lnSpc>
                <a:spcPts val="3100"/>
              </a:lnSpc>
              <a:defRPr sz="3600" b="0" baseline="0">
                <a:solidFill>
                  <a:schemeClr val="tx1"/>
                </a:solidFill>
              </a:defRPr>
            </a:lvl1pPr>
          </a:lstStyle>
          <a:p>
            <a:r>
              <a:rPr lang="en-AU" dirty="0" smtClean="0"/>
              <a:t>PRESENTATION TITLE HERE</a:t>
            </a:r>
            <a:endParaRPr lang="en-AU" dirty="0"/>
          </a:p>
        </p:txBody>
      </p:sp>
      <p:sp>
        <p:nvSpPr>
          <p:cNvPr id="3" name="Subtitle 2"/>
          <p:cNvSpPr>
            <a:spLocks noGrp="1"/>
          </p:cNvSpPr>
          <p:nvPr>
            <p:ph type="subTitle" idx="1" hasCustomPrompt="1"/>
          </p:nvPr>
        </p:nvSpPr>
        <p:spPr>
          <a:xfrm>
            <a:off x="1331912" y="1285860"/>
            <a:ext cx="7704137" cy="500066"/>
          </a:xfrm>
        </p:spPr>
        <p:txBody>
          <a:bodyPr vert="horz" lIns="91440" tIns="45720" rIns="91440" bIns="45720" rtlCol="0" anchor="ctr">
            <a:normAutofit/>
          </a:bodyPr>
          <a:lstStyle>
            <a:lvl1pPr marL="0" indent="0" algn="l" defTabSz="914400" rtl="0" eaLnBrk="1" latinLnBrk="0" hangingPunct="1">
              <a:spcBef>
                <a:spcPct val="0"/>
              </a:spcBef>
              <a:buNone/>
              <a:defRPr lang="en-AU" sz="2000" b="0" kern="1200" baseline="0" dirty="0" smtClean="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 Heading | Use Line Dividers To Separate Headings (Shift \)</a:t>
            </a:r>
            <a:endParaRPr lang="en-AU" dirty="0"/>
          </a:p>
        </p:txBody>
      </p:sp>
      <p:sp>
        <p:nvSpPr>
          <p:cNvPr id="13" name="Content Placeholder 25"/>
          <p:cNvSpPr>
            <a:spLocks noGrp="1"/>
          </p:cNvSpPr>
          <p:nvPr>
            <p:ph sz="quarter" idx="11" hasCustomPrompt="1"/>
          </p:nvPr>
        </p:nvSpPr>
        <p:spPr>
          <a:xfrm>
            <a:off x="3428992" y="5286388"/>
            <a:ext cx="5572133" cy="285752"/>
          </a:xfrm>
        </p:spPr>
        <p:txBody>
          <a:bodyPr lIns="0" tIns="0" rIns="0" bIns="0" anchor="t" anchorCtr="0">
            <a:noAutofit/>
          </a:bodyPr>
          <a:lstStyle>
            <a:lvl1pPr marL="174625" marR="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sz="1400" baseline="0">
                <a:solidFill>
                  <a:schemeClr val="tx1"/>
                </a:solidFill>
              </a:defRPr>
            </a:lvl1pPr>
            <a:lvl2pPr algn="r">
              <a:buNone/>
              <a:defRPr/>
            </a:lvl2pPr>
            <a:lvl3pPr algn="r">
              <a:buNone/>
              <a:defRPr/>
            </a:lvl3pPr>
            <a:lvl4pPr algn="r">
              <a:buNone/>
              <a:defRPr/>
            </a:lvl4pPr>
            <a:lvl5pPr algn="r">
              <a:buNone/>
              <a:defRPr/>
            </a:lvl5pPr>
          </a:lstStyle>
          <a:p>
            <a:pPr marL="174625" marR="0" lvl="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a:pPr>
            <a:r>
              <a:rPr lang="en-US" dirty="0" smtClean="0"/>
              <a:t>UNIT OR PROGRAM NAME </a:t>
            </a:r>
            <a:r>
              <a:rPr lang="en-AU" dirty="0" smtClean="0"/>
              <a:t>(Use Line Dividers)</a:t>
            </a:r>
            <a:endParaRPr lang="en-US" dirty="0" smtClean="0"/>
          </a:p>
        </p:txBody>
      </p:sp>
      <p:sp>
        <p:nvSpPr>
          <p:cNvPr id="20" name="Content Placeholder 25"/>
          <p:cNvSpPr>
            <a:spLocks noGrp="1"/>
          </p:cNvSpPr>
          <p:nvPr>
            <p:ph sz="quarter" idx="12" hasCustomPrompt="1"/>
          </p:nvPr>
        </p:nvSpPr>
        <p:spPr>
          <a:xfrm>
            <a:off x="3428992" y="5000636"/>
            <a:ext cx="5572133" cy="285752"/>
          </a:xfrm>
        </p:spPr>
        <p:txBody>
          <a:bodyPr lIns="0" tIns="0" rIns="0" bIns="0" anchor="b" anchorCtr="0">
            <a:noAutofit/>
          </a:bodyPr>
          <a:lstStyle>
            <a:lvl1pPr algn="r">
              <a:buNone/>
              <a:defRPr sz="1400" baseline="0">
                <a:solidFill>
                  <a:schemeClr val="tx1"/>
                </a:solidFill>
              </a:defRPr>
            </a:lvl1pPr>
            <a:lvl2pPr algn="r">
              <a:buNone/>
              <a:defRPr/>
            </a:lvl2pPr>
            <a:lvl3pPr algn="r">
              <a:buNone/>
              <a:defRPr/>
            </a:lvl3pPr>
            <a:lvl4pPr algn="r">
              <a:buNone/>
              <a:defRPr/>
            </a:lvl4pPr>
            <a:lvl5pPr algn="r">
              <a:buNone/>
              <a:defRPr/>
            </a:lvl5pPr>
          </a:lstStyle>
          <a:p>
            <a:pPr lvl="0"/>
            <a:r>
              <a:rPr lang="en-US" dirty="0" smtClean="0"/>
              <a:t>AUTHOR’S NAME | TITLE </a:t>
            </a:r>
            <a:r>
              <a:rPr lang="en-AU" dirty="0" smtClean="0"/>
              <a:t>(Use Line Dividers)</a:t>
            </a:r>
            <a:endParaRPr lang="en-US" dirty="0" smtClean="0"/>
          </a:p>
        </p:txBody>
      </p:sp>
      <p:sp>
        <p:nvSpPr>
          <p:cNvPr id="17" name="Picture Placeholder 16"/>
          <p:cNvSpPr>
            <a:spLocks noGrp="1"/>
          </p:cNvSpPr>
          <p:nvPr>
            <p:ph type="pic" sz="quarter" idx="13" hasCustomPrompt="1"/>
          </p:nvPr>
        </p:nvSpPr>
        <p:spPr>
          <a:xfrm>
            <a:off x="8055033" y="5819652"/>
            <a:ext cx="985150" cy="985150"/>
          </a:xfrm>
          <a:solidFill>
            <a:schemeClr val="bg1"/>
          </a:solidFill>
        </p:spPr>
        <p:txBody>
          <a:bodyPr anchor="ctr" anchorCtr="0"/>
          <a:lstStyle>
            <a:lvl1pPr marL="0" indent="0" algn="ctr">
              <a:buNone/>
              <a:defRPr sz="1000" baseline="0"/>
            </a:lvl1pPr>
          </a:lstStyle>
          <a:p>
            <a:r>
              <a:rPr lang="en-AU" dirty="0" smtClean="0"/>
              <a:t>Insert      Partner Logo </a:t>
            </a:r>
            <a:br>
              <a:rPr lang="en-AU" dirty="0" smtClean="0"/>
            </a:br>
            <a:r>
              <a:rPr lang="en-AU" dirty="0" smtClean="0"/>
              <a:t>- Delete if not required</a:t>
            </a:r>
            <a:endParaRPr lang="en-AU" dirty="0"/>
          </a:p>
        </p:txBody>
      </p:sp>
      <p:sp>
        <p:nvSpPr>
          <p:cNvPr id="16" name="Rectangle 15"/>
          <p:cNvSpPr/>
          <p:nvPr userDrawn="1"/>
        </p:nvSpPr>
        <p:spPr bwMode="ltGray">
          <a:xfrm>
            <a:off x="1071536" y="4200304"/>
            <a:ext cx="2304000" cy="23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1" name="Rectangle 20"/>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3" name="Picture 22" descr="USY_MB1_rgb_Reversed_Standard_Logo.png"/>
          <p:cNvPicPr>
            <a:picLocks noChangeAspect="1"/>
          </p:cNvPicPr>
          <p:nvPr userDrawn="1"/>
        </p:nvPicPr>
        <p:blipFill>
          <a:blip r:embed="rId2" cstate="print"/>
          <a:stretch>
            <a:fillRect/>
          </a:stretch>
        </p:blipFill>
        <p:spPr>
          <a:xfrm>
            <a:off x="433773" y="5890063"/>
            <a:ext cx="1268436" cy="439194"/>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 Title Slide + IMAGE">
    <p:spTree>
      <p:nvGrpSpPr>
        <p:cNvPr id="1" name=""/>
        <p:cNvGrpSpPr/>
        <p:nvPr/>
      </p:nvGrpSpPr>
      <p:grpSpPr>
        <a:xfrm>
          <a:off x="0" y="0"/>
          <a:ext cx="0" cy="0"/>
          <a:chOff x="0" y="0"/>
          <a:chExt cx="0" cy="0"/>
        </a:xfrm>
      </p:grpSpPr>
      <p:pic>
        <p:nvPicPr>
          <p:cNvPr id="12" name="Picture 11" descr="lecture_theatre.jpg"/>
          <p:cNvPicPr>
            <a:picLocks noChangeAspect="1"/>
          </p:cNvPicPr>
          <p:nvPr userDrawn="1"/>
        </p:nvPicPr>
        <p:blipFill>
          <a:blip r:embed="rId2" cstate="print"/>
          <a:srcRect l="5985" t="6510" r="12702" b="13737"/>
          <a:stretch>
            <a:fillRect/>
          </a:stretch>
        </p:blipFill>
        <p:spPr>
          <a:xfrm flipH="1">
            <a:off x="0" y="3357562"/>
            <a:ext cx="9144000" cy="3500438"/>
          </a:xfrm>
          <a:prstGeom prst="rect">
            <a:avLst/>
          </a:prstGeom>
        </p:spPr>
      </p:pic>
      <p:sp>
        <p:nvSpPr>
          <p:cNvPr id="8" name="Rectangle 7"/>
          <p:cNvSpPr/>
          <p:nvPr userDrawn="1"/>
        </p:nvSpPr>
        <p:spPr bwMode="invGray">
          <a:xfrm>
            <a:off x="0" y="0"/>
            <a:ext cx="9144000"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ctrTitle" hasCustomPrompt="1"/>
          </p:nvPr>
        </p:nvSpPr>
        <p:spPr>
          <a:xfrm>
            <a:off x="285720" y="285729"/>
            <a:ext cx="8750330" cy="1000132"/>
          </a:xfrm>
        </p:spPr>
        <p:txBody>
          <a:bodyPr>
            <a:normAutofit/>
          </a:bodyPr>
          <a:lstStyle>
            <a:lvl1pPr algn="l">
              <a:lnSpc>
                <a:spcPts val="3100"/>
              </a:lnSpc>
              <a:defRPr sz="3600" b="0" baseline="0">
                <a:solidFill>
                  <a:schemeClr val="bg1"/>
                </a:solidFill>
              </a:defRPr>
            </a:lvl1pPr>
          </a:lstStyle>
          <a:p>
            <a:r>
              <a:rPr lang="en-AU" dirty="0" smtClean="0"/>
              <a:t>PRESENTATION TITLE HERE</a:t>
            </a:r>
            <a:endParaRPr lang="en-AU" dirty="0"/>
          </a:p>
        </p:txBody>
      </p:sp>
      <p:sp>
        <p:nvSpPr>
          <p:cNvPr id="3" name="Subtitle 2"/>
          <p:cNvSpPr>
            <a:spLocks noGrp="1"/>
          </p:cNvSpPr>
          <p:nvPr>
            <p:ph type="subTitle" idx="1" hasCustomPrompt="1"/>
          </p:nvPr>
        </p:nvSpPr>
        <p:spPr>
          <a:xfrm>
            <a:off x="285720" y="1285860"/>
            <a:ext cx="8750329" cy="500066"/>
          </a:xfrm>
        </p:spPr>
        <p:txBody>
          <a:bodyPr vert="horz" lIns="91440" tIns="45720" rIns="91440" bIns="45720" rtlCol="0" anchor="ctr">
            <a:normAutofit/>
          </a:bodyPr>
          <a:lstStyle>
            <a:lvl1pPr marL="0" indent="0" algn="l" defTabSz="914400" rtl="0" eaLnBrk="1" latinLnBrk="0" hangingPunct="1">
              <a:spcBef>
                <a:spcPct val="0"/>
              </a:spcBef>
              <a:buNone/>
              <a:defRPr lang="en-AU" sz="2000" b="0" kern="1200" baseline="0" dirty="0" smtClean="0">
                <a:solidFill>
                  <a:schemeClr val="bg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 Heading | Use Line Dividers To Separate Headings (Shift \)</a:t>
            </a:r>
            <a:endParaRPr lang="en-AU" dirty="0"/>
          </a:p>
        </p:txBody>
      </p:sp>
      <p:sp>
        <p:nvSpPr>
          <p:cNvPr id="19" name="Content Placeholder 25"/>
          <p:cNvSpPr>
            <a:spLocks noGrp="1"/>
          </p:cNvSpPr>
          <p:nvPr>
            <p:ph sz="quarter" idx="11" hasCustomPrompt="1"/>
          </p:nvPr>
        </p:nvSpPr>
        <p:spPr>
          <a:xfrm>
            <a:off x="250826" y="3000372"/>
            <a:ext cx="8750300" cy="285752"/>
          </a:xfrm>
        </p:spPr>
        <p:txBody>
          <a:bodyPr lIns="0" tIns="0" rIns="0" bIns="0" anchor="b" anchorCtr="0">
            <a:noAutofit/>
          </a:bodyPr>
          <a:lstStyle>
            <a:lvl1pPr marL="174625" marR="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sz="1400" baseline="0">
                <a:solidFill>
                  <a:schemeClr val="bg1"/>
                </a:solidFill>
              </a:defRPr>
            </a:lvl1pPr>
            <a:lvl2pPr algn="r">
              <a:buNone/>
              <a:defRPr/>
            </a:lvl2pPr>
            <a:lvl3pPr algn="r">
              <a:buNone/>
              <a:defRPr/>
            </a:lvl3pPr>
            <a:lvl4pPr algn="r">
              <a:buNone/>
              <a:defRPr/>
            </a:lvl4pPr>
            <a:lvl5pPr algn="r">
              <a:buNone/>
              <a:defRPr/>
            </a:lvl5pPr>
          </a:lstStyle>
          <a:p>
            <a:pPr marL="174625" marR="0" lvl="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a:pPr>
            <a:r>
              <a:rPr lang="en-US" dirty="0" smtClean="0"/>
              <a:t>UNIT OR PROGRAM NAME </a:t>
            </a:r>
            <a:r>
              <a:rPr lang="en-AU" dirty="0" smtClean="0"/>
              <a:t>(Use Line Dividers)</a:t>
            </a:r>
            <a:endParaRPr lang="en-US" dirty="0" smtClean="0"/>
          </a:p>
        </p:txBody>
      </p:sp>
      <p:sp>
        <p:nvSpPr>
          <p:cNvPr id="20" name="Content Placeholder 25"/>
          <p:cNvSpPr>
            <a:spLocks noGrp="1"/>
          </p:cNvSpPr>
          <p:nvPr>
            <p:ph sz="quarter" idx="12" hasCustomPrompt="1"/>
          </p:nvPr>
        </p:nvSpPr>
        <p:spPr>
          <a:xfrm>
            <a:off x="250826" y="2714620"/>
            <a:ext cx="8750300" cy="285752"/>
          </a:xfrm>
        </p:spPr>
        <p:txBody>
          <a:bodyPr lIns="0" tIns="0" rIns="0" bIns="0" anchor="b" anchorCtr="0">
            <a:noAutofit/>
          </a:bodyPr>
          <a:lstStyle>
            <a:lvl1pPr algn="r">
              <a:buNone/>
              <a:defRPr sz="1400" baseline="0">
                <a:solidFill>
                  <a:schemeClr val="bg1"/>
                </a:solidFill>
              </a:defRPr>
            </a:lvl1pPr>
            <a:lvl2pPr algn="r">
              <a:buNone/>
              <a:defRPr/>
            </a:lvl2pPr>
            <a:lvl3pPr algn="r">
              <a:buNone/>
              <a:defRPr/>
            </a:lvl3pPr>
            <a:lvl4pPr algn="r">
              <a:buNone/>
              <a:defRPr/>
            </a:lvl4pPr>
            <a:lvl5pPr algn="r">
              <a:buNone/>
              <a:defRPr/>
            </a:lvl5pPr>
          </a:lstStyle>
          <a:p>
            <a:pPr lvl="0"/>
            <a:r>
              <a:rPr lang="en-US" dirty="0" smtClean="0"/>
              <a:t>AUTHOR’S NAME | TITLE </a:t>
            </a:r>
            <a:r>
              <a:rPr lang="en-AU" dirty="0" smtClean="0"/>
              <a:t>(Use Line Dividers)</a:t>
            </a:r>
            <a:endParaRPr lang="en-US" dirty="0" smtClean="0"/>
          </a:p>
        </p:txBody>
      </p:sp>
      <p:sp>
        <p:nvSpPr>
          <p:cNvPr id="17" name="Picture Placeholder 16"/>
          <p:cNvSpPr>
            <a:spLocks noGrp="1"/>
          </p:cNvSpPr>
          <p:nvPr>
            <p:ph type="pic" sz="quarter" idx="14" hasCustomPrompt="1"/>
          </p:nvPr>
        </p:nvSpPr>
        <p:spPr>
          <a:xfrm>
            <a:off x="7514706" y="5112818"/>
            <a:ext cx="1399108" cy="1399108"/>
          </a:xfrm>
          <a:solidFill>
            <a:schemeClr val="bg1"/>
          </a:solidFill>
        </p:spPr>
        <p:txBody>
          <a:bodyPr anchor="ctr" anchorCtr="0"/>
          <a:lstStyle>
            <a:lvl1pPr marL="0" indent="0" algn="ctr">
              <a:buNone/>
              <a:defRPr sz="1000" baseline="0"/>
            </a:lvl1pPr>
          </a:lstStyle>
          <a:p>
            <a:r>
              <a:rPr lang="en-AU" dirty="0" smtClean="0"/>
              <a:t>Insert Partner Logo </a:t>
            </a:r>
            <a:br>
              <a:rPr lang="en-AU" dirty="0" smtClean="0"/>
            </a:br>
            <a:r>
              <a:rPr lang="en-AU" dirty="0" smtClean="0"/>
              <a:t>- Delete if not required</a:t>
            </a:r>
            <a:endParaRPr lang="en-AU" dirty="0"/>
          </a:p>
        </p:txBody>
      </p:sp>
      <p:sp>
        <p:nvSpPr>
          <p:cNvPr id="13" name="Rectangle 12"/>
          <p:cNvSpPr/>
          <p:nvPr userDrawn="1"/>
        </p:nvSpPr>
        <p:spPr bwMode="ltGray">
          <a:xfrm>
            <a:off x="1071536" y="4200304"/>
            <a:ext cx="2304000" cy="23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4" name="Rectangle 13"/>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8" name="Picture 17" descr="USY_MB1_rgb_Reversed_Standard_Logo.png"/>
          <p:cNvPicPr>
            <a:picLocks noChangeAspect="1"/>
          </p:cNvPicPr>
          <p:nvPr userDrawn="1"/>
        </p:nvPicPr>
        <p:blipFill>
          <a:blip r:embed="rId3" cstate="print"/>
          <a:stretch>
            <a:fillRect/>
          </a:stretch>
        </p:blipFill>
        <p:spPr>
          <a:xfrm>
            <a:off x="433773" y="5890063"/>
            <a:ext cx="1268436" cy="439194"/>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YELLOW Title Slide + IMAGE">
    <p:spTree>
      <p:nvGrpSpPr>
        <p:cNvPr id="1" name=""/>
        <p:cNvGrpSpPr/>
        <p:nvPr/>
      </p:nvGrpSpPr>
      <p:grpSpPr>
        <a:xfrm>
          <a:off x="0" y="0"/>
          <a:ext cx="0" cy="0"/>
          <a:chOff x="0" y="0"/>
          <a:chExt cx="0" cy="0"/>
        </a:xfrm>
      </p:grpSpPr>
      <p:pic>
        <p:nvPicPr>
          <p:cNvPr id="12" name="Picture 11" descr="quad copy.jpg"/>
          <p:cNvPicPr>
            <a:picLocks noChangeAspect="1"/>
          </p:cNvPicPr>
          <p:nvPr userDrawn="1"/>
        </p:nvPicPr>
        <p:blipFill>
          <a:blip r:embed="rId2" cstate="print"/>
          <a:srcRect l="1322" r="21189" b="22059"/>
          <a:stretch>
            <a:fillRect/>
          </a:stretch>
        </p:blipFill>
        <p:spPr>
          <a:xfrm flipH="1">
            <a:off x="0" y="3071810"/>
            <a:ext cx="9144000" cy="3786190"/>
          </a:xfrm>
          <a:prstGeom prst="rect">
            <a:avLst/>
          </a:prstGeom>
        </p:spPr>
      </p:pic>
      <p:sp>
        <p:nvSpPr>
          <p:cNvPr id="8" name="Rectangle 7"/>
          <p:cNvSpPr/>
          <p:nvPr userDrawn="1"/>
        </p:nvSpPr>
        <p:spPr bwMode="ltGray">
          <a:xfrm>
            <a:off x="0" y="0"/>
            <a:ext cx="9144000" cy="3429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 name="Title 1"/>
          <p:cNvSpPr>
            <a:spLocks noGrp="1"/>
          </p:cNvSpPr>
          <p:nvPr>
            <p:ph type="ctrTitle" hasCustomPrompt="1"/>
          </p:nvPr>
        </p:nvSpPr>
        <p:spPr>
          <a:xfrm>
            <a:off x="285720" y="285729"/>
            <a:ext cx="8750330" cy="1000132"/>
          </a:xfrm>
        </p:spPr>
        <p:txBody>
          <a:bodyPr>
            <a:normAutofit/>
          </a:bodyPr>
          <a:lstStyle>
            <a:lvl1pPr algn="l">
              <a:lnSpc>
                <a:spcPts val="3100"/>
              </a:lnSpc>
              <a:defRPr sz="3600" b="0" baseline="0">
                <a:solidFill>
                  <a:schemeClr val="tx1"/>
                </a:solidFill>
              </a:defRPr>
            </a:lvl1pPr>
          </a:lstStyle>
          <a:p>
            <a:r>
              <a:rPr lang="en-AU" dirty="0" smtClean="0"/>
              <a:t>PRESENTATION TITLE HERE</a:t>
            </a:r>
            <a:endParaRPr lang="en-AU" dirty="0"/>
          </a:p>
        </p:txBody>
      </p:sp>
      <p:sp>
        <p:nvSpPr>
          <p:cNvPr id="3" name="Subtitle 2"/>
          <p:cNvSpPr>
            <a:spLocks noGrp="1"/>
          </p:cNvSpPr>
          <p:nvPr>
            <p:ph type="subTitle" idx="1" hasCustomPrompt="1"/>
          </p:nvPr>
        </p:nvSpPr>
        <p:spPr>
          <a:xfrm>
            <a:off x="285720" y="1285860"/>
            <a:ext cx="8750329" cy="500066"/>
          </a:xfrm>
        </p:spPr>
        <p:txBody>
          <a:bodyPr vert="horz" lIns="91440" tIns="45720" rIns="91440" bIns="45720" rtlCol="0" anchor="ctr">
            <a:normAutofit/>
          </a:bodyPr>
          <a:lstStyle>
            <a:lvl1pPr marL="0" indent="0" algn="l" defTabSz="914400" rtl="0" eaLnBrk="1" latinLnBrk="0" hangingPunct="1">
              <a:spcBef>
                <a:spcPct val="0"/>
              </a:spcBef>
              <a:buNone/>
              <a:defRPr lang="en-AU" sz="2000" b="0" kern="1200" baseline="0" dirty="0" smtClean="0">
                <a:solidFill>
                  <a:schemeClr val="tx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 Heading | Use Line Dividers To Separate Headings (Shift \)</a:t>
            </a:r>
            <a:endParaRPr lang="en-AU" dirty="0"/>
          </a:p>
        </p:txBody>
      </p:sp>
      <p:sp>
        <p:nvSpPr>
          <p:cNvPr id="15" name="Content Placeholder 25"/>
          <p:cNvSpPr>
            <a:spLocks noGrp="1"/>
          </p:cNvSpPr>
          <p:nvPr>
            <p:ph sz="quarter" idx="11" hasCustomPrompt="1"/>
          </p:nvPr>
        </p:nvSpPr>
        <p:spPr>
          <a:xfrm>
            <a:off x="250826" y="3000372"/>
            <a:ext cx="8750300" cy="285752"/>
          </a:xfrm>
        </p:spPr>
        <p:txBody>
          <a:bodyPr lIns="0" tIns="0" rIns="0" bIns="0" anchor="b" anchorCtr="0">
            <a:noAutofit/>
          </a:bodyPr>
          <a:lstStyle>
            <a:lvl1pPr marL="174625" marR="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sz="1400" baseline="0">
                <a:solidFill>
                  <a:schemeClr val="tx1"/>
                </a:solidFill>
              </a:defRPr>
            </a:lvl1pPr>
            <a:lvl2pPr algn="r">
              <a:buNone/>
              <a:defRPr/>
            </a:lvl2pPr>
            <a:lvl3pPr algn="r">
              <a:buNone/>
              <a:defRPr/>
            </a:lvl3pPr>
            <a:lvl4pPr algn="r">
              <a:buNone/>
              <a:defRPr/>
            </a:lvl4pPr>
            <a:lvl5pPr algn="r">
              <a:buNone/>
              <a:defRPr/>
            </a:lvl5pPr>
          </a:lstStyle>
          <a:p>
            <a:pPr marL="174625" marR="0" lvl="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a:pPr>
            <a:r>
              <a:rPr lang="en-US" dirty="0" smtClean="0"/>
              <a:t>UNIT OR PROGRAM NAME </a:t>
            </a:r>
            <a:r>
              <a:rPr lang="en-AU" dirty="0" smtClean="0"/>
              <a:t>(Use Line Dividers)</a:t>
            </a:r>
            <a:endParaRPr lang="en-US" dirty="0" smtClean="0"/>
          </a:p>
        </p:txBody>
      </p:sp>
      <p:sp>
        <p:nvSpPr>
          <p:cNvPr id="16" name="Content Placeholder 25"/>
          <p:cNvSpPr>
            <a:spLocks noGrp="1"/>
          </p:cNvSpPr>
          <p:nvPr>
            <p:ph sz="quarter" idx="12" hasCustomPrompt="1"/>
          </p:nvPr>
        </p:nvSpPr>
        <p:spPr>
          <a:xfrm>
            <a:off x="250826" y="2714620"/>
            <a:ext cx="8750300" cy="285752"/>
          </a:xfrm>
        </p:spPr>
        <p:txBody>
          <a:bodyPr lIns="0" tIns="0" rIns="0" bIns="0" anchor="b" anchorCtr="0">
            <a:noAutofit/>
          </a:bodyPr>
          <a:lstStyle>
            <a:lvl1pPr algn="r">
              <a:buNone/>
              <a:defRPr sz="1400" baseline="0">
                <a:solidFill>
                  <a:schemeClr val="tx1"/>
                </a:solidFill>
              </a:defRPr>
            </a:lvl1pPr>
            <a:lvl2pPr algn="r">
              <a:buNone/>
              <a:defRPr/>
            </a:lvl2pPr>
            <a:lvl3pPr algn="r">
              <a:buNone/>
              <a:defRPr/>
            </a:lvl3pPr>
            <a:lvl4pPr algn="r">
              <a:buNone/>
              <a:defRPr/>
            </a:lvl4pPr>
            <a:lvl5pPr algn="r">
              <a:buNone/>
              <a:defRPr/>
            </a:lvl5pPr>
          </a:lstStyle>
          <a:p>
            <a:pPr lvl="0"/>
            <a:r>
              <a:rPr lang="en-US" dirty="0" smtClean="0"/>
              <a:t>AUTHOR’S NAME | TITLE </a:t>
            </a:r>
            <a:r>
              <a:rPr lang="en-AU" dirty="0" smtClean="0"/>
              <a:t>(Use Line Dividers)</a:t>
            </a:r>
            <a:endParaRPr lang="en-US" dirty="0" smtClean="0"/>
          </a:p>
        </p:txBody>
      </p:sp>
      <p:sp>
        <p:nvSpPr>
          <p:cNvPr id="13" name="Picture Placeholder 16"/>
          <p:cNvSpPr>
            <a:spLocks noGrp="1"/>
          </p:cNvSpPr>
          <p:nvPr>
            <p:ph type="pic" sz="quarter" idx="14" hasCustomPrompt="1"/>
          </p:nvPr>
        </p:nvSpPr>
        <p:spPr>
          <a:xfrm>
            <a:off x="7514706" y="5112818"/>
            <a:ext cx="1399108" cy="1399108"/>
          </a:xfrm>
          <a:solidFill>
            <a:schemeClr val="bg1"/>
          </a:solidFill>
        </p:spPr>
        <p:txBody>
          <a:bodyPr anchor="ctr" anchorCtr="0"/>
          <a:lstStyle>
            <a:lvl1pPr marL="0" indent="0" algn="ctr">
              <a:buNone/>
              <a:defRPr sz="1000" baseline="0"/>
            </a:lvl1pPr>
          </a:lstStyle>
          <a:p>
            <a:r>
              <a:rPr lang="en-AU" dirty="0" smtClean="0"/>
              <a:t>Insert Partner Logo </a:t>
            </a:r>
            <a:br>
              <a:rPr lang="en-AU" dirty="0" smtClean="0"/>
            </a:br>
            <a:r>
              <a:rPr lang="en-AU" dirty="0" smtClean="0"/>
              <a:t>- Delete if not required</a:t>
            </a:r>
            <a:endParaRPr lang="en-AU" dirty="0"/>
          </a:p>
        </p:txBody>
      </p:sp>
      <p:sp>
        <p:nvSpPr>
          <p:cNvPr id="14" name="Rectangle 13"/>
          <p:cNvSpPr/>
          <p:nvPr userDrawn="1"/>
        </p:nvSpPr>
        <p:spPr bwMode="ltGray">
          <a:xfrm>
            <a:off x="1071536" y="4200304"/>
            <a:ext cx="2304000" cy="23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1" name="Picture 20" descr="USY_MB1_rgb_Reversed_Standard_Logo.png"/>
          <p:cNvPicPr>
            <a:picLocks noChangeAspect="1"/>
          </p:cNvPicPr>
          <p:nvPr userDrawn="1"/>
        </p:nvPicPr>
        <p:blipFill>
          <a:blip r:embed="rId3" cstate="print"/>
          <a:stretch>
            <a:fillRect/>
          </a:stretch>
        </p:blipFill>
        <p:spPr>
          <a:xfrm>
            <a:off x="433773" y="5890063"/>
            <a:ext cx="1268436" cy="43919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Title Slide + IMAGE">
    <p:spTree>
      <p:nvGrpSpPr>
        <p:cNvPr id="1" name=""/>
        <p:cNvGrpSpPr/>
        <p:nvPr/>
      </p:nvGrpSpPr>
      <p:grpSpPr>
        <a:xfrm>
          <a:off x="0" y="0"/>
          <a:ext cx="0" cy="0"/>
          <a:chOff x="0" y="0"/>
          <a:chExt cx="0" cy="0"/>
        </a:xfrm>
      </p:grpSpPr>
      <p:pic>
        <p:nvPicPr>
          <p:cNvPr id="12" name="Picture 11" descr="science_lab copy.jpg"/>
          <p:cNvPicPr>
            <a:picLocks noChangeAspect="1"/>
          </p:cNvPicPr>
          <p:nvPr userDrawn="1"/>
        </p:nvPicPr>
        <p:blipFill>
          <a:blip r:embed="rId2" cstate="print"/>
          <a:stretch>
            <a:fillRect/>
          </a:stretch>
        </p:blipFill>
        <p:spPr>
          <a:xfrm>
            <a:off x="0" y="3246859"/>
            <a:ext cx="9144000" cy="3611141"/>
          </a:xfrm>
          <a:prstGeom prst="rect">
            <a:avLst/>
          </a:prstGeom>
        </p:spPr>
      </p:pic>
      <p:sp>
        <p:nvSpPr>
          <p:cNvPr id="8" name="Rectangle 7"/>
          <p:cNvSpPr/>
          <p:nvPr userDrawn="1"/>
        </p:nvSpPr>
        <p:spPr bwMode="invGray">
          <a:xfrm>
            <a:off x="0" y="0"/>
            <a:ext cx="9144000" cy="3429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 name="Title 1"/>
          <p:cNvSpPr>
            <a:spLocks noGrp="1"/>
          </p:cNvSpPr>
          <p:nvPr userDrawn="1">
            <p:ph type="ctrTitle" hasCustomPrompt="1"/>
          </p:nvPr>
        </p:nvSpPr>
        <p:spPr>
          <a:xfrm>
            <a:off x="285720" y="285729"/>
            <a:ext cx="8750330" cy="1000132"/>
          </a:xfrm>
        </p:spPr>
        <p:txBody>
          <a:bodyPr>
            <a:normAutofit/>
          </a:bodyPr>
          <a:lstStyle>
            <a:lvl1pPr algn="l">
              <a:lnSpc>
                <a:spcPts val="3100"/>
              </a:lnSpc>
              <a:defRPr sz="3600" b="0" baseline="0">
                <a:solidFill>
                  <a:schemeClr val="bg1"/>
                </a:solidFill>
              </a:defRPr>
            </a:lvl1pPr>
          </a:lstStyle>
          <a:p>
            <a:r>
              <a:rPr lang="en-AU" dirty="0" smtClean="0"/>
              <a:t>PRESENTATION TITLE HERE</a:t>
            </a:r>
            <a:endParaRPr lang="en-AU" dirty="0"/>
          </a:p>
        </p:txBody>
      </p:sp>
      <p:sp>
        <p:nvSpPr>
          <p:cNvPr id="3" name="Subtitle 2"/>
          <p:cNvSpPr>
            <a:spLocks noGrp="1"/>
          </p:cNvSpPr>
          <p:nvPr userDrawn="1">
            <p:ph type="subTitle" idx="1" hasCustomPrompt="1"/>
          </p:nvPr>
        </p:nvSpPr>
        <p:spPr>
          <a:xfrm>
            <a:off x="285720" y="1285860"/>
            <a:ext cx="8750329" cy="500066"/>
          </a:xfrm>
        </p:spPr>
        <p:txBody>
          <a:bodyPr vert="horz" lIns="91440" tIns="45720" rIns="91440" bIns="45720" rtlCol="0" anchor="ctr">
            <a:normAutofit/>
          </a:bodyPr>
          <a:lstStyle>
            <a:lvl1pPr marL="0" indent="0" algn="l" defTabSz="914400" rtl="0" eaLnBrk="1" latinLnBrk="0" hangingPunct="1">
              <a:spcBef>
                <a:spcPct val="0"/>
              </a:spcBef>
              <a:buNone/>
              <a:defRPr lang="en-AU" sz="2000" b="0" kern="1200" baseline="0" dirty="0" smtClean="0">
                <a:solidFill>
                  <a:schemeClr val="bg1"/>
                </a:solidFill>
                <a:latin typeface="+mj-lt"/>
                <a:ea typeface="+mj-ea"/>
                <a:cs typeface="+mj-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 Heading | Use Line Dividers To Separate Headings (Shift \)</a:t>
            </a:r>
            <a:endParaRPr lang="en-AU" dirty="0"/>
          </a:p>
        </p:txBody>
      </p:sp>
      <p:sp>
        <p:nvSpPr>
          <p:cNvPr id="14" name="Content Placeholder 25"/>
          <p:cNvSpPr>
            <a:spLocks noGrp="1"/>
          </p:cNvSpPr>
          <p:nvPr>
            <p:ph sz="quarter" idx="11" hasCustomPrompt="1"/>
          </p:nvPr>
        </p:nvSpPr>
        <p:spPr>
          <a:xfrm>
            <a:off x="250826" y="3000372"/>
            <a:ext cx="8750300" cy="285752"/>
          </a:xfrm>
        </p:spPr>
        <p:txBody>
          <a:bodyPr lIns="0" tIns="0" rIns="0" bIns="0" anchor="b" anchorCtr="0">
            <a:noAutofit/>
          </a:bodyPr>
          <a:lstStyle>
            <a:lvl1pPr marL="174625" marR="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sz="1400" baseline="0">
                <a:solidFill>
                  <a:schemeClr val="bg1"/>
                </a:solidFill>
              </a:defRPr>
            </a:lvl1pPr>
            <a:lvl2pPr algn="r">
              <a:buNone/>
              <a:defRPr/>
            </a:lvl2pPr>
            <a:lvl3pPr algn="r">
              <a:buNone/>
              <a:defRPr/>
            </a:lvl3pPr>
            <a:lvl4pPr algn="r">
              <a:buNone/>
              <a:defRPr/>
            </a:lvl4pPr>
            <a:lvl5pPr algn="r">
              <a:buNone/>
              <a:defRPr/>
            </a:lvl5pPr>
          </a:lstStyle>
          <a:p>
            <a:pPr marL="174625" marR="0" lvl="0" indent="-174625" algn="r" defTabSz="914400" rtl="0" eaLnBrk="1" fontAlgn="auto" latinLnBrk="0" hangingPunct="1">
              <a:lnSpc>
                <a:spcPct val="100000"/>
              </a:lnSpc>
              <a:spcBef>
                <a:spcPts val="500"/>
              </a:spcBef>
              <a:spcAft>
                <a:spcPts val="500"/>
              </a:spcAft>
              <a:buClr>
                <a:schemeClr val="accent1"/>
              </a:buClr>
              <a:buSzTx/>
              <a:buFont typeface="Arial" pitchFamily="34" charset="0"/>
              <a:buNone/>
              <a:tabLst/>
              <a:defRPr/>
            </a:pPr>
            <a:r>
              <a:rPr lang="en-US" dirty="0" smtClean="0"/>
              <a:t>UNIT OR PROGRAM NAME </a:t>
            </a:r>
            <a:r>
              <a:rPr lang="en-AU" dirty="0" smtClean="0"/>
              <a:t>(Use Line Dividers)</a:t>
            </a:r>
            <a:endParaRPr lang="en-US" dirty="0" smtClean="0"/>
          </a:p>
        </p:txBody>
      </p:sp>
      <p:sp>
        <p:nvSpPr>
          <p:cNvPr id="15" name="Content Placeholder 25"/>
          <p:cNvSpPr>
            <a:spLocks noGrp="1"/>
          </p:cNvSpPr>
          <p:nvPr>
            <p:ph sz="quarter" idx="12" hasCustomPrompt="1"/>
          </p:nvPr>
        </p:nvSpPr>
        <p:spPr>
          <a:xfrm>
            <a:off x="250826" y="2714620"/>
            <a:ext cx="8750300" cy="285752"/>
          </a:xfrm>
        </p:spPr>
        <p:txBody>
          <a:bodyPr lIns="0" tIns="0" rIns="0" bIns="0" anchor="b" anchorCtr="0">
            <a:noAutofit/>
          </a:bodyPr>
          <a:lstStyle>
            <a:lvl1pPr algn="r">
              <a:buNone/>
              <a:defRPr sz="1400" baseline="0">
                <a:solidFill>
                  <a:schemeClr val="bg1"/>
                </a:solidFill>
              </a:defRPr>
            </a:lvl1pPr>
            <a:lvl2pPr algn="r">
              <a:buNone/>
              <a:defRPr/>
            </a:lvl2pPr>
            <a:lvl3pPr algn="r">
              <a:buNone/>
              <a:defRPr/>
            </a:lvl3pPr>
            <a:lvl4pPr algn="r">
              <a:buNone/>
              <a:defRPr/>
            </a:lvl4pPr>
            <a:lvl5pPr algn="r">
              <a:buNone/>
              <a:defRPr/>
            </a:lvl5pPr>
          </a:lstStyle>
          <a:p>
            <a:pPr lvl="0"/>
            <a:r>
              <a:rPr lang="en-US" dirty="0" smtClean="0"/>
              <a:t>AUTHOR’S NAME | TITLE </a:t>
            </a:r>
            <a:r>
              <a:rPr lang="en-AU" dirty="0" smtClean="0"/>
              <a:t>(Use Line Dividers)</a:t>
            </a:r>
            <a:endParaRPr lang="en-US" dirty="0" smtClean="0"/>
          </a:p>
        </p:txBody>
      </p:sp>
      <p:sp>
        <p:nvSpPr>
          <p:cNvPr id="13" name="Picture Placeholder 16"/>
          <p:cNvSpPr>
            <a:spLocks noGrp="1"/>
          </p:cNvSpPr>
          <p:nvPr>
            <p:ph type="pic" sz="quarter" idx="14" hasCustomPrompt="1"/>
          </p:nvPr>
        </p:nvSpPr>
        <p:spPr>
          <a:xfrm>
            <a:off x="7514706" y="5112818"/>
            <a:ext cx="1399108" cy="1399108"/>
          </a:xfrm>
          <a:solidFill>
            <a:schemeClr val="bg1"/>
          </a:solidFill>
        </p:spPr>
        <p:txBody>
          <a:bodyPr anchor="ctr" anchorCtr="0"/>
          <a:lstStyle>
            <a:lvl1pPr marL="0" indent="0" algn="ctr">
              <a:buNone/>
              <a:defRPr sz="1000" baseline="0"/>
            </a:lvl1pPr>
          </a:lstStyle>
          <a:p>
            <a:r>
              <a:rPr lang="en-AU" dirty="0" smtClean="0"/>
              <a:t>Insert Partner Logo </a:t>
            </a:r>
            <a:br>
              <a:rPr lang="en-AU" dirty="0" smtClean="0"/>
            </a:br>
            <a:r>
              <a:rPr lang="en-AU" dirty="0" smtClean="0"/>
              <a:t>- Delete if not required</a:t>
            </a:r>
            <a:endParaRPr lang="en-AU" dirty="0"/>
          </a:p>
        </p:txBody>
      </p:sp>
      <p:sp>
        <p:nvSpPr>
          <p:cNvPr id="19" name="Rectangle 18"/>
          <p:cNvSpPr/>
          <p:nvPr userDrawn="1"/>
        </p:nvSpPr>
        <p:spPr bwMode="ltGray">
          <a:xfrm>
            <a:off x="1071536" y="4200304"/>
            <a:ext cx="2304000" cy="230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ectangle 19"/>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1" name="Picture 20" descr="USY_MB1_rgb_Reversed_Standard_Logo.png"/>
          <p:cNvPicPr>
            <a:picLocks noChangeAspect="1"/>
          </p:cNvPicPr>
          <p:nvPr userDrawn="1"/>
        </p:nvPicPr>
        <p:blipFill>
          <a:blip r:embed="rId3" cstate="print"/>
          <a:stretch>
            <a:fillRect/>
          </a:stretch>
        </p:blipFill>
        <p:spPr>
          <a:xfrm>
            <a:off x="433773" y="5890063"/>
            <a:ext cx="1268436" cy="439194"/>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BLUE DIVIDER Slide">
    <p:spTree>
      <p:nvGrpSpPr>
        <p:cNvPr id="1" name=""/>
        <p:cNvGrpSpPr/>
        <p:nvPr/>
      </p:nvGrpSpPr>
      <p:grpSpPr>
        <a:xfrm>
          <a:off x="0" y="0"/>
          <a:ext cx="0" cy="0"/>
          <a:chOff x="0" y="0"/>
          <a:chExt cx="0" cy="0"/>
        </a:xfrm>
      </p:grpSpPr>
      <p:sp>
        <p:nvSpPr>
          <p:cNvPr id="8" name="Rectangle 7"/>
          <p:cNvSpPr/>
          <p:nvPr userDrawn="1"/>
        </p:nvSpPr>
        <p:spPr bwMode="ltGray">
          <a:xfrm>
            <a:off x="0" y="0"/>
            <a:ext cx="914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 name="Title 1"/>
          <p:cNvSpPr>
            <a:spLocks noGrp="1"/>
          </p:cNvSpPr>
          <p:nvPr userDrawn="1">
            <p:ph type="ctrTitle" hasCustomPrompt="1"/>
          </p:nvPr>
        </p:nvSpPr>
        <p:spPr bwMode="white">
          <a:xfrm>
            <a:off x="285719" y="1777496"/>
            <a:ext cx="7599393" cy="1080000"/>
          </a:xfrm>
        </p:spPr>
        <p:txBody>
          <a:bodyPr anchor="ctr">
            <a:normAutofit/>
          </a:bodyPr>
          <a:lstStyle>
            <a:lvl1pPr algn="l">
              <a:defRPr sz="2800" b="0" baseline="0">
                <a:solidFill>
                  <a:schemeClr val="bg1"/>
                </a:solidFill>
                <a:latin typeface="+mj-lt"/>
              </a:defRPr>
            </a:lvl1pPr>
          </a:lstStyle>
          <a:p>
            <a:r>
              <a:rPr lang="en-US" dirty="0" smtClean="0"/>
              <a:t>SECTION DIVIDER  [1 line only]</a:t>
            </a:r>
            <a:endParaRPr lang="en-AU" dirty="0"/>
          </a:p>
        </p:txBody>
      </p:sp>
      <p:sp>
        <p:nvSpPr>
          <p:cNvPr id="13" name="Text Placeholder 12"/>
          <p:cNvSpPr>
            <a:spLocks noGrp="1"/>
          </p:cNvSpPr>
          <p:nvPr userDrawn="1">
            <p:ph type="body" sz="quarter" idx="11" hasCustomPrompt="1"/>
          </p:nvPr>
        </p:nvSpPr>
        <p:spPr bwMode="white">
          <a:xfrm>
            <a:off x="7893038" y="1777495"/>
            <a:ext cx="1143012" cy="1080000"/>
          </a:xfrm>
        </p:spPr>
        <p:txBody>
          <a:bodyPr anchor="ctr"/>
          <a:lstStyle>
            <a:lvl1pPr algn="r">
              <a:buNone/>
              <a:defRPr sz="4000" b="1">
                <a:solidFill>
                  <a:schemeClr val="bg1"/>
                </a:solidFill>
                <a:latin typeface="+mj-lt"/>
              </a:defRPr>
            </a:lvl1pPr>
          </a:lstStyle>
          <a:p>
            <a:pPr lvl="0"/>
            <a:r>
              <a:rPr lang="en-US" dirty="0" smtClean="0"/>
              <a:t>#</a:t>
            </a:r>
            <a:endParaRPr lang="en-AU" dirty="0"/>
          </a:p>
        </p:txBody>
      </p:sp>
      <p:sp>
        <p:nvSpPr>
          <p:cNvPr id="17" name="Text Placeholder 16"/>
          <p:cNvSpPr>
            <a:spLocks noGrp="1"/>
          </p:cNvSpPr>
          <p:nvPr>
            <p:ph type="body" sz="quarter" idx="13" hasCustomPrompt="1"/>
          </p:nvPr>
        </p:nvSpPr>
        <p:spPr bwMode="hidden">
          <a:xfrm>
            <a:off x="7893038" y="2857496"/>
            <a:ext cx="1144800" cy="142875"/>
          </a:xfrm>
        </p:spPr>
        <p:txBody>
          <a:bodyPr>
            <a:noAutofit/>
          </a:bodyPr>
          <a:lstStyle>
            <a:lvl1pPr algn="ctr">
              <a:buNone/>
              <a:defRPr sz="700" baseline="0">
                <a:solidFill>
                  <a:schemeClr val="bg1"/>
                </a:solidFill>
              </a:defRPr>
            </a:lvl1pPr>
          </a:lstStyle>
          <a:p>
            <a:pPr lvl="0"/>
            <a:r>
              <a:rPr lang="en-US" dirty="0" smtClean="0"/>
              <a:t>Enter section number</a:t>
            </a:r>
            <a:endParaRPr lang="en-AU" dirty="0"/>
          </a:p>
        </p:txBody>
      </p:sp>
      <p:sp>
        <p:nvSpPr>
          <p:cNvPr id="32" name="Rectangle 31"/>
          <p:cNvSpPr/>
          <p:nvPr userDrawn="1"/>
        </p:nvSpPr>
        <p:spPr bwMode="white">
          <a:xfrm flipH="1">
            <a:off x="-5" y="5715016"/>
            <a:ext cx="9144001" cy="1142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9" name="Group 18"/>
          <p:cNvGrpSpPr/>
          <p:nvPr userDrawn="1"/>
        </p:nvGrpSpPr>
        <p:grpSpPr>
          <a:xfrm>
            <a:off x="224627" y="5248014"/>
            <a:ext cx="1989919" cy="1359427"/>
            <a:chOff x="224627" y="5248014"/>
            <a:chExt cx="1989919" cy="1359427"/>
          </a:xfrm>
        </p:grpSpPr>
        <p:sp>
          <p:nvSpPr>
            <p:cNvPr id="33" name="Rectangle 32"/>
            <p:cNvSpPr/>
            <p:nvPr userDrawn="1"/>
          </p:nvSpPr>
          <p:spPr bwMode="ltGray">
            <a:xfrm>
              <a:off x="855117" y="5248014"/>
              <a:ext cx="1359429" cy="13594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5" name="Group 14"/>
            <p:cNvGrpSpPr/>
            <p:nvPr userDrawn="1"/>
          </p:nvGrpSpPr>
          <p:grpSpPr>
            <a:xfrm>
              <a:off x="224627" y="5966641"/>
              <a:ext cx="1267200" cy="640800"/>
              <a:chOff x="261938" y="5715016"/>
              <a:chExt cx="1612106" cy="789289"/>
            </a:xfrm>
          </p:grpSpPr>
          <p:sp>
            <p:nvSpPr>
              <p:cNvPr id="16" name="Rectangle 15"/>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8" name="Picture 17" descr="USY_MB1_rgb_Reversed_Standard_Logo.png"/>
              <p:cNvPicPr>
                <a:picLocks noChangeAspect="1"/>
              </p:cNvPicPr>
              <p:nvPr userDrawn="1"/>
            </p:nvPicPr>
            <p:blipFill>
              <a:blip r:embed="rId2" cstate="print"/>
              <a:stretch>
                <a:fillRect/>
              </a:stretch>
            </p:blipFill>
            <p:spPr>
              <a:xfrm>
                <a:off x="433773" y="5890063"/>
                <a:ext cx="1268436" cy="439194"/>
              </a:xfrm>
              <a:prstGeom prst="rect">
                <a:avLst/>
              </a:prstGeom>
            </p:spPr>
          </p:pic>
        </p:gr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BLUE DIVIDER Slide">
    <p:spTree>
      <p:nvGrpSpPr>
        <p:cNvPr id="1" name=""/>
        <p:cNvGrpSpPr/>
        <p:nvPr/>
      </p:nvGrpSpPr>
      <p:grpSpPr>
        <a:xfrm>
          <a:off x="0" y="0"/>
          <a:ext cx="0" cy="0"/>
          <a:chOff x="0" y="0"/>
          <a:chExt cx="0" cy="0"/>
        </a:xfrm>
      </p:grpSpPr>
      <p:sp>
        <p:nvSpPr>
          <p:cNvPr id="8" name="Rectangle 7"/>
          <p:cNvSpPr/>
          <p:nvPr userDrawn="1"/>
        </p:nvSpPr>
        <p:spPr bwMode="ltGray">
          <a:xfrm>
            <a:off x="0" y="0"/>
            <a:ext cx="914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solidFill>
                <a:schemeClr val="tx1"/>
              </a:solidFill>
            </a:endParaRPr>
          </a:p>
        </p:txBody>
      </p:sp>
      <p:sp>
        <p:nvSpPr>
          <p:cNvPr id="2" name="Title 1"/>
          <p:cNvSpPr>
            <a:spLocks noGrp="1"/>
          </p:cNvSpPr>
          <p:nvPr userDrawn="1">
            <p:ph type="ctrTitle" hasCustomPrompt="1"/>
          </p:nvPr>
        </p:nvSpPr>
        <p:spPr bwMode="black">
          <a:xfrm>
            <a:off x="285720" y="1777496"/>
            <a:ext cx="7599393" cy="1080000"/>
          </a:xfrm>
        </p:spPr>
        <p:txBody>
          <a:bodyPr anchor="ctr">
            <a:normAutofit/>
          </a:bodyPr>
          <a:lstStyle>
            <a:lvl1pPr algn="l">
              <a:defRPr sz="2800" b="0" baseline="0">
                <a:solidFill>
                  <a:schemeClr val="tx1"/>
                </a:solidFill>
                <a:latin typeface="+mj-lt"/>
              </a:defRPr>
            </a:lvl1pPr>
          </a:lstStyle>
          <a:p>
            <a:r>
              <a:rPr lang="en-US" dirty="0" smtClean="0"/>
              <a:t>SECTION DIVIDER  [1 line only]</a:t>
            </a:r>
            <a:endParaRPr lang="en-AU" dirty="0"/>
          </a:p>
        </p:txBody>
      </p:sp>
      <p:sp>
        <p:nvSpPr>
          <p:cNvPr id="13" name="Text Placeholder 12"/>
          <p:cNvSpPr>
            <a:spLocks noGrp="1"/>
          </p:cNvSpPr>
          <p:nvPr userDrawn="1">
            <p:ph type="body" sz="quarter" idx="11" hasCustomPrompt="1"/>
          </p:nvPr>
        </p:nvSpPr>
        <p:spPr bwMode="black">
          <a:xfrm>
            <a:off x="7893038" y="1777495"/>
            <a:ext cx="1143012" cy="1080000"/>
          </a:xfrm>
        </p:spPr>
        <p:txBody>
          <a:bodyPr anchor="ctr"/>
          <a:lstStyle>
            <a:lvl1pPr algn="r">
              <a:buNone/>
              <a:defRPr sz="4000" b="1">
                <a:solidFill>
                  <a:schemeClr val="tx1"/>
                </a:solidFill>
                <a:latin typeface="+mj-lt"/>
              </a:defRPr>
            </a:lvl1pPr>
          </a:lstStyle>
          <a:p>
            <a:pPr lvl="0"/>
            <a:r>
              <a:rPr lang="en-US" dirty="0" smtClean="0"/>
              <a:t>#</a:t>
            </a:r>
            <a:endParaRPr lang="en-AU" dirty="0"/>
          </a:p>
        </p:txBody>
      </p:sp>
      <p:sp>
        <p:nvSpPr>
          <p:cNvPr id="12" name="Rectangle 11"/>
          <p:cNvSpPr/>
          <p:nvPr userDrawn="1"/>
        </p:nvSpPr>
        <p:spPr bwMode="white">
          <a:xfrm flipH="1">
            <a:off x="-5" y="5715016"/>
            <a:ext cx="9144001" cy="11429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 Placeholder 16"/>
          <p:cNvSpPr>
            <a:spLocks noGrp="1"/>
          </p:cNvSpPr>
          <p:nvPr userDrawn="1">
            <p:ph type="body" sz="quarter" idx="13" hasCustomPrompt="1"/>
          </p:nvPr>
        </p:nvSpPr>
        <p:spPr bwMode="hidden">
          <a:xfrm>
            <a:off x="7893038" y="2857496"/>
            <a:ext cx="1144800" cy="142875"/>
          </a:xfrm>
        </p:spPr>
        <p:txBody>
          <a:bodyPr>
            <a:noAutofit/>
          </a:bodyPr>
          <a:lstStyle>
            <a:lvl1pPr algn="ctr">
              <a:buNone/>
              <a:defRPr sz="700" baseline="0">
                <a:solidFill>
                  <a:schemeClr val="tx1"/>
                </a:solidFill>
              </a:defRPr>
            </a:lvl1pPr>
          </a:lstStyle>
          <a:p>
            <a:pPr lvl="0"/>
            <a:r>
              <a:rPr lang="en-US" dirty="0" smtClean="0"/>
              <a:t>Enter section number</a:t>
            </a:r>
            <a:endParaRPr lang="en-AU" dirty="0"/>
          </a:p>
        </p:txBody>
      </p:sp>
      <p:grpSp>
        <p:nvGrpSpPr>
          <p:cNvPr id="15" name="Group 14"/>
          <p:cNvGrpSpPr/>
          <p:nvPr userDrawn="1"/>
        </p:nvGrpSpPr>
        <p:grpSpPr>
          <a:xfrm>
            <a:off x="224627" y="5248014"/>
            <a:ext cx="1989919" cy="1359427"/>
            <a:chOff x="224627" y="5248014"/>
            <a:chExt cx="1989919" cy="1359427"/>
          </a:xfrm>
        </p:grpSpPr>
        <p:sp>
          <p:nvSpPr>
            <p:cNvPr id="18" name="Rectangle 17"/>
            <p:cNvSpPr/>
            <p:nvPr userDrawn="1"/>
          </p:nvSpPr>
          <p:spPr bwMode="ltGray">
            <a:xfrm>
              <a:off x="855117" y="5248014"/>
              <a:ext cx="1359429" cy="13594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nvGrpSpPr>
            <p:cNvPr id="19" name="Group 14"/>
            <p:cNvGrpSpPr/>
            <p:nvPr userDrawn="1"/>
          </p:nvGrpSpPr>
          <p:grpSpPr>
            <a:xfrm>
              <a:off x="224627" y="5966641"/>
              <a:ext cx="1267200" cy="640800"/>
              <a:chOff x="261938" y="5715016"/>
              <a:chExt cx="1612106" cy="789289"/>
            </a:xfrm>
          </p:grpSpPr>
          <p:sp>
            <p:nvSpPr>
              <p:cNvPr id="20" name="Rectangle 19"/>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21" name="Picture 20" descr="USY_MB1_rgb_Reversed_Standard_Logo.png"/>
              <p:cNvPicPr>
                <a:picLocks noChangeAspect="1"/>
              </p:cNvPicPr>
              <p:nvPr userDrawn="1"/>
            </p:nvPicPr>
            <p:blipFill>
              <a:blip r:embed="rId2" cstate="print"/>
              <a:stretch>
                <a:fillRect/>
              </a:stretch>
            </p:blipFill>
            <p:spPr>
              <a:xfrm>
                <a:off x="433773" y="5890063"/>
                <a:ext cx="1268436" cy="439194"/>
              </a:xfrm>
              <a:prstGeom prst="rect">
                <a:avLst/>
              </a:prstGeom>
            </p:spPr>
          </p:pic>
        </p:gr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idx="1"/>
          </p:nvPr>
        </p:nvSpPr>
        <p:spPr>
          <a:xfrm>
            <a:off x="250824" y="1773238"/>
            <a:ext cx="8662989" cy="4679949"/>
          </a:xfrm>
        </p:spPr>
        <p:txBody>
          <a:bodyPr/>
          <a:lstStyle>
            <a:lvl1pPr>
              <a:spcBef>
                <a:spcPts val="500"/>
              </a:spcBef>
              <a:spcAft>
                <a:spcPts val="500"/>
              </a:spcAft>
              <a:defRPr/>
            </a:lvl1pPr>
            <a:lvl2pPr>
              <a:spcBef>
                <a:spcPts val="500"/>
              </a:spcBef>
              <a:spcAft>
                <a:spcPts val="500"/>
              </a:spcAft>
              <a:defRPr/>
            </a:lvl2pPr>
            <a:lvl3pPr>
              <a:spcBef>
                <a:spcPts val="500"/>
              </a:spcBef>
              <a:spcAft>
                <a:spcPts val="500"/>
              </a:spcAft>
              <a:defRPr/>
            </a:lvl3pPr>
            <a:lvl4pPr>
              <a:spcBef>
                <a:spcPts val="500"/>
              </a:spcBef>
              <a:spcAft>
                <a:spcPts val="500"/>
              </a:spcAft>
              <a:defRPr/>
            </a:lvl4pPr>
            <a:lvl5pPr>
              <a:spcBef>
                <a:spcPts val="500"/>
              </a:spcBef>
              <a:spcAft>
                <a:spcPts val="500"/>
              </a:spcAft>
              <a:defRPr/>
            </a:lvl5pPr>
            <a:lvl6pPr marL="1074738" indent="-174625">
              <a:buClr>
                <a:schemeClr val="accent1"/>
              </a:buClr>
              <a:defRPr sz="1600" baseline="0"/>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a:p>
        </p:txBody>
      </p:sp>
      <p:sp>
        <p:nvSpPr>
          <p:cNvPr id="9"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Content +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idx="1"/>
          </p:nvPr>
        </p:nvSpPr>
        <p:spPr>
          <a:xfrm>
            <a:off x="4643438" y="1783634"/>
            <a:ext cx="4270375" cy="4502885"/>
          </a:xfrm>
        </p:spPr>
        <p:txBody>
          <a:bodyPr/>
          <a:lstStyle>
            <a:lvl1pPr>
              <a:spcBef>
                <a:spcPts val="500"/>
              </a:spcBef>
              <a:spcAft>
                <a:spcPts val="500"/>
              </a:spcAft>
              <a:defRPr/>
            </a:lvl1pPr>
            <a:lvl2pPr>
              <a:spcBef>
                <a:spcPts val="500"/>
              </a:spcBef>
              <a:spcAft>
                <a:spcPts val="500"/>
              </a:spcAft>
              <a:defRPr/>
            </a:lvl2pPr>
            <a:lvl3pPr>
              <a:spcBef>
                <a:spcPts val="500"/>
              </a:spcBef>
              <a:spcAft>
                <a:spcPts val="500"/>
              </a:spcAft>
              <a:defRPr/>
            </a:lvl3pPr>
            <a:lvl4pPr>
              <a:spcBef>
                <a:spcPts val="500"/>
              </a:spcBef>
              <a:spcAft>
                <a:spcPts val="500"/>
              </a:spcAft>
              <a:defRPr/>
            </a:lvl4pPr>
            <a:lvl5pPr>
              <a:spcBef>
                <a:spcPts val="500"/>
              </a:spcBef>
              <a:spcAft>
                <a:spcPts val="500"/>
              </a:spcAft>
              <a:defRPr/>
            </a:lvl5pPr>
            <a:lvl6pPr>
              <a:defRPr/>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a:p>
        </p:txBody>
      </p:sp>
      <p:sp>
        <p:nvSpPr>
          <p:cNvPr id="8" name="Picture Placeholder 7"/>
          <p:cNvSpPr>
            <a:spLocks noGrp="1"/>
          </p:cNvSpPr>
          <p:nvPr>
            <p:ph type="pic" sz="quarter" idx="14" hasCustomPrompt="1"/>
          </p:nvPr>
        </p:nvSpPr>
        <p:spPr>
          <a:xfrm>
            <a:off x="250825" y="1773238"/>
            <a:ext cx="4321175" cy="3941761"/>
          </a:xfrm>
        </p:spPr>
        <p:txBody>
          <a:bodyPr anchor="t"/>
          <a:lstStyle>
            <a:lvl1pPr algn="ctr">
              <a:buNone/>
              <a:defRPr baseline="0"/>
            </a:lvl1pPr>
          </a:lstStyle>
          <a:p>
            <a:r>
              <a:rPr lang="en-AU" dirty="0" smtClean="0"/>
              <a:t>PLACE IMAGE HERE</a:t>
            </a:r>
          </a:p>
          <a:p>
            <a:endParaRPr lang="en-AU" dirty="0" smtClean="0"/>
          </a:p>
          <a:p>
            <a:endParaRPr lang="en-AU" dirty="0"/>
          </a:p>
        </p:txBody>
      </p:sp>
      <p:sp>
        <p:nvSpPr>
          <p:cNvPr id="10" name="Text Placeholder 8"/>
          <p:cNvSpPr>
            <a:spLocks noGrp="1"/>
          </p:cNvSpPr>
          <p:nvPr>
            <p:ph type="body" sz="quarter" idx="15" hasCustomPrompt="1"/>
          </p:nvPr>
        </p:nvSpPr>
        <p:spPr>
          <a:xfrm>
            <a:off x="250825" y="5715000"/>
            <a:ext cx="4392613" cy="593725"/>
          </a:xfrm>
        </p:spPr>
        <p:txBody>
          <a:bodyPr anchor="t">
            <a:normAutofit/>
          </a:bodyPr>
          <a:lstStyle>
            <a:lvl1pPr>
              <a:buNone/>
              <a:defRPr sz="1400" b="0" baseline="0">
                <a:solidFill>
                  <a:schemeClr val="tx1"/>
                </a:solidFill>
              </a:defRPr>
            </a:lvl1pPr>
          </a:lstStyle>
          <a:p>
            <a:pPr lvl="0"/>
            <a:r>
              <a:rPr lang="en-US" dirty="0" smtClean="0"/>
              <a:t>Caption copy goes here</a:t>
            </a:r>
            <a:endParaRPr lang="en-AU" dirty="0"/>
          </a:p>
        </p:txBody>
      </p:sp>
      <p:sp>
        <p:nvSpPr>
          <p:cNvPr id="11"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 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idx="1"/>
          </p:nvPr>
        </p:nvSpPr>
        <p:spPr>
          <a:xfrm>
            <a:off x="4643437" y="1773238"/>
            <a:ext cx="4270375" cy="4513281"/>
          </a:xfrm>
        </p:spPr>
        <p:txBody>
          <a:bodyPr/>
          <a:lstStyle>
            <a:lvl1pPr>
              <a:spcBef>
                <a:spcPts val="500"/>
              </a:spcBef>
              <a:spcAft>
                <a:spcPts val="500"/>
              </a:spcAft>
              <a:defRPr/>
            </a:lvl1pPr>
            <a:lvl2pPr>
              <a:spcBef>
                <a:spcPts val="500"/>
              </a:spcBef>
              <a:spcAft>
                <a:spcPts val="500"/>
              </a:spcAft>
              <a:defRPr/>
            </a:lvl2pPr>
            <a:lvl3pPr>
              <a:spcBef>
                <a:spcPts val="500"/>
              </a:spcBef>
              <a:spcAft>
                <a:spcPts val="500"/>
              </a:spcAft>
              <a:defRPr/>
            </a:lvl3pPr>
            <a:lvl4pPr>
              <a:spcBef>
                <a:spcPts val="500"/>
              </a:spcBef>
              <a:spcAft>
                <a:spcPts val="500"/>
              </a:spcAft>
              <a:defRPr/>
            </a:lvl4pPr>
            <a:lvl5pPr>
              <a:spcBef>
                <a:spcPts val="500"/>
              </a:spcBef>
              <a:spcAft>
                <a:spcPts val="5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a:p>
        </p:txBody>
      </p:sp>
      <p:sp>
        <p:nvSpPr>
          <p:cNvPr id="10" name="Text Placeholder 8"/>
          <p:cNvSpPr>
            <a:spLocks noGrp="1"/>
          </p:cNvSpPr>
          <p:nvPr>
            <p:ph type="body" sz="quarter" idx="15" hasCustomPrompt="1"/>
          </p:nvPr>
        </p:nvSpPr>
        <p:spPr>
          <a:xfrm>
            <a:off x="250825" y="5715001"/>
            <a:ext cx="4392613" cy="428644"/>
          </a:xfrm>
        </p:spPr>
        <p:txBody>
          <a:bodyPr anchor="t">
            <a:normAutofit/>
          </a:bodyPr>
          <a:lstStyle>
            <a:lvl1pPr>
              <a:buNone/>
              <a:defRPr sz="1400" b="0" baseline="0">
                <a:solidFill>
                  <a:schemeClr val="tx1"/>
                </a:solidFill>
              </a:defRPr>
            </a:lvl1pPr>
          </a:lstStyle>
          <a:p>
            <a:pPr lvl="0"/>
            <a:r>
              <a:rPr lang="en-US" dirty="0" smtClean="0"/>
              <a:t>Caption copy goes here</a:t>
            </a:r>
            <a:endParaRPr lang="en-AU" dirty="0"/>
          </a:p>
        </p:txBody>
      </p:sp>
      <p:sp>
        <p:nvSpPr>
          <p:cNvPr id="12" name="Table Placeholder 11"/>
          <p:cNvSpPr>
            <a:spLocks noGrp="1"/>
          </p:cNvSpPr>
          <p:nvPr>
            <p:ph type="tbl" sz="quarter" idx="16" hasCustomPrompt="1"/>
          </p:nvPr>
        </p:nvSpPr>
        <p:spPr>
          <a:xfrm>
            <a:off x="250826" y="1764138"/>
            <a:ext cx="4319004" cy="3950861"/>
          </a:xfrm>
        </p:spPr>
        <p:txBody>
          <a:bodyPr anchor="t"/>
          <a:lstStyle>
            <a:lvl1pPr marL="174625" marR="0" indent="-174625" algn="ctr" defTabSz="914400" rtl="0" eaLnBrk="1" fontAlgn="auto" latinLnBrk="0" hangingPunct="1">
              <a:lnSpc>
                <a:spcPct val="100000"/>
              </a:lnSpc>
              <a:spcBef>
                <a:spcPts val="500"/>
              </a:spcBef>
              <a:spcAft>
                <a:spcPts val="500"/>
              </a:spcAft>
              <a:buClr>
                <a:schemeClr val="accent1"/>
              </a:buClr>
              <a:buSzTx/>
              <a:buFont typeface="Arial" pitchFamily="34" charset="0"/>
              <a:buNone/>
              <a:tabLst/>
              <a:defRPr baseline="0"/>
            </a:lvl1pPr>
          </a:lstStyle>
          <a:p>
            <a:r>
              <a:rPr lang="en-AU" dirty="0" smtClean="0"/>
              <a:t>PLACE TABLE HERE</a:t>
            </a:r>
          </a:p>
          <a:p>
            <a:endParaRPr lang="en-AU" dirty="0" smtClean="0"/>
          </a:p>
          <a:p>
            <a:endParaRPr lang="en-AU" dirty="0" smtClean="0"/>
          </a:p>
        </p:txBody>
      </p:sp>
      <p:sp>
        <p:nvSpPr>
          <p:cNvPr id="13" name="Text Placeholder 8"/>
          <p:cNvSpPr>
            <a:spLocks noGrp="1"/>
          </p:cNvSpPr>
          <p:nvPr>
            <p:ph type="body" sz="quarter" idx="17" hasCustomPrompt="1"/>
          </p:nvPr>
        </p:nvSpPr>
        <p:spPr>
          <a:xfrm>
            <a:off x="250825" y="6143643"/>
            <a:ext cx="4392613" cy="165082"/>
          </a:xfrm>
        </p:spPr>
        <p:txBody>
          <a:bodyPr anchor="ctr">
            <a:noAutofit/>
          </a:bodyPr>
          <a:lstStyle>
            <a:lvl1pPr>
              <a:buNone/>
              <a:defRPr sz="800" b="0" baseline="0">
                <a:solidFill>
                  <a:schemeClr val="tx1"/>
                </a:solidFill>
              </a:defRPr>
            </a:lvl1pPr>
          </a:lstStyle>
          <a:p>
            <a:pPr lvl="0"/>
            <a:r>
              <a:rPr lang="en-US" dirty="0" smtClean="0"/>
              <a:t>SOURCE: XYZ</a:t>
            </a:r>
            <a:endParaRPr lang="en-AU" dirty="0"/>
          </a:p>
        </p:txBody>
      </p:sp>
      <p:sp>
        <p:nvSpPr>
          <p:cNvPr id="11"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 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idx="1"/>
          </p:nvPr>
        </p:nvSpPr>
        <p:spPr>
          <a:xfrm>
            <a:off x="4643438" y="1773238"/>
            <a:ext cx="4270375" cy="4513281"/>
          </a:xfrm>
        </p:spPr>
        <p:txBody>
          <a:bodyPr/>
          <a:lstStyle>
            <a:lvl1pPr>
              <a:spcBef>
                <a:spcPts val="500"/>
              </a:spcBef>
              <a:spcAft>
                <a:spcPts val="500"/>
              </a:spcAft>
              <a:defRPr/>
            </a:lvl1pPr>
            <a:lvl2pPr>
              <a:spcBef>
                <a:spcPts val="500"/>
              </a:spcBef>
              <a:spcAft>
                <a:spcPts val="500"/>
              </a:spcAft>
              <a:defRPr/>
            </a:lvl2pPr>
            <a:lvl3pPr>
              <a:spcBef>
                <a:spcPts val="500"/>
              </a:spcBef>
              <a:spcAft>
                <a:spcPts val="500"/>
              </a:spcAft>
              <a:defRPr/>
            </a:lvl3pPr>
            <a:lvl4pPr>
              <a:spcBef>
                <a:spcPts val="500"/>
              </a:spcBef>
              <a:spcAft>
                <a:spcPts val="500"/>
              </a:spcAft>
              <a:defRPr/>
            </a:lvl4pPr>
            <a:lvl5pPr>
              <a:spcBef>
                <a:spcPts val="500"/>
              </a:spcBef>
              <a:spcAft>
                <a:spcPts val="500"/>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a:p>
        </p:txBody>
      </p:sp>
      <p:sp>
        <p:nvSpPr>
          <p:cNvPr id="10" name="Text Placeholder 8"/>
          <p:cNvSpPr>
            <a:spLocks noGrp="1"/>
          </p:cNvSpPr>
          <p:nvPr>
            <p:ph type="body" sz="quarter" idx="15" hasCustomPrompt="1"/>
          </p:nvPr>
        </p:nvSpPr>
        <p:spPr>
          <a:xfrm>
            <a:off x="250825" y="5715001"/>
            <a:ext cx="4392613" cy="428644"/>
          </a:xfrm>
        </p:spPr>
        <p:txBody>
          <a:bodyPr anchor="t">
            <a:normAutofit/>
          </a:bodyPr>
          <a:lstStyle>
            <a:lvl1pPr>
              <a:buNone/>
              <a:defRPr sz="1400" b="0" baseline="0">
                <a:solidFill>
                  <a:schemeClr val="tx1"/>
                </a:solidFill>
              </a:defRPr>
            </a:lvl1pPr>
          </a:lstStyle>
          <a:p>
            <a:pPr lvl="0"/>
            <a:r>
              <a:rPr lang="en-US" dirty="0" smtClean="0"/>
              <a:t>Caption copy goes here</a:t>
            </a:r>
            <a:endParaRPr lang="en-AU" dirty="0"/>
          </a:p>
        </p:txBody>
      </p:sp>
      <p:sp>
        <p:nvSpPr>
          <p:cNvPr id="13" name="Text Placeholder 8"/>
          <p:cNvSpPr>
            <a:spLocks noGrp="1"/>
          </p:cNvSpPr>
          <p:nvPr>
            <p:ph type="body" sz="quarter" idx="17" hasCustomPrompt="1"/>
          </p:nvPr>
        </p:nvSpPr>
        <p:spPr>
          <a:xfrm>
            <a:off x="250825" y="6143643"/>
            <a:ext cx="4392613" cy="165082"/>
          </a:xfrm>
        </p:spPr>
        <p:txBody>
          <a:bodyPr anchor="ctr">
            <a:noAutofit/>
          </a:bodyPr>
          <a:lstStyle>
            <a:lvl1pPr>
              <a:buNone/>
              <a:defRPr sz="800" b="0" baseline="0">
                <a:solidFill>
                  <a:schemeClr val="tx1"/>
                </a:solidFill>
              </a:defRPr>
            </a:lvl1pPr>
          </a:lstStyle>
          <a:p>
            <a:pPr lvl="0"/>
            <a:r>
              <a:rPr lang="en-US" dirty="0" smtClean="0"/>
              <a:t>SOURCE: XYZ</a:t>
            </a:r>
            <a:endParaRPr lang="en-AU" dirty="0"/>
          </a:p>
        </p:txBody>
      </p:sp>
      <p:sp>
        <p:nvSpPr>
          <p:cNvPr id="14" name="Chart Placeholder 13"/>
          <p:cNvSpPr>
            <a:spLocks noGrp="1"/>
          </p:cNvSpPr>
          <p:nvPr>
            <p:ph type="chart" sz="quarter" idx="18" hasCustomPrompt="1"/>
          </p:nvPr>
        </p:nvSpPr>
        <p:spPr>
          <a:xfrm>
            <a:off x="250825" y="1764139"/>
            <a:ext cx="4321175" cy="3950860"/>
          </a:xfrm>
        </p:spPr>
        <p:txBody>
          <a:bodyPr anchor="t"/>
          <a:lstStyle>
            <a:lvl1pPr marL="174625" marR="0" indent="-174625" algn="ctr" defTabSz="914400" rtl="0" eaLnBrk="1" fontAlgn="auto" latinLnBrk="0" hangingPunct="1">
              <a:lnSpc>
                <a:spcPct val="100000"/>
              </a:lnSpc>
              <a:spcBef>
                <a:spcPts val="500"/>
              </a:spcBef>
              <a:spcAft>
                <a:spcPts val="500"/>
              </a:spcAft>
              <a:buClr>
                <a:schemeClr val="accent1"/>
              </a:buClr>
              <a:buSzTx/>
              <a:buFont typeface="Arial" pitchFamily="34" charset="0"/>
              <a:buNone/>
              <a:tabLst/>
              <a:defRPr/>
            </a:lvl1pPr>
          </a:lstStyle>
          <a:p>
            <a:r>
              <a:rPr lang="en-AU" dirty="0" smtClean="0"/>
              <a:t>PLACE CHART HERE</a:t>
            </a:r>
          </a:p>
          <a:p>
            <a:endParaRPr lang="en-AU" dirty="0" smtClean="0"/>
          </a:p>
          <a:p>
            <a:endParaRPr lang="en-AU" dirty="0"/>
          </a:p>
        </p:txBody>
      </p:sp>
      <p:sp>
        <p:nvSpPr>
          <p:cNvPr id="11"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a:p>
        </p:txBody>
      </p:sp>
      <p:sp>
        <p:nvSpPr>
          <p:cNvPr id="8" name="Picture Placeholder 7"/>
          <p:cNvSpPr>
            <a:spLocks noGrp="1"/>
          </p:cNvSpPr>
          <p:nvPr>
            <p:ph type="pic" sz="quarter" idx="14" hasCustomPrompt="1"/>
          </p:nvPr>
        </p:nvSpPr>
        <p:spPr>
          <a:xfrm>
            <a:off x="250826" y="1773238"/>
            <a:ext cx="8662988" cy="4679949"/>
          </a:xfrm>
        </p:spPr>
        <p:txBody>
          <a:bodyPr anchor="t"/>
          <a:lstStyle>
            <a:lvl1pPr marL="174625" marR="0" indent="-174625" algn="ctr" defTabSz="914400" rtl="0" eaLnBrk="1" fontAlgn="auto" latinLnBrk="0" hangingPunct="1">
              <a:lnSpc>
                <a:spcPct val="100000"/>
              </a:lnSpc>
              <a:spcBef>
                <a:spcPts val="500"/>
              </a:spcBef>
              <a:spcAft>
                <a:spcPts val="500"/>
              </a:spcAft>
              <a:buClr>
                <a:schemeClr val="accent1"/>
              </a:buClr>
              <a:buSzTx/>
              <a:buFont typeface="Arial" pitchFamily="34" charset="0"/>
              <a:buNone/>
              <a:tabLst/>
              <a:defRPr/>
            </a:lvl1pPr>
          </a:lstStyle>
          <a:p>
            <a:r>
              <a:rPr lang="en-AU" dirty="0" smtClean="0"/>
              <a:t>PLACE IMAGE HERE</a:t>
            </a:r>
          </a:p>
          <a:p>
            <a:endParaRPr lang="en-AU" dirty="0" smtClean="0"/>
          </a:p>
          <a:p>
            <a:endParaRPr lang="en-AU" dirty="0" smtClean="0"/>
          </a:p>
        </p:txBody>
      </p:sp>
      <p:sp>
        <p:nvSpPr>
          <p:cNvPr id="7"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sz="half" idx="1"/>
          </p:nvPr>
        </p:nvSpPr>
        <p:spPr>
          <a:xfrm>
            <a:off x="250824" y="1773237"/>
            <a:ext cx="4321176" cy="4535487"/>
          </a:xfrm>
        </p:spPr>
        <p:txBody>
          <a:bodyPr>
            <a:normAutofit/>
          </a:bodyPr>
          <a:lstStyle>
            <a:lvl1pPr>
              <a:defRPr sz="2000"/>
            </a:lvl1pPr>
            <a:lvl2pPr>
              <a:defRPr sz="1800"/>
            </a:lvl2pPr>
            <a:lvl3pPr>
              <a:defRPr sz="1800"/>
            </a:lvl3pPr>
            <a:lvl4pPr>
              <a:defRPr sz="1800"/>
            </a:lvl4pPr>
            <a:lvl5pPr>
              <a:defRPr sz="1600"/>
            </a:lvl5pPr>
            <a:lvl6pPr>
              <a:defRPr sz="16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4" name="Content Placeholder 3"/>
          <p:cNvSpPr>
            <a:spLocks noGrp="1"/>
          </p:cNvSpPr>
          <p:nvPr>
            <p:ph sz="half" idx="2"/>
          </p:nvPr>
        </p:nvSpPr>
        <p:spPr>
          <a:xfrm>
            <a:off x="4643438" y="1773237"/>
            <a:ext cx="4270375" cy="4535487"/>
          </a:xfrm>
        </p:spPr>
        <p:txBody>
          <a:bodyPr>
            <a:normAutofit/>
          </a:bodyPr>
          <a:lstStyle>
            <a:lvl1pPr>
              <a:defRPr sz="2000"/>
            </a:lvl1pPr>
            <a:lvl2pPr>
              <a:defRPr sz="1800"/>
            </a:lvl2pPr>
            <a:lvl3pPr>
              <a:defRPr sz="1800"/>
            </a:lvl3pPr>
            <a:lvl4pPr>
              <a:defRPr sz="1800"/>
            </a:lvl4pPr>
            <a:lvl5pPr>
              <a:defRPr sz="1600"/>
            </a:lvl5pPr>
            <a:lvl6pPr>
              <a:defRPr sz="16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7" name="Slide Number Placeholder 6"/>
          <p:cNvSpPr>
            <a:spLocks noGrp="1"/>
          </p:cNvSpPr>
          <p:nvPr>
            <p:ph type="sldNum" sz="quarter" idx="12"/>
          </p:nvPr>
        </p:nvSpPr>
        <p:spPr/>
        <p:txBody>
          <a:bodyPr/>
          <a:lstStyle/>
          <a:p>
            <a:fld id="{5EB0718A-1B3D-42D2-9A2B-FB6CFA4B4E8D}" type="slidenum">
              <a:rPr lang="en-AU" smtClean="0"/>
              <a:pPr/>
              <a:t>‹#›</a:t>
            </a:fld>
            <a:endParaRPr lang="en-AU"/>
          </a:p>
        </p:txBody>
      </p:sp>
      <p:sp>
        <p:nvSpPr>
          <p:cNvPr id="9"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5" name="Slide Number Placeholder 4"/>
          <p:cNvSpPr>
            <a:spLocks noGrp="1"/>
          </p:cNvSpPr>
          <p:nvPr>
            <p:ph type="sldNum" sz="quarter" idx="12"/>
          </p:nvPr>
        </p:nvSpPr>
        <p:spPr/>
        <p:txBody>
          <a:bodyPr/>
          <a:lstStyle/>
          <a:p>
            <a:fld id="{5EB0718A-1B3D-42D2-9A2B-FB6CFA4B4E8D}" type="slidenum">
              <a:rPr lang="en-AU" smtClean="0"/>
              <a:pPr/>
              <a:t>‹#›</a:t>
            </a:fld>
            <a:endParaRPr lang="en-A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a:t>
            </a:fld>
            <a:endParaRPr lang="en-A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BC291AD-AD2D-4965-B5F4-F8A1D3ECDAFF}" type="datetimeFigureOut">
              <a:rPr lang="en-AU" smtClean="0"/>
              <a:pPr/>
              <a:t>16/08/2018</a:t>
            </a:fld>
            <a:endParaRPr lang="en-AU"/>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AU"/>
          </a:p>
        </p:txBody>
      </p:sp>
      <p:sp>
        <p:nvSpPr>
          <p:cNvPr id="6" name="Slide Number Placeholder 5"/>
          <p:cNvSpPr>
            <a:spLocks noGrp="1"/>
          </p:cNvSpPr>
          <p:nvPr>
            <p:ph type="sldNum" sz="quarter" idx="12"/>
          </p:nvPr>
        </p:nvSpPr>
        <p:spPr/>
        <p:txBody>
          <a:bodyPr/>
          <a:lstStyle/>
          <a:p>
            <a:fld id="{2AB04DAB-7F23-440C-B40F-AC303FC9DD39}" type="slidenum">
              <a:rPr lang="en-AU" smtClean="0"/>
              <a:pPr/>
              <a:t>‹#›</a:t>
            </a:fld>
            <a:endParaRPr lang="en-AU"/>
          </a:p>
        </p:txBody>
      </p:sp>
    </p:spTree>
    <p:extLst>
      <p:ext uri="{BB962C8B-B14F-4D97-AF65-F5344CB8AC3E}">
        <p14:creationId xmlns:p14="http://schemas.microsoft.com/office/powerpoint/2010/main" val="25306039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Only">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xfrm>
            <a:off x="457200" y="6243638"/>
            <a:ext cx="2133600" cy="457200"/>
          </a:xfrm>
          <a:prstGeom prst="rect">
            <a:avLst/>
          </a:prstGeom>
          <a:ln/>
        </p:spPr>
        <p:txBody>
          <a:bodyPr/>
          <a:lstStyle>
            <a:lvl1pPr>
              <a:defRPr/>
            </a:lvl1pPr>
          </a:lstStyle>
          <a:p>
            <a:pPr>
              <a:defRPr/>
            </a:pPr>
            <a:endParaRPr lang="en-US" altLang="zh-CN"/>
          </a:p>
        </p:txBody>
      </p:sp>
      <p:sp>
        <p:nvSpPr>
          <p:cNvPr id="4" name="Rectangle 48"/>
          <p:cNvSpPr>
            <a:spLocks noGrp="1" noChangeArrowheads="1"/>
          </p:cNvSpPr>
          <p:nvPr>
            <p:ph type="ftr" sz="quarter" idx="11"/>
          </p:nvPr>
        </p:nvSpPr>
        <p:spPr>
          <a:xfrm>
            <a:off x="3124200" y="6248400"/>
            <a:ext cx="2895600" cy="457200"/>
          </a:xfrm>
          <a:prstGeom prst="rect">
            <a:avLst/>
          </a:prstGeom>
          <a:ln/>
        </p:spPr>
        <p:txBody>
          <a:bodyPr/>
          <a:lstStyle>
            <a:lvl1pPr>
              <a:defRPr/>
            </a:lvl1pPr>
          </a:lstStyle>
          <a:p>
            <a:pPr>
              <a:defRPr/>
            </a:pPr>
            <a:endParaRPr lang="en-US" altLang="zh-CN"/>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pPr/>
              <a:t>‹#›</a:t>
            </a:fld>
            <a:endParaRPr lang="en-US" altLang="zh-CN"/>
          </a:p>
        </p:txBody>
      </p:sp>
    </p:spTree>
    <p:extLst>
      <p:ext uri="{BB962C8B-B14F-4D97-AF65-F5344CB8AC3E}">
        <p14:creationId xmlns:p14="http://schemas.microsoft.com/office/powerpoint/2010/main" val="16483258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69" y="234"/>
              <a:ext cx="1867" cy="3634"/>
              <a:chOff x="2999" y="767"/>
              <a:chExt cx="1867" cy="3634"/>
            </a:xfrm>
          </p:grpSpPr>
          <p:sp>
            <p:nvSpPr>
              <p:cNvPr id="39" name="Freeform 4"/>
              <p:cNvSpPr>
                <a:spLocks/>
              </p:cNvSpPr>
              <p:nvPr userDrawn="1"/>
            </p:nvSpPr>
            <p:spPr bwMode="ltGray">
              <a:xfrm rot="12185230" flipV="1">
                <a:off x="3533" y="767"/>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0" name="Freeform 5"/>
              <p:cNvSpPr>
                <a:spLocks/>
              </p:cNvSpPr>
              <p:nvPr userDrawn="1"/>
            </p:nvSpPr>
            <p:spPr bwMode="ltGray">
              <a:xfrm rot="12185230" flipV="1">
                <a:off x="4022" y="1796"/>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1" name="Freeform 6"/>
              <p:cNvSpPr>
                <a:spLocks/>
              </p:cNvSpPr>
              <p:nvPr userDrawn="1"/>
            </p:nvSpPr>
            <p:spPr bwMode="ltGray">
              <a:xfrm rot="12185230" flipV="1">
                <a:off x="3636" y="2154"/>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2" name="Freeform 7"/>
              <p:cNvSpPr>
                <a:spLocks/>
              </p:cNvSpPr>
              <p:nvPr userDrawn="1"/>
            </p:nvSpPr>
            <p:spPr bwMode="ltGray">
              <a:xfrm rot="12185230" flipV="1">
                <a:off x="3977" y="96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3" name="Freeform 8"/>
              <p:cNvSpPr>
                <a:spLocks/>
              </p:cNvSpPr>
              <p:nvPr userDrawn="1"/>
            </p:nvSpPr>
            <p:spPr bwMode="ltGray">
              <a:xfrm rot="12185230" flipV="1">
                <a:off x="3831" y="2201"/>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4" name="Freeform 9"/>
              <p:cNvSpPr>
                <a:spLocks/>
              </p:cNvSpPr>
              <p:nvPr userDrawn="1"/>
            </p:nvSpPr>
            <p:spPr bwMode="ltGray">
              <a:xfrm rot="12185230" flipV="1">
                <a:off x="3886" y="1314"/>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5" name="Freeform 10"/>
              <p:cNvSpPr>
                <a:spLocks/>
              </p:cNvSpPr>
              <p:nvPr userDrawn="1"/>
            </p:nvSpPr>
            <p:spPr bwMode="ltGray">
              <a:xfrm rot="12185230" flipV="1">
                <a:off x="2998" y="2341"/>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3" name="Group 21"/>
            <p:cNvGrpSpPr>
              <a:grpSpLocks/>
            </p:cNvGrpSpPr>
            <p:nvPr userDrawn="1"/>
          </p:nvGrpSpPr>
          <p:grpSpPr bwMode="auto">
            <a:xfrm rot="-6691250">
              <a:off x="3630" y="101"/>
              <a:ext cx="356" cy="608"/>
              <a:chOff x="1740" y="866"/>
              <a:chExt cx="129" cy="157"/>
            </a:xfrm>
          </p:grpSpPr>
          <p:sp>
            <p:nvSpPr>
              <p:cNvPr id="33" name="Freeform 22"/>
              <p:cNvSpPr>
                <a:spLocks/>
              </p:cNvSpPr>
              <p:nvPr userDrawn="1"/>
            </p:nvSpPr>
            <p:spPr bwMode="ltGray">
              <a:xfrm>
                <a:off x="1741"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4" name="Freeform 23"/>
              <p:cNvSpPr>
                <a:spLocks/>
              </p:cNvSpPr>
              <p:nvPr userDrawn="1"/>
            </p:nvSpPr>
            <p:spPr bwMode="ltGray">
              <a:xfrm>
                <a:off x="1800"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5" name="Freeform 24"/>
              <p:cNvSpPr>
                <a:spLocks/>
              </p:cNvSpPr>
              <p:nvPr userDrawn="1"/>
            </p:nvSpPr>
            <p:spPr bwMode="ltGray">
              <a:xfrm>
                <a:off x="1784"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4" name="Group 25"/>
            <p:cNvGrpSpPr>
              <a:grpSpLocks/>
            </p:cNvGrpSpPr>
            <p:nvPr userDrawn="1"/>
          </p:nvGrpSpPr>
          <p:grpSpPr bwMode="auto">
            <a:xfrm rot="8524840">
              <a:off x="677" y="3296"/>
              <a:ext cx="500" cy="500"/>
              <a:chOff x="1727" y="879"/>
              <a:chExt cx="129" cy="156"/>
            </a:xfrm>
          </p:grpSpPr>
          <p:sp>
            <p:nvSpPr>
              <p:cNvPr id="30" name="Freeform 26"/>
              <p:cNvSpPr>
                <a:spLocks/>
              </p:cNvSpPr>
              <p:nvPr userDrawn="1"/>
            </p:nvSpPr>
            <p:spPr bwMode="ltGray">
              <a:xfrm>
                <a:off x="1727" y="880"/>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1" name="Freeform 27"/>
              <p:cNvSpPr>
                <a:spLocks/>
              </p:cNvSpPr>
              <p:nvPr userDrawn="1"/>
            </p:nvSpPr>
            <p:spPr bwMode="ltGray">
              <a:xfrm>
                <a:off x="1786" y="908"/>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2" name="Freeform 28"/>
              <p:cNvSpPr>
                <a:spLocks/>
              </p:cNvSpPr>
              <p:nvPr userDrawn="1"/>
            </p:nvSpPr>
            <p:spPr bwMode="ltGray">
              <a:xfrm>
                <a:off x="1772" y="1011"/>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5" name="Group 29"/>
            <p:cNvGrpSpPr>
              <a:grpSpLocks/>
            </p:cNvGrpSpPr>
            <p:nvPr userDrawn="1"/>
          </p:nvGrpSpPr>
          <p:grpSpPr bwMode="auto">
            <a:xfrm rot="4106450" flipH="1">
              <a:off x="404" y="246"/>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6" name="Group 33"/>
            <p:cNvGrpSpPr>
              <a:grpSpLocks/>
            </p:cNvGrpSpPr>
            <p:nvPr userDrawn="1"/>
          </p:nvGrpSpPr>
          <p:grpSpPr bwMode="auto">
            <a:xfrm rot="10015322" flipH="1">
              <a:off x="4640"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fld id="{7AE9D31F-226A-4053-82D6-F83855065E37}"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4617824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E192D975-FB26-4051-A279-F5465F160DF6}"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7270453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719F7858-AB56-4AE8-A90B-EAE58FE9DF12}"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544784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B0D6B80-1F80-4E04-8EF6-724809D719AF}"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6191304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fld id="{7F0F2DD0-D2E1-450F-9BC1-DCA8AE0678E4}"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0811982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B4E1DBA4-AC27-429E-87D9-12BB0561F661}"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30730412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fld id="{B08CC069-521F-4FE3-89CE-6B45DD1EAA08}"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1158641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D52FE73-8DEA-4557-9C2D-71F6202A1D8D}"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6439162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C5128442-FF62-428F-A1CC-3B944A22CE6C}"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5861027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385C3D63-25ED-4E9A-8168-9457277CFAFA}"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685927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6509A9FB-2B5A-404A-9411-D96764F7A1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6148003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63898175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69" y="234"/>
              <a:ext cx="1867" cy="3634"/>
              <a:chOff x="2999" y="767"/>
              <a:chExt cx="1867" cy="3634"/>
            </a:xfrm>
          </p:grpSpPr>
          <p:sp>
            <p:nvSpPr>
              <p:cNvPr id="39" name="Freeform 4"/>
              <p:cNvSpPr>
                <a:spLocks/>
              </p:cNvSpPr>
              <p:nvPr userDrawn="1"/>
            </p:nvSpPr>
            <p:spPr bwMode="ltGray">
              <a:xfrm rot="12185230" flipV="1">
                <a:off x="3533" y="767"/>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0" name="Freeform 5"/>
              <p:cNvSpPr>
                <a:spLocks/>
              </p:cNvSpPr>
              <p:nvPr userDrawn="1"/>
            </p:nvSpPr>
            <p:spPr bwMode="ltGray">
              <a:xfrm rot="12185230" flipV="1">
                <a:off x="4022" y="1796"/>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1" name="Freeform 6"/>
              <p:cNvSpPr>
                <a:spLocks/>
              </p:cNvSpPr>
              <p:nvPr userDrawn="1"/>
            </p:nvSpPr>
            <p:spPr bwMode="ltGray">
              <a:xfrm rot="12185230" flipV="1">
                <a:off x="3636" y="2154"/>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2" name="Freeform 7"/>
              <p:cNvSpPr>
                <a:spLocks/>
              </p:cNvSpPr>
              <p:nvPr userDrawn="1"/>
            </p:nvSpPr>
            <p:spPr bwMode="ltGray">
              <a:xfrm rot="12185230" flipV="1">
                <a:off x="3977" y="96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3" name="Freeform 8"/>
              <p:cNvSpPr>
                <a:spLocks/>
              </p:cNvSpPr>
              <p:nvPr userDrawn="1"/>
            </p:nvSpPr>
            <p:spPr bwMode="ltGray">
              <a:xfrm rot="12185230" flipV="1">
                <a:off x="3831" y="2201"/>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4" name="Freeform 9"/>
              <p:cNvSpPr>
                <a:spLocks/>
              </p:cNvSpPr>
              <p:nvPr userDrawn="1"/>
            </p:nvSpPr>
            <p:spPr bwMode="ltGray">
              <a:xfrm rot="12185230" flipV="1">
                <a:off x="3886" y="1314"/>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5" name="Freeform 10"/>
              <p:cNvSpPr>
                <a:spLocks/>
              </p:cNvSpPr>
              <p:nvPr userDrawn="1"/>
            </p:nvSpPr>
            <p:spPr bwMode="ltGray">
              <a:xfrm rot="12185230" flipV="1">
                <a:off x="2998" y="2341"/>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3" name="Group 21"/>
            <p:cNvGrpSpPr>
              <a:grpSpLocks/>
            </p:cNvGrpSpPr>
            <p:nvPr userDrawn="1"/>
          </p:nvGrpSpPr>
          <p:grpSpPr bwMode="auto">
            <a:xfrm rot="-6691250">
              <a:off x="3630" y="101"/>
              <a:ext cx="356" cy="608"/>
              <a:chOff x="1740" y="866"/>
              <a:chExt cx="129" cy="157"/>
            </a:xfrm>
          </p:grpSpPr>
          <p:sp>
            <p:nvSpPr>
              <p:cNvPr id="33" name="Freeform 22"/>
              <p:cNvSpPr>
                <a:spLocks/>
              </p:cNvSpPr>
              <p:nvPr userDrawn="1"/>
            </p:nvSpPr>
            <p:spPr bwMode="ltGray">
              <a:xfrm>
                <a:off x="1741"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4" name="Freeform 23"/>
              <p:cNvSpPr>
                <a:spLocks/>
              </p:cNvSpPr>
              <p:nvPr userDrawn="1"/>
            </p:nvSpPr>
            <p:spPr bwMode="ltGray">
              <a:xfrm>
                <a:off x="1800"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5" name="Freeform 24"/>
              <p:cNvSpPr>
                <a:spLocks/>
              </p:cNvSpPr>
              <p:nvPr userDrawn="1"/>
            </p:nvSpPr>
            <p:spPr bwMode="ltGray">
              <a:xfrm>
                <a:off x="1784"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4" name="Group 25"/>
            <p:cNvGrpSpPr>
              <a:grpSpLocks/>
            </p:cNvGrpSpPr>
            <p:nvPr userDrawn="1"/>
          </p:nvGrpSpPr>
          <p:grpSpPr bwMode="auto">
            <a:xfrm rot="8524840">
              <a:off x="677" y="3296"/>
              <a:ext cx="500" cy="500"/>
              <a:chOff x="1727" y="879"/>
              <a:chExt cx="129" cy="156"/>
            </a:xfrm>
          </p:grpSpPr>
          <p:sp>
            <p:nvSpPr>
              <p:cNvPr id="30" name="Freeform 26"/>
              <p:cNvSpPr>
                <a:spLocks/>
              </p:cNvSpPr>
              <p:nvPr userDrawn="1"/>
            </p:nvSpPr>
            <p:spPr bwMode="ltGray">
              <a:xfrm>
                <a:off x="1727" y="880"/>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1" name="Freeform 27"/>
              <p:cNvSpPr>
                <a:spLocks/>
              </p:cNvSpPr>
              <p:nvPr userDrawn="1"/>
            </p:nvSpPr>
            <p:spPr bwMode="ltGray">
              <a:xfrm>
                <a:off x="1786" y="908"/>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2" name="Freeform 28"/>
              <p:cNvSpPr>
                <a:spLocks/>
              </p:cNvSpPr>
              <p:nvPr userDrawn="1"/>
            </p:nvSpPr>
            <p:spPr bwMode="ltGray">
              <a:xfrm>
                <a:off x="1772" y="1011"/>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5" name="Group 29"/>
            <p:cNvGrpSpPr>
              <a:grpSpLocks/>
            </p:cNvGrpSpPr>
            <p:nvPr userDrawn="1"/>
          </p:nvGrpSpPr>
          <p:grpSpPr bwMode="auto">
            <a:xfrm rot="4106450" flipH="1">
              <a:off x="404" y="246"/>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6" name="Group 33"/>
            <p:cNvGrpSpPr>
              <a:grpSpLocks/>
            </p:cNvGrpSpPr>
            <p:nvPr userDrawn="1"/>
          </p:nvGrpSpPr>
          <p:grpSpPr bwMode="auto">
            <a:xfrm rot="10015322" flipH="1">
              <a:off x="4640"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fld id="{7AE9D31F-226A-4053-82D6-F83855065E37}"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7048773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E192D975-FB26-4051-A279-F5465F160DF6}"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7667485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719F7858-AB56-4AE8-A90B-EAE58FE9DF12}"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1547094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B0D6B80-1F80-4E04-8EF6-724809D719AF}"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1971157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fld id="{7F0F2DD0-D2E1-450F-9BC1-DCA8AE0678E4}"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9225129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B4E1DBA4-AC27-429E-87D9-12BB0561F661}"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26786346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fld id="{B08CC069-521F-4FE3-89CE-6B45DD1EAA08}"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7029872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D52FE73-8DEA-4557-9C2D-71F6202A1D8D}"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8810392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C5128442-FF62-428F-A1CC-3B944A22CE6C}"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137496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385C3D63-25ED-4E9A-8168-9457277CFAFA}"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2612658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6509A9FB-2B5A-404A-9411-D96764F7A1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327880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1205829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69" y="234"/>
              <a:ext cx="1867" cy="3634"/>
              <a:chOff x="2999" y="767"/>
              <a:chExt cx="1867" cy="3634"/>
            </a:xfrm>
          </p:grpSpPr>
          <p:sp>
            <p:nvSpPr>
              <p:cNvPr id="39" name="Freeform 4"/>
              <p:cNvSpPr>
                <a:spLocks/>
              </p:cNvSpPr>
              <p:nvPr userDrawn="1"/>
            </p:nvSpPr>
            <p:spPr bwMode="ltGray">
              <a:xfrm rot="12185230" flipV="1">
                <a:off x="3533" y="767"/>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0" name="Freeform 5"/>
              <p:cNvSpPr>
                <a:spLocks/>
              </p:cNvSpPr>
              <p:nvPr userDrawn="1"/>
            </p:nvSpPr>
            <p:spPr bwMode="ltGray">
              <a:xfrm rot="12185230" flipV="1">
                <a:off x="4022" y="1796"/>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1" name="Freeform 6"/>
              <p:cNvSpPr>
                <a:spLocks/>
              </p:cNvSpPr>
              <p:nvPr userDrawn="1"/>
            </p:nvSpPr>
            <p:spPr bwMode="ltGray">
              <a:xfrm rot="12185230" flipV="1">
                <a:off x="3636" y="2154"/>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2" name="Freeform 7"/>
              <p:cNvSpPr>
                <a:spLocks/>
              </p:cNvSpPr>
              <p:nvPr userDrawn="1"/>
            </p:nvSpPr>
            <p:spPr bwMode="ltGray">
              <a:xfrm rot="12185230" flipV="1">
                <a:off x="3977" y="96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3" name="Freeform 8"/>
              <p:cNvSpPr>
                <a:spLocks/>
              </p:cNvSpPr>
              <p:nvPr userDrawn="1"/>
            </p:nvSpPr>
            <p:spPr bwMode="ltGray">
              <a:xfrm rot="12185230" flipV="1">
                <a:off x="3831" y="2201"/>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4" name="Freeform 9"/>
              <p:cNvSpPr>
                <a:spLocks/>
              </p:cNvSpPr>
              <p:nvPr userDrawn="1"/>
            </p:nvSpPr>
            <p:spPr bwMode="ltGray">
              <a:xfrm rot="12185230" flipV="1">
                <a:off x="3886" y="1314"/>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5" name="Freeform 10"/>
              <p:cNvSpPr>
                <a:spLocks/>
              </p:cNvSpPr>
              <p:nvPr userDrawn="1"/>
            </p:nvSpPr>
            <p:spPr bwMode="ltGray">
              <a:xfrm rot="12185230" flipV="1">
                <a:off x="2998" y="2341"/>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3" name="Group 21"/>
            <p:cNvGrpSpPr>
              <a:grpSpLocks/>
            </p:cNvGrpSpPr>
            <p:nvPr userDrawn="1"/>
          </p:nvGrpSpPr>
          <p:grpSpPr bwMode="auto">
            <a:xfrm rot="-6691250">
              <a:off x="3630" y="101"/>
              <a:ext cx="356" cy="608"/>
              <a:chOff x="1740" y="866"/>
              <a:chExt cx="129" cy="157"/>
            </a:xfrm>
          </p:grpSpPr>
          <p:sp>
            <p:nvSpPr>
              <p:cNvPr id="33" name="Freeform 22"/>
              <p:cNvSpPr>
                <a:spLocks/>
              </p:cNvSpPr>
              <p:nvPr userDrawn="1"/>
            </p:nvSpPr>
            <p:spPr bwMode="ltGray">
              <a:xfrm>
                <a:off x="1741"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4" name="Freeform 23"/>
              <p:cNvSpPr>
                <a:spLocks/>
              </p:cNvSpPr>
              <p:nvPr userDrawn="1"/>
            </p:nvSpPr>
            <p:spPr bwMode="ltGray">
              <a:xfrm>
                <a:off x="1800"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5" name="Freeform 24"/>
              <p:cNvSpPr>
                <a:spLocks/>
              </p:cNvSpPr>
              <p:nvPr userDrawn="1"/>
            </p:nvSpPr>
            <p:spPr bwMode="ltGray">
              <a:xfrm>
                <a:off x="1784"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4" name="Group 25"/>
            <p:cNvGrpSpPr>
              <a:grpSpLocks/>
            </p:cNvGrpSpPr>
            <p:nvPr userDrawn="1"/>
          </p:nvGrpSpPr>
          <p:grpSpPr bwMode="auto">
            <a:xfrm rot="8524840">
              <a:off x="677" y="3296"/>
              <a:ext cx="500" cy="500"/>
              <a:chOff x="1727" y="879"/>
              <a:chExt cx="129" cy="156"/>
            </a:xfrm>
          </p:grpSpPr>
          <p:sp>
            <p:nvSpPr>
              <p:cNvPr id="30" name="Freeform 26"/>
              <p:cNvSpPr>
                <a:spLocks/>
              </p:cNvSpPr>
              <p:nvPr userDrawn="1"/>
            </p:nvSpPr>
            <p:spPr bwMode="ltGray">
              <a:xfrm>
                <a:off x="1727" y="880"/>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1" name="Freeform 27"/>
              <p:cNvSpPr>
                <a:spLocks/>
              </p:cNvSpPr>
              <p:nvPr userDrawn="1"/>
            </p:nvSpPr>
            <p:spPr bwMode="ltGray">
              <a:xfrm>
                <a:off x="1786" y="908"/>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2" name="Freeform 28"/>
              <p:cNvSpPr>
                <a:spLocks/>
              </p:cNvSpPr>
              <p:nvPr userDrawn="1"/>
            </p:nvSpPr>
            <p:spPr bwMode="ltGray">
              <a:xfrm>
                <a:off x="1772" y="1011"/>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5" name="Group 29"/>
            <p:cNvGrpSpPr>
              <a:grpSpLocks/>
            </p:cNvGrpSpPr>
            <p:nvPr userDrawn="1"/>
          </p:nvGrpSpPr>
          <p:grpSpPr bwMode="auto">
            <a:xfrm rot="4106450" flipH="1">
              <a:off x="404" y="246"/>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6" name="Group 33"/>
            <p:cNvGrpSpPr>
              <a:grpSpLocks/>
            </p:cNvGrpSpPr>
            <p:nvPr userDrawn="1"/>
          </p:nvGrpSpPr>
          <p:grpSpPr bwMode="auto">
            <a:xfrm rot="10015322" flipH="1">
              <a:off x="4640"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fld id="{7AE9D31F-226A-4053-82D6-F83855065E37}"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07057692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E192D975-FB26-4051-A279-F5465F160DF6}"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9270143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719F7858-AB56-4AE8-A90B-EAE58FE9DF12}"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03244786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B0D6B80-1F80-4E04-8EF6-724809D719AF}"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8416473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fld id="{7F0F2DD0-D2E1-450F-9BC1-DCA8AE0678E4}"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11627716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B4E1DBA4-AC27-429E-87D9-12BB0561F661}"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45551110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fld id="{B08CC069-521F-4FE3-89CE-6B45DD1EAA08}"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76054244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D52FE73-8DEA-4557-9C2D-71F6202A1D8D}"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5398213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C5128442-FF62-428F-A1CC-3B944A22CE6C}"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76038345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385C3D63-25ED-4E9A-8168-9457277CFAFA}"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21961108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6509A9FB-2B5A-404A-9411-D96764F7A1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0260363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11146827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69" y="234"/>
              <a:ext cx="1867" cy="3634"/>
              <a:chOff x="2999" y="767"/>
              <a:chExt cx="1867" cy="3634"/>
            </a:xfrm>
          </p:grpSpPr>
          <p:sp>
            <p:nvSpPr>
              <p:cNvPr id="39" name="Freeform 4"/>
              <p:cNvSpPr>
                <a:spLocks/>
              </p:cNvSpPr>
              <p:nvPr userDrawn="1"/>
            </p:nvSpPr>
            <p:spPr bwMode="ltGray">
              <a:xfrm rot="12185230" flipV="1">
                <a:off x="3533" y="767"/>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0" name="Freeform 5"/>
              <p:cNvSpPr>
                <a:spLocks/>
              </p:cNvSpPr>
              <p:nvPr userDrawn="1"/>
            </p:nvSpPr>
            <p:spPr bwMode="ltGray">
              <a:xfrm rot="12185230" flipV="1">
                <a:off x="4022" y="1796"/>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1" name="Freeform 6"/>
              <p:cNvSpPr>
                <a:spLocks/>
              </p:cNvSpPr>
              <p:nvPr userDrawn="1"/>
            </p:nvSpPr>
            <p:spPr bwMode="ltGray">
              <a:xfrm rot="12185230" flipV="1">
                <a:off x="3636" y="2154"/>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2" name="Freeform 7"/>
              <p:cNvSpPr>
                <a:spLocks/>
              </p:cNvSpPr>
              <p:nvPr userDrawn="1"/>
            </p:nvSpPr>
            <p:spPr bwMode="ltGray">
              <a:xfrm rot="12185230" flipV="1">
                <a:off x="3977" y="96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3" name="Freeform 8"/>
              <p:cNvSpPr>
                <a:spLocks/>
              </p:cNvSpPr>
              <p:nvPr userDrawn="1"/>
            </p:nvSpPr>
            <p:spPr bwMode="ltGray">
              <a:xfrm rot="12185230" flipV="1">
                <a:off x="3831" y="2201"/>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4" name="Freeform 9"/>
              <p:cNvSpPr>
                <a:spLocks/>
              </p:cNvSpPr>
              <p:nvPr userDrawn="1"/>
            </p:nvSpPr>
            <p:spPr bwMode="ltGray">
              <a:xfrm rot="12185230" flipV="1">
                <a:off x="3886" y="1314"/>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5" name="Freeform 10"/>
              <p:cNvSpPr>
                <a:spLocks/>
              </p:cNvSpPr>
              <p:nvPr userDrawn="1"/>
            </p:nvSpPr>
            <p:spPr bwMode="ltGray">
              <a:xfrm rot="12185230" flipV="1">
                <a:off x="2998" y="2341"/>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3" name="Group 21"/>
            <p:cNvGrpSpPr>
              <a:grpSpLocks/>
            </p:cNvGrpSpPr>
            <p:nvPr userDrawn="1"/>
          </p:nvGrpSpPr>
          <p:grpSpPr bwMode="auto">
            <a:xfrm rot="-6691250">
              <a:off x="3630" y="101"/>
              <a:ext cx="356" cy="608"/>
              <a:chOff x="1740" y="866"/>
              <a:chExt cx="129" cy="157"/>
            </a:xfrm>
          </p:grpSpPr>
          <p:sp>
            <p:nvSpPr>
              <p:cNvPr id="33" name="Freeform 22"/>
              <p:cNvSpPr>
                <a:spLocks/>
              </p:cNvSpPr>
              <p:nvPr userDrawn="1"/>
            </p:nvSpPr>
            <p:spPr bwMode="ltGray">
              <a:xfrm>
                <a:off x="1741"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4" name="Freeform 23"/>
              <p:cNvSpPr>
                <a:spLocks/>
              </p:cNvSpPr>
              <p:nvPr userDrawn="1"/>
            </p:nvSpPr>
            <p:spPr bwMode="ltGray">
              <a:xfrm>
                <a:off x="1800"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5" name="Freeform 24"/>
              <p:cNvSpPr>
                <a:spLocks/>
              </p:cNvSpPr>
              <p:nvPr userDrawn="1"/>
            </p:nvSpPr>
            <p:spPr bwMode="ltGray">
              <a:xfrm>
                <a:off x="1784"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4" name="Group 25"/>
            <p:cNvGrpSpPr>
              <a:grpSpLocks/>
            </p:cNvGrpSpPr>
            <p:nvPr userDrawn="1"/>
          </p:nvGrpSpPr>
          <p:grpSpPr bwMode="auto">
            <a:xfrm rot="8524840">
              <a:off x="677" y="3296"/>
              <a:ext cx="500" cy="500"/>
              <a:chOff x="1727" y="879"/>
              <a:chExt cx="129" cy="156"/>
            </a:xfrm>
          </p:grpSpPr>
          <p:sp>
            <p:nvSpPr>
              <p:cNvPr id="30" name="Freeform 26"/>
              <p:cNvSpPr>
                <a:spLocks/>
              </p:cNvSpPr>
              <p:nvPr userDrawn="1"/>
            </p:nvSpPr>
            <p:spPr bwMode="ltGray">
              <a:xfrm>
                <a:off x="1727" y="880"/>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1" name="Freeform 27"/>
              <p:cNvSpPr>
                <a:spLocks/>
              </p:cNvSpPr>
              <p:nvPr userDrawn="1"/>
            </p:nvSpPr>
            <p:spPr bwMode="ltGray">
              <a:xfrm>
                <a:off x="1786" y="908"/>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2" name="Freeform 28"/>
              <p:cNvSpPr>
                <a:spLocks/>
              </p:cNvSpPr>
              <p:nvPr userDrawn="1"/>
            </p:nvSpPr>
            <p:spPr bwMode="ltGray">
              <a:xfrm>
                <a:off x="1772" y="1011"/>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5" name="Group 29"/>
            <p:cNvGrpSpPr>
              <a:grpSpLocks/>
            </p:cNvGrpSpPr>
            <p:nvPr userDrawn="1"/>
          </p:nvGrpSpPr>
          <p:grpSpPr bwMode="auto">
            <a:xfrm rot="4106450" flipH="1">
              <a:off x="404" y="246"/>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6" name="Group 33"/>
            <p:cNvGrpSpPr>
              <a:grpSpLocks/>
            </p:cNvGrpSpPr>
            <p:nvPr userDrawn="1"/>
          </p:nvGrpSpPr>
          <p:grpSpPr bwMode="auto">
            <a:xfrm rot="10015322" flipH="1">
              <a:off x="4640"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fld id="{7AE9D31F-226A-4053-82D6-F83855065E37}"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7391670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E192D975-FB26-4051-A279-F5465F160DF6}"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55195436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719F7858-AB56-4AE8-A90B-EAE58FE9DF12}"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1577938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B0D6B80-1F80-4E04-8EF6-724809D719AF}"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17979093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fld id="{7F0F2DD0-D2E1-450F-9BC1-DCA8AE0678E4}"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9804250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B4E1DBA4-AC27-429E-87D9-12BB0561F661}"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06964376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fld id="{B08CC069-521F-4FE3-89CE-6B45DD1EAA08}"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6430842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D52FE73-8DEA-4557-9C2D-71F6202A1D8D}"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21763422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C5128442-FF62-428F-A1CC-3B944A22CE6C}"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0476565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385C3D63-25ED-4E9A-8168-9457277CFAFA}"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21482006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6509A9FB-2B5A-404A-9411-D96764F7A1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3539733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74683933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69" y="234"/>
              <a:ext cx="1867" cy="3634"/>
              <a:chOff x="2999" y="767"/>
              <a:chExt cx="1867" cy="3634"/>
            </a:xfrm>
          </p:grpSpPr>
          <p:sp>
            <p:nvSpPr>
              <p:cNvPr id="39" name="Freeform 4"/>
              <p:cNvSpPr>
                <a:spLocks/>
              </p:cNvSpPr>
              <p:nvPr userDrawn="1"/>
            </p:nvSpPr>
            <p:spPr bwMode="ltGray">
              <a:xfrm rot="12185230" flipV="1">
                <a:off x="3533" y="767"/>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0" name="Freeform 5"/>
              <p:cNvSpPr>
                <a:spLocks/>
              </p:cNvSpPr>
              <p:nvPr userDrawn="1"/>
            </p:nvSpPr>
            <p:spPr bwMode="ltGray">
              <a:xfrm rot="12185230" flipV="1">
                <a:off x="4022" y="1796"/>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1" name="Freeform 6"/>
              <p:cNvSpPr>
                <a:spLocks/>
              </p:cNvSpPr>
              <p:nvPr userDrawn="1"/>
            </p:nvSpPr>
            <p:spPr bwMode="ltGray">
              <a:xfrm rot="12185230" flipV="1">
                <a:off x="3636" y="2154"/>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2" name="Freeform 7"/>
              <p:cNvSpPr>
                <a:spLocks/>
              </p:cNvSpPr>
              <p:nvPr userDrawn="1"/>
            </p:nvSpPr>
            <p:spPr bwMode="ltGray">
              <a:xfrm rot="12185230" flipV="1">
                <a:off x="3977" y="96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3" name="Freeform 8"/>
              <p:cNvSpPr>
                <a:spLocks/>
              </p:cNvSpPr>
              <p:nvPr userDrawn="1"/>
            </p:nvSpPr>
            <p:spPr bwMode="ltGray">
              <a:xfrm rot="12185230" flipV="1">
                <a:off x="3831" y="2201"/>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4" name="Freeform 9"/>
              <p:cNvSpPr>
                <a:spLocks/>
              </p:cNvSpPr>
              <p:nvPr userDrawn="1"/>
            </p:nvSpPr>
            <p:spPr bwMode="ltGray">
              <a:xfrm rot="12185230" flipV="1">
                <a:off x="3886" y="1314"/>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5" name="Freeform 10"/>
              <p:cNvSpPr>
                <a:spLocks/>
              </p:cNvSpPr>
              <p:nvPr userDrawn="1"/>
            </p:nvSpPr>
            <p:spPr bwMode="ltGray">
              <a:xfrm rot="12185230" flipV="1">
                <a:off x="2998" y="2341"/>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3" name="Group 21"/>
            <p:cNvGrpSpPr>
              <a:grpSpLocks/>
            </p:cNvGrpSpPr>
            <p:nvPr userDrawn="1"/>
          </p:nvGrpSpPr>
          <p:grpSpPr bwMode="auto">
            <a:xfrm rot="-6691250">
              <a:off x="3630" y="101"/>
              <a:ext cx="356" cy="608"/>
              <a:chOff x="1740" y="866"/>
              <a:chExt cx="129" cy="157"/>
            </a:xfrm>
          </p:grpSpPr>
          <p:sp>
            <p:nvSpPr>
              <p:cNvPr id="33" name="Freeform 22"/>
              <p:cNvSpPr>
                <a:spLocks/>
              </p:cNvSpPr>
              <p:nvPr userDrawn="1"/>
            </p:nvSpPr>
            <p:spPr bwMode="ltGray">
              <a:xfrm>
                <a:off x="1741"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4" name="Freeform 23"/>
              <p:cNvSpPr>
                <a:spLocks/>
              </p:cNvSpPr>
              <p:nvPr userDrawn="1"/>
            </p:nvSpPr>
            <p:spPr bwMode="ltGray">
              <a:xfrm>
                <a:off x="1800"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5" name="Freeform 24"/>
              <p:cNvSpPr>
                <a:spLocks/>
              </p:cNvSpPr>
              <p:nvPr userDrawn="1"/>
            </p:nvSpPr>
            <p:spPr bwMode="ltGray">
              <a:xfrm>
                <a:off x="1784"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4" name="Group 25"/>
            <p:cNvGrpSpPr>
              <a:grpSpLocks/>
            </p:cNvGrpSpPr>
            <p:nvPr userDrawn="1"/>
          </p:nvGrpSpPr>
          <p:grpSpPr bwMode="auto">
            <a:xfrm rot="8524840">
              <a:off x="677" y="3296"/>
              <a:ext cx="500" cy="500"/>
              <a:chOff x="1727" y="879"/>
              <a:chExt cx="129" cy="156"/>
            </a:xfrm>
          </p:grpSpPr>
          <p:sp>
            <p:nvSpPr>
              <p:cNvPr id="30" name="Freeform 26"/>
              <p:cNvSpPr>
                <a:spLocks/>
              </p:cNvSpPr>
              <p:nvPr userDrawn="1"/>
            </p:nvSpPr>
            <p:spPr bwMode="ltGray">
              <a:xfrm>
                <a:off x="1727" y="880"/>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1" name="Freeform 27"/>
              <p:cNvSpPr>
                <a:spLocks/>
              </p:cNvSpPr>
              <p:nvPr userDrawn="1"/>
            </p:nvSpPr>
            <p:spPr bwMode="ltGray">
              <a:xfrm>
                <a:off x="1786" y="908"/>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2" name="Freeform 28"/>
              <p:cNvSpPr>
                <a:spLocks/>
              </p:cNvSpPr>
              <p:nvPr userDrawn="1"/>
            </p:nvSpPr>
            <p:spPr bwMode="ltGray">
              <a:xfrm>
                <a:off x="1772" y="1011"/>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5" name="Group 29"/>
            <p:cNvGrpSpPr>
              <a:grpSpLocks/>
            </p:cNvGrpSpPr>
            <p:nvPr userDrawn="1"/>
          </p:nvGrpSpPr>
          <p:grpSpPr bwMode="auto">
            <a:xfrm rot="4106450" flipH="1">
              <a:off x="404" y="246"/>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6" name="Group 33"/>
            <p:cNvGrpSpPr>
              <a:grpSpLocks/>
            </p:cNvGrpSpPr>
            <p:nvPr userDrawn="1"/>
          </p:nvGrpSpPr>
          <p:grpSpPr bwMode="auto">
            <a:xfrm rot="10015322" flipH="1">
              <a:off x="4640"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fld id="{7AE9D31F-226A-4053-82D6-F83855065E37}"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805171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E192D975-FB26-4051-A279-F5465F160DF6}"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48270674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719F7858-AB56-4AE8-A90B-EAE58FE9DF12}"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6408719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B0D6B80-1F80-4E04-8EF6-724809D719AF}"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8404763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fld id="{7F0F2DD0-D2E1-450F-9BC1-DCA8AE0678E4}"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5860404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B4E1DBA4-AC27-429E-87D9-12BB0561F661}"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65171333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fld id="{B08CC069-521F-4FE3-89CE-6B45DD1EAA08}"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89069050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D52FE73-8DEA-4557-9C2D-71F6202A1D8D}"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554996119"/>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C5128442-FF62-428F-A1CC-3B944A22CE6C}"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1225973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385C3D63-25ED-4E9A-8168-9457277CFAFA}"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202190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6509A9FB-2B5A-404A-9411-D96764F7A1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936673746"/>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32249783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8805863" cy="6858000"/>
            <a:chOff x="0" y="0"/>
            <a:chExt cx="5547" cy="4320"/>
          </a:xfrm>
        </p:grpSpPr>
        <p:grpSp>
          <p:nvGrpSpPr>
            <p:cNvPr id="5" name="Group 3"/>
            <p:cNvGrpSpPr>
              <a:grpSpLocks/>
            </p:cNvGrpSpPr>
            <p:nvPr userDrawn="1"/>
          </p:nvGrpSpPr>
          <p:grpSpPr bwMode="auto">
            <a:xfrm rot="-215207">
              <a:off x="3669" y="234"/>
              <a:ext cx="1867" cy="3634"/>
              <a:chOff x="2999" y="767"/>
              <a:chExt cx="1867" cy="3634"/>
            </a:xfrm>
          </p:grpSpPr>
          <p:sp>
            <p:nvSpPr>
              <p:cNvPr id="39" name="Freeform 4"/>
              <p:cNvSpPr>
                <a:spLocks/>
              </p:cNvSpPr>
              <p:nvPr userDrawn="1"/>
            </p:nvSpPr>
            <p:spPr bwMode="ltGray">
              <a:xfrm rot="12185230" flipV="1">
                <a:off x="3533" y="767"/>
                <a:ext cx="1333" cy="1485"/>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0" name="Freeform 5"/>
              <p:cNvSpPr>
                <a:spLocks/>
              </p:cNvSpPr>
              <p:nvPr userDrawn="1"/>
            </p:nvSpPr>
            <p:spPr bwMode="ltGray">
              <a:xfrm rot="12185230" flipV="1">
                <a:off x="4022" y="1796"/>
                <a:ext cx="571" cy="531"/>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1" name="Freeform 6"/>
              <p:cNvSpPr>
                <a:spLocks/>
              </p:cNvSpPr>
              <p:nvPr userDrawn="1"/>
            </p:nvSpPr>
            <p:spPr bwMode="ltGray">
              <a:xfrm rot="12185230" flipV="1">
                <a:off x="3636" y="2154"/>
                <a:ext cx="277" cy="249"/>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2" name="Freeform 7"/>
              <p:cNvSpPr>
                <a:spLocks/>
              </p:cNvSpPr>
              <p:nvPr userDrawn="1"/>
            </p:nvSpPr>
            <p:spPr bwMode="ltGray">
              <a:xfrm rot="12185230" flipV="1">
                <a:off x="3977" y="967"/>
                <a:ext cx="245" cy="34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3" name="Freeform 8"/>
              <p:cNvSpPr>
                <a:spLocks/>
              </p:cNvSpPr>
              <p:nvPr userDrawn="1"/>
            </p:nvSpPr>
            <p:spPr bwMode="ltGray">
              <a:xfrm rot="12185230" flipV="1">
                <a:off x="3831" y="2201"/>
                <a:ext cx="103" cy="209"/>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4" name="Freeform 9"/>
              <p:cNvSpPr>
                <a:spLocks/>
              </p:cNvSpPr>
              <p:nvPr userDrawn="1"/>
            </p:nvSpPr>
            <p:spPr bwMode="ltGray">
              <a:xfrm rot="12185230" flipV="1">
                <a:off x="3886" y="1314"/>
                <a:ext cx="120" cy="90"/>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45" name="Freeform 10"/>
              <p:cNvSpPr>
                <a:spLocks/>
              </p:cNvSpPr>
              <p:nvPr userDrawn="1"/>
            </p:nvSpPr>
            <p:spPr bwMode="ltGray">
              <a:xfrm rot="12185230" flipV="1">
                <a:off x="2998" y="2341"/>
                <a:ext cx="330" cy="2059"/>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6" name="Freeform 11"/>
            <p:cNvSpPr>
              <a:spLocks/>
            </p:cNvSpPr>
            <p:nvPr userDrawn="1"/>
          </p:nvSpPr>
          <p:spPr bwMode="ltGray">
            <a:xfrm rot="373331" flipH="1">
              <a:off x="22" y="1957"/>
              <a:ext cx="323" cy="649"/>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7" name="Freeform 12"/>
            <p:cNvSpPr>
              <a:spLocks/>
            </p:cNvSpPr>
            <p:nvPr userDrawn="1"/>
          </p:nvSpPr>
          <p:spPr bwMode="ltGray">
            <a:xfrm>
              <a:off x="168" y="1260"/>
              <a:ext cx="1259" cy="1532"/>
            </a:xfrm>
            <a:custGeom>
              <a:avLst/>
              <a:gdLst/>
              <a:ahLst/>
              <a:cxnLst>
                <a:cxn ang="0">
                  <a:pos x="891" y="1532"/>
                </a:cxn>
                <a:cxn ang="0">
                  <a:pos x="954" y="1452"/>
                </a:cxn>
                <a:cxn ang="0">
                  <a:pos x="1032" y="1338"/>
                </a:cxn>
                <a:cxn ang="0">
                  <a:pos x="1115" y="1188"/>
                </a:cxn>
                <a:cxn ang="0">
                  <a:pos x="1194" y="1023"/>
                </a:cxn>
                <a:cxn ang="0">
                  <a:pos x="1244" y="841"/>
                </a:cxn>
                <a:cxn ang="0">
                  <a:pos x="1259" y="647"/>
                </a:cxn>
                <a:cxn ang="0">
                  <a:pos x="1230" y="463"/>
                </a:cxn>
                <a:cxn ang="0">
                  <a:pos x="1140" y="294"/>
                </a:cxn>
                <a:cxn ang="0">
                  <a:pos x="1043" y="190"/>
                </a:cxn>
                <a:cxn ang="0">
                  <a:pos x="961" y="109"/>
                </a:cxn>
                <a:cxn ang="0">
                  <a:pos x="894" y="65"/>
                </a:cxn>
                <a:cxn ang="0">
                  <a:pos x="786" y="18"/>
                </a:cxn>
                <a:cxn ang="0">
                  <a:pos x="642" y="0"/>
                </a:cxn>
                <a:cxn ang="0">
                  <a:pos x="440" y="23"/>
                </a:cxn>
                <a:cxn ang="0">
                  <a:pos x="366" y="44"/>
                </a:cxn>
                <a:cxn ang="0">
                  <a:pos x="292" y="58"/>
                </a:cxn>
                <a:cxn ang="0">
                  <a:pos x="229" y="79"/>
                </a:cxn>
                <a:cxn ang="0">
                  <a:pos x="178" y="103"/>
                </a:cxn>
                <a:cxn ang="0">
                  <a:pos x="127" y="127"/>
                </a:cxn>
                <a:cxn ang="0">
                  <a:pos x="82" y="158"/>
                </a:cxn>
                <a:cxn ang="0">
                  <a:pos x="41" y="197"/>
                </a:cxn>
                <a:cxn ang="0">
                  <a:pos x="0" y="243"/>
                </a:cxn>
                <a:cxn ang="0">
                  <a:pos x="76" y="215"/>
                </a:cxn>
                <a:cxn ang="0">
                  <a:pos x="144" y="194"/>
                </a:cxn>
                <a:cxn ang="0">
                  <a:pos x="212" y="179"/>
                </a:cxn>
                <a:cxn ang="0">
                  <a:pos x="280" y="164"/>
                </a:cxn>
                <a:cxn ang="0">
                  <a:pos x="336" y="149"/>
                </a:cxn>
                <a:cxn ang="0">
                  <a:pos x="397" y="149"/>
                </a:cxn>
                <a:cxn ang="0">
                  <a:pos x="458" y="141"/>
                </a:cxn>
                <a:cxn ang="0">
                  <a:pos x="511" y="146"/>
                </a:cxn>
                <a:cxn ang="0">
                  <a:pos x="565" y="152"/>
                </a:cxn>
                <a:cxn ang="0">
                  <a:pos x="618" y="166"/>
                </a:cxn>
                <a:cxn ang="0">
                  <a:pos x="669" y="186"/>
                </a:cxn>
                <a:cxn ang="0">
                  <a:pos x="715" y="205"/>
                </a:cxn>
                <a:cxn ang="0">
                  <a:pos x="760" y="239"/>
                </a:cxn>
                <a:cxn ang="0">
                  <a:pos x="811" y="267"/>
                </a:cxn>
                <a:cxn ang="0">
                  <a:pos x="855" y="307"/>
                </a:cxn>
                <a:cxn ang="0">
                  <a:pos x="899" y="348"/>
                </a:cxn>
                <a:cxn ang="0">
                  <a:pos x="971" y="464"/>
                </a:cxn>
                <a:cxn ang="0">
                  <a:pos x="1016" y="606"/>
                </a:cxn>
                <a:cxn ang="0">
                  <a:pos x="1027" y="774"/>
                </a:cxn>
                <a:cxn ang="0">
                  <a:pos x="1022" y="939"/>
                </a:cxn>
                <a:cxn ang="0">
                  <a:pos x="1002" y="1117"/>
                </a:cxn>
                <a:cxn ang="0">
                  <a:pos x="966" y="1279"/>
                </a:cxn>
                <a:cxn ang="0">
                  <a:pos x="933" y="1421"/>
                </a:cxn>
                <a:cxn ang="0">
                  <a:pos x="891" y="1532"/>
                </a:cxn>
              </a:cxnLst>
              <a:rect l="0" t="0" r="r" b="b"/>
              <a:pathLst>
                <a:path w="1259" h="1532">
                  <a:moveTo>
                    <a:pt x="891" y="1532"/>
                  </a:moveTo>
                  <a:lnTo>
                    <a:pt x="954" y="1452"/>
                  </a:lnTo>
                  <a:lnTo>
                    <a:pt x="1032" y="1338"/>
                  </a:lnTo>
                  <a:lnTo>
                    <a:pt x="1115" y="1188"/>
                  </a:lnTo>
                  <a:lnTo>
                    <a:pt x="1194" y="1023"/>
                  </a:lnTo>
                  <a:lnTo>
                    <a:pt x="1244" y="841"/>
                  </a:lnTo>
                  <a:lnTo>
                    <a:pt x="1259" y="647"/>
                  </a:lnTo>
                  <a:lnTo>
                    <a:pt x="1230" y="463"/>
                  </a:lnTo>
                  <a:lnTo>
                    <a:pt x="1140" y="294"/>
                  </a:lnTo>
                  <a:lnTo>
                    <a:pt x="1043" y="190"/>
                  </a:lnTo>
                  <a:lnTo>
                    <a:pt x="961" y="109"/>
                  </a:lnTo>
                  <a:lnTo>
                    <a:pt x="894" y="65"/>
                  </a:lnTo>
                  <a:lnTo>
                    <a:pt x="786" y="18"/>
                  </a:lnTo>
                  <a:lnTo>
                    <a:pt x="642" y="0"/>
                  </a:lnTo>
                  <a:lnTo>
                    <a:pt x="440" y="23"/>
                  </a:lnTo>
                  <a:lnTo>
                    <a:pt x="366" y="44"/>
                  </a:lnTo>
                  <a:lnTo>
                    <a:pt x="292" y="58"/>
                  </a:lnTo>
                  <a:lnTo>
                    <a:pt x="229" y="79"/>
                  </a:lnTo>
                  <a:lnTo>
                    <a:pt x="178" y="103"/>
                  </a:lnTo>
                  <a:lnTo>
                    <a:pt x="127" y="127"/>
                  </a:lnTo>
                  <a:lnTo>
                    <a:pt x="82" y="158"/>
                  </a:lnTo>
                  <a:lnTo>
                    <a:pt x="41" y="197"/>
                  </a:lnTo>
                  <a:lnTo>
                    <a:pt x="0" y="243"/>
                  </a:lnTo>
                  <a:lnTo>
                    <a:pt x="76" y="215"/>
                  </a:lnTo>
                  <a:lnTo>
                    <a:pt x="144" y="194"/>
                  </a:lnTo>
                  <a:lnTo>
                    <a:pt x="212" y="179"/>
                  </a:lnTo>
                  <a:lnTo>
                    <a:pt x="280" y="164"/>
                  </a:lnTo>
                  <a:lnTo>
                    <a:pt x="336" y="149"/>
                  </a:lnTo>
                  <a:lnTo>
                    <a:pt x="397" y="149"/>
                  </a:lnTo>
                  <a:lnTo>
                    <a:pt x="458" y="141"/>
                  </a:lnTo>
                  <a:lnTo>
                    <a:pt x="511" y="146"/>
                  </a:lnTo>
                  <a:lnTo>
                    <a:pt x="565" y="152"/>
                  </a:lnTo>
                  <a:lnTo>
                    <a:pt x="618" y="166"/>
                  </a:lnTo>
                  <a:lnTo>
                    <a:pt x="669" y="186"/>
                  </a:lnTo>
                  <a:lnTo>
                    <a:pt x="715" y="205"/>
                  </a:lnTo>
                  <a:lnTo>
                    <a:pt x="760" y="239"/>
                  </a:lnTo>
                  <a:lnTo>
                    <a:pt x="811" y="267"/>
                  </a:lnTo>
                  <a:lnTo>
                    <a:pt x="855" y="307"/>
                  </a:lnTo>
                  <a:lnTo>
                    <a:pt x="899" y="348"/>
                  </a:lnTo>
                  <a:lnTo>
                    <a:pt x="971" y="464"/>
                  </a:lnTo>
                  <a:lnTo>
                    <a:pt x="1016" y="606"/>
                  </a:lnTo>
                  <a:lnTo>
                    <a:pt x="1027" y="774"/>
                  </a:lnTo>
                  <a:lnTo>
                    <a:pt x="1022" y="939"/>
                  </a:lnTo>
                  <a:lnTo>
                    <a:pt x="1002" y="1117"/>
                  </a:lnTo>
                  <a:lnTo>
                    <a:pt x="966" y="1279"/>
                  </a:lnTo>
                  <a:lnTo>
                    <a:pt x="933" y="1421"/>
                  </a:lnTo>
                  <a:lnTo>
                    <a:pt x="891" y="1532"/>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8" name="Freeform 13"/>
            <p:cNvSpPr>
              <a:spLocks/>
            </p:cNvSpPr>
            <p:nvPr userDrawn="1"/>
          </p:nvSpPr>
          <p:spPr bwMode="ltGray">
            <a:xfrm>
              <a:off x="0" y="2610"/>
              <a:ext cx="801" cy="459"/>
            </a:xfrm>
            <a:custGeom>
              <a:avLst/>
              <a:gdLst/>
              <a:ahLst/>
              <a:cxnLst>
                <a:cxn ang="0">
                  <a:pos x="0" y="0"/>
                </a:cxn>
                <a:cxn ang="0">
                  <a:pos x="37" y="69"/>
                </a:cxn>
                <a:cxn ang="0">
                  <a:pos x="68" y="132"/>
                </a:cxn>
                <a:cxn ang="0">
                  <a:pos x="110" y="188"/>
                </a:cxn>
                <a:cxn ang="0">
                  <a:pos x="149" y="229"/>
                </a:cxn>
                <a:cxn ang="0">
                  <a:pos x="192" y="278"/>
                </a:cxn>
                <a:cxn ang="0">
                  <a:pos x="250" y="314"/>
                </a:cxn>
                <a:cxn ang="0">
                  <a:pos x="308" y="336"/>
                </a:cxn>
                <a:cxn ang="0">
                  <a:pos x="365" y="365"/>
                </a:cxn>
                <a:cxn ang="0">
                  <a:pos x="430" y="381"/>
                </a:cxn>
                <a:cxn ang="0">
                  <a:pos x="501" y="390"/>
                </a:cxn>
                <a:cxn ang="0">
                  <a:pos x="573" y="392"/>
                </a:cxn>
                <a:cxn ang="0">
                  <a:pos x="646" y="381"/>
                </a:cxn>
                <a:cxn ang="0">
                  <a:pos x="726" y="362"/>
                </a:cxn>
                <a:cxn ang="0">
                  <a:pos x="801" y="335"/>
                </a:cxn>
                <a:cxn ang="0">
                  <a:pos x="731" y="377"/>
                </a:cxn>
                <a:cxn ang="0">
                  <a:pos x="662" y="404"/>
                </a:cxn>
                <a:cxn ang="0">
                  <a:pos x="594" y="432"/>
                </a:cxn>
                <a:cxn ang="0">
                  <a:pos x="532" y="445"/>
                </a:cxn>
                <a:cxn ang="0">
                  <a:pos x="471" y="459"/>
                </a:cxn>
                <a:cxn ang="0">
                  <a:pos x="411" y="458"/>
                </a:cxn>
                <a:cxn ang="0">
                  <a:pos x="350" y="458"/>
                </a:cxn>
                <a:cxn ang="0">
                  <a:pos x="291" y="450"/>
                </a:cxn>
                <a:cxn ang="0">
                  <a:pos x="244" y="436"/>
                </a:cxn>
                <a:cxn ang="0">
                  <a:pos x="192" y="415"/>
                </a:cxn>
                <a:cxn ang="0">
                  <a:pos x="145" y="394"/>
                </a:cxn>
                <a:cxn ang="0">
                  <a:pos x="100" y="373"/>
                </a:cxn>
                <a:cxn ang="0">
                  <a:pos x="60" y="347"/>
                </a:cxn>
                <a:cxn ang="0">
                  <a:pos x="0" y="294"/>
                </a:cxn>
                <a:cxn ang="0">
                  <a:pos x="0" y="0"/>
                </a:cxn>
              </a:cxnLst>
              <a:rect l="0" t="0" r="r" b="b"/>
              <a:pathLst>
                <a:path w="801" h="459">
                  <a:moveTo>
                    <a:pt x="0" y="0"/>
                  </a:moveTo>
                  <a:lnTo>
                    <a:pt x="37" y="69"/>
                  </a:lnTo>
                  <a:lnTo>
                    <a:pt x="68" y="132"/>
                  </a:lnTo>
                  <a:lnTo>
                    <a:pt x="110" y="188"/>
                  </a:lnTo>
                  <a:lnTo>
                    <a:pt x="149" y="229"/>
                  </a:lnTo>
                  <a:lnTo>
                    <a:pt x="192" y="278"/>
                  </a:lnTo>
                  <a:lnTo>
                    <a:pt x="250" y="314"/>
                  </a:lnTo>
                  <a:lnTo>
                    <a:pt x="308" y="336"/>
                  </a:lnTo>
                  <a:lnTo>
                    <a:pt x="365" y="365"/>
                  </a:lnTo>
                  <a:lnTo>
                    <a:pt x="430" y="381"/>
                  </a:lnTo>
                  <a:lnTo>
                    <a:pt x="501" y="390"/>
                  </a:lnTo>
                  <a:lnTo>
                    <a:pt x="573" y="392"/>
                  </a:lnTo>
                  <a:lnTo>
                    <a:pt x="646" y="381"/>
                  </a:lnTo>
                  <a:lnTo>
                    <a:pt x="726" y="362"/>
                  </a:lnTo>
                  <a:lnTo>
                    <a:pt x="801" y="335"/>
                  </a:lnTo>
                  <a:lnTo>
                    <a:pt x="731" y="377"/>
                  </a:lnTo>
                  <a:lnTo>
                    <a:pt x="662" y="404"/>
                  </a:lnTo>
                  <a:lnTo>
                    <a:pt x="594" y="432"/>
                  </a:lnTo>
                  <a:lnTo>
                    <a:pt x="532" y="445"/>
                  </a:lnTo>
                  <a:lnTo>
                    <a:pt x="471" y="459"/>
                  </a:lnTo>
                  <a:lnTo>
                    <a:pt x="411" y="458"/>
                  </a:lnTo>
                  <a:lnTo>
                    <a:pt x="350" y="458"/>
                  </a:lnTo>
                  <a:lnTo>
                    <a:pt x="291" y="450"/>
                  </a:lnTo>
                  <a:lnTo>
                    <a:pt x="244" y="436"/>
                  </a:lnTo>
                  <a:lnTo>
                    <a:pt x="192" y="415"/>
                  </a:lnTo>
                  <a:lnTo>
                    <a:pt x="145" y="394"/>
                  </a:lnTo>
                  <a:lnTo>
                    <a:pt x="100" y="373"/>
                  </a:lnTo>
                  <a:lnTo>
                    <a:pt x="60" y="347"/>
                  </a:lnTo>
                  <a:lnTo>
                    <a:pt x="0" y="294"/>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9" name="Freeform 14"/>
            <p:cNvSpPr>
              <a:spLocks/>
            </p:cNvSpPr>
            <p:nvPr userDrawn="1"/>
          </p:nvSpPr>
          <p:spPr bwMode="ltGray">
            <a:xfrm rot="373331" flipH="1">
              <a:off x="898" y="2855"/>
              <a:ext cx="354" cy="464"/>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0" name="Freeform 15"/>
            <p:cNvSpPr>
              <a:spLocks/>
            </p:cNvSpPr>
            <p:nvPr userDrawn="1"/>
          </p:nvSpPr>
          <p:spPr bwMode="ltGray">
            <a:xfrm rot="373331" flipH="1">
              <a:off x="799" y="2979"/>
              <a:ext cx="87" cy="274"/>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1" name="Freeform 16"/>
            <p:cNvSpPr>
              <a:spLocks/>
            </p:cNvSpPr>
            <p:nvPr userDrawn="1"/>
          </p:nvSpPr>
          <p:spPr bwMode="ltGray">
            <a:xfrm>
              <a:off x="1190" y="3273"/>
              <a:ext cx="1108" cy="1047"/>
            </a:xfrm>
            <a:custGeom>
              <a:avLst/>
              <a:gdLst/>
              <a:ahLst/>
              <a:cxnLst>
                <a:cxn ang="0">
                  <a:pos x="784" y="1047"/>
                </a:cxn>
                <a:cxn ang="0">
                  <a:pos x="692" y="1011"/>
                </a:cxn>
                <a:cxn ang="0">
                  <a:pos x="607" y="945"/>
                </a:cxn>
                <a:cxn ang="0">
                  <a:pos x="517" y="861"/>
                </a:cxn>
                <a:cxn ang="0">
                  <a:pos x="432" y="776"/>
                </a:cxn>
                <a:cxn ang="0">
                  <a:pos x="350" y="677"/>
                </a:cxn>
                <a:cxn ang="0">
                  <a:pos x="266" y="563"/>
                </a:cxn>
                <a:cxn ang="0">
                  <a:pos x="188" y="447"/>
                </a:cxn>
                <a:cxn ang="0">
                  <a:pos x="122" y="325"/>
                </a:cxn>
                <a:cxn ang="0">
                  <a:pos x="65" y="211"/>
                </a:cxn>
                <a:cxn ang="0">
                  <a:pos x="21" y="101"/>
                </a:cxn>
                <a:cxn ang="0">
                  <a:pos x="0" y="0"/>
                </a:cxn>
                <a:cxn ang="0">
                  <a:pos x="109" y="217"/>
                </a:cxn>
                <a:cxn ang="0">
                  <a:pos x="209" y="378"/>
                </a:cxn>
                <a:cxn ang="0">
                  <a:pos x="294" y="500"/>
                </a:cxn>
                <a:cxn ang="0">
                  <a:pos x="373" y="590"/>
                </a:cxn>
                <a:cxn ang="0">
                  <a:pos x="441" y="661"/>
                </a:cxn>
                <a:cxn ang="0">
                  <a:pos x="506" y="713"/>
                </a:cxn>
                <a:cxn ang="0">
                  <a:pos x="564" y="754"/>
                </a:cxn>
                <a:cxn ang="0">
                  <a:pos x="620" y="801"/>
                </a:cxn>
                <a:cxn ang="0">
                  <a:pos x="754" y="899"/>
                </a:cxn>
                <a:cxn ang="0">
                  <a:pos x="925" y="977"/>
                </a:cxn>
                <a:cxn ang="0">
                  <a:pos x="1108" y="1047"/>
                </a:cxn>
                <a:cxn ang="0">
                  <a:pos x="784" y="1047"/>
                </a:cxn>
              </a:cxnLst>
              <a:rect l="0" t="0" r="r" b="b"/>
              <a:pathLst>
                <a:path w="1108" h="1047">
                  <a:moveTo>
                    <a:pt x="784" y="1047"/>
                  </a:moveTo>
                  <a:lnTo>
                    <a:pt x="692" y="1011"/>
                  </a:lnTo>
                  <a:lnTo>
                    <a:pt x="607" y="945"/>
                  </a:lnTo>
                  <a:lnTo>
                    <a:pt x="517" y="861"/>
                  </a:lnTo>
                  <a:lnTo>
                    <a:pt x="432" y="776"/>
                  </a:lnTo>
                  <a:lnTo>
                    <a:pt x="350" y="677"/>
                  </a:lnTo>
                  <a:lnTo>
                    <a:pt x="266" y="563"/>
                  </a:lnTo>
                  <a:lnTo>
                    <a:pt x="188" y="447"/>
                  </a:lnTo>
                  <a:lnTo>
                    <a:pt x="122" y="325"/>
                  </a:lnTo>
                  <a:lnTo>
                    <a:pt x="65" y="211"/>
                  </a:lnTo>
                  <a:lnTo>
                    <a:pt x="21" y="101"/>
                  </a:lnTo>
                  <a:lnTo>
                    <a:pt x="0" y="0"/>
                  </a:lnTo>
                  <a:lnTo>
                    <a:pt x="109" y="217"/>
                  </a:lnTo>
                  <a:lnTo>
                    <a:pt x="209" y="378"/>
                  </a:lnTo>
                  <a:lnTo>
                    <a:pt x="294" y="500"/>
                  </a:lnTo>
                  <a:lnTo>
                    <a:pt x="373" y="590"/>
                  </a:lnTo>
                  <a:lnTo>
                    <a:pt x="441" y="661"/>
                  </a:lnTo>
                  <a:lnTo>
                    <a:pt x="506" y="713"/>
                  </a:lnTo>
                  <a:lnTo>
                    <a:pt x="564" y="754"/>
                  </a:lnTo>
                  <a:lnTo>
                    <a:pt x="620" y="801"/>
                  </a:lnTo>
                  <a:lnTo>
                    <a:pt x="754" y="899"/>
                  </a:lnTo>
                  <a:lnTo>
                    <a:pt x="925" y="977"/>
                  </a:lnTo>
                  <a:lnTo>
                    <a:pt x="1108" y="1047"/>
                  </a:lnTo>
                  <a:lnTo>
                    <a:pt x="784" y="1047"/>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12" name="Group 17"/>
            <p:cNvGrpSpPr>
              <a:grpSpLocks/>
            </p:cNvGrpSpPr>
            <p:nvPr userDrawn="1"/>
          </p:nvGrpSpPr>
          <p:grpSpPr bwMode="auto">
            <a:xfrm rot="3220060">
              <a:off x="2636" y="751"/>
              <a:ext cx="569" cy="636"/>
              <a:chOff x="1727" y="866"/>
              <a:chExt cx="129" cy="157"/>
            </a:xfrm>
          </p:grpSpPr>
          <p:sp>
            <p:nvSpPr>
              <p:cNvPr id="36" name="Freeform 1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7" name="Freeform 1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8" name="Freeform 2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3" name="Group 21"/>
            <p:cNvGrpSpPr>
              <a:grpSpLocks/>
            </p:cNvGrpSpPr>
            <p:nvPr userDrawn="1"/>
          </p:nvGrpSpPr>
          <p:grpSpPr bwMode="auto">
            <a:xfrm rot="-6691250">
              <a:off x="3630" y="101"/>
              <a:ext cx="356" cy="608"/>
              <a:chOff x="1740" y="866"/>
              <a:chExt cx="129" cy="157"/>
            </a:xfrm>
          </p:grpSpPr>
          <p:sp>
            <p:nvSpPr>
              <p:cNvPr id="33" name="Freeform 22"/>
              <p:cNvSpPr>
                <a:spLocks/>
              </p:cNvSpPr>
              <p:nvPr userDrawn="1"/>
            </p:nvSpPr>
            <p:spPr bwMode="ltGray">
              <a:xfrm>
                <a:off x="1741"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4" name="Freeform 23"/>
              <p:cNvSpPr>
                <a:spLocks/>
              </p:cNvSpPr>
              <p:nvPr userDrawn="1"/>
            </p:nvSpPr>
            <p:spPr bwMode="ltGray">
              <a:xfrm>
                <a:off x="1800"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5" name="Freeform 24"/>
              <p:cNvSpPr>
                <a:spLocks/>
              </p:cNvSpPr>
              <p:nvPr userDrawn="1"/>
            </p:nvSpPr>
            <p:spPr bwMode="ltGray">
              <a:xfrm>
                <a:off x="1784"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4" name="Group 25"/>
            <p:cNvGrpSpPr>
              <a:grpSpLocks/>
            </p:cNvGrpSpPr>
            <p:nvPr userDrawn="1"/>
          </p:nvGrpSpPr>
          <p:grpSpPr bwMode="auto">
            <a:xfrm rot="8524840">
              <a:off x="677" y="3296"/>
              <a:ext cx="500" cy="500"/>
              <a:chOff x="1727" y="879"/>
              <a:chExt cx="129" cy="156"/>
            </a:xfrm>
          </p:grpSpPr>
          <p:sp>
            <p:nvSpPr>
              <p:cNvPr id="30" name="Freeform 26"/>
              <p:cNvSpPr>
                <a:spLocks/>
              </p:cNvSpPr>
              <p:nvPr userDrawn="1"/>
            </p:nvSpPr>
            <p:spPr bwMode="ltGray">
              <a:xfrm>
                <a:off x="1727" y="880"/>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1" name="Freeform 27"/>
              <p:cNvSpPr>
                <a:spLocks/>
              </p:cNvSpPr>
              <p:nvPr userDrawn="1"/>
            </p:nvSpPr>
            <p:spPr bwMode="ltGray">
              <a:xfrm>
                <a:off x="1786" y="908"/>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32" name="Freeform 28"/>
              <p:cNvSpPr>
                <a:spLocks/>
              </p:cNvSpPr>
              <p:nvPr userDrawn="1"/>
            </p:nvSpPr>
            <p:spPr bwMode="ltGray">
              <a:xfrm>
                <a:off x="1772" y="1011"/>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5" name="Group 29"/>
            <p:cNvGrpSpPr>
              <a:grpSpLocks/>
            </p:cNvGrpSpPr>
            <p:nvPr userDrawn="1"/>
          </p:nvGrpSpPr>
          <p:grpSpPr bwMode="auto">
            <a:xfrm rot="4106450" flipH="1">
              <a:off x="404" y="246"/>
              <a:ext cx="708" cy="891"/>
              <a:chOff x="1727" y="866"/>
              <a:chExt cx="129" cy="157"/>
            </a:xfrm>
          </p:grpSpPr>
          <p:sp>
            <p:nvSpPr>
              <p:cNvPr id="27" name="Freeform 30"/>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8" name="Freeform 31"/>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9" name="Freeform 3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16" name="Group 33"/>
            <p:cNvGrpSpPr>
              <a:grpSpLocks/>
            </p:cNvGrpSpPr>
            <p:nvPr userDrawn="1"/>
          </p:nvGrpSpPr>
          <p:grpSpPr bwMode="auto">
            <a:xfrm rot="10015322" flipH="1">
              <a:off x="4640" y="2392"/>
              <a:ext cx="708" cy="891"/>
              <a:chOff x="1727" y="866"/>
              <a:chExt cx="129" cy="157"/>
            </a:xfrm>
          </p:grpSpPr>
          <p:sp>
            <p:nvSpPr>
              <p:cNvPr id="24" name="Freeform 3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5" name="Freeform 3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 name="Freeform 3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17" name="Freeform 37"/>
            <p:cNvSpPr>
              <a:spLocks/>
            </p:cNvSpPr>
            <p:nvPr userDrawn="1"/>
          </p:nvSpPr>
          <p:spPr bwMode="ltGray">
            <a:xfrm>
              <a:off x="1217" y="2"/>
              <a:ext cx="862" cy="886"/>
            </a:xfrm>
            <a:custGeom>
              <a:avLst/>
              <a:gdLst/>
              <a:ahLst/>
              <a:cxnLst>
                <a:cxn ang="0">
                  <a:pos x="0" y="0"/>
                </a:cxn>
                <a:cxn ang="0">
                  <a:pos x="6" y="107"/>
                </a:cxn>
                <a:cxn ang="0">
                  <a:pos x="37" y="262"/>
                </a:cxn>
                <a:cxn ang="0">
                  <a:pos x="83" y="410"/>
                </a:cxn>
                <a:cxn ang="0">
                  <a:pos x="149" y="546"/>
                </a:cxn>
                <a:cxn ang="0">
                  <a:pos x="237" y="666"/>
                </a:cxn>
                <a:cxn ang="0">
                  <a:pos x="338" y="764"/>
                </a:cxn>
                <a:cxn ang="0">
                  <a:pos x="450" y="838"/>
                </a:cxn>
                <a:cxn ang="0">
                  <a:pos x="579" y="879"/>
                </a:cxn>
                <a:cxn ang="0">
                  <a:pos x="714" y="886"/>
                </a:cxn>
                <a:cxn ang="0">
                  <a:pos x="862" y="851"/>
                </a:cxn>
                <a:cxn ang="0">
                  <a:pos x="784" y="856"/>
                </a:cxn>
                <a:cxn ang="0">
                  <a:pos x="700" y="835"/>
                </a:cxn>
                <a:cxn ang="0">
                  <a:pos x="621" y="794"/>
                </a:cxn>
                <a:cxn ang="0">
                  <a:pos x="542" y="728"/>
                </a:cxn>
                <a:cxn ang="0">
                  <a:pos x="466" y="649"/>
                </a:cxn>
                <a:cxn ang="0">
                  <a:pos x="397" y="557"/>
                </a:cxn>
                <a:cxn ang="0">
                  <a:pos x="334" y="454"/>
                </a:cxn>
                <a:cxn ang="0">
                  <a:pos x="279" y="339"/>
                </a:cxn>
                <a:cxn ang="0">
                  <a:pos x="238" y="225"/>
                </a:cxn>
                <a:cxn ang="0">
                  <a:pos x="205" y="105"/>
                </a:cxn>
                <a:cxn ang="0">
                  <a:pos x="184" y="3"/>
                </a:cxn>
              </a:cxnLst>
              <a:rect l="0" t="0" r="r" b="b"/>
              <a:pathLst>
                <a:path w="862" h="886">
                  <a:moveTo>
                    <a:pt x="0" y="0"/>
                  </a:moveTo>
                  <a:lnTo>
                    <a:pt x="6" y="107"/>
                  </a:lnTo>
                  <a:lnTo>
                    <a:pt x="37" y="262"/>
                  </a:lnTo>
                  <a:lnTo>
                    <a:pt x="83" y="410"/>
                  </a:lnTo>
                  <a:lnTo>
                    <a:pt x="149" y="546"/>
                  </a:lnTo>
                  <a:lnTo>
                    <a:pt x="237" y="666"/>
                  </a:lnTo>
                  <a:lnTo>
                    <a:pt x="338" y="764"/>
                  </a:lnTo>
                  <a:lnTo>
                    <a:pt x="450" y="838"/>
                  </a:lnTo>
                  <a:lnTo>
                    <a:pt x="579" y="879"/>
                  </a:lnTo>
                  <a:lnTo>
                    <a:pt x="714" y="886"/>
                  </a:lnTo>
                  <a:lnTo>
                    <a:pt x="862" y="851"/>
                  </a:lnTo>
                  <a:lnTo>
                    <a:pt x="784" y="856"/>
                  </a:lnTo>
                  <a:lnTo>
                    <a:pt x="700" y="835"/>
                  </a:lnTo>
                  <a:lnTo>
                    <a:pt x="621" y="794"/>
                  </a:lnTo>
                  <a:lnTo>
                    <a:pt x="542" y="728"/>
                  </a:lnTo>
                  <a:lnTo>
                    <a:pt x="466" y="649"/>
                  </a:lnTo>
                  <a:lnTo>
                    <a:pt x="397" y="557"/>
                  </a:lnTo>
                  <a:lnTo>
                    <a:pt x="334" y="454"/>
                  </a:lnTo>
                  <a:lnTo>
                    <a:pt x="279" y="339"/>
                  </a:lnTo>
                  <a:lnTo>
                    <a:pt x="238" y="225"/>
                  </a:lnTo>
                  <a:lnTo>
                    <a:pt x="205" y="105"/>
                  </a:lnTo>
                  <a:lnTo>
                    <a:pt x="184" y="3"/>
                  </a:lnTo>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8" name="Freeform 38"/>
            <p:cNvSpPr>
              <a:spLocks/>
            </p:cNvSpPr>
            <p:nvPr userDrawn="1"/>
          </p:nvSpPr>
          <p:spPr bwMode="ltGray">
            <a:xfrm rot="9832527" flipV="1">
              <a:off x="2158" y="102"/>
              <a:ext cx="681" cy="593"/>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19" name="Freeform 39"/>
            <p:cNvSpPr>
              <a:spLocks/>
            </p:cNvSpPr>
            <p:nvPr userDrawn="1"/>
          </p:nvSpPr>
          <p:spPr bwMode="ltGray">
            <a:xfrm rot="9832527" flipV="1">
              <a:off x="1997" y="858"/>
              <a:ext cx="330" cy="278"/>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0" name="Freeform 40"/>
            <p:cNvSpPr>
              <a:spLocks/>
            </p:cNvSpPr>
            <p:nvPr userDrawn="1"/>
          </p:nvSpPr>
          <p:spPr bwMode="ltGray">
            <a:xfrm rot="9832527" flipV="1">
              <a:off x="2224" y="808"/>
              <a:ext cx="123" cy="233"/>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1" name="Freeform 41"/>
            <p:cNvSpPr>
              <a:spLocks/>
            </p:cNvSpPr>
            <p:nvPr userDrawn="1"/>
          </p:nvSpPr>
          <p:spPr bwMode="ltGray">
            <a:xfrm>
              <a:off x="1603" y="0"/>
              <a:ext cx="124" cy="121"/>
            </a:xfrm>
            <a:custGeom>
              <a:avLst/>
              <a:gdLst/>
              <a:ahLst/>
              <a:cxnLst>
                <a:cxn ang="0">
                  <a:pos x="124" y="0"/>
                </a:cxn>
                <a:cxn ang="0">
                  <a:pos x="113" y="9"/>
                </a:cxn>
                <a:cxn ang="0">
                  <a:pos x="99" y="25"/>
                </a:cxn>
                <a:cxn ang="0">
                  <a:pos x="81" y="41"/>
                </a:cxn>
                <a:cxn ang="0">
                  <a:pos x="63" y="54"/>
                </a:cxn>
                <a:cxn ang="0">
                  <a:pos x="41" y="66"/>
                </a:cxn>
                <a:cxn ang="0">
                  <a:pos x="22" y="74"/>
                </a:cxn>
                <a:cxn ang="0">
                  <a:pos x="0" y="75"/>
                </a:cxn>
                <a:cxn ang="0">
                  <a:pos x="10" y="96"/>
                </a:cxn>
                <a:cxn ang="0">
                  <a:pos x="23" y="113"/>
                </a:cxn>
                <a:cxn ang="0">
                  <a:pos x="41" y="121"/>
                </a:cxn>
                <a:cxn ang="0">
                  <a:pos x="60" y="121"/>
                </a:cxn>
                <a:cxn ang="0">
                  <a:pos x="83" y="111"/>
                </a:cxn>
                <a:cxn ang="0">
                  <a:pos x="101" y="88"/>
                </a:cxn>
                <a:cxn ang="0">
                  <a:pos x="116" y="53"/>
                </a:cxn>
                <a:cxn ang="0">
                  <a:pos x="124" y="0"/>
                </a:cxn>
              </a:cxnLst>
              <a:rect l="0" t="0" r="r" b="b"/>
              <a:pathLst>
                <a:path w="124" h="121">
                  <a:moveTo>
                    <a:pt x="124" y="0"/>
                  </a:moveTo>
                  <a:lnTo>
                    <a:pt x="113" y="9"/>
                  </a:lnTo>
                  <a:lnTo>
                    <a:pt x="99" y="25"/>
                  </a:lnTo>
                  <a:lnTo>
                    <a:pt x="81" y="41"/>
                  </a:lnTo>
                  <a:lnTo>
                    <a:pt x="63" y="54"/>
                  </a:lnTo>
                  <a:lnTo>
                    <a:pt x="41" y="66"/>
                  </a:lnTo>
                  <a:lnTo>
                    <a:pt x="22" y="74"/>
                  </a:lnTo>
                  <a:lnTo>
                    <a:pt x="0" y="75"/>
                  </a:lnTo>
                  <a:lnTo>
                    <a:pt x="10" y="96"/>
                  </a:lnTo>
                  <a:lnTo>
                    <a:pt x="23" y="113"/>
                  </a:lnTo>
                  <a:lnTo>
                    <a:pt x="41" y="121"/>
                  </a:lnTo>
                  <a:lnTo>
                    <a:pt x="60" y="121"/>
                  </a:lnTo>
                  <a:lnTo>
                    <a:pt x="83" y="111"/>
                  </a:lnTo>
                  <a:lnTo>
                    <a:pt x="101" y="88"/>
                  </a:lnTo>
                  <a:lnTo>
                    <a:pt x="116" y="53"/>
                  </a:lnTo>
                  <a:lnTo>
                    <a:pt x="12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2" name="Freeform 42"/>
            <p:cNvSpPr>
              <a:spLocks/>
            </p:cNvSpPr>
            <p:nvPr userDrawn="1"/>
          </p:nvSpPr>
          <p:spPr bwMode="ltGray">
            <a:xfrm rot="9832527" flipV="1">
              <a:off x="2173" y="1238"/>
              <a:ext cx="393" cy="2300"/>
            </a:xfrm>
            <a:custGeom>
              <a:avLst/>
              <a:gdLst/>
              <a:ahLst/>
              <a:cxnLst>
                <a:cxn ang="0">
                  <a:pos x="0" y="0"/>
                </a:cxn>
                <a:cxn ang="0">
                  <a:pos x="6" y="6"/>
                </a:cxn>
                <a:cxn ang="0">
                  <a:pos x="16" y="14"/>
                </a:cxn>
                <a:cxn ang="0">
                  <a:pos x="28" y="24"/>
                </a:cxn>
                <a:cxn ang="0">
                  <a:pos x="41" y="37"/>
                </a:cxn>
                <a:cxn ang="0">
                  <a:pos x="58" y="53"/>
                </a:cxn>
                <a:cxn ang="0">
                  <a:pos x="73" y="70"/>
                </a:cxn>
                <a:cxn ang="0">
                  <a:pos x="88" y="90"/>
                </a:cxn>
                <a:cxn ang="0">
                  <a:pos x="100" y="113"/>
                </a:cxn>
                <a:cxn ang="0">
                  <a:pos x="112" y="137"/>
                </a:cxn>
                <a:cxn ang="0">
                  <a:pos x="120" y="165"/>
                </a:cxn>
                <a:cxn ang="0">
                  <a:pos x="124" y="196"/>
                </a:cxn>
                <a:cxn ang="0">
                  <a:pos x="126" y="228"/>
                </a:cxn>
                <a:cxn ang="0">
                  <a:pos x="120" y="264"/>
                </a:cxn>
                <a:cxn ang="0">
                  <a:pos x="109" y="302"/>
                </a:cxn>
                <a:cxn ang="0">
                  <a:pos x="92" y="342"/>
                </a:cxn>
                <a:cxn ang="0">
                  <a:pos x="67" y="386"/>
                </a:cxn>
                <a:cxn ang="0">
                  <a:pos x="39" y="436"/>
                </a:cxn>
                <a:cxn ang="0">
                  <a:pos x="21" y="482"/>
                </a:cxn>
                <a:cxn ang="0">
                  <a:pos x="10" y="525"/>
                </a:cxn>
                <a:cxn ang="0">
                  <a:pos x="6" y="566"/>
                </a:cxn>
                <a:cxn ang="0">
                  <a:pos x="6" y="605"/>
                </a:cxn>
                <a:cxn ang="0">
                  <a:pos x="8" y="641"/>
                </a:cxn>
                <a:cxn ang="0">
                  <a:pos x="12" y="673"/>
                </a:cxn>
                <a:cxn ang="0">
                  <a:pos x="14" y="704"/>
                </a:cxn>
                <a:cxn ang="0">
                  <a:pos x="41" y="688"/>
                </a:cxn>
                <a:cxn ang="0">
                  <a:pos x="39" y="680"/>
                </a:cxn>
                <a:cxn ang="0">
                  <a:pos x="36" y="657"/>
                </a:cxn>
                <a:cxn ang="0">
                  <a:pos x="33" y="622"/>
                </a:cxn>
                <a:cxn ang="0">
                  <a:pos x="35" y="575"/>
                </a:cxn>
                <a:cxn ang="0">
                  <a:pos x="41" y="519"/>
                </a:cxn>
                <a:cxn ang="0">
                  <a:pos x="58" y="455"/>
                </a:cxn>
                <a:cxn ang="0">
                  <a:pos x="86" y="386"/>
                </a:cxn>
                <a:cxn ang="0">
                  <a:pos x="129" y="313"/>
                </a:cxn>
                <a:cxn ang="0">
                  <a:pos x="143" y="279"/>
                </a:cxn>
                <a:cxn ang="0">
                  <a:pos x="149" y="235"/>
                </a:cxn>
                <a:cxn ang="0">
                  <a:pos x="144" y="184"/>
                </a:cxn>
                <a:cxn ang="0">
                  <a:pos x="131" y="134"/>
                </a:cxn>
                <a:cxn ang="0">
                  <a:pos x="109" y="85"/>
                </a:cxn>
                <a:cxn ang="0">
                  <a:pos x="81" y="44"/>
                </a:cxn>
                <a:cxn ang="0">
                  <a:pos x="44" y="14"/>
                </a:cxn>
                <a:cxn ang="0">
                  <a:pos x="0" y="0"/>
                </a:cxn>
              </a:cxnLst>
              <a:rect l="0" t="0" r="r" b="b"/>
              <a:pathLst>
                <a:path w="149" h="704">
                  <a:moveTo>
                    <a:pt x="0" y="0"/>
                  </a:moveTo>
                  <a:lnTo>
                    <a:pt x="6" y="6"/>
                  </a:lnTo>
                  <a:lnTo>
                    <a:pt x="16" y="14"/>
                  </a:lnTo>
                  <a:lnTo>
                    <a:pt x="28" y="24"/>
                  </a:lnTo>
                  <a:lnTo>
                    <a:pt x="41" y="37"/>
                  </a:lnTo>
                  <a:lnTo>
                    <a:pt x="58" y="53"/>
                  </a:lnTo>
                  <a:lnTo>
                    <a:pt x="73" y="70"/>
                  </a:lnTo>
                  <a:lnTo>
                    <a:pt x="88" y="90"/>
                  </a:lnTo>
                  <a:lnTo>
                    <a:pt x="100" y="113"/>
                  </a:lnTo>
                  <a:lnTo>
                    <a:pt x="112" y="137"/>
                  </a:lnTo>
                  <a:lnTo>
                    <a:pt x="120" y="165"/>
                  </a:lnTo>
                  <a:lnTo>
                    <a:pt x="124" y="196"/>
                  </a:lnTo>
                  <a:lnTo>
                    <a:pt x="126" y="228"/>
                  </a:lnTo>
                  <a:lnTo>
                    <a:pt x="120" y="264"/>
                  </a:lnTo>
                  <a:lnTo>
                    <a:pt x="109" y="302"/>
                  </a:lnTo>
                  <a:lnTo>
                    <a:pt x="92" y="342"/>
                  </a:lnTo>
                  <a:lnTo>
                    <a:pt x="67" y="386"/>
                  </a:lnTo>
                  <a:lnTo>
                    <a:pt x="39" y="436"/>
                  </a:lnTo>
                  <a:lnTo>
                    <a:pt x="21" y="482"/>
                  </a:lnTo>
                  <a:lnTo>
                    <a:pt x="10" y="525"/>
                  </a:lnTo>
                  <a:lnTo>
                    <a:pt x="6" y="566"/>
                  </a:lnTo>
                  <a:lnTo>
                    <a:pt x="6" y="605"/>
                  </a:lnTo>
                  <a:lnTo>
                    <a:pt x="8" y="641"/>
                  </a:lnTo>
                  <a:lnTo>
                    <a:pt x="12" y="673"/>
                  </a:lnTo>
                  <a:lnTo>
                    <a:pt x="14" y="704"/>
                  </a:lnTo>
                  <a:lnTo>
                    <a:pt x="41" y="688"/>
                  </a:lnTo>
                  <a:lnTo>
                    <a:pt x="39" y="680"/>
                  </a:lnTo>
                  <a:lnTo>
                    <a:pt x="36" y="657"/>
                  </a:lnTo>
                  <a:lnTo>
                    <a:pt x="33" y="622"/>
                  </a:lnTo>
                  <a:lnTo>
                    <a:pt x="35" y="575"/>
                  </a:lnTo>
                  <a:lnTo>
                    <a:pt x="41" y="519"/>
                  </a:lnTo>
                  <a:lnTo>
                    <a:pt x="58" y="455"/>
                  </a:lnTo>
                  <a:lnTo>
                    <a:pt x="86" y="386"/>
                  </a:lnTo>
                  <a:lnTo>
                    <a:pt x="129" y="313"/>
                  </a:lnTo>
                  <a:lnTo>
                    <a:pt x="143" y="279"/>
                  </a:lnTo>
                  <a:lnTo>
                    <a:pt x="149" y="235"/>
                  </a:lnTo>
                  <a:lnTo>
                    <a:pt x="144" y="184"/>
                  </a:lnTo>
                  <a:lnTo>
                    <a:pt x="131" y="134"/>
                  </a:lnTo>
                  <a:lnTo>
                    <a:pt x="109" y="85"/>
                  </a:lnTo>
                  <a:lnTo>
                    <a:pt x="81" y="44"/>
                  </a:lnTo>
                  <a:lnTo>
                    <a:pt x="44" y="1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3" name="Freeform 43"/>
            <p:cNvSpPr>
              <a:spLocks/>
            </p:cNvSpPr>
            <p:nvPr userDrawn="1"/>
          </p:nvSpPr>
          <p:spPr bwMode="ltGray">
            <a:xfrm>
              <a:off x="0" y="1848"/>
              <a:ext cx="36" cy="132"/>
            </a:xfrm>
            <a:custGeom>
              <a:avLst/>
              <a:gdLst/>
              <a:ahLst/>
              <a:cxnLst>
                <a:cxn ang="0">
                  <a:pos x="0" y="0"/>
                </a:cxn>
                <a:cxn ang="0">
                  <a:pos x="36" y="12"/>
                </a:cxn>
                <a:cxn ang="0">
                  <a:pos x="0" y="132"/>
                </a:cxn>
                <a:cxn ang="0">
                  <a:pos x="0" y="0"/>
                </a:cxn>
              </a:cxnLst>
              <a:rect l="0" t="0" r="r" b="b"/>
              <a:pathLst>
                <a:path w="36" h="132">
                  <a:moveTo>
                    <a:pt x="0" y="0"/>
                  </a:moveTo>
                  <a:lnTo>
                    <a:pt x="36" y="12"/>
                  </a:lnTo>
                  <a:lnTo>
                    <a:pt x="0" y="132"/>
                  </a:lnTo>
                  <a:lnTo>
                    <a:pt x="0" y="0"/>
                  </a:lnTo>
                  <a:close/>
                </a:path>
              </a:pathLst>
            </a:custGeom>
            <a:solidFill>
              <a:schemeClr val="folHlink"/>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sp>
        <p:nvSpPr>
          <p:cNvPr id="27695" name="Rectangle 47"/>
          <p:cNvSpPr>
            <a:spLocks noGrp="1" noChangeArrowheads="1"/>
          </p:cNvSpPr>
          <p:nvPr>
            <p:ph type="ctrTitle"/>
          </p:nvPr>
        </p:nvSpPr>
        <p:spPr>
          <a:xfrm>
            <a:off x="2455863" y="596900"/>
            <a:ext cx="6192837" cy="3581400"/>
          </a:xfrm>
        </p:spPr>
        <p:txBody>
          <a:bodyPr/>
          <a:lstStyle>
            <a:lvl1pPr>
              <a:defRPr sz="5200" b="1"/>
            </a:lvl1pPr>
          </a:lstStyle>
          <a:p>
            <a:r>
              <a:rPr lang="zh-CN" altLang="en-US"/>
              <a:t>单击此处编辑母版标题样式</a:t>
            </a:r>
          </a:p>
        </p:txBody>
      </p:sp>
      <p:sp>
        <p:nvSpPr>
          <p:cNvPr id="27696" name="Rectangle 48"/>
          <p:cNvSpPr>
            <a:spLocks noGrp="1" noChangeArrowheads="1"/>
          </p:cNvSpPr>
          <p:nvPr>
            <p:ph type="subTitle" idx="1"/>
          </p:nvPr>
        </p:nvSpPr>
        <p:spPr>
          <a:xfrm>
            <a:off x="2489200" y="4279900"/>
            <a:ext cx="6146800" cy="1485900"/>
          </a:xfrm>
        </p:spPr>
        <p:txBody>
          <a:bodyPr/>
          <a:lstStyle>
            <a:lvl1pPr marL="0" indent="0" algn="ctr">
              <a:buFontTx/>
              <a:buNone/>
              <a:defRPr b="1">
                <a:effectLst>
                  <a:outerShdw blurRad="38100" dist="38100" dir="2700000" algn="tl">
                    <a:srgbClr val="C0C0C0"/>
                  </a:outerShdw>
                </a:effectLst>
              </a:defRPr>
            </a:lvl1pPr>
          </a:lstStyle>
          <a:p>
            <a:r>
              <a:rPr lang="zh-CN" altLang="en-US"/>
              <a:t>单击此处编辑母版副标题样式</a:t>
            </a:r>
          </a:p>
        </p:txBody>
      </p:sp>
      <p:sp>
        <p:nvSpPr>
          <p:cNvPr id="46" name="Rectangle 44"/>
          <p:cNvSpPr>
            <a:spLocks noGrp="1" noChangeArrowheads="1"/>
          </p:cNvSpPr>
          <p:nvPr>
            <p:ph type="dt" sz="half" idx="10"/>
          </p:nvPr>
        </p:nvSpPr>
        <p:spPr>
          <a:xfrm>
            <a:off x="457200" y="6248400"/>
            <a:ext cx="2133600" cy="457200"/>
          </a:xfrm>
        </p:spPr>
        <p:txBody>
          <a:bodyPr/>
          <a:lstStyle>
            <a:lvl1pPr>
              <a:defRPr/>
            </a:lvl1pPr>
          </a:lstStyle>
          <a:p>
            <a:pPr>
              <a:defRPr/>
            </a:pPr>
            <a:endParaRPr lang="en-US" altLang="zh-CN">
              <a:solidFill>
                <a:srgbClr val="006699"/>
              </a:solidFill>
            </a:endParaRPr>
          </a:p>
        </p:txBody>
      </p:sp>
      <p:sp>
        <p:nvSpPr>
          <p:cNvPr id="47" name="Rectangle 45"/>
          <p:cNvSpPr>
            <a:spLocks noGrp="1" noChangeArrowheads="1"/>
          </p:cNvSpPr>
          <p:nvPr>
            <p:ph type="ftr" sz="quarter" idx="11"/>
          </p:nvPr>
        </p:nvSpPr>
        <p:spPr/>
        <p:txBody>
          <a:bodyPr/>
          <a:lstStyle>
            <a:lvl1pPr>
              <a:defRPr/>
            </a:lvl1pPr>
          </a:lstStyle>
          <a:p>
            <a:pPr>
              <a:defRPr/>
            </a:pPr>
            <a:endParaRPr lang="en-US" altLang="zh-CN">
              <a:solidFill>
                <a:srgbClr val="006699"/>
              </a:solidFill>
            </a:endParaRPr>
          </a:p>
        </p:txBody>
      </p:sp>
      <p:sp>
        <p:nvSpPr>
          <p:cNvPr id="48" name="Rectangle 46"/>
          <p:cNvSpPr>
            <a:spLocks noGrp="1" noChangeArrowheads="1"/>
          </p:cNvSpPr>
          <p:nvPr>
            <p:ph type="sldNum" sz="quarter" idx="12"/>
          </p:nvPr>
        </p:nvSpPr>
        <p:spPr/>
        <p:txBody>
          <a:bodyPr/>
          <a:lstStyle>
            <a:lvl1pPr>
              <a:defRPr/>
            </a:lvl1pPr>
          </a:lstStyle>
          <a:p>
            <a:fld id="{7AE9D31F-226A-4053-82D6-F83855065E37}"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87574431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E192D975-FB26-4051-A279-F5465F160DF6}"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6146936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719F7858-AB56-4AE8-A90B-EAE58FE9DF12}"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401729721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561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B0D6B80-1F80-4E04-8EF6-724809D719AF}"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13099899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8"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9" name="Rectangle 49"/>
          <p:cNvSpPr>
            <a:spLocks noGrp="1" noChangeArrowheads="1"/>
          </p:cNvSpPr>
          <p:nvPr>
            <p:ph type="sldNum" sz="quarter" idx="12"/>
          </p:nvPr>
        </p:nvSpPr>
        <p:spPr>
          <a:ln/>
        </p:spPr>
        <p:txBody>
          <a:bodyPr/>
          <a:lstStyle>
            <a:lvl1pPr>
              <a:defRPr/>
            </a:lvl1pPr>
          </a:lstStyle>
          <a:p>
            <a:fld id="{7F0F2DD0-D2E1-450F-9BC1-DCA8AE0678E4}"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20538677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B4E1DBA4-AC27-429E-87D9-12BB0561F661}"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249952493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3"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4" name="Rectangle 49"/>
          <p:cNvSpPr>
            <a:spLocks noGrp="1" noChangeArrowheads="1"/>
          </p:cNvSpPr>
          <p:nvPr>
            <p:ph type="sldNum" sz="quarter" idx="12"/>
          </p:nvPr>
        </p:nvSpPr>
        <p:spPr>
          <a:ln/>
        </p:spPr>
        <p:txBody>
          <a:bodyPr/>
          <a:lstStyle>
            <a:lvl1pPr>
              <a:defRPr/>
            </a:lvl1pPr>
          </a:lstStyle>
          <a:p>
            <a:fld id="{B08CC069-521F-4FE3-89CE-6B45DD1EAA08}"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029870698"/>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2D52FE73-8DEA-4557-9C2D-71F6202A1D8D}"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82169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6"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7" name="Rectangle 49"/>
          <p:cNvSpPr>
            <a:spLocks noGrp="1" noChangeArrowheads="1"/>
          </p:cNvSpPr>
          <p:nvPr>
            <p:ph type="sldNum" sz="quarter" idx="12"/>
          </p:nvPr>
        </p:nvSpPr>
        <p:spPr>
          <a:ln/>
        </p:spPr>
        <p:txBody>
          <a:bodyPr/>
          <a:lstStyle>
            <a:lvl1pPr>
              <a:defRPr/>
            </a:lvl1pPr>
          </a:lstStyle>
          <a:p>
            <a:fld id="{C5128442-FF62-428F-A1CC-3B944A22CE6C}"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40149632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385C3D63-25ED-4E9A-8168-9457277CFAFA}"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81541316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6225" y="103188"/>
            <a:ext cx="2060575" cy="59531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42913" y="103188"/>
            <a:ext cx="6030912" cy="59531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5"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6" name="Rectangle 49"/>
          <p:cNvSpPr>
            <a:spLocks noGrp="1" noChangeArrowheads="1"/>
          </p:cNvSpPr>
          <p:nvPr>
            <p:ph type="sldNum" sz="quarter" idx="12"/>
          </p:nvPr>
        </p:nvSpPr>
        <p:spPr>
          <a:ln/>
        </p:spPr>
        <p:txBody>
          <a:bodyPr/>
          <a:lstStyle>
            <a:lvl1pPr>
              <a:defRPr/>
            </a:lvl1pPr>
          </a:lstStyle>
          <a:p>
            <a:fld id="{6509A9FB-2B5A-404A-9411-D96764F7A1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192203755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42913" y="103188"/>
            <a:ext cx="8243887" cy="5953125"/>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47"/>
          <p:cNvSpPr>
            <a:spLocks noGrp="1" noChangeArrowheads="1"/>
          </p:cNvSpPr>
          <p:nvPr>
            <p:ph type="dt" sz="half" idx="10"/>
          </p:nvPr>
        </p:nvSpPr>
        <p:spPr>
          <a:ln/>
        </p:spPr>
        <p:txBody>
          <a:bodyPr/>
          <a:lstStyle>
            <a:lvl1pPr>
              <a:defRPr/>
            </a:lvl1pPr>
          </a:lstStyle>
          <a:p>
            <a:pPr>
              <a:defRPr/>
            </a:pPr>
            <a:endParaRPr lang="en-US" altLang="zh-CN">
              <a:solidFill>
                <a:srgbClr val="006699"/>
              </a:solidFill>
            </a:endParaRPr>
          </a:p>
        </p:txBody>
      </p:sp>
      <p:sp>
        <p:nvSpPr>
          <p:cNvPr id="4" name="Rectangle 48"/>
          <p:cNvSpPr>
            <a:spLocks noGrp="1" noChangeArrowheads="1"/>
          </p:cNvSpPr>
          <p:nvPr>
            <p:ph type="ftr" sz="quarter" idx="11"/>
          </p:nvPr>
        </p:nvSpPr>
        <p:spPr>
          <a:ln/>
        </p:spPr>
        <p:txBody>
          <a:bodyPr/>
          <a:lstStyle>
            <a:lvl1pPr>
              <a:defRPr/>
            </a:lvl1pPr>
          </a:lstStyle>
          <a:p>
            <a:pPr>
              <a:defRPr/>
            </a:pPr>
            <a:endParaRPr lang="en-US" altLang="zh-CN">
              <a:solidFill>
                <a:srgbClr val="006699"/>
              </a:solidFill>
            </a:endParaRPr>
          </a:p>
        </p:txBody>
      </p:sp>
      <p:sp>
        <p:nvSpPr>
          <p:cNvPr id="5" name="Rectangle 49"/>
          <p:cNvSpPr>
            <a:spLocks noGrp="1" noChangeArrowheads="1"/>
          </p:cNvSpPr>
          <p:nvPr>
            <p:ph type="sldNum" sz="quarter" idx="12"/>
          </p:nvPr>
        </p:nvSpPr>
        <p:spPr>
          <a:ln/>
        </p:spPr>
        <p:txBody>
          <a:bodyPr/>
          <a:lstStyle>
            <a:lvl1pPr>
              <a:defRPr/>
            </a:lvl1pPr>
          </a:lstStyle>
          <a:p>
            <a:fld id="{35B22F80-86B0-46B5-A29F-A8F85DAA389B}" type="slidenum">
              <a:rPr lang="en-US" altLang="zh-CN">
                <a:solidFill>
                  <a:srgbClr val="006699"/>
                </a:solidFill>
              </a:rPr>
              <a:pPr/>
              <a:t>‹#›</a:t>
            </a:fld>
            <a:endParaRPr lang="en-US" altLang="zh-CN">
              <a:solidFill>
                <a:srgbClr val="006699"/>
              </a:solidFill>
            </a:endParaRPr>
          </a:p>
        </p:txBody>
      </p:sp>
    </p:spTree>
    <p:extLst>
      <p:ext uri="{BB962C8B-B14F-4D97-AF65-F5344CB8AC3E}">
        <p14:creationId xmlns:p14="http://schemas.microsoft.com/office/powerpoint/2010/main" val="394035616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smtClean="0"/>
              <a:t>SLIDE TITLE, FONT IN ARIAL 24PT  [1 line only]</a:t>
            </a:r>
            <a:endParaRPr lang="en-AU" dirty="0"/>
          </a:p>
        </p:txBody>
      </p:sp>
      <p:sp>
        <p:nvSpPr>
          <p:cNvPr id="3" name="Content Placeholder 2"/>
          <p:cNvSpPr>
            <a:spLocks noGrp="1"/>
          </p:cNvSpPr>
          <p:nvPr>
            <p:ph idx="1"/>
          </p:nvPr>
        </p:nvSpPr>
        <p:spPr>
          <a:xfrm>
            <a:off x="250824" y="1773238"/>
            <a:ext cx="8662989" cy="4679949"/>
          </a:xfrm>
        </p:spPr>
        <p:txBody>
          <a:bodyPr/>
          <a:lstStyle>
            <a:lvl1pPr>
              <a:spcBef>
                <a:spcPts val="500"/>
              </a:spcBef>
              <a:spcAft>
                <a:spcPts val="500"/>
              </a:spcAft>
              <a:defRPr/>
            </a:lvl1pPr>
            <a:lvl2pPr>
              <a:spcBef>
                <a:spcPts val="500"/>
              </a:spcBef>
              <a:spcAft>
                <a:spcPts val="500"/>
              </a:spcAft>
              <a:defRPr/>
            </a:lvl2pPr>
            <a:lvl3pPr>
              <a:spcBef>
                <a:spcPts val="500"/>
              </a:spcBef>
              <a:spcAft>
                <a:spcPts val="500"/>
              </a:spcAft>
              <a:defRPr/>
            </a:lvl3pPr>
            <a:lvl4pPr>
              <a:spcBef>
                <a:spcPts val="500"/>
              </a:spcBef>
              <a:spcAft>
                <a:spcPts val="500"/>
              </a:spcAft>
              <a:defRPr/>
            </a:lvl4pPr>
            <a:lvl5pPr>
              <a:spcBef>
                <a:spcPts val="500"/>
              </a:spcBef>
              <a:spcAft>
                <a:spcPts val="500"/>
              </a:spcAft>
              <a:defRPr/>
            </a:lvl5pPr>
            <a:lvl6pPr marL="1074738" indent="-174625">
              <a:buClr>
                <a:schemeClr val="accent1"/>
              </a:buClr>
              <a:defRPr sz="1600" baseline="0"/>
            </a:lvl6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endParaRPr lang="en-AU" dirty="0"/>
          </a:p>
        </p:txBody>
      </p:sp>
      <p:sp>
        <p:nvSpPr>
          <p:cNvPr id="6" name="Slide Number Placeholder 5"/>
          <p:cNvSpPr>
            <a:spLocks noGrp="1"/>
          </p:cNvSpPr>
          <p:nvPr>
            <p:ph type="sldNum" sz="quarter" idx="12"/>
          </p:nvPr>
        </p:nvSpPr>
        <p:spPr/>
        <p:txBody>
          <a:bodyPr/>
          <a:lstStyle/>
          <a:p>
            <a:fld id="{5EB0718A-1B3D-42D2-9A2B-FB6CFA4B4E8D}" type="slidenum">
              <a:rPr lang="en-AU" smtClean="0"/>
              <a:pPr/>
              <a:t>‹#›</a:t>
            </a:fld>
            <a:endParaRPr lang="en-AU"/>
          </a:p>
        </p:txBody>
      </p:sp>
      <p:sp>
        <p:nvSpPr>
          <p:cNvPr id="9" name="Text Placeholder 8"/>
          <p:cNvSpPr>
            <a:spLocks noGrp="1"/>
          </p:cNvSpPr>
          <p:nvPr>
            <p:ph type="body" sz="quarter" idx="13" hasCustomPrompt="1"/>
          </p:nvPr>
        </p:nvSpPr>
        <p:spPr>
          <a:xfrm>
            <a:off x="250825" y="1268413"/>
            <a:ext cx="8662988" cy="485791"/>
          </a:xfrm>
        </p:spPr>
        <p:txBody>
          <a:bodyPr tIns="0" rIns="0" bIns="0" anchor="ctr">
            <a:normAutofit/>
          </a:bodyPr>
          <a:lstStyle>
            <a:lvl1pPr marL="0" indent="0">
              <a:lnSpc>
                <a:spcPts val="1800"/>
              </a:lnSpc>
              <a:spcBef>
                <a:spcPts val="0"/>
              </a:spcBef>
              <a:spcAft>
                <a:spcPts val="0"/>
              </a:spcAft>
              <a:buNone/>
              <a:defRPr sz="2000">
                <a:solidFill>
                  <a:schemeClr val="tx1"/>
                </a:solidFill>
              </a:defRPr>
            </a:lvl1pPr>
          </a:lstStyle>
          <a:p>
            <a:pPr lvl="0"/>
            <a:r>
              <a:rPr lang="en-US" dirty="0" smtClean="0"/>
              <a:t>SUB HEADING [1 line only]</a:t>
            </a:r>
            <a:endParaRPr lang="en-AU" dirty="0"/>
          </a:p>
        </p:txBody>
      </p:sp>
    </p:spTree>
    <p:extLst>
      <p:ext uri="{BB962C8B-B14F-4D97-AF65-F5344CB8AC3E}">
        <p14:creationId xmlns:p14="http://schemas.microsoft.com/office/powerpoint/2010/main" val="17219611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theme" Target="../theme/theme3.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theme" Target="../theme/theme5.xml"/><Relationship Id="rId3" Type="http://schemas.openxmlformats.org/officeDocument/2006/relationships/slideLayout" Target="../slideLayouts/slideLayout56.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2" Type="http://schemas.openxmlformats.org/officeDocument/2006/relationships/slideLayout" Target="../slideLayouts/slideLayout55.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0" Type="http://schemas.openxmlformats.org/officeDocument/2006/relationships/slideLayout" Target="../slideLayouts/slideLayout63.xml"/><Relationship Id="rId4" Type="http://schemas.openxmlformats.org/officeDocument/2006/relationships/slideLayout" Target="../slideLayouts/slideLayout57.xml"/><Relationship Id="rId9" Type="http://schemas.openxmlformats.org/officeDocument/2006/relationships/slideLayout" Target="../slideLayouts/slideLayout6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theme" Target="../theme/theme6.xml"/><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2" Type="http://schemas.openxmlformats.org/officeDocument/2006/relationships/slideLayout" Target="../slideLayouts/slideLayout67.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slideLayout" Target="../slideLayouts/slideLayout90.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slideLayout" Target="../slideLayouts/slideLayout89.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theme" Target="../theme/theme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p:nvPr userDrawn="1"/>
        </p:nvSpPr>
        <p:spPr bwMode="invGray">
          <a:xfrm flipH="1">
            <a:off x="928662" y="260351"/>
            <a:ext cx="8001056" cy="9540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p:cNvSpPr>
            <a:spLocks noGrp="1"/>
          </p:cNvSpPr>
          <p:nvPr>
            <p:ph type="title"/>
          </p:nvPr>
        </p:nvSpPr>
        <p:spPr>
          <a:xfrm>
            <a:off x="1857356" y="428604"/>
            <a:ext cx="7056457" cy="633417"/>
          </a:xfrm>
          <a:prstGeom prst="rect">
            <a:avLst/>
          </a:prstGeom>
        </p:spPr>
        <p:txBody>
          <a:bodyPr vert="horz" lIns="91440" tIns="45720" rIns="91440" bIns="45720" rtlCol="0" anchor="b" anchorCtr="0">
            <a:normAutofit/>
          </a:bodyPr>
          <a:lstStyle/>
          <a:p>
            <a:r>
              <a:rPr lang="en-US" dirty="0" smtClean="0"/>
              <a:t>SLIDE TITLE, FONT IN ARIAL 24PT  [1 line only]</a:t>
            </a:r>
            <a:endParaRPr lang="en-AU" dirty="0"/>
          </a:p>
        </p:txBody>
      </p:sp>
      <p:sp>
        <p:nvSpPr>
          <p:cNvPr id="3" name="Text Placeholder 2"/>
          <p:cNvSpPr>
            <a:spLocks noGrp="1"/>
          </p:cNvSpPr>
          <p:nvPr>
            <p:ph type="body" idx="1"/>
          </p:nvPr>
        </p:nvSpPr>
        <p:spPr>
          <a:xfrm>
            <a:off x="250824" y="1357297"/>
            <a:ext cx="8662989" cy="5095891"/>
          </a:xfrm>
          <a:prstGeom prst="rect">
            <a:avLst/>
          </a:prstGeom>
        </p:spPr>
        <p:txBody>
          <a:bodyPr vert="horz" lIns="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a:p>
            <a:pPr lvl="5"/>
            <a:r>
              <a:rPr lang="en-AU" dirty="0" smtClean="0"/>
              <a:t>Sixth level</a:t>
            </a:r>
          </a:p>
        </p:txBody>
      </p:sp>
      <p:sp>
        <p:nvSpPr>
          <p:cNvPr id="6" name="Slide Number Placeholder 5"/>
          <p:cNvSpPr>
            <a:spLocks noGrp="1"/>
          </p:cNvSpPr>
          <p:nvPr userDrawn="1">
            <p:ph type="sldNum" sz="quarter" idx="4"/>
          </p:nvPr>
        </p:nvSpPr>
        <p:spPr>
          <a:xfrm>
            <a:off x="8664605" y="6586742"/>
            <a:ext cx="249208" cy="214314"/>
          </a:xfrm>
          <a:prstGeom prst="rect">
            <a:avLst/>
          </a:prstGeom>
        </p:spPr>
        <p:txBody>
          <a:bodyPr vert="horz" lIns="0" tIns="0" rIns="0" bIns="0" rtlCol="0" anchor="ctr"/>
          <a:lstStyle>
            <a:lvl1pPr algn="r">
              <a:defRPr lang="en-AU" sz="900" kern="1200" smtClean="0">
                <a:solidFill>
                  <a:schemeClr val="accent1"/>
                </a:solidFill>
                <a:latin typeface="+mn-lt"/>
                <a:ea typeface="+mn-ea"/>
                <a:cs typeface="+mn-cs"/>
              </a:defRPr>
            </a:lvl1pPr>
          </a:lstStyle>
          <a:p>
            <a:fld id="{5EB0718A-1B3D-42D2-9A2B-FB6CFA4B4E8D}" type="slidenum">
              <a:rPr lang="en-AU" smtClean="0"/>
              <a:pPr/>
              <a:t>‹#›</a:t>
            </a:fld>
            <a:endParaRPr lang="en-AU" dirty="0"/>
          </a:p>
        </p:txBody>
      </p:sp>
      <p:cxnSp>
        <p:nvCxnSpPr>
          <p:cNvPr id="24" name="Straight Connector 23"/>
          <p:cNvCxnSpPr/>
          <p:nvPr userDrawn="1"/>
        </p:nvCxnSpPr>
        <p:spPr>
          <a:xfrm>
            <a:off x="250825" y="6575651"/>
            <a:ext cx="8678893"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1" name="Group 10"/>
          <p:cNvGrpSpPr/>
          <p:nvPr userDrawn="1"/>
        </p:nvGrpSpPr>
        <p:grpSpPr>
          <a:xfrm>
            <a:off x="250825" y="260350"/>
            <a:ext cx="1612106" cy="789289"/>
            <a:chOff x="261938" y="5715016"/>
            <a:chExt cx="1612106" cy="789289"/>
          </a:xfrm>
        </p:grpSpPr>
        <p:sp>
          <p:nvSpPr>
            <p:cNvPr id="12" name="Rectangle 11"/>
            <p:cNvSpPr/>
            <p:nvPr userDrawn="1"/>
          </p:nvSpPr>
          <p:spPr>
            <a:xfrm flipH="1">
              <a:off x="261938" y="5715016"/>
              <a:ext cx="1612106" cy="7892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3" name="Picture 12" descr="USY_MB1_rgb_Reversed_Standard_Logo.png"/>
            <p:cNvPicPr>
              <a:picLocks noChangeAspect="1"/>
            </p:cNvPicPr>
            <p:nvPr userDrawn="1"/>
          </p:nvPicPr>
          <p:blipFill>
            <a:blip r:embed="rId19" cstate="print"/>
            <a:stretch>
              <a:fillRect/>
            </a:stretch>
          </p:blipFill>
          <p:spPr>
            <a:xfrm>
              <a:off x="433773" y="5890063"/>
              <a:ext cx="1268436" cy="439194"/>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65" r:id="rId2"/>
    <p:sldLayoutId id="2147483660" r:id="rId3"/>
    <p:sldLayoutId id="2147483662" r:id="rId4"/>
    <p:sldLayoutId id="2147483663" r:id="rId5"/>
    <p:sldLayoutId id="2147483676" r:id="rId6"/>
    <p:sldLayoutId id="2147483675" r:id="rId7"/>
    <p:sldLayoutId id="2147483650" r:id="rId8"/>
    <p:sldLayoutId id="2147483669" r:id="rId9"/>
    <p:sldLayoutId id="2147483670" r:id="rId10"/>
    <p:sldLayoutId id="2147483671" r:id="rId11"/>
    <p:sldLayoutId id="2147483672" r:id="rId12"/>
    <p:sldLayoutId id="2147483652" r:id="rId13"/>
    <p:sldLayoutId id="2147483654" r:id="rId14"/>
    <p:sldLayoutId id="2147483655" r:id="rId15"/>
    <p:sldLayoutId id="2147483677" r:id="rId16"/>
    <p:sldLayoutId id="2147483678" r:id="rId17"/>
  </p:sldLayoutIdLst>
  <p:hf hdr="0" ftr="0" dt="0"/>
  <p:txStyles>
    <p:titleStyle>
      <a:lvl1pPr algn="r" defTabSz="914400" rtl="0" eaLnBrk="1" latinLnBrk="0" hangingPunct="1">
        <a:lnSpc>
          <a:spcPts val="2500"/>
        </a:lnSpc>
        <a:spcBef>
          <a:spcPct val="0"/>
        </a:spcBef>
        <a:buNone/>
        <a:defRPr sz="2400" kern="1200" baseline="0">
          <a:solidFill>
            <a:schemeClr val="bg1"/>
          </a:solidFill>
          <a:latin typeface="+mj-lt"/>
          <a:ea typeface="+mj-ea"/>
          <a:cs typeface="+mj-cs"/>
        </a:defRPr>
      </a:lvl1pPr>
    </p:titleStyle>
    <p:bodyStyle>
      <a:lvl1pPr marL="174625" indent="-174625" algn="l" defTabSz="914400" rtl="0" eaLnBrk="1" latinLnBrk="0" hangingPunct="1">
        <a:spcBef>
          <a:spcPts val="500"/>
        </a:spcBef>
        <a:spcAft>
          <a:spcPts val="500"/>
        </a:spcAft>
        <a:buClr>
          <a:schemeClr val="accent1"/>
        </a:buClr>
        <a:buFont typeface="Arial" pitchFamily="34" charset="0"/>
        <a:buChar char="›"/>
        <a:defRPr lang="en-US" sz="2000" kern="1200" dirty="0" smtClean="0">
          <a:solidFill>
            <a:schemeClr val="tx1"/>
          </a:solidFill>
          <a:latin typeface="+mn-lt"/>
          <a:ea typeface="+mn-ea"/>
          <a:cs typeface="+mn-cs"/>
        </a:defRPr>
      </a:lvl1pPr>
      <a:lvl2pPr marL="361950" indent="-184150" algn="l" defTabSz="914400" rtl="0" eaLnBrk="1" latinLnBrk="0" hangingPunct="1">
        <a:spcBef>
          <a:spcPts val="500"/>
        </a:spcBef>
        <a:spcAft>
          <a:spcPts val="500"/>
        </a:spcAft>
        <a:buClr>
          <a:schemeClr val="accent1"/>
        </a:buClr>
        <a:buFont typeface="Arial" pitchFamily="34" charset="0"/>
        <a:buChar char="-"/>
        <a:defRPr lang="en-US" sz="1800" kern="1200" dirty="0" smtClean="0">
          <a:solidFill>
            <a:schemeClr val="tx1"/>
          </a:solidFill>
          <a:latin typeface="+mn-lt"/>
          <a:ea typeface="+mn-ea"/>
          <a:cs typeface="+mn-cs"/>
        </a:defRPr>
      </a:lvl2pPr>
      <a:lvl3pPr marL="539750" indent="-177800" algn="l" defTabSz="914400" rtl="0" eaLnBrk="1" latinLnBrk="0" hangingPunct="1">
        <a:spcBef>
          <a:spcPts val="500"/>
        </a:spcBef>
        <a:spcAft>
          <a:spcPts val="500"/>
        </a:spcAft>
        <a:buClr>
          <a:schemeClr val="accent1"/>
        </a:buClr>
        <a:buFont typeface="Arial" pitchFamily="34" charset="0"/>
        <a:buChar char="-"/>
        <a:defRPr lang="en-US" sz="1800" kern="1200" dirty="0" smtClean="0">
          <a:solidFill>
            <a:schemeClr val="tx1"/>
          </a:solidFill>
          <a:latin typeface="+mn-lt"/>
          <a:ea typeface="+mn-ea"/>
          <a:cs typeface="+mn-cs"/>
        </a:defRPr>
      </a:lvl3pPr>
      <a:lvl4pPr marL="717550" indent="-177800" algn="l" defTabSz="914400" rtl="0" eaLnBrk="1" latinLnBrk="0" hangingPunct="1">
        <a:spcBef>
          <a:spcPts val="500"/>
        </a:spcBef>
        <a:spcAft>
          <a:spcPts val="500"/>
        </a:spcAft>
        <a:buClr>
          <a:schemeClr val="accent1"/>
        </a:buClr>
        <a:buFont typeface="Arial" pitchFamily="34" charset="0"/>
        <a:buChar char="-"/>
        <a:defRPr lang="en-US" sz="1800" kern="1200" dirty="0" smtClean="0">
          <a:solidFill>
            <a:schemeClr val="tx1"/>
          </a:solidFill>
          <a:latin typeface="+mn-lt"/>
          <a:ea typeface="+mn-ea"/>
          <a:cs typeface="+mn-cs"/>
        </a:defRPr>
      </a:lvl4pPr>
      <a:lvl5pPr marL="895350" indent="-177800" algn="l" defTabSz="914400" rtl="0" eaLnBrk="1" latinLnBrk="0" hangingPunct="1">
        <a:spcBef>
          <a:spcPts val="500"/>
        </a:spcBef>
        <a:spcAft>
          <a:spcPts val="500"/>
        </a:spcAft>
        <a:buClr>
          <a:schemeClr val="accent1"/>
        </a:buClr>
        <a:buFont typeface="Arial" pitchFamily="34" charset="0"/>
        <a:buChar char="•"/>
        <a:defRPr lang="en-AU" sz="1600" kern="1200" dirty="0" smtClean="0">
          <a:solidFill>
            <a:schemeClr val="tx1"/>
          </a:solidFill>
          <a:latin typeface="+mn-lt"/>
          <a:ea typeface="+mn-ea"/>
          <a:cs typeface="+mn-cs"/>
        </a:defRPr>
      </a:lvl5pPr>
      <a:lvl6pPr marL="1074738" indent="-174625"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26627"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7" name="Group 4"/>
            <p:cNvGrpSpPr>
              <a:grpSpLocks/>
            </p:cNvGrpSpPr>
            <p:nvPr/>
          </p:nvGrpSpPr>
          <p:grpSpPr bwMode="auto">
            <a:xfrm rot="14964908" flipH="1">
              <a:off x="104" y="2441"/>
              <a:ext cx="452" cy="444"/>
              <a:chOff x="1727" y="866"/>
              <a:chExt cx="129" cy="157"/>
            </a:xfrm>
          </p:grpSpPr>
          <p:sp>
            <p:nvSpPr>
              <p:cNvPr id="26629"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0"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1"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32"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9" name="Group 9"/>
            <p:cNvGrpSpPr>
              <a:grpSpLocks/>
            </p:cNvGrpSpPr>
            <p:nvPr/>
          </p:nvGrpSpPr>
          <p:grpSpPr bwMode="auto">
            <a:xfrm rot="416244">
              <a:off x="9" y="1746"/>
              <a:ext cx="1771" cy="1741"/>
              <a:chOff x="41" y="2787"/>
              <a:chExt cx="902" cy="833"/>
            </a:xfrm>
          </p:grpSpPr>
          <p:sp>
            <p:nvSpPr>
              <p:cNvPr id="26634"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5"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6"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7"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8"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2091" name="Group 15"/>
              <p:cNvGrpSpPr>
                <a:grpSpLocks/>
              </p:cNvGrpSpPr>
              <p:nvPr userDrawn="1"/>
            </p:nvGrpSpPr>
            <p:grpSpPr bwMode="auto">
              <a:xfrm rot="10886446" flipH="1">
                <a:off x="335" y="3251"/>
                <a:ext cx="608" cy="369"/>
                <a:chOff x="-366" y="1704"/>
                <a:chExt cx="608" cy="369"/>
              </a:xfrm>
            </p:grpSpPr>
            <p:sp>
              <p:nvSpPr>
                <p:cNvPr id="26640"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1"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2" name="Freeform 18"/>
                <p:cNvSpPr>
                  <a:spLocks/>
                </p:cNvSpPr>
                <p:nvPr userDrawn="1"/>
              </p:nvSpPr>
              <p:spPr bwMode="ltGray">
                <a:xfrm rot="4200091">
                  <a:off x="179" y="1723"/>
                  <a:ext cx="60" cy="28"/>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grpSp>
          <p:nvGrpSpPr>
            <p:cNvPr id="2060" name="Group 19"/>
            <p:cNvGrpSpPr>
              <a:grpSpLocks/>
            </p:cNvGrpSpPr>
            <p:nvPr/>
          </p:nvGrpSpPr>
          <p:grpSpPr bwMode="auto">
            <a:xfrm rot="6248562">
              <a:off x="343" y="3854"/>
              <a:ext cx="392" cy="424"/>
              <a:chOff x="1727" y="866"/>
              <a:chExt cx="129" cy="157"/>
            </a:xfrm>
          </p:grpSpPr>
          <p:sp>
            <p:nvSpPr>
              <p:cNvPr id="26644"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5"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6"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1" name="Group 23"/>
            <p:cNvGrpSpPr>
              <a:grpSpLocks/>
            </p:cNvGrpSpPr>
            <p:nvPr/>
          </p:nvGrpSpPr>
          <p:grpSpPr bwMode="auto">
            <a:xfrm rot="5003157">
              <a:off x="249" y="1102"/>
              <a:ext cx="412" cy="500"/>
              <a:chOff x="1727" y="866"/>
              <a:chExt cx="129" cy="157"/>
            </a:xfrm>
          </p:grpSpPr>
          <p:sp>
            <p:nvSpPr>
              <p:cNvPr id="26648"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9"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0"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2" name="Group 27"/>
            <p:cNvGrpSpPr>
              <a:grpSpLocks/>
            </p:cNvGrpSpPr>
            <p:nvPr/>
          </p:nvGrpSpPr>
          <p:grpSpPr bwMode="auto">
            <a:xfrm>
              <a:off x="815" y="0"/>
              <a:ext cx="345" cy="367"/>
              <a:chOff x="1727" y="866"/>
              <a:chExt cx="129" cy="157"/>
            </a:xfrm>
          </p:grpSpPr>
          <p:sp>
            <p:nvSpPr>
              <p:cNvPr id="26652"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3"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4"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55"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sp>
          <p:nvSpPr>
            <p:cNvPr id="26656"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7"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8"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9"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0"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1"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2"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3"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4"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5"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6"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7"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8"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69"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6671"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zh-CN">
              <a:solidFill>
                <a:srgbClr val="006699"/>
              </a:solidFill>
            </a:endParaRPr>
          </a:p>
        </p:txBody>
      </p:sp>
      <p:sp>
        <p:nvSpPr>
          <p:cNvPr id="26672"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zh-CN">
              <a:solidFill>
                <a:srgbClr val="006699"/>
              </a:solidFill>
            </a:endParaRPr>
          </a:p>
        </p:txBody>
      </p:sp>
      <p:sp>
        <p:nvSpPr>
          <p:cNvPr id="26673"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44137C-F888-49B7-A8C1-7961CAD6E843}" type="slidenum">
              <a:rPr lang="en-US" altLang="zh-CN" smtClean="0">
                <a:solidFill>
                  <a:srgbClr val="006699"/>
                </a:solidFill>
              </a:rPr>
              <a:pPr fontAlgn="base">
                <a:spcBef>
                  <a:spcPct val="0"/>
                </a:spcBef>
                <a:spcAft>
                  <a:spcPct val="0"/>
                </a:spcAft>
              </a:pPr>
              <a:t>‹#›</a:t>
            </a:fld>
            <a:endParaRPr lang="en-US" altLang="zh-CN" smtClean="0">
              <a:solidFill>
                <a:srgbClr val="006699"/>
              </a:solidFill>
            </a:endParaRPr>
          </a:p>
        </p:txBody>
      </p:sp>
    </p:spTree>
    <p:extLst>
      <p:ext uri="{BB962C8B-B14F-4D97-AF65-F5344CB8AC3E}">
        <p14:creationId xmlns:p14="http://schemas.microsoft.com/office/powerpoint/2010/main" val="126212010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26627"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7" name="Group 4"/>
            <p:cNvGrpSpPr>
              <a:grpSpLocks/>
            </p:cNvGrpSpPr>
            <p:nvPr/>
          </p:nvGrpSpPr>
          <p:grpSpPr bwMode="auto">
            <a:xfrm rot="14964908" flipH="1">
              <a:off x="104" y="2441"/>
              <a:ext cx="452" cy="444"/>
              <a:chOff x="1727" y="866"/>
              <a:chExt cx="129" cy="157"/>
            </a:xfrm>
          </p:grpSpPr>
          <p:sp>
            <p:nvSpPr>
              <p:cNvPr id="26629"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0"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1"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32"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9" name="Group 9"/>
            <p:cNvGrpSpPr>
              <a:grpSpLocks/>
            </p:cNvGrpSpPr>
            <p:nvPr/>
          </p:nvGrpSpPr>
          <p:grpSpPr bwMode="auto">
            <a:xfrm rot="416244">
              <a:off x="9" y="1746"/>
              <a:ext cx="1771" cy="1741"/>
              <a:chOff x="41" y="2787"/>
              <a:chExt cx="902" cy="833"/>
            </a:xfrm>
          </p:grpSpPr>
          <p:sp>
            <p:nvSpPr>
              <p:cNvPr id="26634"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5"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6"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7"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8"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2091" name="Group 15"/>
              <p:cNvGrpSpPr>
                <a:grpSpLocks/>
              </p:cNvGrpSpPr>
              <p:nvPr userDrawn="1"/>
            </p:nvGrpSpPr>
            <p:grpSpPr bwMode="auto">
              <a:xfrm rot="10886446" flipH="1">
                <a:off x="335" y="3251"/>
                <a:ext cx="608" cy="369"/>
                <a:chOff x="-366" y="1704"/>
                <a:chExt cx="608" cy="369"/>
              </a:xfrm>
            </p:grpSpPr>
            <p:sp>
              <p:nvSpPr>
                <p:cNvPr id="26640"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1"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2" name="Freeform 18"/>
                <p:cNvSpPr>
                  <a:spLocks/>
                </p:cNvSpPr>
                <p:nvPr userDrawn="1"/>
              </p:nvSpPr>
              <p:spPr bwMode="ltGray">
                <a:xfrm rot="4200091">
                  <a:off x="179" y="1723"/>
                  <a:ext cx="60" cy="28"/>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grpSp>
          <p:nvGrpSpPr>
            <p:cNvPr id="2060" name="Group 19"/>
            <p:cNvGrpSpPr>
              <a:grpSpLocks/>
            </p:cNvGrpSpPr>
            <p:nvPr/>
          </p:nvGrpSpPr>
          <p:grpSpPr bwMode="auto">
            <a:xfrm rot="6248562">
              <a:off x="343" y="3854"/>
              <a:ext cx="392" cy="424"/>
              <a:chOff x="1727" y="866"/>
              <a:chExt cx="129" cy="157"/>
            </a:xfrm>
          </p:grpSpPr>
          <p:sp>
            <p:nvSpPr>
              <p:cNvPr id="26644"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5"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6"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1" name="Group 23"/>
            <p:cNvGrpSpPr>
              <a:grpSpLocks/>
            </p:cNvGrpSpPr>
            <p:nvPr/>
          </p:nvGrpSpPr>
          <p:grpSpPr bwMode="auto">
            <a:xfrm rot="5003157">
              <a:off x="249" y="1102"/>
              <a:ext cx="412" cy="500"/>
              <a:chOff x="1727" y="866"/>
              <a:chExt cx="129" cy="157"/>
            </a:xfrm>
          </p:grpSpPr>
          <p:sp>
            <p:nvSpPr>
              <p:cNvPr id="26648"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9"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0"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2" name="Group 27"/>
            <p:cNvGrpSpPr>
              <a:grpSpLocks/>
            </p:cNvGrpSpPr>
            <p:nvPr/>
          </p:nvGrpSpPr>
          <p:grpSpPr bwMode="auto">
            <a:xfrm>
              <a:off x="815" y="0"/>
              <a:ext cx="345" cy="367"/>
              <a:chOff x="1727" y="866"/>
              <a:chExt cx="129" cy="157"/>
            </a:xfrm>
          </p:grpSpPr>
          <p:sp>
            <p:nvSpPr>
              <p:cNvPr id="26652"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3"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4"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55"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sp>
          <p:nvSpPr>
            <p:cNvPr id="26656"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7"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8"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9"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0"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1"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2"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3"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4"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5"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6"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7"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8"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69"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6671"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zh-CN">
              <a:solidFill>
                <a:srgbClr val="006699"/>
              </a:solidFill>
            </a:endParaRPr>
          </a:p>
        </p:txBody>
      </p:sp>
      <p:sp>
        <p:nvSpPr>
          <p:cNvPr id="26672"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zh-CN">
              <a:solidFill>
                <a:srgbClr val="006699"/>
              </a:solidFill>
            </a:endParaRPr>
          </a:p>
        </p:txBody>
      </p:sp>
      <p:sp>
        <p:nvSpPr>
          <p:cNvPr id="26673"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44137C-F888-49B7-A8C1-7961CAD6E843}" type="slidenum">
              <a:rPr lang="en-US" altLang="zh-CN" smtClean="0">
                <a:solidFill>
                  <a:srgbClr val="006699"/>
                </a:solidFill>
              </a:rPr>
              <a:pPr fontAlgn="base">
                <a:spcBef>
                  <a:spcPct val="0"/>
                </a:spcBef>
                <a:spcAft>
                  <a:spcPct val="0"/>
                </a:spcAft>
              </a:pPr>
              <a:t>‹#›</a:t>
            </a:fld>
            <a:endParaRPr lang="en-US" altLang="zh-CN" smtClean="0">
              <a:solidFill>
                <a:srgbClr val="006699"/>
              </a:solidFill>
            </a:endParaRPr>
          </a:p>
        </p:txBody>
      </p:sp>
    </p:spTree>
    <p:extLst>
      <p:ext uri="{BB962C8B-B14F-4D97-AF65-F5344CB8AC3E}">
        <p14:creationId xmlns:p14="http://schemas.microsoft.com/office/powerpoint/2010/main" val="1773530544"/>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26627"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7" name="Group 4"/>
            <p:cNvGrpSpPr>
              <a:grpSpLocks/>
            </p:cNvGrpSpPr>
            <p:nvPr/>
          </p:nvGrpSpPr>
          <p:grpSpPr bwMode="auto">
            <a:xfrm rot="14964908" flipH="1">
              <a:off x="104" y="2441"/>
              <a:ext cx="452" cy="444"/>
              <a:chOff x="1727" y="866"/>
              <a:chExt cx="129" cy="157"/>
            </a:xfrm>
          </p:grpSpPr>
          <p:sp>
            <p:nvSpPr>
              <p:cNvPr id="26629"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0"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1"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32"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9" name="Group 9"/>
            <p:cNvGrpSpPr>
              <a:grpSpLocks/>
            </p:cNvGrpSpPr>
            <p:nvPr/>
          </p:nvGrpSpPr>
          <p:grpSpPr bwMode="auto">
            <a:xfrm rot="416244">
              <a:off x="9" y="1746"/>
              <a:ext cx="1771" cy="1741"/>
              <a:chOff x="41" y="2787"/>
              <a:chExt cx="902" cy="833"/>
            </a:xfrm>
          </p:grpSpPr>
          <p:sp>
            <p:nvSpPr>
              <p:cNvPr id="26634"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5"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6"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7"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8"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2091" name="Group 15"/>
              <p:cNvGrpSpPr>
                <a:grpSpLocks/>
              </p:cNvGrpSpPr>
              <p:nvPr userDrawn="1"/>
            </p:nvGrpSpPr>
            <p:grpSpPr bwMode="auto">
              <a:xfrm rot="10886446" flipH="1">
                <a:off x="335" y="3251"/>
                <a:ext cx="608" cy="369"/>
                <a:chOff x="-366" y="1704"/>
                <a:chExt cx="608" cy="369"/>
              </a:xfrm>
            </p:grpSpPr>
            <p:sp>
              <p:nvSpPr>
                <p:cNvPr id="26640"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1"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2" name="Freeform 18"/>
                <p:cNvSpPr>
                  <a:spLocks/>
                </p:cNvSpPr>
                <p:nvPr userDrawn="1"/>
              </p:nvSpPr>
              <p:spPr bwMode="ltGray">
                <a:xfrm rot="4200091">
                  <a:off x="179" y="1723"/>
                  <a:ext cx="60" cy="28"/>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grpSp>
          <p:nvGrpSpPr>
            <p:cNvPr id="2060" name="Group 19"/>
            <p:cNvGrpSpPr>
              <a:grpSpLocks/>
            </p:cNvGrpSpPr>
            <p:nvPr/>
          </p:nvGrpSpPr>
          <p:grpSpPr bwMode="auto">
            <a:xfrm rot="6248562">
              <a:off x="343" y="3854"/>
              <a:ext cx="392" cy="424"/>
              <a:chOff x="1727" y="866"/>
              <a:chExt cx="129" cy="157"/>
            </a:xfrm>
          </p:grpSpPr>
          <p:sp>
            <p:nvSpPr>
              <p:cNvPr id="26644"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5"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6"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1" name="Group 23"/>
            <p:cNvGrpSpPr>
              <a:grpSpLocks/>
            </p:cNvGrpSpPr>
            <p:nvPr/>
          </p:nvGrpSpPr>
          <p:grpSpPr bwMode="auto">
            <a:xfrm rot="5003157">
              <a:off x="249" y="1102"/>
              <a:ext cx="412" cy="500"/>
              <a:chOff x="1727" y="866"/>
              <a:chExt cx="129" cy="157"/>
            </a:xfrm>
          </p:grpSpPr>
          <p:sp>
            <p:nvSpPr>
              <p:cNvPr id="26648"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9"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0"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2" name="Group 27"/>
            <p:cNvGrpSpPr>
              <a:grpSpLocks/>
            </p:cNvGrpSpPr>
            <p:nvPr/>
          </p:nvGrpSpPr>
          <p:grpSpPr bwMode="auto">
            <a:xfrm>
              <a:off x="815" y="0"/>
              <a:ext cx="345" cy="367"/>
              <a:chOff x="1727" y="866"/>
              <a:chExt cx="129" cy="157"/>
            </a:xfrm>
          </p:grpSpPr>
          <p:sp>
            <p:nvSpPr>
              <p:cNvPr id="26652"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3"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4"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55"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sp>
          <p:nvSpPr>
            <p:cNvPr id="26656"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7"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8"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9"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0"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1"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2"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3"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4"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5"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6"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7"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8"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69"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6671"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zh-CN">
              <a:solidFill>
                <a:srgbClr val="006699"/>
              </a:solidFill>
            </a:endParaRPr>
          </a:p>
        </p:txBody>
      </p:sp>
      <p:sp>
        <p:nvSpPr>
          <p:cNvPr id="26672"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zh-CN">
              <a:solidFill>
                <a:srgbClr val="006699"/>
              </a:solidFill>
            </a:endParaRPr>
          </a:p>
        </p:txBody>
      </p:sp>
      <p:sp>
        <p:nvSpPr>
          <p:cNvPr id="26673"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44137C-F888-49B7-A8C1-7961CAD6E843}" type="slidenum">
              <a:rPr lang="en-US" altLang="zh-CN" smtClean="0">
                <a:solidFill>
                  <a:srgbClr val="006699"/>
                </a:solidFill>
              </a:rPr>
              <a:pPr fontAlgn="base">
                <a:spcBef>
                  <a:spcPct val="0"/>
                </a:spcBef>
                <a:spcAft>
                  <a:spcPct val="0"/>
                </a:spcAft>
              </a:pPr>
              <a:t>‹#›</a:t>
            </a:fld>
            <a:endParaRPr lang="en-US" altLang="zh-CN" smtClean="0">
              <a:solidFill>
                <a:srgbClr val="006699"/>
              </a:solidFill>
            </a:endParaRPr>
          </a:p>
        </p:txBody>
      </p:sp>
    </p:spTree>
    <p:extLst>
      <p:ext uri="{BB962C8B-B14F-4D97-AF65-F5344CB8AC3E}">
        <p14:creationId xmlns:p14="http://schemas.microsoft.com/office/powerpoint/2010/main" val="48104782"/>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26627"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7" name="Group 4"/>
            <p:cNvGrpSpPr>
              <a:grpSpLocks/>
            </p:cNvGrpSpPr>
            <p:nvPr/>
          </p:nvGrpSpPr>
          <p:grpSpPr bwMode="auto">
            <a:xfrm rot="14964908" flipH="1">
              <a:off x="104" y="2441"/>
              <a:ext cx="452" cy="444"/>
              <a:chOff x="1727" y="866"/>
              <a:chExt cx="129" cy="157"/>
            </a:xfrm>
          </p:grpSpPr>
          <p:sp>
            <p:nvSpPr>
              <p:cNvPr id="26629"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0"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1"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32"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9" name="Group 9"/>
            <p:cNvGrpSpPr>
              <a:grpSpLocks/>
            </p:cNvGrpSpPr>
            <p:nvPr/>
          </p:nvGrpSpPr>
          <p:grpSpPr bwMode="auto">
            <a:xfrm rot="416244">
              <a:off x="9" y="1746"/>
              <a:ext cx="1771" cy="1741"/>
              <a:chOff x="41" y="2787"/>
              <a:chExt cx="902" cy="833"/>
            </a:xfrm>
          </p:grpSpPr>
          <p:sp>
            <p:nvSpPr>
              <p:cNvPr id="26634"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5"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6"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7"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8"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2091" name="Group 15"/>
              <p:cNvGrpSpPr>
                <a:grpSpLocks/>
              </p:cNvGrpSpPr>
              <p:nvPr userDrawn="1"/>
            </p:nvGrpSpPr>
            <p:grpSpPr bwMode="auto">
              <a:xfrm rot="10886446" flipH="1">
                <a:off x="335" y="3251"/>
                <a:ext cx="608" cy="369"/>
                <a:chOff x="-366" y="1704"/>
                <a:chExt cx="608" cy="369"/>
              </a:xfrm>
            </p:grpSpPr>
            <p:sp>
              <p:nvSpPr>
                <p:cNvPr id="26640"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1"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2" name="Freeform 18"/>
                <p:cNvSpPr>
                  <a:spLocks/>
                </p:cNvSpPr>
                <p:nvPr userDrawn="1"/>
              </p:nvSpPr>
              <p:spPr bwMode="ltGray">
                <a:xfrm rot="4200091">
                  <a:off x="179" y="1723"/>
                  <a:ext cx="60" cy="28"/>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grpSp>
          <p:nvGrpSpPr>
            <p:cNvPr id="2060" name="Group 19"/>
            <p:cNvGrpSpPr>
              <a:grpSpLocks/>
            </p:cNvGrpSpPr>
            <p:nvPr/>
          </p:nvGrpSpPr>
          <p:grpSpPr bwMode="auto">
            <a:xfrm rot="6248562">
              <a:off x="343" y="3854"/>
              <a:ext cx="392" cy="424"/>
              <a:chOff x="1727" y="866"/>
              <a:chExt cx="129" cy="157"/>
            </a:xfrm>
          </p:grpSpPr>
          <p:sp>
            <p:nvSpPr>
              <p:cNvPr id="26644"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5"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6"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1" name="Group 23"/>
            <p:cNvGrpSpPr>
              <a:grpSpLocks/>
            </p:cNvGrpSpPr>
            <p:nvPr/>
          </p:nvGrpSpPr>
          <p:grpSpPr bwMode="auto">
            <a:xfrm rot="5003157">
              <a:off x="249" y="1102"/>
              <a:ext cx="412" cy="500"/>
              <a:chOff x="1727" y="866"/>
              <a:chExt cx="129" cy="157"/>
            </a:xfrm>
          </p:grpSpPr>
          <p:sp>
            <p:nvSpPr>
              <p:cNvPr id="26648"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9"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0"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2" name="Group 27"/>
            <p:cNvGrpSpPr>
              <a:grpSpLocks/>
            </p:cNvGrpSpPr>
            <p:nvPr/>
          </p:nvGrpSpPr>
          <p:grpSpPr bwMode="auto">
            <a:xfrm>
              <a:off x="815" y="0"/>
              <a:ext cx="345" cy="367"/>
              <a:chOff x="1727" y="866"/>
              <a:chExt cx="129" cy="157"/>
            </a:xfrm>
          </p:grpSpPr>
          <p:sp>
            <p:nvSpPr>
              <p:cNvPr id="26652"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3"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4"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55"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sp>
          <p:nvSpPr>
            <p:cNvPr id="26656"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7"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8"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9"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0"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1"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2"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3"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4"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5"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6"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7"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8"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69"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6671"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zh-CN">
              <a:solidFill>
                <a:srgbClr val="006699"/>
              </a:solidFill>
            </a:endParaRPr>
          </a:p>
        </p:txBody>
      </p:sp>
      <p:sp>
        <p:nvSpPr>
          <p:cNvPr id="26672"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zh-CN">
              <a:solidFill>
                <a:srgbClr val="006699"/>
              </a:solidFill>
            </a:endParaRPr>
          </a:p>
        </p:txBody>
      </p:sp>
      <p:sp>
        <p:nvSpPr>
          <p:cNvPr id="26673"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44137C-F888-49B7-A8C1-7961CAD6E843}" type="slidenum">
              <a:rPr lang="en-US" altLang="zh-CN" smtClean="0">
                <a:solidFill>
                  <a:srgbClr val="006699"/>
                </a:solidFill>
              </a:rPr>
              <a:pPr fontAlgn="base">
                <a:spcBef>
                  <a:spcPct val="0"/>
                </a:spcBef>
                <a:spcAft>
                  <a:spcPct val="0"/>
                </a:spcAft>
              </a:pPr>
              <a:t>‹#›</a:t>
            </a:fld>
            <a:endParaRPr lang="en-US" altLang="zh-CN" smtClean="0">
              <a:solidFill>
                <a:srgbClr val="006699"/>
              </a:solidFill>
            </a:endParaRPr>
          </a:p>
        </p:txBody>
      </p:sp>
    </p:spTree>
    <p:extLst>
      <p:ext uri="{BB962C8B-B14F-4D97-AF65-F5344CB8AC3E}">
        <p14:creationId xmlns:p14="http://schemas.microsoft.com/office/powerpoint/2010/main" val="1799331861"/>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 id="2147483743" r:id="rId12"/>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26627"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7" name="Group 4"/>
            <p:cNvGrpSpPr>
              <a:grpSpLocks/>
            </p:cNvGrpSpPr>
            <p:nvPr/>
          </p:nvGrpSpPr>
          <p:grpSpPr bwMode="auto">
            <a:xfrm rot="14964908" flipH="1">
              <a:off x="104" y="2441"/>
              <a:ext cx="452" cy="444"/>
              <a:chOff x="1727" y="866"/>
              <a:chExt cx="129" cy="157"/>
            </a:xfrm>
          </p:grpSpPr>
          <p:sp>
            <p:nvSpPr>
              <p:cNvPr id="26629"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0"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1"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32"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9" name="Group 9"/>
            <p:cNvGrpSpPr>
              <a:grpSpLocks/>
            </p:cNvGrpSpPr>
            <p:nvPr/>
          </p:nvGrpSpPr>
          <p:grpSpPr bwMode="auto">
            <a:xfrm rot="416244">
              <a:off x="9" y="1746"/>
              <a:ext cx="1771" cy="1741"/>
              <a:chOff x="41" y="2787"/>
              <a:chExt cx="902" cy="833"/>
            </a:xfrm>
          </p:grpSpPr>
          <p:sp>
            <p:nvSpPr>
              <p:cNvPr id="26634"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5"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6"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7"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8"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2091" name="Group 15"/>
              <p:cNvGrpSpPr>
                <a:grpSpLocks/>
              </p:cNvGrpSpPr>
              <p:nvPr userDrawn="1"/>
            </p:nvGrpSpPr>
            <p:grpSpPr bwMode="auto">
              <a:xfrm rot="10886446" flipH="1">
                <a:off x="335" y="3251"/>
                <a:ext cx="608" cy="369"/>
                <a:chOff x="-366" y="1704"/>
                <a:chExt cx="608" cy="369"/>
              </a:xfrm>
            </p:grpSpPr>
            <p:sp>
              <p:nvSpPr>
                <p:cNvPr id="26640"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1"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2" name="Freeform 18"/>
                <p:cNvSpPr>
                  <a:spLocks/>
                </p:cNvSpPr>
                <p:nvPr userDrawn="1"/>
              </p:nvSpPr>
              <p:spPr bwMode="ltGray">
                <a:xfrm rot="4200091">
                  <a:off x="179" y="1723"/>
                  <a:ext cx="60" cy="28"/>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grpSp>
          <p:nvGrpSpPr>
            <p:cNvPr id="2060" name="Group 19"/>
            <p:cNvGrpSpPr>
              <a:grpSpLocks/>
            </p:cNvGrpSpPr>
            <p:nvPr/>
          </p:nvGrpSpPr>
          <p:grpSpPr bwMode="auto">
            <a:xfrm rot="6248562">
              <a:off x="343" y="3854"/>
              <a:ext cx="392" cy="424"/>
              <a:chOff x="1727" y="866"/>
              <a:chExt cx="129" cy="157"/>
            </a:xfrm>
          </p:grpSpPr>
          <p:sp>
            <p:nvSpPr>
              <p:cNvPr id="26644"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5"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6"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1" name="Group 23"/>
            <p:cNvGrpSpPr>
              <a:grpSpLocks/>
            </p:cNvGrpSpPr>
            <p:nvPr/>
          </p:nvGrpSpPr>
          <p:grpSpPr bwMode="auto">
            <a:xfrm rot="5003157">
              <a:off x="249" y="1102"/>
              <a:ext cx="412" cy="500"/>
              <a:chOff x="1727" y="866"/>
              <a:chExt cx="129" cy="157"/>
            </a:xfrm>
          </p:grpSpPr>
          <p:sp>
            <p:nvSpPr>
              <p:cNvPr id="26648"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9"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0"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2" name="Group 27"/>
            <p:cNvGrpSpPr>
              <a:grpSpLocks/>
            </p:cNvGrpSpPr>
            <p:nvPr/>
          </p:nvGrpSpPr>
          <p:grpSpPr bwMode="auto">
            <a:xfrm>
              <a:off x="815" y="0"/>
              <a:ext cx="345" cy="367"/>
              <a:chOff x="1727" y="866"/>
              <a:chExt cx="129" cy="157"/>
            </a:xfrm>
          </p:grpSpPr>
          <p:sp>
            <p:nvSpPr>
              <p:cNvPr id="26652"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3"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4"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55"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sp>
          <p:nvSpPr>
            <p:cNvPr id="26656"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7"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8"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9"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0"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1"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2"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3"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4"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5"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6"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7"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8"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69"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6671"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zh-CN">
              <a:solidFill>
                <a:srgbClr val="006699"/>
              </a:solidFill>
            </a:endParaRPr>
          </a:p>
        </p:txBody>
      </p:sp>
      <p:sp>
        <p:nvSpPr>
          <p:cNvPr id="26672"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zh-CN">
              <a:solidFill>
                <a:srgbClr val="006699"/>
              </a:solidFill>
            </a:endParaRPr>
          </a:p>
        </p:txBody>
      </p:sp>
      <p:sp>
        <p:nvSpPr>
          <p:cNvPr id="26673"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44137C-F888-49B7-A8C1-7961CAD6E843}" type="slidenum">
              <a:rPr lang="en-US" altLang="zh-CN" smtClean="0">
                <a:solidFill>
                  <a:srgbClr val="006699"/>
                </a:solidFill>
              </a:rPr>
              <a:pPr fontAlgn="base">
                <a:spcBef>
                  <a:spcPct val="0"/>
                </a:spcBef>
                <a:spcAft>
                  <a:spcPct val="0"/>
                </a:spcAft>
              </a:pPr>
              <a:t>‹#›</a:t>
            </a:fld>
            <a:endParaRPr lang="en-US" altLang="zh-CN" smtClean="0">
              <a:solidFill>
                <a:srgbClr val="006699"/>
              </a:solidFill>
            </a:endParaRPr>
          </a:p>
        </p:txBody>
      </p:sp>
    </p:spTree>
    <p:extLst>
      <p:ext uri="{BB962C8B-B14F-4D97-AF65-F5344CB8AC3E}">
        <p14:creationId xmlns:p14="http://schemas.microsoft.com/office/powerpoint/2010/main" val="56963436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7938" y="0"/>
            <a:ext cx="2833688" cy="6856413"/>
            <a:chOff x="-5" y="0"/>
            <a:chExt cx="1785" cy="4319"/>
          </a:xfrm>
        </p:grpSpPr>
        <p:sp>
          <p:nvSpPr>
            <p:cNvPr id="26627" name="Freeform 3"/>
            <p:cNvSpPr>
              <a:spLocks/>
            </p:cNvSpPr>
            <p:nvPr/>
          </p:nvSpPr>
          <p:spPr bwMode="ltGray">
            <a:xfrm>
              <a:off x="-5" y="3262"/>
              <a:ext cx="472" cy="802"/>
            </a:xfrm>
            <a:custGeom>
              <a:avLst/>
              <a:gdLst/>
              <a:ahLst/>
              <a:cxnLst>
                <a:cxn ang="0">
                  <a:pos x="5" y="32"/>
                </a:cxn>
                <a:cxn ang="0">
                  <a:pos x="189" y="26"/>
                </a:cxn>
                <a:cxn ang="0">
                  <a:pos x="309" y="66"/>
                </a:cxn>
                <a:cxn ang="0">
                  <a:pos x="357" y="98"/>
                </a:cxn>
                <a:cxn ang="0">
                  <a:pos x="413" y="162"/>
                </a:cxn>
                <a:cxn ang="0">
                  <a:pos x="437" y="250"/>
                </a:cxn>
                <a:cxn ang="0">
                  <a:pos x="397" y="530"/>
                </a:cxn>
                <a:cxn ang="0">
                  <a:pos x="341" y="634"/>
                </a:cxn>
                <a:cxn ang="0">
                  <a:pos x="173" y="714"/>
                </a:cxn>
                <a:cxn ang="0">
                  <a:pos x="77" y="730"/>
                </a:cxn>
                <a:cxn ang="0">
                  <a:pos x="69" y="802"/>
                </a:cxn>
                <a:cxn ang="0">
                  <a:pos x="7" y="788"/>
                </a:cxn>
                <a:cxn ang="0">
                  <a:pos x="5" y="751"/>
                </a:cxn>
                <a:cxn ang="0">
                  <a:pos x="37" y="722"/>
                </a:cxn>
                <a:cxn ang="0">
                  <a:pos x="5" y="670"/>
                </a:cxn>
                <a:cxn ang="0">
                  <a:pos x="5" y="32"/>
                </a:cxn>
              </a:cxnLst>
              <a:rect l="0" t="0" r="r" b="b"/>
              <a:pathLst>
                <a:path w="472" h="802">
                  <a:moveTo>
                    <a:pt x="5" y="32"/>
                  </a:moveTo>
                  <a:cubicBezTo>
                    <a:pt x="101" y="0"/>
                    <a:pt x="20" y="17"/>
                    <a:pt x="189" y="26"/>
                  </a:cubicBezTo>
                  <a:cubicBezTo>
                    <a:pt x="221" y="37"/>
                    <a:pt x="280" y="47"/>
                    <a:pt x="309" y="66"/>
                  </a:cubicBezTo>
                  <a:cubicBezTo>
                    <a:pt x="325" y="77"/>
                    <a:pt x="357" y="98"/>
                    <a:pt x="357" y="98"/>
                  </a:cubicBezTo>
                  <a:cubicBezTo>
                    <a:pt x="394" y="154"/>
                    <a:pt x="373" y="135"/>
                    <a:pt x="413" y="162"/>
                  </a:cubicBezTo>
                  <a:cubicBezTo>
                    <a:pt x="433" y="223"/>
                    <a:pt x="426" y="193"/>
                    <a:pt x="437" y="250"/>
                  </a:cubicBezTo>
                  <a:cubicBezTo>
                    <a:pt x="433" y="370"/>
                    <a:pt x="472" y="455"/>
                    <a:pt x="397" y="530"/>
                  </a:cubicBezTo>
                  <a:cubicBezTo>
                    <a:pt x="385" y="567"/>
                    <a:pt x="368" y="607"/>
                    <a:pt x="341" y="634"/>
                  </a:cubicBezTo>
                  <a:cubicBezTo>
                    <a:pt x="319" y="701"/>
                    <a:pt x="233" y="707"/>
                    <a:pt x="173" y="714"/>
                  </a:cubicBezTo>
                  <a:cubicBezTo>
                    <a:pt x="142" y="724"/>
                    <a:pt x="100" y="707"/>
                    <a:pt x="77" y="730"/>
                  </a:cubicBezTo>
                  <a:cubicBezTo>
                    <a:pt x="60" y="747"/>
                    <a:pt x="72" y="778"/>
                    <a:pt x="69" y="802"/>
                  </a:cubicBezTo>
                  <a:cubicBezTo>
                    <a:pt x="53" y="799"/>
                    <a:pt x="23" y="792"/>
                    <a:pt x="7" y="788"/>
                  </a:cubicBezTo>
                  <a:cubicBezTo>
                    <a:pt x="5" y="788"/>
                    <a:pt x="0" y="762"/>
                    <a:pt x="5" y="751"/>
                  </a:cubicBezTo>
                  <a:cubicBezTo>
                    <a:pt x="10" y="740"/>
                    <a:pt x="37" y="735"/>
                    <a:pt x="37" y="722"/>
                  </a:cubicBezTo>
                  <a:cubicBezTo>
                    <a:pt x="26" y="682"/>
                    <a:pt x="22" y="685"/>
                    <a:pt x="5" y="670"/>
                  </a:cubicBezTo>
                  <a:cubicBezTo>
                    <a:pt x="5" y="541"/>
                    <a:pt x="5" y="233"/>
                    <a:pt x="5" y="32"/>
                  </a:cubicBezTo>
                  <a:close/>
                </a:path>
              </a:pathLst>
            </a:custGeom>
            <a:solidFill>
              <a:schemeClr val="folHlink">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7" name="Group 4"/>
            <p:cNvGrpSpPr>
              <a:grpSpLocks/>
            </p:cNvGrpSpPr>
            <p:nvPr/>
          </p:nvGrpSpPr>
          <p:grpSpPr bwMode="auto">
            <a:xfrm rot="14964908" flipH="1">
              <a:off x="104" y="2441"/>
              <a:ext cx="452" cy="444"/>
              <a:chOff x="1727" y="866"/>
              <a:chExt cx="129" cy="157"/>
            </a:xfrm>
          </p:grpSpPr>
          <p:sp>
            <p:nvSpPr>
              <p:cNvPr id="26629" name="Freeform 5"/>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0" name="Freeform 6"/>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1" name="Freeform 7"/>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32" name="Freeform 8"/>
            <p:cNvSpPr>
              <a:spLocks/>
            </p:cNvSpPr>
            <p:nvPr/>
          </p:nvSpPr>
          <p:spPr bwMode="ltGray">
            <a:xfrm>
              <a:off x="90" y="1736"/>
              <a:ext cx="710" cy="768"/>
            </a:xfrm>
            <a:custGeom>
              <a:avLst/>
              <a:gdLst/>
              <a:ahLst/>
              <a:cxnLst>
                <a:cxn ang="0">
                  <a:pos x="14" y="416"/>
                </a:cxn>
                <a:cxn ang="0">
                  <a:pos x="14" y="272"/>
                </a:cxn>
                <a:cxn ang="0">
                  <a:pos x="102" y="144"/>
                </a:cxn>
                <a:cxn ang="0">
                  <a:pos x="150" y="96"/>
                </a:cxn>
                <a:cxn ang="0">
                  <a:pos x="198" y="64"/>
                </a:cxn>
                <a:cxn ang="0">
                  <a:pos x="350" y="0"/>
                </a:cxn>
                <a:cxn ang="0">
                  <a:pos x="534" y="8"/>
                </a:cxn>
                <a:cxn ang="0">
                  <a:pos x="662" y="96"/>
                </a:cxn>
                <a:cxn ang="0">
                  <a:pos x="710" y="200"/>
                </a:cxn>
                <a:cxn ang="0">
                  <a:pos x="702" y="400"/>
                </a:cxn>
                <a:cxn ang="0">
                  <a:pos x="678" y="448"/>
                </a:cxn>
                <a:cxn ang="0">
                  <a:pos x="550" y="632"/>
                </a:cxn>
                <a:cxn ang="0">
                  <a:pos x="518" y="656"/>
                </a:cxn>
                <a:cxn ang="0">
                  <a:pos x="470" y="664"/>
                </a:cxn>
                <a:cxn ang="0">
                  <a:pos x="518" y="680"/>
                </a:cxn>
                <a:cxn ang="0">
                  <a:pos x="566" y="696"/>
                </a:cxn>
                <a:cxn ang="0">
                  <a:pos x="574" y="720"/>
                </a:cxn>
                <a:cxn ang="0">
                  <a:pos x="526" y="736"/>
                </a:cxn>
                <a:cxn ang="0">
                  <a:pos x="502" y="752"/>
                </a:cxn>
                <a:cxn ang="0">
                  <a:pos x="454" y="768"/>
                </a:cxn>
                <a:cxn ang="0">
                  <a:pos x="438" y="712"/>
                </a:cxn>
                <a:cxn ang="0">
                  <a:pos x="246" y="688"/>
                </a:cxn>
                <a:cxn ang="0">
                  <a:pos x="134" y="648"/>
                </a:cxn>
                <a:cxn ang="0">
                  <a:pos x="110" y="624"/>
                </a:cxn>
                <a:cxn ang="0">
                  <a:pos x="78" y="576"/>
                </a:cxn>
                <a:cxn ang="0">
                  <a:pos x="54" y="464"/>
                </a:cxn>
                <a:cxn ang="0">
                  <a:pos x="30" y="408"/>
                </a:cxn>
                <a:cxn ang="0">
                  <a:pos x="22" y="384"/>
                </a:cxn>
                <a:cxn ang="0">
                  <a:pos x="14" y="416"/>
                </a:cxn>
              </a:cxnLst>
              <a:rect l="0" t="0" r="r" b="b"/>
              <a:pathLst>
                <a:path w="710" h="768">
                  <a:moveTo>
                    <a:pt x="14" y="416"/>
                  </a:moveTo>
                  <a:cubicBezTo>
                    <a:pt x="6" y="353"/>
                    <a:pt x="0" y="339"/>
                    <a:pt x="14" y="272"/>
                  </a:cubicBezTo>
                  <a:cubicBezTo>
                    <a:pt x="24" y="227"/>
                    <a:pt x="72" y="178"/>
                    <a:pt x="102" y="144"/>
                  </a:cubicBezTo>
                  <a:cubicBezTo>
                    <a:pt x="117" y="127"/>
                    <a:pt x="134" y="112"/>
                    <a:pt x="150" y="96"/>
                  </a:cubicBezTo>
                  <a:cubicBezTo>
                    <a:pt x="164" y="82"/>
                    <a:pt x="198" y="64"/>
                    <a:pt x="198" y="64"/>
                  </a:cubicBezTo>
                  <a:cubicBezTo>
                    <a:pt x="231" y="14"/>
                    <a:pt x="294" y="7"/>
                    <a:pt x="350" y="0"/>
                  </a:cubicBezTo>
                  <a:cubicBezTo>
                    <a:pt x="411" y="3"/>
                    <a:pt x="473" y="1"/>
                    <a:pt x="534" y="8"/>
                  </a:cubicBezTo>
                  <a:cubicBezTo>
                    <a:pt x="582" y="13"/>
                    <a:pt x="624" y="71"/>
                    <a:pt x="662" y="96"/>
                  </a:cubicBezTo>
                  <a:cubicBezTo>
                    <a:pt x="691" y="140"/>
                    <a:pt x="698" y="151"/>
                    <a:pt x="710" y="200"/>
                  </a:cubicBezTo>
                  <a:cubicBezTo>
                    <a:pt x="707" y="267"/>
                    <a:pt x="707" y="333"/>
                    <a:pt x="702" y="400"/>
                  </a:cubicBezTo>
                  <a:cubicBezTo>
                    <a:pt x="700" y="423"/>
                    <a:pt x="688" y="428"/>
                    <a:pt x="678" y="448"/>
                  </a:cubicBezTo>
                  <a:cubicBezTo>
                    <a:pt x="646" y="512"/>
                    <a:pt x="626" y="607"/>
                    <a:pt x="550" y="632"/>
                  </a:cubicBezTo>
                  <a:cubicBezTo>
                    <a:pt x="539" y="640"/>
                    <a:pt x="530" y="651"/>
                    <a:pt x="518" y="656"/>
                  </a:cubicBezTo>
                  <a:cubicBezTo>
                    <a:pt x="503" y="662"/>
                    <a:pt x="470" y="648"/>
                    <a:pt x="470" y="664"/>
                  </a:cubicBezTo>
                  <a:cubicBezTo>
                    <a:pt x="470" y="681"/>
                    <a:pt x="502" y="675"/>
                    <a:pt x="518" y="680"/>
                  </a:cubicBezTo>
                  <a:cubicBezTo>
                    <a:pt x="534" y="685"/>
                    <a:pt x="566" y="696"/>
                    <a:pt x="566" y="696"/>
                  </a:cubicBezTo>
                  <a:cubicBezTo>
                    <a:pt x="569" y="704"/>
                    <a:pt x="580" y="714"/>
                    <a:pt x="574" y="720"/>
                  </a:cubicBezTo>
                  <a:cubicBezTo>
                    <a:pt x="562" y="732"/>
                    <a:pt x="542" y="731"/>
                    <a:pt x="526" y="736"/>
                  </a:cubicBezTo>
                  <a:cubicBezTo>
                    <a:pt x="517" y="739"/>
                    <a:pt x="511" y="748"/>
                    <a:pt x="502" y="752"/>
                  </a:cubicBezTo>
                  <a:cubicBezTo>
                    <a:pt x="487" y="759"/>
                    <a:pt x="454" y="768"/>
                    <a:pt x="454" y="768"/>
                  </a:cubicBezTo>
                  <a:cubicBezTo>
                    <a:pt x="448" y="750"/>
                    <a:pt x="453" y="725"/>
                    <a:pt x="438" y="712"/>
                  </a:cubicBezTo>
                  <a:cubicBezTo>
                    <a:pt x="407" y="685"/>
                    <a:pt x="256" y="689"/>
                    <a:pt x="246" y="688"/>
                  </a:cubicBezTo>
                  <a:cubicBezTo>
                    <a:pt x="207" y="680"/>
                    <a:pt x="166" y="674"/>
                    <a:pt x="134" y="648"/>
                  </a:cubicBezTo>
                  <a:cubicBezTo>
                    <a:pt x="125" y="641"/>
                    <a:pt x="117" y="633"/>
                    <a:pt x="110" y="624"/>
                  </a:cubicBezTo>
                  <a:cubicBezTo>
                    <a:pt x="98" y="609"/>
                    <a:pt x="78" y="576"/>
                    <a:pt x="78" y="576"/>
                  </a:cubicBezTo>
                  <a:cubicBezTo>
                    <a:pt x="66" y="506"/>
                    <a:pt x="74" y="544"/>
                    <a:pt x="54" y="464"/>
                  </a:cubicBezTo>
                  <a:cubicBezTo>
                    <a:pt x="37" y="397"/>
                    <a:pt x="58" y="463"/>
                    <a:pt x="30" y="408"/>
                  </a:cubicBezTo>
                  <a:cubicBezTo>
                    <a:pt x="26" y="400"/>
                    <a:pt x="30" y="380"/>
                    <a:pt x="22" y="384"/>
                  </a:cubicBezTo>
                  <a:cubicBezTo>
                    <a:pt x="12" y="389"/>
                    <a:pt x="17" y="405"/>
                    <a:pt x="14" y="416"/>
                  </a:cubicBezTo>
                  <a:close/>
                </a:path>
              </a:pathLst>
            </a:custGeom>
            <a:solidFill>
              <a:schemeClr val="accent2">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grpSp>
          <p:nvGrpSpPr>
            <p:cNvPr id="2059" name="Group 9"/>
            <p:cNvGrpSpPr>
              <a:grpSpLocks/>
            </p:cNvGrpSpPr>
            <p:nvPr/>
          </p:nvGrpSpPr>
          <p:grpSpPr bwMode="auto">
            <a:xfrm rot="416244">
              <a:off x="9" y="1746"/>
              <a:ext cx="1771" cy="1741"/>
              <a:chOff x="41" y="2787"/>
              <a:chExt cx="902" cy="833"/>
            </a:xfrm>
          </p:grpSpPr>
          <p:sp>
            <p:nvSpPr>
              <p:cNvPr id="26634" name="Freeform 10"/>
              <p:cNvSpPr>
                <a:spLocks/>
              </p:cNvSpPr>
              <p:nvPr userDrawn="1"/>
            </p:nvSpPr>
            <p:spPr bwMode="ltGray">
              <a:xfrm rot="373331" flipH="1">
                <a:off x="125" y="2787"/>
                <a:ext cx="313" cy="303"/>
              </a:xfrm>
              <a:custGeom>
                <a:avLst/>
                <a:gdLst/>
                <a:ahLst/>
                <a:cxnLst>
                  <a:cxn ang="0">
                    <a:pos x="46" y="210"/>
                  </a:cxn>
                  <a:cxn ang="0">
                    <a:pos x="37" y="198"/>
                  </a:cxn>
                  <a:cxn ang="0">
                    <a:pos x="26" y="181"/>
                  </a:cxn>
                  <a:cxn ang="0">
                    <a:pos x="15" y="159"/>
                  </a:cxn>
                  <a:cxn ang="0">
                    <a:pos x="5" y="135"/>
                  </a:cxn>
                  <a:cxn ang="0">
                    <a:pos x="0" y="109"/>
                  </a:cxn>
                  <a:cxn ang="0">
                    <a:pos x="1" y="82"/>
                  </a:cxn>
                  <a:cxn ang="0">
                    <a:pos x="9" y="57"/>
                  </a:cxn>
                  <a:cxn ang="0">
                    <a:pos x="27" y="35"/>
                  </a:cxn>
                  <a:cxn ang="0">
                    <a:pos x="45" y="22"/>
                  </a:cxn>
                  <a:cxn ang="0">
                    <a:pos x="60" y="12"/>
                  </a:cxn>
                  <a:cxn ang="0">
                    <a:pos x="72" y="7"/>
                  </a:cxn>
                  <a:cxn ang="0">
                    <a:pos x="81" y="5"/>
                  </a:cxn>
                  <a:cxn ang="0">
                    <a:pos x="88" y="5"/>
                  </a:cxn>
                  <a:cxn ang="0">
                    <a:pos x="104" y="0"/>
                  </a:cxn>
                  <a:cxn ang="0">
                    <a:pos x="148" y="8"/>
                  </a:cxn>
                  <a:cxn ang="0">
                    <a:pos x="160" y="12"/>
                  </a:cxn>
                  <a:cxn ang="0">
                    <a:pos x="172" y="15"/>
                  </a:cxn>
                  <a:cxn ang="0">
                    <a:pos x="182" y="19"/>
                  </a:cxn>
                  <a:cxn ang="0">
                    <a:pos x="190" y="23"/>
                  </a:cxn>
                  <a:cxn ang="0">
                    <a:pos x="198" y="27"/>
                  </a:cxn>
                  <a:cxn ang="0">
                    <a:pos x="205" y="32"/>
                  </a:cxn>
                  <a:cxn ang="0">
                    <a:pos x="211" y="38"/>
                  </a:cxn>
                  <a:cxn ang="0">
                    <a:pos x="217" y="45"/>
                  </a:cxn>
                  <a:cxn ang="0">
                    <a:pos x="205" y="40"/>
                  </a:cxn>
                  <a:cxn ang="0">
                    <a:pos x="194" y="36"/>
                  </a:cxn>
                  <a:cxn ang="0">
                    <a:pos x="183" y="33"/>
                  </a:cxn>
                  <a:cxn ang="0">
                    <a:pos x="172" y="30"/>
                  </a:cxn>
                  <a:cxn ang="0">
                    <a:pos x="163" y="27"/>
                  </a:cxn>
                  <a:cxn ang="0">
                    <a:pos x="153" y="26"/>
                  </a:cxn>
                  <a:cxn ang="0">
                    <a:pos x="143" y="24"/>
                  </a:cxn>
                  <a:cxn ang="0">
                    <a:pos x="134" y="24"/>
                  </a:cxn>
                  <a:cxn ang="0">
                    <a:pos x="125" y="24"/>
                  </a:cxn>
                  <a:cxn ang="0">
                    <a:pos x="116" y="25"/>
                  </a:cxn>
                  <a:cxn ang="0">
                    <a:pos x="107" y="27"/>
                  </a:cxn>
                  <a:cxn ang="0">
                    <a:pos x="99" y="29"/>
                  </a:cxn>
                  <a:cxn ang="0">
                    <a:pos x="91" y="33"/>
                  </a:cxn>
                  <a:cxn ang="0">
                    <a:pos x="82" y="36"/>
                  </a:cxn>
                  <a:cxn ang="0">
                    <a:pos x="74" y="41"/>
                  </a:cxn>
                  <a:cxn ang="0">
                    <a:pos x="66" y="46"/>
                  </a:cxn>
                  <a:cxn ang="0">
                    <a:pos x="52" y="61"/>
                  </a:cxn>
                  <a:cxn ang="0">
                    <a:pos x="42" y="80"/>
                  </a:cxn>
                  <a:cxn ang="0">
                    <a:pos x="37" y="103"/>
                  </a:cxn>
                  <a:cxn ang="0">
                    <a:pos x="35" y="126"/>
                  </a:cxn>
                  <a:cxn ang="0">
                    <a:pos x="35" y="151"/>
                  </a:cxn>
                  <a:cxn ang="0">
                    <a:pos x="38" y="174"/>
                  </a:cxn>
                  <a:cxn ang="0">
                    <a:pos x="41" y="194"/>
                  </a:cxn>
                  <a:cxn ang="0">
                    <a:pos x="46" y="210"/>
                  </a:cxn>
                </a:cxnLst>
                <a:rect l="0" t="0" r="r" b="b"/>
                <a:pathLst>
                  <a:path w="217" h="210">
                    <a:moveTo>
                      <a:pt x="46" y="210"/>
                    </a:moveTo>
                    <a:lnTo>
                      <a:pt x="37" y="198"/>
                    </a:lnTo>
                    <a:lnTo>
                      <a:pt x="26" y="181"/>
                    </a:lnTo>
                    <a:lnTo>
                      <a:pt x="15" y="159"/>
                    </a:lnTo>
                    <a:lnTo>
                      <a:pt x="5" y="135"/>
                    </a:lnTo>
                    <a:lnTo>
                      <a:pt x="0" y="109"/>
                    </a:lnTo>
                    <a:lnTo>
                      <a:pt x="1" y="82"/>
                    </a:lnTo>
                    <a:lnTo>
                      <a:pt x="9" y="57"/>
                    </a:lnTo>
                    <a:lnTo>
                      <a:pt x="27" y="35"/>
                    </a:lnTo>
                    <a:lnTo>
                      <a:pt x="45" y="22"/>
                    </a:lnTo>
                    <a:lnTo>
                      <a:pt x="60" y="12"/>
                    </a:lnTo>
                    <a:lnTo>
                      <a:pt x="72" y="7"/>
                    </a:lnTo>
                    <a:lnTo>
                      <a:pt x="81" y="5"/>
                    </a:lnTo>
                    <a:lnTo>
                      <a:pt x="88" y="5"/>
                    </a:lnTo>
                    <a:lnTo>
                      <a:pt x="104" y="0"/>
                    </a:lnTo>
                    <a:lnTo>
                      <a:pt x="148" y="8"/>
                    </a:lnTo>
                    <a:lnTo>
                      <a:pt x="160" y="12"/>
                    </a:lnTo>
                    <a:lnTo>
                      <a:pt x="172" y="15"/>
                    </a:lnTo>
                    <a:lnTo>
                      <a:pt x="182" y="19"/>
                    </a:lnTo>
                    <a:lnTo>
                      <a:pt x="190" y="23"/>
                    </a:lnTo>
                    <a:lnTo>
                      <a:pt x="198" y="27"/>
                    </a:lnTo>
                    <a:lnTo>
                      <a:pt x="205" y="32"/>
                    </a:lnTo>
                    <a:lnTo>
                      <a:pt x="211" y="38"/>
                    </a:lnTo>
                    <a:lnTo>
                      <a:pt x="217" y="45"/>
                    </a:lnTo>
                    <a:lnTo>
                      <a:pt x="205" y="40"/>
                    </a:lnTo>
                    <a:lnTo>
                      <a:pt x="194" y="36"/>
                    </a:lnTo>
                    <a:lnTo>
                      <a:pt x="183" y="33"/>
                    </a:lnTo>
                    <a:lnTo>
                      <a:pt x="172" y="30"/>
                    </a:lnTo>
                    <a:lnTo>
                      <a:pt x="163" y="27"/>
                    </a:lnTo>
                    <a:lnTo>
                      <a:pt x="153" y="26"/>
                    </a:lnTo>
                    <a:lnTo>
                      <a:pt x="143" y="24"/>
                    </a:lnTo>
                    <a:lnTo>
                      <a:pt x="134" y="24"/>
                    </a:lnTo>
                    <a:lnTo>
                      <a:pt x="125" y="24"/>
                    </a:lnTo>
                    <a:lnTo>
                      <a:pt x="116" y="25"/>
                    </a:lnTo>
                    <a:lnTo>
                      <a:pt x="107" y="27"/>
                    </a:lnTo>
                    <a:lnTo>
                      <a:pt x="99" y="29"/>
                    </a:lnTo>
                    <a:lnTo>
                      <a:pt x="91" y="33"/>
                    </a:lnTo>
                    <a:lnTo>
                      <a:pt x="82" y="36"/>
                    </a:lnTo>
                    <a:lnTo>
                      <a:pt x="74" y="41"/>
                    </a:lnTo>
                    <a:lnTo>
                      <a:pt x="66" y="46"/>
                    </a:lnTo>
                    <a:lnTo>
                      <a:pt x="52" y="61"/>
                    </a:lnTo>
                    <a:lnTo>
                      <a:pt x="42" y="80"/>
                    </a:lnTo>
                    <a:lnTo>
                      <a:pt x="37" y="103"/>
                    </a:lnTo>
                    <a:lnTo>
                      <a:pt x="35" y="126"/>
                    </a:lnTo>
                    <a:lnTo>
                      <a:pt x="35" y="151"/>
                    </a:lnTo>
                    <a:lnTo>
                      <a:pt x="38" y="174"/>
                    </a:lnTo>
                    <a:lnTo>
                      <a:pt x="41" y="194"/>
                    </a:lnTo>
                    <a:lnTo>
                      <a:pt x="46" y="21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5" name="Freeform 11"/>
              <p:cNvSpPr>
                <a:spLocks/>
              </p:cNvSpPr>
              <p:nvPr userDrawn="1"/>
            </p:nvSpPr>
            <p:spPr bwMode="ltGray">
              <a:xfrm rot="373331" flipH="1">
                <a:off x="41" y="2843"/>
                <a:ext cx="262" cy="308"/>
              </a:xfrm>
              <a:custGeom>
                <a:avLst/>
                <a:gdLst/>
                <a:ahLst/>
                <a:cxnLst>
                  <a:cxn ang="0">
                    <a:pos x="109" y="0"/>
                  </a:cxn>
                  <a:cxn ang="0">
                    <a:pos x="112" y="2"/>
                  </a:cxn>
                  <a:cxn ang="0">
                    <a:pos x="118" y="8"/>
                  </a:cxn>
                  <a:cxn ang="0">
                    <a:pos x="127" y="18"/>
                  </a:cxn>
                  <a:cxn ang="0">
                    <a:pos x="137" y="33"/>
                  </a:cxn>
                  <a:cxn ang="0">
                    <a:pos x="145" y="52"/>
                  </a:cxn>
                  <a:cxn ang="0">
                    <a:pos x="150" y="76"/>
                  </a:cxn>
                  <a:cxn ang="0">
                    <a:pos x="150" y="105"/>
                  </a:cxn>
                  <a:cxn ang="0">
                    <a:pos x="144" y="139"/>
                  </a:cxn>
                  <a:cxn ang="0">
                    <a:pos x="140" y="149"/>
                  </a:cxn>
                  <a:cxn ang="0">
                    <a:pos x="136" y="157"/>
                  </a:cxn>
                  <a:cxn ang="0">
                    <a:pos x="131" y="165"/>
                  </a:cxn>
                  <a:cxn ang="0">
                    <a:pos x="125" y="173"/>
                  </a:cxn>
                  <a:cxn ang="0">
                    <a:pos x="117" y="180"/>
                  </a:cxn>
                  <a:cxn ang="0">
                    <a:pos x="110" y="185"/>
                  </a:cxn>
                  <a:cxn ang="0">
                    <a:pos x="102" y="191"/>
                  </a:cxn>
                  <a:cxn ang="0">
                    <a:pos x="92" y="195"/>
                  </a:cxn>
                  <a:cxn ang="0">
                    <a:pos x="82" y="197"/>
                  </a:cxn>
                  <a:cxn ang="0">
                    <a:pos x="72" y="200"/>
                  </a:cxn>
                  <a:cxn ang="0">
                    <a:pos x="61" y="201"/>
                  </a:cxn>
                  <a:cxn ang="0">
                    <a:pos x="49" y="201"/>
                  </a:cxn>
                  <a:cxn ang="0">
                    <a:pos x="37" y="200"/>
                  </a:cxn>
                  <a:cxn ang="0">
                    <a:pos x="25" y="197"/>
                  </a:cxn>
                  <a:cxn ang="0">
                    <a:pos x="12" y="193"/>
                  </a:cxn>
                  <a:cxn ang="0">
                    <a:pos x="0" y="188"/>
                  </a:cxn>
                  <a:cxn ang="0">
                    <a:pos x="11" y="195"/>
                  </a:cxn>
                  <a:cxn ang="0">
                    <a:pos x="22" y="200"/>
                  </a:cxn>
                  <a:cxn ang="0">
                    <a:pos x="33" y="205"/>
                  </a:cxn>
                  <a:cxn ang="0">
                    <a:pos x="43" y="208"/>
                  </a:cxn>
                  <a:cxn ang="0">
                    <a:pos x="53" y="211"/>
                  </a:cxn>
                  <a:cxn ang="0">
                    <a:pos x="63" y="212"/>
                  </a:cxn>
                  <a:cxn ang="0">
                    <a:pos x="73" y="213"/>
                  </a:cxn>
                  <a:cxn ang="0">
                    <a:pos x="83" y="213"/>
                  </a:cxn>
                  <a:cxn ang="0">
                    <a:pos x="91" y="212"/>
                  </a:cxn>
                  <a:cxn ang="0">
                    <a:pos x="100" y="210"/>
                  </a:cxn>
                  <a:cxn ang="0">
                    <a:pos x="108" y="208"/>
                  </a:cxn>
                  <a:cxn ang="0">
                    <a:pos x="116" y="206"/>
                  </a:cxn>
                  <a:cxn ang="0">
                    <a:pos x="123" y="203"/>
                  </a:cxn>
                  <a:cxn ang="0">
                    <a:pos x="130" y="199"/>
                  </a:cxn>
                  <a:cxn ang="0">
                    <a:pos x="136" y="195"/>
                  </a:cxn>
                  <a:cxn ang="0">
                    <a:pos x="142" y="191"/>
                  </a:cxn>
                  <a:cxn ang="0">
                    <a:pos x="158" y="176"/>
                  </a:cxn>
                  <a:cxn ang="0">
                    <a:pos x="169" y="161"/>
                  </a:cxn>
                  <a:cxn ang="0">
                    <a:pos x="176" y="144"/>
                  </a:cxn>
                  <a:cxn ang="0">
                    <a:pos x="179" y="128"/>
                  </a:cxn>
                  <a:cxn ang="0">
                    <a:pos x="181" y="111"/>
                  </a:cxn>
                  <a:cxn ang="0">
                    <a:pos x="181" y="95"/>
                  </a:cxn>
                  <a:cxn ang="0">
                    <a:pos x="182" y="79"/>
                  </a:cxn>
                  <a:cxn ang="0">
                    <a:pos x="173" y="46"/>
                  </a:cxn>
                  <a:cxn ang="0">
                    <a:pos x="156" y="21"/>
                  </a:cxn>
                  <a:cxn ang="0">
                    <a:pos x="151" y="18"/>
                  </a:cxn>
                  <a:cxn ang="0">
                    <a:pos x="147" y="15"/>
                  </a:cxn>
                  <a:cxn ang="0">
                    <a:pos x="142" y="13"/>
                  </a:cxn>
                  <a:cxn ang="0">
                    <a:pos x="138" y="11"/>
                  </a:cxn>
                  <a:cxn ang="0">
                    <a:pos x="132" y="9"/>
                  </a:cxn>
                  <a:cxn ang="0">
                    <a:pos x="126" y="6"/>
                  </a:cxn>
                  <a:cxn ang="0">
                    <a:pos x="119" y="3"/>
                  </a:cxn>
                  <a:cxn ang="0">
                    <a:pos x="109" y="0"/>
                  </a:cxn>
                </a:cxnLst>
                <a:rect l="0" t="0" r="r" b="b"/>
                <a:pathLst>
                  <a:path w="182" h="213">
                    <a:moveTo>
                      <a:pt x="109" y="0"/>
                    </a:moveTo>
                    <a:lnTo>
                      <a:pt x="112" y="2"/>
                    </a:lnTo>
                    <a:lnTo>
                      <a:pt x="118" y="8"/>
                    </a:lnTo>
                    <a:lnTo>
                      <a:pt x="127" y="18"/>
                    </a:lnTo>
                    <a:lnTo>
                      <a:pt x="137" y="33"/>
                    </a:lnTo>
                    <a:lnTo>
                      <a:pt x="145" y="52"/>
                    </a:lnTo>
                    <a:lnTo>
                      <a:pt x="150" y="76"/>
                    </a:lnTo>
                    <a:lnTo>
                      <a:pt x="150" y="105"/>
                    </a:lnTo>
                    <a:lnTo>
                      <a:pt x="144" y="139"/>
                    </a:lnTo>
                    <a:lnTo>
                      <a:pt x="140" y="149"/>
                    </a:lnTo>
                    <a:lnTo>
                      <a:pt x="136" y="157"/>
                    </a:lnTo>
                    <a:lnTo>
                      <a:pt x="131" y="165"/>
                    </a:lnTo>
                    <a:lnTo>
                      <a:pt x="125" y="173"/>
                    </a:lnTo>
                    <a:lnTo>
                      <a:pt x="117" y="180"/>
                    </a:lnTo>
                    <a:lnTo>
                      <a:pt x="110" y="185"/>
                    </a:lnTo>
                    <a:lnTo>
                      <a:pt x="102" y="191"/>
                    </a:lnTo>
                    <a:lnTo>
                      <a:pt x="92" y="195"/>
                    </a:lnTo>
                    <a:lnTo>
                      <a:pt x="82" y="197"/>
                    </a:lnTo>
                    <a:lnTo>
                      <a:pt x="72" y="200"/>
                    </a:lnTo>
                    <a:lnTo>
                      <a:pt x="61" y="201"/>
                    </a:lnTo>
                    <a:lnTo>
                      <a:pt x="49" y="201"/>
                    </a:lnTo>
                    <a:lnTo>
                      <a:pt x="37" y="200"/>
                    </a:lnTo>
                    <a:lnTo>
                      <a:pt x="25" y="197"/>
                    </a:lnTo>
                    <a:lnTo>
                      <a:pt x="12" y="193"/>
                    </a:lnTo>
                    <a:lnTo>
                      <a:pt x="0" y="188"/>
                    </a:lnTo>
                    <a:lnTo>
                      <a:pt x="11" y="195"/>
                    </a:lnTo>
                    <a:lnTo>
                      <a:pt x="22" y="200"/>
                    </a:lnTo>
                    <a:lnTo>
                      <a:pt x="33" y="205"/>
                    </a:lnTo>
                    <a:lnTo>
                      <a:pt x="43" y="208"/>
                    </a:lnTo>
                    <a:lnTo>
                      <a:pt x="53" y="211"/>
                    </a:lnTo>
                    <a:lnTo>
                      <a:pt x="63" y="212"/>
                    </a:lnTo>
                    <a:lnTo>
                      <a:pt x="73" y="213"/>
                    </a:lnTo>
                    <a:lnTo>
                      <a:pt x="83" y="213"/>
                    </a:lnTo>
                    <a:lnTo>
                      <a:pt x="91" y="212"/>
                    </a:lnTo>
                    <a:lnTo>
                      <a:pt x="100" y="210"/>
                    </a:lnTo>
                    <a:lnTo>
                      <a:pt x="108" y="208"/>
                    </a:lnTo>
                    <a:lnTo>
                      <a:pt x="116" y="206"/>
                    </a:lnTo>
                    <a:lnTo>
                      <a:pt x="123" y="203"/>
                    </a:lnTo>
                    <a:lnTo>
                      <a:pt x="130" y="199"/>
                    </a:lnTo>
                    <a:lnTo>
                      <a:pt x="136" y="195"/>
                    </a:lnTo>
                    <a:lnTo>
                      <a:pt x="142" y="191"/>
                    </a:lnTo>
                    <a:lnTo>
                      <a:pt x="158" y="176"/>
                    </a:lnTo>
                    <a:lnTo>
                      <a:pt x="169" y="161"/>
                    </a:lnTo>
                    <a:lnTo>
                      <a:pt x="176" y="144"/>
                    </a:lnTo>
                    <a:lnTo>
                      <a:pt x="179" y="128"/>
                    </a:lnTo>
                    <a:lnTo>
                      <a:pt x="181" y="111"/>
                    </a:lnTo>
                    <a:lnTo>
                      <a:pt x="181" y="95"/>
                    </a:lnTo>
                    <a:lnTo>
                      <a:pt x="182" y="79"/>
                    </a:lnTo>
                    <a:lnTo>
                      <a:pt x="173" y="46"/>
                    </a:lnTo>
                    <a:lnTo>
                      <a:pt x="156" y="21"/>
                    </a:lnTo>
                    <a:lnTo>
                      <a:pt x="151" y="18"/>
                    </a:lnTo>
                    <a:lnTo>
                      <a:pt x="147" y="15"/>
                    </a:lnTo>
                    <a:lnTo>
                      <a:pt x="142" y="13"/>
                    </a:lnTo>
                    <a:lnTo>
                      <a:pt x="138" y="11"/>
                    </a:lnTo>
                    <a:lnTo>
                      <a:pt x="132" y="9"/>
                    </a:lnTo>
                    <a:lnTo>
                      <a:pt x="126" y="6"/>
                    </a:lnTo>
                    <a:lnTo>
                      <a:pt x="119" y="3"/>
                    </a:lnTo>
                    <a:lnTo>
                      <a:pt x="10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6" name="Freeform 12"/>
              <p:cNvSpPr>
                <a:spLocks/>
              </p:cNvSpPr>
              <p:nvPr userDrawn="1"/>
            </p:nvSpPr>
            <p:spPr bwMode="ltGray">
              <a:xfrm rot="373331" flipH="1">
                <a:off x="121" y="2907"/>
                <a:ext cx="93" cy="156"/>
              </a:xfrm>
              <a:custGeom>
                <a:avLst/>
                <a:gdLst/>
                <a:ahLst/>
                <a:cxnLst>
                  <a:cxn ang="0">
                    <a:pos x="94" y="0"/>
                  </a:cxn>
                  <a:cxn ang="0">
                    <a:pos x="105" y="9"/>
                  </a:cxn>
                  <a:cxn ang="0">
                    <a:pos x="115" y="27"/>
                  </a:cxn>
                  <a:cxn ang="0">
                    <a:pos x="123" y="50"/>
                  </a:cxn>
                  <a:cxn ang="0">
                    <a:pos x="128" y="78"/>
                  </a:cxn>
                  <a:cxn ang="0">
                    <a:pos x="127" y="111"/>
                  </a:cxn>
                  <a:cxn ang="0">
                    <a:pos x="116" y="145"/>
                  </a:cxn>
                  <a:cxn ang="0">
                    <a:pos x="94" y="181"/>
                  </a:cxn>
                  <a:cxn ang="0">
                    <a:pos x="60" y="217"/>
                  </a:cxn>
                  <a:cxn ang="0">
                    <a:pos x="49" y="213"/>
                  </a:cxn>
                  <a:cxn ang="0">
                    <a:pos x="38" y="210"/>
                  </a:cxn>
                  <a:cxn ang="0">
                    <a:pos x="26" y="205"/>
                  </a:cxn>
                  <a:cxn ang="0">
                    <a:pos x="16" y="201"/>
                  </a:cxn>
                  <a:cxn ang="0">
                    <a:pos x="8" y="196"/>
                  </a:cxn>
                  <a:cxn ang="0">
                    <a:pos x="2" y="190"/>
                  </a:cxn>
                  <a:cxn ang="0">
                    <a:pos x="0" y="183"/>
                  </a:cxn>
                  <a:cxn ang="0">
                    <a:pos x="1" y="178"/>
                  </a:cxn>
                  <a:cxn ang="0">
                    <a:pos x="13" y="171"/>
                  </a:cxn>
                  <a:cxn ang="0">
                    <a:pos x="29" y="161"/>
                  </a:cxn>
                  <a:cxn ang="0">
                    <a:pos x="46" y="150"/>
                  </a:cxn>
                  <a:cxn ang="0">
                    <a:pos x="63" y="134"/>
                  </a:cxn>
                  <a:cxn ang="0">
                    <a:pos x="79" y="112"/>
                  </a:cxn>
                  <a:cxn ang="0">
                    <a:pos x="91" y="83"/>
                  </a:cxn>
                  <a:cxn ang="0">
                    <a:pos x="97" y="46"/>
                  </a:cxn>
                  <a:cxn ang="0">
                    <a:pos x="94" y="0"/>
                  </a:cxn>
                </a:cxnLst>
                <a:rect l="0" t="0" r="r" b="b"/>
                <a:pathLst>
                  <a:path w="128" h="217">
                    <a:moveTo>
                      <a:pt x="94" y="0"/>
                    </a:moveTo>
                    <a:lnTo>
                      <a:pt x="105" y="9"/>
                    </a:lnTo>
                    <a:lnTo>
                      <a:pt x="115" y="27"/>
                    </a:lnTo>
                    <a:lnTo>
                      <a:pt x="123" y="50"/>
                    </a:lnTo>
                    <a:lnTo>
                      <a:pt x="128" y="78"/>
                    </a:lnTo>
                    <a:lnTo>
                      <a:pt x="127" y="111"/>
                    </a:lnTo>
                    <a:lnTo>
                      <a:pt x="116" y="145"/>
                    </a:lnTo>
                    <a:lnTo>
                      <a:pt x="94" y="181"/>
                    </a:lnTo>
                    <a:lnTo>
                      <a:pt x="60" y="217"/>
                    </a:lnTo>
                    <a:lnTo>
                      <a:pt x="49" y="213"/>
                    </a:lnTo>
                    <a:lnTo>
                      <a:pt x="38" y="210"/>
                    </a:lnTo>
                    <a:lnTo>
                      <a:pt x="26" y="205"/>
                    </a:lnTo>
                    <a:lnTo>
                      <a:pt x="16" y="201"/>
                    </a:lnTo>
                    <a:lnTo>
                      <a:pt x="8" y="196"/>
                    </a:lnTo>
                    <a:lnTo>
                      <a:pt x="2" y="190"/>
                    </a:lnTo>
                    <a:lnTo>
                      <a:pt x="0" y="183"/>
                    </a:lnTo>
                    <a:lnTo>
                      <a:pt x="1" y="178"/>
                    </a:lnTo>
                    <a:lnTo>
                      <a:pt x="13" y="171"/>
                    </a:lnTo>
                    <a:lnTo>
                      <a:pt x="29" y="161"/>
                    </a:lnTo>
                    <a:lnTo>
                      <a:pt x="46" y="150"/>
                    </a:lnTo>
                    <a:lnTo>
                      <a:pt x="63" y="134"/>
                    </a:lnTo>
                    <a:lnTo>
                      <a:pt x="79" y="112"/>
                    </a:lnTo>
                    <a:lnTo>
                      <a:pt x="91" y="83"/>
                    </a:lnTo>
                    <a:lnTo>
                      <a:pt x="97" y="46"/>
                    </a:lnTo>
                    <a:lnTo>
                      <a:pt x="94"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7" name="Freeform 13"/>
              <p:cNvSpPr>
                <a:spLocks/>
              </p:cNvSpPr>
              <p:nvPr userDrawn="1"/>
            </p:nvSpPr>
            <p:spPr bwMode="ltGray">
              <a:xfrm rot="373331" flipH="1">
                <a:off x="313" y="3110"/>
                <a:ext cx="85" cy="93"/>
              </a:xfrm>
              <a:custGeom>
                <a:avLst/>
                <a:gdLst/>
                <a:ahLst/>
                <a:cxnLst>
                  <a:cxn ang="0">
                    <a:pos x="75" y="0"/>
                  </a:cxn>
                  <a:cxn ang="0">
                    <a:pos x="0" y="25"/>
                  </a:cxn>
                  <a:cxn ang="0">
                    <a:pos x="3" y="26"/>
                  </a:cxn>
                  <a:cxn ang="0">
                    <a:pos x="14" y="29"/>
                  </a:cxn>
                  <a:cxn ang="0">
                    <a:pos x="29" y="36"/>
                  </a:cxn>
                  <a:cxn ang="0">
                    <a:pos x="46" y="47"/>
                  </a:cxn>
                  <a:cxn ang="0">
                    <a:pos x="66" y="62"/>
                  </a:cxn>
                  <a:cxn ang="0">
                    <a:pos x="84" y="80"/>
                  </a:cxn>
                  <a:cxn ang="0">
                    <a:pos x="102" y="103"/>
                  </a:cxn>
                  <a:cxn ang="0">
                    <a:pos x="116" y="132"/>
                  </a:cxn>
                  <a:cxn ang="0">
                    <a:pos x="117" y="120"/>
                  </a:cxn>
                  <a:cxn ang="0">
                    <a:pos x="115" y="107"/>
                  </a:cxn>
                  <a:cxn ang="0">
                    <a:pos x="108" y="90"/>
                  </a:cxn>
                  <a:cxn ang="0">
                    <a:pos x="99" y="74"/>
                  </a:cxn>
                  <a:cxn ang="0">
                    <a:pos x="89" y="58"/>
                  </a:cxn>
                  <a:cxn ang="0">
                    <a:pos x="78" y="45"/>
                  </a:cxn>
                  <a:cxn ang="0">
                    <a:pos x="67" y="36"/>
                  </a:cxn>
                  <a:cxn ang="0">
                    <a:pos x="58" y="32"/>
                  </a:cxn>
                  <a:cxn ang="0">
                    <a:pos x="69" y="29"/>
                  </a:cxn>
                  <a:cxn ang="0">
                    <a:pos x="79" y="28"/>
                  </a:cxn>
                  <a:cxn ang="0">
                    <a:pos x="89" y="26"/>
                  </a:cxn>
                  <a:cxn ang="0">
                    <a:pos x="98" y="25"/>
                  </a:cxn>
                  <a:cxn ang="0">
                    <a:pos x="105" y="24"/>
                  </a:cxn>
                  <a:cxn ang="0">
                    <a:pos x="109" y="22"/>
                  </a:cxn>
                  <a:cxn ang="0">
                    <a:pos x="113" y="21"/>
                  </a:cxn>
                  <a:cxn ang="0">
                    <a:pos x="114" y="21"/>
                  </a:cxn>
                  <a:cxn ang="0">
                    <a:pos x="75" y="0"/>
                  </a:cxn>
                </a:cxnLst>
                <a:rect l="0" t="0" r="r" b="b"/>
                <a:pathLst>
                  <a:path w="117" h="132">
                    <a:moveTo>
                      <a:pt x="75" y="0"/>
                    </a:moveTo>
                    <a:lnTo>
                      <a:pt x="0" y="25"/>
                    </a:lnTo>
                    <a:lnTo>
                      <a:pt x="3" y="26"/>
                    </a:lnTo>
                    <a:lnTo>
                      <a:pt x="14" y="29"/>
                    </a:lnTo>
                    <a:lnTo>
                      <a:pt x="29" y="36"/>
                    </a:lnTo>
                    <a:lnTo>
                      <a:pt x="46" y="47"/>
                    </a:lnTo>
                    <a:lnTo>
                      <a:pt x="66" y="62"/>
                    </a:lnTo>
                    <a:lnTo>
                      <a:pt x="84" y="80"/>
                    </a:lnTo>
                    <a:lnTo>
                      <a:pt x="102" y="103"/>
                    </a:lnTo>
                    <a:lnTo>
                      <a:pt x="116" y="132"/>
                    </a:lnTo>
                    <a:lnTo>
                      <a:pt x="117" y="120"/>
                    </a:lnTo>
                    <a:lnTo>
                      <a:pt x="115" y="107"/>
                    </a:lnTo>
                    <a:lnTo>
                      <a:pt x="108" y="90"/>
                    </a:lnTo>
                    <a:lnTo>
                      <a:pt x="99" y="74"/>
                    </a:lnTo>
                    <a:lnTo>
                      <a:pt x="89" y="58"/>
                    </a:lnTo>
                    <a:lnTo>
                      <a:pt x="78" y="45"/>
                    </a:lnTo>
                    <a:lnTo>
                      <a:pt x="67" y="36"/>
                    </a:lnTo>
                    <a:lnTo>
                      <a:pt x="58" y="32"/>
                    </a:lnTo>
                    <a:lnTo>
                      <a:pt x="69" y="29"/>
                    </a:lnTo>
                    <a:lnTo>
                      <a:pt x="79" y="28"/>
                    </a:lnTo>
                    <a:lnTo>
                      <a:pt x="89" y="26"/>
                    </a:lnTo>
                    <a:lnTo>
                      <a:pt x="98" y="25"/>
                    </a:lnTo>
                    <a:lnTo>
                      <a:pt x="105" y="24"/>
                    </a:lnTo>
                    <a:lnTo>
                      <a:pt x="109" y="22"/>
                    </a:lnTo>
                    <a:lnTo>
                      <a:pt x="113" y="21"/>
                    </a:lnTo>
                    <a:lnTo>
                      <a:pt x="114" y="21"/>
                    </a:lnTo>
                    <a:lnTo>
                      <a:pt x="75"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38" name="Freeform 14"/>
              <p:cNvSpPr>
                <a:spLocks/>
              </p:cNvSpPr>
              <p:nvPr userDrawn="1"/>
            </p:nvSpPr>
            <p:spPr bwMode="ltGray">
              <a:xfrm rot="373331" flipH="1">
                <a:off x="289" y="3133"/>
                <a:ext cx="21" cy="55"/>
              </a:xfrm>
              <a:custGeom>
                <a:avLst/>
                <a:gdLst/>
                <a:ahLst/>
                <a:cxnLst>
                  <a:cxn ang="0">
                    <a:pos x="29" y="0"/>
                  </a:cxn>
                  <a:cxn ang="0">
                    <a:pos x="23" y="0"/>
                  </a:cxn>
                  <a:cxn ang="0">
                    <a:pos x="16" y="4"/>
                  </a:cxn>
                  <a:cxn ang="0">
                    <a:pos x="9" y="9"/>
                  </a:cxn>
                  <a:cxn ang="0">
                    <a:pos x="4" y="19"/>
                  </a:cxn>
                  <a:cxn ang="0">
                    <a:pos x="1" y="30"/>
                  </a:cxn>
                  <a:cxn ang="0">
                    <a:pos x="0" y="44"/>
                  </a:cxn>
                  <a:cxn ang="0">
                    <a:pos x="3" y="60"/>
                  </a:cxn>
                  <a:cxn ang="0">
                    <a:pos x="11" y="77"/>
                  </a:cxn>
                  <a:cxn ang="0">
                    <a:pos x="15" y="53"/>
                  </a:cxn>
                  <a:cxn ang="0">
                    <a:pos x="19" y="37"/>
                  </a:cxn>
                  <a:cxn ang="0">
                    <a:pos x="23" y="22"/>
                  </a:cxn>
                  <a:cxn ang="0">
                    <a:pos x="29" y="0"/>
                  </a:cxn>
                </a:cxnLst>
                <a:rect l="0" t="0" r="r" b="b"/>
                <a:pathLst>
                  <a:path w="29" h="77">
                    <a:moveTo>
                      <a:pt x="29" y="0"/>
                    </a:moveTo>
                    <a:lnTo>
                      <a:pt x="23" y="0"/>
                    </a:lnTo>
                    <a:lnTo>
                      <a:pt x="16" y="4"/>
                    </a:lnTo>
                    <a:lnTo>
                      <a:pt x="9" y="9"/>
                    </a:lnTo>
                    <a:lnTo>
                      <a:pt x="4" y="19"/>
                    </a:lnTo>
                    <a:lnTo>
                      <a:pt x="1" y="30"/>
                    </a:lnTo>
                    <a:lnTo>
                      <a:pt x="0" y="44"/>
                    </a:lnTo>
                    <a:lnTo>
                      <a:pt x="3" y="60"/>
                    </a:lnTo>
                    <a:lnTo>
                      <a:pt x="11" y="77"/>
                    </a:lnTo>
                    <a:lnTo>
                      <a:pt x="15" y="53"/>
                    </a:lnTo>
                    <a:lnTo>
                      <a:pt x="19" y="37"/>
                    </a:lnTo>
                    <a:lnTo>
                      <a:pt x="23" y="22"/>
                    </a:lnTo>
                    <a:lnTo>
                      <a:pt x="29" y="0"/>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nvGrpSpPr>
              <p:cNvPr id="2091" name="Group 15"/>
              <p:cNvGrpSpPr>
                <a:grpSpLocks/>
              </p:cNvGrpSpPr>
              <p:nvPr userDrawn="1"/>
            </p:nvGrpSpPr>
            <p:grpSpPr bwMode="auto">
              <a:xfrm rot="10886446" flipH="1">
                <a:off x="335" y="3251"/>
                <a:ext cx="608" cy="369"/>
                <a:chOff x="-366" y="1704"/>
                <a:chExt cx="608" cy="369"/>
              </a:xfrm>
            </p:grpSpPr>
            <p:sp>
              <p:nvSpPr>
                <p:cNvPr id="26640" name="Freeform 16"/>
                <p:cNvSpPr>
                  <a:spLocks/>
                </p:cNvSpPr>
                <p:nvPr userDrawn="1"/>
              </p:nvSpPr>
              <p:spPr bwMode="ltGray">
                <a:xfrm rot="4200091">
                  <a:off x="-243" y="1807"/>
                  <a:ext cx="143" cy="390"/>
                </a:xfrm>
                <a:custGeom>
                  <a:avLst/>
                  <a:gdLst/>
                  <a:ahLst/>
                  <a:cxnLst>
                    <a:cxn ang="0">
                      <a:pos x="12" y="44"/>
                    </a:cxn>
                    <a:cxn ang="0">
                      <a:pos x="6" y="72"/>
                    </a:cxn>
                    <a:cxn ang="0">
                      <a:pos x="3" y="99"/>
                    </a:cxn>
                    <a:cxn ang="0">
                      <a:pos x="0" y="125"/>
                    </a:cxn>
                    <a:cxn ang="0">
                      <a:pos x="0" y="151"/>
                    </a:cxn>
                    <a:cxn ang="0">
                      <a:pos x="3" y="180"/>
                    </a:cxn>
                    <a:cxn ang="0">
                      <a:pos x="7" y="211"/>
                    </a:cxn>
                    <a:cxn ang="0">
                      <a:pos x="16" y="247"/>
                    </a:cxn>
                    <a:cxn ang="0">
                      <a:pos x="29" y="287"/>
                    </a:cxn>
                    <a:cxn ang="0">
                      <a:pos x="43" y="325"/>
                    </a:cxn>
                    <a:cxn ang="0">
                      <a:pos x="61" y="364"/>
                    </a:cxn>
                    <a:cxn ang="0">
                      <a:pos x="83" y="406"/>
                    </a:cxn>
                    <a:cxn ang="0">
                      <a:pos x="106" y="446"/>
                    </a:cxn>
                    <a:cxn ang="0">
                      <a:pos x="132" y="483"/>
                    </a:cxn>
                    <a:cxn ang="0">
                      <a:pos x="157" y="516"/>
                    </a:cxn>
                    <a:cxn ang="0">
                      <a:pos x="182" y="544"/>
                    </a:cxn>
                    <a:cxn ang="0">
                      <a:pos x="207" y="564"/>
                    </a:cxn>
                    <a:cxn ang="0">
                      <a:pos x="160" y="501"/>
                    </a:cxn>
                    <a:cxn ang="0">
                      <a:pos x="127" y="448"/>
                    </a:cxn>
                    <a:cxn ang="0">
                      <a:pos x="103" y="405"/>
                    </a:cxn>
                    <a:cxn ang="0">
                      <a:pos x="87" y="368"/>
                    </a:cxn>
                    <a:cxn ang="0">
                      <a:pos x="75" y="337"/>
                    </a:cxn>
                    <a:cxn ang="0">
                      <a:pos x="68" y="309"/>
                    </a:cxn>
                    <a:cxn ang="0">
                      <a:pos x="63" y="285"/>
                    </a:cxn>
                    <a:cxn ang="0">
                      <a:pos x="56" y="261"/>
                    </a:cxn>
                    <a:cxn ang="0">
                      <a:pos x="44" y="205"/>
                    </a:cxn>
                    <a:cxn ang="0">
                      <a:pos x="41" y="140"/>
                    </a:cxn>
                    <a:cxn ang="0">
                      <a:pos x="43" y="68"/>
                    </a:cxn>
                    <a:cxn ang="0">
                      <a:pos x="50" y="0"/>
                    </a:cxn>
                    <a:cxn ang="0">
                      <a:pos x="12" y="44"/>
                    </a:cxn>
                  </a:cxnLst>
                  <a:rect l="0" t="0" r="r" b="b"/>
                  <a:pathLst>
                    <a:path w="207" h="564">
                      <a:moveTo>
                        <a:pt x="12" y="44"/>
                      </a:moveTo>
                      <a:lnTo>
                        <a:pt x="6" y="72"/>
                      </a:lnTo>
                      <a:lnTo>
                        <a:pt x="3" y="99"/>
                      </a:lnTo>
                      <a:lnTo>
                        <a:pt x="0" y="125"/>
                      </a:lnTo>
                      <a:lnTo>
                        <a:pt x="0" y="151"/>
                      </a:lnTo>
                      <a:lnTo>
                        <a:pt x="3" y="180"/>
                      </a:lnTo>
                      <a:lnTo>
                        <a:pt x="7" y="211"/>
                      </a:lnTo>
                      <a:lnTo>
                        <a:pt x="16" y="247"/>
                      </a:lnTo>
                      <a:lnTo>
                        <a:pt x="29" y="287"/>
                      </a:lnTo>
                      <a:lnTo>
                        <a:pt x="43" y="325"/>
                      </a:lnTo>
                      <a:lnTo>
                        <a:pt x="61" y="364"/>
                      </a:lnTo>
                      <a:lnTo>
                        <a:pt x="83" y="406"/>
                      </a:lnTo>
                      <a:lnTo>
                        <a:pt x="106" y="446"/>
                      </a:lnTo>
                      <a:lnTo>
                        <a:pt x="132" y="483"/>
                      </a:lnTo>
                      <a:lnTo>
                        <a:pt x="157" y="516"/>
                      </a:lnTo>
                      <a:lnTo>
                        <a:pt x="182" y="544"/>
                      </a:lnTo>
                      <a:lnTo>
                        <a:pt x="207" y="564"/>
                      </a:lnTo>
                      <a:lnTo>
                        <a:pt x="160" y="501"/>
                      </a:lnTo>
                      <a:lnTo>
                        <a:pt x="127" y="448"/>
                      </a:lnTo>
                      <a:lnTo>
                        <a:pt x="103" y="405"/>
                      </a:lnTo>
                      <a:lnTo>
                        <a:pt x="87" y="368"/>
                      </a:lnTo>
                      <a:lnTo>
                        <a:pt x="75" y="337"/>
                      </a:lnTo>
                      <a:lnTo>
                        <a:pt x="68" y="309"/>
                      </a:lnTo>
                      <a:lnTo>
                        <a:pt x="63" y="285"/>
                      </a:lnTo>
                      <a:lnTo>
                        <a:pt x="56" y="261"/>
                      </a:lnTo>
                      <a:lnTo>
                        <a:pt x="44" y="205"/>
                      </a:lnTo>
                      <a:lnTo>
                        <a:pt x="41" y="140"/>
                      </a:lnTo>
                      <a:lnTo>
                        <a:pt x="43" y="68"/>
                      </a:lnTo>
                      <a:lnTo>
                        <a:pt x="50" y="0"/>
                      </a:lnTo>
                      <a:lnTo>
                        <a:pt x="12" y="44"/>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1" name="Freeform 17"/>
                <p:cNvSpPr>
                  <a:spLocks/>
                </p:cNvSpPr>
                <p:nvPr userDrawn="1"/>
              </p:nvSpPr>
              <p:spPr bwMode="ltGray">
                <a:xfrm rot="4200091">
                  <a:off x="124" y="1761"/>
                  <a:ext cx="33" cy="160"/>
                </a:xfrm>
                <a:custGeom>
                  <a:avLst/>
                  <a:gdLst/>
                  <a:ahLst/>
                  <a:cxnLst>
                    <a:cxn ang="0">
                      <a:pos x="0" y="19"/>
                    </a:cxn>
                    <a:cxn ang="0">
                      <a:pos x="14" y="55"/>
                    </a:cxn>
                    <a:cxn ang="0">
                      <a:pos x="22" y="101"/>
                    </a:cxn>
                    <a:cxn ang="0">
                      <a:pos x="24" y="159"/>
                    </a:cxn>
                    <a:cxn ang="0">
                      <a:pos x="19" y="232"/>
                    </a:cxn>
                    <a:cxn ang="0">
                      <a:pos x="45" y="217"/>
                    </a:cxn>
                    <a:cxn ang="0">
                      <a:pos x="47" y="178"/>
                    </a:cxn>
                    <a:cxn ang="0">
                      <a:pos x="47" y="140"/>
                    </a:cxn>
                    <a:cxn ang="0">
                      <a:pos x="45" y="103"/>
                    </a:cxn>
                    <a:cxn ang="0">
                      <a:pos x="41" y="71"/>
                    </a:cxn>
                    <a:cxn ang="0">
                      <a:pos x="36" y="52"/>
                    </a:cxn>
                    <a:cxn ang="0">
                      <a:pos x="29" y="34"/>
                    </a:cxn>
                    <a:cxn ang="0">
                      <a:pos x="22" y="17"/>
                    </a:cxn>
                    <a:cxn ang="0">
                      <a:pos x="13" y="0"/>
                    </a:cxn>
                    <a:cxn ang="0">
                      <a:pos x="0" y="19"/>
                    </a:cxn>
                  </a:cxnLst>
                  <a:rect l="0" t="0" r="r" b="b"/>
                  <a:pathLst>
                    <a:path w="47" h="232">
                      <a:moveTo>
                        <a:pt x="0" y="19"/>
                      </a:moveTo>
                      <a:lnTo>
                        <a:pt x="14" y="55"/>
                      </a:lnTo>
                      <a:lnTo>
                        <a:pt x="22" y="101"/>
                      </a:lnTo>
                      <a:lnTo>
                        <a:pt x="24" y="159"/>
                      </a:lnTo>
                      <a:lnTo>
                        <a:pt x="19" y="232"/>
                      </a:lnTo>
                      <a:lnTo>
                        <a:pt x="45" y="217"/>
                      </a:lnTo>
                      <a:lnTo>
                        <a:pt x="47" y="178"/>
                      </a:lnTo>
                      <a:lnTo>
                        <a:pt x="47" y="140"/>
                      </a:lnTo>
                      <a:lnTo>
                        <a:pt x="45" y="103"/>
                      </a:lnTo>
                      <a:lnTo>
                        <a:pt x="41" y="71"/>
                      </a:lnTo>
                      <a:lnTo>
                        <a:pt x="36" y="52"/>
                      </a:lnTo>
                      <a:lnTo>
                        <a:pt x="29" y="34"/>
                      </a:lnTo>
                      <a:lnTo>
                        <a:pt x="22" y="17"/>
                      </a:lnTo>
                      <a:lnTo>
                        <a:pt x="13" y="0"/>
                      </a:lnTo>
                      <a:lnTo>
                        <a:pt x="0" y="19"/>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2" name="Freeform 18"/>
                <p:cNvSpPr>
                  <a:spLocks/>
                </p:cNvSpPr>
                <p:nvPr userDrawn="1"/>
              </p:nvSpPr>
              <p:spPr bwMode="ltGray">
                <a:xfrm rot="4200091">
                  <a:off x="179" y="1723"/>
                  <a:ext cx="60" cy="28"/>
                </a:xfrm>
                <a:custGeom>
                  <a:avLst/>
                  <a:gdLst/>
                  <a:ahLst/>
                  <a:cxnLst>
                    <a:cxn ang="0">
                      <a:pos x="87" y="22"/>
                    </a:cxn>
                    <a:cxn ang="0">
                      <a:pos x="77" y="17"/>
                    </a:cxn>
                    <a:cxn ang="0">
                      <a:pos x="68" y="12"/>
                    </a:cxn>
                    <a:cxn ang="0">
                      <a:pos x="58" y="7"/>
                    </a:cxn>
                    <a:cxn ang="0">
                      <a:pos x="47" y="5"/>
                    </a:cxn>
                    <a:cxn ang="0">
                      <a:pos x="37" y="3"/>
                    </a:cxn>
                    <a:cxn ang="0">
                      <a:pos x="26" y="2"/>
                    </a:cxn>
                    <a:cxn ang="0">
                      <a:pos x="13" y="0"/>
                    </a:cxn>
                    <a:cxn ang="0">
                      <a:pos x="0" y="2"/>
                    </a:cxn>
                    <a:cxn ang="0">
                      <a:pos x="6" y="6"/>
                    </a:cxn>
                    <a:cxn ang="0">
                      <a:pos x="14" y="10"/>
                    </a:cxn>
                    <a:cxn ang="0">
                      <a:pos x="22" y="14"/>
                    </a:cxn>
                    <a:cxn ang="0">
                      <a:pos x="33" y="18"/>
                    </a:cxn>
                    <a:cxn ang="0">
                      <a:pos x="42" y="22"/>
                    </a:cxn>
                    <a:cxn ang="0">
                      <a:pos x="52" y="27"/>
                    </a:cxn>
                    <a:cxn ang="0">
                      <a:pos x="64" y="33"/>
                    </a:cxn>
                    <a:cxn ang="0">
                      <a:pos x="74" y="40"/>
                    </a:cxn>
                    <a:cxn ang="0">
                      <a:pos x="87" y="22"/>
                    </a:cxn>
                  </a:cxnLst>
                  <a:rect l="0" t="0" r="r" b="b"/>
                  <a:pathLst>
                    <a:path w="87" h="40">
                      <a:moveTo>
                        <a:pt x="87" y="22"/>
                      </a:moveTo>
                      <a:lnTo>
                        <a:pt x="77" y="17"/>
                      </a:lnTo>
                      <a:lnTo>
                        <a:pt x="68" y="12"/>
                      </a:lnTo>
                      <a:lnTo>
                        <a:pt x="58" y="7"/>
                      </a:lnTo>
                      <a:lnTo>
                        <a:pt x="47" y="5"/>
                      </a:lnTo>
                      <a:lnTo>
                        <a:pt x="37" y="3"/>
                      </a:lnTo>
                      <a:lnTo>
                        <a:pt x="26" y="2"/>
                      </a:lnTo>
                      <a:lnTo>
                        <a:pt x="13" y="0"/>
                      </a:lnTo>
                      <a:lnTo>
                        <a:pt x="0" y="2"/>
                      </a:lnTo>
                      <a:lnTo>
                        <a:pt x="6" y="6"/>
                      </a:lnTo>
                      <a:lnTo>
                        <a:pt x="14" y="10"/>
                      </a:lnTo>
                      <a:lnTo>
                        <a:pt x="22" y="14"/>
                      </a:lnTo>
                      <a:lnTo>
                        <a:pt x="33" y="18"/>
                      </a:lnTo>
                      <a:lnTo>
                        <a:pt x="42" y="22"/>
                      </a:lnTo>
                      <a:lnTo>
                        <a:pt x="52" y="27"/>
                      </a:lnTo>
                      <a:lnTo>
                        <a:pt x="64" y="33"/>
                      </a:lnTo>
                      <a:lnTo>
                        <a:pt x="74" y="40"/>
                      </a:lnTo>
                      <a:lnTo>
                        <a:pt x="87" y="22"/>
                      </a:lnTo>
                      <a:close/>
                    </a:path>
                  </a:pathLst>
                </a:custGeom>
                <a:solidFill>
                  <a:schemeClr val="accent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grpSp>
          <p:nvGrpSpPr>
            <p:cNvPr id="2060" name="Group 19"/>
            <p:cNvGrpSpPr>
              <a:grpSpLocks/>
            </p:cNvGrpSpPr>
            <p:nvPr/>
          </p:nvGrpSpPr>
          <p:grpSpPr bwMode="auto">
            <a:xfrm rot="6248562">
              <a:off x="343" y="3854"/>
              <a:ext cx="392" cy="424"/>
              <a:chOff x="1727" y="866"/>
              <a:chExt cx="129" cy="157"/>
            </a:xfrm>
          </p:grpSpPr>
          <p:sp>
            <p:nvSpPr>
              <p:cNvPr id="26644" name="Freeform 20"/>
              <p:cNvSpPr>
                <a:spLocks/>
              </p:cNvSpPr>
              <p:nvPr userDrawn="1"/>
            </p:nvSpPr>
            <p:spPr bwMode="ltGray">
              <a:xfrm>
                <a:off x="1727" y="868"/>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5" name="Freeform 21"/>
              <p:cNvSpPr>
                <a:spLocks/>
              </p:cNvSpPr>
              <p:nvPr userDrawn="1"/>
            </p:nvSpPr>
            <p:spPr bwMode="ltGray">
              <a:xfrm>
                <a:off x="1786" y="896"/>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6" name="Freeform 22"/>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1" name="Group 23"/>
            <p:cNvGrpSpPr>
              <a:grpSpLocks/>
            </p:cNvGrpSpPr>
            <p:nvPr/>
          </p:nvGrpSpPr>
          <p:grpSpPr bwMode="auto">
            <a:xfrm rot="5003157">
              <a:off x="249" y="1102"/>
              <a:ext cx="412" cy="500"/>
              <a:chOff x="1727" y="866"/>
              <a:chExt cx="129" cy="157"/>
            </a:xfrm>
          </p:grpSpPr>
          <p:sp>
            <p:nvSpPr>
              <p:cNvPr id="26648" name="Freeform 24"/>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49" name="Freeform 25"/>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0" name="Freeform 26"/>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grpSp>
          <p:nvGrpSpPr>
            <p:cNvPr id="2062" name="Group 27"/>
            <p:cNvGrpSpPr>
              <a:grpSpLocks/>
            </p:cNvGrpSpPr>
            <p:nvPr/>
          </p:nvGrpSpPr>
          <p:grpSpPr bwMode="auto">
            <a:xfrm>
              <a:off x="815" y="0"/>
              <a:ext cx="345" cy="367"/>
              <a:chOff x="1727" y="866"/>
              <a:chExt cx="129" cy="157"/>
            </a:xfrm>
          </p:grpSpPr>
          <p:sp>
            <p:nvSpPr>
              <p:cNvPr id="26652" name="Freeform 28"/>
              <p:cNvSpPr>
                <a:spLocks/>
              </p:cNvSpPr>
              <p:nvPr userDrawn="1"/>
            </p:nvSpPr>
            <p:spPr bwMode="ltGray">
              <a:xfrm>
                <a:off x="1727" y="866"/>
                <a:ext cx="41" cy="59"/>
              </a:xfrm>
              <a:custGeom>
                <a:avLst/>
                <a:gdLst/>
                <a:ahLst/>
                <a:cxnLst>
                  <a:cxn ang="0">
                    <a:pos x="83" y="28"/>
                  </a:cxn>
                  <a:cxn ang="0">
                    <a:pos x="27" y="0"/>
                  </a:cxn>
                  <a:cxn ang="0">
                    <a:pos x="0" y="117"/>
                  </a:cxn>
                  <a:cxn ang="0">
                    <a:pos x="83" y="28"/>
                  </a:cxn>
                </a:cxnLst>
                <a:rect l="0" t="0" r="r" b="b"/>
                <a:pathLst>
                  <a:path w="83" h="117">
                    <a:moveTo>
                      <a:pt x="83" y="28"/>
                    </a:moveTo>
                    <a:lnTo>
                      <a:pt x="27" y="0"/>
                    </a:lnTo>
                    <a:lnTo>
                      <a:pt x="0" y="117"/>
                    </a:lnTo>
                    <a:lnTo>
                      <a:pt x="83" y="2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3" name="Freeform 29"/>
              <p:cNvSpPr>
                <a:spLocks/>
              </p:cNvSpPr>
              <p:nvPr userDrawn="1"/>
            </p:nvSpPr>
            <p:spPr bwMode="ltGray">
              <a:xfrm>
                <a:off x="1786" y="894"/>
                <a:ext cx="70" cy="49"/>
              </a:xfrm>
              <a:custGeom>
                <a:avLst/>
                <a:gdLst/>
                <a:ahLst/>
                <a:cxnLst>
                  <a:cxn ang="0">
                    <a:pos x="0" y="98"/>
                  </a:cxn>
                  <a:cxn ang="0">
                    <a:pos x="118" y="0"/>
                  </a:cxn>
                  <a:cxn ang="0">
                    <a:pos x="140" y="49"/>
                  </a:cxn>
                  <a:cxn ang="0">
                    <a:pos x="0" y="98"/>
                  </a:cxn>
                </a:cxnLst>
                <a:rect l="0" t="0" r="r" b="b"/>
                <a:pathLst>
                  <a:path w="140" h="98">
                    <a:moveTo>
                      <a:pt x="0" y="98"/>
                    </a:moveTo>
                    <a:lnTo>
                      <a:pt x="118" y="0"/>
                    </a:lnTo>
                    <a:lnTo>
                      <a:pt x="140" y="49"/>
                    </a:lnTo>
                    <a:lnTo>
                      <a:pt x="0" y="98"/>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4" name="Freeform 30"/>
              <p:cNvSpPr>
                <a:spLocks/>
              </p:cNvSpPr>
              <p:nvPr userDrawn="1"/>
            </p:nvSpPr>
            <p:spPr bwMode="ltGray">
              <a:xfrm>
                <a:off x="1772" y="998"/>
                <a:ext cx="73" cy="25"/>
              </a:xfrm>
              <a:custGeom>
                <a:avLst/>
                <a:gdLst/>
                <a:ahLst/>
                <a:cxnLst>
                  <a:cxn ang="0">
                    <a:pos x="0" y="7"/>
                  </a:cxn>
                  <a:cxn ang="0">
                    <a:pos x="145" y="0"/>
                  </a:cxn>
                  <a:cxn ang="0">
                    <a:pos x="131" y="49"/>
                  </a:cxn>
                  <a:cxn ang="0">
                    <a:pos x="0" y="7"/>
                  </a:cxn>
                </a:cxnLst>
                <a:rect l="0" t="0" r="r" b="b"/>
                <a:pathLst>
                  <a:path w="145" h="49">
                    <a:moveTo>
                      <a:pt x="0" y="7"/>
                    </a:moveTo>
                    <a:lnTo>
                      <a:pt x="145" y="0"/>
                    </a:lnTo>
                    <a:lnTo>
                      <a:pt x="131" y="49"/>
                    </a:lnTo>
                    <a:lnTo>
                      <a:pt x="0" y="7"/>
                    </a:lnTo>
                    <a:close/>
                  </a:path>
                </a:pathLst>
              </a:custGeom>
              <a:solidFill>
                <a:schemeClr val="bg2"/>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55" name="Freeform 31"/>
            <p:cNvSpPr>
              <a:spLocks/>
            </p:cNvSpPr>
            <p:nvPr/>
          </p:nvSpPr>
          <p:spPr bwMode="ltGray">
            <a:xfrm>
              <a:off x="87" y="94"/>
              <a:ext cx="699" cy="756"/>
            </a:xfrm>
            <a:custGeom>
              <a:avLst/>
              <a:gdLst/>
              <a:ahLst/>
              <a:cxnLst>
                <a:cxn ang="0">
                  <a:pos x="1" y="392"/>
                </a:cxn>
                <a:cxn ang="0">
                  <a:pos x="3" y="252"/>
                </a:cxn>
                <a:cxn ang="0">
                  <a:pos x="21" y="210"/>
                </a:cxn>
                <a:cxn ang="0">
                  <a:pos x="29" y="182"/>
                </a:cxn>
                <a:cxn ang="0">
                  <a:pos x="39" y="154"/>
                </a:cxn>
                <a:cxn ang="0">
                  <a:pos x="51" y="138"/>
                </a:cxn>
                <a:cxn ang="0">
                  <a:pos x="111" y="74"/>
                </a:cxn>
                <a:cxn ang="0">
                  <a:pos x="169" y="30"/>
                </a:cxn>
                <a:cxn ang="0">
                  <a:pos x="225" y="10"/>
                </a:cxn>
                <a:cxn ang="0">
                  <a:pos x="249" y="4"/>
                </a:cxn>
                <a:cxn ang="0">
                  <a:pos x="265" y="0"/>
                </a:cxn>
                <a:cxn ang="0">
                  <a:pos x="357" y="2"/>
                </a:cxn>
                <a:cxn ang="0">
                  <a:pos x="385" y="6"/>
                </a:cxn>
                <a:cxn ang="0">
                  <a:pos x="489" y="40"/>
                </a:cxn>
                <a:cxn ang="0">
                  <a:pos x="619" y="128"/>
                </a:cxn>
                <a:cxn ang="0">
                  <a:pos x="653" y="178"/>
                </a:cxn>
                <a:cxn ang="0">
                  <a:pos x="693" y="322"/>
                </a:cxn>
                <a:cxn ang="0">
                  <a:pos x="687" y="434"/>
                </a:cxn>
                <a:cxn ang="0">
                  <a:pos x="665" y="538"/>
                </a:cxn>
                <a:cxn ang="0">
                  <a:pos x="639" y="564"/>
                </a:cxn>
                <a:cxn ang="0">
                  <a:pos x="631" y="580"/>
                </a:cxn>
                <a:cxn ang="0">
                  <a:pos x="607" y="588"/>
                </a:cxn>
                <a:cxn ang="0">
                  <a:pos x="473" y="664"/>
                </a:cxn>
                <a:cxn ang="0">
                  <a:pos x="449" y="678"/>
                </a:cxn>
                <a:cxn ang="0">
                  <a:pos x="405" y="684"/>
                </a:cxn>
                <a:cxn ang="0">
                  <a:pos x="375" y="690"/>
                </a:cxn>
                <a:cxn ang="0">
                  <a:pos x="267" y="684"/>
                </a:cxn>
                <a:cxn ang="0">
                  <a:pos x="259" y="722"/>
                </a:cxn>
                <a:cxn ang="0">
                  <a:pos x="241" y="756"/>
                </a:cxn>
                <a:cxn ang="0">
                  <a:pos x="185" y="728"/>
                </a:cxn>
                <a:cxn ang="0">
                  <a:pos x="163" y="720"/>
                </a:cxn>
                <a:cxn ang="0">
                  <a:pos x="151" y="716"/>
                </a:cxn>
                <a:cxn ang="0">
                  <a:pos x="195" y="674"/>
                </a:cxn>
                <a:cxn ang="0">
                  <a:pos x="211" y="644"/>
                </a:cxn>
                <a:cxn ang="0">
                  <a:pos x="209" y="626"/>
                </a:cxn>
                <a:cxn ang="0">
                  <a:pos x="195" y="620"/>
                </a:cxn>
                <a:cxn ang="0">
                  <a:pos x="165" y="596"/>
                </a:cxn>
                <a:cxn ang="0">
                  <a:pos x="99" y="534"/>
                </a:cxn>
                <a:cxn ang="0">
                  <a:pos x="61" y="506"/>
                </a:cxn>
                <a:cxn ang="0">
                  <a:pos x="23" y="470"/>
                </a:cxn>
                <a:cxn ang="0">
                  <a:pos x="7" y="434"/>
                </a:cxn>
                <a:cxn ang="0">
                  <a:pos x="5" y="396"/>
                </a:cxn>
                <a:cxn ang="0">
                  <a:pos x="1" y="392"/>
                </a:cxn>
              </a:cxnLst>
              <a:rect l="0" t="0" r="r" b="b"/>
              <a:pathLst>
                <a:path w="699" h="756">
                  <a:moveTo>
                    <a:pt x="1" y="392"/>
                  </a:moveTo>
                  <a:cubicBezTo>
                    <a:pt x="2" y="345"/>
                    <a:pt x="2" y="299"/>
                    <a:pt x="3" y="252"/>
                  </a:cubicBezTo>
                  <a:cubicBezTo>
                    <a:pt x="3" y="238"/>
                    <a:pt x="16" y="224"/>
                    <a:pt x="21" y="210"/>
                  </a:cubicBezTo>
                  <a:cubicBezTo>
                    <a:pt x="24" y="202"/>
                    <a:pt x="29" y="182"/>
                    <a:pt x="29" y="182"/>
                  </a:cubicBezTo>
                  <a:cubicBezTo>
                    <a:pt x="32" y="173"/>
                    <a:pt x="34" y="163"/>
                    <a:pt x="39" y="154"/>
                  </a:cubicBezTo>
                  <a:cubicBezTo>
                    <a:pt x="42" y="148"/>
                    <a:pt x="51" y="138"/>
                    <a:pt x="51" y="138"/>
                  </a:cubicBezTo>
                  <a:cubicBezTo>
                    <a:pt x="58" y="116"/>
                    <a:pt x="88" y="82"/>
                    <a:pt x="111" y="74"/>
                  </a:cubicBezTo>
                  <a:cubicBezTo>
                    <a:pt x="128" y="61"/>
                    <a:pt x="149" y="37"/>
                    <a:pt x="169" y="30"/>
                  </a:cubicBezTo>
                  <a:cubicBezTo>
                    <a:pt x="182" y="17"/>
                    <a:pt x="207" y="15"/>
                    <a:pt x="225" y="10"/>
                  </a:cubicBezTo>
                  <a:cubicBezTo>
                    <a:pt x="233" y="8"/>
                    <a:pt x="241" y="6"/>
                    <a:pt x="249" y="4"/>
                  </a:cubicBezTo>
                  <a:cubicBezTo>
                    <a:pt x="254" y="3"/>
                    <a:pt x="265" y="0"/>
                    <a:pt x="265" y="0"/>
                  </a:cubicBezTo>
                  <a:cubicBezTo>
                    <a:pt x="296" y="1"/>
                    <a:pt x="326" y="0"/>
                    <a:pt x="357" y="2"/>
                  </a:cubicBezTo>
                  <a:cubicBezTo>
                    <a:pt x="366" y="2"/>
                    <a:pt x="385" y="6"/>
                    <a:pt x="385" y="6"/>
                  </a:cubicBezTo>
                  <a:cubicBezTo>
                    <a:pt x="417" y="17"/>
                    <a:pt x="463" y="14"/>
                    <a:pt x="489" y="40"/>
                  </a:cubicBezTo>
                  <a:cubicBezTo>
                    <a:pt x="528" y="60"/>
                    <a:pt x="592" y="105"/>
                    <a:pt x="619" y="128"/>
                  </a:cubicBezTo>
                  <a:cubicBezTo>
                    <a:pt x="635" y="134"/>
                    <a:pt x="643" y="164"/>
                    <a:pt x="653" y="178"/>
                  </a:cubicBezTo>
                  <a:cubicBezTo>
                    <a:pt x="667" y="234"/>
                    <a:pt x="687" y="265"/>
                    <a:pt x="693" y="322"/>
                  </a:cubicBezTo>
                  <a:cubicBezTo>
                    <a:pt x="699" y="365"/>
                    <a:pt x="692" y="398"/>
                    <a:pt x="687" y="434"/>
                  </a:cubicBezTo>
                  <a:cubicBezTo>
                    <a:pt x="686" y="469"/>
                    <a:pt x="691" y="510"/>
                    <a:pt x="665" y="538"/>
                  </a:cubicBezTo>
                  <a:cubicBezTo>
                    <a:pt x="657" y="547"/>
                    <a:pt x="644" y="553"/>
                    <a:pt x="639" y="564"/>
                  </a:cubicBezTo>
                  <a:cubicBezTo>
                    <a:pt x="636" y="569"/>
                    <a:pt x="636" y="576"/>
                    <a:pt x="631" y="580"/>
                  </a:cubicBezTo>
                  <a:cubicBezTo>
                    <a:pt x="624" y="585"/>
                    <a:pt x="607" y="588"/>
                    <a:pt x="607" y="588"/>
                  </a:cubicBezTo>
                  <a:cubicBezTo>
                    <a:pt x="581" y="602"/>
                    <a:pt x="499" y="649"/>
                    <a:pt x="473" y="664"/>
                  </a:cubicBezTo>
                  <a:cubicBezTo>
                    <a:pt x="465" y="666"/>
                    <a:pt x="449" y="678"/>
                    <a:pt x="449" y="678"/>
                  </a:cubicBezTo>
                  <a:cubicBezTo>
                    <a:pt x="438" y="685"/>
                    <a:pt x="417" y="679"/>
                    <a:pt x="405" y="684"/>
                  </a:cubicBezTo>
                  <a:cubicBezTo>
                    <a:pt x="396" y="687"/>
                    <a:pt x="385" y="688"/>
                    <a:pt x="375" y="690"/>
                  </a:cubicBezTo>
                  <a:cubicBezTo>
                    <a:pt x="328" y="689"/>
                    <a:pt x="307" y="687"/>
                    <a:pt x="267" y="684"/>
                  </a:cubicBezTo>
                  <a:cubicBezTo>
                    <a:pt x="249" y="690"/>
                    <a:pt x="264" y="683"/>
                    <a:pt x="259" y="722"/>
                  </a:cubicBezTo>
                  <a:cubicBezTo>
                    <a:pt x="258" y="733"/>
                    <a:pt x="250" y="750"/>
                    <a:pt x="241" y="756"/>
                  </a:cubicBezTo>
                  <a:cubicBezTo>
                    <a:pt x="218" y="752"/>
                    <a:pt x="207" y="735"/>
                    <a:pt x="185" y="728"/>
                  </a:cubicBezTo>
                  <a:cubicBezTo>
                    <a:pt x="176" y="725"/>
                    <a:pt x="171" y="724"/>
                    <a:pt x="163" y="720"/>
                  </a:cubicBezTo>
                  <a:cubicBezTo>
                    <a:pt x="159" y="718"/>
                    <a:pt x="151" y="716"/>
                    <a:pt x="151" y="716"/>
                  </a:cubicBezTo>
                  <a:cubicBezTo>
                    <a:pt x="157" y="695"/>
                    <a:pt x="180" y="689"/>
                    <a:pt x="195" y="674"/>
                  </a:cubicBezTo>
                  <a:cubicBezTo>
                    <a:pt x="198" y="665"/>
                    <a:pt x="205" y="652"/>
                    <a:pt x="211" y="644"/>
                  </a:cubicBezTo>
                  <a:cubicBezTo>
                    <a:pt x="210" y="638"/>
                    <a:pt x="212" y="631"/>
                    <a:pt x="209" y="626"/>
                  </a:cubicBezTo>
                  <a:cubicBezTo>
                    <a:pt x="207" y="621"/>
                    <a:pt x="199" y="623"/>
                    <a:pt x="195" y="620"/>
                  </a:cubicBezTo>
                  <a:cubicBezTo>
                    <a:pt x="185" y="612"/>
                    <a:pt x="173" y="606"/>
                    <a:pt x="165" y="596"/>
                  </a:cubicBezTo>
                  <a:cubicBezTo>
                    <a:pt x="146" y="573"/>
                    <a:pt x="123" y="552"/>
                    <a:pt x="99" y="534"/>
                  </a:cubicBezTo>
                  <a:cubicBezTo>
                    <a:pt x="87" y="525"/>
                    <a:pt x="72" y="517"/>
                    <a:pt x="61" y="506"/>
                  </a:cubicBezTo>
                  <a:cubicBezTo>
                    <a:pt x="49" y="494"/>
                    <a:pt x="37" y="480"/>
                    <a:pt x="23" y="470"/>
                  </a:cubicBezTo>
                  <a:cubicBezTo>
                    <a:pt x="13" y="456"/>
                    <a:pt x="10" y="451"/>
                    <a:pt x="7" y="434"/>
                  </a:cubicBezTo>
                  <a:cubicBezTo>
                    <a:pt x="6" y="421"/>
                    <a:pt x="7" y="408"/>
                    <a:pt x="5" y="396"/>
                  </a:cubicBezTo>
                  <a:cubicBezTo>
                    <a:pt x="5" y="394"/>
                    <a:pt x="0" y="391"/>
                    <a:pt x="1" y="392"/>
                  </a:cubicBezTo>
                  <a:close/>
                </a:path>
              </a:pathLst>
            </a:custGeom>
            <a:solidFill>
              <a:schemeClr val="accent1">
                <a:alpha val="50000"/>
              </a:schemeClr>
            </a:solidFill>
            <a:ln w="9525">
              <a:noFill/>
              <a:round/>
              <a:headEnd/>
              <a:tailEnd/>
            </a:ln>
            <a:effectLst/>
          </p:spPr>
          <p:txBody>
            <a:bodyPr/>
            <a:lstStyle/>
            <a:p>
              <a:pPr fontAlgn="base">
                <a:spcBef>
                  <a:spcPct val="0"/>
                </a:spcBef>
                <a:spcAft>
                  <a:spcPct val="0"/>
                </a:spcAft>
                <a:defRPr/>
              </a:pPr>
              <a:endParaRPr lang="zh-CN" altLang="en-US">
                <a:solidFill>
                  <a:srgbClr val="006699"/>
                </a:solidFill>
              </a:endParaRPr>
            </a:p>
          </p:txBody>
        </p:sp>
        <p:sp>
          <p:nvSpPr>
            <p:cNvPr id="26656" name="Freeform 32"/>
            <p:cNvSpPr>
              <a:spLocks/>
            </p:cNvSpPr>
            <p:nvPr/>
          </p:nvSpPr>
          <p:spPr bwMode="ltGray">
            <a:xfrm rot="828663">
              <a:off x="242" y="3404"/>
              <a:ext cx="132" cy="167"/>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7" name="Freeform 33"/>
            <p:cNvSpPr>
              <a:spLocks/>
            </p:cNvSpPr>
            <p:nvPr/>
          </p:nvSpPr>
          <p:spPr bwMode="ltGray">
            <a:xfrm rot="828663">
              <a:off x="266" y="3592"/>
              <a:ext cx="66" cy="43"/>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8" name="Freeform 34"/>
            <p:cNvSpPr>
              <a:spLocks/>
            </p:cNvSpPr>
            <p:nvPr/>
          </p:nvSpPr>
          <p:spPr bwMode="ltGray">
            <a:xfrm>
              <a:off x="11" y="4110"/>
              <a:ext cx="118" cy="209"/>
            </a:xfrm>
            <a:custGeom>
              <a:avLst/>
              <a:gdLst/>
              <a:ahLst/>
              <a:cxnLst>
                <a:cxn ang="0">
                  <a:pos x="0" y="0"/>
                </a:cxn>
                <a:cxn ang="0">
                  <a:pos x="6" y="8"/>
                </a:cxn>
                <a:cxn ang="0">
                  <a:pos x="15" y="19"/>
                </a:cxn>
                <a:cxn ang="0">
                  <a:pos x="26" y="33"/>
                </a:cxn>
                <a:cxn ang="0">
                  <a:pos x="38" y="51"/>
                </a:cxn>
                <a:cxn ang="0">
                  <a:pos x="54" y="72"/>
                </a:cxn>
                <a:cxn ang="0">
                  <a:pos x="67" y="94"/>
                </a:cxn>
                <a:cxn ang="0">
                  <a:pos x="79" y="119"/>
                </a:cxn>
                <a:cxn ang="0">
                  <a:pos x="87" y="146"/>
                </a:cxn>
                <a:cxn ang="0">
                  <a:pos x="94" y="175"/>
                </a:cxn>
                <a:cxn ang="0">
                  <a:pos x="91" y="209"/>
                </a:cxn>
                <a:cxn ang="0">
                  <a:pos x="118" y="209"/>
                </a:cxn>
                <a:cxn ang="0">
                  <a:pos x="117" y="177"/>
                </a:cxn>
                <a:cxn ang="0">
                  <a:pos x="104" y="119"/>
                </a:cxn>
                <a:cxn ang="0">
                  <a:pos x="82" y="69"/>
                </a:cxn>
                <a:cxn ang="0">
                  <a:pos x="47" y="27"/>
                </a:cxn>
                <a:cxn ang="0">
                  <a:pos x="0" y="0"/>
                </a:cxn>
              </a:cxnLst>
              <a:rect l="0" t="0" r="r" b="b"/>
              <a:pathLst>
                <a:path w="118" h="209">
                  <a:moveTo>
                    <a:pt x="0" y="0"/>
                  </a:moveTo>
                  <a:lnTo>
                    <a:pt x="6" y="8"/>
                  </a:lnTo>
                  <a:lnTo>
                    <a:pt x="15" y="19"/>
                  </a:lnTo>
                  <a:lnTo>
                    <a:pt x="26" y="33"/>
                  </a:lnTo>
                  <a:lnTo>
                    <a:pt x="38" y="51"/>
                  </a:lnTo>
                  <a:lnTo>
                    <a:pt x="54" y="72"/>
                  </a:lnTo>
                  <a:lnTo>
                    <a:pt x="67" y="94"/>
                  </a:lnTo>
                  <a:lnTo>
                    <a:pt x="79" y="119"/>
                  </a:lnTo>
                  <a:lnTo>
                    <a:pt x="87" y="146"/>
                  </a:lnTo>
                  <a:lnTo>
                    <a:pt x="94" y="175"/>
                  </a:lnTo>
                  <a:lnTo>
                    <a:pt x="91" y="209"/>
                  </a:lnTo>
                  <a:lnTo>
                    <a:pt x="118" y="209"/>
                  </a:lnTo>
                  <a:lnTo>
                    <a:pt x="117" y="177"/>
                  </a:lnTo>
                  <a:lnTo>
                    <a:pt x="104" y="119"/>
                  </a:lnTo>
                  <a:lnTo>
                    <a:pt x="82" y="69"/>
                  </a:lnTo>
                  <a:lnTo>
                    <a:pt x="47" y="27"/>
                  </a:lnTo>
                  <a:lnTo>
                    <a:pt x="0"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59" name="Freeform 35"/>
            <p:cNvSpPr>
              <a:spLocks/>
            </p:cNvSpPr>
            <p:nvPr/>
          </p:nvSpPr>
          <p:spPr bwMode="ltGray">
            <a:xfrm>
              <a:off x="0" y="3968"/>
              <a:ext cx="130" cy="128"/>
            </a:xfrm>
            <a:custGeom>
              <a:avLst/>
              <a:gdLst/>
              <a:ahLst/>
              <a:cxnLst>
                <a:cxn ang="0">
                  <a:pos x="103" y="0"/>
                </a:cxn>
                <a:cxn ang="0">
                  <a:pos x="130" y="128"/>
                </a:cxn>
                <a:cxn ang="0">
                  <a:pos x="125" y="126"/>
                </a:cxn>
                <a:cxn ang="0">
                  <a:pos x="111" y="121"/>
                </a:cxn>
                <a:cxn ang="0">
                  <a:pos x="92" y="111"/>
                </a:cxn>
                <a:cxn ang="0">
                  <a:pos x="68" y="103"/>
                </a:cxn>
                <a:cxn ang="0">
                  <a:pos x="41" y="94"/>
                </a:cxn>
                <a:cxn ang="0">
                  <a:pos x="19" y="90"/>
                </a:cxn>
                <a:cxn ang="0">
                  <a:pos x="0" y="93"/>
                </a:cxn>
                <a:cxn ang="0">
                  <a:pos x="0" y="72"/>
                </a:cxn>
                <a:cxn ang="0">
                  <a:pos x="12" y="70"/>
                </a:cxn>
                <a:cxn ang="0">
                  <a:pos x="24" y="66"/>
                </a:cxn>
                <a:cxn ang="0">
                  <a:pos x="38" y="66"/>
                </a:cxn>
                <a:cxn ang="0">
                  <a:pos x="51" y="67"/>
                </a:cxn>
                <a:cxn ang="0">
                  <a:pos x="65" y="70"/>
                </a:cxn>
                <a:cxn ang="0">
                  <a:pos x="78" y="78"/>
                </a:cxn>
                <a:cxn ang="0">
                  <a:pos x="81" y="74"/>
                </a:cxn>
                <a:cxn ang="0">
                  <a:pos x="81" y="58"/>
                </a:cxn>
                <a:cxn ang="0">
                  <a:pos x="82" y="37"/>
                </a:cxn>
                <a:cxn ang="0">
                  <a:pos x="82" y="29"/>
                </a:cxn>
                <a:cxn ang="0">
                  <a:pos x="80" y="29"/>
                </a:cxn>
                <a:cxn ang="0">
                  <a:pos x="77" y="27"/>
                </a:cxn>
                <a:cxn ang="0">
                  <a:pos x="76" y="22"/>
                </a:cxn>
                <a:cxn ang="0">
                  <a:pos x="75" y="19"/>
                </a:cxn>
                <a:cxn ang="0">
                  <a:pos x="76" y="15"/>
                </a:cxn>
                <a:cxn ang="0">
                  <a:pos x="79" y="10"/>
                </a:cxn>
                <a:cxn ang="0">
                  <a:pos x="89" y="6"/>
                </a:cxn>
                <a:cxn ang="0">
                  <a:pos x="103" y="0"/>
                </a:cxn>
              </a:cxnLst>
              <a:rect l="0" t="0" r="r" b="b"/>
              <a:pathLst>
                <a:path w="130" h="128">
                  <a:moveTo>
                    <a:pt x="103" y="0"/>
                  </a:moveTo>
                  <a:lnTo>
                    <a:pt x="130" y="128"/>
                  </a:lnTo>
                  <a:lnTo>
                    <a:pt x="125" y="126"/>
                  </a:lnTo>
                  <a:lnTo>
                    <a:pt x="111" y="121"/>
                  </a:lnTo>
                  <a:lnTo>
                    <a:pt x="92" y="111"/>
                  </a:lnTo>
                  <a:lnTo>
                    <a:pt x="68" y="103"/>
                  </a:lnTo>
                  <a:lnTo>
                    <a:pt x="41" y="94"/>
                  </a:lnTo>
                  <a:lnTo>
                    <a:pt x="19" y="90"/>
                  </a:lnTo>
                  <a:lnTo>
                    <a:pt x="0" y="93"/>
                  </a:lnTo>
                  <a:lnTo>
                    <a:pt x="0" y="72"/>
                  </a:lnTo>
                  <a:lnTo>
                    <a:pt x="12" y="70"/>
                  </a:lnTo>
                  <a:lnTo>
                    <a:pt x="24" y="66"/>
                  </a:lnTo>
                  <a:lnTo>
                    <a:pt x="38" y="66"/>
                  </a:lnTo>
                  <a:lnTo>
                    <a:pt x="51" y="67"/>
                  </a:lnTo>
                  <a:lnTo>
                    <a:pt x="65" y="70"/>
                  </a:lnTo>
                  <a:lnTo>
                    <a:pt x="78" y="78"/>
                  </a:lnTo>
                  <a:lnTo>
                    <a:pt x="81" y="74"/>
                  </a:lnTo>
                  <a:lnTo>
                    <a:pt x="81" y="58"/>
                  </a:lnTo>
                  <a:lnTo>
                    <a:pt x="82" y="37"/>
                  </a:lnTo>
                  <a:lnTo>
                    <a:pt x="82" y="29"/>
                  </a:lnTo>
                  <a:lnTo>
                    <a:pt x="80" y="29"/>
                  </a:lnTo>
                  <a:lnTo>
                    <a:pt x="77" y="27"/>
                  </a:lnTo>
                  <a:lnTo>
                    <a:pt x="76" y="22"/>
                  </a:lnTo>
                  <a:lnTo>
                    <a:pt x="75" y="19"/>
                  </a:lnTo>
                  <a:lnTo>
                    <a:pt x="76" y="15"/>
                  </a:lnTo>
                  <a:lnTo>
                    <a:pt x="79" y="10"/>
                  </a:lnTo>
                  <a:lnTo>
                    <a:pt x="89" y="6"/>
                  </a:lnTo>
                  <a:lnTo>
                    <a:pt x="103"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0" name="Freeform 36"/>
            <p:cNvSpPr>
              <a:spLocks/>
            </p:cNvSpPr>
            <p:nvPr/>
          </p:nvSpPr>
          <p:spPr bwMode="ltGray">
            <a:xfrm>
              <a:off x="0" y="3949"/>
              <a:ext cx="47" cy="86"/>
            </a:xfrm>
            <a:custGeom>
              <a:avLst/>
              <a:gdLst/>
              <a:ahLst/>
              <a:cxnLst>
                <a:cxn ang="0">
                  <a:pos x="37" y="0"/>
                </a:cxn>
                <a:cxn ang="0">
                  <a:pos x="15" y="37"/>
                </a:cxn>
                <a:cxn ang="0">
                  <a:pos x="0" y="59"/>
                </a:cxn>
                <a:cxn ang="0">
                  <a:pos x="0" y="86"/>
                </a:cxn>
                <a:cxn ang="0">
                  <a:pos x="8" y="82"/>
                </a:cxn>
                <a:cxn ang="0">
                  <a:pos x="20" y="73"/>
                </a:cxn>
                <a:cxn ang="0">
                  <a:pos x="33" y="63"/>
                </a:cxn>
                <a:cxn ang="0">
                  <a:pos x="42" y="51"/>
                </a:cxn>
                <a:cxn ang="0">
                  <a:pos x="47" y="36"/>
                </a:cxn>
                <a:cxn ang="0">
                  <a:pos x="46" y="19"/>
                </a:cxn>
                <a:cxn ang="0">
                  <a:pos x="37" y="0"/>
                </a:cxn>
              </a:cxnLst>
              <a:rect l="0" t="0" r="r" b="b"/>
              <a:pathLst>
                <a:path w="47" h="86">
                  <a:moveTo>
                    <a:pt x="37" y="0"/>
                  </a:moveTo>
                  <a:lnTo>
                    <a:pt x="15" y="37"/>
                  </a:lnTo>
                  <a:lnTo>
                    <a:pt x="0" y="59"/>
                  </a:lnTo>
                  <a:lnTo>
                    <a:pt x="0" y="86"/>
                  </a:lnTo>
                  <a:lnTo>
                    <a:pt x="8" y="82"/>
                  </a:lnTo>
                  <a:lnTo>
                    <a:pt x="20" y="73"/>
                  </a:lnTo>
                  <a:lnTo>
                    <a:pt x="33" y="63"/>
                  </a:lnTo>
                  <a:lnTo>
                    <a:pt x="42" y="51"/>
                  </a:lnTo>
                  <a:lnTo>
                    <a:pt x="47" y="36"/>
                  </a:lnTo>
                  <a:lnTo>
                    <a:pt x="46" y="19"/>
                  </a:lnTo>
                  <a:lnTo>
                    <a:pt x="37" y="0"/>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1" name="Freeform 37"/>
            <p:cNvSpPr>
              <a:spLocks/>
            </p:cNvSpPr>
            <p:nvPr/>
          </p:nvSpPr>
          <p:spPr bwMode="ltGray">
            <a:xfrm>
              <a:off x="0" y="3239"/>
              <a:ext cx="497" cy="740"/>
            </a:xfrm>
            <a:custGeom>
              <a:avLst/>
              <a:gdLst/>
              <a:ahLst/>
              <a:cxnLst>
                <a:cxn ang="0">
                  <a:pos x="0" y="13"/>
                </a:cxn>
                <a:cxn ang="0">
                  <a:pos x="41" y="4"/>
                </a:cxn>
                <a:cxn ang="0">
                  <a:pos x="101" y="0"/>
                </a:cxn>
                <a:cxn ang="0">
                  <a:pos x="170" y="4"/>
                </a:cxn>
                <a:cxn ang="0">
                  <a:pos x="248" y="21"/>
                </a:cxn>
                <a:cxn ang="0">
                  <a:pos x="323" y="50"/>
                </a:cxn>
                <a:cxn ang="0">
                  <a:pos x="382" y="90"/>
                </a:cxn>
                <a:cxn ang="0">
                  <a:pos x="428" y="141"/>
                </a:cxn>
                <a:cxn ang="0">
                  <a:pos x="463" y="199"/>
                </a:cxn>
                <a:cxn ang="0">
                  <a:pos x="485" y="262"/>
                </a:cxn>
                <a:cxn ang="0">
                  <a:pos x="496" y="327"/>
                </a:cxn>
                <a:cxn ang="0">
                  <a:pos x="497" y="396"/>
                </a:cxn>
                <a:cxn ang="0">
                  <a:pos x="487" y="462"/>
                </a:cxn>
                <a:cxn ang="0">
                  <a:pos x="470" y="527"/>
                </a:cxn>
                <a:cxn ang="0">
                  <a:pos x="443" y="586"/>
                </a:cxn>
                <a:cxn ang="0">
                  <a:pos x="406" y="639"/>
                </a:cxn>
                <a:cxn ang="0">
                  <a:pos x="364" y="683"/>
                </a:cxn>
                <a:cxn ang="0">
                  <a:pos x="315" y="715"/>
                </a:cxn>
                <a:cxn ang="0">
                  <a:pos x="259" y="736"/>
                </a:cxn>
                <a:cxn ang="0">
                  <a:pos x="198" y="740"/>
                </a:cxn>
                <a:cxn ang="0">
                  <a:pos x="131" y="727"/>
                </a:cxn>
                <a:cxn ang="0">
                  <a:pos x="167" y="728"/>
                </a:cxn>
                <a:cxn ang="0">
                  <a:pos x="204" y="718"/>
                </a:cxn>
                <a:cxn ang="0">
                  <a:pos x="238" y="700"/>
                </a:cxn>
                <a:cxn ang="0">
                  <a:pos x="272" y="670"/>
                </a:cxn>
                <a:cxn ang="0">
                  <a:pos x="304" y="635"/>
                </a:cxn>
                <a:cxn ang="0">
                  <a:pos x="333" y="594"/>
                </a:cxn>
                <a:cxn ang="0">
                  <a:pos x="358" y="549"/>
                </a:cxn>
                <a:cxn ang="0">
                  <a:pos x="381" y="500"/>
                </a:cxn>
                <a:cxn ang="0">
                  <a:pos x="396" y="449"/>
                </a:cxn>
                <a:cxn ang="0">
                  <a:pos x="408" y="397"/>
                </a:cxn>
                <a:cxn ang="0">
                  <a:pos x="414" y="346"/>
                </a:cxn>
                <a:cxn ang="0">
                  <a:pos x="412" y="296"/>
                </a:cxn>
                <a:cxn ang="0">
                  <a:pos x="402" y="251"/>
                </a:cxn>
                <a:cxn ang="0">
                  <a:pos x="384" y="208"/>
                </a:cxn>
                <a:cxn ang="0">
                  <a:pos x="357" y="172"/>
                </a:cxn>
                <a:cxn ang="0">
                  <a:pos x="320" y="142"/>
                </a:cxn>
                <a:cxn ang="0">
                  <a:pos x="260" y="107"/>
                </a:cxn>
                <a:cxn ang="0">
                  <a:pos x="203" y="82"/>
                </a:cxn>
                <a:cxn ang="0">
                  <a:pos x="154" y="65"/>
                </a:cxn>
                <a:cxn ang="0">
                  <a:pos x="108" y="56"/>
                </a:cxn>
                <a:cxn ang="0">
                  <a:pos x="68" y="55"/>
                </a:cxn>
                <a:cxn ang="0">
                  <a:pos x="32" y="61"/>
                </a:cxn>
                <a:cxn ang="0">
                  <a:pos x="0" y="70"/>
                </a:cxn>
                <a:cxn ang="0">
                  <a:pos x="0" y="13"/>
                </a:cxn>
              </a:cxnLst>
              <a:rect l="0" t="0" r="r" b="b"/>
              <a:pathLst>
                <a:path w="497" h="740">
                  <a:moveTo>
                    <a:pt x="0" y="13"/>
                  </a:moveTo>
                  <a:lnTo>
                    <a:pt x="41" y="4"/>
                  </a:lnTo>
                  <a:lnTo>
                    <a:pt x="101" y="0"/>
                  </a:lnTo>
                  <a:lnTo>
                    <a:pt x="170" y="4"/>
                  </a:lnTo>
                  <a:lnTo>
                    <a:pt x="248" y="21"/>
                  </a:lnTo>
                  <a:lnTo>
                    <a:pt x="323" y="50"/>
                  </a:lnTo>
                  <a:lnTo>
                    <a:pt x="382" y="90"/>
                  </a:lnTo>
                  <a:lnTo>
                    <a:pt x="428" y="141"/>
                  </a:lnTo>
                  <a:lnTo>
                    <a:pt x="463" y="199"/>
                  </a:lnTo>
                  <a:lnTo>
                    <a:pt x="485" y="262"/>
                  </a:lnTo>
                  <a:lnTo>
                    <a:pt x="496" y="327"/>
                  </a:lnTo>
                  <a:lnTo>
                    <a:pt x="497" y="396"/>
                  </a:lnTo>
                  <a:lnTo>
                    <a:pt x="487" y="462"/>
                  </a:lnTo>
                  <a:lnTo>
                    <a:pt x="470" y="527"/>
                  </a:lnTo>
                  <a:lnTo>
                    <a:pt x="443" y="586"/>
                  </a:lnTo>
                  <a:lnTo>
                    <a:pt x="406" y="639"/>
                  </a:lnTo>
                  <a:lnTo>
                    <a:pt x="364" y="683"/>
                  </a:lnTo>
                  <a:lnTo>
                    <a:pt x="315" y="715"/>
                  </a:lnTo>
                  <a:lnTo>
                    <a:pt x="259" y="736"/>
                  </a:lnTo>
                  <a:lnTo>
                    <a:pt x="198" y="740"/>
                  </a:lnTo>
                  <a:lnTo>
                    <a:pt x="131" y="727"/>
                  </a:lnTo>
                  <a:lnTo>
                    <a:pt x="167" y="728"/>
                  </a:lnTo>
                  <a:lnTo>
                    <a:pt x="204" y="718"/>
                  </a:lnTo>
                  <a:lnTo>
                    <a:pt x="238" y="700"/>
                  </a:lnTo>
                  <a:lnTo>
                    <a:pt x="272" y="670"/>
                  </a:lnTo>
                  <a:lnTo>
                    <a:pt x="304" y="635"/>
                  </a:lnTo>
                  <a:lnTo>
                    <a:pt x="333" y="594"/>
                  </a:lnTo>
                  <a:lnTo>
                    <a:pt x="358" y="549"/>
                  </a:lnTo>
                  <a:lnTo>
                    <a:pt x="381" y="500"/>
                  </a:lnTo>
                  <a:lnTo>
                    <a:pt x="396" y="449"/>
                  </a:lnTo>
                  <a:lnTo>
                    <a:pt x="408" y="397"/>
                  </a:lnTo>
                  <a:lnTo>
                    <a:pt x="414" y="346"/>
                  </a:lnTo>
                  <a:lnTo>
                    <a:pt x="412" y="296"/>
                  </a:lnTo>
                  <a:lnTo>
                    <a:pt x="402" y="251"/>
                  </a:lnTo>
                  <a:lnTo>
                    <a:pt x="384" y="208"/>
                  </a:lnTo>
                  <a:lnTo>
                    <a:pt x="357" y="172"/>
                  </a:lnTo>
                  <a:lnTo>
                    <a:pt x="320" y="142"/>
                  </a:lnTo>
                  <a:lnTo>
                    <a:pt x="260" y="107"/>
                  </a:lnTo>
                  <a:lnTo>
                    <a:pt x="203" y="82"/>
                  </a:lnTo>
                  <a:lnTo>
                    <a:pt x="154" y="65"/>
                  </a:lnTo>
                  <a:lnTo>
                    <a:pt x="108" y="56"/>
                  </a:lnTo>
                  <a:lnTo>
                    <a:pt x="68" y="55"/>
                  </a:lnTo>
                  <a:lnTo>
                    <a:pt x="32" y="61"/>
                  </a:lnTo>
                  <a:lnTo>
                    <a:pt x="0" y="70"/>
                  </a:lnTo>
                  <a:lnTo>
                    <a:pt x="0" y="13"/>
                  </a:lnTo>
                  <a:close/>
                </a:path>
              </a:pathLst>
            </a:custGeom>
            <a:solidFill>
              <a:schemeClr val="folHlink"/>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2" name="Freeform 38"/>
            <p:cNvSpPr>
              <a:spLocks/>
            </p:cNvSpPr>
            <p:nvPr/>
          </p:nvSpPr>
          <p:spPr bwMode="ltGray">
            <a:xfrm rot="1584153">
              <a:off x="20" y="410"/>
              <a:ext cx="344" cy="245"/>
            </a:xfrm>
            <a:custGeom>
              <a:avLst/>
              <a:gdLst/>
              <a:ahLst/>
              <a:cxnLst>
                <a:cxn ang="0">
                  <a:pos x="0" y="0"/>
                </a:cxn>
                <a:cxn ang="0">
                  <a:pos x="0" y="25"/>
                </a:cxn>
                <a:cxn ang="0">
                  <a:pos x="3" y="50"/>
                </a:cxn>
                <a:cxn ang="0">
                  <a:pos x="6" y="75"/>
                </a:cxn>
                <a:cxn ang="0">
                  <a:pos x="11" y="98"/>
                </a:cxn>
                <a:cxn ang="0">
                  <a:pos x="18" y="119"/>
                </a:cxn>
                <a:cxn ang="0">
                  <a:pos x="27" y="141"/>
                </a:cxn>
                <a:cxn ang="0">
                  <a:pos x="38" y="161"/>
                </a:cxn>
                <a:cxn ang="0">
                  <a:pos x="51" y="178"/>
                </a:cxn>
                <a:cxn ang="0">
                  <a:pos x="67" y="194"/>
                </a:cxn>
                <a:cxn ang="0">
                  <a:pos x="86" y="208"/>
                </a:cxn>
                <a:cxn ang="0">
                  <a:pos x="106" y="219"/>
                </a:cxn>
                <a:cxn ang="0">
                  <a:pos x="131" y="228"/>
                </a:cxn>
                <a:cxn ang="0">
                  <a:pos x="158" y="234"/>
                </a:cxn>
                <a:cxn ang="0">
                  <a:pos x="188" y="237"/>
                </a:cxn>
                <a:cxn ang="0">
                  <a:pos x="220" y="236"/>
                </a:cxn>
                <a:cxn ang="0">
                  <a:pos x="257" y="232"/>
                </a:cxn>
                <a:cxn ang="0">
                  <a:pos x="224" y="227"/>
                </a:cxn>
                <a:cxn ang="0">
                  <a:pos x="195" y="220"/>
                </a:cxn>
                <a:cxn ang="0">
                  <a:pos x="170" y="212"/>
                </a:cxn>
                <a:cxn ang="0">
                  <a:pos x="148" y="204"/>
                </a:cxn>
                <a:cxn ang="0">
                  <a:pos x="128" y="193"/>
                </a:cxn>
                <a:cxn ang="0">
                  <a:pos x="112" y="182"/>
                </a:cxn>
                <a:cxn ang="0">
                  <a:pos x="97" y="169"/>
                </a:cxn>
                <a:cxn ang="0">
                  <a:pos x="84" y="155"/>
                </a:cxn>
                <a:cxn ang="0">
                  <a:pos x="72" y="141"/>
                </a:cxn>
                <a:cxn ang="0">
                  <a:pos x="61" y="125"/>
                </a:cxn>
                <a:cxn ang="0">
                  <a:pos x="52" y="107"/>
                </a:cxn>
                <a:cxn ang="0">
                  <a:pos x="43" y="88"/>
                </a:cxn>
                <a:cxn ang="0">
                  <a:pos x="33" y="69"/>
                </a:cxn>
                <a:cxn ang="0">
                  <a:pos x="23" y="47"/>
                </a:cxn>
                <a:cxn ang="0">
                  <a:pos x="12" y="24"/>
                </a:cxn>
                <a:cxn ang="0">
                  <a:pos x="0" y="0"/>
                </a:cxn>
              </a:cxnLst>
              <a:rect l="0" t="0" r="r" b="b"/>
              <a:pathLst>
                <a:path w="257" h="237">
                  <a:moveTo>
                    <a:pt x="0" y="0"/>
                  </a:moveTo>
                  <a:lnTo>
                    <a:pt x="0" y="25"/>
                  </a:lnTo>
                  <a:lnTo>
                    <a:pt x="3" y="50"/>
                  </a:lnTo>
                  <a:lnTo>
                    <a:pt x="6" y="75"/>
                  </a:lnTo>
                  <a:lnTo>
                    <a:pt x="11" y="98"/>
                  </a:lnTo>
                  <a:lnTo>
                    <a:pt x="18" y="119"/>
                  </a:lnTo>
                  <a:lnTo>
                    <a:pt x="27" y="141"/>
                  </a:lnTo>
                  <a:lnTo>
                    <a:pt x="38" y="161"/>
                  </a:lnTo>
                  <a:lnTo>
                    <a:pt x="51" y="178"/>
                  </a:lnTo>
                  <a:lnTo>
                    <a:pt x="67" y="194"/>
                  </a:lnTo>
                  <a:lnTo>
                    <a:pt x="86" y="208"/>
                  </a:lnTo>
                  <a:lnTo>
                    <a:pt x="106" y="219"/>
                  </a:lnTo>
                  <a:lnTo>
                    <a:pt x="131" y="228"/>
                  </a:lnTo>
                  <a:lnTo>
                    <a:pt x="158" y="234"/>
                  </a:lnTo>
                  <a:lnTo>
                    <a:pt x="188" y="237"/>
                  </a:lnTo>
                  <a:lnTo>
                    <a:pt x="220" y="236"/>
                  </a:lnTo>
                  <a:lnTo>
                    <a:pt x="257" y="232"/>
                  </a:lnTo>
                  <a:lnTo>
                    <a:pt x="224" y="227"/>
                  </a:lnTo>
                  <a:lnTo>
                    <a:pt x="195" y="220"/>
                  </a:lnTo>
                  <a:lnTo>
                    <a:pt x="170" y="212"/>
                  </a:lnTo>
                  <a:lnTo>
                    <a:pt x="148" y="204"/>
                  </a:lnTo>
                  <a:lnTo>
                    <a:pt x="128" y="193"/>
                  </a:lnTo>
                  <a:lnTo>
                    <a:pt x="112" y="182"/>
                  </a:lnTo>
                  <a:lnTo>
                    <a:pt x="97" y="169"/>
                  </a:lnTo>
                  <a:lnTo>
                    <a:pt x="84" y="155"/>
                  </a:lnTo>
                  <a:lnTo>
                    <a:pt x="72" y="141"/>
                  </a:lnTo>
                  <a:lnTo>
                    <a:pt x="61" y="125"/>
                  </a:lnTo>
                  <a:lnTo>
                    <a:pt x="52" y="107"/>
                  </a:lnTo>
                  <a:lnTo>
                    <a:pt x="43" y="88"/>
                  </a:lnTo>
                  <a:lnTo>
                    <a:pt x="33" y="69"/>
                  </a:lnTo>
                  <a:lnTo>
                    <a:pt x="23" y="47"/>
                  </a:lnTo>
                  <a:lnTo>
                    <a:pt x="12" y="24"/>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3" name="Freeform 39"/>
            <p:cNvSpPr>
              <a:spLocks/>
            </p:cNvSpPr>
            <p:nvPr/>
          </p:nvSpPr>
          <p:spPr bwMode="ltGray">
            <a:xfrm rot="1584153">
              <a:off x="242" y="756"/>
              <a:ext cx="167" cy="115"/>
            </a:xfrm>
            <a:custGeom>
              <a:avLst/>
              <a:gdLst/>
              <a:ahLst/>
              <a:cxnLst>
                <a:cxn ang="0">
                  <a:pos x="77" y="0"/>
                </a:cxn>
                <a:cxn ang="0">
                  <a:pos x="124" y="108"/>
                </a:cxn>
                <a:cxn ang="0">
                  <a:pos x="120" y="107"/>
                </a:cxn>
                <a:cxn ang="0">
                  <a:pos x="107" y="105"/>
                </a:cxn>
                <a:cxn ang="0">
                  <a:pos x="89" y="101"/>
                </a:cxn>
                <a:cxn ang="0">
                  <a:pos x="68" y="99"/>
                </a:cxn>
                <a:cxn ang="0">
                  <a:pos x="45" y="97"/>
                </a:cxn>
                <a:cxn ang="0">
                  <a:pos x="25" y="98"/>
                </a:cxn>
                <a:cxn ang="0">
                  <a:pos x="9" y="102"/>
                </a:cxn>
                <a:cxn ang="0">
                  <a:pos x="0" y="110"/>
                </a:cxn>
                <a:cxn ang="0">
                  <a:pos x="4" y="98"/>
                </a:cxn>
                <a:cxn ang="0">
                  <a:pos x="8" y="89"/>
                </a:cxn>
                <a:cxn ang="0">
                  <a:pos x="16" y="82"/>
                </a:cxn>
                <a:cxn ang="0">
                  <a:pos x="25" y="76"/>
                </a:cxn>
                <a:cxn ang="0">
                  <a:pos x="36" y="72"/>
                </a:cxn>
                <a:cxn ang="0">
                  <a:pos x="47" y="71"/>
                </a:cxn>
                <a:cxn ang="0">
                  <a:pos x="59" y="71"/>
                </a:cxn>
                <a:cxn ang="0">
                  <a:pos x="72" y="74"/>
                </a:cxn>
                <a:cxn ang="0">
                  <a:pos x="73" y="71"/>
                </a:cxn>
                <a:cxn ang="0">
                  <a:pos x="70" y="56"/>
                </a:cxn>
                <a:cxn ang="0">
                  <a:pos x="67" y="38"/>
                </a:cxn>
                <a:cxn ang="0">
                  <a:pos x="65" y="30"/>
                </a:cxn>
                <a:cxn ang="0">
                  <a:pos x="63" y="30"/>
                </a:cxn>
                <a:cxn ang="0">
                  <a:pos x="61" y="29"/>
                </a:cxn>
                <a:cxn ang="0">
                  <a:pos x="59" y="26"/>
                </a:cxn>
                <a:cxn ang="0">
                  <a:pos x="57" y="23"/>
                </a:cxn>
                <a:cxn ang="0">
                  <a:pos x="57" y="19"/>
                </a:cxn>
                <a:cxn ang="0">
                  <a:pos x="59" y="14"/>
                </a:cxn>
                <a:cxn ang="0">
                  <a:pos x="66" y="8"/>
                </a:cxn>
                <a:cxn ang="0">
                  <a:pos x="77" y="0"/>
                </a:cxn>
              </a:cxnLst>
              <a:rect l="0" t="0" r="r" b="b"/>
              <a:pathLst>
                <a:path w="124" h="110">
                  <a:moveTo>
                    <a:pt x="77" y="0"/>
                  </a:moveTo>
                  <a:lnTo>
                    <a:pt x="124" y="108"/>
                  </a:lnTo>
                  <a:lnTo>
                    <a:pt x="120" y="107"/>
                  </a:lnTo>
                  <a:lnTo>
                    <a:pt x="107" y="105"/>
                  </a:lnTo>
                  <a:lnTo>
                    <a:pt x="89" y="101"/>
                  </a:lnTo>
                  <a:lnTo>
                    <a:pt x="68" y="99"/>
                  </a:lnTo>
                  <a:lnTo>
                    <a:pt x="45" y="97"/>
                  </a:lnTo>
                  <a:lnTo>
                    <a:pt x="25" y="98"/>
                  </a:lnTo>
                  <a:lnTo>
                    <a:pt x="9" y="102"/>
                  </a:lnTo>
                  <a:lnTo>
                    <a:pt x="0" y="110"/>
                  </a:lnTo>
                  <a:lnTo>
                    <a:pt x="4" y="98"/>
                  </a:lnTo>
                  <a:lnTo>
                    <a:pt x="8" y="89"/>
                  </a:lnTo>
                  <a:lnTo>
                    <a:pt x="16" y="82"/>
                  </a:lnTo>
                  <a:lnTo>
                    <a:pt x="25" y="76"/>
                  </a:lnTo>
                  <a:lnTo>
                    <a:pt x="36" y="72"/>
                  </a:lnTo>
                  <a:lnTo>
                    <a:pt x="47" y="71"/>
                  </a:lnTo>
                  <a:lnTo>
                    <a:pt x="59" y="71"/>
                  </a:lnTo>
                  <a:lnTo>
                    <a:pt x="72" y="74"/>
                  </a:lnTo>
                  <a:lnTo>
                    <a:pt x="73" y="71"/>
                  </a:lnTo>
                  <a:lnTo>
                    <a:pt x="70" y="56"/>
                  </a:lnTo>
                  <a:lnTo>
                    <a:pt x="67" y="38"/>
                  </a:lnTo>
                  <a:lnTo>
                    <a:pt x="65" y="30"/>
                  </a:lnTo>
                  <a:lnTo>
                    <a:pt x="63" y="30"/>
                  </a:lnTo>
                  <a:lnTo>
                    <a:pt x="61" y="29"/>
                  </a:lnTo>
                  <a:lnTo>
                    <a:pt x="59" y="26"/>
                  </a:lnTo>
                  <a:lnTo>
                    <a:pt x="57" y="23"/>
                  </a:lnTo>
                  <a:lnTo>
                    <a:pt x="57" y="19"/>
                  </a:lnTo>
                  <a:lnTo>
                    <a:pt x="59" y="14"/>
                  </a:lnTo>
                  <a:lnTo>
                    <a:pt x="66" y="8"/>
                  </a:lnTo>
                  <a:lnTo>
                    <a:pt x="77"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4" name="Freeform 40"/>
            <p:cNvSpPr>
              <a:spLocks/>
            </p:cNvSpPr>
            <p:nvPr/>
          </p:nvSpPr>
          <p:spPr bwMode="ltGray">
            <a:xfrm rot="1584153">
              <a:off x="574" y="286"/>
              <a:ext cx="147" cy="160"/>
            </a:xfrm>
            <a:custGeom>
              <a:avLst/>
              <a:gdLst/>
              <a:ahLst/>
              <a:cxnLst>
                <a:cxn ang="0">
                  <a:pos x="0" y="0"/>
                </a:cxn>
                <a:cxn ang="0">
                  <a:pos x="5" y="1"/>
                </a:cxn>
                <a:cxn ang="0">
                  <a:pos x="18" y="5"/>
                </a:cxn>
                <a:cxn ang="0">
                  <a:pos x="37" y="12"/>
                </a:cxn>
                <a:cxn ang="0">
                  <a:pos x="58" y="24"/>
                </a:cxn>
                <a:cxn ang="0">
                  <a:pos x="78" y="44"/>
                </a:cxn>
                <a:cxn ang="0">
                  <a:pos x="96" y="71"/>
                </a:cxn>
                <a:cxn ang="0">
                  <a:pos x="107" y="108"/>
                </a:cxn>
                <a:cxn ang="0">
                  <a:pos x="109" y="156"/>
                </a:cxn>
                <a:cxn ang="0">
                  <a:pos x="105" y="156"/>
                </a:cxn>
                <a:cxn ang="0">
                  <a:pos x="99" y="156"/>
                </a:cxn>
                <a:cxn ang="0">
                  <a:pos x="93" y="156"/>
                </a:cxn>
                <a:cxn ang="0">
                  <a:pos x="87" y="154"/>
                </a:cxn>
                <a:cxn ang="0">
                  <a:pos x="81" y="153"/>
                </a:cxn>
                <a:cxn ang="0">
                  <a:pos x="74" y="150"/>
                </a:cxn>
                <a:cxn ang="0">
                  <a:pos x="66" y="145"/>
                </a:cxn>
                <a:cxn ang="0">
                  <a:pos x="58" y="139"/>
                </a:cxn>
                <a:cxn ang="0">
                  <a:pos x="53" y="126"/>
                </a:cxn>
                <a:cxn ang="0">
                  <a:pos x="53" y="111"/>
                </a:cxn>
                <a:cxn ang="0">
                  <a:pos x="56" y="96"/>
                </a:cxn>
                <a:cxn ang="0">
                  <a:pos x="59" y="80"/>
                </a:cxn>
                <a:cxn ang="0">
                  <a:pos x="56" y="62"/>
                </a:cxn>
                <a:cxn ang="0">
                  <a:pos x="48" y="43"/>
                </a:cxn>
                <a:cxn ang="0">
                  <a:pos x="31" y="23"/>
                </a:cxn>
                <a:cxn ang="0">
                  <a:pos x="0" y="0"/>
                </a:cxn>
              </a:cxnLst>
              <a:rect l="0" t="0" r="r" b="b"/>
              <a:pathLst>
                <a:path w="109" h="156">
                  <a:moveTo>
                    <a:pt x="0" y="0"/>
                  </a:moveTo>
                  <a:lnTo>
                    <a:pt x="5" y="1"/>
                  </a:lnTo>
                  <a:lnTo>
                    <a:pt x="18" y="5"/>
                  </a:lnTo>
                  <a:lnTo>
                    <a:pt x="37" y="12"/>
                  </a:lnTo>
                  <a:lnTo>
                    <a:pt x="58" y="24"/>
                  </a:lnTo>
                  <a:lnTo>
                    <a:pt x="78" y="44"/>
                  </a:lnTo>
                  <a:lnTo>
                    <a:pt x="96" y="71"/>
                  </a:lnTo>
                  <a:lnTo>
                    <a:pt x="107" y="108"/>
                  </a:lnTo>
                  <a:lnTo>
                    <a:pt x="109" y="156"/>
                  </a:lnTo>
                  <a:lnTo>
                    <a:pt x="105" y="156"/>
                  </a:lnTo>
                  <a:lnTo>
                    <a:pt x="99" y="156"/>
                  </a:lnTo>
                  <a:lnTo>
                    <a:pt x="93" y="156"/>
                  </a:lnTo>
                  <a:lnTo>
                    <a:pt x="87" y="154"/>
                  </a:lnTo>
                  <a:lnTo>
                    <a:pt x="81" y="153"/>
                  </a:lnTo>
                  <a:lnTo>
                    <a:pt x="74" y="150"/>
                  </a:lnTo>
                  <a:lnTo>
                    <a:pt x="66" y="145"/>
                  </a:lnTo>
                  <a:lnTo>
                    <a:pt x="58" y="139"/>
                  </a:lnTo>
                  <a:lnTo>
                    <a:pt x="53" y="126"/>
                  </a:lnTo>
                  <a:lnTo>
                    <a:pt x="53" y="111"/>
                  </a:lnTo>
                  <a:lnTo>
                    <a:pt x="56" y="96"/>
                  </a:lnTo>
                  <a:lnTo>
                    <a:pt x="59" y="80"/>
                  </a:lnTo>
                  <a:lnTo>
                    <a:pt x="56" y="62"/>
                  </a:lnTo>
                  <a:lnTo>
                    <a:pt x="48" y="43"/>
                  </a:lnTo>
                  <a:lnTo>
                    <a:pt x="31" y="23"/>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5" name="Freeform 41"/>
            <p:cNvSpPr>
              <a:spLocks/>
            </p:cNvSpPr>
            <p:nvPr/>
          </p:nvSpPr>
          <p:spPr bwMode="ltGray">
            <a:xfrm rot="1584153">
              <a:off x="236" y="721"/>
              <a:ext cx="62" cy="97"/>
            </a:xfrm>
            <a:custGeom>
              <a:avLst/>
              <a:gdLst/>
              <a:ahLst/>
              <a:cxnLst>
                <a:cxn ang="0">
                  <a:pos x="31" y="0"/>
                </a:cxn>
                <a:cxn ang="0">
                  <a:pos x="20" y="38"/>
                </a:cxn>
                <a:cxn ang="0">
                  <a:pos x="15" y="62"/>
                </a:cxn>
                <a:cxn ang="0">
                  <a:pos x="11" y="79"/>
                </a:cxn>
                <a:cxn ang="0">
                  <a:pos x="0" y="94"/>
                </a:cxn>
                <a:cxn ang="0">
                  <a:pos x="12" y="88"/>
                </a:cxn>
                <a:cxn ang="0">
                  <a:pos x="23" y="80"/>
                </a:cxn>
                <a:cxn ang="0">
                  <a:pos x="32" y="69"/>
                </a:cxn>
                <a:cxn ang="0">
                  <a:pos x="40" y="57"/>
                </a:cxn>
                <a:cxn ang="0">
                  <a:pos x="45" y="44"/>
                </a:cxn>
                <a:cxn ang="0">
                  <a:pos x="46" y="30"/>
                </a:cxn>
                <a:cxn ang="0">
                  <a:pos x="42" y="15"/>
                </a:cxn>
                <a:cxn ang="0">
                  <a:pos x="31" y="0"/>
                </a:cxn>
              </a:cxnLst>
              <a:rect l="0" t="0" r="r" b="b"/>
              <a:pathLst>
                <a:path w="46" h="94">
                  <a:moveTo>
                    <a:pt x="31" y="0"/>
                  </a:moveTo>
                  <a:lnTo>
                    <a:pt x="20" y="38"/>
                  </a:lnTo>
                  <a:lnTo>
                    <a:pt x="15" y="62"/>
                  </a:lnTo>
                  <a:lnTo>
                    <a:pt x="11" y="79"/>
                  </a:lnTo>
                  <a:lnTo>
                    <a:pt x="0" y="94"/>
                  </a:lnTo>
                  <a:lnTo>
                    <a:pt x="12" y="88"/>
                  </a:lnTo>
                  <a:lnTo>
                    <a:pt x="23" y="80"/>
                  </a:lnTo>
                  <a:lnTo>
                    <a:pt x="32" y="69"/>
                  </a:lnTo>
                  <a:lnTo>
                    <a:pt x="40" y="57"/>
                  </a:lnTo>
                  <a:lnTo>
                    <a:pt x="45" y="44"/>
                  </a:lnTo>
                  <a:lnTo>
                    <a:pt x="46" y="30"/>
                  </a:lnTo>
                  <a:lnTo>
                    <a:pt x="42" y="15"/>
                  </a:lnTo>
                  <a:lnTo>
                    <a:pt x="31"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6" name="Freeform 42"/>
            <p:cNvSpPr>
              <a:spLocks/>
            </p:cNvSpPr>
            <p:nvPr/>
          </p:nvSpPr>
          <p:spPr bwMode="ltGray">
            <a:xfrm rot="1584153">
              <a:off x="585" y="466"/>
              <a:ext cx="72" cy="41"/>
            </a:xfrm>
            <a:custGeom>
              <a:avLst/>
              <a:gdLst/>
              <a:ahLst/>
              <a:cxnLst>
                <a:cxn ang="0">
                  <a:pos x="0" y="0"/>
                </a:cxn>
                <a:cxn ang="0">
                  <a:pos x="1" y="1"/>
                </a:cxn>
                <a:cxn ang="0">
                  <a:pos x="6" y="3"/>
                </a:cxn>
                <a:cxn ang="0">
                  <a:pos x="13" y="8"/>
                </a:cxn>
                <a:cxn ang="0">
                  <a:pos x="21" y="12"/>
                </a:cxn>
                <a:cxn ang="0">
                  <a:pos x="29" y="15"/>
                </a:cxn>
                <a:cxn ang="0">
                  <a:pos x="38" y="17"/>
                </a:cxn>
                <a:cxn ang="0">
                  <a:pos x="46" y="18"/>
                </a:cxn>
                <a:cxn ang="0">
                  <a:pos x="54" y="16"/>
                </a:cxn>
                <a:cxn ang="0">
                  <a:pos x="53" y="25"/>
                </a:cxn>
                <a:cxn ang="0">
                  <a:pos x="50" y="33"/>
                </a:cxn>
                <a:cxn ang="0">
                  <a:pos x="44" y="38"/>
                </a:cxn>
                <a:cxn ang="0">
                  <a:pos x="37" y="40"/>
                </a:cxn>
                <a:cxn ang="0">
                  <a:pos x="28" y="39"/>
                </a:cxn>
                <a:cxn ang="0">
                  <a:pos x="19" y="32"/>
                </a:cxn>
                <a:cxn ang="0">
                  <a:pos x="10" y="20"/>
                </a:cxn>
                <a:cxn ang="0">
                  <a:pos x="0" y="0"/>
                </a:cxn>
              </a:cxnLst>
              <a:rect l="0" t="0" r="r" b="b"/>
              <a:pathLst>
                <a:path w="54" h="40">
                  <a:moveTo>
                    <a:pt x="0" y="0"/>
                  </a:moveTo>
                  <a:lnTo>
                    <a:pt x="1" y="1"/>
                  </a:lnTo>
                  <a:lnTo>
                    <a:pt x="6" y="3"/>
                  </a:lnTo>
                  <a:lnTo>
                    <a:pt x="13" y="8"/>
                  </a:lnTo>
                  <a:lnTo>
                    <a:pt x="21" y="12"/>
                  </a:lnTo>
                  <a:lnTo>
                    <a:pt x="29" y="15"/>
                  </a:lnTo>
                  <a:lnTo>
                    <a:pt x="38" y="17"/>
                  </a:lnTo>
                  <a:lnTo>
                    <a:pt x="46" y="18"/>
                  </a:lnTo>
                  <a:lnTo>
                    <a:pt x="54" y="16"/>
                  </a:lnTo>
                  <a:lnTo>
                    <a:pt x="53" y="25"/>
                  </a:lnTo>
                  <a:lnTo>
                    <a:pt x="50" y="33"/>
                  </a:lnTo>
                  <a:lnTo>
                    <a:pt x="44" y="38"/>
                  </a:lnTo>
                  <a:lnTo>
                    <a:pt x="37" y="40"/>
                  </a:lnTo>
                  <a:lnTo>
                    <a:pt x="28" y="39"/>
                  </a:lnTo>
                  <a:lnTo>
                    <a:pt x="19" y="32"/>
                  </a:lnTo>
                  <a:lnTo>
                    <a:pt x="10" y="20"/>
                  </a:lnTo>
                  <a:lnTo>
                    <a:pt x="0"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7" name="Freeform 43"/>
            <p:cNvSpPr>
              <a:spLocks/>
            </p:cNvSpPr>
            <p:nvPr/>
          </p:nvSpPr>
          <p:spPr bwMode="ltGray">
            <a:xfrm>
              <a:off x="0" y="886"/>
              <a:ext cx="360" cy="650"/>
            </a:xfrm>
            <a:custGeom>
              <a:avLst/>
              <a:gdLst/>
              <a:ahLst/>
              <a:cxnLst>
                <a:cxn ang="0">
                  <a:pos x="264" y="0"/>
                </a:cxn>
                <a:cxn ang="0">
                  <a:pos x="269" y="9"/>
                </a:cxn>
                <a:cxn ang="0">
                  <a:pos x="277" y="22"/>
                </a:cxn>
                <a:cxn ang="0">
                  <a:pos x="286" y="39"/>
                </a:cxn>
                <a:cxn ang="0">
                  <a:pos x="297" y="58"/>
                </a:cxn>
                <a:cxn ang="0">
                  <a:pos x="309" y="83"/>
                </a:cxn>
                <a:cxn ang="0">
                  <a:pos x="319" y="108"/>
                </a:cxn>
                <a:cxn ang="0">
                  <a:pos x="329" y="136"/>
                </a:cxn>
                <a:cxn ang="0">
                  <a:pos x="333" y="163"/>
                </a:cxn>
                <a:cxn ang="0">
                  <a:pos x="336" y="193"/>
                </a:cxn>
                <a:cxn ang="0">
                  <a:pos x="332" y="223"/>
                </a:cxn>
                <a:cxn ang="0">
                  <a:pos x="323" y="255"/>
                </a:cxn>
                <a:cxn ang="0">
                  <a:pos x="310" y="285"/>
                </a:cxn>
                <a:cxn ang="0">
                  <a:pos x="287" y="315"/>
                </a:cxn>
                <a:cxn ang="0">
                  <a:pos x="257" y="343"/>
                </a:cxn>
                <a:cxn ang="0">
                  <a:pos x="218" y="370"/>
                </a:cxn>
                <a:cxn ang="0">
                  <a:pos x="167" y="396"/>
                </a:cxn>
                <a:cxn ang="0">
                  <a:pos x="111" y="425"/>
                </a:cxn>
                <a:cxn ang="0">
                  <a:pos x="69" y="457"/>
                </a:cxn>
                <a:cxn ang="0">
                  <a:pos x="35" y="490"/>
                </a:cxn>
                <a:cxn ang="0">
                  <a:pos x="12" y="526"/>
                </a:cxn>
                <a:cxn ang="0">
                  <a:pos x="0" y="553"/>
                </a:cxn>
                <a:cxn ang="0">
                  <a:pos x="0" y="650"/>
                </a:cxn>
                <a:cxn ang="0">
                  <a:pos x="6" y="628"/>
                </a:cxn>
                <a:cxn ang="0">
                  <a:pos x="19" y="594"/>
                </a:cxn>
                <a:cxn ang="0">
                  <a:pos x="43" y="551"/>
                </a:cxn>
                <a:cxn ang="0">
                  <a:pos x="76" y="503"/>
                </a:cxn>
                <a:cxn ang="0">
                  <a:pos x="125" y="454"/>
                </a:cxn>
                <a:cxn ang="0">
                  <a:pos x="190" y="408"/>
                </a:cxn>
                <a:cxn ang="0">
                  <a:pos x="275" y="365"/>
                </a:cxn>
                <a:cxn ang="0">
                  <a:pos x="308" y="342"/>
                </a:cxn>
                <a:cxn ang="0">
                  <a:pos x="335" y="305"/>
                </a:cxn>
                <a:cxn ang="0">
                  <a:pos x="352" y="255"/>
                </a:cxn>
                <a:cxn ang="0">
                  <a:pos x="360" y="201"/>
                </a:cxn>
                <a:cxn ang="0">
                  <a:pos x="356" y="144"/>
                </a:cxn>
                <a:cxn ang="0">
                  <a:pos x="341" y="88"/>
                </a:cxn>
                <a:cxn ang="0">
                  <a:pos x="311" y="39"/>
                </a:cxn>
                <a:cxn ang="0">
                  <a:pos x="264" y="0"/>
                </a:cxn>
              </a:cxnLst>
              <a:rect l="0" t="0" r="r" b="b"/>
              <a:pathLst>
                <a:path w="360" h="650">
                  <a:moveTo>
                    <a:pt x="264" y="0"/>
                  </a:moveTo>
                  <a:lnTo>
                    <a:pt x="269" y="9"/>
                  </a:lnTo>
                  <a:lnTo>
                    <a:pt x="277" y="22"/>
                  </a:lnTo>
                  <a:lnTo>
                    <a:pt x="286" y="39"/>
                  </a:lnTo>
                  <a:lnTo>
                    <a:pt x="297" y="58"/>
                  </a:lnTo>
                  <a:lnTo>
                    <a:pt x="309" y="83"/>
                  </a:lnTo>
                  <a:lnTo>
                    <a:pt x="319" y="108"/>
                  </a:lnTo>
                  <a:lnTo>
                    <a:pt x="329" y="136"/>
                  </a:lnTo>
                  <a:lnTo>
                    <a:pt x="333" y="163"/>
                  </a:lnTo>
                  <a:lnTo>
                    <a:pt x="336" y="193"/>
                  </a:lnTo>
                  <a:lnTo>
                    <a:pt x="332" y="223"/>
                  </a:lnTo>
                  <a:lnTo>
                    <a:pt x="323" y="255"/>
                  </a:lnTo>
                  <a:lnTo>
                    <a:pt x="310" y="285"/>
                  </a:lnTo>
                  <a:lnTo>
                    <a:pt x="287" y="315"/>
                  </a:lnTo>
                  <a:lnTo>
                    <a:pt x="257" y="343"/>
                  </a:lnTo>
                  <a:lnTo>
                    <a:pt x="218" y="370"/>
                  </a:lnTo>
                  <a:lnTo>
                    <a:pt x="167" y="396"/>
                  </a:lnTo>
                  <a:lnTo>
                    <a:pt x="111" y="425"/>
                  </a:lnTo>
                  <a:lnTo>
                    <a:pt x="69" y="457"/>
                  </a:lnTo>
                  <a:lnTo>
                    <a:pt x="35" y="490"/>
                  </a:lnTo>
                  <a:lnTo>
                    <a:pt x="12" y="526"/>
                  </a:lnTo>
                  <a:lnTo>
                    <a:pt x="0" y="553"/>
                  </a:lnTo>
                  <a:lnTo>
                    <a:pt x="0" y="650"/>
                  </a:lnTo>
                  <a:lnTo>
                    <a:pt x="6" y="628"/>
                  </a:lnTo>
                  <a:lnTo>
                    <a:pt x="19" y="594"/>
                  </a:lnTo>
                  <a:lnTo>
                    <a:pt x="43" y="551"/>
                  </a:lnTo>
                  <a:lnTo>
                    <a:pt x="76" y="503"/>
                  </a:lnTo>
                  <a:lnTo>
                    <a:pt x="125" y="454"/>
                  </a:lnTo>
                  <a:lnTo>
                    <a:pt x="190" y="408"/>
                  </a:lnTo>
                  <a:lnTo>
                    <a:pt x="275" y="365"/>
                  </a:lnTo>
                  <a:lnTo>
                    <a:pt x="308" y="342"/>
                  </a:lnTo>
                  <a:lnTo>
                    <a:pt x="335" y="305"/>
                  </a:lnTo>
                  <a:lnTo>
                    <a:pt x="352" y="255"/>
                  </a:lnTo>
                  <a:lnTo>
                    <a:pt x="360" y="201"/>
                  </a:lnTo>
                  <a:lnTo>
                    <a:pt x="356" y="144"/>
                  </a:lnTo>
                  <a:lnTo>
                    <a:pt x="341" y="88"/>
                  </a:lnTo>
                  <a:lnTo>
                    <a:pt x="311" y="39"/>
                  </a:lnTo>
                  <a:lnTo>
                    <a:pt x="264" y="0"/>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sp>
          <p:nvSpPr>
            <p:cNvPr id="26668" name="Freeform 44"/>
            <p:cNvSpPr>
              <a:spLocks/>
            </p:cNvSpPr>
            <p:nvPr/>
          </p:nvSpPr>
          <p:spPr bwMode="ltGray">
            <a:xfrm rot="1584153">
              <a:off x="56" y="84"/>
              <a:ext cx="804" cy="686"/>
            </a:xfrm>
            <a:custGeom>
              <a:avLst/>
              <a:gdLst/>
              <a:ahLst/>
              <a:cxnLst>
                <a:cxn ang="0">
                  <a:pos x="16" y="370"/>
                </a:cxn>
                <a:cxn ang="0">
                  <a:pos x="6" y="341"/>
                </a:cxn>
                <a:cxn ang="0">
                  <a:pos x="0" y="289"/>
                </a:cxn>
                <a:cxn ang="0">
                  <a:pos x="4" y="222"/>
                </a:cxn>
                <a:cxn ang="0">
                  <a:pos x="25" y="151"/>
                </a:cxn>
                <a:cxn ang="0">
                  <a:pos x="69" y="84"/>
                </a:cxn>
                <a:cxn ang="0">
                  <a:pos x="142" y="31"/>
                </a:cxn>
                <a:cxn ang="0">
                  <a:pos x="247" y="2"/>
                </a:cxn>
                <a:cxn ang="0">
                  <a:pos x="380" y="9"/>
                </a:cxn>
                <a:cxn ang="0">
                  <a:pos x="484" y="68"/>
                </a:cxn>
                <a:cxn ang="0">
                  <a:pos x="554" y="165"/>
                </a:cxn>
                <a:cxn ang="0">
                  <a:pos x="591" y="284"/>
                </a:cxn>
                <a:cxn ang="0">
                  <a:pos x="595" y="409"/>
                </a:cxn>
                <a:cxn ang="0">
                  <a:pos x="566" y="525"/>
                </a:cxn>
                <a:cxn ang="0">
                  <a:pos x="507" y="615"/>
                </a:cxn>
                <a:cxn ang="0">
                  <a:pos x="417" y="663"/>
                </a:cxn>
                <a:cxn ang="0">
                  <a:pos x="389" y="659"/>
                </a:cxn>
                <a:cxn ang="0">
                  <a:pos x="441" y="617"/>
                </a:cxn>
                <a:cxn ang="0">
                  <a:pos x="482" y="544"/>
                </a:cxn>
                <a:cxn ang="0">
                  <a:pos x="509" y="454"/>
                </a:cxn>
                <a:cxn ang="0">
                  <a:pos x="520" y="355"/>
                </a:cxn>
                <a:cxn ang="0">
                  <a:pos x="514" y="258"/>
                </a:cxn>
                <a:cxn ang="0">
                  <a:pos x="485" y="174"/>
                </a:cxn>
                <a:cxn ang="0">
                  <a:pos x="433" y="112"/>
                </a:cxn>
                <a:cxn ang="0">
                  <a:pos x="341" y="75"/>
                </a:cxn>
                <a:cxn ang="0">
                  <a:pos x="246" y="61"/>
                </a:cxn>
                <a:cxn ang="0">
                  <a:pos x="174" y="71"/>
                </a:cxn>
                <a:cxn ang="0">
                  <a:pos x="121" y="101"/>
                </a:cxn>
                <a:cxn ang="0">
                  <a:pos x="84" y="149"/>
                </a:cxn>
                <a:cxn ang="0">
                  <a:pos x="57" y="206"/>
                </a:cxn>
                <a:cxn ang="0">
                  <a:pos x="40" y="272"/>
                </a:cxn>
                <a:cxn ang="0">
                  <a:pos x="28" y="339"/>
                </a:cxn>
              </a:cxnLst>
              <a:rect l="0" t="0" r="r" b="b"/>
              <a:pathLst>
                <a:path w="596" h="666">
                  <a:moveTo>
                    <a:pt x="22" y="372"/>
                  </a:moveTo>
                  <a:lnTo>
                    <a:pt x="16" y="370"/>
                  </a:lnTo>
                  <a:lnTo>
                    <a:pt x="10" y="360"/>
                  </a:lnTo>
                  <a:lnTo>
                    <a:pt x="6" y="341"/>
                  </a:lnTo>
                  <a:lnTo>
                    <a:pt x="1" y="318"/>
                  </a:lnTo>
                  <a:lnTo>
                    <a:pt x="0" y="289"/>
                  </a:lnTo>
                  <a:lnTo>
                    <a:pt x="0" y="257"/>
                  </a:lnTo>
                  <a:lnTo>
                    <a:pt x="4" y="222"/>
                  </a:lnTo>
                  <a:lnTo>
                    <a:pt x="13" y="187"/>
                  </a:lnTo>
                  <a:lnTo>
                    <a:pt x="25" y="151"/>
                  </a:lnTo>
                  <a:lnTo>
                    <a:pt x="45" y="116"/>
                  </a:lnTo>
                  <a:lnTo>
                    <a:pt x="69" y="84"/>
                  </a:lnTo>
                  <a:lnTo>
                    <a:pt x="101" y="55"/>
                  </a:lnTo>
                  <a:lnTo>
                    <a:pt x="142" y="31"/>
                  </a:lnTo>
                  <a:lnTo>
                    <a:pt x="190" y="13"/>
                  </a:lnTo>
                  <a:lnTo>
                    <a:pt x="247" y="2"/>
                  </a:lnTo>
                  <a:lnTo>
                    <a:pt x="314" y="0"/>
                  </a:lnTo>
                  <a:lnTo>
                    <a:pt x="380" y="9"/>
                  </a:lnTo>
                  <a:lnTo>
                    <a:pt x="436" y="33"/>
                  </a:lnTo>
                  <a:lnTo>
                    <a:pt x="484" y="68"/>
                  </a:lnTo>
                  <a:lnTo>
                    <a:pt x="524" y="113"/>
                  </a:lnTo>
                  <a:lnTo>
                    <a:pt x="554" y="165"/>
                  </a:lnTo>
                  <a:lnTo>
                    <a:pt x="577" y="222"/>
                  </a:lnTo>
                  <a:lnTo>
                    <a:pt x="591" y="284"/>
                  </a:lnTo>
                  <a:lnTo>
                    <a:pt x="596" y="347"/>
                  </a:lnTo>
                  <a:lnTo>
                    <a:pt x="595" y="409"/>
                  </a:lnTo>
                  <a:lnTo>
                    <a:pt x="585" y="469"/>
                  </a:lnTo>
                  <a:lnTo>
                    <a:pt x="566" y="525"/>
                  </a:lnTo>
                  <a:lnTo>
                    <a:pt x="540" y="574"/>
                  </a:lnTo>
                  <a:lnTo>
                    <a:pt x="507" y="615"/>
                  </a:lnTo>
                  <a:lnTo>
                    <a:pt x="465" y="645"/>
                  </a:lnTo>
                  <a:lnTo>
                    <a:pt x="417" y="663"/>
                  </a:lnTo>
                  <a:lnTo>
                    <a:pt x="360" y="666"/>
                  </a:lnTo>
                  <a:lnTo>
                    <a:pt x="389" y="659"/>
                  </a:lnTo>
                  <a:lnTo>
                    <a:pt x="417" y="642"/>
                  </a:lnTo>
                  <a:lnTo>
                    <a:pt x="441" y="617"/>
                  </a:lnTo>
                  <a:lnTo>
                    <a:pt x="463" y="583"/>
                  </a:lnTo>
                  <a:lnTo>
                    <a:pt x="482" y="544"/>
                  </a:lnTo>
                  <a:lnTo>
                    <a:pt x="497" y="501"/>
                  </a:lnTo>
                  <a:lnTo>
                    <a:pt x="509" y="454"/>
                  </a:lnTo>
                  <a:lnTo>
                    <a:pt x="517" y="404"/>
                  </a:lnTo>
                  <a:lnTo>
                    <a:pt x="520" y="355"/>
                  </a:lnTo>
                  <a:lnTo>
                    <a:pt x="519" y="305"/>
                  </a:lnTo>
                  <a:lnTo>
                    <a:pt x="514" y="258"/>
                  </a:lnTo>
                  <a:lnTo>
                    <a:pt x="502" y="213"/>
                  </a:lnTo>
                  <a:lnTo>
                    <a:pt x="485" y="174"/>
                  </a:lnTo>
                  <a:lnTo>
                    <a:pt x="462" y="139"/>
                  </a:lnTo>
                  <a:lnTo>
                    <a:pt x="433" y="112"/>
                  </a:lnTo>
                  <a:lnTo>
                    <a:pt x="397" y="93"/>
                  </a:lnTo>
                  <a:lnTo>
                    <a:pt x="341" y="75"/>
                  </a:lnTo>
                  <a:lnTo>
                    <a:pt x="290" y="65"/>
                  </a:lnTo>
                  <a:lnTo>
                    <a:pt x="246" y="61"/>
                  </a:lnTo>
                  <a:lnTo>
                    <a:pt x="207" y="63"/>
                  </a:lnTo>
                  <a:lnTo>
                    <a:pt x="174" y="71"/>
                  </a:lnTo>
                  <a:lnTo>
                    <a:pt x="146" y="84"/>
                  </a:lnTo>
                  <a:lnTo>
                    <a:pt x="121" y="101"/>
                  </a:lnTo>
                  <a:lnTo>
                    <a:pt x="101" y="123"/>
                  </a:lnTo>
                  <a:lnTo>
                    <a:pt x="84" y="149"/>
                  </a:lnTo>
                  <a:lnTo>
                    <a:pt x="69" y="176"/>
                  </a:lnTo>
                  <a:lnTo>
                    <a:pt x="57" y="206"/>
                  </a:lnTo>
                  <a:lnTo>
                    <a:pt x="48" y="239"/>
                  </a:lnTo>
                  <a:lnTo>
                    <a:pt x="40" y="272"/>
                  </a:lnTo>
                  <a:lnTo>
                    <a:pt x="33" y="305"/>
                  </a:lnTo>
                  <a:lnTo>
                    <a:pt x="28" y="339"/>
                  </a:lnTo>
                  <a:lnTo>
                    <a:pt x="22" y="372"/>
                  </a:lnTo>
                  <a:close/>
                </a:path>
              </a:pathLst>
            </a:custGeom>
            <a:solidFill>
              <a:schemeClr val="accent1"/>
            </a:solidFill>
            <a:ln w="9525">
              <a:noFill/>
              <a:round/>
              <a:headEnd/>
              <a:tailEnd/>
            </a:ln>
          </p:spPr>
          <p:txBody>
            <a:bodyPr/>
            <a:lstStyle/>
            <a:p>
              <a:pPr fontAlgn="base">
                <a:spcBef>
                  <a:spcPct val="0"/>
                </a:spcBef>
                <a:spcAft>
                  <a:spcPct val="0"/>
                </a:spcAft>
                <a:defRPr/>
              </a:pPr>
              <a:endParaRPr lang="zh-CN" altLang="en-US">
                <a:solidFill>
                  <a:srgbClr val="006699"/>
                </a:solidFill>
              </a:endParaRPr>
            </a:p>
          </p:txBody>
        </p:sp>
      </p:grpSp>
      <p:sp>
        <p:nvSpPr>
          <p:cNvPr id="26669" name="Rectangle 45"/>
          <p:cNvSpPr>
            <a:spLocks noGrp="1" noChangeArrowheads="1"/>
          </p:cNvSpPr>
          <p:nvPr>
            <p:ph type="title"/>
          </p:nvPr>
        </p:nvSpPr>
        <p:spPr bwMode="auto">
          <a:xfrm>
            <a:off x="442913" y="103188"/>
            <a:ext cx="8243887" cy="13144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p>
        </p:txBody>
      </p:sp>
      <p:sp>
        <p:nvSpPr>
          <p:cNvPr id="2052" name="Rectangle 46"/>
          <p:cNvSpPr>
            <a:spLocks noGrp="1" noChangeArrowheads="1"/>
          </p:cNvSpPr>
          <p:nvPr>
            <p:ph type="body" idx="1"/>
          </p:nvPr>
        </p:nvSpPr>
        <p:spPr bwMode="auto">
          <a:xfrm>
            <a:off x="457200" y="1600200"/>
            <a:ext cx="8229600" cy="445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26671" name="Rectangle 47"/>
          <p:cNvSpPr>
            <a:spLocks noGrp="1" noChangeArrowheads="1"/>
          </p:cNvSpPr>
          <p:nvPr>
            <p:ph type="dt" sz="half" idx="2"/>
          </p:nvPr>
        </p:nvSpPr>
        <p:spPr bwMode="auto">
          <a:xfrm>
            <a:off x="457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400"/>
            </a:lvl1pPr>
          </a:lstStyle>
          <a:p>
            <a:pPr fontAlgn="base">
              <a:spcBef>
                <a:spcPct val="0"/>
              </a:spcBef>
              <a:spcAft>
                <a:spcPct val="0"/>
              </a:spcAft>
              <a:defRPr/>
            </a:pPr>
            <a:endParaRPr lang="en-US" altLang="zh-CN">
              <a:solidFill>
                <a:srgbClr val="006699"/>
              </a:solidFill>
            </a:endParaRPr>
          </a:p>
        </p:txBody>
      </p:sp>
      <p:sp>
        <p:nvSpPr>
          <p:cNvPr id="26672" name="Rectangle 48"/>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ctr">
              <a:defRPr sz="1400"/>
            </a:lvl1pPr>
          </a:lstStyle>
          <a:p>
            <a:pPr fontAlgn="base">
              <a:spcBef>
                <a:spcPct val="0"/>
              </a:spcBef>
              <a:spcAft>
                <a:spcPct val="0"/>
              </a:spcAft>
              <a:defRPr/>
            </a:pPr>
            <a:endParaRPr lang="en-US" altLang="zh-CN">
              <a:solidFill>
                <a:srgbClr val="006699"/>
              </a:solidFill>
            </a:endParaRPr>
          </a:p>
        </p:txBody>
      </p:sp>
      <p:sp>
        <p:nvSpPr>
          <p:cNvPr id="26673" name="Rectangle 49"/>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400"/>
            </a:lvl1pPr>
          </a:lstStyle>
          <a:p>
            <a:pPr fontAlgn="base">
              <a:spcBef>
                <a:spcPct val="0"/>
              </a:spcBef>
              <a:spcAft>
                <a:spcPct val="0"/>
              </a:spcAft>
            </a:pPr>
            <a:fld id="{BF44137C-F888-49B7-A8C1-7961CAD6E843}" type="slidenum">
              <a:rPr lang="en-US" altLang="zh-CN" smtClean="0">
                <a:solidFill>
                  <a:srgbClr val="006699"/>
                </a:solidFill>
              </a:rPr>
              <a:pPr fontAlgn="base">
                <a:spcBef>
                  <a:spcPct val="0"/>
                </a:spcBef>
                <a:spcAft>
                  <a:spcPct val="0"/>
                </a:spcAft>
              </a:pPr>
              <a:t>‹#›</a:t>
            </a:fld>
            <a:endParaRPr lang="en-US" altLang="zh-CN" smtClean="0">
              <a:solidFill>
                <a:srgbClr val="006699"/>
              </a:solidFill>
            </a:endParaRPr>
          </a:p>
        </p:txBody>
      </p:sp>
    </p:spTree>
    <p:extLst>
      <p:ext uri="{BB962C8B-B14F-4D97-AF65-F5344CB8AC3E}">
        <p14:creationId xmlns:p14="http://schemas.microsoft.com/office/powerpoint/2010/main" val="3238658222"/>
      </p:ext>
    </p:extLst>
  </p:cSld>
  <p:clrMap bg1="lt1" tx1="dk1" bg2="lt2" tx2="dk2" accent1="accent1" accent2="accent2" accent3="accent3" accent4="accent4" accent5="accent5" accent6="accent6" hlink="hlink" folHlink="folHlink"/>
  <p:sldLayoutIdLst>
    <p:sldLayoutId id="2147483758" r:id="rId1"/>
    <p:sldLayoutId id="2147483759" r:id="rId2"/>
    <p:sldLayoutId id="2147483760" r:id="rId3"/>
    <p:sldLayoutId id="2147483761" r:id="rId4"/>
    <p:sldLayoutId id="2147483762" r:id="rId5"/>
    <p:sldLayoutId id="2147483763" r:id="rId6"/>
    <p:sldLayoutId id="2147483764" r:id="rId7"/>
    <p:sldLayoutId id="2147483765" r:id="rId8"/>
    <p:sldLayoutId id="2147483766" r:id="rId9"/>
    <p:sldLayoutId id="2147483767" r:id="rId10"/>
    <p:sldLayoutId id="2147483768" r:id="rId11"/>
    <p:sldLayoutId id="2147483769" r:id="rId12"/>
    <p:sldLayoutId id="2147483770" r:id="rId13"/>
  </p:sldLayoutIdLst>
  <p:txStyles>
    <p:titleStyle>
      <a:lvl1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2pPr>
      <a:lvl3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3pPr>
      <a:lvl4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4pPr>
      <a:lvl5pPr algn="ctr" rtl="0" eaLnBrk="0" fontAlgn="base" hangingPunct="0">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5pPr>
      <a:lvl6pPr marL="4572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6pPr>
      <a:lvl7pPr marL="9144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7pPr>
      <a:lvl8pPr marL="13716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8pPr>
      <a:lvl9pPr marL="1828800" algn="ctr" rtl="0" fontAlgn="base">
        <a:lnSpc>
          <a:spcPct val="90000"/>
        </a:lnSpc>
        <a:spcBef>
          <a:spcPct val="0"/>
        </a:spcBef>
        <a:spcAft>
          <a:spcPct val="0"/>
        </a:spcAft>
        <a:defRPr sz="4400">
          <a:solidFill>
            <a:schemeClr val="tx2"/>
          </a:solidFill>
          <a:effectLst>
            <a:outerShdw blurRad="38100" dist="38100" dir="2700000" algn="tl">
              <a:srgbClr val="C0C0C0"/>
            </a:outerShdw>
          </a:effectLst>
          <a:latin typeface="Verdana" pitchFamily="34" charset="0"/>
          <a:ea typeface="宋体" pitchFamily="2" charset="-122"/>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notesSlide" Target="../notesSlides/notesSlide2.xml"/><Relationship Id="rId7" Type="http://schemas.openxmlformats.org/officeDocument/2006/relationships/image" Target="../media/image10.jpeg"/><Relationship Id="rId2" Type="http://schemas.openxmlformats.org/officeDocument/2006/relationships/slideLayout" Target="../slideLayouts/slideLayout17.xml"/><Relationship Id="rId1" Type="http://schemas.openxmlformats.org/officeDocument/2006/relationships/vmlDrawing" Target="../drawings/vmlDrawing1.vml"/><Relationship Id="rId6" Type="http://schemas.openxmlformats.org/officeDocument/2006/relationships/image" Target="../media/image9.jpeg"/><Relationship Id="rId11" Type="http://schemas.openxmlformats.org/officeDocument/2006/relationships/image" Target="../media/image6.emf"/><Relationship Id="rId5" Type="http://schemas.openxmlformats.org/officeDocument/2006/relationships/image" Target="../media/image8.jpeg"/><Relationship Id="rId10" Type="http://schemas.openxmlformats.org/officeDocument/2006/relationships/oleObject" Target="../embeddings/oleObject1.bin"/><Relationship Id="rId4" Type="http://schemas.openxmlformats.org/officeDocument/2006/relationships/image" Target="../media/image7.jpeg"/><Relationship Id="rId9"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7.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7.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7.xml"/><Relationship Id="rId6" Type="http://schemas.openxmlformats.org/officeDocument/2006/relationships/image" Target="../media/image22.jpeg"/><Relationship Id="rId5" Type="http://schemas.openxmlformats.org/officeDocument/2006/relationships/image" Target="../media/image21.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0.png"/><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8.xml"/><Relationship Id="rId5" Type="http://schemas.openxmlformats.org/officeDocument/2006/relationships/image" Target="../media/image31.png"/><Relationship Id="rId4" Type="http://schemas.openxmlformats.org/officeDocument/2006/relationships/image" Target="../media/image30.png"/></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3.png"/><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image" Target="../media/image46.jpeg"/></Relationships>
</file>

<file path=ppt/slides/_rels/slide2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1.xml"/><Relationship Id="rId1" Type="http://schemas.openxmlformats.org/officeDocument/2006/relationships/slideLayout" Target="../slideLayouts/slideLayout16.x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51.emf"/><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52.emf"/><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image" Target="../media/image54.emf"/><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72.png"/><Relationship Id="rId2" Type="http://schemas.openxmlformats.org/officeDocument/2006/relationships/image" Target="../media/image62.png"/><Relationship Id="rId1" Type="http://schemas.openxmlformats.org/officeDocument/2006/relationships/slideLayout" Target="../slideLayouts/slideLayout8.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png"/><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5.xml"/><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4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5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9.xml"/></Relationships>
</file>

<file path=ppt/slides/_rels/slide46.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3.xml"/><Relationship Id="rId1" Type="http://schemas.openxmlformats.org/officeDocument/2006/relationships/slideLayout" Target="../slideLayouts/slideLayout89.xml"/></Relationships>
</file>

<file path=ppt/slides/_rels/slide4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90.xml"/></Relationships>
</file>

<file path=ppt/slides/_rels/slide48.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9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9.xml"/></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15.xml"/><Relationship Id="rId1" Type="http://schemas.openxmlformats.org/officeDocument/2006/relationships/slideLayout" Target="../slideLayouts/slideLayout89.xml"/></Relationships>
</file>

<file path=ppt/slides/_rels/slide5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89.xml"/></Relationships>
</file>

<file path=ppt/slides/_rels/slide52.xml.rels><?xml version="1.0" encoding="UTF-8" standalone="yes"?>
<Relationships xmlns="http://schemas.openxmlformats.org/package/2006/relationships"><Relationship Id="rId2" Type="http://schemas.openxmlformats.org/officeDocument/2006/relationships/image" Target="../media/image83.emf"/><Relationship Id="rId1" Type="http://schemas.openxmlformats.org/officeDocument/2006/relationships/slideLayout" Target="../slideLayouts/slideLayout90.xml"/></Relationships>
</file>

<file path=ppt/slides/_rels/slide53.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90.xml"/></Relationships>
</file>

<file path=ppt/slides/_rels/slide54.xml.rels><?xml version="1.0" encoding="UTF-8" standalone="yes"?>
<Relationships xmlns="http://schemas.openxmlformats.org/package/2006/relationships"><Relationship Id="rId2" Type="http://schemas.openxmlformats.org/officeDocument/2006/relationships/image" Target="../media/image85.jpg"/><Relationship Id="rId1" Type="http://schemas.openxmlformats.org/officeDocument/2006/relationships/slideLayout" Target="../slideLayouts/slideLayout90.xml"/></Relationships>
</file>

<file path=ppt/slides/_rels/slide55.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90.xml"/></Relationships>
</file>

<file path=ppt/slides/_rels/slide56.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90.xml"/></Relationships>
</file>

<file path=ppt/slides/_rels/slide57.xml.rels><?xml version="1.0" encoding="UTF-8" standalone="yes"?>
<Relationships xmlns="http://schemas.openxmlformats.org/package/2006/relationships"><Relationship Id="rId3" Type="http://schemas.openxmlformats.org/officeDocument/2006/relationships/image" Target="../media/image88.emf"/><Relationship Id="rId2" Type="http://schemas.openxmlformats.org/officeDocument/2006/relationships/image" Target="../media/image43.png"/><Relationship Id="rId1" Type="http://schemas.openxmlformats.org/officeDocument/2006/relationships/slideLayout" Target="../slideLayouts/slideLayout7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355961" y="1052736"/>
            <a:ext cx="7704138" cy="1000132"/>
          </a:xfrm>
        </p:spPr>
        <p:txBody>
          <a:bodyPr>
            <a:normAutofit fontScale="90000"/>
          </a:bodyPr>
          <a:lstStyle/>
          <a:p>
            <a:r>
              <a:rPr lang="en-US" b="1" dirty="0"/>
              <a:t>Rational Design of Nano-Catalysts for Sustainable Chemicals and Fuels: Insights from Theory and Simulation</a:t>
            </a:r>
            <a:endParaRPr lang="en-AU" dirty="0"/>
          </a:p>
        </p:txBody>
      </p:sp>
      <p:sp>
        <p:nvSpPr>
          <p:cNvPr id="3" name="Subtitle 2"/>
          <p:cNvSpPr>
            <a:spLocks noGrp="1"/>
          </p:cNvSpPr>
          <p:nvPr>
            <p:ph type="subTitle" idx="1"/>
          </p:nvPr>
        </p:nvSpPr>
        <p:spPr>
          <a:xfrm>
            <a:off x="1126205" y="2564904"/>
            <a:ext cx="7848425" cy="3168352"/>
          </a:xfrm>
        </p:spPr>
        <p:txBody>
          <a:bodyPr>
            <a:normAutofit/>
          </a:bodyPr>
          <a:lstStyle/>
          <a:p>
            <a:pPr algn="ctr"/>
            <a:r>
              <a:rPr lang="en-AU" sz="2800" b="1" dirty="0" smtClean="0"/>
              <a:t> </a:t>
            </a:r>
            <a:r>
              <a:rPr lang="en-US" sz="4000" b="1" dirty="0" smtClean="0">
                <a:latin typeface="Times New Roman" panose="02020603050405020304" pitchFamily="18" charset="0"/>
                <a:cs typeface="Times New Roman" panose="02020603050405020304" pitchFamily="18" charset="0"/>
              </a:rPr>
              <a:t>Catherine Stampfl</a:t>
            </a:r>
            <a:endParaRPr lang="en-US" sz="4000" b="1" baseline="30000" dirty="0">
              <a:latin typeface="Times New Roman" panose="02020603050405020304" pitchFamily="18" charset="0"/>
              <a:cs typeface="Times New Roman" panose="02020603050405020304" pitchFamily="18" charset="0"/>
            </a:endParaRPr>
          </a:p>
          <a:p>
            <a:pPr algn="ctr"/>
            <a:r>
              <a:rPr lang="en-US" i="1" dirty="0" smtClean="0"/>
              <a:t>School </a:t>
            </a:r>
            <a:r>
              <a:rPr lang="en-US" i="1" dirty="0"/>
              <a:t>of Physics, The University of Sydney, Sydney, New South Wales 2006, Australia</a:t>
            </a:r>
            <a:endParaRPr lang="en-AU" i="1" dirty="0"/>
          </a:p>
          <a:p>
            <a:pPr algn="ctr"/>
            <a:r>
              <a:rPr lang="en-AU" baseline="30000" dirty="0" smtClean="0"/>
              <a:t> </a:t>
            </a:r>
            <a:endParaRPr lang="en-US" i="1" dirty="0" smtClean="0"/>
          </a:p>
          <a:p>
            <a:endParaRPr lang="en-US" i="1" dirty="0" smtClean="0"/>
          </a:p>
          <a:p>
            <a:r>
              <a:rPr lang="en-AU" sz="1800" dirty="0" smtClean="0"/>
              <a:t> </a:t>
            </a:r>
            <a:endParaRPr lang="en-AU" sz="1800" dirty="0"/>
          </a:p>
          <a:p>
            <a:endParaRPr lang="en-AU" dirty="0"/>
          </a:p>
        </p:txBody>
      </p:sp>
      <p:pic>
        <p:nvPicPr>
          <p:cNvPr id="4" name="Picture 3"/>
          <p:cNvPicPr>
            <a:picLocks noChangeAspect="1"/>
          </p:cNvPicPr>
          <p:nvPr/>
        </p:nvPicPr>
        <p:blipFill>
          <a:blip r:embed="rId3"/>
          <a:stretch>
            <a:fillRect/>
          </a:stretch>
        </p:blipFill>
        <p:spPr>
          <a:xfrm>
            <a:off x="1403648" y="3845024"/>
            <a:ext cx="2264754" cy="188823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2572546" y="338932"/>
            <a:ext cx="3246437" cy="771525"/>
          </a:xfrm>
          <a:prstGeom prst="rect">
            <a:avLst/>
          </a:prstGeom>
          <a:solidFill>
            <a:schemeClr val="bg1"/>
          </a:solidFill>
          <a:ln w="9525">
            <a:solidFill>
              <a:schemeClr val="tx1"/>
            </a:solidFill>
            <a:miter lim="800000"/>
            <a:headEnd/>
            <a:tailEnd/>
          </a:ln>
          <a:effectLst/>
        </p:spPr>
        <p:txBody>
          <a:bodyPr>
            <a:spAutoFit/>
          </a:bodyPr>
          <a:lstStyle/>
          <a:p>
            <a:pPr algn="ctr">
              <a:defRPr/>
            </a:pPr>
            <a:r>
              <a:rPr kumimoji="1" lang="en-US" altLang="zh-CN" sz="4400" b="1" dirty="0">
                <a:solidFill>
                  <a:prstClr val="black"/>
                </a:solidFill>
                <a:effectLst>
                  <a:outerShdw blurRad="38100" dist="38100" dir="2700000" algn="tl">
                    <a:srgbClr val="C0C0C0"/>
                  </a:outerShdw>
                </a:effectLst>
              </a:rPr>
              <a:t>Motivation</a:t>
            </a:r>
          </a:p>
        </p:txBody>
      </p:sp>
      <p:grpSp>
        <p:nvGrpSpPr>
          <p:cNvPr id="1028" name="Group 15"/>
          <p:cNvGrpSpPr>
            <a:grpSpLocks/>
          </p:cNvGrpSpPr>
          <p:nvPr/>
        </p:nvGrpSpPr>
        <p:grpSpPr bwMode="auto">
          <a:xfrm>
            <a:off x="5791200" y="1371600"/>
            <a:ext cx="2438400" cy="3143250"/>
            <a:chOff x="3648" y="864"/>
            <a:chExt cx="1536" cy="1980"/>
          </a:xfrm>
        </p:grpSpPr>
        <p:pic>
          <p:nvPicPr>
            <p:cNvPr id="1043" name="Picture 13" descr="7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48" y="864"/>
              <a:ext cx="1536" cy="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 name="Picture 14" descr="6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48" y="1776"/>
              <a:ext cx="1536" cy="10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29" name="Group 23"/>
          <p:cNvGrpSpPr>
            <a:grpSpLocks/>
          </p:cNvGrpSpPr>
          <p:nvPr/>
        </p:nvGrpSpPr>
        <p:grpSpPr bwMode="auto">
          <a:xfrm>
            <a:off x="712788" y="5105400"/>
            <a:ext cx="7669212" cy="1300163"/>
            <a:chOff x="305" y="3216"/>
            <a:chExt cx="4831" cy="819"/>
          </a:xfrm>
        </p:grpSpPr>
        <p:pic>
          <p:nvPicPr>
            <p:cNvPr id="1039" name="Picture 16" descr="fd"/>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0" y="3216"/>
              <a:ext cx="1200"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0" name="Picture 17" descr="f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80" y="3216"/>
              <a:ext cx="1056" cy="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1" name="Picture 19" descr="77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36" y="3216"/>
              <a:ext cx="1200" cy="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2" name="Picture 20" descr="fusion_reaction"/>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05" y="3216"/>
              <a:ext cx="1375" cy="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30" name="Rectangle 21"/>
          <p:cNvSpPr>
            <a:spLocks noChangeArrowheads="1"/>
          </p:cNvSpPr>
          <p:nvPr/>
        </p:nvSpPr>
        <p:spPr bwMode="auto">
          <a:xfrm>
            <a:off x="5791200" y="1371600"/>
            <a:ext cx="2438400" cy="3200400"/>
          </a:xfrm>
          <a:prstGeom prst="rect">
            <a:avLst/>
          </a:prstGeom>
          <a:solidFill>
            <a:schemeClr val="accent1">
              <a:alpha val="0"/>
            </a:schemeClr>
          </a:solidFill>
          <a:ln w="25400">
            <a:solidFill>
              <a:schemeClr val="tx1"/>
            </a:solidFill>
            <a:miter lim="800000"/>
            <a:headEnd/>
            <a:tailEnd/>
          </a:ln>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solidFill>
                <a:prstClr val="black"/>
              </a:solidFill>
            </a:endParaRPr>
          </a:p>
        </p:txBody>
      </p:sp>
      <p:sp>
        <p:nvSpPr>
          <p:cNvPr id="1031" name="Rectangle 22"/>
          <p:cNvSpPr>
            <a:spLocks noChangeArrowheads="1"/>
          </p:cNvSpPr>
          <p:nvPr/>
        </p:nvSpPr>
        <p:spPr bwMode="auto">
          <a:xfrm>
            <a:off x="685800" y="5105400"/>
            <a:ext cx="7696200" cy="1295400"/>
          </a:xfrm>
          <a:prstGeom prst="rect">
            <a:avLst/>
          </a:prstGeom>
          <a:solidFill>
            <a:schemeClr val="accent1">
              <a:alpha val="0"/>
            </a:schemeClr>
          </a:solidFill>
          <a:ln w="25400">
            <a:solidFill>
              <a:schemeClr val="tx1"/>
            </a:solidFill>
            <a:miter lim="800000"/>
            <a:headEnd/>
            <a:tailEnd/>
          </a:ln>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solidFill>
                <a:prstClr val="black"/>
              </a:solidFill>
            </a:endParaRPr>
          </a:p>
        </p:txBody>
      </p:sp>
      <p:sp>
        <p:nvSpPr>
          <p:cNvPr id="1032" name="Text Box 55"/>
          <p:cNvSpPr txBox="1">
            <a:spLocks noChangeArrowheads="1"/>
          </p:cNvSpPr>
          <p:nvPr/>
        </p:nvSpPr>
        <p:spPr bwMode="auto">
          <a:xfrm>
            <a:off x="8616950" y="636270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a:solidFill>
                  <a:srgbClr val="000000"/>
                </a:solidFill>
                <a:latin typeface="Times New Roman" panose="02020603050405020304" pitchFamily="18" charset="0"/>
              </a:rPr>
              <a:t>1</a:t>
            </a:r>
          </a:p>
        </p:txBody>
      </p:sp>
      <p:grpSp>
        <p:nvGrpSpPr>
          <p:cNvPr id="1033" name="Group 62"/>
          <p:cNvGrpSpPr>
            <a:grpSpLocks/>
          </p:cNvGrpSpPr>
          <p:nvPr/>
        </p:nvGrpSpPr>
        <p:grpSpPr bwMode="auto">
          <a:xfrm>
            <a:off x="675144" y="2324644"/>
            <a:ext cx="4778375" cy="2590800"/>
            <a:chOff x="446" y="1152"/>
            <a:chExt cx="3010" cy="1632"/>
          </a:xfrm>
        </p:grpSpPr>
        <p:graphicFrame>
          <p:nvGraphicFramePr>
            <p:cNvPr id="1026" name="Object 2"/>
            <p:cNvGraphicFramePr>
              <a:graphicFrameLocks noChangeAspect="1"/>
            </p:cNvGraphicFramePr>
            <p:nvPr/>
          </p:nvGraphicFramePr>
          <p:xfrm>
            <a:off x="446" y="1152"/>
            <a:ext cx="3010" cy="1632"/>
          </p:xfrm>
          <a:graphic>
            <a:graphicData uri="http://schemas.openxmlformats.org/presentationml/2006/ole">
              <mc:AlternateContent xmlns:mc="http://schemas.openxmlformats.org/markup-compatibility/2006">
                <mc:Choice xmlns:v="urn:schemas-microsoft-com:vml" Requires="v">
                  <p:oleObj spid="_x0000_s2227" name="Chart" r:id="rId10" imgW="4396740" imgH="2590881" progId="Excel.Chart.8">
                    <p:embed/>
                  </p:oleObj>
                </mc:Choice>
                <mc:Fallback>
                  <p:oleObj name="Chart" r:id="rId10" imgW="4396740" imgH="2590881" progId="Excel.Chart.8">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46" y="1152"/>
                          <a:ext cx="3010" cy="1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35" name="Text Box 58"/>
            <p:cNvSpPr txBox="1">
              <a:spLocks noChangeArrowheads="1"/>
            </p:cNvSpPr>
            <p:nvPr/>
          </p:nvSpPr>
          <p:spPr bwMode="gray">
            <a:xfrm>
              <a:off x="576" y="2208"/>
              <a:ext cx="528" cy="231"/>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r" eaLnBrk="1" hangingPunct="1">
                <a:spcBef>
                  <a:spcPct val="50000"/>
                </a:spcBef>
              </a:pPr>
              <a:r>
                <a:rPr lang="en-US" altLang="zh-CN" b="1">
                  <a:solidFill>
                    <a:srgbClr val="000000"/>
                  </a:solidFill>
                  <a:latin typeface="Arial" panose="020B0604020202020204" pitchFamily="34" charset="0"/>
                  <a:cs typeface="Arial" panose="020B0604020202020204" pitchFamily="34" charset="0"/>
                </a:rPr>
                <a:t>oil</a:t>
              </a:r>
            </a:p>
          </p:txBody>
        </p:sp>
        <p:sp>
          <p:nvSpPr>
            <p:cNvPr id="1036" name="Text Box 59"/>
            <p:cNvSpPr txBox="1">
              <a:spLocks noChangeArrowheads="1"/>
            </p:cNvSpPr>
            <p:nvPr/>
          </p:nvSpPr>
          <p:spPr bwMode="gray">
            <a:xfrm>
              <a:off x="672" y="1641"/>
              <a:ext cx="432" cy="231"/>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spcBef>
                  <a:spcPct val="50000"/>
                </a:spcBef>
              </a:pPr>
              <a:r>
                <a:rPr lang="en-US" altLang="zh-CN" b="1">
                  <a:solidFill>
                    <a:srgbClr val="000000"/>
                  </a:solidFill>
                  <a:latin typeface="Arial" panose="020B0604020202020204" pitchFamily="34" charset="0"/>
                  <a:cs typeface="Arial" panose="020B0604020202020204" pitchFamily="34" charset="0"/>
                </a:rPr>
                <a:t>coal</a:t>
              </a:r>
            </a:p>
          </p:txBody>
        </p:sp>
        <p:sp>
          <p:nvSpPr>
            <p:cNvPr id="1037" name="Text Box 60"/>
            <p:cNvSpPr txBox="1">
              <a:spLocks noChangeArrowheads="1"/>
            </p:cNvSpPr>
            <p:nvPr/>
          </p:nvSpPr>
          <p:spPr bwMode="gray">
            <a:xfrm>
              <a:off x="501" y="1874"/>
              <a:ext cx="603" cy="334"/>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r" eaLnBrk="1" hangingPunct="1">
                <a:lnSpc>
                  <a:spcPct val="80000"/>
                </a:lnSpc>
              </a:pPr>
              <a:r>
                <a:rPr lang="en-US" altLang="zh-CN" b="1">
                  <a:solidFill>
                    <a:srgbClr val="000000"/>
                  </a:solidFill>
                  <a:latin typeface="Arial" panose="020B0604020202020204" pitchFamily="34" charset="0"/>
                  <a:cs typeface="Arial" panose="020B0604020202020204" pitchFamily="34" charset="0"/>
                </a:rPr>
                <a:t>natural gas </a:t>
              </a:r>
              <a:r>
                <a:rPr lang="en-US" altLang="zh-CN" b="1">
                  <a:solidFill>
                    <a:srgbClr val="FFFFFF"/>
                  </a:solidFill>
                  <a:latin typeface="Arial" panose="020B0604020202020204" pitchFamily="34" charset="0"/>
                  <a:cs typeface="Arial" panose="020B0604020202020204" pitchFamily="34" charset="0"/>
                </a:rPr>
                <a:t> </a:t>
              </a:r>
            </a:p>
          </p:txBody>
        </p:sp>
        <p:sp>
          <p:nvSpPr>
            <p:cNvPr id="1038" name="Text Box 61"/>
            <p:cNvSpPr txBox="1">
              <a:spLocks noChangeArrowheads="1"/>
            </p:cNvSpPr>
            <p:nvPr/>
          </p:nvSpPr>
          <p:spPr bwMode="auto">
            <a:xfrm>
              <a:off x="1104" y="1257"/>
              <a:ext cx="2213" cy="23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b="1">
                  <a:solidFill>
                    <a:srgbClr val="000000"/>
                  </a:solidFill>
                </a:rPr>
                <a:t>The remaining service life</a:t>
              </a:r>
            </a:p>
          </p:txBody>
        </p:sp>
      </p:grpSp>
      <p:sp>
        <p:nvSpPr>
          <p:cNvPr id="1034" name="Rectangle 64"/>
          <p:cNvSpPr>
            <a:spLocks noChangeArrowheads="1"/>
          </p:cNvSpPr>
          <p:nvPr/>
        </p:nvSpPr>
        <p:spPr bwMode="auto">
          <a:xfrm>
            <a:off x="740231" y="2394743"/>
            <a:ext cx="4648200" cy="24384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endParaRPr lang="zh-CN" altLang="en-US">
              <a:solidFill>
                <a:prstClr val="black"/>
              </a:solidFill>
            </a:endParaRPr>
          </a:p>
        </p:txBody>
      </p:sp>
      <p:sp>
        <p:nvSpPr>
          <p:cNvPr id="2" name="TextBox 1"/>
          <p:cNvSpPr txBox="1"/>
          <p:nvPr/>
        </p:nvSpPr>
        <p:spPr>
          <a:xfrm>
            <a:off x="208421" y="1290935"/>
            <a:ext cx="5711820" cy="923330"/>
          </a:xfrm>
          <a:prstGeom prst="rect">
            <a:avLst/>
          </a:prstGeom>
          <a:noFill/>
        </p:spPr>
        <p:txBody>
          <a:bodyPr wrap="none" rtlCol="0">
            <a:spAutoFit/>
          </a:bodyPr>
          <a:lstStyle/>
          <a:p>
            <a:r>
              <a:rPr lang="en-AU" dirty="0" smtClean="0"/>
              <a:t>Significant pressure to develop new green/sustainable</a:t>
            </a:r>
          </a:p>
          <a:p>
            <a:r>
              <a:rPr lang="en-AU" dirty="0"/>
              <a:t>e</a:t>
            </a:r>
            <a:r>
              <a:rPr lang="en-AU" dirty="0" smtClean="0"/>
              <a:t>nergy sources.</a:t>
            </a:r>
          </a:p>
          <a:p>
            <a:r>
              <a:rPr lang="en-AU" dirty="0" smtClean="0"/>
              <a:t>Depletion of fossil fuels </a:t>
            </a:r>
            <a:endParaRPr lang="en-AU" dirty="0"/>
          </a:p>
        </p:txBody>
      </p:sp>
      <p:sp>
        <p:nvSpPr>
          <p:cNvPr id="3" name="TextBox 2"/>
          <p:cNvSpPr txBox="1"/>
          <p:nvPr/>
        </p:nvSpPr>
        <p:spPr>
          <a:xfrm rot="18198723">
            <a:off x="8231413" y="2616488"/>
            <a:ext cx="1069524" cy="646331"/>
          </a:xfrm>
          <a:prstGeom prst="rect">
            <a:avLst/>
          </a:prstGeom>
          <a:noFill/>
        </p:spPr>
        <p:txBody>
          <a:bodyPr wrap="none" rtlCol="0">
            <a:spAutoFit/>
          </a:bodyPr>
          <a:lstStyle/>
          <a:p>
            <a:r>
              <a:rPr lang="en-AU" dirty="0" smtClean="0"/>
              <a:t>Pollution</a:t>
            </a:r>
          </a:p>
          <a:p>
            <a:endParaRPr lang="en-AU" dirty="0"/>
          </a:p>
        </p:txBody>
      </p:sp>
    </p:spTree>
    <p:extLst>
      <p:ext uri="{BB962C8B-B14F-4D97-AF65-F5344CB8AC3E}">
        <p14:creationId xmlns:p14="http://schemas.microsoft.com/office/powerpoint/2010/main" val="19622502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5B22F80-86B0-46B5-A29F-A8F85DAA389B}" type="slidenum">
              <a:rPr lang="en-US" altLang="zh-CN" smtClean="0"/>
              <a:pPr/>
              <a:t>3</a:t>
            </a:fld>
            <a:endParaRPr lang="en-US" altLang="zh-CN"/>
          </a:p>
        </p:txBody>
      </p:sp>
      <p:pic>
        <p:nvPicPr>
          <p:cNvPr id="5" name="Picture 4"/>
          <p:cNvPicPr>
            <a:picLocks noChangeAspect="1"/>
          </p:cNvPicPr>
          <p:nvPr/>
        </p:nvPicPr>
        <p:blipFill>
          <a:blip r:embed="rId3"/>
          <a:stretch>
            <a:fillRect/>
          </a:stretch>
        </p:blipFill>
        <p:spPr>
          <a:xfrm>
            <a:off x="683568" y="2155028"/>
            <a:ext cx="7164288" cy="4730355"/>
          </a:xfrm>
          <a:prstGeom prst="rect">
            <a:avLst/>
          </a:prstGeom>
        </p:spPr>
      </p:pic>
      <p:sp>
        <p:nvSpPr>
          <p:cNvPr id="7" name="TextBox 6"/>
          <p:cNvSpPr txBox="1"/>
          <p:nvPr/>
        </p:nvSpPr>
        <p:spPr>
          <a:xfrm>
            <a:off x="24648" y="1265817"/>
            <a:ext cx="9110186" cy="923330"/>
          </a:xfrm>
          <a:prstGeom prst="rect">
            <a:avLst/>
          </a:prstGeom>
          <a:noFill/>
        </p:spPr>
        <p:txBody>
          <a:bodyPr wrap="none" rtlCol="0">
            <a:spAutoFit/>
          </a:bodyPr>
          <a:lstStyle/>
          <a:p>
            <a:r>
              <a:rPr lang="en-AU" i="1" dirty="0" smtClean="0"/>
              <a:t>Achieving sustainable resources is a Grand Challenge of this century</a:t>
            </a:r>
          </a:p>
          <a:p>
            <a:r>
              <a:rPr lang="en-AU" dirty="0" smtClean="0"/>
              <a:t>Catalysts </a:t>
            </a:r>
            <a:r>
              <a:rPr lang="en-AU" dirty="0"/>
              <a:t>can play a key role in </a:t>
            </a:r>
            <a:r>
              <a:rPr lang="en-AU" dirty="0" smtClean="0"/>
              <a:t>the development of </a:t>
            </a:r>
            <a:r>
              <a:rPr lang="en-AU" dirty="0"/>
              <a:t>sustainable production </a:t>
            </a:r>
            <a:r>
              <a:rPr lang="en-AU" dirty="0" smtClean="0"/>
              <a:t>of </a:t>
            </a:r>
            <a:r>
              <a:rPr lang="en-AU" dirty="0" smtClean="0"/>
              <a:t>chemicals</a:t>
            </a:r>
          </a:p>
          <a:p>
            <a:r>
              <a:rPr lang="en-AU" dirty="0"/>
              <a:t>a</a:t>
            </a:r>
            <a:r>
              <a:rPr lang="en-AU" dirty="0" smtClean="0"/>
              <a:t>nd fuels, notably bio-derived and solar mediated</a:t>
            </a:r>
            <a:r>
              <a:rPr lang="en-AU" dirty="0" smtClean="0"/>
              <a:t> </a:t>
            </a:r>
            <a:endParaRPr lang="en-AU" dirty="0"/>
          </a:p>
        </p:txBody>
      </p:sp>
      <p:sp>
        <p:nvSpPr>
          <p:cNvPr id="6" name="TextBox 5"/>
          <p:cNvSpPr txBox="1"/>
          <p:nvPr/>
        </p:nvSpPr>
        <p:spPr>
          <a:xfrm>
            <a:off x="7847856" y="5756401"/>
            <a:ext cx="2592288" cy="1015663"/>
          </a:xfrm>
          <a:prstGeom prst="rect">
            <a:avLst/>
          </a:prstGeom>
          <a:solidFill>
            <a:schemeClr val="bg1"/>
          </a:solidFill>
        </p:spPr>
        <p:txBody>
          <a:bodyPr wrap="square" rtlCol="0">
            <a:spAutoFit/>
          </a:bodyPr>
          <a:lstStyle/>
          <a:p>
            <a:r>
              <a:rPr lang="en-AU" dirty="0"/>
              <a:t> </a:t>
            </a:r>
            <a:r>
              <a:rPr lang="en-AU" sz="1400" dirty="0" smtClean="0"/>
              <a:t>A. F. Lee et al. </a:t>
            </a:r>
          </a:p>
          <a:p>
            <a:r>
              <a:rPr lang="en-AU" sz="1400" dirty="0" smtClean="0"/>
              <a:t>Chem</a:t>
            </a:r>
            <a:r>
              <a:rPr lang="en-AU" sz="1400" dirty="0"/>
              <a:t>. Soc. </a:t>
            </a:r>
            <a:endParaRPr lang="en-AU" sz="1400" dirty="0" smtClean="0"/>
          </a:p>
          <a:p>
            <a:r>
              <a:rPr lang="en-AU" sz="1400" dirty="0" smtClean="0"/>
              <a:t>Rev</a:t>
            </a:r>
            <a:r>
              <a:rPr lang="en-AU" sz="1400" dirty="0"/>
              <a:t>., 2014, </a:t>
            </a:r>
            <a:endParaRPr lang="en-AU" sz="1400" dirty="0" smtClean="0"/>
          </a:p>
          <a:p>
            <a:r>
              <a:rPr lang="en-AU" sz="1400" dirty="0" smtClean="0"/>
              <a:t>43</a:t>
            </a:r>
            <a:r>
              <a:rPr lang="en-AU" sz="1400" dirty="0"/>
              <a:t>, </a:t>
            </a:r>
            <a:r>
              <a:rPr lang="en-AU" sz="1400" dirty="0" smtClean="0"/>
              <a:t>7887</a:t>
            </a:r>
            <a:endParaRPr lang="en-AU" sz="1400" dirty="0"/>
          </a:p>
        </p:txBody>
      </p:sp>
      <p:pic>
        <p:nvPicPr>
          <p:cNvPr id="2" name="Picture 1"/>
          <p:cNvPicPr>
            <a:picLocks noChangeAspect="1"/>
          </p:cNvPicPr>
          <p:nvPr/>
        </p:nvPicPr>
        <p:blipFill>
          <a:blip r:embed="rId4"/>
          <a:stretch>
            <a:fillRect/>
          </a:stretch>
        </p:blipFill>
        <p:spPr>
          <a:xfrm>
            <a:off x="2843808" y="260648"/>
            <a:ext cx="3535986" cy="1231499"/>
          </a:xfrm>
          <a:prstGeom prst="rect">
            <a:avLst/>
          </a:prstGeom>
        </p:spPr>
      </p:pic>
      <p:sp>
        <p:nvSpPr>
          <p:cNvPr id="4" name="Rectangle 3"/>
          <p:cNvSpPr/>
          <p:nvPr/>
        </p:nvSpPr>
        <p:spPr>
          <a:xfrm>
            <a:off x="0" y="6453336"/>
            <a:ext cx="1043608" cy="3477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73220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5B22F80-86B0-46B5-A29F-A8F85DAA389B}" type="slidenum">
              <a:rPr lang="en-US" altLang="zh-CN" smtClean="0"/>
              <a:pPr/>
              <a:t>4</a:t>
            </a:fld>
            <a:endParaRPr lang="en-US" altLang="zh-CN"/>
          </a:p>
        </p:txBody>
      </p:sp>
      <p:sp>
        <p:nvSpPr>
          <p:cNvPr id="4" name="TextBox 3"/>
          <p:cNvSpPr txBox="1"/>
          <p:nvPr/>
        </p:nvSpPr>
        <p:spPr>
          <a:xfrm>
            <a:off x="217226" y="1466775"/>
            <a:ext cx="7425431" cy="4770537"/>
          </a:xfrm>
          <a:prstGeom prst="rect">
            <a:avLst/>
          </a:prstGeom>
          <a:noFill/>
        </p:spPr>
        <p:txBody>
          <a:bodyPr wrap="none" rtlCol="0">
            <a:spAutoFit/>
          </a:bodyPr>
          <a:lstStyle/>
          <a:p>
            <a:r>
              <a:rPr lang="en-AU" sz="2400" dirty="0" smtClean="0"/>
              <a:t>Catalysis is ubiquitous in all aspects </a:t>
            </a:r>
            <a:r>
              <a:rPr lang="en-AU" sz="2400" dirty="0"/>
              <a:t>of everyday life. </a:t>
            </a:r>
            <a:endParaRPr lang="en-AU" sz="2400" dirty="0" smtClean="0"/>
          </a:p>
          <a:p>
            <a:r>
              <a:rPr lang="en-AU" sz="2400" dirty="0" smtClean="0"/>
              <a:t>It </a:t>
            </a:r>
            <a:r>
              <a:rPr lang="en-AU" sz="2400" dirty="0"/>
              <a:t>empowers new product development and </a:t>
            </a:r>
            <a:endParaRPr lang="en-AU" sz="2400" dirty="0" smtClean="0"/>
          </a:p>
          <a:p>
            <a:r>
              <a:rPr lang="en-AU" sz="2400" dirty="0" smtClean="0"/>
              <a:t>refinement </a:t>
            </a:r>
            <a:r>
              <a:rPr lang="en-AU" sz="2400" dirty="0"/>
              <a:t>across a wealth of </a:t>
            </a:r>
            <a:r>
              <a:rPr lang="en-AU" sz="2400" dirty="0" smtClean="0"/>
              <a:t>industries, including </a:t>
            </a:r>
          </a:p>
          <a:p>
            <a:r>
              <a:rPr lang="en-AU" sz="2400" dirty="0" smtClean="0"/>
              <a:t>-  life sciences </a:t>
            </a:r>
          </a:p>
          <a:p>
            <a:r>
              <a:rPr lang="en-AU" sz="2400" dirty="0" smtClean="0"/>
              <a:t>-  pharmaceutical and </a:t>
            </a:r>
          </a:p>
          <a:p>
            <a:r>
              <a:rPr lang="en-AU" sz="2400" dirty="0"/>
              <a:t> </a:t>
            </a:r>
            <a:r>
              <a:rPr lang="en-AU" sz="2400" dirty="0" smtClean="0"/>
              <a:t>  agricultural </a:t>
            </a:r>
            <a:r>
              <a:rPr lang="en-AU" sz="2400" dirty="0"/>
              <a:t>sectors, </a:t>
            </a:r>
          </a:p>
          <a:p>
            <a:r>
              <a:rPr lang="en-AU" sz="2400" dirty="0" smtClean="0"/>
              <a:t>-  electronics</a:t>
            </a:r>
            <a:r>
              <a:rPr lang="en-AU" sz="2400" dirty="0"/>
              <a:t>, </a:t>
            </a:r>
            <a:endParaRPr lang="en-AU" sz="2400" dirty="0" smtClean="0"/>
          </a:p>
          <a:p>
            <a:r>
              <a:rPr lang="en-AU" sz="2400" dirty="0" smtClean="0"/>
              <a:t>-  chemicals,</a:t>
            </a:r>
          </a:p>
          <a:p>
            <a:r>
              <a:rPr lang="en-AU" sz="2400" dirty="0" smtClean="0"/>
              <a:t>-  renewable </a:t>
            </a:r>
            <a:r>
              <a:rPr lang="en-AU" sz="2400" dirty="0"/>
              <a:t>energy </a:t>
            </a:r>
            <a:endParaRPr lang="en-AU" sz="2400" dirty="0" smtClean="0"/>
          </a:p>
          <a:p>
            <a:r>
              <a:rPr lang="en-AU" sz="2400" dirty="0"/>
              <a:t> </a:t>
            </a:r>
            <a:r>
              <a:rPr lang="en-AU" sz="2400" dirty="0" smtClean="0"/>
              <a:t>  technologies.</a:t>
            </a:r>
          </a:p>
          <a:p>
            <a:r>
              <a:rPr lang="en-AU" sz="3200" dirty="0" smtClean="0"/>
              <a:t>Contributes </a:t>
            </a:r>
            <a:r>
              <a:rPr lang="en-AU" sz="3200" dirty="0" smtClean="0"/>
              <a:t>to 35% of </a:t>
            </a:r>
          </a:p>
          <a:p>
            <a:r>
              <a:rPr lang="en-AU" sz="3200" dirty="0" smtClean="0"/>
              <a:t>the world’s GDP</a:t>
            </a:r>
            <a:endParaRPr lang="en-AU" sz="3200" dirty="0"/>
          </a:p>
        </p:txBody>
      </p:sp>
      <p:sp>
        <p:nvSpPr>
          <p:cNvPr id="7" name="TextBox 6"/>
          <p:cNvSpPr txBox="1"/>
          <p:nvPr/>
        </p:nvSpPr>
        <p:spPr>
          <a:xfrm>
            <a:off x="3213294" y="308744"/>
            <a:ext cx="2717411" cy="830997"/>
          </a:xfrm>
          <a:prstGeom prst="rect">
            <a:avLst/>
          </a:prstGeom>
          <a:noFill/>
        </p:spPr>
        <p:txBody>
          <a:bodyPr wrap="none" rtlCol="0">
            <a:spAutoFit/>
          </a:bodyPr>
          <a:lstStyle/>
          <a:p>
            <a:r>
              <a:rPr lang="en-AU" sz="4800" dirty="0" smtClean="0">
                <a:solidFill>
                  <a:schemeClr val="bg1">
                    <a:lumMod val="95000"/>
                  </a:schemeClr>
                </a:solidFill>
              </a:rPr>
              <a:t>Catalysts</a:t>
            </a:r>
            <a:endParaRPr lang="en-AU" sz="4800" dirty="0">
              <a:solidFill>
                <a:schemeClr val="bg1">
                  <a:lumMod val="95000"/>
                </a:schemeClr>
              </a:solidFill>
            </a:endParaRPr>
          </a:p>
        </p:txBody>
      </p:sp>
      <p:pic>
        <p:nvPicPr>
          <p:cNvPr id="8" name="Picture 7"/>
          <p:cNvPicPr>
            <a:picLocks noChangeAspect="1"/>
          </p:cNvPicPr>
          <p:nvPr/>
        </p:nvPicPr>
        <p:blipFill>
          <a:blip r:embed="rId3"/>
          <a:stretch>
            <a:fillRect/>
          </a:stretch>
        </p:blipFill>
        <p:spPr>
          <a:xfrm>
            <a:off x="3830260" y="3068960"/>
            <a:ext cx="5148064" cy="3375659"/>
          </a:xfrm>
          <a:prstGeom prst="rect">
            <a:avLst/>
          </a:prstGeom>
        </p:spPr>
      </p:pic>
      <p:sp>
        <p:nvSpPr>
          <p:cNvPr id="9" name="Rectangle 8"/>
          <p:cNvSpPr/>
          <p:nvPr/>
        </p:nvSpPr>
        <p:spPr>
          <a:xfrm>
            <a:off x="3712715" y="6237312"/>
            <a:ext cx="1610225" cy="2160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Rectangle 1"/>
          <p:cNvSpPr/>
          <p:nvPr/>
        </p:nvSpPr>
        <p:spPr>
          <a:xfrm>
            <a:off x="7596336" y="4293096"/>
            <a:ext cx="648072"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5" name="Picture 4"/>
          <p:cNvPicPr>
            <a:picLocks noChangeAspect="1"/>
          </p:cNvPicPr>
          <p:nvPr/>
        </p:nvPicPr>
        <p:blipFill>
          <a:blip r:embed="rId4"/>
          <a:stretch>
            <a:fillRect/>
          </a:stretch>
        </p:blipFill>
        <p:spPr>
          <a:xfrm>
            <a:off x="4248884" y="3139415"/>
            <a:ext cx="646232" cy="579170"/>
          </a:xfrm>
          <a:prstGeom prst="rect">
            <a:avLst/>
          </a:prstGeom>
        </p:spPr>
      </p:pic>
      <p:pic>
        <p:nvPicPr>
          <p:cNvPr id="6" name="Picture 5"/>
          <p:cNvPicPr>
            <a:picLocks noChangeAspect="1"/>
          </p:cNvPicPr>
          <p:nvPr/>
        </p:nvPicPr>
        <p:blipFill>
          <a:blip r:embed="rId4"/>
          <a:stretch>
            <a:fillRect/>
          </a:stretch>
        </p:blipFill>
        <p:spPr>
          <a:xfrm>
            <a:off x="7319541" y="4585826"/>
            <a:ext cx="646232" cy="341926"/>
          </a:xfrm>
          <a:prstGeom prst="rect">
            <a:avLst/>
          </a:prstGeom>
        </p:spPr>
      </p:pic>
      <p:sp>
        <p:nvSpPr>
          <p:cNvPr id="10" name="TextBox 9"/>
          <p:cNvSpPr txBox="1"/>
          <p:nvPr/>
        </p:nvSpPr>
        <p:spPr>
          <a:xfrm>
            <a:off x="7596336" y="4254795"/>
            <a:ext cx="1441420" cy="369332"/>
          </a:xfrm>
          <a:prstGeom prst="rect">
            <a:avLst/>
          </a:prstGeom>
          <a:noFill/>
        </p:spPr>
        <p:txBody>
          <a:bodyPr wrap="none" rtlCol="0">
            <a:spAutoFit/>
          </a:bodyPr>
          <a:lstStyle/>
          <a:p>
            <a:r>
              <a:rPr lang="en-AU" dirty="0"/>
              <a:t>w</a:t>
            </a:r>
            <a:r>
              <a:rPr lang="en-AU" dirty="0" smtClean="0"/>
              <a:t>ith catalyst</a:t>
            </a:r>
            <a:endParaRPr lang="en-AU" dirty="0"/>
          </a:p>
        </p:txBody>
      </p:sp>
    </p:spTree>
    <p:extLst>
      <p:ext uri="{BB962C8B-B14F-4D97-AF65-F5344CB8AC3E}">
        <p14:creationId xmlns:p14="http://schemas.microsoft.com/office/powerpoint/2010/main" val="3363616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07504" y="6381328"/>
            <a:ext cx="8928992"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scale</a:t>
            </a:r>
            <a:endParaRPr lang="en-AU" dirty="0"/>
          </a:p>
        </p:txBody>
      </p:sp>
      <p:sp>
        <p:nvSpPr>
          <p:cNvPr id="3" name="Slide Number Placeholder 2"/>
          <p:cNvSpPr>
            <a:spLocks noGrp="1"/>
          </p:cNvSpPr>
          <p:nvPr>
            <p:ph type="sldNum" sz="quarter" idx="12"/>
          </p:nvPr>
        </p:nvSpPr>
        <p:spPr/>
        <p:txBody>
          <a:bodyPr/>
          <a:lstStyle/>
          <a:p>
            <a:fld id="{35B22F80-86B0-46B5-A29F-A8F85DAA389B}" type="slidenum">
              <a:rPr lang="en-US" altLang="zh-CN" smtClean="0"/>
              <a:pPr/>
              <a:t>5</a:t>
            </a:fld>
            <a:endParaRPr lang="en-US" altLang="zh-CN"/>
          </a:p>
        </p:txBody>
      </p:sp>
      <p:sp>
        <p:nvSpPr>
          <p:cNvPr id="6" name="TextBox 5"/>
          <p:cNvSpPr txBox="1"/>
          <p:nvPr/>
        </p:nvSpPr>
        <p:spPr>
          <a:xfrm>
            <a:off x="3419110" y="6509233"/>
            <a:ext cx="5518327" cy="369332"/>
          </a:xfrm>
          <a:prstGeom prst="rect">
            <a:avLst/>
          </a:prstGeom>
          <a:noFill/>
        </p:spPr>
        <p:txBody>
          <a:bodyPr wrap="square" rtlCol="0">
            <a:spAutoFit/>
          </a:bodyPr>
          <a:lstStyle/>
          <a:p>
            <a:r>
              <a:rPr lang="en-AU" dirty="0"/>
              <a:t> </a:t>
            </a:r>
            <a:r>
              <a:rPr lang="en-AU" dirty="0" smtClean="0"/>
              <a:t>S. Mitchell et al. Chem</a:t>
            </a:r>
            <a:r>
              <a:rPr lang="en-AU" dirty="0"/>
              <a:t>. Soc. Rev., </a:t>
            </a:r>
            <a:r>
              <a:rPr lang="en-AU" dirty="0" smtClean="0"/>
              <a:t>2013, 42, 6094</a:t>
            </a:r>
            <a:endParaRPr lang="en-AU" dirty="0"/>
          </a:p>
        </p:txBody>
      </p:sp>
      <p:pic>
        <p:nvPicPr>
          <p:cNvPr id="4" name="Picture 3"/>
          <p:cNvPicPr>
            <a:picLocks noChangeAspect="1"/>
          </p:cNvPicPr>
          <p:nvPr/>
        </p:nvPicPr>
        <p:blipFill>
          <a:blip r:embed="rId3"/>
          <a:stretch>
            <a:fillRect/>
          </a:stretch>
        </p:blipFill>
        <p:spPr>
          <a:xfrm>
            <a:off x="900807" y="1031759"/>
            <a:ext cx="7342385" cy="5525277"/>
          </a:xfrm>
          <a:prstGeom prst="rect">
            <a:avLst/>
          </a:prstGeom>
        </p:spPr>
      </p:pic>
      <p:sp>
        <p:nvSpPr>
          <p:cNvPr id="7" name="Oval 6"/>
          <p:cNvSpPr/>
          <p:nvPr/>
        </p:nvSpPr>
        <p:spPr>
          <a:xfrm>
            <a:off x="611560" y="4581128"/>
            <a:ext cx="2664296" cy="164007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827584" y="4653136"/>
            <a:ext cx="1296144" cy="1368152"/>
          </a:xfrm>
          <a:prstGeom prst="ellipse">
            <a:avLst/>
          </a:prstGeom>
          <a:no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rot="20073488">
            <a:off x="-103920" y="4146338"/>
            <a:ext cx="1863011" cy="830997"/>
          </a:xfrm>
          <a:prstGeom prst="rect">
            <a:avLst/>
          </a:prstGeom>
          <a:noFill/>
        </p:spPr>
        <p:txBody>
          <a:bodyPr wrap="none" rtlCol="0">
            <a:spAutoFit/>
          </a:bodyPr>
          <a:lstStyle/>
          <a:p>
            <a:r>
              <a:rPr lang="en-AU" sz="2400" i="1" dirty="0" smtClean="0"/>
              <a:t>Theory/</a:t>
            </a:r>
          </a:p>
          <a:p>
            <a:r>
              <a:rPr lang="en-AU" sz="2400" i="1" dirty="0" smtClean="0"/>
              <a:t>computation</a:t>
            </a:r>
            <a:endParaRPr lang="en-AU" sz="2400" i="1" dirty="0"/>
          </a:p>
        </p:txBody>
      </p:sp>
      <p:pic>
        <p:nvPicPr>
          <p:cNvPr id="2" name="Picture 1"/>
          <p:cNvPicPr>
            <a:picLocks noChangeAspect="1"/>
          </p:cNvPicPr>
          <p:nvPr/>
        </p:nvPicPr>
        <p:blipFill>
          <a:blip r:embed="rId4"/>
          <a:stretch>
            <a:fillRect/>
          </a:stretch>
        </p:blipFill>
        <p:spPr>
          <a:xfrm>
            <a:off x="3059832" y="126458"/>
            <a:ext cx="3243353" cy="1286367"/>
          </a:xfrm>
          <a:prstGeom prst="rect">
            <a:avLst/>
          </a:prstGeom>
        </p:spPr>
      </p:pic>
      <p:sp>
        <p:nvSpPr>
          <p:cNvPr id="9" name="TextBox 8"/>
          <p:cNvSpPr txBox="1"/>
          <p:nvPr/>
        </p:nvSpPr>
        <p:spPr>
          <a:xfrm>
            <a:off x="92190" y="1048412"/>
            <a:ext cx="1544012" cy="1477328"/>
          </a:xfrm>
          <a:prstGeom prst="rect">
            <a:avLst/>
          </a:prstGeom>
          <a:noFill/>
        </p:spPr>
        <p:txBody>
          <a:bodyPr wrap="none" rtlCol="0">
            <a:spAutoFit/>
          </a:bodyPr>
          <a:lstStyle/>
          <a:p>
            <a:r>
              <a:rPr lang="en-US" dirty="0" smtClean="0"/>
              <a:t>Many stages</a:t>
            </a:r>
          </a:p>
          <a:p>
            <a:r>
              <a:rPr lang="en-US" dirty="0" smtClean="0"/>
              <a:t>In the</a:t>
            </a:r>
          </a:p>
          <a:p>
            <a:r>
              <a:rPr lang="en-US" dirty="0"/>
              <a:t>d</a:t>
            </a:r>
            <a:r>
              <a:rPr lang="en-US" dirty="0" smtClean="0"/>
              <a:t>evelopment</a:t>
            </a:r>
          </a:p>
          <a:p>
            <a:r>
              <a:rPr lang="en-US" dirty="0"/>
              <a:t>o</a:t>
            </a:r>
            <a:r>
              <a:rPr lang="en-US" dirty="0" smtClean="0"/>
              <a:t>f new </a:t>
            </a:r>
          </a:p>
          <a:p>
            <a:r>
              <a:rPr lang="en-US" dirty="0" smtClean="0"/>
              <a:t>catalysts</a:t>
            </a:r>
            <a:endParaRPr lang="en-US" dirty="0"/>
          </a:p>
        </p:txBody>
      </p:sp>
      <p:sp>
        <p:nvSpPr>
          <p:cNvPr id="11" name="TextBox 10"/>
          <p:cNvSpPr txBox="1"/>
          <p:nvPr/>
        </p:nvSpPr>
        <p:spPr>
          <a:xfrm rot="19762328">
            <a:off x="-60143" y="5419895"/>
            <a:ext cx="1043876" cy="646331"/>
          </a:xfrm>
          <a:prstGeom prst="rect">
            <a:avLst/>
          </a:prstGeom>
          <a:noFill/>
        </p:spPr>
        <p:txBody>
          <a:bodyPr wrap="none" rtlCol="0">
            <a:spAutoFit/>
          </a:bodyPr>
          <a:lstStyle/>
          <a:p>
            <a:r>
              <a:rPr lang="en-US" dirty="0"/>
              <a:t>s</a:t>
            </a:r>
            <a:r>
              <a:rPr lang="en-US" dirty="0" smtClean="0"/>
              <a:t>cale of </a:t>
            </a:r>
          </a:p>
          <a:p>
            <a:r>
              <a:rPr lang="en-US" dirty="0" smtClean="0"/>
              <a:t>catalyst</a:t>
            </a:r>
            <a:endParaRPr lang="en-US" dirty="0"/>
          </a:p>
        </p:txBody>
      </p:sp>
    </p:spTree>
    <p:extLst>
      <p:ext uri="{BB962C8B-B14F-4D97-AF65-F5344CB8AC3E}">
        <p14:creationId xmlns:p14="http://schemas.microsoft.com/office/powerpoint/2010/main" val="158144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8407" y="1312147"/>
            <a:ext cx="9019041" cy="2862322"/>
          </a:xfrm>
          <a:prstGeom prst="rect">
            <a:avLst/>
          </a:prstGeom>
          <a:noFill/>
        </p:spPr>
        <p:txBody>
          <a:bodyPr wrap="square" rtlCol="0">
            <a:spAutoFit/>
          </a:bodyPr>
          <a:lstStyle/>
          <a:p>
            <a:r>
              <a:rPr lang="en-AU" sz="2400" dirty="0" smtClean="0"/>
              <a:t>Examples of how theory and computation can be </a:t>
            </a:r>
          </a:p>
          <a:p>
            <a:r>
              <a:rPr lang="en-AU" sz="2400" dirty="0" smtClean="0"/>
              <a:t>used in synergy with experiment to:</a:t>
            </a:r>
          </a:p>
          <a:p>
            <a:endParaRPr lang="en-AU" sz="2400" dirty="0" smtClean="0"/>
          </a:p>
          <a:p>
            <a:pPr marL="457200" indent="-457200">
              <a:buFont typeface="+mj-lt"/>
              <a:buAutoNum type="arabicPeriod"/>
            </a:pPr>
            <a:r>
              <a:rPr lang="en-AU" sz="2400" i="1" dirty="0" smtClean="0"/>
              <a:t>Understand and interpret – </a:t>
            </a:r>
          </a:p>
          <a:p>
            <a:r>
              <a:rPr lang="en-AU" sz="2000" i="1" dirty="0" smtClean="0">
                <a:solidFill>
                  <a:srgbClr val="0070C0"/>
                </a:solidFill>
              </a:rPr>
              <a:t>Effects </a:t>
            </a:r>
            <a:r>
              <a:rPr lang="en-AU" sz="2000" i="1" dirty="0">
                <a:solidFill>
                  <a:srgbClr val="0070C0"/>
                </a:solidFill>
              </a:rPr>
              <a:t>of Layered </a:t>
            </a:r>
            <a:r>
              <a:rPr lang="en-AU" sz="2000" i="1" dirty="0" smtClean="0">
                <a:solidFill>
                  <a:srgbClr val="0070C0"/>
                </a:solidFill>
              </a:rPr>
              <a:t>Supports of </a:t>
            </a:r>
            <a:r>
              <a:rPr lang="en-AU" sz="2000" i="1" dirty="0">
                <a:solidFill>
                  <a:srgbClr val="0070C0"/>
                </a:solidFill>
              </a:rPr>
              <a:t>graphitic carbon </a:t>
            </a:r>
          </a:p>
          <a:p>
            <a:r>
              <a:rPr lang="en-AU" sz="2000" i="1" dirty="0" smtClean="0">
                <a:solidFill>
                  <a:srgbClr val="0070C0"/>
                </a:solidFill>
              </a:rPr>
              <a:t>nitride </a:t>
            </a:r>
            <a:r>
              <a:rPr lang="en-AU" sz="2000" i="1" dirty="0">
                <a:solidFill>
                  <a:srgbClr val="0070C0"/>
                </a:solidFill>
              </a:rPr>
              <a:t>with Ru Nanoparticles for </a:t>
            </a:r>
            <a:r>
              <a:rPr lang="en-AU" sz="2000" i="1" dirty="0" smtClean="0">
                <a:solidFill>
                  <a:srgbClr val="0070C0"/>
                </a:solidFill>
              </a:rPr>
              <a:t>Ammonia </a:t>
            </a:r>
            <a:r>
              <a:rPr lang="en-AU" sz="2000" i="1" dirty="0">
                <a:solidFill>
                  <a:srgbClr val="0070C0"/>
                </a:solidFill>
              </a:rPr>
              <a:t>Synthesis</a:t>
            </a:r>
            <a:br>
              <a:rPr lang="en-AU" sz="2000" i="1" dirty="0">
                <a:solidFill>
                  <a:srgbClr val="0070C0"/>
                </a:solidFill>
              </a:rPr>
            </a:br>
            <a:endParaRPr lang="en-AU" sz="2000" i="1" dirty="0" smtClean="0">
              <a:solidFill>
                <a:srgbClr val="0070C0"/>
              </a:solidFill>
            </a:endParaRPr>
          </a:p>
          <a:p>
            <a:endParaRPr lang="en-AU" sz="2400" i="1" dirty="0" smtClean="0"/>
          </a:p>
        </p:txBody>
      </p:sp>
      <p:pic>
        <p:nvPicPr>
          <p:cNvPr id="5" name="Picture 4"/>
          <p:cNvPicPr>
            <a:picLocks noChangeAspect="1"/>
          </p:cNvPicPr>
          <p:nvPr/>
        </p:nvPicPr>
        <p:blipFill>
          <a:blip r:embed="rId3"/>
          <a:stretch>
            <a:fillRect/>
          </a:stretch>
        </p:blipFill>
        <p:spPr>
          <a:xfrm>
            <a:off x="6538348" y="3360468"/>
            <a:ext cx="2543105" cy="1727676"/>
          </a:xfrm>
          <a:prstGeom prst="rect">
            <a:avLst/>
          </a:prstGeom>
        </p:spPr>
      </p:pic>
      <p:sp>
        <p:nvSpPr>
          <p:cNvPr id="3" name="Slide Number Placeholder 2"/>
          <p:cNvSpPr>
            <a:spLocks noGrp="1"/>
          </p:cNvSpPr>
          <p:nvPr>
            <p:ph type="sldNum" sz="quarter" idx="12"/>
          </p:nvPr>
        </p:nvSpPr>
        <p:spPr/>
        <p:txBody>
          <a:bodyPr/>
          <a:lstStyle/>
          <a:p>
            <a:fld id="{35B22F80-86B0-46B5-A29F-A8F85DAA389B}" type="slidenum">
              <a:rPr lang="en-US" altLang="zh-CN" smtClean="0"/>
              <a:pPr/>
              <a:t>6</a:t>
            </a:fld>
            <a:endParaRPr lang="en-US" altLang="zh-CN"/>
          </a:p>
        </p:txBody>
      </p:sp>
      <p:pic>
        <p:nvPicPr>
          <p:cNvPr id="2" name="Picture 1"/>
          <p:cNvPicPr>
            <a:picLocks noChangeAspect="1"/>
          </p:cNvPicPr>
          <p:nvPr/>
        </p:nvPicPr>
        <p:blipFill>
          <a:blip r:embed="rId4"/>
          <a:stretch>
            <a:fillRect/>
          </a:stretch>
        </p:blipFill>
        <p:spPr>
          <a:xfrm>
            <a:off x="6902964" y="1861873"/>
            <a:ext cx="1488989" cy="1498595"/>
          </a:xfrm>
          <a:prstGeom prst="rect">
            <a:avLst/>
          </a:prstGeom>
        </p:spPr>
      </p:pic>
      <p:pic>
        <p:nvPicPr>
          <p:cNvPr id="6" name="Picture 5"/>
          <p:cNvPicPr>
            <a:picLocks noChangeAspect="1"/>
          </p:cNvPicPr>
          <p:nvPr/>
        </p:nvPicPr>
        <p:blipFill>
          <a:blip r:embed="rId5"/>
          <a:stretch>
            <a:fillRect/>
          </a:stretch>
        </p:blipFill>
        <p:spPr>
          <a:xfrm>
            <a:off x="4266172" y="4797152"/>
            <a:ext cx="1627083" cy="1656666"/>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21773" y="5074050"/>
            <a:ext cx="3122227" cy="1267093"/>
          </a:xfrm>
          <a:prstGeom prst="rect">
            <a:avLst/>
          </a:prstGeom>
        </p:spPr>
      </p:pic>
      <p:sp>
        <p:nvSpPr>
          <p:cNvPr id="10" name="TextBox 9"/>
          <p:cNvSpPr txBox="1"/>
          <p:nvPr/>
        </p:nvSpPr>
        <p:spPr>
          <a:xfrm>
            <a:off x="3400748" y="351111"/>
            <a:ext cx="1973617" cy="769441"/>
          </a:xfrm>
          <a:prstGeom prst="rect">
            <a:avLst/>
          </a:prstGeom>
          <a:noFill/>
        </p:spPr>
        <p:txBody>
          <a:bodyPr wrap="none" rtlCol="0">
            <a:spAutoFit/>
          </a:bodyPr>
          <a:lstStyle/>
          <a:p>
            <a:r>
              <a:rPr lang="en-AU" sz="4400" dirty="0" smtClean="0">
                <a:solidFill>
                  <a:schemeClr val="bg1"/>
                </a:solidFill>
              </a:rPr>
              <a:t>Outline</a:t>
            </a:r>
            <a:endParaRPr lang="en-AU" sz="4400" dirty="0">
              <a:solidFill>
                <a:schemeClr val="bg1"/>
              </a:solidFill>
            </a:endParaRPr>
          </a:p>
        </p:txBody>
      </p:sp>
      <p:grpSp>
        <p:nvGrpSpPr>
          <p:cNvPr id="13" name="Group 12"/>
          <p:cNvGrpSpPr/>
          <p:nvPr/>
        </p:nvGrpSpPr>
        <p:grpSpPr>
          <a:xfrm>
            <a:off x="99075" y="4951626"/>
            <a:ext cx="4288482" cy="1169551"/>
            <a:chOff x="99075" y="4951626"/>
            <a:chExt cx="4288482" cy="1169551"/>
          </a:xfrm>
        </p:grpSpPr>
        <p:sp>
          <p:nvSpPr>
            <p:cNvPr id="7" name="TextBox 6"/>
            <p:cNvSpPr txBox="1"/>
            <p:nvPr/>
          </p:nvSpPr>
          <p:spPr>
            <a:xfrm>
              <a:off x="99075" y="5413291"/>
              <a:ext cx="4288482" cy="707886"/>
            </a:xfrm>
            <a:prstGeom prst="rect">
              <a:avLst/>
            </a:prstGeom>
            <a:noFill/>
          </p:spPr>
          <p:txBody>
            <a:bodyPr wrap="none" rtlCol="0">
              <a:spAutoFit/>
            </a:bodyPr>
            <a:lstStyle/>
            <a:p>
              <a:r>
                <a:rPr lang="en-AU" sz="2000" i="1" dirty="0">
                  <a:solidFill>
                    <a:srgbClr val="0070C0"/>
                  </a:solidFill>
                </a:rPr>
                <a:t>Kesterite I</a:t>
              </a:r>
              <a:r>
                <a:rPr lang="en-AU" sz="2000" i="1" baseline="-25000" dirty="0">
                  <a:solidFill>
                    <a:srgbClr val="0070C0"/>
                  </a:solidFill>
                </a:rPr>
                <a:t>2</a:t>
              </a:r>
              <a:r>
                <a:rPr lang="en-AU" sz="2000" i="1" dirty="0">
                  <a:solidFill>
                    <a:srgbClr val="0070C0"/>
                  </a:solidFill>
                </a:rPr>
                <a:t>-II-IV-V</a:t>
              </a:r>
              <a:r>
                <a:rPr lang="en-AU" sz="2000" i="1" baseline="-25000" dirty="0">
                  <a:solidFill>
                    <a:srgbClr val="0070C0"/>
                  </a:solidFill>
                </a:rPr>
                <a:t>4</a:t>
              </a:r>
              <a:r>
                <a:rPr lang="en-AU" sz="2000" i="1" dirty="0">
                  <a:solidFill>
                    <a:srgbClr val="0070C0"/>
                  </a:solidFill>
                </a:rPr>
                <a:t> </a:t>
              </a:r>
              <a:r>
                <a:rPr lang="en-AU" sz="2000" i="1" dirty="0" smtClean="0">
                  <a:solidFill>
                    <a:srgbClr val="0070C0"/>
                  </a:solidFill>
                </a:rPr>
                <a:t>semiconductors</a:t>
              </a:r>
            </a:p>
            <a:p>
              <a:r>
                <a:rPr lang="en-AU" sz="2000" i="1" dirty="0">
                  <a:solidFill>
                    <a:srgbClr val="0070C0"/>
                  </a:solidFill>
                </a:rPr>
                <a:t>a</a:t>
              </a:r>
              <a:r>
                <a:rPr lang="en-AU" sz="2000" i="1" dirty="0" smtClean="0">
                  <a:solidFill>
                    <a:srgbClr val="0070C0"/>
                  </a:solidFill>
                </a:rPr>
                <a:t>nd Hybrid </a:t>
              </a:r>
              <a:r>
                <a:rPr lang="en-AU" sz="2000" i="1" dirty="0">
                  <a:solidFill>
                    <a:srgbClr val="0070C0"/>
                  </a:solidFill>
                </a:rPr>
                <a:t>2D materials </a:t>
              </a:r>
            </a:p>
          </p:txBody>
        </p:sp>
        <p:sp>
          <p:nvSpPr>
            <p:cNvPr id="11" name="Rectangle 10"/>
            <p:cNvSpPr/>
            <p:nvPr/>
          </p:nvSpPr>
          <p:spPr>
            <a:xfrm>
              <a:off x="102575" y="4951626"/>
              <a:ext cx="4035079" cy="461665"/>
            </a:xfrm>
            <a:prstGeom prst="rect">
              <a:avLst/>
            </a:prstGeom>
          </p:spPr>
          <p:txBody>
            <a:bodyPr wrap="none">
              <a:spAutoFit/>
            </a:bodyPr>
            <a:lstStyle/>
            <a:p>
              <a:pPr marL="457200" lvl="0" indent="-457200">
                <a:buFont typeface="+mj-lt"/>
                <a:buAutoNum type="arabicPeriod" startAt="3"/>
              </a:pPr>
              <a:r>
                <a:rPr lang="en-AU" sz="2400" i="1" dirty="0">
                  <a:solidFill>
                    <a:prstClr val="black"/>
                  </a:solidFill>
                </a:rPr>
                <a:t>“AI” - Machine learning - </a:t>
              </a:r>
            </a:p>
          </p:txBody>
        </p:sp>
      </p:grpSp>
      <p:sp>
        <p:nvSpPr>
          <p:cNvPr id="12" name="TextBox 11"/>
          <p:cNvSpPr txBox="1"/>
          <p:nvPr/>
        </p:nvSpPr>
        <p:spPr>
          <a:xfrm>
            <a:off x="105587" y="3719934"/>
            <a:ext cx="5487400" cy="1077218"/>
          </a:xfrm>
          <a:prstGeom prst="rect">
            <a:avLst/>
          </a:prstGeom>
          <a:noFill/>
        </p:spPr>
        <p:txBody>
          <a:bodyPr wrap="none" rtlCol="0">
            <a:spAutoFit/>
          </a:bodyPr>
          <a:lstStyle/>
          <a:p>
            <a:pPr lvl="0"/>
            <a:r>
              <a:rPr lang="en-AU" sz="2400" i="1" dirty="0" smtClean="0">
                <a:solidFill>
                  <a:prstClr val="black"/>
                </a:solidFill>
              </a:rPr>
              <a:t>2. Prediction </a:t>
            </a:r>
            <a:r>
              <a:rPr lang="en-AU" sz="2400" i="1" dirty="0">
                <a:solidFill>
                  <a:prstClr val="black"/>
                </a:solidFill>
              </a:rPr>
              <a:t>and screening – </a:t>
            </a:r>
          </a:p>
          <a:p>
            <a:pPr lvl="0"/>
            <a:r>
              <a:rPr lang="en-AU" sz="2000" i="1" dirty="0" err="1">
                <a:solidFill>
                  <a:srgbClr val="0070C0"/>
                </a:solidFill>
              </a:rPr>
              <a:t>Bifunctionalization</a:t>
            </a:r>
            <a:r>
              <a:rPr lang="en-AU" sz="2000" i="1" dirty="0">
                <a:solidFill>
                  <a:srgbClr val="0070C0"/>
                </a:solidFill>
              </a:rPr>
              <a:t> of </a:t>
            </a:r>
            <a:r>
              <a:rPr lang="en-AU" sz="2000" i="1" dirty="0" smtClean="0">
                <a:solidFill>
                  <a:srgbClr val="0070C0"/>
                </a:solidFill>
              </a:rPr>
              <a:t>Metal-organic </a:t>
            </a:r>
            <a:r>
              <a:rPr lang="en-AU" sz="2000" i="1" dirty="0">
                <a:solidFill>
                  <a:srgbClr val="0070C0"/>
                </a:solidFill>
              </a:rPr>
              <a:t>Framework</a:t>
            </a:r>
          </a:p>
          <a:p>
            <a:pPr lvl="0"/>
            <a:r>
              <a:rPr lang="en-AU" sz="2000" i="1" dirty="0">
                <a:solidFill>
                  <a:srgbClr val="0070C0"/>
                </a:solidFill>
              </a:rPr>
              <a:t>catalysts </a:t>
            </a:r>
          </a:p>
        </p:txBody>
      </p:sp>
    </p:spTree>
    <p:extLst>
      <p:ext uri="{BB962C8B-B14F-4D97-AF65-F5344CB8AC3E}">
        <p14:creationId xmlns:p14="http://schemas.microsoft.com/office/powerpoint/2010/main" val="28053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4400" dirty="0" smtClean="0"/>
              <a:t>Ammonia Synthesis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7</a:t>
            </a:fld>
            <a:endParaRPr lang="en-AU"/>
          </a:p>
        </p:txBody>
      </p:sp>
      <p:sp>
        <p:nvSpPr>
          <p:cNvPr id="6" name="Rectangle 5"/>
          <p:cNvSpPr/>
          <p:nvPr/>
        </p:nvSpPr>
        <p:spPr>
          <a:xfrm>
            <a:off x="61923" y="4447130"/>
            <a:ext cx="4644008" cy="1938992"/>
          </a:xfrm>
          <a:prstGeom prst="rect">
            <a:avLst/>
          </a:prstGeom>
        </p:spPr>
        <p:txBody>
          <a:bodyPr wrap="square">
            <a:spAutoFit/>
          </a:bodyPr>
          <a:lstStyle/>
          <a:p>
            <a:r>
              <a:rPr lang="en-AU" sz="2000" dirty="0" smtClean="0">
                <a:solidFill>
                  <a:srgbClr val="0070C0"/>
                </a:solidFill>
              </a:rPr>
              <a:t>Use solar </a:t>
            </a:r>
            <a:r>
              <a:rPr lang="en-AU" sz="2000" dirty="0" smtClean="0">
                <a:solidFill>
                  <a:srgbClr val="0070C0"/>
                </a:solidFill>
              </a:rPr>
              <a:t>energy to </a:t>
            </a:r>
            <a:r>
              <a:rPr lang="en-AU" sz="2000" dirty="0">
                <a:solidFill>
                  <a:srgbClr val="0070C0"/>
                </a:solidFill>
              </a:rPr>
              <a:t>produce </a:t>
            </a:r>
            <a:r>
              <a:rPr lang="en-AU" sz="2000" b="1" dirty="0" smtClean="0">
                <a:solidFill>
                  <a:srgbClr val="0070C0"/>
                </a:solidFill>
              </a:rPr>
              <a:t>ammonia </a:t>
            </a:r>
            <a:r>
              <a:rPr lang="en-AU" sz="2000" b="1" dirty="0">
                <a:solidFill>
                  <a:srgbClr val="0070C0"/>
                </a:solidFill>
              </a:rPr>
              <a:t>from </a:t>
            </a:r>
            <a:r>
              <a:rPr lang="en-AU" sz="2000" b="1" dirty="0" smtClean="0">
                <a:solidFill>
                  <a:srgbClr val="0070C0"/>
                </a:solidFill>
              </a:rPr>
              <a:t>abundant </a:t>
            </a:r>
            <a:r>
              <a:rPr lang="en-AU" sz="2000" b="1" dirty="0" smtClean="0">
                <a:solidFill>
                  <a:srgbClr val="0070C0"/>
                </a:solidFill>
              </a:rPr>
              <a:t>nitrogen </a:t>
            </a:r>
            <a:r>
              <a:rPr lang="en-AU" sz="2000" b="1" dirty="0">
                <a:solidFill>
                  <a:srgbClr val="0070C0"/>
                </a:solidFill>
              </a:rPr>
              <a:t>gas and water</a:t>
            </a:r>
            <a:r>
              <a:rPr lang="en-AU" sz="2000" dirty="0">
                <a:solidFill>
                  <a:srgbClr val="0070C0"/>
                </a:solidFill>
              </a:rPr>
              <a:t> </a:t>
            </a:r>
            <a:endParaRPr lang="en-AU" sz="2000" dirty="0" smtClean="0">
              <a:solidFill>
                <a:srgbClr val="0070C0"/>
              </a:solidFill>
            </a:endParaRPr>
          </a:p>
          <a:p>
            <a:r>
              <a:rPr lang="en-AU" sz="2000" dirty="0">
                <a:solidFill>
                  <a:srgbClr val="0070C0"/>
                </a:solidFill>
              </a:rPr>
              <a:t>B</a:t>
            </a:r>
            <a:r>
              <a:rPr lang="en-AU" sz="2000" dirty="0" smtClean="0">
                <a:solidFill>
                  <a:srgbClr val="0070C0"/>
                </a:solidFill>
              </a:rPr>
              <a:t>eneficial </a:t>
            </a:r>
            <a:r>
              <a:rPr lang="en-AU" sz="2000" dirty="0">
                <a:solidFill>
                  <a:srgbClr val="0070C0"/>
                </a:solidFill>
              </a:rPr>
              <a:t>for both relieving </a:t>
            </a:r>
            <a:r>
              <a:rPr lang="en-AU" sz="2000" dirty="0" smtClean="0">
                <a:solidFill>
                  <a:srgbClr val="0070C0"/>
                </a:solidFill>
              </a:rPr>
              <a:t>energy </a:t>
            </a:r>
            <a:r>
              <a:rPr lang="en-AU" sz="2000" dirty="0">
                <a:solidFill>
                  <a:srgbClr val="0070C0"/>
                </a:solidFill>
              </a:rPr>
              <a:t>demands and </a:t>
            </a:r>
            <a:r>
              <a:rPr lang="en-AU" sz="2000" dirty="0" smtClean="0">
                <a:solidFill>
                  <a:srgbClr val="0070C0"/>
                </a:solidFill>
              </a:rPr>
              <a:t>developing </a:t>
            </a:r>
            <a:r>
              <a:rPr lang="en-AU" sz="2000" dirty="0" smtClean="0">
                <a:solidFill>
                  <a:srgbClr val="0070C0"/>
                </a:solidFill>
              </a:rPr>
              <a:t>a sustainable</a:t>
            </a:r>
          </a:p>
          <a:p>
            <a:r>
              <a:rPr lang="en-AU" sz="2000" dirty="0" smtClean="0">
                <a:solidFill>
                  <a:srgbClr val="0070C0"/>
                </a:solidFill>
              </a:rPr>
              <a:t>chemical </a:t>
            </a:r>
            <a:r>
              <a:rPr lang="en-AU" sz="2000" dirty="0">
                <a:solidFill>
                  <a:srgbClr val="0070C0"/>
                </a:solidFill>
              </a:rPr>
              <a:t>industry.</a:t>
            </a:r>
          </a:p>
        </p:txBody>
      </p:sp>
      <p:pic>
        <p:nvPicPr>
          <p:cNvPr id="7" name="Picture 6"/>
          <p:cNvPicPr>
            <a:picLocks noChangeAspect="1"/>
          </p:cNvPicPr>
          <p:nvPr/>
        </p:nvPicPr>
        <p:blipFill>
          <a:blip r:embed="rId3"/>
          <a:stretch>
            <a:fillRect/>
          </a:stretch>
        </p:blipFill>
        <p:spPr>
          <a:xfrm>
            <a:off x="4669679" y="2202027"/>
            <a:ext cx="4439071" cy="3484494"/>
          </a:xfrm>
          <a:prstGeom prst="rect">
            <a:avLst/>
          </a:prstGeom>
        </p:spPr>
      </p:pic>
      <p:sp>
        <p:nvSpPr>
          <p:cNvPr id="5" name="TextBox 4"/>
          <p:cNvSpPr txBox="1"/>
          <p:nvPr/>
        </p:nvSpPr>
        <p:spPr>
          <a:xfrm>
            <a:off x="0" y="1648029"/>
            <a:ext cx="6353919" cy="1107996"/>
          </a:xfrm>
          <a:prstGeom prst="rect">
            <a:avLst/>
          </a:prstGeom>
          <a:noFill/>
        </p:spPr>
        <p:txBody>
          <a:bodyPr wrap="none" rtlCol="0">
            <a:spAutoFit/>
          </a:bodyPr>
          <a:lstStyle/>
          <a:p>
            <a:r>
              <a:rPr lang="en-AU" sz="2200" dirty="0" smtClean="0"/>
              <a:t>Very important chemical – fertilizer, building block</a:t>
            </a:r>
          </a:p>
          <a:p>
            <a:r>
              <a:rPr lang="en-AU" sz="2200" dirty="0"/>
              <a:t>f</a:t>
            </a:r>
            <a:r>
              <a:rPr lang="en-AU" sz="2200" dirty="0" smtClean="0"/>
              <a:t>or synthesis of pharmaceutical products </a:t>
            </a:r>
          </a:p>
          <a:p>
            <a:r>
              <a:rPr lang="en-AU" sz="2200" dirty="0" smtClean="0"/>
              <a:t>160M tons per year.</a:t>
            </a:r>
          </a:p>
        </p:txBody>
      </p:sp>
      <p:sp>
        <p:nvSpPr>
          <p:cNvPr id="8" name="TextBox 7"/>
          <p:cNvSpPr txBox="1"/>
          <p:nvPr/>
        </p:nvSpPr>
        <p:spPr>
          <a:xfrm>
            <a:off x="0" y="2756025"/>
            <a:ext cx="9513372" cy="1631216"/>
          </a:xfrm>
          <a:prstGeom prst="rect">
            <a:avLst/>
          </a:prstGeom>
          <a:noFill/>
        </p:spPr>
        <p:txBody>
          <a:bodyPr wrap="square" rtlCol="0">
            <a:spAutoFit/>
          </a:bodyPr>
          <a:lstStyle/>
          <a:p>
            <a:r>
              <a:rPr lang="en-AU" sz="2000" dirty="0" smtClean="0"/>
              <a:t>Haber-Bosch has </a:t>
            </a:r>
            <a:r>
              <a:rPr lang="en-AU" sz="2000" dirty="0" smtClean="0"/>
              <a:t>some disadvantages</a:t>
            </a:r>
            <a:r>
              <a:rPr lang="en-AU" sz="2000" dirty="0" smtClean="0"/>
              <a:t>; </a:t>
            </a:r>
            <a:endParaRPr lang="en-AU" sz="2000" dirty="0" smtClean="0"/>
          </a:p>
          <a:p>
            <a:r>
              <a:rPr lang="en-AU" sz="2000" dirty="0" smtClean="0"/>
              <a:t>uses </a:t>
            </a:r>
            <a:r>
              <a:rPr lang="en-AU" sz="2000" dirty="0" smtClean="0"/>
              <a:t>high value-added clean energy H</a:t>
            </a:r>
            <a:r>
              <a:rPr lang="en-AU" sz="2000" baseline="-25000" dirty="0" smtClean="0"/>
              <a:t>2</a:t>
            </a:r>
            <a:r>
              <a:rPr lang="en-AU" sz="2000" dirty="0" smtClean="0"/>
              <a:t>,</a:t>
            </a:r>
          </a:p>
          <a:p>
            <a:r>
              <a:rPr lang="en-AU" sz="2000" dirty="0" smtClean="0"/>
              <a:t>harsh </a:t>
            </a:r>
            <a:r>
              <a:rPr lang="en-AU" sz="2000" dirty="0" smtClean="0"/>
              <a:t>reaction conditions (high </a:t>
            </a:r>
            <a:endParaRPr lang="en-AU" sz="2000" dirty="0" smtClean="0"/>
          </a:p>
          <a:p>
            <a:r>
              <a:rPr lang="en-AU" sz="2000" dirty="0" smtClean="0"/>
              <a:t>temperature </a:t>
            </a:r>
            <a:r>
              <a:rPr lang="en-AU" sz="2000" dirty="0" smtClean="0"/>
              <a:t>400-500 C and pressure, </a:t>
            </a:r>
            <a:endParaRPr lang="en-AU" sz="2000" dirty="0" smtClean="0"/>
          </a:p>
          <a:p>
            <a:r>
              <a:rPr lang="en-AU" sz="2000" dirty="0" smtClean="0"/>
              <a:t>150-300 </a:t>
            </a:r>
            <a:r>
              <a:rPr lang="en-AU" sz="2000" dirty="0" smtClean="0"/>
              <a:t>bar)</a:t>
            </a:r>
            <a:endParaRPr lang="en-AU" sz="2000" dirty="0"/>
          </a:p>
        </p:txBody>
      </p:sp>
      <p:sp>
        <p:nvSpPr>
          <p:cNvPr id="10" name="Rectangle 9"/>
          <p:cNvSpPr/>
          <p:nvPr/>
        </p:nvSpPr>
        <p:spPr>
          <a:xfrm>
            <a:off x="240552" y="1239364"/>
            <a:ext cx="4286751" cy="461665"/>
          </a:xfrm>
          <a:prstGeom prst="rect">
            <a:avLst/>
          </a:prstGeom>
        </p:spPr>
        <p:txBody>
          <a:bodyPr wrap="none">
            <a:spAutoFit/>
          </a:bodyPr>
          <a:lstStyle/>
          <a:p>
            <a:r>
              <a:rPr lang="en-AU" sz="2400" b="1" i="1" dirty="0" smtClean="0">
                <a:solidFill>
                  <a:prstClr val="black"/>
                </a:solidFill>
              </a:rPr>
              <a:t>1. Understand </a:t>
            </a:r>
            <a:r>
              <a:rPr lang="en-AU" sz="2400" b="1" i="1" dirty="0">
                <a:solidFill>
                  <a:prstClr val="black"/>
                </a:solidFill>
              </a:rPr>
              <a:t>and interpret </a:t>
            </a:r>
            <a:endParaRPr lang="en-AU" b="1" dirty="0"/>
          </a:p>
        </p:txBody>
      </p:sp>
    </p:spTree>
    <p:extLst>
      <p:ext uri="{BB962C8B-B14F-4D97-AF65-F5344CB8AC3E}">
        <p14:creationId xmlns:p14="http://schemas.microsoft.com/office/powerpoint/2010/main" val="1988523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4400" dirty="0">
                <a:solidFill>
                  <a:prstClr val="white"/>
                </a:solidFill>
              </a:rPr>
              <a:t>Ammonia </a:t>
            </a:r>
            <a:r>
              <a:rPr lang="en-AU" sz="4400" dirty="0" smtClean="0">
                <a:solidFill>
                  <a:prstClr val="white"/>
                </a:solidFill>
              </a:rPr>
              <a:t>Synthesis</a:t>
            </a:r>
            <a:endParaRPr lang="en-AU"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8</a:t>
            </a:fld>
            <a:endParaRPr lang="en-AU"/>
          </a:p>
        </p:txBody>
      </p:sp>
      <p:pic>
        <p:nvPicPr>
          <p:cNvPr id="5" name="Picture 4"/>
          <p:cNvPicPr>
            <a:picLocks noChangeAspect="1"/>
          </p:cNvPicPr>
          <p:nvPr/>
        </p:nvPicPr>
        <p:blipFill>
          <a:blip r:embed="rId2"/>
          <a:stretch>
            <a:fillRect/>
          </a:stretch>
        </p:blipFill>
        <p:spPr>
          <a:xfrm>
            <a:off x="6663288" y="1445738"/>
            <a:ext cx="2125921" cy="2139636"/>
          </a:xfrm>
          <a:prstGeom prst="rect">
            <a:avLst/>
          </a:prstGeom>
        </p:spPr>
      </p:pic>
      <p:sp>
        <p:nvSpPr>
          <p:cNvPr id="6" name="TextBox 5"/>
          <p:cNvSpPr txBox="1"/>
          <p:nvPr/>
        </p:nvSpPr>
        <p:spPr>
          <a:xfrm>
            <a:off x="208350" y="1176397"/>
            <a:ext cx="6250686" cy="2246769"/>
          </a:xfrm>
          <a:prstGeom prst="rect">
            <a:avLst/>
          </a:prstGeom>
          <a:noFill/>
        </p:spPr>
        <p:txBody>
          <a:bodyPr wrap="none" rtlCol="0">
            <a:spAutoFit/>
          </a:bodyPr>
          <a:lstStyle/>
          <a:p>
            <a:r>
              <a:rPr lang="en-AU" sz="2000" dirty="0" smtClean="0"/>
              <a:t>2D semiconductor materials attracting significant</a:t>
            </a:r>
          </a:p>
          <a:p>
            <a:r>
              <a:rPr lang="en-AU" sz="2000" dirty="0" smtClean="0"/>
              <a:t>recent interest in catalysis and other fields, new </a:t>
            </a:r>
          </a:p>
          <a:p>
            <a:r>
              <a:rPr lang="en-AU" sz="2000" dirty="0"/>
              <a:t>p</a:t>
            </a:r>
            <a:r>
              <a:rPr lang="en-AU" sz="2000" dirty="0" smtClean="0"/>
              <a:t>roperties and opportunities to tailor them</a:t>
            </a:r>
          </a:p>
          <a:p>
            <a:endParaRPr lang="en-AU" sz="2000" dirty="0" smtClean="0"/>
          </a:p>
          <a:p>
            <a:r>
              <a:rPr lang="en-AU" sz="2000" dirty="0" smtClean="0"/>
              <a:t>The graphitic carbon nitride (g-C</a:t>
            </a:r>
            <a:r>
              <a:rPr lang="en-AU" sz="2000" baseline="-25000" dirty="0" smtClean="0"/>
              <a:t>3</a:t>
            </a:r>
            <a:r>
              <a:rPr lang="en-AU" sz="2000" dirty="0" smtClean="0"/>
              <a:t>N</a:t>
            </a:r>
            <a:r>
              <a:rPr lang="en-AU" sz="2000" baseline="-25000" dirty="0" smtClean="0"/>
              <a:t>4</a:t>
            </a:r>
            <a:r>
              <a:rPr lang="en-AU" sz="2000" dirty="0" smtClean="0"/>
              <a:t>) structure acts </a:t>
            </a:r>
          </a:p>
          <a:p>
            <a:r>
              <a:rPr lang="en-AU" sz="2000" dirty="0" smtClean="0"/>
              <a:t>as both support and light harvester. Ru nanoparticles </a:t>
            </a:r>
          </a:p>
          <a:p>
            <a:r>
              <a:rPr lang="en-AU" sz="2000" dirty="0" smtClean="0"/>
              <a:t>act as electron trap and active centre</a:t>
            </a:r>
            <a:endParaRPr lang="en-AU" sz="2000" dirty="0"/>
          </a:p>
        </p:txBody>
      </p:sp>
      <p:sp>
        <p:nvSpPr>
          <p:cNvPr id="9" name="TextBox 8"/>
          <p:cNvSpPr txBox="1"/>
          <p:nvPr/>
        </p:nvSpPr>
        <p:spPr>
          <a:xfrm>
            <a:off x="2320110" y="3537543"/>
            <a:ext cx="4271234" cy="369332"/>
          </a:xfrm>
          <a:prstGeom prst="rect">
            <a:avLst/>
          </a:prstGeom>
          <a:noFill/>
        </p:spPr>
        <p:txBody>
          <a:bodyPr wrap="none" rtlCol="0">
            <a:spAutoFit/>
          </a:bodyPr>
          <a:lstStyle/>
          <a:p>
            <a:r>
              <a:rPr lang="en-AU" b="1" dirty="0" smtClean="0">
                <a:solidFill>
                  <a:srgbClr val="0070C0"/>
                </a:solidFill>
              </a:rPr>
              <a:t>Two forms of g-C</a:t>
            </a:r>
            <a:r>
              <a:rPr lang="en-AU" b="1" baseline="-25000" dirty="0" smtClean="0">
                <a:solidFill>
                  <a:srgbClr val="0070C0"/>
                </a:solidFill>
              </a:rPr>
              <a:t>3</a:t>
            </a:r>
            <a:r>
              <a:rPr lang="en-AU" b="1" dirty="0" smtClean="0">
                <a:solidFill>
                  <a:srgbClr val="0070C0"/>
                </a:solidFill>
              </a:rPr>
              <a:t>N</a:t>
            </a:r>
            <a:r>
              <a:rPr lang="en-AU" b="1" baseline="-25000" dirty="0" smtClean="0">
                <a:solidFill>
                  <a:srgbClr val="0070C0"/>
                </a:solidFill>
              </a:rPr>
              <a:t>4</a:t>
            </a:r>
            <a:r>
              <a:rPr lang="en-AU" b="1" dirty="0" smtClean="0">
                <a:solidFill>
                  <a:srgbClr val="0070C0"/>
                </a:solidFill>
              </a:rPr>
              <a:t> were</a:t>
            </a:r>
            <a:r>
              <a:rPr lang="en-AU" b="1" dirty="0">
                <a:solidFill>
                  <a:srgbClr val="0070C0"/>
                </a:solidFill>
              </a:rPr>
              <a:t> p</a:t>
            </a:r>
            <a:r>
              <a:rPr lang="en-AU" b="1" dirty="0" smtClean="0">
                <a:solidFill>
                  <a:srgbClr val="0070C0"/>
                </a:solidFill>
              </a:rPr>
              <a:t>repared: </a:t>
            </a:r>
          </a:p>
        </p:txBody>
      </p:sp>
      <p:pic>
        <p:nvPicPr>
          <p:cNvPr id="10" name="Picture 9"/>
          <p:cNvPicPr>
            <a:picLocks noChangeAspect="1"/>
          </p:cNvPicPr>
          <p:nvPr/>
        </p:nvPicPr>
        <p:blipFill>
          <a:blip r:embed="rId3"/>
          <a:stretch>
            <a:fillRect/>
          </a:stretch>
        </p:blipFill>
        <p:spPr>
          <a:xfrm>
            <a:off x="6364872" y="4097277"/>
            <a:ext cx="2601816" cy="2428362"/>
          </a:xfrm>
          <a:prstGeom prst="rect">
            <a:avLst/>
          </a:prstGeom>
        </p:spPr>
      </p:pic>
      <p:pic>
        <p:nvPicPr>
          <p:cNvPr id="11" name="Picture 10"/>
          <p:cNvPicPr>
            <a:picLocks noChangeAspect="1"/>
          </p:cNvPicPr>
          <p:nvPr/>
        </p:nvPicPr>
        <p:blipFill>
          <a:blip r:embed="rId4"/>
          <a:stretch>
            <a:fillRect/>
          </a:stretch>
        </p:blipFill>
        <p:spPr>
          <a:xfrm>
            <a:off x="1890148" y="4117722"/>
            <a:ext cx="2434803" cy="2352193"/>
          </a:xfrm>
          <a:prstGeom prst="rect">
            <a:avLst/>
          </a:prstGeom>
        </p:spPr>
      </p:pic>
      <p:sp>
        <p:nvSpPr>
          <p:cNvPr id="12" name="TextBox 11"/>
          <p:cNvSpPr txBox="1"/>
          <p:nvPr/>
        </p:nvSpPr>
        <p:spPr>
          <a:xfrm>
            <a:off x="13397" y="3999898"/>
            <a:ext cx="1774845" cy="2308324"/>
          </a:xfrm>
          <a:prstGeom prst="rect">
            <a:avLst/>
          </a:prstGeom>
          <a:noFill/>
        </p:spPr>
        <p:txBody>
          <a:bodyPr wrap="none" rtlCol="0">
            <a:spAutoFit/>
          </a:bodyPr>
          <a:lstStyle/>
          <a:p>
            <a:r>
              <a:rPr lang="en-AU" b="1" dirty="0" smtClean="0"/>
              <a:t>Bulk:</a:t>
            </a:r>
          </a:p>
          <a:p>
            <a:r>
              <a:rPr lang="en-AU" dirty="0" smtClean="0"/>
              <a:t>Formed by</a:t>
            </a:r>
          </a:p>
          <a:p>
            <a:r>
              <a:rPr lang="en-AU" dirty="0"/>
              <a:t>t</a:t>
            </a:r>
            <a:r>
              <a:rPr lang="en-AU" dirty="0" smtClean="0"/>
              <a:t>hermally </a:t>
            </a:r>
          </a:p>
          <a:p>
            <a:r>
              <a:rPr lang="en-AU" dirty="0"/>
              <a:t>d</a:t>
            </a:r>
            <a:r>
              <a:rPr lang="en-AU" dirty="0" smtClean="0"/>
              <a:t>ecomposing</a:t>
            </a:r>
          </a:p>
          <a:p>
            <a:r>
              <a:rPr lang="en-AU" dirty="0"/>
              <a:t>i</a:t>
            </a:r>
            <a:r>
              <a:rPr lang="en-AU" dirty="0" smtClean="0"/>
              <a:t>n urea at 550C</a:t>
            </a:r>
          </a:p>
          <a:p>
            <a:r>
              <a:rPr lang="en-AU" dirty="0"/>
              <a:t>f</a:t>
            </a:r>
            <a:r>
              <a:rPr lang="en-AU" dirty="0" smtClean="0"/>
              <a:t>or 4 hrs</a:t>
            </a:r>
          </a:p>
          <a:p>
            <a:endParaRPr lang="en-AU" dirty="0"/>
          </a:p>
          <a:p>
            <a:endParaRPr lang="en-AU" dirty="0"/>
          </a:p>
        </p:txBody>
      </p:sp>
      <p:sp>
        <p:nvSpPr>
          <p:cNvPr id="13" name="TextBox 12"/>
          <p:cNvSpPr txBox="1"/>
          <p:nvPr/>
        </p:nvSpPr>
        <p:spPr>
          <a:xfrm>
            <a:off x="4455727" y="3953731"/>
            <a:ext cx="1749197" cy="1200329"/>
          </a:xfrm>
          <a:prstGeom prst="rect">
            <a:avLst/>
          </a:prstGeom>
          <a:noFill/>
        </p:spPr>
        <p:txBody>
          <a:bodyPr wrap="none" rtlCol="0">
            <a:spAutoFit/>
          </a:bodyPr>
          <a:lstStyle/>
          <a:p>
            <a:r>
              <a:rPr lang="en-AU" b="1" dirty="0" smtClean="0"/>
              <a:t>Exfoliated:</a:t>
            </a:r>
          </a:p>
          <a:p>
            <a:r>
              <a:rPr lang="en-AU" dirty="0"/>
              <a:t>s</a:t>
            </a:r>
            <a:r>
              <a:rPr lang="en-AU" dirty="0" smtClean="0"/>
              <a:t>ynthesized by</a:t>
            </a:r>
          </a:p>
          <a:p>
            <a:r>
              <a:rPr lang="en-AU" dirty="0"/>
              <a:t>e</a:t>
            </a:r>
            <a:r>
              <a:rPr lang="en-AU" dirty="0" smtClean="0"/>
              <a:t>xfoliating bulk</a:t>
            </a:r>
          </a:p>
          <a:p>
            <a:r>
              <a:rPr lang="en-AU" dirty="0" smtClean="0"/>
              <a:t>form</a:t>
            </a:r>
            <a:endParaRPr lang="en-AU" dirty="0"/>
          </a:p>
        </p:txBody>
      </p:sp>
      <p:sp>
        <p:nvSpPr>
          <p:cNvPr id="14" name="TextBox 13"/>
          <p:cNvSpPr txBox="1"/>
          <p:nvPr/>
        </p:nvSpPr>
        <p:spPr>
          <a:xfrm>
            <a:off x="130855" y="5918214"/>
            <a:ext cx="1659429" cy="646331"/>
          </a:xfrm>
          <a:prstGeom prst="rect">
            <a:avLst/>
          </a:prstGeom>
          <a:noFill/>
        </p:spPr>
        <p:txBody>
          <a:bodyPr wrap="none" rtlCol="0">
            <a:spAutoFit/>
          </a:bodyPr>
          <a:lstStyle/>
          <a:p>
            <a:r>
              <a:rPr lang="en-AU" i="1" dirty="0" smtClean="0"/>
              <a:t>Nanoparticles </a:t>
            </a:r>
          </a:p>
          <a:p>
            <a:r>
              <a:rPr lang="en-AU" i="1" dirty="0"/>
              <a:t>a</a:t>
            </a:r>
            <a:r>
              <a:rPr lang="en-AU" i="1" dirty="0" smtClean="0"/>
              <a:t>t step edges</a:t>
            </a:r>
            <a:endParaRPr lang="en-AU" i="1" dirty="0"/>
          </a:p>
        </p:txBody>
      </p:sp>
      <p:sp>
        <p:nvSpPr>
          <p:cNvPr id="15" name="TextBox 14"/>
          <p:cNvSpPr txBox="1"/>
          <p:nvPr/>
        </p:nvSpPr>
        <p:spPr>
          <a:xfrm>
            <a:off x="4491302" y="5918214"/>
            <a:ext cx="1595309" cy="646331"/>
          </a:xfrm>
          <a:prstGeom prst="rect">
            <a:avLst/>
          </a:prstGeom>
          <a:noFill/>
        </p:spPr>
        <p:txBody>
          <a:bodyPr wrap="none" rtlCol="0">
            <a:spAutoFit/>
          </a:bodyPr>
          <a:lstStyle/>
          <a:p>
            <a:r>
              <a:rPr lang="en-AU" i="1" dirty="0" smtClean="0"/>
              <a:t>Nanoparticles</a:t>
            </a:r>
          </a:p>
          <a:p>
            <a:r>
              <a:rPr lang="en-AU" i="1" dirty="0" smtClean="0"/>
              <a:t>dispersed</a:t>
            </a:r>
            <a:endParaRPr lang="en-AU" i="1" dirty="0"/>
          </a:p>
        </p:txBody>
      </p:sp>
      <p:cxnSp>
        <p:nvCxnSpPr>
          <p:cNvPr id="17" name="Straight Arrow Connector 16"/>
          <p:cNvCxnSpPr/>
          <p:nvPr/>
        </p:nvCxnSpPr>
        <p:spPr>
          <a:xfrm flipV="1">
            <a:off x="5868144" y="5445224"/>
            <a:ext cx="1512168" cy="4534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1292499" y="5200916"/>
            <a:ext cx="1105490" cy="859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309478" y="6532068"/>
            <a:ext cx="2946640" cy="369332"/>
          </a:xfrm>
          <a:prstGeom prst="rect">
            <a:avLst/>
          </a:prstGeom>
          <a:noFill/>
        </p:spPr>
        <p:txBody>
          <a:bodyPr wrap="none" rtlCol="0">
            <a:spAutoFit/>
          </a:bodyPr>
          <a:lstStyle/>
          <a:p>
            <a:r>
              <a:rPr lang="en-AU" i="1" dirty="0" err="1"/>
              <a:t>Huimin</a:t>
            </a:r>
            <a:r>
              <a:rPr lang="en-AU" i="1" dirty="0"/>
              <a:t> </a:t>
            </a:r>
            <a:r>
              <a:rPr lang="en-AU" i="1" dirty="0" smtClean="0"/>
              <a:t>Liu et al. submitted</a:t>
            </a:r>
            <a:r>
              <a:rPr lang="en-AU" i="1" baseline="30000" dirty="0" smtClean="0"/>
              <a:t> </a:t>
            </a:r>
            <a:endParaRPr lang="en-US" dirty="0"/>
          </a:p>
        </p:txBody>
      </p:sp>
    </p:spTree>
    <p:extLst>
      <p:ext uri="{BB962C8B-B14F-4D97-AF65-F5344CB8AC3E}">
        <p14:creationId xmlns:p14="http://schemas.microsoft.com/office/powerpoint/2010/main" val="412166119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23228" y="188640"/>
            <a:ext cx="7297544" cy="1176630"/>
          </a:xfrm>
          <a:prstGeom prst="rect">
            <a:avLst/>
          </a:prstGeom>
        </p:spPr>
      </p:pic>
      <p:sp>
        <p:nvSpPr>
          <p:cNvPr id="4" name="Slide Number Placeholder 3"/>
          <p:cNvSpPr>
            <a:spLocks noGrp="1"/>
          </p:cNvSpPr>
          <p:nvPr>
            <p:ph type="sldNum" sz="quarter" idx="12"/>
          </p:nvPr>
        </p:nvSpPr>
        <p:spPr/>
        <p:txBody>
          <a:bodyPr/>
          <a:lstStyle/>
          <a:p>
            <a:fld id="{5EB0718A-1B3D-42D2-9A2B-FB6CFA4B4E8D}" type="slidenum">
              <a:rPr lang="en-AU" smtClean="0"/>
              <a:pPr/>
              <a:t>9</a:t>
            </a:fld>
            <a:endParaRPr lang="en-AU"/>
          </a:p>
        </p:txBody>
      </p:sp>
      <p:pic>
        <p:nvPicPr>
          <p:cNvPr id="3" name="Picture 2"/>
          <p:cNvPicPr>
            <a:picLocks noChangeAspect="1"/>
          </p:cNvPicPr>
          <p:nvPr/>
        </p:nvPicPr>
        <p:blipFill>
          <a:blip r:embed="rId3"/>
          <a:stretch>
            <a:fillRect/>
          </a:stretch>
        </p:blipFill>
        <p:spPr>
          <a:xfrm>
            <a:off x="0" y="1577566"/>
            <a:ext cx="8913813" cy="3586832"/>
          </a:xfrm>
          <a:prstGeom prst="rect">
            <a:avLst/>
          </a:prstGeom>
        </p:spPr>
      </p:pic>
      <p:sp>
        <p:nvSpPr>
          <p:cNvPr id="6" name="TextBox 5"/>
          <p:cNvSpPr txBox="1"/>
          <p:nvPr/>
        </p:nvSpPr>
        <p:spPr>
          <a:xfrm>
            <a:off x="467544" y="5188418"/>
            <a:ext cx="8040984" cy="830997"/>
          </a:xfrm>
          <a:prstGeom prst="rect">
            <a:avLst/>
          </a:prstGeom>
          <a:noFill/>
        </p:spPr>
        <p:txBody>
          <a:bodyPr wrap="none" rtlCol="0">
            <a:spAutoFit/>
          </a:bodyPr>
          <a:lstStyle/>
          <a:p>
            <a:r>
              <a:rPr lang="en-AU" sz="2400" dirty="0" smtClean="0"/>
              <a:t>Around 2.6 times  more ammonia produced over the bulk </a:t>
            </a:r>
          </a:p>
          <a:p>
            <a:r>
              <a:rPr lang="en-AU" sz="2400" dirty="0" smtClean="0"/>
              <a:t>Ru-K/g-C</a:t>
            </a:r>
            <a:r>
              <a:rPr lang="en-AU" sz="2400" baseline="-25000" dirty="0" smtClean="0"/>
              <a:t>3</a:t>
            </a:r>
            <a:r>
              <a:rPr lang="en-AU" sz="2400" dirty="0" smtClean="0"/>
              <a:t>N</a:t>
            </a:r>
            <a:r>
              <a:rPr lang="en-AU" sz="2400" baseline="-25000" dirty="0" smtClean="0"/>
              <a:t>4</a:t>
            </a:r>
            <a:r>
              <a:rPr lang="en-AU" sz="2400" dirty="0" smtClean="0"/>
              <a:t> than the exfoliated one  </a:t>
            </a:r>
            <a:endParaRPr lang="en-AU" sz="2400" dirty="0"/>
          </a:p>
        </p:txBody>
      </p:sp>
      <p:sp>
        <p:nvSpPr>
          <p:cNvPr id="7" name="Oval 6"/>
          <p:cNvSpPr/>
          <p:nvPr/>
        </p:nvSpPr>
        <p:spPr>
          <a:xfrm>
            <a:off x="3923928" y="1988840"/>
            <a:ext cx="504056" cy="2880320"/>
          </a:xfrm>
          <a:prstGeom prst="ellipse">
            <a:avLst/>
          </a:prstGeom>
          <a:solidFill>
            <a:schemeClr val="accent1">
              <a:alpha val="17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3563888" y="3356992"/>
            <a:ext cx="504056" cy="1479768"/>
          </a:xfrm>
          <a:prstGeom prst="ellipse">
            <a:avLst/>
          </a:prstGeom>
          <a:solidFill>
            <a:schemeClr val="accent2">
              <a:lumMod val="60000"/>
              <a:lumOff val="40000"/>
              <a:alpha val="29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9" name="TextBox 8"/>
          <p:cNvSpPr txBox="1"/>
          <p:nvPr/>
        </p:nvSpPr>
        <p:spPr>
          <a:xfrm>
            <a:off x="5508104" y="5744241"/>
            <a:ext cx="2365071" cy="923330"/>
          </a:xfrm>
          <a:prstGeom prst="rect">
            <a:avLst/>
          </a:prstGeom>
          <a:noFill/>
        </p:spPr>
        <p:txBody>
          <a:bodyPr wrap="none" rtlCol="0">
            <a:spAutoFit/>
          </a:bodyPr>
          <a:lstStyle/>
          <a:p>
            <a:r>
              <a:rPr lang="en-AU" sz="5400" dirty="0" smtClean="0">
                <a:solidFill>
                  <a:srgbClr val="0070C0"/>
                </a:solidFill>
              </a:rPr>
              <a:t>WHY ?</a:t>
            </a:r>
            <a:endParaRPr lang="en-AU" sz="5400" dirty="0">
              <a:solidFill>
                <a:srgbClr val="0070C0"/>
              </a:solidFill>
            </a:endParaRPr>
          </a:p>
        </p:txBody>
      </p:sp>
    </p:spTree>
    <p:extLst>
      <p:ext uri="{BB962C8B-B14F-4D97-AF65-F5344CB8AC3E}">
        <p14:creationId xmlns:p14="http://schemas.microsoft.com/office/powerpoint/2010/main" val="2249989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3000142" y="2747793"/>
            <a:ext cx="11627768" cy="1285789"/>
            <a:chOff x="2885842" y="2747793"/>
            <a:chExt cx="11627768" cy="1285789"/>
          </a:xfrm>
        </p:grpSpPr>
        <p:pic>
          <p:nvPicPr>
            <p:cNvPr id="8" name="Picture 7"/>
            <p:cNvPicPr>
              <a:picLocks noChangeAspect="1"/>
            </p:cNvPicPr>
            <p:nvPr/>
          </p:nvPicPr>
          <p:blipFill>
            <a:blip r:embed="rId2"/>
            <a:stretch>
              <a:fillRect/>
            </a:stretch>
          </p:blipFill>
          <p:spPr>
            <a:xfrm>
              <a:off x="2885842" y="3335715"/>
              <a:ext cx="11627768" cy="697867"/>
            </a:xfrm>
            <a:prstGeom prst="rect">
              <a:avLst/>
            </a:prstGeom>
          </p:spPr>
        </p:pic>
        <p:sp>
          <p:nvSpPr>
            <p:cNvPr id="12" name="TextBox 11"/>
            <p:cNvSpPr txBox="1"/>
            <p:nvPr/>
          </p:nvSpPr>
          <p:spPr>
            <a:xfrm>
              <a:off x="4989942" y="2747793"/>
              <a:ext cx="2621230" cy="369332"/>
            </a:xfrm>
            <a:prstGeom prst="rect">
              <a:avLst/>
            </a:prstGeom>
            <a:noFill/>
          </p:spPr>
          <p:txBody>
            <a:bodyPr wrap="none" rtlCol="0">
              <a:spAutoFit/>
            </a:bodyPr>
            <a:lstStyle/>
            <a:p>
              <a:r>
                <a:rPr lang="en-AU" i="1" dirty="0" smtClean="0"/>
                <a:t>Associative dissociation</a:t>
              </a:r>
              <a:endParaRPr lang="en-AU" i="1" dirty="0"/>
            </a:p>
          </p:txBody>
        </p:sp>
        <p:sp>
          <p:nvSpPr>
            <p:cNvPr id="14" name="Rectangle 13"/>
            <p:cNvSpPr/>
            <p:nvPr/>
          </p:nvSpPr>
          <p:spPr>
            <a:xfrm>
              <a:off x="3725012" y="3395527"/>
              <a:ext cx="576064" cy="4398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1" name="Rectangle 20"/>
          <p:cNvSpPr/>
          <p:nvPr/>
        </p:nvSpPr>
        <p:spPr>
          <a:xfrm flipV="1">
            <a:off x="198059" y="6559918"/>
            <a:ext cx="8734301" cy="2330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1"/>
          <p:cNvSpPr>
            <a:spLocks noGrp="1"/>
          </p:cNvSpPr>
          <p:nvPr>
            <p:ph type="title"/>
          </p:nvPr>
        </p:nvSpPr>
        <p:spPr/>
        <p:txBody>
          <a:bodyPr>
            <a:normAutofit/>
          </a:bodyPr>
          <a:lstStyle/>
          <a:p>
            <a:pPr algn="ctr"/>
            <a:r>
              <a:rPr lang="en-AU" sz="4400" dirty="0" smtClean="0"/>
              <a:t>First-principles calculations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10</a:t>
            </a:fld>
            <a:endParaRPr lang="en-AU"/>
          </a:p>
        </p:txBody>
      </p:sp>
      <p:sp>
        <p:nvSpPr>
          <p:cNvPr id="6" name="Rectangle 5"/>
          <p:cNvSpPr/>
          <p:nvPr/>
        </p:nvSpPr>
        <p:spPr>
          <a:xfrm>
            <a:off x="-294025" y="2531395"/>
            <a:ext cx="4116536" cy="3893374"/>
          </a:xfrm>
          <a:prstGeom prst="rect">
            <a:avLst/>
          </a:prstGeom>
        </p:spPr>
        <p:txBody>
          <a:bodyPr wrap="square">
            <a:spAutoFit/>
          </a:bodyPr>
          <a:lstStyle/>
          <a:p>
            <a:pP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 </a:t>
            </a:r>
            <a:endParaRPr lang="en-AU" sz="2000"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sz="2000" dirty="0">
                <a:latin typeface="Times New Roman" panose="02020603050405020304" pitchFamily="18" charset="0"/>
                <a:ea typeface="DengXian"/>
                <a:cs typeface="Times New Roman" panose="02020603050405020304" pitchFamily="18" charset="0"/>
              </a:rPr>
              <a:t>H</a:t>
            </a:r>
            <a:r>
              <a:rPr lang="en-AU" sz="2000" baseline="-25000" dirty="0">
                <a:latin typeface="Times New Roman" panose="02020603050405020304" pitchFamily="18" charset="0"/>
                <a:ea typeface="DengXian"/>
                <a:cs typeface="Times New Roman" panose="02020603050405020304" pitchFamily="18" charset="0"/>
              </a:rPr>
              <a:t>2</a:t>
            </a:r>
            <a:r>
              <a:rPr lang="en-AU" sz="2000" dirty="0">
                <a:latin typeface="Times New Roman" panose="02020603050405020304" pitchFamily="18" charset="0"/>
                <a:ea typeface="DengXian"/>
                <a:cs typeface="Times New Roman" panose="02020603050405020304" pitchFamily="18" charset="0"/>
              </a:rPr>
              <a:t> + 2* = 2H*</a:t>
            </a:r>
            <a:endParaRPr lang="en-AU" sz="2000"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sz="2000" dirty="0">
                <a:latin typeface="Times New Roman" panose="02020603050405020304" pitchFamily="18" charset="0"/>
                <a:ea typeface="DengXian"/>
                <a:cs typeface="Times New Roman" panose="02020603050405020304" pitchFamily="18" charset="0"/>
              </a:rPr>
              <a:t>N</a:t>
            </a:r>
            <a:r>
              <a:rPr lang="en-AU" sz="2000" baseline="-25000" dirty="0">
                <a:latin typeface="Times New Roman" panose="02020603050405020304" pitchFamily="18" charset="0"/>
                <a:ea typeface="DengXian"/>
                <a:cs typeface="Times New Roman" panose="02020603050405020304" pitchFamily="18" charset="0"/>
              </a:rPr>
              <a:t>2</a:t>
            </a:r>
            <a:r>
              <a:rPr lang="en-AU" sz="2000" dirty="0">
                <a:latin typeface="Times New Roman" panose="02020603050405020304" pitchFamily="18" charset="0"/>
                <a:ea typeface="DengXian"/>
                <a:cs typeface="Times New Roman" panose="02020603050405020304" pitchFamily="18" charset="0"/>
              </a:rPr>
              <a:t> + 2* = 2N*</a:t>
            </a:r>
            <a:endParaRPr lang="en-AU" sz="2000"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sz="2000" dirty="0">
                <a:latin typeface="Times New Roman" panose="02020603050405020304" pitchFamily="18" charset="0"/>
                <a:ea typeface="DengXian"/>
                <a:cs typeface="Times New Roman" panose="02020603050405020304" pitchFamily="18" charset="0"/>
              </a:rPr>
              <a:t>N* + H* = NH*+*</a:t>
            </a:r>
            <a:endParaRPr lang="en-AU" sz="2000"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sz="2000" dirty="0">
                <a:latin typeface="Times New Roman" panose="02020603050405020304" pitchFamily="18" charset="0"/>
                <a:ea typeface="DengXian"/>
                <a:cs typeface="Times New Roman" panose="02020603050405020304" pitchFamily="18" charset="0"/>
              </a:rPr>
              <a:t>NH* + H* = NH</a:t>
            </a:r>
            <a:r>
              <a:rPr lang="en-AU" sz="2000" baseline="-25000" dirty="0">
                <a:latin typeface="Times New Roman" panose="02020603050405020304" pitchFamily="18" charset="0"/>
                <a:ea typeface="DengXian"/>
                <a:cs typeface="Times New Roman" panose="02020603050405020304" pitchFamily="18" charset="0"/>
              </a:rPr>
              <a:t>2</a:t>
            </a:r>
            <a:r>
              <a:rPr lang="en-AU" sz="2000" dirty="0">
                <a:latin typeface="Times New Roman" panose="02020603050405020304" pitchFamily="18" charset="0"/>
                <a:ea typeface="DengXian"/>
                <a:cs typeface="Times New Roman" panose="02020603050405020304" pitchFamily="18" charset="0"/>
              </a:rPr>
              <a:t>*+*</a:t>
            </a:r>
            <a:endParaRPr lang="en-AU" sz="2000"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sz="2000" dirty="0">
                <a:latin typeface="Times New Roman" panose="02020603050405020304" pitchFamily="18" charset="0"/>
                <a:ea typeface="DengXian"/>
                <a:cs typeface="Times New Roman" panose="02020603050405020304" pitchFamily="18" charset="0"/>
              </a:rPr>
              <a:t>NH</a:t>
            </a:r>
            <a:r>
              <a:rPr lang="en-AU" sz="2000" baseline="-25000" dirty="0">
                <a:latin typeface="Times New Roman" panose="02020603050405020304" pitchFamily="18" charset="0"/>
                <a:ea typeface="DengXian"/>
                <a:cs typeface="Times New Roman" panose="02020603050405020304" pitchFamily="18" charset="0"/>
              </a:rPr>
              <a:t>2</a:t>
            </a:r>
            <a:r>
              <a:rPr lang="en-AU" sz="2000" dirty="0">
                <a:latin typeface="Times New Roman" panose="02020603050405020304" pitchFamily="18" charset="0"/>
                <a:ea typeface="DengXian"/>
                <a:cs typeface="Times New Roman" panose="02020603050405020304" pitchFamily="18" charset="0"/>
              </a:rPr>
              <a:t>* + H* = NH</a:t>
            </a:r>
            <a:r>
              <a:rPr lang="en-AU" sz="2000" baseline="-25000" dirty="0">
                <a:latin typeface="Times New Roman" panose="02020603050405020304" pitchFamily="18" charset="0"/>
                <a:ea typeface="DengXian"/>
                <a:cs typeface="Times New Roman" panose="02020603050405020304" pitchFamily="18" charset="0"/>
              </a:rPr>
              <a:t>3</a:t>
            </a:r>
            <a:r>
              <a:rPr lang="en-AU" sz="2000" dirty="0">
                <a:latin typeface="Times New Roman" panose="02020603050405020304" pitchFamily="18" charset="0"/>
                <a:ea typeface="DengXian"/>
                <a:cs typeface="Times New Roman" panose="02020603050405020304" pitchFamily="18" charset="0"/>
              </a:rPr>
              <a:t>*+*</a:t>
            </a:r>
            <a:endParaRPr lang="en-AU" sz="2000"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sz="2000" dirty="0">
                <a:latin typeface="Times New Roman" panose="02020603050405020304" pitchFamily="18" charset="0"/>
                <a:ea typeface="DengXian"/>
                <a:cs typeface="Times New Roman" panose="02020603050405020304" pitchFamily="18" charset="0"/>
              </a:rPr>
              <a:t>NH</a:t>
            </a:r>
            <a:r>
              <a:rPr lang="en-AU" sz="2000" baseline="-25000" dirty="0">
                <a:latin typeface="Times New Roman" panose="02020603050405020304" pitchFamily="18" charset="0"/>
                <a:ea typeface="DengXian"/>
                <a:cs typeface="Times New Roman" panose="02020603050405020304" pitchFamily="18" charset="0"/>
              </a:rPr>
              <a:t>3</a:t>
            </a:r>
            <a:r>
              <a:rPr lang="en-AU" sz="2000" dirty="0">
                <a:latin typeface="Times New Roman" panose="02020603050405020304" pitchFamily="18" charset="0"/>
                <a:ea typeface="DengXian"/>
                <a:cs typeface="Times New Roman" panose="02020603050405020304" pitchFamily="18" charset="0"/>
              </a:rPr>
              <a:t>* = NH</a:t>
            </a:r>
            <a:r>
              <a:rPr lang="en-AU" sz="2000" baseline="-25000" dirty="0">
                <a:latin typeface="Times New Roman" panose="02020603050405020304" pitchFamily="18" charset="0"/>
                <a:ea typeface="DengXian"/>
                <a:cs typeface="Times New Roman" panose="02020603050405020304" pitchFamily="18" charset="0"/>
              </a:rPr>
              <a:t>3</a:t>
            </a:r>
            <a:r>
              <a:rPr lang="en-AU" sz="2000" dirty="0">
                <a:latin typeface="Times New Roman" panose="02020603050405020304" pitchFamily="18" charset="0"/>
                <a:ea typeface="DengXian"/>
                <a:cs typeface="Times New Roman" panose="02020603050405020304" pitchFamily="18" charset="0"/>
              </a:rPr>
              <a:t> + *</a:t>
            </a:r>
            <a:endParaRPr lang="en-AU" sz="2000" dirty="0">
              <a:effectLst/>
              <a:latin typeface="Calibri" panose="020F0502020204030204" pitchFamily="34" charset="0"/>
              <a:ea typeface="DengXian"/>
              <a:cs typeface="Times New Roman" panose="02020603050405020304" pitchFamily="18" charset="0"/>
            </a:endParaRPr>
          </a:p>
        </p:txBody>
      </p:sp>
      <p:sp>
        <p:nvSpPr>
          <p:cNvPr id="3" name="TextBox 2"/>
          <p:cNvSpPr txBox="1"/>
          <p:nvPr/>
        </p:nvSpPr>
        <p:spPr>
          <a:xfrm>
            <a:off x="343233" y="1371603"/>
            <a:ext cx="8321372" cy="461665"/>
          </a:xfrm>
          <a:prstGeom prst="rect">
            <a:avLst/>
          </a:prstGeom>
          <a:noFill/>
        </p:spPr>
        <p:txBody>
          <a:bodyPr wrap="square" rtlCol="0">
            <a:spAutoFit/>
          </a:bodyPr>
          <a:lstStyle/>
          <a:p>
            <a:pPr marL="342900" indent="-342900">
              <a:buFont typeface="Arial" panose="020B0604020202020204" pitchFamily="34" charset="0"/>
              <a:buChar char="•"/>
            </a:pPr>
            <a:r>
              <a:rPr lang="en-AU" sz="2400" dirty="0" smtClean="0"/>
              <a:t>Cleavage of the N</a:t>
            </a:r>
            <a:r>
              <a:rPr lang="en-AU" sz="2400" baseline="-25000" dirty="0" smtClean="0"/>
              <a:t>2</a:t>
            </a:r>
            <a:r>
              <a:rPr lang="en-AU" sz="2400" dirty="0" smtClean="0"/>
              <a:t> bond is the rate-determining step </a:t>
            </a:r>
            <a:endParaRPr lang="en-AU" sz="2400" dirty="0"/>
          </a:p>
        </p:txBody>
      </p:sp>
      <p:sp>
        <p:nvSpPr>
          <p:cNvPr id="9" name="TextBox 8"/>
          <p:cNvSpPr txBox="1"/>
          <p:nvPr/>
        </p:nvSpPr>
        <p:spPr>
          <a:xfrm>
            <a:off x="343233" y="1886572"/>
            <a:ext cx="7547259" cy="830997"/>
          </a:xfrm>
          <a:prstGeom prst="rect">
            <a:avLst/>
          </a:prstGeom>
          <a:noFill/>
        </p:spPr>
        <p:txBody>
          <a:bodyPr wrap="none" rtlCol="0">
            <a:spAutoFit/>
          </a:bodyPr>
          <a:lstStyle/>
          <a:p>
            <a:pPr marL="342900" indent="-342900">
              <a:buFont typeface="Arial" panose="020B0604020202020204" pitchFamily="34" charset="0"/>
              <a:buChar char="•"/>
            </a:pPr>
            <a:r>
              <a:rPr lang="en-AU" sz="2400" dirty="0"/>
              <a:t>Investigate the structure and energetics of nitrogen </a:t>
            </a:r>
            <a:endParaRPr lang="en-AU" sz="2400" dirty="0" smtClean="0"/>
          </a:p>
          <a:p>
            <a:r>
              <a:rPr lang="en-AU" sz="2400" dirty="0"/>
              <a:t> </a:t>
            </a:r>
            <a:r>
              <a:rPr lang="en-AU" sz="2400" dirty="0" smtClean="0"/>
              <a:t>   dissociation over </a:t>
            </a:r>
            <a:r>
              <a:rPr lang="en-AU" sz="2400" dirty="0"/>
              <a:t>the </a:t>
            </a:r>
            <a:r>
              <a:rPr lang="en-AU" sz="2400" dirty="0" smtClean="0"/>
              <a:t>two catalysts</a:t>
            </a:r>
            <a:endParaRPr lang="en-AU" sz="2400" dirty="0"/>
          </a:p>
        </p:txBody>
      </p:sp>
      <p:sp>
        <p:nvSpPr>
          <p:cNvPr id="11" name="TextBox 10"/>
          <p:cNvSpPr txBox="1"/>
          <p:nvPr/>
        </p:nvSpPr>
        <p:spPr>
          <a:xfrm>
            <a:off x="828869" y="2760408"/>
            <a:ext cx="2056973" cy="369332"/>
          </a:xfrm>
          <a:prstGeom prst="rect">
            <a:avLst/>
          </a:prstGeom>
          <a:noFill/>
        </p:spPr>
        <p:txBody>
          <a:bodyPr wrap="none" rtlCol="0">
            <a:spAutoFit/>
          </a:bodyPr>
          <a:lstStyle/>
          <a:p>
            <a:r>
              <a:rPr lang="en-AU" i="1" dirty="0" smtClean="0"/>
              <a:t>Direct dissociation</a:t>
            </a:r>
            <a:endParaRPr lang="en-AU" i="1" dirty="0"/>
          </a:p>
        </p:txBody>
      </p:sp>
      <p:sp>
        <p:nvSpPr>
          <p:cNvPr id="13" name="Rectangle 12"/>
          <p:cNvSpPr/>
          <p:nvPr/>
        </p:nvSpPr>
        <p:spPr>
          <a:xfrm>
            <a:off x="8460432" y="3250442"/>
            <a:ext cx="1656184" cy="11097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5" name="Oval 14"/>
          <p:cNvSpPr/>
          <p:nvPr/>
        </p:nvSpPr>
        <p:spPr>
          <a:xfrm>
            <a:off x="663106" y="3601728"/>
            <a:ext cx="2202274" cy="763355"/>
          </a:xfrm>
          <a:prstGeom prst="ellipse">
            <a:avLst/>
          </a:prstGeom>
          <a:solidFill>
            <a:schemeClr val="accent1">
              <a:alpha val="13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Box 16"/>
          <p:cNvSpPr txBox="1"/>
          <p:nvPr/>
        </p:nvSpPr>
        <p:spPr>
          <a:xfrm>
            <a:off x="4231734" y="4028727"/>
            <a:ext cx="4044697" cy="523220"/>
          </a:xfrm>
          <a:prstGeom prst="rect">
            <a:avLst/>
          </a:prstGeom>
          <a:noFill/>
          <a:ln w="12700">
            <a:solidFill>
              <a:srgbClr val="0070C0"/>
            </a:solidFill>
          </a:ln>
        </p:spPr>
        <p:txBody>
          <a:bodyPr wrap="none" rtlCol="0">
            <a:spAutoFit/>
          </a:bodyPr>
          <a:lstStyle/>
          <a:p>
            <a:r>
              <a:rPr lang="en-AU" sz="2800" i="1" dirty="0" smtClean="0"/>
              <a:t>Consider both pathways</a:t>
            </a:r>
            <a:endParaRPr lang="en-AU" sz="2800" i="1" dirty="0"/>
          </a:p>
        </p:txBody>
      </p:sp>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1394" y="5212397"/>
            <a:ext cx="2822693" cy="1505843"/>
          </a:xfrm>
          <a:prstGeom prst="rect">
            <a:avLst/>
          </a:prstGeom>
        </p:spPr>
      </p:pic>
      <p:pic>
        <p:nvPicPr>
          <p:cNvPr id="5" name="Picture 4"/>
          <p:cNvPicPr>
            <a:picLocks noChangeAspect="1"/>
          </p:cNvPicPr>
          <p:nvPr/>
        </p:nvPicPr>
        <p:blipFill>
          <a:blip r:embed="rId4"/>
          <a:stretch>
            <a:fillRect/>
          </a:stretch>
        </p:blipFill>
        <p:spPr>
          <a:xfrm>
            <a:off x="4565210" y="5180712"/>
            <a:ext cx="1656184" cy="1665676"/>
          </a:xfrm>
          <a:prstGeom prst="rect">
            <a:avLst/>
          </a:prstGeom>
        </p:spPr>
      </p:pic>
      <p:sp>
        <p:nvSpPr>
          <p:cNvPr id="22" name="TextBox 21"/>
          <p:cNvSpPr txBox="1"/>
          <p:nvPr/>
        </p:nvSpPr>
        <p:spPr>
          <a:xfrm>
            <a:off x="4231734" y="4538009"/>
            <a:ext cx="3922869" cy="523220"/>
          </a:xfrm>
          <a:prstGeom prst="rect">
            <a:avLst/>
          </a:prstGeom>
          <a:noFill/>
          <a:ln w="12700">
            <a:solidFill>
              <a:srgbClr val="0070C0"/>
            </a:solidFill>
          </a:ln>
        </p:spPr>
        <p:txBody>
          <a:bodyPr wrap="none" rtlCol="0">
            <a:spAutoFit/>
          </a:bodyPr>
          <a:lstStyle/>
          <a:p>
            <a:r>
              <a:rPr lang="en-AU" sz="2800" i="1" dirty="0" smtClean="0"/>
              <a:t>Consider both catalysts</a:t>
            </a:r>
            <a:endParaRPr lang="en-AU" sz="2800" i="1" dirty="0"/>
          </a:p>
        </p:txBody>
      </p:sp>
      <p:pic>
        <p:nvPicPr>
          <p:cNvPr id="16" name="Picture 15"/>
          <p:cNvPicPr>
            <a:picLocks noChangeAspect="1"/>
          </p:cNvPicPr>
          <p:nvPr/>
        </p:nvPicPr>
        <p:blipFill>
          <a:blip r:embed="rId5"/>
          <a:stretch>
            <a:fillRect/>
          </a:stretch>
        </p:blipFill>
        <p:spPr>
          <a:xfrm>
            <a:off x="4231734" y="3091477"/>
            <a:ext cx="2926860" cy="786452"/>
          </a:xfrm>
          <a:prstGeom prst="rect">
            <a:avLst/>
          </a:prstGeom>
        </p:spPr>
      </p:pic>
    </p:spTree>
    <p:extLst>
      <p:ext uri="{BB962C8B-B14F-4D97-AF65-F5344CB8AC3E}">
        <p14:creationId xmlns:p14="http://schemas.microsoft.com/office/powerpoint/2010/main" val="1850211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AU" sz="4000" dirty="0" smtClean="0"/>
              <a:t>First-Principles investigations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11</a:t>
            </a:fld>
            <a:endParaRPr lang="en-AU"/>
          </a:p>
        </p:txBody>
      </p:sp>
      <p:pic>
        <p:nvPicPr>
          <p:cNvPr id="6" name="Picture 5"/>
          <p:cNvPicPr>
            <a:picLocks noChangeAspect="1"/>
          </p:cNvPicPr>
          <p:nvPr/>
        </p:nvPicPr>
        <p:blipFill>
          <a:blip r:embed="rId2"/>
          <a:stretch>
            <a:fillRect/>
          </a:stretch>
        </p:blipFill>
        <p:spPr>
          <a:xfrm>
            <a:off x="14669" y="1555304"/>
            <a:ext cx="9129331" cy="5031275"/>
          </a:xfrm>
          <a:prstGeom prst="rect">
            <a:avLst/>
          </a:prstGeom>
        </p:spPr>
      </p:pic>
      <p:sp>
        <p:nvSpPr>
          <p:cNvPr id="3" name="TextBox 2"/>
          <p:cNvSpPr txBox="1"/>
          <p:nvPr/>
        </p:nvSpPr>
        <p:spPr>
          <a:xfrm>
            <a:off x="6134843" y="1412776"/>
            <a:ext cx="2964273" cy="1107996"/>
          </a:xfrm>
          <a:prstGeom prst="rect">
            <a:avLst/>
          </a:prstGeom>
          <a:noFill/>
        </p:spPr>
        <p:txBody>
          <a:bodyPr wrap="none" rtlCol="0">
            <a:spAutoFit/>
          </a:bodyPr>
          <a:lstStyle/>
          <a:p>
            <a:r>
              <a:rPr lang="en-AU" sz="2200" dirty="0"/>
              <a:t>D</a:t>
            </a:r>
            <a:r>
              <a:rPr lang="en-AU" sz="2200" dirty="0" smtClean="0"/>
              <a:t>etermine favourable </a:t>
            </a:r>
          </a:p>
          <a:p>
            <a:r>
              <a:rPr lang="en-AU" sz="2200" dirty="0"/>
              <a:t>s</a:t>
            </a:r>
            <a:r>
              <a:rPr lang="en-AU" sz="2200" dirty="0" smtClean="0"/>
              <a:t>tructures for Ru</a:t>
            </a:r>
            <a:r>
              <a:rPr lang="en-AU" sz="2200" baseline="-25000" dirty="0" smtClean="0"/>
              <a:t>11</a:t>
            </a:r>
            <a:r>
              <a:rPr lang="en-AU" sz="2200" dirty="0" smtClean="0"/>
              <a:t> </a:t>
            </a:r>
          </a:p>
          <a:p>
            <a:r>
              <a:rPr lang="en-AU" sz="2200" dirty="0" smtClean="0"/>
              <a:t>nanoparticle</a:t>
            </a:r>
            <a:endParaRPr lang="en-AU" sz="2200" dirty="0"/>
          </a:p>
        </p:txBody>
      </p:sp>
      <p:sp>
        <p:nvSpPr>
          <p:cNvPr id="5" name="Oval 4"/>
          <p:cNvSpPr/>
          <p:nvPr/>
        </p:nvSpPr>
        <p:spPr>
          <a:xfrm>
            <a:off x="4860032" y="5085184"/>
            <a:ext cx="1008112" cy="1080120"/>
          </a:xfrm>
          <a:prstGeom prst="ellipse">
            <a:avLst/>
          </a:prstGeom>
          <a:solidFill>
            <a:schemeClr val="accent1">
              <a:alpha val="16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7" name="TextBox 6"/>
          <p:cNvSpPr txBox="1"/>
          <p:nvPr/>
        </p:nvSpPr>
        <p:spPr>
          <a:xfrm>
            <a:off x="6228184" y="5440578"/>
            <a:ext cx="1697901" cy="369332"/>
          </a:xfrm>
          <a:prstGeom prst="rect">
            <a:avLst/>
          </a:prstGeom>
          <a:noFill/>
        </p:spPr>
        <p:txBody>
          <a:bodyPr wrap="none" rtlCol="0">
            <a:spAutoFit/>
          </a:bodyPr>
          <a:lstStyle/>
          <a:p>
            <a:r>
              <a:rPr lang="en-AU" dirty="0" smtClean="0"/>
              <a:t>Most </a:t>
            </a:r>
            <a:r>
              <a:rPr lang="en-AU" dirty="0" err="1" smtClean="0"/>
              <a:t>favorable</a:t>
            </a:r>
            <a:endParaRPr lang="en-AU" dirty="0"/>
          </a:p>
        </p:txBody>
      </p:sp>
      <p:sp>
        <p:nvSpPr>
          <p:cNvPr id="8" name="TextBox 7"/>
          <p:cNvSpPr txBox="1"/>
          <p:nvPr/>
        </p:nvSpPr>
        <p:spPr>
          <a:xfrm>
            <a:off x="179512" y="1201509"/>
            <a:ext cx="3783408" cy="523220"/>
          </a:xfrm>
          <a:prstGeom prst="rect">
            <a:avLst/>
          </a:prstGeom>
          <a:noFill/>
        </p:spPr>
        <p:txBody>
          <a:bodyPr wrap="none" rtlCol="0">
            <a:spAutoFit/>
          </a:bodyPr>
          <a:lstStyle/>
          <a:p>
            <a:r>
              <a:rPr lang="en-AU" sz="2800" dirty="0"/>
              <a:t>Exfoliated, single layer</a:t>
            </a:r>
          </a:p>
        </p:txBody>
      </p:sp>
    </p:spTree>
    <p:extLst>
      <p:ext uri="{BB962C8B-B14F-4D97-AF65-F5344CB8AC3E}">
        <p14:creationId xmlns:p14="http://schemas.microsoft.com/office/powerpoint/2010/main" val="2833802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12</a:t>
            </a:fld>
            <a:endParaRPr lang="en-AU"/>
          </a:p>
        </p:txBody>
      </p:sp>
      <p:pic>
        <p:nvPicPr>
          <p:cNvPr id="8" name="Picture 7"/>
          <p:cNvPicPr>
            <a:picLocks noChangeAspect="1"/>
          </p:cNvPicPr>
          <p:nvPr/>
        </p:nvPicPr>
        <p:blipFill>
          <a:blip r:embed="rId2"/>
          <a:stretch>
            <a:fillRect/>
          </a:stretch>
        </p:blipFill>
        <p:spPr>
          <a:xfrm>
            <a:off x="-33536" y="2132856"/>
            <a:ext cx="6494569" cy="4169352"/>
          </a:xfrm>
          <a:prstGeom prst="rect">
            <a:avLst/>
          </a:prstGeom>
        </p:spPr>
      </p:pic>
      <p:sp>
        <p:nvSpPr>
          <p:cNvPr id="5" name="TextBox 4"/>
          <p:cNvSpPr txBox="1"/>
          <p:nvPr/>
        </p:nvSpPr>
        <p:spPr>
          <a:xfrm>
            <a:off x="6372200" y="1524635"/>
            <a:ext cx="2964273" cy="1446550"/>
          </a:xfrm>
          <a:prstGeom prst="rect">
            <a:avLst/>
          </a:prstGeom>
          <a:noFill/>
        </p:spPr>
        <p:txBody>
          <a:bodyPr wrap="none" rtlCol="0">
            <a:spAutoFit/>
          </a:bodyPr>
          <a:lstStyle/>
          <a:p>
            <a:r>
              <a:rPr lang="en-AU" sz="2200" dirty="0"/>
              <a:t>D</a:t>
            </a:r>
            <a:r>
              <a:rPr lang="en-AU" sz="2200" dirty="0" smtClean="0"/>
              <a:t>etermine favourable </a:t>
            </a:r>
          </a:p>
          <a:p>
            <a:r>
              <a:rPr lang="en-AU" sz="2200" dirty="0"/>
              <a:t>s</a:t>
            </a:r>
            <a:r>
              <a:rPr lang="en-AU" sz="2200" dirty="0" smtClean="0"/>
              <a:t>tructures for Ru</a:t>
            </a:r>
            <a:r>
              <a:rPr lang="en-AU" sz="2200" baseline="-25000" dirty="0" smtClean="0"/>
              <a:t>11</a:t>
            </a:r>
            <a:r>
              <a:rPr lang="en-AU" sz="2200" dirty="0" smtClean="0"/>
              <a:t> </a:t>
            </a:r>
          </a:p>
          <a:p>
            <a:r>
              <a:rPr lang="en-AU" sz="2200" dirty="0"/>
              <a:t>n</a:t>
            </a:r>
            <a:r>
              <a:rPr lang="en-AU" sz="2200" dirty="0" smtClean="0"/>
              <a:t>anoparticle –</a:t>
            </a:r>
          </a:p>
          <a:p>
            <a:r>
              <a:rPr lang="en-AU" sz="2200" dirty="0"/>
              <a:t>f</a:t>
            </a:r>
            <a:r>
              <a:rPr lang="en-AU" sz="2200" dirty="0" smtClean="0"/>
              <a:t>avours step edge</a:t>
            </a:r>
            <a:endParaRPr lang="en-AU" sz="2200" dirty="0"/>
          </a:p>
        </p:txBody>
      </p:sp>
      <p:pic>
        <p:nvPicPr>
          <p:cNvPr id="3" name="Picture 2"/>
          <p:cNvPicPr>
            <a:picLocks noChangeAspect="1"/>
          </p:cNvPicPr>
          <p:nvPr/>
        </p:nvPicPr>
        <p:blipFill>
          <a:blip r:embed="rId3"/>
          <a:stretch>
            <a:fillRect/>
          </a:stretch>
        </p:blipFill>
        <p:spPr>
          <a:xfrm>
            <a:off x="1522147" y="248254"/>
            <a:ext cx="7267062" cy="1072989"/>
          </a:xfrm>
          <a:prstGeom prst="rect">
            <a:avLst/>
          </a:prstGeom>
        </p:spPr>
      </p:pic>
      <p:pic>
        <p:nvPicPr>
          <p:cNvPr id="6" name="Picture 5"/>
          <p:cNvPicPr>
            <a:picLocks noChangeAspect="1"/>
          </p:cNvPicPr>
          <p:nvPr/>
        </p:nvPicPr>
        <p:blipFill>
          <a:blip r:embed="rId4"/>
          <a:stretch>
            <a:fillRect/>
          </a:stretch>
        </p:blipFill>
        <p:spPr>
          <a:xfrm>
            <a:off x="5447416" y="5373216"/>
            <a:ext cx="1036410" cy="1103472"/>
          </a:xfrm>
          <a:prstGeom prst="rect">
            <a:avLst/>
          </a:prstGeom>
        </p:spPr>
      </p:pic>
      <p:sp>
        <p:nvSpPr>
          <p:cNvPr id="2" name="TextBox 1"/>
          <p:cNvSpPr txBox="1"/>
          <p:nvPr/>
        </p:nvSpPr>
        <p:spPr>
          <a:xfrm>
            <a:off x="6588224" y="5740286"/>
            <a:ext cx="1697901" cy="369332"/>
          </a:xfrm>
          <a:prstGeom prst="rect">
            <a:avLst/>
          </a:prstGeom>
          <a:noFill/>
        </p:spPr>
        <p:txBody>
          <a:bodyPr wrap="none" rtlCol="0">
            <a:spAutoFit/>
          </a:bodyPr>
          <a:lstStyle/>
          <a:p>
            <a:r>
              <a:rPr lang="en-AU" dirty="0" smtClean="0"/>
              <a:t>Most </a:t>
            </a:r>
            <a:r>
              <a:rPr lang="en-AU" dirty="0" err="1" smtClean="0"/>
              <a:t>favorable</a:t>
            </a:r>
            <a:endParaRPr lang="en-AU" dirty="0"/>
          </a:p>
        </p:txBody>
      </p:sp>
      <p:sp>
        <p:nvSpPr>
          <p:cNvPr id="7" name="TextBox 6"/>
          <p:cNvSpPr txBox="1"/>
          <p:nvPr/>
        </p:nvSpPr>
        <p:spPr>
          <a:xfrm>
            <a:off x="179512" y="1232247"/>
            <a:ext cx="3147015" cy="584775"/>
          </a:xfrm>
          <a:prstGeom prst="rect">
            <a:avLst/>
          </a:prstGeom>
          <a:noFill/>
        </p:spPr>
        <p:txBody>
          <a:bodyPr wrap="none" rtlCol="0">
            <a:spAutoFit/>
          </a:bodyPr>
          <a:lstStyle/>
          <a:p>
            <a:r>
              <a:rPr lang="en-AU" sz="3200" dirty="0"/>
              <a:t>Bulk-like system</a:t>
            </a:r>
          </a:p>
        </p:txBody>
      </p:sp>
    </p:spTree>
    <p:extLst>
      <p:ext uri="{BB962C8B-B14F-4D97-AF65-F5344CB8AC3E}">
        <p14:creationId xmlns:p14="http://schemas.microsoft.com/office/powerpoint/2010/main" val="2457802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3200" dirty="0" smtClean="0"/>
              <a:t>Reaction Energy for N</a:t>
            </a:r>
            <a:r>
              <a:rPr lang="en-AU" sz="3200" baseline="-25000" dirty="0" smtClean="0"/>
              <a:t>2 </a:t>
            </a:r>
            <a:r>
              <a:rPr lang="en-AU" sz="3200" dirty="0" smtClean="0"/>
              <a:t>dissociation</a:t>
            </a:r>
            <a:endParaRPr lang="en-AU" sz="32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13</a:t>
            </a:fld>
            <a:endParaRPr lang="en-AU"/>
          </a:p>
        </p:txBody>
      </p:sp>
      <p:pic>
        <p:nvPicPr>
          <p:cNvPr id="6" name="Picture 5"/>
          <p:cNvPicPr>
            <a:picLocks noChangeAspect="1"/>
          </p:cNvPicPr>
          <p:nvPr/>
        </p:nvPicPr>
        <p:blipFill>
          <a:blip r:embed="rId2"/>
          <a:stretch>
            <a:fillRect/>
          </a:stretch>
        </p:blipFill>
        <p:spPr>
          <a:xfrm>
            <a:off x="616109" y="1289025"/>
            <a:ext cx="4769475" cy="5263789"/>
          </a:xfrm>
          <a:prstGeom prst="rect">
            <a:avLst/>
          </a:prstGeom>
        </p:spPr>
      </p:pic>
      <p:sp>
        <p:nvSpPr>
          <p:cNvPr id="5" name="TextBox 4"/>
          <p:cNvSpPr txBox="1"/>
          <p:nvPr/>
        </p:nvSpPr>
        <p:spPr>
          <a:xfrm>
            <a:off x="5694767" y="3007200"/>
            <a:ext cx="3614999" cy="3108543"/>
          </a:xfrm>
          <a:prstGeom prst="rect">
            <a:avLst/>
          </a:prstGeom>
          <a:noFill/>
        </p:spPr>
        <p:txBody>
          <a:bodyPr wrap="square" rtlCol="0">
            <a:spAutoFit/>
          </a:bodyPr>
          <a:lstStyle/>
          <a:p>
            <a:r>
              <a:rPr lang="en-AU" sz="2000" u="sng" dirty="0"/>
              <a:t>Bulk </a:t>
            </a:r>
            <a:r>
              <a:rPr lang="en-AU" sz="2000" dirty="0"/>
              <a:t>– direct </a:t>
            </a:r>
            <a:r>
              <a:rPr lang="en-AU" sz="2000" dirty="0" smtClean="0"/>
              <a:t>N</a:t>
            </a:r>
            <a:r>
              <a:rPr lang="en-AU" sz="2000" baseline="-25000" dirty="0" smtClean="0"/>
              <a:t>2</a:t>
            </a:r>
            <a:r>
              <a:rPr lang="en-AU" sz="2000" dirty="0" smtClean="0"/>
              <a:t> dissociation</a:t>
            </a:r>
            <a:r>
              <a:rPr lang="en-AU" sz="2000" dirty="0"/>
              <a:t>,</a:t>
            </a:r>
          </a:p>
          <a:p>
            <a:r>
              <a:rPr lang="en-AU" sz="2000" dirty="0"/>
              <a:t>barrier  0.71 eV</a:t>
            </a:r>
          </a:p>
          <a:p>
            <a:endParaRPr lang="en-AU" sz="2000" dirty="0" smtClean="0">
              <a:solidFill>
                <a:srgbClr val="0070C0"/>
              </a:solidFill>
            </a:endParaRPr>
          </a:p>
          <a:p>
            <a:r>
              <a:rPr lang="en-AU" sz="2000" dirty="0" smtClean="0">
                <a:solidFill>
                  <a:srgbClr val="0070C0"/>
                </a:solidFill>
              </a:rPr>
              <a:t>Lowest energy barrier for </a:t>
            </a:r>
          </a:p>
          <a:p>
            <a:r>
              <a:rPr lang="en-AU" sz="2000" dirty="0" smtClean="0">
                <a:solidFill>
                  <a:srgbClr val="0070C0"/>
                </a:solidFill>
              </a:rPr>
              <a:t>direct N</a:t>
            </a:r>
            <a:r>
              <a:rPr lang="en-AU" sz="2000" baseline="-25000" dirty="0" smtClean="0">
                <a:solidFill>
                  <a:srgbClr val="0070C0"/>
                </a:solidFill>
              </a:rPr>
              <a:t>2 </a:t>
            </a:r>
            <a:r>
              <a:rPr lang="en-AU" sz="2000" dirty="0" smtClean="0">
                <a:solidFill>
                  <a:srgbClr val="0070C0"/>
                </a:solidFill>
              </a:rPr>
              <a:t>dissociation </a:t>
            </a:r>
          </a:p>
          <a:p>
            <a:r>
              <a:rPr lang="en-AU" sz="2000" dirty="0">
                <a:solidFill>
                  <a:srgbClr val="0070C0"/>
                </a:solidFill>
              </a:rPr>
              <a:t>o</a:t>
            </a:r>
            <a:r>
              <a:rPr lang="en-AU" sz="2000" dirty="0" smtClean="0">
                <a:solidFill>
                  <a:srgbClr val="0070C0"/>
                </a:solidFill>
              </a:rPr>
              <a:t>ver bulk Ru/g-C</a:t>
            </a:r>
            <a:r>
              <a:rPr lang="en-AU" sz="2000" baseline="-25000" dirty="0" smtClean="0">
                <a:solidFill>
                  <a:srgbClr val="0070C0"/>
                </a:solidFill>
              </a:rPr>
              <a:t>3</a:t>
            </a:r>
            <a:r>
              <a:rPr lang="en-AU" sz="2000" dirty="0" smtClean="0">
                <a:solidFill>
                  <a:srgbClr val="0070C0"/>
                </a:solidFill>
              </a:rPr>
              <a:t>N</a:t>
            </a:r>
            <a:r>
              <a:rPr lang="en-AU" sz="2000" baseline="-25000" dirty="0" smtClean="0">
                <a:solidFill>
                  <a:srgbClr val="0070C0"/>
                </a:solidFill>
              </a:rPr>
              <a:t>4</a:t>
            </a:r>
            <a:r>
              <a:rPr lang="en-AU" sz="2000" dirty="0" smtClean="0">
                <a:solidFill>
                  <a:srgbClr val="0070C0"/>
                </a:solidFill>
              </a:rPr>
              <a:t> </a:t>
            </a:r>
          </a:p>
          <a:p>
            <a:r>
              <a:rPr lang="en-AU" sz="2000" dirty="0" smtClean="0">
                <a:solidFill>
                  <a:srgbClr val="FF0000"/>
                </a:solidFill>
              </a:rPr>
              <a:t>– higher rate of ammonia formation</a:t>
            </a:r>
          </a:p>
          <a:p>
            <a:r>
              <a:rPr lang="en-AU" dirty="0" smtClean="0"/>
              <a:t>- Stronger nanoparticle-substrate interaction</a:t>
            </a:r>
          </a:p>
        </p:txBody>
      </p:sp>
      <p:sp>
        <p:nvSpPr>
          <p:cNvPr id="7" name="TextBox 6"/>
          <p:cNvSpPr txBox="1"/>
          <p:nvPr/>
        </p:nvSpPr>
        <p:spPr>
          <a:xfrm>
            <a:off x="5666766" y="1577612"/>
            <a:ext cx="3361818" cy="1631216"/>
          </a:xfrm>
          <a:prstGeom prst="rect">
            <a:avLst/>
          </a:prstGeom>
          <a:noFill/>
        </p:spPr>
        <p:txBody>
          <a:bodyPr wrap="none" rtlCol="0">
            <a:spAutoFit/>
          </a:bodyPr>
          <a:lstStyle/>
          <a:p>
            <a:r>
              <a:rPr lang="en-AU" sz="2000" dirty="0" smtClean="0"/>
              <a:t>Two catalysts different</a:t>
            </a:r>
          </a:p>
          <a:p>
            <a:r>
              <a:rPr lang="en-AU" sz="2000" dirty="0" smtClean="0"/>
              <a:t>mechanism:</a:t>
            </a:r>
          </a:p>
          <a:p>
            <a:r>
              <a:rPr lang="en-AU" sz="2000" u="sng" dirty="0" smtClean="0"/>
              <a:t>Exfoliated</a:t>
            </a:r>
            <a:r>
              <a:rPr lang="en-AU" sz="2000" dirty="0" smtClean="0"/>
              <a:t> – associative N</a:t>
            </a:r>
            <a:r>
              <a:rPr lang="en-AU" sz="2000" baseline="-25000" dirty="0" smtClean="0"/>
              <a:t>2</a:t>
            </a:r>
            <a:r>
              <a:rPr lang="en-AU" sz="2000" dirty="0" smtClean="0"/>
              <a:t> </a:t>
            </a:r>
          </a:p>
          <a:p>
            <a:r>
              <a:rPr lang="en-AU" sz="2000" dirty="0"/>
              <a:t>d</a:t>
            </a:r>
            <a:r>
              <a:rPr lang="en-AU" sz="2000" dirty="0" smtClean="0"/>
              <a:t>issociation, barrier 1.13 eV</a:t>
            </a:r>
          </a:p>
          <a:p>
            <a:endParaRPr lang="en-AU" sz="2000" dirty="0"/>
          </a:p>
        </p:txBody>
      </p:sp>
      <p:sp>
        <p:nvSpPr>
          <p:cNvPr id="3" name="TextBox 2"/>
          <p:cNvSpPr txBox="1"/>
          <p:nvPr/>
        </p:nvSpPr>
        <p:spPr>
          <a:xfrm>
            <a:off x="5306412" y="6039808"/>
            <a:ext cx="3967753" cy="461665"/>
          </a:xfrm>
          <a:prstGeom prst="rect">
            <a:avLst/>
          </a:prstGeom>
          <a:noFill/>
        </p:spPr>
        <p:txBody>
          <a:bodyPr wrap="none" rtlCol="0">
            <a:spAutoFit/>
          </a:bodyPr>
          <a:lstStyle/>
          <a:p>
            <a:r>
              <a:rPr lang="en-AU" sz="2400" i="1" dirty="0" smtClean="0">
                <a:solidFill>
                  <a:srgbClr val="00B050"/>
                </a:solidFill>
              </a:rPr>
              <a:t>Agreement with Experiment</a:t>
            </a:r>
            <a:endParaRPr lang="en-AU" sz="2400" i="1" dirty="0">
              <a:solidFill>
                <a:srgbClr val="00B050"/>
              </a:solidFill>
            </a:endParaRPr>
          </a:p>
        </p:txBody>
      </p:sp>
      <p:grpSp>
        <p:nvGrpSpPr>
          <p:cNvPr id="12" name="Group 11"/>
          <p:cNvGrpSpPr/>
          <p:nvPr/>
        </p:nvGrpSpPr>
        <p:grpSpPr>
          <a:xfrm>
            <a:off x="2915816" y="1805242"/>
            <a:ext cx="2803763" cy="659052"/>
            <a:chOff x="2915816" y="1805242"/>
            <a:chExt cx="2803763" cy="659052"/>
          </a:xfrm>
        </p:grpSpPr>
        <p:sp>
          <p:nvSpPr>
            <p:cNvPr id="8" name="Oval 7"/>
            <p:cNvSpPr/>
            <p:nvPr/>
          </p:nvSpPr>
          <p:spPr>
            <a:xfrm>
              <a:off x="2915816" y="1805242"/>
              <a:ext cx="504056" cy="43204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0" name="Straight Connector 9"/>
            <p:cNvCxnSpPr>
              <a:stCxn id="8" idx="6"/>
            </p:cNvCxnSpPr>
            <p:nvPr/>
          </p:nvCxnSpPr>
          <p:spPr>
            <a:xfrm>
              <a:off x="3419872" y="2021266"/>
              <a:ext cx="2299707" cy="443028"/>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2915816" y="3334891"/>
            <a:ext cx="2750948" cy="1602324"/>
            <a:chOff x="2915816" y="3334891"/>
            <a:chExt cx="2750948" cy="1602324"/>
          </a:xfrm>
        </p:grpSpPr>
        <p:sp>
          <p:nvSpPr>
            <p:cNvPr id="13" name="Oval 12"/>
            <p:cNvSpPr/>
            <p:nvPr/>
          </p:nvSpPr>
          <p:spPr>
            <a:xfrm>
              <a:off x="2915816" y="4437112"/>
              <a:ext cx="504056" cy="500103"/>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5" name="Straight Connector 14"/>
            <p:cNvCxnSpPr>
              <a:stCxn id="13" idx="6"/>
            </p:cNvCxnSpPr>
            <p:nvPr/>
          </p:nvCxnSpPr>
          <p:spPr>
            <a:xfrm flipV="1">
              <a:off x="3419872" y="3334891"/>
              <a:ext cx="2246892" cy="1352273"/>
            </a:xfrm>
            <a:prstGeom prst="line">
              <a:avLst/>
            </a:prstGeom>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251520" y="3844608"/>
            <a:ext cx="5134064" cy="2656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510560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9"/>
                                        </p:tgtEl>
                                      </p:cBhvr>
                                    </p:animEffect>
                                    <p:set>
                                      <p:cBhvr>
                                        <p:cTn id="11" dur="1" fill="hold">
                                          <p:stCondLst>
                                            <p:cond delay="499"/>
                                          </p:stCondLst>
                                        </p:cTn>
                                        <p:tgtEl>
                                          <p:spTgt spid="9"/>
                                        </p:tgtEl>
                                        <p:attrNameLst>
                                          <p:attrName>style.visibility</p:attrName>
                                        </p:attrNameLst>
                                      </p:cBhvr>
                                      <p:to>
                                        <p:strVal val="hidden"/>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75503" y="6466446"/>
            <a:ext cx="8838310" cy="22745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4" name="Slide Number Placeholder 3"/>
          <p:cNvSpPr>
            <a:spLocks noGrp="1"/>
          </p:cNvSpPr>
          <p:nvPr>
            <p:ph type="sldNum" sz="quarter" idx="12"/>
          </p:nvPr>
        </p:nvSpPr>
        <p:spPr/>
        <p:txBody>
          <a:bodyPr/>
          <a:lstStyle/>
          <a:p>
            <a:fld id="{5EB0718A-1B3D-42D2-9A2B-FB6CFA4B4E8D}" type="slidenum">
              <a:rPr lang="en-AU" smtClean="0"/>
              <a:pPr/>
              <a:t>14</a:t>
            </a:fld>
            <a:endParaRPr lang="en-AU"/>
          </a:p>
        </p:txBody>
      </p:sp>
      <p:pic>
        <p:nvPicPr>
          <p:cNvPr id="5" name="Picture 4"/>
          <p:cNvPicPr>
            <a:picLocks noChangeAspect="1"/>
          </p:cNvPicPr>
          <p:nvPr/>
        </p:nvPicPr>
        <p:blipFill>
          <a:blip r:embed="rId2"/>
          <a:stretch>
            <a:fillRect/>
          </a:stretch>
        </p:blipFill>
        <p:spPr>
          <a:xfrm>
            <a:off x="2182274" y="2109616"/>
            <a:ext cx="5054022" cy="4633362"/>
          </a:xfrm>
          <a:prstGeom prst="rect">
            <a:avLst/>
          </a:prstGeom>
        </p:spPr>
      </p:pic>
      <p:sp>
        <p:nvSpPr>
          <p:cNvPr id="6" name="TextBox 5"/>
          <p:cNvSpPr txBox="1"/>
          <p:nvPr/>
        </p:nvSpPr>
        <p:spPr>
          <a:xfrm>
            <a:off x="455575" y="1399412"/>
            <a:ext cx="4200189" cy="461665"/>
          </a:xfrm>
          <a:prstGeom prst="rect">
            <a:avLst/>
          </a:prstGeom>
          <a:noFill/>
        </p:spPr>
        <p:txBody>
          <a:bodyPr wrap="none" rtlCol="0">
            <a:spAutoFit/>
          </a:bodyPr>
          <a:lstStyle/>
          <a:p>
            <a:r>
              <a:rPr lang="en-AU" sz="2400" b="1" dirty="0">
                <a:solidFill>
                  <a:prstClr val="black"/>
                </a:solidFill>
                <a:ea typeface="+mj-ea"/>
                <a:cs typeface="+mj-cs"/>
              </a:rPr>
              <a:t>2. </a:t>
            </a:r>
            <a:r>
              <a:rPr lang="en-AU" sz="2400" b="1" i="1" dirty="0">
                <a:solidFill>
                  <a:prstClr val="black"/>
                </a:solidFill>
                <a:ea typeface="+mj-ea"/>
                <a:cs typeface="+mj-cs"/>
              </a:rPr>
              <a:t>Prediction and screening</a:t>
            </a:r>
            <a:endParaRPr lang="en-AU" dirty="0"/>
          </a:p>
        </p:txBody>
      </p:sp>
      <p:sp>
        <p:nvSpPr>
          <p:cNvPr id="7" name="Text Box 47"/>
          <p:cNvSpPr txBox="1">
            <a:spLocks noChangeArrowheads="1"/>
          </p:cNvSpPr>
          <p:nvPr/>
        </p:nvSpPr>
        <p:spPr bwMode="auto">
          <a:xfrm>
            <a:off x="-10938" y="2090989"/>
            <a:ext cx="34337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b="1" dirty="0">
                <a:solidFill>
                  <a:srgbClr val="000000"/>
                </a:solidFill>
                <a:latin typeface="Times New Roman" panose="02020603050405020304" pitchFamily="18" charset="0"/>
                <a:ea typeface="黑体" panose="02010609060101010101" pitchFamily="49" charset="-122"/>
              </a:rPr>
              <a:t>Anode:  </a:t>
            </a:r>
            <a:r>
              <a:rPr lang="en-US" altLang="zh-CN" b="1" dirty="0">
                <a:solidFill>
                  <a:srgbClr val="000000"/>
                </a:solidFill>
                <a:latin typeface="Times New Roman" panose="02020603050405020304" pitchFamily="18" charset="0"/>
              </a:rPr>
              <a:t>2H</a:t>
            </a:r>
            <a:r>
              <a:rPr lang="en-US" altLang="zh-CN" b="1" baseline="-30000" dirty="0">
                <a:solidFill>
                  <a:srgbClr val="000000"/>
                </a:solidFill>
                <a:latin typeface="Times New Roman" panose="02020603050405020304" pitchFamily="18" charset="0"/>
              </a:rPr>
              <a:t>2</a:t>
            </a:r>
            <a:r>
              <a:rPr lang="en-US" altLang="zh-CN" b="1" dirty="0">
                <a:solidFill>
                  <a:srgbClr val="000000"/>
                </a:solidFill>
                <a:latin typeface="Times New Roman" panose="02020603050405020304" pitchFamily="18" charset="0"/>
              </a:rPr>
              <a:t> – 4</a:t>
            </a:r>
            <a:r>
              <a:rPr lang="en-US" altLang="zh-CN" b="1" i="1" dirty="0">
                <a:solidFill>
                  <a:srgbClr val="000000"/>
                </a:solidFill>
                <a:latin typeface="Times New Roman" panose="02020603050405020304" pitchFamily="18" charset="0"/>
              </a:rPr>
              <a:t>e</a:t>
            </a:r>
            <a:r>
              <a:rPr lang="en-US" altLang="zh-CN" b="1" baseline="30000" dirty="0">
                <a:solidFill>
                  <a:srgbClr val="000000"/>
                </a:solidFill>
                <a:latin typeface="Times New Roman" panose="02020603050405020304" pitchFamily="18" charset="0"/>
              </a:rPr>
              <a:t>–</a:t>
            </a:r>
            <a:r>
              <a:rPr lang="en-US" altLang="zh-CN" b="1" dirty="0">
                <a:solidFill>
                  <a:srgbClr val="000000"/>
                </a:solidFill>
                <a:latin typeface="Times New Roman" panose="02020603050405020304" pitchFamily="18" charset="0"/>
              </a:rPr>
              <a:t> → 4H</a:t>
            </a:r>
            <a:r>
              <a:rPr lang="en-US" altLang="zh-CN" b="1" baseline="30000" dirty="0">
                <a:solidFill>
                  <a:srgbClr val="000000"/>
                </a:solidFill>
                <a:latin typeface="Times New Roman" panose="02020603050405020304" pitchFamily="18" charset="0"/>
              </a:rPr>
              <a:t>+</a:t>
            </a:r>
          </a:p>
        </p:txBody>
      </p:sp>
      <p:sp>
        <p:nvSpPr>
          <p:cNvPr id="8" name="Text Box 20"/>
          <p:cNvSpPr txBox="1">
            <a:spLocks noChangeArrowheads="1"/>
          </p:cNvSpPr>
          <p:nvPr/>
        </p:nvSpPr>
        <p:spPr bwMode="auto">
          <a:xfrm>
            <a:off x="5738774" y="1973040"/>
            <a:ext cx="34211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b="1" dirty="0">
                <a:solidFill>
                  <a:srgbClr val="000000"/>
                </a:solidFill>
                <a:latin typeface="Times New Roman" panose="02020603050405020304" pitchFamily="18" charset="0"/>
              </a:rPr>
              <a:t>Cathode:</a:t>
            </a:r>
            <a:r>
              <a:rPr lang="de-DE" altLang="zh-CN" b="1" dirty="0">
                <a:solidFill>
                  <a:srgbClr val="000000"/>
                </a:solidFill>
                <a:latin typeface="Times New Roman" panose="02020603050405020304" pitchFamily="18" charset="0"/>
              </a:rPr>
              <a:t>O</a:t>
            </a:r>
            <a:r>
              <a:rPr lang="de-DE" altLang="zh-CN" b="1" baseline="-30000" dirty="0">
                <a:solidFill>
                  <a:srgbClr val="000000"/>
                </a:solidFill>
                <a:latin typeface="Times New Roman" panose="02020603050405020304" pitchFamily="18" charset="0"/>
              </a:rPr>
              <a:t>2 </a:t>
            </a:r>
            <a:r>
              <a:rPr lang="de-DE" altLang="zh-CN" b="1" dirty="0">
                <a:solidFill>
                  <a:srgbClr val="000000"/>
                </a:solidFill>
                <a:latin typeface="Times New Roman" panose="02020603050405020304" pitchFamily="18" charset="0"/>
              </a:rPr>
              <a:t>+ 4H</a:t>
            </a:r>
            <a:r>
              <a:rPr lang="de-DE" altLang="zh-CN" b="1" baseline="30000" dirty="0">
                <a:solidFill>
                  <a:srgbClr val="000000"/>
                </a:solidFill>
                <a:latin typeface="Times New Roman" panose="02020603050405020304" pitchFamily="18" charset="0"/>
              </a:rPr>
              <a:t>+ </a:t>
            </a:r>
            <a:r>
              <a:rPr lang="de-DE" altLang="zh-CN" b="1" dirty="0">
                <a:solidFill>
                  <a:srgbClr val="000000"/>
                </a:solidFill>
                <a:latin typeface="Times New Roman" panose="02020603050405020304" pitchFamily="18" charset="0"/>
              </a:rPr>
              <a:t>+ 4</a:t>
            </a:r>
            <a:r>
              <a:rPr lang="de-DE" altLang="zh-CN" b="1" i="1" dirty="0">
                <a:solidFill>
                  <a:srgbClr val="000000"/>
                </a:solidFill>
                <a:latin typeface="Times New Roman" panose="02020603050405020304" pitchFamily="18" charset="0"/>
              </a:rPr>
              <a:t>e</a:t>
            </a:r>
            <a:r>
              <a:rPr lang="de-DE" altLang="zh-CN" b="1" baseline="30000" dirty="0">
                <a:solidFill>
                  <a:srgbClr val="000000"/>
                </a:solidFill>
                <a:latin typeface="Times New Roman" panose="02020603050405020304" pitchFamily="18" charset="0"/>
              </a:rPr>
              <a:t>– </a:t>
            </a:r>
            <a:r>
              <a:rPr lang="de-DE" altLang="zh-CN" b="1" dirty="0">
                <a:solidFill>
                  <a:srgbClr val="000000"/>
                </a:solidFill>
                <a:latin typeface="Times New Roman" panose="02020603050405020304" pitchFamily="18" charset="0"/>
              </a:rPr>
              <a:t>→ 2H</a:t>
            </a:r>
            <a:r>
              <a:rPr lang="de-DE" altLang="zh-CN" b="1" baseline="-30000" dirty="0">
                <a:solidFill>
                  <a:srgbClr val="000000"/>
                </a:solidFill>
                <a:latin typeface="Times New Roman" panose="02020603050405020304" pitchFamily="18" charset="0"/>
              </a:rPr>
              <a:t>2</a:t>
            </a:r>
            <a:r>
              <a:rPr lang="de-DE" altLang="zh-CN" b="1" dirty="0">
                <a:solidFill>
                  <a:srgbClr val="000000"/>
                </a:solidFill>
                <a:latin typeface="Times New Roman" panose="02020603050405020304" pitchFamily="18" charset="0"/>
              </a:rPr>
              <a:t>O </a:t>
            </a:r>
            <a:endParaRPr lang="en-US" altLang="zh-CN" b="1" dirty="0">
              <a:solidFill>
                <a:srgbClr val="000000"/>
              </a:solidFill>
              <a:latin typeface="Times New Roman" panose="02020603050405020304" pitchFamily="18" charset="0"/>
            </a:endParaRPr>
          </a:p>
        </p:txBody>
      </p:sp>
      <p:sp>
        <p:nvSpPr>
          <p:cNvPr id="9" name="TextBox 8"/>
          <p:cNvSpPr txBox="1"/>
          <p:nvPr/>
        </p:nvSpPr>
        <p:spPr>
          <a:xfrm>
            <a:off x="75503" y="3009611"/>
            <a:ext cx="2480166" cy="2862322"/>
          </a:xfrm>
          <a:prstGeom prst="rect">
            <a:avLst/>
          </a:prstGeom>
          <a:noFill/>
        </p:spPr>
        <p:txBody>
          <a:bodyPr wrap="none" rtlCol="0">
            <a:spAutoFit/>
          </a:bodyPr>
          <a:lstStyle/>
          <a:p>
            <a:r>
              <a:rPr lang="en-AU" dirty="0"/>
              <a:t>P</a:t>
            </a:r>
            <a:r>
              <a:rPr lang="en-AU" dirty="0" smtClean="0"/>
              <a:t>romising</a:t>
            </a:r>
          </a:p>
          <a:p>
            <a:r>
              <a:rPr lang="en-AU" dirty="0" smtClean="0"/>
              <a:t>clean and </a:t>
            </a:r>
            <a:r>
              <a:rPr lang="en-AU" dirty="0"/>
              <a:t>sustainable </a:t>
            </a:r>
            <a:endParaRPr lang="en-AU" dirty="0" smtClean="0"/>
          </a:p>
          <a:p>
            <a:r>
              <a:rPr lang="en-AU" dirty="0" smtClean="0"/>
              <a:t>power source </a:t>
            </a:r>
          </a:p>
          <a:p>
            <a:r>
              <a:rPr lang="en-AU" dirty="0"/>
              <a:t>R</a:t>
            </a:r>
            <a:r>
              <a:rPr lang="en-AU" dirty="0" smtClean="0"/>
              <a:t>ate </a:t>
            </a:r>
            <a:r>
              <a:rPr lang="en-AU" dirty="0"/>
              <a:t>of oxygen </a:t>
            </a:r>
            <a:endParaRPr lang="en-AU" dirty="0" smtClean="0"/>
          </a:p>
          <a:p>
            <a:r>
              <a:rPr lang="en-AU" dirty="0" smtClean="0"/>
              <a:t>reduction </a:t>
            </a:r>
            <a:r>
              <a:rPr lang="en-AU" dirty="0"/>
              <a:t>at </a:t>
            </a:r>
            <a:r>
              <a:rPr lang="en-AU" dirty="0" smtClean="0"/>
              <a:t>cathode </a:t>
            </a:r>
          </a:p>
          <a:p>
            <a:r>
              <a:rPr lang="en-AU" dirty="0" smtClean="0"/>
              <a:t>is </a:t>
            </a:r>
            <a:r>
              <a:rPr lang="en-AU" dirty="0"/>
              <a:t>much </a:t>
            </a:r>
            <a:endParaRPr lang="en-AU" dirty="0" smtClean="0"/>
          </a:p>
          <a:p>
            <a:r>
              <a:rPr lang="en-AU" dirty="0" smtClean="0"/>
              <a:t>slower </a:t>
            </a:r>
            <a:r>
              <a:rPr lang="en-AU" dirty="0"/>
              <a:t>than the </a:t>
            </a:r>
            <a:endParaRPr lang="en-AU" dirty="0" smtClean="0"/>
          </a:p>
          <a:p>
            <a:r>
              <a:rPr lang="en-AU" dirty="0" smtClean="0"/>
              <a:t>reaction </a:t>
            </a:r>
            <a:r>
              <a:rPr lang="en-AU" dirty="0"/>
              <a:t>at the </a:t>
            </a:r>
            <a:r>
              <a:rPr lang="en-AU" dirty="0" smtClean="0"/>
              <a:t>anode.</a:t>
            </a:r>
          </a:p>
          <a:p>
            <a:r>
              <a:rPr lang="en-AU" i="1" dirty="0"/>
              <a:t>D</a:t>
            </a:r>
            <a:r>
              <a:rPr lang="en-AU" i="1" dirty="0" smtClean="0"/>
              <a:t>etermines the </a:t>
            </a:r>
          </a:p>
          <a:p>
            <a:r>
              <a:rPr lang="en-AU" i="1" dirty="0" smtClean="0"/>
              <a:t>performance</a:t>
            </a:r>
            <a:endParaRPr lang="en-AU" i="1" dirty="0"/>
          </a:p>
        </p:txBody>
      </p:sp>
      <p:sp>
        <p:nvSpPr>
          <p:cNvPr id="10" name="TextBox 9"/>
          <p:cNvSpPr txBox="1"/>
          <p:nvPr/>
        </p:nvSpPr>
        <p:spPr>
          <a:xfrm>
            <a:off x="7236296" y="3327125"/>
            <a:ext cx="2133918" cy="3139321"/>
          </a:xfrm>
          <a:prstGeom prst="rect">
            <a:avLst/>
          </a:prstGeom>
          <a:noFill/>
        </p:spPr>
        <p:txBody>
          <a:bodyPr wrap="none" rtlCol="0">
            <a:spAutoFit/>
          </a:bodyPr>
          <a:lstStyle/>
          <a:p>
            <a:r>
              <a:rPr lang="en-AU" dirty="0" smtClean="0"/>
              <a:t>Most </a:t>
            </a:r>
            <a:r>
              <a:rPr lang="en-AU" dirty="0"/>
              <a:t>effective </a:t>
            </a:r>
            <a:endParaRPr lang="en-AU" dirty="0" smtClean="0"/>
          </a:p>
          <a:p>
            <a:r>
              <a:rPr lang="en-AU" dirty="0" err="1" smtClean="0"/>
              <a:t>electrocatalysts</a:t>
            </a:r>
            <a:r>
              <a:rPr lang="en-AU" dirty="0" smtClean="0"/>
              <a:t> </a:t>
            </a:r>
          </a:p>
          <a:p>
            <a:r>
              <a:rPr lang="en-AU" dirty="0" smtClean="0"/>
              <a:t>for cathode </a:t>
            </a:r>
            <a:endParaRPr lang="en-AU" dirty="0" smtClean="0"/>
          </a:p>
          <a:p>
            <a:r>
              <a:rPr lang="en-AU" dirty="0" smtClean="0"/>
              <a:t>based </a:t>
            </a:r>
            <a:r>
              <a:rPr lang="en-AU" dirty="0"/>
              <a:t>on platinum </a:t>
            </a:r>
            <a:endParaRPr lang="en-AU" dirty="0" smtClean="0"/>
          </a:p>
          <a:p>
            <a:r>
              <a:rPr lang="en-AU" dirty="0" smtClean="0"/>
              <a:t>group </a:t>
            </a:r>
            <a:r>
              <a:rPr lang="en-AU" dirty="0"/>
              <a:t>metals. </a:t>
            </a:r>
            <a:endParaRPr lang="en-AU" dirty="0" smtClean="0"/>
          </a:p>
          <a:p>
            <a:endParaRPr lang="en-AU" dirty="0" smtClean="0"/>
          </a:p>
          <a:p>
            <a:r>
              <a:rPr lang="en-AU" dirty="0"/>
              <a:t>D</a:t>
            </a:r>
            <a:r>
              <a:rPr lang="en-AU" dirty="0" smtClean="0"/>
              <a:t>rawbacks </a:t>
            </a:r>
            <a:r>
              <a:rPr lang="en-AU" dirty="0"/>
              <a:t>-</a:t>
            </a:r>
            <a:r>
              <a:rPr lang="en-AU" dirty="0" smtClean="0"/>
              <a:t>high </a:t>
            </a:r>
          </a:p>
          <a:p>
            <a:r>
              <a:rPr lang="en-AU" dirty="0" smtClean="0"/>
              <a:t>price</a:t>
            </a:r>
            <a:r>
              <a:rPr lang="en-AU" dirty="0"/>
              <a:t>, poor </a:t>
            </a:r>
            <a:endParaRPr lang="en-AU" dirty="0" smtClean="0"/>
          </a:p>
          <a:p>
            <a:r>
              <a:rPr lang="en-AU" dirty="0" smtClean="0"/>
              <a:t>durability,</a:t>
            </a:r>
          </a:p>
          <a:p>
            <a:r>
              <a:rPr lang="en-AU" dirty="0" smtClean="0"/>
              <a:t>methanol </a:t>
            </a:r>
          </a:p>
          <a:p>
            <a:r>
              <a:rPr lang="en-AU" dirty="0" smtClean="0"/>
              <a:t>poisoning effects</a:t>
            </a:r>
            <a:endParaRPr lang="en-AU" dirty="0"/>
          </a:p>
        </p:txBody>
      </p:sp>
      <p:sp>
        <p:nvSpPr>
          <p:cNvPr id="12" name="TextBox 11"/>
          <p:cNvSpPr txBox="1"/>
          <p:nvPr/>
        </p:nvSpPr>
        <p:spPr>
          <a:xfrm>
            <a:off x="2379182" y="1821966"/>
            <a:ext cx="3446441" cy="400110"/>
          </a:xfrm>
          <a:prstGeom prst="rect">
            <a:avLst/>
          </a:prstGeom>
          <a:noFill/>
        </p:spPr>
        <p:txBody>
          <a:bodyPr wrap="square" rtlCol="0">
            <a:spAutoFit/>
          </a:bodyPr>
          <a:lstStyle/>
          <a:p>
            <a:r>
              <a:rPr lang="en-AU" sz="2000" dirty="0">
                <a:solidFill>
                  <a:srgbClr val="0070C0"/>
                </a:solidFill>
              </a:rPr>
              <a:t>Polymer electrolyte </a:t>
            </a:r>
            <a:r>
              <a:rPr lang="en-AU" sz="2000" dirty="0" smtClean="0">
                <a:solidFill>
                  <a:srgbClr val="0070C0"/>
                </a:solidFill>
              </a:rPr>
              <a:t>fuel </a:t>
            </a:r>
            <a:r>
              <a:rPr lang="en-AU" sz="2000" dirty="0">
                <a:solidFill>
                  <a:srgbClr val="0070C0"/>
                </a:solidFill>
              </a:rPr>
              <a:t>cell </a:t>
            </a:r>
          </a:p>
        </p:txBody>
      </p:sp>
      <p:sp>
        <p:nvSpPr>
          <p:cNvPr id="14" name="TextBox 13"/>
          <p:cNvSpPr txBox="1"/>
          <p:nvPr/>
        </p:nvSpPr>
        <p:spPr>
          <a:xfrm>
            <a:off x="2157802" y="460982"/>
            <a:ext cx="5647700" cy="646331"/>
          </a:xfrm>
          <a:prstGeom prst="rect">
            <a:avLst/>
          </a:prstGeom>
          <a:noFill/>
        </p:spPr>
        <p:txBody>
          <a:bodyPr wrap="none" rtlCol="0">
            <a:spAutoFit/>
          </a:bodyPr>
          <a:lstStyle/>
          <a:p>
            <a:r>
              <a:rPr lang="en-AU" sz="3600" dirty="0" smtClean="0">
                <a:solidFill>
                  <a:schemeClr val="bg1"/>
                </a:solidFill>
              </a:rPr>
              <a:t>Bifunctional MOF catalysts</a:t>
            </a:r>
            <a:endParaRPr lang="en-AU" sz="3600" dirty="0">
              <a:solidFill>
                <a:schemeClr val="bg1"/>
              </a:solidFill>
            </a:endParaRPr>
          </a:p>
        </p:txBody>
      </p:sp>
    </p:spTree>
    <p:extLst>
      <p:ext uri="{BB962C8B-B14F-4D97-AF65-F5344CB8AC3E}">
        <p14:creationId xmlns:p14="http://schemas.microsoft.com/office/powerpoint/2010/main" val="21446360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485" y="1296034"/>
            <a:ext cx="8352928" cy="1723549"/>
          </a:xfrm>
          <a:prstGeom prst="rect">
            <a:avLst/>
          </a:prstGeom>
        </p:spPr>
        <p:txBody>
          <a:bodyPr wrap="square">
            <a:spAutoFit/>
          </a:bodyPr>
          <a:lstStyle/>
          <a:p>
            <a:r>
              <a:rPr lang="en-AU" sz="2200" dirty="0" smtClean="0"/>
              <a:t>Need to find new low cost and high durability non-precious group metal (PGM) alternative </a:t>
            </a:r>
            <a:r>
              <a:rPr lang="en-AU" sz="2200" dirty="0" err="1" smtClean="0"/>
              <a:t>electrocatalysts</a:t>
            </a:r>
            <a:r>
              <a:rPr lang="en-AU" sz="2200" dirty="0" smtClean="0"/>
              <a:t>; recent investigations</a:t>
            </a:r>
          </a:p>
          <a:p>
            <a:r>
              <a:rPr lang="en-AU" sz="2200" dirty="0" smtClean="0"/>
              <a:t>- </a:t>
            </a:r>
            <a:r>
              <a:rPr lang="en-AU" sz="2000" dirty="0" smtClean="0"/>
              <a:t>metal-free heteroatom-doped carbon materials, </a:t>
            </a:r>
          </a:p>
          <a:p>
            <a:r>
              <a:rPr lang="en-AU" sz="2000" dirty="0" smtClean="0"/>
              <a:t>- transition metal−nitrogen−carbon catalysts, </a:t>
            </a:r>
          </a:p>
          <a:p>
            <a:r>
              <a:rPr lang="en-AU" sz="2000" dirty="0" smtClean="0"/>
              <a:t>- transition metal oxides</a:t>
            </a:r>
          </a:p>
        </p:txBody>
      </p:sp>
      <p:sp>
        <p:nvSpPr>
          <p:cNvPr id="8" name="TextBox 7"/>
          <p:cNvSpPr txBox="1"/>
          <p:nvPr/>
        </p:nvSpPr>
        <p:spPr>
          <a:xfrm>
            <a:off x="159678" y="3041947"/>
            <a:ext cx="5011308" cy="1077218"/>
          </a:xfrm>
          <a:prstGeom prst="rect">
            <a:avLst/>
          </a:prstGeom>
          <a:noFill/>
        </p:spPr>
        <p:txBody>
          <a:bodyPr wrap="none" rtlCol="0">
            <a:spAutoFit/>
          </a:bodyPr>
          <a:lstStyle/>
          <a:p>
            <a:r>
              <a:rPr lang="en-AU" sz="3200" dirty="0" smtClean="0"/>
              <a:t>Metal-organic </a:t>
            </a:r>
            <a:r>
              <a:rPr lang="en-AU" sz="3200" dirty="0"/>
              <a:t>Framework  </a:t>
            </a:r>
            <a:endParaRPr lang="en-AU" sz="3200" dirty="0" smtClean="0"/>
          </a:p>
          <a:p>
            <a:r>
              <a:rPr lang="en-AU" sz="3200" dirty="0" smtClean="0"/>
              <a:t>(</a:t>
            </a:r>
            <a:r>
              <a:rPr lang="en-AU" sz="3200" dirty="0"/>
              <a:t>MOF) </a:t>
            </a:r>
            <a:r>
              <a:rPr lang="en-AU" sz="3200" dirty="0" smtClean="0"/>
              <a:t>catalysts</a:t>
            </a:r>
            <a:endParaRPr lang="en-AU" sz="3200" dirty="0"/>
          </a:p>
        </p:txBody>
      </p:sp>
      <p:sp>
        <p:nvSpPr>
          <p:cNvPr id="16" name="TextBox 4"/>
          <p:cNvSpPr txBox="1">
            <a:spLocks noChangeArrowheads="1"/>
          </p:cNvSpPr>
          <p:nvPr/>
        </p:nvSpPr>
        <p:spPr bwMode="auto">
          <a:xfrm>
            <a:off x="290464" y="4193129"/>
            <a:ext cx="4191000" cy="523220"/>
          </a:xfrm>
          <a:prstGeom prst="rect">
            <a:avLst/>
          </a:prstGeom>
          <a:solidFill>
            <a:srgbClr val="CCFFFF"/>
          </a:solidFill>
          <a:ln>
            <a:noFill/>
          </a:ln>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2800" b="1" dirty="0">
                <a:solidFill>
                  <a:srgbClr val="006699"/>
                </a:solidFill>
                <a:latin typeface="Arial" panose="020B0604020202020204" pitchFamily="34" charset="0"/>
              </a:rPr>
              <a:t>high surface area</a:t>
            </a:r>
            <a:endParaRPr lang="zh-CN" altLang="en-US" sz="2800" b="1" dirty="0">
              <a:solidFill>
                <a:srgbClr val="006699"/>
              </a:solidFill>
            </a:endParaRPr>
          </a:p>
        </p:txBody>
      </p:sp>
      <p:sp>
        <p:nvSpPr>
          <p:cNvPr id="17" name="TextBox 5"/>
          <p:cNvSpPr txBox="1">
            <a:spLocks noChangeArrowheads="1"/>
          </p:cNvSpPr>
          <p:nvPr/>
        </p:nvSpPr>
        <p:spPr bwMode="auto">
          <a:xfrm>
            <a:off x="86172" y="4716349"/>
            <a:ext cx="4800600" cy="954107"/>
          </a:xfrm>
          <a:prstGeom prst="rect">
            <a:avLst/>
          </a:prstGeom>
          <a:solidFill>
            <a:srgbClr val="CCFFFF"/>
          </a:solidFill>
          <a:ln>
            <a:noFill/>
          </a:ln>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2800" b="1" dirty="0">
                <a:solidFill>
                  <a:srgbClr val="006699"/>
                </a:solidFill>
                <a:latin typeface="Arial" panose="020B0604020202020204" pitchFamily="34" charset="0"/>
              </a:rPr>
              <a:t>uniformly distributed coordinated metal</a:t>
            </a:r>
            <a:endParaRPr lang="zh-CN" altLang="en-US" sz="2800" b="1" dirty="0">
              <a:solidFill>
                <a:srgbClr val="006699"/>
              </a:solidFill>
            </a:endParaRPr>
          </a:p>
        </p:txBody>
      </p:sp>
      <p:sp>
        <p:nvSpPr>
          <p:cNvPr id="14" name="Rectangle 13"/>
          <p:cNvSpPr/>
          <p:nvPr/>
        </p:nvSpPr>
        <p:spPr>
          <a:xfrm>
            <a:off x="252236" y="6459706"/>
            <a:ext cx="8891764" cy="329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dirty="0" smtClean="0"/>
              <a:t>Over</a:t>
            </a:r>
            <a:endParaRPr lang="en-AU" dirty="0">
              <a:solidFill>
                <a:srgbClr val="0070C0"/>
              </a:solidFill>
            </a:endParaRPr>
          </a:p>
        </p:txBody>
      </p:sp>
      <p:sp>
        <p:nvSpPr>
          <p:cNvPr id="21" name="Text Box 4"/>
          <p:cNvSpPr txBox="1">
            <a:spLocks noChangeArrowheads="1"/>
          </p:cNvSpPr>
          <p:nvPr/>
        </p:nvSpPr>
        <p:spPr bwMode="auto">
          <a:xfrm>
            <a:off x="2843808" y="395288"/>
            <a:ext cx="3621088" cy="646112"/>
          </a:xfrm>
          <a:prstGeom prst="rect">
            <a:avLst/>
          </a:prstGeom>
          <a:solidFill>
            <a:srgbClr val="FFFFCC"/>
          </a:solidFill>
          <a:ln w="9525">
            <a:noFill/>
            <a:miter lim="800000"/>
            <a:headEnd/>
            <a:tailEnd/>
          </a:ln>
        </p:spPr>
        <p:txBody>
          <a:bodyPr wrap="none">
            <a:spAutoFit/>
          </a:bodyPr>
          <a:lstStyle/>
          <a:p>
            <a:pPr>
              <a:defRPr/>
            </a:pPr>
            <a:r>
              <a:rPr lang="en-US" altLang="zh-CN" sz="3600" b="1" dirty="0">
                <a:solidFill>
                  <a:srgbClr val="000000"/>
                </a:solidFill>
                <a:latin typeface="Arial" pitchFamily="34" charset="0"/>
              </a:rPr>
              <a:t>MOFs materials</a:t>
            </a:r>
            <a:endParaRPr lang="en-US" altLang="zh-CN" sz="2400" b="1" dirty="0">
              <a:solidFill>
                <a:srgbClr val="000000"/>
              </a:solidFill>
              <a:latin typeface="Arial" pitchFamily="34" charset="0"/>
            </a:endParaRPr>
          </a:p>
        </p:txBody>
      </p:sp>
      <p:grpSp>
        <p:nvGrpSpPr>
          <p:cNvPr id="4" name="Group 3"/>
          <p:cNvGrpSpPr/>
          <p:nvPr/>
        </p:nvGrpSpPr>
        <p:grpSpPr>
          <a:xfrm>
            <a:off x="5451478" y="2417313"/>
            <a:ext cx="3599684" cy="4415954"/>
            <a:chOff x="5451478" y="2417313"/>
            <a:chExt cx="3599684" cy="4415954"/>
          </a:xfrm>
        </p:grpSpPr>
        <p:pic>
          <p:nvPicPr>
            <p:cNvPr id="10" name="Picture 9"/>
            <p:cNvPicPr>
              <a:picLocks noChangeAspect="1"/>
            </p:cNvPicPr>
            <p:nvPr/>
          </p:nvPicPr>
          <p:blipFill>
            <a:blip r:embed="rId2"/>
            <a:stretch>
              <a:fillRect/>
            </a:stretch>
          </p:blipFill>
          <p:spPr>
            <a:xfrm>
              <a:off x="5451478" y="2417313"/>
              <a:ext cx="3599684" cy="3551631"/>
            </a:xfrm>
            <a:prstGeom prst="rect">
              <a:avLst/>
            </a:prstGeom>
          </p:spPr>
        </p:pic>
        <p:sp>
          <p:nvSpPr>
            <p:cNvPr id="3" name="TextBox 2"/>
            <p:cNvSpPr txBox="1"/>
            <p:nvPr/>
          </p:nvSpPr>
          <p:spPr>
            <a:xfrm>
              <a:off x="6156176" y="5909937"/>
              <a:ext cx="2351926" cy="923330"/>
            </a:xfrm>
            <a:prstGeom prst="rect">
              <a:avLst/>
            </a:prstGeom>
            <a:noFill/>
          </p:spPr>
          <p:txBody>
            <a:bodyPr wrap="none" rtlCol="0">
              <a:spAutoFit/>
            </a:bodyPr>
            <a:lstStyle/>
            <a:p>
              <a:r>
                <a:rPr lang="en-US" dirty="0" smtClean="0"/>
                <a:t>6000 members of</a:t>
              </a:r>
            </a:p>
            <a:p>
              <a:r>
                <a:rPr lang="en-US" dirty="0"/>
                <a:t>c</a:t>
              </a:r>
              <a:r>
                <a:rPr lang="en-US" dirty="0" smtClean="0"/>
                <a:t>rystalline framework</a:t>
              </a:r>
            </a:p>
            <a:p>
              <a:r>
                <a:rPr lang="en-US" dirty="0" smtClean="0"/>
                <a:t>materials</a:t>
              </a:r>
              <a:endParaRPr lang="en-US" dirty="0"/>
            </a:p>
          </p:txBody>
        </p:sp>
      </p:grpSp>
      <p:sp>
        <p:nvSpPr>
          <p:cNvPr id="19" name="TextBox 7"/>
          <p:cNvSpPr txBox="1">
            <a:spLocks noChangeArrowheads="1"/>
          </p:cNvSpPr>
          <p:nvPr/>
        </p:nvSpPr>
        <p:spPr bwMode="auto">
          <a:xfrm>
            <a:off x="366664" y="5670456"/>
            <a:ext cx="4114800" cy="954107"/>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2800" b="1" dirty="0">
                <a:latin typeface="Arial" panose="020B0604020202020204" pitchFamily="34" charset="0"/>
                <a:cs typeface="Arial" panose="020B0604020202020204" pitchFamily="34" charset="0"/>
              </a:rPr>
              <a:t>controllable porous structure</a:t>
            </a:r>
            <a:endParaRPr lang="zh-CN" alt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3607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animBg="1"/>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E:\课题\fuel cells\MCS\energy path\sch2.JPG"/>
          <p:cNvPicPr>
            <a:picLocks noChangeAspect="1" noChangeArrowheads="1"/>
          </p:cNvPicPr>
          <p:nvPr/>
        </p:nvPicPr>
        <p:blipFill>
          <a:blip r:embed="rId3" cstate="print">
            <a:extLst>
              <a:ext uri="{28A0092B-C50C-407E-A947-70E740481C1C}">
                <a14:useLocalDpi xmlns:a14="http://schemas.microsoft.com/office/drawing/2010/main" val="0"/>
              </a:ext>
            </a:extLst>
          </a:blip>
          <a:srcRect l="5119" t="8333" r="11545" b="13889"/>
          <a:stretch>
            <a:fillRect/>
          </a:stretch>
        </p:blipFill>
        <p:spPr bwMode="auto">
          <a:xfrm>
            <a:off x="5213521" y="1688260"/>
            <a:ext cx="3955686" cy="2839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5"/>
          <p:cNvSpPr txBox="1">
            <a:spLocks noChangeArrowheads="1"/>
          </p:cNvSpPr>
          <p:nvPr/>
        </p:nvSpPr>
        <p:spPr bwMode="auto">
          <a:xfrm>
            <a:off x="2195736" y="420469"/>
            <a:ext cx="6588224" cy="646331"/>
          </a:xfrm>
          <a:prstGeom prst="rect">
            <a:avLst/>
          </a:prstGeom>
          <a:solidFill>
            <a:srgbClr val="FFFFCC"/>
          </a:solidFill>
          <a:ln w="9525">
            <a:noFill/>
            <a:miter lim="800000"/>
            <a:headEnd/>
            <a:tailEnd/>
          </a:ln>
          <a:effectLst/>
        </p:spPr>
        <p:txBody>
          <a:bodyPr wrap="square">
            <a:spAutoFit/>
          </a:bodyPr>
          <a:lstStyle/>
          <a:p>
            <a:pPr marL="457200" indent="-457200" algn="ctr">
              <a:defRPr/>
            </a:pPr>
            <a:r>
              <a:rPr kumimoji="1" lang="en-US" altLang="zh-CN" sz="3600" b="1" dirty="0" smtClean="0">
                <a:solidFill>
                  <a:srgbClr val="000000"/>
                </a:solidFill>
                <a:latin typeface="Arial" pitchFamily="34" charset="0"/>
              </a:rPr>
              <a:t>Ideal Catalyst </a:t>
            </a:r>
            <a:r>
              <a:rPr kumimoji="1" lang="en-US" altLang="zh-CN" sz="3600" b="1" dirty="0">
                <a:solidFill>
                  <a:srgbClr val="000000"/>
                </a:solidFill>
                <a:latin typeface="Arial" pitchFamily="34" charset="0"/>
              </a:rPr>
              <a:t>for ORR/OER</a:t>
            </a:r>
          </a:p>
        </p:txBody>
      </p:sp>
      <p:sp>
        <p:nvSpPr>
          <p:cNvPr id="5" name="TextBox 3"/>
          <p:cNvSpPr txBox="1">
            <a:spLocks noChangeArrowheads="1"/>
          </p:cNvSpPr>
          <p:nvPr/>
        </p:nvSpPr>
        <p:spPr bwMode="auto">
          <a:xfrm>
            <a:off x="-2196752" y="2109670"/>
            <a:ext cx="9144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lnSpc>
                <a:spcPct val="200000"/>
              </a:lnSpc>
            </a:pPr>
            <a:r>
              <a:rPr lang="en-US" altLang="zh-CN" b="1" dirty="0">
                <a:solidFill>
                  <a:srgbClr val="000000"/>
                </a:solidFill>
                <a:latin typeface="Times New Roman" panose="02020603050405020304" pitchFamily="18" charset="0"/>
                <a:cs typeface="Times New Roman" panose="02020603050405020304" pitchFamily="18" charset="0"/>
              </a:rPr>
              <a:t>O</a:t>
            </a:r>
            <a:r>
              <a:rPr lang="en-US" altLang="zh-CN" b="1" baseline="-25000" dirty="0">
                <a:solidFill>
                  <a:srgbClr val="000000"/>
                </a:solidFill>
                <a:latin typeface="Times New Roman" panose="02020603050405020304" pitchFamily="18" charset="0"/>
                <a:cs typeface="Times New Roman" panose="02020603050405020304" pitchFamily="18" charset="0"/>
              </a:rPr>
              <a:t>2</a:t>
            </a:r>
            <a:r>
              <a:rPr lang="en-US" altLang="zh-CN" b="1" dirty="0">
                <a:solidFill>
                  <a:srgbClr val="000000"/>
                </a:solidFill>
                <a:latin typeface="Times New Roman" panose="02020603050405020304" pitchFamily="18" charset="0"/>
                <a:cs typeface="Times New Roman" panose="02020603050405020304" pitchFamily="18" charset="0"/>
              </a:rPr>
              <a:t>(g) + 4H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+ 4</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↔OOH* + 3H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+ 3</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endParaRPr lang="zh-CN" altLang="en-US" b="1" dirty="0">
              <a:solidFill>
                <a:srgbClr val="000000"/>
              </a:solidFill>
              <a:latin typeface="Times New Roman" panose="02020603050405020304" pitchFamily="18" charset="0"/>
              <a:cs typeface="Times New Roman" panose="02020603050405020304" pitchFamily="18" charset="0"/>
            </a:endParaRPr>
          </a:p>
          <a:p>
            <a:pPr algn="ctr" eaLnBrk="1" hangingPunct="1">
              <a:lnSpc>
                <a:spcPct val="200000"/>
              </a:lnSpc>
            </a:pPr>
            <a:r>
              <a:rPr lang="en-US" altLang="zh-CN" b="1" dirty="0">
                <a:solidFill>
                  <a:srgbClr val="000000"/>
                </a:solidFill>
                <a:latin typeface="Times New Roman" panose="02020603050405020304" pitchFamily="18" charset="0"/>
                <a:cs typeface="Times New Roman" panose="02020603050405020304" pitchFamily="18" charset="0"/>
              </a:rPr>
              <a:t>OOH* + 3H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+ 3</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O* + H</a:t>
            </a:r>
            <a:r>
              <a:rPr lang="en-US" altLang="zh-CN" b="1" baseline="-25000" dirty="0">
                <a:solidFill>
                  <a:srgbClr val="000000"/>
                </a:solidFill>
                <a:latin typeface="Times New Roman" panose="02020603050405020304" pitchFamily="18" charset="0"/>
                <a:cs typeface="Times New Roman" panose="02020603050405020304" pitchFamily="18" charset="0"/>
              </a:rPr>
              <a:t>2</a:t>
            </a:r>
            <a:r>
              <a:rPr lang="en-US" altLang="zh-CN" b="1" dirty="0">
                <a:solidFill>
                  <a:srgbClr val="000000"/>
                </a:solidFill>
                <a:latin typeface="Times New Roman" panose="02020603050405020304" pitchFamily="18" charset="0"/>
                <a:cs typeface="Times New Roman" panose="02020603050405020304" pitchFamily="18" charset="0"/>
              </a:rPr>
              <a:t>O(</a:t>
            </a:r>
            <a:r>
              <a:rPr lang="en-US" altLang="zh-CN" b="1" dirty="0" err="1">
                <a:solidFill>
                  <a:srgbClr val="000000"/>
                </a:solidFill>
                <a:latin typeface="Times New Roman" panose="02020603050405020304" pitchFamily="18" charset="0"/>
                <a:cs typeface="Times New Roman" panose="02020603050405020304" pitchFamily="18" charset="0"/>
              </a:rPr>
              <a:t>aq</a:t>
            </a:r>
            <a:r>
              <a:rPr lang="en-US" altLang="zh-CN" b="1" dirty="0">
                <a:solidFill>
                  <a:srgbClr val="000000"/>
                </a:solidFill>
                <a:latin typeface="Times New Roman" panose="02020603050405020304" pitchFamily="18" charset="0"/>
                <a:cs typeface="Times New Roman" panose="02020603050405020304" pitchFamily="18" charset="0"/>
              </a:rPr>
              <a:t>) + 2H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+ 2</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a:t>
            </a:r>
            <a:endParaRPr lang="zh-CN" altLang="en-US" b="1" dirty="0">
              <a:solidFill>
                <a:srgbClr val="000000"/>
              </a:solidFill>
              <a:latin typeface="Times New Roman" panose="02020603050405020304" pitchFamily="18" charset="0"/>
              <a:cs typeface="Times New Roman" panose="02020603050405020304" pitchFamily="18" charset="0"/>
            </a:endParaRPr>
          </a:p>
          <a:p>
            <a:pPr algn="ctr" eaLnBrk="1" hangingPunct="1">
              <a:lnSpc>
                <a:spcPct val="200000"/>
              </a:lnSpc>
            </a:pPr>
            <a:r>
              <a:rPr lang="en-US" altLang="zh-CN" b="1" dirty="0">
                <a:solidFill>
                  <a:srgbClr val="000000"/>
                </a:solidFill>
                <a:latin typeface="Times New Roman" panose="02020603050405020304" pitchFamily="18" charset="0"/>
                <a:cs typeface="Times New Roman" panose="02020603050405020304" pitchFamily="18" charset="0"/>
              </a:rPr>
              <a:t>O* + 2H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+ 2</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OH* + 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endParaRPr lang="zh-CN" altLang="en-US" b="1" dirty="0">
              <a:solidFill>
                <a:srgbClr val="000000"/>
              </a:solidFill>
              <a:latin typeface="Times New Roman" panose="02020603050405020304" pitchFamily="18" charset="0"/>
              <a:cs typeface="Times New Roman" panose="02020603050405020304" pitchFamily="18" charset="0"/>
            </a:endParaRPr>
          </a:p>
          <a:p>
            <a:pPr algn="ctr" eaLnBrk="1" hangingPunct="1">
              <a:lnSpc>
                <a:spcPct val="200000"/>
              </a:lnSpc>
            </a:pPr>
            <a:r>
              <a:rPr lang="en-US" altLang="zh-CN" b="1" dirty="0">
                <a:solidFill>
                  <a:srgbClr val="000000"/>
                </a:solidFill>
                <a:latin typeface="Times New Roman" panose="02020603050405020304" pitchFamily="18" charset="0"/>
                <a:cs typeface="Times New Roman" panose="02020603050405020304" pitchFamily="18" charset="0"/>
              </a:rPr>
              <a:t>OH* + H</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 </a:t>
            </a:r>
            <a:r>
              <a:rPr lang="en-US" altLang="zh-CN" b="1" i="1" dirty="0">
                <a:solidFill>
                  <a:srgbClr val="000000"/>
                </a:solidFill>
                <a:latin typeface="Times New Roman" panose="02020603050405020304" pitchFamily="18" charset="0"/>
                <a:cs typeface="Times New Roman" panose="02020603050405020304" pitchFamily="18" charset="0"/>
              </a:rPr>
              <a:t>e</a:t>
            </a:r>
            <a:r>
              <a:rPr lang="en-US" altLang="zh-CN" b="1" baseline="30000" dirty="0">
                <a:solidFill>
                  <a:srgbClr val="000000"/>
                </a:solidFill>
                <a:latin typeface="Times New Roman" panose="02020603050405020304" pitchFamily="18" charset="0"/>
                <a:cs typeface="Times New Roman" panose="02020603050405020304" pitchFamily="18" charset="0"/>
              </a:rPr>
              <a:t>−</a:t>
            </a:r>
            <a:r>
              <a:rPr lang="en-US" altLang="zh-CN" b="1" dirty="0">
                <a:solidFill>
                  <a:srgbClr val="000000"/>
                </a:solidFill>
                <a:latin typeface="Times New Roman" panose="02020603050405020304" pitchFamily="18" charset="0"/>
                <a:cs typeface="Times New Roman" panose="02020603050405020304" pitchFamily="18" charset="0"/>
              </a:rPr>
              <a:t>↔ H</a:t>
            </a:r>
            <a:r>
              <a:rPr lang="en-US" altLang="zh-CN" b="1" baseline="-25000" dirty="0">
                <a:solidFill>
                  <a:srgbClr val="000000"/>
                </a:solidFill>
                <a:latin typeface="Times New Roman" panose="02020603050405020304" pitchFamily="18" charset="0"/>
                <a:cs typeface="Times New Roman" panose="02020603050405020304" pitchFamily="18" charset="0"/>
              </a:rPr>
              <a:t>2</a:t>
            </a:r>
            <a:r>
              <a:rPr lang="en-US" altLang="zh-CN" b="1" dirty="0">
                <a:solidFill>
                  <a:srgbClr val="000000"/>
                </a:solidFill>
                <a:latin typeface="Times New Roman" panose="02020603050405020304" pitchFamily="18" charset="0"/>
                <a:cs typeface="Times New Roman" panose="02020603050405020304" pitchFamily="18" charset="0"/>
              </a:rPr>
              <a:t>O(</a:t>
            </a:r>
            <a:r>
              <a:rPr lang="en-US" altLang="zh-CN" b="1" dirty="0" err="1">
                <a:solidFill>
                  <a:srgbClr val="000000"/>
                </a:solidFill>
                <a:latin typeface="Times New Roman" panose="02020603050405020304" pitchFamily="18" charset="0"/>
                <a:cs typeface="Times New Roman" panose="02020603050405020304" pitchFamily="18" charset="0"/>
              </a:rPr>
              <a:t>aq</a:t>
            </a:r>
            <a:r>
              <a:rPr lang="en-US" altLang="zh-CN" b="1" dirty="0">
                <a:solidFill>
                  <a:srgbClr val="000000"/>
                </a:solidFill>
                <a:latin typeface="Times New Roman" panose="02020603050405020304" pitchFamily="18" charset="0"/>
                <a:cs typeface="Times New Roman" panose="02020603050405020304" pitchFamily="18" charset="0"/>
              </a:rPr>
              <a:t>)</a:t>
            </a:r>
            <a:endParaRPr lang="zh-CN" altLang="en-US" b="1" dirty="0">
              <a:solidFill>
                <a:srgbClr val="000000"/>
              </a:solidFill>
              <a:latin typeface="Times New Roman" panose="02020603050405020304" pitchFamily="18" charset="0"/>
              <a:cs typeface="Times New Roman" panose="02020603050405020304" pitchFamily="18" charset="0"/>
            </a:endParaRPr>
          </a:p>
        </p:txBody>
      </p:sp>
      <p:grpSp>
        <p:nvGrpSpPr>
          <p:cNvPr id="6" name="Group 5"/>
          <p:cNvGrpSpPr/>
          <p:nvPr/>
        </p:nvGrpSpPr>
        <p:grpSpPr>
          <a:xfrm>
            <a:off x="107504" y="1563586"/>
            <a:ext cx="2205773" cy="511087"/>
            <a:chOff x="395536" y="2892991"/>
            <a:chExt cx="3657600" cy="870525"/>
          </a:xfrm>
        </p:grpSpPr>
        <p:sp>
          <p:nvSpPr>
            <p:cNvPr id="7" name="右箭头 4"/>
            <p:cNvSpPr/>
            <p:nvPr/>
          </p:nvSpPr>
          <p:spPr>
            <a:xfrm>
              <a:off x="395536" y="3382516"/>
              <a:ext cx="3657600" cy="3810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8" name="TextBox 5"/>
            <p:cNvSpPr txBox="1">
              <a:spLocks noChangeArrowheads="1"/>
            </p:cNvSpPr>
            <p:nvPr/>
          </p:nvSpPr>
          <p:spPr bwMode="auto">
            <a:xfrm>
              <a:off x="780934" y="2892991"/>
              <a:ext cx="1130830" cy="7863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2400" b="1" dirty="0">
                  <a:solidFill>
                    <a:srgbClr val="00B0F0"/>
                  </a:solidFill>
                </a:rPr>
                <a:t>ORR</a:t>
              </a:r>
              <a:endParaRPr lang="zh-CN" altLang="en-US" sz="2400" b="1" dirty="0">
                <a:solidFill>
                  <a:srgbClr val="00B0F0"/>
                </a:solidFill>
              </a:endParaRPr>
            </a:p>
          </p:txBody>
        </p:sp>
      </p:grpSp>
      <p:grpSp>
        <p:nvGrpSpPr>
          <p:cNvPr id="9" name="Group 8"/>
          <p:cNvGrpSpPr/>
          <p:nvPr/>
        </p:nvGrpSpPr>
        <p:grpSpPr>
          <a:xfrm>
            <a:off x="1908578" y="4295223"/>
            <a:ext cx="1969589" cy="657505"/>
            <a:chOff x="5053230" y="4181560"/>
            <a:chExt cx="3657600" cy="960562"/>
          </a:xfrm>
        </p:grpSpPr>
        <p:sp>
          <p:nvSpPr>
            <p:cNvPr id="10" name="右箭头 6"/>
            <p:cNvSpPr/>
            <p:nvPr/>
          </p:nvSpPr>
          <p:spPr>
            <a:xfrm rot="10800000">
              <a:off x="5053230" y="4181560"/>
              <a:ext cx="3657600" cy="381000"/>
            </a:xfrm>
            <a:prstGeom prst="rightArrow">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1" name="TextBox 7"/>
            <p:cNvSpPr txBox="1">
              <a:spLocks noChangeArrowheads="1"/>
            </p:cNvSpPr>
            <p:nvPr/>
          </p:nvSpPr>
          <p:spPr bwMode="auto">
            <a:xfrm>
              <a:off x="6516215" y="4377740"/>
              <a:ext cx="1163649" cy="764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2800" b="1" dirty="0">
                  <a:solidFill>
                    <a:srgbClr val="00B0F0"/>
                  </a:solidFill>
                </a:rPr>
                <a:t>OER</a:t>
              </a:r>
              <a:endParaRPr lang="zh-CN" altLang="en-US" sz="2800" b="1" dirty="0">
                <a:solidFill>
                  <a:srgbClr val="00B0F0"/>
                </a:solidFill>
              </a:endParaRPr>
            </a:p>
          </p:txBody>
        </p:sp>
      </p:grpSp>
      <p:sp>
        <p:nvSpPr>
          <p:cNvPr id="2" name="TextBox 1"/>
          <p:cNvSpPr txBox="1"/>
          <p:nvPr/>
        </p:nvSpPr>
        <p:spPr>
          <a:xfrm>
            <a:off x="1173128" y="1593498"/>
            <a:ext cx="2980303" cy="369332"/>
          </a:xfrm>
          <a:prstGeom prst="rect">
            <a:avLst/>
          </a:prstGeom>
          <a:noFill/>
        </p:spPr>
        <p:txBody>
          <a:bodyPr wrap="none" rtlCol="0">
            <a:spAutoFit/>
          </a:bodyPr>
          <a:lstStyle/>
          <a:p>
            <a:r>
              <a:rPr lang="en-AU" dirty="0" smtClean="0">
                <a:solidFill>
                  <a:srgbClr val="00B0F0"/>
                </a:solidFill>
              </a:rPr>
              <a:t>(oxygen reduction reaction)</a:t>
            </a:r>
            <a:endParaRPr lang="en-AU" dirty="0">
              <a:solidFill>
                <a:srgbClr val="00B0F0"/>
              </a:solidFill>
            </a:endParaRPr>
          </a:p>
        </p:txBody>
      </p:sp>
      <p:sp>
        <p:nvSpPr>
          <p:cNvPr id="12" name="TextBox 11"/>
          <p:cNvSpPr txBox="1"/>
          <p:nvPr/>
        </p:nvSpPr>
        <p:spPr>
          <a:xfrm>
            <a:off x="1268661" y="4922824"/>
            <a:ext cx="2954655" cy="369332"/>
          </a:xfrm>
          <a:prstGeom prst="rect">
            <a:avLst/>
          </a:prstGeom>
          <a:noFill/>
        </p:spPr>
        <p:txBody>
          <a:bodyPr wrap="none" rtlCol="0">
            <a:spAutoFit/>
          </a:bodyPr>
          <a:lstStyle/>
          <a:p>
            <a:r>
              <a:rPr lang="en-AU" dirty="0" smtClean="0">
                <a:solidFill>
                  <a:srgbClr val="00B0F0"/>
                </a:solidFill>
              </a:rPr>
              <a:t>(oxygen evolution reaction)</a:t>
            </a:r>
            <a:endParaRPr lang="en-AU" dirty="0">
              <a:solidFill>
                <a:srgbClr val="00B0F0"/>
              </a:solidFill>
            </a:endParaRPr>
          </a:p>
        </p:txBody>
      </p:sp>
      <p:sp>
        <p:nvSpPr>
          <p:cNvPr id="3" name="TextBox 2"/>
          <p:cNvSpPr txBox="1"/>
          <p:nvPr/>
        </p:nvSpPr>
        <p:spPr>
          <a:xfrm>
            <a:off x="107504" y="6247413"/>
            <a:ext cx="4876656" cy="338554"/>
          </a:xfrm>
          <a:prstGeom prst="rect">
            <a:avLst/>
          </a:prstGeom>
          <a:noFill/>
        </p:spPr>
        <p:txBody>
          <a:bodyPr wrap="none" rtlCol="0">
            <a:spAutoFit/>
          </a:bodyPr>
          <a:lstStyle/>
          <a:p>
            <a:r>
              <a:rPr lang="en-AU" sz="1600" i="1" dirty="0" err="1" smtClean="0"/>
              <a:t>Norskov</a:t>
            </a:r>
            <a:r>
              <a:rPr lang="en-AU" sz="1600" i="1" dirty="0" smtClean="0"/>
              <a:t> et al., J. Phys. Chem. B 108, 17886 (2004)</a:t>
            </a:r>
            <a:endParaRPr lang="en-AU" sz="1600" i="1" dirty="0"/>
          </a:p>
        </p:txBody>
      </p:sp>
      <p:sp>
        <p:nvSpPr>
          <p:cNvPr id="13" name="TextBox 12"/>
          <p:cNvSpPr txBox="1"/>
          <p:nvPr/>
        </p:nvSpPr>
        <p:spPr>
          <a:xfrm>
            <a:off x="5503101" y="4693778"/>
            <a:ext cx="3512500" cy="1754326"/>
          </a:xfrm>
          <a:prstGeom prst="rect">
            <a:avLst/>
          </a:prstGeom>
          <a:noFill/>
        </p:spPr>
        <p:txBody>
          <a:bodyPr wrap="none" rtlCol="0">
            <a:spAutoFit/>
          </a:bodyPr>
          <a:lstStyle/>
          <a:p>
            <a:r>
              <a:rPr lang="en-AU" dirty="0" smtClean="0"/>
              <a:t>U=0V equivalent to gas-phase </a:t>
            </a:r>
          </a:p>
          <a:p>
            <a:r>
              <a:rPr lang="en-AU" dirty="0" smtClean="0"/>
              <a:t>hydrogen oxidation reaction </a:t>
            </a:r>
          </a:p>
          <a:p>
            <a:endParaRPr lang="en-AU" dirty="0" smtClean="0"/>
          </a:p>
          <a:p>
            <a:r>
              <a:rPr lang="en-AU" dirty="0" smtClean="0"/>
              <a:t>U=1.23V where fuel cell has the </a:t>
            </a:r>
          </a:p>
          <a:p>
            <a:r>
              <a:rPr lang="en-AU" dirty="0"/>
              <a:t>m</a:t>
            </a:r>
            <a:r>
              <a:rPr lang="en-AU" dirty="0" smtClean="0"/>
              <a:t>aximum potential allowed by</a:t>
            </a:r>
          </a:p>
          <a:p>
            <a:r>
              <a:rPr lang="en-AU" dirty="0" smtClean="0"/>
              <a:t>thermodynamics</a:t>
            </a:r>
            <a:endParaRPr lang="en-AU" dirty="0"/>
          </a:p>
        </p:txBody>
      </p:sp>
      <p:sp>
        <p:nvSpPr>
          <p:cNvPr id="14" name="TextBox 13"/>
          <p:cNvSpPr txBox="1"/>
          <p:nvPr/>
        </p:nvSpPr>
        <p:spPr>
          <a:xfrm>
            <a:off x="4681436" y="2081247"/>
            <a:ext cx="550151" cy="2446824"/>
          </a:xfrm>
          <a:prstGeom prst="rect">
            <a:avLst/>
          </a:prstGeom>
          <a:noFill/>
        </p:spPr>
        <p:txBody>
          <a:bodyPr wrap="none" rtlCol="0">
            <a:spAutoFit/>
          </a:bodyPr>
          <a:lstStyle/>
          <a:p>
            <a:pPr>
              <a:lnSpc>
                <a:spcPct val="150000"/>
              </a:lnSpc>
            </a:pPr>
            <a:r>
              <a:rPr lang="en-AU" dirty="0" smtClean="0"/>
              <a:t>(</a:t>
            </a:r>
            <a:r>
              <a:rPr lang="en-AU" sz="1400" dirty="0" smtClean="0"/>
              <a:t>R1)</a:t>
            </a:r>
          </a:p>
          <a:p>
            <a:pPr>
              <a:lnSpc>
                <a:spcPct val="150000"/>
              </a:lnSpc>
            </a:pPr>
            <a:endParaRPr lang="en-AU" sz="1400" dirty="0" smtClean="0"/>
          </a:p>
          <a:p>
            <a:pPr>
              <a:lnSpc>
                <a:spcPct val="150000"/>
              </a:lnSpc>
            </a:pPr>
            <a:r>
              <a:rPr lang="en-AU" sz="1400" dirty="0" smtClean="0"/>
              <a:t>(R2)</a:t>
            </a:r>
          </a:p>
          <a:p>
            <a:pPr>
              <a:lnSpc>
                <a:spcPct val="150000"/>
              </a:lnSpc>
            </a:pPr>
            <a:endParaRPr lang="en-AU" sz="1400" dirty="0" smtClean="0"/>
          </a:p>
          <a:p>
            <a:pPr>
              <a:lnSpc>
                <a:spcPct val="150000"/>
              </a:lnSpc>
            </a:pPr>
            <a:r>
              <a:rPr lang="en-AU" sz="1400" dirty="0" smtClean="0"/>
              <a:t>(R3)</a:t>
            </a:r>
          </a:p>
          <a:p>
            <a:pPr>
              <a:lnSpc>
                <a:spcPct val="150000"/>
              </a:lnSpc>
            </a:pPr>
            <a:endParaRPr lang="en-AU" sz="1400" dirty="0" smtClean="0"/>
          </a:p>
          <a:p>
            <a:pPr>
              <a:lnSpc>
                <a:spcPct val="150000"/>
              </a:lnSpc>
            </a:pPr>
            <a:r>
              <a:rPr lang="en-AU" sz="1400" dirty="0" smtClean="0"/>
              <a:t>(R4)</a:t>
            </a:r>
            <a:endParaRPr lang="en-AU" sz="1400" dirty="0"/>
          </a:p>
        </p:txBody>
      </p:sp>
      <p:sp>
        <p:nvSpPr>
          <p:cNvPr id="15" name="TextBox 14"/>
          <p:cNvSpPr txBox="1"/>
          <p:nvPr/>
        </p:nvSpPr>
        <p:spPr>
          <a:xfrm>
            <a:off x="178618" y="5319533"/>
            <a:ext cx="5134739" cy="923330"/>
          </a:xfrm>
          <a:prstGeom prst="rect">
            <a:avLst/>
          </a:prstGeom>
          <a:noFill/>
        </p:spPr>
        <p:txBody>
          <a:bodyPr wrap="none" rtlCol="0">
            <a:spAutoFit/>
          </a:bodyPr>
          <a:lstStyle/>
          <a:p>
            <a:r>
              <a:rPr lang="en-AU" dirty="0" smtClean="0"/>
              <a:t>ORR and OER are reverse reactions; share</a:t>
            </a:r>
          </a:p>
          <a:p>
            <a:r>
              <a:rPr lang="en-AU" dirty="0"/>
              <a:t>s</a:t>
            </a:r>
            <a:r>
              <a:rPr lang="en-AU" dirty="0" smtClean="0"/>
              <a:t>ame reaction pathway and free energy diagram</a:t>
            </a:r>
          </a:p>
          <a:p>
            <a:r>
              <a:rPr lang="en-AU" dirty="0"/>
              <a:t>o</a:t>
            </a:r>
            <a:r>
              <a:rPr lang="en-AU" dirty="0" smtClean="0"/>
              <a:t>nly difference is reaction direction</a:t>
            </a:r>
            <a:endParaRPr lang="en-AU" dirty="0"/>
          </a:p>
        </p:txBody>
      </p:sp>
    </p:spTree>
    <p:extLst>
      <p:ext uri="{BB962C8B-B14F-4D97-AF65-F5344CB8AC3E}">
        <p14:creationId xmlns:p14="http://schemas.microsoft.com/office/powerpoint/2010/main" val="19654576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
          <p:cNvSpPr txBox="1">
            <a:spLocks noChangeArrowheads="1"/>
          </p:cNvSpPr>
          <p:nvPr/>
        </p:nvSpPr>
        <p:spPr bwMode="auto">
          <a:xfrm>
            <a:off x="2051720" y="404664"/>
            <a:ext cx="6876256" cy="646331"/>
          </a:xfrm>
          <a:prstGeom prst="rect">
            <a:avLst/>
          </a:prstGeom>
          <a:solidFill>
            <a:srgbClr val="FFFFCC"/>
          </a:solidFill>
          <a:ln w="9525">
            <a:noFill/>
            <a:miter lim="800000"/>
            <a:headEnd/>
            <a:tailEnd/>
          </a:ln>
          <a:effectLst/>
        </p:spPr>
        <p:txBody>
          <a:bodyPr wrap="square">
            <a:spAutoFit/>
          </a:bodyPr>
          <a:lstStyle/>
          <a:p>
            <a:pPr marL="457200" indent="-457200" algn="ctr">
              <a:defRPr/>
            </a:pPr>
            <a:r>
              <a:rPr kumimoji="1" lang="en-US" altLang="zh-CN" sz="3600" b="1" dirty="0">
                <a:solidFill>
                  <a:srgbClr val="000000"/>
                </a:solidFill>
                <a:latin typeface="Arial" pitchFamily="34" charset="0"/>
                <a:cs typeface="Times New Roman" pitchFamily="18" charset="0"/>
              </a:rPr>
              <a:t>Metal </a:t>
            </a:r>
            <a:r>
              <a:rPr kumimoji="1" lang="en-US" altLang="zh-CN" sz="3600" b="1" dirty="0" err="1">
                <a:solidFill>
                  <a:srgbClr val="000000"/>
                </a:solidFill>
                <a:latin typeface="Arial" pitchFamily="34" charset="0"/>
                <a:cs typeface="Times New Roman" pitchFamily="18" charset="0"/>
              </a:rPr>
              <a:t>Dithiolene</a:t>
            </a:r>
            <a:r>
              <a:rPr kumimoji="1" lang="en-US" altLang="zh-CN" sz="3600" b="1" dirty="0">
                <a:solidFill>
                  <a:srgbClr val="000000"/>
                </a:solidFill>
                <a:latin typeface="Arial" pitchFamily="34" charset="0"/>
                <a:cs typeface="Times New Roman" pitchFamily="18" charset="0"/>
              </a:rPr>
              <a:t> nanosheets</a:t>
            </a:r>
            <a:endParaRPr kumimoji="1" lang="en-US" altLang="zh-CN" sz="3600" b="1" dirty="0">
              <a:latin typeface="Arial" pitchFamily="34" charset="0"/>
            </a:endParaRPr>
          </a:p>
        </p:txBody>
      </p:sp>
      <p:pic>
        <p:nvPicPr>
          <p:cNvPr id="12291" name="图片 5" descr="E:\课题\fuel cells\MCS\MCS\F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413" y="1916832"/>
            <a:ext cx="898366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539552" y="1264052"/>
            <a:ext cx="6647974" cy="646331"/>
          </a:xfrm>
          <a:prstGeom prst="rect">
            <a:avLst/>
          </a:prstGeom>
          <a:noFill/>
        </p:spPr>
        <p:txBody>
          <a:bodyPr wrap="none" rtlCol="0">
            <a:spAutoFit/>
          </a:bodyPr>
          <a:lstStyle/>
          <a:p>
            <a:r>
              <a:rPr lang="en-AU" dirty="0" smtClean="0"/>
              <a:t>Investigate metal </a:t>
            </a:r>
            <a:r>
              <a:rPr lang="en-AU" dirty="0" err="1" smtClean="0"/>
              <a:t>dithiolene</a:t>
            </a:r>
            <a:r>
              <a:rPr lang="en-AU" dirty="0" smtClean="0"/>
              <a:t> </a:t>
            </a:r>
            <a:r>
              <a:rPr lang="en-AU" dirty="0" err="1" smtClean="0"/>
              <a:t>nanosheets</a:t>
            </a:r>
            <a:r>
              <a:rPr lang="en-AU" dirty="0" smtClean="0"/>
              <a:t> as ORR/OER catalysts</a:t>
            </a:r>
          </a:p>
          <a:p>
            <a:r>
              <a:rPr lang="en-AU" dirty="0" smtClean="0"/>
              <a:t>9 different metal centres</a:t>
            </a:r>
            <a:endParaRPr lang="en-AU" dirty="0"/>
          </a:p>
        </p:txBody>
      </p:sp>
      <p:sp>
        <p:nvSpPr>
          <p:cNvPr id="3" name="TextBox 2"/>
          <p:cNvSpPr txBox="1"/>
          <p:nvPr/>
        </p:nvSpPr>
        <p:spPr>
          <a:xfrm>
            <a:off x="3131840" y="6498693"/>
            <a:ext cx="5665141" cy="369332"/>
          </a:xfrm>
          <a:prstGeom prst="rect">
            <a:avLst/>
          </a:prstGeom>
          <a:noFill/>
        </p:spPr>
        <p:txBody>
          <a:bodyPr wrap="none" rtlCol="0">
            <a:spAutoFit/>
          </a:bodyPr>
          <a:lstStyle/>
          <a:p>
            <a:r>
              <a:rPr lang="en-US" i="1" dirty="0"/>
              <a:t>P. </a:t>
            </a:r>
            <a:r>
              <a:rPr lang="en-US" i="1" dirty="0" smtClean="0"/>
              <a:t>Zhang</a:t>
            </a:r>
            <a:r>
              <a:rPr lang="en-US" i="1" dirty="0"/>
              <a:t> </a:t>
            </a:r>
            <a:r>
              <a:rPr lang="en-US" i="1" dirty="0" smtClean="0"/>
              <a:t>et al. </a:t>
            </a:r>
            <a:r>
              <a:rPr lang="en-US" i="1" dirty="0" err="1" smtClean="0"/>
              <a:t>Catal</a:t>
            </a:r>
            <a:r>
              <a:rPr lang="en-US" i="1" dirty="0"/>
              <a:t>. Sci. Tech. 8, 3666-3672 (2018). </a:t>
            </a:r>
          </a:p>
        </p:txBody>
      </p:sp>
    </p:spTree>
    <p:extLst>
      <p:ext uri="{BB962C8B-B14F-4D97-AF65-F5344CB8AC3E}">
        <p14:creationId xmlns:p14="http://schemas.microsoft.com/office/powerpoint/2010/main" val="297774356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315" name="Picture 2" descr="D:\Fe3C18S6H6.bmp"/>
          <p:cNvPicPr>
            <a:picLocks noChangeAspect="1" noChangeArrowheads="1"/>
          </p:cNvPicPr>
          <p:nvPr/>
        </p:nvPicPr>
        <p:blipFill>
          <a:blip r:embed="rId2">
            <a:extLst>
              <a:ext uri="{28A0092B-C50C-407E-A947-70E740481C1C}">
                <a14:useLocalDpi xmlns:a14="http://schemas.microsoft.com/office/drawing/2010/main" val="0"/>
              </a:ext>
            </a:extLst>
          </a:blip>
          <a:srcRect l="31427" r="31427"/>
          <a:stretch>
            <a:fillRect/>
          </a:stretch>
        </p:blipFill>
        <p:spPr bwMode="auto">
          <a:xfrm rot="16200000">
            <a:off x="1983712" y="112632"/>
            <a:ext cx="4896544" cy="720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5"/>
          <p:cNvSpPr txBox="1">
            <a:spLocks noChangeArrowheads="1"/>
          </p:cNvSpPr>
          <p:nvPr/>
        </p:nvSpPr>
        <p:spPr bwMode="auto">
          <a:xfrm>
            <a:off x="1691680" y="404664"/>
            <a:ext cx="7495726" cy="707886"/>
          </a:xfrm>
          <a:prstGeom prst="rect">
            <a:avLst/>
          </a:prstGeom>
          <a:solidFill>
            <a:srgbClr val="FFFFCC"/>
          </a:solidFill>
          <a:ln w="9525">
            <a:noFill/>
            <a:miter lim="800000"/>
            <a:headEnd/>
            <a:tailEnd/>
          </a:ln>
          <a:effectLst/>
        </p:spPr>
        <p:txBody>
          <a:bodyPr wrap="square">
            <a:spAutoFit/>
          </a:bodyPr>
          <a:lstStyle/>
          <a:p>
            <a:pPr marL="457200" indent="-457200" algn="ctr">
              <a:defRPr/>
            </a:pPr>
            <a:r>
              <a:rPr kumimoji="1" lang="en-US" altLang="zh-CN" sz="4000" b="1" dirty="0">
                <a:solidFill>
                  <a:srgbClr val="000000"/>
                </a:solidFill>
                <a:latin typeface="Arial" pitchFamily="34" charset="0"/>
                <a:cs typeface="Arial" pitchFamily="34" charset="0"/>
              </a:rPr>
              <a:t>Atomic structure of </a:t>
            </a:r>
            <a:r>
              <a:rPr lang="en-US" altLang="zh-CN" sz="4000" b="1" dirty="0">
                <a:solidFill>
                  <a:srgbClr val="000000"/>
                </a:solidFill>
                <a:latin typeface="Arial" pitchFamily="34" charset="0"/>
                <a:cs typeface="Arial" pitchFamily="34" charset="0"/>
              </a:rPr>
              <a:t>M</a:t>
            </a:r>
            <a:r>
              <a:rPr lang="en-US" altLang="zh-CN" sz="4000" b="1" baseline="-25000" dirty="0">
                <a:solidFill>
                  <a:srgbClr val="000000"/>
                </a:solidFill>
                <a:latin typeface="Arial" pitchFamily="34" charset="0"/>
                <a:cs typeface="Arial" pitchFamily="34" charset="0"/>
              </a:rPr>
              <a:t>3</a:t>
            </a:r>
            <a:r>
              <a:rPr lang="en-US" altLang="zh-CN" sz="4000" b="1" dirty="0">
                <a:solidFill>
                  <a:srgbClr val="000000"/>
                </a:solidFill>
                <a:latin typeface="Arial" pitchFamily="34" charset="0"/>
                <a:cs typeface="Arial" pitchFamily="34" charset="0"/>
              </a:rPr>
              <a:t>(THT)</a:t>
            </a:r>
            <a:r>
              <a:rPr lang="en-US" altLang="zh-CN" sz="4000" b="1" baseline="-25000" dirty="0">
                <a:solidFill>
                  <a:srgbClr val="000000"/>
                </a:solidFill>
                <a:latin typeface="Arial" pitchFamily="34" charset="0"/>
                <a:cs typeface="Arial" pitchFamily="34" charset="0"/>
              </a:rPr>
              <a:t>2</a:t>
            </a:r>
            <a:endParaRPr kumimoji="1" lang="en-US" altLang="zh-CN" sz="4000" b="1" baseline="-25000" dirty="0">
              <a:latin typeface="Arial" pitchFamily="34" charset="0"/>
              <a:cs typeface="Arial" pitchFamily="34" charset="0"/>
            </a:endParaRPr>
          </a:p>
        </p:txBody>
      </p:sp>
      <p:sp>
        <p:nvSpPr>
          <p:cNvPr id="2" name="TextBox 1"/>
          <p:cNvSpPr txBox="1"/>
          <p:nvPr/>
        </p:nvSpPr>
        <p:spPr>
          <a:xfrm>
            <a:off x="3225156" y="1982306"/>
            <a:ext cx="1346844" cy="584775"/>
          </a:xfrm>
          <a:prstGeom prst="rect">
            <a:avLst/>
          </a:prstGeom>
          <a:noFill/>
        </p:spPr>
        <p:txBody>
          <a:bodyPr wrap="none" rtlCol="0">
            <a:spAutoFit/>
          </a:bodyPr>
          <a:lstStyle/>
          <a:p>
            <a:r>
              <a:rPr lang="en-AU" sz="3200" dirty="0" smtClean="0"/>
              <a:t>C     H</a:t>
            </a:r>
          </a:p>
        </p:txBody>
      </p:sp>
      <p:sp>
        <p:nvSpPr>
          <p:cNvPr id="3" name="TextBox 2"/>
          <p:cNvSpPr txBox="1"/>
          <p:nvPr/>
        </p:nvSpPr>
        <p:spPr>
          <a:xfrm>
            <a:off x="4431984" y="4436234"/>
            <a:ext cx="1141659" cy="584775"/>
          </a:xfrm>
          <a:prstGeom prst="rect">
            <a:avLst/>
          </a:prstGeom>
          <a:noFill/>
        </p:spPr>
        <p:txBody>
          <a:bodyPr wrap="none" rtlCol="0">
            <a:spAutoFit/>
          </a:bodyPr>
          <a:lstStyle/>
          <a:p>
            <a:r>
              <a:rPr lang="en-AU" sz="3200" dirty="0" smtClean="0"/>
              <a:t>S   M</a:t>
            </a:r>
            <a:endParaRPr lang="en-AU" sz="3200" dirty="0"/>
          </a:p>
        </p:txBody>
      </p:sp>
      <p:cxnSp>
        <p:nvCxnSpPr>
          <p:cNvPr id="7" name="Straight Arrow Connector 6"/>
          <p:cNvCxnSpPr/>
          <p:nvPr/>
        </p:nvCxnSpPr>
        <p:spPr>
          <a:xfrm>
            <a:off x="3491880" y="2420888"/>
            <a:ext cx="216024" cy="12961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4572000" y="2420888"/>
            <a:ext cx="216024" cy="2923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flipV="1">
            <a:off x="4283968" y="4073805"/>
            <a:ext cx="288032" cy="2912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4431984" y="3717032"/>
            <a:ext cx="716080" cy="57300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92778" y="1582195"/>
            <a:ext cx="2582758" cy="1384995"/>
          </a:xfrm>
          <a:prstGeom prst="rect">
            <a:avLst/>
          </a:prstGeom>
          <a:noFill/>
        </p:spPr>
        <p:txBody>
          <a:bodyPr wrap="none" rtlCol="0">
            <a:spAutoFit/>
          </a:bodyPr>
          <a:lstStyle/>
          <a:p>
            <a:r>
              <a:rPr lang="en-AU" sz="2800" dirty="0" smtClean="0"/>
              <a:t>Atomic</a:t>
            </a:r>
          </a:p>
          <a:p>
            <a:r>
              <a:rPr lang="en-AU" sz="2800" dirty="0"/>
              <a:t>s</a:t>
            </a:r>
            <a:r>
              <a:rPr lang="en-AU" sz="2800" dirty="0" smtClean="0"/>
              <a:t>tructure of the</a:t>
            </a:r>
          </a:p>
          <a:p>
            <a:r>
              <a:rPr lang="en-AU" sz="2800" dirty="0"/>
              <a:t>u</a:t>
            </a:r>
            <a:r>
              <a:rPr lang="en-AU" sz="2800" dirty="0" smtClean="0"/>
              <a:t>nit cell</a:t>
            </a:r>
            <a:endParaRPr lang="en-AU" sz="2800" dirty="0"/>
          </a:p>
        </p:txBody>
      </p:sp>
      <p:sp>
        <p:nvSpPr>
          <p:cNvPr id="5" name="TextBox 4"/>
          <p:cNvSpPr txBox="1"/>
          <p:nvPr/>
        </p:nvSpPr>
        <p:spPr>
          <a:xfrm flipH="1">
            <a:off x="7354023" y="3717032"/>
            <a:ext cx="2114521" cy="1569660"/>
          </a:xfrm>
          <a:prstGeom prst="rect">
            <a:avLst/>
          </a:prstGeom>
          <a:noFill/>
        </p:spPr>
        <p:txBody>
          <a:bodyPr wrap="square" rtlCol="0">
            <a:spAutoFit/>
          </a:bodyPr>
          <a:lstStyle/>
          <a:p>
            <a:r>
              <a:rPr lang="en-US" sz="2400" dirty="0" smtClean="0"/>
              <a:t>There are</a:t>
            </a:r>
          </a:p>
          <a:p>
            <a:r>
              <a:rPr lang="en-US" sz="2400" dirty="0"/>
              <a:t>t</a:t>
            </a:r>
            <a:r>
              <a:rPr lang="en-US" sz="2400" dirty="0" smtClean="0"/>
              <a:t>hree metal</a:t>
            </a:r>
          </a:p>
          <a:p>
            <a:r>
              <a:rPr lang="en-US" sz="2400" dirty="0" smtClean="0"/>
              <a:t>sites per</a:t>
            </a:r>
          </a:p>
          <a:p>
            <a:r>
              <a:rPr lang="en-US" sz="2400" dirty="0"/>
              <a:t>u</a:t>
            </a:r>
            <a:r>
              <a:rPr lang="en-US" sz="2400" dirty="0" smtClean="0"/>
              <a:t>nit cell</a:t>
            </a:r>
            <a:endParaRPr lang="en-US" sz="2400" dirty="0"/>
          </a:p>
        </p:txBody>
      </p:sp>
      <p:sp>
        <p:nvSpPr>
          <p:cNvPr id="8" name="Oval 7"/>
          <p:cNvSpPr/>
          <p:nvPr/>
        </p:nvSpPr>
        <p:spPr>
          <a:xfrm>
            <a:off x="4211960" y="3429000"/>
            <a:ext cx="360040" cy="360040"/>
          </a:xfrm>
          <a:prstGeom prst="ellipse">
            <a:avLst/>
          </a:prstGeom>
          <a:solidFill>
            <a:schemeClr val="accent1">
              <a:lumMod val="60000"/>
              <a:lumOff val="4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6506087" y="3390109"/>
            <a:ext cx="360040" cy="360040"/>
          </a:xfrm>
          <a:prstGeom prst="ellipse">
            <a:avLst/>
          </a:prstGeom>
          <a:solidFill>
            <a:schemeClr val="accent1">
              <a:lumMod val="60000"/>
              <a:lumOff val="4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p:cNvSpPr/>
          <p:nvPr/>
        </p:nvSpPr>
        <p:spPr>
          <a:xfrm>
            <a:off x="3045136" y="5445224"/>
            <a:ext cx="360040" cy="360040"/>
          </a:xfrm>
          <a:prstGeom prst="ellipse">
            <a:avLst/>
          </a:prstGeom>
          <a:solidFill>
            <a:schemeClr val="accent1">
              <a:lumMod val="60000"/>
              <a:lumOff val="40000"/>
              <a:alpha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131840" y="6498693"/>
            <a:ext cx="5665141" cy="369332"/>
          </a:xfrm>
          <a:prstGeom prst="rect">
            <a:avLst/>
          </a:prstGeom>
          <a:noFill/>
        </p:spPr>
        <p:txBody>
          <a:bodyPr wrap="none" rtlCol="0">
            <a:spAutoFit/>
          </a:bodyPr>
          <a:lstStyle/>
          <a:p>
            <a:r>
              <a:rPr lang="en-US" dirty="0"/>
              <a:t>P. </a:t>
            </a:r>
            <a:r>
              <a:rPr lang="en-US" dirty="0" smtClean="0"/>
              <a:t>Zhang</a:t>
            </a:r>
            <a:r>
              <a:rPr lang="en-US" dirty="0"/>
              <a:t> </a:t>
            </a:r>
            <a:r>
              <a:rPr lang="en-US" dirty="0" smtClean="0"/>
              <a:t>et al. </a:t>
            </a:r>
            <a:r>
              <a:rPr lang="en-US" dirty="0" err="1" smtClean="0"/>
              <a:t>Catal</a:t>
            </a:r>
            <a:r>
              <a:rPr lang="en-US" dirty="0"/>
              <a:t>. Sci. Tech. 8, 3666-3672 (2018). </a:t>
            </a:r>
          </a:p>
        </p:txBody>
      </p:sp>
    </p:spTree>
    <p:extLst>
      <p:ext uri="{BB962C8B-B14F-4D97-AF65-F5344CB8AC3E}">
        <p14:creationId xmlns:p14="http://schemas.microsoft.com/office/powerpoint/2010/main" val="2781901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6381328"/>
            <a:ext cx="9036496" cy="2880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5" name="TextBox 4"/>
          <p:cNvSpPr txBox="1"/>
          <p:nvPr/>
        </p:nvSpPr>
        <p:spPr>
          <a:xfrm>
            <a:off x="0" y="0"/>
            <a:ext cx="9144000" cy="1323975"/>
          </a:xfrm>
          <a:prstGeom prst="rect">
            <a:avLst/>
          </a:prstGeom>
          <a:solidFill>
            <a:srgbClr val="FFFFCC"/>
          </a:solidFill>
        </p:spPr>
        <p:txBody>
          <a:bodyPr>
            <a:spAutoFit/>
          </a:bodyPr>
          <a:lstStyle/>
          <a:p>
            <a:pPr algn="ctr">
              <a:defRPr/>
            </a:pPr>
            <a:r>
              <a:rPr lang="en-US" sz="4000" b="1" dirty="0">
                <a:solidFill>
                  <a:srgbClr val="000000"/>
                </a:solidFill>
                <a:latin typeface="Arial" pitchFamily="34" charset="0"/>
                <a:cs typeface="Arial" pitchFamily="34" charset="0"/>
              </a:rPr>
              <a:t>Adsorption structures of ORR intermediates </a:t>
            </a:r>
          </a:p>
        </p:txBody>
      </p:sp>
      <p:pic>
        <p:nvPicPr>
          <p:cNvPr id="16387" name="图片 3" descr="Z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1371600"/>
            <a:ext cx="8153400" cy="543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466445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520" y="6309320"/>
            <a:ext cx="9035055" cy="286537"/>
          </a:xfrm>
          <a:prstGeom prst="rect">
            <a:avLst/>
          </a:prstGeom>
        </p:spPr>
      </p:pic>
      <p:pic>
        <p:nvPicPr>
          <p:cNvPr id="18434" name="图片 3" descr="E:\课题\fuel cells\MCS\energy path\PathZ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346200"/>
            <a:ext cx="7162800" cy="551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0"/>
            <a:ext cx="9144000" cy="1323975"/>
          </a:xfrm>
          <a:prstGeom prst="rect">
            <a:avLst/>
          </a:prstGeom>
          <a:solidFill>
            <a:srgbClr val="FFFFCC"/>
          </a:solidFill>
        </p:spPr>
        <p:txBody>
          <a:bodyPr>
            <a:spAutoFit/>
          </a:bodyPr>
          <a:lstStyle/>
          <a:p>
            <a:pPr algn="ctr">
              <a:defRPr/>
            </a:pPr>
            <a:r>
              <a:rPr lang="en-US" altLang="zh-CN" sz="4000" b="1" dirty="0">
                <a:solidFill>
                  <a:srgbClr val="000000"/>
                </a:solidFill>
                <a:latin typeface="Arial" pitchFamily="34" charset="0"/>
                <a:cs typeface="Arial" pitchFamily="34" charset="0"/>
              </a:rPr>
              <a:t>Reaction Free Energy diagrams of ORR/OER on M</a:t>
            </a:r>
            <a:r>
              <a:rPr lang="en-US" altLang="zh-CN" sz="4000" b="1" baseline="-25000" dirty="0">
                <a:solidFill>
                  <a:srgbClr val="000000"/>
                </a:solidFill>
                <a:latin typeface="Arial" pitchFamily="34" charset="0"/>
                <a:cs typeface="Arial" pitchFamily="34" charset="0"/>
              </a:rPr>
              <a:t>3</a:t>
            </a:r>
            <a:r>
              <a:rPr lang="en-US" altLang="zh-CN" sz="4000" b="1" dirty="0">
                <a:solidFill>
                  <a:srgbClr val="000000"/>
                </a:solidFill>
                <a:latin typeface="Arial" pitchFamily="34" charset="0"/>
                <a:cs typeface="Arial" pitchFamily="34" charset="0"/>
              </a:rPr>
              <a:t>(THT)</a:t>
            </a:r>
            <a:r>
              <a:rPr lang="en-US" altLang="zh-CN" sz="4000" b="1" baseline="-25000" dirty="0">
                <a:solidFill>
                  <a:srgbClr val="000000"/>
                </a:solidFill>
                <a:latin typeface="Arial" pitchFamily="34" charset="0"/>
                <a:cs typeface="Arial" pitchFamily="34" charset="0"/>
              </a:rPr>
              <a:t>2</a:t>
            </a:r>
            <a:endParaRPr lang="en-US" sz="4000" b="1" baseline="-25000" dirty="0">
              <a:solidFill>
                <a:srgbClr val="000000"/>
              </a:solidFill>
              <a:latin typeface="Arial" pitchFamily="34" charset="0"/>
              <a:cs typeface="Arial" pitchFamily="34" charset="0"/>
            </a:endParaRPr>
          </a:p>
        </p:txBody>
      </p:sp>
      <p:grpSp>
        <p:nvGrpSpPr>
          <p:cNvPr id="13" name="Group 12"/>
          <p:cNvGrpSpPr/>
          <p:nvPr/>
        </p:nvGrpSpPr>
        <p:grpSpPr>
          <a:xfrm>
            <a:off x="3419872" y="1323975"/>
            <a:ext cx="5503163" cy="1967446"/>
            <a:chOff x="3419872" y="1323975"/>
            <a:chExt cx="5503163" cy="1967446"/>
          </a:xfrm>
        </p:grpSpPr>
        <p:sp>
          <p:nvSpPr>
            <p:cNvPr id="3" name="Rectangle 2"/>
            <p:cNvSpPr/>
            <p:nvPr/>
          </p:nvSpPr>
          <p:spPr>
            <a:xfrm>
              <a:off x="3419872" y="1323975"/>
              <a:ext cx="2376264" cy="1889001"/>
            </a:xfrm>
            <a:prstGeom prst="rect">
              <a:avLst/>
            </a:prstGeom>
            <a:solidFill>
              <a:schemeClr val="tx2">
                <a:lumMod val="40000"/>
                <a:lumOff val="60000"/>
                <a:alpha val="18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7" name="Straight Arrow Connector 6"/>
            <p:cNvCxnSpPr/>
            <p:nvPr/>
          </p:nvCxnSpPr>
          <p:spPr>
            <a:xfrm flipH="1" flipV="1">
              <a:off x="4932040" y="2204864"/>
              <a:ext cx="3528392" cy="1008112"/>
            </a:xfrm>
            <a:prstGeom prst="straightConnector1">
              <a:avLst/>
            </a:prstGeom>
            <a:ln>
              <a:solidFill>
                <a:srgbClr val="0070C0"/>
              </a:solidFill>
              <a:tailEnd type="triangle" w="lg" len="lg"/>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8225408" y="2368091"/>
              <a:ext cx="697627" cy="923330"/>
            </a:xfrm>
            <a:prstGeom prst="rect">
              <a:avLst/>
            </a:prstGeom>
            <a:noFill/>
          </p:spPr>
          <p:txBody>
            <a:bodyPr wrap="none" rtlCol="0">
              <a:spAutoFit/>
            </a:bodyPr>
            <a:lstStyle/>
            <a:p>
              <a:r>
                <a:rPr lang="en-AU" dirty="0" smtClean="0"/>
                <a:t>Co</a:t>
              </a:r>
            </a:p>
            <a:p>
              <a:r>
                <a:rPr lang="en-AU" dirty="0"/>
                <a:t>b</a:t>
              </a:r>
              <a:r>
                <a:rPr lang="en-AU" dirty="0" smtClean="0"/>
                <a:t>est</a:t>
              </a:r>
            </a:p>
            <a:p>
              <a:r>
                <a:rPr lang="en-AU" dirty="0" smtClean="0"/>
                <a:t>ORR</a:t>
              </a:r>
              <a:endParaRPr lang="en-AU" dirty="0"/>
            </a:p>
          </p:txBody>
        </p:sp>
      </p:grpSp>
      <p:grpSp>
        <p:nvGrpSpPr>
          <p:cNvPr id="14" name="Group 13"/>
          <p:cNvGrpSpPr/>
          <p:nvPr/>
        </p:nvGrpSpPr>
        <p:grpSpPr>
          <a:xfrm>
            <a:off x="0" y="1323975"/>
            <a:ext cx="3419872" cy="2503785"/>
            <a:chOff x="0" y="1323975"/>
            <a:chExt cx="3419872" cy="2503785"/>
          </a:xfrm>
        </p:grpSpPr>
        <p:sp>
          <p:nvSpPr>
            <p:cNvPr id="4" name="Rectangle 3"/>
            <p:cNvSpPr/>
            <p:nvPr/>
          </p:nvSpPr>
          <p:spPr>
            <a:xfrm>
              <a:off x="990600" y="1323975"/>
              <a:ext cx="2429272" cy="1889001"/>
            </a:xfrm>
            <a:prstGeom prst="rect">
              <a:avLst/>
            </a:prstGeom>
            <a:solidFill>
              <a:srgbClr val="C2CD23">
                <a:alpha val="17000"/>
              </a:srgbClr>
            </a:solidFill>
            <a:ln>
              <a:solidFill>
                <a:srgbClr val="C2CD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extBox 9"/>
            <p:cNvSpPr txBox="1"/>
            <p:nvPr/>
          </p:nvSpPr>
          <p:spPr>
            <a:xfrm>
              <a:off x="0" y="2904430"/>
              <a:ext cx="684803" cy="923330"/>
            </a:xfrm>
            <a:prstGeom prst="rect">
              <a:avLst/>
            </a:prstGeom>
            <a:noFill/>
          </p:spPr>
          <p:txBody>
            <a:bodyPr wrap="none" rtlCol="0">
              <a:spAutoFit/>
            </a:bodyPr>
            <a:lstStyle/>
            <a:p>
              <a:r>
                <a:rPr lang="en-AU" dirty="0" smtClean="0"/>
                <a:t>Fe</a:t>
              </a:r>
            </a:p>
            <a:p>
              <a:r>
                <a:rPr lang="en-AU" dirty="0"/>
                <a:t>b</a:t>
              </a:r>
              <a:r>
                <a:rPr lang="en-AU" dirty="0" smtClean="0"/>
                <a:t>est</a:t>
              </a:r>
            </a:p>
            <a:p>
              <a:r>
                <a:rPr lang="en-AU" dirty="0" smtClean="0"/>
                <a:t>OER</a:t>
              </a:r>
              <a:endParaRPr lang="en-AU" dirty="0"/>
            </a:p>
          </p:txBody>
        </p:sp>
        <p:cxnSp>
          <p:nvCxnSpPr>
            <p:cNvPr id="11" name="Straight Arrow Connector 10"/>
            <p:cNvCxnSpPr/>
            <p:nvPr/>
          </p:nvCxnSpPr>
          <p:spPr>
            <a:xfrm flipV="1">
              <a:off x="251520" y="2368091"/>
              <a:ext cx="667072" cy="461665"/>
            </a:xfrm>
            <a:prstGeom prst="straightConnector1">
              <a:avLst/>
            </a:prstGeom>
            <a:ln>
              <a:solidFill>
                <a:srgbClr val="C2CD23"/>
              </a:solidFill>
              <a:tailEnd type="triangle" w="lg" len="lg"/>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04086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0" y="6356613"/>
            <a:ext cx="9035055" cy="286537"/>
          </a:xfrm>
          <a:prstGeom prst="rect">
            <a:avLst/>
          </a:prstGeom>
        </p:spPr>
      </p:pic>
      <p:pic>
        <p:nvPicPr>
          <p:cNvPr id="19458" name="图片 3" descr="F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375" y="1295400"/>
            <a:ext cx="8582025"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1835696" y="404664"/>
            <a:ext cx="7524328" cy="584775"/>
          </a:xfrm>
          <a:prstGeom prst="rect">
            <a:avLst/>
          </a:prstGeom>
          <a:solidFill>
            <a:srgbClr val="FFFFCC"/>
          </a:solidFill>
          <a:ln w="9525">
            <a:noFill/>
            <a:miter lim="800000"/>
            <a:headEnd/>
            <a:tailEnd/>
          </a:ln>
          <a:effectLst/>
        </p:spPr>
        <p:txBody>
          <a:bodyPr wrap="square">
            <a:spAutoFit/>
          </a:bodyPr>
          <a:lstStyle/>
          <a:p>
            <a:pPr marL="457200" indent="-457200" algn="ctr">
              <a:defRPr/>
            </a:pPr>
            <a:r>
              <a:rPr kumimoji="1" lang="en-US" altLang="zh-CN" sz="3200" b="1" dirty="0">
                <a:solidFill>
                  <a:srgbClr val="000000"/>
                </a:solidFill>
                <a:latin typeface="Arial" pitchFamily="34" charset="0"/>
                <a:cs typeface="Arial" pitchFamily="34" charset="0"/>
              </a:rPr>
              <a:t>Atomic structure of Fe</a:t>
            </a:r>
            <a:r>
              <a:rPr kumimoji="1" lang="en-US" altLang="zh-CN" sz="3200" b="1" baseline="-25000" dirty="0">
                <a:solidFill>
                  <a:srgbClr val="000000"/>
                </a:solidFill>
                <a:latin typeface="Arial" pitchFamily="34" charset="0"/>
                <a:cs typeface="Arial" pitchFamily="34" charset="0"/>
              </a:rPr>
              <a:t>x</a:t>
            </a:r>
            <a:r>
              <a:rPr kumimoji="1" lang="en-US" altLang="zh-CN" sz="3200" b="1" dirty="0">
                <a:solidFill>
                  <a:srgbClr val="000000"/>
                </a:solidFill>
                <a:latin typeface="Arial" pitchFamily="34" charset="0"/>
                <a:cs typeface="Arial" pitchFamily="34" charset="0"/>
              </a:rPr>
              <a:t>Co</a:t>
            </a:r>
            <a:r>
              <a:rPr kumimoji="1" lang="en-US" altLang="zh-CN" sz="3200" b="1" baseline="-25000" dirty="0">
                <a:solidFill>
                  <a:srgbClr val="000000"/>
                </a:solidFill>
                <a:latin typeface="Arial" pitchFamily="34" charset="0"/>
                <a:cs typeface="Arial" pitchFamily="34" charset="0"/>
              </a:rPr>
              <a:t>3-x</a:t>
            </a:r>
            <a:r>
              <a:rPr lang="en-US" altLang="zh-CN" sz="3200" b="1" dirty="0">
                <a:solidFill>
                  <a:srgbClr val="000000"/>
                </a:solidFill>
                <a:latin typeface="Arial" pitchFamily="34" charset="0"/>
                <a:cs typeface="Arial" pitchFamily="34" charset="0"/>
              </a:rPr>
              <a:t>(THT)</a:t>
            </a:r>
            <a:r>
              <a:rPr lang="en-US" altLang="zh-CN" sz="3200" b="1" baseline="-25000" dirty="0">
                <a:solidFill>
                  <a:srgbClr val="000000"/>
                </a:solidFill>
                <a:latin typeface="Arial" pitchFamily="34" charset="0"/>
                <a:cs typeface="Arial" pitchFamily="34" charset="0"/>
              </a:rPr>
              <a:t>2</a:t>
            </a:r>
            <a:endParaRPr kumimoji="1" lang="en-US" altLang="zh-CN" sz="3200" b="1" baseline="-25000" dirty="0">
              <a:latin typeface="Arial" pitchFamily="34" charset="0"/>
              <a:cs typeface="Arial" pitchFamily="34" charset="0"/>
            </a:endParaRPr>
          </a:p>
        </p:txBody>
      </p:sp>
      <p:sp>
        <p:nvSpPr>
          <p:cNvPr id="2" name="Rectangle 1"/>
          <p:cNvSpPr/>
          <p:nvPr/>
        </p:nvSpPr>
        <p:spPr>
          <a:xfrm>
            <a:off x="2051720" y="6021288"/>
            <a:ext cx="648072" cy="6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Rectangle 2"/>
          <p:cNvSpPr/>
          <p:nvPr/>
        </p:nvSpPr>
        <p:spPr>
          <a:xfrm>
            <a:off x="5580112" y="6021288"/>
            <a:ext cx="648072" cy="608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TextBox 5"/>
          <p:cNvSpPr txBox="1"/>
          <p:nvPr/>
        </p:nvSpPr>
        <p:spPr>
          <a:xfrm>
            <a:off x="5992482" y="1484784"/>
            <a:ext cx="3166251" cy="1569660"/>
          </a:xfrm>
          <a:prstGeom prst="rect">
            <a:avLst/>
          </a:prstGeom>
          <a:noFill/>
        </p:spPr>
        <p:txBody>
          <a:bodyPr wrap="none" rtlCol="0">
            <a:spAutoFit/>
          </a:bodyPr>
          <a:lstStyle/>
          <a:p>
            <a:r>
              <a:rPr lang="en-AU" sz="2400" dirty="0" smtClean="0"/>
              <a:t>Consider combination</a:t>
            </a:r>
          </a:p>
          <a:p>
            <a:r>
              <a:rPr lang="en-AU" sz="2400" dirty="0"/>
              <a:t>o</a:t>
            </a:r>
            <a:r>
              <a:rPr lang="en-AU" sz="2400" dirty="0" smtClean="0"/>
              <a:t>f Co and Fe, i.e.,</a:t>
            </a:r>
          </a:p>
          <a:p>
            <a:r>
              <a:rPr lang="en-AU" sz="2400" dirty="0"/>
              <a:t> </a:t>
            </a:r>
            <a:r>
              <a:rPr lang="en-AU" sz="2400" dirty="0" smtClean="0"/>
              <a:t>                FeCo</a:t>
            </a:r>
            <a:r>
              <a:rPr lang="en-AU" sz="2400" baseline="-25000" dirty="0" smtClean="0"/>
              <a:t>2</a:t>
            </a:r>
          </a:p>
          <a:p>
            <a:r>
              <a:rPr lang="en-AU" sz="2400" dirty="0"/>
              <a:t> </a:t>
            </a:r>
            <a:r>
              <a:rPr lang="en-AU" sz="2400" dirty="0" smtClean="0"/>
              <a:t>                Fe</a:t>
            </a:r>
            <a:r>
              <a:rPr lang="en-AU" sz="2400" baseline="-25000" dirty="0" smtClean="0"/>
              <a:t>2</a:t>
            </a:r>
            <a:r>
              <a:rPr lang="en-AU" sz="2400" dirty="0" smtClean="0"/>
              <a:t>Co</a:t>
            </a:r>
            <a:endParaRPr lang="en-AU" sz="2400" dirty="0"/>
          </a:p>
        </p:txBody>
      </p:sp>
      <p:sp>
        <p:nvSpPr>
          <p:cNvPr id="8" name="TextBox 7"/>
          <p:cNvSpPr txBox="1"/>
          <p:nvPr/>
        </p:nvSpPr>
        <p:spPr>
          <a:xfrm>
            <a:off x="3131840" y="6498693"/>
            <a:ext cx="5665141" cy="369332"/>
          </a:xfrm>
          <a:prstGeom prst="rect">
            <a:avLst/>
          </a:prstGeom>
          <a:noFill/>
        </p:spPr>
        <p:txBody>
          <a:bodyPr wrap="none" rtlCol="0">
            <a:spAutoFit/>
          </a:bodyPr>
          <a:lstStyle/>
          <a:p>
            <a:r>
              <a:rPr lang="en-US" dirty="0"/>
              <a:t>P. </a:t>
            </a:r>
            <a:r>
              <a:rPr lang="en-US" dirty="0" smtClean="0"/>
              <a:t>Zhang</a:t>
            </a:r>
            <a:r>
              <a:rPr lang="en-US" dirty="0"/>
              <a:t> </a:t>
            </a:r>
            <a:r>
              <a:rPr lang="en-US" dirty="0" smtClean="0"/>
              <a:t>et al. </a:t>
            </a:r>
            <a:r>
              <a:rPr lang="en-US" dirty="0" err="1" smtClean="0"/>
              <a:t>Catal</a:t>
            </a:r>
            <a:r>
              <a:rPr lang="en-US" dirty="0"/>
              <a:t>. Sci. Tech. 8, 3666-3672 (2018). </a:t>
            </a:r>
          </a:p>
        </p:txBody>
      </p:sp>
    </p:spTree>
    <p:extLst>
      <p:ext uri="{BB962C8B-B14F-4D97-AF65-F5344CB8AC3E}">
        <p14:creationId xmlns:p14="http://schemas.microsoft.com/office/powerpoint/2010/main" val="23924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0" y="6381328"/>
            <a:ext cx="9035055" cy="286537"/>
          </a:xfrm>
          <a:prstGeom prst="rect">
            <a:avLst/>
          </a:prstGeom>
        </p:spPr>
      </p:pic>
      <p:pic>
        <p:nvPicPr>
          <p:cNvPr id="23554" name="图片 17" descr="E:\课题\fuel cells\MCS\energy path\PathZ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5416" y="1196752"/>
            <a:ext cx="7264221" cy="5589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5"/>
          <p:cNvSpPr txBox="1">
            <a:spLocks noChangeArrowheads="1"/>
          </p:cNvSpPr>
          <p:nvPr/>
        </p:nvSpPr>
        <p:spPr bwMode="auto">
          <a:xfrm>
            <a:off x="1979712" y="493850"/>
            <a:ext cx="6804248" cy="584775"/>
          </a:xfrm>
          <a:prstGeom prst="rect">
            <a:avLst/>
          </a:prstGeom>
          <a:solidFill>
            <a:srgbClr val="FFFFCC"/>
          </a:solidFill>
          <a:ln w="9525">
            <a:noFill/>
            <a:miter lim="800000"/>
            <a:headEnd/>
            <a:tailEnd/>
          </a:ln>
          <a:effectLst/>
        </p:spPr>
        <p:txBody>
          <a:bodyPr wrap="square">
            <a:spAutoFit/>
          </a:bodyPr>
          <a:lstStyle/>
          <a:p>
            <a:pPr marL="457200" indent="-457200" algn="ctr">
              <a:defRPr/>
            </a:pPr>
            <a:r>
              <a:rPr kumimoji="1" lang="en-US" altLang="zh-CN" sz="3200" b="1" dirty="0">
                <a:solidFill>
                  <a:srgbClr val="000000"/>
                </a:solidFill>
                <a:latin typeface="Arial" pitchFamily="34" charset="0"/>
                <a:cs typeface="Arial" pitchFamily="34" charset="0"/>
              </a:rPr>
              <a:t>ORR/OER on </a:t>
            </a:r>
            <a:r>
              <a:rPr lang="en-US" altLang="zh-CN" sz="3200" b="1" dirty="0">
                <a:solidFill>
                  <a:srgbClr val="000000"/>
                </a:solidFill>
                <a:latin typeface="Arial" pitchFamily="34" charset="0"/>
                <a:cs typeface="Arial" pitchFamily="34" charset="0"/>
              </a:rPr>
              <a:t>Fe</a:t>
            </a:r>
            <a:r>
              <a:rPr lang="en-US" altLang="zh-CN" sz="3200" b="1" baseline="-25000" dirty="0">
                <a:solidFill>
                  <a:srgbClr val="000000"/>
                </a:solidFill>
                <a:latin typeface="Arial" pitchFamily="34" charset="0"/>
                <a:cs typeface="Arial" pitchFamily="34" charset="0"/>
              </a:rPr>
              <a:t>x</a:t>
            </a:r>
            <a:r>
              <a:rPr lang="en-US" altLang="zh-CN" sz="3200" b="1" dirty="0">
                <a:solidFill>
                  <a:srgbClr val="000000"/>
                </a:solidFill>
                <a:latin typeface="Arial" pitchFamily="34" charset="0"/>
                <a:cs typeface="Arial" pitchFamily="34" charset="0"/>
              </a:rPr>
              <a:t>Co</a:t>
            </a:r>
            <a:r>
              <a:rPr lang="en-US" altLang="zh-CN" sz="3200" b="1" baseline="-25000" dirty="0">
                <a:solidFill>
                  <a:srgbClr val="000000"/>
                </a:solidFill>
                <a:latin typeface="Arial" pitchFamily="34" charset="0"/>
                <a:cs typeface="Arial" pitchFamily="34" charset="0"/>
              </a:rPr>
              <a:t>3-x</a:t>
            </a:r>
            <a:r>
              <a:rPr lang="en-US" altLang="zh-CN" sz="3200" b="1" dirty="0">
                <a:solidFill>
                  <a:srgbClr val="000000"/>
                </a:solidFill>
                <a:latin typeface="Arial" pitchFamily="34" charset="0"/>
                <a:cs typeface="Arial" pitchFamily="34" charset="0"/>
              </a:rPr>
              <a:t>(THT)</a:t>
            </a:r>
            <a:r>
              <a:rPr lang="en-US" altLang="zh-CN" sz="3200" b="1" baseline="-25000" dirty="0">
                <a:solidFill>
                  <a:srgbClr val="000000"/>
                </a:solidFill>
                <a:latin typeface="Arial" pitchFamily="34" charset="0"/>
                <a:cs typeface="Arial" pitchFamily="34" charset="0"/>
              </a:rPr>
              <a:t>2</a:t>
            </a:r>
            <a:endParaRPr kumimoji="1" lang="en-US" altLang="zh-CN" sz="3200" b="1" baseline="-25000" dirty="0">
              <a:latin typeface="Arial" pitchFamily="34" charset="0"/>
              <a:cs typeface="Arial" pitchFamily="34" charset="0"/>
            </a:endParaRPr>
          </a:p>
        </p:txBody>
      </p:sp>
      <p:sp>
        <p:nvSpPr>
          <p:cNvPr id="3" name="Oval 2"/>
          <p:cNvSpPr/>
          <p:nvPr/>
        </p:nvSpPr>
        <p:spPr>
          <a:xfrm>
            <a:off x="2411760" y="1340768"/>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429099" y="4113076"/>
            <a:ext cx="504056"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p:cNvSpPr/>
          <p:nvPr/>
        </p:nvSpPr>
        <p:spPr>
          <a:xfrm>
            <a:off x="6573861" y="1340768"/>
            <a:ext cx="504056" cy="50405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6573861" y="4437112"/>
            <a:ext cx="504056" cy="50405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8149637" y="3212976"/>
            <a:ext cx="748923" cy="646331"/>
          </a:xfrm>
          <a:prstGeom prst="rect">
            <a:avLst/>
          </a:prstGeom>
          <a:noFill/>
        </p:spPr>
        <p:txBody>
          <a:bodyPr wrap="none" rtlCol="0">
            <a:spAutoFit/>
          </a:bodyPr>
          <a:lstStyle/>
          <a:p>
            <a:r>
              <a:rPr lang="en-US" dirty="0" smtClean="0"/>
              <a:t>Good</a:t>
            </a:r>
          </a:p>
          <a:p>
            <a:r>
              <a:rPr lang="en-US" dirty="0" smtClean="0"/>
              <a:t>ORR</a:t>
            </a:r>
            <a:endParaRPr lang="en-US" dirty="0"/>
          </a:p>
        </p:txBody>
      </p:sp>
      <p:cxnSp>
        <p:nvCxnSpPr>
          <p:cNvPr id="9" name="Straight Connector 8"/>
          <p:cNvCxnSpPr/>
          <p:nvPr/>
        </p:nvCxnSpPr>
        <p:spPr>
          <a:xfrm flipH="1" flipV="1">
            <a:off x="7956376" y="2518785"/>
            <a:ext cx="432048" cy="62218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5" idx="2"/>
          </p:cNvCxnSpPr>
          <p:nvPr/>
        </p:nvCxnSpPr>
        <p:spPr>
          <a:xfrm flipH="1">
            <a:off x="8149637" y="3859307"/>
            <a:ext cx="374462" cy="757825"/>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9173" y="3326386"/>
            <a:ext cx="748923" cy="646331"/>
          </a:xfrm>
          <a:prstGeom prst="rect">
            <a:avLst/>
          </a:prstGeom>
          <a:noFill/>
        </p:spPr>
        <p:txBody>
          <a:bodyPr wrap="none" rtlCol="0">
            <a:spAutoFit/>
          </a:bodyPr>
          <a:lstStyle/>
          <a:p>
            <a:r>
              <a:rPr lang="en-US" dirty="0" smtClean="0"/>
              <a:t>Good</a:t>
            </a:r>
          </a:p>
          <a:p>
            <a:r>
              <a:rPr lang="en-US" dirty="0" smtClean="0"/>
              <a:t>OER</a:t>
            </a:r>
            <a:endParaRPr lang="en-US" dirty="0"/>
          </a:p>
        </p:txBody>
      </p:sp>
      <p:cxnSp>
        <p:nvCxnSpPr>
          <p:cNvPr id="14" name="Straight Connector 13"/>
          <p:cNvCxnSpPr/>
          <p:nvPr/>
        </p:nvCxnSpPr>
        <p:spPr>
          <a:xfrm flipV="1">
            <a:off x="510954" y="2576862"/>
            <a:ext cx="460646" cy="636114"/>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a:stCxn id="12" idx="2"/>
          </p:cNvCxnSpPr>
          <p:nvPr/>
        </p:nvCxnSpPr>
        <p:spPr>
          <a:xfrm>
            <a:off x="403635" y="3972717"/>
            <a:ext cx="669430" cy="68041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17629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4"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0" y="1431602"/>
            <a:ext cx="4520247" cy="4028084"/>
            <a:chOff x="0" y="1431602"/>
            <a:chExt cx="4520247" cy="4028084"/>
          </a:xfrm>
        </p:grpSpPr>
        <p:pic>
          <p:nvPicPr>
            <p:cNvPr id="24578" name="Picture 4" descr="E:\课题\fuel cells\MCS\MCS\OR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458390"/>
              <a:ext cx="4355976" cy="3001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92263" y="1431602"/>
              <a:ext cx="4427984" cy="584775"/>
            </a:xfrm>
            <a:prstGeom prst="rect">
              <a:avLst/>
            </a:prstGeom>
            <a:solidFill>
              <a:srgbClr val="FFFFCC"/>
            </a:solidFill>
            <a:ln w="9525">
              <a:noFill/>
              <a:miter lim="800000"/>
              <a:headEnd/>
              <a:tailEnd/>
            </a:ln>
            <a:effectLst/>
          </p:spPr>
          <p:txBody>
            <a:bodyPr wrap="square">
              <a:spAutoFit/>
            </a:bodyPr>
            <a:lstStyle/>
            <a:p>
              <a:pPr marL="457200" indent="-457200" algn="ctr">
                <a:defRPr/>
              </a:pPr>
              <a:r>
                <a:rPr kumimoji="1" lang="en-US" altLang="zh-CN" sz="3200" b="1" dirty="0">
                  <a:solidFill>
                    <a:srgbClr val="000000"/>
                  </a:solidFill>
                  <a:latin typeface="Arial" pitchFamily="34" charset="0"/>
                  <a:cs typeface="Arial" pitchFamily="34" charset="0"/>
                </a:rPr>
                <a:t>ORR on </a:t>
              </a:r>
              <a:r>
                <a:rPr lang="en-US" altLang="zh-CN" sz="3200" b="1" dirty="0">
                  <a:solidFill>
                    <a:srgbClr val="000000"/>
                  </a:solidFill>
                  <a:latin typeface="Arial" pitchFamily="34" charset="0"/>
                  <a:cs typeface="Arial" pitchFamily="34" charset="0"/>
                </a:rPr>
                <a:t>M</a:t>
              </a:r>
              <a:r>
                <a:rPr lang="en-US" altLang="zh-CN" sz="3200" b="1" baseline="-25000" dirty="0">
                  <a:solidFill>
                    <a:srgbClr val="000000"/>
                  </a:solidFill>
                  <a:latin typeface="Arial" pitchFamily="34" charset="0"/>
                  <a:cs typeface="Arial" pitchFamily="34" charset="0"/>
                </a:rPr>
                <a:t>3</a:t>
              </a:r>
              <a:r>
                <a:rPr lang="en-US" altLang="zh-CN" sz="3200" b="1" dirty="0">
                  <a:solidFill>
                    <a:srgbClr val="000000"/>
                  </a:solidFill>
                  <a:latin typeface="Arial" pitchFamily="34" charset="0"/>
                  <a:cs typeface="Arial" pitchFamily="34" charset="0"/>
                </a:rPr>
                <a:t>(THT)</a:t>
              </a:r>
              <a:r>
                <a:rPr lang="en-US" altLang="zh-CN" sz="3200" b="1" baseline="-25000" dirty="0">
                  <a:solidFill>
                    <a:srgbClr val="000000"/>
                  </a:solidFill>
                  <a:latin typeface="Arial" pitchFamily="34" charset="0"/>
                  <a:cs typeface="Arial" pitchFamily="34" charset="0"/>
                </a:rPr>
                <a:t>2</a:t>
              </a:r>
              <a:endParaRPr kumimoji="1" lang="en-US" altLang="zh-CN" sz="3200" b="1" baseline="-25000" dirty="0">
                <a:latin typeface="Arial" pitchFamily="34" charset="0"/>
                <a:cs typeface="Arial" pitchFamily="34" charset="0"/>
              </a:endParaRPr>
            </a:p>
          </p:txBody>
        </p:sp>
      </p:grpSp>
      <p:pic>
        <p:nvPicPr>
          <p:cNvPr id="2" name="Picture 1"/>
          <p:cNvPicPr>
            <a:picLocks noChangeAspect="1"/>
          </p:cNvPicPr>
          <p:nvPr/>
        </p:nvPicPr>
        <p:blipFill>
          <a:blip r:embed="rId4"/>
          <a:stretch>
            <a:fillRect/>
          </a:stretch>
        </p:blipFill>
        <p:spPr>
          <a:xfrm>
            <a:off x="4507631" y="2564904"/>
            <a:ext cx="4569736" cy="2923734"/>
          </a:xfrm>
          <a:prstGeom prst="rect">
            <a:avLst/>
          </a:prstGeom>
        </p:spPr>
      </p:pic>
      <p:sp>
        <p:nvSpPr>
          <p:cNvPr id="6" name="Text Box 5"/>
          <p:cNvSpPr txBox="1">
            <a:spLocks noChangeArrowheads="1"/>
          </p:cNvSpPr>
          <p:nvPr/>
        </p:nvSpPr>
        <p:spPr bwMode="auto">
          <a:xfrm>
            <a:off x="4868084" y="1430393"/>
            <a:ext cx="4253036" cy="584775"/>
          </a:xfrm>
          <a:prstGeom prst="rect">
            <a:avLst/>
          </a:prstGeom>
          <a:solidFill>
            <a:srgbClr val="FFFFCC">
              <a:lumMod val="90000"/>
            </a:srgbClr>
          </a:solidFill>
          <a:ln w="9525">
            <a:noFill/>
            <a:miter lim="800000"/>
            <a:headEnd/>
            <a:tailEnd/>
          </a:ln>
          <a:effectLst/>
        </p:spPr>
        <p:txBody>
          <a:bodyPr wrap="square">
            <a:spAutoFit/>
          </a:bodyPr>
          <a:lstStyle/>
          <a:p>
            <a:pPr marL="457200" marR="0" lvl="0" indent="-457200" algn="ctr" defTabSz="914400" eaLnBrk="1" fontAlgn="base" latinLnBrk="0" hangingPunct="1">
              <a:lnSpc>
                <a:spcPct val="100000"/>
              </a:lnSpc>
              <a:spcBef>
                <a:spcPct val="0"/>
              </a:spcBef>
              <a:spcAft>
                <a:spcPct val="0"/>
              </a:spcAft>
              <a:buClrTx/>
              <a:buSzTx/>
              <a:buFontTx/>
              <a:buNone/>
              <a:tabLst/>
              <a:defRPr/>
            </a:pPr>
            <a:r>
              <a:rPr kumimoji="1" lang="en-US" altLang="zh-CN" sz="3200" b="1" i="0" u="none" strike="noStrike" kern="0" cap="none" spc="0" normalizeH="0" baseline="0" noProof="0" dirty="0">
                <a:ln>
                  <a:noFill/>
                </a:ln>
                <a:solidFill>
                  <a:srgbClr val="000000"/>
                </a:solidFill>
                <a:effectLst/>
                <a:uLnTx/>
                <a:uFillTx/>
                <a:ea typeface="宋体" panose="02010600030101010101" pitchFamily="2" charset="-122"/>
                <a:cs typeface="Arial" pitchFamily="34" charset="0"/>
              </a:rPr>
              <a:t>OER on </a:t>
            </a:r>
            <a:r>
              <a:rPr kumimoji="0" lang="en-US" altLang="zh-CN" sz="3200" b="1" i="0" u="none" strike="noStrike" kern="0" cap="none" spc="0" normalizeH="0" baseline="0" noProof="0" dirty="0">
                <a:ln>
                  <a:noFill/>
                </a:ln>
                <a:solidFill>
                  <a:srgbClr val="000000"/>
                </a:solidFill>
                <a:effectLst/>
                <a:uLnTx/>
                <a:uFillTx/>
                <a:ea typeface="宋体" panose="02010600030101010101" pitchFamily="2" charset="-122"/>
                <a:cs typeface="Arial" pitchFamily="34" charset="0"/>
              </a:rPr>
              <a:t>M</a:t>
            </a:r>
            <a:r>
              <a:rPr kumimoji="0" lang="en-US" altLang="zh-CN" sz="3200" b="1" i="0" u="none" strike="noStrike" kern="0" cap="none" spc="0" normalizeH="0" baseline="-25000" noProof="0" dirty="0">
                <a:ln>
                  <a:noFill/>
                </a:ln>
                <a:solidFill>
                  <a:srgbClr val="000000"/>
                </a:solidFill>
                <a:effectLst/>
                <a:uLnTx/>
                <a:uFillTx/>
                <a:ea typeface="宋体" panose="02010600030101010101" pitchFamily="2" charset="-122"/>
                <a:cs typeface="Arial" pitchFamily="34" charset="0"/>
              </a:rPr>
              <a:t>3</a:t>
            </a:r>
            <a:r>
              <a:rPr kumimoji="0" lang="en-US" altLang="zh-CN" sz="3200" b="1" i="0" u="none" strike="noStrike" kern="0" cap="none" spc="0" normalizeH="0" baseline="0" noProof="0" dirty="0">
                <a:ln>
                  <a:noFill/>
                </a:ln>
                <a:solidFill>
                  <a:srgbClr val="000000"/>
                </a:solidFill>
                <a:effectLst/>
                <a:uLnTx/>
                <a:uFillTx/>
                <a:ea typeface="宋体" panose="02010600030101010101" pitchFamily="2" charset="-122"/>
                <a:cs typeface="Arial" pitchFamily="34" charset="0"/>
              </a:rPr>
              <a:t>(THT)</a:t>
            </a:r>
            <a:r>
              <a:rPr kumimoji="0" lang="en-US" altLang="zh-CN" sz="3200" b="1" i="0" u="none" strike="noStrike" kern="0" cap="none" spc="0" normalizeH="0" baseline="-25000" noProof="0" dirty="0">
                <a:ln>
                  <a:noFill/>
                </a:ln>
                <a:solidFill>
                  <a:srgbClr val="000000"/>
                </a:solidFill>
                <a:effectLst/>
                <a:uLnTx/>
                <a:uFillTx/>
                <a:ea typeface="宋体" panose="02010600030101010101" pitchFamily="2" charset="-122"/>
                <a:cs typeface="Arial" pitchFamily="34" charset="0"/>
              </a:rPr>
              <a:t>2</a:t>
            </a:r>
            <a:endParaRPr kumimoji="1" lang="en-US" altLang="zh-CN" sz="3200" b="1" i="0" u="none" strike="noStrike" kern="0" cap="none" spc="0" normalizeH="0" baseline="-25000" noProof="0" dirty="0">
              <a:ln>
                <a:noFill/>
              </a:ln>
              <a:solidFill>
                <a:srgbClr val="006699"/>
              </a:solidFill>
              <a:effectLst/>
              <a:uLnTx/>
              <a:uFillTx/>
              <a:ea typeface="宋体" panose="02010600030101010101" pitchFamily="2" charset="-122"/>
              <a:cs typeface="Arial" pitchFamily="34" charset="0"/>
            </a:endParaRPr>
          </a:p>
        </p:txBody>
      </p:sp>
      <p:sp>
        <p:nvSpPr>
          <p:cNvPr id="4" name="Rectangle 3"/>
          <p:cNvSpPr/>
          <p:nvPr/>
        </p:nvSpPr>
        <p:spPr>
          <a:xfrm>
            <a:off x="7236296" y="2924944"/>
            <a:ext cx="648072" cy="3600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Oval 7"/>
          <p:cNvSpPr/>
          <p:nvPr/>
        </p:nvSpPr>
        <p:spPr>
          <a:xfrm>
            <a:off x="6444208" y="2924944"/>
            <a:ext cx="550394" cy="504056"/>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cxnSp>
        <p:nvCxnSpPr>
          <p:cNvPr id="10" name="Straight Connector 9"/>
          <p:cNvCxnSpPr/>
          <p:nvPr/>
        </p:nvCxnSpPr>
        <p:spPr>
          <a:xfrm flipV="1">
            <a:off x="6792499" y="2780928"/>
            <a:ext cx="1451909" cy="3240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6792499" y="3248980"/>
            <a:ext cx="1379901" cy="1476164"/>
          </a:xfrm>
          <a:prstGeom prst="line">
            <a:avLst/>
          </a:prstGeom>
        </p:spPr>
        <p:style>
          <a:lnRef idx="1">
            <a:schemeClr val="accent1"/>
          </a:lnRef>
          <a:fillRef idx="0">
            <a:schemeClr val="accent1"/>
          </a:fillRef>
          <a:effectRef idx="0">
            <a:schemeClr val="accent1"/>
          </a:effectRef>
          <a:fontRef idx="minor">
            <a:schemeClr val="tx1"/>
          </a:fontRef>
        </p:style>
      </p:cxnSp>
      <p:sp>
        <p:nvSpPr>
          <p:cNvPr id="15" name="Oval 14"/>
          <p:cNvSpPr/>
          <p:nvPr/>
        </p:nvSpPr>
        <p:spPr>
          <a:xfrm>
            <a:off x="827584" y="2978950"/>
            <a:ext cx="504056" cy="45005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6" name="TextBox 15"/>
          <p:cNvSpPr txBox="1"/>
          <p:nvPr/>
        </p:nvSpPr>
        <p:spPr>
          <a:xfrm>
            <a:off x="517452" y="5532404"/>
            <a:ext cx="8077852" cy="954107"/>
          </a:xfrm>
          <a:prstGeom prst="rect">
            <a:avLst/>
          </a:prstGeom>
          <a:noFill/>
        </p:spPr>
        <p:txBody>
          <a:bodyPr wrap="none" rtlCol="0">
            <a:spAutoFit/>
          </a:bodyPr>
          <a:lstStyle/>
          <a:p>
            <a:pPr lvl="0" fontAlgn="base">
              <a:spcBef>
                <a:spcPct val="0"/>
              </a:spcBef>
              <a:spcAft>
                <a:spcPct val="0"/>
              </a:spcAft>
            </a:pPr>
            <a:r>
              <a:rPr lang="en-US" altLang="zh-CN" sz="2800" dirty="0" smtClean="0">
                <a:solidFill>
                  <a:srgbClr val="0070C0"/>
                </a:solidFill>
                <a:ea typeface="宋体" panose="02010600030101010101" pitchFamily="2" charset="-122"/>
                <a:cs typeface="Times New Roman" panose="02020603050405020304" pitchFamily="18" charset="0"/>
              </a:rPr>
              <a:t>Predict Fe</a:t>
            </a:r>
            <a:r>
              <a:rPr lang="en-US" altLang="zh-CN" sz="2800" baseline="-25000" dirty="0" smtClean="0">
                <a:solidFill>
                  <a:srgbClr val="0070C0"/>
                </a:solidFill>
                <a:ea typeface="宋体" panose="02010600030101010101" pitchFamily="2" charset="-122"/>
                <a:cs typeface="Times New Roman" panose="02020603050405020304" pitchFamily="18" charset="0"/>
              </a:rPr>
              <a:t>x</a:t>
            </a:r>
            <a:r>
              <a:rPr lang="en-US" altLang="zh-CN" sz="2800" dirty="0" smtClean="0">
                <a:solidFill>
                  <a:srgbClr val="0070C0"/>
                </a:solidFill>
                <a:ea typeface="宋体" panose="02010600030101010101" pitchFamily="2" charset="-122"/>
                <a:cs typeface="Times New Roman" panose="02020603050405020304" pitchFamily="18" charset="0"/>
              </a:rPr>
              <a:t>Co</a:t>
            </a:r>
            <a:r>
              <a:rPr lang="en-US" altLang="zh-CN" sz="2800" baseline="-25000" dirty="0" smtClean="0">
                <a:solidFill>
                  <a:srgbClr val="0070C0"/>
                </a:solidFill>
                <a:ea typeface="宋体" panose="02010600030101010101" pitchFamily="2" charset="-122"/>
                <a:cs typeface="Times New Roman" panose="02020603050405020304" pitchFamily="18" charset="0"/>
              </a:rPr>
              <a:t>3-x</a:t>
            </a:r>
            <a:r>
              <a:rPr lang="en-US" altLang="zh-CN" sz="2800" dirty="0" smtClean="0">
                <a:solidFill>
                  <a:srgbClr val="0070C0"/>
                </a:solidFill>
                <a:ea typeface="宋体" panose="02010600030101010101" pitchFamily="2" charset="-122"/>
                <a:cs typeface="Times New Roman" panose="02020603050405020304" pitchFamily="18" charset="0"/>
              </a:rPr>
              <a:t>(THT)</a:t>
            </a:r>
            <a:r>
              <a:rPr lang="en-US" altLang="zh-CN" sz="2800" baseline="-25000" dirty="0" smtClean="0">
                <a:solidFill>
                  <a:srgbClr val="0070C0"/>
                </a:solidFill>
                <a:ea typeface="宋体" panose="02010600030101010101" pitchFamily="2" charset="-122"/>
                <a:cs typeface="Times New Roman" panose="02020603050405020304" pitchFamily="18" charset="0"/>
              </a:rPr>
              <a:t>2</a:t>
            </a:r>
            <a:r>
              <a:rPr lang="en-US" altLang="zh-CN" sz="2800" dirty="0" smtClean="0">
                <a:solidFill>
                  <a:srgbClr val="0070C0"/>
                </a:solidFill>
                <a:ea typeface="宋体" panose="02010600030101010101" pitchFamily="2" charset="-122"/>
                <a:cs typeface="Times New Roman" panose="02020603050405020304" pitchFamily="18" charset="0"/>
              </a:rPr>
              <a:t> </a:t>
            </a:r>
            <a:r>
              <a:rPr lang="en-US" altLang="zh-CN" sz="2800" dirty="0" err="1" smtClean="0">
                <a:solidFill>
                  <a:srgbClr val="0070C0"/>
                </a:solidFill>
                <a:ea typeface="宋体" panose="02010600030101010101" pitchFamily="2" charset="-122"/>
                <a:cs typeface="Times New Roman" panose="02020603050405020304" pitchFamily="18" charset="0"/>
              </a:rPr>
              <a:t>nanosheets</a:t>
            </a:r>
            <a:r>
              <a:rPr lang="en-US" altLang="zh-CN" sz="2800" dirty="0" smtClean="0">
                <a:solidFill>
                  <a:srgbClr val="0070C0"/>
                </a:solidFill>
                <a:ea typeface="宋体" panose="02010600030101010101" pitchFamily="2" charset="-122"/>
                <a:cs typeface="Times New Roman" panose="02020603050405020304" pitchFamily="18" charset="0"/>
              </a:rPr>
              <a:t> potential</a:t>
            </a:r>
          </a:p>
          <a:p>
            <a:pPr lvl="0" fontAlgn="base">
              <a:spcBef>
                <a:spcPct val="0"/>
              </a:spcBef>
              <a:spcAft>
                <a:spcPct val="0"/>
              </a:spcAft>
            </a:pPr>
            <a:r>
              <a:rPr lang="en-US" altLang="zh-CN" sz="2800" dirty="0" smtClean="0">
                <a:solidFill>
                  <a:srgbClr val="0070C0"/>
                </a:solidFill>
                <a:ea typeface="宋体" panose="02010600030101010101" pitchFamily="2" charset="-122"/>
                <a:cs typeface="Times New Roman" panose="02020603050405020304" pitchFamily="18" charset="0"/>
              </a:rPr>
              <a:t>promising bifunctional catalyst for ORR and OER </a:t>
            </a:r>
            <a:endParaRPr lang="en-US" altLang="zh-CN" sz="2800" dirty="0">
              <a:solidFill>
                <a:srgbClr val="0070C0"/>
              </a:solidFill>
              <a:ea typeface="宋体" panose="02010600030101010101" pitchFamily="2" charset="-122"/>
            </a:endParaRPr>
          </a:p>
        </p:txBody>
      </p:sp>
      <p:cxnSp>
        <p:nvCxnSpPr>
          <p:cNvPr id="20" name="Straight Connector 19"/>
          <p:cNvCxnSpPr/>
          <p:nvPr/>
        </p:nvCxnSpPr>
        <p:spPr>
          <a:xfrm>
            <a:off x="6792499" y="3176972"/>
            <a:ext cx="1379901" cy="1116124"/>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3131840" y="6498693"/>
            <a:ext cx="5665141" cy="369332"/>
          </a:xfrm>
          <a:prstGeom prst="rect">
            <a:avLst/>
          </a:prstGeom>
          <a:noFill/>
        </p:spPr>
        <p:txBody>
          <a:bodyPr wrap="none" rtlCol="0">
            <a:spAutoFit/>
          </a:bodyPr>
          <a:lstStyle/>
          <a:p>
            <a:r>
              <a:rPr lang="en-US" dirty="0"/>
              <a:t>P. </a:t>
            </a:r>
            <a:r>
              <a:rPr lang="en-US" dirty="0" smtClean="0"/>
              <a:t>Zhang</a:t>
            </a:r>
            <a:r>
              <a:rPr lang="en-US" dirty="0"/>
              <a:t> </a:t>
            </a:r>
            <a:r>
              <a:rPr lang="en-US" dirty="0" smtClean="0"/>
              <a:t>et al. </a:t>
            </a:r>
            <a:r>
              <a:rPr lang="en-US" dirty="0" err="1" smtClean="0"/>
              <a:t>Catal</a:t>
            </a:r>
            <a:r>
              <a:rPr lang="en-US" dirty="0"/>
              <a:t>. Sci. Tech. 8, 3666-3672 (2018). </a:t>
            </a:r>
          </a:p>
        </p:txBody>
      </p:sp>
      <p:sp>
        <p:nvSpPr>
          <p:cNvPr id="11" name="Rectangle 10"/>
          <p:cNvSpPr/>
          <p:nvPr/>
        </p:nvSpPr>
        <p:spPr>
          <a:xfrm>
            <a:off x="1979712" y="566297"/>
            <a:ext cx="6912768" cy="400110"/>
          </a:xfrm>
          <a:prstGeom prst="rect">
            <a:avLst/>
          </a:prstGeom>
        </p:spPr>
        <p:txBody>
          <a:bodyPr wrap="square">
            <a:spAutoFit/>
          </a:bodyPr>
          <a:lstStyle/>
          <a:p>
            <a:r>
              <a:rPr lang="en-US" altLang="zh-CN" sz="2000" dirty="0">
                <a:solidFill>
                  <a:schemeClr val="bg1"/>
                </a:solidFill>
                <a:ea typeface="宋体" panose="02010600030101010101" pitchFamily="2" charset="-122"/>
                <a:cs typeface="Times New Roman" panose="02020603050405020304" pitchFamily="18" charset="0"/>
              </a:rPr>
              <a:t>Fe</a:t>
            </a:r>
            <a:r>
              <a:rPr lang="en-US" altLang="zh-CN" sz="2000" baseline="-25000" dirty="0">
                <a:solidFill>
                  <a:schemeClr val="bg1"/>
                </a:solidFill>
                <a:ea typeface="宋体" panose="02010600030101010101" pitchFamily="2" charset="-122"/>
                <a:cs typeface="Times New Roman" panose="02020603050405020304" pitchFamily="18" charset="0"/>
              </a:rPr>
              <a:t>x</a:t>
            </a:r>
            <a:r>
              <a:rPr lang="en-US" altLang="zh-CN" sz="2000" dirty="0">
                <a:solidFill>
                  <a:schemeClr val="bg1"/>
                </a:solidFill>
                <a:ea typeface="宋体" panose="02010600030101010101" pitchFamily="2" charset="-122"/>
                <a:cs typeface="Times New Roman" panose="02020603050405020304" pitchFamily="18" charset="0"/>
              </a:rPr>
              <a:t>Co</a:t>
            </a:r>
            <a:r>
              <a:rPr lang="en-US" altLang="zh-CN" sz="2000" baseline="-25000" dirty="0">
                <a:solidFill>
                  <a:schemeClr val="bg1"/>
                </a:solidFill>
                <a:ea typeface="宋体" panose="02010600030101010101" pitchFamily="2" charset="-122"/>
                <a:cs typeface="Times New Roman" panose="02020603050405020304" pitchFamily="18" charset="0"/>
              </a:rPr>
              <a:t>3-x</a:t>
            </a:r>
            <a:r>
              <a:rPr lang="en-US" altLang="zh-CN" sz="2000" dirty="0">
                <a:solidFill>
                  <a:schemeClr val="bg1"/>
                </a:solidFill>
                <a:ea typeface="宋体" panose="02010600030101010101" pitchFamily="2" charset="-122"/>
                <a:cs typeface="Times New Roman" panose="02020603050405020304" pitchFamily="18" charset="0"/>
              </a:rPr>
              <a:t>(THT)</a:t>
            </a:r>
            <a:r>
              <a:rPr lang="en-US" altLang="zh-CN" sz="2000" baseline="-25000" dirty="0">
                <a:solidFill>
                  <a:schemeClr val="bg1"/>
                </a:solidFill>
                <a:ea typeface="宋体" panose="02010600030101010101" pitchFamily="2" charset="-122"/>
                <a:cs typeface="Times New Roman" panose="02020603050405020304" pitchFamily="18" charset="0"/>
              </a:rPr>
              <a:t>2</a:t>
            </a:r>
            <a:r>
              <a:rPr lang="en-US" altLang="zh-CN" sz="2000" dirty="0">
                <a:solidFill>
                  <a:schemeClr val="bg1"/>
                </a:solidFill>
                <a:ea typeface="宋体" panose="02010600030101010101" pitchFamily="2" charset="-122"/>
                <a:cs typeface="Times New Roman" panose="02020603050405020304" pitchFamily="18" charset="0"/>
              </a:rPr>
              <a:t> </a:t>
            </a:r>
            <a:r>
              <a:rPr lang="en-US" altLang="zh-CN" sz="2000" dirty="0" err="1" smtClean="0">
                <a:solidFill>
                  <a:schemeClr val="bg1"/>
                </a:solidFill>
                <a:ea typeface="宋体" panose="02010600030101010101" pitchFamily="2" charset="-122"/>
                <a:cs typeface="Times New Roman" panose="02020603050405020304" pitchFamily="18" charset="0"/>
              </a:rPr>
              <a:t>nanosheets</a:t>
            </a:r>
            <a:r>
              <a:rPr lang="en-US" altLang="zh-CN" sz="2000" dirty="0" smtClean="0">
                <a:solidFill>
                  <a:schemeClr val="bg1"/>
                </a:solidFill>
                <a:ea typeface="宋体" panose="02010600030101010101" pitchFamily="2" charset="-122"/>
                <a:cs typeface="Times New Roman" panose="02020603050405020304" pitchFamily="18" charset="0"/>
              </a:rPr>
              <a:t> promising </a:t>
            </a:r>
            <a:r>
              <a:rPr lang="en-US" altLang="zh-CN" sz="2000" dirty="0" err="1" smtClean="0">
                <a:solidFill>
                  <a:schemeClr val="bg1"/>
                </a:solidFill>
                <a:ea typeface="宋体" panose="02010600030101010101" pitchFamily="2" charset="-122"/>
                <a:cs typeface="Times New Roman" panose="02020603050405020304" pitchFamily="18" charset="0"/>
              </a:rPr>
              <a:t>bifunctional</a:t>
            </a:r>
            <a:r>
              <a:rPr lang="en-US" altLang="zh-CN" sz="2000" dirty="0" smtClean="0">
                <a:solidFill>
                  <a:schemeClr val="bg1"/>
                </a:solidFill>
                <a:ea typeface="宋体" panose="02010600030101010101" pitchFamily="2" charset="-122"/>
                <a:cs typeface="Times New Roman" panose="02020603050405020304" pitchFamily="18" charset="0"/>
              </a:rPr>
              <a:t> catalysts </a:t>
            </a:r>
            <a:endParaRPr lang="en-US" sz="2000" dirty="0">
              <a:solidFill>
                <a:schemeClr val="bg1"/>
              </a:solidFill>
            </a:endParaRPr>
          </a:p>
        </p:txBody>
      </p:sp>
      <p:sp>
        <p:nvSpPr>
          <p:cNvPr id="13" name="TextBox 12"/>
          <p:cNvSpPr txBox="1"/>
          <p:nvPr/>
        </p:nvSpPr>
        <p:spPr>
          <a:xfrm>
            <a:off x="92263" y="2231192"/>
            <a:ext cx="8533680" cy="400110"/>
          </a:xfrm>
          <a:prstGeom prst="rect">
            <a:avLst/>
          </a:prstGeom>
          <a:noFill/>
        </p:spPr>
        <p:txBody>
          <a:bodyPr wrap="square" rtlCol="0">
            <a:spAutoFit/>
          </a:bodyPr>
          <a:lstStyle/>
          <a:p>
            <a:r>
              <a:rPr lang="en-US" dirty="0" smtClean="0"/>
              <a:t>“</a:t>
            </a:r>
            <a:r>
              <a:rPr lang="en-US" sz="2000" dirty="0" smtClean="0"/>
              <a:t>Volcano Plots”  - activity as function of key intermediate binding strength</a:t>
            </a:r>
            <a:endParaRPr lang="en-US" sz="2000" dirty="0"/>
          </a:p>
        </p:txBody>
      </p:sp>
    </p:spTree>
    <p:extLst>
      <p:ext uri="{BB962C8B-B14F-4D97-AF65-F5344CB8AC3E}">
        <p14:creationId xmlns:p14="http://schemas.microsoft.com/office/powerpoint/2010/main" val="139331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092" y="1278429"/>
            <a:ext cx="5112568" cy="633417"/>
          </a:xfrm>
        </p:spPr>
        <p:txBody>
          <a:bodyPr>
            <a:normAutofit/>
          </a:bodyPr>
          <a:lstStyle/>
          <a:p>
            <a:pPr algn="ctr"/>
            <a:r>
              <a:rPr lang="en-AU" b="1" dirty="0" smtClean="0">
                <a:solidFill>
                  <a:schemeClr val="tx1"/>
                </a:solidFill>
              </a:rPr>
              <a:t>3. Machine Learning Materials</a:t>
            </a:r>
            <a:endParaRPr lang="en-AU" b="1" dirty="0">
              <a:solidFill>
                <a:schemeClr val="tx1"/>
              </a:solidFill>
            </a:endParaRPr>
          </a:p>
        </p:txBody>
      </p:sp>
      <p:sp>
        <p:nvSpPr>
          <p:cNvPr id="4" name="Slide Number Placeholder 3"/>
          <p:cNvSpPr>
            <a:spLocks noGrp="1"/>
          </p:cNvSpPr>
          <p:nvPr>
            <p:ph type="sldNum" sz="quarter" idx="12"/>
          </p:nvPr>
        </p:nvSpPr>
        <p:spPr/>
        <p:txBody>
          <a:bodyPr/>
          <a:lstStyle/>
          <a:p>
            <a:fld id="{5EB0718A-1B3D-42D2-9A2B-FB6CFA4B4E8D}" type="slidenum">
              <a:rPr lang="en-AU" smtClean="0"/>
              <a:pPr/>
              <a:t>24</a:t>
            </a:fld>
            <a:endParaRPr lang="en-AU"/>
          </a:p>
        </p:txBody>
      </p:sp>
      <p:sp>
        <p:nvSpPr>
          <p:cNvPr id="6" name="TextBox 5"/>
          <p:cNvSpPr txBox="1"/>
          <p:nvPr/>
        </p:nvSpPr>
        <p:spPr>
          <a:xfrm>
            <a:off x="2027281" y="211961"/>
            <a:ext cx="6520759" cy="954107"/>
          </a:xfrm>
          <a:prstGeom prst="rect">
            <a:avLst/>
          </a:prstGeom>
          <a:noFill/>
        </p:spPr>
        <p:txBody>
          <a:bodyPr wrap="none" rtlCol="0">
            <a:spAutoFit/>
          </a:bodyPr>
          <a:lstStyle/>
          <a:p>
            <a:pPr algn="ctr"/>
            <a:r>
              <a:rPr lang="en-AU" sz="2800" dirty="0" smtClean="0">
                <a:solidFill>
                  <a:schemeClr val="bg1"/>
                </a:solidFill>
              </a:rPr>
              <a:t>Machine Learning the Band-gap</a:t>
            </a:r>
          </a:p>
          <a:p>
            <a:pPr algn="ctr"/>
            <a:r>
              <a:rPr lang="en-AU" sz="2800" dirty="0" smtClean="0">
                <a:solidFill>
                  <a:schemeClr val="bg1"/>
                </a:solidFill>
              </a:rPr>
              <a:t>of </a:t>
            </a:r>
            <a:r>
              <a:rPr lang="en-AU" sz="2800" dirty="0">
                <a:solidFill>
                  <a:schemeClr val="bg1"/>
                </a:solidFill>
              </a:rPr>
              <a:t>1568 </a:t>
            </a:r>
            <a:r>
              <a:rPr lang="en-AU" sz="2800" dirty="0" err="1">
                <a:solidFill>
                  <a:schemeClr val="bg1"/>
                </a:solidFill>
              </a:rPr>
              <a:t>kesterite</a:t>
            </a:r>
            <a:r>
              <a:rPr lang="en-AU" sz="2800" dirty="0">
                <a:solidFill>
                  <a:schemeClr val="bg1"/>
                </a:solidFill>
              </a:rPr>
              <a:t> I</a:t>
            </a:r>
            <a:r>
              <a:rPr lang="en-AU" sz="2800" baseline="-25000" dirty="0">
                <a:solidFill>
                  <a:schemeClr val="bg1"/>
                </a:solidFill>
              </a:rPr>
              <a:t>2</a:t>
            </a:r>
            <a:r>
              <a:rPr lang="en-AU" sz="2800" dirty="0">
                <a:solidFill>
                  <a:schemeClr val="bg1"/>
                </a:solidFill>
              </a:rPr>
              <a:t>-II-IV-V</a:t>
            </a:r>
            <a:r>
              <a:rPr lang="en-AU" sz="2800" baseline="-25000" dirty="0">
                <a:solidFill>
                  <a:schemeClr val="bg1"/>
                </a:solidFill>
              </a:rPr>
              <a:t>4 </a:t>
            </a:r>
            <a:r>
              <a:rPr lang="en-AU" sz="2800" dirty="0">
                <a:solidFill>
                  <a:schemeClr val="bg1"/>
                </a:solidFill>
              </a:rPr>
              <a:t>compounds</a:t>
            </a:r>
          </a:p>
        </p:txBody>
      </p:sp>
      <p:pic>
        <p:nvPicPr>
          <p:cNvPr id="12" name="Picture 11"/>
          <p:cNvPicPr>
            <a:picLocks noChangeAspect="1"/>
          </p:cNvPicPr>
          <p:nvPr/>
        </p:nvPicPr>
        <p:blipFill>
          <a:blip r:embed="rId2"/>
          <a:stretch>
            <a:fillRect/>
          </a:stretch>
        </p:blipFill>
        <p:spPr>
          <a:xfrm>
            <a:off x="5906502" y="1714160"/>
            <a:ext cx="2758103" cy="2809753"/>
          </a:xfrm>
          <a:prstGeom prst="rect">
            <a:avLst/>
          </a:prstGeom>
        </p:spPr>
      </p:pic>
      <p:sp>
        <p:nvSpPr>
          <p:cNvPr id="14" name="TextBox 13"/>
          <p:cNvSpPr txBox="1"/>
          <p:nvPr/>
        </p:nvSpPr>
        <p:spPr>
          <a:xfrm>
            <a:off x="3491880" y="6217410"/>
            <a:ext cx="6070005" cy="369332"/>
          </a:xfrm>
          <a:prstGeom prst="rect">
            <a:avLst/>
          </a:prstGeom>
          <a:noFill/>
        </p:spPr>
        <p:txBody>
          <a:bodyPr wrap="square" rtlCol="0">
            <a:spAutoFit/>
          </a:bodyPr>
          <a:lstStyle/>
          <a:p>
            <a:r>
              <a:rPr lang="en-AU" i="1" dirty="0" smtClean="0"/>
              <a:t>L. Weston and C. Stampfl Phys. Rev. Mat. accepted</a:t>
            </a:r>
            <a:endParaRPr lang="en-AU" i="1" dirty="0"/>
          </a:p>
        </p:txBody>
      </p:sp>
      <p:sp>
        <p:nvSpPr>
          <p:cNvPr id="15" name="TextBox 14"/>
          <p:cNvSpPr txBox="1"/>
          <p:nvPr/>
        </p:nvSpPr>
        <p:spPr>
          <a:xfrm>
            <a:off x="5076056" y="4718721"/>
            <a:ext cx="4196983" cy="1323439"/>
          </a:xfrm>
          <a:prstGeom prst="rect">
            <a:avLst/>
          </a:prstGeom>
          <a:noFill/>
        </p:spPr>
        <p:txBody>
          <a:bodyPr wrap="none" rtlCol="0">
            <a:spAutoFit/>
          </a:bodyPr>
          <a:lstStyle/>
          <a:p>
            <a:r>
              <a:rPr lang="en-AU" sz="1600" dirty="0">
                <a:solidFill>
                  <a:srgbClr val="0070C0"/>
                </a:solidFill>
              </a:rPr>
              <a:t>The zinc-blende-based </a:t>
            </a:r>
            <a:r>
              <a:rPr lang="en-AU" sz="1600" dirty="0" err="1" smtClean="0">
                <a:solidFill>
                  <a:srgbClr val="0070C0"/>
                </a:solidFill>
              </a:rPr>
              <a:t>kesterite</a:t>
            </a:r>
            <a:r>
              <a:rPr lang="en-AU" sz="1600" dirty="0" smtClean="0">
                <a:solidFill>
                  <a:srgbClr val="0070C0"/>
                </a:solidFill>
              </a:rPr>
              <a:t> structure.</a:t>
            </a:r>
          </a:p>
          <a:p>
            <a:r>
              <a:rPr lang="en-AU" sz="1600" dirty="0" smtClean="0">
                <a:solidFill>
                  <a:srgbClr val="0070C0"/>
                </a:solidFill>
              </a:rPr>
              <a:t>The </a:t>
            </a:r>
            <a:r>
              <a:rPr lang="en-AU" sz="1600" dirty="0">
                <a:solidFill>
                  <a:srgbClr val="0070C0"/>
                </a:solidFill>
              </a:rPr>
              <a:t>cations with valence I (c-I), II (c-II), and </a:t>
            </a:r>
            <a:endParaRPr lang="en-AU" sz="1600" dirty="0" smtClean="0">
              <a:solidFill>
                <a:srgbClr val="0070C0"/>
              </a:solidFill>
            </a:endParaRPr>
          </a:p>
          <a:p>
            <a:r>
              <a:rPr lang="en-AU" sz="1600" dirty="0" smtClean="0">
                <a:solidFill>
                  <a:srgbClr val="0070C0"/>
                </a:solidFill>
              </a:rPr>
              <a:t>IV </a:t>
            </a:r>
            <a:r>
              <a:rPr lang="en-AU" sz="1600" dirty="0">
                <a:solidFill>
                  <a:srgbClr val="0070C0"/>
                </a:solidFill>
              </a:rPr>
              <a:t>(</a:t>
            </a:r>
            <a:r>
              <a:rPr lang="en-AU" sz="1600" dirty="0" smtClean="0">
                <a:solidFill>
                  <a:srgbClr val="0070C0"/>
                </a:solidFill>
              </a:rPr>
              <a:t>c-IV) blue</a:t>
            </a:r>
            <a:r>
              <a:rPr lang="en-AU" sz="1600" dirty="0">
                <a:solidFill>
                  <a:srgbClr val="0070C0"/>
                </a:solidFill>
              </a:rPr>
              <a:t>, red, and green </a:t>
            </a:r>
            <a:r>
              <a:rPr lang="en-AU" sz="1600" dirty="0" smtClean="0">
                <a:solidFill>
                  <a:srgbClr val="0070C0"/>
                </a:solidFill>
              </a:rPr>
              <a:t>spheres. </a:t>
            </a:r>
          </a:p>
          <a:p>
            <a:r>
              <a:rPr lang="en-AU" sz="1600" dirty="0" smtClean="0">
                <a:solidFill>
                  <a:srgbClr val="0070C0"/>
                </a:solidFill>
              </a:rPr>
              <a:t>The </a:t>
            </a:r>
            <a:r>
              <a:rPr lang="en-AU" sz="1600" dirty="0">
                <a:solidFill>
                  <a:srgbClr val="0070C0"/>
                </a:solidFill>
              </a:rPr>
              <a:t>anion has a valence VI </a:t>
            </a:r>
            <a:r>
              <a:rPr lang="en-AU" sz="1600" dirty="0" smtClean="0">
                <a:solidFill>
                  <a:srgbClr val="0070C0"/>
                </a:solidFill>
              </a:rPr>
              <a:t>(</a:t>
            </a:r>
            <a:r>
              <a:rPr lang="en-AU" sz="1600" dirty="0">
                <a:solidFill>
                  <a:srgbClr val="0070C0"/>
                </a:solidFill>
              </a:rPr>
              <a:t>a-VI) and is </a:t>
            </a:r>
            <a:endParaRPr lang="en-AU" sz="1600" dirty="0" smtClean="0">
              <a:solidFill>
                <a:srgbClr val="0070C0"/>
              </a:solidFill>
            </a:endParaRPr>
          </a:p>
          <a:p>
            <a:r>
              <a:rPr lang="en-AU" sz="1600" dirty="0" smtClean="0">
                <a:solidFill>
                  <a:srgbClr val="0070C0"/>
                </a:solidFill>
              </a:rPr>
              <a:t>indicated </a:t>
            </a:r>
            <a:r>
              <a:rPr lang="en-AU" sz="1600" dirty="0">
                <a:solidFill>
                  <a:srgbClr val="0070C0"/>
                </a:solidFill>
              </a:rPr>
              <a:t>by a yellow sphere.</a:t>
            </a:r>
          </a:p>
        </p:txBody>
      </p:sp>
      <p:sp>
        <p:nvSpPr>
          <p:cNvPr id="16" name="TextBox 15"/>
          <p:cNvSpPr txBox="1"/>
          <p:nvPr/>
        </p:nvSpPr>
        <p:spPr>
          <a:xfrm>
            <a:off x="175092" y="2057415"/>
            <a:ext cx="6276334" cy="2246769"/>
          </a:xfrm>
          <a:prstGeom prst="rect">
            <a:avLst/>
          </a:prstGeom>
          <a:noFill/>
        </p:spPr>
        <p:txBody>
          <a:bodyPr wrap="none" rtlCol="0">
            <a:spAutoFit/>
          </a:bodyPr>
          <a:lstStyle/>
          <a:p>
            <a:pPr marL="342900" indent="-342900">
              <a:buFont typeface="Arial" panose="020B0604020202020204" pitchFamily="34" charset="0"/>
              <a:buChar char="•"/>
            </a:pPr>
            <a:r>
              <a:rPr lang="en-AU" sz="2000" dirty="0" err="1"/>
              <a:t>Kesterite</a:t>
            </a:r>
            <a:r>
              <a:rPr lang="en-AU" sz="2000" dirty="0"/>
              <a:t> </a:t>
            </a:r>
            <a:r>
              <a:rPr lang="en-AU" sz="2000" dirty="0" smtClean="0"/>
              <a:t>I</a:t>
            </a:r>
            <a:r>
              <a:rPr lang="en-AU" sz="2000" baseline="-25000" dirty="0" smtClean="0"/>
              <a:t>2</a:t>
            </a:r>
            <a:r>
              <a:rPr lang="en-AU" sz="2000" dirty="0" smtClean="0"/>
              <a:t>-II-IV-V</a:t>
            </a:r>
            <a:r>
              <a:rPr lang="en-AU" sz="2000" baseline="-25000" dirty="0" smtClean="0"/>
              <a:t>4 </a:t>
            </a:r>
            <a:r>
              <a:rPr lang="en-AU" sz="2000" dirty="0" smtClean="0"/>
              <a:t> </a:t>
            </a:r>
            <a:r>
              <a:rPr lang="en-AU" sz="2000" dirty="0"/>
              <a:t>semiconductors are promising </a:t>
            </a:r>
            <a:endParaRPr lang="en-AU" sz="2000" dirty="0" smtClean="0"/>
          </a:p>
          <a:p>
            <a:r>
              <a:rPr lang="en-AU" sz="2000" dirty="0" smtClean="0"/>
              <a:t>solar absorbers</a:t>
            </a:r>
          </a:p>
          <a:p>
            <a:endParaRPr lang="en-AU" sz="2000" dirty="0" smtClean="0"/>
          </a:p>
          <a:p>
            <a:pPr marL="342900" indent="-342900">
              <a:buFont typeface="Arial" panose="020B0604020202020204" pitchFamily="34" charset="0"/>
              <a:buChar char="•"/>
            </a:pPr>
            <a:r>
              <a:rPr lang="en-AU" sz="2000" dirty="0" smtClean="0"/>
              <a:t>Use a </a:t>
            </a:r>
            <a:r>
              <a:rPr lang="en-AU" sz="2000" dirty="0"/>
              <a:t>combination of accurate </a:t>
            </a:r>
            <a:r>
              <a:rPr lang="en-AU" sz="2000" dirty="0" smtClean="0"/>
              <a:t>first-principles </a:t>
            </a:r>
          </a:p>
          <a:p>
            <a:r>
              <a:rPr lang="en-AU" sz="2000" dirty="0" smtClean="0"/>
              <a:t>calculations and machine </a:t>
            </a:r>
            <a:r>
              <a:rPr lang="en-AU" sz="2000" dirty="0"/>
              <a:t>learning to predict </a:t>
            </a:r>
            <a:endParaRPr lang="en-AU" sz="2000" dirty="0" smtClean="0"/>
          </a:p>
          <a:p>
            <a:r>
              <a:rPr lang="en-AU" sz="2000" dirty="0" smtClean="0"/>
              <a:t>the </a:t>
            </a:r>
            <a:r>
              <a:rPr lang="en-AU" sz="2000" dirty="0"/>
              <a:t>properties of the band </a:t>
            </a:r>
            <a:r>
              <a:rPr lang="en-AU" sz="2000" dirty="0" smtClean="0"/>
              <a:t>gap (and if direct or</a:t>
            </a:r>
          </a:p>
          <a:p>
            <a:r>
              <a:rPr lang="en-AU" sz="2000" dirty="0" smtClean="0"/>
              <a:t>indirect) for 1568 </a:t>
            </a:r>
            <a:r>
              <a:rPr lang="en-AU" sz="2000" dirty="0" err="1" smtClean="0"/>
              <a:t>kesterite</a:t>
            </a:r>
            <a:r>
              <a:rPr lang="en-AU" sz="2000" dirty="0"/>
              <a:t> </a:t>
            </a:r>
            <a:r>
              <a:rPr lang="en-AU" sz="2000" dirty="0" smtClean="0"/>
              <a:t>I</a:t>
            </a:r>
            <a:r>
              <a:rPr lang="en-AU" sz="2000" baseline="-25000" dirty="0" smtClean="0"/>
              <a:t>2</a:t>
            </a:r>
            <a:r>
              <a:rPr lang="en-AU" sz="2000" dirty="0" smtClean="0"/>
              <a:t>-II-IV-V</a:t>
            </a:r>
            <a:r>
              <a:rPr lang="en-AU" sz="2000" baseline="-25000" dirty="0" smtClean="0"/>
              <a:t>4</a:t>
            </a:r>
            <a:r>
              <a:rPr lang="en-AU" sz="2000" dirty="0" smtClean="0"/>
              <a:t> semiconductors</a:t>
            </a:r>
          </a:p>
        </p:txBody>
      </p:sp>
      <p:pic>
        <p:nvPicPr>
          <p:cNvPr id="3" name="Picture 2"/>
          <p:cNvPicPr>
            <a:picLocks noChangeAspect="1"/>
          </p:cNvPicPr>
          <p:nvPr/>
        </p:nvPicPr>
        <p:blipFill>
          <a:blip r:embed="rId3"/>
          <a:stretch>
            <a:fillRect/>
          </a:stretch>
        </p:blipFill>
        <p:spPr>
          <a:xfrm>
            <a:off x="175092" y="4302646"/>
            <a:ext cx="4529721" cy="2060627"/>
          </a:xfrm>
          <a:prstGeom prst="rect">
            <a:avLst/>
          </a:prstGeom>
          <a:solidFill>
            <a:srgbClr val="FFFF00">
              <a:alpha val="11000"/>
            </a:srgbClr>
          </a:solidFill>
        </p:spPr>
      </p:pic>
    </p:spTree>
    <p:extLst>
      <p:ext uri="{BB962C8B-B14F-4D97-AF65-F5344CB8AC3E}">
        <p14:creationId xmlns:p14="http://schemas.microsoft.com/office/powerpoint/2010/main" val="322582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a:solidFill>
                  <a:srgbClr val="CE1126"/>
                </a:solidFill>
              </a:rPr>
              <a:pPr/>
              <a:t>25</a:t>
            </a:fld>
            <a:endParaRPr>
              <a:solidFill>
                <a:srgbClr val="CE1126"/>
              </a:solidFill>
            </a:endParaRPr>
          </a:p>
        </p:txBody>
      </p:sp>
      <p:pic>
        <p:nvPicPr>
          <p:cNvPr id="9" name="Picture 8"/>
          <p:cNvPicPr>
            <a:picLocks noChangeAspect="1"/>
          </p:cNvPicPr>
          <p:nvPr/>
        </p:nvPicPr>
        <p:blipFill>
          <a:blip r:embed="rId2"/>
          <a:stretch>
            <a:fillRect/>
          </a:stretch>
        </p:blipFill>
        <p:spPr>
          <a:xfrm>
            <a:off x="3278585" y="1604119"/>
            <a:ext cx="5436119" cy="3920604"/>
          </a:xfrm>
          <a:prstGeom prst="rect">
            <a:avLst/>
          </a:prstGeom>
        </p:spPr>
      </p:pic>
      <p:sp>
        <p:nvSpPr>
          <p:cNvPr id="7" name="TextBox 6"/>
          <p:cNvSpPr txBox="1"/>
          <p:nvPr/>
        </p:nvSpPr>
        <p:spPr>
          <a:xfrm>
            <a:off x="6713004" y="6051501"/>
            <a:ext cx="2222019" cy="523220"/>
          </a:xfrm>
          <a:prstGeom prst="rect">
            <a:avLst/>
          </a:prstGeom>
          <a:noFill/>
        </p:spPr>
        <p:txBody>
          <a:bodyPr wrap="none" rtlCol="0">
            <a:spAutoFit/>
          </a:bodyPr>
          <a:lstStyle/>
          <a:p>
            <a:r>
              <a:rPr lang="en-AU" sz="1400" i="1" dirty="0" smtClean="0"/>
              <a:t>L. Weston and C. Stampfl</a:t>
            </a:r>
          </a:p>
          <a:p>
            <a:r>
              <a:rPr lang="en-AU" sz="1400" i="1" dirty="0" smtClean="0"/>
              <a:t>Phys. Rev. Mat. accepted</a:t>
            </a:r>
            <a:endParaRPr lang="en-AU" sz="1400" i="1" dirty="0"/>
          </a:p>
        </p:txBody>
      </p:sp>
      <p:sp>
        <p:nvSpPr>
          <p:cNvPr id="8" name="Title 7"/>
          <p:cNvSpPr txBox="1">
            <a:spLocks noGrp="1"/>
          </p:cNvSpPr>
          <p:nvPr>
            <p:ph type="title"/>
          </p:nvPr>
        </p:nvSpPr>
        <p:spPr>
          <a:prstGeom prst="rect">
            <a:avLst/>
          </a:prstGeom>
          <a:noFill/>
        </p:spPr>
        <p:txBody>
          <a:bodyPr wrap="none" rtlCol="0">
            <a:spAutoFit/>
          </a:bodyPr>
          <a:lstStyle/>
          <a:p>
            <a:pPr algn="ctr"/>
            <a:r>
              <a:rPr lang="en-AU" sz="2800" dirty="0" smtClean="0">
                <a:solidFill>
                  <a:schemeClr val="bg1"/>
                </a:solidFill>
              </a:rPr>
              <a:t>Machine Learning the Band-gap</a:t>
            </a:r>
          </a:p>
          <a:p>
            <a:pPr algn="ctr"/>
            <a:r>
              <a:rPr lang="en-AU" sz="2800" dirty="0" smtClean="0">
                <a:solidFill>
                  <a:schemeClr val="bg1"/>
                </a:solidFill>
              </a:rPr>
              <a:t>of </a:t>
            </a:r>
            <a:r>
              <a:rPr lang="en-AU" sz="2800" dirty="0">
                <a:solidFill>
                  <a:schemeClr val="bg1"/>
                </a:solidFill>
              </a:rPr>
              <a:t>1568 </a:t>
            </a:r>
            <a:r>
              <a:rPr lang="en-AU" sz="2800" dirty="0" err="1">
                <a:solidFill>
                  <a:schemeClr val="bg1"/>
                </a:solidFill>
              </a:rPr>
              <a:t>kesterite</a:t>
            </a:r>
            <a:r>
              <a:rPr lang="en-AU" sz="2800" dirty="0">
                <a:solidFill>
                  <a:schemeClr val="bg1"/>
                </a:solidFill>
              </a:rPr>
              <a:t> I</a:t>
            </a:r>
            <a:r>
              <a:rPr lang="en-AU" sz="2800" baseline="-25000" dirty="0">
                <a:solidFill>
                  <a:schemeClr val="bg1"/>
                </a:solidFill>
              </a:rPr>
              <a:t>2</a:t>
            </a:r>
            <a:r>
              <a:rPr lang="en-AU" sz="2800" dirty="0">
                <a:solidFill>
                  <a:schemeClr val="bg1"/>
                </a:solidFill>
              </a:rPr>
              <a:t>-II-IV-V</a:t>
            </a:r>
            <a:r>
              <a:rPr lang="en-AU" sz="2800" baseline="-25000" dirty="0">
                <a:solidFill>
                  <a:schemeClr val="bg1"/>
                </a:solidFill>
              </a:rPr>
              <a:t>4 </a:t>
            </a:r>
            <a:r>
              <a:rPr lang="en-AU" sz="2800" dirty="0">
                <a:solidFill>
                  <a:schemeClr val="bg1"/>
                </a:solidFill>
              </a:rPr>
              <a:t>compounds</a:t>
            </a:r>
          </a:p>
        </p:txBody>
      </p:sp>
      <p:sp>
        <p:nvSpPr>
          <p:cNvPr id="2" name="TextBox 1"/>
          <p:cNvSpPr txBox="1"/>
          <p:nvPr/>
        </p:nvSpPr>
        <p:spPr>
          <a:xfrm flipH="1">
            <a:off x="323528" y="1604119"/>
            <a:ext cx="2644464" cy="3416320"/>
          </a:xfrm>
          <a:prstGeom prst="rect">
            <a:avLst/>
          </a:prstGeom>
          <a:noFill/>
        </p:spPr>
        <p:txBody>
          <a:bodyPr wrap="square" rtlCol="0">
            <a:spAutoFit/>
          </a:bodyPr>
          <a:lstStyle/>
          <a:p>
            <a:r>
              <a:rPr lang="en-US" sz="2400" dirty="0" smtClean="0"/>
              <a:t>Accurate hybrid </a:t>
            </a:r>
          </a:p>
          <a:p>
            <a:r>
              <a:rPr lang="en-US" sz="2400" dirty="0"/>
              <a:t>f</a:t>
            </a:r>
            <a:r>
              <a:rPr lang="en-US" sz="2400" dirty="0" smtClean="0"/>
              <a:t>unctional calculations</a:t>
            </a:r>
          </a:p>
          <a:p>
            <a:r>
              <a:rPr lang="en-US" sz="2400" dirty="0"/>
              <a:t>f</a:t>
            </a:r>
            <a:r>
              <a:rPr lang="en-US" sz="2400" dirty="0" smtClean="0"/>
              <a:t>or 200 randomly</a:t>
            </a:r>
          </a:p>
          <a:p>
            <a:r>
              <a:rPr lang="en-US" sz="2400" dirty="0"/>
              <a:t>s</a:t>
            </a:r>
            <a:r>
              <a:rPr lang="en-US" sz="2400" dirty="0" smtClean="0"/>
              <a:t>elected materials</a:t>
            </a:r>
          </a:p>
          <a:p>
            <a:endParaRPr lang="en-US" sz="2400" dirty="0"/>
          </a:p>
          <a:p>
            <a:r>
              <a:rPr lang="en-US" sz="2400" dirty="0" smtClean="0"/>
              <a:t>Used to train machine</a:t>
            </a:r>
          </a:p>
          <a:p>
            <a:r>
              <a:rPr lang="en-US" sz="2400" dirty="0"/>
              <a:t>l</a:t>
            </a:r>
            <a:r>
              <a:rPr lang="en-US" sz="2400" dirty="0" smtClean="0"/>
              <a:t>earning models</a:t>
            </a:r>
            <a:endParaRPr lang="en-US" sz="2400" dirty="0"/>
          </a:p>
        </p:txBody>
      </p:sp>
      <p:sp>
        <p:nvSpPr>
          <p:cNvPr id="3" name="TextBox 2"/>
          <p:cNvSpPr txBox="1"/>
          <p:nvPr/>
        </p:nvSpPr>
        <p:spPr>
          <a:xfrm>
            <a:off x="179512" y="5524723"/>
            <a:ext cx="7528023" cy="830997"/>
          </a:xfrm>
          <a:prstGeom prst="rect">
            <a:avLst/>
          </a:prstGeom>
          <a:noFill/>
        </p:spPr>
        <p:txBody>
          <a:bodyPr wrap="none" rtlCol="0">
            <a:spAutoFit/>
          </a:bodyPr>
          <a:lstStyle/>
          <a:p>
            <a:r>
              <a:rPr lang="en-AU" sz="2400" dirty="0" smtClean="0"/>
              <a:t>Use 12-dimensional feature space for  predictor of the</a:t>
            </a:r>
          </a:p>
          <a:p>
            <a:r>
              <a:rPr lang="en-AU" sz="2400" dirty="0" smtClean="0"/>
              <a:t>magnitude of the band-gap </a:t>
            </a:r>
            <a:endParaRPr lang="en-AU" sz="2400" dirty="0"/>
          </a:p>
        </p:txBody>
      </p:sp>
    </p:spTree>
    <p:extLst>
      <p:ext uri="{BB962C8B-B14F-4D97-AF65-F5344CB8AC3E}">
        <p14:creationId xmlns:p14="http://schemas.microsoft.com/office/powerpoint/2010/main" val="12622267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26</a:t>
            </a:fld>
            <a:endParaRPr lang="en-AU"/>
          </a:p>
        </p:txBody>
      </p:sp>
      <p:sp>
        <p:nvSpPr>
          <p:cNvPr id="6" name="Rectangle 5"/>
          <p:cNvSpPr/>
          <p:nvPr/>
        </p:nvSpPr>
        <p:spPr>
          <a:xfrm>
            <a:off x="323528" y="5065069"/>
            <a:ext cx="8064896" cy="1569660"/>
          </a:xfrm>
          <a:prstGeom prst="rect">
            <a:avLst/>
          </a:prstGeom>
        </p:spPr>
        <p:txBody>
          <a:bodyPr wrap="square">
            <a:spAutoFit/>
          </a:bodyPr>
          <a:lstStyle/>
          <a:p>
            <a:r>
              <a:rPr lang="en-US" sz="2400" dirty="0">
                <a:solidFill>
                  <a:srgbClr val="0070C0"/>
                </a:solidFill>
              </a:rPr>
              <a:t>The stability of these 242 compounds is assessed by calculating the </a:t>
            </a:r>
            <a:r>
              <a:rPr lang="en-US" sz="2400" dirty="0" smtClean="0">
                <a:solidFill>
                  <a:srgbClr val="0070C0"/>
                </a:solidFill>
              </a:rPr>
              <a:t>enthalpy of formation and making use of the </a:t>
            </a:r>
            <a:r>
              <a:rPr lang="en-US" sz="2400" i="1" dirty="0">
                <a:solidFill>
                  <a:srgbClr val="0070C0"/>
                </a:solidFill>
              </a:rPr>
              <a:t>Materials Project </a:t>
            </a:r>
            <a:r>
              <a:rPr lang="en-US" sz="2400" i="1" dirty="0" smtClean="0">
                <a:solidFill>
                  <a:srgbClr val="0070C0"/>
                </a:solidFill>
              </a:rPr>
              <a:t>database </a:t>
            </a:r>
            <a:r>
              <a:rPr lang="en-US" i="1" dirty="0" smtClean="0">
                <a:solidFill>
                  <a:srgbClr val="0070C0"/>
                </a:solidFill>
              </a:rPr>
              <a:t>[A. Jain et al. APL Mater. 1, 011002 (2013)]  - </a:t>
            </a:r>
            <a:r>
              <a:rPr lang="en-US" sz="2400" i="1" dirty="0" smtClean="0">
                <a:solidFill>
                  <a:srgbClr val="0070C0"/>
                </a:solidFill>
              </a:rPr>
              <a:t>34 found to be stable/metastable</a:t>
            </a:r>
            <a:endParaRPr lang="en-US" sz="2400" i="1" dirty="0">
              <a:solidFill>
                <a:srgbClr val="0070C0"/>
              </a:solidFill>
            </a:endParaRPr>
          </a:p>
        </p:txBody>
      </p:sp>
      <p:sp>
        <p:nvSpPr>
          <p:cNvPr id="7" name="Title 7"/>
          <p:cNvSpPr txBox="1">
            <a:spLocks noGrp="1"/>
          </p:cNvSpPr>
          <p:nvPr>
            <p:ph type="title"/>
          </p:nvPr>
        </p:nvSpPr>
        <p:spPr>
          <a:xfrm>
            <a:off x="2559618" y="328487"/>
            <a:ext cx="5651932" cy="733534"/>
          </a:xfrm>
          <a:prstGeom prst="rect">
            <a:avLst/>
          </a:prstGeom>
          <a:noFill/>
        </p:spPr>
        <p:txBody>
          <a:bodyPr wrap="none" rtlCol="0">
            <a:spAutoFit/>
          </a:bodyPr>
          <a:lstStyle/>
          <a:p>
            <a:pPr algn="ctr"/>
            <a:r>
              <a:rPr lang="en-AU" sz="2800" dirty="0" smtClean="0">
                <a:solidFill>
                  <a:schemeClr val="bg1"/>
                </a:solidFill>
              </a:rPr>
              <a:t>Machine Learning the Band-gap</a:t>
            </a:r>
          </a:p>
          <a:p>
            <a:pPr algn="ctr"/>
            <a:r>
              <a:rPr lang="en-AU" sz="2800" dirty="0" smtClean="0">
                <a:solidFill>
                  <a:schemeClr val="bg1"/>
                </a:solidFill>
              </a:rPr>
              <a:t>of </a:t>
            </a:r>
            <a:r>
              <a:rPr lang="en-AU" sz="2800" dirty="0" err="1" smtClean="0">
                <a:solidFill>
                  <a:schemeClr val="bg1"/>
                </a:solidFill>
              </a:rPr>
              <a:t>kesterite</a:t>
            </a:r>
            <a:r>
              <a:rPr lang="en-AU" sz="2800" dirty="0" smtClean="0">
                <a:solidFill>
                  <a:schemeClr val="bg1"/>
                </a:solidFill>
              </a:rPr>
              <a:t> </a:t>
            </a:r>
            <a:r>
              <a:rPr lang="en-AU" sz="2800" dirty="0">
                <a:solidFill>
                  <a:schemeClr val="bg1"/>
                </a:solidFill>
              </a:rPr>
              <a:t>I</a:t>
            </a:r>
            <a:r>
              <a:rPr lang="en-AU" sz="2800" baseline="-25000" dirty="0">
                <a:solidFill>
                  <a:schemeClr val="bg1"/>
                </a:solidFill>
              </a:rPr>
              <a:t>2</a:t>
            </a:r>
            <a:r>
              <a:rPr lang="en-AU" sz="2800" dirty="0">
                <a:solidFill>
                  <a:schemeClr val="bg1"/>
                </a:solidFill>
              </a:rPr>
              <a:t>-II-IV-V</a:t>
            </a:r>
            <a:r>
              <a:rPr lang="en-AU" sz="2800" baseline="-25000" dirty="0">
                <a:solidFill>
                  <a:schemeClr val="bg1"/>
                </a:solidFill>
              </a:rPr>
              <a:t>4 </a:t>
            </a:r>
            <a:r>
              <a:rPr lang="en-AU" sz="2800" dirty="0">
                <a:solidFill>
                  <a:schemeClr val="bg1"/>
                </a:solidFill>
              </a:rPr>
              <a:t>compounds</a:t>
            </a:r>
          </a:p>
        </p:txBody>
      </p:sp>
      <p:sp>
        <p:nvSpPr>
          <p:cNvPr id="8" name="Rectangle 7"/>
          <p:cNvSpPr/>
          <p:nvPr/>
        </p:nvSpPr>
        <p:spPr>
          <a:xfrm>
            <a:off x="502996" y="1577112"/>
            <a:ext cx="8286213" cy="1015663"/>
          </a:xfrm>
          <a:prstGeom prst="rect">
            <a:avLst/>
          </a:prstGeom>
        </p:spPr>
        <p:txBody>
          <a:bodyPr wrap="square">
            <a:spAutoFit/>
          </a:bodyPr>
          <a:lstStyle/>
          <a:p>
            <a:r>
              <a:rPr lang="en-US" sz="2000" dirty="0" smtClean="0"/>
              <a:t>For </a:t>
            </a:r>
            <a:r>
              <a:rPr lang="en-US" sz="2000" dirty="0"/>
              <a:t>the I</a:t>
            </a:r>
            <a:r>
              <a:rPr lang="en-US" sz="2000" baseline="-25000" dirty="0"/>
              <a:t>2</a:t>
            </a:r>
            <a:r>
              <a:rPr lang="en-US" sz="2000" dirty="0"/>
              <a:t>-II-IV-VI</a:t>
            </a:r>
            <a:r>
              <a:rPr lang="en-US" sz="2000" baseline="-25000" dirty="0"/>
              <a:t>4</a:t>
            </a:r>
            <a:r>
              <a:rPr lang="en-US" sz="2000" dirty="0"/>
              <a:t> compounds, we consider: I = Li, Na, K, </a:t>
            </a:r>
            <a:r>
              <a:rPr lang="en-US" sz="2000" dirty="0" err="1"/>
              <a:t>Rb</a:t>
            </a:r>
            <a:r>
              <a:rPr lang="en-US" sz="2000" dirty="0"/>
              <a:t>, Cs, Cu, Ag; II = Be, Mg, Ca, </a:t>
            </a:r>
            <a:r>
              <a:rPr lang="en-US" sz="2000" dirty="0" err="1"/>
              <a:t>Sr</a:t>
            </a:r>
            <a:r>
              <a:rPr lang="en-US" sz="2000" dirty="0"/>
              <a:t>, Ba, Zn, Cd, Hg; IV = C, Si, Ge, Sn, </a:t>
            </a:r>
            <a:r>
              <a:rPr lang="en-US" sz="2000" dirty="0" err="1"/>
              <a:t>Ti</a:t>
            </a:r>
            <a:r>
              <a:rPr lang="en-US" sz="2000" dirty="0"/>
              <a:t>, </a:t>
            </a:r>
            <a:r>
              <a:rPr lang="en-US" sz="2000" dirty="0" err="1"/>
              <a:t>Zr</a:t>
            </a:r>
            <a:r>
              <a:rPr lang="en-US" sz="2000" dirty="0"/>
              <a:t>, </a:t>
            </a:r>
            <a:r>
              <a:rPr lang="en-US" sz="2000" dirty="0" err="1"/>
              <a:t>Hf</a:t>
            </a:r>
            <a:r>
              <a:rPr lang="en-US" sz="2000" dirty="0"/>
              <a:t>; and, VI = O, S, Se, </a:t>
            </a:r>
            <a:r>
              <a:rPr lang="en-US" sz="2000" dirty="0" err="1"/>
              <a:t>Te</a:t>
            </a:r>
            <a:r>
              <a:rPr lang="en-US" sz="2000" dirty="0"/>
              <a:t>. </a:t>
            </a:r>
          </a:p>
        </p:txBody>
      </p:sp>
      <p:sp>
        <p:nvSpPr>
          <p:cNvPr id="10" name="Rectangle 9"/>
          <p:cNvSpPr/>
          <p:nvPr/>
        </p:nvSpPr>
        <p:spPr>
          <a:xfrm>
            <a:off x="458827" y="2758308"/>
            <a:ext cx="4617229" cy="2031325"/>
          </a:xfrm>
          <a:prstGeom prst="rect">
            <a:avLst/>
          </a:prstGeom>
          <a:ln>
            <a:solidFill>
              <a:schemeClr val="accent1"/>
            </a:solidFill>
          </a:ln>
        </p:spPr>
        <p:txBody>
          <a:bodyPr wrap="square">
            <a:spAutoFit/>
          </a:bodyPr>
          <a:lstStyle/>
          <a:p>
            <a:r>
              <a:rPr lang="en-US" dirty="0"/>
              <a:t>Model </a:t>
            </a:r>
            <a:r>
              <a:rPr lang="en-US" dirty="0" smtClean="0"/>
              <a:t>                       R</a:t>
            </a:r>
            <a:r>
              <a:rPr lang="en-US" baseline="30000" dirty="0" smtClean="0"/>
              <a:t>2</a:t>
            </a:r>
            <a:r>
              <a:rPr lang="en-US" dirty="0" smtClean="0"/>
              <a:t>            </a:t>
            </a:r>
            <a:r>
              <a:rPr lang="en-US" dirty="0"/>
              <a:t>RMSE (eV)</a:t>
            </a:r>
          </a:p>
          <a:p>
            <a:r>
              <a:rPr lang="en-US" dirty="0"/>
              <a:t>Linear </a:t>
            </a:r>
            <a:r>
              <a:rPr lang="en-US" dirty="0" smtClean="0"/>
              <a:t>Regression    0.796        0.590 </a:t>
            </a:r>
          </a:p>
          <a:p>
            <a:r>
              <a:rPr lang="en-US" dirty="0" smtClean="0"/>
              <a:t>SVR-L                       0.789        0.592 </a:t>
            </a:r>
          </a:p>
          <a:p>
            <a:r>
              <a:rPr lang="en-US" dirty="0" smtClean="0"/>
              <a:t>SVR-RBF                  0.957        0.283 </a:t>
            </a:r>
          </a:p>
          <a:p>
            <a:r>
              <a:rPr lang="en-US" dirty="0" smtClean="0"/>
              <a:t>Decision </a:t>
            </a:r>
            <a:r>
              <a:rPr lang="en-US" dirty="0"/>
              <a:t>Tree </a:t>
            </a:r>
            <a:r>
              <a:rPr lang="en-US" dirty="0" smtClean="0"/>
              <a:t>           0.823        0.492 </a:t>
            </a:r>
          </a:p>
          <a:p>
            <a:r>
              <a:rPr lang="en-US" dirty="0" smtClean="0"/>
              <a:t>Random </a:t>
            </a:r>
            <a:r>
              <a:rPr lang="en-US" dirty="0"/>
              <a:t>Forest </a:t>
            </a:r>
            <a:r>
              <a:rPr lang="en-US" dirty="0" smtClean="0"/>
              <a:t>        0.874        0.435 </a:t>
            </a:r>
          </a:p>
          <a:p>
            <a:r>
              <a:rPr lang="en-US" dirty="0" smtClean="0"/>
              <a:t>Boosted </a:t>
            </a:r>
            <a:r>
              <a:rPr lang="en-US" dirty="0"/>
              <a:t>Reg. Tree </a:t>
            </a:r>
            <a:r>
              <a:rPr lang="en-US" dirty="0" smtClean="0"/>
              <a:t>   0.934        0.358</a:t>
            </a:r>
            <a:endParaRPr lang="en-US" dirty="0"/>
          </a:p>
        </p:txBody>
      </p:sp>
      <p:cxnSp>
        <p:nvCxnSpPr>
          <p:cNvPr id="12" name="Straight Connector 11"/>
          <p:cNvCxnSpPr/>
          <p:nvPr/>
        </p:nvCxnSpPr>
        <p:spPr>
          <a:xfrm>
            <a:off x="2559618" y="2773409"/>
            <a:ext cx="0" cy="2016224"/>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58827" y="3068960"/>
            <a:ext cx="4617229"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5624594" y="3111654"/>
            <a:ext cx="3518912" cy="923330"/>
          </a:xfrm>
          <a:prstGeom prst="rect">
            <a:avLst/>
          </a:prstGeom>
          <a:noFill/>
        </p:spPr>
        <p:txBody>
          <a:bodyPr wrap="none" rtlCol="0">
            <a:spAutoFit/>
          </a:bodyPr>
          <a:lstStyle/>
          <a:p>
            <a:r>
              <a:rPr lang="en-AU" dirty="0" smtClean="0"/>
              <a:t>SVR – support vector regression</a:t>
            </a:r>
          </a:p>
          <a:p>
            <a:r>
              <a:rPr lang="en-AU" dirty="0" smtClean="0"/>
              <a:t>L- linear</a:t>
            </a:r>
          </a:p>
          <a:p>
            <a:r>
              <a:rPr lang="en-AU" dirty="0" smtClean="0"/>
              <a:t>RBF – radial bias function</a:t>
            </a:r>
            <a:endParaRPr lang="en-AU" dirty="0"/>
          </a:p>
        </p:txBody>
      </p:sp>
    </p:spTree>
    <p:extLst>
      <p:ext uri="{BB962C8B-B14F-4D97-AF65-F5344CB8AC3E}">
        <p14:creationId xmlns:p14="http://schemas.microsoft.com/office/powerpoint/2010/main" val="3478589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27</a:t>
            </a:fld>
            <a:endParaRPr lang="en-AU"/>
          </a:p>
        </p:txBody>
      </p:sp>
      <p:pic>
        <p:nvPicPr>
          <p:cNvPr id="6" name="Picture 5"/>
          <p:cNvPicPr>
            <a:picLocks noChangeAspect="1"/>
          </p:cNvPicPr>
          <p:nvPr/>
        </p:nvPicPr>
        <p:blipFill>
          <a:blip r:embed="rId2"/>
          <a:stretch>
            <a:fillRect/>
          </a:stretch>
        </p:blipFill>
        <p:spPr>
          <a:xfrm>
            <a:off x="3918078" y="1193983"/>
            <a:ext cx="5222437" cy="3958102"/>
          </a:xfrm>
          <a:prstGeom prst="rect">
            <a:avLst/>
          </a:prstGeom>
        </p:spPr>
      </p:pic>
      <p:sp>
        <p:nvSpPr>
          <p:cNvPr id="7" name="Title 6"/>
          <p:cNvSpPr txBox="1">
            <a:spLocks noGrp="1"/>
          </p:cNvSpPr>
          <p:nvPr>
            <p:ph type="title"/>
          </p:nvPr>
        </p:nvSpPr>
        <p:spPr>
          <a:prstGeom prst="rect">
            <a:avLst/>
          </a:prstGeom>
          <a:noFill/>
        </p:spPr>
        <p:txBody>
          <a:bodyPr wrap="none" rtlCol="0">
            <a:spAutoFit/>
          </a:bodyPr>
          <a:lstStyle/>
          <a:p>
            <a:pPr algn="ctr"/>
            <a:r>
              <a:rPr lang="en-AU" sz="2800" dirty="0" smtClean="0">
                <a:solidFill>
                  <a:schemeClr val="bg1"/>
                </a:solidFill>
              </a:rPr>
              <a:t>Machine Learning the Band-gap</a:t>
            </a:r>
          </a:p>
          <a:p>
            <a:pPr algn="ctr"/>
            <a:r>
              <a:rPr lang="en-AU" sz="2800" dirty="0" smtClean="0">
                <a:solidFill>
                  <a:schemeClr val="bg1"/>
                </a:solidFill>
              </a:rPr>
              <a:t>of </a:t>
            </a:r>
            <a:r>
              <a:rPr lang="en-AU" sz="2800" dirty="0">
                <a:solidFill>
                  <a:schemeClr val="bg1"/>
                </a:solidFill>
              </a:rPr>
              <a:t>1568 </a:t>
            </a:r>
            <a:r>
              <a:rPr lang="en-AU" sz="2800" dirty="0" err="1">
                <a:solidFill>
                  <a:schemeClr val="bg1"/>
                </a:solidFill>
              </a:rPr>
              <a:t>kesterite</a:t>
            </a:r>
            <a:r>
              <a:rPr lang="en-AU" sz="2800" dirty="0">
                <a:solidFill>
                  <a:schemeClr val="bg1"/>
                </a:solidFill>
              </a:rPr>
              <a:t> I</a:t>
            </a:r>
            <a:r>
              <a:rPr lang="en-AU" sz="2800" baseline="-25000" dirty="0">
                <a:solidFill>
                  <a:schemeClr val="bg1"/>
                </a:solidFill>
              </a:rPr>
              <a:t>2</a:t>
            </a:r>
            <a:r>
              <a:rPr lang="en-AU" sz="2800" dirty="0">
                <a:solidFill>
                  <a:schemeClr val="bg1"/>
                </a:solidFill>
              </a:rPr>
              <a:t>-II-IV-V</a:t>
            </a:r>
            <a:r>
              <a:rPr lang="en-AU" sz="2800" baseline="-25000" dirty="0">
                <a:solidFill>
                  <a:schemeClr val="bg1"/>
                </a:solidFill>
              </a:rPr>
              <a:t>4 </a:t>
            </a:r>
            <a:r>
              <a:rPr lang="en-AU" sz="2800" dirty="0">
                <a:solidFill>
                  <a:schemeClr val="bg1"/>
                </a:solidFill>
              </a:rPr>
              <a:t>compounds</a:t>
            </a:r>
          </a:p>
        </p:txBody>
      </p:sp>
      <p:sp>
        <p:nvSpPr>
          <p:cNvPr id="2" name="TextBox 1"/>
          <p:cNvSpPr txBox="1"/>
          <p:nvPr/>
        </p:nvSpPr>
        <p:spPr>
          <a:xfrm>
            <a:off x="107504" y="1727075"/>
            <a:ext cx="3733714" cy="2862322"/>
          </a:xfrm>
          <a:prstGeom prst="rect">
            <a:avLst/>
          </a:prstGeom>
          <a:noFill/>
        </p:spPr>
        <p:txBody>
          <a:bodyPr wrap="none" rtlCol="0">
            <a:spAutoFit/>
          </a:bodyPr>
          <a:lstStyle/>
          <a:p>
            <a:r>
              <a:rPr lang="en-US" sz="2000" dirty="0"/>
              <a:t>A violin plot for the predicted </a:t>
            </a:r>
            <a:endParaRPr lang="en-US" sz="2000" dirty="0" smtClean="0"/>
          </a:p>
          <a:p>
            <a:r>
              <a:rPr lang="en-US" sz="2000" dirty="0" smtClean="0"/>
              <a:t>band </a:t>
            </a:r>
            <a:r>
              <a:rPr lang="en-US" sz="2000" dirty="0"/>
              <a:t>gap distributions for the </a:t>
            </a:r>
            <a:endParaRPr lang="en-US" sz="2000" dirty="0" smtClean="0"/>
          </a:p>
          <a:p>
            <a:r>
              <a:rPr lang="en-US" sz="2000" dirty="0" smtClean="0"/>
              <a:t>oxides</a:t>
            </a:r>
            <a:r>
              <a:rPr lang="en-US" sz="2000" dirty="0"/>
              <a:t>, </a:t>
            </a:r>
            <a:r>
              <a:rPr lang="en-US" sz="2000" dirty="0" smtClean="0"/>
              <a:t>sulﬁdes</a:t>
            </a:r>
            <a:r>
              <a:rPr lang="en-US" sz="2000" dirty="0"/>
              <a:t>, selenides and </a:t>
            </a:r>
            <a:endParaRPr lang="en-US" sz="2000" dirty="0" smtClean="0"/>
          </a:p>
          <a:p>
            <a:r>
              <a:rPr lang="en-US" sz="2000" dirty="0" smtClean="0"/>
              <a:t>tellurides</a:t>
            </a:r>
            <a:r>
              <a:rPr lang="en-US" sz="2000" dirty="0"/>
              <a:t>. </a:t>
            </a:r>
            <a:endParaRPr lang="en-US" sz="2000" dirty="0" smtClean="0"/>
          </a:p>
          <a:p>
            <a:endParaRPr lang="en-US" sz="2000" dirty="0" smtClean="0"/>
          </a:p>
          <a:p>
            <a:r>
              <a:rPr lang="en-US" sz="2000" dirty="0" smtClean="0"/>
              <a:t>The </a:t>
            </a:r>
            <a:r>
              <a:rPr lang="en-US" sz="2000" dirty="0"/>
              <a:t>width of each distribution </a:t>
            </a:r>
            <a:endParaRPr lang="en-US" sz="2000" dirty="0" smtClean="0"/>
          </a:p>
          <a:p>
            <a:r>
              <a:rPr lang="en-US" sz="2000" dirty="0" smtClean="0"/>
              <a:t>at </a:t>
            </a:r>
            <a:r>
              <a:rPr lang="en-US" sz="2000" dirty="0"/>
              <a:t>a given energy indicates the </a:t>
            </a:r>
            <a:endParaRPr lang="en-US" sz="2000" dirty="0" smtClean="0"/>
          </a:p>
          <a:p>
            <a:r>
              <a:rPr lang="en-US" sz="2000" dirty="0" smtClean="0"/>
              <a:t>number </a:t>
            </a:r>
            <a:r>
              <a:rPr lang="en-US" sz="2000" dirty="0"/>
              <a:t>of materials with </a:t>
            </a:r>
            <a:r>
              <a:rPr lang="en-US" sz="2000" dirty="0" smtClean="0"/>
              <a:t>a</a:t>
            </a:r>
          </a:p>
          <a:p>
            <a:r>
              <a:rPr lang="en-US" sz="2000" dirty="0" smtClean="0"/>
              <a:t>band </a:t>
            </a:r>
            <a:r>
              <a:rPr lang="en-US" sz="2000" dirty="0"/>
              <a:t>gap around that energy</a:t>
            </a:r>
          </a:p>
        </p:txBody>
      </p:sp>
      <p:sp>
        <p:nvSpPr>
          <p:cNvPr id="3" name="TextBox 2"/>
          <p:cNvSpPr txBox="1"/>
          <p:nvPr/>
        </p:nvSpPr>
        <p:spPr>
          <a:xfrm>
            <a:off x="85232" y="5164835"/>
            <a:ext cx="9123010" cy="1200329"/>
          </a:xfrm>
          <a:prstGeom prst="rect">
            <a:avLst/>
          </a:prstGeom>
          <a:noFill/>
        </p:spPr>
        <p:txBody>
          <a:bodyPr wrap="none" rtlCol="0">
            <a:spAutoFit/>
          </a:bodyPr>
          <a:lstStyle/>
          <a:p>
            <a:pPr marL="285750" indent="-285750">
              <a:buFont typeface="Arial" panose="020B0604020202020204" pitchFamily="34" charset="0"/>
              <a:buChar char="•"/>
            </a:pPr>
            <a:r>
              <a:rPr lang="en-US" dirty="0" smtClean="0">
                <a:solidFill>
                  <a:srgbClr val="0070C0"/>
                </a:solidFill>
              </a:rPr>
              <a:t>The oxides have </a:t>
            </a:r>
            <a:r>
              <a:rPr lang="en-US" dirty="0">
                <a:solidFill>
                  <a:srgbClr val="0070C0"/>
                </a:solidFill>
              </a:rPr>
              <a:t>larger band gaps with a mean band gap </a:t>
            </a:r>
            <a:r>
              <a:rPr lang="en-US" i="1" dirty="0" err="1">
                <a:solidFill>
                  <a:srgbClr val="0070C0"/>
                </a:solidFill>
              </a:rPr>
              <a:t>Eav</a:t>
            </a:r>
            <a:r>
              <a:rPr lang="en-US" i="1" dirty="0">
                <a:solidFill>
                  <a:srgbClr val="0070C0"/>
                </a:solidFill>
              </a:rPr>
              <a:t> </a:t>
            </a:r>
            <a:r>
              <a:rPr lang="en-US" dirty="0">
                <a:solidFill>
                  <a:srgbClr val="0070C0"/>
                </a:solidFill>
              </a:rPr>
              <a:t>= 3.82 </a:t>
            </a:r>
            <a:r>
              <a:rPr lang="en-US" dirty="0" smtClean="0">
                <a:solidFill>
                  <a:srgbClr val="0070C0"/>
                </a:solidFill>
              </a:rPr>
              <a:t>eV; distribution </a:t>
            </a:r>
          </a:p>
          <a:p>
            <a:r>
              <a:rPr lang="en-US" dirty="0" smtClean="0">
                <a:solidFill>
                  <a:srgbClr val="0070C0"/>
                </a:solidFill>
              </a:rPr>
              <a:t>over </a:t>
            </a:r>
            <a:r>
              <a:rPr lang="en-US" dirty="0">
                <a:solidFill>
                  <a:srgbClr val="0070C0"/>
                </a:solidFill>
              </a:rPr>
              <a:t>a very wide energy </a:t>
            </a:r>
            <a:r>
              <a:rPr lang="en-US" dirty="0" smtClean="0">
                <a:solidFill>
                  <a:srgbClr val="0070C0"/>
                </a:solidFill>
              </a:rPr>
              <a:t>range </a:t>
            </a:r>
          </a:p>
          <a:p>
            <a:pPr marL="285750" indent="-285750">
              <a:buFont typeface="Arial" panose="020B0604020202020204" pitchFamily="34" charset="0"/>
              <a:buChar char="•"/>
            </a:pPr>
            <a:r>
              <a:rPr lang="en-US" dirty="0">
                <a:solidFill>
                  <a:srgbClr val="0070C0"/>
                </a:solidFill>
              </a:rPr>
              <a:t>T</a:t>
            </a:r>
            <a:r>
              <a:rPr lang="en-US" dirty="0" smtClean="0">
                <a:solidFill>
                  <a:srgbClr val="0070C0"/>
                </a:solidFill>
              </a:rPr>
              <a:t>rend </a:t>
            </a:r>
            <a:r>
              <a:rPr lang="en-US" dirty="0">
                <a:solidFill>
                  <a:srgbClr val="0070C0"/>
                </a:solidFill>
              </a:rPr>
              <a:t>moving down the periodic table for the anions is for smaller band gaps and </a:t>
            </a:r>
            <a:endParaRPr lang="en-US" dirty="0" smtClean="0">
              <a:solidFill>
                <a:srgbClr val="0070C0"/>
              </a:solidFill>
            </a:endParaRPr>
          </a:p>
          <a:p>
            <a:r>
              <a:rPr lang="en-US" dirty="0">
                <a:solidFill>
                  <a:srgbClr val="0070C0"/>
                </a:solidFill>
              </a:rPr>
              <a:t>a</a:t>
            </a:r>
            <a:r>
              <a:rPr lang="en-US" dirty="0" smtClean="0">
                <a:solidFill>
                  <a:srgbClr val="0070C0"/>
                </a:solidFill>
              </a:rPr>
              <a:t> more </a:t>
            </a:r>
            <a:r>
              <a:rPr lang="en-US" dirty="0">
                <a:solidFill>
                  <a:srgbClr val="0070C0"/>
                </a:solidFill>
              </a:rPr>
              <a:t>localized distribution.  </a:t>
            </a:r>
            <a:r>
              <a:rPr lang="en-US" dirty="0" smtClean="0">
                <a:solidFill>
                  <a:srgbClr val="0070C0"/>
                </a:solidFill>
              </a:rPr>
              <a:t>For </a:t>
            </a:r>
            <a:r>
              <a:rPr lang="en-US" dirty="0">
                <a:solidFill>
                  <a:srgbClr val="0070C0"/>
                </a:solidFill>
              </a:rPr>
              <a:t>the tellurides, </a:t>
            </a:r>
            <a:r>
              <a:rPr lang="en-US" i="1" dirty="0" err="1">
                <a:solidFill>
                  <a:srgbClr val="0070C0"/>
                </a:solidFill>
              </a:rPr>
              <a:t>Eav</a:t>
            </a:r>
            <a:r>
              <a:rPr lang="en-US" i="1" dirty="0">
                <a:solidFill>
                  <a:srgbClr val="0070C0"/>
                </a:solidFill>
              </a:rPr>
              <a:t>  </a:t>
            </a:r>
            <a:r>
              <a:rPr lang="en-US" dirty="0">
                <a:solidFill>
                  <a:srgbClr val="0070C0"/>
                </a:solidFill>
              </a:rPr>
              <a:t>= 1.78 </a:t>
            </a:r>
            <a:r>
              <a:rPr lang="en-US" dirty="0" smtClean="0">
                <a:solidFill>
                  <a:srgbClr val="0070C0"/>
                </a:solidFill>
              </a:rPr>
              <a:t>eV</a:t>
            </a:r>
            <a:endParaRPr lang="en-AU" dirty="0">
              <a:solidFill>
                <a:srgbClr val="0070C0"/>
              </a:solidFill>
            </a:endParaRPr>
          </a:p>
        </p:txBody>
      </p:sp>
      <p:sp>
        <p:nvSpPr>
          <p:cNvPr id="8" name="TextBox 7"/>
          <p:cNvSpPr txBox="1"/>
          <p:nvPr/>
        </p:nvSpPr>
        <p:spPr>
          <a:xfrm>
            <a:off x="6713004" y="6051501"/>
            <a:ext cx="2222019" cy="523220"/>
          </a:xfrm>
          <a:prstGeom prst="rect">
            <a:avLst/>
          </a:prstGeom>
          <a:noFill/>
        </p:spPr>
        <p:txBody>
          <a:bodyPr wrap="none" rtlCol="0">
            <a:spAutoFit/>
          </a:bodyPr>
          <a:lstStyle/>
          <a:p>
            <a:r>
              <a:rPr lang="en-AU" sz="1400" i="1" dirty="0" smtClean="0"/>
              <a:t>L. Weston and C. Stampfl</a:t>
            </a:r>
          </a:p>
          <a:p>
            <a:r>
              <a:rPr lang="en-AU" sz="1400" i="1" dirty="0" smtClean="0"/>
              <a:t>Phys. Rev. Mat. accepted</a:t>
            </a:r>
            <a:endParaRPr lang="en-AU" sz="1400" i="1" dirty="0"/>
          </a:p>
        </p:txBody>
      </p:sp>
    </p:spTree>
    <p:extLst>
      <p:ext uri="{BB962C8B-B14F-4D97-AF65-F5344CB8AC3E}">
        <p14:creationId xmlns:p14="http://schemas.microsoft.com/office/powerpoint/2010/main" val="339470408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28</a:t>
            </a:fld>
            <a:endParaRPr lang="en-AU"/>
          </a:p>
        </p:txBody>
      </p:sp>
      <p:pic>
        <p:nvPicPr>
          <p:cNvPr id="6" name="Picture 5"/>
          <p:cNvPicPr>
            <a:picLocks noChangeAspect="1"/>
          </p:cNvPicPr>
          <p:nvPr/>
        </p:nvPicPr>
        <p:blipFill>
          <a:blip r:embed="rId2"/>
          <a:stretch>
            <a:fillRect/>
          </a:stretch>
        </p:blipFill>
        <p:spPr>
          <a:xfrm>
            <a:off x="3425684" y="1556792"/>
            <a:ext cx="5718316" cy="4073195"/>
          </a:xfrm>
          <a:prstGeom prst="rect">
            <a:avLst/>
          </a:prstGeom>
        </p:spPr>
      </p:pic>
      <p:sp>
        <p:nvSpPr>
          <p:cNvPr id="7" name="Title 6"/>
          <p:cNvSpPr txBox="1">
            <a:spLocks noGrp="1"/>
          </p:cNvSpPr>
          <p:nvPr>
            <p:ph type="title"/>
          </p:nvPr>
        </p:nvSpPr>
        <p:spPr>
          <a:prstGeom prst="rect">
            <a:avLst/>
          </a:prstGeom>
          <a:noFill/>
        </p:spPr>
        <p:txBody>
          <a:bodyPr wrap="none" rtlCol="0">
            <a:spAutoFit/>
          </a:bodyPr>
          <a:lstStyle/>
          <a:p>
            <a:pPr algn="ctr"/>
            <a:r>
              <a:rPr lang="en-AU" sz="2800" dirty="0" smtClean="0">
                <a:solidFill>
                  <a:schemeClr val="bg1"/>
                </a:solidFill>
              </a:rPr>
              <a:t>Machine Learning the Band-gap</a:t>
            </a:r>
          </a:p>
          <a:p>
            <a:pPr algn="ctr"/>
            <a:r>
              <a:rPr lang="en-AU" sz="2800" dirty="0" smtClean="0">
                <a:solidFill>
                  <a:schemeClr val="bg1"/>
                </a:solidFill>
              </a:rPr>
              <a:t>of </a:t>
            </a:r>
            <a:r>
              <a:rPr lang="en-AU" sz="2800" dirty="0">
                <a:solidFill>
                  <a:schemeClr val="bg1"/>
                </a:solidFill>
              </a:rPr>
              <a:t>1568 </a:t>
            </a:r>
            <a:r>
              <a:rPr lang="en-AU" sz="2800" dirty="0" err="1">
                <a:solidFill>
                  <a:schemeClr val="bg1"/>
                </a:solidFill>
              </a:rPr>
              <a:t>kesterite</a:t>
            </a:r>
            <a:r>
              <a:rPr lang="en-AU" sz="2800" dirty="0">
                <a:solidFill>
                  <a:schemeClr val="bg1"/>
                </a:solidFill>
              </a:rPr>
              <a:t> I</a:t>
            </a:r>
            <a:r>
              <a:rPr lang="en-AU" sz="2800" baseline="-25000" dirty="0">
                <a:solidFill>
                  <a:schemeClr val="bg1"/>
                </a:solidFill>
              </a:rPr>
              <a:t>2</a:t>
            </a:r>
            <a:r>
              <a:rPr lang="en-AU" sz="2800" dirty="0">
                <a:solidFill>
                  <a:schemeClr val="bg1"/>
                </a:solidFill>
              </a:rPr>
              <a:t>-II-IV-V</a:t>
            </a:r>
            <a:r>
              <a:rPr lang="en-AU" sz="2800" baseline="-25000" dirty="0">
                <a:solidFill>
                  <a:schemeClr val="bg1"/>
                </a:solidFill>
              </a:rPr>
              <a:t>4 </a:t>
            </a:r>
            <a:r>
              <a:rPr lang="en-AU" sz="2800" dirty="0">
                <a:solidFill>
                  <a:schemeClr val="bg1"/>
                </a:solidFill>
              </a:rPr>
              <a:t>compounds</a:t>
            </a:r>
          </a:p>
        </p:txBody>
      </p:sp>
      <p:sp>
        <p:nvSpPr>
          <p:cNvPr id="2" name="TextBox 1"/>
          <p:cNvSpPr txBox="1"/>
          <p:nvPr/>
        </p:nvSpPr>
        <p:spPr>
          <a:xfrm>
            <a:off x="179512" y="5606955"/>
            <a:ext cx="8734301" cy="707886"/>
          </a:xfrm>
          <a:prstGeom prst="rect">
            <a:avLst/>
          </a:prstGeom>
          <a:noFill/>
        </p:spPr>
        <p:txBody>
          <a:bodyPr wrap="square" rtlCol="0">
            <a:spAutoFit/>
          </a:bodyPr>
          <a:lstStyle/>
          <a:p>
            <a:r>
              <a:rPr lang="en-US" sz="2000" dirty="0">
                <a:solidFill>
                  <a:srgbClr val="0070C0"/>
                </a:solidFill>
              </a:rPr>
              <a:t>The direct–indirect </a:t>
            </a:r>
            <a:r>
              <a:rPr lang="en-US" sz="2000" dirty="0" smtClean="0">
                <a:solidFill>
                  <a:srgbClr val="0070C0"/>
                </a:solidFill>
              </a:rPr>
              <a:t>predictions over </a:t>
            </a:r>
            <a:r>
              <a:rPr lang="en-US" sz="2000" dirty="0">
                <a:solidFill>
                  <a:srgbClr val="0070C0"/>
                </a:solidFill>
              </a:rPr>
              <a:t>all materials studied, 70% </a:t>
            </a:r>
            <a:r>
              <a:rPr lang="en-US" sz="2000" dirty="0" smtClean="0">
                <a:solidFill>
                  <a:srgbClr val="0070C0"/>
                </a:solidFill>
              </a:rPr>
              <a:t>are </a:t>
            </a:r>
            <a:r>
              <a:rPr lang="en-US" sz="2000" dirty="0">
                <a:solidFill>
                  <a:srgbClr val="0070C0"/>
                </a:solidFill>
              </a:rPr>
              <a:t>found to have </a:t>
            </a:r>
            <a:r>
              <a:rPr lang="en-US" sz="2000" dirty="0" smtClean="0">
                <a:solidFill>
                  <a:srgbClr val="0070C0"/>
                </a:solidFill>
              </a:rPr>
              <a:t>indirect gaps</a:t>
            </a:r>
            <a:endParaRPr lang="en-US" sz="2000" dirty="0">
              <a:solidFill>
                <a:srgbClr val="0070C0"/>
              </a:solidFill>
            </a:endParaRPr>
          </a:p>
        </p:txBody>
      </p:sp>
      <p:sp>
        <p:nvSpPr>
          <p:cNvPr id="3" name="TextBox 2"/>
          <p:cNvSpPr txBox="1"/>
          <p:nvPr/>
        </p:nvSpPr>
        <p:spPr>
          <a:xfrm>
            <a:off x="0" y="2137167"/>
            <a:ext cx="3363421" cy="2862322"/>
          </a:xfrm>
          <a:prstGeom prst="rect">
            <a:avLst/>
          </a:prstGeom>
          <a:noFill/>
        </p:spPr>
        <p:txBody>
          <a:bodyPr wrap="none" rtlCol="0">
            <a:spAutoFit/>
          </a:bodyPr>
          <a:lstStyle/>
          <a:p>
            <a:r>
              <a:rPr lang="en-AU" sz="2000" dirty="0" smtClean="0"/>
              <a:t>Prediction of direct versus</a:t>
            </a:r>
          </a:p>
          <a:p>
            <a:r>
              <a:rPr lang="en-AU" sz="2000" dirty="0"/>
              <a:t>i</a:t>
            </a:r>
            <a:r>
              <a:rPr lang="en-AU" sz="2000" dirty="0" smtClean="0"/>
              <a:t>ndirect band-gap more</a:t>
            </a:r>
          </a:p>
          <a:p>
            <a:r>
              <a:rPr lang="en-AU" sz="2000" dirty="0"/>
              <a:t>c</a:t>
            </a:r>
            <a:r>
              <a:rPr lang="en-AU" sz="2000" dirty="0" smtClean="0"/>
              <a:t>hallenging – required more</a:t>
            </a:r>
          </a:p>
          <a:p>
            <a:r>
              <a:rPr lang="en-AU" sz="2000" dirty="0"/>
              <a:t>f</a:t>
            </a:r>
            <a:r>
              <a:rPr lang="en-AU" sz="2000" dirty="0" smtClean="0"/>
              <a:t>eature engineering and </a:t>
            </a:r>
          </a:p>
          <a:p>
            <a:r>
              <a:rPr lang="en-AU" sz="2000" dirty="0" smtClean="0"/>
              <a:t>training.</a:t>
            </a:r>
          </a:p>
          <a:p>
            <a:r>
              <a:rPr lang="en-US" sz="2000" dirty="0" smtClean="0"/>
              <a:t>Resulting method predicts </a:t>
            </a:r>
          </a:p>
          <a:p>
            <a:r>
              <a:rPr lang="en-US" sz="2000" dirty="0" smtClean="0"/>
              <a:t>the </a:t>
            </a:r>
            <a:r>
              <a:rPr lang="en-US" sz="2000" dirty="0"/>
              <a:t>nature of the band gap </a:t>
            </a:r>
            <a:endParaRPr lang="en-US" sz="2000" dirty="0" smtClean="0"/>
          </a:p>
          <a:p>
            <a:r>
              <a:rPr lang="en-US" sz="2000" dirty="0" smtClean="0"/>
              <a:t>with </a:t>
            </a:r>
            <a:r>
              <a:rPr lang="en-US" sz="2000" dirty="0"/>
              <a:t>an accuracy of 89 % </a:t>
            </a:r>
            <a:endParaRPr lang="en-US" sz="2000" dirty="0" smtClean="0"/>
          </a:p>
          <a:p>
            <a:r>
              <a:rPr lang="en-US" sz="2000" dirty="0" smtClean="0"/>
              <a:t>using </a:t>
            </a:r>
            <a:r>
              <a:rPr lang="en-US" sz="2000" dirty="0"/>
              <a:t>logistic regression. </a:t>
            </a:r>
            <a:endParaRPr lang="en-AU" sz="2000" dirty="0"/>
          </a:p>
        </p:txBody>
      </p:sp>
      <p:sp>
        <p:nvSpPr>
          <p:cNvPr id="8" name="TextBox 7"/>
          <p:cNvSpPr txBox="1"/>
          <p:nvPr/>
        </p:nvSpPr>
        <p:spPr>
          <a:xfrm>
            <a:off x="6713004" y="6051501"/>
            <a:ext cx="2222019" cy="523220"/>
          </a:xfrm>
          <a:prstGeom prst="rect">
            <a:avLst/>
          </a:prstGeom>
          <a:noFill/>
        </p:spPr>
        <p:txBody>
          <a:bodyPr wrap="none" rtlCol="0">
            <a:spAutoFit/>
          </a:bodyPr>
          <a:lstStyle/>
          <a:p>
            <a:r>
              <a:rPr lang="en-AU" sz="1400" i="1" dirty="0" smtClean="0"/>
              <a:t>L. Weston and C. Stampfl</a:t>
            </a:r>
          </a:p>
          <a:p>
            <a:r>
              <a:rPr lang="en-AU" sz="1400" i="1" dirty="0" smtClean="0"/>
              <a:t>Phys. Rev. Mat. accepted</a:t>
            </a:r>
            <a:endParaRPr lang="en-AU" sz="1400" i="1" dirty="0"/>
          </a:p>
        </p:txBody>
      </p:sp>
    </p:spTree>
    <p:extLst>
      <p:ext uri="{BB962C8B-B14F-4D97-AF65-F5344CB8AC3E}">
        <p14:creationId xmlns:p14="http://schemas.microsoft.com/office/powerpoint/2010/main" val="189799502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29</a:t>
            </a:fld>
            <a:endParaRPr lang="en-AU"/>
          </a:p>
        </p:txBody>
      </p:sp>
      <p:sp>
        <p:nvSpPr>
          <p:cNvPr id="5" name="Text Placeholder 4"/>
          <p:cNvSpPr>
            <a:spLocks noGrp="1"/>
          </p:cNvSpPr>
          <p:nvPr>
            <p:ph type="body" sz="quarter" idx="13"/>
          </p:nvPr>
        </p:nvSpPr>
        <p:spPr>
          <a:xfrm>
            <a:off x="1907704" y="548680"/>
            <a:ext cx="7006109" cy="485791"/>
          </a:xfrm>
        </p:spPr>
        <p:txBody>
          <a:bodyPr/>
          <a:lstStyle/>
          <a:p>
            <a:r>
              <a:rPr lang="en-AU" dirty="0" smtClean="0">
                <a:solidFill>
                  <a:schemeClr val="bg1"/>
                </a:solidFill>
              </a:rPr>
              <a:t>Band-gap </a:t>
            </a:r>
            <a:r>
              <a:rPr lang="en-AU" dirty="0">
                <a:solidFill>
                  <a:schemeClr val="bg1"/>
                </a:solidFill>
              </a:rPr>
              <a:t>properties of 1568 </a:t>
            </a:r>
            <a:r>
              <a:rPr lang="en-AU" dirty="0" err="1">
                <a:solidFill>
                  <a:schemeClr val="bg1"/>
                </a:solidFill>
              </a:rPr>
              <a:t>kesterite</a:t>
            </a:r>
            <a:r>
              <a:rPr lang="en-AU" dirty="0">
                <a:solidFill>
                  <a:schemeClr val="bg1"/>
                </a:solidFill>
              </a:rPr>
              <a:t> I</a:t>
            </a:r>
            <a:r>
              <a:rPr lang="en-AU" baseline="-25000" dirty="0">
                <a:solidFill>
                  <a:schemeClr val="bg1"/>
                </a:solidFill>
              </a:rPr>
              <a:t>2</a:t>
            </a:r>
            <a:r>
              <a:rPr lang="en-AU" dirty="0">
                <a:solidFill>
                  <a:schemeClr val="bg1"/>
                </a:solidFill>
              </a:rPr>
              <a:t>-II-IV-V</a:t>
            </a:r>
            <a:r>
              <a:rPr lang="en-AU" baseline="-25000" dirty="0">
                <a:solidFill>
                  <a:schemeClr val="bg1"/>
                </a:solidFill>
              </a:rPr>
              <a:t>4 </a:t>
            </a:r>
            <a:r>
              <a:rPr lang="en-AU" dirty="0" smtClean="0">
                <a:solidFill>
                  <a:schemeClr val="bg1"/>
                </a:solidFill>
              </a:rPr>
              <a:t>compounds</a:t>
            </a:r>
            <a:endParaRPr lang="en-AU" dirty="0">
              <a:solidFill>
                <a:schemeClr val="bg1"/>
              </a:solidFill>
            </a:endParaRPr>
          </a:p>
        </p:txBody>
      </p:sp>
      <p:sp>
        <p:nvSpPr>
          <p:cNvPr id="8" name="TextBox 7"/>
          <p:cNvSpPr txBox="1"/>
          <p:nvPr/>
        </p:nvSpPr>
        <p:spPr>
          <a:xfrm>
            <a:off x="6660231" y="6001967"/>
            <a:ext cx="2521331" cy="584775"/>
          </a:xfrm>
          <a:prstGeom prst="rect">
            <a:avLst/>
          </a:prstGeom>
          <a:noFill/>
        </p:spPr>
        <p:txBody>
          <a:bodyPr wrap="none" rtlCol="0">
            <a:spAutoFit/>
          </a:bodyPr>
          <a:lstStyle/>
          <a:p>
            <a:r>
              <a:rPr lang="en-AU" sz="1600" i="1" dirty="0" smtClean="0"/>
              <a:t>L. Weston and C. Stampfl</a:t>
            </a:r>
          </a:p>
          <a:p>
            <a:r>
              <a:rPr lang="en-AU" sz="1600" i="1" dirty="0" smtClean="0"/>
              <a:t>Phys. Rev. Mat. accepted</a:t>
            </a:r>
            <a:endParaRPr lang="en-AU" sz="1600" i="1" dirty="0"/>
          </a:p>
        </p:txBody>
      </p:sp>
      <p:pic>
        <p:nvPicPr>
          <p:cNvPr id="2" name="Picture 1"/>
          <p:cNvPicPr>
            <a:picLocks noChangeAspect="1"/>
          </p:cNvPicPr>
          <p:nvPr/>
        </p:nvPicPr>
        <p:blipFill>
          <a:blip r:embed="rId2"/>
          <a:stretch>
            <a:fillRect/>
          </a:stretch>
        </p:blipFill>
        <p:spPr>
          <a:xfrm>
            <a:off x="539552" y="1435684"/>
            <a:ext cx="3041168" cy="4992157"/>
          </a:xfrm>
          <a:prstGeom prst="rect">
            <a:avLst/>
          </a:prstGeom>
        </p:spPr>
      </p:pic>
      <p:sp>
        <p:nvSpPr>
          <p:cNvPr id="6" name="TextBox 5"/>
          <p:cNvSpPr txBox="1"/>
          <p:nvPr/>
        </p:nvSpPr>
        <p:spPr>
          <a:xfrm>
            <a:off x="4139952" y="5045617"/>
            <a:ext cx="3916457" cy="923330"/>
          </a:xfrm>
          <a:prstGeom prst="rect">
            <a:avLst/>
          </a:prstGeom>
          <a:noFill/>
        </p:spPr>
        <p:txBody>
          <a:bodyPr wrap="none" rtlCol="0">
            <a:spAutoFit/>
          </a:bodyPr>
          <a:lstStyle/>
          <a:p>
            <a:r>
              <a:rPr lang="en-AU" dirty="0" smtClean="0">
                <a:solidFill>
                  <a:srgbClr val="0070C0"/>
                </a:solidFill>
              </a:rPr>
              <a:t>The 34 stable/metastable structures </a:t>
            </a:r>
          </a:p>
          <a:p>
            <a:r>
              <a:rPr lang="en-AU" dirty="0" smtClean="0">
                <a:solidFill>
                  <a:srgbClr val="0070C0"/>
                </a:solidFill>
              </a:rPr>
              <a:t>with predicted band-gaps in the </a:t>
            </a:r>
          </a:p>
          <a:p>
            <a:r>
              <a:rPr lang="en-AU" dirty="0" smtClean="0">
                <a:solidFill>
                  <a:srgbClr val="0070C0"/>
                </a:solidFill>
              </a:rPr>
              <a:t>optimum range 1.2-1.8eV</a:t>
            </a:r>
            <a:endParaRPr lang="en-AU" dirty="0">
              <a:solidFill>
                <a:srgbClr val="0070C0"/>
              </a:solidFill>
            </a:endParaRPr>
          </a:p>
        </p:txBody>
      </p:sp>
      <p:grpSp>
        <p:nvGrpSpPr>
          <p:cNvPr id="11" name="Group 10"/>
          <p:cNvGrpSpPr/>
          <p:nvPr/>
        </p:nvGrpSpPr>
        <p:grpSpPr>
          <a:xfrm>
            <a:off x="3707904" y="1244768"/>
            <a:ext cx="5544616" cy="3472964"/>
            <a:chOff x="3707904" y="1244768"/>
            <a:chExt cx="5544616" cy="3472964"/>
          </a:xfrm>
        </p:grpSpPr>
        <p:pic>
          <p:nvPicPr>
            <p:cNvPr id="7" name="Picture 6"/>
            <p:cNvPicPr>
              <a:picLocks noChangeAspect="1"/>
            </p:cNvPicPr>
            <p:nvPr/>
          </p:nvPicPr>
          <p:blipFill>
            <a:blip r:embed="rId3"/>
            <a:stretch>
              <a:fillRect/>
            </a:stretch>
          </p:blipFill>
          <p:spPr>
            <a:xfrm>
              <a:off x="3707904" y="1244768"/>
              <a:ext cx="5544616" cy="2686995"/>
            </a:xfrm>
            <a:prstGeom prst="rect">
              <a:avLst/>
            </a:prstGeom>
          </p:spPr>
        </p:pic>
        <p:sp>
          <p:nvSpPr>
            <p:cNvPr id="3" name="TextBox 2"/>
            <p:cNvSpPr txBox="1"/>
            <p:nvPr/>
          </p:nvSpPr>
          <p:spPr>
            <a:xfrm>
              <a:off x="6377865" y="4348400"/>
              <a:ext cx="1184940" cy="369332"/>
            </a:xfrm>
            <a:prstGeom prst="rect">
              <a:avLst/>
            </a:prstGeom>
            <a:noFill/>
          </p:spPr>
          <p:txBody>
            <a:bodyPr wrap="none" rtlCol="0">
              <a:spAutoFit/>
            </a:bodyPr>
            <a:lstStyle/>
            <a:p>
              <a:r>
                <a:rPr lang="en-AU" dirty="0" smtClean="0"/>
                <a:t>All results</a:t>
              </a:r>
              <a:endParaRPr lang="en-AU" dirty="0"/>
            </a:p>
          </p:txBody>
        </p:sp>
        <p:sp>
          <p:nvSpPr>
            <p:cNvPr id="9" name="Down Arrow 8"/>
            <p:cNvSpPr/>
            <p:nvPr/>
          </p:nvSpPr>
          <p:spPr>
            <a:xfrm rot="10800000">
              <a:off x="6660232" y="3892567"/>
              <a:ext cx="471244" cy="4345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10" name="Down Arrow 9"/>
          <p:cNvSpPr/>
          <p:nvPr/>
        </p:nvSpPr>
        <p:spPr>
          <a:xfrm rot="5400000">
            <a:off x="3562378" y="5095391"/>
            <a:ext cx="471244" cy="4345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94054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451" y="1530154"/>
            <a:ext cx="5112568" cy="633417"/>
          </a:xfrm>
        </p:spPr>
        <p:txBody>
          <a:bodyPr>
            <a:normAutofit/>
          </a:bodyPr>
          <a:lstStyle/>
          <a:p>
            <a:pPr algn="ctr"/>
            <a:r>
              <a:rPr lang="en-AU" b="1" dirty="0" smtClean="0">
                <a:solidFill>
                  <a:schemeClr val="tx1"/>
                </a:solidFill>
              </a:rPr>
              <a:t>3. Machine Learning Materials</a:t>
            </a:r>
            <a:endParaRPr lang="en-AU" b="1" dirty="0">
              <a:solidFill>
                <a:schemeClr val="tx1"/>
              </a:solidFill>
            </a:endParaRPr>
          </a:p>
        </p:txBody>
      </p:sp>
      <p:sp>
        <p:nvSpPr>
          <p:cNvPr id="4" name="Slide Number Placeholder 3"/>
          <p:cNvSpPr>
            <a:spLocks noGrp="1"/>
          </p:cNvSpPr>
          <p:nvPr>
            <p:ph type="sldNum" sz="quarter" idx="12"/>
          </p:nvPr>
        </p:nvSpPr>
        <p:spPr/>
        <p:txBody>
          <a:bodyPr/>
          <a:lstStyle/>
          <a:p>
            <a:fld id="{5EB0718A-1B3D-42D2-9A2B-FB6CFA4B4E8D}" type="slidenum">
              <a:rPr lang="en-AU" smtClean="0"/>
              <a:pPr/>
              <a:t>30</a:t>
            </a:fld>
            <a:endParaRPr lang="en-AU"/>
          </a:p>
        </p:txBody>
      </p:sp>
      <p:sp>
        <p:nvSpPr>
          <p:cNvPr id="6" name="TextBox 5"/>
          <p:cNvSpPr txBox="1"/>
          <p:nvPr/>
        </p:nvSpPr>
        <p:spPr>
          <a:xfrm>
            <a:off x="2195736" y="404664"/>
            <a:ext cx="5139548" cy="769441"/>
          </a:xfrm>
          <a:prstGeom prst="rect">
            <a:avLst/>
          </a:prstGeom>
          <a:noFill/>
        </p:spPr>
        <p:txBody>
          <a:bodyPr wrap="none" rtlCol="0">
            <a:spAutoFit/>
          </a:bodyPr>
          <a:lstStyle/>
          <a:p>
            <a:r>
              <a:rPr lang="en-AU" sz="4400" dirty="0" smtClean="0">
                <a:solidFill>
                  <a:schemeClr val="bg1"/>
                </a:solidFill>
              </a:rPr>
              <a:t>Hybrid 2D materials</a:t>
            </a:r>
            <a:endParaRPr lang="en-AU" sz="4400" dirty="0">
              <a:solidFill>
                <a:schemeClr val="bg1"/>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63888" y="2420888"/>
            <a:ext cx="5349925" cy="2171159"/>
          </a:xfrm>
          <a:prstGeom prst="rect">
            <a:avLst/>
          </a:prstGeom>
        </p:spPr>
      </p:pic>
      <p:sp>
        <p:nvSpPr>
          <p:cNvPr id="9" name="TextBox 8"/>
          <p:cNvSpPr txBox="1"/>
          <p:nvPr/>
        </p:nvSpPr>
        <p:spPr>
          <a:xfrm>
            <a:off x="0" y="4997579"/>
            <a:ext cx="4073551" cy="1323439"/>
          </a:xfrm>
          <a:prstGeom prst="rect">
            <a:avLst/>
          </a:prstGeom>
          <a:noFill/>
        </p:spPr>
        <p:txBody>
          <a:bodyPr wrap="none" rtlCol="0">
            <a:spAutoFit/>
          </a:bodyPr>
          <a:lstStyle/>
          <a:p>
            <a:r>
              <a:rPr lang="en-AU" sz="2000" dirty="0" smtClean="0"/>
              <a:t>Using DFT and Machine Learning</a:t>
            </a:r>
          </a:p>
          <a:p>
            <a:r>
              <a:rPr lang="en-AU" sz="2000" dirty="0"/>
              <a:t>c</a:t>
            </a:r>
            <a:r>
              <a:rPr lang="en-AU" sz="2000" dirty="0" smtClean="0"/>
              <a:t>an </a:t>
            </a:r>
            <a:r>
              <a:rPr lang="en-AU" sz="2000" dirty="0" smtClean="0"/>
              <a:t>predict </a:t>
            </a:r>
            <a:r>
              <a:rPr lang="en-AU" sz="2000" dirty="0"/>
              <a:t>the </a:t>
            </a:r>
            <a:r>
              <a:rPr lang="en-AU" sz="2000" dirty="0" smtClean="0"/>
              <a:t>interlayer distance</a:t>
            </a:r>
          </a:p>
          <a:p>
            <a:r>
              <a:rPr lang="en-AU" sz="2000" dirty="0"/>
              <a:t>of 1432 bilayer </a:t>
            </a:r>
            <a:r>
              <a:rPr lang="en-AU" sz="2000" dirty="0" smtClean="0"/>
              <a:t>structures and</a:t>
            </a:r>
          </a:p>
          <a:p>
            <a:r>
              <a:rPr lang="en-AU" sz="2000" dirty="0"/>
              <a:t>b</a:t>
            </a:r>
            <a:r>
              <a:rPr lang="en-AU" sz="2000" dirty="0" smtClean="0"/>
              <a:t>and-gaps</a:t>
            </a:r>
          </a:p>
        </p:txBody>
      </p:sp>
      <p:sp>
        <p:nvSpPr>
          <p:cNvPr id="10" name="TextBox 9"/>
          <p:cNvSpPr txBox="1"/>
          <p:nvPr/>
        </p:nvSpPr>
        <p:spPr>
          <a:xfrm>
            <a:off x="22692" y="2564502"/>
            <a:ext cx="3374642" cy="1631216"/>
          </a:xfrm>
          <a:prstGeom prst="rect">
            <a:avLst/>
          </a:prstGeom>
          <a:noFill/>
        </p:spPr>
        <p:txBody>
          <a:bodyPr wrap="none" rtlCol="0">
            <a:spAutoFit/>
          </a:bodyPr>
          <a:lstStyle/>
          <a:p>
            <a:r>
              <a:rPr lang="en-AU" sz="2000" dirty="0"/>
              <a:t>Hybrid materials built from </a:t>
            </a:r>
            <a:endParaRPr lang="en-AU" sz="2000" dirty="0" smtClean="0"/>
          </a:p>
          <a:p>
            <a:r>
              <a:rPr lang="en-AU" sz="2000" dirty="0" smtClean="0"/>
              <a:t>2D </a:t>
            </a:r>
            <a:r>
              <a:rPr lang="en-AU" sz="2000" dirty="0"/>
              <a:t>monolayers are gaining </a:t>
            </a:r>
            <a:endParaRPr lang="en-AU" sz="2000" dirty="0" smtClean="0"/>
          </a:p>
          <a:p>
            <a:r>
              <a:rPr lang="en-AU" sz="2000" dirty="0" smtClean="0"/>
              <a:t>attention </a:t>
            </a:r>
            <a:r>
              <a:rPr lang="en-AU" sz="2000" dirty="0"/>
              <a:t>as novel materials </a:t>
            </a:r>
            <a:endParaRPr lang="en-AU" sz="2000" dirty="0" smtClean="0"/>
          </a:p>
          <a:p>
            <a:r>
              <a:rPr lang="en-AU" sz="2000" dirty="0" smtClean="0"/>
              <a:t>with </a:t>
            </a:r>
            <a:r>
              <a:rPr lang="en-AU" sz="2000" dirty="0"/>
              <a:t>potentially more </a:t>
            </a:r>
            <a:r>
              <a:rPr lang="en-AU" sz="2000" dirty="0" smtClean="0"/>
              <a:t>easily</a:t>
            </a:r>
          </a:p>
          <a:p>
            <a:r>
              <a:rPr lang="en-AU" sz="2000" dirty="0" smtClean="0"/>
              <a:t>tuneable </a:t>
            </a:r>
            <a:r>
              <a:rPr lang="en-AU" sz="2000" dirty="0"/>
              <a:t>properties</a:t>
            </a:r>
          </a:p>
        </p:txBody>
      </p:sp>
      <p:sp>
        <p:nvSpPr>
          <p:cNvPr id="11" name="TextBox 10"/>
          <p:cNvSpPr txBox="1"/>
          <p:nvPr/>
        </p:nvSpPr>
        <p:spPr>
          <a:xfrm>
            <a:off x="4016036" y="4989230"/>
            <a:ext cx="4903907" cy="1200329"/>
          </a:xfrm>
          <a:prstGeom prst="rect">
            <a:avLst/>
          </a:prstGeom>
          <a:noFill/>
        </p:spPr>
        <p:txBody>
          <a:bodyPr wrap="none" rtlCol="0">
            <a:spAutoFit/>
          </a:bodyPr>
          <a:lstStyle/>
          <a:p>
            <a:r>
              <a:rPr lang="en-AU" dirty="0"/>
              <a:t>E</a:t>
            </a:r>
            <a:r>
              <a:rPr lang="en-AU" dirty="0" smtClean="0"/>
              <a:t>lectronic </a:t>
            </a:r>
            <a:r>
              <a:rPr lang="en-AU" dirty="0"/>
              <a:t>structure calculations can </a:t>
            </a:r>
            <a:endParaRPr lang="en-AU" dirty="0" smtClean="0"/>
          </a:p>
          <a:p>
            <a:r>
              <a:rPr lang="en-AU" dirty="0" smtClean="0"/>
              <a:t>make </a:t>
            </a:r>
            <a:r>
              <a:rPr lang="en-AU" dirty="0"/>
              <a:t>these predictions accurately, </a:t>
            </a:r>
            <a:r>
              <a:rPr lang="en-AU" dirty="0" smtClean="0"/>
              <a:t>but are </a:t>
            </a:r>
            <a:r>
              <a:rPr lang="en-AU" dirty="0"/>
              <a:t>too </a:t>
            </a:r>
            <a:endParaRPr lang="en-AU" dirty="0" smtClean="0"/>
          </a:p>
          <a:p>
            <a:r>
              <a:rPr lang="en-AU" dirty="0" smtClean="0"/>
              <a:t>time-consuming </a:t>
            </a:r>
            <a:r>
              <a:rPr lang="en-AU" dirty="0"/>
              <a:t>to calculate the properties </a:t>
            </a:r>
            <a:endParaRPr lang="en-AU" dirty="0" smtClean="0"/>
          </a:p>
          <a:p>
            <a:r>
              <a:rPr lang="en-AU" dirty="0" smtClean="0"/>
              <a:t>of </a:t>
            </a:r>
            <a:r>
              <a:rPr lang="en-AU" dirty="0"/>
              <a:t>every possible multilayer hybrid 2D material</a:t>
            </a:r>
          </a:p>
        </p:txBody>
      </p:sp>
    </p:spTree>
    <p:extLst>
      <p:ext uri="{BB962C8B-B14F-4D97-AF65-F5344CB8AC3E}">
        <p14:creationId xmlns:p14="http://schemas.microsoft.com/office/powerpoint/2010/main" val="32927159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AU" sz="3200" dirty="0" smtClean="0"/>
              <a:t>Machine Learning Hybrid 2D Materials</a:t>
            </a:r>
            <a:endParaRPr lang="en-AU" sz="32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31</a:t>
            </a:fld>
            <a:endParaRPr lang="en-AU"/>
          </a:p>
        </p:txBody>
      </p:sp>
      <p:pic>
        <p:nvPicPr>
          <p:cNvPr id="3" name="Picture 2"/>
          <p:cNvPicPr>
            <a:picLocks noChangeAspect="1"/>
          </p:cNvPicPr>
          <p:nvPr/>
        </p:nvPicPr>
        <p:blipFill>
          <a:blip r:embed="rId2"/>
          <a:stretch>
            <a:fillRect/>
          </a:stretch>
        </p:blipFill>
        <p:spPr>
          <a:xfrm>
            <a:off x="0" y="2460376"/>
            <a:ext cx="9024230" cy="2664296"/>
          </a:xfrm>
          <a:prstGeom prst="rect">
            <a:avLst/>
          </a:prstGeom>
        </p:spPr>
      </p:pic>
      <p:sp>
        <p:nvSpPr>
          <p:cNvPr id="6" name="Rectangle 5"/>
          <p:cNvSpPr/>
          <p:nvPr/>
        </p:nvSpPr>
        <p:spPr>
          <a:xfrm>
            <a:off x="107504" y="5661248"/>
            <a:ext cx="8712019" cy="830997"/>
          </a:xfrm>
          <a:prstGeom prst="rect">
            <a:avLst/>
          </a:prstGeom>
        </p:spPr>
        <p:txBody>
          <a:bodyPr wrap="square">
            <a:spAutoFit/>
          </a:bodyPr>
          <a:lstStyle/>
          <a:p>
            <a:pPr>
              <a:lnSpc>
                <a:spcPct val="150000"/>
              </a:lnSpc>
            </a:pPr>
            <a:r>
              <a:rPr lang="en-AU" sz="1600" i="1" dirty="0" err="1" smtClean="0">
                <a:latin typeface="Times New Roman" panose="02020603050405020304" pitchFamily="18" charset="0"/>
                <a:ea typeface="MS Mincho" panose="02020609040205080304" pitchFamily="49" charset="-128"/>
              </a:rPr>
              <a:t>Sherif</a:t>
            </a:r>
            <a:r>
              <a:rPr lang="en-AU" sz="1600" i="1" dirty="0" smtClean="0">
                <a:latin typeface="Times New Roman" panose="02020603050405020304" pitchFamily="18" charset="0"/>
                <a:ea typeface="MS Mincho" panose="02020609040205080304" pitchFamily="49" charset="-128"/>
              </a:rPr>
              <a:t> </a:t>
            </a:r>
            <a:r>
              <a:rPr lang="en-AU" sz="1600" i="1" dirty="0" err="1">
                <a:latin typeface="Times New Roman" panose="02020603050405020304" pitchFamily="18" charset="0"/>
                <a:ea typeface="MS Mincho" panose="02020609040205080304" pitchFamily="49" charset="-128"/>
              </a:rPr>
              <a:t>Abdulkader</a:t>
            </a:r>
            <a:r>
              <a:rPr lang="en-AU" sz="1600" i="1" dirty="0">
                <a:latin typeface="Times New Roman" panose="02020603050405020304" pitchFamily="18" charset="0"/>
                <a:ea typeface="MS Mincho" panose="02020609040205080304" pitchFamily="49" charset="-128"/>
              </a:rPr>
              <a:t> </a:t>
            </a:r>
            <a:r>
              <a:rPr lang="en-AU" sz="1600" i="1" dirty="0" err="1">
                <a:latin typeface="Times New Roman" panose="02020603050405020304" pitchFamily="18" charset="0"/>
                <a:ea typeface="MS Mincho" panose="02020609040205080304" pitchFamily="49" charset="-128"/>
              </a:rPr>
              <a:t>Tawik</a:t>
            </a:r>
            <a:r>
              <a:rPr lang="en-AU" sz="1600" i="1" dirty="0">
                <a:latin typeface="Times New Roman" panose="02020603050405020304" pitchFamily="18" charset="0"/>
                <a:ea typeface="MS Mincho" panose="02020609040205080304" pitchFamily="49" charset="-128"/>
              </a:rPr>
              <a:t>,* </a:t>
            </a:r>
            <a:r>
              <a:rPr lang="en-AU" sz="1600" i="1" dirty="0" err="1">
                <a:latin typeface="Times New Roman" panose="02020603050405020304" pitchFamily="18" charset="0"/>
                <a:ea typeface="MS Mincho" panose="02020609040205080304" pitchFamily="49" charset="-128"/>
              </a:rPr>
              <a:t>Olexandr</a:t>
            </a:r>
            <a:r>
              <a:rPr lang="en-AU" sz="1600" i="1" dirty="0">
                <a:latin typeface="Times New Roman" panose="02020603050405020304" pitchFamily="18" charset="0"/>
                <a:ea typeface="MS Mincho" panose="02020609040205080304" pitchFamily="49" charset="-128"/>
              </a:rPr>
              <a:t> </a:t>
            </a:r>
            <a:r>
              <a:rPr lang="en-AU" sz="1600" i="1" dirty="0" err="1">
                <a:latin typeface="Times New Roman" panose="02020603050405020304" pitchFamily="18" charset="0"/>
                <a:ea typeface="MS Mincho" panose="02020609040205080304" pitchFamily="49" charset="-128"/>
              </a:rPr>
              <a:t>Isayev</a:t>
            </a:r>
            <a:r>
              <a:rPr lang="en-AU" sz="1600" i="1" dirty="0">
                <a:latin typeface="Times New Roman" panose="02020603050405020304" pitchFamily="18" charset="0"/>
                <a:ea typeface="MS Mincho" panose="02020609040205080304" pitchFamily="49" charset="-128"/>
              </a:rPr>
              <a:t>, Catherine Stampfl, Joe </a:t>
            </a:r>
            <a:r>
              <a:rPr lang="en-AU" sz="1600" i="1" dirty="0" err="1">
                <a:latin typeface="Times New Roman" panose="02020603050405020304" pitchFamily="18" charset="0"/>
                <a:ea typeface="MS Mincho" panose="02020609040205080304" pitchFamily="49" charset="-128"/>
              </a:rPr>
              <a:t>Shapter</a:t>
            </a:r>
            <a:r>
              <a:rPr lang="en-AU" sz="1600" i="1" dirty="0">
                <a:latin typeface="Times New Roman" panose="02020603050405020304" pitchFamily="18" charset="0"/>
                <a:ea typeface="MS Mincho" panose="02020609040205080304" pitchFamily="49" charset="-128"/>
              </a:rPr>
              <a:t>, David A. Winkler and Michael J. </a:t>
            </a:r>
            <a:r>
              <a:rPr lang="en-AU" sz="1600" i="1" dirty="0" smtClean="0">
                <a:latin typeface="Times New Roman" panose="02020603050405020304" pitchFamily="18" charset="0"/>
                <a:ea typeface="MS Mincho" panose="02020609040205080304" pitchFamily="49" charset="-128"/>
              </a:rPr>
              <a:t>Ford, </a:t>
            </a:r>
            <a:r>
              <a:rPr lang="en-AU" sz="1600" i="1" dirty="0" smtClean="0">
                <a:effectLst/>
                <a:latin typeface="Times New Roman" panose="02020603050405020304" pitchFamily="18" charset="0"/>
                <a:ea typeface="MS Mincho" panose="02020609040205080304" pitchFamily="49" charset="-128"/>
              </a:rPr>
              <a:t>Submitted</a:t>
            </a:r>
            <a:endParaRPr lang="en-AU" sz="1600" i="1" dirty="0">
              <a:effectLst/>
              <a:latin typeface="Times New Roman" panose="02020603050405020304" pitchFamily="18" charset="0"/>
              <a:ea typeface="MS Mincho" panose="02020609040205080304" pitchFamily="49" charset="-128"/>
            </a:endParaRPr>
          </a:p>
        </p:txBody>
      </p:sp>
      <p:sp>
        <p:nvSpPr>
          <p:cNvPr id="7" name="TextBox 6"/>
          <p:cNvSpPr txBox="1"/>
          <p:nvPr/>
        </p:nvSpPr>
        <p:spPr>
          <a:xfrm>
            <a:off x="395536" y="1406176"/>
            <a:ext cx="7327647" cy="872034"/>
          </a:xfrm>
          <a:prstGeom prst="rect">
            <a:avLst/>
          </a:prstGeom>
          <a:noFill/>
        </p:spPr>
        <p:txBody>
          <a:bodyPr wrap="none" rtlCol="0">
            <a:spAutoFit/>
          </a:bodyPr>
          <a:lstStyle/>
          <a:p>
            <a:pPr>
              <a:lnSpc>
                <a:spcPct val="150000"/>
              </a:lnSpc>
            </a:pPr>
            <a:r>
              <a:rPr lang="en-AU" dirty="0" smtClean="0"/>
              <a:t>Calculations for 267 bilayer systems from the 53 monolayer structures</a:t>
            </a:r>
          </a:p>
          <a:p>
            <a:pPr>
              <a:lnSpc>
                <a:spcPct val="150000"/>
              </a:lnSpc>
            </a:pPr>
            <a:r>
              <a:rPr lang="en-AU" dirty="0" smtClean="0"/>
              <a:t>Obtain predicted interlayer distances for 1432 structures</a:t>
            </a:r>
          </a:p>
        </p:txBody>
      </p:sp>
      <p:sp>
        <p:nvSpPr>
          <p:cNvPr id="8" name="TextBox 7"/>
          <p:cNvSpPr txBox="1"/>
          <p:nvPr/>
        </p:nvSpPr>
        <p:spPr>
          <a:xfrm>
            <a:off x="829082" y="5070877"/>
            <a:ext cx="6712094" cy="369332"/>
          </a:xfrm>
          <a:prstGeom prst="rect">
            <a:avLst/>
          </a:prstGeom>
          <a:noFill/>
        </p:spPr>
        <p:txBody>
          <a:bodyPr wrap="none" rtlCol="0">
            <a:spAutoFit/>
          </a:bodyPr>
          <a:lstStyle/>
          <a:p>
            <a:r>
              <a:rPr lang="en-AU" dirty="0" smtClean="0">
                <a:solidFill>
                  <a:srgbClr val="0070C0"/>
                </a:solidFill>
              </a:rPr>
              <a:t>The number of bilayers in which each monolayer is a component</a:t>
            </a:r>
            <a:endParaRPr lang="en-AU" dirty="0">
              <a:solidFill>
                <a:srgbClr val="0070C0"/>
              </a:solidFill>
            </a:endParaRPr>
          </a:p>
        </p:txBody>
      </p:sp>
    </p:spTree>
    <p:extLst>
      <p:ext uri="{BB962C8B-B14F-4D97-AF65-F5344CB8AC3E}">
        <p14:creationId xmlns:p14="http://schemas.microsoft.com/office/powerpoint/2010/main" val="16879239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32</a:t>
            </a:fld>
            <a:endParaRPr lang="en-AU"/>
          </a:p>
        </p:txBody>
      </p:sp>
      <p:sp>
        <p:nvSpPr>
          <p:cNvPr id="6" name="TextBox 5"/>
          <p:cNvSpPr txBox="1"/>
          <p:nvPr/>
        </p:nvSpPr>
        <p:spPr>
          <a:xfrm>
            <a:off x="1787628" y="476672"/>
            <a:ext cx="7152920" cy="584775"/>
          </a:xfrm>
          <a:prstGeom prst="rect">
            <a:avLst/>
          </a:prstGeom>
          <a:noFill/>
        </p:spPr>
        <p:txBody>
          <a:bodyPr wrap="none" rtlCol="0">
            <a:spAutoFit/>
          </a:bodyPr>
          <a:lstStyle/>
          <a:p>
            <a:r>
              <a:rPr lang="en-AU" sz="3200" dirty="0" smtClean="0">
                <a:solidFill>
                  <a:schemeClr val="bg1"/>
                </a:solidFill>
              </a:rPr>
              <a:t>Machine Learning Hybrid 2D materials</a:t>
            </a:r>
            <a:endParaRPr lang="en-AU" sz="3200" dirty="0">
              <a:solidFill>
                <a:schemeClr val="bg1"/>
              </a:solidFill>
            </a:endParaRPr>
          </a:p>
        </p:txBody>
      </p:sp>
      <p:pic>
        <p:nvPicPr>
          <p:cNvPr id="5"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15139" y="1166125"/>
            <a:ext cx="5364088" cy="4847467"/>
          </a:xfrm>
          <a:prstGeom prst="rect">
            <a:avLst/>
          </a:prstGeom>
          <a:noFill/>
          <a:ln>
            <a:noFill/>
          </a:ln>
        </p:spPr>
      </p:pic>
      <p:sp>
        <p:nvSpPr>
          <p:cNvPr id="7" name="TextBox 6"/>
          <p:cNvSpPr txBox="1"/>
          <p:nvPr/>
        </p:nvSpPr>
        <p:spPr>
          <a:xfrm>
            <a:off x="5671019" y="1546466"/>
            <a:ext cx="3304110" cy="2616101"/>
          </a:xfrm>
          <a:prstGeom prst="rect">
            <a:avLst/>
          </a:prstGeom>
          <a:noFill/>
        </p:spPr>
        <p:txBody>
          <a:bodyPr wrap="none" rtlCol="0">
            <a:spAutoFit/>
          </a:bodyPr>
          <a:lstStyle/>
          <a:p>
            <a:r>
              <a:rPr lang="en-AU" sz="2800" dirty="0" smtClean="0"/>
              <a:t>DFT calculated </a:t>
            </a:r>
            <a:endParaRPr lang="en-AU" sz="2800" dirty="0"/>
          </a:p>
          <a:p>
            <a:r>
              <a:rPr lang="en-AU" sz="2800" dirty="0" smtClean="0"/>
              <a:t>Interlayer distances</a:t>
            </a:r>
          </a:p>
          <a:p>
            <a:r>
              <a:rPr lang="en-AU" sz="2800" dirty="0"/>
              <a:t>f</a:t>
            </a:r>
            <a:r>
              <a:rPr lang="en-AU" sz="2800" dirty="0" smtClean="0"/>
              <a:t>or the training</a:t>
            </a:r>
          </a:p>
          <a:p>
            <a:r>
              <a:rPr lang="en-AU" sz="2000" dirty="0"/>
              <a:t>take into account </a:t>
            </a:r>
            <a:r>
              <a:rPr lang="en-AU" sz="2000" dirty="0" smtClean="0"/>
              <a:t>van </a:t>
            </a:r>
            <a:r>
              <a:rPr lang="en-AU" sz="2000" dirty="0"/>
              <a:t>der </a:t>
            </a:r>
            <a:endParaRPr lang="en-AU" sz="2000" dirty="0" smtClean="0"/>
          </a:p>
          <a:p>
            <a:r>
              <a:rPr lang="en-AU" sz="2000" dirty="0" smtClean="0"/>
              <a:t>Waals </a:t>
            </a:r>
            <a:r>
              <a:rPr lang="en-AU" sz="2000" dirty="0"/>
              <a:t>interaction between </a:t>
            </a:r>
            <a:endParaRPr lang="en-AU" sz="2000" dirty="0" smtClean="0"/>
          </a:p>
          <a:p>
            <a:r>
              <a:rPr lang="en-AU" sz="2000" dirty="0" smtClean="0"/>
              <a:t>layers</a:t>
            </a:r>
            <a:endParaRPr lang="en-AU" sz="2000" dirty="0"/>
          </a:p>
          <a:p>
            <a:endParaRPr lang="en-AU" sz="2000" dirty="0"/>
          </a:p>
        </p:txBody>
      </p:sp>
      <p:sp>
        <p:nvSpPr>
          <p:cNvPr id="9" name="TextBox 8"/>
          <p:cNvSpPr txBox="1"/>
          <p:nvPr/>
        </p:nvSpPr>
        <p:spPr>
          <a:xfrm>
            <a:off x="5671019" y="3982267"/>
            <a:ext cx="3621504" cy="2031325"/>
          </a:xfrm>
          <a:prstGeom prst="rect">
            <a:avLst/>
          </a:prstGeom>
          <a:noFill/>
        </p:spPr>
        <p:txBody>
          <a:bodyPr wrap="none" rtlCol="0">
            <a:spAutoFit/>
          </a:bodyPr>
          <a:lstStyle/>
          <a:p>
            <a:r>
              <a:rPr lang="en-AU" dirty="0" smtClean="0"/>
              <a:t>Descriptor – relevant </a:t>
            </a:r>
          </a:p>
          <a:p>
            <a:r>
              <a:rPr lang="en-AU" dirty="0"/>
              <a:t>m</a:t>
            </a:r>
            <a:r>
              <a:rPr lang="en-AU" dirty="0" smtClean="0"/>
              <a:t>athematical representation</a:t>
            </a:r>
          </a:p>
          <a:p>
            <a:r>
              <a:rPr lang="en-AU" dirty="0"/>
              <a:t>o</a:t>
            </a:r>
            <a:r>
              <a:rPr lang="en-AU" dirty="0" smtClean="0"/>
              <a:t>f the structure and properties of </a:t>
            </a:r>
          </a:p>
          <a:p>
            <a:r>
              <a:rPr lang="en-AU" dirty="0" smtClean="0"/>
              <a:t>Materials</a:t>
            </a:r>
          </a:p>
          <a:p>
            <a:r>
              <a:rPr lang="en-AU" dirty="0" smtClean="0"/>
              <a:t>Use: “Property-Labelled Materials</a:t>
            </a:r>
          </a:p>
          <a:p>
            <a:r>
              <a:rPr lang="en-AU" dirty="0" smtClean="0"/>
              <a:t>Fragments” [1] modified for 2D</a:t>
            </a:r>
          </a:p>
          <a:p>
            <a:r>
              <a:rPr lang="en-AU" dirty="0" smtClean="0"/>
              <a:t>materials</a:t>
            </a:r>
            <a:endParaRPr lang="en-AU" dirty="0"/>
          </a:p>
        </p:txBody>
      </p:sp>
      <p:sp>
        <p:nvSpPr>
          <p:cNvPr id="10" name="TextBox 9"/>
          <p:cNvSpPr txBox="1"/>
          <p:nvPr/>
        </p:nvSpPr>
        <p:spPr>
          <a:xfrm>
            <a:off x="3418640" y="6145735"/>
            <a:ext cx="4504759" cy="338554"/>
          </a:xfrm>
          <a:prstGeom prst="rect">
            <a:avLst/>
          </a:prstGeom>
          <a:noFill/>
        </p:spPr>
        <p:txBody>
          <a:bodyPr wrap="none" rtlCol="0">
            <a:spAutoFit/>
          </a:bodyPr>
          <a:lstStyle/>
          <a:p>
            <a:r>
              <a:rPr lang="en-AU" sz="1600" i="1" dirty="0" smtClean="0"/>
              <a:t>[1] O. </a:t>
            </a:r>
            <a:r>
              <a:rPr lang="en-AU" sz="1600" i="1" dirty="0" err="1" smtClean="0"/>
              <a:t>Isayev</a:t>
            </a:r>
            <a:r>
              <a:rPr lang="en-AU" sz="1600" i="1" dirty="0" smtClean="0"/>
              <a:t> et al, Nat. Comm. 8, 15679 (2017)</a:t>
            </a:r>
            <a:endParaRPr lang="en-AU" sz="1600" i="1" dirty="0"/>
          </a:p>
        </p:txBody>
      </p:sp>
    </p:spTree>
    <p:extLst>
      <p:ext uri="{BB962C8B-B14F-4D97-AF65-F5344CB8AC3E}">
        <p14:creationId xmlns:p14="http://schemas.microsoft.com/office/powerpoint/2010/main" val="24887317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33</a:t>
            </a:fld>
            <a:endParaRPr lang="en-AU"/>
          </a:p>
        </p:txBody>
      </p:sp>
      <p:pic>
        <p:nvPicPr>
          <p:cNvPr id="6" name="Picture 5"/>
          <p:cNvPicPr>
            <a:picLocks noChangeAspect="1"/>
          </p:cNvPicPr>
          <p:nvPr/>
        </p:nvPicPr>
        <p:blipFill>
          <a:blip r:embed="rId2"/>
          <a:stretch>
            <a:fillRect/>
          </a:stretch>
        </p:blipFill>
        <p:spPr>
          <a:xfrm>
            <a:off x="3337073" y="1340768"/>
            <a:ext cx="5452136" cy="4933215"/>
          </a:xfrm>
          <a:prstGeom prst="rect">
            <a:avLst/>
          </a:prstGeom>
        </p:spPr>
      </p:pic>
      <p:sp>
        <p:nvSpPr>
          <p:cNvPr id="7" name="TextBox 6"/>
          <p:cNvSpPr txBox="1"/>
          <p:nvPr/>
        </p:nvSpPr>
        <p:spPr>
          <a:xfrm>
            <a:off x="70860" y="3340442"/>
            <a:ext cx="3114955" cy="1077218"/>
          </a:xfrm>
          <a:prstGeom prst="rect">
            <a:avLst/>
          </a:prstGeom>
          <a:noFill/>
        </p:spPr>
        <p:txBody>
          <a:bodyPr wrap="none" rtlCol="0">
            <a:spAutoFit/>
          </a:bodyPr>
          <a:lstStyle/>
          <a:p>
            <a:r>
              <a:rPr lang="en-AU" sz="1600" dirty="0" smtClean="0"/>
              <a:t>(a) Feedforward Neural Network</a:t>
            </a:r>
          </a:p>
          <a:p>
            <a:r>
              <a:rPr lang="en-AU" sz="1600" dirty="0" smtClean="0"/>
              <a:t>(b) Random Forest</a:t>
            </a:r>
          </a:p>
          <a:p>
            <a:r>
              <a:rPr lang="en-AU" sz="1600" dirty="0" smtClean="0"/>
              <a:t>(c) Relevance vector Machine</a:t>
            </a:r>
          </a:p>
          <a:p>
            <a:r>
              <a:rPr lang="en-AU" sz="1600" dirty="0" smtClean="0"/>
              <a:t>(d) Support vector Machine</a:t>
            </a:r>
            <a:endParaRPr lang="en-AU" sz="1600" dirty="0"/>
          </a:p>
        </p:txBody>
      </p:sp>
      <p:sp>
        <p:nvSpPr>
          <p:cNvPr id="5" name="Title 1"/>
          <p:cNvSpPr txBox="1">
            <a:spLocks/>
          </p:cNvSpPr>
          <p:nvPr/>
        </p:nvSpPr>
        <p:spPr>
          <a:xfrm>
            <a:off x="1857356" y="476672"/>
            <a:ext cx="7056457" cy="633417"/>
          </a:xfrm>
          <a:prstGeom prst="rect">
            <a:avLst/>
          </a:prstGeom>
        </p:spPr>
        <p:txBody>
          <a:bodyPr vert="horz" lIns="91440" tIns="45720" rIns="91440" bIns="45720" rtlCol="0" anchor="b" anchorCtr="0">
            <a:normAutofit fontScale="97500"/>
          </a:bodyPr>
          <a:lstStyle>
            <a:lvl1pPr algn="r" defTabSz="914400" rtl="0" eaLnBrk="1" latinLnBrk="0" hangingPunct="1">
              <a:lnSpc>
                <a:spcPts val="2500"/>
              </a:lnSpc>
              <a:spcBef>
                <a:spcPct val="0"/>
              </a:spcBef>
              <a:buNone/>
              <a:defRPr sz="2400" kern="1200" baseline="0">
                <a:solidFill>
                  <a:schemeClr val="bg1"/>
                </a:solidFill>
                <a:latin typeface="+mj-lt"/>
                <a:ea typeface="+mj-ea"/>
                <a:cs typeface="+mj-cs"/>
              </a:defRPr>
            </a:lvl1pPr>
          </a:lstStyle>
          <a:p>
            <a:pPr algn="ctr"/>
            <a:r>
              <a:rPr lang="en-AU" sz="3200" dirty="0" smtClean="0"/>
              <a:t>Machine Learning Hybrid 2D Materials</a:t>
            </a:r>
            <a:endParaRPr lang="en-AU" sz="3200" dirty="0"/>
          </a:p>
        </p:txBody>
      </p:sp>
      <p:sp>
        <p:nvSpPr>
          <p:cNvPr id="8" name="TextBox 7"/>
          <p:cNvSpPr txBox="1"/>
          <p:nvPr/>
        </p:nvSpPr>
        <p:spPr>
          <a:xfrm>
            <a:off x="-2288" y="2132856"/>
            <a:ext cx="3719288" cy="1015663"/>
          </a:xfrm>
          <a:prstGeom prst="rect">
            <a:avLst/>
          </a:prstGeom>
          <a:noFill/>
        </p:spPr>
        <p:txBody>
          <a:bodyPr wrap="none" rtlCol="0">
            <a:spAutoFit/>
          </a:bodyPr>
          <a:lstStyle/>
          <a:p>
            <a:r>
              <a:rPr lang="en-AU" sz="2000" dirty="0" smtClean="0"/>
              <a:t>Four Machine Learning models</a:t>
            </a:r>
          </a:p>
          <a:p>
            <a:r>
              <a:rPr lang="en-AU" sz="2000" dirty="0" smtClean="0"/>
              <a:t>are trained and performance</a:t>
            </a:r>
          </a:p>
          <a:p>
            <a:r>
              <a:rPr lang="en-AU" sz="2000" dirty="0" smtClean="0"/>
              <a:t>compared</a:t>
            </a:r>
            <a:endParaRPr lang="en-AU" sz="2000" dirty="0"/>
          </a:p>
        </p:txBody>
      </p:sp>
      <p:sp>
        <p:nvSpPr>
          <p:cNvPr id="3" name="TextBox 2"/>
          <p:cNvSpPr txBox="1"/>
          <p:nvPr/>
        </p:nvSpPr>
        <p:spPr>
          <a:xfrm>
            <a:off x="106395" y="4869160"/>
            <a:ext cx="3501921" cy="1200329"/>
          </a:xfrm>
          <a:prstGeom prst="rect">
            <a:avLst/>
          </a:prstGeom>
          <a:noFill/>
        </p:spPr>
        <p:txBody>
          <a:bodyPr wrap="none" rtlCol="0">
            <a:spAutoFit/>
          </a:bodyPr>
          <a:lstStyle/>
          <a:p>
            <a:r>
              <a:rPr lang="en-AU" dirty="0" smtClean="0"/>
              <a:t>Shows comparison between</a:t>
            </a:r>
          </a:p>
          <a:p>
            <a:r>
              <a:rPr lang="en-AU" dirty="0"/>
              <a:t>t</a:t>
            </a:r>
            <a:r>
              <a:rPr lang="en-AU" dirty="0" smtClean="0"/>
              <a:t>he interlayer distances in</a:t>
            </a:r>
          </a:p>
          <a:p>
            <a:r>
              <a:rPr lang="en-AU" dirty="0"/>
              <a:t>t</a:t>
            </a:r>
            <a:r>
              <a:rPr lang="en-AU" dirty="0" smtClean="0"/>
              <a:t>he bilayers obtained using DFT </a:t>
            </a:r>
          </a:p>
          <a:p>
            <a:r>
              <a:rPr lang="en-AU" dirty="0" smtClean="0"/>
              <a:t>and the ML approaches</a:t>
            </a:r>
            <a:endParaRPr lang="en-AU" dirty="0"/>
          </a:p>
        </p:txBody>
      </p:sp>
      <p:sp>
        <p:nvSpPr>
          <p:cNvPr id="9" name="TextBox 8"/>
          <p:cNvSpPr txBox="1"/>
          <p:nvPr/>
        </p:nvSpPr>
        <p:spPr>
          <a:xfrm>
            <a:off x="106395" y="1462920"/>
            <a:ext cx="3076483" cy="461665"/>
          </a:xfrm>
          <a:prstGeom prst="rect">
            <a:avLst/>
          </a:prstGeom>
          <a:noFill/>
        </p:spPr>
        <p:txBody>
          <a:bodyPr wrap="none" rtlCol="0">
            <a:spAutoFit/>
          </a:bodyPr>
          <a:lstStyle/>
          <a:p>
            <a:r>
              <a:rPr lang="en-AU" sz="2400" b="1" dirty="0" smtClean="0"/>
              <a:t>Interlayer distances</a:t>
            </a:r>
            <a:endParaRPr lang="en-AU" sz="2400" b="1" dirty="0"/>
          </a:p>
        </p:txBody>
      </p:sp>
      <p:sp>
        <p:nvSpPr>
          <p:cNvPr id="11" name="Rectangle 10"/>
          <p:cNvSpPr/>
          <p:nvPr/>
        </p:nvSpPr>
        <p:spPr>
          <a:xfrm>
            <a:off x="323528" y="6231309"/>
            <a:ext cx="8820472" cy="369332"/>
          </a:xfrm>
          <a:prstGeom prst="rect">
            <a:avLst/>
          </a:prstGeom>
        </p:spPr>
        <p:txBody>
          <a:bodyPr wrap="square">
            <a:spAutoFit/>
          </a:bodyPr>
          <a:lstStyle/>
          <a:p>
            <a:pPr lvl="0">
              <a:lnSpc>
                <a:spcPct val="150000"/>
              </a:lnSpc>
            </a:pPr>
            <a:r>
              <a:rPr lang="en-AU" sz="1200" i="1" dirty="0">
                <a:solidFill>
                  <a:prstClr val="black"/>
                </a:solidFill>
                <a:latin typeface="Times New Roman" panose="02020603050405020304" pitchFamily="18" charset="0"/>
                <a:ea typeface="MS Mincho" panose="02020609040205080304" pitchFamily="49" charset="-128"/>
              </a:rPr>
              <a:t>Sherif </a:t>
            </a:r>
            <a:r>
              <a:rPr lang="en-AU" sz="1200" i="1" dirty="0" err="1">
                <a:solidFill>
                  <a:prstClr val="black"/>
                </a:solidFill>
                <a:latin typeface="Times New Roman" panose="02020603050405020304" pitchFamily="18" charset="0"/>
                <a:ea typeface="MS Mincho" panose="02020609040205080304" pitchFamily="49" charset="-128"/>
              </a:rPr>
              <a:t>Abdulkader</a:t>
            </a:r>
            <a:r>
              <a:rPr lang="en-AU" sz="1200" i="1" dirty="0">
                <a:solidFill>
                  <a:prstClr val="black"/>
                </a:solidFill>
                <a:latin typeface="Times New Roman" panose="02020603050405020304" pitchFamily="18" charset="0"/>
                <a:ea typeface="MS Mincho" panose="02020609040205080304" pitchFamily="49" charset="-128"/>
              </a:rPr>
              <a:t> </a:t>
            </a:r>
            <a:r>
              <a:rPr lang="en-AU" sz="1200" i="1" dirty="0" err="1">
                <a:solidFill>
                  <a:prstClr val="black"/>
                </a:solidFill>
                <a:latin typeface="Times New Roman" panose="02020603050405020304" pitchFamily="18" charset="0"/>
                <a:ea typeface="MS Mincho" panose="02020609040205080304" pitchFamily="49" charset="-128"/>
              </a:rPr>
              <a:t>Tawik</a:t>
            </a:r>
            <a:r>
              <a:rPr lang="en-AU" sz="1200" i="1" dirty="0">
                <a:solidFill>
                  <a:prstClr val="black"/>
                </a:solidFill>
                <a:latin typeface="Times New Roman" panose="02020603050405020304" pitchFamily="18" charset="0"/>
                <a:ea typeface="MS Mincho" panose="02020609040205080304" pitchFamily="49" charset="-128"/>
              </a:rPr>
              <a:t>,* </a:t>
            </a:r>
            <a:r>
              <a:rPr lang="en-AU" sz="1200" i="1" dirty="0" err="1">
                <a:solidFill>
                  <a:prstClr val="black"/>
                </a:solidFill>
                <a:latin typeface="Times New Roman" panose="02020603050405020304" pitchFamily="18" charset="0"/>
                <a:ea typeface="MS Mincho" panose="02020609040205080304" pitchFamily="49" charset="-128"/>
              </a:rPr>
              <a:t>Olexandr</a:t>
            </a:r>
            <a:r>
              <a:rPr lang="en-AU" sz="1200" i="1" dirty="0">
                <a:solidFill>
                  <a:prstClr val="black"/>
                </a:solidFill>
                <a:latin typeface="Times New Roman" panose="02020603050405020304" pitchFamily="18" charset="0"/>
                <a:ea typeface="MS Mincho" panose="02020609040205080304" pitchFamily="49" charset="-128"/>
              </a:rPr>
              <a:t> </a:t>
            </a:r>
            <a:r>
              <a:rPr lang="en-AU" sz="1200" i="1" dirty="0" err="1">
                <a:solidFill>
                  <a:prstClr val="black"/>
                </a:solidFill>
                <a:latin typeface="Times New Roman" panose="02020603050405020304" pitchFamily="18" charset="0"/>
                <a:ea typeface="MS Mincho" panose="02020609040205080304" pitchFamily="49" charset="-128"/>
              </a:rPr>
              <a:t>Isayev</a:t>
            </a:r>
            <a:r>
              <a:rPr lang="en-AU" sz="1200" i="1" dirty="0">
                <a:solidFill>
                  <a:prstClr val="black"/>
                </a:solidFill>
                <a:latin typeface="Times New Roman" panose="02020603050405020304" pitchFamily="18" charset="0"/>
                <a:ea typeface="MS Mincho" panose="02020609040205080304" pitchFamily="49" charset="-128"/>
              </a:rPr>
              <a:t>, Catherine Stampfl, Joe </a:t>
            </a:r>
            <a:r>
              <a:rPr lang="en-AU" sz="1200" i="1" dirty="0" err="1">
                <a:solidFill>
                  <a:prstClr val="black"/>
                </a:solidFill>
                <a:latin typeface="Times New Roman" panose="02020603050405020304" pitchFamily="18" charset="0"/>
                <a:ea typeface="MS Mincho" panose="02020609040205080304" pitchFamily="49" charset="-128"/>
              </a:rPr>
              <a:t>Shapter</a:t>
            </a:r>
            <a:r>
              <a:rPr lang="en-AU" sz="1200" i="1" dirty="0">
                <a:solidFill>
                  <a:prstClr val="black"/>
                </a:solidFill>
                <a:latin typeface="Times New Roman" panose="02020603050405020304" pitchFamily="18" charset="0"/>
                <a:ea typeface="MS Mincho" panose="02020609040205080304" pitchFamily="49" charset="-128"/>
              </a:rPr>
              <a:t>, David A. Winkler and Michael J. </a:t>
            </a:r>
            <a:r>
              <a:rPr lang="en-AU" sz="1200" i="1" dirty="0" smtClean="0">
                <a:solidFill>
                  <a:prstClr val="black"/>
                </a:solidFill>
                <a:latin typeface="Times New Roman" panose="02020603050405020304" pitchFamily="18" charset="0"/>
                <a:ea typeface="MS Mincho" panose="02020609040205080304" pitchFamily="49" charset="-128"/>
              </a:rPr>
              <a:t>Ford, Submitted</a:t>
            </a:r>
            <a:endParaRPr lang="en-AU" sz="1200" i="1" dirty="0">
              <a:solidFill>
                <a:prstClr val="black"/>
              </a:solidFill>
              <a:latin typeface="Times New Roman" panose="02020603050405020304" pitchFamily="18" charset="0"/>
              <a:ea typeface="MS Mincho" panose="02020609040205080304" pitchFamily="49" charset="-128"/>
            </a:endParaRPr>
          </a:p>
        </p:txBody>
      </p:sp>
    </p:spTree>
    <p:extLst>
      <p:ext uri="{BB962C8B-B14F-4D97-AF65-F5344CB8AC3E}">
        <p14:creationId xmlns:p14="http://schemas.microsoft.com/office/powerpoint/2010/main" val="5915213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34</a:t>
            </a:fld>
            <a:endParaRPr lang="en-AU"/>
          </a:p>
        </p:txBody>
      </p:sp>
      <p:sp>
        <p:nvSpPr>
          <p:cNvPr id="5" name="Title 1"/>
          <p:cNvSpPr txBox="1">
            <a:spLocks/>
          </p:cNvSpPr>
          <p:nvPr/>
        </p:nvSpPr>
        <p:spPr>
          <a:xfrm>
            <a:off x="1857356" y="476672"/>
            <a:ext cx="7056457" cy="633417"/>
          </a:xfrm>
          <a:prstGeom prst="rect">
            <a:avLst/>
          </a:prstGeom>
        </p:spPr>
        <p:txBody>
          <a:bodyPr vert="horz" lIns="91440" tIns="45720" rIns="91440" bIns="45720" rtlCol="0" anchor="b" anchorCtr="0">
            <a:normAutofit fontScale="97500"/>
          </a:bodyPr>
          <a:lstStyle>
            <a:lvl1pPr algn="r" defTabSz="914400" rtl="0" eaLnBrk="1" latinLnBrk="0" hangingPunct="1">
              <a:lnSpc>
                <a:spcPts val="2500"/>
              </a:lnSpc>
              <a:spcBef>
                <a:spcPct val="0"/>
              </a:spcBef>
              <a:buNone/>
              <a:defRPr sz="2400" kern="1200" baseline="0">
                <a:solidFill>
                  <a:schemeClr val="bg1"/>
                </a:solidFill>
                <a:latin typeface="+mj-lt"/>
                <a:ea typeface="+mj-ea"/>
                <a:cs typeface="+mj-cs"/>
              </a:defRPr>
            </a:lvl1pPr>
          </a:lstStyle>
          <a:p>
            <a:pPr algn="ctr"/>
            <a:r>
              <a:rPr lang="en-AU" sz="3200" dirty="0" smtClean="0"/>
              <a:t>Machine Learning Hybrid 2D Materials</a:t>
            </a:r>
            <a:endParaRPr lang="en-AU" sz="3200" dirty="0"/>
          </a:p>
        </p:txBody>
      </p:sp>
      <p:sp>
        <p:nvSpPr>
          <p:cNvPr id="9" name="TextBox 8"/>
          <p:cNvSpPr txBox="1"/>
          <p:nvPr/>
        </p:nvSpPr>
        <p:spPr>
          <a:xfrm>
            <a:off x="13941" y="1284578"/>
            <a:ext cx="3076483" cy="461665"/>
          </a:xfrm>
          <a:prstGeom prst="rect">
            <a:avLst/>
          </a:prstGeom>
          <a:noFill/>
        </p:spPr>
        <p:txBody>
          <a:bodyPr wrap="none" rtlCol="0">
            <a:spAutoFit/>
          </a:bodyPr>
          <a:lstStyle/>
          <a:p>
            <a:r>
              <a:rPr lang="en-AU" sz="2400" b="1" dirty="0" smtClean="0"/>
              <a:t>Interlayer distances</a:t>
            </a:r>
            <a:endParaRPr lang="en-AU" sz="2400" b="1" dirty="0"/>
          </a:p>
        </p:txBody>
      </p:sp>
      <p:sp>
        <p:nvSpPr>
          <p:cNvPr id="11" name="Rectangle 10"/>
          <p:cNvSpPr/>
          <p:nvPr/>
        </p:nvSpPr>
        <p:spPr>
          <a:xfrm>
            <a:off x="323528" y="6231309"/>
            <a:ext cx="8820472" cy="369332"/>
          </a:xfrm>
          <a:prstGeom prst="rect">
            <a:avLst/>
          </a:prstGeom>
        </p:spPr>
        <p:txBody>
          <a:bodyPr wrap="square">
            <a:spAutoFit/>
          </a:bodyPr>
          <a:lstStyle/>
          <a:p>
            <a:pPr lvl="0">
              <a:lnSpc>
                <a:spcPct val="150000"/>
              </a:lnSpc>
            </a:pPr>
            <a:r>
              <a:rPr lang="en-AU" sz="1200" i="1" dirty="0">
                <a:solidFill>
                  <a:prstClr val="black"/>
                </a:solidFill>
                <a:latin typeface="Times New Roman" panose="02020603050405020304" pitchFamily="18" charset="0"/>
                <a:ea typeface="MS Mincho" panose="02020609040205080304" pitchFamily="49" charset="-128"/>
              </a:rPr>
              <a:t>Sherif </a:t>
            </a:r>
            <a:r>
              <a:rPr lang="en-AU" sz="1200" i="1" dirty="0" err="1">
                <a:solidFill>
                  <a:prstClr val="black"/>
                </a:solidFill>
                <a:latin typeface="Times New Roman" panose="02020603050405020304" pitchFamily="18" charset="0"/>
                <a:ea typeface="MS Mincho" panose="02020609040205080304" pitchFamily="49" charset="-128"/>
              </a:rPr>
              <a:t>Abdulkader</a:t>
            </a:r>
            <a:r>
              <a:rPr lang="en-AU" sz="1200" i="1" dirty="0">
                <a:solidFill>
                  <a:prstClr val="black"/>
                </a:solidFill>
                <a:latin typeface="Times New Roman" panose="02020603050405020304" pitchFamily="18" charset="0"/>
                <a:ea typeface="MS Mincho" panose="02020609040205080304" pitchFamily="49" charset="-128"/>
              </a:rPr>
              <a:t> </a:t>
            </a:r>
            <a:r>
              <a:rPr lang="en-AU" sz="1200" i="1" dirty="0" err="1">
                <a:solidFill>
                  <a:prstClr val="black"/>
                </a:solidFill>
                <a:latin typeface="Times New Roman" panose="02020603050405020304" pitchFamily="18" charset="0"/>
                <a:ea typeface="MS Mincho" panose="02020609040205080304" pitchFamily="49" charset="-128"/>
              </a:rPr>
              <a:t>Tawik</a:t>
            </a:r>
            <a:r>
              <a:rPr lang="en-AU" sz="1200" i="1" dirty="0">
                <a:solidFill>
                  <a:prstClr val="black"/>
                </a:solidFill>
                <a:latin typeface="Times New Roman" panose="02020603050405020304" pitchFamily="18" charset="0"/>
                <a:ea typeface="MS Mincho" panose="02020609040205080304" pitchFamily="49" charset="-128"/>
              </a:rPr>
              <a:t>,* </a:t>
            </a:r>
            <a:r>
              <a:rPr lang="en-AU" sz="1200" i="1" dirty="0" err="1">
                <a:solidFill>
                  <a:prstClr val="black"/>
                </a:solidFill>
                <a:latin typeface="Times New Roman" panose="02020603050405020304" pitchFamily="18" charset="0"/>
                <a:ea typeface="MS Mincho" panose="02020609040205080304" pitchFamily="49" charset="-128"/>
              </a:rPr>
              <a:t>Olexandr</a:t>
            </a:r>
            <a:r>
              <a:rPr lang="en-AU" sz="1200" i="1" dirty="0">
                <a:solidFill>
                  <a:prstClr val="black"/>
                </a:solidFill>
                <a:latin typeface="Times New Roman" panose="02020603050405020304" pitchFamily="18" charset="0"/>
                <a:ea typeface="MS Mincho" panose="02020609040205080304" pitchFamily="49" charset="-128"/>
              </a:rPr>
              <a:t> </a:t>
            </a:r>
            <a:r>
              <a:rPr lang="en-AU" sz="1200" i="1" dirty="0" err="1">
                <a:solidFill>
                  <a:prstClr val="black"/>
                </a:solidFill>
                <a:latin typeface="Times New Roman" panose="02020603050405020304" pitchFamily="18" charset="0"/>
                <a:ea typeface="MS Mincho" panose="02020609040205080304" pitchFamily="49" charset="-128"/>
              </a:rPr>
              <a:t>Isayev</a:t>
            </a:r>
            <a:r>
              <a:rPr lang="en-AU" sz="1200" i="1" dirty="0">
                <a:solidFill>
                  <a:prstClr val="black"/>
                </a:solidFill>
                <a:latin typeface="Times New Roman" panose="02020603050405020304" pitchFamily="18" charset="0"/>
                <a:ea typeface="MS Mincho" panose="02020609040205080304" pitchFamily="49" charset="-128"/>
              </a:rPr>
              <a:t>, Catherine Stampfl, Joe </a:t>
            </a:r>
            <a:r>
              <a:rPr lang="en-AU" sz="1200" i="1" dirty="0" err="1">
                <a:solidFill>
                  <a:prstClr val="black"/>
                </a:solidFill>
                <a:latin typeface="Times New Roman" panose="02020603050405020304" pitchFamily="18" charset="0"/>
                <a:ea typeface="MS Mincho" panose="02020609040205080304" pitchFamily="49" charset="-128"/>
              </a:rPr>
              <a:t>Shapter</a:t>
            </a:r>
            <a:r>
              <a:rPr lang="en-AU" sz="1200" i="1" dirty="0">
                <a:solidFill>
                  <a:prstClr val="black"/>
                </a:solidFill>
                <a:latin typeface="Times New Roman" panose="02020603050405020304" pitchFamily="18" charset="0"/>
                <a:ea typeface="MS Mincho" panose="02020609040205080304" pitchFamily="49" charset="-128"/>
              </a:rPr>
              <a:t>, David A. Winkler and Michael J. </a:t>
            </a:r>
            <a:r>
              <a:rPr lang="en-AU" sz="1200" i="1" dirty="0" smtClean="0">
                <a:solidFill>
                  <a:prstClr val="black"/>
                </a:solidFill>
                <a:latin typeface="Times New Roman" panose="02020603050405020304" pitchFamily="18" charset="0"/>
                <a:ea typeface="MS Mincho" panose="02020609040205080304" pitchFamily="49" charset="-128"/>
              </a:rPr>
              <a:t>Ford, Submitted</a:t>
            </a:r>
            <a:endParaRPr lang="en-AU" sz="1200" i="1" dirty="0">
              <a:solidFill>
                <a:prstClr val="black"/>
              </a:solidFill>
              <a:latin typeface="Times New Roman" panose="02020603050405020304" pitchFamily="18" charset="0"/>
              <a:ea typeface="MS Mincho" panose="02020609040205080304" pitchFamily="49" charset="-128"/>
            </a:endParaRPr>
          </a:p>
        </p:txBody>
      </p:sp>
      <p:graphicFrame>
        <p:nvGraphicFramePr>
          <p:cNvPr id="2" name="Table 1"/>
          <p:cNvGraphicFramePr>
            <a:graphicFrameLocks noGrp="1"/>
          </p:cNvGraphicFramePr>
          <p:nvPr>
            <p:extLst>
              <p:ext uri="{D42A27DB-BD31-4B8C-83A1-F6EECF244321}">
                <p14:modId xmlns:p14="http://schemas.microsoft.com/office/powerpoint/2010/main" val="2714227370"/>
              </p:ext>
            </p:extLst>
          </p:nvPr>
        </p:nvGraphicFramePr>
        <p:xfrm>
          <a:off x="0" y="1746243"/>
          <a:ext cx="9144000" cy="3897550"/>
        </p:xfrm>
        <a:graphic>
          <a:graphicData uri="http://schemas.openxmlformats.org/drawingml/2006/table">
            <a:tbl>
              <a:tblPr firstRow="1" firstCol="1" bandRow="1">
                <a:tableStyleId>{5C22544A-7EE6-4342-B048-85BDC9FD1C3A}</a:tableStyleId>
              </a:tblPr>
              <a:tblGrid>
                <a:gridCol w="1115616">
                  <a:extLst>
                    <a:ext uri="{9D8B030D-6E8A-4147-A177-3AD203B41FA5}">
                      <a16:colId xmlns:a16="http://schemas.microsoft.com/office/drawing/2014/main" val="20000"/>
                    </a:ext>
                  </a:extLst>
                </a:gridCol>
                <a:gridCol w="1476490">
                  <a:extLst>
                    <a:ext uri="{9D8B030D-6E8A-4147-A177-3AD203B41FA5}">
                      <a16:colId xmlns:a16="http://schemas.microsoft.com/office/drawing/2014/main" val="20001"/>
                    </a:ext>
                  </a:extLst>
                </a:gridCol>
                <a:gridCol w="953944">
                  <a:extLst>
                    <a:ext uri="{9D8B030D-6E8A-4147-A177-3AD203B41FA5}">
                      <a16:colId xmlns:a16="http://schemas.microsoft.com/office/drawing/2014/main" val="20002"/>
                    </a:ext>
                  </a:extLst>
                </a:gridCol>
                <a:gridCol w="953944">
                  <a:extLst>
                    <a:ext uri="{9D8B030D-6E8A-4147-A177-3AD203B41FA5}">
                      <a16:colId xmlns:a16="http://schemas.microsoft.com/office/drawing/2014/main" val="20003"/>
                    </a:ext>
                  </a:extLst>
                </a:gridCol>
                <a:gridCol w="918134">
                  <a:extLst>
                    <a:ext uri="{9D8B030D-6E8A-4147-A177-3AD203B41FA5}">
                      <a16:colId xmlns:a16="http://schemas.microsoft.com/office/drawing/2014/main" val="20004"/>
                    </a:ext>
                  </a:extLst>
                </a:gridCol>
                <a:gridCol w="918134">
                  <a:extLst>
                    <a:ext uri="{9D8B030D-6E8A-4147-A177-3AD203B41FA5}">
                      <a16:colId xmlns:a16="http://schemas.microsoft.com/office/drawing/2014/main" val="20005"/>
                    </a:ext>
                  </a:extLst>
                </a:gridCol>
                <a:gridCol w="1187860">
                  <a:extLst>
                    <a:ext uri="{9D8B030D-6E8A-4147-A177-3AD203B41FA5}">
                      <a16:colId xmlns:a16="http://schemas.microsoft.com/office/drawing/2014/main" val="20006"/>
                    </a:ext>
                  </a:extLst>
                </a:gridCol>
                <a:gridCol w="1187860">
                  <a:extLst>
                    <a:ext uri="{9D8B030D-6E8A-4147-A177-3AD203B41FA5}">
                      <a16:colId xmlns:a16="http://schemas.microsoft.com/office/drawing/2014/main" val="20007"/>
                    </a:ext>
                  </a:extLst>
                </a:gridCol>
                <a:gridCol w="432018">
                  <a:extLst>
                    <a:ext uri="{9D8B030D-6E8A-4147-A177-3AD203B41FA5}">
                      <a16:colId xmlns:a16="http://schemas.microsoft.com/office/drawing/2014/main" val="20008"/>
                    </a:ext>
                  </a:extLst>
                </a:gridCol>
              </a:tblGrid>
              <a:tr h="257445">
                <a:tc>
                  <a:txBody>
                    <a:bodyPr/>
                    <a:lstStyle/>
                    <a:p>
                      <a:pPr marL="0" marR="0">
                        <a:spcBef>
                          <a:spcPts val="0"/>
                        </a:spcBef>
                        <a:spcAft>
                          <a:spcPts val="0"/>
                        </a:spcAft>
                      </a:pPr>
                      <a:r>
                        <a:rPr lang="en-AU" sz="900" dirty="0">
                          <a:effectLst/>
                        </a:rPr>
                        <a:t> </a:t>
                      </a:r>
                      <a:endParaRPr lang="en-AU" sz="1200" dirty="0">
                        <a:effectLst/>
                        <a:latin typeface="Times New Roman" panose="02020603050405020304" pitchFamily="18" charset="0"/>
                        <a:ea typeface="MS Mincho" panose="02020609040205080304" pitchFamily="49" charset="-128"/>
                      </a:endParaRPr>
                    </a:p>
                  </a:txBody>
                  <a:tcPr marL="68580" marR="68580" marT="0" marB="0" anchor="b"/>
                </a:tc>
                <a:tc gridSpan="2">
                  <a:txBody>
                    <a:bodyPr/>
                    <a:lstStyle/>
                    <a:p>
                      <a:pPr marL="0" marR="0" algn="ctr">
                        <a:spcBef>
                          <a:spcPts val="0"/>
                        </a:spcBef>
                        <a:spcAft>
                          <a:spcPts val="0"/>
                        </a:spcAft>
                      </a:pPr>
                      <a:r>
                        <a:rPr lang="en-AU" sz="1800" dirty="0">
                          <a:effectLst/>
                        </a:rPr>
                        <a:t>NN</a:t>
                      </a:r>
                      <a:endParaRPr lang="en-AU" sz="1800" dirty="0">
                        <a:effectLst/>
                        <a:latin typeface="Times New Roman" panose="02020603050405020304" pitchFamily="18" charset="0"/>
                        <a:ea typeface="MS Mincho" panose="02020609040205080304" pitchFamily="49" charset="-128"/>
                      </a:endParaRPr>
                    </a:p>
                  </a:txBody>
                  <a:tcPr marL="68580" marR="68580" marT="0" marB="0" anchor="b"/>
                </a:tc>
                <a:tc hMerge="1">
                  <a:txBody>
                    <a:bodyPr/>
                    <a:lstStyle/>
                    <a:p>
                      <a:endParaRPr lang="en-AU"/>
                    </a:p>
                  </a:txBody>
                  <a:tcPr/>
                </a:tc>
                <a:tc gridSpan="2">
                  <a:txBody>
                    <a:bodyPr/>
                    <a:lstStyle/>
                    <a:p>
                      <a:pPr marL="0" marR="0" algn="ctr">
                        <a:spcBef>
                          <a:spcPts val="0"/>
                        </a:spcBef>
                        <a:spcAft>
                          <a:spcPts val="0"/>
                        </a:spcAft>
                      </a:pPr>
                      <a:r>
                        <a:rPr lang="en-AU" sz="1800" dirty="0">
                          <a:effectLst/>
                        </a:rPr>
                        <a:t>RF</a:t>
                      </a:r>
                      <a:endParaRPr lang="en-AU" sz="1800" dirty="0">
                        <a:effectLst/>
                        <a:latin typeface="Times New Roman" panose="02020603050405020304" pitchFamily="18" charset="0"/>
                        <a:ea typeface="MS Mincho" panose="02020609040205080304" pitchFamily="49" charset="-128"/>
                      </a:endParaRPr>
                    </a:p>
                  </a:txBody>
                  <a:tcPr marL="68580" marR="68580" marT="0" marB="0" anchor="b"/>
                </a:tc>
                <a:tc hMerge="1">
                  <a:txBody>
                    <a:bodyPr/>
                    <a:lstStyle/>
                    <a:p>
                      <a:endParaRPr lang="en-AU"/>
                    </a:p>
                  </a:txBody>
                  <a:tcPr/>
                </a:tc>
                <a:tc gridSpan="2">
                  <a:txBody>
                    <a:bodyPr/>
                    <a:lstStyle/>
                    <a:p>
                      <a:pPr marL="0" marR="0" algn="ctr">
                        <a:spcBef>
                          <a:spcPts val="0"/>
                        </a:spcBef>
                        <a:spcAft>
                          <a:spcPts val="0"/>
                        </a:spcAft>
                      </a:pPr>
                      <a:r>
                        <a:rPr lang="en-AU" sz="1800" dirty="0">
                          <a:effectLst/>
                        </a:rPr>
                        <a:t>RVM</a:t>
                      </a:r>
                      <a:endParaRPr lang="en-AU" sz="1800" dirty="0">
                        <a:effectLst/>
                        <a:latin typeface="Times New Roman" panose="02020603050405020304" pitchFamily="18" charset="0"/>
                        <a:ea typeface="MS Mincho" panose="02020609040205080304" pitchFamily="49" charset="-128"/>
                      </a:endParaRPr>
                    </a:p>
                  </a:txBody>
                  <a:tcPr marL="68580" marR="68580" marT="0" marB="0" anchor="b"/>
                </a:tc>
                <a:tc hMerge="1">
                  <a:txBody>
                    <a:bodyPr/>
                    <a:lstStyle/>
                    <a:p>
                      <a:endParaRPr lang="en-AU"/>
                    </a:p>
                  </a:txBody>
                  <a:tcPr/>
                </a:tc>
                <a:tc gridSpan="2">
                  <a:txBody>
                    <a:bodyPr/>
                    <a:lstStyle/>
                    <a:p>
                      <a:pPr marL="0" marR="0" algn="ctr">
                        <a:spcBef>
                          <a:spcPts val="0"/>
                        </a:spcBef>
                        <a:spcAft>
                          <a:spcPts val="0"/>
                        </a:spcAft>
                      </a:pPr>
                      <a:r>
                        <a:rPr lang="en-AU" sz="1800" dirty="0">
                          <a:effectLst/>
                        </a:rPr>
                        <a:t>SVM</a:t>
                      </a:r>
                      <a:endParaRPr lang="en-AU" sz="1800" dirty="0">
                        <a:effectLst/>
                        <a:latin typeface="Times New Roman" panose="02020603050405020304" pitchFamily="18" charset="0"/>
                        <a:ea typeface="MS Mincho" panose="02020609040205080304" pitchFamily="49" charset="-128"/>
                      </a:endParaRPr>
                    </a:p>
                  </a:txBody>
                  <a:tcPr marL="68580" marR="68580" marT="0" marB="0" anchor="b"/>
                </a:tc>
                <a:tc hMerge="1">
                  <a:txBody>
                    <a:bodyPr/>
                    <a:lstStyle/>
                    <a:p>
                      <a:endParaRPr lang="en-AU"/>
                    </a:p>
                  </a:txBody>
                  <a:tcPr/>
                </a:tc>
                <a:extLst>
                  <a:ext uri="{0D108BD9-81ED-4DB2-BD59-A6C34878D82A}">
                    <a16:rowId xmlns:a16="http://schemas.microsoft.com/office/drawing/2014/main" val="10000"/>
                  </a:ext>
                </a:extLst>
              </a:tr>
              <a:tr h="370721">
                <a:tc rowSpan="5">
                  <a:txBody>
                    <a:bodyPr/>
                    <a:lstStyle/>
                    <a:p>
                      <a:pPr marL="0" marR="0" algn="ctr">
                        <a:spcBef>
                          <a:spcPts val="0"/>
                        </a:spcBef>
                        <a:spcAft>
                          <a:spcPts val="0"/>
                        </a:spcAft>
                      </a:pPr>
                      <a:r>
                        <a:rPr lang="en-AU" sz="1600" dirty="0">
                          <a:effectLst/>
                        </a:rPr>
                        <a:t>Smallest 5</a:t>
                      </a:r>
                      <a:endParaRPr lang="en-AU" sz="1600" dirty="0">
                        <a:effectLst/>
                        <a:latin typeface="Times New Roman" panose="02020603050405020304" pitchFamily="18" charset="0"/>
                        <a:ea typeface="MS Mincho" panose="02020609040205080304" pitchFamily="49" charset="-128"/>
                      </a:endParaRPr>
                    </a:p>
                  </a:txBody>
                  <a:tcPr marL="68580" marR="68580" marT="0" marB="0" anchor="ctr"/>
                </a:tc>
                <a:tc>
                  <a:txBody>
                    <a:bodyPr/>
                    <a:lstStyle/>
                    <a:p>
                      <a:pPr marL="0" marR="0">
                        <a:spcBef>
                          <a:spcPts val="0"/>
                        </a:spcBef>
                        <a:spcAft>
                          <a:spcPts val="0"/>
                        </a:spcAft>
                      </a:pPr>
                      <a:r>
                        <a:rPr lang="en-AU" sz="1100" dirty="0">
                          <a:effectLst/>
                        </a:rPr>
                        <a:t>PtS</a:t>
                      </a:r>
                      <a:r>
                        <a:rPr lang="en-AU" sz="1100" baseline="-25000" dirty="0">
                          <a:effectLst/>
                        </a:rPr>
                        <a:t>2</a:t>
                      </a:r>
                      <a:r>
                        <a:rPr lang="en-AU" sz="1100" dirty="0">
                          <a:effectLst/>
                        </a:rPr>
                        <a:t>|PtS</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2.10</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PtS</a:t>
                      </a:r>
                      <a:r>
                        <a:rPr lang="en-AU" sz="1100" baseline="-25000">
                          <a:effectLst/>
                        </a:rPr>
                        <a:t>2</a:t>
                      </a:r>
                      <a:r>
                        <a:rPr lang="en-AU" sz="1100">
                          <a:effectLst/>
                        </a:rPr>
                        <a:t>|PtS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|PdS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1.75</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PtS</a:t>
                      </a:r>
                      <a:r>
                        <a:rPr lang="en-AU" sz="1100" baseline="-25000" dirty="0">
                          <a:effectLst/>
                        </a:rPr>
                        <a:t>2</a:t>
                      </a:r>
                      <a:r>
                        <a:rPr lang="en-AU" sz="1100" dirty="0">
                          <a:effectLst/>
                        </a:rPr>
                        <a:t>|PtS</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2.02</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1"/>
                  </a:ext>
                </a:extLst>
              </a:tr>
              <a:tr h="370721">
                <a:tc vMerge="1">
                  <a:txBody>
                    <a:bodyPr/>
                    <a:lstStyle/>
                    <a:p>
                      <a:endParaRPr lang="en-AU"/>
                    </a:p>
                  </a:txBody>
                  <a:tcPr/>
                </a:tc>
                <a:tc>
                  <a:txBody>
                    <a:bodyPr/>
                    <a:lstStyle/>
                    <a:p>
                      <a:pPr marL="0" marR="0">
                        <a:spcBef>
                          <a:spcPts val="0"/>
                        </a:spcBef>
                        <a:spcAft>
                          <a:spcPts val="0"/>
                        </a:spcAft>
                      </a:pPr>
                      <a:r>
                        <a:rPr lang="en-AU" sz="1100" dirty="0">
                          <a:effectLst/>
                        </a:rPr>
                        <a:t>PdS</a:t>
                      </a:r>
                      <a:r>
                        <a:rPr lang="en-AU" sz="1100" baseline="-25000" dirty="0">
                          <a:effectLst/>
                        </a:rPr>
                        <a:t>2</a:t>
                      </a:r>
                      <a:r>
                        <a:rPr lang="en-AU" sz="1100" dirty="0">
                          <a:effectLst/>
                        </a:rPr>
                        <a:t>|PdS</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2.12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|PtS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2.16</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|NiS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2.01</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|PdS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2.12</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2"/>
                  </a:ext>
                </a:extLst>
              </a:tr>
              <a:tr h="370721">
                <a:tc vMerge="1">
                  <a:txBody>
                    <a:bodyPr/>
                    <a:lstStyle/>
                    <a:p>
                      <a:endParaRPr lang="en-AU"/>
                    </a:p>
                  </a:txBody>
                  <a:tcPr/>
                </a:tc>
                <a:tc>
                  <a:txBody>
                    <a:bodyPr/>
                    <a:lstStyle/>
                    <a:p>
                      <a:pPr marL="0" marR="0">
                        <a:spcBef>
                          <a:spcPts val="0"/>
                        </a:spcBef>
                        <a:spcAft>
                          <a:spcPts val="0"/>
                        </a:spcAft>
                      </a:pPr>
                      <a:r>
                        <a:rPr lang="en-AU" sz="1100" dirty="0">
                          <a:effectLst/>
                        </a:rPr>
                        <a:t>PtS</a:t>
                      </a:r>
                      <a:r>
                        <a:rPr lang="en-AU" sz="1100" baseline="-25000" dirty="0">
                          <a:effectLst/>
                        </a:rPr>
                        <a:t>2</a:t>
                      </a:r>
                      <a:r>
                        <a:rPr lang="en-AU" sz="1100" dirty="0">
                          <a:effectLst/>
                        </a:rPr>
                        <a:t>|PtSe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2.16</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|PdS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2.18</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PtS</a:t>
                      </a:r>
                      <a:r>
                        <a:rPr lang="en-AU" sz="1100" baseline="-25000">
                          <a:effectLst/>
                        </a:rPr>
                        <a:t>2</a:t>
                      </a:r>
                      <a:r>
                        <a:rPr lang="en-AU" sz="1100">
                          <a:effectLst/>
                        </a:rPr>
                        <a:t>|PtS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2.06</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|NiS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2.21</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3"/>
                  </a:ext>
                </a:extLst>
              </a:tr>
              <a:tr h="370721">
                <a:tc vMerge="1">
                  <a:txBody>
                    <a:bodyPr/>
                    <a:lstStyle/>
                    <a:p>
                      <a:endParaRPr lang="en-AU"/>
                    </a:p>
                  </a:txBody>
                  <a:tcPr/>
                </a:tc>
                <a:tc>
                  <a:txBody>
                    <a:bodyPr/>
                    <a:lstStyle/>
                    <a:p>
                      <a:pPr marL="0" marR="0">
                        <a:spcBef>
                          <a:spcPts val="0"/>
                        </a:spcBef>
                        <a:spcAft>
                          <a:spcPts val="0"/>
                        </a:spcAft>
                      </a:pPr>
                      <a:r>
                        <a:rPr lang="en-AU" sz="1100">
                          <a:effectLst/>
                        </a:rPr>
                        <a:t>PdS</a:t>
                      </a:r>
                      <a:r>
                        <a:rPr lang="en-AU" sz="1100" baseline="-25000">
                          <a:effectLst/>
                        </a:rPr>
                        <a:t>2</a:t>
                      </a:r>
                      <a:r>
                        <a:rPr lang="en-AU" sz="1100">
                          <a:effectLst/>
                        </a:rPr>
                        <a:t>|PtS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2.22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PdSe</a:t>
                      </a:r>
                      <a:r>
                        <a:rPr lang="en-AU" sz="1100" baseline="-25000" dirty="0">
                          <a:effectLst/>
                        </a:rPr>
                        <a:t>2</a:t>
                      </a:r>
                      <a:r>
                        <a:rPr lang="en-AU" sz="1100" dirty="0">
                          <a:effectLst/>
                        </a:rPr>
                        <a:t>|PtS</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2.22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|NiTe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2.09</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|NbS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2.27</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4"/>
                  </a:ext>
                </a:extLst>
              </a:tr>
              <a:tr h="370721">
                <a:tc vMerge="1">
                  <a:txBody>
                    <a:bodyPr/>
                    <a:lstStyle/>
                    <a:p>
                      <a:endParaRPr lang="en-AU"/>
                    </a:p>
                  </a:txBody>
                  <a:tcPr/>
                </a:tc>
                <a:tc>
                  <a:txBody>
                    <a:bodyPr/>
                    <a:lstStyle/>
                    <a:p>
                      <a:pPr marL="0" marR="0">
                        <a:spcBef>
                          <a:spcPts val="0"/>
                        </a:spcBef>
                        <a:spcAft>
                          <a:spcPts val="0"/>
                        </a:spcAft>
                      </a:pPr>
                      <a:r>
                        <a:rPr lang="en-AU" sz="1100">
                          <a:effectLst/>
                        </a:rPr>
                        <a:t>PdSe</a:t>
                      </a:r>
                      <a:r>
                        <a:rPr lang="en-AU" sz="1100" baseline="-25000">
                          <a:effectLst/>
                        </a:rPr>
                        <a:t>2</a:t>
                      </a:r>
                      <a:r>
                        <a:rPr lang="en-AU" sz="1100">
                          <a:effectLst/>
                        </a:rPr>
                        <a:t>|PtS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2.22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PdSe</a:t>
                      </a:r>
                      <a:r>
                        <a:rPr lang="en-AU" sz="1100" baseline="-25000" dirty="0">
                          <a:effectLst/>
                        </a:rPr>
                        <a:t>2</a:t>
                      </a:r>
                      <a:r>
                        <a:rPr lang="en-AU" sz="1100" dirty="0">
                          <a:effectLst/>
                        </a:rPr>
                        <a:t>|PdS</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2.24</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|NbS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2.15</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PdS</a:t>
                      </a:r>
                      <a:r>
                        <a:rPr lang="en-AU" sz="1100" baseline="-25000">
                          <a:effectLst/>
                        </a:rPr>
                        <a:t>2</a:t>
                      </a:r>
                      <a:r>
                        <a:rPr lang="en-AU" sz="1100">
                          <a:effectLst/>
                        </a:rPr>
                        <a:t>|1T-NbS</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2.28</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5"/>
                  </a:ext>
                </a:extLst>
              </a:tr>
              <a:tr h="370721">
                <a:tc rowSpan="5">
                  <a:txBody>
                    <a:bodyPr/>
                    <a:lstStyle/>
                    <a:p>
                      <a:pPr marL="0" marR="0" algn="ctr">
                        <a:spcBef>
                          <a:spcPts val="0"/>
                        </a:spcBef>
                        <a:spcAft>
                          <a:spcPts val="0"/>
                        </a:spcAft>
                      </a:pPr>
                      <a:r>
                        <a:rPr lang="en-AU" sz="1600" dirty="0">
                          <a:effectLst/>
                        </a:rPr>
                        <a:t>Largest 5</a:t>
                      </a:r>
                      <a:endParaRPr lang="en-AU" sz="1600" dirty="0">
                        <a:effectLst/>
                        <a:latin typeface="Times New Roman" panose="02020603050405020304" pitchFamily="18" charset="0"/>
                        <a:ea typeface="MS Mincho" panose="02020609040205080304" pitchFamily="49" charset="-128"/>
                      </a:endParaRPr>
                    </a:p>
                  </a:txBody>
                  <a:tcPr marL="68580" marR="68580" marT="0" marB="0" anchor="ctr"/>
                </a:tc>
                <a:tc>
                  <a:txBody>
                    <a:bodyPr/>
                    <a:lstStyle/>
                    <a:p>
                      <a:pPr marL="0" marR="0">
                        <a:spcBef>
                          <a:spcPts val="0"/>
                        </a:spcBef>
                        <a:spcAft>
                          <a:spcPts val="0"/>
                        </a:spcAft>
                      </a:pPr>
                      <a:r>
                        <a:rPr lang="en-AU" sz="1100">
                          <a:effectLst/>
                        </a:rPr>
                        <a:t>GaSe|WTe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3.63</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MoTe</a:t>
                      </a:r>
                      <a:r>
                        <a:rPr lang="en-AU" sz="1100" baseline="-25000" dirty="0">
                          <a:effectLst/>
                        </a:rPr>
                        <a:t>2</a:t>
                      </a:r>
                      <a:r>
                        <a:rPr lang="en-AU" sz="1100" dirty="0">
                          <a:effectLst/>
                        </a:rPr>
                        <a:t>|MoTe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3.63</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MoTe</a:t>
                      </a:r>
                      <a:r>
                        <a:rPr lang="en-AU" sz="1100" baseline="-25000" dirty="0">
                          <a:effectLst/>
                        </a:rPr>
                        <a:t>2</a:t>
                      </a:r>
                      <a:r>
                        <a:rPr lang="en-AU" sz="1100" dirty="0">
                          <a:effectLst/>
                        </a:rPr>
                        <a:t>|TaTe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3.66</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WTe</a:t>
                      </a:r>
                      <a:r>
                        <a:rPr lang="en-AU" sz="1100" baseline="-25000">
                          <a:effectLst/>
                        </a:rPr>
                        <a:t>2</a:t>
                      </a:r>
                      <a:r>
                        <a:rPr lang="en-AU" sz="1100">
                          <a:effectLst/>
                        </a:rPr>
                        <a:t>|1T-MoTe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3.65</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6"/>
                  </a:ext>
                </a:extLst>
              </a:tr>
              <a:tr h="370721">
                <a:tc vMerge="1">
                  <a:txBody>
                    <a:bodyPr/>
                    <a:lstStyle/>
                    <a:p>
                      <a:endParaRPr lang="en-AU"/>
                    </a:p>
                  </a:txBody>
                  <a:tcPr/>
                </a:tc>
                <a:tc>
                  <a:txBody>
                    <a:bodyPr/>
                    <a:lstStyle/>
                    <a:p>
                      <a:pPr marL="0" marR="0">
                        <a:spcBef>
                          <a:spcPts val="0"/>
                        </a:spcBef>
                        <a:spcAft>
                          <a:spcPts val="0"/>
                        </a:spcAft>
                      </a:pPr>
                      <a:r>
                        <a:rPr lang="en-AU" sz="1100">
                          <a:effectLst/>
                        </a:rPr>
                        <a:t>WTe</a:t>
                      </a:r>
                      <a:r>
                        <a:rPr lang="en-AU" sz="1100" baseline="-25000">
                          <a:effectLst/>
                        </a:rPr>
                        <a:t>2</a:t>
                      </a:r>
                      <a:r>
                        <a:rPr lang="en-AU" sz="1100">
                          <a:effectLst/>
                        </a:rPr>
                        <a:t>|WTe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3.64</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MoTe</a:t>
                      </a:r>
                      <a:r>
                        <a:rPr lang="en-AU" sz="1100" baseline="-25000">
                          <a:effectLst/>
                        </a:rPr>
                        <a:t>2</a:t>
                      </a:r>
                      <a:r>
                        <a:rPr lang="en-AU" sz="1100">
                          <a:effectLst/>
                        </a:rPr>
                        <a:t>|PdTe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3.67</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PdTe</a:t>
                      </a:r>
                      <a:r>
                        <a:rPr lang="en-AU" sz="1100" baseline="-25000" dirty="0">
                          <a:effectLst/>
                        </a:rPr>
                        <a:t>2</a:t>
                      </a:r>
                      <a:r>
                        <a:rPr lang="en-AU" sz="1100" dirty="0">
                          <a:effectLst/>
                        </a:rPr>
                        <a:t>|TaTe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3.70</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ReTe</a:t>
                      </a:r>
                      <a:r>
                        <a:rPr lang="en-AU" sz="1100" baseline="-25000">
                          <a:effectLst/>
                        </a:rPr>
                        <a:t>2</a:t>
                      </a:r>
                      <a:r>
                        <a:rPr lang="en-AU" sz="1100">
                          <a:effectLst/>
                        </a:rPr>
                        <a:t>|WTe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3.66</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7"/>
                  </a:ext>
                </a:extLst>
              </a:tr>
              <a:tr h="286741">
                <a:tc vMerge="1">
                  <a:txBody>
                    <a:bodyPr/>
                    <a:lstStyle/>
                    <a:p>
                      <a:endParaRPr lang="en-AU"/>
                    </a:p>
                  </a:txBody>
                  <a:tcPr/>
                </a:tc>
                <a:tc>
                  <a:txBody>
                    <a:bodyPr/>
                    <a:lstStyle/>
                    <a:p>
                      <a:pPr marL="0" marR="0">
                        <a:spcBef>
                          <a:spcPts val="0"/>
                        </a:spcBef>
                        <a:spcAft>
                          <a:spcPts val="0"/>
                        </a:spcAft>
                      </a:pPr>
                      <a:r>
                        <a:rPr lang="en-AU" sz="1100">
                          <a:effectLst/>
                        </a:rPr>
                        <a:t>PdTe</a:t>
                      </a:r>
                      <a:r>
                        <a:rPr lang="en-AU" sz="1100" baseline="-25000">
                          <a:effectLst/>
                        </a:rPr>
                        <a:t>2</a:t>
                      </a:r>
                      <a:r>
                        <a:rPr lang="en-AU" sz="1100">
                          <a:effectLst/>
                        </a:rPr>
                        <a:t>|BoronNitride</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3.65</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MoTe</a:t>
                      </a:r>
                      <a:r>
                        <a:rPr lang="en-AU" sz="1100" baseline="-25000">
                          <a:effectLst/>
                        </a:rPr>
                        <a:t>2</a:t>
                      </a:r>
                      <a:r>
                        <a:rPr lang="en-AU" sz="1100">
                          <a:effectLst/>
                        </a:rPr>
                        <a:t>|WTe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3.69</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WTe</a:t>
                      </a:r>
                      <a:r>
                        <a:rPr lang="en-AU" sz="1100" baseline="-25000" dirty="0">
                          <a:effectLst/>
                        </a:rPr>
                        <a:t>2</a:t>
                      </a:r>
                      <a:r>
                        <a:rPr lang="en-AU" sz="1100" dirty="0">
                          <a:effectLst/>
                        </a:rPr>
                        <a:t>|WTe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3.76</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MoTe</a:t>
                      </a:r>
                      <a:r>
                        <a:rPr lang="en-AU" sz="1100" baseline="-25000">
                          <a:effectLst/>
                        </a:rPr>
                        <a:t>2</a:t>
                      </a:r>
                      <a:r>
                        <a:rPr lang="en-AU" sz="1100">
                          <a:effectLst/>
                        </a:rPr>
                        <a:t>|PdTe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3.68</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8"/>
                  </a:ext>
                </a:extLst>
              </a:tr>
              <a:tr h="370721">
                <a:tc vMerge="1">
                  <a:txBody>
                    <a:bodyPr/>
                    <a:lstStyle/>
                    <a:p>
                      <a:endParaRPr lang="en-AU"/>
                    </a:p>
                  </a:txBody>
                  <a:tcPr/>
                </a:tc>
                <a:tc>
                  <a:txBody>
                    <a:bodyPr/>
                    <a:lstStyle/>
                    <a:p>
                      <a:pPr marL="0" marR="0">
                        <a:spcBef>
                          <a:spcPts val="0"/>
                        </a:spcBef>
                        <a:spcAft>
                          <a:spcPts val="0"/>
                        </a:spcAft>
                      </a:pPr>
                      <a:r>
                        <a:rPr lang="en-AU" sz="1100">
                          <a:effectLst/>
                        </a:rPr>
                        <a:t>PdTe</a:t>
                      </a:r>
                      <a:r>
                        <a:rPr lang="en-AU" sz="1100" baseline="-25000">
                          <a:effectLst/>
                        </a:rPr>
                        <a:t>2</a:t>
                      </a:r>
                      <a:r>
                        <a:rPr lang="en-AU" sz="1100">
                          <a:effectLst/>
                        </a:rPr>
                        <a:t>|Graphene</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3.66</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ReTe</a:t>
                      </a:r>
                      <a:r>
                        <a:rPr lang="en-AU" sz="1100" baseline="-25000">
                          <a:effectLst/>
                        </a:rPr>
                        <a:t>2</a:t>
                      </a:r>
                      <a:r>
                        <a:rPr lang="en-AU" sz="1100">
                          <a:effectLst/>
                        </a:rPr>
                        <a:t>|WTe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3.70</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MoTe</a:t>
                      </a:r>
                      <a:r>
                        <a:rPr lang="en-AU" sz="1100" baseline="-25000">
                          <a:effectLst/>
                        </a:rPr>
                        <a:t>2</a:t>
                      </a:r>
                      <a:r>
                        <a:rPr lang="en-AU" sz="1100">
                          <a:effectLst/>
                        </a:rPr>
                        <a:t>|PdTe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3.77</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WTe</a:t>
                      </a:r>
                      <a:r>
                        <a:rPr lang="en-AU" sz="1100" baseline="-25000" dirty="0">
                          <a:effectLst/>
                        </a:rPr>
                        <a:t>2</a:t>
                      </a:r>
                      <a:r>
                        <a:rPr lang="en-AU" sz="1100" dirty="0">
                          <a:effectLst/>
                        </a:rPr>
                        <a:t>|WTe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3.73</a:t>
                      </a:r>
                      <a:endParaRPr lang="en-AU" sz="110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09"/>
                  </a:ext>
                </a:extLst>
              </a:tr>
              <a:tr h="370721">
                <a:tc vMerge="1">
                  <a:txBody>
                    <a:bodyPr/>
                    <a:lstStyle/>
                    <a:p>
                      <a:endParaRPr lang="en-AU"/>
                    </a:p>
                  </a:txBody>
                  <a:tcPr/>
                </a:tc>
                <a:tc>
                  <a:txBody>
                    <a:bodyPr/>
                    <a:lstStyle/>
                    <a:p>
                      <a:pPr marL="0" marR="0">
                        <a:spcBef>
                          <a:spcPts val="0"/>
                        </a:spcBef>
                        <a:spcAft>
                          <a:spcPts val="0"/>
                        </a:spcAft>
                      </a:pPr>
                      <a:r>
                        <a:rPr lang="en-AU" sz="1100">
                          <a:effectLst/>
                        </a:rPr>
                        <a:t>GaSe|WCl</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3.68</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WTe</a:t>
                      </a:r>
                      <a:r>
                        <a:rPr lang="en-AU" sz="1100" baseline="-25000">
                          <a:effectLst/>
                        </a:rPr>
                        <a:t>2</a:t>
                      </a:r>
                      <a:r>
                        <a:rPr lang="en-AU" sz="1100">
                          <a:effectLst/>
                        </a:rPr>
                        <a:t>|WTe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3.72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a:effectLst/>
                        </a:rPr>
                        <a:t>MoTe</a:t>
                      </a:r>
                      <a:r>
                        <a:rPr lang="en-AU" sz="1100" baseline="-25000">
                          <a:effectLst/>
                        </a:rPr>
                        <a:t>2</a:t>
                      </a:r>
                      <a:r>
                        <a:rPr lang="en-AU" sz="1100">
                          <a:effectLst/>
                        </a:rPr>
                        <a:t>|WTe</a:t>
                      </a:r>
                      <a:r>
                        <a:rPr lang="en-AU" sz="1100" baseline="-25000">
                          <a:effectLst/>
                        </a:rPr>
                        <a:t>2</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a:effectLst/>
                        </a:rPr>
                        <a:t>3.80</a:t>
                      </a:r>
                      <a:endParaRPr lang="en-AU" sz="110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spcBef>
                          <a:spcPts val="0"/>
                        </a:spcBef>
                        <a:spcAft>
                          <a:spcPts val="0"/>
                        </a:spcAft>
                      </a:pPr>
                      <a:r>
                        <a:rPr lang="en-AU" sz="1100" dirty="0">
                          <a:effectLst/>
                        </a:rPr>
                        <a:t>MoTe</a:t>
                      </a:r>
                      <a:r>
                        <a:rPr lang="en-AU" sz="1100" baseline="-25000" dirty="0">
                          <a:effectLst/>
                        </a:rPr>
                        <a:t>2</a:t>
                      </a:r>
                      <a:r>
                        <a:rPr lang="en-AU" sz="1100" dirty="0">
                          <a:effectLst/>
                        </a:rPr>
                        <a:t>|WTe</a:t>
                      </a:r>
                      <a:r>
                        <a:rPr lang="en-AU" sz="1100" baseline="-25000" dirty="0">
                          <a:effectLst/>
                        </a:rPr>
                        <a:t>2</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tc>
                  <a:txBody>
                    <a:bodyPr/>
                    <a:lstStyle/>
                    <a:p>
                      <a:pPr marL="0" marR="0" algn="r">
                        <a:spcBef>
                          <a:spcPts val="0"/>
                        </a:spcBef>
                        <a:spcAft>
                          <a:spcPts val="0"/>
                        </a:spcAft>
                      </a:pPr>
                      <a:r>
                        <a:rPr lang="en-AU" sz="1100" dirty="0">
                          <a:effectLst/>
                        </a:rPr>
                        <a:t>3.74</a:t>
                      </a:r>
                      <a:endParaRPr lang="en-AU" sz="1100" dirty="0">
                        <a:effectLst/>
                        <a:latin typeface="Times New Roman" panose="02020603050405020304" pitchFamily="18" charset="0"/>
                        <a:ea typeface="MS Mincho" panose="02020609040205080304" pitchFamily="49" charset="-128"/>
                      </a:endParaRPr>
                    </a:p>
                  </a:txBody>
                  <a:tcPr marL="68580" marR="68580" marT="0" marB="0" anchor="b"/>
                </a:tc>
                <a:extLst>
                  <a:ext uri="{0D108BD9-81ED-4DB2-BD59-A6C34878D82A}">
                    <a16:rowId xmlns:a16="http://schemas.microsoft.com/office/drawing/2014/main" val="10010"/>
                  </a:ext>
                </a:extLst>
              </a:tr>
            </a:tbl>
          </a:graphicData>
        </a:graphic>
      </p:graphicFrame>
      <p:sp>
        <p:nvSpPr>
          <p:cNvPr id="10" name="Rectangle 9"/>
          <p:cNvSpPr/>
          <p:nvPr/>
        </p:nvSpPr>
        <p:spPr>
          <a:xfrm>
            <a:off x="1433961" y="5816981"/>
            <a:ext cx="6276077" cy="369332"/>
          </a:xfrm>
          <a:prstGeom prst="rect">
            <a:avLst/>
          </a:prstGeom>
        </p:spPr>
        <p:txBody>
          <a:bodyPr wrap="none">
            <a:spAutoFit/>
          </a:bodyPr>
          <a:lstStyle/>
          <a:p>
            <a:r>
              <a:rPr lang="en-AU" dirty="0"/>
              <a:t>interlayer distances for 1432 </a:t>
            </a:r>
            <a:r>
              <a:rPr lang="en-AU" dirty="0" smtClean="0"/>
              <a:t>structures – band gaps for 210</a:t>
            </a:r>
            <a:endParaRPr lang="en-AU" dirty="0"/>
          </a:p>
        </p:txBody>
      </p:sp>
    </p:spTree>
    <p:extLst>
      <p:ext uri="{BB962C8B-B14F-4D97-AF65-F5344CB8AC3E}">
        <p14:creationId xmlns:p14="http://schemas.microsoft.com/office/powerpoint/2010/main" val="110327905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4400" dirty="0" smtClean="0"/>
              <a:t>2D bilayers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35</a:t>
            </a:fld>
            <a:endParaRPr lang="en-AU"/>
          </a:p>
        </p:txBody>
      </p:sp>
      <p:sp>
        <p:nvSpPr>
          <p:cNvPr id="6" name="Rectangle 5"/>
          <p:cNvSpPr/>
          <p:nvPr/>
        </p:nvSpPr>
        <p:spPr>
          <a:xfrm>
            <a:off x="186186" y="1628800"/>
            <a:ext cx="8712968" cy="4154984"/>
          </a:xfrm>
          <a:prstGeom prst="rect">
            <a:avLst/>
          </a:prstGeom>
        </p:spPr>
        <p:txBody>
          <a:bodyPr wrap="square">
            <a:spAutoFit/>
          </a:bodyPr>
          <a:lstStyle/>
          <a:p>
            <a:r>
              <a:rPr lang="en-AU" sz="2400" dirty="0" smtClean="0">
                <a:ea typeface="MS Mincho" panose="02020609040205080304" pitchFamily="49" charset="-128"/>
              </a:rPr>
              <a:t>A </a:t>
            </a:r>
            <a:r>
              <a:rPr lang="en-AU" sz="2400" dirty="0">
                <a:ea typeface="MS Mincho" panose="02020609040205080304" pitchFamily="49" charset="-128"/>
              </a:rPr>
              <a:t>recent data mining </a:t>
            </a:r>
            <a:r>
              <a:rPr lang="en-AU" sz="2400" dirty="0" smtClean="0">
                <a:ea typeface="MS Mincho" panose="02020609040205080304" pitchFamily="49" charset="-128"/>
              </a:rPr>
              <a:t>study</a:t>
            </a:r>
            <a:r>
              <a:rPr lang="en-AU" sz="2400" baseline="30000" dirty="0" smtClean="0">
                <a:ea typeface="MS Mincho" panose="02020609040205080304" pitchFamily="49" charset="-128"/>
              </a:rPr>
              <a:t>[1]</a:t>
            </a:r>
            <a:r>
              <a:rPr lang="en-AU" sz="2400" dirty="0" smtClean="0">
                <a:ea typeface="MS Mincho" panose="02020609040205080304" pitchFamily="49" charset="-128"/>
              </a:rPr>
              <a:t> </a:t>
            </a:r>
            <a:r>
              <a:rPr lang="en-AU" sz="2400" dirty="0">
                <a:ea typeface="MS Mincho" panose="02020609040205080304" pitchFamily="49" charset="-128"/>
              </a:rPr>
              <a:t>reported the existence of 1,825 2D materials that could be exfoliated from known experimental inorganic </a:t>
            </a:r>
            <a:r>
              <a:rPr lang="en-AU" sz="2400" dirty="0" smtClean="0">
                <a:ea typeface="MS Mincho" panose="02020609040205080304" pitchFamily="49" charset="-128"/>
              </a:rPr>
              <a:t>compounds.</a:t>
            </a:r>
          </a:p>
          <a:p>
            <a:endParaRPr lang="de-DE" sz="2400" dirty="0" smtClean="0">
              <a:ea typeface="MS Mincho" panose="02020609040205080304" pitchFamily="49" charset="-128"/>
            </a:endParaRPr>
          </a:p>
          <a:p>
            <a:r>
              <a:rPr lang="de-DE" sz="2400" dirty="0" smtClean="0">
                <a:ea typeface="MS Mincho" panose="02020609040205080304" pitchFamily="49" charset="-128"/>
              </a:rPr>
              <a:t>This </a:t>
            </a:r>
            <a:r>
              <a:rPr lang="de-DE" sz="2400" dirty="0">
                <a:ea typeface="MS Mincho" panose="02020609040205080304" pitchFamily="49" charset="-128"/>
              </a:rPr>
              <a:t>set can make ~1.7 million bilayer structures, around 10</a:t>
            </a:r>
            <a:r>
              <a:rPr lang="de-DE" sz="2400" baseline="30000" dirty="0">
                <a:ea typeface="MS Mincho" panose="02020609040205080304" pitchFamily="49" charset="-128"/>
              </a:rPr>
              <a:t>9</a:t>
            </a:r>
            <a:r>
              <a:rPr lang="de-DE" sz="2400" dirty="0">
                <a:ea typeface="MS Mincho" panose="02020609040205080304" pitchFamily="49" charset="-128"/>
              </a:rPr>
              <a:t> trilayers. </a:t>
            </a:r>
            <a:endParaRPr lang="de-DE" sz="2400" dirty="0" smtClean="0">
              <a:ea typeface="MS Mincho" panose="02020609040205080304" pitchFamily="49" charset="-128"/>
            </a:endParaRPr>
          </a:p>
          <a:p>
            <a:endParaRPr lang="de-DE" sz="2400" dirty="0" smtClean="0">
              <a:ea typeface="MS Mincho" panose="02020609040205080304" pitchFamily="49" charset="-128"/>
            </a:endParaRPr>
          </a:p>
          <a:p>
            <a:r>
              <a:rPr lang="de-DE" sz="2400" dirty="0" smtClean="0">
                <a:solidFill>
                  <a:srgbClr val="0070C0"/>
                </a:solidFill>
                <a:ea typeface="MS Mincho" panose="02020609040205080304" pitchFamily="49" charset="-128"/>
              </a:rPr>
              <a:t>This </a:t>
            </a:r>
            <a:r>
              <a:rPr lang="de-DE" sz="2400" dirty="0">
                <a:solidFill>
                  <a:srgbClr val="0070C0"/>
                </a:solidFill>
                <a:ea typeface="MS Mincho" panose="02020609040205080304" pitchFamily="49" charset="-128"/>
              </a:rPr>
              <a:t>quickly </a:t>
            </a:r>
            <a:r>
              <a:rPr lang="en-AU" sz="2400" dirty="0">
                <a:solidFill>
                  <a:srgbClr val="0070C0"/>
                </a:solidFill>
                <a:ea typeface="MS Mincho" panose="02020609040205080304" pitchFamily="49" charset="-128"/>
              </a:rPr>
              <a:t>becomes an </a:t>
            </a:r>
            <a:endParaRPr lang="en-AU" sz="2400" dirty="0" smtClean="0">
              <a:solidFill>
                <a:srgbClr val="0070C0"/>
              </a:solidFill>
              <a:ea typeface="MS Mincho" panose="02020609040205080304" pitchFamily="49" charset="-128"/>
            </a:endParaRPr>
          </a:p>
          <a:p>
            <a:r>
              <a:rPr lang="en-AU" sz="2400" dirty="0" smtClean="0">
                <a:solidFill>
                  <a:srgbClr val="0070C0"/>
                </a:solidFill>
                <a:ea typeface="MS Mincho" panose="02020609040205080304" pitchFamily="49" charset="-128"/>
              </a:rPr>
              <a:t>intractable </a:t>
            </a:r>
            <a:r>
              <a:rPr lang="en-AU" sz="2400" dirty="0">
                <a:solidFill>
                  <a:srgbClr val="0070C0"/>
                </a:solidFill>
                <a:ea typeface="MS Mincho" panose="02020609040205080304" pitchFamily="49" charset="-128"/>
              </a:rPr>
              <a:t>problem for </a:t>
            </a:r>
            <a:r>
              <a:rPr lang="en-AU" sz="2400" dirty="0" smtClean="0">
                <a:solidFill>
                  <a:srgbClr val="0070C0"/>
                </a:solidFill>
                <a:ea typeface="MS Mincho" panose="02020609040205080304" pitchFamily="49" charset="-128"/>
              </a:rPr>
              <a:t>DFT</a:t>
            </a:r>
          </a:p>
          <a:p>
            <a:r>
              <a:rPr lang="en-AU" sz="2400" dirty="0" smtClean="0">
                <a:solidFill>
                  <a:srgbClr val="0070C0"/>
                </a:solidFill>
                <a:ea typeface="MS Mincho" panose="02020609040205080304" pitchFamily="49" charset="-128"/>
              </a:rPr>
              <a:t>to explore/screen </a:t>
            </a:r>
          </a:p>
          <a:p>
            <a:r>
              <a:rPr lang="en-AU" sz="2400" dirty="0" smtClean="0">
                <a:solidFill>
                  <a:srgbClr val="0070C0"/>
                </a:solidFill>
                <a:ea typeface="MS Mincho" panose="02020609040205080304" pitchFamily="49" charset="-128"/>
              </a:rPr>
              <a:t>– could be task for ML</a:t>
            </a:r>
            <a:endParaRPr lang="en-AU" sz="2400" dirty="0">
              <a:solidFill>
                <a:srgbClr val="0070C0"/>
              </a:solidFill>
            </a:endParaRPr>
          </a:p>
        </p:txBody>
      </p:sp>
      <p:pic>
        <p:nvPicPr>
          <p:cNvPr id="10" name="Picture 9"/>
          <p:cNvPicPr>
            <a:picLocks noChangeAspect="1"/>
          </p:cNvPicPr>
          <p:nvPr/>
        </p:nvPicPr>
        <p:blipFill>
          <a:blip r:embed="rId2"/>
          <a:stretch>
            <a:fillRect/>
          </a:stretch>
        </p:blipFill>
        <p:spPr>
          <a:xfrm>
            <a:off x="4022751" y="3606971"/>
            <a:ext cx="4876403" cy="2743756"/>
          </a:xfrm>
          <a:prstGeom prst="rect">
            <a:avLst/>
          </a:prstGeom>
        </p:spPr>
      </p:pic>
      <p:sp>
        <p:nvSpPr>
          <p:cNvPr id="9" name="TextBox 8"/>
          <p:cNvSpPr txBox="1"/>
          <p:nvPr/>
        </p:nvSpPr>
        <p:spPr>
          <a:xfrm>
            <a:off x="323528" y="6165304"/>
            <a:ext cx="4865434" cy="369332"/>
          </a:xfrm>
          <a:prstGeom prst="rect">
            <a:avLst/>
          </a:prstGeom>
          <a:noFill/>
        </p:spPr>
        <p:txBody>
          <a:bodyPr wrap="none" rtlCol="0">
            <a:spAutoFit/>
          </a:bodyPr>
          <a:lstStyle/>
          <a:p>
            <a:r>
              <a:rPr lang="en-AU" dirty="0" smtClean="0"/>
              <a:t>[1] N. </a:t>
            </a:r>
            <a:r>
              <a:rPr lang="en-AU" dirty="0" err="1" smtClean="0"/>
              <a:t>Mounet</a:t>
            </a:r>
            <a:r>
              <a:rPr lang="en-AU" dirty="0" smtClean="0"/>
              <a:t> </a:t>
            </a:r>
            <a:r>
              <a:rPr lang="en-AU" i="1" dirty="0" smtClean="0"/>
              <a:t>et al</a:t>
            </a:r>
            <a:r>
              <a:rPr lang="en-AU" dirty="0" smtClean="0"/>
              <a:t>. Nat. Nano, 13, 246 (2018)</a:t>
            </a:r>
            <a:endParaRPr lang="en-AU" dirty="0"/>
          </a:p>
        </p:txBody>
      </p:sp>
    </p:spTree>
    <p:extLst>
      <p:ext uri="{BB962C8B-B14F-4D97-AF65-F5344CB8AC3E}">
        <p14:creationId xmlns:p14="http://schemas.microsoft.com/office/powerpoint/2010/main" val="5262918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4400" dirty="0" err="1" smtClean="0"/>
              <a:t>Acknowldegements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36</a:t>
            </a:fld>
            <a:endParaRPr lang="en-AU"/>
          </a:p>
        </p:txBody>
      </p:sp>
      <p:sp>
        <p:nvSpPr>
          <p:cNvPr id="5" name="Rectangle 4"/>
          <p:cNvSpPr/>
          <p:nvPr/>
        </p:nvSpPr>
        <p:spPr>
          <a:xfrm>
            <a:off x="179512" y="1916832"/>
            <a:ext cx="9073008" cy="1384995"/>
          </a:xfrm>
          <a:prstGeom prst="rect">
            <a:avLst/>
          </a:prstGeom>
        </p:spPr>
        <p:txBody>
          <a:bodyPr wrap="square">
            <a:spAutoFit/>
          </a:bodyPr>
          <a:lstStyle/>
          <a:p>
            <a:r>
              <a:rPr lang="en-AU" sz="2800" dirty="0"/>
              <a:t>This work was supported by resources provided by</a:t>
            </a:r>
          </a:p>
          <a:p>
            <a:r>
              <a:rPr lang="en-AU" sz="2800" dirty="0"/>
              <a:t>the National Computational Infrastructure (NCI), </a:t>
            </a:r>
            <a:r>
              <a:rPr lang="en-AU" sz="2800" dirty="0" smtClean="0"/>
              <a:t>with </a:t>
            </a:r>
            <a:r>
              <a:rPr lang="en-AU" sz="2800" dirty="0"/>
              <a:t>funding from </a:t>
            </a:r>
            <a:r>
              <a:rPr lang="en-AU" sz="2800" dirty="0" smtClean="0"/>
              <a:t>the Australian Research </a:t>
            </a:r>
            <a:r>
              <a:rPr lang="en-AU" sz="2800" dirty="0"/>
              <a:t>Council, ARC</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3827363"/>
            <a:ext cx="6115050" cy="876300"/>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4327" y="5229200"/>
            <a:ext cx="4453778" cy="987868"/>
          </a:xfrm>
          <a:prstGeom prst="rect">
            <a:avLst/>
          </a:prstGeom>
        </p:spPr>
      </p:pic>
    </p:spTree>
    <p:extLst>
      <p:ext uri="{BB962C8B-B14F-4D97-AF65-F5344CB8AC3E}">
        <p14:creationId xmlns:p14="http://schemas.microsoft.com/office/powerpoint/2010/main" val="425843471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4400" dirty="0" smtClean="0"/>
              <a:t>Acknowledgements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37</a:t>
            </a:fld>
            <a:endParaRPr lang="en-AU"/>
          </a:p>
        </p:txBody>
      </p:sp>
      <p:sp>
        <p:nvSpPr>
          <p:cNvPr id="3" name="Rectangle 2"/>
          <p:cNvSpPr/>
          <p:nvPr/>
        </p:nvSpPr>
        <p:spPr>
          <a:xfrm>
            <a:off x="206556" y="1281397"/>
            <a:ext cx="8676456" cy="954107"/>
          </a:xfrm>
          <a:prstGeom prst="rect">
            <a:avLst/>
          </a:prstGeom>
        </p:spPr>
        <p:txBody>
          <a:bodyPr wrap="square">
            <a:spAutoFit/>
          </a:bodyPr>
          <a:lstStyle/>
          <a:p>
            <a:endParaRPr lang="en-AU" sz="1200" dirty="0">
              <a:solidFill>
                <a:srgbClr val="000000"/>
              </a:solidFill>
              <a:latin typeface="Arial" panose="020B0604020202020204" pitchFamily="34" charset="0"/>
            </a:endParaRPr>
          </a:p>
          <a:p>
            <a:endParaRPr lang="en-AU" sz="1200" dirty="0">
              <a:latin typeface="Arial" panose="020B0604020202020204" pitchFamily="34" charset="0"/>
            </a:endParaRPr>
          </a:p>
          <a:p>
            <a:r>
              <a:rPr lang="en-AU" sz="1200" dirty="0">
                <a:latin typeface="Arial" panose="020B0604020202020204" pitchFamily="34" charset="0"/>
              </a:rPr>
              <a:t> </a:t>
            </a:r>
            <a:r>
              <a:rPr lang="en-AU" sz="1600" dirty="0">
                <a:latin typeface="Arial" panose="020B0604020202020204" pitchFamily="34" charset="0"/>
              </a:rPr>
              <a:t>Huimin </a:t>
            </a:r>
            <a:r>
              <a:rPr lang="en-AU" sz="1600" dirty="0" smtClean="0">
                <a:latin typeface="Arial" panose="020B0604020202020204" pitchFamily="34" charset="0"/>
              </a:rPr>
              <a:t>Liu, </a:t>
            </a:r>
            <a:r>
              <a:rPr lang="en-AU" sz="1600" dirty="0">
                <a:latin typeface="Arial" panose="020B0604020202020204" pitchFamily="34" charset="0"/>
              </a:rPr>
              <a:t>Ping </a:t>
            </a:r>
            <a:r>
              <a:rPr lang="en-AU" sz="1600" dirty="0" smtClean="0">
                <a:latin typeface="Arial" panose="020B0604020202020204" pitchFamily="34" charset="0"/>
              </a:rPr>
              <a:t>Wu, </a:t>
            </a:r>
            <a:r>
              <a:rPr lang="en-AU" sz="1600" dirty="0" err="1">
                <a:latin typeface="Arial" panose="020B0604020202020204" pitchFamily="34" charset="0"/>
              </a:rPr>
              <a:t>Haitao</a:t>
            </a:r>
            <a:r>
              <a:rPr lang="en-AU" sz="1600" dirty="0">
                <a:latin typeface="Arial" panose="020B0604020202020204" pitchFamily="34" charset="0"/>
              </a:rPr>
              <a:t> </a:t>
            </a:r>
            <a:r>
              <a:rPr lang="en-AU" sz="1600" dirty="0" smtClean="0">
                <a:latin typeface="Arial" panose="020B0604020202020204" pitchFamily="34" charset="0"/>
              </a:rPr>
              <a:t>Li, </a:t>
            </a:r>
            <a:r>
              <a:rPr lang="en-AU" sz="1600" dirty="0" err="1">
                <a:latin typeface="Arial" panose="020B0604020202020204" pitchFamily="34" charset="0"/>
              </a:rPr>
              <a:t>Zibin</a:t>
            </a:r>
            <a:r>
              <a:rPr lang="en-AU" sz="1600" dirty="0">
                <a:latin typeface="Arial" panose="020B0604020202020204" pitchFamily="34" charset="0"/>
              </a:rPr>
              <a:t> </a:t>
            </a:r>
            <a:r>
              <a:rPr lang="en-AU" sz="1600" dirty="0" smtClean="0">
                <a:latin typeface="Arial" panose="020B0604020202020204" pitchFamily="34" charset="0"/>
              </a:rPr>
              <a:t>Chen, </a:t>
            </a:r>
            <a:r>
              <a:rPr lang="en-AU" sz="1600" dirty="0">
                <a:latin typeface="Arial" panose="020B0604020202020204" pitchFamily="34" charset="0"/>
              </a:rPr>
              <a:t>Xin </a:t>
            </a:r>
            <a:r>
              <a:rPr lang="en-AU" sz="1600" dirty="0" smtClean="0">
                <a:latin typeface="Arial" panose="020B0604020202020204" pitchFamily="34" charset="0"/>
              </a:rPr>
              <a:t>Zeng, </a:t>
            </a:r>
            <a:r>
              <a:rPr lang="en-AU" sz="1600" dirty="0" err="1">
                <a:latin typeface="Arial" panose="020B0604020202020204" pitchFamily="34" charset="0"/>
              </a:rPr>
              <a:t>Yuxiang</a:t>
            </a:r>
            <a:r>
              <a:rPr lang="en-AU" sz="1600" dirty="0">
                <a:latin typeface="Arial" panose="020B0604020202020204" pitchFamily="34" charset="0"/>
              </a:rPr>
              <a:t> </a:t>
            </a:r>
            <a:r>
              <a:rPr lang="en-AU" sz="1600" dirty="0" smtClean="0">
                <a:latin typeface="Arial" panose="020B0604020202020204" pitchFamily="34" charset="0"/>
              </a:rPr>
              <a:t>Zhu, </a:t>
            </a:r>
            <a:r>
              <a:rPr lang="en-AU" sz="1600" dirty="0" err="1">
                <a:latin typeface="Arial" panose="020B0604020202020204" pitchFamily="34" charset="0"/>
              </a:rPr>
              <a:t>Yijiao</a:t>
            </a:r>
            <a:r>
              <a:rPr lang="en-AU" sz="1600" dirty="0">
                <a:latin typeface="Arial" panose="020B0604020202020204" pitchFamily="34" charset="0"/>
              </a:rPr>
              <a:t> </a:t>
            </a:r>
            <a:r>
              <a:rPr lang="en-AU" sz="1600" dirty="0" smtClean="0">
                <a:latin typeface="Arial" panose="020B0604020202020204" pitchFamily="34" charset="0"/>
              </a:rPr>
              <a:t>Jiang, </a:t>
            </a:r>
            <a:r>
              <a:rPr lang="en-AU" sz="1600" dirty="0">
                <a:latin typeface="Arial" panose="020B0604020202020204" pitchFamily="34" charset="0"/>
              </a:rPr>
              <a:t>Xiaozhou </a:t>
            </a:r>
            <a:r>
              <a:rPr lang="en-AU" sz="1600" dirty="0" smtClean="0">
                <a:latin typeface="Arial" panose="020B0604020202020204" pitchFamily="34" charset="0"/>
              </a:rPr>
              <a:t>Liao, </a:t>
            </a:r>
            <a:r>
              <a:rPr lang="en-AU" sz="1600" dirty="0">
                <a:latin typeface="Arial" panose="020B0604020202020204" pitchFamily="34" charset="0"/>
              </a:rPr>
              <a:t>Brian </a:t>
            </a:r>
            <a:r>
              <a:rPr lang="en-AU" sz="1600" dirty="0" smtClean="0">
                <a:latin typeface="Arial" panose="020B0604020202020204" pitchFamily="34" charset="0"/>
              </a:rPr>
              <a:t>Haynes, </a:t>
            </a:r>
            <a:r>
              <a:rPr lang="en-AU" sz="1600" dirty="0">
                <a:latin typeface="Arial" panose="020B0604020202020204" pitchFamily="34" charset="0"/>
              </a:rPr>
              <a:t>Jinhua </a:t>
            </a:r>
            <a:r>
              <a:rPr lang="en-AU" sz="1600" dirty="0" smtClean="0">
                <a:latin typeface="Arial" panose="020B0604020202020204" pitchFamily="34" charset="0"/>
              </a:rPr>
              <a:t>Ye, </a:t>
            </a:r>
            <a:r>
              <a:rPr lang="en-AU" sz="1600" dirty="0">
                <a:latin typeface="Arial" panose="020B0604020202020204" pitchFamily="34" charset="0"/>
              </a:rPr>
              <a:t>Catherine </a:t>
            </a:r>
            <a:r>
              <a:rPr lang="en-AU" sz="1600" dirty="0" smtClean="0">
                <a:latin typeface="Arial" panose="020B0604020202020204" pitchFamily="34" charset="0"/>
              </a:rPr>
              <a:t>Stampfl, </a:t>
            </a:r>
            <a:r>
              <a:rPr lang="en-AU" sz="1600" dirty="0">
                <a:latin typeface="Arial" panose="020B0604020202020204" pitchFamily="34" charset="0"/>
              </a:rPr>
              <a:t>Jun </a:t>
            </a:r>
            <a:r>
              <a:rPr lang="en-AU" sz="1600" dirty="0" smtClean="0">
                <a:latin typeface="Arial" panose="020B0604020202020204" pitchFamily="34" charset="0"/>
              </a:rPr>
              <a:t>Huang </a:t>
            </a:r>
            <a:endParaRPr lang="en-AU" sz="1600" dirty="0">
              <a:latin typeface="Arial" panose="020B0604020202020204" pitchFamily="34" charset="0"/>
            </a:endParaRPr>
          </a:p>
        </p:txBody>
      </p:sp>
      <p:sp>
        <p:nvSpPr>
          <p:cNvPr id="7" name="TextBox 6"/>
          <p:cNvSpPr txBox="1"/>
          <p:nvPr/>
        </p:nvSpPr>
        <p:spPr>
          <a:xfrm>
            <a:off x="194987" y="1296213"/>
            <a:ext cx="3603872" cy="677108"/>
          </a:xfrm>
          <a:prstGeom prst="rect">
            <a:avLst/>
          </a:prstGeom>
          <a:noFill/>
        </p:spPr>
        <p:txBody>
          <a:bodyPr wrap="none" rtlCol="0">
            <a:spAutoFit/>
          </a:bodyPr>
          <a:lstStyle/>
          <a:p>
            <a:r>
              <a:rPr lang="en-AU" sz="2000" b="1" dirty="0" smtClean="0"/>
              <a:t>N</a:t>
            </a:r>
            <a:r>
              <a:rPr lang="en-AU" sz="2000" b="1" baseline="-25000" dirty="0" smtClean="0"/>
              <a:t>2</a:t>
            </a:r>
            <a:r>
              <a:rPr lang="en-AU" sz="2000" b="1" dirty="0" smtClean="0"/>
              <a:t> reduction over Ru/g-C</a:t>
            </a:r>
            <a:r>
              <a:rPr lang="en-AU" sz="2000" b="1" baseline="-25000" dirty="0" smtClean="0"/>
              <a:t>3</a:t>
            </a:r>
            <a:r>
              <a:rPr lang="en-AU" sz="2000" b="1" dirty="0" smtClean="0"/>
              <a:t>N</a:t>
            </a:r>
            <a:r>
              <a:rPr lang="en-AU" sz="2000" b="1" baseline="-25000" dirty="0" smtClean="0"/>
              <a:t>4</a:t>
            </a:r>
          </a:p>
          <a:p>
            <a:endParaRPr lang="en-AU" dirty="0"/>
          </a:p>
        </p:txBody>
      </p:sp>
      <p:sp>
        <p:nvSpPr>
          <p:cNvPr id="9" name="Rectangle 8"/>
          <p:cNvSpPr/>
          <p:nvPr/>
        </p:nvSpPr>
        <p:spPr>
          <a:xfrm>
            <a:off x="4648895" y="2168884"/>
            <a:ext cx="8938824" cy="707886"/>
          </a:xfrm>
          <a:prstGeom prst="rect">
            <a:avLst/>
          </a:prstGeom>
        </p:spPr>
        <p:txBody>
          <a:bodyPr wrap="square">
            <a:spAutoFit/>
          </a:bodyPr>
          <a:lstStyle/>
          <a:p>
            <a:r>
              <a:rPr lang="en-AU" sz="2000" b="1" dirty="0"/>
              <a:t>Bifunctionalization of </a:t>
            </a:r>
            <a:r>
              <a:rPr lang="en-AU" sz="2000" b="1" dirty="0" err="1"/>
              <a:t>Metallorganic</a:t>
            </a:r>
            <a:r>
              <a:rPr lang="en-AU" sz="2000" b="1" dirty="0"/>
              <a:t> </a:t>
            </a:r>
            <a:endParaRPr lang="en-AU" sz="2000" b="1" dirty="0" smtClean="0"/>
          </a:p>
          <a:p>
            <a:r>
              <a:rPr lang="en-AU" sz="2000" b="1" dirty="0" smtClean="0"/>
              <a:t>Framework  (</a:t>
            </a:r>
            <a:r>
              <a:rPr lang="en-AU" sz="2000" b="1" dirty="0"/>
              <a:t>MOF) catalysts </a:t>
            </a:r>
          </a:p>
        </p:txBody>
      </p:sp>
      <p:pic>
        <p:nvPicPr>
          <p:cNvPr id="5" name="Picture 4"/>
          <p:cNvPicPr>
            <a:picLocks noChangeAspect="1"/>
          </p:cNvPicPr>
          <p:nvPr/>
        </p:nvPicPr>
        <p:blipFill>
          <a:blip r:embed="rId2"/>
          <a:stretch>
            <a:fillRect/>
          </a:stretch>
        </p:blipFill>
        <p:spPr>
          <a:xfrm>
            <a:off x="403635" y="4722784"/>
            <a:ext cx="1235680" cy="1777529"/>
          </a:xfrm>
          <a:prstGeom prst="rect">
            <a:avLst/>
          </a:prstGeom>
        </p:spPr>
      </p:pic>
      <p:pic>
        <p:nvPicPr>
          <p:cNvPr id="8" name="Picture 7"/>
          <p:cNvPicPr>
            <a:picLocks noChangeAspect="1"/>
          </p:cNvPicPr>
          <p:nvPr/>
        </p:nvPicPr>
        <p:blipFill>
          <a:blip r:embed="rId3"/>
          <a:stretch>
            <a:fillRect/>
          </a:stretch>
        </p:blipFill>
        <p:spPr>
          <a:xfrm>
            <a:off x="1797865" y="4713625"/>
            <a:ext cx="1323975" cy="1076325"/>
          </a:xfrm>
          <a:prstGeom prst="rect">
            <a:avLst/>
          </a:prstGeom>
        </p:spPr>
      </p:pic>
      <p:pic>
        <p:nvPicPr>
          <p:cNvPr id="10" name="Picture 9"/>
          <p:cNvPicPr>
            <a:picLocks noChangeAspect="1"/>
          </p:cNvPicPr>
          <p:nvPr/>
        </p:nvPicPr>
        <p:blipFill>
          <a:blip r:embed="rId4"/>
          <a:stretch>
            <a:fillRect/>
          </a:stretch>
        </p:blipFill>
        <p:spPr>
          <a:xfrm>
            <a:off x="4780563" y="4716755"/>
            <a:ext cx="1210042" cy="1740649"/>
          </a:xfrm>
          <a:prstGeom prst="rect">
            <a:avLst/>
          </a:prstGeom>
        </p:spPr>
      </p:pic>
      <p:pic>
        <p:nvPicPr>
          <p:cNvPr id="11" name="Picture 10"/>
          <p:cNvPicPr>
            <a:picLocks noChangeAspect="1"/>
          </p:cNvPicPr>
          <p:nvPr/>
        </p:nvPicPr>
        <p:blipFill>
          <a:blip r:embed="rId5"/>
          <a:stretch>
            <a:fillRect/>
          </a:stretch>
        </p:blipFill>
        <p:spPr>
          <a:xfrm>
            <a:off x="1494993" y="2201632"/>
            <a:ext cx="1166259" cy="1662539"/>
          </a:xfrm>
          <a:prstGeom prst="rect">
            <a:avLst/>
          </a:prstGeom>
        </p:spPr>
      </p:pic>
      <p:pic>
        <p:nvPicPr>
          <p:cNvPr id="12" name="Picture 11"/>
          <p:cNvPicPr>
            <a:picLocks noChangeAspect="1"/>
          </p:cNvPicPr>
          <p:nvPr/>
        </p:nvPicPr>
        <p:blipFill>
          <a:blip r:embed="rId6"/>
          <a:stretch>
            <a:fillRect/>
          </a:stretch>
        </p:blipFill>
        <p:spPr>
          <a:xfrm>
            <a:off x="206556" y="2220094"/>
            <a:ext cx="1196091" cy="1653236"/>
          </a:xfrm>
          <a:prstGeom prst="rect">
            <a:avLst/>
          </a:prstGeom>
        </p:spPr>
      </p:pic>
      <p:pic>
        <p:nvPicPr>
          <p:cNvPr id="14" name="Picture 13"/>
          <p:cNvPicPr>
            <a:picLocks noChangeAspect="1"/>
          </p:cNvPicPr>
          <p:nvPr/>
        </p:nvPicPr>
        <p:blipFill>
          <a:blip r:embed="rId7"/>
          <a:stretch>
            <a:fillRect/>
          </a:stretch>
        </p:blipFill>
        <p:spPr>
          <a:xfrm>
            <a:off x="3730129" y="4761113"/>
            <a:ext cx="829349" cy="1326959"/>
          </a:xfrm>
          <a:prstGeom prst="rect">
            <a:avLst/>
          </a:prstGeom>
        </p:spPr>
      </p:pic>
      <p:sp>
        <p:nvSpPr>
          <p:cNvPr id="15" name="Rectangle 14"/>
          <p:cNvSpPr/>
          <p:nvPr/>
        </p:nvSpPr>
        <p:spPr>
          <a:xfrm>
            <a:off x="3913147" y="6088072"/>
            <a:ext cx="646331" cy="369332"/>
          </a:xfrm>
          <a:prstGeom prst="rect">
            <a:avLst/>
          </a:prstGeom>
        </p:spPr>
        <p:txBody>
          <a:bodyPr wrap="none">
            <a:spAutoFit/>
          </a:bodyPr>
          <a:lstStyle/>
          <a:p>
            <a:r>
              <a:rPr lang="en-AU" dirty="0" smtClean="0"/>
              <a:t>UTS</a:t>
            </a:r>
            <a:endParaRPr lang="en-AU" dirty="0"/>
          </a:p>
        </p:txBody>
      </p:sp>
      <p:pic>
        <p:nvPicPr>
          <p:cNvPr id="17" name="Picture 16"/>
          <p:cNvPicPr>
            <a:picLocks noChangeAspect="1"/>
          </p:cNvPicPr>
          <p:nvPr/>
        </p:nvPicPr>
        <p:blipFill>
          <a:blip r:embed="rId8"/>
          <a:stretch>
            <a:fillRect/>
          </a:stretch>
        </p:blipFill>
        <p:spPr>
          <a:xfrm>
            <a:off x="6391536" y="4640571"/>
            <a:ext cx="1014123" cy="1014123"/>
          </a:xfrm>
          <a:prstGeom prst="rect">
            <a:avLst/>
          </a:prstGeom>
        </p:spPr>
      </p:pic>
      <p:sp>
        <p:nvSpPr>
          <p:cNvPr id="18" name="TextBox 17"/>
          <p:cNvSpPr txBox="1"/>
          <p:nvPr/>
        </p:nvSpPr>
        <p:spPr>
          <a:xfrm>
            <a:off x="1613721" y="5934230"/>
            <a:ext cx="2146742" cy="646331"/>
          </a:xfrm>
          <a:prstGeom prst="rect">
            <a:avLst/>
          </a:prstGeom>
          <a:noFill/>
        </p:spPr>
        <p:txBody>
          <a:bodyPr wrap="none" rtlCol="0">
            <a:spAutoFit/>
          </a:bodyPr>
          <a:lstStyle/>
          <a:p>
            <a:r>
              <a:rPr lang="en-AU" dirty="0" smtClean="0"/>
              <a:t>Lawrence Berkeley</a:t>
            </a:r>
          </a:p>
          <a:p>
            <a:r>
              <a:rPr lang="en-AU" dirty="0" smtClean="0"/>
              <a:t>laboratory</a:t>
            </a:r>
            <a:endParaRPr lang="en-AU" dirty="0"/>
          </a:p>
        </p:txBody>
      </p:sp>
      <p:sp>
        <p:nvSpPr>
          <p:cNvPr id="19" name="TextBox 18"/>
          <p:cNvSpPr txBox="1"/>
          <p:nvPr/>
        </p:nvSpPr>
        <p:spPr>
          <a:xfrm>
            <a:off x="7407627" y="4713625"/>
            <a:ext cx="1736373" cy="369332"/>
          </a:xfrm>
          <a:prstGeom prst="rect">
            <a:avLst/>
          </a:prstGeom>
          <a:noFill/>
        </p:spPr>
        <p:txBody>
          <a:bodyPr wrap="none" rtlCol="0">
            <a:spAutoFit/>
          </a:bodyPr>
          <a:lstStyle/>
          <a:p>
            <a:r>
              <a:rPr lang="en-AU" dirty="0" smtClean="0"/>
              <a:t>Prof D. Winkler</a:t>
            </a:r>
            <a:endParaRPr lang="en-AU" dirty="0"/>
          </a:p>
        </p:txBody>
      </p:sp>
      <p:sp>
        <p:nvSpPr>
          <p:cNvPr id="20" name="TextBox 19"/>
          <p:cNvSpPr txBox="1"/>
          <p:nvPr/>
        </p:nvSpPr>
        <p:spPr>
          <a:xfrm>
            <a:off x="1957849" y="3934852"/>
            <a:ext cx="3544560" cy="400110"/>
          </a:xfrm>
          <a:prstGeom prst="rect">
            <a:avLst/>
          </a:prstGeom>
          <a:noFill/>
        </p:spPr>
        <p:txBody>
          <a:bodyPr wrap="none" rtlCol="0">
            <a:spAutoFit/>
          </a:bodyPr>
          <a:lstStyle/>
          <a:p>
            <a:r>
              <a:rPr lang="en-AU" sz="2000" b="1" dirty="0" smtClean="0"/>
              <a:t>Machine Learning Materials</a:t>
            </a:r>
            <a:endParaRPr lang="en-AU" sz="2000" b="1" dirty="0"/>
          </a:p>
        </p:txBody>
      </p:sp>
      <p:pic>
        <p:nvPicPr>
          <p:cNvPr id="21" name="Picture 20"/>
          <p:cNvPicPr>
            <a:picLocks noChangeAspect="1"/>
          </p:cNvPicPr>
          <p:nvPr/>
        </p:nvPicPr>
        <p:blipFill>
          <a:blip r:embed="rId9"/>
          <a:stretch>
            <a:fillRect/>
          </a:stretch>
        </p:blipFill>
        <p:spPr>
          <a:xfrm>
            <a:off x="6211690" y="5727748"/>
            <a:ext cx="2085117" cy="785929"/>
          </a:xfrm>
          <a:prstGeom prst="rect">
            <a:avLst/>
          </a:prstGeom>
        </p:spPr>
      </p:pic>
      <p:sp>
        <p:nvSpPr>
          <p:cNvPr id="22" name="TextBox 21"/>
          <p:cNvSpPr txBox="1"/>
          <p:nvPr/>
        </p:nvSpPr>
        <p:spPr>
          <a:xfrm>
            <a:off x="7420451" y="5358416"/>
            <a:ext cx="1723549" cy="369332"/>
          </a:xfrm>
          <a:prstGeom prst="rect">
            <a:avLst/>
          </a:prstGeom>
          <a:noFill/>
        </p:spPr>
        <p:txBody>
          <a:bodyPr wrap="none" rtlCol="0">
            <a:spAutoFit/>
          </a:bodyPr>
          <a:lstStyle/>
          <a:p>
            <a:r>
              <a:rPr lang="en-AU" dirty="0" smtClean="0"/>
              <a:t>Prof J. </a:t>
            </a:r>
            <a:r>
              <a:rPr lang="en-AU" dirty="0" err="1" smtClean="0"/>
              <a:t>Shapter</a:t>
            </a:r>
            <a:endParaRPr lang="en-AU" dirty="0"/>
          </a:p>
        </p:txBody>
      </p:sp>
      <p:sp>
        <p:nvSpPr>
          <p:cNvPr id="23" name="TextBox 22"/>
          <p:cNvSpPr txBox="1"/>
          <p:nvPr/>
        </p:nvSpPr>
        <p:spPr>
          <a:xfrm>
            <a:off x="22580" y="4305563"/>
            <a:ext cx="1898918" cy="369332"/>
          </a:xfrm>
          <a:prstGeom prst="rect">
            <a:avLst/>
          </a:prstGeom>
          <a:noFill/>
        </p:spPr>
        <p:txBody>
          <a:bodyPr wrap="none" rtlCol="0">
            <a:spAutoFit/>
          </a:bodyPr>
          <a:lstStyle/>
          <a:p>
            <a:r>
              <a:rPr lang="en-AU" dirty="0" smtClean="0"/>
              <a:t>Dr Leigh Weston</a:t>
            </a:r>
            <a:endParaRPr lang="en-AU" dirty="0"/>
          </a:p>
        </p:txBody>
      </p:sp>
      <p:sp>
        <p:nvSpPr>
          <p:cNvPr id="24" name="TextBox 23"/>
          <p:cNvSpPr txBox="1"/>
          <p:nvPr/>
        </p:nvSpPr>
        <p:spPr>
          <a:xfrm>
            <a:off x="4712060" y="4351284"/>
            <a:ext cx="1796389" cy="369332"/>
          </a:xfrm>
          <a:prstGeom prst="rect">
            <a:avLst/>
          </a:prstGeom>
          <a:noFill/>
        </p:spPr>
        <p:txBody>
          <a:bodyPr wrap="none" rtlCol="0">
            <a:spAutoFit/>
          </a:bodyPr>
          <a:lstStyle/>
          <a:p>
            <a:r>
              <a:rPr lang="en-AU" dirty="0" smtClean="0"/>
              <a:t>Dr Sherif </a:t>
            </a:r>
            <a:r>
              <a:rPr lang="en-AU" dirty="0" err="1" smtClean="0"/>
              <a:t>Tawfik</a:t>
            </a:r>
            <a:endParaRPr lang="en-AU" dirty="0"/>
          </a:p>
        </p:txBody>
      </p:sp>
      <p:pic>
        <p:nvPicPr>
          <p:cNvPr id="26" name="Picture 25"/>
          <p:cNvPicPr>
            <a:picLocks noChangeAspect="1"/>
          </p:cNvPicPr>
          <p:nvPr/>
        </p:nvPicPr>
        <p:blipFill>
          <a:blip r:embed="rId10"/>
          <a:stretch>
            <a:fillRect/>
          </a:stretch>
        </p:blipFill>
        <p:spPr>
          <a:xfrm>
            <a:off x="3090955" y="2238563"/>
            <a:ext cx="1634767" cy="1634767"/>
          </a:xfrm>
          <a:prstGeom prst="rect">
            <a:avLst/>
          </a:prstGeom>
        </p:spPr>
      </p:pic>
      <p:pic>
        <p:nvPicPr>
          <p:cNvPr id="27" name="Picture 26"/>
          <p:cNvPicPr>
            <a:picLocks noChangeAspect="1"/>
          </p:cNvPicPr>
          <p:nvPr/>
        </p:nvPicPr>
        <p:blipFill>
          <a:blip r:embed="rId11"/>
          <a:stretch>
            <a:fillRect/>
          </a:stretch>
        </p:blipFill>
        <p:spPr>
          <a:xfrm>
            <a:off x="5888544" y="2843100"/>
            <a:ext cx="1050972" cy="1498194"/>
          </a:xfrm>
          <a:prstGeom prst="rect">
            <a:avLst/>
          </a:prstGeom>
        </p:spPr>
      </p:pic>
      <p:sp>
        <p:nvSpPr>
          <p:cNvPr id="28" name="TextBox 27"/>
          <p:cNvSpPr txBox="1"/>
          <p:nvPr/>
        </p:nvSpPr>
        <p:spPr>
          <a:xfrm>
            <a:off x="7386241" y="4254917"/>
            <a:ext cx="1467068" cy="369332"/>
          </a:xfrm>
          <a:prstGeom prst="rect">
            <a:avLst/>
          </a:prstGeom>
          <a:noFill/>
        </p:spPr>
        <p:txBody>
          <a:bodyPr wrap="none" rtlCol="0">
            <a:spAutoFit/>
          </a:bodyPr>
          <a:lstStyle/>
          <a:p>
            <a:r>
              <a:rPr lang="en-AU" dirty="0" smtClean="0"/>
              <a:t>Dr O. </a:t>
            </a:r>
            <a:r>
              <a:rPr lang="en-AU" dirty="0" err="1" smtClean="0"/>
              <a:t>Isayev</a:t>
            </a:r>
            <a:endParaRPr lang="en-AU" dirty="0"/>
          </a:p>
        </p:txBody>
      </p:sp>
      <p:pic>
        <p:nvPicPr>
          <p:cNvPr id="29" name="Picture 28"/>
          <p:cNvPicPr>
            <a:picLocks noChangeAspect="1"/>
          </p:cNvPicPr>
          <p:nvPr/>
        </p:nvPicPr>
        <p:blipFill>
          <a:blip r:embed="rId12"/>
          <a:stretch>
            <a:fillRect/>
          </a:stretch>
        </p:blipFill>
        <p:spPr>
          <a:xfrm>
            <a:off x="6896252" y="3685174"/>
            <a:ext cx="2349835" cy="643301"/>
          </a:xfrm>
          <a:prstGeom prst="rect">
            <a:avLst/>
          </a:prstGeom>
        </p:spPr>
      </p:pic>
      <p:sp>
        <p:nvSpPr>
          <p:cNvPr id="30" name="TextBox 29"/>
          <p:cNvSpPr txBox="1"/>
          <p:nvPr/>
        </p:nvSpPr>
        <p:spPr>
          <a:xfrm>
            <a:off x="2994869" y="4345950"/>
            <a:ext cx="1762021" cy="369332"/>
          </a:xfrm>
          <a:prstGeom prst="rect">
            <a:avLst/>
          </a:prstGeom>
          <a:noFill/>
        </p:spPr>
        <p:txBody>
          <a:bodyPr wrap="none" rtlCol="0">
            <a:spAutoFit/>
          </a:bodyPr>
          <a:lstStyle/>
          <a:p>
            <a:r>
              <a:rPr lang="en-AU" dirty="0" err="1" smtClean="0"/>
              <a:t>Prof.</a:t>
            </a:r>
            <a:r>
              <a:rPr lang="en-AU" dirty="0" smtClean="0"/>
              <a:t> Mike Ford</a:t>
            </a:r>
            <a:endParaRPr lang="en-AU" dirty="0"/>
          </a:p>
        </p:txBody>
      </p:sp>
      <p:sp>
        <p:nvSpPr>
          <p:cNvPr id="6" name="TextBox 5"/>
          <p:cNvSpPr txBox="1"/>
          <p:nvPr/>
        </p:nvSpPr>
        <p:spPr>
          <a:xfrm>
            <a:off x="7020272" y="3212976"/>
            <a:ext cx="1749197" cy="369332"/>
          </a:xfrm>
          <a:prstGeom prst="rect">
            <a:avLst/>
          </a:prstGeom>
          <a:noFill/>
        </p:spPr>
        <p:txBody>
          <a:bodyPr wrap="none" rtlCol="0">
            <a:spAutoFit/>
          </a:bodyPr>
          <a:lstStyle/>
          <a:p>
            <a:r>
              <a:rPr lang="en-AU" dirty="0" smtClean="0"/>
              <a:t>Dr Peng Zhang</a:t>
            </a:r>
            <a:endParaRPr lang="en-AU" dirty="0"/>
          </a:p>
        </p:txBody>
      </p:sp>
      <p:cxnSp>
        <p:nvCxnSpPr>
          <p:cNvPr id="16" name="Straight Arrow Connector 15"/>
          <p:cNvCxnSpPr/>
          <p:nvPr/>
        </p:nvCxnSpPr>
        <p:spPr>
          <a:xfrm>
            <a:off x="971600" y="1844824"/>
            <a:ext cx="72008" cy="390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1797865" y="1973321"/>
            <a:ext cx="325863" cy="4475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4355976" y="2168884"/>
            <a:ext cx="864096" cy="3240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76117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EB0718A-1B3D-42D2-9A2B-FB6CFA4B4E8D}" type="slidenum">
              <a:rPr lang="en-AU" smtClean="0"/>
              <a:pPr/>
              <a:t>38</a:t>
            </a:fld>
            <a:endParaRPr lang="en-AU"/>
          </a:p>
        </p:txBody>
      </p:sp>
      <p:sp>
        <p:nvSpPr>
          <p:cNvPr id="3" name="TextBox 2"/>
          <p:cNvSpPr txBox="1"/>
          <p:nvPr/>
        </p:nvSpPr>
        <p:spPr>
          <a:xfrm>
            <a:off x="1475656" y="2708920"/>
            <a:ext cx="2518638" cy="646331"/>
          </a:xfrm>
          <a:prstGeom prst="rect">
            <a:avLst/>
          </a:prstGeom>
          <a:noFill/>
        </p:spPr>
        <p:txBody>
          <a:bodyPr wrap="none" rtlCol="0">
            <a:spAutoFit/>
          </a:bodyPr>
          <a:lstStyle/>
          <a:p>
            <a:r>
              <a:rPr lang="en-US" sz="3600" dirty="0" smtClean="0"/>
              <a:t>Questions?</a:t>
            </a:r>
            <a:endParaRPr lang="en-US" sz="3600" dirty="0" smtClean="0">
              <a:sym typeface="Wingdings" pitchFamily="2" charset="2"/>
            </a:endParaRPr>
          </a:p>
        </p:txBody>
      </p:sp>
    </p:spTree>
    <p:extLst>
      <p:ext uri="{BB962C8B-B14F-4D97-AF65-F5344CB8AC3E}">
        <p14:creationId xmlns:p14="http://schemas.microsoft.com/office/powerpoint/2010/main" val="10588286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EB0718A-1B3D-42D2-9A2B-FB6CFA4B4E8D}" type="slidenum">
              <a:rPr lang="en-AU" smtClean="0"/>
              <a:pPr/>
              <a:t>39</a:t>
            </a:fld>
            <a:endParaRPr lang="en-AU"/>
          </a:p>
        </p:txBody>
      </p:sp>
      <p:grpSp>
        <p:nvGrpSpPr>
          <p:cNvPr id="6" name="Group 5"/>
          <p:cNvGrpSpPr/>
          <p:nvPr/>
        </p:nvGrpSpPr>
        <p:grpSpPr>
          <a:xfrm>
            <a:off x="18296" y="1268760"/>
            <a:ext cx="5616624" cy="2307248"/>
            <a:chOff x="395536" y="1769824"/>
            <a:chExt cx="7749155" cy="3015999"/>
          </a:xfrm>
        </p:grpSpPr>
        <p:pic>
          <p:nvPicPr>
            <p:cNvPr id="3" name="Picture 2"/>
            <p:cNvPicPr>
              <a:picLocks noChangeAspect="1"/>
            </p:cNvPicPr>
            <p:nvPr/>
          </p:nvPicPr>
          <p:blipFill>
            <a:blip r:embed="rId2"/>
            <a:stretch>
              <a:fillRect/>
            </a:stretch>
          </p:blipFill>
          <p:spPr>
            <a:xfrm>
              <a:off x="395536" y="1844824"/>
              <a:ext cx="3921331" cy="2940999"/>
            </a:xfrm>
            <a:prstGeom prst="rect">
              <a:avLst/>
            </a:prstGeom>
          </p:spPr>
        </p:pic>
        <p:pic>
          <p:nvPicPr>
            <p:cNvPr id="4" name="Picture 3"/>
            <p:cNvPicPr>
              <a:picLocks noChangeAspect="1"/>
            </p:cNvPicPr>
            <p:nvPr/>
          </p:nvPicPr>
          <p:blipFill>
            <a:blip r:embed="rId3"/>
            <a:stretch>
              <a:fillRect/>
            </a:stretch>
          </p:blipFill>
          <p:spPr>
            <a:xfrm>
              <a:off x="4328267" y="1769824"/>
              <a:ext cx="3816424" cy="2980191"/>
            </a:xfrm>
            <a:prstGeom prst="rect">
              <a:avLst/>
            </a:prstGeom>
          </p:spPr>
        </p:pic>
      </p:grpSp>
      <p:pic>
        <p:nvPicPr>
          <p:cNvPr id="5" name="Picture 4"/>
          <p:cNvPicPr>
            <a:picLocks noChangeAspect="1"/>
          </p:cNvPicPr>
          <p:nvPr/>
        </p:nvPicPr>
        <p:blipFill>
          <a:blip r:embed="rId4"/>
          <a:stretch>
            <a:fillRect/>
          </a:stretch>
        </p:blipFill>
        <p:spPr>
          <a:xfrm>
            <a:off x="2633978" y="3545241"/>
            <a:ext cx="6001884" cy="2992090"/>
          </a:xfrm>
          <a:prstGeom prst="rect">
            <a:avLst/>
          </a:prstGeom>
        </p:spPr>
      </p:pic>
      <p:sp>
        <p:nvSpPr>
          <p:cNvPr id="7" name="Rectangle 6"/>
          <p:cNvSpPr/>
          <p:nvPr/>
        </p:nvSpPr>
        <p:spPr>
          <a:xfrm>
            <a:off x="395536" y="4675306"/>
            <a:ext cx="2326278" cy="1200329"/>
          </a:xfrm>
          <a:prstGeom prst="rect">
            <a:avLst/>
          </a:prstGeom>
        </p:spPr>
        <p:txBody>
          <a:bodyPr wrap="none">
            <a:spAutoFit/>
          </a:bodyPr>
          <a:lstStyle/>
          <a:p>
            <a:r>
              <a:rPr lang="en-AU" dirty="0" smtClean="0"/>
              <a:t>The </a:t>
            </a:r>
            <a:r>
              <a:rPr lang="en-AU" dirty="0"/>
              <a:t>work function of </a:t>
            </a:r>
            <a:endParaRPr lang="en-AU" dirty="0" smtClean="0"/>
          </a:p>
          <a:p>
            <a:r>
              <a:rPr lang="en-AU" dirty="0" smtClean="0"/>
              <a:t>bulk </a:t>
            </a:r>
            <a:r>
              <a:rPr lang="en-AU" dirty="0"/>
              <a:t>Ru is 5.4 </a:t>
            </a:r>
            <a:r>
              <a:rPr lang="en-AU" dirty="0" smtClean="0"/>
              <a:t>eV; </a:t>
            </a:r>
          </a:p>
          <a:p>
            <a:r>
              <a:rPr lang="en-AU" dirty="0" smtClean="0"/>
              <a:t>That of g-C3N4 is</a:t>
            </a:r>
          </a:p>
          <a:p>
            <a:r>
              <a:rPr lang="en-AU" dirty="0" smtClean="0"/>
              <a:t>4.13 eV (or 3.39 eV)</a:t>
            </a:r>
            <a:endParaRPr lang="en-AU" dirty="0"/>
          </a:p>
        </p:txBody>
      </p:sp>
      <p:sp>
        <p:nvSpPr>
          <p:cNvPr id="8" name="TextBox 7"/>
          <p:cNvSpPr txBox="1"/>
          <p:nvPr/>
        </p:nvSpPr>
        <p:spPr>
          <a:xfrm>
            <a:off x="3131840" y="533525"/>
            <a:ext cx="3312445" cy="707886"/>
          </a:xfrm>
          <a:prstGeom prst="rect">
            <a:avLst/>
          </a:prstGeom>
          <a:noFill/>
        </p:spPr>
        <p:txBody>
          <a:bodyPr wrap="none" rtlCol="0">
            <a:spAutoFit/>
          </a:bodyPr>
          <a:lstStyle/>
          <a:p>
            <a:r>
              <a:rPr lang="en-AU" sz="4000" dirty="0" smtClean="0">
                <a:solidFill>
                  <a:schemeClr val="bg1"/>
                </a:solidFill>
              </a:rPr>
              <a:t>Work function</a:t>
            </a:r>
            <a:endParaRPr lang="en-AU" sz="4000" dirty="0">
              <a:solidFill>
                <a:schemeClr val="bg1"/>
              </a:solidFill>
            </a:endParaRPr>
          </a:p>
        </p:txBody>
      </p:sp>
    </p:spTree>
    <p:extLst>
      <p:ext uri="{BB962C8B-B14F-4D97-AF65-F5344CB8AC3E}">
        <p14:creationId xmlns:p14="http://schemas.microsoft.com/office/powerpoint/2010/main" val="349044748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图片 8" descr="E:\课题\fuel cells\MCS\band energy\F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0600"/>
            <a:ext cx="42672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5"/>
          <p:cNvSpPr txBox="1">
            <a:spLocks noChangeArrowheads="1"/>
          </p:cNvSpPr>
          <p:nvPr/>
        </p:nvSpPr>
        <p:spPr bwMode="auto">
          <a:xfrm>
            <a:off x="0" y="0"/>
            <a:ext cx="9144000" cy="708025"/>
          </a:xfrm>
          <a:prstGeom prst="rect">
            <a:avLst/>
          </a:prstGeom>
          <a:solidFill>
            <a:schemeClr val="bg2">
              <a:lumMod val="90000"/>
            </a:schemeClr>
          </a:solidFill>
          <a:ln w="9525">
            <a:noFill/>
            <a:miter lim="800000"/>
            <a:headEnd/>
            <a:tailEnd/>
          </a:ln>
          <a:effectLst/>
        </p:spPr>
        <p:txBody>
          <a:bodyPr>
            <a:spAutoFit/>
          </a:bodyPr>
          <a:lstStyle/>
          <a:p>
            <a:pPr marL="457200" indent="-457200" algn="ctr" fontAlgn="base">
              <a:spcBef>
                <a:spcPct val="0"/>
              </a:spcBef>
              <a:spcAft>
                <a:spcPct val="0"/>
              </a:spcAft>
              <a:defRPr/>
            </a:pPr>
            <a:r>
              <a:rPr kumimoji="1" lang="en-US" altLang="zh-CN" sz="4000" b="1" dirty="0">
                <a:solidFill>
                  <a:srgbClr val="000000"/>
                </a:solidFill>
                <a:latin typeface="Arial" pitchFamily="34" charset="0"/>
                <a:cs typeface="Arial" pitchFamily="34" charset="0"/>
              </a:rPr>
              <a:t>Electronic structure of </a:t>
            </a:r>
            <a:r>
              <a:rPr lang="en-US" altLang="zh-CN" sz="4000" b="1" dirty="0">
                <a:solidFill>
                  <a:srgbClr val="000000"/>
                </a:solidFill>
                <a:latin typeface="Arial" pitchFamily="34" charset="0"/>
                <a:cs typeface="Arial" pitchFamily="34" charset="0"/>
              </a:rPr>
              <a:t>M</a:t>
            </a:r>
            <a:r>
              <a:rPr lang="en-US" altLang="zh-CN" sz="2400" b="1" dirty="0">
                <a:solidFill>
                  <a:srgbClr val="000000"/>
                </a:solidFill>
                <a:latin typeface="Arial" pitchFamily="34" charset="0"/>
                <a:cs typeface="Arial" pitchFamily="34" charset="0"/>
              </a:rPr>
              <a:t>3</a:t>
            </a:r>
            <a:r>
              <a:rPr lang="en-US" altLang="zh-CN" sz="4000" b="1" dirty="0">
                <a:solidFill>
                  <a:srgbClr val="000000"/>
                </a:solidFill>
                <a:latin typeface="Arial" pitchFamily="34" charset="0"/>
                <a:cs typeface="Arial" pitchFamily="34" charset="0"/>
              </a:rPr>
              <a:t>(THT)</a:t>
            </a:r>
            <a:r>
              <a:rPr lang="en-US" altLang="zh-CN" sz="2400" b="1" dirty="0">
                <a:solidFill>
                  <a:srgbClr val="000000"/>
                </a:solidFill>
                <a:latin typeface="Arial" pitchFamily="34" charset="0"/>
                <a:cs typeface="Arial" pitchFamily="34" charset="0"/>
              </a:rPr>
              <a:t>2</a:t>
            </a:r>
            <a:endParaRPr kumimoji="1" lang="en-US" altLang="zh-CN" sz="2400" b="1" dirty="0">
              <a:solidFill>
                <a:srgbClr val="006699"/>
              </a:solidFill>
              <a:latin typeface="Arial" pitchFamily="34" charset="0"/>
              <a:cs typeface="Arial" pitchFamily="34" charset="0"/>
            </a:endParaRPr>
          </a:p>
        </p:txBody>
      </p:sp>
      <p:graphicFrame>
        <p:nvGraphicFramePr>
          <p:cNvPr id="11" name="表格 10"/>
          <p:cNvGraphicFramePr>
            <a:graphicFrameLocks noGrp="1"/>
          </p:cNvGraphicFramePr>
          <p:nvPr/>
        </p:nvGraphicFramePr>
        <p:xfrm>
          <a:off x="4419600" y="1600200"/>
          <a:ext cx="4648200" cy="4357719"/>
        </p:xfrm>
        <a:graphic>
          <a:graphicData uri="http://schemas.openxmlformats.org/drawingml/2006/table">
            <a:tbl>
              <a:tblPr/>
              <a:tblGrid>
                <a:gridCol w="1162050">
                  <a:extLst>
                    <a:ext uri="{9D8B030D-6E8A-4147-A177-3AD203B41FA5}">
                      <a16:colId xmlns:a16="http://schemas.microsoft.com/office/drawing/2014/main" val="20000"/>
                    </a:ext>
                  </a:extLst>
                </a:gridCol>
                <a:gridCol w="1162050">
                  <a:extLst>
                    <a:ext uri="{9D8B030D-6E8A-4147-A177-3AD203B41FA5}">
                      <a16:colId xmlns:a16="http://schemas.microsoft.com/office/drawing/2014/main" val="20001"/>
                    </a:ext>
                  </a:extLst>
                </a:gridCol>
                <a:gridCol w="1162050">
                  <a:extLst>
                    <a:ext uri="{9D8B030D-6E8A-4147-A177-3AD203B41FA5}">
                      <a16:colId xmlns:a16="http://schemas.microsoft.com/office/drawing/2014/main" val="20002"/>
                    </a:ext>
                  </a:extLst>
                </a:gridCol>
                <a:gridCol w="1162050">
                  <a:extLst>
                    <a:ext uri="{9D8B030D-6E8A-4147-A177-3AD203B41FA5}">
                      <a16:colId xmlns:a16="http://schemas.microsoft.com/office/drawing/2014/main" val="20003"/>
                    </a:ext>
                  </a:extLst>
                </a:gridCol>
              </a:tblGrid>
              <a:tr h="484191">
                <a:tc>
                  <a:txBody>
                    <a:bodyPr/>
                    <a:lstStyle/>
                    <a:p>
                      <a:pPr algn="ctr">
                        <a:spcAft>
                          <a:spcPts val="0"/>
                        </a:spcAft>
                      </a:pPr>
                      <a:endParaRPr lang="en-US"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Fe</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Co</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Ni</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4191">
                <a:tc>
                  <a:txBody>
                    <a:bodyPr/>
                    <a:lstStyle/>
                    <a:p>
                      <a:pPr algn="ctr">
                        <a:spcAft>
                          <a:spcPts val="0"/>
                        </a:spcAft>
                      </a:pPr>
                      <a:r>
                        <a:rPr lang="en-US" sz="2200" b="1" i="1" kern="100" dirty="0" err="1">
                          <a:solidFill>
                            <a:srgbClr val="000000"/>
                          </a:solidFill>
                          <a:latin typeface="Calibri"/>
                          <a:ea typeface="宋体"/>
                          <a:cs typeface="Times New Roman"/>
                        </a:rPr>
                        <a:t>E</a:t>
                      </a:r>
                      <a:r>
                        <a:rPr lang="en-US" sz="2200" b="1" kern="100" baseline="-25000" dirty="0" err="1">
                          <a:solidFill>
                            <a:srgbClr val="000000"/>
                          </a:solidFill>
                          <a:latin typeface="Calibri"/>
                          <a:ea typeface="宋体"/>
                          <a:cs typeface="Times New Roman"/>
                        </a:rPr>
                        <a:t>g</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0.24</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0.38</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0.33</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4191">
                <a:tc>
                  <a:txBody>
                    <a:bodyPr/>
                    <a:lstStyle/>
                    <a:p>
                      <a:pPr algn="ctr">
                        <a:spcAft>
                          <a:spcPts val="0"/>
                        </a:spcAft>
                      </a:pPr>
                      <a:r>
                        <a:rPr lang="en-US" sz="2200" b="1" kern="100">
                          <a:solidFill>
                            <a:srgbClr val="000000"/>
                          </a:solidFill>
                          <a:latin typeface="Calibri"/>
                          <a:ea typeface="宋体"/>
                          <a:cs typeface="Times New Roman"/>
                        </a:rPr>
                        <a:t>Spin</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FF00FF"/>
                          </a:highlight>
                          <a:latin typeface="Calibri"/>
                          <a:ea typeface="宋体"/>
                          <a:cs typeface="Times New Roman"/>
                        </a:rPr>
                        <a:t>Unpolar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4191">
                <a:tc>
                  <a:txBody>
                    <a:bodyPr/>
                    <a:lstStyle/>
                    <a:p>
                      <a:pPr algn="ctr">
                        <a:spcAft>
                          <a:spcPts val="0"/>
                        </a:spcAft>
                      </a:pPr>
                      <a:endParaRPr lang="en-US"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Ru</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00FF00"/>
                          </a:highlight>
                          <a:latin typeface="Calibri"/>
                          <a:ea typeface="宋体"/>
                          <a:cs typeface="Times New Roman"/>
                        </a:rPr>
                        <a:t>Rh</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00FF"/>
                          </a:highlight>
                          <a:latin typeface="Calibri"/>
                          <a:ea typeface="宋体"/>
                          <a:cs typeface="Times New Roman"/>
                        </a:rPr>
                        <a:t>Pd</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84191">
                <a:tc>
                  <a:txBody>
                    <a:bodyPr/>
                    <a:lstStyle/>
                    <a:p>
                      <a:pPr algn="ctr">
                        <a:spcAft>
                          <a:spcPts val="0"/>
                        </a:spcAft>
                      </a:pPr>
                      <a:r>
                        <a:rPr lang="en-US" sz="2200" b="1" i="1" kern="100" dirty="0" err="1">
                          <a:solidFill>
                            <a:srgbClr val="000000"/>
                          </a:solidFill>
                          <a:latin typeface="Calibri"/>
                          <a:ea typeface="宋体"/>
                          <a:cs typeface="Times New Roman"/>
                        </a:rPr>
                        <a:t>E</a:t>
                      </a:r>
                      <a:r>
                        <a:rPr lang="en-US" sz="2200" b="1" kern="100" baseline="-25000" dirty="0" err="1">
                          <a:solidFill>
                            <a:srgbClr val="000000"/>
                          </a:solidFill>
                          <a:latin typeface="Calibri"/>
                          <a:ea typeface="宋体"/>
                          <a:cs typeface="Times New Roman"/>
                        </a:rPr>
                        <a:t>g</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0.65</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00FF"/>
                          </a:highlight>
                          <a:latin typeface="Calibri"/>
                          <a:ea typeface="宋体"/>
                          <a:cs typeface="Times New Roman"/>
                        </a:rPr>
                        <a:t>0.24</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4191">
                <a:tc>
                  <a:txBody>
                    <a:bodyPr/>
                    <a:lstStyle/>
                    <a:p>
                      <a:pPr algn="ctr">
                        <a:spcAft>
                          <a:spcPts val="0"/>
                        </a:spcAft>
                      </a:pPr>
                      <a:r>
                        <a:rPr lang="en-US" sz="2200" b="1" kern="100">
                          <a:solidFill>
                            <a:srgbClr val="000000"/>
                          </a:solidFill>
                          <a:latin typeface="Calibri"/>
                          <a:ea typeface="宋体"/>
                          <a:cs typeface="Times New Roman"/>
                        </a:rPr>
                        <a:t>Spin</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84191">
                <a:tc>
                  <a:txBody>
                    <a:bodyPr/>
                    <a:lstStyle/>
                    <a:p>
                      <a:pPr algn="ctr">
                        <a:spcAft>
                          <a:spcPts val="0"/>
                        </a:spcAft>
                      </a:pPr>
                      <a:endParaRPr lang="en-US"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Os</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Ir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Pt</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84191">
                <a:tc>
                  <a:txBody>
                    <a:bodyPr/>
                    <a:lstStyle/>
                    <a:p>
                      <a:pPr algn="ctr">
                        <a:spcAft>
                          <a:spcPts val="0"/>
                        </a:spcAft>
                      </a:pPr>
                      <a:r>
                        <a:rPr lang="en-US" sz="2200" b="1" i="1" kern="100">
                          <a:solidFill>
                            <a:srgbClr val="000000"/>
                          </a:solidFill>
                          <a:latin typeface="Calibri"/>
                          <a:ea typeface="宋体"/>
                          <a:cs typeface="Times New Roman"/>
                        </a:rPr>
                        <a:t>E</a:t>
                      </a:r>
                      <a:r>
                        <a:rPr lang="en-US" sz="2200" b="1" kern="100" baseline="-25000">
                          <a:solidFill>
                            <a:srgbClr val="000000"/>
                          </a:solidFill>
                          <a:latin typeface="Calibri"/>
                          <a:ea typeface="宋体"/>
                          <a:cs typeface="Times New Roman"/>
                        </a:rPr>
                        <a:t>g</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0.98</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0.33</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84191">
                <a:tc>
                  <a:txBody>
                    <a:bodyPr/>
                    <a:lstStyle/>
                    <a:p>
                      <a:pPr algn="ctr">
                        <a:spcAft>
                          <a:spcPts val="0"/>
                        </a:spcAft>
                      </a:pPr>
                      <a:r>
                        <a:rPr lang="en-US" sz="2200" b="1" kern="100">
                          <a:solidFill>
                            <a:srgbClr val="000000"/>
                          </a:solidFill>
                          <a:latin typeface="Calibri"/>
                          <a:ea typeface="宋体"/>
                          <a:cs typeface="Times New Roman"/>
                        </a:rPr>
                        <a:t>Spin</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FF00FF"/>
                          </a:highlight>
                          <a:latin typeface="Calibri"/>
                          <a:ea typeface="宋体"/>
                          <a:cs typeface="Times New Roman"/>
                        </a:rPr>
                        <a:t>Unpolar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60761167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5"/>
          <p:cNvSpPr txBox="1">
            <a:spLocks noChangeArrowheads="1"/>
          </p:cNvSpPr>
          <p:nvPr/>
        </p:nvSpPr>
        <p:spPr bwMode="auto">
          <a:xfrm>
            <a:off x="0" y="0"/>
            <a:ext cx="9144000" cy="708025"/>
          </a:xfrm>
          <a:prstGeom prst="rect">
            <a:avLst/>
          </a:prstGeom>
          <a:solidFill>
            <a:schemeClr val="bg2">
              <a:lumMod val="90000"/>
            </a:schemeClr>
          </a:solidFill>
          <a:ln w="9525">
            <a:noFill/>
            <a:miter lim="800000"/>
            <a:headEnd/>
            <a:tailEnd/>
          </a:ln>
          <a:effectLst/>
        </p:spPr>
        <p:txBody>
          <a:bodyPr>
            <a:spAutoFit/>
          </a:bodyPr>
          <a:lstStyle/>
          <a:p>
            <a:pPr marL="457200" indent="-457200" algn="ctr" fontAlgn="base">
              <a:spcBef>
                <a:spcPct val="0"/>
              </a:spcBef>
              <a:spcAft>
                <a:spcPct val="0"/>
              </a:spcAft>
              <a:defRPr/>
            </a:pPr>
            <a:r>
              <a:rPr kumimoji="1" lang="en-US" altLang="zh-CN" sz="4000" b="1" dirty="0">
                <a:solidFill>
                  <a:srgbClr val="000000"/>
                </a:solidFill>
                <a:latin typeface="Arial" pitchFamily="34" charset="0"/>
                <a:cs typeface="Arial" pitchFamily="34" charset="0"/>
              </a:rPr>
              <a:t>d-band center (</a:t>
            </a:r>
            <a:r>
              <a:rPr kumimoji="1" lang="en-US" altLang="zh-CN" sz="4000" b="1" dirty="0" err="1">
                <a:solidFill>
                  <a:srgbClr val="000000"/>
                </a:solidFill>
                <a:latin typeface="Arial" pitchFamily="34" charset="0"/>
                <a:cs typeface="Arial" pitchFamily="34" charset="0"/>
              </a:rPr>
              <a:t>eV</a:t>
            </a:r>
            <a:r>
              <a:rPr kumimoji="1" lang="en-US" altLang="zh-CN" sz="4000" b="1" dirty="0">
                <a:solidFill>
                  <a:srgbClr val="000000"/>
                </a:solidFill>
                <a:latin typeface="Arial" pitchFamily="34" charset="0"/>
                <a:cs typeface="Arial" pitchFamily="34" charset="0"/>
              </a:rPr>
              <a:t>)</a:t>
            </a:r>
            <a:endParaRPr kumimoji="1" lang="en-US" altLang="zh-CN" sz="4000" b="1" dirty="0">
              <a:solidFill>
                <a:srgbClr val="006699"/>
              </a:solidFill>
              <a:latin typeface="Arial" pitchFamily="34" charset="0"/>
              <a:cs typeface="Arial" pitchFamily="34" charset="0"/>
            </a:endParaRPr>
          </a:p>
        </p:txBody>
      </p:sp>
      <p:graphicFrame>
        <p:nvGraphicFramePr>
          <p:cNvPr id="6" name="表格 5"/>
          <p:cNvGraphicFramePr>
            <a:graphicFrameLocks noGrp="1"/>
          </p:cNvGraphicFramePr>
          <p:nvPr/>
        </p:nvGraphicFramePr>
        <p:xfrm>
          <a:off x="152400" y="1600200"/>
          <a:ext cx="8839200" cy="4206876"/>
        </p:xfrm>
        <a:graphic>
          <a:graphicData uri="http://schemas.openxmlformats.org/drawingml/2006/table">
            <a:tbl>
              <a:tblPr firstRow="1" bandRow="1">
                <a:tableStyleId>{5C22544A-7EE6-4342-B048-85BDC9FD1C3A}</a:tableStyleId>
              </a:tblPr>
              <a:tblGrid>
                <a:gridCol w="2946400">
                  <a:extLst>
                    <a:ext uri="{9D8B030D-6E8A-4147-A177-3AD203B41FA5}">
                      <a16:colId xmlns:a16="http://schemas.microsoft.com/office/drawing/2014/main" val="20000"/>
                    </a:ext>
                  </a:extLst>
                </a:gridCol>
                <a:gridCol w="2946400">
                  <a:extLst>
                    <a:ext uri="{9D8B030D-6E8A-4147-A177-3AD203B41FA5}">
                      <a16:colId xmlns:a16="http://schemas.microsoft.com/office/drawing/2014/main" val="20001"/>
                    </a:ext>
                  </a:extLst>
                </a:gridCol>
                <a:gridCol w="2946400">
                  <a:extLst>
                    <a:ext uri="{9D8B030D-6E8A-4147-A177-3AD203B41FA5}">
                      <a16:colId xmlns:a16="http://schemas.microsoft.com/office/drawing/2014/main" val="20002"/>
                    </a:ext>
                  </a:extLst>
                </a:gridCol>
              </a:tblGrid>
              <a:tr h="701146">
                <a:tc>
                  <a:txBody>
                    <a:bodyPr/>
                    <a:lstStyle/>
                    <a:p>
                      <a:pPr algn="ctr"/>
                      <a:r>
                        <a:rPr lang="en-US" altLang="zh-CN" sz="4000" b="1" dirty="0" smtClean="0">
                          <a:solidFill>
                            <a:srgbClr val="000000"/>
                          </a:solidFill>
                        </a:rPr>
                        <a:t>Fe</a:t>
                      </a:r>
                      <a:endParaRPr lang="zh-CN" altLang="en-US" sz="4000" b="1" dirty="0">
                        <a:solidFill>
                          <a:srgbClr val="000000"/>
                        </a:solidFill>
                      </a:endParaRPr>
                    </a:p>
                  </a:txBody>
                  <a:tcPr marT="45727" marB="45727"/>
                </a:tc>
                <a:tc>
                  <a:txBody>
                    <a:bodyPr/>
                    <a:lstStyle/>
                    <a:p>
                      <a:pPr algn="ctr"/>
                      <a:r>
                        <a:rPr lang="en-US" altLang="zh-CN" sz="4000" b="1" dirty="0" err="1" smtClean="0">
                          <a:solidFill>
                            <a:srgbClr val="000000"/>
                          </a:solidFill>
                        </a:rPr>
                        <a:t>Ru</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Os</a:t>
                      </a:r>
                      <a:endParaRPr lang="zh-CN" altLang="en-US" sz="4000" b="1" dirty="0">
                        <a:solidFill>
                          <a:srgbClr val="000000"/>
                        </a:solidFill>
                      </a:endParaRPr>
                    </a:p>
                  </a:txBody>
                  <a:tcPr marT="45727" marB="45727"/>
                </a:tc>
                <a:extLst>
                  <a:ext uri="{0D108BD9-81ED-4DB2-BD59-A6C34878D82A}">
                    <a16:rowId xmlns:a16="http://schemas.microsoft.com/office/drawing/2014/main" val="10000"/>
                  </a:ext>
                </a:extLst>
              </a:tr>
              <a:tr h="701146">
                <a:tc>
                  <a:txBody>
                    <a:bodyPr/>
                    <a:lstStyle/>
                    <a:p>
                      <a:pPr algn="ctr"/>
                      <a:r>
                        <a:rPr lang="en-US" altLang="zh-CN" sz="4000" b="1" dirty="0" smtClean="0">
                          <a:solidFill>
                            <a:srgbClr val="000000"/>
                          </a:solidFill>
                        </a:rPr>
                        <a:t>-1.23</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-1.88</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-2.05</a:t>
                      </a:r>
                      <a:endParaRPr lang="zh-CN" altLang="en-US" sz="4000" b="1" dirty="0">
                        <a:solidFill>
                          <a:srgbClr val="000000"/>
                        </a:solidFill>
                      </a:endParaRPr>
                    </a:p>
                  </a:txBody>
                  <a:tcPr marT="45727" marB="45727"/>
                </a:tc>
                <a:extLst>
                  <a:ext uri="{0D108BD9-81ED-4DB2-BD59-A6C34878D82A}">
                    <a16:rowId xmlns:a16="http://schemas.microsoft.com/office/drawing/2014/main" val="10001"/>
                  </a:ext>
                </a:extLst>
              </a:tr>
              <a:tr h="701146">
                <a:tc>
                  <a:txBody>
                    <a:bodyPr/>
                    <a:lstStyle/>
                    <a:p>
                      <a:pPr algn="ctr"/>
                      <a:r>
                        <a:rPr lang="en-US" altLang="zh-CN" sz="4000" b="1" dirty="0" smtClean="0">
                          <a:solidFill>
                            <a:srgbClr val="000000"/>
                          </a:solidFill>
                        </a:rPr>
                        <a:t>Co</a:t>
                      </a:r>
                      <a:endParaRPr lang="zh-CN" altLang="en-US" sz="4000" b="1" dirty="0">
                        <a:solidFill>
                          <a:srgbClr val="000000"/>
                        </a:solidFill>
                      </a:endParaRPr>
                    </a:p>
                  </a:txBody>
                  <a:tcPr marT="45727" marB="45727"/>
                </a:tc>
                <a:tc>
                  <a:txBody>
                    <a:bodyPr/>
                    <a:lstStyle/>
                    <a:p>
                      <a:pPr algn="ctr"/>
                      <a:r>
                        <a:rPr lang="en-US" altLang="zh-CN" sz="4000" b="1" dirty="0" err="1" smtClean="0">
                          <a:solidFill>
                            <a:srgbClr val="000000"/>
                          </a:solidFill>
                        </a:rPr>
                        <a:t>Rh</a:t>
                      </a:r>
                      <a:endParaRPr lang="zh-CN" altLang="en-US" sz="4000" b="1" dirty="0">
                        <a:solidFill>
                          <a:srgbClr val="000000"/>
                        </a:solidFill>
                      </a:endParaRPr>
                    </a:p>
                  </a:txBody>
                  <a:tcPr marT="45727" marB="45727"/>
                </a:tc>
                <a:tc>
                  <a:txBody>
                    <a:bodyPr/>
                    <a:lstStyle/>
                    <a:p>
                      <a:pPr algn="ctr"/>
                      <a:r>
                        <a:rPr lang="en-US" altLang="zh-CN" sz="4000" b="1" dirty="0" err="1" smtClean="0">
                          <a:solidFill>
                            <a:srgbClr val="000000"/>
                          </a:solidFill>
                        </a:rPr>
                        <a:t>Ir</a:t>
                      </a:r>
                      <a:endParaRPr lang="zh-CN" altLang="en-US" sz="4000" b="1" dirty="0">
                        <a:solidFill>
                          <a:srgbClr val="000000"/>
                        </a:solidFill>
                      </a:endParaRPr>
                    </a:p>
                  </a:txBody>
                  <a:tcPr marT="45727" marB="45727"/>
                </a:tc>
                <a:extLst>
                  <a:ext uri="{0D108BD9-81ED-4DB2-BD59-A6C34878D82A}">
                    <a16:rowId xmlns:a16="http://schemas.microsoft.com/office/drawing/2014/main" val="10002"/>
                  </a:ext>
                </a:extLst>
              </a:tr>
              <a:tr h="701146">
                <a:tc>
                  <a:txBody>
                    <a:bodyPr/>
                    <a:lstStyle/>
                    <a:p>
                      <a:pPr algn="ctr"/>
                      <a:r>
                        <a:rPr lang="en-US" altLang="zh-CN" sz="4000" b="1" dirty="0" smtClean="0">
                          <a:solidFill>
                            <a:srgbClr val="000000"/>
                          </a:solidFill>
                        </a:rPr>
                        <a:t>-1.56</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-2.13</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-.59</a:t>
                      </a:r>
                      <a:endParaRPr lang="zh-CN" altLang="en-US" sz="4000" b="1" dirty="0">
                        <a:solidFill>
                          <a:srgbClr val="000000"/>
                        </a:solidFill>
                      </a:endParaRPr>
                    </a:p>
                  </a:txBody>
                  <a:tcPr marT="45727" marB="45727"/>
                </a:tc>
                <a:extLst>
                  <a:ext uri="{0D108BD9-81ED-4DB2-BD59-A6C34878D82A}">
                    <a16:rowId xmlns:a16="http://schemas.microsoft.com/office/drawing/2014/main" val="10003"/>
                  </a:ext>
                </a:extLst>
              </a:tr>
              <a:tr h="701146">
                <a:tc>
                  <a:txBody>
                    <a:bodyPr/>
                    <a:lstStyle/>
                    <a:p>
                      <a:pPr algn="ctr"/>
                      <a:r>
                        <a:rPr lang="en-US" altLang="zh-CN" sz="4000" b="1" dirty="0" smtClean="0">
                          <a:solidFill>
                            <a:srgbClr val="000000"/>
                          </a:solidFill>
                        </a:rPr>
                        <a:t>Ni</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Pd</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Pt</a:t>
                      </a:r>
                      <a:endParaRPr lang="zh-CN" altLang="en-US" sz="4000" b="1" dirty="0">
                        <a:solidFill>
                          <a:srgbClr val="000000"/>
                        </a:solidFill>
                      </a:endParaRPr>
                    </a:p>
                  </a:txBody>
                  <a:tcPr marT="45727" marB="45727"/>
                </a:tc>
                <a:extLst>
                  <a:ext uri="{0D108BD9-81ED-4DB2-BD59-A6C34878D82A}">
                    <a16:rowId xmlns:a16="http://schemas.microsoft.com/office/drawing/2014/main" val="10004"/>
                  </a:ext>
                </a:extLst>
              </a:tr>
              <a:tr h="701146">
                <a:tc>
                  <a:txBody>
                    <a:bodyPr/>
                    <a:lstStyle/>
                    <a:p>
                      <a:pPr algn="ctr"/>
                      <a:r>
                        <a:rPr lang="en-US" altLang="zh-CN" sz="4000" b="1" dirty="0" smtClean="0">
                          <a:solidFill>
                            <a:srgbClr val="000000"/>
                          </a:solidFill>
                        </a:rPr>
                        <a:t>-1.88</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-2.62</a:t>
                      </a:r>
                      <a:endParaRPr lang="zh-CN" altLang="en-US" sz="4000" b="1" dirty="0">
                        <a:solidFill>
                          <a:srgbClr val="000000"/>
                        </a:solidFill>
                      </a:endParaRPr>
                    </a:p>
                  </a:txBody>
                  <a:tcPr marT="45727" marB="45727"/>
                </a:tc>
                <a:tc>
                  <a:txBody>
                    <a:bodyPr/>
                    <a:lstStyle/>
                    <a:p>
                      <a:pPr algn="ctr"/>
                      <a:r>
                        <a:rPr lang="en-US" altLang="zh-CN" sz="4000" b="1" dirty="0" smtClean="0">
                          <a:solidFill>
                            <a:srgbClr val="000000"/>
                          </a:solidFill>
                        </a:rPr>
                        <a:t>-3.01</a:t>
                      </a:r>
                      <a:endParaRPr lang="zh-CN" altLang="en-US" sz="4000" b="1" dirty="0">
                        <a:solidFill>
                          <a:srgbClr val="000000"/>
                        </a:solidFill>
                      </a:endParaRPr>
                    </a:p>
                  </a:txBody>
                  <a:tcPr marT="45727" marB="45727"/>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27374741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表格 2"/>
          <p:cNvGraphicFramePr>
            <a:graphicFrameLocks noGrp="1"/>
          </p:cNvGraphicFramePr>
          <p:nvPr/>
        </p:nvGraphicFramePr>
        <p:xfrm>
          <a:off x="228600" y="0"/>
          <a:ext cx="8709024" cy="6827842"/>
        </p:xfrm>
        <a:graphic>
          <a:graphicData uri="http://schemas.openxmlformats.org/drawingml/2006/table">
            <a:tbl>
              <a:tblPr/>
              <a:tblGrid>
                <a:gridCol w="2177256">
                  <a:extLst>
                    <a:ext uri="{9D8B030D-6E8A-4147-A177-3AD203B41FA5}">
                      <a16:colId xmlns:a16="http://schemas.microsoft.com/office/drawing/2014/main" val="20000"/>
                    </a:ext>
                  </a:extLst>
                </a:gridCol>
                <a:gridCol w="2177256">
                  <a:extLst>
                    <a:ext uri="{9D8B030D-6E8A-4147-A177-3AD203B41FA5}">
                      <a16:colId xmlns:a16="http://schemas.microsoft.com/office/drawing/2014/main" val="20001"/>
                    </a:ext>
                  </a:extLst>
                </a:gridCol>
                <a:gridCol w="2177256">
                  <a:extLst>
                    <a:ext uri="{9D8B030D-6E8A-4147-A177-3AD203B41FA5}">
                      <a16:colId xmlns:a16="http://schemas.microsoft.com/office/drawing/2014/main" val="20002"/>
                    </a:ext>
                  </a:extLst>
                </a:gridCol>
                <a:gridCol w="2177256">
                  <a:extLst>
                    <a:ext uri="{9D8B030D-6E8A-4147-A177-3AD203B41FA5}">
                      <a16:colId xmlns:a16="http://schemas.microsoft.com/office/drawing/2014/main" val="20003"/>
                    </a:ext>
                  </a:extLst>
                </a:gridCol>
              </a:tblGrid>
              <a:tr h="487703">
                <a:tc>
                  <a:txBody>
                    <a:bodyPr/>
                    <a:lstStyle/>
                    <a:p>
                      <a:pPr algn="ctr">
                        <a:spcAft>
                          <a:spcPts val="0"/>
                        </a:spcAft>
                      </a:pPr>
                      <a:r>
                        <a:rPr lang="en-US" sz="3200" b="1" i="1" kern="100">
                          <a:latin typeface="Times New Roman"/>
                          <a:ea typeface="宋体"/>
                          <a:cs typeface="Times New Roman"/>
                        </a:rPr>
                        <a:t>E</a:t>
                      </a:r>
                      <a:r>
                        <a:rPr lang="en-US" sz="3200" b="1" kern="100" baseline="-25000">
                          <a:latin typeface="Times New Roman"/>
                          <a:ea typeface="宋体"/>
                          <a:cs typeface="Times New Roman"/>
                        </a:rPr>
                        <a:t>ad</a:t>
                      </a:r>
                      <a:endParaRPr lang="zh-CN" sz="3200" b="1" kern="100">
                        <a:latin typeface="Calibri"/>
                        <a:ea typeface="宋体"/>
                        <a:cs typeface="Times New Roman"/>
                      </a:endParaRPr>
                    </a:p>
                  </a:txBody>
                  <a:tcPr marL="122470" marR="12247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kern="100">
                          <a:latin typeface="Times New Roman"/>
                          <a:ea typeface="宋体"/>
                          <a:cs typeface="Times New Roman"/>
                        </a:rPr>
                        <a:t>OOH</a:t>
                      </a:r>
                      <a:endParaRPr lang="zh-CN" sz="3200" b="1" kern="100">
                        <a:latin typeface="Calibri"/>
                        <a:ea typeface="宋体"/>
                        <a:cs typeface="Times New Roman"/>
                      </a:endParaRPr>
                    </a:p>
                  </a:txBody>
                  <a:tcPr marL="122470" marR="12247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kern="100">
                          <a:latin typeface="Times New Roman"/>
                          <a:ea typeface="宋体"/>
                          <a:cs typeface="Times New Roman"/>
                        </a:rPr>
                        <a:t>O</a:t>
                      </a:r>
                      <a:endParaRPr lang="zh-CN" sz="3200" b="1" kern="100">
                        <a:latin typeface="Calibri"/>
                        <a:ea typeface="宋体"/>
                        <a:cs typeface="Times New Roman"/>
                      </a:endParaRPr>
                    </a:p>
                  </a:txBody>
                  <a:tcPr marL="122470" marR="12247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3200" b="1" kern="100">
                          <a:latin typeface="Times New Roman"/>
                          <a:ea typeface="宋体"/>
                          <a:cs typeface="Times New Roman"/>
                        </a:rPr>
                        <a:t>OH</a:t>
                      </a:r>
                      <a:endParaRPr lang="zh-CN" sz="3200" b="1" kern="100">
                        <a:latin typeface="Calibri"/>
                        <a:ea typeface="宋体"/>
                        <a:cs typeface="Times New Roman"/>
                      </a:endParaRPr>
                    </a:p>
                  </a:txBody>
                  <a:tcPr marL="122470" marR="122470" marT="0" marB="0">
                    <a:lnL>
                      <a:noFill/>
                    </a:lnL>
                    <a:lnR>
                      <a:noFill/>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7703">
                <a:tc>
                  <a:txBody>
                    <a:bodyPr/>
                    <a:lstStyle/>
                    <a:p>
                      <a:pPr algn="ctr">
                        <a:spcAft>
                          <a:spcPts val="0"/>
                        </a:spcAft>
                      </a:pPr>
                      <a:r>
                        <a:rPr lang="en-US" sz="3200" b="1" kern="100">
                          <a:latin typeface="Times New Roman"/>
                          <a:ea typeface="宋体"/>
                          <a:cs typeface="Times New Roman"/>
                        </a:rPr>
                        <a:t>Fe</a:t>
                      </a:r>
                      <a:endParaRPr lang="zh-CN" sz="3200" b="1" kern="100">
                        <a:latin typeface="Calibri"/>
                        <a:ea typeface="宋体"/>
                        <a:cs typeface="Times New Roman"/>
                      </a:endParaRPr>
                    </a:p>
                  </a:txBody>
                  <a:tcPr marL="122470" marR="12247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3200" b="1" kern="100">
                          <a:latin typeface="Times New Roman"/>
                          <a:ea typeface="宋体"/>
                          <a:cs typeface="Times New Roman"/>
                        </a:rPr>
                        <a:t>1.36</a:t>
                      </a:r>
                      <a:endParaRPr lang="zh-CN" sz="3200" b="1" kern="100">
                        <a:latin typeface="Calibri"/>
                        <a:ea typeface="宋体"/>
                        <a:cs typeface="Times New Roman"/>
                      </a:endParaRPr>
                    </a:p>
                  </a:txBody>
                  <a:tcPr marL="122470" marR="12247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3200" b="1" kern="100">
                          <a:latin typeface="Times New Roman"/>
                          <a:ea typeface="宋体"/>
                          <a:cs typeface="Times New Roman"/>
                        </a:rPr>
                        <a:t>3.92</a:t>
                      </a:r>
                      <a:endParaRPr lang="zh-CN" sz="3200" b="1" kern="100">
                        <a:latin typeface="Calibri"/>
                        <a:ea typeface="宋体"/>
                        <a:cs typeface="Times New Roman"/>
                      </a:endParaRPr>
                    </a:p>
                  </a:txBody>
                  <a:tcPr marL="122470" marR="12247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spcAft>
                          <a:spcPts val="0"/>
                        </a:spcAft>
                      </a:pPr>
                      <a:r>
                        <a:rPr lang="en-US" sz="3200" b="1" kern="100">
                          <a:latin typeface="Times New Roman"/>
                          <a:ea typeface="宋体"/>
                          <a:cs typeface="Times New Roman"/>
                        </a:rPr>
                        <a:t>2.51</a:t>
                      </a:r>
                      <a:endParaRPr lang="zh-CN" sz="3200" b="1" kern="100">
                        <a:latin typeface="Calibri"/>
                        <a:ea typeface="宋体"/>
                        <a:cs typeface="Times New Roman"/>
                      </a:endParaRPr>
                    </a:p>
                  </a:txBody>
                  <a:tcPr marL="122470" marR="122470" marT="0" marB="0">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487703">
                <a:tc>
                  <a:txBody>
                    <a:bodyPr/>
                    <a:lstStyle/>
                    <a:p>
                      <a:pPr algn="ctr">
                        <a:spcAft>
                          <a:spcPts val="0"/>
                        </a:spcAft>
                      </a:pPr>
                      <a:r>
                        <a:rPr lang="en-US" sz="3200" b="1" kern="100">
                          <a:latin typeface="Times New Roman"/>
                          <a:ea typeface="宋体"/>
                          <a:cs typeface="Times New Roman"/>
                        </a:rPr>
                        <a:t>Ru</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1.76</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4.86</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2.35</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2"/>
                  </a:ext>
                </a:extLst>
              </a:tr>
              <a:tr h="487703">
                <a:tc>
                  <a:txBody>
                    <a:bodyPr/>
                    <a:lstStyle/>
                    <a:p>
                      <a:pPr algn="ctr">
                        <a:spcAft>
                          <a:spcPts val="0"/>
                        </a:spcAft>
                      </a:pPr>
                      <a:r>
                        <a:rPr lang="en-US" sz="3200" b="1" kern="100">
                          <a:latin typeface="Times New Roman"/>
                          <a:ea typeface="宋体"/>
                          <a:cs typeface="Times New Roman"/>
                        </a:rPr>
                        <a:t>Os</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1.96</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5.59</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3.18</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3"/>
                  </a:ext>
                </a:extLst>
              </a:tr>
              <a:tr h="487703">
                <a:tc>
                  <a:txBody>
                    <a:bodyPr/>
                    <a:lstStyle/>
                    <a:p>
                      <a:pPr algn="ctr">
                        <a:spcAft>
                          <a:spcPts val="0"/>
                        </a:spcAft>
                      </a:pPr>
                      <a:r>
                        <a:rPr lang="en-US" sz="3200" b="1" kern="100">
                          <a:latin typeface="Times New Roman"/>
                          <a:ea typeface="宋体"/>
                          <a:cs typeface="Times New Roman"/>
                        </a:rPr>
                        <a:t>Co</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0.87</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3.77</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2.07</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4"/>
                  </a:ext>
                </a:extLst>
              </a:tr>
              <a:tr h="487703">
                <a:tc>
                  <a:txBody>
                    <a:bodyPr/>
                    <a:lstStyle/>
                    <a:p>
                      <a:pPr algn="ctr">
                        <a:spcAft>
                          <a:spcPts val="0"/>
                        </a:spcAft>
                      </a:pPr>
                      <a:r>
                        <a:rPr lang="en-US" sz="3200" b="1" kern="100">
                          <a:latin typeface="Times New Roman"/>
                          <a:ea typeface="宋体"/>
                          <a:cs typeface="Times New Roman"/>
                        </a:rPr>
                        <a:t>Rh</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0.96</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4.03</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2.08</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5"/>
                  </a:ext>
                </a:extLst>
              </a:tr>
              <a:tr h="487703">
                <a:tc>
                  <a:txBody>
                    <a:bodyPr/>
                    <a:lstStyle/>
                    <a:p>
                      <a:pPr algn="ctr">
                        <a:spcAft>
                          <a:spcPts val="0"/>
                        </a:spcAft>
                      </a:pPr>
                      <a:r>
                        <a:rPr lang="en-US" sz="3200" b="1" kern="100">
                          <a:latin typeface="Times New Roman"/>
                          <a:ea typeface="宋体"/>
                          <a:cs typeface="Times New Roman"/>
                        </a:rPr>
                        <a:t>Ir</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0.95</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3.91</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2.18</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6"/>
                  </a:ext>
                </a:extLst>
              </a:tr>
              <a:tr h="487703">
                <a:tc>
                  <a:txBody>
                    <a:bodyPr/>
                    <a:lstStyle/>
                    <a:p>
                      <a:pPr algn="ctr">
                        <a:spcAft>
                          <a:spcPts val="0"/>
                        </a:spcAft>
                      </a:pPr>
                      <a:r>
                        <a:rPr lang="en-US" sz="3200" b="1" kern="100">
                          <a:latin typeface="Times New Roman"/>
                          <a:ea typeface="宋体"/>
                          <a:cs typeface="Times New Roman"/>
                        </a:rPr>
                        <a:t>Ni</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0.51</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3.68</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1.93</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7"/>
                  </a:ext>
                </a:extLst>
              </a:tr>
              <a:tr h="487703">
                <a:tc>
                  <a:txBody>
                    <a:bodyPr/>
                    <a:lstStyle/>
                    <a:p>
                      <a:pPr algn="ctr">
                        <a:spcAft>
                          <a:spcPts val="0"/>
                        </a:spcAft>
                      </a:pPr>
                      <a:r>
                        <a:rPr lang="en-US" sz="3200" b="1" kern="100">
                          <a:latin typeface="Times New Roman"/>
                          <a:ea typeface="宋体"/>
                          <a:cs typeface="Times New Roman"/>
                        </a:rPr>
                        <a:t>Pd</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0.64</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3.74</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2.05</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8"/>
                  </a:ext>
                </a:extLst>
              </a:tr>
              <a:tr h="487703">
                <a:tc>
                  <a:txBody>
                    <a:bodyPr/>
                    <a:lstStyle/>
                    <a:p>
                      <a:pPr algn="ctr">
                        <a:spcAft>
                          <a:spcPts val="0"/>
                        </a:spcAft>
                      </a:pPr>
                      <a:r>
                        <a:rPr lang="en-US" sz="3200" b="1" kern="100">
                          <a:latin typeface="Times New Roman"/>
                          <a:ea typeface="宋体"/>
                          <a:cs typeface="Times New Roman"/>
                        </a:rPr>
                        <a:t>Pt</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0.49</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3.63</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1.90</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09"/>
                  </a:ext>
                </a:extLst>
              </a:tr>
              <a:tr h="487703">
                <a:tc>
                  <a:txBody>
                    <a:bodyPr/>
                    <a:lstStyle/>
                    <a:p>
                      <a:pPr algn="ctr">
                        <a:spcAft>
                          <a:spcPts val="0"/>
                        </a:spcAft>
                      </a:pPr>
                      <a:r>
                        <a:rPr lang="en-US" sz="3200" b="1" kern="100">
                          <a:latin typeface="Times New Roman"/>
                          <a:ea typeface="宋体"/>
                          <a:cs typeface="Times New Roman"/>
                        </a:rPr>
                        <a:t>Fe/Fe</a:t>
                      </a:r>
                      <a:r>
                        <a:rPr lang="en-US" sz="3200" b="1" kern="100" baseline="-25000">
                          <a:latin typeface="Times New Roman"/>
                          <a:ea typeface="宋体"/>
                          <a:cs typeface="Times New Roman"/>
                        </a:rPr>
                        <a:t>2</a:t>
                      </a:r>
                      <a:r>
                        <a:rPr lang="en-US" sz="3200" b="1" kern="100">
                          <a:latin typeface="Times New Roman"/>
                          <a:ea typeface="宋体"/>
                          <a:cs typeface="Times New Roman"/>
                        </a:rPr>
                        <a:t>Co</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1.37</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3.95</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2.52</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10"/>
                  </a:ext>
                </a:extLst>
              </a:tr>
              <a:tr h="487703">
                <a:tc>
                  <a:txBody>
                    <a:bodyPr/>
                    <a:lstStyle/>
                    <a:p>
                      <a:pPr algn="ctr">
                        <a:spcAft>
                          <a:spcPts val="0"/>
                        </a:spcAft>
                      </a:pPr>
                      <a:r>
                        <a:rPr lang="en-US" sz="3200" b="1" kern="100">
                          <a:latin typeface="Times New Roman"/>
                          <a:ea typeface="宋体"/>
                          <a:cs typeface="Times New Roman"/>
                        </a:rPr>
                        <a:t>Co/Fe</a:t>
                      </a:r>
                      <a:r>
                        <a:rPr lang="en-US" sz="3200" b="1" kern="100" baseline="-25000">
                          <a:latin typeface="Times New Roman"/>
                          <a:ea typeface="宋体"/>
                          <a:cs typeface="Times New Roman"/>
                        </a:rPr>
                        <a:t>2</a:t>
                      </a:r>
                      <a:r>
                        <a:rPr lang="en-US" sz="3200" b="1" kern="100">
                          <a:latin typeface="Times New Roman"/>
                          <a:ea typeface="宋体"/>
                          <a:cs typeface="Times New Roman"/>
                        </a:rPr>
                        <a:t>Co</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0.89</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3.56</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2.07</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11"/>
                  </a:ext>
                </a:extLst>
              </a:tr>
              <a:tr h="487703">
                <a:tc>
                  <a:txBody>
                    <a:bodyPr/>
                    <a:lstStyle/>
                    <a:p>
                      <a:pPr algn="ctr">
                        <a:spcAft>
                          <a:spcPts val="0"/>
                        </a:spcAft>
                      </a:pPr>
                      <a:r>
                        <a:rPr lang="en-US" sz="3200" b="1" kern="100">
                          <a:latin typeface="Times New Roman"/>
                          <a:ea typeface="宋体"/>
                          <a:cs typeface="Times New Roman"/>
                        </a:rPr>
                        <a:t>Fe/FeCo</a:t>
                      </a:r>
                      <a:r>
                        <a:rPr lang="en-US" sz="3200" b="1" kern="100" baseline="-25000">
                          <a:latin typeface="Times New Roman"/>
                          <a:ea typeface="宋体"/>
                          <a:cs typeface="Times New Roman"/>
                        </a:rPr>
                        <a:t>2</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1.37</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3.98</a:t>
                      </a:r>
                      <a:endParaRPr lang="zh-CN" sz="3200" b="1" kern="100">
                        <a:latin typeface="Calibri"/>
                        <a:ea typeface="宋体"/>
                        <a:cs typeface="Times New Roman"/>
                      </a:endParaRPr>
                    </a:p>
                  </a:txBody>
                  <a:tcPr marL="122470" marR="122470" marT="0" marB="0">
                    <a:lnL>
                      <a:noFill/>
                    </a:lnL>
                    <a:lnR>
                      <a:noFill/>
                    </a:lnR>
                    <a:lnT>
                      <a:noFill/>
                    </a:lnT>
                    <a:lnB>
                      <a:noFill/>
                    </a:lnB>
                  </a:tcPr>
                </a:tc>
                <a:tc>
                  <a:txBody>
                    <a:bodyPr/>
                    <a:lstStyle/>
                    <a:p>
                      <a:pPr algn="ctr">
                        <a:spcAft>
                          <a:spcPts val="0"/>
                        </a:spcAft>
                      </a:pPr>
                      <a:r>
                        <a:rPr lang="en-US" sz="3200" b="1" kern="100">
                          <a:latin typeface="Times New Roman"/>
                          <a:ea typeface="宋体"/>
                          <a:cs typeface="Times New Roman"/>
                        </a:rPr>
                        <a:t>2.58</a:t>
                      </a:r>
                      <a:endParaRPr lang="zh-CN" sz="3200" b="1" kern="100">
                        <a:latin typeface="Calibri"/>
                        <a:ea typeface="宋体"/>
                        <a:cs typeface="Times New Roman"/>
                      </a:endParaRPr>
                    </a:p>
                  </a:txBody>
                  <a:tcPr marL="122470" marR="122470" marT="0" marB="0">
                    <a:lnL>
                      <a:noFill/>
                    </a:lnL>
                    <a:lnR>
                      <a:noFill/>
                    </a:lnR>
                    <a:lnT>
                      <a:noFill/>
                    </a:lnT>
                    <a:lnB>
                      <a:noFill/>
                    </a:lnB>
                  </a:tcPr>
                </a:tc>
                <a:extLst>
                  <a:ext uri="{0D108BD9-81ED-4DB2-BD59-A6C34878D82A}">
                    <a16:rowId xmlns:a16="http://schemas.microsoft.com/office/drawing/2014/main" val="10012"/>
                  </a:ext>
                </a:extLst>
              </a:tr>
              <a:tr h="487703">
                <a:tc>
                  <a:txBody>
                    <a:bodyPr/>
                    <a:lstStyle/>
                    <a:p>
                      <a:pPr algn="ctr">
                        <a:spcAft>
                          <a:spcPts val="0"/>
                        </a:spcAft>
                      </a:pPr>
                      <a:r>
                        <a:rPr lang="en-US" sz="3200" b="1" kern="100">
                          <a:latin typeface="Times New Roman"/>
                          <a:ea typeface="宋体"/>
                          <a:cs typeface="Times New Roman"/>
                        </a:rPr>
                        <a:t>Co/FeCo</a:t>
                      </a:r>
                      <a:r>
                        <a:rPr lang="en-US" sz="3200" b="1" kern="100" baseline="-25000">
                          <a:latin typeface="Times New Roman"/>
                          <a:ea typeface="宋体"/>
                          <a:cs typeface="Times New Roman"/>
                        </a:rPr>
                        <a:t>2</a:t>
                      </a:r>
                      <a:endParaRPr lang="zh-CN" sz="3200" b="1" kern="100">
                        <a:latin typeface="Calibri"/>
                        <a:ea typeface="宋体"/>
                        <a:cs typeface="Times New Roman"/>
                      </a:endParaRPr>
                    </a:p>
                  </a:txBody>
                  <a:tcPr marL="122470" marR="12247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spcAft>
                          <a:spcPts val="0"/>
                        </a:spcAft>
                      </a:pPr>
                      <a:r>
                        <a:rPr lang="en-US" sz="3200" b="1" kern="100">
                          <a:latin typeface="Times New Roman"/>
                          <a:ea typeface="宋体"/>
                          <a:cs typeface="Times New Roman"/>
                        </a:rPr>
                        <a:t>0.86</a:t>
                      </a:r>
                      <a:endParaRPr lang="zh-CN" sz="3200" b="1" kern="100">
                        <a:latin typeface="Calibri"/>
                        <a:ea typeface="宋体"/>
                        <a:cs typeface="Times New Roman"/>
                      </a:endParaRPr>
                    </a:p>
                  </a:txBody>
                  <a:tcPr marL="122470" marR="12247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spcAft>
                          <a:spcPts val="0"/>
                        </a:spcAft>
                      </a:pPr>
                      <a:r>
                        <a:rPr lang="en-US" sz="3200" b="1" kern="100">
                          <a:latin typeface="Times New Roman"/>
                          <a:ea typeface="宋体"/>
                          <a:cs typeface="Times New Roman"/>
                        </a:rPr>
                        <a:t>3.75</a:t>
                      </a:r>
                      <a:endParaRPr lang="zh-CN" sz="3200" b="1" kern="100">
                        <a:latin typeface="Calibri"/>
                        <a:ea typeface="宋体"/>
                        <a:cs typeface="Times New Roman"/>
                      </a:endParaRPr>
                    </a:p>
                  </a:txBody>
                  <a:tcPr marL="122470" marR="122470" marT="0" marB="0">
                    <a:lnL>
                      <a:noFill/>
                    </a:lnL>
                    <a:lnR>
                      <a:noFill/>
                    </a:lnR>
                    <a:lnT>
                      <a:noFill/>
                    </a:lnT>
                    <a:lnB w="19050" cap="flat" cmpd="sng" algn="ctr">
                      <a:solidFill>
                        <a:srgbClr val="000000"/>
                      </a:solidFill>
                      <a:prstDash val="solid"/>
                      <a:round/>
                      <a:headEnd type="none" w="med" len="med"/>
                      <a:tailEnd type="none" w="med" len="med"/>
                    </a:lnB>
                  </a:tcPr>
                </a:tc>
                <a:tc>
                  <a:txBody>
                    <a:bodyPr/>
                    <a:lstStyle/>
                    <a:p>
                      <a:pPr algn="ctr">
                        <a:spcAft>
                          <a:spcPts val="0"/>
                        </a:spcAft>
                      </a:pPr>
                      <a:r>
                        <a:rPr lang="en-US" sz="3200" b="1" kern="100" dirty="0">
                          <a:latin typeface="Times New Roman"/>
                          <a:ea typeface="宋体"/>
                          <a:cs typeface="Times New Roman"/>
                        </a:rPr>
                        <a:t>2.02</a:t>
                      </a:r>
                      <a:endParaRPr lang="zh-CN" sz="3200" b="1" kern="100" dirty="0">
                        <a:latin typeface="Calibri"/>
                        <a:ea typeface="宋体"/>
                        <a:cs typeface="Times New Roman"/>
                      </a:endParaRPr>
                    </a:p>
                  </a:txBody>
                  <a:tcPr marL="122470" marR="122470" marT="0" marB="0">
                    <a:lnL>
                      <a:noFill/>
                    </a:lnL>
                    <a:lnR>
                      <a:noFill/>
                    </a:lnR>
                    <a:lnT>
                      <a:noFill/>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4076532172"/>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图片 3" descr="E:\课题\fuel cells\MCS\band energy\F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85800"/>
            <a:ext cx="6588125"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5"/>
          <p:cNvSpPr txBox="1">
            <a:spLocks noChangeArrowheads="1"/>
          </p:cNvSpPr>
          <p:nvPr/>
        </p:nvSpPr>
        <p:spPr bwMode="auto">
          <a:xfrm>
            <a:off x="0" y="0"/>
            <a:ext cx="9144000" cy="708025"/>
          </a:xfrm>
          <a:prstGeom prst="rect">
            <a:avLst/>
          </a:prstGeom>
          <a:solidFill>
            <a:schemeClr val="bg2">
              <a:lumMod val="90000"/>
            </a:schemeClr>
          </a:solidFill>
          <a:ln w="9525">
            <a:noFill/>
            <a:miter lim="800000"/>
            <a:headEnd/>
            <a:tailEnd/>
          </a:ln>
          <a:effectLst/>
        </p:spPr>
        <p:txBody>
          <a:bodyPr>
            <a:spAutoFit/>
          </a:bodyPr>
          <a:lstStyle/>
          <a:p>
            <a:pPr marL="457200" indent="-457200" algn="ctr" fontAlgn="base">
              <a:spcBef>
                <a:spcPct val="0"/>
              </a:spcBef>
              <a:spcAft>
                <a:spcPct val="0"/>
              </a:spcAft>
              <a:defRPr/>
            </a:pPr>
            <a:r>
              <a:rPr kumimoji="1" lang="en-US" altLang="zh-CN" sz="4000" b="1" dirty="0">
                <a:solidFill>
                  <a:srgbClr val="000000"/>
                </a:solidFill>
                <a:latin typeface="Arial" pitchFamily="34" charset="0"/>
                <a:cs typeface="Arial" pitchFamily="34" charset="0"/>
              </a:rPr>
              <a:t>Electronic structures of </a:t>
            </a:r>
            <a:r>
              <a:rPr lang="en-US" altLang="zh-CN" sz="4000" b="1" dirty="0">
                <a:solidFill>
                  <a:srgbClr val="000000"/>
                </a:solidFill>
                <a:latin typeface="Arial" pitchFamily="34" charset="0"/>
                <a:cs typeface="Arial" pitchFamily="34" charset="0"/>
              </a:rPr>
              <a:t>M3(THT)2</a:t>
            </a:r>
            <a:endParaRPr kumimoji="1" lang="en-US" altLang="zh-CN" sz="4000" b="1" dirty="0">
              <a:solidFill>
                <a:srgbClr val="006699"/>
              </a:solidFill>
              <a:latin typeface="Arial" pitchFamily="34" charset="0"/>
              <a:cs typeface="Arial" pitchFamily="34" charset="0"/>
            </a:endParaRPr>
          </a:p>
        </p:txBody>
      </p:sp>
    </p:spTree>
    <p:extLst>
      <p:ext uri="{BB962C8B-B14F-4D97-AF65-F5344CB8AC3E}">
        <p14:creationId xmlns:p14="http://schemas.microsoft.com/office/powerpoint/2010/main" val="45260801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55560" y="1600200"/>
          <a:ext cx="9012240" cy="4357719"/>
        </p:xfrm>
        <a:graphic>
          <a:graphicData uri="http://schemas.openxmlformats.org/drawingml/2006/table">
            <a:tbl>
              <a:tblPr/>
              <a:tblGrid>
                <a:gridCol w="1126530">
                  <a:extLst>
                    <a:ext uri="{9D8B030D-6E8A-4147-A177-3AD203B41FA5}">
                      <a16:colId xmlns:a16="http://schemas.microsoft.com/office/drawing/2014/main" val="20000"/>
                    </a:ext>
                  </a:extLst>
                </a:gridCol>
                <a:gridCol w="1126530">
                  <a:extLst>
                    <a:ext uri="{9D8B030D-6E8A-4147-A177-3AD203B41FA5}">
                      <a16:colId xmlns:a16="http://schemas.microsoft.com/office/drawing/2014/main" val="20001"/>
                    </a:ext>
                  </a:extLst>
                </a:gridCol>
                <a:gridCol w="1126530">
                  <a:extLst>
                    <a:ext uri="{9D8B030D-6E8A-4147-A177-3AD203B41FA5}">
                      <a16:colId xmlns:a16="http://schemas.microsoft.com/office/drawing/2014/main" val="20002"/>
                    </a:ext>
                  </a:extLst>
                </a:gridCol>
                <a:gridCol w="1126530">
                  <a:extLst>
                    <a:ext uri="{9D8B030D-6E8A-4147-A177-3AD203B41FA5}">
                      <a16:colId xmlns:a16="http://schemas.microsoft.com/office/drawing/2014/main" val="20003"/>
                    </a:ext>
                  </a:extLst>
                </a:gridCol>
                <a:gridCol w="1126530">
                  <a:extLst>
                    <a:ext uri="{9D8B030D-6E8A-4147-A177-3AD203B41FA5}">
                      <a16:colId xmlns:a16="http://schemas.microsoft.com/office/drawing/2014/main" val="20004"/>
                    </a:ext>
                  </a:extLst>
                </a:gridCol>
                <a:gridCol w="1126530">
                  <a:extLst>
                    <a:ext uri="{9D8B030D-6E8A-4147-A177-3AD203B41FA5}">
                      <a16:colId xmlns:a16="http://schemas.microsoft.com/office/drawing/2014/main" val="20005"/>
                    </a:ext>
                  </a:extLst>
                </a:gridCol>
                <a:gridCol w="1126530">
                  <a:extLst>
                    <a:ext uri="{9D8B030D-6E8A-4147-A177-3AD203B41FA5}">
                      <a16:colId xmlns:a16="http://schemas.microsoft.com/office/drawing/2014/main" val="20006"/>
                    </a:ext>
                  </a:extLst>
                </a:gridCol>
                <a:gridCol w="1126530">
                  <a:extLst>
                    <a:ext uri="{9D8B030D-6E8A-4147-A177-3AD203B41FA5}">
                      <a16:colId xmlns:a16="http://schemas.microsoft.com/office/drawing/2014/main" val="20007"/>
                    </a:ext>
                  </a:extLst>
                </a:gridCol>
              </a:tblGrid>
              <a:tr h="484191">
                <a:tc>
                  <a:txBody>
                    <a:bodyPr/>
                    <a:lstStyle/>
                    <a:p>
                      <a:pPr algn="ctr">
                        <a:spcAft>
                          <a:spcPts val="0"/>
                        </a:spcAft>
                      </a:pPr>
                      <a:endParaRPr lang="en-US"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Fe</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Co</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Ni</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Fe</a:t>
                      </a:r>
                      <a:r>
                        <a:rPr lang="en-US" sz="2200" b="1" kern="100" baseline="-25000">
                          <a:solidFill>
                            <a:srgbClr val="000000"/>
                          </a:solidFill>
                          <a:highlight>
                            <a:srgbClr val="FFFF00"/>
                          </a:highlight>
                          <a:latin typeface="Calibri"/>
                          <a:ea typeface="宋体"/>
                          <a:cs typeface="Times New Roman"/>
                        </a:rPr>
                        <a:t>2</a:t>
                      </a:r>
                      <a:r>
                        <a:rPr lang="en-US" sz="2200" b="1" kern="100">
                          <a:solidFill>
                            <a:srgbClr val="000000"/>
                          </a:solidFill>
                          <a:highlight>
                            <a:srgbClr val="FFFF00"/>
                          </a:highlight>
                          <a:latin typeface="Calibri"/>
                          <a:ea typeface="宋体"/>
                          <a:cs typeface="Times New Roman"/>
                        </a:rPr>
                        <a:t>Co</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FeCo</a:t>
                      </a:r>
                      <a:r>
                        <a:rPr lang="en-US" sz="2200" b="1" kern="100" baseline="-25000">
                          <a:solidFill>
                            <a:srgbClr val="000000"/>
                          </a:solidFill>
                          <a:highlight>
                            <a:srgbClr val="FFFF00"/>
                          </a:highlight>
                          <a:latin typeface="Calibri"/>
                          <a:ea typeface="宋体"/>
                          <a:cs typeface="Times New Roman"/>
                        </a:rPr>
                        <a:t>2</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Fe</a:t>
                      </a:r>
                      <a:r>
                        <a:rPr lang="en-US" sz="2200" b="1" kern="100" baseline="-25000">
                          <a:solidFill>
                            <a:srgbClr val="000000"/>
                          </a:solidFill>
                          <a:highlight>
                            <a:srgbClr val="FFFF00"/>
                          </a:highlight>
                          <a:latin typeface="Calibri"/>
                          <a:ea typeface="宋体"/>
                          <a:cs typeface="Times New Roman"/>
                        </a:rPr>
                        <a:t>2</a:t>
                      </a:r>
                      <a:r>
                        <a:rPr lang="en-US" sz="2200" b="1" kern="100">
                          <a:solidFill>
                            <a:srgbClr val="000000"/>
                          </a:solidFill>
                          <a:highlight>
                            <a:srgbClr val="FFFF00"/>
                          </a:highlight>
                          <a:latin typeface="Calibri"/>
                          <a:ea typeface="宋体"/>
                          <a:cs typeface="Times New Roman"/>
                        </a:rPr>
                        <a:t>Ni</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FeNi</a:t>
                      </a:r>
                      <a:r>
                        <a:rPr lang="en-US" sz="2200" b="1" kern="100" baseline="-25000">
                          <a:solidFill>
                            <a:srgbClr val="000000"/>
                          </a:solidFill>
                          <a:highlight>
                            <a:srgbClr val="FFFF00"/>
                          </a:highlight>
                          <a:latin typeface="Calibri"/>
                          <a:ea typeface="宋体"/>
                          <a:cs typeface="Times New Roman"/>
                        </a:rPr>
                        <a:t>2</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84191">
                <a:tc>
                  <a:txBody>
                    <a:bodyPr/>
                    <a:lstStyle/>
                    <a:p>
                      <a:pPr algn="ctr">
                        <a:spcAft>
                          <a:spcPts val="0"/>
                        </a:spcAft>
                      </a:pPr>
                      <a:r>
                        <a:rPr lang="en-US" sz="2200" b="1" i="1" kern="100" dirty="0" err="1">
                          <a:solidFill>
                            <a:srgbClr val="000000"/>
                          </a:solidFill>
                          <a:latin typeface="Calibri"/>
                          <a:ea typeface="宋体"/>
                          <a:cs typeface="Times New Roman"/>
                        </a:rPr>
                        <a:t>E</a:t>
                      </a:r>
                      <a:r>
                        <a:rPr lang="en-US" sz="2200" b="1" kern="100" baseline="-25000" dirty="0" err="1">
                          <a:solidFill>
                            <a:srgbClr val="000000"/>
                          </a:solidFill>
                          <a:latin typeface="Calibri"/>
                          <a:ea typeface="宋体"/>
                          <a:cs typeface="Times New Roman"/>
                        </a:rPr>
                        <a:t>g</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0.24</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0.38</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0.33</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0.30</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0.35</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0.27</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0.30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484191">
                <a:tc>
                  <a:txBody>
                    <a:bodyPr/>
                    <a:lstStyle/>
                    <a:p>
                      <a:pPr algn="ctr">
                        <a:spcAft>
                          <a:spcPts val="0"/>
                        </a:spcAft>
                      </a:pPr>
                      <a:r>
                        <a:rPr lang="en-US" sz="2200" b="1" kern="100">
                          <a:solidFill>
                            <a:srgbClr val="000000"/>
                          </a:solidFill>
                          <a:latin typeface="Calibri"/>
                          <a:ea typeface="宋体"/>
                          <a:cs typeface="Times New Roman"/>
                        </a:rPr>
                        <a:t>Spin</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FF00"/>
                          </a:highlight>
                          <a:latin typeface="Calibri"/>
                          <a:ea typeface="宋体"/>
                          <a:cs typeface="Times New Roman"/>
                        </a:rPr>
                        <a:t>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FF00FF"/>
                          </a:highlight>
                          <a:latin typeface="Calibri"/>
                          <a:ea typeface="宋体"/>
                          <a:cs typeface="Times New Roman"/>
                        </a:rPr>
                        <a:t>Unpolar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484191">
                <a:tc>
                  <a:txBody>
                    <a:bodyPr/>
                    <a:lstStyle/>
                    <a:p>
                      <a:pPr algn="ctr">
                        <a:spcAft>
                          <a:spcPts val="0"/>
                        </a:spcAft>
                      </a:pPr>
                      <a:endParaRPr lang="en-US"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Ru</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00FF00"/>
                          </a:highlight>
                          <a:latin typeface="Calibri"/>
                          <a:ea typeface="宋体"/>
                          <a:cs typeface="Times New Roman"/>
                        </a:rPr>
                        <a:t>Rh</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00FF"/>
                          </a:highlight>
                          <a:latin typeface="Calibri"/>
                          <a:ea typeface="宋体"/>
                          <a:cs typeface="Times New Roman"/>
                        </a:rPr>
                        <a:t>Pd</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00FF"/>
                          </a:highlight>
                          <a:latin typeface="Calibri"/>
                          <a:ea typeface="宋体"/>
                          <a:cs typeface="Times New Roman"/>
                        </a:rPr>
                        <a:t>Ni</a:t>
                      </a:r>
                      <a:r>
                        <a:rPr lang="en-US" sz="2200" b="1" kern="100" baseline="-25000" dirty="0">
                          <a:solidFill>
                            <a:srgbClr val="000000"/>
                          </a:solidFill>
                          <a:highlight>
                            <a:srgbClr val="FF00FF"/>
                          </a:highlight>
                          <a:latin typeface="Calibri"/>
                          <a:ea typeface="宋体"/>
                          <a:cs typeface="Times New Roman"/>
                        </a:rPr>
                        <a:t>2</a:t>
                      </a:r>
                      <a:r>
                        <a:rPr lang="en-US" sz="2200" b="1" kern="100" dirty="0">
                          <a:solidFill>
                            <a:srgbClr val="000000"/>
                          </a:solidFill>
                          <a:highlight>
                            <a:srgbClr val="FF00FF"/>
                          </a:highlight>
                          <a:latin typeface="Calibri"/>
                          <a:ea typeface="宋体"/>
                          <a:cs typeface="Times New Roman"/>
                        </a:rPr>
                        <a:t>Pd</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NiPd</a:t>
                      </a:r>
                      <a:r>
                        <a:rPr lang="en-US" sz="2200" b="1" kern="100" baseline="-25000">
                          <a:solidFill>
                            <a:srgbClr val="000000"/>
                          </a:solidFill>
                          <a:highlight>
                            <a:srgbClr val="FF00FF"/>
                          </a:highlight>
                          <a:latin typeface="Calibri"/>
                          <a:ea typeface="宋体"/>
                          <a:cs typeface="Times New Roman"/>
                        </a:rPr>
                        <a:t>2</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Fe</a:t>
                      </a:r>
                      <a:r>
                        <a:rPr lang="en-US" sz="2200" b="1" kern="100" baseline="-25000">
                          <a:solidFill>
                            <a:srgbClr val="000000"/>
                          </a:solidFill>
                          <a:highlight>
                            <a:srgbClr val="FFFF00"/>
                          </a:highlight>
                          <a:latin typeface="Calibri"/>
                          <a:ea typeface="宋体"/>
                          <a:cs typeface="Times New Roman"/>
                        </a:rPr>
                        <a:t>2</a:t>
                      </a:r>
                      <a:r>
                        <a:rPr lang="en-US" sz="2200" b="1" kern="100">
                          <a:solidFill>
                            <a:srgbClr val="000000"/>
                          </a:solidFill>
                          <a:highlight>
                            <a:srgbClr val="FFFF00"/>
                          </a:highlight>
                          <a:latin typeface="Calibri"/>
                          <a:ea typeface="宋体"/>
                          <a:cs typeface="Times New Roman"/>
                        </a:rPr>
                        <a:t>Ir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FF"/>
                          </a:highlight>
                          <a:latin typeface="Calibri"/>
                          <a:ea typeface="宋体"/>
                          <a:cs typeface="Times New Roman"/>
                        </a:rPr>
                        <a:t>FeIr</a:t>
                      </a:r>
                      <a:r>
                        <a:rPr lang="en-US" sz="2200" b="1" kern="100" baseline="-25000">
                          <a:solidFill>
                            <a:srgbClr val="000000"/>
                          </a:solidFill>
                          <a:highlight>
                            <a:srgbClr val="00FFFF"/>
                          </a:highlight>
                          <a:latin typeface="Calibri"/>
                          <a:ea typeface="宋体"/>
                          <a:cs typeface="Times New Roman"/>
                        </a:rPr>
                        <a:t>2</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484191">
                <a:tc>
                  <a:txBody>
                    <a:bodyPr/>
                    <a:lstStyle/>
                    <a:p>
                      <a:pPr algn="ctr">
                        <a:spcAft>
                          <a:spcPts val="0"/>
                        </a:spcAft>
                      </a:pPr>
                      <a:r>
                        <a:rPr lang="en-US" sz="2200" b="1" i="1" kern="100">
                          <a:solidFill>
                            <a:srgbClr val="000000"/>
                          </a:solidFill>
                          <a:latin typeface="Calibri"/>
                          <a:ea typeface="宋体"/>
                          <a:cs typeface="Times New Roman"/>
                        </a:rPr>
                        <a:t>E</a:t>
                      </a:r>
                      <a:r>
                        <a:rPr lang="en-US" sz="2200" b="1" kern="100" baseline="-25000">
                          <a:solidFill>
                            <a:srgbClr val="000000"/>
                          </a:solidFill>
                          <a:latin typeface="Calibri"/>
                          <a:ea typeface="宋体"/>
                          <a:cs typeface="Times New Roman"/>
                        </a:rPr>
                        <a:t>g</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0.65</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00FF"/>
                          </a:highlight>
                          <a:latin typeface="Calibri"/>
                          <a:ea typeface="宋体"/>
                          <a:cs typeface="Times New Roman"/>
                        </a:rPr>
                        <a:t>0.24</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FF00FF"/>
                          </a:highlight>
                          <a:latin typeface="Calibri"/>
                          <a:ea typeface="宋体"/>
                          <a:cs typeface="Times New Roman"/>
                        </a:rPr>
                        <a:t>0.30</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0.27</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0.03</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FF"/>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484191">
                <a:tc>
                  <a:txBody>
                    <a:bodyPr/>
                    <a:lstStyle/>
                    <a:p>
                      <a:pPr algn="ctr">
                        <a:spcAft>
                          <a:spcPts val="0"/>
                        </a:spcAft>
                      </a:pPr>
                      <a:r>
                        <a:rPr lang="en-US" sz="2200" b="1" kern="100">
                          <a:solidFill>
                            <a:srgbClr val="000000"/>
                          </a:solidFill>
                          <a:latin typeface="Calibri"/>
                          <a:ea typeface="宋体"/>
                          <a:cs typeface="Times New Roman"/>
                        </a:rPr>
                        <a:t>Spin</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FF00FF"/>
                          </a:highlight>
                          <a:latin typeface="Calibri"/>
                          <a:ea typeface="宋体"/>
                          <a:cs typeface="Times New Roman"/>
                        </a:rPr>
                        <a:t>Unpolar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FF00FF"/>
                          </a:highlight>
                          <a:latin typeface="Calibri"/>
                          <a:ea typeface="宋体"/>
                          <a:cs typeface="Times New Roman"/>
                        </a:rPr>
                        <a:t>Unpolar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FF00"/>
                          </a:highlight>
                          <a:latin typeface="Calibri"/>
                          <a:ea typeface="宋体"/>
                          <a:cs typeface="Times New Roman"/>
                        </a:rPr>
                        <a:t>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FF"/>
                          </a:highlight>
                          <a:latin typeface="Calibri"/>
                          <a:ea typeface="宋体"/>
                          <a:cs typeface="Times New Roman"/>
                        </a:rPr>
                        <a:t>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484191">
                <a:tc>
                  <a:txBody>
                    <a:bodyPr/>
                    <a:lstStyle/>
                    <a:p>
                      <a:pPr algn="ctr">
                        <a:spcAft>
                          <a:spcPts val="0"/>
                        </a:spcAft>
                      </a:pPr>
                      <a:endParaRPr lang="en-US"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Os</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Ir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Pt</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Rh</a:t>
                      </a:r>
                      <a:r>
                        <a:rPr lang="en-US" sz="2200" b="1" kern="100" baseline="-25000">
                          <a:solidFill>
                            <a:srgbClr val="000000"/>
                          </a:solidFill>
                          <a:highlight>
                            <a:srgbClr val="00FF00"/>
                          </a:highlight>
                          <a:latin typeface="Calibri"/>
                          <a:ea typeface="宋体"/>
                          <a:cs typeface="Times New Roman"/>
                        </a:rPr>
                        <a:t>2</a:t>
                      </a:r>
                      <a:r>
                        <a:rPr lang="en-US" sz="2200" b="1" kern="100">
                          <a:solidFill>
                            <a:srgbClr val="000000"/>
                          </a:solidFill>
                          <a:highlight>
                            <a:srgbClr val="00FF00"/>
                          </a:highlight>
                          <a:latin typeface="Calibri"/>
                          <a:ea typeface="宋体"/>
                          <a:cs typeface="Times New Roman"/>
                        </a:rPr>
                        <a:t>Ir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00FF00"/>
                          </a:highlight>
                          <a:latin typeface="Calibri"/>
                          <a:ea typeface="宋体"/>
                          <a:cs typeface="Times New Roman"/>
                        </a:rPr>
                        <a:t>RhIr</a:t>
                      </a:r>
                      <a:r>
                        <a:rPr lang="en-US" sz="2200" b="1" kern="100" baseline="-25000" dirty="0">
                          <a:solidFill>
                            <a:srgbClr val="000000"/>
                          </a:solidFill>
                          <a:highlight>
                            <a:srgbClr val="00FF00"/>
                          </a:highlight>
                          <a:latin typeface="Calibri"/>
                          <a:ea typeface="宋体"/>
                          <a:cs typeface="Times New Roman"/>
                        </a:rPr>
                        <a:t>2</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00FF00"/>
                          </a:highlight>
                          <a:latin typeface="Calibri"/>
                          <a:ea typeface="宋体"/>
                          <a:cs typeface="Times New Roman"/>
                        </a:rPr>
                        <a:t>Ni</a:t>
                      </a:r>
                      <a:r>
                        <a:rPr lang="en-US" sz="2200" b="1" kern="100" baseline="-25000" dirty="0">
                          <a:solidFill>
                            <a:srgbClr val="000000"/>
                          </a:solidFill>
                          <a:highlight>
                            <a:srgbClr val="00FF00"/>
                          </a:highlight>
                          <a:latin typeface="Calibri"/>
                          <a:ea typeface="宋体"/>
                          <a:cs typeface="Times New Roman"/>
                        </a:rPr>
                        <a:t>2</a:t>
                      </a:r>
                      <a:r>
                        <a:rPr lang="en-US" sz="2200" b="1" kern="100" dirty="0">
                          <a:solidFill>
                            <a:srgbClr val="000000"/>
                          </a:solidFill>
                          <a:highlight>
                            <a:srgbClr val="00FF00"/>
                          </a:highlight>
                          <a:latin typeface="Calibri"/>
                          <a:ea typeface="宋体"/>
                          <a:cs typeface="Times New Roman"/>
                        </a:rPr>
                        <a:t>Ir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NiIr</a:t>
                      </a:r>
                      <a:r>
                        <a:rPr lang="en-US" sz="2200" b="1" kern="100" baseline="-25000">
                          <a:solidFill>
                            <a:srgbClr val="000000"/>
                          </a:solidFill>
                          <a:highlight>
                            <a:srgbClr val="00FF00"/>
                          </a:highlight>
                          <a:latin typeface="Calibri"/>
                          <a:ea typeface="宋体"/>
                          <a:cs typeface="Times New Roman"/>
                        </a:rPr>
                        <a:t>2</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484191">
                <a:tc>
                  <a:txBody>
                    <a:bodyPr/>
                    <a:lstStyle/>
                    <a:p>
                      <a:pPr algn="ctr">
                        <a:spcAft>
                          <a:spcPts val="0"/>
                        </a:spcAft>
                      </a:pPr>
                      <a:r>
                        <a:rPr lang="en-US" sz="2200" b="1" i="1" kern="100">
                          <a:solidFill>
                            <a:srgbClr val="000000"/>
                          </a:solidFill>
                          <a:latin typeface="Calibri"/>
                          <a:ea typeface="宋体"/>
                          <a:cs typeface="Times New Roman"/>
                        </a:rPr>
                        <a:t>E</a:t>
                      </a:r>
                      <a:r>
                        <a:rPr lang="en-US" sz="2200" b="1" kern="100" baseline="-25000">
                          <a:solidFill>
                            <a:srgbClr val="000000"/>
                          </a:solidFill>
                          <a:latin typeface="Calibri"/>
                          <a:ea typeface="宋体"/>
                          <a:cs typeface="Times New Roman"/>
                        </a:rPr>
                        <a:t>g</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0.98</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0.33</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0</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00FF00"/>
                          </a:highlight>
                          <a:latin typeface="Calibri"/>
                          <a:ea typeface="宋体"/>
                          <a:cs typeface="Times New Roman"/>
                        </a:rPr>
                        <a:t>0</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a:solidFill>
                            <a:srgbClr val="000000"/>
                          </a:solidFill>
                          <a:highlight>
                            <a:srgbClr val="00FF00"/>
                          </a:highlight>
                          <a:latin typeface="Calibri"/>
                          <a:ea typeface="宋体"/>
                          <a:cs typeface="Times New Roman"/>
                        </a:rPr>
                        <a:t>0</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484191">
                <a:tc>
                  <a:txBody>
                    <a:bodyPr/>
                    <a:lstStyle/>
                    <a:p>
                      <a:pPr algn="ctr">
                        <a:spcAft>
                          <a:spcPts val="0"/>
                        </a:spcAft>
                      </a:pPr>
                      <a:r>
                        <a:rPr lang="en-US" sz="2200" b="1" kern="100">
                          <a:solidFill>
                            <a:srgbClr val="000000"/>
                          </a:solidFill>
                          <a:latin typeface="Calibri"/>
                          <a:ea typeface="宋体"/>
                          <a:cs typeface="Times New Roman"/>
                        </a:rPr>
                        <a:t>Spin</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FF00FF"/>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a:solidFill>
                            <a:srgbClr val="000000"/>
                          </a:solidFill>
                          <a:highlight>
                            <a:srgbClr val="00FF00"/>
                          </a:highlight>
                          <a:latin typeface="Calibri"/>
                          <a:ea typeface="宋体"/>
                          <a:cs typeface="Times New Roman"/>
                        </a:rPr>
                        <a:t>Unpolar</a:t>
                      </a:r>
                      <a:endParaRPr lang="zh-CN" sz="2200" b="1" kern="10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2200" b="1" kern="100" dirty="0" err="1">
                          <a:solidFill>
                            <a:srgbClr val="000000"/>
                          </a:solidFill>
                          <a:highlight>
                            <a:srgbClr val="00FF00"/>
                          </a:highlight>
                          <a:latin typeface="Calibri"/>
                          <a:ea typeface="宋体"/>
                          <a:cs typeface="Times New Roman"/>
                        </a:rPr>
                        <a:t>Unpolar</a:t>
                      </a:r>
                      <a:endParaRPr lang="zh-CN" sz="2200" b="1" kern="100" dirty="0">
                        <a:solidFill>
                          <a:srgbClr val="000000"/>
                        </a:solidFill>
                        <a:latin typeface="Calibri"/>
                        <a:ea typeface="宋体"/>
                        <a:cs typeface="Times New Roman"/>
                      </a:endParaRPr>
                    </a:p>
                  </a:txBody>
                  <a:tcPr marL="93966" marR="93966" marT="0" marB="0" anchor="ctr" anchorCtr="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52487018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0" y="1768475"/>
          <a:ext cx="9144000" cy="28040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tblGrid>
              <a:tr h="700881">
                <a:tc>
                  <a:txBody>
                    <a:bodyPr/>
                    <a:lstStyle/>
                    <a:p>
                      <a:pPr algn="ctr"/>
                      <a:r>
                        <a:rPr lang="en-US" altLang="zh-CN" sz="4000" b="1" dirty="0" smtClean="0">
                          <a:solidFill>
                            <a:srgbClr val="000000"/>
                          </a:solidFill>
                        </a:rPr>
                        <a:t>Fe</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Fe/Fe</a:t>
                      </a:r>
                      <a:r>
                        <a:rPr lang="en-US" altLang="zh-CN" sz="2400" b="1" dirty="0" smtClean="0">
                          <a:solidFill>
                            <a:srgbClr val="000000"/>
                          </a:solidFill>
                        </a:rPr>
                        <a:t>2</a:t>
                      </a:r>
                      <a:r>
                        <a:rPr lang="en-US" altLang="zh-CN" sz="4000" b="1" dirty="0" smtClean="0">
                          <a:solidFill>
                            <a:srgbClr val="000000"/>
                          </a:solidFill>
                        </a:rPr>
                        <a:t>Co</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Fe/Fe</a:t>
                      </a:r>
                      <a:r>
                        <a:rPr lang="en-US" altLang="zh-CN" sz="2400" b="1" dirty="0" smtClean="0">
                          <a:solidFill>
                            <a:srgbClr val="000000"/>
                          </a:solidFill>
                        </a:rPr>
                        <a:t>2</a:t>
                      </a:r>
                      <a:r>
                        <a:rPr lang="en-US" altLang="zh-CN" sz="4000" b="1" dirty="0" smtClean="0">
                          <a:solidFill>
                            <a:srgbClr val="000000"/>
                          </a:solidFill>
                        </a:rPr>
                        <a:t>Co</a:t>
                      </a:r>
                      <a:endParaRPr lang="zh-CN" altLang="en-US" sz="4000" b="1" dirty="0">
                        <a:solidFill>
                          <a:srgbClr val="000000"/>
                        </a:solidFill>
                      </a:endParaRPr>
                    </a:p>
                  </a:txBody>
                  <a:tcPr marT="45710" marB="45710"/>
                </a:tc>
                <a:extLst>
                  <a:ext uri="{0D108BD9-81ED-4DB2-BD59-A6C34878D82A}">
                    <a16:rowId xmlns:a16="http://schemas.microsoft.com/office/drawing/2014/main" val="10000"/>
                  </a:ext>
                </a:extLst>
              </a:tr>
              <a:tr h="700881">
                <a:tc>
                  <a:txBody>
                    <a:bodyPr/>
                    <a:lstStyle/>
                    <a:p>
                      <a:pPr algn="ctr"/>
                      <a:r>
                        <a:rPr lang="en-US" altLang="zh-CN" sz="4000" b="1" dirty="0" smtClean="0">
                          <a:solidFill>
                            <a:srgbClr val="000000"/>
                          </a:solidFill>
                        </a:rPr>
                        <a:t>-1.23</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-1.14</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-1.15</a:t>
                      </a:r>
                      <a:endParaRPr lang="zh-CN" altLang="en-US" sz="4000" b="1" dirty="0">
                        <a:solidFill>
                          <a:srgbClr val="000000"/>
                        </a:solidFill>
                      </a:endParaRPr>
                    </a:p>
                  </a:txBody>
                  <a:tcPr marT="45710" marB="45710"/>
                </a:tc>
                <a:extLst>
                  <a:ext uri="{0D108BD9-81ED-4DB2-BD59-A6C34878D82A}">
                    <a16:rowId xmlns:a16="http://schemas.microsoft.com/office/drawing/2014/main" val="10001"/>
                  </a:ext>
                </a:extLst>
              </a:tr>
              <a:tr h="700881">
                <a:tc>
                  <a:txBody>
                    <a:bodyPr/>
                    <a:lstStyle/>
                    <a:p>
                      <a:pPr algn="ctr"/>
                      <a:r>
                        <a:rPr lang="en-US" altLang="zh-CN" sz="4000" b="1" dirty="0" smtClean="0">
                          <a:solidFill>
                            <a:srgbClr val="000000"/>
                          </a:solidFill>
                        </a:rPr>
                        <a:t>Co</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Co/FeCo</a:t>
                      </a:r>
                      <a:r>
                        <a:rPr lang="en-US" altLang="zh-CN" sz="2400" b="1" dirty="0" smtClean="0">
                          <a:solidFill>
                            <a:srgbClr val="000000"/>
                          </a:solidFill>
                        </a:rPr>
                        <a:t>2</a:t>
                      </a:r>
                      <a:endParaRPr lang="zh-CN" altLang="en-US" sz="2400" b="1" dirty="0">
                        <a:solidFill>
                          <a:srgbClr val="000000"/>
                        </a:solidFill>
                      </a:endParaRPr>
                    </a:p>
                  </a:txBody>
                  <a:tcPr marT="45710" marB="45710"/>
                </a:tc>
                <a:tc>
                  <a:txBody>
                    <a:bodyPr/>
                    <a:lstStyle/>
                    <a:p>
                      <a:pPr algn="ctr"/>
                      <a:r>
                        <a:rPr lang="en-US" altLang="zh-CN" sz="4000" b="1" dirty="0" smtClean="0">
                          <a:solidFill>
                            <a:srgbClr val="000000"/>
                          </a:solidFill>
                        </a:rPr>
                        <a:t>Co/FeCo</a:t>
                      </a:r>
                      <a:r>
                        <a:rPr lang="en-US" altLang="zh-CN" sz="2400" b="1" dirty="0" smtClean="0">
                          <a:solidFill>
                            <a:srgbClr val="000000"/>
                          </a:solidFill>
                        </a:rPr>
                        <a:t>2</a:t>
                      </a:r>
                      <a:endParaRPr lang="zh-CN" altLang="en-US" sz="4000" b="1" dirty="0">
                        <a:solidFill>
                          <a:srgbClr val="000000"/>
                        </a:solidFill>
                      </a:endParaRPr>
                    </a:p>
                  </a:txBody>
                  <a:tcPr marT="45710" marB="45710"/>
                </a:tc>
                <a:extLst>
                  <a:ext uri="{0D108BD9-81ED-4DB2-BD59-A6C34878D82A}">
                    <a16:rowId xmlns:a16="http://schemas.microsoft.com/office/drawing/2014/main" val="10002"/>
                  </a:ext>
                </a:extLst>
              </a:tr>
              <a:tr h="700881">
                <a:tc>
                  <a:txBody>
                    <a:bodyPr/>
                    <a:lstStyle/>
                    <a:p>
                      <a:pPr algn="ctr"/>
                      <a:r>
                        <a:rPr lang="en-US" altLang="zh-CN" sz="4000" b="1" dirty="0" smtClean="0">
                          <a:solidFill>
                            <a:srgbClr val="000000"/>
                          </a:solidFill>
                        </a:rPr>
                        <a:t>-1.56</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-1.56</a:t>
                      </a:r>
                      <a:endParaRPr lang="zh-CN" altLang="en-US" sz="4000" b="1" dirty="0">
                        <a:solidFill>
                          <a:srgbClr val="000000"/>
                        </a:solidFill>
                      </a:endParaRPr>
                    </a:p>
                  </a:txBody>
                  <a:tcPr marT="45710" marB="45710"/>
                </a:tc>
                <a:tc>
                  <a:txBody>
                    <a:bodyPr/>
                    <a:lstStyle/>
                    <a:p>
                      <a:pPr algn="ctr"/>
                      <a:r>
                        <a:rPr lang="en-US" altLang="zh-CN" sz="4000" b="1" dirty="0" smtClean="0">
                          <a:solidFill>
                            <a:srgbClr val="000000"/>
                          </a:solidFill>
                        </a:rPr>
                        <a:t>-1.57</a:t>
                      </a:r>
                      <a:endParaRPr lang="zh-CN" altLang="en-US" sz="4000" b="1" dirty="0">
                        <a:solidFill>
                          <a:srgbClr val="000000"/>
                        </a:solidFill>
                      </a:endParaRPr>
                    </a:p>
                  </a:txBody>
                  <a:tcPr marT="45710" marB="45710"/>
                </a:tc>
                <a:extLst>
                  <a:ext uri="{0D108BD9-81ED-4DB2-BD59-A6C34878D82A}">
                    <a16:rowId xmlns:a16="http://schemas.microsoft.com/office/drawing/2014/main" val="10003"/>
                  </a:ext>
                </a:extLst>
              </a:tr>
            </a:tbl>
          </a:graphicData>
        </a:graphic>
      </p:graphicFrame>
      <p:sp>
        <p:nvSpPr>
          <p:cNvPr id="5" name="Text Box 5"/>
          <p:cNvSpPr txBox="1">
            <a:spLocks noChangeArrowheads="1"/>
          </p:cNvSpPr>
          <p:nvPr/>
        </p:nvSpPr>
        <p:spPr bwMode="auto">
          <a:xfrm>
            <a:off x="0" y="0"/>
            <a:ext cx="9144000" cy="708025"/>
          </a:xfrm>
          <a:prstGeom prst="rect">
            <a:avLst/>
          </a:prstGeom>
          <a:solidFill>
            <a:schemeClr val="bg2">
              <a:lumMod val="90000"/>
            </a:schemeClr>
          </a:solidFill>
          <a:ln w="9525">
            <a:noFill/>
            <a:miter lim="800000"/>
            <a:headEnd/>
            <a:tailEnd/>
          </a:ln>
          <a:effectLst/>
        </p:spPr>
        <p:txBody>
          <a:bodyPr>
            <a:spAutoFit/>
          </a:bodyPr>
          <a:lstStyle/>
          <a:p>
            <a:pPr marL="457200" indent="-457200" algn="ctr" fontAlgn="base">
              <a:spcBef>
                <a:spcPct val="0"/>
              </a:spcBef>
              <a:spcAft>
                <a:spcPct val="0"/>
              </a:spcAft>
              <a:defRPr/>
            </a:pPr>
            <a:r>
              <a:rPr kumimoji="1" lang="en-US" altLang="zh-CN" sz="4000" b="1" dirty="0">
                <a:solidFill>
                  <a:srgbClr val="000000"/>
                </a:solidFill>
                <a:latin typeface="Arial" pitchFamily="34" charset="0"/>
                <a:cs typeface="Arial" pitchFamily="34" charset="0"/>
              </a:rPr>
              <a:t>d-band center (</a:t>
            </a:r>
            <a:r>
              <a:rPr kumimoji="1" lang="en-US" altLang="zh-CN" sz="4000" b="1" dirty="0" err="1">
                <a:solidFill>
                  <a:srgbClr val="000000"/>
                </a:solidFill>
                <a:latin typeface="Arial" pitchFamily="34" charset="0"/>
                <a:cs typeface="Arial" pitchFamily="34" charset="0"/>
              </a:rPr>
              <a:t>eV</a:t>
            </a:r>
            <a:r>
              <a:rPr kumimoji="1" lang="en-US" altLang="zh-CN" sz="4000" b="1" dirty="0">
                <a:solidFill>
                  <a:srgbClr val="000000"/>
                </a:solidFill>
                <a:latin typeface="Arial" pitchFamily="34" charset="0"/>
                <a:cs typeface="Arial" pitchFamily="34" charset="0"/>
              </a:rPr>
              <a:t>)</a:t>
            </a:r>
            <a:endParaRPr kumimoji="1" lang="en-US" altLang="zh-CN" sz="4000" b="1" dirty="0">
              <a:solidFill>
                <a:srgbClr val="006699"/>
              </a:solidFill>
              <a:latin typeface="Arial" pitchFamily="34" charset="0"/>
              <a:cs typeface="Arial" pitchFamily="34" charset="0"/>
            </a:endParaRPr>
          </a:p>
        </p:txBody>
      </p:sp>
    </p:spTree>
    <p:extLst>
      <p:ext uri="{BB962C8B-B14F-4D97-AF65-F5344CB8AC3E}">
        <p14:creationId xmlns:p14="http://schemas.microsoft.com/office/powerpoint/2010/main" val="291231052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4"/>
          <p:cNvSpPr>
            <a:spLocks noChangeArrowheads="1"/>
          </p:cNvSpPr>
          <p:nvPr/>
        </p:nvSpPr>
        <p:spPr bwMode="auto">
          <a:xfrm>
            <a:off x="2572546" y="338932"/>
            <a:ext cx="3246437" cy="771525"/>
          </a:xfrm>
          <a:prstGeom prst="rect">
            <a:avLst/>
          </a:prstGeom>
          <a:solidFill>
            <a:schemeClr val="bg1"/>
          </a:solidFill>
          <a:ln w="9525">
            <a:solidFill>
              <a:schemeClr val="tx1"/>
            </a:solidFill>
            <a:miter lim="800000"/>
            <a:headEnd/>
            <a:tailEnd/>
          </a:ln>
          <a:effectLst/>
        </p:spPr>
        <p:txBody>
          <a:bodyPr>
            <a:spAutoFit/>
          </a:bodyPr>
          <a:lstStyle/>
          <a:p>
            <a:pPr algn="ctr">
              <a:defRPr/>
            </a:pPr>
            <a:r>
              <a:rPr kumimoji="1" lang="en-US" altLang="zh-CN" sz="4400" b="1" dirty="0">
                <a:solidFill>
                  <a:prstClr val="black"/>
                </a:solidFill>
                <a:effectLst>
                  <a:outerShdw blurRad="38100" dist="38100" dir="2700000" algn="tl">
                    <a:srgbClr val="C0C0C0"/>
                  </a:outerShdw>
                </a:effectLst>
              </a:rPr>
              <a:t>Motivation</a:t>
            </a:r>
          </a:p>
        </p:txBody>
      </p:sp>
      <p:sp>
        <p:nvSpPr>
          <p:cNvPr id="1032" name="Text Box 55"/>
          <p:cNvSpPr txBox="1">
            <a:spLocks noChangeArrowheads="1"/>
          </p:cNvSpPr>
          <p:nvPr/>
        </p:nvSpPr>
        <p:spPr bwMode="auto">
          <a:xfrm>
            <a:off x="8616950" y="6362700"/>
            <a:ext cx="2984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a:solidFill>
                  <a:srgbClr val="000000"/>
                </a:solidFill>
                <a:latin typeface="Times New Roman" panose="02020603050405020304" pitchFamily="18" charset="0"/>
              </a:rPr>
              <a:t>1</a:t>
            </a:r>
          </a:p>
        </p:txBody>
      </p:sp>
      <p:pic>
        <p:nvPicPr>
          <p:cNvPr id="2" name="Picture 1"/>
          <p:cNvPicPr>
            <a:picLocks noChangeAspect="1"/>
          </p:cNvPicPr>
          <p:nvPr/>
        </p:nvPicPr>
        <p:blipFill>
          <a:blip r:embed="rId3"/>
          <a:stretch>
            <a:fillRect/>
          </a:stretch>
        </p:blipFill>
        <p:spPr>
          <a:xfrm>
            <a:off x="3613977" y="1540654"/>
            <a:ext cx="5530023" cy="4650248"/>
          </a:xfrm>
          <a:prstGeom prst="rect">
            <a:avLst/>
          </a:prstGeom>
        </p:spPr>
      </p:pic>
      <p:sp>
        <p:nvSpPr>
          <p:cNvPr id="3" name="TextBox 2"/>
          <p:cNvSpPr txBox="1"/>
          <p:nvPr/>
        </p:nvSpPr>
        <p:spPr>
          <a:xfrm>
            <a:off x="251520" y="1540653"/>
            <a:ext cx="3765774" cy="4401205"/>
          </a:xfrm>
          <a:prstGeom prst="rect">
            <a:avLst/>
          </a:prstGeom>
          <a:noFill/>
        </p:spPr>
        <p:txBody>
          <a:bodyPr wrap="none" rtlCol="0">
            <a:spAutoFit/>
          </a:bodyPr>
          <a:lstStyle/>
          <a:p>
            <a:r>
              <a:rPr lang="en-AU" sz="2800" dirty="0" smtClean="0"/>
              <a:t>Three technologies for</a:t>
            </a:r>
          </a:p>
          <a:p>
            <a:r>
              <a:rPr lang="en-AU" sz="2800" dirty="0"/>
              <a:t>h</a:t>
            </a:r>
            <a:r>
              <a:rPr lang="en-AU" sz="2800" dirty="0" smtClean="0"/>
              <a:t>arvesting the energy </a:t>
            </a:r>
          </a:p>
          <a:p>
            <a:r>
              <a:rPr lang="en-AU" sz="2800" dirty="0"/>
              <a:t>o</a:t>
            </a:r>
            <a:r>
              <a:rPr lang="en-AU" sz="2800" dirty="0" smtClean="0"/>
              <a:t>f the sun, producing </a:t>
            </a:r>
          </a:p>
          <a:p>
            <a:r>
              <a:rPr lang="en-AU" sz="2800" dirty="0"/>
              <a:t>e</a:t>
            </a:r>
            <a:r>
              <a:rPr lang="en-AU" sz="2800" dirty="0" smtClean="0"/>
              <a:t>lectricity or</a:t>
            </a:r>
            <a:r>
              <a:rPr lang="en-AU" sz="2800" dirty="0" smtClean="0">
                <a:solidFill>
                  <a:prstClr val="black"/>
                </a:solidFill>
              </a:rPr>
              <a:t> H</a:t>
            </a:r>
            <a:r>
              <a:rPr lang="en-AU" sz="2800" baseline="-25000" dirty="0" smtClean="0">
                <a:solidFill>
                  <a:prstClr val="black"/>
                </a:solidFill>
              </a:rPr>
              <a:t>2</a:t>
            </a:r>
            <a:r>
              <a:rPr lang="en-AU" sz="2800" dirty="0" smtClean="0">
                <a:solidFill>
                  <a:prstClr val="black"/>
                </a:solidFill>
              </a:rPr>
              <a:t> </a:t>
            </a:r>
          </a:p>
          <a:p>
            <a:r>
              <a:rPr lang="en-AU" sz="2800" dirty="0" smtClean="0">
                <a:solidFill>
                  <a:prstClr val="black"/>
                </a:solidFill>
              </a:rPr>
              <a:t>(hydrogen</a:t>
            </a:r>
            <a:r>
              <a:rPr lang="en-AU" sz="2800" dirty="0">
                <a:solidFill>
                  <a:prstClr val="black"/>
                </a:solidFill>
              </a:rPr>
              <a:t>) </a:t>
            </a:r>
            <a:r>
              <a:rPr lang="en-AU" sz="2800" dirty="0" smtClean="0">
                <a:solidFill>
                  <a:prstClr val="black"/>
                </a:solidFill>
              </a:rPr>
              <a:t>fuel:</a:t>
            </a:r>
          </a:p>
          <a:p>
            <a:pPr lvl="0"/>
            <a:endParaRPr lang="en-AU" sz="2800" b="1" dirty="0" smtClean="0"/>
          </a:p>
          <a:p>
            <a:r>
              <a:rPr lang="en-AU" sz="2800" b="1" dirty="0" smtClean="0"/>
              <a:t>Photovoltaics</a:t>
            </a:r>
            <a:endParaRPr lang="en-AU" sz="2800" dirty="0" smtClean="0"/>
          </a:p>
          <a:p>
            <a:r>
              <a:rPr lang="en-AU" sz="2800" b="1" dirty="0" err="1"/>
              <a:t>P</a:t>
            </a:r>
            <a:r>
              <a:rPr lang="en-AU" sz="2800" b="1" dirty="0" err="1" smtClean="0"/>
              <a:t>hotocatalysts</a:t>
            </a:r>
            <a:r>
              <a:rPr lang="en-AU" sz="2800" dirty="0" smtClean="0"/>
              <a:t> </a:t>
            </a:r>
          </a:p>
          <a:p>
            <a:r>
              <a:rPr lang="en-AU" sz="2800" b="1" dirty="0"/>
              <a:t>F</a:t>
            </a:r>
            <a:r>
              <a:rPr lang="en-AU" sz="2800" b="1" dirty="0" smtClean="0"/>
              <a:t>uel cells</a:t>
            </a:r>
            <a:r>
              <a:rPr lang="en-AU" sz="2800" dirty="0" smtClean="0"/>
              <a:t> </a:t>
            </a:r>
          </a:p>
          <a:p>
            <a:r>
              <a:rPr lang="en-AU" sz="2800" dirty="0" smtClean="0"/>
              <a:t> </a:t>
            </a:r>
            <a:endParaRPr lang="en-AU" dirty="0"/>
          </a:p>
        </p:txBody>
      </p:sp>
    </p:spTree>
    <p:extLst>
      <p:ext uri="{BB962C8B-B14F-4D97-AF65-F5344CB8AC3E}">
        <p14:creationId xmlns:p14="http://schemas.microsoft.com/office/powerpoint/2010/main" val="34821313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4" name="Slide Number Placeholder 3"/>
          <p:cNvSpPr>
            <a:spLocks noGrp="1"/>
          </p:cNvSpPr>
          <p:nvPr>
            <p:ph type="sldNum" sz="quarter" idx="12"/>
          </p:nvPr>
        </p:nvSpPr>
        <p:spPr/>
        <p:txBody>
          <a:bodyPr/>
          <a:lstStyle/>
          <a:p>
            <a:fld id="{5EB0718A-1B3D-42D2-9A2B-FB6CFA4B4E8D}" type="slidenum">
              <a:rPr lang="en-AU" smtClean="0"/>
              <a:pPr/>
              <a:t>47</a:t>
            </a:fld>
            <a:endParaRPr lang="en-AU"/>
          </a:p>
        </p:txBody>
      </p:sp>
      <p:pic>
        <p:nvPicPr>
          <p:cNvPr id="6" name="Picture 5"/>
          <p:cNvPicPr>
            <a:picLocks noChangeAspect="1"/>
          </p:cNvPicPr>
          <p:nvPr/>
        </p:nvPicPr>
        <p:blipFill>
          <a:blip r:embed="rId2"/>
          <a:stretch>
            <a:fillRect/>
          </a:stretch>
        </p:blipFill>
        <p:spPr>
          <a:xfrm>
            <a:off x="3024846" y="1546372"/>
            <a:ext cx="4721475" cy="1716057"/>
          </a:xfrm>
          <a:prstGeom prst="rect">
            <a:avLst/>
          </a:prstGeom>
        </p:spPr>
      </p:pic>
      <p:pic>
        <p:nvPicPr>
          <p:cNvPr id="7" name="Picture 6"/>
          <p:cNvPicPr>
            <a:picLocks noChangeAspect="1"/>
          </p:cNvPicPr>
          <p:nvPr/>
        </p:nvPicPr>
        <p:blipFill>
          <a:blip r:embed="rId3"/>
          <a:stretch>
            <a:fillRect/>
          </a:stretch>
        </p:blipFill>
        <p:spPr>
          <a:xfrm>
            <a:off x="742730" y="3356992"/>
            <a:ext cx="7771897" cy="2944507"/>
          </a:xfrm>
          <a:prstGeom prst="rect">
            <a:avLst/>
          </a:prstGeom>
        </p:spPr>
      </p:pic>
    </p:spTree>
    <p:extLst>
      <p:ext uri="{BB962C8B-B14F-4D97-AF65-F5344CB8AC3E}">
        <p14:creationId xmlns:p14="http://schemas.microsoft.com/office/powerpoint/2010/main" val="909789948"/>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AU" sz="4400" dirty="0" smtClean="0"/>
              <a:t>Ammonia Synthesis</a:t>
            </a:r>
            <a:endParaRPr lang="en-AU" sz="4400" dirty="0"/>
          </a:p>
        </p:txBody>
      </p:sp>
      <p:sp>
        <p:nvSpPr>
          <p:cNvPr id="4" name="Slide Number Placeholder 3"/>
          <p:cNvSpPr>
            <a:spLocks noGrp="1"/>
          </p:cNvSpPr>
          <p:nvPr>
            <p:ph type="sldNum" sz="quarter" idx="12"/>
          </p:nvPr>
        </p:nvSpPr>
        <p:spPr/>
        <p:txBody>
          <a:bodyPr/>
          <a:lstStyle/>
          <a:p>
            <a:fld id="{5EB0718A-1B3D-42D2-9A2B-FB6CFA4B4E8D}" type="slidenum">
              <a:rPr lang="en-AU" smtClean="0"/>
              <a:pPr/>
              <a:t>48</a:t>
            </a:fld>
            <a:endParaRPr lang="en-AU"/>
          </a:p>
        </p:txBody>
      </p:sp>
      <p:sp>
        <p:nvSpPr>
          <p:cNvPr id="5" name="Text Placeholder 4"/>
          <p:cNvSpPr>
            <a:spLocks noGrp="1"/>
          </p:cNvSpPr>
          <p:nvPr>
            <p:ph type="body" sz="quarter" idx="13"/>
          </p:nvPr>
        </p:nvSpPr>
        <p:spPr>
          <a:xfrm>
            <a:off x="284401" y="1412776"/>
            <a:ext cx="8662988" cy="773823"/>
          </a:xfrm>
        </p:spPr>
        <p:txBody>
          <a:bodyPr>
            <a:normAutofit fontScale="70000" lnSpcReduction="20000"/>
          </a:bodyPr>
          <a:lstStyle/>
          <a:p>
            <a:pPr>
              <a:lnSpc>
                <a:spcPct val="150000"/>
              </a:lnSpc>
            </a:pPr>
            <a:r>
              <a:rPr lang="en-AU" dirty="0"/>
              <a:t>Synthetic ammonia process is also called Haber-Bosch process which produces ammonia from gaseous N2 and H2. The elementary reaction steps are the following</a:t>
            </a:r>
            <a:r>
              <a:rPr lang="en-AU" dirty="0" smtClean="0"/>
              <a:t>,</a:t>
            </a:r>
            <a:endParaRPr lang="en-AU" dirty="0"/>
          </a:p>
        </p:txBody>
      </p:sp>
      <p:sp>
        <p:nvSpPr>
          <p:cNvPr id="6" name="Rectangle 5"/>
          <p:cNvSpPr/>
          <p:nvPr/>
        </p:nvSpPr>
        <p:spPr>
          <a:xfrm>
            <a:off x="220060" y="1727546"/>
            <a:ext cx="3635896" cy="3616375"/>
          </a:xfrm>
          <a:prstGeom prst="rect">
            <a:avLst/>
          </a:prstGeom>
        </p:spPr>
        <p:txBody>
          <a:bodyPr wrap="square">
            <a:spAutoFit/>
          </a:bodyPr>
          <a:lstStyle/>
          <a:p>
            <a:pP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 </a:t>
            </a:r>
            <a:endParaRPr lang="en-AU"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H</a:t>
            </a:r>
            <a:r>
              <a:rPr lang="en-AU" baseline="-25000" dirty="0">
                <a:latin typeface="Times New Roman" panose="02020603050405020304" pitchFamily="18" charset="0"/>
                <a:ea typeface="DengXian"/>
                <a:cs typeface="Times New Roman" panose="02020603050405020304" pitchFamily="18" charset="0"/>
              </a:rPr>
              <a:t>2</a:t>
            </a:r>
            <a:r>
              <a:rPr lang="en-AU" dirty="0">
                <a:latin typeface="Times New Roman" panose="02020603050405020304" pitchFamily="18" charset="0"/>
                <a:ea typeface="DengXian"/>
                <a:cs typeface="Times New Roman" panose="02020603050405020304" pitchFamily="18" charset="0"/>
              </a:rPr>
              <a:t> + 2* = 2H*</a:t>
            </a:r>
            <a:endParaRPr lang="en-AU"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N</a:t>
            </a:r>
            <a:r>
              <a:rPr lang="en-AU" baseline="-25000" dirty="0">
                <a:latin typeface="Times New Roman" panose="02020603050405020304" pitchFamily="18" charset="0"/>
                <a:ea typeface="DengXian"/>
                <a:cs typeface="Times New Roman" panose="02020603050405020304" pitchFamily="18" charset="0"/>
              </a:rPr>
              <a:t>2</a:t>
            </a:r>
            <a:r>
              <a:rPr lang="en-AU" dirty="0">
                <a:latin typeface="Times New Roman" panose="02020603050405020304" pitchFamily="18" charset="0"/>
                <a:ea typeface="DengXian"/>
                <a:cs typeface="Times New Roman" panose="02020603050405020304" pitchFamily="18" charset="0"/>
              </a:rPr>
              <a:t> + 2* = 2N*</a:t>
            </a:r>
            <a:endParaRPr lang="en-AU"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N* + H* = NH*+*</a:t>
            </a:r>
            <a:endParaRPr lang="en-AU"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NH* + H* = NH</a:t>
            </a:r>
            <a:r>
              <a:rPr lang="en-AU" baseline="-25000" dirty="0">
                <a:latin typeface="Times New Roman" panose="02020603050405020304" pitchFamily="18" charset="0"/>
                <a:ea typeface="DengXian"/>
                <a:cs typeface="Times New Roman" panose="02020603050405020304" pitchFamily="18" charset="0"/>
              </a:rPr>
              <a:t>2</a:t>
            </a:r>
            <a:r>
              <a:rPr lang="en-AU" dirty="0">
                <a:latin typeface="Times New Roman" panose="02020603050405020304" pitchFamily="18" charset="0"/>
                <a:ea typeface="DengXian"/>
                <a:cs typeface="Times New Roman" panose="02020603050405020304" pitchFamily="18" charset="0"/>
              </a:rPr>
              <a:t>*+*</a:t>
            </a:r>
            <a:endParaRPr lang="en-AU"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NH</a:t>
            </a:r>
            <a:r>
              <a:rPr lang="en-AU" baseline="-25000" dirty="0">
                <a:latin typeface="Times New Roman" panose="02020603050405020304" pitchFamily="18" charset="0"/>
                <a:ea typeface="DengXian"/>
                <a:cs typeface="Times New Roman" panose="02020603050405020304" pitchFamily="18" charset="0"/>
              </a:rPr>
              <a:t>2</a:t>
            </a:r>
            <a:r>
              <a:rPr lang="en-AU" dirty="0">
                <a:latin typeface="Times New Roman" panose="02020603050405020304" pitchFamily="18" charset="0"/>
                <a:ea typeface="DengXian"/>
                <a:cs typeface="Times New Roman" panose="02020603050405020304" pitchFamily="18" charset="0"/>
              </a:rPr>
              <a:t>* + H* = NH</a:t>
            </a:r>
            <a:r>
              <a:rPr lang="en-AU" baseline="-25000" dirty="0">
                <a:latin typeface="Times New Roman" panose="02020603050405020304" pitchFamily="18" charset="0"/>
                <a:ea typeface="DengXian"/>
                <a:cs typeface="Times New Roman" panose="02020603050405020304" pitchFamily="18" charset="0"/>
              </a:rPr>
              <a:t>3</a:t>
            </a:r>
            <a:r>
              <a:rPr lang="en-AU" dirty="0">
                <a:latin typeface="Times New Roman" panose="02020603050405020304" pitchFamily="18" charset="0"/>
                <a:ea typeface="DengXian"/>
                <a:cs typeface="Times New Roman" panose="02020603050405020304" pitchFamily="18" charset="0"/>
              </a:rPr>
              <a:t>*+*</a:t>
            </a:r>
            <a:endParaRPr lang="en-AU" dirty="0">
              <a:latin typeface="Calibri" panose="020F0502020204030204" pitchFamily="34" charset="0"/>
              <a:ea typeface="DengXian"/>
              <a:cs typeface="Times New Roman" panose="02020603050405020304" pitchFamily="18" charset="0"/>
            </a:endParaRPr>
          </a:p>
          <a:p>
            <a:pPr algn="ctr">
              <a:lnSpc>
                <a:spcPct val="150000"/>
              </a:lnSpc>
              <a:spcAft>
                <a:spcPts val="800"/>
              </a:spcAft>
            </a:pPr>
            <a:r>
              <a:rPr lang="en-AU" dirty="0">
                <a:latin typeface="Times New Roman" panose="02020603050405020304" pitchFamily="18" charset="0"/>
                <a:ea typeface="DengXian"/>
                <a:cs typeface="Times New Roman" panose="02020603050405020304" pitchFamily="18" charset="0"/>
              </a:rPr>
              <a:t>NH</a:t>
            </a:r>
            <a:r>
              <a:rPr lang="en-AU" baseline="-25000" dirty="0">
                <a:latin typeface="Times New Roman" panose="02020603050405020304" pitchFamily="18" charset="0"/>
                <a:ea typeface="DengXian"/>
                <a:cs typeface="Times New Roman" panose="02020603050405020304" pitchFamily="18" charset="0"/>
              </a:rPr>
              <a:t>3</a:t>
            </a:r>
            <a:r>
              <a:rPr lang="en-AU" dirty="0">
                <a:latin typeface="Times New Roman" panose="02020603050405020304" pitchFamily="18" charset="0"/>
                <a:ea typeface="DengXian"/>
                <a:cs typeface="Times New Roman" panose="02020603050405020304" pitchFamily="18" charset="0"/>
              </a:rPr>
              <a:t>* = NH</a:t>
            </a:r>
            <a:r>
              <a:rPr lang="en-AU" baseline="-25000" dirty="0">
                <a:latin typeface="Times New Roman" panose="02020603050405020304" pitchFamily="18" charset="0"/>
                <a:ea typeface="DengXian"/>
                <a:cs typeface="Times New Roman" panose="02020603050405020304" pitchFamily="18" charset="0"/>
              </a:rPr>
              <a:t>3</a:t>
            </a:r>
            <a:r>
              <a:rPr lang="en-AU" dirty="0">
                <a:latin typeface="Times New Roman" panose="02020603050405020304" pitchFamily="18" charset="0"/>
                <a:ea typeface="DengXian"/>
                <a:cs typeface="Times New Roman" panose="02020603050405020304" pitchFamily="18" charset="0"/>
              </a:rPr>
              <a:t> + *</a:t>
            </a:r>
            <a:endParaRPr lang="en-AU" dirty="0">
              <a:effectLst/>
              <a:latin typeface="Calibri" panose="020F0502020204030204" pitchFamily="34" charset="0"/>
              <a:ea typeface="DengXian"/>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1332656" y="5984141"/>
            <a:ext cx="11627768" cy="697867"/>
          </a:xfrm>
          <a:prstGeom prst="rect">
            <a:avLst/>
          </a:prstGeom>
        </p:spPr>
      </p:pic>
      <p:sp>
        <p:nvSpPr>
          <p:cNvPr id="3" name="TextBox 2"/>
          <p:cNvSpPr txBox="1"/>
          <p:nvPr/>
        </p:nvSpPr>
        <p:spPr>
          <a:xfrm>
            <a:off x="4355976" y="4622960"/>
            <a:ext cx="3672800" cy="646331"/>
          </a:xfrm>
          <a:prstGeom prst="rect">
            <a:avLst/>
          </a:prstGeom>
          <a:noFill/>
        </p:spPr>
        <p:txBody>
          <a:bodyPr wrap="none" rtlCol="0">
            <a:spAutoFit/>
          </a:bodyPr>
          <a:lstStyle/>
          <a:p>
            <a:r>
              <a:rPr lang="en-AU" dirty="0" smtClean="0"/>
              <a:t>Cleavage of the strong N2 bond is</a:t>
            </a:r>
          </a:p>
          <a:p>
            <a:r>
              <a:rPr lang="en-AU" dirty="0" smtClean="0"/>
              <a:t>The rate-determining step </a:t>
            </a:r>
            <a:endParaRPr lang="en-AU" dirty="0"/>
          </a:p>
        </p:txBody>
      </p:sp>
      <p:sp>
        <p:nvSpPr>
          <p:cNvPr id="7" name="TextBox 6"/>
          <p:cNvSpPr txBox="1"/>
          <p:nvPr/>
        </p:nvSpPr>
        <p:spPr>
          <a:xfrm>
            <a:off x="4615895" y="2637626"/>
            <a:ext cx="5814412" cy="1200329"/>
          </a:xfrm>
          <a:prstGeom prst="rect">
            <a:avLst/>
          </a:prstGeom>
          <a:noFill/>
        </p:spPr>
        <p:txBody>
          <a:bodyPr wrap="none" rtlCol="0">
            <a:spAutoFit/>
          </a:bodyPr>
          <a:lstStyle/>
          <a:p>
            <a:r>
              <a:rPr lang="en-AU" dirty="0" smtClean="0"/>
              <a:t>Haber-Bosch has disadvantages such</a:t>
            </a:r>
          </a:p>
          <a:p>
            <a:r>
              <a:rPr lang="en-AU" dirty="0" smtClean="0"/>
              <a:t>As using high value-added clean energy H2,</a:t>
            </a:r>
          </a:p>
          <a:p>
            <a:r>
              <a:rPr lang="en-AU" dirty="0" smtClean="0"/>
              <a:t>Harsh reaction conditions (high temperature 400-500 C</a:t>
            </a:r>
          </a:p>
          <a:p>
            <a:r>
              <a:rPr lang="en-AU" dirty="0" smtClean="0"/>
              <a:t>And pressure, 150-300 bar)</a:t>
            </a:r>
            <a:endParaRPr lang="en-AU" dirty="0"/>
          </a:p>
        </p:txBody>
      </p:sp>
    </p:spTree>
    <p:extLst>
      <p:ext uri="{BB962C8B-B14F-4D97-AF65-F5344CB8AC3E}">
        <p14:creationId xmlns:p14="http://schemas.microsoft.com/office/powerpoint/2010/main" val="205179973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ChangeArrowheads="1"/>
          </p:cNvSpPr>
          <p:nvPr/>
        </p:nvSpPr>
        <p:spPr bwMode="auto">
          <a:xfrm>
            <a:off x="639763" y="600075"/>
            <a:ext cx="3246437" cy="771525"/>
          </a:xfrm>
          <a:prstGeom prst="rect">
            <a:avLst/>
          </a:prstGeom>
          <a:solidFill>
            <a:schemeClr val="bg1"/>
          </a:solidFill>
          <a:ln w="9525">
            <a:solidFill>
              <a:schemeClr val="tx1"/>
            </a:solidFill>
            <a:miter lim="800000"/>
            <a:headEnd/>
            <a:tailEnd/>
          </a:ln>
          <a:effectLst/>
        </p:spPr>
        <p:txBody>
          <a:bodyPr>
            <a:spAutoFit/>
          </a:bodyPr>
          <a:lstStyle/>
          <a:p>
            <a:pPr algn="ctr">
              <a:defRPr/>
            </a:pPr>
            <a:r>
              <a:rPr kumimoji="1" lang="en-US" altLang="zh-CN" sz="4400" b="1">
                <a:effectLst>
                  <a:outerShdw blurRad="38100" dist="38100" dir="2700000" algn="tl">
                    <a:srgbClr val="C0C0C0"/>
                  </a:outerShdw>
                </a:effectLst>
                <a:latin typeface="Arial" pitchFamily="34" charset="0"/>
              </a:rPr>
              <a:t>Motivation</a:t>
            </a:r>
          </a:p>
        </p:txBody>
      </p:sp>
      <p:sp>
        <p:nvSpPr>
          <p:cNvPr id="4" name="TextBox 3"/>
          <p:cNvSpPr txBox="1"/>
          <p:nvPr/>
        </p:nvSpPr>
        <p:spPr>
          <a:xfrm>
            <a:off x="609600" y="1741488"/>
            <a:ext cx="7924800" cy="1077912"/>
          </a:xfrm>
          <a:prstGeom prst="rect">
            <a:avLst/>
          </a:prstGeom>
          <a:solidFill>
            <a:srgbClr val="FFFFCC"/>
          </a:solidFill>
        </p:spPr>
        <p:txBody>
          <a:bodyPr>
            <a:spAutoFit/>
          </a:bodyPr>
          <a:lstStyle/>
          <a:p>
            <a:pPr>
              <a:defRPr/>
            </a:pPr>
            <a:r>
              <a:rPr lang="en-US" altLang="zh-CN" sz="3200" b="1" dirty="0">
                <a:latin typeface="Times New Roman" pitchFamily="18" charset="0"/>
                <a:cs typeface="Times New Roman" pitchFamily="18" charset="0"/>
              </a:rPr>
              <a:t>Two factors determine the performance of ORR catalysts:</a:t>
            </a:r>
            <a:endParaRPr lang="zh-CN" altLang="en-US" sz="3200" b="1" dirty="0">
              <a:latin typeface="Times New Roman" pitchFamily="18" charset="0"/>
              <a:cs typeface="Times New Roman" pitchFamily="18" charset="0"/>
            </a:endParaRPr>
          </a:p>
        </p:txBody>
      </p:sp>
      <p:sp>
        <p:nvSpPr>
          <p:cNvPr id="5" name="TextBox 4"/>
          <p:cNvSpPr txBox="1"/>
          <p:nvPr/>
        </p:nvSpPr>
        <p:spPr>
          <a:xfrm>
            <a:off x="609600" y="3389313"/>
            <a:ext cx="7924800" cy="954087"/>
          </a:xfrm>
          <a:prstGeom prst="rect">
            <a:avLst/>
          </a:prstGeom>
          <a:solidFill>
            <a:schemeClr val="tx2">
              <a:lumMod val="20000"/>
              <a:lumOff val="80000"/>
            </a:schemeClr>
          </a:solidFill>
        </p:spPr>
        <p:txBody>
          <a:bodyPr>
            <a:spAutoFit/>
          </a:bodyPr>
          <a:lstStyle/>
          <a:p>
            <a:pPr>
              <a:defRPr/>
            </a:pPr>
            <a:r>
              <a:rPr lang="en-US" altLang="zh-CN" sz="2800" b="1" dirty="0">
                <a:latin typeface="Times New Roman" pitchFamily="18" charset="0"/>
                <a:cs typeface="Times New Roman" pitchFamily="18" charset="0"/>
              </a:rPr>
              <a:t>1. The elemental composition and the interactions between different components</a:t>
            </a:r>
            <a:endParaRPr lang="zh-CN" altLang="en-US" sz="2800" b="1" dirty="0">
              <a:latin typeface="Times New Roman" pitchFamily="18" charset="0"/>
              <a:cs typeface="Times New Roman" pitchFamily="18" charset="0"/>
            </a:endParaRPr>
          </a:p>
        </p:txBody>
      </p:sp>
      <p:sp>
        <p:nvSpPr>
          <p:cNvPr id="6149" name="TextBox 5"/>
          <p:cNvSpPr txBox="1">
            <a:spLocks noChangeArrowheads="1"/>
          </p:cNvSpPr>
          <p:nvPr/>
        </p:nvSpPr>
        <p:spPr bwMode="auto">
          <a:xfrm>
            <a:off x="609600" y="5114925"/>
            <a:ext cx="7015163" cy="523875"/>
          </a:xfrm>
          <a:prstGeom prst="rect">
            <a:avLst/>
          </a:prstGeom>
          <a:solidFill>
            <a:srgbClr val="FF99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2800" b="1">
                <a:latin typeface="Times New Roman" panose="02020603050405020304" pitchFamily="18" charset="0"/>
                <a:cs typeface="Times New Roman" panose="02020603050405020304" pitchFamily="18" charset="0"/>
              </a:rPr>
              <a:t>2. Specific surface area and porous structure</a:t>
            </a:r>
            <a:endParaRPr lang="zh-CN" altLang="en-US" sz="2800" b="1">
              <a:latin typeface="Times New Roman" panose="02020603050405020304" pitchFamily="18" charset="0"/>
              <a:cs typeface="Times New Roman" panose="02020603050405020304" pitchFamily="18" charset="0"/>
            </a:endParaRPr>
          </a:p>
        </p:txBody>
      </p:sp>
      <p:sp>
        <p:nvSpPr>
          <p:cNvPr id="6150" name="TextBox 6"/>
          <p:cNvSpPr txBox="1">
            <a:spLocks noChangeArrowheads="1"/>
          </p:cNvSpPr>
          <p:nvPr/>
        </p:nvSpPr>
        <p:spPr bwMode="auto">
          <a:xfrm>
            <a:off x="5580112" y="6225381"/>
            <a:ext cx="34512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i="1" dirty="0">
                <a:solidFill>
                  <a:srgbClr val="000000"/>
                </a:solidFill>
                <a:latin typeface="Arial" panose="020B0604020202020204" pitchFamily="34" charset="0"/>
                <a:cs typeface="Arial" panose="020B0604020202020204" pitchFamily="34" charset="0"/>
              </a:rPr>
              <a:t>Chem. Soc. Rev. 2015,44,2168.</a:t>
            </a:r>
            <a:endParaRPr lang="zh-CN" altLang="en-US" i="1" dirty="0">
              <a:solidFill>
                <a:srgbClr val="0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5165850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p:cNvSpPr txBox="1">
            <a:spLocks noChangeArrowheads="1"/>
          </p:cNvSpPr>
          <p:nvPr/>
        </p:nvSpPr>
        <p:spPr bwMode="auto">
          <a:xfrm>
            <a:off x="2843808" y="395288"/>
            <a:ext cx="3621088" cy="646112"/>
          </a:xfrm>
          <a:prstGeom prst="rect">
            <a:avLst/>
          </a:prstGeom>
          <a:solidFill>
            <a:srgbClr val="FFFFCC"/>
          </a:solidFill>
          <a:ln w="9525">
            <a:noFill/>
            <a:miter lim="800000"/>
            <a:headEnd/>
            <a:tailEnd/>
          </a:ln>
        </p:spPr>
        <p:txBody>
          <a:bodyPr wrap="none">
            <a:spAutoFit/>
          </a:bodyPr>
          <a:lstStyle/>
          <a:p>
            <a:pPr>
              <a:defRPr/>
            </a:pPr>
            <a:r>
              <a:rPr lang="en-US" altLang="zh-CN" sz="3600" b="1" dirty="0">
                <a:solidFill>
                  <a:srgbClr val="000000"/>
                </a:solidFill>
                <a:latin typeface="Arial" pitchFamily="34" charset="0"/>
              </a:rPr>
              <a:t>MOFs materials</a:t>
            </a:r>
            <a:endParaRPr lang="en-US" altLang="zh-CN" sz="2400" b="1" dirty="0">
              <a:solidFill>
                <a:srgbClr val="000000"/>
              </a:solidFill>
              <a:latin typeface="Arial" pitchFamily="34" charset="0"/>
            </a:endParaRPr>
          </a:p>
        </p:txBody>
      </p:sp>
      <p:sp>
        <p:nvSpPr>
          <p:cNvPr id="8195" name="TextBox 4"/>
          <p:cNvSpPr txBox="1">
            <a:spLocks noChangeArrowheads="1"/>
          </p:cNvSpPr>
          <p:nvPr/>
        </p:nvSpPr>
        <p:spPr bwMode="auto">
          <a:xfrm>
            <a:off x="4953000" y="1752600"/>
            <a:ext cx="4191000" cy="584200"/>
          </a:xfrm>
          <a:prstGeom prst="rect">
            <a:avLst/>
          </a:prstGeom>
          <a:solidFill>
            <a:srgbClr val="CCFFFF"/>
          </a:solidFill>
          <a:ln>
            <a:noFill/>
          </a:ln>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3200" b="1" dirty="0">
                <a:solidFill>
                  <a:srgbClr val="006699"/>
                </a:solidFill>
                <a:latin typeface="Arial" panose="020B0604020202020204" pitchFamily="34" charset="0"/>
              </a:rPr>
              <a:t>high surface area</a:t>
            </a:r>
            <a:endParaRPr lang="zh-CN" altLang="en-US" sz="3200" b="1" dirty="0">
              <a:solidFill>
                <a:srgbClr val="006699"/>
              </a:solidFill>
            </a:endParaRPr>
          </a:p>
        </p:txBody>
      </p:sp>
      <p:sp>
        <p:nvSpPr>
          <p:cNvPr id="8196" name="TextBox 5"/>
          <p:cNvSpPr txBox="1">
            <a:spLocks noChangeArrowheads="1"/>
          </p:cNvSpPr>
          <p:nvPr/>
        </p:nvSpPr>
        <p:spPr bwMode="auto">
          <a:xfrm>
            <a:off x="4343400" y="3113088"/>
            <a:ext cx="4800600" cy="1077912"/>
          </a:xfrm>
          <a:prstGeom prst="rect">
            <a:avLst/>
          </a:prstGeom>
          <a:solidFill>
            <a:srgbClr val="CCFFFF"/>
          </a:solidFill>
          <a:ln>
            <a:noFill/>
          </a:ln>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r" eaLnBrk="1" hangingPunct="1"/>
            <a:r>
              <a:rPr lang="en-US" altLang="zh-CN" sz="3200" b="1" dirty="0">
                <a:solidFill>
                  <a:srgbClr val="006699"/>
                </a:solidFill>
                <a:latin typeface="Arial" panose="020B0604020202020204" pitchFamily="34" charset="0"/>
              </a:rPr>
              <a:t>uniformly distributed coordinated metal</a:t>
            </a:r>
            <a:endParaRPr lang="zh-CN" altLang="en-US" sz="3200" b="1" dirty="0">
              <a:solidFill>
                <a:srgbClr val="006699"/>
              </a:solidFill>
            </a:endParaRPr>
          </a:p>
        </p:txBody>
      </p:sp>
      <p:pic>
        <p:nvPicPr>
          <p:cNvPr id="8197" name="Picture 2"/>
          <p:cNvPicPr>
            <a:picLocks noChangeAspect="1" noChangeArrowheads="1"/>
          </p:cNvPicPr>
          <p:nvPr/>
        </p:nvPicPr>
        <p:blipFill>
          <a:blip r:embed="rId3">
            <a:extLst>
              <a:ext uri="{28A0092B-C50C-407E-A947-70E740481C1C}">
                <a14:useLocalDpi xmlns:a14="http://schemas.microsoft.com/office/drawing/2010/main" val="0"/>
              </a:ext>
            </a:extLst>
          </a:blip>
          <a:srcRect l="2698" t="4054" r="4207" b="4054"/>
          <a:stretch>
            <a:fillRect/>
          </a:stretch>
        </p:blipFill>
        <p:spPr bwMode="auto">
          <a:xfrm>
            <a:off x="0" y="1219200"/>
            <a:ext cx="50260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TextBox 7"/>
          <p:cNvSpPr txBox="1">
            <a:spLocks noChangeArrowheads="1"/>
          </p:cNvSpPr>
          <p:nvPr/>
        </p:nvSpPr>
        <p:spPr bwMode="auto">
          <a:xfrm>
            <a:off x="5029200" y="4865688"/>
            <a:ext cx="4114800" cy="1077912"/>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algn="ctr" eaLnBrk="1" hangingPunct="1"/>
            <a:r>
              <a:rPr lang="en-US" altLang="zh-CN" sz="3200" b="1" dirty="0">
                <a:latin typeface="Arial" panose="020B0604020202020204" pitchFamily="34" charset="0"/>
                <a:cs typeface="Arial" panose="020B0604020202020204" pitchFamily="34" charset="0"/>
              </a:rPr>
              <a:t>controllable porous structure</a:t>
            </a:r>
            <a:endParaRPr lang="zh-CN" altLang="en-US" sz="32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01016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5430" y="1385322"/>
            <a:ext cx="6321425" cy="478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p:cNvSpPr txBox="1">
            <a:spLocks noChangeArrowheads="1"/>
          </p:cNvSpPr>
          <p:nvPr/>
        </p:nvSpPr>
        <p:spPr bwMode="auto">
          <a:xfrm>
            <a:off x="2915816" y="314966"/>
            <a:ext cx="4689475" cy="646112"/>
          </a:xfrm>
          <a:prstGeom prst="rect">
            <a:avLst/>
          </a:prstGeom>
          <a:solidFill>
            <a:srgbClr val="FFFFCC"/>
          </a:solidFill>
          <a:ln w="9525">
            <a:noFill/>
            <a:miter lim="800000"/>
            <a:headEnd/>
            <a:tailEnd/>
          </a:ln>
        </p:spPr>
        <p:txBody>
          <a:bodyPr wrap="none">
            <a:spAutoFit/>
          </a:bodyPr>
          <a:lstStyle/>
          <a:p>
            <a:pPr>
              <a:defRPr/>
            </a:pPr>
            <a:r>
              <a:rPr lang="en-US" altLang="zh-CN" sz="3600" b="1" dirty="0">
                <a:solidFill>
                  <a:srgbClr val="000000"/>
                </a:solidFill>
                <a:latin typeface="Arial" pitchFamily="34" charset="0"/>
              </a:rPr>
              <a:t>Volcano relationship</a:t>
            </a:r>
            <a:endParaRPr lang="en-US" altLang="zh-CN" sz="2400" b="1" dirty="0">
              <a:solidFill>
                <a:srgbClr val="000000"/>
              </a:solidFill>
              <a:latin typeface="Arial" pitchFamily="34" charset="0"/>
            </a:endParaRPr>
          </a:p>
        </p:txBody>
      </p:sp>
      <p:sp>
        <p:nvSpPr>
          <p:cNvPr id="7172" name="TextBox 4"/>
          <p:cNvSpPr txBox="1">
            <a:spLocks noChangeArrowheads="1"/>
          </p:cNvSpPr>
          <p:nvPr/>
        </p:nvSpPr>
        <p:spPr bwMode="auto">
          <a:xfrm>
            <a:off x="5410200" y="6172200"/>
            <a:ext cx="37623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i="1">
                <a:solidFill>
                  <a:srgbClr val="000000"/>
                </a:solidFill>
                <a:latin typeface="Arial" panose="020B0604020202020204" pitchFamily="34" charset="0"/>
                <a:cs typeface="Arial" panose="020B0604020202020204" pitchFamily="34" charset="0"/>
              </a:rPr>
              <a:t>J. Phys. Chem. B 2004,108,17886.</a:t>
            </a:r>
            <a:endParaRPr lang="zh-CN" altLang="en-US" i="1">
              <a:solidFill>
                <a:srgbClr val="000000"/>
              </a:solidFill>
              <a:latin typeface="Arial" panose="020B0604020202020204" pitchFamily="34" charset="0"/>
              <a:cs typeface="Arial" panose="020B0604020202020204" pitchFamily="34" charset="0"/>
            </a:endParaRPr>
          </a:p>
        </p:txBody>
      </p:sp>
      <p:sp>
        <p:nvSpPr>
          <p:cNvPr id="7173" name="TextBox 4"/>
          <p:cNvSpPr txBox="1">
            <a:spLocks noChangeArrowheads="1"/>
          </p:cNvSpPr>
          <p:nvPr/>
        </p:nvSpPr>
        <p:spPr bwMode="auto">
          <a:xfrm>
            <a:off x="-115730" y="1961675"/>
            <a:ext cx="33813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2800" b="1" dirty="0">
                <a:latin typeface="Arial" panose="020B0604020202020204" pitchFamily="34" charset="0"/>
                <a:cs typeface="Arial" panose="020B0604020202020204" pitchFamily="34" charset="0"/>
              </a:rPr>
              <a:t>Adsorption energy</a:t>
            </a:r>
            <a:endParaRPr lang="zh-CN" altLang="en-US" sz="2800" b="1" dirty="0">
              <a:latin typeface="Arial" panose="020B0604020202020204" pitchFamily="34" charset="0"/>
              <a:cs typeface="Arial" panose="020B0604020202020204" pitchFamily="34" charset="0"/>
            </a:endParaRPr>
          </a:p>
        </p:txBody>
      </p:sp>
      <p:sp>
        <p:nvSpPr>
          <p:cNvPr id="7174" name="TextBox 5"/>
          <p:cNvSpPr txBox="1">
            <a:spLocks noChangeArrowheads="1"/>
          </p:cNvSpPr>
          <p:nvPr/>
        </p:nvSpPr>
        <p:spPr bwMode="auto">
          <a:xfrm>
            <a:off x="832802" y="4509120"/>
            <a:ext cx="1484313"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Verdana" panose="020B0604030504040204" pitchFamily="34" charset="0"/>
                <a:ea typeface="宋体" panose="02010600030101010101" pitchFamily="2" charset="-122"/>
              </a:defRPr>
            </a:lvl1pPr>
            <a:lvl2pPr marL="742950" indent="-285750" eaLnBrk="0" hangingPunct="0">
              <a:defRPr>
                <a:solidFill>
                  <a:schemeClr val="tx1"/>
                </a:solidFill>
                <a:latin typeface="Verdana" panose="020B0604030504040204" pitchFamily="34" charset="0"/>
                <a:ea typeface="宋体" panose="02010600030101010101" pitchFamily="2" charset="-122"/>
              </a:defRPr>
            </a:lvl2pPr>
            <a:lvl3pPr marL="1143000" indent="-228600" eaLnBrk="0" hangingPunct="0">
              <a:defRPr>
                <a:solidFill>
                  <a:schemeClr val="tx1"/>
                </a:solidFill>
                <a:latin typeface="Verdana" panose="020B0604030504040204" pitchFamily="34" charset="0"/>
                <a:ea typeface="宋体" panose="02010600030101010101" pitchFamily="2" charset="-122"/>
              </a:defRPr>
            </a:lvl3pPr>
            <a:lvl4pPr marL="1600200" indent="-228600" eaLnBrk="0" hangingPunct="0">
              <a:defRPr>
                <a:solidFill>
                  <a:schemeClr val="tx1"/>
                </a:solidFill>
                <a:latin typeface="Verdana" panose="020B0604030504040204" pitchFamily="34" charset="0"/>
                <a:ea typeface="宋体" panose="02010600030101010101" pitchFamily="2" charset="-122"/>
              </a:defRPr>
            </a:lvl4pPr>
            <a:lvl5pPr marL="2057400" indent="-228600" eaLnBrk="0" hangingPunct="0">
              <a:defRPr>
                <a:solidFill>
                  <a:schemeClr val="tx1"/>
                </a:solidFill>
                <a:latin typeface="Verdan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Verdana" panose="020B0604030504040204" pitchFamily="34" charset="0"/>
                <a:ea typeface="宋体" panose="02010600030101010101" pitchFamily="2" charset="-122"/>
              </a:defRPr>
            </a:lvl9pPr>
          </a:lstStyle>
          <a:p>
            <a:pPr eaLnBrk="1" hangingPunct="1"/>
            <a:r>
              <a:rPr lang="en-US" altLang="zh-CN" sz="2800" b="1" dirty="0">
                <a:latin typeface="Arial" panose="020B0604020202020204" pitchFamily="34" charset="0"/>
                <a:cs typeface="Arial" panose="020B0604020202020204" pitchFamily="34" charset="0"/>
              </a:rPr>
              <a:t>Activity</a:t>
            </a:r>
            <a:endParaRPr lang="zh-CN" altLang="en-US" sz="2800" b="1" dirty="0">
              <a:latin typeface="Arial" panose="020B0604020202020204" pitchFamily="34" charset="0"/>
              <a:cs typeface="Arial" panose="020B0604020202020204" pitchFamily="34" charset="0"/>
            </a:endParaRPr>
          </a:p>
        </p:txBody>
      </p:sp>
      <p:sp>
        <p:nvSpPr>
          <p:cNvPr id="8" name="上下箭头 7"/>
          <p:cNvSpPr/>
          <p:nvPr/>
        </p:nvSpPr>
        <p:spPr>
          <a:xfrm>
            <a:off x="1363027" y="2697672"/>
            <a:ext cx="381000" cy="1643063"/>
          </a:xfrm>
          <a:prstGeom prst="up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171308068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4" name="Slide Number Placeholder 3"/>
          <p:cNvSpPr>
            <a:spLocks noGrp="1"/>
          </p:cNvSpPr>
          <p:nvPr>
            <p:ph type="sldNum" sz="quarter" idx="12"/>
          </p:nvPr>
        </p:nvSpPr>
        <p:spPr/>
        <p:txBody>
          <a:bodyPr/>
          <a:lstStyle/>
          <a:p>
            <a:fld id="{5EB0718A-1B3D-42D2-9A2B-FB6CFA4B4E8D}" type="slidenum">
              <a:rPr lang="en-AU" smtClean="0"/>
              <a:pPr/>
              <a:t>52</a:t>
            </a:fld>
            <a:endParaRPr lang="en-AU"/>
          </a:p>
        </p:txBody>
      </p:sp>
      <p:sp>
        <p:nvSpPr>
          <p:cNvPr id="5" name="Text Placeholder 4"/>
          <p:cNvSpPr>
            <a:spLocks noGrp="1"/>
          </p:cNvSpPr>
          <p:nvPr>
            <p:ph type="body" sz="quarter" idx="13"/>
          </p:nvPr>
        </p:nvSpPr>
        <p:spPr/>
        <p:txBody>
          <a:bodyPr/>
          <a:lstStyle/>
          <a:p>
            <a:endParaRPr lang="en-AU"/>
          </a:p>
        </p:txBody>
      </p:sp>
      <p:pic>
        <p:nvPicPr>
          <p:cNvPr id="6" name="Picture 5"/>
          <p:cNvPicPr>
            <a:picLocks noChangeAspect="1"/>
          </p:cNvPicPr>
          <p:nvPr/>
        </p:nvPicPr>
        <p:blipFill>
          <a:blip r:embed="rId2"/>
          <a:stretch>
            <a:fillRect/>
          </a:stretch>
        </p:blipFill>
        <p:spPr>
          <a:xfrm>
            <a:off x="433837" y="831849"/>
            <a:ext cx="8276326" cy="5194301"/>
          </a:xfrm>
          <a:prstGeom prst="rect">
            <a:avLst/>
          </a:prstGeom>
        </p:spPr>
      </p:pic>
    </p:spTree>
    <p:extLst>
      <p:ext uri="{BB962C8B-B14F-4D97-AF65-F5344CB8AC3E}">
        <p14:creationId xmlns:p14="http://schemas.microsoft.com/office/powerpoint/2010/main" val="1797923342"/>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5EB0718A-1B3D-42D2-9A2B-FB6CFA4B4E8D}" type="slidenum">
              <a:rPr lang="en-AU" smtClean="0"/>
              <a:pPr/>
              <a:t>53</a:t>
            </a:fld>
            <a:endParaRPr lang="en-AU"/>
          </a:p>
        </p:txBody>
      </p:sp>
      <p:pic>
        <p:nvPicPr>
          <p:cNvPr id="6" name="Picture 5"/>
          <p:cNvPicPr>
            <a:picLocks noChangeAspect="1"/>
          </p:cNvPicPr>
          <p:nvPr/>
        </p:nvPicPr>
        <p:blipFill>
          <a:blip r:embed="rId2"/>
          <a:stretch>
            <a:fillRect/>
          </a:stretch>
        </p:blipFill>
        <p:spPr>
          <a:xfrm>
            <a:off x="1115616" y="1628800"/>
            <a:ext cx="7303119" cy="4697113"/>
          </a:xfrm>
          <a:prstGeom prst="rect">
            <a:avLst/>
          </a:prstGeom>
        </p:spPr>
      </p:pic>
      <p:sp>
        <p:nvSpPr>
          <p:cNvPr id="5" name="Title 1"/>
          <p:cNvSpPr txBox="1">
            <a:spLocks/>
          </p:cNvSpPr>
          <p:nvPr/>
        </p:nvSpPr>
        <p:spPr>
          <a:xfrm>
            <a:off x="1857356" y="476672"/>
            <a:ext cx="7056457" cy="633417"/>
          </a:xfrm>
          <a:prstGeom prst="rect">
            <a:avLst/>
          </a:prstGeom>
        </p:spPr>
        <p:txBody>
          <a:bodyPr vert="horz" lIns="91440" tIns="45720" rIns="91440" bIns="45720" rtlCol="0" anchor="b" anchorCtr="0">
            <a:normAutofit fontScale="82500" lnSpcReduction="10000"/>
          </a:bodyPr>
          <a:lstStyle>
            <a:lvl1pPr algn="r" defTabSz="914400" rtl="0" eaLnBrk="1" latinLnBrk="0" hangingPunct="1">
              <a:lnSpc>
                <a:spcPts val="2500"/>
              </a:lnSpc>
              <a:spcBef>
                <a:spcPct val="0"/>
              </a:spcBef>
              <a:buNone/>
              <a:defRPr sz="2400" kern="1200" baseline="0">
                <a:solidFill>
                  <a:schemeClr val="bg1"/>
                </a:solidFill>
                <a:latin typeface="+mj-lt"/>
                <a:ea typeface="+mj-ea"/>
                <a:cs typeface="+mj-cs"/>
              </a:defRPr>
            </a:lvl1pPr>
          </a:lstStyle>
          <a:p>
            <a:pPr algn="ctr"/>
            <a:r>
              <a:rPr lang="en-AU" sz="3200" dirty="0" smtClean="0"/>
              <a:t>Machine Learning Hybrid 2D Materials</a:t>
            </a:r>
            <a:endParaRPr lang="en-AU" sz="3200" dirty="0"/>
          </a:p>
        </p:txBody>
      </p:sp>
    </p:spTree>
    <p:extLst>
      <p:ext uri="{BB962C8B-B14F-4D97-AF65-F5344CB8AC3E}">
        <p14:creationId xmlns:p14="http://schemas.microsoft.com/office/powerpoint/2010/main" val="2057051377"/>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1866" y="404664"/>
            <a:ext cx="9033689" cy="6766445"/>
          </a:xfrm>
        </p:spPr>
      </p:pic>
    </p:spTree>
    <p:extLst>
      <p:ext uri="{BB962C8B-B14F-4D97-AF65-F5344CB8AC3E}">
        <p14:creationId xmlns:p14="http://schemas.microsoft.com/office/powerpoint/2010/main" val="31339119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Urea</a:t>
            </a:r>
            <a:endParaRPr lang="en-AU" dirty="0"/>
          </a:p>
        </p:txBody>
      </p:sp>
      <p:pic>
        <p:nvPicPr>
          <p:cNvPr id="5" name="Content Placeholder 4" descr="Structural formula of urea"/>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899592" y="2780928"/>
            <a:ext cx="7668258" cy="2750535"/>
          </a:xfrm>
          <a:prstGeom prst="rect">
            <a:avLst/>
          </a:prstGeom>
          <a:noFill/>
          <a:ln>
            <a:noFill/>
          </a:ln>
        </p:spPr>
      </p:pic>
    </p:spTree>
    <p:extLst>
      <p:ext uri="{BB962C8B-B14F-4D97-AF65-F5344CB8AC3E}">
        <p14:creationId xmlns:p14="http://schemas.microsoft.com/office/powerpoint/2010/main" val="154127746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sz="2800" dirty="0"/>
              <a:t>Pharmaceutical produced from ammonia: </a:t>
            </a:r>
            <a:r>
              <a:rPr lang="en-AU" sz="2800" dirty="0" err="1"/>
              <a:t>Sulfanilamide</a:t>
            </a:r>
            <a:r>
              <a:rPr lang="en-AU" sz="2800" dirty="0"/>
              <a:t> (sulphanilamide) sulfonamide </a:t>
            </a:r>
            <a:r>
              <a:rPr lang="en-AU" sz="2800" dirty="0" err="1"/>
              <a:t>antiobiotic</a:t>
            </a:r>
            <a:r>
              <a:rPr lang="en-AU" sz="2800" dirty="0"/>
              <a:t> </a:t>
            </a:r>
            <a:r>
              <a:rPr lang="en-AU" sz="2800" dirty="0" smtClean="0"/>
              <a:t>molecule</a:t>
            </a:r>
            <a:endParaRPr lang="en-AU" sz="2800" dirty="0"/>
          </a:p>
        </p:txBody>
      </p:sp>
      <p:pic>
        <p:nvPicPr>
          <p:cNvPr id="5" name="Content Placeholder 4" descr="Image result for atomic structure of an sulfonamide"/>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03648" y="2348880"/>
            <a:ext cx="5112568" cy="3955577"/>
          </a:xfrm>
          <a:prstGeom prst="rect">
            <a:avLst/>
          </a:prstGeom>
          <a:noFill/>
          <a:ln>
            <a:noFill/>
          </a:ln>
        </p:spPr>
      </p:pic>
    </p:spTree>
    <p:extLst>
      <p:ext uri="{BB962C8B-B14F-4D97-AF65-F5344CB8AC3E}">
        <p14:creationId xmlns:p14="http://schemas.microsoft.com/office/powerpoint/2010/main" val="2095163112"/>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51520" y="6309320"/>
            <a:ext cx="9035055" cy="286537"/>
          </a:xfrm>
          <a:prstGeom prst="rect">
            <a:avLst/>
          </a:prstGeom>
        </p:spPr>
      </p:pic>
      <p:sp>
        <p:nvSpPr>
          <p:cNvPr id="5" name="TextBox 4"/>
          <p:cNvSpPr txBox="1"/>
          <p:nvPr/>
        </p:nvSpPr>
        <p:spPr>
          <a:xfrm>
            <a:off x="0" y="0"/>
            <a:ext cx="9144000" cy="1323975"/>
          </a:xfrm>
          <a:prstGeom prst="rect">
            <a:avLst/>
          </a:prstGeom>
          <a:solidFill>
            <a:srgbClr val="FFFFCC"/>
          </a:solidFill>
        </p:spPr>
        <p:txBody>
          <a:bodyPr>
            <a:spAutoFit/>
          </a:bodyPr>
          <a:lstStyle/>
          <a:p>
            <a:pPr algn="ctr">
              <a:defRPr/>
            </a:pPr>
            <a:r>
              <a:rPr lang="en-US" altLang="zh-CN" sz="4000" b="1" dirty="0">
                <a:solidFill>
                  <a:srgbClr val="000000"/>
                </a:solidFill>
                <a:latin typeface="Arial" pitchFamily="34" charset="0"/>
                <a:cs typeface="Arial" pitchFamily="34" charset="0"/>
              </a:rPr>
              <a:t>Reaction Free Energy diagrams of ORR/OER on M</a:t>
            </a:r>
            <a:r>
              <a:rPr lang="en-US" altLang="zh-CN" sz="4000" b="1" baseline="-25000" dirty="0">
                <a:solidFill>
                  <a:srgbClr val="000000"/>
                </a:solidFill>
                <a:latin typeface="Arial" pitchFamily="34" charset="0"/>
                <a:cs typeface="Arial" pitchFamily="34" charset="0"/>
              </a:rPr>
              <a:t>3</a:t>
            </a:r>
            <a:r>
              <a:rPr lang="en-US" altLang="zh-CN" sz="4000" b="1" dirty="0">
                <a:solidFill>
                  <a:srgbClr val="000000"/>
                </a:solidFill>
                <a:latin typeface="Arial" pitchFamily="34" charset="0"/>
                <a:cs typeface="Arial" pitchFamily="34" charset="0"/>
              </a:rPr>
              <a:t>(THT)</a:t>
            </a:r>
            <a:r>
              <a:rPr lang="en-US" altLang="zh-CN" sz="4000" b="1" baseline="-25000" dirty="0">
                <a:solidFill>
                  <a:srgbClr val="000000"/>
                </a:solidFill>
                <a:latin typeface="Arial" pitchFamily="34" charset="0"/>
                <a:cs typeface="Arial" pitchFamily="34" charset="0"/>
              </a:rPr>
              <a:t>2</a:t>
            </a:r>
            <a:endParaRPr lang="en-US" sz="4000" b="1" baseline="-25000" dirty="0">
              <a:solidFill>
                <a:srgbClr val="000000"/>
              </a:solidFill>
              <a:latin typeface="Arial" pitchFamily="34" charset="0"/>
              <a:cs typeface="Arial" pitchFamily="34" charset="0"/>
            </a:endParaRPr>
          </a:p>
        </p:txBody>
      </p:sp>
      <p:pic>
        <p:nvPicPr>
          <p:cNvPr id="4" name="Picture 3"/>
          <p:cNvPicPr>
            <a:picLocks noChangeAspect="1"/>
          </p:cNvPicPr>
          <p:nvPr/>
        </p:nvPicPr>
        <p:blipFill>
          <a:blip r:embed="rId3"/>
          <a:stretch>
            <a:fillRect/>
          </a:stretch>
        </p:blipFill>
        <p:spPr>
          <a:xfrm>
            <a:off x="32160" y="2060848"/>
            <a:ext cx="9144000" cy="3104869"/>
          </a:xfrm>
          <a:prstGeom prst="rect">
            <a:avLst/>
          </a:prstGeom>
        </p:spPr>
      </p:pic>
      <p:sp>
        <p:nvSpPr>
          <p:cNvPr id="6" name="TextBox 5"/>
          <p:cNvSpPr txBox="1"/>
          <p:nvPr/>
        </p:nvSpPr>
        <p:spPr>
          <a:xfrm>
            <a:off x="827584" y="5661248"/>
            <a:ext cx="7949612" cy="646331"/>
          </a:xfrm>
          <a:prstGeom prst="rect">
            <a:avLst/>
          </a:prstGeom>
          <a:noFill/>
        </p:spPr>
        <p:txBody>
          <a:bodyPr wrap="none" rtlCol="0">
            <a:spAutoFit/>
          </a:bodyPr>
          <a:lstStyle/>
          <a:p>
            <a:r>
              <a:rPr lang="en-AU" dirty="0" smtClean="0"/>
              <a:t>Schematic free energy diagrams of ORR/OER at electrode potential U=0 (a)</a:t>
            </a:r>
          </a:p>
          <a:p>
            <a:r>
              <a:rPr lang="en-AU" dirty="0"/>
              <a:t>a</a:t>
            </a:r>
            <a:r>
              <a:rPr lang="en-AU" dirty="0" smtClean="0"/>
              <a:t>nd (b) U=1.23 V.</a:t>
            </a:r>
            <a:endParaRPr lang="en-AU" dirty="0"/>
          </a:p>
        </p:txBody>
      </p:sp>
    </p:spTree>
    <p:extLst>
      <p:ext uri="{BB962C8B-B14F-4D97-AF65-F5344CB8AC3E}">
        <p14:creationId xmlns:p14="http://schemas.microsoft.com/office/powerpoint/2010/main" val="3409516935"/>
      </p:ext>
    </p:extLst>
  </p:cSld>
  <p:clrMapOvr>
    <a:masterClrMapping/>
  </p:clrMapOvr>
  <p:timing>
    <p:tnLst>
      <p:par>
        <p:cTn id="1" dur="indefinite" restart="never" nodeType="tmRoot"/>
      </p:par>
    </p:tnLst>
  </p:timing>
</p:sld>
</file>

<file path=ppt/theme/theme1.xml><?xml version="1.0" encoding="utf-8"?>
<a:theme xmlns:a="http://schemas.openxmlformats.org/drawingml/2006/main" name="UNIS Master">
  <a:themeElements>
    <a:clrScheme name="UNIS Master">
      <a:dk1>
        <a:sysClr val="windowText" lastClr="000000"/>
      </a:dk1>
      <a:lt1>
        <a:sysClr val="window" lastClr="FFFFFF"/>
      </a:lt1>
      <a:dk2>
        <a:srgbClr val="12416C"/>
      </a:dk2>
      <a:lt2>
        <a:srgbClr val="FBCD6B"/>
      </a:lt2>
      <a:accent1>
        <a:srgbClr val="CE1126"/>
      </a:accent1>
      <a:accent2>
        <a:srgbClr val="12416C"/>
      </a:accent2>
      <a:accent3>
        <a:srgbClr val="F9B72C"/>
      </a:accent3>
      <a:accent4>
        <a:srgbClr val="BBBDC0"/>
      </a:accent4>
      <a:accent5>
        <a:srgbClr val="E68892"/>
      </a:accent5>
      <a:accent6>
        <a:srgbClr val="88A0B5"/>
      </a:accent6>
      <a:hlink>
        <a:srgbClr val="0000FF"/>
      </a:hlink>
      <a:folHlink>
        <a:srgbClr val="0000FF"/>
      </a:folHlink>
    </a:clrScheme>
    <a:fontScheme name="UNIS_00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4_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5_Balloons">
  <a:themeElements>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fontScheme name="Balloons">
      <a:majorFont>
        <a:latin typeface="Verdana"/>
        <a:ea typeface="宋体"/>
        <a:cs typeface=""/>
      </a:majorFont>
      <a:minorFont>
        <a:latin typeface="Verdana"/>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alloons 1">
        <a:dk1>
          <a:srgbClr val="9900CC"/>
        </a:dk1>
        <a:lt1>
          <a:srgbClr val="FFFFCC"/>
        </a:lt1>
        <a:dk2>
          <a:srgbClr val="000000"/>
        </a:dk2>
        <a:lt2>
          <a:srgbClr val="FFFFFF"/>
        </a:lt2>
        <a:accent1>
          <a:srgbClr val="666699"/>
        </a:accent1>
        <a:accent2>
          <a:srgbClr val="660066"/>
        </a:accent2>
        <a:accent3>
          <a:srgbClr val="AAAAAA"/>
        </a:accent3>
        <a:accent4>
          <a:srgbClr val="DADAAE"/>
        </a:accent4>
        <a:accent5>
          <a:srgbClr val="B8B8CA"/>
        </a:accent5>
        <a:accent6>
          <a:srgbClr val="5C005C"/>
        </a:accent6>
        <a:hlink>
          <a:srgbClr val="CC0000"/>
        </a:hlink>
        <a:folHlink>
          <a:srgbClr val="A50021"/>
        </a:folHlink>
      </a:clrScheme>
      <a:clrMap bg1="dk2" tx1="lt1" bg2="dk1" tx2="lt2" accent1="accent1" accent2="accent2" accent3="accent3" accent4="accent4" accent5="accent5" accent6="accent6" hlink="hlink" folHlink="folHlink"/>
    </a:extraClrScheme>
    <a:extraClrScheme>
      <a:clrScheme name="Balloons 2">
        <a:dk1>
          <a:srgbClr val="990033"/>
        </a:dk1>
        <a:lt1>
          <a:srgbClr val="FFFFFF"/>
        </a:lt1>
        <a:dk2>
          <a:srgbClr val="000000"/>
        </a:dk2>
        <a:lt2>
          <a:srgbClr val="FFFFFF"/>
        </a:lt2>
        <a:accent1>
          <a:srgbClr val="FF3300"/>
        </a:accent1>
        <a:accent2>
          <a:srgbClr val="FF9900"/>
        </a:accent2>
        <a:accent3>
          <a:srgbClr val="AAAAAA"/>
        </a:accent3>
        <a:accent4>
          <a:srgbClr val="DADADA"/>
        </a:accent4>
        <a:accent5>
          <a:srgbClr val="FFADAA"/>
        </a:accent5>
        <a:accent6>
          <a:srgbClr val="E78A00"/>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Balloons 3">
        <a:dk1>
          <a:srgbClr val="CCCCFF"/>
        </a:dk1>
        <a:lt1>
          <a:srgbClr val="FFFFCC"/>
        </a:lt1>
        <a:dk2>
          <a:srgbClr val="000000"/>
        </a:dk2>
        <a:lt2>
          <a:srgbClr val="FFFFFF"/>
        </a:lt2>
        <a:accent1>
          <a:srgbClr val="9999FF"/>
        </a:accent1>
        <a:accent2>
          <a:srgbClr val="33CCCC"/>
        </a:accent2>
        <a:accent3>
          <a:srgbClr val="AAAAAA"/>
        </a:accent3>
        <a:accent4>
          <a:srgbClr val="DADAAE"/>
        </a:accent4>
        <a:accent5>
          <a:srgbClr val="CACAFF"/>
        </a:accent5>
        <a:accent6>
          <a:srgbClr val="2DB9B9"/>
        </a:accent6>
        <a:hlink>
          <a:srgbClr val="66FFFF"/>
        </a:hlink>
        <a:folHlink>
          <a:srgbClr val="660066"/>
        </a:folHlink>
      </a:clrScheme>
      <a:clrMap bg1="dk2" tx1="lt1" bg2="dk1" tx2="lt2" accent1="accent1" accent2="accent2" accent3="accent3" accent4="accent4" accent5="accent5" accent6="accent6" hlink="hlink" folHlink="folHlink"/>
    </a:extraClrScheme>
    <a:extraClrScheme>
      <a:clrScheme name="Balloons 4">
        <a:dk1>
          <a:srgbClr val="000000"/>
        </a:dk1>
        <a:lt1>
          <a:srgbClr val="F8F8F8"/>
        </a:lt1>
        <a:dk2>
          <a:srgbClr val="800000"/>
        </a:dk2>
        <a:lt2>
          <a:srgbClr val="FFFFFF"/>
        </a:lt2>
        <a:accent1>
          <a:srgbClr val="FF3300"/>
        </a:accent1>
        <a:accent2>
          <a:srgbClr val="FF5050"/>
        </a:accent2>
        <a:accent3>
          <a:srgbClr val="C0AAAA"/>
        </a:accent3>
        <a:accent4>
          <a:srgbClr val="D4D4D4"/>
        </a:accent4>
        <a:accent5>
          <a:srgbClr val="FFADAA"/>
        </a:accent5>
        <a:accent6>
          <a:srgbClr val="E74848"/>
        </a:accent6>
        <a:hlink>
          <a:srgbClr val="FF9999"/>
        </a:hlink>
        <a:folHlink>
          <a:srgbClr val="FF9966"/>
        </a:folHlink>
      </a:clrScheme>
      <a:clrMap bg1="dk2" tx1="lt1" bg2="dk1" tx2="lt2" accent1="accent1" accent2="accent2" accent3="accent3" accent4="accent4" accent5="accent5" accent6="accent6" hlink="hlink" folHlink="folHlink"/>
    </a:extraClrScheme>
    <a:extraClrScheme>
      <a:clrScheme name="Balloons 5">
        <a:dk1>
          <a:srgbClr val="666699"/>
        </a:dk1>
        <a:lt1>
          <a:srgbClr val="FFFFFF"/>
        </a:lt1>
        <a:dk2>
          <a:srgbClr val="000066"/>
        </a:dk2>
        <a:lt2>
          <a:srgbClr val="CCECFF"/>
        </a:lt2>
        <a:accent1>
          <a:srgbClr val="009999"/>
        </a:accent1>
        <a:accent2>
          <a:srgbClr val="0099CC"/>
        </a:accent2>
        <a:accent3>
          <a:srgbClr val="AAAAB8"/>
        </a:accent3>
        <a:accent4>
          <a:srgbClr val="DADADA"/>
        </a:accent4>
        <a:accent5>
          <a:srgbClr val="AACACA"/>
        </a:accent5>
        <a:accent6>
          <a:srgbClr val="008AB9"/>
        </a:accent6>
        <a:hlink>
          <a:srgbClr val="CC99FF"/>
        </a:hlink>
        <a:folHlink>
          <a:srgbClr val="3366CC"/>
        </a:folHlink>
      </a:clrScheme>
      <a:clrMap bg1="dk2" tx1="lt1" bg2="dk1" tx2="lt2" accent1="accent1" accent2="accent2" accent3="accent3" accent4="accent4" accent5="accent5" accent6="accent6" hlink="hlink" folHlink="folHlink"/>
    </a:extraClrScheme>
    <a:extraClrScheme>
      <a:clrScheme name="Balloons 6">
        <a:dk1>
          <a:srgbClr val="99CC00"/>
        </a:dk1>
        <a:lt1>
          <a:srgbClr val="FFFFFF"/>
        </a:lt1>
        <a:dk2>
          <a:srgbClr val="009900"/>
        </a:dk2>
        <a:lt2>
          <a:srgbClr val="FFFF99"/>
        </a:lt2>
        <a:accent1>
          <a:srgbClr val="336600"/>
        </a:accent1>
        <a:accent2>
          <a:srgbClr val="008000"/>
        </a:accent2>
        <a:accent3>
          <a:srgbClr val="AACAAA"/>
        </a:accent3>
        <a:accent4>
          <a:srgbClr val="DADADA"/>
        </a:accent4>
        <a:accent5>
          <a:srgbClr val="ADB8AA"/>
        </a:accent5>
        <a:accent6>
          <a:srgbClr val="007300"/>
        </a:accent6>
        <a:hlink>
          <a:srgbClr val="CCCC00"/>
        </a:hlink>
        <a:folHlink>
          <a:srgbClr val="33CC33"/>
        </a:folHlink>
      </a:clrScheme>
      <a:clrMap bg1="dk2" tx1="lt1" bg2="dk1" tx2="lt2" accent1="accent1" accent2="accent2" accent3="accent3" accent4="accent4" accent5="accent5" accent6="accent6" hlink="hlink" folHlink="folHlink"/>
    </a:extraClrScheme>
    <a:extraClrScheme>
      <a:clrScheme name="Balloons 7">
        <a:dk1>
          <a:srgbClr val="000066"/>
        </a:dk1>
        <a:lt1>
          <a:srgbClr val="E1F4FF"/>
        </a:lt1>
        <a:dk2>
          <a:srgbClr val="000066"/>
        </a:dk2>
        <a:lt2>
          <a:srgbClr val="CCCCFF"/>
        </a:lt2>
        <a:accent1>
          <a:srgbClr val="9999FF"/>
        </a:accent1>
        <a:accent2>
          <a:srgbClr val="33CCCC"/>
        </a:accent2>
        <a:accent3>
          <a:srgbClr val="EEF8FF"/>
        </a:accent3>
        <a:accent4>
          <a:srgbClr val="000056"/>
        </a:accent4>
        <a:accent5>
          <a:srgbClr val="CACAFF"/>
        </a:accent5>
        <a:accent6>
          <a:srgbClr val="2DB9B9"/>
        </a:accent6>
        <a:hlink>
          <a:srgbClr val="66FFFF"/>
        </a:hlink>
        <a:folHlink>
          <a:srgbClr val="660066"/>
        </a:folHlink>
      </a:clrScheme>
      <a:clrMap bg1="lt1" tx1="dk1" bg2="lt2" tx2="dk2" accent1="accent1" accent2="accent2" accent3="accent3" accent4="accent4" accent5="accent5" accent6="accent6" hlink="hlink" folHlink="folHlink"/>
    </a:extraClrScheme>
    <a:extraClrScheme>
      <a:clrScheme name="Balloons 8">
        <a:dk1>
          <a:srgbClr val="006699"/>
        </a:dk1>
        <a:lt1>
          <a:srgbClr val="FFFFFF"/>
        </a:lt1>
        <a:dk2>
          <a:srgbClr val="006666"/>
        </a:dk2>
        <a:lt2>
          <a:srgbClr val="FFFFCC"/>
        </a:lt2>
        <a:accent1>
          <a:srgbClr val="EDFAD2"/>
        </a:accent1>
        <a:accent2>
          <a:srgbClr val="EBF7FF"/>
        </a:accent2>
        <a:accent3>
          <a:srgbClr val="FFFFFF"/>
        </a:accent3>
        <a:accent4>
          <a:srgbClr val="005682"/>
        </a:accent4>
        <a:accent5>
          <a:srgbClr val="F4FCE5"/>
        </a:accent5>
        <a:accent6>
          <a:srgbClr val="D5E0E7"/>
        </a:accent6>
        <a:hlink>
          <a:srgbClr val="CC99FF"/>
        </a:hlink>
        <a:folHlink>
          <a:srgbClr val="F2DFFD"/>
        </a:folHlink>
      </a:clrScheme>
      <a:clrMap bg1="lt1" tx1="dk1" bg2="lt2" tx2="dk2" accent1="accent1" accent2="accent2" accent3="accent3" accent4="accent4" accent5="accent5" accent6="accent6" hlink="hlink" folHlink="folHlink"/>
    </a:extraClrScheme>
    <a:extraClrScheme>
      <a:clrScheme name="Balloons 9">
        <a:dk1>
          <a:srgbClr val="000000"/>
        </a:dk1>
        <a:lt1>
          <a:srgbClr val="FFFFFF"/>
        </a:lt1>
        <a:dk2>
          <a:srgbClr val="000000"/>
        </a:dk2>
        <a:lt2>
          <a:srgbClr val="FFCC99"/>
        </a:lt2>
        <a:accent1>
          <a:srgbClr val="FF9900"/>
        </a:accent1>
        <a:accent2>
          <a:srgbClr val="FF99CC"/>
        </a:accent2>
        <a:accent3>
          <a:srgbClr val="FFFFFF"/>
        </a:accent3>
        <a:accent4>
          <a:srgbClr val="000000"/>
        </a:accent4>
        <a:accent5>
          <a:srgbClr val="FFCAAA"/>
        </a:accent5>
        <a:accent6>
          <a:srgbClr val="E78AB9"/>
        </a:accent6>
        <a:hlink>
          <a:srgbClr val="FF9999"/>
        </a:hlink>
        <a:folHlink>
          <a:srgbClr val="FFFF99"/>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15142</TotalTime>
  <Words>3350</Words>
  <Application>Microsoft Office PowerPoint</Application>
  <PresentationFormat>On-screen Show (4:3)</PresentationFormat>
  <Paragraphs>805</Paragraphs>
  <Slides>57</Slides>
  <Notes>16</Notes>
  <HiddenSlides>0</HiddenSlides>
  <MMClips>0</MMClips>
  <ScaleCrop>false</ScaleCrop>
  <HeadingPairs>
    <vt:vector size="8" baseType="variant">
      <vt:variant>
        <vt:lpstr>Fonts Used</vt:lpstr>
      </vt:variant>
      <vt:variant>
        <vt:i4>9</vt:i4>
      </vt:variant>
      <vt:variant>
        <vt:lpstr>Theme</vt:lpstr>
      </vt:variant>
      <vt:variant>
        <vt:i4>7</vt:i4>
      </vt:variant>
      <vt:variant>
        <vt:lpstr>Embedded OLE Servers</vt:lpstr>
      </vt:variant>
      <vt:variant>
        <vt:i4>1</vt:i4>
      </vt:variant>
      <vt:variant>
        <vt:lpstr>Slide Titles</vt:lpstr>
      </vt:variant>
      <vt:variant>
        <vt:i4>57</vt:i4>
      </vt:variant>
    </vt:vector>
  </HeadingPairs>
  <TitlesOfParts>
    <vt:vector size="74" baseType="lpstr">
      <vt:lpstr>宋体</vt:lpstr>
      <vt:lpstr>Arial</vt:lpstr>
      <vt:lpstr>Calibri</vt:lpstr>
      <vt:lpstr>DengXian</vt:lpstr>
      <vt:lpstr>MS Mincho</vt:lpstr>
      <vt:lpstr>黑体</vt:lpstr>
      <vt:lpstr>Times New Roman</vt:lpstr>
      <vt:lpstr>Verdana</vt:lpstr>
      <vt:lpstr>Wingdings</vt:lpstr>
      <vt:lpstr>UNIS Master</vt:lpstr>
      <vt:lpstr>Balloons</vt:lpstr>
      <vt:lpstr>1_Balloons</vt:lpstr>
      <vt:lpstr>3_Balloons</vt:lpstr>
      <vt:lpstr>2_Balloons</vt:lpstr>
      <vt:lpstr>4_Balloons</vt:lpstr>
      <vt:lpstr>5_Balloons</vt:lpstr>
      <vt:lpstr>Chart</vt:lpstr>
      <vt:lpstr>Rational Design of Nano-Catalysts for Sustainable Chemicals and Fuels: Insights from Theory and Simulation</vt:lpstr>
      <vt:lpstr>PowerPoint Presentation</vt:lpstr>
      <vt:lpstr>PowerPoint Presentation</vt:lpstr>
      <vt:lpstr>PowerPoint Presentation</vt:lpstr>
      <vt:lpstr>PowerPoint Presentation</vt:lpstr>
      <vt:lpstr>PowerPoint Presentation</vt:lpstr>
      <vt:lpstr>Ammonia Synthesis</vt:lpstr>
      <vt:lpstr>Ammonia Synthesis</vt:lpstr>
      <vt:lpstr>PowerPoint Presentation</vt:lpstr>
      <vt:lpstr>First-principles calculations</vt:lpstr>
      <vt:lpstr>First-Principles investigations</vt:lpstr>
      <vt:lpstr>PowerPoint Presentation</vt:lpstr>
      <vt:lpstr>Reaction Energy for N2 dissociation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 Machine Learning Materials</vt:lpstr>
      <vt:lpstr>Machine Learning the Band-gap of 1568 kesterite I2-II-IV-V4 compounds</vt:lpstr>
      <vt:lpstr>Machine Learning the Band-gap of kesterite I2-II-IV-V4 compounds</vt:lpstr>
      <vt:lpstr>Machine Learning the Band-gap of 1568 kesterite I2-II-IV-V4 compounds</vt:lpstr>
      <vt:lpstr>Machine Learning the Band-gap of 1568 kesterite I2-II-IV-V4 compounds</vt:lpstr>
      <vt:lpstr>PowerPoint Presentation</vt:lpstr>
      <vt:lpstr>3. Machine Learning Materials</vt:lpstr>
      <vt:lpstr>Machine Learning Hybrid 2D Materials</vt:lpstr>
      <vt:lpstr>PowerPoint Presentation</vt:lpstr>
      <vt:lpstr>PowerPoint Presentation</vt:lpstr>
      <vt:lpstr>PowerPoint Presentation</vt:lpstr>
      <vt:lpstr>2D bilayers</vt:lpstr>
      <vt:lpstr>Acknowldegements</vt:lpstr>
      <vt:lpstr>Acknowledgements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Ammonia Synthesis</vt:lpstr>
      <vt:lpstr>PowerPoint Presentation</vt:lpstr>
      <vt:lpstr>PowerPoint Presentation</vt:lpstr>
      <vt:lpstr>PowerPoint Presentation</vt:lpstr>
      <vt:lpstr>PowerPoint Presentation</vt:lpstr>
      <vt:lpstr>PowerPoint Presentation</vt:lpstr>
      <vt:lpstr>PowerPoint Presentation</vt:lpstr>
      <vt:lpstr>Urea</vt:lpstr>
      <vt:lpstr>Pharmaceutical produced from ammonia: Sulfanilamide (sulphanilamide) sulfonamide antiobiotic molecule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UNIS Template</dc:title>
  <dc:creator>PresentationStudio.com</dc:creator>
  <cp:lastModifiedBy>Catherine Stampfl</cp:lastModifiedBy>
  <cp:revision>977</cp:revision>
  <cp:lastPrinted>2018-08-13T05:30:36Z</cp:lastPrinted>
  <dcterms:created xsi:type="dcterms:W3CDTF">2010-01-29T23:28:42Z</dcterms:created>
  <dcterms:modified xsi:type="dcterms:W3CDTF">2018-08-15T20:37:38Z</dcterms:modified>
</cp:coreProperties>
</file>