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84" r:id="rId4"/>
    <p:sldId id="258" r:id="rId5"/>
    <p:sldId id="350" r:id="rId6"/>
    <p:sldId id="351" r:id="rId7"/>
    <p:sldId id="346" r:id="rId8"/>
    <p:sldId id="347" r:id="rId9"/>
    <p:sldId id="280" r:id="rId10"/>
    <p:sldId id="279" r:id="rId11"/>
    <p:sldId id="278" r:id="rId12"/>
    <p:sldId id="334" r:id="rId13"/>
    <p:sldId id="335" r:id="rId14"/>
    <p:sldId id="336" r:id="rId15"/>
    <p:sldId id="321" r:id="rId16"/>
    <p:sldId id="322" r:id="rId17"/>
    <p:sldId id="324" r:id="rId18"/>
    <p:sldId id="326" r:id="rId19"/>
    <p:sldId id="327" r:id="rId20"/>
    <p:sldId id="329" r:id="rId21"/>
    <p:sldId id="345" r:id="rId22"/>
    <p:sldId id="330" r:id="rId23"/>
    <p:sldId id="331" r:id="rId24"/>
    <p:sldId id="332" r:id="rId25"/>
    <p:sldId id="369" r:id="rId26"/>
    <p:sldId id="371" r:id="rId27"/>
    <p:sldId id="372" r:id="rId28"/>
    <p:sldId id="375" r:id="rId29"/>
    <p:sldId id="374" r:id="rId30"/>
    <p:sldId id="376" r:id="rId31"/>
    <p:sldId id="373" r:id="rId32"/>
    <p:sldId id="277" r:id="rId33"/>
    <p:sldId id="285" r:id="rId34"/>
    <p:sldId id="287" r:id="rId35"/>
    <p:sldId id="337" r:id="rId36"/>
    <p:sldId id="358" r:id="rId37"/>
    <p:sldId id="359" r:id="rId38"/>
    <p:sldId id="360" r:id="rId39"/>
    <p:sldId id="361" r:id="rId40"/>
    <p:sldId id="362" r:id="rId41"/>
    <p:sldId id="363" r:id="rId42"/>
    <p:sldId id="364" r:id="rId43"/>
    <p:sldId id="365" r:id="rId44"/>
    <p:sldId id="367" r:id="rId45"/>
    <p:sldId id="381" r:id="rId46"/>
    <p:sldId id="378" r:id="rId47"/>
    <p:sldId id="379" r:id="rId48"/>
    <p:sldId id="380" r:id="rId49"/>
    <p:sldId id="297" r:id="rId50"/>
    <p:sldId id="383" r:id="rId51"/>
    <p:sldId id="294" r:id="rId52"/>
    <p:sldId id="299" r:id="rId53"/>
    <p:sldId id="29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1" autoAdjust="0"/>
    <p:restoredTop sz="94810" autoAdjust="0"/>
  </p:normalViewPr>
  <p:slideViewPr>
    <p:cSldViewPr snapToGrid="0">
      <p:cViewPr>
        <p:scale>
          <a:sx n="81" d="100"/>
          <a:sy n="81" d="100"/>
        </p:scale>
        <p:origin x="-2488"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5F5FBE-CD6E-4190-859C-484559DC4930}" type="datetimeFigureOut">
              <a:rPr lang="en-US" smtClean="0"/>
              <a:t>15/8/18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3131225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F5FBE-CD6E-4190-859C-484559DC4930}" type="datetimeFigureOut">
              <a:rPr lang="en-US" smtClean="0"/>
              <a:t>15/8/18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4047690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5F5FBE-CD6E-4190-859C-484559DC4930}" type="datetimeFigureOut">
              <a:rPr lang="en-US" smtClean="0"/>
              <a:t>15/8/18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1215793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5F5FBE-CD6E-4190-859C-484559DC4930}" type="datetimeFigureOut">
              <a:rPr lang="en-US" smtClean="0"/>
              <a:t>15/8/18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3018414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5F5FBE-CD6E-4190-859C-484559DC4930}" type="datetimeFigureOut">
              <a:rPr lang="en-US" smtClean="0"/>
              <a:t>15/8/18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422379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5F5FBE-CD6E-4190-859C-484559DC4930}" type="datetimeFigureOut">
              <a:rPr lang="en-US" smtClean="0"/>
              <a:t>15/8/18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565804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5F5FBE-CD6E-4190-859C-484559DC4930}" type="datetimeFigureOut">
              <a:rPr lang="en-US" smtClean="0"/>
              <a:t>15/8/18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500906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F5FBE-CD6E-4190-859C-484559DC4930}" type="datetimeFigureOut">
              <a:rPr lang="en-US" smtClean="0"/>
              <a:t>15/8/18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1005790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5F5FBE-CD6E-4190-859C-484559DC4930}" type="datetimeFigureOut">
              <a:rPr lang="en-US" smtClean="0"/>
              <a:t>15/8/18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1532708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F5FBE-CD6E-4190-859C-484559DC4930}" type="datetimeFigureOut">
              <a:rPr lang="en-US" smtClean="0"/>
              <a:t>15/8/18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2306660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5F5FBE-CD6E-4190-859C-484559DC4930}" type="datetimeFigureOut">
              <a:rPr lang="en-US" smtClean="0"/>
              <a:t>15/8/18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9D1E05-576A-4649-850F-A5CD9083CCC9}" type="slidenum">
              <a:rPr lang="en-US" smtClean="0"/>
              <a:t>‹#›</a:t>
            </a:fld>
            <a:endParaRPr lang="en-US"/>
          </a:p>
        </p:txBody>
      </p:sp>
    </p:spTree>
    <p:extLst>
      <p:ext uri="{BB962C8B-B14F-4D97-AF65-F5344CB8AC3E}">
        <p14:creationId xmlns:p14="http://schemas.microsoft.com/office/powerpoint/2010/main" val="20174383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F5FBE-CD6E-4190-859C-484559DC4930}" type="datetimeFigureOut">
              <a:rPr lang="en-US" smtClean="0"/>
              <a:t>15/8/18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D1E05-576A-4649-850F-A5CD9083CCC9}" type="slidenum">
              <a:rPr lang="en-US" smtClean="0"/>
              <a:t>‹#›</a:t>
            </a:fld>
            <a:endParaRPr lang="en-US"/>
          </a:p>
        </p:txBody>
      </p:sp>
    </p:spTree>
    <p:extLst>
      <p:ext uri="{BB962C8B-B14F-4D97-AF65-F5344CB8AC3E}">
        <p14:creationId xmlns:p14="http://schemas.microsoft.com/office/powerpoint/2010/main" val="299140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jpg"/><Relationship Id="rId13" Type="http://schemas.openxmlformats.org/officeDocument/2006/relationships/image" Target="../media/image15.jpeg"/><Relationship Id="rId14" Type="http://schemas.microsoft.com/office/2007/relationships/hdphoto" Target="../media/hdphoto1.wdp"/><Relationship Id="rId15" Type="http://schemas.openxmlformats.org/officeDocument/2006/relationships/image" Target="../media/image16.jpg"/><Relationship Id="rId16" Type="http://schemas.openxmlformats.org/officeDocument/2006/relationships/image" Target="../media/image17.jpg"/><Relationship Id="rId17"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7.jpg"/><Relationship Id="rId6" Type="http://schemas.openxmlformats.org/officeDocument/2006/relationships/image" Target="../media/image8.png"/><Relationship Id="rId7" Type="http://schemas.openxmlformats.org/officeDocument/2006/relationships/image" Target="../media/image9.jp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0.jpeg"/><Relationship Id="rId6"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5.xml.rels><?xml version="1.0" encoding="UTF-8" standalone="yes"?>
<Relationships xmlns="http://schemas.openxmlformats.org/package/2006/relationships"><Relationship Id="rId11" Type="http://schemas.openxmlformats.org/officeDocument/2006/relationships/image" Target="../media/image28.png"/><Relationship Id="rId12" Type="http://schemas.openxmlformats.org/officeDocument/2006/relationships/image" Target="../media/image29.png"/><Relationship Id="rId13"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31.png"/><Relationship Id="rId5" Type="http://schemas.openxmlformats.org/officeDocument/2006/relationships/image" Target="../media/image32.wmf"/><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38.jpeg"/><Relationship Id="rId5" Type="http://schemas.microsoft.com/office/2007/relationships/hdphoto" Target="../media/hdphoto3.wdp"/><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1" Type="http://schemas.openxmlformats.org/officeDocument/2006/relationships/image" Target="../media/image46.png"/><Relationship Id="rId12" Type="http://schemas.openxmlformats.org/officeDocument/2006/relationships/image" Target="../media/image47.jpeg"/><Relationship Id="rId1" Type="http://schemas.openxmlformats.org/officeDocument/2006/relationships/slideLayout" Target="../slideLayouts/slideLayout1.xml"/><Relationship Id="rId2" Type="http://schemas.openxmlformats.org/officeDocument/2006/relationships/image" Target="../media/image42.png"/><Relationship Id="rId3" Type="http://schemas.microsoft.com/office/2007/relationships/hdphoto" Target="../media/hdphoto4.wdp"/><Relationship Id="rId4" Type="http://schemas.openxmlformats.org/officeDocument/2006/relationships/image" Target="../media/image43.jpe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44.png"/><Relationship Id="rId8" Type="http://schemas.microsoft.com/office/2007/relationships/hdphoto" Target="../media/hdphoto5.wdp"/><Relationship Id="rId9" Type="http://schemas.openxmlformats.org/officeDocument/2006/relationships/image" Target="../media/image45.jpeg"/><Relationship Id="rId10"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7.png"/><Relationship Id="rId5" Type="http://schemas.openxmlformats.org/officeDocument/2006/relationships/image" Target="../media/image5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1" Type="http://schemas.openxmlformats.org/officeDocument/2006/relationships/image" Target="../media/image68.png"/><Relationship Id="rId12"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tiff"/><Relationship Id="rId7" Type="http://schemas.openxmlformats.org/officeDocument/2006/relationships/image" Target="../media/image64.png"/><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7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76.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70.png"/><Relationship Id="rId5" Type="http://schemas.openxmlformats.org/officeDocument/2006/relationships/image" Target="../media/image77.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1.jpeg"/><Relationship Id="rId8" Type="http://schemas.openxmlformats.org/officeDocument/2006/relationships/image" Target="../media/image82.jpeg"/><Relationship Id="rId9" Type="http://schemas.openxmlformats.org/officeDocument/2006/relationships/image" Target="../media/image83.jpeg"/><Relationship Id="rId10" Type="http://schemas.openxmlformats.org/officeDocument/2006/relationships/image" Target="../media/image84.png"/><Relationship Id="rId11" Type="http://schemas.openxmlformats.org/officeDocument/2006/relationships/image" Target="../media/image85.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86.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87.tiff"/><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88.png"/><Relationship Id="rId5" Type="http://schemas.openxmlformats.org/officeDocument/2006/relationships/image" Target="../media/image89.png"/><Relationship Id="rId6" Type="http://schemas.openxmlformats.org/officeDocument/2006/relationships/image" Target="../media/image90.png"/><Relationship Id="rId7" Type="http://schemas.openxmlformats.org/officeDocument/2006/relationships/image" Target="../media/image91.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2.png"/><Relationship Id="rId5" Type="http://schemas.openxmlformats.org/officeDocument/2006/relationships/image" Target="../media/image88.png"/><Relationship Id="rId6" Type="http://schemas.openxmlformats.org/officeDocument/2006/relationships/image" Target="../media/image93.jpe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4.tiff"/><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5.png"/><Relationship Id="rId5" Type="http://schemas.openxmlformats.org/officeDocument/2006/relationships/image" Target="../media/image96.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7.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8.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99.png"/><Relationship Id="rId5" Type="http://schemas.openxmlformats.org/officeDocument/2006/relationships/image" Target="../media/image10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1.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2.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3.png"/><Relationship Id="rId5" Type="http://schemas.openxmlformats.org/officeDocument/2006/relationships/image" Target="../media/image104.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5.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6.JP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7.png"/><Relationship Id="rId5" Type="http://schemas.openxmlformats.org/officeDocument/2006/relationships/image" Target="../media/image108.jpe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09.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10.png"/><Relationship Id="rId5" Type="http://schemas.openxmlformats.org/officeDocument/2006/relationships/image" Target="../media/image44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12.jpeg"/><Relationship Id="rId6" Type="http://schemas.openxmlformats.org/officeDocument/2006/relationships/image" Target="../media/image113.jpeg"/><Relationship Id="rId7" Type="http://schemas.openxmlformats.org/officeDocument/2006/relationships/image" Target="../media/image114.jpeg"/><Relationship Id="rId1" Type="http://schemas.openxmlformats.org/officeDocument/2006/relationships/slideLayout" Target="../slideLayouts/slideLayout1.xml"/><Relationship Id="rId2" Type="http://schemas.openxmlformats.org/officeDocument/2006/relationships/image" Target="../media/image111.jpeg"/></Relationships>
</file>

<file path=ppt/slides/_rels/slide39.xml.rels><?xml version="1.0" encoding="UTF-8" standalone="yes"?>
<Relationships xmlns="http://schemas.openxmlformats.org/package/2006/relationships"><Relationship Id="rId11" Type="http://schemas.openxmlformats.org/officeDocument/2006/relationships/image" Target="../media/image122.png"/><Relationship Id="rId12" Type="http://schemas.openxmlformats.org/officeDocument/2006/relationships/image" Target="../media/image123.png"/><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15.jpeg"/><Relationship Id="rId5" Type="http://schemas.openxmlformats.org/officeDocument/2006/relationships/image" Target="../media/image116.jpeg"/><Relationship Id="rId6" Type="http://schemas.openxmlformats.org/officeDocument/2006/relationships/image" Target="../media/image117.png"/><Relationship Id="rId7" Type="http://schemas.openxmlformats.org/officeDocument/2006/relationships/image" Target="../media/image118.png"/><Relationship Id="rId8" Type="http://schemas.openxmlformats.org/officeDocument/2006/relationships/image" Target="../media/image119.png"/><Relationship Id="rId9" Type="http://schemas.openxmlformats.org/officeDocument/2006/relationships/image" Target="../media/image120.png"/><Relationship Id="rId10" Type="http://schemas.openxmlformats.org/officeDocument/2006/relationships/image" Target="../media/image121.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jpeg"/><Relationship Id="rId9" Type="http://schemas.openxmlformats.org/officeDocument/2006/relationships/image" Target="../media/image129.jpeg"/><Relationship Id="rId10" Type="http://schemas.microsoft.com/office/2007/relationships/hdphoto" Target="../media/hdphoto7.wdp"/><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1.png"/><Relationship Id="rId3" Type="http://schemas.openxmlformats.org/officeDocument/2006/relationships/image" Target="../media/image132.png"/></Relationships>
</file>

<file path=ppt/slides/_rels/slide43.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image" Target="../media/image134.png"/><Relationship Id="rId1" Type="http://schemas.openxmlformats.org/officeDocument/2006/relationships/slideLayout" Target="../slideLayouts/slideLayout1.xml"/><Relationship Id="rId2" Type="http://schemas.openxmlformats.org/officeDocument/2006/relationships/image" Target="../media/image131.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5.jpeg"/><Relationship Id="rId5" Type="http://schemas.openxmlformats.org/officeDocument/2006/relationships/image" Target="../media/image136.jpeg"/><Relationship Id="rId6" Type="http://schemas.openxmlformats.org/officeDocument/2006/relationships/image" Target="../media/image137.jpeg"/><Relationship Id="rId7" Type="http://schemas.openxmlformats.org/officeDocument/2006/relationships/image" Target="../media/image138.jpeg"/><Relationship Id="rId8" Type="http://schemas.openxmlformats.org/officeDocument/2006/relationships/image" Target="../media/image139.jpeg"/><Relationship Id="rId9" Type="http://schemas.openxmlformats.org/officeDocument/2006/relationships/image" Target="../media/image140.png"/><Relationship Id="rId10" Type="http://schemas.openxmlformats.org/officeDocument/2006/relationships/image" Target="../media/image141.jpeg"/><Relationship Id="rId11" Type="http://schemas.openxmlformats.org/officeDocument/2006/relationships/image" Target="../media/image142.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45.png"/><Relationship Id="rId7" Type="http://schemas.openxmlformats.org/officeDocument/2006/relationships/image" Target="../media/image146.png"/><Relationship Id="rId8" Type="http://schemas.openxmlformats.org/officeDocument/2006/relationships/image" Target="../media/image147.png"/><Relationship Id="rId9" Type="http://schemas.openxmlformats.org/officeDocument/2006/relationships/image" Target="../media/image148.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49.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50.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51.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38.jpeg"/><Relationship Id="rId6" Type="http://schemas.microsoft.com/office/2007/relationships/hdphoto" Target="../media/hdphoto3.wdp"/><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52.png"/><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52.xml.rels><?xml version="1.0" encoding="UTF-8" standalone="yes"?>
<Relationships xmlns="http://schemas.openxmlformats.org/package/2006/relationships"><Relationship Id="rId11" Type="http://schemas.openxmlformats.org/officeDocument/2006/relationships/image" Target="../media/image157.png"/><Relationship Id="rId12" Type="http://schemas.microsoft.com/office/2007/relationships/hdphoto" Target="../media/hdphoto8.wdp"/><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8.jpeg"/><Relationship Id="rId6" Type="http://schemas.microsoft.com/office/2007/relationships/hdphoto" Target="../media/hdphoto3.wdp"/><Relationship Id="rId7" Type="http://schemas.openxmlformats.org/officeDocument/2006/relationships/image" Target="../media/image153.jpeg"/><Relationship Id="rId8" Type="http://schemas.openxmlformats.org/officeDocument/2006/relationships/image" Target="../media/image154.jpeg"/><Relationship Id="rId9" Type="http://schemas.openxmlformats.org/officeDocument/2006/relationships/image" Target="../media/image155.jpeg"/><Relationship Id="rId10" Type="http://schemas.openxmlformats.org/officeDocument/2006/relationships/image" Target="../media/image156.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9144000" cy="6858000"/>
            <a:chOff x="0" y="0"/>
            <a:chExt cx="9144000" cy="6858000"/>
          </a:xfrm>
        </p:grpSpPr>
        <p:sp>
          <p:nvSpPr>
            <p:cNvPr id="8" name="Rectangle 7"/>
            <p:cNvSpPr/>
            <p:nvPr/>
          </p:nvSpPr>
          <p:spPr>
            <a:xfrm>
              <a:off x="0" y="0"/>
              <a:ext cx="9144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71675" y="5873462"/>
              <a:ext cx="8648797" cy="584775"/>
              <a:chOff x="171675" y="6087309"/>
              <a:chExt cx="8648797" cy="584775"/>
            </a:xfrm>
          </p:grpSpPr>
          <p:grpSp>
            <p:nvGrpSpPr>
              <p:cNvPr id="10" name="Group 9"/>
              <p:cNvGrpSpPr/>
              <p:nvPr/>
            </p:nvGrpSpPr>
            <p:grpSpPr>
              <a:xfrm>
                <a:off x="6248229" y="6098942"/>
                <a:ext cx="2572243" cy="569129"/>
                <a:chOff x="6372200" y="6093296"/>
                <a:chExt cx="2246795" cy="497121"/>
              </a:xfrm>
            </p:grpSpPr>
            <p:pic>
              <p:nvPicPr>
                <p:cNvPr id="5" name="Picture 4" descr="Image result for u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6103422"/>
                  <a:ext cx="589113" cy="47686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flipH="1">
                  <a:off x="7092280" y="6093296"/>
                  <a:ext cx="1" cy="49712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36296" y="6216281"/>
                  <a:ext cx="1382699" cy="25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2" name="Group 11"/>
              <p:cNvGrpSpPr/>
              <p:nvPr/>
            </p:nvGrpSpPr>
            <p:grpSpPr>
              <a:xfrm>
                <a:off x="171675" y="6087309"/>
                <a:ext cx="3320205" cy="584775"/>
                <a:chOff x="27659" y="6157139"/>
                <a:chExt cx="3320205" cy="584775"/>
              </a:xfrm>
            </p:grpSpPr>
            <p:pic>
              <p:nvPicPr>
                <p:cNvPr id="4" name="Picture 2" descr="S:\AIIM\ISEM\ISEM Logo\Web ISEM logo.png"/>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956829" y="6280617"/>
                  <a:ext cx="1416173" cy="338674"/>
                </a:xfrm>
                <a:prstGeom prst="rect">
                  <a:avLst/>
                </a:prstGeom>
                <a:noFill/>
                <a:ln w="9525">
                  <a:noFill/>
                  <a:miter lim="800000"/>
                  <a:headEnd/>
                  <a:tailEnd/>
                </a:ln>
              </p:spPr>
            </p:pic>
            <p:sp>
              <p:nvSpPr>
                <p:cNvPr id="11" name="Rectangle 10"/>
                <p:cNvSpPr/>
                <p:nvPr/>
              </p:nvSpPr>
              <p:spPr>
                <a:xfrm>
                  <a:off x="27659" y="6157139"/>
                  <a:ext cx="819118" cy="584775"/>
                </a:xfrm>
                <a:prstGeom prst="rect">
                  <a:avLst/>
                </a:prstGeom>
              </p:spPr>
              <p:txBody>
                <a:bodyPr wrap="square">
                  <a:spAutoFit/>
                </a:bodyPr>
                <a:lstStyle/>
                <a:p>
                  <a:pPr algn="r"/>
                  <a:r>
                    <a:rPr lang="en-AU" sz="800" b="1" dirty="0" smtClean="0">
                      <a:solidFill>
                        <a:srgbClr val="FF0000"/>
                      </a:solidFill>
                      <a:latin typeface="Arial Narrow" panose="020B0606020202030204" pitchFamily="34" charset="0"/>
                    </a:rPr>
                    <a:t>B</a:t>
                  </a:r>
                  <a:r>
                    <a:rPr lang="en-AU" sz="800" b="1" dirty="0" smtClean="0">
                      <a:solidFill>
                        <a:schemeClr val="bg1"/>
                      </a:solidFill>
                      <a:latin typeface="Arial Narrow" panose="020B0606020202030204" pitchFamily="34" charset="0"/>
                    </a:rPr>
                    <a:t>UAA-UOW </a:t>
                  </a:r>
                  <a:r>
                    <a:rPr lang="en-AU" sz="800" b="1" dirty="0" smtClean="0">
                      <a:solidFill>
                        <a:srgbClr val="FF0000"/>
                      </a:solidFill>
                      <a:latin typeface="Arial Narrow" panose="020B0606020202030204" pitchFamily="34" charset="0"/>
                    </a:rPr>
                    <a:t>J</a:t>
                  </a:r>
                  <a:r>
                    <a:rPr lang="en-AU" sz="800" b="1" dirty="0" smtClean="0">
                      <a:solidFill>
                        <a:schemeClr val="bg1"/>
                      </a:solidFill>
                      <a:latin typeface="Arial Narrow" panose="020B0606020202030204" pitchFamily="34" charset="0"/>
                    </a:rPr>
                    <a:t>OINT </a:t>
                  </a:r>
                  <a:r>
                    <a:rPr lang="en-AU" sz="800" b="1" dirty="0" smtClean="0">
                      <a:solidFill>
                        <a:srgbClr val="FF0000"/>
                      </a:solidFill>
                      <a:latin typeface="Arial Narrow" panose="020B0606020202030204" pitchFamily="34" charset="0"/>
                    </a:rPr>
                    <a:t>R</a:t>
                  </a:r>
                  <a:r>
                    <a:rPr lang="en-AU" sz="800" b="1" dirty="0" smtClean="0">
                      <a:solidFill>
                        <a:schemeClr val="bg1"/>
                      </a:solidFill>
                      <a:latin typeface="Arial Narrow" panose="020B0606020202030204" pitchFamily="34" charset="0"/>
                    </a:rPr>
                    <a:t>ESEARCH </a:t>
                  </a:r>
                  <a:r>
                    <a:rPr lang="en-AU" sz="800" b="1" dirty="0" smtClean="0">
                      <a:solidFill>
                        <a:srgbClr val="FF0000"/>
                      </a:solidFill>
                      <a:latin typeface="Arial Narrow" panose="020B0606020202030204" pitchFamily="34" charset="0"/>
                    </a:rPr>
                    <a:t>C</a:t>
                  </a:r>
                  <a:r>
                    <a:rPr lang="en-AU" sz="800" b="1" dirty="0" smtClean="0">
                      <a:solidFill>
                        <a:schemeClr val="bg1"/>
                      </a:solidFill>
                      <a:latin typeface="Arial Narrow" panose="020B0606020202030204" pitchFamily="34" charset="0"/>
                    </a:rPr>
                    <a:t>ENTRE</a:t>
                  </a:r>
                </a:p>
              </p:txBody>
            </p:sp>
            <p:sp>
              <p:nvSpPr>
                <p:cNvPr id="13" name="Rectangle 12"/>
                <p:cNvSpPr/>
                <p:nvPr/>
              </p:nvSpPr>
              <p:spPr>
                <a:xfrm>
                  <a:off x="2416304" y="6157139"/>
                  <a:ext cx="931560" cy="584775"/>
                </a:xfrm>
                <a:prstGeom prst="rect">
                  <a:avLst/>
                </a:prstGeom>
              </p:spPr>
              <p:txBody>
                <a:bodyPr wrap="square">
                  <a:spAutoFit/>
                </a:bodyPr>
                <a:lstStyle/>
                <a:p>
                  <a:pPr algn="r"/>
                  <a:r>
                    <a:rPr lang="en-AU" sz="800" b="1" dirty="0" smtClean="0">
                      <a:solidFill>
                        <a:schemeClr val="bg1"/>
                      </a:solidFill>
                      <a:latin typeface="Bell MT" panose="02020503060305020303" pitchFamily="18" charset="0"/>
                    </a:rPr>
                    <a:t>AUSTRALIAN </a:t>
                  </a:r>
                </a:p>
                <a:p>
                  <a:pPr algn="r"/>
                  <a:r>
                    <a:rPr lang="en-AU" sz="800" b="1" dirty="0" smtClean="0">
                      <a:solidFill>
                        <a:schemeClr val="bg1"/>
                      </a:solidFill>
                      <a:latin typeface="Bell MT" panose="02020503060305020303" pitchFamily="18" charset="0"/>
                    </a:rPr>
                    <a:t>INSTITUTE </a:t>
                  </a:r>
                  <a:r>
                    <a:rPr lang="en-AU" sz="800" b="1" i="1" dirty="0" smtClean="0">
                      <a:solidFill>
                        <a:schemeClr val="bg1"/>
                      </a:solidFill>
                      <a:latin typeface="+mj-lt"/>
                    </a:rPr>
                    <a:t>for</a:t>
                  </a:r>
                </a:p>
                <a:p>
                  <a:pPr algn="r"/>
                  <a:r>
                    <a:rPr lang="en-AU" sz="800" b="1" dirty="0" smtClean="0">
                      <a:solidFill>
                        <a:schemeClr val="bg1"/>
                      </a:solidFill>
                      <a:latin typeface="Bell MT" panose="02020503060305020303" pitchFamily="18" charset="0"/>
                    </a:rPr>
                    <a:t>INNOVATIVE</a:t>
                  </a:r>
                </a:p>
                <a:p>
                  <a:pPr algn="r"/>
                  <a:r>
                    <a:rPr lang="en-AU" sz="800" b="1" dirty="0" smtClean="0">
                      <a:solidFill>
                        <a:schemeClr val="bg1"/>
                      </a:solidFill>
                      <a:latin typeface="Bell MT" panose="02020503060305020303" pitchFamily="18" charset="0"/>
                    </a:rPr>
                    <a:t>MATERIALS</a:t>
                  </a:r>
                </a:p>
              </p:txBody>
            </p:sp>
          </p:grpSp>
        </p:grpSp>
      </p:grpSp>
      <p:sp>
        <p:nvSpPr>
          <p:cNvPr id="16" name="Rectangle 15"/>
          <p:cNvSpPr/>
          <p:nvPr/>
        </p:nvSpPr>
        <p:spPr>
          <a:xfrm>
            <a:off x="0" y="1628894"/>
            <a:ext cx="9144000" cy="584775"/>
          </a:xfrm>
          <a:prstGeom prst="rect">
            <a:avLst/>
          </a:prstGeom>
        </p:spPr>
        <p:txBody>
          <a:bodyPr wrap="square">
            <a:spAutoFit/>
          </a:bodyPr>
          <a:lstStyle/>
          <a:p>
            <a:pPr algn="ctr"/>
            <a:r>
              <a:rPr lang="en-US" sz="3200" b="1" dirty="0" smtClean="0">
                <a:solidFill>
                  <a:srgbClr val="FF0000"/>
                </a:solidFill>
              </a:rPr>
              <a:t>Elemental 2D Materials Beyond Graphene</a:t>
            </a:r>
            <a:endParaRPr lang="en-US" sz="3200" dirty="0">
              <a:solidFill>
                <a:srgbClr val="FF0000"/>
              </a:solidFill>
            </a:endParaRPr>
          </a:p>
        </p:txBody>
      </p:sp>
      <p:sp>
        <p:nvSpPr>
          <p:cNvPr id="18" name="TextBox 7"/>
          <p:cNvSpPr txBox="1">
            <a:spLocks noChangeArrowheads="1"/>
          </p:cNvSpPr>
          <p:nvPr/>
        </p:nvSpPr>
        <p:spPr bwMode="auto">
          <a:xfrm>
            <a:off x="3893820" y="3238183"/>
            <a:ext cx="5250180" cy="2077492"/>
          </a:xfrm>
          <a:prstGeom prst="rect">
            <a:avLst/>
          </a:prstGeom>
          <a:noFill/>
          <a:ln w="9525">
            <a:noFill/>
            <a:miter lim="800000"/>
            <a:headEnd/>
            <a:tailEnd/>
          </a:ln>
        </p:spPr>
        <p:txBody>
          <a:bodyPr wrap="square">
            <a:spAutoFit/>
          </a:bodyPr>
          <a:lstStyle/>
          <a:p>
            <a:pPr>
              <a:spcAft>
                <a:spcPts val="600"/>
              </a:spcAft>
            </a:pPr>
            <a:r>
              <a:rPr lang="en-AU" sz="2000" dirty="0" smtClean="0">
                <a:solidFill>
                  <a:schemeClr val="bg1"/>
                </a:solidFill>
                <a:latin typeface="Calibri" pitchFamily="34" charset="0"/>
              </a:rPr>
              <a:t>Yi Du  (</a:t>
            </a:r>
            <a:r>
              <a:rPr lang="zh-CN" altLang="en-US" sz="2000" dirty="0" smtClean="0">
                <a:solidFill>
                  <a:schemeClr val="bg1"/>
                </a:solidFill>
                <a:latin typeface="Calibri" pitchFamily="34" charset="0"/>
              </a:rPr>
              <a:t>杜</a:t>
            </a:r>
            <a:r>
              <a:rPr lang="en-US" altLang="zh-CN" sz="800" dirty="0">
                <a:solidFill>
                  <a:schemeClr val="bg1"/>
                </a:solidFill>
                <a:latin typeface="Calibri" pitchFamily="34" charset="0"/>
              </a:rPr>
              <a:t> </a:t>
            </a:r>
            <a:r>
              <a:rPr lang="zh-CN" altLang="en-US" sz="2000" dirty="0" smtClean="0">
                <a:solidFill>
                  <a:schemeClr val="bg1"/>
                </a:solidFill>
                <a:latin typeface="Calibri" pitchFamily="34" charset="0"/>
              </a:rPr>
              <a:t>轶</a:t>
            </a:r>
            <a:r>
              <a:rPr lang="en-AU" altLang="zh-CN" sz="2000" dirty="0" smtClean="0">
                <a:solidFill>
                  <a:schemeClr val="bg1"/>
                </a:solidFill>
                <a:latin typeface="Calibri" pitchFamily="34" charset="0"/>
              </a:rPr>
              <a:t>)</a:t>
            </a:r>
            <a:endParaRPr lang="en-AU" sz="2000" dirty="0">
              <a:solidFill>
                <a:schemeClr val="bg1"/>
              </a:solidFill>
              <a:latin typeface="Calibri" pitchFamily="34" charset="0"/>
            </a:endParaRPr>
          </a:p>
          <a:p>
            <a:endParaRPr lang="en-AU" sz="600" dirty="0" smtClean="0">
              <a:solidFill>
                <a:schemeClr val="bg1"/>
              </a:solidFill>
              <a:latin typeface="Calibri" pitchFamily="34" charset="0"/>
            </a:endParaRPr>
          </a:p>
          <a:p>
            <a:r>
              <a:rPr lang="en-AU" sz="1400" baseline="30000" dirty="0">
                <a:solidFill>
                  <a:schemeClr val="bg1"/>
                </a:solidFill>
                <a:latin typeface="Calibri" pitchFamily="34" charset="0"/>
              </a:rPr>
              <a:t>1</a:t>
            </a:r>
            <a:r>
              <a:rPr lang="en-AU" sz="1400" baseline="30000" dirty="0" smtClean="0">
                <a:solidFill>
                  <a:schemeClr val="bg1"/>
                </a:solidFill>
                <a:latin typeface="Calibri" pitchFamily="34" charset="0"/>
              </a:rPr>
              <a:t> </a:t>
            </a:r>
            <a:r>
              <a:rPr lang="en-AU" sz="1400" dirty="0" smtClean="0">
                <a:solidFill>
                  <a:schemeClr val="bg1"/>
                </a:solidFill>
                <a:latin typeface="Calibri" pitchFamily="34" charset="0"/>
              </a:rPr>
              <a:t>Institute </a:t>
            </a:r>
            <a:r>
              <a:rPr lang="en-AU" sz="1400" dirty="0">
                <a:solidFill>
                  <a:schemeClr val="bg1"/>
                </a:solidFill>
                <a:latin typeface="Calibri" pitchFamily="34" charset="0"/>
              </a:rPr>
              <a:t>for Superconducting and Electronic Materials (ISEM</a:t>
            </a:r>
            <a:r>
              <a:rPr lang="en-AU" sz="1400" dirty="0" smtClean="0">
                <a:solidFill>
                  <a:schemeClr val="bg1"/>
                </a:solidFill>
                <a:latin typeface="Calibri" pitchFamily="34" charset="0"/>
              </a:rPr>
              <a:t>)/</a:t>
            </a:r>
          </a:p>
          <a:p>
            <a:r>
              <a:rPr lang="en-AU" sz="1400" dirty="0">
                <a:solidFill>
                  <a:schemeClr val="bg1"/>
                </a:solidFill>
                <a:latin typeface="Calibri" pitchFamily="34" charset="0"/>
              </a:rPr>
              <a:t> </a:t>
            </a:r>
            <a:r>
              <a:rPr lang="en-AU" sz="1400" dirty="0" smtClean="0">
                <a:solidFill>
                  <a:schemeClr val="bg1"/>
                </a:solidFill>
                <a:latin typeface="Calibri" pitchFamily="34" charset="0"/>
              </a:rPr>
              <a:t> Australian Institute for Innovative Materials (AIIM) </a:t>
            </a:r>
          </a:p>
          <a:p>
            <a:r>
              <a:rPr lang="en-AU" sz="1400" dirty="0">
                <a:solidFill>
                  <a:schemeClr val="bg1"/>
                </a:solidFill>
                <a:latin typeface="Calibri" pitchFamily="34" charset="0"/>
              </a:rPr>
              <a:t> </a:t>
            </a:r>
            <a:r>
              <a:rPr lang="en-AU" sz="1400" dirty="0" smtClean="0">
                <a:solidFill>
                  <a:schemeClr val="bg1"/>
                </a:solidFill>
                <a:latin typeface="Calibri" pitchFamily="34" charset="0"/>
              </a:rPr>
              <a:t> University </a:t>
            </a:r>
            <a:r>
              <a:rPr lang="en-AU" sz="1400" dirty="0">
                <a:solidFill>
                  <a:schemeClr val="bg1"/>
                </a:solidFill>
                <a:latin typeface="Calibri" pitchFamily="34" charset="0"/>
              </a:rPr>
              <a:t>of Wollongong , </a:t>
            </a:r>
            <a:r>
              <a:rPr lang="en-AU" sz="1400" dirty="0" smtClean="0">
                <a:solidFill>
                  <a:schemeClr val="bg1"/>
                </a:solidFill>
                <a:latin typeface="Calibri" pitchFamily="34" charset="0"/>
              </a:rPr>
              <a:t>Australia</a:t>
            </a:r>
          </a:p>
          <a:p>
            <a:r>
              <a:rPr lang="en-AU" sz="1400" baseline="30000" dirty="0" smtClean="0">
                <a:solidFill>
                  <a:schemeClr val="bg1"/>
                </a:solidFill>
                <a:latin typeface="Calibri" pitchFamily="34" charset="0"/>
              </a:rPr>
              <a:t>2 </a:t>
            </a:r>
            <a:r>
              <a:rPr lang="en-AU" sz="1400" dirty="0" err="1">
                <a:solidFill>
                  <a:schemeClr val="bg1"/>
                </a:solidFill>
                <a:latin typeface="Calibri" pitchFamily="34" charset="0"/>
              </a:rPr>
              <a:t>Beihang</a:t>
            </a:r>
            <a:r>
              <a:rPr lang="en-AU" sz="1400" dirty="0">
                <a:solidFill>
                  <a:schemeClr val="bg1"/>
                </a:solidFill>
                <a:latin typeface="Calibri" pitchFamily="34" charset="0"/>
              </a:rPr>
              <a:t>-UOW Joint Research </a:t>
            </a:r>
            <a:r>
              <a:rPr lang="en-AU" sz="1400" dirty="0" smtClean="0">
                <a:solidFill>
                  <a:schemeClr val="bg1"/>
                </a:solidFill>
                <a:latin typeface="Calibri" pitchFamily="34" charset="0"/>
              </a:rPr>
              <a:t>Centre, </a:t>
            </a:r>
            <a:r>
              <a:rPr lang="en-AU" sz="1400" dirty="0" err="1" smtClean="0">
                <a:solidFill>
                  <a:schemeClr val="bg1"/>
                </a:solidFill>
                <a:latin typeface="Calibri" pitchFamily="34" charset="0"/>
              </a:rPr>
              <a:t>Beihang</a:t>
            </a:r>
            <a:r>
              <a:rPr lang="en-AU" sz="1400" dirty="0" smtClean="0">
                <a:solidFill>
                  <a:schemeClr val="bg1"/>
                </a:solidFill>
                <a:latin typeface="Calibri" pitchFamily="34" charset="0"/>
              </a:rPr>
              <a:t> </a:t>
            </a:r>
            <a:r>
              <a:rPr lang="en-AU" sz="1400" dirty="0">
                <a:solidFill>
                  <a:schemeClr val="bg1"/>
                </a:solidFill>
                <a:latin typeface="Calibri" pitchFamily="34" charset="0"/>
              </a:rPr>
              <a:t>University, China</a:t>
            </a:r>
          </a:p>
          <a:p>
            <a:endParaRPr lang="en-AU" sz="1400" dirty="0">
              <a:solidFill>
                <a:schemeClr val="bg1"/>
              </a:solidFill>
              <a:latin typeface="Calibri" pitchFamily="34" charset="0"/>
            </a:endParaRPr>
          </a:p>
          <a:p>
            <a:r>
              <a:rPr lang="en-AU" sz="1400" dirty="0">
                <a:latin typeface="Calibri" pitchFamily="34" charset="0"/>
              </a:rPr>
              <a:t/>
            </a:r>
            <a:br>
              <a:rPr lang="en-AU" sz="1400" dirty="0">
                <a:latin typeface="Calibri" pitchFamily="34" charset="0"/>
              </a:rPr>
            </a:br>
            <a:endParaRPr lang="en-AU" sz="1400" dirty="0">
              <a:latin typeface="Calibri" pitchFamily="34" charset="0"/>
            </a:endParaRPr>
          </a:p>
        </p:txBody>
      </p:sp>
    </p:spTree>
    <p:extLst>
      <p:ext uri="{BB962C8B-B14F-4D97-AF65-F5344CB8AC3E}">
        <p14:creationId xmlns:p14="http://schemas.microsoft.com/office/powerpoint/2010/main" val="12945541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9144000" cy="6858000"/>
          </a:xfrm>
        </p:grpSpPr>
        <p:sp>
          <p:nvSpPr>
            <p:cNvPr id="2" name="Rectangle 1"/>
            <p:cNvSpPr/>
            <p:nvPr/>
          </p:nvSpPr>
          <p:spPr>
            <a:xfrm>
              <a:off x="0" y="0"/>
              <a:ext cx="9144000" cy="685800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248229" y="5885095"/>
              <a:ext cx="2572243" cy="569129"/>
              <a:chOff x="6248229" y="5885095"/>
              <a:chExt cx="2572243" cy="569129"/>
            </a:xfrm>
          </p:grpSpPr>
          <p:pic>
            <p:nvPicPr>
              <p:cNvPr id="3" name="Picture 2" descr="Image result for u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229" y="5896688"/>
                <a:ext cx="674446" cy="5459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H="1">
                <a:off x="7072613" y="5885095"/>
                <a:ext cx="1" cy="569129"/>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37489" y="6025894"/>
                <a:ext cx="1582983" cy="287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nvGrpSpPr>
          <p:cNvPr id="8" name="Group 7"/>
          <p:cNvGrpSpPr/>
          <p:nvPr/>
        </p:nvGrpSpPr>
        <p:grpSpPr>
          <a:xfrm>
            <a:off x="704620" y="1337321"/>
            <a:ext cx="2717156" cy="3137489"/>
            <a:chOff x="3707482" y="6543675"/>
            <a:chExt cx="2581509" cy="3027827"/>
          </a:xfrm>
        </p:grpSpPr>
        <p:cxnSp>
          <p:nvCxnSpPr>
            <p:cNvPr id="9" name="Straight Connector 8"/>
            <p:cNvCxnSpPr/>
            <p:nvPr/>
          </p:nvCxnSpPr>
          <p:spPr>
            <a:xfrm>
              <a:off x="3790950" y="6543675"/>
              <a:ext cx="14097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707482" y="6660715"/>
              <a:ext cx="2581509" cy="2910787"/>
            </a:xfrm>
            <a:prstGeom prst="rect">
              <a:avLst/>
            </a:prstGeom>
          </p:spPr>
          <p:txBody>
            <a:bodyPr wrap="square">
              <a:spAutoFit/>
            </a:bodyPr>
            <a:lstStyle/>
            <a:p>
              <a:r>
                <a:rPr lang="en-US" sz="1500" b="1" dirty="0">
                  <a:solidFill>
                    <a:schemeClr val="bg1"/>
                  </a:solidFill>
                  <a:latin typeface="Arial Narrow" panose="020B0606020202030204" pitchFamily="34" charset="0"/>
                </a:rPr>
                <a:t>CONTENTS</a:t>
              </a:r>
            </a:p>
            <a:p>
              <a:endParaRPr lang="en-US" sz="1500" b="1" dirty="0">
                <a:solidFill>
                  <a:schemeClr val="bg1"/>
                </a:solidFill>
                <a:latin typeface="Arial Narrow" panose="020B0606020202030204" pitchFamily="34" charset="0"/>
              </a:endParaRPr>
            </a:p>
            <a:p>
              <a:pPr>
                <a:spcBef>
                  <a:spcPts val="626"/>
                </a:spcBef>
              </a:pPr>
              <a:r>
                <a:rPr lang="en-US" sz="1500" dirty="0" smtClean="0">
                  <a:solidFill>
                    <a:schemeClr val="bg1"/>
                  </a:solidFill>
                  <a:latin typeface="Arial Narrow" panose="020B0606020202030204" pitchFamily="34" charset="0"/>
                </a:rPr>
                <a:t>Background</a:t>
              </a:r>
              <a:endParaRPr lang="en-US" sz="1500" dirty="0">
                <a:solidFill>
                  <a:schemeClr val="bg1"/>
                </a:solidFill>
                <a:latin typeface="Arial Narrow" panose="020B0606020202030204" pitchFamily="34" charset="0"/>
              </a:endParaRPr>
            </a:p>
            <a:p>
              <a:pPr>
                <a:spcBef>
                  <a:spcPts val="626"/>
                </a:spcBef>
              </a:pPr>
              <a:r>
                <a:rPr lang="en-US" sz="1500" dirty="0">
                  <a:solidFill>
                    <a:schemeClr val="bg1"/>
                  </a:solidFill>
                  <a:latin typeface="Arial Narrow" panose="020B0606020202030204" pitchFamily="34" charset="0"/>
                </a:rPr>
                <a:t>Growth and Structures</a:t>
              </a:r>
            </a:p>
            <a:p>
              <a:pPr>
                <a:spcBef>
                  <a:spcPts val="626"/>
                </a:spcBef>
              </a:pPr>
              <a:r>
                <a:rPr lang="en-US" sz="1500" dirty="0">
                  <a:solidFill>
                    <a:schemeClr val="bg1"/>
                  </a:solidFill>
                  <a:latin typeface="Arial Narrow" panose="020B0606020202030204" pitchFamily="34" charset="0"/>
                </a:rPr>
                <a:t>Electronic Structures</a:t>
              </a:r>
            </a:p>
            <a:p>
              <a:pPr>
                <a:spcBef>
                  <a:spcPts val="626"/>
                </a:spcBef>
              </a:pPr>
              <a:r>
                <a:rPr lang="en-US" sz="1500" dirty="0">
                  <a:solidFill>
                    <a:schemeClr val="bg1"/>
                  </a:solidFill>
                  <a:latin typeface="Arial Narrow" panose="020B0606020202030204" pitchFamily="34" charset="0"/>
                </a:rPr>
                <a:t>Phonon </a:t>
              </a:r>
              <a:r>
                <a:rPr lang="en-US" sz="1500" dirty="0" smtClean="0">
                  <a:solidFill>
                    <a:schemeClr val="bg1"/>
                  </a:solidFill>
                  <a:latin typeface="Arial Narrow" panose="020B0606020202030204" pitchFamily="34" charset="0"/>
                </a:rPr>
                <a:t>Properties</a:t>
              </a:r>
              <a:endParaRPr lang="en-US" sz="1500" dirty="0">
                <a:solidFill>
                  <a:schemeClr val="bg1"/>
                </a:solidFill>
                <a:latin typeface="Arial Narrow" panose="020B0606020202030204" pitchFamily="34" charset="0"/>
              </a:endParaRPr>
            </a:p>
            <a:p>
              <a:pPr>
                <a:spcBef>
                  <a:spcPts val="626"/>
                </a:spcBef>
              </a:pPr>
              <a:r>
                <a:rPr lang="en-US" sz="1500" dirty="0">
                  <a:solidFill>
                    <a:schemeClr val="bg1"/>
                  </a:solidFill>
                  <a:latin typeface="Arial Narrow" panose="020B0606020202030204" pitchFamily="34" charset="0"/>
                </a:rPr>
                <a:t>Chemical </a:t>
              </a:r>
              <a:r>
                <a:rPr lang="en-US" sz="1500" dirty="0" smtClean="0">
                  <a:solidFill>
                    <a:schemeClr val="bg1"/>
                  </a:solidFill>
                  <a:latin typeface="Arial Narrow" panose="020B0606020202030204" pitchFamily="34" charset="0"/>
                </a:rPr>
                <a:t>Stability</a:t>
              </a:r>
              <a:endParaRPr lang="en-US" sz="1500" dirty="0">
                <a:solidFill>
                  <a:schemeClr val="bg1"/>
                </a:solidFill>
                <a:latin typeface="Arial Narrow" panose="020B0606020202030204" pitchFamily="34" charset="0"/>
              </a:endParaRPr>
            </a:p>
            <a:p>
              <a:pPr>
                <a:spcBef>
                  <a:spcPts val="626"/>
                </a:spcBef>
              </a:pPr>
              <a:r>
                <a:rPr lang="en-US" sz="1500" dirty="0">
                  <a:solidFill>
                    <a:schemeClr val="bg1"/>
                  </a:solidFill>
                  <a:latin typeface="Arial Narrow" panose="020B0606020202030204" pitchFamily="34" charset="0"/>
                </a:rPr>
                <a:t>Interlayer Interaction</a:t>
              </a:r>
            </a:p>
            <a:p>
              <a:pPr>
                <a:spcBef>
                  <a:spcPts val="626"/>
                </a:spcBef>
              </a:pPr>
              <a:r>
                <a:rPr lang="en-US" sz="1500" dirty="0">
                  <a:solidFill>
                    <a:schemeClr val="bg1"/>
                  </a:solidFill>
                  <a:latin typeface="Arial Narrow" panose="020B0606020202030204" pitchFamily="34" charset="0"/>
                </a:rPr>
                <a:t>Conclusion</a:t>
              </a:r>
            </a:p>
            <a:p>
              <a:pPr>
                <a:spcBef>
                  <a:spcPts val="626"/>
                </a:spcBef>
              </a:pPr>
              <a:r>
                <a:rPr lang="en-US" sz="1500" dirty="0">
                  <a:solidFill>
                    <a:schemeClr val="bg1"/>
                  </a:solidFill>
                  <a:latin typeface="Arial Narrow" panose="020B0606020202030204" pitchFamily="34" charset="0"/>
                </a:rPr>
                <a:t>Acknowledgement</a:t>
              </a:r>
            </a:p>
          </p:txBody>
        </p:sp>
      </p:grpSp>
    </p:spTree>
    <p:extLst>
      <p:ext uri="{BB962C8B-B14F-4D97-AF65-F5344CB8AC3E}">
        <p14:creationId xmlns:p14="http://schemas.microsoft.com/office/powerpoint/2010/main" val="23955078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2060"/>
          <p:cNvPicPr>
            <a:picLocks noChangeAspect="1"/>
          </p:cNvPicPr>
          <p:nvPr/>
        </p:nvPicPr>
        <p:blipFill rotWithShape="1">
          <a:blip r:embed="rId2"/>
          <a:srcRect b="31897"/>
          <a:stretch/>
        </p:blipFill>
        <p:spPr>
          <a:xfrm>
            <a:off x="5705187" y="2734286"/>
            <a:ext cx="3119120" cy="1599302"/>
          </a:xfrm>
          <a:prstGeom prst="rect">
            <a:avLst/>
          </a:prstGeom>
        </p:spPr>
      </p:pic>
      <p:pic>
        <p:nvPicPr>
          <p:cNvPr id="2054" name="Picture 2053" descr="images.jpg"/>
          <p:cNvPicPr>
            <a:picLocks noChangeAspect="1"/>
          </p:cNvPicPr>
          <p:nvPr/>
        </p:nvPicPr>
        <p:blipFill rotWithShape="1">
          <a:blip r:embed="rId3">
            <a:extLst>
              <a:ext uri="{28A0092B-C50C-407E-A947-70E740481C1C}">
                <a14:useLocalDpi xmlns:a14="http://schemas.microsoft.com/office/drawing/2010/main" val="0"/>
              </a:ext>
            </a:extLst>
          </a:blip>
          <a:srcRect l="2044" t="50201"/>
          <a:stretch/>
        </p:blipFill>
        <p:spPr>
          <a:xfrm>
            <a:off x="5086742" y="4389120"/>
            <a:ext cx="3747725" cy="1440000"/>
          </a:xfrm>
          <a:prstGeom prst="rect">
            <a:avLst/>
          </a:prstGeom>
        </p:spPr>
      </p:pic>
      <p:pic>
        <p:nvPicPr>
          <p:cNvPr id="50" name="Picture 49"/>
          <p:cNvPicPr>
            <a:picLocks noChangeAspect="1"/>
          </p:cNvPicPr>
          <p:nvPr/>
        </p:nvPicPr>
        <p:blipFill rotWithShape="1">
          <a:blip r:embed="rId4" cstate="print">
            <a:extLst>
              <a:ext uri="{28A0092B-C50C-407E-A947-70E740481C1C}">
                <a14:useLocalDpi xmlns:a14="http://schemas.microsoft.com/office/drawing/2010/main" val="0"/>
              </a:ext>
            </a:extLst>
          </a:blip>
          <a:srcRect l="39036" t="33173" r="12631"/>
          <a:stretch/>
        </p:blipFill>
        <p:spPr bwMode="auto">
          <a:xfrm>
            <a:off x="4594949" y="862393"/>
            <a:ext cx="2314765" cy="1800000"/>
          </a:xfrm>
          <a:prstGeom prst="rect">
            <a:avLst/>
          </a:prstGeom>
          <a:noFill/>
          <a:ln>
            <a:noFill/>
          </a:ln>
          <a:extLst/>
        </p:spPr>
      </p:pic>
      <p:grpSp>
        <p:nvGrpSpPr>
          <p:cNvPr id="2056" name="Group 2055"/>
          <p:cNvGrpSpPr/>
          <p:nvPr/>
        </p:nvGrpSpPr>
        <p:grpSpPr>
          <a:xfrm>
            <a:off x="329226" y="4662781"/>
            <a:ext cx="3567485" cy="1405665"/>
            <a:chOff x="2508427" y="821203"/>
            <a:chExt cx="3567485" cy="1405665"/>
          </a:xfrm>
        </p:grpSpPr>
        <p:pic>
          <p:nvPicPr>
            <p:cNvPr id="29" name="Picture 28" descr="images.jpg"/>
            <p:cNvPicPr>
              <a:picLocks noChangeAspect="1"/>
            </p:cNvPicPr>
            <p:nvPr/>
          </p:nvPicPr>
          <p:blipFill rotWithShape="1">
            <a:blip r:embed="rId5">
              <a:extLst>
                <a:ext uri="{28A0092B-C50C-407E-A947-70E740481C1C}">
                  <a14:useLocalDpi xmlns:a14="http://schemas.microsoft.com/office/drawing/2010/main" val="0"/>
                </a:ext>
              </a:extLst>
            </a:blip>
            <a:srcRect l="1303"/>
            <a:stretch/>
          </p:blipFill>
          <p:spPr>
            <a:xfrm>
              <a:off x="2508427" y="821203"/>
              <a:ext cx="3567485" cy="1405665"/>
            </a:xfrm>
            <a:prstGeom prst="rect">
              <a:avLst/>
            </a:prstGeom>
          </p:spPr>
        </p:pic>
        <p:sp>
          <p:nvSpPr>
            <p:cNvPr id="40" name="TextBox 39"/>
            <p:cNvSpPr txBox="1"/>
            <p:nvPr/>
          </p:nvSpPr>
          <p:spPr>
            <a:xfrm>
              <a:off x="3189477" y="869277"/>
              <a:ext cx="1941557" cy="369332"/>
            </a:xfrm>
            <a:prstGeom prst="rect">
              <a:avLst/>
            </a:prstGeom>
            <a:solidFill>
              <a:srgbClr val="FFFFFF"/>
            </a:solidFill>
            <a:ln>
              <a:solidFill>
                <a:srgbClr val="000000"/>
              </a:solidFill>
            </a:ln>
          </p:spPr>
          <p:txBody>
            <a:bodyPr wrap="none" rtlCol="0">
              <a:spAutoFit/>
            </a:bodyPr>
            <a:lstStyle/>
            <a:p>
              <a:r>
                <a:rPr lang="en-US" b="1" dirty="0" smtClean="0"/>
                <a:t>Blue </a:t>
              </a:r>
              <a:r>
                <a:rPr lang="en-US" b="1" dirty="0" err="1" smtClean="0"/>
                <a:t>phosphorene</a:t>
              </a:r>
              <a:endParaRPr lang="en-US" b="1" dirty="0" smtClean="0"/>
            </a:p>
          </p:txBody>
        </p:sp>
      </p:grpSp>
      <p:grpSp>
        <p:nvGrpSpPr>
          <p:cNvPr id="2055" name="Group 2054"/>
          <p:cNvGrpSpPr/>
          <p:nvPr/>
        </p:nvGrpSpPr>
        <p:grpSpPr>
          <a:xfrm>
            <a:off x="2241903" y="893751"/>
            <a:ext cx="1877488" cy="1800000"/>
            <a:chOff x="1003370" y="2195184"/>
            <a:chExt cx="1877488" cy="1800000"/>
          </a:xfrm>
        </p:grpSpPr>
        <p:pic>
          <p:nvPicPr>
            <p:cNvPr id="2048" name="Picture 2047" descr="屏幕快照 2018-07-20 13.38.34.png"/>
            <p:cNvPicPr>
              <a:picLocks noChangeAspect="1"/>
            </p:cNvPicPr>
            <p:nvPr/>
          </p:nvPicPr>
          <p:blipFill rotWithShape="1">
            <a:blip r:embed="rId6">
              <a:extLst>
                <a:ext uri="{28A0092B-C50C-407E-A947-70E740481C1C}">
                  <a14:useLocalDpi xmlns:a14="http://schemas.microsoft.com/office/drawing/2010/main" val="0"/>
                </a:ext>
              </a:extLst>
            </a:blip>
            <a:srcRect l="33776" t="19519" r="30809" b="20091"/>
            <a:stretch/>
          </p:blipFill>
          <p:spPr>
            <a:xfrm>
              <a:off x="1003370" y="2195184"/>
              <a:ext cx="1877488" cy="1800000"/>
            </a:xfrm>
            <a:prstGeom prst="rect">
              <a:avLst/>
            </a:prstGeom>
          </p:spPr>
        </p:pic>
        <p:sp>
          <p:nvSpPr>
            <p:cNvPr id="39" name="TextBox 38"/>
            <p:cNvSpPr txBox="1"/>
            <p:nvPr/>
          </p:nvSpPr>
          <p:spPr>
            <a:xfrm>
              <a:off x="1433590" y="2233429"/>
              <a:ext cx="967896" cy="369332"/>
            </a:xfrm>
            <a:prstGeom prst="rect">
              <a:avLst/>
            </a:prstGeom>
            <a:solidFill>
              <a:srgbClr val="FFFFFF"/>
            </a:solidFill>
            <a:ln>
              <a:solidFill>
                <a:srgbClr val="000000"/>
              </a:solidFill>
            </a:ln>
          </p:spPr>
          <p:txBody>
            <a:bodyPr wrap="none" rtlCol="0">
              <a:spAutoFit/>
            </a:bodyPr>
            <a:lstStyle/>
            <a:p>
              <a:r>
                <a:rPr lang="en-US" b="1" dirty="0" err="1" smtClean="0"/>
                <a:t>Stanene</a:t>
              </a:r>
              <a:endParaRPr lang="en-US" b="1" dirty="0" smtClean="0"/>
            </a:p>
          </p:txBody>
        </p:sp>
      </p:grpSp>
      <p:grpSp>
        <p:nvGrpSpPr>
          <p:cNvPr id="2058" name="Group 2057"/>
          <p:cNvGrpSpPr/>
          <p:nvPr/>
        </p:nvGrpSpPr>
        <p:grpSpPr>
          <a:xfrm>
            <a:off x="315282" y="2787681"/>
            <a:ext cx="2704918" cy="1800000"/>
            <a:chOff x="3247011" y="4387031"/>
            <a:chExt cx="2704918" cy="1800000"/>
          </a:xfrm>
        </p:grpSpPr>
        <p:pic>
          <p:nvPicPr>
            <p:cNvPr id="25" name="Picture 24" descr="image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7011" y="4387031"/>
              <a:ext cx="2704918" cy="1800000"/>
            </a:xfrm>
            <a:prstGeom prst="rect">
              <a:avLst/>
            </a:prstGeom>
          </p:spPr>
        </p:pic>
        <p:sp>
          <p:nvSpPr>
            <p:cNvPr id="38" name="TextBox 37"/>
            <p:cNvSpPr txBox="1"/>
            <p:nvPr/>
          </p:nvSpPr>
          <p:spPr>
            <a:xfrm>
              <a:off x="3962073" y="4417336"/>
              <a:ext cx="1274708" cy="369332"/>
            </a:xfrm>
            <a:prstGeom prst="rect">
              <a:avLst/>
            </a:prstGeom>
            <a:solidFill>
              <a:srgbClr val="FFFFFF"/>
            </a:solidFill>
            <a:ln>
              <a:solidFill>
                <a:srgbClr val="000000"/>
              </a:solidFill>
            </a:ln>
          </p:spPr>
          <p:txBody>
            <a:bodyPr wrap="none" rtlCol="0">
              <a:spAutoFit/>
            </a:bodyPr>
            <a:lstStyle/>
            <a:p>
              <a:r>
                <a:rPr lang="en-US" b="1" dirty="0" smtClean="0"/>
                <a:t>germanene</a:t>
              </a:r>
            </a:p>
          </p:txBody>
        </p:sp>
      </p:grpSp>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itle 1"/>
          <p:cNvSpPr>
            <a:spLocks noGrp="1"/>
          </p:cNvSpPr>
          <p:nvPr/>
        </p:nvSpPr>
        <p:spPr bwMode="auto">
          <a:xfrm>
            <a:off x="444500" y="503238"/>
            <a:ext cx="8229600" cy="1143000"/>
          </a:xfrm>
          <a:prstGeom prst="rect">
            <a:avLst/>
          </a:prstGeom>
          <a:noFill/>
          <a:ln w="9525">
            <a:noFill/>
            <a:miter lim="800000"/>
            <a:headEnd/>
            <a:tailEnd/>
          </a:ln>
        </p:spPr>
        <p:txBody>
          <a:bodyPr anchor="ctr"/>
          <a:lstStyle/>
          <a:p>
            <a:pPr algn="ctr" defTabSz="914400"/>
            <a:endParaRPr lang="en-AU" sz="4400">
              <a:latin typeface="Calibri" pitchFamily="34" charset="0"/>
            </a:endParaRPr>
          </a:p>
        </p:txBody>
      </p:sp>
      <p:grpSp>
        <p:nvGrpSpPr>
          <p:cNvPr id="28" name="Group 27"/>
          <p:cNvGrpSpPr/>
          <p:nvPr/>
        </p:nvGrpSpPr>
        <p:grpSpPr>
          <a:xfrm>
            <a:off x="523214" y="205238"/>
            <a:ext cx="3337560" cy="584775"/>
            <a:chOff x="617220" y="299244"/>
            <a:chExt cx="3337560" cy="584775"/>
          </a:xfrm>
        </p:grpSpPr>
        <p:sp>
          <p:nvSpPr>
            <p:cNvPr id="24" name="TextBox 23"/>
            <p:cNvSpPr txBox="1"/>
            <p:nvPr/>
          </p:nvSpPr>
          <p:spPr>
            <a:xfrm>
              <a:off x="617220" y="299244"/>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27" name="Straight Connector 26"/>
            <p:cNvCxnSpPr/>
            <p:nvPr/>
          </p:nvCxnSpPr>
          <p:spPr>
            <a:xfrm>
              <a:off x="717847" y="820396"/>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pic>
        <p:nvPicPr>
          <p:cNvPr id="2" name="Picture 1"/>
          <p:cNvPicPr>
            <a:picLocks noChangeAspect="1"/>
          </p:cNvPicPr>
          <p:nvPr/>
        </p:nvPicPr>
        <p:blipFill>
          <a:blip r:embed="rId10"/>
          <a:stretch>
            <a:fillRect/>
          </a:stretch>
        </p:blipFill>
        <p:spPr>
          <a:xfrm>
            <a:off x="3106537" y="2375966"/>
            <a:ext cx="2734070" cy="2633084"/>
          </a:xfrm>
          <a:prstGeom prst="ellipse">
            <a:avLst/>
          </a:prstGeom>
          <a:ln w="57150" cmpd="sng">
            <a:solidFill>
              <a:srgbClr val="000000"/>
            </a:solidFill>
          </a:ln>
        </p:spPr>
      </p:pic>
      <p:grpSp>
        <p:nvGrpSpPr>
          <p:cNvPr id="31" name="Group 30"/>
          <p:cNvGrpSpPr/>
          <p:nvPr/>
        </p:nvGrpSpPr>
        <p:grpSpPr>
          <a:xfrm>
            <a:off x="3303340" y="2986048"/>
            <a:ext cx="2445738" cy="1269972"/>
            <a:chOff x="3507154" y="2813568"/>
            <a:chExt cx="2445738" cy="1269972"/>
          </a:xfrm>
        </p:grpSpPr>
        <p:pic>
          <p:nvPicPr>
            <p:cNvPr id="9" name="Picture 8" descr="main-qimg-f4897553481cea6da13dd98a956c7657.png"/>
            <p:cNvPicPr>
              <a:picLocks noChangeAspect="1"/>
            </p:cNvPicPr>
            <p:nvPr/>
          </p:nvPicPr>
          <p:blipFill rotWithShape="1">
            <a:blip r:embed="rId11">
              <a:extLst>
                <a:ext uri="{28A0092B-C50C-407E-A947-70E740481C1C}">
                  <a14:useLocalDpi xmlns:a14="http://schemas.microsoft.com/office/drawing/2010/main" val="0"/>
                </a:ext>
              </a:extLst>
            </a:blip>
            <a:srcRect l="30508" r="18352"/>
            <a:stretch/>
          </p:blipFill>
          <p:spPr>
            <a:xfrm>
              <a:off x="4206107" y="3178418"/>
              <a:ext cx="449054" cy="587812"/>
            </a:xfrm>
            <a:prstGeom prst="rect">
              <a:avLst/>
            </a:prstGeom>
            <a:ln>
              <a:solidFill>
                <a:srgbClr val="000000"/>
              </a:solidFill>
            </a:ln>
          </p:spPr>
        </p:pic>
        <p:pic>
          <p:nvPicPr>
            <p:cNvPr id="10" name="Picture 9" descr="images.jpg"/>
            <p:cNvPicPr>
              <a:picLocks noChangeAspect="1"/>
            </p:cNvPicPr>
            <p:nvPr/>
          </p:nvPicPr>
          <p:blipFill rotWithShape="1">
            <a:blip r:embed="rId12">
              <a:extLst>
                <a:ext uri="{28A0092B-C50C-407E-A947-70E740481C1C}">
                  <a14:useLocalDpi xmlns:a14="http://schemas.microsoft.com/office/drawing/2010/main" val="0"/>
                </a:ext>
              </a:extLst>
            </a:blip>
            <a:srcRect l="31130" r="14135"/>
            <a:stretch/>
          </p:blipFill>
          <p:spPr>
            <a:xfrm>
              <a:off x="3507488" y="3178646"/>
              <a:ext cx="619106" cy="589190"/>
            </a:xfrm>
            <a:prstGeom prst="rect">
              <a:avLst/>
            </a:prstGeom>
            <a:ln>
              <a:solidFill>
                <a:schemeClr val="tx1"/>
              </a:solidFill>
            </a:ln>
          </p:spPr>
        </p:pic>
        <p:pic>
          <p:nvPicPr>
            <p:cNvPr id="11" name="Picture 10" descr="images.jpg"/>
            <p:cNvPicPr>
              <a:picLocks noChangeAspect="1"/>
            </p:cNvPicPr>
            <p:nvPr/>
          </p:nvPicPr>
          <p:blipFill rotWithShape="1">
            <a:blip r:embed="rId13">
              <a:extLst>
                <a:ext uri="{BEBA8EAE-BF5A-486C-A8C5-ECC9F3942E4B}">
                  <a14:imgProps xmlns:a14="http://schemas.microsoft.com/office/drawing/2010/main">
                    <a14:imgLayer r:embed="rId14">
                      <a14:imgEffect>
                        <a14:saturation sat="33000"/>
                      </a14:imgEffect>
                    </a14:imgLayer>
                  </a14:imgProps>
                </a:ext>
                <a:ext uri="{28A0092B-C50C-407E-A947-70E740481C1C}">
                  <a14:useLocalDpi xmlns:a14="http://schemas.microsoft.com/office/drawing/2010/main" val="0"/>
                </a:ext>
              </a:extLst>
            </a:blip>
            <a:srcRect l="32211" r="21687"/>
            <a:stretch/>
          </p:blipFill>
          <p:spPr>
            <a:xfrm>
              <a:off x="4747744" y="3176402"/>
              <a:ext cx="450715" cy="588619"/>
            </a:xfrm>
            <a:prstGeom prst="rect">
              <a:avLst/>
            </a:prstGeom>
            <a:ln>
              <a:solidFill>
                <a:srgbClr val="000000"/>
              </a:solidFill>
            </a:ln>
          </p:spPr>
        </p:pic>
        <p:pic>
          <p:nvPicPr>
            <p:cNvPr id="22" name="Picture 21" descr="new-graphene-material.jpg"/>
            <p:cNvPicPr>
              <a:picLocks noChangeAspect="1"/>
            </p:cNvPicPr>
            <p:nvPr/>
          </p:nvPicPr>
          <p:blipFill rotWithShape="1">
            <a:blip r:embed="rId15">
              <a:extLst>
                <a:ext uri="{28A0092B-C50C-407E-A947-70E740481C1C}">
                  <a14:useLocalDpi xmlns:a14="http://schemas.microsoft.com/office/drawing/2010/main" val="0"/>
                </a:ext>
              </a:extLst>
            </a:blip>
            <a:srcRect l="7720" t="697" r="55497" b="50794"/>
            <a:stretch/>
          </p:blipFill>
          <p:spPr>
            <a:xfrm>
              <a:off x="5289008" y="3170286"/>
              <a:ext cx="561808" cy="602243"/>
            </a:xfrm>
            <a:prstGeom prst="rect">
              <a:avLst/>
            </a:prstGeom>
            <a:ln>
              <a:solidFill>
                <a:srgbClr val="000000"/>
              </a:solidFill>
            </a:ln>
          </p:spPr>
        </p:pic>
        <p:sp>
          <p:nvSpPr>
            <p:cNvPr id="30" name="Rectangle 29"/>
            <p:cNvSpPr/>
            <p:nvPr/>
          </p:nvSpPr>
          <p:spPr>
            <a:xfrm>
              <a:off x="3507154" y="3829540"/>
              <a:ext cx="2334846" cy="254000"/>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3517200" y="3794399"/>
              <a:ext cx="2435692" cy="288147"/>
            </a:xfrm>
            <a:prstGeom prst="rect">
              <a:avLst/>
            </a:prstGeom>
            <a:noFill/>
          </p:spPr>
          <p:txBody>
            <a:bodyPr wrap="none" lIns="36000" tIns="36000" rIns="36000" bIns="36000" rtlCol="0">
              <a:spAutoFit/>
            </a:bodyPr>
            <a:lstStyle/>
            <a:p>
              <a:r>
                <a:rPr lang="en-US" sz="1400" b="1" dirty="0">
                  <a:solidFill>
                    <a:srgbClr val="FF0000"/>
                  </a:solidFill>
                </a:rPr>
                <a:t>W</a:t>
              </a:r>
              <a:r>
                <a:rPr lang="en-US" sz="1400" b="1" dirty="0" smtClean="0">
                  <a:solidFill>
                    <a:srgbClr val="FF0000"/>
                  </a:solidFill>
                </a:rPr>
                <a:t>hat are 2D materials beyond</a:t>
              </a:r>
            </a:p>
          </p:txBody>
        </p:sp>
        <p:sp>
          <p:nvSpPr>
            <p:cNvPr id="32" name="Rectangle 31"/>
            <p:cNvSpPr/>
            <p:nvPr/>
          </p:nvSpPr>
          <p:spPr>
            <a:xfrm>
              <a:off x="4210538" y="2848709"/>
              <a:ext cx="986693" cy="254000"/>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304600" y="2813568"/>
              <a:ext cx="809346" cy="288147"/>
            </a:xfrm>
            <a:prstGeom prst="rect">
              <a:avLst/>
            </a:prstGeom>
            <a:noFill/>
          </p:spPr>
          <p:txBody>
            <a:bodyPr wrap="none" lIns="36000" tIns="36000" rIns="36000" bIns="36000" rtlCol="0">
              <a:spAutoFit/>
            </a:bodyPr>
            <a:lstStyle/>
            <a:p>
              <a:r>
                <a:rPr lang="en-US" sz="1400" b="1" dirty="0" smtClean="0">
                  <a:solidFill>
                    <a:srgbClr val="FF0000"/>
                  </a:solidFill>
                </a:rPr>
                <a:t>Graphene</a:t>
              </a:r>
            </a:p>
          </p:txBody>
        </p:sp>
      </p:grpSp>
      <p:grpSp>
        <p:nvGrpSpPr>
          <p:cNvPr id="2057" name="Group 2056"/>
          <p:cNvGrpSpPr/>
          <p:nvPr/>
        </p:nvGrpSpPr>
        <p:grpSpPr>
          <a:xfrm>
            <a:off x="324833" y="922045"/>
            <a:ext cx="1817928" cy="1800000"/>
            <a:chOff x="6094219" y="2176437"/>
            <a:chExt cx="1817928" cy="1800000"/>
          </a:xfrm>
        </p:grpSpPr>
        <p:pic>
          <p:nvPicPr>
            <p:cNvPr id="26" name="Picture 25" descr="images.jpg"/>
            <p:cNvPicPr>
              <a:picLocks noChangeAspect="1"/>
            </p:cNvPicPr>
            <p:nvPr/>
          </p:nvPicPr>
          <p:blipFill rotWithShape="1">
            <a:blip r:embed="rId16">
              <a:extLst>
                <a:ext uri="{28A0092B-C50C-407E-A947-70E740481C1C}">
                  <a14:useLocalDpi xmlns:a14="http://schemas.microsoft.com/office/drawing/2010/main" val="0"/>
                </a:ext>
              </a:extLst>
            </a:blip>
            <a:srcRect l="-547"/>
            <a:stretch/>
          </p:blipFill>
          <p:spPr>
            <a:xfrm>
              <a:off x="6094219" y="2176437"/>
              <a:ext cx="1817928" cy="1800000"/>
            </a:xfrm>
            <a:prstGeom prst="rect">
              <a:avLst/>
            </a:prstGeom>
          </p:spPr>
        </p:pic>
        <p:sp>
          <p:nvSpPr>
            <p:cNvPr id="2050" name="TextBox 2049"/>
            <p:cNvSpPr txBox="1"/>
            <p:nvPr/>
          </p:nvSpPr>
          <p:spPr>
            <a:xfrm>
              <a:off x="6584617" y="2210867"/>
              <a:ext cx="902811" cy="369332"/>
            </a:xfrm>
            <a:prstGeom prst="rect">
              <a:avLst/>
            </a:prstGeom>
            <a:solidFill>
              <a:srgbClr val="FFFFFF"/>
            </a:solidFill>
            <a:ln>
              <a:solidFill>
                <a:srgbClr val="000000"/>
              </a:solidFill>
            </a:ln>
          </p:spPr>
          <p:txBody>
            <a:bodyPr wrap="none" rtlCol="0">
              <a:spAutoFit/>
            </a:bodyPr>
            <a:lstStyle/>
            <a:p>
              <a:r>
                <a:rPr lang="en-US" b="1" dirty="0" smtClean="0"/>
                <a:t>silicene</a:t>
              </a:r>
            </a:p>
          </p:txBody>
        </p:sp>
      </p:grpSp>
      <p:pic>
        <p:nvPicPr>
          <p:cNvPr id="2052" name="Picture 2051"/>
          <p:cNvPicPr>
            <a:picLocks noChangeAspect="1"/>
          </p:cNvPicPr>
          <p:nvPr/>
        </p:nvPicPr>
        <p:blipFill rotWithShape="1">
          <a:blip r:embed="rId17"/>
          <a:srcRect l="9660"/>
          <a:stretch/>
        </p:blipFill>
        <p:spPr>
          <a:xfrm>
            <a:off x="6985173" y="846716"/>
            <a:ext cx="1862341" cy="1800000"/>
          </a:xfrm>
          <a:prstGeom prst="rect">
            <a:avLst/>
          </a:prstGeom>
        </p:spPr>
      </p:pic>
      <p:sp>
        <p:nvSpPr>
          <p:cNvPr id="52" name="TextBox 51"/>
          <p:cNvSpPr txBox="1"/>
          <p:nvPr/>
        </p:nvSpPr>
        <p:spPr>
          <a:xfrm>
            <a:off x="6655697" y="4455576"/>
            <a:ext cx="2035045" cy="369332"/>
          </a:xfrm>
          <a:prstGeom prst="rect">
            <a:avLst/>
          </a:prstGeom>
          <a:solidFill>
            <a:srgbClr val="FFFFFF"/>
          </a:solidFill>
          <a:ln>
            <a:solidFill>
              <a:srgbClr val="000000"/>
            </a:solidFill>
          </a:ln>
        </p:spPr>
        <p:txBody>
          <a:bodyPr wrap="none" rtlCol="0">
            <a:spAutoFit/>
          </a:bodyPr>
          <a:lstStyle/>
          <a:p>
            <a:r>
              <a:rPr lang="en-US" b="1" dirty="0" smtClean="0"/>
              <a:t>2D </a:t>
            </a:r>
            <a:r>
              <a:rPr lang="en-US" b="1" dirty="0" err="1" smtClean="0"/>
              <a:t>BiOX</a:t>
            </a:r>
            <a:r>
              <a:rPr lang="en-US" b="1" dirty="0" smtClean="0"/>
              <a:t> </a:t>
            </a:r>
            <a:r>
              <a:rPr lang="en-US" b="1" dirty="0" err="1" smtClean="0"/>
              <a:t>nanosheet</a:t>
            </a:r>
            <a:endParaRPr lang="en-US" b="1" dirty="0" smtClean="0"/>
          </a:p>
        </p:txBody>
      </p:sp>
      <p:sp>
        <p:nvSpPr>
          <p:cNvPr id="41" name="TextBox 40"/>
          <p:cNvSpPr txBox="1"/>
          <p:nvPr/>
        </p:nvSpPr>
        <p:spPr>
          <a:xfrm>
            <a:off x="6631213" y="923197"/>
            <a:ext cx="2110674" cy="369332"/>
          </a:xfrm>
          <a:prstGeom prst="rect">
            <a:avLst/>
          </a:prstGeom>
          <a:solidFill>
            <a:srgbClr val="FFFFFF"/>
          </a:solidFill>
          <a:ln>
            <a:solidFill>
              <a:srgbClr val="000000"/>
            </a:solidFill>
          </a:ln>
        </p:spPr>
        <p:txBody>
          <a:bodyPr wrap="none" rtlCol="0">
            <a:spAutoFit/>
          </a:bodyPr>
          <a:lstStyle/>
          <a:p>
            <a:r>
              <a:rPr lang="en-US" b="1" dirty="0" smtClean="0"/>
              <a:t>2D </a:t>
            </a:r>
            <a:r>
              <a:rPr lang="en-US" b="1" dirty="0" err="1" smtClean="0"/>
              <a:t>heterostructures</a:t>
            </a:r>
            <a:endParaRPr lang="en-US" b="1" dirty="0" smtClean="0"/>
          </a:p>
        </p:txBody>
      </p:sp>
      <p:sp>
        <p:nvSpPr>
          <p:cNvPr id="42" name="TextBox 41"/>
          <p:cNvSpPr txBox="1"/>
          <p:nvPr/>
        </p:nvSpPr>
        <p:spPr>
          <a:xfrm>
            <a:off x="6400478" y="2773427"/>
            <a:ext cx="1493580" cy="369332"/>
          </a:xfrm>
          <a:prstGeom prst="rect">
            <a:avLst/>
          </a:prstGeom>
          <a:solidFill>
            <a:srgbClr val="FFFFFF"/>
          </a:solidFill>
          <a:ln>
            <a:solidFill>
              <a:srgbClr val="000000"/>
            </a:solidFill>
          </a:ln>
        </p:spPr>
        <p:txBody>
          <a:bodyPr wrap="none" rtlCol="0">
            <a:spAutoFit/>
          </a:bodyPr>
          <a:lstStyle/>
          <a:p>
            <a:r>
              <a:rPr lang="en-US" b="1" dirty="0" smtClean="0"/>
              <a:t>Oxide surface</a:t>
            </a:r>
          </a:p>
        </p:txBody>
      </p:sp>
    </p:spTree>
    <p:extLst>
      <p:ext uri="{BB962C8B-B14F-4D97-AF65-F5344CB8AC3E}">
        <p14:creationId xmlns:p14="http://schemas.microsoft.com/office/powerpoint/2010/main" val="7818861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itle 1"/>
          <p:cNvSpPr>
            <a:spLocks noGrp="1"/>
          </p:cNvSpPr>
          <p:nvPr/>
        </p:nvSpPr>
        <p:spPr bwMode="auto">
          <a:xfrm>
            <a:off x="444500" y="503238"/>
            <a:ext cx="8229600" cy="1143000"/>
          </a:xfrm>
          <a:prstGeom prst="rect">
            <a:avLst/>
          </a:prstGeom>
          <a:noFill/>
          <a:ln w="9525">
            <a:noFill/>
            <a:miter lim="800000"/>
            <a:headEnd/>
            <a:tailEnd/>
          </a:ln>
        </p:spPr>
        <p:txBody>
          <a:bodyPr anchor="ctr"/>
          <a:lstStyle/>
          <a:p>
            <a:pPr algn="ctr" defTabSz="914400"/>
            <a:endParaRPr lang="en-AU" sz="4400">
              <a:latin typeface="Calibri" pitchFamily="34" charset="0"/>
            </a:endParaRPr>
          </a:p>
        </p:txBody>
      </p:sp>
      <p:grpSp>
        <p:nvGrpSpPr>
          <p:cNvPr id="16" name="Group 27"/>
          <p:cNvGrpSpPr>
            <a:grpSpLocks/>
          </p:cNvGrpSpPr>
          <p:nvPr/>
        </p:nvGrpSpPr>
        <p:grpSpPr bwMode="auto">
          <a:xfrm>
            <a:off x="612404" y="2092390"/>
            <a:ext cx="7805737" cy="3600450"/>
            <a:chOff x="595909" y="2067375"/>
            <a:chExt cx="7805141" cy="3600000"/>
          </a:xfrm>
        </p:grpSpPr>
        <p:pic>
          <p:nvPicPr>
            <p:cNvPr id="17" name="Picture 2" descr="http://3.bp.blogspot.com/-Qe-Y6eueMv8/UAM4rmUbGDI/AAAAAAAACpI/lmXvOBI7OQs/s1600/periodic-table-2jh1745.gif"/>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95909" y="2067375"/>
              <a:ext cx="5727979" cy="3600000"/>
            </a:xfrm>
            <a:prstGeom prst="rect">
              <a:avLst/>
            </a:prstGeom>
            <a:noFill/>
            <a:ln w="9525">
              <a:noFill/>
              <a:miter lim="800000"/>
              <a:headEnd/>
              <a:tailEnd/>
            </a:ln>
          </p:spPr>
        </p:pic>
        <p:pic>
          <p:nvPicPr>
            <p:cNvPr id="18" name="Picture 4" descr="http://www.anh-europe.org/files/Periodic%20table.jpg"/>
            <p:cNvPicPr>
              <a:picLocks noChangeAspect="1" noChangeArrowheads="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410325" y="2078206"/>
              <a:ext cx="1990725" cy="3246269"/>
            </a:xfrm>
            <a:prstGeom prst="rect">
              <a:avLst/>
            </a:prstGeom>
            <a:noFill/>
            <a:ln w="9525">
              <a:noFill/>
              <a:miter lim="800000"/>
              <a:headEnd/>
              <a:tailEnd/>
            </a:ln>
          </p:spPr>
        </p:pic>
        <p:sp>
          <p:nvSpPr>
            <p:cNvPr id="19" name="Oval 18"/>
            <p:cNvSpPr/>
            <p:nvPr/>
          </p:nvSpPr>
          <p:spPr>
            <a:xfrm>
              <a:off x="4661186" y="2692772"/>
              <a:ext cx="485738" cy="1198413"/>
            </a:xfrm>
            <a:prstGeom prst="ellipse">
              <a:avLst/>
            </a:prstGeom>
            <a:noFill/>
            <a:ln w="285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a:p>
          </p:txBody>
        </p:sp>
        <p:cxnSp>
          <p:nvCxnSpPr>
            <p:cNvPr id="20" name="Straight Connector 19"/>
            <p:cNvCxnSpPr>
              <a:stCxn id="19" idx="0"/>
            </p:cNvCxnSpPr>
            <p:nvPr/>
          </p:nvCxnSpPr>
          <p:spPr>
            <a:xfrm flipV="1">
              <a:off x="4904055" y="2078487"/>
              <a:ext cx="1514359" cy="61428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9" idx="4"/>
            </p:cNvCxnSpPr>
            <p:nvPr/>
          </p:nvCxnSpPr>
          <p:spPr>
            <a:xfrm>
              <a:off x="4904055" y="3891185"/>
              <a:ext cx="1514359" cy="14000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523214" y="205238"/>
            <a:ext cx="3337560" cy="584775"/>
            <a:chOff x="617220" y="299244"/>
            <a:chExt cx="3337560" cy="584775"/>
          </a:xfrm>
        </p:grpSpPr>
        <p:sp>
          <p:nvSpPr>
            <p:cNvPr id="24" name="TextBox 23"/>
            <p:cNvSpPr txBox="1"/>
            <p:nvPr/>
          </p:nvSpPr>
          <p:spPr>
            <a:xfrm>
              <a:off x="617220" y="299244"/>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27" name="Straight Connector 26"/>
            <p:cNvCxnSpPr/>
            <p:nvPr/>
          </p:nvCxnSpPr>
          <p:spPr>
            <a:xfrm>
              <a:off x="717847" y="820396"/>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graphicFrame>
        <p:nvGraphicFramePr>
          <p:cNvPr id="23" name="Table 22"/>
          <p:cNvGraphicFramePr>
            <a:graphicFrameLocks noGrp="1"/>
          </p:cNvGraphicFramePr>
          <p:nvPr>
            <p:extLst>
              <p:ext uri="{D42A27DB-BD31-4B8C-83A1-F6EECF244321}">
                <p14:modId xmlns:p14="http://schemas.microsoft.com/office/powerpoint/2010/main" val="4046711574"/>
              </p:ext>
            </p:extLst>
          </p:nvPr>
        </p:nvGraphicFramePr>
        <p:xfrm>
          <a:off x="1070097" y="1019698"/>
          <a:ext cx="7042068" cy="866708"/>
        </p:xfrm>
        <a:graphic>
          <a:graphicData uri="http://schemas.openxmlformats.org/drawingml/2006/table">
            <a:tbl>
              <a:tblPr firstRow="1" bandRow="1">
                <a:tableStyleId>{5C22544A-7EE6-4342-B048-85BDC9FD1C3A}</a:tableStyleId>
              </a:tblPr>
              <a:tblGrid>
                <a:gridCol w="2305889"/>
                <a:gridCol w="2056064"/>
                <a:gridCol w="2680115"/>
              </a:tblGrid>
              <a:tr h="470468">
                <a:tc>
                  <a:txBody>
                    <a:bodyPr/>
                    <a:lstStyle/>
                    <a:p>
                      <a:r>
                        <a:rPr lang="en-AU" sz="2000" dirty="0" smtClean="0"/>
                        <a:t>Carbon </a:t>
                      </a:r>
                      <a:r>
                        <a:rPr lang="en-AU" sz="1600" i="1" dirty="0" smtClean="0">
                          <a:solidFill>
                            <a:schemeClr val="accent3">
                              <a:lumMod val="60000"/>
                              <a:lumOff val="40000"/>
                            </a:schemeClr>
                          </a:solidFill>
                        </a:rPr>
                        <a:t>sp</a:t>
                      </a:r>
                      <a:r>
                        <a:rPr lang="en-AU" sz="1600" baseline="30000" dirty="0" smtClean="0">
                          <a:solidFill>
                            <a:schemeClr val="accent3">
                              <a:lumMod val="60000"/>
                              <a:lumOff val="40000"/>
                            </a:schemeClr>
                          </a:solidFill>
                        </a:rPr>
                        <a:t>3</a:t>
                      </a:r>
                      <a:r>
                        <a:rPr lang="en-AU" sz="1600" baseline="0" dirty="0" smtClean="0">
                          <a:solidFill>
                            <a:schemeClr val="accent3">
                              <a:lumMod val="60000"/>
                              <a:lumOff val="40000"/>
                            </a:schemeClr>
                          </a:solidFill>
                        </a:rPr>
                        <a:t>,</a:t>
                      </a:r>
                      <a:r>
                        <a:rPr lang="en-AU" sz="1600" baseline="30000" dirty="0" smtClean="0">
                          <a:solidFill>
                            <a:schemeClr val="accent3">
                              <a:lumMod val="60000"/>
                              <a:lumOff val="40000"/>
                            </a:schemeClr>
                          </a:solidFill>
                        </a:rPr>
                        <a:t>  </a:t>
                      </a:r>
                      <a:r>
                        <a:rPr lang="en-AU" sz="1600" i="1" dirty="0" smtClean="0">
                          <a:solidFill>
                            <a:schemeClr val="accent3">
                              <a:lumMod val="60000"/>
                              <a:lumOff val="40000"/>
                            </a:schemeClr>
                          </a:solidFill>
                        </a:rPr>
                        <a:t>sp</a:t>
                      </a:r>
                      <a:r>
                        <a:rPr lang="en-AU" sz="1600" baseline="30000" dirty="0" smtClean="0">
                          <a:solidFill>
                            <a:schemeClr val="accent3">
                              <a:lumMod val="60000"/>
                              <a:lumOff val="40000"/>
                            </a:schemeClr>
                          </a:solidFill>
                        </a:rPr>
                        <a:t>2</a:t>
                      </a:r>
                      <a:endParaRPr lang="en-AU" sz="1600" baseline="30000" dirty="0">
                        <a:solidFill>
                          <a:schemeClr val="accent3">
                            <a:lumMod val="60000"/>
                            <a:lumOff val="40000"/>
                          </a:schemeClr>
                        </a:solidFill>
                      </a:endParaRPr>
                    </a:p>
                  </a:txBody>
                  <a:tcPr>
                    <a:solidFill>
                      <a:srgbClr val="00206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000" dirty="0" smtClean="0"/>
                        <a:t>Silicon  </a:t>
                      </a:r>
                      <a:r>
                        <a:rPr lang="en-AU" sz="1600" i="1" dirty="0" smtClean="0">
                          <a:solidFill>
                            <a:srgbClr val="C3D69B"/>
                          </a:solidFill>
                        </a:rPr>
                        <a:t>sp</a:t>
                      </a:r>
                      <a:r>
                        <a:rPr lang="en-AU" sz="1600" baseline="30000" dirty="0" smtClean="0">
                          <a:solidFill>
                            <a:srgbClr val="C3D69B"/>
                          </a:solidFill>
                        </a:rPr>
                        <a:t>3</a:t>
                      </a:r>
                      <a:r>
                        <a:rPr lang="en-AU" sz="1600" baseline="0" dirty="0" smtClean="0"/>
                        <a:t>, </a:t>
                      </a:r>
                      <a:r>
                        <a:rPr lang="en-AU" sz="1600" i="1" dirty="0" smtClean="0">
                          <a:solidFill>
                            <a:schemeClr val="accent2">
                              <a:lumMod val="60000"/>
                              <a:lumOff val="40000"/>
                            </a:schemeClr>
                          </a:solidFill>
                        </a:rPr>
                        <a:t>sp</a:t>
                      </a:r>
                      <a:r>
                        <a:rPr lang="en-AU" sz="1600" baseline="30000" dirty="0" smtClean="0">
                          <a:solidFill>
                            <a:schemeClr val="accent2">
                              <a:lumMod val="60000"/>
                              <a:lumOff val="40000"/>
                            </a:schemeClr>
                          </a:solidFill>
                        </a:rPr>
                        <a:t>2</a:t>
                      </a:r>
                    </a:p>
                  </a:txBody>
                  <a:tcPr>
                    <a:solidFill>
                      <a:srgbClr val="00206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000" dirty="0" smtClean="0"/>
                        <a:t>Germanium</a:t>
                      </a:r>
                      <a:r>
                        <a:rPr lang="en-AU" sz="2000" baseline="0" dirty="0" smtClean="0"/>
                        <a:t> </a:t>
                      </a:r>
                      <a:r>
                        <a:rPr lang="en-AU" sz="1600" i="1" dirty="0" smtClean="0">
                          <a:solidFill>
                            <a:srgbClr val="C3D69B"/>
                          </a:solidFill>
                        </a:rPr>
                        <a:t>sp</a:t>
                      </a:r>
                      <a:r>
                        <a:rPr lang="en-AU" sz="1600" baseline="30000" dirty="0" smtClean="0">
                          <a:solidFill>
                            <a:srgbClr val="C3D69B"/>
                          </a:solidFill>
                        </a:rPr>
                        <a:t>3</a:t>
                      </a:r>
                      <a:r>
                        <a:rPr lang="en-AU" sz="1600" baseline="0" dirty="0" smtClean="0"/>
                        <a:t>, </a:t>
                      </a:r>
                      <a:r>
                        <a:rPr lang="en-AU" sz="1600" i="1" dirty="0" smtClean="0">
                          <a:solidFill>
                            <a:srgbClr val="D99694"/>
                          </a:solidFill>
                        </a:rPr>
                        <a:t>sp</a:t>
                      </a:r>
                      <a:r>
                        <a:rPr lang="en-AU" sz="1600" baseline="30000" dirty="0" smtClean="0">
                          <a:solidFill>
                            <a:srgbClr val="D99694"/>
                          </a:solidFill>
                        </a:rPr>
                        <a:t>2</a:t>
                      </a:r>
                    </a:p>
                  </a:txBody>
                  <a:tcPr>
                    <a:solidFill>
                      <a:srgbClr val="002060"/>
                    </a:solidFill>
                  </a:tcPr>
                </a:tc>
              </a:tr>
              <a:tr h="384251">
                <a:tc>
                  <a:txBody>
                    <a:bodyPr/>
                    <a:lstStyle/>
                    <a:p>
                      <a:r>
                        <a:rPr lang="en-AU" sz="2000" b="1" dirty="0" err="1" smtClean="0"/>
                        <a:t>Graphene</a:t>
                      </a:r>
                      <a:endParaRPr lang="en-AU" sz="2000" b="1" dirty="0"/>
                    </a:p>
                  </a:txBody>
                  <a:tcPr/>
                </a:tc>
                <a:tc>
                  <a:txBody>
                    <a:bodyPr/>
                    <a:lstStyle/>
                    <a:p>
                      <a:r>
                        <a:rPr lang="en-AU" sz="2000" b="1" dirty="0" smtClean="0"/>
                        <a:t>Silicene</a:t>
                      </a:r>
                      <a:endParaRPr lang="en-AU" sz="2000" b="1" dirty="0"/>
                    </a:p>
                  </a:txBody>
                  <a:tcPr/>
                </a:tc>
                <a:tc>
                  <a:txBody>
                    <a:bodyPr/>
                    <a:lstStyle/>
                    <a:p>
                      <a:r>
                        <a:rPr lang="en-AU" sz="2000" b="1" dirty="0" smtClean="0"/>
                        <a:t>Germanene</a:t>
                      </a:r>
                      <a:endParaRPr lang="en-AU" sz="2000" b="1" dirty="0"/>
                    </a:p>
                  </a:txBody>
                  <a:tcPr/>
                </a:tc>
              </a:tr>
            </a:tbl>
          </a:graphicData>
        </a:graphic>
      </p:graphicFrame>
    </p:spTree>
    <p:extLst>
      <p:ext uri="{BB962C8B-B14F-4D97-AF65-F5344CB8AC3E}">
        <p14:creationId xmlns:p14="http://schemas.microsoft.com/office/powerpoint/2010/main" val="31665579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nvSpPr>
        <p:spPr bwMode="auto">
          <a:xfrm>
            <a:off x="444500" y="503238"/>
            <a:ext cx="8229600" cy="1143000"/>
          </a:xfrm>
          <a:prstGeom prst="rect">
            <a:avLst/>
          </a:prstGeom>
          <a:noFill/>
          <a:ln w="9525">
            <a:noFill/>
            <a:miter lim="800000"/>
            <a:headEnd/>
            <a:tailEnd/>
          </a:ln>
        </p:spPr>
        <p:txBody>
          <a:bodyPr anchor="ctr"/>
          <a:lstStyle/>
          <a:p>
            <a:pPr algn="ctr" defTabSz="914400"/>
            <a:endParaRPr lang="en-AU" sz="4400">
              <a:latin typeface="Calibri" pitchFamily="34" charset="0"/>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 y="976102"/>
            <a:ext cx="27813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950" y="2662027"/>
            <a:ext cx="2884439" cy="820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250" y="1171364"/>
            <a:ext cx="2907699" cy="1201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96500" y="2372503"/>
            <a:ext cx="2957588" cy="955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6500" y="3637421"/>
            <a:ext cx="2721700" cy="907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92466" y="4533690"/>
            <a:ext cx="2868635" cy="928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8"/>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504825" y="3482764"/>
            <a:ext cx="2451204" cy="119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8496" y="4676564"/>
            <a:ext cx="2793970" cy="71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4088" y="954947"/>
            <a:ext cx="2284344" cy="2048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91013" y="3328032"/>
            <a:ext cx="2147419" cy="2239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20"/>
          <p:cNvSpPr/>
          <p:nvPr/>
        </p:nvSpPr>
        <p:spPr>
          <a:xfrm>
            <a:off x="363524" y="5449793"/>
            <a:ext cx="4572000" cy="1323439"/>
          </a:xfrm>
          <a:prstGeom prst="rect">
            <a:avLst/>
          </a:prstGeom>
        </p:spPr>
        <p:txBody>
          <a:bodyPr>
            <a:spAutoFit/>
          </a:bodyPr>
          <a:lstStyle/>
          <a:p>
            <a:r>
              <a:rPr lang="pt-BR" sz="800" baseline="30000" dirty="0" smtClean="0"/>
              <a:t>1 </a:t>
            </a:r>
            <a:r>
              <a:rPr lang="pt-BR" sz="800" dirty="0"/>
              <a:t>Lalmi </a:t>
            </a:r>
            <a:r>
              <a:rPr lang="pt-BR" sz="800" dirty="0" smtClean="0"/>
              <a:t>B, et al </a:t>
            </a:r>
            <a:r>
              <a:rPr lang="pt-BR" sz="800" i="1" dirty="0" smtClean="0"/>
              <a:t>Appl. Phys. Lett. </a:t>
            </a:r>
            <a:r>
              <a:rPr lang="pt-BR" sz="800" b="1" dirty="0" smtClean="0"/>
              <a:t>2010</a:t>
            </a:r>
            <a:r>
              <a:rPr lang="pt-BR" sz="800" dirty="0" smtClean="0"/>
              <a:t>, </a:t>
            </a:r>
            <a:r>
              <a:rPr lang="pt-BR" sz="800" i="1" dirty="0" smtClean="0"/>
              <a:t>97</a:t>
            </a:r>
            <a:r>
              <a:rPr lang="pt-BR" sz="800" dirty="0" smtClean="0"/>
              <a:t>, 223109</a:t>
            </a:r>
            <a:endParaRPr lang="pt-BR" sz="800" baseline="30000" dirty="0" smtClean="0"/>
          </a:p>
          <a:p>
            <a:r>
              <a:rPr lang="pt-BR" sz="800" baseline="30000" dirty="0" smtClean="0"/>
              <a:t>2 </a:t>
            </a:r>
            <a:r>
              <a:rPr lang="pt-BR" sz="800" dirty="0" smtClean="0"/>
              <a:t>Vogt</a:t>
            </a:r>
            <a:r>
              <a:rPr lang="pt-BR" sz="800" dirty="0"/>
              <a:t>, </a:t>
            </a:r>
            <a:r>
              <a:rPr lang="pt-BR" sz="800" dirty="0" smtClean="0"/>
              <a:t>P. </a:t>
            </a:r>
            <a:r>
              <a:rPr lang="en-US" sz="800" i="1" dirty="0"/>
              <a:t>et al </a:t>
            </a:r>
            <a:r>
              <a:rPr lang="pt-BR" sz="800" i="1" dirty="0" smtClean="0"/>
              <a:t>Phys</a:t>
            </a:r>
            <a:r>
              <a:rPr lang="pt-BR" sz="800" i="1" dirty="0"/>
              <a:t>. </a:t>
            </a:r>
            <a:r>
              <a:rPr lang="de-DE" sz="800" i="1" dirty="0"/>
              <a:t>Rev. Lett. </a:t>
            </a:r>
            <a:r>
              <a:rPr lang="de-DE" sz="800" b="1" dirty="0"/>
              <a:t>2012, </a:t>
            </a:r>
            <a:r>
              <a:rPr lang="de-DE" sz="800" i="1" dirty="0"/>
              <a:t>108</a:t>
            </a:r>
            <a:r>
              <a:rPr lang="de-DE" sz="800" dirty="0"/>
              <a:t>, 155501. </a:t>
            </a:r>
            <a:endParaRPr lang="en-US" sz="800" baseline="30000" dirty="0" smtClean="0"/>
          </a:p>
          <a:p>
            <a:pPr lvl="0"/>
            <a:r>
              <a:rPr lang="en-US" sz="800" baseline="30000" dirty="0" smtClean="0"/>
              <a:t>2 </a:t>
            </a:r>
            <a:r>
              <a:rPr lang="en-US" sz="800" dirty="0" smtClean="0"/>
              <a:t>Feng</a:t>
            </a:r>
            <a:r>
              <a:rPr lang="en-US" sz="800" dirty="0"/>
              <a:t>, </a:t>
            </a:r>
            <a:r>
              <a:rPr lang="en-US" sz="800" dirty="0" smtClean="0"/>
              <a:t>B. </a:t>
            </a:r>
            <a:r>
              <a:rPr lang="en-US" sz="800" i="1" dirty="0"/>
              <a:t>et al </a:t>
            </a:r>
            <a:r>
              <a:rPr lang="en-US" sz="800" i="1" dirty="0" err="1"/>
              <a:t>Nano</a:t>
            </a:r>
            <a:r>
              <a:rPr lang="en-US" sz="800" i="1" dirty="0"/>
              <a:t> </a:t>
            </a:r>
            <a:r>
              <a:rPr lang="en-US" sz="800" i="1" dirty="0" err="1"/>
              <a:t>Lett</a:t>
            </a:r>
            <a:r>
              <a:rPr lang="en-US" sz="800" i="1" dirty="0"/>
              <a:t>. </a:t>
            </a:r>
            <a:r>
              <a:rPr lang="en-US" sz="800" b="1" dirty="0"/>
              <a:t>2012, </a:t>
            </a:r>
            <a:r>
              <a:rPr lang="en-US" sz="800" i="1" dirty="0"/>
              <a:t>12</a:t>
            </a:r>
            <a:r>
              <a:rPr lang="en-US" sz="800" dirty="0"/>
              <a:t>, 3507. </a:t>
            </a:r>
            <a:endParaRPr lang="en-AU" sz="800" dirty="0"/>
          </a:p>
          <a:p>
            <a:pPr lvl="0"/>
            <a:r>
              <a:rPr lang="de-DE" sz="800" baseline="30000" dirty="0" smtClean="0"/>
              <a:t>3 </a:t>
            </a:r>
            <a:r>
              <a:rPr lang="de-DE" sz="800" dirty="0" smtClean="0"/>
              <a:t>Fleurence</a:t>
            </a:r>
            <a:r>
              <a:rPr lang="de-DE" sz="800" dirty="0"/>
              <a:t>, </a:t>
            </a:r>
            <a:r>
              <a:rPr lang="de-DE" sz="800" dirty="0" smtClean="0"/>
              <a:t>A.</a:t>
            </a:r>
            <a:r>
              <a:rPr lang="en-US" sz="800" i="1" dirty="0"/>
              <a:t> et al</a:t>
            </a:r>
            <a:r>
              <a:rPr lang="de-DE" sz="800" dirty="0" smtClean="0"/>
              <a:t>  </a:t>
            </a:r>
            <a:r>
              <a:rPr lang="de-DE" sz="800" i="1" dirty="0" smtClean="0"/>
              <a:t>Phys</a:t>
            </a:r>
            <a:r>
              <a:rPr lang="de-DE" sz="800" i="1" dirty="0"/>
              <a:t>. Rev. Lett. </a:t>
            </a:r>
            <a:r>
              <a:rPr lang="de-DE" sz="800" b="1" dirty="0"/>
              <a:t>2012, </a:t>
            </a:r>
            <a:r>
              <a:rPr lang="de-DE" sz="800" i="1" dirty="0"/>
              <a:t>108</a:t>
            </a:r>
            <a:r>
              <a:rPr lang="de-DE" sz="800" dirty="0"/>
              <a:t>, 245501. </a:t>
            </a:r>
            <a:endParaRPr lang="de-DE" sz="800" dirty="0" smtClean="0"/>
          </a:p>
          <a:p>
            <a:r>
              <a:rPr lang="de-DE" sz="800" baseline="30000" dirty="0" smtClean="0"/>
              <a:t>4 </a:t>
            </a:r>
            <a:r>
              <a:rPr lang="de-DE" sz="800" dirty="0" smtClean="0"/>
              <a:t>Meng</a:t>
            </a:r>
            <a:r>
              <a:rPr lang="de-DE" sz="800" dirty="0"/>
              <a:t>, L. </a:t>
            </a:r>
            <a:r>
              <a:rPr lang="en-US" sz="800" i="1" dirty="0"/>
              <a:t>et al </a:t>
            </a:r>
            <a:r>
              <a:rPr lang="en-US" sz="800" i="1" dirty="0" smtClean="0"/>
              <a:t> </a:t>
            </a:r>
            <a:r>
              <a:rPr lang="de-DE" sz="800" i="1" dirty="0" smtClean="0"/>
              <a:t>Nano </a:t>
            </a:r>
            <a:r>
              <a:rPr lang="de-DE" sz="800" i="1" dirty="0"/>
              <a:t>Lett. </a:t>
            </a:r>
            <a:r>
              <a:rPr lang="de-DE" sz="800" b="1" dirty="0"/>
              <a:t>2013, </a:t>
            </a:r>
            <a:r>
              <a:rPr lang="de-DE" sz="800" i="1" dirty="0"/>
              <a:t>13</a:t>
            </a:r>
            <a:r>
              <a:rPr lang="de-DE" sz="800" dirty="0"/>
              <a:t>, 685. </a:t>
            </a:r>
            <a:endParaRPr lang="de-DE" sz="800" dirty="0" smtClean="0"/>
          </a:p>
          <a:p>
            <a:r>
              <a:rPr lang="pt-BR" sz="800" baseline="30000" dirty="0"/>
              <a:t>1 </a:t>
            </a:r>
            <a:r>
              <a:rPr lang="pt-BR" sz="800" dirty="0"/>
              <a:t>Gao, J. </a:t>
            </a:r>
            <a:r>
              <a:rPr lang="en-US" sz="800" i="1" dirty="0"/>
              <a:t>et al </a:t>
            </a:r>
            <a:r>
              <a:rPr lang="pt-BR" sz="800" i="1" dirty="0" err="1"/>
              <a:t>Sci</a:t>
            </a:r>
            <a:r>
              <a:rPr lang="pt-BR" sz="800" i="1" dirty="0"/>
              <a:t>. Rep</a:t>
            </a:r>
            <a:r>
              <a:rPr lang="pt-BR" sz="800" dirty="0"/>
              <a:t>. </a:t>
            </a:r>
            <a:r>
              <a:rPr lang="de-DE" sz="800" b="1" dirty="0"/>
              <a:t>2012, </a:t>
            </a:r>
            <a:r>
              <a:rPr lang="de-DE" sz="800" i="1" dirty="0"/>
              <a:t> 2</a:t>
            </a:r>
            <a:r>
              <a:rPr lang="de-DE" sz="800" dirty="0"/>
              <a:t>, 861. </a:t>
            </a:r>
            <a:endParaRPr lang="en-US" sz="800" baseline="30000" dirty="0"/>
          </a:p>
          <a:p>
            <a:pPr lvl="0"/>
            <a:r>
              <a:rPr lang="en-US" sz="800" baseline="30000" dirty="0"/>
              <a:t>2 </a:t>
            </a:r>
            <a:r>
              <a:rPr lang="en-AU" sz="800" dirty="0" err="1"/>
              <a:t>Jamgotchian</a:t>
            </a:r>
            <a:r>
              <a:rPr lang="en-AU" sz="800" dirty="0"/>
              <a:t>, H</a:t>
            </a:r>
            <a:r>
              <a:rPr lang="en-US" sz="800" dirty="0"/>
              <a:t>. </a:t>
            </a:r>
            <a:r>
              <a:rPr lang="en-US" sz="800" i="1" dirty="0"/>
              <a:t>et al JPCM. </a:t>
            </a:r>
            <a:r>
              <a:rPr lang="en-US" sz="800" b="1" dirty="0"/>
              <a:t>2012, </a:t>
            </a:r>
            <a:r>
              <a:rPr lang="en-US" sz="800" i="1" dirty="0"/>
              <a:t>24</a:t>
            </a:r>
            <a:r>
              <a:rPr lang="en-US" sz="800" dirty="0"/>
              <a:t>, 1720001.</a:t>
            </a:r>
            <a:endParaRPr lang="en-AU" sz="800" dirty="0"/>
          </a:p>
          <a:p>
            <a:pPr lvl="0"/>
            <a:r>
              <a:rPr lang="de-DE" sz="800" baseline="30000" dirty="0"/>
              <a:t>3 </a:t>
            </a:r>
            <a:r>
              <a:rPr lang="en-AU" sz="800" dirty="0"/>
              <a:t>Enriquez, H. </a:t>
            </a:r>
            <a:r>
              <a:rPr lang="en-US" sz="800" i="1" dirty="0"/>
              <a:t>et al</a:t>
            </a:r>
            <a:r>
              <a:rPr lang="en-AU" sz="800" dirty="0"/>
              <a:t> </a:t>
            </a:r>
            <a:r>
              <a:rPr lang="en-US" sz="800" i="1" dirty="0"/>
              <a:t>JPCM. </a:t>
            </a:r>
            <a:r>
              <a:rPr lang="en-US" sz="800" b="1" dirty="0"/>
              <a:t>2012 , </a:t>
            </a:r>
            <a:r>
              <a:rPr lang="en-US" sz="800" i="1" dirty="0"/>
              <a:t>24</a:t>
            </a:r>
            <a:r>
              <a:rPr lang="en-US" sz="800" dirty="0"/>
              <a:t>, 314211. </a:t>
            </a:r>
          </a:p>
          <a:p>
            <a:endParaRPr lang="en-AU" sz="800" dirty="0"/>
          </a:p>
          <a:p>
            <a:pPr lvl="0"/>
            <a:endParaRPr lang="en-AU" sz="800" dirty="0"/>
          </a:p>
        </p:txBody>
      </p:sp>
      <p:sp>
        <p:nvSpPr>
          <p:cNvPr id="23" name="TextBox 22"/>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24" name="Straight Connector 23"/>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2991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1347" y="3233776"/>
            <a:ext cx="2102533" cy="1858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8"/>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93700" y="900113"/>
            <a:ext cx="2990850" cy="2435225"/>
          </a:xfrm>
          <a:prstGeom prst="rect">
            <a:avLst/>
          </a:prstGeom>
          <a:noFill/>
          <a:ln w="9525">
            <a:noFill/>
            <a:miter lim="800000"/>
            <a:headEnd/>
            <a:tailEnd/>
          </a:ln>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2975" y="1228725"/>
            <a:ext cx="2838450"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8263" y="1228725"/>
            <a:ext cx="1772673" cy="2449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300" y="3335338"/>
            <a:ext cx="2217398" cy="1911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16513" y="4866122"/>
            <a:ext cx="36195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54680" y="3678237"/>
            <a:ext cx="2947988" cy="1073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654080" y="5570406"/>
            <a:ext cx="4572000" cy="1487587"/>
          </a:xfrm>
          <a:prstGeom prst="rect">
            <a:avLst/>
          </a:prstGeom>
        </p:spPr>
        <p:txBody>
          <a:bodyPr>
            <a:spAutoFit/>
          </a:bodyPr>
          <a:lstStyle/>
          <a:p>
            <a:r>
              <a:rPr lang="pt-BR" sz="800" baseline="30000" dirty="0" smtClean="0"/>
              <a:t>1 </a:t>
            </a:r>
            <a:r>
              <a:rPr lang="pt-BR" sz="800" dirty="0" smtClean="0"/>
              <a:t>Vogt</a:t>
            </a:r>
            <a:r>
              <a:rPr lang="pt-BR" sz="800" dirty="0"/>
              <a:t>, </a:t>
            </a:r>
            <a:r>
              <a:rPr lang="pt-BR" sz="800" dirty="0" smtClean="0"/>
              <a:t>P. </a:t>
            </a:r>
            <a:r>
              <a:rPr lang="en-US" sz="800" i="1" dirty="0"/>
              <a:t>et al</a:t>
            </a:r>
            <a:r>
              <a:rPr lang="pt-BR" sz="800" dirty="0" smtClean="0"/>
              <a:t> </a:t>
            </a:r>
            <a:r>
              <a:rPr lang="pt-BR" sz="800" i="1" dirty="0" smtClean="0"/>
              <a:t>Phys</a:t>
            </a:r>
            <a:r>
              <a:rPr lang="pt-BR" sz="800" i="1" dirty="0"/>
              <a:t>. </a:t>
            </a:r>
            <a:r>
              <a:rPr lang="de-DE" sz="800" i="1" dirty="0"/>
              <a:t>Rev. Lett. </a:t>
            </a:r>
            <a:r>
              <a:rPr lang="de-DE" sz="800" b="1" dirty="0"/>
              <a:t>2012, </a:t>
            </a:r>
            <a:r>
              <a:rPr lang="de-DE" sz="800" i="1" dirty="0"/>
              <a:t>108</a:t>
            </a:r>
            <a:r>
              <a:rPr lang="de-DE" sz="800" dirty="0"/>
              <a:t>, 155501. </a:t>
            </a:r>
            <a:endParaRPr lang="de-DE" sz="800" dirty="0" smtClean="0"/>
          </a:p>
          <a:p>
            <a:r>
              <a:rPr lang="pt-BR" sz="800" baseline="30000" dirty="0" smtClean="0"/>
              <a:t>2 </a:t>
            </a:r>
            <a:r>
              <a:rPr lang="pt-BR" sz="800" dirty="0" smtClean="0"/>
              <a:t>Chen, L.</a:t>
            </a:r>
            <a:r>
              <a:rPr lang="en-US" sz="800" i="1" dirty="0"/>
              <a:t> et al </a:t>
            </a:r>
            <a:r>
              <a:rPr lang="en-US" sz="800" i="1" dirty="0" smtClean="0"/>
              <a:t> </a:t>
            </a:r>
            <a:r>
              <a:rPr lang="pt-BR" sz="800" i="1" dirty="0" smtClean="0"/>
              <a:t>Phys</a:t>
            </a:r>
            <a:r>
              <a:rPr lang="pt-BR" sz="800" i="1" dirty="0"/>
              <a:t>. </a:t>
            </a:r>
            <a:r>
              <a:rPr lang="de-DE" sz="800" i="1" dirty="0"/>
              <a:t>Rev. Lett. </a:t>
            </a:r>
            <a:r>
              <a:rPr lang="de-DE" sz="800" b="1" dirty="0"/>
              <a:t>2012, </a:t>
            </a:r>
            <a:r>
              <a:rPr lang="de-DE" sz="800" i="1" dirty="0" smtClean="0"/>
              <a:t>109</a:t>
            </a:r>
            <a:r>
              <a:rPr lang="de-DE" sz="800" dirty="0" smtClean="0"/>
              <a:t>, 056804. </a:t>
            </a:r>
          </a:p>
          <a:p>
            <a:r>
              <a:rPr lang="pt-BR" sz="800" baseline="30000" dirty="0" smtClean="0"/>
              <a:t>3 </a:t>
            </a:r>
            <a:r>
              <a:rPr lang="pt-BR" sz="800" dirty="0"/>
              <a:t>Chen, L</a:t>
            </a:r>
            <a:r>
              <a:rPr lang="pt-BR" sz="800" dirty="0" smtClean="0"/>
              <a:t>.</a:t>
            </a:r>
            <a:r>
              <a:rPr lang="en-US" sz="800" i="1" dirty="0"/>
              <a:t> et al </a:t>
            </a:r>
            <a:r>
              <a:rPr lang="en-US" sz="800" i="1" dirty="0" smtClean="0"/>
              <a:t> </a:t>
            </a:r>
            <a:r>
              <a:rPr lang="pt-BR" sz="800" i="1" dirty="0" smtClean="0"/>
              <a:t>Phys</a:t>
            </a:r>
            <a:r>
              <a:rPr lang="pt-BR" sz="800" i="1" dirty="0"/>
              <a:t>. </a:t>
            </a:r>
            <a:r>
              <a:rPr lang="de-DE" sz="800" i="1" dirty="0"/>
              <a:t>Rev. Lett. </a:t>
            </a:r>
            <a:r>
              <a:rPr lang="de-DE" sz="800" b="1" dirty="0" smtClean="0"/>
              <a:t>2013, </a:t>
            </a:r>
            <a:r>
              <a:rPr lang="de-DE" sz="800" i="1" dirty="0" smtClean="0"/>
              <a:t>110</a:t>
            </a:r>
            <a:r>
              <a:rPr lang="de-DE" sz="800" dirty="0" smtClean="0"/>
              <a:t>, 085504.</a:t>
            </a:r>
          </a:p>
          <a:p>
            <a:r>
              <a:rPr lang="de-DE" sz="800" baseline="30000" dirty="0" smtClean="0"/>
              <a:t>4</a:t>
            </a:r>
            <a:r>
              <a:rPr lang="de-DE" sz="800" dirty="0" smtClean="0"/>
              <a:t> Ezawa, M.</a:t>
            </a:r>
            <a:r>
              <a:rPr lang="en-US" sz="800" i="1" dirty="0"/>
              <a:t> et </a:t>
            </a:r>
            <a:r>
              <a:rPr lang="en-US" sz="800" i="1" dirty="0" smtClean="0"/>
              <a:t>al </a:t>
            </a:r>
            <a:r>
              <a:rPr lang="de-DE" sz="800" dirty="0" smtClean="0"/>
              <a:t> </a:t>
            </a:r>
            <a:r>
              <a:rPr lang="pt-BR" sz="800" i="1" dirty="0" smtClean="0"/>
              <a:t>Phys</a:t>
            </a:r>
            <a:r>
              <a:rPr lang="pt-BR" sz="800" i="1" dirty="0"/>
              <a:t>. </a:t>
            </a:r>
            <a:r>
              <a:rPr lang="de-DE" sz="800" i="1" dirty="0"/>
              <a:t>Rev. Lett. </a:t>
            </a:r>
            <a:r>
              <a:rPr lang="de-DE" sz="800" b="1" dirty="0" smtClean="0"/>
              <a:t>2012, </a:t>
            </a:r>
            <a:r>
              <a:rPr lang="de-DE" sz="800" i="1" dirty="0" smtClean="0"/>
              <a:t>109</a:t>
            </a:r>
            <a:r>
              <a:rPr lang="de-DE" sz="800" dirty="0" smtClean="0"/>
              <a:t>, 0355502.</a:t>
            </a:r>
            <a:endParaRPr lang="de-DE" sz="800" dirty="0"/>
          </a:p>
          <a:p>
            <a:r>
              <a:rPr lang="pt-BR" sz="800" baseline="30000" dirty="0" smtClean="0"/>
              <a:t>5 </a:t>
            </a:r>
            <a:r>
              <a:rPr lang="pt-BR" sz="800" dirty="0" smtClean="0"/>
              <a:t>Yan, J. , </a:t>
            </a:r>
            <a:r>
              <a:rPr lang="pt-BR" sz="800" dirty="0"/>
              <a:t>L</a:t>
            </a:r>
            <a:r>
              <a:rPr lang="pt-BR" sz="800" dirty="0" smtClean="0"/>
              <a:t>.</a:t>
            </a:r>
            <a:r>
              <a:rPr lang="en-US" sz="800" i="1" dirty="0"/>
              <a:t> et al </a:t>
            </a:r>
            <a:r>
              <a:rPr lang="en-US" sz="800" i="1" dirty="0" smtClean="0"/>
              <a:t> </a:t>
            </a:r>
            <a:r>
              <a:rPr lang="pt-BR" sz="800" i="1" dirty="0" smtClean="0"/>
              <a:t>Phys</a:t>
            </a:r>
            <a:r>
              <a:rPr lang="pt-BR" sz="800" i="1" dirty="0"/>
              <a:t>. </a:t>
            </a:r>
            <a:r>
              <a:rPr lang="de-DE" sz="800" i="1" dirty="0"/>
              <a:t>Rev. </a:t>
            </a:r>
            <a:r>
              <a:rPr lang="de-DE" sz="800" i="1" dirty="0" smtClean="0"/>
              <a:t>B. </a:t>
            </a:r>
            <a:r>
              <a:rPr lang="de-DE" sz="800" b="1" dirty="0"/>
              <a:t>2013, </a:t>
            </a:r>
            <a:r>
              <a:rPr lang="de-DE" sz="800" i="1" dirty="0" smtClean="0"/>
              <a:t>88</a:t>
            </a:r>
            <a:r>
              <a:rPr lang="de-DE" sz="800" dirty="0" smtClean="0"/>
              <a:t>, 121403(R).</a:t>
            </a:r>
          </a:p>
          <a:p>
            <a:r>
              <a:rPr lang="pt-BR" sz="800" baseline="30000" dirty="0" smtClean="0"/>
              <a:t>6 </a:t>
            </a:r>
            <a:r>
              <a:rPr lang="pt-BR" sz="800" dirty="0" smtClean="0"/>
              <a:t>Liu, F., </a:t>
            </a:r>
            <a:r>
              <a:rPr lang="pt-BR" sz="800" dirty="0"/>
              <a:t>L</a:t>
            </a:r>
            <a:r>
              <a:rPr lang="pt-BR" sz="800" dirty="0" smtClean="0"/>
              <a:t>.</a:t>
            </a:r>
            <a:r>
              <a:rPr lang="en-US" sz="800" i="1" dirty="0"/>
              <a:t> et al </a:t>
            </a:r>
            <a:r>
              <a:rPr lang="en-US" sz="800" i="1" dirty="0" smtClean="0"/>
              <a:t> </a:t>
            </a:r>
            <a:r>
              <a:rPr lang="pt-BR" sz="800" i="1" dirty="0" smtClean="0"/>
              <a:t>Phys</a:t>
            </a:r>
            <a:r>
              <a:rPr lang="pt-BR" sz="800" i="1" dirty="0"/>
              <a:t>. </a:t>
            </a:r>
            <a:r>
              <a:rPr lang="de-DE" sz="800" i="1" dirty="0"/>
              <a:t>Rev. </a:t>
            </a:r>
            <a:r>
              <a:rPr lang="de-DE" sz="800" i="1" dirty="0" smtClean="0"/>
              <a:t>Lett. </a:t>
            </a:r>
            <a:r>
              <a:rPr lang="de-DE" sz="800" b="1" dirty="0"/>
              <a:t>2013, </a:t>
            </a:r>
            <a:r>
              <a:rPr lang="de-DE" sz="800" i="1" dirty="0" smtClean="0"/>
              <a:t>111</a:t>
            </a:r>
            <a:r>
              <a:rPr lang="de-DE" sz="800" dirty="0" smtClean="0"/>
              <a:t>, 066804.</a:t>
            </a:r>
          </a:p>
          <a:p>
            <a:pPr lvl="0"/>
            <a:r>
              <a:rPr lang="en-US" sz="800" baseline="30000" dirty="0" smtClean="0"/>
              <a:t>7</a:t>
            </a:r>
            <a:r>
              <a:rPr lang="en-US" sz="800" dirty="0" smtClean="0"/>
              <a:t> </a:t>
            </a:r>
            <a:r>
              <a:rPr lang="en-US" sz="800" dirty="0"/>
              <a:t>P. De </a:t>
            </a:r>
            <a:r>
              <a:rPr lang="en-US" sz="800" dirty="0" err="1"/>
              <a:t>Padova</a:t>
            </a:r>
            <a:r>
              <a:rPr lang="en-US" sz="800" dirty="0"/>
              <a:t> </a:t>
            </a:r>
            <a:r>
              <a:rPr lang="en-US" sz="800" i="1" dirty="0"/>
              <a:t>et al</a:t>
            </a:r>
            <a:r>
              <a:rPr lang="en-US" sz="800" dirty="0"/>
              <a:t>, </a:t>
            </a:r>
            <a:r>
              <a:rPr lang="en-US" sz="800" i="1" dirty="0" smtClean="0"/>
              <a:t>Appl. Phys. </a:t>
            </a:r>
            <a:r>
              <a:rPr lang="en-US" sz="800" i="1" dirty="0" err="1" smtClean="0"/>
              <a:t>Lett</a:t>
            </a:r>
            <a:r>
              <a:rPr lang="en-US" sz="800" i="1" dirty="0" smtClean="0"/>
              <a:t>.</a:t>
            </a:r>
            <a:r>
              <a:rPr lang="en-US" sz="800" dirty="0" smtClean="0"/>
              <a:t> </a:t>
            </a:r>
            <a:r>
              <a:rPr lang="en-US" sz="800" b="1" dirty="0"/>
              <a:t>2011</a:t>
            </a:r>
            <a:r>
              <a:rPr lang="en-US" sz="800" dirty="0"/>
              <a:t>, </a:t>
            </a:r>
            <a:r>
              <a:rPr lang="en-US" sz="800" i="1" dirty="0"/>
              <a:t>98</a:t>
            </a:r>
            <a:r>
              <a:rPr lang="en-US" sz="800" dirty="0"/>
              <a:t>, 233109</a:t>
            </a:r>
            <a:endParaRPr lang="de-DE" sz="800" dirty="0"/>
          </a:p>
          <a:p>
            <a:endParaRPr lang="de-DE" sz="800" dirty="0"/>
          </a:p>
          <a:p>
            <a:endParaRPr lang="de-DE" sz="800" dirty="0"/>
          </a:p>
          <a:p>
            <a:endParaRPr lang="en-US" sz="800" baseline="30000" dirty="0"/>
          </a:p>
          <a:p>
            <a:endParaRPr lang="en-US" sz="800" baseline="30000" dirty="0" smtClean="0"/>
          </a:p>
          <a:p>
            <a:pPr lvl="0"/>
            <a:endParaRPr lang="en-AU" sz="800" dirty="0"/>
          </a:p>
        </p:txBody>
      </p:sp>
      <p:sp>
        <p:nvSpPr>
          <p:cNvPr id="18" name="TextBox 17"/>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19" name="Straight Connector 1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83769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Box 52"/>
          <p:cNvSpPr txBox="1">
            <a:spLocks noChangeArrowheads="1"/>
          </p:cNvSpPr>
          <p:nvPr/>
        </p:nvSpPr>
        <p:spPr bwMode="auto">
          <a:xfrm>
            <a:off x="333251" y="1113829"/>
            <a:ext cx="3644895" cy="646331"/>
          </a:xfrm>
          <a:prstGeom prst="rect">
            <a:avLst/>
          </a:prstGeom>
          <a:noFill/>
          <a:ln w="9525">
            <a:solidFill>
              <a:schemeClr val="tx1"/>
            </a:solidFill>
            <a:miter lim="800000"/>
            <a:headEnd/>
            <a:tailEnd/>
          </a:ln>
        </p:spPr>
        <p:txBody>
          <a:bodyPr wrap="square">
            <a:spAutoFit/>
          </a:bodyPr>
          <a:lstStyle/>
          <a:p>
            <a:r>
              <a:rPr lang="en-AU" sz="1200" b="1" dirty="0" smtClean="0">
                <a:latin typeface="Calibri" pitchFamily="34" charset="0"/>
              </a:rPr>
              <a:t>STM Facilities </a:t>
            </a:r>
            <a:r>
              <a:rPr lang="en-AU" sz="1200" dirty="0">
                <a:latin typeface="Calibri" pitchFamily="34" charset="0"/>
              </a:rPr>
              <a:t>we </a:t>
            </a:r>
            <a:r>
              <a:rPr lang="en-AU" sz="1200" dirty="0" smtClean="0">
                <a:latin typeface="Calibri" pitchFamily="34" charset="0"/>
              </a:rPr>
              <a:t>used in these works are low-temperature high-magnetic-field STM/SNOM systems (STM1500/SNOM1400  </a:t>
            </a:r>
            <a:r>
              <a:rPr lang="en-AU" sz="1200" dirty="0">
                <a:latin typeface="Calibri" pitchFamily="34" charset="0"/>
              </a:rPr>
              <a:t>UNISKO Co., Japan)</a:t>
            </a:r>
          </a:p>
        </p:txBody>
      </p:sp>
      <p:sp>
        <p:nvSpPr>
          <p:cNvPr id="17" name="TextBox 56"/>
          <p:cNvSpPr txBox="1">
            <a:spLocks noChangeArrowheads="1"/>
          </p:cNvSpPr>
          <p:nvPr/>
        </p:nvSpPr>
        <p:spPr bwMode="auto">
          <a:xfrm>
            <a:off x="4152193" y="994634"/>
            <a:ext cx="4378122" cy="830997"/>
          </a:xfrm>
          <a:prstGeom prst="rect">
            <a:avLst/>
          </a:prstGeom>
          <a:noFill/>
          <a:ln w="9525">
            <a:noFill/>
            <a:miter lim="800000"/>
            <a:headEnd/>
            <a:tailEnd/>
          </a:ln>
        </p:spPr>
        <p:txBody>
          <a:bodyPr wrap="none">
            <a:spAutoFit/>
          </a:bodyPr>
          <a:lstStyle/>
          <a:p>
            <a:r>
              <a:rPr lang="en-AU" sz="1200" b="1" dirty="0">
                <a:latin typeface="Calibri" pitchFamily="34" charset="0"/>
              </a:rPr>
              <a:t>Molecular beam epitaxial (MBE) deposition</a:t>
            </a:r>
          </a:p>
          <a:p>
            <a:r>
              <a:rPr lang="en-AU" sz="1200" dirty="0">
                <a:latin typeface="Calibri" pitchFamily="34" charset="0"/>
              </a:rPr>
              <a:t>Ultra-high vacuum (UHV) &lt; 5 X 10</a:t>
            </a:r>
            <a:r>
              <a:rPr lang="en-AU" sz="1200" baseline="30000" dirty="0">
                <a:latin typeface="Calibri" pitchFamily="34" charset="0"/>
              </a:rPr>
              <a:t>-11</a:t>
            </a:r>
            <a:r>
              <a:rPr lang="en-AU" sz="1200" dirty="0">
                <a:latin typeface="Calibri" pitchFamily="34" charset="0"/>
              </a:rPr>
              <a:t> </a:t>
            </a:r>
            <a:r>
              <a:rPr lang="en-AU" sz="1200" dirty="0" err="1">
                <a:latin typeface="Calibri" pitchFamily="34" charset="0"/>
              </a:rPr>
              <a:t>torr</a:t>
            </a:r>
            <a:endParaRPr lang="en-AU" sz="1200" dirty="0">
              <a:latin typeface="Calibri" pitchFamily="34" charset="0"/>
            </a:endParaRPr>
          </a:p>
          <a:p>
            <a:r>
              <a:rPr lang="en-AU" sz="1200" dirty="0">
                <a:latin typeface="Calibri" pitchFamily="34" charset="0"/>
              </a:rPr>
              <a:t>Ag(111</a:t>
            </a:r>
            <a:r>
              <a:rPr lang="en-AU" sz="1200" dirty="0" smtClean="0">
                <a:latin typeface="Calibri" pitchFamily="34" charset="0"/>
              </a:rPr>
              <a:t>), Au(111), Cu(111) </a:t>
            </a:r>
            <a:r>
              <a:rPr lang="en-AU" sz="1200" dirty="0">
                <a:latin typeface="Calibri" pitchFamily="34" charset="0"/>
              </a:rPr>
              <a:t>single </a:t>
            </a:r>
            <a:r>
              <a:rPr lang="en-AU" sz="1200" dirty="0" smtClean="0">
                <a:latin typeface="Calibri" pitchFamily="34" charset="0"/>
              </a:rPr>
              <a:t>crystals are </a:t>
            </a:r>
            <a:r>
              <a:rPr lang="en-AU" sz="1200" dirty="0">
                <a:latin typeface="Calibri" pitchFamily="34" charset="0"/>
              </a:rPr>
              <a:t>used as the </a:t>
            </a:r>
            <a:r>
              <a:rPr lang="en-AU" sz="1200" dirty="0" smtClean="0">
                <a:latin typeface="Calibri" pitchFamily="34" charset="0"/>
              </a:rPr>
              <a:t>substrates</a:t>
            </a:r>
            <a:endParaRPr lang="en-AU" sz="1200" dirty="0">
              <a:latin typeface="Calibri" pitchFamily="34" charset="0"/>
            </a:endParaRPr>
          </a:p>
          <a:p>
            <a:r>
              <a:rPr lang="en-AU" sz="1200" dirty="0" smtClean="0">
                <a:latin typeface="Calibri" pitchFamily="34" charset="0"/>
              </a:rPr>
              <a:t>Deposition </a:t>
            </a:r>
            <a:r>
              <a:rPr lang="en-AU" sz="1200" dirty="0">
                <a:latin typeface="Calibri" pitchFamily="34" charset="0"/>
              </a:rPr>
              <a:t>rate: 0.8 ML/min</a:t>
            </a:r>
          </a:p>
        </p:txBody>
      </p:sp>
      <p:sp>
        <p:nvSpPr>
          <p:cNvPr id="2" name="AutoShape 2" descr="https://static.wixstatic.com/media/cdef87_3a61d736fcd445fbb9b8d2a282e21f83.jpg/v1/fill/w_974,h_331,al_c,q_80,usm_0.66_1.00_0.01/cdef87_3a61d736fcd445fbb9b8d2a282e21f83.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5" name="AutoShape 5" descr="https://static.wixstatic.com/media/cdef87_2e8ce2d717b84409b6e1eb62cf9eb381.jpg/v1/fill/w_825,h_825,al_c,q_90,usm_0.66_1.00_0.01/cdef87_2e8ce2d717b84409b6e1eb62cf9eb381.webp"/>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TextBox 52"/>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54" name="Straight Connector 53"/>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33" name="Picture 46"/>
          <p:cNvPicPr>
            <a:picLocks noChangeAspect="1"/>
          </p:cNvPicPr>
          <p:nvPr/>
        </p:nvPicPr>
        <p:blipFill>
          <a:blip r:embed="rId4" cstate="screen">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47140" y="3716610"/>
            <a:ext cx="8335432" cy="2025596"/>
          </a:xfrm>
          <a:prstGeom prst="rect">
            <a:avLst/>
          </a:prstGeom>
          <a:noFill/>
          <a:ln w="9525">
            <a:noFill/>
            <a:miter lim="800000"/>
            <a:headEnd/>
            <a:tailEnd/>
          </a:ln>
        </p:spPr>
      </p:pic>
      <p:grpSp>
        <p:nvGrpSpPr>
          <p:cNvPr id="46" name="Group 45"/>
          <p:cNvGrpSpPr/>
          <p:nvPr/>
        </p:nvGrpSpPr>
        <p:grpSpPr>
          <a:xfrm>
            <a:off x="415396" y="2052494"/>
            <a:ext cx="8367088" cy="1560059"/>
            <a:chOff x="415396" y="1408508"/>
            <a:chExt cx="8367088" cy="1560059"/>
          </a:xfrm>
        </p:grpSpPr>
        <p:grpSp>
          <p:nvGrpSpPr>
            <p:cNvPr id="47" name="Group 46"/>
            <p:cNvGrpSpPr/>
            <p:nvPr/>
          </p:nvGrpSpPr>
          <p:grpSpPr>
            <a:xfrm>
              <a:off x="415396" y="1408508"/>
              <a:ext cx="8367088" cy="1560059"/>
              <a:chOff x="415396" y="1408508"/>
              <a:chExt cx="8367088" cy="1560059"/>
            </a:xfrm>
          </p:grpSpPr>
          <p:pic>
            <p:nvPicPr>
              <p:cNvPr id="49" name="Picture 4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15396" y="1423628"/>
                <a:ext cx="1859175" cy="1544939"/>
              </a:xfrm>
              <a:prstGeom prst="rect">
                <a:avLst/>
              </a:prstGeom>
            </p:spPr>
          </p:pic>
          <p:pic>
            <p:nvPicPr>
              <p:cNvPr id="50" name="Picture 49"/>
              <p:cNvPicPr>
                <a:picLocks noChangeAspect="1"/>
              </p:cNvPicPr>
              <p:nvPr/>
            </p:nvPicPr>
            <p:blipFill>
              <a:blip r:embed="rId7"/>
              <a:stretch>
                <a:fillRect/>
              </a:stretch>
            </p:blipFill>
            <p:spPr>
              <a:xfrm>
                <a:off x="2964213" y="1408508"/>
                <a:ext cx="2782199" cy="1560059"/>
              </a:xfrm>
              <a:prstGeom prst="rect">
                <a:avLst/>
              </a:prstGeom>
            </p:spPr>
          </p:pic>
          <p:sp>
            <p:nvSpPr>
              <p:cNvPr id="52" name="Right Arrow 51"/>
              <p:cNvSpPr/>
              <p:nvPr/>
            </p:nvSpPr>
            <p:spPr>
              <a:xfrm>
                <a:off x="2374434" y="1846045"/>
                <a:ext cx="508687" cy="5173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ight Arrow 54"/>
              <p:cNvSpPr/>
              <p:nvPr/>
            </p:nvSpPr>
            <p:spPr>
              <a:xfrm>
                <a:off x="5807560" y="1846045"/>
                <a:ext cx="508687" cy="5173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328006" y="1423628"/>
                <a:ext cx="2454478" cy="1421869"/>
              </a:xfrm>
              <a:prstGeom prst="rect">
                <a:avLst/>
              </a:prstGeom>
            </p:spPr>
          </p:pic>
          <p:sp>
            <p:nvSpPr>
              <p:cNvPr id="57" name="Rectangle 56"/>
              <p:cNvSpPr/>
              <p:nvPr/>
            </p:nvSpPr>
            <p:spPr>
              <a:xfrm>
                <a:off x="2140116" y="1423628"/>
                <a:ext cx="234318" cy="104945"/>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8" name="Rectangle 47"/>
            <p:cNvSpPr/>
            <p:nvPr/>
          </p:nvSpPr>
          <p:spPr>
            <a:xfrm>
              <a:off x="7778991" y="2336086"/>
              <a:ext cx="544303" cy="10206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40489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336125" y="4571291"/>
            <a:ext cx="5295600" cy="1346771"/>
            <a:chOff x="190313" y="4378911"/>
            <a:chExt cx="3994021" cy="1080000"/>
          </a:xfrm>
        </p:grpSpPr>
        <p:pic>
          <p:nvPicPr>
            <p:cNvPr id="35" name="Picture 19"/>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p:blipFill>
          <p:spPr bwMode="auto">
            <a:xfrm>
              <a:off x="190313" y="4378911"/>
              <a:ext cx="3994021"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59394" y="5187297"/>
              <a:ext cx="991313" cy="23073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14" descr="Image result for ihep ca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6319" y="5178752"/>
              <a:ext cx="957334" cy="230989"/>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Box 52"/>
          <p:cNvSpPr txBox="1">
            <a:spLocks noChangeArrowheads="1"/>
          </p:cNvSpPr>
          <p:nvPr/>
        </p:nvSpPr>
        <p:spPr bwMode="auto">
          <a:xfrm>
            <a:off x="333251" y="1113829"/>
            <a:ext cx="3644895" cy="646331"/>
          </a:xfrm>
          <a:prstGeom prst="rect">
            <a:avLst/>
          </a:prstGeom>
          <a:noFill/>
          <a:ln w="9525">
            <a:solidFill>
              <a:schemeClr val="tx1"/>
            </a:solidFill>
            <a:miter lim="800000"/>
            <a:headEnd/>
            <a:tailEnd/>
          </a:ln>
        </p:spPr>
        <p:txBody>
          <a:bodyPr wrap="square">
            <a:spAutoFit/>
          </a:bodyPr>
          <a:lstStyle/>
          <a:p>
            <a:r>
              <a:rPr lang="en-AU" sz="1200" b="1" dirty="0" smtClean="0">
                <a:latin typeface="Calibri" pitchFamily="34" charset="0"/>
              </a:rPr>
              <a:t>STM Facilities </a:t>
            </a:r>
            <a:r>
              <a:rPr lang="en-AU" sz="1200" dirty="0">
                <a:latin typeface="Calibri" pitchFamily="34" charset="0"/>
              </a:rPr>
              <a:t>we </a:t>
            </a:r>
            <a:r>
              <a:rPr lang="en-AU" sz="1200" dirty="0" smtClean="0">
                <a:latin typeface="Calibri" pitchFamily="34" charset="0"/>
              </a:rPr>
              <a:t>used in these works are low-temperature high-magnetic-field STM/SNOM systems (STM1500/SNOM1400  </a:t>
            </a:r>
            <a:r>
              <a:rPr lang="en-AU" sz="1200" dirty="0">
                <a:latin typeface="Calibri" pitchFamily="34" charset="0"/>
              </a:rPr>
              <a:t>UNISKO Co., Japan)</a:t>
            </a:r>
          </a:p>
        </p:txBody>
      </p:sp>
      <p:sp>
        <p:nvSpPr>
          <p:cNvPr id="17" name="TextBox 56"/>
          <p:cNvSpPr txBox="1">
            <a:spLocks noChangeArrowheads="1"/>
          </p:cNvSpPr>
          <p:nvPr/>
        </p:nvSpPr>
        <p:spPr bwMode="auto">
          <a:xfrm>
            <a:off x="4152193" y="994634"/>
            <a:ext cx="4378122" cy="830997"/>
          </a:xfrm>
          <a:prstGeom prst="rect">
            <a:avLst/>
          </a:prstGeom>
          <a:noFill/>
          <a:ln w="9525">
            <a:noFill/>
            <a:miter lim="800000"/>
            <a:headEnd/>
            <a:tailEnd/>
          </a:ln>
        </p:spPr>
        <p:txBody>
          <a:bodyPr wrap="none">
            <a:spAutoFit/>
          </a:bodyPr>
          <a:lstStyle/>
          <a:p>
            <a:r>
              <a:rPr lang="en-AU" sz="1200" b="1" dirty="0">
                <a:latin typeface="Calibri" pitchFamily="34" charset="0"/>
              </a:rPr>
              <a:t>Molecular beam epitaxial (MBE) deposition</a:t>
            </a:r>
          </a:p>
          <a:p>
            <a:r>
              <a:rPr lang="en-AU" sz="1200" dirty="0">
                <a:latin typeface="Calibri" pitchFamily="34" charset="0"/>
              </a:rPr>
              <a:t>Ultra-high vacuum (UHV) &lt; 5 X 10</a:t>
            </a:r>
            <a:r>
              <a:rPr lang="en-AU" sz="1200" baseline="30000" dirty="0">
                <a:latin typeface="Calibri" pitchFamily="34" charset="0"/>
              </a:rPr>
              <a:t>-11</a:t>
            </a:r>
            <a:r>
              <a:rPr lang="en-AU" sz="1200" dirty="0">
                <a:latin typeface="Calibri" pitchFamily="34" charset="0"/>
              </a:rPr>
              <a:t> </a:t>
            </a:r>
            <a:r>
              <a:rPr lang="en-AU" sz="1200" dirty="0" err="1">
                <a:latin typeface="Calibri" pitchFamily="34" charset="0"/>
              </a:rPr>
              <a:t>torr</a:t>
            </a:r>
            <a:endParaRPr lang="en-AU" sz="1200" dirty="0">
              <a:latin typeface="Calibri" pitchFamily="34" charset="0"/>
            </a:endParaRPr>
          </a:p>
          <a:p>
            <a:r>
              <a:rPr lang="en-AU" sz="1200" dirty="0">
                <a:latin typeface="Calibri" pitchFamily="34" charset="0"/>
              </a:rPr>
              <a:t>Ag(111</a:t>
            </a:r>
            <a:r>
              <a:rPr lang="en-AU" sz="1200" dirty="0" smtClean="0">
                <a:latin typeface="Calibri" pitchFamily="34" charset="0"/>
              </a:rPr>
              <a:t>), Au(111), Cu(111) </a:t>
            </a:r>
            <a:r>
              <a:rPr lang="en-AU" sz="1200" dirty="0">
                <a:latin typeface="Calibri" pitchFamily="34" charset="0"/>
              </a:rPr>
              <a:t>single </a:t>
            </a:r>
            <a:r>
              <a:rPr lang="en-AU" sz="1200" dirty="0" smtClean="0">
                <a:latin typeface="Calibri" pitchFamily="34" charset="0"/>
              </a:rPr>
              <a:t>crystals are </a:t>
            </a:r>
            <a:r>
              <a:rPr lang="en-AU" sz="1200" dirty="0">
                <a:latin typeface="Calibri" pitchFamily="34" charset="0"/>
              </a:rPr>
              <a:t>used as the </a:t>
            </a:r>
            <a:r>
              <a:rPr lang="en-AU" sz="1200" dirty="0" smtClean="0">
                <a:latin typeface="Calibri" pitchFamily="34" charset="0"/>
              </a:rPr>
              <a:t>substrates</a:t>
            </a:r>
            <a:endParaRPr lang="en-AU" sz="1200" dirty="0">
              <a:latin typeface="Calibri" pitchFamily="34" charset="0"/>
            </a:endParaRPr>
          </a:p>
          <a:p>
            <a:r>
              <a:rPr lang="en-AU" sz="1200" dirty="0" smtClean="0">
                <a:latin typeface="Calibri" pitchFamily="34" charset="0"/>
              </a:rPr>
              <a:t>Deposition </a:t>
            </a:r>
            <a:r>
              <a:rPr lang="en-AU" sz="1200" dirty="0">
                <a:latin typeface="Calibri" pitchFamily="34" charset="0"/>
              </a:rPr>
              <a:t>rate: 0.8 ML/min</a:t>
            </a:r>
          </a:p>
        </p:txBody>
      </p:sp>
      <p:sp>
        <p:nvSpPr>
          <p:cNvPr id="2" name="AutoShape 2" descr="https://static.wixstatic.com/media/cdef87_3a61d736fcd445fbb9b8d2a282e21f83.jpg/v1/fill/w_974,h_331,al_c,q_80,usm_0.66_1.00_0.01/cdef87_3a61d736fcd445fbb9b8d2a282e21f83.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048" name="Group 2047"/>
          <p:cNvGrpSpPr/>
          <p:nvPr/>
        </p:nvGrpSpPr>
        <p:grpSpPr>
          <a:xfrm>
            <a:off x="325275" y="1870037"/>
            <a:ext cx="5296675" cy="1800000"/>
            <a:chOff x="153825" y="2049503"/>
            <a:chExt cx="5296675" cy="1800000"/>
          </a:xfrm>
        </p:grpSpPr>
        <p:pic>
          <p:nvPicPr>
            <p:cNvPr id="6147" name="Picture 3"/>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53825" y="2049503"/>
              <a:ext cx="5296675"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39283" y="2119354"/>
              <a:ext cx="910827" cy="276999"/>
            </a:xfrm>
            <a:prstGeom prst="rect">
              <a:avLst/>
            </a:prstGeom>
            <a:solidFill>
              <a:schemeClr val="tx1"/>
            </a:solidFill>
            <a:ln>
              <a:solidFill>
                <a:schemeClr val="bg1"/>
              </a:solidFill>
            </a:ln>
          </p:spPr>
          <p:txBody>
            <a:bodyPr wrap="none" rtlCol="0">
              <a:spAutoFit/>
            </a:bodyPr>
            <a:lstStyle/>
            <a:p>
              <a:r>
                <a:rPr lang="en-AU" sz="1200" b="1" dirty="0" smtClean="0">
                  <a:solidFill>
                    <a:schemeClr val="bg1"/>
                  </a:solidFill>
                  <a:effectLst>
                    <a:outerShdw blurRad="38100" dist="38100" dir="2700000" algn="tl">
                      <a:srgbClr val="000000">
                        <a:alpha val="43137"/>
                      </a:srgbClr>
                    </a:outerShdw>
                  </a:effectLst>
                </a:rPr>
                <a:t>SNOM1400</a:t>
              </a:r>
              <a:endParaRPr lang="en-US" sz="1200" b="1" dirty="0">
                <a:solidFill>
                  <a:schemeClr val="bg1"/>
                </a:solidFill>
                <a:effectLst>
                  <a:outerShdw blurRad="38100" dist="38100" dir="2700000" algn="tl">
                    <a:srgbClr val="000000">
                      <a:alpha val="43137"/>
                    </a:srgbClr>
                  </a:outerShdw>
                </a:effectLst>
              </a:endParaRPr>
            </a:p>
          </p:txBody>
        </p:sp>
      </p:grpSp>
      <p:grpSp>
        <p:nvGrpSpPr>
          <p:cNvPr id="2049" name="Group 2048"/>
          <p:cNvGrpSpPr/>
          <p:nvPr/>
        </p:nvGrpSpPr>
        <p:grpSpPr>
          <a:xfrm>
            <a:off x="5948407" y="1870037"/>
            <a:ext cx="1743263" cy="1800000"/>
            <a:chOff x="5776957" y="2049503"/>
            <a:chExt cx="1743263" cy="1800000"/>
          </a:xfrm>
        </p:grpSpPr>
        <p:pic>
          <p:nvPicPr>
            <p:cNvPr id="22" name="Picture 46"/>
            <p:cNvPicPr>
              <a:picLocks noChangeAspect="1"/>
            </p:cNvPicPr>
            <p:nvPr/>
          </p:nvPicPr>
          <p:blipFill rotWithShape="1">
            <a:blip r:embed="rId9" cstate="print">
              <a:extLst>
                <a:ext uri="{BEBA8EAE-BF5A-486C-A8C5-ECC9F3942E4B}">
                  <a14:imgProps xmlns:a14="http://schemas.microsoft.com/office/drawing/2010/main">
                    <a14:imgLayer r:embed="rId10">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t="-447"/>
            <a:stretch/>
          </p:blipFill>
          <p:spPr bwMode="auto">
            <a:xfrm>
              <a:off x="5776957" y="2049503"/>
              <a:ext cx="1743263" cy="1800000"/>
            </a:xfrm>
            <a:prstGeom prst="rect">
              <a:avLst/>
            </a:prstGeom>
            <a:noFill/>
            <a:ln w="9525">
              <a:noFill/>
              <a:miter lim="800000"/>
              <a:headEnd/>
              <a:tailEnd/>
            </a:ln>
          </p:spPr>
        </p:pic>
        <p:sp>
          <p:nvSpPr>
            <p:cNvPr id="27" name="TextBox 26"/>
            <p:cNvSpPr txBox="1"/>
            <p:nvPr/>
          </p:nvSpPr>
          <p:spPr>
            <a:xfrm>
              <a:off x="6707025" y="2100837"/>
              <a:ext cx="781111" cy="276999"/>
            </a:xfrm>
            <a:prstGeom prst="rect">
              <a:avLst/>
            </a:prstGeom>
            <a:solidFill>
              <a:schemeClr val="tx1"/>
            </a:solidFill>
            <a:ln>
              <a:solidFill>
                <a:schemeClr val="bg1"/>
              </a:solidFill>
            </a:ln>
          </p:spPr>
          <p:txBody>
            <a:bodyPr wrap="none" rtlCol="0">
              <a:spAutoFit/>
            </a:bodyPr>
            <a:lstStyle/>
            <a:p>
              <a:r>
                <a:rPr lang="en-AU" sz="1200" b="1" dirty="0" smtClean="0">
                  <a:solidFill>
                    <a:schemeClr val="bg1"/>
                  </a:solidFill>
                  <a:effectLst>
                    <a:outerShdw blurRad="38100" dist="38100" dir="2700000" algn="tl">
                      <a:srgbClr val="000000">
                        <a:alpha val="43137"/>
                      </a:srgbClr>
                    </a:outerShdw>
                  </a:effectLst>
                </a:rPr>
                <a:t>STM1500</a:t>
              </a:r>
              <a:endParaRPr lang="en-US" sz="1200" b="1" dirty="0">
                <a:solidFill>
                  <a:schemeClr val="bg1"/>
                </a:solidFill>
                <a:effectLst>
                  <a:outerShdw blurRad="38100" dist="38100" dir="2700000" algn="tl">
                    <a:srgbClr val="000000">
                      <a:alpha val="43137"/>
                    </a:srgbClr>
                  </a:outerShdw>
                </a:effectLst>
              </a:endParaRPr>
            </a:p>
          </p:txBody>
        </p:sp>
      </p:grpSp>
      <p:sp>
        <p:nvSpPr>
          <p:cNvPr id="41" name="TextBox 52"/>
          <p:cNvSpPr txBox="1">
            <a:spLocks noChangeArrowheads="1"/>
          </p:cNvSpPr>
          <p:nvPr/>
        </p:nvSpPr>
        <p:spPr bwMode="auto">
          <a:xfrm>
            <a:off x="321327" y="3840383"/>
            <a:ext cx="5282311" cy="646331"/>
          </a:xfrm>
          <a:prstGeom prst="rect">
            <a:avLst/>
          </a:prstGeom>
          <a:noFill/>
          <a:ln w="9525">
            <a:solidFill>
              <a:schemeClr val="tx1"/>
            </a:solidFill>
            <a:miter lim="800000"/>
            <a:headEnd/>
            <a:tailEnd/>
          </a:ln>
        </p:spPr>
        <p:txBody>
          <a:bodyPr wrap="square">
            <a:spAutoFit/>
          </a:bodyPr>
          <a:lstStyle/>
          <a:p>
            <a:r>
              <a:rPr lang="en-AU" sz="1200" b="1" dirty="0" smtClean="0">
                <a:latin typeface="Calibri" pitchFamily="34" charset="0"/>
              </a:rPr>
              <a:t>ARPES Facility </a:t>
            </a:r>
            <a:r>
              <a:rPr lang="en-AU" sz="1200" dirty="0">
                <a:latin typeface="Calibri" pitchFamily="34" charset="0"/>
              </a:rPr>
              <a:t>we used </a:t>
            </a:r>
            <a:r>
              <a:rPr lang="en-AU" sz="1200" dirty="0" smtClean="0">
                <a:latin typeface="Calibri" pitchFamily="34" charset="0"/>
              </a:rPr>
              <a:t>is located at Photoemission Beamline in Beijing Synchrotron Radiation Facility (BSRF), Institute of High-Energy Physics, Chinese Academy of Sciences. </a:t>
            </a:r>
            <a:endParaRPr lang="en-AU" sz="1200" dirty="0">
              <a:latin typeface="Calibri" pitchFamily="34" charset="0"/>
            </a:endParaRPr>
          </a:p>
        </p:txBody>
      </p:sp>
      <p:sp>
        <p:nvSpPr>
          <p:cNvPr id="2050" name="Oval 2049"/>
          <p:cNvSpPr/>
          <p:nvPr/>
        </p:nvSpPr>
        <p:spPr>
          <a:xfrm>
            <a:off x="3609974" y="2666287"/>
            <a:ext cx="483995" cy="470019"/>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3" name="Straight Arrow Connector 2052"/>
          <p:cNvCxnSpPr>
            <a:stCxn id="2050" idx="6"/>
          </p:cNvCxnSpPr>
          <p:nvPr/>
        </p:nvCxnSpPr>
        <p:spPr>
          <a:xfrm>
            <a:off x="4093969" y="2901297"/>
            <a:ext cx="2125856" cy="105157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55" name="AutoShape 5" descr="https://static.wixstatic.com/media/cdef87_2e8ce2d717b84409b6e1eb62cf9eb381.jpg/v1/fill/w_825,h_825,al_c,q_90,usm_0.66_1.00_0.01/cdef87_2e8ce2d717b84409b6e1eb62cf9eb381.webp"/>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058" name="Group 2057"/>
          <p:cNvGrpSpPr/>
          <p:nvPr/>
        </p:nvGrpSpPr>
        <p:grpSpPr>
          <a:xfrm>
            <a:off x="5865226" y="3870186"/>
            <a:ext cx="2621765" cy="1396210"/>
            <a:chOff x="5686156" y="4192131"/>
            <a:chExt cx="2621765" cy="1396210"/>
          </a:xfrm>
        </p:grpSpPr>
        <p:grpSp>
          <p:nvGrpSpPr>
            <p:cNvPr id="2057" name="Group 2056"/>
            <p:cNvGrpSpPr/>
            <p:nvPr/>
          </p:nvGrpSpPr>
          <p:grpSpPr>
            <a:xfrm>
              <a:off x="5686156" y="4381500"/>
              <a:ext cx="2621765" cy="1206841"/>
              <a:chOff x="5769976" y="4249261"/>
              <a:chExt cx="2346213" cy="1080000"/>
            </a:xfrm>
          </p:grpSpPr>
          <p:pic>
            <p:nvPicPr>
              <p:cNvPr id="6150" name="Picture 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769976" y="4249261"/>
                <a:ext cx="1080000"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36189" y="4249261"/>
                <a:ext cx="1080000" cy="10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6" name="Left-Right Arrow 2055"/>
              <p:cNvSpPr/>
              <p:nvPr/>
            </p:nvSpPr>
            <p:spPr>
              <a:xfrm>
                <a:off x="6733018" y="4724895"/>
                <a:ext cx="401652" cy="216641"/>
              </a:xfrm>
              <a:prstGeom prst="leftRightArrow">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TextBox 50"/>
            <p:cNvSpPr txBox="1"/>
            <p:nvPr/>
          </p:nvSpPr>
          <p:spPr>
            <a:xfrm>
              <a:off x="6486045" y="4192131"/>
              <a:ext cx="1072730" cy="276999"/>
            </a:xfrm>
            <a:prstGeom prst="rect">
              <a:avLst/>
            </a:prstGeom>
            <a:solidFill>
              <a:schemeClr val="tx1"/>
            </a:solidFill>
            <a:ln>
              <a:solidFill>
                <a:schemeClr val="bg1"/>
              </a:solidFill>
            </a:ln>
          </p:spPr>
          <p:txBody>
            <a:bodyPr wrap="none" rtlCol="0">
              <a:spAutoFit/>
            </a:bodyPr>
            <a:lstStyle/>
            <a:p>
              <a:r>
                <a:rPr lang="en-US" sz="1200" b="1" i="1" dirty="0" smtClean="0">
                  <a:solidFill>
                    <a:schemeClr val="bg1"/>
                  </a:solidFill>
                  <a:effectLst>
                    <a:outerShdw blurRad="38100" dist="38100" dir="2700000" algn="tl">
                      <a:srgbClr val="000000">
                        <a:alpha val="43137"/>
                      </a:srgbClr>
                    </a:outerShdw>
                  </a:effectLst>
                </a:rPr>
                <a:t>in</a:t>
              </a:r>
              <a:r>
                <a:rPr lang="en-US" sz="1200" b="1" dirty="0" smtClean="0">
                  <a:solidFill>
                    <a:schemeClr val="bg1"/>
                  </a:solidFill>
                  <a:effectLst>
                    <a:outerShdw blurRad="38100" dist="38100" dir="2700000" algn="tl">
                      <a:srgbClr val="000000">
                        <a:alpha val="43137"/>
                      </a:srgbClr>
                    </a:outerShdw>
                  </a:effectLst>
                </a:rPr>
                <a:t>-</a:t>
              </a:r>
              <a:r>
                <a:rPr lang="en-US" sz="1200" b="1" i="1" dirty="0" smtClean="0">
                  <a:solidFill>
                    <a:schemeClr val="bg1"/>
                  </a:solidFill>
                  <a:effectLst>
                    <a:outerShdw blurRad="38100" dist="38100" dir="2700000" algn="tl">
                      <a:srgbClr val="000000">
                        <a:alpha val="43137"/>
                      </a:srgbClr>
                    </a:outerShdw>
                  </a:effectLst>
                </a:rPr>
                <a:t>situ</a:t>
              </a:r>
              <a:r>
                <a:rPr lang="en-US" sz="1200" b="1" dirty="0" smtClean="0">
                  <a:solidFill>
                    <a:schemeClr val="bg1"/>
                  </a:solidFill>
                  <a:effectLst>
                    <a:outerShdw blurRad="38100" dist="38100" dir="2700000" algn="tl">
                      <a:srgbClr val="000000">
                        <a:alpha val="43137"/>
                      </a:srgbClr>
                    </a:outerShdw>
                  </a:effectLst>
                </a:rPr>
                <a:t> Raman</a:t>
              </a:r>
              <a:endParaRPr lang="en-US" sz="1200" b="1" dirty="0">
                <a:solidFill>
                  <a:schemeClr val="bg1"/>
                </a:solidFill>
                <a:effectLst>
                  <a:outerShdw blurRad="38100" dist="38100" dir="2700000" algn="tl">
                    <a:srgbClr val="000000">
                      <a:alpha val="43137"/>
                    </a:srgbClr>
                  </a:outerShdw>
                </a:effectLst>
              </a:endParaRPr>
            </a:p>
          </p:txBody>
        </p:sp>
      </p:grpSp>
      <p:sp>
        <p:nvSpPr>
          <p:cNvPr id="53" name="TextBox 52"/>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Background</a:t>
            </a:r>
            <a:endParaRPr lang="en-US" sz="3200" b="1" dirty="0">
              <a:solidFill>
                <a:srgbClr val="002060"/>
              </a:solidFill>
              <a:latin typeface="+mj-lt"/>
            </a:endParaRPr>
          </a:p>
        </p:txBody>
      </p:sp>
      <p:cxnSp>
        <p:nvCxnSpPr>
          <p:cNvPr id="54" name="Straight Connector 53"/>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8473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latin typeface="+mj-lt"/>
              </a:rPr>
              <a:t>Silicene/Ag(111)</a:t>
            </a:r>
            <a:endParaRPr lang="en-US" sz="2000" b="1" dirty="0">
              <a:solidFill>
                <a:srgbClr val="002060"/>
              </a:solidFill>
              <a:latin typeface="+mj-lt"/>
            </a:endParaRPr>
          </a:p>
        </p:txBody>
      </p:sp>
      <p:sp>
        <p:nvSpPr>
          <p:cNvPr id="3" name="AutoShape 2" descr="Image result for molecular beam epitax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7" name="Group 16"/>
          <p:cNvGrpSpPr/>
          <p:nvPr/>
        </p:nvGrpSpPr>
        <p:grpSpPr>
          <a:xfrm>
            <a:off x="6229956" y="1130978"/>
            <a:ext cx="2720617" cy="3134794"/>
            <a:chOff x="5657871" y="1148562"/>
            <a:chExt cx="2720617" cy="3134794"/>
          </a:xfrm>
        </p:grpSpPr>
        <p:grpSp>
          <p:nvGrpSpPr>
            <p:cNvPr id="15" name="Group 14"/>
            <p:cNvGrpSpPr/>
            <p:nvPr/>
          </p:nvGrpSpPr>
          <p:grpSpPr>
            <a:xfrm>
              <a:off x="5708594" y="1148562"/>
              <a:ext cx="2583723" cy="2867179"/>
              <a:chOff x="1002006" y="1147035"/>
              <a:chExt cx="2041017" cy="2210887"/>
            </a:xfrm>
          </p:grpSpPr>
          <p:pic>
            <p:nvPicPr>
              <p:cNvPr id="717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180241" y="1177540"/>
                <a:ext cx="1841946" cy="2180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002006" y="2716356"/>
                <a:ext cx="419100" cy="2514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67445" y="1216454"/>
                <a:ext cx="152401" cy="114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856309" y="2066925"/>
                <a:ext cx="161925" cy="95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314361" y="1147035"/>
                <a:ext cx="728662" cy="1952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5657871" y="4021746"/>
              <a:ext cx="2720617" cy="261610"/>
            </a:xfrm>
            <a:prstGeom prst="rect">
              <a:avLst/>
            </a:prstGeom>
            <a:noFill/>
          </p:spPr>
          <p:txBody>
            <a:bodyPr wrap="none" rtlCol="0">
              <a:spAutoFit/>
            </a:bodyPr>
            <a:lstStyle/>
            <a:p>
              <a:r>
                <a:rPr lang="en-AU" sz="1100" b="1" dirty="0" smtClean="0"/>
                <a:t>Molecular beam epitaxial (MBE) deposition</a:t>
              </a:r>
            </a:p>
          </p:txBody>
        </p:sp>
      </p:grpSp>
      <p:grpSp>
        <p:nvGrpSpPr>
          <p:cNvPr id="18" name="Group 17"/>
          <p:cNvGrpSpPr/>
          <p:nvPr/>
        </p:nvGrpSpPr>
        <p:grpSpPr>
          <a:xfrm>
            <a:off x="642235" y="4636640"/>
            <a:ext cx="4483094" cy="449100"/>
            <a:chOff x="503460" y="4649367"/>
            <a:chExt cx="4483094" cy="449100"/>
          </a:xfrm>
        </p:grpSpPr>
        <p:sp>
          <p:nvSpPr>
            <p:cNvPr id="21" name="Down Arrow 20"/>
            <p:cNvSpPr/>
            <p:nvPr/>
          </p:nvSpPr>
          <p:spPr bwMode="auto">
            <a:xfrm rot="16200000">
              <a:off x="2630707" y="2548895"/>
              <a:ext cx="228600" cy="4483094"/>
            </a:xfrm>
            <a:prstGeom prst="downArrow">
              <a:avLst/>
            </a:prstGeom>
            <a:gradFill>
              <a:gsLst>
                <a:gs pos="0">
                  <a:srgbClr val="FF0000"/>
                </a:gs>
                <a:gs pos="100000">
                  <a:srgbClr val="92D050"/>
                </a:gs>
              </a:gsLs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a:p>
          </p:txBody>
        </p:sp>
        <p:sp>
          <p:nvSpPr>
            <p:cNvPr id="22" name="TextBox 89"/>
            <p:cNvSpPr txBox="1">
              <a:spLocks noChangeArrowheads="1"/>
            </p:cNvSpPr>
            <p:nvPr/>
          </p:nvSpPr>
          <p:spPr bwMode="auto">
            <a:xfrm>
              <a:off x="809697" y="4821468"/>
              <a:ext cx="591829" cy="276999"/>
            </a:xfrm>
            <a:prstGeom prst="rect">
              <a:avLst/>
            </a:prstGeom>
            <a:noFill/>
            <a:ln w="9525">
              <a:noFill/>
              <a:miter lim="800000"/>
              <a:headEnd/>
              <a:tailEnd/>
            </a:ln>
          </p:spPr>
          <p:txBody>
            <a:bodyPr wrap="none">
              <a:spAutoFit/>
            </a:bodyPr>
            <a:lstStyle/>
            <a:p>
              <a:r>
                <a:rPr lang="en-AU" sz="1200" b="1" dirty="0">
                  <a:latin typeface="Calibri" pitchFamily="34" charset="0"/>
                </a:rPr>
                <a:t>190 </a:t>
              </a:r>
              <a:r>
                <a:rPr lang="en-AU" sz="1200" b="1" baseline="30000" dirty="0" err="1">
                  <a:latin typeface="Calibri" pitchFamily="34" charset="0"/>
                </a:rPr>
                <a:t>o</a:t>
              </a:r>
              <a:r>
                <a:rPr lang="en-AU" sz="1200" b="1" dirty="0" err="1">
                  <a:latin typeface="Calibri" pitchFamily="34" charset="0"/>
                </a:rPr>
                <a:t>C</a:t>
              </a:r>
              <a:endParaRPr lang="en-AU" sz="1200" b="1" dirty="0">
                <a:latin typeface="Calibri" pitchFamily="34" charset="0"/>
              </a:endParaRPr>
            </a:p>
          </p:txBody>
        </p:sp>
        <p:sp>
          <p:nvSpPr>
            <p:cNvPr id="23" name="TextBox 90"/>
            <p:cNvSpPr txBox="1">
              <a:spLocks noChangeArrowheads="1"/>
            </p:cNvSpPr>
            <p:nvPr/>
          </p:nvSpPr>
          <p:spPr bwMode="auto">
            <a:xfrm>
              <a:off x="2801588" y="4821468"/>
              <a:ext cx="591829" cy="276999"/>
            </a:xfrm>
            <a:prstGeom prst="rect">
              <a:avLst/>
            </a:prstGeom>
            <a:noFill/>
            <a:ln w="9525">
              <a:noFill/>
              <a:miter lim="800000"/>
              <a:headEnd/>
              <a:tailEnd/>
            </a:ln>
          </p:spPr>
          <p:txBody>
            <a:bodyPr wrap="none">
              <a:spAutoFit/>
            </a:bodyPr>
            <a:lstStyle/>
            <a:p>
              <a:r>
                <a:rPr lang="en-AU" sz="1200" b="1" dirty="0">
                  <a:latin typeface="Calibri" pitchFamily="34" charset="0"/>
                </a:rPr>
                <a:t>230 </a:t>
              </a:r>
              <a:r>
                <a:rPr lang="en-AU" sz="1200" b="1" baseline="30000" dirty="0" err="1">
                  <a:latin typeface="Calibri" pitchFamily="34" charset="0"/>
                </a:rPr>
                <a:t>o</a:t>
              </a:r>
              <a:r>
                <a:rPr lang="en-AU" sz="1200" b="1" dirty="0" err="1">
                  <a:latin typeface="Calibri" pitchFamily="34" charset="0"/>
                </a:rPr>
                <a:t>C</a:t>
              </a:r>
              <a:endParaRPr lang="en-AU" sz="1200" b="1" dirty="0">
                <a:latin typeface="Calibri" pitchFamily="34" charset="0"/>
              </a:endParaRPr>
            </a:p>
          </p:txBody>
        </p:sp>
        <p:sp>
          <p:nvSpPr>
            <p:cNvPr id="24" name="TextBox 91"/>
            <p:cNvSpPr txBox="1">
              <a:spLocks noChangeArrowheads="1"/>
            </p:cNvSpPr>
            <p:nvPr/>
          </p:nvSpPr>
          <p:spPr bwMode="auto">
            <a:xfrm>
              <a:off x="4372585" y="4821468"/>
              <a:ext cx="591829" cy="276999"/>
            </a:xfrm>
            <a:prstGeom prst="rect">
              <a:avLst/>
            </a:prstGeom>
            <a:noFill/>
            <a:ln w="9525">
              <a:noFill/>
              <a:miter lim="800000"/>
              <a:headEnd/>
              <a:tailEnd/>
            </a:ln>
          </p:spPr>
          <p:txBody>
            <a:bodyPr wrap="none">
              <a:spAutoFit/>
            </a:bodyPr>
            <a:lstStyle/>
            <a:p>
              <a:r>
                <a:rPr lang="en-AU" sz="1200" b="1" dirty="0" smtClean="0">
                  <a:latin typeface="Calibri" pitchFamily="34" charset="0"/>
                </a:rPr>
                <a:t>300 </a:t>
              </a:r>
              <a:r>
                <a:rPr lang="en-AU" sz="1200" b="1" baseline="30000" dirty="0" err="1">
                  <a:latin typeface="Calibri" pitchFamily="34" charset="0"/>
                </a:rPr>
                <a:t>o</a:t>
              </a:r>
              <a:r>
                <a:rPr lang="en-AU" sz="1200" b="1" dirty="0" err="1">
                  <a:latin typeface="Calibri" pitchFamily="34" charset="0"/>
                </a:rPr>
                <a:t>C</a:t>
              </a:r>
              <a:endParaRPr lang="en-AU" sz="1200" b="1" dirty="0">
                <a:latin typeface="Calibri" pitchFamily="34" charset="0"/>
              </a:endParaRPr>
            </a:p>
          </p:txBody>
        </p:sp>
        <p:sp>
          <p:nvSpPr>
            <p:cNvPr id="25" name="TextBox 92"/>
            <p:cNvSpPr txBox="1">
              <a:spLocks noChangeArrowheads="1"/>
            </p:cNvSpPr>
            <p:nvPr/>
          </p:nvSpPr>
          <p:spPr bwMode="auto">
            <a:xfrm>
              <a:off x="1865166" y="4649367"/>
              <a:ext cx="1627433" cy="276999"/>
            </a:xfrm>
            <a:prstGeom prst="rect">
              <a:avLst/>
            </a:prstGeom>
            <a:noFill/>
            <a:ln w="9525">
              <a:noFill/>
              <a:miter lim="800000"/>
              <a:headEnd/>
              <a:tailEnd/>
            </a:ln>
          </p:spPr>
          <p:txBody>
            <a:bodyPr wrap="none">
              <a:spAutoFit/>
            </a:bodyPr>
            <a:lstStyle/>
            <a:p>
              <a:r>
                <a:rPr lang="en-AU" sz="1200" b="1" dirty="0">
                  <a:latin typeface="Calibri" pitchFamily="34" charset="0"/>
                </a:rPr>
                <a:t>Substrate temperature</a:t>
              </a:r>
            </a:p>
          </p:txBody>
        </p:sp>
      </p:grpSp>
      <p:pic>
        <p:nvPicPr>
          <p:cNvPr id="26" name="Picture 2"/>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39552" y="1285875"/>
            <a:ext cx="5045508" cy="3204484"/>
          </a:xfrm>
          <a:prstGeom prst="rect">
            <a:avLst/>
          </a:prstGeom>
          <a:noFill/>
          <a:ln w="9525">
            <a:noFill/>
            <a:miter lim="800000"/>
            <a:headEnd/>
            <a:tailEnd/>
          </a:ln>
        </p:spPr>
      </p:pic>
      <p:sp>
        <p:nvSpPr>
          <p:cNvPr id="27" name="Rectangle 26"/>
          <p:cNvSpPr/>
          <p:nvPr/>
        </p:nvSpPr>
        <p:spPr>
          <a:xfrm>
            <a:off x="415870" y="5083658"/>
            <a:ext cx="5693216" cy="1546577"/>
          </a:xfrm>
          <a:prstGeom prst="rect">
            <a:avLst/>
          </a:prstGeom>
        </p:spPr>
        <p:txBody>
          <a:bodyPr wrap="square">
            <a:spAutoFit/>
          </a:bodyPr>
          <a:lstStyle/>
          <a:p>
            <a:pPr algn="just" fontAlgn="auto">
              <a:spcBef>
                <a:spcPts val="0"/>
              </a:spcBef>
              <a:spcAft>
                <a:spcPts val="1000"/>
              </a:spcAft>
              <a:defRPr/>
            </a:pPr>
            <a:r>
              <a:rPr lang="en-AU" sz="1050" b="1" dirty="0">
                <a:latin typeface="+mj-lt"/>
                <a:ea typeface="宋体" panose="02010600030101010101" pitchFamily="2" charset="-122"/>
                <a:cs typeface="Times New Roman" panose="02020603050405020304" pitchFamily="18" charset="0"/>
              </a:rPr>
              <a:t>Topographic images of silicene </a:t>
            </a:r>
            <a:r>
              <a:rPr lang="en-AU" sz="1050" b="1" dirty="0" smtClean="0">
                <a:latin typeface="+mj-lt"/>
                <a:ea typeface="宋体" panose="02010600030101010101" pitchFamily="2" charset="-122"/>
                <a:cs typeface="Times New Roman" panose="02020603050405020304" pitchFamily="18" charset="0"/>
              </a:rPr>
              <a:t>buffer layers </a:t>
            </a:r>
            <a:r>
              <a:rPr lang="en-AU" sz="1050" b="1" dirty="0">
                <a:latin typeface="+mj-lt"/>
                <a:ea typeface="宋体" panose="02010600030101010101" pitchFamily="2" charset="-122"/>
                <a:cs typeface="Times New Roman" panose="02020603050405020304" pitchFamily="18" charset="0"/>
              </a:rPr>
              <a:t>grown on Ag(111). (a)</a:t>
            </a:r>
            <a:r>
              <a:rPr lang="en-AU" sz="1050" dirty="0">
                <a:latin typeface="+mj-lt"/>
                <a:ea typeface="宋体" panose="02010600030101010101" pitchFamily="2" charset="-122"/>
                <a:cs typeface="Times New Roman" panose="02020603050405020304" pitchFamily="18" charset="0"/>
              </a:rPr>
              <a:t> STM topography image of mixed two major phases of </a:t>
            </a:r>
            <a:r>
              <a:rPr lang="en-AU" sz="1050" dirty="0" smtClean="0">
                <a:latin typeface="+mj-lt"/>
                <a:ea typeface="宋体" panose="02010600030101010101" pitchFamily="2" charset="-122"/>
                <a:cs typeface="Times New Roman" panose="02020603050405020304" pitchFamily="18" charset="0"/>
              </a:rPr>
              <a:t>silicene buffer layer, </a:t>
            </a:r>
            <a:r>
              <a:rPr lang="en-AU" sz="1050" dirty="0">
                <a:latin typeface="+mj-lt"/>
                <a:ea typeface="宋体" panose="02010600030101010101" pitchFamily="2" charset="-122"/>
                <a:cs typeface="Times New Roman" panose="02020603050405020304" pitchFamily="18" charset="0"/>
              </a:rPr>
              <a:t>√13×√13 (-I and –II) and 4×4, in different domains (scanning area 16 nm×16 nm, </a:t>
            </a:r>
            <a:r>
              <a:rPr lang="en-AU" sz="1050" i="1" dirty="0" err="1">
                <a:latin typeface="+mj-lt"/>
                <a:ea typeface="宋体" panose="02010600030101010101" pitchFamily="2" charset="-122"/>
                <a:cs typeface="Times New Roman" panose="02020603050405020304" pitchFamily="18" charset="0"/>
              </a:rPr>
              <a:t>V</a:t>
            </a:r>
            <a:r>
              <a:rPr lang="en-AU" sz="1050" baseline="-25000" dirty="0" err="1">
                <a:latin typeface="+mj-lt"/>
                <a:ea typeface="宋体" panose="02010600030101010101" pitchFamily="2" charset="-122"/>
                <a:cs typeface="Times New Roman" panose="02020603050405020304" pitchFamily="18" charset="0"/>
              </a:rPr>
              <a:t>bias</a:t>
            </a:r>
            <a:r>
              <a:rPr lang="en-AU" sz="1050" dirty="0">
                <a:latin typeface="+mj-lt"/>
                <a:ea typeface="宋体" panose="02010600030101010101" pitchFamily="2" charset="-122"/>
                <a:cs typeface="Times New Roman" panose="02020603050405020304" pitchFamily="18" charset="0"/>
              </a:rPr>
              <a:t>= -0.5 V, </a:t>
            </a:r>
            <a:r>
              <a:rPr lang="en-AU" sz="1050" i="1" dirty="0">
                <a:latin typeface="+mj-lt"/>
                <a:ea typeface="宋体" panose="02010600030101010101" pitchFamily="2" charset="-122"/>
                <a:cs typeface="Times New Roman" panose="02020603050405020304" pitchFamily="18" charset="0"/>
              </a:rPr>
              <a:t>I</a:t>
            </a:r>
            <a:r>
              <a:rPr lang="en-AU" sz="1050" dirty="0">
                <a:latin typeface="+mj-lt"/>
                <a:ea typeface="宋体" panose="02010600030101010101" pitchFamily="2" charset="-122"/>
                <a:cs typeface="Times New Roman" panose="02020603050405020304" pitchFamily="18" charset="0"/>
              </a:rPr>
              <a:t>= 4 </a:t>
            </a:r>
            <a:r>
              <a:rPr lang="en-AU" sz="1050" dirty="0" err="1">
                <a:latin typeface="+mj-lt"/>
                <a:ea typeface="宋体" panose="02010600030101010101" pitchFamily="2" charset="-122"/>
                <a:cs typeface="Times New Roman" panose="02020603050405020304" pitchFamily="18" charset="0"/>
              </a:rPr>
              <a:t>nA</a:t>
            </a:r>
            <a:r>
              <a:rPr lang="en-AU" sz="1050" dirty="0">
                <a:latin typeface="+mj-lt"/>
                <a:ea typeface="宋体" panose="02010600030101010101" pitchFamily="2" charset="-122"/>
                <a:cs typeface="Times New Roman" panose="02020603050405020304" pitchFamily="18" charset="0"/>
              </a:rPr>
              <a:t>). </a:t>
            </a:r>
            <a:r>
              <a:rPr lang="en-AU" sz="1050" b="1" dirty="0">
                <a:latin typeface="+mj-lt"/>
                <a:ea typeface="宋体" panose="02010600030101010101" pitchFamily="2" charset="-122"/>
                <a:cs typeface="Times New Roman" panose="02020603050405020304" pitchFamily="18" charset="0"/>
              </a:rPr>
              <a:t>(b)</a:t>
            </a:r>
            <a:r>
              <a:rPr lang="en-AU" sz="1050" dirty="0">
                <a:latin typeface="+mj-lt"/>
                <a:ea typeface="宋体" panose="02010600030101010101" pitchFamily="2" charset="-122"/>
                <a:cs typeface="Times New Roman" panose="02020603050405020304" pitchFamily="18" charset="0"/>
              </a:rPr>
              <a:t> STM topography image of silicene 2√3×2√3 phase (scanning area 10 nm×10 nm, </a:t>
            </a:r>
            <a:r>
              <a:rPr lang="en-AU" sz="1050" i="1" dirty="0" err="1">
                <a:latin typeface="+mj-lt"/>
                <a:ea typeface="宋体" panose="02010600030101010101" pitchFamily="2" charset="-122"/>
                <a:cs typeface="Times New Roman" panose="02020603050405020304" pitchFamily="18" charset="0"/>
              </a:rPr>
              <a:t>V</a:t>
            </a:r>
            <a:r>
              <a:rPr lang="en-AU" sz="1050" baseline="-25000" dirty="0" err="1">
                <a:latin typeface="+mj-lt"/>
                <a:ea typeface="宋体" panose="02010600030101010101" pitchFamily="2" charset="-122"/>
                <a:cs typeface="Times New Roman" panose="02020603050405020304" pitchFamily="18" charset="0"/>
              </a:rPr>
              <a:t>bias</a:t>
            </a:r>
            <a:r>
              <a:rPr lang="en-AU" sz="1050" dirty="0">
                <a:latin typeface="+mj-lt"/>
                <a:ea typeface="宋体" panose="02010600030101010101" pitchFamily="2" charset="-122"/>
                <a:cs typeface="Times New Roman" panose="02020603050405020304" pitchFamily="18" charset="0"/>
              </a:rPr>
              <a:t>= -0.8 V, </a:t>
            </a:r>
            <a:r>
              <a:rPr lang="en-AU" sz="1050" i="1" dirty="0">
                <a:latin typeface="+mj-lt"/>
                <a:ea typeface="宋体" panose="02010600030101010101" pitchFamily="2" charset="-122"/>
                <a:cs typeface="Times New Roman" panose="02020603050405020304" pitchFamily="18" charset="0"/>
              </a:rPr>
              <a:t>I</a:t>
            </a:r>
            <a:r>
              <a:rPr lang="en-AU" sz="1050" dirty="0">
                <a:latin typeface="+mj-lt"/>
                <a:ea typeface="宋体" panose="02010600030101010101" pitchFamily="2" charset="-122"/>
                <a:cs typeface="Times New Roman" panose="02020603050405020304" pitchFamily="18" charset="0"/>
              </a:rPr>
              <a:t>= 4 </a:t>
            </a:r>
            <a:r>
              <a:rPr lang="en-AU" sz="1050" dirty="0" err="1">
                <a:latin typeface="+mj-lt"/>
                <a:ea typeface="宋体" panose="02010600030101010101" pitchFamily="2" charset="-122"/>
                <a:cs typeface="Times New Roman" panose="02020603050405020304" pitchFamily="18" charset="0"/>
              </a:rPr>
              <a:t>nA</a:t>
            </a:r>
            <a:r>
              <a:rPr lang="en-AU" sz="1050" dirty="0">
                <a:latin typeface="+mj-lt"/>
                <a:ea typeface="宋体" panose="02010600030101010101" pitchFamily="2" charset="-122"/>
                <a:cs typeface="Times New Roman" panose="02020603050405020304" pitchFamily="18" charset="0"/>
              </a:rPr>
              <a:t>). </a:t>
            </a:r>
            <a:r>
              <a:rPr lang="en-AU" sz="1050" b="1" dirty="0">
                <a:latin typeface="+mj-lt"/>
                <a:ea typeface="宋体" panose="02010600030101010101" pitchFamily="2" charset="-122"/>
                <a:cs typeface="Times New Roman" panose="02020603050405020304" pitchFamily="18" charset="0"/>
              </a:rPr>
              <a:t>(c)-(e) </a:t>
            </a:r>
            <a:r>
              <a:rPr lang="en-AU" sz="1050" dirty="0">
                <a:latin typeface="+mj-lt"/>
                <a:ea typeface="宋体" panose="02010600030101010101" pitchFamily="2" charset="-122"/>
                <a:cs typeface="Times New Roman" panose="02020603050405020304" pitchFamily="18" charset="0"/>
              </a:rPr>
              <a:t>High-resolution STM images of √13×√13-I, 4×4 and 2√3×2√3 phases, respectively (scanning area 2 nm×2 nm, </a:t>
            </a:r>
            <a:r>
              <a:rPr lang="en-AU" sz="1050" i="1" dirty="0" err="1">
                <a:latin typeface="+mj-lt"/>
                <a:ea typeface="宋体" panose="02010600030101010101" pitchFamily="2" charset="-122"/>
                <a:cs typeface="Times New Roman" panose="02020603050405020304" pitchFamily="18" charset="0"/>
              </a:rPr>
              <a:t>V</a:t>
            </a:r>
            <a:r>
              <a:rPr lang="en-AU" sz="1050" baseline="-25000" dirty="0" err="1">
                <a:latin typeface="+mj-lt"/>
                <a:ea typeface="宋体" panose="02010600030101010101" pitchFamily="2" charset="-122"/>
                <a:cs typeface="Times New Roman" panose="02020603050405020304" pitchFamily="18" charset="0"/>
              </a:rPr>
              <a:t>bias</a:t>
            </a:r>
            <a:r>
              <a:rPr lang="en-AU" sz="1050" dirty="0">
                <a:latin typeface="+mj-lt"/>
                <a:ea typeface="宋体" panose="02010600030101010101" pitchFamily="2" charset="-122"/>
                <a:cs typeface="Times New Roman" panose="02020603050405020304" pitchFamily="18" charset="0"/>
              </a:rPr>
              <a:t>= -0.02 V, </a:t>
            </a:r>
            <a:r>
              <a:rPr lang="en-AU" sz="1050" i="1" dirty="0">
                <a:latin typeface="+mj-lt"/>
                <a:ea typeface="宋体" panose="02010600030101010101" pitchFamily="2" charset="-122"/>
                <a:cs typeface="Times New Roman" panose="02020603050405020304" pitchFamily="18" charset="0"/>
              </a:rPr>
              <a:t>I</a:t>
            </a:r>
            <a:r>
              <a:rPr lang="en-AU" sz="1050" dirty="0">
                <a:latin typeface="+mj-lt"/>
                <a:ea typeface="宋体" panose="02010600030101010101" pitchFamily="2" charset="-122"/>
                <a:cs typeface="Times New Roman" panose="02020603050405020304" pitchFamily="18" charset="0"/>
              </a:rPr>
              <a:t>= 5 </a:t>
            </a:r>
            <a:r>
              <a:rPr lang="en-AU" sz="1050" dirty="0" err="1">
                <a:latin typeface="+mj-lt"/>
                <a:ea typeface="宋体" panose="02010600030101010101" pitchFamily="2" charset="-122"/>
                <a:cs typeface="Times New Roman" panose="02020603050405020304" pitchFamily="18" charset="0"/>
              </a:rPr>
              <a:t>nA</a:t>
            </a:r>
            <a:r>
              <a:rPr lang="en-AU" sz="1050" dirty="0">
                <a:latin typeface="+mj-lt"/>
                <a:ea typeface="宋体" panose="02010600030101010101" pitchFamily="2" charset="-122"/>
                <a:cs typeface="Times New Roman" panose="02020603050405020304" pitchFamily="18" charset="0"/>
              </a:rPr>
              <a:t>). </a:t>
            </a:r>
            <a:r>
              <a:rPr lang="en-AU" sz="1050" b="1" dirty="0">
                <a:latin typeface="+mj-lt"/>
                <a:ea typeface="宋体" panose="02010600030101010101" pitchFamily="2" charset="-122"/>
                <a:cs typeface="Times New Roman" panose="02020603050405020304" pitchFamily="18" charset="0"/>
              </a:rPr>
              <a:t>(f) </a:t>
            </a:r>
            <a:r>
              <a:rPr lang="en-AU" sz="1050" dirty="0">
                <a:latin typeface="+mj-lt"/>
                <a:ea typeface="宋体" panose="02010600030101010101" pitchFamily="2" charset="-122"/>
                <a:cs typeface="Times New Roman" panose="02020603050405020304" pitchFamily="18" charset="0"/>
              </a:rPr>
              <a:t>Illustration of silicene monolayers on Ag(111), in which dark balls represent Si atoms and light balls represent </a:t>
            </a:r>
            <a:r>
              <a:rPr lang="en-AU" sz="1050" dirty="0" err="1">
                <a:latin typeface="+mj-lt"/>
                <a:ea typeface="宋体" panose="02010600030101010101" pitchFamily="2" charset="-122"/>
                <a:cs typeface="Times New Roman" panose="02020603050405020304" pitchFamily="18" charset="0"/>
              </a:rPr>
              <a:t>underlayer</a:t>
            </a:r>
            <a:r>
              <a:rPr lang="en-AU" sz="1050" dirty="0">
                <a:latin typeface="+mj-lt"/>
                <a:ea typeface="宋体" panose="02010600030101010101" pitchFamily="2" charset="-122"/>
                <a:cs typeface="Times New Roman" panose="02020603050405020304" pitchFamily="18" charset="0"/>
              </a:rPr>
              <a:t> Ag atoms in Ag(111). Purple and green atoms represent top-layer and bottom-layer Si atoms, </a:t>
            </a:r>
            <a:r>
              <a:rPr lang="en-AU" sz="1050" dirty="0" smtClean="0">
                <a:latin typeface="+mj-lt"/>
                <a:ea typeface="宋体" panose="02010600030101010101" pitchFamily="2" charset="-122"/>
                <a:cs typeface="Times New Roman" panose="02020603050405020304" pitchFamily="18" charset="0"/>
              </a:rPr>
              <a:t>respectively, </a:t>
            </a:r>
            <a:r>
              <a:rPr lang="en-AU" sz="1050" dirty="0">
                <a:latin typeface="+mj-lt"/>
                <a:ea typeface="宋体" panose="02010600030101010101" pitchFamily="2" charset="-122"/>
                <a:cs typeface="Times New Roman" panose="02020603050405020304" pitchFamily="18" charset="0"/>
              </a:rPr>
              <a:t>in buckled-structured </a:t>
            </a:r>
            <a:r>
              <a:rPr lang="en-AU" sz="1050" dirty="0" smtClean="0">
                <a:latin typeface="+mj-lt"/>
                <a:ea typeface="宋体" panose="02010600030101010101" pitchFamily="2" charset="-122"/>
                <a:cs typeface="Times New Roman" panose="02020603050405020304" pitchFamily="18" charset="0"/>
              </a:rPr>
              <a:t>silicene. Pink </a:t>
            </a:r>
            <a:r>
              <a:rPr lang="en-AU" sz="1050" dirty="0">
                <a:latin typeface="+mj-lt"/>
                <a:ea typeface="宋体" panose="02010600030101010101" pitchFamily="2" charset="-122"/>
                <a:cs typeface="Times New Roman" panose="02020603050405020304" pitchFamily="18" charset="0"/>
              </a:rPr>
              <a:t>atoms represent Ag atoms in the substrate.</a:t>
            </a:r>
            <a:endParaRPr lang="en-AU" sz="1000" dirty="0">
              <a:latin typeface="+mj-lt"/>
              <a:ea typeface="宋体" panose="02010600030101010101" pitchFamily="2" charset="-122"/>
              <a:cs typeface="Times New Roman" panose="02020603050405020304" pitchFamily="18" charset="0"/>
            </a:endParaRPr>
          </a:p>
        </p:txBody>
      </p:sp>
      <p:cxnSp>
        <p:nvCxnSpPr>
          <p:cNvPr id="30" name="Straight Connector 29"/>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648451" y="5237232"/>
            <a:ext cx="2343150" cy="253916"/>
          </a:xfrm>
          <a:prstGeom prst="rect">
            <a:avLst/>
          </a:prstGeom>
        </p:spPr>
        <p:txBody>
          <a:bodyPr wrap="square">
            <a:spAutoFit/>
          </a:bodyPr>
          <a:lstStyle/>
          <a:p>
            <a:r>
              <a:rPr lang="en-US" sz="1050" dirty="0" smtClean="0"/>
              <a:t>Y. Du, </a:t>
            </a:r>
            <a:r>
              <a:rPr lang="en-US" sz="1050" i="1" dirty="0" smtClean="0"/>
              <a:t>et al. </a:t>
            </a:r>
            <a:r>
              <a:rPr lang="en-US" sz="1050" b="1" dirty="0" smtClean="0"/>
              <a:t>ACS </a:t>
            </a:r>
            <a:r>
              <a:rPr lang="en-US" sz="1050" b="1" dirty="0"/>
              <a:t>Nano </a:t>
            </a:r>
            <a:r>
              <a:rPr lang="en-US" sz="1050" i="1" dirty="0"/>
              <a:t>8</a:t>
            </a:r>
            <a:r>
              <a:rPr lang="en-US" sz="1050" dirty="0"/>
              <a:t>, 10019 (2014) </a:t>
            </a:r>
          </a:p>
        </p:txBody>
      </p:sp>
    </p:spTree>
    <p:extLst>
      <p:ext uri="{BB962C8B-B14F-4D97-AF65-F5344CB8AC3E}">
        <p14:creationId xmlns:p14="http://schemas.microsoft.com/office/powerpoint/2010/main" val="53233698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latin typeface="+mj-lt"/>
              </a:rPr>
              <a:t>Silicene/Ag(111)</a:t>
            </a:r>
            <a:endParaRPr lang="en-US" sz="2000" b="1" dirty="0">
              <a:solidFill>
                <a:srgbClr val="002060"/>
              </a:solidFill>
              <a:latin typeface="+mj-lt"/>
            </a:endParaRPr>
          </a:p>
        </p:txBody>
      </p:sp>
      <p:pic>
        <p:nvPicPr>
          <p:cNvPr id="8193" name="Picture 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71500" y="1227139"/>
            <a:ext cx="7999413" cy="4190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2389" y="5588950"/>
            <a:ext cx="5738238" cy="307777"/>
          </a:xfrm>
          <a:prstGeom prst="rect">
            <a:avLst/>
          </a:prstGeom>
          <a:noFill/>
        </p:spPr>
        <p:txBody>
          <a:bodyPr wrap="none" rtlCol="0">
            <a:spAutoFit/>
          </a:bodyPr>
          <a:lstStyle/>
          <a:p>
            <a:r>
              <a:rPr lang="en-AU" sz="1400" b="1" dirty="0" smtClean="0">
                <a:solidFill>
                  <a:srgbClr val="FF0000"/>
                </a:solidFill>
              </a:rPr>
              <a:t>Lattice constant (0.64 nm) is √3 times of the predicted value (1x1 silicene) !</a:t>
            </a:r>
            <a:endParaRPr lang="en-US" sz="1400" b="1" dirty="0">
              <a:solidFill>
                <a:srgbClr val="FF0000"/>
              </a:solidFill>
            </a:endParaRPr>
          </a:p>
        </p:txBody>
      </p:sp>
      <p:sp>
        <p:nvSpPr>
          <p:cNvPr id="4" name="Rectangle 3"/>
          <p:cNvSpPr/>
          <p:nvPr/>
        </p:nvSpPr>
        <p:spPr>
          <a:xfrm>
            <a:off x="666750" y="6123712"/>
            <a:ext cx="3143250" cy="253916"/>
          </a:xfrm>
          <a:prstGeom prst="rect">
            <a:avLst/>
          </a:prstGeom>
        </p:spPr>
        <p:txBody>
          <a:bodyPr wrap="square">
            <a:spAutoFit/>
          </a:bodyPr>
          <a:lstStyle/>
          <a:p>
            <a:r>
              <a:rPr lang="en-US" sz="1050" dirty="0"/>
              <a:t>J. </a:t>
            </a:r>
            <a:r>
              <a:rPr lang="en-US" sz="1050" dirty="0" smtClean="0"/>
              <a:t>Zhuang, </a:t>
            </a:r>
            <a:r>
              <a:rPr lang="en-US" sz="1050" i="1" dirty="0" smtClean="0"/>
              <a:t>et al</a:t>
            </a:r>
            <a:r>
              <a:rPr lang="en-US" sz="1050" dirty="0" smtClean="0"/>
              <a:t>., </a:t>
            </a:r>
            <a:r>
              <a:rPr lang="en-US" sz="1050" dirty="0"/>
              <a:t> </a:t>
            </a:r>
            <a:r>
              <a:rPr lang="en-US" sz="1050" b="1" dirty="0"/>
              <a:t>Phys. Rev. </a:t>
            </a:r>
            <a:r>
              <a:rPr lang="en-US" sz="1050" b="1" dirty="0" smtClean="0"/>
              <a:t>B</a:t>
            </a:r>
            <a:r>
              <a:rPr lang="en-US" sz="1050" dirty="0" smtClean="0"/>
              <a:t> </a:t>
            </a:r>
            <a:r>
              <a:rPr lang="en-US" sz="1050" i="1" dirty="0"/>
              <a:t>91</a:t>
            </a:r>
            <a:r>
              <a:rPr lang="en-US" sz="1050" dirty="0"/>
              <a:t>, 161409(R) (2015) </a:t>
            </a:r>
          </a:p>
        </p:txBody>
      </p:sp>
    </p:spTree>
    <p:extLst>
      <p:ext uri="{BB962C8B-B14F-4D97-AF65-F5344CB8AC3E}">
        <p14:creationId xmlns:p14="http://schemas.microsoft.com/office/powerpoint/2010/main" val="5323369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49991" y="5081284"/>
            <a:ext cx="7999410" cy="738664"/>
          </a:xfrm>
          <a:prstGeom prst="rect">
            <a:avLst/>
          </a:prstGeom>
        </p:spPr>
        <p:txBody>
          <a:bodyPr wrap="square">
            <a:spAutoFit/>
          </a:bodyPr>
          <a:lstStyle/>
          <a:p>
            <a:pPr algn="just" fontAlgn="auto">
              <a:spcBef>
                <a:spcPts val="0"/>
              </a:spcBef>
              <a:spcAft>
                <a:spcPts val="1000"/>
              </a:spcAft>
              <a:defRPr/>
            </a:pPr>
            <a:r>
              <a:rPr lang="en-AU" sz="1050" b="1" dirty="0" smtClean="0">
                <a:latin typeface="+mj-lt"/>
                <a:ea typeface="宋体" panose="02010600030101010101" pitchFamily="2" charset="-122"/>
                <a:cs typeface="Times New Roman" panose="02020603050405020304" pitchFamily="18" charset="0"/>
              </a:rPr>
              <a:t>Atomic structure of </a:t>
            </a:r>
            <a:r>
              <a:rPr lang="en-AU" sz="1050" b="1" dirty="0">
                <a:latin typeface="+mj-lt"/>
                <a:ea typeface="宋体" panose="02010600030101010101" pitchFamily="2" charset="-122"/>
                <a:cs typeface="Times New Roman" panose="02020603050405020304" pitchFamily="18" charset="0"/>
              </a:rPr>
              <a:t>√3×√3 silicene monolayers grown </a:t>
            </a:r>
            <a:r>
              <a:rPr lang="en-AU" sz="1050" b="1" dirty="0" smtClean="0">
                <a:latin typeface="+mj-lt"/>
                <a:ea typeface="宋体" panose="02010600030101010101" pitchFamily="2" charset="-122"/>
                <a:cs typeface="Times New Roman" panose="02020603050405020304" pitchFamily="18" charset="0"/>
              </a:rPr>
              <a:t>on silicene buffer layer and Ag(111) substrate. </a:t>
            </a:r>
            <a:r>
              <a:rPr lang="en-AU" sz="1050" b="1" dirty="0">
                <a:latin typeface="+mj-lt"/>
                <a:ea typeface="宋体" panose="02010600030101010101" pitchFamily="2" charset="-122"/>
                <a:cs typeface="Times New Roman" panose="02020603050405020304" pitchFamily="18" charset="0"/>
              </a:rPr>
              <a:t>(a)</a:t>
            </a:r>
            <a:r>
              <a:rPr lang="en-AU" sz="1050" dirty="0">
                <a:latin typeface="+mj-lt"/>
                <a:ea typeface="宋体" panose="02010600030101010101" pitchFamily="2" charset="-122"/>
                <a:cs typeface="Times New Roman" panose="02020603050405020304" pitchFamily="18" charset="0"/>
              </a:rPr>
              <a:t> STM topography image </a:t>
            </a:r>
            <a:r>
              <a:rPr lang="en-AU" sz="1050" dirty="0" smtClean="0">
                <a:latin typeface="+mj-lt"/>
                <a:ea typeface="宋体" panose="02010600030101010101" pitchFamily="2" charset="-122"/>
                <a:cs typeface="Times New Roman" panose="02020603050405020304" pitchFamily="18" charset="0"/>
              </a:rPr>
              <a:t>of multilayer √</a:t>
            </a:r>
            <a:r>
              <a:rPr lang="en-AU" sz="1050" dirty="0">
                <a:latin typeface="+mj-lt"/>
                <a:ea typeface="宋体" panose="02010600030101010101" pitchFamily="2" charset="-122"/>
                <a:cs typeface="Times New Roman" panose="02020603050405020304" pitchFamily="18" charset="0"/>
              </a:rPr>
              <a:t>3×√3 silicene grown on </a:t>
            </a:r>
            <a:r>
              <a:rPr lang="en-AU" sz="1050" dirty="0" smtClean="0">
                <a:latin typeface="+mj-lt"/>
                <a:ea typeface="宋体" panose="02010600030101010101" pitchFamily="2" charset="-122"/>
                <a:cs typeface="Times New Roman" panose="02020603050405020304" pitchFamily="18" charset="0"/>
              </a:rPr>
              <a:t>Ag(111), </a:t>
            </a:r>
            <a:r>
              <a:rPr lang="en-AU" sz="1050" b="1" dirty="0" smtClean="0">
                <a:latin typeface="+mj-lt"/>
                <a:ea typeface="宋体" panose="02010600030101010101" pitchFamily="2" charset="-122"/>
                <a:cs typeface="Times New Roman" panose="02020603050405020304" pitchFamily="18" charset="0"/>
              </a:rPr>
              <a:t>(</a:t>
            </a:r>
            <a:r>
              <a:rPr lang="en-AU" sz="1050" b="1" dirty="0">
                <a:latin typeface="+mj-lt"/>
                <a:ea typeface="宋体" panose="02010600030101010101" pitchFamily="2" charset="-122"/>
                <a:cs typeface="Times New Roman" panose="02020603050405020304" pitchFamily="18" charset="0"/>
              </a:rPr>
              <a:t>b)</a:t>
            </a:r>
            <a:r>
              <a:rPr lang="en-AU" sz="1050" dirty="0">
                <a:latin typeface="+mj-lt"/>
                <a:ea typeface="宋体" panose="02010600030101010101" pitchFamily="2" charset="-122"/>
                <a:cs typeface="Times New Roman" panose="02020603050405020304" pitchFamily="18" charset="0"/>
              </a:rPr>
              <a:t> STM topography image of √3×√3 </a:t>
            </a:r>
            <a:r>
              <a:rPr lang="en-AU" sz="1050" dirty="0" smtClean="0">
                <a:latin typeface="+mj-lt"/>
                <a:ea typeface="宋体" panose="02010600030101010101" pitchFamily="2" charset="-122"/>
                <a:cs typeface="Times New Roman" panose="02020603050405020304" pitchFamily="18" charset="0"/>
              </a:rPr>
              <a:t>honeycomb structure, </a:t>
            </a:r>
            <a:r>
              <a:rPr lang="en-AU" sz="1050" b="1" dirty="0" smtClean="0">
                <a:latin typeface="+mj-lt"/>
                <a:ea typeface="宋体" panose="02010600030101010101" pitchFamily="2" charset="-122"/>
                <a:cs typeface="Times New Roman" panose="02020603050405020304" pitchFamily="18" charset="0"/>
              </a:rPr>
              <a:t>(c)</a:t>
            </a:r>
            <a:r>
              <a:rPr lang="en-AU" sz="1050" dirty="0" smtClean="0">
                <a:latin typeface="+mj-lt"/>
                <a:ea typeface="宋体" panose="02010600030101010101" pitchFamily="2" charset="-122"/>
                <a:cs typeface="Times New Roman" panose="02020603050405020304" pitchFamily="18" charset="0"/>
              </a:rPr>
              <a:t> atomic </a:t>
            </a:r>
            <a:r>
              <a:rPr lang="en-AU" sz="1050" dirty="0">
                <a:latin typeface="+mj-lt"/>
                <a:ea typeface="宋体" panose="02010600030101010101" pitchFamily="2" charset="-122"/>
                <a:cs typeface="Times New Roman" panose="02020603050405020304" pitchFamily="18" charset="0"/>
              </a:rPr>
              <a:t>arrangement of √3×√3 which consists of 1×1 silicene honeycomb </a:t>
            </a:r>
            <a:r>
              <a:rPr lang="en-AU" sz="1050" dirty="0" smtClean="0">
                <a:latin typeface="+mj-lt"/>
                <a:ea typeface="宋体" panose="02010600030101010101" pitchFamily="2" charset="-122"/>
                <a:cs typeface="Times New Roman" panose="02020603050405020304" pitchFamily="18" charset="0"/>
              </a:rPr>
              <a:t>structure, </a:t>
            </a:r>
            <a:r>
              <a:rPr lang="en-AU" sz="1050" b="1" dirty="0" smtClean="0">
                <a:latin typeface="+mj-lt"/>
                <a:ea typeface="宋体" panose="02010600030101010101" pitchFamily="2" charset="-122"/>
                <a:cs typeface="Times New Roman" panose="02020603050405020304" pitchFamily="18" charset="0"/>
              </a:rPr>
              <a:t>(d)</a:t>
            </a:r>
            <a:r>
              <a:rPr lang="en-AU" sz="1050" dirty="0" smtClean="0">
                <a:latin typeface="+mj-lt"/>
                <a:ea typeface="宋体" panose="02010600030101010101" pitchFamily="2" charset="-122"/>
                <a:cs typeface="Times New Roman" panose="02020603050405020304" pitchFamily="18" charset="0"/>
              </a:rPr>
              <a:t> line profile corresponding to red dashed line in </a:t>
            </a:r>
            <a:r>
              <a:rPr lang="en-AU" sz="1050" b="1" dirty="0" smtClean="0">
                <a:latin typeface="+mj-lt"/>
                <a:ea typeface="宋体" panose="02010600030101010101" pitchFamily="2" charset="-122"/>
                <a:cs typeface="Times New Roman" panose="02020603050405020304" pitchFamily="18" charset="0"/>
              </a:rPr>
              <a:t>(c)</a:t>
            </a:r>
            <a:r>
              <a:rPr lang="en-AU" sz="1050" dirty="0" smtClean="0">
                <a:latin typeface="+mj-lt"/>
                <a:ea typeface="宋体" panose="02010600030101010101" pitchFamily="2" charset="-122"/>
                <a:cs typeface="Times New Roman" panose="02020603050405020304" pitchFamily="18" charset="0"/>
              </a:rPr>
              <a:t>, </a:t>
            </a:r>
            <a:r>
              <a:rPr lang="en-AU" sz="1050" b="1" dirty="0" smtClean="0">
                <a:latin typeface="+mj-lt"/>
                <a:ea typeface="宋体" panose="02010600030101010101" pitchFamily="2" charset="-122"/>
                <a:cs typeface="Times New Roman" panose="02020603050405020304" pitchFamily="18" charset="0"/>
              </a:rPr>
              <a:t>(e)</a:t>
            </a:r>
            <a:r>
              <a:rPr lang="en-AU" sz="1050" dirty="0" smtClean="0">
                <a:latin typeface="+mj-lt"/>
                <a:ea typeface="宋体" panose="02010600030101010101" pitchFamily="2" charset="-122"/>
                <a:cs typeface="Times New Roman" panose="02020603050405020304" pitchFamily="18" charset="0"/>
              </a:rPr>
              <a:t> and </a:t>
            </a:r>
            <a:r>
              <a:rPr lang="en-AU" sz="1050" b="1" dirty="0" smtClean="0">
                <a:latin typeface="+mj-lt"/>
                <a:ea typeface="宋体" panose="02010600030101010101" pitchFamily="2" charset="-122"/>
                <a:cs typeface="Times New Roman" panose="02020603050405020304" pitchFamily="18" charset="0"/>
              </a:rPr>
              <a:t>(f)</a:t>
            </a:r>
            <a:r>
              <a:rPr lang="en-AU" sz="1050" dirty="0" smtClean="0">
                <a:latin typeface="+mj-lt"/>
                <a:ea typeface="宋体" panose="02010600030101010101" pitchFamily="2" charset="-122"/>
                <a:cs typeface="Times New Roman" panose="02020603050405020304" pitchFamily="18" charset="0"/>
              </a:rPr>
              <a:t> ABĀ stacking model in silicene layers</a:t>
            </a:r>
            <a:endParaRPr lang="en-AU" sz="1050" dirty="0">
              <a:latin typeface="+mj-lt"/>
              <a:ea typeface="宋体" panose="02010600030101010101" pitchFamily="2" charset="-122"/>
              <a:cs typeface="Times New Roman" panose="02020603050405020304" pitchFamily="18" charset="0"/>
            </a:endParaRPr>
          </a:p>
        </p:txBody>
      </p:sp>
      <p:grpSp>
        <p:nvGrpSpPr>
          <p:cNvPr id="21" name="Group 20"/>
          <p:cNvGrpSpPr/>
          <p:nvPr/>
        </p:nvGrpSpPr>
        <p:grpSpPr>
          <a:xfrm>
            <a:off x="837488" y="1238026"/>
            <a:ext cx="3963828" cy="3808902"/>
            <a:chOff x="837488" y="1238026"/>
            <a:chExt cx="3963828" cy="3808902"/>
          </a:xfrm>
        </p:grpSpPr>
        <p:sp>
          <p:nvSpPr>
            <p:cNvPr id="22" name="TextBox 21"/>
            <p:cNvSpPr txBox="1"/>
            <p:nvPr/>
          </p:nvSpPr>
          <p:spPr>
            <a:xfrm>
              <a:off x="4289637" y="1543494"/>
              <a:ext cx="511679" cy="400110"/>
            </a:xfrm>
            <a:prstGeom prst="rect">
              <a:avLst/>
            </a:prstGeom>
            <a:noFill/>
          </p:spPr>
          <p:txBody>
            <a:bodyPr wrap="none" rtlCol="0">
              <a:spAutoFit/>
            </a:bodyPr>
            <a:lstStyle/>
            <a:p>
              <a:r>
                <a:rPr lang="en-AU" sz="2000" dirty="0" smtClean="0">
                  <a:solidFill>
                    <a:schemeClr val="bg1"/>
                  </a:solidFill>
                </a:rPr>
                <a:t>(b)</a:t>
              </a:r>
              <a:endParaRPr lang="en-AU" sz="2000" dirty="0">
                <a:solidFill>
                  <a:schemeClr val="bg1"/>
                </a:solidFill>
              </a:endParaRPr>
            </a:p>
          </p:txBody>
        </p:sp>
        <p:pic>
          <p:nvPicPr>
            <p:cNvPr id="23" name="Picture 22"/>
            <p:cNvPicPr/>
            <p:nvPr/>
          </p:nvPicPr>
          <p:blipFill rotWithShape="1">
            <a:blip r:embed="rId4" cstate="print">
              <a:extLst>
                <a:ext uri="{28A0092B-C50C-407E-A947-70E740481C1C}">
                  <a14:useLocalDpi xmlns:a14="http://schemas.microsoft.com/office/drawing/2010/main" val="0"/>
                </a:ext>
              </a:extLst>
            </a:blip>
            <a:srcRect/>
            <a:stretch/>
          </p:blipFill>
          <p:spPr bwMode="auto">
            <a:xfrm>
              <a:off x="837488" y="1238026"/>
              <a:ext cx="3963828" cy="3808902"/>
            </a:xfrm>
            <a:prstGeom prst="rect">
              <a:avLst/>
            </a:prstGeom>
            <a:ln>
              <a:noFill/>
            </a:ln>
            <a:extLst>
              <a:ext uri="{53640926-AAD7-44d8-BBD7-CCE9431645EC}">
                <a14:shadowObscured xmlns:a14="http://schemas.microsoft.com/office/drawing/2010/main"/>
              </a:ext>
            </a:extLst>
          </p:spPr>
        </p:pic>
        <p:cxnSp>
          <p:nvCxnSpPr>
            <p:cNvPr id="24" name="Straight Connector 23"/>
            <p:cNvCxnSpPr/>
            <p:nvPr/>
          </p:nvCxnSpPr>
          <p:spPr>
            <a:xfrm flipH="1">
              <a:off x="3506788" y="1620044"/>
              <a:ext cx="330200" cy="762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3394869" y="1912938"/>
              <a:ext cx="330200" cy="762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3721894" y="1624013"/>
              <a:ext cx="111919" cy="29527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H="1">
              <a:off x="3400425" y="1695450"/>
              <a:ext cx="107156" cy="297656"/>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grpSp>
      <p:sp>
        <p:nvSpPr>
          <p:cNvPr id="28" name="TextBox 27"/>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Silicene/Ag(111)</a:t>
            </a:r>
            <a:endParaRPr lang="en-US" sz="2000" b="1" dirty="0">
              <a:solidFill>
                <a:srgbClr val="002060"/>
              </a:solidFill>
            </a:endParaRPr>
          </a:p>
        </p:txBody>
      </p:sp>
      <p:grpSp>
        <p:nvGrpSpPr>
          <p:cNvPr id="4" name="Group 3"/>
          <p:cNvGrpSpPr/>
          <p:nvPr/>
        </p:nvGrpSpPr>
        <p:grpSpPr>
          <a:xfrm>
            <a:off x="5128078" y="1240350"/>
            <a:ext cx="2050389" cy="1626870"/>
            <a:chOff x="5128078" y="1240350"/>
            <a:chExt cx="2050389" cy="1626870"/>
          </a:xfrm>
        </p:grpSpPr>
        <p:pic>
          <p:nvPicPr>
            <p:cNvPr id="29" name="Picture 28" descr="C:\Users\ydu\AppData\Local\Microsoft\Windows\Temporary Internet Files\Content.Outlook\T5V21CZ7\figures1 AB-A model.bmp"/>
            <p:cNvPicPr/>
            <p:nvPr/>
          </p:nvPicPr>
          <p:blipFill rotWithShape="1">
            <a:blip r:embed="rId5" cstate="print">
              <a:extLst>
                <a:ext uri="{28A0092B-C50C-407E-A947-70E740481C1C}">
                  <a14:useLocalDpi xmlns:a14="http://schemas.microsoft.com/office/drawing/2010/main" val="0"/>
                </a:ext>
              </a:extLst>
            </a:blip>
            <a:srcRect/>
            <a:stretch/>
          </p:blipFill>
          <p:spPr bwMode="auto">
            <a:xfrm>
              <a:off x="5128078" y="1240350"/>
              <a:ext cx="2050389" cy="1626870"/>
            </a:xfrm>
            <a:prstGeom prst="rect">
              <a:avLst/>
            </a:prstGeom>
            <a:noFill/>
            <a:ln>
              <a:noFill/>
            </a:ln>
          </p:spPr>
        </p:pic>
        <p:sp>
          <p:nvSpPr>
            <p:cNvPr id="3" name="TextBox 2"/>
            <p:cNvSpPr txBox="1"/>
            <p:nvPr/>
          </p:nvSpPr>
          <p:spPr>
            <a:xfrm>
              <a:off x="5153114" y="1333144"/>
              <a:ext cx="300082" cy="369332"/>
            </a:xfrm>
            <a:prstGeom prst="rect">
              <a:avLst/>
            </a:prstGeom>
            <a:solidFill>
              <a:schemeClr val="bg1"/>
            </a:solidFill>
          </p:spPr>
          <p:txBody>
            <a:bodyPr wrap="none" rtlCol="0">
              <a:spAutoFit/>
            </a:bodyPr>
            <a:lstStyle/>
            <a:p>
              <a:r>
                <a:rPr lang="en-AU" dirty="0" smtClean="0"/>
                <a:t>e</a:t>
              </a:r>
              <a:endParaRPr lang="en-US" dirty="0"/>
            </a:p>
          </p:txBody>
        </p:sp>
      </p:grpSp>
      <p:grpSp>
        <p:nvGrpSpPr>
          <p:cNvPr id="2048" name="Group 2047"/>
          <p:cNvGrpSpPr/>
          <p:nvPr/>
        </p:nvGrpSpPr>
        <p:grpSpPr>
          <a:xfrm>
            <a:off x="5084748" y="3136858"/>
            <a:ext cx="2990016" cy="1626870"/>
            <a:chOff x="5084748" y="3136858"/>
            <a:chExt cx="2990016" cy="1626870"/>
          </a:xfrm>
        </p:grpSpPr>
        <p:pic>
          <p:nvPicPr>
            <p:cNvPr id="30" name="Picture 29" descr="C:\Users\ydu\AppData\Local\Microsoft\Windows\Temporary Internet Files\Content.Outlook\T5V21CZ7\figures1 AB-A model.bmp"/>
            <p:cNvPicPr/>
            <p:nvPr/>
          </p:nvPicPr>
          <p:blipFill rotWithShape="1">
            <a:blip r:embed="rId6" cstate="print">
              <a:extLst>
                <a:ext uri="{28A0092B-C50C-407E-A947-70E740481C1C}">
                  <a14:useLocalDpi xmlns:a14="http://schemas.microsoft.com/office/drawing/2010/main" val="0"/>
                </a:ext>
              </a:extLst>
            </a:blip>
            <a:srcRect/>
            <a:stretch/>
          </p:blipFill>
          <p:spPr bwMode="auto">
            <a:xfrm>
              <a:off x="5084748" y="3136858"/>
              <a:ext cx="2990016" cy="1626870"/>
            </a:xfrm>
            <a:prstGeom prst="rect">
              <a:avLst/>
            </a:prstGeom>
            <a:noFill/>
            <a:ln>
              <a:noFill/>
            </a:ln>
          </p:spPr>
        </p:pic>
        <p:sp>
          <p:nvSpPr>
            <p:cNvPr id="31" name="TextBox 30"/>
            <p:cNvSpPr txBox="1"/>
            <p:nvPr/>
          </p:nvSpPr>
          <p:spPr>
            <a:xfrm>
              <a:off x="5151690" y="3169065"/>
              <a:ext cx="255198" cy="369332"/>
            </a:xfrm>
            <a:prstGeom prst="rect">
              <a:avLst/>
            </a:prstGeom>
            <a:solidFill>
              <a:schemeClr val="bg1"/>
            </a:solidFill>
          </p:spPr>
          <p:txBody>
            <a:bodyPr wrap="none" rtlCol="0">
              <a:spAutoFit/>
            </a:bodyPr>
            <a:lstStyle/>
            <a:p>
              <a:r>
                <a:rPr lang="en-AU" dirty="0" smtClean="0"/>
                <a:t>f</a:t>
              </a:r>
              <a:endParaRPr lang="en-US" dirty="0"/>
            </a:p>
          </p:txBody>
        </p:sp>
      </p:grpSp>
      <p:sp>
        <p:nvSpPr>
          <p:cNvPr id="2" name="Rectangle 1"/>
          <p:cNvSpPr/>
          <p:nvPr/>
        </p:nvSpPr>
        <p:spPr>
          <a:xfrm>
            <a:off x="672488" y="6025634"/>
            <a:ext cx="4530028" cy="415498"/>
          </a:xfrm>
          <a:prstGeom prst="rect">
            <a:avLst/>
          </a:prstGeom>
        </p:spPr>
        <p:txBody>
          <a:bodyPr wrap="none">
            <a:spAutoFit/>
          </a:bodyPr>
          <a:lstStyle/>
          <a:p>
            <a:r>
              <a:rPr lang="en-US" sz="1050" dirty="0" smtClean="0"/>
              <a:t>Z. Li, </a:t>
            </a:r>
            <a:r>
              <a:rPr lang="en-US" sz="1050" i="1" dirty="0" smtClean="0"/>
              <a:t>et al</a:t>
            </a:r>
            <a:r>
              <a:rPr lang="en-US" sz="1050" dirty="0" smtClean="0"/>
              <a:t>., </a:t>
            </a:r>
            <a:r>
              <a:rPr lang="en-US" sz="1050" b="1" dirty="0" smtClean="0"/>
              <a:t>ACS </a:t>
            </a:r>
            <a:r>
              <a:rPr lang="en-US" sz="1050" b="1" dirty="0"/>
              <a:t>Cent. Sci.</a:t>
            </a:r>
            <a:r>
              <a:rPr lang="en-US" sz="1050" dirty="0"/>
              <a:t> </a:t>
            </a:r>
            <a:r>
              <a:rPr lang="en-US" sz="1050" i="1" dirty="0"/>
              <a:t>2</a:t>
            </a:r>
            <a:r>
              <a:rPr lang="en-US" sz="1050" dirty="0"/>
              <a:t>, 517 (2016</a:t>
            </a:r>
            <a:r>
              <a:rPr lang="en-US" sz="1050" dirty="0" smtClean="0"/>
              <a:t>)</a:t>
            </a:r>
          </a:p>
          <a:p>
            <a:r>
              <a:rPr lang="en-AU" sz="1050" dirty="0"/>
              <a:t>J. </a:t>
            </a:r>
            <a:r>
              <a:rPr lang="en-AU" sz="1050" dirty="0" err="1"/>
              <a:t>Zhuang</a:t>
            </a:r>
            <a:r>
              <a:rPr lang="en-AU" sz="1050" dirty="0"/>
              <a:t> </a:t>
            </a:r>
            <a:r>
              <a:rPr lang="en-AU" sz="1050" i="1" dirty="0"/>
              <a:t>et al., </a:t>
            </a:r>
            <a:r>
              <a:rPr lang="en-US" sz="1050" b="1" dirty="0"/>
              <a:t>Adv. Mater. </a:t>
            </a:r>
            <a:r>
              <a:rPr lang="en-US" sz="1050" dirty="0"/>
              <a:t>(accepted, 2017, DOI: 10.1002/adma.201606716). </a:t>
            </a:r>
          </a:p>
        </p:txBody>
      </p:sp>
      <p:pic>
        <p:nvPicPr>
          <p:cNvPr id="32" name="Picture 3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61974" y="1124700"/>
            <a:ext cx="1354252" cy="1917700"/>
          </a:xfrm>
          <a:prstGeom prst="rect">
            <a:avLst/>
          </a:prstGeom>
        </p:spPr>
      </p:pic>
      <p:sp>
        <p:nvSpPr>
          <p:cNvPr id="33" name="TextBox 32"/>
          <p:cNvSpPr txBox="1"/>
          <p:nvPr/>
        </p:nvSpPr>
        <p:spPr>
          <a:xfrm>
            <a:off x="8294864" y="1820017"/>
            <a:ext cx="339214" cy="276999"/>
          </a:xfrm>
          <a:prstGeom prst="rect">
            <a:avLst/>
          </a:prstGeom>
          <a:noFill/>
        </p:spPr>
        <p:txBody>
          <a:bodyPr wrap="none" rtlCol="0">
            <a:spAutoFit/>
          </a:bodyPr>
          <a:ls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200" i="1" dirty="0" smtClean="0">
                <a:solidFill>
                  <a:schemeClr val="bg1"/>
                </a:solidFill>
              </a:rPr>
              <a:t>p</a:t>
            </a:r>
            <a:r>
              <a:rPr lang="en-US" sz="1200" baseline="-25000" dirty="0">
                <a:solidFill>
                  <a:schemeClr val="bg1"/>
                </a:solidFill>
              </a:rPr>
              <a:t>z</a:t>
            </a:r>
          </a:p>
        </p:txBody>
      </p:sp>
      <p:sp>
        <p:nvSpPr>
          <p:cNvPr id="34" name="TextBox 33"/>
          <p:cNvSpPr txBox="1"/>
          <p:nvPr/>
        </p:nvSpPr>
        <p:spPr>
          <a:xfrm>
            <a:off x="7397688" y="1630458"/>
            <a:ext cx="575943" cy="230832"/>
          </a:xfrm>
          <a:prstGeom prst="rect">
            <a:avLst/>
          </a:prstGeom>
          <a:noFill/>
        </p:spPr>
        <p:txBody>
          <a:bodyPr wrap="none" rtlCol="0">
            <a:spAutoFit/>
          </a:bodyPr>
          <a:ls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900" dirty="0" smtClean="0">
                <a:solidFill>
                  <a:srgbClr val="FFFFFF"/>
                </a:solidFill>
              </a:rPr>
              <a:t>Si atom</a:t>
            </a:r>
            <a:endParaRPr lang="en-US" sz="900" dirty="0">
              <a:solidFill>
                <a:srgbClr val="FFFFFF"/>
              </a:solidFill>
            </a:endParaRPr>
          </a:p>
        </p:txBody>
      </p:sp>
      <p:cxnSp>
        <p:nvCxnSpPr>
          <p:cNvPr id="35" name="Straight Arrow Connector 34"/>
          <p:cNvCxnSpPr/>
          <p:nvPr/>
        </p:nvCxnSpPr>
        <p:spPr>
          <a:xfrm flipH="1" flipV="1">
            <a:off x="8092686" y="1984305"/>
            <a:ext cx="233773" cy="6318"/>
          </a:xfrm>
          <a:prstGeom prst="straightConnector1">
            <a:avLst/>
          </a:prstGeom>
          <a:ln w="12700" cmpd="sng">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23369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523214" y="205238"/>
            <a:ext cx="6279238" cy="892552"/>
          </a:xfrm>
          <a:prstGeom prst="rect">
            <a:avLst/>
          </a:prstGeom>
          <a:noFill/>
        </p:spPr>
        <p:txBody>
          <a:bodyPr wrap="square" rtlCol="0">
            <a:spAutoFit/>
          </a:bodyPr>
          <a:lstStyle/>
          <a:p>
            <a:r>
              <a:rPr lang="en-AU" sz="3200" b="1" dirty="0" smtClean="0">
                <a:solidFill>
                  <a:srgbClr val="002060"/>
                </a:solidFill>
              </a:rPr>
              <a:t>Electronic Structures</a:t>
            </a:r>
          </a:p>
          <a:p>
            <a:r>
              <a:rPr lang="en-AU" sz="2000" b="1" dirty="0" smtClean="0">
                <a:solidFill>
                  <a:srgbClr val="002060"/>
                </a:solidFill>
              </a:rPr>
              <a:t>Silicene</a:t>
            </a:r>
            <a:endParaRPr lang="en-AU" sz="2000" b="1" dirty="0">
              <a:solidFill>
                <a:srgbClr val="002060"/>
              </a:solidFill>
            </a:endParaRPr>
          </a:p>
        </p:txBody>
      </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6080" y="1330833"/>
            <a:ext cx="5840794" cy="446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257655" y="2238761"/>
            <a:ext cx="2640648" cy="2677656"/>
          </a:xfrm>
          <a:prstGeom prst="rect">
            <a:avLst/>
          </a:prstGeom>
        </p:spPr>
        <p:txBody>
          <a:bodyPr wrap="square">
            <a:spAutoFit/>
          </a:bodyPr>
          <a:lstStyle/>
          <a:p>
            <a:pPr algn="just"/>
            <a:r>
              <a:rPr lang="en-AU" sz="1050" b="1" dirty="0"/>
              <a:t>Energy vs. </a:t>
            </a:r>
            <a:r>
              <a:rPr lang="en-AU" sz="1050" b="1" i="1" dirty="0"/>
              <a:t>k</a:t>
            </a:r>
            <a:r>
              <a:rPr lang="en-AU" sz="1050" b="1" dirty="0"/>
              <a:t> dispersion measured by ARPES for </a:t>
            </a:r>
            <a:endParaRPr lang="en-AU" sz="1050" b="1" dirty="0" smtClean="0"/>
          </a:p>
          <a:p>
            <a:pPr algn="just"/>
            <a:r>
              <a:rPr lang="en-AU" sz="1050" b="1" dirty="0" smtClean="0"/>
              <a:t>(a)</a:t>
            </a:r>
            <a:r>
              <a:rPr lang="en-AU" sz="1050" dirty="0" smtClean="0"/>
              <a:t> clean </a:t>
            </a:r>
            <a:r>
              <a:rPr lang="en-AU" sz="1050" dirty="0"/>
              <a:t>Ag(111) surface, </a:t>
            </a:r>
            <a:endParaRPr lang="en-AU" sz="1050" dirty="0" smtClean="0"/>
          </a:p>
          <a:p>
            <a:pPr algn="just"/>
            <a:r>
              <a:rPr lang="en-AU" sz="1050" b="1" dirty="0" smtClean="0"/>
              <a:t>(</a:t>
            </a:r>
            <a:r>
              <a:rPr lang="en-AU" sz="1050" b="1" dirty="0"/>
              <a:t>b)</a:t>
            </a:r>
            <a:r>
              <a:rPr lang="en-AU" sz="1050" dirty="0"/>
              <a:t> </a:t>
            </a:r>
            <a:r>
              <a:rPr lang="en-AU" sz="1050" dirty="0" smtClean="0"/>
              <a:t>4×4 </a:t>
            </a:r>
            <a:r>
              <a:rPr lang="en-AU" sz="1050" dirty="0"/>
              <a:t>silicene grown on Ag(111) along the </a:t>
            </a:r>
            <a:r>
              <a:rPr lang="el-GR" sz="1050" dirty="0" smtClean="0"/>
              <a:t>Γ</a:t>
            </a:r>
            <a:r>
              <a:rPr lang="en-AU" sz="1050" dirty="0" smtClean="0"/>
              <a:t>-M</a:t>
            </a:r>
            <a:r>
              <a:rPr lang="en-AU" sz="1050" baseline="-25000" dirty="0" smtClean="0"/>
              <a:t>Ag</a:t>
            </a:r>
            <a:r>
              <a:rPr lang="en-AU" sz="1050" dirty="0" smtClean="0"/>
              <a:t> </a:t>
            </a:r>
            <a:r>
              <a:rPr lang="en-AU" sz="1050" dirty="0"/>
              <a:t>direction, </a:t>
            </a:r>
            <a:r>
              <a:rPr lang="en-AU" sz="1050" dirty="0" smtClean="0"/>
              <a:t>and </a:t>
            </a:r>
          </a:p>
          <a:p>
            <a:pPr algn="just"/>
            <a:r>
              <a:rPr lang="en-AU" sz="1050" b="1" dirty="0" smtClean="0"/>
              <a:t>(c</a:t>
            </a:r>
            <a:r>
              <a:rPr lang="en-AU" sz="1050" b="1" dirty="0"/>
              <a:t>)</a:t>
            </a:r>
            <a:r>
              <a:rPr lang="en-AU" sz="1050" dirty="0"/>
              <a:t> oxidized silicene on Ag(111) along the </a:t>
            </a:r>
            <a:r>
              <a:rPr lang="el-GR" sz="1050" dirty="0"/>
              <a:t>Γ</a:t>
            </a:r>
            <a:r>
              <a:rPr lang="en-AU" sz="1050" dirty="0"/>
              <a:t>-M</a:t>
            </a:r>
            <a:r>
              <a:rPr lang="en-AU" sz="1050" baseline="-25000" dirty="0"/>
              <a:t>Ag</a:t>
            </a:r>
            <a:r>
              <a:rPr lang="en-AU" sz="1050" dirty="0"/>
              <a:t> </a:t>
            </a:r>
            <a:r>
              <a:rPr lang="en-AU" sz="1050" dirty="0" smtClean="0"/>
              <a:t>direction</a:t>
            </a:r>
            <a:r>
              <a:rPr lang="en-AU" sz="1050" dirty="0"/>
              <a:t>, respectively. </a:t>
            </a:r>
            <a:r>
              <a:rPr lang="en-AU" sz="1050" dirty="0" smtClean="0"/>
              <a:t>SSS </a:t>
            </a:r>
            <a:r>
              <a:rPr lang="en-AU" sz="1050" dirty="0"/>
              <a:t>in (a) and (b) denotes the Shockley surface state. HSB in (b) denotes</a:t>
            </a:r>
          </a:p>
          <a:p>
            <a:pPr algn="just"/>
            <a:r>
              <a:rPr lang="en-AU" sz="1050" dirty="0"/>
              <a:t>the hybrid surface band. </a:t>
            </a:r>
            <a:endParaRPr lang="en-AU" sz="1050" dirty="0" smtClean="0"/>
          </a:p>
          <a:p>
            <a:pPr algn="just"/>
            <a:r>
              <a:rPr lang="en-AU" sz="1050" b="1" dirty="0" smtClean="0"/>
              <a:t>(</a:t>
            </a:r>
            <a:r>
              <a:rPr lang="en-AU" sz="1050" b="1" dirty="0"/>
              <a:t>d) </a:t>
            </a:r>
            <a:r>
              <a:rPr lang="en-AU" sz="1050" dirty="0" smtClean="0"/>
              <a:t>STM topographic image of silicene buffer layer</a:t>
            </a:r>
          </a:p>
          <a:p>
            <a:pPr algn="just"/>
            <a:r>
              <a:rPr lang="en-AU" sz="1050" b="1" dirty="0" smtClean="0"/>
              <a:t>(</a:t>
            </a:r>
            <a:r>
              <a:rPr lang="en-AU" sz="1050" b="1" dirty="0"/>
              <a:t>e) </a:t>
            </a:r>
            <a:r>
              <a:rPr lang="en-AU" sz="1050" dirty="0"/>
              <a:t>4×4 </a:t>
            </a:r>
            <a:r>
              <a:rPr lang="en-AU" sz="1050" dirty="0" smtClean="0"/>
              <a:t>silicene </a:t>
            </a:r>
            <a:r>
              <a:rPr lang="en-AU" sz="1050" dirty="0"/>
              <a:t>grown on Ag(111) along the C-KAg direction, and </a:t>
            </a:r>
            <a:endParaRPr lang="en-AU" sz="1050" dirty="0" smtClean="0"/>
          </a:p>
          <a:p>
            <a:pPr algn="just"/>
            <a:r>
              <a:rPr lang="en-AU" sz="1050" b="1" dirty="0" smtClean="0"/>
              <a:t>(</a:t>
            </a:r>
            <a:r>
              <a:rPr lang="en-AU" sz="1050" b="1" dirty="0"/>
              <a:t>f) </a:t>
            </a:r>
            <a:r>
              <a:rPr lang="en-AU" sz="1050" dirty="0"/>
              <a:t>oxidized silicene on Ag(111) along the </a:t>
            </a:r>
            <a:r>
              <a:rPr lang="el-GR" sz="1050" dirty="0"/>
              <a:t>Γ</a:t>
            </a:r>
            <a:r>
              <a:rPr lang="en-AU" sz="1050" dirty="0"/>
              <a:t>-M</a:t>
            </a:r>
            <a:r>
              <a:rPr lang="en-AU" sz="1050" baseline="-25000" dirty="0"/>
              <a:t>Ag</a:t>
            </a:r>
            <a:r>
              <a:rPr lang="en-AU" sz="1050" dirty="0" smtClean="0"/>
              <a:t> </a:t>
            </a:r>
            <a:r>
              <a:rPr lang="en-AU" sz="1050" dirty="0"/>
              <a:t>direction, respectively.</a:t>
            </a:r>
            <a:endParaRPr lang="en-US" sz="1050" dirty="0"/>
          </a:p>
        </p:txBody>
      </p:sp>
      <p:sp>
        <p:nvSpPr>
          <p:cNvPr id="14" name="Rectangle 13"/>
          <p:cNvSpPr/>
          <p:nvPr/>
        </p:nvSpPr>
        <p:spPr>
          <a:xfrm>
            <a:off x="6306301" y="1868303"/>
            <a:ext cx="1483932" cy="276999"/>
          </a:xfrm>
          <a:prstGeom prst="rect">
            <a:avLst/>
          </a:prstGeom>
        </p:spPr>
        <p:txBody>
          <a:bodyPr wrap="none">
            <a:spAutoFit/>
          </a:bodyPr>
          <a:lstStyle/>
          <a:p>
            <a:r>
              <a:rPr lang="en-AU" sz="1200" b="1" dirty="0" smtClean="0"/>
              <a:t>Silicene buffer layer </a:t>
            </a:r>
            <a:endParaRPr lang="en-US" sz="1200" b="1" dirty="0"/>
          </a:p>
        </p:txBody>
      </p:sp>
      <p:sp>
        <p:nvSpPr>
          <p:cNvPr id="2" name="Rectangle 1"/>
          <p:cNvSpPr/>
          <p:nvPr/>
        </p:nvSpPr>
        <p:spPr>
          <a:xfrm>
            <a:off x="678116" y="5997059"/>
            <a:ext cx="2372765" cy="415498"/>
          </a:xfrm>
          <a:prstGeom prst="rect">
            <a:avLst/>
          </a:prstGeom>
        </p:spPr>
        <p:txBody>
          <a:bodyPr wrap="none">
            <a:spAutoFit/>
          </a:bodyPr>
          <a:lstStyle/>
          <a:p>
            <a:r>
              <a:rPr lang="en-US" sz="1050" dirty="0" smtClean="0"/>
              <a:t>X. Xun </a:t>
            </a:r>
            <a:r>
              <a:rPr lang="en-US" sz="1050" i="1" dirty="0" smtClean="0"/>
              <a:t>et al.</a:t>
            </a:r>
            <a:r>
              <a:rPr lang="en-US" sz="1050" dirty="0" smtClean="0"/>
              <a:t>, </a:t>
            </a:r>
            <a:r>
              <a:rPr lang="en-US" sz="1050" b="1" dirty="0" smtClean="0"/>
              <a:t>Sci</a:t>
            </a:r>
            <a:r>
              <a:rPr lang="en-US" sz="1050" b="1" dirty="0"/>
              <a:t>. Rep.</a:t>
            </a:r>
            <a:r>
              <a:rPr lang="en-US" sz="1050" dirty="0"/>
              <a:t> </a:t>
            </a:r>
            <a:r>
              <a:rPr lang="en-US" sz="1050" i="1" dirty="0"/>
              <a:t>4</a:t>
            </a:r>
            <a:r>
              <a:rPr lang="en-US" sz="1050" dirty="0"/>
              <a:t>, 7543 (2014</a:t>
            </a:r>
            <a:r>
              <a:rPr lang="en-US" sz="1050" dirty="0" smtClean="0"/>
              <a:t>)</a:t>
            </a:r>
          </a:p>
          <a:p>
            <a:r>
              <a:rPr lang="en-AU" sz="1050" dirty="0" smtClean="0"/>
              <a:t>H. </a:t>
            </a:r>
            <a:r>
              <a:rPr lang="en-AU" sz="1050" dirty="0"/>
              <a:t>Liu </a:t>
            </a:r>
            <a:r>
              <a:rPr lang="en-AU" sz="1050" i="1" dirty="0"/>
              <a:t>et al</a:t>
            </a:r>
            <a:r>
              <a:rPr lang="en-AU" sz="1050" dirty="0"/>
              <a:t>., </a:t>
            </a:r>
            <a:r>
              <a:rPr lang="en-AU" sz="1050" b="1" dirty="0"/>
              <a:t>2D Mater. </a:t>
            </a:r>
            <a:r>
              <a:rPr lang="en-AU" sz="1050" i="1" dirty="0"/>
              <a:t>3</a:t>
            </a:r>
            <a:r>
              <a:rPr lang="en-AU" sz="1050" dirty="0"/>
              <a:t>, 025034 (2016)</a:t>
            </a:r>
            <a:endParaRPr lang="en-US" sz="1050" dirty="0"/>
          </a:p>
        </p:txBody>
      </p:sp>
      <p:grpSp>
        <p:nvGrpSpPr>
          <p:cNvPr id="4" name="Group 3"/>
          <p:cNvGrpSpPr/>
          <p:nvPr/>
        </p:nvGrpSpPr>
        <p:grpSpPr>
          <a:xfrm>
            <a:off x="700755" y="3576320"/>
            <a:ext cx="1751047" cy="1798320"/>
            <a:chOff x="700755" y="3576320"/>
            <a:chExt cx="1751047" cy="1798320"/>
          </a:xfrm>
        </p:grpSpPr>
        <p:pic>
          <p:nvPicPr>
            <p:cNvPr id="16" name="Picture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700755" y="3632246"/>
              <a:ext cx="1683522" cy="1742394"/>
            </a:xfrm>
            <a:prstGeom prst="rect">
              <a:avLst/>
            </a:prstGeom>
            <a:noFill/>
            <a:ln w="9525">
              <a:solidFill>
                <a:schemeClr val="tx1"/>
              </a:solidFill>
              <a:miter lim="800000"/>
              <a:headEnd/>
              <a:tailEnd/>
            </a:ln>
          </p:spPr>
        </p:pic>
        <p:sp>
          <p:nvSpPr>
            <p:cNvPr id="3" name="TextBox 2"/>
            <p:cNvSpPr txBox="1"/>
            <p:nvPr/>
          </p:nvSpPr>
          <p:spPr>
            <a:xfrm>
              <a:off x="2092960" y="3576320"/>
              <a:ext cx="358842" cy="276999"/>
            </a:xfrm>
            <a:prstGeom prst="rect">
              <a:avLst/>
            </a:prstGeom>
            <a:noFill/>
          </p:spPr>
          <p:txBody>
            <a:bodyPr wrap="none" rtlCol="0">
              <a:spAutoFit/>
            </a:bodyPr>
            <a:lstStyle/>
            <a:p>
              <a:r>
                <a:rPr lang="en-US" sz="1200" dirty="0" smtClean="0">
                  <a:solidFill>
                    <a:schemeClr val="bg1"/>
                  </a:solidFill>
                  <a:cs typeface="Arial"/>
                </a:rPr>
                <a:t>(d)</a:t>
              </a:r>
              <a:endParaRPr lang="en-US" sz="1200" dirty="0">
                <a:solidFill>
                  <a:schemeClr val="bg1"/>
                </a:solidFill>
                <a:cs typeface="Arial"/>
              </a:endParaRPr>
            </a:p>
          </p:txBody>
        </p:sp>
      </p:grpSp>
      <p:pic>
        <p:nvPicPr>
          <p:cNvPr id="17" name="Picture 1"/>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3646" b="13477"/>
          <a:stretch/>
        </p:blipFill>
        <p:spPr bwMode="auto">
          <a:xfrm>
            <a:off x="369334" y="3531196"/>
            <a:ext cx="2187942" cy="2139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869826" y="4766245"/>
            <a:ext cx="765382" cy="765382"/>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FF"/>
              </a:solidFill>
            </a:endParaRPr>
          </a:p>
        </p:txBody>
      </p:sp>
    </p:spTree>
    <p:extLst>
      <p:ext uri="{BB962C8B-B14F-4D97-AF65-F5344CB8AC3E}">
        <p14:creationId xmlns:p14="http://schemas.microsoft.com/office/powerpoint/2010/main" val="40717830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4" y="205238"/>
            <a:ext cx="6279238" cy="892552"/>
          </a:xfrm>
          <a:prstGeom prst="rect">
            <a:avLst/>
          </a:prstGeom>
          <a:noFill/>
        </p:spPr>
        <p:txBody>
          <a:bodyPr wrap="square" rtlCol="0">
            <a:spAutoFit/>
          </a:bodyPr>
          <a:lstStyle/>
          <a:p>
            <a:r>
              <a:rPr lang="en-AU" sz="3200" b="1" dirty="0" smtClean="0">
                <a:solidFill>
                  <a:srgbClr val="002060"/>
                </a:solidFill>
              </a:rPr>
              <a:t>Electronic Structures</a:t>
            </a:r>
          </a:p>
          <a:p>
            <a:r>
              <a:rPr lang="en-AU" sz="2000" b="1" dirty="0" smtClean="0">
                <a:solidFill>
                  <a:srgbClr val="002060"/>
                </a:solidFill>
              </a:rPr>
              <a:t>Silicene</a:t>
            </a:r>
            <a:endParaRPr lang="en-AU" sz="2000" b="1" dirty="0">
              <a:solidFill>
                <a:srgbClr val="002060"/>
              </a:solidFill>
            </a:endParaRPr>
          </a:p>
        </p:txBody>
      </p:sp>
      <p:grpSp>
        <p:nvGrpSpPr>
          <p:cNvPr id="11" name="Group 10"/>
          <p:cNvGrpSpPr/>
          <p:nvPr/>
        </p:nvGrpSpPr>
        <p:grpSpPr>
          <a:xfrm>
            <a:off x="482219" y="1379673"/>
            <a:ext cx="5636941" cy="4046945"/>
            <a:chOff x="3886472" y="2201252"/>
            <a:chExt cx="4742543" cy="3404827"/>
          </a:xfrm>
        </p:grpSpPr>
        <p:pic>
          <p:nvPicPr>
            <p:cNvPr id="1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886472" y="2258402"/>
              <a:ext cx="4742543" cy="3347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3971290" y="2201252"/>
              <a:ext cx="450764" cy="353943"/>
            </a:xfrm>
            <a:prstGeom prst="rect">
              <a:avLst/>
            </a:prstGeom>
            <a:noFill/>
          </p:spPr>
          <p:txBody>
            <a:bodyPr wrap="none" rtlCol="0">
              <a:spAutoFit/>
            </a:bodyPr>
            <a:lstStyle/>
            <a:p>
              <a:r>
                <a:rPr lang="en-US" sz="1700" dirty="0" smtClean="0"/>
                <a:t>(a)</a:t>
              </a:r>
              <a:endParaRPr lang="en-US" sz="1700" dirty="0"/>
            </a:p>
          </p:txBody>
        </p:sp>
        <p:sp>
          <p:nvSpPr>
            <p:cNvPr id="16" name="TextBox 15"/>
            <p:cNvSpPr txBox="1"/>
            <p:nvPr/>
          </p:nvSpPr>
          <p:spPr>
            <a:xfrm>
              <a:off x="6533515" y="2229827"/>
              <a:ext cx="450764" cy="353943"/>
            </a:xfrm>
            <a:prstGeom prst="rect">
              <a:avLst/>
            </a:prstGeom>
            <a:noFill/>
          </p:spPr>
          <p:txBody>
            <a:bodyPr wrap="none" rtlCol="0">
              <a:spAutoFit/>
            </a:bodyPr>
            <a:lstStyle/>
            <a:p>
              <a:r>
                <a:rPr lang="en-US" sz="1700" dirty="0" smtClean="0"/>
                <a:t>(b)</a:t>
              </a:r>
              <a:endParaRPr lang="en-US" sz="1700" dirty="0"/>
            </a:p>
          </p:txBody>
        </p:sp>
        <p:sp>
          <p:nvSpPr>
            <p:cNvPr id="17" name="TextBox 16"/>
            <p:cNvSpPr txBox="1"/>
            <p:nvPr/>
          </p:nvSpPr>
          <p:spPr>
            <a:xfrm>
              <a:off x="5523865" y="2439377"/>
              <a:ext cx="586621" cy="307777"/>
            </a:xfrm>
            <a:prstGeom prst="rect">
              <a:avLst/>
            </a:prstGeom>
            <a:solidFill>
              <a:schemeClr val="bg1"/>
            </a:solidFill>
          </p:spPr>
          <p:txBody>
            <a:bodyPr wrap="none" lIns="54000" rIns="54000" rtlCol="0">
              <a:spAutoFit/>
            </a:bodyPr>
            <a:lstStyle/>
            <a:p>
              <a:r>
                <a:rPr lang="en-US" sz="1400" b="1" dirty="0" smtClean="0"/>
                <a:t>ARPES</a:t>
              </a:r>
              <a:endParaRPr lang="en-US" sz="1400" b="1" dirty="0"/>
            </a:p>
          </p:txBody>
        </p:sp>
      </p:grpSp>
      <p:grpSp>
        <p:nvGrpSpPr>
          <p:cNvPr id="2" name="Group 1"/>
          <p:cNvGrpSpPr/>
          <p:nvPr/>
        </p:nvGrpSpPr>
        <p:grpSpPr>
          <a:xfrm>
            <a:off x="6394693" y="1262208"/>
            <a:ext cx="2390380" cy="2251323"/>
            <a:chOff x="6548521" y="1774957"/>
            <a:chExt cx="2390380" cy="2251323"/>
          </a:xfrm>
        </p:grpSpPr>
        <p:sp>
          <p:nvSpPr>
            <p:cNvPr id="18" name="Rectangle 17"/>
            <p:cNvSpPr/>
            <p:nvPr/>
          </p:nvSpPr>
          <p:spPr>
            <a:xfrm>
              <a:off x="6601636" y="1774957"/>
              <a:ext cx="1274708" cy="307777"/>
            </a:xfrm>
            <a:prstGeom prst="rect">
              <a:avLst/>
            </a:prstGeom>
          </p:spPr>
          <p:txBody>
            <a:bodyPr wrap="none">
              <a:spAutoFit/>
            </a:bodyPr>
            <a:lstStyle/>
            <a:p>
              <a:r>
                <a:rPr lang="en-AU" sz="1400" b="1" dirty="0"/>
                <a:t>√3×√3 </a:t>
              </a:r>
              <a:r>
                <a:rPr lang="en-AU" sz="1400" b="1" dirty="0" smtClean="0"/>
                <a:t>silicene </a:t>
              </a:r>
              <a:endParaRPr lang="en-US" sz="1400" b="1" dirty="0"/>
            </a:p>
          </p:txBody>
        </p:sp>
        <p:sp>
          <p:nvSpPr>
            <p:cNvPr id="19" name="Rectangle 2"/>
            <p:cNvSpPr>
              <a:spLocks noChangeArrowheads="1"/>
            </p:cNvSpPr>
            <p:nvPr/>
          </p:nvSpPr>
          <p:spPr bwMode="auto">
            <a:xfrm>
              <a:off x="6548521" y="2025732"/>
              <a:ext cx="239038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defTabSz="914400"/>
              <a:r>
                <a:rPr kumimoji="0" lang="en-US" altLang="en-US" sz="1100" b="1" i="0" u="none" strike="noStrike" cap="none" normalizeH="0" baseline="0" dirty="0" smtClean="0">
                  <a:ln>
                    <a:noFill/>
                  </a:ln>
                  <a:solidFill>
                    <a:srgbClr val="222222"/>
                  </a:solidFill>
                  <a:effectLst/>
                  <a:latin typeface="+mj-lt"/>
                  <a:ea typeface="Helvetica Neue"/>
                </a:rPr>
                <a:t>(a)</a:t>
              </a:r>
              <a:r>
                <a:rPr kumimoji="0" lang="en-US" altLang="en-US" sz="1100" b="0" i="0" u="none" strike="noStrike" cap="none" normalizeH="0" baseline="0" dirty="0" smtClean="0">
                  <a:ln>
                    <a:noFill/>
                  </a:ln>
                  <a:solidFill>
                    <a:srgbClr val="222222"/>
                  </a:solidFill>
                  <a:effectLst/>
                  <a:latin typeface="+mj-lt"/>
                  <a:ea typeface="Helvetica Neue"/>
                </a:rPr>
                <a:t> ARPES </a:t>
              </a:r>
              <a:r>
                <a:rPr lang="en-US" altLang="en-US" sz="1100" dirty="0" smtClean="0">
                  <a:solidFill>
                    <a:srgbClr val="222222"/>
                  </a:solidFill>
                  <a:latin typeface="+mj-lt"/>
                  <a:ea typeface="Helvetica Neue"/>
                </a:rPr>
                <a:t>investigation reveals e</a:t>
              </a:r>
              <a:r>
                <a:rPr kumimoji="0" lang="en-US" altLang="en-US" sz="1100" b="0" i="0" u="none" strike="noStrike" cap="none" normalizeH="0" baseline="0" dirty="0" smtClean="0">
                  <a:ln>
                    <a:noFill/>
                  </a:ln>
                  <a:solidFill>
                    <a:srgbClr val="222222"/>
                  </a:solidFill>
                  <a:effectLst/>
                  <a:latin typeface="+mj-lt"/>
                  <a:ea typeface="Helvetica Neue"/>
                </a:rPr>
                <a:t>nergy dispersion as a function of </a:t>
              </a:r>
              <a:r>
                <a:rPr kumimoji="0" lang="en-US" altLang="en-US" sz="1400" b="0" i="1" u="none" strike="noStrike" cap="none" normalizeH="0" baseline="0" dirty="0" smtClean="0">
                  <a:ln>
                    <a:noFill/>
                  </a:ln>
                  <a:solidFill>
                    <a:srgbClr val="222222"/>
                  </a:solidFill>
                  <a:effectLst/>
                  <a:latin typeface="+mj-lt"/>
                  <a:ea typeface="MathJax_Math-italic"/>
                </a:rPr>
                <a:t>κ</a:t>
              </a:r>
              <a:r>
                <a:rPr kumimoji="0" lang="en-US" altLang="en-US" sz="1400" b="0" i="0" u="none" strike="noStrike" cap="none" normalizeH="0" baseline="0" dirty="0" smtClean="0">
                  <a:ln>
                    <a:noFill/>
                  </a:ln>
                  <a:solidFill>
                    <a:srgbClr val="222222"/>
                  </a:solidFill>
                  <a:effectLst/>
                  <a:latin typeface="+mj-lt"/>
                  <a:ea typeface="MathJax_Math-italic"/>
                </a:rPr>
                <a:t> </a:t>
              </a:r>
              <a:r>
                <a:rPr lang="en-US" altLang="en-US" sz="1100" dirty="0">
                  <a:solidFill>
                    <a:srgbClr val="222222"/>
                  </a:solidFill>
                  <a:latin typeface="+mj-lt"/>
                  <a:ea typeface="Helvetica Neue"/>
                </a:rPr>
                <a:t>for</a:t>
              </a:r>
              <a:r>
                <a:rPr lang="en-AU" sz="1100" dirty="0">
                  <a:solidFill>
                    <a:srgbClr val="222222"/>
                  </a:solidFill>
                  <a:latin typeface="+mj-lt"/>
                  <a:ea typeface="Helvetica Neue"/>
                </a:rPr>
                <a:t> √3×√3 </a:t>
              </a:r>
              <a:r>
                <a:rPr lang="en-US" altLang="en-US" sz="1100" dirty="0" smtClean="0">
                  <a:solidFill>
                    <a:srgbClr val="222222"/>
                  </a:solidFill>
                  <a:latin typeface="+mj-lt"/>
                  <a:ea typeface="Helvetica Neue"/>
                </a:rPr>
                <a:t>silicene. The Dirac cone structure is  well defined with the Dirac point at E= -0.33 eV. The Ag(111) induces a minor electron doping to the silicene layer. </a:t>
              </a:r>
            </a:p>
            <a:p>
              <a:pPr lvl="0" defTabSz="914400"/>
              <a:endParaRPr lang="en-US" altLang="en-US" sz="1100" b="1" dirty="0">
                <a:solidFill>
                  <a:srgbClr val="222222"/>
                </a:solidFill>
                <a:latin typeface="+mj-lt"/>
                <a:ea typeface="Helvetica Neue"/>
              </a:endParaRPr>
            </a:p>
            <a:p>
              <a:pPr lvl="0" defTabSz="914400"/>
              <a:r>
                <a:rPr lang="en-US" altLang="en-US" sz="1100" b="1" dirty="0" smtClean="0">
                  <a:solidFill>
                    <a:srgbClr val="222222"/>
                  </a:solidFill>
                  <a:latin typeface="+mj-lt"/>
                  <a:ea typeface="Helvetica Neue"/>
                </a:rPr>
                <a:t>(b) </a:t>
              </a:r>
              <a:r>
                <a:rPr lang="en-US" altLang="en-US" sz="1100" dirty="0" smtClean="0">
                  <a:solidFill>
                    <a:srgbClr val="222222"/>
                  </a:solidFill>
                  <a:latin typeface="+mj-lt"/>
                  <a:ea typeface="Helvetica Neue"/>
                </a:rPr>
                <a:t>Energy cuts indicate the cone structure in silicene.  The Femi velocity is estimated about 3.5 x 10</a:t>
              </a:r>
              <a:r>
                <a:rPr lang="en-US" altLang="en-US" sz="1100" baseline="30000" dirty="0" smtClean="0">
                  <a:solidFill>
                    <a:srgbClr val="222222"/>
                  </a:solidFill>
                  <a:latin typeface="+mj-lt"/>
                  <a:ea typeface="Helvetica Neue"/>
                </a:rPr>
                <a:t>5</a:t>
              </a:r>
              <a:r>
                <a:rPr lang="en-US" altLang="en-US" sz="1100" dirty="0" smtClean="0">
                  <a:solidFill>
                    <a:srgbClr val="222222"/>
                  </a:solidFill>
                  <a:latin typeface="+mj-lt"/>
                  <a:ea typeface="Helvetica Neue"/>
                </a:rPr>
                <a:t> m/s</a:t>
              </a:r>
              <a:endParaRPr kumimoji="0" lang="en-US" altLang="en-US" sz="2400" b="0" i="0" u="none" strike="noStrike" cap="none" normalizeH="0" baseline="0" dirty="0" smtClean="0">
                <a:ln>
                  <a:noFill/>
                </a:ln>
                <a:solidFill>
                  <a:schemeClr val="tx1"/>
                </a:solidFill>
                <a:effectLst/>
                <a:latin typeface="+mj-lt"/>
              </a:endParaRPr>
            </a:p>
          </p:txBody>
        </p:sp>
      </p:grpSp>
      <p:sp>
        <p:nvSpPr>
          <p:cNvPr id="20" name="Rectangle 19"/>
          <p:cNvSpPr/>
          <p:nvPr/>
        </p:nvSpPr>
        <p:spPr>
          <a:xfrm>
            <a:off x="666750" y="6123712"/>
            <a:ext cx="3143250" cy="253916"/>
          </a:xfrm>
          <a:prstGeom prst="rect">
            <a:avLst/>
          </a:prstGeom>
        </p:spPr>
        <p:txBody>
          <a:bodyPr wrap="square">
            <a:spAutoFit/>
          </a:bodyPr>
          <a:lstStyle/>
          <a:p>
            <a:r>
              <a:rPr lang="en-US" sz="1050" dirty="0"/>
              <a:t>J. </a:t>
            </a:r>
            <a:r>
              <a:rPr lang="en-US" sz="1050" dirty="0" smtClean="0"/>
              <a:t>Zhuang, </a:t>
            </a:r>
            <a:r>
              <a:rPr lang="en-US" sz="1050" i="1" dirty="0" smtClean="0"/>
              <a:t>et al</a:t>
            </a:r>
            <a:r>
              <a:rPr lang="en-US" sz="1050" dirty="0" smtClean="0"/>
              <a:t>., </a:t>
            </a:r>
            <a:r>
              <a:rPr lang="en-US" sz="1050" dirty="0"/>
              <a:t> </a:t>
            </a:r>
            <a:r>
              <a:rPr lang="en-US" sz="1050" b="1" dirty="0"/>
              <a:t>Phys. Rev. </a:t>
            </a:r>
            <a:r>
              <a:rPr lang="en-US" sz="1050" b="1" dirty="0" smtClean="0"/>
              <a:t>B</a:t>
            </a:r>
            <a:r>
              <a:rPr lang="en-US" sz="1050" dirty="0" smtClean="0"/>
              <a:t> </a:t>
            </a:r>
            <a:r>
              <a:rPr lang="en-US" sz="1050" i="1" dirty="0"/>
              <a:t>91</a:t>
            </a:r>
            <a:r>
              <a:rPr lang="en-US" sz="1050" dirty="0"/>
              <a:t>, 161409(R) (2015) </a:t>
            </a:r>
          </a:p>
        </p:txBody>
      </p:sp>
      <p:pic>
        <p:nvPicPr>
          <p:cNvPr id="22" name="Picture 1"/>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3646" b="13477"/>
          <a:stretch/>
        </p:blipFill>
        <p:spPr bwMode="auto">
          <a:xfrm>
            <a:off x="6458086" y="3600777"/>
            <a:ext cx="2187942" cy="2139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Oval 22"/>
          <p:cNvSpPr/>
          <p:nvPr/>
        </p:nvSpPr>
        <p:spPr>
          <a:xfrm>
            <a:off x="7062953" y="3757346"/>
            <a:ext cx="556628" cy="556628"/>
          </a:xfrm>
          <a:prstGeom prst="ellipse">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FF"/>
              </a:solidFill>
            </a:endParaRPr>
          </a:p>
        </p:txBody>
      </p:sp>
    </p:spTree>
    <p:extLst>
      <p:ext uri="{BB962C8B-B14F-4D97-AF65-F5344CB8AC3E}">
        <p14:creationId xmlns:p14="http://schemas.microsoft.com/office/powerpoint/2010/main" val="173461318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20361" cy="892552"/>
          </a:xfrm>
          <a:prstGeom prst="rect">
            <a:avLst/>
          </a:prstGeom>
          <a:noFill/>
        </p:spPr>
        <p:txBody>
          <a:bodyPr wrap="square" rtlCol="0">
            <a:spAutoFit/>
          </a:bodyPr>
          <a:lstStyle/>
          <a:p>
            <a:r>
              <a:rPr lang="en-AU" sz="3200" b="1" dirty="0" smtClean="0">
                <a:solidFill>
                  <a:srgbClr val="002060"/>
                </a:solidFill>
                <a:latin typeface="+mj-lt"/>
              </a:rPr>
              <a:t>Phonon Properties</a:t>
            </a:r>
          </a:p>
          <a:p>
            <a:r>
              <a:rPr lang="en-AU" sz="2000" b="1" dirty="0" smtClean="0">
                <a:solidFill>
                  <a:srgbClr val="002060"/>
                </a:solidFill>
                <a:latin typeface="+mj-lt"/>
              </a:rPr>
              <a:t>Silicene</a:t>
            </a:r>
            <a:endParaRPr lang="en-US" sz="2000" b="1" dirty="0">
              <a:solidFill>
                <a:srgbClr val="002060"/>
              </a:solidFill>
              <a:latin typeface="+mj-lt"/>
            </a:endParaRPr>
          </a:p>
        </p:txBody>
      </p:sp>
      <p:pic>
        <p:nvPicPr>
          <p:cNvPr id="12289"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2830" y="1267537"/>
            <a:ext cx="2888579"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182" y="1272300"/>
            <a:ext cx="5244372"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555478" y="3179036"/>
            <a:ext cx="2534072" cy="1871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05925" y="5084638"/>
            <a:ext cx="5559040" cy="1384995"/>
          </a:xfrm>
          <a:prstGeom prst="rect">
            <a:avLst/>
          </a:prstGeom>
        </p:spPr>
        <p:txBody>
          <a:bodyPr wrap="square">
            <a:spAutoFit/>
          </a:bodyPr>
          <a:lstStyle/>
          <a:p>
            <a:r>
              <a:rPr lang="en-US" sz="1050" b="1" dirty="0" smtClean="0"/>
              <a:t>EPC effects in silicene reflected by Raman spectra. </a:t>
            </a:r>
            <a:r>
              <a:rPr lang="en-US" sz="1050" dirty="0" smtClean="0"/>
              <a:t>(a) Raman spectra of Ag(111) substrate, Si(111), and √13×√13/4×4 buffer layer. (b) Raman spectra of √3×√3 silicene grown on √13×√13/4×4 buffer layer with different coverage. “SL” denotes the coverage of the √3×√3 silicene layer. (c) Raman spectra of √3×√3 silicene layer (coverage of 0.3 ML) grown on Ag(111) surface and √13×√13/4×4 buffer layer, respectively. (d) E</a:t>
            </a:r>
            <a:r>
              <a:rPr lang="en-US" sz="1050" baseline="-25000" dirty="0" smtClean="0"/>
              <a:t>2g</a:t>
            </a:r>
            <a:r>
              <a:rPr lang="en-US" sz="1050" dirty="0" smtClean="0"/>
              <a:t> mode frequency as a function of coverage. Both the (d) and the inset of (d) are sketched to illustrate the strain and doping effects on Raman peak position of E</a:t>
            </a:r>
            <a:r>
              <a:rPr lang="en-US" sz="1050" baseline="-25000" dirty="0" smtClean="0"/>
              <a:t>2g</a:t>
            </a:r>
            <a:r>
              <a:rPr lang="en-US" sz="1050" dirty="0" smtClean="0"/>
              <a:t> mode in √3×√3 silicene, in which the strain effect softens the E</a:t>
            </a:r>
            <a:r>
              <a:rPr lang="en-US" sz="1050" baseline="-25000" dirty="0" smtClean="0"/>
              <a:t>2g</a:t>
            </a:r>
            <a:r>
              <a:rPr lang="en-US" sz="1050" dirty="0" smtClean="0"/>
              <a:t> mode, while charge doping will upshift the E</a:t>
            </a:r>
            <a:r>
              <a:rPr lang="en-US" sz="1050" baseline="-25000" dirty="0" smtClean="0"/>
              <a:t>2g</a:t>
            </a:r>
            <a:r>
              <a:rPr lang="en-US" sz="1050" dirty="0" smtClean="0"/>
              <a:t> mode. </a:t>
            </a:r>
            <a:endParaRPr lang="en-US" sz="1050" dirty="0"/>
          </a:p>
        </p:txBody>
      </p:sp>
      <p:sp>
        <p:nvSpPr>
          <p:cNvPr id="14" name="Rectangle 13"/>
          <p:cNvSpPr/>
          <p:nvPr/>
        </p:nvSpPr>
        <p:spPr>
          <a:xfrm>
            <a:off x="5876925" y="4742587"/>
            <a:ext cx="3143250" cy="253916"/>
          </a:xfrm>
          <a:prstGeom prst="rect">
            <a:avLst/>
          </a:prstGeom>
        </p:spPr>
        <p:txBody>
          <a:bodyPr wrap="square">
            <a:spAutoFit/>
          </a:bodyPr>
          <a:lstStyle/>
          <a:p>
            <a:r>
              <a:rPr lang="en-US" sz="1050" dirty="0"/>
              <a:t>J. </a:t>
            </a:r>
            <a:r>
              <a:rPr lang="en-US" sz="1050" dirty="0" smtClean="0"/>
              <a:t>Zhuang, </a:t>
            </a:r>
            <a:r>
              <a:rPr lang="en-US" sz="1050" i="1" dirty="0" smtClean="0"/>
              <a:t>et al</a:t>
            </a:r>
            <a:r>
              <a:rPr lang="en-US" sz="1050" dirty="0" smtClean="0"/>
              <a:t>., </a:t>
            </a:r>
            <a:r>
              <a:rPr lang="en-US" sz="1050" dirty="0"/>
              <a:t> </a:t>
            </a:r>
            <a:r>
              <a:rPr lang="en-US" sz="1050" b="1" dirty="0"/>
              <a:t>Phys. Rev. </a:t>
            </a:r>
            <a:r>
              <a:rPr lang="en-US" sz="1050" b="1" dirty="0" smtClean="0"/>
              <a:t>B</a:t>
            </a:r>
            <a:r>
              <a:rPr lang="en-US" sz="1050" dirty="0" smtClean="0"/>
              <a:t> </a:t>
            </a:r>
            <a:r>
              <a:rPr lang="en-US" sz="1050" i="1" dirty="0"/>
              <a:t>91</a:t>
            </a:r>
            <a:r>
              <a:rPr lang="en-US" sz="1050" dirty="0"/>
              <a:t>, 161409(R) (2015) </a:t>
            </a:r>
          </a:p>
        </p:txBody>
      </p:sp>
    </p:spTree>
    <p:extLst>
      <p:ext uri="{BB962C8B-B14F-4D97-AF65-F5344CB8AC3E}">
        <p14:creationId xmlns:p14="http://schemas.microsoft.com/office/powerpoint/2010/main" val="32110758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523214" y="205238"/>
            <a:ext cx="3337560" cy="892552"/>
          </a:xfrm>
          <a:prstGeom prst="rect">
            <a:avLst/>
          </a:prstGeom>
          <a:noFill/>
        </p:spPr>
        <p:txBody>
          <a:bodyPr wrap="square" rtlCol="0">
            <a:spAutoFit/>
          </a:bodyPr>
          <a:lstStyle/>
          <a:p>
            <a:r>
              <a:rPr lang="en-AU" sz="3200" b="1" dirty="0" smtClean="0">
                <a:solidFill>
                  <a:srgbClr val="002060"/>
                </a:solidFill>
                <a:latin typeface="+mj-lt"/>
              </a:rPr>
              <a:t>Chemical Stability</a:t>
            </a:r>
          </a:p>
          <a:p>
            <a:r>
              <a:rPr lang="en-AU" sz="2000" b="1" dirty="0" smtClean="0">
                <a:solidFill>
                  <a:srgbClr val="002060"/>
                </a:solidFill>
              </a:rPr>
              <a:t>Silicene</a:t>
            </a:r>
            <a:endParaRPr lang="en-US" sz="2000" b="1" dirty="0">
              <a:solidFill>
                <a:srgbClr val="002060"/>
              </a:solidFill>
            </a:endParaRPr>
          </a:p>
        </p:txBody>
      </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44500" y="1232141"/>
            <a:ext cx="8280874" cy="4281900"/>
            <a:chOff x="444500" y="1408486"/>
            <a:chExt cx="8280874" cy="4281900"/>
          </a:xfrm>
        </p:grpSpPr>
        <p:grpSp>
          <p:nvGrpSpPr>
            <p:cNvPr id="11" name="Group 10"/>
            <p:cNvGrpSpPr/>
            <p:nvPr/>
          </p:nvGrpSpPr>
          <p:grpSpPr>
            <a:xfrm>
              <a:off x="444500" y="1408486"/>
              <a:ext cx="6345936" cy="4281900"/>
              <a:chOff x="688976" y="1497013"/>
              <a:chExt cx="6345936" cy="4281900"/>
            </a:xfrm>
          </p:grpSpPr>
          <p:grpSp>
            <p:nvGrpSpPr>
              <p:cNvPr id="19" name="Group 18"/>
              <p:cNvGrpSpPr/>
              <p:nvPr/>
            </p:nvGrpSpPr>
            <p:grpSpPr>
              <a:xfrm>
                <a:off x="2837504" y="3657013"/>
                <a:ext cx="2052480" cy="2121900"/>
                <a:chOff x="2837700" y="3657013"/>
                <a:chExt cx="2096250" cy="2160000"/>
              </a:xfrm>
            </p:grpSpPr>
            <p:pic>
              <p:nvPicPr>
                <p:cNvPr id="32" name="Picture 2"/>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rot="10800000">
                  <a:off x="2837700" y="3657013"/>
                  <a:ext cx="2096250" cy="2160000"/>
                </a:xfrm>
                <a:prstGeom prst="rect">
                  <a:avLst/>
                </a:prstGeom>
                <a:noFill/>
                <a:ln w="9525">
                  <a:noFill/>
                  <a:miter lim="800000"/>
                  <a:headEnd/>
                  <a:tailEnd/>
                </a:ln>
              </p:spPr>
            </p:pic>
            <p:pic>
              <p:nvPicPr>
                <p:cNvPr id="33" name="Picture 3"/>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4006170" y="3695113"/>
                  <a:ext cx="884010" cy="900000"/>
                </a:xfrm>
                <a:prstGeom prst="rect">
                  <a:avLst/>
                </a:prstGeom>
                <a:noFill/>
                <a:ln w="9525">
                  <a:noFill/>
                  <a:miter lim="800000"/>
                  <a:headEnd/>
                  <a:tailEnd/>
                </a:ln>
              </p:spPr>
            </p:pic>
          </p:grpSp>
          <p:grpSp>
            <p:nvGrpSpPr>
              <p:cNvPr id="20" name="Group 19"/>
              <p:cNvGrpSpPr/>
              <p:nvPr/>
            </p:nvGrpSpPr>
            <p:grpSpPr>
              <a:xfrm>
                <a:off x="693739" y="1497013"/>
                <a:ext cx="6341173" cy="2160000"/>
                <a:chOff x="693739" y="1497013"/>
                <a:chExt cx="6341173" cy="2160000"/>
              </a:xfrm>
            </p:grpSpPr>
            <p:pic>
              <p:nvPicPr>
                <p:cNvPr id="28" name="Picture 8" descr="C:\Users\ydu\Documents\Yi Du\ISEM\Papers\(pre) Silicene oxide\images\Fig 3.tif"/>
                <p:cNvPicPr>
                  <a:picLocks noChangeAspect="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93739" y="1497013"/>
                  <a:ext cx="6341173" cy="2160000"/>
                </a:xfrm>
                <a:prstGeom prst="rect">
                  <a:avLst/>
                </a:prstGeom>
                <a:noFill/>
                <a:ln w="9525">
                  <a:noFill/>
                  <a:miter lim="800000"/>
                  <a:headEnd/>
                  <a:tailEnd/>
                </a:ln>
              </p:spPr>
            </p:pic>
            <p:pic>
              <p:nvPicPr>
                <p:cNvPr id="29" name="Picture 4"/>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93739" y="1544638"/>
                  <a:ext cx="2079051" cy="2064650"/>
                </a:xfrm>
                <a:prstGeom prst="rect">
                  <a:avLst/>
                </a:prstGeom>
                <a:noFill/>
                <a:ln w="9525">
                  <a:noFill/>
                  <a:miter lim="800000"/>
                  <a:headEnd/>
                  <a:tailEnd/>
                </a:ln>
              </p:spPr>
            </p:pic>
            <p:sp>
              <p:nvSpPr>
                <p:cNvPr id="30" name="TextBox 29"/>
                <p:cNvSpPr txBox="1"/>
                <p:nvPr/>
              </p:nvSpPr>
              <p:spPr>
                <a:xfrm>
                  <a:off x="731839" y="1563688"/>
                  <a:ext cx="200943" cy="313350"/>
                </a:xfrm>
                <a:prstGeom prst="rect">
                  <a:avLst/>
                </a:prstGeom>
                <a:solidFill>
                  <a:schemeClr val="bg1"/>
                </a:solidFill>
              </p:spPr>
              <p:txBody>
                <a:bodyPr wrap="none" lIns="36000" tIns="18000" rIns="36000" bIns="18000" rtlCol="0">
                  <a:spAutoFit/>
                </a:bodyPr>
                <a:lstStyle/>
                <a:p>
                  <a:r>
                    <a:rPr lang="en-AU" b="1" dirty="0" smtClean="0"/>
                    <a:t>a</a:t>
                  </a:r>
                  <a:endParaRPr lang="en-AU" b="1" dirty="0"/>
                </a:p>
              </p:txBody>
            </p:sp>
            <p:pic>
              <p:nvPicPr>
                <p:cNvPr id="31" name="Picture 6"/>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rot="16200000">
                  <a:off x="1743161" y="1573962"/>
                  <a:ext cx="988533" cy="1008000"/>
                </a:xfrm>
                <a:prstGeom prst="rect">
                  <a:avLst/>
                </a:prstGeom>
                <a:noFill/>
                <a:ln w="9525">
                  <a:noFill/>
                  <a:miter lim="800000"/>
                  <a:headEnd/>
                  <a:tailEnd/>
                </a:ln>
              </p:spPr>
            </p:pic>
          </p:grpSp>
          <p:pic>
            <p:nvPicPr>
              <p:cNvPr id="21" name="Picture 7"/>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rot="10800000">
                <a:off x="688976" y="3670626"/>
                <a:ext cx="2083814" cy="2088000"/>
              </a:xfrm>
              <a:prstGeom prst="rect">
                <a:avLst/>
              </a:prstGeom>
              <a:noFill/>
              <a:ln w="9525">
                <a:noFill/>
                <a:miter lim="800000"/>
                <a:headEnd/>
                <a:tailEnd/>
              </a:ln>
            </p:spPr>
          </p:pic>
          <p:pic>
            <p:nvPicPr>
              <p:cNvPr id="22" name="Picture 8"/>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rot="16200000">
                <a:off x="1847415" y="3694441"/>
                <a:ext cx="884785" cy="900000"/>
              </a:xfrm>
              <a:prstGeom prst="rect">
                <a:avLst/>
              </a:prstGeom>
              <a:noFill/>
              <a:ln w="9525">
                <a:noFill/>
                <a:miter lim="800000"/>
                <a:headEnd/>
                <a:tailEnd/>
              </a:ln>
            </p:spPr>
          </p:pic>
          <p:pic>
            <p:nvPicPr>
              <p:cNvPr id="23"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a:off x="4941570" y="3679873"/>
                <a:ext cx="2088000" cy="2075150"/>
              </a:xfrm>
              <a:prstGeom prst="rect">
                <a:avLst/>
              </a:prstGeom>
              <a:noFill/>
              <a:ln w="9525">
                <a:noFill/>
                <a:miter lim="800000"/>
                <a:headEnd/>
                <a:tailEnd/>
              </a:ln>
            </p:spPr>
          </p:pic>
          <p:pic>
            <p:nvPicPr>
              <p:cNvPr id="24" name="Picture 1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02031" y="3713491"/>
                <a:ext cx="886802" cy="900000"/>
              </a:xfrm>
              <a:prstGeom prst="rect">
                <a:avLst/>
              </a:prstGeom>
              <a:noFill/>
              <a:ln w="9525">
                <a:noFill/>
                <a:miter lim="800000"/>
                <a:headEnd/>
                <a:tailEnd/>
              </a:ln>
            </p:spPr>
          </p:pic>
          <p:sp>
            <p:nvSpPr>
              <p:cNvPr id="25" name="TextBox 24"/>
              <p:cNvSpPr txBox="1"/>
              <p:nvPr/>
            </p:nvSpPr>
            <p:spPr>
              <a:xfrm>
                <a:off x="731839" y="3713491"/>
                <a:ext cx="213767" cy="313350"/>
              </a:xfrm>
              <a:prstGeom prst="rect">
                <a:avLst/>
              </a:prstGeom>
              <a:solidFill>
                <a:schemeClr val="bg1"/>
              </a:solidFill>
            </p:spPr>
            <p:txBody>
              <a:bodyPr wrap="none" lIns="36000" tIns="18000" rIns="36000" bIns="18000" rtlCol="0">
                <a:spAutoFit/>
              </a:bodyPr>
              <a:lstStyle/>
              <a:p>
                <a:r>
                  <a:rPr lang="en-AU" b="1" dirty="0" smtClean="0"/>
                  <a:t>d</a:t>
                </a:r>
                <a:endParaRPr lang="en-AU" b="1" dirty="0"/>
              </a:p>
            </p:txBody>
          </p:sp>
          <p:sp>
            <p:nvSpPr>
              <p:cNvPr id="26" name="TextBox 25"/>
              <p:cNvSpPr txBox="1"/>
              <p:nvPr/>
            </p:nvSpPr>
            <p:spPr>
              <a:xfrm>
                <a:off x="2891507" y="3694441"/>
                <a:ext cx="200943" cy="313350"/>
              </a:xfrm>
              <a:prstGeom prst="rect">
                <a:avLst/>
              </a:prstGeom>
              <a:solidFill>
                <a:schemeClr val="bg1"/>
              </a:solidFill>
            </p:spPr>
            <p:txBody>
              <a:bodyPr wrap="none" lIns="36000" tIns="18000" rIns="36000" bIns="18000" rtlCol="0">
                <a:spAutoFit/>
              </a:bodyPr>
              <a:lstStyle/>
              <a:p>
                <a:r>
                  <a:rPr lang="en-AU" b="1" dirty="0" smtClean="0"/>
                  <a:t>e</a:t>
                </a:r>
                <a:endParaRPr lang="en-AU" b="1" dirty="0"/>
              </a:p>
            </p:txBody>
          </p:sp>
          <p:sp>
            <p:nvSpPr>
              <p:cNvPr id="27" name="TextBox 26"/>
              <p:cNvSpPr txBox="1"/>
              <p:nvPr/>
            </p:nvSpPr>
            <p:spPr>
              <a:xfrm>
                <a:off x="4993357" y="3713491"/>
                <a:ext cx="149647" cy="313350"/>
              </a:xfrm>
              <a:prstGeom prst="rect">
                <a:avLst/>
              </a:prstGeom>
              <a:solidFill>
                <a:schemeClr val="bg1"/>
              </a:solidFill>
            </p:spPr>
            <p:txBody>
              <a:bodyPr wrap="none" lIns="36000" tIns="18000" rIns="36000" bIns="18000" rtlCol="0">
                <a:spAutoFit/>
              </a:bodyPr>
              <a:lstStyle/>
              <a:p>
                <a:r>
                  <a:rPr lang="en-AU" b="1" dirty="0" smtClean="0"/>
                  <a:t>f</a:t>
                </a:r>
                <a:endParaRPr lang="en-AU" b="1" dirty="0"/>
              </a:p>
            </p:txBody>
          </p:sp>
        </p:grpSp>
        <p:sp>
          <p:nvSpPr>
            <p:cNvPr id="14" name="Rectangle 13"/>
            <p:cNvSpPr/>
            <p:nvPr/>
          </p:nvSpPr>
          <p:spPr>
            <a:xfrm>
              <a:off x="6863377" y="2352540"/>
              <a:ext cx="1861997" cy="2723823"/>
            </a:xfrm>
            <a:prstGeom prst="rect">
              <a:avLst/>
            </a:prstGeom>
          </p:spPr>
          <p:txBody>
            <a:bodyPr wrap="square">
              <a:spAutoFit/>
            </a:bodyPr>
            <a:lstStyle/>
            <a:p>
              <a:pPr algn="just" fontAlgn="auto">
                <a:spcBef>
                  <a:spcPts val="0"/>
                </a:spcBef>
                <a:spcAft>
                  <a:spcPts val="1000"/>
                </a:spcAft>
                <a:defRPr/>
              </a:pPr>
              <a:r>
                <a:rPr lang="en-AU" sz="1200" b="1" dirty="0">
                  <a:latin typeface="+mj-lt"/>
                  <a:ea typeface="宋体" panose="02010600030101010101" pitchFamily="2" charset="-122"/>
                  <a:cs typeface="Times New Roman" panose="02020603050405020304" pitchFamily="18" charset="0"/>
                </a:rPr>
                <a:t>Topographic images </a:t>
              </a:r>
              <a:r>
                <a:rPr lang="en-AU" sz="1200" b="1" dirty="0" smtClean="0">
                  <a:latin typeface="+mj-lt"/>
                  <a:ea typeface="宋体" panose="02010600030101010101" pitchFamily="2" charset="-122"/>
                  <a:cs typeface="Times New Roman" panose="02020603050405020304" pitchFamily="18" charset="0"/>
                </a:rPr>
                <a:t>of silicene oxidized under different oxygen doses from 60 L to 600 L.  (1L: exposing sample under O</a:t>
              </a:r>
              <a:r>
                <a:rPr lang="en-AU" sz="1200" b="1" baseline="-25000" dirty="0" smtClean="0">
                  <a:latin typeface="+mj-lt"/>
                  <a:ea typeface="宋体" panose="02010600030101010101" pitchFamily="2" charset="-122"/>
                  <a:cs typeface="Times New Roman" panose="02020603050405020304" pitchFamily="18" charset="0"/>
                </a:rPr>
                <a:t>2</a:t>
              </a:r>
              <a:r>
                <a:rPr lang="en-AU" sz="1200" b="1" dirty="0" smtClean="0">
                  <a:latin typeface="+mj-lt"/>
                  <a:ea typeface="宋体" panose="02010600030101010101" pitchFamily="2" charset="-122"/>
                  <a:cs typeface="Times New Roman" panose="02020603050405020304" pitchFamily="18" charset="0"/>
                </a:rPr>
                <a:t> 1X10</a:t>
              </a:r>
              <a:r>
                <a:rPr lang="en-AU" sz="1200" b="1" baseline="30000" dirty="0" smtClean="0">
                  <a:latin typeface="+mj-lt"/>
                  <a:ea typeface="宋体" panose="02010600030101010101" pitchFamily="2" charset="-122"/>
                  <a:cs typeface="Times New Roman" panose="02020603050405020304" pitchFamily="18" charset="0"/>
                </a:rPr>
                <a:t>-6</a:t>
              </a:r>
              <a:r>
                <a:rPr lang="en-AU" sz="1200" b="1" dirty="0" smtClean="0">
                  <a:latin typeface="+mj-lt"/>
                  <a:ea typeface="宋体" panose="02010600030101010101" pitchFamily="2" charset="-122"/>
                  <a:cs typeface="Times New Roman" panose="02020603050405020304" pitchFamily="18" charset="0"/>
                </a:rPr>
                <a:t> </a:t>
              </a:r>
              <a:r>
                <a:rPr lang="en-AU" sz="1200" b="1" dirty="0" err="1" smtClean="0">
                  <a:latin typeface="+mj-lt"/>
                  <a:ea typeface="宋体" panose="02010600030101010101" pitchFamily="2" charset="-122"/>
                  <a:cs typeface="Times New Roman" panose="02020603050405020304" pitchFamily="18" charset="0"/>
                </a:rPr>
                <a:t>torr</a:t>
              </a:r>
              <a:r>
                <a:rPr lang="en-AU" sz="1200" b="1" dirty="0" smtClean="0">
                  <a:latin typeface="+mj-lt"/>
                  <a:ea typeface="宋体" panose="02010600030101010101" pitchFamily="2" charset="-122"/>
                  <a:cs typeface="Times New Roman" panose="02020603050405020304" pitchFamily="18" charset="0"/>
                </a:rPr>
                <a:t> for 1 sec).</a:t>
              </a:r>
              <a:r>
                <a:rPr lang="en-AU" sz="1100" dirty="0">
                  <a:latin typeface="+mj-lt"/>
                  <a:ea typeface="宋体" panose="02010600030101010101" pitchFamily="2" charset="-122"/>
                  <a:cs typeface="Times New Roman" panose="02020603050405020304" pitchFamily="18" charset="0"/>
                </a:rPr>
                <a:t> </a:t>
              </a:r>
              <a:r>
                <a:rPr lang="en-AU" sz="1100" dirty="0" smtClean="0">
                  <a:latin typeface="+mj-lt"/>
                  <a:ea typeface="宋体" panose="02010600030101010101" pitchFamily="2" charset="-122"/>
                  <a:cs typeface="Times New Roman" panose="02020603050405020304" pitchFamily="18" charset="0"/>
                </a:rPr>
                <a:t>All buffer layer structures are found very easily oxidized. Under higher oxygen dose (600-1200 L) bare Ag(111) surface is observed possibly due to shrink of silicene oxide layers. Insets are FFT image corresponding to each STM results.</a:t>
              </a:r>
              <a:endParaRPr lang="en-AU" sz="1200" b="1" dirty="0" smtClean="0">
                <a:latin typeface="+mj-lt"/>
                <a:ea typeface="宋体" panose="02010600030101010101" pitchFamily="2" charset="-122"/>
                <a:cs typeface="Times New Roman" panose="02020603050405020304" pitchFamily="18" charset="0"/>
              </a:endParaRPr>
            </a:p>
          </p:txBody>
        </p:sp>
        <p:sp>
          <p:nvSpPr>
            <p:cNvPr id="15" name="TextBox 14"/>
            <p:cNvSpPr txBox="1"/>
            <p:nvPr/>
          </p:nvSpPr>
          <p:spPr>
            <a:xfrm>
              <a:off x="3969145" y="3151429"/>
              <a:ext cx="646331" cy="369332"/>
            </a:xfrm>
            <a:prstGeom prst="rect">
              <a:avLst/>
            </a:prstGeom>
            <a:noFill/>
          </p:spPr>
          <p:txBody>
            <a:bodyPr wrap="none" rtlCol="0">
              <a:spAutoFit/>
            </a:bodyPr>
            <a:lstStyle/>
            <a:p>
              <a:r>
                <a:rPr lang="en-AU" b="1" dirty="0" smtClean="0">
                  <a:solidFill>
                    <a:schemeClr val="bg1"/>
                  </a:solidFill>
                </a:rPr>
                <a:t>60 L</a:t>
              </a:r>
              <a:endParaRPr lang="en-AU" b="1" dirty="0">
                <a:solidFill>
                  <a:schemeClr val="bg1"/>
                </a:solidFill>
              </a:endParaRPr>
            </a:p>
          </p:txBody>
        </p:sp>
        <p:sp>
          <p:nvSpPr>
            <p:cNvPr id="16" name="TextBox 15"/>
            <p:cNvSpPr txBox="1"/>
            <p:nvPr/>
          </p:nvSpPr>
          <p:spPr>
            <a:xfrm>
              <a:off x="6101509" y="3119163"/>
              <a:ext cx="774571" cy="369332"/>
            </a:xfrm>
            <a:prstGeom prst="rect">
              <a:avLst/>
            </a:prstGeom>
            <a:noFill/>
          </p:spPr>
          <p:txBody>
            <a:bodyPr wrap="none" rtlCol="0">
              <a:spAutoFit/>
            </a:bodyPr>
            <a:lstStyle/>
            <a:p>
              <a:r>
                <a:rPr lang="en-AU" b="1" dirty="0" smtClean="0">
                  <a:solidFill>
                    <a:schemeClr val="bg1"/>
                  </a:solidFill>
                </a:rPr>
                <a:t>600 L</a:t>
              </a:r>
              <a:endParaRPr lang="en-AU" b="1" dirty="0">
                <a:solidFill>
                  <a:schemeClr val="bg1"/>
                </a:solidFill>
              </a:endParaRPr>
            </a:p>
          </p:txBody>
        </p:sp>
        <p:sp>
          <p:nvSpPr>
            <p:cNvPr id="17" name="TextBox 16"/>
            <p:cNvSpPr txBox="1"/>
            <p:nvPr/>
          </p:nvSpPr>
          <p:spPr>
            <a:xfrm>
              <a:off x="3804791" y="5271783"/>
              <a:ext cx="774571" cy="369332"/>
            </a:xfrm>
            <a:prstGeom prst="rect">
              <a:avLst/>
            </a:prstGeom>
            <a:noFill/>
          </p:spPr>
          <p:txBody>
            <a:bodyPr wrap="none" rtlCol="0">
              <a:spAutoFit/>
            </a:bodyPr>
            <a:lstStyle/>
            <a:p>
              <a:r>
                <a:rPr lang="en-AU" b="1" dirty="0" smtClean="0"/>
                <a:t>100 L</a:t>
              </a:r>
              <a:endParaRPr lang="en-AU" b="1" dirty="0"/>
            </a:p>
          </p:txBody>
        </p:sp>
        <p:sp>
          <p:nvSpPr>
            <p:cNvPr id="18" name="TextBox 17"/>
            <p:cNvSpPr txBox="1"/>
            <p:nvPr/>
          </p:nvSpPr>
          <p:spPr>
            <a:xfrm>
              <a:off x="5961984" y="5260048"/>
              <a:ext cx="902811" cy="369332"/>
            </a:xfrm>
            <a:prstGeom prst="rect">
              <a:avLst/>
            </a:prstGeom>
            <a:noFill/>
          </p:spPr>
          <p:txBody>
            <a:bodyPr wrap="none" rtlCol="0">
              <a:spAutoFit/>
            </a:bodyPr>
            <a:lstStyle/>
            <a:p>
              <a:r>
                <a:rPr lang="en-AU" b="1" dirty="0" smtClean="0"/>
                <a:t>1200 L</a:t>
              </a:r>
              <a:endParaRPr lang="en-AU" b="1" dirty="0"/>
            </a:p>
          </p:txBody>
        </p:sp>
      </p:grpSp>
      <p:sp>
        <p:nvSpPr>
          <p:cNvPr id="34" name="Rectangle 33"/>
          <p:cNvSpPr/>
          <p:nvPr/>
        </p:nvSpPr>
        <p:spPr>
          <a:xfrm>
            <a:off x="6842555" y="1581518"/>
            <a:ext cx="1942522" cy="584775"/>
          </a:xfrm>
          <a:prstGeom prst="rect">
            <a:avLst/>
          </a:prstGeom>
        </p:spPr>
        <p:txBody>
          <a:bodyPr wrap="square">
            <a:spAutoFit/>
          </a:bodyPr>
          <a:lstStyle/>
          <a:p>
            <a:r>
              <a:rPr lang="en-AU" sz="1600" b="1" dirty="0" smtClean="0"/>
              <a:t>Silicene buffer layers in O</a:t>
            </a:r>
            <a:r>
              <a:rPr lang="en-AU" sz="1600" b="1" baseline="-25000" dirty="0" smtClean="0"/>
              <a:t>2</a:t>
            </a:r>
            <a:r>
              <a:rPr lang="en-AU" sz="1600" b="1" dirty="0" smtClean="0"/>
              <a:t> </a:t>
            </a:r>
            <a:endParaRPr lang="en-US" sz="1600" b="1" dirty="0"/>
          </a:p>
        </p:txBody>
      </p:sp>
      <p:sp>
        <p:nvSpPr>
          <p:cNvPr id="35" name="Rectangle 34"/>
          <p:cNvSpPr/>
          <p:nvPr/>
        </p:nvSpPr>
        <p:spPr>
          <a:xfrm>
            <a:off x="438151" y="5808732"/>
            <a:ext cx="2343150" cy="253916"/>
          </a:xfrm>
          <a:prstGeom prst="rect">
            <a:avLst/>
          </a:prstGeom>
        </p:spPr>
        <p:txBody>
          <a:bodyPr wrap="square">
            <a:spAutoFit/>
          </a:bodyPr>
          <a:lstStyle/>
          <a:p>
            <a:r>
              <a:rPr lang="en-US" sz="1050" dirty="0" smtClean="0"/>
              <a:t>Y. Du, </a:t>
            </a:r>
            <a:r>
              <a:rPr lang="en-US" sz="1050" i="1" dirty="0" smtClean="0"/>
              <a:t>et al. </a:t>
            </a:r>
            <a:r>
              <a:rPr lang="en-US" sz="1050" b="1" dirty="0" smtClean="0"/>
              <a:t>ACS </a:t>
            </a:r>
            <a:r>
              <a:rPr lang="en-US" sz="1050" b="1" dirty="0"/>
              <a:t>Nano </a:t>
            </a:r>
            <a:r>
              <a:rPr lang="en-US" sz="1050" i="1" dirty="0"/>
              <a:t>8</a:t>
            </a:r>
            <a:r>
              <a:rPr lang="en-US" sz="1050" dirty="0"/>
              <a:t>, 10019 (2014) </a:t>
            </a:r>
          </a:p>
        </p:txBody>
      </p:sp>
    </p:spTree>
    <p:extLst>
      <p:ext uri="{BB962C8B-B14F-4D97-AF65-F5344CB8AC3E}">
        <p14:creationId xmlns:p14="http://schemas.microsoft.com/office/powerpoint/2010/main" val="37756085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094" y="1620493"/>
            <a:ext cx="8426982" cy="28493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34179" y="4543423"/>
            <a:ext cx="7727058" cy="1107996"/>
          </a:xfrm>
          <a:prstGeom prst="rect">
            <a:avLst/>
          </a:prstGeom>
          <a:solidFill>
            <a:schemeClr val="bg1"/>
          </a:solidFill>
        </p:spPr>
        <p:txBody>
          <a:bodyPr wrap="square">
            <a:spAutoFit/>
          </a:bodyPr>
          <a:lstStyle/>
          <a:p>
            <a:pPr algn="just" fontAlgn="auto">
              <a:spcBef>
                <a:spcPts val="0"/>
              </a:spcBef>
              <a:spcAft>
                <a:spcPts val="1000"/>
              </a:spcAft>
              <a:defRPr/>
            </a:pPr>
            <a:r>
              <a:rPr lang="en-AU" sz="1100" b="1" dirty="0" smtClean="0">
                <a:latin typeface="Arial"/>
                <a:ea typeface="宋体" panose="02010600030101010101" pitchFamily="2" charset="-122"/>
                <a:cs typeface="Arial"/>
              </a:rPr>
              <a:t>STM study on oxygen intercalated silicene multilayers exposed in oxygen dose of 600 L at room temperature. </a:t>
            </a:r>
            <a:r>
              <a:rPr lang="en-AU" sz="1100" dirty="0" smtClean="0">
                <a:latin typeface="Arial"/>
                <a:ea typeface="宋体" panose="02010600030101010101" pitchFamily="2" charset="-122"/>
                <a:cs typeface="Arial"/>
              </a:rPr>
              <a:t>The 4x4/</a:t>
            </a:r>
            <a:r>
              <a:rPr lang="en-AU" sz="1100" dirty="0" smtClean="0">
                <a:ea typeface="宋体" panose="02010600030101010101" pitchFamily="2" charset="-122"/>
                <a:cs typeface="Times New Roman" panose="02020603050405020304" pitchFamily="18" charset="0"/>
              </a:rPr>
              <a:t>√13x√13 silicene buffer layer was fully oxidized and transferred into a amorphous structure. The top </a:t>
            </a:r>
            <a:r>
              <a:rPr lang="en-AU" sz="1100" dirty="0">
                <a:ea typeface="宋体" panose="02010600030101010101" pitchFamily="2" charset="-122"/>
                <a:cs typeface="Times New Roman" panose="02020603050405020304" pitchFamily="18" charset="0"/>
              </a:rPr>
              <a:t>√3x√</a:t>
            </a:r>
            <a:r>
              <a:rPr lang="en-AU" sz="1100" dirty="0" smtClean="0">
                <a:ea typeface="宋体" panose="02010600030101010101" pitchFamily="2" charset="-122"/>
                <a:cs typeface="Times New Roman" panose="02020603050405020304" pitchFamily="18" charset="0"/>
              </a:rPr>
              <a:t>3 silicene, on the other hand, exhibits many winkled structure in the surface, which suggests its quasi-freestanding nature. Based on STM study, we emphasized that our proposed method to obtain (quasi-)</a:t>
            </a:r>
            <a:r>
              <a:rPr lang="en-AU" sz="1100" dirty="0">
                <a:ea typeface="宋体" panose="02010600030101010101" pitchFamily="2" charset="-122"/>
                <a:cs typeface="Times New Roman" panose="02020603050405020304" pitchFamily="18" charset="0"/>
              </a:rPr>
              <a:t> </a:t>
            </a:r>
            <a:r>
              <a:rPr lang="en-AU" sz="1100" dirty="0" smtClean="0">
                <a:ea typeface="宋体" panose="02010600030101010101" pitchFamily="2" charset="-122"/>
                <a:cs typeface="Times New Roman" panose="02020603050405020304" pitchFamily="18" charset="0"/>
              </a:rPr>
              <a:t>freestanding silicene by chemical intercalation is feasible. The phonon modes and electronic structures in these oxygen-intercalated silicene, however, require further investigations in order to fulfil the potential application demands in future.</a:t>
            </a:r>
            <a:endParaRPr lang="en-AU" sz="1100" dirty="0">
              <a:latin typeface="Arial"/>
              <a:ea typeface="宋体" panose="02010600030101010101" pitchFamily="2" charset="-122"/>
              <a:cs typeface="Arial"/>
            </a:endParaRPr>
          </a:p>
        </p:txBody>
      </p:sp>
      <p:sp>
        <p:nvSpPr>
          <p:cNvPr id="15" name="Rectangle 14"/>
          <p:cNvSpPr/>
          <p:nvPr/>
        </p:nvSpPr>
        <p:spPr>
          <a:xfrm>
            <a:off x="390480" y="1296391"/>
            <a:ext cx="2942379" cy="338554"/>
          </a:xfrm>
          <a:prstGeom prst="rect">
            <a:avLst/>
          </a:prstGeom>
        </p:spPr>
        <p:txBody>
          <a:bodyPr wrap="square">
            <a:spAutoFit/>
          </a:bodyPr>
          <a:lstStyle/>
          <a:p>
            <a:r>
              <a:rPr lang="en-AU" sz="1600" b="1" dirty="0" smtClean="0"/>
              <a:t>√3×√3 silicene layers in O</a:t>
            </a:r>
            <a:r>
              <a:rPr lang="en-AU" sz="1600" b="1" baseline="-25000" dirty="0" smtClean="0"/>
              <a:t>2</a:t>
            </a:r>
            <a:r>
              <a:rPr lang="en-AU" sz="1600" b="1" dirty="0" smtClean="0"/>
              <a:t> </a:t>
            </a:r>
            <a:endParaRPr lang="en-US" sz="1600" b="1" dirty="0"/>
          </a:p>
        </p:txBody>
      </p:sp>
      <p:sp>
        <p:nvSpPr>
          <p:cNvPr id="16" name="TextBox 15"/>
          <p:cNvSpPr txBox="1"/>
          <p:nvPr/>
        </p:nvSpPr>
        <p:spPr>
          <a:xfrm>
            <a:off x="523214" y="205238"/>
            <a:ext cx="3337560" cy="892552"/>
          </a:xfrm>
          <a:prstGeom prst="rect">
            <a:avLst/>
          </a:prstGeom>
          <a:noFill/>
        </p:spPr>
        <p:txBody>
          <a:bodyPr wrap="square" rtlCol="0">
            <a:spAutoFit/>
          </a:bodyPr>
          <a:lstStyle/>
          <a:p>
            <a:r>
              <a:rPr lang="en-AU" sz="3200" b="1" dirty="0" smtClean="0">
                <a:solidFill>
                  <a:srgbClr val="002060"/>
                </a:solidFill>
                <a:latin typeface="+mj-lt"/>
              </a:rPr>
              <a:t>Chemical Stability</a:t>
            </a:r>
          </a:p>
          <a:p>
            <a:r>
              <a:rPr lang="en-AU" sz="2000" b="1" dirty="0" smtClean="0">
                <a:solidFill>
                  <a:srgbClr val="002060"/>
                </a:solidFill>
              </a:rPr>
              <a:t>Silicene</a:t>
            </a:r>
            <a:endParaRPr lang="en-US" sz="2000" b="1" dirty="0">
              <a:solidFill>
                <a:srgbClr val="002060"/>
              </a:solidFill>
            </a:endParaRPr>
          </a:p>
        </p:txBody>
      </p:sp>
      <p:sp>
        <p:nvSpPr>
          <p:cNvPr id="14" name="Rectangle 13"/>
          <p:cNvSpPr/>
          <p:nvPr/>
        </p:nvSpPr>
        <p:spPr>
          <a:xfrm>
            <a:off x="447675" y="5865882"/>
            <a:ext cx="2819399" cy="253916"/>
          </a:xfrm>
          <a:prstGeom prst="rect">
            <a:avLst/>
          </a:prstGeom>
        </p:spPr>
        <p:txBody>
          <a:bodyPr wrap="square">
            <a:spAutoFit/>
          </a:bodyPr>
          <a:lstStyle/>
          <a:p>
            <a:r>
              <a:rPr lang="en-US" sz="1050" dirty="0" smtClean="0"/>
              <a:t>Y. Du, </a:t>
            </a:r>
            <a:r>
              <a:rPr lang="en-US" sz="1050" i="1" dirty="0" smtClean="0"/>
              <a:t>et al. </a:t>
            </a:r>
            <a:r>
              <a:rPr lang="en-US" sz="1050" b="1" dirty="0" smtClean="0"/>
              <a:t>Sci. Adv. </a:t>
            </a:r>
            <a:r>
              <a:rPr lang="en-US" sz="1050" i="1" dirty="0" smtClean="0"/>
              <a:t>2</a:t>
            </a:r>
            <a:r>
              <a:rPr lang="en-US" sz="1050" dirty="0" smtClean="0"/>
              <a:t>, e1600067 (2016) </a:t>
            </a:r>
            <a:endParaRPr lang="en-US" sz="1050" dirty="0"/>
          </a:p>
        </p:txBody>
      </p:sp>
    </p:spTree>
    <p:extLst>
      <p:ext uri="{BB962C8B-B14F-4D97-AF65-F5344CB8AC3E}">
        <p14:creationId xmlns:p14="http://schemas.microsoft.com/office/powerpoint/2010/main" val="51286044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4" y="205238"/>
            <a:ext cx="3337560" cy="892552"/>
          </a:xfrm>
          <a:prstGeom prst="rect">
            <a:avLst/>
          </a:prstGeom>
          <a:noFill/>
        </p:spPr>
        <p:txBody>
          <a:bodyPr wrap="square" rtlCol="0">
            <a:spAutoFit/>
          </a:bodyPr>
          <a:lstStyle/>
          <a:p>
            <a:r>
              <a:rPr lang="en-AU" sz="3200" b="1" dirty="0" smtClean="0">
                <a:solidFill>
                  <a:srgbClr val="002060"/>
                </a:solidFill>
                <a:latin typeface="+mj-lt"/>
              </a:rPr>
              <a:t>Chemical Stability</a:t>
            </a:r>
          </a:p>
          <a:p>
            <a:r>
              <a:rPr lang="en-AU" sz="2000" b="1" dirty="0">
                <a:solidFill>
                  <a:srgbClr val="002060"/>
                </a:solidFill>
              </a:rPr>
              <a:t>Silicene/Ag(111)</a:t>
            </a:r>
            <a:endParaRPr lang="en-US" sz="2000" b="1" dirty="0">
              <a:solidFill>
                <a:srgbClr val="002060"/>
              </a:solidFill>
            </a:endParaRPr>
          </a:p>
        </p:txBody>
      </p:sp>
      <p:sp>
        <p:nvSpPr>
          <p:cNvPr id="24" name="Rectangle 23"/>
          <p:cNvSpPr/>
          <p:nvPr/>
        </p:nvSpPr>
        <p:spPr>
          <a:xfrm>
            <a:off x="440253" y="6185179"/>
            <a:ext cx="2819399" cy="261610"/>
          </a:xfrm>
          <a:prstGeom prst="rect">
            <a:avLst/>
          </a:prstGeom>
        </p:spPr>
        <p:txBody>
          <a:bodyPr wrap="square">
            <a:spAutoFit/>
          </a:bodyPr>
          <a:lstStyle/>
          <a:p>
            <a:r>
              <a:rPr lang="en-US" sz="1100" dirty="0" smtClean="0"/>
              <a:t>Y. Du, </a:t>
            </a:r>
            <a:r>
              <a:rPr lang="en-US" sz="1100" i="1" dirty="0" smtClean="0"/>
              <a:t>et al. </a:t>
            </a:r>
            <a:r>
              <a:rPr lang="en-US" sz="1100" b="1" dirty="0" smtClean="0"/>
              <a:t>Sci. Adv. </a:t>
            </a:r>
            <a:r>
              <a:rPr lang="en-US" sz="1100" i="1" dirty="0" smtClean="0"/>
              <a:t>2</a:t>
            </a:r>
            <a:r>
              <a:rPr lang="en-US" sz="1100" dirty="0" smtClean="0"/>
              <a:t>, e1600067 (2016) </a:t>
            </a:r>
            <a:endParaRPr lang="en-US" sz="1100" dirty="0"/>
          </a:p>
        </p:txBody>
      </p:sp>
      <p:pic>
        <p:nvPicPr>
          <p:cNvPr id="2" name="Picture 1" descr="屏幕快照 2017-09-08 上午11.38.05.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16200000">
            <a:off x="442799" y="1093998"/>
            <a:ext cx="4929392" cy="4972986"/>
          </a:xfrm>
          <a:prstGeom prst="rect">
            <a:avLst/>
          </a:prstGeom>
        </p:spPr>
      </p:pic>
      <p:pic>
        <p:nvPicPr>
          <p:cNvPr id="25" name="Picture 24" descr="屏幕快照 2017-09-08 上午11.38.05.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16200000">
            <a:off x="2883123" y="3632920"/>
            <a:ext cx="2494472" cy="2451813"/>
          </a:xfrm>
          <a:prstGeom prst="rect">
            <a:avLst/>
          </a:prstGeom>
        </p:spPr>
      </p:pic>
      <p:pic>
        <p:nvPicPr>
          <p:cNvPr id="27" name="Picture 26" descr="屏幕快照 2017-09-08 上午11.38.05.pn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16200000">
            <a:off x="5680677" y="3674121"/>
            <a:ext cx="1763323" cy="1733168"/>
          </a:xfrm>
          <a:prstGeom prst="rect">
            <a:avLst/>
          </a:prstGeom>
        </p:spPr>
      </p:pic>
      <p:pic>
        <p:nvPicPr>
          <p:cNvPr id="28" name="Picture 27" descr="屏幕快照 2017-09-08 上午11.38.05.pn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16200000">
            <a:off x="5419398" y="1146663"/>
            <a:ext cx="2426141" cy="2451810"/>
          </a:xfrm>
          <a:prstGeom prst="rect">
            <a:avLst/>
          </a:prstGeom>
        </p:spPr>
      </p:pic>
      <p:pic>
        <p:nvPicPr>
          <p:cNvPr id="29" name="Picture 28" descr="屏幕快照 2017-09-08 上午11.38.05.png"/>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rot="16200000">
            <a:off x="523575" y="3594746"/>
            <a:ext cx="2386369" cy="2397914"/>
          </a:xfrm>
          <a:prstGeom prst="rect">
            <a:avLst/>
          </a:prstGeom>
        </p:spPr>
      </p:pic>
    </p:spTree>
    <p:extLst>
      <p:ext uri="{BB962C8B-B14F-4D97-AF65-F5344CB8AC3E}">
        <p14:creationId xmlns:p14="http://schemas.microsoft.com/office/powerpoint/2010/main" val="35621014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804" y="1107179"/>
            <a:ext cx="6156383" cy="4619085"/>
          </a:xfrm>
          <a:prstGeom prst="rect">
            <a:avLst/>
          </a:prstGeom>
          <a:noFill/>
          <a:ln w="9525">
            <a:noFill/>
            <a:miter lim="800000"/>
            <a:headEnd/>
            <a:tailEnd/>
          </a:ln>
        </p:spPr>
      </p:pic>
      <p:sp>
        <p:nvSpPr>
          <p:cNvPr id="11" name="Rectangle 10"/>
          <p:cNvSpPr/>
          <p:nvPr/>
        </p:nvSpPr>
        <p:spPr>
          <a:xfrm>
            <a:off x="6545279" y="1457977"/>
            <a:ext cx="1861997" cy="3524041"/>
          </a:xfrm>
          <a:prstGeom prst="rect">
            <a:avLst/>
          </a:prstGeom>
          <a:solidFill>
            <a:schemeClr val="bg1"/>
          </a:solidFill>
        </p:spPr>
        <p:txBody>
          <a:bodyPr wrap="square">
            <a:spAutoFit/>
          </a:bodyPr>
          <a:lstStyle/>
          <a:p>
            <a:pPr fontAlgn="auto">
              <a:spcBef>
                <a:spcPts val="0"/>
              </a:spcBef>
              <a:spcAft>
                <a:spcPts val="1000"/>
              </a:spcAft>
              <a:defRPr/>
            </a:pPr>
            <a:r>
              <a:rPr lang="en-AU" sz="1200" b="1" dirty="0" smtClean="0">
                <a:latin typeface="+mj-lt"/>
                <a:ea typeface="宋体" panose="02010600030101010101" pitchFamily="2" charset="-122"/>
                <a:cs typeface="Times New Roman" panose="02020603050405020304" pitchFamily="18" charset="0"/>
              </a:rPr>
              <a:t>ARPES results on oxygen-intercalated silicene samples.</a:t>
            </a:r>
            <a:r>
              <a:rPr lang="en-AU" sz="1100" dirty="0" smtClean="0">
                <a:latin typeface="+mj-lt"/>
                <a:ea typeface="宋体" panose="02010600030101010101" pitchFamily="2" charset="-122"/>
                <a:cs typeface="Times New Roman" panose="02020603050405020304" pitchFamily="18" charset="0"/>
              </a:rPr>
              <a:t> The Dirac cone structure is demonstrated in </a:t>
            </a:r>
            <a:r>
              <a:rPr lang="en-AU" sz="1100" dirty="0">
                <a:latin typeface="+mj-lt"/>
                <a:ea typeface="宋体" panose="02010600030101010101" pitchFamily="2" charset="-122"/>
                <a:cs typeface="Times New Roman" panose="02020603050405020304" pitchFamily="18" charset="0"/>
              </a:rPr>
              <a:t>pristine √3x√3 silicene grown on 4x4/√13x√13 </a:t>
            </a:r>
            <a:r>
              <a:rPr lang="en-AU" sz="1100" dirty="0" smtClean="0">
                <a:latin typeface="+mj-lt"/>
                <a:ea typeface="宋体" panose="02010600030101010101" pitchFamily="2" charset="-122"/>
                <a:cs typeface="Times New Roman" panose="02020603050405020304" pitchFamily="18" charset="0"/>
              </a:rPr>
              <a:t>buffer layers. During oxygen intercalation,  the doping level has been modulated from -0.33 eV to -0.26 eV as oxygen dose increased from 0 L to 1200 L.  are fully oxidized, while, the top-layer √</a:t>
            </a:r>
            <a:r>
              <a:rPr lang="en-AU" sz="1100" dirty="0">
                <a:latin typeface="+mj-lt"/>
                <a:ea typeface="宋体" panose="02010600030101010101" pitchFamily="2" charset="-122"/>
                <a:cs typeface="Times New Roman" panose="02020603050405020304" pitchFamily="18" charset="0"/>
              </a:rPr>
              <a:t>3x√</a:t>
            </a:r>
            <a:r>
              <a:rPr lang="en-AU" sz="1100" dirty="0" smtClean="0">
                <a:latin typeface="+mj-lt"/>
                <a:ea typeface="宋体" panose="02010600030101010101" pitchFamily="2" charset="-122"/>
                <a:cs typeface="Times New Roman" panose="02020603050405020304" pitchFamily="18" charset="0"/>
              </a:rPr>
              <a:t>3 silicene layers remain Their structures. Additional information including strain releasing </a:t>
            </a:r>
            <a:r>
              <a:rPr lang="en-AU" sz="1100" dirty="0">
                <a:latin typeface="+mj-lt"/>
                <a:ea typeface="宋体" panose="02010600030101010101" pitchFamily="2" charset="-122"/>
                <a:cs typeface="Times New Roman" panose="02020603050405020304" pitchFamily="18" charset="0"/>
              </a:rPr>
              <a:t>in oxygen-intercalated √3x√3 silicene is </a:t>
            </a:r>
            <a:r>
              <a:rPr lang="en-AU" sz="1100" dirty="0" smtClean="0">
                <a:latin typeface="+mj-lt"/>
                <a:ea typeface="宋体" panose="02010600030101010101" pitchFamily="2" charset="-122"/>
                <a:cs typeface="Times New Roman" panose="02020603050405020304" pitchFamily="18" charset="0"/>
              </a:rPr>
              <a:t>demonstrated in this </a:t>
            </a:r>
            <a:r>
              <a:rPr lang="en-AU" sz="1100" i="1" dirty="0" smtClean="0">
                <a:latin typeface="+mj-lt"/>
                <a:ea typeface="宋体" panose="02010600030101010101" pitchFamily="2" charset="-122"/>
                <a:cs typeface="Times New Roman" panose="02020603050405020304" pitchFamily="18" charset="0"/>
              </a:rPr>
              <a:t>in</a:t>
            </a:r>
            <a:r>
              <a:rPr lang="en-AU" sz="1100" dirty="0" smtClean="0">
                <a:latin typeface="+mj-lt"/>
                <a:ea typeface="宋体" panose="02010600030101010101" pitchFamily="2" charset="-122"/>
                <a:cs typeface="Times New Roman" panose="02020603050405020304" pitchFamily="18" charset="0"/>
              </a:rPr>
              <a:t>-</a:t>
            </a:r>
            <a:r>
              <a:rPr lang="en-AU" sz="1100" i="1" dirty="0" smtClean="0">
                <a:latin typeface="+mj-lt"/>
                <a:ea typeface="宋体" panose="02010600030101010101" pitchFamily="2" charset="-122"/>
                <a:cs typeface="Times New Roman" panose="02020603050405020304" pitchFamily="18" charset="0"/>
              </a:rPr>
              <a:t>situ</a:t>
            </a:r>
            <a:r>
              <a:rPr lang="en-AU" sz="1100" dirty="0" smtClean="0">
                <a:latin typeface="+mj-lt"/>
                <a:ea typeface="宋体" panose="02010600030101010101" pitchFamily="2" charset="-122"/>
                <a:cs typeface="Times New Roman" panose="02020603050405020304" pitchFamily="18" charset="0"/>
              </a:rPr>
              <a:t> Raman spectroscopy result.</a:t>
            </a:r>
            <a:endParaRPr lang="en-AU" sz="1100" dirty="0">
              <a:latin typeface="+mj-lt"/>
              <a:ea typeface="宋体" panose="02010600030101010101" pitchFamily="2" charset="-122"/>
              <a:cs typeface="Times New Roman" panose="02020603050405020304" pitchFamily="18" charset="0"/>
            </a:endParaRPr>
          </a:p>
        </p:txBody>
      </p:sp>
      <p:sp>
        <p:nvSpPr>
          <p:cNvPr id="14" name="TextBox 13"/>
          <p:cNvSpPr txBox="1"/>
          <p:nvPr/>
        </p:nvSpPr>
        <p:spPr>
          <a:xfrm>
            <a:off x="523214" y="205238"/>
            <a:ext cx="3337560" cy="892552"/>
          </a:xfrm>
          <a:prstGeom prst="rect">
            <a:avLst/>
          </a:prstGeom>
          <a:noFill/>
        </p:spPr>
        <p:txBody>
          <a:bodyPr wrap="square" rtlCol="0">
            <a:spAutoFit/>
          </a:bodyPr>
          <a:lstStyle/>
          <a:p>
            <a:r>
              <a:rPr lang="en-AU" sz="3200" b="1" dirty="0" smtClean="0">
                <a:solidFill>
                  <a:srgbClr val="002060"/>
                </a:solidFill>
                <a:latin typeface="+mj-lt"/>
              </a:rPr>
              <a:t>Chemical Stability</a:t>
            </a:r>
          </a:p>
          <a:p>
            <a:r>
              <a:rPr lang="en-AU" sz="2000" b="1" dirty="0" smtClean="0">
                <a:solidFill>
                  <a:srgbClr val="002060"/>
                </a:solidFill>
              </a:rPr>
              <a:t>Silicene</a:t>
            </a:r>
            <a:endParaRPr lang="en-US" sz="2000" b="1" dirty="0">
              <a:solidFill>
                <a:srgbClr val="002060"/>
              </a:solidFill>
            </a:endParaRPr>
          </a:p>
        </p:txBody>
      </p:sp>
      <p:sp>
        <p:nvSpPr>
          <p:cNvPr id="15" name="Rectangle 14"/>
          <p:cNvSpPr/>
          <p:nvPr/>
        </p:nvSpPr>
        <p:spPr>
          <a:xfrm>
            <a:off x="571500" y="6227832"/>
            <a:ext cx="2819399" cy="415498"/>
          </a:xfrm>
          <a:prstGeom prst="rect">
            <a:avLst/>
          </a:prstGeom>
        </p:spPr>
        <p:txBody>
          <a:bodyPr wrap="square">
            <a:spAutoFit/>
          </a:bodyPr>
          <a:lstStyle/>
          <a:p>
            <a:r>
              <a:rPr lang="en-US" sz="1050" dirty="0" smtClean="0"/>
              <a:t>Y. Du, </a:t>
            </a:r>
            <a:r>
              <a:rPr lang="en-US" sz="1050" i="1" dirty="0" smtClean="0"/>
              <a:t>et al. </a:t>
            </a:r>
            <a:r>
              <a:rPr lang="en-US" sz="1050" b="1" dirty="0" smtClean="0"/>
              <a:t>Sci. Adv. </a:t>
            </a:r>
            <a:r>
              <a:rPr lang="en-US" sz="1050" i="1" dirty="0" smtClean="0"/>
              <a:t>2</a:t>
            </a:r>
            <a:r>
              <a:rPr lang="en-US" sz="1050" dirty="0" smtClean="0"/>
              <a:t>, e1600067 (2016) </a:t>
            </a:r>
          </a:p>
          <a:p>
            <a:r>
              <a:rPr lang="en-AU" sz="1050" dirty="0"/>
              <a:t>J. </a:t>
            </a:r>
            <a:r>
              <a:rPr lang="en-AU" sz="1050" dirty="0" err="1"/>
              <a:t>Zhuang</a:t>
            </a:r>
            <a:r>
              <a:rPr lang="en-AU" sz="1050" dirty="0"/>
              <a:t> </a:t>
            </a:r>
            <a:r>
              <a:rPr lang="en-AU" sz="1050" i="1" dirty="0"/>
              <a:t>et al., </a:t>
            </a:r>
            <a:r>
              <a:rPr lang="en-US" sz="1050" b="1" dirty="0"/>
              <a:t>Adv. Mater. </a:t>
            </a:r>
            <a:r>
              <a:rPr lang="en-US" sz="1050" dirty="0"/>
              <a:t>2, 1606716 (2017)</a:t>
            </a:r>
          </a:p>
        </p:txBody>
      </p:sp>
    </p:spTree>
    <p:extLst>
      <p:ext uri="{BB962C8B-B14F-4D97-AF65-F5344CB8AC3E}">
        <p14:creationId xmlns:p14="http://schemas.microsoft.com/office/powerpoint/2010/main" val="14783169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33442"/>
          <a:stretch/>
        </p:blipFill>
        <p:spPr bwMode="auto">
          <a:xfrm>
            <a:off x="470994" y="1171517"/>
            <a:ext cx="4739061" cy="2407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523214" y="205238"/>
            <a:ext cx="3337560" cy="892552"/>
          </a:xfrm>
          <a:prstGeom prst="rect">
            <a:avLst/>
          </a:prstGeom>
          <a:noFill/>
        </p:spPr>
        <p:txBody>
          <a:bodyPr wrap="square" rtlCol="0">
            <a:spAutoFit/>
          </a:bodyPr>
          <a:lstStyle/>
          <a:p>
            <a:r>
              <a:rPr lang="en-AU" sz="3200" b="1" dirty="0" smtClean="0">
                <a:solidFill>
                  <a:srgbClr val="002060"/>
                </a:solidFill>
                <a:latin typeface="+mj-lt"/>
              </a:rPr>
              <a:t>Chemical Stability</a:t>
            </a:r>
          </a:p>
          <a:p>
            <a:r>
              <a:rPr lang="en-AU" sz="2000" b="1" dirty="0" smtClean="0">
                <a:solidFill>
                  <a:srgbClr val="002060"/>
                </a:solidFill>
              </a:rPr>
              <a:t>Silicene</a:t>
            </a:r>
            <a:endParaRPr lang="en-US" sz="2000" b="1" dirty="0">
              <a:solidFill>
                <a:srgbClr val="002060"/>
              </a:solidFill>
            </a:endParaRPr>
          </a:p>
        </p:txBody>
      </p:sp>
      <p:sp>
        <p:nvSpPr>
          <p:cNvPr id="14" name="Rectangle 13"/>
          <p:cNvSpPr/>
          <p:nvPr/>
        </p:nvSpPr>
        <p:spPr>
          <a:xfrm>
            <a:off x="412882" y="6283363"/>
            <a:ext cx="2819399" cy="253916"/>
          </a:xfrm>
          <a:prstGeom prst="rect">
            <a:avLst/>
          </a:prstGeom>
        </p:spPr>
        <p:txBody>
          <a:bodyPr wrap="square">
            <a:spAutoFit/>
          </a:bodyPr>
          <a:lstStyle/>
          <a:p>
            <a:r>
              <a:rPr lang="en-US" sz="1050" dirty="0" smtClean="0"/>
              <a:t>Y. Du, </a:t>
            </a:r>
            <a:r>
              <a:rPr lang="en-US" sz="1050" i="1" dirty="0" smtClean="0"/>
              <a:t>et al. </a:t>
            </a:r>
            <a:r>
              <a:rPr lang="en-US" sz="1050" b="1" dirty="0" smtClean="0"/>
              <a:t>Sci. Adv. </a:t>
            </a:r>
            <a:r>
              <a:rPr lang="en-US" sz="1050" i="1" dirty="0" smtClean="0"/>
              <a:t>2</a:t>
            </a:r>
            <a:r>
              <a:rPr lang="en-US" sz="1050" dirty="0" smtClean="0"/>
              <a:t>, e1600067 (2016) </a:t>
            </a:r>
            <a:endParaRPr lang="en-US" sz="1050" dirty="0"/>
          </a:p>
        </p:txBody>
      </p:sp>
      <p:pic>
        <p:nvPicPr>
          <p:cNvPr id="17" name="Picture 16"/>
          <p:cNvPicPr>
            <a:picLocks noChangeAspect="1"/>
          </p:cNvPicPr>
          <p:nvPr/>
        </p:nvPicPr>
        <p:blipFill>
          <a:blip r:embed="rId5">
            <a:clrChange>
              <a:clrFrom>
                <a:srgbClr val="FFFFFF"/>
              </a:clrFrom>
              <a:clrTo>
                <a:srgbClr val="FFFFFF">
                  <a:alpha val="0"/>
                </a:srgbClr>
              </a:clrTo>
            </a:clrChange>
          </a:blip>
          <a:stretch>
            <a:fillRect/>
          </a:stretch>
        </p:blipFill>
        <p:spPr>
          <a:xfrm>
            <a:off x="748080" y="3727061"/>
            <a:ext cx="4220646" cy="2116980"/>
          </a:xfrm>
          <a:prstGeom prst="rect">
            <a:avLst/>
          </a:prstGeom>
        </p:spPr>
      </p:pic>
      <p:sp>
        <p:nvSpPr>
          <p:cNvPr id="18" name="Rectangle 17"/>
          <p:cNvSpPr/>
          <p:nvPr/>
        </p:nvSpPr>
        <p:spPr>
          <a:xfrm>
            <a:off x="5400653" y="2392279"/>
            <a:ext cx="3245374" cy="1323439"/>
          </a:xfrm>
          <a:prstGeom prst="rect">
            <a:avLst/>
          </a:prstGeom>
        </p:spPr>
        <p:txBody>
          <a:bodyPr wrap="square">
            <a:spAutoFit/>
          </a:bodyPr>
          <a:lstStyle/>
          <a:p>
            <a:r>
              <a:rPr lang="en-US" altLang="zh-CN" sz="1600" b="1" dirty="0" smtClean="0"/>
              <a:t>Quasi-free-standing silicene layers </a:t>
            </a:r>
            <a:r>
              <a:rPr lang="en-US" altLang="zh-CN" sz="1600" dirty="0" smtClean="0"/>
              <a:t>was obtained by </a:t>
            </a:r>
            <a:r>
              <a:rPr lang="en-US" sz="1600" dirty="0"/>
              <a:t>using </a:t>
            </a:r>
            <a:r>
              <a:rPr lang="en-US" sz="1600" dirty="0" smtClean="0"/>
              <a:t>’oxygen chemical </a:t>
            </a:r>
            <a:r>
              <a:rPr lang="en-US" sz="1600" dirty="0"/>
              <a:t>scissors' to break the bond between silicene and the </a:t>
            </a:r>
            <a:r>
              <a:rPr lang="en-US" sz="1600" dirty="0" smtClean="0"/>
              <a:t>substrate.</a:t>
            </a:r>
            <a:endParaRPr lang="en-US" sz="1600" dirty="0"/>
          </a:p>
          <a:p>
            <a:r>
              <a:rPr lang="en-US" altLang="zh-CN" sz="1600" b="1" dirty="0" smtClean="0"/>
              <a:t>  </a:t>
            </a:r>
            <a:endParaRPr lang="en-US" sz="1600" b="1" dirty="0"/>
          </a:p>
        </p:txBody>
      </p:sp>
    </p:spTree>
    <p:extLst>
      <p:ext uri="{BB962C8B-B14F-4D97-AF65-F5344CB8AC3E}">
        <p14:creationId xmlns:p14="http://schemas.microsoft.com/office/powerpoint/2010/main" val="233204070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3988965" cy="892552"/>
          </a:xfrm>
          <a:prstGeom prst="rect">
            <a:avLst/>
          </a:prstGeom>
          <a:noFill/>
        </p:spPr>
        <p:txBody>
          <a:bodyPr wrap="square" rtlCol="0">
            <a:spAutoFit/>
          </a:bodyPr>
          <a:lstStyle/>
          <a:p>
            <a:r>
              <a:rPr lang="en-AU" sz="3200" b="1" dirty="0" smtClean="0">
                <a:solidFill>
                  <a:srgbClr val="002060"/>
                </a:solidFill>
                <a:latin typeface="+mj-lt"/>
              </a:rPr>
              <a:t>Interlayer Interaction</a:t>
            </a:r>
          </a:p>
          <a:p>
            <a:r>
              <a:rPr lang="en-AU" sz="2000" b="1" dirty="0" smtClean="0">
                <a:solidFill>
                  <a:srgbClr val="002060"/>
                </a:solidFill>
              </a:rPr>
              <a:t>Silicene</a:t>
            </a:r>
            <a:endParaRPr lang="en-US" sz="2000" b="1" dirty="0" smtClean="0">
              <a:solidFill>
                <a:srgbClr val="002060"/>
              </a:solidFill>
            </a:endParaRPr>
          </a:p>
        </p:txBody>
      </p:sp>
      <p:grpSp>
        <p:nvGrpSpPr>
          <p:cNvPr id="11" name="Group 10"/>
          <p:cNvGrpSpPr/>
          <p:nvPr/>
        </p:nvGrpSpPr>
        <p:grpSpPr>
          <a:xfrm>
            <a:off x="319873" y="1183517"/>
            <a:ext cx="8686441" cy="1635015"/>
            <a:chOff x="491215" y="2826636"/>
            <a:chExt cx="8686441" cy="1635015"/>
          </a:xfrm>
        </p:grpSpPr>
        <p:pic>
          <p:nvPicPr>
            <p:cNvPr id="1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16717" y="2991782"/>
              <a:ext cx="2238077" cy="1261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736188" y="2991782"/>
              <a:ext cx="2335838" cy="143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966431" y="2870948"/>
              <a:ext cx="1555568" cy="1508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2781372" y="2857463"/>
              <a:ext cx="519483" cy="307777"/>
            </a:xfrm>
            <a:prstGeom prst="rect">
              <a:avLst/>
            </a:prstGeom>
            <a:noFill/>
          </p:spPr>
          <p:txBody>
            <a:bodyPr wrap="square" rtlCol="0">
              <a:spAutoFit/>
            </a:bodyPr>
            <a:lstStyle/>
            <a:p>
              <a:r>
                <a:rPr lang="en-AU" sz="1400" dirty="0" smtClean="0"/>
                <a:t>(b)</a:t>
              </a:r>
              <a:endParaRPr lang="en-US" sz="1400" dirty="0"/>
            </a:p>
          </p:txBody>
        </p:sp>
        <p:sp>
          <p:nvSpPr>
            <p:cNvPr id="18" name="TextBox 17"/>
            <p:cNvSpPr txBox="1"/>
            <p:nvPr/>
          </p:nvSpPr>
          <p:spPr>
            <a:xfrm>
              <a:off x="4442025" y="2874808"/>
              <a:ext cx="588326" cy="307777"/>
            </a:xfrm>
            <a:prstGeom prst="rect">
              <a:avLst/>
            </a:prstGeom>
            <a:noFill/>
          </p:spPr>
          <p:txBody>
            <a:bodyPr wrap="square" rtlCol="0">
              <a:spAutoFit/>
            </a:bodyPr>
            <a:lstStyle/>
            <a:p>
              <a:r>
                <a:rPr lang="en-AU" sz="1400" dirty="0" smtClean="0"/>
                <a:t>(c)</a:t>
              </a:r>
              <a:endParaRPr lang="en-US" sz="1400" dirty="0"/>
            </a:p>
          </p:txBody>
        </p:sp>
        <p:sp>
          <p:nvSpPr>
            <p:cNvPr id="19" name="Rectangle 18"/>
            <p:cNvSpPr/>
            <p:nvPr/>
          </p:nvSpPr>
          <p:spPr>
            <a:xfrm>
              <a:off x="491215" y="2826636"/>
              <a:ext cx="8686441" cy="163501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33984" y="2873816"/>
              <a:ext cx="477320" cy="288147"/>
            </a:xfrm>
            <a:prstGeom prst="rect">
              <a:avLst/>
            </a:prstGeom>
            <a:solidFill>
              <a:schemeClr val="bg1"/>
            </a:solidFill>
          </p:spPr>
          <p:txBody>
            <a:bodyPr wrap="square" lIns="36000" tIns="36000" rIns="36000" bIns="36000" rtlCol="0">
              <a:spAutoFit/>
            </a:bodyPr>
            <a:lstStyle/>
            <a:p>
              <a:r>
                <a:rPr lang="en-AU" sz="1400" dirty="0" smtClean="0"/>
                <a:t>(a)</a:t>
              </a:r>
              <a:endParaRPr lang="en-US" sz="1400" dirty="0"/>
            </a:p>
          </p:txBody>
        </p:sp>
      </p:grpSp>
      <p:grpSp>
        <p:nvGrpSpPr>
          <p:cNvPr id="21" name="Group 20"/>
          <p:cNvGrpSpPr/>
          <p:nvPr/>
        </p:nvGrpSpPr>
        <p:grpSpPr>
          <a:xfrm>
            <a:off x="329217" y="2925163"/>
            <a:ext cx="2156055" cy="2151844"/>
            <a:chOff x="91845" y="2594610"/>
            <a:chExt cx="2156055" cy="2151844"/>
          </a:xfrm>
        </p:grpSpPr>
        <p:grpSp>
          <p:nvGrpSpPr>
            <p:cNvPr id="22" name="Group 21"/>
            <p:cNvGrpSpPr/>
            <p:nvPr/>
          </p:nvGrpSpPr>
          <p:grpSpPr>
            <a:xfrm>
              <a:off x="91845" y="2594610"/>
              <a:ext cx="2156055" cy="2151844"/>
              <a:chOff x="91845" y="2594610"/>
              <a:chExt cx="2156055" cy="2151844"/>
            </a:xfrm>
          </p:grpSpPr>
          <p:grpSp>
            <p:nvGrpSpPr>
              <p:cNvPr id="25" name="Group 24"/>
              <p:cNvGrpSpPr/>
              <p:nvPr/>
            </p:nvGrpSpPr>
            <p:grpSpPr>
              <a:xfrm>
                <a:off x="91845" y="2594610"/>
                <a:ext cx="2156055" cy="2151844"/>
                <a:chOff x="68985" y="2609849"/>
                <a:chExt cx="18035225" cy="18000000"/>
              </a:xfrm>
            </p:grpSpPr>
            <p:pic>
              <p:nvPicPr>
                <p:cNvPr id="28" name="Picture 2" descr="C:\Users\ydu\Documents\ISEM\Publications\Papers\(pre) 2015 Silicene-van Hove singularity\images\Figure 1\twisted with r3 (50x50 nm).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985" y="2609849"/>
                  <a:ext cx="18035225" cy="1800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9" name="Rectangle 28"/>
                <p:cNvSpPr/>
                <p:nvPr/>
              </p:nvSpPr>
              <p:spPr>
                <a:xfrm>
                  <a:off x="6486525" y="9601200"/>
                  <a:ext cx="2160000" cy="21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5361286" y="14869465"/>
                  <a:ext cx="2159998" cy="215999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661072" y="3273723"/>
                <a:ext cx="263214" cy="276999"/>
              </a:xfrm>
              <a:prstGeom prst="rect">
                <a:avLst/>
              </a:prstGeom>
              <a:noFill/>
            </p:spPr>
            <p:txBody>
              <a:bodyPr wrap="none" rtlCol="0">
                <a:spAutoFit/>
              </a:bodyPr>
              <a:lstStyle/>
              <a:p>
                <a:r>
                  <a:rPr lang="en-US" sz="1200" dirty="0" smtClean="0"/>
                  <a:t>1</a:t>
                </a:r>
                <a:endParaRPr lang="en-US" sz="1200" dirty="0"/>
              </a:p>
            </p:txBody>
          </p:sp>
          <p:sp>
            <p:nvSpPr>
              <p:cNvPr id="27" name="TextBox 26"/>
              <p:cNvSpPr txBox="1"/>
              <p:nvPr/>
            </p:nvSpPr>
            <p:spPr>
              <a:xfrm>
                <a:off x="1724996" y="3932207"/>
                <a:ext cx="268022" cy="276999"/>
              </a:xfrm>
              <a:prstGeom prst="rect">
                <a:avLst/>
              </a:prstGeom>
              <a:noFill/>
            </p:spPr>
            <p:txBody>
              <a:bodyPr wrap="none" rtlCol="0">
                <a:spAutoFit/>
              </a:bodyPr>
              <a:lstStyle/>
              <a:p>
                <a:r>
                  <a:rPr lang="en-US" sz="1200" dirty="0" smtClean="0"/>
                  <a:t>2</a:t>
                </a:r>
                <a:endParaRPr lang="en-US" sz="1200" dirty="0"/>
              </a:p>
            </p:txBody>
          </p:sp>
        </p:grpSp>
        <p:cxnSp>
          <p:nvCxnSpPr>
            <p:cNvPr id="23" name="Straight Connector 22"/>
            <p:cNvCxnSpPr/>
            <p:nvPr/>
          </p:nvCxnSpPr>
          <p:spPr>
            <a:xfrm>
              <a:off x="281940" y="4594860"/>
              <a:ext cx="43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60020" y="4290060"/>
              <a:ext cx="644728" cy="307777"/>
            </a:xfrm>
            <a:prstGeom prst="rect">
              <a:avLst/>
            </a:prstGeom>
            <a:noFill/>
          </p:spPr>
          <p:txBody>
            <a:bodyPr wrap="none" rtlCol="0">
              <a:spAutoFit/>
            </a:bodyPr>
            <a:lstStyle/>
            <a:p>
              <a:r>
                <a:rPr lang="en-US" altLang="zh-CN" sz="1400" b="1" dirty="0" smtClean="0"/>
                <a:t>10 nm</a:t>
              </a:r>
              <a:endParaRPr lang="en-US" sz="1400" b="1" dirty="0"/>
            </a:p>
          </p:txBody>
        </p:sp>
      </p:grpSp>
      <p:grpSp>
        <p:nvGrpSpPr>
          <p:cNvPr id="31" name="Group 30"/>
          <p:cNvGrpSpPr/>
          <p:nvPr/>
        </p:nvGrpSpPr>
        <p:grpSpPr>
          <a:xfrm>
            <a:off x="4803332" y="2912726"/>
            <a:ext cx="2160000" cy="2160000"/>
            <a:chOff x="7171138" y="3080493"/>
            <a:chExt cx="2160000" cy="2160000"/>
          </a:xfrm>
        </p:grpSpPr>
        <p:grpSp>
          <p:nvGrpSpPr>
            <p:cNvPr id="32" name="Group 31"/>
            <p:cNvGrpSpPr/>
            <p:nvPr/>
          </p:nvGrpSpPr>
          <p:grpSpPr>
            <a:xfrm>
              <a:off x="7171138" y="3080493"/>
              <a:ext cx="2160000" cy="2160000"/>
              <a:chOff x="2308860" y="2598420"/>
              <a:chExt cx="2160000" cy="2160000"/>
            </a:xfrm>
          </p:grpSpPr>
          <p:pic>
            <p:nvPicPr>
              <p:cNvPr id="34" name="Picture 3" descr="C:\Users\ydu\Documents\ISEM\Publications\Papers\(pre) 2015 Silicene-van Hove singularity\images\Figure 1\twisted with r3 (50x50 nm) area 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08860" y="2598420"/>
                <a:ext cx="216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5" name="Straight Connector 34"/>
              <p:cNvCxnSpPr/>
              <p:nvPr/>
            </p:nvCxnSpPr>
            <p:spPr>
              <a:xfrm>
                <a:off x="2423160" y="4602480"/>
                <a:ext cx="3600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316480" y="4297680"/>
                <a:ext cx="558166" cy="307777"/>
              </a:xfrm>
              <a:prstGeom prst="rect">
                <a:avLst/>
              </a:prstGeom>
              <a:noFill/>
            </p:spPr>
            <p:txBody>
              <a:bodyPr wrap="none" rtlCol="0">
                <a:spAutoFit/>
              </a:bodyPr>
              <a:lstStyle/>
              <a:p>
                <a:r>
                  <a:rPr lang="en-US" altLang="zh-CN" sz="1400" b="1" dirty="0" smtClean="0">
                    <a:solidFill>
                      <a:schemeClr val="bg1"/>
                    </a:solidFill>
                  </a:rPr>
                  <a:t>1 nm</a:t>
                </a:r>
                <a:endParaRPr lang="en-US" sz="1400" b="1" dirty="0">
                  <a:solidFill>
                    <a:schemeClr val="bg1"/>
                  </a:solidFill>
                </a:endParaRPr>
              </a:p>
            </p:txBody>
          </p:sp>
        </p:grpSp>
        <p:sp>
          <p:nvSpPr>
            <p:cNvPr id="33" name="Diamond 32"/>
            <p:cNvSpPr/>
            <p:nvPr/>
          </p:nvSpPr>
          <p:spPr>
            <a:xfrm>
              <a:off x="8711874" y="3561135"/>
              <a:ext cx="251483" cy="405441"/>
            </a:xfrm>
            <a:prstGeom prst="diamond">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2565497" y="2921353"/>
            <a:ext cx="2160000" cy="2160000"/>
            <a:chOff x="4579620" y="2606040"/>
            <a:chExt cx="2160000" cy="2160000"/>
          </a:xfrm>
        </p:grpSpPr>
        <p:grpSp>
          <p:nvGrpSpPr>
            <p:cNvPr id="38" name="Group 37"/>
            <p:cNvGrpSpPr/>
            <p:nvPr/>
          </p:nvGrpSpPr>
          <p:grpSpPr>
            <a:xfrm>
              <a:off x="4579620" y="2606040"/>
              <a:ext cx="2160000" cy="2160000"/>
              <a:chOff x="4655820" y="2628900"/>
              <a:chExt cx="2160000" cy="2160000"/>
            </a:xfrm>
          </p:grpSpPr>
          <p:pic>
            <p:nvPicPr>
              <p:cNvPr id="40" name="Picture 4" descr="C:\Users\ydu\Documents\ISEM\Publications\Papers\(pre) 2015 Silicene-van Hove singularity\images\Figure 1\twisted with r3 (50x50 nm) area 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55820" y="2628900"/>
                <a:ext cx="216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41" name="Straight Connector 40"/>
              <p:cNvCxnSpPr/>
              <p:nvPr/>
            </p:nvCxnSpPr>
            <p:spPr>
              <a:xfrm>
                <a:off x="4869180" y="4632960"/>
                <a:ext cx="3600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70120" y="4328160"/>
                <a:ext cx="558166" cy="307777"/>
              </a:xfrm>
              <a:prstGeom prst="rect">
                <a:avLst/>
              </a:prstGeom>
              <a:noFill/>
            </p:spPr>
            <p:txBody>
              <a:bodyPr wrap="none" rtlCol="0">
                <a:spAutoFit/>
              </a:bodyPr>
              <a:lstStyle/>
              <a:p>
                <a:r>
                  <a:rPr lang="en-US" altLang="zh-CN" sz="1400" b="1" dirty="0" smtClean="0">
                    <a:solidFill>
                      <a:schemeClr val="bg1"/>
                    </a:solidFill>
                  </a:rPr>
                  <a:t>1 nm</a:t>
                </a:r>
                <a:endParaRPr lang="en-US" sz="1400" b="1" dirty="0">
                  <a:solidFill>
                    <a:schemeClr val="bg1"/>
                  </a:solidFill>
                </a:endParaRPr>
              </a:p>
            </p:txBody>
          </p:sp>
        </p:grpSp>
        <p:sp>
          <p:nvSpPr>
            <p:cNvPr id="39" name="Diamond 38"/>
            <p:cNvSpPr/>
            <p:nvPr/>
          </p:nvSpPr>
          <p:spPr>
            <a:xfrm rot="20898996">
              <a:off x="4804324" y="2890929"/>
              <a:ext cx="784258" cy="1169957"/>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extBox 42"/>
          <p:cNvSpPr txBox="1"/>
          <p:nvPr/>
        </p:nvSpPr>
        <p:spPr>
          <a:xfrm>
            <a:off x="553229" y="5139086"/>
            <a:ext cx="8116728" cy="600164"/>
          </a:xfrm>
          <a:prstGeom prst="rect">
            <a:avLst/>
          </a:prstGeom>
          <a:noFill/>
        </p:spPr>
        <p:txBody>
          <a:bodyPr wrap="square" rtlCol="0">
            <a:spAutoFit/>
          </a:bodyPr>
          <a:lstStyle/>
          <a:p>
            <a:pPr algn="just"/>
            <a:r>
              <a:rPr lang="en-US" sz="1100" dirty="0" smtClean="0"/>
              <a:t>As a 2D Dirac fermion system, silicene is potentially rotated by manipulations either in physical or chemical ways. Since the Dirac cones locate at high-symmetry K points, the rotation will lead overlapping of the Dirac cones. As a result, van Hove singularities (</a:t>
            </a:r>
            <a:r>
              <a:rPr lang="en-US" sz="1100" dirty="0" err="1" smtClean="0"/>
              <a:t>vHs</a:t>
            </a:r>
            <a:r>
              <a:rPr lang="en-US" sz="1100" dirty="0" smtClean="0"/>
              <a:t>) are formed at the crossing points of overlapped Dirac cones. These </a:t>
            </a:r>
            <a:r>
              <a:rPr lang="en-US" sz="1100" dirty="0" err="1" smtClean="0"/>
              <a:t>vHs</a:t>
            </a:r>
            <a:r>
              <a:rPr lang="en-US" sz="1100" dirty="0" smtClean="0"/>
              <a:t> are expected to induce new physical properties in silicene. </a:t>
            </a:r>
            <a:endParaRPr lang="en-US" sz="1100" dirty="0"/>
          </a:p>
        </p:txBody>
      </p:sp>
      <p:sp>
        <p:nvSpPr>
          <p:cNvPr id="44" name="TextBox 43"/>
          <p:cNvSpPr txBox="1"/>
          <p:nvPr/>
        </p:nvSpPr>
        <p:spPr>
          <a:xfrm>
            <a:off x="4320589" y="2954288"/>
            <a:ext cx="312906" cy="369332"/>
          </a:xfrm>
          <a:prstGeom prst="rect">
            <a:avLst/>
          </a:prstGeom>
          <a:noFill/>
        </p:spPr>
        <p:txBody>
          <a:bodyPr wrap="none" rtlCol="0">
            <a:spAutoFit/>
          </a:bodyPr>
          <a:lstStyle/>
          <a:p>
            <a:r>
              <a:rPr lang="en-US" b="1" dirty="0" smtClean="0"/>
              <a:t>1</a:t>
            </a:r>
            <a:endParaRPr lang="en-US" b="1" dirty="0"/>
          </a:p>
        </p:txBody>
      </p:sp>
      <p:sp>
        <p:nvSpPr>
          <p:cNvPr id="45" name="TextBox 44"/>
          <p:cNvSpPr txBox="1"/>
          <p:nvPr/>
        </p:nvSpPr>
        <p:spPr>
          <a:xfrm>
            <a:off x="6609445" y="2963080"/>
            <a:ext cx="312906" cy="369332"/>
          </a:xfrm>
          <a:prstGeom prst="rect">
            <a:avLst/>
          </a:prstGeom>
          <a:noFill/>
        </p:spPr>
        <p:txBody>
          <a:bodyPr wrap="none" rtlCol="0">
            <a:spAutoFit/>
          </a:bodyPr>
          <a:lstStyle/>
          <a:p>
            <a:r>
              <a:rPr lang="en-US" b="1" dirty="0"/>
              <a:t>2</a:t>
            </a:r>
          </a:p>
        </p:txBody>
      </p:sp>
      <p:sp>
        <p:nvSpPr>
          <p:cNvPr id="46" name="Rectangle 45"/>
          <p:cNvSpPr/>
          <p:nvPr/>
        </p:nvSpPr>
        <p:spPr>
          <a:xfrm>
            <a:off x="672488" y="6025634"/>
            <a:ext cx="2375971" cy="253916"/>
          </a:xfrm>
          <a:prstGeom prst="rect">
            <a:avLst/>
          </a:prstGeom>
        </p:spPr>
        <p:txBody>
          <a:bodyPr wrap="none">
            <a:spAutoFit/>
          </a:bodyPr>
          <a:lstStyle/>
          <a:p>
            <a:r>
              <a:rPr lang="en-US" sz="1050" dirty="0" smtClean="0"/>
              <a:t>Z. Li, </a:t>
            </a:r>
            <a:r>
              <a:rPr lang="en-US" sz="1050" i="1" dirty="0" smtClean="0"/>
              <a:t>et al</a:t>
            </a:r>
            <a:r>
              <a:rPr lang="en-US" sz="1050" dirty="0" smtClean="0"/>
              <a:t>., </a:t>
            </a:r>
            <a:r>
              <a:rPr lang="en-US" sz="1050" b="1" dirty="0" smtClean="0"/>
              <a:t>ACS </a:t>
            </a:r>
            <a:r>
              <a:rPr lang="en-US" sz="1050" b="1" dirty="0"/>
              <a:t>Cent. Sci.</a:t>
            </a:r>
            <a:r>
              <a:rPr lang="en-US" sz="1050" dirty="0"/>
              <a:t> </a:t>
            </a:r>
            <a:r>
              <a:rPr lang="en-US" sz="1050" i="1" dirty="0"/>
              <a:t>2</a:t>
            </a:r>
            <a:r>
              <a:rPr lang="en-US" sz="1050" dirty="0"/>
              <a:t>, 517 (2016</a:t>
            </a:r>
            <a:r>
              <a:rPr lang="en-US" sz="1050" dirty="0" smtClean="0"/>
              <a:t>)</a:t>
            </a:r>
            <a:r>
              <a:rPr lang="en-US" sz="1050" dirty="0"/>
              <a:t> </a:t>
            </a:r>
          </a:p>
        </p:txBody>
      </p:sp>
      <p:pic>
        <p:nvPicPr>
          <p:cNvPr id="2" name="Picture 1"/>
          <p:cNvPicPr>
            <a:picLocks noChangeAspect="1"/>
          </p:cNvPicPr>
          <p:nvPr/>
        </p:nvPicPr>
        <p:blipFill>
          <a:blip r:embed="rId10"/>
          <a:stretch>
            <a:fillRect/>
          </a:stretch>
        </p:blipFill>
        <p:spPr>
          <a:xfrm>
            <a:off x="7194847" y="1269880"/>
            <a:ext cx="1612220" cy="1454410"/>
          </a:xfrm>
          <a:prstGeom prst="rect">
            <a:avLst/>
          </a:prstGeom>
        </p:spPr>
      </p:pic>
      <p:pic>
        <p:nvPicPr>
          <p:cNvPr id="3" name="Picture 2"/>
          <p:cNvPicPr>
            <a:picLocks noChangeAspect="1"/>
          </p:cNvPicPr>
          <p:nvPr/>
        </p:nvPicPr>
        <p:blipFill rotWithShape="1">
          <a:blip r:embed="rId11"/>
          <a:srcRect l="11891"/>
          <a:stretch/>
        </p:blipFill>
        <p:spPr>
          <a:xfrm>
            <a:off x="7101382" y="2902581"/>
            <a:ext cx="1903170" cy="2160000"/>
          </a:xfrm>
          <a:prstGeom prst="rect">
            <a:avLst/>
          </a:prstGeom>
          <a:ln>
            <a:solidFill>
              <a:schemeClr val="tx1"/>
            </a:solidFill>
          </a:ln>
        </p:spPr>
      </p:pic>
    </p:spTree>
    <p:extLst>
      <p:ext uri="{BB962C8B-B14F-4D97-AF65-F5344CB8AC3E}">
        <p14:creationId xmlns:p14="http://schemas.microsoft.com/office/powerpoint/2010/main" val="59218527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966722" y="1752012"/>
            <a:ext cx="3614874" cy="1785104"/>
          </a:xfrm>
          <a:prstGeom prst="rect">
            <a:avLst/>
          </a:prstGeom>
        </p:spPr>
        <p:txBody>
          <a:bodyPr wrap="square">
            <a:spAutoFit/>
          </a:bodyPr>
          <a:lstStyle/>
          <a:p>
            <a:r>
              <a:rPr lang="en-AU" sz="1100" b="1" dirty="0" smtClean="0"/>
              <a:t>van </a:t>
            </a:r>
            <a:r>
              <a:rPr lang="en-AU" sz="1100" b="1" dirty="0"/>
              <a:t>Hove </a:t>
            </a:r>
            <a:r>
              <a:rPr lang="en-AU" sz="1100" b="1" dirty="0" smtClean="0"/>
              <a:t>singularities (vHs) </a:t>
            </a:r>
            <a:r>
              <a:rPr lang="en-AU" sz="1100" b="1" dirty="0"/>
              <a:t>and its possible origin. </a:t>
            </a:r>
            <a:endParaRPr lang="en-AU" sz="1100" b="1" dirty="0" smtClean="0"/>
          </a:p>
          <a:p>
            <a:endParaRPr lang="en-AU" sz="1100" b="1" dirty="0"/>
          </a:p>
          <a:p>
            <a:r>
              <a:rPr lang="en-AU" sz="1100" b="1" dirty="0" smtClean="0"/>
              <a:t>a</a:t>
            </a:r>
            <a:r>
              <a:rPr lang="en-AU" sz="1100" dirty="0"/>
              <a:t>, STM image of </a:t>
            </a:r>
            <a:r>
              <a:rPr lang="en-US" sz="1100" dirty="0"/>
              <a:t>Moiré pattern</a:t>
            </a:r>
            <a:r>
              <a:rPr lang="en-AU" sz="1100" dirty="0"/>
              <a:t>. </a:t>
            </a:r>
            <a:endParaRPr lang="en-AU" sz="1100" dirty="0" smtClean="0"/>
          </a:p>
          <a:p>
            <a:r>
              <a:rPr lang="en-AU" sz="1100" b="1" dirty="0" smtClean="0"/>
              <a:t>b</a:t>
            </a:r>
            <a:r>
              <a:rPr lang="en-AU" sz="1100" dirty="0"/>
              <a:t>, STS on </a:t>
            </a:r>
            <a:r>
              <a:rPr lang="en-US" sz="1100" dirty="0"/>
              <a:t>Moiré pattern area (black curve; set point: </a:t>
            </a:r>
            <a:r>
              <a:rPr lang="en-AU" sz="1100" dirty="0"/>
              <a:t>V = 1 V, I = 100 </a:t>
            </a:r>
            <a:r>
              <a:rPr lang="en-AU" sz="1100" dirty="0" err="1"/>
              <a:t>pA</a:t>
            </a:r>
            <a:r>
              <a:rPr lang="en-US" sz="1100" dirty="0"/>
              <a:t>) and on </a:t>
            </a:r>
            <a:r>
              <a:rPr lang="en-AU" sz="1100" dirty="0"/>
              <a:t>√3×√3 silicene</a:t>
            </a:r>
            <a:r>
              <a:rPr lang="en-US" sz="1100" dirty="0"/>
              <a:t> (red curve; </a:t>
            </a:r>
            <a:r>
              <a:rPr lang="en-AU" sz="1100" dirty="0"/>
              <a:t>set point: V = 1 V, I = 100 </a:t>
            </a:r>
            <a:r>
              <a:rPr lang="en-AU" sz="1100" dirty="0" err="1"/>
              <a:t>pA</a:t>
            </a:r>
            <a:r>
              <a:rPr lang="en-US" sz="1100" dirty="0"/>
              <a:t>).</a:t>
            </a:r>
            <a:r>
              <a:rPr lang="en-AU" sz="1100" dirty="0"/>
              <a:t> </a:t>
            </a:r>
            <a:endParaRPr lang="en-AU" sz="1100" dirty="0" smtClean="0"/>
          </a:p>
          <a:p>
            <a:r>
              <a:rPr lang="en-AU" sz="1100" b="1" dirty="0" smtClean="0"/>
              <a:t>c </a:t>
            </a:r>
            <a:r>
              <a:rPr lang="en-AU" sz="1100" dirty="0"/>
              <a:t>and</a:t>
            </a:r>
            <a:r>
              <a:rPr lang="en-AU" sz="1100" b="1" dirty="0"/>
              <a:t> d</a:t>
            </a:r>
            <a:r>
              <a:rPr lang="en-AU" sz="1100" dirty="0"/>
              <a:t>, Illustrations of vHs that origin from twisted silicene layers.</a:t>
            </a:r>
            <a:r>
              <a:rPr lang="en-AU" sz="1100" b="1" dirty="0"/>
              <a:t> </a:t>
            </a:r>
            <a:endParaRPr lang="en-AU" sz="1100" b="1" dirty="0" smtClean="0"/>
          </a:p>
          <a:p>
            <a:r>
              <a:rPr lang="en-AU" sz="1100" b="1" dirty="0" smtClean="0"/>
              <a:t>e</a:t>
            </a:r>
            <a:r>
              <a:rPr lang="en-AU" sz="1100" dirty="0"/>
              <a:t>, 50 spectra taken along the black arrow in (</a:t>
            </a:r>
            <a:r>
              <a:rPr lang="en-AU" sz="1100" b="1" dirty="0"/>
              <a:t>a</a:t>
            </a:r>
            <a:r>
              <a:rPr lang="en-AU" sz="1100" dirty="0"/>
              <a:t>) (from bottom to top; set point: V = 1 V, I = 100 </a:t>
            </a:r>
            <a:r>
              <a:rPr lang="en-AU" sz="1100" dirty="0" err="1"/>
              <a:t>pA</a:t>
            </a:r>
            <a:r>
              <a:rPr lang="en-AU" sz="1100" dirty="0"/>
              <a:t>).</a:t>
            </a:r>
            <a:endParaRPr lang="en-US" sz="1100" dirty="0"/>
          </a:p>
        </p:txBody>
      </p:sp>
      <p:sp>
        <p:nvSpPr>
          <p:cNvPr id="14" name="TextBox 13"/>
          <p:cNvSpPr txBox="1"/>
          <p:nvPr/>
        </p:nvSpPr>
        <p:spPr>
          <a:xfrm>
            <a:off x="523213" y="205238"/>
            <a:ext cx="3988965" cy="892552"/>
          </a:xfrm>
          <a:prstGeom prst="rect">
            <a:avLst/>
          </a:prstGeom>
          <a:noFill/>
        </p:spPr>
        <p:txBody>
          <a:bodyPr wrap="square" rtlCol="0">
            <a:spAutoFit/>
          </a:bodyPr>
          <a:lstStyle/>
          <a:p>
            <a:r>
              <a:rPr lang="en-AU" sz="3200" b="1" dirty="0" smtClean="0">
                <a:solidFill>
                  <a:srgbClr val="002060"/>
                </a:solidFill>
                <a:latin typeface="+mj-lt"/>
              </a:rPr>
              <a:t>Interlayer Interaction</a:t>
            </a:r>
          </a:p>
          <a:p>
            <a:r>
              <a:rPr lang="en-AU" sz="2000" b="1" dirty="0" smtClean="0">
                <a:solidFill>
                  <a:srgbClr val="002060"/>
                </a:solidFill>
              </a:rPr>
              <a:t>Silicene</a:t>
            </a:r>
            <a:endParaRPr lang="en-US" sz="2000" b="1" dirty="0" smtClean="0">
              <a:solidFill>
                <a:srgbClr val="002060"/>
              </a:solidFill>
            </a:endParaRPr>
          </a:p>
        </p:txBody>
      </p:sp>
      <p:sp>
        <p:nvSpPr>
          <p:cNvPr id="15" name="Rectangle 14"/>
          <p:cNvSpPr/>
          <p:nvPr/>
        </p:nvSpPr>
        <p:spPr>
          <a:xfrm>
            <a:off x="6425588" y="5377934"/>
            <a:ext cx="2375971" cy="253916"/>
          </a:xfrm>
          <a:prstGeom prst="rect">
            <a:avLst/>
          </a:prstGeom>
        </p:spPr>
        <p:txBody>
          <a:bodyPr wrap="none">
            <a:spAutoFit/>
          </a:bodyPr>
          <a:lstStyle/>
          <a:p>
            <a:r>
              <a:rPr lang="en-US" sz="1050" dirty="0" smtClean="0"/>
              <a:t>Z. Li, </a:t>
            </a:r>
            <a:r>
              <a:rPr lang="en-US" sz="1050" i="1" dirty="0" smtClean="0"/>
              <a:t>et al</a:t>
            </a:r>
            <a:r>
              <a:rPr lang="en-US" sz="1050" dirty="0" smtClean="0"/>
              <a:t>., </a:t>
            </a:r>
            <a:r>
              <a:rPr lang="en-US" sz="1050" b="1" dirty="0" smtClean="0"/>
              <a:t>ACS </a:t>
            </a:r>
            <a:r>
              <a:rPr lang="en-US" sz="1050" b="1" dirty="0"/>
              <a:t>Cent. Sci.</a:t>
            </a:r>
            <a:r>
              <a:rPr lang="en-US" sz="1050" dirty="0"/>
              <a:t> </a:t>
            </a:r>
            <a:r>
              <a:rPr lang="en-US" sz="1050" i="1" dirty="0"/>
              <a:t>2</a:t>
            </a:r>
            <a:r>
              <a:rPr lang="en-US" sz="1050" dirty="0"/>
              <a:t>, 517 (2016</a:t>
            </a:r>
            <a:r>
              <a:rPr lang="en-US" sz="1050" dirty="0" smtClean="0"/>
              <a:t>)</a:t>
            </a:r>
            <a:r>
              <a:rPr lang="en-US" sz="1050" dirty="0"/>
              <a:t> </a:t>
            </a:r>
          </a:p>
        </p:txBody>
      </p:sp>
      <p:pic>
        <p:nvPicPr>
          <p:cNvPr id="2457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25714" y="1353316"/>
            <a:ext cx="4165599" cy="4873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830230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Picture 10" descr="C:\Users\ydu\Documents\ISEM\Publications\Papers\(pre) 2015 Flat bnad in Twisted Silicene\Images\figure 1-4\Slide1.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89658" y="1546789"/>
            <a:ext cx="4383992" cy="438399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5114656" y="1973566"/>
            <a:ext cx="3251676" cy="1985159"/>
          </a:xfrm>
          <a:prstGeom prst="rect">
            <a:avLst/>
          </a:prstGeom>
        </p:spPr>
        <p:txBody>
          <a:bodyPr wrap="square">
            <a:spAutoFit/>
          </a:bodyPr>
          <a:lstStyle/>
          <a:p>
            <a:r>
              <a:rPr lang="en-AU" sz="1200" b="1" dirty="0" smtClean="0"/>
              <a:t>Kagome lattice in twisted silicene</a:t>
            </a:r>
          </a:p>
          <a:p>
            <a:endParaRPr lang="en-AU" sz="1200" b="1" dirty="0" smtClean="0"/>
          </a:p>
          <a:p>
            <a:r>
              <a:rPr lang="en-AU" sz="1100" b="1" dirty="0" smtClean="0"/>
              <a:t>a</a:t>
            </a:r>
            <a:r>
              <a:rPr lang="en-AU" sz="1100" dirty="0"/>
              <a:t>, STM image of </a:t>
            </a:r>
            <a:r>
              <a:rPr lang="en-AU" sz="1100" dirty="0" smtClean="0"/>
              <a:t>a typical multilayer silicene sample, including Kagome and </a:t>
            </a:r>
            <a:r>
              <a:rPr lang="en-AU" sz="1100" dirty="0"/>
              <a:t>√3X√3</a:t>
            </a:r>
            <a:r>
              <a:rPr lang="en-AU" sz="1100" dirty="0" smtClean="0"/>
              <a:t> regions.</a:t>
            </a:r>
          </a:p>
          <a:p>
            <a:endParaRPr lang="en-AU" sz="1100" dirty="0" smtClean="0"/>
          </a:p>
          <a:p>
            <a:r>
              <a:rPr lang="en-AU" sz="1100" b="1" dirty="0" smtClean="0"/>
              <a:t>b</a:t>
            </a:r>
            <a:r>
              <a:rPr lang="en-AU" sz="1100" dirty="0"/>
              <a:t>, </a:t>
            </a:r>
            <a:r>
              <a:rPr lang="en-AU" sz="1100" dirty="0" smtClean="0"/>
              <a:t>STM image of </a:t>
            </a:r>
            <a:r>
              <a:rPr lang="en-AU" sz="1100" dirty="0"/>
              <a:t>√3X√3</a:t>
            </a:r>
            <a:r>
              <a:rPr lang="en-AU" sz="1100" dirty="0" smtClean="0"/>
              <a:t> lattice in twisted silicene.</a:t>
            </a:r>
          </a:p>
          <a:p>
            <a:endParaRPr lang="en-AU" sz="1100" dirty="0" smtClean="0"/>
          </a:p>
          <a:p>
            <a:r>
              <a:rPr lang="en-AU" sz="1100" b="1" dirty="0" smtClean="0"/>
              <a:t>c</a:t>
            </a:r>
            <a:r>
              <a:rPr lang="en-AU" sz="1100" dirty="0" smtClean="0"/>
              <a:t>, </a:t>
            </a:r>
            <a:r>
              <a:rPr lang="en-AU" sz="1100" dirty="0"/>
              <a:t>STM image of </a:t>
            </a:r>
            <a:r>
              <a:rPr lang="en-AU" sz="1100" dirty="0" smtClean="0"/>
              <a:t>Kagome </a:t>
            </a:r>
            <a:r>
              <a:rPr lang="en-AU" sz="1100" dirty="0"/>
              <a:t>lattice in twisted </a:t>
            </a:r>
            <a:r>
              <a:rPr lang="en-AU" sz="1100" dirty="0" smtClean="0"/>
              <a:t>silicene.</a:t>
            </a:r>
          </a:p>
          <a:p>
            <a:endParaRPr lang="en-AU" sz="1100" dirty="0"/>
          </a:p>
          <a:p>
            <a:r>
              <a:rPr lang="en-AU" sz="1100" b="1" dirty="0" smtClean="0"/>
              <a:t>d</a:t>
            </a:r>
            <a:r>
              <a:rPr lang="en-AU" sz="1100" dirty="0" smtClean="0"/>
              <a:t>, Illustration of electron hopping in a Kagome lattice. The inset is a Kagome basket.</a:t>
            </a:r>
            <a:endParaRPr lang="en-US" sz="1100" dirty="0"/>
          </a:p>
        </p:txBody>
      </p:sp>
      <p:sp>
        <p:nvSpPr>
          <p:cNvPr id="16" name="Rectangle 15"/>
          <p:cNvSpPr/>
          <p:nvPr/>
        </p:nvSpPr>
        <p:spPr>
          <a:xfrm>
            <a:off x="609600" y="6152287"/>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Tree>
    <p:extLst>
      <p:ext uri="{BB962C8B-B14F-4D97-AF65-F5344CB8AC3E}">
        <p14:creationId xmlns:p14="http://schemas.microsoft.com/office/powerpoint/2010/main" val="404933817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261926" y="1213949"/>
            <a:ext cx="5728671" cy="5181512"/>
            <a:chOff x="509760" y="1111397"/>
            <a:chExt cx="5728671" cy="5181512"/>
          </a:xfrm>
        </p:grpSpPr>
        <p:grpSp>
          <p:nvGrpSpPr>
            <p:cNvPr id="11" name="Group 10"/>
            <p:cNvGrpSpPr/>
            <p:nvPr/>
          </p:nvGrpSpPr>
          <p:grpSpPr>
            <a:xfrm>
              <a:off x="529840" y="1111397"/>
              <a:ext cx="5708591" cy="3247426"/>
              <a:chOff x="1135380" y="2682240"/>
              <a:chExt cx="6504561" cy="3700227"/>
            </a:xfrm>
          </p:grpSpPr>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204545" y="3788717"/>
                <a:ext cx="6307207" cy="259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239141" y="2684782"/>
                <a:ext cx="6400800" cy="197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1135380" y="2682240"/>
                <a:ext cx="6454140" cy="367284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图片 1" descr="E:\STM1500数据分析\(pre) kagome lattice\manuscripts\first three figures.bmp"/>
            <p:cNvPicPr/>
            <p:nvPr/>
          </p:nvPicPr>
          <p:blipFill rotWithShape="1">
            <a:blip r:embed="rId6" cstate="print">
              <a:extLst>
                <a:ext uri="{28A0092B-C50C-407E-A947-70E740481C1C}">
                  <a14:useLocalDpi xmlns:a14="http://schemas.microsoft.com/office/drawing/2010/main" val="0"/>
                </a:ext>
              </a:extLst>
            </a:blip>
            <a:srcRect/>
            <a:stretch/>
          </p:blipFill>
          <p:spPr bwMode="auto">
            <a:xfrm>
              <a:off x="509760" y="4377373"/>
              <a:ext cx="3823375" cy="1915536"/>
            </a:xfrm>
            <a:prstGeom prst="rect">
              <a:avLst/>
            </a:prstGeom>
            <a:noFill/>
            <a:ln>
              <a:noFill/>
            </a:ln>
            <a:extLst>
              <a:ext uri="{53640926-AAD7-44d8-BBD7-CCE9431645EC}">
                <a14:shadowObscured xmlns:a14="http://schemas.microsoft.com/office/drawing/2010/main"/>
              </a:ext>
            </a:extLst>
          </p:spPr>
        </p:pic>
        <p:pic>
          <p:nvPicPr>
            <p:cNvPr id="18" name="图片 1" descr="E:\STM1500数据分析\(pre) kagome lattice\manuscripts\first three figures.bmp"/>
            <p:cNvPicPr/>
            <p:nvPr/>
          </p:nvPicPr>
          <p:blipFill rotWithShape="1">
            <a:blip r:embed="rId7" cstate="print">
              <a:extLst>
                <a:ext uri="{28A0092B-C50C-407E-A947-70E740481C1C}">
                  <a14:useLocalDpi xmlns:a14="http://schemas.microsoft.com/office/drawing/2010/main" val="0"/>
                </a:ext>
              </a:extLst>
            </a:blip>
            <a:srcRect/>
            <a:stretch/>
          </p:blipFill>
          <p:spPr bwMode="auto">
            <a:xfrm>
              <a:off x="4320191" y="4377858"/>
              <a:ext cx="1911687" cy="1903676"/>
            </a:xfrm>
            <a:prstGeom prst="rect">
              <a:avLst/>
            </a:prstGeom>
            <a:noFill/>
            <a:ln>
              <a:noFill/>
            </a:ln>
            <a:extLst>
              <a:ext uri="{53640926-AAD7-44d8-BBD7-CCE9431645EC}">
                <a14:shadowObscured xmlns:a14="http://schemas.microsoft.com/office/drawing/2010/main"/>
              </a:ext>
            </a:extLst>
          </p:spPr>
        </p:pic>
      </p:grpSp>
      <p:sp>
        <p:nvSpPr>
          <p:cNvPr id="19" name="Rectangle 18"/>
          <p:cNvSpPr/>
          <p:nvPr/>
        </p:nvSpPr>
        <p:spPr>
          <a:xfrm>
            <a:off x="6020510" y="1349723"/>
            <a:ext cx="3012395" cy="2308324"/>
          </a:xfrm>
          <a:prstGeom prst="rect">
            <a:avLst/>
          </a:prstGeom>
        </p:spPr>
        <p:txBody>
          <a:bodyPr wrap="square">
            <a:spAutoFit/>
          </a:bodyPr>
          <a:lstStyle/>
          <a:p>
            <a:r>
              <a:rPr lang="en-AU" sz="1200" b="1" dirty="0" smtClean="0"/>
              <a:t>Kagome lattice in twisted silicene</a:t>
            </a:r>
          </a:p>
          <a:p>
            <a:endParaRPr lang="en-AU" sz="1100" b="1" dirty="0" smtClean="0"/>
          </a:p>
          <a:p>
            <a:r>
              <a:rPr lang="en-AU" sz="1100" b="1" dirty="0" smtClean="0"/>
              <a:t>a</a:t>
            </a:r>
            <a:r>
              <a:rPr lang="en-AU" sz="1100" dirty="0" smtClean="0"/>
              <a:t>, Illustration of destructive interferences in an electronic Kagome lattice.</a:t>
            </a:r>
            <a:endParaRPr lang="en-US" sz="1100" dirty="0" smtClean="0"/>
          </a:p>
          <a:p>
            <a:endParaRPr lang="en-AU" sz="1100" b="1" dirty="0" smtClean="0"/>
          </a:p>
          <a:p>
            <a:r>
              <a:rPr lang="en-AU" sz="1100" b="1" dirty="0" smtClean="0"/>
              <a:t>b</a:t>
            </a:r>
            <a:r>
              <a:rPr lang="en-AU" sz="1100" dirty="0" smtClean="0"/>
              <a:t>, STM image of a typical multilayer silicene sample, including Kagome and √3X√3 regions.</a:t>
            </a:r>
          </a:p>
          <a:p>
            <a:endParaRPr lang="en-AU" sz="1100" dirty="0" smtClean="0"/>
          </a:p>
          <a:p>
            <a:r>
              <a:rPr lang="en-AU" sz="1100" b="1" dirty="0" smtClean="0"/>
              <a:t>c</a:t>
            </a:r>
            <a:r>
              <a:rPr lang="en-AU" sz="1100" dirty="0" smtClean="0"/>
              <a:t>, STM image of </a:t>
            </a:r>
            <a:r>
              <a:rPr lang="en-AU" sz="1100" dirty="0"/>
              <a:t>√3X√3</a:t>
            </a:r>
            <a:r>
              <a:rPr lang="en-AU" sz="1100" dirty="0" smtClean="0"/>
              <a:t> lattice in twisted silicene.</a:t>
            </a:r>
          </a:p>
          <a:p>
            <a:endParaRPr lang="en-AU" sz="1100" dirty="0" smtClean="0"/>
          </a:p>
          <a:p>
            <a:r>
              <a:rPr lang="en-AU" sz="1100" b="1" dirty="0" smtClean="0"/>
              <a:t>d</a:t>
            </a:r>
            <a:r>
              <a:rPr lang="en-AU" sz="1100" dirty="0" smtClean="0"/>
              <a:t>, </a:t>
            </a:r>
            <a:r>
              <a:rPr lang="en-AU" sz="1100" dirty="0"/>
              <a:t>STM image of </a:t>
            </a:r>
            <a:r>
              <a:rPr lang="en-AU" sz="1100" dirty="0" smtClean="0"/>
              <a:t>Kagome </a:t>
            </a:r>
            <a:r>
              <a:rPr lang="en-AU" sz="1100" dirty="0"/>
              <a:t>lattice in twisted </a:t>
            </a:r>
            <a:r>
              <a:rPr lang="en-AU" sz="1100" dirty="0" smtClean="0"/>
              <a:t>silicene.</a:t>
            </a:r>
          </a:p>
          <a:p>
            <a:endParaRPr lang="en-AU" sz="1100" dirty="0"/>
          </a:p>
        </p:txBody>
      </p:sp>
      <p:sp>
        <p:nvSpPr>
          <p:cNvPr id="22" name="Rectangle 21"/>
          <p:cNvSpPr/>
          <p:nvPr/>
        </p:nvSpPr>
        <p:spPr>
          <a:xfrm>
            <a:off x="6287434" y="5345464"/>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20" name="TextBox 1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spTree>
    <p:extLst>
      <p:ext uri="{BB962C8B-B14F-4D97-AF65-F5344CB8AC3E}">
        <p14:creationId xmlns:p14="http://schemas.microsoft.com/office/powerpoint/2010/main" val="130297070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40962" name="Picture 2" descr="Image result for flat band kag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67" y="3179035"/>
            <a:ext cx="4948818" cy="296539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41810" y="1565746"/>
            <a:ext cx="3861824" cy="15881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4704460" y="1762090"/>
            <a:ext cx="3926792" cy="1200329"/>
          </a:xfrm>
          <a:prstGeom prst="rect">
            <a:avLst/>
          </a:prstGeom>
        </p:spPr>
        <p:txBody>
          <a:bodyPr wrap="square">
            <a:spAutoFit/>
          </a:bodyPr>
          <a:lstStyle/>
          <a:p>
            <a:r>
              <a:rPr lang="en-US" sz="1200" b="1" dirty="0" smtClean="0"/>
              <a:t>A topological flat band model </a:t>
            </a:r>
            <a:r>
              <a:rPr lang="en-US" sz="1200" dirty="0" smtClean="0"/>
              <a:t>proposed in</a:t>
            </a:r>
          </a:p>
          <a:p>
            <a:endParaRPr lang="en-US" sz="1200" dirty="0" smtClean="0"/>
          </a:p>
          <a:p>
            <a:pPr marL="228600" indent="-228600">
              <a:buAutoNum type="alphaLcParenBoth"/>
            </a:pPr>
            <a:r>
              <a:rPr lang="en-US" sz="1200" dirty="0" smtClean="0"/>
              <a:t>Kagome lattice structure with a unit cell of three fundamental sites with NN hopping,</a:t>
            </a:r>
          </a:p>
          <a:p>
            <a:pPr marL="228600" indent="-228600">
              <a:buAutoNum type="alphaLcParenBoth"/>
            </a:pPr>
            <a:endParaRPr lang="en-US" sz="1200" dirty="0" smtClean="0"/>
          </a:p>
          <a:p>
            <a:r>
              <a:rPr lang="en-US" sz="1200" dirty="0" smtClean="0"/>
              <a:t>(b) Band structure.</a:t>
            </a:r>
            <a:endParaRPr lang="en-US" sz="1200" dirty="0"/>
          </a:p>
        </p:txBody>
      </p:sp>
      <p:sp>
        <p:nvSpPr>
          <p:cNvPr id="3" name="TextBox 2"/>
          <p:cNvSpPr txBox="1"/>
          <p:nvPr/>
        </p:nvSpPr>
        <p:spPr>
          <a:xfrm>
            <a:off x="615298" y="1555334"/>
            <a:ext cx="436338" cy="369332"/>
          </a:xfrm>
          <a:prstGeom prst="rect">
            <a:avLst/>
          </a:prstGeom>
          <a:noFill/>
        </p:spPr>
        <p:txBody>
          <a:bodyPr wrap="none" rtlCol="0">
            <a:spAutoFit/>
          </a:bodyPr>
          <a:lstStyle/>
          <a:p>
            <a:r>
              <a:rPr lang="en-US" dirty="0" smtClean="0"/>
              <a:t>(a)</a:t>
            </a:r>
            <a:endParaRPr lang="en-US" dirty="0"/>
          </a:p>
        </p:txBody>
      </p:sp>
      <p:sp>
        <p:nvSpPr>
          <p:cNvPr id="15" name="TextBox 14"/>
          <p:cNvSpPr txBox="1"/>
          <p:nvPr/>
        </p:nvSpPr>
        <p:spPr>
          <a:xfrm>
            <a:off x="622420" y="3485260"/>
            <a:ext cx="447558" cy="369332"/>
          </a:xfrm>
          <a:prstGeom prst="rect">
            <a:avLst/>
          </a:prstGeom>
          <a:noFill/>
        </p:spPr>
        <p:txBody>
          <a:bodyPr wrap="none" rtlCol="0">
            <a:spAutoFit/>
          </a:bodyPr>
          <a:lstStyle/>
          <a:p>
            <a:r>
              <a:rPr lang="en-US" dirty="0" smtClean="0"/>
              <a:t>(b)</a:t>
            </a:r>
            <a:endParaRPr lang="en-US" dirty="0"/>
          </a:p>
        </p:txBody>
      </p:sp>
      <p:pic>
        <p:nvPicPr>
          <p:cNvPr id="40966" name="Picture 6"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4660" y="3236624"/>
            <a:ext cx="3271546" cy="2161558"/>
          </a:xfrm>
          <a:prstGeom prst="rect">
            <a:avLst/>
          </a:prstGeom>
          <a:noFill/>
          <a:extLst>
            <a:ext uri="{909E8E84-426E-40dd-AFC4-6F175D3DCCD1}">
              <a14:hiddenFill xmlns:a14="http://schemas.microsoft.com/office/drawing/2010/main">
                <a:solidFill>
                  <a:srgbClr val="FFFFFF"/>
                </a:solidFill>
              </a14:hiddenFill>
            </a:ext>
          </a:extLst>
        </p:spPr>
      </p:pic>
      <p:sp>
        <p:nvSpPr>
          <p:cNvPr id="4" name="Arc 3"/>
          <p:cNvSpPr/>
          <p:nvPr/>
        </p:nvSpPr>
        <p:spPr>
          <a:xfrm rot="5158861">
            <a:off x="3396384" y="2387043"/>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p:cNvSpPr/>
          <p:nvPr/>
        </p:nvSpPr>
        <p:spPr>
          <a:xfrm rot="5158861">
            <a:off x="3245731" y="2620280"/>
            <a:ext cx="178228" cy="284130"/>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rot="5158861">
            <a:off x="3853584" y="2387044"/>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rot="5158861">
            <a:off x="2931564" y="2387042"/>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p:cNvSpPr/>
          <p:nvPr/>
        </p:nvSpPr>
        <p:spPr>
          <a:xfrm rot="5158861">
            <a:off x="1544725" y="2394662"/>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rot="5158861">
            <a:off x="1057044" y="2394662"/>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p:cNvSpPr/>
          <p:nvPr/>
        </p:nvSpPr>
        <p:spPr>
          <a:xfrm rot="5158861">
            <a:off x="1436318" y="2206569"/>
            <a:ext cx="98475" cy="156988"/>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rot="5158861">
            <a:off x="1841905" y="2188923"/>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p:cNvSpPr/>
          <p:nvPr/>
        </p:nvSpPr>
        <p:spPr>
          <a:xfrm rot="5158861">
            <a:off x="2268624" y="2188924"/>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p:cNvSpPr/>
          <p:nvPr/>
        </p:nvSpPr>
        <p:spPr>
          <a:xfrm rot="5158861">
            <a:off x="2680104" y="2188923"/>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p:cNvSpPr/>
          <p:nvPr/>
        </p:nvSpPr>
        <p:spPr>
          <a:xfrm rot="5158861">
            <a:off x="3076344" y="2188923"/>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p:cNvSpPr/>
          <p:nvPr/>
        </p:nvSpPr>
        <p:spPr>
          <a:xfrm rot="5158861">
            <a:off x="3510684" y="2181304"/>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p:cNvSpPr/>
          <p:nvPr/>
        </p:nvSpPr>
        <p:spPr>
          <a:xfrm rot="5158861">
            <a:off x="3914545" y="2188923"/>
            <a:ext cx="126780" cy="202112"/>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32"/>
          <p:cNvSpPr/>
          <p:nvPr/>
        </p:nvSpPr>
        <p:spPr>
          <a:xfrm rot="5158861">
            <a:off x="1744335" y="2043100"/>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34"/>
          <p:cNvSpPr/>
          <p:nvPr/>
        </p:nvSpPr>
        <p:spPr>
          <a:xfrm rot="5158861">
            <a:off x="2125335" y="2043099"/>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35"/>
          <p:cNvSpPr/>
          <p:nvPr/>
        </p:nvSpPr>
        <p:spPr>
          <a:xfrm rot="5158861">
            <a:off x="2498715" y="2050720"/>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36"/>
          <p:cNvSpPr/>
          <p:nvPr/>
        </p:nvSpPr>
        <p:spPr>
          <a:xfrm rot="5158861">
            <a:off x="2864475" y="2035481"/>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rot="5158861">
            <a:off x="3245475" y="2027861"/>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rot="5158861">
            <a:off x="3603615" y="2027861"/>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p:cNvSpPr/>
          <p:nvPr/>
        </p:nvSpPr>
        <p:spPr>
          <a:xfrm rot="5158861">
            <a:off x="1393815" y="2043100"/>
            <a:ext cx="108212" cy="172511"/>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p:cNvSpPr/>
          <p:nvPr/>
        </p:nvSpPr>
        <p:spPr>
          <a:xfrm rot="5158861">
            <a:off x="3748651" y="2605041"/>
            <a:ext cx="178228" cy="284130"/>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Arc 41"/>
          <p:cNvSpPr/>
          <p:nvPr/>
        </p:nvSpPr>
        <p:spPr>
          <a:xfrm rot="5158861">
            <a:off x="2171311" y="2605040"/>
            <a:ext cx="178228" cy="284130"/>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42"/>
          <p:cNvSpPr/>
          <p:nvPr/>
        </p:nvSpPr>
        <p:spPr>
          <a:xfrm rot="5158861">
            <a:off x="2697091" y="2605040"/>
            <a:ext cx="178228" cy="284130"/>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43"/>
          <p:cNvSpPr/>
          <p:nvPr/>
        </p:nvSpPr>
        <p:spPr>
          <a:xfrm rot="5158861">
            <a:off x="1134991" y="2605039"/>
            <a:ext cx="178228" cy="284130"/>
          </a:xfrm>
          <a:prstGeom prst="arc">
            <a:avLst>
              <a:gd name="adj1" fmla="val 18046300"/>
              <a:gd name="adj2" fmla="val 15673700"/>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Rectangle 45"/>
          <p:cNvSpPr/>
          <p:nvPr/>
        </p:nvSpPr>
        <p:spPr>
          <a:xfrm>
            <a:off x="609600" y="6152287"/>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45" name="TextBox 44"/>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spTree>
    <p:extLst>
      <p:ext uri="{BB962C8B-B14F-4D97-AF65-F5344CB8AC3E}">
        <p14:creationId xmlns:p14="http://schemas.microsoft.com/office/powerpoint/2010/main" val="213900111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9" descr="C:\Users\ydu\Documents\ISEM\Publications\Papers\(pre) 2015 Flat bnad in Twisted Silicene\Images\figure 1-4\Slide3.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82012" y="1267169"/>
            <a:ext cx="4556298" cy="448459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969379" y="1707296"/>
            <a:ext cx="3730240" cy="1985159"/>
          </a:xfrm>
          <a:prstGeom prst="rect">
            <a:avLst/>
          </a:prstGeom>
        </p:spPr>
        <p:txBody>
          <a:bodyPr wrap="square">
            <a:spAutoFit/>
          </a:bodyPr>
          <a:lstStyle/>
          <a:p>
            <a:r>
              <a:rPr lang="en-AU" sz="1200" b="1" dirty="0" smtClean="0"/>
              <a:t>Possible flat band (FB) in Kagome silicene layer</a:t>
            </a:r>
          </a:p>
          <a:p>
            <a:endParaRPr lang="en-AU" sz="1200" b="1" dirty="0" smtClean="0"/>
          </a:p>
          <a:p>
            <a:r>
              <a:rPr lang="en-AU" sz="1100" b="1" dirty="0" smtClean="0"/>
              <a:t>a</a:t>
            </a:r>
            <a:r>
              <a:rPr lang="en-AU" sz="1100" dirty="0"/>
              <a:t>, </a:t>
            </a:r>
            <a:r>
              <a:rPr lang="en-AU" sz="1100" dirty="0" smtClean="0"/>
              <a:t>STS measured on Kagome silicene. </a:t>
            </a:r>
          </a:p>
          <a:p>
            <a:endParaRPr lang="en-AU" sz="1100" dirty="0" smtClean="0"/>
          </a:p>
          <a:p>
            <a:r>
              <a:rPr lang="en-AU" sz="1100" b="1" dirty="0" smtClean="0"/>
              <a:t>b</a:t>
            </a:r>
            <a:r>
              <a:rPr lang="en-AU" sz="1100" dirty="0"/>
              <a:t>, </a:t>
            </a:r>
            <a:r>
              <a:rPr lang="en-AU" sz="1100" dirty="0" smtClean="0"/>
              <a:t>STM image of Kagome silicene with a terrace (white dashed line). The black dashed line indicates the edge of </a:t>
            </a:r>
            <a:r>
              <a:rPr lang="en-US" sz="1100" dirty="0"/>
              <a:t>unabridged</a:t>
            </a:r>
            <a:r>
              <a:rPr lang="en-AU" sz="1100" dirty="0" smtClean="0"/>
              <a:t> Kagome lattice.</a:t>
            </a:r>
          </a:p>
          <a:p>
            <a:endParaRPr lang="en-AU" sz="1100" dirty="0" smtClean="0"/>
          </a:p>
          <a:p>
            <a:r>
              <a:rPr lang="en-AU" sz="1100" b="1" dirty="0" smtClean="0"/>
              <a:t>c</a:t>
            </a:r>
            <a:r>
              <a:rPr lang="en-AU" sz="1100" dirty="0" smtClean="0"/>
              <a:t>, STS mapping of FB (V=1.33 V).</a:t>
            </a:r>
          </a:p>
          <a:p>
            <a:endParaRPr lang="en-AU" sz="1100" dirty="0"/>
          </a:p>
          <a:p>
            <a:r>
              <a:rPr lang="en-AU" sz="1100" b="1" dirty="0" smtClean="0"/>
              <a:t>d</a:t>
            </a:r>
            <a:r>
              <a:rPr lang="en-AU" sz="1100" dirty="0" smtClean="0"/>
              <a:t>, </a:t>
            </a:r>
            <a:r>
              <a:rPr lang="en-AU" sz="1100" dirty="0"/>
              <a:t>STS mapping of </a:t>
            </a:r>
            <a:r>
              <a:rPr lang="en-AU" sz="1100" dirty="0" smtClean="0"/>
              <a:t>edge state </a:t>
            </a:r>
            <a:r>
              <a:rPr lang="en-AU" sz="1100" dirty="0"/>
              <a:t>(</a:t>
            </a:r>
            <a:r>
              <a:rPr lang="en-AU" sz="1100" dirty="0" smtClean="0"/>
              <a:t>V=1.45 </a:t>
            </a:r>
            <a:r>
              <a:rPr lang="en-AU" sz="1100" dirty="0"/>
              <a:t>V).</a:t>
            </a:r>
          </a:p>
        </p:txBody>
      </p: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5" name="TextBox 14"/>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spTree>
    <p:extLst>
      <p:ext uri="{BB962C8B-B14F-4D97-AF65-F5344CB8AC3E}">
        <p14:creationId xmlns:p14="http://schemas.microsoft.com/office/powerpoint/2010/main" val="31089289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392604"/>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图片 20" descr="E:\STM1500数据分析\(pre) kagome lattice\from Prof Hu\新建 Microsoft PowerPoint 演示文稿 (2).bmp"/>
          <p:cNvPicPr/>
          <p:nvPr/>
        </p:nvPicPr>
        <p:blipFill rotWithShape="1">
          <a:blip r:embed="rId4" cstate="print">
            <a:extLst>
              <a:ext uri="{28A0092B-C50C-407E-A947-70E740481C1C}">
                <a14:useLocalDpi xmlns:a14="http://schemas.microsoft.com/office/drawing/2010/main" val="0"/>
              </a:ext>
            </a:extLst>
          </a:blip>
          <a:srcRect/>
          <a:stretch/>
        </p:blipFill>
        <p:spPr bwMode="auto">
          <a:xfrm>
            <a:off x="416246" y="1067346"/>
            <a:ext cx="7945416" cy="2674916"/>
          </a:xfrm>
          <a:prstGeom prst="rect">
            <a:avLst/>
          </a:prstGeom>
          <a:noFill/>
          <a:ln>
            <a:noFill/>
          </a:ln>
          <a:extLst>
            <a:ext uri="{53640926-AAD7-44d8-BBD7-CCE9431645EC}">
              <a14:shadowObscured xmlns:a14="http://schemas.microsoft.com/office/drawing/2010/main"/>
            </a:ext>
          </a:extLst>
        </p:spPr>
      </p:pic>
      <p:pic>
        <p:nvPicPr>
          <p:cNvPr id="15" name="Picture 14" descr="E:\STM1500数据分析\(pre) kagome lattice\20170511 figure s.bmp"/>
          <p:cNvPicPr/>
          <p:nvPr/>
        </p:nvPicPr>
        <p:blipFill rotWithShape="1">
          <a:blip r:embed="rId5" cstate="print">
            <a:extLst>
              <a:ext uri="{28A0092B-C50C-407E-A947-70E740481C1C}">
                <a14:useLocalDpi xmlns:a14="http://schemas.microsoft.com/office/drawing/2010/main" val="0"/>
              </a:ext>
            </a:extLst>
          </a:blip>
          <a:srcRect/>
          <a:stretch/>
        </p:blipFill>
        <p:spPr bwMode="auto">
          <a:xfrm>
            <a:off x="566228" y="3733251"/>
            <a:ext cx="2508355" cy="2508355"/>
          </a:xfrm>
          <a:prstGeom prst="rect">
            <a:avLst/>
          </a:prstGeom>
          <a:noFill/>
          <a:extLst/>
        </p:spPr>
      </p:pic>
      <p:sp>
        <p:nvSpPr>
          <p:cNvPr id="2" name="TextBox 1"/>
          <p:cNvSpPr txBox="1"/>
          <p:nvPr/>
        </p:nvSpPr>
        <p:spPr>
          <a:xfrm>
            <a:off x="594512" y="3782792"/>
            <a:ext cx="290294" cy="315047"/>
          </a:xfrm>
          <a:prstGeom prst="rect">
            <a:avLst/>
          </a:prstGeom>
          <a:solidFill>
            <a:schemeClr val="bg1"/>
          </a:solidFill>
        </p:spPr>
        <p:txBody>
          <a:bodyPr wrap="none" lIns="0" tIns="3600" rIns="0" bIns="3600" rtlCol="0">
            <a:spAutoFit/>
          </a:bodyPr>
          <a:lstStyle/>
          <a:p>
            <a:r>
              <a:rPr lang="en-US" sz="2000" dirty="0" smtClean="0"/>
              <a:t>(d)</a:t>
            </a:r>
            <a:endParaRPr lang="en-US" sz="2000" dirty="0"/>
          </a:p>
        </p:txBody>
      </p:sp>
      <p:sp>
        <p:nvSpPr>
          <p:cNvPr id="4" name="TextBox 3"/>
          <p:cNvSpPr txBox="1"/>
          <p:nvPr/>
        </p:nvSpPr>
        <p:spPr>
          <a:xfrm>
            <a:off x="3188746" y="3728752"/>
            <a:ext cx="5201980" cy="2492990"/>
          </a:xfrm>
          <a:prstGeom prst="rect">
            <a:avLst/>
          </a:prstGeom>
          <a:noFill/>
        </p:spPr>
        <p:txBody>
          <a:bodyPr wrap="square" rtlCol="0">
            <a:spAutoFit/>
          </a:bodyPr>
          <a:lstStyle/>
          <a:p>
            <a:r>
              <a:rPr lang="en-US" sz="1200" b="1" dirty="0"/>
              <a:t>Composite moiré pattern for twisted 3×3 silicene multilayers.</a:t>
            </a:r>
            <a:r>
              <a:rPr lang="en-US" sz="1200" dirty="0"/>
              <a:t> </a:t>
            </a:r>
            <a:r>
              <a:rPr lang="en-US" sz="1200" b="1" dirty="0"/>
              <a:t>a</a:t>
            </a:r>
            <a:r>
              <a:rPr lang="en-US" sz="1200" dirty="0"/>
              <a:t>, Structure model of two layers of 3×3 silicene twisted by 21.8</a:t>
            </a:r>
            <a:r>
              <a:rPr lang="en-US" sz="1200" dirty="0">
                <a:sym typeface="Symbol"/>
              </a:rPr>
              <a:t></a:t>
            </a:r>
            <a:r>
              <a:rPr lang="en-US" sz="1200" dirty="0"/>
              <a:t>. The 3×3 reconstruction is marked in purple and green for the top layer and bottom layer respectively. The two different unit cells of the composite moiré pattern are denoted by blue (7</a:t>
            </a:r>
            <a:r>
              <a:rPr lang="en-US" sz="1200" b="1" dirty="0"/>
              <a:t>×</a:t>
            </a:r>
            <a:r>
              <a:rPr lang="en-US" sz="1200" dirty="0"/>
              <a:t>7 </a:t>
            </a:r>
            <a:r>
              <a:rPr lang="en-US" sz="1200" dirty="0" err="1"/>
              <a:t>superlattice</a:t>
            </a:r>
            <a:r>
              <a:rPr lang="en-US" sz="1200" dirty="0"/>
              <a:t>) and red (</a:t>
            </a:r>
            <a:r>
              <a:rPr lang="en-US" sz="1200" i="1" dirty="0"/>
              <a:t>21</a:t>
            </a:r>
            <a:r>
              <a:rPr lang="en-US" sz="1200" b="1" dirty="0"/>
              <a:t>×</a:t>
            </a:r>
            <a:r>
              <a:rPr lang="en-US" sz="1200" i="1" dirty="0"/>
              <a:t>21</a:t>
            </a:r>
            <a:r>
              <a:rPr lang="en-US" sz="1200" dirty="0"/>
              <a:t> </a:t>
            </a:r>
            <a:r>
              <a:rPr lang="en-US" sz="1200" dirty="0" err="1"/>
              <a:t>superlattice</a:t>
            </a:r>
            <a:r>
              <a:rPr lang="en-US" sz="1200" dirty="0"/>
              <a:t>) rhombuses. </a:t>
            </a:r>
            <a:r>
              <a:rPr lang="en-US" sz="1200" b="1" dirty="0"/>
              <a:t>b</a:t>
            </a:r>
            <a:r>
              <a:rPr lang="en-US" sz="1200" dirty="0"/>
              <a:t>, STS mapping at 2.17 V shows a moiré pattern with lattice constant of 0.95 nm, which is 7 times the lattice constant of silicene 1</a:t>
            </a:r>
            <a:r>
              <a:rPr lang="en-US" sz="1200" dirty="0">
                <a:sym typeface="Symbol"/>
              </a:rPr>
              <a:t></a:t>
            </a:r>
            <a:r>
              <a:rPr lang="en-US" sz="1200" dirty="0"/>
              <a:t>1; the unit cell is highlighted by the blue rhombus </a:t>
            </a:r>
            <a:r>
              <a:rPr lang="en-AU" sz="1200" dirty="0"/>
              <a:t>(6 nm × 6 nm, </a:t>
            </a:r>
            <a:r>
              <a:rPr lang="en-AU" sz="1200" i="1" dirty="0" err="1"/>
              <a:t>V</a:t>
            </a:r>
            <a:r>
              <a:rPr lang="en-AU" sz="1200" baseline="-25000" dirty="0" err="1"/>
              <a:t>s</a:t>
            </a:r>
            <a:r>
              <a:rPr lang="en-AU" sz="1200" dirty="0"/>
              <a:t> = 2.17 V, </a:t>
            </a:r>
            <a:r>
              <a:rPr lang="en-AU" sz="1200" i="1" dirty="0"/>
              <a:t>I</a:t>
            </a:r>
            <a:r>
              <a:rPr lang="en-AU" sz="1200" baseline="-25000" dirty="0"/>
              <a:t>t</a:t>
            </a:r>
            <a:r>
              <a:rPr lang="en-AU" sz="1200" dirty="0"/>
              <a:t> = 100 </a:t>
            </a:r>
            <a:r>
              <a:rPr lang="en-AU" sz="1200" dirty="0" err="1"/>
              <a:t>pA</a:t>
            </a:r>
            <a:r>
              <a:rPr lang="en-AU" sz="1200" dirty="0"/>
              <a:t>)</a:t>
            </a:r>
            <a:r>
              <a:rPr lang="en-US" sz="1200" dirty="0"/>
              <a:t>. </a:t>
            </a:r>
            <a:r>
              <a:rPr lang="en-US" sz="1200" b="1" dirty="0"/>
              <a:t>c</a:t>
            </a:r>
            <a:r>
              <a:rPr lang="en-US" sz="1200" dirty="0"/>
              <a:t>, STS mapping at 1.67 V shows a moiré pattern with lattice constant of 1.7 nm, which is 21 times the lattice constant of silicene 1</a:t>
            </a:r>
            <a:r>
              <a:rPr lang="en-US" sz="1200" dirty="0">
                <a:sym typeface="Symbol"/>
              </a:rPr>
              <a:t></a:t>
            </a:r>
            <a:r>
              <a:rPr lang="en-US" sz="1200" dirty="0"/>
              <a:t>1; the unit cell is highlighted by the red rhombus</a:t>
            </a:r>
            <a:r>
              <a:rPr lang="en-AU" sz="1200" dirty="0"/>
              <a:t> (6 nm × 6 nm, </a:t>
            </a:r>
            <a:r>
              <a:rPr lang="en-AU" sz="1200" i="1" dirty="0" err="1"/>
              <a:t>V</a:t>
            </a:r>
            <a:r>
              <a:rPr lang="en-AU" sz="1200" baseline="-25000" dirty="0" err="1"/>
              <a:t>s</a:t>
            </a:r>
            <a:r>
              <a:rPr lang="en-AU" sz="1200" dirty="0"/>
              <a:t> = 1.67 V, </a:t>
            </a:r>
            <a:r>
              <a:rPr lang="en-AU" sz="1200" i="1" dirty="0"/>
              <a:t>I</a:t>
            </a:r>
            <a:r>
              <a:rPr lang="en-AU" sz="1200" baseline="-25000" dirty="0"/>
              <a:t>t</a:t>
            </a:r>
            <a:r>
              <a:rPr lang="en-AU" sz="1200" dirty="0"/>
              <a:t> = 100 </a:t>
            </a:r>
            <a:r>
              <a:rPr lang="en-AU" sz="1200" dirty="0" err="1"/>
              <a:t>pA</a:t>
            </a:r>
            <a:r>
              <a:rPr lang="en-AU" sz="1200" dirty="0"/>
              <a:t>)</a:t>
            </a:r>
            <a:r>
              <a:rPr lang="en-US" sz="1200" dirty="0" smtClean="0"/>
              <a:t>. (d) Illustration of composite </a:t>
            </a:r>
            <a:r>
              <a:rPr lang="en-US" sz="1200" dirty="0"/>
              <a:t>moiré pattern </a:t>
            </a:r>
            <a:r>
              <a:rPr lang="en-US" sz="1200" dirty="0" smtClean="0"/>
              <a:t>forming Kagome potential field.</a:t>
            </a:r>
            <a:endParaRPr lang="en-AU" sz="1200" dirty="0"/>
          </a:p>
          <a:p>
            <a:endParaRPr lang="en-US" sz="1200" dirty="0"/>
          </a:p>
        </p:txBody>
      </p:sp>
    </p:spTree>
    <p:extLst>
      <p:ext uri="{BB962C8B-B14F-4D97-AF65-F5344CB8AC3E}">
        <p14:creationId xmlns:p14="http://schemas.microsoft.com/office/powerpoint/2010/main" val="40028998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4" name="图片 12" descr="E:\STM1500数据分析\(pre) kagome lattice\manuscripts\Figures 20170124.bmp"/>
          <p:cNvPicPr/>
          <p:nvPr/>
        </p:nvPicPr>
        <p:blipFill rotWithShape="1">
          <a:blip r:embed="rId4" cstate="print">
            <a:extLst>
              <a:ext uri="{28A0092B-C50C-407E-A947-70E740481C1C}">
                <a14:useLocalDpi xmlns:a14="http://schemas.microsoft.com/office/drawing/2010/main" val="0"/>
              </a:ext>
            </a:extLst>
          </a:blip>
          <a:srcRect l="25256" t="6807" r="1020" b="11005"/>
          <a:stretch/>
        </p:blipFill>
        <p:spPr bwMode="auto">
          <a:xfrm>
            <a:off x="242175" y="1095010"/>
            <a:ext cx="5641203" cy="4714277"/>
          </a:xfrm>
          <a:prstGeom prst="rect">
            <a:avLst/>
          </a:prstGeom>
          <a:noFill/>
          <a:ln>
            <a:noFill/>
          </a:ln>
          <a:extLst>
            <a:ext uri="{53640926-AAD7-44d8-BBD7-CCE9431645EC}">
              <a14:shadowObscured xmlns:a14="http://schemas.microsoft.com/office/drawing/2010/main"/>
            </a:ext>
          </a:extLst>
        </p:spPr>
      </p:pic>
      <p:sp>
        <p:nvSpPr>
          <p:cNvPr id="4" name="TextBox 3"/>
          <p:cNvSpPr txBox="1"/>
          <p:nvPr/>
        </p:nvSpPr>
        <p:spPr>
          <a:xfrm>
            <a:off x="5931609" y="1080798"/>
            <a:ext cx="3067142" cy="2862322"/>
          </a:xfrm>
          <a:prstGeom prst="rect">
            <a:avLst/>
          </a:prstGeom>
          <a:noFill/>
        </p:spPr>
        <p:txBody>
          <a:bodyPr wrap="square" rtlCol="0">
            <a:spAutoFit/>
          </a:bodyPr>
          <a:lstStyle/>
          <a:p>
            <a:r>
              <a:rPr lang="en-US" sz="1200" b="1" dirty="0"/>
              <a:t>Edge state at boundary between Kagome lattice and</a:t>
            </a:r>
            <a:r>
              <a:rPr lang="en-US" sz="1200" dirty="0"/>
              <a:t> 3</a:t>
            </a:r>
            <a:r>
              <a:rPr lang="en-US" sz="1200" i="1" dirty="0"/>
              <a:t>×3</a:t>
            </a:r>
            <a:r>
              <a:rPr lang="en-US" sz="1200" b="1" dirty="0"/>
              <a:t> silicene.</a:t>
            </a:r>
            <a:r>
              <a:rPr lang="en-US" sz="1200" dirty="0"/>
              <a:t> </a:t>
            </a:r>
            <a:r>
              <a:rPr lang="en-US" sz="1200" b="1" dirty="0"/>
              <a:t>a,</a:t>
            </a:r>
            <a:r>
              <a:rPr lang="en-US" sz="1200" dirty="0"/>
              <a:t> Topographical image shows the topography of the border region of the Kagome lattice (left) and the 3</a:t>
            </a:r>
            <a:r>
              <a:rPr lang="en-US" sz="1200" i="1" dirty="0"/>
              <a:t>×3</a:t>
            </a:r>
            <a:r>
              <a:rPr lang="en-US" sz="1200" b="1" dirty="0"/>
              <a:t> </a:t>
            </a:r>
            <a:r>
              <a:rPr lang="en-US" sz="1200" dirty="0"/>
              <a:t>silicene (right), where the edge state position, boundary (imperfect Kagome lattice area), and step are marked. </a:t>
            </a:r>
            <a:r>
              <a:rPr lang="en-US" sz="1200" b="1" dirty="0"/>
              <a:t>b,</a:t>
            </a:r>
            <a:r>
              <a:rPr lang="en-US" sz="1200" dirty="0"/>
              <a:t> Topographical image shows the topography of the border region between two Kagome lattice regions, where the step position is marked. </a:t>
            </a:r>
            <a:r>
              <a:rPr lang="en-US" sz="1200" b="1" dirty="0"/>
              <a:t>c</a:t>
            </a:r>
            <a:r>
              <a:rPr lang="en-US" sz="1200" dirty="0"/>
              <a:t> and </a:t>
            </a:r>
            <a:r>
              <a:rPr lang="en-US" sz="1200" b="1" dirty="0"/>
              <a:t>d</a:t>
            </a:r>
            <a:r>
              <a:rPr lang="en-US" sz="1200" dirty="0"/>
              <a:t> show 50 STS spectra taken at equal distances along the line marked by the white arrow in </a:t>
            </a:r>
            <a:r>
              <a:rPr lang="en-US" sz="1200" b="1" dirty="0"/>
              <a:t>a</a:t>
            </a:r>
            <a:r>
              <a:rPr lang="en-US" sz="1200" dirty="0"/>
              <a:t> and </a:t>
            </a:r>
            <a:r>
              <a:rPr lang="en-US" sz="1200" b="1" dirty="0"/>
              <a:t>b</a:t>
            </a:r>
            <a:r>
              <a:rPr lang="en-US" sz="1200" dirty="0"/>
              <a:t>, respectively (set points of spectra in this figure: </a:t>
            </a:r>
            <a:r>
              <a:rPr lang="en-US" sz="1200" i="1" dirty="0" err="1"/>
              <a:t>V</a:t>
            </a:r>
            <a:r>
              <a:rPr lang="en-US" sz="1200" baseline="-25000" dirty="0" err="1"/>
              <a:t>s</a:t>
            </a:r>
            <a:r>
              <a:rPr lang="en-US" sz="1200" dirty="0"/>
              <a:t> = 2.5 V, </a:t>
            </a:r>
            <a:r>
              <a:rPr lang="en-US" sz="1200" i="1" dirty="0"/>
              <a:t>I</a:t>
            </a:r>
            <a:r>
              <a:rPr lang="en-US" sz="1200" baseline="-25000" dirty="0"/>
              <a:t>t</a:t>
            </a:r>
            <a:r>
              <a:rPr lang="en-US" sz="1200" dirty="0"/>
              <a:t> = 100 </a:t>
            </a:r>
            <a:r>
              <a:rPr lang="en-US" sz="1200" dirty="0" err="1"/>
              <a:t>pA</a:t>
            </a:r>
            <a:r>
              <a:rPr lang="en-US" sz="1200" dirty="0"/>
              <a:t>).</a:t>
            </a:r>
            <a:endParaRPr lang="en-AU" sz="1200" dirty="0"/>
          </a:p>
          <a:p>
            <a:endParaRPr lang="en-US" sz="1200" dirty="0"/>
          </a:p>
        </p:txBody>
      </p:sp>
    </p:spTree>
    <p:extLst>
      <p:ext uri="{BB962C8B-B14F-4D97-AF65-F5344CB8AC3E}">
        <p14:creationId xmlns:p14="http://schemas.microsoft.com/office/powerpoint/2010/main" val="326197055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图片 10" descr="E:\STM1500数据分析\(pre) kagome lattice\manuscripts\edge state between flatband peak and broad peak.bmp"/>
          <p:cNvPicPr/>
          <p:nvPr/>
        </p:nvPicPr>
        <p:blipFill rotWithShape="1">
          <a:blip r:embed="rId4">
            <a:extLst>
              <a:ext uri="{28A0092B-C50C-407E-A947-70E740481C1C}">
                <a14:useLocalDpi xmlns:a14="http://schemas.microsoft.com/office/drawing/2010/main" val="0"/>
              </a:ext>
            </a:extLst>
          </a:blip>
          <a:srcRect l="1528" t="8338" r="20278" b="46452"/>
          <a:stretch/>
        </p:blipFill>
        <p:spPr bwMode="auto">
          <a:xfrm>
            <a:off x="453468" y="1091867"/>
            <a:ext cx="8126421" cy="3542053"/>
          </a:xfrm>
          <a:prstGeom prst="rect">
            <a:avLst/>
          </a:prstGeom>
          <a:noFill/>
          <a:ln>
            <a:noFill/>
          </a:ln>
          <a:extLst>
            <a:ext uri="{53640926-AAD7-44d8-BBD7-CCE9431645EC}">
              <a14:shadowObscured xmlns:a14="http://schemas.microsoft.com/office/drawing/2010/main"/>
            </a:ext>
          </a:extLst>
        </p:spPr>
      </p:pic>
      <p:sp>
        <p:nvSpPr>
          <p:cNvPr id="3" name="TextBox 2"/>
          <p:cNvSpPr txBox="1"/>
          <p:nvPr/>
        </p:nvSpPr>
        <p:spPr>
          <a:xfrm>
            <a:off x="175652" y="4714981"/>
            <a:ext cx="8728516" cy="1200329"/>
          </a:xfrm>
          <a:prstGeom prst="rect">
            <a:avLst/>
          </a:prstGeom>
          <a:noFill/>
        </p:spPr>
        <p:txBody>
          <a:bodyPr wrap="square" rtlCol="0">
            <a:spAutoFit/>
          </a:bodyPr>
          <a:lstStyle/>
          <a:p>
            <a:r>
              <a:rPr lang="en-US" sz="1200" b="1" dirty="0"/>
              <a:t>Edge state located between flat band and broad band.</a:t>
            </a:r>
            <a:r>
              <a:rPr lang="en-US" sz="1200" dirty="0"/>
              <a:t> </a:t>
            </a:r>
            <a:r>
              <a:rPr lang="en-US" sz="1200" b="1" dirty="0"/>
              <a:t>a</a:t>
            </a:r>
            <a:r>
              <a:rPr lang="en-US" sz="1200" dirty="0"/>
              <a:t>, Topography of border region of Kagome lattice, which is the same region as in </a:t>
            </a:r>
            <a:r>
              <a:rPr lang="en-US" sz="1200" b="1" dirty="0"/>
              <a:t>Figure S8</a:t>
            </a:r>
            <a:r>
              <a:rPr lang="en-US" sz="1200" dirty="0"/>
              <a:t>. The left part is the Kagome lattice, and the right part is </a:t>
            </a:r>
            <a:r>
              <a:rPr lang="en-AU" sz="1200" dirty="0"/>
              <a:t>3</a:t>
            </a:r>
            <a:r>
              <a:rPr lang="en-AU" sz="1200" i="1" dirty="0"/>
              <a:t>×3</a:t>
            </a:r>
            <a:r>
              <a:rPr lang="en-US" sz="1200" dirty="0"/>
              <a:t> silicene. The position of the edge state is marked by the dashed line. </a:t>
            </a:r>
            <a:r>
              <a:rPr lang="en-US" sz="1200" b="1" dirty="0"/>
              <a:t>b</a:t>
            </a:r>
            <a:r>
              <a:rPr lang="en-US" sz="1200" dirty="0"/>
              <a:t>, 32 STS spectra taken at equal distances along the line marked by the white arrow in </a:t>
            </a:r>
            <a:r>
              <a:rPr lang="en-US" sz="1200" b="1" dirty="0"/>
              <a:t>a</a:t>
            </a:r>
            <a:r>
              <a:rPr lang="en-US" sz="1200" dirty="0"/>
              <a:t>. The position of the edge state is also indicated by a dashed line. The energy of the FB is almost constant at 1.33 V. The broad band peak turns upward as it approached the border region. We noted that the edge state is located between the flat-band peak and the broad peak (set points of spectra in this figure: </a:t>
            </a:r>
            <a:r>
              <a:rPr lang="en-US" sz="1200" i="1" dirty="0" err="1"/>
              <a:t>V</a:t>
            </a:r>
            <a:r>
              <a:rPr lang="en-US" sz="1200" baseline="-25000" dirty="0" err="1"/>
              <a:t>s</a:t>
            </a:r>
            <a:r>
              <a:rPr lang="en-US" sz="1200" dirty="0"/>
              <a:t> = 2.5 V, </a:t>
            </a:r>
            <a:r>
              <a:rPr lang="en-US" sz="1200" i="1" dirty="0"/>
              <a:t>I</a:t>
            </a:r>
            <a:r>
              <a:rPr lang="en-US" sz="1200" baseline="-25000" dirty="0"/>
              <a:t>t</a:t>
            </a:r>
            <a:r>
              <a:rPr lang="en-US" sz="1200" dirty="0"/>
              <a:t> = 100 </a:t>
            </a:r>
            <a:r>
              <a:rPr lang="en-US" sz="1200" dirty="0" err="1"/>
              <a:t>pA</a:t>
            </a:r>
            <a:r>
              <a:rPr lang="en-US" sz="1200" dirty="0"/>
              <a:t>).</a:t>
            </a:r>
            <a:r>
              <a:rPr lang="en-AU" sz="1200" dirty="0"/>
              <a:t> </a:t>
            </a:r>
            <a:endParaRPr lang="en-US" sz="1200" dirty="0"/>
          </a:p>
        </p:txBody>
      </p:sp>
    </p:spTree>
    <p:extLst>
      <p:ext uri="{BB962C8B-B14F-4D97-AF65-F5344CB8AC3E}">
        <p14:creationId xmlns:p14="http://schemas.microsoft.com/office/powerpoint/2010/main" val="134369472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Picture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427" y="1293558"/>
            <a:ext cx="5062135" cy="2732414"/>
          </a:xfrm>
          <a:prstGeom prst="rect">
            <a:avLst/>
          </a:prstGeom>
          <a:noFill/>
          <a:ln>
            <a:noFill/>
          </a:ln>
          <a:extLst/>
        </p:spPr>
      </p:pic>
      <p:sp>
        <p:nvSpPr>
          <p:cNvPr id="2" name="Rectangle 1"/>
          <p:cNvSpPr/>
          <p:nvPr/>
        </p:nvSpPr>
        <p:spPr>
          <a:xfrm>
            <a:off x="5515281" y="1319030"/>
            <a:ext cx="3628719" cy="1200329"/>
          </a:xfrm>
          <a:prstGeom prst="rect">
            <a:avLst/>
          </a:prstGeom>
        </p:spPr>
        <p:txBody>
          <a:bodyPr wrap="square">
            <a:spAutoFit/>
          </a:bodyPr>
          <a:lstStyle/>
          <a:p>
            <a:r>
              <a:rPr lang="en-US" sz="1200" dirty="0"/>
              <a:t>Electronic properties of artificial Kagome lattice with large lattice constant (9Å). The band structure of a Kagome lattice unit cell made of three Si atoms (left panel). The right part shows the DOS. Inset of left panel displays the projected </a:t>
            </a:r>
            <a:r>
              <a:rPr lang="en-US" sz="1200" i="1" dirty="0"/>
              <a:t>p</a:t>
            </a:r>
            <a:r>
              <a:rPr lang="en-US" sz="1200" baseline="-25000" dirty="0"/>
              <a:t>z</a:t>
            </a:r>
            <a:r>
              <a:rPr lang="en-US" sz="1200" dirty="0"/>
              <a:t> bands with one flat band and one Dirac cone. </a:t>
            </a:r>
          </a:p>
        </p:txBody>
      </p:sp>
      <p:pic>
        <p:nvPicPr>
          <p:cNvPr id="14" name="Picture 13"/>
          <p:cNvPicPr/>
          <p:nvPr/>
        </p:nvPicPr>
        <p:blipFill>
          <a:blip r:embed="rId5">
            <a:extLst>
              <a:ext uri="{28A0092B-C50C-407E-A947-70E740481C1C}">
                <a14:useLocalDpi xmlns:a14="http://schemas.microsoft.com/office/drawing/2010/main" val="0"/>
              </a:ext>
            </a:extLst>
          </a:blip>
          <a:srcRect/>
          <a:stretch>
            <a:fillRect/>
          </a:stretch>
        </p:blipFill>
        <p:spPr bwMode="auto">
          <a:xfrm>
            <a:off x="412195" y="4210608"/>
            <a:ext cx="6859717" cy="1504111"/>
          </a:xfrm>
          <a:prstGeom prst="rect">
            <a:avLst/>
          </a:prstGeom>
          <a:noFill/>
        </p:spPr>
      </p:pic>
    </p:spTree>
    <p:extLst>
      <p:ext uri="{BB962C8B-B14F-4D97-AF65-F5344CB8AC3E}">
        <p14:creationId xmlns:p14="http://schemas.microsoft.com/office/powerpoint/2010/main" val="134369472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Picture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90" y="1499607"/>
            <a:ext cx="9253126" cy="2952683"/>
          </a:xfrm>
          <a:prstGeom prst="rect">
            <a:avLst/>
          </a:prstGeom>
          <a:noFill/>
        </p:spPr>
      </p:pic>
      <p:sp>
        <p:nvSpPr>
          <p:cNvPr id="2" name="Rectangle 1"/>
          <p:cNvSpPr/>
          <p:nvPr/>
        </p:nvSpPr>
        <p:spPr>
          <a:xfrm>
            <a:off x="137649" y="4676302"/>
            <a:ext cx="8901635" cy="461665"/>
          </a:xfrm>
          <a:prstGeom prst="rect">
            <a:avLst/>
          </a:prstGeom>
        </p:spPr>
        <p:txBody>
          <a:bodyPr wrap="square">
            <a:spAutoFit/>
          </a:bodyPr>
          <a:lstStyle/>
          <a:p>
            <a:r>
              <a:rPr lang="en-US" sz="1200" dirty="0"/>
              <a:t>(a)-(e) Experimental </a:t>
            </a:r>
            <a:r>
              <a:rPr lang="en-US" sz="1200" i="1" dirty="0" err="1"/>
              <a:t>dI</a:t>
            </a:r>
            <a:r>
              <a:rPr lang="en-US" sz="1200" dirty="0"/>
              <a:t>/</a:t>
            </a:r>
            <a:r>
              <a:rPr lang="en-US" sz="1200" i="1" dirty="0" err="1"/>
              <a:t>dV</a:t>
            </a:r>
            <a:r>
              <a:rPr lang="en-US" sz="1200" dirty="0"/>
              <a:t> maps and (f)-(j) theoretical 2D mapping for hexagonal pattern region with different sample bias. The red rhombus stands for the unit cell of the hexagonal pattern. </a:t>
            </a:r>
          </a:p>
        </p:txBody>
      </p:sp>
    </p:spTree>
    <p:extLst>
      <p:ext uri="{BB962C8B-B14F-4D97-AF65-F5344CB8AC3E}">
        <p14:creationId xmlns:p14="http://schemas.microsoft.com/office/powerpoint/2010/main" val="145428289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45248" y="6122405"/>
            <a:ext cx="3095625" cy="253916"/>
          </a:xfrm>
          <a:prstGeom prst="rect">
            <a:avLst/>
          </a:prstGeom>
        </p:spPr>
        <p:txBody>
          <a:bodyPr wrap="square">
            <a:spAutoFit/>
          </a:bodyPr>
          <a:lstStyle/>
          <a:p>
            <a:r>
              <a:rPr lang="en-US" sz="1050" dirty="0" smtClean="0"/>
              <a:t>Z. Li, </a:t>
            </a:r>
            <a:r>
              <a:rPr lang="en-US" sz="1050" i="1" dirty="0" smtClean="0"/>
              <a:t>et al</a:t>
            </a:r>
            <a:r>
              <a:rPr lang="en-US" sz="1050" dirty="0" smtClean="0"/>
              <a:t>. </a:t>
            </a:r>
            <a:r>
              <a:rPr lang="en-US" sz="1050" dirty="0"/>
              <a:t>arXiv:</a:t>
            </a:r>
            <a:r>
              <a:rPr lang="en-US" sz="1050" dirty="0" smtClean="0"/>
              <a:t>1708.04448 (2017)</a:t>
            </a:r>
            <a:endParaRPr lang="en-US" sz="1050" dirty="0"/>
          </a:p>
        </p:txBody>
      </p:sp>
      <p:sp>
        <p:nvSpPr>
          <p:cNvPr id="10" name="TextBox 9"/>
          <p:cNvSpPr txBox="1"/>
          <p:nvPr/>
        </p:nvSpPr>
        <p:spPr>
          <a:xfrm>
            <a:off x="523213" y="205238"/>
            <a:ext cx="5005022" cy="892552"/>
          </a:xfrm>
          <a:prstGeom prst="rect">
            <a:avLst/>
          </a:prstGeom>
          <a:noFill/>
        </p:spPr>
        <p:txBody>
          <a:bodyPr wrap="square" rtlCol="0">
            <a:spAutoFit/>
          </a:bodyPr>
          <a:lstStyle/>
          <a:p>
            <a:r>
              <a:rPr lang="en-AU" sz="3200" b="1" dirty="0" smtClean="0">
                <a:solidFill>
                  <a:srgbClr val="002060"/>
                </a:solidFill>
                <a:latin typeface="+mj-lt"/>
              </a:rPr>
              <a:t>Flat Band in Kagome Lattice</a:t>
            </a:r>
          </a:p>
          <a:p>
            <a:r>
              <a:rPr lang="en-AU" sz="2000" b="1" dirty="0" smtClean="0">
                <a:solidFill>
                  <a:srgbClr val="002060"/>
                </a:solidFill>
              </a:rPr>
              <a:t>Silicene</a:t>
            </a:r>
            <a:endParaRPr lang="en-US" sz="2000" b="1" dirty="0" smtClean="0">
              <a:solidFill>
                <a:srgbClr val="002060"/>
              </a:solidFill>
            </a:endParaRPr>
          </a:p>
        </p:txBody>
      </p:sp>
      <p:pic>
        <p:nvPicPr>
          <p:cNvPr id="11" name="图片 7" descr="E:\STM1500\(pre) kagome lattice\submitted to NC\figures 3 for NC.bmp"/>
          <p:cNvPicPr/>
          <p:nvPr/>
        </p:nvPicPr>
        <p:blipFill rotWithShape="1">
          <a:blip r:embed="rId4" cstate="print">
            <a:extLst>
              <a:ext uri="{28A0092B-C50C-407E-A947-70E740481C1C}">
                <a14:useLocalDpi xmlns:a14="http://schemas.microsoft.com/office/drawing/2010/main" val="0"/>
              </a:ext>
            </a:extLst>
          </a:blip>
          <a:srcRect l="8527" t="18162" r="29789" b="26025"/>
          <a:stretch/>
        </p:blipFill>
        <p:spPr bwMode="auto">
          <a:xfrm>
            <a:off x="932303" y="1103004"/>
            <a:ext cx="6943052" cy="471123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369472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Germanene/Au(111)</a:t>
            </a:r>
            <a:endParaRPr lang="en-US" sz="2000" b="1" dirty="0">
              <a:solidFill>
                <a:srgbClr val="002060"/>
              </a:solidFill>
            </a:endParaRPr>
          </a:p>
        </p:txBody>
      </p:sp>
      <p:pic>
        <p:nvPicPr>
          <p:cNvPr id="36" name="Picture 3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686" y="1262086"/>
            <a:ext cx="6642594" cy="2690499"/>
          </a:xfrm>
          <a:prstGeom prst="rect">
            <a:avLst/>
          </a:prstGeom>
          <a:noFill/>
        </p:spPr>
      </p:pic>
      <p:sp>
        <p:nvSpPr>
          <p:cNvPr id="3" name="Rectangle 2"/>
          <p:cNvSpPr/>
          <p:nvPr/>
        </p:nvSpPr>
        <p:spPr>
          <a:xfrm>
            <a:off x="7054553" y="1266990"/>
            <a:ext cx="2012535" cy="3485570"/>
          </a:xfrm>
          <a:prstGeom prst="rect">
            <a:avLst/>
          </a:prstGeom>
        </p:spPr>
        <p:txBody>
          <a:bodyPr wrap="square">
            <a:spAutoFit/>
          </a:bodyPr>
          <a:lstStyle/>
          <a:p>
            <a:r>
              <a:rPr lang="en-US" sz="1050" b="1" dirty="0" smtClean="0"/>
              <a:t>STM images of Ge nanosheets  grown on Au(111) surface with difference coverages. </a:t>
            </a:r>
            <a:r>
              <a:rPr lang="en-US" sz="1050" dirty="0" smtClean="0"/>
              <a:t> (a) 0.0 layer coverage (Vbias = 1.5 V, I = 50 </a:t>
            </a:r>
            <a:r>
              <a:rPr lang="en-US" sz="1050" dirty="0" err="1" smtClean="0"/>
              <a:t>pA</a:t>
            </a:r>
            <a:r>
              <a:rPr lang="en-US" sz="1050" dirty="0" smtClean="0"/>
              <a:t>), (b) 0.2 layer coverage (Vbias = 3.5 V, I = 50 </a:t>
            </a:r>
            <a:r>
              <a:rPr lang="en-US" sz="1050" dirty="0" err="1" smtClean="0"/>
              <a:t>pA</a:t>
            </a:r>
            <a:r>
              <a:rPr lang="en-US" sz="1050" dirty="0" smtClean="0"/>
              <a:t>), (c) 0.4 layer coverage (Vbias = 4.5 V, I = 50 </a:t>
            </a:r>
            <a:r>
              <a:rPr lang="en-US" sz="1050" dirty="0" err="1" smtClean="0"/>
              <a:t>pA</a:t>
            </a:r>
            <a:r>
              <a:rPr lang="en-US" sz="1050" dirty="0" smtClean="0"/>
              <a:t>), (d) 0.6 layer coverage (Vbias = 4.0 V, I = 50 </a:t>
            </a:r>
            <a:r>
              <a:rPr lang="en-US" sz="1050" dirty="0" err="1" smtClean="0"/>
              <a:t>pA</a:t>
            </a:r>
            <a:r>
              <a:rPr lang="en-US" sz="1050" dirty="0" smtClean="0"/>
              <a:t>), (e) 0.8 layer coverage (Vbias = 4.0 V, I = 50 </a:t>
            </a:r>
            <a:r>
              <a:rPr lang="en-US" sz="1050" dirty="0" err="1" smtClean="0"/>
              <a:t>pA</a:t>
            </a:r>
            <a:r>
              <a:rPr lang="en-US" sz="1050" dirty="0" smtClean="0"/>
              <a:t>), (f) 1.0 layer coverage (Vbias = 3.0 V, I = 50 </a:t>
            </a:r>
            <a:r>
              <a:rPr lang="en-US" sz="1050" dirty="0" err="1" smtClean="0"/>
              <a:t>pA</a:t>
            </a:r>
            <a:r>
              <a:rPr lang="en-US" sz="1050" dirty="0" smtClean="0"/>
              <a:t>), (g) 1.3 layers coverage (Vbias = 3.6 V, I = 50 </a:t>
            </a:r>
            <a:r>
              <a:rPr lang="en-US" sz="1050" dirty="0" err="1" smtClean="0"/>
              <a:t>pA</a:t>
            </a:r>
            <a:r>
              <a:rPr lang="en-US" sz="1050" dirty="0" smtClean="0"/>
              <a:t>), (h) 1.5 layers coverage (Vbias = 3.6 V, I = 50 </a:t>
            </a:r>
            <a:r>
              <a:rPr lang="en-US" sz="1050" dirty="0" err="1" smtClean="0"/>
              <a:t>pA</a:t>
            </a:r>
            <a:r>
              <a:rPr lang="en-US" sz="1050" dirty="0" smtClean="0"/>
              <a:t>), (</a:t>
            </a:r>
            <a:r>
              <a:rPr lang="en-US" sz="1050" dirty="0" err="1" smtClean="0"/>
              <a:t>i</a:t>
            </a:r>
            <a:r>
              <a:rPr lang="en-US" sz="1050" dirty="0" smtClean="0"/>
              <a:t>) 1.8 layers coverage (Vbias = 3.6 V, I = 50 </a:t>
            </a:r>
            <a:r>
              <a:rPr lang="en-US" sz="1050" dirty="0" err="1" smtClean="0"/>
              <a:t>pA</a:t>
            </a:r>
            <a:r>
              <a:rPr lang="en-US" sz="1050" dirty="0" smtClean="0"/>
              <a:t>), and (j) 2.0 layers coverage (Vbias = 3.6 V, I = 50 </a:t>
            </a:r>
            <a:r>
              <a:rPr lang="en-US" sz="1050" dirty="0" err="1" smtClean="0"/>
              <a:t>pA</a:t>
            </a:r>
            <a:r>
              <a:rPr lang="en-US" sz="1050" dirty="0" smtClean="0"/>
              <a:t>), respectively. The red arrows are used to denote the position of second layer Ge nanosheet.</a:t>
            </a:r>
            <a:endParaRPr lang="en-US" sz="1050" dirty="0"/>
          </a:p>
        </p:txBody>
      </p:sp>
      <p:pic>
        <p:nvPicPr>
          <p:cNvPr id="37" name="Picture 3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503" y="4137371"/>
            <a:ext cx="5514222" cy="1663205"/>
          </a:xfrm>
          <a:prstGeom prst="rect">
            <a:avLst/>
          </a:prstGeom>
          <a:noFill/>
        </p:spPr>
      </p:pic>
      <p:sp>
        <p:nvSpPr>
          <p:cNvPr id="4" name="Rectangle 3"/>
          <p:cNvSpPr/>
          <p:nvPr/>
        </p:nvSpPr>
        <p:spPr>
          <a:xfrm>
            <a:off x="469900" y="5841137"/>
            <a:ext cx="5511800" cy="577081"/>
          </a:xfrm>
          <a:prstGeom prst="rect">
            <a:avLst/>
          </a:prstGeom>
        </p:spPr>
        <p:txBody>
          <a:bodyPr wrap="square">
            <a:spAutoFit/>
          </a:bodyPr>
          <a:lstStyle/>
          <a:p>
            <a:r>
              <a:rPr lang="en-US" sz="1050" b="1" dirty="0"/>
              <a:t>High-resolution STM images </a:t>
            </a:r>
            <a:r>
              <a:rPr lang="en-US" sz="1050" b="1" dirty="0" smtClean="0"/>
              <a:t>of germanene layer on Au(111) surface. </a:t>
            </a:r>
            <a:r>
              <a:rPr lang="en-US" sz="1050" dirty="0" smtClean="0"/>
              <a:t>(a</a:t>
            </a:r>
            <a:r>
              <a:rPr lang="en-US" sz="1050" dirty="0"/>
              <a:t>) buffer layer (</a:t>
            </a:r>
            <a:r>
              <a:rPr lang="en-US" sz="1050" i="1" dirty="0"/>
              <a:t>V</a:t>
            </a:r>
            <a:r>
              <a:rPr lang="en-US" sz="1050" baseline="-25000" dirty="0"/>
              <a:t>bias</a:t>
            </a:r>
            <a:r>
              <a:rPr lang="en-US" sz="1050" dirty="0"/>
              <a:t> = </a:t>
            </a:r>
            <a:r>
              <a:rPr lang="en-US" sz="1050" dirty="0">
                <a:sym typeface="Symbol"/>
              </a:rPr>
              <a:t></a:t>
            </a:r>
            <a:r>
              <a:rPr lang="en-US" sz="1050" dirty="0"/>
              <a:t>3.0 V, </a:t>
            </a:r>
            <a:r>
              <a:rPr lang="en-US" sz="1050" i="1" dirty="0"/>
              <a:t>I</a:t>
            </a:r>
            <a:r>
              <a:rPr lang="en-US" sz="1050" dirty="0"/>
              <a:t> = 60 </a:t>
            </a:r>
            <a:r>
              <a:rPr lang="en-US" sz="1050" dirty="0" err="1"/>
              <a:t>pA</a:t>
            </a:r>
            <a:r>
              <a:rPr lang="en-US" sz="1050" dirty="0"/>
              <a:t>) and (b) second layer (√7×√7 layer) (</a:t>
            </a:r>
            <a:r>
              <a:rPr lang="en-US" sz="1050" i="1" dirty="0"/>
              <a:t>V</a:t>
            </a:r>
            <a:r>
              <a:rPr lang="en-US" sz="1050" baseline="-25000" dirty="0"/>
              <a:t>bias</a:t>
            </a:r>
            <a:r>
              <a:rPr lang="en-US" sz="1050" dirty="0"/>
              <a:t> = 3.5 V, </a:t>
            </a:r>
            <a:r>
              <a:rPr lang="en-US" sz="1050" i="1" dirty="0"/>
              <a:t>I</a:t>
            </a:r>
            <a:r>
              <a:rPr lang="en-US" sz="1050" dirty="0"/>
              <a:t> = 50 </a:t>
            </a:r>
            <a:r>
              <a:rPr lang="en-US" sz="1050" dirty="0" err="1"/>
              <a:t>pA</a:t>
            </a:r>
            <a:r>
              <a:rPr lang="en-US" sz="1050" dirty="0"/>
              <a:t>). (c) Linear relationship between coverage and deposition time. The dashed red line is plotted as the guide for the eyes.</a:t>
            </a:r>
          </a:p>
        </p:txBody>
      </p:sp>
      <p:sp>
        <p:nvSpPr>
          <p:cNvPr id="7" name="Rectangle 6"/>
          <p:cNvSpPr/>
          <p:nvPr/>
        </p:nvSpPr>
        <p:spPr>
          <a:xfrm>
            <a:off x="6353175" y="5182969"/>
            <a:ext cx="265747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 </a:t>
            </a:r>
            <a:r>
              <a:rPr lang="da-DK" sz="1050" b="1" dirty="0"/>
              <a:t>ACS </a:t>
            </a:r>
            <a:r>
              <a:rPr lang="da-DK" sz="1050" b="1" dirty="0" err="1"/>
              <a:t>Nano</a:t>
            </a:r>
            <a:r>
              <a:rPr lang="da-DK" sz="1050" b="1" dirty="0"/>
              <a:t> </a:t>
            </a:r>
            <a:r>
              <a:rPr lang="da-DK" sz="1050" dirty="0"/>
              <a:t>11, 3553 (2017)</a:t>
            </a:r>
          </a:p>
        </p:txBody>
      </p:sp>
    </p:spTree>
    <p:extLst>
      <p:ext uri="{BB962C8B-B14F-4D97-AF65-F5344CB8AC3E}">
        <p14:creationId xmlns:p14="http://schemas.microsoft.com/office/powerpoint/2010/main" val="53233698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Germanene/Au(111)</a:t>
            </a:r>
            <a:endParaRPr lang="en-US" sz="2000" b="1" dirty="0">
              <a:solidFill>
                <a:srgbClr val="002060"/>
              </a:solidFill>
            </a:endParaRPr>
          </a:p>
        </p:txBody>
      </p:sp>
      <p:pic>
        <p:nvPicPr>
          <p:cNvPr id="16" name="Picture 1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405" y="1211262"/>
            <a:ext cx="6674182" cy="3913188"/>
          </a:xfrm>
          <a:prstGeom prst="rect">
            <a:avLst/>
          </a:prstGeom>
          <a:noFill/>
        </p:spPr>
      </p:pic>
      <p:sp>
        <p:nvSpPr>
          <p:cNvPr id="4" name="Rectangle 3"/>
          <p:cNvSpPr/>
          <p:nvPr/>
        </p:nvSpPr>
        <p:spPr>
          <a:xfrm>
            <a:off x="447675" y="5082391"/>
            <a:ext cx="8324850" cy="900246"/>
          </a:xfrm>
          <a:prstGeom prst="rect">
            <a:avLst/>
          </a:prstGeom>
        </p:spPr>
        <p:txBody>
          <a:bodyPr wrap="square">
            <a:spAutoFit/>
          </a:bodyPr>
          <a:lstStyle/>
          <a:p>
            <a:r>
              <a:rPr lang="en-US" sz="1050" b="1" dirty="0"/>
              <a:t>STM images of √7×√7 germanene phase scanned with different bias </a:t>
            </a:r>
            <a:r>
              <a:rPr lang="en-US" sz="1050" b="1" dirty="0" smtClean="0"/>
              <a:t>voltages</a:t>
            </a:r>
            <a:r>
              <a:rPr lang="en-US" sz="1050" dirty="0" smtClean="0"/>
              <a:t>. (a</a:t>
            </a:r>
            <a:r>
              <a:rPr lang="en-US" sz="1050" dirty="0"/>
              <a:t>) 4 nm × 4 nm, </a:t>
            </a:r>
            <a:r>
              <a:rPr lang="en-US" sz="1050" i="1" dirty="0"/>
              <a:t>V</a:t>
            </a:r>
            <a:r>
              <a:rPr lang="en-US" sz="1050" baseline="-25000" dirty="0"/>
              <a:t>bias</a:t>
            </a:r>
            <a:r>
              <a:rPr lang="en-US" sz="1050" dirty="0"/>
              <a:t> = 0.1 V, </a:t>
            </a:r>
            <a:r>
              <a:rPr lang="en-US" sz="1050" i="1" dirty="0"/>
              <a:t>I</a:t>
            </a:r>
            <a:r>
              <a:rPr lang="en-US" sz="1050" dirty="0"/>
              <a:t> = 50 </a:t>
            </a:r>
            <a:r>
              <a:rPr lang="en-US" sz="1050" dirty="0" err="1"/>
              <a:t>pA</a:t>
            </a:r>
            <a:r>
              <a:rPr lang="en-US" sz="1050" dirty="0"/>
              <a:t>; (b) 4 nm × 4 nm, </a:t>
            </a:r>
            <a:r>
              <a:rPr lang="en-US" sz="1050" i="1" dirty="0"/>
              <a:t>V</a:t>
            </a:r>
            <a:r>
              <a:rPr lang="en-US" sz="1050" baseline="-25000" dirty="0"/>
              <a:t>bias</a:t>
            </a:r>
            <a:r>
              <a:rPr lang="en-US" sz="1050" dirty="0"/>
              <a:t> = </a:t>
            </a:r>
            <a:r>
              <a:rPr lang="en-US" sz="1050" dirty="0">
                <a:sym typeface="Symbol"/>
              </a:rPr>
              <a:t></a:t>
            </a:r>
            <a:r>
              <a:rPr lang="en-US" sz="1050" dirty="0"/>
              <a:t>0.04 V, </a:t>
            </a:r>
            <a:r>
              <a:rPr lang="en-US" sz="1050" i="1" dirty="0"/>
              <a:t>I</a:t>
            </a:r>
            <a:r>
              <a:rPr lang="en-US" sz="1050" dirty="0"/>
              <a:t> = 50 </a:t>
            </a:r>
            <a:r>
              <a:rPr lang="en-US" sz="1050" dirty="0" err="1"/>
              <a:t>pA</a:t>
            </a:r>
            <a:r>
              <a:rPr lang="en-US" sz="1050" dirty="0"/>
              <a:t>; and (c) 4 nm × 4 nm, </a:t>
            </a:r>
            <a:r>
              <a:rPr lang="en-US" sz="1050" i="1" dirty="0"/>
              <a:t>V</a:t>
            </a:r>
            <a:r>
              <a:rPr lang="en-US" sz="1050" baseline="-25000" dirty="0"/>
              <a:t>bias</a:t>
            </a:r>
            <a:r>
              <a:rPr lang="en-US" sz="1050" dirty="0"/>
              <a:t> = 0.01 V, </a:t>
            </a:r>
            <a:r>
              <a:rPr lang="en-US" sz="1050" i="1" dirty="0"/>
              <a:t>I</a:t>
            </a:r>
            <a:r>
              <a:rPr lang="en-US" sz="1050" dirty="0"/>
              <a:t> = 50 </a:t>
            </a:r>
            <a:r>
              <a:rPr lang="en-US" sz="1050" dirty="0" err="1"/>
              <a:t>pA.</a:t>
            </a:r>
            <a:r>
              <a:rPr lang="en-US" sz="1050" dirty="0"/>
              <a:t> (d) FFT of panel (c) displays three groups of diffraction patterns, labelled by the green circles, yellow circles, and blue circles, respectively. (e)-(g) are the inverse FFT images of the green circles, yellow circles, and blue circles in panel (d), respectively. The green squares are plotted to illustrate the unit cell of √7×√7 germanene. The red honeycomb in (e) stands for the unit cell of 1×1 germanene.</a:t>
            </a:r>
          </a:p>
        </p:txBody>
      </p:sp>
      <p:sp>
        <p:nvSpPr>
          <p:cNvPr id="11" name="Rectangle 10"/>
          <p:cNvSpPr/>
          <p:nvPr/>
        </p:nvSpPr>
        <p:spPr>
          <a:xfrm>
            <a:off x="466724" y="6087844"/>
            <a:ext cx="456247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 </a:t>
            </a:r>
            <a:r>
              <a:rPr lang="da-DK" sz="1050" b="1" dirty="0"/>
              <a:t>ACS </a:t>
            </a:r>
            <a:r>
              <a:rPr lang="da-DK" sz="1050" b="1" dirty="0" err="1"/>
              <a:t>Nano</a:t>
            </a:r>
            <a:r>
              <a:rPr lang="da-DK" sz="1050" b="1" dirty="0"/>
              <a:t> </a:t>
            </a:r>
            <a:r>
              <a:rPr lang="da-DK" sz="1050" dirty="0"/>
              <a:t>11, 3553 (2017)</a:t>
            </a:r>
          </a:p>
        </p:txBody>
      </p:sp>
    </p:spTree>
    <p:extLst>
      <p:ext uri="{BB962C8B-B14F-4D97-AF65-F5344CB8AC3E}">
        <p14:creationId xmlns:p14="http://schemas.microsoft.com/office/powerpoint/2010/main" val="423729911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Germanene/Au(111)</a:t>
            </a:r>
            <a:endParaRPr lang="en-US" sz="2000" b="1" dirty="0">
              <a:solidFill>
                <a:srgbClr val="002060"/>
              </a:solidFill>
            </a:endParaRPr>
          </a:p>
        </p:txBody>
      </p:sp>
      <p:pic>
        <p:nvPicPr>
          <p:cNvPr id="15" name="Picture 14"/>
          <p:cNvPicPr/>
          <p:nvPr/>
        </p:nvPicPr>
        <p:blipFill>
          <a:blip r:embed="rId4">
            <a:extLst>
              <a:ext uri="{28A0092B-C50C-407E-A947-70E740481C1C}">
                <a14:useLocalDpi xmlns:a14="http://schemas.microsoft.com/office/drawing/2010/main" val="0"/>
              </a:ext>
            </a:extLst>
          </a:blip>
          <a:stretch>
            <a:fillRect/>
          </a:stretch>
        </p:blipFill>
        <p:spPr>
          <a:xfrm>
            <a:off x="401319" y="1302384"/>
            <a:ext cx="5742305" cy="3803015"/>
          </a:xfrm>
          <a:prstGeom prst="rect">
            <a:avLst/>
          </a:prstGeom>
        </p:spPr>
      </p:pic>
      <p:sp>
        <p:nvSpPr>
          <p:cNvPr id="2" name="Rectangle 1"/>
          <p:cNvSpPr/>
          <p:nvPr/>
        </p:nvSpPr>
        <p:spPr>
          <a:xfrm>
            <a:off x="285750" y="5176094"/>
            <a:ext cx="5953126" cy="1223412"/>
          </a:xfrm>
          <a:prstGeom prst="rect">
            <a:avLst/>
          </a:prstGeom>
        </p:spPr>
        <p:txBody>
          <a:bodyPr wrap="square">
            <a:spAutoFit/>
          </a:bodyPr>
          <a:lstStyle/>
          <a:p>
            <a:r>
              <a:rPr lang="en-US" sz="1050" b="1" dirty="0" smtClean="0"/>
              <a:t>Structural model of Germanene grown on Au(111) surface. </a:t>
            </a:r>
            <a:r>
              <a:rPr lang="en-US" sz="1050" dirty="0" smtClean="0"/>
              <a:t>Top </a:t>
            </a:r>
            <a:r>
              <a:rPr lang="en-US" sz="1050" dirty="0"/>
              <a:t>(a) and side (b) views of relaxed model of atomic structure of the √7×√7 germanene/4×2√3 Au(111) configuration. Ge atoms in different layers with different heights are labelled by different colors. The red rectangle stands for the unit cell of √7×√7 germanene. </a:t>
            </a:r>
            <a:r>
              <a:rPr lang="en-US" sz="1050" dirty="0" smtClean="0"/>
              <a:t>The </a:t>
            </a:r>
            <a:r>
              <a:rPr lang="en-US" sz="1050" dirty="0"/>
              <a:t>Ge atoms in the buffer layer are labeled by light blue, while the Ge atoms in the upper layer with different heights are labeled by red, green, and dark blue, respectively. (c) Simulated STM image of √7×√7 germanene. (d) Schematic diagram of the evolution from the relaxed model of atomic structure to the simulated STM image and then to the experimental STM image (from left to right).</a:t>
            </a:r>
          </a:p>
        </p:txBody>
      </p:sp>
      <p:sp>
        <p:nvSpPr>
          <p:cNvPr id="11" name="Rectangle 10"/>
          <p:cNvSpPr/>
          <p:nvPr/>
        </p:nvSpPr>
        <p:spPr>
          <a:xfrm>
            <a:off x="6372225" y="5125819"/>
            <a:ext cx="2505076"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 </a:t>
            </a:r>
            <a:r>
              <a:rPr lang="da-DK" sz="1050" b="1" dirty="0"/>
              <a:t>ACS </a:t>
            </a:r>
            <a:r>
              <a:rPr lang="da-DK" sz="1050" b="1" dirty="0" err="1"/>
              <a:t>Nano</a:t>
            </a:r>
            <a:r>
              <a:rPr lang="da-DK" sz="1050" b="1" dirty="0"/>
              <a:t> </a:t>
            </a:r>
            <a:r>
              <a:rPr lang="da-DK" sz="1050" dirty="0"/>
              <a:t>11, 3553 (2017)</a:t>
            </a:r>
          </a:p>
        </p:txBody>
      </p:sp>
    </p:spTree>
    <p:extLst>
      <p:ext uri="{BB962C8B-B14F-4D97-AF65-F5344CB8AC3E}">
        <p14:creationId xmlns:p14="http://schemas.microsoft.com/office/powerpoint/2010/main" val="10940843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20361" cy="892552"/>
          </a:xfrm>
          <a:prstGeom prst="rect">
            <a:avLst/>
          </a:prstGeom>
          <a:noFill/>
        </p:spPr>
        <p:txBody>
          <a:bodyPr wrap="square" rtlCol="0">
            <a:spAutoFit/>
          </a:bodyPr>
          <a:lstStyle/>
          <a:p>
            <a:r>
              <a:rPr lang="en-AU" sz="3200" b="1" dirty="0">
                <a:solidFill>
                  <a:srgbClr val="002060"/>
                </a:solidFill>
              </a:rPr>
              <a:t>Phonon </a:t>
            </a:r>
            <a:r>
              <a:rPr lang="en-AU" sz="3200" b="1" dirty="0" smtClean="0">
                <a:solidFill>
                  <a:srgbClr val="002060"/>
                </a:solidFill>
              </a:rPr>
              <a:t>Properties</a:t>
            </a:r>
            <a:endParaRPr lang="en-AU" sz="3200" b="1" dirty="0">
              <a:solidFill>
                <a:srgbClr val="002060"/>
              </a:solidFill>
            </a:endParaRPr>
          </a:p>
          <a:p>
            <a:r>
              <a:rPr lang="en-AU" sz="2000" b="1" dirty="0">
                <a:solidFill>
                  <a:srgbClr val="002060"/>
                </a:solidFill>
              </a:rPr>
              <a:t>Germanene/Au(111)</a:t>
            </a:r>
            <a:endParaRPr lang="en-US" sz="2000" b="1" dirty="0">
              <a:solidFill>
                <a:srgbClr val="002060"/>
              </a:solidFill>
            </a:endParaRPr>
          </a:p>
        </p:txBody>
      </p:sp>
      <p:pic>
        <p:nvPicPr>
          <p:cNvPr id="11" name="Picture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845" y="1238392"/>
            <a:ext cx="3273787" cy="3653116"/>
          </a:xfrm>
          <a:prstGeom prst="rect">
            <a:avLst/>
          </a:prstGeom>
          <a:noFill/>
        </p:spPr>
      </p:pic>
      <p:sp>
        <p:nvSpPr>
          <p:cNvPr id="2" name="Rectangle 1"/>
          <p:cNvSpPr/>
          <p:nvPr/>
        </p:nvSpPr>
        <p:spPr>
          <a:xfrm>
            <a:off x="636662" y="4952919"/>
            <a:ext cx="5465035" cy="1061829"/>
          </a:xfrm>
          <a:prstGeom prst="rect">
            <a:avLst/>
          </a:prstGeom>
        </p:spPr>
        <p:txBody>
          <a:bodyPr wrap="square">
            <a:spAutoFit/>
          </a:bodyPr>
          <a:lstStyle/>
          <a:p>
            <a:r>
              <a:rPr lang="en-US" sz="1050" b="1" dirty="0" smtClean="0"/>
              <a:t>EPC effects in germanene reflected by Raman spectra.</a:t>
            </a:r>
            <a:r>
              <a:rPr lang="en-US" sz="1050" dirty="0" smtClean="0">
                <a:latin typeface="+mj-lt"/>
              </a:rPr>
              <a:t>(</a:t>
            </a:r>
            <a:r>
              <a:rPr lang="en-US" sz="1050" dirty="0">
                <a:latin typeface="+mj-lt"/>
              </a:rPr>
              <a:t>a) Raman spectra of buffer layer, Ge-Au alloy, and </a:t>
            </a:r>
            <a:r>
              <a:rPr lang="zh-CN" altLang="en-US" sz="1050" dirty="0">
                <a:latin typeface="+mj-lt"/>
              </a:rPr>
              <a:t>√</a:t>
            </a:r>
            <a:r>
              <a:rPr lang="en-US" sz="1050" dirty="0">
                <a:latin typeface="+mj-lt"/>
              </a:rPr>
              <a:t>7</a:t>
            </a:r>
            <a:r>
              <a:rPr lang="en-US" altLang="zh-CN" sz="1050" dirty="0">
                <a:latin typeface="+mj-lt"/>
              </a:rPr>
              <a:t>×√</a:t>
            </a:r>
            <a:r>
              <a:rPr lang="en-US" sz="1050" dirty="0">
                <a:latin typeface="+mj-lt"/>
              </a:rPr>
              <a:t>7 germanene phase. (b) DFT calculations of the vibration density of states of both FS monolayer germanene and </a:t>
            </a:r>
            <a:r>
              <a:rPr lang="zh-CN" altLang="en-US" sz="1050" dirty="0">
                <a:latin typeface="+mj-lt"/>
              </a:rPr>
              <a:t>√</a:t>
            </a:r>
            <a:r>
              <a:rPr lang="en-US" sz="1050" dirty="0">
                <a:latin typeface="+mj-lt"/>
              </a:rPr>
              <a:t>7</a:t>
            </a:r>
            <a:r>
              <a:rPr lang="en-US" altLang="zh-CN" sz="1050" dirty="0">
                <a:latin typeface="+mj-lt"/>
              </a:rPr>
              <a:t>×√</a:t>
            </a:r>
            <a:r>
              <a:rPr lang="en-US" sz="1050" dirty="0">
                <a:latin typeface="+mj-lt"/>
              </a:rPr>
              <a:t>7 germanene on Au(111). (c) Simulated vibration modes of FS germanene and </a:t>
            </a:r>
            <a:r>
              <a:rPr lang="zh-CN" altLang="en-US" sz="1050" dirty="0">
                <a:latin typeface="+mj-lt"/>
              </a:rPr>
              <a:t>√</a:t>
            </a:r>
            <a:r>
              <a:rPr lang="en-US" sz="1050" dirty="0">
                <a:latin typeface="+mj-lt"/>
              </a:rPr>
              <a:t>7</a:t>
            </a:r>
            <a:r>
              <a:rPr lang="en-US" altLang="zh-CN" sz="1050" dirty="0">
                <a:latin typeface="+mj-lt"/>
              </a:rPr>
              <a:t>×√</a:t>
            </a:r>
            <a:r>
              <a:rPr lang="en-US" sz="1050" dirty="0">
                <a:latin typeface="+mj-lt"/>
              </a:rPr>
              <a:t>7 germanene/4</a:t>
            </a:r>
            <a:r>
              <a:rPr lang="en-US" altLang="zh-CN" sz="1050" dirty="0">
                <a:latin typeface="+mj-lt"/>
              </a:rPr>
              <a:t>×</a:t>
            </a:r>
            <a:r>
              <a:rPr lang="en-US" sz="1050" dirty="0">
                <a:latin typeface="+mj-lt"/>
              </a:rPr>
              <a:t>2</a:t>
            </a:r>
            <a:r>
              <a:rPr lang="zh-CN" altLang="en-US" sz="1050" dirty="0">
                <a:latin typeface="+mj-lt"/>
              </a:rPr>
              <a:t>√</a:t>
            </a:r>
            <a:r>
              <a:rPr lang="en-US" sz="1050" dirty="0">
                <a:latin typeface="+mj-lt"/>
              </a:rPr>
              <a:t>3 Au(111) configuration, respectively. The green vectors in the insets show the </a:t>
            </a:r>
            <a:r>
              <a:rPr lang="en-US" sz="1050" dirty="0" err="1" smtClean="0">
                <a:latin typeface="+mj-lt"/>
              </a:rPr>
              <a:t>eigendisplacements</a:t>
            </a:r>
            <a:r>
              <a:rPr lang="en-US" sz="1050" dirty="0" smtClean="0">
                <a:latin typeface="+mj-lt"/>
              </a:rPr>
              <a:t> </a:t>
            </a:r>
            <a:r>
              <a:rPr lang="en-US" sz="1050" dirty="0">
                <a:latin typeface="+mj-lt"/>
              </a:rPr>
              <a:t>of the </a:t>
            </a:r>
            <a:r>
              <a:rPr lang="en-US" sz="1050" i="1" dirty="0">
                <a:latin typeface="+mj-lt"/>
              </a:rPr>
              <a:t>E</a:t>
            </a:r>
            <a:r>
              <a:rPr lang="en-US" sz="1050" i="1" baseline="-25000" dirty="0">
                <a:latin typeface="+mj-lt"/>
              </a:rPr>
              <a:t>2g</a:t>
            </a:r>
            <a:r>
              <a:rPr lang="en-US" sz="1050" dirty="0">
                <a:latin typeface="+mj-lt"/>
              </a:rPr>
              <a:t> mode and </a:t>
            </a:r>
            <a:r>
              <a:rPr lang="en-US" sz="1050" dirty="0" err="1">
                <a:latin typeface="+mj-lt"/>
              </a:rPr>
              <a:t>oTO</a:t>
            </a:r>
            <a:r>
              <a:rPr lang="en-US" sz="1050" dirty="0">
                <a:latin typeface="+mj-lt"/>
              </a:rPr>
              <a:t> mode calculated from the dynamical matrix.</a:t>
            </a:r>
          </a:p>
        </p:txBody>
      </p:sp>
      <p:pic>
        <p:nvPicPr>
          <p:cNvPr id="14" name="Picture 13"/>
          <p:cNvPicPr/>
          <p:nvPr/>
        </p:nvPicPr>
        <p:blipFill>
          <a:blip r:embed="rId5" cstate="print">
            <a:extLst>
              <a:ext uri="{28A0092B-C50C-407E-A947-70E740481C1C}">
                <a14:useLocalDpi xmlns:a14="http://schemas.microsoft.com/office/drawing/2010/main" val="0"/>
              </a:ext>
            </a:extLst>
          </a:blip>
          <a:stretch>
            <a:fillRect/>
          </a:stretch>
        </p:blipFill>
        <p:spPr>
          <a:xfrm>
            <a:off x="4429274" y="1294545"/>
            <a:ext cx="3474643" cy="2312524"/>
          </a:xfrm>
          <a:prstGeom prst="rect">
            <a:avLst/>
          </a:prstGeom>
        </p:spPr>
      </p:pic>
      <p:sp>
        <p:nvSpPr>
          <p:cNvPr id="15" name="Rectangle 14"/>
          <p:cNvSpPr/>
          <p:nvPr/>
        </p:nvSpPr>
        <p:spPr>
          <a:xfrm>
            <a:off x="6372225" y="5125819"/>
            <a:ext cx="2505076"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 </a:t>
            </a:r>
            <a:r>
              <a:rPr lang="da-DK" sz="1050" b="1" dirty="0"/>
              <a:t>ACS </a:t>
            </a:r>
            <a:r>
              <a:rPr lang="da-DK" sz="1050" b="1" dirty="0" err="1"/>
              <a:t>Nano</a:t>
            </a:r>
            <a:r>
              <a:rPr lang="da-DK" sz="1050" b="1" dirty="0"/>
              <a:t> </a:t>
            </a:r>
            <a:r>
              <a:rPr lang="da-DK" sz="1050" dirty="0"/>
              <a:t>11, 3553 (2017)</a:t>
            </a:r>
          </a:p>
        </p:txBody>
      </p:sp>
    </p:spTree>
    <p:extLst>
      <p:ext uri="{BB962C8B-B14F-4D97-AF65-F5344CB8AC3E}">
        <p14:creationId xmlns:p14="http://schemas.microsoft.com/office/powerpoint/2010/main" val="296437252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pic>
        <p:nvPicPr>
          <p:cNvPr id="35" name="Picture 34"/>
          <p:cNvPicPr/>
          <p:nvPr/>
        </p:nvPicPr>
        <p:blipFill>
          <a:blip r:embed="rId4">
            <a:extLst>
              <a:ext uri="{28A0092B-C50C-407E-A947-70E740481C1C}">
                <a14:useLocalDpi xmlns:a14="http://schemas.microsoft.com/office/drawing/2010/main" val="0"/>
              </a:ext>
            </a:extLst>
          </a:blip>
          <a:srcRect/>
          <a:stretch>
            <a:fillRect/>
          </a:stretch>
        </p:blipFill>
        <p:spPr bwMode="auto">
          <a:xfrm>
            <a:off x="517763" y="1175837"/>
            <a:ext cx="4502150" cy="4420870"/>
          </a:xfrm>
          <a:prstGeom prst="rect">
            <a:avLst/>
          </a:prstGeom>
          <a:noFill/>
        </p:spPr>
      </p:pic>
      <p:sp>
        <p:nvSpPr>
          <p:cNvPr id="2" name="Rectangle 1"/>
          <p:cNvSpPr/>
          <p:nvPr/>
        </p:nvSpPr>
        <p:spPr>
          <a:xfrm>
            <a:off x="5106112" y="1276171"/>
            <a:ext cx="3670419" cy="2354491"/>
          </a:xfrm>
          <a:prstGeom prst="rect">
            <a:avLst/>
          </a:prstGeom>
        </p:spPr>
        <p:txBody>
          <a:bodyPr wrap="square">
            <a:spAutoFit/>
          </a:bodyPr>
          <a:lstStyle/>
          <a:p>
            <a:pPr algn="just"/>
            <a:r>
              <a:rPr lang="en-US" sz="1050" b="1" dirty="0" smtClean="0"/>
              <a:t>STM image of Ag</a:t>
            </a:r>
            <a:r>
              <a:rPr lang="en-US" sz="1050" b="1" baseline="-25000" dirty="0" smtClean="0"/>
              <a:t>2</a:t>
            </a:r>
            <a:r>
              <a:rPr lang="en-US" sz="1050" b="1" dirty="0" smtClean="0"/>
              <a:t>Ge buffer layer on Ag(111) surface. </a:t>
            </a:r>
            <a:r>
              <a:rPr lang="en-US" sz="1050" dirty="0" smtClean="0"/>
              <a:t>(a</a:t>
            </a:r>
            <a:r>
              <a:rPr lang="en-US" sz="1050" dirty="0"/>
              <a:t>) STM topographic image of 1/3 monolayer of Ge atoms deposited on an Ag(111) surface at room temperature (100 nm × 100 nm, </a:t>
            </a:r>
            <a:r>
              <a:rPr lang="en-US" sz="1050" i="1" dirty="0"/>
              <a:t>V</a:t>
            </a:r>
            <a:r>
              <a:rPr lang="en-US" sz="1050" baseline="-25000" dirty="0"/>
              <a:t>bias</a:t>
            </a:r>
            <a:r>
              <a:rPr lang="en-US" sz="1050" dirty="0"/>
              <a:t> = 3 V, </a:t>
            </a:r>
            <a:r>
              <a:rPr lang="en-US" sz="1050" i="1" dirty="0"/>
              <a:t>I</a:t>
            </a:r>
            <a:r>
              <a:rPr lang="en-US" sz="1050" dirty="0"/>
              <a:t> = 0.05 </a:t>
            </a:r>
            <a:r>
              <a:rPr lang="en-US" sz="1050" dirty="0" err="1"/>
              <a:t>nA</a:t>
            </a:r>
            <a:r>
              <a:rPr lang="en-US" sz="1050" dirty="0"/>
              <a:t>). (b) Enlarged STM image of indicated region [cyan frame in (a)] (50 nm × 50 nm, </a:t>
            </a:r>
            <a:r>
              <a:rPr lang="en-US" sz="1050" i="1" dirty="0"/>
              <a:t>V</a:t>
            </a:r>
            <a:r>
              <a:rPr lang="en-US" sz="1050" baseline="-25000" dirty="0"/>
              <a:t>bias</a:t>
            </a:r>
            <a:r>
              <a:rPr lang="en-US" sz="1050" dirty="0"/>
              <a:t> = -2 V, </a:t>
            </a:r>
            <a:r>
              <a:rPr lang="en-US" sz="1050" i="1" dirty="0"/>
              <a:t>I</a:t>
            </a:r>
            <a:r>
              <a:rPr lang="en-US" sz="1050" dirty="0"/>
              <a:t> = 0.05 </a:t>
            </a:r>
            <a:r>
              <a:rPr lang="en-US" sz="1050" dirty="0" err="1"/>
              <a:t>nA</a:t>
            </a:r>
            <a:r>
              <a:rPr lang="en-US" sz="1050" dirty="0"/>
              <a:t>). It shows clear triangle-like patterns with filleted corners (component I, blue frame I) and fuzzy stripes (component II, blue frame II). (c) High-revolution STM image of frame II in (b) (5 nm × 5 nm, </a:t>
            </a:r>
            <a:r>
              <a:rPr lang="en-US" sz="1050" i="1" dirty="0"/>
              <a:t>V</a:t>
            </a:r>
            <a:r>
              <a:rPr lang="en-US" sz="1050" baseline="-25000" dirty="0"/>
              <a:t>bias</a:t>
            </a:r>
            <a:r>
              <a:rPr lang="en-US" sz="1050" dirty="0"/>
              <a:t> = 2.5 V, </a:t>
            </a:r>
            <a:r>
              <a:rPr lang="en-US" sz="1050" i="1" dirty="0"/>
              <a:t>I</a:t>
            </a:r>
            <a:r>
              <a:rPr lang="en-US" sz="1050" dirty="0"/>
              <a:t> = 0.05 </a:t>
            </a:r>
            <a:r>
              <a:rPr lang="en-US" sz="1050" dirty="0" err="1"/>
              <a:t>nA</a:t>
            </a:r>
            <a:r>
              <a:rPr lang="en-US" sz="1050" dirty="0"/>
              <a:t>), which reveals the honeycomb structure. The black rhombus represents the √3×√3 unit cell. (d) Line profiles along the solid lines in (c), which indicate unit cells with a lattice constant of 0.51 nm (green line) and the honeycomb structure with side lengths of 0.29 nm (red line). </a:t>
            </a:r>
          </a:p>
        </p:txBody>
      </p:sp>
      <p:sp>
        <p:nvSpPr>
          <p:cNvPr id="3" name="Rectangle 2"/>
          <p:cNvSpPr/>
          <p:nvPr/>
        </p:nvSpPr>
        <p:spPr>
          <a:xfrm>
            <a:off x="632448" y="5816084"/>
            <a:ext cx="2828334" cy="253916"/>
          </a:xfrm>
          <a:prstGeom prst="rect">
            <a:avLst/>
          </a:prstGeom>
        </p:spPr>
        <p:txBody>
          <a:bodyPr wrap="none">
            <a:spAutoFit/>
          </a:bodyPr>
          <a:lstStyle/>
          <a:p>
            <a:r>
              <a:rPr lang="en-US" sz="1050" dirty="0"/>
              <a:t>Y. Liu, </a:t>
            </a:r>
            <a:r>
              <a:rPr lang="en-US" sz="1050" i="1" dirty="0"/>
              <a:t>et al</a:t>
            </a:r>
            <a:r>
              <a:rPr lang="en-US" sz="1050" dirty="0"/>
              <a:t>., </a:t>
            </a:r>
            <a:r>
              <a:rPr lang="en-US" sz="1050" b="1" dirty="0"/>
              <a:t>J. Phys. Chem. C </a:t>
            </a:r>
            <a:r>
              <a:rPr lang="en-US" sz="1050" dirty="0"/>
              <a:t> </a:t>
            </a:r>
            <a:r>
              <a:rPr lang="en-US" sz="1050" i="1" dirty="0"/>
              <a:t>121</a:t>
            </a:r>
            <a:r>
              <a:rPr lang="en-US" sz="1050" dirty="0"/>
              <a:t>, 16754 (2017) </a:t>
            </a:r>
          </a:p>
        </p:txBody>
      </p:sp>
    </p:spTree>
    <p:extLst>
      <p:ext uri="{BB962C8B-B14F-4D97-AF65-F5344CB8AC3E}">
        <p14:creationId xmlns:p14="http://schemas.microsoft.com/office/powerpoint/2010/main" val="143012118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pic>
        <p:nvPicPr>
          <p:cNvPr id="15" name="Picture 1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7170" y="1186815"/>
            <a:ext cx="4880610" cy="4141470"/>
          </a:xfrm>
          <a:prstGeom prst="rect">
            <a:avLst/>
          </a:prstGeom>
          <a:noFill/>
        </p:spPr>
      </p:pic>
      <mc:AlternateContent xmlns:mc="http://schemas.openxmlformats.org/markup-compatibility/2006" xmlns:a14="http://schemas.microsoft.com/office/drawing/2010/main">
        <mc:Choice Requires="a14">
          <p:sp>
            <p:nvSpPr>
              <p:cNvPr id="3" name="Rectangle 2"/>
              <p:cNvSpPr/>
              <p:nvPr/>
            </p:nvSpPr>
            <p:spPr>
              <a:xfrm>
                <a:off x="5153025" y="2689006"/>
                <a:ext cx="3990975" cy="2354875"/>
              </a:xfrm>
              <a:prstGeom prst="rect">
                <a:avLst/>
              </a:prstGeom>
            </p:spPr>
            <p:txBody>
              <a:bodyPr wrap="square">
                <a:spAutoFit/>
              </a:bodyPr>
              <a:lstStyle/>
              <a:p>
                <a:r>
                  <a:rPr lang="en-US" sz="1050" b="1" dirty="0"/>
                  <a:t> </a:t>
                </a:r>
                <a:r>
                  <a:rPr lang="en-US" sz="1050" b="1" dirty="0" smtClean="0"/>
                  <a:t>Atomic structure of Ag2Ge buffer layer. </a:t>
                </a:r>
                <a:r>
                  <a:rPr lang="en-US" sz="1050" dirty="0" smtClean="0"/>
                  <a:t>LEED </a:t>
                </a:r>
                <a:r>
                  <a:rPr lang="en-US" sz="1050" dirty="0"/>
                  <a:t>patterns of (a) pristine Ag(111) substrate, (b) after a small amount of Ge atoms was deposited on the Ag(111) substrate, and (c) after 1/3 monolayer of Ge atoms was deposited on the Ag(111) substrate at 600 K. These patterns were collected with primary electron energy of 86 eV (a) and 63 eV (b, c). The six outer spots are ascribed to the six-fold symmetry of the Ag(111) substrate, which is marked by the red circles. The six inner spots originate from the Ge/Ag(111) (√3×√3)R30º</a:t>
                </a:r>
                <a:r>
                  <a:rPr lang="en-US" sz="1050" baseline="30000" dirty="0"/>
                  <a:t> </a:t>
                </a:r>
                <a:r>
                  <a:rPr lang="en-US" sz="1050" dirty="0"/>
                  <a:t>superstructure, which is marked by the yellow open circles. (d) Side view and top view along the [1</a:t>
                </a:r>
                <a14:m>
                  <m:oMath xmlns:m="http://schemas.openxmlformats.org/officeDocument/2006/math" xmlns="">
                    <m:acc>
                      <m:accPr>
                        <m:chr m:val="̅"/>
                        <m:ctrlPr>
                          <a:rPr lang="en-US" sz="1050" i="1">
                            <a:latin typeface="Cambria Math"/>
                          </a:rPr>
                        </m:ctrlPr>
                      </m:accPr>
                      <m:e>
                        <m:r>
                          <a:rPr lang="en-US" sz="1050" i="1">
                            <a:latin typeface="Cambria Math"/>
                          </a:rPr>
                          <m:t>1</m:t>
                        </m:r>
                      </m:e>
                    </m:acc>
                  </m:oMath>
                </a14:m>
                <a:r>
                  <a:rPr lang="en-US" sz="1050" dirty="0"/>
                  <a:t>0] Ag direction of the atomic configuration of the Ag</a:t>
                </a:r>
                <a:r>
                  <a:rPr lang="en-US" sz="1050" baseline="-25000" dirty="0"/>
                  <a:t>2</a:t>
                </a:r>
                <a:r>
                  <a:rPr lang="en-US" sz="1050" dirty="0"/>
                  <a:t>Ge (√3×√3)R30º</a:t>
                </a:r>
                <a:r>
                  <a:rPr lang="en-US" sz="1050" baseline="30000" dirty="0"/>
                  <a:t> </a:t>
                </a:r>
                <a:r>
                  <a:rPr lang="en-US" sz="1050" dirty="0"/>
                  <a:t>superstructure. The yellow and gray spheres represent Ge and Ag atoms, respectively. The unit cell of √3×√3 Ag</a:t>
                </a:r>
                <a:r>
                  <a:rPr lang="en-US" sz="1050" baseline="-25000" dirty="0"/>
                  <a:t>2</a:t>
                </a:r>
                <a:r>
                  <a:rPr lang="en-US" sz="1050" dirty="0"/>
                  <a:t>Ge is outlined by the black rhombus. (e)</a:t>
                </a:r>
                <a:r>
                  <a:rPr lang="en-US" sz="1050" b="1" dirty="0"/>
                  <a:t> </a:t>
                </a:r>
                <a:r>
                  <a:rPr lang="en-US" sz="1050" dirty="0"/>
                  <a:t>Raman spectra of Ag</a:t>
                </a:r>
                <a:r>
                  <a:rPr lang="en-US" sz="1050" baseline="-25000" dirty="0"/>
                  <a:t>2</a:t>
                </a:r>
                <a:r>
                  <a:rPr lang="en-US" sz="1050" dirty="0"/>
                  <a:t>Ge alloy, and Ge(111) and Ag(111) crystal.</a:t>
                </a:r>
              </a:p>
            </p:txBody>
          </p:sp>
        </mc:Choice>
        <mc:Fallback xmlns="">
          <p:sp>
            <p:nvSpPr>
              <p:cNvPr id="3" name="Rectangle 2"/>
              <p:cNvSpPr>
                <a:spLocks noRot="1" noChangeAspect="1" noMove="1" noResize="1" noEditPoints="1" noAdjustHandles="1" noChangeArrowheads="1" noChangeShapeType="1" noTextEdit="1"/>
              </p:cNvSpPr>
              <p:nvPr/>
            </p:nvSpPr>
            <p:spPr>
              <a:xfrm>
                <a:off x="5153025" y="2689006"/>
                <a:ext cx="3990975" cy="2354875"/>
              </a:xfrm>
              <a:prstGeom prst="rect">
                <a:avLst/>
              </a:prstGeom>
              <a:blipFill rotWithShape="1">
                <a:blip r:embed="rId5"/>
                <a:stretch>
                  <a:fillRect b="-3876"/>
                </a:stretch>
              </a:blipFill>
            </p:spPr>
            <p:txBody>
              <a:bodyPr/>
              <a:lstStyle/>
              <a:p>
                <a:r>
                  <a:rPr lang="en-US">
                    <a:noFill/>
                  </a:rPr>
                  <a:t> </a:t>
                </a:r>
              </a:p>
            </p:txBody>
          </p:sp>
        </mc:Fallback>
      </mc:AlternateContent>
      <p:sp>
        <p:nvSpPr>
          <p:cNvPr id="11" name="Rectangle 10"/>
          <p:cNvSpPr/>
          <p:nvPr/>
        </p:nvSpPr>
        <p:spPr>
          <a:xfrm>
            <a:off x="384798" y="5520809"/>
            <a:ext cx="2828334" cy="253916"/>
          </a:xfrm>
          <a:prstGeom prst="rect">
            <a:avLst/>
          </a:prstGeom>
        </p:spPr>
        <p:txBody>
          <a:bodyPr wrap="none">
            <a:spAutoFit/>
          </a:bodyPr>
          <a:lstStyle/>
          <a:p>
            <a:r>
              <a:rPr lang="en-US" sz="1050" dirty="0"/>
              <a:t>Y. Liu, </a:t>
            </a:r>
            <a:r>
              <a:rPr lang="en-US" sz="1050" i="1" dirty="0"/>
              <a:t>et al</a:t>
            </a:r>
            <a:r>
              <a:rPr lang="en-US" sz="1050" dirty="0"/>
              <a:t>., </a:t>
            </a:r>
            <a:r>
              <a:rPr lang="en-US" sz="1050" b="1" dirty="0"/>
              <a:t>J. Phys. Chem. C </a:t>
            </a:r>
            <a:r>
              <a:rPr lang="en-US" sz="1050" dirty="0"/>
              <a:t> </a:t>
            </a:r>
            <a:r>
              <a:rPr lang="en-US" sz="1050" i="1" dirty="0"/>
              <a:t>121</a:t>
            </a:r>
            <a:r>
              <a:rPr lang="en-US" sz="1050" dirty="0"/>
              <a:t>, 16754 (2017) </a:t>
            </a:r>
          </a:p>
        </p:txBody>
      </p:sp>
    </p:spTree>
    <p:extLst>
      <p:ext uri="{BB962C8B-B14F-4D97-AF65-F5344CB8AC3E}">
        <p14:creationId xmlns:p14="http://schemas.microsoft.com/office/powerpoint/2010/main" val="184447440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64919" y="1204957"/>
            <a:ext cx="4320000" cy="4320000"/>
            <a:chOff x="0" y="0"/>
            <a:chExt cx="4320000" cy="4320000"/>
          </a:xfrm>
        </p:grpSpPr>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pic>
          <p:nvPicPr>
            <p:cNvPr id="16" name="Picture 2" descr="C:\Users\Jincheng Zhuang\Desktop\Jincheng\Germanene\Ag(111)\20160803-0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20000" cy="4320000"/>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p:cNvSpPr/>
            <p:nvPr/>
          </p:nvSpPr>
          <p:spPr>
            <a:xfrm>
              <a:off x="3091543" y="2960914"/>
              <a:ext cx="206828" cy="2068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18"/>
            <p:cNvSpPr/>
            <p:nvPr/>
          </p:nvSpPr>
          <p:spPr>
            <a:xfrm>
              <a:off x="3243943" y="2612571"/>
              <a:ext cx="206828" cy="20682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19"/>
            <p:cNvSpPr/>
            <p:nvPr/>
          </p:nvSpPr>
          <p:spPr>
            <a:xfrm>
              <a:off x="849086" y="1796143"/>
              <a:ext cx="206828" cy="2068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20"/>
            <p:cNvSpPr/>
            <p:nvPr/>
          </p:nvSpPr>
          <p:spPr>
            <a:xfrm>
              <a:off x="1360714" y="2329542"/>
              <a:ext cx="206828" cy="20682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val 21"/>
            <p:cNvSpPr/>
            <p:nvPr/>
          </p:nvSpPr>
          <p:spPr>
            <a:xfrm>
              <a:off x="3646714" y="1491343"/>
              <a:ext cx="206828" cy="2068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52" name="Rectangle 2051"/>
          <p:cNvSpPr/>
          <p:nvPr/>
        </p:nvSpPr>
        <p:spPr>
          <a:xfrm>
            <a:off x="384561" y="1358782"/>
            <a:ext cx="692209" cy="1615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grpSp>
        <p:nvGrpSpPr>
          <p:cNvPr id="2" name="Group 1"/>
          <p:cNvGrpSpPr/>
          <p:nvPr/>
        </p:nvGrpSpPr>
        <p:grpSpPr>
          <a:xfrm>
            <a:off x="433799" y="1357460"/>
            <a:ext cx="693574" cy="1664733"/>
            <a:chOff x="348342" y="4844144"/>
            <a:chExt cx="693574" cy="1664733"/>
          </a:xfrm>
        </p:grpSpPr>
        <p:sp>
          <p:nvSpPr>
            <p:cNvPr id="23" name="Oval 22"/>
            <p:cNvSpPr/>
            <p:nvPr/>
          </p:nvSpPr>
          <p:spPr>
            <a:xfrm>
              <a:off x="370114" y="4931228"/>
              <a:ext cx="206828" cy="20682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Oval 23"/>
            <p:cNvSpPr/>
            <p:nvPr/>
          </p:nvSpPr>
          <p:spPr>
            <a:xfrm>
              <a:off x="359229" y="5268685"/>
              <a:ext cx="206828" cy="2068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Oval 24"/>
            <p:cNvSpPr/>
            <p:nvPr/>
          </p:nvSpPr>
          <p:spPr>
            <a:xfrm>
              <a:off x="359229" y="5584371"/>
              <a:ext cx="206828" cy="20682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6" name="Oval 25"/>
            <p:cNvSpPr/>
            <p:nvPr/>
          </p:nvSpPr>
          <p:spPr>
            <a:xfrm>
              <a:off x="359228" y="5900058"/>
              <a:ext cx="206828" cy="2068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Oval 26"/>
            <p:cNvSpPr/>
            <p:nvPr/>
          </p:nvSpPr>
          <p:spPr>
            <a:xfrm>
              <a:off x="348342" y="6204857"/>
              <a:ext cx="206828" cy="20682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740229" y="4844144"/>
              <a:ext cx="301686" cy="369332"/>
            </a:xfrm>
            <a:prstGeom prst="rect">
              <a:avLst/>
            </a:prstGeom>
            <a:noFill/>
          </p:spPr>
          <p:txBody>
            <a:bodyPr wrap="none" rtlCol="0">
              <a:spAutoFit/>
            </a:bodyPr>
            <a:lstStyle/>
            <a:p>
              <a:r>
                <a:rPr lang="en-US" altLang="zh-CN" dirty="0" smtClean="0"/>
                <a:t>1</a:t>
              </a:r>
              <a:endParaRPr lang="zh-CN" altLang="en-US" dirty="0"/>
            </a:p>
          </p:txBody>
        </p:sp>
        <p:sp>
          <p:nvSpPr>
            <p:cNvPr id="29" name="TextBox 28"/>
            <p:cNvSpPr txBox="1"/>
            <p:nvPr/>
          </p:nvSpPr>
          <p:spPr>
            <a:xfrm>
              <a:off x="740230" y="5159830"/>
              <a:ext cx="301686" cy="369332"/>
            </a:xfrm>
            <a:prstGeom prst="rect">
              <a:avLst/>
            </a:prstGeom>
            <a:noFill/>
          </p:spPr>
          <p:txBody>
            <a:bodyPr wrap="none" rtlCol="0">
              <a:spAutoFit/>
            </a:bodyPr>
            <a:lstStyle/>
            <a:p>
              <a:r>
                <a:rPr lang="en-US" altLang="zh-CN" dirty="0" smtClean="0">
                  <a:solidFill>
                    <a:srgbClr val="0070C0"/>
                  </a:solidFill>
                </a:rPr>
                <a:t>2</a:t>
              </a:r>
              <a:endParaRPr lang="zh-CN" altLang="en-US" dirty="0">
                <a:solidFill>
                  <a:srgbClr val="0070C0"/>
                </a:solidFill>
              </a:endParaRPr>
            </a:p>
          </p:txBody>
        </p:sp>
        <p:sp>
          <p:nvSpPr>
            <p:cNvPr id="30" name="TextBox 29"/>
            <p:cNvSpPr txBox="1"/>
            <p:nvPr/>
          </p:nvSpPr>
          <p:spPr>
            <a:xfrm>
              <a:off x="729344" y="5508172"/>
              <a:ext cx="301686" cy="369332"/>
            </a:xfrm>
            <a:prstGeom prst="rect">
              <a:avLst/>
            </a:prstGeom>
            <a:noFill/>
          </p:spPr>
          <p:txBody>
            <a:bodyPr wrap="none" rtlCol="0">
              <a:spAutoFit/>
            </a:bodyPr>
            <a:lstStyle/>
            <a:p>
              <a:r>
                <a:rPr lang="en-US" altLang="zh-CN" dirty="0" smtClean="0">
                  <a:solidFill>
                    <a:srgbClr val="FFC000"/>
                  </a:solidFill>
                </a:rPr>
                <a:t>3</a:t>
              </a:r>
              <a:endParaRPr lang="zh-CN" altLang="en-US" dirty="0">
                <a:solidFill>
                  <a:srgbClr val="FFC000"/>
                </a:solidFill>
              </a:endParaRPr>
            </a:p>
          </p:txBody>
        </p:sp>
        <p:sp>
          <p:nvSpPr>
            <p:cNvPr id="31" name="TextBox 30"/>
            <p:cNvSpPr txBox="1"/>
            <p:nvPr/>
          </p:nvSpPr>
          <p:spPr>
            <a:xfrm>
              <a:off x="718458" y="5812973"/>
              <a:ext cx="301686" cy="369332"/>
            </a:xfrm>
            <a:prstGeom prst="rect">
              <a:avLst/>
            </a:prstGeom>
            <a:noFill/>
          </p:spPr>
          <p:txBody>
            <a:bodyPr wrap="none" rtlCol="0">
              <a:spAutoFit/>
            </a:bodyPr>
            <a:lstStyle/>
            <a:p>
              <a:r>
                <a:rPr lang="en-US" altLang="zh-CN" dirty="0" smtClean="0">
                  <a:solidFill>
                    <a:srgbClr val="FF0000"/>
                  </a:solidFill>
                </a:rPr>
                <a:t>4</a:t>
              </a:r>
              <a:endParaRPr lang="zh-CN" altLang="en-US" dirty="0">
                <a:solidFill>
                  <a:srgbClr val="FF0000"/>
                </a:solidFill>
              </a:endParaRPr>
            </a:p>
          </p:txBody>
        </p:sp>
        <p:sp>
          <p:nvSpPr>
            <p:cNvPr id="32" name="TextBox 31"/>
            <p:cNvSpPr txBox="1"/>
            <p:nvPr/>
          </p:nvSpPr>
          <p:spPr>
            <a:xfrm>
              <a:off x="707572" y="6139545"/>
              <a:ext cx="301686" cy="369332"/>
            </a:xfrm>
            <a:prstGeom prst="rect">
              <a:avLst/>
            </a:prstGeom>
            <a:noFill/>
          </p:spPr>
          <p:txBody>
            <a:bodyPr wrap="none" rtlCol="0">
              <a:spAutoFit/>
            </a:bodyPr>
            <a:lstStyle/>
            <a:p>
              <a:r>
                <a:rPr lang="en-US" altLang="zh-CN" dirty="0">
                  <a:solidFill>
                    <a:srgbClr val="00B050"/>
                  </a:solidFill>
                </a:rPr>
                <a:t>6</a:t>
              </a:r>
              <a:endParaRPr lang="zh-CN" altLang="en-US" dirty="0">
                <a:solidFill>
                  <a:srgbClr val="00B050"/>
                </a:solidFill>
              </a:endParaRPr>
            </a:p>
          </p:txBody>
        </p:sp>
      </p:grpSp>
      <p:pic>
        <p:nvPicPr>
          <p:cNvPr id="33" name="Picture 4" descr="C:\Users\Jincheng Zhuang\Desktop\Jincheng\Germanene\Ag(111)\20160808-05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641" y="1204956"/>
            <a:ext cx="2222178" cy="2222178"/>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34" name="Rectangle 33"/>
          <p:cNvSpPr/>
          <p:nvPr/>
        </p:nvSpPr>
        <p:spPr>
          <a:xfrm>
            <a:off x="3138746" y="2267890"/>
            <a:ext cx="1080000" cy="1080000"/>
          </a:xfrm>
          <a:prstGeom prst="rect">
            <a:avLst/>
          </a:prstGeom>
          <a:noFill/>
          <a:ln w="952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Straight Arrow Connector 10"/>
          <p:cNvCxnSpPr/>
          <p:nvPr/>
        </p:nvCxnSpPr>
        <p:spPr>
          <a:xfrm flipV="1">
            <a:off x="4238714" y="2392822"/>
            <a:ext cx="461473" cy="341832"/>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343434" y="5671489"/>
            <a:ext cx="4929321" cy="577081"/>
          </a:xfrm>
          <a:prstGeom prst="rect">
            <a:avLst/>
          </a:prstGeom>
        </p:spPr>
        <p:txBody>
          <a:bodyPr wrap="square">
            <a:spAutoFit/>
          </a:bodyPr>
          <a:lstStyle/>
          <a:p>
            <a:r>
              <a:rPr lang="en-US" sz="1050" b="1" dirty="0"/>
              <a:t> </a:t>
            </a:r>
            <a:r>
              <a:rPr lang="en-US" sz="1050" b="1" dirty="0" smtClean="0"/>
              <a:t>Atom Ge clusters self-assembly on Ag</a:t>
            </a:r>
            <a:r>
              <a:rPr lang="en-US" sz="1050" b="1" baseline="-25000" dirty="0" smtClean="0"/>
              <a:t>2</a:t>
            </a:r>
            <a:r>
              <a:rPr lang="en-US" sz="1050" b="1" dirty="0" smtClean="0"/>
              <a:t>Ge buffer layer. </a:t>
            </a:r>
            <a:r>
              <a:rPr lang="en-US" sz="1050" dirty="0" smtClean="0"/>
              <a:t>(a) and (b) STM images of Ge clusters with </a:t>
            </a:r>
            <a:r>
              <a:rPr lang="en-US" sz="1050" i="1" dirty="0" smtClean="0"/>
              <a:t>N</a:t>
            </a:r>
            <a:r>
              <a:rPr lang="en-US" sz="1050" dirty="0" smtClean="0"/>
              <a:t> = 1, </a:t>
            </a:r>
            <a:r>
              <a:rPr lang="en-US" sz="1050" i="1" dirty="0" smtClean="0"/>
              <a:t>N</a:t>
            </a:r>
            <a:r>
              <a:rPr lang="en-US" sz="1050" dirty="0" smtClean="0"/>
              <a:t> = 2, </a:t>
            </a:r>
            <a:r>
              <a:rPr lang="en-US" sz="1050" i="1" dirty="0" smtClean="0"/>
              <a:t>N</a:t>
            </a:r>
            <a:r>
              <a:rPr lang="en-US" sz="1050" dirty="0" smtClean="0"/>
              <a:t> = 3, </a:t>
            </a:r>
            <a:r>
              <a:rPr lang="en-US" sz="1050" i="1" dirty="0" smtClean="0"/>
              <a:t>N</a:t>
            </a:r>
            <a:r>
              <a:rPr lang="en-US" sz="1050" dirty="0" smtClean="0"/>
              <a:t> = 4, and </a:t>
            </a:r>
            <a:r>
              <a:rPr lang="en-US" sz="1050" i="1" dirty="0" smtClean="0"/>
              <a:t>N</a:t>
            </a:r>
            <a:r>
              <a:rPr lang="en-US" sz="1050" dirty="0" smtClean="0"/>
              <a:t> = 6. (c) and (d) STM images of self-assembled Ge nanocluster (</a:t>
            </a:r>
            <a:r>
              <a:rPr lang="en-US" sz="1050" i="1" dirty="0" smtClean="0"/>
              <a:t>N</a:t>
            </a:r>
            <a:r>
              <a:rPr lang="en-US" sz="1050" dirty="0" smtClean="0"/>
              <a:t> = 6) in a hexagonal structure. </a:t>
            </a:r>
            <a:endParaRPr lang="en-US" sz="1050" dirty="0"/>
          </a:p>
        </p:txBody>
      </p:sp>
      <p:sp>
        <p:nvSpPr>
          <p:cNvPr id="2054" name="TextBox 2053"/>
          <p:cNvSpPr txBox="1"/>
          <p:nvPr/>
        </p:nvSpPr>
        <p:spPr>
          <a:xfrm>
            <a:off x="4101981" y="1256232"/>
            <a:ext cx="436338" cy="369332"/>
          </a:xfrm>
          <a:prstGeom prst="rect">
            <a:avLst/>
          </a:prstGeom>
          <a:solidFill>
            <a:schemeClr val="bg1"/>
          </a:solidFill>
        </p:spPr>
        <p:txBody>
          <a:bodyPr wrap="none" rtlCol="0">
            <a:spAutoFit/>
          </a:bodyPr>
          <a:lstStyle/>
          <a:p>
            <a:r>
              <a:rPr lang="en-AU" dirty="0" smtClean="0"/>
              <a:t>(a)</a:t>
            </a:r>
            <a:endParaRPr lang="en-US" dirty="0"/>
          </a:p>
        </p:txBody>
      </p:sp>
      <p:sp>
        <p:nvSpPr>
          <p:cNvPr id="45" name="TextBox 44"/>
          <p:cNvSpPr txBox="1"/>
          <p:nvPr/>
        </p:nvSpPr>
        <p:spPr>
          <a:xfrm>
            <a:off x="4673125" y="1246262"/>
            <a:ext cx="447558" cy="369332"/>
          </a:xfrm>
          <a:prstGeom prst="rect">
            <a:avLst/>
          </a:prstGeom>
          <a:solidFill>
            <a:schemeClr val="bg1"/>
          </a:solidFill>
        </p:spPr>
        <p:txBody>
          <a:bodyPr wrap="none" rtlCol="0">
            <a:spAutoFit/>
          </a:bodyPr>
          <a:lstStyle/>
          <a:p>
            <a:r>
              <a:rPr lang="en-AU" dirty="0" smtClean="0"/>
              <a:t>(b)</a:t>
            </a:r>
            <a:endParaRPr lang="en-US" dirty="0"/>
          </a:p>
        </p:txBody>
      </p:sp>
      <p:grpSp>
        <p:nvGrpSpPr>
          <p:cNvPr id="2055" name="Group 2054"/>
          <p:cNvGrpSpPr/>
          <p:nvPr/>
        </p:nvGrpSpPr>
        <p:grpSpPr>
          <a:xfrm>
            <a:off x="4660464" y="3597747"/>
            <a:ext cx="3939885" cy="1931382"/>
            <a:chOff x="4780106" y="3879758"/>
            <a:chExt cx="3304753" cy="1620032"/>
          </a:xfrm>
        </p:grpSpPr>
        <p:grpSp>
          <p:nvGrpSpPr>
            <p:cNvPr id="2050" name="Group 2049"/>
            <p:cNvGrpSpPr/>
            <p:nvPr/>
          </p:nvGrpSpPr>
          <p:grpSpPr>
            <a:xfrm>
              <a:off x="4780106" y="3879758"/>
              <a:ext cx="3304753" cy="1620032"/>
              <a:chOff x="7181474" y="1034008"/>
              <a:chExt cx="3304753" cy="1620032"/>
            </a:xfrm>
          </p:grpSpPr>
          <p:pic>
            <p:nvPicPr>
              <p:cNvPr id="39" name="Picture 3" descr="C:\Users\Jincheng Zhuang\Desktop\Jincheng\Germanene\Ag(111)\20160803-03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81474" y="1034040"/>
                <a:ext cx="1619999" cy="1620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Users\Jincheng Zhuang\Desktop\Jincheng\Germanene\Ag(111)\20160803-03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66227" y="1034008"/>
                <a:ext cx="1620000" cy="162000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45"/>
            <p:cNvSpPr txBox="1"/>
            <p:nvPr/>
          </p:nvSpPr>
          <p:spPr>
            <a:xfrm>
              <a:off x="4809858" y="3895459"/>
              <a:ext cx="383480" cy="309794"/>
            </a:xfrm>
            <a:prstGeom prst="rect">
              <a:avLst/>
            </a:prstGeom>
            <a:solidFill>
              <a:schemeClr val="bg1"/>
            </a:solidFill>
          </p:spPr>
          <p:txBody>
            <a:bodyPr wrap="square" rtlCol="0">
              <a:spAutoFit/>
            </a:bodyPr>
            <a:lstStyle/>
            <a:p>
              <a:r>
                <a:rPr lang="en-AU" dirty="0" smtClean="0"/>
                <a:t>(c)</a:t>
              </a:r>
              <a:endParaRPr lang="en-US" dirty="0"/>
            </a:p>
          </p:txBody>
        </p:sp>
        <p:sp>
          <p:nvSpPr>
            <p:cNvPr id="47" name="TextBox 46"/>
            <p:cNvSpPr txBox="1"/>
            <p:nvPr/>
          </p:nvSpPr>
          <p:spPr>
            <a:xfrm>
              <a:off x="6484834" y="3904005"/>
              <a:ext cx="385855" cy="309794"/>
            </a:xfrm>
            <a:prstGeom prst="rect">
              <a:avLst/>
            </a:prstGeom>
            <a:solidFill>
              <a:schemeClr val="bg1"/>
            </a:solidFill>
          </p:spPr>
          <p:txBody>
            <a:bodyPr wrap="square" rtlCol="0">
              <a:spAutoFit/>
            </a:bodyPr>
            <a:lstStyle/>
            <a:p>
              <a:r>
                <a:rPr lang="en-AU" dirty="0" smtClean="0"/>
                <a:t>(d)</a:t>
              </a:r>
              <a:endParaRPr lang="en-US" dirty="0"/>
            </a:p>
          </p:txBody>
        </p:sp>
      </p:grpSp>
      <p:grpSp>
        <p:nvGrpSpPr>
          <p:cNvPr id="2062" name="Group 2061"/>
          <p:cNvGrpSpPr/>
          <p:nvPr/>
        </p:nvGrpSpPr>
        <p:grpSpPr>
          <a:xfrm>
            <a:off x="5768477" y="4452755"/>
            <a:ext cx="461407" cy="449652"/>
            <a:chOff x="5768476" y="4357886"/>
            <a:chExt cx="611373" cy="595797"/>
          </a:xfrm>
        </p:grpSpPr>
        <p:cxnSp>
          <p:nvCxnSpPr>
            <p:cNvPr id="49" name="Straight Connector 48"/>
            <p:cNvCxnSpPr/>
            <p:nvPr/>
          </p:nvCxnSpPr>
          <p:spPr>
            <a:xfrm flipV="1">
              <a:off x="5768476" y="4357886"/>
              <a:ext cx="406400" cy="23223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5973449" y="4721453"/>
              <a:ext cx="406400" cy="23223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957163" y="4487455"/>
              <a:ext cx="200457" cy="327329"/>
            </a:xfrm>
            <a:prstGeom prst="straightConnector1">
              <a:avLst/>
            </a:prstGeom>
            <a:ln>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5790454" y="4134798"/>
            <a:ext cx="689612" cy="307777"/>
          </a:xfrm>
          <a:prstGeom prst="rect">
            <a:avLst/>
          </a:prstGeom>
          <a:noFill/>
        </p:spPr>
        <p:txBody>
          <a:bodyPr wrap="none" rtlCol="0">
            <a:spAutoFit/>
          </a:bodyPr>
          <a:lstStyle/>
          <a:p>
            <a:r>
              <a:rPr lang="en-US" altLang="zh-CN" sz="1400" dirty="0" smtClean="0">
                <a:solidFill>
                  <a:schemeClr val="bg1"/>
                </a:solidFill>
              </a:rPr>
              <a:t>3.0 nm</a:t>
            </a:r>
            <a:endParaRPr lang="zh-CN" altLang="en-US" sz="1400" dirty="0">
              <a:solidFill>
                <a:schemeClr val="bg1"/>
              </a:solidFill>
            </a:endParaRPr>
          </a:p>
        </p:txBody>
      </p:sp>
      <p:cxnSp>
        <p:nvCxnSpPr>
          <p:cNvPr id="60" name="Straight Connector 59"/>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129700965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cxnSp>
        <p:nvCxnSpPr>
          <p:cNvPr id="191" name="Straight Connector 190"/>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2049" name="Group 2048"/>
          <p:cNvGrpSpPr/>
          <p:nvPr/>
        </p:nvGrpSpPr>
        <p:grpSpPr>
          <a:xfrm>
            <a:off x="256373" y="1179318"/>
            <a:ext cx="7955297" cy="4025119"/>
            <a:chOff x="256373" y="1179319"/>
            <a:chExt cx="7219472" cy="3652816"/>
          </a:xfrm>
        </p:grpSpPr>
        <p:grpSp>
          <p:nvGrpSpPr>
            <p:cNvPr id="30" name="Group 29"/>
            <p:cNvGrpSpPr/>
            <p:nvPr/>
          </p:nvGrpSpPr>
          <p:grpSpPr>
            <a:xfrm>
              <a:off x="256373" y="1179319"/>
              <a:ext cx="5763069" cy="1804206"/>
              <a:chOff x="256373" y="1179319"/>
              <a:chExt cx="5763069" cy="1804206"/>
            </a:xfrm>
          </p:grpSpPr>
          <p:pic>
            <p:nvPicPr>
              <p:cNvPr id="14" name="Picture 2" descr="C:\Users\Jincheng Zhuang\Desktop\Jincheng\Germanene\Ag(111)\20160707-08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373" y="1179319"/>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Jincheng Zhuang\Desktop\Jincheng\Germanene\Ag(111)\20160707-09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7907" y="1179320"/>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Jincheng Zhuang\Desktop\Jincheng\Germanene\Ag(111)\20160707-101.b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9442" y="1183525"/>
                <a:ext cx="180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63126" y="1598063"/>
                <a:ext cx="205099" cy="205099"/>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1076770" y="1700613"/>
                <a:ext cx="114513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238856" y="1931349"/>
                <a:ext cx="572568" cy="57256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a:stCxn id="27" idx="3"/>
              </p:cNvCxnSpPr>
              <p:nvPr/>
            </p:nvCxnSpPr>
            <p:spPr>
              <a:xfrm>
                <a:off x="3811424" y="2217633"/>
                <a:ext cx="444382" cy="427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pic>
          <p:nvPicPr>
            <p:cNvPr id="4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23709" y="3130434"/>
              <a:ext cx="1743166" cy="168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5" name="Picture 1"/>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76226" y="3000375"/>
              <a:ext cx="1769143"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266700" y="1209675"/>
              <a:ext cx="251672" cy="276999"/>
            </a:xfrm>
            <a:prstGeom prst="rect">
              <a:avLst/>
            </a:prstGeom>
            <a:solidFill>
              <a:schemeClr val="bg1"/>
            </a:solidFill>
          </p:spPr>
          <p:txBody>
            <a:bodyPr wrap="none" lIns="0" tIns="0" rIns="0" bIns="0" rtlCol="0">
              <a:spAutoFit/>
            </a:bodyPr>
            <a:lstStyle/>
            <a:p>
              <a:r>
                <a:rPr lang="en-AU" dirty="0" smtClean="0"/>
                <a:t>(a)</a:t>
              </a:r>
              <a:endParaRPr lang="en-US" dirty="0"/>
            </a:p>
          </p:txBody>
        </p:sp>
        <p:sp>
          <p:nvSpPr>
            <p:cNvPr id="187" name="TextBox 186"/>
            <p:cNvSpPr txBox="1"/>
            <p:nvPr/>
          </p:nvSpPr>
          <p:spPr>
            <a:xfrm>
              <a:off x="2266950" y="1200150"/>
              <a:ext cx="262892" cy="276999"/>
            </a:xfrm>
            <a:prstGeom prst="rect">
              <a:avLst/>
            </a:prstGeom>
            <a:solidFill>
              <a:schemeClr val="bg1"/>
            </a:solidFill>
          </p:spPr>
          <p:txBody>
            <a:bodyPr wrap="none" lIns="0" tIns="0" rIns="0" bIns="0" rtlCol="0">
              <a:spAutoFit/>
            </a:bodyPr>
            <a:lstStyle/>
            <a:p>
              <a:r>
                <a:rPr lang="en-AU" dirty="0" smtClean="0"/>
                <a:t>(b)</a:t>
              </a:r>
              <a:endParaRPr lang="en-US" dirty="0"/>
            </a:p>
          </p:txBody>
        </p:sp>
        <p:sp>
          <p:nvSpPr>
            <p:cNvPr id="188" name="TextBox 187"/>
            <p:cNvSpPr txBox="1"/>
            <p:nvPr/>
          </p:nvSpPr>
          <p:spPr>
            <a:xfrm>
              <a:off x="4248150" y="1209675"/>
              <a:ext cx="238848" cy="276999"/>
            </a:xfrm>
            <a:prstGeom prst="rect">
              <a:avLst/>
            </a:prstGeom>
            <a:solidFill>
              <a:schemeClr val="bg1"/>
            </a:solidFill>
          </p:spPr>
          <p:txBody>
            <a:bodyPr wrap="none" lIns="0" tIns="0" rIns="0" bIns="0" rtlCol="0">
              <a:spAutoFit/>
            </a:bodyPr>
            <a:lstStyle/>
            <a:p>
              <a:r>
                <a:rPr lang="en-AU" dirty="0" smtClean="0"/>
                <a:t>(c)</a:t>
              </a:r>
              <a:endParaRPr lang="en-US" dirty="0"/>
            </a:p>
          </p:txBody>
        </p:sp>
        <p:sp>
          <p:nvSpPr>
            <p:cNvPr id="189" name="TextBox 188"/>
            <p:cNvSpPr txBox="1"/>
            <p:nvPr/>
          </p:nvSpPr>
          <p:spPr>
            <a:xfrm>
              <a:off x="295275" y="3038475"/>
              <a:ext cx="262892" cy="276999"/>
            </a:xfrm>
            <a:prstGeom prst="rect">
              <a:avLst/>
            </a:prstGeom>
            <a:solidFill>
              <a:schemeClr val="bg1"/>
            </a:solidFill>
          </p:spPr>
          <p:txBody>
            <a:bodyPr wrap="none" lIns="0" tIns="0" rIns="0" bIns="0" rtlCol="0">
              <a:spAutoFit/>
            </a:bodyPr>
            <a:lstStyle/>
            <a:p>
              <a:r>
                <a:rPr lang="en-AU" dirty="0" smtClean="0"/>
                <a:t>(d)</a:t>
              </a:r>
              <a:endParaRPr lang="en-US" dirty="0"/>
            </a:p>
          </p:txBody>
        </p:sp>
        <p:sp>
          <p:nvSpPr>
            <p:cNvPr id="190" name="TextBox 189"/>
            <p:cNvSpPr txBox="1"/>
            <p:nvPr/>
          </p:nvSpPr>
          <p:spPr>
            <a:xfrm>
              <a:off x="2190750" y="3028950"/>
              <a:ext cx="256480" cy="276999"/>
            </a:xfrm>
            <a:prstGeom prst="rect">
              <a:avLst/>
            </a:prstGeom>
            <a:solidFill>
              <a:schemeClr val="bg1"/>
            </a:solidFill>
          </p:spPr>
          <p:txBody>
            <a:bodyPr wrap="none" lIns="0" tIns="0" rIns="0" bIns="0" rtlCol="0">
              <a:spAutoFit/>
            </a:bodyPr>
            <a:lstStyle/>
            <a:p>
              <a:r>
                <a:rPr lang="en-AU" dirty="0" smtClean="0"/>
                <a:t>(e)</a:t>
              </a:r>
              <a:endParaRPr lang="en-US" dirty="0"/>
            </a:p>
          </p:txBody>
        </p:sp>
        <p:grpSp>
          <p:nvGrpSpPr>
            <p:cNvPr id="2048" name="Group 2047"/>
            <p:cNvGrpSpPr/>
            <p:nvPr/>
          </p:nvGrpSpPr>
          <p:grpSpPr>
            <a:xfrm>
              <a:off x="4095750" y="3028950"/>
              <a:ext cx="3380095" cy="1803185"/>
              <a:chOff x="4095750" y="3028950"/>
              <a:chExt cx="3380095" cy="1803185"/>
            </a:xfrm>
          </p:grpSpPr>
          <p:pic>
            <p:nvPicPr>
              <p:cNvPr id="35" name="Picture 3" descr="C:\Users\Jincheng Zhuang\Desktop\Jincheng\Germanene\Ag(111)\structural mode\新建文件夹\1side.bmp"/>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4315098" y="4686719"/>
                <a:ext cx="1126970" cy="14541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C:\Users\Jincheng Zhuang\Desktop\Jincheng\Germanene\Ag(111)\structural mode\新建文件夹\2side.bmp"/>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6247564" y="4661319"/>
                <a:ext cx="1148825" cy="168037"/>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p:cNvGrpSpPr/>
              <p:nvPr/>
            </p:nvGrpSpPr>
            <p:grpSpPr>
              <a:xfrm>
                <a:off x="6227019" y="3290888"/>
                <a:ext cx="1179099" cy="1263320"/>
                <a:chOff x="3069771" y="0"/>
                <a:chExt cx="2388054" cy="2558629"/>
              </a:xfrm>
            </p:grpSpPr>
            <p:pic>
              <p:nvPicPr>
                <p:cNvPr id="166" name="Picture 4" descr="C:\Users\Jincheng Zhuang\Desktop\Jincheng\Germanene\Ag(111)\structural mode\新建文件夹\2top.bmp"/>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3069771" y="0"/>
                  <a:ext cx="2388054" cy="2558629"/>
                </a:xfrm>
                <a:prstGeom prst="rect">
                  <a:avLst/>
                </a:prstGeom>
                <a:noFill/>
                <a:extLst>
                  <a:ext uri="{909E8E84-426E-40dd-AFC4-6F175D3DCCD1}">
                    <a14:hiddenFill xmlns:a14="http://schemas.microsoft.com/office/drawing/2010/main">
                      <a:solidFill>
                        <a:srgbClr val="FFFFFF"/>
                      </a:solidFill>
                    </a14:hiddenFill>
                  </a:ext>
                </a:extLst>
              </p:spPr>
            </p:pic>
            <p:cxnSp>
              <p:nvCxnSpPr>
                <p:cNvPr id="167" name="Straight Arrow Connector 166"/>
                <p:cNvCxnSpPr/>
                <p:nvPr/>
              </p:nvCxnSpPr>
              <p:spPr>
                <a:xfrm flipV="1">
                  <a:off x="3213398" y="2401570"/>
                  <a:ext cx="810000" cy="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rot="-3600000" flipV="1">
                  <a:off x="3014316" y="2059703"/>
                  <a:ext cx="810000" cy="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3456190" y="1310213"/>
                  <a:ext cx="207593" cy="332151"/>
                </a:xfrm>
                <a:prstGeom prst="rect">
                  <a:avLst/>
                </a:prstGeom>
                <a:noFill/>
              </p:spPr>
              <p:txBody>
                <a:bodyPr wrap="none" lIns="0" tIns="0" rIns="0" bIns="0" rtlCol="0">
                  <a:spAutoFit/>
                </a:bodyPr>
                <a:lstStyle/>
                <a:p>
                  <a:r>
                    <a:rPr lang="en-US" altLang="zh-CN" sz="1200" i="1" dirty="0" smtClean="0">
                      <a:solidFill>
                        <a:schemeClr val="accent6">
                          <a:lumMod val="75000"/>
                        </a:schemeClr>
                      </a:solidFill>
                    </a:rPr>
                    <a:t>c</a:t>
                  </a:r>
                  <a:r>
                    <a:rPr lang="en-US" altLang="zh-CN" sz="1200" baseline="-25000" dirty="0" smtClean="0">
                      <a:solidFill>
                        <a:schemeClr val="accent6">
                          <a:lumMod val="75000"/>
                        </a:schemeClr>
                      </a:solidFill>
                    </a:rPr>
                    <a:t>1</a:t>
                  </a:r>
                  <a:endParaRPr lang="zh-CN" altLang="en-US" sz="1200" baseline="-25000" dirty="0">
                    <a:solidFill>
                      <a:schemeClr val="accent6">
                        <a:lumMod val="75000"/>
                      </a:schemeClr>
                    </a:solidFill>
                  </a:endParaRPr>
                </a:p>
              </p:txBody>
            </p:sp>
            <p:sp>
              <p:nvSpPr>
                <p:cNvPr id="170" name="TextBox 169"/>
                <p:cNvSpPr txBox="1"/>
                <p:nvPr/>
              </p:nvSpPr>
              <p:spPr>
                <a:xfrm>
                  <a:off x="3836677" y="1970883"/>
                  <a:ext cx="207593" cy="332151"/>
                </a:xfrm>
                <a:prstGeom prst="rect">
                  <a:avLst/>
                </a:prstGeom>
                <a:noFill/>
              </p:spPr>
              <p:txBody>
                <a:bodyPr wrap="none" lIns="0" tIns="0" rIns="0" bIns="0" rtlCol="0">
                  <a:spAutoFit/>
                </a:bodyPr>
                <a:lstStyle/>
                <a:p>
                  <a:r>
                    <a:rPr lang="en-US" altLang="zh-CN" sz="1200" i="1" dirty="0" smtClean="0">
                      <a:solidFill>
                        <a:schemeClr val="accent6">
                          <a:lumMod val="75000"/>
                        </a:schemeClr>
                      </a:solidFill>
                    </a:rPr>
                    <a:t>c</a:t>
                  </a:r>
                  <a:r>
                    <a:rPr lang="en-US" altLang="zh-CN" sz="1200" baseline="-25000" dirty="0">
                      <a:solidFill>
                        <a:schemeClr val="accent6">
                          <a:lumMod val="75000"/>
                        </a:schemeClr>
                      </a:solidFill>
                    </a:rPr>
                    <a:t>2</a:t>
                  </a:r>
                  <a:endParaRPr lang="zh-CN" altLang="en-US" sz="1200" baseline="-25000" dirty="0">
                    <a:solidFill>
                      <a:schemeClr val="accent6">
                        <a:lumMod val="75000"/>
                      </a:schemeClr>
                    </a:solidFill>
                  </a:endParaRPr>
                </a:p>
              </p:txBody>
            </p:sp>
            <p:sp>
              <p:nvSpPr>
                <p:cNvPr id="175" name="TextBox 174"/>
                <p:cNvSpPr txBox="1"/>
                <p:nvPr/>
              </p:nvSpPr>
              <p:spPr>
                <a:xfrm>
                  <a:off x="4189008" y="1787070"/>
                  <a:ext cx="161462" cy="332151"/>
                </a:xfrm>
                <a:prstGeom prst="rect">
                  <a:avLst/>
                </a:prstGeom>
                <a:noFill/>
              </p:spPr>
              <p:txBody>
                <a:bodyPr wrap="none" lIns="0" tIns="0" rIns="0" bIns="0" rtlCol="0">
                  <a:spAutoFit/>
                </a:bodyPr>
                <a:lstStyle/>
                <a:p>
                  <a:r>
                    <a:rPr lang="en-US" altLang="zh-CN" sz="1200" dirty="0"/>
                    <a:t>A</a:t>
                  </a:r>
                  <a:endParaRPr lang="zh-CN" altLang="en-US" sz="1200" baseline="-25000" dirty="0"/>
                </a:p>
              </p:txBody>
            </p:sp>
            <p:sp>
              <p:nvSpPr>
                <p:cNvPr id="176" name="TextBox 175"/>
                <p:cNvSpPr txBox="1"/>
                <p:nvPr/>
              </p:nvSpPr>
              <p:spPr>
                <a:xfrm>
                  <a:off x="4189008" y="1339396"/>
                  <a:ext cx="149929" cy="332151"/>
                </a:xfrm>
                <a:prstGeom prst="rect">
                  <a:avLst/>
                </a:prstGeom>
                <a:noFill/>
              </p:spPr>
              <p:txBody>
                <a:bodyPr wrap="none" lIns="0" tIns="0" rIns="0" bIns="0" rtlCol="0">
                  <a:spAutoFit/>
                </a:bodyPr>
                <a:lstStyle/>
                <a:p>
                  <a:r>
                    <a:rPr lang="en-US" altLang="zh-CN" sz="1200" dirty="0" smtClean="0"/>
                    <a:t>B</a:t>
                  </a:r>
                  <a:endParaRPr lang="zh-CN" altLang="en-US" sz="1200" baseline="-25000" dirty="0"/>
                </a:p>
              </p:txBody>
            </p:sp>
            <p:sp>
              <p:nvSpPr>
                <p:cNvPr id="177" name="TextBox 176"/>
                <p:cNvSpPr txBox="1"/>
                <p:nvPr/>
              </p:nvSpPr>
              <p:spPr>
                <a:xfrm>
                  <a:off x="4589058" y="1548945"/>
                  <a:ext cx="147047" cy="332151"/>
                </a:xfrm>
                <a:prstGeom prst="rect">
                  <a:avLst/>
                </a:prstGeom>
                <a:noFill/>
              </p:spPr>
              <p:txBody>
                <a:bodyPr wrap="none" lIns="0" tIns="0" rIns="0" bIns="0" rtlCol="0">
                  <a:spAutoFit/>
                </a:bodyPr>
                <a:lstStyle/>
                <a:p>
                  <a:r>
                    <a:rPr lang="en-US" altLang="zh-CN" sz="1200" dirty="0"/>
                    <a:t>C</a:t>
                  </a:r>
                  <a:endParaRPr lang="zh-CN" altLang="en-US" sz="1200" baseline="-25000" dirty="0"/>
                </a:p>
              </p:txBody>
            </p:sp>
          </p:grpSp>
          <p:grpSp>
            <p:nvGrpSpPr>
              <p:cNvPr id="39" name="Group 38"/>
              <p:cNvGrpSpPr/>
              <p:nvPr/>
            </p:nvGrpSpPr>
            <p:grpSpPr>
              <a:xfrm>
                <a:off x="4274458" y="3277458"/>
                <a:ext cx="1168399" cy="1294450"/>
                <a:chOff x="0" y="0"/>
                <a:chExt cx="2295525" cy="2543176"/>
              </a:xfrm>
            </p:grpSpPr>
            <p:pic>
              <p:nvPicPr>
                <p:cNvPr id="159" name="Picture 2" descr="C:\Users\Jincheng Zhuang\Desktop\Jincheng\Germanene\Ag(111)\structural mode\新建文件夹\1top.bmp"/>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0" y="0"/>
                  <a:ext cx="2295525" cy="2543176"/>
                </a:xfrm>
                <a:prstGeom prst="rect">
                  <a:avLst/>
                </a:prstGeom>
                <a:noFill/>
                <a:extLst>
                  <a:ext uri="{909E8E84-426E-40dd-AFC4-6F175D3DCCD1}">
                    <a14:hiddenFill xmlns:a14="http://schemas.microsoft.com/office/drawing/2010/main">
                      <a:solidFill>
                        <a:srgbClr val="FFFFFF"/>
                      </a:solidFill>
                    </a14:hiddenFill>
                  </a:ext>
                </a:extLst>
              </p:spPr>
            </p:pic>
            <p:sp>
              <p:nvSpPr>
                <p:cNvPr id="160" name="TextBox 159"/>
                <p:cNvSpPr txBox="1"/>
                <p:nvPr/>
              </p:nvSpPr>
              <p:spPr>
                <a:xfrm>
                  <a:off x="1863638" y="888545"/>
                  <a:ext cx="100780" cy="362809"/>
                </a:xfrm>
                <a:prstGeom prst="rect">
                  <a:avLst/>
                </a:prstGeom>
                <a:noFill/>
              </p:spPr>
              <p:txBody>
                <a:bodyPr wrap="none" lIns="0" tIns="0" rIns="0" bIns="0" rtlCol="0">
                  <a:spAutoFit/>
                </a:bodyPr>
                <a:lstStyle/>
                <a:p>
                  <a:r>
                    <a:rPr lang="en-US" altLang="zh-CN" sz="1200" i="1" dirty="0" smtClean="0"/>
                    <a:t>t</a:t>
                  </a:r>
                  <a:endParaRPr lang="zh-CN" altLang="en-US" sz="1200" i="1" dirty="0"/>
                </a:p>
              </p:txBody>
            </p:sp>
            <p:cxnSp>
              <p:nvCxnSpPr>
                <p:cNvPr id="161" name="Straight Arrow Connector 160"/>
                <p:cNvCxnSpPr>
                  <a:cxnSpLocks noChangeAspect="1"/>
                </p:cNvCxnSpPr>
                <p:nvPr/>
              </p:nvCxnSpPr>
              <p:spPr>
                <a:xfrm flipV="1">
                  <a:off x="740228" y="1947726"/>
                  <a:ext cx="396001" cy="234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rot="18000000" flipV="1">
                  <a:off x="532388" y="1838380"/>
                  <a:ext cx="419100" cy="234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627745" y="1383095"/>
                  <a:ext cx="255101" cy="362809"/>
                </a:xfrm>
                <a:prstGeom prst="rect">
                  <a:avLst/>
                </a:prstGeom>
                <a:noFill/>
              </p:spPr>
              <p:txBody>
                <a:bodyPr wrap="none" lIns="0" tIns="0" rIns="0" bIns="0" rtlCol="0">
                  <a:spAutoFit/>
                </a:bodyPr>
                <a:lstStyle/>
                <a:p>
                  <a:r>
                    <a:rPr lang="en-US" altLang="zh-CN" sz="1200" i="1" dirty="0">
                      <a:solidFill>
                        <a:srgbClr val="FF0000"/>
                      </a:solidFill>
                    </a:rPr>
                    <a:t>a</a:t>
                  </a:r>
                  <a:r>
                    <a:rPr lang="en-US" altLang="zh-CN" sz="1200" baseline="-25000" dirty="0" smtClean="0">
                      <a:solidFill>
                        <a:srgbClr val="FF0000"/>
                      </a:solidFill>
                    </a:rPr>
                    <a:t>1</a:t>
                  </a:r>
                  <a:endParaRPr lang="zh-CN" altLang="en-US" sz="1200" baseline="-25000" dirty="0">
                    <a:solidFill>
                      <a:srgbClr val="FF0000"/>
                    </a:solidFill>
                  </a:endParaRPr>
                </a:p>
              </p:txBody>
            </p:sp>
            <p:sp>
              <p:nvSpPr>
                <p:cNvPr id="164" name="TextBox 163"/>
                <p:cNvSpPr txBox="1"/>
                <p:nvPr/>
              </p:nvSpPr>
              <p:spPr>
                <a:xfrm>
                  <a:off x="1166827" y="1699927"/>
                  <a:ext cx="255101" cy="362809"/>
                </a:xfrm>
                <a:prstGeom prst="rect">
                  <a:avLst/>
                </a:prstGeom>
                <a:noFill/>
              </p:spPr>
              <p:txBody>
                <a:bodyPr wrap="none" lIns="0" tIns="0" rIns="0" bIns="0" rtlCol="0">
                  <a:spAutoFit/>
                </a:bodyPr>
                <a:lstStyle/>
                <a:p>
                  <a:r>
                    <a:rPr lang="en-US" altLang="zh-CN" sz="1200" i="1" dirty="0" smtClean="0">
                      <a:solidFill>
                        <a:srgbClr val="FF0000"/>
                      </a:solidFill>
                    </a:rPr>
                    <a:t>a</a:t>
                  </a:r>
                  <a:r>
                    <a:rPr lang="en-US" altLang="zh-CN" sz="1200" baseline="-25000" dirty="0">
                      <a:solidFill>
                        <a:srgbClr val="FF0000"/>
                      </a:solidFill>
                    </a:rPr>
                    <a:t>2</a:t>
                  </a:r>
                  <a:endParaRPr lang="zh-CN" altLang="en-US" sz="1200" baseline="-25000" dirty="0">
                    <a:solidFill>
                      <a:srgbClr val="FF0000"/>
                    </a:solidFill>
                  </a:endParaRPr>
                </a:p>
              </p:txBody>
            </p:sp>
            <p:sp>
              <p:nvSpPr>
                <p:cNvPr id="165" name="Oval 164"/>
                <p:cNvSpPr/>
                <p:nvPr/>
              </p:nvSpPr>
              <p:spPr>
                <a:xfrm>
                  <a:off x="1766075" y="1159959"/>
                  <a:ext cx="276225" cy="209550"/>
                </a:xfrm>
                <a:prstGeom prst="ellipse">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40" name="TextBox 39"/>
              <p:cNvSpPr txBox="1"/>
              <p:nvPr/>
            </p:nvSpPr>
            <p:spPr>
              <a:xfrm>
                <a:off x="4366264" y="3051907"/>
                <a:ext cx="939002" cy="195517"/>
              </a:xfrm>
              <a:prstGeom prst="rect">
                <a:avLst/>
              </a:prstGeom>
              <a:noFill/>
            </p:spPr>
            <p:txBody>
              <a:bodyPr wrap="none" lIns="0" tIns="0" rIns="0" bIns="0" rtlCol="0">
                <a:spAutoFit/>
              </a:bodyPr>
              <a:lstStyle/>
              <a:p>
                <a:r>
                  <a:rPr lang="en-US" altLang="zh-CN" sz="1400" dirty="0" smtClean="0">
                    <a:latin typeface="+mj-lt"/>
                  </a:rPr>
                  <a:t>FS </a:t>
                </a:r>
                <a:r>
                  <a:rPr lang="en-US" altLang="zh-CN" sz="1400" dirty="0" err="1" smtClean="0">
                    <a:latin typeface="+mj-lt"/>
                  </a:rPr>
                  <a:t>germanene</a:t>
                </a:r>
                <a:endParaRPr lang="zh-CN" altLang="en-US" sz="1400" dirty="0">
                  <a:latin typeface="+mj-lt"/>
                </a:endParaRPr>
              </a:p>
            </p:txBody>
          </p:sp>
          <p:sp>
            <p:nvSpPr>
              <p:cNvPr id="41" name="TextBox 40"/>
              <p:cNvSpPr txBox="1"/>
              <p:nvPr/>
            </p:nvSpPr>
            <p:spPr>
              <a:xfrm>
                <a:off x="6176652" y="3051907"/>
                <a:ext cx="1299193" cy="195517"/>
              </a:xfrm>
              <a:prstGeom prst="rect">
                <a:avLst/>
              </a:prstGeom>
              <a:noFill/>
            </p:spPr>
            <p:txBody>
              <a:bodyPr wrap="none" lIns="0" tIns="0" rIns="0" bIns="0" rtlCol="0">
                <a:spAutoFit/>
              </a:bodyPr>
              <a:lstStyle/>
              <a:p>
                <a:r>
                  <a:rPr lang="en-US" altLang="zh-CN" sz="1400" dirty="0" smtClean="0">
                    <a:latin typeface="+mj-lt"/>
                    <a:cs typeface="Times New Roman"/>
                  </a:rPr>
                  <a:t>√</a:t>
                </a:r>
                <a:r>
                  <a:rPr lang="en-US" altLang="zh-CN" sz="1400" dirty="0" smtClean="0">
                    <a:latin typeface="+mj-lt"/>
                  </a:rPr>
                  <a:t>3</a:t>
                </a:r>
                <a:r>
                  <a:rPr lang="en-US" altLang="zh-CN" sz="1400" dirty="0" smtClean="0">
                    <a:latin typeface="+mj-lt"/>
                    <a:cs typeface="Times New Roman"/>
                  </a:rPr>
                  <a:t>×√</a:t>
                </a:r>
                <a:r>
                  <a:rPr lang="en-US" altLang="zh-CN" sz="1400" dirty="0">
                    <a:latin typeface="+mj-lt"/>
                  </a:rPr>
                  <a:t>3</a:t>
                </a:r>
                <a:r>
                  <a:rPr lang="en-US" altLang="zh-CN" sz="1400" dirty="0" smtClean="0">
                    <a:latin typeface="+mj-lt"/>
                  </a:rPr>
                  <a:t> </a:t>
                </a:r>
                <a:r>
                  <a:rPr lang="en-US" altLang="zh-CN" sz="1400" dirty="0" err="1" smtClean="0">
                    <a:latin typeface="+mj-lt"/>
                  </a:rPr>
                  <a:t>germanene</a:t>
                </a:r>
                <a:endParaRPr lang="zh-CN" altLang="en-US" sz="1400" dirty="0">
                  <a:latin typeface="+mj-lt"/>
                </a:endParaRPr>
              </a:p>
            </p:txBody>
          </p:sp>
          <p:sp>
            <p:nvSpPr>
              <p:cNvPr id="42" name="TextBox 41"/>
              <p:cNvSpPr txBox="1"/>
              <p:nvPr/>
            </p:nvSpPr>
            <p:spPr>
              <a:xfrm>
                <a:off x="5544848" y="3596640"/>
                <a:ext cx="498974" cy="167585"/>
              </a:xfrm>
              <a:prstGeom prst="rect">
                <a:avLst/>
              </a:prstGeom>
              <a:noFill/>
            </p:spPr>
            <p:txBody>
              <a:bodyPr wrap="none" lIns="0" tIns="0" rIns="0" bIns="0" rtlCol="0">
                <a:spAutoFit/>
              </a:bodyPr>
              <a:lstStyle/>
              <a:p>
                <a:r>
                  <a:rPr lang="en-US" altLang="zh-CN" sz="1200" dirty="0" smtClean="0">
                    <a:latin typeface="+mj-lt"/>
                    <a:cs typeface="Arial" panose="020B0604020202020204" pitchFamily="34" charset="0"/>
                  </a:rPr>
                  <a:t>Top view</a:t>
                </a:r>
                <a:endParaRPr lang="zh-CN" altLang="en-US" sz="1200" dirty="0">
                  <a:latin typeface="+mj-lt"/>
                  <a:cs typeface="Arial" panose="020B0604020202020204" pitchFamily="34" charset="0"/>
                </a:endParaRPr>
              </a:p>
            </p:txBody>
          </p:sp>
          <p:sp>
            <p:nvSpPr>
              <p:cNvPr id="43" name="TextBox 42"/>
              <p:cNvSpPr txBox="1"/>
              <p:nvPr/>
            </p:nvSpPr>
            <p:spPr>
              <a:xfrm>
                <a:off x="5527216" y="4661319"/>
                <a:ext cx="534644" cy="167585"/>
              </a:xfrm>
              <a:prstGeom prst="rect">
                <a:avLst/>
              </a:prstGeom>
              <a:noFill/>
            </p:spPr>
            <p:txBody>
              <a:bodyPr wrap="none" lIns="0" tIns="0" rIns="0" bIns="0" rtlCol="0">
                <a:spAutoFit/>
              </a:bodyPr>
              <a:lstStyle/>
              <a:p>
                <a:r>
                  <a:rPr lang="en-US" altLang="zh-CN" sz="1200" dirty="0" smtClean="0">
                    <a:latin typeface="+mj-lt"/>
                    <a:cs typeface="Arial" panose="020B0604020202020204" pitchFamily="34" charset="0"/>
                  </a:rPr>
                  <a:t>Side view</a:t>
                </a:r>
                <a:endParaRPr lang="zh-CN" altLang="en-US" sz="1200" dirty="0">
                  <a:latin typeface="+mj-lt"/>
                  <a:cs typeface="Arial" panose="020B0604020202020204" pitchFamily="34" charset="0"/>
                </a:endParaRPr>
              </a:p>
            </p:txBody>
          </p:sp>
          <p:sp>
            <p:nvSpPr>
              <p:cNvPr id="192" name="TextBox 191"/>
              <p:cNvSpPr txBox="1"/>
              <p:nvPr/>
            </p:nvSpPr>
            <p:spPr>
              <a:xfrm>
                <a:off x="4095750" y="3028950"/>
                <a:ext cx="214995" cy="276999"/>
              </a:xfrm>
              <a:prstGeom prst="rect">
                <a:avLst/>
              </a:prstGeom>
              <a:solidFill>
                <a:schemeClr val="bg1"/>
              </a:solidFill>
            </p:spPr>
            <p:txBody>
              <a:bodyPr wrap="none" lIns="0" tIns="0" rIns="0" bIns="0" rtlCol="0">
                <a:spAutoFit/>
              </a:bodyPr>
              <a:lstStyle/>
              <a:p>
                <a:r>
                  <a:rPr lang="en-AU" dirty="0" smtClean="0"/>
                  <a:t>(f)</a:t>
                </a:r>
                <a:endParaRPr lang="en-US" dirty="0"/>
              </a:p>
            </p:txBody>
          </p:sp>
        </p:grpSp>
      </p:grpSp>
      <p:sp>
        <p:nvSpPr>
          <p:cNvPr id="194" name="Rectangle 193"/>
          <p:cNvSpPr/>
          <p:nvPr/>
        </p:nvSpPr>
        <p:spPr>
          <a:xfrm>
            <a:off x="283291" y="5376559"/>
            <a:ext cx="7237649" cy="577081"/>
          </a:xfrm>
          <a:prstGeom prst="rect">
            <a:avLst/>
          </a:prstGeom>
        </p:spPr>
        <p:txBody>
          <a:bodyPr wrap="square">
            <a:spAutoFit/>
          </a:bodyPr>
          <a:lstStyle/>
          <a:p>
            <a:pPr algn="just" fontAlgn="auto">
              <a:spcBef>
                <a:spcPts val="0"/>
              </a:spcBef>
              <a:spcAft>
                <a:spcPts val="1000"/>
              </a:spcAft>
              <a:defRPr/>
            </a:pPr>
            <a:r>
              <a:rPr lang="en-AU" sz="1050" b="1" dirty="0" smtClean="0">
                <a:latin typeface="+mj-lt"/>
                <a:ea typeface="宋体" panose="02010600030101010101" pitchFamily="2" charset="-122"/>
                <a:cs typeface="Times New Roman" panose="02020603050405020304" pitchFamily="18" charset="0"/>
              </a:rPr>
              <a:t>Atomic structure of </a:t>
            </a:r>
            <a:r>
              <a:rPr lang="en-AU" sz="1050" b="1" dirty="0">
                <a:latin typeface="+mj-lt"/>
                <a:ea typeface="宋体" panose="02010600030101010101" pitchFamily="2" charset="-122"/>
                <a:cs typeface="Times New Roman" panose="02020603050405020304" pitchFamily="18" charset="0"/>
              </a:rPr>
              <a:t>√3×√3 </a:t>
            </a:r>
            <a:r>
              <a:rPr lang="en-AU" sz="1050" b="1" dirty="0" smtClean="0">
                <a:latin typeface="+mj-lt"/>
                <a:ea typeface="宋体" panose="02010600030101010101" pitchFamily="2" charset="-122"/>
                <a:cs typeface="Times New Roman" panose="02020603050405020304" pitchFamily="18" charset="0"/>
              </a:rPr>
              <a:t>germanene layers </a:t>
            </a:r>
            <a:r>
              <a:rPr lang="en-AU" sz="1050" b="1" dirty="0">
                <a:latin typeface="+mj-lt"/>
                <a:ea typeface="宋体" panose="02010600030101010101" pitchFamily="2" charset="-122"/>
                <a:cs typeface="Times New Roman" panose="02020603050405020304" pitchFamily="18" charset="0"/>
              </a:rPr>
              <a:t>grown </a:t>
            </a:r>
            <a:r>
              <a:rPr lang="en-AU" sz="1050" b="1" dirty="0" smtClean="0">
                <a:latin typeface="+mj-lt"/>
                <a:ea typeface="宋体" panose="02010600030101010101" pitchFamily="2" charset="-122"/>
                <a:cs typeface="Times New Roman" panose="02020603050405020304" pitchFamily="18" charset="0"/>
              </a:rPr>
              <a:t>on Ag</a:t>
            </a:r>
            <a:r>
              <a:rPr lang="en-AU" sz="1050" b="1" baseline="-25000" dirty="0" smtClean="0">
                <a:latin typeface="+mj-lt"/>
                <a:ea typeface="宋体" panose="02010600030101010101" pitchFamily="2" charset="-122"/>
                <a:cs typeface="Times New Roman" panose="02020603050405020304" pitchFamily="18" charset="0"/>
              </a:rPr>
              <a:t>2</a:t>
            </a:r>
            <a:r>
              <a:rPr lang="en-AU" sz="1050" b="1" dirty="0" smtClean="0">
                <a:latin typeface="+mj-lt"/>
                <a:ea typeface="宋体" panose="02010600030101010101" pitchFamily="2" charset="-122"/>
                <a:cs typeface="Times New Roman" panose="02020603050405020304" pitchFamily="18" charset="0"/>
              </a:rPr>
              <a:t>Ge buffer layer. </a:t>
            </a:r>
            <a:r>
              <a:rPr lang="en-AU" sz="1050" b="1" dirty="0">
                <a:latin typeface="+mj-lt"/>
                <a:ea typeface="宋体" panose="02010600030101010101" pitchFamily="2" charset="-122"/>
                <a:cs typeface="Times New Roman" panose="02020603050405020304" pitchFamily="18" charset="0"/>
              </a:rPr>
              <a:t>(a</a:t>
            </a:r>
            <a:r>
              <a:rPr lang="en-AU" sz="1050" b="1" dirty="0" smtClean="0">
                <a:latin typeface="+mj-lt"/>
                <a:ea typeface="宋体" panose="02010600030101010101" pitchFamily="2" charset="-122"/>
                <a:cs typeface="Times New Roman" panose="02020603050405020304" pitchFamily="18" charset="0"/>
              </a:rPr>
              <a:t>)-(c)</a:t>
            </a:r>
            <a:r>
              <a:rPr lang="en-AU" sz="1050" dirty="0" smtClean="0">
                <a:latin typeface="+mj-lt"/>
                <a:ea typeface="宋体" panose="02010600030101010101" pitchFamily="2" charset="-122"/>
                <a:cs typeface="Times New Roman" panose="02020603050405020304" pitchFamily="18" charset="0"/>
              </a:rPr>
              <a:t> </a:t>
            </a:r>
            <a:r>
              <a:rPr lang="en-AU" sz="1050" dirty="0">
                <a:latin typeface="+mj-lt"/>
                <a:ea typeface="宋体" panose="02010600030101010101" pitchFamily="2" charset="-122"/>
                <a:cs typeface="Times New Roman" panose="02020603050405020304" pitchFamily="18" charset="0"/>
              </a:rPr>
              <a:t>STM topography image </a:t>
            </a:r>
            <a:r>
              <a:rPr lang="en-AU" sz="1050" dirty="0" smtClean="0">
                <a:latin typeface="+mj-lt"/>
                <a:ea typeface="宋体" panose="02010600030101010101" pitchFamily="2" charset="-122"/>
                <a:cs typeface="Times New Roman" panose="02020603050405020304" pitchFamily="18" charset="0"/>
              </a:rPr>
              <a:t>of </a:t>
            </a:r>
            <a:r>
              <a:rPr lang="en-AU" sz="1050" dirty="0">
                <a:latin typeface="+mj-lt"/>
                <a:ea typeface="宋体" panose="02010600030101010101" pitchFamily="2" charset="-122"/>
                <a:cs typeface="Times New Roman" panose="02020603050405020304" pitchFamily="18" charset="0"/>
              </a:rPr>
              <a:t>√3×√3 germanene layers grown on </a:t>
            </a:r>
            <a:r>
              <a:rPr lang="en-AU" sz="1050" dirty="0" smtClean="0">
                <a:latin typeface="+mj-lt"/>
                <a:ea typeface="宋体" panose="02010600030101010101" pitchFamily="2" charset="-122"/>
                <a:cs typeface="Times New Roman" panose="02020603050405020304" pitchFamily="18" charset="0"/>
              </a:rPr>
              <a:t>Ag(111), </a:t>
            </a:r>
            <a:r>
              <a:rPr lang="en-AU" sz="1050" b="1" dirty="0" smtClean="0">
                <a:latin typeface="+mj-lt"/>
                <a:ea typeface="宋体" panose="02010600030101010101" pitchFamily="2" charset="-122"/>
                <a:cs typeface="Times New Roman" panose="02020603050405020304" pitchFamily="18" charset="0"/>
              </a:rPr>
              <a:t>(d)</a:t>
            </a:r>
            <a:r>
              <a:rPr lang="en-AU" sz="1050" dirty="0" smtClean="0">
                <a:latin typeface="+mj-lt"/>
                <a:ea typeface="宋体" panose="02010600030101010101" pitchFamily="2" charset="-122"/>
                <a:cs typeface="Times New Roman" panose="02020603050405020304" pitchFamily="18" charset="0"/>
              </a:rPr>
              <a:t> </a:t>
            </a:r>
            <a:r>
              <a:rPr lang="en-AU" sz="1050" dirty="0">
                <a:latin typeface="+mj-lt"/>
                <a:ea typeface="宋体" panose="02010600030101010101" pitchFamily="2" charset="-122"/>
                <a:cs typeface="Times New Roman" panose="02020603050405020304" pitchFamily="18" charset="0"/>
              </a:rPr>
              <a:t>STM topography image of </a:t>
            </a:r>
            <a:r>
              <a:rPr lang="en-AU" sz="1050" dirty="0" smtClean="0">
                <a:latin typeface="+mj-lt"/>
                <a:ea typeface="宋体" panose="02010600030101010101" pitchFamily="2" charset="-122"/>
                <a:cs typeface="Times New Roman" panose="02020603050405020304" pitchFamily="18" charset="0"/>
              </a:rPr>
              <a:t>large-scale √</a:t>
            </a:r>
            <a:r>
              <a:rPr lang="en-AU" sz="1050" dirty="0">
                <a:latin typeface="+mj-lt"/>
                <a:ea typeface="宋体" panose="02010600030101010101" pitchFamily="2" charset="-122"/>
                <a:cs typeface="Times New Roman" panose="02020603050405020304" pitchFamily="18" charset="0"/>
              </a:rPr>
              <a:t>3×√3 </a:t>
            </a:r>
            <a:r>
              <a:rPr lang="en-AU" sz="1050" dirty="0" smtClean="0">
                <a:latin typeface="+mj-lt"/>
                <a:ea typeface="宋体" panose="02010600030101010101" pitchFamily="2" charset="-122"/>
                <a:cs typeface="Times New Roman" panose="02020603050405020304" pitchFamily="18" charset="0"/>
              </a:rPr>
              <a:t>honeycomb structure, </a:t>
            </a:r>
            <a:r>
              <a:rPr lang="en-AU" sz="1050" b="1" dirty="0" smtClean="0">
                <a:latin typeface="+mj-lt"/>
                <a:ea typeface="宋体" panose="02010600030101010101" pitchFamily="2" charset="-122"/>
                <a:cs typeface="Times New Roman" panose="02020603050405020304" pitchFamily="18" charset="0"/>
              </a:rPr>
              <a:t>(e)</a:t>
            </a:r>
            <a:r>
              <a:rPr lang="en-AU" sz="1050" dirty="0" smtClean="0">
                <a:latin typeface="+mj-lt"/>
                <a:ea typeface="宋体" panose="02010600030101010101" pitchFamily="2" charset="-122"/>
                <a:cs typeface="Times New Roman" panose="02020603050405020304" pitchFamily="18" charset="0"/>
              </a:rPr>
              <a:t> line profile corresponding to dashed line in(d). </a:t>
            </a:r>
            <a:r>
              <a:rPr lang="en-AU" sz="1050" b="1" dirty="0" smtClean="0">
                <a:latin typeface="+mj-lt"/>
                <a:ea typeface="宋体" panose="02010600030101010101" pitchFamily="2" charset="-122"/>
                <a:cs typeface="Times New Roman" panose="02020603050405020304" pitchFamily="18" charset="0"/>
              </a:rPr>
              <a:t>(f)</a:t>
            </a:r>
            <a:r>
              <a:rPr lang="en-AU" sz="1050" dirty="0" smtClean="0">
                <a:latin typeface="+mj-lt"/>
                <a:ea typeface="宋体" panose="02010600030101010101" pitchFamily="2" charset="-122"/>
                <a:cs typeface="Times New Roman" panose="02020603050405020304" pitchFamily="18" charset="0"/>
              </a:rPr>
              <a:t> freestanding and </a:t>
            </a:r>
            <a:r>
              <a:rPr lang="en-AU" sz="1050" dirty="0">
                <a:ea typeface="宋体" panose="02010600030101010101" pitchFamily="2" charset="-122"/>
                <a:cs typeface="Times New Roman" panose="02020603050405020304" pitchFamily="18" charset="0"/>
              </a:rPr>
              <a:t>√3×√3 </a:t>
            </a:r>
            <a:r>
              <a:rPr lang="en-AU" sz="1050" dirty="0" smtClean="0">
                <a:ea typeface="宋体" panose="02010600030101010101" pitchFamily="2" charset="-122"/>
                <a:cs typeface="Times New Roman" panose="02020603050405020304" pitchFamily="18" charset="0"/>
              </a:rPr>
              <a:t>structures of</a:t>
            </a:r>
            <a:r>
              <a:rPr lang="en-AU" sz="1050" dirty="0" smtClean="0">
                <a:latin typeface="+mj-lt"/>
                <a:ea typeface="宋体" panose="02010600030101010101" pitchFamily="2" charset="-122"/>
                <a:cs typeface="Times New Roman" panose="02020603050405020304" pitchFamily="18" charset="0"/>
              </a:rPr>
              <a:t> germanene layers.</a:t>
            </a:r>
            <a:endParaRPr lang="en-AU" sz="1050" dirty="0">
              <a:latin typeface="+mj-lt"/>
              <a:ea typeface="宋体" panose="02010600030101010101" pitchFamily="2" charset="-122"/>
              <a:cs typeface="Times New Roman" panose="02020603050405020304" pitchFamily="18" charset="0"/>
            </a:endParaRPr>
          </a:p>
        </p:txBody>
      </p:sp>
      <p:sp>
        <p:nvSpPr>
          <p:cNvPr id="50" name="Rectangle 49"/>
          <p:cNvSpPr/>
          <p:nvPr/>
        </p:nvSpPr>
        <p:spPr>
          <a:xfrm>
            <a:off x="295274" y="6104662"/>
            <a:ext cx="3438525" cy="253916"/>
          </a:xfrm>
          <a:prstGeom prst="rect">
            <a:avLst/>
          </a:prstGeom>
        </p:spPr>
        <p:txBody>
          <a:bodyPr wrap="square">
            <a:spAutoFit/>
          </a:bodyPr>
          <a:lstStyle/>
          <a:p>
            <a:r>
              <a:rPr lang="en-US" sz="1050" dirty="0"/>
              <a:t>Y. Liu, </a:t>
            </a:r>
            <a:r>
              <a:rPr lang="en-US" sz="1050" i="1" dirty="0"/>
              <a:t>et al</a:t>
            </a:r>
            <a:r>
              <a:rPr lang="en-US" sz="1050" dirty="0"/>
              <a:t>., </a:t>
            </a:r>
            <a:r>
              <a:rPr lang="en-US" sz="1050" b="1" dirty="0"/>
              <a:t>J. Phys. Chem. C </a:t>
            </a:r>
            <a:r>
              <a:rPr lang="en-US" sz="1050" dirty="0"/>
              <a:t> </a:t>
            </a:r>
            <a:r>
              <a:rPr lang="en-US" sz="1050" i="1" dirty="0"/>
              <a:t>121</a:t>
            </a:r>
            <a:r>
              <a:rPr lang="en-US" sz="1050" dirty="0"/>
              <a:t>, 16754 (2017) </a:t>
            </a:r>
          </a:p>
        </p:txBody>
      </p:sp>
      <p:sp>
        <p:nvSpPr>
          <p:cNvPr id="52" name="Rectangle 51"/>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108323268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grpSp>
        <p:nvGrpSpPr>
          <p:cNvPr id="2048" name="Group 2047"/>
          <p:cNvGrpSpPr/>
          <p:nvPr/>
        </p:nvGrpSpPr>
        <p:grpSpPr>
          <a:xfrm>
            <a:off x="266700" y="1404798"/>
            <a:ext cx="7302050" cy="3681327"/>
            <a:chOff x="266700" y="1404798"/>
            <a:chExt cx="7302050" cy="3681327"/>
          </a:xfrm>
        </p:grpSpPr>
        <p:grpSp>
          <p:nvGrpSpPr>
            <p:cNvPr id="27" name="Group 26"/>
            <p:cNvGrpSpPr/>
            <p:nvPr/>
          </p:nvGrpSpPr>
          <p:grpSpPr>
            <a:xfrm>
              <a:off x="3968750" y="3286125"/>
              <a:ext cx="3600000" cy="1800000"/>
              <a:chOff x="3968750" y="3286125"/>
              <a:chExt cx="3600000" cy="1800000"/>
            </a:xfrm>
          </p:grpSpPr>
          <p:pic>
            <p:nvPicPr>
              <p:cNvPr id="30726" name="Picture 6" descr="C:\Users\ydu\Documents\ISEM\Publications\Papers\(pre) 2016 Germanene@Ag(111)\TEM\20170309_Ag-Ge\20170309_Ag-Ge_01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8750" y="3286125"/>
                <a:ext cx="360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17" name="Left Brace 16"/>
              <p:cNvSpPr/>
              <p:nvPr/>
            </p:nvSpPr>
            <p:spPr>
              <a:xfrm rot="10800000">
                <a:off x="5915025" y="3683000"/>
                <a:ext cx="298450" cy="425450"/>
              </a:xfrm>
              <a:prstGeom prst="leftBrace">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6175381" y="3771900"/>
                <a:ext cx="1344088" cy="553998"/>
              </a:xfrm>
              <a:prstGeom prst="rect">
                <a:avLst/>
              </a:prstGeom>
              <a:noFill/>
            </p:spPr>
            <p:txBody>
              <a:bodyPr wrap="none" rtlCol="0">
                <a:spAutoFit/>
              </a:bodyPr>
              <a:lstStyle/>
              <a:p>
                <a:pPr algn="ctr"/>
                <a:r>
                  <a:rPr lang="en-US" altLang="zh-CN" sz="1000" dirty="0" smtClean="0">
                    <a:solidFill>
                      <a:srgbClr val="FFFF00"/>
                    </a:solidFill>
                  </a:rPr>
                  <a:t>Multilayer</a:t>
                </a:r>
                <a:r>
                  <a:rPr lang="zh-CN" altLang="en-US" sz="1000" dirty="0" smtClean="0">
                    <a:solidFill>
                      <a:srgbClr val="FFFF00"/>
                    </a:solidFill>
                  </a:rPr>
                  <a:t> </a:t>
                </a:r>
                <a:r>
                  <a:rPr lang="en-US" altLang="zh-CN" sz="1000" dirty="0" smtClean="0">
                    <a:solidFill>
                      <a:srgbClr val="FFFF00"/>
                    </a:solidFill>
                  </a:rPr>
                  <a:t>germanene</a:t>
                </a:r>
              </a:p>
              <a:p>
                <a:pPr algn="ctr"/>
                <a:r>
                  <a:rPr lang="zh-CN" altLang="zh-CN" sz="1000" dirty="0" smtClean="0">
                    <a:solidFill>
                      <a:srgbClr val="FFFF00"/>
                    </a:solidFill>
                  </a:rPr>
                  <a:t>o</a:t>
                </a:r>
                <a:r>
                  <a:rPr lang="en-US" altLang="zh-CN" sz="1000" dirty="0" smtClean="0">
                    <a:solidFill>
                      <a:srgbClr val="FFFF00"/>
                    </a:solidFill>
                  </a:rPr>
                  <a:t>r</a:t>
                </a:r>
              </a:p>
              <a:p>
                <a:pPr algn="ctr"/>
                <a:r>
                  <a:rPr lang="en-AU" sz="1000" dirty="0" smtClean="0">
                    <a:solidFill>
                      <a:srgbClr val="FFFF00"/>
                    </a:solidFill>
                  </a:rPr>
                  <a:t>Bulk </a:t>
                </a:r>
                <a:r>
                  <a:rPr lang="en-AU" sz="1000" dirty="0" err="1" smtClean="0">
                    <a:solidFill>
                      <a:srgbClr val="FFFF00"/>
                    </a:solidFill>
                  </a:rPr>
                  <a:t>Ge</a:t>
                </a:r>
                <a:r>
                  <a:rPr lang="en-AU" sz="1000" dirty="0" smtClean="0">
                    <a:solidFill>
                      <a:srgbClr val="FFFF00"/>
                    </a:solidFill>
                  </a:rPr>
                  <a:t>(111) </a:t>
                </a:r>
                <a:endParaRPr lang="en-US" sz="1000" dirty="0">
                  <a:solidFill>
                    <a:srgbClr val="FFFF00"/>
                  </a:solidFill>
                </a:endParaRPr>
              </a:p>
            </p:txBody>
          </p:sp>
          <p:sp>
            <p:nvSpPr>
              <p:cNvPr id="19" name="TextBox 18"/>
              <p:cNvSpPr txBox="1"/>
              <p:nvPr/>
            </p:nvSpPr>
            <p:spPr>
              <a:xfrm>
                <a:off x="6784975" y="4705350"/>
                <a:ext cx="635110" cy="261610"/>
              </a:xfrm>
              <a:prstGeom prst="rect">
                <a:avLst/>
              </a:prstGeom>
              <a:noFill/>
            </p:spPr>
            <p:txBody>
              <a:bodyPr wrap="none" rtlCol="0">
                <a:spAutoFit/>
              </a:bodyPr>
              <a:lstStyle/>
              <a:p>
                <a:r>
                  <a:rPr lang="en-AU" sz="1050" dirty="0" smtClean="0"/>
                  <a:t>Ag(111)</a:t>
                </a:r>
                <a:endParaRPr lang="en-US" sz="1050" dirty="0"/>
              </a:p>
            </p:txBody>
          </p:sp>
        </p:grpSp>
        <p:grpSp>
          <p:nvGrpSpPr>
            <p:cNvPr id="28" name="Group 27"/>
            <p:cNvGrpSpPr/>
            <p:nvPr/>
          </p:nvGrpSpPr>
          <p:grpSpPr>
            <a:xfrm>
              <a:off x="3968750" y="1404798"/>
              <a:ext cx="3600000" cy="1800000"/>
              <a:chOff x="3968750" y="1404798"/>
              <a:chExt cx="3600000" cy="1800000"/>
            </a:xfrm>
          </p:grpSpPr>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8750" y="1404798"/>
                <a:ext cx="36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p:nvPr/>
            </p:nvGrpSpPr>
            <p:grpSpPr>
              <a:xfrm>
                <a:off x="5722663" y="1463674"/>
                <a:ext cx="1797324" cy="666750"/>
                <a:chOff x="5808388" y="1552574"/>
                <a:chExt cx="1797324" cy="666750"/>
              </a:xfrm>
            </p:grpSpPr>
            <p:pic>
              <p:nvPicPr>
                <p:cNvPr id="23"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5808388" y="1552574"/>
                  <a:ext cx="1797324" cy="666750"/>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pic>
              <p:nvPicPr>
                <p:cNvPr id="20" name="Picture 5" descr="C:\Users\Jincheng Zhuang\Desktop\Jincheng\Germanene\Ag(111)\structural mode\新建文件夹\2side.bmp"/>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719888" y="1672324"/>
                  <a:ext cx="688182" cy="101704"/>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p:cNvSpPr txBox="1"/>
              <p:nvPr/>
            </p:nvSpPr>
            <p:spPr>
              <a:xfrm>
                <a:off x="6772275" y="2851150"/>
                <a:ext cx="635110" cy="261610"/>
              </a:xfrm>
              <a:prstGeom prst="rect">
                <a:avLst/>
              </a:prstGeom>
              <a:noFill/>
            </p:spPr>
            <p:txBody>
              <a:bodyPr wrap="none" rtlCol="0">
                <a:spAutoFit/>
              </a:bodyPr>
              <a:lstStyle/>
              <a:p>
                <a:r>
                  <a:rPr lang="en-AU" sz="1050" dirty="0" smtClean="0"/>
                  <a:t>Ag(111)</a:t>
                </a:r>
                <a:endParaRPr lang="en-US" sz="1050" dirty="0"/>
              </a:p>
            </p:txBody>
          </p:sp>
          <p:sp>
            <p:nvSpPr>
              <p:cNvPr id="30" name="Left Brace 29"/>
              <p:cNvSpPr/>
              <p:nvPr/>
            </p:nvSpPr>
            <p:spPr>
              <a:xfrm rot="10800000">
                <a:off x="6257925" y="2426916"/>
                <a:ext cx="101600" cy="144834"/>
              </a:xfrm>
              <a:prstGeom prst="leftBrace">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p:cNvSpPr txBox="1"/>
              <p:nvPr/>
            </p:nvSpPr>
            <p:spPr>
              <a:xfrm>
                <a:off x="6327775" y="2374900"/>
                <a:ext cx="1165704" cy="246221"/>
              </a:xfrm>
              <a:prstGeom prst="rect">
                <a:avLst/>
              </a:prstGeom>
              <a:noFill/>
            </p:spPr>
            <p:txBody>
              <a:bodyPr wrap="none" rtlCol="0">
                <a:spAutoFit/>
              </a:bodyPr>
              <a:lstStyle/>
              <a:p>
                <a:r>
                  <a:rPr lang="en-AU" sz="1000" dirty="0">
                    <a:solidFill>
                      <a:srgbClr val="FFFF00"/>
                    </a:solidFill>
                  </a:rPr>
                  <a:t>B</a:t>
                </a:r>
                <a:r>
                  <a:rPr lang="en-AU" sz="1000" dirty="0" smtClean="0">
                    <a:solidFill>
                      <a:srgbClr val="FFFF00"/>
                    </a:solidFill>
                  </a:rPr>
                  <a:t>ilayer germanene</a:t>
                </a:r>
                <a:endParaRPr lang="en-US" sz="1000" dirty="0">
                  <a:solidFill>
                    <a:srgbClr val="FFFF00"/>
                  </a:solidFill>
                </a:endParaRPr>
              </a:p>
            </p:txBody>
          </p:sp>
          <p:cxnSp>
            <p:nvCxnSpPr>
              <p:cNvPr id="24" name="Straight Arrow Connector 23"/>
              <p:cNvCxnSpPr/>
              <p:nvPr/>
            </p:nvCxnSpPr>
            <p:spPr>
              <a:xfrm flipV="1">
                <a:off x="4810125" y="1943100"/>
                <a:ext cx="895350" cy="38735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266700" y="1666875"/>
              <a:ext cx="3600000" cy="3157208"/>
              <a:chOff x="266700" y="1400175"/>
              <a:chExt cx="3600000" cy="3157208"/>
            </a:xfrm>
          </p:grpSpPr>
          <p:pic>
            <p:nvPicPr>
              <p:cNvPr id="30724" name="Picture 4" descr="C:\Users\ydu\Documents\ISEM\Publications\Papers\(pre) 2016 Germanene@Ag(111)\TEM\20170217_Ag-Ge\20170217_Ag-Ge_002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66700" y="1400175"/>
                <a:ext cx="3600000" cy="3157208"/>
              </a:xfrm>
              <a:prstGeom prst="rect">
                <a:avLst/>
              </a:prstGeom>
              <a:noFill/>
              <a:extLst>
                <a:ext uri="{909E8E84-426E-40dd-AFC4-6F175D3DCCD1}">
                  <a14:hiddenFill xmlns:a14="http://schemas.microsoft.com/office/drawing/2010/main">
                    <a:solidFill>
                      <a:srgbClr val="FFFFFF"/>
                    </a:solidFill>
                  </a14:hiddenFill>
                </a:ext>
              </a:extLst>
            </p:spPr>
          </p:pic>
          <p:pic>
            <p:nvPicPr>
              <p:cNvPr id="30728" name="Picture 8" descr="Image result for fib tem"/>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rcRect/>
              <a:stretch/>
            </p:blipFill>
            <p:spPr bwMode="auto">
              <a:xfrm>
                <a:off x="1838325" y="2589432"/>
                <a:ext cx="1955800" cy="106816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25" name="Rectangle 24"/>
              <p:cNvSpPr/>
              <p:nvPr/>
            </p:nvSpPr>
            <p:spPr>
              <a:xfrm>
                <a:off x="571500" y="1495425"/>
                <a:ext cx="571500" cy="142875"/>
              </a:xfrm>
              <a:prstGeom prst="rect">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6" name="Rectangle 35"/>
          <p:cNvSpPr/>
          <p:nvPr/>
        </p:nvSpPr>
        <p:spPr>
          <a:xfrm>
            <a:off x="190500" y="5384581"/>
            <a:ext cx="5286375" cy="577081"/>
          </a:xfrm>
          <a:prstGeom prst="rect">
            <a:avLst/>
          </a:prstGeom>
        </p:spPr>
        <p:txBody>
          <a:bodyPr wrap="square">
            <a:spAutoFit/>
          </a:bodyPr>
          <a:lstStyle/>
          <a:p>
            <a:r>
              <a:rPr lang="en-US" sz="1050" b="1" dirty="0" smtClean="0"/>
              <a:t>Buckling structure of bilayer and multilayer germanene grown on Ag(111) substrate. </a:t>
            </a:r>
            <a:r>
              <a:rPr lang="en-US" sz="1050" dirty="0" smtClean="0"/>
              <a:t>(a) STEM sample cut off from the Germanene/Ag(111) by focused ion beam (FIB), (b) STEM images of bilayer germanene and (c) multilayer germanene. </a:t>
            </a:r>
            <a:endParaRPr lang="en-US" sz="1050" dirty="0"/>
          </a:p>
        </p:txBody>
      </p:sp>
      <p:sp>
        <p:nvSpPr>
          <p:cNvPr id="33" name="Rectangle 32"/>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83611749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pic>
        <p:nvPicPr>
          <p:cNvPr id="34" name="Picture 3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808" y="1228891"/>
            <a:ext cx="8705361" cy="4110633"/>
          </a:xfrm>
          <a:prstGeom prst="rect">
            <a:avLst/>
          </a:prstGeom>
          <a:noFill/>
        </p:spPr>
      </p:pic>
      <p:sp>
        <p:nvSpPr>
          <p:cNvPr id="11" name="Rectangle 10"/>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282541759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54389" y="6127577"/>
            <a:ext cx="1605795" cy="329708"/>
          </a:xfrm>
          <a:prstGeom prst="rect">
            <a:avLst/>
          </a:prstGeom>
        </p:spPr>
      </p:pic>
      <p:grpSp>
        <p:nvGrpSpPr>
          <p:cNvPr id="2" name="Group 1"/>
          <p:cNvGrpSpPr/>
          <p:nvPr/>
        </p:nvGrpSpPr>
        <p:grpSpPr>
          <a:xfrm>
            <a:off x="3647627" y="911412"/>
            <a:ext cx="5212491" cy="5169646"/>
            <a:chOff x="403411" y="1135530"/>
            <a:chExt cx="5453531" cy="5408705"/>
          </a:xfrm>
        </p:grpSpPr>
        <p:pic>
          <p:nvPicPr>
            <p:cNvPr id="22" name="Picture 21"/>
            <p:cNvPicPr/>
            <p:nvPr/>
          </p:nvPicPr>
          <p:blipFill rotWithShape="1">
            <a:blip r:embed="rId3" cstate="print">
              <a:extLst>
                <a:ext uri="{28A0092B-C50C-407E-A947-70E740481C1C}">
                  <a14:useLocalDpi xmlns:a14="http://schemas.microsoft.com/office/drawing/2010/main" val="0"/>
                </a:ext>
              </a:extLst>
            </a:blip>
            <a:srcRect r="50167"/>
            <a:stretch/>
          </p:blipFill>
          <p:spPr bwMode="auto">
            <a:xfrm>
              <a:off x="429976" y="1135530"/>
              <a:ext cx="5426966" cy="2757599"/>
            </a:xfrm>
            <a:prstGeom prst="rect">
              <a:avLst/>
            </a:prstGeom>
            <a:noFill/>
          </p:spPr>
        </p:pic>
        <p:pic>
          <p:nvPicPr>
            <p:cNvPr id="33" name="Picture 32"/>
            <p:cNvPicPr/>
            <p:nvPr/>
          </p:nvPicPr>
          <p:blipFill rotWithShape="1">
            <a:blip r:embed="rId3" cstate="print">
              <a:extLst>
                <a:ext uri="{28A0092B-C50C-407E-A947-70E740481C1C}">
                  <a14:useLocalDpi xmlns:a14="http://schemas.microsoft.com/office/drawing/2010/main" val="0"/>
                </a:ext>
              </a:extLst>
            </a:blip>
            <a:srcRect l="49942"/>
            <a:stretch/>
          </p:blipFill>
          <p:spPr bwMode="auto">
            <a:xfrm>
              <a:off x="403411" y="3786636"/>
              <a:ext cx="5451475" cy="2757599"/>
            </a:xfrm>
            <a:prstGeom prst="rect">
              <a:avLst/>
            </a:prstGeom>
            <a:noFill/>
          </p:spPr>
        </p:pic>
      </p:grpSp>
      <p:sp>
        <p:nvSpPr>
          <p:cNvPr id="37" name="Rectangle 36"/>
          <p:cNvSpPr/>
          <p:nvPr/>
        </p:nvSpPr>
        <p:spPr>
          <a:xfrm>
            <a:off x="283884" y="2160510"/>
            <a:ext cx="3331881" cy="900246"/>
          </a:xfrm>
          <a:prstGeom prst="rect">
            <a:avLst/>
          </a:prstGeom>
        </p:spPr>
        <p:txBody>
          <a:bodyPr wrap="square">
            <a:spAutoFit/>
          </a:bodyPr>
          <a:lstStyle/>
          <a:p>
            <a:r>
              <a:rPr lang="en-US" sz="1050" dirty="0" smtClean="0"/>
              <a:t>STEM and EDS mapping indicate the topmost germanene layer are freestanding from </a:t>
            </a:r>
            <a:r>
              <a:rPr lang="en-US" sz="1050" dirty="0" err="1" smtClean="0"/>
              <a:t>Ge</a:t>
            </a:r>
            <a:r>
              <a:rPr lang="en-US" sz="1050" dirty="0" smtClean="0"/>
              <a:t>(111)/Ag(111) substrate. We did not observe any Ag signal in the surface of germanene layer, which rules out possibility of atom penetration during sample preparation.</a:t>
            </a:r>
            <a:endParaRPr lang="en-AU" sz="1050" dirty="0"/>
          </a:p>
        </p:txBody>
      </p:sp>
      <p:cxnSp>
        <p:nvCxnSpPr>
          <p:cNvPr id="11" name="Straight Connector 10"/>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sp>
        <p:nvSpPr>
          <p:cNvPr id="13" name="Rectangle 12"/>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117397403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Rectangle 31"/>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54389" y="6127577"/>
            <a:ext cx="1605795" cy="329708"/>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453968" y="1718235"/>
            <a:ext cx="4745561" cy="3226798"/>
          </a:xfrm>
          <a:prstGeom prst="rect">
            <a:avLst/>
          </a:prstGeom>
          <a:noFill/>
        </p:spPr>
      </p:pic>
      <p:sp>
        <p:nvSpPr>
          <p:cNvPr id="3" name="Rectangle 2"/>
          <p:cNvSpPr/>
          <p:nvPr/>
        </p:nvSpPr>
        <p:spPr>
          <a:xfrm>
            <a:off x="4407648" y="5103923"/>
            <a:ext cx="4332940" cy="1061829"/>
          </a:xfrm>
          <a:prstGeom prst="rect">
            <a:avLst/>
          </a:prstGeom>
        </p:spPr>
        <p:txBody>
          <a:bodyPr wrap="square">
            <a:spAutoFit/>
          </a:bodyPr>
          <a:lstStyle/>
          <a:p>
            <a:r>
              <a:rPr lang="en-US" sz="1050" dirty="0" smtClean="0"/>
              <a:t>XPS and DFT calculation results indicate the topmost germanene layer are freestanding from </a:t>
            </a:r>
            <a:r>
              <a:rPr lang="en-US" sz="1050" dirty="0" err="1" smtClean="0"/>
              <a:t>Ge</a:t>
            </a:r>
            <a:r>
              <a:rPr lang="en-US" sz="1050" dirty="0" smtClean="0"/>
              <a:t>(111)/Ag(111) substrate. (Left) Side </a:t>
            </a:r>
            <a:r>
              <a:rPr lang="en-US" sz="1050" dirty="0"/>
              <a:t>view of ELF </a:t>
            </a:r>
            <a:r>
              <a:rPr lang="en-US" sz="1050" dirty="0" err="1"/>
              <a:t>iso</a:t>
            </a:r>
            <a:r>
              <a:rPr lang="en-US" sz="1050" dirty="0"/>
              <a:t>-surface taken at a value of 0.86 of the cross sections between germanium pairs in the 3×3 repeated cell</a:t>
            </a:r>
            <a:r>
              <a:rPr lang="en-US" sz="1050" dirty="0" smtClean="0"/>
              <a:t>. (Right) Two </a:t>
            </a:r>
            <a:r>
              <a:rPr lang="en-US" sz="1050" dirty="0" err="1" smtClean="0"/>
              <a:t>Ge</a:t>
            </a:r>
            <a:r>
              <a:rPr lang="en-US" sz="1050" dirty="0" smtClean="0"/>
              <a:t> groups consist of two peaks each in XPS, which reflects that the </a:t>
            </a:r>
            <a:r>
              <a:rPr lang="en-US" sz="1050" dirty="0" err="1" smtClean="0"/>
              <a:t>Ge</a:t>
            </a:r>
            <a:r>
              <a:rPr lang="en-US" sz="1050" dirty="0" smtClean="0"/>
              <a:t> allotropes present two phases in the germanene/</a:t>
            </a:r>
            <a:r>
              <a:rPr lang="en-US" sz="1050" dirty="0" err="1" smtClean="0"/>
              <a:t>Ge</a:t>
            </a:r>
            <a:r>
              <a:rPr lang="en-US" sz="1050" dirty="0" smtClean="0"/>
              <a:t>(111)/Ag(111) samples.</a:t>
            </a:r>
            <a:endParaRPr lang="en-AU" sz="1050" dirty="0"/>
          </a:p>
        </p:txBody>
      </p:sp>
      <p:pic>
        <p:nvPicPr>
          <p:cNvPr id="12" name="Picture 1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4353" y="1778001"/>
            <a:ext cx="3544271" cy="2913528"/>
          </a:xfrm>
          <a:prstGeom prst="rect">
            <a:avLst/>
          </a:prstGeom>
          <a:noFill/>
        </p:spPr>
      </p:pic>
      <p:cxnSp>
        <p:nvCxnSpPr>
          <p:cNvPr id="11" name="Straight Connector 10"/>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Germanene/Ag(111)</a:t>
            </a:r>
            <a:endParaRPr lang="en-US" sz="2000" b="1" dirty="0">
              <a:solidFill>
                <a:srgbClr val="002060"/>
              </a:solidFill>
            </a:endParaRPr>
          </a:p>
        </p:txBody>
      </p:sp>
    </p:spTree>
    <p:extLst>
      <p:ext uri="{BB962C8B-B14F-4D97-AF65-F5344CB8AC3E}">
        <p14:creationId xmlns:p14="http://schemas.microsoft.com/office/powerpoint/2010/main" val="116733725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23214" y="205238"/>
            <a:ext cx="6279238" cy="892552"/>
          </a:xfrm>
          <a:prstGeom prst="rect">
            <a:avLst/>
          </a:prstGeom>
          <a:noFill/>
        </p:spPr>
        <p:txBody>
          <a:bodyPr wrap="square" rtlCol="0">
            <a:spAutoFit/>
          </a:bodyPr>
          <a:lstStyle/>
          <a:p>
            <a:r>
              <a:rPr lang="en-AU" sz="3200" b="1" dirty="0" smtClean="0">
                <a:solidFill>
                  <a:srgbClr val="002060"/>
                </a:solidFill>
              </a:rPr>
              <a:t>Electronic Structures</a:t>
            </a:r>
          </a:p>
          <a:p>
            <a:r>
              <a:rPr lang="en-AU" sz="2000" b="1" dirty="0">
                <a:solidFill>
                  <a:srgbClr val="002060"/>
                </a:solidFill>
              </a:rPr>
              <a:t>Germanene/Ag(111)</a:t>
            </a:r>
            <a:endParaRPr lang="en-US" sz="2000" b="1" dirty="0">
              <a:solidFill>
                <a:srgbClr val="002060"/>
              </a:solidFill>
            </a:endParaRPr>
          </a:p>
        </p:txBody>
      </p:sp>
      <p:grpSp>
        <p:nvGrpSpPr>
          <p:cNvPr id="76" name="Group 75"/>
          <p:cNvGrpSpPr/>
          <p:nvPr/>
        </p:nvGrpSpPr>
        <p:grpSpPr>
          <a:xfrm>
            <a:off x="443881" y="1301750"/>
            <a:ext cx="2956544" cy="4544646"/>
            <a:chOff x="-19050" y="0"/>
            <a:chExt cx="4461509" cy="6858000"/>
          </a:xfrm>
        </p:grpSpPr>
        <p:sp>
          <p:nvSpPr>
            <p:cNvPr id="77" name="Rectangle 76"/>
            <p:cNvSpPr/>
            <p:nvPr/>
          </p:nvSpPr>
          <p:spPr>
            <a:xfrm>
              <a:off x="-19050" y="0"/>
              <a:ext cx="44615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78" name="Group 77"/>
            <p:cNvGrpSpPr/>
            <p:nvPr/>
          </p:nvGrpSpPr>
          <p:grpSpPr>
            <a:xfrm>
              <a:off x="2255156" y="2209800"/>
              <a:ext cx="2161075" cy="2160832"/>
              <a:chOff x="2255156" y="2209800"/>
              <a:chExt cx="2161075" cy="2160832"/>
            </a:xfrm>
          </p:grpSpPr>
          <p:pic>
            <p:nvPicPr>
              <p:cNvPr id="119" name="Picture 3" descr="C:\Users\Jincheng Zhuang\Desktop\Jincheng\Germanene\Ag(111)\20160711-101-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5555" y="2210632"/>
                <a:ext cx="2160000" cy="2160000"/>
              </a:xfrm>
              <a:prstGeom prst="rect">
                <a:avLst/>
              </a:prstGeom>
              <a:noFill/>
              <a:ln w="19050">
                <a:solidFill>
                  <a:schemeClr val="accent3">
                    <a:lumMod val="75000"/>
                  </a:schemeClr>
                </a:solidFill>
              </a:ln>
              <a:extLst>
                <a:ext uri="{909E8E84-426E-40dd-AFC4-6F175D3DCCD1}">
                  <a14:hiddenFill xmlns:a14="http://schemas.microsoft.com/office/drawing/2010/main">
                    <a:solidFill>
                      <a:srgbClr val="FFFFFF"/>
                    </a:solidFill>
                  </a14:hiddenFill>
                </a:ext>
              </a:extLst>
            </p:spPr>
          </p:pic>
          <p:sp>
            <p:nvSpPr>
              <p:cNvPr id="120" name="TextBox 119"/>
              <p:cNvSpPr txBox="1"/>
              <p:nvPr/>
            </p:nvSpPr>
            <p:spPr>
              <a:xfrm>
                <a:off x="3779502" y="4008665"/>
                <a:ext cx="636729" cy="349644"/>
              </a:xfrm>
              <a:prstGeom prst="rect">
                <a:avLst/>
              </a:prstGeom>
              <a:solidFill>
                <a:schemeClr val="bg1"/>
              </a:solidFill>
            </p:spPr>
            <p:txBody>
              <a:bodyPr wrap="none" rtlCol="0">
                <a:spAutoFit/>
              </a:bodyPr>
              <a:lstStyle/>
              <a:p>
                <a:r>
                  <a:rPr lang="en-US" altLang="zh-CN" sz="1100" dirty="0" smtClean="0"/>
                  <a:t>0.6 V</a:t>
                </a:r>
                <a:endParaRPr lang="zh-CN" altLang="en-US" sz="1100" dirty="0"/>
              </a:p>
            </p:txBody>
          </p:sp>
          <p:sp>
            <p:nvSpPr>
              <p:cNvPr id="121" name="TextBox 120"/>
              <p:cNvSpPr txBox="1"/>
              <p:nvPr/>
            </p:nvSpPr>
            <p:spPr>
              <a:xfrm>
                <a:off x="2255156" y="2209800"/>
                <a:ext cx="493188" cy="411347"/>
              </a:xfrm>
              <a:prstGeom prst="rect">
                <a:avLst/>
              </a:prstGeom>
              <a:solidFill>
                <a:schemeClr val="bg1"/>
              </a:solidFill>
            </p:spPr>
            <p:txBody>
              <a:bodyPr wrap="none" rtlCol="0">
                <a:spAutoFit/>
              </a:bodyPr>
              <a:lstStyle/>
              <a:p>
                <a:r>
                  <a:rPr lang="en-US" altLang="zh-CN" sz="1400" dirty="0" smtClean="0"/>
                  <a:t>(c)</a:t>
                </a:r>
                <a:endParaRPr lang="zh-CN" altLang="en-US" sz="1400" dirty="0"/>
              </a:p>
            </p:txBody>
          </p:sp>
          <p:grpSp>
            <p:nvGrpSpPr>
              <p:cNvPr id="122" name="Group 121"/>
              <p:cNvGrpSpPr/>
              <p:nvPr/>
            </p:nvGrpSpPr>
            <p:grpSpPr>
              <a:xfrm>
                <a:off x="2431596" y="2718695"/>
                <a:ext cx="757212" cy="560149"/>
                <a:chOff x="859971" y="402771"/>
                <a:chExt cx="1000645" cy="740229"/>
              </a:xfrm>
            </p:grpSpPr>
            <p:sp>
              <p:nvSpPr>
                <p:cNvPr id="123" name="Oval 122"/>
                <p:cNvSpPr/>
                <p:nvPr/>
              </p:nvSpPr>
              <p:spPr>
                <a:xfrm>
                  <a:off x="859971" y="402771"/>
                  <a:ext cx="740229" cy="740229"/>
                </a:xfrm>
                <a:prstGeom prst="ellipse">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1200"/>
                </a:p>
              </p:txBody>
            </p:sp>
            <p:sp>
              <p:nvSpPr>
                <p:cNvPr id="124" name="TextBox 123"/>
                <p:cNvSpPr txBox="1"/>
                <p:nvPr/>
              </p:nvSpPr>
              <p:spPr>
                <a:xfrm>
                  <a:off x="1651108" y="550238"/>
                  <a:ext cx="209508" cy="434871"/>
                </a:xfrm>
                <a:prstGeom prst="rect">
                  <a:avLst/>
                </a:prstGeom>
                <a:noFill/>
                <a:ln>
                  <a:noFill/>
                </a:ln>
              </p:spPr>
              <p:txBody>
                <a:bodyPr wrap="none" lIns="0" tIns="0" rIns="0" bIns="0" rtlCol="0">
                  <a:spAutoFit/>
                </a:bodyPr>
                <a:lstStyle/>
                <a:p>
                  <a:r>
                    <a:rPr lang="en-US" altLang="zh-CN" sz="1600" dirty="0" smtClean="0">
                      <a:solidFill>
                        <a:srgbClr val="00B0F0"/>
                      </a:solidFill>
                    </a:rPr>
                    <a:t>A</a:t>
                  </a:r>
                  <a:endParaRPr lang="zh-CN" altLang="en-US" sz="1600" dirty="0">
                    <a:solidFill>
                      <a:srgbClr val="00B0F0"/>
                    </a:solidFill>
                  </a:endParaRPr>
                </a:p>
              </p:txBody>
            </p:sp>
          </p:grpSp>
        </p:grpSp>
        <p:grpSp>
          <p:nvGrpSpPr>
            <p:cNvPr id="79" name="Group 78"/>
            <p:cNvGrpSpPr/>
            <p:nvPr/>
          </p:nvGrpSpPr>
          <p:grpSpPr>
            <a:xfrm>
              <a:off x="2253342" y="0"/>
              <a:ext cx="2164764" cy="2160000"/>
              <a:chOff x="2253342" y="0"/>
              <a:chExt cx="2164764" cy="2160000"/>
            </a:xfrm>
          </p:grpSpPr>
          <p:pic>
            <p:nvPicPr>
              <p:cNvPr id="113" name="Picture 112" descr="C:\Users\Jincheng Zhuang\Desktop\Jincheng\Germanene\Ag(111)\20170711-100-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58106" y="0"/>
                <a:ext cx="2160000" cy="2160000"/>
              </a:xfrm>
              <a:prstGeom prst="rect">
                <a:avLst/>
              </a:prstGeom>
              <a:noFill/>
              <a:ln w="19050">
                <a:solidFill>
                  <a:schemeClr val="accent3">
                    <a:lumMod val="60000"/>
                    <a:lumOff val="40000"/>
                  </a:schemeClr>
                </a:solidFill>
              </a:ln>
              <a:extLst>
                <a:ext uri="{909E8E84-426E-40dd-AFC4-6F175D3DCCD1}">
                  <a14:hiddenFill xmlns:a14="http://schemas.microsoft.com/office/drawing/2010/main">
                    <a:solidFill>
                      <a:srgbClr val="FFFFFF"/>
                    </a:solidFill>
                  </a14:hiddenFill>
                </a:ext>
              </a:extLst>
            </p:spPr>
          </p:pic>
          <p:sp>
            <p:nvSpPr>
              <p:cNvPr id="114" name="TextBox 113"/>
              <p:cNvSpPr txBox="1"/>
              <p:nvPr/>
            </p:nvSpPr>
            <p:spPr>
              <a:xfrm>
                <a:off x="2253342" y="0"/>
                <a:ext cx="518897" cy="411347"/>
              </a:xfrm>
              <a:prstGeom prst="rect">
                <a:avLst/>
              </a:prstGeom>
              <a:solidFill>
                <a:schemeClr val="bg1"/>
              </a:solidFill>
            </p:spPr>
            <p:txBody>
              <a:bodyPr wrap="none" rtlCol="0">
                <a:spAutoFit/>
              </a:bodyPr>
              <a:lstStyle/>
              <a:p>
                <a:r>
                  <a:rPr lang="en-US" altLang="zh-CN" sz="1400" dirty="0" smtClean="0"/>
                  <a:t>(b)</a:t>
                </a:r>
                <a:endParaRPr lang="zh-CN" altLang="en-US" sz="1400" dirty="0"/>
              </a:p>
            </p:txBody>
          </p:sp>
          <p:sp>
            <p:nvSpPr>
              <p:cNvPr id="115" name="TextBox 114"/>
              <p:cNvSpPr txBox="1"/>
              <p:nvPr/>
            </p:nvSpPr>
            <p:spPr>
              <a:xfrm>
                <a:off x="3779501" y="1787980"/>
                <a:ext cx="636729" cy="349644"/>
              </a:xfrm>
              <a:prstGeom prst="rect">
                <a:avLst/>
              </a:prstGeom>
              <a:solidFill>
                <a:schemeClr val="bg1"/>
              </a:solidFill>
            </p:spPr>
            <p:txBody>
              <a:bodyPr wrap="none" rtlCol="0">
                <a:spAutoFit/>
              </a:bodyPr>
              <a:lstStyle/>
              <a:p>
                <a:r>
                  <a:rPr lang="en-US" altLang="zh-CN" sz="1100" dirty="0" smtClean="0"/>
                  <a:t>0.8 V</a:t>
                </a:r>
                <a:endParaRPr lang="zh-CN" altLang="en-US" sz="1100" dirty="0"/>
              </a:p>
            </p:txBody>
          </p:sp>
          <p:grpSp>
            <p:nvGrpSpPr>
              <p:cNvPr id="116" name="Group 115"/>
              <p:cNvGrpSpPr/>
              <p:nvPr/>
            </p:nvGrpSpPr>
            <p:grpSpPr>
              <a:xfrm>
                <a:off x="2475139" y="998751"/>
                <a:ext cx="757212" cy="560149"/>
                <a:chOff x="859971" y="402771"/>
                <a:chExt cx="1000645" cy="740229"/>
              </a:xfrm>
            </p:grpSpPr>
            <p:sp>
              <p:nvSpPr>
                <p:cNvPr id="117" name="Oval 116"/>
                <p:cNvSpPr/>
                <p:nvPr/>
              </p:nvSpPr>
              <p:spPr>
                <a:xfrm>
                  <a:off x="859971" y="402771"/>
                  <a:ext cx="740229" cy="740229"/>
                </a:xfrm>
                <a:prstGeom prst="ellipse">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1200"/>
                </a:p>
              </p:txBody>
            </p:sp>
            <p:sp>
              <p:nvSpPr>
                <p:cNvPr id="118" name="TextBox 117"/>
                <p:cNvSpPr txBox="1"/>
                <p:nvPr/>
              </p:nvSpPr>
              <p:spPr>
                <a:xfrm>
                  <a:off x="1651108" y="550238"/>
                  <a:ext cx="209508" cy="434871"/>
                </a:xfrm>
                <a:prstGeom prst="rect">
                  <a:avLst/>
                </a:prstGeom>
                <a:noFill/>
                <a:ln>
                  <a:noFill/>
                </a:ln>
              </p:spPr>
              <p:txBody>
                <a:bodyPr wrap="none" lIns="0" tIns="0" rIns="0" bIns="0" rtlCol="0">
                  <a:spAutoFit/>
                </a:bodyPr>
                <a:lstStyle/>
                <a:p>
                  <a:r>
                    <a:rPr lang="en-US" altLang="zh-CN" sz="1600" dirty="0" smtClean="0">
                      <a:solidFill>
                        <a:srgbClr val="00B0F0"/>
                      </a:solidFill>
                    </a:rPr>
                    <a:t>A</a:t>
                  </a:r>
                  <a:endParaRPr lang="zh-CN" altLang="en-US" sz="1600" dirty="0">
                    <a:solidFill>
                      <a:srgbClr val="00B0F0"/>
                    </a:solidFill>
                  </a:endParaRPr>
                </a:p>
              </p:txBody>
            </p:sp>
          </p:grpSp>
        </p:grpSp>
        <p:grpSp>
          <p:nvGrpSpPr>
            <p:cNvPr id="80" name="Group 79"/>
            <p:cNvGrpSpPr/>
            <p:nvPr/>
          </p:nvGrpSpPr>
          <p:grpSpPr>
            <a:xfrm>
              <a:off x="0" y="0"/>
              <a:ext cx="2232488" cy="2160000"/>
              <a:chOff x="0" y="0"/>
              <a:chExt cx="2232488" cy="2160000"/>
            </a:xfrm>
          </p:grpSpPr>
          <p:pic>
            <p:nvPicPr>
              <p:cNvPr id="104" name="Picture 2" descr="C:\Users\Jincheng Zhuang\Desktop\Jincheng\Germanene\Ag(111)\20160711-1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2160000" cy="2160000"/>
              </a:xfrm>
              <a:prstGeom prst="rect">
                <a:avLst/>
              </a:prstGeom>
              <a:noFill/>
              <a:ln w="19050">
                <a:solidFill>
                  <a:srgbClr val="00B0F0"/>
                </a:solidFill>
              </a:ln>
              <a:extLst>
                <a:ext uri="{909E8E84-426E-40dd-AFC4-6F175D3DCCD1}">
                  <a14:hiddenFill xmlns:a14="http://schemas.microsoft.com/office/drawing/2010/main">
                    <a:solidFill>
                      <a:srgbClr val="FFFFFF"/>
                    </a:solidFill>
                  </a14:hiddenFill>
                </a:ext>
              </a:extLst>
            </p:spPr>
          </p:pic>
          <p:sp>
            <p:nvSpPr>
              <p:cNvPr id="105" name="Rectangle 104"/>
              <p:cNvSpPr/>
              <p:nvPr/>
            </p:nvSpPr>
            <p:spPr>
              <a:xfrm>
                <a:off x="1604553" y="1859280"/>
                <a:ext cx="518161" cy="264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06" name="Group 105"/>
              <p:cNvGrpSpPr/>
              <p:nvPr/>
            </p:nvGrpSpPr>
            <p:grpSpPr>
              <a:xfrm>
                <a:off x="1591474" y="1798865"/>
                <a:ext cx="641014" cy="349644"/>
                <a:chOff x="2643034" y="2435680"/>
                <a:chExt cx="641014" cy="349644"/>
              </a:xfrm>
            </p:grpSpPr>
            <p:cxnSp>
              <p:nvCxnSpPr>
                <p:cNvPr id="111" name="Straight Connector 110"/>
                <p:cNvCxnSpPr/>
                <p:nvPr/>
              </p:nvCxnSpPr>
              <p:spPr>
                <a:xfrm flipV="1">
                  <a:off x="2701291" y="2705100"/>
                  <a:ext cx="43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2643034" y="2435680"/>
                  <a:ext cx="641014" cy="349644"/>
                </a:xfrm>
                <a:prstGeom prst="rect">
                  <a:avLst/>
                </a:prstGeom>
                <a:noFill/>
              </p:spPr>
              <p:txBody>
                <a:bodyPr wrap="none" rtlCol="0">
                  <a:spAutoFit/>
                </a:bodyPr>
                <a:lstStyle/>
                <a:p>
                  <a:r>
                    <a:rPr lang="en-US" altLang="zh-CN" sz="1050" b="1" dirty="0" smtClean="0"/>
                    <a:t>8 nm</a:t>
                  </a:r>
                  <a:endParaRPr lang="zh-CN" altLang="en-US" sz="1050" b="1" dirty="0"/>
                </a:p>
              </p:txBody>
            </p:sp>
          </p:grpSp>
          <p:sp>
            <p:nvSpPr>
              <p:cNvPr id="107" name="TextBox 106"/>
              <p:cNvSpPr txBox="1"/>
              <p:nvPr/>
            </p:nvSpPr>
            <p:spPr>
              <a:xfrm>
                <a:off x="0" y="0"/>
                <a:ext cx="508184" cy="411347"/>
              </a:xfrm>
              <a:prstGeom prst="rect">
                <a:avLst/>
              </a:prstGeom>
              <a:solidFill>
                <a:schemeClr val="bg1"/>
              </a:solidFill>
            </p:spPr>
            <p:txBody>
              <a:bodyPr wrap="none" rtlCol="0">
                <a:spAutoFit/>
              </a:bodyPr>
              <a:lstStyle/>
              <a:p>
                <a:r>
                  <a:rPr lang="en-US" altLang="zh-CN" sz="1400" dirty="0" smtClean="0"/>
                  <a:t>(a)</a:t>
                </a:r>
                <a:endParaRPr lang="zh-CN" altLang="en-US" sz="1400" dirty="0"/>
              </a:p>
            </p:txBody>
          </p:sp>
          <p:grpSp>
            <p:nvGrpSpPr>
              <p:cNvPr id="108" name="Group 107"/>
              <p:cNvGrpSpPr/>
              <p:nvPr/>
            </p:nvGrpSpPr>
            <p:grpSpPr>
              <a:xfrm>
                <a:off x="657225" y="258524"/>
                <a:ext cx="757212" cy="560149"/>
                <a:chOff x="859971" y="402771"/>
                <a:chExt cx="1000645" cy="740229"/>
              </a:xfrm>
            </p:grpSpPr>
            <p:sp>
              <p:nvSpPr>
                <p:cNvPr id="109" name="Oval 108"/>
                <p:cNvSpPr/>
                <p:nvPr/>
              </p:nvSpPr>
              <p:spPr>
                <a:xfrm>
                  <a:off x="859971" y="402771"/>
                  <a:ext cx="740229" cy="740229"/>
                </a:xfrm>
                <a:prstGeom prst="ellipse">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1200"/>
                </a:p>
              </p:txBody>
            </p:sp>
            <p:sp>
              <p:nvSpPr>
                <p:cNvPr id="110" name="TextBox 109"/>
                <p:cNvSpPr txBox="1"/>
                <p:nvPr/>
              </p:nvSpPr>
              <p:spPr>
                <a:xfrm>
                  <a:off x="1651108" y="550238"/>
                  <a:ext cx="209508" cy="434871"/>
                </a:xfrm>
                <a:prstGeom prst="rect">
                  <a:avLst/>
                </a:prstGeom>
                <a:noFill/>
                <a:ln>
                  <a:noFill/>
                </a:ln>
              </p:spPr>
              <p:txBody>
                <a:bodyPr wrap="none" lIns="0" tIns="0" rIns="0" bIns="0" rtlCol="0">
                  <a:spAutoFit/>
                </a:bodyPr>
                <a:lstStyle/>
                <a:p>
                  <a:r>
                    <a:rPr lang="en-US" altLang="zh-CN" sz="1600" dirty="0" smtClean="0">
                      <a:solidFill>
                        <a:srgbClr val="00B0F0"/>
                      </a:solidFill>
                    </a:rPr>
                    <a:t>A</a:t>
                  </a:r>
                  <a:endParaRPr lang="zh-CN" altLang="en-US" sz="1600" dirty="0">
                    <a:solidFill>
                      <a:srgbClr val="00B0F0"/>
                    </a:solidFill>
                  </a:endParaRPr>
                </a:p>
              </p:txBody>
            </p:sp>
          </p:grpSp>
        </p:grpSp>
        <p:grpSp>
          <p:nvGrpSpPr>
            <p:cNvPr id="81" name="Group 80"/>
            <p:cNvGrpSpPr/>
            <p:nvPr/>
          </p:nvGrpSpPr>
          <p:grpSpPr>
            <a:xfrm>
              <a:off x="2193123" y="4435837"/>
              <a:ext cx="2219562" cy="2404062"/>
              <a:chOff x="2193123" y="4435837"/>
              <a:chExt cx="2219562" cy="2404062"/>
            </a:xfrm>
          </p:grpSpPr>
          <p:pic>
            <p:nvPicPr>
              <p:cNvPr id="95" name="Picture 4" descr="C:\Users\Jincheng Zhuang\Desktop\Jincheng\Germanene\Ag(111)\20160711-110-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52685" y="4435837"/>
                <a:ext cx="2160000" cy="2160000"/>
              </a:xfrm>
              <a:prstGeom prst="rect">
                <a:avLst/>
              </a:prstGeom>
              <a:noFill/>
              <a:ln w="19050">
                <a:solidFill>
                  <a:schemeClr val="accent3">
                    <a:lumMod val="50000"/>
                  </a:schemeClr>
                </a:solidFill>
              </a:ln>
              <a:extLst>
                <a:ext uri="{909E8E84-426E-40dd-AFC4-6F175D3DCCD1}">
                  <a14:hiddenFill xmlns:a14="http://schemas.microsoft.com/office/drawing/2010/main">
                    <a:solidFill>
                      <a:srgbClr val="FFFFFF"/>
                    </a:solidFill>
                  </a14:hiddenFill>
                </a:ext>
              </a:extLst>
            </p:spPr>
          </p:pic>
          <p:pic>
            <p:nvPicPr>
              <p:cNvPr id="96" name="Picture 2" descr="C:\Users\Jincheng Zhuang\Desktop\Jincheng\Germanene\Ag(111)\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rot="16200000">
                <a:off x="3264110" y="6037793"/>
                <a:ext cx="142389" cy="1421832"/>
              </a:xfrm>
              <a:prstGeom prst="rect">
                <a:avLst/>
              </a:prstGeom>
              <a:noFill/>
              <a:extLst>
                <a:ext uri="{909E8E84-426E-40dd-AFC4-6F175D3DCCD1}">
                  <a14:hiddenFill xmlns:a14="http://schemas.microsoft.com/office/drawing/2010/main">
                    <a:solidFill>
                      <a:srgbClr val="FFFFFF"/>
                    </a:solidFill>
                  </a14:hiddenFill>
                </a:ext>
              </a:extLst>
            </p:spPr>
          </p:pic>
          <p:grpSp>
            <p:nvGrpSpPr>
              <p:cNvPr id="97" name="Group 96"/>
              <p:cNvGrpSpPr/>
              <p:nvPr/>
            </p:nvGrpSpPr>
            <p:grpSpPr>
              <a:xfrm>
                <a:off x="2986768" y="4438638"/>
                <a:ext cx="757212" cy="560149"/>
                <a:chOff x="859971" y="402771"/>
                <a:chExt cx="1000645" cy="740229"/>
              </a:xfrm>
            </p:grpSpPr>
            <p:sp>
              <p:nvSpPr>
                <p:cNvPr id="102" name="Oval 101"/>
                <p:cNvSpPr/>
                <p:nvPr/>
              </p:nvSpPr>
              <p:spPr>
                <a:xfrm>
                  <a:off x="859971" y="402771"/>
                  <a:ext cx="740229" cy="740229"/>
                </a:xfrm>
                <a:prstGeom prst="ellipse">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1200"/>
                </a:p>
              </p:txBody>
            </p:sp>
            <p:sp>
              <p:nvSpPr>
                <p:cNvPr id="103" name="TextBox 102"/>
                <p:cNvSpPr txBox="1"/>
                <p:nvPr/>
              </p:nvSpPr>
              <p:spPr>
                <a:xfrm>
                  <a:off x="1651108" y="550238"/>
                  <a:ext cx="209508" cy="434871"/>
                </a:xfrm>
                <a:prstGeom prst="rect">
                  <a:avLst/>
                </a:prstGeom>
                <a:noFill/>
                <a:ln>
                  <a:noFill/>
                </a:ln>
              </p:spPr>
              <p:txBody>
                <a:bodyPr wrap="none" lIns="0" tIns="0" rIns="0" bIns="0" rtlCol="0">
                  <a:spAutoFit/>
                </a:bodyPr>
                <a:lstStyle/>
                <a:p>
                  <a:r>
                    <a:rPr lang="en-US" altLang="zh-CN" sz="1600" dirty="0" smtClean="0">
                      <a:solidFill>
                        <a:srgbClr val="00B0F0"/>
                      </a:solidFill>
                    </a:rPr>
                    <a:t>A</a:t>
                  </a:r>
                  <a:endParaRPr lang="zh-CN" altLang="en-US" sz="1600" dirty="0">
                    <a:solidFill>
                      <a:srgbClr val="00B0F0"/>
                    </a:solidFill>
                  </a:endParaRPr>
                </a:p>
              </p:txBody>
            </p:sp>
          </p:grpSp>
          <p:sp>
            <p:nvSpPr>
              <p:cNvPr id="98" name="TextBox 97"/>
              <p:cNvSpPr txBox="1"/>
              <p:nvPr/>
            </p:nvSpPr>
            <p:spPr>
              <a:xfrm>
                <a:off x="2193123" y="6613659"/>
                <a:ext cx="389923" cy="226240"/>
              </a:xfrm>
              <a:prstGeom prst="rect">
                <a:avLst/>
              </a:prstGeom>
              <a:noFill/>
            </p:spPr>
            <p:txBody>
              <a:bodyPr wrap="none" lIns="0" tIns="0" rIns="0" bIns="0" rtlCol="0">
                <a:spAutoFit/>
              </a:bodyPr>
              <a:lstStyle/>
              <a:p>
                <a:r>
                  <a:rPr lang="en-US" altLang="zh-CN" sz="1100" dirty="0" smtClean="0">
                    <a:latin typeface="Arial" panose="020B0604020202020204" pitchFamily="34" charset="0"/>
                    <a:cs typeface="Arial" panose="020B0604020202020204" pitchFamily="34" charset="0"/>
                  </a:rPr>
                  <a:t>High</a:t>
                </a:r>
                <a:endParaRPr lang="zh-CN" altLang="en-US" sz="1100" dirty="0">
                  <a:latin typeface="Arial" panose="020B0604020202020204" pitchFamily="34" charset="0"/>
                  <a:cs typeface="Arial" panose="020B0604020202020204" pitchFamily="34" charset="0"/>
                </a:endParaRPr>
              </a:p>
            </p:txBody>
          </p:sp>
          <p:sp>
            <p:nvSpPr>
              <p:cNvPr id="99" name="TextBox 98"/>
              <p:cNvSpPr txBox="1"/>
              <p:nvPr/>
            </p:nvSpPr>
            <p:spPr>
              <a:xfrm>
                <a:off x="4053492" y="6611778"/>
                <a:ext cx="347073" cy="226241"/>
              </a:xfrm>
              <a:prstGeom prst="rect">
                <a:avLst/>
              </a:prstGeom>
              <a:noFill/>
            </p:spPr>
            <p:txBody>
              <a:bodyPr wrap="none" lIns="0" tIns="0" rIns="0" bIns="0" rtlCol="0">
                <a:spAutoFit/>
              </a:bodyPr>
              <a:lstStyle/>
              <a:p>
                <a:r>
                  <a:rPr lang="en-US" altLang="zh-CN" sz="1100" dirty="0" smtClean="0">
                    <a:latin typeface="Arial" panose="020B0604020202020204" pitchFamily="34" charset="0"/>
                    <a:cs typeface="Arial" panose="020B0604020202020204" pitchFamily="34" charset="0"/>
                  </a:rPr>
                  <a:t>Low</a:t>
                </a:r>
                <a:endParaRPr lang="zh-CN" altLang="en-US" sz="1100" dirty="0">
                  <a:latin typeface="Arial" panose="020B0604020202020204" pitchFamily="34" charset="0"/>
                  <a:cs typeface="Arial" panose="020B0604020202020204" pitchFamily="34" charset="0"/>
                </a:endParaRPr>
              </a:p>
            </p:txBody>
          </p:sp>
          <p:sp>
            <p:nvSpPr>
              <p:cNvPr id="100" name="TextBox 99"/>
              <p:cNvSpPr txBox="1"/>
              <p:nvPr/>
            </p:nvSpPr>
            <p:spPr>
              <a:xfrm>
                <a:off x="3768614" y="6229351"/>
                <a:ext cx="636729" cy="349644"/>
              </a:xfrm>
              <a:prstGeom prst="rect">
                <a:avLst/>
              </a:prstGeom>
              <a:solidFill>
                <a:schemeClr val="bg1"/>
              </a:solidFill>
            </p:spPr>
            <p:txBody>
              <a:bodyPr wrap="none" rtlCol="0">
                <a:spAutoFit/>
              </a:bodyPr>
              <a:lstStyle/>
              <a:p>
                <a:r>
                  <a:rPr lang="en-US" altLang="zh-CN" sz="1100" dirty="0" smtClean="0"/>
                  <a:t>0.3 V</a:t>
                </a:r>
                <a:endParaRPr lang="zh-CN" altLang="en-US" sz="1100" dirty="0"/>
              </a:p>
            </p:txBody>
          </p:sp>
          <p:sp>
            <p:nvSpPr>
              <p:cNvPr id="101" name="TextBox 100"/>
              <p:cNvSpPr txBox="1"/>
              <p:nvPr/>
            </p:nvSpPr>
            <p:spPr>
              <a:xfrm>
                <a:off x="2255156" y="4438650"/>
                <a:ext cx="518897" cy="411347"/>
              </a:xfrm>
              <a:prstGeom prst="rect">
                <a:avLst/>
              </a:prstGeom>
              <a:solidFill>
                <a:schemeClr val="bg1"/>
              </a:solidFill>
            </p:spPr>
            <p:txBody>
              <a:bodyPr wrap="none" rtlCol="0">
                <a:spAutoFit/>
              </a:bodyPr>
              <a:lstStyle/>
              <a:p>
                <a:r>
                  <a:rPr lang="en-US" altLang="zh-CN" sz="1400" dirty="0" smtClean="0"/>
                  <a:t>(d)</a:t>
                </a:r>
                <a:endParaRPr lang="zh-CN" altLang="en-US" sz="1400" dirty="0"/>
              </a:p>
            </p:txBody>
          </p:sp>
        </p:grpSp>
        <p:grpSp>
          <p:nvGrpSpPr>
            <p:cNvPr id="82" name="Group 81"/>
            <p:cNvGrpSpPr/>
            <p:nvPr/>
          </p:nvGrpSpPr>
          <p:grpSpPr>
            <a:xfrm>
              <a:off x="0" y="2209800"/>
              <a:ext cx="2160000" cy="2163986"/>
              <a:chOff x="0" y="2209800"/>
              <a:chExt cx="2160000" cy="2163986"/>
            </a:xfrm>
          </p:grpSpPr>
          <p:pic>
            <p:nvPicPr>
              <p:cNvPr id="87" name="Picture 3"/>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2213786"/>
                <a:ext cx="2160000" cy="2160000"/>
              </a:xfrm>
              <a:prstGeom prst="rect">
                <a:avLst/>
              </a:prstGeom>
              <a:noFill/>
              <a:ln w="19050">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 name="Oval 87"/>
              <p:cNvSpPr/>
              <p:nvPr/>
            </p:nvSpPr>
            <p:spPr>
              <a:xfrm>
                <a:off x="1193799" y="3136899"/>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9" name="Oval 88"/>
              <p:cNvSpPr/>
              <p:nvPr/>
            </p:nvSpPr>
            <p:spPr>
              <a:xfrm>
                <a:off x="812799" y="3295649"/>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0" name="Oval 89"/>
              <p:cNvSpPr/>
              <p:nvPr/>
            </p:nvSpPr>
            <p:spPr>
              <a:xfrm>
                <a:off x="838199" y="3063874"/>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1" name="Oval 90"/>
              <p:cNvSpPr/>
              <p:nvPr/>
            </p:nvSpPr>
            <p:spPr>
              <a:xfrm>
                <a:off x="1171574" y="3381374"/>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2" name="Oval 91"/>
              <p:cNvSpPr/>
              <p:nvPr/>
            </p:nvSpPr>
            <p:spPr>
              <a:xfrm>
                <a:off x="1047749" y="2990849"/>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3" name="Oval 92"/>
              <p:cNvSpPr/>
              <p:nvPr/>
            </p:nvSpPr>
            <p:spPr>
              <a:xfrm>
                <a:off x="965199" y="3448049"/>
                <a:ext cx="161925" cy="161925"/>
              </a:xfrm>
              <a:prstGeom prst="ellipse">
                <a:avLst/>
              </a:prstGeom>
              <a:no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4" name="TextBox 93"/>
              <p:cNvSpPr txBox="1"/>
              <p:nvPr/>
            </p:nvSpPr>
            <p:spPr>
              <a:xfrm>
                <a:off x="0" y="2209800"/>
                <a:ext cx="512469" cy="411347"/>
              </a:xfrm>
              <a:prstGeom prst="rect">
                <a:avLst/>
              </a:prstGeom>
              <a:solidFill>
                <a:schemeClr val="bg1"/>
              </a:solidFill>
            </p:spPr>
            <p:txBody>
              <a:bodyPr wrap="none" rtlCol="0">
                <a:spAutoFit/>
              </a:bodyPr>
              <a:lstStyle/>
              <a:p>
                <a:r>
                  <a:rPr lang="en-US" altLang="zh-CN" sz="1400" dirty="0" smtClean="0"/>
                  <a:t>(e)</a:t>
                </a:r>
                <a:endParaRPr lang="zh-CN" altLang="en-US" sz="1400" dirty="0"/>
              </a:p>
            </p:txBody>
          </p:sp>
        </p:grpSp>
        <p:grpSp>
          <p:nvGrpSpPr>
            <p:cNvPr id="83" name="Group 82"/>
            <p:cNvGrpSpPr/>
            <p:nvPr/>
          </p:nvGrpSpPr>
          <p:grpSpPr>
            <a:xfrm>
              <a:off x="0" y="4391025"/>
              <a:ext cx="2033593" cy="2452126"/>
              <a:chOff x="0" y="4391025"/>
              <a:chExt cx="2033593" cy="2452126"/>
            </a:xfrm>
          </p:grpSpPr>
          <p:pic>
            <p:nvPicPr>
              <p:cNvPr id="84" name="Picture 6" descr="C:\Users\Jincheng Zhuang\Desktop\Jincheng\Germanene\Ag(111)\QPI.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52393" y="4395787"/>
                <a:ext cx="1981200" cy="2447364"/>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p:cNvSpPr txBox="1"/>
              <p:nvPr/>
            </p:nvSpPr>
            <p:spPr>
              <a:xfrm>
                <a:off x="0" y="4391025"/>
                <a:ext cx="468851" cy="411347"/>
              </a:xfrm>
              <a:prstGeom prst="rect">
                <a:avLst/>
              </a:prstGeom>
              <a:noFill/>
            </p:spPr>
            <p:txBody>
              <a:bodyPr wrap="none" rtlCol="0">
                <a:spAutoFit/>
              </a:bodyPr>
              <a:lstStyle/>
              <a:p>
                <a:r>
                  <a:rPr lang="en-US" altLang="zh-CN" sz="1400" dirty="0" smtClean="0"/>
                  <a:t>(f)</a:t>
                </a:r>
                <a:endParaRPr lang="zh-CN" altLang="en-US" sz="1400" dirty="0"/>
              </a:p>
            </p:txBody>
          </p:sp>
          <p:cxnSp>
            <p:nvCxnSpPr>
              <p:cNvPr id="86" name="Straight Connector 85"/>
              <p:cNvCxnSpPr/>
              <p:nvPr/>
            </p:nvCxnSpPr>
            <p:spPr>
              <a:xfrm flipV="1">
                <a:off x="522514" y="5018314"/>
                <a:ext cx="1240972" cy="1045029"/>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grpSp>
      <p:sp>
        <p:nvSpPr>
          <p:cNvPr id="128" name="Rectangle 2"/>
          <p:cNvSpPr>
            <a:spLocks noChangeArrowheads="1"/>
          </p:cNvSpPr>
          <p:nvPr/>
        </p:nvSpPr>
        <p:spPr bwMode="auto">
          <a:xfrm>
            <a:off x="6427541" y="1778446"/>
            <a:ext cx="2392609"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defTabSz="914400"/>
            <a:r>
              <a:rPr kumimoji="0" lang="en-US" altLang="en-US" sz="1100" b="1" i="0" u="none" strike="noStrike" cap="none" normalizeH="0" baseline="0" dirty="0" smtClean="0">
                <a:ln>
                  <a:noFill/>
                </a:ln>
                <a:solidFill>
                  <a:srgbClr val="222222"/>
                </a:solidFill>
                <a:effectLst/>
                <a:latin typeface="+mj-lt"/>
                <a:ea typeface="Helvetica Neue"/>
              </a:rPr>
              <a:t>(a)</a:t>
            </a:r>
            <a:r>
              <a:rPr lang="en-US" altLang="en-US" sz="1100" dirty="0" smtClean="0">
                <a:solidFill>
                  <a:srgbClr val="222222"/>
                </a:solidFill>
                <a:latin typeface="+mj-lt"/>
                <a:ea typeface="Helvetica Neue"/>
              </a:rPr>
              <a:t> STM topographic image of germanene layer with defects. </a:t>
            </a:r>
          </a:p>
          <a:p>
            <a:pPr lvl="0" defTabSz="914400"/>
            <a:endParaRPr lang="en-US" altLang="en-US" sz="400" b="1" dirty="0">
              <a:solidFill>
                <a:srgbClr val="222222"/>
              </a:solidFill>
              <a:latin typeface="+mj-lt"/>
              <a:ea typeface="Helvetica Neue"/>
            </a:endParaRPr>
          </a:p>
          <a:p>
            <a:pPr lvl="0" defTabSz="914400"/>
            <a:r>
              <a:rPr lang="en-US" altLang="en-US" sz="1100" b="1" dirty="0" smtClean="0">
                <a:solidFill>
                  <a:srgbClr val="222222"/>
                </a:solidFill>
                <a:latin typeface="+mj-lt"/>
                <a:ea typeface="Helvetica Neue"/>
              </a:rPr>
              <a:t>(b)-(d) </a:t>
            </a:r>
            <a:r>
              <a:rPr lang="en-US" altLang="en-US" sz="1100" dirty="0" smtClean="0">
                <a:solidFill>
                  <a:srgbClr val="222222"/>
                </a:solidFill>
                <a:latin typeface="+mj-lt"/>
                <a:ea typeface="Helvetica Neue"/>
              </a:rPr>
              <a:t>STS mappings at different sample bias, in which standing wave is clearly demonstrated. </a:t>
            </a:r>
          </a:p>
          <a:p>
            <a:pPr lvl="0" defTabSz="914400"/>
            <a:endParaRPr lang="en-US" altLang="en-US" sz="400" dirty="0" smtClean="0">
              <a:solidFill>
                <a:srgbClr val="222222"/>
              </a:solidFill>
              <a:latin typeface="+mj-lt"/>
              <a:ea typeface="Helvetica Neue"/>
            </a:endParaRPr>
          </a:p>
          <a:p>
            <a:pPr lvl="0"/>
            <a:r>
              <a:rPr lang="en-US" altLang="en-US" sz="1100" b="1" dirty="0" smtClean="0">
                <a:solidFill>
                  <a:srgbClr val="222222"/>
                </a:solidFill>
                <a:ea typeface="Helvetica Neue"/>
              </a:rPr>
              <a:t>(e)</a:t>
            </a:r>
            <a:r>
              <a:rPr lang="en-US" altLang="en-US" sz="1100" dirty="0">
                <a:solidFill>
                  <a:srgbClr val="222222"/>
                </a:solidFill>
                <a:latin typeface="+mj-lt"/>
                <a:ea typeface="Helvetica Neue"/>
              </a:rPr>
              <a:t> </a:t>
            </a:r>
            <a:r>
              <a:rPr lang="en-US" altLang="en-US" sz="1100" dirty="0" smtClean="0">
                <a:solidFill>
                  <a:srgbClr val="222222"/>
                </a:solidFill>
                <a:latin typeface="+mj-lt"/>
                <a:ea typeface="Helvetica Neue"/>
              </a:rPr>
              <a:t>FFT of the STS mapping.</a:t>
            </a:r>
          </a:p>
          <a:p>
            <a:pPr lvl="0"/>
            <a:endParaRPr lang="en-US" altLang="en-US" sz="400" dirty="0" smtClean="0">
              <a:solidFill>
                <a:srgbClr val="222222"/>
              </a:solidFill>
              <a:latin typeface="+mj-lt"/>
              <a:ea typeface="Helvetica Neue"/>
            </a:endParaRPr>
          </a:p>
          <a:p>
            <a:pPr lvl="0"/>
            <a:r>
              <a:rPr lang="en-US" altLang="en-US" sz="1100" b="1" dirty="0" smtClean="0">
                <a:solidFill>
                  <a:srgbClr val="222222"/>
                </a:solidFill>
                <a:ea typeface="Helvetica Neue"/>
              </a:rPr>
              <a:t>(f)</a:t>
            </a:r>
            <a:r>
              <a:rPr lang="en-US" altLang="en-US" sz="1100" dirty="0" smtClean="0">
                <a:solidFill>
                  <a:srgbClr val="222222"/>
                </a:solidFill>
                <a:ea typeface="Helvetica Neue"/>
              </a:rPr>
              <a:t> </a:t>
            </a:r>
            <a:r>
              <a:rPr lang="en-US" altLang="en-US" sz="1100" dirty="0" smtClean="0">
                <a:solidFill>
                  <a:srgbClr val="222222"/>
                </a:solidFill>
                <a:latin typeface="+mj-lt"/>
                <a:ea typeface="Helvetica Neue"/>
              </a:rPr>
              <a:t>Fermi velocity of germanene layers is estimated about 4.2 x 10</a:t>
            </a:r>
            <a:r>
              <a:rPr lang="en-US" altLang="en-US" sz="1100" baseline="30000" dirty="0" smtClean="0">
                <a:solidFill>
                  <a:srgbClr val="222222"/>
                </a:solidFill>
                <a:latin typeface="+mj-lt"/>
                <a:ea typeface="Helvetica Neue"/>
              </a:rPr>
              <a:t>5</a:t>
            </a:r>
            <a:r>
              <a:rPr lang="en-US" altLang="en-US" sz="1100" dirty="0" smtClean="0">
                <a:solidFill>
                  <a:srgbClr val="222222"/>
                </a:solidFill>
                <a:latin typeface="+mj-lt"/>
                <a:ea typeface="Helvetica Neue"/>
              </a:rPr>
              <a:t> m/s, based on STS </a:t>
            </a:r>
            <a:r>
              <a:rPr lang="en-US" altLang="en-US" sz="1100" dirty="0">
                <a:solidFill>
                  <a:srgbClr val="222222"/>
                </a:solidFill>
                <a:latin typeface="+mj-lt"/>
                <a:ea typeface="Helvetica Neue"/>
              </a:rPr>
              <a:t>mapping. </a:t>
            </a:r>
            <a:endParaRPr lang="en-US" altLang="en-US" sz="1100" dirty="0" smtClean="0">
              <a:solidFill>
                <a:srgbClr val="222222"/>
              </a:solidFill>
              <a:latin typeface="+mj-lt"/>
              <a:ea typeface="Helvetica Neue"/>
            </a:endParaRPr>
          </a:p>
          <a:p>
            <a:pPr lvl="0"/>
            <a:endParaRPr lang="en-US" altLang="en-US" sz="400" dirty="0" smtClean="0">
              <a:solidFill>
                <a:srgbClr val="222222"/>
              </a:solidFill>
              <a:latin typeface="+mj-lt"/>
              <a:ea typeface="Helvetica Neue"/>
            </a:endParaRPr>
          </a:p>
          <a:p>
            <a:pPr lvl="0"/>
            <a:r>
              <a:rPr lang="en-US" altLang="en-US" sz="1100" b="1" dirty="0" smtClean="0">
                <a:solidFill>
                  <a:srgbClr val="222222"/>
                </a:solidFill>
                <a:latin typeface="+mj-lt"/>
                <a:ea typeface="Helvetica Neue"/>
              </a:rPr>
              <a:t>(g) </a:t>
            </a:r>
            <a:r>
              <a:rPr lang="en-US" altLang="en-US" sz="1100" dirty="0" smtClean="0">
                <a:solidFill>
                  <a:srgbClr val="222222"/>
                </a:solidFill>
                <a:latin typeface="+mj-lt"/>
                <a:ea typeface="Helvetica Neue"/>
              </a:rPr>
              <a:t>ARPES results of occupied states </a:t>
            </a:r>
            <a:r>
              <a:rPr lang="en-US" altLang="en-US" sz="1100" dirty="0">
                <a:solidFill>
                  <a:srgbClr val="222222"/>
                </a:solidFill>
                <a:latin typeface="+mj-lt"/>
                <a:ea typeface="Helvetica Neue"/>
              </a:rPr>
              <a:t>of germanene </a:t>
            </a:r>
            <a:r>
              <a:rPr lang="en-US" altLang="en-US" sz="1100" dirty="0" smtClean="0">
                <a:solidFill>
                  <a:srgbClr val="222222"/>
                </a:solidFill>
                <a:latin typeface="+mj-lt"/>
                <a:ea typeface="Helvetica Neue"/>
              </a:rPr>
              <a:t>layers show a cone-like structure at Gamma point.</a:t>
            </a:r>
          </a:p>
          <a:p>
            <a:pPr lvl="0"/>
            <a:endParaRPr kumimoji="0" lang="en-US" altLang="en-US" sz="2400" b="0" i="0" u="none" strike="noStrike" cap="none" normalizeH="0" baseline="0" dirty="0" smtClean="0">
              <a:ln>
                <a:noFill/>
              </a:ln>
              <a:solidFill>
                <a:schemeClr val="tx1"/>
              </a:solidFill>
              <a:effectLst/>
              <a:latin typeface="+mj-lt"/>
            </a:endParaRPr>
          </a:p>
        </p:txBody>
      </p:sp>
      <p:grpSp>
        <p:nvGrpSpPr>
          <p:cNvPr id="3" name="Group 2"/>
          <p:cNvGrpSpPr/>
          <p:nvPr/>
        </p:nvGrpSpPr>
        <p:grpSpPr>
          <a:xfrm>
            <a:off x="3504173" y="1217237"/>
            <a:ext cx="2906151" cy="4557634"/>
            <a:chOff x="3828023" y="1217237"/>
            <a:chExt cx="2906151" cy="4557634"/>
          </a:xfrm>
        </p:grpSpPr>
        <p:sp>
          <p:nvSpPr>
            <p:cNvPr id="127" name="Rectangle 126"/>
            <p:cNvSpPr/>
            <p:nvPr/>
          </p:nvSpPr>
          <p:spPr>
            <a:xfrm>
              <a:off x="4239191" y="4295965"/>
              <a:ext cx="2239844" cy="307777"/>
            </a:xfrm>
            <a:prstGeom prst="rect">
              <a:avLst/>
            </a:prstGeom>
          </p:spPr>
          <p:txBody>
            <a:bodyPr wrap="none">
              <a:spAutoFit/>
            </a:bodyPr>
            <a:lstStyle/>
            <a:p>
              <a:r>
                <a:rPr lang="en-AU" sz="1400" b="1" dirty="0"/>
                <a:t>√3×√3 </a:t>
              </a:r>
              <a:r>
                <a:rPr lang="en-AU" sz="1400" b="1" dirty="0" smtClean="0"/>
                <a:t>Germanene/Ag(111) </a:t>
              </a:r>
              <a:endParaRPr lang="en-US" sz="1400" b="1" dirty="0"/>
            </a:p>
          </p:txBody>
        </p:sp>
        <p:pic>
          <p:nvPicPr>
            <p:cNvPr id="23554" name="Picture 2"/>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3959153" y="1246414"/>
              <a:ext cx="2775021" cy="4528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9" name="TextBox 128"/>
            <p:cNvSpPr txBox="1"/>
            <p:nvPr/>
          </p:nvSpPr>
          <p:spPr>
            <a:xfrm>
              <a:off x="3828023" y="1217237"/>
              <a:ext cx="388248" cy="307777"/>
            </a:xfrm>
            <a:prstGeom prst="rect">
              <a:avLst/>
            </a:prstGeom>
            <a:solidFill>
              <a:schemeClr val="bg1"/>
            </a:solidFill>
          </p:spPr>
          <p:txBody>
            <a:bodyPr wrap="none" rtlCol="0">
              <a:spAutoFit/>
            </a:bodyPr>
            <a:lstStyle/>
            <a:p>
              <a:r>
                <a:rPr lang="en-US" altLang="zh-CN" sz="1400" dirty="0" smtClean="0"/>
                <a:t>(g)</a:t>
              </a:r>
              <a:endParaRPr lang="zh-CN" altLang="en-US" sz="1400" dirty="0"/>
            </a:p>
          </p:txBody>
        </p:sp>
      </p:grpSp>
      <p:sp>
        <p:nvSpPr>
          <p:cNvPr id="64" name="Rectangle 63"/>
          <p:cNvSpPr/>
          <p:nvPr/>
        </p:nvSpPr>
        <p:spPr>
          <a:xfrm>
            <a:off x="285749" y="6276112"/>
            <a:ext cx="34385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t>
            </a:r>
            <a:r>
              <a:rPr lang="en-US" sz="1050" i="1" dirty="0" smtClean="0"/>
              <a:t>al</a:t>
            </a:r>
            <a:r>
              <a:rPr lang="en-US" sz="1050" dirty="0" smtClean="0"/>
              <a:t>. </a:t>
            </a:r>
            <a:r>
              <a:rPr lang="en-US" sz="1050" b="1" dirty="0" smtClean="0"/>
              <a:t>Adv. Sci. </a:t>
            </a:r>
            <a:r>
              <a:rPr lang="en-US" sz="1050" dirty="0" smtClean="0"/>
              <a:t>1800207</a:t>
            </a:r>
            <a:r>
              <a:rPr lang="en-US" sz="1050" dirty="0"/>
              <a:t>(2018)</a:t>
            </a:r>
            <a:r>
              <a:rPr lang="en-US" sz="1050" dirty="0" smtClean="0"/>
              <a:t> </a:t>
            </a:r>
            <a:endParaRPr lang="en-US" sz="1050" dirty="0"/>
          </a:p>
        </p:txBody>
      </p:sp>
    </p:spTree>
    <p:extLst>
      <p:ext uri="{BB962C8B-B14F-4D97-AF65-F5344CB8AC3E}">
        <p14:creationId xmlns:p14="http://schemas.microsoft.com/office/powerpoint/2010/main" val="161680859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a:solidFill>
                  <a:srgbClr val="002060"/>
                </a:solidFill>
              </a:rPr>
              <a:t>Blue </a:t>
            </a:r>
            <a:r>
              <a:rPr lang="en-AU" sz="2000" b="1" dirty="0" err="1">
                <a:solidFill>
                  <a:srgbClr val="002060"/>
                </a:solidFill>
              </a:rPr>
              <a:t>phosphorene</a:t>
            </a:r>
            <a:r>
              <a:rPr lang="en-AU" sz="2000" b="1" dirty="0">
                <a:solidFill>
                  <a:srgbClr val="002060"/>
                </a:solidFill>
              </a:rPr>
              <a:t>/Au(111)</a:t>
            </a:r>
            <a:endParaRPr lang="en-US" sz="2000" b="1" dirty="0">
              <a:solidFill>
                <a:srgbClr val="002060"/>
              </a:solidFill>
            </a:endParaRPr>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187" y="1206499"/>
            <a:ext cx="3265119" cy="1943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9525" y="1152525"/>
            <a:ext cx="2244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2175" y="1191310"/>
            <a:ext cx="2605088" cy="1928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750" y="3857625"/>
            <a:ext cx="22669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3469" y="3552825"/>
            <a:ext cx="1702356" cy="2466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ectangle 41"/>
          <p:cNvSpPr/>
          <p:nvPr/>
        </p:nvSpPr>
        <p:spPr>
          <a:xfrm>
            <a:off x="371083" y="3091934"/>
            <a:ext cx="3116366" cy="276999"/>
          </a:xfrm>
          <a:prstGeom prst="rect">
            <a:avLst/>
          </a:prstGeom>
        </p:spPr>
        <p:txBody>
          <a:bodyPr wrap="none">
            <a:spAutoFit/>
          </a:bodyPr>
          <a:lstStyle/>
          <a:p>
            <a:r>
              <a:rPr lang="en-US" altLang="zh-CN" sz="1200" i="1" dirty="0"/>
              <a:t>J. Phys. Chem. C </a:t>
            </a:r>
            <a:r>
              <a:rPr lang="en-US" altLang="zh-CN" sz="1200" b="1" dirty="0"/>
              <a:t>2009, </a:t>
            </a:r>
            <a:r>
              <a:rPr lang="en-US" altLang="zh-CN" sz="1200" i="1" dirty="0"/>
              <a:t>113, </a:t>
            </a:r>
            <a:r>
              <a:rPr lang="en-US" altLang="zh-CN" sz="1200" dirty="0"/>
              <a:t>18823–18826</a:t>
            </a:r>
            <a:endParaRPr lang="zh-CN" altLang="en-US" sz="1200" dirty="0"/>
          </a:p>
        </p:txBody>
      </p:sp>
      <p:sp>
        <p:nvSpPr>
          <p:cNvPr id="43" name="Rectangle 42"/>
          <p:cNvSpPr/>
          <p:nvPr/>
        </p:nvSpPr>
        <p:spPr>
          <a:xfrm>
            <a:off x="5284021" y="3130034"/>
            <a:ext cx="3089307" cy="276999"/>
          </a:xfrm>
          <a:prstGeom prst="rect">
            <a:avLst/>
          </a:prstGeom>
        </p:spPr>
        <p:txBody>
          <a:bodyPr wrap="none">
            <a:spAutoFit/>
          </a:bodyPr>
          <a:lstStyle/>
          <a:p>
            <a:r>
              <a:rPr lang="en-US" altLang="zh-CN" sz="1200" dirty="0"/>
              <a:t>Nature Nanotechnology 9, 372–377 (2014)</a:t>
            </a:r>
            <a:endParaRPr lang="zh-CN" altLang="en-US" sz="1200" dirty="0"/>
          </a:p>
        </p:txBody>
      </p:sp>
      <p:sp>
        <p:nvSpPr>
          <p:cNvPr id="44" name="Rectangle 43"/>
          <p:cNvSpPr/>
          <p:nvPr/>
        </p:nvSpPr>
        <p:spPr>
          <a:xfrm>
            <a:off x="709466" y="5968484"/>
            <a:ext cx="3004349" cy="276999"/>
          </a:xfrm>
          <a:prstGeom prst="rect">
            <a:avLst/>
          </a:prstGeom>
        </p:spPr>
        <p:txBody>
          <a:bodyPr wrap="none">
            <a:spAutoFit/>
          </a:bodyPr>
          <a:lstStyle/>
          <a:p>
            <a:r>
              <a:rPr lang="en-US" altLang="zh-CN" sz="1200" dirty="0"/>
              <a:t>Nature Nanotechnology 12, 21–25 (2017)</a:t>
            </a:r>
            <a:endParaRPr lang="zh-CN" altLang="en-US" sz="1200" dirty="0"/>
          </a:p>
        </p:txBody>
      </p:sp>
      <p:pic>
        <p:nvPicPr>
          <p:cNvPr id="45" name="Picture 2" descr="Fig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67300" y="3609226"/>
            <a:ext cx="2374900" cy="2094662"/>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Straight Connector 45"/>
          <p:cNvCxnSpPr/>
          <p:nvPr/>
        </p:nvCxnSpPr>
        <p:spPr>
          <a:xfrm flipV="1">
            <a:off x="342900" y="3409950"/>
            <a:ext cx="8460000" cy="0"/>
          </a:xfrm>
          <a:prstGeom prst="line">
            <a:avLst/>
          </a:prstGeom>
          <a:ln w="57150">
            <a:solidFill>
              <a:srgbClr val="FFC000"/>
            </a:solidFill>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7340894" y="3911084"/>
            <a:ext cx="1564981" cy="461665"/>
          </a:xfrm>
          <a:prstGeom prst="rect">
            <a:avLst/>
          </a:prstGeom>
        </p:spPr>
        <p:txBody>
          <a:bodyPr wrap="square">
            <a:spAutoFit/>
          </a:bodyPr>
          <a:lstStyle/>
          <a:p>
            <a:r>
              <a:rPr lang="en-US" altLang="zh-CN" sz="1200" dirty="0"/>
              <a:t>Phys. Rev. Lett. </a:t>
            </a:r>
            <a:r>
              <a:rPr lang="en-US" altLang="zh-CN" sz="1200" b="1" dirty="0"/>
              <a:t>112</a:t>
            </a:r>
            <a:r>
              <a:rPr lang="en-US" altLang="zh-CN" sz="1200" dirty="0"/>
              <a:t>, </a:t>
            </a:r>
            <a:r>
              <a:rPr lang="en-US" altLang="zh-CN" sz="1200" dirty="0" smtClean="0"/>
              <a:t>176802 (2014)</a:t>
            </a:r>
            <a:endParaRPr lang="en-US" altLang="zh-CN" sz="1200" dirty="0"/>
          </a:p>
        </p:txBody>
      </p:sp>
    </p:spTree>
    <p:extLst>
      <p:ext uri="{BB962C8B-B14F-4D97-AF65-F5344CB8AC3E}">
        <p14:creationId xmlns:p14="http://schemas.microsoft.com/office/powerpoint/2010/main" val="224976464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smtClean="0">
                <a:solidFill>
                  <a:srgbClr val="002060"/>
                </a:solidFill>
              </a:rPr>
              <a:t>Blue </a:t>
            </a:r>
            <a:r>
              <a:rPr lang="en-AU" sz="2000" b="1" dirty="0" err="1" smtClean="0">
                <a:solidFill>
                  <a:srgbClr val="002060"/>
                </a:solidFill>
              </a:rPr>
              <a:t>phosphorene</a:t>
            </a:r>
            <a:r>
              <a:rPr lang="en-AU" sz="2000" b="1" dirty="0" smtClean="0">
                <a:solidFill>
                  <a:srgbClr val="002060"/>
                </a:solidFill>
              </a:rPr>
              <a:t>/Au(111)</a:t>
            </a:r>
            <a:endParaRPr lang="en-US" sz="2000" b="1" dirty="0">
              <a:solidFill>
                <a:srgbClr val="002060"/>
              </a:solidFill>
            </a:endParaRPr>
          </a:p>
        </p:txBody>
      </p:sp>
      <p:pic>
        <p:nvPicPr>
          <p:cNvPr id="65" name="Picture 6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143" y="1263339"/>
            <a:ext cx="4925060" cy="4871720"/>
          </a:xfrm>
          <a:prstGeom prst="rect">
            <a:avLst/>
          </a:prstGeom>
          <a:noFill/>
        </p:spPr>
      </p:pic>
      <p:sp>
        <p:nvSpPr>
          <p:cNvPr id="2" name="Rectangle 1"/>
          <p:cNvSpPr/>
          <p:nvPr/>
        </p:nvSpPr>
        <p:spPr>
          <a:xfrm>
            <a:off x="5650398" y="1159954"/>
            <a:ext cx="3253770" cy="4339649"/>
          </a:xfrm>
          <a:prstGeom prst="rect">
            <a:avLst/>
          </a:prstGeom>
        </p:spPr>
        <p:txBody>
          <a:bodyPr wrap="square">
            <a:spAutoFit/>
          </a:bodyPr>
          <a:lstStyle/>
          <a:p>
            <a:r>
              <a:rPr lang="en-US" sz="1200" b="1" dirty="0" smtClean="0"/>
              <a:t>Growth and structural properties of monolayer blue </a:t>
            </a:r>
            <a:r>
              <a:rPr lang="en-US" sz="1200" b="1" dirty="0" err="1" smtClean="0"/>
              <a:t>phosphorene</a:t>
            </a:r>
            <a:r>
              <a:rPr lang="en-US" sz="1200" b="1" dirty="0" smtClean="0"/>
              <a:t> on Au (111) substrate. </a:t>
            </a:r>
            <a:r>
              <a:rPr lang="en-US" sz="1200" dirty="0" smtClean="0"/>
              <a:t>(</a:t>
            </a:r>
            <a:r>
              <a:rPr lang="en-US" sz="1200" dirty="0"/>
              <a:t>a)-(c) Large-scale and close-up STM images of monolayer </a:t>
            </a:r>
            <a:r>
              <a:rPr lang="en-US" sz="1200" dirty="0" err="1"/>
              <a:t>phosphorene</a:t>
            </a:r>
            <a:r>
              <a:rPr lang="en-US" sz="1200" dirty="0"/>
              <a:t> on Au(111) substrate (</a:t>
            </a:r>
            <a:r>
              <a:rPr lang="en-US" sz="1200" i="1" dirty="0" err="1"/>
              <a:t>V</a:t>
            </a:r>
            <a:r>
              <a:rPr lang="en-US" sz="1200" baseline="-25000" dirty="0" err="1"/>
              <a:t>bias</a:t>
            </a:r>
            <a:r>
              <a:rPr lang="en-US" sz="1200" dirty="0"/>
              <a:t> = 2.0 V, </a:t>
            </a:r>
            <a:r>
              <a:rPr lang="en-US" sz="1200" i="1" dirty="0"/>
              <a:t>I</a:t>
            </a:r>
            <a:r>
              <a:rPr lang="en-US" sz="1200" dirty="0"/>
              <a:t> = 30 </a:t>
            </a:r>
            <a:r>
              <a:rPr lang="en-US" sz="1200" dirty="0" err="1"/>
              <a:t>pA</a:t>
            </a:r>
            <a:r>
              <a:rPr lang="en-US" sz="1200" dirty="0"/>
              <a:t>, 100 nm × 100 nm; </a:t>
            </a:r>
            <a:r>
              <a:rPr lang="en-US" sz="1200" i="1" dirty="0" err="1"/>
              <a:t>V</a:t>
            </a:r>
            <a:r>
              <a:rPr lang="en-US" sz="1200" baseline="-25000" dirty="0" err="1"/>
              <a:t>bias</a:t>
            </a:r>
            <a:r>
              <a:rPr lang="en-US" sz="1200" dirty="0"/>
              <a:t> = 1 mV, </a:t>
            </a:r>
            <a:r>
              <a:rPr lang="en-US" sz="1200" i="1" dirty="0"/>
              <a:t>I</a:t>
            </a:r>
            <a:r>
              <a:rPr lang="en-US" sz="1200" dirty="0"/>
              <a:t> = 1 </a:t>
            </a:r>
            <a:r>
              <a:rPr lang="en-US" sz="1200" dirty="0" err="1"/>
              <a:t>nA</a:t>
            </a:r>
            <a:r>
              <a:rPr lang="en-US" sz="1200" dirty="0"/>
              <a:t>, 20 nm × 20 nm; </a:t>
            </a:r>
            <a:r>
              <a:rPr lang="en-US" sz="1200" i="1" dirty="0" err="1"/>
              <a:t>V</a:t>
            </a:r>
            <a:r>
              <a:rPr lang="en-US" sz="1200" baseline="-25000" dirty="0" err="1"/>
              <a:t>bias</a:t>
            </a:r>
            <a:r>
              <a:rPr lang="en-US" sz="1200" dirty="0"/>
              <a:t> = 100 mV, </a:t>
            </a:r>
            <a:r>
              <a:rPr lang="en-US" sz="1200" i="1" dirty="0"/>
              <a:t>I</a:t>
            </a:r>
            <a:r>
              <a:rPr lang="en-US" sz="1200" dirty="0"/>
              <a:t> = 30 </a:t>
            </a:r>
            <a:r>
              <a:rPr lang="en-US" sz="1200" dirty="0" err="1"/>
              <a:t>pA</a:t>
            </a:r>
            <a:r>
              <a:rPr lang="en-US" sz="1200" dirty="0"/>
              <a:t>, 4 nm × 4 nm). (d)-(f) Large-scale and atomic resolution STM images of P </a:t>
            </a:r>
            <a:r>
              <a:rPr lang="en-US" sz="1200" dirty="0" err="1"/>
              <a:t>adatoms</a:t>
            </a:r>
            <a:r>
              <a:rPr lang="en-US" sz="1200" dirty="0"/>
              <a:t> on monolayer </a:t>
            </a:r>
            <a:r>
              <a:rPr lang="en-US" sz="1200" dirty="0" err="1"/>
              <a:t>phosphorene</a:t>
            </a:r>
            <a:r>
              <a:rPr lang="en-US" sz="1200" dirty="0"/>
              <a:t> (</a:t>
            </a:r>
            <a:r>
              <a:rPr lang="en-US" sz="1200" i="1" dirty="0" err="1"/>
              <a:t>V</a:t>
            </a:r>
            <a:r>
              <a:rPr lang="en-US" sz="1200" baseline="-25000" dirty="0" err="1"/>
              <a:t>bias</a:t>
            </a:r>
            <a:r>
              <a:rPr lang="en-US" sz="1200" dirty="0"/>
              <a:t> = 2.0 V, </a:t>
            </a:r>
            <a:r>
              <a:rPr lang="en-US" sz="1200" i="1" dirty="0"/>
              <a:t>I</a:t>
            </a:r>
            <a:r>
              <a:rPr lang="en-US" sz="1200" dirty="0"/>
              <a:t> = 30 </a:t>
            </a:r>
            <a:r>
              <a:rPr lang="en-US" sz="1200" dirty="0" err="1"/>
              <a:t>pA</a:t>
            </a:r>
            <a:r>
              <a:rPr lang="en-US" sz="1200" dirty="0"/>
              <a:t>, 100 nm × 100 nm; </a:t>
            </a:r>
            <a:r>
              <a:rPr lang="en-US" sz="1200" i="1" dirty="0" err="1"/>
              <a:t>V</a:t>
            </a:r>
            <a:r>
              <a:rPr lang="en-US" sz="1200" baseline="-25000" dirty="0" err="1"/>
              <a:t>bias</a:t>
            </a:r>
            <a:r>
              <a:rPr lang="en-US" sz="1200" dirty="0"/>
              <a:t> = 100 mV, </a:t>
            </a:r>
            <a:r>
              <a:rPr lang="en-US" sz="1200" i="1" dirty="0"/>
              <a:t>I</a:t>
            </a:r>
            <a:r>
              <a:rPr lang="en-US" sz="1200" dirty="0"/>
              <a:t> = 30 </a:t>
            </a:r>
            <a:r>
              <a:rPr lang="en-US" sz="1200" dirty="0" err="1"/>
              <a:t>pA</a:t>
            </a:r>
            <a:r>
              <a:rPr lang="en-US" sz="1200" dirty="0"/>
              <a:t>, 20nm × 20 nm; </a:t>
            </a:r>
            <a:r>
              <a:rPr lang="en-US" sz="1200" i="1" dirty="0" err="1"/>
              <a:t>V</a:t>
            </a:r>
            <a:r>
              <a:rPr lang="en-US" sz="1200" baseline="-25000" dirty="0" err="1"/>
              <a:t>bias</a:t>
            </a:r>
            <a:r>
              <a:rPr lang="en-US" sz="1200" dirty="0"/>
              <a:t> = 1 mV, </a:t>
            </a:r>
            <a:r>
              <a:rPr lang="en-US" sz="1200" i="1" dirty="0"/>
              <a:t>I</a:t>
            </a:r>
            <a:r>
              <a:rPr lang="en-US" sz="1200" dirty="0"/>
              <a:t> = 5 </a:t>
            </a:r>
            <a:r>
              <a:rPr lang="en-US" sz="1200" dirty="0" err="1"/>
              <a:t>nA</a:t>
            </a:r>
            <a:r>
              <a:rPr lang="en-US" sz="1200" dirty="0"/>
              <a:t>, 4 nm × 4 nm). The red rhombus in panel (c) stands for the unit cell of the 4×4 superstructure. (g) LEED pattern taken at 60 </a:t>
            </a:r>
            <a:r>
              <a:rPr lang="en-US" sz="1200" dirty="0" err="1"/>
              <a:t>eV</a:t>
            </a:r>
            <a:r>
              <a:rPr lang="en-US" sz="1200" dirty="0"/>
              <a:t> on monolayer </a:t>
            </a:r>
            <a:r>
              <a:rPr lang="en-US" sz="1200" dirty="0" err="1"/>
              <a:t>phosphorene</a:t>
            </a:r>
            <a:r>
              <a:rPr lang="en-US" sz="1200" dirty="0"/>
              <a:t> on Au(111) substrate. The blue circles represent 1×1 Au(111) spots. (h) Fast Fourier transform (FFT) image of panel (b). The green circles and red circles represent the 1×1 </a:t>
            </a:r>
            <a:r>
              <a:rPr lang="en-US" sz="1200" dirty="0" err="1"/>
              <a:t>phosphorene</a:t>
            </a:r>
            <a:r>
              <a:rPr lang="en-US" sz="1200" dirty="0"/>
              <a:t> and the 4×4 </a:t>
            </a:r>
            <a:r>
              <a:rPr lang="en-US" sz="1200" dirty="0" err="1"/>
              <a:t>phosphorene</a:t>
            </a:r>
            <a:r>
              <a:rPr lang="en-US" sz="1200" dirty="0"/>
              <a:t> superstructure, respectively. (</a:t>
            </a:r>
            <a:r>
              <a:rPr lang="en-US" sz="1200" dirty="0" err="1"/>
              <a:t>i</a:t>
            </a:r>
            <a:r>
              <a:rPr lang="en-US" sz="1200" dirty="0"/>
              <a:t>) First </a:t>
            </a:r>
            <a:r>
              <a:rPr lang="en-US" sz="1200" dirty="0" err="1"/>
              <a:t>Brillouin</a:t>
            </a:r>
            <a:r>
              <a:rPr lang="en-US" sz="1200" dirty="0"/>
              <a:t> zone (BZ) of Au(111) (green solid line) and the corresponding BZs of monolayer </a:t>
            </a:r>
            <a:r>
              <a:rPr lang="en-US" sz="1200" dirty="0" err="1"/>
              <a:t>phosphorene</a:t>
            </a:r>
            <a:r>
              <a:rPr lang="en-US" sz="1200" dirty="0"/>
              <a:t> (1×1) (blue solid line) and (4×4) </a:t>
            </a:r>
            <a:r>
              <a:rPr lang="en-US" sz="1200" dirty="0" err="1"/>
              <a:t>supercell</a:t>
            </a:r>
            <a:r>
              <a:rPr lang="en-US" sz="1200" dirty="0"/>
              <a:t> (red solid line).</a:t>
            </a:r>
            <a:r>
              <a:rPr lang="en-AU" sz="1200" dirty="0"/>
              <a:t> </a:t>
            </a:r>
            <a:endParaRPr lang="en-US" sz="1200" dirty="0"/>
          </a:p>
        </p:txBody>
      </p:sp>
      <p:sp>
        <p:nvSpPr>
          <p:cNvPr id="68" name="Rectangle 67"/>
          <p:cNvSpPr/>
          <p:nvPr/>
        </p:nvSpPr>
        <p:spPr>
          <a:xfrm>
            <a:off x="485775" y="6262117"/>
            <a:ext cx="30956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a:t>
            </a:r>
            <a:r>
              <a:rPr lang="en-US" sz="1050" dirty="0"/>
              <a:t>. </a:t>
            </a:r>
            <a:r>
              <a:rPr lang="en-US" sz="1050" b="1" dirty="0" smtClean="0"/>
              <a:t>ACS Nano </a:t>
            </a:r>
            <a:r>
              <a:rPr lang="en-US" sz="1050" dirty="0" smtClean="0"/>
              <a:t>12, 5059 (2018)</a:t>
            </a:r>
            <a:endParaRPr lang="en-US" sz="1050" dirty="0"/>
          </a:p>
        </p:txBody>
      </p:sp>
    </p:spTree>
    <p:extLst>
      <p:ext uri="{BB962C8B-B14F-4D97-AF65-F5344CB8AC3E}">
        <p14:creationId xmlns:p14="http://schemas.microsoft.com/office/powerpoint/2010/main" val="363387405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a:solidFill>
                  <a:srgbClr val="002060"/>
                </a:solidFill>
              </a:rPr>
              <a:t>Blue </a:t>
            </a:r>
            <a:r>
              <a:rPr lang="en-AU" sz="2000" b="1" dirty="0" err="1">
                <a:solidFill>
                  <a:srgbClr val="002060"/>
                </a:solidFill>
              </a:rPr>
              <a:t>phosphorene</a:t>
            </a:r>
            <a:r>
              <a:rPr lang="en-AU" sz="2000" b="1" dirty="0">
                <a:solidFill>
                  <a:srgbClr val="002060"/>
                </a:solidFill>
              </a:rPr>
              <a:t>/Au(111)</a:t>
            </a:r>
            <a:endParaRPr lang="en-US" sz="2000" b="1" dirty="0">
              <a:solidFill>
                <a:srgbClr val="002060"/>
              </a:solidFill>
            </a:endParaRPr>
          </a:p>
        </p:txBody>
      </p:sp>
      <p:pic>
        <p:nvPicPr>
          <p:cNvPr id="10" name="Picture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698" y="1288685"/>
            <a:ext cx="6159696" cy="4277423"/>
          </a:xfrm>
          <a:prstGeom prst="rect">
            <a:avLst/>
          </a:prstGeom>
          <a:noFill/>
        </p:spPr>
      </p:pic>
      <p:sp>
        <p:nvSpPr>
          <p:cNvPr id="2" name="Rectangle 1"/>
          <p:cNvSpPr/>
          <p:nvPr/>
        </p:nvSpPr>
        <p:spPr>
          <a:xfrm>
            <a:off x="6515142" y="1558720"/>
            <a:ext cx="2628858" cy="3046987"/>
          </a:xfrm>
          <a:prstGeom prst="rect">
            <a:avLst/>
          </a:prstGeom>
        </p:spPr>
        <p:txBody>
          <a:bodyPr wrap="square">
            <a:spAutoFit/>
          </a:bodyPr>
          <a:lstStyle/>
          <a:p>
            <a:r>
              <a:rPr lang="en-US" sz="1200" b="1" dirty="0" smtClean="0"/>
              <a:t>Buckled structure of blue </a:t>
            </a:r>
            <a:r>
              <a:rPr lang="en-US" sz="1200" b="1" dirty="0" err="1" smtClean="0"/>
              <a:t>phosphorene</a:t>
            </a:r>
            <a:r>
              <a:rPr lang="en-US" sz="1200" b="1" dirty="0" smtClean="0"/>
              <a:t>. </a:t>
            </a:r>
            <a:r>
              <a:rPr lang="en-US" sz="1200" dirty="0" smtClean="0"/>
              <a:t>Top </a:t>
            </a:r>
            <a:r>
              <a:rPr lang="en-US" sz="1200" dirty="0"/>
              <a:t>(a) and side (b) views along the [11̅0] Au direction of the relaxed model of atomic structure of the 4×4 </a:t>
            </a:r>
            <a:r>
              <a:rPr lang="en-US" sz="1200" dirty="0" err="1"/>
              <a:t>phosphorene</a:t>
            </a:r>
            <a:r>
              <a:rPr lang="en-US" sz="1200" dirty="0"/>
              <a:t>/5×5 Au(111) configuration. P atoms with different heights are labeled by red (P</a:t>
            </a:r>
            <a:r>
              <a:rPr lang="en-US" sz="1200" baseline="-25000" dirty="0"/>
              <a:t>2</a:t>
            </a:r>
            <a:r>
              <a:rPr lang="en-US" sz="1200" dirty="0"/>
              <a:t>) and blue (P</a:t>
            </a:r>
            <a:r>
              <a:rPr lang="en-US" sz="1200" baseline="-25000" dirty="0"/>
              <a:t>1</a:t>
            </a:r>
            <a:r>
              <a:rPr lang="en-US" sz="1200" dirty="0"/>
              <a:t>), respectively. The red rectangle represents the unit cell of 4×4 germanene. </a:t>
            </a:r>
            <a:r>
              <a:rPr lang="en-US" sz="1200" dirty="0" err="1"/>
              <a:t>Δ</a:t>
            </a:r>
            <a:r>
              <a:rPr lang="en-US" sz="1200" i="1" dirty="0" err="1"/>
              <a:t>z</a:t>
            </a:r>
            <a:r>
              <a:rPr lang="en-US" sz="1200" dirty="0"/>
              <a:t> is the buckling height of 4×4 germanene. (c) Schematic diagram of the evolution from the relaxed atomic structure model to the simulated STM image and then to the experimental STM image (from left to right).</a:t>
            </a:r>
            <a:r>
              <a:rPr lang="en-AU" sz="1200" dirty="0"/>
              <a:t> </a:t>
            </a:r>
            <a:endParaRPr lang="en-US" sz="1200" dirty="0"/>
          </a:p>
        </p:txBody>
      </p:sp>
      <p:sp>
        <p:nvSpPr>
          <p:cNvPr id="11" name="Rectangle 10"/>
          <p:cNvSpPr/>
          <p:nvPr/>
        </p:nvSpPr>
        <p:spPr>
          <a:xfrm>
            <a:off x="485775" y="6262117"/>
            <a:ext cx="30956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a:t>
            </a:r>
            <a:r>
              <a:rPr lang="en-US" sz="1050" dirty="0"/>
              <a:t>. </a:t>
            </a:r>
            <a:r>
              <a:rPr lang="en-US" sz="1050" b="1" dirty="0" smtClean="0"/>
              <a:t>ACS Nano </a:t>
            </a:r>
            <a:r>
              <a:rPr lang="en-US" sz="1050" dirty="0" smtClean="0"/>
              <a:t>12, 5059 (2018)</a:t>
            </a:r>
            <a:endParaRPr lang="en-US" sz="1050" dirty="0"/>
          </a:p>
        </p:txBody>
      </p:sp>
    </p:spTree>
    <p:extLst>
      <p:ext uri="{BB962C8B-B14F-4D97-AF65-F5344CB8AC3E}">
        <p14:creationId xmlns:p14="http://schemas.microsoft.com/office/powerpoint/2010/main" val="224976464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23213" y="205238"/>
            <a:ext cx="5236651" cy="892552"/>
          </a:xfrm>
          <a:prstGeom prst="rect">
            <a:avLst/>
          </a:prstGeom>
          <a:noFill/>
        </p:spPr>
        <p:txBody>
          <a:bodyPr wrap="square" rtlCol="0">
            <a:spAutoFit/>
          </a:bodyPr>
          <a:lstStyle/>
          <a:p>
            <a:r>
              <a:rPr lang="en-AU" sz="3200" b="1" dirty="0" smtClean="0">
                <a:solidFill>
                  <a:srgbClr val="002060"/>
                </a:solidFill>
                <a:latin typeface="+mj-lt"/>
              </a:rPr>
              <a:t>Growth and Structures</a:t>
            </a:r>
          </a:p>
          <a:p>
            <a:r>
              <a:rPr lang="en-AU" sz="2000" b="1" dirty="0">
                <a:solidFill>
                  <a:srgbClr val="002060"/>
                </a:solidFill>
              </a:rPr>
              <a:t>Blue </a:t>
            </a:r>
            <a:r>
              <a:rPr lang="en-AU" sz="2000" b="1" dirty="0" err="1">
                <a:solidFill>
                  <a:srgbClr val="002060"/>
                </a:solidFill>
              </a:rPr>
              <a:t>phosphorene</a:t>
            </a:r>
            <a:r>
              <a:rPr lang="en-AU" sz="2000" b="1" dirty="0">
                <a:solidFill>
                  <a:srgbClr val="002060"/>
                </a:solidFill>
              </a:rPr>
              <a:t>/Au(111)</a:t>
            </a:r>
            <a:endParaRPr lang="en-US" sz="2000" b="1" dirty="0">
              <a:solidFill>
                <a:srgbClr val="002060"/>
              </a:solidFill>
            </a:endParaRPr>
          </a:p>
        </p:txBody>
      </p:sp>
      <p:pic>
        <p:nvPicPr>
          <p:cNvPr id="10" name="Picture 9"/>
          <p:cNvPicPr/>
          <p:nvPr/>
        </p:nvPicPr>
        <p:blipFill rotWithShape="1">
          <a:blip r:embed="rId4" cstate="print">
            <a:extLst>
              <a:ext uri="{28A0092B-C50C-407E-A947-70E740481C1C}">
                <a14:useLocalDpi xmlns:a14="http://schemas.microsoft.com/office/drawing/2010/main" val="0"/>
              </a:ext>
            </a:extLst>
          </a:blip>
          <a:srcRect r="35343"/>
          <a:stretch/>
        </p:blipFill>
        <p:spPr bwMode="auto">
          <a:xfrm>
            <a:off x="0" y="1734585"/>
            <a:ext cx="6101823" cy="3994226"/>
          </a:xfrm>
          <a:prstGeom prst="rect">
            <a:avLst/>
          </a:prstGeom>
          <a:noFill/>
        </p:spPr>
      </p:pic>
      <p:sp>
        <p:nvSpPr>
          <p:cNvPr id="7" name="TextBox 6"/>
          <p:cNvSpPr txBox="1"/>
          <p:nvPr/>
        </p:nvSpPr>
        <p:spPr>
          <a:xfrm>
            <a:off x="6188329" y="1864376"/>
            <a:ext cx="2702327" cy="3046987"/>
          </a:xfrm>
          <a:prstGeom prst="rect">
            <a:avLst/>
          </a:prstGeom>
          <a:noFill/>
        </p:spPr>
        <p:txBody>
          <a:bodyPr wrap="square" rtlCol="0">
            <a:spAutoFit/>
          </a:bodyPr>
          <a:lstStyle/>
          <a:p>
            <a:r>
              <a:rPr lang="en-US" sz="1200" b="1" dirty="0" smtClean="0"/>
              <a:t>Electronic structure of blue </a:t>
            </a:r>
            <a:r>
              <a:rPr lang="en-US" sz="1200" b="1" dirty="0" err="1" smtClean="0"/>
              <a:t>phosphorene</a:t>
            </a:r>
            <a:r>
              <a:rPr lang="en-US" sz="1200" b="1" dirty="0" smtClean="0"/>
              <a:t>. </a:t>
            </a:r>
            <a:r>
              <a:rPr lang="en-US" sz="1200" dirty="0" smtClean="0"/>
              <a:t>(</a:t>
            </a:r>
            <a:r>
              <a:rPr lang="en-US" sz="1200" dirty="0"/>
              <a:t>a) ARPES spectra of </a:t>
            </a:r>
            <a:r>
              <a:rPr lang="en-US" sz="1200" dirty="0" err="1"/>
              <a:t>phosphorene</a:t>
            </a:r>
            <a:r>
              <a:rPr lang="en-US" sz="1200" dirty="0"/>
              <a:t> on Au(111) along the </a:t>
            </a:r>
            <a:r>
              <a:rPr lang="en-US" sz="1200" i="1" dirty="0"/>
              <a:t>M</a:t>
            </a:r>
            <a:r>
              <a:rPr lang="en-US" sz="1200" i="1" baseline="-25000" dirty="0"/>
              <a:t>S</a:t>
            </a:r>
            <a:r>
              <a:rPr lang="en-US" sz="1200" dirty="0"/>
              <a:t>-</a:t>
            </a:r>
            <a:r>
              <a:rPr lang="en-US" sz="1200" i="1" dirty="0"/>
              <a:t>Γ</a:t>
            </a:r>
            <a:r>
              <a:rPr lang="en-US" sz="1200" i="1" baseline="-25000" dirty="0"/>
              <a:t>S</a:t>
            </a:r>
            <a:r>
              <a:rPr lang="en-US" sz="1200" dirty="0"/>
              <a:t>-</a:t>
            </a:r>
            <a:r>
              <a:rPr lang="en-US" sz="1200" i="1" dirty="0"/>
              <a:t>K</a:t>
            </a:r>
            <a:r>
              <a:rPr lang="en-US" sz="1200" i="1" baseline="-25000" dirty="0"/>
              <a:t>S</a:t>
            </a:r>
            <a:r>
              <a:rPr lang="en-US" sz="1200" dirty="0"/>
              <a:t>-</a:t>
            </a:r>
            <a:r>
              <a:rPr lang="en-US" sz="1200" i="1" dirty="0"/>
              <a:t>M</a:t>
            </a:r>
            <a:r>
              <a:rPr lang="en-US" sz="1200" i="1" baseline="-25000" dirty="0"/>
              <a:t>S</a:t>
            </a:r>
            <a:r>
              <a:rPr lang="en-US" sz="1200" dirty="0"/>
              <a:t> direction. P</a:t>
            </a:r>
            <a:r>
              <a:rPr lang="en-US" sz="1200" i="1" dirty="0"/>
              <a:t> </a:t>
            </a:r>
            <a:r>
              <a:rPr lang="en-US" sz="1200" dirty="0"/>
              <a:t>and </a:t>
            </a:r>
            <a:r>
              <a:rPr lang="en-US" sz="1200" i="1" dirty="0" err="1"/>
              <a:t>sp</a:t>
            </a:r>
            <a:r>
              <a:rPr lang="en-US" sz="1200" dirty="0"/>
              <a:t> label the signals from deposited phosphorus and the replicas of the </a:t>
            </a:r>
            <a:r>
              <a:rPr lang="en-US" sz="1200" i="1" dirty="0" err="1"/>
              <a:t>sp</a:t>
            </a:r>
            <a:r>
              <a:rPr lang="en-US" sz="1200" dirty="0"/>
              <a:t> band of the Au(111) substrate, respectively. (b) Comparison of the second derivative of the bands in panel (a) with the DFT calculation of 4×4 </a:t>
            </a:r>
            <a:r>
              <a:rPr lang="en-US" sz="1200" dirty="0" err="1"/>
              <a:t>phosphorene</a:t>
            </a:r>
            <a:r>
              <a:rPr lang="en-US" sz="1200" dirty="0"/>
              <a:t>. The red lines stand for the simulated top valence bands. (c) DFT band structure calculation (using a </a:t>
            </a:r>
            <a:r>
              <a:rPr lang="en-US" sz="1200" dirty="0" err="1"/>
              <a:t>Heyd-Scuseria-Ernzerhof</a:t>
            </a:r>
            <a:r>
              <a:rPr lang="en-US" sz="1200" dirty="0"/>
              <a:t> (HSE) exchange functional) of 4×4 </a:t>
            </a:r>
            <a:r>
              <a:rPr lang="en-US" sz="1200" dirty="0" err="1"/>
              <a:t>phosphorene</a:t>
            </a:r>
            <a:r>
              <a:rPr lang="en-US" sz="1200" dirty="0"/>
              <a:t>, showing the wide band gap around 1.18 </a:t>
            </a:r>
            <a:r>
              <a:rPr lang="en-US" sz="1200" dirty="0" err="1"/>
              <a:t>eV</a:t>
            </a:r>
            <a:r>
              <a:rPr lang="en-US" sz="1200" dirty="0"/>
              <a:t>. </a:t>
            </a:r>
          </a:p>
        </p:txBody>
      </p:sp>
      <p:sp>
        <p:nvSpPr>
          <p:cNvPr id="14" name="Rectangle 13"/>
          <p:cNvSpPr/>
          <p:nvPr/>
        </p:nvSpPr>
        <p:spPr>
          <a:xfrm>
            <a:off x="485775" y="6262117"/>
            <a:ext cx="3095625" cy="253916"/>
          </a:xfrm>
          <a:prstGeom prst="rect">
            <a:avLst/>
          </a:prstGeom>
        </p:spPr>
        <p:txBody>
          <a:bodyPr wrap="square">
            <a:spAutoFit/>
          </a:bodyPr>
          <a:lstStyle/>
          <a:p>
            <a:r>
              <a:rPr lang="en-US" sz="1050" dirty="0"/>
              <a:t>J. </a:t>
            </a:r>
            <a:r>
              <a:rPr lang="en-US" sz="1050" dirty="0" err="1"/>
              <a:t>Zhuang</a:t>
            </a:r>
            <a:r>
              <a:rPr lang="en-US" sz="1050" dirty="0"/>
              <a:t>, </a:t>
            </a:r>
            <a:r>
              <a:rPr lang="en-US" sz="1050" i="1" dirty="0"/>
              <a:t>et al</a:t>
            </a:r>
            <a:r>
              <a:rPr lang="en-US" sz="1050" dirty="0"/>
              <a:t>. </a:t>
            </a:r>
            <a:r>
              <a:rPr lang="en-US" sz="1050" b="1" dirty="0" smtClean="0"/>
              <a:t>ACS Nano </a:t>
            </a:r>
            <a:r>
              <a:rPr lang="en-US" sz="1050" dirty="0" smtClean="0"/>
              <a:t>12, 5059 (2018)</a:t>
            </a:r>
            <a:endParaRPr lang="en-US" sz="1050" dirty="0"/>
          </a:p>
        </p:txBody>
      </p:sp>
    </p:spTree>
    <p:extLst>
      <p:ext uri="{BB962C8B-B14F-4D97-AF65-F5344CB8AC3E}">
        <p14:creationId xmlns:p14="http://schemas.microsoft.com/office/powerpoint/2010/main" val="224976464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Conclusion</a:t>
            </a:r>
            <a:endParaRPr lang="en-US" sz="3200" b="1" dirty="0">
              <a:solidFill>
                <a:srgbClr val="002060"/>
              </a:solidFill>
              <a:latin typeface="+mj-lt"/>
            </a:endParaRPr>
          </a:p>
        </p:txBody>
      </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04619" y="1458595"/>
            <a:ext cx="8067905" cy="3016210"/>
          </a:xfrm>
          <a:prstGeom prst="rect">
            <a:avLst/>
          </a:prstGeom>
          <a:ln>
            <a:noFill/>
          </a:ln>
        </p:spPr>
        <p:txBody>
          <a:bodyPr wrap="square">
            <a:spAutoFit/>
          </a:bodyPr>
          <a:lstStyle/>
          <a:p>
            <a:pPr>
              <a:spcBef>
                <a:spcPts val="626"/>
              </a:spcBef>
            </a:pPr>
            <a:r>
              <a:rPr lang="en-US" sz="1500" dirty="0" smtClean="0">
                <a:solidFill>
                  <a:srgbClr val="002060"/>
                </a:solidFill>
                <a:latin typeface="Arial Narrow" panose="020B0606020202030204" pitchFamily="34" charset="0"/>
              </a:rPr>
              <a:t>We systematically studied novel elemental 2D materials beyond graphene, namely, silicene, germanene, and phosphorene, by using MBE, STM, Raman, and ARPES techniques. </a:t>
            </a:r>
          </a:p>
          <a:p>
            <a:pPr>
              <a:spcBef>
                <a:spcPts val="626"/>
              </a:spcBef>
            </a:pPr>
            <a:endParaRPr lang="en-US" sz="1500" dirty="0">
              <a:solidFill>
                <a:srgbClr val="002060"/>
              </a:solidFill>
              <a:latin typeface="Arial Narrow" panose="020B0606020202030204" pitchFamily="34" charset="0"/>
            </a:endParaRPr>
          </a:p>
          <a:p>
            <a:pPr marL="342900" indent="-342900">
              <a:spcBef>
                <a:spcPts val="626"/>
              </a:spcBef>
              <a:buAutoNum type="arabicParenBoth"/>
            </a:pPr>
            <a:r>
              <a:rPr lang="en-US" sz="1500" dirty="0" smtClean="0">
                <a:solidFill>
                  <a:srgbClr val="002060"/>
                </a:solidFill>
                <a:latin typeface="Arial Narrow" panose="020B0606020202030204" pitchFamily="34" charset="0"/>
              </a:rPr>
              <a:t>We verified the existence of 2D allotropes of Si, Ge and P, which possess similar honeycomb structure to graphene. </a:t>
            </a:r>
          </a:p>
          <a:p>
            <a:pPr marL="342900" indent="-342900">
              <a:spcBef>
                <a:spcPts val="626"/>
              </a:spcBef>
              <a:buAutoNum type="arabicParenBoth"/>
            </a:pPr>
            <a:r>
              <a:rPr lang="en-US" sz="1500" dirty="0" smtClean="0">
                <a:solidFill>
                  <a:srgbClr val="002060"/>
                </a:solidFill>
                <a:latin typeface="Arial Narrow" panose="020B0606020202030204" pitchFamily="34" charset="0"/>
              </a:rPr>
              <a:t>The growth and atomic structures have been revealed for these 2D materials. The Raman fingerprints have been revealed by in-situ Raman spectroscopy.</a:t>
            </a:r>
          </a:p>
          <a:p>
            <a:pPr marL="342900" indent="-342900">
              <a:spcBef>
                <a:spcPts val="626"/>
              </a:spcBef>
              <a:buAutoNum type="arabicParenBoth"/>
            </a:pPr>
            <a:r>
              <a:rPr lang="en-US" sz="1500" dirty="0" smtClean="0">
                <a:solidFill>
                  <a:srgbClr val="002060"/>
                </a:solidFill>
                <a:latin typeface="Arial Narrow" panose="020B0606020202030204" pitchFamily="34" charset="0"/>
              </a:rPr>
              <a:t>The electronic structures and chemical stability indicate that these 2D materials are distinct to their bulk counterparts. The findings help us to design and fabricate more 2D materials with Dirac Fermion systems.</a:t>
            </a:r>
          </a:p>
          <a:p>
            <a:pPr marL="342900" indent="-342900">
              <a:spcBef>
                <a:spcPts val="626"/>
              </a:spcBef>
              <a:buAutoNum type="arabicParenBoth"/>
            </a:pPr>
            <a:r>
              <a:rPr lang="en-US" sz="1500" dirty="0" smtClean="0">
                <a:solidFill>
                  <a:srgbClr val="002060"/>
                </a:solidFill>
                <a:latin typeface="Arial Narrow" panose="020B0606020202030204" pitchFamily="34" charset="0"/>
              </a:rPr>
              <a:t>The interlayer interaction provides feasible way to manipulate and generate exotic properties in these materials. They are very promising for development of electronic devices in future.</a:t>
            </a:r>
            <a:endParaRPr lang="en-US" sz="1500" dirty="0">
              <a:solidFill>
                <a:srgbClr val="002060"/>
              </a:solidFill>
              <a:latin typeface="Arial Narrow" panose="020B0606020202030204" pitchFamily="34" charset="0"/>
            </a:endParaRPr>
          </a:p>
        </p:txBody>
      </p:sp>
    </p:spTree>
    <p:extLst>
      <p:ext uri="{BB962C8B-B14F-4D97-AF65-F5344CB8AC3E}">
        <p14:creationId xmlns:p14="http://schemas.microsoft.com/office/powerpoint/2010/main" val="165041608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4840251" y="4015064"/>
            <a:ext cx="3865236" cy="919959"/>
            <a:chOff x="595428" y="4754539"/>
            <a:chExt cx="6869347" cy="1634963"/>
          </a:xfrm>
        </p:grpSpPr>
        <p:pic>
          <p:nvPicPr>
            <p:cNvPr id="73" name="Picture 7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95428" y="4844564"/>
              <a:ext cx="1859174" cy="1544938"/>
            </a:xfrm>
            <a:prstGeom prst="rect">
              <a:avLst/>
            </a:prstGeom>
          </p:spPr>
        </p:pic>
        <p:pic>
          <p:nvPicPr>
            <p:cNvPr id="74" name="Picture 73"/>
            <p:cNvPicPr>
              <a:picLocks noChangeAspect="1"/>
            </p:cNvPicPr>
            <p:nvPr/>
          </p:nvPicPr>
          <p:blipFill>
            <a:blip r:embed="rId3"/>
            <a:stretch>
              <a:fillRect/>
            </a:stretch>
          </p:blipFill>
          <p:spPr>
            <a:xfrm>
              <a:off x="2694163" y="4784430"/>
              <a:ext cx="2782199" cy="1560059"/>
            </a:xfrm>
            <a:prstGeom prst="rect">
              <a:avLst/>
            </a:prstGeom>
          </p:spPr>
        </p:pic>
        <p:pic>
          <p:nvPicPr>
            <p:cNvPr id="77" name="Picture 7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877924" y="4754539"/>
              <a:ext cx="1586851" cy="1421870"/>
            </a:xfrm>
            <a:prstGeom prst="rect">
              <a:avLst/>
            </a:prstGeom>
          </p:spPr>
        </p:pic>
      </p:grpSp>
      <p:pic>
        <p:nvPicPr>
          <p:cNvPr id="69" name="Picture 46"/>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l="190" r="-347"/>
          <a:stretch/>
        </p:blipFill>
        <p:spPr bwMode="auto">
          <a:xfrm>
            <a:off x="502036" y="5169557"/>
            <a:ext cx="4809246" cy="1354924"/>
          </a:xfrm>
          <a:prstGeom prst="rect">
            <a:avLst/>
          </a:prstGeom>
          <a:noFill/>
          <a:ln w="9525">
            <a:noFill/>
            <a:miter lim="800000"/>
            <a:headEnd/>
            <a:tailEnd/>
          </a:ln>
        </p:spPr>
      </p:pic>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itle 1"/>
          <p:cNvSpPr>
            <a:spLocks noGrp="1"/>
          </p:cNvSpPr>
          <p:nvPr/>
        </p:nvSpPr>
        <p:spPr bwMode="auto">
          <a:xfrm>
            <a:off x="444500" y="503238"/>
            <a:ext cx="8229600" cy="1143000"/>
          </a:xfrm>
          <a:prstGeom prst="rect">
            <a:avLst/>
          </a:prstGeom>
          <a:noFill/>
          <a:ln w="9525">
            <a:noFill/>
            <a:miter lim="800000"/>
            <a:headEnd/>
            <a:tailEnd/>
          </a:ln>
        </p:spPr>
        <p:txBody>
          <a:bodyPr anchor="ctr"/>
          <a:lstStyle/>
          <a:p>
            <a:pPr algn="ctr" defTabSz="914400"/>
            <a:endParaRPr lang="en-AU" sz="4400">
              <a:latin typeface="Calibri" pitchFamily="34" charset="0"/>
            </a:endParaRPr>
          </a:p>
        </p:txBody>
      </p:sp>
      <p:sp>
        <p:nvSpPr>
          <p:cNvPr id="4" name="Rectangle 3"/>
          <p:cNvSpPr/>
          <p:nvPr/>
        </p:nvSpPr>
        <p:spPr>
          <a:xfrm>
            <a:off x="441341" y="868133"/>
            <a:ext cx="4572000" cy="2477601"/>
          </a:xfrm>
          <a:prstGeom prst="rect">
            <a:avLst/>
          </a:prstGeom>
        </p:spPr>
        <p:txBody>
          <a:bodyPr>
            <a:spAutoFit/>
          </a:bodyPr>
          <a:lstStyle/>
          <a:p>
            <a:pPr marL="342000" indent="-342900">
              <a:spcBef>
                <a:spcPts val="600"/>
              </a:spcBef>
              <a:buFont typeface="+mj-lt"/>
              <a:buAutoNum type="arabicPeriod"/>
            </a:pPr>
            <a:endParaRPr lang="en-US" sz="1100" dirty="0" smtClean="0"/>
          </a:p>
          <a:p>
            <a:pPr>
              <a:spcBef>
                <a:spcPts val="600"/>
              </a:spcBef>
            </a:pPr>
            <a:endParaRPr lang="en-US" sz="1100" dirty="0"/>
          </a:p>
          <a:p>
            <a:pPr marL="342000" indent="-342900">
              <a:spcBef>
                <a:spcPts val="600"/>
              </a:spcBef>
              <a:buFont typeface="+mj-lt"/>
              <a:buAutoNum type="arabicPeriod"/>
            </a:pPr>
            <a:r>
              <a:rPr lang="en-US" sz="1100" dirty="0" smtClean="0"/>
              <a:t>Y. Du, </a:t>
            </a:r>
            <a:r>
              <a:rPr lang="en-US" sz="1100" i="1" dirty="0" smtClean="0"/>
              <a:t>et al</a:t>
            </a:r>
            <a:r>
              <a:rPr lang="en-US" sz="1100" dirty="0" smtClean="0"/>
              <a:t>.,  </a:t>
            </a:r>
            <a:r>
              <a:rPr lang="en-US" sz="1100" b="1" dirty="0" smtClean="0"/>
              <a:t>ACS </a:t>
            </a:r>
            <a:r>
              <a:rPr lang="en-US" sz="1100" b="1" dirty="0"/>
              <a:t>Nano </a:t>
            </a:r>
            <a:r>
              <a:rPr lang="en-US" sz="1100" dirty="0"/>
              <a:t>8, 10019 (2014</a:t>
            </a:r>
            <a:r>
              <a:rPr lang="en-US" sz="1100" dirty="0" smtClean="0"/>
              <a:t>).</a:t>
            </a:r>
          </a:p>
          <a:p>
            <a:pPr marL="342000" indent="-342900">
              <a:spcBef>
                <a:spcPts val="600"/>
              </a:spcBef>
              <a:buFont typeface="+mj-lt"/>
              <a:buAutoNum type="arabicPeriod"/>
            </a:pPr>
            <a:r>
              <a:rPr lang="en-US" sz="1100" dirty="0"/>
              <a:t>J. </a:t>
            </a:r>
            <a:r>
              <a:rPr lang="en-US" sz="1100" dirty="0" err="1" smtClean="0"/>
              <a:t>Zhuang</a:t>
            </a:r>
            <a:r>
              <a:rPr lang="en-US" sz="1100" dirty="0"/>
              <a:t>, </a:t>
            </a:r>
            <a:r>
              <a:rPr lang="en-US" sz="1100" i="1" dirty="0"/>
              <a:t>et al</a:t>
            </a:r>
            <a:r>
              <a:rPr lang="en-US" sz="1100" dirty="0"/>
              <a:t>., </a:t>
            </a:r>
            <a:r>
              <a:rPr lang="en-US" sz="1100" b="1" dirty="0" smtClean="0"/>
              <a:t>Phys. Rev. B</a:t>
            </a:r>
            <a:r>
              <a:rPr lang="en-US" sz="1100" dirty="0" smtClean="0"/>
              <a:t>, </a:t>
            </a:r>
            <a:r>
              <a:rPr lang="en-US" sz="1100" dirty="0"/>
              <a:t>91, 161409(R) (2015</a:t>
            </a:r>
            <a:r>
              <a:rPr lang="en-US" sz="1100" dirty="0" smtClean="0"/>
              <a:t>).</a:t>
            </a:r>
          </a:p>
          <a:p>
            <a:pPr marL="342000" indent="-342900">
              <a:spcBef>
                <a:spcPts val="600"/>
              </a:spcBef>
              <a:buFont typeface="+mj-lt"/>
              <a:buAutoNum type="arabicPeriod"/>
            </a:pPr>
            <a:r>
              <a:rPr lang="en-US" sz="1100" dirty="0" smtClean="0"/>
              <a:t>Y. Du, </a:t>
            </a:r>
            <a:r>
              <a:rPr lang="en-US" sz="1100" i="1" dirty="0"/>
              <a:t>et </a:t>
            </a:r>
            <a:r>
              <a:rPr lang="en-US" sz="1100" i="1" dirty="0" smtClean="0"/>
              <a:t>al</a:t>
            </a:r>
            <a:r>
              <a:rPr lang="en-US" sz="1100" dirty="0" smtClean="0"/>
              <a:t>, </a:t>
            </a:r>
            <a:r>
              <a:rPr lang="en-US" sz="1100" b="1" dirty="0" smtClean="0"/>
              <a:t>Sci. Adv. </a:t>
            </a:r>
            <a:r>
              <a:rPr lang="en-US" sz="1100" dirty="0" smtClean="0"/>
              <a:t>2</a:t>
            </a:r>
            <a:r>
              <a:rPr lang="en-US" sz="1100" dirty="0"/>
              <a:t>, e1600067 (2016)</a:t>
            </a:r>
            <a:r>
              <a:rPr lang="en-US" sz="1100" dirty="0" smtClean="0"/>
              <a:t>.</a:t>
            </a:r>
          </a:p>
          <a:p>
            <a:pPr marL="342000" indent="-342900">
              <a:spcBef>
                <a:spcPts val="600"/>
              </a:spcBef>
              <a:buFont typeface="+mj-lt"/>
              <a:buAutoNum type="arabicPeriod"/>
            </a:pPr>
            <a:r>
              <a:rPr lang="en-US" sz="1100" dirty="0"/>
              <a:t>Z. </a:t>
            </a:r>
            <a:r>
              <a:rPr lang="en-US" sz="1100" dirty="0" smtClean="0"/>
              <a:t>Li, </a:t>
            </a:r>
            <a:r>
              <a:rPr lang="en-US" sz="1100" i="1" dirty="0"/>
              <a:t>et al</a:t>
            </a:r>
            <a:r>
              <a:rPr lang="en-US" sz="1100" dirty="0"/>
              <a:t>., </a:t>
            </a:r>
            <a:r>
              <a:rPr lang="en-US" sz="1100" b="1" dirty="0" smtClean="0"/>
              <a:t>ACS Cent. Sci. </a:t>
            </a:r>
            <a:r>
              <a:rPr lang="en-US" sz="1100" dirty="0"/>
              <a:t>2, 517 (2016). </a:t>
            </a:r>
            <a:endParaRPr lang="en-US" sz="1100" dirty="0" smtClean="0"/>
          </a:p>
          <a:p>
            <a:pPr marL="342000" indent="-342900">
              <a:spcBef>
                <a:spcPts val="600"/>
              </a:spcBef>
              <a:buFont typeface="+mj-lt"/>
              <a:buAutoNum type="arabicPeriod"/>
            </a:pPr>
            <a:r>
              <a:rPr lang="en-US" sz="1100" dirty="0"/>
              <a:t>J. C. </a:t>
            </a:r>
            <a:r>
              <a:rPr lang="en-US" sz="1100" dirty="0" err="1" smtClean="0"/>
              <a:t>Zhuang</a:t>
            </a:r>
            <a:r>
              <a:rPr lang="en-US" sz="1100" dirty="0"/>
              <a:t>, </a:t>
            </a:r>
            <a:r>
              <a:rPr lang="en-US" sz="1100" i="1" dirty="0"/>
              <a:t>et al</a:t>
            </a:r>
            <a:r>
              <a:rPr lang="en-US" sz="1100" dirty="0"/>
              <a:t>.</a:t>
            </a:r>
            <a:r>
              <a:rPr lang="en-US" sz="1100" b="1" dirty="0"/>
              <a:t>, </a:t>
            </a:r>
            <a:r>
              <a:rPr lang="en-US" sz="1100" b="1" dirty="0" smtClean="0"/>
              <a:t> </a:t>
            </a:r>
            <a:r>
              <a:rPr lang="en-US" sz="1100" b="1" dirty="0" err="1" smtClean="0"/>
              <a:t>Adv.Mater</a:t>
            </a:r>
            <a:r>
              <a:rPr lang="en-US" sz="1100" b="1" dirty="0" smtClean="0"/>
              <a:t>.</a:t>
            </a:r>
            <a:r>
              <a:rPr lang="en-US" sz="1100" dirty="0" smtClean="0"/>
              <a:t> </a:t>
            </a:r>
            <a:r>
              <a:rPr lang="en-US" sz="1100" dirty="0"/>
              <a:t>29, 1606716(2017)</a:t>
            </a:r>
            <a:r>
              <a:rPr lang="en-US" sz="1100" dirty="0" smtClean="0"/>
              <a:t>.</a:t>
            </a:r>
          </a:p>
          <a:p>
            <a:pPr marL="342000" indent="-342900">
              <a:spcBef>
                <a:spcPts val="600"/>
              </a:spcBef>
              <a:buFont typeface="+mj-lt"/>
              <a:buAutoNum type="arabicPeriod"/>
            </a:pPr>
            <a:r>
              <a:rPr lang="en-US" sz="1100" dirty="0"/>
              <a:t>J. C. </a:t>
            </a:r>
            <a:r>
              <a:rPr lang="en-US" sz="1100" dirty="0" err="1" smtClean="0"/>
              <a:t>Zhuang</a:t>
            </a:r>
            <a:r>
              <a:rPr lang="en-US" sz="1100" dirty="0" smtClean="0"/>
              <a:t> </a:t>
            </a:r>
            <a:r>
              <a:rPr lang="en-US" sz="1100" dirty="0"/>
              <a:t>, </a:t>
            </a:r>
            <a:r>
              <a:rPr lang="en-US" sz="1100" i="1" dirty="0"/>
              <a:t>et al</a:t>
            </a:r>
            <a:r>
              <a:rPr lang="en-US" sz="1100" dirty="0"/>
              <a:t>., </a:t>
            </a:r>
            <a:r>
              <a:rPr lang="en-US" sz="1100" b="1" dirty="0" smtClean="0"/>
              <a:t>ACS </a:t>
            </a:r>
            <a:r>
              <a:rPr lang="en-US" sz="1100" b="1" dirty="0"/>
              <a:t>Nano </a:t>
            </a:r>
            <a:r>
              <a:rPr lang="en-US" sz="1100" dirty="0"/>
              <a:t>11, 3553 (2017). </a:t>
            </a:r>
            <a:endParaRPr lang="en-US" sz="1100" dirty="0" smtClean="0"/>
          </a:p>
          <a:p>
            <a:pPr marL="342000" indent="-342900">
              <a:spcBef>
                <a:spcPts val="600"/>
              </a:spcBef>
              <a:buFont typeface="+mj-lt"/>
              <a:buAutoNum type="arabicPeriod"/>
            </a:pPr>
            <a:r>
              <a:rPr lang="en-US" sz="1100" dirty="0" smtClean="0"/>
              <a:t>J. C. </a:t>
            </a:r>
            <a:r>
              <a:rPr lang="en-US" sz="1100" dirty="0" err="1" smtClean="0"/>
              <a:t>Zhuang</a:t>
            </a:r>
            <a:r>
              <a:rPr lang="en-US" sz="1100" dirty="0"/>
              <a:t>, </a:t>
            </a:r>
            <a:r>
              <a:rPr lang="en-US" sz="1100" i="1" dirty="0"/>
              <a:t>et al</a:t>
            </a:r>
            <a:r>
              <a:rPr lang="en-US" sz="1100" dirty="0" smtClean="0"/>
              <a:t>., </a:t>
            </a:r>
            <a:r>
              <a:rPr lang="en-US" sz="1100" b="1" dirty="0" smtClean="0"/>
              <a:t>Adv. Sci. </a:t>
            </a:r>
            <a:r>
              <a:rPr lang="en-US" sz="1100" dirty="0"/>
              <a:t>1800207(2018). </a:t>
            </a:r>
          </a:p>
          <a:p>
            <a:pPr marL="342000" indent="-342900">
              <a:spcBef>
                <a:spcPts val="600"/>
              </a:spcBef>
              <a:buFont typeface="+mj-lt"/>
              <a:buAutoNum type="arabicPeriod"/>
            </a:pPr>
            <a:r>
              <a:rPr lang="en-US" sz="1100" dirty="0"/>
              <a:t>J. C. </a:t>
            </a:r>
            <a:r>
              <a:rPr lang="en-US" sz="1100" dirty="0" err="1"/>
              <a:t>Zhuang</a:t>
            </a:r>
            <a:r>
              <a:rPr lang="en-US" sz="1100" dirty="0"/>
              <a:t>, </a:t>
            </a:r>
            <a:r>
              <a:rPr lang="en-US" sz="1100" i="1" dirty="0"/>
              <a:t>et al</a:t>
            </a:r>
            <a:r>
              <a:rPr lang="en-US" sz="1100" dirty="0"/>
              <a:t>., </a:t>
            </a:r>
            <a:r>
              <a:rPr lang="en-US" sz="1100" dirty="0" smtClean="0"/>
              <a:t> </a:t>
            </a:r>
            <a:r>
              <a:rPr lang="en-US" sz="1100" b="1" dirty="0"/>
              <a:t>ACS Nano</a:t>
            </a:r>
            <a:r>
              <a:rPr lang="en-US" sz="1100" dirty="0"/>
              <a:t> 12, </a:t>
            </a:r>
            <a:r>
              <a:rPr lang="en-US" sz="1100" dirty="0" smtClean="0"/>
              <a:t>5059 (</a:t>
            </a:r>
            <a:r>
              <a:rPr lang="en-US" sz="1100" dirty="0"/>
              <a:t>2018)</a:t>
            </a:r>
            <a:r>
              <a:rPr lang="en-US" sz="1100" dirty="0" smtClean="0"/>
              <a:t>.</a:t>
            </a:r>
            <a:endParaRPr lang="en-US" sz="1100" dirty="0"/>
          </a:p>
        </p:txBody>
      </p:sp>
      <p:sp>
        <p:nvSpPr>
          <p:cNvPr id="48" name="Rectangle 47"/>
          <p:cNvSpPr/>
          <p:nvPr/>
        </p:nvSpPr>
        <p:spPr>
          <a:xfrm>
            <a:off x="4939324" y="873585"/>
            <a:ext cx="4572000" cy="2131352"/>
          </a:xfrm>
          <a:prstGeom prst="rect">
            <a:avLst/>
          </a:prstGeom>
        </p:spPr>
        <p:txBody>
          <a:bodyPr>
            <a:spAutoFit/>
          </a:bodyPr>
          <a:lstStyle/>
          <a:p>
            <a:pPr>
              <a:spcBef>
                <a:spcPts val="300"/>
              </a:spcBef>
            </a:pPr>
            <a:endParaRPr lang="en-US" sz="1100" dirty="0"/>
          </a:p>
          <a:p>
            <a:pPr marL="342000" indent="-342900">
              <a:spcBef>
                <a:spcPts val="300"/>
              </a:spcBef>
              <a:buFont typeface="+mj-lt"/>
              <a:buAutoNum type="arabicPeriod"/>
            </a:pPr>
            <a:endParaRPr lang="en-US" sz="1100" dirty="0" smtClean="0"/>
          </a:p>
          <a:p>
            <a:pPr marL="342000" indent="-342900">
              <a:spcBef>
                <a:spcPts val="300"/>
              </a:spcBef>
              <a:buFont typeface="+mj-lt"/>
              <a:buAutoNum type="arabicPeriod"/>
            </a:pPr>
            <a:r>
              <a:rPr lang="en-US" sz="1100" dirty="0" smtClean="0"/>
              <a:t>J. Shang</a:t>
            </a:r>
            <a:r>
              <a:rPr lang="en-US" sz="1100" dirty="0"/>
              <a:t>, </a:t>
            </a:r>
            <a:r>
              <a:rPr lang="en-US" sz="1100" i="1" dirty="0"/>
              <a:t>et al</a:t>
            </a:r>
            <a:r>
              <a:rPr lang="en-US" sz="1100" dirty="0"/>
              <a:t>., </a:t>
            </a:r>
            <a:r>
              <a:rPr lang="en-US" sz="1100" b="1" dirty="0" smtClean="0"/>
              <a:t>ACS </a:t>
            </a:r>
            <a:r>
              <a:rPr lang="en-US" sz="1100" b="1" dirty="0" err="1" smtClean="0"/>
              <a:t>Catal</a:t>
            </a:r>
            <a:r>
              <a:rPr lang="en-US" sz="1100" b="1" dirty="0" smtClean="0"/>
              <a:t>. </a:t>
            </a:r>
            <a:r>
              <a:rPr lang="en-US" sz="1100" dirty="0"/>
              <a:t>4, 954 (2014). </a:t>
            </a:r>
            <a:endParaRPr lang="en-US" sz="1100" dirty="0" smtClean="0"/>
          </a:p>
          <a:p>
            <a:pPr marL="342000" indent="-342900">
              <a:spcBef>
                <a:spcPts val="300"/>
              </a:spcBef>
              <a:buFont typeface="+mj-lt"/>
              <a:buAutoNum type="arabicPeriod"/>
            </a:pPr>
            <a:r>
              <a:rPr lang="en-US" sz="1100" dirty="0"/>
              <a:t>Q. </a:t>
            </a:r>
            <a:r>
              <a:rPr lang="en-US" sz="1100" dirty="0" smtClean="0"/>
              <a:t>Zhao,</a:t>
            </a:r>
            <a:r>
              <a:rPr lang="en-US" sz="1100" i="1" dirty="0"/>
              <a:t> et al</a:t>
            </a:r>
            <a:r>
              <a:rPr lang="en-US" sz="1100" dirty="0"/>
              <a:t>.</a:t>
            </a:r>
            <a:r>
              <a:rPr lang="en-US" sz="1100" dirty="0" smtClean="0"/>
              <a:t>, </a:t>
            </a:r>
            <a:r>
              <a:rPr lang="en-US" sz="1100" b="1" dirty="0" smtClean="0"/>
              <a:t>Adv. Mater. </a:t>
            </a:r>
            <a:r>
              <a:rPr lang="en-US" sz="1100" dirty="0"/>
              <a:t>27, 2753 (2015</a:t>
            </a:r>
            <a:r>
              <a:rPr lang="en-US" sz="1100" dirty="0" smtClean="0"/>
              <a:t>)</a:t>
            </a:r>
          </a:p>
          <a:p>
            <a:pPr marL="342000" indent="-342900">
              <a:spcBef>
                <a:spcPts val="300"/>
              </a:spcBef>
              <a:buFont typeface="+mj-lt"/>
              <a:buAutoNum type="arabicPeriod"/>
            </a:pPr>
            <a:r>
              <a:rPr lang="en-US" sz="1100" dirty="0" smtClean="0"/>
              <a:t>D</a:t>
            </a:r>
            <a:r>
              <a:rPr lang="en-US" sz="1100" dirty="0"/>
              <a:t>. Liu, </a:t>
            </a:r>
            <a:r>
              <a:rPr lang="en-US" sz="1100" i="1" dirty="0"/>
              <a:t>et al</a:t>
            </a:r>
            <a:r>
              <a:rPr lang="en-US" sz="1100" dirty="0" smtClean="0"/>
              <a:t>., </a:t>
            </a:r>
            <a:r>
              <a:rPr lang="en-US" sz="1100" b="1" dirty="0" smtClean="0"/>
              <a:t>Nat. </a:t>
            </a:r>
            <a:r>
              <a:rPr lang="en-US" sz="1100" b="1" dirty="0" err="1" smtClean="0"/>
              <a:t>Commun</a:t>
            </a:r>
            <a:r>
              <a:rPr lang="en-US" sz="1100" b="1" dirty="0" smtClean="0"/>
              <a:t>. </a:t>
            </a:r>
            <a:r>
              <a:rPr lang="en-US" sz="1100" dirty="0"/>
              <a:t>7, 10254 (2016</a:t>
            </a:r>
            <a:r>
              <a:rPr lang="en-US" sz="1100" dirty="0" smtClean="0"/>
              <a:t>)</a:t>
            </a:r>
          </a:p>
          <a:p>
            <a:pPr marL="342000" indent="-342900">
              <a:spcBef>
                <a:spcPts val="300"/>
              </a:spcBef>
              <a:buFont typeface="+mj-lt"/>
              <a:buAutoNum type="arabicPeriod"/>
            </a:pPr>
            <a:r>
              <a:rPr lang="en-US" sz="1100" dirty="0" smtClean="0"/>
              <a:t>A. </a:t>
            </a:r>
            <a:r>
              <a:rPr lang="en-US" sz="1100" dirty="0" err="1" smtClean="0"/>
              <a:t>Alkeisy</a:t>
            </a:r>
            <a:r>
              <a:rPr lang="en-US" sz="1100" dirty="0" smtClean="0"/>
              <a:t>,</a:t>
            </a:r>
            <a:r>
              <a:rPr lang="en-US" sz="1100" i="1" dirty="0"/>
              <a:t> et al</a:t>
            </a:r>
            <a:r>
              <a:rPr lang="en-US" sz="1100" dirty="0"/>
              <a:t>.</a:t>
            </a:r>
            <a:r>
              <a:rPr lang="en-US" sz="1100" dirty="0" smtClean="0"/>
              <a:t>, </a:t>
            </a:r>
            <a:r>
              <a:rPr lang="en-US" sz="1100" b="1" dirty="0" smtClean="0"/>
              <a:t>J. Mater. Chem. </a:t>
            </a:r>
            <a:r>
              <a:rPr lang="en-US" sz="1100" b="1" dirty="0"/>
              <a:t>A </a:t>
            </a:r>
            <a:r>
              <a:rPr lang="en-US" sz="1100" dirty="0"/>
              <a:t>4, 10992 (2016)</a:t>
            </a:r>
            <a:r>
              <a:rPr lang="en-US" sz="1100" dirty="0" smtClean="0"/>
              <a:t>.</a:t>
            </a:r>
          </a:p>
          <a:p>
            <a:pPr marL="342000" indent="-342900">
              <a:spcBef>
                <a:spcPts val="300"/>
              </a:spcBef>
              <a:buFont typeface="+mj-lt"/>
              <a:buAutoNum type="arabicPeriod"/>
            </a:pPr>
            <a:r>
              <a:rPr lang="en-US" sz="1100" dirty="0" smtClean="0"/>
              <a:t>L. </a:t>
            </a:r>
            <a:r>
              <a:rPr lang="en-US" sz="1100" dirty="0"/>
              <a:t>Wang, </a:t>
            </a:r>
            <a:r>
              <a:rPr lang="en-US" sz="1100" i="1" dirty="0"/>
              <a:t>et al</a:t>
            </a:r>
            <a:r>
              <a:rPr lang="en-US" sz="1100" dirty="0"/>
              <a:t>., </a:t>
            </a:r>
            <a:r>
              <a:rPr lang="en-US" sz="1100" b="1" dirty="0" err="1" smtClean="0"/>
              <a:t>Nanoscale</a:t>
            </a:r>
            <a:r>
              <a:rPr lang="en-US" sz="1100" dirty="0" smtClean="0"/>
              <a:t>  </a:t>
            </a:r>
            <a:r>
              <a:rPr lang="en-US" sz="1100" dirty="0"/>
              <a:t>9, 18661(2017). </a:t>
            </a:r>
            <a:endParaRPr lang="en-US" sz="1100" dirty="0" smtClean="0"/>
          </a:p>
          <a:p>
            <a:pPr marL="342000" indent="-342900">
              <a:spcBef>
                <a:spcPts val="300"/>
              </a:spcBef>
              <a:buFont typeface="+mj-lt"/>
              <a:buAutoNum type="arabicPeriod"/>
            </a:pPr>
            <a:r>
              <a:rPr lang="en-US" sz="1100" dirty="0" smtClean="0"/>
              <a:t>D. Cui</a:t>
            </a:r>
            <a:r>
              <a:rPr lang="en-US" sz="1100" dirty="0"/>
              <a:t>, </a:t>
            </a:r>
            <a:r>
              <a:rPr lang="en-US" sz="1100" i="1" dirty="0"/>
              <a:t>et al</a:t>
            </a:r>
            <a:r>
              <a:rPr lang="en-US" sz="1100" dirty="0"/>
              <a:t>., </a:t>
            </a:r>
            <a:r>
              <a:rPr lang="en-US" sz="1100" b="1" dirty="0"/>
              <a:t>J. Mater. Chem. A </a:t>
            </a:r>
            <a:r>
              <a:rPr lang="en-US" sz="1100" dirty="0" smtClean="0"/>
              <a:t>6</a:t>
            </a:r>
            <a:r>
              <a:rPr lang="en-US" sz="1100" dirty="0"/>
              <a:t>, 2193(2018)</a:t>
            </a:r>
            <a:r>
              <a:rPr lang="en-US" sz="1100" dirty="0" smtClean="0"/>
              <a:t>.</a:t>
            </a:r>
          </a:p>
          <a:p>
            <a:pPr marL="342000" indent="-342900">
              <a:spcBef>
                <a:spcPts val="300"/>
              </a:spcBef>
              <a:buFont typeface="+mj-lt"/>
              <a:buAutoNum type="arabicPeriod"/>
            </a:pPr>
            <a:r>
              <a:rPr lang="en-US" sz="1100" dirty="0" smtClean="0"/>
              <a:t>H. </a:t>
            </a:r>
            <a:r>
              <a:rPr lang="en-US" sz="1100" dirty="0" err="1" smtClean="0"/>
              <a:t>Feng</a:t>
            </a:r>
            <a:r>
              <a:rPr lang="en-US" sz="1100" dirty="0" smtClean="0"/>
              <a:t>, </a:t>
            </a:r>
            <a:r>
              <a:rPr lang="en-US" sz="1100" i="1" dirty="0" smtClean="0"/>
              <a:t>et </a:t>
            </a:r>
            <a:r>
              <a:rPr lang="en-US" sz="1100" i="1" dirty="0"/>
              <a:t>al</a:t>
            </a:r>
            <a:r>
              <a:rPr lang="en-US" sz="1100" dirty="0"/>
              <a:t>., </a:t>
            </a:r>
            <a:r>
              <a:rPr lang="en-US" sz="1100" dirty="0" smtClean="0"/>
              <a:t>, </a:t>
            </a:r>
            <a:r>
              <a:rPr lang="en-US" sz="1100" b="1" dirty="0"/>
              <a:t>ACS </a:t>
            </a:r>
            <a:r>
              <a:rPr lang="en-US" sz="1100" b="1" dirty="0" err="1" smtClean="0"/>
              <a:t>Catal</a:t>
            </a:r>
            <a:r>
              <a:rPr lang="en-US" sz="1100" b="1" dirty="0" smtClean="0"/>
              <a:t>. </a:t>
            </a:r>
            <a:r>
              <a:rPr lang="en-US" sz="1100" dirty="0"/>
              <a:t>8, </a:t>
            </a:r>
            <a:r>
              <a:rPr lang="en-US" sz="1100" dirty="0" smtClean="0"/>
              <a:t>4288</a:t>
            </a:r>
            <a:r>
              <a:rPr lang="en-US" sz="1100" dirty="0"/>
              <a:t> </a:t>
            </a:r>
            <a:r>
              <a:rPr lang="en-US" sz="1100" dirty="0" smtClean="0"/>
              <a:t>(</a:t>
            </a:r>
            <a:r>
              <a:rPr lang="en-US" sz="1100" dirty="0"/>
              <a:t>2018). </a:t>
            </a:r>
            <a:endParaRPr lang="en-US" sz="1100" dirty="0" smtClean="0"/>
          </a:p>
          <a:p>
            <a:pPr marL="342000" indent="-342900">
              <a:spcBef>
                <a:spcPts val="300"/>
              </a:spcBef>
              <a:buFont typeface="+mj-lt"/>
              <a:buAutoNum type="arabicPeriod"/>
            </a:pPr>
            <a:r>
              <a:rPr lang="en-US" sz="1100" dirty="0" smtClean="0"/>
              <a:t>N. Cheng, </a:t>
            </a:r>
            <a:r>
              <a:rPr lang="en-US" sz="1100" i="1" dirty="0" smtClean="0"/>
              <a:t>et </a:t>
            </a:r>
            <a:r>
              <a:rPr lang="en-US" sz="1100" i="1" dirty="0"/>
              <a:t>al</a:t>
            </a:r>
            <a:r>
              <a:rPr lang="en-US" sz="1100" dirty="0"/>
              <a:t>.</a:t>
            </a:r>
            <a:r>
              <a:rPr lang="en-US" sz="1100" dirty="0" smtClean="0"/>
              <a:t>, </a:t>
            </a:r>
            <a:r>
              <a:rPr lang="en-US" sz="1100" b="1" dirty="0" smtClean="0"/>
              <a:t>Adv. </a:t>
            </a:r>
            <a:r>
              <a:rPr lang="en-US" sz="1100" b="1" dirty="0"/>
              <a:t>Energy </a:t>
            </a:r>
            <a:r>
              <a:rPr lang="en-US" sz="1100" b="1" dirty="0" smtClean="0"/>
              <a:t>Mater.</a:t>
            </a:r>
            <a:r>
              <a:rPr lang="en-US" sz="1100" dirty="0" smtClean="0"/>
              <a:t>1801257</a:t>
            </a:r>
            <a:r>
              <a:rPr lang="en-US" sz="1100" dirty="0"/>
              <a:t>(2018)</a:t>
            </a:r>
            <a:r>
              <a:rPr lang="en-US" sz="1100" dirty="0" smtClean="0"/>
              <a:t>.</a:t>
            </a:r>
            <a:endParaRPr lang="en-US" sz="1100" dirty="0"/>
          </a:p>
        </p:txBody>
      </p:sp>
      <p:sp>
        <p:nvSpPr>
          <p:cNvPr id="58" name="Rectangle 57"/>
          <p:cNvSpPr/>
          <p:nvPr/>
        </p:nvSpPr>
        <p:spPr>
          <a:xfrm>
            <a:off x="452813" y="3555580"/>
            <a:ext cx="4572000" cy="1715854"/>
          </a:xfrm>
          <a:prstGeom prst="rect">
            <a:avLst/>
          </a:prstGeom>
        </p:spPr>
        <p:txBody>
          <a:bodyPr>
            <a:spAutoFit/>
          </a:bodyPr>
          <a:lstStyle/>
          <a:p>
            <a:pPr marL="342000" indent="-342900">
              <a:spcBef>
                <a:spcPts val="300"/>
              </a:spcBef>
              <a:buFont typeface="+mj-lt"/>
              <a:buAutoNum type="arabicPeriod"/>
            </a:pPr>
            <a:endParaRPr lang="en-US" sz="1100" dirty="0" smtClean="0"/>
          </a:p>
          <a:p>
            <a:pPr marL="342000" indent="-342900">
              <a:spcBef>
                <a:spcPts val="300"/>
              </a:spcBef>
              <a:buFont typeface="+mj-lt"/>
              <a:buAutoNum type="arabicPeriod"/>
            </a:pPr>
            <a:endParaRPr lang="en-US" sz="1100" dirty="0"/>
          </a:p>
          <a:p>
            <a:pPr marL="342000" indent="-342900">
              <a:spcBef>
                <a:spcPts val="300"/>
              </a:spcBef>
              <a:buFont typeface="+mj-lt"/>
              <a:buAutoNum type="arabicPeriod"/>
            </a:pPr>
            <a:r>
              <a:rPr lang="en-US" sz="1100" dirty="0" smtClean="0"/>
              <a:t>D. L. </a:t>
            </a:r>
            <a:r>
              <a:rPr lang="en-US" sz="1100" dirty="0" err="1"/>
              <a:t>Tian</a:t>
            </a:r>
            <a:r>
              <a:rPr lang="en-US" sz="1100" dirty="0" smtClean="0"/>
              <a:t>, </a:t>
            </a:r>
            <a:r>
              <a:rPr lang="en-US" sz="1100" i="1" dirty="0"/>
              <a:t>et al</a:t>
            </a:r>
            <a:r>
              <a:rPr lang="en-US" sz="1100" dirty="0"/>
              <a:t>., </a:t>
            </a:r>
            <a:r>
              <a:rPr lang="en-US" sz="1100" b="1" dirty="0" smtClean="0"/>
              <a:t>ACS </a:t>
            </a:r>
            <a:r>
              <a:rPr lang="en-US" sz="1100" b="1" dirty="0"/>
              <a:t>Nano </a:t>
            </a:r>
            <a:r>
              <a:rPr lang="en-US" sz="1100" dirty="0"/>
              <a:t>10, 6220 (2016). </a:t>
            </a:r>
            <a:endParaRPr lang="en-US" sz="1100" dirty="0" smtClean="0"/>
          </a:p>
          <a:p>
            <a:pPr marL="342000" indent="-342900">
              <a:spcBef>
                <a:spcPts val="300"/>
              </a:spcBef>
              <a:buFont typeface="+mj-lt"/>
              <a:buAutoNum type="arabicPeriod"/>
            </a:pPr>
            <a:r>
              <a:rPr lang="en-US" sz="1100" dirty="0"/>
              <a:t>L. </a:t>
            </a:r>
            <a:r>
              <a:rPr lang="en-US" sz="1100" dirty="0" err="1" smtClean="0"/>
              <a:t>Ren</a:t>
            </a:r>
            <a:r>
              <a:rPr lang="en-US" sz="1100" dirty="0"/>
              <a:t>, </a:t>
            </a:r>
            <a:r>
              <a:rPr lang="en-US" sz="1100" i="1" dirty="0"/>
              <a:t>et al</a:t>
            </a:r>
            <a:r>
              <a:rPr lang="en-US" sz="1100" dirty="0"/>
              <a:t>., </a:t>
            </a:r>
            <a:r>
              <a:rPr lang="en-US" sz="1100" dirty="0" smtClean="0"/>
              <a:t> Adv. </a:t>
            </a:r>
            <a:r>
              <a:rPr lang="en-US" sz="1100" b="1" dirty="0" err="1" smtClean="0"/>
              <a:t>Funct</a:t>
            </a:r>
            <a:r>
              <a:rPr lang="en-US" sz="1100" b="1" dirty="0" smtClean="0"/>
              <a:t>. Mater. </a:t>
            </a:r>
            <a:r>
              <a:rPr lang="en-US" sz="1100" dirty="0"/>
              <a:t>26, 8111 (2016)</a:t>
            </a:r>
            <a:r>
              <a:rPr lang="en-US" sz="1100" dirty="0" smtClean="0"/>
              <a:t>.</a:t>
            </a:r>
          </a:p>
          <a:p>
            <a:pPr marL="342000" indent="-342900">
              <a:spcBef>
                <a:spcPts val="300"/>
              </a:spcBef>
              <a:buFont typeface="+mj-lt"/>
              <a:buAutoNum type="arabicPeriod"/>
            </a:pPr>
            <a:r>
              <a:rPr lang="en-US" sz="1100" dirty="0" smtClean="0"/>
              <a:t>I. </a:t>
            </a:r>
            <a:r>
              <a:rPr lang="en-US" sz="1100" dirty="0" err="1"/>
              <a:t>Alves</a:t>
            </a:r>
            <a:r>
              <a:rPr lang="en-US" sz="1100" dirty="0"/>
              <a:t> de Castro, </a:t>
            </a:r>
            <a:r>
              <a:rPr lang="en-US" sz="1100" i="1" dirty="0" smtClean="0"/>
              <a:t>et </a:t>
            </a:r>
            <a:r>
              <a:rPr lang="en-US" sz="1100" i="1" dirty="0"/>
              <a:t>al</a:t>
            </a:r>
            <a:r>
              <a:rPr lang="en-US" sz="1100" dirty="0"/>
              <a:t>., </a:t>
            </a:r>
            <a:r>
              <a:rPr lang="en-US" sz="1100" b="1" dirty="0" smtClean="0"/>
              <a:t>Nano </a:t>
            </a:r>
            <a:r>
              <a:rPr lang="en-US" sz="1100" b="1" dirty="0"/>
              <a:t>Letters </a:t>
            </a:r>
            <a:r>
              <a:rPr lang="en-US" sz="1100" dirty="0"/>
              <a:t>17, </a:t>
            </a:r>
            <a:r>
              <a:rPr lang="en-US" sz="1100" dirty="0" smtClean="0"/>
              <a:t>7831 (</a:t>
            </a:r>
            <a:r>
              <a:rPr lang="en-US" sz="1100" dirty="0"/>
              <a:t>2017). </a:t>
            </a:r>
          </a:p>
          <a:p>
            <a:pPr marL="342000" indent="-342900">
              <a:spcBef>
                <a:spcPts val="300"/>
              </a:spcBef>
              <a:buFont typeface="+mj-lt"/>
              <a:buAutoNum type="arabicPeriod"/>
            </a:pPr>
            <a:r>
              <a:rPr lang="en-US" sz="1100" dirty="0" smtClean="0"/>
              <a:t>L. </a:t>
            </a:r>
            <a:r>
              <a:rPr lang="en-US" sz="1100" dirty="0" err="1" smtClean="0"/>
              <a:t>Ren</a:t>
            </a:r>
            <a:r>
              <a:rPr lang="en-US" sz="1100" dirty="0"/>
              <a:t>, </a:t>
            </a:r>
            <a:r>
              <a:rPr lang="en-US" sz="1100" i="1" dirty="0"/>
              <a:t>et al</a:t>
            </a:r>
            <a:r>
              <a:rPr lang="en-US" sz="1100" dirty="0"/>
              <a:t>., </a:t>
            </a:r>
            <a:r>
              <a:rPr lang="en-US" sz="1100" b="1" dirty="0" smtClean="0"/>
              <a:t>Adv. Mater. </a:t>
            </a:r>
            <a:r>
              <a:rPr lang="en-US" sz="1100" dirty="0"/>
              <a:t>1802595(2018). </a:t>
            </a:r>
            <a:endParaRPr lang="en-US" sz="1100" dirty="0" smtClean="0"/>
          </a:p>
          <a:p>
            <a:pPr marL="342000" indent="-342900">
              <a:spcBef>
                <a:spcPts val="300"/>
              </a:spcBef>
              <a:buFont typeface="+mj-lt"/>
              <a:buAutoNum type="arabicPeriod"/>
            </a:pPr>
            <a:r>
              <a:rPr lang="en-US" sz="1100" dirty="0"/>
              <a:t>Z. Cheng, </a:t>
            </a:r>
            <a:r>
              <a:rPr lang="en-US" sz="1100" i="1" dirty="0"/>
              <a:t>et al</a:t>
            </a:r>
            <a:r>
              <a:rPr lang="en-US" sz="1100" dirty="0"/>
              <a:t>.,  </a:t>
            </a:r>
            <a:r>
              <a:rPr lang="en-US" sz="1100" b="1" dirty="0"/>
              <a:t>Adv. </a:t>
            </a:r>
            <a:r>
              <a:rPr lang="en-US" sz="1100" b="1" dirty="0" err="1"/>
              <a:t>Funct</a:t>
            </a:r>
            <a:r>
              <a:rPr lang="en-US" sz="1100" b="1" dirty="0"/>
              <a:t>. Mater. </a:t>
            </a:r>
            <a:r>
              <a:rPr lang="en-US" sz="1100" dirty="0"/>
              <a:t>28, 1705002(2018). </a:t>
            </a:r>
          </a:p>
          <a:p>
            <a:pPr marL="342000" indent="-342900">
              <a:spcBef>
                <a:spcPts val="300"/>
              </a:spcBef>
              <a:buFont typeface="+mj-lt"/>
              <a:buAutoNum type="arabicPeriod"/>
            </a:pPr>
            <a:endParaRPr lang="en-US" sz="1100" dirty="0"/>
          </a:p>
        </p:txBody>
      </p:sp>
      <p:sp>
        <p:nvSpPr>
          <p:cNvPr id="2070" name="TextBox 2069"/>
          <p:cNvSpPr txBox="1"/>
          <p:nvPr/>
        </p:nvSpPr>
        <p:spPr>
          <a:xfrm>
            <a:off x="398813" y="965656"/>
            <a:ext cx="4116256" cy="369332"/>
          </a:xfrm>
          <a:prstGeom prst="rect">
            <a:avLst/>
          </a:prstGeom>
          <a:solidFill>
            <a:srgbClr val="FFFFFF"/>
          </a:solidFill>
        </p:spPr>
        <p:txBody>
          <a:bodyPr wrap="none" rtlCol="0">
            <a:spAutoFit/>
          </a:bodyPr>
          <a:lstStyle/>
          <a:p>
            <a:r>
              <a:rPr lang="en-US" b="1" dirty="0" smtClean="0">
                <a:solidFill>
                  <a:srgbClr val="FF0000"/>
                </a:solidFill>
              </a:rPr>
              <a:t>Exploration of novel 2D material systems</a:t>
            </a:r>
          </a:p>
        </p:txBody>
      </p:sp>
      <p:sp>
        <p:nvSpPr>
          <p:cNvPr id="66" name="TextBox 65"/>
          <p:cNvSpPr txBox="1"/>
          <p:nvPr/>
        </p:nvSpPr>
        <p:spPr>
          <a:xfrm>
            <a:off x="4885758" y="960612"/>
            <a:ext cx="4127752" cy="369332"/>
          </a:xfrm>
          <a:prstGeom prst="rect">
            <a:avLst/>
          </a:prstGeom>
          <a:solidFill>
            <a:srgbClr val="FFFFFF"/>
          </a:solidFill>
        </p:spPr>
        <p:txBody>
          <a:bodyPr wrap="none" rtlCol="0">
            <a:spAutoFit/>
          </a:bodyPr>
          <a:lstStyle/>
          <a:p>
            <a:r>
              <a:rPr lang="en-US" b="1" dirty="0" smtClean="0">
                <a:solidFill>
                  <a:srgbClr val="FF0000"/>
                </a:solidFill>
              </a:rPr>
              <a:t>Energy conversion based on 2D materials</a:t>
            </a:r>
          </a:p>
        </p:txBody>
      </p:sp>
      <p:sp>
        <p:nvSpPr>
          <p:cNvPr id="67" name="TextBox 66"/>
          <p:cNvSpPr txBox="1"/>
          <p:nvPr/>
        </p:nvSpPr>
        <p:spPr>
          <a:xfrm>
            <a:off x="420241" y="3590137"/>
            <a:ext cx="3225951" cy="369332"/>
          </a:xfrm>
          <a:prstGeom prst="rect">
            <a:avLst/>
          </a:prstGeom>
          <a:solidFill>
            <a:srgbClr val="FFFFFF"/>
          </a:solidFill>
        </p:spPr>
        <p:txBody>
          <a:bodyPr wrap="none" rtlCol="0">
            <a:spAutoFit/>
          </a:bodyPr>
          <a:lstStyle/>
          <a:p>
            <a:r>
              <a:rPr lang="en-US" b="1" dirty="0" smtClean="0">
                <a:solidFill>
                  <a:srgbClr val="FF0000"/>
                </a:solidFill>
              </a:rPr>
              <a:t>Electronics and bio-applications</a:t>
            </a:r>
          </a:p>
        </p:txBody>
      </p:sp>
      <p:sp>
        <p:nvSpPr>
          <p:cNvPr id="79" name="TextBox 78"/>
          <p:cNvSpPr txBox="1"/>
          <p:nvPr/>
        </p:nvSpPr>
        <p:spPr>
          <a:xfrm>
            <a:off x="4975039" y="3695045"/>
            <a:ext cx="4065874" cy="369332"/>
          </a:xfrm>
          <a:prstGeom prst="rect">
            <a:avLst/>
          </a:prstGeom>
          <a:solidFill>
            <a:srgbClr val="FFFFFF"/>
          </a:solidFill>
        </p:spPr>
        <p:txBody>
          <a:bodyPr wrap="none" rtlCol="0">
            <a:spAutoFit/>
          </a:bodyPr>
          <a:lstStyle/>
          <a:p>
            <a:r>
              <a:rPr lang="en-US" b="1" dirty="0" smtClean="0">
                <a:solidFill>
                  <a:srgbClr val="FF0000"/>
                </a:solidFill>
              </a:rPr>
              <a:t>Facilities: MBE, STM, TERS, STEM, ARPES</a:t>
            </a:r>
          </a:p>
        </p:txBody>
      </p:sp>
      <p:sp>
        <p:nvSpPr>
          <p:cNvPr id="25" name="TextBox 24"/>
          <p:cNvSpPr txBox="1"/>
          <p:nvPr/>
        </p:nvSpPr>
        <p:spPr>
          <a:xfrm>
            <a:off x="523214" y="205238"/>
            <a:ext cx="3337560" cy="584775"/>
          </a:xfrm>
          <a:prstGeom prst="rect">
            <a:avLst/>
          </a:prstGeom>
          <a:noFill/>
        </p:spPr>
        <p:txBody>
          <a:bodyPr wrap="square" rtlCol="0">
            <a:spAutoFit/>
          </a:bodyPr>
          <a:lstStyle/>
          <a:p>
            <a:r>
              <a:rPr lang="en-AU" sz="3200" b="1" dirty="0" smtClean="0">
                <a:solidFill>
                  <a:srgbClr val="002060"/>
                </a:solidFill>
                <a:latin typeface="+mj-lt"/>
              </a:rPr>
              <a:t>Conclusion</a:t>
            </a:r>
            <a:endParaRPr lang="en-US" sz="3200" b="1" dirty="0">
              <a:solidFill>
                <a:srgbClr val="002060"/>
              </a:solidFill>
              <a:latin typeface="+mj-lt"/>
            </a:endParaRPr>
          </a:p>
        </p:txBody>
      </p:sp>
      <p:cxnSp>
        <p:nvCxnSpPr>
          <p:cNvPr id="26" name="Straight Connector 25"/>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235165" y="909435"/>
            <a:ext cx="4452458" cy="2602865"/>
          </a:xfrm>
          <a:prstGeom prst="roundRect">
            <a:avLst/>
          </a:prstGeom>
          <a:noFill/>
          <a:ln w="28575" cmpd="sng">
            <a:solidFill>
              <a:srgbClr val="0000FF"/>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446719"/>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Image result for 北京航空航天大学"/>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6" name="Group 5"/>
          <p:cNvGrpSpPr/>
          <p:nvPr/>
        </p:nvGrpSpPr>
        <p:grpSpPr>
          <a:xfrm>
            <a:off x="6129888" y="5718016"/>
            <a:ext cx="2832355" cy="900000"/>
            <a:chOff x="6129888" y="5718016"/>
            <a:chExt cx="2832355" cy="900000"/>
          </a:xfrm>
        </p:grpSpPr>
        <p:pic>
          <p:nvPicPr>
            <p:cNvPr id="12" name="Picture 1"/>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29888" y="5718016"/>
              <a:ext cx="900000" cy="9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105992" y="5977860"/>
              <a:ext cx="1856251"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a:off x="7072613" y="5877475"/>
              <a:ext cx="1" cy="5691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523214" y="205238"/>
            <a:ext cx="3591586" cy="584775"/>
          </a:xfrm>
          <a:prstGeom prst="rect">
            <a:avLst/>
          </a:prstGeom>
          <a:noFill/>
        </p:spPr>
        <p:txBody>
          <a:bodyPr wrap="square" rtlCol="0">
            <a:spAutoFit/>
          </a:bodyPr>
          <a:lstStyle/>
          <a:p>
            <a:r>
              <a:rPr lang="en-AU" sz="3200" b="1" dirty="0" smtClean="0">
                <a:solidFill>
                  <a:srgbClr val="002060"/>
                </a:solidFill>
                <a:latin typeface="+mj-lt"/>
              </a:rPr>
              <a:t>Acknowledgement</a:t>
            </a:r>
            <a:endParaRPr lang="en-US" sz="3200" b="1" dirty="0">
              <a:solidFill>
                <a:srgbClr val="002060"/>
              </a:solidFill>
              <a:latin typeface="+mj-lt"/>
            </a:endParaRPr>
          </a:p>
        </p:txBody>
      </p:sp>
      <p:cxnSp>
        <p:nvCxnSpPr>
          <p:cNvPr id="9" name="Straight Connector 8"/>
          <p:cNvCxnSpPr/>
          <p:nvPr/>
        </p:nvCxnSpPr>
        <p:spPr>
          <a:xfrm>
            <a:off x="623841" y="726390"/>
            <a:ext cx="234154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74862" y="726294"/>
            <a:ext cx="7706477" cy="1184940"/>
          </a:xfrm>
          <a:prstGeom prst="rect">
            <a:avLst/>
          </a:prstGeom>
          <a:noFill/>
          <a:ln>
            <a:noFill/>
          </a:ln>
          <a:effectLst/>
        </p:spPr>
        <p:style>
          <a:lnRef idx="0">
            <a:schemeClr val="accent1"/>
          </a:lnRef>
          <a:fillRef idx="3">
            <a:schemeClr val="accent1"/>
          </a:fillRef>
          <a:effectRef idx="3">
            <a:schemeClr val="accent1"/>
          </a:effectRef>
          <a:fontRef idx="minor">
            <a:schemeClr val="lt1"/>
          </a:fontRef>
        </p:style>
        <p:txBody>
          <a:bodyPr>
            <a:spAutoFit/>
          </a:bodyPr>
          <a:lstStyle/>
          <a:p>
            <a:pPr algn="just">
              <a:lnSpc>
                <a:spcPct val="150000"/>
              </a:lnSpc>
            </a:pPr>
            <a:r>
              <a:rPr lang="en-AU" sz="1200" b="1" i="1" u="sng" dirty="0" smtClean="0">
                <a:solidFill>
                  <a:srgbClr val="002060"/>
                </a:solidFill>
                <a:cs typeface="Arial" charset="0"/>
              </a:rPr>
              <a:t>Research Grants</a:t>
            </a:r>
          </a:p>
          <a:p>
            <a:pPr algn="just">
              <a:lnSpc>
                <a:spcPct val="150000"/>
              </a:lnSpc>
            </a:pPr>
            <a:r>
              <a:rPr lang="en-AU" sz="1200" dirty="0" smtClean="0">
                <a:solidFill>
                  <a:srgbClr val="002060"/>
                </a:solidFill>
                <a:cs typeface="Arial" charset="0"/>
              </a:rPr>
              <a:t>These works were supported </a:t>
            </a:r>
            <a:r>
              <a:rPr lang="en-AU" sz="1200" dirty="0">
                <a:solidFill>
                  <a:srgbClr val="002060"/>
                </a:solidFill>
                <a:cs typeface="Arial" charset="0"/>
              </a:rPr>
              <a:t>by the </a:t>
            </a:r>
            <a:r>
              <a:rPr lang="en-AU" sz="1200" b="1" dirty="0">
                <a:solidFill>
                  <a:srgbClr val="002060"/>
                </a:solidFill>
                <a:cs typeface="Arial" charset="0"/>
              </a:rPr>
              <a:t>Australian Research Council </a:t>
            </a:r>
            <a:r>
              <a:rPr lang="en-AU" sz="1200" dirty="0">
                <a:solidFill>
                  <a:srgbClr val="002060"/>
                </a:solidFill>
                <a:cs typeface="Arial" charset="0"/>
              </a:rPr>
              <a:t>(ARC) through LIEF grants (LE100100081 and LE110100099</a:t>
            </a:r>
            <a:r>
              <a:rPr lang="en-AU" sz="1200" dirty="0" smtClean="0">
                <a:solidFill>
                  <a:srgbClr val="002060"/>
                </a:solidFill>
                <a:cs typeface="Arial" charset="0"/>
              </a:rPr>
              <a:t>), </a:t>
            </a:r>
            <a:r>
              <a:rPr lang="en-AU" sz="1200" dirty="0">
                <a:solidFill>
                  <a:srgbClr val="002060"/>
                </a:solidFill>
                <a:cs typeface="Arial" charset="0"/>
              </a:rPr>
              <a:t>Discovery </a:t>
            </a:r>
            <a:r>
              <a:rPr lang="en-AU" sz="1200" dirty="0" smtClean="0">
                <a:solidFill>
                  <a:srgbClr val="002060"/>
                </a:solidFill>
                <a:cs typeface="Arial" charset="0"/>
              </a:rPr>
              <a:t>Projects </a:t>
            </a:r>
            <a:r>
              <a:rPr lang="en-AU" sz="1200" dirty="0" smtClean="0">
                <a:solidFill>
                  <a:srgbClr val="002060"/>
                </a:solidFill>
              </a:rPr>
              <a:t>(</a:t>
            </a:r>
            <a:r>
              <a:rPr lang="en-AU" sz="1200" dirty="0">
                <a:solidFill>
                  <a:srgbClr val="002060"/>
                </a:solidFill>
              </a:rPr>
              <a:t>DP140102581, DP160102627, and DP170101467</a:t>
            </a:r>
            <a:r>
              <a:rPr lang="en-AU" sz="1200" dirty="0" smtClean="0">
                <a:solidFill>
                  <a:srgbClr val="002060"/>
                </a:solidFill>
              </a:rPr>
              <a:t>), </a:t>
            </a:r>
            <a:r>
              <a:rPr lang="en-AU" sz="1200" b="1" dirty="0" smtClean="0">
                <a:solidFill>
                  <a:srgbClr val="002060"/>
                </a:solidFill>
              </a:rPr>
              <a:t>BUAA-UOW Joint Research Centre </a:t>
            </a:r>
            <a:r>
              <a:rPr lang="en-AU" sz="1200" dirty="0" smtClean="0">
                <a:solidFill>
                  <a:srgbClr val="002060"/>
                </a:solidFill>
              </a:rPr>
              <a:t>Research Grants, </a:t>
            </a:r>
            <a:r>
              <a:rPr lang="en-AU" sz="1200" dirty="0" smtClean="0">
                <a:solidFill>
                  <a:srgbClr val="002060"/>
                </a:solidFill>
                <a:cs typeface="Arial" charset="0"/>
              </a:rPr>
              <a:t>and two </a:t>
            </a:r>
            <a:r>
              <a:rPr lang="en-AU" sz="1200" b="1" dirty="0" smtClean="0">
                <a:solidFill>
                  <a:srgbClr val="002060"/>
                </a:solidFill>
                <a:cs typeface="Arial" charset="0"/>
              </a:rPr>
              <a:t>University of Wollongong </a:t>
            </a:r>
            <a:r>
              <a:rPr lang="en-AU" sz="1200" dirty="0">
                <a:solidFill>
                  <a:srgbClr val="002060"/>
                </a:solidFill>
                <a:cs typeface="Arial" charset="0"/>
              </a:rPr>
              <a:t>Research Council (URC) Small </a:t>
            </a:r>
            <a:r>
              <a:rPr lang="en-AU" sz="1200" dirty="0" smtClean="0">
                <a:solidFill>
                  <a:srgbClr val="002060"/>
                </a:solidFill>
                <a:cs typeface="Arial" charset="0"/>
              </a:rPr>
              <a:t>Grant.</a:t>
            </a:r>
            <a:r>
              <a:rPr lang="zh-CN" altLang="en-US" sz="1200" dirty="0" smtClean="0">
                <a:solidFill>
                  <a:srgbClr val="002060"/>
                </a:solidFill>
                <a:cs typeface="Arial" charset="0"/>
              </a:rPr>
              <a:t> </a:t>
            </a:r>
            <a:r>
              <a:rPr lang="en-AU" sz="1200" dirty="0">
                <a:solidFill>
                  <a:srgbClr val="002060"/>
                </a:solidFill>
                <a:cs typeface="Arial" charset="0"/>
              </a:rPr>
              <a:t>. Youth 1000 Plan and NSFC.  </a:t>
            </a:r>
          </a:p>
        </p:txBody>
      </p:sp>
      <p:sp>
        <p:nvSpPr>
          <p:cNvPr id="11" name="矩形 11"/>
          <p:cNvSpPr/>
          <p:nvPr/>
        </p:nvSpPr>
        <p:spPr>
          <a:xfrm>
            <a:off x="578611" y="1819474"/>
            <a:ext cx="8026213" cy="3123931"/>
          </a:xfrm>
          <a:prstGeom prst="rect">
            <a:avLst/>
          </a:prstGeom>
          <a:noFill/>
          <a:ln>
            <a:noFill/>
          </a:ln>
          <a:effectLst/>
        </p:spPr>
        <p:style>
          <a:lnRef idx="0">
            <a:schemeClr val="accent1"/>
          </a:lnRef>
          <a:fillRef idx="3">
            <a:schemeClr val="accent1"/>
          </a:fillRef>
          <a:effectRef idx="3">
            <a:schemeClr val="accent1"/>
          </a:effectRef>
          <a:fontRef idx="minor">
            <a:schemeClr val="lt1"/>
          </a:fontRef>
        </p:style>
        <p:txBody>
          <a:bodyPr>
            <a:spAutoFit/>
          </a:bodyPr>
          <a:lstStyle/>
          <a:p>
            <a:pPr>
              <a:lnSpc>
                <a:spcPct val="150000"/>
              </a:lnSpc>
            </a:pPr>
            <a:r>
              <a:rPr lang="en-GB" altLang="zh-CN" sz="1200" b="1" i="1" u="sng" dirty="0" smtClean="0">
                <a:solidFill>
                  <a:srgbClr val="002060"/>
                </a:solidFill>
                <a:cs typeface="Arial" charset="0"/>
              </a:rPr>
              <a:t>Colleagues and Collaborators</a:t>
            </a:r>
          </a:p>
          <a:p>
            <a:pPr>
              <a:lnSpc>
                <a:spcPct val="150000"/>
              </a:lnSpc>
            </a:pPr>
            <a:r>
              <a:rPr lang="en-GB" altLang="zh-CN" sz="1200" b="1" dirty="0" smtClean="0">
                <a:solidFill>
                  <a:srgbClr val="002060"/>
                </a:solidFill>
                <a:cs typeface="Arial" charset="0"/>
              </a:rPr>
              <a:t>University </a:t>
            </a:r>
            <a:r>
              <a:rPr lang="en-GB" altLang="zh-CN" sz="1200" b="1" dirty="0">
                <a:solidFill>
                  <a:srgbClr val="002060"/>
                </a:solidFill>
                <a:cs typeface="Arial" charset="0"/>
              </a:rPr>
              <a:t>of Wollongong: </a:t>
            </a:r>
            <a:r>
              <a:rPr lang="en-GB" altLang="zh-CN" sz="1200" dirty="0" err="1">
                <a:solidFill>
                  <a:srgbClr val="002060"/>
                </a:solidFill>
                <a:cs typeface="Arial" charset="0"/>
              </a:rPr>
              <a:t>Prof.</a:t>
            </a:r>
            <a:r>
              <a:rPr lang="en-GB" altLang="zh-CN" sz="1200" dirty="0">
                <a:solidFill>
                  <a:srgbClr val="002060"/>
                </a:solidFill>
                <a:cs typeface="Arial" charset="0"/>
              </a:rPr>
              <a:t> </a:t>
            </a:r>
            <a:r>
              <a:rPr lang="en-GB" altLang="zh-CN" sz="1200" dirty="0" smtClean="0">
                <a:solidFill>
                  <a:srgbClr val="002060"/>
                </a:solidFill>
                <a:cs typeface="Arial" charset="0"/>
              </a:rPr>
              <a:t>Shi Xue </a:t>
            </a:r>
            <a:r>
              <a:rPr lang="en-GB" altLang="zh-CN" sz="1200" dirty="0">
                <a:solidFill>
                  <a:srgbClr val="002060"/>
                </a:solidFill>
                <a:cs typeface="Arial" charset="0"/>
              </a:rPr>
              <a:t>Dou, </a:t>
            </a:r>
            <a:r>
              <a:rPr lang="en-GB" altLang="zh-CN" sz="1200" dirty="0" err="1" smtClean="0">
                <a:solidFill>
                  <a:srgbClr val="002060"/>
                </a:solidFill>
                <a:cs typeface="Arial" charset="0"/>
              </a:rPr>
              <a:t>Dr</a:t>
            </a:r>
            <a:r>
              <a:rPr lang="en-GB" altLang="zh-CN" sz="1200" dirty="0" err="1">
                <a:solidFill>
                  <a:srgbClr val="002060"/>
                </a:solidFill>
                <a:cs typeface="Arial" charset="0"/>
              </a:rPr>
              <a:t>.</a:t>
            </a:r>
            <a:r>
              <a:rPr lang="en-GB" altLang="zh-CN" sz="1200" dirty="0">
                <a:solidFill>
                  <a:srgbClr val="002060"/>
                </a:solidFill>
                <a:cs typeface="Arial" charset="0"/>
              </a:rPr>
              <a:t> </a:t>
            </a:r>
            <a:r>
              <a:rPr lang="en-GB" altLang="zh-CN" sz="1200" dirty="0" smtClean="0">
                <a:solidFill>
                  <a:srgbClr val="002060"/>
                </a:solidFill>
                <a:cs typeface="Arial" charset="0"/>
              </a:rPr>
              <a:t>Xun </a:t>
            </a:r>
            <a:r>
              <a:rPr lang="en-GB" altLang="zh-CN" sz="1200" dirty="0">
                <a:solidFill>
                  <a:srgbClr val="002060"/>
                </a:solidFill>
                <a:cs typeface="Arial" charset="0"/>
              </a:rPr>
              <a:t>Xu, </a:t>
            </a:r>
            <a:r>
              <a:rPr lang="en-US" altLang="zh-CN" sz="1200" dirty="0" smtClean="0">
                <a:solidFill>
                  <a:srgbClr val="002060"/>
                </a:solidFill>
                <a:cs typeface="Arial" charset="0"/>
              </a:rPr>
              <a:t>Dr</a:t>
            </a:r>
            <a:r>
              <a:rPr lang="en-US" altLang="zh-CN" sz="1200" dirty="0">
                <a:solidFill>
                  <a:srgbClr val="002060"/>
                </a:solidFill>
                <a:cs typeface="Arial" charset="0"/>
              </a:rPr>
              <a:t>. </a:t>
            </a:r>
            <a:r>
              <a:rPr lang="en-US" altLang="zh-CN" sz="1200" dirty="0" smtClean="0">
                <a:solidFill>
                  <a:srgbClr val="002060"/>
                </a:solidFill>
                <a:cs typeface="Arial" charset="0"/>
              </a:rPr>
              <a:t>Jincheng </a:t>
            </a:r>
            <a:r>
              <a:rPr lang="en-US" altLang="zh-CN" sz="1200" dirty="0">
                <a:solidFill>
                  <a:srgbClr val="002060"/>
                </a:solidFill>
                <a:cs typeface="Arial" charset="0"/>
              </a:rPr>
              <a:t>Zhuang, </a:t>
            </a:r>
            <a:r>
              <a:rPr lang="en-GB" altLang="zh-CN" sz="1200" dirty="0" err="1">
                <a:solidFill>
                  <a:srgbClr val="002060"/>
                </a:solidFill>
                <a:cs typeface="Arial" charset="0"/>
              </a:rPr>
              <a:t>Dr.</a:t>
            </a:r>
            <a:r>
              <a:rPr lang="en-GB" altLang="zh-CN" sz="1200" dirty="0">
                <a:solidFill>
                  <a:srgbClr val="002060"/>
                </a:solidFill>
                <a:cs typeface="Arial" charset="0"/>
              </a:rPr>
              <a:t> </a:t>
            </a:r>
            <a:r>
              <a:rPr lang="en-GB" altLang="zh-CN" sz="1200" dirty="0" smtClean="0">
                <a:solidFill>
                  <a:srgbClr val="002060"/>
                </a:solidFill>
                <a:cs typeface="Arial" charset="0"/>
              </a:rPr>
              <a:t>Zhi </a:t>
            </a:r>
            <a:r>
              <a:rPr lang="en-GB" altLang="zh-CN" sz="1200" dirty="0">
                <a:solidFill>
                  <a:srgbClr val="002060"/>
                </a:solidFill>
                <a:cs typeface="Arial" charset="0"/>
              </a:rPr>
              <a:t>Li, </a:t>
            </a:r>
            <a:r>
              <a:rPr lang="en-GB" altLang="zh-CN" sz="1200" dirty="0" err="1" smtClean="0">
                <a:solidFill>
                  <a:srgbClr val="002060"/>
                </a:solidFill>
                <a:cs typeface="Arial" charset="0"/>
              </a:rPr>
              <a:t>Prof</a:t>
            </a:r>
            <a:r>
              <a:rPr lang="en-GB" altLang="zh-CN" sz="1200" dirty="0" err="1">
                <a:solidFill>
                  <a:srgbClr val="002060"/>
                </a:solidFill>
                <a:cs typeface="Arial" charset="0"/>
              </a:rPr>
              <a:t>.</a:t>
            </a:r>
            <a:r>
              <a:rPr lang="en-GB" altLang="zh-CN" sz="1200" dirty="0">
                <a:solidFill>
                  <a:srgbClr val="002060"/>
                </a:solidFill>
                <a:cs typeface="Arial" charset="0"/>
              </a:rPr>
              <a:t> </a:t>
            </a:r>
            <a:r>
              <a:rPr lang="en-GB" altLang="zh-CN" sz="1200" dirty="0" err="1">
                <a:solidFill>
                  <a:srgbClr val="002060"/>
                </a:solidFill>
                <a:cs typeface="Arial" charset="0"/>
              </a:rPr>
              <a:t>Xiaolin</a:t>
            </a:r>
            <a:r>
              <a:rPr lang="en-GB" altLang="zh-CN" sz="1200" dirty="0">
                <a:solidFill>
                  <a:srgbClr val="002060"/>
                </a:solidFill>
                <a:cs typeface="Arial" charset="0"/>
              </a:rPr>
              <a:t> Wang, </a:t>
            </a:r>
            <a:r>
              <a:rPr lang="en-GB" altLang="zh-CN" sz="1200" dirty="0" err="1">
                <a:solidFill>
                  <a:srgbClr val="002060"/>
                </a:solidFill>
                <a:cs typeface="Arial" charset="0"/>
              </a:rPr>
              <a:t>Prof.</a:t>
            </a:r>
            <a:r>
              <a:rPr lang="en-GB" altLang="zh-CN" sz="1200" dirty="0">
                <a:solidFill>
                  <a:srgbClr val="002060"/>
                </a:solidFill>
                <a:cs typeface="Arial" charset="0"/>
              </a:rPr>
              <a:t> Chao Zhang</a:t>
            </a:r>
            <a:r>
              <a:rPr lang="en-GB" altLang="zh-CN" sz="1200" dirty="0" smtClean="0">
                <a:solidFill>
                  <a:srgbClr val="002060"/>
                </a:solidFill>
                <a:cs typeface="Arial" charset="0"/>
              </a:rPr>
              <a:t>, </a:t>
            </a:r>
            <a:r>
              <a:rPr lang="en-GB" altLang="zh-CN" sz="1200" dirty="0" err="1" smtClean="0">
                <a:solidFill>
                  <a:srgbClr val="002060"/>
                </a:solidFill>
                <a:cs typeface="Arial" charset="0"/>
              </a:rPr>
              <a:t>Mr</a:t>
            </a:r>
            <a:r>
              <a:rPr lang="en-GB" altLang="zh-CN" sz="1200" dirty="0" err="1">
                <a:solidFill>
                  <a:srgbClr val="002060"/>
                </a:solidFill>
                <a:cs typeface="Arial" charset="0"/>
              </a:rPr>
              <a:t>.</a:t>
            </a:r>
            <a:r>
              <a:rPr lang="en-GB" altLang="zh-CN" sz="1200" dirty="0">
                <a:solidFill>
                  <a:srgbClr val="002060"/>
                </a:solidFill>
                <a:cs typeface="Arial" charset="0"/>
              </a:rPr>
              <a:t> </a:t>
            </a:r>
            <a:r>
              <a:rPr lang="en-GB" altLang="zh-CN" sz="1200" dirty="0" smtClean="0">
                <a:solidFill>
                  <a:srgbClr val="002060"/>
                </a:solidFill>
                <a:cs typeface="Arial" charset="0"/>
              </a:rPr>
              <a:t>Haifeng </a:t>
            </a:r>
            <a:r>
              <a:rPr lang="en-GB" altLang="zh-CN" sz="1200" dirty="0">
                <a:solidFill>
                  <a:srgbClr val="002060"/>
                </a:solidFill>
                <a:cs typeface="Arial" charset="0"/>
              </a:rPr>
              <a:t>Feng, </a:t>
            </a:r>
            <a:r>
              <a:rPr lang="en-GB" altLang="zh-CN" sz="1200" dirty="0" err="1" smtClean="0">
                <a:solidFill>
                  <a:srgbClr val="002060"/>
                </a:solidFill>
                <a:cs typeface="Arial" charset="0"/>
              </a:rPr>
              <a:t>Mrs.</a:t>
            </a:r>
            <a:r>
              <a:rPr lang="en-GB" altLang="zh-CN" sz="1200" dirty="0" smtClean="0">
                <a:solidFill>
                  <a:srgbClr val="002060"/>
                </a:solidFill>
                <a:cs typeface="Arial" charset="0"/>
              </a:rPr>
              <a:t> </a:t>
            </a:r>
            <a:r>
              <a:rPr lang="en-GB" altLang="zh-CN" sz="1200" dirty="0" err="1" smtClean="0">
                <a:solidFill>
                  <a:srgbClr val="002060"/>
                </a:solidFill>
                <a:cs typeface="Arial" charset="0"/>
              </a:rPr>
              <a:t>Yundan</a:t>
            </a:r>
            <a:r>
              <a:rPr lang="en-GB" altLang="zh-CN" sz="1200" dirty="0" smtClean="0">
                <a:solidFill>
                  <a:srgbClr val="002060"/>
                </a:solidFill>
                <a:cs typeface="Arial" charset="0"/>
              </a:rPr>
              <a:t> Liu, </a:t>
            </a:r>
            <a:r>
              <a:rPr lang="en-GB" altLang="zh-CN" sz="1200" dirty="0" err="1" smtClean="0">
                <a:solidFill>
                  <a:srgbClr val="002060"/>
                </a:solidFill>
                <a:cs typeface="Arial" charset="0"/>
              </a:rPr>
              <a:t>Dr</a:t>
            </a:r>
            <a:r>
              <a:rPr lang="en-GB" altLang="zh-CN" sz="1200" dirty="0" err="1">
                <a:solidFill>
                  <a:srgbClr val="002060"/>
                </a:solidFill>
                <a:cs typeface="Arial" charset="0"/>
              </a:rPr>
              <a:t>.</a:t>
            </a:r>
            <a:r>
              <a:rPr lang="en-GB" altLang="zh-CN" sz="1200" dirty="0">
                <a:solidFill>
                  <a:srgbClr val="002060"/>
                </a:solidFill>
                <a:cs typeface="Arial" charset="0"/>
              </a:rPr>
              <a:t> </a:t>
            </a:r>
            <a:r>
              <a:rPr lang="en-US" altLang="zh-CN" sz="1200" dirty="0" smtClean="0">
                <a:solidFill>
                  <a:srgbClr val="002060"/>
                </a:solidFill>
                <a:cs typeface="Arial" charset="0"/>
              </a:rPr>
              <a:t>Germanas Peleckis, Dr. Gilberto Casillas-Garcia</a:t>
            </a:r>
            <a:endParaRPr lang="en-US" altLang="zh-CN" sz="1200" dirty="0">
              <a:solidFill>
                <a:srgbClr val="002060"/>
              </a:solidFill>
              <a:cs typeface="Arial" charset="0"/>
            </a:endParaRPr>
          </a:p>
          <a:p>
            <a:pPr>
              <a:lnSpc>
                <a:spcPct val="150000"/>
              </a:lnSpc>
            </a:pPr>
            <a:r>
              <a:rPr lang="en-US" altLang="zh-CN" sz="1200" b="1" dirty="0">
                <a:solidFill>
                  <a:srgbClr val="002060"/>
                </a:solidFill>
                <a:cs typeface="Arial" charset="0"/>
              </a:rPr>
              <a:t>Collaborators: </a:t>
            </a:r>
            <a:r>
              <a:rPr lang="en-US" altLang="zh-CN" sz="1200" dirty="0" smtClean="0">
                <a:solidFill>
                  <a:srgbClr val="002060"/>
                </a:solidFill>
                <a:cs typeface="Arial" charset="0"/>
              </a:rPr>
              <a:t>Prof</a:t>
            </a:r>
            <a:r>
              <a:rPr lang="en-US" altLang="zh-CN" sz="1200" dirty="0">
                <a:solidFill>
                  <a:srgbClr val="002060"/>
                </a:solidFill>
                <a:cs typeface="Arial" charset="0"/>
              </a:rPr>
              <a:t>. </a:t>
            </a:r>
            <a:r>
              <a:rPr lang="en-US" altLang="zh-CN" sz="1200" dirty="0" err="1">
                <a:solidFill>
                  <a:srgbClr val="002060"/>
                </a:solidFill>
                <a:cs typeface="Arial" charset="0"/>
              </a:rPr>
              <a:t>Kehui</a:t>
            </a:r>
            <a:r>
              <a:rPr lang="en-US" altLang="zh-CN" sz="1200" dirty="0">
                <a:solidFill>
                  <a:srgbClr val="002060"/>
                </a:solidFill>
                <a:cs typeface="Arial" charset="0"/>
              </a:rPr>
              <a:t> </a:t>
            </a:r>
            <a:r>
              <a:rPr lang="en-US" altLang="zh-CN" sz="1200" dirty="0" smtClean="0">
                <a:solidFill>
                  <a:srgbClr val="002060"/>
                </a:solidFill>
                <a:cs typeface="Arial" charset="0"/>
              </a:rPr>
              <a:t>Wu and Prof </a:t>
            </a:r>
            <a:r>
              <a:rPr lang="en-US" altLang="zh-CN" sz="1200" dirty="0" err="1" smtClean="0">
                <a:solidFill>
                  <a:srgbClr val="002060"/>
                </a:solidFill>
                <a:cs typeface="Arial" charset="0"/>
              </a:rPr>
              <a:t>Lan</a:t>
            </a:r>
            <a:r>
              <a:rPr lang="en-US" altLang="zh-CN" sz="1200" dirty="0" smtClean="0">
                <a:solidFill>
                  <a:srgbClr val="002060"/>
                </a:solidFill>
                <a:cs typeface="Arial" charset="0"/>
              </a:rPr>
              <a:t> Chen’s </a:t>
            </a:r>
            <a:r>
              <a:rPr lang="en-US" altLang="zh-CN" sz="1200" dirty="0">
                <a:solidFill>
                  <a:srgbClr val="002060"/>
                </a:solidFill>
                <a:cs typeface="Arial" charset="0"/>
              </a:rPr>
              <a:t>group (</a:t>
            </a:r>
            <a:r>
              <a:rPr lang="en-US" altLang="zh-CN" sz="1200" b="1" dirty="0">
                <a:solidFill>
                  <a:srgbClr val="002060"/>
                </a:solidFill>
                <a:cs typeface="Arial" charset="0"/>
              </a:rPr>
              <a:t>IOP, CAS</a:t>
            </a:r>
            <a:r>
              <a:rPr lang="en-US" altLang="zh-CN" sz="1200" dirty="0">
                <a:solidFill>
                  <a:srgbClr val="002060"/>
                </a:solidFill>
                <a:cs typeface="Arial" charset="0"/>
              </a:rPr>
              <a:t>), </a:t>
            </a:r>
            <a:r>
              <a:rPr lang="en-US" altLang="zh-CN" sz="1200" dirty="0">
                <a:solidFill>
                  <a:srgbClr val="002060"/>
                </a:solidFill>
                <a:cs typeface="Arial" charset="0"/>
              </a:rPr>
              <a:t>Prof. </a:t>
            </a:r>
            <a:r>
              <a:rPr lang="en-US" altLang="zh-CN" sz="1200" dirty="0" err="1">
                <a:solidFill>
                  <a:srgbClr val="002060"/>
                </a:solidFill>
                <a:cs typeface="Arial" charset="0"/>
              </a:rPr>
              <a:t>Jijun</a:t>
            </a:r>
            <a:r>
              <a:rPr lang="en-US" altLang="zh-CN" sz="1200" dirty="0">
                <a:solidFill>
                  <a:srgbClr val="002060"/>
                </a:solidFill>
                <a:cs typeface="Arial" charset="0"/>
              </a:rPr>
              <a:t> Zhao’s group (</a:t>
            </a:r>
            <a:r>
              <a:rPr lang="en-US" altLang="zh-CN" sz="1200" b="1" dirty="0">
                <a:solidFill>
                  <a:srgbClr val="002060"/>
                </a:solidFill>
                <a:cs typeface="Arial" charset="0"/>
              </a:rPr>
              <a:t>DUT</a:t>
            </a:r>
            <a:r>
              <a:rPr lang="en-US" altLang="zh-CN" sz="1200" dirty="0">
                <a:solidFill>
                  <a:srgbClr val="002060"/>
                </a:solidFill>
                <a:cs typeface="Arial" charset="0"/>
              </a:rPr>
              <a:t>), Dr</a:t>
            </a:r>
            <a:r>
              <a:rPr lang="en-US" altLang="zh-CN" sz="1200" dirty="0" smtClean="0">
                <a:solidFill>
                  <a:srgbClr val="002060"/>
                </a:solidFill>
                <a:cs typeface="Arial" charset="0"/>
              </a:rPr>
              <a:t>. </a:t>
            </a:r>
            <a:r>
              <a:rPr lang="en-US" altLang="zh-CN" sz="1200" dirty="0" err="1" smtClean="0">
                <a:solidFill>
                  <a:srgbClr val="002060"/>
                </a:solidFill>
                <a:cs typeface="Arial" charset="0"/>
              </a:rPr>
              <a:t>Jiaou</a:t>
            </a:r>
            <a:r>
              <a:rPr lang="en-US" altLang="zh-CN" sz="1200" dirty="0" smtClean="0">
                <a:solidFill>
                  <a:srgbClr val="002060"/>
                </a:solidFill>
                <a:cs typeface="Arial" charset="0"/>
              </a:rPr>
              <a:t> Wang’s group (</a:t>
            </a:r>
            <a:r>
              <a:rPr lang="en-US" altLang="zh-CN" sz="1200" b="1" dirty="0" smtClean="0">
                <a:solidFill>
                  <a:srgbClr val="002060"/>
                </a:solidFill>
                <a:cs typeface="Arial" charset="0"/>
              </a:rPr>
              <a:t>IHEP, CAS</a:t>
            </a:r>
            <a:r>
              <a:rPr lang="en-US" altLang="zh-CN" sz="1200" dirty="0" smtClean="0">
                <a:solidFill>
                  <a:srgbClr val="002060"/>
                </a:solidFill>
                <a:cs typeface="Arial" charset="0"/>
              </a:rPr>
              <a:t>), Dr. </a:t>
            </a:r>
            <a:r>
              <a:rPr lang="en-US" altLang="zh-CN" sz="1200" dirty="0">
                <a:solidFill>
                  <a:srgbClr val="002060"/>
                </a:solidFill>
                <a:cs typeface="Arial" charset="0"/>
              </a:rPr>
              <a:t>Antoine </a:t>
            </a:r>
            <a:r>
              <a:rPr lang="en-US" sz="1200" dirty="0" err="1" smtClean="0">
                <a:solidFill>
                  <a:srgbClr val="002060"/>
                </a:solidFill>
                <a:cs typeface="Arial" charset="0"/>
              </a:rPr>
              <a:t>Fleurence</a:t>
            </a:r>
            <a:r>
              <a:rPr lang="en-US" sz="1200" dirty="0" smtClean="0">
                <a:solidFill>
                  <a:srgbClr val="002060"/>
                </a:solidFill>
                <a:cs typeface="Arial" charset="0"/>
              </a:rPr>
              <a:t> (</a:t>
            </a:r>
            <a:r>
              <a:rPr lang="en-US" sz="1200" b="1" dirty="0" smtClean="0">
                <a:solidFill>
                  <a:srgbClr val="002060"/>
                </a:solidFill>
                <a:cs typeface="Arial" charset="0"/>
              </a:rPr>
              <a:t>JAIST</a:t>
            </a:r>
            <a:r>
              <a:rPr lang="en-US" sz="1200" dirty="0" smtClean="0">
                <a:solidFill>
                  <a:srgbClr val="002060"/>
                </a:solidFill>
                <a:cs typeface="Arial" charset="0"/>
              </a:rPr>
              <a:t>),</a:t>
            </a:r>
            <a:r>
              <a:rPr lang="en-US" altLang="zh-CN" sz="1200" dirty="0" smtClean="0">
                <a:solidFill>
                  <a:srgbClr val="002060"/>
                </a:solidFill>
                <a:cs typeface="Arial" charset="0"/>
              </a:rPr>
              <a:t> </a:t>
            </a:r>
            <a:r>
              <a:rPr lang="en-US" altLang="zh-CN" sz="1200" dirty="0" smtClean="0">
                <a:solidFill>
                  <a:srgbClr val="002060"/>
                </a:solidFill>
                <a:cs typeface="Arial" charset="0"/>
              </a:rPr>
              <a:t>Prof</a:t>
            </a:r>
            <a:r>
              <a:rPr lang="en-US" altLang="zh-CN" sz="1200" dirty="0">
                <a:solidFill>
                  <a:srgbClr val="002060"/>
                </a:solidFill>
                <a:cs typeface="Arial" charset="0"/>
              </a:rPr>
              <a:t>. </a:t>
            </a:r>
            <a:r>
              <a:rPr lang="en-US" altLang="zh-CN" sz="1200" dirty="0" smtClean="0">
                <a:solidFill>
                  <a:srgbClr val="002060"/>
                </a:solidFill>
                <a:cs typeface="Arial" charset="0"/>
              </a:rPr>
              <a:t>Weichang </a:t>
            </a:r>
            <a:r>
              <a:rPr lang="en-US" altLang="zh-CN" sz="1200" dirty="0" err="1" smtClean="0">
                <a:solidFill>
                  <a:srgbClr val="002060"/>
                </a:solidFill>
                <a:cs typeface="Arial" charset="0"/>
              </a:rPr>
              <a:t>Hao</a:t>
            </a:r>
            <a:r>
              <a:rPr lang="en-US" altLang="zh-CN" sz="1200" dirty="0" smtClean="0">
                <a:solidFill>
                  <a:srgbClr val="002060"/>
                </a:solidFill>
                <a:cs typeface="Arial" charset="0"/>
              </a:rPr>
              <a:t> (</a:t>
            </a:r>
            <a:r>
              <a:rPr lang="en-US" altLang="zh-CN" sz="1200" b="1" dirty="0" smtClean="0">
                <a:solidFill>
                  <a:srgbClr val="002060"/>
                </a:solidFill>
                <a:cs typeface="Arial" charset="0"/>
              </a:rPr>
              <a:t>BUAA</a:t>
            </a:r>
            <a:r>
              <a:rPr lang="en-US" altLang="zh-CN" sz="1200" dirty="0" smtClean="0">
                <a:solidFill>
                  <a:srgbClr val="002060"/>
                </a:solidFill>
                <a:cs typeface="Arial" charset="0"/>
              </a:rPr>
              <a:t>), </a:t>
            </a:r>
            <a:r>
              <a:rPr lang="en-US" altLang="zh-CN" sz="1200" dirty="0">
                <a:solidFill>
                  <a:srgbClr val="002060"/>
                </a:solidFill>
                <a:cs typeface="Arial" charset="0"/>
              </a:rPr>
              <a:t>Prof. </a:t>
            </a:r>
            <a:r>
              <a:rPr lang="en-US" altLang="zh-CN" sz="1200" dirty="0" smtClean="0">
                <a:solidFill>
                  <a:srgbClr val="002060"/>
                </a:solidFill>
                <a:cs typeface="Arial" charset="0"/>
              </a:rPr>
              <a:t>Feng Liu (</a:t>
            </a:r>
            <a:r>
              <a:rPr lang="en-US" altLang="zh-CN" sz="1200" b="1" dirty="0" smtClean="0">
                <a:solidFill>
                  <a:srgbClr val="002060"/>
                </a:solidFill>
                <a:cs typeface="Arial" charset="0"/>
              </a:rPr>
              <a:t>Utah </a:t>
            </a:r>
            <a:r>
              <a:rPr lang="en-US" altLang="zh-CN" sz="1200" b="1" dirty="0" err="1" smtClean="0">
                <a:solidFill>
                  <a:srgbClr val="002060"/>
                </a:solidFill>
                <a:cs typeface="Arial" charset="0"/>
              </a:rPr>
              <a:t>Uni</a:t>
            </a:r>
            <a:r>
              <a:rPr lang="en-US" altLang="zh-CN" sz="1200" dirty="0" smtClean="0">
                <a:solidFill>
                  <a:srgbClr val="002060"/>
                </a:solidFill>
                <a:cs typeface="Arial" charset="0"/>
              </a:rPr>
              <a:t>), </a:t>
            </a:r>
            <a:r>
              <a:rPr lang="en-US" altLang="zh-CN" sz="1200" dirty="0">
                <a:solidFill>
                  <a:srgbClr val="002060"/>
                </a:solidFill>
                <a:cs typeface="Arial" charset="0"/>
              </a:rPr>
              <a:t>Dr. </a:t>
            </a:r>
            <a:r>
              <a:rPr lang="en-US" altLang="zh-CN" sz="1200" dirty="0" smtClean="0">
                <a:solidFill>
                  <a:srgbClr val="002060"/>
                </a:solidFill>
                <a:cs typeface="Arial" charset="0"/>
              </a:rPr>
              <a:t>Z</a:t>
            </a:r>
            <a:r>
              <a:rPr lang="en-US" altLang="zh-CN" sz="1200" dirty="0">
                <a:solidFill>
                  <a:srgbClr val="002060"/>
                </a:solidFill>
                <a:cs typeface="Arial" charset="0"/>
              </a:rPr>
              <a:t>heng</a:t>
            </a:r>
            <a:r>
              <a:rPr lang="en-US" altLang="zh-CN" sz="1200" dirty="0" smtClean="0">
                <a:solidFill>
                  <a:srgbClr val="002060"/>
                </a:solidFill>
                <a:cs typeface="Arial" charset="0"/>
              </a:rPr>
              <a:t> Liu (</a:t>
            </a:r>
            <a:r>
              <a:rPr lang="en-US" altLang="zh-CN" sz="1200" b="1" dirty="0" smtClean="0">
                <a:solidFill>
                  <a:srgbClr val="002060"/>
                </a:solidFill>
                <a:cs typeface="Arial" charset="0"/>
              </a:rPr>
              <a:t>Tsinghua </a:t>
            </a:r>
            <a:r>
              <a:rPr lang="en-US" altLang="zh-CN" sz="1200" b="1" dirty="0" err="1" smtClean="0">
                <a:solidFill>
                  <a:srgbClr val="002060"/>
                </a:solidFill>
                <a:cs typeface="Arial" charset="0"/>
              </a:rPr>
              <a:t>Uni</a:t>
            </a:r>
            <a:r>
              <a:rPr lang="en-US" altLang="zh-CN" sz="1200" dirty="0" smtClean="0">
                <a:solidFill>
                  <a:srgbClr val="002060"/>
                </a:solidFill>
                <a:cs typeface="Arial" charset="0"/>
              </a:rPr>
              <a:t>), Prof. Zhenpeng Hu (</a:t>
            </a:r>
            <a:r>
              <a:rPr lang="en-US" altLang="zh-CN" sz="1200" b="1" dirty="0" err="1" smtClean="0">
                <a:solidFill>
                  <a:srgbClr val="002060"/>
                </a:solidFill>
                <a:cs typeface="Arial" charset="0"/>
              </a:rPr>
              <a:t>Nankai</a:t>
            </a:r>
            <a:r>
              <a:rPr lang="en-US" altLang="zh-CN" sz="1200" b="1" dirty="0" smtClean="0">
                <a:solidFill>
                  <a:srgbClr val="002060"/>
                </a:solidFill>
                <a:cs typeface="Arial" charset="0"/>
              </a:rPr>
              <a:t> </a:t>
            </a:r>
            <a:r>
              <a:rPr lang="en-US" altLang="zh-CN" sz="1200" b="1" dirty="0" err="1" smtClean="0">
                <a:solidFill>
                  <a:srgbClr val="002060"/>
                </a:solidFill>
                <a:cs typeface="Arial" charset="0"/>
              </a:rPr>
              <a:t>Uni</a:t>
            </a:r>
            <a:r>
              <a:rPr lang="en-US" altLang="zh-CN" sz="1200" dirty="0" smtClean="0">
                <a:solidFill>
                  <a:srgbClr val="002060"/>
                </a:solidFill>
                <a:cs typeface="Arial" charset="0"/>
              </a:rPr>
              <a:t>).</a:t>
            </a:r>
            <a:endParaRPr lang="en-GB" altLang="zh-CN" sz="1200" b="1" i="1" u="sng" dirty="0" smtClean="0">
              <a:solidFill>
                <a:srgbClr val="002060"/>
              </a:solidFill>
              <a:cs typeface="Arial" charset="0"/>
            </a:endParaRPr>
          </a:p>
          <a:p>
            <a:pPr>
              <a:lnSpc>
                <a:spcPct val="150000"/>
              </a:lnSpc>
            </a:pPr>
            <a:r>
              <a:rPr lang="en-GB" altLang="zh-CN" sz="1200" b="1" i="1" u="sng" dirty="0" smtClean="0">
                <a:solidFill>
                  <a:srgbClr val="002060"/>
                </a:solidFill>
                <a:cs typeface="Arial" charset="0"/>
              </a:rPr>
              <a:t>STM Team @ UOW</a:t>
            </a:r>
          </a:p>
          <a:p>
            <a:pPr>
              <a:lnSpc>
                <a:spcPct val="150000"/>
              </a:lnSpc>
            </a:pPr>
            <a:r>
              <a:rPr lang="en-US" altLang="zh-CN" sz="1200" dirty="0" smtClean="0">
                <a:solidFill>
                  <a:srgbClr val="002060"/>
                </a:solidFill>
                <a:cs typeface="Arial" charset="0"/>
              </a:rPr>
              <a:t>  </a:t>
            </a:r>
            <a:r>
              <a:rPr lang="en-US" altLang="zh-CN" sz="1200" dirty="0">
                <a:solidFill>
                  <a:srgbClr val="002060"/>
                </a:solidFill>
                <a:cs typeface="Arial" charset="0"/>
              </a:rPr>
              <a:t>			</a:t>
            </a:r>
          </a:p>
          <a:p>
            <a:pPr>
              <a:lnSpc>
                <a:spcPct val="150000"/>
              </a:lnSpc>
            </a:pPr>
            <a:endParaRPr lang="en-US" altLang="zh-CN" sz="1200" dirty="0">
              <a:solidFill>
                <a:srgbClr val="002060"/>
              </a:solidFill>
              <a:cs typeface="Arial" charset="0"/>
            </a:endParaRPr>
          </a:p>
          <a:p>
            <a:pPr>
              <a:lnSpc>
                <a:spcPct val="150000"/>
              </a:lnSpc>
            </a:pPr>
            <a:endParaRPr lang="en-US" altLang="zh-CN" sz="1200" dirty="0">
              <a:solidFill>
                <a:srgbClr val="002060"/>
              </a:solidFill>
              <a:cs typeface="Arial" charset="0"/>
            </a:endParaRPr>
          </a:p>
          <a:p>
            <a:pPr>
              <a:lnSpc>
                <a:spcPct val="150000"/>
              </a:lnSpc>
            </a:pPr>
            <a:endParaRPr lang="en-US" altLang="zh-CN" sz="1200" dirty="0">
              <a:solidFill>
                <a:srgbClr val="002060"/>
              </a:solidFill>
              <a:cs typeface="Arial" charset="0"/>
            </a:endParaRPr>
          </a:p>
        </p:txBody>
      </p:sp>
      <p:pic>
        <p:nvPicPr>
          <p:cNvPr id="2560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57922" y="3892403"/>
            <a:ext cx="5363364" cy="2579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547782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9144000" cy="6858000"/>
          </a:xfrm>
        </p:grpSpPr>
        <p:sp>
          <p:nvSpPr>
            <p:cNvPr id="2" name="Rectangle 1"/>
            <p:cNvSpPr/>
            <p:nvPr/>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248229" y="5885095"/>
              <a:ext cx="2572243" cy="569129"/>
              <a:chOff x="6248229" y="5885095"/>
              <a:chExt cx="2572243" cy="569129"/>
            </a:xfrm>
          </p:grpSpPr>
          <p:pic>
            <p:nvPicPr>
              <p:cNvPr id="3" name="Picture 2" descr="Image result for u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229" y="5896688"/>
                <a:ext cx="674446" cy="54594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H="1">
                <a:off x="7072613" y="5885095"/>
                <a:ext cx="1" cy="569129"/>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37489" y="6025894"/>
                <a:ext cx="1582983" cy="287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pic>
        <p:nvPicPr>
          <p:cNvPr id="18" name="Picture 2" descr="S:\AIIM\ISEM\ISEM Logo\Web ISEM logo.png"/>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1100845" y="5996940"/>
            <a:ext cx="1416173" cy="338674"/>
          </a:xfrm>
          <a:prstGeom prst="rect">
            <a:avLst/>
          </a:prstGeom>
          <a:noFill/>
          <a:ln w="9525">
            <a:noFill/>
            <a:miter lim="800000"/>
            <a:headEnd/>
            <a:tailEnd/>
          </a:ln>
        </p:spPr>
      </p:pic>
      <p:sp>
        <p:nvSpPr>
          <p:cNvPr id="19" name="Rectangle 18"/>
          <p:cNvSpPr/>
          <p:nvPr/>
        </p:nvSpPr>
        <p:spPr>
          <a:xfrm>
            <a:off x="171675" y="5873462"/>
            <a:ext cx="819118" cy="584775"/>
          </a:xfrm>
          <a:prstGeom prst="rect">
            <a:avLst/>
          </a:prstGeom>
        </p:spPr>
        <p:txBody>
          <a:bodyPr wrap="square">
            <a:spAutoFit/>
          </a:bodyPr>
          <a:lstStyle/>
          <a:p>
            <a:pPr algn="r"/>
            <a:r>
              <a:rPr lang="en-AU" sz="800" b="1" dirty="0" smtClean="0">
                <a:solidFill>
                  <a:srgbClr val="FF0000"/>
                </a:solidFill>
                <a:latin typeface="Arial Narrow" panose="020B0606020202030204" pitchFamily="34" charset="0"/>
              </a:rPr>
              <a:t>B</a:t>
            </a:r>
            <a:r>
              <a:rPr lang="en-AU" sz="800" b="1" dirty="0" smtClean="0">
                <a:solidFill>
                  <a:schemeClr val="bg1"/>
                </a:solidFill>
                <a:latin typeface="Arial Narrow" panose="020B0606020202030204" pitchFamily="34" charset="0"/>
              </a:rPr>
              <a:t>UAA-UOW </a:t>
            </a:r>
            <a:r>
              <a:rPr lang="en-AU" sz="800" b="1" dirty="0" smtClean="0">
                <a:solidFill>
                  <a:srgbClr val="FF0000"/>
                </a:solidFill>
                <a:latin typeface="Arial Narrow" panose="020B0606020202030204" pitchFamily="34" charset="0"/>
              </a:rPr>
              <a:t>J</a:t>
            </a:r>
            <a:r>
              <a:rPr lang="en-AU" sz="800" b="1" dirty="0" smtClean="0">
                <a:solidFill>
                  <a:schemeClr val="bg1"/>
                </a:solidFill>
                <a:latin typeface="Arial Narrow" panose="020B0606020202030204" pitchFamily="34" charset="0"/>
              </a:rPr>
              <a:t>OINT </a:t>
            </a:r>
            <a:r>
              <a:rPr lang="en-AU" sz="800" b="1" dirty="0" smtClean="0">
                <a:solidFill>
                  <a:srgbClr val="FF0000"/>
                </a:solidFill>
                <a:latin typeface="Arial Narrow" panose="020B0606020202030204" pitchFamily="34" charset="0"/>
              </a:rPr>
              <a:t>R</a:t>
            </a:r>
            <a:r>
              <a:rPr lang="en-AU" sz="800" b="1" dirty="0" smtClean="0">
                <a:solidFill>
                  <a:schemeClr val="bg1"/>
                </a:solidFill>
                <a:latin typeface="Arial Narrow" panose="020B0606020202030204" pitchFamily="34" charset="0"/>
              </a:rPr>
              <a:t>ESEARCH </a:t>
            </a:r>
            <a:r>
              <a:rPr lang="en-AU" sz="800" b="1" dirty="0" smtClean="0">
                <a:solidFill>
                  <a:srgbClr val="FF0000"/>
                </a:solidFill>
                <a:latin typeface="Arial Narrow" panose="020B0606020202030204" pitchFamily="34" charset="0"/>
              </a:rPr>
              <a:t>C</a:t>
            </a:r>
            <a:r>
              <a:rPr lang="en-AU" sz="800" b="1" dirty="0" smtClean="0">
                <a:solidFill>
                  <a:schemeClr val="bg1"/>
                </a:solidFill>
                <a:latin typeface="Arial Narrow" panose="020B0606020202030204" pitchFamily="34" charset="0"/>
              </a:rPr>
              <a:t>ENTRE</a:t>
            </a:r>
          </a:p>
        </p:txBody>
      </p:sp>
      <p:sp>
        <p:nvSpPr>
          <p:cNvPr id="20" name="Rectangle 19"/>
          <p:cNvSpPr/>
          <p:nvPr/>
        </p:nvSpPr>
        <p:spPr>
          <a:xfrm>
            <a:off x="2560320" y="5873462"/>
            <a:ext cx="931560" cy="584775"/>
          </a:xfrm>
          <a:prstGeom prst="rect">
            <a:avLst/>
          </a:prstGeom>
        </p:spPr>
        <p:txBody>
          <a:bodyPr wrap="square">
            <a:spAutoFit/>
          </a:bodyPr>
          <a:lstStyle/>
          <a:p>
            <a:pPr algn="r"/>
            <a:r>
              <a:rPr lang="en-AU" sz="800" b="1" dirty="0" smtClean="0">
                <a:solidFill>
                  <a:schemeClr val="bg1"/>
                </a:solidFill>
                <a:latin typeface="Bell MT" panose="02020503060305020303" pitchFamily="18" charset="0"/>
              </a:rPr>
              <a:t>AUSTRALIAN </a:t>
            </a:r>
          </a:p>
          <a:p>
            <a:pPr algn="r"/>
            <a:r>
              <a:rPr lang="en-AU" sz="800" b="1" dirty="0" smtClean="0">
                <a:solidFill>
                  <a:schemeClr val="bg1"/>
                </a:solidFill>
                <a:latin typeface="Bell MT" panose="02020503060305020303" pitchFamily="18" charset="0"/>
              </a:rPr>
              <a:t>INSTITUTE </a:t>
            </a:r>
            <a:r>
              <a:rPr lang="en-AU" sz="800" b="1" i="1" dirty="0" smtClean="0">
                <a:solidFill>
                  <a:schemeClr val="bg1"/>
                </a:solidFill>
                <a:latin typeface="+mj-lt"/>
              </a:rPr>
              <a:t>for</a:t>
            </a:r>
          </a:p>
          <a:p>
            <a:pPr algn="r"/>
            <a:r>
              <a:rPr lang="en-AU" sz="800" b="1" dirty="0" smtClean="0">
                <a:solidFill>
                  <a:schemeClr val="bg1"/>
                </a:solidFill>
                <a:latin typeface="Bell MT" panose="02020503060305020303" pitchFamily="18" charset="0"/>
              </a:rPr>
              <a:t>INNOVATIVE</a:t>
            </a:r>
          </a:p>
          <a:p>
            <a:pPr algn="r"/>
            <a:r>
              <a:rPr lang="en-AU" sz="800" b="1" dirty="0" smtClean="0">
                <a:solidFill>
                  <a:schemeClr val="bg1"/>
                </a:solidFill>
                <a:latin typeface="Bell MT" panose="02020503060305020303" pitchFamily="18" charset="0"/>
              </a:rPr>
              <a:t>MATERIALS</a:t>
            </a:r>
          </a:p>
        </p:txBody>
      </p:sp>
      <p:pic>
        <p:nvPicPr>
          <p:cNvPr id="21" name="Picture 46"/>
          <p:cNvPicPr>
            <a:picLocks noChangeAspect="1"/>
          </p:cNvPicPr>
          <p:nvPr/>
        </p:nvPicPr>
        <p:blipFill>
          <a:blip r:embed="rId5" cstate="screen">
            <a:extLst>
              <a:ext uri="{BEBA8EAE-BF5A-486C-A8C5-ECC9F3942E4B}">
                <a14:imgProps xmlns:a14="http://schemas.microsoft.com/office/drawing/2010/main">
                  <a14:imgLayer r:embed="rId6">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3305176"/>
            <a:ext cx="8074350" cy="1962150"/>
          </a:xfrm>
          <a:prstGeom prst="rect">
            <a:avLst/>
          </a:prstGeom>
          <a:noFill/>
          <a:ln w="9525">
            <a:noFill/>
            <a:miter lim="800000"/>
            <a:headEnd/>
            <a:tailEnd/>
          </a:ln>
        </p:spPr>
      </p:pic>
      <p:grpSp>
        <p:nvGrpSpPr>
          <p:cNvPr id="17" name="Group 9"/>
          <p:cNvGrpSpPr>
            <a:grpSpLocks/>
          </p:cNvGrpSpPr>
          <p:nvPr/>
        </p:nvGrpSpPr>
        <p:grpSpPr bwMode="auto">
          <a:xfrm>
            <a:off x="1329658" y="508587"/>
            <a:ext cx="3500047" cy="2572612"/>
            <a:chOff x="5993866" y="3638651"/>
            <a:chExt cx="2671900" cy="1964290"/>
          </a:xfrm>
        </p:grpSpPr>
        <p:pic>
          <p:nvPicPr>
            <p:cNvPr id="22" name="Picture 4" descr="http://www.innovationcampus.com.au/content/groups/webasset/@web/@ic/documents/mm/uow153018.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flipH="1">
              <a:off x="5993866" y="4605136"/>
              <a:ext cx="2671900" cy="997805"/>
            </a:xfrm>
            <a:prstGeom prst="rect">
              <a:avLst/>
            </a:prstGeom>
            <a:noFill/>
            <a:ln w="9525">
              <a:noFill/>
              <a:miter lim="800000"/>
              <a:headEnd/>
              <a:tailEnd/>
            </a:ln>
          </p:spPr>
        </p:pic>
        <p:pic>
          <p:nvPicPr>
            <p:cNvPr id="23" name="Picture 6" descr="http://media.uow.edu.au/content/groups/public/@web/@media/documents/web/~export/UOW112561~1~DC_REALTED_IMAGES_RESPONSIVE~DC_NOHEADLAYOUT/97408-3.jpg"/>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5993866" y="3638651"/>
              <a:ext cx="1451036" cy="966485"/>
            </a:xfrm>
            <a:prstGeom prst="rect">
              <a:avLst/>
            </a:prstGeom>
            <a:noFill/>
            <a:ln w="9525">
              <a:noFill/>
              <a:miter lim="800000"/>
              <a:headEnd/>
              <a:tailEnd/>
            </a:ln>
          </p:spPr>
        </p:pic>
        <p:pic>
          <p:nvPicPr>
            <p:cNvPr id="24" name="Picture 8" descr="http://api.ning.com/files/UdqLCOFrmrKweN6pGizLMq2HyyBHxbu92*aPNHY8FYEMTEpbcNx2nzRnx0WZn5BKaAxNXC9**8pF1cZjXnKlDEBjyfDbojR*/AIIM_TimberBuilding_collabcubed750x1012.jpg"/>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7444903" y="3638651"/>
              <a:ext cx="1220863" cy="966485"/>
            </a:xfrm>
            <a:prstGeom prst="rect">
              <a:avLst/>
            </a:prstGeom>
            <a:noFill/>
            <a:ln w="9525">
              <a:noFill/>
              <a:miter lim="800000"/>
              <a:headEnd/>
              <a:tailEnd/>
            </a:ln>
          </p:spPr>
        </p:pic>
      </p:grpSp>
      <p:pic>
        <p:nvPicPr>
          <p:cNvPr id="25" name="Picture 24"/>
          <p:cNvPicPr>
            <a:picLocks noChangeAspect="1"/>
          </p:cNvPicPr>
          <p:nvPr/>
        </p:nvPicPr>
        <p:blipFill>
          <a:blip r:embed="rId10"/>
          <a:stretch>
            <a:fillRect/>
          </a:stretch>
        </p:blipFill>
        <p:spPr>
          <a:xfrm>
            <a:off x="5135766" y="544801"/>
            <a:ext cx="3357909" cy="2518432"/>
          </a:xfrm>
          <a:prstGeom prst="rect">
            <a:avLst/>
          </a:prstGeom>
        </p:spPr>
      </p:pic>
      <p:sp>
        <p:nvSpPr>
          <p:cNvPr id="26" name="Rectangle 25"/>
          <p:cNvSpPr/>
          <p:nvPr/>
        </p:nvSpPr>
        <p:spPr>
          <a:xfrm>
            <a:off x="1325962" y="1774025"/>
            <a:ext cx="1139205" cy="10245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descr="Image result for uow"/>
          <p:cNvPicPr>
            <a:picLocks noChangeAspect="1" noChangeArrowheads="1"/>
          </p:cNvPicPr>
          <p:nvPr/>
        </p:nvPicPr>
        <p:blipFill>
          <a:blip r:embed="rId11" cstate="print">
            <a:biLevel thresh="50000"/>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324759" y="1866127"/>
            <a:ext cx="1062754" cy="86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75732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0"/>
            <a:ext cx="9144000" cy="6858000"/>
            <a:chOff x="0" y="0"/>
            <a:chExt cx="9144000" cy="6858000"/>
          </a:xfrm>
        </p:grpSpPr>
        <p:sp>
          <p:nvSpPr>
            <p:cNvPr id="8" name="Rectangle 7"/>
            <p:cNvSpPr/>
            <p:nvPr/>
          </p:nvSpPr>
          <p:spPr>
            <a:xfrm>
              <a:off x="0" y="0"/>
              <a:ext cx="9144000"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71675" y="5873462"/>
              <a:ext cx="8648797" cy="584775"/>
              <a:chOff x="171675" y="6087309"/>
              <a:chExt cx="8648797" cy="584775"/>
            </a:xfrm>
          </p:grpSpPr>
          <p:grpSp>
            <p:nvGrpSpPr>
              <p:cNvPr id="10" name="Group 9"/>
              <p:cNvGrpSpPr/>
              <p:nvPr/>
            </p:nvGrpSpPr>
            <p:grpSpPr>
              <a:xfrm>
                <a:off x="6248229" y="6098942"/>
                <a:ext cx="2572243" cy="569129"/>
                <a:chOff x="6372200" y="6093296"/>
                <a:chExt cx="2246795" cy="497121"/>
              </a:xfrm>
            </p:grpSpPr>
            <p:pic>
              <p:nvPicPr>
                <p:cNvPr id="5" name="Picture 4" descr="Image result for u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6103422"/>
                  <a:ext cx="589113" cy="476869"/>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flipH="1">
                  <a:off x="7092280" y="6093296"/>
                  <a:ext cx="1" cy="49712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36296" y="6216281"/>
                  <a:ext cx="1382699" cy="25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2" name="Group 11"/>
              <p:cNvGrpSpPr/>
              <p:nvPr/>
            </p:nvGrpSpPr>
            <p:grpSpPr>
              <a:xfrm>
                <a:off x="171675" y="6087309"/>
                <a:ext cx="3320205" cy="584775"/>
                <a:chOff x="27659" y="6157139"/>
                <a:chExt cx="3320205" cy="584775"/>
              </a:xfrm>
            </p:grpSpPr>
            <p:pic>
              <p:nvPicPr>
                <p:cNvPr id="4" name="Picture 2" descr="S:\AIIM\ISEM\ISEM Logo\Web ISEM logo.png"/>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956829" y="6280617"/>
                  <a:ext cx="1416173" cy="338674"/>
                </a:xfrm>
                <a:prstGeom prst="rect">
                  <a:avLst/>
                </a:prstGeom>
                <a:noFill/>
                <a:ln w="9525">
                  <a:noFill/>
                  <a:miter lim="800000"/>
                  <a:headEnd/>
                  <a:tailEnd/>
                </a:ln>
              </p:spPr>
            </p:pic>
            <p:sp>
              <p:nvSpPr>
                <p:cNvPr id="11" name="Rectangle 10"/>
                <p:cNvSpPr/>
                <p:nvPr/>
              </p:nvSpPr>
              <p:spPr>
                <a:xfrm>
                  <a:off x="27659" y="6157139"/>
                  <a:ext cx="819118" cy="584775"/>
                </a:xfrm>
                <a:prstGeom prst="rect">
                  <a:avLst/>
                </a:prstGeom>
              </p:spPr>
              <p:txBody>
                <a:bodyPr wrap="square">
                  <a:spAutoFit/>
                </a:bodyPr>
                <a:lstStyle/>
                <a:p>
                  <a:pPr algn="r"/>
                  <a:r>
                    <a:rPr lang="en-AU" sz="800" b="1" dirty="0" smtClean="0">
                      <a:solidFill>
                        <a:srgbClr val="FF0000"/>
                      </a:solidFill>
                      <a:latin typeface="Arial Narrow" panose="020B0606020202030204" pitchFamily="34" charset="0"/>
                    </a:rPr>
                    <a:t>B</a:t>
                  </a:r>
                  <a:r>
                    <a:rPr lang="en-AU" sz="800" b="1" dirty="0" smtClean="0">
                      <a:solidFill>
                        <a:schemeClr val="bg1"/>
                      </a:solidFill>
                      <a:latin typeface="Arial Narrow" panose="020B0606020202030204" pitchFamily="34" charset="0"/>
                    </a:rPr>
                    <a:t>UAA-UOW </a:t>
                  </a:r>
                  <a:r>
                    <a:rPr lang="en-AU" sz="800" b="1" dirty="0" smtClean="0">
                      <a:solidFill>
                        <a:srgbClr val="FF0000"/>
                      </a:solidFill>
                      <a:latin typeface="Arial Narrow" panose="020B0606020202030204" pitchFamily="34" charset="0"/>
                    </a:rPr>
                    <a:t>J</a:t>
                  </a:r>
                  <a:r>
                    <a:rPr lang="en-AU" sz="800" b="1" dirty="0" smtClean="0">
                      <a:solidFill>
                        <a:schemeClr val="bg1"/>
                      </a:solidFill>
                      <a:latin typeface="Arial Narrow" panose="020B0606020202030204" pitchFamily="34" charset="0"/>
                    </a:rPr>
                    <a:t>OINT </a:t>
                  </a:r>
                  <a:r>
                    <a:rPr lang="en-AU" sz="800" b="1" dirty="0" smtClean="0">
                      <a:solidFill>
                        <a:srgbClr val="FF0000"/>
                      </a:solidFill>
                      <a:latin typeface="Arial Narrow" panose="020B0606020202030204" pitchFamily="34" charset="0"/>
                    </a:rPr>
                    <a:t>R</a:t>
                  </a:r>
                  <a:r>
                    <a:rPr lang="en-AU" sz="800" b="1" dirty="0" smtClean="0">
                      <a:solidFill>
                        <a:schemeClr val="bg1"/>
                      </a:solidFill>
                      <a:latin typeface="Arial Narrow" panose="020B0606020202030204" pitchFamily="34" charset="0"/>
                    </a:rPr>
                    <a:t>ESEARCH </a:t>
                  </a:r>
                  <a:r>
                    <a:rPr lang="en-AU" sz="800" b="1" dirty="0" smtClean="0">
                      <a:solidFill>
                        <a:srgbClr val="FF0000"/>
                      </a:solidFill>
                      <a:latin typeface="Arial Narrow" panose="020B0606020202030204" pitchFamily="34" charset="0"/>
                    </a:rPr>
                    <a:t>C</a:t>
                  </a:r>
                  <a:r>
                    <a:rPr lang="en-AU" sz="800" b="1" dirty="0" smtClean="0">
                      <a:solidFill>
                        <a:schemeClr val="bg1"/>
                      </a:solidFill>
                      <a:latin typeface="Arial Narrow" panose="020B0606020202030204" pitchFamily="34" charset="0"/>
                    </a:rPr>
                    <a:t>ENTRE</a:t>
                  </a:r>
                </a:p>
              </p:txBody>
            </p:sp>
            <p:sp>
              <p:nvSpPr>
                <p:cNvPr id="13" name="Rectangle 12"/>
                <p:cNvSpPr/>
                <p:nvPr/>
              </p:nvSpPr>
              <p:spPr>
                <a:xfrm>
                  <a:off x="2416304" y="6157139"/>
                  <a:ext cx="931560" cy="584775"/>
                </a:xfrm>
                <a:prstGeom prst="rect">
                  <a:avLst/>
                </a:prstGeom>
              </p:spPr>
              <p:txBody>
                <a:bodyPr wrap="square">
                  <a:spAutoFit/>
                </a:bodyPr>
                <a:lstStyle/>
                <a:p>
                  <a:pPr algn="r"/>
                  <a:r>
                    <a:rPr lang="en-AU" sz="800" b="1" dirty="0" smtClean="0">
                      <a:solidFill>
                        <a:schemeClr val="bg1"/>
                      </a:solidFill>
                      <a:latin typeface="Bell MT" panose="02020503060305020303" pitchFamily="18" charset="0"/>
                    </a:rPr>
                    <a:t>AUSTRALIAN </a:t>
                  </a:r>
                </a:p>
                <a:p>
                  <a:pPr algn="r"/>
                  <a:r>
                    <a:rPr lang="en-AU" sz="800" b="1" dirty="0" smtClean="0">
                      <a:solidFill>
                        <a:schemeClr val="bg1"/>
                      </a:solidFill>
                      <a:latin typeface="Bell MT" panose="02020503060305020303" pitchFamily="18" charset="0"/>
                    </a:rPr>
                    <a:t>INSTITUTE </a:t>
                  </a:r>
                  <a:r>
                    <a:rPr lang="en-AU" sz="800" b="1" i="1" dirty="0" smtClean="0">
                      <a:solidFill>
                        <a:schemeClr val="bg1"/>
                      </a:solidFill>
                      <a:latin typeface="+mj-lt"/>
                    </a:rPr>
                    <a:t>for</a:t>
                  </a:r>
                </a:p>
                <a:p>
                  <a:pPr algn="r"/>
                  <a:r>
                    <a:rPr lang="en-AU" sz="800" b="1" dirty="0" smtClean="0">
                      <a:solidFill>
                        <a:schemeClr val="bg1"/>
                      </a:solidFill>
                      <a:latin typeface="Bell MT" panose="02020503060305020303" pitchFamily="18" charset="0"/>
                    </a:rPr>
                    <a:t>INNOVATIVE</a:t>
                  </a:r>
                </a:p>
                <a:p>
                  <a:pPr algn="r"/>
                  <a:r>
                    <a:rPr lang="en-AU" sz="800" b="1" dirty="0" smtClean="0">
                      <a:solidFill>
                        <a:schemeClr val="bg1"/>
                      </a:solidFill>
                      <a:latin typeface="Bell MT" panose="02020503060305020303" pitchFamily="18" charset="0"/>
                    </a:rPr>
                    <a:t>MATERIALS</a:t>
                  </a:r>
                </a:p>
              </p:txBody>
            </p:sp>
          </p:grpSp>
        </p:grpSp>
      </p:grpSp>
      <p:sp>
        <p:nvSpPr>
          <p:cNvPr id="16" name="Rectangle 15"/>
          <p:cNvSpPr/>
          <p:nvPr/>
        </p:nvSpPr>
        <p:spPr>
          <a:xfrm>
            <a:off x="0" y="1628894"/>
            <a:ext cx="9144000" cy="1077218"/>
          </a:xfrm>
          <a:prstGeom prst="rect">
            <a:avLst/>
          </a:prstGeom>
        </p:spPr>
        <p:txBody>
          <a:bodyPr wrap="square">
            <a:spAutoFit/>
          </a:bodyPr>
          <a:lstStyle/>
          <a:p>
            <a:pPr algn="ctr"/>
            <a:r>
              <a:rPr lang="en-US" sz="3200" b="1" dirty="0" smtClean="0">
                <a:solidFill>
                  <a:srgbClr val="FF0000"/>
                </a:solidFill>
              </a:rPr>
              <a:t>Thank you for your attention</a:t>
            </a:r>
          </a:p>
          <a:p>
            <a:pPr algn="ctr"/>
            <a:r>
              <a:rPr lang="en-US" sz="3200" b="1" dirty="0" smtClean="0">
                <a:solidFill>
                  <a:srgbClr val="FF0000"/>
                </a:solidFill>
              </a:rPr>
              <a:t>Any questions and comments?</a:t>
            </a:r>
          </a:p>
        </p:txBody>
      </p:sp>
    </p:spTree>
    <p:extLst>
      <p:ext uri="{BB962C8B-B14F-4D97-AF65-F5344CB8AC3E}">
        <p14:creationId xmlns:p14="http://schemas.microsoft.com/office/powerpoint/2010/main" val="32604988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11225</TotalTime>
  <Words>6755</Words>
  <Application>Microsoft Macintosh PowerPoint</Application>
  <PresentationFormat>On-screen Show (4:3)</PresentationFormat>
  <Paragraphs>443</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Wollongong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 Du</dc:creator>
  <cp:lastModifiedBy>Yi Du</cp:lastModifiedBy>
  <cp:revision>157</cp:revision>
  <dcterms:created xsi:type="dcterms:W3CDTF">2017-04-06T00:01:49Z</dcterms:created>
  <dcterms:modified xsi:type="dcterms:W3CDTF">2018-08-15T02:11:01Z</dcterms:modified>
</cp:coreProperties>
</file>