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490" r:id="rId2"/>
    <p:sldId id="832" r:id="rId3"/>
    <p:sldId id="592" r:id="rId4"/>
    <p:sldId id="734" r:id="rId5"/>
    <p:sldId id="733" r:id="rId6"/>
    <p:sldId id="729" r:id="rId7"/>
    <p:sldId id="730" r:id="rId8"/>
    <p:sldId id="731" r:id="rId9"/>
    <p:sldId id="768" r:id="rId10"/>
    <p:sldId id="378" r:id="rId11"/>
    <p:sldId id="833" r:id="rId12"/>
    <p:sldId id="822" r:id="rId13"/>
    <p:sldId id="824" r:id="rId14"/>
    <p:sldId id="834" r:id="rId15"/>
    <p:sldId id="812" r:id="rId16"/>
    <p:sldId id="777" r:id="rId17"/>
    <p:sldId id="776" r:id="rId18"/>
    <p:sldId id="680" r:id="rId19"/>
    <p:sldId id="810" r:id="rId20"/>
    <p:sldId id="306" r:id="rId21"/>
    <p:sldId id="814" r:id="rId22"/>
    <p:sldId id="815" r:id="rId23"/>
    <p:sldId id="308" r:id="rId24"/>
    <p:sldId id="311" r:id="rId25"/>
    <p:sldId id="312" r:id="rId26"/>
    <p:sldId id="798" r:id="rId27"/>
    <p:sldId id="791" r:id="rId28"/>
    <p:sldId id="689" r:id="rId29"/>
    <p:sldId id="831" r:id="rId30"/>
    <p:sldId id="762" r:id="rId31"/>
    <p:sldId id="750" r:id="rId32"/>
    <p:sldId id="779" r:id="rId33"/>
    <p:sldId id="781" r:id="rId34"/>
    <p:sldId id="78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06" autoAdjust="0"/>
    <p:restoredTop sz="86142"/>
  </p:normalViewPr>
  <p:slideViewPr>
    <p:cSldViewPr>
      <p:cViewPr varScale="1">
        <p:scale>
          <a:sx n="115" d="100"/>
          <a:sy n="115" d="100"/>
        </p:scale>
        <p:origin x="392"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68A38A-7F23-462C-B742-B3BD331886D7}" type="datetimeFigureOut">
              <a:rPr lang="en-US" smtClean="0"/>
              <a:t>8/11/18</a:t>
            </a:fld>
            <a:endParaRPr 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1B1E4B-B6B6-4776-BCE2-AA792ABEDEB5}" type="slidenum">
              <a:rPr lang="en-US" smtClean="0"/>
              <a:t>‹#›</a:t>
            </a:fld>
            <a:endParaRPr lang="en-US"/>
          </a:p>
        </p:txBody>
      </p:sp>
    </p:spTree>
    <p:extLst>
      <p:ext uri="{BB962C8B-B14F-4D97-AF65-F5344CB8AC3E}">
        <p14:creationId xmlns:p14="http://schemas.microsoft.com/office/powerpoint/2010/main" val="379194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zh-CN" altLang="en-US" dirty="0"/>
          </a:p>
        </p:txBody>
      </p:sp>
      <p:sp>
        <p:nvSpPr>
          <p:cNvPr id="4" name="Slide Number Placeholder 3"/>
          <p:cNvSpPr>
            <a:spLocks noGrp="1"/>
          </p:cNvSpPr>
          <p:nvPr>
            <p:ph type="sldNum" sz="quarter" idx="10"/>
          </p:nvPr>
        </p:nvSpPr>
        <p:spPr/>
        <p:txBody>
          <a:bodyPr/>
          <a:lstStyle/>
          <a:p>
            <a:pPr>
              <a:defRPr/>
            </a:pPr>
            <a:fld id="{7C2C7254-AEAB-4F3D-B2A8-C266B7D38F73}" type="slidenum">
              <a:rPr lang="en-US" altLang="zh-CN" smtClean="0"/>
              <a:pPr>
                <a:defRPr/>
              </a:pPr>
              <a:t>1</a:t>
            </a:fld>
            <a:endParaRPr lang="en-US" altLang="zh-CN"/>
          </a:p>
        </p:txBody>
      </p:sp>
    </p:spTree>
    <p:extLst>
      <p:ext uri="{BB962C8B-B14F-4D97-AF65-F5344CB8AC3E}">
        <p14:creationId xmlns:p14="http://schemas.microsoft.com/office/powerpoint/2010/main" val="1350989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t>
            </a:r>
            <a:endParaRPr lang="en-US" dirty="0"/>
          </a:p>
        </p:txBody>
      </p:sp>
      <p:sp>
        <p:nvSpPr>
          <p:cNvPr id="4" name="Slide Number Placeholder 3"/>
          <p:cNvSpPr>
            <a:spLocks noGrp="1"/>
          </p:cNvSpPr>
          <p:nvPr>
            <p:ph type="sldNum" sz="quarter" idx="10"/>
          </p:nvPr>
        </p:nvSpPr>
        <p:spPr/>
        <p:txBody>
          <a:bodyPr/>
          <a:lstStyle/>
          <a:p>
            <a:pPr>
              <a:defRPr/>
            </a:pPr>
            <a:fld id="{7C2C7254-AEAB-4F3D-B2A8-C266B7D38F73}" type="slidenum">
              <a:rPr lang="en-US" altLang="zh-CN" smtClean="0"/>
              <a:pPr>
                <a:defRPr/>
              </a:pPr>
              <a:t>2</a:t>
            </a:fld>
            <a:endParaRPr lang="en-US" altLang="zh-CN" dirty="0"/>
          </a:p>
        </p:txBody>
      </p:sp>
    </p:spTree>
    <p:extLst>
      <p:ext uri="{BB962C8B-B14F-4D97-AF65-F5344CB8AC3E}">
        <p14:creationId xmlns:p14="http://schemas.microsoft.com/office/powerpoint/2010/main" val="929996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67780F13-96B7-4186-B86A-9734C98902C4}" type="slidenum">
              <a:rPr lang="en-US" smtClean="0"/>
              <a:t>3</a:t>
            </a:fld>
            <a:endParaRPr lang="en-US"/>
          </a:p>
        </p:txBody>
      </p:sp>
    </p:spTree>
    <p:extLst>
      <p:ext uri="{BB962C8B-B14F-4D97-AF65-F5344CB8AC3E}">
        <p14:creationId xmlns:p14="http://schemas.microsoft.com/office/powerpoint/2010/main" val="378771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our case, we used the combo of oxide MBE</a:t>
            </a:r>
            <a:r>
              <a:rPr lang="en-US" altLang="zh-CN" baseline="0" dirty="0"/>
              <a:t>,</a:t>
            </a:r>
            <a:r>
              <a:rPr lang="zh-CN" altLang="en-US" baseline="0" dirty="0"/>
              <a:t> </a:t>
            </a:r>
            <a:r>
              <a:rPr lang="en-US" altLang="zh-CN" baseline="0" dirty="0"/>
              <a:t>in-situ</a:t>
            </a:r>
            <a:r>
              <a:rPr lang="zh-CN" altLang="en-US" baseline="0" dirty="0"/>
              <a:t> </a:t>
            </a:r>
            <a:r>
              <a:rPr lang="en-US" baseline="0" dirty="0"/>
              <a:t>ARPES</a:t>
            </a:r>
            <a:r>
              <a:rPr lang="zh-CN" altLang="en-US" baseline="0" dirty="0"/>
              <a:t> </a:t>
            </a:r>
            <a:r>
              <a:rPr lang="en-US" altLang="zh-CN" baseline="0" dirty="0"/>
              <a:t>and</a:t>
            </a:r>
            <a:r>
              <a:rPr lang="zh-CN" altLang="en-US" baseline="0" dirty="0"/>
              <a:t> </a:t>
            </a:r>
            <a:r>
              <a:rPr lang="en-US" altLang="zh-CN" baseline="0" dirty="0"/>
              <a:t>XMCD</a:t>
            </a:r>
            <a:r>
              <a:rPr lang="en-US" baseline="0" dirty="0"/>
              <a:t> to study 5d electron oxide systems.</a:t>
            </a:r>
            <a:endParaRPr lang="en-US" dirty="0"/>
          </a:p>
        </p:txBody>
      </p:sp>
      <p:sp>
        <p:nvSpPr>
          <p:cNvPr id="4" name="Slide Number Placeholder 3"/>
          <p:cNvSpPr>
            <a:spLocks noGrp="1"/>
          </p:cNvSpPr>
          <p:nvPr>
            <p:ph type="sldNum" sz="quarter" idx="10"/>
          </p:nvPr>
        </p:nvSpPr>
        <p:spPr/>
        <p:txBody>
          <a:bodyPr/>
          <a:lstStyle/>
          <a:p>
            <a:fld id="{67780F13-96B7-4186-B86A-9734C98902C4}" type="slidenum">
              <a:rPr lang="en-US" smtClean="0"/>
              <a:t>4</a:t>
            </a:fld>
            <a:endParaRPr lang="en-US"/>
          </a:p>
        </p:txBody>
      </p:sp>
    </p:spTree>
    <p:extLst>
      <p:ext uri="{BB962C8B-B14F-4D97-AF65-F5344CB8AC3E}">
        <p14:creationId xmlns:p14="http://schemas.microsoft.com/office/powerpoint/2010/main" val="955996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zh-CN" altLang="en-US" dirty="0"/>
          </a:p>
        </p:txBody>
      </p:sp>
      <p:sp>
        <p:nvSpPr>
          <p:cNvPr id="4" name="Slide Number Placeholder 3"/>
          <p:cNvSpPr>
            <a:spLocks noGrp="1"/>
          </p:cNvSpPr>
          <p:nvPr>
            <p:ph type="sldNum" sz="quarter" idx="10"/>
          </p:nvPr>
        </p:nvSpPr>
        <p:spPr/>
        <p:txBody>
          <a:bodyPr/>
          <a:lstStyle/>
          <a:p>
            <a:pPr>
              <a:defRPr/>
            </a:pPr>
            <a:fld id="{7C2C7254-AEAB-4F3D-B2A8-C266B7D38F73}" type="slidenum">
              <a:rPr lang="en-US" altLang="zh-CN" smtClean="0"/>
              <a:pPr>
                <a:defRPr/>
              </a:pPr>
              <a:t>5</a:t>
            </a:fld>
            <a:endParaRPr lang="en-US" altLang="zh-CN" dirty="0"/>
          </a:p>
        </p:txBody>
      </p:sp>
    </p:spTree>
    <p:extLst>
      <p:ext uri="{BB962C8B-B14F-4D97-AF65-F5344CB8AC3E}">
        <p14:creationId xmlns:p14="http://schemas.microsoft.com/office/powerpoint/2010/main" val="2811380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41187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5415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2605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1B1E4B-B6B6-4776-BCE2-AA792ABEDEB5}" type="slidenum">
              <a:rPr lang="en-US" smtClean="0"/>
              <a:t>9</a:t>
            </a:fld>
            <a:endParaRPr lang="en-US"/>
          </a:p>
        </p:txBody>
      </p:sp>
    </p:spTree>
    <p:extLst>
      <p:ext uri="{BB962C8B-B14F-4D97-AF65-F5344CB8AC3E}">
        <p14:creationId xmlns:p14="http://schemas.microsoft.com/office/powerpoint/2010/main" val="4011855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t>
            </a:r>
            <a:r>
              <a:rPr lang="zh-CN" altLang="en-US" dirty="0"/>
              <a:t> </a:t>
            </a:r>
            <a:endParaRPr lang="en-US" dirty="0"/>
          </a:p>
        </p:txBody>
      </p:sp>
      <p:sp>
        <p:nvSpPr>
          <p:cNvPr id="4" name="Slide Number Placeholder 3"/>
          <p:cNvSpPr>
            <a:spLocks noGrp="1"/>
          </p:cNvSpPr>
          <p:nvPr>
            <p:ph type="sldNum" sz="quarter" idx="10"/>
          </p:nvPr>
        </p:nvSpPr>
        <p:spPr/>
        <p:txBody>
          <a:bodyPr/>
          <a:lstStyle/>
          <a:p>
            <a:fld id="{1A1B1E4B-B6B6-4776-BCE2-AA792ABEDEB5}" type="slidenum">
              <a:rPr lang="en-US" smtClean="0"/>
              <a:t>10</a:t>
            </a:fld>
            <a:endParaRPr lang="en-US"/>
          </a:p>
        </p:txBody>
      </p:sp>
    </p:spTree>
    <p:extLst>
      <p:ext uri="{BB962C8B-B14F-4D97-AF65-F5344CB8AC3E}">
        <p14:creationId xmlns:p14="http://schemas.microsoft.com/office/powerpoint/2010/main" val="3094882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10"/>
          </p:nvPr>
        </p:nvSpPr>
        <p:spPr/>
        <p:txBody>
          <a:bodyPr/>
          <a:lstStyle/>
          <a:p>
            <a:fld id="{67780F13-96B7-4186-B86A-9734C98902C4}" type="slidenum">
              <a:rPr lang="en-US" smtClean="0"/>
              <a:t>11</a:t>
            </a:fld>
            <a:endParaRPr lang="en-US"/>
          </a:p>
        </p:txBody>
      </p:sp>
    </p:spTree>
    <p:extLst>
      <p:ext uri="{BB962C8B-B14F-4D97-AF65-F5344CB8AC3E}">
        <p14:creationId xmlns:p14="http://schemas.microsoft.com/office/powerpoint/2010/main" val="786601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FDE2E8-2642-4EEA-AE47-40A40920CB8B}" type="slidenum">
              <a:rPr lang="zh-CN" altLang="en-US" smtClean="0"/>
              <a:t>12</a:t>
            </a:fld>
            <a:endParaRPr lang="zh-CN" altLang="en-US"/>
          </a:p>
        </p:txBody>
      </p:sp>
    </p:spTree>
    <p:extLst>
      <p:ext uri="{BB962C8B-B14F-4D97-AF65-F5344CB8AC3E}">
        <p14:creationId xmlns:p14="http://schemas.microsoft.com/office/powerpoint/2010/main" val="1489668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1126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7DD247B-C639-4E78-BA1E-BF56F3A3D9DA}" type="slidenum">
              <a:rPr lang="zh-CN" altLang="en-US"/>
              <a:pPr/>
              <a:t>13</a:t>
            </a:fld>
            <a:endParaRPr lang="zh-CN" altLang="en-US"/>
          </a:p>
        </p:txBody>
      </p:sp>
    </p:spTree>
    <p:extLst>
      <p:ext uri="{BB962C8B-B14F-4D97-AF65-F5344CB8AC3E}">
        <p14:creationId xmlns:p14="http://schemas.microsoft.com/office/powerpoint/2010/main" val="2348030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179384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27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2C7254-AEAB-4F3D-B2A8-C266B7D38F73}" type="slidenum">
              <a:rPr lang="en-US" altLang="zh-CN" smtClean="0"/>
              <a:pPr>
                <a:defRPr/>
              </a:pPr>
              <a:t>17</a:t>
            </a:fld>
            <a:endParaRPr lang="en-US" altLang="zh-CN" dirty="0"/>
          </a:p>
        </p:txBody>
      </p:sp>
    </p:spTree>
    <p:extLst>
      <p:ext uri="{BB962C8B-B14F-4D97-AF65-F5344CB8AC3E}">
        <p14:creationId xmlns:p14="http://schemas.microsoft.com/office/powerpoint/2010/main" val="3485349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2682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4703355A-7F53-2C43-8DF9-36753CBD3965}" type="slidenum">
              <a:rPr kumimoji="1" lang="zh-CN" altLang="en-US" smtClean="0"/>
              <a:t>19</a:t>
            </a:fld>
            <a:endParaRPr kumimoji="1" lang="zh-CN" altLang="en-US"/>
          </a:p>
        </p:txBody>
      </p:sp>
    </p:spTree>
    <p:extLst>
      <p:ext uri="{BB962C8B-B14F-4D97-AF65-F5344CB8AC3E}">
        <p14:creationId xmlns:p14="http://schemas.microsoft.com/office/powerpoint/2010/main" val="2579445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One </a:t>
            </a:r>
            <a:endParaRPr lang="zh-CN" altLang="en-US" dirty="0"/>
          </a:p>
        </p:txBody>
      </p:sp>
      <p:sp>
        <p:nvSpPr>
          <p:cNvPr id="4" name="灯片编号占位符 3"/>
          <p:cNvSpPr>
            <a:spLocks noGrp="1"/>
          </p:cNvSpPr>
          <p:nvPr>
            <p:ph type="sldNum" sz="quarter" idx="10"/>
          </p:nvPr>
        </p:nvSpPr>
        <p:spPr/>
        <p:txBody>
          <a:bodyPr/>
          <a:lstStyle/>
          <a:p>
            <a:fld id="{F214698B-0C56-48A2-BB97-FFC52E4C82AA}" type="slidenum">
              <a:rPr lang="zh-CN" altLang="en-US" smtClean="0"/>
              <a:t>20</a:t>
            </a:fld>
            <a:endParaRPr lang="zh-CN" altLang="en-US"/>
          </a:p>
        </p:txBody>
      </p:sp>
    </p:spTree>
    <p:extLst>
      <p:ext uri="{BB962C8B-B14F-4D97-AF65-F5344CB8AC3E}">
        <p14:creationId xmlns:p14="http://schemas.microsoft.com/office/powerpoint/2010/main" val="3898657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930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924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14698B-0C56-48A2-BB97-FFC52E4C82AA}" type="slidenum">
              <a:rPr lang="zh-CN" altLang="en-US" smtClean="0"/>
              <a:t>23</a:t>
            </a:fld>
            <a:endParaRPr lang="zh-CN" altLang="en-US"/>
          </a:p>
        </p:txBody>
      </p:sp>
    </p:spTree>
    <p:extLst>
      <p:ext uri="{BB962C8B-B14F-4D97-AF65-F5344CB8AC3E}">
        <p14:creationId xmlns:p14="http://schemas.microsoft.com/office/powerpoint/2010/main" val="4264958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14698B-0C56-48A2-BB97-FFC52E4C82AA}" type="slidenum">
              <a:rPr lang="zh-CN" altLang="en-US" smtClean="0"/>
              <a:t>24</a:t>
            </a:fld>
            <a:endParaRPr lang="zh-CN" altLang="en-US"/>
          </a:p>
        </p:txBody>
      </p:sp>
    </p:spTree>
    <p:extLst>
      <p:ext uri="{BB962C8B-B14F-4D97-AF65-F5344CB8AC3E}">
        <p14:creationId xmlns:p14="http://schemas.microsoft.com/office/powerpoint/2010/main" val="3395465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14698B-0C56-48A2-BB97-FFC52E4C82AA}" type="slidenum">
              <a:rPr lang="zh-CN" altLang="en-US" smtClean="0"/>
              <a:t>25</a:t>
            </a:fld>
            <a:endParaRPr lang="zh-CN" altLang="en-US"/>
          </a:p>
        </p:txBody>
      </p:sp>
    </p:spTree>
    <p:extLst>
      <p:ext uri="{BB962C8B-B14F-4D97-AF65-F5344CB8AC3E}">
        <p14:creationId xmlns:p14="http://schemas.microsoft.com/office/powerpoint/2010/main" val="2220411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pPr>
              <a:defRPr/>
            </a:pPr>
            <a:fld id="{7C2C7254-AEAB-4F3D-B2A8-C266B7D38F73}" type="slidenum">
              <a:rPr lang="en-US" altLang="zh-CN" smtClean="0"/>
              <a:pPr>
                <a:defRPr/>
              </a:pPr>
              <a:t>27</a:t>
            </a:fld>
            <a:endParaRPr lang="en-US" altLang="zh-CN" dirty="0"/>
          </a:p>
        </p:txBody>
      </p:sp>
    </p:spTree>
    <p:extLst>
      <p:ext uri="{BB962C8B-B14F-4D97-AF65-F5344CB8AC3E}">
        <p14:creationId xmlns:p14="http://schemas.microsoft.com/office/powerpoint/2010/main" val="1556862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3952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simplest iridate is the perovskite SrIrO3, and it has long been predicted to be the candidate of the so-called </a:t>
            </a:r>
            <a:r>
              <a:rPr lang="en-US" altLang="zh-CN" dirty="0"/>
              <a:t>topological</a:t>
            </a:r>
            <a:r>
              <a:rPr lang="zh-CN" altLang="en-US" dirty="0"/>
              <a:t> </a:t>
            </a:r>
            <a:r>
              <a:rPr lang="en-US" altLang="zh-CN" dirty="0"/>
              <a:t>crystalline</a:t>
            </a:r>
            <a:r>
              <a:rPr lang="zh-CN" altLang="en-US" dirty="0"/>
              <a:t> </a:t>
            </a:r>
            <a:r>
              <a:rPr lang="en-US" altLang="zh-CN" dirty="0"/>
              <a:t>semimetal. There exists the lattice symmetry protected line nodes in the band structure. However, the synthesis of bulk single-crystalline 113 is very difficult and so far no</a:t>
            </a:r>
            <a:endParaRPr lang="en-US" dirty="0"/>
          </a:p>
        </p:txBody>
      </p:sp>
    </p:spTree>
    <p:extLst>
      <p:ext uri="{BB962C8B-B14F-4D97-AF65-F5344CB8AC3E}">
        <p14:creationId xmlns:p14="http://schemas.microsoft.com/office/powerpoint/2010/main" val="4255264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However, high-quality single crystalline 113 films could be achieved by means of oxide MBE methods. Our group is among the first serval research groups who have successfully fabricate high quality 113 films by MBE. </a:t>
            </a:r>
            <a:r>
              <a:rPr lang="en-US" dirty="0" err="1"/>
              <a:t>Actsaully</a:t>
            </a:r>
            <a:r>
              <a:rPr lang="en-US" dirty="0"/>
              <a:t>, we have tried various films with different strains, and the resulting XRD patterns prove the superior quality of films. While, we found the 113 films deposited on STO substrates are superior to others. The clear </a:t>
            </a:r>
            <a:r>
              <a:rPr lang="en-US" dirty="0" err="1"/>
              <a:t>laue</a:t>
            </a:r>
            <a:r>
              <a:rPr lang="en-US" dirty="0"/>
              <a:t> oscillation and the narrow FWHM of rocking curve indicates the </a:t>
            </a:r>
          </a:p>
        </p:txBody>
      </p:sp>
    </p:spTree>
    <p:extLst>
      <p:ext uri="{BB962C8B-B14F-4D97-AF65-F5344CB8AC3E}">
        <p14:creationId xmlns:p14="http://schemas.microsoft.com/office/powerpoint/2010/main" val="872994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FDE2E8-2642-4EEA-AE47-40A40920CB8B}" type="slidenum">
              <a:rPr lang="zh-CN" altLang="en-US" smtClean="0"/>
              <a:t>32</a:t>
            </a:fld>
            <a:endParaRPr lang="zh-CN" altLang="en-US"/>
          </a:p>
        </p:txBody>
      </p:sp>
    </p:spTree>
    <p:extLst>
      <p:ext uri="{BB962C8B-B14F-4D97-AF65-F5344CB8AC3E}">
        <p14:creationId xmlns:p14="http://schemas.microsoft.com/office/powerpoint/2010/main" val="2207802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2C7254-AEAB-4F3D-B2A8-C266B7D38F73}" type="slidenum">
              <a:rPr lang="en-US" altLang="zh-CN" smtClean="0"/>
              <a:pPr>
                <a:defRPr/>
              </a:pPr>
              <a:t>33</a:t>
            </a:fld>
            <a:endParaRPr lang="en-US" altLang="zh-CN" dirty="0"/>
          </a:p>
        </p:txBody>
      </p:sp>
    </p:spTree>
    <p:extLst>
      <p:ext uri="{BB962C8B-B14F-4D97-AF65-F5344CB8AC3E}">
        <p14:creationId xmlns:p14="http://schemas.microsoft.com/office/powerpoint/2010/main" val="4019695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F10D0AF-DAEA-4408-BFF2-66D6DEC51331}" type="datetime1">
              <a:rPr lang="en-US" altLang="zh-CN"/>
              <a:pPr>
                <a:defRPr/>
              </a:pPr>
              <a:t>8/11/18</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1544BBB8-B683-4E1D-8DBD-754A29535800}"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0A405CD-FDBF-40DE-8D09-F5ED93E084F9}" type="datetime1">
              <a:rPr lang="en-US" altLang="zh-CN"/>
              <a:pPr>
                <a:defRPr/>
              </a:pPr>
              <a:t>8/11/18</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D9142F43-F022-4337-A6AD-6EE377DF40AA}"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29FFD44-8232-4E23-A160-410CD6D14B11}" type="datetime1">
              <a:rPr lang="en-US" altLang="zh-CN"/>
              <a:pPr>
                <a:defRPr/>
              </a:pPr>
              <a:t>8/11/18</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5E148A24-5A3B-4B77-AF1A-55615B4357B5}"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A16BA9A-2875-42F4-A3E5-F1C906AEAE5F}" type="datetime1">
              <a:rPr lang="en-US" altLang="zh-CN"/>
              <a:pPr>
                <a:defRPr/>
              </a:pPr>
              <a:t>8/11/18</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08C3C1D9-99E2-4E84-B721-B1CFA31CAEC8}"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D14431D-8DEC-4411-ABC9-0DCC445D9624}" type="datetime1">
              <a:rPr lang="en-US" altLang="zh-CN"/>
              <a:pPr>
                <a:defRPr/>
              </a:pPr>
              <a:t>8/11/18</a:t>
            </a:fld>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C0A6619-8BB3-495A-B458-7EF47FC8A70D}"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6156851-80D1-4FCF-A330-E7C5D71891CF}" type="datetime1">
              <a:rPr lang="en-US" altLang="zh-CN"/>
              <a:pPr>
                <a:defRPr/>
              </a:pPr>
              <a:t>8/11/18</a:t>
            </a:fld>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0902F976-2CA0-4434-AC67-989983A1A7E0}"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63794C-BE7C-4109-B5D0-C02012779339}" type="datetime1">
              <a:rPr lang="en-US" altLang="zh-CN"/>
              <a:pPr>
                <a:defRPr/>
              </a:pPr>
              <a:t>8/11/18</a:t>
            </a:fld>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3BDF36D8-1484-4025-A5D6-741C74A78A6E}"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CA407FD-485E-4AD6-8541-D1318FDEE994}" type="datetime1">
              <a:rPr lang="en-US" altLang="zh-CN"/>
              <a:pPr>
                <a:defRPr/>
              </a:pPr>
              <a:t>8/11/18</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4FF2BC57-A32C-4F96-A1A5-17F5A8A436E8}"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C2FEDA9-EF51-454E-AA37-0EA50705FF5E}" type="datetime1">
              <a:rPr lang="en-US" altLang="zh-CN"/>
              <a:pPr>
                <a:defRPr/>
              </a:pPr>
              <a:t>8/11/18</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C35A1D04-5E15-4EFA-A6D8-917DE39754C4}"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DD40AC8-0775-458A-804E-B40C46B816F5}" type="datetime1">
              <a:rPr lang="en-US" altLang="zh-CN"/>
              <a:pPr>
                <a:defRPr/>
              </a:pPr>
              <a:t>8/11/18</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C2A9EC01-4FA6-4535-B185-43726596357A}"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3916721-B429-4CA9-BA08-6D4374E50D47}" type="datetime1">
              <a:rPr lang="en-US" altLang="zh-CN"/>
              <a:pPr>
                <a:defRPr/>
              </a:pPr>
              <a:t>8/11/18</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9844C54C-F5B4-448F-B457-44CF8A011DF3}" type="slidenum">
              <a:rPr lang="en-US" altLang="zh-CN"/>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17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109" charset="0"/>
                <a:ea typeface="ＭＳ Ｐゴシック" pitchFamily="-109" charset="-128"/>
              </a:defRPr>
            </a:lvl1pPr>
          </a:lstStyle>
          <a:p>
            <a:pPr defTabSz="457200" fontAlgn="base">
              <a:spcBef>
                <a:spcPct val="0"/>
              </a:spcBef>
              <a:spcAft>
                <a:spcPct val="0"/>
              </a:spcAft>
              <a:defRPr/>
            </a:pPr>
            <a:fld id="{C6F1E7C3-36FE-4413-9081-BD85F7BF9B44}" type="datetime1">
              <a:rPr lang="en-US" altLang="zh-CN"/>
              <a:pPr defTabSz="457200" fontAlgn="base">
                <a:spcBef>
                  <a:spcPct val="0"/>
                </a:spcBef>
                <a:spcAft>
                  <a:spcPct val="0"/>
                </a:spcAft>
                <a:defRPr/>
              </a:pPr>
              <a:t>8/11/18</a:t>
            </a:fld>
            <a:endParaRPr lang="en-US" altLang="zh-CN"/>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09" charset="0"/>
                <a:ea typeface="ＭＳ Ｐゴシック" pitchFamily="-109" charset="-128"/>
              </a:defRPr>
            </a:lvl1pPr>
          </a:lstStyle>
          <a:p>
            <a:pPr defTabSz="457200" fontAlgn="base">
              <a:spcBef>
                <a:spcPct val="0"/>
              </a:spcBef>
              <a:spcAft>
                <a:spcPct val="0"/>
              </a:spcAft>
              <a:defRPr/>
            </a:pPr>
            <a:endParaRPr lang="zh-CN" altLang="zh-C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109" charset="0"/>
                <a:ea typeface="ＭＳ Ｐゴシック" pitchFamily="-109" charset="-128"/>
              </a:defRPr>
            </a:lvl1pPr>
          </a:lstStyle>
          <a:p>
            <a:pPr defTabSz="457200" fontAlgn="base">
              <a:spcBef>
                <a:spcPct val="0"/>
              </a:spcBef>
              <a:spcAft>
                <a:spcPct val="0"/>
              </a:spcAft>
              <a:defRPr/>
            </a:pPr>
            <a:fld id="{5FA57CAD-9812-42BA-9236-47F0AE4C30CA}" type="slidenum">
              <a:rPr lang="en-US" altLang="zh-CN"/>
              <a:pPr defTabSz="457200" fontAlgn="base">
                <a:spcBef>
                  <a:spcPct val="0"/>
                </a:spcBef>
                <a:spcAft>
                  <a:spcPct val="0"/>
                </a:spcAft>
                <a:defRPr/>
              </a:pPr>
              <a:t>‹#›</a:t>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tif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image" Target="../media/image9.png"/><Relationship Id="rId7" Type="http://schemas.microsoft.com/office/2007/relationships/hdphoto" Target="../media/hdphoto2.wdp"/><Relationship Id="rId12"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jpe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jpeg"/><Relationship Id="rId14" Type="http://schemas.openxmlformats.org/officeDocument/2006/relationships/image" Target="../media/image18.gif"/></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jpe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7.emf"/></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3.emf"/><Relationship Id="rId4" Type="http://schemas.openxmlformats.org/officeDocument/2006/relationships/image" Target="../media/image42.emf"/></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emf"/><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2.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54.jpeg"/><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emf"/><Relationship Id="rId4" Type="http://schemas.openxmlformats.org/officeDocument/2006/relationships/image" Target="../media/image58.emf"/></Relationships>
</file>

<file path=ppt/slides/_rels/slide1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8.png"/></Relationships>
</file>

<file path=ppt/slides/_rels/slide21.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image" Target="../media/image73.em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2.emf"/><Relationship Id="rId5" Type="http://schemas.openxmlformats.org/officeDocument/2006/relationships/image" Target="../media/image71.emf"/><Relationship Id="rId4" Type="http://schemas.openxmlformats.org/officeDocument/2006/relationships/image" Target="../media/image70.emf"/></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57.emf"/><Relationship Id="rId7"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5.wdp"/><Relationship Id="rId11" Type="http://schemas.microsoft.com/office/2007/relationships/hdphoto" Target="../media/hdphoto7.wdp"/><Relationship Id="rId5" Type="http://schemas.openxmlformats.org/officeDocument/2006/relationships/image" Target="../media/image77.png"/><Relationship Id="rId10" Type="http://schemas.openxmlformats.org/officeDocument/2006/relationships/image" Target="../media/image79.png"/><Relationship Id="rId4" Type="http://schemas.openxmlformats.org/officeDocument/2006/relationships/image" Target="../media/image58.emf"/><Relationship Id="rId9" Type="http://schemas.microsoft.com/office/2007/relationships/hdphoto" Target="../media/hdphoto6.wdp"/></Relationships>
</file>

<file path=ppt/slides/_rels/slide24.xml.rels><?xml version="1.0" encoding="UTF-8" standalone="yes"?>
<Relationships xmlns="http://schemas.openxmlformats.org/package/2006/relationships"><Relationship Id="rId8" Type="http://schemas.microsoft.com/office/2007/relationships/hdphoto" Target="../media/hdphoto10.wdp"/><Relationship Id="rId13" Type="http://schemas.microsoft.com/office/2007/relationships/hdphoto" Target="../media/hdphoto11.wdp"/><Relationship Id="rId3" Type="http://schemas.openxmlformats.org/officeDocument/2006/relationships/image" Target="../media/image80.png"/><Relationship Id="rId7" Type="http://schemas.openxmlformats.org/officeDocument/2006/relationships/image" Target="../media/image82.png"/><Relationship Id="rId12" Type="http://schemas.openxmlformats.org/officeDocument/2006/relationships/image" Target="../media/image84.png"/><Relationship Id="rId2" Type="http://schemas.openxmlformats.org/officeDocument/2006/relationships/notesSlide" Target="../notesSlides/notesSlide23.xml"/><Relationship Id="rId16" Type="http://schemas.openxmlformats.org/officeDocument/2006/relationships/image" Target="../media/image86.png"/><Relationship Id="rId1" Type="http://schemas.openxmlformats.org/officeDocument/2006/relationships/slideLayout" Target="../slideLayouts/slideLayout2.xml"/><Relationship Id="rId6" Type="http://schemas.microsoft.com/office/2007/relationships/hdphoto" Target="../media/hdphoto9.wdp"/><Relationship Id="rId11" Type="http://schemas.openxmlformats.org/officeDocument/2006/relationships/image" Target="../media/image83.jpg"/><Relationship Id="rId5" Type="http://schemas.openxmlformats.org/officeDocument/2006/relationships/image" Target="../media/image81.png"/><Relationship Id="rId15" Type="http://schemas.microsoft.com/office/2007/relationships/hdphoto" Target="../media/hdphoto12.wdp"/><Relationship Id="rId10" Type="http://schemas.openxmlformats.org/officeDocument/2006/relationships/image" Target="../media/image58.emf"/><Relationship Id="rId4" Type="http://schemas.microsoft.com/office/2007/relationships/hdphoto" Target="../media/hdphoto8.wdp"/><Relationship Id="rId9" Type="http://schemas.openxmlformats.org/officeDocument/2006/relationships/image" Target="../media/image57.emf"/><Relationship Id="rId14" Type="http://schemas.openxmlformats.org/officeDocument/2006/relationships/image" Target="../media/image85.png"/></Relationships>
</file>

<file path=ppt/slides/_rels/slide25.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91.png"/><Relationship Id="rId3" Type="http://schemas.openxmlformats.org/officeDocument/2006/relationships/image" Target="../media/image87.png"/><Relationship Id="rId7" Type="http://schemas.openxmlformats.org/officeDocument/2006/relationships/image" Target="../media/image88.png"/><Relationship Id="rId12" Type="http://schemas.microsoft.com/office/2007/relationships/hdphoto" Target="../media/hdphoto16.wd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8.emf"/><Relationship Id="rId11" Type="http://schemas.openxmlformats.org/officeDocument/2006/relationships/image" Target="../media/image90.png"/><Relationship Id="rId5" Type="http://schemas.openxmlformats.org/officeDocument/2006/relationships/image" Target="../media/image57.emf"/><Relationship Id="rId15" Type="http://schemas.openxmlformats.org/officeDocument/2006/relationships/image" Target="../media/image92.png"/><Relationship Id="rId10" Type="http://schemas.microsoft.com/office/2007/relationships/hdphoto" Target="../media/hdphoto15.wdp"/><Relationship Id="rId4" Type="http://schemas.microsoft.com/office/2007/relationships/hdphoto" Target="../media/hdphoto13.wdp"/><Relationship Id="rId9" Type="http://schemas.openxmlformats.org/officeDocument/2006/relationships/image" Target="../media/image89.png"/><Relationship Id="rId14" Type="http://schemas.microsoft.com/office/2007/relationships/hdphoto" Target="../media/hdphoto17.wdp"/></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g"/><Relationship Id="rId1" Type="http://schemas.openxmlformats.org/officeDocument/2006/relationships/slideLayout" Target="../slideLayouts/slideLayout2.xml"/><Relationship Id="rId4" Type="http://schemas.openxmlformats.org/officeDocument/2006/relationships/image" Target="../media/image69.emf"/></Relationships>
</file>

<file path=ppt/slides/_rels/slide27.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3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580566" y="1239320"/>
            <a:ext cx="8130880" cy="1661993"/>
          </a:xfrm>
          <a:prstGeom prst="rect">
            <a:avLst/>
          </a:prstGeom>
          <a:noFill/>
          <a:ln w="9525">
            <a:noFill/>
            <a:miter lim="800000"/>
            <a:headEnd/>
            <a:tailEnd/>
          </a:ln>
        </p:spPr>
        <p:txBody>
          <a:bodyPr wrap="none">
            <a:spAutoFit/>
          </a:bodyPr>
          <a:lstStyle/>
          <a:p>
            <a:pPr algn="ctr"/>
            <a:r>
              <a:rPr lang="en-US" sz="3400" b="1" dirty="0">
                <a:solidFill>
                  <a:srgbClr val="FFFF00"/>
                </a:solidFill>
                <a:latin typeface="Times New Roman" panose="02020603050405020304" pitchFamily="18" charset="0"/>
                <a:ea typeface="ＭＳ Ｐゴシック" pitchFamily="-109" charset="-128"/>
                <a:cs typeface="Times New Roman" panose="02020603050405020304" pitchFamily="18" charset="0"/>
              </a:rPr>
              <a:t>Manipulating the electronic structure and </a:t>
            </a:r>
          </a:p>
          <a:p>
            <a:pPr algn="ctr"/>
            <a:r>
              <a:rPr lang="en-US" sz="3400" b="1" dirty="0">
                <a:solidFill>
                  <a:srgbClr val="FFFF00"/>
                </a:solidFill>
                <a:latin typeface="Times New Roman" panose="02020603050405020304" pitchFamily="18" charset="0"/>
                <a:ea typeface="ＭＳ Ｐゴシック" pitchFamily="-109" charset="-128"/>
                <a:cs typeface="Times New Roman" panose="02020603050405020304" pitchFamily="18" charset="0"/>
              </a:rPr>
              <a:t>magnetism of spin-orbit Mott insulator by </a:t>
            </a:r>
          </a:p>
          <a:p>
            <a:pPr algn="ctr"/>
            <a:r>
              <a:rPr lang="en-US" sz="3400" b="1" dirty="0">
                <a:solidFill>
                  <a:srgbClr val="FFFF00"/>
                </a:solidFill>
                <a:latin typeface="Times New Roman" panose="02020603050405020304" pitchFamily="18" charset="0"/>
                <a:ea typeface="ＭＳ Ｐゴシック" pitchFamily="-109" charset="-128"/>
                <a:cs typeface="Times New Roman" panose="02020603050405020304" pitchFamily="18" charset="0"/>
              </a:rPr>
              <a:t>tailoring superlattices </a:t>
            </a:r>
          </a:p>
        </p:txBody>
      </p:sp>
      <p:pic>
        <p:nvPicPr>
          <p:cNvPr id="7" name="图片 8" descr="透明-3.gi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6741" y="266054"/>
            <a:ext cx="4802516" cy="588913"/>
          </a:xfrm>
          <a:prstGeom prst="rect">
            <a:avLst/>
          </a:prstGeom>
        </p:spPr>
      </p:pic>
      <p:pic>
        <p:nvPicPr>
          <p:cNvPr id="9" name="Picture 2">
            <a:extLst>
              <a:ext uri="{FF2B5EF4-FFF2-40B4-BE49-F238E27FC236}">
                <a16:creationId xmlns:a16="http://schemas.microsoft.com/office/drawing/2014/main" id="{1094A8E7-89A4-D449-85A7-8CC409E919D1}"/>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r="21918"/>
          <a:stretch/>
        </p:blipFill>
        <p:spPr bwMode="auto">
          <a:xfrm>
            <a:off x="5715000" y="3048000"/>
            <a:ext cx="4343400" cy="6081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64982FF2-003A-E14B-A5B1-3C795285D922}"/>
              </a:ext>
            </a:extLst>
          </p:cNvPr>
          <p:cNvSpPr/>
          <p:nvPr/>
        </p:nvSpPr>
        <p:spPr>
          <a:xfrm>
            <a:off x="-304800" y="3356626"/>
            <a:ext cx="8534401" cy="2092881"/>
          </a:xfrm>
          <a:prstGeom prst="rect">
            <a:avLst/>
          </a:prstGeom>
        </p:spPr>
        <p:txBody>
          <a:bodyPr wrap="square">
            <a:spAutoFit/>
          </a:bodyPr>
          <a:lstStyle/>
          <a:p>
            <a:r>
              <a:rPr lang="zh-CN" altLang="en-US" sz="2400" b="1" dirty="0">
                <a:solidFill>
                  <a:schemeClr val="bg1"/>
                </a:solidFill>
              </a:rPr>
              <a:t>                                              </a:t>
            </a:r>
            <a:r>
              <a:rPr lang="en-US" altLang="zh-CN" sz="2800" b="1" dirty="0">
                <a:solidFill>
                  <a:schemeClr val="bg1"/>
                </a:solidFill>
                <a:latin typeface="Times New Roman" panose="02020603050405020304" pitchFamily="18" charset="0"/>
                <a:cs typeface="Times New Roman" panose="02020603050405020304" pitchFamily="18" charset="0"/>
              </a:rPr>
              <a:t>Dawei Shen</a:t>
            </a:r>
            <a:r>
              <a:rPr lang="zh-CN" altLang="en-US" sz="2800" b="1" dirty="0">
                <a:solidFill>
                  <a:schemeClr val="bg1"/>
                </a:solidFill>
                <a:latin typeface="Times New Roman" panose="02020603050405020304" pitchFamily="18" charset="0"/>
                <a:cs typeface="Times New Roman" panose="02020603050405020304" pitchFamily="18" charset="0"/>
              </a:rPr>
              <a:t> </a:t>
            </a:r>
            <a:r>
              <a:rPr lang="zh-CN" altLang="en-US" sz="2800" b="1" dirty="0">
                <a:solidFill>
                  <a:schemeClr val="bg1"/>
                </a:solidFill>
                <a:latin typeface="Times New Roman" panose="02020603050405020304" pitchFamily="18" charset="0"/>
                <a:ea typeface="Heiti TC Medium" pitchFamily="2" charset="-128"/>
                <a:cs typeface="Times New Roman" panose="02020603050405020304" pitchFamily="18" charset="0"/>
              </a:rPr>
              <a:t>（沈大伟）</a:t>
            </a:r>
            <a:endParaRPr lang="en-US" altLang="zh-CN" sz="2800" b="1" dirty="0">
              <a:solidFill>
                <a:schemeClr val="bg1"/>
              </a:solidFill>
              <a:latin typeface="Times New Roman" panose="02020603050405020304" pitchFamily="18" charset="0"/>
              <a:ea typeface="Heiti TC Medium" pitchFamily="2" charset="-128"/>
              <a:cs typeface="Times New Roman" panose="02020603050405020304" pitchFamily="18" charset="0"/>
            </a:endParaRPr>
          </a:p>
          <a:p>
            <a:endParaRPr lang="en-US" altLang="zh-CN" sz="2000" b="1" dirty="0">
              <a:solidFill>
                <a:schemeClr val="bg1"/>
              </a:solidFill>
              <a:latin typeface="Times New Roman" panose="02020603050405020304" pitchFamily="18" charset="0"/>
              <a:cs typeface="Times New Roman" panose="02020603050405020304" pitchFamily="18" charset="0"/>
            </a:endParaRPr>
          </a:p>
          <a:p>
            <a:r>
              <a:rPr lang="en-US" altLang="zh-CN" sz="2000" b="1" dirty="0">
                <a:solidFill>
                  <a:schemeClr val="bg1"/>
                </a:solidFill>
                <a:latin typeface="Times New Roman" panose="02020603050405020304" pitchFamily="18" charset="0"/>
                <a:cs typeface="Times New Roman" panose="02020603050405020304" pitchFamily="18" charset="0"/>
              </a:rPr>
              <a:t>                     </a:t>
            </a:r>
            <a:r>
              <a:rPr lang="zh-CN" altLang="en-US" sz="2000" b="1" dirty="0">
                <a:solidFill>
                  <a:schemeClr val="bg1"/>
                </a:solidFill>
                <a:latin typeface="Times New Roman" panose="02020603050405020304" pitchFamily="18" charset="0"/>
                <a:cs typeface="Times New Roman" panose="02020603050405020304" pitchFamily="18" charset="0"/>
              </a:rPr>
              <a:t>    </a:t>
            </a:r>
            <a:r>
              <a:rPr lang="en-US" altLang="zh-CN" sz="2400" b="1" dirty="0">
                <a:solidFill>
                  <a:schemeClr val="bg1"/>
                </a:solidFill>
                <a:latin typeface="Times New Roman" panose="02020603050405020304" pitchFamily="18" charset="0"/>
                <a:cs typeface="Times New Roman" panose="02020603050405020304" pitchFamily="18" charset="0"/>
              </a:rPr>
              <a:t>Shanghai Institute of Microsystem and Information </a:t>
            </a:r>
          </a:p>
          <a:p>
            <a:r>
              <a:rPr lang="en-US" altLang="zh-CN" sz="2400" b="1" dirty="0">
                <a:solidFill>
                  <a:schemeClr val="bg1"/>
                </a:solidFill>
                <a:latin typeface="Times New Roman" panose="02020603050405020304" pitchFamily="18" charset="0"/>
                <a:cs typeface="Times New Roman" panose="02020603050405020304" pitchFamily="18" charset="0"/>
              </a:rPr>
              <a:t>                 </a:t>
            </a:r>
            <a:r>
              <a:rPr lang="zh-CN" altLang="en-US" sz="2400" b="1" dirty="0">
                <a:solidFill>
                  <a:schemeClr val="bg1"/>
                </a:solidFill>
                <a:latin typeface="Times New Roman" panose="02020603050405020304" pitchFamily="18" charset="0"/>
                <a:cs typeface="Times New Roman" panose="02020603050405020304" pitchFamily="18" charset="0"/>
              </a:rPr>
              <a:t>    </a:t>
            </a:r>
            <a:r>
              <a:rPr lang="en-US" altLang="zh-CN" sz="2400" b="1" dirty="0">
                <a:solidFill>
                  <a:schemeClr val="bg1"/>
                </a:solidFill>
                <a:latin typeface="Times New Roman" panose="02020603050405020304" pitchFamily="18" charset="0"/>
                <a:cs typeface="Times New Roman" panose="02020603050405020304" pitchFamily="18" charset="0"/>
              </a:rPr>
              <a:t>Technology (SIMIT), Chinese Academy of Sciences  </a:t>
            </a:r>
          </a:p>
          <a:p>
            <a:endParaRPr lang="en-US" altLang="zh-CN" sz="2800" b="1" dirty="0">
              <a:solidFill>
                <a:schemeClr val="bg1"/>
              </a:solidFill>
            </a:endParaRPr>
          </a:p>
          <a:p>
            <a:endParaRPr lang="en-US" altLang="zh-CN" sz="600" b="1" dirty="0">
              <a:solidFill>
                <a:schemeClr val="bg1"/>
              </a:solidFill>
            </a:endParaRPr>
          </a:p>
        </p:txBody>
      </p:sp>
      <p:pic>
        <p:nvPicPr>
          <p:cNvPr id="3" name="Picture 2">
            <a:extLst>
              <a:ext uri="{FF2B5EF4-FFF2-40B4-BE49-F238E27FC236}">
                <a16:creationId xmlns:a16="http://schemas.microsoft.com/office/drawing/2014/main" id="{22DAF46C-7241-DA4D-AEFC-59229BB903FB}"/>
              </a:ext>
            </a:extLst>
          </p:cNvPr>
          <p:cNvPicPr>
            <a:picLocks noChangeAspect="1"/>
          </p:cNvPicPr>
          <p:nvPr/>
        </p:nvPicPr>
        <p:blipFill>
          <a:blip r:embed="rId5"/>
          <a:stretch>
            <a:fillRect/>
          </a:stretch>
        </p:blipFill>
        <p:spPr>
          <a:xfrm>
            <a:off x="202022" y="5404326"/>
            <a:ext cx="5080000" cy="1244600"/>
          </a:xfrm>
          <a:prstGeom prst="rect">
            <a:avLst/>
          </a:prstGeom>
        </p:spPr>
      </p:pic>
    </p:spTree>
    <p:extLst>
      <p:ext uri="{BB962C8B-B14F-4D97-AF65-F5344CB8AC3E}">
        <p14:creationId xmlns:p14="http://schemas.microsoft.com/office/powerpoint/2010/main" val="3848958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6" name="Rectangle 5"/>
          <p:cNvSpPr/>
          <p:nvPr/>
        </p:nvSpPr>
        <p:spPr>
          <a:xfrm>
            <a:off x="155447" y="69605"/>
            <a:ext cx="2788392" cy="477054"/>
          </a:xfrm>
          <a:prstGeom prst="rect">
            <a:avLst/>
          </a:prstGeom>
        </p:spPr>
        <p:txBody>
          <a:bodyPr wrap="none">
            <a:spAutoFit/>
          </a:bodyPr>
          <a:lstStyle/>
          <a:p>
            <a:pPr algn="ct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Acknowledgements</a:t>
            </a:r>
          </a:p>
        </p:txBody>
      </p:sp>
      <p:sp>
        <p:nvSpPr>
          <p:cNvPr id="7" name="Rectangle 5"/>
          <p:cNvSpPr txBox="1">
            <a:spLocks noChangeArrowheads="1"/>
          </p:cNvSpPr>
          <p:nvPr/>
        </p:nvSpPr>
        <p:spPr bwMode="auto">
          <a:xfrm>
            <a:off x="155447" y="912656"/>
            <a:ext cx="4797551" cy="50206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FF0000"/>
              </a:buClr>
              <a:buFont typeface="Wingdings" panose="05000000000000000000" pitchFamily="2" charset="2"/>
              <a:buChar char="v"/>
            </a:pPr>
            <a:r>
              <a:rPr lang="en-US" altLang="zh-CN" sz="2000" dirty="0" err="1">
                <a:solidFill>
                  <a:srgbClr val="FF0000"/>
                </a:solidFill>
                <a:latin typeface="Times New Roman" panose="02020603050405020304" pitchFamily="18" charset="0"/>
                <a:cs typeface="Times New Roman" panose="02020603050405020304" pitchFamily="18" charset="0"/>
              </a:rPr>
              <a:t>Congcong</a:t>
            </a:r>
            <a:r>
              <a:rPr lang="en-US" altLang="zh-CN" sz="2000" dirty="0">
                <a:solidFill>
                  <a:srgbClr val="FF0000"/>
                </a:solidFill>
                <a:latin typeface="Times New Roman" panose="02020603050405020304" pitchFamily="18" charset="0"/>
                <a:cs typeface="Times New Roman" panose="02020603050405020304" pitchFamily="18" charset="0"/>
              </a:rPr>
              <a:t> Fan, Dr. </a:t>
            </a:r>
            <a:r>
              <a:rPr lang="en-US" altLang="zh-CN" sz="2000" dirty="0" err="1">
                <a:solidFill>
                  <a:srgbClr val="FF0000"/>
                </a:solidFill>
                <a:latin typeface="Times New Roman" panose="02020603050405020304" pitchFamily="18" charset="0"/>
                <a:cs typeface="Times New Roman" panose="02020603050405020304" pitchFamily="18" charset="0"/>
              </a:rPr>
              <a:t>Zhengtai</a:t>
            </a:r>
            <a:r>
              <a:rPr lang="en-US" altLang="zh-CN" sz="2000" dirty="0">
                <a:solidFill>
                  <a:srgbClr val="FF0000"/>
                </a:solidFill>
                <a:latin typeface="Times New Roman" panose="02020603050405020304" pitchFamily="18" charset="0"/>
                <a:cs typeface="Times New Roman" panose="02020603050405020304" pitchFamily="18" charset="0"/>
              </a:rPr>
              <a:t> Liu,</a:t>
            </a:r>
            <a:r>
              <a:rPr lang="en-US" altLang="zh-CN" sz="2000" dirty="0">
                <a:solidFill>
                  <a:srgbClr val="FFFF00"/>
                </a:solidFill>
                <a:latin typeface="Times New Roman" panose="02020603050405020304" pitchFamily="18" charset="0"/>
                <a:cs typeface="Times New Roman" panose="02020603050405020304" pitchFamily="18" charset="0"/>
              </a:rPr>
              <a:t> </a:t>
            </a:r>
            <a:r>
              <a:rPr lang="en-US" altLang="zh-CN" sz="2000" dirty="0" err="1">
                <a:solidFill>
                  <a:srgbClr val="FFFF00"/>
                </a:solidFill>
                <a:latin typeface="Times New Roman" panose="02020603050405020304" pitchFamily="18" charset="0"/>
                <a:cs typeface="Times New Roman" panose="02020603050405020304" pitchFamily="18" charset="0"/>
              </a:rPr>
              <a:t>Wanling</a:t>
            </a:r>
            <a:r>
              <a:rPr lang="en-US" altLang="zh-CN" sz="2000" dirty="0">
                <a:solidFill>
                  <a:srgbClr val="FFFF00"/>
                </a:solidFill>
                <a:latin typeface="Times New Roman" panose="02020603050405020304" pitchFamily="18" charset="0"/>
                <a:cs typeface="Times New Roman" panose="02020603050405020304" pitchFamily="18" charset="0"/>
              </a:rPr>
              <a:t> Liu,</a:t>
            </a:r>
            <a:r>
              <a:rPr lang="zh-CN" altLang="en-US" sz="2000" dirty="0">
                <a:solidFill>
                  <a:srgbClr val="FFFF00"/>
                </a:solidFill>
                <a:latin typeface="Times New Roman" panose="02020603050405020304" pitchFamily="18" charset="0"/>
                <a:cs typeface="Times New Roman" panose="02020603050405020304" pitchFamily="18" charset="0"/>
              </a:rPr>
              <a:t> </a:t>
            </a:r>
            <a:r>
              <a:rPr lang="en-US" altLang="zh-CN" sz="2000" dirty="0">
                <a:solidFill>
                  <a:srgbClr val="FFFF00"/>
                </a:solidFill>
                <a:latin typeface="Times New Roman" panose="02020603050405020304" pitchFamily="18" charset="0"/>
                <a:cs typeface="Times New Roman" panose="02020603050405020304" pitchFamily="18" charset="0"/>
              </a:rPr>
              <a:t>Dr.</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Jishan</a:t>
            </a:r>
            <a:r>
              <a:rPr lang="en-US" sz="2000" dirty="0">
                <a:solidFill>
                  <a:srgbClr val="FFFF00"/>
                </a:solidFill>
                <a:latin typeface="Times New Roman" panose="02020603050405020304" pitchFamily="18" charset="0"/>
                <a:cs typeface="Times New Roman" panose="02020603050405020304" pitchFamily="18" charset="0"/>
              </a:rPr>
              <a:t> Liu,  </a:t>
            </a:r>
            <a:r>
              <a:rPr lang="en-US" sz="2000" dirty="0">
                <a:solidFill>
                  <a:srgbClr val="FF0000"/>
                </a:solidFill>
                <a:latin typeface="Times New Roman" panose="02020603050405020304" pitchFamily="18" charset="0"/>
                <a:cs typeface="Times New Roman" panose="02020603050405020304" pitchFamily="18" charset="0"/>
              </a:rPr>
              <a:t>Prof. Mao Ye </a:t>
            </a:r>
            <a:r>
              <a:rPr lang="en-US" sz="2000" i="1" dirty="0">
                <a:solidFill>
                  <a:schemeClr val="bg1"/>
                </a:solidFill>
                <a:latin typeface="Times New Roman" panose="02020603050405020304" pitchFamily="18" charset="0"/>
                <a:cs typeface="Times New Roman" panose="02020603050405020304" pitchFamily="18" charset="0"/>
              </a:rPr>
              <a:t>SIMIT, CAS;</a:t>
            </a:r>
          </a:p>
          <a:p>
            <a:pPr marL="0" indent="0">
              <a:lnSpc>
                <a:spcPct val="90000"/>
              </a:lnSpc>
              <a:buClr>
                <a:srgbClr val="FF0000"/>
              </a:buClr>
              <a:buNone/>
            </a:pPr>
            <a:endParaRPr lang="en-US" altLang="zh-CN" sz="2000" i="1" dirty="0">
              <a:solidFill>
                <a:schemeClr val="bg1"/>
              </a:solidFill>
              <a:latin typeface="Times New Roman" panose="02020603050405020304" pitchFamily="18" charset="0"/>
              <a:cs typeface="Times New Roman" panose="02020603050405020304" pitchFamily="18" charset="0"/>
            </a:endParaRPr>
          </a:p>
          <a:p>
            <a:pPr marL="0" indent="0">
              <a:buNone/>
            </a:pPr>
            <a:endParaRPr lang="en-US" altLang="zh-CN" sz="800" i="1" dirty="0">
              <a:solidFill>
                <a:schemeClr val="bg1"/>
              </a:solidFill>
              <a:latin typeface="Times New Roman" panose="02020603050405020304" pitchFamily="18" charset="0"/>
              <a:cs typeface="Times New Roman" panose="02020603050405020304" pitchFamily="18" charset="0"/>
            </a:endParaRPr>
          </a:p>
          <a:p>
            <a:pPr marL="0" indent="0">
              <a:buNone/>
            </a:pPr>
            <a:endParaRPr lang="en-US" altLang="zh-CN" sz="800" i="1" dirty="0">
              <a:solidFill>
                <a:schemeClr val="bg1"/>
              </a:solidFill>
              <a:latin typeface="Times New Roman" panose="02020603050405020304" pitchFamily="18" charset="0"/>
              <a:cs typeface="Times New Roman" panose="02020603050405020304" pitchFamily="18" charset="0"/>
            </a:endParaRPr>
          </a:p>
          <a:p>
            <a:pPr marL="0" indent="0">
              <a:buNone/>
            </a:pPr>
            <a:endParaRPr lang="zh-CN" altLang="zh-CN" sz="200" i="1" dirty="0">
              <a:solidFill>
                <a:schemeClr val="bg1"/>
              </a:solidFill>
              <a:latin typeface="Times New Roman" panose="02020603050405020304" pitchFamily="18" charset="0"/>
              <a:cs typeface="Times New Roman" panose="02020603050405020304" pitchFamily="18" charset="0"/>
            </a:endParaRPr>
          </a:p>
          <a:p>
            <a:pPr marL="0" indent="0">
              <a:lnSpc>
                <a:spcPct val="90000"/>
              </a:lnSpc>
              <a:buClr>
                <a:srgbClr val="FF0000"/>
              </a:buClr>
              <a:buNone/>
            </a:pPr>
            <a:endParaRPr lang="en-US" altLang="zh-CN" sz="800" i="1" dirty="0">
              <a:solidFill>
                <a:schemeClr val="bg1"/>
              </a:solidFill>
              <a:latin typeface="Times New Roman" panose="02020603050405020304" pitchFamily="18" charset="0"/>
              <a:cs typeface="Times New Roman" panose="02020603050405020304" pitchFamily="18" charset="0"/>
            </a:endParaRPr>
          </a:p>
          <a:p>
            <a:pPr marL="0" indent="0">
              <a:lnSpc>
                <a:spcPct val="90000"/>
              </a:lnSpc>
              <a:buClr>
                <a:srgbClr val="FF0000"/>
              </a:buClr>
              <a:buNone/>
            </a:pPr>
            <a:endParaRPr lang="en-US" altLang="zh-CN" sz="1300" i="1" dirty="0">
              <a:solidFill>
                <a:schemeClr val="bg1"/>
              </a:solidFill>
              <a:latin typeface="Times New Roman" panose="02020603050405020304" pitchFamily="18" charset="0"/>
              <a:cs typeface="Times New Roman" panose="02020603050405020304" pitchFamily="18" charset="0"/>
            </a:endParaRPr>
          </a:p>
          <a:p>
            <a:pPr marL="0" indent="0">
              <a:lnSpc>
                <a:spcPct val="90000"/>
              </a:lnSpc>
              <a:buClr>
                <a:srgbClr val="FF0000"/>
              </a:buClr>
              <a:buNone/>
            </a:pPr>
            <a:endParaRPr lang="en-US" altLang="zh-CN" sz="400" i="1" dirty="0">
              <a:solidFill>
                <a:schemeClr val="bg1"/>
              </a:solidFill>
              <a:latin typeface="Times New Roman" panose="02020603050405020304" pitchFamily="18" charset="0"/>
              <a:cs typeface="Times New Roman" panose="02020603050405020304" pitchFamily="18" charset="0"/>
            </a:endParaRPr>
          </a:p>
          <a:p>
            <a:pPr>
              <a:lnSpc>
                <a:spcPct val="90000"/>
              </a:lnSpc>
              <a:buClr>
                <a:srgbClr val="FF0000"/>
              </a:buClr>
              <a:buFont typeface="Wingdings" panose="05000000000000000000" pitchFamily="2" charset="2"/>
              <a:buChar char="v"/>
            </a:pPr>
            <a:r>
              <a:rPr lang="en-US" altLang="zh-CN" sz="2000" dirty="0">
                <a:solidFill>
                  <a:srgbClr val="FF0000"/>
                </a:solidFill>
                <a:latin typeface="Times New Roman" panose="02020603050405020304" pitchFamily="18" charset="0"/>
                <a:cs typeface="Times New Roman" panose="02020603050405020304" pitchFamily="18" charset="0"/>
              </a:rPr>
              <a:t>Prof. Akio Kimura</a:t>
            </a:r>
            <a:r>
              <a:rPr lang="en-US" altLang="zh-CN" sz="2000" dirty="0">
                <a:solidFill>
                  <a:srgbClr val="FFFF00"/>
                </a:solidFill>
                <a:latin typeface="Times New Roman" panose="02020603050405020304" pitchFamily="18" charset="0"/>
                <a:cs typeface="Times New Roman" panose="02020603050405020304" pitchFamily="18" charset="0"/>
              </a:rPr>
              <a:t>,</a:t>
            </a:r>
          </a:p>
          <a:p>
            <a:pPr marL="0" indent="0">
              <a:lnSpc>
                <a:spcPct val="90000"/>
              </a:lnSpc>
              <a:buClr>
                <a:srgbClr val="FF0000"/>
              </a:buClr>
              <a:buNone/>
            </a:pPr>
            <a:r>
              <a:rPr lang="en-US" altLang="zh-CN" sz="2000" i="1" dirty="0">
                <a:solidFill>
                  <a:schemeClr val="bg1"/>
                </a:solidFill>
                <a:latin typeface="Times New Roman" panose="02020603050405020304" pitchFamily="18" charset="0"/>
                <a:cs typeface="Times New Roman" panose="02020603050405020304" pitchFamily="18" charset="0"/>
              </a:rPr>
              <a:t>      Hiroshima U; </a:t>
            </a:r>
            <a:r>
              <a:rPr lang="en-US" altLang="zh-CN" sz="2000" dirty="0">
                <a:solidFill>
                  <a:srgbClr val="FFFF00"/>
                </a:solidFill>
                <a:latin typeface="Times New Roman" panose="02020603050405020304" pitchFamily="18" charset="0"/>
                <a:cs typeface="Times New Roman" panose="02020603050405020304" pitchFamily="18" charset="0"/>
              </a:rPr>
              <a:t>Dr. </a:t>
            </a:r>
            <a:r>
              <a:rPr lang="en-US" altLang="zh-CN" sz="2000" dirty="0" err="1">
                <a:solidFill>
                  <a:srgbClr val="FFFF00"/>
                </a:solidFill>
                <a:latin typeface="Times New Roman" panose="02020603050405020304" pitchFamily="18" charset="0"/>
                <a:cs typeface="Times New Roman" panose="02020603050405020304" pitchFamily="18" charset="0"/>
              </a:rPr>
              <a:t>Yukiharu</a:t>
            </a:r>
            <a:r>
              <a:rPr lang="en-US" altLang="zh-CN" sz="2000" dirty="0">
                <a:solidFill>
                  <a:srgbClr val="FFFF00"/>
                </a:solidFill>
                <a:latin typeface="Times New Roman" panose="02020603050405020304" pitchFamily="18" charset="0"/>
                <a:cs typeface="Times New Roman" panose="02020603050405020304" pitchFamily="18" charset="0"/>
              </a:rPr>
              <a:t> Takeda and</a:t>
            </a:r>
          </a:p>
          <a:p>
            <a:pPr marL="0" indent="0">
              <a:lnSpc>
                <a:spcPct val="90000"/>
              </a:lnSpc>
              <a:buClr>
                <a:srgbClr val="FF0000"/>
              </a:buClr>
              <a:buNone/>
            </a:pPr>
            <a:r>
              <a:rPr lang="en-US" altLang="zh-CN" sz="2000" dirty="0">
                <a:solidFill>
                  <a:srgbClr val="FFFF00"/>
                </a:solidFill>
                <a:latin typeface="Times New Roman" panose="02020603050405020304" pitchFamily="18" charset="0"/>
                <a:cs typeface="Times New Roman" panose="02020603050405020304" pitchFamily="18" charset="0"/>
              </a:rPr>
              <a:t>     Yuji </a:t>
            </a:r>
            <a:r>
              <a:rPr lang="en-US" altLang="zh-CN" sz="2000" dirty="0" err="1">
                <a:solidFill>
                  <a:srgbClr val="FFFF00"/>
                </a:solidFill>
                <a:latin typeface="Times New Roman" panose="02020603050405020304" pitchFamily="18" charset="0"/>
                <a:cs typeface="Times New Roman" panose="02020603050405020304" pitchFamily="18" charset="0"/>
              </a:rPr>
              <a:t>Saitoh</a:t>
            </a:r>
            <a:r>
              <a:rPr lang="en-US" altLang="zh-CN" sz="2000" dirty="0">
                <a:solidFill>
                  <a:srgbClr val="FFFF00"/>
                </a:solidFill>
                <a:latin typeface="Times New Roman" panose="02020603050405020304" pitchFamily="18" charset="0"/>
                <a:cs typeface="Times New Roman" panose="02020603050405020304" pitchFamily="18" charset="0"/>
              </a:rPr>
              <a:t>, </a:t>
            </a:r>
            <a:r>
              <a:rPr lang="en-US" altLang="zh-CN" sz="2000" i="1" dirty="0">
                <a:solidFill>
                  <a:schemeClr val="bg1"/>
                </a:solidFill>
                <a:latin typeface="Times New Roman" panose="02020603050405020304" pitchFamily="18" charset="0"/>
                <a:cs typeface="Times New Roman" panose="02020603050405020304" pitchFamily="18" charset="0"/>
              </a:rPr>
              <a:t>SPring-8;</a:t>
            </a:r>
          </a:p>
          <a:p>
            <a:pPr marL="0" indent="0">
              <a:lnSpc>
                <a:spcPct val="90000"/>
              </a:lnSpc>
              <a:buClr>
                <a:srgbClr val="FF0000"/>
              </a:buClr>
              <a:buNone/>
            </a:pPr>
            <a:endParaRPr lang="en-US" altLang="zh-CN" sz="1600" i="1" dirty="0">
              <a:solidFill>
                <a:schemeClr val="bg1"/>
              </a:solidFill>
              <a:latin typeface="Times New Roman" panose="02020603050405020304" pitchFamily="18" charset="0"/>
              <a:cs typeface="Times New Roman" panose="02020603050405020304" pitchFamily="18" charset="0"/>
            </a:endParaRPr>
          </a:p>
          <a:p>
            <a:pPr marL="0" indent="0">
              <a:lnSpc>
                <a:spcPct val="90000"/>
              </a:lnSpc>
              <a:buClr>
                <a:srgbClr val="FF0000"/>
              </a:buClr>
              <a:buNone/>
            </a:pPr>
            <a:endParaRPr lang="en-US" altLang="zh-CN" sz="800" i="1" dirty="0">
              <a:solidFill>
                <a:schemeClr val="bg1"/>
              </a:solidFill>
              <a:latin typeface="Times New Roman" panose="02020603050405020304" pitchFamily="18" charset="0"/>
              <a:cs typeface="Times New Roman" panose="02020603050405020304" pitchFamily="18" charset="0"/>
            </a:endParaRPr>
          </a:p>
          <a:p>
            <a:pPr marL="0" indent="0">
              <a:lnSpc>
                <a:spcPct val="90000"/>
              </a:lnSpc>
              <a:buClr>
                <a:srgbClr val="FF0000"/>
              </a:buClr>
              <a:buNone/>
            </a:pPr>
            <a:endParaRPr lang="en-US" altLang="zh-CN" sz="1000" i="1" dirty="0">
              <a:solidFill>
                <a:schemeClr val="bg1"/>
              </a:solidFill>
              <a:latin typeface="Times New Roman" panose="02020603050405020304" pitchFamily="18" charset="0"/>
              <a:cs typeface="Times New Roman" panose="02020603050405020304" pitchFamily="18" charset="0"/>
            </a:endParaRPr>
          </a:p>
          <a:p>
            <a:pPr>
              <a:lnSpc>
                <a:spcPct val="90000"/>
              </a:lnSpc>
              <a:buClr>
                <a:srgbClr val="FF0000"/>
              </a:buClr>
              <a:buFont typeface="Wingdings" panose="05000000000000000000" pitchFamily="2" charset="2"/>
              <a:buChar char="v"/>
            </a:pPr>
            <a:r>
              <a:rPr lang="en-US" altLang="zh-CN" sz="2000" dirty="0">
                <a:solidFill>
                  <a:srgbClr val="FF0000"/>
                </a:solidFill>
                <a:latin typeface="Times New Roman" panose="02020603050405020304" pitchFamily="18" charset="0"/>
                <a:cs typeface="Times New Roman" panose="02020603050405020304" pitchFamily="18" charset="0"/>
              </a:rPr>
              <a:t>Prof. Peng Wang</a:t>
            </a:r>
            <a:r>
              <a:rPr lang="en-US" altLang="zh-CN" sz="2000" dirty="0">
                <a:solidFill>
                  <a:srgbClr val="FFFF00"/>
                </a:solidFill>
                <a:latin typeface="Times New Roman" panose="02020603050405020304" pitchFamily="18" charset="0"/>
                <a:cs typeface="Times New Roman" panose="02020603050405020304" pitchFamily="18" charset="0"/>
              </a:rPr>
              <a:t> and Prof. Xiangang Wan, </a:t>
            </a:r>
            <a:r>
              <a:rPr lang="en-US" altLang="zh-CN" sz="2000" i="1" dirty="0">
                <a:solidFill>
                  <a:schemeClr val="bg1"/>
                </a:solidFill>
                <a:latin typeface="Times New Roman" panose="02020603050405020304" pitchFamily="18" charset="0"/>
                <a:cs typeface="Times New Roman" panose="02020603050405020304" pitchFamily="18" charset="0"/>
              </a:rPr>
              <a:t>Nanjing U; </a:t>
            </a:r>
            <a:r>
              <a:rPr lang="en-US" altLang="zh-CN" sz="2000" dirty="0">
                <a:solidFill>
                  <a:srgbClr val="FF0000"/>
                </a:solidFill>
                <a:latin typeface="Times New Roman" panose="02020603050405020304" pitchFamily="18" charset="0"/>
                <a:cs typeface="Times New Roman" panose="02020603050405020304" pitchFamily="18" charset="0"/>
              </a:rPr>
              <a:t>Prof. </a:t>
            </a:r>
            <a:r>
              <a:rPr lang="en-US" altLang="zh-CN" sz="2000" dirty="0" err="1">
                <a:solidFill>
                  <a:srgbClr val="FF0000"/>
                </a:solidFill>
                <a:latin typeface="Times New Roman" panose="02020603050405020304" pitchFamily="18" charset="0"/>
                <a:cs typeface="Times New Roman" panose="02020603050405020304" pitchFamily="18" charset="0"/>
              </a:rPr>
              <a:t>Yunhao</a:t>
            </a:r>
            <a:r>
              <a:rPr lang="en-US" altLang="zh-CN" sz="2000" dirty="0">
                <a:solidFill>
                  <a:srgbClr val="FF0000"/>
                </a:solidFill>
                <a:latin typeface="Times New Roman" panose="02020603050405020304" pitchFamily="18" charset="0"/>
                <a:cs typeface="Times New Roman" panose="02020603050405020304" pitchFamily="18" charset="0"/>
              </a:rPr>
              <a:t> Lu</a:t>
            </a:r>
            <a:r>
              <a:rPr lang="en-US" altLang="zh-CN" sz="2000" dirty="0">
                <a:solidFill>
                  <a:srgbClr val="FFFF00"/>
                </a:solidFill>
                <a:latin typeface="Times New Roman" panose="02020603050405020304" pitchFamily="18" charset="0"/>
                <a:cs typeface="Times New Roman" panose="02020603050405020304" pitchFamily="18" charset="0"/>
              </a:rPr>
              <a:t> and</a:t>
            </a:r>
            <a:r>
              <a:rPr lang="en-US" altLang="zh-CN" sz="2000" i="1" dirty="0">
                <a:solidFill>
                  <a:srgbClr val="FFFF00"/>
                </a:solidFill>
                <a:latin typeface="Times New Roman" panose="02020603050405020304" pitchFamily="18" charset="0"/>
                <a:cs typeface="Times New Roman" panose="02020603050405020304" pitchFamily="18" charset="0"/>
              </a:rPr>
              <a:t> </a:t>
            </a:r>
            <a:r>
              <a:rPr lang="en-US" altLang="zh-CN" sz="2000" dirty="0">
                <a:solidFill>
                  <a:srgbClr val="FFFF00"/>
                </a:solidFill>
                <a:latin typeface="Times New Roman" panose="02020603050405020304" pitchFamily="18" charset="0"/>
                <a:cs typeface="Times New Roman" panose="02020603050405020304" pitchFamily="18" charset="0"/>
              </a:rPr>
              <a:t>Prof. Yang Liu, </a:t>
            </a:r>
            <a:r>
              <a:rPr lang="en-US" altLang="zh-CN" sz="2000" i="1" dirty="0">
                <a:solidFill>
                  <a:schemeClr val="bg1"/>
                </a:solidFill>
                <a:latin typeface="Times New Roman" panose="02020603050405020304" pitchFamily="18" charset="0"/>
                <a:cs typeface="Times New Roman" panose="02020603050405020304" pitchFamily="18" charset="0"/>
              </a:rPr>
              <a:t>Zhejiang U</a:t>
            </a:r>
            <a:r>
              <a:rPr lang="en-US" altLang="zh-CN" sz="2000" i="1" dirty="0">
                <a:solidFill>
                  <a:srgbClr val="FFFF00"/>
                </a:solidFill>
                <a:latin typeface="Times New Roman" panose="02020603050405020304" pitchFamily="18" charset="0"/>
                <a:cs typeface="Times New Roman" panose="02020603050405020304" pitchFamily="18" charset="0"/>
              </a:rPr>
              <a:t>;</a:t>
            </a:r>
            <a:r>
              <a:rPr lang="en-US" altLang="zh-CN" sz="2000" i="1" dirty="0">
                <a:solidFill>
                  <a:schemeClr val="bg1"/>
                </a:solidFill>
                <a:latin typeface="Times New Roman" panose="02020603050405020304" pitchFamily="18" charset="0"/>
                <a:cs typeface="Times New Roman" panose="02020603050405020304" pitchFamily="18" charset="0"/>
              </a:rPr>
              <a:t> </a:t>
            </a:r>
            <a:r>
              <a:rPr lang="en-US" altLang="zh-CN" sz="2000" dirty="0">
                <a:solidFill>
                  <a:srgbClr val="FFFF00"/>
                </a:solidFill>
                <a:latin typeface="Times New Roman" panose="02020603050405020304" pitchFamily="18" charset="0"/>
                <a:cs typeface="Times New Roman" panose="02020603050405020304" pitchFamily="18" charset="0"/>
              </a:rPr>
              <a:t>Dr. Arthur Ernst, </a:t>
            </a:r>
            <a:r>
              <a:rPr lang="en-US" altLang="zh-CN" sz="2000" i="1" dirty="0">
                <a:solidFill>
                  <a:schemeClr val="bg1"/>
                </a:solidFill>
                <a:latin typeface="Times New Roman" panose="02020603050405020304" pitchFamily="18" charset="0"/>
                <a:cs typeface="Times New Roman" panose="02020603050405020304" pitchFamily="18" charset="0"/>
              </a:rPr>
              <a:t>MPI-MSP.</a:t>
            </a:r>
            <a:endParaRPr lang="zh-CN" altLang="zh-CN" sz="2000" i="1" dirty="0">
              <a:solidFill>
                <a:schemeClr val="bg1"/>
              </a:solidFill>
              <a:latin typeface="Times New Roman" panose="02020603050405020304" pitchFamily="18" charset="0"/>
              <a:cs typeface="Times New Roman" panose="02020603050405020304" pitchFamily="18" charset="0"/>
            </a:endParaRPr>
          </a:p>
          <a:p>
            <a:pPr marL="0" indent="0">
              <a:lnSpc>
                <a:spcPct val="90000"/>
              </a:lnSpc>
              <a:buClr>
                <a:srgbClr val="FF0000"/>
              </a:buClr>
              <a:buNone/>
            </a:pPr>
            <a:endParaRPr lang="en-US" altLang="zh-CN" sz="2000" i="1" dirty="0">
              <a:solidFill>
                <a:schemeClr val="bg1"/>
              </a:solidFill>
              <a:latin typeface="Times New Roman" panose="02020603050405020304" pitchFamily="18" charset="0"/>
              <a:cs typeface="Times New Roman" panose="02020603050405020304" pitchFamily="18" charset="0"/>
            </a:endParaRPr>
          </a:p>
          <a:p>
            <a:pPr marL="0" indent="0">
              <a:buNone/>
            </a:pPr>
            <a:endParaRPr lang="en-US" altLang="zh-CN" sz="2000" i="1" dirty="0">
              <a:solidFill>
                <a:schemeClr val="bg1"/>
              </a:solidFill>
            </a:endParaRPr>
          </a:p>
          <a:p>
            <a:pPr>
              <a:lnSpc>
                <a:spcPct val="90000"/>
              </a:lnSpc>
              <a:buClr>
                <a:srgbClr val="FF0000"/>
              </a:buClr>
              <a:buFont typeface="Wingdings" panose="05000000000000000000" pitchFamily="2" charset="2"/>
              <a:buNone/>
            </a:pPr>
            <a:endParaRPr lang="en-US" altLang="zh-CN" sz="2000" i="1" dirty="0">
              <a:solidFill>
                <a:schemeClr val="bg1"/>
              </a:solidFill>
            </a:endParaRPr>
          </a:p>
          <a:p>
            <a:pPr>
              <a:lnSpc>
                <a:spcPct val="90000"/>
              </a:lnSpc>
              <a:buClr>
                <a:srgbClr val="FF0000"/>
              </a:buClr>
              <a:buFont typeface="Wingdings" panose="05000000000000000000" pitchFamily="2" charset="2"/>
              <a:buChar char="v"/>
            </a:pPr>
            <a:endParaRPr lang="en-US" sz="2000" dirty="0">
              <a:solidFill>
                <a:srgbClr val="FFFF00"/>
              </a:solidFill>
            </a:endParaRPr>
          </a:p>
        </p:txBody>
      </p:sp>
      <p:sp>
        <p:nvSpPr>
          <p:cNvPr id="8" name="Rectangle 8"/>
          <p:cNvSpPr>
            <a:spLocks noChangeArrowheads="1"/>
          </p:cNvSpPr>
          <p:nvPr/>
        </p:nvSpPr>
        <p:spPr bwMode="auto">
          <a:xfrm>
            <a:off x="4952999" y="533400"/>
            <a:ext cx="3733801"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31775" indent="-231775" algn="l">
              <a:spcBef>
                <a:spcPct val="20000"/>
              </a:spcBef>
              <a:buChar char="•"/>
              <a:defRPr sz="2800">
                <a:solidFill>
                  <a:schemeClr val="tx1"/>
                </a:solidFill>
                <a:latin typeface="Arial" panose="020B0604020202020204" pitchFamily="34" charset="0"/>
              </a:defRPr>
            </a:lvl1pPr>
            <a:lvl2pPr marL="742950" indent="-285750" algn="l">
              <a:spcBef>
                <a:spcPct val="20000"/>
              </a:spcBef>
              <a:buChar char="–"/>
              <a:defRPr sz="2400">
                <a:solidFill>
                  <a:schemeClr val="tx1"/>
                </a:solidFill>
                <a:latin typeface="Arial" panose="020B0604020202020204" pitchFamily="34" charset="0"/>
              </a:defRPr>
            </a:lvl2pPr>
            <a:lvl3pPr marL="1143000" indent="-228600" algn="l">
              <a:spcBef>
                <a:spcPct val="20000"/>
              </a:spcBef>
              <a:buChar char="•"/>
              <a:defRPr sz="2000">
                <a:solidFill>
                  <a:schemeClr val="tx1"/>
                </a:solidFill>
                <a:latin typeface="Arial" panose="020B0604020202020204" pitchFamily="34" charset="0"/>
              </a:defRPr>
            </a:lvl3pPr>
            <a:lvl4pPr marL="1600200" indent="-228600" algn="l">
              <a:spcBef>
                <a:spcPct val="20000"/>
              </a:spcBef>
              <a:buChar char="–"/>
              <a:defRPr>
                <a:solidFill>
                  <a:schemeClr val="tx1"/>
                </a:solidFill>
                <a:latin typeface="Arial" panose="020B0604020202020204" pitchFamily="34" charset="0"/>
              </a:defRPr>
            </a:lvl4pPr>
            <a:lvl5pPr marL="2057400" indent="-228600" algn="l">
              <a:spcBef>
                <a:spcPct val="20000"/>
              </a:spcBef>
              <a:buChar char="»"/>
              <a:defRPr>
                <a:solidFill>
                  <a:schemeClr val="tx1"/>
                </a:solidFill>
                <a:latin typeface="Arial" panose="020B0604020202020204" pitchFamily="34" charset="0"/>
              </a:defRPr>
            </a:lvl5pPr>
            <a:lvl6pPr marL="2514600" indent="-228600" fontAlgn="base">
              <a:spcBef>
                <a:spcPct val="20000"/>
              </a:spcBef>
              <a:spcAft>
                <a:spcPct val="0"/>
              </a:spcAft>
              <a:buChar char="»"/>
              <a:defRPr>
                <a:solidFill>
                  <a:schemeClr val="tx1"/>
                </a:solidFill>
                <a:latin typeface="Arial" panose="020B0604020202020204" pitchFamily="34" charset="0"/>
              </a:defRPr>
            </a:lvl6pPr>
            <a:lvl7pPr marL="2971800" indent="-228600" fontAlgn="base">
              <a:spcBef>
                <a:spcPct val="20000"/>
              </a:spcBef>
              <a:spcAft>
                <a:spcPct val="0"/>
              </a:spcAft>
              <a:buChar char="»"/>
              <a:defRPr>
                <a:solidFill>
                  <a:schemeClr val="tx1"/>
                </a:solidFill>
                <a:latin typeface="Arial" panose="020B0604020202020204" pitchFamily="34" charset="0"/>
              </a:defRPr>
            </a:lvl7pPr>
            <a:lvl8pPr marL="3429000" indent="-228600" fontAlgn="base">
              <a:spcBef>
                <a:spcPct val="20000"/>
              </a:spcBef>
              <a:spcAft>
                <a:spcPct val="0"/>
              </a:spcAft>
              <a:buChar char="»"/>
              <a:defRPr>
                <a:solidFill>
                  <a:schemeClr val="tx1"/>
                </a:solidFill>
                <a:latin typeface="Arial" panose="020B0604020202020204" pitchFamily="34" charset="0"/>
              </a:defRPr>
            </a:lvl8pPr>
            <a:lvl9pPr marL="3886200" indent="-228600" fontAlgn="base">
              <a:spcBef>
                <a:spcPct val="20000"/>
              </a:spcBef>
              <a:spcAft>
                <a:spcPct val="0"/>
              </a:spcAft>
              <a:buChar char="»"/>
              <a:defRPr>
                <a:solidFill>
                  <a:schemeClr val="tx1"/>
                </a:solidFill>
                <a:latin typeface="Arial" panose="020B0604020202020204" pitchFamily="34" charset="0"/>
              </a:defRPr>
            </a:lvl9pPr>
          </a:lstStyle>
          <a:p>
            <a:pPr marL="0" indent="0" eaLnBrk="1" hangingPunct="1">
              <a:buClr>
                <a:srgbClr val="FF3300"/>
              </a:buClr>
              <a:buNone/>
            </a:pPr>
            <a:endParaRPr lang="en-US" altLang="zh-CN" sz="2000" dirty="0">
              <a:solidFill>
                <a:schemeClr val="bg1"/>
              </a:solidFill>
              <a:latin typeface="+mn-lt"/>
            </a:endParaRPr>
          </a:p>
          <a:p>
            <a:pPr eaLnBrk="1" hangingPunct="1">
              <a:buClr>
                <a:srgbClr val="FF3300"/>
              </a:buClr>
              <a:buFont typeface="Arial" panose="020B0604020202020204" pitchFamily="34" charset="0"/>
              <a:buChar char="–"/>
            </a:pPr>
            <a:r>
              <a:rPr lang="en-US" altLang="zh-CN" sz="2000" dirty="0">
                <a:solidFill>
                  <a:schemeClr val="bg1"/>
                </a:solidFill>
                <a:latin typeface="Times New Roman" panose="02020603050405020304" pitchFamily="18" charset="0"/>
                <a:cs typeface="Times New Roman" panose="02020603050405020304" pitchFamily="18" charset="0"/>
              </a:rPr>
              <a:t>SrIrO</a:t>
            </a:r>
            <a:r>
              <a:rPr lang="en-US" altLang="zh-CN" sz="2000" baseline="-25000" dirty="0">
                <a:solidFill>
                  <a:schemeClr val="bg1"/>
                </a:solidFill>
                <a:latin typeface="Times New Roman" panose="02020603050405020304" pitchFamily="18" charset="0"/>
                <a:cs typeface="Times New Roman" panose="02020603050405020304" pitchFamily="18" charset="0"/>
              </a:rPr>
              <a:t>3</a:t>
            </a:r>
            <a:r>
              <a:rPr lang="en-US" altLang="zh-CN" sz="2000" dirty="0">
                <a:solidFill>
                  <a:schemeClr val="bg1"/>
                </a:solidFill>
                <a:latin typeface="Times New Roman" panose="02020603050405020304" pitchFamily="18" charset="0"/>
                <a:cs typeface="Times New Roman" panose="02020603050405020304" pitchFamily="18" charset="0"/>
              </a:rPr>
              <a:t> growth and their electronic structure tuning through superlattices; transport, photoemission and XMCD measurements on films and superlattices</a:t>
            </a:r>
          </a:p>
          <a:p>
            <a:pPr eaLnBrk="1" hangingPunct="1">
              <a:buClr>
                <a:srgbClr val="FF3300"/>
              </a:buClr>
              <a:buFont typeface="Arial" panose="020B0604020202020204" pitchFamily="34" charset="0"/>
              <a:buChar char="–"/>
            </a:pPr>
            <a:endParaRPr lang="en-US" sz="800" dirty="0">
              <a:solidFill>
                <a:schemeClr val="bg1"/>
              </a:solidFill>
              <a:latin typeface="Times New Roman" panose="02020603050405020304" pitchFamily="18" charset="0"/>
              <a:cs typeface="Times New Roman" panose="02020603050405020304" pitchFamily="18" charset="0"/>
            </a:endParaRPr>
          </a:p>
          <a:p>
            <a:pPr>
              <a:spcBef>
                <a:spcPct val="10000"/>
              </a:spcBef>
              <a:buClr>
                <a:srgbClr val="FF3300"/>
              </a:buClr>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Hard X-ray photoemission, XAS and XMCD measurements on SrIrO</a:t>
            </a:r>
            <a:r>
              <a:rPr lang="en-US" sz="2000" baseline="-25000" dirty="0">
                <a:solidFill>
                  <a:schemeClr val="bg1"/>
                </a:solidFill>
                <a:latin typeface="Times New Roman" panose="02020603050405020304" pitchFamily="18" charset="0"/>
                <a:cs typeface="Times New Roman" panose="02020603050405020304" pitchFamily="18" charset="0"/>
              </a:rPr>
              <a:t>3</a:t>
            </a:r>
            <a:r>
              <a:rPr lang="en-US" sz="2000" dirty="0">
                <a:solidFill>
                  <a:schemeClr val="bg1"/>
                </a:solidFill>
                <a:latin typeface="Times New Roman" panose="02020603050405020304" pitchFamily="18" charset="0"/>
                <a:cs typeface="Times New Roman" panose="02020603050405020304" pitchFamily="18" charset="0"/>
              </a:rPr>
              <a:t> films and related super-</a:t>
            </a:r>
          </a:p>
          <a:p>
            <a:pPr marL="0" indent="0">
              <a:spcBef>
                <a:spcPct val="10000"/>
              </a:spcBef>
              <a:buClr>
                <a:srgbClr val="FF3300"/>
              </a:buClr>
              <a:buNone/>
            </a:pPr>
            <a:r>
              <a:rPr lang="en-US" sz="2000" dirty="0">
                <a:solidFill>
                  <a:schemeClr val="bg1"/>
                </a:solidFill>
                <a:latin typeface="Times New Roman" panose="02020603050405020304" pitchFamily="18" charset="0"/>
                <a:cs typeface="Times New Roman" panose="02020603050405020304" pitchFamily="18" charset="0"/>
              </a:rPr>
              <a:t>    lattices at Spring-8</a:t>
            </a:r>
            <a:endParaRPr lang="en-US" sz="2400" b="0" dirty="0">
              <a:solidFill>
                <a:schemeClr val="bg1"/>
              </a:solidFill>
              <a:effectLst/>
              <a:latin typeface="Times New Roman" panose="02020603050405020304" pitchFamily="18" charset="0"/>
              <a:cs typeface="Times New Roman" panose="02020603050405020304" pitchFamily="18" charset="0"/>
            </a:endParaRPr>
          </a:p>
          <a:p>
            <a:pPr marL="0" indent="0" eaLnBrk="1" hangingPunct="1">
              <a:spcBef>
                <a:spcPct val="10000"/>
              </a:spcBef>
              <a:buClr>
                <a:srgbClr val="FF3300"/>
              </a:buClr>
              <a:buNone/>
            </a:pPr>
            <a:endParaRPr lang="en-US" sz="1600" b="0" dirty="0">
              <a:solidFill>
                <a:schemeClr val="bg1"/>
              </a:solidFill>
              <a:effectLst/>
              <a:latin typeface="Times New Roman" panose="02020603050405020304" pitchFamily="18" charset="0"/>
              <a:cs typeface="Times New Roman" panose="02020603050405020304" pitchFamily="18" charset="0"/>
            </a:endParaRPr>
          </a:p>
          <a:p>
            <a:pPr>
              <a:spcBef>
                <a:spcPct val="10000"/>
              </a:spcBef>
              <a:buClr>
                <a:srgbClr val="FF3300"/>
              </a:buClr>
              <a:buFont typeface="Arial" panose="020B0604020202020204" pitchFamily="34" charset="0"/>
              <a:buChar char="–"/>
            </a:pPr>
            <a:r>
              <a:rPr lang="en-US" altLang="zh-CN" sz="2000" dirty="0">
                <a:solidFill>
                  <a:schemeClr val="bg1"/>
                </a:solidFill>
                <a:latin typeface="Times New Roman" panose="02020603050405020304" pitchFamily="18" charset="0"/>
                <a:cs typeface="Times New Roman" panose="02020603050405020304" pitchFamily="18" charset="0"/>
              </a:rPr>
              <a:t>Scanning TEM and theoretical supports and helpful discussions</a:t>
            </a:r>
            <a:endParaRPr lang="en-US" sz="2000" dirty="0">
              <a:solidFill>
                <a:schemeClr val="bg1"/>
              </a:solidFill>
              <a:latin typeface="Times New Roman" panose="02020603050405020304" pitchFamily="18" charset="0"/>
              <a:cs typeface="Times New Roman" panose="02020603050405020304" pitchFamily="18" charset="0"/>
            </a:endParaRPr>
          </a:p>
          <a:p>
            <a:pPr marL="0" indent="0" eaLnBrk="1" hangingPunct="1">
              <a:spcBef>
                <a:spcPct val="10000"/>
              </a:spcBef>
              <a:buClr>
                <a:srgbClr val="FF3300"/>
              </a:buClr>
              <a:buNone/>
            </a:pPr>
            <a:endParaRPr lang="en-US" sz="2000" dirty="0">
              <a:solidFill>
                <a:schemeClr val="bg1"/>
              </a:solidFill>
            </a:endParaRPr>
          </a:p>
        </p:txBody>
      </p:sp>
      <p:sp>
        <p:nvSpPr>
          <p:cNvPr id="2" name="TextBox 1"/>
          <p:cNvSpPr txBox="1"/>
          <p:nvPr/>
        </p:nvSpPr>
        <p:spPr>
          <a:xfrm>
            <a:off x="230459" y="6091535"/>
            <a:ext cx="4396973" cy="461665"/>
          </a:xfrm>
          <a:prstGeom prst="rect">
            <a:avLst/>
          </a:prstGeom>
          <a:noFill/>
        </p:spPr>
        <p:txBody>
          <a:bodyPr wrap="non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Grants: MOST, CAS and NSFC</a:t>
            </a:r>
          </a:p>
        </p:txBody>
      </p:sp>
      <p:grpSp>
        <p:nvGrpSpPr>
          <p:cNvPr id="9" name="Group 8"/>
          <p:cNvGrpSpPr/>
          <p:nvPr/>
        </p:nvGrpSpPr>
        <p:grpSpPr>
          <a:xfrm>
            <a:off x="5029200" y="5590135"/>
            <a:ext cx="3826823" cy="943465"/>
            <a:chOff x="4405791" y="5539397"/>
            <a:chExt cx="4597533" cy="1133476"/>
          </a:xfrm>
        </p:grpSpPr>
        <p:pic>
          <p:nvPicPr>
            <p:cNvPr id="10" name="Picture 2" descr="http://www.qdio.cas.cn/xwzx/tpxw/201108/W0201108223376740793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5791" y="5539397"/>
              <a:ext cx="1268182" cy="11334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pic.baike.soso.com/p/20090807/bki-20090807144206-11156058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541" y="5539397"/>
              <a:ext cx="121879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http://bioinfo.au.tsinghua.edu.cn/recomb2013/pic/nsf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13900" y="5539397"/>
              <a:ext cx="1789424" cy="1133476"/>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图片 10"/>
          <p:cNvPicPr>
            <a:picLocks noChangeAspect="1"/>
          </p:cNvPicPr>
          <p:nvPr/>
        </p:nvPicPr>
        <p:blipFill>
          <a:blip r:embed="rId6" cstate="print">
            <a:extLst>
              <a:ext uri="{28A0092B-C50C-407E-A947-70E740481C1C}">
                <a14:useLocalDpi xmlns:a14="http://schemas.microsoft.com/office/drawing/2010/main" val="0"/>
              </a:ext>
            </a:extLst>
          </a:blip>
          <a:srcRect l="47049" t="22774" r="12318" b="44434"/>
          <a:stretch>
            <a:fillRect/>
          </a:stretch>
        </p:blipFill>
        <p:spPr bwMode="auto">
          <a:xfrm>
            <a:off x="3816146" y="1665413"/>
            <a:ext cx="1060652" cy="1300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14" name="图片 2"/>
          <p:cNvPicPr>
            <a:picLocks noChangeAspect="1"/>
          </p:cNvPicPr>
          <p:nvPr/>
        </p:nvPicPr>
        <p:blipFill>
          <a:blip r:embed="rId7">
            <a:extLst>
              <a:ext uri="{28A0092B-C50C-407E-A947-70E740481C1C}">
                <a14:useLocalDpi xmlns:a14="http://schemas.microsoft.com/office/drawing/2010/main" val="0"/>
              </a:ext>
            </a:extLst>
          </a:blip>
          <a:srcRect l="16074" t="1588" r="24678"/>
          <a:stretch>
            <a:fillRect/>
          </a:stretch>
        </p:blipFill>
        <p:spPr bwMode="auto">
          <a:xfrm>
            <a:off x="2667000" y="1667348"/>
            <a:ext cx="1047306" cy="13044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656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859750" y="2840891"/>
            <a:ext cx="1068086" cy="648557"/>
          </a:xfrm>
          <a:prstGeom prst="rect">
            <a:avLst/>
          </a:prstGeom>
          <a:scene3d>
            <a:camera prst="orthographicFront">
              <a:rot lat="590789" lon="20990939" rev="21494751"/>
            </a:camera>
            <a:lightRig rig="threePt" dir="t"/>
          </a:scene3d>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t="48430" b="13184"/>
          <a:stretch/>
        </p:blipFill>
        <p:spPr>
          <a:xfrm>
            <a:off x="3725434" y="4600264"/>
            <a:ext cx="909349" cy="553496"/>
          </a:xfrm>
          <a:prstGeom prst="rect">
            <a:avLst/>
          </a:prstGeom>
          <a:scene3d>
            <a:camera prst="orthographicFront">
              <a:rot lat="2305230" lon="20534637" rev="20814912"/>
            </a:camera>
            <a:lightRig rig="threePt" dir="t"/>
          </a:scene3d>
        </p:spPr>
      </p:pic>
      <p:pic>
        <p:nvPicPr>
          <p:cNvPr id="13" name="Picture 12"/>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505968" y="3483281"/>
            <a:ext cx="878576" cy="878576"/>
          </a:xfrm>
          <a:prstGeom prst="rect">
            <a:avLst/>
          </a:prstGeom>
        </p:spPr>
      </p:pic>
      <p:sp>
        <p:nvSpPr>
          <p:cNvPr id="14" name="TextBox 13"/>
          <p:cNvSpPr txBox="1"/>
          <p:nvPr/>
        </p:nvSpPr>
        <p:spPr>
          <a:xfrm>
            <a:off x="3930288" y="4318457"/>
            <a:ext cx="596638" cy="369332"/>
          </a:xfrm>
          <a:prstGeom prst="rect">
            <a:avLst/>
          </a:prstGeom>
          <a:noFill/>
        </p:spPr>
        <p:txBody>
          <a:bodyPr wrap="none" rtlCol="0">
            <a:spAutoFit/>
          </a:bodyPr>
          <a:lstStyle/>
          <a:p>
            <a:r>
              <a:rPr lang="en-US" altLang="zh-CN" b="1" i="1" dirty="0">
                <a:solidFill>
                  <a:schemeClr val="bg1"/>
                </a:solidFill>
                <a:effectLst>
                  <a:outerShdw blurRad="38100" dist="38100" dir="2700000" algn="tl">
                    <a:srgbClr val="000000">
                      <a:alpha val="43137"/>
                    </a:srgbClr>
                  </a:outerShdw>
                </a:effectLst>
              </a:rPr>
              <a:t>Spin</a:t>
            </a:r>
            <a:endParaRPr lang="en-US" b="1" i="1"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a:off x="5509110" y="3132842"/>
            <a:ext cx="917559" cy="369332"/>
          </a:xfrm>
          <a:prstGeom prst="rect">
            <a:avLst/>
          </a:prstGeom>
          <a:noFill/>
        </p:spPr>
        <p:txBody>
          <a:bodyPr wrap="none" rtlCol="0">
            <a:spAutoFit/>
          </a:bodyPr>
          <a:lstStyle/>
          <a:p>
            <a:r>
              <a:rPr lang="en-US" altLang="zh-CN" b="1" i="1" dirty="0">
                <a:solidFill>
                  <a:schemeClr val="bg1"/>
                </a:solidFill>
                <a:effectLst>
                  <a:outerShdw blurRad="38100" dist="38100" dir="2700000" algn="tl">
                    <a:srgbClr val="000000">
                      <a:alpha val="43137"/>
                    </a:srgbClr>
                  </a:outerShdw>
                </a:effectLst>
              </a:rPr>
              <a:t>Lattices</a:t>
            </a:r>
            <a:endParaRPr lang="en-US" b="1" i="1"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a:off x="2866465" y="3407538"/>
            <a:ext cx="865943" cy="369332"/>
          </a:xfrm>
          <a:prstGeom prst="rect">
            <a:avLst/>
          </a:prstGeom>
          <a:noFill/>
        </p:spPr>
        <p:txBody>
          <a:bodyPr wrap="none" rtlCol="0">
            <a:spAutoFit/>
          </a:bodyPr>
          <a:lstStyle/>
          <a:p>
            <a:r>
              <a:rPr lang="en-US" altLang="zh-CN" b="1" i="1" dirty="0">
                <a:solidFill>
                  <a:schemeClr val="bg1"/>
                </a:solidFill>
                <a:effectLst>
                  <a:outerShdw blurRad="38100" dist="38100" dir="2700000" algn="tl">
                    <a:srgbClr val="000000">
                      <a:alpha val="43137"/>
                    </a:srgbClr>
                  </a:outerShdw>
                </a:effectLst>
              </a:rPr>
              <a:t>Charge</a:t>
            </a:r>
            <a:endParaRPr lang="en-US" b="1" i="1" dirty="0">
              <a:solidFill>
                <a:schemeClr val="bg1"/>
              </a:solidFill>
              <a:effectLst>
                <a:outerShdw blurRad="38100" dist="38100" dir="2700000" algn="tl">
                  <a:srgbClr val="000000">
                    <a:alpha val="43137"/>
                  </a:srgbClr>
                </a:outerShdw>
              </a:effectLst>
            </a:endParaRPr>
          </a:p>
        </p:txBody>
      </p:sp>
      <p:grpSp>
        <p:nvGrpSpPr>
          <p:cNvPr id="7" name="Group 6"/>
          <p:cNvGrpSpPr/>
          <p:nvPr/>
        </p:nvGrpSpPr>
        <p:grpSpPr>
          <a:xfrm>
            <a:off x="3610346" y="3016505"/>
            <a:ext cx="1765076" cy="1385740"/>
            <a:chOff x="3610346" y="3016505"/>
            <a:chExt cx="1765076" cy="1385740"/>
          </a:xfrm>
        </p:grpSpPr>
        <p:sp>
          <p:nvSpPr>
            <p:cNvPr id="6" name="Isosceles Triangle 5"/>
            <p:cNvSpPr/>
            <p:nvPr/>
          </p:nvSpPr>
          <p:spPr>
            <a:xfrm>
              <a:off x="3610346" y="3016505"/>
              <a:ext cx="1607458" cy="1385740"/>
            </a:xfrm>
            <a:prstGeom prst="triangl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6350">
              <a:solidFill>
                <a:schemeClr val="bg2"/>
              </a:solid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027336" y="3565399"/>
              <a:ext cx="1348086" cy="323165"/>
            </a:xfrm>
            <a:prstGeom prst="rect">
              <a:avLst/>
            </a:prstGeom>
            <a:noFill/>
          </p:spPr>
          <p:txBody>
            <a:bodyPr wrap="square" rtlCol="0">
              <a:spAutoFit/>
            </a:bodyPr>
            <a:lstStyle/>
            <a:p>
              <a:r>
                <a:rPr lang="en-US" sz="1500" b="1" i="1" dirty="0">
                  <a:solidFill>
                    <a:srgbClr val="002060"/>
                  </a:solidFill>
                  <a:effectLst>
                    <a:outerShdw blurRad="38100" dist="38100" dir="2700000" algn="tl">
                      <a:srgbClr val="000000">
                        <a:alpha val="43137"/>
                      </a:srgbClr>
                    </a:outerShdw>
                  </a:effectLst>
                </a:rPr>
                <a:t>3d-electrons</a:t>
              </a:r>
            </a:p>
          </p:txBody>
        </p:sp>
      </p:grpSp>
      <p:cxnSp>
        <p:nvCxnSpPr>
          <p:cNvPr id="29" name="Straight Connector 1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 name="Rectangle 4"/>
          <p:cNvSpPr/>
          <p:nvPr/>
        </p:nvSpPr>
        <p:spPr>
          <a:xfrm>
            <a:off x="179654" y="93993"/>
            <a:ext cx="8000908" cy="461665"/>
          </a:xfrm>
          <a:prstGeom prst="rect">
            <a:avLst/>
          </a:prstGeom>
        </p:spPr>
        <p:txBody>
          <a:bodyPr wrap="none">
            <a:spAutoFit/>
          </a:bodyPr>
          <a:lstStyle/>
          <a:p>
            <a:pPr eaLnBrk="1" hangingPunct="1">
              <a:defRPr/>
            </a:pP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More competing degrees of freedom in 4d-/5d-electron system</a:t>
            </a:r>
          </a:p>
        </p:txBody>
      </p:sp>
      <p:grpSp>
        <p:nvGrpSpPr>
          <p:cNvPr id="11" name="Group 10"/>
          <p:cNvGrpSpPr/>
          <p:nvPr/>
        </p:nvGrpSpPr>
        <p:grpSpPr>
          <a:xfrm>
            <a:off x="3923940" y="1680081"/>
            <a:ext cx="1822665" cy="2651332"/>
            <a:chOff x="3916904" y="1681471"/>
            <a:chExt cx="1822665" cy="2651332"/>
          </a:xfrm>
        </p:grpSpPr>
        <p:grpSp>
          <p:nvGrpSpPr>
            <p:cNvPr id="2" name="Group 1"/>
            <p:cNvGrpSpPr/>
            <p:nvPr/>
          </p:nvGrpSpPr>
          <p:grpSpPr>
            <a:xfrm>
              <a:off x="3916904" y="1681471"/>
              <a:ext cx="1822665" cy="2651332"/>
              <a:chOff x="7140302" y="-163270"/>
              <a:chExt cx="1822665" cy="2651332"/>
            </a:xfrm>
          </p:grpSpPr>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47548" y="-163270"/>
                <a:ext cx="815419" cy="815419"/>
              </a:xfrm>
              <a:prstGeom prst="rect">
                <a:avLst/>
              </a:prstGeom>
            </p:spPr>
          </p:pic>
          <p:grpSp>
            <p:nvGrpSpPr>
              <p:cNvPr id="34" name="Group 33"/>
              <p:cNvGrpSpPr/>
              <p:nvPr/>
            </p:nvGrpSpPr>
            <p:grpSpPr>
              <a:xfrm>
                <a:off x="7140302" y="529263"/>
                <a:ext cx="1555081" cy="1958799"/>
                <a:chOff x="4315019" y="2335658"/>
                <a:chExt cx="1538085" cy="1937390"/>
              </a:xfrm>
            </p:grpSpPr>
            <p:sp>
              <p:nvSpPr>
                <p:cNvPr id="33" name="Freeform 32"/>
                <p:cNvSpPr/>
                <p:nvPr/>
              </p:nvSpPr>
              <p:spPr>
                <a:xfrm>
                  <a:off x="4726267" y="2335658"/>
                  <a:ext cx="1126837" cy="1927321"/>
                </a:xfrm>
                <a:custGeom>
                  <a:avLst/>
                  <a:gdLst>
                    <a:gd name="connsiteX0" fmla="*/ 0 w 1126837"/>
                    <a:gd name="connsiteY0" fmla="*/ 1927321 h 1927321"/>
                    <a:gd name="connsiteX1" fmla="*/ 452582 w 1126837"/>
                    <a:gd name="connsiteY1" fmla="*/ 0 h 1927321"/>
                    <a:gd name="connsiteX2" fmla="*/ 1126837 w 1126837"/>
                    <a:gd name="connsiteY2" fmla="*/ 1280776 h 1927321"/>
                    <a:gd name="connsiteX3" fmla="*/ 0 w 1126837"/>
                    <a:gd name="connsiteY3" fmla="*/ 1927321 h 1927321"/>
                  </a:gdLst>
                  <a:ahLst/>
                  <a:cxnLst>
                    <a:cxn ang="0">
                      <a:pos x="connsiteX0" y="connsiteY0"/>
                    </a:cxn>
                    <a:cxn ang="0">
                      <a:pos x="connsiteX1" y="connsiteY1"/>
                    </a:cxn>
                    <a:cxn ang="0">
                      <a:pos x="connsiteX2" y="connsiteY2"/>
                    </a:cxn>
                    <a:cxn ang="0">
                      <a:pos x="connsiteX3" y="connsiteY3"/>
                    </a:cxn>
                  </a:cxnLst>
                  <a:rect l="l" t="t" r="r" b="b"/>
                  <a:pathLst>
                    <a:path w="1126837" h="1927321">
                      <a:moveTo>
                        <a:pt x="0" y="1927321"/>
                      </a:moveTo>
                      <a:lnTo>
                        <a:pt x="452582" y="0"/>
                      </a:lnTo>
                      <a:lnTo>
                        <a:pt x="1126837" y="1280776"/>
                      </a:lnTo>
                      <a:lnTo>
                        <a:pt x="0" y="1927321"/>
                      </a:lnTo>
                      <a:close/>
                    </a:path>
                  </a:pathLst>
                </a:custGeom>
                <a:gradFill>
                  <a:gsLst>
                    <a:gs pos="0">
                      <a:schemeClr val="accent2">
                        <a:lumMod val="40000"/>
                        <a:lumOff val="60000"/>
                        <a:alpha val="12000"/>
                      </a:schemeClr>
                    </a:gs>
                    <a:gs pos="68000">
                      <a:schemeClr val="accent2">
                        <a:lumMod val="95000"/>
                        <a:lumOff val="5000"/>
                      </a:schemeClr>
                    </a:gs>
                    <a:gs pos="100000">
                      <a:schemeClr val="accent2">
                        <a:lumMod val="60000"/>
                      </a:schemeClr>
                    </a:gs>
                  </a:gsLst>
                  <a:path path="circle">
                    <a:fillToRect l="50000" t="130000" r="50000" b="-30000"/>
                  </a:path>
                </a:gra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i="1" dirty="0">
                    <a:solidFill>
                      <a:schemeClr val="tx1"/>
                    </a:solidFill>
                  </a:endParaRPr>
                </a:p>
              </p:txBody>
            </p:sp>
            <p:sp>
              <p:nvSpPr>
                <p:cNvPr id="32" name="Freeform 31"/>
                <p:cNvSpPr/>
                <p:nvPr/>
              </p:nvSpPr>
              <p:spPr>
                <a:xfrm>
                  <a:off x="4315019" y="2336490"/>
                  <a:ext cx="868218" cy="1936558"/>
                </a:xfrm>
                <a:custGeom>
                  <a:avLst/>
                  <a:gdLst>
                    <a:gd name="connsiteX0" fmla="*/ 0 w 868218"/>
                    <a:gd name="connsiteY0" fmla="*/ 1049867 h 1936558"/>
                    <a:gd name="connsiteX1" fmla="*/ 868218 w 868218"/>
                    <a:gd name="connsiteY1" fmla="*/ 0 h 1936558"/>
                    <a:gd name="connsiteX2" fmla="*/ 415636 w 868218"/>
                    <a:gd name="connsiteY2" fmla="*/ 1936558 h 1936558"/>
                    <a:gd name="connsiteX3" fmla="*/ 0 w 868218"/>
                    <a:gd name="connsiteY3" fmla="*/ 1049867 h 1936558"/>
                  </a:gdLst>
                  <a:ahLst/>
                  <a:cxnLst>
                    <a:cxn ang="0">
                      <a:pos x="connsiteX0" y="connsiteY0"/>
                    </a:cxn>
                    <a:cxn ang="0">
                      <a:pos x="connsiteX1" y="connsiteY1"/>
                    </a:cxn>
                    <a:cxn ang="0">
                      <a:pos x="connsiteX2" y="connsiteY2"/>
                    </a:cxn>
                    <a:cxn ang="0">
                      <a:pos x="connsiteX3" y="connsiteY3"/>
                    </a:cxn>
                  </a:cxnLst>
                  <a:rect l="l" t="t" r="r" b="b"/>
                  <a:pathLst>
                    <a:path w="868218" h="1936558">
                      <a:moveTo>
                        <a:pt x="0" y="1049867"/>
                      </a:moveTo>
                      <a:lnTo>
                        <a:pt x="868218" y="0"/>
                      </a:lnTo>
                      <a:lnTo>
                        <a:pt x="415636" y="1936558"/>
                      </a:lnTo>
                      <a:lnTo>
                        <a:pt x="0" y="1049867"/>
                      </a:lnTo>
                      <a:close/>
                    </a:path>
                  </a:pathLst>
                </a:custGeom>
                <a:gradFill>
                  <a:gsLst>
                    <a:gs pos="0">
                      <a:schemeClr val="accent2">
                        <a:lumMod val="40000"/>
                        <a:lumOff val="60000"/>
                        <a:alpha val="12000"/>
                      </a:schemeClr>
                    </a:gs>
                    <a:gs pos="89000">
                      <a:schemeClr val="accent2">
                        <a:lumMod val="95000"/>
                        <a:lumOff val="5000"/>
                      </a:schemeClr>
                    </a:gs>
                    <a:gs pos="100000">
                      <a:schemeClr val="accent2">
                        <a:lumMod val="60000"/>
                      </a:schemeClr>
                    </a:gs>
                  </a:gsLst>
                  <a:path path="circle">
                    <a:fillToRect l="50000" t="130000" r="50000" b="-30000"/>
                  </a:path>
                </a:gra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             </a:t>
                  </a:r>
                  <a:endParaRPr lang="en-US" dirty="0"/>
                </a:p>
              </p:txBody>
            </p:sp>
          </p:grpSp>
          <p:sp>
            <p:nvSpPr>
              <p:cNvPr id="35" name="TextBox 34"/>
              <p:cNvSpPr txBox="1"/>
              <p:nvPr/>
            </p:nvSpPr>
            <p:spPr>
              <a:xfrm>
                <a:off x="7350419" y="57103"/>
                <a:ext cx="951910" cy="369332"/>
              </a:xfrm>
              <a:prstGeom prst="rect">
                <a:avLst/>
              </a:prstGeom>
              <a:noFill/>
            </p:spPr>
            <p:txBody>
              <a:bodyPr wrap="square" rtlCol="0">
                <a:spAutoFit/>
              </a:bodyPr>
              <a:lstStyle/>
              <a:p>
                <a:r>
                  <a:rPr lang="en-US" altLang="zh-CN" b="1" i="1" dirty="0">
                    <a:solidFill>
                      <a:schemeClr val="bg1"/>
                    </a:solidFill>
                    <a:effectLst>
                      <a:outerShdw blurRad="38100" dist="38100" dir="2700000" algn="tl">
                        <a:srgbClr val="000000">
                          <a:alpha val="43137"/>
                        </a:srgbClr>
                      </a:outerShdw>
                    </a:effectLst>
                  </a:rPr>
                  <a:t>Orbital</a:t>
                </a:r>
                <a:endParaRPr lang="en-US" b="1" i="1" dirty="0">
                  <a:solidFill>
                    <a:schemeClr val="bg1"/>
                  </a:solidFill>
                  <a:effectLst>
                    <a:outerShdw blurRad="38100" dist="38100" dir="2700000" algn="tl">
                      <a:srgbClr val="000000">
                        <a:alpha val="43137"/>
                      </a:srgbClr>
                    </a:outerShdw>
                  </a:effectLst>
                </a:endParaRPr>
              </a:p>
            </p:txBody>
          </p:sp>
        </p:grpSp>
        <p:sp>
          <p:nvSpPr>
            <p:cNvPr id="26" name="矩形 25"/>
            <p:cNvSpPr/>
            <p:nvPr/>
          </p:nvSpPr>
          <p:spPr>
            <a:xfrm>
              <a:off x="4038600" y="3048000"/>
              <a:ext cx="1324402" cy="707886"/>
            </a:xfrm>
            <a:prstGeom prst="rect">
              <a:avLst/>
            </a:prstGeom>
          </p:spPr>
          <p:txBody>
            <a:bodyPr wrap="none">
              <a:spAutoFit/>
            </a:bodyPr>
            <a:lstStyle/>
            <a:p>
              <a:pPr lvl="0" algn="ctr"/>
              <a:r>
                <a:rPr lang="en-US" sz="2000" b="1" i="1" dirty="0">
                  <a:solidFill>
                    <a:prstClr val="black"/>
                  </a:solidFill>
                </a:rPr>
                <a:t>5d-</a:t>
              </a:r>
            </a:p>
            <a:p>
              <a:pPr lvl="0" algn="ctr"/>
              <a:r>
                <a:rPr lang="en-US" sz="2000" b="1" i="1" dirty="0">
                  <a:solidFill>
                    <a:prstClr val="black"/>
                  </a:solidFill>
                </a:rPr>
                <a:t>electrons</a:t>
              </a:r>
            </a:p>
          </p:txBody>
        </p:sp>
      </p:grpSp>
      <p:grpSp>
        <p:nvGrpSpPr>
          <p:cNvPr id="25" name="组合 24"/>
          <p:cNvGrpSpPr/>
          <p:nvPr/>
        </p:nvGrpSpPr>
        <p:grpSpPr>
          <a:xfrm>
            <a:off x="117094" y="886110"/>
            <a:ext cx="8928352" cy="5959386"/>
            <a:chOff x="117094" y="886110"/>
            <a:chExt cx="8928352" cy="5959386"/>
          </a:xfrm>
        </p:grpSpPr>
        <p:grpSp>
          <p:nvGrpSpPr>
            <p:cNvPr id="3" name="Group 2"/>
            <p:cNvGrpSpPr/>
            <p:nvPr/>
          </p:nvGrpSpPr>
          <p:grpSpPr>
            <a:xfrm>
              <a:off x="940299" y="886110"/>
              <a:ext cx="7468676" cy="5858864"/>
              <a:chOff x="940299" y="886110"/>
              <a:chExt cx="7468676" cy="5858864"/>
            </a:xfrm>
          </p:grpSpPr>
          <p:sp>
            <p:nvSpPr>
              <p:cNvPr id="5" name="Oval 4"/>
              <p:cNvSpPr/>
              <p:nvPr/>
            </p:nvSpPr>
            <p:spPr>
              <a:xfrm>
                <a:off x="2667666" y="1494068"/>
                <a:ext cx="3990760" cy="399076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descr="http://www.uni-wuerzburg.de/uploads/pics/0408assaad1-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19023" y="950646"/>
                <a:ext cx="1668159" cy="132118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Figure 1"/>
              <p:cNvPicPr>
                <a:picLocks noChangeAspect="1" noChangeArrowheads="1"/>
              </p:cNvPicPr>
              <p:nvPr/>
            </p:nvPicPr>
            <p:blipFill rotWithShape="1">
              <a:blip r:embed="rId10">
                <a:extLst>
                  <a:ext uri="{28A0092B-C50C-407E-A947-70E740481C1C}">
                    <a14:useLocalDpi xmlns:a14="http://schemas.microsoft.com/office/drawing/2010/main" val="0"/>
                  </a:ext>
                </a:extLst>
              </a:blip>
              <a:srcRect l="10509" t="10264" r="10824" b="14403"/>
              <a:stretch/>
            </p:blipFill>
            <p:spPr bwMode="auto">
              <a:xfrm>
                <a:off x="940299" y="3051794"/>
                <a:ext cx="1563341" cy="14970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http://physics.aps.org/assets/675e690dbf9f53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19518" y="3073436"/>
                <a:ext cx="1489457" cy="137030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Chaloupka et al."/>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38662" y="5536694"/>
                <a:ext cx="2806262" cy="120828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http://www.sciencemag.org/content/suppl/2007/11/01/318.5851.766.DC1/766_Fa.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861297" y="5268270"/>
                <a:ext cx="1594258" cy="117178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1447833" y="2364978"/>
                <a:ext cx="1164101" cy="369332"/>
              </a:xfrm>
              <a:prstGeom prst="rect">
                <a:avLst/>
              </a:prstGeom>
              <a:noFill/>
            </p:spPr>
            <p:txBody>
              <a:bodyPr wrap="none" rtlCol="0">
                <a:spAutoFit/>
              </a:bodyPr>
              <a:lstStyle/>
              <a:p>
                <a:r>
                  <a:rPr lang="en-US" dirty="0">
                    <a:solidFill>
                      <a:schemeClr val="bg1"/>
                    </a:solidFill>
                  </a:rPr>
                  <a:t>Spin liquid</a:t>
                </a:r>
              </a:p>
            </p:txBody>
          </p:sp>
          <p:pic>
            <p:nvPicPr>
              <p:cNvPr id="23" name="Picture 12" descr="http://quantumgases.lens.unifi.it/files/Image/BEC3_reticolivarii.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81767" y="886110"/>
                <a:ext cx="2181718" cy="1626939"/>
              </a:xfrm>
              <a:prstGeom prst="rect">
                <a:avLst/>
              </a:prstGeom>
              <a:noFill/>
              <a:extLst>
                <a:ext uri="{909E8E84-426E-40DD-AFC4-6F175D3DCCD1}">
                  <a14:hiddenFill xmlns:a14="http://schemas.microsoft.com/office/drawing/2010/main">
                    <a:solidFill>
                      <a:srgbClr val="FFFFFF"/>
                    </a:solidFill>
                  </a14:hiddenFill>
                </a:ext>
              </a:extLst>
            </p:spPr>
          </p:pic>
        </p:grpSp>
        <p:sp>
          <p:nvSpPr>
            <p:cNvPr id="31" name="TextBox 30"/>
            <p:cNvSpPr txBox="1"/>
            <p:nvPr/>
          </p:nvSpPr>
          <p:spPr>
            <a:xfrm>
              <a:off x="6629400" y="2459196"/>
              <a:ext cx="2416046" cy="369332"/>
            </a:xfrm>
            <a:prstGeom prst="rect">
              <a:avLst/>
            </a:prstGeom>
            <a:noFill/>
          </p:spPr>
          <p:txBody>
            <a:bodyPr wrap="none" rtlCol="0">
              <a:spAutoFit/>
            </a:bodyPr>
            <a:lstStyle/>
            <a:p>
              <a:r>
                <a:rPr lang="en-US" dirty="0">
                  <a:solidFill>
                    <a:schemeClr val="bg1"/>
                  </a:solidFill>
                </a:rPr>
                <a:t>Mott insulators, HTC?</a:t>
              </a:r>
            </a:p>
          </p:txBody>
        </p:sp>
        <p:sp>
          <p:nvSpPr>
            <p:cNvPr id="36" name="TextBox 35"/>
            <p:cNvSpPr txBox="1"/>
            <p:nvPr/>
          </p:nvSpPr>
          <p:spPr>
            <a:xfrm>
              <a:off x="6644048" y="4507680"/>
              <a:ext cx="2200924" cy="369332"/>
            </a:xfrm>
            <a:prstGeom prst="rect">
              <a:avLst/>
            </a:prstGeom>
            <a:noFill/>
          </p:spPr>
          <p:txBody>
            <a:bodyPr wrap="none" rtlCol="0">
              <a:spAutoFit/>
            </a:bodyPr>
            <a:lstStyle/>
            <a:p>
              <a:r>
                <a:rPr lang="en-US" dirty="0">
                  <a:solidFill>
                    <a:schemeClr val="bg1"/>
                  </a:solidFill>
                </a:rPr>
                <a:t>Topological insulators</a:t>
              </a:r>
            </a:p>
          </p:txBody>
        </p:sp>
        <p:sp>
          <p:nvSpPr>
            <p:cNvPr id="37" name="TextBox 36"/>
            <p:cNvSpPr txBox="1"/>
            <p:nvPr/>
          </p:nvSpPr>
          <p:spPr>
            <a:xfrm>
              <a:off x="5385314" y="6476164"/>
              <a:ext cx="2660344" cy="369332"/>
            </a:xfrm>
            <a:prstGeom prst="rect">
              <a:avLst/>
            </a:prstGeom>
            <a:noFill/>
          </p:spPr>
          <p:txBody>
            <a:bodyPr wrap="none" rtlCol="0">
              <a:spAutoFit/>
            </a:bodyPr>
            <a:lstStyle/>
            <a:p>
              <a:r>
                <a:rPr lang="en-US" dirty="0">
                  <a:solidFill>
                    <a:schemeClr val="bg1"/>
                  </a:solidFill>
                </a:rPr>
                <a:t>Quantum spin Hall effects</a:t>
              </a:r>
            </a:p>
          </p:txBody>
        </p:sp>
        <p:sp>
          <p:nvSpPr>
            <p:cNvPr id="38" name="TextBox 37"/>
            <p:cNvSpPr txBox="1"/>
            <p:nvPr/>
          </p:nvSpPr>
          <p:spPr>
            <a:xfrm>
              <a:off x="1371600" y="5130701"/>
              <a:ext cx="2219582" cy="369332"/>
            </a:xfrm>
            <a:prstGeom prst="rect">
              <a:avLst/>
            </a:prstGeom>
            <a:noFill/>
          </p:spPr>
          <p:txBody>
            <a:bodyPr wrap="none" rtlCol="0">
              <a:spAutoFit/>
            </a:bodyPr>
            <a:lstStyle/>
            <a:p>
              <a:r>
                <a:rPr lang="en-US" dirty="0" err="1">
                  <a:solidFill>
                    <a:schemeClr val="bg1"/>
                  </a:solidFill>
                </a:rPr>
                <a:t>Kitaev</a:t>
              </a:r>
              <a:r>
                <a:rPr lang="en-US" dirty="0">
                  <a:solidFill>
                    <a:schemeClr val="bg1"/>
                  </a:solidFill>
                </a:rPr>
                <a:t>-model systems</a:t>
              </a:r>
            </a:p>
          </p:txBody>
        </p:sp>
        <p:sp>
          <p:nvSpPr>
            <p:cNvPr id="24" name="TextBox 23"/>
            <p:cNvSpPr txBox="1"/>
            <p:nvPr/>
          </p:nvSpPr>
          <p:spPr>
            <a:xfrm>
              <a:off x="117094" y="3367695"/>
              <a:ext cx="810607" cy="923330"/>
            </a:xfrm>
            <a:prstGeom prst="rect">
              <a:avLst/>
            </a:prstGeom>
            <a:noFill/>
          </p:spPr>
          <p:txBody>
            <a:bodyPr wrap="none" rtlCol="0">
              <a:spAutoFit/>
            </a:bodyPr>
            <a:lstStyle/>
            <a:p>
              <a:r>
                <a:rPr lang="en-US" dirty="0" err="1">
                  <a:solidFill>
                    <a:schemeClr val="bg1"/>
                  </a:solidFill>
                </a:rPr>
                <a:t>Weyl</a:t>
              </a:r>
              <a:endParaRPr lang="en-US" dirty="0">
                <a:solidFill>
                  <a:schemeClr val="bg1"/>
                </a:solidFill>
              </a:endParaRPr>
            </a:p>
            <a:p>
              <a:r>
                <a:rPr lang="en-US" dirty="0">
                  <a:solidFill>
                    <a:schemeClr val="bg1"/>
                  </a:solidFill>
                </a:rPr>
                <a:t>Semi-</a:t>
              </a:r>
            </a:p>
            <a:p>
              <a:r>
                <a:rPr lang="en-US" dirty="0">
                  <a:solidFill>
                    <a:schemeClr val="bg1"/>
                  </a:solidFill>
                </a:rPr>
                <a:t>metals</a:t>
              </a:r>
            </a:p>
          </p:txBody>
        </p:sp>
      </p:grpSp>
    </p:spTree>
    <p:extLst>
      <p:ext uri="{BB962C8B-B14F-4D97-AF65-F5344CB8AC3E}">
        <p14:creationId xmlns:p14="http://schemas.microsoft.com/office/powerpoint/2010/main" val="358365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heel(1)">
                                      <p:cBhvr>
                                        <p:cTn id="1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ctrTitle"/>
          </p:nvPr>
        </p:nvSpPr>
        <p:spPr>
          <a:xfrm>
            <a:off x="228600" y="76200"/>
            <a:ext cx="7848600" cy="460375"/>
          </a:xfrm>
        </p:spPr>
        <p:txBody>
          <a:bodyPr/>
          <a:lstStyle/>
          <a:p>
            <a:pPr algn="l" eaLnBrk="1" hangingPunct="1"/>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Outline</a:t>
            </a:r>
          </a:p>
        </p:txBody>
      </p:sp>
      <p:cxnSp>
        <p:nvCxnSpPr>
          <p:cNvPr id="5" name="Straight Connector 4"/>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21" name="TextBox 20"/>
          <p:cNvSpPr txBox="1">
            <a:spLocks noChangeArrowheads="1"/>
          </p:cNvSpPr>
          <p:nvPr/>
        </p:nvSpPr>
        <p:spPr bwMode="auto">
          <a:xfrm>
            <a:off x="949372" y="5943600"/>
            <a:ext cx="2988319" cy="338554"/>
          </a:xfrm>
          <a:prstGeom prst="rect">
            <a:avLst/>
          </a:prstGeom>
          <a:noFill/>
          <a:ln w="9525">
            <a:noFill/>
            <a:miter lim="800000"/>
            <a:headEnd/>
            <a:tailEnd/>
          </a:ln>
        </p:spPr>
        <p:txBody>
          <a:bodyPr wrap="none">
            <a:spAutoFit/>
          </a:bodyPr>
          <a:lstStyle/>
          <a:p>
            <a:r>
              <a:rPr lang="en-US" altLang="zh-CN" sz="1600" dirty="0">
                <a:solidFill>
                  <a:schemeClr val="bg1"/>
                </a:solidFill>
                <a:latin typeface="Gill Sans" pitchFamily="-109" charset="0"/>
              </a:rPr>
              <a:t>Oxide Molecular Beam Epitaxy</a:t>
            </a:r>
          </a:p>
        </p:txBody>
      </p:sp>
      <p:grpSp>
        <p:nvGrpSpPr>
          <p:cNvPr id="22" name="Group 1"/>
          <p:cNvGrpSpPr/>
          <p:nvPr/>
        </p:nvGrpSpPr>
        <p:grpSpPr>
          <a:xfrm>
            <a:off x="4719707" y="2960688"/>
            <a:ext cx="4330032" cy="3333717"/>
            <a:chOff x="241968" y="3371883"/>
            <a:chExt cx="4330032" cy="3333717"/>
          </a:xfrm>
        </p:grpSpPr>
        <p:sp>
          <p:nvSpPr>
            <p:cNvPr id="23" name="TextBox 22"/>
            <p:cNvSpPr txBox="1">
              <a:spLocks noChangeArrowheads="1"/>
            </p:cNvSpPr>
            <p:nvPr/>
          </p:nvSpPr>
          <p:spPr bwMode="auto">
            <a:xfrm>
              <a:off x="241968" y="6367046"/>
              <a:ext cx="4330032" cy="338554"/>
            </a:xfrm>
            <a:prstGeom prst="rect">
              <a:avLst/>
            </a:prstGeom>
            <a:noFill/>
            <a:ln w="9525">
              <a:noFill/>
              <a:miter lim="800000"/>
              <a:headEnd/>
              <a:tailEnd/>
            </a:ln>
          </p:spPr>
          <p:txBody>
            <a:bodyPr wrap="none">
              <a:spAutoFit/>
            </a:bodyPr>
            <a:lstStyle/>
            <a:p>
              <a:r>
                <a:rPr lang="en-US" altLang="zh-CN" sz="1600" dirty="0">
                  <a:solidFill>
                    <a:schemeClr val="bg1"/>
                  </a:solidFill>
                  <a:latin typeface="Gill Sans" pitchFamily="-109" charset="0"/>
                </a:rPr>
                <a:t>Angle-Resolved Photoemission Spectroscopy</a:t>
              </a:r>
            </a:p>
          </p:txBody>
        </p:sp>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989" y="3371883"/>
              <a:ext cx="3937411" cy="295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3" descr="Picture 12.jpg                                                 00085FD8MONTY                          C2BB4E5B:"/>
            <p:cNvPicPr>
              <a:picLocks noChangeAspect="1" noChangeArrowheads="1"/>
            </p:cNvPicPr>
            <p:nvPr/>
          </p:nvPicPr>
          <p:blipFill>
            <a:blip r:embed="rId4"/>
            <a:srcRect t="20168"/>
            <a:stretch>
              <a:fillRect/>
            </a:stretch>
          </p:blipFill>
          <p:spPr bwMode="auto">
            <a:xfrm>
              <a:off x="394617" y="5055563"/>
              <a:ext cx="2035781" cy="1269037"/>
            </a:xfrm>
            <a:prstGeom prst="rect">
              <a:avLst/>
            </a:prstGeom>
            <a:noFill/>
            <a:ln w="9525">
              <a:noFill/>
              <a:miter lim="800000"/>
              <a:headEnd/>
              <a:tailEnd/>
            </a:ln>
          </p:spPr>
        </p:pic>
      </p:grpSp>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756" y="3178356"/>
            <a:ext cx="3720183" cy="2706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9" descr="Picture 1.jpg"/>
          <p:cNvPicPr>
            <a:picLocks noChangeAspect="1"/>
          </p:cNvPicPr>
          <p:nvPr/>
        </p:nvPicPr>
        <p:blipFill>
          <a:blip r:embed="rId6"/>
          <a:srcRect/>
          <a:stretch>
            <a:fillRect/>
          </a:stretch>
        </p:blipFill>
        <p:spPr bwMode="auto">
          <a:xfrm>
            <a:off x="3397731" y="3081804"/>
            <a:ext cx="1079920" cy="1524000"/>
          </a:xfrm>
          <a:prstGeom prst="rect">
            <a:avLst/>
          </a:prstGeom>
          <a:noFill/>
          <a:ln w="9525">
            <a:noFill/>
            <a:miter lim="800000"/>
            <a:headEnd/>
            <a:tailEnd/>
          </a:ln>
        </p:spPr>
      </p:pic>
      <p:sp>
        <p:nvSpPr>
          <p:cNvPr id="12" name="Rectangle 11">
            <a:extLst>
              <a:ext uri="{FF2B5EF4-FFF2-40B4-BE49-F238E27FC236}">
                <a16:creationId xmlns:a16="http://schemas.microsoft.com/office/drawing/2014/main" id="{D728D825-D73B-4E44-BDFB-91AAAD148099}"/>
              </a:ext>
            </a:extLst>
          </p:cNvPr>
          <p:cNvSpPr/>
          <p:nvPr/>
        </p:nvSpPr>
        <p:spPr>
          <a:xfrm>
            <a:off x="228600" y="906726"/>
            <a:ext cx="8824856" cy="1938992"/>
          </a:xfrm>
          <a:prstGeom prst="rect">
            <a:avLst/>
          </a:prstGeom>
        </p:spPr>
        <p:txBody>
          <a:bodyPr wrap="square">
            <a:spAutoFit/>
          </a:bodyPr>
          <a:lstStyle/>
          <a:p>
            <a:pPr marL="457200" indent="-457200">
              <a:buAutoNum type="arabicPeriod"/>
            </a:pPr>
            <a:r>
              <a:rPr lang="en-US" altLang="zh-CN" sz="2000" b="1" dirty="0">
                <a:solidFill>
                  <a:srgbClr val="FFFF00"/>
                </a:solidFill>
                <a:latin typeface="Gill Sans" pitchFamily="-109" charset="0"/>
              </a:rPr>
              <a:t>New tools for investigating and manipulating novel states of matters</a:t>
            </a:r>
          </a:p>
          <a:p>
            <a:pPr marL="457200" indent="-457200">
              <a:buAutoNum type="arabicPeriod"/>
            </a:pPr>
            <a:endParaRPr lang="en-US" altLang="zh-CN" sz="2000" b="1" dirty="0">
              <a:solidFill>
                <a:schemeClr val="bg1"/>
              </a:solidFill>
              <a:latin typeface="Gill Sans" pitchFamily="-109" charset="0"/>
            </a:endParaRPr>
          </a:p>
          <a:p>
            <a:pPr marL="457200" indent="-457200">
              <a:buAutoNum type="arabicPeriod" startAt="2"/>
            </a:pPr>
            <a:r>
              <a:rPr lang="en-US" altLang="zh-CN" sz="2000" b="1" dirty="0">
                <a:solidFill>
                  <a:schemeClr val="bg1">
                    <a:lumMod val="65000"/>
                  </a:schemeClr>
                </a:solidFill>
                <a:latin typeface="Gill Sans" pitchFamily="-109" charset="0"/>
              </a:rPr>
              <a:t>Manipulating the electronic structure of topological</a:t>
            </a:r>
            <a:r>
              <a:rPr lang="zh-CN" altLang="en-US" sz="2000" b="1" dirty="0">
                <a:solidFill>
                  <a:schemeClr val="bg1">
                    <a:lumMod val="65000"/>
                  </a:schemeClr>
                </a:solidFill>
                <a:latin typeface="Gill Sans" pitchFamily="-109" charset="0"/>
              </a:rPr>
              <a:t> </a:t>
            </a:r>
            <a:r>
              <a:rPr lang="en-US" altLang="zh-CN" sz="2000" b="1" dirty="0">
                <a:solidFill>
                  <a:schemeClr val="bg1">
                    <a:lumMod val="65000"/>
                  </a:schemeClr>
                </a:solidFill>
                <a:latin typeface="Gill Sans" pitchFamily="-109" charset="0"/>
              </a:rPr>
              <a:t>crystalline semimetal</a:t>
            </a:r>
            <a:r>
              <a:rPr lang="zh-CN" altLang="en-US" sz="2000" b="1" dirty="0">
                <a:solidFill>
                  <a:schemeClr val="bg1">
                    <a:lumMod val="65000"/>
                  </a:schemeClr>
                </a:solidFill>
                <a:latin typeface="Gill Sans" pitchFamily="-109" charset="0"/>
              </a:rPr>
              <a:t> </a:t>
            </a:r>
            <a:r>
              <a:rPr lang="en-US" altLang="zh-CN" sz="2000" b="1" dirty="0">
                <a:solidFill>
                  <a:schemeClr val="bg1">
                    <a:lumMod val="65000"/>
                  </a:schemeClr>
                </a:solidFill>
                <a:latin typeface="Gill Sans" pitchFamily="-109" charset="0"/>
              </a:rPr>
              <a:t>perovskite SrIrO</a:t>
            </a:r>
            <a:r>
              <a:rPr lang="en-US" altLang="zh-CN" sz="2000" b="1" baseline="-25000" dirty="0">
                <a:solidFill>
                  <a:schemeClr val="bg1">
                    <a:lumMod val="65000"/>
                  </a:schemeClr>
                </a:solidFill>
                <a:latin typeface="Gill Sans" pitchFamily="-109" charset="0"/>
              </a:rPr>
              <a:t>3</a:t>
            </a:r>
            <a:r>
              <a:rPr lang="en-US" altLang="zh-CN" sz="2000" b="1" dirty="0">
                <a:solidFill>
                  <a:schemeClr val="bg1">
                    <a:lumMod val="65000"/>
                  </a:schemeClr>
                </a:solidFill>
                <a:latin typeface="Gill Sans" pitchFamily="-109" charset="0"/>
              </a:rPr>
              <a:t> by tailoring superlattices</a:t>
            </a:r>
          </a:p>
          <a:p>
            <a:endParaRPr lang="en-US" altLang="zh-CN" sz="2000" b="1" dirty="0">
              <a:solidFill>
                <a:schemeClr val="bg1"/>
              </a:solidFill>
              <a:latin typeface="Gill Sans" pitchFamily="-109" charset="0"/>
            </a:endParaRPr>
          </a:p>
        </p:txBody>
      </p:sp>
    </p:spTree>
    <p:extLst>
      <p:ext uri="{BB962C8B-B14F-4D97-AF65-F5344CB8AC3E}">
        <p14:creationId xmlns:p14="http://schemas.microsoft.com/office/powerpoint/2010/main" val="1057669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MBE-Bild13-out"/>
          <p:cNvPicPr>
            <a:picLocks noChangeAspect="1" noChangeArrowheads="1"/>
          </p:cNvPicPr>
          <p:nvPr/>
        </p:nvPicPr>
        <p:blipFill>
          <a:blip r:embed="rId3" cstate="print"/>
          <a:srcRect/>
          <a:stretch>
            <a:fillRect/>
          </a:stretch>
        </p:blipFill>
        <p:spPr bwMode="auto">
          <a:xfrm>
            <a:off x="217488" y="908389"/>
            <a:ext cx="4953000" cy="4953000"/>
          </a:xfrm>
          <a:prstGeom prst="rect">
            <a:avLst/>
          </a:prstGeom>
          <a:noFill/>
        </p:spPr>
      </p:pic>
      <p:pic>
        <p:nvPicPr>
          <p:cNvPr id="15" name="Picture 3" descr="MBE-Bild13-in"/>
          <p:cNvPicPr>
            <a:picLocks noChangeAspect="1" noChangeArrowheads="1"/>
          </p:cNvPicPr>
          <p:nvPr/>
        </p:nvPicPr>
        <p:blipFill>
          <a:blip r:embed="rId4" cstate="print"/>
          <a:srcRect/>
          <a:stretch>
            <a:fillRect/>
          </a:stretch>
        </p:blipFill>
        <p:spPr bwMode="auto">
          <a:xfrm>
            <a:off x="217488" y="908389"/>
            <a:ext cx="4953000" cy="4953000"/>
          </a:xfrm>
          <a:prstGeom prst="rect">
            <a:avLst/>
          </a:prstGeom>
          <a:noFill/>
        </p:spPr>
      </p:pic>
      <p:pic>
        <p:nvPicPr>
          <p:cNvPr id="16" name="Picture 4" descr="MBE-Bild13-out"/>
          <p:cNvPicPr>
            <a:picLocks noChangeAspect="1" noChangeArrowheads="1"/>
          </p:cNvPicPr>
          <p:nvPr/>
        </p:nvPicPr>
        <p:blipFill>
          <a:blip r:embed="rId3" cstate="print"/>
          <a:srcRect/>
          <a:stretch>
            <a:fillRect/>
          </a:stretch>
        </p:blipFill>
        <p:spPr bwMode="auto">
          <a:xfrm>
            <a:off x="217488" y="908389"/>
            <a:ext cx="4951412" cy="4951413"/>
          </a:xfrm>
          <a:prstGeom prst="rect">
            <a:avLst/>
          </a:prstGeom>
          <a:noFill/>
        </p:spPr>
      </p:pic>
      <p:pic>
        <p:nvPicPr>
          <p:cNvPr id="17" name="Picture 5" descr="MBE-Bild16-in"/>
          <p:cNvPicPr>
            <a:picLocks noChangeAspect="1" noChangeArrowheads="1"/>
          </p:cNvPicPr>
          <p:nvPr/>
        </p:nvPicPr>
        <p:blipFill>
          <a:blip r:embed="rId5" cstate="print"/>
          <a:srcRect/>
          <a:stretch>
            <a:fillRect/>
          </a:stretch>
        </p:blipFill>
        <p:spPr bwMode="auto">
          <a:xfrm>
            <a:off x="217488" y="908389"/>
            <a:ext cx="4951412" cy="4951413"/>
          </a:xfrm>
          <a:prstGeom prst="rect">
            <a:avLst/>
          </a:prstGeom>
          <a:noFill/>
        </p:spPr>
      </p:pic>
      <p:pic>
        <p:nvPicPr>
          <p:cNvPr id="18" name="Picture 6" descr="MBE-Bild13-out"/>
          <p:cNvPicPr>
            <a:picLocks noChangeAspect="1" noChangeArrowheads="1"/>
          </p:cNvPicPr>
          <p:nvPr/>
        </p:nvPicPr>
        <p:blipFill>
          <a:blip r:embed="rId3" cstate="print"/>
          <a:srcRect/>
          <a:stretch>
            <a:fillRect/>
          </a:stretch>
        </p:blipFill>
        <p:spPr bwMode="auto">
          <a:xfrm>
            <a:off x="217488" y="908389"/>
            <a:ext cx="4951412" cy="4951413"/>
          </a:xfrm>
          <a:prstGeom prst="rect">
            <a:avLst/>
          </a:prstGeom>
          <a:noFill/>
        </p:spPr>
      </p:pic>
      <p:pic>
        <p:nvPicPr>
          <p:cNvPr id="19" name="Picture 7" descr="MBE-Bild16-out"/>
          <p:cNvPicPr>
            <a:picLocks noChangeAspect="1" noChangeArrowheads="1"/>
          </p:cNvPicPr>
          <p:nvPr/>
        </p:nvPicPr>
        <p:blipFill>
          <a:blip r:embed="rId6" cstate="print"/>
          <a:srcRect/>
          <a:stretch>
            <a:fillRect/>
          </a:stretch>
        </p:blipFill>
        <p:spPr bwMode="auto">
          <a:xfrm>
            <a:off x="217488" y="908389"/>
            <a:ext cx="4951412" cy="4951413"/>
          </a:xfrm>
          <a:prstGeom prst="rect">
            <a:avLst/>
          </a:prstGeom>
          <a:noFill/>
        </p:spPr>
      </p:pic>
      <p:pic>
        <p:nvPicPr>
          <p:cNvPr id="20" name="Picture 8" descr="MBE-Bild13-out">
            <a:hlinkClick r:id="" action="ppaction://noaction"/>
          </p:cNvPr>
          <p:cNvPicPr>
            <a:picLocks noChangeAspect="1" noChangeArrowheads="1"/>
          </p:cNvPicPr>
          <p:nvPr/>
        </p:nvPicPr>
        <p:blipFill>
          <a:blip r:embed="rId3" cstate="print"/>
          <a:srcRect/>
          <a:stretch>
            <a:fillRect/>
          </a:stretch>
        </p:blipFill>
        <p:spPr bwMode="auto">
          <a:xfrm>
            <a:off x="215900" y="900508"/>
            <a:ext cx="4951412" cy="4951413"/>
          </a:xfrm>
          <a:prstGeom prst="rect">
            <a:avLst/>
          </a:prstGeom>
          <a:noFill/>
        </p:spPr>
      </p:pic>
      <p:sp>
        <p:nvSpPr>
          <p:cNvPr id="21" name="Text Box 9"/>
          <p:cNvSpPr txBox="1">
            <a:spLocks noChangeArrowheads="1"/>
          </p:cNvSpPr>
          <p:nvPr/>
        </p:nvSpPr>
        <p:spPr bwMode="auto">
          <a:xfrm>
            <a:off x="5638800" y="435314"/>
            <a:ext cx="3744912" cy="1323439"/>
          </a:xfrm>
          <a:prstGeom prst="rect">
            <a:avLst/>
          </a:prstGeom>
          <a:noFill/>
          <a:ln w="76200" cmpd="tri">
            <a:noFill/>
            <a:miter lim="800000"/>
            <a:headEnd/>
            <a:tailEnd/>
          </a:ln>
          <a:effectLst/>
        </p:spPr>
        <p:txBody>
          <a:bodyPr>
            <a:spAutoFit/>
          </a:bodyPr>
          <a:lstStyle/>
          <a:p>
            <a:pPr>
              <a:spcBef>
                <a:spcPct val="50000"/>
              </a:spcBef>
              <a:buClr>
                <a:schemeClr val="bg1"/>
              </a:buClr>
            </a:pPr>
            <a:endParaRPr lang="de-DE" altLang="zh-CN" sz="2000" b="1" i="1" dirty="0">
              <a:solidFill>
                <a:srgbClr val="000066"/>
              </a:solidFill>
              <a:latin typeface="Times New Roman" pitchFamily="18" charset="0"/>
              <a:cs typeface="Arial" pitchFamily="34" charset="0"/>
            </a:endParaRPr>
          </a:p>
          <a:p>
            <a:pPr>
              <a:spcBef>
                <a:spcPct val="50000"/>
              </a:spcBef>
              <a:buClr>
                <a:schemeClr val="bg1"/>
              </a:buClr>
            </a:pPr>
            <a:r>
              <a:rPr lang="de-DE" altLang="zh-CN" sz="2000" b="1" i="1" dirty="0">
                <a:solidFill>
                  <a:srgbClr val="FFFF00"/>
                </a:solidFill>
                <a:latin typeface="Times New Roman" pitchFamily="18" charset="0"/>
                <a:cs typeface="Arial" pitchFamily="34" charset="0"/>
              </a:rPr>
              <a:t>RHEED oscillation (&lt;1%)</a:t>
            </a:r>
            <a:endParaRPr lang="de-DE" sz="2000" b="1" i="1" dirty="0">
              <a:solidFill>
                <a:schemeClr val="bg1"/>
              </a:solidFill>
              <a:latin typeface="Times New Roman" pitchFamily="18" charset="0"/>
              <a:cs typeface="Arial" pitchFamily="34" charset="0"/>
            </a:endParaRPr>
          </a:p>
          <a:p>
            <a:pPr>
              <a:spcBef>
                <a:spcPct val="50000"/>
              </a:spcBef>
            </a:pPr>
            <a:endParaRPr lang="en-US" sz="2000" b="1" i="1" dirty="0">
              <a:solidFill>
                <a:schemeClr val="bg1"/>
              </a:solidFill>
              <a:latin typeface="Times New Roman" pitchFamily="18" charset="0"/>
              <a:cs typeface="Arial" pitchFamily="34" charset="0"/>
            </a:endParaRPr>
          </a:p>
        </p:txBody>
      </p:sp>
      <p:sp>
        <p:nvSpPr>
          <p:cNvPr id="13" name="Title 1"/>
          <p:cNvSpPr txBox="1">
            <a:spLocks/>
          </p:cNvSpPr>
          <p:nvPr/>
        </p:nvSpPr>
        <p:spPr bwMode="auto">
          <a:xfrm>
            <a:off x="152400" y="76200"/>
            <a:ext cx="8915400" cy="4603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algn="l" eaLnBrk="1" hangingPunct="1"/>
            <a:r>
              <a:rPr lang="en-US" altLang="zh-CN" sz="2500" b="1" i="1" dirty="0">
                <a:solidFill>
                  <a:srgbClr val="FFFF00"/>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Oxide</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Molecular Beam Epitaxy :  “Atomic Spray Painting”</a:t>
            </a:r>
          </a:p>
        </p:txBody>
      </p:sp>
      <p:cxnSp>
        <p:nvCxnSpPr>
          <p:cNvPr id="24" name="Straight Connector 23"/>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pic>
        <p:nvPicPr>
          <p:cNvPr id="25" name="Picture 9" descr="Picture 1.jpg"/>
          <p:cNvPicPr>
            <a:picLocks noChangeAspect="1"/>
          </p:cNvPicPr>
          <p:nvPr/>
        </p:nvPicPr>
        <p:blipFill>
          <a:blip r:embed="rId7"/>
          <a:srcRect/>
          <a:stretch>
            <a:fillRect/>
          </a:stretch>
        </p:blipFill>
        <p:spPr bwMode="auto">
          <a:xfrm>
            <a:off x="152400" y="3940514"/>
            <a:ext cx="1548049" cy="2184630"/>
          </a:xfrm>
          <a:prstGeom prst="rect">
            <a:avLst/>
          </a:prstGeom>
          <a:noFill/>
          <a:ln w="9525">
            <a:noFill/>
            <a:miter lim="800000"/>
            <a:headEnd/>
            <a:tailEnd/>
          </a:ln>
        </p:spPr>
      </p:pic>
      <p:sp>
        <p:nvSpPr>
          <p:cNvPr id="2" name="TextBox 1"/>
          <p:cNvSpPr txBox="1"/>
          <p:nvPr/>
        </p:nvSpPr>
        <p:spPr>
          <a:xfrm>
            <a:off x="2069590" y="2549804"/>
            <a:ext cx="1168910" cy="400110"/>
          </a:xfrm>
          <a:prstGeom prst="rect">
            <a:avLst/>
          </a:prstGeom>
          <a:noFill/>
        </p:spPr>
        <p:txBody>
          <a:bodyPr wrap="none" rtlCol="0">
            <a:spAutoFit/>
          </a:bodyPr>
          <a:lstStyle/>
          <a:p>
            <a:r>
              <a:rPr lang="en-US" altLang="zh-CN" sz="2000" b="1" dirty="0">
                <a:solidFill>
                  <a:srgbClr val="FFFF00"/>
                </a:solidFill>
              </a:rPr>
              <a:t>O</a:t>
            </a:r>
            <a:r>
              <a:rPr lang="en-US" altLang="zh-CN" sz="2000" b="1" baseline="-25000" dirty="0">
                <a:solidFill>
                  <a:srgbClr val="FFFF00"/>
                </a:solidFill>
              </a:rPr>
              <a:t>2</a:t>
            </a:r>
            <a:r>
              <a:rPr lang="en-US" altLang="zh-CN" sz="2000" b="1" dirty="0">
                <a:solidFill>
                  <a:srgbClr val="FFFF00"/>
                </a:solidFill>
              </a:rPr>
              <a:t> or O</a:t>
            </a:r>
            <a:r>
              <a:rPr lang="en-US" altLang="zh-CN" sz="2000" b="1" baseline="-25000" dirty="0">
                <a:solidFill>
                  <a:srgbClr val="FFFF00"/>
                </a:solidFill>
              </a:rPr>
              <a:t>3</a:t>
            </a:r>
            <a:endParaRPr lang="zh-CN" altLang="en-US" sz="2000" b="1" baseline="-25000" dirty="0">
              <a:solidFill>
                <a:srgbClr val="FFFF00"/>
              </a:solidFill>
            </a:endParaRPr>
          </a:p>
        </p:txBody>
      </p:sp>
      <p:grpSp>
        <p:nvGrpSpPr>
          <p:cNvPr id="26" name="Group 110"/>
          <p:cNvGrpSpPr/>
          <p:nvPr/>
        </p:nvGrpSpPr>
        <p:grpSpPr>
          <a:xfrm>
            <a:off x="5795369" y="3949243"/>
            <a:ext cx="2688771" cy="2527757"/>
            <a:chOff x="380999" y="4038600"/>
            <a:chExt cx="2688771" cy="2527757"/>
          </a:xfrm>
        </p:grpSpPr>
        <p:sp>
          <p:nvSpPr>
            <p:cNvPr id="27" name="Rectangle 26"/>
            <p:cNvSpPr/>
            <p:nvPr/>
          </p:nvSpPr>
          <p:spPr>
            <a:xfrm>
              <a:off x="380999" y="6197025"/>
              <a:ext cx="2688771" cy="369332"/>
            </a:xfrm>
            <a:prstGeom prst="rect">
              <a:avLst/>
            </a:prstGeom>
          </p:spPr>
          <p:txBody>
            <a:bodyPr wrap="square">
              <a:spAutoFit/>
            </a:bodyPr>
            <a:lstStyle/>
            <a:p>
              <a:pPr algn="ctr"/>
              <a:endParaRPr lang="en-US" b="1" dirty="0">
                <a:solidFill>
                  <a:schemeClr val="bg1"/>
                </a:solidFill>
                <a:latin typeface="Myriad Pro" pitchFamily="34" charset="0"/>
              </a:endParaRPr>
            </a:p>
          </p:txBody>
        </p:sp>
        <p:grpSp>
          <p:nvGrpSpPr>
            <p:cNvPr id="28" name="Group 113"/>
            <p:cNvGrpSpPr/>
            <p:nvPr/>
          </p:nvGrpSpPr>
          <p:grpSpPr>
            <a:xfrm>
              <a:off x="533400" y="4038600"/>
              <a:ext cx="2438400" cy="2133600"/>
              <a:chOff x="381000" y="4038599"/>
              <a:chExt cx="2590800" cy="2286000"/>
            </a:xfrm>
          </p:grpSpPr>
          <p:sp>
            <p:nvSpPr>
              <p:cNvPr id="29" name="Rounded Rectangle 28"/>
              <p:cNvSpPr/>
              <p:nvPr/>
            </p:nvSpPr>
            <p:spPr bwMode="auto">
              <a:xfrm>
                <a:off x="381000" y="4038599"/>
                <a:ext cx="2590800" cy="2286000"/>
              </a:xfrm>
              <a:prstGeom prst="roundRect">
                <a:avLst/>
              </a:prstGeom>
              <a:solidFill>
                <a:srgbClr val="00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0" lang="en-US" sz="2000" b="0" i="0" u="none" strike="noStrike" cap="none" normalizeH="0" baseline="0" dirty="0">
                  <a:ln>
                    <a:noFill/>
                  </a:ln>
                  <a:solidFill>
                    <a:schemeClr val="tx1"/>
                  </a:solidFill>
                  <a:effectLst/>
                  <a:latin typeface="Times New Roman" pitchFamily="18" charset="0"/>
                  <a:ea typeface="宋体" pitchFamily="2" charset="-122"/>
                </a:endParaRPr>
              </a:p>
            </p:txBody>
          </p:sp>
          <p:pic>
            <p:nvPicPr>
              <p:cNvPr id="30" name="Picture 4"/>
              <p:cNvPicPr>
                <a:picLocks noChangeAspect="1" noChangeArrowheads="1"/>
              </p:cNvPicPr>
              <p:nvPr/>
            </p:nvPicPr>
            <p:blipFill>
              <a:blip r:embed="rId8" cstate="print"/>
              <a:srcRect/>
              <a:stretch>
                <a:fillRect/>
              </a:stretch>
            </p:blipFill>
            <p:spPr bwMode="auto">
              <a:xfrm>
                <a:off x="838200" y="4191000"/>
                <a:ext cx="1676400" cy="1693419"/>
              </a:xfrm>
              <a:prstGeom prst="rect">
                <a:avLst/>
              </a:prstGeom>
              <a:noFill/>
              <a:ln w="9525">
                <a:noFill/>
                <a:miter lim="800000"/>
                <a:headEnd/>
                <a:tailEnd/>
              </a:ln>
              <a:effectLst/>
            </p:spPr>
          </p:pic>
          <p:sp>
            <p:nvSpPr>
              <p:cNvPr id="31" name="Rectangle 30"/>
              <p:cNvSpPr/>
              <p:nvPr/>
            </p:nvSpPr>
            <p:spPr>
              <a:xfrm>
                <a:off x="457200" y="5867400"/>
                <a:ext cx="2514600" cy="362736"/>
              </a:xfrm>
              <a:prstGeom prst="rect">
                <a:avLst/>
              </a:prstGeom>
            </p:spPr>
            <p:txBody>
              <a:bodyPr wrap="square">
                <a:spAutoFit/>
              </a:bodyPr>
              <a:lstStyle/>
              <a:p>
                <a:pPr algn="ctr"/>
                <a:r>
                  <a:rPr lang="en-US" sz="1600" b="1" i="1" dirty="0"/>
                  <a:t>Superlattice, Interface</a:t>
                </a:r>
              </a:p>
            </p:txBody>
          </p:sp>
        </p:grpSp>
      </p:grpSp>
      <p:grpSp>
        <p:nvGrpSpPr>
          <p:cNvPr id="33" name="Group 109"/>
          <p:cNvGrpSpPr/>
          <p:nvPr/>
        </p:nvGrpSpPr>
        <p:grpSpPr>
          <a:xfrm>
            <a:off x="5950880" y="1587583"/>
            <a:ext cx="2359854" cy="2082224"/>
            <a:chOff x="457200" y="1066800"/>
            <a:chExt cx="2590800" cy="2286000"/>
          </a:xfrm>
        </p:grpSpPr>
        <p:sp>
          <p:nvSpPr>
            <p:cNvPr id="35" name="Rounded Rectangle 34"/>
            <p:cNvSpPr/>
            <p:nvPr/>
          </p:nvSpPr>
          <p:spPr bwMode="auto">
            <a:xfrm>
              <a:off x="457200" y="1066800"/>
              <a:ext cx="2590800" cy="2286000"/>
            </a:xfrm>
            <a:prstGeom prst="roundRect">
              <a:avLst/>
            </a:prstGeom>
            <a:solidFill>
              <a:srgbClr val="33CC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0" lang="en-US" sz="2000" b="0" i="0" u="none" strike="noStrike" cap="none" normalizeH="0" baseline="0" dirty="0">
                <a:ln>
                  <a:noFill/>
                </a:ln>
                <a:solidFill>
                  <a:schemeClr val="tx1"/>
                </a:solidFill>
                <a:effectLst/>
                <a:latin typeface="Times New Roman" pitchFamily="18" charset="0"/>
                <a:ea typeface="宋体" pitchFamily="2" charset="-122"/>
              </a:endParaRPr>
            </a:p>
          </p:txBody>
        </p:sp>
        <p:pic>
          <p:nvPicPr>
            <p:cNvPr id="36" name="Picture 2"/>
            <p:cNvPicPr>
              <a:picLocks noChangeAspect="1" noChangeArrowheads="1"/>
            </p:cNvPicPr>
            <p:nvPr/>
          </p:nvPicPr>
          <p:blipFill>
            <a:blip r:embed="rId9" cstate="print"/>
            <a:srcRect/>
            <a:stretch>
              <a:fillRect/>
            </a:stretch>
          </p:blipFill>
          <p:spPr bwMode="auto">
            <a:xfrm>
              <a:off x="714883" y="1219200"/>
              <a:ext cx="2075434" cy="1600200"/>
            </a:xfrm>
            <a:prstGeom prst="rect">
              <a:avLst/>
            </a:prstGeom>
            <a:noFill/>
            <a:ln w="9525">
              <a:noFill/>
              <a:miter lim="800000"/>
              <a:headEnd/>
              <a:tailEnd/>
            </a:ln>
          </p:spPr>
        </p:pic>
        <p:sp>
          <p:nvSpPr>
            <p:cNvPr id="37" name="Rectangle 36"/>
            <p:cNvSpPr/>
            <p:nvPr/>
          </p:nvSpPr>
          <p:spPr>
            <a:xfrm>
              <a:off x="457200" y="2895600"/>
              <a:ext cx="2514600" cy="369332"/>
            </a:xfrm>
            <a:prstGeom prst="rect">
              <a:avLst/>
            </a:prstGeom>
          </p:spPr>
          <p:txBody>
            <a:bodyPr wrap="square">
              <a:spAutoFit/>
            </a:bodyPr>
            <a:lstStyle/>
            <a:p>
              <a:pPr algn="ctr"/>
              <a:r>
                <a:rPr lang="en-US" sz="1600" b="1" i="1" dirty="0"/>
                <a:t>New Phase</a:t>
              </a:r>
            </a:p>
          </p:txBody>
        </p:sp>
      </p:grpSp>
      <p:sp>
        <p:nvSpPr>
          <p:cNvPr id="32" name="Text Box 7"/>
          <p:cNvSpPr txBox="1">
            <a:spLocks noChangeArrowheads="1"/>
          </p:cNvSpPr>
          <p:nvPr/>
        </p:nvSpPr>
        <p:spPr bwMode="auto">
          <a:xfrm>
            <a:off x="2748151" y="5921714"/>
            <a:ext cx="2547749" cy="276999"/>
          </a:xfrm>
          <a:prstGeom prst="rect">
            <a:avLst/>
          </a:prstGeom>
          <a:noFill/>
          <a:ln w="9525" algn="ctr">
            <a:noFill/>
            <a:miter lim="800000"/>
            <a:headEnd/>
            <a:tailEnd/>
          </a:ln>
          <a:effectLst/>
        </p:spPr>
        <p:txBody>
          <a:bodyPr wrap="none">
            <a:spAutoFit/>
          </a:bodyPr>
          <a:lstStyle/>
          <a:p>
            <a:pPr algn="ctr" eaLnBrk="0" hangingPunct="0"/>
            <a:r>
              <a:rPr lang="en-US" altLang="zh-CN" sz="1200" b="1" i="1" dirty="0">
                <a:solidFill>
                  <a:schemeClr val="bg1"/>
                </a:solidFill>
                <a:ea typeface="宋体" pitchFamily="2" charset="-122"/>
              </a:rPr>
              <a:t>Courtesy of Dr. Carolina </a:t>
            </a:r>
            <a:r>
              <a:rPr lang="en-US" altLang="zh-CN" sz="1200" b="1" i="1" dirty="0" err="1">
                <a:solidFill>
                  <a:schemeClr val="bg1"/>
                </a:solidFill>
                <a:ea typeface="宋体" pitchFamily="2" charset="-122"/>
              </a:rPr>
              <a:t>Adamo</a:t>
            </a:r>
            <a:r>
              <a:rPr lang="en-US" altLang="zh-CN" sz="1200" b="1" i="1" dirty="0">
                <a:solidFill>
                  <a:schemeClr val="bg1"/>
                </a:solidFill>
                <a:ea typeface="宋体" pitchFamily="2" charset="-122"/>
              </a:rPr>
              <a:t> </a:t>
            </a:r>
          </a:p>
        </p:txBody>
      </p:sp>
    </p:spTree>
    <p:extLst>
      <p:ext uri="{BB962C8B-B14F-4D97-AF65-F5344CB8AC3E}">
        <p14:creationId xmlns:p14="http://schemas.microsoft.com/office/powerpoint/2010/main" val="21721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762000" y="76200"/>
            <a:ext cx="9906000" cy="461665"/>
          </a:xfrm>
          <a:prstGeom prst="rect">
            <a:avLst/>
          </a:prstGeom>
        </p:spPr>
        <p:txBody>
          <a:bodyPr wrap="square">
            <a:spAutoFit/>
          </a:bodyPr>
          <a:lstStyle/>
          <a:p>
            <a:pPr algn="ctr" eaLnBrk="1" hangingPunct="1"/>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Complementary characterizations through ARPES and XMCD</a:t>
            </a:r>
            <a:endParaRPr lang="en-US" altLang="ja-JP"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cxnSp>
        <p:nvCxnSpPr>
          <p:cNvPr id="53" name="Straight Connector 5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cxnSp>
        <p:nvCxnSpPr>
          <p:cNvPr id="3" name="Straight Connector 2"/>
          <p:cNvCxnSpPr/>
          <p:nvPr/>
        </p:nvCxnSpPr>
        <p:spPr>
          <a:xfrm flipH="1">
            <a:off x="304800" y="929482"/>
            <a:ext cx="8458200" cy="5623718"/>
          </a:xfrm>
          <a:prstGeom prst="line">
            <a:avLst/>
          </a:prstGeom>
          <a:ln cap="flat">
            <a:solidFill>
              <a:schemeClr val="bg1"/>
            </a:solidFill>
            <a:prstDash val="lgDashDot"/>
          </a:ln>
        </p:spPr>
        <p:style>
          <a:lnRef idx="2">
            <a:schemeClr val="accent1"/>
          </a:lnRef>
          <a:fillRef idx="0">
            <a:schemeClr val="accent1"/>
          </a:fillRef>
          <a:effectRef idx="1">
            <a:schemeClr val="accent1"/>
          </a:effectRef>
          <a:fontRef idx="minor">
            <a:schemeClr val="tx1"/>
          </a:fontRef>
        </p:style>
      </p:cxnSp>
      <p:grpSp>
        <p:nvGrpSpPr>
          <p:cNvPr id="9" name="Group 1"/>
          <p:cNvGrpSpPr/>
          <p:nvPr/>
        </p:nvGrpSpPr>
        <p:grpSpPr>
          <a:xfrm>
            <a:off x="152400" y="851243"/>
            <a:ext cx="6360743" cy="4296281"/>
            <a:chOff x="203110" y="3483249"/>
            <a:chExt cx="6360743" cy="4296281"/>
          </a:xfrm>
        </p:grpSpPr>
        <p:sp>
          <p:nvSpPr>
            <p:cNvPr id="10" name="TextBox 9"/>
            <p:cNvSpPr txBox="1">
              <a:spLocks noChangeArrowheads="1"/>
            </p:cNvSpPr>
            <p:nvPr/>
          </p:nvSpPr>
          <p:spPr bwMode="auto">
            <a:xfrm>
              <a:off x="203110" y="6856200"/>
              <a:ext cx="3159839" cy="923330"/>
            </a:xfrm>
            <a:prstGeom prst="rect">
              <a:avLst/>
            </a:prstGeom>
            <a:noFill/>
            <a:ln w="9525">
              <a:noFill/>
              <a:miter lim="800000"/>
              <a:headEnd/>
              <a:tailEnd/>
            </a:ln>
          </p:spPr>
          <p:txBody>
            <a:bodyPr wrap="none">
              <a:spAutoFit/>
            </a:bodyPr>
            <a:lstStyle/>
            <a:p>
              <a:r>
                <a:rPr lang="en-US" altLang="zh-CN" dirty="0">
                  <a:solidFill>
                    <a:srgbClr val="FFFF00"/>
                  </a:solidFill>
                  <a:latin typeface="Times New Roman" panose="02020603050405020304" pitchFamily="18" charset="0"/>
                  <a:cs typeface="Times New Roman" panose="02020603050405020304" pitchFamily="18" charset="0"/>
                </a:rPr>
                <a:t>A</a:t>
              </a:r>
              <a:r>
                <a:rPr lang="en-US" altLang="zh-CN" dirty="0">
                  <a:solidFill>
                    <a:schemeClr val="bg1"/>
                  </a:solidFill>
                  <a:latin typeface="Times New Roman" panose="02020603050405020304" pitchFamily="18" charset="0"/>
                  <a:cs typeface="Times New Roman" panose="02020603050405020304" pitchFamily="18" charset="0"/>
                </a:rPr>
                <a:t>ngle-</a:t>
              </a:r>
              <a:r>
                <a:rPr lang="en-US" altLang="zh-CN" dirty="0">
                  <a:solidFill>
                    <a:srgbClr val="FFFF00"/>
                  </a:solidFill>
                  <a:latin typeface="Times New Roman" panose="02020603050405020304" pitchFamily="18" charset="0"/>
                  <a:cs typeface="Times New Roman" panose="02020603050405020304" pitchFamily="18" charset="0"/>
                </a:rPr>
                <a:t>R</a:t>
              </a:r>
              <a:r>
                <a:rPr lang="en-US" altLang="zh-CN" dirty="0">
                  <a:solidFill>
                    <a:schemeClr val="bg1"/>
                  </a:solidFill>
                  <a:latin typeface="Times New Roman" panose="02020603050405020304" pitchFamily="18" charset="0"/>
                  <a:cs typeface="Times New Roman" panose="02020603050405020304" pitchFamily="18" charset="0"/>
                </a:rPr>
                <a:t>esolved </a:t>
              </a:r>
              <a:r>
                <a:rPr lang="en-US" altLang="zh-CN" dirty="0">
                  <a:solidFill>
                    <a:srgbClr val="FFFF00"/>
                  </a:solidFill>
                  <a:latin typeface="Times New Roman" panose="02020603050405020304" pitchFamily="18" charset="0"/>
                  <a:cs typeface="Times New Roman" panose="02020603050405020304" pitchFamily="18" charset="0"/>
                </a:rPr>
                <a:t>P</a:t>
              </a:r>
              <a:r>
                <a:rPr lang="en-US" altLang="zh-CN" dirty="0">
                  <a:solidFill>
                    <a:schemeClr val="bg1"/>
                  </a:solidFill>
                  <a:latin typeface="Times New Roman" panose="02020603050405020304" pitchFamily="18" charset="0"/>
                  <a:cs typeface="Times New Roman" panose="02020603050405020304" pitchFamily="18" charset="0"/>
                </a:rPr>
                <a:t>hoto</a:t>
              </a:r>
              <a:r>
                <a:rPr lang="en-US" altLang="zh-CN" dirty="0">
                  <a:solidFill>
                    <a:srgbClr val="FFFF00"/>
                  </a:solidFill>
                  <a:latin typeface="Times New Roman" panose="02020603050405020304" pitchFamily="18" charset="0"/>
                  <a:cs typeface="Times New Roman" panose="02020603050405020304" pitchFamily="18" charset="0"/>
                </a:rPr>
                <a:t>e</a:t>
              </a:r>
              <a:r>
                <a:rPr lang="en-US" altLang="zh-CN" dirty="0">
                  <a:solidFill>
                    <a:schemeClr val="bg1"/>
                  </a:solidFill>
                  <a:latin typeface="Times New Roman" panose="02020603050405020304" pitchFamily="18" charset="0"/>
                  <a:cs typeface="Times New Roman" panose="02020603050405020304" pitchFamily="18" charset="0"/>
                </a:rPr>
                <a:t>mission </a:t>
              </a:r>
            </a:p>
            <a:p>
              <a:r>
                <a:rPr lang="en-US" altLang="zh-CN" dirty="0">
                  <a:solidFill>
                    <a:srgbClr val="FFFF00"/>
                  </a:solidFill>
                  <a:latin typeface="Times New Roman" panose="02020603050405020304" pitchFamily="18" charset="0"/>
                  <a:cs typeface="Times New Roman" panose="02020603050405020304" pitchFamily="18" charset="0"/>
                </a:rPr>
                <a:t>S</a:t>
              </a:r>
              <a:r>
                <a:rPr lang="en-US" altLang="zh-CN" dirty="0">
                  <a:solidFill>
                    <a:schemeClr val="bg1"/>
                  </a:solidFill>
                  <a:latin typeface="Times New Roman" panose="02020603050405020304" pitchFamily="18" charset="0"/>
                  <a:cs typeface="Times New Roman" panose="02020603050405020304" pitchFamily="18" charset="0"/>
                </a:rPr>
                <a:t>pectroscopy</a:t>
              </a:r>
            </a:p>
            <a:p>
              <a:r>
                <a:rPr lang="zh-CN" altLang="en-US" b="1" dirty="0">
                  <a:solidFill>
                    <a:srgbClr val="FFFF00"/>
                  </a:solidFill>
                  <a:latin typeface="Times New Roman" panose="02020603050405020304" pitchFamily="18" charset="0"/>
                  <a:cs typeface="Times New Roman" panose="02020603050405020304" pitchFamily="18" charset="0"/>
                </a:rPr>
                <a:t>（</a:t>
              </a:r>
              <a:r>
                <a:rPr lang="en-US" altLang="zh-CN" b="1" dirty="0">
                  <a:solidFill>
                    <a:srgbClr val="FFFF00"/>
                  </a:solidFill>
                  <a:latin typeface="Times New Roman" panose="02020603050405020304" pitchFamily="18" charset="0"/>
                  <a:cs typeface="Times New Roman" panose="02020603050405020304" pitchFamily="18" charset="0"/>
                </a:rPr>
                <a:t>ARPES</a:t>
              </a:r>
              <a:r>
                <a:rPr lang="zh-CN" altLang="en-US" b="1" dirty="0">
                  <a:solidFill>
                    <a:srgbClr val="FFFF00"/>
                  </a:solidFill>
                  <a:latin typeface="Times New Roman" panose="02020603050405020304" pitchFamily="18" charset="0"/>
                  <a:cs typeface="Times New Roman" panose="02020603050405020304" pitchFamily="18" charset="0"/>
                </a:rPr>
                <a:t>）</a:t>
              </a:r>
              <a:endParaRPr lang="en-US" altLang="zh-CN" b="1" dirty="0">
                <a:solidFill>
                  <a:srgbClr val="FFFF00"/>
                </a:solidFill>
                <a:latin typeface="Times New Roman" panose="02020603050405020304" pitchFamily="18" charset="0"/>
                <a:cs typeface="Times New Roman" panose="02020603050405020304" pitchFamily="18" charset="0"/>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110" y="3783119"/>
              <a:ext cx="3937411" cy="295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Picture 12.jpg                                                 00085FD8MONTY                          C2BB4E5B:"/>
            <p:cNvPicPr>
              <a:picLocks noChangeAspect="1" noChangeArrowheads="1"/>
            </p:cNvPicPr>
            <p:nvPr/>
          </p:nvPicPr>
          <p:blipFill>
            <a:blip r:embed="rId4"/>
            <a:srcRect t="20168"/>
            <a:stretch>
              <a:fillRect/>
            </a:stretch>
          </p:blipFill>
          <p:spPr bwMode="auto">
            <a:xfrm>
              <a:off x="4241302" y="3483249"/>
              <a:ext cx="2322551" cy="1447800"/>
            </a:xfrm>
            <a:prstGeom prst="rect">
              <a:avLst/>
            </a:prstGeom>
            <a:noFill/>
            <a:ln w="9525">
              <a:noFill/>
              <a:miter lim="800000"/>
              <a:headEnd/>
              <a:tailEnd/>
            </a:ln>
          </p:spPr>
        </p:pic>
      </p:grpSp>
      <p:pic>
        <p:nvPicPr>
          <p:cNvPr id="1026" name="Picture 2" descr="https://www-ssrl.slac.stanford.edu/stohr/images/XMCD2.jpg"/>
          <p:cNvPicPr>
            <a:picLocks noChangeAspect="1" noChangeArrowheads="1"/>
          </p:cNvPicPr>
          <p:nvPr/>
        </p:nvPicPr>
        <p:blipFill rotWithShape="1">
          <a:blip r:embed="rId5">
            <a:extLst>
              <a:ext uri="{28A0092B-C50C-407E-A947-70E740481C1C}">
                <a14:useLocalDpi xmlns:a14="http://schemas.microsoft.com/office/drawing/2010/main" val="0"/>
              </a:ext>
            </a:extLst>
          </a:blip>
          <a:srcRect l="40734" t="7649"/>
          <a:stretch/>
        </p:blipFill>
        <p:spPr bwMode="auto">
          <a:xfrm>
            <a:off x="6248400" y="3171200"/>
            <a:ext cx="2597672" cy="309499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a:spLocks noChangeArrowheads="1"/>
          </p:cNvSpPr>
          <p:nvPr/>
        </p:nvSpPr>
        <p:spPr bwMode="auto">
          <a:xfrm>
            <a:off x="5539312" y="2485749"/>
            <a:ext cx="3604688" cy="646331"/>
          </a:xfrm>
          <a:prstGeom prst="rect">
            <a:avLst/>
          </a:prstGeom>
          <a:noFill/>
          <a:ln w="9525">
            <a:noFill/>
            <a:miter lim="800000"/>
            <a:headEnd/>
            <a:tailEnd/>
          </a:ln>
        </p:spPr>
        <p:txBody>
          <a:bodyPr wrap="square">
            <a:spAutoFit/>
          </a:bodyPr>
          <a:lstStyle/>
          <a:p>
            <a:pPr algn="r"/>
            <a:r>
              <a:rPr lang="en-US" altLang="zh-CN" b="1" dirty="0">
                <a:solidFill>
                  <a:srgbClr val="FFFF00"/>
                </a:solidFill>
                <a:latin typeface="Times New Roman" panose="02020603050405020304" pitchFamily="18" charset="0"/>
                <a:cs typeface="Times New Roman" panose="02020603050405020304" pitchFamily="18" charset="0"/>
              </a:rPr>
              <a:t>X</a:t>
            </a:r>
            <a:r>
              <a:rPr lang="en-US" altLang="zh-CN" b="1" dirty="0">
                <a:solidFill>
                  <a:schemeClr val="bg1"/>
                </a:solidFill>
                <a:latin typeface="Times New Roman" panose="02020603050405020304" pitchFamily="18" charset="0"/>
                <a:cs typeface="Times New Roman" panose="02020603050405020304" pitchFamily="18" charset="0"/>
              </a:rPr>
              <a:t>-ray </a:t>
            </a:r>
            <a:r>
              <a:rPr lang="en-US" altLang="zh-CN" b="1" dirty="0">
                <a:solidFill>
                  <a:srgbClr val="FFFF00"/>
                </a:solidFill>
                <a:latin typeface="Times New Roman" panose="02020603050405020304" pitchFamily="18" charset="0"/>
                <a:cs typeface="Times New Roman" panose="02020603050405020304" pitchFamily="18" charset="0"/>
              </a:rPr>
              <a:t>M</a:t>
            </a:r>
            <a:r>
              <a:rPr lang="en-US" altLang="zh-CN" b="1" dirty="0">
                <a:solidFill>
                  <a:schemeClr val="bg1"/>
                </a:solidFill>
                <a:latin typeface="Times New Roman" panose="02020603050405020304" pitchFamily="18" charset="0"/>
                <a:cs typeface="Times New Roman" panose="02020603050405020304" pitchFamily="18" charset="0"/>
              </a:rPr>
              <a:t>agnetic </a:t>
            </a:r>
          </a:p>
          <a:p>
            <a:pPr algn="r"/>
            <a:r>
              <a:rPr lang="en-US" altLang="zh-CN" b="1" dirty="0">
                <a:solidFill>
                  <a:srgbClr val="FFFF00"/>
                </a:solidFill>
                <a:latin typeface="Times New Roman" panose="02020603050405020304" pitchFamily="18" charset="0"/>
                <a:cs typeface="Times New Roman" panose="02020603050405020304" pitchFamily="18" charset="0"/>
              </a:rPr>
              <a:t>C</a:t>
            </a:r>
            <a:r>
              <a:rPr lang="en-US" altLang="zh-CN" b="1" dirty="0">
                <a:solidFill>
                  <a:schemeClr val="bg1"/>
                </a:solidFill>
                <a:latin typeface="Times New Roman" panose="02020603050405020304" pitchFamily="18" charset="0"/>
                <a:cs typeface="Times New Roman" panose="02020603050405020304" pitchFamily="18" charset="0"/>
              </a:rPr>
              <a:t>ircular </a:t>
            </a:r>
            <a:r>
              <a:rPr lang="en-US" altLang="zh-CN" b="1" dirty="0">
                <a:solidFill>
                  <a:srgbClr val="FFFF00"/>
                </a:solidFill>
                <a:latin typeface="Times New Roman" panose="02020603050405020304" pitchFamily="18" charset="0"/>
                <a:cs typeface="Times New Roman" panose="02020603050405020304" pitchFamily="18" charset="0"/>
              </a:rPr>
              <a:t>D</a:t>
            </a:r>
            <a:r>
              <a:rPr lang="en-US" altLang="zh-CN" b="1" dirty="0">
                <a:solidFill>
                  <a:schemeClr val="bg1"/>
                </a:solidFill>
                <a:latin typeface="Times New Roman" panose="02020603050405020304" pitchFamily="18" charset="0"/>
                <a:cs typeface="Times New Roman" panose="02020603050405020304" pitchFamily="18" charset="0"/>
              </a:rPr>
              <a:t>ichroism </a:t>
            </a:r>
            <a:r>
              <a:rPr lang="zh-CN" altLang="en-US" b="1" dirty="0">
                <a:solidFill>
                  <a:srgbClr val="FFFF00"/>
                </a:solidFill>
                <a:latin typeface="Times New Roman" panose="02020603050405020304" pitchFamily="18" charset="0"/>
                <a:cs typeface="Times New Roman" panose="02020603050405020304" pitchFamily="18" charset="0"/>
              </a:rPr>
              <a:t>（</a:t>
            </a:r>
            <a:r>
              <a:rPr lang="en-US" altLang="zh-CN" b="1" dirty="0">
                <a:solidFill>
                  <a:srgbClr val="FFFF00"/>
                </a:solidFill>
                <a:latin typeface="Times New Roman" panose="02020603050405020304" pitchFamily="18" charset="0"/>
                <a:cs typeface="Times New Roman" panose="02020603050405020304" pitchFamily="18" charset="0"/>
              </a:rPr>
              <a:t>XMCD</a:t>
            </a:r>
            <a:r>
              <a:rPr lang="zh-CN" altLang="en-US" b="1" dirty="0">
                <a:solidFill>
                  <a:srgbClr val="FFFF00"/>
                </a:solidFill>
                <a:latin typeface="Times New Roman" panose="02020603050405020304" pitchFamily="18" charset="0"/>
                <a:cs typeface="Times New Roman" panose="02020603050405020304" pitchFamily="18" charset="0"/>
              </a:rPr>
              <a:t>）</a:t>
            </a:r>
            <a:endParaRPr lang="en-US" altLang="zh-CN" b="1" dirty="0">
              <a:solidFill>
                <a:srgbClr val="FFFF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295400" y="6368534"/>
            <a:ext cx="5334000" cy="400110"/>
          </a:xfrm>
          <a:prstGeom prst="rect">
            <a:avLst/>
          </a:prstGeom>
        </p:spPr>
        <p:txBody>
          <a:bodyPr wrap="square">
            <a:spAutoFit/>
          </a:bodyPr>
          <a:lstStyle/>
          <a:p>
            <a:r>
              <a:rPr lang="en-US" altLang="zh-CN" sz="2000" dirty="0">
                <a:solidFill>
                  <a:srgbClr val="000000"/>
                </a:solidFill>
                <a:latin typeface="Times New Roman" panose="02020603050405020304" pitchFamily="18" charset="0"/>
                <a:cs typeface="Times New Roman" panose="02020603050405020304" pitchFamily="18" charset="0"/>
              </a:rPr>
              <a:t>1. </a:t>
            </a:r>
            <a:r>
              <a:rPr lang="en-US" altLang="zh-CN" b="1" dirty="0">
                <a:solidFill>
                  <a:srgbClr val="00FFFF"/>
                </a:solidFill>
                <a:latin typeface="Times New Roman" panose="02020603050405020304" pitchFamily="18" charset="0"/>
                <a:cs typeface="Times New Roman" panose="02020603050405020304" pitchFamily="18" charset="0"/>
              </a:rPr>
              <a:t>Element specific magnetic properties</a:t>
            </a:r>
            <a:endParaRPr lang="en-US" altLang="zh-CN" sz="2400" b="1" dirty="0">
              <a:solidFill>
                <a:srgbClr val="00FFFF"/>
              </a:solidFill>
              <a:latin typeface="Times New Roman" panose="02020603050405020304" pitchFamily="18" charset="0"/>
              <a:cs typeface="Times New Roman" panose="02020603050405020304" pitchFamily="18" charset="0"/>
            </a:endParaRPr>
          </a:p>
        </p:txBody>
      </p:sp>
      <p:pic>
        <p:nvPicPr>
          <p:cNvPr id="4" name="Picture 2" descr="http://www.is.mpg.de/155746/xmcd5.jpg"/>
          <p:cNvPicPr>
            <a:picLocks noChangeAspect="1" noChangeArrowheads="1"/>
          </p:cNvPicPr>
          <p:nvPr/>
        </p:nvPicPr>
        <p:blipFill rotWithShape="1">
          <a:blip r:embed="rId6">
            <a:extLst>
              <a:ext uri="{28A0092B-C50C-407E-A947-70E740481C1C}">
                <a14:useLocalDpi xmlns:a14="http://schemas.microsoft.com/office/drawing/2010/main" val="0"/>
              </a:ext>
            </a:extLst>
          </a:blip>
          <a:srcRect l="2001" t="-2287" r="37605" b="2287"/>
          <a:stretch/>
        </p:blipFill>
        <p:spPr bwMode="auto">
          <a:xfrm>
            <a:off x="3822736" y="4508219"/>
            <a:ext cx="2101650" cy="1739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770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62013" y="774585"/>
            <a:ext cx="3952787" cy="2324081"/>
          </a:xfrm>
          <a:prstGeom prst="roundRect">
            <a:avLst/>
          </a:prstGeom>
          <a:gradFill>
            <a:gsLst>
              <a:gs pos="0">
                <a:srgbClr val="DDEBCF"/>
              </a:gs>
              <a:gs pos="50000">
                <a:srgbClr val="9CB86E"/>
              </a:gs>
              <a:gs pos="100000">
                <a:srgbClr val="156B13"/>
              </a:gs>
            </a:gsLst>
            <a:lin ang="54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 name="Rounded Rectangle 1"/>
          <p:cNvSpPr/>
          <p:nvPr/>
        </p:nvSpPr>
        <p:spPr>
          <a:xfrm>
            <a:off x="4953000" y="1441937"/>
            <a:ext cx="4038600" cy="419686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7650" name="Title 1"/>
          <p:cNvSpPr>
            <a:spLocks noGrp="1"/>
          </p:cNvSpPr>
          <p:nvPr>
            <p:ph type="ctrTitle"/>
          </p:nvPr>
        </p:nvSpPr>
        <p:spPr>
          <a:xfrm>
            <a:off x="152400" y="76200"/>
            <a:ext cx="8915400" cy="460375"/>
          </a:xfrm>
        </p:spPr>
        <p:txBody>
          <a:bodyPr/>
          <a:lstStyle/>
          <a:p>
            <a:pPr algn="l" eaLnBrk="1" hangingPunct="1"/>
            <a:r>
              <a:rPr lang="en-US" altLang="zh-CN" sz="2500" b="1" i="1" dirty="0">
                <a:solidFill>
                  <a:schemeClr val="bg1"/>
                </a:solidFill>
                <a:effectLst>
                  <a:outerShdw blurRad="38100" dist="38100" dir="2700000" algn="tl">
                    <a:srgbClr val="000000">
                      <a:alpha val="43137"/>
                    </a:srgbClr>
                  </a:outerShdw>
                </a:effectLst>
                <a:latin typeface="+mn-lt"/>
                <a:ea typeface="ＭＳ Ｐゴシック" pitchFamily="-110" charset="-128"/>
                <a:cs typeface="ＭＳ Ｐゴシック" pitchFamily="-109" charset="-128"/>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The necessity and possibility of synergistic collaborations</a:t>
            </a:r>
          </a:p>
        </p:txBody>
      </p:sp>
      <p:cxnSp>
        <p:nvCxnSpPr>
          <p:cNvPr id="5" name="Straight Connector 4"/>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27654" name="TextBox 7"/>
          <p:cNvSpPr txBox="1">
            <a:spLocks noChangeArrowheads="1"/>
          </p:cNvSpPr>
          <p:nvPr/>
        </p:nvSpPr>
        <p:spPr bwMode="auto">
          <a:xfrm>
            <a:off x="192799" y="1295400"/>
            <a:ext cx="3922001" cy="2062103"/>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200" dirty="0">
                <a:solidFill>
                  <a:srgbClr val="161616"/>
                </a:solidFill>
                <a:latin typeface="Gill Sans" pitchFamily="-109" charset="0"/>
              </a:rPr>
              <a:t>Atomically clean surfaces</a:t>
            </a:r>
          </a:p>
          <a:p>
            <a:pPr marL="342900" indent="-342900">
              <a:buFont typeface="Arial" panose="020B0604020202020204" pitchFamily="34" charset="0"/>
              <a:buChar char="•"/>
            </a:pPr>
            <a:endParaRPr lang="en-US" altLang="zh-CN" sz="800" dirty="0">
              <a:solidFill>
                <a:srgbClr val="161616"/>
              </a:solidFill>
              <a:latin typeface="Gill Sans" pitchFamily="-109" charset="0"/>
            </a:endParaRPr>
          </a:p>
          <a:p>
            <a:pPr marL="342900" indent="-342900">
              <a:buFont typeface="Arial" panose="020B0604020202020204" pitchFamily="34" charset="0"/>
              <a:buChar char="•"/>
            </a:pPr>
            <a:r>
              <a:rPr lang="en-US" altLang="zh-CN" sz="2200" dirty="0">
                <a:solidFill>
                  <a:srgbClr val="161616"/>
                </a:solidFill>
                <a:latin typeface="Gill Sans" pitchFamily="-109" charset="0"/>
              </a:rPr>
              <a:t>Restricted to cleavable samples</a:t>
            </a:r>
          </a:p>
          <a:p>
            <a:pPr marL="342900" indent="-342900">
              <a:buFont typeface="Arial" panose="020B0604020202020204" pitchFamily="34" charset="0"/>
              <a:buChar char="•"/>
            </a:pPr>
            <a:endParaRPr lang="en-US" altLang="zh-CN" sz="800" dirty="0">
              <a:solidFill>
                <a:srgbClr val="161616"/>
              </a:solidFill>
              <a:latin typeface="Gill Sans" pitchFamily="-109" charset="0"/>
            </a:endParaRPr>
          </a:p>
          <a:p>
            <a:pPr marL="342900" indent="-342900">
              <a:buFont typeface="Arial" panose="020B0604020202020204" pitchFamily="34" charset="0"/>
              <a:buChar char="•"/>
            </a:pPr>
            <a:r>
              <a:rPr lang="en-US" altLang="zh-CN" sz="2200" dirty="0">
                <a:solidFill>
                  <a:srgbClr val="161616"/>
                </a:solidFill>
                <a:latin typeface="Gill Sans" pitchFamily="-109" charset="0"/>
              </a:rPr>
              <a:t>Not sensitive to magnetism</a:t>
            </a:r>
          </a:p>
          <a:p>
            <a:endParaRPr lang="en-US" altLang="zh-CN" sz="2200" dirty="0">
              <a:solidFill>
                <a:srgbClr val="161616"/>
              </a:solidFill>
              <a:latin typeface="Gill Sans" pitchFamily="-109" charset="0"/>
            </a:endParaRPr>
          </a:p>
        </p:txBody>
      </p:sp>
      <p:sp>
        <p:nvSpPr>
          <p:cNvPr id="27656" name="TextBox 9"/>
          <p:cNvSpPr txBox="1">
            <a:spLocks noChangeArrowheads="1"/>
          </p:cNvSpPr>
          <p:nvPr/>
        </p:nvSpPr>
        <p:spPr bwMode="auto">
          <a:xfrm>
            <a:off x="4953000" y="2133600"/>
            <a:ext cx="3952161" cy="3662541"/>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400" dirty="0">
                <a:latin typeface="Gill Sans" pitchFamily="-109" charset="0"/>
              </a:rPr>
              <a:t>Films grown under ultra-high vacuum conditions, not energetic deposition</a:t>
            </a:r>
          </a:p>
          <a:p>
            <a:endParaRPr lang="en-US" altLang="zh-CN" sz="800" dirty="0">
              <a:latin typeface="Gill Sans" pitchFamily="-109" charset="0"/>
            </a:endParaRPr>
          </a:p>
          <a:p>
            <a:pPr marL="342900" indent="-342900">
              <a:buFont typeface="Arial" panose="020B0604020202020204" pitchFamily="34" charset="0"/>
              <a:buChar char="•"/>
            </a:pPr>
            <a:r>
              <a:rPr lang="en-US" altLang="zh-CN" sz="2400" dirty="0">
                <a:latin typeface="Gill Sans" pitchFamily="-109" charset="0"/>
              </a:rPr>
              <a:t>Epitaxial growth allows for study of  “</a:t>
            </a:r>
            <a:r>
              <a:rPr lang="en-US" altLang="zh-CN" sz="2400" dirty="0" err="1">
                <a:latin typeface="Gill Sans" pitchFamily="-109" charset="0"/>
              </a:rPr>
              <a:t>uncleavable</a:t>
            </a:r>
            <a:r>
              <a:rPr lang="en-US" altLang="zh-CN" sz="2400" dirty="0">
                <a:latin typeface="Gill Sans" pitchFamily="-109" charset="0"/>
              </a:rPr>
              <a:t>” materials</a:t>
            </a:r>
          </a:p>
          <a:p>
            <a:pPr marL="342900" indent="-342900">
              <a:buFont typeface="Arial" panose="020B0604020202020204" pitchFamily="34" charset="0"/>
              <a:buChar char="•"/>
            </a:pPr>
            <a:endParaRPr lang="en-US" altLang="zh-CN" sz="800" dirty="0">
              <a:latin typeface="Gill Sans" pitchFamily="-109" charset="0"/>
            </a:endParaRPr>
          </a:p>
          <a:p>
            <a:pPr marL="342900" indent="-342900">
              <a:buFont typeface="Arial" panose="020B0604020202020204" pitchFamily="34" charset="0"/>
              <a:buChar char="•"/>
            </a:pPr>
            <a:r>
              <a:rPr lang="en-US" altLang="zh-CN" sz="2400" dirty="0">
                <a:solidFill>
                  <a:srgbClr val="FFFF00"/>
                </a:solidFill>
                <a:latin typeface="Gill Sans" pitchFamily="-109" charset="0"/>
              </a:rPr>
              <a:t>Artificial interfaces/super-</a:t>
            </a:r>
          </a:p>
          <a:p>
            <a:r>
              <a:rPr lang="en-US" altLang="zh-CN" sz="2400" dirty="0">
                <a:solidFill>
                  <a:srgbClr val="FFFF00"/>
                </a:solidFill>
                <a:latin typeface="Gill Sans" pitchFamily="-109" charset="0"/>
              </a:rPr>
              <a:t>     lattices</a:t>
            </a:r>
          </a:p>
          <a:p>
            <a:endParaRPr lang="en-US" altLang="zh-CN" sz="2400" dirty="0">
              <a:latin typeface="Gill Sans" pitchFamily="-109" charset="0"/>
            </a:endParaRPr>
          </a:p>
        </p:txBody>
      </p:sp>
      <p:sp>
        <p:nvSpPr>
          <p:cNvPr id="15" name="Rounded Rectangle 14"/>
          <p:cNvSpPr/>
          <p:nvPr/>
        </p:nvSpPr>
        <p:spPr>
          <a:xfrm>
            <a:off x="192799" y="3798377"/>
            <a:ext cx="3922001" cy="2678623"/>
          </a:xfrm>
          <a:prstGeom prst="roundRect">
            <a:avLst/>
          </a:prstGeom>
          <a:gradFill>
            <a:gsLst>
              <a:gs pos="0">
                <a:schemeClr val="accent6">
                  <a:lumMod val="60000"/>
                  <a:lumOff val="40000"/>
                </a:schemeClr>
              </a:gs>
              <a:gs pos="50000">
                <a:schemeClr val="accent6">
                  <a:lumMod val="75000"/>
                </a:schemeClr>
              </a:gs>
              <a:gs pos="100000">
                <a:schemeClr val="accent6">
                  <a:lumMod val="50000"/>
                </a:schemeClr>
              </a:gs>
            </a:gsLst>
            <a:lin ang="54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81000" y="809131"/>
            <a:ext cx="1420582" cy="523220"/>
          </a:xfrm>
          <a:prstGeom prst="rect">
            <a:avLst/>
          </a:prstGeom>
          <a:noFill/>
        </p:spPr>
        <p:txBody>
          <a:bodyPr wrap="none" rtlCol="0">
            <a:spAutoFit/>
          </a:bodyPr>
          <a:lstStyle/>
          <a:p>
            <a:r>
              <a:rPr lang="en-US" altLang="zh-CN" sz="2800" b="1" dirty="0">
                <a:solidFill>
                  <a:srgbClr val="FF0000"/>
                </a:solidFill>
              </a:rPr>
              <a:t>ARPES</a:t>
            </a:r>
            <a:endParaRPr lang="zh-CN" altLang="en-US" sz="2800" b="1" dirty="0">
              <a:solidFill>
                <a:srgbClr val="FF0000"/>
              </a:solidFill>
            </a:endParaRPr>
          </a:p>
        </p:txBody>
      </p:sp>
      <p:sp>
        <p:nvSpPr>
          <p:cNvPr id="17" name="TextBox 7"/>
          <p:cNvSpPr txBox="1">
            <a:spLocks noChangeArrowheads="1"/>
          </p:cNvSpPr>
          <p:nvPr/>
        </p:nvSpPr>
        <p:spPr bwMode="auto">
          <a:xfrm>
            <a:off x="208005" y="4369475"/>
            <a:ext cx="4059195" cy="2031325"/>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zh-CN" sz="2200" dirty="0">
                <a:solidFill>
                  <a:srgbClr val="161616"/>
                </a:solidFill>
                <a:latin typeface="Gill Sans" pitchFamily="-109" charset="0"/>
              </a:rPr>
              <a:t>Kind of bulk sensitive</a:t>
            </a:r>
          </a:p>
          <a:p>
            <a:pPr marL="342900" indent="-342900">
              <a:buFont typeface="Arial" panose="020B0604020202020204" pitchFamily="34" charset="0"/>
              <a:buChar char="•"/>
            </a:pPr>
            <a:endParaRPr lang="en-US" altLang="zh-CN" sz="800" dirty="0">
              <a:solidFill>
                <a:srgbClr val="161616"/>
              </a:solidFill>
              <a:latin typeface="Gill Sans" pitchFamily="-109" charset="0"/>
            </a:endParaRPr>
          </a:p>
          <a:p>
            <a:pPr marL="342900" indent="-342900">
              <a:buFont typeface="Arial" panose="020B0604020202020204" pitchFamily="34" charset="0"/>
              <a:buChar char="•"/>
            </a:pPr>
            <a:r>
              <a:rPr lang="en-US" altLang="zh-CN" sz="2200" dirty="0">
                <a:solidFill>
                  <a:srgbClr val="161616"/>
                </a:solidFill>
                <a:latin typeface="Gill Sans" pitchFamily="-109" charset="0"/>
              </a:rPr>
              <a:t>High sensitivity to magnetism</a:t>
            </a:r>
          </a:p>
          <a:p>
            <a:pPr marL="342900" indent="-342900">
              <a:buFont typeface="Arial" panose="020B0604020202020204" pitchFamily="34" charset="0"/>
              <a:buChar char="•"/>
            </a:pPr>
            <a:endParaRPr lang="en-US" altLang="zh-CN" sz="800" dirty="0">
              <a:solidFill>
                <a:srgbClr val="161616"/>
              </a:solidFill>
              <a:latin typeface="Gill Sans" pitchFamily="-109" charset="0"/>
            </a:endParaRPr>
          </a:p>
          <a:p>
            <a:pPr marL="342900" indent="-342900">
              <a:buFont typeface="Arial" panose="020B0604020202020204" pitchFamily="34" charset="0"/>
              <a:buChar char="•"/>
            </a:pPr>
            <a:r>
              <a:rPr lang="en-US" altLang="zh-CN" sz="2200" dirty="0">
                <a:solidFill>
                  <a:srgbClr val="161616"/>
                </a:solidFill>
                <a:latin typeface="Gill Sans" pitchFamily="-109" charset="0"/>
              </a:rPr>
              <a:t>Easy measurements on films/superlattices</a:t>
            </a:r>
          </a:p>
          <a:p>
            <a:endParaRPr lang="en-US" altLang="zh-CN" sz="2200" dirty="0">
              <a:solidFill>
                <a:srgbClr val="161616"/>
              </a:solidFill>
              <a:latin typeface="Gill Sans" pitchFamily="-109" charset="0"/>
            </a:endParaRPr>
          </a:p>
        </p:txBody>
      </p:sp>
      <p:sp>
        <p:nvSpPr>
          <p:cNvPr id="18" name="TextBox 17"/>
          <p:cNvSpPr txBox="1"/>
          <p:nvPr/>
        </p:nvSpPr>
        <p:spPr>
          <a:xfrm>
            <a:off x="396206" y="3896380"/>
            <a:ext cx="1242648" cy="523220"/>
          </a:xfrm>
          <a:prstGeom prst="rect">
            <a:avLst/>
          </a:prstGeom>
          <a:noFill/>
        </p:spPr>
        <p:txBody>
          <a:bodyPr wrap="none" rtlCol="0">
            <a:spAutoFit/>
          </a:bodyPr>
          <a:lstStyle/>
          <a:p>
            <a:r>
              <a:rPr lang="en-US" altLang="zh-CN" sz="2800" b="1" dirty="0">
                <a:solidFill>
                  <a:srgbClr val="FF0000"/>
                </a:solidFill>
              </a:rPr>
              <a:t>XMCD</a:t>
            </a:r>
            <a:endParaRPr lang="zh-CN" altLang="en-US" sz="2800" b="1" dirty="0">
              <a:solidFill>
                <a:srgbClr val="FF0000"/>
              </a:solidFill>
            </a:endParaRPr>
          </a:p>
        </p:txBody>
      </p:sp>
      <p:sp>
        <p:nvSpPr>
          <p:cNvPr id="19" name="TextBox 18"/>
          <p:cNvSpPr txBox="1"/>
          <p:nvPr/>
        </p:nvSpPr>
        <p:spPr>
          <a:xfrm>
            <a:off x="5411945" y="1622584"/>
            <a:ext cx="1261884" cy="523220"/>
          </a:xfrm>
          <a:prstGeom prst="rect">
            <a:avLst/>
          </a:prstGeom>
          <a:noFill/>
        </p:spPr>
        <p:txBody>
          <a:bodyPr wrap="none" rtlCol="0">
            <a:spAutoFit/>
          </a:bodyPr>
          <a:lstStyle/>
          <a:p>
            <a:r>
              <a:rPr lang="en-US" altLang="zh-CN" sz="2800" b="1" dirty="0">
                <a:solidFill>
                  <a:srgbClr val="FF0000"/>
                </a:solidFill>
              </a:rPr>
              <a:t>OMBE</a:t>
            </a:r>
            <a:endParaRPr lang="zh-CN" altLang="en-US" sz="2800" b="1" dirty="0">
              <a:solidFill>
                <a:srgbClr val="FF0000"/>
              </a:solidFill>
            </a:endParaRPr>
          </a:p>
        </p:txBody>
      </p:sp>
      <p:grpSp>
        <p:nvGrpSpPr>
          <p:cNvPr id="24" name="Group 7"/>
          <p:cNvGrpSpPr>
            <a:grpSpLocks/>
          </p:cNvGrpSpPr>
          <p:nvPr/>
        </p:nvGrpSpPr>
        <p:grpSpPr bwMode="auto">
          <a:xfrm>
            <a:off x="3920344" y="2868380"/>
            <a:ext cx="946217" cy="1089586"/>
            <a:chOff x="1443" y="1680"/>
            <a:chExt cx="2706" cy="1854"/>
          </a:xfrm>
        </p:grpSpPr>
        <p:sp>
          <p:nvSpPr>
            <p:cNvPr id="25" name="Freeform 8"/>
            <p:cNvSpPr>
              <a:spLocks/>
            </p:cNvSpPr>
            <p:nvPr/>
          </p:nvSpPr>
          <p:spPr bwMode="gray">
            <a:xfrm>
              <a:off x="1851" y="2634"/>
              <a:ext cx="2298" cy="900"/>
            </a:xfrm>
            <a:custGeom>
              <a:avLst/>
              <a:gdLst/>
              <a:ahLst/>
              <a:cxnLst>
                <a:cxn ang="0">
                  <a:pos x="531" y="361"/>
                </a:cxn>
                <a:cxn ang="0">
                  <a:pos x="999" y="406"/>
                </a:cxn>
                <a:cxn ang="0">
                  <a:pos x="1547" y="188"/>
                </a:cxn>
                <a:cxn ang="0">
                  <a:pos x="1325" y="131"/>
                </a:cxn>
                <a:cxn ang="0">
                  <a:pos x="2005" y="0"/>
                </a:cxn>
                <a:cxn ang="0">
                  <a:pos x="2298" y="425"/>
                </a:cxn>
                <a:cxn ang="0">
                  <a:pos x="2054" y="340"/>
                </a:cxn>
                <a:cxn ang="0">
                  <a:pos x="1120" y="816"/>
                </a:cxn>
                <a:cxn ang="0">
                  <a:pos x="0" y="608"/>
                </a:cxn>
                <a:cxn ang="0">
                  <a:pos x="401" y="633"/>
                </a:cxn>
                <a:cxn ang="0">
                  <a:pos x="531" y="361"/>
                </a:cxn>
              </a:cxnLst>
              <a:rect l="0" t="0" r="r" b="b"/>
              <a:pathLst>
                <a:path w="2298" h="900">
                  <a:moveTo>
                    <a:pt x="531" y="361"/>
                  </a:moveTo>
                  <a:cubicBezTo>
                    <a:pt x="623" y="386"/>
                    <a:pt x="670" y="427"/>
                    <a:pt x="999" y="406"/>
                  </a:cubicBezTo>
                  <a:cubicBezTo>
                    <a:pt x="1329" y="385"/>
                    <a:pt x="1493" y="233"/>
                    <a:pt x="1547" y="188"/>
                  </a:cubicBezTo>
                  <a:lnTo>
                    <a:pt x="1325" y="131"/>
                  </a:lnTo>
                  <a:lnTo>
                    <a:pt x="2005" y="0"/>
                  </a:lnTo>
                  <a:lnTo>
                    <a:pt x="2298" y="425"/>
                  </a:lnTo>
                  <a:lnTo>
                    <a:pt x="2054" y="340"/>
                  </a:lnTo>
                  <a:cubicBezTo>
                    <a:pt x="1934" y="456"/>
                    <a:pt x="1774" y="732"/>
                    <a:pt x="1120" y="816"/>
                  </a:cubicBezTo>
                  <a:cubicBezTo>
                    <a:pt x="466" y="900"/>
                    <a:pt x="119" y="633"/>
                    <a:pt x="0" y="608"/>
                  </a:cubicBezTo>
                  <a:lnTo>
                    <a:pt x="401" y="633"/>
                  </a:lnTo>
                  <a:lnTo>
                    <a:pt x="531" y="361"/>
                  </a:lnTo>
                  <a:close/>
                </a:path>
              </a:pathLst>
            </a:custGeom>
            <a:gradFill rotWithShape="1">
              <a:gsLst>
                <a:gs pos="0">
                  <a:schemeClr val="accent1">
                    <a:gamma/>
                    <a:shade val="46275"/>
                    <a:invGamma/>
                  </a:schemeClr>
                </a:gs>
                <a:gs pos="100000">
                  <a:schemeClr val="accent1"/>
                </a:gs>
              </a:gsLst>
              <a:lin ang="0" scaled="1"/>
            </a:gradFill>
            <a:ln w="9525">
              <a:noFill/>
              <a:round/>
              <a:headEnd/>
              <a:tailEnd/>
            </a:ln>
            <a:effectLst/>
          </p:spPr>
          <p:txBody>
            <a:bodyPr/>
            <a:lstStyle/>
            <a:p>
              <a:pPr>
                <a:defRPr/>
              </a:pPr>
              <a:endParaRPr lang="zh-CN" altLang="en-US">
                <a:solidFill>
                  <a:schemeClr val="bg1"/>
                </a:solidFill>
                <a:latin typeface="Arial" charset="0"/>
              </a:endParaRPr>
            </a:p>
          </p:txBody>
        </p:sp>
        <p:sp>
          <p:nvSpPr>
            <p:cNvPr id="26" name="Freeform 9"/>
            <p:cNvSpPr>
              <a:spLocks/>
            </p:cNvSpPr>
            <p:nvPr/>
          </p:nvSpPr>
          <p:spPr bwMode="gray">
            <a:xfrm>
              <a:off x="2281" y="1680"/>
              <a:ext cx="1863" cy="1144"/>
            </a:xfrm>
            <a:custGeom>
              <a:avLst/>
              <a:gdLst/>
              <a:ahLst/>
              <a:cxnLst>
                <a:cxn ang="0">
                  <a:pos x="474" y="211"/>
                </a:cxn>
                <a:cxn ang="0">
                  <a:pos x="463" y="0"/>
                </a:cxn>
                <a:cxn ang="0">
                  <a:pos x="0" y="404"/>
                </a:cxn>
                <a:cxn ang="0">
                  <a:pos x="498" y="815"/>
                </a:cxn>
                <a:cxn ang="0">
                  <a:pos x="490" y="580"/>
                </a:cxn>
                <a:cxn ang="0">
                  <a:pos x="1020" y="663"/>
                </a:cxn>
                <a:cxn ang="0">
                  <a:pos x="1200" y="982"/>
                </a:cxn>
                <a:cxn ang="0">
                  <a:pos x="1608" y="911"/>
                </a:cxn>
                <a:cxn ang="0">
                  <a:pos x="1762" y="1144"/>
                </a:cxn>
                <a:cxn ang="0">
                  <a:pos x="1739" y="701"/>
                </a:cxn>
                <a:cxn ang="0">
                  <a:pos x="1196" y="296"/>
                </a:cxn>
                <a:cxn ang="0">
                  <a:pos x="474" y="211"/>
                </a:cxn>
              </a:cxnLst>
              <a:rect l="0" t="0" r="r" b="b"/>
              <a:pathLst>
                <a:path w="1863" h="1144">
                  <a:moveTo>
                    <a:pt x="474" y="211"/>
                  </a:moveTo>
                  <a:lnTo>
                    <a:pt x="463" y="0"/>
                  </a:lnTo>
                  <a:lnTo>
                    <a:pt x="0" y="404"/>
                  </a:lnTo>
                  <a:lnTo>
                    <a:pt x="498" y="815"/>
                  </a:lnTo>
                  <a:lnTo>
                    <a:pt x="490" y="580"/>
                  </a:lnTo>
                  <a:cubicBezTo>
                    <a:pt x="577" y="555"/>
                    <a:pt x="902" y="596"/>
                    <a:pt x="1020" y="663"/>
                  </a:cubicBezTo>
                  <a:cubicBezTo>
                    <a:pt x="1239" y="776"/>
                    <a:pt x="1189" y="964"/>
                    <a:pt x="1200" y="982"/>
                  </a:cubicBezTo>
                  <a:lnTo>
                    <a:pt x="1608" y="911"/>
                  </a:lnTo>
                  <a:lnTo>
                    <a:pt x="1762" y="1144"/>
                  </a:lnTo>
                  <a:cubicBezTo>
                    <a:pt x="1783" y="1109"/>
                    <a:pt x="1863" y="914"/>
                    <a:pt x="1739" y="701"/>
                  </a:cubicBezTo>
                  <a:cubicBezTo>
                    <a:pt x="1615" y="488"/>
                    <a:pt x="1492" y="406"/>
                    <a:pt x="1196" y="296"/>
                  </a:cubicBezTo>
                  <a:cubicBezTo>
                    <a:pt x="900" y="186"/>
                    <a:pt x="474" y="211"/>
                    <a:pt x="474" y="211"/>
                  </a:cubicBezTo>
                  <a:close/>
                </a:path>
              </a:pathLst>
            </a:custGeom>
            <a:gradFill rotWithShape="1">
              <a:gsLst>
                <a:gs pos="0">
                  <a:schemeClr val="accent2"/>
                </a:gs>
                <a:gs pos="100000">
                  <a:schemeClr val="accent2">
                    <a:gamma/>
                    <a:shade val="46275"/>
                    <a:invGamma/>
                  </a:schemeClr>
                </a:gs>
              </a:gsLst>
              <a:lin ang="5400000" scaled="1"/>
            </a:gradFill>
            <a:ln w="9525">
              <a:noFill/>
              <a:round/>
              <a:headEnd/>
              <a:tailEnd/>
            </a:ln>
            <a:effectLst/>
          </p:spPr>
          <p:txBody>
            <a:bodyPr/>
            <a:lstStyle/>
            <a:p>
              <a:pPr>
                <a:defRPr/>
              </a:pPr>
              <a:endParaRPr lang="zh-CN" altLang="en-US">
                <a:solidFill>
                  <a:schemeClr val="bg1"/>
                </a:solidFill>
                <a:latin typeface="Arial" charset="0"/>
              </a:endParaRPr>
            </a:p>
          </p:txBody>
        </p:sp>
        <p:sp>
          <p:nvSpPr>
            <p:cNvPr id="27" name="Freeform 10"/>
            <p:cNvSpPr>
              <a:spLocks/>
            </p:cNvSpPr>
            <p:nvPr/>
          </p:nvSpPr>
          <p:spPr bwMode="gray">
            <a:xfrm>
              <a:off x="1443" y="1934"/>
              <a:ext cx="1018" cy="1289"/>
            </a:xfrm>
            <a:custGeom>
              <a:avLst/>
              <a:gdLst/>
              <a:ahLst/>
              <a:cxnLst>
                <a:cxn ang="0">
                  <a:pos x="0" y="1220"/>
                </a:cxn>
                <a:cxn ang="0">
                  <a:pos x="774" y="1289"/>
                </a:cxn>
                <a:cxn ang="0">
                  <a:pos x="966" y="866"/>
                </a:cxn>
                <a:cxn ang="0">
                  <a:pos x="733" y="935"/>
                </a:cxn>
                <a:cxn ang="0">
                  <a:pos x="602" y="629"/>
                </a:cxn>
                <a:cxn ang="0">
                  <a:pos x="1018" y="346"/>
                </a:cxn>
                <a:cxn ang="0">
                  <a:pos x="777" y="156"/>
                </a:cxn>
                <a:cxn ang="0">
                  <a:pos x="976" y="0"/>
                </a:cxn>
                <a:cxn ang="0">
                  <a:pos x="346" y="233"/>
                </a:cxn>
                <a:cxn ang="0">
                  <a:pos x="21" y="669"/>
                </a:cxn>
                <a:cxn ang="0">
                  <a:pos x="209" y="1139"/>
                </a:cxn>
                <a:cxn ang="0">
                  <a:pos x="0" y="1220"/>
                </a:cxn>
              </a:cxnLst>
              <a:rect l="0" t="0" r="r" b="b"/>
              <a:pathLst>
                <a:path w="1018" h="1289">
                  <a:moveTo>
                    <a:pt x="0" y="1220"/>
                  </a:moveTo>
                  <a:lnTo>
                    <a:pt x="774" y="1289"/>
                  </a:lnTo>
                  <a:lnTo>
                    <a:pt x="966" y="866"/>
                  </a:lnTo>
                  <a:lnTo>
                    <a:pt x="733" y="935"/>
                  </a:lnTo>
                  <a:cubicBezTo>
                    <a:pt x="672" y="896"/>
                    <a:pt x="552" y="799"/>
                    <a:pt x="602" y="629"/>
                  </a:cubicBezTo>
                  <a:cubicBezTo>
                    <a:pt x="653" y="458"/>
                    <a:pt x="984" y="345"/>
                    <a:pt x="1018" y="346"/>
                  </a:cubicBezTo>
                  <a:lnTo>
                    <a:pt x="777" y="156"/>
                  </a:lnTo>
                  <a:lnTo>
                    <a:pt x="976" y="0"/>
                  </a:lnTo>
                  <a:cubicBezTo>
                    <a:pt x="727" y="41"/>
                    <a:pt x="502" y="123"/>
                    <a:pt x="346" y="233"/>
                  </a:cubicBezTo>
                  <a:cubicBezTo>
                    <a:pt x="189" y="343"/>
                    <a:pt x="44" y="517"/>
                    <a:pt x="21" y="669"/>
                  </a:cubicBezTo>
                  <a:cubicBezTo>
                    <a:pt x="7" y="814"/>
                    <a:pt x="62" y="1010"/>
                    <a:pt x="209" y="1139"/>
                  </a:cubicBezTo>
                  <a:lnTo>
                    <a:pt x="0" y="1220"/>
                  </a:lnTo>
                  <a:close/>
                </a:path>
              </a:pathLst>
            </a:custGeom>
            <a:gradFill rotWithShape="1">
              <a:gsLst>
                <a:gs pos="0">
                  <a:schemeClr val="hlink"/>
                </a:gs>
                <a:gs pos="100000">
                  <a:schemeClr val="hlink">
                    <a:gamma/>
                    <a:tint val="72549"/>
                    <a:invGamma/>
                  </a:schemeClr>
                </a:gs>
              </a:gsLst>
              <a:lin ang="5400000" scaled="1"/>
            </a:gradFill>
            <a:ln w="9525">
              <a:noFill/>
              <a:round/>
              <a:headEnd/>
              <a:tailEnd/>
            </a:ln>
            <a:effectLst/>
          </p:spPr>
          <p:txBody>
            <a:bodyPr/>
            <a:lstStyle/>
            <a:p>
              <a:pPr>
                <a:defRPr/>
              </a:pPr>
              <a:endParaRPr lang="zh-CN" altLang="en-US">
                <a:solidFill>
                  <a:schemeClr val="bg1"/>
                </a:solidFill>
                <a:latin typeface="Arial" charset="0"/>
              </a:endParaRPr>
            </a:p>
          </p:txBody>
        </p:sp>
      </p:grpSp>
    </p:spTree>
    <p:extLst>
      <p:ext uri="{BB962C8B-B14F-4D97-AF65-F5344CB8AC3E}">
        <p14:creationId xmlns:p14="http://schemas.microsoft.com/office/powerpoint/2010/main" val="763600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10275"/>
          <a:stretch/>
        </p:blipFill>
        <p:spPr>
          <a:xfrm>
            <a:off x="67800" y="685800"/>
            <a:ext cx="9000000" cy="6110197"/>
          </a:xfrm>
          <a:prstGeom prst="rect">
            <a:avLst/>
          </a:prstGeom>
        </p:spPr>
      </p:pic>
      <p:cxnSp>
        <p:nvCxnSpPr>
          <p:cNvPr id="8" name="Straight Connector 7"/>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9" name="Title 1"/>
          <p:cNvSpPr txBox="1">
            <a:spLocks/>
          </p:cNvSpPr>
          <p:nvPr/>
        </p:nvSpPr>
        <p:spPr bwMode="auto">
          <a:xfrm>
            <a:off x="152400" y="76200"/>
            <a:ext cx="8686800" cy="4603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algn="l" eaLnBrk="1" hangingPunct="1"/>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Integrated Oxide MBE + ARPES at SIMIT</a:t>
            </a: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00" y="685800"/>
            <a:ext cx="9000000" cy="1778199"/>
          </a:xfrm>
          <a:prstGeom prst="rect">
            <a:avLst/>
          </a:prstGeom>
        </p:spPr>
      </p:pic>
      <p:grpSp>
        <p:nvGrpSpPr>
          <p:cNvPr id="5" name="Group 4"/>
          <p:cNvGrpSpPr/>
          <p:nvPr/>
        </p:nvGrpSpPr>
        <p:grpSpPr>
          <a:xfrm>
            <a:off x="59477" y="705255"/>
            <a:ext cx="9000000" cy="6110197"/>
            <a:chOff x="67800" y="738000"/>
            <a:chExt cx="9000000" cy="6120000"/>
          </a:xfrm>
        </p:grpSpPr>
        <p:pic>
          <p:nvPicPr>
            <p:cNvPr id="7" name="Picture 6"/>
            <p:cNvPicPr>
              <a:picLocks/>
            </p:cNvPicPr>
            <p:nvPr/>
          </p:nvPicPr>
          <p:blipFill rotWithShape="1">
            <a:blip r:embed="rId5" cstate="print">
              <a:extLst>
                <a:ext uri="{28A0092B-C50C-407E-A947-70E740481C1C}">
                  <a14:useLocalDpi xmlns:a14="http://schemas.microsoft.com/office/drawing/2010/main" val="0"/>
                </a:ext>
              </a:extLst>
            </a:blip>
            <a:srcRect b="9484"/>
            <a:stretch/>
          </p:blipFill>
          <p:spPr>
            <a:xfrm>
              <a:off x="67800" y="738000"/>
              <a:ext cx="9000000" cy="6120000"/>
            </a:xfrm>
            <a:prstGeom prst="rect">
              <a:avLst/>
            </a:prstGeom>
          </p:spPr>
        </p:pic>
        <p:grpSp>
          <p:nvGrpSpPr>
            <p:cNvPr id="2" name="Group 1"/>
            <p:cNvGrpSpPr/>
            <p:nvPr/>
          </p:nvGrpSpPr>
          <p:grpSpPr>
            <a:xfrm>
              <a:off x="914400" y="5791200"/>
              <a:ext cx="3141757" cy="609600"/>
              <a:chOff x="-2836957" y="4572000"/>
              <a:chExt cx="3141757" cy="609600"/>
            </a:xfrm>
          </p:grpSpPr>
          <p:sp>
            <p:nvSpPr>
              <p:cNvPr id="11" name="Rounded Rectangle 10"/>
              <p:cNvSpPr/>
              <p:nvPr/>
            </p:nvSpPr>
            <p:spPr>
              <a:xfrm>
                <a:off x="-2836957" y="4572000"/>
                <a:ext cx="3141757" cy="609600"/>
              </a:xfrm>
              <a:prstGeom prst="round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620372" y="4615190"/>
                <a:ext cx="2550698" cy="524059"/>
              </a:xfrm>
              <a:prstGeom prst="rect">
                <a:avLst/>
              </a:prstGeom>
              <a:noFill/>
            </p:spPr>
            <p:txBody>
              <a:bodyPr wrap="none" rtlCol="0">
                <a:spAutoFit/>
              </a:bodyPr>
              <a:lstStyle/>
              <a:p>
                <a:r>
                  <a:rPr lang="en-US" altLang="zh-CN" sz="2800" b="1" dirty="0">
                    <a:solidFill>
                      <a:srgbClr val="FFFF00"/>
                    </a:solidFill>
                    <a:latin typeface="Times New Roman" panose="02020603050405020304" pitchFamily="18" charset="0"/>
                    <a:cs typeface="Times New Roman" panose="02020603050405020304" pitchFamily="18" charset="0"/>
                  </a:rPr>
                  <a:t>ARPES System</a:t>
                </a:r>
                <a:endParaRPr lang="zh-CN" altLang="en-US" sz="2800" b="1" dirty="0">
                  <a:solidFill>
                    <a:srgbClr val="FFFF00"/>
                  </a:solidFill>
                  <a:latin typeface="Times New Roman" panose="02020603050405020304" pitchFamily="18" charset="0"/>
                  <a:cs typeface="Times New Roman" panose="02020603050405020304" pitchFamily="18" charset="0"/>
                </a:endParaRPr>
              </a:p>
            </p:txBody>
          </p:sp>
        </p:grpSp>
        <p:grpSp>
          <p:nvGrpSpPr>
            <p:cNvPr id="12" name="Group 11"/>
            <p:cNvGrpSpPr/>
            <p:nvPr/>
          </p:nvGrpSpPr>
          <p:grpSpPr>
            <a:xfrm>
              <a:off x="5867400" y="5791200"/>
              <a:ext cx="2438400" cy="609600"/>
              <a:chOff x="-2836957" y="4572000"/>
              <a:chExt cx="3141757" cy="609600"/>
            </a:xfrm>
          </p:grpSpPr>
          <p:sp>
            <p:nvSpPr>
              <p:cNvPr id="13" name="Rounded Rectangle 12"/>
              <p:cNvSpPr/>
              <p:nvPr/>
            </p:nvSpPr>
            <p:spPr>
              <a:xfrm>
                <a:off x="-2836957" y="4572000"/>
                <a:ext cx="3141757" cy="609600"/>
              </a:xfrm>
              <a:prstGeom prst="round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620372" y="4615190"/>
                <a:ext cx="2681289" cy="523220"/>
              </a:xfrm>
              <a:prstGeom prst="rect">
                <a:avLst/>
              </a:prstGeom>
              <a:noFill/>
            </p:spPr>
            <p:txBody>
              <a:bodyPr wrap="none" rtlCol="0">
                <a:spAutoFit/>
              </a:bodyPr>
              <a:lstStyle/>
              <a:p>
                <a:r>
                  <a:rPr lang="en-US" altLang="zh-CN" sz="2800" b="1" dirty="0">
                    <a:solidFill>
                      <a:srgbClr val="FF0000"/>
                    </a:solidFill>
                    <a:latin typeface="Times New Roman" panose="02020603050405020304" pitchFamily="18" charset="0"/>
                    <a:cs typeface="Times New Roman" panose="02020603050405020304" pitchFamily="18" charset="0"/>
                  </a:rPr>
                  <a:t>Oxide MBE</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grpSp>
        <p:grpSp>
          <p:nvGrpSpPr>
            <p:cNvPr id="3" name="Group 2"/>
            <p:cNvGrpSpPr/>
            <p:nvPr/>
          </p:nvGrpSpPr>
          <p:grpSpPr>
            <a:xfrm>
              <a:off x="3369301" y="1692325"/>
              <a:ext cx="3505734" cy="609600"/>
              <a:chOff x="3369301" y="1490990"/>
              <a:chExt cx="3505734" cy="609600"/>
            </a:xfrm>
          </p:grpSpPr>
          <p:sp>
            <p:nvSpPr>
              <p:cNvPr id="16" name="Rounded Rectangle 15"/>
              <p:cNvSpPr/>
              <p:nvPr/>
            </p:nvSpPr>
            <p:spPr>
              <a:xfrm>
                <a:off x="3369301" y="1490990"/>
                <a:ext cx="3505734" cy="609600"/>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537398" y="1534180"/>
                <a:ext cx="2951962" cy="524059"/>
              </a:xfrm>
              <a:prstGeom prst="rect">
                <a:avLst/>
              </a:prstGeom>
              <a:noFill/>
            </p:spPr>
            <p:txBody>
              <a:bodyPr wrap="none" rtlCol="0">
                <a:spAutoFit/>
              </a:bodyPr>
              <a:lstStyle/>
              <a:p>
                <a:r>
                  <a:rPr lang="en-US" altLang="zh-CN" sz="2800" b="1" dirty="0">
                    <a:solidFill>
                      <a:srgbClr val="7030A0"/>
                    </a:solidFill>
                    <a:latin typeface="Times New Roman" panose="02020603050405020304" pitchFamily="18" charset="0"/>
                    <a:cs typeface="Times New Roman" panose="02020603050405020304" pitchFamily="18" charset="0"/>
                  </a:rPr>
                  <a:t>Transfer chamber</a:t>
                </a:r>
                <a:endParaRPr lang="zh-CN" altLang="en-US" sz="2800" b="1" dirty="0">
                  <a:solidFill>
                    <a:srgbClr val="7030A0"/>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88238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2734FC1E-CC84-EB44-BB17-B42721E15CE7}"/>
              </a:ext>
            </a:extLst>
          </p:cNvPr>
          <p:cNvSpPr txBox="1"/>
          <p:nvPr/>
        </p:nvSpPr>
        <p:spPr>
          <a:xfrm>
            <a:off x="1009375" y="739569"/>
            <a:ext cx="7263656" cy="954107"/>
          </a:xfrm>
          <a:prstGeom prst="rect">
            <a:avLst/>
          </a:prstGeom>
          <a:noFill/>
        </p:spPr>
        <p:txBody>
          <a:bodyPr wrap="non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Shanghai integrated Platform for Energy and </a:t>
            </a:r>
          </a:p>
          <a:p>
            <a:pPr algn="ctr"/>
            <a:r>
              <a:rPr lang="en-US" sz="2800" b="1" dirty="0">
                <a:solidFill>
                  <a:srgbClr val="FF0000"/>
                </a:solidFill>
                <a:latin typeface="Times New Roman" panose="02020603050405020304" pitchFamily="18" charset="0"/>
                <a:cs typeface="Times New Roman" panose="02020603050405020304" pitchFamily="18" charset="0"/>
              </a:rPr>
              <a:t>Environment-friendly Materials (SiP∙ME2)</a:t>
            </a:r>
          </a:p>
        </p:txBody>
      </p:sp>
      <p:sp>
        <p:nvSpPr>
          <p:cNvPr id="3" name="Rectangle 3">
            <a:extLst>
              <a:ext uri="{FF2B5EF4-FFF2-40B4-BE49-F238E27FC236}">
                <a16:creationId xmlns:a16="http://schemas.microsoft.com/office/drawing/2014/main" id="{0820FE12-C001-1B48-A4B8-EE3BC813EEA6}"/>
              </a:ext>
            </a:extLst>
          </p:cNvPr>
          <p:cNvSpPr>
            <a:spLocks noChangeArrowheads="1"/>
          </p:cNvSpPr>
          <p:nvPr/>
        </p:nvSpPr>
        <p:spPr bwMode="auto">
          <a:xfrm>
            <a:off x="152400" y="76200"/>
            <a:ext cx="9144000" cy="477054"/>
          </a:xfrm>
          <a:prstGeom prst="rect">
            <a:avLst/>
          </a:prstGeom>
          <a:noFill/>
          <a:ln w="9525">
            <a:noFill/>
            <a:miter lim="800000"/>
            <a:headEnd/>
            <a:tailEnd/>
          </a:ln>
        </p:spPr>
        <p:txBody>
          <a:bodyPr>
            <a:spAutoFit/>
          </a:bodyPr>
          <a:lstStyle/>
          <a:p>
            <a:pPr defTabSz="457200" eaLnBrk="0" fontAlgn="base" hangingPunct="0">
              <a:spcBef>
                <a:spcPct val="0"/>
              </a:spcBef>
              <a:spcAft>
                <a:spcPct val="0"/>
              </a:spcAft>
            </a:pPr>
            <a:r>
              <a:rPr lang="en-US" altLang="zh-CN" sz="2500" b="1" i="1" dirty="0">
                <a:solidFill>
                  <a:schemeClr val="bg1"/>
                </a:solidFill>
                <a:effectLst>
                  <a:outerShdw blurRad="38100" dist="38100" dir="2700000" algn="tl">
                    <a:srgbClr val="000000">
                      <a:alpha val="43137"/>
                    </a:srgbClr>
                  </a:outerShdw>
                </a:effectLst>
                <a:ea typeface="ＭＳ Ｐゴシック" pitchFamily="-110" charset="-128"/>
              </a:rPr>
              <a:t>New generation of</a:t>
            </a:r>
            <a:r>
              <a:rPr lang="zh-CN" altLang="en-US" sz="2500" b="1" i="1" dirty="0">
                <a:solidFill>
                  <a:schemeClr val="bg1"/>
                </a:solidFill>
                <a:effectLst>
                  <a:outerShdw blurRad="38100" dist="38100" dir="2700000" algn="tl">
                    <a:srgbClr val="000000">
                      <a:alpha val="43137"/>
                    </a:srgbClr>
                  </a:outerShdw>
                </a:effectLst>
                <a:ea typeface="ＭＳ Ｐゴシック" pitchFamily="-110" charset="-128"/>
              </a:rPr>
              <a:t> </a:t>
            </a:r>
            <a:r>
              <a:rPr lang="en-US" altLang="zh-CN" sz="2500" b="1" i="1" dirty="0">
                <a:solidFill>
                  <a:schemeClr val="bg1"/>
                </a:solidFill>
                <a:effectLst>
                  <a:outerShdw blurRad="38100" dist="38100" dir="2700000" algn="tl">
                    <a:srgbClr val="000000">
                      <a:alpha val="43137"/>
                    </a:srgbClr>
                  </a:outerShdw>
                </a:effectLst>
                <a:ea typeface="ＭＳ Ｐゴシック" pitchFamily="-110" charset="-128"/>
              </a:rPr>
              <a:t>platform for in-situ electronic structure probing  </a:t>
            </a:r>
          </a:p>
        </p:txBody>
      </p:sp>
      <p:cxnSp>
        <p:nvCxnSpPr>
          <p:cNvPr id="4" name="Straight Connector 1">
            <a:extLst>
              <a:ext uri="{FF2B5EF4-FFF2-40B4-BE49-F238E27FC236}">
                <a16:creationId xmlns:a16="http://schemas.microsoft.com/office/drawing/2014/main" id="{1B816D23-ACA0-0F4E-B3BF-FB216D039D9F}"/>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grpSp>
        <p:nvGrpSpPr>
          <p:cNvPr id="18" name="Group 17">
            <a:extLst>
              <a:ext uri="{FF2B5EF4-FFF2-40B4-BE49-F238E27FC236}">
                <a16:creationId xmlns:a16="http://schemas.microsoft.com/office/drawing/2014/main" id="{5E34F4B1-A068-F548-ABED-FA183A34DD54}"/>
              </a:ext>
            </a:extLst>
          </p:cNvPr>
          <p:cNvGrpSpPr/>
          <p:nvPr/>
        </p:nvGrpSpPr>
        <p:grpSpPr>
          <a:xfrm>
            <a:off x="188209" y="1752600"/>
            <a:ext cx="8686800" cy="3748148"/>
            <a:chOff x="228600" y="804948"/>
            <a:chExt cx="8686800" cy="3748148"/>
          </a:xfrm>
        </p:grpSpPr>
        <p:pic>
          <p:nvPicPr>
            <p:cNvPr id="5" name="Picture 4">
              <a:extLst>
                <a:ext uri="{FF2B5EF4-FFF2-40B4-BE49-F238E27FC236}">
                  <a16:creationId xmlns:a16="http://schemas.microsoft.com/office/drawing/2014/main" id="{A807E035-1176-5C4B-B36B-1CA7A5C750CA}"/>
                </a:ext>
              </a:extLst>
            </p:cNvPr>
            <p:cNvPicPr>
              <a:picLocks noChangeAspect="1"/>
            </p:cNvPicPr>
            <p:nvPr/>
          </p:nvPicPr>
          <p:blipFill>
            <a:blip r:embed="rId3"/>
            <a:stretch>
              <a:fillRect/>
            </a:stretch>
          </p:blipFill>
          <p:spPr>
            <a:xfrm>
              <a:off x="228600" y="804948"/>
              <a:ext cx="8686800" cy="3748148"/>
            </a:xfrm>
            <a:prstGeom prst="rect">
              <a:avLst/>
            </a:prstGeom>
            <a:ln w="28575">
              <a:noFill/>
            </a:ln>
          </p:spPr>
        </p:pic>
        <p:grpSp>
          <p:nvGrpSpPr>
            <p:cNvPr id="15" name="Group 14">
              <a:extLst>
                <a:ext uri="{FF2B5EF4-FFF2-40B4-BE49-F238E27FC236}">
                  <a16:creationId xmlns:a16="http://schemas.microsoft.com/office/drawing/2014/main" id="{35E0248B-6CED-FD4B-984C-013D5C381FB5}"/>
                </a:ext>
              </a:extLst>
            </p:cNvPr>
            <p:cNvGrpSpPr/>
            <p:nvPr/>
          </p:nvGrpSpPr>
          <p:grpSpPr>
            <a:xfrm>
              <a:off x="4503325" y="1905000"/>
              <a:ext cx="3024236" cy="2648096"/>
              <a:chOff x="4616605" y="1806498"/>
              <a:chExt cx="2577418" cy="2086581"/>
            </a:xfrm>
          </p:grpSpPr>
          <p:sp>
            <p:nvSpPr>
              <p:cNvPr id="9" name="Freeform 8">
                <a:extLst>
                  <a:ext uri="{FF2B5EF4-FFF2-40B4-BE49-F238E27FC236}">
                    <a16:creationId xmlns:a16="http://schemas.microsoft.com/office/drawing/2014/main" id="{191DD12E-063C-C248-9F16-9A9EDC42943E}"/>
                  </a:ext>
                </a:extLst>
              </p:cNvPr>
              <p:cNvSpPr/>
              <p:nvPr/>
            </p:nvSpPr>
            <p:spPr>
              <a:xfrm>
                <a:off x="4616605" y="1806498"/>
                <a:ext cx="2577418" cy="2086581"/>
              </a:xfrm>
              <a:custGeom>
                <a:avLst/>
                <a:gdLst>
                  <a:gd name="connsiteX0" fmla="*/ 0 w 2577418"/>
                  <a:gd name="connsiteY0" fmla="*/ 0 h 2086581"/>
                  <a:gd name="connsiteX1" fmla="*/ 144966 w 2577418"/>
                  <a:gd name="connsiteY1" fmla="*/ 211873 h 2086581"/>
                  <a:gd name="connsiteX2" fmla="*/ 323385 w 2577418"/>
                  <a:gd name="connsiteY2" fmla="*/ 423746 h 2086581"/>
                  <a:gd name="connsiteX3" fmla="*/ 613317 w 2577418"/>
                  <a:gd name="connsiteY3" fmla="*/ 791736 h 2086581"/>
                  <a:gd name="connsiteX4" fmla="*/ 947854 w 2577418"/>
                  <a:gd name="connsiteY4" fmla="*/ 1103970 h 2086581"/>
                  <a:gd name="connsiteX5" fmla="*/ 1460810 w 2577418"/>
                  <a:gd name="connsiteY5" fmla="*/ 1483112 h 2086581"/>
                  <a:gd name="connsiteX6" fmla="*/ 2007219 w 2577418"/>
                  <a:gd name="connsiteY6" fmla="*/ 1817648 h 2086581"/>
                  <a:gd name="connsiteX7" fmla="*/ 2520175 w 2577418"/>
                  <a:gd name="connsiteY7" fmla="*/ 2062975 h 2086581"/>
                  <a:gd name="connsiteX8" fmla="*/ 2542478 w 2577418"/>
                  <a:gd name="connsiteY8" fmla="*/ 2062975 h 208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7418" h="2086581">
                    <a:moveTo>
                      <a:pt x="0" y="0"/>
                    </a:moveTo>
                    <a:cubicBezTo>
                      <a:pt x="45534" y="70624"/>
                      <a:pt x="91069" y="141249"/>
                      <a:pt x="144966" y="211873"/>
                    </a:cubicBezTo>
                    <a:cubicBezTo>
                      <a:pt x="198863" y="282497"/>
                      <a:pt x="245327" y="327102"/>
                      <a:pt x="323385" y="423746"/>
                    </a:cubicBezTo>
                    <a:cubicBezTo>
                      <a:pt x="401444" y="520390"/>
                      <a:pt x="509239" y="678365"/>
                      <a:pt x="613317" y="791736"/>
                    </a:cubicBezTo>
                    <a:cubicBezTo>
                      <a:pt x="717395" y="905107"/>
                      <a:pt x="806605" y="988741"/>
                      <a:pt x="947854" y="1103970"/>
                    </a:cubicBezTo>
                    <a:cubicBezTo>
                      <a:pt x="1089103" y="1219199"/>
                      <a:pt x="1284249" y="1364166"/>
                      <a:pt x="1460810" y="1483112"/>
                    </a:cubicBezTo>
                    <a:cubicBezTo>
                      <a:pt x="1637371" y="1602058"/>
                      <a:pt x="1830658" y="1721004"/>
                      <a:pt x="2007219" y="1817648"/>
                    </a:cubicBezTo>
                    <a:cubicBezTo>
                      <a:pt x="2183780" y="1914292"/>
                      <a:pt x="2430965" y="2022087"/>
                      <a:pt x="2520175" y="2062975"/>
                    </a:cubicBezTo>
                    <a:cubicBezTo>
                      <a:pt x="2609385" y="2103863"/>
                      <a:pt x="2575931" y="2083419"/>
                      <a:pt x="2542478" y="2062975"/>
                    </a:cubicBezTo>
                  </a:path>
                </a:pathLst>
              </a:custGeom>
              <a:noFill/>
              <a:ln w="76200">
                <a:solidFill>
                  <a:srgbClr val="FF0000"/>
                </a:solidFill>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6DF84D-E008-BB4D-AAF2-33360305F95A}"/>
                  </a:ext>
                </a:extLst>
              </p:cNvPr>
              <p:cNvSpPr txBox="1"/>
              <p:nvPr/>
            </p:nvSpPr>
            <p:spPr>
              <a:xfrm>
                <a:off x="5260624" y="2004119"/>
                <a:ext cx="1933398" cy="412274"/>
              </a:xfrm>
              <a:prstGeom prst="rect">
                <a:avLst/>
              </a:prstGeom>
              <a:solidFill>
                <a:schemeClr val="tx1"/>
              </a:solidFill>
            </p:spPr>
            <p:txBody>
              <a:bodyPr wrap="none" rtlCol="0">
                <a:spAutoFit/>
              </a:bodyPr>
              <a:lstStyle/>
              <a:p>
                <a:r>
                  <a:rPr lang="en-US" sz="2800" b="1" dirty="0">
                    <a:solidFill>
                      <a:srgbClr val="FF0000"/>
                    </a:solidFill>
                  </a:rPr>
                  <a:t>03U Beamline</a:t>
                </a:r>
              </a:p>
            </p:txBody>
          </p:sp>
        </p:grpSp>
      </p:grpSp>
      <p:sp>
        <p:nvSpPr>
          <p:cNvPr id="21" name="TextBox 20">
            <a:extLst>
              <a:ext uri="{FF2B5EF4-FFF2-40B4-BE49-F238E27FC236}">
                <a16:creationId xmlns:a16="http://schemas.microsoft.com/office/drawing/2014/main" id="{E4497110-F5A3-8F41-8B5C-FD89B49B2BE3}"/>
              </a:ext>
            </a:extLst>
          </p:cNvPr>
          <p:cNvSpPr txBox="1"/>
          <p:nvPr/>
        </p:nvSpPr>
        <p:spPr>
          <a:xfrm>
            <a:off x="5710400" y="5652955"/>
            <a:ext cx="1776768" cy="523220"/>
          </a:xfrm>
          <a:prstGeom prst="rect">
            <a:avLst/>
          </a:prstGeom>
          <a:solidFill>
            <a:schemeClr val="tx1"/>
          </a:solidFill>
        </p:spPr>
        <p:txBody>
          <a:bodyPr wrap="none" rtlCol="0">
            <a:spAutoFit/>
          </a:bodyPr>
          <a:lstStyle/>
          <a:p>
            <a:r>
              <a:rPr lang="en-US" sz="2800" b="1" dirty="0" err="1">
                <a:solidFill>
                  <a:srgbClr val="FF0000"/>
                </a:solidFill>
              </a:rPr>
              <a:t>Endstation</a:t>
            </a:r>
            <a:endParaRPr lang="en-US" sz="2800" b="1" dirty="0">
              <a:solidFill>
                <a:srgbClr val="FF0000"/>
              </a:solidFill>
            </a:endParaRPr>
          </a:p>
        </p:txBody>
      </p:sp>
      <p:pic>
        <p:nvPicPr>
          <p:cNvPr id="26" name="Picture 25">
            <a:extLst>
              <a:ext uri="{FF2B5EF4-FFF2-40B4-BE49-F238E27FC236}">
                <a16:creationId xmlns:a16="http://schemas.microsoft.com/office/drawing/2014/main" id="{0EC48B23-3A66-A04E-AF11-E65B4F2374F0}"/>
              </a:ext>
            </a:extLst>
          </p:cNvPr>
          <p:cNvPicPr>
            <a:picLocks noChangeAspect="1"/>
          </p:cNvPicPr>
          <p:nvPr/>
        </p:nvPicPr>
        <p:blipFill rotWithShape="1">
          <a:blip r:embed="rId4">
            <a:extLst>
              <a:ext uri="{28A0092B-C50C-407E-A947-70E740481C1C}">
                <a14:useLocalDpi xmlns:a14="http://schemas.microsoft.com/office/drawing/2010/main" val="0"/>
              </a:ext>
            </a:extLst>
          </a:blip>
          <a:srcRect l="13083"/>
          <a:stretch/>
        </p:blipFill>
        <p:spPr>
          <a:xfrm>
            <a:off x="7478262" y="5065750"/>
            <a:ext cx="1589538" cy="1371600"/>
          </a:xfrm>
          <a:prstGeom prst="rect">
            <a:avLst/>
          </a:prstGeom>
        </p:spPr>
      </p:pic>
      <p:pic>
        <p:nvPicPr>
          <p:cNvPr id="28" name="Picture 27">
            <a:extLst>
              <a:ext uri="{FF2B5EF4-FFF2-40B4-BE49-F238E27FC236}">
                <a16:creationId xmlns:a16="http://schemas.microsoft.com/office/drawing/2014/main" id="{47071F26-E0F2-5643-AF54-2F97204EF2AB}"/>
              </a:ext>
            </a:extLst>
          </p:cNvPr>
          <p:cNvPicPr>
            <a:picLocks noChangeAspect="1"/>
          </p:cNvPicPr>
          <p:nvPr/>
        </p:nvPicPr>
        <p:blipFill rotWithShape="1">
          <a:blip r:embed="rId4">
            <a:extLst>
              <a:ext uri="{28A0092B-C50C-407E-A947-70E740481C1C}">
                <a14:useLocalDpi xmlns:a14="http://schemas.microsoft.com/office/drawing/2010/main" val="0"/>
              </a:ext>
            </a:extLst>
          </a:blip>
          <a:srcRect l="13083"/>
          <a:stretch/>
        </p:blipFill>
        <p:spPr>
          <a:xfrm>
            <a:off x="92633" y="685800"/>
            <a:ext cx="6993967" cy="6035040"/>
          </a:xfrm>
          <a:prstGeom prst="rect">
            <a:avLst/>
          </a:prstGeom>
        </p:spPr>
      </p:pic>
    </p:spTree>
    <p:extLst>
      <p:ext uri="{BB962C8B-B14F-4D97-AF65-F5344CB8AC3E}">
        <p14:creationId xmlns:p14="http://schemas.microsoft.com/office/powerpoint/2010/main" val="123123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0.0176 L -0.5257 -0.17917 " pathEditMode="relative" rAng="0" ptsTypes="AA">
                                      <p:cBhvr>
                                        <p:cTn id="6" dur="500" fill="hold"/>
                                        <p:tgtEl>
                                          <p:spTgt spid="26"/>
                                        </p:tgtEl>
                                        <p:attrNameLst>
                                          <p:attrName>ppt_x</p:attrName>
                                          <p:attrName>ppt_y</p:attrName>
                                        </p:attrNameLst>
                                      </p:cBhvr>
                                      <p:rCtr x="-26285" y="-8079"/>
                                    </p:animMotion>
                                  </p:childTnLst>
                                </p:cTn>
                              </p:par>
                              <p:par>
                                <p:cTn id="7" presetID="6" presetClass="emph" presetSubtype="0" fill="hold" nodeType="withEffect">
                                  <p:stCondLst>
                                    <p:cond delay="0"/>
                                  </p:stCondLst>
                                  <p:childTnLst>
                                    <p:animScale>
                                      <p:cBhvr>
                                        <p:cTn id="8" dur="500" fill="hold"/>
                                        <p:tgtEl>
                                          <p:spTgt spid="26"/>
                                        </p:tgtEl>
                                      </p:cBhvr>
                                      <p:by x="440000" y="440000"/>
                                    </p:animScale>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245839-D7C1-5C48-88C9-757AEAC9F77F}"/>
              </a:ext>
            </a:extLst>
          </p:cNvPr>
          <p:cNvSpPr>
            <a:spLocks noChangeArrowheads="1"/>
          </p:cNvSpPr>
          <p:nvPr/>
        </p:nvSpPr>
        <p:spPr bwMode="auto">
          <a:xfrm>
            <a:off x="128587" y="15595"/>
            <a:ext cx="8786813" cy="548933"/>
          </a:xfrm>
          <a:prstGeom prst="rect">
            <a:avLst/>
          </a:prstGeom>
          <a:noFill/>
          <a:ln w="9525">
            <a:noFill/>
            <a:miter lim="800000"/>
            <a:headEnd/>
            <a:tailEnd/>
          </a:ln>
        </p:spPr>
        <p:txBody>
          <a:bodyPr>
            <a:spAutoFit/>
          </a:bodyPr>
          <a:lstStyle/>
          <a:p>
            <a:pPr>
              <a:lnSpc>
                <a:spcPct val="125000"/>
              </a:lnSpc>
              <a:spcBef>
                <a:spcPct val="25000"/>
              </a:spcBef>
              <a:defRPr/>
            </a:pPr>
            <a:r>
              <a:rPr lang="en-US" altLang="zh-CN" sz="2500" b="1" i="1" dirty="0">
                <a:solidFill>
                  <a:schemeClr val="bg1"/>
                </a:solidFill>
                <a:effectLst>
                  <a:outerShdw blurRad="38100" dist="38100" dir="2700000" algn="tl">
                    <a:srgbClr val="000000">
                      <a:alpha val="43137"/>
                    </a:srgbClr>
                  </a:outerShdw>
                </a:effectLst>
                <a:latin typeface="Times" pitchFamily="2" charset="0"/>
                <a:ea typeface="ＭＳ Ｐゴシック" pitchFamily="-110" charset="-128"/>
              </a:rPr>
              <a:t>Comparison with other beamlines </a:t>
            </a:r>
            <a:endParaRPr lang="zh-CN" altLang="en-US" sz="2500" b="1" i="1" dirty="0">
              <a:solidFill>
                <a:schemeClr val="bg1"/>
              </a:solidFill>
              <a:effectLst>
                <a:outerShdw blurRad="38100" dist="38100" dir="2700000" algn="tl">
                  <a:srgbClr val="000000">
                    <a:alpha val="43137"/>
                  </a:srgbClr>
                </a:outerShdw>
              </a:effectLst>
              <a:latin typeface="Times" pitchFamily="2" charset="0"/>
              <a:ea typeface="ＭＳ Ｐゴシック" pitchFamily="-110" charset="-128"/>
            </a:endParaRPr>
          </a:p>
        </p:txBody>
      </p:sp>
      <p:cxnSp>
        <p:nvCxnSpPr>
          <p:cNvPr id="4" name="Straight Connector 3">
            <a:extLst>
              <a:ext uri="{FF2B5EF4-FFF2-40B4-BE49-F238E27FC236}">
                <a16:creationId xmlns:a16="http://schemas.microsoft.com/office/drawing/2014/main" id="{9F3B3826-B1D5-4141-9685-4F7A247C014F}"/>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graphicFrame>
        <p:nvGraphicFramePr>
          <p:cNvPr id="5" name="Table 4">
            <a:extLst>
              <a:ext uri="{FF2B5EF4-FFF2-40B4-BE49-F238E27FC236}">
                <a16:creationId xmlns:a16="http://schemas.microsoft.com/office/drawing/2014/main" id="{FA53A54C-C4B5-064A-8F34-788482B40E8F}"/>
              </a:ext>
            </a:extLst>
          </p:cNvPr>
          <p:cNvGraphicFramePr>
            <a:graphicFrameLocks noGrp="1"/>
          </p:cNvGraphicFramePr>
          <p:nvPr>
            <p:extLst>
              <p:ext uri="{D42A27DB-BD31-4B8C-83A1-F6EECF244321}">
                <p14:modId xmlns:p14="http://schemas.microsoft.com/office/powerpoint/2010/main" val="1828941894"/>
              </p:ext>
            </p:extLst>
          </p:nvPr>
        </p:nvGraphicFramePr>
        <p:xfrm>
          <a:off x="500472" y="1066800"/>
          <a:ext cx="8143056" cy="5118958"/>
        </p:xfrm>
        <a:graphic>
          <a:graphicData uri="http://schemas.openxmlformats.org/drawingml/2006/table">
            <a:tbl>
              <a:tblPr firstRow="1" firstCol="1" lastRow="1" lastCol="1" bandRow="1" bandCol="1">
                <a:effectLst>
                  <a:outerShdw blurRad="152400" dist="317500" dir="5400000" sx="90000" sy="-19000" rotWithShape="0">
                    <a:prstClr val="black">
                      <a:alpha val="15000"/>
                    </a:prstClr>
                  </a:outerShdw>
                </a:effectLst>
              </a:tblPr>
              <a:tblGrid>
                <a:gridCol w="1152128">
                  <a:extLst>
                    <a:ext uri="{9D8B030D-6E8A-4147-A177-3AD203B41FA5}">
                      <a16:colId xmlns:a16="http://schemas.microsoft.com/office/drawing/2014/main" val="20000"/>
                    </a:ext>
                  </a:extLst>
                </a:gridCol>
                <a:gridCol w="755168">
                  <a:extLst>
                    <a:ext uri="{9D8B030D-6E8A-4147-A177-3AD203B41FA5}">
                      <a16:colId xmlns:a16="http://schemas.microsoft.com/office/drawing/2014/main" val="20001"/>
                    </a:ext>
                  </a:extLst>
                </a:gridCol>
                <a:gridCol w="105416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478880">
                <a:tc rowSpan="2">
                  <a:txBody>
                    <a:bodyPr/>
                    <a:lstStyle/>
                    <a:p>
                      <a:pPr algn="ctr"/>
                      <a:r>
                        <a:rPr lang="en-US" altLang="zh-CN"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Beamlines</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rowSpan="2">
                  <a:txBody>
                    <a:bodyPr/>
                    <a:lstStyle/>
                    <a:p>
                      <a:pPr algn="ctr"/>
                      <a:r>
                        <a:rPr lang="en-US" altLang="zh-CN"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In-situ</a:t>
                      </a:r>
                    </a:p>
                    <a:p>
                      <a:pPr algn="ctr"/>
                      <a:r>
                        <a:rPr lang="en-US" altLang="zh-CN"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means</a:t>
                      </a: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gridSpan="4">
                  <a:txBody>
                    <a:bodyPr/>
                    <a:lstStyle/>
                    <a:p>
                      <a:pPr algn="ctr"/>
                      <a:r>
                        <a:rPr lang="en-US" altLang="zh-Hans" sz="2000" b="1" dirty="0">
                          <a:solidFill>
                            <a:schemeClr val="bg1"/>
                          </a:solidFill>
                          <a:latin typeface="Times New Roman" panose="02020603050405020304" pitchFamily="18" charset="0"/>
                          <a:ea typeface="Adobe 仿宋 Std R" pitchFamily="18" charset="-122"/>
                          <a:cs typeface="Times New Roman" panose="02020603050405020304" pitchFamily="18" charset="0"/>
                        </a:rPr>
                        <a:t>Light sources</a:t>
                      </a:r>
                      <a:endParaRPr lang="zh-CN" altLang="en-US" sz="20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3">
                  <a:txBody>
                    <a:bodyPr/>
                    <a:lstStyle/>
                    <a:p>
                      <a:pPr algn="ctr"/>
                      <a:r>
                        <a:rPr lang="en-US" altLang="zh-CN" sz="2000" b="1" dirty="0">
                          <a:solidFill>
                            <a:schemeClr val="bg1"/>
                          </a:solidFill>
                          <a:latin typeface="Times New Roman" panose="02020603050405020304" pitchFamily="18" charset="0"/>
                          <a:ea typeface="Adobe 仿宋 Std R" pitchFamily="18" charset="-122"/>
                          <a:cs typeface="Times New Roman" panose="02020603050405020304" pitchFamily="18" charset="0"/>
                        </a:rPr>
                        <a:t>ARPES</a:t>
                      </a:r>
                      <a:endParaRPr lang="zh-CN" altLang="en-US" sz="20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838200">
                <a:tc vMerge="1">
                  <a:txBody>
                    <a:bodyPr/>
                    <a:lstStyle/>
                    <a:p>
                      <a:endParaRPr lang="zh-CN" altLang="en-US"/>
                    </a:p>
                  </a:txBody>
                  <a:tcPr/>
                </a:tc>
                <a:tc vMerge="1">
                  <a:txBody>
                    <a:bodyPr/>
                    <a:lstStyle/>
                    <a:p>
                      <a:endParaRPr lang="zh-CN" altLang="en-US"/>
                    </a:p>
                  </a:txBody>
                  <a:tcPr/>
                </a:tc>
                <a:tc>
                  <a:txBody>
                    <a:bodyPr/>
                    <a:lstStyle/>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Flux</a:t>
                      </a:r>
                    </a:p>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Photon/s</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Photon Energy</a:t>
                      </a:r>
                    </a:p>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eV</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en-US" altLang="zh-Hans" sz="1600" b="1" dirty="0" err="1">
                          <a:solidFill>
                            <a:srgbClr val="FFFF00"/>
                          </a:solidFill>
                          <a:latin typeface="Times New Roman" panose="02020603050405020304" pitchFamily="18" charset="0"/>
                          <a:ea typeface="Adobe 仿宋 Std R" pitchFamily="18" charset="-122"/>
                          <a:cs typeface="Times New Roman" panose="02020603050405020304" pitchFamily="18" charset="0"/>
                        </a:rPr>
                        <a:t>Resolu-tion</a:t>
                      </a:r>
                      <a:endPar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E/</a:t>
                      </a:r>
                      <a:r>
                        <a:rPr lang="zh-Hans"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a:t>
                      </a: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E</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Spot Size</a:t>
                      </a:r>
                    </a:p>
                    <a:p>
                      <a:pPr algn="ctr"/>
                      <a:r>
                        <a:rPr lang="zh-Hans"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𝛍</a:t>
                      </a: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m</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zh-Hans"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 </a:t>
                      </a:r>
                      <a:r>
                        <a:rPr lang="en-US" altLang="zh-Hans" sz="1600" b="1" dirty="0" err="1">
                          <a:solidFill>
                            <a:srgbClr val="FFFF00"/>
                          </a:solidFill>
                          <a:latin typeface="Times New Roman" panose="02020603050405020304" pitchFamily="18" charset="0"/>
                          <a:ea typeface="Adobe 仿宋 Std R" pitchFamily="18" charset="-122"/>
                          <a:cs typeface="Times New Roman" panose="02020603050405020304" pitchFamily="18" charset="0"/>
                        </a:rPr>
                        <a:t>Analy-zer</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en-US" altLang="zh-Hans" sz="1600" b="1" dirty="0" err="1">
                          <a:solidFill>
                            <a:srgbClr val="FFFF00"/>
                          </a:solidFill>
                          <a:latin typeface="Times New Roman" panose="02020603050405020304" pitchFamily="18" charset="0"/>
                          <a:ea typeface="Adobe 仿宋 Std R" pitchFamily="18" charset="-122"/>
                          <a:cs typeface="Times New Roman" panose="02020603050405020304" pitchFamily="18" charset="0"/>
                        </a:rPr>
                        <a:t>Resolu</a:t>
                      </a:r>
                      <a:endPar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p>
                      <a:pPr algn="ctr"/>
                      <a:r>
                        <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rPr>
                        <a:t>-</a:t>
                      </a:r>
                      <a:r>
                        <a:rPr lang="en-US" altLang="zh-Hans" sz="1600" b="1" dirty="0" err="1">
                          <a:solidFill>
                            <a:srgbClr val="FFFF00"/>
                          </a:solidFill>
                          <a:latin typeface="Times New Roman" panose="02020603050405020304" pitchFamily="18" charset="0"/>
                          <a:ea typeface="Adobe 仿宋 Std R" pitchFamily="18" charset="-122"/>
                          <a:cs typeface="Times New Roman" panose="02020603050405020304" pitchFamily="18" charset="0"/>
                        </a:rPr>
                        <a:t>tion</a:t>
                      </a:r>
                      <a:endParaRPr lang="en-US" altLang="zh-Han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p>
                      <a:pPr algn="ctr"/>
                      <a:r>
                        <a:rPr lang="en-US" altLang="zh-Hans" sz="1600" b="1" dirty="0" err="1">
                          <a:solidFill>
                            <a:srgbClr val="FFFF00"/>
                          </a:solidFill>
                          <a:latin typeface="Times New Roman" panose="02020603050405020304" pitchFamily="18" charset="0"/>
                          <a:ea typeface="Adobe 仿宋 Std R" pitchFamily="18" charset="-122"/>
                          <a:cs typeface="Times New Roman" panose="02020603050405020304" pitchFamily="18" charset="0"/>
                        </a:rPr>
                        <a:t>meV</a:t>
                      </a:r>
                      <a:endParaRPr lang="zh-CN" altLang="en-US" sz="1600" b="1"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rtl="0" eaLnBrk="1" fontAlgn="auto" latinLnBrk="0" hangingPunct="1"/>
                      <a:r>
                        <a:rPr lang="en-US" altLang="zh-Hans" sz="1600" b="1" kern="1200" dirty="0">
                          <a:solidFill>
                            <a:srgbClr val="FFFF00"/>
                          </a:solidFill>
                          <a:latin typeface="Times New Roman" panose="02020603050405020304" pitchFamily="18" charset="0"/>
                          <a:ea typeface="Adobe 仿宋 Std R" pitchFamily="18" charset="-122"/>
                          <a:cs typeface="Times New Roman" panose="02020603050405020304" pitchFamily="18" charset="0"/>
                        </a:rPr>
                        <a:t>Temp</a:t>
                      </a:r>
                    </a:p>
                    <a:p>
                      <a:pPr algn="ctr" rtl="0" eaLnBrk="1" fontAlgn="auto" latinLnBrk="0" hangingPunct="1"/>
                      <a:r>
                        <a:rPr lang="en-US" altLang="zh-Hans" sz="1600" b="1" kern="1200" dirty="0">
                          <a:solidFill>
                            <a:srgbClr val="FFFF00"/>
                          </a:solidFill>
                          <a:latin typeface="Times New Roman" panose="02020603050405020304" pitchFamily="18" charset="0"/>
                          <a:ea typeface="Adobe 仿宋 Std R" pitchFamily="18" charset="-122"/>
                          <a:cs typeface="Times New Roman" panose="02020603050405020304" pitchFamily="18" charset="0"/>
                        </a:rPr>
                        <a:t>K</a:t>
                      </a:r>
                      <a:endParaRPr lang="zh-CN" altLang="en-US" sz="1600" b="1" kern="1200" dirty="0">
                        <a:solidFill>
                          <a:srgbClr val="FFFF00"/>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704972">
                <a:tc>
                  <a:txBody>
                    <a:bodyPr/>
                    <a:lstStyle/>
                    <a:p>
                      <a:pPr algn="ctr"/>
                      <a:r>
                        <a:rPr lang="en-US" altLang="zh-CN" sz="1400" b="1" kern="100" dirty="0">
                          <a:solidFill>
                            <a:schemeClr val="bg1"/>
                          </a:solidFill>
                          <a:effectLst/>
                          <a:latin typeface="Times New Roman" panose="02020603050405020304" pitchFamily="18" charset="0"/>
                          <a:ea typeface="+mn-ea"/>
                          <a:cs typeface="Times New Roman" panose="02020603050405020304" pitchFamily="18" charset="0"/>
                        </a:rPr>
                        <a:t>SiP</a:t>
                      </a:r>
                      <a:r>
                        <a:rPr lang="en-US" altLang="zh-CN" sz="1400" b="1" kern="100" dirty="0">
                          <a:solidFill>
                            <a:schemeClr val="bg1"/>
                          </a:solidFill>
                          <a:effectLst/>
                          <a:latin typeface="Times New Roman" panose="02020603050405020304" pitchFamily="18" charset="0"/>
                          <a:ea typeface="+mn-ea"/>
                          <a:cs typeface="Times New Roman" panose="02020603050405020304" pitchFamily="18" charset="0"/>
                          <a:sym typeface="Symbol"/>
                        </a:rPr>
                        <a:t></a:t>
                      </a:r>
                      <a:r>
                        <a:rPr lang="en-US" altLang="zh-CN" sz="1400" b="1" kern="100" dirty="0">
                          <a:solidFill>
                            <a:schemeClr val="bg1"/>
                          </a:solidFill>
                          <a:effectLst/>
                          <a:latin typeface="Times New Roman" panose="02020603050405020304" pitchFamily="18" charset="0"/>
                          <a:ea typeface="+mn-ea"/>
                          <a:cs typeface="Times New Roman" panose="02020603050405020304" pitchFamily="18" charset="0"/>
                        </a:rPr>
                        <a:t>ME</a:t>
                      </a:r>
                      <a:r>
                        <a:rPr lang="en-US" altLang="zh-CN" sz="1400" b="1" kern="100" baseline="30000" dirty="0">
                          <a:solidFill>
                            <a:schemeClr val="bg1"/>
                          </a:solidFill>
                          <a:effectLst/>
                          <a:latin typeface="Times New Roman" panose="02020603050405020304" pitchFamily="18" charset="0"/>
                          <a:ea typeface="+mn-ea"/>
                          <a:cs typeface="Times New Roman" panose="02020603050405020304" pitchFamily="18" charset="0"/>
                        </a:rPr>
                        <a:t>2</a:t>
                      </a:r>
                      <a:endParaRPr lang="zh-CN" altLang="en-US" sz="1400" b="1" kern="100" baseline="30000" dirty="0">
                        <a:solidFill>
                          <a:schemeClr val="bg1"/>
                        </a:solidFill>
                        <a:effectLst/>
                        <a:latin typeface="Times New Roman" panose="02020603050405020304" pitchFamily="18" charset="0"/>
                        <a:ea typeface="+mn-ea"/>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algn="ct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OMBE</a:t>
                      </a:r>
                    </a:p>
                    <a:p>
                      <a:pPr algn="ct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/PLD</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1.3</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13</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5.9-400</a:t>
                      </a:r>
                      <a:endParaRPr lang="zh-CN" altLang="en-US" sz="14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algn="ct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3</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3000@21</a:t>
                      </a: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.6</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eV</a:t>
                      </a:r>
                      <a:endParaRPr lang="zh-CN" altLang="en-US" sz="14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80</a:t>
                      </a:r>
                      <a:endParaRPr lang="zh-CN" altLang="en-US" sz="14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DA30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algn="ct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0.73</a:t>
                      </a:r>
                      <a:endParaRPr lang="zh-CN" altLang="en-US" sz="14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4</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.5-400</a:t>
                      </a:r>
                      <a:endParaRPr lang="zh-CN" altLang="en-US" sz="14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10002"/>
                  </a:ext>
                </a:extLst>
              </a:tr>
              <a:tr h="54644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err="1">
                          <a:solidFill>
                            <a:schemeClr val="bg1"/>
                          </a:solidFill>
                          <a:effectLst/>
                          <a:latin typeface="Times New Roman" panose="02020603050405020304" pitchFamily="18" charset="0"/>
                          <a:cs typeface="Times New Roman" panose="02020603050405020304" pitchFamily="18" charset="0"/>
                        </a:rPr>
                        <a:t>Elettra</a:t>
                      </a:r>
                      <a:r>
                        <a:rPr lang="en-US" altLang="zh-CN" sz="1400" b="1" kern="100" baseline="0" dirty="0">
                          <a:solidFill>
                            <a:schemeClr val="bg1"/>
                          </a:solidFill>
                          <a:effectLst/>
                          <a:latin typeface="Times New Roman" panose="02020603050405020304" pitchFamily="18" charset="0"/>
                          <a:cs typeface="Times New Roman" panose="02020603050405020304" pitchFamily="18" charset="0"/>
                        </a:rPr>
                        <a:t> </a:t>
                      </a:r>
                      <a:endParaRPr lang="en-US" altLang="zh-CN" sz="1400" b="1" kern="100" dirty="0">
                        <a:solidFill>
                          <a:schemeClr val="bg1"/>
                        </a:solidFill>
                        <a:effectLst/>
                        <a:latin typeface="Times New Roman" panose="02020603050405020304" pitchFamily="18" charset="0"/>
                        <a:cs typeface="Times New Roman" panose="02020603050405020304" pitchFamily="18"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APE</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Sputtering</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2x10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11</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 8-120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30000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50 </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DA30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6</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5</a:t>
                      </a: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456758">
                <a:tc>
                  <a:txBody>
                    <a:bodyPr/>
                    <a:lstStyle/>
                    <a:p>
                      <a:pPr algn="ctr">
                        <a:spcAft>
                          <a:spcPts val="0"/>
                        </a:spcAft>
                      </a:pPr>
                      <a:r>
                        <a:rPr lang="en-US" sz="1400" b="1" kern="100" dirty="0">
                          <a:solidFill>
                            <a:schemeClr val="bg1"/>
                          </a:solidFill>
                          <a:effectLst/>
                          <a:latin typeface="Times New Roman" panose="02020603050405020304" pitchFamily="18" charset="0"/>
                          <a:cs typeface="Times New Roman" panose="02020603050405020304" pitchFamily="18" charset="0"/>
                        </a:rPr>
                        <a:t>ALS 7.0.2.1</a:t>
                      </a:r>
                    </a:p>
                  </a:txBody>
                  <a:tcPr marL="98557" marR="98557"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P</a:t>
                      </a: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LD</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3x10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12</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20-1000</a:t>
                      </a:r>
                      <a:endParaRPr lang="zh-CN" altLang="en-US" sz="1400" b="1"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30000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&lt;10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R4000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15-2500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494050">
                <a:tc>
                  <a:txBody>
                    <a:bodyPr/>
                    <a:lstStyle/>
                    <a:p>
                      <a:pPr algn="ctr">
                        <a:spcAft>
                          <a:spcPts val="0"/>
                        </a:spcAft>
                      </a:pP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ALS</a:t>
                      </a:r>
                      <a:r>
                        <a:rPr lang="zh-Hans" altLang="en-U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 </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10.0.1.1</a:t>
                      </a:r>
                    </a:p>
                  </a:txBody>
                  <a:tcPr marL="98557" marR="98557"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1</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13</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17-350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35000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R4000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2</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0-1000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33482372"/>
                  </a:ext>
                </a:extLst>
              </a:tr>
              <a:tr h="494050">
                <a:tc>
                  <a:txBody>
                    <a:bodyPr/>
                    <a:lstStyle/>
                    <a:p>
                      <a:pPr algn="ctr">
                        <a:spcAft>
                          <a:spcPts val="0"/>
                        </a:spcAft>
                      </a:pPr>
                      <a:r>
                        <a:rPr lang="en-US" sz="1400" b="1" kern="100" dirty="0">
                          <a:solidFill>
                            <a:schemeClr val="bg1"/>
                          </a:solidFill>
                          <a:effectLst/>
                          <a:latin typeface="Times New Roman" panose="02020603050405020304" pitchFamily="18" charset="0"/>
                          <a:cs typeface="Times New Roman" panose="02020603050405020304" pitchFamily="18" charset="0"/>
                        </a:rPr>
                        <a:t>SLS </a:t>
                      </a:r>
                    </a:p>
                    <a:p>
                      <a:pPr algn="ctr">
                        <a:spcAft>
                          <a:spcPts val="0"/>
                        </a:spcAft>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SIS</a:t>
                      </a:r>
                      <a:endParaRPr 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98557" marR="98557"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P</a:t>
                      </a: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LD</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2x10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13</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10-800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100000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50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R4000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5</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5</a:t>
                      </a:r>
                      <a:r>
                        <a:rPr lang="en-US"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a:t>
                      </a: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400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541348">
                <a:tc>
                  <a:txBody>
                    <a:bodyPr/>
                    <a:lstStyle/>
                    <a:p>
                      <a:pPr algn="ctr">
                        <a:spcAft>
                          <a:spcPts val="0"/>
                        </a:spcAft>
                      </a:pPr>
                      <a:r>
                        <a:rPr lang="en-US" altLang="zh-Hans" sz="1400" b="1" kern="100" dirty="0">
                          <a:solidFill>
                            <a:schemeClr val="bg1"/>
                          </a:solidFill>
                          <a:effectLst/>
                          <a:latin typeface="Times New Roman" panose="02020603050405020304" pitchFamily="18" charset="0"/>
                          <a:cs typeface="Times New Roman" panose="02020603050405020304" pitchFamily="18" charset="0"/>
                        </a:rPr>
                        <a:t>Diamond</a:t>
                      </a:r>
                      <a:r>
                        <a:rPr lang="zh-Hans" altLang="en-US" sz="1400" b="1" kern="100" dirty="0">
                          <a:solidFill>
                            <a:schemeClr val="bg1"/>
                          </a:solidFill>
                          <a:effectLst/>
                          <a:latin typeface="Times New Roman" panose="02020603050405020304" pitchFamily="18" charset="0"/>
                          <a:cs typeface="Times New Roman" panose="02020603050405020304" pitchFamily="18" charset="0"/>
                        </a:rPr>
                        <a:t>  </a:t>
                      </a:r>
                      <a:r>
                        <a:rPr lang="en-US" altLang="zh-Hans" sz="1400" b="1" kern="100" dirty="0">
                          <a:solidFill>
                            <a:schemeClr val="bg1"/>
                          </a:solidFill>
                          <a:effectLst/>
                          <a:latin typeface="Times New Roman" panose="02020603050405020304" pitchFamily="18" charset="0"/>
                          <a:cs typeface="Times New Roman" panose="02020603050405020304" pitchFamily="18" charset="0"/>
                        </a:rPr>
                        <a:t>I05</a:t>
                      </a:r>
                      <a:endParaRPr 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98557" marR="98557"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5x10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12</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18-240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&gt;20000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70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R</a:t>
                      </a: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4000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5</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rPr>
                        <a:t>10-300</a:t>
                      </a:r>
                      <a:endParaRPr lang="zh-CN" altLang="zh-CN" sz="1400" b="1" kern="100" dirty="0">
                        <a:solidFill>
                          <a:schemeClr val="bg1"/>
                        </a:solidFill>
                        <a:effectLst/>
                        <a:latin typeface="Times New Roman" panose="02020603050405020304" pitchFamily="18" charset="0"/>
                        <a:ea typeface="隶书" pitchFamily="49"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5493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S</a:t>
                      </a: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SRL</a:t>
                      </a:r>
                      <a:r>
                        <a:rPr lang="zh-Hans"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 </a:t>
                      </a: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5-4</a:t>
                      </a:r>
                    </a:p>
                  </a:txBody>
                  <a:tcPr marL="98557" marR="98557"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algn="ctr" defTabSz="457200" rtl="0" eaLnBrk="1" latinLnBrk="0" hangingPunct="1"/>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MBE</a:t>
                      </a:r>
                      <a:endPar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8</a:t>
                      </a:r>
                      <a:r>
                        <a:rPr lang="en-US" altLang="zh-Hans" sz="1400" b="1" dirty="0">
                          <a:solidFill>
                            <a:schemeClr val="bg1"/>
                          </a:solidFill>
                          <a:latin typeface="Times New Roman" panose="02020603050405020304" pitchFamily="18" charset="0"/>
                          <a:ea typeface="Adobe 仿宋 Std R" pitchFamily="18" charset="-122"/>
                          <a:cs typeface="Times New Roman" panose="02020603050405020304" pitchFamily="18" charset="0"/>
                        </a:rPr>
                        <a:t>x10</a:t>
                      </a:r>
                      <a:r>
                        <a:rPr lang="en-US" altLang="zh-Han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rPr>
                        <a:t>11</a:t>
                      </a:r>
                      <a:endParaRPr lang="zh-CN" altLang="en-US" sz="1400" b="1" baseline="300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7-40</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20000</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100</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R4000</a:t>
                      </a:r>
                      <a:endParaRPr lang="zh-CN" altLang="en-U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Hans"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3</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rPr>
                        <a:t>5~300</a:t>
                      </a:r>
                      <a:endParaRPr lang="zh-CN" altLang="zh-CN" sz="1400" b="1" kern="1200" dirty="0">
                        <a:solidFill>
                          <a:schemeClr val="bg1"/>
                        </a:solidFill>
                        <a:latin typeface="Times New Roman" panose="02020603050405020304" pitchFamily="18" charset="0"/>
                        <a:ea typeface="Adobe 仿宋 Std R" pitchFamily="18" charset="-122"/>
                        <a:cs typeface="Times New Roman" panose="02020603050405020304" pitchFamily="18" charset="0"/>
                      </a:endParaRPr>
                    </a:p>
                  </a:txBody>
                  <a:tcPr marL="79808" marR="79808" marT="39904" marB="3990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02472712"/>
                  </a:ext>
                </a:extLst>
              </a:tr>
            </a:tbl>
          </a:graphicData>
        </a:graphic>
      </p:graphicFrame>
    </p:spTree>
    <p:extLst>
      <p:ext uri="{BB962C8B-B14F-4D97-AF65-F5344CB8AC3E}">
        <p14:creationId xmlns:p14="http://schemas.microsoft.com/office/powerpoint/2010/main" val="3891566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ctrTitle"/>
          </p:nvPr>
        </p:nvSpPr>
        <p:spPr>
          <a:xfrm>
            <a:off x="228600" y="76200"/>
            <a:ext cx="7848600" cy="460375"/>
          </a:xfrm>
        </p:spPr>
        <p:txBody>
          <a:bodyPr/>
          <a:lstStyle/>
          <a:p>
            <a:pPr algn="l" eaLnBrk="1" hangingPunct="1"/>
            <a:r>
              <a:rPr lang="en-US" altLang="zh-CN" sz="2500" b="1" i="1" dirty="0">
                <a:solidFill>
                  <a:schemeClr val="bg1"/>
                </a:solidFill>
                <a:effectLst>
                  <a:outerShdw blurRad="38100" dist="38100" dir="2700000" algn="tl">
                    <a:srgbClr val="000000">
                      <a:alpha val="43137"/>
                    </a:srgbClr>
                  </a:outerShdw>
                </a:effectLst>
                <a:latin typeface="Times" pitchFamily="2" charset="0"/>
                <a:ea typeface="ＭＳ Ｐゴシック" pitchFamily="-110" charset="-128"/>
                <a:cs typeface="ＭＳ Ｐゴシック" pitchFamily="-109" charset="-128"/>
              </a:rPr>
              <a:t>Outline</a:t>
            </a:r>
          </a:p>
        </p:txBody>
      </p:sp>
      <p:cxnSp>
        <p:nvCxnSpPr>
          <p:cNvPr id="5" name="Straight Connector 4"/>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15" name="Rectangle 14"/>
          <p:cNvSpPr/>
          <p:nvPr/>
        </p:nvSpPr>
        <p:spPr>
          <a:xfrm>
            <a:off x="2362200" y="5968425"/>
            <a:ext cx="6400800" cy="338554"/>
          </a:xfrm>
          <a:prstGeom prst="rect">
            <a:avLst/>
          </a:prstGeom>
        </p:spPr>
        <p:txBody>
          <a:bodyPr wrap="square">
            <a:spAutoFit/>
          </a:bodyPr>
          <a:lstStyle/>
          <a:p>
            <a:endParaRPr lang="en-US" altLang="zh-CN" sz="1600" b="1" dirty="0">
              <a:solidFill>
                <a:srgbClr val="FF0000"/>
              </a:solidFill>
            </a:endParaRPr>
          </a:p>
        </p:txBody>
      </p:sp>
      <p:sp>
        <p:nvSpPr>
          <p:cNvPr id="16" name="Rectangle 15"/>
          <p:cNvSpPr/>
          <p:nvPr/>
        </p:nvSpPr>
        <p:spPr>
          <a:xfrm>
            <a:off x="228600" y="906726"/>
            <a:ext cx="8824856" cy="1938992"/>
          </a:xfrm>
          <a:prstGeom prst="rect">
            <a:avLst/>
          </a:prstGeom>
        </p:spPr>
        <p:txBody>
          <a:bodyPr wrap="square">
            <a:spAutoFit/>
          </a:bodyPr>
          <a:lstStyle/>
          <a:p>
            <a:pPr marL="457200" indent="-457200">
              <a:buAutoNum type="arabicPeriod"/>
            </a:pPr>
            <a:r>
              <a:rPr lang="en-US" altLang="zh-CN" sz="2000" b="1" dirty="0">
                <a:solidFill>
                  <a:schemeClr val="bg1">
                    <a:lumMod val="65000"/>
                  </a:schemeClr>
                </a:solidFill>
                <a:latin typeface="Gill Sans" pitchFamily="-109" charset="0"/>
              </a:rPr>
              <a:t>New tools for investigating and manipulating novel states of matters</a:t>
            </a:r>
          </a:p>
          <a:p>
            <a:pPr marL="457200" indent="-457200">
              <a:buAutoNum type="arabicPeriod"/>
            </a:pPr>
            <a:endParaRPr lang="en-US" altLang="zh-CN" sz="2000" b="1" dirty="0">
              <a:solidFill>
                <a:schemeClr val="bg1"/>
              </a:solidFill>
              <a:latin typeface="Gill Sans" pitchFamily="-109" charset="0"/>
            </a:endParaRPr>
          </a:p>
          <a:p>
            <a:pPr marL="457200" indent="-457200">
              <a:buAutoNum type="arabicPeriod" startAt="2"/>
            </a:pPr>
            <a:r>
              <a:rPr lang="en-US" altLang="zh-CN" sz="2000" b="1" dirty="0">
                <a:solidFill>
                  <a:srgbClr val="FFFF00"/>
                </a:solidFill>
                <a:latin typeface="Gill Sans" pitchFamily="-109" charset="0"/>
              </a:rPr>
              <a:t>Manipulating the electronic structure of topological</a:t>
            </a:r>
            <a:r>
              <a:rPr lang="zh-CN" altLang="en-US" sz="2000" b="1" dirty="0">
                <a:solidFill>
                  <a:srgbClr val="FFFF00"/>
                </a:solidFill>
                <a:latin typeface="Gill Sans" pitchFamily="-109" charset="0"/>
              </a:rPr>
              <a:t> </a:t>
            </a:r>
            <a:r>
              <a:rPr lang="en-US" altLang="zh-CN" sz="2000" b="1" dirty="0">
                <a:solidFill>
                  <a:srgbClr val="FFFF00"/>
                </a:solidFill>
                <a:latin typeface="Gill Sans" pitchFamily="-109" charset="0"/>
              </a:rPr>
              <a:t>crystalline semimetal</a:t>
            </a:r>
            <a:r>
              <a:rPr lang="zh-CN" altLang="en-US" sz="2000" b="1" dirty="0">
                <a:solidFill>
                  <a:srgbClr val="FFFF00"/>
                </a:solidFill>
                <a:latin typeface="Gill Sans" pitchFamily="-109" charset="0"/>
              </a:rPr>
              <a:t> </a:t>
            </a:r>
            <a:r>
              <a:rPr lang="en-US" altLang="zh-CN" sz="2000" b="1" dirty="0">
                <a:solidFill>
                  <a:srgbClr val="FFFF00"/>
                </a:solidFill>
                <a:latin typeface="Gill Sans" pitchFamily="-109" charset="0"/>
              </a:rPr>
              <a:t>perovskite SrIrO</a:t>
            </a:r>
            <a:r>
              <a:rPr lang="en-US" altLang="zh-CN" sz="2000" b="1" baseline="-25000" dirty="0">
                <a:solidFill>
                  <a:srgbClr val="FFFF00"/>
                </a:solidFill>
                <a:latin typeface="Gill Sans" pitchFamily="-109" charset="0"/>
              </a:rPr>
              <a:t>3</a:t>
            </a:r>
            <a:r>
              <a:rPr lang="en-US" altLang="zh-CN" sz="2000" b="1" dirty="0">
                <a:solidFill>
                  <a:srgbClr val="FFFF00"/>
                </a:solidFill>
                <a:latin typeface="Gill Sans" pitchFamily="-109" charset="0"/>
              </a:rPr>
              <a:t> by tailoring superlattices</a:t>
            </a:r>
          </a:p>
          <a:p>
            <a:endParaRPr lang="en-US" altLang="zh-CN" sz="2000" b="1" dirty="0">
              <a:solidFill>
                <a:schemeClr val="bg1"/>
              </a:solidFill>
              <a:latin typeface="Gill Sans" pitchFamily="-109" charset="0"/>
            </a:endParaRPr>
          </a:p>
        </p:txBody>
      </p:sp>
      <p:sp>
        <p:nvSpPr>
          <p:cNvPr id="17" name="Rectangle 16"/>
          <p:cNvSpPr/>
          <p:nvPr/>
        </p:nvSpPr>
        <p:spPr>
          <a:xfrm>
            <a:off x="2590800" y="6178860"/>
            <a:ext cx="9296400" cy="830997"/>
          </a:xfrm>
          <a:prstGeom prst="rect">
            <a:avLst/>
          </a:prstGeom>
        </p:spPr>
        <p:txBody>
          <a:bodyPr wrap="square">
            <a:spAutoFit/>
          </a:bodyPr>
          <a:lstStyle/>
          <a:p>
            <a:r>
              <a:rPr lang="en-US" sz="1600" b="1" dirty="0">
                <a:solidFill>
                  <a:srgbClr val="FF0000"/>
                </a:solidFill>
                <a:latin typeface="Times" pitchFamily="2" charset="0"/>
              </a:rPr>
              <a:t>Z. Liu and DWS, Sci. Rep (2016); C. C. Fan and DWS, AIP Adv. (2017); </a:t>
            </a:r>
          </a:p>
          <a:p>
            <a:r>
              <a:rPr lang="en-US" sz="1600" b="1" dirty="0">
                <a:solidFill>
                  <a:srgbClr val="FF0000"/>
                </a:solidFill>
                <a:latin typeface="Times" pitchFamily="2" charset="0"/>
              </a:rPr>
              <a:t>                                                                    W. L. Liu, DWS, in preparation</a:t>
            </a:r>
          </a:p>
          <a:p>
            <a:r>
              <a:rPr lang="en-US" sz="1600" b="1" dirty="0">
                <a:solidFill>
                  <a:srgbClr val="FF0000"/>
                </a:solidFill>
                <a:latin typeface="Times" pitchFamily="2" charset="0"/>
              </a:rPr>
              <a:t> </a:t>
            </a:r>
          </a:p>
        </p:txBody>
      </p:sp>
      <p:pic>
        <p:nvPicPr>
          <p:cNvPr id="19" name="图片 7"/>
          <p:cNvPicPr>
            <a:picLocks noChangeAspect="1"/>
          </p:cNvPicPr>
          <p:nvPr/>
        </p:nvPicPr>
        <p:blipFill>
          <a:blip r:embed="rId3"/>
          <a:stretch>
            <a:fillRect/>
          </a:stretch>
        </p:blipFill>
        <p:spPr>
          <a:xfrm>
            <a:off x="685800" y="3098284"/>
            <a:ext cx="3608747" cy="2723947"/>
          </a:xfrm>
          <a:prstGeom prst="rect">
            <a:avLst/>
          </a:prstGeom>
        </p:spPr>
      </p:pic>
      <p:pic>
        <p:nvPicPr>
          <p:cNvPr id="20" name="Picture 19"/>
          <p:cNvPicPr>
            <a:picLocks noChangeAspect="1"/>
          </p:cNvPicPr>
          <p:nvPr/>
        </p:nvPicPr>
        <p:blipFill>
          <a:blip r:embed="rId4"/>
          <a:stretch>
            <a:fillRect/>
          </a:stretch>
        </p:blipFill>
        <p:spPr>
          <a:xfrm>
            <a:off x="4705256" y="3197816"/>
            <a:ext cx="3923072" cy="2575268"/>
          </a:xfrm>
          <a:prstGeom prst="rect">
            <a:avLst/>
          </a:prstGeom>
        </p:spPr>
      </p:pic>
    </p:spTree>
    <p:extLst>
      <p:ext uri="{BB962C8B-B14F-4D97-AF65-F5344CB8AC3E}">
        <p14:creationId xmlns:p14="http://schemas.microsoft.com/office/powerpoint/2010/main" val="2214478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943600" y="4528590"/>
            <a:ext cx="2882373" cy="2220421"/>
            <a:chOff x="5943600" y="4528590"/>
            <a:chExt cx="2882373" cy="2220421"/>
          </a:xfrm>
        </p:grpSpPr>
        <p:pic>
          <p:nvPicPr>
            <p:cNvPr id="363" name="image33.png"/>
            <p:cNvPicPr/>
            <p:nvPr/>
          </p:nvPicPr>
          <p:blipFill>
            <a:blip r:embed="rId3">
              <a:extLst/>
            </a:blip>
            <a:stretch>
              <a:fillRect/>
            </a:stretch>
          </p:blipFill>
          <p:spPr>
            <a:xfrm>
              <a:off x="5943600" y="4528590"/>
              <a:ext cx="2670282" cy="1872210"/>
            </a:xfrm>
            <a:prstGeom prst="rect">
              <a:avLst/>
            </a:prstGeom>
            <a:ln w="12700">
              <a:miter lim="400000"/>
            </a:ln>
          </p:spPr>
        </p:pic>
        <p:sp>
          <p:nvSpPr>
            <p:cNvPr id="23" name="Shape 371"/>
            <p:cNvSpPr/>
            <p:nvPr/>
          </p:nvSpPr>
          <p:spPr>
            <a:xfrm>
              <a:off x="5960641" y="6472016"/>
              <a:ext cx="2865332" cy="27699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200">
                  <a:latin typeface="Calibri"/>
                  <a:ea typeface="Calibri"/>
                  <a:cs typeface="Calibri"/>
                  <a:sym typeface="Calibri"/>
                </a:defRPr>
              </a:lvl1pPr>
            </a:lstStyle>
            <a:p>
              <a:pPr lvl="0">
                <a:defRPr sz="1800"/>
              </a:pPr>
              <a:r>
                <a:rPr lang="en-US" sz="1200" b="1" dirty="0">
                  <a:solidFill>
                    <a:schemeClr val="bg1"/>
                  </a:solidFill>
                </a:rPr>
                <a:t>F. Wang</a:t>
              </a:r>
              <a:r>
                <a:rPr sz="1200" b="1" dirty="0">
                  <a:solidFill>
                    <a:schemeClr val="bg1"/>
                  </a:solidFill>
                </a:rPr>
                <a:t>, PRL, </a:t>
              </a:r>
              <a:r>
                <a:rPr lang="en-US" sz="1200" b="1" dirty="0">
                  <a:solidFill>
                    <a:schemeClr val="bg1"/>
                  </a:solidFill>
                </a:rPr>
                <a:t>2011; H. </a:t>
              </a:r>
              <a:r>
                <a:rPr lang="en-US" sz="1200" b="1" dirty="0" err="1">
                  <a:solidFill>
                    <a:schemeClr val="bg1"/>
                  </a:solidFill>
                </a:rPr>
                <a:t>Watanabi</a:t>
              </a:r>
              <a:r>
                <a:rPr lang="en-US" sz="1200" b="1" dirty="0">
                  <a:solidFill>
                    <a:schemeClr val="bg1"/>
                  </a:solidFill>
                </a:rPr>
                <a:t>, PRL, 2013</a:t>
              </a:r>
              <a:endParaRPr sz="1200" b="1" dirty="0">
                <a:solidFill>
                  <a:schemeClr val="bg1"/>
                </a:solidFill>
              </a:endParaRPr>
            </a:p>
          </p:txBody>
        </p:sp>
      </p:grpSp>
      <p:sp>
        <p:nvSpPr>
          <p:cNvPr id="365" name="Shape 365"/>
          <p:cNvSpPr/>
          <p:nvPr/>
        </p:nvSpPr>
        <p:spPr>
          <a:xfrm>
            <a:off x="247948" y="76200"/>
            <a:ext cx="8177299" cy="477050"/>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r>
              <a:rPr lang="en-US" sz="2500" b="1" i="1" dirty="0">
                <a:solidFill>
                  <a:schemeClr val="bg1"/>
                </a:solidFill>
                <a:latin typeface="Times New Roman" panose="02020603050405020304" pitchFamily="18" charset="0"/>
                <a:ea typeface="+mj-ea"/>
                <a:cs typeface="Times New Roman" panose="02020603050405020304" pitchFamily="18" charset="0"/>
                <a:sym typeface="Calibri"/>
              </a:rPr>
              <a:t>Sr</a:t>
            </a:r>
            <a:r>
              <a:rPr lang="en-US" sz="2500" b="1" i="1" baseline="-25000" dirty="0">
                <a:solidFill>
                  <a:schemeClr val="bg1"/>
                </a:solidFill>
                <a:latin typeface="Times New Roman" panose="02020603050405020304" pitchFamily="18" charset="0"/>
                <a:ea typeface="+mj-ea"/>
                <a:cs typeface="Times New Roman" panose="02020603050405020304" pitchFamily="18" charset="0"/>
                <a:sym typeface="Calibri"/>
              </a:rPr>
              <a:t>2</a:t>
            </a:r>
            <a:r>
              <a:rPr lang="en-US" sz="2500" b="1" i="1" dirty="0">
                <a:solidFill>
                  <a:schemeClr val="bg1"/>
                </a:solidFill>
                <a:latin typeface="Times New Roman" panose="02020603050405020304" pitchFamily="18" charset="0"/>
                <a:ea typeface="+mj-ea"/>
                <a:cs typeface="Times New Roman" panose="02020603050405020304" pitchFamily="18" charset="0"/>
                <a:sym typeface="Calibri"/>
              </a:rPr>
              <a:t>IrO</a:t>
            </a:r>
            <a:r>
              <a:rPr lang="en-US" sz="2500" b="1" i="1" baseline="-25000" dirty="0">
                <a:solidFill>
                  <a:schemeClr val="bg1"/>
                </a:solidFill>
                <a:latin typeface="Times New Roman" panose="02020603050405020304" pitchFamily="18" charset="0"/>
                <a:ea typeface="+mj-ea"/>
                <a:cs typeface="Times New Roman" panose="02020603050405020304" pitchFamily="18" charset="0"/>
                <a:sym typeface="Calibri"/>
              </a:rPr>
              <a:t>4</a:t>
            </a:r>
            <a:r>
              <a:rPr lang="en-US" sz="2500" b="1" i="1" dirty="0">
                <a:solidFill>
                  <a:schemeClr val="bg1"/>
                </a:solidFill>
                <a:latin typeface="Times New Roman" panose="02020603050405020304" pitchFamily="18" charset="0"/>
                <a:ea typeface="+mj-ea"/>
                <a:cs typeface="Times New Roman" panose="02020603050405020304" pitchFamily="18" charset="0"/>
                <a:sym typeface="Calibri"/>
              </a:rPr>
              <a:t>: spin-orbit Mott insulator            high-Tc SC parent? </a:t>
            </a:r>
            <a:endParaRPr sz="2500" b="1" i="1" dirty="0">
              <a:solidFill>
                <a:schemeClr val="bg1"/>
              </a:solidFill>
              <a:latin typeface="Times New Roman" panose="02020603050405020304" pitchFamily="18" charset="0"/>
              <a:ea typeface="+mj-ea"/>
              <a:cs typeface="Times New Roman" panose="02020603050405020304" pitchFamily="18" charset="0"/>
              <a:sym typeface="Calibri"/>
            </a:endParaRPr>
          </a:p>
        </p:txBody>
      </p:sp>
      <p:sp>
        <p:nvSpPr>
          <p:cNvPr id="366" name="Shape 366"/>
          <p:cNvSpPr/>
          <p:nvPr/>
        </p:nvSpPr>
        <p:spPr>
          <a:xfrm>
            <a:off x="207527" y="4832976"/>
            <a:ext cx="5266822" cy="120032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r>
              <a:rPr lang="en-US" dirty="0">
                <a:solidFill>
                  <a:srgbClr val="FFFF00"/>
                </a:solidFill>
                <a:latin typeface="Times New Roman" panose="02020603050405020304" pitchFamily="18" charset="0"/>
                <a:ea typeface="Calibri"/>
                <a:cs typeface="Times New Roman" panose="02020603050405020304" pitchFamily="18" charset="0"/>
                <a:sym typeface="Calibri"/>
              </a:rPr>
              <a:t>In remarkable analogy of</a:t>
            </a:r>
            <a:r>
              <a:rPr dirty="0">
                <a:solidFill>
                  <a:srgbClr val="FFFF00"/>
                </a:solidFill>
                <a:latin typeface="Times New Roman" panose="02020603050405020304" pitchFamily="18" charset="0"/>
                <a:ea typeface="Calibri"/>
                <a:cs typeface="Times New Roman" panose="02020603050405020304" pitchFamily="18" charset="0"/>
                <a:sym typeface="Calibri"/>
              </a:rPr>
              <a:t> (</a:t>
            </a:r>
            <a:r>
              <a:rPr dirty="0" err="1">
                <a:solidFill>
                  <a:srgbClr val="FFFF00"/>
                </a:solidFill>
                <a:latin typeface="Times New Roman" panose="02020603050405020304" pitchFamily="18" charset="0"/>
                <a:ea typeface="Calibri"/>
                <a:cs typeface="Times New Roman" panose="02020603050405020304" pitchFamily="18" charset="0"/>
                <a:sym typeface="Calibri"/>
              </a:rPr>
              <a:t>LaSr</a:t>
            </a:r>
            <a:r>
              <a:rPr dirty="0">
                <a:solidFill>
                  <a:srgbClr val="FFFF00"/>
                </a:solidFill>
                <a:latin typeface="Times New Roman" panose="02020603050405020304" pitchFamily="18" charset="0"/>
                <a:ea typeface="Calibri"/>
                <a:cs typeface="Times New Roman" panose="02020603050405020304" pitchFamily="18" charset="0"/>
                <a:sym typeface="Calibri"/>
              </a:rPr>
              <a:t>)</a:t>
            </a:r>
            <a:r>
              <a:rPr baseline="-25000" dirty="0">
                <a:solidFill>
                  <a:srgbClr val="FFFF00"/>
                </a:solidFill>
                <a:latin typeface="Times New Roman" panose="02020603050405020304" pitchFamily="18" charset="0"/>
                <a:ea typeface="Calibri"/>
                <a:cs typeface="Times New Roman" panose="02020603050405020304" pitchFamily="18" charset="0"/>
                <a:sym typeface="Calibri"/>
              </a:rPr>
              <a:t>2</a:t>
            </a:r>
            <a:r>
              <a:rPr dirty="0">
                <a:solidFill>
                  <a:srgbClr val="FFFF00"/>
                </a:solidFill>
                <a:latin typeface="Times New Roman" panose="02020603050405020304" pitchFamily="18" charset="0"/>
                <a:ea typeface="Calibri"/>
                <a:cs typeface="Times New Roman" panose="02020603050405020304" pitchFamily="18" charset="0"/>
                <a:sym typeface="Calibri"/>
              </a:rPr>
              <a:t>CuO</a:t>
            </a:r>
            <a:r>
              <a:rPr baseline="-25000" dirty="0">
                <a:solidFill>
                  <a:srgbClr val="FFFF00"/>
                </a:solidFill>
                <a:latin typeface="Times New Roman" panose="02020603050405020304" pitchFamily="18" charset="0"/>
                <a:ea typeface="Calibri"/>
                <a:cs typeface="Times New Roman" panose="02020603050405020304" pitchFamily="18" charset="0"/>
                <a:sym typeface="Calibri"/>
              </a:rPr>
              <a:t>4</a:t>
            </a:r>
            <a:r>
              <a:rPr dirty="0">
                <a:solidFill>
                  <a:srgbClr val="FFFF00"/>
                </a:solidFill>
                <a:latin typeface="Times New Roman" panose="02020603050405020304" pitchFamily="18" charset="0"/>
                <a:ea typeface="Calibri"/>
                <a:cs typeface="Times New Roman" panose="02020603050405020304" pitchFamily="18" charset="0"/>
                <a:sym typeface="Calibri"/>
              </a:rPr>
              <a:t> in</a:t>
            </a:r>
            <a:r>
              <a:rPr lang="en-US" dirty="0">
                <a:solidFill>
                  <a:srgbClr val="FFFF00"/>
                </a:solidFill>
                <a:latin typeface="Times New Roman" panose="02020603050405020304" pitchFamily="18" charset="0"/>
                <a:ea typeface="Calibri"/>
                <a:cs typeface="Times New Roman" panose="02020603050405020304" pitchFamily="18" charset="0"/>
                <a:sym typeface="Calibri"/>
              </a:rPr>
              <a:t> many aspects</a:t>
            </a:r>
            <a:r>
              <a:rPr dirty="0">
                <a:solidFill>
                  <a:srgbClr val="FFFF00"/>
                </a:solidFill>
                <a:latin typeface="Times New Roman" panose="02020603050405020304" pitchFamily="18" charset="0"/>
                <a:ea typeface="Calibri"/>
                <a:cs typeface="Times New Roman" panose="02020603050405020304" pitchFamily="18" charset="0"/>
                <a:sym typeface="Calibri"/>
              </a:rPr>
              <a:t>:</a:t>
            </a:r>
          </a:p>
          <a:p>
            <a:pPr marL="285750" lvl="0" indent="-285750">
              <a:buSzPct val="100000"/>
              <a:buFont typeface="Arial"/>
              <a:buChar char="•"/>
            </a:pPr>
            <a:r>
              <a:rPr lang="en-US" dirty="0">
                <a:solidFill>
                  <a:schemeClr val="bg1"/>
                </a:solidFill>
                <a:latin typeface="Times New Roman" panose="02020603050405020304" pitchFamily="18" charset="0"/>
                <a:ea typeface="Calibri"/>
                <a:cs typeface="Times New Roman" panose="02020603050405020304" pitchFamily="18" charset="0"/>
                <a:sym typeface="Calibri"/>
              </a:rPr>
              <a:t>Share </a:t>
            </a:r>
            <a:r>
              <a:rPr dirty="0">
                <a:solidFill>
                  <a:schemeClr val="bg1"/>
                </a:solidFill>
                <a:latin typeface="Times New Roman" panose="02020603050405020304" pitchFamily="18" charset="0"/>
                <a:ea typeface="Calibri"/>
                <a:cs typeface="Times New Roman" panose="02020603050405020304" pitchFamily="18" charset="0"/>
                <a:sym typeface="Calibri"/>
              </a:rPr>
              <a:t>K</a:t>
            </a:r>
            <a:r>
              <a:rPr baseline="-25000" dirty="0">
                <a:solidFill>
                  <a:schemeClr val="bg1"/>
                </a:solidFill>
                <a:latin typeface="Times New Roman" panose="02020603050405020304" pitchFamily="18" charset="0"/>
                <a:ea typeface="Calibri"/>
                <a:cs typeface="Times New Roman" panose="02020603050405020304" pitchFamily="18" charset="0"/>
                <a:sym typeface="Calibri"/>
              </a:rPr>
              <a:t>2</a:t>
            </a:r>
            <a:r>
              <a:rPr dirty="0">
                <a:solidFill>
                  <a:schemeClr val="bg1"/>
                </a:solidFill>
                <a:latin typeface="Times New Roman" panose="02020603050405020304" pitchFamily="18" charset="0"/>
                <a:ea typeface="Calibri"/>
                <a:cs typeface="Times New Roman" panose="02020603050405020304" pitchFamily="18" charset="0"/>
                <a:sym typeface="Calibri"/>
              </a:rPr>
              <a:t>NiF</a:t>
            </a:r>
            <a:r>
              <a:rPr baseline="-25000" dirty="0">
                <a:solidFill>
                  <a:schemeClr val="bg1"/>
                </a:solidFill>
                <a:latin typeface="Times New Roman" panose="02020603050405020304" pitchFamily="18" charset="0"/>
                <a:ea typeface="Calibri"/>
                <a:cs typeface="Times New Roman" panose="02020603050405020304" pitchFamily="18" charset="0"/>
                <a:sym typeface="Calibri"/>
              </a:rPr>
              <a:t>4</a:t>
            </a:r>
            <a:r>
              <a:rPr dirty="0">
                <a:solidFill>
                  <a:schemeClr val="bg1"/>
                </a:solidFill>
                <a:latin typeface="Times New Roman" panose="02020603050405020304" pitchFamily="18" charset="0"/>
                <a:ea typeface="Calibri"/>
                <a:cs typeface="Times New Roman" panose="02020603050405020304" pitchFamily="18" charset="0"/>
                <a:sym typeface="Calibri"/>
              </a:rPr>
              <a:t> crystal structure</a:t>
            </a:r>
          </a:p>
          <a:p>
            <a:pPr marL="285750" lvl="0" indent="-285750">
              <a:buSzPct val="100000"/>
              <a:buFont typeface="Arial"/>
              <a:buChar char="•"/>
            </a:pPr>
            <a:r>
              <a:rPr dirty="0">
                <a:solidFill>
                  <a:schemeClr val="bg1"/>
                </a:solidFill>
                <a:latin typeface="Times New Roman" panose="02020603050405020304" pitchFamily="18" charset="0"/>
                <a:ea typeface="Calibri"/>
                <a:cs typeface="Times New Roman" panose="02020603050405020304" pitchFamily="18" charset="0"/>
                <a:sym typeface="Calibri"/>
              </a:rPr>
              <a:t>Mott insulator before carrier doping</a:t>
            </a:r>
          </a:p>
          <a:p>
            <a:pPr marL="285750" lvl="0" indent="-285750">
              <a:buSzPct val="100000"/>
              <a:buFont typeface="Arial"/>
              <a:buChar char="•"/>
            </a:pPr>
            <a:r>
              <a:rPr lang="en-US" dirty="0">
                <a:solidFill>
                  <a:schemeClr val="bg1"/>
                </a:solidFill>
                <a:latin typeface="Times New Roman" panose="02020603050405020304" pitchFamily="18" charset="0"/>
                <a:ea typeface="Calibri"/>
                <a:cs typeface="Times New Roman" panose="02020603050405020304" pitchFamily="18" charset="0"/>
                <a:sym typeface="Calibri"/>
              </a:rPr>
              <a:t>Pseudospin </a:t>
            </a:r>
            <a:r>
              <a:rPr dirty="0">
                <a:solidFill>
                  <a:schemeClr val="bg1"/>
                </a:solidFill>
                <a:latin typeface="Times New Roman" panose="02020603050405020304" pitchFamily="18" charset="0"/>
                <a:ea typeface="Calibri"/>
                <a:cs typeface="Times New Roman" panose="02020603050405020304" pitchFamily="18" charset="0"/>
                <a:sym typeface="Calibri"/>
              </a:rPr>
              <a:t>j = ½ </a:t>
            </a:r>
            <a:r>
              <a:rPr lang="en-US" dirty="0">
                <a:solidFill>
                  <a:schemeClr val="bg1"/>
                </a:solidFill>
                <a:latin typeface="Times New Roman" panose="02020603050405020304" pitchFamily="18" charset="0"/>
                <a:ea typeface="Calibri"/>
                <a:cs typeface="Times New Roman" panose="02020603050405020304" pitchFamily="18" charset="0"/>
                <a:sym typeface="Calibri"/>
              </a:rPr>
              <a:t>maps to similar </a:t>
            </a:r>
            <a:r>
              <a:rPr dirty="0">
                <a:solidFill>
                  <a:schemeClr val="bg1"/>
                </a:solidFill>
                <a:latin typeface="Times New Roman" panose="02020603050405020304" pitchFamily="18" charset="0"/>
                <a:ea typeface="Calibri"/>
                <a:cs typeface="Times New Roman" panose="02020603050405020304" pitchFamily="18" charset="0"/>
                <a:sym typeface="Calibri"/>
              </a:rPr>
              <a:t>Hubbard model</a:t>
            </a:r>
            <a:endParaRPr lang="en-US" dirty="0">
              <a:solidFill>
                <a:schemeClr val="bg1"/>
              </a:solidFill>
              <a:latin typeface="Times New Roman" panose="02020603050405020304" pitchFamily="18" charset="0"/>
              <a:ea typeface="Calibri"/>
              <a:cs typeface="Times New Roman" panose="02020603050405020304" pitchFamily="18" charset="0"/>
              <a:sym typeface="Calibri"/>
            </a:endParaRPr>
          </a:p>
        </p:txBody>
      </p:sp>
      <p:grpSp>
        <p:nvGrpSpPr>
          <p:cNvPr id="2" name="Group 1"/>
          <p:cNvGrpSpPr/>
          <p:nvPr/>
        </p:nvGrpSpPr>
        <p:grpSpPr>
          <a:xfrm>
            <a:off x="953460" y="826576"/>
            <a:ext cx="3399171" cy="3844688"/>
            <a:chOff x="953460" y="826576"/>
            <a:chExt cx="3399171" cy="3844688"/>
          </a:xfrm>
        </p:grpSpPr>
        <p:pic>
          <p:nvPicPr>
            <p:cNvPr id="364" name="image34.png"/>
            <p:cNvPicPr/>
            <p:nvPr/>
          </p:nvPicPr>
          <p:blipFill>
            <a:blip r:embed="rId4">
              <a:extLst/>
            </a:blip>
            <a:stretch>
              <a:fillRect/>
            </a:stretch>
          </p:blipFill>
          <p:spPr>
            <a:xfrm>
              <a:off x="956880" y="826576"/>
              <a:ext cx="3395751" cy="3498033"/>
            </a:xfrm>
            <a:prstGeom prst="rect">
              <a:avLst/>
            </a:prstGeom>
            <a:ln w="12700">
              <a:miter lim="400000"/>
            </a:ln>
          </p:spPr>
        </p:pic>
        <p:sp>
          <p:nvSpPr>
            <p:cNvPr id="371" name="Shape 371"/>
            <p:cNvSpPr/>
            <p:nvPr/>
          </p:nvSpPr>
          <p:spPr>
            <a:xfrm>
              <a:off x="953460" y="4394269"/>
              <a:ext cx="1332540" cy="27699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200">
                  <a:latin typeface="Calibri"/>
                  <a:ea typeface="Calibri"/>
                  <a:cs typeface="Calibri"/>
                  <a:sym typeface="Calibri"/>
                </a:defRPr>
              </a:lvl1pPr>
            </a:lstStyle>
            <a:p>
              <a:pPr lvl="0">
                <a:defRPr sz="1800"/>
              </a:pPr>
              <a:r>
                <a:rPr sz="1200" b="1" dirty="0">
                  <a:solidFill>
                    <a:schemeClr val="bg1"/>
                  </a:solidFill>
                </a:rPr>
                <a:t>B. J. Kim, PRL, 2008</a:t>
              </a:r>
            </a:p>
          </p:txBody>
        </p:sp>
      </p:grpSp>
      <p:sp>
        <p:nvSpPr>
          <p:cNvPr id="373" name="Shape 373"/>
          <p:cNvSpPr/>
          <p:nvPr/>
        </p:nvSpPr>
        <p:spPr>
          <a:xfrm>
            <a:off x="7379751" y="4290388"/>
            <a:ext cx="1223408" cy="1174307"/>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14522" y="0"/>
                </a:lnTo>
                <a:lnTo>
                  <a:pt x="14155" y="5325"/>
                </a:lnTo>
                <a:lnTo>
                  <a:pt x="18380" y="4457"/>
                </a:lnTo>
                <a:lnTo>
                  <a:pt x="16702" y="7315"/>
                </a:lnTo>
                <a:lnTo>
                  <a:pt x="21097" y="8137"/>
                </a:lnTo>
                <a:lnTo>
                  <a:pt x="17607" y="10475"/>
                </a:lnTo>
                <a:lnTo>
                  <a:pt x="21600" y="13290"/>
                </a:lnTo>
                <a:lnTo>
                  <a:pt x="16837" y="12942"/>
                </a:lnTo>
                <a:lnTo>
                  <a:pt x="18145" y="18095"/>
                </a:lnTo>
                <a:lnTo>
                  <a:pt x="14020" y="14457"/>
                </a:lnTo>
                <a:lnTo>
                  <a:pt x="13247" y="19737"/>
                </a:lnTo>
                <a:lnTo>
                  <a:pt x="10532" y="14935"/>
                </a:lnTo>
                <a:lnTo>
                  <a:pt x="8485" y="21600"/>
                </a:lnTo>
                <a:lnTo>
                  <a:pt x="7715" y="15627"/>
                </a:lnTo>
                <a:lnTo>
                  <a:pt x="4762" y="17617"/>
                </a:lnTo>
                <a:lnTo>
                  <a:pt x="5667" y="13937"/>
                </a:lnTo>
                <a:lnTo>
                  <a:pt x="135" y="14587"/>
                </a:lnTo>
                <a:lnTo>
                  <a:pt x="3722" y="11775"/>
                </a:lnTo>
                <a:lnTo>
                  <a:pt x="0" y="8615"/>
                </a:lnTo>
                <a:lnTo>
                  <a:pt x="4627" y="7617"/>
                </a:lnTo>
                <a:lnTo>
                  <a:pt x="370" y="2295"/>
                </a:lnTo>
                <a:lnTo>
                  <a:pt x="7312" y="6320"/>
                </a:lnTo>
                <a:lnTo>
                  <a:pt x="8352" y="2295"/>
                </a:lnTo>
                <a:close/>
              </a:path>
            </a:pathLst>
          </a:custGeom>
          <a:ln w="28575">
            <a:solidFill>
              <a:srgbClr val="FFC000"/>
            </a:solidFill>
          </a:ln>
        </p:spPr>
        <p:txBody>
          <a:bodyPr lIns="0" tIns="0" rIns="0" bIns="0" anchor="ctr"/>
          <a:lstStyle/>
          <a:p>
            <a:pPr lvl="0" algn="ctr">
              <a:defRPr>
                <a:solidFill>
                  <a:srgbClr val="FFFFFF"/>
                </a:solidFill>
                <a:latin typeface="Calibri"/>
                <a:ea typeface="Calibri"/>
                <a:cs typeface="Calibri"/>
                <a:sym typeface="Calibri"/>
              </a:defRPr>
            </a:pPr>
            <a:endParaRPr>
              <a:solidFill>
                <a:schemeClr val="bg1"/>
              </a:solidFill>
            </a:endParaRPr>
          </a:p>
        </p:txBody>
      </p:sp>
      <p:sp>
        <p:nvSpPr>
          <p:cNvPr id="374" name="Shape 374"/>
          <p:cNvSpPr/>
          <p:nvPr/>
        </p:nvSpPr>
        <p:spPr>
          <a:xfrm>
            <a:off x="234938" y="6133458"/>
            <a:ext cx="5554235" cy="615553"/>
          </a:xfrm>
          <a:prstGeom prst="rect">
            <a:avLst/>
          </a:prstGeom>
          <a:solidFill>
            <a:srgbClr val="C0504D"/>
          </a:solidFill>
          <a:ln w="25400">
            <a:solidFill>
              <a:srgbClr val="8C3A38"/>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 val="1"/>
            </a:ext>
          </a:extLst>
        </p:spPr>
        <p:txBody>
          <a:bodyPr wrap="square" lIns="0" tIns="0" rIns="0" bIns="0">
            <a:spAutoFit/>
          </a:bodyPr>
          <a:lstStyle>
            <a:lvl1pPr>
              <a:defRPr>
                <a:solidFill>
                  <a:srgbClr val="FFFFFF"/>
                </a:solidFill>
              </a:defRPr>
            </a:lvl1pPr>
          </a:lstStyle>
          <a:p>
            <a:pPr lvl="0">
              <a:defRPr>
                <a:solidFill>
                  <a:srgbClr val="000000"/>
                </a:solidFill>
              </a:defRPr>
            </a:pPr>
            <a:r>
              <a:rPr lang="en-US" sz="2000" dirty="0">
                <a:solidFill>
                  <a:schemeClr val="bg1"/>
                </a:solidFill>
                <a:latin typeface="Times New Roman" panose="02020603050405020304" pitchFamily="18" charset="0"/>
                <a:cs typeface="Times New Roman" panose="02020603050405020304" pitchFamily="18" charset="0"/>
              </a:rPr>
              <a:t>An i</a:t>
            </a:r>
            <a:r>
              <a:rPr sz="2000" dirty="0">
                <a:solidFill>
                  <a:schemeClr val="bg1"/>
                </a:solidFill>
                <a:latin typeface="Times New Roman" panose="02020603050405020304" pitchFamily="18" charset="0"/>
                <a:cs typeface="Times New Roman" panose="02020603050405020304" pitchFamily="18" charset="0"/>
              </a:rPr>
              <a:t>deal system for the comparison study of </a:t>
            </a:r>
            <a:r>
              <a:rPr sz="2000" dirty="0" err="1">
                <a:solidFill>
                  <a:schemeClr val="bg1"/>
                </a:solidFill>
                <a:latin typeface="Times New Roman" panose="02020603050405020304" pitchFamily="18" charset="0"/>
                <a:cs typeface="Times New Roman" panose="02020603050405020304" pitchFamily="18" charset="0"/>
              </a:rPr>
              <a:t>cuprates</a:t>
            </a:r>
            <a:r>
              <a:rPr lang="en-US" sz="2000" dirty="0">
                <a:solidFill>
                  <a:schemeClr val="bg1"/>
                </a:solidFill>
                <a:latin typeface="Times New Roman" panose="02020603050405020304" pitchFamily="18" charset="0"/>
                <a:cs typeface="Times New Roman" panose="02020603050405020304" pitchFamily="18" charset="0"/>
              </a:rPr>
              <a:t> and I-M transition is desired!</a:t>
            </a:r>
            <a:endParaRPr sz="2000" dirty="0">
              <a:solidFill>
                <a:schemeClr val="bg1"/>
              </a:solidFill>
              <a:latin typeface="Times New Roman" panose="02020603050405020304" pitchFamily="18" charset="0"/>
              <a:cs typeface="Times New Roman" panose="02020603050405020304" pitchFamily="18" charset="0"/>
            </a:endParaRPr>
          </a:p>
        </p:txBody>
      </p:sp>
      <p:sp>
        <p:nvSpPr>
          <p:cNvPr id="19" name="Shape 368"/>
          <p:cNvSpPr/>
          <p:nvPr/>
        </p:nvSpPr>
        <p:spPr>
          <a:xfrm>
            <a:off x="6420221" y="5486400"/>
            <a:ext cx="1875830" cy="3693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200">
                <a:latin typeface="Calibri"/>
                <a:ea typeface="Calibri"/>
                <a:cs typeface="Calibri"/>
                <a:sym typeface="Calibri"/>
              </a:defRPr>
            </a:lvl1pPr>
          </a:lstStyle>
          <a:p>
            <a:pPr lvl="0">
              <a:defRPr sz="1800"/>
            </a:pPr>
            <a:r>
              <a:rPr lang="en-US" sz="1800" b="1" dirty="0" err="1">
                <a:solidFill>
                  <a:srgbClr val="C00000"/>
                </a:solidFill>
              </a:rPr>
              <a:t>Unconventianal</a:t>
            </a:r>
            <a:r>
              <a:rPr lang="en-US" sz="1800" b="1" dirty="0">
                <a:solidFill>
                  <a:srgbClr val="C00000"/>
                </a:solidFill>
              </a:rPr>
              <a:t> SC</a:t>
            </a:r>
            <a:endParaRPr sz="1800" b="1" dirty="0">
              <a:solidFill>
                <a:srgbClr val="C00000"/>
              </a:solidFill>
            </a:endParaRPr>
          </a:p>
        </p:txBody>
      </p:sp>
      <p:cxnSp>
        <p:nvCxnSpPr>
          <p:cNvPr id="20" name="Straight Connector 12"/>
          <p:cNvCxnSpPr>
            <a:cxnSpLocks noChangeShapeType="1"/>
          </p:cNvCxnSpPr>
          <p:nvPr/>
        </p:nvCxnSpPr>
        <p:spPr bwMode="auto">
          <a:xfrm>
            <a:off x="269240" y="609601"/>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Right Arrow 2"/>
          <p:cNvSpPr/>
          <p:nvPr/>
        </p:nvSpPr>
        <p:spPr>
          <a:xfrm>
            <a:off x="4953000" y="245833"/>
            <a:ext cx="494008" cy="1781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4" name="Group 3"/>
          <p:cNvGrpSpPr/>
          <p:nvPr/>
        </p:nvGrpSpPr>
        <p:grpSpPr>
          <a:xfrm>
            <a:off x="4556755" y="821429"/>
            <a:ext cx="4511045" cy="3508326"/>
            <a:chOff x="4632955" y="816283"/>
            <a:chExt cx="4511045" cy="3508326"/>
          </a:xfrm>
        </p:grpSpPr>
        <p:grpSp>
          <p:nvGrpSpPr>
            <p:cNvPr id="18" name="Group 17"/>
            <p:cNvGrpSpPr/>
            <p:nvPr/>
          </p:nvGrpSpPr>
          <p:grpSpPr>
            <a:xfrm>
              <a:off x="4632955" y="816283"/>
              <a:ext cx="3147864" cy="3508326"/>
              <a:chOff x="286455" y="1062130"/>
              <a:chExt cx="3147864" cy="3480300"/>
            </a:xfrm>
          </p:grpSpPr>
          <p:pic>
            <p:nvPicPr>
              <p:cNvPr id="22" name="image32.png"/>
              <p:cNvPicPr/>
              <p:nvPr/>
            </p:nvPicPr>
            <p:blipFill>
              <a:blip r:embed="rId5">
                <a:extLst/>
              </a:blip>
              <a:srcRect r="56799"/>
              <a:stretch>
                <a:fillRect/>
              </a:stretch>
            </p:blipFill>
            <p:spPr>
              <a:xfrm>
                <a:off x="286455" y="1062130"/>
                <a:ext cx="1354281" cy="3480300"/>
              </a:xfrm>
              <a:prstGeom prst="rect">
                <a:avLst/>
              </a:prstGeom>
              <a:ln w="12700">
                <a:miter lim="400000"/>
              </a:ln>
            </p:spPr>
          </p:pic>
          <p:pic>
            <p:nvPicPr>
              <p:cNvPr id="24" name="image32.png"/>
              <p:cNvPicPr/>
              <p:nvPr/>
            </p:nvPicPr>
            <p:blipFill>
              <a:blip r:embed="rId5">
                <a:extLst/>
              </a:blip>
              <a:srcRect l="42785"/>
              <a:stretch>
                <a:fillRect/>
              </a:stretch>
            </p:blipFill>
            <p:spPr>
              <a:xfrm>
                <a:off x="1640736" y="1062130"/>
                <a:ext cx="1793583" cy="3480300"/>
              </a:xfrm>
              <a:prstGeom prst="rect">
                <a:avLst/>
              </a:prstGeom>
              <a:ln w="12700">
                <a:miter lim="400000"/>
              </a:ln>
            </p:spPr>
          </p:pic>
        </p:grpSp>
        <p:sp>
          <p:nvSpPr>
            <p:cNvPr id="21" name="Shape 371"/>
            <p:cNvSpPr/>
            <p:nvPr/>
          </p:nvSpPr>
          <p:spPr>
            <a:xfrm>
              <a:off x="7811460" y="3977785"/>
              <a:ext cx="1332540" cy="27699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200">
                  <a:latin typeface="Calibri"/>
                  <a:ea typeface="Calibri"/>
                  <a:cs typeface="Calibri"/>
                  <a:sym typeface="Calibri"/>
                </a:defRPr>
              </a:lvl1pPr>
            </a:lstStyle>
            <a:p>
              <a:pPr lvl="0">
                <a:defRPr sz="1800"/>
              </a:pPr>
              <a:r>
                <a:rPr sz="1200" b="1" dirty="0">
                  <a:solidFill>
                    <a:schemeClr val="bg1"/>
                  </a:solidFill>
                </a:rPr>
                <a:t>B. J. Kim, PRL, </a:t>
              </a:r>
              <a:r>
                <a:rPr lang="en-US" sz="1200" b="1" dirty="0">
                  <a:solidFill>
                    <a:schemeClr val="bg1"/>
                  </a:solidFill>
                </a:rPr>
                <a:t>2012</a:t>
              </a:r>
              <a:endParaRPr sz="1200" b="1" dirty="0">
                <a:solidFill>
                  <a:schemeClr val="bg1"/>
                </a:solidFill>
              </a:endParaRPr>
            </a:p>
          </p:txBody>
        </p:sp>
      </p:grpSp>
    </p:spTree>
    <p:extLst>
      <p:ext uri="{BB962C8B-B14F-4D97-AF65-F5344CB8AC3E}">
        <p14:creationId xmlns:p14="http://schemas.microsoft.com/office/powerpoint/2010/main" val="781786371"/>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366">
                                            <p:bg/>
                                          </p:spTgt>
                                        </p:tgtEl>
                                        <p:attrNameLst>
                                          <p:attrName>style.visibility</p:attrName>
                                        </p:attrNameLst>
                                      </p:cBhvr>
                                      <p:to>
                                        <p:strVal val="visible"/>
                                      </p:to>
                                    </p:set>
                                    <p:anim calcmode="lin" valueType="num">
                                      <p:cBhvr>
                                        <p:cTn id="7" dur="500" fill="hold"/>
                                        <p:tgtEl>
                                          <p:spTgt spid="366">
                                            <p:bg/>
                                          </p:spTgt>
                                        </p:tgtEl>
                                        <p:attrNameLst>
                                          <p:attrName>ppt_x</p:attrName>
                                        </p:attrNameLst>
                                      </p:cBhvr>
                                      <p:tavLst>
                                        <p:tav tm="0">
                                          <p:val>
                                            <p:strVal val="#ppt_x"/>
                                          </p:val>
                                        </p:tav>
                                        <p:tav tm="100000">
                                          <p:val>
                                            <p:strVal val="#ppt_x"/>
                                          </p:val>
                                        </p:tav>
                                      </p:tavLst>
                                    </p:anim>
                                    <p:anim calcmode="lin" valueType="num">
                                      <p:cBhvr>
                                        <p:cTn id="8" dur="500" fill="hold"/>
                                        <p:tgtEl>
                                          <p:spTgt spid="366">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p:stCondLst>
                                    <p:cond delay="0"/>
                                  </p:stCondLst>
                                  <p:iterate>
                                    <p:tmAbs val="0"/>
                                  </p:iterate>
                                  <p:childTnLst>
                                    <p:set>
                                      <p:cBhvr>
                                        <p:cTn id="10" fill="hold"/>
                                        <p:tgtEl>
                                          <p:spTgt spid="366">
                                            <p:txEl>
                                              <p:pRg st="0" end="0"/>
                                            </p:txEl>
                                          </p:spTgt>
                                        </p:tgtEl>
                                        <p:attrNameLst>
                                          <p:attrName>style.visibility</p:attrName>
                                        </p:attrNameLst>
                                      </p:cBhvr>
                                      <p:to>
                                        <p:strVal val="visible"/>
                                      </p:to>
                                    </p:set>
                                    <p:anim calcmode="lin" valueType="num">
                                      <p:cBhvr>
                                        <p:cTn id="11" dur="500" fill="hold"/>
                                        <p:tgtEl>
                                          <p:spTgt spid="366">
                                            <p:txEl>
                                              <p:pRg st="0" end="0"/>
                                            </p:txEl>
                                          </p:spTgt>
                                        </p:tgtEl>
                                        <p:attrNameLst>
                                          <p:attrName>ppt_x</p:attrName>
                                        </p:attrNameLst>
                                      </p:cBhvr>
                                      <p:tavLst>
                                        <p:tav tm="0">
                                          <p:val>
                                            <p:strVal val="#ppt_x"/>
                                          </p:val>
                                        </p:tav>
                                        <p:tav tm="100000">
                                          <p:val>
                                            <p:strVal val="#ppt_x"/>
                                          </p:val>
                                        </p:tav>
                                      </p:tavLst>
                                    </p:anim>
                                    <p:anim calcmode="lin" valueType="num">
                                      <p:cBhvr>
                                        <p:cTn id="12" dur="500" fill="hold"/>
                                        <p:tgtEl>
                                          <p:spTgt spid="3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iterate>
                                    <p:tmAbs val="0"/>
                                  </p:iterate>
                                  <p:childTnLst>
                                    <p:set>
                                      <p:cBhvr>
                                        <p:cTn id="16" fill="hold"/>
                                        <p:tgtEl>
                                          <p:spTgt spid="366">
                                            <p:txEl>
                                              <p:pRg st="1" end="1"/>
                                            </p:txEl>
                                          </p:spTgt>
                                        </p:tgtEl>
                                        <p:attrNameLst>
                                          <p:attrName>style.visibility</p:attrName>
                                        </p:attrNameLst>
                                      </p:cBhvr>
                                      <p:to>
                                        <p:strVal val="visible"/>
                                      </p:to>
                                    </p:set>
                                    <p:anim calcmode="lin" valueType="num">
                                      <p:cBhvr>
                                        <p:cTn id="17" dur="500" fill="hold"/>
                                        <p:tgtEl>
                                          <p:spTgt spid="366">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366">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iterate>
                                    <p:tmAbs val="0"/>
                                  </p:iterate>
                                  <p:childTnLst>
                                    <p:set>
                                      <p:cBhvr>
                                        <p:cTn id="20" fill="hold"/>
                                        <p:tgtEl>
                                          <p:spTgt spid="366">
                                            <p:txEl>
                                              <p:pRg st="2" end="2"/>
                                            </p:txEl>
                                          </p:spTgt>
                                        </p:tgtEl>
                                        <p:attrNameLst>
                                          <p:attrName>style.visibility</p:attrName>
                                        </p:attrNameLst>
                                      </p:cBhvr>
                                      <p:to>
                                        <p:strVal val="visible"/>
                                      </p:to>
                                    </p:set>
                                    <p:anim calcmode="lin" valueType="num">
                                      <p:cBhvr>
                                        <p:cTn id="21" dur="500" fill="hold"/>
                                        <p:tgtEl>
                                          <p:spTgt spid="366">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366">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iterate>
                                    <p:tmAbs val="0"/>
                                  </p:iterate>
                                  <p:childTnLst>
                                    <p:set>
                                      <p:cBhvr>
                                        <p:cTn id="30" fill="hold"/>
                                        <p:tgtEl>
                                          <p:spTgt spid="366">
                                            <p:txEl>
                                              <p:pRg st="3" end="3"/>
                                            </p:txEl>
                                          </p:spTgt>
                                        </p:tgtEl>
                                        <p:attrNameLst>
                                          <p:attrName>style.visibility</p:attrName>
                                        </p:attrNameLst>
                                      </p:cBhvr>
                                      <p:to>
                                        <p:strVal val="visible"/>
                                      </p:to>
                                    </p:set>
                                    <p:anim calcmode="lin" valueType="num">
                                      <p:cBhvr>
                                        <p:cTn id="31" dur="500" fill="hold"/>
                                        <p:tgtEl>
                                          <p:spTgt spid="366">
                                            <p:txEl>
                                              <p:pRg st="3" end="3"/>
                                            </p:txEl>
                                          </p:spTgt>
                                        </p:tgtEl>
                                        <p:attrNameLst>
                                          <p:attrName>ppt_x</p:attrName>
                                        </p:attrNameLst>
                                      </p:cBhvr>
                                      <p:tavLst>
                                        <p:tav tm="0">
                                          <p:val>
                                            <p:strVal val="#ppt_x"/>
                                          </p:val>
                                        </p:tav>
                                        <p:tav tm="100000">
                                          <p:val>
                                            <p:strVal val="#ppt_x"/>
                                          </p:val>
                                        </p:tav>
                                      </p:tavLst>
                                    </p:anim>
                                    <p:anim calcmode="lin" valueType="num">
                                      <p:cBhvr>
                                        <p:cTn id="32" dur="500" fill="hold"/>
                                        <p:tgtEl>
                                          <p:spTgt spid="3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iterate>
                                    <p:tmAbs val="0"/>
                                  </p:iterate>
                                  <p:childTnLst>
                                    <p:set>
                                      <p:cBhvr>
                                        <p:cTn id="36" fill="hold"/>
                                        <p:tgtEl>
                                          <p:spTgt spid="374"/>
                                        </p:tgtEl>
                                        <p:attrNameLst>
                                          <p:attrName>style.visibility</p:attrName>
                                        </p:attrNameLst>
                                      </p:cBhvr>
                                      <p:to>
                                        <p:strVal val="visible"/>
                                      </p:to>
                                    </p:set>
                                    <p:anim calcmode="lin" valueType="num">
                                      <p:cBhvr>
                                        <p:cTn id="37" dur="500" fill="hold"/>
                                        <p:tgtEl>
                                          <p:spTgt spid="374"/>
                                        </p:tgtEl>
                                        <p:attrNameLst>
                                          <p:attrName>ppt_x</p:attrName>
                                        </p:attrNameLst>
                                      </p:cBhvr>
                                      <p:tavLst>
                                        <p:tav tm="0">
                                          <p:val>
                                            <p:strVal val="#ppt_x"/>
                                          </p:val>
                                        </p:tav>
                                        <p:tav tm="100000">
                                          <p:val>
                                            <p:strVal val="#ppt_x"/>
                                          </p:val>
                                        </p:tav>
                                      </p:tavLst>
                                    </p:anim>
                                    <p:anim calcmode="lin" valueType="num">
                                      <p:cBhvr>
                                        <p:cTn id="38" dur="500" fill="hold"/>
                                        <p:tgtEl>
                                          <p:spTgt spid="37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par>
                          <p:cTn id="43" fill="hold">
                            <p:stCondLst>
                              <p:cond delay="0"/>
                            </p:stCondLst>
                            <p:childTnLst>
                              <p:par>
                                <p:cTn id="44" presetID="23" presetClass="entr" presetSubtype="16" fill="hold" grpId="0" nodeType="afterEffect">
                                  <p:stCondLst>
                                    <p:cond delay="0"/>
                                  </p:stCondLst>
                                  <p:iterate>
                                    <p:tmAbs val="0"/>
                                  </p:iterate>
                                  <p:childTnLst>
                                    <p:set>
                                      <p:cBhvr>
                                        <p:cTn id="45" dur="1" fill="hold">
                                          <p:stCondLst>
                                            <p:cond delay="0"/>
                                          </p:stCondLst>
                                        </p:cTn>
                                        <p:tgtEl>
                                          <p:spTgt spid="373"/>
                                        </p:tgtEl>
                                        <p:attrNameLst>
                                          <p:attrName>style.visibility</p:attrName>
                                        </p:attrNameLst>
                                      </p:cBhvr>
                                      <p:to>
                                        <p:strVal val="visible"/>
                                      </p:to>
                                    </p:set>
                                    <p:anim calcmode="lin" valueType="num">
                                      <p:cBhvr>
                                        <p:cTn id="46" dur="500" fill="hold"/>
                                        <p:tgtEl>
                                          <p:spTgt spid="373"/>
                                        </p:tgtEl>
                                        <p:attrNameLst>
                                          <p:attrName>ppt_w</p:attrName>
                                        </p:attrNameLst>
                                      </p:cBhvr>
                                      <p:tavLst>
                                        <p:tav tm="0">
                                          <p:val>
                                            <p:fltVal val="0"/>
                                          </p:val>
                                        </p:tav>
                                        <p:tav tm="100000">
                                          <p:val>
                                            <p:strVal val="#ppt_w"/>
                                          </p:val>
                                        </p:tav>
                                      </p:tavLst>
                                    </p:anim>
                                    <p:anim calcmode="lin" valueType="num">
                                      <p:cBhvr>
                                        <p:cTn id="47" dur="500" fill="hold"/>
                                        <p:tgtEl>
                                          <p:spTgt spid="373"/>
                                        </p:tgtEl>
                                        <p:attrNameLst>
                                          <p:attrName>ppt_h</p:attrName>
                                        </p:attrNameLst>
                                      </p:cBhvr>
                                      <p:tavLst>
                                        <p:tav tm="0">
                                          <p:val>
                                            <p:fltVal val="0"/>
                                          </p:val>
                                        </p:tav>
                                        <p:tav tm="100000">
                                          <p:val>
                                            <p:strVal val="#ppt_h"/>
                                          </p:val>
                                        </p:tav>
                                      </p:tavLst>
                                    </p:anim>
                                  </p:childTnLst>
                                </p:cTn>
                              </p:par>
                            </p:childTnLst>
                          </p:cTn>
                        </p:par>
                        <p:par>
                          <p:cTn id="48" fill="hold">
                            <p:stCondLst>
                              <p:cond delay="500"/>
                            </p:stCondLst>
                            <p:childTnLst>
                              <p:par>
                                <p:cTn id="49" presetID="10" presetClass="entr" presetSubtype="0" fill="hold" grpId="0" nodeType="afterEffect">
                                  <p:stCondLst>
                                    <p:cond delay="0"/>
                                  </p:stCondLst>
                                  <p:iterate>
                                    <p:tmAbs val="0"/>
                                  </p:iterate>
                                  <p:childTnLst>
                                    <p:set>
                                      <p:cBhvr>
                                        <p:cTn id="50" fill="hold"/>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 grpId="0" uiExpand="1" build="p" bldLvl="5" animBg="1" advAuto="0"/>
      <p:bldP spid="373" grpId="0" animBg="1" advAuto="0"/>
      <p:bldP spid="374" grpId="0" animBg="1" advAuto="0"/>
      <p:bldP spid="19"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580" y="717764"/>
            <a:ext cx="3095625" cy="3244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1275082" y="1981200"/>
            <a:ext cx="1468118" cy="662940"/>
            <a:chOff x="6592305" y="4521947"/>
            <a:chExt cx="1468118" cy="662940"/>
          </a:xfrm>
        </p:grpSpPr>
        <p:sp>
          <p:nvSpPr>
            <p:cNvPr id="5" name="Oval 4"/>
            <p:cNvSpPr/>
            <p:nvPr/>
          </p:nvSpPr>
          <p:spPr>
            <a:xfrm rot="2646969">
              <a:off x="7757608" y="4521947"/>
              <a:ext cx="302815" cy="662940"/>
            </a:xfrm>
            <a:prstGeom prst="ellipse">
              <a:avLst/>
            </a:prstGeom>
            <a:noFill/>
            <a:ln w="317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5" name="Oval 14"/>
            <p:cNvSpPr/>
            <p:nvPr/>
          </p:nvSpPr>
          <p:spPr>
            <a:xfrm rot="18768852">
              <a:off x="6772367" y="4528975"/>
              <a:ext cx="302815" cy="662940"/>
            </a:xfrm>
            <a:prstGeom prst="ellipse">
              <a:avLst/>
            </a:prstGeom>
            <a:noFill/>
            <a:ln w="317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23" name="Straight Connector 22"/>
          <p:cNvCxnSpPr>
            <a:cxnSpLocks noChangeShapeType="1"/>
          </p:cNvCxnSpPr>
          <p:nvPr/>
        </p:nvCxnSpPr>
        <p:spPr bwMode="auto">
          <a:xfrm>
            <a:off x="241300" y="57101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pic>
        <p:nvPicPr>
          <p:cNvPr id="2" name="Picture 1"/>
          <p:cNvPicPr>
            <a:picLocks noChangeAspect="1"/>
          </p:cNvPicPr>
          <p:nvPr/>
        </p:nvPicPr>
        <p:blipFill rotWithShape="1">
          <a:blip r:embed="rId4"/>
          <a:srcRect r="47677"/>
          <a:stretch/>
        </p:blipFill>
        <p:spPr>
          <a:xfrm>
            <a:off x="3297969" y="710424"/>
            <a:ext cx="2804029" cy="3251976"/>
          </a:xfrm>
          <a:prstGeom prst="rect">
            <a:avLst/>
          </a:prstGeom>
        </p:spPr>
      </p:pic>
      <p:pic>
        <p:nvPicPr>
          <p:cNvPr id="12" name="Picture 11"/>
          <p:cNvPicPr>
            <a:picLocks noChangeAspect="1"/>
          </p:cNvPicPr>
          <p:nvPr/>
        </p:nvPicPr>
        <p:blipFill>
          <a:blip r:embed="rId5"/>
          <a:stretch>
            <a:fillRect/>
          </a:stretch>
        </p:blipFill>
        <p:spPr>
          <a:xfrm>
            <a:off x="6222514" y="1183102"/>
            <a:ext cx="2710068" cy="2420340"/>
          </a:xfrm>
          <a:prstGeom prst="rect">
            <a:avLst/>
          </a:prstGeom>
        </p:spPr>
      </p:pic>
      <p:sp>
        <p:nvSpPr>
          <p:cNvPr id="13" name="Rectangle 12"/>
          <p:cNvSpPr/>
          <p:nvPr/>
        </p:nvSpPr>
        <p:spPr>
          <a:xfrm>
            <a:off x="152400" y="56346"/>
            <a:ext cx="7454285" cy="477054"/>
          </a:xfrm>
          <a:prstGeom prst="rect">
            <a:avLst/>
          </a:prstGeom>
        </p:spPr>
        <p:txBody>
          <a:bodyPr wrap="none">
            <a:spAutoFit/>
          </a:bodyPr>
          <a:lstStyle/>
          <a:p>
            <a:r>
              <a:rPr lang="en-US" sz="2500" b="1" i="1" dirty="0">
                <a:solidFill>
                  <a:schemeClr val="bg1"/>
                </a:solidFill>
                <a:latin typeface="Times New Roman" panose="02020603050405020304" pitchFamily="18" charset="0"/>
                <a:ea typeface="+mj-ea"/>
                <a:cs typeface="Times New Roman" panose="02020603050405020304" pitchFamily="18" charset="0"/>
              </a:rPr>
              <a:t>Electronic structure evolution of carrier-doped Sr</a:t>
            </a:r>
            <a:r>
              <a:rPr lang="en-US" sz="2500" b="1" i="1" baseline="-25000" dirty="0">
                <a:solidFill>
                  <a:schemeClr val="bg1"/>
                </a:solidFill>
                <a:latin typeface="Times New Roman" panose="02020603050405020304" pitchFamily="18" charset="0"/>
                <a:ea typeface="+mj-ea"/>
                <a:cs typeface="Times New Roman" panose="02020603050405020304" pitchFamily="18" charset="0"/>
              </a:rPr>
              <a:t>2</a:t>
            </a:r>
            <a:r>
              <a:rPr lang="en-US" sz="2500" b="1" i="1" dirty="0">
                <a:solidFill>
                  <a:schemeClr val="bg1"/>
                </a:solidFill>
                <a:latin typeface="Times New Roman" panose="02020603050405020304" pitchFamily="18" charset="0"/>
                <a:ea typeface="+mj-ea"/>
                <a:cs typeface="Times New Roman" panose="02020603050405020304" pitchFamily="18" charset="0"/>
              </a:rPr>
              <a:t>IrO</a:t>
            </a:r>
            <a:r>
              <a:rPr lang="en-US" sz="2500" b="1" i="1" baseline="-25000" dirty="0">
                <a:solidFill>
                  <a:schemeClr val="bg1"/>
                </a:solidFill>
                <a:latin typeface="Times New Roman" panose="02020603050405020304" pitchFamily="18" charset="0"/>
                <a:ea typeface="+mj-ea"/>
                <a:cs typeface="Times New Roman" panose="02020603050405020304" pitchFamily="18" charset="0"/>
              </a:rPr>
              <a:t>4</a:t>
            </a:r>
            <a:endParaRPr lang="en-US" sz="2500" b="1" i="1" dirty="0">
              <a:solidFill>
                <a:schemeClr val="bg1"/>
              </a:solidFill>
              <a:latin typeface="Times New Roman" panose="02020603050405020304" pitchFamily="18" charset="0"/>
              <a:ea typeface="+mj-ea"/>
              <a:cs typeface="Times New Roman" panose="02020603050405020304" pitchFamily="18" charset="0"/>
            </a:endParaRPr>
          </a:p>
        </p:txBody>
      </p:sp>
      <p:sp>
        <p:nvSpPr>
          <p:cNvPr id="14" name="TextBox 13"/>
          <p:cNvSpPr txBox="1"/>
          <p:nvPr/>
        </p:nvSpPr>
        <p:spPr>
          <a:xfrm>
            <a:off x="129988" y="4523363"/>
            <a:ext cx="8693065" cy="1877437"/>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Both </a:t>
            </a:r>
            <a:r>
              <a:rPr lang="en-US" altLang="zh-CN" sz="2000" dirty="0">
                <a:solidFill>
                  <a:schemeClr val="bg1"/>
                </a:solidFill>
                <a:latin typeface="Times New Roman" panose="02020603050405020304" pitchFamily="18" charset="0"/>
                <a:cs typeface="Times New Roman" panose="02020603050405020304" pitchFamily="18" charset="0"/>
              </a:rPr>
              <a:t>MBE- and flux- grown lightly La doped Sr</a:t>
            </a:r>
            <a:r>
              <a:rPr lang="en-US" altLang="zh-CN" sz="2000" baseline="-25000" dirty="0">
                <a:solidFill>
                  <a:schemeClr val="bg1"/>
                </a:solidFill>
                <a:latin typeface="Times New Roman" panose="02020603050405020304" pitchFamily="18" charset="0"/>
                <a:cs typeface="Times New Roman" panose="02020603050405020304" pitchFamily="18" charset="0"/>
              </a:rPr>
              <a:t>2</a:t>
            </a:r>
            <a:r>
              <a:rPr lang="en-US" altLang="zh-CN" sz="2000" dirty="0">
                <a:solidFill>
                  <a:schemeClr val="bg1"/>
                </a:solidFill>
                <a:latin typeface="Times New Roman" panose="02020603050405020304" pitchFamily="18" charset="0"/>
                <a:cs typeface="Times New Roman" panose="02020603050405020304" pitchFamily="18" charset="0"/>
              </a:rPr>
              <a:t>IrO</a:t>
            </a:r>
            <a:r>
              <a:rPr lang="en-US" altLang="zh-CN" sz="2000" baseline="-25000" dirty="0">
                <a:solidFill>
                  <a:schemeClr val="bg1"/>
                </a:solidFill>
                <a:latin typeface="Times New Roman" panose="02020603050405020304" pitchFamily="18" charset="0"/>
                <a:cs typeface="Times New Roman" panose="02020603050405020304" pitchFamily="18" charset="0"/>
              </a:rPr>
              <a:t>4</a:t>
            </a:r>
            <a:r>
              <a:rPr lang="en-US" altLang="zh-CN" sz="2000" dirty="0">
                <a:solidFill>
                  <a:schemeClr val="bg1"/>
                </a:solidFill>
                <a:latin typeface="Times New Roman" panose="02020603050405020304" pitchFamily="18" charset="0"/>
                <a:cs typeface="Times New Roman" panose="02020603050405020304" pitchFamily="18" charset="0"/>
              </a:rPr>
              <a:t> show evident Fermi arcs; Effective doping levels: </a:t>
            </a:r>
            <a:r>
              <a:rPr lang="en-US" altLang="zh-CN" sz="2000" dirty="0">
                <a:solidFill>
                  <a:srgbClr val="FF0000"/>
                </a:solidFill>
                <a:latin typeface="Times New Roman" panose="02020603050405020304" pitchFamily="18" charset="0"/>
                <a:cs typeface="Times New Roman" panose="02020603050405020304" pitchFamily="18" charset="0"/>
              </a:rPr>
              <a:t>MBE: x~0.046, Flux: x~0.05</a:t>
            </a:r>
          </a:p>
          <a:p>
            <a:pPr marL="285750" indent="-285750">
              <a:buFont typeface="Arial" panose="020B0604020202020204" pitchFamily="34" charset="0"/>
              <a:buChar char="•"/>
            </a:pPr>
            <a:endParaRPr lang="en-US" altLang="zh-CN" sz="800" dirty="0">
              <a:solidFill>
                <a:srgbClr val="FF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sz="2000" dirty="0">
                <a:solidFill>
                  <a:schemeClr val="bg1"/>
                </a:solidFill>
                <a:latin typeface="Times New Roman" panose="02020603050405020304" pitchFamily="18" charset="0"/>
                <a:cs typeface="Times New Roman" panose="02020603050405020304" pitchFamily="18" charset="0"/>
              </a:rPr>
              <a:t>Both samples exhibit insulating ground state, down to ∼50 K followed by an upturn at lower temperature, comparable to UD </a:t>
            </a:r>
            <a:r>
              <a:rPr lang="en-US" altLang="zh-CN" sz="2000" dirty="0" err="1">
                <a:solidFill>
                  <a:schemeClr val="bg1"/>
                </a:solidFill>
                <a:latin typeface="Times New Roman" panose="02020603050405020304" pitchFamily="18" charset="0"/>
                <a:cs typeface="Times New Roman" panose="02020603050405020304" pitchFamily="18" charset="0"/>
              </a:rPr>
              <a:t>cuprates</a:t>
            </a:r>
            <a:r>
              <a:rPr lang="en-US" altLang="zh-CN" sz="2000" dirty="0">
                <a:solidFill>
                  <a:schemeClr val="bg1"/>
                </a:solidFill>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altLang="zh-CN" sz="8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sz="2000" dirty="0">
                <a:solidFill>
                  <a:schemeClr val="bg1"/>
                </a:solidFill>
                <a:latin typeface="Times New Roman" panose="02020603050405020304" pitchFamily="18" charset="0"/>
                <a:cs typeface="Times New Roman" panose="02020603050405020304" pitchFamily="18" charset="0"/>
              </a:rPr>
              <a:t>No signs of superconductivity.</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118540" y="4030676"/>
            <a:ext cx="2495491" cy="307777"/>
          </a:xfrm>
          <a:prstGeom prst="rect">
            <a:avLst/>
          </a:prstGeom>
          <a:noFill/>
        </p:spPr>
        <p:txBody>
          <a:bodyPr wrap="none" rtlCol="0">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M. Y. Li and DWS, CPL, 2015</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3222344" y="4030676"/>
            <a:ext cx="1729384" cy="307777"/>
          </a:xfrm>
          <a:prstGeom prst="rect">
            <a:avLst/>
          </a:prstGeom>
          <a:noFill/>
        </p:spPr>
        <p:txBody>
          <a:bodyPr wrap="none" rtlCol="0">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A. Torre, PRL, 2015</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845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Rounded Rectangle 147"/>
          <p:cNvSpPr/>
          <p:nvPr/>
        </p:nvSpPr>
        <p:spPr>
          <a:xfrm>
            <a:off x="351324" y="3971129"/>
            <a:ext cx="3914127" cy="242967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13" name="Rounded Rectangle 12"/>
          <p:cNvSpPr/>
          <p:nvPr/>
        </p:nvSpPr>
        <p:spPr>
          <a:xfrm>
            <a:off x="318911" y="1027778"/>
            <a:ext cx="3914127" cy="213360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 name="Title 1"/>
          <p:cNvSpPr>
            <a:spLocks noGrp="1"/>
          </p:cNvSpPr>
          <p:nvPr>
            <p:ph type="title"/>
          </p:nvPr>
        </p:nvSpPr>
        <p:spPr>
          <a:xfrm>
            <a:off x="228600" y="-250609"/>
            <a:ext cx="9336087" cy="1143000"/>
          </a:xfrm>
        </p:spPr>
        <p:txBody>
          <a:bodyPr/>
          <a:lstStyle/>
          <a:p>
            <a:pPr algn="l" defTabSz="914400" eaLnBrk="1" hangingPunct="1"/>
            <a:r>
              <a:rPr lang="en-US" altLang="zh-CN" sz="2500" b="1" i="1" dirty="0">
                <a:solidFill>
                  <a:schemeClr val="bg1"/>
                </a:solidFill>
                <a:latin typeface="Times New Roman" panose="02020603050405020304" pitchFamily="18" charset="0"/>
                <a:ea typeface="+mj-ea"/>
                <a:cs typeface="Times New Roman" panose="02020603050405020304" pitchFamily="18" charset="0"/>
              </a:rPr>
              <a:t>Manipulating iridates by tailoring superlattices</a:t>
            </a:r>
          </a:p>
        </p:txBody>
      </p:sp>
      <p:pic>
        <p:nvPicPr>
          <p:cNvPr id="4" name="图片 36"/>
          <p:cNvPicPr/>
          <p:nvPr/>
        </p:nvPicPr>
        <p:blipFill>
          <a:blip r:embed="rId3" cstate="print">
            <a:extLst>
              <a:ext uri="{28A0092B-C50C-407E-A947-70E740481C1C}">
                <a14:useLocalDpi xmlns:a14="http://schemas.microsoft.com/office/drawing/2010/main" val="0"/>
              </a:ext>
            </a:extLst>
          </a:blip>
          <a:stretch>
            <a:fillRect/>
          </a:stretch>
        </p:blipFill>
        <p:spPr>
          <a:xfrm>
            <a:off x="565588" y="1261969"/>
            <a:ext cx="1421611" cy="1676400"/>
          </a:xfrm>
          <a:prstGeom prst="rect">
            <a:avLst/>
          </a:prstGeom>
        </p:spPr>
      </p:pic>
      <p:pic>
        <p:nvPicPr>
          <p:cNvPr id="5" name="图片 28"/>
          <p:cNvPicPr/>
          <p:nvPr/>
        </p:nvPicPr>
        <p:blipFill>
          <a:blip r:embed="rId4">
            <a:extLst>
              <a:ext uri="{28A0092B-C50C-407E-A947-70E740481C1C}">
                <a14:useLocalDpi xmlns:a14="http://schemas.microsoft.com/office/drawing/2010/main" val="0"/>
              </a:ext>
            </a:extLst>
          </a:blip>
          <a:stretch>
            <a:fillRect/>
          </a:stretch>
        </p:blipFill>
        <p:spPr>
          <a:xfrm>
            <a:off x="2056528" y="1218469"/>
            <a:ext cx="1905000" cy="1154854"/>
          </a:xfrm>
          <a:prstGeom prst="rect">
            <a:avLst/>
          </a:prstGeom>
        </p:spPr>
      </p:pic>
      <p:pic>
        <p:nvPicPr>
          <p:cNvPr id="6" name="Picture 5"/>
          <p:cNvPicPr>
            <a:picLocks noChangeAspect="1"/>
          </p:cNvPicPr>
          <p:nvPr/>
        </p:nvPicPr>
        <p:blipFill>
          <a:blip r:embed="rId5"/>
          <a:stretch>
            <a:fillRect/>
          </a:stretch>
        </p:blipFill>
        <p:spPr>
          <a:xfrm>
            <a:off x="2257861" y="4265311"/>
            <a:ext cx="1932927" cy="1676400"/>
          </a:xfrm>
          <a:prstGeom prst="rect">
            <a:avLst/>
          </a:prstGeom>
        </p:spPr>
      </p:pic>
      <p:grpSp>
        <p:nvGrpSpPr>
          <p:cNvPr id="9" name="Group 8"/>
          <p:cNvGrpSpPr/>
          <p:nvPr/>
        </p:nvGrpSpPr>
        <p:grpSpPr>
          <a:xfrm>
            <a:off x="552918" y="4183067"/>
            <a:ext cx="1620645" cy="1725987"/>
            <a:chOff x="5957122" y="1484784"/>
            <a:chExt cx="2503310" cy="2666025"/>
          </a:xfrm>
        </p:grpSpPr>
        <p:pic>
          <p:nvPicPr>
            <p:cNvPr id="1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7122" y="1484784"/>
              <a:ext cx="2503310" cy="2666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29555" y="2996952"/>
              <a:ext cx="1566781" cy="829281"/>
            </a:xfrm>
            <a:prstGeom prst="rect">
              <a:avLst/>
            </a:prstGeom>
            <a:solidFill>
              <a:schemeClr val="bg1"/>
            </a:solidFill>
            <a:ln>
              <a:noFill/>
            </a:ln>
            <a:effectLst/>
          </p:spPr>
        </p:pic>
        <p:cxnSp>
          <p:nvCxnSpPr>
            <p:cNvPr id="12" name="Straight Arrow Connector 11"/>
            <p:cNvCxnSpPr/>
            <p:nvPr/>
          </p:nvCxnSpPr>
          <p:spPr>
            <a:xfrm>
              <a:off x="7208777" y="1844824"/>
              <a:ext cx="553422" cy="97297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4517134" y="924614"/>
            <a:ext cx="4381033" cy="5333923"/>
            <a:chOff x="4674597" y="838200"/>
            <a:chExt cx="4038600" cy="4917009"/>
          </a:xfrm>
        </p:grpSpPr>
        <p:grpSp>
          <p:nvGrpSpPr>
            <p:cNvPr id="14" name="Group 13"/>
            <p:cNvGrpSpPr/>
            <p:nvPr/>
          </p:nvGrpSpPr>
          <p:grpSpPr>
            <a:xfrm>
              <a:off x="4674597" y="838200"/>
              <a:ext cx="4038600" cy="4917009"/>
              <a:chOff x="203660" y="1023397"/>
              <a:chExt cx="4038600" cy="4917009"/>
            </a:xfrm>
          </p:grpSpPr>
          <p:sp>
            <p:nvSpPr>
              <p:cNvPr id="15" name="Text Box 7"/>
              <p:cNvSpPr txBox="1">
                <a:spLocks noChangeArrowheads="1"/>
              </p:cNvSpPr>
              <p:nvPr/>
            </p:nvSpPr>
            <p:spPr bwMode="auto">
              <a:xfrm>
                <a:off x="889460" y="1867203"/>
                <a:ext cx="1240596" cy="307777"/>
              </a:xfrm>
              <a:prstGeom prst="rect">
                <a:avLst/>
              </a:prstGeom>
              <a:noFill/>
              <a:ln w="9525">
                <a:noFill/>
                <a:miter lim="800000"/>
                <a:headEnd/>
                <a:tailEnd/>
              </a:ln>
              <a:effectLst/>
            </p:spPr>
            <p:txBody>
              <a:bodyPr wrap="none">
                <a:spAutoFit/>
              </a:bodyPr>
              <a:lstStyle/>
              <a:p>
                <a:r>
                  <a:rPr lang="en-US" sz="1400" b="1" dirty="0">
                    <a:solidFill>
                      <a:schemeClr val="bg1"/>
                    </a:solidFill>
                    <a:latin typeface="Times New Roman" pitchFamily="18" charset="0"/>
                    <a:cs typeface="Arial" pitchFamily="34" charset="0"/>
                  </a:rPr>
                  <a:t>O</a:t>
                </a:r>
                <a:r>
                  <a:rPr lang="en-US" sz="1400" b="1" baseline="-25000" dirty="0">
                    <a:solidFill>
                      <a:schemeClr val="bg1"/>
                    </a:solidFill>
                    <a:latin typeface="Times New Roman" pitchFamily="18" charset="0"/>
                    <a:cs typeface="Arial" pitchFamily="34" charset="0"/>
                  </a:rPr>
                  <a:t>3</a:t>
                </a:r>
                <a:r>
                  <a:rPr lang="en-US" sz="1400" b="1" dirty="0">
                    <a:solidFill>
                      <a:schemeClr val="bg1"/>
                    </a:solidFill>
                    <a:latin typeface="Times New Roman" pitchFamily="18" charset="0"/>
                    <a:cs typeface="Arial" pitchFamily="34" charset="0"/>
                  </a:rPr>
                  <a:t> 2x10</a:t>
                </a:r>
                <a:r>
                  <a:rPr lang="en-US" sz="1400" b="1" baseline="30000" dirty="0">
                    <a:solidFill>
                      <a:schemeClr val="bg1"/>
                    </a:solidFill>
                    <a:latin typeface="Times New Roman" pitchFamily="18" charset="0"/>
                    <a:cs typeface="Arial" pitchFamily="34" charset="0"/>
                  </a:rPr>
                  <a:t>-6</a:t>
                </a:r>
                <a:r>
                  <a:rPr lang="en-US" sz="1400" b="1" dirty="0">
                    <a:solidFill>
                      <a:schemeClr val="bg1"/>
                    </a:solidFill>
                    <a:latin typeface="Times New Roman" pitchFamily="18" charset="0"/>
                    <a:cs typeface="Arial" pitchFamily="34" charset="0"/>
                  </a:rPr>
                  <a:t>Torr</a:t>
                </a:r>
              </a:p>
            </p:txBody>
          </p:sp>
          <p:sp>
            <p:nvSpPr>
              <p:cNvPr id="16" name="Text Box 8"/>
              <p:cNvSpPr txBox="1">
                <a:spLocks noChangeArrowheads="1"/>
              </p:cNvSpPr>
              <p:nvPr/>
            </p:nvSpPr>
            <p:spPr bwMode="auto">
              <a:xfrm>
                <a:off x="314952" y="1023397"/>
                <a:ext cx="3321743" cy="369332"/>
              </a:xfrm>
              <a:prstGeom prst="rect">
                <a:avLst/>
              </a:prstGeom>
              <a:noFill/>
              <a:ln w="9525">
                <a:noFill/>
                <a:miter lim="800000"/>
                <a:headEnd/>
                <a:tailEnd/>
              </a:ln>
              <a:effectLst/>
            </p:spPr>
            <p:txBody>
              <a:bodyPr wrap="none">
                <a:spAutoFit/>
              </a:bodyPr>
              <a:lstStyle/>
              <a:p>
                <a:r>
                  <a:rPr lang="en-US" b="1" dirty="0">
                    <a:solidFill>
                      <a:schemeClr val="bg1"/>
                    </a:solidFill>
                    <a:cs typeface="Arial" pitchFamily="34" charset="0"/>
                  </a:rPr>
                  <a:t>SrIrO</a:t>
                </a:r>
                <a:r>
                  <a:rPr lang="en-US" b="1" baseline="-25000" dirty="0">
                    <a:solidFill>
                      <a:schemeClr val="bg1"/>
                    </a:solidFill>
                    <a:cs typeface="Arial" pitchFamily="34" charset="0"/>
                  </a:rPr>
                  <a:t>3</a:t>
                </a:r>
                <a:r>
                  <a:rPr lang="en-US" b="1" dirty="0">
                    <a:solidFill>
                      <a:schemeClr val="bg1"/>
                    </a:solidFill>
                    <a:cs typeface="Arial" pitchFamily="34" charset="0"/>
                  </a:rPr>
                  <a:t> epitaxial superlattices</a:t>
                </a:r>
              </a:p>
            </p:txBody>
          </p:sp>
          <p:sp>
            <p:nvSpPr>
              <p:cNvPr id="17" name="Text Box 10"/>
              <p:cNvSpPr txBox="1">
                <a:spLocks noChangeArrowheads="1"/>
              </p:cNvSpPr>
              <p:nvPr/>
            </p:nvSpPr>
            <p:spPr bwMode="auto">
              <a:xfrm>
                <a:off x="685222" y="2283023"/>
                <a:ext cx="737638" cy="307777"/>
              </a:xfrm>
              <a:prstGeom prst="rect">
                <a:avLst/>
              </a:prstGeom>
              <a:noFill/>
              <a:ln w="9525">
                <a:noFill/>
                <a:miter lim="800000"/>
                <a:headEnd/>
                <a:tailEnd/>
              </a:ln>
              <a:effectLst/>
            </p:spPr>
            <p:txBody>
              <a:bodyPr wrap="none">
                <a:spAutoFit/>
              </a:bodyPr>
              <a:lstStyle/>
              <a:p>
                <a:r>
                  <a:rPr lang="en-US" sz="1400" b="1" dirty="0">
                    <a:solidFill>
                      <a:schemeClr val="bg1"/>
                    </a:solidFill>
                    <a:cs typeface="Arial" pitchFamily="34" charset="0"/>
                  </a:rPr>
                  <a:t>SrTiO</a:t>
                </a:r>
                <a:r>
                  <a:rPr lang="en-US" sz="1400" b="1" baseline="-25000" dirty="0">
                    <a:solidFill>
                      <a:schemeClr val="bg1"/>
                    </a:solidFill>
                    <a:cs typeface="Arial" pitchFamily="34" charset="0"/>
                  </a:rPr>
                  <a:t>3</a:t>
                </a:r>
              </a:p>
            </p:txBody>
          </p:sp>
          <p:sp>
            <p:nvSpPr>
              <p:cNvPr id="18" name="Text Box 11"/>
              <p:cNvSpPr txBox="1">
                <a:spLocks noChangeArrowheads="1"/>
              </p:cNvSpPr>
              <p:nvPr/>
            </p:nvSpPr>
            <p:spPr bwMode="auto">
              <a:xfrm>
                <a:off x="584660" y="2590800"/>
                <a:ext cx="702436" cy="307777"/>
              </a:xfrm>
              <a:prstGeom prst="rect">
                <a:avLst/>
              </a:prstGeom>
              <a:noFill/>
              <a:ln w="9525">
                <a:noFill/>
                <a:miter lim="800000"/>
                <a:headEnd/>
                <a:tailEnd/>
              </a:ln>
              <a:effectLst/>
            </p:spPr>
            <p:txBody>
              <a:bodyPr wrap="none">
                <a:spAutoFit/>
              </a:bodyPr>
              <a:lstStyle/>
              <a:p>
                <a:r>
                  <a:rPr lang="en-US" sz="1400" b="1" dirty="0">
                    <a:solidFill>
                      <a:schemeClr val="bg1"/>
                    </a:solidFill>
                    <a:cs typeface="Arial" pitchFamily="34" charset="0"/>
                  </a:rPr>
                  <a:t>SrIrO</a:t>
                </a:r>
                <a:r>
                  <a:rPr lang="en-US" sz="1400" b="1" baseline="-25000" dirty="0">
                    <a:solidFill>
                      <a:schemeClr val="bg1"/>
                    </a:solidFill>
                    <a:cs typeface="Arial" pitchFamily="34" charset="0"/>
                  </a:rPr>
                  <a:t>3</a:t>
                </a:r>
              </a:p>
            </p:txBody>
          </p:sp>
          <p:sp>
            <p:nvSpPr>
              <p:cNvPr id="19" name="Line 13"/>
              <p:cNvSpPr>
                <a:spLocks noChangeShapeType="1"/>
              </p:cNvSpPr>
              <p:nvPr/>
            </p:nvSpPr>
            <p:spPr bwMode="auto">
              <a:xfrm>
                <a:off x="203660" y="2625025"/>
                <a:ext cx="1155700"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0" name="Line 14"/>
              <p:cNvSpPr>
                <a:spLocks noChangeShapeType="1"/>
              </p:cNvSpPr>
              <p:nvPr/>
            </p:nvSpPr>
            <p:spPr bwMode="auto">
              <a:xfrm flipV="1">
                <a:off x="1368885" y="2459038"/>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1" name="Line 15"/>
              <p:cNvSpPr>
                <a:spLocks noChangeShapeType="1"/>
              </p:cNvSpPr>
              <p:nvPr/>
            </p:nvSpPr>
            <p:spPr bwMode="auto">
              <a:xfrm flipV="1">
                <a:off x="1478423" y="2459038"/>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2" name="Line 16"/>
              <p:cNvSpPr>
                <a:spLocks noChangeShapeType="1"/>
              </p:cNvSpPr>
              <p:nvPr/>
            </p:nvSpPr>
            <p:spPr bwMode="auto">
              <a:xfrm flipV="1">
                <a:off x="1575260" y="2459038"/>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3" name="Line 17"/>
              <p:cNvSpPr>
                <a:spLocks noChangeShapeType="1"/>
              </p:cNvSpPr>
              <p:nvPr/>
            </p:nvSpPr>
            <p:spPr bwMode="auto">
              <a:xfrm flipV="1">
                <a:off x="1680035" y="2459038"/>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4" name="Line 18"/>
              <p:cNvSpPr>
                <a:spLocks noChangeShapeType="1"/>
              </p:cNvSpPr>
              <p:nvPr/>
            </p:nvSpPr>
            <p:spPr bwMode="auto">
              <a:xfrm>
                <a:off x="1373648" y="2459038"/>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5" name="Line 19"/>
              <p:cNvSpPr>
                <a:spLocks noChangeShapeType="1"/>
              </p:cNvSpPr>
              <p:nvPr/>
            </p:nvSpPr>
            <p:spPr bwMode="auto">
              <a:xfrm>
                <a:off x="203660" y="2895600"/>
                <a:ext cx="1066800"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6" name="Line 20"/>
              <p:cNvSpPr>
                <a:spLocks noChangeShapeType="1"/>
              </p:cNvSpPr>
              <p:nvPr/>
            </p:nvSpPr>
            <p:spPr bwMode="auto">
              <a:xfrm flipV="1">
                <a:off x="1270460" y="2711450"/>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7" name="Line 21"/>
              <p:cNvSpPr>
                <a:spLocks noChangeShapeType="1"/>
              </p:cNvSpPr>
              <p:nvPr/>
            </p:nvSpPr>
            <p:spPr bwMode="auto">
              <a:xfrm flipV="1">
                <a:off x="1368885" y="2711450"/>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8" name="Line 22"/>
              <p:cNvSpPr>
                <a:spLocks noChangeShapeType="1"/>
              </p:cNvSpPr>
              <p:nvPr/>
            </p:nvSpPr>
            <p:spPr bwMode="auto">
              <a:xfrm>
                <a:off x="1270460" y="2719388"/>
                <a:ext cx="10001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29" name="Line 24"/>
              <p:cNvSpPr>
                <a:spLocks noChangeShapeType="1"/>
              </p:cNvSpPr>
              <p:nvPr/>
            </p:nvSpPr>
            <p:spPr bwMode="auto">
              <a:xfrm>
                <a:off x="405273" y="2183720"/>
                <a:ext cx="3836987"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30" name="Line 25"/>
              <p:cNvSpPr>
                <a:spLocks noChangeShapeType="1"/>
              </p:cNvSpPr>
              <p:nvPr/>
            </p:nvSpPr>
            <p:spPr bwMode="auto">
              <a:xfrm flipV="1">
                <a:off x="405273" y="2189163"/>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31" name="Line 26"/>
              <p:cNvSpPr>
                <a:spLocks noChangeShapeType="1"/>
              </p:cNvSpPr>
              <p:nvPr/>
            </p:nvSpPr>
            <p:spPr bwMode="auto">
              <a:xfrm>
                <a:off x="203660" y="2362200"/>
                <a:ext cx="20161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32" name="Line 27"/>
              <p:cNvSpPr>
                <a:spLocks noChangeShapeType="1"/>
              </p:cNvSpPr>
              <p:nvPr/>
            </p:nvSpPr>
            <p:spPr bwMode="auto">
              <a:xfrm>
                <a:off x="203660" y="1849438"/>
                <a:ext cx="4038600"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33" name="Line 28"/>
              <p:cNvSpPr>
                <a:spLocks noChangeShapeType="1"/>
              </p:cNvSpPr>
              <p:nvPr/>
            </p:nvSpPr>
            <p:spPr bwMode="auto">
              <a:xfrm>
                <a:off x="405273" y="1752600"/>
                <a:ext cx="0" cy="1517650"/>
              </a:xfrm>
              <a:prstGeom prst="line">
                <a:avLst/>
              </a:prstGeom>
              <a:noFill/>
              <a:ln w="28575">
                <a:solidFill>
                  <a:srgbClr val="00FFFF"/>
                </a:solidFill>
                <a:prstDash val="dash"/>
                <a:round/>
                <a:headEnd/>
                <a:tailEnd/>
              </a:ln>
              <a:effectLst/>
            </p:spPr>
            <p:txBody>
              <a:bodyPr/>
              <a:lstStyle/>
              <a:p>
                <a:endParaRPr lang="en-US" dirty="0">
                  <a:solidFill>
                    <a:schemeClr val="bg1"/>
                  </a:solidFill>
                </a:endParaRPr>
              </a:p>
            </p:txBody>
          </p:sp>
          <p:sp>
            <p:nvSpPr>
              <p:cNvPr id="34" name="Line 30"/>
              <p:cNvSpPr>
                <a:spLocks noChangeShapeType="1"/>
              </p:cNvSpPr>
              <p:nvPr/>
            </p:nvSpPr>
            <p:spPr bwMode="auto">
              <a:xfrm>
                <a:off x="203660" y="3154363"/>
                <a:ext cx="4038600" cy="0"/>
              </a:xfrm>
              <a:prstGeom prst="line">
                <a:avLst/>
              </a:prstGeom>
              <a:noFill/>
              <a:ln w="28575">
                <a:solidFill>
                  <a:srgbClr val="00FFFF"/>
                </a:solidFill>
                <a:round/>
                <a:headEnd/>
                <a:tailEnd type="triangle" w="med" len="med"/>
              </a:ln>
              <a:effectLst/>
            </p:spPr>
            <p:txBody>
              <a:bodyPr/>
              <a:lstStyle/>
              <a:p>
                <a:endParaRPr lang="en-US" dirty="0">
                  <a:solidFill>
                    <a:schemeClr val="bg1"/>
                  </a:solidFill>
                </a:endParaRPr>
              </a:p>
            </p:txBody>
          </p:sp>
          <p:sp>
            <p:nvSpPr>
              <p:cNvPr id="35" name="Text Box 31"/>
              <p:cNvSpPr txBox="1">
                <a:spLocks noChangeArrowheads="1"/>
              </p:cNvSpPr>
              <p:nvPr/>
            </p:nvSpPr>
            <p:spPr bwMode="auto">
              <a:xfrm>
                <a:off x="1308560" y="3124200"/>
                <a:ext cx="2019300" cy="304800"/>
              </a:xfrm>
              <a:prstGeom prst="rect">
                <a:avLst/>
              </a:prstGeom>
              <a:noFill/>
              <a:ln w="28575">
                <a:noFill/>
                <a:miter lim="800000"/>
                <a:headEnd/>
                <a:tailEnd/>
              </a:ln>
              <a:effectLst/>
            </p:spPr>
            <p:txBody>
              <a:bodyPr>
                <a:spAutoFit/>
              </a:bodyPr>
              <a:lstStyle/>
              <a:p>
                <a:pPr algn="ctr">
                  <a:spcBef>
                    <a:spcPct val="50000"/>
                  </a:spcBef>
                </a:pPr>
                <a:r>
                  <a:rPr lang="en-US" sz="1400" b="1" dirty="0">
                    <a:solidFill>
                      <a:schemeClr val="bg1"/>
                    </a:solidFill>
                    <a:latin typeface="Times New Roman" pitchFamily="18" charset="0"/>
                    <a:cs typeface="Arial" pitchFamily="34" charset="0"/>
                  </a:rPr>
                  <a:t>Time</a:t>
                </a:r>
              </a:p>
            </p:txBody>
          </p:sp>
          <p:sp>
            <p:nvSpPr>
              <p:cNvPr id="36" name="Line 35"/>
              <p:cNvSpPr>
                <a:spLocks noChangeShapeType="1"/>
              </p:cNvSpPr>
              <p:nvPr/>
            </p:nvSpPr>
            <p:spPr bwMode="auto">
              <a:xfrm>
                <a:off x="1475248" y="2638425"/>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37" name="Line 36"/>
              <p:cNvSpPr>
                <a:spLocks noChangeShapeType="1"/>
              </p:cNvSpPr>
              <p:nvPr/>
            </p:nvSpPr>
            <p:spPr bwMode="auto">
              <a:xfrm>
                <a:off x="1575260" y="2454275"/>
                <a:ext cx="10001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38" name="Line 37"/>
              <p:cNvSpPr>
                <a:spLocks noChangeShapeType="1"/>
              </p:cNvSpPr>
              <p:nvPr/>
            </p:nvSpPr>
            <p:spPr bwMode="auto">
              <a:xfrm>
                <a:off x="1680035" y="2638425"/>
                <a:ext cx="10001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nvGrpSpPr>
              <p:cNvPr id="39" name="Group 38"/>
              <p:cNvGrpSpPr>
                <a:grpSpLocks/>
              </p:cNvGrpSpPr>
              <p:nvPr/>
            </p:nvGrpSpPr>
            <p:grpSpPr bwMode="auto">
              <a:xfrm>
                <a:off x="1780048" y="2454275"/>
                <a:ext cx="206375" cy="179388"/>
                <a:chOff x="3662" y="1728"/>
                <a:chExt cx="130" cy="113"/>
              </a:xfrm>
            </p:grpSpPr>
            <p:sp>
              <p:nvSpPr>
                <p:cNvPr id="142" name="Line 39"/>
                <p:cNvSpPr>
                  <a:spLocks noChangeShapeType="1"/>
                </p:cNvSpPr>
                <p:nvPr/>
              </p:nvSpPr>
              <p:spPr bwMode="auto">
                <a:xfrm flipV="1">
                  <a:off x="3662" y="1728"/>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43" name="Line 40"/>
                <p:cNvSpPr>
                  <a:spLocks noChangeShapeType="1"/>
                </p:cNvSpPr>
                <p:nvPr/>
              </p:nvSpPr>
              <p:spPr bwMode="auto">
                <a:xfrm flipV="1">
                  <a:off x="3731" y="1728"/>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44" name="Line 41"/>
                <p:cNvSpPr>
                  <a:spLocks noChangeShapeType="1"/>
                </p:cNvSpPr>
                <p:nvPr/>
              </p:nvSpPr>
              <p:spPr bwMode="auto">
                <a:xfrm>
                  <a:off x="3665" y="1728"/>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45" name="Line 42"/>
                <p:cNvSpPr>
                  <a:spLocks noChangeShapeType="1"/>
                </p:cNvSpPr>
                <p:nvPr/>
              </p:nvSpPr>
              <p:spPr bwMode="auto">
                <a:xfrm>
                  <a:off x="3729" y="1841"/>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sp>
            <p:nvSpPr>
              <p:cNvPr id="40" name="Text Box 53"/>
              <p:cNvSpPr txBox="1">
                <a:spLocks noChangeArrowheads="1"/>
              </p:cNvSpPr>
              <p:nvPr/>
            </p:nvSpPr>
            <p:spPr bwMode="auto">
              <a:xfrm>
                <a:off x="381000" y="3352800"/>
                <a:ext cx="990600" cy="338554"/>
              </a:xfrm>
              <a:prstGeom prst="rect">
                <a:avLst/>
              </a:prstGeom>
              <a:noFill/>
              <a:ln w="9525">
                <a:noFill/>
                <a:miter lim="800000"/>
                <a:headEnd/>
                <a:tailEnd/>
              </a:ln>
              <a:effectLst/>
            </p:spPr>
            <p:txBody>
              <a:bodyPr wrap="square">
                <a:spAutoFit/>
              </a:bodyPr>
              <a:lstStyle/>
              <a:p>
                <a:pPr algn="ctr"/>
                <a:r>
                  <a:rPr lang="en-US" sz="1600" b="1" i="1" dirty="0">
                    <a:solidFill>
                      <a:srgbClr val="FFFF00"/>
                    </a:solidFill>
                    <a:latin typeface="Times New Roman" pitchFamily="18" charset="0"/>
                    <a:cs typeface="Arial" pitchFamily="34" charset="0"/>
                  </a:rPr>
                  <a:t>1 loop</a:t>
                </a:r>
              </a:p>
            </p:txBody>
          </p:sp>
          <p:grpSp>
            <p:nvGrpSpPr>
              <p:cNvPr id="41" name="Group 40"/>
              <p:cNvGrpSpPr>
                <a:grpSpLocks/>
              </p:cNvGrpSpPr>
              <p:nvPr/>
            </p:nvGrpSpPr>
            <p:grpSpPr bwMode="auto">
              <a:xfrm>
                <a:off x="1989598" y="2454275"/>
                <a:ext cx="623887" cy="190500"/>
                <a:chOff x="3773" y="1728"/>
                <a:chExt cx="393" cy="120"/>
              </a:xfrm>
            </p:grpSpPr>
            <p:sp>
              <p:nvSpPr>
                <p:cNvPr id="129" name="Line 58"/>
                <p:cNvSpPr>
                  <a:spLocks noChangeShapeType="1"/>
                </p:cNvSpPr>
                <p:nvPr/>
              </p:nvSpPr>
              <p:spPr bwMode="auto">
                <a:xfrm flipV="1">
                  <a:off x="3773"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0" name="Line 59"/>
                <p:cNvSpPr>
                  <a:spLocks noChangeShapeType="1"/>
                </p:cNvSpPr>
                <p:nvPr/>
              </p:nvSpPr>
              <p:spPr bwMode="auto">
                <a:xfrm flipV="1">
                  <a:off x="3842"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1" name="Line 60"/>
                <p:cNvSpPr>
                  <a:spLocks noChangeShapeType="1"/>
                </p:cNvSpPr>
                <p:nvPr/>
              </p:nvSpPr>
              <p:spPr bwMode="auto">
                <a:xfrm flipV="1">
                  <a:off x="3903"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2" name="Line 61"/>
                <p:cNvSpPr>
                  <a:spLocks noChangeShapeType="1"/>
                </p:cNvSpPr>
                <p:nvPr/>
              </p:nvSpPr>
              <p:spPr bwMode="auto">
                <a:xfrm flipV="1">
                  <a:off x="3969"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3" name="Line 62"/>
                <p:cNvSpPr>
                  <a:spLocks noChangeShapeType="1"/>
                </p:cNvSpPr>
                <p:nvPr/>
              </p:nvSpPr>
              <p:spPr bwMode="auto">
                <a:xfrm>
                  <a:off x="3776" y="1731"/>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4" name="Line 63"/>
                <p:cNvSpPr>
                  <a:spLocks noChangeShapeType="1"/>
                </p:cNvSpPr>
                <p:nvPr/>
              </p:nvSpPr>
              <p:spPr bwMode="auto">
                <a:xfrm>
                  <a:off x="3840" y="1844"/>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5" name="Line 64"/>
                <p:cNvSpPr>
                  <a:spLocks noChangeShapeType="1"/>
                </p:cNvSpPr>
                <p:nvPr/>
              </p:nvSpPr>
              <p:spPr bwMode="auto">
                <a:xfrm>
                  <a:off x="3903" y="1728"/>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6" name="Line 65"/>
                <p:cNvSpPr>
                  <a:spLocks noChangeShapeType="1"/>
                </p:cNvSpPr>
                <p:nvPr/>
              </p:nvSpPr>
              <p:spPr bwMode="auto">
                <a:xfrm>
                  <a:off x="3969" y="1844"/>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nvGrpSpPr>
                <p:cNvPr id="137" name="Group 136"/>
                <p:cNvGrpSpPr>
                  <a:grpSpLocks/>
                </p:cNvGrpSpPr>
                <p:nvPr/>
              </p:nvGrpSpPr>
              <p:grpSpPr bwMode="auto">
                <a:xfrm>
                  <a:off x="4036" y="1735"/>
                  <a:ext cx="130" cy="113"/>
                  <a:chOff x="3662" y="1728"/>
                  <a:chExt cx="130" cy="113"/>
                </a:xfrm>
              </p:grpSpPr>
              <p:sp>
                <p:nvSpPr>
                  <p:cNvPr id="138" name="Line 67"/>
                  <p:cNvSpPr>
                    <a:spLocks noChangeShapeType="1"/>
                  </p:cNvSpPr>
                  <p:nvPr/>
                </p:nvSpPr>
                <p:spPr bwMode="auto">
                  <a:xfrm flipV="1">
                    <a:off x="3662" y="1728"/>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39" name="Line 68"/>
                  <p:cNvSpPr>
                    <a:spLocks noChangeShapeType="1"/>
                  </p:cNvSpPr>
                  <p:nvPr/>
                </p:nvSpPr>
                <p:spPr bwMode="auto">
                  <a:xfrm flipV="1">
                    <a:off x="3731" y="1728"/>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40" name="Line 69"/>
                  <p:cNvSpPr>
                    <a:spLocks noChangeShapeType="1"/>
                  </p:cNvSpPr>
                  <p:nvPr/>
                </p:nvSpPr>
                <p:spPr bwMode="auto">
                  <a:xfrm>
                    <a:off x="3665" y="1728"/>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41" name="Line 70"/>
                  <p:cNvSpPr>
                    <a:spLocks noChangeShapeType="1"/>
                  </p:cNvSpPr>
                  <p:nvPr/>
                </p:nvSpPr>
                <p:spPr bwMode="auto">
                  <a:xfrm>
                    <a:off x="3729" y="1841"/>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grpSp>
          <p:grpSp>
            <p:nvGrpSpPr>
              <p:cNvPr id="42" name="Group 41"/>
              <p:cNvGrpSpPr>
                <a:grpSpLocks/>
              </p:cNvGrpSpPr>
              <p:nvPr/>
            </p:nvGrpSpPr>
            <p:grpSpPr bwMode="auto">
              <a:xfrm>
                <a:off x="2611898" y="2454275"/>
                <a:ext cx="623887" cy="190500"/>
                <a:chOff x="3773" y="1728"/>
                <a:chExt cx="393" cy="120"/>
              </a:xfrm>
            </p:grpSpPr>
            <p:sp>
              <p:nvSpPr>
                <p:cNvPr id="116" name="Line 72"/>
                <p:cNvSpPr>
                  <a:spLocks noChangeShapeType="1"/>
                </p:cNvSpPr>
                <p:nvPr/>
              </p:nvSpPr>
              <p:spPr bwMode="auto">
                <a:xfrm flipV="1">
                  <a:off x="3773"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7" name="Line 73"/>
                <p:cNvSpPr>
                  <a:spLocks noChangeShapeType="1"/>
                </p:cNvSpPr>
                <p:nvPr/>
              </p:nvSpPr>
              <p:spPr bwMode="auto">
                <a:xfrm flipV="1">
                  <a:off x="3842"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8" name="Line 74"/>
                <p:cNvSpPr>
                  <a:spLocks noChangeShapeType="1"/>
                </p:cNvSpPr>
                <p:nvPr/>
              </p:nvSpPr>
              <p:spPr bwMode="auto">
                <a:xfrm flipV="1">
                  <a:off x="3903"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9" name="Line 75"/>
                <p:cNvSpPr>
                  <a:spLocks noChangeShapeType="1"/>
                </p:cNvSpPr>
                <p:nvPr/>
              </p:nvSpPr>
              <p:spPr bwMode="auto">
                <a:xfrm flipV="1">
                  <a:off x="3969" y="1731"/>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0" name="Line 76"/>
                <p:cNvSpPr>
                  <a:spLocks noChangeShapeType="1"/>
                </p:cNvSpPr>
                <p:nvPr/>
              </p:nvSpPr>
              <p:spPr bwMode="auto">
                <a:xfrm>
                  <a:off x="3776" y="1731"/>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1" name="Line 77"/>
                <p:cNvSpPr>
                  <a:spLocks noChangeShapeType="1"/>
                </p:cNvSpPr>
                <p:nvPr/>
              </p:nvSpPr>
              <p:spPr bwMode="auto">
                <a:xfrm>
                  <a:off x="3840" y="1844"/>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2" name="Line 78"/>
                <p:cNvSpPr>
                  <a:spLocks noChangeShapeType="1"/>
                </p:cNvSpPr>
                <p:nvPr/>
              </p:nvSpPr>
              <p:spPr bwMode="auto">
                <a:xfrm>
                  <a:off x="3903" y="1728"/>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3" name="Line 79"/>
                <p:cNvSpPr>
                  <a:spLocks noChangeShapeType="1"/>
                </p:cNvSpPr>
                <p:nvPr/>
              </p:nvSpPr>
              <p:spPr bwMode="auto">
                <a:xfrm>
                  <a:off x="3969" y="1844"/>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nvGrpSpPr>
                <p:cNvPr id="124" name="Group 123"/>
                <p:cNvGrpSpPr>
                  <a:grpSpLocks/>
                </p:cNvGrpSpPr>
                <p:nvPr/>
              </p:nvGrpSpPr>
              <p:grpSpPr bwMode="auto">
                <a:xfrm>
                  <a:off x="4036" y="1735"/>
                  <a:ext cx="130" cy="113"/>
                  <a:chOff x="3662" y="1728"/>
                  <a:chExt cx="130" cy="113"/>
                </a:xfrm>
              </p:grpSpPr>
              <p:sp>
                <p:nvSpPr>
                  <p:cNvPr id="125" name="Line 81"/>
                  <p:cNvSpPr>
                    <a:spLocks noChangeShapeType="1"/>
                  </p:cNvSpPr>
                  <p:nvPr/>
                </p:nvSpPr>
                <p:spPr bwMode="auto">
                  <a:xfrm flipV="1">
                    <a:off x="3662" y="1728"/>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6" name="Line 82"/>
                  <p:cNvSpPr>
                    <a:spLocks noChangeShapeType="1"/>
                  </p:cNvSpPr>
                  <p:nvPr/>
                </p:nvSpPr>
                <p:spPr bwMode="auto">
                  <a:xfrm flipV="1">
                    <a:off x="3731" y="1728"/>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7" name="Line 83"/>
                  <p:cNvSpPr>
                    <a:spLocks noChangeShapeType="1"/>
                  </p:cNvSpPr>
                  <p:nvPr/>
                </p:nvSpPr>
                <p:spPr bwMode="auto">
                  <a:xfrm>
                    <a:off x="3665" y="1728"/>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28" name="Line 84"/>
                  <p:cNvSpPr>
                    <a:spLocks noChangeShapeType="1"/>
                  </p:cNvSpPr>
                  <p:nvPr/>
                </p:nvSpPr>
                <p:spPr bwMode="auto">
                  <a:xfrm>
                    <a:off x="3729" y="1841"/>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grpSp>
          <p:sp>
            <p:nvSpPr>
              <p:cNvPr id="43" name="Line 86"/>
              <p:cNvSpPr>
                <a:spLocks noChangeShapeType="1"/>
              </p:cNvSpPr>
              <p:nvPr/>
            </p:nvSpPr>
            <p:spPr bwMode="auto">
              <a:xfrm flipV="1">
                <a:off x="1880060" y="2722563"/>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44" name="Line 87"/>
              <p:cNvSpPr>
                <a:spLocks noChangeShapeType="1"/>
              </p:cNvSpPr>
              <p:nvPr/>
            </p:nvSpPr>
            <p:spPr bwMode="auto">
              <a:xfrm flipV="1">
                <a:off x="1986423" y="2711450"/>
                <a:ext cx="0" cy="173037"/>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45" name="Line 88"/>
              <p:cNvSpPr>
                <a:spLocks noChangeShapeType="1"/>
              </p:cNvSpPr>
              <p:nvPr/>
            </p:nvSpPr>
            <p:spPr bwMode="auto">
              <a:xfrm>
                <a:off x="1880060" y="2719388"/>
                <a:ext cx="10001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nvGrpSpPr>
              <p:cNvPr id="46" name="Group 45"/>
              <p:cNvGrpSpPr>
                <a:grpSpLocks/>
              </p:cNvGrpSpPr>
              <p:nvPr/>
            </p:nvGrpSpPr>
            <p:grpSpPr bwMode="auto">
              <a:xfrm>
                <a:off x="2519823" y="2711450"/>
                <a:ext cx="100012" cy="176212"/>
                <a:chOff x="4113" y="1905"/>
                <a:chExt cx="63" cy="111"/>
              </a:xfrm>
            </p:grpSpPr>
            <p:sp>
              <p:nvSpPr>
                <p:cNvPr id="113" name="Line 90"/>
                <p:cNvSpPr>
                  <a:spLocks noChangeShapeType="1"/>
                </p:cNvSpPr>
                <p:nvPr/>
              </p:nvSpPr>
              <p:spPr bwMode="auto">
                <a:xfrm flipV="1">
                  <a:off x="4113" y="1907"/>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4" name="Line 91"/>
                <p:cNvSpPr>
                  <a:spLocks noChangeShapeType="1"/>
                </p:cNvSpPr>
                <p:nvPr/>
              </p:nvSpPr>
              <p:spPr bwMode="auto">
                <a:xfrm flipV="1">
                  <a:off x="4175" y="1907"/>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5" name="Line 92"/>
                <p:cNvSpPr>
                  <a:spLocks noChangeShapeType="1"/>
                </p:cNvSpPr>
                <p:nvPr/>
              </p:nvSpPr>
              <p:spPr bwMode="auto">
                <a:xfrm>
                  <a:off x="4113" y="1905"/>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grpSp>
            <p:nvGrpSpPr>
              <p:cNvPr id="47" name="Group 46"/>
              <p:cNvGrpSpPr>
                <a:grpSpLocks/>
              </p:cNvGrpSpPr>
              <p:nvPr/>
            </p:nvGrpSpPr>
            <p:grpSpPr bwMode="auto">
              <a:xfrm>
                <a:off x="2102310" y="2711450"/>
                <a:ext cx="311150" cy="184150"/>
                <a:chOff x="3740" y="1536"/>
                <a:chExt cx="196" cy="116"/>
              </a:xfrm>
            </p:grpSpPr>
            <p:sp>
              <p:nvSpPr>
                <p:cNvPr id="106" name="Line 96"/>
                <p:cNvSpPr>
                  <a:spLocks noChangeShapeType="1"/>
                </p:cNvSpPr>
                <p:nvPr/>
              </p:nvSpPr>
              <p:spPr bwMode="auto">
                <a:xfrm flipV="1">
                  <a:off x="3740"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7" name="Line 97"/>
                <p:cNvSpPr>
                  <a:spLocks noChangeShapeType="1"/>
                </p:cNvSpPr>
                <p:nvPr/>
              </p:nvSpPr>
              <p:spPr bwMode="auto">
                <a:xfrm flipV="1">
                  <a:off x="3809"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8" name="Line 98"/>
                <p:cNvSpPr>
                  <a:spLocks noChangeShapeType="1"/>
                </p:cNvSpPr>
                <p:nvPr/>
              </p:nvSpPr>
              <p:spPr bwMode="auto">
                <a:xfrm flipV="1">
                  <a:off x="3870"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9" name="Line 99"/>
                <p:cNvSpPr>
                  <a:spLocks noChangeShapeType="1"/>
                </p:cNvSpPr>
                <p:nvPr/>
              </p:nvSpPr>
              <p:spPr bwMode="auto">
                <a:xfrm flipV="1">
                  <a:off x="3936"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0" name="Line 100"/>
                <p:cNvSpPr>
                  <a:spLocks noChangeShapeType="1"/>
                </p:cNvSpPr>
                <p:nvPr/>
              </p:nvSpPr>
              <p:spPr bwMode="auto">
                <a:xfrm>
                  <a:off x="3743" y="1539"/>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1" name="Line 101"/>
                <p:cNvSpPr>
                  <a:spLocks noChangeShapeType="1"/>
                </p:cNvSpPr>
                <p:nvPr/>
              </p:nvSpPr>
              <p:spPr bwMode="auto">
                <a:xfrm>
                  <a:off x="3807" y="1652"/>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12" name="Line 102"/>
                <p:cNvSpPr>
                  <a:spLocks noChangeShapeType="1"/>
                </p:cNvSpPr>
                <p:nvPr/>
              </p:nvSpPr>
              <p:spPr bwMode="auto">
                <a:xfrm>
                  <a:off x="3870" y="1536"/>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grpSp>
            <p:nvGrpSpPr>
              <p:cNvPr id="48" name="Group 47"/>
              <p:cNvGrpSpPr>
                <a:grpSpLocks/>
              </p:cNvGrpSpPr>
              <p:nvPr/>
            </p:nvGrpSpPr>
            <p:grpSpPr bwMode="auto">
              <a:xfrm>
                <a:off x="2718260" y="2711450"/>
                <a:ext cx="311150" cy="184150"/>
                <a:chOff x="3740" y="1536"/>
                <a:chExt cx="196" cy="116"/>
              </a:xfrm>
            </p:grpSpPr>
            <p:sp>
              <p:nvSpPr>
                <p:cNvPr id="99" name="Line 104"/>
                <p:cNvSpPr>
                  <a:spLocks noChangeShapeType="1"/>
                </p:cNvSpPr>
                <p:nvPr/>
              </p:nvSpPr>
              <p:spPr bwMode="auto">
                <a:xfrm flipV="1">
                  <a:off x="3740"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0" name="Line 105"/>
                <p:cNvSpPr>
                  <a:spLocks noChangeShapeType="1"/>
                </p:cNvSpPr>
                <p:nvPr/>
              </p:nvSpPr>
              <p:spPr bwMode="auto">
                <a:xfrm flipV="1">
                  <a:off x="3809"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1" name="Line 106"/>
                <p:cNvSpPr>
                  <a:spLocks noChangeShapeType="1"/>
                </p:cNvSpPr>
                <p:nvPr/>
              </p:nvSpPr>
              <p:spPr bwMode="auto">
                <a:xfrm flipV="1">
                  <a:off x="3870"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2" name="Line 107"/>
                <p:cNvSpPr>
                  <a:spLocks noChangeShapeType="1"/>
                </p:cNvSpPr>
                <p:nvPr/>
              </p:nvSpPr>
              <p:spPr bwMode="auto">
                <a:xfrm flipV="1">
                  <a:off x="3936"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3" name="Line 108"/>
                <p:cNvSpPr>
                  <a:spLocks noChangeShapeType="1"/>
                </p:cNvSpPr>
                <p:nvPr/>
              </p:nvSpPr>
              <p:spPr bwMode="auto">
                <a:xfrm>
                  <a:off x="3743" y="1539"/>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4" name="Line 109"/>
                <p:cNvSpPr>
                  <a:spLocks noChangeShapeType="1"/>
                </p:cNvSpPr>
                <p:nvPr/>
              </p:nvSpPr>
              <p:spPr bwMode="auto">
                <a:xfrm>
                  <a:off x="3807" y="1652"/>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105" name="Line 110"/>
                <p:cNvSpPr>
                  <a:spLocks noChangeShapeType="1"/>
                </p:cNvSpPr>
                <p:nvPr/>
              </p:nvSpPr>
              <p:spPr bwMode="auto">
                <a:xfrm>
                  <a:off x="3870" y="1536"/>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sp>
            <p:nvSpPr>
              <p:cNvPr id="49" name="Line 113"/>
              <p:cNvSpPr>
                <a:spLocks noChangeShapeType="1"/>
              </p:cNvSpPr>
              <p:nvPr/>
            </p:nvSpPr>
            <p:spPr bwMode="auto">
              <a:xfrm>
                <a:off x="3175460" y="2644775"/>
                <a:ext cx="1066800"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50" name="Text Box 121"/>
              <p:cNvSpPr txBox="1">
                <a:spLocks noChangeArrowheads="1"/>
              </p:cNvSpPr>
              <p:nvPr/>
            </p:nvSpPr>
            <p:spPr bwMode="auto">
              <a:xfrm>
                <a:off x="2836132" y="3352800"/>
                <a:ext cx="846138" cy="336550"/>
              </a:xfrm>
              <a:prstGeom prst="rect">
                <a:avLst/>
              </a:prstGeom>
              <a:noFill/>
              <a:ln w="9525">
                <a:noFill/>
                <a:miter lim="800000"/>
                <a:headEnd/>
                <a:tailEnd/>
              </a:ln>
              <a:effectLst/>
            </p:spPr>
            <p:txBody>
              <a:bodyPr wrap="none">
                <a:spAutoFit/>
              </a:bodyPr>
              <a:lstStyle/>
              <a:p>
                <a:pPr algn="ctr"/>
                <a:r>
                  <a:rPr lang="en-US" sz="1600" b="1" i="1" dirty="0">
                    <a:solidFill>
                      <a:srgbClr val="FFFF00"/>
                    </a:solidFill>
                    <a:latin typeface="Times New Roman" pitchFamily="18" charset="0"/>
                    <a:cs typeface="Arial" pitchFamily="34" charset="0"/>
                  </a:rPr>
                  <a:t>m</a:t>
                </a:r>
                <a:r>
                  <a:rPr lang="en-US" sz="1600" b="1" dirty="0">
                    <a:solidFill>
                      <a:srgbClr val="FFFF00"/>
                    </a:solidFill>
                    <a:latin typeface="Times New Roman" pitchFamily="18" charset="0"/>
                    <a:cs typeface="Arial" pitchFamily="34" charset="0"/>
                  </a:rPr>
                  <a:t> loops</a:t>
                </a:r>
              </a:p>
            </p:txBody>
          </p:sp>
          <p:grpSp>
            <p:nvGrpSpPr>
              <p:cNvPr id="51" name="Group 50"/>
              <p:cNvGrpSpPr>
                <a:grpSpLocks/>
              </p:cNvGrpSpPr>
              <p:nvPr/>
            </p:nvGrpSpPr>
            <p:grpSpPr bwMode="auto">
              <a:xfrm>
                <a:off x="1478423" y="2711450"/>
                <a:ext cx="311150" cy="184150"/>
                <a:chOff x="3740" y="1536"/>
                <a:chExt cx="196" cy="116"/>
              </a:xfrm>
            </p:grpSpPr>
            <p:sp>
              <p:nvSpPr>
                <p:cNvPr id="92" name="Line 44"/>
                <p:cNvSpPr>
                  <a:spLocks noChangeShapeType="1"/>
                </p:cNvSpPr>
                <p:nvPr/>
              </p:nvSpPr>
              <p:spPr bwMode="auto">
                <a:xfrm flipV="1">
                  <a:off x="3740"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93" name="Line 45"/>
                <p:cNvSpPr>
                  <a:spLocks noChangeShapeType="1"/>
                </p:cNvSpPr>
                <p:nvPr/>
              </p:nvSpPr>
              <p:spPr bwMode="auto">
                <a:xfrm flipV="1">
                  <a:off x="3809"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94" name="Line 46"/>
                <p:cNvSpPr>
                  <a:spLocks noChangeShapeType="1"/>
                </p:cNvSpPr>
                <p:nvPr/>
              </p:nvSpPr>
              <p:spPr bwMode="auto">
                <a:xfrm flipV="1">
                  <a:off x="3870"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95" name="Line 47"/>
                <p:cNvSpPr>
                  <a:spLocks noChangeShapeType="1"/>
                </p:cNvSpPr>
                <p:nvPr/>
              </p:nvSpPr>
              <p:spPr bwMode="auto">
                <a:xfrm flipV="1">
                  <a:off x="3936" y="1539"/>
                  <a:ext cx="0" cy="109"/>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96" name="Line 48"/>
                <p:cNvSpPr>
                  <a:spLocks noChangeShapeType="1"/>
                </p:cNvSpPr>
                <p:nvPr/>
              </p:nvSpPr>
              <p:spPr bwMode="auto">
                <a:xfrm>
                  <a:off x="3743" y="1539"/>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97" name="Line 49"/>
                <p:cNvSpPr>
                  <a:spLocks noChangeShapeType="1"/>
                </p:cNvSpPr>
                <p:nvPr/>
              </p:nvSpPr>
              <p:spPr bwMode="auto">
                <a:xfrm>
                  <a:off x="3807" y="1652"/>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98" name="Line 50"/>
                <p:cNvSpPr>
                  <a:spLocks noChangeShapeType="1"/>
                </p:cNvSpPr>
                <p:nvPr/>
              </p:nvSpPr>
              <p:spPr bwMode="auto">
                <a:xfrm>
                  <a:off x="3870" y="1536"/>
                  <a:ext cx="63"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sp>
            <p:nvSpPr>
              <p:cNvPr id="52" name="Line 35"/>
              <p:cNvSpPr>
                <a:spLocks noChangeShapeType="1"/>
              </p:cNvSpPr>
              <p:nvPr/>
            </p:nvSpPr>
            <p:spPr bwMode="auto">
              <a:xfrm>
                <a:off x="1373648" y="2894118"/>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53" name="Line 35"/>
              <p:cNvSpPr>
                <a:spLocks noChangeShapeType="1"/>
              </p:cNvSpPr>
              <p:nvPr/>
            </p:nvSpPr>
            <p:spPr bwMode="auto">
              <a:xfrm>
                <a:off x="1784811" y="2894118"/>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54" name="Line 35"/>
              <p:cNvSpPr>
                <a:spLocks noChangeShapeType="1"/>
              </p:cNvSpPr>
              <p:nvPr/>
            </p:nvSpPr>
            <p:spPr bwMode="auto">
              <a:xfrm>
                <a:off x="1989598" y="2895600"/>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55" name="Line 35"/>
              <p:cNvSpPr>
                <a:spLocks noChangeShapeType="1"/>
              </p:cNvSpPr>
              <p:nvPr/>
            </p:nvSpPr>
            <p:spPr bwMode="auto">
              <a:xfrm>
                <a:off x="2413461" y="2894118"/>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56" name="Line 35"/>
              <p:cNvSpPr>
                <a:spLocks noChangeShapeType="1"/>
              </p:cNvSpPr>
              <p:nvPr/>
            </p:nvSpPr>
            <p:spPr bwMode="auto">
              <a:xfrm>
                <a:off x="2616660" y="2895600"/>
                <a:ext cx="1000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sp>
            <p:nvSpPr>
              <p:cNvPr id="57" name="Line 113"/>
              <p:cNvSpPr>
                <a:spLocks noChangeShapeType="1"/>
              </p:cNvSpPr>
              <p:nvPr/>
            </p:nvSpPr>
            <p:spPr bwMode="auto">
              <a:xfrm>
                <a:off x="3024648" y="2895600"/>
                <a:ext cx="1217612" cy="0"/>
              </a:xfrm>
              <a:prstGeom prst="line">
                <a:avLst/>
              </a:prstGeom>
              <a:noFill/>
              <a:ln w="28575">
                <a:solidFill>
                  <a:srgbClr val="00FFFF"/>
                </a:solidFill>
                <a:round/>
                <a:headEnd/>
                <a:tailEnd/>
              </a:ln>
              <a:effectLst/>
            </p:spPr>
            <p:txBody>
              <a:bodyPr/>
              <a:lstStyle/>
              <a:p>
                <a:endParaRPr lang="en-US" dirty="0">
                  <a:solidFill>
                    <a:schemeClr val="bg1"/>
                  </a:solidFill>
                </a:endParaRPr>
              </a:p>
            </p:txBody>
          </p:sp>
          <p:grpSp>
            <p:nvGrpSpPr>
              <p:cNvPr id="58" name="Group 57"/>
              <p:cNvGrpSpPr/>
              <p:nvPr/>
            </p:nvGrpSpPr>
            <p:grpSpPr>
              <a:xfrm>
                <a:off x="1258879" y="3886200"/>
                <a:ext cx="835494" cy="1600200"/>
                <a:chOff x="5703419" y="3886200"/>
                <a:chExt cx="843824" cy="1600200"/>
              </a:xfrm>
            </p:grpSpPr>
            <p:grpSp>
              <p:nvGrpSpPr>
                <p:cNvPr id="80" name="Group 79"/>
                <p:cNvGrpSpPr/>
                <p:nvPr/>
              </p:nvGrpSpPr>
              <p:grpSpPr>
                <a:xfrm>
                  <a:off x="5703419" y="3886200"/>
                  <a:ext cx="214781" cy="1600200"/>
                  <a:chOff x="5707063" y="4698256"/>
                  <a:chExt cx="214781" cy="1600200"/>
                </a:xfrm>
              </p:grpSpPr>
              <p:sp>
                <p:nvSpPr>
                  <p:cNvPr id="90" name="Rectangle 89"/>
                  <p:cNvSpPr>
                    <a:spLocks noChangeArrowheads="1"/>
                  </p:cNvSpPr>
                  <p:nvPr/>
                </p:nvSpPr>
                <p:spPr bwMode="auto">
                  <a:xfrm rot="5400000">
                    <a:off x="49718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91" name="Rectangle 90"/>
                  <p:cNvSpPr>
                    <a:spLocks noChangeArrowheads="1"/>
                  </p:cNvSpPr>
                  <p:nvPr/>
                </p:nvSpPr>
                <p:spPr bwMode="auto">
                  <a:xfrm rot="5400000">
                    <a:off x="50627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nvGrpSpPr>
                <p:cNvPr id="81" name="Group 80"/>
                <p:cNvGrpSpPr/>
                <p:nvPr/>
              </p:nvGrpSpPr>
              <p:grpSpPr>
                <a:xfrm>
                  <a:off x="5912719" y="3886200"/>
                  <a:ext cx="214781" cy="1600200"/>
                  <a:chOff x="6011863" y="4698256"/>
                  <a:chExt cx="214781" cy="1600200"/>
                </a:xfrm>
              </p:grpSpPr>
              <p:sp>
                <p:nvSpPr>
                  <p:cNvPr id="88" name="Rectangle 87"/>
                  <p:cNvSpPr>
                    <a:spLocks noChangeArrowheads="1"/>
                  </p:cNvSpPr>
                  <p:nvPr/>
                </p:nvSpPr>
                <p:spPr bwMode="auto">
                  <a:xfrm rot="5400000">
                    <a:off x="52766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89" name="Rectangle 88"/>
                  <p:cNvSpPr>
                    <a:spLocks noChangeArrowheads="1"/>
                  </p:cNvSpPr>
                  <p:nvPr/>
                </p:nvSpPr>
                <p:spPr bwMode="auto">
                  <a:xfrm rot="5400000">
                    <a:off x="53675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nvGrpSpPr>
                <p:cNvPr id="82" name="Group 81"/>
                <p:cNvGrpSpPr/>
                <p:nvPr/>
              </p:nvGrpSpPr>
              <p:grpSpPr>
                <a:xfrm>
                  <a:off x="6123162" y="3886200"/>
                  <a:ext cx="214781" cy="1600200"/>
                  <a:chOff x="5707063" y="4698256"/>
                  <a:chExt cx="214781" cy="1600200"/>
                </a:xfrm>
              </p:grpSpPr>
              <p:sp>
                <p:nvSpPr>
                  <p:cNvPr id="86" name="Rectangle 85"/>
                  <p:cNvSpPr>
                    <a:spLocks noChangeArrowheads="1"/>
                  </p:cNvSpPr>
                  <p:nvPr/>
                </p:nvSpPr>
                <p:spPr bwMode="auto">
                  <a:xfrm rot="5400000">
                    <a:off x="49718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87" name="Rectangle 86"/>
                  <p:cNvSpPr>
                    <a:spLocks noChangeArrowheads="1"/>
                  </p:cNvSpPr>
                  <p:nvPr/>
                </p:nvSpPr>
                <p:spPr bwMode="auto">
                  <a:xfrm rot="5400000">
                    <a:off x="50627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nvGrpSpPr>
                <p:cNvPr id="83" name="Group 82"/>
                <p:cNvGrpSpPr/>
                <p:nvPr/>
              </p:nvGrpSpPr>
              <p:grpSpPr>
                <a:xfrm>
                  <a:off x="6332462" y="3886200"/>
                  <a:ext cx="214781" cy="1600200"/>
                  <a:chOff x="6011863" y="4698256"/>
                  <a:chExt cx="214781" cy="1600200"/>
                </a:xfrm>
              </p:grpSpPr>
              <p:sp>
                <p:nvSpPr>
                  <p:cNvPr id="84" name="Rectangle 83"/>
                  <p:cNvSpPr>
                    <a:spLocks noChangeArrowheads="1"/>
                  </p:cNvSpPr>
                  <p:nvPr/>
                </p:nvSpPr>
                <p:spPr bwMode="auto">
                  <a:xfrm rot="5400000">
                    <a:off x="52766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85" name="Rectangle 84"/>
                  <p:cNvSpPr>
                    <a:spLocks noChangeArrowheads="1"/>
                  </p:cNvSpPr>
                  <p:nvPr/>
                </p:nvSpPr>
                <p:spPr bwMode="auto">
                  <a:xfrm rot="5400000">
                    <a:off x="53675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grpSp>
            <p:nvGrpSpPr>
              <p:cNvPr id="59" name="Group 58"/>
              <p:cNvGrpSpPr/>
              <p:nvPr/>
            </p:nvGrpSpPr>
            <p:grpSpPr>
              <a:xfrm>
                <a:off x="2087554" y="3886200"/>
                <a:ext cx="830731" cy="1600200"/>
                <a:chOff x="5703419" y="3886200"/>
                <a:chExt cx="843824" cy="1600200"/>
              </a:xfrm>
            </p:grpSpPr>
            <p:grpSp>
              <p:nvGrpSpPr>
                <p:cNvPr id="68" name="Group 67"/>
                <p:cNvGrpSpPr/>
                <p:nvPr/>
              </p:nvGrpSpPr>
              <p:grpSpPr>
                <a:xfrm>
                  <a:off x="5703419" y="3886200"/>
                  <a:ext cx="214781" cy="1600200"/>
                  <a:chOff x="5707063" y="4698256"/>
                  <a:chExt cx="214781" cy="1600200"/>
                </a:xfrm>
              </p:grpSpPr>
              <p:sp>
                <p:nvSpPr>
                  <p:cNvPr id="78" name="Rectangle 77"/>
                  <p:cNvSpPr>
                    <a:spLocks noChangeArrowheads="1"/>
                  </p:cNvSpPr>
                  <p:nvPr/>
                </p:nvSpPr>
                <p:spPr bwMode="auto">
                  <a:xfrm rot="5400000">
                    <a:off x="49718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79" name="Rectangle 78"/>
                  <p:cNvSpPr>
                    <a:spLocks noChangeArrowheads="1"/>
                  </p:cNvSpPr>
                  <p:nvPr/>
                </p:nvSpPr>
                <p:spPr bwMode="auto">
                  <a:xfrm rot="5400000">
                    <a:off x="50627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nvGrpSpPr>
                <p:cNvPr id="69" name="Group 68"/>
                <p:cNvGrpSpPr/>
                <p:nvPr/>
              </p:nvGrpSpPr>
              <p:grpSpPr>
                <a:xfrm>
                  <a:off x="5912719" y="3886200"/>
                  <a:ext cx="214781" cy="1600200"/>
                  <a:chOff x="6011863" y="4698256"/>
                  <a:chExt cx="214781" cy="1600200"/>
                </a:xfrm>
              </p:grpSpPr>
              <p:sp>
                <p:nvSpPr>
                  <p:cNvPr id="76" name="Rectangle 75"/>
                  <p:cNvSpPr>
                    <a:spLocks noChangeArrowheads="1"/>
                  </p:cNvSpPr>
                  <p:nvPr/>
                </p:nvSpPr>
                <p:spPr bwMode="auto">
                  <a:xfrm rot="5400000">
                    <a:off x="52766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77" name="Rectangle 76"/>
                  <p:cNvSpPr>
                    <a:spLocks noChangeArrowheads="1"/>
                  </p:cNvSpPr>
                  <p:nvPr/>
                </p:nvSpPr>
                <p:spPr bwMode="auto">
                  <a:xfrm rot="5400000">
                    <a:off x="53675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nvGrpSpPr>
                <p:cNvPr id="70" name="Group 69"/>
                <p:cNvGrpSpPr/>
                <p:nvPr/>
              </p:nvGrpSpPr>
              <p:grpSpPr>
                <a:xfrm>
                  <a:off x="6123162" y="3886200"/>
                  <a:ext cx="214781" cy="1600200"/>
                  <a:chOff x="5707063" y="4698256"/>
                  <a:chExt cx="214781" cy="1600200"/>
                </a:xfrm>
              </p:grpSpPr>
              <p:sp>
                <p:nvSpPr>
                  <p:cNvPr id="74" name="Rectangle 73"/>
                  <p:cNvSpPr>
                    <a:spLocks noChangeArrowheads="1"/>
                  </p:cNvSpPr>
                  <p:nvPr/>
                </p:nvSpPr>
                <p:spPr bwMode="auto">
                  <a:xfrm rot="5400000">
                    <a:off x="49718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75" name="Rectangle 74"/>
                  <p:cNvSpPr>
                    <a:spLocks noChangeArrowheads="1"/>
                  </p:cNvSpPr>
                  <p:nvPr/>
                </p:nvSpPr>
                <p:spPr bwMode="auto">
                  <a:xfrm rot="5400000">
                    <a:off x="50627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nvGrpSpPr>
                <p:cNvPr id="71" name="Group 70"/>
                <p:cNvGrpSpPr/>
                <p:nvPr/>
              </p:nvGrpSpPr>
              <p:grpSpPr>
                <a:xfrm>
                  <a:off x="6332462" y="3886200"/>
                  <a:ext cx="214781" cy="1600200"/>
                  <a:chOff x="6011863" y="4698256"/>
                  <a:chExt cx="214781" cy="1600200"/>
                </a:xfrm>
              </p:grpSpPr>
              <p:sp>
                <p:nvSpPr>
                  <p:cNvPr id="72" name="Rectangle 71"/>
                  <p:cNvSpPr>
                    <a:spLocks noChangeArrowheads="1"/>
                  </p:cNvSpPr>
                  <p:nvPr/>
                </p:nvSpPr>
                <p:spPr bwMode="auto">
                  <a:xfrm rot="5400000">
                    <a:off x="5276623" y="5433496"/>
                    <a:ext cx="1600200" cy="129720"/>
                  </a:xfrm>
                  <a:prstGeom prst="rect">
                    <a:avLst/>
                  </a:prstGeom>
                  <a:solidFill>
                    <a:srgbClr val="B2B2B2"/>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B2B2B2"/>
                    </a:extrusionClr>
                  </a:sp3d>
                </p:spPr>
                <p:txBody>
                  <a:bodyPr wrap="none" anchor="ctr">
                    <a:flatTx/>
                  </a:bodyPr>
                  <a:lstStyle/>
                  <a:p>
                    <a:pPr algn="ctr"/>
                    <a:endParaRPr lang="en-US" sz="1600" dirty="0">
                      <a:solidFill>
                        <a:srgbClr val="FFFF00"/>
                      </a:solidFill>
                      <a:latin typeface="Times New Roman" pitchFamily="18" charset="0"/>
                      <a:cs typeface="Arial" pitchFamily="34" charset="0"/>
                    </a:endParaRPr>
                  </a:p>
                </p:txBody>
              </p:sp>
              <p:sp>
                <p:nvSpPr>
                  <p:cNvPr id="73" name="Rectangle 72"/>
                  <p:cNvSpPr>
                    <a:spLocks noChangeArrowheads="1"/>
                  </p:cNvSpPr>
                  <p:nvPr/>
                </p:nvSpPr>
                <p:spPr bwMode="auto">
                  <a:xfrm rot="5400000">
                    <a:off x="5367572" y="5439383"/>
                    <a:ext cx="1600200" cy="117945"/>
                  </a:xfrm>
                  <a:prstGeom prst="rect">
                    <a:avLst/>
                  </a:prstGeom>
                  <a:solidFill>
                    <a:schemeClr val="hlink"/>
                  </a:solidFill>
                  <a:ln w="9525">
                    <a:miter lim="800000"/>
                    <a:headEnd/>
                    <a:tailEnd/>
                  </a:ln>
                  <a:effectLst/>
                  <a:scene3d>
                    <a:camera prst="legacyPerspectiveTopRight"/>
                    <a:lightRig rig="legacyFlat3" dir="b"/>
                  </a:scene3d>
                  <a:sp3d extrusionH="887400" prstMaterial="legacyMatte">
                    <a:bevelT w="13500" h="13500" prst="angle"/>
                    <a:bevelB w="13500" h="13500" prst="angle"/>
                    <a:extrusionClr>
                      <a:schemeClr val="hlink"/>
                    </a:extrusionClr>
                  </a:sp3d>
                </p:spPr>
                <p:txBody>
                  <a:bodyPr wrap="none" anchor="ctr">
                    <a:flatTx/>
                  </a:bodyPr>
                  <a:lstStyle/>
                  <a:p>
                    <a:pPr algn="ctr"/>
                    <a:endParaRPr lang="en-US" sz="1600" dirty="0">
                      <a:solidFill>
                        <a:srgbClr val="FF0000"/>
                      </a:solidFill>
                      <a:latin typeface="Times New Roman" pitchFamily="18" charset="0"/>
                      <a:cs typeface="Arial" pitchFamily="34" charset="0"/>
                    </a:endParaRPr>
                  </a:p>
                </p:txBody>
              </p:sp>
            </p:grpSp>
          </p:grpSp>
          <p:grpSp>
            <p:nvGrpSpPr>
              <p:cNvPr id="60" name="Group 59"/>
              <p:cNvGrpSpPr/>
              <p:nvPr/>
            </p:nvGrpSpPr>
            <p:grpSpPr>
              <a:xfrm>
                <a:off x="862267" y="5104221"/>
                <a:ext cx="2721386" cy="836185"/>
                <a:chOff x="5475770" y="5137975"/>
                <a:chExt cx="2721386" cy="836185"/>
              </a:xfrm>
            </p:grpSpPr>
            <p:sp>
              <p:nvSpPr>
                <p:cNvPr id="65" name="TextBox 64"/>
                <p:cNvSpPr txBox="1"/>
                <p:nvPr/>
              </p:nvSpPr>
              <p:spPr>
                <a:xfrm>
                  <a:off x="5475770" y="5635606"/>
                  <a:ext cx="2721386" cy="338554"/>
                </a:xfrm>
                <a:prstGeom prst="rect">
                  <a:avLst/>
                </a:prstGeom>
                <a:noFill/>
              </p:spPr>
              <p:txBody>
                <a:bodyPr wrap="none" rtlCol="0">
                  <a:spAutoFit/>
                </a:bodyPr>
                <a:lstStyle/>
                <a:p>
                  <a:r>
                    <a:rPr lang="en-US" altLang="zh-CN" sz="1600" dirty="0">
                      <a:solidFill>
                        <a:srgbClr val="FFFF00"/>
                      </a:solidFill>
                      <a:latin typeface="Times New Roman" pitchFamily="18" charset="0"/>
                      <a:cs typeface="Arial" pitchFamily="34" charset="0"/>
                    </a:rPr>
                    <a:t>SrIrO</a:t>
                  </a:r>
                  <a:r>
                    <a:rPr lang="en-US" altLang="zh-CN" sz="1600" baseline="-25000" dirty="0">
                      <a:solidFill>
                        <a:srgbClr val="FFFF00"/>
                      </a:solidFill>
                      <a:latin typeface="Times New Roman" pitchFamily="18" charset="0"/>
                      <a:cs typeface="Arial" pitchFamily="34" charset="0"/>
                    </a:rPr>
                    <a:t>3</a:t>
                  </a:r>
                  <a:r>
                    <a:rPr lang="en-US" altLang="zh-CN" sz="1600" dirty="0">
                      <a:solidFill>
                        <a:srgbClr val="FFFF00"/>
                      </a:solidFill>
                      <a:latin typeface="Times New Roman" pitchFamily="18" charset="0"/>
                      <a:cs typeface="Arial" pitchFamily="34" charset="0"/>
                    </a:rPr>
                    <a:t>/SrTiO</a:t>
                  </a:r>
                  <a:r>
                    <a:rPr lang="en-US" altLang="zh-CN" sz="1600" baseline="-25000" dirty="0">
                      <a:solidFill>
                        <a:srgbClr val="FFFF00"/>
                      </a:solidFill>
                      <a:latin typeface="Times New Roman" pitchFamily="18" charset="0"/>
                      <a:cs typeface="Arial" pitchFamily="34" charset="0"/>
                    </a:rPr>
                    <a:t>3</a:t>
                  </a:r>
                  <a:r>
                    <a:rPr lang="en-US" altLang="zh-CN" sz="1600" dirty="0">
                      <a:solidFill>
                        <a:srgbClr val="FFFF00"/>
                      </a:solidFill>
                      <a:latin typeface="Times New Roman" pitchFamily="18" charset="0"/>
                      <a:cs typeface="Arial" pitchFamily="34" charset="0"/>
                    </a:rPr>
                    <a:t>/SrIrO</a:t>
                  </a:r>
                  <a:r>
                    <a:rPr lang="en-US" altLang="zh-CN" sz="1600" baseline="-25000" dirty="0">
                      <a:solidFill>
                        <a:srgbClr val="FFFF00"/>
                      </a:solidFill>
                      <a:latin typeface="Times New Roman" pitchFamily="18" charset="0"/>
                      <a:cs typeface="Arial" pitchFamily="34" charset="0"/>
                    </a:rPr>
                    <a:t>3</a:t>
                  </a:r>
                  <a:r>
                    <a:rPr lang="en-US" altLang="zh-CN" sz="1600" dirty="0">
                      <a:solidFill>
                        <a:srgbClr val="FFFF00"/>
                      </a:solidFill>
                      <a:latin typeface="Times New Roman" pitchFamily="18" charset="0"/>
                      <a:cs typeface="Arial" pitchFamily="34" charset="0"/>
                    </a:rPr>
                    <a:t>… (m=1)</a:t>
                  </a:r>
                  <a:endParaRPr lang="zh-CN" altLang="en-US" sz="1600" dirty="0">
                    <a:solidFill>
                      <a:srgbClr val="FFFF00"/>
                    </a:solidFill>
                    <a:latin typeface="Times New Roman" pitchFamily="18" charset="0"/>
                    <a:cs typeface="Arial" pitchFamily="34" charset="0"/>
                  </a:endParaRPr>
                </a:p>
              </p:txBody>
            </p:sp>
            <p:sp>
              <p:nvSpPr>
                <p:cNvPr id="66" name="Right Arrow 65"/>
                <p:cNvSpPr/>
                <p:nvPr/>
              </p:nvSpPr>
              <p:spPr>
                <a:xfrm>
                  <a:off x="7799282" y="5137975"/>
                  <a:ext cx="251619" cy="1538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sp>
            <p:nvSpPr>
              <p:cNvPr id="61" name="Line 125"/>
              <p:cNvSpPr>
                <a:spLocks noChangeShapeType="1"/>
              </p:cNvSpPr>
              <p:nvPr/>
            </p:nvSpPr>
            <p:spPr bwMode="auto">
              <a:xfrm>
                <a:off x="1470710" y="2743200"/>
                <a:ext cx="0" cy="1143007"/>
              </a:xfrm>
              <a:prstGeom prst="line">
                <a:avLst/>
              </a:prstGeom>
              <a:noFill/>
              <a:ln w="9525">
                <a:solidFill>
                  <a:srgbClr val="FF0000"/>
                </a:solidFill>
                <a:prstDash val="dashDot"/>
                <a:round/>
                <a:headEnd/>
                <a:tailEnd/>
              </a:ln>
              <a:effectLst/>
            </p:spPr>
            <p:txBody>
              <a:bodyPr/>
              <a:lstStyle/>
              <a:p>
                <a:endParaRPr lang="en-US" dirty="0"/>
              </a:p>
            </p:txBody>
          </p:sp>
          <p:sp>
            <p:nvSpPr>
              <p:cNvPr id="62" name="Line 125"/>
              <p:cNvSpPr>
                <a:spLocks noChangeShapeType="1"/>
              </p:cNvSpPr>
              <p:nvPr/>
            </p:nvSpPr>
            <p:spPr bwMode="auto">
              <a:xfrm>
                <a:off x="1270460" y="2767043"/>
                <a:ext cx="0" cy="1119154"/>
              </a:xfrm>
              <a:prstGeom prst="line">
                <a:avLst/>
              </a:prstGeom>
              <a:noFill/>
              <a:ln w="9525">
                <a:solidFill>
                  <a:srgbClr val="FF0000"/>
                </a:solidFill>
                <a:prstDash val="dashDot"/>
                <a:round/>
                <a:headEnd/>
                <a:tailEnd/>
              </a:ln>
              <a:effectLst/>
            </p:spPr>
            <p:txBody>
              <a:bodyPr/>
              <a:lstStyle/>
              <a:p>
                <a:endParaRPr lang="en-US" dirty="0"/>
              </a:p>
            </p:txBody>
          </p:sp>
          <p:sp>
            <p:nvSpPr>
              <p:cNvPr id="63" name="Line 51"/>
              <p:cNvSpPr>
                <a:spLocks noChangeShapeType="1"/>
              </p:cNvSpPr>
              <p:nvPr/>
            </p:nvSpPr>
            <p:spPr bwMode="auto">
              <a:xfrm flipH="1">
                <a:off x="1678775" y="2797968"/>
                <a:ext cx="6024" cy="1088239"/>
              </a:xfrm>
              <a:prstGeom prst="line">
                <a:avLst/>
              </a:prstGeom>
              <a:noFill/>
              <a:ln w="9525">
                <a:solidFill>
                  <a:srgbClr val="FF0000"/>
                </a:solidFill>
                <a:prstDash val="dashDot"/>
                <a:round/>
                <a:headEnd/>
                <a:tailEnd/>
              </a:ln>
              <a:effectLst/>
            </p:spPr>
            <p:txBody>
              <a:bodyPr/>
              <a:lstStyle/>
              <a:p>
                <a:endParaRPr lang="en-US" dirty="0"/>
              </a:p>
            </p:txBody>
          </p:sp>
          <p:sp>
            <p:nvSpPr>
              <p:cNvPr id="64" name="Line 85"/>
              <p:cNvSpPr>
                <a:spLocks noChangeShapeType="1"/>
              </p:cNvSpPr>
              <p:nvPr/>
            </p:nvSpPr>
            <p:spPr bwMode="auto">
              <a:xfrm>
                <a:off x="1880060" y="2797968"/>
                <a:ext cx="0" cy="1088239"/>
              </a:xfrm>
              <a:prstGeom prst="line">
                <a:avLst/>
              </a:prstGeom>
              <a:noFill/>
              <a:ln w="9525">
                <a:solidFill>
                  <a:srgbClr val="FF0000"/>
                </a:solidFill>
                <a:prstDash val="dashDot"/>
                <a:round/>
                <a:headEnd/>
                <a:tailEnd/>
              </a:ln>
              <a:effectLst/>
            </p:spPr>
            <p:txBody>
              <a:bodyPr/>
              <a:lstStyle/>
              <a:p>
                <a:endParaRPr lang="en-US" dirty="0"/>
              </a:p>
            </p:txBody>
          </p:sp>
        </p:grpSp>
        <p:sp>
          <p:nvSpPr>
            <p:cNvPr id="146" name="Rectangle 145"/>
            <p:cNvSpPr/>
            <p:nvPr/>
          </p:nvSpPr>
          <p:spPr>
            <a:xfrm>
              <a:off x="5417566" y="1337258"/>
              <a:ext cx="832279" cy="307777"/>
            </a:xfrm>
            <a:prstGeom prst="rect">
              <a:avLst/>
            </a:prstGeom>
          </p:spPr>
          <p:txBody>
            <a:bodyPr wrap="none">
              <a:spAutoFit/>
            </a:bodyPr>
            <a:lstStyle/>
            <a:p>
              <a:r>
                <a:rPr lang="en-US" altLang="zh-CN" sz="1400" b="1" dirty="0">
                  <a:solidFill>
                    <a:schemeClr val="bg1"/>
                  </a:solidFill>
                  <a:latin typeface="Times New Roman" pitchFamily="18" charset="0"/>
                  <a:cs typeface="Arial" pitchFamily="34" charset="0"/>
                </a:rPr>
                <a:t>@620 </a:t>
              </a:r>
              <a:r>
                <a:rPr lang="en-US" altLang="zh-CN" sz="1200" b="1" dirty="0">
                  <a:solidFill>
                    <a:schemeClr val="bg1"/>
                  </a:solidFill>
                  <a:latin typeface="Times New Roman" pitchFamily="18" charset="0"/>
                  <a:cs typeface="Arial" pitchFamily="34" charset="0"/>
                </a:rPr>
                <a:t>℃</a:t>
              </a:r>
            </a:p>
          </p:txBody>
        </p:sp>
      </p:grpSp>
      <p:cxnSp>
        <p:nvCxnSpPr>
          <p:cNvPr id="147" name="Straight Connector 1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49" name="Plus 148"/>
          <p:cNvSpPr/>
          <p:nvPr/>
        </p:nvSpPr>
        <p:spPr>
          <a:xfrm>
            <a:off x="1954542" y="3212023"/>
            <a:ext cx="792535" cy="759106"/>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 name="TextBox 2"/>
          <p:cNvSpPr txBox="1"/>
          <p:nvPr/>
        </p:nvSpPr>
        <p:spPr>
          <a:xfrm>
            <a:off x="1811174" y="2537366"/>
            <a:ext cx="2432717" cy="369332"/>
          </a:xfrm>
          <a:prstGeom prst="rect">
            <a:avLst/>
          </a:prstGeom>
          <a:noFill/>
        </p:spPr>
        <p:txBody>
          <a:bodyPr wrap="none" rtlCol="0">
            <a:spAutoFit/>
          </a:bodyPr>
          <a:lstStyle/>
          <a:p>
            <a:r>
              <a:rPr lang="en-US" altLang="zh-CN" dirty="0"/>
              <a:t>SrIrO</a:t>
            </a:r>
            <a:r>
              <a:rPr lang="en-US" altLang="zh-CN" baseline="-25000" dirty="0"/>
              <a:t>3</a:t>
            </a:r>
            <a:r>
              <a:rPr lang="en-US" altLang="zh-CN" dirty="0"/>
              <a:t>(100)/STO(100)</a:t>
            </a:r>
            <a:endParaRPr lang="zh-CN" altLang="en-US" dirty="0"/>
          </a:p>
        </p:txBody>
      </p:sp>
      <p:sp>
        <p:nvSpPr>
          <p:cNvPr id="150" name="TextBox 149"/>
          <p:cNvSpPr txBox="1"/>
          <p:nvPr/>
        </p:nvSpPr>
        <p:spPr>
          <a:xfrm>
            <a:off x="1072483" y="6019800"/>
            <a:ext cx="2475421" cy="369332"/>
          </a:xfrm>
          <a:prstGeom prst="rect">
            <a:avLst/>
          </a:prstGeom>
          <a:noFill/>
        </p:spPr>
        <p:txBody>
          <a:bodyPr wrap="none" rtlCol="0">
            <a:spAutoFit/>
          </a:bodyPr>
          <a:lstStyle/>
          <a:p>
            <a:r>
              <a:rPr lang="en-US" altLang="zh-CN" dirty="0"/>
              <a:t>SrTiO</a:t>
            </a:r>
            <a:r>
              <a:rPr lang="en-US" altLang="zh-CN" baseline="-25000" dirty="0"/>
              <a:t>3</a:t>
            </a:r>
            <a:r>
              <a:rPr lang="en-US" altLang="zh-CN" dirty="0"/>
              <a:t>(100)/STO(100)</a:t>
            </a:r>
            <a:endParaRPr lang="zh-CN" altLang="en-US" dirty="0"/>
          </a:p>
        </p:txBody>
      </p:sp>
      <p:pic>
        <p:nvPicPr>
          <p:cNvPr id="151" name="Picture 15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4606" y="914400"/>
            <a:ext cx="7231194" cy="55123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881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15" name="Rectangle 14"/>
          <p:cNvSpPr>
            <a:spLocks noChangeArrowheads="1"/>
          </p:cNvSpPr>
          <p:nvPr/>
        </p:nvSpPr>
        <p:spPr bwMode="auto">
          <a:xfrm>
            <a:off x="152400" y="100359"/>
            <a:ext cx="878681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90000"/>
              </a:lnSpc>
              <a:spcBef>
                <a:spcPct val="0"/>
              </a:spcBef>
            </a:pP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SrIrO</a:t>
            </a:r>
            <a:r>
              <a:rPr lang="en-US" altLang="zh-CN" sz="25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3</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based </a:t>
            </a:r>
            <a:r>
              <a:rPr lang="en-US" altLang="zh-CN" sz="2500" b="1" i="1" dirty="0" err="1">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superlattices</a:t>
            </a:r>
            <a:endPar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sp>
        <p:nvSpPr>
          <p:cNvPr id="11" name="文本框 10"/>
          <p:cNvSpPr txBox="1"/>
          <p:nvPr/>
        </p:nvSpPr>
        <p:spPr>
          <a:xfrm>
            <a:off x="1752600" y="757535"/>
            <a:ext cx="1279517" cy="461665"/>
          </a:xfrm>
          <a:prstGeom prst="rect">
            <a:avLst/>
          </a:prstGeom>
          <a:noFill/>
        </p:spPr>
        <p:txBody>
          <a:bodyPr wrap="none" rtlCol="0">
            <a:spAutoFit/>
          </a:bodyPr>
          <a:lstStyle/>
          <a:p>
            <a:r>
              <a:rPr lang="en-US" altLang="zh-CN" sz="2400" b="1" dirty="0">
                <a:solidFill>
                  <a:schemeClr val="bg1"/>
                </a:solidFill>
                <a:latin typeface="Times New Roman" panose="02020603050405020304" pitchFamily="18" charset="0"/>
                <a:cs typeface="Times New Roman" panose="02020603050405020304" pitchFamily="18" charset="0"/>
              </a:rPr>
              <a:t>RHEED</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pic>
        <p:nvPicPr>
          <p:cNvPr id="13" name="图片 12"/>
          <p:cNvPicPr>
            <a:picLocks noChangeAspect="1"/>
          </p:cNvPicPr>
          <p:nvPr/>
        </p:nvPicPr>
        <p:blipFill>
          <a:blip r:embed="rId3"/>
          <a:stretch>
            <a:fillRect/>
          </a:stretch>
        </p:blipFill>
        <p:spPr>
          <a:xfrm>
            <a:off x="690856" y="1388569"/>
            <a:ext cx="3446754" cy="4514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文本框 20"/>
          <p:cNvSpPr txBox="1"/>
          <p:nvPr/>
        </p:nvSpPr>
        <p:spPr>
          <a:xfrm>
            <a:off x="304800" y="6080846"/>
            <a:ext cx="4536504" cy="369332"/>
          </a:xfrm>
          <a:prstGeom prst="rect">
            <a:avLst/>
          </a:prstGeom>
          <a:noFill/>
        </p:spPr>
        <p:txBody>
          <a:bodyPr wrap="square" rtlCol="0">
            <a:spAutoFit/>
          </a:bodyPr>
          <a:lstStyle/>
          <a:p>
            <a:r>
              <a:rPr lang="en-US" altLang="zh-CN" b="1" dirty="0">
                <a:solidFill>
                  <a:schemeClr val="bg1"/>
                </a:solidFill>
                <a:latin typeface="Times New Roman" panose="02020603050405020304" pitchFamily="18" charset="0"/>
                <a:cs typeface="Times New Roman" panose="02020603050405020304" pitchFamily="18" charset="0"/>
              </a:rPr>
              <a:t>RHEED pattern &amp; intensity oscillation</a:t>
            </a:r>
            <a:endParaRPr lang="zh-CN" altLang="en-US" b="1" dirty="0">
              <a:solidFill>
                <a:schemeClr val="bg1"/>
              </a:solidFill>
              <a:latin typeface="Times New Roman" panose="02020603050405020304" pitchFamily="18" charset="0"/>
              <a:cs typeface="Times New Roman" panose="02020603050405020304" pitchFamily="18" charset="0"/>
            </a:endParaRPr>
          </a:p>
        </p:txBody>
      </p:sp>
      <p:grpSp>
        <p:nvGrpSpPr>
          <p:cNvPr id="2" name="Group 1"/>
          <p:cNvGrpSpPr/>
          <p:nvPr/>
        </p:nvGrpSpPr>
        <p:grpSpPr>
          <a:xfrm>
            <a:off x="5100918" y="757535"/>
            <a:ext cx="3426398" cy="5738026"/>
            <a:chOff x="5100918" y="757535"/>
            <a:chExt cx="3426398" cy="5738026"/>
          </a:xfrm>
        </p:grpSpPr>
        <p:sp>
          <p:nvSpPr>
            <p:cNvPr id="12" name="文本框 11"/>
            <p:cNvSpPr txBox="1"/>
            <p:nvPr/>
          </p:nvSpPr>
          <p:spPr>
            <a:xfrm>
              <a:off x="5471255" y="757535"/>
              <a:ext cx="2569934" cy="461665"/>
            </a:xfrm>
            <a:prstGeom prst="rect">
              <a:avLst/>
            </a:prstGeom>
            <a:noFill/>
          </p:spPr>
          <p:txBody>
            <a:bodyPr wrap="none" rtlCol="0">
              <a:spAutoFit/>
            </a:bodyPr>
            <a:lstStyle/>
            <a:p>
              <a:r>
                <a:rPr lang="en-US" altLang="zh-CN" sz="2400" b="1" dirty="0">
                  <a:solidFill>
                    <a:schemeClr val="bg1"/>
                  </a:solidFill>
                  <a:latin typeface="Times New Roman" panose="02020603050405020304" pitchFamily="18" charset="0"/>
                  <a:cs typeface="Times New Roman" panose="02020603050405020304" pitchFamily="18" charset="0"/>
                </a:rPr>
                <a:t>X-Ray Diffraction</a:t>
              </a:r>
              <a:endParaRPr lang="zh-CN" altLang="en-US" sz="2400" b="1" dirty="0">
                <a:solidFill>
                  <a:schemeClr val="bg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a:stretch>
              <a:fillRect/>
            </a:stretch>
          </p:blipFill>
          <p:spPr>
            <a:xfrm>
              <a:off x="5100918" y="1305244"/>
              <a:ext cx="3426398" cy="51903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401688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28" name="标题 1"/>
          <p:cNvSpPr>
            <a:spLocks noGrp="1"/>
          </p:cNvSpPr>
          <p:nvPr>
            <p:ph type="title"/>
          </p:nvPr>
        </p:nvSpPr>
        <p:spPr>
          <a:xfrm>
            <a:off x="-647700" y="-357223"/>
            <a:ext cx="7886700" cy="1325563"/>
          </a:xfrm>
        </p:spPr>
        <p:txBody>
          <a:bodyPr/>
          <a:lstStyle/>
          <a:p>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The</a:t>
            </a:r>
            <a:r>
              <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HAADF</a:t>
            </a:r>
            <a:r>
              <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TEM Pattern</a:t>
            </a:r>
            <a:r>
              <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of</a:t>
            </a:r>
            <a:r>
              <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the</a:t>
            </a:r>
            <a:r>
              <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Superlattices</a:t>
            </a:r>
            <a:endPar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grpSp>
        <p:nvGrpSpPr>
          <p:cNvPr id="7" name="Group 6">
            <a:extLst>
              <a:ext uri="{FF2B5EF4-FFF2-40B4-BE49-F238E27FC236}">
                <a16:creationId xmlns:a16="http://schemas.microsoft.com/office/drawing/2014/main" id="{974CC633-2EF8-364E-B4F2-7A3B144B5261}"/>
              </a:ext>
            </a:extLst>
          </p:cNvPr>
          <p:cNvGrpSpPr/>
          <p:nvPr/>
        </p:nvGrpSpPr>
        <p:grpSpPr>
          <a:xfrm>
            <a:off x="457200" y="903046"/>
            <a:ext cx="8815267" cy="5860085"/>
            <a:chOff x="457200" y="903046"/>
            <a:chExt cx="8815267" cy="5860085"/>
          </a:xfrm>
        </p:grpSpPr>
        <p:pic>
          <p:nvPicPr>
            <p:cNvPr id="4" name="图片 3"/>
            <p:cNvPicPr>
              <a:picLocks noChangeAspect="1"/>
            </p:cNvPicPr>
            <p:nvPr/>
          </p:nvPicPr>
          <p:blipFill rotWithShape="1">
            <a:blip r:embed="rId2">
              <a:extLst>
                <a:ext uri="{BEBA8EAE-BF5A-486C-A8C5-ECC9F3942E4B}">
                  <a14:imgProps xmlns:a14="http://schemas.microsoft.com/office/drawing/2010/main">
                    <a14:imgLayer r:embed="rId3">
                      <a14:imgEffect>
                        <a14:backgroundRemoval t="0" b="100000" l="0" r="48847"/>
                      </a14:imgEffect>
                    </a14:imgLayer>
                  </a14:imgProps>
                </a:ext>
              </a:extLst>
            </a:blip>
            <a:srcRect r="45258"/>
            <a:stretch/>
          </p:blipFill>
          <p:spPr>
            <a:xfrm>
              <a:off x="6019800" y="903046"/>
              <a:ext cx="3252667" cy="3792840"/>
            </a:xfrm>
            <a:prstGeom prst="rect">
              <a:avLst/>
            </a:prstGeom>
          </p:spPr>
        </p:pic>
        <p:grpSp>
          <p:nvGrpSpPr>
            <p:cNvPr id="2" name="Group 1"/>
            <p:cNvGrpSpPr/>
            <p:nvPr/>
          </p:nvGrpSpPr>
          <p:grpSpPr>
            <a:xfrm>
              <a:off x="7727693" y="3111819"/>
              <a:ext cx="1340084" cy="3651312"/>
              <a:chOff x="7727693" y="3111819"/>
              <a:chExt cx="1340084" cy="3651312"/>
            </a:xfrm>
          </p:grpSpPr>
          <p:sp>
            <p:nvSpPr>
              <p:cNvPr id="12" name="Rectangle 11"/>
              <p:cNvSpPr/>
              <p:nvPr/>
            </p:nvSpPr>
            <p:spPr>
              <a:xfrm>
                <a:off x="8171975" y="3111819"/>
                <a:ext cx="414159" cy="34513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a:cxnSpLocks/>
              </p:cNvCxnSpPr>
              <p:nvPr/>
            </p:nvCxnSpPr>
            <p:spPr>
              <a:xfrm flipH="1">
                <a:off x="7727694" y="3111819"/>
                <a:ext cx="444281" cy="152146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a:cxnSpLocks/>
              </p:cNvCxnSpPr>
              <p:nvPr/>
            </p:nvCxnSpPr>
            <p:spPr>
              <a:xfrm>
                <a:off x="8586134" y="3111819"/>
                <a:ext cx="481643" cy="152146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20" name="Picture 19"/>
              <p:cNvPicPr>
                <a:picLocks noChangeAspect="1"/>
              </p:cNvPicPr>
              <p:nvPr/>
            </p:nvPicPr>
            <p:blipFill rotWithShape="1">
              <a:blip r:embed="rId4"/>
              <a:srcRect l="59299" t="33786" r="9784"/>
              <a:stretch/>
            </p:blipFill>
            <p:spPr>
              <a:xfrm>
                <a:off x="7727693" y="4633283"/>
                <a:ext cx="1340084" cy="2129848"/>
              </a:xfrm>
              <a:prstGeom prst="rect">
                <a:avLst/>
              </a:prstGeom>
            </p:spPr>
          </p:pic>
          <p:sp>
            <p:nvSpPr>
              <p:cNvPr id="21" name="Rectangle 20"/>
              <p:cNvSpPr/>
              <p:nvPr/>
            </p:nvSpPr>
            <p:spPr>
              <a:xfrm>
                <a:off x="7727693" y="4633283"/>
                <a:ext cx="1340084" cy="2129848"/>
              </a:xfrm>
              <a:prstGeom prst="rect">
                <a:avLst/>
              </a:prstGeom>
              <a:noFill/>
              <a:ln w="349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457200" y="903046"/>
              <a:ext cx="5155169" cy="5636370"/>
              <a:chOff x="457200" y="903046"/>
              <a:chExt cx="5155169" cy="5636370"/>
            </a:xfrm>
          </p:grpSpPr>
          <p:sp>
            <p:nvSpPr>
              <p:cNvPr id="29" name="Rectangle 28"/>
              <p:cNvSpPr/>
              <p:nvPr/>
            </p:nvSpPr>
            <p:spPr>
              <a:xfrm>
                <a:off x="638892" y="6170084"/>
                <a:ext cx="4495783" cy="369332"/>
              </a:xfrm>
              <a:prstGeom prst="rect">
                <a:avLst/>
              </a:prstGeom>
            </p:spPr>
            <p:txBody>
              <a:bodyPr wrap="none">
                <a:spAutoFit/>
              </a:bodyPr>
              <a:lstStyle/>
              <a:p>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15 u. c. m=1/2 SLs on STO</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001</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b="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substrates</a:t>
                </a:r>
                <a:r>
                  <a:rPr lang="zh-CN" altLang="en-US" b="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pic>
            <p:nvPicPr>
              <p:cNvPr id="14" name="图片 1"/>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57200" y="903046"/>
                <a:ext cx="5155169" cy="5155169"/>
              </a:xfrm>
              <a:prstGeom prst="rect">
                <a:avLst/>
              </a:prstGeom>
            </p:spPr>
          </p:pic>
        </p:grpSp>
        <p:grpSp>
          <p:nvGrpSpPr>
            <p:cNvPr id="6" name="Group 5"/>
            <p:cNvGrpSpPr/>
            <p:nvPr/>
          </p:nvGrpSpPr>
          <p:grpSpPr>
            <a:xfrm>
              <a:off x="609600" y="2286000"/>
              <a:ext cx="2130210" cy="3530417"/>
              <a:chOff x="609600" y="2286000"/>
              <a:chExt cx="2130210" cy="3530417"/>
            </a:xfrm>
          </p:grpSpPr>
          <p:sp>
            <p:nvSpPr>
              <p:cNvPr id="5" name="TextBox 4"/>
              <p:cNvSpPr txBox="1"/>
              <p:nvPr/>
            </p:nvSpPr>
            <p:spPr>
              <a:xfrm>
                <a:off x="609600" y="2286000"/>
                <a:ext cx="1893467" cy="461665"/>
              </a:xfrm>
              <a:prstGeom prst="rect">
                <a:avLst/>
              </a:prstGeom>
              <a:noFill/>
            </p:spPr>
            <p:txBody>
              <a:bodyPr wrap="none" rtlCol="0">
                <a:spAutoFit/>
              </a:bodyPr>
              <a:lstStyle/>
              <a:p>
                <a:r>
                  <a:rPr lang="en-US" sz="2400" b="1" dirty="0">
                    <a:solidFill>
                      <a:srgbClr val="FFFF00"/>
                    </a:solidFill>
                    <a:latin typeface="Times New Roman" panose="02020603050405020304" pitchFamily="18" charset="0"/>
                    <a:cs typeface="Times New Roman" panose="02020603050405020304" pitchFamily="18" charset="0"/>
                  </a:rPr>
                  <a:t>Superlattices</a:t>
                </a:r>
              </a:p>
            </p:txBody>
          </p:sp>
          <p:sp>
            <p:nvSpPr>
              <p:cNvPr id="15" name="TextBox 14"/>
              <p:cNvSpPr txBox="1"/>
              <p:nvPr/>
            </p:nvSpPr>
            <p:spPr>
              <a:xfrm>
                <a:off x="638892" y="4234221"/>
                <a:ext cx="1692323" cy="461665"/>
              </a:xfrm>
              <a:prstGeom prst="rect">
                <a:avLst/>
              </a:prstGeom>
              <a:noFill/>
            </p:spPr>
            <p:txBody>
              <a:bodyPr wrap="none" rtlCol="0">
                <a:spAutoFit/>
              </a:bodyPr>
              <a:lstStyle/>
              <a:p>
                <a:r>
                  <a:rPr lang="en-US" sz="2400" b="1" dirty="0">
                    <a:solidFill>
                      <a:srgbClr val="FFFF00"/>
                    </a:solidFill>
                    <a:latin typeface="Times New Roman" panose="02020603050405020304" pitchFamily="18" charset="0"/>
                    <a:cs typeface="Times New Roman" panose="02020603050405020304" pitchFamily="18" charset="0"/>
                  </a:rPr>
                  <a:t>STO buffer</a:t>
                </a:r>
              </a:p>
            </p:txBody>
          </p:sp>
          <p:sp>
            <p:nvSpPr>
              <p:cNvPr id="22" name="TextBox 21"/>
              <p:cNvSpPr txBox="1"/>
              <p:nvPr/>
            </p:nvSpPr>
            <p:spPr>
              <a:xfrm>
                <a:off x="653149" y="5354752"/>
                <a:ext cx="2086661" cy="461665"/>
              </a:xfrm>
              <a:prstGeom prst="rect">
                <a:avLst/>
              </a:prstGeom>
              <a:noFill/>
            </p:spPr>
            <p:txBody>
              <a:bodyPr wrap="none" rtlCol="0">
                <a:spAutoFit/>
              </a:bodyPr>
              <a:lstStyle/>
              <a:p>
                <a:r>
                  <a:rPr lang="en-US" sz="2400" b="1" dirty="0">
                    <a:solidFill>
                      <a:srgbClr val="FFFF00"/>
                    </a:solidFill>
                    <a:latin typeface="Times New Roman" panose="02020603050405020304" pitchFamily="18" charset="0"/>
                    <a:cs typeface="Times New Roman" panose="02020603050405020304" pitchFamily="18" charset="0"/>
                  </a:rPr>
                  <a:t>STO substrate</a:t>
                </a:r>
              </a:p>
            </p:txBody>
          </p:sp>
        </p:grpSp>
      </p:grpSp>
    </p:spTree>
    <p:extLst>
      <p:ext uri="{BB962C8B-B14F-4D97-AF65-F5344CB8AC3E}">
        <p14:creationId xmlns:p14="http://schemas.microsoft.com/office/powerpoint/2010/main" val="2612791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p:cNvPicPr>
          <p:nvPr/>
        </p:nvPicPr>
        <p:blipFill>
          <a:blip r:embed="rId3"/>
          <a:stretch>
            <a:fillRect/>
          </a:stretch>
        </p:blipFill>
        <p:spPr>
          <a:xfrm>
            <a:off x="34636" y="1455084"/>
            <a:ext cx="4330994" cy="3498115"/>
          </a:xfrm>
          <a:prstGeom prst="rect">
            <a:avLst/>
          </a:prstGeom>
        </p:spPr>
      </p:pic>
      <p:sp>
        <p:nvSpPr>
          <p:cNvPr id="3" name="文本框 4"/>
          <p:cNvSpPr txBox="1"/>
          <p:nvPr/>
        </p:nvSpPr>
        <p:spPr>
          <a:xfrm>
            <a:off x="1384851" y="836712"/>
            <a:ext cx="1882182" cy="523220"/>
          </a:xfrm>
          <a:prstGeom prst="rect">
            <a:avLst/>
          </a:prstGeom>
          <a:noFill/>
        </p:spPr>
        <p:txBody>
          <a:bodyPr wrap="none" rtlCol="0">
            <a:spAutoFit/>
          </a:bodyPr>
          <a:lstStyle/>
          <a:p>
            <a:r>
              <a:rPr lang="en-US" altLang="zh-CN" sz="2800" b="1" dirty="0">
                <a:solidFill>
                  <a:schemeClr val="bg1"/>
                </a:solidFill>
                <a:latin typeface="Times New Roman" panose="02020603050405020304" pitchFamily="18" charset="0"/>
                <a:cs typeface="Times New Roman" panose="02020603050405020304" pitchFamily="18" charset="0"/>
              </a:rPr>
              <a:t>R-T curves</a:t>
            </a:r>
            <a:endParaRPr lang="zh-CN" altLang="en-US" sz="2800" b="1" dirty="0">
              <a:solidFill>
                <a:schemeClr val="bg1"/>
              </a:solidFill>
              <a:latin typeface="Times New Roman" panose="02020603050405020304" pitchFamily="18" charset="0"/>
              <a:cs typeface="Times New Roman" panose="02020603050405020304" pitchFamily="18" charset="0"/>
            </a:endParaRPr>
          </a:p>
        </p:txBody>
      </p:sp>
      <p:sp>
        <p:nvSpPr>
          <p:cNvPr id="4" name="文本框 5"/>
          <p:cNvSpPr txBox="1"/>
          <p:nvPr/>
        </p:nvSpPr>
        <p:spPr>
          <a:xfrm>
            <a:off x="5549927" y="836712"/>
            <a:ext cx="2376676" cy="523220"/>
          </a:xfrm>
          <a:prstGeom prst="rect">
            <a:avLst/>
          </a:prstGeom>
          <a:noFill/>
        </p:spPr>
        <p:txBody>
          <a:bodyPr wrap="none" rtlCol="0">
            <a:spAutoFit/>
          </a:bodyPr>
          <a:lstStyle/>
          <a:p>
            <a:r>
              <a:rPr lang="en-US" altLang="zh-CN" sz="2800" b="1" dirty="0">
                <a:solidFill>
                  <a:schemeClr val="bg1"/>
                </a:solidFill>
                <a:latin typeface="Times New Roman" panose="02020603050405020304" pitchFamily="18" charset="0"/>
                <a:cs typeface="Times New Roman" panose="02020603050405020304" pitchFamily="18" charset="0"/>
              </a:rPr>
              <a:t>Valence bands</a:t>
            </a:r>
            <a:endParaRPr lang="zh-CN" altLang="en-US" sz="2800" b="1" dirty="0">
              <a:solidFill>
                <a:schemeClr val="bg1"/>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文本框 6"/>
              <p:cNvSpPr txBox="1"/>
              <p:nvPr/>
            </p:nvSpPr>
            <p:spPr>
              <a:xfrm>
                <a:off x="68164" y="5108709"/>
                <a:ext cx="8613833" cy="1231556"/>
              </a:xfrm>
              <a:prstGeom prst="rect">
                <a:avLst/>
              </a:prstGeom>
              <a:noFill/>
              <a:ln w="28575">
                <a:noFill/>
              </a:ln>
            </p:spPr>
            <p:txBody>
              <a:bodyPr wrap="none" rtlCol="0">
                <a:spAutoFit/>
              </a:bodyPr>
              <a:lstStyle/>
              <a:p>
                <a:pPr marL="285750" indent="-285750">
                  <a:buFont typeface="Wingdings" panose="05000000000000000000" pitchFamily="2" charset="2"/>
                  <a:buChar char="Ø"/>
                </a:pPr>
                <a:r>
                  <a:rPr lang="en-US" altLang="zh-CN" sz="2200" dirty="0">
                    <a:solidFill>
                      <a:schemeClr val="bg1"/>
                    </a:solidFill>
                    <a:latin typeface="Times New Roman" panose="02020603050405020304" pitchFamily="18" charset="0"/>
                    <a:cs typeface="Times New Roman" panose="02020603050405020304" pitchFamily="18" charset="0"/>
                  </a:rPr>
                  <a:t>When m ≤ 2</a:t>
                </a:r>
                <a:r>
                  <a:rPr lang="zh-CN" altLang="en-US" sz="2200" dirty="0">
                    <a:solidFill>
                      <a:schemeClr val="bg1"/>
                    </a:solidFill>
                    <a:latin typeface="Times New Roman" panose="02020603050405020304" pitchFamily="18" charset="0"/>
                    <a:cs typeface="Times New Roman" panose="02020603050405020304" pitchFamily="18" charset="0"/>
                  </a:rPr>
                  <a:t> </a:t>
                </a:r>
                <a:r>
                  <a:rPr lang="en-US" altLang="zh-CN" sz="2200" dirty="0">
                    <a:solidFill>
                      <a:schemeClr val="bg1"/>
                    </a:solidFill>
                    <a:latin typeface="Times New Roman" panose="02020603050405020304" pitchFamily="18" charset="0"/>
                    <a:cs typeface="Times New Roman" panose="02020603050405020304" pitchFamily="18" charset="0"/>
                  </a:rPr>
                  <a:t>system becomes insulator, MIT takes places;</a:t>
                </a:r>
              </a:p>
              <a:p>
                <a:pPr marL="285750" indent="-285750">
                  <a:buFont typeface="Wingdings" panose="05000000000000000000" pitchFamily="2" charset="2"/>
                  <a:buChar char="Ø"/>
                </a:pPr>
                <a:endParaRPr lang="en-US" altLang="zh-CN" sz="500" dirty="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CN" sz="2200" dirty="0">
                    <a:solidFill>
                      <a:schemeClr val="bg1"/>
                    </a:solidFill>
                    <a:latin typeface="Times New Roman" panose="02020603050405020304" pitchFamily="18" charset="0"/>
                    <a:cs typeface="Times New Roman" panose="02020603050405020304" pitchFamily="18" charset="0"/>
                  </a:rPr>
                  <a:t>J</a:t>
                </a:r>
                <a:r>
                  <a:rPr lang="en-US" altLang="zh-CN" sz="2200" baseline="-25000" dirty="0">
                    <a:solidFill>
                      <a:schemeClr val="bg1"/>
                    </a:solidFill>
                    <a:latin typeface="Times New Roman" panose="02020603050405020304" pitchFamily="18" charset="0"/>
                    <a:cs typeface="Times New Roman" panose="02020603050405020304" pitchFamily="18" charset="0"/>
                  </a:rPr>
                  <a:t>eff</a:t>
                </a:r>
                <a:r>
                  <a:rPr lang="en-US" altLang="zh-CN" sz="2200" dirty="0">
                    <a:solidFill>
                      <a:schemeClr val="bg1"/>
                    </a:solidFill>
                    <a:latin typeface="Times New Roman" panose="02020603050405020304" pitchFamily="18" charset="0"/>
                    <a:cs typeface="Times New Roman" panose="02020603050405020304" pitchFamily="18" charset="0"/>
                  </a:rPr>
                  <a:t> = </a:t>
                </a:r>
                <a14:m>
                  <m:oMath xmlns:m="http://schemas.openxmlformats.org/officeDocument/2006/math">
                    <m:f>
                      <m:fPr>
                        <m:type m:val="skw"/>
                        <m:ctrlPr>
                          <a:rPr lang="en-US" altLang="zh-CN" sz="2200" i="1">
                            <a:solidFill>
                              <a:schemeClr val="bg1"/>
                            </a:solidFill>
                            <a:latin typeface="Cambria Math" panose="02040503050406030204" pitchFamily="18" charset="0"/>
                          </a:rPr>
                        </m:ctrlPr>
                      </m:fPr>
                      <m:num>
                        <m:r>
                          <a:rPr lang="en-US" altLang="zh-CN" sz="2200">
                            <a:solidFill>
                              <a:schemeClr val="bg1"/>
                            </a:solidFill>
                            <a:latin typeface="Cambria Math" panose="02040503050406030204" pitchFamily="18" charset="0"/>
                          </a:rPr>
                          <m:t>𝟏</m:t>
                        </m:r>
                      </m:num>
                      <m:den>
                        <m:r>
                          <a:rPr lang="en-US" altLang="zh-CN" sz="2200">
                            <a:solidFill>
                              <a:schemeClr val="bg1"/>
                            </a:solidFill>
                            <a:latin typeface="Cambria Math" panose="02040503050406030204" pitchFamily="18" charset="0"/>
                          </a:rPr>
                          <m:t>𝟐</m:t>
                        </m:r>
                      </m:den>
                    </m:f>
                  </m:oMath>
                </a14:m>
                <a:r>
                  <a:rPr lang="en-US" altLang="zh-CN" sz="2200" dirty="0">
                    <a:solidFill>
                      <a:schemeClr val="bg1"/>
                    </a:solidFill>
                    <a:latin typeface="Times New Roman" panose="02020603050405020304" pitchFamily="18" charset="0"/>
                    <a:cs typeface="Times New Roman" panose="02020603050405020304" pitchFamily="18" charset="0"/>
                  </a:rPr>
                  <a:t> state shift down from Fermi level;</a:t>
                </a:r>
              </a:p>
              <a:p>
                <a:pPr marL="285750" indent="-285750">
                  <a:buFont typeface="Wingdings" panose="05000000000000000000" pitchFamily="2" charset="2"/>
                  <a:buChar char="Ø"/>
                </a:pPr>
                <a:endParaRPr lang="en-US" altLang="zh-CN" sz="500" dirty="0">
                  <a:solidFill>
                    <a:schemeClr val="bg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CN" sz="2000" dirty="0">
                    <a:solidFill>
                      <a:schemeClr val="bg1"/>
                    </a:solidFill>
                    <a:latin typeface="Times New Roman" panose="02020603050405020304" pitchFamily="18" charset="0"/>
                    <a:cs typeface="Times New Roman" panose="02020603050405020304" pitchFamily="18" charset="0"/>
                  </a:rPr>
                  <a:t>J</a:t>
                </a:r>
                <a:r>
                  <a:rPr lang="en-US" altLang="zh-CN" sz="2000" baseline="-25000" dirty="0">
                    <a:solidFill>
                      <a:schemeClr val="bg1"/>
                    </a:solidFill>
                    <a:latin typeface="Times New Roman" panose="02020603050405020304" pitchFamily="18" charset="0"/>
                    <a:cs typeface="Times New Roman" panose="02020603050405020304" pitchFamily="18" charset="0"/>
                  </a:rPr>
                  <a:t>eff</a:t>
                </a:r>
                <a:r>
                  <a:rPr lang="en-US" altLang="zh-CN" sz="2000" dirty="0">
                    <a:solidFill>
                      <a:schemeClr val="bg1"/>
                    </a:solidFill>
                    <a:latin typeface="Times New Roman" panose="02020603050405020304" pitchFamily="18" charset="0"/>
                    <a:cs typeface="Times New Roman" panose="02020603050405020304" pitchFamily="18" charset="0"/>
                  </a:rPr>
                  <a:t> = </a:t>
                </a:r>
                <a14:m>
                  <m:oMath xmlns:m="http://schemas.openxmlformats.org/officeDocument/2006/math">
                    <m:f>
                      <m:fPr>
                        <m:type m:val="skw"/>
                        <m:ctrlPr>
                          <a:rPr lang="en-US" altLang="zh-CN" sz="2000" i="1">
                            <a:solidFill>
                              <a:schemeClr val="bg1"/>
                            </a:solidFill>
                            <a:latin typeface="Cambria Math" panose="02040503050406030204" pitchFamily="18" charset="0"/>
                          </a:rPr>
                        </m:ctrlPr>
                      </m:fPr>
                      <m:num>
                        <m:r>
                          <a:rPr lang="en-US" altLang="zh-CN" sz="2000">
                            <a:solidFill>
                              <a:schemeClr val="bg1"/>
                            </a:solidFill>
                            <a:latin typeface="Cambria Math" panose="02040503050406030204" pitchFamily="18" charset="0"/>
                          </a:rPr>
                          <m:t>𝟏</m:t>
                        </m:r>
                      </m:num>
                      <m:den>
                        <m:r>
                          <a:rPr lang="en-US" altLang="zh-CN" sz="2000">
                            <a:solidFill>
                              <a:schemeClr val="bg1"/>
                            </a:solidFill>
                            <a:latin typeface="Cambria Math" panose="02040503050406030204" pitchFamily="18" charset="0"/>
                          </a:rPr>
                          <m:t>𝟐</m:t>
                        </m:r>
                      </m:den>
                    </m:f>
                  </m:oMath>
                </a14:m>
                <a:r>
                  <a:rPr lang="en-US" altLang="zh-CN" sz="2000" dirty="0">
                    <a:solidFill>
                      <a:schemeClr val="bg1"/>
                    </a:solidFill>
                    <a:latin typeface="Times New Roman" panose="02020603050405020304" pitchFamily="18" charset="0"/>
                    <a:cs typeface="Times New Roman" panose="02020603050405020304" pitchFamily="18" charset="0"/>
                  </a:rPr>
                  <a:t> mixes with J</a:t>
                </a:r>
                <a:r>
                  <a:rPr lang="en-US" altLang="zh-CN" sz="2000" baseline="-25000" dirty="0">
                    <a:solidFill>
                      <a:schemeClr val="bg1"/>
                    </a:solidFill>
                    <a:latin typeface="Times New Roman" panose="02020603050405020304" pitchFamily="18" charset="0"/>
                    <a:cs typeface="Times New Roman" panose="02020603050405020304" pitchFamily="18" charset="0"/>
                  </a:rPr>
                  <a:t>eff</a:t>
                </a:r>
                <a:r>
                  <a:rPr lang="en-US" altLang="zh-CN" sz="2000" dirty="0">
                    <a:solidFill>
                      <a:schemeClr val="bg1"/>
                    </a:solidFill>
                    <a:latin typeface="Times New Roman" panose="02020603050405020304" pitchFamily="18" charset="0"/>
                    <a:cs typeface="Times New Roman" panose="02020603050405020304" pitchFamily="18" charset="0"/>
                  </a:rPr>
                  <a:t> = </a:t>
                </a:r>
                <a14:m>
                  <m:oMath xmlns:m="http://schemas.openxmlformats.org/officeDocument/2006/math">
                    <m:f>
                      <m:fPr>
                        <m:type m:val="skw"/>
                        <m:ctrlPr>
                          <a:rPr lang="en-US" altLang="zh-CN" sz="2000" i="1">
                            <a:solidFill>
                              <a:schemeClr val="bg1"/>
                            </a:solidFill>
                            <a:latin typeface="Cambria Math" panose="02040503050406030204" pitchFamily="18" charset="0"/>
                          </a:rPr>
                        </m:ctrlPr>
                      </m:fPr>
                      <m:num>
                        <m:r>
                          <a:rPr lang="en-US" altLang="zh-CN" sz="2000">
                            <a:solidFill>
                              <a:schemeClr val="bg1"/>
                            </a:solidFill>
                            <a:latin typeface="Cambria Math" panose="02040503050406030204" pitchFamily="18" charset="0"/>
                          </a:rPr>
                          <m:t>𝟑</m:t>
                        </m:r>
                      </m:num>
                      <m:den>
                        <m:r>
                          <a:rPr lang="en-US" altLang="zh-CN" sz="2000">
                            <a:solidFill>
                              <a:schemeClr val="bg1"/>
                            </a:solidFill>
                            <a:latin typeface="Cambria Math" panose="02040503050406030204" pitchFamily="18" charset="0"/>
                          </a:rPr>
                          <m:t>𝟐</m:t>
                        </m:r>
                      </m:den>
                    </m:f>
                  </m:oMath>
                </a14:m>
                <a:r>
                  <a:rPr lang="zh-CN" altLang="en-US" sz="2000" dirty="0">
                    <a:solidFill>
                      <a:schemeClr val="bg1"/>
                    </a:solidFill>
                    <a:latin typeface="Times New Roman" panose="02020603050405020304" pitchFamily="18" charset="0"/>
                    <a:cs typeface="Times New Roman" panose="02020603050405020304" pitchFamily="18" charset="0"/>
                  </a:rPr>
                  <a:t> </a:t>
                </a:r>
                <a:r>
                  <a:rPr lang="en-US" altLang="zh-CN" sz="2000" dirty="0">
                    <a:solidFill>
                      <a:schemeClr val="bg1"/>
                    </a:solidFill>
                    <a:latin typeface="Times New Roman" panose="02020603050405020304" pitchFamily="18" charset="0"/>
                    <a:cs typeface="Times New Roman" panose="02020603050405020304" pitchFamily="18" charset="0"/>
                  </a:rPr>
                  <a:t>state</a:t>
                </a:r>
                <a:r>
                  <a:rPr lang="zh-CN" altLang="en-US" sz="2000" dirty="0">
                    <a:solidFill>
                      <a:schemeClr val="bg1"/>
                    </a:solidFill>
                    <a:latin typeface="Times New Roman" panose="02020603050405020304" pitchFamily="18" charset="0"/>
                    <a:cs typeface="Times New Roman" panose="02020603050405020304" pitchFamily="18" charset="0"/>
                  </a:rPr>
                  <a:t>，</a:t>
                </a:r>
                <a:r>
                  <a:rPr lang="en-US" altLang="zh-CN" sz="2000" dirty="0">
                    <a:solidFill>
                      <a:schemeClr val="bg1"/>
                    </a:solidFill>
                    <a:latin typeface="Times New Roman" panose="02020603050405020304" pitchFamily="18" charset="0"/>
                    <a:cs typeface="Times New Roman" panose="02020603050405020304" pitchFamily="18" charset="0"/>
                  </a:rPr>
                  <a:t>and</a:t>
                </a:r>
                <a:r>
                  <a:rPr lang="zh-CN" altLang="en-US" sz="2000" dirty="0">
                    <a:solidFill>
                      <a:schemeClr val="bg1"/>
                    </a:solidFill>
                    <a:latin typeface="Times New Roman" panose="02020603050405020304" pitchFamily="18" charset="0"/>
                    <a:cs typeface="Times New Roman" panose="02020603050405020304" pitchFamily="18" charset="0"/>
                  </a:rPr>
                  <a:t> </a:t>
                </a:r>
                <a:r>
                  <a:rPr lang="en-US" altLang="zh-CN" sz="2000" dirty="0">
                    <a:solidFill>
                      <a:srgbClr val="FFFF00"/>
                    </a:solidFill>
                    <a:latin typeface="Times New Roman" panose="02020603050405020304" pitchFamily="18" charset="0"/>
                    <a:cs typeface="Times New Roman" panose="02020603050405020304" pitchFamily="18" charset="0"/>
                  </a:rPr>
                  <a:t>textbook band-control Mott transition</a:t>
                </a:r>
                <a:r>
                  <a:rPr lang="en-US" altLang="zh-CN" sz="2000" dirty="0">
                    <a:solidFill>
                      <a:schemeClr val="bg1"/>
                    </a:solidFill>
                    <a:latin typeface="Times New Roman" panose="02020603050405020304" pitchFamily="18" charset="0"/>
                    <a:cs typeface="Times New Roman" panose="02020603050405020304" pitchFamily="18" charset="0"/>
                  </a:rPr>
                  <a:t>.</a:t>
                </a:r>
                <a:endParaRPr lang="zh-CN" altLang="en-US" sz="2000" dirty="0">
                  <a:solidFill>
                    <a:schemeClr val="bg1"/>
                  </a:solidFill>
                  <a:latin typeface="Times New Roman" panose="02020603050405020304" pitchFamily="18" charset="0"/>
                  <a:cs typeface="Times New Roman" panose="02020603050405020304" pitchFamily="18" charset="0"/>
                </a:endParaRPr>
              </a:p>
            </p:txBody>
          </p:sp>
        </mc:Choice>
        <mc:Fallback>
          <p:sp>
            <p:nvSpPr>
              <p:cNvPr id="5" name="文本框 6"/>
              <p:cNvSpPr txBox="1">
                <a:spLocks noRot="1" noChangeAspect="1" noMove="1" noResize="1" noEditPoints="1" noAdjustHandles="1" noChangeArrowheads="1" noChangeShapeType="1" noTextEdit="1"/>
              </p:cNvSpPr>
              <p:nvPr/>
            </p:nvSpPr>
            <p:spPr>
              <a:xfrm>
                <a:off x="68164" y="5108709"/>
                <a:ext cx="8613833" cy="1231556"/>
              </a:xfrm>
              <a:prstGeom prst="rect">
                <a:avLst/>
              </a:prstGeom>
              <a:blipFill>
                <a:blip r:embed="rId4"/>
                <a:stretch>
                  <a:fillRect l="-588" t="-8163" b="-58163"/>
                </a:stretch>
              </a:blipFill>
              <a:ln w="28575">
                <a:noFill/>
              </a:ln>
            </p:spPr>
            <p:txBody>
              <a:bodyPr/>
              <a:lstStyle/>
              <a:p>
                <a:r>
                  <a:rPr lang="en-US">
                    <a:noFill/>
                  </a:rPr>
                  <a:t> </a:t>
                </a:r>
              </a:p>
            </p:txBody>
          </p:sp>
        </mc:Fallback>
      </mc:AlternateContent>
      <p:pic>
        <p:nvPicPr>
          <p:cNvPr id="6" name="图片 7"/>
          <p:cNvPicPr>
            <a:picLocks noChangeAspect="1"/>
          </p:cNvPicPr>
          <p:nvPr/>
        </p:nvPicPr>
        <p:blipFill>
          <a:blip r:embed="rId5"/>
          <a:stretch>
            <a:fillRect/>
          </a:stretch>
        </p:blipFill>
        <p:spPr>
          <a:xfrm>
            <a:off x="4397525" y="1451621"/>
            <a:ext cx="4638971" cy="3501579"/>
          </a:xfrm>
          <a:prstGeom prst="rect">
            <a:avLst/>
          </a:prstGeom>
        </p:spPr>
      </p:pic>
      <p:cxnSp>
        <p:nvCxnSpPr>
          <p:cNvPr id="8" name="Straight Connector 7"/>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9" name="Rectangle 8"/>
          <p:cNvSpPr/>
          <p:nvPr/>
        </p:nvSpPr>
        <p:spPr>
          <a:xfrm>
            <a:off x="-228600" y="86430"/>
            <a:ext cx="5997155" cy="461665"/>
          </a:xfrm>
          <a:prstGeom prst="rect">
            <a:avLst/>
          </a:prstGeom>
        </p:spPr>
        <p:txBody>
          <a:bodyPr wrap="square">
            <a:spAutoFit/>
          </a:bodyPr>
          <a:lstStyle/>
          <a:p>
            <a:pPr marL="0" indent="0" algn="ctr" eaLnBrk="1" hangingPunct="1">
              <a:buNone/>
              <a:defRPr/>
            </a:pP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Superlattices: metal-insulator transition</a:t>
            </a:r>
            <a:endPar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spTree>
    <p:extLst>
      <p:ext uri="{BB962C8B-B14F-4D97-AF65-F5344CB8AC3E}">
        <p14:creationId xmlns:p14="http://schemas.microsoft.com/office/powerpoint/2010/main" val="2166617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a:grpSpLocks noChangeAspect="1"/>
          </p:cNvGrpSpPr>
          <p:nvPr/>
        </p:nvGrpSpPr>
        <p:grpSpPr>
          <a:xfrm>
            <a:off x="530352" y="4800600"/>
            <a:ext cx="3238411" cy="1552592"/>
            <a:chOff x="4153694" y="3850745"/>
            <a:chExt cx="4161024" cy="2057400"/>
          </a:xfrm>
        </p:grpSpPr>
        <p:pic>
          <p:nvPicPr>
            <p:cNvPr id="12" name="Picture 11"/>
            <p:cNvPicPr>
              <a:picLocks noChangeAspect="1"/>
            </p:cNvPicPr>
            <p:nvPr/>
          </p:nvPicPr>
          <p:blipFill>
            <a:blip r:embed="rId3"/>
            <a:stretch>
              <a:fillRect/>
            </a:stretch>
          </p:blipFill>
          <p:spPr>
            <a:xfrm>
              <a:off x="4153694" y="3850745"/>
              <a:ext cx="2514601" cy="2057400"/>
            </a:xfrm>
            <a:prstGeom prst="rect">
              <a:avLst/>
            </a:prstGeom>
          </p:spPr>
        </p:pic>
        <p:sp>
          <p:nvSpPr>
            <p:cNvPr id="15" name="TextBox 14"/>
            <p:cNvSpPr txBox="1"/>
            <p:nvPr/>
          </p:nvSpPr>
          <p:spPr>
            <a:xfrm>
              <a:off x="6835447" y="4417780"/>
              <a:ext cx="1479271" cy="693339"/>
            </a:xfrm>
            <a:prstGeom prst="rect">
              <a:avLst/>
            </a:prstGeom>
            <a:noFill/>
          </p:spPr>
          <p:txBody>
            <a:bodyPr wrap="none" rtlCol="0">
              <a:spAutoFit/>
            </a:bodyPr>
            <a:lstStyle/>
            <a:p>
              <a:pPr algn="ctr"/>
              <a:r>
                <a:rPr lang="en-US" altLang="zh-CN" sz="1400" b="1" dirty="0">
                  <a:solidFill>
                    <a:srgbClr val="00FFFF"/>
                  </a:solidFill>
                  <a:latin typeface="Times New Roman" panose="02020603050405020304" pitchFamily="18" charset="0"/>
                  <a:cs typeface="Times New Roman" panose="02020603050405020304" pitchFamily="18" charset="0"/>
                </a:rPr>
                <a:t>SrTiO</a:t>
              </a:r>
              <a:r>
                <a:rPr lang="en-US" altLang="zh-CN" sz="1400" b="1" baseline="-25000" dirty="0">
                  <a:solidFill>
                    <a:srgbClr val="00FFFF"/>
                  </a:solidFill>
                  <a:latin typeface="Times New Roman" panose="02020603050405020304" pitchFamily="18" charset="0"/>
                  <a:cs typeface="Times New Roman" panose="02020603050405020304" pitchFamily="18" charset="0"/>
                </a:rPr>
                <a:t>3</a:t>
              </a:r>
            </a:p>
            <a:p>
              <a:pPr algn="ctr"/>
              <a:r>
                <a:rPr lang="en-US" altLang="zh-CN" sz="1400" b="1" dirty="0">
                  <a:solidFill>
                    <a:srgbClr val="00FFFF"/>
                  </a:solidFill>
                  <a:latin typeface="Times New Roman" panose="02020603050405020304" pitchFamily="18" charset="0"/>
                  <a:cs typeface="Times New Roman" panose="02020603050405020304" pitchFamily="18" charset="0"/>
                </a:rPr>
                <a:t>Diamagnetic</a:t>
              </a:r>
              <a:endParaRPr lang="zh-CN" altLang="en-US" sz="1400" b="1" dirty="0">
                <a:solidFill>
                  <a:srgbClr val="00FFFF"/>
                </a:solidFill>
                <a:latin typeface="Times New Roman" panose="02020603050405020304" pitchFamily="18" charset="0"/>
                <a:cs typeface="Times New Roman" panose="02020603050405020304" pitchFamily="18" charset="0"/>
              </a:endParaRPr>
            </a:p>
          </p:txBody>
        </p:sp>
      </p:grpSp>
      <p:cxnSp>
        <p:nvCxnSpPr>
          <p:cNvPr id="8" name="Straight Connector 7"/>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9" name="TextBox 3"/>
          <p:cNvSpPr txBox="1">
            <a:spLocks noChangeArrowheads="1"/>
          </p:cNvSpPr>
          <p:nvPr/>
        </p:nvSpPr>
        <p:spPr bwMode="auto">
          <a:xfrm flipH="1">
            <a:off x="717986" y="5983713"/>
            <a:ext cx="86121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342900" indent="-342900">
              <a:spcBef>
                <a:spcPct val="0"/>
              </a:spcBef>
              <a:buFont typeface="Wingdings" panose="05000000000000000000" pitchFamily="2" charset="2"/>
              <a:buChar char="§"/>
            </a:pPr>
            <a:endParaRPr lang="en-US" altLang="zh-CN" sz="2400" b="1" dirty="0">
              <a:solidFill>
                <a:srgbClr val="FFFF00"/>
              </a:solidFill>
              <a:latin typeface="Times New Roman" panose="02020603050405020304" pitchFamily="18" charset="0"/>
              <a:cs typeface="Times New Roman" panose="02020603050405020304" pitchFamily="18" charset="0"/>
            </a:endParaRPr>
          </a:p>
          <a:p>
            <a:pPr marL="342900" indent="-342900">
              <a:spcBef>
                <a:spcPct val="0"/>
              </a:spcBef>
              <a:buFont typeface="Wingdings" panose="05000000000000000000" pitchFamily="2" charset="2"/>
              <a:buChar char="§"/>
            </a:pPr>
            <a:r>
              <a:rPr lang="en-US" altLang="zh-CN" sz="2400" b="1" dirty="0">
                <a:solidFill>
                  <a:srgbClr val="FFFF00"/>
                </a:solidFill>
                <a:latin typeface="Times New Roman" panose="02020603050405020304" pitchFamily="18" charset="0"/>
                <a:cs typeface="Times New Roman" panose="02020603050405020304" pitchFamily="18" charset="0"/>
              </a:rPr>
              <a:t>A real quantum phase transition, and the origin?</a:t>
            </a:r>
          </a:p>
        </p:txBody>
      </p:sp>
      <p:sp>
        <p:nvSpPr>
          <p:cNvPr id="13" name="TextBox 12"/>
          <p:cNvSpPr txBox="1"/>
          <p:nvPr/>
        </p:nvSpPr>
        <p:spPr>
          <a:xfrm>
            <a:off x="7010400" y="4879445"/>
            <a:ext cx="184731" cy="369332"/>
          </a:xfrm>
          <a:prstGeom prst="rect">
            <a:avLst/>
          </a:prstGeom>
          <a:noFill/>
        </p:spPr>
        <p:txBody>
          <a:bodyPr wrap="none" rtlCol="0">
            <a:spAutoFit/>
          </a:bodyPr>
          <a:lstStyle/>
          <a:p>
            <a:endParaRPr lang="zh-CN" altLang="en-US" dirty="0">
              <a:latin typeface="Times New Roman" panose="02020603050405020304" pitchFamily="18" charset="0"/>
              <a:cs typeface="Times New Roman" panose="02020603050405020304" pitchFamily="18" charset="0"/>
            </a:endParaRPr>
          </a:p>
        </p:txBody>
      </p:sp>
      <p:grpSp>
        <p:nvGrpSpPr>
          <p:cNvPr id="16" name="Group 15"/>
          <p:cNvGrpSpPr>
            <a:grpSpLocks noChangeAspect="1"/>
          </p:cNvGrpSpPr>
          <p:nvPr/>
        </p:nvGrpSpPr>
        <p:grpSpPr>
          <a:xfrm>
            <a:off x="530352" y="2770204"/>
            <a:ext cx="3321905" cy="1599020"/>
            <a:chOff x="4153694" y="1301819"/>
            <a:chExt cx="4258850" cy="2050026"/>
          </a:xfrm>
        </p:grpSpPr>
        <p:pic>
          <p:nvPicPr>
            <p:cNvPr id="11" name="Picture 10"/>
            <p:cNvPicPr>
              <a:picLocks noChangeAspect="1"/>
            </p:cNvPicPr>
            <p:nvPr/>
          </p:nvPicPr>
          <p:blipFill>
            <a:blip r:embed="rId4"/>
            <a:stretch>
              <a:fillRect/>
            </a:stretch>
          </p:blipFill>
          <p:spPr>
            <a:xfrm>
              <a:off x="4153694" y="1301819"/>
              <a:ext cx="2514600" cy="2050026"/>
            </a:xfrm>
            <a:prstGeom prst="rect">
              <a:avLst/>
            </a:prstGeom>
          </p:spPr>
        </p:pic>
        <p:sp>
          <p:nvSpPr>
            <p:cNvPr id="14" name="TextBox 13"/>
            <p:cNvSpPr txBox="1"/>
            <p:nvPr/>
          </p:nvSpPr>
          <p:spPr>
            <a:xfrm>
              <a:off x="6809131" y="2018641"/>
              <a:ext cx="1603413" cy="670795"/>
            </a:xfrm>
            <a:prstGeom prst="rect">
              <a:avLst/>
            </a:prstGeom>
            <a:noFill/>
          </p:spPr>
          <p:txBody>
            <a:bodyPr wrap="none" rtlCol="0">
              <a:spAutoFit/>
            </a:bodyPr>
            <a:lstStyle/>
            <a:p>
              <a:pPr algn="ctr"/>
              <a:r>
                <a:rPr lang="en-US" altLang="zh-CN" sz="1400" b="1" dirty="0">
                  <a:solidFill>
                    <a:srgbClr val="7030A0"/>
                  </a:solidFill>
                  <a:latin typeface="Times New Roman" panose="02020603050405020304" pitchFamily="18" charset="0"/>
                  <a:cs typeface="Times New Roman" panose="02020603050405020304" pitchFamily="18" charset="0"/>
                </a:rPr>
                <a:t>SrIrO</a:t>
              </a:r>
              <a:r>
                <a:rPr lang="en-US" altLang="zh-CN" sz="1400" b="1" baseline="-25000" dirty="0">
                  <a:solidFill>
                    <a:srgbClr val="7030A0"/>
                  </a:solidFill>
                  <a:latin typeface="Times New Roman" panose="02020603050405020304" pitchFamily="18" charset="0"/>
                  <a:cs typeface="Times New Roman" panose="02020603050405020304" pitchFamily="18" charset="0"/>
                </a:rPr>
                <a:t>3</a:t>
              </a:r>
            </a:p>
            <a:p>
              <a:pPr algn="ctr"/>
              <a:r>
                <a:rPr lang="en-US" altLang="zh-CN" sz="1400" b="1" dirty="0">
                  <a:solidFill>
                    <a:srgbClr val="7030A0"/>
                  </a:solidFill>
                  <a:latin typeface="Times New Roman" panose="02020603050405020304" pitchFamily="18" charset="0"/>
                  <a:cs typeface="Times New Roman" panose="02020603050405020304" pitchFamily="18" charset="0"/>
                </a:rPr>
                <a:t>Paramagnetic</a:t>
              </a:r>
              <a:endParaRPr lang="zh-CN" altLang="en-US" sz="1400" b="1" dirty="0">
                <a:solidFill>
                  <a:srgbClr val="7030A0"/>
                </a:solidFill>
                <a:latin typeface="Times New Roman" panose="02020603050405020304" pitchFamily="18" charset="0"/>
                <a:cs typeface="Times New Roman" panose="02020603050405020304" pitchFamily="18" charset="0"/>
              </a:endParaRPr>
            </a:p>
          </p:txBody>
        </p:sp>
      </p:grpSp>
      <p:grpSp>
        <p:nvGrpSpPr>
          <p:cNvPr id="19" name="Group 18"/>
          <p:cNvGrpSpPr>
            <a:grpSpLocks noChangeAspect="1"/>
          </p:cNvGrpSpPr>
          <p:nvPr/>
        </p:nvGrpSpPr>
        <p:grpSpPr>
          <a:xfrm>
            <a:off x="539495" y="950976"/>
            <a:ext cx="3234516" cy="1552592"/>
            <a:chOff x="4129997" y="3850745"/>
            <a:chExt cx="4190936" cy="2057400"/>
          </a:xfrm>
        </p:grpSpPr>
        <p:pic>
          <p:nvPicPr>
            <p:cNvPr id="20" name="Picture 19"/>
            <p:cNvPicPr>
              <a:picLocks noChangeAspect="1"/>
            </p:cNvPicPr>
            <p:nvPr/>
          </p:nvPicPr>
          <p:blipFill>
            <a:blip r:embed="rId3"/>
            <a:stretch>
              <a:fillRect/>
            </a:stretch>
          </p:blipFill>
          <p:spPr>
            <a:xfrm>
              <a:off x="4129997" y="3850745"/>
              <a:ext cx="2529508" cy="2057400"/>
            </a:xfrm>
            <a:prstGeom prst="rect">
              <a:avLst/>
            </a:prstGeom>
          </p:spPr>
        </p:pic>
        <p:sp>
          <p:nvSpPr>
            <p:cNvPr id="21" name="TextBox 20"/>
            <p:cNvSpPr txBox="1"/>
            <p:nvPr/>
          </p:nvSpPr>
          <p:spPr>
            <a:xfrm>
              <a:off x="6829233" y="4417780"/>
              <a:ext cx="1491700" cy="693339"/>
            </a:xfrm>
            <a:prstGeom prst="rect">
              <a:avLst/>
            </a:prstGeom>
            <a:noFill/>
          </p:spPr>
          <p:txBody>
            <a:bodyPr wrap="none" rtlCol="0">
              <a:spAutoFit/>
            </a:bodyPr>
            <a:lstStyle/>
            <a:p>
              <a:pPr algn="ctr"/>
              <a:r>
                <a:rPr lang="en-US" altLang="zh-CN" sz="1400" b="1" dirty="0">
                  <a:solidFill>
                    <a:srgbClr val="00FFFF"/>
                  </a:solidFill>
                  <a:latin typeface="Times New Roman" panose="02020603050405020304" pitchFamily="18" charset="0"/>
                  <a:cs typeface="Times New Roman" panose="02020603050405020304" pitchFamily="18" charset="0"/>
                </a:rPr>
                <a:t>SrTiO</a:t>
              </a:r>
              <a:r>
                <a:rPr lang="en-US" altLang="zh-CN" sz="1400" b="1" baseline="-25000" dirty="0">
                  <a:solidFill>
                    <a:srgbClr val="00FFFF"/>
                  </a:solidFill>
                  <a:latin typeface="Times New Roman" panose="02020603050405020304" pitchFamily="18" charset="0"/>
                  <a:cs typeface="Times New Roman" panose="02020603050405020304" pitchFamily="18" charset="0"/>
                </a:rPr>
                <a:t>3</a:t>
              </a:r>
            </a:p>
            <a:p>
              <a:pPr algn="ctr"/>
              <a:r>
                <a:rPr lang="en-US" altLang="zh-CN" sz="1400" b="1" dirty="0">
                  <a:solidFill>
                    <a:srgbClr val="00FFFF"/>
                  </a:solidFill>
                  <a:latin typeface="Times New Roman" panose="02020603050405020304" pitchFamily="18" charset="0"/>
                  <a:cs typeface="Times New Roman" panose="02020603050405020304" pitchFamily="18" charset="0"/>
                </a:rPr>
                <a:t>Diamagnetic</a:t>
              </a:r>
              <a:endParaRPr lang="zh-CN" altLang="en-US" sz="1400" b="1" dirty="0">
                <a:solidFill>
                  <a:srgbClr val="00FFFF"/>
                </a:solidFill>
                <a:latin typeface="Times New Roman" panose="02020603050405020304" pitchFamily="18" charset="0"/>
                <a:cs typeface="Times New Roman" panose="02020603050405020304" pitchFamily="18" charset="0"/>
              </a:endParaRPr>
            </a:p>
          </p:txBody>
        </p:sp>
      </p:grpSp>
      <p:sp>
        <p:nvSpPr>
          <p:cNvPr id="24" name="Rectangle 23"/>
          <p:cNvSpPr/>
          <p:nvPr/>
        </p:nvSpPr>
        <p:spPr>
          <a:xfrm>
            <a:off x="2564700" y="1219200"/>
            <a:ext cx="2083499" cy="4572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a:solidFill>
                  <a:srgbClr val="FF0000"/>
                </a:solidFill>
                <a:latin typeface="Times New Roman" panose="02020603050405020304" pitchFamily="18" charset="0"/>
                <a:cs typeface="Times New Roman" panose="02020603050405020304" pitchFamily="18" charset="0"/>
              </a:rPr>
              <a:t>Emergent weak ferromagnetism </a:t>
            </a:r>
          </a:p>
          <a:p>
            <a:pPr algn="ctr"/>
            <a:r>
              <a:rPr lang="en-US" altLang="zh-CN" b="1" dirty="0">
                <a:solidFill>
                  <a:srgbClr val="FF0000"/>
                </a:solidFill>
                <a:latin typeface="Times New Roman" panose="02020603050405020304" pitchFamily="18" charset="0"/>
                <a:cs typeface="Times New Roman" panose="02020603050405020304" pitchFamily="18" charset="0"/>
              </a:rPr>
              <a:t>ground state</a:t>
            </a:r>
          </a:p>
          <a:p>
            <a:pPr algn="ctr"/>
            <a:endParaRPr lang="en-US" altLang="zh-CN" b="1" dirty="0">
              <a:solidFill>
                <a:srgbClr val="FF0000"/>
              </a:solidFill>
              <a:latin typeface="Times New Roman" panose="02020603050405020304" pitchFamily="18" charset="0"/>
              <a:cs typeface="Times New Roman" panose="02020603050405020304" pitchFamily="18" charset="0"/>
            </a:endParaRPr>
          </a:p>
          <a:p>
            <a:pPr algn="ctr"/>
            <a:r>
              <a:rPr lang="en-US" altLang="zh-CN" b="1" dirty="0">
                <a:solidFill>
                  <a:srgbClr val="FF0000"/>
                </a:solidFill>
                <a:latin typeface="Times New Roman" panose="02020603050405020304" pitchFamily="18" charset="0"/>
                <a:cs typeface="Times New Roman" panose="02020603050405020304" pitchFamily="18" charset="0"/>
              </a:rPr>
              <a:t>Even different from Sr</a:t>
            </a:r>
            <a:r>
              <a:rPr lang="en-US" altLang="zh-CN" b="1" baseline="-25000" dirty="0">
                <a:solidFill>
                  <a:srgbClr val="FF0000"/>
                </a:solidFill>
                <a:latin typeface="Times New Roman" panose="02020603050405020304" pitchFamily="18" charset="0"/>
                <a:cs typeface="Times New Roman" panose="02020603050405020304" pitchFamily="18" charset="0"/>
              </a:rPr>
              <a:t>2</a:t>
            </a:r>
            <a:r>
              <a:rPr lang="en-US" altLang="zh-CN" b="1" dirty="0">
                <a:solidFill>
                  <a:srgbClr val="FF0000"/>
                </a:solidFill>
                <a:latin typeface="Times New Roman" panose="02020603050405020304" pitchFamily="18" charset="0"/>
                <a:cs typeface="Times New Roman" panose="02020603050405020304" pitchFamily="18" charset="0"/>
              </a:rPr>
              <a:t>IrO</a:t>
            </a:r>
            <a:r>
              <a:rPr lang="en-US" altLang="zh-CN" b="1" baseline="-25000" dirty="0">
                <a:solidFill>
                  <a:srgbClr val="FF0000"/>
                </a:solidFill>
                <a:latin typeface="Times New Roman" panose="02020603050405020304" pitchFamily="18" charset="0"/>
                <a:cs typeface="Times New Roman" panose="02020603050405020304" pitchFamily="18" charset="0"/>
              </a:rPr>
              <a:t>4</a:t>
            </a:r>
            <a:endParaRPr lang="zh-CN" altLang="en-US" baseline="-25000" dirty="0">
              <a:solidFill>
                <a:srgbClr val="FF0000"/>
              </a:solidFill>
              <a:latin typeface="Times New Roman" panose="02020603050405020304" pitchFamily="18" charset="0"/>
              <a:cs typeface="Times New Roman" panose="02020603050405020304" pitchFamily="18" charset="0"/>
            </a:endParaRPr>
          </a:p>
        </p:txBody>
      </p:sp>
      <p:sp>
        <p:nvSpPr>
          <p:cNvPr id="26" name="Rectangle 2"/>
          <p:cNvSpPr>
            <a:spLocks noChangeArrowheads="1"/>
          </p:cNvSpPr>
          <p:nvPr/>
        </p:nvSpPr>
        <p:spPr bwMode="auto">
          <a:xfrm>
            <a:off x="152400" y="0"/>
            <a:ext cx="9296400" cy="52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5000"/>
              </a:lnSpc>
              <a:spcBef>
                <a:spcPct val="25000"/>
              </a:spcBef>
              <a:buFont typeface="Wingdings" pitchFamily="2" charset="2"/>
              <a:buNone/>
            </a:pP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Emergent magnetism in the superlattices</a:t>
            </a:r>
            <a:endParaRPr lang="zh-CN" altLang="en-US"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grpSp>
        <p:nvGrpSpPr>
          <p:cNvPr id="2" name="Group 1"/>
          <p:cNvGrpSpPr/>
          <p:nvPr/>
        </p:nvGrpSpPr>
        <p:grpSpPr>
          <a:xfrm>
            <a:off x="3385493" y="785253"/>
            <a:ext cx="4849227" cy="5496667"/>
            <a:chOff x="3385493" y="785253"/>
            <a:chExt cx="4849227" cy="5496667"/>
          </a:xfrm>
        </p:grpSpPr>
        <p:pic>
          <p:nvPicPr>
            <p:cNvPr id="10" name="Picture 9"/>
            <p:cNvPicPr>
              <a:picLocks noChangeAspect="1"/>
            </p:cNvPicPr>
            <p:nvPr/>
          </p:nvPicPr>
          <p:blipFill>
            <a:blip r:embed="rId5"/>
            <a:stretch>
              <a:fillRect/>
            </a:stretch>
          </p:blipFill>
          <p:spPr>
            <a:xfrm>
              <a:off x="5562600" y="835685"/>
              <a:ext cx="2672120" cy="3387527"/>
            </a:xfrm>
            <a:prstGeom prst="rect">
              <a:avLst/>
            </a:prstGeom>
          </p:spPr>
        </p:pic>
        <p:sp>
          <p:nvSpPr>
            <p:cNvPr id="25" name="Rectangle 24"/>
            <p:cNvSpPr/>
            <p:nvPr/>
          </p:nvSpPr>
          <p:spPr>
            <a:xfrm>
              <a:off x="3385493" y="785253"/>
              <a:ext cx="1989134" cy="307777"/>
            </a:xfrm>
            <a:prstGeom prst="rect">
              <a:avLst/>
            </a:prstGeom>
          </p:spPr>
          <p:txBody>
            <a:bodyPr wrap="none">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PRL 114, 247209 (2015)</a:t>
              </a:r>
            </a:p>
          </p:txBody>
        </p:sp>
        <p:pic>
          <p:nvPicPr>
            <p:cNvPr id="18" name="图片 17"/>
            <p:cNvPicPr>
              <a:picLocks noChangeAspect="1"/>
            </p:cNvPicPr>
            <p:nvPr/>
          </p:nvPicPr>
          <p:blipFill>
            <a:blip r:embed="rId6"/>
            <a:stretch>
              <a:fillRect/>
            </a:stretch>
          </p:blipFill>
          <p:spPr>
            <a:xfrm>
              <a:off x="5575152" y="4340113"/>
              <a:ext cx="2647016" cy="1941807"/>
            </a:xfrm>
            <a:prstGeom prst="rect">
              <a:avLst/>
            </a:prstGeom>
          </p:spPr>
        </p:pic>
      </p:grpSp>
    </p:spTree>
    <p:extLst>
      <p:ext uri="{BB962C8B-B14F-4D97-AF65-F5344CB8AC3E}">
        <p14:creationId xmlns:p14="http://schemas.microsoft.com/office/powerpoint/2010/main" val="184789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1.85185E-6 L -1.66667E-6 0.14236 " pathEditMode="relative" rAng="0" ptsTypes="AA">
                                      <p:cBhvr>
                                        <p:cTn id="6" dur="2000" fill="hold"/>
                                        <p:tgtEl>
                                          <p:spTgt spid="19"/>
                                        </p:tgtEl>
                                        <p:attrNameLst>
                                          <p:attrName>ppt_x</p:attrName>
                                          <p:attrName>ppt_y</p:attrName>
                                        </p:attrNameLst>
                                      </p:cBhvr>
                                      <p:rCtr x="0" y="7106"/>
                                    </p:animMotion>
                                  </p:childTnLst>
                                </p:cTn>
                              </p:par>
                              <p:par>
                                <p:cTn id="7" presetID="42" presetClass="path" presetSubtype="0" accel="50000" decel="50000" fill="hold" nodeType="withEffect">
                                  <p:stCondLst>
                                    <p:cond delay="0"/>
                                  </p:stCondLst>
                                  <p:childTnLst>
                                    <p:animMotion origin="layout" path="M -8.33333E-7 -4.44444E-6 L -8.33333E-7 -0.17199 " pathEditMode="relative" rAng="0" ptsTypes="AA">
                                      <p:cBhvr>
                                        <p:cTn id="8" dur="2000" fill="hold"/>
                                        <p:tgtEl>
                                          <p:spTgt spid="17"/>
                                        </p:tgtEl>
                                        <p:attrNameLst>
                                          <p:attrName>ppt_x</p:attrName>
                                          <p:attrName>ppt_y</p:attrName>
                                        </p:attrNameLst>
                                      </p:cBhvr>
                                      <p:rCtr x="0" y="-8611"/>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575"/>
          <a:stretch/>
        </p:blipFill>
        <p:spPr bwMode="auto">
          <a:xfrm>
            <a:off x="76200" y="752780"/>
            <a:ext cx="8999984" cy="5952820"/>
          </a:xfrm>
          <a:prstGeom prst="rect">
            <a:avLst/>
          </a:prstGeom>
          <a:solidFill>
            <a:schemeClr val="bg1"/>
          </a:solidFill>
          <a:ln>
            <a:noFill/>
          </a:ln>
          <a:effectLst/>
          <a:extLst/>
        </p:spPr>
      </p:pic>
      <p:sp>
        <p:nvSpPr>
          <p:cNvPr id="4" name="右大括号 3"/>
          <p:cNvSpPr/>
          <p:nvPr/>
        </p:nvSpPr>
        <p:spPr>
          <a:xfrm rot="16200000">
            <a:off x="7416315" y="1962128"/>
            <a:ext cx="144017" cy="136815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5" name="TextBox 5"/>
          <p:cNvSpPr txBox="1"/>
          <p:nvPr/>
        </p:nvSpPr>
        <p:spPr>
          <a:xfrm>
            <a:off x="6969976" y="2276872"/>
            <a:ext cx="1127232" cy="369332"/>
          </a:xfrm>
          <a:prstGeom prst="rect">
            <a:avLst/>
          </a:prstGeom>
          <a:noFill/>
        </p:spPr>
        <p:txBody>
          <a:bodyPr wrap="none" rtlCol="0">
            <a:spAutoFit/>
          </a:bodyPr>
          <a:lstStyle/>
          <a:p>
            <a:r>
              <a:rPr lang="en-US" altLang="zh-CN" b="1">
                <a:solidFill>
                  <a:srgbClr val="FF0000"/>
                </a:solidFill>
                <a:latin typeface="Times New Roman" panose="02020603050405020304" pitchFamily="18" charset="0"/>
                <a:cs typeface="Times New Roman" panose="02020603050405020304" pitchFamily="18" charset="0"/>
              </a:rPr>
              <a:t>O </a:t>
            </a:r>
            <a:r>
              <a:rPr lang="en-US" altLang="zh-CN" b="1" dirty="0">
                <a:solidFill>
                  <a:srgbClr val="FF0000"/>
                </a:solidFill>
                <a:latin typeface="Times New Roman" panose="02020603050405020304" pitchFamily="18" charset="0"/>
                <a:cs typeface="Times New Roman" panose="02020603050405020304" pitchFamily="18" charset="0"/>
              </a:rPr>
              <a:t>K-edge</a:t>
            </a:r>
            <a:endParaRPr lang="zh-CN" altLang="en-US" b="1" dirty="0">
              <a:solidFill>
                <a:srgbClr val="FF0000"/>
              </a:solidFill>
              <a:latin typeface="Times New Roman" panose="02020603050405020304" pitchFamily="18" charset="0"/>
              <a:cs typeface="Times New Roman" panose="02020603050405020304" pitchFamily="18" charset="0"/>
            </a:endParaRPr>
          </a:p>
        </p:txBody>
      </p:sp>
      <p:sp>
        <p:nvSpPr>
          <p:cNvPr id="6" name="右大括号 5"/>
          <p:cNvSpPr/>
          <p:nvPr/>
        </p:nvSpPr>
        <p:spPr>
          <a:xfrm rot="16200000">
            <a:off x="2843806" y="941770"/>
            <a:ext cx="144017" cy="86409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 name="TextBox 6"/>
          <p:cNvSpPr txBox="1"/>
          <p:nvPr/>
        </p:nvSpPr>
        <p:spPr>
          <a:xfrm>
            <a:off x="2399002" y="1007440"/>
            <a:ext cx="1135888" cy="369332"/>
          </a:xfrm>
          <a:prstGeom prst="rect">
            <a:avLst/>
          </a:prstGeom>
          <a:noFill/>
        </p:spPr>
        <p:txBody>
          <a:bodyPr wrap="none" rtlCol="0">
            <a:spAutoFit/>
          </a:bodyPr>
          <a:lstStyle/>
          <a:p>
            <a:r>
              <a:rPr lang="en-US" altLang="zh-CN" b="1" dirty="0">
                <a:solidFill>
                  <a:srgbClr val="FF0000"/>
                </a:solidFill>
                <a:latin typeface="Times New Roman" panose="02020603050405020304" pitchFamily="18" charset="0"/>
                <a:cs typeface="Times New Roman" panose="02020603050405020304" pitchFamily="18" charset="0"/>
              </a:rPr>
              <a:t>Ti L-edge</a:t>
            </a:r>
            <a:endParaRPr lang="zh-CN" altLang="en-US" b="1" dirty="0">
              <a:solidFill>
                <a:srgbClr val="FF0000"/>
              </a:solidFill>
              <a:latin typeface="Times New Roman" panose="02020603050405020304" pitchFamily="18" charset="0"/>
              <a:cs typeface="Times New Roman" panose="02020603050405020304" pitchFamily="18" charset="0"/>
            </a:endParaRPr>
          </a:p>
        </p:txBody>
      </p:sp>
      <p:sp>
        <p:nvSpPr>
          <p:cNvPr id="8" name="矩形 7"/>
          <p:cNvSpPr/>
          <p:nvPr/>
        </p:nvSpPr>
        <p:spPr>
          <a:xfrm>
            <a:off x="2362371" y="5085184"/>
            <a:ext cx="1129509" cy="432048"/>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Times New Roman" panose="02020603050405020304" pitchFamily="18" charset="0"/>
              <a:cs typeface="Times New Roman" panose="02020603050405020304" pitchFamily="18" charset="0"/>
            </a:endParaRPr>
          </a:p>
        </p:txBody>
      </p:sp>
      <p:sp>
        <p:nvSpPr>
          <p:cNvPr id="9" name="TextBox 9"/>
          <p:cNvSpPr txBox="1"/>
          <p:nvPr/>
        </p:nvSpPr>
        <p:spPr>
          <a:xfrm>
            <a:off x="974076" y="5517232"/>
            <a:ext cx="2348785" cy="307777"/>
          </a:xfrm>
          <a:prstGeom prst="rect">
            <a:avLst/>
          </a:prstGeom>
          <a:noFill/>
        </p:spPr>
        <p:txBody>
          <a:bodyPr wrap="none" rtlCol="0">
            <a:spAutoFit/>
          </a:bodyPr>
          <a:lstStyle/>
          <a:p>
            <a:r>
              <a:rPr lang="en-US" altLang="zh-CN" sz="1400" dirty="0">
                <a:latin typeface="Times New Roman" panose="02020603050405020304" pitchFamily="18" charset="0"/>
                <a:cs typeface="Times New Roman" panose="02020603050405020304" pitchFamily="18" charset="0"/>
              </a:rPr>
              <a:t>Ti signal from STO substrate?</a:t>
            </a:r>
          </a:p>
        </p:txBody>
      </p:sp>
      <p:cxnSp>
        <p:nvCxnSpPr>
          <p:cNvPr id="10" name="直接箭头连接符 11"/>
          <p:cNvCxnSpPr/>
          <p:nvPr/>
        </p:nvCxnSpPr>
        <p:spPr>
          <a:xfrm flipV="1">
            <a:off x="1763689" y="5373216"/>
            <a:ext cx="576063"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3"/>
          <p:cNvSpPr txBox="1"/>
          <p:nvPr/>
        </p:nvSpPr>
        <p:spPr>
          <a:xfrm>
            <a:off x="1242081" y="2276872"/>
            <a:ext cx="1276953" cy="923330"/>
          </a:xfrm>
          <a:prstGeom prst="rect">
            <a:avLst/>
          </a:prstGeom>
          <a:noFill/>
        </p:spPr>
        <p:txBody>
          <a:bodyPr wrap="none" rtlCol="0">
            <a:spAutoFit/>
          </a:bodyPr>
          <a:lstStyle/>
          <a:p>
            <a:pPr algn="ctr"/>
            <a:r>
              <a:rPr lang="en-US" altLang="zh-CN" b="1" dirty="0">
                <a:latin typeface="Times New Roman" panose="02020603050405020304" pitchFamily="18" charset="0"/>
                <a:cs typeface="Times New Roman" panose="02020603050405020304" pitchFamily="18" charset="0"/>
              </a:rPr>
              <a:t>Increasing </a:t>
            </a:r>
          </a:p>
          <a:p>
            <a:pPr algn="ctr"/>
            <a:r>
              <a:rPr lang="en-US" altLang="zh-CN" b="1" dirty="0">
                <a:latin typeface="Times New Roman" panose="02020603050405020304" pitchFamily="18" charset="0"/>
                <a:cs typeface="Times New Roman" panose="02020603050405020304" pitchFamily="18" charset="0"/>
              </a:rPr>
              <a:t>intensity </a:t>
            </a:r>
          </a:p>
          <a:p>
            <a:pPr algn="ctr"/>
            <a:r>
              <a:rPr lang="en-US" altLang="zh-CN" b="1" dirty="0">
                <a:latin typeface="Times New Roman" panose="02020603050405020304" pitchFamily="18" charset="0"/>
                <a:cs typeface="Times New Roman" panose="02020603050405020304" pitchFamily="18" charset="0"/>
              </a:rPr>
              <a:t>at Ti edge</a:t>
            </a:r>
            <a:endParaRPr lang="zh-CN" altLang="en-US" b="1" dirty="0">
              <a:latin typeface="Times New Roman" panose="02020603050405020304" pitchFamily="18" charset="0"/>
              <a:cs typeface="Times New Roman" panose="02020603050405020304" pitchFamily="18" charset="0"/>
            </a:endParaRPr>
          </a:p>
        </p:txBody>
      </p:sp>
      <p:sp>
        <p:nvSpPr>
          <p:cNvPr id="17" name="下箭头 16"/>
          <p:cNvSpPr/>
          <p:nvPr/>
        </p:nvSpPr>
        <p:spPr>
          <a:xfrm flipV="1">
            <a:off x="5769960" y="3717032"/>
            <a:ext cx="530232" cy="2362262"/>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Times New Roman" panose="02020603050405020304" pitchFamily="18" charset="0"/>
              <a:cs typeface="Times New Roman" panose="02020603050405020304" pitchFamily="18" charset="0"/>
            </a:endParaRPr>
          </a:p>
        </p:txBody>
      </p:sp>
      <p:sp>
        <p:nvSpPr>
          <p:cNvPr id="18" name="TextBox 13"/>
          <p:cNvSpPr txBox="1"/>
          <p:nvPr/>
        </p:nvSpPr>
        <p:spPr>
          <a:xfrm>
            <a:off x="5292080" y="2793702"/>
            <a:ext cx="1446476" cy="923330"/>
          </a:xfrm>
          <a:prstGeom prst="rect">
            <a:avLst/>
          </a:prstGeom>
          <a:noFill/>
        </p:spPr>
        <p:txBody>
          <a:bodyPr wrap="square" rtlCol="0">
            <a:spAutoFit/>
          </a:bodyPr>
          <a:lstStyle/>
          <a:p>
            <a:pPr algn="ctr"/>
            <a:r>
              <a:rPr lang="en-US" altLang="zh-CN" b="1" dirty="0">
                <a:latin typeface="Times New Roman" panose="02020603050405020304" pitchFamily="18" charset="0"/>
                <a:cs typeface="Times New Roman" panose="02020603050405020304" pitchFamily="18" charset="0"/>
              </a:rPr>
              <a:t>Increasing</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percentage</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of</a:t>
            </a: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SrTiO</a:t>
            </a:r>
            <a:r>
              <a:rPr lang="en-US" altLang="zh-CN" b="1" baseline="-25000" dirty="0">
                <a:latin typeface="Times New Roman" panose="02020603050405020304" pitchFamily="18" charset="0"/>
                <a:cs typeface="Times New Roman" panose="02020603050405020304" pitchFamily="18" charset="0"/>
              </a:rPr>
              <a:t>3</a:t>
            </a:r>
          </a:p>
        </p:txBody>
      </p:sp>
      <p:sp>
        <p:nvSpPr>
          <p:cNvPr id="20" name="TextBox 13"/>
          <p:cNvSpPr txBox="1"/>
          <p:nvPr/>
        </p:nvSpPr>
        <p:spPr>
          <a:xfrm>
            <a:off x="4788024" y="5480900"/>
            <a:ext cx="1446476" cy="369332"/>
          </a:xfrm>
          <a:prstGeom prst="rect">
            <a:avLst/>
          </a:prstGeom>
          <a:noFill/>
        </p:spPr>
        <p:txBody>
          <a:bodyPr wrap="square" rtlCol="0">
            <a:spAutoFit/>
          </a:bodyPr>
          <a:lstStyle/>
          <a:p>
            <a:pPr algn="ctr"/>
            <a:r>
              <a:rPr lang="zh-CN" altLang="en-US" b="1" dirty="0">
                <a:latin typeface="Times New Roman" panose="02020603050405020304" pitchFamily="18" charset="0"/>
                <a:cs typeface="Times New Roman" panose="02020603050405020304" pitchFamily="18" charset="0"/>
              </a:rPr>
              <a:t>  </a:t>
            </a:r>
            <a:r>
              <a:rPr lang="en-US" altLang="zh-CN" b="1" dirty="0">
                <a:latin typeface="Times New Roman" panose="02020603050405020304" pitchFamily="18" charset="0"/>
                <a:cs typeface="Times New Roman" panose="02020603050405020304" pitchFamily="18" charset="0"/>
              </a:rPr>
              <a:t>0%</a:t>
            </a:r>
            <a:endParaRPr lang="en-US" altLang="zh-CN" b="1" baseline="-25000" dirty="0">
              <a:latin typeface="Times New Roman" panose="02020603050405020304" pitchFamily="18" charset="0"/>
              <a:cs typeface="Times New Roman" panose="02020603050405020304" pitchFamily="18" charset="0"/>
            </a:endParaRPr>
          </a:p>
        </p:txBody>
      </p:sp>
      <p:sp>
        <p:nvSpPr>
          <p:cNvPr id="21" name="TextBox 13"/>
          <p:cNvSpPr txBox="1"/>
          <p:nvPr/>
        </p:nvSpPr>
        <p:spPr>
          <a:xfrm>
            <a:off x="4788024" y="4615647"/>
            <a:ext cx="1446476" cy="369332"/>
          </a:xfrm>
          <a:prstGeom prst="rect">
            <a:avLst/>
          </a:prstGeom>
          <a:noFill/>
        </p:spPr>
        <p:txBody>
          <a:bodyPr wrap="square" rtlCol="0">
            <a:spAutoFit/>
          </a:bodyPr>
          <a:lstStyle/>
          <a:p>
            <a:pPr algn="ctr"/>
            <a:r>
              <a:rPr lang="en-US" altLang="zh-CN" b="1" dirty="0">
                <a:latin typeface="Times New Roman" panose="02020603050405020304" pitchFamily="18" charset="0"/>
                <a:cs typeface="Times New Roman" panose="02020603050405020304" pitchFamily="18" charset="0"/>
              </a:rPr>
              <a:t>33%</a:t>
            </a:r>
            <a:endParaRPr lang="en-US" altLang="zh-CN" b="1" baseline="-25000" dirty="0">
              <a:latin typeface="Times New Roman" panose="02020603050405020304" pitchFamily="18" charset="0"/>
              <a:cs typeface="Times New Roman" panose="02020603050405020304" pitchFamily="18" charset="0"/>
            </a:endParaRPr>
          </a:p>
        </p:txBody>
      </p:sp>
      <p:sp>
        <p:nvSpPr>
          <p:cNvPr id="22" name="TextBox 13"/>
          <p:cNvSpPr txBox="1"/>
          <p:nvPr/>
        </p:nvSpPr>
        <p:spPr>
          <a:xfrm>
            <a:off x="4788024" y="3903604"/>
            <a:ext cx="1446476" cy="369332"/>
          </a:xfrm>
          <a:prstGeom prst="rect">
            <a:avLst/>
          </a:prstGeom>
          <a:noFill/>
        </p:spPr>
        <p:txBody>
          <a:bodyPr wrap="square" rtlCol="0">
            <a:spAutoFit/>
          </a:bodyPr>
          <a:lstStyle/>
          <a:p>
            <a:pPr algn="ctr"/>
            <a:r>
              <a:rPr lang="en-US" altLang="zh-CN" b="1" dirty="0">
                <a:latin typeface="Times New Roman" panose="02020603050405020304" pitchFamily="18" charset="0"/>
                <a:cs typeface="Times New Roman" panose="02020603050405020304" pitchFamily="18" charset="0"/>
              </a:rPr>
              <a:t>50%</a:t>
            </a:r>
            <a:endParaRPr lang="en-US" altLang="zh-CN" b="1" baseline="-25000" dirty="0">
              <a:latin typeface="Times New Roman" panose="02020603050405020304" pitchFamily="18" charset="0"/>
              <a:cs typeface="Times New Roman" panose="02020603050405020304" pitchFamily="18" charset="0"/>
            </a:endParaRPr>
          </a:p>
        </p:txBody>
      </p:sp>
      <p:sp>
        <p:nvSpPr>
          <p:cNvPr id="23" name="矩形 22"/>
          <p:cNvSpPr/>
          <p:nvPr/>
        </p:nvSpPr>
        <p:spPr>
          <a:xfrm>
            <a:off x="2394043" y="1445828"/>
            <a:ext cx="1080121" cy="3384376"/>
          </a:xfrm>
          <a:prstGeom prst="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pitchFamily="18" charset="0"/>
              <a:cs typeface="Times New Roman" panose="02020603050405020304" pitchFamily="18" charset="0"/>
            </a:endParaRPr>
          </a:p>
        </p:txBody>
      </p:sp>
      <p:sp>
        <p:nvSpPr>
          <p:cNvPr id="24" name="矩形 23"/>
          <p:cNvSpPr/>
          <p:nvPr/>
        </p:nvSpPr>
        <p:spPr>
          <a:xfrm>
            <a:off x="6836432" y="2780928"/>
            <a:ext cx="1334952" cy="3384376"/>
          </a:xfrm>
          <a:prstGeom prst="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Times New Roman" panose="02020603050405020304" pitchFamily="18" charset="0"/>
              <a:cs typeface="Times New Roman" panose="02020603050405020304" pitchFamily="18" charset="0"/>
            </a:endParaRPr>
          </a:p>
        </p:txBody>
      </p:sp>
      <p:sp>
        <p:nvSpPr>
          <p:cNvPr id="3" name="Rectangle 2"/>
          <p:cNvSpPr/>
          <p:nvPr/>
        </p:nvSpPr>
        <p:spPr>
          <a:xfrm>
            <a:off x="152400" y="76200"/>
            <a:ext cx="9809862" cy="477054"/>
          </a:xfrm>
          <a:prstGeom prst="rect">
            <a:avLst/>
          </a:prstGeom>
        </p:spPr>
        <p:txBody>
          <a:bodyPr wrap="square">
            <a:spAutoFit/>
          </a:bodyPr>
          <a:lstStyle/>
          <a:p>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X-ray absorption spectra of (SrIrO</a:t>
            </a:r>
            <a:r>
              <a:rPr lang="en-US" altLang="zh-CN" sz="25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3</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t>
            </a:r>
            <a:r>
              <a:rPr lang="en-US" altLang="zh-CN" sz="25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m</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/(SrTiO</a:t>
            </a:r>
            <a:r>
              <a:rPr lang="en-US" altLang="zh-CN" sz="25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3</a:t>
            </a:r>
            <a:r>
              <a:rPr lang="en-US" altLang="zh-CN" sz="25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p>
        </p:txBody>
      </p:sp>
      <p:cxnSp>
        <p:nvCxnSpPr>
          <p:cNvPr id="26" name="Straight Connector 25">
            <a:extLst>
              <a:ext uri="{FF2B5EF4-FFF2-40B4-BE49-F238E27FC236}">
                <a16:creationId xmlns:a16="http://schemas.microsoft.com/office/drawing/2014/main" id="{D49E0012-0E77-C74D-8765-E7D334929920}"/>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Tree>
    <p:extLst>
      <p:ext uri="{BB962C8B-B14F-4D97-AF65-F5344CB8AC3E}">
        <p14:creationId xmlns:p14="http://schemas.microsoft.com/office/powerpoint/2010/main" val="1711919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E3D00205-7DBC-6243-9F7E-A0E597A1E478}"/>
              </a:ext>
            </a:extLst>
          </p:cNvPr>
          <p:cNvGrpSpPr/>
          <p:nvPr/>
        </p:nvGrpSpPr>
        <p:grpSpPr>
          <a:xfrm>
            <a:off x="114300" y="3876165"/>
            <a:ext cx="8915400" cy="2559660"/>
            <a:chOff x="114300" y="4199357"/>
            <a:chExt cx="8915400" cy="2559660"/>
          </a:xfrm>
        </p:grpSpPr>
        <p:sp>
          <p:nvSpPr>
            <p:cNvPr id="38" name="Rounded Rectangle 37">
              <a:extLst>
                <a:ext uri="{FF2B5EF4-FFF2-40B4-BE49-F238E27FC236}">
                  <a16:creationId xmlns:a16="http://schemas.microsoft.com/office/drawing/2014/main" id="{B32D19EF-D5DB-5D4A-B65A-EB782CF7CF84}"/>
                </a:ext>
              </a:extLst>
            </p:cNvPr>
            <p:cNvSpPr/>
            <p:nvPr/>
          </p:nvSpPr>
          <p:spPr>
            <a:xfrm>
              <a:off x="114300" y="4199357"/>
              <a:ext cx="8915400" cy="255966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grpSp>
          <p:nvGrpSpPr>
            <p:cNvPr id="20" name="组合 19">
              <a:extLst>
                <a:ext uri="{FF2B5EF4-FFF2-40B4-BE49-F238E27FC236}">
                  <a16:creationId xmlns:a16="http://schemas.microsoft.com/office/drawing/2014/main" id="{C780CDC0-858D-4A75-864A-79A0377986CF}"/>
                </a:ext>
              </a:extLst>
            </p:cNvPr>
            <p:cNvGrpSpPr/>
            <p:nvPr/>
          </p:nvGrpSpPr>
          <p:grpSpPr>
            <a:xfrm>
              <a:off x="247638" y="4315523"/>
              <a:ext cx="2346096" cy="2322861"/>
              <a:chOff x="247638" y="1630842"/>
              <a:chExt cx="2346096" cy="2322861"/>
            </a:xfrm>
          </p:grpSpPr>
          <p:pic>
            <p:nvPicPr>
              <p:cNvPr id="21" name="图片 20">
                <a:extLst>
                  <a:ext uri="{FF2B5EF4-FFF2-40B4-BE49-F238E27FC236}">
                    <a16:creationId xmlns:a16="http://schemas.microsoft.com/office/drawing/2014/main" id="{3FA11B37-52E4-4036-BCA5-71E17D5B7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38" y="1654737"/>
                <a:ext cx="2346096" cy="2298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矩形 21">
                <a:extLst>
                  <a:ext uri="{FF2B5EF4-FFF2-40B4-BE49-F238E27FC236}">
                    <a16:creationId xmlns:a16="http://schemas.microsoft.com/office/drawing/2014/main" id="{CC2C2144-9D24-4FCC-8F72-F4A20AC96184}"/>
                  </a:ext>
                </a:extLst>
              </p:cNvPr>
              <p:cNvSpPr/>
              <p:nvPr/>
            </p:nvSpPr>
            <p:spPr>
              <a:xfrm>
                <a:off x="506791" y="1630842"/>
                <a:ext cx="821059" cy="369332"/>
              </a:xfrm>
              <a:prstGeom prst="rect">
                <a:avLst/>
              </a:prstGeom>
            </p:spPr>
            <p:txBody>
              <a:bodyPr wrap="none">
                <a:spAutoFit/>
              </a:bodyPr>
              <a:lstStyle/>
              <a:p>
                <a:r>
                  <a:rPr lang="en-US" altLang="zh-CN" b="1" dirty="0">
                    <a:latin typeface="Times New Roman" panose="02020603050405020304" pitchFamily="18" charset="0"/>
                    <a:cs typeface="Times New Roman" panose="02020603050405020304" pitchFamily="18" charset="0"/>
                  </a:rPr>
                  <a:t>m=1/2</a:t>
                </a:r>
                <a:endParaRPr lang="zh-CN" altLang="en-US" dirty="0">
                  <a:latin typeface="Times New Roman" panose="02020603050405020304" pitchFamily="18" charset="0"/>
                  <a:cs typeface="Times New Roman" panose="02020603050405020304" pitchFamily="18" charset="0"/>
                </a:endParaRPr>
              </a:p>
            </p:txBody>
          </p:sp>
        </p:grpSp>
        <p:grpSp>
          <p:nvGrpSpPr>
            <p:cNvPr id="23" name="组合 22">
              <a:extLst>
                <a:ext uri="{FF2B5EF4-FFF2-40B4-BE49-F238E27FC236}">
                  <a16:creationId xmlns:a16="http://schemas.microsoft.com/office/drawing/2014/main" id="{34BC7C5A-49BC-4AA8-8948-03CA6F97C89C}"/>
                </a:ext>
              </a:extLst>
            </p:cNvPr>
            <p:cNvGrpSpPr/>
            <p:nvPr/>
          </p:nvGrpSpPr>
          <p:grpSpPr>
            <a:xfrm>
              <a:off x="2591732" y="4315523"/>
              <a:ext cx="2123015" cy="2357280"/>
              <a:chOff x="2591732" y="1630842"/>
              <a:chExt cx="2123015" cy="2357280"/>
            </a:xfrm>
          </p:grpSpPr>
          <p:pic>
            <p:nvPicPr>
              <p:cNvPr id="24" name="图片 23">
                <a:extLst>
                  <a:ext uri="{FF2B5EF4-FFF2-40B4-BE49-F238E27FC236}">
                    <a16:creationId xmlns:a16="http://schemas.microsoft.com/office/drawing/2014/main" id="{94C2EC36-0DFD-4859-80DC-956F9D5CACA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591732" y="1654703"/>
                <a:ext cx="2123015" cy="23334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25" name="直接箭头连接符 24">
                <a:extLst>
                  <a:ext uri="{FF2B5EF4-FFF2-40B4-BE49-F238E27FC236}">
                    <a16:creationId xmlns:a16="http://schemas.microsoft.com/office/drawing/2014/main" id="{F1EA4D3E-B011-4178-A096-D8F5C2A3DD80}"/>
                  </a:ext>
                </a:extLst>
              </p:cNvPr>
              <p:cNvCxnSpPr>
                <a:cxnSpLocks/>
              </p:cNvCxnSpPr>
              <p:nvPr/>
            </p:nvCxnSpPr>
            <p:spPr>
              <a:xfrm flipH="1" flipV="1">
                <a:off x="3760237" y="3216402"/>
                <a:ext cx="263755" cy="227650"/>
              </a:xfrm>
              <a:prstGeom prst="straightConnector1">
                <a:avLst/>
              </a:prstGeom>
              <a:ln w="38100">
                <a:solidFill>
                  <a:srgbClr val="EE1F23"/>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92467155-E496-4E27-8574-DBE11D73B4D5}"/>
                  </a:ext>
                </a:extLst>
              </p:cNvPr>
              <p:cNvSpPr/>
              <p:nvPr/>
            </p:nvSpPr>
            <p:spPr>
              <a:xfrm>
                <a:off x="2649606" y="1630842"/>
                <a:ext cx="623889" cy="369332"/>
              </a:xfrm>
              <a:prstGeom prst="rect">
                <a:avLst/>
              </a:prstGeom>
            </p:spPr>
            <p:txBody>
              <a:bodyPr wrap="none">
                <a:spAutoFit/>
              </a:bodyPr>
              <a:lstStyle/>
              <a:p>
                <a:r>
                  <a:rPr lang="en-US" altLang="zh-CN" b="1" dirty="0">
                    <a:latin typeface="Times New Roman" panose="02020603050405020304" pitchFamily="18" charset="0"/>
                    <a:cs typeface="Times New Roman" panose="02020603050405020304" pitchFamily="18" charset="0"/>
                  </a:rPr>
                  <a:t>m=1</a:t>
                </a:r>
                <a:endParaRPr lang="zh-CN" altLang="en-US" dirty="0">
                  <a:latin typeface="Times New Roman" panose="02020603050405020304" pitchFamily="18" charset="0"/>
                  <a:cs typeface="Times New Roman" panose="02020603050405020304" pitchFamily="18" charset="0"/>
                </a:endParaRPr>
              </a:p>
            </p:txBody>
          </p:sp>
        </p:grpSp>
        <p:grpSp>
          <p:nvGrpSpPr>
            <p:cNvPr id="27" name="组合 26">
              <a:extLst>
                <a:ext uri="{FF2B5EF4-FFF2-40B4-BE49-F238E27FC236}">
                  <a16:creationId xmlns:a16="http://schemas.microsoft.com/office/drawing/2014/main" id="{89A8CFF6-8CD5-4F60-B9C7-70B3039C4F92}"/>
                </a:ext>
              </a:extLst>
            </p:cNvPr>
            <p:cNvGrpSpPr/>
            <p:nvPr/>
          </p:nvGrpSpPr>
          <p:grpSpPr>
            <a:xfrm>
              <a:off x="4713400" y="4315523"/>
              <a:ext cx="2102180" cy="2346058"/>
              <a:chOff x="4713400" y="1630842"/>
              <a:chExt cx="2102180" cy="2346058"/>
            </a:xfrm>
          </p:grpSpPr>
          <p:pic>
            <p:nvPicPr>
              <p:cNvPr id="28" name="图片 27">
                <a:extLst>
                  <a:ext uri="{FF2B5EF4-FFF2-40B4-BE49-F238E27FC236}">
                    <a16:creationId xmlns:a16="http://schemas.microsoft.com/office/drawing/2014/main" id="{F9A28492-B56A-4A28-8066-A3CAECFA84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3400" y="1653992"/>
                <a:ext cx="2102180" cy="23229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矩形 29">
                <a:extLst>
                  <a:ext uri="{FF2B5EF4-FFF2-40B4-BE49-F238E27FC236}">
                    <a16:creationId xmlns:a16="http://schemas.microsoft.com/office/drawing/2014/main" id="{38116519-660A-4353-B043-1A4CEF85FA6E}"/>
                  </a:ext>
                </a:extLst>
              </p:cNvPr>
              <p:cNvSpPr/>
              <p:nvPr/>
            </p:nvSpPr>
            <p:spPr>
              <a:xfrm>
                <a:off x="4756536" y="1630842"/>
                <a:ext cx="623889" cy="369332"/>
              </a:xfrm>
              <a:prstGeom prst="rect">
                <a:avLst/>
              </a:prstGeom>
            </p:spPr>
            <p:txBody>
              <a:bodyPr wrap="none">
                <a:spAutoFit/>
              </a:bodyPr>
              <a:lstStyle/>
              <a:p>
                <a:r>
                  <a:rPr lang="en-US" altLang="zh-CN" b="1" dirty="0">
                    <a:latin typeface="Times New Roman" panose="02020603050405020304" pitchFamily="18" charset="0"/>
                    <a:cs typeface="Times New Roman" panose="02020603050405020304" pitchFamily="18" charset="0"/>
                  </a:rPr>
                  <a:t>m=2</a:t>
                </a:r>
                <a:endParaRPr lang="zh-CN" altLang="en-US" dirty="0">
                  <a:latin typeface="Times New Roman" panose="02020603050405020304" pitchFamily="18" charset="0"/>
                  <a:cs typeface="Times New Roman" panose="02020603050405020304" pitchFamily="18" charset="0"/>
                </a:endParaRPr>
              </a:p>
            </p:txBody>
          </p:sp>
        </p:grpSp>
        <p:grpSp>
          <p:nvGrpSpPr>
            <p:cNvPr id="31" name="组合 30">
              <a:extLst>
                <a:ext uri="{FF2B5EF4-FFF2-40B4-BE49-F238E27FC236}">
                  <a16:creationId xmlns:a16="http://schemas.microsoft.com/office/drawing/2014/main" id="{D70EA858-14AE-4173-9336-71E8901C1660}"/>
                </a:ext>
              </a:extLst>
            </p:cNvPr>
            <p:cNvGrpSpPr/>
            <p:nvPr/>
          </p:nvGrpSpPr>
          <p:grpSpPr>
            <a:xfrm>
              <a:off x="6815580" y="4315523"/>
              <a:ext cx="2096925" cy="2343928"/>
              <a:chOff x="6815580" y="1630842"/>
              <a:chExt cx="2096925" cy="2343928"/>
            </a:xfrm>
          </p:grpSpPr>
          <p:pic>
            <p:nvPicPr>
              <p:cNvPr id="32" name="图片 31">
                <a:extLst>
                  <a:ext uri="{FF2B5EF4-FFF2-40B4-BE49-F238E27FC236}">
                    <a16:creationId xmlns:a16="http://schemas.microsoft.com/office/drawing/2014/main" id="{D57FF025-E41B-461B-8389-8EE640E457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5580" y="1636095"/>
                <a:ext cx="2096925" cy="2338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3" name="矩形 32">
                <a:extLst>
                  <a:ext uri="{FF2B5EF4-FFF2-40B4-BE49-F238E27FC236}">
                    <a16:creationId xmlns:a16="http://schemas.microsoft.com/office/drawing/2014/main" id="{E6B72209-FFD2-4FF3-9E76-074450C6365F}"/>
                  </a:ext>
                </a:extLst>
              </p:cNvPr>
              <p:cNvSpPr/>
              <p:nvPr/>
            </p:nvSpPr>
            <p:spPr>
              <a:xfrm>
                <a:off x="6857369" y="1630842"/>
                <a:ext cx="681597" cy="369332"/>
              </a:xfrm>
              <a:prstGeom prst="rect">
                <a:avLst/>
              </a:prstGeom>
            </p:spPr>
            <p:txBody>
              <a:bodyPr wrap="none">
                <a:spAutoFit/>
              </a:bodyPr>
              <a:lstStyle/>
              <a:p>
                <a:r>
                  <a:rPr lang="en-US" altLang="zh-CN" b="1" dirty="0">
                    <a:latin typeface="Times New Roman" panose="02020603050405020304" pitchFamily="18" charset="0"/>
                    <a:cs typeface="Times New Roman" panose="02020603050405020304" pitchFamily="18" charset="0"/>
                  </a:rPr>
                  <a:t>m=∞</a:t>
                </a:r>
                <a:endParaRPr lang="zh-CN" altLang="en-US" b="1" dirty="0">
                  <a:latin typeface="Times New Roman" panose="02020603050405020304" pitchFamily="18" charset="0"/>
                  <a:cs typeface="Times New Roman" panose="02020603050405020304" pitchFamily="18" charset="0"/>
                </a:endParaRPr>
              </a:p>
            </p:txBody>
          </p:sp>
        </p:grpSp>
      </p:grpSp>
      <p:pic>
        <p:nvPicPr>
          <p:cNvPr id="4" name="图片 3">
            <a:extLst>
              <a:ext uri="{FF2B5EF4-FFF2-40B4-BE49-F238E27FC236}">
                <a16:creationId xmlns:a16="http://schemas.microsoft.com/office/drawing/2014/main" id="{6D7F3D1B-1704-4628-B1E8-48620BB1D3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990" y="848711"/>
            <a:ext cx="4301706" cy="2831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127FDB1B-0467-4B22-8416-63AF13DF15C8}"/>
                  </a:ext>
                </a:extLst>
              </p:cNvPr>
              <p:cNvSpPr txBox="1"/>
              <p:nvPr/>
            </p:nvSpPr>
            <p:spPr>
              <a:xfrm>
                <a:off x="614802" y="1411316"/>
                <a:ext cx="1426096" cy="350096"/>
              </a:xfrm>
              <a:prstGeom prst="rect">
                <a:avLst/>
              </a:prstGeom>
              <a:solidFill>
                <a:srgbClr val="FFFF00"/>
              </a:solidFill>
            </p:spPr>
            <p:txBody>
              <a:bodyPr wrap="square" rtlCol="0">
                <a:spAutoFit/>
              </a:bodyPr>
              <a:lstStyle/>
              <a:p>
                <a:pPr algn="ctr"/>
                <a:r>
                  <a:rPr lang="en-US" sz="1400" b="1" dirty="0">
                    <a:solidFill>
                      <a:schemeClr val="tx1"/>
                    </a:solidFill>
                    <a:latin typeface="Times New Roman" panose="02020603050405020304" pitchFamily="18" charset="0"/>
                    <a:ea typeface="等线" panose="02010600030101010101" pitchFamily="2" charset="-122"/>
                    <a:cs typeface="Times New Roman" panose="02020603050405020304" pitchFamily="18" charset="0"/>
                  </a:rPr>
                  <a:t>O</a:t>
                </a:r>
                <a:r>
                  <a:rPr lang="en-US" sz="1400" b="1" i="1" baseline="-25000" dirty="0">
                    <a:latin typeface="Times New Roman" panose="02020603050405020304" pitchFamily="18" charset="0"/>
                    <a:ea typeface="等线" panose="02010600030101010101" pitchFamily="2" charset="-122"/>
                    <a:cs typeface="Times New Roman" panose="02020603050405020304" pitchFamily="18" charset="0"/>
                  </a:rPr>
                  <a:t>2p</a:t>
                </a:r>
                <a:r>
                  <a:rPr lang="en-US" sz="1400" b="1" i="1" dirty="0">
                    <a:latin typeface="Times New Roman" panose="02020603050405020304" pitchFamily="18" charset="0"/>
                    <a:ea typeface="等线" panose="02010600030101010101" pitchFamily="2" charset="-122"/>
                    <a:cs typeface="Times New Roman" panose="02020603050405020304" pitchFamily="18" charset="0"/>
                  </a:rPr>
                  <a:t> -</a:t>
                </a:r>
                <a:r>
                  <a:rPr lang="zh-CN" altLang="en-US" sz="1400" b="1" i="1" dirty="0">
                    <a:latin typeface="Times New Roman" panose="02020603050405020304" pitchFamily="18" charset="0"/>
                    <a:ea typeface="等线" panose="02010600030101010101" pitchFamily="2" charset="-122"/>
                    <a:cs typeface="Times New Roman" panose="02020603050405020304" pitchFamily="18" charset="0"/>
                  </a:rPr>
                  <a:t> </a:t>
                </a:r>
                <a14:m>
                  <m:oMath xmlns:m="http://schemas.openxmlformats.org/officeDocument/2006/math">
                    <m:sSub>
                      <m:sSubPr>
                        <m:ctrlPr>
                          <a:rPr lang="en-US" altLang="zh-CN" sz="1400" b="1" i="1">
                            <a:latin typeface="Cambria Math" panose="02040503050406030204" pitchFamily="18" charset="0"/>
                            <a:ea typeface="等线" panose="02010600030101010101" pitchFamily="2" charset="-122"/>
                          </a:rPr>
                        </m:ctrlPr>
                      </m:sSubPr>
                      <m:e>
                        <m:r>
                          <a:rPr lang="en-US" altLang="zh-CN" sz="1400" b="1" i="1">
                            <a:latin typeface="Cambria Math" panose="02040503050406030204" pitchFamily="18" charset="0"/>
                            <a:ea typeface="等线" panose="02010600030101010101" pitchFamily="2" charset="-122"/>
                          </a:rPr>
                          <m:t>𝑰𝒓</m:t>
                        </m:r>
                      </m:e>
                      <m:sub>
                        <m:sSub>
                          <m:sSubPr>
                            <m:ctrlPr>
                              <a:rPr lang="en-US" altLang="zh-CN" sz="1400" b="1" i="1">
                                <a:latin typeface="Cambria Math" panose="02040503050406030204" pitchFamily="18" charset="0"/>
                                <a:ea typeface="等线" panose="02010600030101010101" pitchFamily="2" charset="-122"/>
                              </a:rPr>
                            </m:ctrlPr>
                          </m:sSubPr>
                          <m:e>
                            <m:sSub>
                              <m:sSubPr>
                                <m:ctrlPr>
                                  <a:rPr lang="en-US" altLang="zh-CN" sz="1400" b="1" i="1">
                                    <a:latin typeface="Cambria Math" panose="02040503050406030204" pitchFamily="18" charset="0"/>
                                    <a:ea typeface="等线" panose="02010600030101010101" pitchFamily="2" charset="-122"/>
                                  </a:rPr>
                                </m:ctrlPr>
                              </m:sSubPr>
                              <m:e>
                                <m:r>
                                  <a:rPr lang="en-US" altLang="zh-CN" sz="1400" b="1" i="1">
                                    <a:latin typeface="Cambria Math" panose="02040503050406030204" pitchFamily="18" charset="0"/>
                                    <a:ea typeface="等线" panose="02010600030101010101" pitchFamily="2" charset="-122"/>
                                  </a:rPr>
                                  <m:t>𝒋</m:t>
                                </m:r>
                              </m:e>
                              <m:sub>
                                <m:r>
                                  <a:rPr lang="en-US" altLang="zh-CN" sz="1400" b="1" i="1">
                                    <a:latin typeface="Cambria Math" panose="02040503050406030204" pitchFamily="18" charset="0"/>
                                    <a:ea typeface="等线" panose="02010600030101010101" pitchFamily="2" charset="-122"/>
                                  </a:rPr>
                                  <m:t>𝒆𝒇𝒇</m:t>
                                </m:r>
                              </m:sub>
                            </m:sSub>
                            <m:r>
                              <a:rPr lang="en-US" altLang="zh-CN" sz="1400" b="1" i="1">
                                <a:latin typeface="Cambria Math" panose="02040503050406030204" pitchFamily="18" charset="0"/>
                                <a:ea typeface="等线" panose="02010600030101010101" pitchFamily="2" charset="-122"/>
                              </a:rPr>
                              <m:t>=</m:t>
                            </m:r>
                            <m:r>
                              <a:rPr lang="en-US" altLang="zh-CN" sz="1400" b="1" i="1">
                                <a:latin typeface="Cambria Math" panose="02040503050406030204" pitchFamily="18" charset="0"/>
                                <a:ea typeface="等线" panose="02010600030101010101" pitchFamily="2" charset="-122"/>
                              </a:rPr>
                              <m:t>𝟏</m:t>
                            </m:r>
                            <m:r>
                              <a:rPr lang="en-US" altLang="zh-CN" sz="1400" b="1" i="1">
                                <a:latin typeface="Cambria Math" panose="02040503050406030204" pitchFamily="18" charset="0"/>
                                <a:ea typeface="等线" panose="02010600030101010101" pitchFamily="2" charset="-122"/>
                              </a:rPr>
                              <m:t>/</m:t>
                            </m:r>
                            <m:r>
                              <a:rPr lang="en-US" altLang="zh-CN" sz="1400" b="1" i="1">
                                <a:latin typeface="Cambria Math" panose="02040503050406030204" pitchFamily="18" charset="0"/>
                                <a:ea typeface="等线" panose="02010600030101010101" pitchFamily="2" charset="-122"/>
                              </a:rPr>
                              <m:t>𝟐</m:t>
                            </m:r>
                          </m:e>
                          <m:sub/>
                        </m:sSub>
                      </m:sub>
                    </m:sSub>
                  </m:oMath>
                </a14:m>
                <a:endParaRPr lang="en-US" sz="1400" b="1" i="1" dirty="0">
                  <a:latin typeface="Times New Roman" panose="02020603050405020304" pitchFamily="18" charset="0"/>
                  <a:ea typeface="等线" panose="02010600030101010101" pitchFamily="2" charset="-122"/>
                  <a:cs typeface="Times New Roman" panose="02020603050405020304" pitchFamily="18" charset="0"/>
                </a:endParaRPr>
              </a:p>
            </p:txBody>
          </p:sp>
        </mc:Choice>
        <mc:Fallback>
          <p:sp>
            <p:nvSpPr>
              <p:cNvPr id="6" name="TextBox 5">
                <a:extLst>
                  <a:ext uri="{FF2B5EF4-FFF2-40B4-BE49-F238E27FC236}">
                    <a16:creationId xmlns:a16="http://schemas.microsoft.com/office/drawing/2014/main" id="{127FDB1B-0467-4B22-8416-63AF13DF15C8}"/>
                  </a:ext>
                </a:extLst>
              </p:cNvPr>
              <p:cNvSpPr txBox="1">
                <a:spLocks noRot="1" noChangeAspect="1" noMove="1" noResize="1" noEditPoints="1" noAdjustHandles="1" noChangeArrowheads="1" noChangeShapeType="1" noTextEdit="1"/>
              </p:cNvSpPr>
              <p:nvPr/>
            </p:nvSpPr>
            <p:spPr>
              <a:xfrm>
                <a:off x="614802" y="1411316"/>
                <a:ext cx="1426096" cy="350096"/>
              </a:xfrm>
              <a:prstGeom prst="rect">
                <a:avLst/>
              </a:prstGeom>
              <a:blipFill>
                <a:blip r:embed="rId8"/>
                <a:stretch>
                  <a:fillRect l="-885" t="-3448"/>
                </a:stretch>
              </a:blipFill>
            </p:spPr>
            <p:txBody>
              <a:bodyPr/>
              <a:lstStyle/>
              <a:p>
                <a:r>
                  <a:rPr lang="en-US">
                    <a:noFill/>
                  </a:rPr>
                  <a:t> </a:t>
                </a:r>
              </a:p>
            </p:txBody>
          </p:sp>
        </mc:Fallback>
      </mc:AlternateContent>
      <p:sp>
        <p:nvSpPr>
          <p:cNvPr id="7" name="TextBox 14">
            <a:extLst>
              <a:ext uri="{FF2B5EF4-FFF2-40B4-BE49-F238E27FC236}">
                <a16:creationId xmlns:a16="http://schemas.microsoft.com/office/drawing/2014/main" id="{95D90231-29E4-45FB-A81A-5403F59092C0}"/>
              </a:ext>
            </a:extLst>
          </p:cNvPr>
          <p:cNvSpPr txBox="1"/>
          <p:nvPr/>
        </p:nvSpPr>
        <p:spPr>
          <a:xfrm>
            <a:off x="2211564" y="2727301"/>
            <a:ext cx="1042695" cy="307777"/>
          </a:xfrm>
          <a:prstGeom prst="rect">
            <a:avLst/>
          </a:prstGeom>
          <a:solidFill>
            <a:srgbClr val="FFFF00"/>
          </a:solidFill>
        </p:spPr>
        <p:txBody>
          <a:bodyPr wrap="square" rtlCol="0">
            <a:spAutoFit/>
          </a:bodyPr>
          <a:lstStyle/>
          <a:p>
            <a:pPr algn="ctr"/>
            <a:r>
              <a:rPr lang="en-US" sz="1400" b="1" i="1" dirty="0">
                <a:latin typeface="Times New Roman" panose="02020603050405020304" pitchFamily="18" charset="0"/>
                <a:ea typeface="等线" panose="02010600030101010101" pitchFamily="2" charset="-122"/>
                <a:cs typeface="Times New Roman" panose="02020603050405020304" pitchFamily="18" charset="0"/>
              </a:rPr>
              <a:t>O</a:t>
            </a:r>
            <a:r>
              <a:rPr lang="en-US" sz="1400" b="1" i="1" baseline="-25000" dirty="0">
                <a:latin typeface="Times New Roman" panose="02020603050405020304" pitchFamily="18" charset="0"/>
                <a:ea typeface="等线" panose="02010600030101010101" pitchFamily="2" charset="-122"/>
                <a:cs typeface="Times New Roman" panose="02020603050405020304" pitchFamily="18" charset="0"/>
              </a:rPr>
              <a:t>2p</a:t>
            </a:r>
            <a:r>
              <a:rPr lang="en-US" sz="1400" b="1" i="1" dirty="0">
                <a:latin typeface="Times New Roman" panose="02020603050405020304" pitchFamily="18" charset="0"/>
                <a:ea typeface="等线" panose="02010600030101010101" pitchFamily="2" charset="-122"/>
                <a:cs typeface="Times New Roman" panose="02020603050405020304" pitchFamily="18" charset="0"/>
              </a:rPr>
              <a:t> -</a:t>
            </a:r>
            <a:r>
              <a:rPr lang="zh-CN" altLang="en-US" sz="1400" b="1" dirty="0">
                <a:latin typeface="Times New Roman" panose="02020603050405020304" pitchFamily="18" charset="0"/>
                <a:ea typeface="等线" panose="02010600030101010101" pitchFamily="2" charset="-122"/>
                <a:cs typeface="Times New Roman" panose="02020603050405020304" pitchFamily="18" charset="0"/>
              </a:rPr>
              <a:t> </a:t>
            </a:r>
            <a:r>
              <a:rPr lang="en-US" sz="1400" b="1" i="1" dirty="0">
                <a:latin typeface="Times New Roman" panose="02020603050405020304" pitchFamily="18" charset="0"/>
                <a:ea typeface="等线" panose="02010600030101010101" pitchFamily="2" charset="-122"/>
                <a:cs typeface="Times New Roman" panose="02020603050405020304" pitchFamily="18" charset="0"/>
              </a:rPr>
              <a:t>Ti</a:t>
            </a:r>
            <a:r>
              <a:rPr lang="en-US" sz="1400" b="1" i="1" baseline="-25000" dirty="0">
                <a:latin typeface="Times New Roman" panose="02020603050405020304" pitchFamily="18" charset="0"/>
                <a:ea typeface="等线" panose="02010600030101010101" pitchFamily="2" charset="-122"/>
                <a:cs typeface="Times New Roman" panose="02020603050405020304" pitchFamily="18" charset="0"/>
              </a:rPr>
              <a:t>3d</a:t>
            </a:r>
          </a:p>
        </p:txBody>
      </p:sp>
      <p:sp>
        <p:nvSpPr>
          <p:cNvPr id="18" name="文本框 4">
            <a:extLst>
              <a:ext uri="{FF2B5EF4-FFF2-40B4-BE49-F238E27FC236}">
                <a16:creationId xmlns:a16="http://schemas.microsoft.com/office/drawing/2014/main" id="{E83D2F7B-26C9-4953-B9D7-BB7354A5FC6F}"/>
              </a:ext>
            </a:extLst>
          </p:cNvPr>
          <p:cNvSpPr txBox="1">
            <a:spLocks noChangeArrowheads="1"/>
          </p:cNvSpPr>
          <p:nvPr/>
        </p:nvSpPr>
        <p:spPr bwMode="auto">
          <a:xfrm>
            <a:off x="5058862" y="1383538"/>
            <a:ext cx="3760018" cy="734945"/>
          </a:xfrm>
          <a:prstGeom prst="rect">
            <a:avLst/>
          </a:prstGeom>
          <a:noFill/>
          <a:ln w="9525">
            <a:solidFill>
              <a:schemeClr val="accent1">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lvl="0" indent="-285750">
              <a:lnSpc>
                <a:spcPct val="120000"/>
              </a:lnSpc>
              <a:buFont typeface="Calibri" panose="020F0502020204030204" pitchFamily="34" charset="0"/>
              <a:buChar char="▫"/>
            </a:pPr>
            <a:r>
              <a:rPr lang="en-US" altLang="zh-CN"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Pre-edge states (529, 530.8eV):       O</a:t>
            </a:r>
            <a:r>
              <a:rPr lang="en-US" altLang="zh-CN" b="1" baseline="-25000"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2p</a:t>
            </a:r>
            <a:r>
              <a:rPr lang="en-US" altLang="zh-CN"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hybridized with Ir</a:t>
            </a:r>
            <a:r>
              <a:rPr lang="en-US" altLang="zh-CN" b="1" baseline="-25000"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5d</a:t>
            </a:r>
            <a:r>
              <a:rPr lang="en-US" altLang="zh-CN"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and Ti</a:t>
            </a:r>
            <a:r>
              <a:rPr lang="en-US" altLang="zh-CN" b="1" baseline="-25000"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3d</a:t>
            </a:r>
          </a:p>
        </p:txBody>
      </p:sp>
      <p:sp>
        <p:nvSpPr>
          <p:cNvPr id="34" name="文本框 4">
            <a:extLst>
              <a:ext uri="{FF2B5EF4-FFF2-40B4-BE49-F238E27FC236}">
                <a16:creationId xmlns:a16="http://schemas.microsoft.com/office/drawing/2014/main" id="{3A13FF5F-7E74-46EC-B5C0-E437CC3E299B}"/>
              </a:ext>
            </a:extLst>
          </p:cNvPr>
          <p:cNvSpPr txBox="1">
            <a:spLocks noChangeArrowheads="1"/>
          </p:cNvSpPr>
          <p:nvPr/>
        </p:nvSpPr>
        <p:spPr bwMode="auto">
          <a:xfrm>
            <a:off x="5082109" y="810952"/>
            <a:ext cx="3604691"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400"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XAS</a:t>
            </a:r>
            <a:r>
              <a:rPr lang="zh-CN" altLang="en-US" sz="2400"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400"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at O K-edge of SLs</a:t>
            </a:r>
          </a:p>
        </p:txBody>
      </p:sp>
      <p:sp>
        <p:nvSpPr>
          <p:cNvPr id="36" name="文本框 4">
            <a:extLst>
              <a:ext uri="{FF2B5EF4-FFF2-40B4-BE49-F238E27FC236}">
                <a16:creationId xmlns:a16="http://schemas.microsoft.com/office/drawing/2014/main" id="{37AEDFE5-591D-480C-84F0-56417B38E556}"/>
              </a:ext>
            </a:extLst>
          </p:cNvPr>
          <p:cNvSpPr txBox="1">
            <a:spLocks noChangeArrowheads="1"/>
          </p:cNvSpPr>
          <p:nvPr/>
        </p:nvSpPr>
        <p:spPr bwMode="auto">
          <a:xfrm>
            <a:off x="5058862" y="2457713"/>
            <a:ext cx="3760018" cy="734945"/>
          </a:xfrm>
          <a:prstGeom prst="rect">
            <a:avLst/>
          </a:prstGeom>
          <a:noFill/>
          <a:ln w="9525">
            <a:solidFill>
              <a:schemeClr val="accent1">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indent="-285750">
              <a:lnSpc>
                <a:spcPct val="120000"/>
              </a:lnSpc>
              <a:buFont typeface="Calibri" panose="020F0502020204030204" pitchFamily="34" charset="0"/>
              <a:buChar char="▫"/>
            </a:pPr>
            <a:r>
              <a:rPr lang="en-US" altLang="zh-CN"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Corresponding</a:t>
            </a:r>
            <a:r>
              <a:rPr lang="zh-CN" altLang="en-US"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XMCD signals responsible for ferromagnetism</a:t>
            </a:r>
          </a:p>
        </p:txBody>
      </p:sp>
      <p:cxnSp>
        <p:nvCxnSpPr>
          <p:cNvPr id="40" name="Straight Connector 39">
            <a:extLst>
              <a:ext uri="{FF2B5EF4-FFF2-40B4-BE49-F238E27FC236}">
                <a16:creationId xmlns:a16="http://schemas.microsoft.com/office/drawing/2014/main" id="{8DE305AA-C281-6747-AD27-AABFE5C639A3}"/>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41" name="Rectangle 5">
            <a:extLst>
              <a:ext uri="{FF2B5EF4-FFF2-40B4-BE49-F238E27FC236}">
                <a16:creationId xmlns:a16="http://schemas.microsoft.com/office/drawing/2014/main" id="{AF46EA53-405B-E54D-B315-6F06CE298CE2}"/>
              </a:ext>
            </a:extLst>
          </p:cNvPr>
          <p:cNvSpPr/>
          <p:nvPr/>
        </p:nvSpPr>
        <p:spPr>
          <a:xfrm>
            <a:off x="172968" y="86380"/>
            <a:ext cx="7372339" cy="461665"/>
          </a:xfrm>
          <a:prstGeom prst="rect">
            <a:avLst/>
          </a:prstGeom>
        </p:spPr>
        <p:txBody>
          <a:bodyPr wrap="none">
            <a:spAutoFit/>
          </a:bodyPr>
          <a:lstStyle/>
          <a:p>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XAS and</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XMCD</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of (SrIrO</a:t>
            </a:r>
            <a:r>
              <a:rPr lang="en-US" altLang="zh-CN" sz="24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3</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t>
            </a:r>
            <a:r>
              <a:rPr lang="en-US" altLang="zh-CN" sz="24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m</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/(SrTiO</a:t>
            </a:r>
            <a:r>
              <a:rPr lang="en-US" altLang="zh-CN" sz="24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3</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oxygen K-edge</a:t>
            </a:r>
            <a:endPar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2" name="TextBox 41">
                <a:extLst>
                  <a:ext uri="{FF2B5EF4-FFF2-40B4-BE49-F238E27FC236}">
                    <a16:creationId xmlns:a16="http://schemas.microsoft.com/office/drawing/2014/main" id="{5B8AFF27-4CD2-F442-ACEF-FA39D8C2DFCA}"/>
                  </a:ext>
                </a:extLst>
              </p:cNvPr>
              <p:cNvSpPr txBox="1"/>
              <p:nvPr/>
            </p:nvSpPr>
            <p:spPr>
              <a:xfrm>
                <a:off x="1479119" y="5805541"/>
                <a:ext cx="1010422" cy="350096"/>
              </a:xfrm>
              <a:prstGeom prst="rect">
                <a:avLst/>
              </a:prstGeom>
              <a:solidFill>
                <a:srgbClr val="FFFF00"/>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altLang="zh-CN" sz="1400" b="1" i="1">
                              <a:latin typeface="Cambria Math" panose="02040503050406030204" pitchFamily="18" charset="0"/>
                              <a:ea typeface="等线" panose="02010600030101010101" pitchFamily="2" charset="-122"/>
                            </a:rPr>
                          </m:ctrlPr>
                        </m:sSubPr>
                        <m:e>
                          <m:r>
                            <a:rPr lang="en-US" altLang="zh-CN" sz="1400" b="1" i="1">
                              <a:latin typeface="Cambria Math" panose="02040503050406030204" pitchFamily="18" charset="0"/>
                              <a:ea typeface="等线" panose="02010600030101010101" pitchFamily="2" charset="-122"/>
                            </a:rPr>
                            <m:t>𝑰𝒓</m:t>
                          </m:r>
                        </m:e>
                        <m:sub>
                          <m:sSub>
                            <m:sSubPr>
                              <m:ctrlPr>
                                <a:rPr lang="en-US" altLang="zh-CN" sz="1400" b="1" i="1">
                                  <a:latin typeface="Cambria Math" panose="02040503050406030204" pitchFamily="18" charset="0"/>
                                  <a:ea typeface="等线" panose="02010600030101010101" pitchFamily="2" charset="-122"/>
                                </a:rPr>
                              </m:ctrlPr>
                            </m:sSubPr>
                            <m:e>
                              <m:sSub>
                                <m:sSubPr>
                                  <m:ctrlPr>
                                    <a:rPr lang="en-US" altLang="zh-CN" sz="1400" b="1" i="1">
                                      <a:latin typeface="Cambria Math" panose="02040503050406030204" pitchFamily="18" charset="0"/>
                                      <a:ea typeface="等线" panose="02010600030101010101" pitchFamily="2" charset="-122"/>
                                    </a:rPr>
                                  </m:ctrlPr>
                                </m:sSubPr>
                                <m:e>
                                  <m:r>
                                    <a:rPr lang="en-US" altLang="zh-CN" sz="1400" b="1" i="1">
                                      <a:latin typeface="Cambria Math" panose="02040503050406030204" pitchFamily="18" charset="0"/>
                                      <a:ea typeface="等线" panose="02010600030101010101" pitchFamily="2" charset="-122"/>
                                    </a:rPr>
                                    <m:t>𝒋</m:t>
                                  </m:r>
                                </m:e>
                                <m:sub>
                                  <m:r>
                                    <a:rPr lang="en-US" altLang="zh-CN" sz="1400" b="1" i="1">
                                      <a:latin typeface="Cambria Math" panose="02040503050406030204" pitchFamily="18" charset="0"/>
                                      <a:ea typeface="等线" panose="02010600030101010101" pitchFamily="2" charset="-122"/>
                                    </a:rPr>
                                    <m:t>𝒆𝒇𝒇</m:t>
                                  </m:r>
                                </m:sub>
                              </m:sSub>
                              <m:r>
                                <a:rPr lang="en-US" altLang="zh-CN" sz="1400" b="1" i="1">
                                  <a:latin typeface="Cambria Math" panose="02040503050406030204" pitchFamily="18" charset="0"/>
                                  <a:ea typeface="等线" panose="02010600030101010101" pitchFamily="2" charset="-122"/>
                                </a:rPr>
                                <m:t>=</m:t>
                              </m:r>
                              <m:r>
                                <a:rPr lang="en-US" altLang="zh-CN" sz="1400" b="1" i="1">
                                  <a:latin typeface="Cambria Math" panose="02040503050406030204" pitchFamily="18" charset="0"/>
                                  <a:ea typeface="等线" panose="02010600030101010101" pitchFamily="2" charset="-122"/>
                                </a:rPr>
                                <m:t>𝟏</m:t>
                              </m:r>
                              <m:r>
                                <a:rPr lang="en-US" altLang="zh-CN" sz="1400" b="1" i="1">
                                  <a:latin typeface="Cambria Math" panose="02040503050406030204" pitchFamily="18" charset="0"/>
                                  <a:ea typeface="等线" panose="02010600030101010101" pitchFamily="2" charset="-122"/>
                                </a:rPr>
                                <m:t>/</m:t>
                              </m:r>
                              <m:r>
                                <a:rPr lang="en-US" altLang="zh-CN" sz="1400" b="1" i="1">
                                  <a:latin typeface="Cambria Math" panose="02040503050406030204" pitchFamily="18" charset="0"/>
                                  <a:ea typeface="等线" panose="02010600030101010101" pitchFamily="2" charset="-122"/>
                                </a:rPr>
                                <m:t>𝟐</m:t>
                              </m:r>
                            </m:e>
                            <m:sub/>
                          </m:sSub>
                        </m:sub>
                      </m:sSub>
                    </m:oMath>
                  </m:oMathPara>
                </a14:m>
                <a:endParaRPr lang="en-US" sz="1400" b="1" i="1" dirty="0">
                  <a:latin typeface="Times New Roman" panose="02020603050405020304" pitchFamily="18" charset="0"/>
                  <a:ea typeface="等线" panose="02010600030101010101" pitchFamily="2" charset="-122"/>
                  <a:cs typeface="Times New Roman" panose="02020603050405020304" pitchFamily="18" charset="0"/>
                </a:endParaRPr>
              </a:p>
            </p:txBody>
          </p:sp>
        </mc:Choice>
        <mc:Fallback>
          <p:sp>
            <p:nvSpPr>
              <p:cNvPr id="42" name="TextBox 41">
                <a:extLst>
                  <a:ext uri="{FF2B5EF4-FFF2-40B4-BE49-F238E27FC236}">
                    <a16:creationId xmlns:a16="http://schemas.microsoft.com/office/drawing/2014/main" id="{5B8AFF27-4CD2-F442-ACEF-FA39D8C2DFCA}"/>
                  </a:ext>
                </a:extLst>
              </p:cNvPr>
              <p:cNvSpPr txBox="1">
                <a:spLocks noRot="1" noChangeAspect="1" noMove="1" noResize="1" noEditPoints="1" noAdjustHandles="1" noChangeArrowheads="1" noChangeShapeType="1" noTextEdit="1"/>
              </p:cNvSpPr>
              <p:nvPr/>
            </p:nvSpPr>
            <p:spPr>
              <a:xfrm>
                <a:off x="1479119" y="5805541"/>
                <a:ext cx="1010422" cy="350096"/>
              </a:xfrm>
              <a:prstGeom prst="rect">
                <a:avLst/>
              </a:prstGeom>
              <a:blipFill>
                <a:blip r:embed="rId9"/>
                <a:stretch>
                  <a:fillRect/>
                </a:stretch>
              </a:blipFill>
            </p:spPr>
            <p:txBody>
              <a:bodyPr/>
              <a:lstStyle/>
              <a:p>
                <a:r>
                  <a:rPr lang="en-US">
                    <a:noFill/>
                  </a:rPr>
                  <a:t> </a:t>
                </a:r>
              </a:p>
            </p:txBody>
          </p:sp>
        </mc:Fallback>
      </mc:AlternateContent>
      <p:sp>
        <p:nvSpPr>
          <p:cNvPr id="43" name="TextBox 14">
            <a:extLst>
              <a:ext uri="{FF2B5EF4-FFF2-40B4-BE49-F238E27FC236}">
                <a16:creationId xmlns:a16="http://schemas.microsoft.com/office/drawing/2014/main" id="{4B2964E8-C086-654A-A101-49DC031D0733}"/>
              </a:ext>
            </a:extLst>
          </p:cNvPr>
          <p:cNvSpPr txBox="1"/>
          <p:nvPr/>
        </p:nvSpPr>
        <p:spPr>
          <a:xfrm>
            <a:off x="4027231" y="5805541"/>
            <a:ext cx="455317" cy="307777"/>
          </a:xfrm>
          <a:prstGeom prst="rect">
            <a:avLst/>
          </a:prstGeom>
          <a:solidFill>
            <a:srgbClr val="FFFF00"/>
          </a:solidFill>
        </p:spPr>
        <p:txBody>
          <a:bodyPr wrap="square" rtlCol="0">
            <a:spAutoFit/>
          </a:bodyPr>
          <a:lstStyle/>
          <a:p>
            <a:pPr algn="ctr"/>
            <a:r>
              <a:rPr lang="en-US" sz="1400" b="1" i="1" dirty="0">
                <a:latin typeface="Times New Roman" panose="02020603050405020304" pitchFamily="18" charset="0"/>
                <a:ea typeface="等线" panose="02010600030101010101" pitchFamily="2" charset="-122"/>
                <a:cs typeface="Times New Roman" panose="02020603050405020304" pitchFamily="18" charset="0"/>
              </a:rPr>
              <a:t>Ti</a:t>
            </a:r>
            <a:r>
              <a:rPr lang="en-US" sz="1400" b="1" i="1" baseline="-25000" dirty="0">
                <a:latin typeface="Times New Roman" panose="02020603050405020304" pitchFamily="18" charset="0"/>
                <a:ea typeface="等线" panose="02010600030101010101" pitchFamily="2" charset="-122"/>
                <a:cs typeface="Times New Roman" panose="02020603050405020304" pitchFamily="18" charset="0"/>
              </a:rPr>
              <a:t>3d</a:t>
            </a:r>
          </a:p>
        </p:txBody>
      </p:sp>
      <p:cxnSp>
        <p:nvCxnSpPr>
          <p:cNvPr id="47" name="直接箭头连接符 24">
            <a:extLst>
              <a:ext uri="{FF2B5EF4-FFF2-40B4-BE49-F238E27FC236}">
                <a16:creationId xmlns:a16="http://schemas.microsoft.com/office/drawing/2014/main" id="{CB90A6B4-8182-4448-95AC-40AD7DD62C5C}"/>
              </a:ext>
            </a:extLst>
          </p:cNvPr>
          <p:cNvCxnSpPr>
            <a:cxnSpLocks/>
          </p:cNvCxnSpPr>
          <p:nvPr/>
        </p:nvCxnSpPr>
        <p:spPr>
          <a:xfrm flipH="1" flipV="1">
            <a:off x="1182475" y="5731779"/>
            <a:ext cx="263755" cy="227650"/>
          </a:xfrm>
          <a:prstGeom prst="straightConnector1">
            <a:avLst/>
          </a:prstGeom>
          <a:ln w="38100">
            <a:solidFill>
              <a:srgbClr val="EE1F2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7399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8" grpId="0" animBg="1"/>
      <p:bldP spid="36" grpId="0" animBg="1"/>
      <p:bldP spid="42"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40281" y="832501"/>
            <a:ext cx="4094060" cy="1788194"/>
          </a:xfrm>
          <a:prstGeom prst="rect">
            <a:avLst/>
          </a:prstGeom>
        </p:spPr>
      </p:pic>
      <p:sp>
        <p:nvSpPr>
          <p:cNvPr id="6" name="矩形 1"/>
          <p:cNvSpPr/>
          <p:nvPr/>
        </p:nvSpPr>
        <p:spPr>
          <a:xfrm>
            <a:off x="184059" y="102513"/>
            <a:ext cx="9188541" cy="461665"/>
          </a:xfrm>
          <a:prstGeom prst="rect">
            <a:avLst/>
          </a:prstGeom>
        </p:spPr>
        <p:txBody>
          <a:bodyPr wrap="square">
            <a:spAutoFit/>
          </a:bodyPr>
          <a:lstStyle/>
          <a:p>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Emergence of magnetic ordering of</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err="1">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Ir</a:t>
            </a:r>
            <a:r>
              <a:rPr lang="en-US" altLang="zh-CN" sz="2400" b="1" i="1" baseline="-25000" dirty="0" err="1">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jeff</a:t>
            </a:r>
            <a:r>
              <a:rPr lang="en-US" altLang="zh-CN" sz="24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=1/2</a:t>
            </a:r>
            <a:r>
              <a:rPr lang="zh-CN" altLang="en-US" sz="24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states</a:t>
            </a:r>
            <a:endPar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cxnSp>
        <p:nvCxnSpPr>
          <p:cNvPr id="7" name="Straight Connector 6"/>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8" name="Rectangle 7"/>
          <p:cNvSpPr/>
          <p:nvPr/>
        </p:nvSpPr>
        <p:spPr>
          <a:xfrm>
            <a:off x="4072998" y="3505200"/>
            <a:ext cx="1184802" cy="2862322"/>
          </a:xfrm>
          <a:prstGeom prst="rect">
            <a:avLst/>
          </a:prstGeom>
        </p:spPr>
        <p:txBody>
          <a:bodyPr wrap="square">
            <a:spAutoFit/>
          </a:bodyPr>
          <a:lstStyle/>
          <a:p>
            <a:pPr algn="ctr"/>
            <a:r>
              <a:rPr lang="en-US" altLang="zh-CN" b="1" dirty="0">
                <a:solidFill>
                  <a:schemeClr val="bg1"/>
                </a:solidFill>
                <a:latin typeface="Times New Roman" panose="02020603050405020304" pitchFamily="18" charset="0"/>
                <a:cs typeface="Times New Roman" panose="02020603050405020304" pitchFamily="18" charset="0"/>
              </a:rPr>
              <a:t>The m=1 SIO/STO develops a canted in-plane AFM </a:t>
            </a:r>
            <a:r>
              <a:rPr lang="en-US" altLang="zh-CN" b="1" dirty="0">
                <a:solidFill>
                  <a:srgbClr val="FFFF00"/>
                </a:solidFill>
                <a:latin typeface="Times New Roman" panose="02020603050405020304" pitchFamily="18" charset="0"/>
                <a:cs typeface="Times New Roman" panose="02020603050405020304" pitchFamily="18" charset="0"/>
              </a:rPr>
              <a:t>(weak FM), </a:t>
            </a:r>
            <a:r>
              <a:rPr lang="en-US" altLang="zh-CN" b="1" dirty="0">
                <a:solidFill>
                  <a:schemeClr val="bg1"/>
                </a:solidFill>
                <a:latin typeface="Times New Roman" panose="02020603050405020304" pitchFamily="18" charset="0"/>
                <a:cs typeface="Times New Roman" panose="02020603050405020304" pitchFamily="18" charset="0"/>
              </a:rPr>
              <a:t>in contrast to Sr</a:t>
            </a:r>
            <a:r>
              <a:rPr lang="en-US" altLang="zh-CN" sz="800" b="1" dirty="0">
                <a:solidFill>
                  <a:schemeClr val="bg1"/>
                </a:solidFill>
                <a:latin typeface="Times New Roman" panose="02020603050405020304" pitchFamily="18" charset="0"/>
                <a:cs typeface="Times New Roman" panose="02020603050405020304" pitchFamily="18" charset="0"/>
              </a:rPr>
              <a:t>2</a:t>
            </a:r>
            <a:r>
              <a:rPr lang="en-US" altLang="zh-CN" b="1" dirty="0">
                <a:solidFill>
                  <a:schemeClr val="bg1"/>
                </a:solidFill>
                <a:latin typeface="Times New Roman" panose="02020603050405020304" pitchFamily="18" charset="0"/>
                <a:cs typeface="Times New Roman" panose="02020603050405020304" pitchFamily="18" charset="0"/>
              </a:rPr>
              <a:t>IrO</a:t>
            </a:r>
            <a:r>
              <a:rPr lang="en-US" altLang="zh-CN" sz="800" b="1" dirty="0">
                <a:solidFill>
                  <a:schemeClr val="bg1"/>
                </a:solidFill>
                <a:latin typeface="Times New Roman" panose="02020603050405020304" pitchFamily="18" charset="0"/>
                <a:cs typeface="Times New Roman" panose="02020603050405020304" pitchFamily="18" charset="0"/>
              </a:rPr>
              <a:t>4</a:t>
            </a:r>
            <a:endParaRPr lang="zh-CN" altLang="en-US" b="1" dirty="0">
              <a:solidFill>
                <a:schemeClr val="bg1"/>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4"/>
          <a:stretch>
            <a:fillRect/>
          </a:stretch>
        </p:blipFill>
        <p:spPr>
          <a:xfrm>
            <a:off x="6400800" y="3962400"/>
            <a:ext cx="2073228" cy="1366534"/>
          </a:xfrm>
          <a:prstGeom prst="rect">
            <a:avLst/>
          </a:prstGeom>
        </p:spPr>
      </p:pic>
      <p:pic>
        <p:nvPicPr>
          <p:cNvPr id="10" name="Picture 9"/>
          <p:cNvPicPr>
            <a:picLocks noChangeAspect="1"/>
          </p:cNvPicPr>
          <p:nvPr/>
        </p:nvPicPr>
        <p:blipFill rotWithShape="1">
          <a:blip r:embed="rId5"/>
          <a:srcRect l="4157" t="3857" r="50111" b="72888"/>
          <a:stretch/>
        </p:blipFill>
        <p:spPr>
          <a:xfrm>
            <a:off x="6525063" y="1141798"/>
            <a:ext cx="2011680" cy="914400"/>
          </a:xfrm>
          <a:prstGeom prst="rect">
            <a:avLst/>
          </a:prstGeom>
        </p:spPr>
      </p:pic>
      <p:sp>
        <p:nvSpPr>
          <p:cNvPr id="11" name="Rectangle 10"/>
          <p:cNvSpPr/>
          <p:nvPr/>
        </p:nvSpPr>
        <p:spPr>
          <a:xfrm>
            <a:off x="5729709" y="5525869"/>
            <a:ext cx="3795291" cy="646331"/>
          </a:xfrm>
          <a:prstGeom prst="rect">
            <a:avLst/>
          </a:prstGeom>
        </p:spPr>
        <p:txBody>
          <a:bodyPr wrap="square">
            <a:spAutoFit/>
          </a:bodyPr>
          <a:lstStyle/>
          <a:p>
            <a:r>
              <a:rPr lang="en-US" altLang="zh-CN" dirty="0">
                <a:solidFill>
                  <a:schemeClr val="bg1"/>
                </a:solidFill>
                <a:latin typeface="Times New Roman" panose="02020603050405020304" pitchFamily="18" charset="0"/>
                <a:cs typeface="Times New Roman" panose="02020603050405020304" pitchFamily="18" charset="0"/>
              </a:rPr>
              <a:t>Canted in-plane </a:t>
            </a:r>
            <a:r>
              <a:rPr lang="en-US" altLang="zh-CN" b="1" dirty="0">
                <a:solidFill>
                  <a:srgbClr val="FFFF00"/>
                </a:solidFill>
                <a:latin typeface="Times New Roman" panose="02020603050405020304" pitchFamily="18" charset="0"/>
                <a:cs typeface="Times New Roman" panose="02020603050405020304" pitchFamily="18" charset="0"/>
              </a:rPr>
              <a:t>(low-dimensional) </a:t>
            </a:r>
            <a:r>
              <a:rPr lang="en-US" altLang="zh-CN" dirty="0">
                <a:solidFill>
                  <a:schemeClr val="bg1"/>
                </a:solidFill>
                <a:latin typeface="Times New Roman" panose="02020603050405020304" pitchFamily="18" charset="0"/>
                <a:cs typeface="Times New Roman" panose="02020603050405020304" pitchFamily="18" charset="0"/>
              </a:rPr>
              <a:t>AFM ordering in monolayer IrO</a:t>
            </a:r>
            <a:r>
              <a:rPr lang="en-US" altLang="zh-CN" baseline="-25000" dirty="0">
                <a:solidFill>
                  <a:schemeClr val="bg1"/>
                </a:solidFill>
                <a:latin typeface="Times New Roman" panose="02020603050405020304" pitchFamily="18" charset="0"/>
                <a:cs typeface="Times New Roman" panose="02020603050405020304" pitchFamily="18" charset="0"/>
              </a:rPr>
              <a:t>6 </a:t>
            </a:r>
            <a:endParaRPr lang="en-US" altLang="zh-CN" dirty="0">
              <a:solidFill>
                <a:schemeClr val="bg1"/>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573972" y="2702528"/>
            <a:ext cx="4800600" cy="646331"/>
          </a:xfrm>
          <a:prstGeom prst="rect">
            <a:avLst/>
          </a:prstGeom>
        </p:spPr>
        <p:txBody>
          <a:bodyPr wrap="square">
            <a:spAutoFit/>
          </a:bodyPr>
          <a:lstStyle/>
          <a:p>
            <a:pPr algn="ctr"/>
            <a:r>
              <a:rPr lang="en-US" altLang="zh-CN" dirty="0">
                <a:solidFill>
                  <a:schemeClr val="bg1"/>
                </a:solidFill>
                <a:latin typeface="Times New Roman" panose="02020603050405020304" pitchFamily="18" charset="0"/>
                <a:cs typeface="Times New Roman" panose="02020603050405020304" pitchFamily="18" charset="0"/>
              </a:rPr>
              <a:t>Rotation of the IrO</a:t>
            </a:r>
            <a:r>
              <a:rPr lang="en-US" altLang="zh-CN" sz="800" dirty="0">
                <a:solidFill>
                  <a:schemeClr val="bg1"/>
                </a:solidFill>
                <a:latin typeface="Times New Roman" panose="02020603050405020304" pitchFamily="18" charset="0"/>
                <a:cs typeface="Times New Roman" panose="02020603050405020304" pitchFamily="18" charset="0"/>
              </a:rPr>
              <a:t>6  </a:t>
            </a:r>
            <a:r>
              <a:rPr lang="en-US" altLang="zh-CN" dirty="0">
                <a:solidFill>
                  <a:schemeClr val="bg1"/>
                </a:solidFill>
                <a:latin typeface="Times New Roman" panose="02020603050405020304" pitchFamily="18" charset="0"/>
                <a:cs typeface="Times New Roman" panose="02020603050405020304" pitchFamily="18" charset="0"/>
              </a:rPr>
              <a:t>octahedral due to </a:t>
            </a:r>
          </a:p>
          <a:p>
            <a:pPr algn="ctr"/>
            <a:r>
              <a:rPr lang="en-US" altLang="zh-CN" dirty="0">
                <a:solidFill>
                  <a:schemeClr val="bg1"/>
                </a:solidFill>
                <a:latin typeface="Times New Roman" panose="02020603050405020304" pitchFamily="18" charset="0"/>
                <a:cs typeface="Times New Roman" panose="02020603050405020304" pitchFamily="18" charset="0"/>
              </a:rPr>
              <a:t>lattice mismatch</a:t>
            </a:r>
            <a:endParaRPr lang="zh-CN" altLang="en-US" dirty="0">
              <a:solidFill>
                <a:schemeClr val="bg1"/>
              </a:solidFill>
              <a:latin typeface="Times New Roman" panose="02020603050405020304" pitchFamily="18" charset="0"/>
              <a:cs typeface="Times New Roman" panose="02020603050405020304" pitchFamily="18" charset="0"/>
            </a:endParaRPr>
          </a:p>
        </p:txBody>
      </p:sp>
      <p:sp>
        <p:nvSpPr>
          <p:cNvPr id="13" name="Down Arrow 12"/>
          <p:cNvSpPr/>
          <p:nvPr/>
        </p:nvSpPr>
        <p:spPr>
          <a:xfrm rot="16200000">
            <a:off x="5553270" y="1536098"/>
            <a:ext cx="365760" cy="381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4" name="Rectangle 13"/>
          <p:cNvSpPr/>
          <p:nvPr/>
        </p:nvSpPr>
        <p:spPr>
          <a:xfrm>
            <a:off x="5257800" y="2173069"/>
            <a:ext cx="4572000" cy="646331"/>
          </a:xfrm>
          <a:prstGeom prst="rect">
            <a:avLst/>
          </a:prstGeom>
        </p:spPr>
        <p:txBody>
          <a:bodyPr>
            <a:spAutoFit/>
          </a:bodyPr>
          <a:lstStyle/>
          <a:p>
            <a:pPr algn="ctr"/>
            <a:r>
              <a:rPr lang="en-US" altLang="zh-CN" dirty="0" err="1">
                <a:solidFill>
                  <a:schemeClr val="bg1"/>
                </a:solidFill>
                <a:latin typeface="Times New Roman" panose="02020603050405020304" pitchFamily="18" charset="0"/>
                <a:cs typeface="Times New Roman" panose="02020603050405020304" pitchFamily="18" charset="0"/>
              </a:rPr>
              <a:t>Dzyaloshinskii</a:t>
            </a:r>
            <a:r>
              <a:rPr lang="en-US" altLang="zh-CN" dirty="0">
                <a:solidFill>
                  <a:schemeClr val="bg1"/>
                </a:solidFill>
                <a:latin typeface="Times New Roman" panose="02020603050405020304" pitchFamily="18" charset="0"/>
                <a:cs typeface="Times New Roman" panose="02020603050405020304" pitchFamily="18" charset="0"/>
              </a:rPr>
              <a:t>-Moriya</a:t>
            </a:r>
          </a:p>
          <a:p>
            <a:pPr algn="ctr"/>
            <a:r>
              <a:rPr lang="en-US" altLang="zh-CN" dirty="0">
                <a:solidFill>
                  <a:schemeClr val="bg1"/>
                </a:solidFill>
                <a:latin typeface="Times New Roman" panose="02020603050405020304" pitchFamily="18" charset="0"/>
                <a:cs typeface="Times New Roman" panose="02020603050405020304" pitchFamily="18" charset="0"/>
              </a:rPr>
              <a:t> (DM) interaction</a:t>
            </a:r>
            <a:endParaRPr lang="zh-CN" altLang="en-US" dirty="0">
              <a:solidFill>
                <a:schemeClr val="bg1"/>
              </a:solidFill>
              <a:latin typeface="Times New Roman" panose="02020603050405020304" pitchFamily="18" charset="0"/>
              <a:cs typeface="Times New Roman" panose="02020603050405020304" pitchFamily="18" charset="0"/>
            </a:endParaRPr>
          </a:p>
        </p:txBody>
      </p:sp>
      <p:sp>
        <p:nvSpPr>
          <p:cNvPr id="15" name="Down Arrow 14"/>
          <p:cNvSpPr/>
          <p:nvPr/>
        </p:nvSpPr>
        <p:spPr>
          <a:xfrm>
            <a:off x="7391400" y="3200400"/>
            <a:ext cx="381000" cy="381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pic>
        <p:nvPicPr>
          <p:cNvPr id="16" name="Picture 15"/>
          <p:cNvPicPr>
            <a:picLocks noChangeAspect="1"/>
          </p:cNvPicPr>
          <p:nvPr/>
        </p:nvPicPr>
        <p:blipFill>
          <a:blip r:embed="rId6"/>
          <a:stretch>
            <a:fillRect/>
          </a:stretch>
        </p:blipFill>
        <p:spPr>
          <a:xfrm>
            <a:off x="2618777" y="3619472"/>
            <a:ext cx="1147975" cy="2560320"/>
          </a:xfrm>
          <a:prstGeom prst="rect">
            <a:avLst/>
          </a:prstGeom>
        </p:spPr>
      </p:pic>
      <p:sp>
        <p:nvSpPr>
          <p:cNvPr id="18" name="Down Arrow 17"/>
          <p:cNvSpPr/>
          <p:nvPr/>
        </p:nvSpPr>
        <p:spPr>
          <a:xfrm rot="5400000">
            <a:off x="5562600" y="4648200"/>
            <a:ext cx="381000" cy="381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9" name="TextBox 18"/>
          <p:cNvSpPr txBox="1"/>
          <p:nvPr/>
        </p:nvSpPr>
        <p:spPr>
          <a:xfrm>
            <a:off x="2514600" y="6341157"/>
            <a:ext cx="134524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Sr</a:t>
            </a:r>
            <a:r>
              <a:rPr lang="en-US" altLang="zh-CN" sz="1600" baseline="-25000" dirty="0">
                <a:solidFill>
                  <a:schemeClr val="bg1"/>
                </a:solidFill>
                <a:latin typeface="Times New Roman" panose="02020603050405020304" pitchFamily="18" charset="0"/>
                <a:cs typeface="Times New Roman" panose="02020603050405020304" pitchFamily="18" charset="0"/>
              </a:rPr>
              <a:t>2</a:t>
            </a:r>
            <a:r>
              <a:rPr lang="en-US" altLang="zh-CN" sz="1600" dirty="0">
                <a:solidFill>
                  <a:schemeClr val="bg1"/>
                </a:solidFill>
                <a:latin typeface="Times New Roman" panose="02020603050405020304" pitchFamily="18" charset="0"/>
                <a:cs typeface="Times New Roman" panose="02020603050405020304" pitchFamily="18" charset="0"/>
              </a:rPr>
              <a:t>IrO</a:t>
            </a:r>
            <a:r>
              <a:rPr lang="en-US" altLang="zh-CN" sz="1600" baseline="-25000" dirty="0">
                <a:solidFill>
                  <a:schemeClr val="bg1"/>
                </a:solidFill>
                <a:latin typeface="Times New Roman" panose="02020603050405020304" pitchFamily="18" charset="0"/>
                <a:cs typeface="Times New Roman" panose="02020603050405020304" pitchFamily="18" charset="0"/>
              </a:rPr>
              <a:t>4</a:t>
            </a:r>
            <a:r>
              <a:rPr lang="en-US" altLang="zh-CN" sz="1600" dirty="0">
                <a:solidFill>
                  <a:schemeClr val="bg1"/>
                </a:solidFill>
                <a:latin typeface="Times New Roman" panose="02020603050405020304" pitchFamily="18" charset="0"/>
                <a:cs typeface="Times New Roman" panose="02020603050405020304" pitchFamily="18" charset="0"/>
              </a:rPr>
              <a:t> (H=0)</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685800" y="6341157"/>
            <a:ext cx="1522661"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SIO/STO (m=1)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grpSp>
        <p:nvGrpSpPr>
          <p:cNvPr id="23" name="Group 22"/>
          <p:cNvGrpSpPr/>
          <p:nvPr/>
        </p:nvGrpSpPr>
        <p:grpSpPr>
          <a:xfrm>
            <a:off x="823116" y="3619472"/>
            <a:ext cx="1325919" cy="2560320"/>
            <a:chOff x="838200" y="3619472"/>
            <a:chExt cx="1325919" cy="2560320"/>
          </a:xfrm>
        </p:grpSpPr>
        <p:pic>
          <p:nvPicPr>
            <p:cNvPr id="17" name="Picture 16"/>
            <p:cNvPicPr>
              <a:picLocks noChangeAspect="1"/>
            </p:cNvPicPr>
            <p:nvPr/>
          </p:nvPicPr>
          <p:blipFill>
            <a:blip r:embed="rId7"/>
            <a:stretch>
              <a:fillRect/>
            </a:stretch>
          </p:blipFill>
          <p:spPr>
            <a:xfrm>
              <a:off x="838200" y="3619472"/>
              <a:ext cx="1325919" cy="2560320"/>
            </a:xfrm>
            <a:prstGeom prst="rect">
              <a:avLst/>
            </a:prstGeom>
          </p:spPr>
        </p:pic>
        <p:sp>
          <p:nvSpPr>
            <p:cNvPr id="22" name="Rectangle 21"/>
            <p:cNvSpPr/>
            <p:nvPr/>
          </p:nvSpPr>
          <p:spPr>
            <a:xfrm>
              <a:off x="1977498" y="3619472"/>
              <a:ext cx="182919" cy="27786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sp>
        <p:nvSpPr>
          <p:cNvPr id="24" name="Rectangle 23"/>
          <p:cNvSpPr/>
          <p:nvPr/>
        </p:nvSpPr>
        <p:spPr>
          <a:xfrm>
            <a:off x="4191000" y="3505200"/>
            <a:ext cx="990600" cy="2862322"/>
          </a:xfrm>
          <a:prstGeom prst="rect">
            <a:avLst/>
          </a:prstGeom>
          <a:noFill/>
          <a:ln w="15875">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5" name="Rectangle 24"/>
          <p:cNvSpPr/>
          <p:nvPr/>
        </p:nvSpPr>
        <p:spPr>
          <a:xfrm>
            <a:off x="5384097" y="6482066"/>
            <a:ext cx="3882025" cy="307777"/>
          </a:xfrm>
          <a:prstGeom prst="rect">
            <a:avLst/>
          </a:prstGeom>
        </p:spPr>
        <p:txBody>
          <a:bodyPr wrap="none">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PRL 114, 247209 (2015); PNAS 113, 6397 (2016) </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2888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1219200"/>
            <a:ext cx="8686800" cy="46482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TextBox 1"/>
          <p:cNvSpPr txBox="1"/>
          <p:nvPr/>
        </p:nvSpPr>
        <p:spPr>
          <a:xfrm>
            <a:off x="134511" y="75982"/>
            <a:ext cx="7793865" cy="461665"/>
          </a:xfrm>
          <a:prstGeom prst="rect">
            <a:avLst/>
          </a:prstGeom>
          <a:noFill/>
        </p:spPr>
        <p:txBody>
          <a:bodyPr wrap="none" rtlCol="0">
            <a:spAutoFit/>
          </a:bodyPr>
          <a:lstStyle/>
          <a:p>
            <a:r>
              <a:rPr lang="en-US" altLang="zh-CN" sz="2400" dirty="0"/>
              <a:t>Circular-polarized-XAS and XMCD for </a:t>
            </a:r>
            <a:r>
              <a:rPr lang="en-US" altLang="zh-CN" sz="2400" i="1" dirty="0"/>
              <a:t>m</a:t>
            </a:r>
            <a:r>
              <a:rPr lang="en-US" altLang="zh-CN" sz="2400" dirty="0"/>
              <a:t> = 1 sample (</a:t>
            </a:r>
            <a:r>
              <a:rPr lang="en-US" altLang="zh-CN" sz="2400" i="1" dirty="0"/>
              <a:t>T</a:t>
            </a:r>
            <a:r>
              <a:rPr lang="en-US" altLang="zh-CN" sz="2400" baseline="-25000" dirty="0"/>
              <a:t>C</a:t>
            </a:r>
            <a:r>
              <a:rPr lang="en-US" altLang="zh-CN" sz="2400" dirty="0"/>
              <a:t>=130K)</a:t>
            </a:r>
            <a:endParaRPr lang="zh-CN" altLang="en-US" sz="2400" dirty="0"/>
          </a:p>
        </p:txBody>
      </p:sp>
      <p:sp>
        <p:nvSpPr>
          <p:cNvPr id="3" name="TextBox 2"/>
          <p:cNvSpPr txBox="1"/>
          <p:nvPr/>
        </p:nvSpPr>
        <p:spPr>
          <a:xfrm>
            <a:off x="3886200" y="735014"/>
            <a:ext cx="1447800" cy="369332"/>
          </a:xfrm>
          <a:prstGeom prst="rect">
            <a:avLst/>
          </a:prstGeom>
          <a:solidFill>
            <a:schemeClr val="bg1"/>
          </a:solid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Ti L</a:t>
            </a:r>
            <a:r>
              <a:rPr lang="en-US" altLang="zh-CN" baseline="-25000" dirty="0">
                <a:latin typeface="Times New Roman" panose="02020603050405020304" pitchFamily="18" charset="0"/>
                <a:cs typeface="Times New Roman" panose="02020603050405020304" pitchFamily="18" charset="0"/>
              </a:rPr>
              <a:t>23</a:t>
            </a:r>
            <a:r>
              <a:rPr lang="en-US" altLang="zh-CN" dirty="0">
                <a:latin typeface="Times New Roman" panose="02020603050405020304" pitchFamily="18" charset="0"/>
                <a:cs typeface="Times New Roman" panose="02020603050405020304" pitchFamily="18" charset="0"/>
              </a:rPr>
              <a:t> edges</a:t>
            </a:r>
            <a:endParaRPr lang="zh-CN" altLang="en-US" dirty="0">
              <a:latin typeface="Times New Roman" panose="02020603050405020304" pitchFamily="18" charset="0"/>
              <a:cs typeface="Times New Roman" panose="02020603050405020304" pitchFamily="18" charset="0"/>
            </a:endParaRPr>
          </a:p>
        </p:txBody>
      </p:sp>
      <p:sp>
        <p:nvSpPr>
          <p:cNvPr id="9" name="TextBox 8"/>
          <p:cNvSpPr txBox="1"/>
          <p:nvPr/>
        </p:nvSpPr>
        <p:spPr>
          <a:xfrm>
            <a:off x="152400" y="134664"/>
            <a:ext cx="5636287" cy="461665"/>
          </a:xfrm>
          <a:prstGeom prst="rect">
            <a:avLst/>
          </a:prstGeom>
          <a:noFill/>
        </p:spPr>
        <p:txBody>
          <a:bodyPr wrap="none" rtlCol="0">
            <a:spAutoFit/>
          </a:bodyPr>
          <a:lstStyle/>
          <a:p>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No net </a:t>
            </a:r>
            <a:r>
              <a:rPr lang="en-US" altLang="zh-CN" sz="2400" b="1" i="1" dirty="0" err="1">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Ti</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XMCD signals for superlattices !</a:t>
            </a:r>
            <a:endPar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577380"/>
            <a:ext cx="4224179" cy="4248561"/>
          </a:xfrm>
          <a:prstGeom prst="rect">
            <a:avLst/>
          </a:prstGeom>
        </p:spPr>
      </p:pic>
      <p:cxnSp>
        <p:nvCxnSpPr>
          <p:cNvPr id="10" name="Straight Connector 9"/>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3282207"/>
            <a:ext cx="2472512" cy="1070718"/>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5179" y="1577380"/>
            <a:ext cx="4199797" cy="4248561"/>
          </a:xfrm>
          <a:prstGeom prst="rect">
            <a:avLst/>
          </a:prstGeom>
        </p:spPr>
      </p:pic>
      <p:sp>
        <p:nvSpPr>
          <p:cNvPr id="6" name="TextBox 5"/>
          <p:cNvSpPr txBox="1"/>
          <p:nvPr/>
        </p:nvSpPr>
        <p:spPr>
          <a:xfrm>
            <a:off x="249730" y="6068339"/>
            <a:ext cx="9082423" cy="677108"/>
          </a:xfrm>
          <a:prstGeom prst="rect">
            <a:avLst/>
          </a:prstGeom>
          <a:noFill/>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According to this data, non-magnetic or just AFM for </a:t>
            </a:r>
            <a:r>
              <a:rPr lang="en-US" dirty="0" err="1">
                <a:solidFill>
                  <a:schemeClr val="bg1"/>
                </a:solidFill>
                <a:latin typeface="Times New Roman" panose="02020603050405020304" pitchFamily="18" charset="0"/>
                <a:cs typeface="Times New Roman" panose="02020603050405020304" pitchFamily="18" charset="0"/>
              </a:rPr>
              <a:t>Ti</a:t>
            </a:r>
            <a:r>
              <a:rPr lang="en-US" dirty="0">
                <a:solidFill>
                  <a:schemeClr val="bg1"/>
                </a:solidFill>
                <a:latin typeface="Times New Roman" panose="02020603050405020304" pitchFamily="18" charset="0"/>
                <a:cs typeface="Times New Roman" panose="02020603050405020304" pitchFamily="18" charset="0"/>
              </a:rPr>
              <a:t>! Plausibly Ti</a:t>
            </a:r>
            <a:r>
              <a:rPr lang="en-US" baseline="30000" dirty="0">
                <a:solidFill>
                  <a:schemeClr val="bg1"/>
                </a:solidFill>
                <a:latin typeface="Times New Roman" panose="02020603050405020304" pitchFamily="18" charset="0"/>
                <a:cs typeface="Times New Roman" panose="02020603050405020304" pitchFamily="18" charset="0"/>
              </a:rPr>
              <a:t>4+ </a:t>
            </a:r>
            <a:r>
              <a:rPr lang="en-US" dirty="0">
                <a:solidFill>
                  <a:schemeClr val="bg1"/>
                </a:solidFill>
                <a:latin typeface="Times New Roman" panose="02020603050405020304" pitchFamily="18" charset="0"/>
                <a:cs typeface="Times New Roman" panose="02020603050405020304" pitchFamily="18" charset="0"/>
              </a:rPr>
              <a:t>would be non-magnetic!</a:t>
            </a:r>
          </a:p>
          <a:p>
            <a:r>
              <a:rPr lang="en-US" sz="2000" b="1" dirty="0">
                <a:solidFill>
                  <a:srgbClr val="FF0000"/>
                </a:solidFill>
                <a:latin typeface="Times New Roman" panose="02020603050405020304" pitchFamily="18" charset="0"/>
                <a:cs typeface="Times New Roman" panose="02020603050405020304" pitchFamily="18" charset="0"/>
              </a:rPr>
              <a:t>                                                     Is this the truth?</a:t>
            </a:r>
          </a:p>
        </p:txBody>
      </p:sp>
    </p:spTree>
    <p:extLst>
      <p:ext uri="{BB962C8B-B14F-4D97-AF65-F5344CB8AC3E}">
        <p14:creationId xmlns:p14="http://schemas.microsoft.com/office/powerpoint/2010/main" val="1917680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a:extLst>
              <a:ext uri="{FF2B5EF4-FFF2-40B4-BE49-F238E27FC236}">
                <a16:creationId xmlns:a16="http://schemas.microsoft.com/office/drawing/2014/main" id="{A28AA304-49E3-414B-9698-C842202DF35A}"/>
              </a:ext>
            </a:extLst>
          </p:cNvPr>
          <p:cNvGrpSpPr/>
          <p:nvPr/>
        </p:nvGrpSpPr>
        <p:grpSpPr>
          <a:xfrm>
            <a:off x="850066" y="1699249"/>
            <a:ext cx="597868" cy="2782308"/>
            <a:chOff x="1263559" y="461859"/>
            <a:chExt cx="1961389" cy="9127749"/>
          </a:xfrm>
        </p:grpSpPr>
        <p:pic>
          <p:nvPicPr>
            <p:cNvPr id="69" name="Picture 19">
              <a:extLst>
                <a:ext uri="{FF2B5EF4-FFF2-40B4-BE49-F238E27FC236}">
                  <a16:creationId xmlns:a16="http://schemas.microsoft.com/office/drawing/2014/main" id="{9AA12A0B-892F-4100-AA14-880A2A4BE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8" y="8037016"/>
              <a:ext cx="1913308" cy="1552592"/>
            </a:xfrm>
            <a:prstGeom prst="rect">
              <a:avLst/>
            </a:prstGeom>
          </p:spPr>
        </p:pic>
        <p:pic>
          <p:nvPicPr>
            <p:cNvPr id="70" name="Picture 19">
              <a:extLst>
                <a:ext uri="{FF2B5EF4-FFF2-40B4-BE49-F238E27FC236}">
                  <a16:creationId xmlns:a16="http://schemas.microsoft.com/office/drawing/2014/main" id="{49795721-1D1B-4ED4-B294-AA94EF2B9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1" y="7181661"/>
              <a:ext cx="1913308" cy="1552592"/>
            </a:xfrm>
            <a:prstGeom prst="rect">
              <a:avLst/>
            </a:prstGeom>
          </p:spPr>
        </p:pic>
        <p:pic>
          <p:nvPicPr>
            <p:cNvPr id="63" name="Picture 19">
              <a:extLst>
                <a:ext uri="{FF2B5EF4-FFF2-40B4-BE49-F238E27FC236}">
                  <a16:creationId xmlns:a16="http://schemas.microsoft.com/office/drawing/2014/main" id="{1DB7A389-6F66-43C0-BE8B-EBE02B37E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8" y="6361748"/>
              <a:ext cx="1913308" cy="1552592"/>
            </a:xfrm>
            <a:prstGeom prst="rect">
              <a:avLst/>
            </a:prstGeom>
          </p:spPr>
        </p:pic>
        <p:pic>
          <p:nvPicPr>
            <p:cNvPr id="64" name="Picture 19">
              <a:extLst>
                <a:ext uri="{FF2B5EF4-FFF2-40B4-BE49-F238E27FC236}">
                  <a16:creationId xmlns:a16="http://schemas.microsoft.com/office/drawing/2014/main" id="{56D3AD3B-15F2-4B7A-BA09-831992951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1" y="5506394"/>
              <a:ext cx="1913308" cy="1552592"/>
            </a:xfrm>
            <a:prstGeom prst="rect">
              <a:avLst/>
            </a:prstGeom>
          </p:spPr>
        </p:pic>
        <p:pic>
          <p:nvPicPr>
            <p:cNvPr id="55" name="Picture 10">
              <a:extLst>
                <a:ext uri="{FF2B5EF4-FFF2-40B4-BE49-F238E27FC236}">
                  <a16:creationId xmlns:a16="http://schemas.microsoft.com/office/drawing/2014/main" id="{360099C3-54B2-439D-9D18-F3D7734F3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3559" y="4679459"/>
              <a:ext cx="1961389" cy="1599020"/>
            </a:xfrm>
            <a:prstGeom prst="rect">
              <a:avLst/>
            </a:prstGeom>
          </p:spPr>
        </p:pic>
        <p:pic>
          <p:nvPicPr>
            <p:cNvPr id="56" name="Picture 19">
              <a:extLst>
                <a:ext uri="{FF2B5EF4-FFF2-40B4-BE49-F238E27FC236}">
                  <a16:creationId xmlns:a16="http://schemas.microsoft.com/office/drawing/2014/main" id="{FBC7EF8E-1C1F-4FAA-BEEC-0752F6284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7" y="3847130"/>
              <a:ext cx="1913307" cy="1552592"/>
            </a:xfrm>
            <a:prstGeom prst="rect">
              <a:avLst/>
            </a:prstGeom>
          </p:spPr>
        </p:pic>
        <p:pic>
          <p:nvPicPr>
            <p:cNvPr id="58" name="Picture 19">
              <a:extLst>
                <a:ext uri="{FF2B5EF4-FFF2-40B4-BE49-F238E27FC236}">
                  <a16:creationId xmlns:a16="http://schemas.microsoft.com/office/drawing/2014/main" id="{5CDFD78C-3ADA-4E5C-817C-4D296823C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0" y="2991778"/>
              <a:ext cx="1913307" cy="1552592"/>
            </a:xfrm>
            <a:prstGeom prst="rect">
              <a:avLst/>
            </a:prstGeom>
          </p:spPr>
        </p:pic>
        <p:pic>
          <p:nvPicPr>
            <p:cNvPr id="60" name="Picture 10">
              <a:extLst>
                <a:ext uri="{FF2B5EF4-FFF2-40B4-BE49-F238E27FC236}">
                  <a16:creationId xmlns:a16="http://schemas.microsoft.com/office/drawing/2014/main" id="{6FA8B879-B5B8-4E75-A6DA-D32EEA1E5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3559" y="2149541"/>
              <a:ext cx="1961389" cy="1599020"/>
            </a:xfrm>
            <a:prstGeom prst="rect">
              <a:avLst/>
            </a:prstGeom>
          </p:spPr>
        </p:pic>
        <p:pic>
          <p:nvPicPr>
            <p:cNvPr id="61" name="Picture 19">
              <a:extLst>
                <a:ext uri="{FF2B5EF4-FFF2-40B4-BE49-F238E27FC236}">
                  <a16:creationId xmlns:a16="http://schemas.microsoft.com/office/drawing/2014/main" id="{2A30A268-3474-40B4-BAF2-4445E835D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6" y="1317212"/>
              <a:ext cx="1913307" cy="1552592"/>
            </a:xfrm>
            <a:prstGeom prst="rect">
              <a:avLst/>
            </a:prstGeom>
          </p:spPr>
        </p:pic>
        <p:pic>
          <p:nvPicPr>
            <p:cNvPr id="62" name="Picture 19">
              <a:extLst>
                <a:ext uri="{FF2B5EF4-FFF2-40B4-BE49-F238E27FC236}">
                  <a16:creationId xmlns:a16="http://schemas.microsoft.com/office/drawing/2014/main" id="{B6BB541C-C1EF-4047-9B87-85F62509A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9170" y="461859"/>
              <a:ext cx="1913307" cy="1552592"/>
            </a:xfrm>
            <a:prstGeom prst="rect">
              <a:avLst/>
            </a:prstGeom>
          </p:spPr>
        </p:pic>
      </p:grpSp>
      <p:sp>
        <p:nvSpPr>
          <p:cNvPr id="3" name="Rectangle 5">
            <a:extLst>
              <a:ext uri="{FF2B5EF4-FFF2-40B4-BE49-F238E27FC236}">
                <a16:creationId xmlns:a16="http://schemas.microsoft.com/office/drawing/2014/main" id="{9B123B19-D104-46D0-8965-15A18AEA1AF8}"/>
              </a:ext>
            </a:extLst>
          </p:cNvPr>
          <p:cNvSpPr/>
          <p:nvPr/>
        </p:nvSpPr>
        <p:spPr>
          <a:xfrm>
            <a:off x="-205353" y="111871"/>
            <a:ext cx="9144000" cy="430887"/>
          </a:xfrm>
          <a:prstGeom prst="rect">
            <a:avLst/>
          </a:prstGeom>
        </p:spPr>
        <p:txBody>
          <a:bodyPr wrap="square">
            <a:spAutoFit/>
          </a:bodyPr>
          <a:lstStyle/>
          <a:p>
            <a:pPr algn="ct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No</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charge</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transfer</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at</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interfaces</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 m=1/2 SL</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No</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Ti</a:t>
            </a:r>
            <a:r>
              <a:rPr lang="en-US" altLang="zh-CN" sz="2200" b="1" i="1" baseline="-25000"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3d</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XMCD</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signal</a:t>
            </a:r>
            <a:r>
              <a:rPr lang="zh-CN" altLang="en-US"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2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p>
        </p:txBody>
      </p:sp>
      <p:pic>
        <p:nvPicPr>
          <p:cNvPr id="24" name="图片 23">
            <a:extLst>
              <a:ext uri="{FF2B5EF4-FFF2-40B4-BE49-F238E27FC236}">
                <a16:creationId xmlns:a16="http://schemas.microsoft.com/office/drawing/2014/main" id="{43A6B7B1-69D0-4E85-B0CC-46846759B78D}"/>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1507921" y="1214796"/>
            <a:ext cx="2518135" cy="3141432"/>
          </a:xfrm>
          <a:prstGeom prst="rect">
            <a:avLst/>
          </a:prstGeom>
          <a:ln>
            <a:solidFill>
              <a:schemeClr val="bg1"/>
            </a:solidFill>
          </a:ln>
        </p:spPr>
      </p:pic>
      <p:sp>
        <p:nvSpPr>
          <p:cNvPr id="41" name="文本框 4">
            <a:extLst>
              <a:ext uri="{FF2B5EF4-FFF2-40B4-BE49-F238E27FC236}">
                <a16:creationId xmlns:a16="http://schemas.microsoft.com/office/drawing/2014/main" id="{9F350F7D-0CA3-49FA-A86E-141B8A0B5C75}"/>
              </a:ext>
            </a:extLst>
          </p:cNvPr>
          <p:cNvSpPr txBox="1">
            <a:spLocks noChangeArrowheads="1"/>
          </p:cNvSpPr>
          <p:nvPr/>
        </p:nvSpPr>
        <p:spPr bwMode="auto">
          <a:xfrm rot="16200000">
            <a:off x="204641" y="3760384"/>
            <a:ext cx="802478" cy="276999"/>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1200" b="1" dirty="0">
                <a:solidFill>
                  <a:schemeClr val="bg1"/>
                </a:solidFill>
                <a:latin typeface="Calibri" panose="020F0502020204030204" pitchFamily="34" charset="0"/>
                <a:ea typeface="等线" panose="02010600030101010101" pitchFamily="2" charset="-122"/>
              </a:rPr>
              <a:t>STO</a:t>
            </a:r>
            <a:r>
              <a:rPr lang="zh-CN" altLang="en-US" sz="1200" b="1" dirty="0">
                <a:solidFill>
                  <a:schemeClr val="bg1"/>
                </a:solidFill>
                <a:latin typeface="Calibri" panose="020F0502020204030204" pitchFamily="34" charset="0"/>
                <a:ea typeface="等线" panose="02010600030101010101" pitchFamily="2" charset="-122"/>
              </a:rPr>
              <a:t> </a:t>
            </a:r>
            <a:r>
              <a:rPr lang="en-US" altLang="zh-CN" sz="1200" b="1" dirty="0">
                <a:solidFill>
                  <a:schemeClr val="bg1"/>
                </a:solidFill>
                <a:latin typeface="Calibri" panose="020F0502020204030204" pitchFamily="34" charset="0"/>
                <a:ea typeface="等线" panose="02010600030101010101" pitchFamily="2" charset="-122"/>
              </a:rPr>
              <a:t>Buff</a:t>
            </a:r>
          </a:p>
        </p:txBody>
      </p:sp>
      <p:sp>
        <p:nvSpPr>
          <p:cNvPr id="57" name="矩形 56">
            <a:extLst>
              <a:ext uri="{FF2B5EF4-FFF2-40B4-BE49-F238E27FC236}">
                <a16:creationId xmlns:a16="http://schemas.microsoft.com/office/drawing/2014/main" id="{B5ED5626-8E0A-47F0-B525-F3EE783DE103}"/>
              </a:ext>
            </a:extLst>
          </p:cNvPr>
          <p:cNvSpPr/>
          <p:nvPr/>
        </p:nvSpPr>
        <p:spPr>
          <a:xfrm>
            <a:off x="394736" y="2649570"/>
            <a:ext cx="407794" cy="701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文本框 4">
            <a:extLst>
              <a:ext uri="{FF2B5EF4-FFF2-40B4-BE49-F238E27FC236}">
                <a16:creationId xmlns:a16="http://schemas.microsoft.com/office/drawing/2014/main" id="{70B60D6A-60C3-490B-B28C-7029426897B7}"/>
              </a:ext>
            </a:extLst>
          </p:cNvPr>
          <p:cNvSpPr txBox="1">
            <a:spLocks noChangeArrowheads="1"/>
          </p:cNvSpPr>
          <p:nvPr/>
        </p:nvSpPr>
        <p:spPr bwMode="auto">
          <a:xfrm>
            <a:off x="1594963" y="731909"/>
            <a:ext cx="2344049"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HAADF-STEM</a:t>
            </a:r>
          </a:p>
        </p:txBody>
      </p:sp>
      <p:sp>
        <p:nvSpPr>
          <p:cNvPr id="71" name="矩形 70">
            <a:extLst>
              <a:ext uri="{FF2B5EF4-FFF2-40B4-BE49-F238E27FC236}">
                <a16:creationId xmlns:a16="http://schemas.microsoft.com/office/drawing/2014/main" id="{2BF18710-4D4D-48C8-8FDE-5CBA18771876}"/>
              </a:ext>
            </a:extLst>
          </p:cNvPr>
          <p:cNvSpPr/>
          <p:nvPr/>
        </p:nvSpPr>
        <p:spPr>
          <a:xfrm>
            <a:off x="404543" y="6472302"/>
            <a:ext cx="3889398" cy="261610"/>
          </a:xfrm>
          <a:prstGeom prst="rect">
            <a:avLst/>
          </a:prstGeom>
        </p:spPr>
        <p:txBody>
          <a:bodyPr wrap="square">
            <a:spAutoFit/>
          </a:bodyPr>
          <a:lstStyle/>
          <a:p>
            <a:r>
              <a:rPr lang="fr-FR" altLang="zh-CN" sz="1100" i="1" dirty="0">
                <a:solidFill>
                  <a:srgbClr val="FFFF00"/>
                </a:solidFill>
                <a:latin typeface="Arial" panose="020B0604020202020204" pitchFamily="34" charset="0"/>
              </a:rPr>
              <a:t>Collaborate with  Prof. P. Wang @NJU, M. Ye @SIMIT</a:t>
            </a:r>
          </a:p>
        </p:txBody>
      </p:sp>
      <p:grpSp>
        <p:nvGrpSpPr>
          <p:cNvPr id="17" name="Group 16">
            <a:extLst>
              <a:ext uri="{FF2B5EF4-FFF2-40B4-BE49-F238E27FC236}">
                <a16:creationId xmlns:a16="http://schemas.microsoft.com/office/drawing/2014/main" id="{60BCB927-EC28-004E-B674-D3F41CF606A3}"/>
              </a:ext>
            </a:extLst>
          </p:cNvPr>
          <p:cNvGrpSpPr/>
          <p:nvPr/>
        </p:nvGrpSpPr>
        <p:grpSpPr>
          <a:xfrm>
            <a:off x="304801" y="4724400"/>
            <a:ext cx="8137864" cy="2000845"/>
            <a:chOff x="304801" y="4724400"/>
            <a:chExt cx="8137864" cy="2000845"/>
          </a:xfrm>
        </p:grpSpPr>
        <p:sp>
          <p:nvSpPr>
            <p:cNvPr id="59" name="文本框 4">
              <a:extLst>
                <a:ext uri="{FF2B5EF4-FFF2-40B4-BE49-F238E27FC236}">
                  <a16:creationId xmlns:a16="http://schemas.microsoft.com/office/drawing/2014/main" id="{27965B46-D3F9-4805-8C22-3291AF87BB43}"/>
                </a:ext>
              </a:extLst>
            </p:cNvPr>
            <p:cNvSpPr txBox="1">
              <a:spLocks noChangeArrowheads="1"/>
            </p:cNvSpPr>
            <p:nvPr/>
          </p:nvSpPr>
          <p:spPr bwMode="auto">
            <a:xfrm>
              <a:off x="304801" y="4748515"/>
              <a:ext cx="5756108" cy="1289071"/>
            </a:xfrm>
            <a:prstGeom prst="rect">
              <a:avLst/>
            </a:prstGeom>
            <a:noFill/>
            <a:ln w="9525">
              <a:solidFill>
                <a:schemeClr val="accent1">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Standard Ti</a:t>
              </a:r>
              <a:r>
                <a:rPr lang="en-US" altLang="zh-CN" b="1" baseline="30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4+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in buffer layers,</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no</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oxygen</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vacancies</a:t>
              </a:r>
            </a:p>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Negligible change of valence for </a:t>
              </a:r>
              <a:r>
                <a:rPr lang="en-US" altLang="zh-CN" b="1" dirty="0" err="1">
                  <a:solidFill>
                    <a:srgbClr val="FFFF00"/>
                  </a:solidFill>
                  <a:latin typeface="Times New Roman" panose="02020603050405020304" pitchFamily="18" charset="0"/>
                  <a:ea typeface="等线" panose="02010600030101010101" pitchFamily="2" charset="-122"/>
                  <a:cs typeface="Times New Roman" panose="02020603050405020304" pitchFamily="18" charset="0"/>
                </a:rPr>
                <a:t>Ti</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atoms</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in m=1/2</a:t>
              </a:r>
            </a:p>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No distinct XMCD signal around 530.8 eV</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(Ti</a:t>
              </a:r>
              <a:r>
                <a:rPr lang="en-US" altLang="zh-CN" b="1" baseline="-25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3d</a:t>
              </a:r>
              <a:r>
                <a:rPr lang="zh-CN" altLang="en-US" b="1" baseline="-25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states)</a:t>
              </a:r>
            </a:p>
          </p:txBody>
        </p:sp>
        <p:grpSp>
          <p:nvGrpSpPr>
            <p:cNvPr id="7" name="Group 6">
              <a:extLst>
                <a:ext uri="{FF2B5EF4-FFF2-40B4-BE49-F238E27FC236}">
                  <a16:creationId xmlns:a16="http://schemas.microsoft.com/office/drawing/2014/main" id="{311D0AC7-9AB0-E940-8397-B50F3B42C6EC}"/>
                </a:ext>
              </a:extLst>
            </p:cNvPr>
            <p:cNvGrpSpPr/>
            <p:nvPr/>
          </p:nvGrpSpPr>
          <p:grpSpPr>
            <a:xfrm>
              <a:off x="6400800" y="4724400"/>
              <a:ext cx="2041865" cy="2000845"/>
              <a:chOff x="6400800" y="4724400"/>
              <a:chExt cx="2041865" cy="2000845"/>
            </a:xfrm>
          </p:grpSpPr>
          <p:pic>
            <p:nvPicPr>
              <p:cNvPr id="15" name="图片 14">
                <a:extLst>
                  <a:ext uri="{FF2B5EF4-FFF2-40B4-BE49-F238E27FC236}">
                    <a16:creationId xmlns:a16="http://schemas.microsoft.com/office/drawing/2014/main" id="{37070A9C-0620-4049-840B-D915B7D44C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0800" y="4724400"/>
                <a:ext cx="2041865" cy="2000845"/>
              </a:xfrm>
              <a:prstGeom prst="rect">
                <a:avLst/>
              </a:prstGeom>
            </p:spPr>
          </p:pic>
          <p:sp>
            <p:nvSpPr>
              <p:cNvPr id="72" name="文本框 4">
                <a:extLst>
                  <a:ext uri="{FF2B5EF4-FFF2-40B4-BE49-F238E27FC236}">
                    <a16:creationId xmlns:a16="http://schemas.microsoft.com/office/drawing/2014/main" id="{03976567-3B09-40F0-96A4-D436273C5065}"/>
                  </a:ext>
                </a:extLst>
              </p:cNvPr>
              <p:cNvSpPr txBox="1">
                <a:spLocks noChangeArrowheads="1"/>
              </p:cNvSpPr>
              <p:nvPr/>
            </p:nvSpPr>
            <p:spPr bwMode="auto">
              <a:xfrm>
                <a:off x="6652135" y="5305738"/>
                <a:ext cx="1746477" cy="461665"/>
              </a:xfrm>
              <a:prstGeom prst="rect">
                <a:avLst/>
              </a:prstGeom>
              <a:solidFill>
                <a:srgbClr val="FFFFFF"/>
              </a:solid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400" b="1" dirty="0">
                    <a:latin typeface="Times New Roman" panose="02020603050405020304" pitchFamily="18" charset="0"/>
                    <a:ea typeface="等线" panose="02010600030101010101" pitchFamily="2" charset="-122"/>
                    <a:cs typeface="Times New Roman" panose="02020603050405020304" pitchFamily="18" charset="0"/>
                  </a:rPr>
                  <a:t>XMCD</a:t>
                </a:r>
              </a:p>
            </p:txBody>
          </p:sp>
        </p:grpSp>
      </p:grpSp>
      <p:cxnSp>
        <p:nvCxnSpPr>
          <p:cNvPr id="67" name="Straight Connector 66">
            <a:extLst>
              <a:ext uri="{FF2B5EF4-FFF2-40B4-BE49-F238E27FC236}">
                <a16:creationId xmlns:a16="http://schemas.microsoft.com/office/drawing/2014/main" id="{C8BE1A29-DBBA-E843-9BF2-749FB38BA946}"/>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4" name="TextBox 3">
            <a:extLst>
              <a:ext uri="{FF2B5EF4-FFF2-40B4-BE49-F238E27FC236}">
                <a16:creationId xmlns:a16="http://schemas.microsoft.com/office/drawing/2014/main" id="{F602D105-F299-F44B-B9F8-6B87E08D1D37}"/>
              </a:ext>
            </a:extLst>
          </p:cNvPr>
          <p:cNvSpPr txBox="1"/>
          <p:nvPr/>
        </p:nvSpPr>
        <p:spPr>
          <a:xfrm>
            <a:off x="405381" y="1800094"/>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5" name="TextBox 74">
            <a:extLst>
              <a:ext uri="{FF2B5EF4-FFF2-40B4-BE49-F238E27FC236}">
                <a16:creationId xmlns:a16="http://schemas.microsoft.com/office/drawing/2014/main" id="{492038EE-1EC5-E646-B771-F15D3DB3538F}"/>
              </a:ext>
            </a:extLst>
          </p:cNvPr>
          <p:cNvSpPr txBox="1"/>
          <p:nvPr/>
        </p:nvSpPr>
        <p:spPr>
          <a:xfrm>
            <a:off x="405381" y="2059703"/>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6" name="TextBox 75">
            <a:extLst>
              <a:ext uri="{FF2B5EF4-FFF2-40B4-BE49-F238E27FC236}">
                <a16:creationId xmlns:a16="http://schemas.microsoft.com/office/drawing/2014/main" id="{A4051287-25BE-074C-BBE7-52BF062A042B}"/>
              </a:ext>
            </a:extLst>
          </p:cNvPr>
          <p:cNvSpPr txBox="1"/>
          <p:nvPr/>
        </p:nvSpPr>
        <p:spPr>
          <a:xfrm>
            <a:off x="405381" y="2319313"/>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77" name="TextBox 76">
            <a:extLst>
              <a:ext uri="{FF2B5EF4-FFF2-40B4-BE49-F238E27FC236}">
                <a16:creationId xmlns:a16="http://schemas.microsoft.com/office/drawing/2014/main" id="{AB1DD4BB-5689-3D43-84FA-4BB4090443B1}"/>
              </a:ext>
            </a:extLst>
          </p:cNvPr>
          <p:cNvSpPr txBox="1"/>
          <p:nvPr/>
        </p:nvSpPr>
        <p:spPr>
          <a:xfrm>
            <a:off x="404543" y="2605599"/>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8" name="TextBox 77">
            <a:extLst>
              <a:ext uri="{FF2B5EF4-FFF2-40B4-BE49-F238E27FC236}">
                <a16:creationId xmlns:a16="http://schemas.microsoft.com/office/drawing/2014/main" id="{74EB01ED-747B-6E4D-9E21-44EDB323444B}"/>
              </a:ext>
            </a:extLst>
          </p:cNvPr>
          <p:cNvSpPr txBox="1"/>
          <p:nvPr/>
        </p:nvSpPr>
        <p:spPr>
          <a:xfrm>
            <a:off x="404543" y="2865208"/>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9" name="TextBox 78">
            <a:extLst>
              <a:ext uri="{FF2B5EF4-FFF2-40B4-BE49-F238E27FC236}">
                <a16:creationId xmlns:a16="http://schemas.microsoft.com/office/drawing/2014/main" id="{5AAA4153-1B73-8441-BA72-5704AB51313E}"/>
              </a:ext>
            </a:extLst>
          </p:cNvPr>
          <p:cNvSpPr txBox="1"/>
          <p:nvPr/>
        </p:nvSpPr>
        <p:spPr>
          <a:xfrm>
            <a:off x="404543" y="3124818"/>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grpSp>
        <p:nvGrpSpPr>
          <p:cNvPr id="10" name="Group 9">
            <a:extLst>
              <a:ext uri="{FF2B5EF4-FFF2-40B4-BE49-F238E27FC236}">
                <a16:creationId xmlns:a16="http://schemas.microsoft.com/office/drawing/2014/main" id="{E244DFDA-19AB-BC4E-BAD6-18F952F71429}"/>
              </a:ext>
            </a:extLst>
          </p:cNvPr>
          <p:cNvGrpSpPr/>
          <p:nvPr/>
        </p:nvGrpSpPr>
        <p:grpSpPr>
          <a:xfrm>
            <a:off x="3964842" y="731909"/>
            <a:ext cx="4774915" cy="3629784"/>
            <a:chOff x="3964842" y="731909"/>
            <a:chExt cx="4774915" cy="3629784"/>
          </a:xfrm>
        </p:grpSpPr>
        <p:sp>
          <p:nvSpPr>
            <p:cNvPr id="73" name="Rectangle 72">
              <a:extLst>
                <a:ext uri="{FF2B5EF4-FFF2-40B4-BE49-F238E27FC236}">
                  <a16:creationId xmlns:a16="http://schemas.microsoft.com/office/drawing/2014/main" id="{35D85AB6-B6B2-D44E-85C0-E89444E99676}"/>
                </a:ext>
              </a:extLst>
            </p:cNvPr>
            <p:cNvSpPr/>
            <p:nvPr/>
          </p:nvSpPr>
          <p:spPr>
            <a:xfrm>
              <a:off x="6854701" y="1220261"/>
              <a:ext cx="1885056" cy="314143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图片 8">
              <a:extLst>
                <a:ext uri="{FF2B5EF4-FFF2-40B4-BE49-F238E27FC236}">
                  <a16:creationId xmlns:a16="http://schemas.microsoft.com/office/drawing/2014/main" id="{2F3FE52D-C9BE-46B6-90E8-0798E4B5093B}"/>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7026085" y="1263384"/>
              <a:ext cx="1664014" cy="2987962"/>
            </a:xfrm>
            <a:prstGeom prst="rect">
              <a:avLst/>
            </a:prstGeom>
            <a:solidFill>
              <a:srgbClr val="00B050"/>
            </a:solidFill>
          </p:spPr>
        </p:pic>
        <p:sp>
          <p:nvSpPr>
            <p:cNvPr id="2" name="Rectangle 1">
              <a:extLst>
                <a:ext uri="{FF2B5EF4-FFF2-40B4-BE49-F238E27FC236}">
                  <a16:creationId xmlns:a16="http://schemas.microsoft.com/office/drawing/2014/main" id="{EE3C904E-7B95-5346-99AA-11F7EE7FD4F6}"/>
                </a:ext>
              </a:extLst>
            </p:cNvPr>
            <p:cNvSpPr/>
            <p:nvPr/>
          </p:nvSpPr>
          <p:spPr>
            <a:xfrm>
              <a:off x="4615862" y="1214796"/>
              <a:ext cx="2007273" cy="314143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文本框 4">
              <a:extLst>
                <a:ext uri="{FF2B5EF4-FFF2-40B4-BE49-F238E27FC236}">
                  <a16:creationId xmlns:a16="http://schemas.microsoft.com/office/drawing/2014/main" id="{296BD3AF-9EF0-4207-924B-649FB76CFE37}"/>
                </a:ext>
              </a:extLst>
            </p:cNvPr>
            <p:cNvSpPr txBox="1">
              <a:spLocks noChangeArrowheads="1"/>
            </p:cNvSpPr>
            <p:nvPr/>
          </p:nvSpPr>
          <p:spPr bwMode="auto">
            <a:xfrm>
              <a:off x="4669776" y="1231012"/>
              <a:ext cx="1232467"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err="1">
                  <a:highlight>
                    <a:srgbClr val="FFFFFF"/>
                  </a:highlight>
                  <a:latin typeface="Times New Roman" panose="02020603050405020304" pitchFamily="18" charset="0"/>
                  <a:ea typeface="等线" panose="02010600030101010101" pitchFamily="2" charset="-122"/>
                  <a:cs typeface="Times New Roman" panose="02020603050405020304" pitchFamily="18" charset="0"/>
                </a:rPr>
                <a:t>Ti</a:t>
              </a:r>
              <a:r>
                <a:rPr lang="en-US" altLang="zh-CN" b="1" dirty="0">
                  <a:highlight>
                    <a:srgbClr val="FFFFFF"/>
                  </a:highlight>
                  <a:latin typeface="Times New Roman" panose="02020603050405020304" pitchFamily="18" charset="0"/>
                  <a:ea typeface="等线" panose="02010600030101010101" pitchFamily="2" charset="-122"/>
                  <a:cs typeface="Times New Roman" panose="02020603050405020304" pitchFamily="18" charset="0"/>
                </a:rPr>
                <a:t> L-edge</a:t>
              </a:r>
            </a:p>
          </p:txBody>
        </p:sp>
        <p:sp>
          <p:nvSpPr>
            <p:cNvPr id="11" name="Down Arrow 12">
              <a:extLst>
                <a:ext uri="{FF2B5EF4-FFF2-40B4-BE49-F238E27FC236}">
                  <a16:creationId xmlns:a16="http://schemas.microsoft.com/office/drawing/2014/main" id="{50E737FE-7E04-4957-801C-9146548022A4}"/>
                </a:ext>
              </a:extLst>
            </p:cNvPr>
            <p:cNvSpPr/>
            <p:nvPr/>
          </p:nvSpPr>
          <p:spPr>
            <a:xfrm>
              <a:off x="7277693" y="3123814"/>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12" name="Down Arrow 12">
              <a:extLst>
                <a:ext uri="{FF2B5EF4-FFF2-40B4-BE49-F238E27FC236}">
                  <a16:creationId xmlns:a16="http://schemas.microsoft.com/office/drawing/2014/main" id="{CDDB82D6-8AA8-43A6-98B8-11D89776BB8B}"/>
                </a:ext>
              </a:extLst>
            </p:cNvPr>
            <p:cNvSpPr/>
            <p:nvPr/>
          </p:nvSpPr>
          <p:spPr>
            <a:xfrm>
              <a:off x="7281460" y="2546588"/>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13" name="Down Arrow 12">
              <a:extLst>
                <a:ext uri="{FF2B5EF4-FFF2-40B4-BE49-F238E27FC236}">
                  <a16:creationId xmlns:a16="http://schemas.microsoft.com/office/drawing/2014/main" id="{98EF4E9C-54F8-4BAB-A422-2D213C3350B3}"/>
                </a:ext>
              </a:extLst>
            </p:cNvPr>
            <p:cNvSpPr/>
            <p:nvPr/>
          </p:nvSpPr>
          <p:spPr>
            <a:xfrm>
              <a:off x="7277694" y="1928149"/>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14" name="Down Arrow 12">
              <a:extLst>
                <a:ext uri="{FF2B5EF4-FFF2-40B4-BE49-F238E27FC236}">
                  <a16:creationId xmlns:a16="http://schemas.microsoft.com/office/drawing/2014/main" id="{A785F5C7-CDFC-40F5-A679-7CAE47150760}"/>
                </a:ext>
              </a:extLst>
            </p:cNvPr>
            <p:cNvSpPr/>
            <p:nvPr/>
          </p:nvSpPr>
          <p:spPr>
            <a:xfrm>
              <a:off x="7278003" y="1465589"/>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47" name="文本框 4">
              <a:extLst>
                <a:ext uri="{FF2B5EF4-FFF2-40B4-BE49-F238E27FC236}">
                  <a16:creationId xmlns:a16="http://schemas.microsoft.com/office/drawing/2014/main" id="{6D4CAFB6-1EB6-4D7B-B99B-E62DDC197D0B}"/>
                </a:ext>
              </a:extLst>
            </p:cNvPr>
            <p:cNvSpPr txBox="1">
              <a:spLocks noChangeArrowheads="1"/>
            </p:cNvSpPr>
            <p:nvPr/>
          </p:nvSpPr>
          <p:spPr bwMode="auto">
            <a:xfrm>
              <a:off x="6781800" y="1205360"/>
              <a:ext cx="1165107"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Times New Roman" panose="02020603050405020304" pitchFamily="18" charset="0"/>
                  <a:ea typeface="等线" panose="02010600030101010101" pitchFamily="2" charset="-122"/>
                  <a:cs typeface="Times New Roman" panose="02020603050405020304" pitchFamily="18" charset="0"/>
                </a:rPr>
                <a:t>O K-edge</a:t>
              </a:r>
            </a:p>
          </p:txBody>
        </p:sp>
        <p:sp>
          <p:nvSpPr>
            <p:cNvPr id="31" name="Down Arrow 12">
              <a:extLst>
                <a:ext uri="{FF2B5EF4-FFF2-40B4-BE49-F238E27FC236}">
                  <a16:creationId xmlns:a16="http://schemas.microsoft.com/office/drawing/2014/main" id="{66EABA8E-BC18-46E6-B3A3-DBC39464BCA5}"/>
                </a:ext>
              </a:extLst>
            </p:cNvPr>
            <p:cNvSpPr/>
            <p:nvPr/>
          </p:nvSpPr>
          <p:spPr>
            <a:xfrm rot="5400000">
              <a:off x="4082411" y="3312451"/>
              <a:ext cx="77509" cy="312647"/>
            </a:xfrm>
            <a:prstGeom prst="downArrow">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32" name="Down Arrow 12">
              <a:extLst>
                <a:ext uri="{FF2B5EF4-FFF2-40B4-BE49-F238E27FC236}">
                  <a16:creationId xmlns:a16="http://schemas.microsoft.com/office/drawing/2014/main" id="{0BB40E08-3F03-45C7-BE8C-188FAED5A389}"/>
                </a:ext>
              </a:extLst>
            </p:cNvPr>
            <p:cNvSpPr/>
            <p:nvPr/>
          </p:nvSpPr>
          <p:spPr>
            <a:xfrm rot="5400000">
              <a:off x="4082411" y="2908671"/>
              <a:ext cx="77509" cy="312647"/>
            </a:xfrm>
            <a:prstGeom prst="downArrow">
              <a:avLst/>
            </a:prstGeom>
            <a:solidFill>
              <a:srgbClr val="0070C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33" name="Down Arrow 12">
              <a:extLst>
                <a:ext uri="{FF2B5EF4-FFF2-40B4-BE49-F238E27FC236}">
                  <a16:creationId xmlns:a16="http://schemas.microsoft.com/office/drawing/2014/main" id="{54C174AB-E8E9-4ED4-8EB1-B1D531C919C1}"/>
                </a:ext>
              </a:extLst>
            </p:cNvPr>
            <p:cNvSpPr/>
            <p:nvPr/>
          </p:nvSpPr>
          <p:spPr>
            <a:xfrm rot="5400000">
              <a:off x="4082411" y="3794555"/>
              <a:ext cx="77509" cy="312647"/>
            </a:xfrm>
            <a:prstGeom prst="down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sp>
          <p:nvSpPr>
            <p:cNvPr id="34" name="Down Arrow 12">
              <a:extLst>
                <a:ext uri="{FF2B5EF4-FFF2-40B4-BE49-F238E27FC236}">
                  <a16:creationId xmlns:a16="http://schemas.microsoft.com/office/drawing/2014/main" id="{32CD935B-BEE2-4CC5-AFBF-E26510780377}"/>
                </a:ext>
              </a:extLst>
            </p:cNvPr>
            <p:cNvSpPr/>
            <p:nvPr/>
          </p:nvSpPr>
          <p:spPr>
            <a:xfrm rot="5400000">
              <a:off x="4082411" y="2013080"/>
              <a:ext cx="77509" cy="312647"/>
            </a:xfrm>
            <a:prstGeom prst="downArrow">
              <a:avLst/>
            </a:prstGeom>
            <a:solidFill>
              <a:srgbClr val="FF59B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FFFF00"/>
                </a:solidFill>
              </a:endParaRPr>
            </a:p>
          </p:txBody>
        </p:sp>
        <p:pic>
          <p:nvPicPr>
            <p:cNvPr id="6" name="图片 5">
              <a:extLst>
                <a:ext uri="{FF2B5EF4-FFF2-40B4-BE49-F238E27FC236}">
                  <a16:creationId xmlns:a16="http://schemas.microsoft.com/office/drawing/2014/main" id="{1C88FBEC-F4CD-4839-86C2-F555B767C549}"/>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4669778" y="1316105"/>
              <a:ext cx="1953357" cy="2960892"/>
            </a:xfrm>
            <a:prstGeom prst="rect">
              <a:avLst/>
            </a:prstGeom>
          </p:spPr>
        </p:pic>
        <p:sp>
          <p:nvSpPr>
            <p:cNvPr id="66" name="文本框 4">
              <a:extLst>
                <a:ext uri="{FF2B5EF4-FFF2-40B4-BE49-F238E27FC236}">
                  <a16:creationId xmlns:a16="http://schemas.microsoft.com/office/drawing/2014/main" id="{4B069A5E-ABE7-47BE-86E6-6C65224FBB41}"/>
                </a:ext>
              </a:extLst>
            </p:cNvPr>
            <p:cNvSpPr txBox="1">
              <a:spLocks noChangeArrowheads="1"/>
            </p:cNvSpPr>
            <p:nvPr/>
          </p:nvSpPr>
          <p:spPr bwMode="auto">
            <a:xfrm>
              <a:off x="5237651" y="731909"/>
              <a:ext cx="282896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EELS</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based</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on</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STEM</a:t>
              </a:r>
            </a:p>
          </p:txBody>
        </p:sp>
        <p:grpSp>
          <p:nvGrpSpPr>
            <p:cNvPr id="5" name="Group 4">
              <a:extLst>
                <a:ext uri="{FF2B5EF4-FFF2-40B4-BE49-F238E27FC236}">
                  <a16:creationId xmlns:a16="http://schemas.microsoft.com/office/drawing/2014/main" id="{935BFE39-0EBF-B346-B0CF-6D33BD7ED9A3}"/>
                </a:ext>
              </a:extLst>
            </p:cNvPr>
            <p:cNvGrpSpPr/>
            <p:nvPr/>
          </p:nvGrpSpPr>
          <p:grpSpPr>
            <a:xfrm>
              <a:off x="6060908" y="1390026"/>
              <a:ext cx="720892" cy="2343774"/>
              <a:chOff x="5984708" y="1390026"/>
              <a:chExt cx="720892" cy="2343774"/>
            </a:xfrm>
          </p:grpSpPr>
          <p:sp>
            <p:nvSpPr>
              <p:cNvPr id="50" name="文本框 4">
                <a:extLst>
                  <a:ext uri="{FF2B5EF4-FFF2-40B4-BE49-F238E27FC236}">
                    <a16:creationId xmlns:a16="http://schemas.microsoft.com/office/drawing/2014/main" id="{FE905DD7-FB9A-4CB6-BD2C-865553BE0AC4}"/>
                  </a:ext>
                </a:extLst>
              </p:cNvPr>
              <p:cNvSpPr txBox="1">
                <a:spLocks noChangeArrowheads="1"/>
              </p:cNvSpPr>
              <p:nvPr/>
            </p:nvSpPr>
            <p:spPr bwMode="auto">
              <a:xfrm>
                <a:off x="5984708" y="1992868"/>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74" name="文本框 4">
                <a:extLst>
                  <a:ext uri="{FF2B5EF4-FFF2-40B4-BE49-F238E27FC236}">
                    <a16:creationId xmlns:a16="http://schemas.microsoft.com/office/drawing/2014/main" id="{9DAD9596-1D55-0348-84D5-E8911A624186}"/>
                  </a:ext>
                </a:extLst>
              </p:cNvPr>
              <p:cNvSpPr txBox="1">
                <a:spLocks noChangeArrowheads="1"/>
              </p:cNvSpPr>
              <p:nvPr/>
            </p:nvSpPr>
            <p:spPr bwMode="auto">
              <a:xfrm>
                <a:off x="5984708" y="3364468"/>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80" name="文本框 4">
                <a:extLst>
                  <a:ext uri="{FF2B5EF4-FFF2-40B4-BE49-F238E27FC236}">
                    <a16:creationId xmlns:a16="http://schemas.microsoft.com/office/drawing/2014/main" id="{D796CB94-2A33-1D47-B03E-A2C492B9A30F}"/>
                  </a:ext>
                </a:extLst>
              </p:cNvPr>
              <p:cNvSpPr txBox="1">
                <a:spLocks noChangeArrowheads="1"/>
              </p:cNvSpPr>
              <p:nvPr/>
            </p:nvSpPr>
            <p:spPr bwMode="auto">
              <a:xfrm>
                <a:off x="5984708" y="2698578"/>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81" name="文本框 4">
                <a:extLst>
                  <a:ext uri="{FF2B5EF4-FFF2-40B4-BE49-F238E27FC236}">
                    <a16:creationId xmlns:a16="http://schemas.microsoft.com/office/drawing/2014/main" id="{D94AAECC-9A40-3F42-BE4E-8B1B2B7824C4}"/>
                  </a:ext>
                </a:extLst>
              </p:cNvPr>
              <p:cNvSpPr txBox="1">
                <a:spLocks noChangeArrowheads="1"/>
              </p:cNvSpPr>
              <p:nvPr/>
            </p:nvSpPr>
            <p:spPr bwMode="auto">
              <a:xfrm>
                <a:off x="5984708" y="1390026"/>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grpSp>
      </p:grpSp>
      <p:sp>
        <p:nvSpPr>
          <p:cNvPr id="8" name="Right Arrow 7">
            <a:extLst>
              <a:ext uri="{FF2B5EF4-FFF2-40B4-BE49-F238E27FC236}">
                <a16:creationId xmlns:a16="http://schemas.microsoft.com/office/drawing/2014/main" id="{DF2B23F7-BC38-F74D-8470-3277E6228D01}"/>
              </a:ext>
            </a:extLst>
          </p:cNvPr>
          <p:cNvSpPr/>
          <p:nvPr/>
        </p:nvSpPr>
        <p:spPr>
          <a:xfrm>
            <a:off x="5537637" y="256695"/>
            <a:ext cx="329763" cy="158018"/>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B9CCE646-CA02-E846-B3E0-C52486E44880}"/>
              </a:ext>
            </a:extLst>
          </p:cNvPr>
          <p:cNvSpPr txBox="1"/>
          <p:nvPr/>
        </p:nvSpPr>
        <p:spPr>
          <a:xfrm>
            <a:off x="474436" y="1263096"/>
            <a:ext cx="821059" cy="369332"/>
          </a:xfrm>
          <a:prstGeom prst="rect">
            <a:avLst/>
          </a:prstGeom>
          <a:noFill/>
        </p:spPr>
        <p:txBody>
          <a:bodyPr wrap="none" rtlCol="0">
            <a:spAutoFit/>
          </a:bodyPr>
          <a:lstStyle/>
          <a:p>
            <a:r>
              <a:rPr lang="en-US" altLang="zh-CN" b="1" dirty="0">
                <a:solidFill>
                  <a:schemeClr val="bg1"/>
                </a:solidFill>
              </a:rPr>
              <a:t>m=1/2</a:t>
            </a:r>
            <a:endParaRPr lang="en-US" b="1" dirty="0">
              <a:solidFill>
                <a:schemeClr val="bg1"/>
              </a:solidFill>
            </a:endParaRPr>
          </a:p>
        </p:txBody>
      </p:sp>
    </p:spTree>
    <p:extLst>
      <p:ext uri="{BB962C8B-B14F-4D97-AF65-F5344CB8AC3E}">
        <p14:creationId xmlns:p14="http://schemas.microsoft.com/office/powerpoint/2010/main" val="40218985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2902E8D5-1B9B-B246-929B-1E18B24A7032}"/>
              </a:ext>
            </a:extLst>
          </p:cNvPr>
          <p:cNvSpPr/>
          <p:nvPr/>
        </p:nvSpPr>
        <p:spPr>
          <a:xfrm>
            <a:off x="6739197" y="1222277"/>
            <a:ext cx="2000902" cy="303156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70F73AD-4177-CB4E-B039-E05D38B2092B}"/>
              </a:ext>
            </a:extLst>
          </p:cNvPr>
          <p:cNvSpPr/>
          <p:nvPr/>
        </p:nvSpPr>
        <p:spPr>
          <a:xfrm>
            <a:off x="4622229" y="1215879"/>
            <a:ext cx="2000902" cy="303156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图片 24">
            <a:extLst>
              <a:ext uri="{FF2B5EF4-FFF2-40B4-BE49-F238E27FC236}">
                <a16:creationId xmlns:a16="http://schemas.microsoft.com/office/drawing/2014/main" id="{72A4A958-0B8D-4973-8EE0-77C759DFF6B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p:blipFill>
        <p:spPr>
          <a:xfrm rot="5400000">
            <a:off x="1250401" y="1512319"/>
            <a:ext cx="3049800" cy="2456921"/>
          </a:xfrm>
          <a:prstGeom prst="rect">
            <a:avLst/>
          </a:prstGeom>
          <a:ln>
            <a:solidFill>
              <a:schemeClr val="bg1"/>
            </a:solidFill>
          </a:ln>
        </p:spPr>
      </p:pic>
      <p:sp>
        <p:nvSpPr>
          <p:cNvPr id="31" name="Down Arrow 12">
            <a:extLst>
              <a:ext uri="{FF2B5EF4-FFF2-40B4-BE49-F238E27FC236}">
                <a16:creationId xmlns:a16="http://schemas.microsoft.com/office/drawing/2014/main" id="{66EABA8E-BC18-46E6-B3A3-DBC39464BCA5}"/>
              </a:ext>
            </a:extLst>
          </p:cNvPr>
          <p:cNvSpPr/>
          <p:nvPr/>
        </p:nvSpPr>
        <p:spPr>
          <a:xfrm rot="5400000">
            <a:off x="4082411" y="3512469"/>
            <a:ext cx="77509" cy="312647"/>
          </a:xfrm>
          <a:prstGeom prst="downArrow">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32" name="Down Arrow 12">
            <a:extLst>
              <a:ext uri="{FF2B5EF4-FFF2-40B4-BE49-F238E27FC236}">
                <a16:creationId xmlns:a16="http://schemas.microsoft.com/office/drawing/2014/main" id="{0BB40E08-3F03-45C7-BE8C-188FAED5A389}"/>
              </a:ext>
            </a:extLst>
          </p:cNvPr>
          <p:cNvSpPr/>
          <p:nvPr/>
        </p:nvSpPr>
        <p:spPr>
          <a:xfrm rot="5400000">
            <a:off x="4082411" y="3210289"/>
            <a:ext cx="77509" cy="312647"/>
          </a:xfrm>
          <a:prstGeom prst="downArrow">
            <a:avLst/>
          </a:prstGeom>
          <a:solidFill>
            <a:srgbClr val="0070C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33" name="Down Arrow 12">
            <a:extLst>
              <a:ext uri="{FF2B5EF4-FFF2-40B4-BE49-F238E27FC236}">
                <a16:creationId xmlns:a16="http://schemas.microsoft.com/office/drawing/2014/main" id="{54C174AB-E8E9-4ED4-8EB1-B1D531C919C1}"/>
              </a:ext>
            </a:extLst>
          </p:cNvPr>
          <p:cNvSpPr/>
          <p:nvPr/>
        </p:nvSpPr>
        <p:spPr>
          <a:xfrm rot="5400000">
            <a:off x="4082411" y="3901320"/>
            <a:ext cx="77509" cy="312647"/>
          </a:xfrm>
          <a:prstGeom prst="down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34" name="Down Arrow 12">
            <a:extLst>
              <a:ext uri="{FF2B5EF4-FFF2-40B4-BE49-F238E27FC236}">
                <a16:creationId xmlns:a16="http://schemas.microsoft.com/office/drawing/2014/main" id="{32CD935B-BEE2-4CC5-AFBF-E26510780377}"/>
              </a:ext>
            </a:extLst>
          </p:cNvPr>
          <p:cNvSpPr/>
          <p:nvPr/>
        </p:nvSpPr>
        <p:spPr>
          <a:xfrm rot="5400000">
            <a:off x="4082411" y="2963585"/>
            <a:ext cx="77509" cy="312647"/>
          </a:xfrm>
          <a:prstGeom prst="downArrow">
            <a:avLst/>
          </a:prstGeom>
          <a:solidFill>
            <a:srgbClr val="FF59B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26" name="Down Arrow 12">
            <a:extLst>
              <a:ext uri="{FF2B5EF4-FFF2-40B4-BE49-F238E27FC236}">
                <a16:creationId xmlns:a16="http://schemas.microsoft.com/office/drawing/2014/main" id="{D0A9152D-47E6-46F6-81FB-36C52699D285}"/>
              </a:ext>
            </a:extLst>
          </p:cNvPr>
          <p:cNvSpPr/>
          <p:nvPr/>
        </p:nvSpPr>
        <p:spPr>
          <a:xfrm rot="5400000">
            <a:off x="4082411" y="2291936"/>
            <a:ext cx="77509" cy="312647"/>
          </a:xfrm>
          <a:prstGeom prst="downArrow">
            <a:avLst/>
          </a:prstGeom>
          <a:solidFill>
            <a:srgbClr val="92D05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pic>
        <p:nvPicPr>
          <p:cNvPr id="27" name="图片 26">
            <a:extLst>
              <a:ext uri="{FF2B5EF4-FFF2-40B4-BE49-F238E27FC236}">
                <a16:creationId xmlns:a16="http://schemas.microsoft.com/office/drawing/2014/main" id="{BCFE680A-9C3C-4046-8924-1681F3345A6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4669775" y="1661313"/>
            <a:ext cx="1953356" cy="2251501"/>
          </a:xfrm>
          <a:prstGeom prst="rect">
            <a:avLst/>
          </a:prstGeom>
        </p:spPr>
      </p:pic>
      <p:pic>
        <p:nvPicPr>
          <p:cNvPr id="6" name="图片 5">
            <a:extLst>
              <a:ext uri="{FF2B5EF4-FFF2-40B4-BE49-F238E27FC236}">
                <a16:creationId xmlns:a16="http://schemas.microsoft.com/office/drawing/2014/main" id="{1C88FBEC-F4CD-4839-86C2-F555B767C549}"/>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4669778" y="3890659"/>
            <a:ext cx="1953357" cy="356780"/>
          </a:xfrm>
          <a:prstGeom prst="rect">
            <a:avLst/>
          </a:prstGeom>
        </p:spPr>
      </p:pic>
      <p:sp>
        <p:nvSpPr>
          <p:cNvPr id="48" name="文本框 4">
            <a:extLst>
              <a:ext uri="{FF2B5EF4-FFF2-40B4-BE49-F238E27FC236}">
                <a16:creationId xmlns:a16="http://schemas.microsoft.com/office/drawing/2014/main" id="{3AF9D7B5-76E9-4027-9BA0-F315CD5FFD14}"/>
              </a:ext>
            </a:extLst>
          </p:cNvPr>
          <p:cNvSpPr txBox="1">
            <a:spLocks noChangeArrowheads="1"/>
          </p:cNvSpPr>
          <p:nvPr/>
        </p:nvSpPr>
        <p:spPr bwMode="auto">
          <a:xfrm>
            <a:off x="7359418" y="3162957"/>
            <a:ext cx="542696"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solidFill>
                  <a:schemeClr val="tx1">
                    <a:lumMod val="50000"/>
                    <a:lumOff val="50000"/>
                  </a:schemeClr>
                </a:solidFill>
                <a:highlight>
                  <a:srgbClr val="FFFFFF"/>
                </a:highlight>
                <a:latin typeface="Calibri" panose="020F0502020204030204" pitchFamily="34" charset="0"/>
                <a:ea typeface="等线" panose="02010600030101010101" pitchFamily="2" charset="-122"/>
              </a:rPr>
              <a:t>-2</a:t>
            </a:r>
          </a:p>
        </p:txBody>
      </p:sp>
      <p:grpSp>
        <p:nvGrpSpPr>
          <p:cNvPr id="50" name="组合 49">
            <a:extLst>
              <a:ext uri="{FF2B5EF4-FFF2-40B4-BE49-F238E27FC236}">
                <a16:creationId xmlns:a16="http://schemas.microsoft.com/office/drawing/2014/main" id="{1B2A4477-6A32-4AB6-BB1B-0472C5F961E9}"/>
              </a:ext>
            </a:extLst>
          </p:cNvPr>
          <p:cNvGrpSpPr/>
          <p:nvPr/>
        </p:nvGrpSpPr>
        <p:grpSpPr>
          <a:xfrm>
            <a:off x="909020" y="1593491"/>
            <a:ext cx="597868" cy="2782308"/>
            <a:chOff x="1263559" y="461859"/>
            <a:chExt cx="1961389" cy="9127749"/>
          </a:xfrm>
        </p:grpSpPr>
        <p:pic>
          <p:nvPicPr>
            <p:cNvPr id="51" name="Picture 19">
              <a:extLst>
                <a:ext uri="{FF2B5EF4-FFF2-40B4-BE49-F238E27FC236}">
                  <a16:creationId xmlns:a16="http://schemas.microsoft.com/office/drawing/2014/main" id="{C7A0C513-AEEC-4C9A-A51D-7CEC1E6283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9178" y="8037016"/>
              <a:ext cx="1913308" cy="1552592"/>
            </a:xfrm>
            <a:prstGeom prst="rect">
              <a:avLst/>
            </a:prstGeom>
          </p:spPr>
        </p:pic>
        <p:pic>
          <p:nvPicPr>
            <p:cNvPr id="52" name="Picture 19">
              <a:extLst>
                <a:ext uri="{FF2B5EF4-FFF2-40B4-BE49-F238E27FC236}">
                  <a16:creationId xmlns:a16="http://schemas.microsoft.com/office/drawing/2014/main" id="{D3CC3A91-C27A-4882-849A-ED60FD6515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9171" y="7181661"/>
              <a:ext cx="1913308" cy="1552592"/>
            </a:xfrm>
            <a:prstGeom prst="rect">
              <a:avLst/>
            </a:prstGeom>
          </p:spPr>
        </p:pic>
        <p:pic>
          <p:nvPicPr>
            <p:cNvPr id="53" name="Picture 19">
              <a:extLst>
                <a:ext uri="{FF2B5EF4-FFF2-40B4-BE49-F238E27FC236}">
                  <a16:creationId xmlns:a16="http://schemas.microsoft.com/office/drawing/2014/main" id="{F4BE7F72-8630-43B2-AB57-098E9CDE28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9178" y="6361748"/>
              <a:ext cx="1913308" cy="1552592"/>
            </a:xfrm>
            <a:prstGeom prst="rect">
              <a:avLst/>
            </a:prstGeom>
          </p:spPr>
        </p:pic>
        <p:pic>
          <p:nvPicPr>
            <p:cNvPr id="54" name="Picture 19">
              <a:extLst>
                <a:ext uri="{FF2B5EF4-FFF2-40B4-BE49-F238E27FC236}">
                  <a16:creationId xmlns:a16="http://schemas.microsoft.com/office/drawing/2014/main" id="{479A64B5-126C-43AE-ABAE-E078EEA3FD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9171" y="5506394"/>
              <a:ext cx="1913308" cy="1552592"/>
            </a:xfrm>
            <a:prstGeom prst="rect">
              <a:avLst/>
            </a:prstGeom>
          </p:spPr>
        </p:pic>
        <p:pic>
          <p:nvPicPr>
            <p:cNvPr id="55" name="Picture 10">
              <a:extLst>
                <a:ext uri="{FF2B5EF4-FFF2-40B4-BE49-F238E27FC236}">
                  <a16:creationId xmlns:a16="http://schemas.microsoft.com/office/drawing/2014/main" id="{3BD7FAFC-F4BB-40BF-A8EA-B9BEDD27EA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63559" y="4679459"/>
              <a:ext cx="1961389" cy="1599020"/>
            </a:xfrm>
            <a:prstGeom prst="rect">
              <a:avLst/>
            </a:prstGeom>
          </p:spPr>
        </p:pic>
        <p:pic>
          <p:nvPicPr>
            <p:cNvPr id="62" name="Picture 10">
              <a:extLst>
                <a:ext uri="{FF2B5EF4-FFF2-40B4-BE49-F238E27FC236}">
                  <a16:creationId xmlns:a16="http://schemas.microsoft.com/office/drawing/2014/main" id="{0BFE6B43-431E-4D40-90EF-B61AE725D83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63559" y="3804785"/>
              <a:ext cx="1961389" cy="1599020"/>
            </a:xfrm>
            <a:prstGeom prst="rect">
              <a:avLst/>
            </a:prstGeom>
          </p:spPr>
        </p:pic>
        <p:pic>
          <p:nvPicPr>
            <p:cNvPr id="57" name="Picture 19">
              <a:extLst>
                <a:ext uri="{FF2B5EF4-FFF2-40B4-BE49-F238E27FC236}">
                  <a16:creationId xmlns:a16="http://schemas.microsoft.com/office/drawing/2014/main" id="{6E02614F-95B1-4239-AB54-C66ABF7020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9171" y="2991776"/>
              <a:ext cx="1913308" cy="1552592"/>
            </a:xfrm>
            <a:prstGeom prst="rect">
              <a:avLst/>
            </a:prstGeom>
          </p:spPr>
        </p:pic>
        <p:pic>
          <p:nvPicPr>
            <p:cNvPr id="58" name="Picture 10">
              <a:extLst>
                <a:ext uri="{FF2B5EF4-FFF2-40B4-BE49-F238E27FC236}">
                  <a16:creationId xmlns:a16="http://schemas.microsoft.com/office/drawing/2014/main" id="{721171FD-4EB1-4EDB-8E4B-CDDEA7A3C7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63559" y="2149541"/>
              <a:ext cx="1961389" cy="1599020"/>
            </a:xfrm>
            <a:prstGeom prst="rect">
              <a:avLst/>
            </a:prstGeom>
          </p:spPr>
        </p:pic>
        <p:pic>
          <p:nvPicPr>
            <p:cNvPr id="61" name="Picture 10">
              <a:extLst>
                <a:ext uri="{FF2B5EF4-FFF2-40B4-BE49-F238E27FC236}">
                  <a16:creationId xmlns:a16="http://schemas.microsoft.com/office/drawing/2014/main" id="{A33AC17F-C32F-41E5-A624-383D300AA65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63559" y="1271163"/>
              <a:ext cx="1961389" cy="1599020"/>
            </a:xfrm>
            <a:prstGeom prst="rect">
              <a:avLst/>
            </a:prstGeom>
          </p:spPr>
        </p:pic>
        <p:pic>
          <p:nvPicPr>
            <p:cNvPr id="60" name="Picture 19">
              <a:extLst>
                <a:ext uri="{FF2B5EF4-FFF2-40B4-BE49-F238E27FC236}">
                  <a16:creationId xmlns:a16="http://schemas.microsoft.com/office/drawing/2014/main" id="{609720AE-7F3D-4967-A947-D8DD62572C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9170" y="461859"/>
              <a:ext cx="1913307" cy="1552592"/>
            </a:xfrm>
            <a:prstGeom prst="rect">
              <a:avLst/>
            </a:prstGeom>
          </p:spPr>
        </p:pic>
      </p:grpSp>
      <p:cxnSp>
        <p:nvCxnSpPr>
          <p:cNvPr id="72" name="直接连接符 71">
            <a:extLst>
              <a:ext uri="{FF2B5EF4-FFF2-40B4-BE49-F238E27FC236}">
                <a16:creationId xmlns:a16="http://schemas.microsoft.com/office/drawing/2014/main" id="{8C9F4DC7-453B-4AFE-9B40-64E4BFC9B5BE}"/>
              </a:ext>
            </a:extLst>
          </p:cNvPr>
          <p:cNvCxnSpPr/>
          <p:nvPr/>
        </p:nvCxnSpPr>
        <p:spPr>
          <a:xfrm>
            <a:off x="0" y="868099"/>
            <a:ext cx="9144000" cy="0"/>
          </a:xfrm>
          <a:prstGeom prst="line">
            <a:avLst/>
          </a:prstGeom>
          <a:ln w="381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sp>
        <p:nvSpPr>
          <p:cNvPr id="73" name="矩形 72">
            <a:extLst>
              <a:ext uri="{FF2B5EF4-FFF2-40B4-BE49-F238E27FC236}">
                <a16:creationId xmlns:a16="http://schemas.microsoft.com/office/drawing/2014/main" id="{82BD32A5-3E9E-4899-B8A0-18EBE50F344C}"/>
              </a:ext>
            </a:extLst>
          </p:cNvPr>
          <p:cNvSpPr/>
          <p:nvPr/>
        </p:nvSpPr>
        <p:spPr>
          <a:xfrm>
            <a:off x="6896929" y="3690066"/>
            <a:ext cx="1654620" cy="253916"/>
          </a:xfrm>
          <a:prstGeom prst="rect">
            <a:avLst/>
          </a:prstGeom>
        </p:spPr>
        <p:txBody>
          <a:bodyPr wrap="none">
            <a:spAutoFit/>
          </a:bodyPr>
          <a:lstStyle/>
          <a:p>
            <a:r>
              <a:rPr lang="it-IT" altLang="zh-CN" sz="1050" dirty="0">
                <a:solidFill>
                  <a:srgbClr val="222222"/>
                </a:solidFill>
                <a:latin typeface="Arial" panose="020B0604020202020204" pitchFamily="34" charset="0"/>
              </a:rPr>
              <a:t>Micron, 2012, 43(4): 532</a:t>
            </a:r>
            <a:endParaRPr lang="zh-CN" altLang="en-US" sz="1050" dirty="0"/>
          </a:p>
        </p:txBody>
      </p:sp>
      <p:pic>
        <p:nvPicPr>
          <p:cNvPr id="8" name="图片 7"/>
          <p:cNvPicPr>
            <a:picLocks noChangeAspect="1"/>
          </p:cNvPicPr>
          <p:nvPr/>
        </p:nvPicPr>
        <p:blipFill rotWithShape="1">
          <a:blip r:embed="rId11">
            <a:extLst>
              <a:ext uri="{28A0092B-C50C-407E-A947-70E740481C1C}">
                <a14:useLocalDpi xmlns:a14="http://schemas.microsoft.com/office/drawing/2010/main" val="0"/>
              </a:ext>
            </a:extLst>
          </a:blip>
          <a:srcRect l="57798" b="51442"/>
          <a:stretch/>
        </p:blipFill>
        <p:spPr>
          <a:xfrm>
            <a:off x="6767929" y="1716060"/>
            <a:ext cx="1733881" cy="1991488"/>
          </a:xfrm>
          <a:prstGeom prst="rect">
            <a:avLst/>
          </a:prstGeom>
        </p:spPr>
      </p:pic>
      <p:pic>
        <p:nvPicPr>
          <p:cNvPr id="36" name="图片 35">
            <a:extLst>
              <a:ext uri="{FF2B5EF4-FFF2-40B4-BE49-F238E27FC236}">
                <a16:creationId xmlns:a16="http://schemas.microsoft.com/office/drawing/2014/main" id="{474F7918-B20E-489C-ABD6-4DDDA1D10384}"/>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6757523" y="1435755"/>
            <a:ext cx="1746477" cy="2477059"/>
          </a:xfrm>
          <a:prstGeom prst="rect">
            <a:avLst/>
          </a:prstGeom>
        </p:spPr>
      </p:pic>
      <p:pic>
        <p:nvPicPr>
          <p:cNvPr id="9" name="图片 8">
            <a:extLst>
              <a:ext uri="{FF2B5EF4-FFF2-40B4-BE49-F238E27FC236}">
                <a16:creationId xmlns:a16="http://schemas.microsoft.com/office/drawing/2014/main" id="{2F3FE52D-C9BE-46B6-90E8-0798E4B5093B}"/>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6839991" y="3888118"/>
            <a:ext cx="1664014" cy="359321"/>
          </a:xfrm>
          <a:prstGeom prst="rect">
            <a:avLst/>
          </a:prstGeom>
        </p:spPr>
      </p:pic>
      <p:sp>
        <p:nvSpPr>
          <p:cNvPr id="11" name="Down Arrow 12">
            <a:extLst>
              <a:ext uri="{FF2B5EF4-FFF2-40B4-BE49-F238E27FC236}">
                <a16:creationId xmlns:a16="http://schemas.microsoft.com/office/drawing/2014/main" id="{50E737FE-7E04-4957-801C-9146548022A4}"/>
              </a:ext>
            </a:extLst>
          </p:cNvPr>
          <p:cNvSpPr/>
          <p:nvPr/>
        </p:nvSpPr>
        <p:spPr>
          <a:xfrm>
            <a:off x="7021246" y="3461399"/>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12" name="Down Arrow 12">
            <a:extLst>
              <a:ext uri="{FF2B5EF4-FFF2-40B4-BE49-F238E27FC236}">
                <a16:creationId xmlns:a16="http://schemas.microsoft.com/office/drawing/2014/main" id="{CDDB82D6-8AA8-43A6-98B8-11D89776BB8B}"/>
              </a:ext>
            </a:extLst>
          </p:cNvPr>
          <p:cNvSpPr/>
          <p:nvPr/>
        </p:nvSpPr>
        <p:spPr>
          <a:xfrm>
            <a:off x="7025064" y="2947423"/>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74" name="文本框 4">
            <a:extLst>
              <a:ext uri="{FF2B5EF4-FFF2-40B4-BE49-F238E27FC236}">
                <a16:creationId xmlns:a16="http://schemas.microsoft.com/office/drawing/2014/main" id="{3B4BC54B-7C22-8747-BEF0-6B9CDDE82628}"/>
              </a:ext>
            </a:extLst>
          </p:cNvPr>
          <p:cNvSpPr txBox="1">
            <a:spLocks noChangeArrowheads="1"/>
          </p:cNvSpPr>
          <p:nvPr/>
        </p:nvSpPr>
        <p:spPr bwMode="auto">
          <a:xfrm rot="16200000">
            <a:off x="204641" y="3564183"/>
            <a:ext cx="802478" cy="276999"/>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1200" b="1" dirty="0">
                <a:solidFill>
                  <a:schemeClr val="bg1"/>
                </a:solidFill>
                <a:latin typeface="Calibri" panose="020F0502020204030204" pitchFamily="34" charset="0"/>
                <a:ea typeface="等线" panose="02010600030101010101" pitchFamily="2" charset="-122"/>
              </a:rPr>
              <a:t>STO</a:t>
            </a:r>
            <a:r>
              <a:rPr lang="zh-CN" altLang="en-US" sz="1200" b="1" dirty="0">
                <a:solidFill>
                  <a:schemeClr val="bg1"/>
                </a:solidFill>
                <a:latin typeface="Calibri" panose="020F0502020204030204" pitchFamily="34" charset="0"/>
                <a:ea typeface="等线" panose="02010600030101010101" pitchFamily="2" charset="-122"/>
              </a:rPr>
              <a:t> </a:t>
            </a:r>
            <a:r>
              <a:rPr lang="en-US" altLang="zh-CN" sz="1200" b="1" dirty="0">
                <a:solidFill>
                  <a:schemeClr val="bg1"/>
                </a:solidFill>
                <a:latin typeface="Calibri" panose="020F0502020204030204" pitchFamily="34" charset="0"/>
                <a:ea typeface="等线" panose="02010600030101010101" pitchFamily="2" charset="-122"/>
              </a:rPr>
              <a:t>Buff</a:t>
            </a:r>
          </a:p>
        </p:txBody>
      </p:sp>
      <p:sp>
        <p:nvSpPr>
          <p:cNvPr id="75" name="TextBox 74">
            <a:extLst>
              <a:ext uri="{FF2B5EF4-FFF2-40B4-BE49-F238E27FC236}">
                <a16:creationId xmlns:a16="http://schemas.microsoft.com/office/drawing/2014/main" id="{A8BB8F39-1210-7B42-A8E4-9D319C79FD68}"/>
              </a:ext>
            </a:extLst>
          </p:cNvPr>
          <p:cNvSpPr txBox="1"/>
          <p:nvPr/>
        </p:nvSpPr>
        <p:spPr>
          <a:xfrm>
            <a:off x="403512" y="2446618"/>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6" name="TextBox 75">
            <a:extLst>
              <a:ext uri="{FF2B5EF4-FFF2-40B4-BE49-F238E27FC236}">
                <a16:creationId xmlns:a16="http://schemas.microsoft.com/office/drawing/2014/main" id="{4A50F4D2-AAEF-004B-BC3B-0F1746FD625F}"/>
              </a:ext>
            </a:extLst>
          </p:cNvPr>
          <p:cNvSpPr txBox="1"/>
          <p:nvPr/>
        </p:nvSpPr>
        <p:spPr>
          <a:xfrm>
            <a:off x="403512" y="2701209"/>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77" name="TextBox 76">
            <a:extLst>
              <a:ext uri="{FF2B5EF4-FFF2-40B4-BE49-F238E27FC236}">
                <a16:creationId xmlns:a16="http://schemas.microsoft.com/office/drawing/2014/main" id="{E22F37AC-8252-5546-B23F-D13EB8B3EAB8}"/>
              </a:ext>
            </a:extLst>
          </p:cNvPr>
          <p:cNvSpPr txBox="1"/>
          <p:nvPr/>
        </p:nvSpPr>
        <p:spPr>
          <a:xfrm>
            <a:off x="403512" y="2955800"/>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78" name="TextBox 77">
            <a:extLst>
              <a:ext uri="{FF2B5EF4-FFF2-40B4-BE49-F238E27FC236}">
                <a16:creationId xmlns:a16="http://schemas.microsoft.com/office/drawing/2014/main" id="{897A42CC-D41C-3F45-ABFF-339ADE8F668A}"/>
              </a:ext>
            </a:extLst>
          </p:cNvPr>
          <p:cNvSpPr txBox="1"/>
          <p:nvPr/>
        </p:nvSpPr>
        <p:spPr>
          <a:xfrm>
            <a:off x="403512" y="1682845"/>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9" name="TextBox 78">
            <a:extLst>
              <a:ext uri="{FF2B5EF4-FFF2-40B4-BE49-F238E27FC236}">
                <a16:creationId xmlns:a16="http://schemas.microsoft.com/office/drawing/2014/main" id="{C22780D8-86CB-C848-9BAD-C5F532FC4246}"/>
              </a:ext>
            </a:extLst>
          </p:cNvPr>
          <p:cNvSpPr txBox="1"/>
          <p:nvPr/>
        </p:nvSpPr>
        <p:spPr>
          <a:xfrm>
            <a:off x="403512" y="1937436"/>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80" name="TextBox 79">
            <a:extLst>
              <a:ext uri="{FF2B5EF4-FFF2-40B4-BE49-F238E27FC236}">
                <a16:creationId xmlns:a16="http://schemas.microsoft.com/office/drawing/2014/main" id="{3B5C41EE-B641-F04D-94E7-F0BE557835B5}"/>
              </a:ext>
            </a:extLst>
          </p:cNvPr>
          <p:cNvSpPr txBox="1"/>
          <p:nvPr/>
        </p:nvSpPr>
        <p:spPr>
          <a:xfrm>
            <a:off x="403512" y="2192027"/>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81" name="矩形 56">
            <a:extLst>
              <a:ext uri="{FF2B5EF4-FFF2-40B4-BE49-F238E27FC236}">
                <a16:creationId xmlns:a16="http://schemas.microsoft.com/office/drawing/2014/main" id="{F5CF41E6-027E-D744-867C-C0A8DDB044C2}"/>
              </a:ext>
            </a:extLst>
          </p:cNvPr>
          <p:cNvSpPr/>
          <p:nvPr/>
        </p:nvSpPr>
        <p:spPr>
          <a:xfrm>
            <a:off x="389596" y="2491494"/>
            <a:ext cx="407794" cy="70114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TextBox 81">
            <a:extLst>
              <a:ext uri="{FF2B5EF4-FFF2-40B4-BE49-F238E27FC236}">
                <a16:creationId xmlns:a16="http://schemas.microsoft.com/office/drawing/2014/main" id="{BE012BB4-19A0-C24F-8AFE-5809D0969B79}"/>
              </a:ext>
            </a:extLst>
          </p:cNvPr>
          <p:cNvSpPr txBox="1"/>
          <p:nvPr/>
        </p:nvSpPr>
        <p:spPr>
          <a:xfrm>
            <a:off x="593493" y="1143000"/>
            <a:ext cx="601447" cy="369332"/>
          </a:xfrm>
          <a:prstGeom prst="rect">
            <a:avLst/>
          </a:prstGeom>
          <a:noFill/>
        </p:spPr>
        <p:txBody>
          <a:bodyPr wrap="none" rtlCol="0">
            <a:spAutoFit/>
          </a:bodyPr>
          <a:lstStyle/>
          <a:p>
            <a:r>
              <a:rPr lang="en-US" altLang="zh-CN" b="1" dirty="0">
                <a:solidFill>
                  <a:schemeClr val="bg1"/>
                </a:solidFill>
              </a:rPr>
              <a:t>m=2</a:t>
            </a:r>
            <a:endParaRPr lang="en-US" b="1" dirty="0">
              <a:solidFill>
                <a:schemeClr val="bg1"/>
              </a:solidFill>
            </a:endParaRPr>
          </a:p>
        </p:txBody>
      </p:sp>
      <p:sp>
        <p:nvSpPr>
          <p:cNvPr id="86" name="文本框 4">
            <a:extLst>
              <a:ext uri="{FF2B5EF4-FFF2-40B4-BE49-F238E27FC236}">
                <a16:creationId xmlns:a16="http://schemas.microsoft.com/office/drawing/2014/main" id="{937D37B2-150D-9949-B146-3402FF43D8FA}"/>
              </a:ext>
            </a:extLst>
          </p:cNvPr>
          <p:cNvSpPr txBox="1">
            <a:spLocks noChangeArrowheads="1"/>
          </p:cNvSpPr>
          <p:nvPr/>
        </p:nvSpPr>
        <p:spPr bwMode="auto">
          <a:xfrm>
            <a:off x="1594963" y="731909"/>
            <a:ext cx="2344049"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HAADF-STEM</a:t>
            </a:r>
          </a:p>
        </p:txBody>
      </p:sp>
      <p:sp>
        <p:nvSpPr>
          <p:cNvPr id="87" name="文本框 4">
            <a:extLst>
              <a:ext uri="{FF2B5EF4-FFF2-40B4-BE49-F238E27FC236}">
                <a16:creationId xmlns:a16="http://schemas.microsoft.com/office/drawing/2014/main" id="{4B5057E1-33CF-DD4C-9D3E-EB5397DABDFA}"/>
              </a:ext>
            </a:extLst>
          </p:cNvPr>
          <p:cNvSpPr txBox="1">
            <a:spLocks noChangeArrowheads="1"/>
          </p:cNvSpPr>
          <p:nvPr/>
        </p:nvSpPr>
        <p:spPr bwMode="auto">
          <a:xfrm>
            <a:off x="5237651" y="731909"/>
            <a:ext cx="282896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EELS</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based</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on</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STEM</a:t>
            </a:r>
          </a:p>
        </p:txBody>
      </p:sp>
      <p:sp>
        <p:nvSpPr>
          <p:cNvPr id="89" name="文本框 4">
            <a:extLst>
              <a:ext uri="{FF2B5EF4-FFF2-40B4-BE49-F238E27FC236}">
                <a16:creationId xmlns:a16="http://schemas.microsoft.com/office/drawing/2014/main" id="{E1C87387-08B4-C048-BD1B-78A8F02BEE71}"/>
              </a:ext>
            </a:extLst>
          </p:cNvPr>
          <p:cNvSpPr txBox="1">
            <a:spLocks noChangeArrowheads="1"/>
          </p:cNvSpPr>
          <p:nvPr/>
        </p:nvSpPr>
        <p:spPr bwMode="auto">
          <a:xfrm>
            <a:off x="6060908" y="1937399"/>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solidFill>
                  <a:srgbClr val="C00000"/>
                </a:solidFill>
                <a:highlight>
                  <a:srgbClr val="FFFFFF"/>
                </a:highlight>
                <a:latin typeface="Calibri" panose="020F0502020204030204" pitchFamily="34" charset="0"/>
                <a:ea typeface="等线" panose="02010600030101010101" pitchFamily="2" charset="-122"/>
              </a:rPr>
              <a:t>Ti</a:t>
            </a:r>
            <a:r>
              <a:rPr lang="en-US" altLang="zh-CN" b="1" baseline="30000" dirty="0">
                <a:solidFill>
                  <a:srgbClr val="C00000"/>
                </a:solidFill>
                <a:highlight>
                  <a:srgbClr val="FFFFFF"/>
                </a:highlight>
                <a:latin typeface="Calibri" panose="020F0502020204030204" pitchFamily="34" charset="0"/>
                <a:ea typeface="等线" panose="02010600030101010101" pitchFamily="2" charset="-122"/>
              </a:rPr>
              <a:t>3+</a:t>
            </a:r>
          </a:p>
        </p:txBody>
      </p:sp>
      <p:sp>
        <p:nvSpPr>
          <p:cNvPr id="90" name="文本框 4">
            <a:extLst>
              <a:ext uri="{FF2B5EF4-FFF2-40B4-BE49-F238E27FC236}">
                <a16:creationId xmlns:a16="http://schemas.microsoft.com/office/drawing/2014/main" id="{F8B78346-9094-6B44-B84D-EFDBCAEC77E2}"/>
              </a:ext>
            </a:extLst>
          </p:cNvPr>
          <p:cNvSpPr txBox="1">
            <a:spLocks noChangeArrowheads="1"/>
          </p:cNvSpPr>
          <p:nvPr/>
        </p:nvSpPr>
        <p:spPr bwMode="auto">
          <a:xfrm>
            <a:off x="6060908" y="3473067"/>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91" name="文本框 4">
            <a:extLst>
              <a:ext uri="{FF2B5EF4-FFF2-40B4-BE49-F238E27FC236}">
                <a16:creationId xmlns:a16="http://schemas.microsoft.com/office/drawing/2014/main" id="{9DBA5781-480A-1049-A102-69BCC74363E7}"/>
              </a:ext>
            </a:extLst>
          </p:cNvPr>
          <p:cNvSpPr txBox="1">
            <a:spLocks noChangeArrowheads="1"/>
          </p:cNvSpPr>
          <p:nvPr/>
        </p:nvSpPr>
        <p:spPr bwMode="auto">
          <a:xfrm>
            <a:off x="6060908" y="2939667"/>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92" name="文本框 4">
            <a:extLst>
              <a:ext uri="{FF2B5EF4-FFF2-40B4-BE49-F238E27FC236}">
                <a16:creationId xmlns:a16="http://schemas.microsoft.com/office/drawing/2014/main" id="{F39C6EE7-2910-C246-AD54-EE21B506D69C}"/>
              </a:ext>
            </a:extLst>
          </p:cNvPr>
          <p:cNvSpPr txBox="1">
            <a:spLocks noChangeArrowheads="1"/>
          </p:cNvSpPr>
          <p:nvPr/>
        </p:nvSpPr>
        <p:spPr bwMode="auto">
          <a:xfrm>
            <a:off x="6060908" y="1480199"/>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solidFill>
                  <a:srgbClr val="C00000"/>
                </a:solidFill>
                <a:highlight>
                  <a:srgbClr val="FFFFFF"/>
                </a:highlight>
                <a:latin typeface="Calibri" panose="020F0502020204030204" pitchFamily="34" charset="0"/>
                <a:ea typeface="等线" panose="02010600030101010101" pitchFamily="2" charset="-122"/>
              </a:rPr>
              <a:t>Ti</a:t>
            </a:r>
            <a:r>
              <a:rPr lang="en-US" altLang="zh-CN" b="1" baseline="30000" dirty="0">
                <a:solidFill>
                  <a:srgbClr val="C00000"/>
                </a:solidFill>
                <a:highlight>
                  <a:srgbClr val="FFFFFF"/>
                </a:highlight>
                <a:latin typeface="Calibri" panose="020F0502020204030204" pitchFamily="34" charset="0"/>
                <a:ea typeface="等线" panose="02010600030101010101" pitchFamily="2" charset="-122"/>
              </a:rPr>
              <a:t>3+</a:t>
            </a:r>
          </a:p>
        </p:txBody>
      </p:sp>
      <p:sp>
        <p:nvSpPr>
          <p:cNvPr id="93" name="文本框 4">
            <a:extLst>
              <a:ext uri="{FF2B5EF4-FFF2-40B4-BE49-F238E27FC236}">
                <a16:creationId xmlns:a16="http://schemas.microsoft.com/office/drawing/2014/main" id="{B322F5F2-ED0E-EA42-87D5-FBBAC6A2F9B3}"/>
              </a:ext>
            </a:extLst>
          </p:cNvPr>
          <p:cNvSpPr txBox="1">
            <a:spLocks noChangeArrowheads="1"/>
          </p:cNvSpPr>
          <p:nvPr/>
        </p:nvSpPr>
        <p:spPr bwMode="auto">
          <a:xfrm>
            <a:off x="6058718" y="2406267"/>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cxnSp>
        <p:nvCxnSpPr>
          <p:cNvPr id="94" name="Straight Connector 93">
            <a:extLst>
              <a:ext uri="{FF2B5EF4-FFF2-40B4-BE49-F238E27FC236}">
                <a16:creationId xmlns:a16="http://schemas.microsoft.com/office/drawing/2014/main" id="{65B37BB5-8E8A-C34C-B951-81BDBE04D06D}"/>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95" name="文本框 4">
            <a:extLst>
              <a:ext uri="{FF2B5EF4-FFF2-40B4-BE49-F238E27FC236}">
                <a16:creationId xmlns:a16="http://schemas.microsoft.com/office/drawing/2014/main" id="{61576410-D98D-BE41-BD52-97151BF591F4}"/>
              </a:ext>
            </a:extLst>
          </p:cNvPr>
          <p:cNvSpPr txBox="1">
            <a:spLocks noChangeArrowheads="1"/>
          </p:cNvSpPr>
          <p:nvPr/>
        </p:nvSpPr>
        <p:spPr bwMode="auto">
          <a:xfrm>
            <a:off x="4648200" y="1231012"/>
            <a:ext cx="1232467"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err="1">
                <a:highlight>
                  <a:srgbClr val="FFFFFF"/>
                </a:highlight>
                <a:latin typeface="Times New Roman" panose="02020603050405020304" pitchFamily="18" charset="0"/>
                <a:ea typeface="等线" panose="02010600030101010101" pitchFamily="2" charset="-122"/>
                <a:cs typeface="Times New Roman" panose="02020603050405020304" pitchFamily="18" charset="0"/>
              </a:rPr>
              <a:t>Ti</a:t>
            </a:r>
            <a:r>
              <a:rPr lang="en-US" altLang="zh-CN" b="1" dirty="0">
                <a:highlight>
                  <a:srgbClr val="FFFFFF"/>
                </a:highlight>
                <a:latin typeface="Times New Roman" panose="02020603050405020304" pitchFamily="18" charset="0"/>
                <a:ea typeface="等线" panose="02010600030101010101" pitchFamily="2" charset="-122"/>
                <a:cs typeface="Times New Roman" panose="02020603050405020304" pitchFamily="18" charset="0"/>
              </a:rPr>
              <a:t> L-edge</a:t>
            </a:r>
          </a:p>
        </p:txBody>
      </p:sp>
      <p:sp>
        <p:nvSpPr>
          <p:cNvPr id="96" name="文本框 4">
            <a:extLst>
              <a:ext uri="{FF2B5EF4-FFF2-40B4-BE49-F238E27FC236}">
                <a16:creationId xmlns:a16="http://schemas.microsoft.com/office/drawing/2014/main" id="{908FA628-6D4D-AC4D-929D-6C5A376EA1C9}"/>
              </a:ext>
            </a:extLst>
          </p:cNvPr>
          <p:cNvSpPr txBox="1">
            <a:spLocks noChangeArrowheads="1"/>
          </p:cNvSpPr>
          <p:nvPr/>
        </p:nvSpPr>
        <p:spPr bwMode="auto">
          <a:xfrm>
            <a:off x="6781800" y="1205360"/>
            <a:ext cx="1165107"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Times New Roman" panose="02020603050405020304" pitchFamily="18" charset="0"/>
                <a:ea typeface="等线" panose="02010600030101010101" pitchFamily="2" charset="-122"/>
                <a:cs typeface="Times New Roman" panose="02020603050405020304" pitchFamily="18" charset="0"/>
              </a:rPr>
              <a:t>O K-edge</a:t>
            </a:r>
          </a:p>
        </p:txBody>
      </p:sp>
      <p:grpSp>
        <p:nvGrpSpPr>
          <p:cNvPr id="4" name="Group 3">
            <a:extLst>
              <a:ext uri="{FF2B5EF4-FFF2-40B4-BE49-F238E27FC236}">
                <a16:creationId xmlns:a16="http://schemas.microsoft.com/office/drawing/2014/main" id="{02761EC1-E4C5-FC45-9A79-9CAEE95AD10F}"/>
              </a:ext>
            </a:extLst>
          </p:cNvPr>
          <p:cNvGrpSpPr/>
          <p:nvPr/>
        </p:nvGrpSpPr>
        <p:grpSpPr>
          <a:xfrm>
            <a:off x="415136" y="4648200"/>
            <a:ext cx="8151911" cy="2042736"/>
            <a:chOff x="415136" y="4648200"/>
            <a:chExt cx="8151911" cy="2042736"/>
          </a:xfrm>
        </p:grpSpPr>
        <p:sp>
          <p:nvSpPr>
            <p:cNvPr id="68" name="文本框 4">
              <a:extLst>
                <a:ext uri="{FF2B5EF4-FFF2-40B4-BE49-F238E27FC236}">
                  <a16:creationId xmlns:a16="http://schemas.microsoft.com/office/drawing/2014/main" id="{97FF4781-C6A9-4672-866F-0A53814E292C}"/>
                </a:ext>
              </a:extLst>
            </p:cNvPr>
            <p:cNvSpPr txBox="1">
              <a:spLocks noChangeArrowheads="1"/>
            </p:cNvSpPr>
            <p:nvPr/>
          </p:nvSpPr>
          <p:spPr bwMode="auto">
            <a:xfrm>
              <a:off x="415136" y="4648200"/>
              <a:ext cx="5697269" cy="1704569"/>
            </a:xfrm>
            <a:prstGeom prst="rect">
              <a:avLst/>
            </a:prstGeom>
            <a:noFill/>
            <a:ln w="9525">
              <a:solidFill>
                <a:schemeClr val="accent1">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Standard Ti</a:t>
              </a:r>
              <a:r>
                <a:rPr lang="en-US" altLang="zh-CN" b="1" baseline="30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4+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in buffer layers,</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no</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oxygen</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vacancies</a:t>
              </a:r>
            </a:p>
            <a:p>
              <a:pPr marL="285750" lvl="0" indent="-285750">
                <a:lnSpc>
                  <a:spcPct val="150000"/>
                </a:lnSpc>
                <a:buFont typeface="Calibri" panose="020F0502020204030204" pitchFamily="34" charset="0"/>
                <a:buChar char="▫"/>
              </a:pP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Evident charge</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transfer</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at</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interfaces</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between</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IrO</a:t>
              </a:r>
              <a:r>
                <a:rPr lang="en-US" altLang="zh-CN" b="1" baseline="-25000"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6</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and</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TiO</a:t>
              </a:r>
              <a:r>
                <a:rPr lang="en-US" altLang="zh-CN" b="1" baseline="-25000"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6</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in m=2,</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Ti</a:t>
              </a:r>
              <a:r>
                <a:rPr lang="en-US" altLang="zh-CN" b="1" baseline="30000"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3+</a:t>
              </a:r>
              <a:r>
                <a:rPr lang="zh-CN" altLang="en-US"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states</a:t>
              </a:r>
              <a:endParaRPr lang="en-US" altLang="zh-CN" b="1" baseline="30000" dirty="0">
                <a:solidFill>
                  <a:srgbClr val="FF0000"/>
                </a:solidFill>
                <a:latin typeface="Times New Roman" panose="02020603050405020304" pitchFamily="18" charset="0"/>
                <a:ea typeface="等线" panose="02010600030101010101" pitchFamily="2" charset="-122"/>
                <a:cs typeface="Times New Roman" panose="02020603050405020304" pitchFamily="18" charset="0"/>
              </a:endParaRPr>
            </a:p>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XMCD signal around 530.8 eV (hybridized with Ti</a:t>
              </a:r>
              <a:r>
                <a:rPr lang="en-US" altLang="zh-CN" b="1" baseline="-25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3d</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a:t>
              </a:r>
            </a:p>
          </p:txBody>
        </p:sp>
        <p:grpSp>
          <p:nvGrpSpPr>
            <p:cNvPr id="3" name="Group 2">
              <a:extLst>
                <a:ext uri="{FF2B5EF4-FFF2-40B4-BE49-F238E27FC236}">
                  <a16:creationId xmlns:a16="http://schemas.microsoft.com/office/drawing/2014/main" id="{4141B2C6-C1FA-584D-A890-AB128CED9A99}"/>
                </a:ext>
              </a:extLst>
            </p:cNvPr>
            <p:cNvGrpSpPr/>
            <p:nvPr/>
          </p:nvGrpSpPr>
          <p:grpSpPr>
            <a:xfrm>
              <a:off x="6525181" y="4654980"/>
              <a:ext cx="2041866" cy="2035956"/>
              <a:chOff x="6525181" y="4654980"/>
              <a:chExt cx="2041866" cy="2035956"/>
            </a:xfrm>
          </p:grpSpPr>
          <p:grpSp>
            <p:nvGrpSpPr>
              <p:cNvPr id="20" name="组合 19">
                <a:extLst>
                  <a:ext uri="{FF2B5EF4-FFF2-40B4-BE49-F238E27FC236}">
                    <a16:creationId xmlns:a16="http://schemas.microsoft.com/office/drawing/2014/main" id="{6200220E-6C34-43D8-98D8-66D21DCD9C9F}"/>
                  </a:ext>
                </a:extLst>
              </p:cNvPr>
              <p:cNvGrpSpPr/>
              <p:nvPr/>
            </p:nvGrpSpPr>
            <p:grpSpPr>
              <a:xfrm>
                <a:off x="6525181" y="4654980"/>
                <a:ext cx="2041866" cy="2035956"/>
                <a:chOff x="6028661" y="4607493"/>
                <a:chExt cx="2041866" cy="2035956"/>
              </a:xfrm>
            </p:grpSpPr>
            <p:pic>
              <p:nvPicPr>
                <p:cNvPr id="19" name="图片 18">
                  <a:extLst>
                    <a:ext uri="{FF2B5EF4-FFF2-40B4-BE49-F238E27FC236}">
                      <a16:creationId xmlns:a16="http://schemas.microsoft.com/office/drawing/2014/main" id="{81201B42-AA9C-4F9F-92DE-5914FDC13CB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28661" y="4607493"/>
                  <a:ext cx="2041866" cy="2035956"/>
                </a:xfrm>
                <a:prstGeom prst="rect">
                  <a:avLst/>
                </a:prstGeom>
              </p:spPr>
            </p:pic>
            <p:cxnSp>
              <p:nvCxnSpPr>
                <p:cNvPr id="41" name="直接箭头连接符 40">
                  <a:extLst>
                    <a:ext uri="{FF2B5EF4-FFF2-40B4-BE49-F238E27FC236}">
                      <a16:creationId xmlns:a16="http://schemas.microsoft.com/office/drawing/2014/main" id="{C5467C6C-F57E-4C5C-90FC-FC5A2DC1244B}"/>
                    </a:ext>
                  </a:extLst>
                </p:cNvPr>
                <p:cNvCxnSpPr>
                  <a:cxnSpLocks/>
                </p:cNvCxnSpPr>
                <p:nvPr/>
              </p:nvCxnSpPr>
              <p:spPr>
                <a:xfrm flipV="1">
                  <a:off x="7224149" y="5972317"/>
                  <a:ext cx="0" cy="246888"/>
                </a:xfrm>
                <a:prstGeom prst="straightConnector1">
                  <a:avLst/>
                </a:prstGeom>
                <a:ln w="38100">
                  <a:solidFill>
                    <a:srgbClr val="EE1F23"/>
                  </a:solidFill>
                  <a:tailEnd type="triangle"/>
                </a:ln>
              </p:spPr>
              <p:style>
                <a:lnRef idx="1">
                  <a:schemeClr val="accent1"/>
                </a:lnRef>
                <a:fillRef idx="0">
                  <a:schemeClr val="accent1"/>
                </a:fillRef>
                <a:effectRef idx="0">
                  <a:schemeClr val="accent1"/>
                </a:effectRef>
                <a:fontRef idx="minor">
                  <a:schemeClr val="tx1"/>
                </a:fontRef>
              </p:style>
            </p:cxnSp>
          </p:grpSp>
          <p:sp>
            <p:nvSpPr>
              <p:cNvPr id="97" name="文本框 4">
                <a:extLst>
                  <a:ext uri="{FF2B5EF4-FFF2-40B4-BE49-F238E27FC236}">
                    <a16:creationId xmlns:a16="http://schemas.microsoft.com/office/drawing/2014/main" id="{03D1344F-3B4A-AE48-B64F-4575C2E1A33C}"/>
                  </a:ext>
                </a:extLst>
              </p:cNvPr>
              <p:cNvSpPr txBox="1">
                <a:spLocks noChangeArrowheads="1"/>
              </p:cNvSpPr>
              <p:nvPr/>
            </p:nvSpPr>
            <p:spPr bwMode="auto">
              <a:xfrm>
                <a:off x="6739197" y="5196488"/>
                <a:ext cx="1746477" cy="461665"/>
              </a:xfrm>
              <a:prstGeom prst="rect">
                <a:avLst/>
              </a:prstGeom>
              <a:solidFill>
                <a:srgbClr val="FFFFFF"/>
              </a:solid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400" b="1" dirty="0">
                    <a:latin typeface="Times New Roman" panose="02020603050405020304" pitchFamily="18" charset="0"/>
                    <a:ea typeface="等线" panose="02010600030101010101" pitchFamily="2" charset="-122"/>
                    <a:cs typeface="Times New Roman" panose="02020603050405020304" pitchFamily="18" charset="0"/>
                  </a:rPr>
                  <a:t>XMCD</a:t>
                </a:r>
              </a:p>
            </p:txBody>
          </p:sp>
        </p:grpSp>
      </p:grpSp>
      <p:sp>
        <p:nvSpPr>
          <p:cNvPr id="98" name="Rectangle 5">
            <a:extLst>
              <a:ext uri="{FF2B5EF4-FFF2-40B4-BE49-F238E27FC236}">
                <a16:creationId xmlns:a16="http://schemas.microsoft.com/office/drawing/2014/main" id="{3909C7E9-0D34-6F42-903C-EED408D79793}"/>
              </a:ext>
            </a:extLst>
          </p:cNvPr>
          <p:cNvSpPr/>
          <p:nvPr/>
        </p:nvSpPr>
        <p:spPr>
          <a:xfrm>
            <a:off x="228600" y="111203"/>
            <a:ext cx="9144000" cy="461665"/>
          </a:xfrm>
          <a:prstGeom prst="rect">
            <a:avLst/>
          </a:prstGeom>
        </p:spPr>
        <p:txBody>
          <a:bodyPr wrap="square">
            <a:spAutoFit/>
          </a:bodyPr>
          <a:lstStyle/>
          <a:p>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Pronounced</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charge</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transfer</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at</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interfaces</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 m=2</a:t>
            </a:r>
          </a:p>
        </p:txBody>
      </p:sp>
      <p:sp>
        <p:nvSpPr>
          <p:cNvPr id="59" name="矩形 70">
            <a:extLst>
              <a:ext uri="{FF2B5EF4-FFF2-40B4-BE49-F238E27FC236}">
                <a16:creationId xmlns:a16="http://schemas.microsoft.com/office/drawing/2014/main" id="{7B1932CA-2194-374D-95B9-1F8B5B1797E9}"/>
              </a:ext>
            </a:extLst>
          </p:cNvPr>
          <p:cNvSpPr/>
          <p:nvPr/>
        </p:nvSpPr>
        <p:spPr>
          <a:xfrm>
            <a:off x="404543" y="6472302"/>
            <a:ext cx="3889398" cy="261610"/>
          </a:xfrm>
          <a:prstGeom prst="rect">
            <a:avLst/>
          </a:prstGeom>
        </p:spPr>
        <p:txBody>
          <a:bodyPr wrap="square">
            <a:spAutoFit/>
          </a:bodyPr>
          <a:lstStyle/>
          <a:p>
            <a:r>
              <a:rPr lang="fr-FR" altLang="zh-CN" sz="1100" i="1" dirty="0">
                <a:solidFill>
                  <a:srgbClr val="FFFF00"/>
                </a:solidFill>
                <a:latin typeface="Arial" panose="020B0604020202020204" pitchFamily="34" charset="0"/>
              </a:rPr>
              <a:t>Collaborate with  Prof. P. Wang @NJU, M. Ye @SIMIT</a:t>
            </a:r>
          </a:p>
        </p:txBody>
      </p:sp>
    </p:spTree>
    <p:extLst>
      <p:ext uri="{BB962C8B-B14F-4D97-AF65-F5344CB8AC3E}">
        <p14:creationId xmlns:p14="http://schemas.microsoft.com/office/powerpoint/2010/main" val="227883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55BE67FA-BAEA-4BAF-AF7D-E185E54B4CEC}"/>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p:blipFill>
        <p:spPr>
          <a:xfrm rot="5400000">
            <a:off x="1282745" y="1706719"/>
            <a:ext cx="3049798" cy="2456922"/>
          </a:xfrm>
          <a:prstGeom prst="rect">
            <a:avLst/>
          </a:prstGeom>
          <a:ln>
            <a:solidFill>
              <a:schemeClr val="bg1"/>
            </a:solidFill>
          </a:ln>
        </p:spPr>
      </p:pic>
      <p:sp>
        <p:nvSpPr>
          <p:cNvPr id="31" name="Down Arrow 12">
            <a:extLst>
              <a:ext uri="{FF2B5EF4-FFF2-40B4-BE49-F238E27FC236}">
                <a16:creationId xmlns:a16="http://schemas.microsoft.com/office/drawing/2014/main" id="{66EABA8E-BC18-46E6-B3A3-DBC39464BCA5}"/>
              </a:ext>
            </a:extLst>
          </p:cNvPr>
          <p:cNvSpPr/>
          <p:nvPr/>
        </p:nvSpPr>
        <p:spPr>
          <a:xfrm rot="5400000">
            <a:off x="4091203" y="3883537"/>
            <a:ext cx="77509" cy="312647"/>
          </a:xfrm>
          <a:prstGeom prst="downArrow">
            <a:avLst/>
          </a:prstGeom>
          <a:solidFill>
            <a:srgbClr val="FF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32" name="Down Arrow 12">
            <a:extLst>
              <a:ext uri="{FF2B5EF4-FFF2-40B4-BE49-F238E27FC236}">
                <a16:creationId xmlns:a16="http://schemas.microsoft.com/office/drawing/2014/main" id="{0BB40E08-3F03-45C7-BE8C-188FAED5A389}"/>
              </a:ext>
            </a:extLst>
          </p:cNvPr>
          <p:cNvSpPr/>
          <p:nvPr/>
        </p:nvSpPr>
        <p:spPr>
          <a:xfrm rot="5400000">
            <a:off x="4091203" y="3699568"/>
            <a:ext cx="77509" cy="312647"/>
          </a:xfrm>
          <a:prstGeom prst="downArrow">
            <a:avLst/>
          </a:prstGeom>
          <a:solidFill>
            <a:srgbClr val="0070C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33" name="Down Arrow 12">
            <a:extLst>
              <a:ext uri="{FF2B5EF4-FFF2-40B4-BE49-F238E27FC236}">
                <a16:creationId xmlns:a16="http://schemas.microsoft.com/office/drawing/2014/main" id="{54C174AB-E8E9-4ED4-8EB1-B1D531C919C1}"/>
              </a:ext>
            </a:extLst>
          </p:cNvPr>
          <p:cNvSpPr/>
          <p:nvPr/>
        </p:nvSpPr>
        <p:spPr>
          <a:xfrm rot="5400000">
            <a:off x="4091203" y="4123899"/>
            <a:ext cx="77509" cy="312647"/>
          </a:xfrm>
          <a:prstGeom prst="down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solidFill>
                <a:schemeClr val="tx1"/>
              </a:solidFill>
            </a:endParaRPr>
          </a:p>
        </p:txBody>
      </p:sp>
      <p:sp>
        <p:nvSpPr>
          <p:cNvPr id="34" name="Down Arrow 12">
            <a:extLst>
              <a:ext uri="{FF2B5EF4-FFF2-40B4-BE49-F238E27FC236}">
                <a16:creationId xmlns:a16="http://schemas.microsoft.com/office/drawing/2014/main" id="{32CD935B-BEE2-4CC5-AFBF-E26510780377}"/>
              </a:ext>
            </a:extLst>
          </p:cNvPr>
          <p:cNvSpPr/>
          <p:nvPr/>
        </p:nvSpPr>
        <p:spPr>
          <a:xfrm rot="5400000">
            <a:off x="4091203" y="3217214"/>
            <a:ext cx="77509" cy="312647"/>
          </a:xfrm>
          <a:prstGeom prst="downArrow">
            <a:avLst/>
          </a:prstGeom>
          <a:solidFill>
            <a:srgbClr val="FF59BA"/>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sp>
        <p:nvSpPr>
          <p:cNvPr id="28" name="Down Arrow 12">
            <a:extLst>
              <a:ext uri="{FF2B5EF4-FFF2-40B4-BE49-F238E27FC236}">
                <a16:creationId xmlns:a16="http://schemas.microsoft.com/office/drawing/2014/main" id="{16E90E1A-D3DA-4DD7-BB89-87C3C75E094A}"/>
              </a:ext>
            </a:extLst>
          </p:cNvPr>
          <p:cNvSpPr/>
          <p:nvPr/>
        </p:nvSpPr>
        <p:spPr>
          <a:xfrm rot="5400000">
            <a:off x="4091203" y="1811720"/>
            <a:ext cx="77509" cy="312647"/>
          </a:xfrm>
          <a:prstGeom prst="downArrow">
            <a:avLst/>
          </a:prstGeom>
          <a:solidFill>
            <a:srgbClr val="92D05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solidFill>
            </a:endParaRPr>
          </a:p>
        </p:txBody>
      </p:sp>
      <p:grpSp>
        <p:nvGrpSpPr>
          <p:cNvPr id="44" name="组合 43">
            <a:extLst>
              <a:ext uri="{FF2B5EF4-FFF2-40B4-BE49-F238E27FC236}">
                <a16:creationId xmlns:a16="http://schemas.microsoft.com/office/drawing/2014/main" id="{DF727527-FF17-47A2-B100-487934462085}"/>
              </a:ext>
            </a:extLst>
          </p:cNvPr>
          <p:cNvGrpSpPr/>
          <p:nvPr/>
        </p:nvGrpSpPr>
        <p:grpSpPr>
          <a:xfrm>
            <a:off x="838200" y="2057400"/>
            <a:ext cx="597868" cy="2510314"/>
            <a:chOff x="1263559" y="498818"/>
            <a:chExt cx="1961389" cy="8235435"/>
          </a:xfrm>
        </p:grpSpPr>
        <p:pic>
          <p:nvPicPr>
            <p:cNvPr id="46" name="Picture 19">
              <a:extLst>
                <a:ext uri="{FF2B5EF4-FFF2-40B4-BE49-F238E27FC236}">
                  <a16:creationId xmlns:a16="http://schemas.microsoft.com/office/drawing/2014/main" id="{75BB05D6-1108-429E-AE15-218BC94639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171" y="7181661"/>
              <a:ext cx="1913308" cy="1552592"/>
            </a:xfrm>
            <a:prstGeom prst="rect">
              <a:avLst/>
            </a:prstGeom>
          </p:spPr>
        </p:pic>
        <p:pic>
          <p:nvPicPr>
            <p:cNvPr id="49" name="Picture 19">
              <a:extLst>
                <a:ext uri="{FF2B5EF4-FFF2-40B4-BE49-F238E27FC236}">
                  <a16:creationId xmlns:a16="http://schemas.microsoft.com/office/drawing/2014/main" id="{518D207F-A28A-4AB9-8307-82AA61666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178" y="6361748"/>
              <a:ext cx="1913308" cy="1552592"/>
            </a:xfrm>
            <a:prstGeom prst="rect">
              <a:avLst/>
            </a:prstGeom>
          </p:spPr>
        </p:pic>
        <p:pic>
          <p:nvPicPr>
            <p:cNvPr id="50" name="Picture 19">
              <a:extLst>
                <a:ext uri="{FF2B5EF4-FFF2-40B4-BE49-F238E27FC236}">
                  <a16:creationId xmlns:a16="http://schemas.microsoft.com/office/drawing/2014/main" id="{C850A73D-719F-494C-9D2F-D153B7FA52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171" y="5506394"/>
              <a:ext cx="1913308" cy="1552592"/>
            </a:xfrm>
            <a:prstGeom prst="rect">
              <a:avLst/>
            </a:prstGeom>
          </p:spPr>
        </p:pic>
        <p:pic>
          <p:nvPicPr>
            <p:cNvPr id="51" name="Picture 10">
              <a:extLst>
                <a:ext uri="{FF2B5EF4-FFF2-40B4-BE49-F238E27FC236}">
                  <a16:creationId xmlns:a16="http://schemas.microsoft.com/office/drawing/2014/main" id="{D1F61576-CD09-4914-A121-E407E0BCB1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3559" y="4679459"/>
              <a:ext cx="1961389" cy="1599020"/>
            </a:xfrm>
            <a:prstGeom prst="rect">
              <a:avLst/>
            </a:prstGeom>
          </p:spPr>
        </p:pic>
        <p:pic>
          <p:nvPicPr>
            <p:cNvPr id="53" name="Picture 19">
              <a:extLst>
                <a:ext uri="{FF2B5EF4-FFF2-40B4-BE49-F238E27FC236}">
                  <a16:creationId xmlns:a16="http://schemas.microsoft.com/office/drawing/2014/main" id="{FA47D283-0A8F-47E3-BF00-A688F24D15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171" y="3861529"/>
              <a:ext cx="1913308" cy="1552592"/>
            </a:xfrm>
            <a:prstGeom prst="rect">
              <a:avLst/>
            </a:prstGeom>
          </p:spPr>
        </p:pic>
        <p:pic>
          <p:nvPicPr>
            <p:cNvPr id="57" name="Picture 10">
              <a:extLst>
                <a:ext uri="{FF2B5EF4-FFF2-40B4-BE49-F238E27FC236}">
                  <a16:creationId xmlns:a16="http://schemas.microsoft.com/office/drawing/2014/main" id="{16F89EDF-1293-41BA-98E8-793BFF357E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3559" y="2994725"/>
              <a:ext cx="1961389" cy="1599020"/>
            </a:xfrm>
            <a:prstGeom prst="rect">
              <a:avLst/>
            </a:prstGeom>
          </p:spPr>
        </p:pic>
        <p:pic>
          <p:nvPicPr>
            <p:cNvPr id="58" name="Picture 19">
              <a:extLst>
                <a:ext uri="{FF2B5EF4-FFF2-40B4-BE49-F238E27FC236}">
                  <a16:creationId xmlns:a16="http://schemas.microsoft.com/office/drawing/2014/main" id="{70FAFBC9-4044-44CA-A21D-027410A00B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171" y="2176796"/>
              <a:ext cx="1913308" cy="1552592"/>
            </a:xfrm>
            <a:prstGeom prst="rect">
              <a:avLst/>
            </a:prstGeom>
          </p:spPr>
        </p:pic>
        <p:pic>
          <p:nvPicPr>
            <p:cNvPr id="59" name="Picture 10">
              <a:extLst>
                <a:ext uri="{FF2B5EF4-FFF2-40B4-BE49-F238E27FC236}">
                  <a16:creationId xmlns:a16="http://schemas.microsoft.com/office/drawing/2014/main" id="{3ADF8295-6C59-42F2-B278-329602AF01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3559" y="1316747"/>
              <a:ext cx="1961389" cy="1599020"/>
            </a:xfrm>
            <a:prstGeom prst="rect">
              <a:avLst/>
            </a:prstGeom>
          </p:spPr>
        </p:pic>
        <p:pic>
          <p:nvPicPr>
            <p:cNvPr id="60" name="Picture 19">
              <a:extLst>
                <a:ext uri="{FF2B5EF4-FFF2-40B4-BE49-F238E27FC236}">
                  <a16:creationId xmlns:a16="http://schemas.microsoft.com/office/drawing/2014/main" id="{FBBF9B02-AF07-41B1-8663-76758FEB30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9171" y="498818"/>
              <a:ext cx="1913308" cy="1552592"/>
            </a:xfrm>
            <a:prstGeom prst="rect">
              <a:avLst/>
            </a:prstGeom>
          </p:spPr>
        </p:pic>
      </p:grpSp>
      <p:cxnSp>
        <p:nvCxnSpPr>
          <p:cNvPr id="69" name="直接连接符 68">
            <a:extLst>
              <a:ext uri="{FF2B5EF4-FFF2-40B4-BE49-F238E27FC236}">
                <a16:creationId xmlns:a16="http://schemas.microsoft.com/office/drawing/2014/main" id="{6E893235-341C-4EC3-9EA9-E6529561B583}"/>
              </a:ext>
            </a:extLst>
          </p:cNvPr>
          <p:cNvCxnSpPr/>
          <p:nvPr/>
        </p:nvCxnSpPr>
        <p:spPr>
          <a:xfrm>
            <a:off x="0" y="868099"/>
            <a:ext cx="9144000" cy="0"/>
          </a:xfrm>
          <a:prstGeom prst="line">
            <a:avLst/>
          </a:prstGeom>
          <a:ln w="38100">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112907F-FE46-5C4A-8B48-D865CFA9F07F}"/>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71" name="Rectangle 5">
            <a:extLst>
              <a:ext uri="{FF2B5EF4-FFF2-40B4-BE49-F238E27FC236}">
                <a16:creationId xmlns:a16="http://schemas.microsoft.com/office/drawing/2014/main" id="{8EA948A6-1487-A440-8823-F29906BF7120}"/>
              </a:ext>
            </a:extLst>
          </p:cNvPr>
          <p:cNvSpPr/>
          <p:nvPr/>
        </p:nvSpPr>
        <p:spPr>
          <a:xfrm>
            <a:off x="-1371600" y="111895"/>
            <a:ext cx="9144000" cy="461665"/>
          </a:xfrm>
          <a:prstGeom prst="rect">
            <a:avLst/>
          </a:prstGeom>
        </p:spPr>
        <p:txBody>
          <a:bodyPr wrap="square">
            <a:spAutoFit/>
          </a:bodyPr>
          <a:lstStyle/>
          <a:p>
            <a:pPr algn="ct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Moderate</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charge</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transfer</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at</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interfaces</a:t>
            </a:r>
            <a:r>
              <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 </a:t>
            </a:r>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in m=1</a:t>
            </a:r>
          </a:p>
        </p:txBody>
      </p:sp>
      <p:sp>
        <p:nvSpPr>
          <p:cNvPr id="72" name="文本框 4">
            <a:extLst>
              <a:ext uri="{FF2B5EF4-FFF2-40B4-BE49-F238E27FC236}">
                <a16:creationId xmlns:a16="http://schemas.microsoft.com/office/drawing/2014/main" id="{DCD8DFD1-F887-D045-B008-72A2F078392A}"/>
              </a:ext>
            </a:extLst>
          </p:cNvPr>
          <p:cNvSpPr txBox="1">
            <a:spLocks noChangeArrowheads="1"/>
          </p:cNvSpPr>
          <p:nvPr/>
        </p:nvSpPr>
        <p:spPr bwMode="auto">
          <a:xfrm rot="16200000">
            <a:off x="182972" y="3920340"/>
            <a:ext cx="802478" cy="276999"/>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1200" b="1" dirty="0">
                <a:solidFill>
                  <a:schemeClr val="bg1"/>
                </a:solidFill>
                <a:latin typeface="Calibri" panose="020F0502020204030204" pitchFamily="34" charset="0"/>
                <a:ea typeface="等线" panose="02010600030101010101" pitchFamily="2" charset="-122"/>
              </a:rPr>
              <a:t>STO</a:t>
            </a:r>
            <a:r>
              <a:rPr lang="zh-CN" altLang="en-US" sz="1200" b="1" dirty="0">
                <a:solidFill>
                  <a:schemeClr val="bg1"/>
                </a:solidFill>
                <a:latin typeface="Calibri" panose="020F0502020204030204" pitchFamily="34" charset="0"/>
                <a:ea typeface="等线" panose="02010600030101010101" pitchFamily="2" charset="-122"/>
              </a:rPr>
              <a:t> </a:t>
            </a:r>
            <a:r>
              <a:rPr lang="en-US" altLang="zh-CN" sz="1200" b="1" dirty="0">
                <a:solidFill>
                  <a:schemeClr val="bg1"/>
                </a:solidFill>
                <a:latin typeface="Calibri" panose="020F0502020204030204" pitchFamily="34" charset="0"/>
                <a:ea typeface="等线" panose="02010600030101010101" pitchFamily="2" charset="-122"/>
              </a:rPr>
              <a:t>Buff</a:t>
            </a:r>
          </a:p>
        </p:txBody>
      </p:sp>
      <p:sp>
        <p:nvSpPr>
          <p:cNvPr id="73" name="TextBox 72">
            <a:extLst>
              <a:ext uri="{FF2B5EF4-FFF2-40B4-BE49-F238E27FC236}">
                <a16:creationId xmlns:a16="http://schemas.microsoft.com/office/drawing/2014/main" id="{3D90075B-F1B0-9F4D-B325-0ACEE4898829}"/>
              </a:ext>
            </a:extLst>
          </p:cNvPr>
          <p:cNvSpPr txBox="1"/>
          <p:nvPr/>
        </p:nvSpPr>
        <p:spPr>
          <a:xfrm>
            <a:off x="382874" y="2945302"/>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74" name="TextBox 73">
            <a:extLst>
              <a:ext uri="{FF2B5EF4-FFF2-40B4-BE49-F238E27FC236}">
                <a16:creationId xmlns:a16="http://schemas.microsoft.com/office/drawing/2014/main" id="{C6585AC5-8F46-FE40-965E-B3517C86EEAA}"/>
              </a:ext>
            </a:extLst>
          </p:cNvPr>
          <p:cNvSpPr txBox="1"/>
          <p:nvPr/>
        </p:nvSpPr>
        <p:spPr>
          <a:xfrm>
            <a:off x="368030" y="2689552"/>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5" name="TextBox 74">
            <a:extLst>
              <a:ext uri="{FF2B5EF4-FFF2-40B4-BE49-F238E27FC236}">
                <a16:creationId xmlns:a16="http://schemas.microsoft.com/office/drawing/2014/main" id="{EAE197FE-6353-BA4D-ABB9-77CBD18BB836}"/>
              </a:ext>
            </a:extLst>
          </p:cNvPr>
          <p:cNvSpPr txBox="1"/>
          <p:nvPr/>
        </p:nvSpPr>
        <p:spPr>
          <a:xfrm>
            <a:off x="382874" y="3456801"/>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77" name="TextBox 76">
            <a:extLst>
              <a:ext uri="{FF2B5EF4-FFF2-40B4-BE49-F238E27FC236}">
                <a16:creationId xmlns:a16="http://schemas.microsoft.com/office/drawing/2014/main" id="{0A22CA22-393A-874C-8053-00C23B49449C}"/>
              </a:ext>
            </a:extLst>
          </p:cNvPr>
          <p:cNvSpPr txBox="1"/>
          <p:nvPr/>
        </p:nvSpPr>
        <p:spPr>
          <a:xfrm>
            <a:off x="382874" y="2433802"/>
            <a:ext cx="402674" cy="276999"/>
          </a:xfrm>
          <a:prstGeom prst="rect">
            <a:avLst/>
          </a:prstGeom>
          <a:noFill/>
        </p:spPr>
        <p:txBody>
          <a:bodyPr wrap="none" rtlCol="0">
            <a:spAutoFit/>
          </a:bodyPr>
          <a:lstStyle/>
          <a:p>
            <a:r>
              <a:rPr lang="en-US" altLang="zh-CN" sz="1200" b="1" dirty="0">
                <a:solidFill>
                  <a:schemeClr val="bg1"/>
                </a:solidFill>
              </a:rPr>
              <a:t>SIO</a:t>
            </a:r>
            <a:endParaRPr lang="en-US" sz="1200" b="1" dirty="0">
              <a:solidFill>
                <a:schemeClr val="bg1"/>
              </a:solidFill>
            </a:endParaRPr>
          </a:p>
        </p:txBody>
      </p:sp>
      <p:sp>
        <p:nvSpPr>
          <p:cNvPr id="78" name="TextBox 77">
            <a:extLst>
              <a:ext uri="{FF2B5EF4-FFF2-40B4-BE49-F238E27FC236}">
                <a16:creationId xmlns:a16="http://schemas.microsoft.com/office/drawing/2014/main" id="{8AA9CA73-8F1A-A246-8CD2-7875DDD222AB}"/>
              </a:ext>
            </a:extLst>
          </p:cNvPr>
          <p:cNvSpPr txBox="1"/>
          <p:nvPr/>
        </p:nvSpPr>
        <p:spPr>
          <a:xfrm>
            <a:off x="368030" y="2178052"/>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sp>
        <p:nvSpPr>
          <p:cNvPr id="79" name="矩形 56">
            <a:extLst>
              <a:ext uri="{FF2B5EF4-FFF2-40B4-BE49-F238E27FC236}">
                <a16:creationId xmlns:a16="http://schemas.microsoft.com/office/drawing/2014/main" id="{B0DCE1C5-1BBD-F24C-88CD-18951827B00C}"/>
              </a:ext>
            </a:extLst>
          </p:cNvPr>
          <p:cNvSpPr/>
          <p:nvPr/>
        </p:nvSpPr>
        <p:spPr>
          <a:xfrm>
            <a:off x="357071" y="3222301"/>
            <a:ext cx="407794" cy="4635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TextBox 79">
            <a:extLst>
              <a:ext uri="{FF2B5EF4-FFF2-40B4-BE49-F238E27FC236}">
                <a16:creationId xmlns:a16="http://schemas.microsoft.com/office/drawing/2014/main" id="{9C872C6F-5349-BF4B-9FF1-FE647A38C138}"/>
              </a:ext>
            </a:extLst>
          </p:cNvPr>
          <p:cNvSpPr txBox="1"/>
          <p:nvPr/>
        </p:nvSpPr>
        <p:spPr>
          <a:xfrm>
            <a:off x="570795" y="1582321"/>
            <a:ext cx="601447" cy="369332"/>
          </a:xfrm>
          <a:prstGeom prst="rect">
            <a:avLst/>
          </a:prstGeom>
          <a:noFill/>
        </p:spPr>
        <p:txBody>
          <a:bodyPr wrap="none" rtlCol="0">
            <a:spAutoFit/>
          </a:bodyPr>
          <a:lstStyle/>
          <a:p>
            <a:r>
              <a:rPr lang="en-US" altLang="zh-CN" b="1" dirty="0">
                <a:solidFill>
                  <a:schemeClr val="bg1"/>
                </a:solidFill>
              </a:rPr>
              <a:t>m=1</a:t>
            </a:r>
            <a:endParaRPr lang="en-US" b="1" dirty="0">
              <a:solidFill>
                <a:schemeClr val="bg1"/>
              </a:solidFill>
            </a:endParaRPr>
          </a:p>
        </p:txBody>
      </p:sp>
      <p:sp>
        <p:nvSpPr>
          <p:cNvPr id="81" name="文本框 4">
            <a:extLst>
              <a:ext uri="{FF2B5EF4-FFF2-40B4-BE49-F238E27FC236}">
                <a16:creationId xmlns:a16="http://schemas.microsoft.com/office/drawing/2014/main" id="{E2E74273-DA1D-C146-A374-9C66F3859148}"/>
              </a:ext>
            </a:extLst>
          </p:cNvPr>
          <p:cNvSpPr txBox="1">
            <a:spLocks noChangeArrowheads="1"/>
          </p:cNvSpPr>
          <p:nvPr/>
        </p:nvSpPr>
        <p:spPr bwMode="auto">
          <a:xfrm>
            <a:off x="1594963" y="731909"/>
            <a:ext cx="2344049"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HAADF-STEM</a:t>
            </a:r>
          </a:p>
        </p:txBody>
      </p:sp>
      <p:sp>
        <p:nvSpPr>
          <p:cNvPr id="82" name="文本框 4">
            <a:extLst>
              <a:ext uri="{FF2B5EF4-FFF2-40B4-BE49-F238E27FC236}">
                <a16:creationId xmlns:a16="http://schemas.microsoft.com/office/drawing/2014/main" id="{05164226-2528-434C-A1B8-ABB004CB7B96}"/>
              </a:ext>
            </a:extLst>
          </p:cNvPr>
          <p:cNvSpPr txBox="1">
            <a:spLocks noChangeArrowheads="1"/>
          </p:cNvSpPr>
          <p:nvPr/>
        </p:nvSpPr>
        <p:spPr bwMode="auto">
          <a:xfrm>
            <a:off x="5237651" y="731909"/>
            <a:ext cx="282896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EELS</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based</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on</a:t>
            </a:r>
            <a:r>
              <a:rPr lang="zh-CN" altLang="en-US"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2000" b="1" dirty="0">
                <a:solidFill>
                  <a:schemeClr val="bg1"/>
                </a:solidFill>
                <a:latin typeface="Times New Roman" panose="02020603050405020304" pitchFamily="18" charset="0"/>
                <a:ea typeface="等线" panose="02010600030101010101" pitchFamily="2" charset="-122"/>
                <a:cs typeface="Times New Roman" panose="02020603050405020304" pitchFamily="18" charset="0"/>
              </a:rPr>
              <a:t>STEM</a:t>
            </a:r>
          </a:p>
        </p:txBody>
      </p:sp>
      <p:sp>
        <p:nvSpPr>
          <p:cNvPr id="83" name="TextBox 82">
            <a:extLst>
              <a:ext uri="{FF2B5EF4-FFF2-40B4-BE49-F238E27FC236}">
                <a16:creationId xmlns:a16="http://schemas.microsoft.com/office/drawing/2014/main" id="{E6691170-296A-1042-9F90-83D9A51B1540}"/>
              </a:ext>
            </a:extLst>
          </p:cNvPr>
          <p:cNvSpPr txBox="1"/>
          <p:nvPr/>
        </p:nvSpPr>
        <p:spPr>
          <a:xfrm>
            <a:off x="368030" y="3201052"/>
            <a:ext cx="432362" cy="276999"/>
          </a:xfrm>
          <a:prstGeom prst="rect">
            <a:avLst/>
          </a:prstGeom>
          <a:noFill/>
        </p:spPr>
        <p:txBody>
          <a:bodyPr wrap="none" rtlCol="0">
            <a:spAutoFit/>
          </a:bodyPr>
          <a:lstStyle/>
          <a:p>
            <a:r>
              <a:rPr lang="en-US" altLang="zh-CN" sz="1200" b="1" dirty="0">
                <a:solidFill>
                  <a:schemeClr val="bg1"/>
                </a:solidFill>
              </a:rPr>
              <a:t>STO</a:t>
            </a:r>
            <a:endParaRPr lang="en-US" sz="1200" b="1" dirty="0">
              <a:solidFill>
                <a:schemeClr val="bg1"/>
              </a:solidFill>
            </a:endParaRPr>
          </a:p>
        </p:txBody>
      </p:sp>
      <p:grpSp>
        <p:nvGrpSpPr>
          <p:cNvPr id="3" name="Group 2">
            <a:extLst>
              <a:ext uri="{FF2B5EF4-FFF2-40B4-BE49-F238E27FC236}">
                <a16:creationId xmlns:a16="http://schemas.microsoft.com/office/drawing/2014/main" id="{55BF540E-E1AB-EE45-BA59-9070ADC8861B}"/>
              </a:ext>
            </a:extLst>
          </p:cNvPr>
          <p:cNvGrpSpPr/>
          <p:nvPr/>
        </p:nvGrpSpPr>
        <p:grpSpPr>
          <a:xfrm>
            <a:off x="4620352" y="1371600"/>
            <a:ext cx="4147255" cy="3088479"/>
            <a:chOff x="4620352" y="1371600"/>
            <a:chExt cx="4147255" cy="3088479"/>
          </a:xfrm>
        </p:grpSpPr>
        <p:sp>
          <p:nvSpPr>
            <p:cNvPr id="84" name="Rectangle 83">
              <a:extLst>
                <a:ext uri="{FF2B5EF4-FFF2-40B4-BE49-F238E27FC236}">
                  <a16:creationId xmlns:a16="http://schemas.microsoft.com/office/drawing/2014/main" id="{8CE32359-650B-BF44-B352-362FCC22CB07}"/>
                </a:ext>
              </a:extLst>
            </p:cNvPr>
            <p:cNvSpPr/>
            <p:nvPr/>
          </p:nvSpPr>
          <p:spPr>
            <a:xfrm>
              <a:off x="6735824" y="1393478"/>
              <a:ext cx="2031783" cy="306242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B47F3F1-1675-D54B-9327-C5691B5BD120}"/>
                </a:ext>
              </a:extLst>
            </p:cNvPr>
            <p:cNvSpPr/>
            <p:nvPr/>
          </p:nvSpPr>
          <p:spPr>
            <a:xfrm>
              <a:off x="4620352" y="1397655"/>
              <a:ext cx="2031783" cy="306242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图片 26">
              <a:extLst>
                <a:ext uri="{FF2B5EF4-FFF2-40B4-BE49-F238E27FC236}">
                  <a16:creationId xmlns:a16="http://schemas.microsoft.com/office/drawing/2014/main" id="{A3D9092A-8A25-435C-A707-841E0E2002A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4674336" y="1657884"/>
              <a:ext cx="1953357" cy="2395707"/>
            </a:xfrm>
            <a:prstGeom prst="rect">
              <a:avLst/>
            </a:prstGeom>
          </p:spPr>
        </p:pic>
        <p:pic>
          <p:nvPicPr>
            <p:cNvPr id="6" name="图片 5">
              <a:extLst>
                <a:ext uri="{FF2B5EF4-FFF2-40B4-BE49-F238E27FC236}">
                  <a16:creationId xmlns:a16="http://schemas.microsoft.com/office/drawing/2014/main" id="{1C88FBEC-F4CD-4839-86C2-F555B767C549}"/>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4682806" y="4078165"/>
              <a:ext cx="1953357" cy="356194"/>
            </a:xfrm>
            <a:prstGeom prst="rect">
              <a:avLst/>
            </a:prstGeom>
          </p:spPr>
        </p:pic>
        <p:pic>
          <p:nvPicPr>
            <p:cNvPr id="29" name="图片 28">
              <a:extLst>
                <a:ext uri="{FF2B5EF4-FFF2-40B4-BE49-F238E27FC236}">
                  <a16:creationId xmlns:a16="http://schemas.microsoft.com/office/drawing/2014/main" id="{525EF725-2278-4F9C-B96E-C9E71205F29A}"/>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6766320" y="1657885"/>
              <a:ext cx="1746477" cy="2429560"/>
            </a:xfrm>
            <a:prstGeom prst="rect">
              <a:avLst/>
            </a:prstGeom>
            <a:solidFill>
              <a:srgbClr val="00B050"/>
            </a:solidFill>
            <a:ln>
              <a:noFill/>
            </a:ln>
          </p:spPr>
        </p:pic>
        <p:pic>
          <p:nvPicPr>
            <p:cNvPr id="9" name="图片 8">
              <a:extLst>
                <a:ext uri="{FF2B5EF4-FFF2-40B4-BE49-F238E27FC236}">
                  <a16:creationId xmlns:a16="http://schemas.microsoft.com/office/drawing/2014/main" id="{2F3FE52D-C9BE-46B6-90E8-0798E4B5093B}"/>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p:blipFill>
          <p:spPr>
            <a:xfrm>
              <a:off x="6848783" y="4087445"/>
              <a:ext cx="1664014" cy="356195"/>
            </a:xfrm>
            <a:prstGeom prst="rect">
              <a:avLst/>
            </a:prstGeom>
          </p:spPr>
        </p:pic>
        <p:sp>
          <p:nvSpPr>
            <p:cNvPr id="11" name="Down Arrow 12">
              <a:extLst>
                <a:ext uri="{FF2B5EF4-FFF2-40B4-BE49-F238E27FC236}">
                  <a16:creationId xmlns:a16="http://schemas.microsoft.com/office/drawing/2014/main" id="{50E737FE-7E04-4957-801C-9146548022A4}"/>
                </a:ext>
              </a:extLst>
            </p:cNvPr>
            <p:cNvSpPr/>
            <p:nvPr/>
          </p:nvSpPr>
          <p:spPr>
            <a:xfrm>
              <a:off x="7100391" y="3528610"/>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12" name="Down Arrow 12">
              <a:extLst>
                <a:ext uri="{FF2B5EF4-FFF2-40B4-BE49-F238E27FC236}">
                  <a16:creationId xmlns:a16="http://schemas.microsoft.com/office/drawing/2014/main" id="{CDDB82D6-8AA8-43A6-98B8-11D89776BB8B}"/>
                </a:ext>
              </a:extLst>
            </p:cNvPr>
            <p:cNvSpPr/>
            <p:nvPr/>
          </p:nvSpPr>
          <p:spPr>
            <a:xfrm>
              <a:off x="7104158" y="3135070"/>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13" name="Down Arrow 12">
              <a:extLst>
                <a:ext uri="{FF2B5EF4-FFF2-40B4-BE49-F238E27FC236}">
                  <a16:creationId xmlns:a16="http://schemas.microsoft.com/office/drawing/2014/main" id="{98EF4E9C-54F8-4BAB-A422-2D213C3350B3}"/>
                </a:ext>
              </a:extLst>
            </p:cNvPr>
            <p:cNvSpPr/>
            <p:nvPr/>
          </p:nvSpPr>
          <p:spPr>
            <a:xfrm>
              <a:off x="7112584" y="2603038"/>
              <a:ext cx="121149" cy="209176"/>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14" name="Down Arrow 12">
              <a:extLst>
                <a:ext uri="{FF2B5EF4-FFF2-40B4-BE49-F238E27FC236}">
                  <a16:creationId xmlns:a16="http://schemas.microsoft.com/office/drawing/2014/main" id="{A785F5C7-CDFC-40F5-A679-7CAE47150760}"/>
                </a:ext>
              </a:extLst>
            </p:cNvPr>
            <p:cNvSpPr/>
            <p:nvPr/>
          </p:nvSpPr>
          <p:spPr>
            <a:xfrm>
              <a:off x="7100701" y="2238051"/>
              <a:ext cx="121149" cy="132162"/>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36" name="Down Arrow 12">
              <a:extLst>
                <a:ext uri="{FF2B5EF4-FFF2-40B4-BE49-F238E27FC236}">
                  <a16:creationId xmlns:a16="http://schemas.microsoft.com/office/drawing/2014/main" id="{851D8287-54A5-47E8-8EF3-C67162ABEA6D}"/>
                </a:ext>
              </a:extLst>
            </p:cNvPr>
            <p:cNvSpPr/>
            <p:nvPr/>
          </p:nvSpPr>
          <p:spPr>
            <a:xfrm>
              <a:off x="7105781" y="1742789"/>
              <a:ext cx="121149" cy="132162"/>
            </a:xfrm>
            <a:prstGeom prst="down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rgbClr val="7030A0"/>
                </a:solidFill>
              </a:endParaRPr>
            </a:p>
          </p:txBody>
        </p:sp>
        <p:sp>
          <p:nvSpPr>
            <p:cNvPr id="85" name="文本框 4">
              <a:extLst>
                <a:ext uri="{FF2B5EF4-FFF2-40B4-BE49-F238E27FC236}">
                  <a16:creationId xmlns:a16="http://schemas.microsoft.com/office/drawing/2014/main" id="{5FDB3765-826E-2942-B085-0D8B665E58BF}"/>
                </a:ext>
              </a:extLst>
            </p:cNvPr>
            <p:cNvSpPr txBox="1">
              <a:spLocks noChangeArrowheads="1"/>
            </p:cNvSpPr>
            <p:nvPr/>
          </p:nvSpPr>
          <p:spPr bwMode="auto">
            <a:xfrm>
              <a:off x="5847699" y="1793221"/>
              <a:ext cx="903373"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solidFill>
                    <a:srgbClr val="C00000"/>
                  </a:solidFill>
                  <a:highlight>
                    <a:srgbClr val="FFFFFF"/>
                  </a:highlight>
                  <a:latin typeface="Calibri" panose="020F0502020204030204" pitchFamily="34" charset="0"/>
                  <a:ea typeface="等线" panose="02010600030101010101" pitchFamily="2" charset="-122"/>
                </a:rPr>
                <a:t>Ti</a:t>
              </a:r>
              <a:r>
                <a:rPr lang="en-US" altLang="zh-CN" b="1" baseline="30000" dirty="0">
                  <a:solidFill>
                    <a:srgbClr val="C00000"/>
                  </a:solidFill>
                  <a:highlight>
                    <a:srgbClr val="FFFFFF"/>
                  </a:highlight>
                  <a:latin typeface="Calibri" panose="020F0502020204030204" pitchFamily="34" charset="0"/>
                  <a:ea typeface="等线" panose="02010600030101010101" pitchFamily="2" charset="-122"/>
                </a:rPr>
                <a:t>4+~3+</a:t>
              </a:r>
            </a:p>
          </p:txBody>
        </p:sp>
        <p:sp>
          <p:nvSpPr>
            <p:cNvPr id="86" name="文本框 4">
              <a:extLst>
                <a:ext uri="{FF2B5EF4-FFF2-40B4-BE49-F238E27FC236}">
                  <a16:creationId xmlns:a16="http://schemas.microsoft.com/office/drawing/2014/main" id="{E4A70294-599C-2448-BD50-71663710CF16}"/>
                </a:ext>
              </a:extLst>
            </p:cNvPr>
            <p:cNvSpPr txBox="1">
              <a:spLocks noChangeArrowheads="1"/>
            </p:cNvSpPr>
            <p:nvPr/>
          </p:nvSpPr>
          <p:spPr bwMode="auto">
            <a:xfrm>
              <a:off x="6060908" y="3581400"/>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87" name="文本框 4">
              <a:extLst>
                <a:ext uri="{FF2B5EF4-FFF2-40B4-BE49-F238E27FC236}">
                  <a16:creationId xmlns:a16="http://schemas.microsoft.com/office/drawing/2014/main" id="{6A63F0D3-600D-BF44-B84A-11A3A0EBA34A}"/>
                </a:ext>
              </a:extLst>
            </p:cNvPr>
            <p:cNvSpPr txBox="1">
              <a:spLocks noChangeArrowheads="1"/>
            </p:cNvSpPr>
            <p:nvPr/>
          </p:nvSpPr>
          <p:spPr bwMode="auto">
            <a:xfrm>
              <a:off x="6060908" y="2895600"/>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89" name="文本框 4">
              <a:extLst>
                <a:ext uri="{FF2B5EF4-FFF2-40B4-BE49-F238E27FC236}">
                  <a16:creationId xmlns:a16="http://schemas.microsoft.com/office/drawing/2014/main" id="{9B0671A6-9B91-9943-8AA1-3C3D0BF43620}"/>
                </a:ext>
              </a:extLst>
            </p:cNvPr>
            <p:cNvSpPr txBox="1">
              <a:spLocks noChangeArrowheads="1"/>
            </p:cNvSpPr>
            <p:nvPr/>
          </p:nvSpPr>
          <p:spPr bwMode="auto">
            <a:xfrm>
              <a:off x="6060908" y="2333337"/>
              <a:ext cx="720892"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Calibri" panose="020F0502020204030204" pitchFamily="34" charset="0"/>
                  <a:ea typeface="等线" panose="02010600030101010101" pitchFamily="2" charset="-122"/>
                </a:rPr>
                <a:t>Ti</a:t>
              </a:r>
              <a:r>
                <a:rPr lang="en-US" altLang="zh-CN" b="1" baseline="30000" dirty="0">
                  <a:highlight>
                    <a:srgbClr val="FFFFFF"/>
                  </a:highlight>
                  <a:latin typeface="Calibri" panose="020F0502020204030204" pitchFamily="34" charset="0"/>
                  <a:ea typeface="等线" panose="02010600030101010101" pitchFamily="2" charset="-122"/>
                </a:rPr>
                <a:t>4+</a:t>
              </a:r>
            </a:p>
          </p:txBody>
        </p:sp>
        <p:sp>
          <p:nvSpPr>
            <p:cNvPr id="90" name="文本框 4">
              <a:extLst>
                <a:ext uri="{FF2B5EF4-FFF2-40B4-BE49-F238E27FC236}">
                  <a16:creationId xmlns:a16="http://schemas.microsoft.com/office/drawing/2014/main" id="{76E049A2-5970-4240-B1A5-D97A3EB13E47}"/>
                </a:ext>
              </a:extLst>
            </p:cNvPr>
            <p:cNvSpPr txBox="1">
              <a:spLocks noChangeArrowheads="1"/>
            </p:cNvSpPr>
            <p:nvPr/>
          </p:nvSpPr>
          <p:spPr bwMode="auto">
            <a:xfrm>
              <a:off x="4648200" y="1397252"/>
              <a:ext cx="1232467"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err="1">
                  <a:highlight>
                    <a:srgbClr val="FFFFFF"/>
                  </a:highlight>
                  <a:latin typeface="Times New Roman" panose="02020603050405020304" pitchFamily="18" charset="0"/>
                  <a:ea typeface="等线" panose="02010600030101010101" pitchFamily="2" charset="-122"/>
                  <a:cs typeface="Times New Roman" panose="02020603050405020304" pitchFamily="18" charset="0"/>
                </a:rPr>
                <a:t>Ti</a:t>
              </a:r>
              <a:r>
                <a:rPr lang="en-US" altLang="zh-CN" b="1" dirty="0">
                  <a:highlight>
                    <a:srgbClr val="FFFFFF"/>
                  </a:highlight>
                  <a:latin typeface="Times New Roman" panose="02020603050405020304" pitchFamily="18" charset="0"/>
                  <a:ea typeface="等线" panose="02010600030101010101" pitchFamily="2" charset="-122"/>
                  <a:cs typeface="Times New Roman" panose="02020603050405020304" pitchFamily="18" charset="0"/>
                </a:rPr>
                <a:t> L-edge</a:t>
              </a:r>
            </a:p>
          </p:txBody>
        </p:sp>
        <p:sp>
          <p:nvSpPr>
            <p:cNvPr id="91" name="文本框 4">
              <a:extLst>
                <a:ext uri="{FF2B5EF4-FFF2-40B4-BE49-F238E27FC236}">
                  <a16:creationId xmlns:a16="http://schemas.microsoft.com/office/drawing/2014/main" id="{88A12E9B-788C-924C-AB24-24786AD4F805}"/>
                </a:ext>
              </a:extLst>
            </p:cNvPr>
            <p:cNvSpPr txBox="1">
              <a:spLocks noChangeArrowheads="1"/>
            </p:cNvSpPr>
            <p:nvPr/>
          </p:nvSpPr>
          <p:spPr bwMode="auto">
            <a:xfrm>
              <a:off x="6781800" y="1371600"/>
              <a:ext cx="1165107"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highlight>
                    <a:srgbClr val="FFFFFF"/>
                  </a:highlight>
                  <a:latin typeface="Times New Roman" panose="02020603050405020304" pitchFamily="18" charset="0"/>
                  <a:ea typeface="等线" panose="02010600030101010101" pitchFamily="2" charset="-122"/>
                  <a:cs typeface="Times New Roman" panose="02020603050405020304" pitchFamily="18" charset="0"/>
                </a:rPr>
                <a:t>O K-edge</a:t>
              </a:r>
            </a:p>
          </p:txBody>
        </p:sp>
        <p:sp>
          <p:nvSpPr>
            <p:cNvPr id="92" name="文本框 4">
              <a:extLst>
                <a:ext uri="{FF2B5EF4-FFF2-40B4-BE49-F238E27FC236}">
                  <a16:creationId xmlns:a16="http://schemas.microsoft.com/office/drawing/2014/main" id="{06FD5E4B-0010-2D49-B1A2-A4E15806CA3E}"/>
                </a:ext>
              </a:extLst>
            </p:cNvPr>
            <p:cNvSpPr txBox="1">
              <a:spLocks noChangeArrowheads="1"/>
            </p:cNvSpPr>
            <p:nvPr/>
          </p:nvSpPr>
          <p:spPr bwMode="auto">
            <a:xfrm>
              <a:off x="5847699" y="1403937"/>
              <a:ext cx="903373" cy="369332"/>
            </a:xfrm>
            <a:prstGeom prst="rect">
              <a:avLst/>
            </a:prstGeom>
            <a:no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b="1" dirty="0">
                  <a:solidFill>
                    <a:srgbClr val="C00000"/>
                  </a:solidFill>
                  <a:highlight>
                    <a:srgbClr val="FFFFFF"/>
                  </a:highlight>
                  <a:latin typeface="Calibri" panose="020F0502020204030204" pitchFamily="34" charset="0"/>
                  <a:ea typeface="等线" panose="02010600030101010101" pitchFamily="2" charset="-122"/>
                </a:rPr>
                <a:t>Ti</a:t>
              </a:r>
              <a:r>
                <a:rPr lang="en-US" altLang="zh-CN" b="1" baseline="30000" dirty="0">
                  <a:solidFill>
                    <a:srgbClr val="C00000"/>
                  </a:solidFill>
                  <a:highlight>
                    <a:srgbClr val="FFFFFF"/>
                  </a:highlight>
                  <a:latin typeface="Calibri" panose="020F0502020204030204" pitchFamily="34" charset="0"/>
                  <a:ea typeface="等线" panose="02010600030101010101" pitchFamily="2" charset="-122"/>
                </a:rPr>
                <a:t>4+~3+</a:t>
              </a:r>
            </a:p>
          </p:txBody>
        </p:sp>
      </p:grpSp>
      <p:grpSp>
        <p:nvGrpSpPr>
          <p:cNvPr id="5" name="Group 4">
            <a:extLst>
              <a:ext uri="{FF2B5EF4-FFF2-40B4-BE49-F238E27FC236}">
                <a16:creationId xmlns:a16="http://schemas.microsoft.com/office/drawing/2014/main" id="{FD1601FA-10CA-7844-BB9C-2FA0AF0B1131}"/>
              </a:ext>
            </a:extLst>
          </p:cNvPr>
          <p:cNvGrpSpPr/>
          <p:nvPr/>
        </p:nvGrpSpPr>
        <p:grpSpPr>
          <a:xfrm>
            <a:off x="544775" y="4626686"/>
            <a:ext cx="8029809" cy="2065573"/>
            <a:chOff x="517470" y="4742670"/>
            <a:chExt cx="8029809" cy="2065573"/>
          </a:xfrm>
        </p:grpSpPr>
        <p:grpSp>
          <p:nvGrpSpPr>
            <p:cNvPr id="4" name="Group 3">
              <a:extLst>
                <a:ext uri="{FF2B5EF4-FFF2-40B4-BE49-F238E27FC236}">
                  <a16:creationId xmlns:a16="http://schemas.microsoft.com/office/drawing/2014/main" id="{56913A29-0589-4740-B54F-9F0505630587}"/>
                </a:ext>
              </a:extLst>
            </p:cNvPr>
            <p:cNvGrpSpPr/>
            <p:nvPr/>
          </p:nvGrpSpPr>
          <p:grpSpPr>
            <a:xfrm>
              <a:off x="517470" y="4742670"/>
              <a:ext cx="8029809" cy="2065573"/>
              <a:chOff x="517470" y="4742670"/>
              <a:chExt cx="8029809" cy="2065573"/>
            </a:xfrm>
          </p:grpSpPr>
          <p:pic>
            <p:nvPicPr>
              <p:cNvPr id="8" name="图片 7">
                <a:extLst>
                  <a:ext uri="{FF2B5EF4-FFF2-40B4-BE49-F238E27FC236}">
                    <a16:creationId xmlns:a16="http://schemas.microsoft.com/office/drawing/2014/main" id="{10036EEC-4AF6-4372-AC16-3B82AB24082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05414" y="4742670"/>
                <a:ext cx="2041865" cy="2065573"/>
              </a:xfrm>
              <a:prstGeom prst="rect">
                <a:avLst/>
              </a:prstGeom>
            </p:spPr>
          </p:pic>
          <p:sp>
            <p:nvSpPr>
              <p:cNvPr id="65" name="文本框 4">
                <a:extLst>
                  <a:ext uri="{FF2B5EF4-FFF2-40B4-BE49-F238E27FC236}">
                    <a16:creationId xmlns:a16="http://schemas.microsoft.com/office/drawing/2014/main" id="{57E0D61A-DE90-449B-BEC9-76A3B6517971}"/>
                  </a:ext>
                </a:extLst>
              </p:cNvPr>
              <p:cNvSpPr txBox="1">
                <a:spLocks noChangeArrowheads="1"/>
              </p:cNvSpPr>
              <p:nvPr/>
            </p:nvSpPr>
            <p:spPr bwMode="auto">
              <a:xfrm>
                <a:off x="517470" y="5167850"/>
                <a:ext cx="5730930" cy="1289071"/>
              </a:xfrm>
              <a:prstGeom prst="rect">
                <a:avLst/>
              </a:prstGeom>
              <a:noFill/>
              <a:ln w="9525">
                <a:solidFill>
                  <a:schemeClr val="accent1">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Standard Ti</a:t>
                </a:r>
                <a:r>
                  <a:rPr lang="en-US" altLang="zh-CN" b="1" baseline="30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4+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in buffer layers,</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no</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oxygen</a:t>
                </a:r>
                <a:r>
                  <a:rPr lang="zh-CN" alt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vacancies</a:t>
                </a:r>
              </a:p>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Moderate valence change for </a:t>
                </a:r>
                <a:r>
                  <a:rPr lang="en-US" altLang="zh-CN" b="1" dirty="0" err="1">
                    <a:solidFill>
                      <a:srgbClr val="FFFF00"/>
                    </a:solidFill>
                    <a:latin typeface="Times New Roman" panose="02020603050405020304" pitchFamily="18" charset="0"/>
                    <a:ea typeface="等线" panose="02010600030101010101" pitchFamily="2" charset="-122"/>
                    <a:cs typeface="Times New Roman" panose="02020603050405020304" pitchFamily="18" charset="0"/>
                  </a:rPr>
                  <a:t>Ti</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in m=1</a:t>
                </a:r>
              </a:p>
              <a:p>
                <a:pPr marL="285750" lvl="0" indent="-285750">
                  <a:lnSpc>
                    <a:spcPct val="150000"/>
                  </a:lnSpc>
                  <a:buFont typeface="Calibri" panose="020F0502020204030204" pitchFamily="34" charset="0"/>
                  <a:buChar char="▫"/>
                </a:pP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Small XMCD signal around 530.8 eV (Ti</a:t>
                </a:r>
                <a:r>
                  <a:rPr lang="en-US" altLang="zh-CN" b="1" baseline="-25000"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3d</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a:t>
                </a:r>
              </a:p>
            </p:txBody>
          </p:sp>
        </p:grpSp>
        <p:sp>
          <p:nvSpPr>
            <p:cNvPr id="55" name="文本框 4">
              <a:extLst>
                <a:ext uri="{FF2B5EF4-FFF2-40B4-BE49-F238E27FC236}">
                  <a16:creationId xmlns:a16="http://schemas.microsoft.com/office/drawing/2014/main" id="{9D98934B-1235-AD40-A050-EAFE3159C93B}"/>
                </a:ext>
              </a:extLst>
            </p:cNvPr>
            <p:cNvSpPr txBox="1">
              <a:spLocks noChangeArrowheads="1"/>
            </p:cNvSpPr>
            <p:nvPr/>
          </p:nvSpPr>
          <p:spPr bwMode="auto">
            <a:xfrm>
              <a:off x="6787923" y="5305738"/>
              <a:ext cx="1746477" cy="461665"/>
            </a:xfrm>
            <a:prstGeom prst="rect">
              <a:avLst/>
            </a:prstGeom>
            <a:solidFill>
              <a:srgbClr val="FFFFFF"/>
            </a:solidFill>
            <a:ln w="9525">
              <a:noFill/>
              <a:miter lim="800000"/>
              <a:headEnd/>
              <a:tailEnd/>
            </a:ln>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2400" b="1" dirty="0">
                  <a:latin typeface="Times New Roman" panose="02020603050405020304" pitchFamily="18" charset="0"/>
                  <a:ea typeface="等线" panose="02010600030101010101" pitchFamily="2" charset="-122"/>
                  <a:cs typeface="Times New Roman" panose="02020603050405020304" pitchFamily="18" charset="0"/>
                </a:rPr>
                <a:t>XMCD</a:t>
              </a:r>
            </a:p>
          </p:txBody>
        </p:sp>
      </p:grpSp>
      <p:sp>
        <p:nvSpPr>
          <p:cNvPr id="56" name="矩形 70">
            <a:extLst>
              <a:ext uri="{FF2B5EF4-FFF2-40B4-BE49-F238E27FC236}">
                <a16:creationId xmlns:a16="http://schemas.microsoft.com/office/drawing/2014/main" id="{580DD112-804A-A641-ABC8-9E953EF59B59}"/>
              </a:ext>
            </a:extLst>
          </p:cNvPr>
          <p:cNvSpPr/>
          <p:nvPr/>
        </p:nvSpPr>
        <p:spPr>
          <a:xfrm>
            <a:off x="404543" y="6472302"/>
            <a:ext cx="3889398" cy="261610"/>
          </a:xfrm>
          <a:prstGeom prst="rect">
            <a:avLst/>
          </a:prstGeom>
        </p:spPr>
        <p:txBody>
          <a:bodyPr wrap="square">
            <a:spAutoFit/>
          </a:bodyPr>
          <a:lstStyle/>
          <a:p>
            <a:r>
              <a:rPr lang="fr-FR" altLang="zh-CN" sz="1100" i="1" dirty="0">
                <a:solidFill>
                  <a:srgbClr val="FFFF00"/>
                </a:solidFill>
                <a:latin typeface="Arial" panose="020B0604020202020204" pitchFamily="34" charset="0"/>
              </a:rPr>
              <a:t>Collaborate with  Prof. P. Wang @NJU, M. Ye @SIMIT</a:t>
            </a:r>
          </a:p>
        </p:txBody>
      </p:sp>
    </p:spTree>
    <p:extLst>
      <p:ext uri="{BB962C8B-B14F-4D97-AF65-F5344CB8AC3E}">
        <p14:creationId xmlns:p14="http://schemas.microsoft.com/office/powerpoint/2010/main" val="33040271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a:extLst>
              <a:ext uri="{FF2B5EF4-FFF2-40B4-BE49-F238E27FC236}">
                <a16:creationId xmlns:a16="http://schemas.microsoft.com/office/drawing/2014/main" id="{E77862F5-A2FB-4997-B956-E0B5D70DC1F1}"/>
              </a:ext>
            </a:extLst>
          </p:cNvPr>
          <p:cNvPicPr>
            <a:picLocks noChangeAspect="1"/>
          </p:cNvPicPr>
          <p:nvPr/>
        </p:nvPicPr>
        <p:blipFill rotWithShape="1">
          <a:blip r:embed="rId2">
            <a:extLst>
              <a:ext uri="{28A0092B-C50C-407E-A947-70E740481C1C}">
                <a14:useLocalDpi xmlns:a14="http://schemas.microsoft.com/office/drawing/2010/main" val="0"/>
              </a:ext>
            </a:extLst>
          </a:blip>
          <a:srcRect l="22746" t="43077" r="5072" b="16164"/>
          <a:stretch/>
        </p:blipFill>
        <p:spPr>
          <a:xfrm>
            <a:off x="4531962" y="858525"/>
            <a:ext cx="4401575" cy="4369223"/>
          </a:xfrm>
          <a:prstGeom prst="rect">
            <a:avLst/>
          </a:prstGeom>
        </p:spPr>
      </p:pic>
      <p:sp>
        <p:nvSpPr>
          <p:cNvPr id="59" name="TextBox 58">
            <a:extLst>
              <a:ext uri="{FF2B5EF4-FFF2-40B4-BE49-F238E27FC236}">
                <a16:creationId xmlns:a16="http://schemas.microsoft.com/office/drawing/2014/main" id="{97347337-3098-4EC6-9F24-5B10E285DCB3}"/>
              </a:ext>
            </a:extLst>
          </p:cNvPr>
          <p:cNvSpPr txBox="1"/>
          <p:nvPr/>
        </p:nvSpPr>
        <p:spPr>
          <a:xfrm>
            <a:off x="299520" y="5480552"/>
            <a:ext cx="8498500" cy="923330"/>
          </a:xfrm>
          <a:prstGeom prst="rect">
            <a:avLst/>
          </a:prstGeom>
          <a:noFill/>
          <a:ln>
            <a:solidFill>
              <a:schemeClr val="bg1"/>
            </a:solidFill>
          </a:ln>
        </p:spPr>
        <p:txBody>
          <a:bodyPr wrap="square" rtlCol="0">
            <a:spAutoFit/>
          </a:bodyPr>
          <a:lstStyle/>
          <a:p>
            <a:pPr marL="285750" indent="-285750">
              <a:buSzPct val="50000"/>
              <a:buFont typeface="Wingdings" pitchFamily="2" charset="2"/>
              <a:buChar char="q"/>
            </a:pPr>
            <a:r>
              <a:rPr lang="en-US" dirty="0">
                <a:solidFill>
                  <a:srgbClr val="FFFF00"/>
                </a:solidFill>
                <a:latin typeface="Times New Roman" panose="02020603050405020304" pitchFamily="18" charset="0"/>
                <a:cs typeface="Times New Roman" panose="02020603050405020304" pitchFamily="18" charset="0"/>
              </a:rPr>
              <a:t> </a:t>
            </a:r>
            <a:r>
              <a:rPr 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The charge transfer across nonpolar interfaces;</a:t>
            </a:r>
          </a:p>
          <a:p>
            <a:pPr marL="285750" indent="-285750">
              <a:buSzPct val="50000"/>
              <a:buFont typeface="Wingdings" pitchFamily="2" charset="2"/>
              <a:buChar char="q"/>
            </a:pPr>
            <a:r>
              <a:rPr 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Electrons transferring from </a:t>
            </a:r>
            <a:r>
              <a:rPr lang="en-US" b="1" dirty="0" err="1">
                <a:solidFill>
                  <a:srgbClr val="FFFF00"/>
                </a:solidFill>
                <a:latin typeface="Times New Roman" panose="02020603050405020304" pitchFamily="18" charset="0"/>
                <a:ea typeface="等线" panose="02010600030101010101" pitchFamily="2" charset="-122"/>
                <a:cs typeface="Times New Roman" panose="02020603050405020304" pitchFamily="18" charset="0"/>
              </a:rPr>
              <a:t>Ir</a:t>
            </a:r>
            <a:r>
              <a:rPr 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to </a:t>
            </a:r>
            <a:r>
              <a:rPr lang="en-US" b="1" dirty="0" err="1">
                <a:solidFill>
                  <a:srgbClr val="FFFF00"/>
                </a:solidFill>
                <a:latin typeface="Times New Roman" panose="02020603050405020304" pitchFamily="18" charset="0"/>
                <a:ea typeface="等线" panose="02010600030101010101" pitchFamily="2" charset="-122"/>
                <a:cs typeface="Times New Roman" panose="02020603050405020304" pitchFamily="18" charset="0"/>
              </a:rPr>
              <a:t>Ti</a:t>
            </a:r>
            <a:r>
              <a:rPr 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for m=2, larger in-plane octahedral rotation</a:t>
            </a:r>
          </a:p>
          <a:p>
            <a:pPr>
              <a:buSzPct val="50000"/>
            </a:pPr>
            <a:r>
              <a:rPr 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      would result in more prominent charge transfer </a:t>
            </a:r>
            <a:r>
              <a:rPr lang="en-US" altLang="zh-CN"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than </a:t>
            </a:r>
            <a:r>
              <a:rPr lang="en-US" b="1" dirty="0">
                <a:solidFill>
                  <a:srgbClr val="FFFF00"/>
                </a:solidFill>
                <a:latin typeface="Times New Roman" panose="02020603050405020304" pitchFamily="18" charset="0"/>
                <a:ea typeface="等线" panose="02010600030101010101" pitchFamily="2" charset="-122"/>
                <a:cs typeface="Times New Roman" panose="02020603050405020304" pitchFamily="18" charset="0"/>
              </a:rPr>
              <a:t>for m=0.5</a:t>
            </a:r>
            <a:r>
              <a:rPr lang="en-US" dirty="0">
                <a:solidFill>
                  <a:srgbClr val="FFFF00"/>
                </a:solidFill>
                <a:latin typeface="Times New Roman" panose="02020603050405020304" pitchFamily="18" charset="0"/>
                <a:cs typeface="Times New Roman" panose="02020603050405020304" pitchFamily="18" charset="0"/>
              </a:rPr>
              <a:t>.</a:t>
            </a:r>
          </a:p>
        </p:txBody>
      </p:sp>
      <p:pic>
        <p:nvPicPr>
          <p:cNvPr id="62" name="Picture 61">
            <a:extLst>
              <a:ext uri="{FF2B5EF4-FFF2-40B4-BE49-F238E27FC236}">
                <a16:creationId xmlns:a16="http://schemas.microsoft.com/office/drawing/2014/main" id="{4BCBF5C0-F9F7-44F7-8B95-30FDB2C9EC19}"/>
              </a:ext>
            </a:extLst>
          </p:cNvPr>
          <p:cNvPicPr>
            <a:picLocks noChangeAspect="1"/>
          </p:cNvPicPr>
          <p:nvPr/>
        </p:nvPicPr>
        <p:blipFill>
          <a:blip r:embed="rId3"/>
          <a:stretch>
            <a:fillRect/>
          </a:stretch>
        </p:blipFill>
        <p:spPr>
          <a:xfrm>
            <a:off x="2133600" y="3459369"/>
            <a:ext cx="2031230" cy="1776128"/>
          </a:xfrm>
          <a:prstGeom prst="rect">
            <a:avLst/>
          </a:prstGeom>
          <a:solidFill>
            <a:schemeClr val="bg1"/>
          </a:solidFill>
        </p:spPr>
      </p:pic>
      <p:sp>
        <p:nvSpPr>
          <p:cNvPr id="7" name="Rectangle 5">
            <a:extLst>
              <a:ext uri="{FF2B5EF4-FFF2-40B4-BE49-F238E27FC236}">
                <a16:creationId xmlns:a16="http://schemas.microsoft.com/office/drawing/2014/main" id="{16A1F60E-F8E0-954F-9799-B4E279F9D2EB}"/>
              </a:ext>
            </a:extLst>
          </p:cNvPr>
          <p:cNvSpPr/>
          <p:nvPr/>
        </p:nvSpPr>
        <p:spPr>
          <a:xfrm>
            <a:off x="-76200" y="111090"/>
            <a:ext cx="9144000" cy="461665"/>
          </a:xfrm>
          <a:prstGeom prst="rect">
            <a:avLst/>
          </a:prstGeom>
        </p:spPr>
        <p:txBody>
          <a:bodyPr wrap="square">
            <a:spAutoFit/>
          </a:bodyPr>
          <a:lstStyle/>
          <a:p>
            <a:pPr algn="ctr"/>
            <a:r>
              <a:rPr 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Charge transfer tuning by oxygen octahedral rotation manipulation</a:t>
            </a:r>
            <a:endPar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cxnSp>
        <p:nvCxnSpPr>
          <p:cNvPr id="8" name="Straight Connector 7">
            <a:extLst>
              <a:ext uri="{FF2B5EF4-FFF2-40B4-BE49-F238E27FC236}">
                <a16:creationId xmlns:a16="http://schemas.microsoft.com/office/drawing/2014/main" id="{A8D8EE2E-989F-4D4C-86FE-0EF88587A333}"/>
              </a:ext>
            </a:extLst>
          </p:cNvPr>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pic>
        <p:nvPicPr>
          <p:cNvPr id="9" name="Picture 8">
            <a:extLst>
              <a:ext uri="{FF2B5EF4-FFF2-40B4-BE49-F238E27FC236}">
                <a16:creationId xmlns:a16="http://schemas.microsoft.com/office/drawing/2014/main" id="{F102995C-BB70-7349-B84F-48CC663A33A3}"/>
              </a:ext>
            </a:extLst>
          </p:cNvPr>
          <p:cNvPicPr>
            <a:picLocks noChangeAspect="1"/>
          </p:cNvPicPr>
          <p:nvPr/>
        </p:nvPicPr>
        <p:blipFill>
          <a:blip r:embed="rId4"/>
          <a:stretch>
            <a:fillRect/>
          </a:stretch>
        </p:blipFill>
        <p:spPr>
          <a:xfrm>
            <a:off x="249340" y="858526"/>
            <a:ext cx="4094060" cy="1788194"/>
          </a:xfrm>
          <a:prstGeom prst="rect">
            <a:avLst/>
          </a:prstGeom>
        </p:spPr>
      </p:pic>
      <p:sp>
        <p:nvSpPr>
          <p:cNvPr id="10" name="Rectangle 9">
            <a:extLst>
              <a:ext uri="{FF2B5EF4-FFF2-40B4-BE49-F238E27FC236}">
                <a16:creationId xmlns:a16="http://schemas.microsoft.com/office/drawing/2014/main" id="{49DE8481-DD92-5747-B60A-387752FC63D0}"/>
              </a:ext>
            </a:extLst>
          </p:cNvPr>
          <p:cNvSpPr/>
          <p:nvPr/>
        </p:nvSpPr>
        <p:spPr>
          <a:xfrm>
            <a:off x="-76200" y="2683565"/>
            <a:ext cx="4800600" cy="646331"/>
          </a:xfrm>
          <a:prstGeom prst="rect">
            <a:avLst/>
          </a:prstGeom>
        </p:spPr>
        <p:txBody>
          <a:bodyPr wrap="square">
            <a:spAutoFit/>
          </a:bodyPr>
          <a:lstStyle/>
          <a:p>
            <a:pPr algn="ctr"/>
            <a:r>
              <a:rPr lang="en-US" altLang="zh-CN" dirty="0">
                <a:solidFill>
                  <a:schemeClr val="bg1"/>
                </a:solidFill>
                <a:latin typeface="Times" pitchFamily="2" charset="0"/>
              </a:rPr>
              <a:t>Rotation of the IrO</a:t>
            </a:r>
            <a:r>
              <a:rPr lang="en-US" altLang="zh-CN" sz="800" dirty="0">
                <a:solidFill>
                  <a:schemeClr val="bg1"/>
                </a:solidFill>
                <a:latin typeface="Times" pitchFamily="2" charset="0"/>
              </a:rPr>
              <a:t>6  </a:t>
            </a:r>
            <a:r>
              <a:rPr lang="en-US" altLang="zh-CN" dirty="0">
                <a:solidFill>
                  <a:schemeClr val="bg1"/>
                </a:solidFill>
                <a:latin typeface="Times" pitchFamily="2" charset="0"/>
              </a:rPr>
              <a:t>octahedral due to </a:t>
            </a:r>
          </a:p>
          <a:p>
            <a:pPr algn="ctr"/>
            <a:r>
              <a:rPr lang="en-US" altLang="zh-CN" dirty="0">
                <a:solidFill>
                  <a:schemeClr val="bg1"/>
                </a:solidFill>
                <a:latin typeface="Times" pitchFamily="2" charset="0"/>
              </a:rPr>
              <a:t>lattice mismatch</a:t>
            </a:r>
            <a:endParaRPr lang="zh-CN" altLang="en-US" dirty="0">
              <a:solidFill>
                <a:schemeClr val="bg1"/>
              </a:solidFill>
              <a:latin typeface="Times" pitchFamily="2" charset="0"/>
            </a:endParaRPr>
          </a:p>
        </p:txBody>
      </p:sp>
      <p:sp>
        <p:nvSpPr>
          <p:cNvPr id="2" name="TextBox 1">
            <a:extLst>
              <a:ext uri="{FF2B5EF4-FFF2-40B4-BE49-F238E27FC236}">
                <a16:creationId xmlns:a16="http://schemas.microsoft.com/office/drawing/2014/main" id="{E7FABE1A-E8BE-DD48-874B-136D17DCFECF}"/>
              </a:ext>
            </a:extLst>
          </p:cNvPr>
          <p:cNvSpPr txBox="1"/>
          <p:nvPr/>
        </p:nvSpPr>
        <p:spPr>
          <a:xfrm>
            <a:off x="264500" y="4072766"/>
            <a:ext cx="1710725" cy="646331"/>
          </a:xfrm>
          <a:prstGeom prst="rect">
            <a:avLst/>
          </a:prstGeom>
          <a:noFill/>
        </p:spPr>
        <p:txBody>
          <a:bodyPr wrap="non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First-principles</a:t>
            </a:r>
          </a:p>
          <a:p>
            <a:pPr algn="ctr"/>
            <a:r>
              <a:rPr lang="en-US" b="1" dirty="0">
                <a:solidFill>
                  <a:schemeClr val="bg1"/>
                </a:solidFill>
                <a:latin typeface="Times New Roman" panose="02020603050405020304" pitchFamily="18" charset="0"/>
                <a:cs typeface="Times New Roman" panose="02020603050405020304" pitchFamily="18" charset="0"/>
              </a:rPr>
              <a:t> simulation</a:t>
            </a:r>
          </a:p>
        </p:txBody>
      </p:sp>
    </p:spTree>
    <p:extLst>
      <p:ext uri="{BB962C8B-B14F-4D97-AF65-F5344CB8AC3E}">
        <p14:creationId xmlns:p14="http://schemas.microsoft.com/office/powerpoint/2010/main" val="1296759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2400" y="76200"/>
            <a:ext cx="9188541" cy="477054"/>
          </a:xfrm>
          <a:prstGeom prst="rect">
            <a:avLst/>
          </a:prstGeom>
        </p:spPr>
        <p:txBody>
          <a:bodyPr wrap="square">
            <a:spAutoFit/>
          </a:bodyPr>
          <a:lstStyle/>
          <a:p>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Emergence of magnetic ordering at interfaces</a:t>
            </a:r>
            <a:endParaRPr lang="zh-CN" altLang="en-US"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endParaRPr>
          </a:p>
        </p:txBody>
      </p:sp>
      <p:cxnSp>
        <p:nvCxnSpPr>
          <p:cNvPr id="3" name="Straight Connector 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5" name="TextBox 4"/>
          <p:cNvSpPr txBox="1"/>
          <p:nvPr/>
        </p:nvSpPr>
        <p:spPr>
          <a:xfrm>
            <a:off x="533400" y="710531"/>
            <a:ext cx="7119578" cy="369332"/>
          </a:xfrm>
          <a:prstGeom prst="rect">
            <a:avLst/>
          </a:prstGeom>
          <a:noFill/>
        </p:spPr>
        <p:txBody>
          <a:bodyPr wrap="none" rtlCol="0">
            <a:spAutoFit/>
          </a:bodyPr>
          <a:lstStyle/>
          <a:p>
            <a:r>
              <a:rPr lang="en-US" altLang="zh-CN" b="1" u="sng" dirty="0">
                <a:solidFill>
                  <a:srgbClr val="FFFF00"/>
                </a:solidFill>
                <a:latin typeface="Times New Roman" panose="02020603050405020304" pitchFamily="18" charset="0"/>
                <a:cs typeface="Times New Roman" panose="02020603050405020304" pitchFamily="18" charset="0"/>
              </a:rPr>
              <a:t>O</a:t>
            </a:r>
            <a:r>
              <a:rPr lang="en-US" altLang="zh-CN" b="1" u="sng" baseline="-25000" dirty="0">
                <a:solidFill>
                  <a:srgbClr val="FFFF00"/>
                </a:solidFill>
                <a:latin typeface="Times New Roman" panose="02020603050405020304" pitchFamily="18" charset="0"/>
                <a:cs typeface="Times New Roman" panose="02020603050405020304" pitchFamily="18" charset="0"/>
              </a:rPr>
              <a:t>2p</a:t>
            </a:r>
            <a:r>
              <a:rPr lang="en-US" altLang="zh-CN" b="1" u="sng" dirty="0">
                <a:solidFill>
                  <a:srgbClr val="FFFF00"/>
                </a:solidFill>
                <a:latin typeface="Times New Roman" panose="02020603050405020304" pitchFamily="18" charset="0"/>
                <a:cs typeface="Times New Roman" panose="02020603050405020304" pitchFamily="18" charset="0"/>
              </a:rPr>
              <a:t>-Ti</a:t>
            </a:r>
            <a:r>
              <a:rPr lang="en-US" altLang="zh-CN" b="1" u="sng" baseline="-25000" dirty="0">
                <a:solidFill>
                  <a:srgbClr val="FFFF00"/>
                </a:solidFill>
                <a:latin typeface="Times New Roman" panose="02020603050405020304" pitchFamily="18" charset="0"/>
                <a:cs typeface="Times New Roman" panose="02020603050405020304" pitchFamily="18" charset="0"/>
              </a:rPr>
              <a:t>3d </a:t>
            </a:r>
            <a:r>
              <a:rPr lang="en-US" altLang="zh-CN" b="1" u="sng" dirty="0">
                <a:solidFill>
                  <a:srgbClr val="FFFF00"/>
                </a:solidFill>
                <a:latin typeface="Times New Roman" panose="02020603050405020304" pitchFamily="18" charset="0"/>
                <a:cs typeface="Times New Roman" panose="02020603050405020304" pitchFamily="18" charset="0"/>
              </a:rPr>
              <a:t> K-edge shows substantial XMCD signal, while </a:t>
            </a:r>
            <a:r>
              <a:rPr lang="en-US" altLang="zh-CN" b="1" u="sng" dirty="0" err="1">
                <a:solidFill>
                  <a:srgbClr val="FFFF00"/>
                </a:solidFill>
                <a:latin typeface="Times New Roman" panose="02020603050405020304" pitchFamily="18" charset="0"/>
                <a:cs typeface="Times New Roman" panose="02020603050405020304" pitchFamily="18" charset="0"/>
              </a:rPr>
              <a:t>Ti</a:t>
            </a:r>
            <a:r>
              <a:rPr lang="en-US" altLang="zh-CN" b="1" u="sng" dirty="0">
                <a:solidFill>
                  <a:srgbClr val="FFFF00"/>
                </a:solidFill>
                <a:latin typeface="Times New Roman" panose="02020603050405020304" pitchFamily="18" charset="0"/>
                <a:cs typeface="Times New Roman" panose="02020603050405020304" pitchFamily="18" charset="0"/>
              </a:rPr>
              <a:t> L</a:t>
            </a:r>
            <a:r>
              <a:rPr lang="en-US" altLang="zh-CN" b="1" u="sng" baseline="-25000" dirty="0">
                <a:solidFill>
                  <a:srgbClr val="FFFF00"/>
                </a:solidFill>
                <a:latin typeface="Times New Roman" panose="02020603050405020304" pitchFamily="18" charset="0"/>
                <a:cs typeface="Times New Roman" panose="02020603050405020304" pitchFamily="18" charset="0"/>
              </a:rPr>
              <a:t>2,3</a:t>
            </a:r>
            <a:r>
              <a:rPr lang="en-US" altLang="zh-CN" b="1" u="sng" dirty="0">
                <a:solidFill>
                  <a:srgbClr val="FFFF00"/>
                </a:solidFill>
                <a:latin typeface="Times New Roman" panose="02020603050405020304" pitchFamily="18" charset="0"/>
                <a:cs typeface="Times New Roman" panose="02020603050405020304" pitchFamily="18" charset="0"/>
              </a:rPr>
              <a:t> doesn’t.</a:t>
            </a:r>
            <a:endParaRPr lang="zh-CN" altLang="en-US" b="1" u="sng" dirty="0">
              <a:solidFill>
                <a:srgbClr val="FFFF00"/>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a:stretch>
            <a:fillRect/>
          </a:stretch>
        </p:blipFill>
        <p:spPr>
          <a:xfrm>
            <a:off x="1129089" y="2018298"/>
            <a:ext cx="2367042" cy="3276600"/>
          </a:xfrm>
          <a:prstGeom prst="rect">
            <a:avLst/>
          </a:prstGeom>
        </p:spPr>
      </p:pic>
      <p:sp>
        <p:nvSpPr>
          <p:cNvPr id="11" name="TextBox 10"/>
          <p:cNvSpPr txBox="1"/>
          <p:nvPr/>
        </p:nvSpPr>
        <p:spPr>
          <a:xfrm>
            <a:off x="1417653" y="1435728"/>
            <a:ext cx="1789914" cy="369332"/>
          </a:xfrm>
          <a:prstGeom prst="rect">
            <a:avLst/>
          </a:prstGeom>
          <a:noFill/>
        </p:spPr>
        <p:txBody>
          <a:bodyPr wrap="none" rtlCol="0">
            <a:spAutoFit/>
          </a:bodyPr>
          <a:lstStyle/>
          <a:p>
            <a:r>
              <a:rPr lang="en-US" altLang="zh-CN" b="1" dirty="0">
                <a:solidFill>
                  <a:schemeClr val="bg1"/>
                </a:solidFill>
                <a:latin typeface="Times New Roman" panose="02020603050405020304" pitchFamily="18" charset="0"/>
                <a:cs typeface="Times New Roman" panose="02020603050405020304" pitchFamily="18" charset="0"/>
              </a:rPr>
              <a:t>SIO/STO (m=1)</a:t>
            </a:r>
            <a:endParaRPr lang="zh-CN" altLang="en-US" b="1"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412090" y="5507966"/>
            <a:ext cx="3809999" cy="1200329"/>
          </a:xfrm>
          <a:prstGeom prst="rect">
            <a:avLst/>
          </a:prstGeom>
          <a:noFill/>
        </p:spPr>
        <p:txBody>
          <a:bodyPr wrap="square" rtlCol="0">
            <a:spAutoFit/>
          </a:bodyPr>
          <a:lstStyle/>
          <a:p>
            <a:pPr algn="ctr"/>
            <a:r>
              <a:rPr lang="en-US" altLang="zh-CN" b="1" dirty="0">
                <a:solidFill>
                  <a:srgbClr val="FFFF00"/>
                </a:solidFill>
                <a:latin typeface="Times New Roman" panose="02020603050405020304" pitchFamily="18" charset="0"/>
                <a:cs typeface="Times New Roman" panose="02020603050405020304" pitchFamily="18" charset="0"/>
              </a:rPr>
              <a:t>No </a:t>
            </a:r>
            <a:r>
              <a:rPr lang="en-US" altLang="zh-CN" b="1" dirty="0" err="1">
                <a:solidFill>
                  <a:srgbClr val="FFFF00"/>
                </a:solidFill>
                <a:latin typeface="Times New Roman" panose="02020603050405020304" pitchFamily="18" charset="0"/>
                <a:cs typeface="Times New Roman" panose="02020603050405020304" pitchFamily="18" charset="0"/>
              </a:rPr>
              <a:t>Ti</a:t>
            </a:r>
            <a:r>
              <a:rPr lang="en-US" altLang="zh-CN" b="1" dirty="0">
                <a:solidFill>
                  <a:srgbClr val="FFFF00"/>
                </a:solidFill>
                <a:latin typeface="Times New Roman" panose="02020603050405020304" pitchFamily="18" charset="0"/>
                <a:cs typeface="Times New Roman" panose="02020603050405020304" pitchFamily="18" charset="0"/>
              </a:rPr>
              <a:t> net FM: </a:t>
            </a:r>
            <a:r>
              <a:rPr lang="en-US" altLang="zh-CN" dirty="0">
                <a:solidFill>
                  <a:schemeClr val="bg1"/>
                </a:solidFill>
                <a:latin typeface="Times New Roman" panose="02020603050405020304" pitchFamily="18" charset="0"/>
                <a:cs typeface="Times New Roman" panose="02020603050405020304" pitchFamily="18" charset="0"/>
              </a:rPr>
              <a:t>less lattice constant</a:t>
            </a:r>
          </a:p>
          <a:p>
            <a:pPr algn="ctr"/>
            <a:r>
              <a:rPr lang="en-US" altLang="zh-CN" dirty="0">
                <a:solidFill>
                  <a:schemeClr val="bg1"/>
                </a:solidFill>
                <a:latin typeface="Times New Roman" panose="02020603050405020304" pitchFamily="18" charset="0"/>
                <a:cs typeface="Times New Roman" panose="02020603050405020304" pitchFamily="18" charset="0"/>
              </a:rPr>
              <a:t> mismatch and smaller SOC render </a:t>
            </a:r>
          </a:p>
          <a:p>
            <a:pPr algn="ctr"/>
            <a:r>
              <a:rPr lang="en-US" altLang="zh-CN" dirty="0">
                <a:solidFill>
                  <a:schemeClr val="bg1"/>
                </a:solidFill>
                <a:latin typeface="Times New Roman" panose="02020603050405020304" pitchFamily="18" charset="0"/>
                <a:cs typeface="Times New Roman" panose="02020603050405020304" pitchFamily="18" charset="0"/>
              </a:rPr>
              <a:t>the </a:t>
            </a:r>
            <a:r>
              <a:rPr lang="en-US" altLang="zh-CN" b="1" dirty="0">
                <a:solidFill>
                  <a:srgbClr val="FF0000"/>
                </a:solidFill>
                <a:latin typeface="Times New Roman" panose="02020603050405020304" pitchFamily="18" charset="0"/>
                <a:cs typeface="Times New Roman" panose="02020603050405020304" pitchFamily="18" charset="0"/>
              </a:rPr>
              <a:t>non-canted AFM,</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no</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net</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err="1">
                <a:solidFill>
                  <a:srgbClr val="FF0000"/>
                </a:solidFill>
                <a:latin typeface="Times New Roman" panose="02020603050405020304" pitchFamily="18" charset="0"/>
                <a:cs typeface="Times New Roman" panose="02020603050405020304" pitchFamily="18" charset="0"/>
              </a:rPr>
              <a:t>Ti</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L</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edge</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XMCD</a:t>
            </a:r>
            <a:r>
              <a:rPr lang="zh-CN" altLang="en-US" b="1" dirty="0">
                <a:solidFill>
                  <a:srgbClr val="FF0000"/>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signal.</a:t>
            </a:r>
            <a:endParaRPr lang="zh-CN" altLang="en-US" b="1" dirty="0">
              <a:solidFill>
                <a:srgbClr val="FF0000"/>
              </a:solidFill>
              <a:latin typeface="Times New Roman" panose="02020603050405020304" pitchFamily="18" charset="0"/>
              <a:cs typeface="Times New Roman" panose="02020603050405020304" pitchFamily="18" charset="0"/>
            </a:endParaRPr>
          </a:p>
        </p:txBody>
      </p:sp>
      <p:grpSp>
        <p:nvGrpSpPr>
          <p:cNvPr id="7" name="Group 6"/>
          <p:cNvGrpSpPr/>
          <p:nvPr/>
        </p:nvGrpSpPr>
        <p:grpSpPr>
          <a:xfrm>
            <a:off x="4343400" y="1295400"/>
            <a:ext cx="4572000" cy="5391329"/>
            <a:chOff x="4343400" y="1295400"/>
            <a:chExt cx="4572000" cy="5391329"/>
          </a:xfrm>
        </p:grpSpPr>
        <p:sp>
          <p:nvSpPr>
            <p:cNvPr id="13" name="Rectangle 12"/>
            <p:cNvSpPr/>
            <p:nvPr/>
          </p:nvSpPr>
          <p:spPr>
            <a:xfrm>
              <a:off x="4343400" y="1295400"/>
              <a:ext cx="4572000" cy="1200329"/>
            </a:xfrm>
            <a:prstGeom prst="rect">
              <a:avLst/>
            </a:prstGeom>
          </p:spPr>
          <p:txBody>
            <a:bodyPr>
              <a:spAutoFit/>
            </a:bodyPr>
            <a:lstStyle/>
            <a:p>
              <a:r>
                <a:rPr lang="en-US" altLang="zh-CN" dirty="0">
                  <a:solidFill>
                    <a:schemeClr val="bg1"/>
                  </a:solidFill>
                  <a:latin typeface="Times New Roman" panose="02020603050405020304" pitchFamily="18" charset="0"/>
                  <a:cs typeface="Times New Roman" panose="02020603050405020304" pitchFamily="18" charset="0"/>
                </a:rPr>
                <a:t>The observed XMCD signal at the O K-edge</a:t>
              </a:r>
            </a:p>
            <a:p>
              <a:r>
                <a:rPr lang="en-US" altLang="zh-CN" dirty="0">
                  <a:solidFill>
                    <a:schemeClr val="bg1"/>
                  </a:solidFill>
                  <a:latin typeface="Times New Roman" panose="02020603050405020304" pitchFamily="18" charset="0"/>
                  <a:cs typeface="Times New Roman" panose="02020603050405020304" pitchFamily="18" charset="0"/>
                </a:rPr>
                <a:t>(O</a:t>
              </a:r>
              <a:r>
                <a:rPr lang="en-US" altLang="zh-CN" baseline="-25000" dirty="0">
                  <a:solidFill>
                    <a:schemeClr val="bg1"/>
                  </a:solidFill>
                  <a:latin typeface="Times New Roman" panose="02020603050405020304" pitchFamily="18" charset="0"/>
                  <a:cs typeface="Times New Roman" panose="02020603050405020304" pitchFamily="18" charset="0"/>
                </a:rPr>
                <a:t>2p</a:t>
              </a:r>
              <a:r>
                <a:rPr lang="en-US" altLang="zh-CN" dirty="0">
                  <a:solidFill>
                    <a:schemeClr val="bg1"/>
                  </a:solidFill>
                  <a:latin typeface="Times New Roman" panose="02020603050405020304" pitchFamily="18" charset="0"/>
                  <a:cs typeface="Times New Roman" panose="02020603050405020304" pitchFamily="18" charset="0"/>
                </a:rPr>
                <a:t>-Ti</a:t>
              </a:r>
              <a:r>
                <a:rPr lang="en-US" altLang="zh-CN" baseline="-25000" dirty="0">
                  <a:solidFill>
                    <a:schemeClr val="bg1"/>
                  </a:solidFill>
                  <a:latin typeface="Times New Roman" panose="02020603050405020304" pitchFamily="18" charset="0"/>
                  <a:cs typeface="Times New Roman" panose="02020603050405020304" pitchFamily="18" charset="0"/>
                </a:rPr>
                <a:t>3d</a:t>
              </a:r>
              <a:r>
                <a:rPr lang="en-US" altLang="zh-CN" dirty="0">
                  <a:solidFill>
                    <a:schemeClr val="bg1"/>
                  </a:solidFill>
                  <a:latin typeface="Times New Roman" panose="02020603050405020304" pitchFamily="18" charset="0"/>
                  <a:cs typeface="Times New Roman" panose="02020603050405020304" pitchFamily="18" charset="0"/>
                </a:rPr>
                <a:t> hybridization) </a:t>
              </a:r>
              <a:r>
                <a:rPr lang="en-US" altLang="zh-CN" b="1" dirty="0">
                  <a:solidFill>
                    <a:srgbClr val="FF0000"/>
                  </a:solidFill>
                  <a:latin typeface="Times New Roman" panose="02020603050405020304" pitchFamily="18" charset="0"/>
                  <a:cs typeface="Times New Roman" panose="02020603050405020304" pitchFamily="18" charset="0"/>
                </a:rPr>
                <a:t>originates from the oxygen atoms at the interface</a:t>
              </a:r>
              <a:r>
                <a:rPr lang="en-US" altLang="zh-CN" dirty="0">
                  <a:solidFill>
                    <a:schemeClr val="bg1"/>
                  </a:solidFill>
                  <a:latin typeface="Times New Roman" panose="02020603050405020304" pitchFamily="18" charset="0"/>
                  <a:cs typeface="Times New Roman" panose="02020603050405020304" pitchFamily="18" charset="0"/>
                </a:rPr>
                <a:t> </a:t>
              </a:r>
              <a:r>
                <a:rPr lang="en-US" altLang="zh-CN" b="1" dirty="0">
                  <a:solidFill>
                    <a:srgbClr val="FF0000"/>
                  </a:solidFill>
                  <a:latin typeface="Times New Roman" panose="02020603050405020304" pitchFamily="18" charset="0"/>
                  <a:cs typeface="Times New Roman" panose="02020603050405020304" pitchFamily="18" charset="0"/>
                </a:rPr>
                <a:t>due to the charge transfer between </a:t>
              </a:r>
              <a:r>
                <a:rPr lang="en-US" altLang="zh-CN" b="1" dirty="0" err="1">
                  <a:solidFill>
                    <a:srgbClr val="FF0000"/>
                  </a:solidFill>
                  <a:latin typeface="Times New Roman" panose="02020603050405020304" pitchFamily="18" charset="0"/>
                  <a:cs typeface="Times New Roman" panose="02020603050405020304" pitchFamily="18" charset="0"/>
                </a:rPr>
                <a:t>Ir</a:t>
              </a:r>
              <a:r>
                <a:rPr lang="en-US" altLang="zh-CN" b="1" dirty="0">
                  <a:solidFill>
                    <a:srgbClr val="FF0000"/>
                  </a:solidFill>
                  <a:latin typeface="Times New Roman" panose="02020603050405020304" pitchFamily="18" charset="0"/>
                  <a:cs typeface="Times New Roman" panose="02020603050405020304" pitchFamily="18" charset="0"/>
                </a:rPr>
                <a:t> and </a:t>
              </a:r>
              <a:r>
                <a:rPr lang="en-US" altLang="zh-CN" b="1" dirty="0" err="1">
                  <a:solidFill>
                    <a:srgbClr val="FF0000"/>
                  </a:solidFill>
                  <a:latin typeface="Times New Roman" panose="02020603050405020304" pitchFamily="18" charset="0"/>
                  <a:cs typeface="Times New Roman" panose="02020603050405020304" pitchFamily="18" charset="0"/>
                </a:rPr>
                <a:t>Ti</a:t>
              </a:r>
              <a:r>
                <a:rPr lang="en-US" altLang="zh-CN" b="1" dirty="0">
                  <a:solidFill>
                    <a:srgbClr val="FF0000"/>
                  </a:solidFill>
                  <a:latin typeface="Times New Roman" panose="02020603050405020304" pitchFamily="18" charset="0"/>
                  <a:cs typeface="Times New Roman" panose="02020603050405020304" pitchFamily="18" charset="0"/>
                </a:rPr>
                <a:t>.</a:t>
              </a:r>
              <a:endParaRPr lang="zh-CN" altLang="en-US" b="1" dirty="0">
                <a:solidFill>
                  <a:srgbClr val="FF000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4"/>
            <a:stretch>
              <a:fillRect/>
            </a:stretch>
          </p:blipFill>
          <p:spPr>
            <a:xfrm>
              <a:off x="4648200" y="2667000"/>
              <a:ext cx="3923072" cy="2575268"/>
            </a:xfrm>
            <a:prstGeom prst="rect">
              <a:avLst/>
            </a:prstGeom>
          </p:spPr>
        </p:pic>
        <p:sp>
          <p:nvSpPr>
            <p:cNvPr id="14" name="TextBox 13"/>
            <p:cNvSpPr txBox="1"/>
            <p:nvPr/>
          </p:nvSpPr>
          <p:spPr>
            <a:xfrm>
              <a:off x="4704736" y="5486400"/>
              <a:ext cx="3809999" cy="1200329"/>
            </a:xfrm>
            <a:prstGeom prst="rect">
              <a:avLst/>
            </a:prstGeom>
            <a:noFill/>
          </p:spPr>
          <p:txBody>
            <a:bodyPr wrap="square" rtlCol="0">
              <a:spAutoFit/>
            </a:bodyPr>
            <a:lstStyle/>
            <a:p>
              <a:pPr algn="ctr"/>
              <a:r>
                <a:rPr lang="en-US" altLang="zh-CN" b="1" dirty="0">
                  <a:solidFill>
                    <a:srgbClr val="FFFF00"/>
                  </a:solidFill>
                  <a:latin typeface="Times New Roman" panose="02020603050405020304" pitchFamily="18" charset="0"/>
                  <a:cs typeface="Times New Roman" panose="02020603050405020304" pitchFamily="18" charset="0"/>
                </a:rPr>
                <a:t>The oxygen atoms </a:t>
              </a:r>
              <a:r>
                <a:rPr lang="en-US" altLang="zh-CN" b="1" dirty="0">
                  <a:solidFill>
                    <a:srgbClr val="FF0000"/>
                  </a:solidFill>
                  <a:latin typeface="Times New Roman" panose="02020603050405020304" pitchFamily="18" charset="0"/>
                  <a:cs typeface="Times New Roman" panose="02020603050405020304" pitchFamily="18" charset="0"/>
                </a:rPr>
                <a:t>at interfaces (symmetry broken) </a:t>
              </a:r>
              <a:r>
                <a:rPr lang="en-US" altLang="zh-CN" b="1" dirty="0">
                  <a:solidFill>
                    <a:srgbClr val="FFFF00"/>
                  </a:solidFill>
                  <a:latin typeface="Times New Roman" panose="02020603050405020304" pitchFamily="18" charset="0"/>
                  <a:cs typeface="Times New Roman" panose="02020603050405020304" pitchFamily="18" charset="0"/>
                </a:rPr>
                <a:t>exhibit emerging weak FM due to strong SOC and crystal field</a:t>
              </a:r>
              <a:r>
                <a:rPr lang="en-US" altLang="zh-CN" dirty="0">
                  <a:solidFill>
                    <a:schemeClr val="bg1"/>
                  </a:solidFill>
                  <a:latin typeface="Times New Roman" panose="02020603050405020304" pitchFamily="18" charset="0"/>
                  <a:cs typeface="Times New Roman" panose="02020603050405020304" pitchFamily="18" charset="0"/>
                </a:rPr>
                <a:t>.</a:t>
              </a:r>
              <a:endParaRPr lang="zh-CN" altLang="en-US"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6859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28600" y="84638"/>
            <a:ext cx="10476485" cy="477054"/>
          </a:xfrm>
          <a:prstGeom prst="rect">
            <a:avLst/>
          </a:prstGeom>
          <a:noFill/>
        </p:spPr>
        <p:txBody>
          <a:bodyPr wrap="square" rtlCol="0">
            <a:spAutoFit/>
          </a:bodyPr>
          <a:lstStyle/>
          <a:p>
            <a:r>
              <a:rPr lang="en-US" altLang="zh-CN" sz="2400" b="1" i="1" dirty="0">
                <a:solidFill>
                  <a:schemeClr val="bg1"/>
                </a:solidFill>
                <a:effectLst>
                  <a:outerShdw blurRad="38100" dist="38100" dir="2700000" algn="tl">
                    <a:srgbClr val="000000">
                      <a:alpha val="43137"/>
                    </a:srgbClr>
                  </a:outerShdw>
                </a:effectLst>
                <a:latin typeface="Times New Roman" panose="02020603050405020304" pitchFamily="18" charset="0"/>
                <a:ea typeface="ＭＳ Ｐゴシック" pitchFamily="-110" charset="-128"/>
                <a:cs typeface="Times New Roman" panose="02020603050405020304" pitchFamily="18" charset="0"/>
              </a:rPr>
              <a:t>We conclude…</a:t>
            </a:r>
          </a:p>
        </p:txBody>
      </p:sp>
      <p:cxnSp>
        <p:nvCxnSpPr>
          <p:cNvPr id="12" name="Straight Connector 6"/>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p:spPr>
      </p:cxnSp>
      <p:sp>
        <p:nvSpPr>
          <p:cNvPr id="4" name="Rectangle 3"/>
          <p:cNvSpPr/>
          <p:nvPr/>
        </p:nvSpPr>
        <p:spPr>
          <a:xfrm>
            <a:off x="129295" y="897623"/>
            <a:ext cx="8859430" cy="6555641"/>
          </a:xfrm>
          <a:prstGeom prst="rect">
            <a:avLst/>
          </a:prstGeom>
        </p:spPr>
        <p:txBody>
          <a:bodyPr wrap="square">
            <a:spAutoFit/>
          </a:bodyPr>
          <a:lstStyle/>
          <a:p>
            <a:pPr marL="285750" indent="-285750">
              <a:buFont typeface="Wingdings" panose="05000000000000000000" pitchFamily="2" charset="2"/>
              <a:buChar char="Ø"/>
            </a:pPr>
            <a:r>
              <a:rPr lang="en-US" altLang="zh-CN" sz="2000" b="1" dirty="0">
                <a:solidFill>
                  <a:srgbClr val="FFFF00"/>
                </a:solidFill>
                <a:latin typeface="Times New Roman" panose="02020603050405020304" pitchFamily="18" charset="0"/>
                <a:cs typeface="Times New Roman" panose="02020603050405020304" pitchFamily="18" charset="0"/>
              </a:rPr>
              <a:t>  We fabricate a family of perovskite SrIrO</a:t>
            </a:r>
            <a:r>
              <a:rPr lang="en-US" altLang="zh-CN" sz="2000" b="1" baseline="-25000" dirty="0">
                <a:solidFill>
                  <a:srgbClr val="FFFF00"/>
                </a:solidFill>
                <a:latin typeface="Times New Roman" panose="02020603050405020304" pitchFamily="18" charset="0"/>
                <a:cs typeface="Times New Roman" panose="02020603050405020304" pitchFamily="18" charset="0"/>
              </a:rPr>
              <a:t>3</a:t>
            </a:r>
            <a:r>
              <a:rPr lang="en-US" altLang="zh-CN" sz="2000" b="1" dirty="0">
                <a:solidFill>
                  <a:srgbClr val="FFFF00"/>
                </a:solidFill>
                <a:latin typeface="Times New Roman" panose="02020603050405020304" pitchFamily="18" charset="0"/>
                <a:cs typeface="Times New Roman" panose="02020603050405020304" pitchFamily="18" charset="0"/>
              </a:rPr>
              <a:t> based superlattices by means of oxide MBE technique.</a:t>
            </a:r>
          </a:p>
          <a:p>
            <a:endParaRPr lang="en-US" altLang="zh-CN" sz="2000" b="1" dirty="0">
              <a:solidFill>
                <a:srgbClr val="FFFF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CN" sz="2000" b="1" dirty="0">
                <a:solidFill>
                  <a:srgbClr val="FFFF00"/>
                </a:solidFill>
                <a:latin typeface="Times New Roman" panose="02020603050405020304" pitchFamily="18" charset="0"/>
                <a:cs typeface="Times New Roman" panose="02020603050405020304" pitchFamily="18" charset="0"/>
              </a:rPr>
              <a:t>  Through tuning the band width, we could manipulate the ground state of the superlattices (m=0.5/1, Mott insulators with canted AFM; m=∞, paramagnetic semimetal).</a:t>
            </a:r>
          </a:p>
          <a:p>
            <a:endParaRPr lang="en-US" altLang="zh-CN" sz="2000" b="1" dirty="0">
              <a:solidFill>
                <a:srgbClr val="FFFF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altLang="zh-CN" sz="2000" b="1" dirty="0">
                <a:solidFill>
                  <a:srgbClr val="FFFF00"/>
                </a:solidFill>
                <a:latin typeface="Times New Roman" panose="02020603050405020304" pitchFamily="18" charset="0"/>
                <a:cs typeface="Times New Roman" panose="02020603050405020304" pitchFamily="18" charset="0"/>
              </a:rPr>
              <a:t> In-situ photoemission measurements confirm the Mott insulator-</a:t>
            </a:r>
          </a:p>
          <a:p>
            <a:r>
              <a:rPr lang="en-US" altLang="zh-CN" sz="2000" b="1" dirty="0">
                <a:solidFill>
                  <a:srgbClr val="FFFF00"/>
                </a:solidFill>
                <a:latin typeface="Times New Roman" panose="02020603050405020304" pitchFamily="18" charset="0"/>
                <a:cs typeface="Times New Roman" panose="02020603050405020304" pitchFamily="18" charset="0"/>
              </a:rPr>
              <a:t>      metal transition in these superlattices.</a:t>
            </a:r>
          </a:p>
          <a:p>
            <a:endParaRPr lang="en-US" altLang="zh-CN" sz="2000" b="1" dirty="0">
              <a:solidFill>
                <a:srgbClr val="FFFF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altLang="zh-CN" sz="2000" b="1" dirty="0">
                <a:solidFill>
                  <a:srgbClr val="FFFF00"/>
                </a:solidFill>
                <a:latin typeface="Times New Roman" panose="02020603050405020304" pitchFamily="18" charset="0"/>
                <a:cs typeface="Times New Roman" panose="02020603050405020304" pitchFamily="18" charset="0"/>
              </a:rPr>
              <a:t> XMCD findings clarify that the emergent ferromagnetic order </a:t>
            </a:r>
            <a:r>
              <a:rPr lang="en-US" sz="2000" b="1" dirty="0">
                <a:solidFill>
                  <a:srgbClr val="FFFF00"/>
                </a:solidFill>
                <a:latin typeface="Times New Roman" panose="02020603050405020304" pitchFamily="18" charset="0"/>
                <a:cs typeface="Times New Roman" panose="02020603050405020304" pitchFamily="18" charset="0"/>
              </a:rPr>
              <a:t>at </a:t>
            </a:r>
          </a:p>
          <a:p>
            <a:r>
              <a:rPr lang="en-US" sz="2000" b="1" dirty="0">
                <a:solidFill>
                  <a:srgbClr val="FFFF00"/>
                </a:solidFill>
                <a:latin typeface="Times New Roman" panose="02020603050405020304" pitchFamily="18" charset="0"/>
                <a:cs typeface="Times New Roman" panose="02020603050405020304" pitchFamily="18" charset="0"/>
              </a:rPr>
              <a:t>      interfaces, with </a:t>
            </a:r>
            <a:r>
              <a:rPr lang="en-US" sz="2000" b="1" dirty="0" err="1">
                <a:solidFill>
                  <a:srgbClr val="FFFF00"/>
                </a:solidFill>
                <a:latin typeface="Times New Roman" panose="02020603050405020304" pitchFamily="18" charset="0"/>
                <a:cs typeface="Times New Roman" panose="02020603050405020304" pitchFamily="18" charset="0"/>
              </a:rPr>
              <a:t>Ir</a:t>
            </a:r>
            <a:r>
              <a:rPr lang="en-US" sz="2000" b="1" dirty="0">
                <a:solidFill>
                  <a:srgbClr val="FFFF00"/>
                </a:solidFill>
                <a:latin typeface="Times New Roman" panose="02020603050405020304" pitchFamily="18" charset="0"/>
                <a:cs typeface="Times New Roman" panose="02020603050405020304" pitchFamily="18" charset="0"/>
              </a:rPr>
              <a:t> character in the J</a:t>
            </a:r>
            <a:r>
              <a:rPr lang="en-US" sz="2000" b="1" baseline="-25000" dirty="0">
                <a:solidFill>
                  <a:srgbClr val="FFFF00"/>
                </a:solidFill>
                <a:latin typeface="Times New Roman" panose="02020603050405020304" pitchFamily="18" charset="0"/>
                <a:cs typeface="Times New Roman" panose="02020603050405020304" pitchFamily="18" charset="0"/>
              </a:rPr>
              <a:t>eff</a:t>
            </a:r>
            <a:r>
              <a:rPr lang="en-US" sz="2000" b="1" dirty="0">
                <a:solidFill>
                  <a:srgbClr val="FFFF00"/>
                </a:solidFill>
                <a:latin typeface="Times New Roman" panose="02020603050405020304" pitchFamily="18" charset="0"/>
                <a:cs typeface="Times New Roman" panose="02020603050405020304" pitchFamily="18" charset="0"/>
              </a:rPr>
              <a:t>=1/2 orbital and O character</a:t>
            </a:r>
          </a:p>
          <a:p>
            <a:r>
              <a:rPr lang="en-US" sz="2000" b="1" dirty="0">
                <a:solidFill>
                  <a:srgbClr val="FFFF00"/>
                </a:solidFill>
                <a:latin typeface="Times New Roman" panose="02020603050405020304" pitchFamily="18" charset="0"/>
                <a:cs typeface="Times New Roman" panose="02020603050405020304" pitchFamily="18" charset="0"/>
              </a:rPr>
              <a:t>      between </a:t>
            </a:r>
            <a:r>
              <a:rPr lang="en-US" sz="2000" b="1" dirty="0" err="1">
                <a:solidFill>
                  <a:srgbClr val="FFFF00"/>
                </a:solidFill>
                <a:latin typeface="Times New Roman" panose="02020603050405020304" pitchFamily="18" charset="0"/>
                <a:cs typeface="Times New Roman" panose="02020603050405020304" pitchFamily="18" charset="0"/>
              </a:rPr>
              <a:t>Ir</a:t>
            </a:r>
            <a:r>
              <a:rPr lang="en-US" sz="2000" b="1" dirty="0">
                <a:solidFill>
                  <a:srgbClr val="FFFF00"/>
                </a:solidFill>
                <a:latin typeface="Times New Roman" panose="02020603050405020304" pitchFamily="18" charset="0"/>
                <a:cs typeface="Times New Roman" panose="02020603050405020304" pitchFamily="18" charset="0"/>
              </a:rPr>
              <a:t> and </a:t>
            </a:r>
            <a:r>
              <a:rPr lang="en-US" sz="2000" b="1" dirty="0" err="1">
                <a:solidFill>
                  <a:srgbClr val="FFFF00"/>
                </a:solidFill>
                <a:latin typeface="Times New Roman" panose="02020603050405020304" pitchFamily="18" charset="0"/>
                <a:cs typeface="Times New Roman" panose="02020603050405020304" pitchFamily="18" charset="0"/>
              </a:rPr>
              <a:t>Ti</a:t>
            </a:r>
            <a:r>
              <a:rPr lang="en-US" sz="2000" b="1" dirty="0">
                <a:solidFill>
                  <a:srgbClr val="FFFF00"/>
                </a:solidFill>
                <a:latin typeface="Times New Roman" panose="02020603050405020304" pitchFamily="18" charset="0"/>
                <a:cs typeface="Times New Roman" panose="02020603050405020304" pitchFamily="18" charset="0"/>
              </a:rPr>
              <a:t>, which </a:t>
            </a:r>
            <a:r>
              <a:rPr lang="en-US" altLang="zh-CN" sz="2000" b="1" dirty="0">
                <a:solidFill>
                  <a:srgbClr val="FFFF00"/>
                </a:solidFill>
                <a:latin typeface="Times New Roman" panose="02020603050405020304" pitchFamily="18" charset="0"/>
                <a:cs typeface="Times New Roman" panose="02020603050405020304" pitchFamily="18" charset="0"/>
              </a:rPr>
              <a:t>originates from the interplay of electron</a:t>
            </a:r>
          </a:p>
          <a:p>
            <a:r>
              <a:rPr lang="en-US" altLang="zh-CN" sz="2000" b="1" dirty="0">
                <a:solidFill>
                  <a:srgbClr val="FFFF00"/>
                </a:solidFill>
                <a:latin typeface="Times New Roman" panose="02020603050405020304" pitchFamily="18" charset="0"/>
                <a:cs typeface="Times New Roman" panose="02020603050405020304" pitchFamily="18" charset="0"/>
              </a:rPr>
              <a:t>      correlations, crystal field and spin-orbit coupling in the low</a:t>
            </a:r>
          </a:p>
          <a:p>
            <a:r>
              <a:rPr lang="en-US" altLang="zh-CN" sz="2000" b="1" dirty="0">
                <a:solidFill>
                  <a:srgbClr val="FFFF00"/>
                </a:solidFill>
                <a:latin typeface="Times New Roman" panose="02020603050405020304" pitchFamily="18" charset="0"/>
                <a:cs typeface="Times New Roman" panose="02020603050405020304" pitchFamily="18" charset="0"/>
              </a:rPr>
              <a:t>      dimension.</a:t>
            </a:r>
          </a:p>
          <a:p>
            <a:endParaRPr lang="en-US" altLang="zh-CN" sz="2000" b="1" dirty="0">
              <a:solidFill>
                <a:srgbClr val="FFFF00"/>
              </a:solidFill>
              <a:latin typeface="Times New Roman" panose="02020603050405020304" pitchFamily="18" charset="0"/>
              <a:cs typeface="Times New Roman" panose="02020603050405020304" pitchFamily="18" charset="0"/>
            </a:endParaRPr>
          </a:p>
          <a:p>
            <a:r>
              <a:rPr lang="en-US" altLang="zh-CN" sz="2000" b="1" dirty="0">
                <a:solidFill>
                  <a:srgbClr val="FF0000"/>
                </a:solidFill>
                <a:latin typeface="Times New Roman" panose="02020603050405020304" pitchFamily="18" charset="0"/>
                <a:cs typeface="Times New Roman" panose="02020603050405020304" pitchFamily="18" charset="0"/>
              </a:rPr>
              <a:t>The manipulation of electronic structure in SIO/STO SLs is not simply only due to the change of dimensionality, but also due to the interfaces.</a:t>
            </a:r>
          </a:p>
          <a:p>
            <a:endParaRPr lang="en-US" altLang="zh-CN" sz="2000" b="1" dirty="0">
              <a:solidFill>
                <a:srgbClr val="FF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endParaRPr lang="en-US" altLang="zh-CN" sz="2000" b="1" dirty="0">
              <a:solidFill>
                <a:srgbClr val="FF0000"/>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altLang="zh-CN" sz="2000" b="1" dirty="0">
              <a:solidFill>
                <a:srgbClr val="FFFF00"/>
              </a:solidFill>
              <a:latin typeface="Gill Sans" pitchFamily="-109" charset="0"/>
            </a:endParaRPr>
          </a:p>
        </p:txBody>
      </p:sp>
    </p:spTree>
    <p:extLst>
      <p:ext uri="{BB962C8B-B14F-4D97-AF65-F5344CB8AC3E}">
        <p14:creationId xmlns:p14="http://schemas.microsoft.com/office/powerpoint/2010/main" val="1126343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81E910-D213-F945-B082-866902B423DE}"/>
              </a:ext>
            </a:extLst>
          </p:cNvPr>
          <p:cNvSpPr txBox="1"/>
          <p:nvPr/>
        </p:nvSpPr>
        <p:spPr>
          <a:xfrm>
            <a:off x="2133600" y="2667000"/>
            <a:ext cx="4819717" cy="1323439"/>
          </a:xfrm>
          <a:prstGeom prst="rect">
            <a:avLst/>
          </a:prstGeom>
          <a:noFill/>
        </p:spPr>
        <p:txBody>
          <a:bodyPr wrap="none" rtlCol="0">
            <a:spAutoFit/>
          </a:bodyPr>
          <a:lstStyle/>
          <a:p>
            <a:r>
              <a:rPr lang="en-US" sz="8000" dirty="0">
                <a:solidFill>
                  <a:srgbClr val="FF0000"/>
                </a:solidFill>
              </a:rPr>
              <a:t>Thank you!</a:t>
            </a:r>
          </a:p>
        </p:txBody>
      </p:sp>
    </p:spTree>
    <p:extLst>
      <p:ext uri="{BB962C8B-B14F-4D97-AF65-F5344CB8AC3E}">
        <p14:creationId xmlns:p14="http://schemas.microsoft.com/office/powerpoint/2010/main" val="2342717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 name="Rectangle 4"/>
          <p:cNvSpPr/>
          <p:nvPr/>
        </p:nvSpPr>
        <p:spPr>
          <a:xfrm>
            <a:off x="107950" y="115888"/>
            <a:ext cx="7489999" cy="461665"/>
          </a:xfrm>
          <a:prstGeom prst="rect">
            <a:avLst/>
          </a:prstGeom>
        </p:spPr>
        <p:txBody>
          <a:bodyPr wrap="none">
            <a:spAutoFit/>
          </a:bodyPr>
          <a:lstStyle/>
          <a:p>
            <a:pPr eaLnBrk="1" hangingPunct="1">
              <a:defRPr/>
            </a:pPr>
            <a:r>
              <a:rPr lang="en-US" altLang="zh-CN"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 Perovskite SrIrO</a:t>
            </a:r>
            <a:r>
              <a:rPr lang="en-US" altLang="zh-CN" sz="2400" b="1" i="1" baseline="-25000"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3</a:t>
            </a:r>
            <a:r>
              <a:rPr lang="en-US" altLang="zh-CN"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 lattice symmetry protected line nodes?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750" y="971549"/>
            <a:ext cx="418850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609" y="3970335"/>
            <a:ext cx="3175765" cy="2184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8762" y="971548"/>
            <a:ext cx="2899368"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 5"/>
          <p:cNvSpPr/>
          <p:nvPr/>
        </p:nvSpPr>
        <p:spPr>
          <a:xfrm>
            <a:off x="3905249" y="2081893"/>
            <a:ext cx="238125" cy="276224"/>
          </a:xfrm>
          <a:prstGeom prst="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直接连接符 7"/>
          <p:cNvCxnSpPr/>
          <p:nvPr/>
        </p:nvCxnSpPr>
        <p:spPr>
          <a:xfrm flipV="1">
            <a:off x="3905249" y="971549"/>
            <a:ext cx="1895476" cy="1110344"/>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905249" y="2358117"/>
            <a:ext cx="1895476" cy="1251857"/>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91000" y="3930352"/>
            <a:ext cx="4561698" cy="2246769"/>
          </a:xfrm>
          <a:prstGeom prst="rect">
            <a:avLst/>
          </a:prstGeom>
          <a:noFill/>
        </p:spPr>
        <p:txBody>
          <a:bodyPr wrap="none" rtlCol="0">
            <a:spAutoFit/>
          </a:bodyPr>
          <a:lstStyle/>
          <a:p>
            <a:pPr marL="285750" indent="-285750">
              <a:buFont typeface="Wingdings" panose="05000000000000000000" pitchFamily="2" charset="2"/>
              <a:buChar char="Ø"/>
            </a:pPr>
            <a:r>
              <a:rPr lang="en-US" sz="2000" dirty="0">
                <a:solidFill>
                  <a:schemeClr val="bg1"/>
                </a:solidFill>
              </a:rPr>
              <a:t> Predicted robust node lines due to</a:t>
            </a:r>
          </a:p>
          <a:p>
            <a:r>
              <a:rPr lang="en-US" sz="2000" dirty="0">
                <a:solidFill>
                  <a:schemeClr val="bg1"/>
                </a:solidFill>
              </a:rPr>
              <a:t> combination of SOC and lattice symmetry</a:t>
            </a:r>
          </a:p>
          <a:p>
            <a:pPr marL="742950" lvl="1" indent="-285750">
              <a:buFont typeface="Arial" panose="020B0604020202020204" pitchFamily="34" charset="0"/>
              <a:buChar char="•"/>
            </a:pPr>
            <a:r>
              <a:rPr lang="en-US" sz="2000" dirty="0">
                <a:solidFill>
                  <a:schemeClr val="bg1"/>
                </a:solidFill>
              </a:rPr>
              <a:t> Semimetal with no magnetism</a:t>
            </a:r>
          </a:p>
          <a:p>
            <a:pPr marL="742950" lvl="1" indent="-285750">
              <a:buFont typeface="Arial" panose="020B0604020202020204" pitchFamily="34" charset="0"/>
              <a:buChar char="•"/>
            </a:pPr>
            <a:r>
              <a:rPr lang="en-US" sz="2000" dirty="0">
                <a:solidFill>
                  <a:schemeClr val="bg1"/>
                </a:solidFill>
              </a:rPr>
              <a:t> Low carrier density</a:t>
            </a:r>
          </a:p>
          <a:p>
            <a:endParaRPr lang="en-US" sz="2000" dirty="0">
              <a:solidFill>
                <a:schemeClr val="bg1"/>
              </a:solidFill>
            </a:endParaRPr>
          </a:p>
          <a:p>
            <a:pPr marL="285750" indent="-285750">
              <a:buFont typeface="Wingdings" panose="05000000000000000000" pitchFamily="2" charset="2"/>
              <a:buChar char="Ø"/>
            </a:pPr>
            <a:r>
              <a:rPr lang="en-US" sz="2000" dirty="0">
                <a:solidFill>
                  <a:schemeClr val="bg1"/>
                </a:solidFill>
              </a:rPr>
              <a:t> A strong topological insulator</a:t>
            </a:r>
          </a:p>
          <a:p>
            <a:r>
              <a:rPr lang="en-US" sz="2000" dirty="0">
                <a:solidFill>
                  <a:schemeClr val="bg1"/>
                </a:solidFill>
              </a:rPr>
              <a:t> once the mirror symmetry is broken</a:t>
            </a:r>
          </a:p>
        </p:txBody>
      </p:sp>
      <p:sp>
        <p:nvSpPr>
          <p:cNvPr id="2" name="Rectangle 1"/>
          <p:cNvSpPr/>
          <p:nvPr/>
        </p:nvSpPr>
        <p:spPr>
          <a:xfrm>
            <a:off x="2408146" y="6427137"/>
            <a:ext cx="6050054" cy="369332"/>
          </a:xfrm>
          <a:prstGeom prst="rect">
            <a:avLst/>
          </a:prstGeom>
        </p:spPr>
        <p:txBody>
          <a:bodyPr wrap="none">
            <a:spAutoFit/>
          </a:bodyPr>
          <a:lstStyle/>
          <a:p>
            <a:r>
              <a:rPr lang="en-US" i="1" dirty="0">
                <a:solidFill>
                  <a:schemeClr val="bg1"/>
                </a:solidFill>
              </a:rPr>
              <a:t>PRB 86, 085149 (2012);   arXiv:1504.07641;   </a:t>
            </a:r>
            <a:r>
              <a:rPr lang="en-US" altLang="zh-CN" i="1" dirty="0">
                <a:solidFill>
                  <a:schemeClr val="bg1"/>
                </a:solidFill>
              </a:rPr>
              <a:t>arXiv:1506.</a:t>
            </a:r>
            <a:r>
              <a:rPr lang="en-US" i="1" dirty="0">
                <a:solidFill>
                  <a:schemeClr val="bg1"/>
                </a:solidFill>
              </a:rPr>
              <a:t>03449</a:t>
            </a:r>
          </a:p>
        </p:txBody>
      </p:sp>
    </p:spTree>
    <p:extLst>
      <p:ext uri="{BB962C8B-B14F-4D97-AF65-F5344CB8AC3E}">
        <p14:creationId xmlns:p14="http://schemas.microsoft.com/office/powerpoint/2010/main" val="197326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2"/>
          <p:cNvCxnSpPr>
            <a:cxnSpLocks noChangeShapeType="1"/>
          </p:cNvCxnSpPr>
          <p:nvPr/>
        </p:nvCxnSpPr>
        <p:spPr bwMode="auto">
          <a:xfrm>
            <a:off x="228600" y="609601"/>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1" name="Rectangle 4"/>
          <p:cNvSpPr/>
          <p:nvPr/>
        </p:nvSpPr>
        <p:spPr>
          <a:xfrm>
            <a:off x="107954" y="115893"/>
            <a:ext cx="5379999" cy="461665"/>
          </a:xfrm>
          <a:prstGeom prst="rect">
            <a:avLst/>
          </a:prstGeom>
        </p:spPr>
        <p:txBody>
          <a:bodyPr wrap="none">
            <a:spAutoFit/>
          </a:bodyPr>
          <a:lstStyle/>
          <a:p>
            <a:pPr eaLnBrk="1" hangingPunct="1">
              <a:defRPr/>
            </a:pPr>
            <a:r>
              <a:rPr lang="en-US" altLang="zh-CN"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High quality single crystal film of SrIrO</a:t>
            </a:r>
            <a:r>
              <a:rPr lang="en-US" altLang="zh-CN" sz="2400" b="1" i="1" baseline="-25000"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3</a:t>
            </a:r>
            <a:endParaRPr lang="en-US" altLang="zh-CN" sz="2400" b="1" i="1" dirty="0">
              <a:solidFill>
                <a:schemeClr val="bg1"/>
              </a:solidFill>
              <a:effectLst>
                <a:outerShdw blurRad="38100" dist="38100" dir="2700000" algn="tl">
                  <a:srgbClr val="000000">
                    <a:alpha val="43137"/>
                  </a:srgbClr>
                </a:outerShdw>
              </a:effectLst>
              <a:latin typeface="Lingoes Unicode" pitchFamily="34" charset="-122"/>
              <a:ea typeface="Lingoes Unicode" pitchFamily="34" charset="-122"/>
              <a:cs typeface="ＭＳ Ｐゴシック" pitchFamily="-109" charset="-128"/>
            </a:endParaRPr>
          </a:p>
        </p:txBody>
      </p:sp>
      <p:pic>
        <p:nvPicPr>
          <p:cNvPr id="11" name="图片 8"/>
          <p:cNvPicPr>
            <a:picLocks noChangeAspect="1"/>
          </p:cNvPicPr>
          <p:nvPr/>
        </p:nvPicPr>
        <p:blipFill>
          <a:blip r:embed="rId3"/>
          <a:stretch>
            <a:fillRect/>
          </a:stretch>
        </p:blipFill>
        <p:spPr>
          <a:xfrm>
            <a:off x="4020671" y="862405"/>
            <a:ext cx="4320244" cy="24660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文本框 3"/>
          <p:cNvSpPr txBox="1"/>
          <p:nvPr/>
        </p:nvSpPr>
        <p:spPr>
          <a:xfrm>
            <a:off x="6096000" y="3587082"/>
            <a:ext cx="2952328" cy="1477328"/>
          </a:xfrm>
          <a:prstGeom prst="rect">
            <a:avLst/>
          </a:prstGeom>
          <a:noFill/>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en-US" altLang="zh-CN" b="1" dirty="0">
                <a:solidFill>
                  <a:schemeClr val="bg1"/>
                </a:solidFill>
              </a:rPr>
              <a:t>XRD results</a:t>
            </a:r>
          </a:p>
          <a:p>
            <a:pPr marL="285750" indent="-285750">
              <a:buFont typeface="Wingdings" panose="05000000000000000000" pitchFamily="2" charset="2"/>
              <a:buChar char="Ø"/>
              <a:defRPr/>
            </a:pPr>
            <a:r>
              <a:rPr lang="en-US" altLang="zh-CN" dirty="0">
                <a:solidFill>
                  <a:schemeClr val="bg1"/>
                </a:solidFill>
              </a:rPr>
              <a:t>Smooth and uniform Laue oscillation</a:t>
            </a:r>
          </a:p>
          <a:p>
            <a:pPr marL="285750" indent="-285750">
              <a:buFont typeface="Wingdings" panose="05000000000000000000" pitchFamily="2" charset="2"/>
              <a:buChar char="Ø"/>
              <a:defRPr/>
            </a:pPr>
            <a:r>
              <a:rPr lang="en-US" altLang="zh-CN" dirty="0">
                <a:solidFill>
                  <a:schemeClr val="bg1"/>
                </a:solidFill>
              </a:rPr>
              <a:t>The FWHM is identical to substrates</a:t>
            </a:r>
            <a:endParaRPr lang="zh-CN" altLang="en-US" dirty="0">
              <a:solidFill>
                <a:schemeClr val="bg1"/>
              </a:solidFill>
            </a:endParaRPr>
          </a:p>
        </p:txBody>
      </p:sp>
      <p:sp>
        <p:nvSpPr>
          <p:cNvPr id="13" name="矩形 6"/>
          <p:cNvSpPr/>
          <p:nvPr/>
        </p:nvSpPr>
        <p:spPr>
          <a:xfrm>
            <a:off x="6096000" y="5270892"/>
            <a:ext cx="3312368" cy="1200329"/>
          </a:xfrm>
          <a:prstGeom prst="rect">
            <a:avLst/>
          </a:prstGeom>
          <a:noFill/>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en-US" altLang="zh-CN" b="1" dirty="0">
                <a:solidFill>
                  <a:schemeClr val="bg1"/>
                </a:solidFill>
              </a:rPr>
              <a:t>TEM results</a:t>
            </a:r>
          </a:p>
          <a:p>
            <a:pPr marL="285750" indent="-285750">
              <a:buFont typeface="Wingdings" panose="05000000000000000000" pitchFamily="2" charset="2"/>
              <a:buChar char="Ø"/>
              <a:defRPr/>
            </a:pPr>
            <a:r>
              <a:rPr lang="en-US" altLang="zh-CN" dirty="0">
                <a:solidFill>
                  <a:schemeClr val="bg1"/>
                </a:solidFill>
              </a:rPr>
              <a:t>Regular lattices</a:t>
            </a:r>
          </a:p>
          <a:p>
            <a:pPr marL="285750" indent="-285750">
              <a:buFont typeface="Wingdings" panose="05000000000000000000" pitchFamily="2" charset="2"/>
              <a:buChar char="Ø"/>
              <a:defRPr/>
            </a:pPr>
            <a:r>
              <a:rPr lang="en-US" altLang="zh-CN" dirty="0">
                <a:solidFill>
                  <a:schemeClr val="bg1"/>
                </a:solidFill>
              </a:rPr>
              <a:t>Sharp interface between SIO and STO</a:t>
            </a:r>
            <a:endParaRPr lang="zh-CN" altLang="en-US" dirty="0">
              <a:solidFill>
                <a:schemeClr val="bg1"/>
              </a:solidFill>
            </a:endParaRPr>
          </a:p>
        </p:txBody>
      </p:sp>
      <p:pic>
        <p:nvPicPr>
          <p:cNvPr id="14" name="图片 3"/>
          <p:cNvPicPr>
            <a:picLocks noChangeAspect="1"/>
          </p:cNvPicPr>
          <p:nvPr/>
        </p:nvPicPr>
        <p:blipFill>
          <a:blip r:embed="rId4"/>
          <a:stretch>
            <a:fillRect/>
          </a:stretch>
        </p:blipFill>
        <p:spPr>
          <a:xfrm>
            <a:off x="4020671" y="3657600"/>
            <a:ext cx="1898078" cy="28136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 name="Group 1"/>
          <p:cNvGrpSpPr/>
          <p:nvPr/>
        </p:nvGrpSpPr>
        <p:grpSpPr>
          <a:xfrm>
            <a:off x="253804" y="857923"/>
            <a:ext cx="3647152" cy="5613298"/>
            <a:chOff x="253804" y="857923"/>
            <a:chExt cx="3647152" cy="5613298"/>
          </a:xfrm>
        </p:grpSpPr>
        <p:pic>
          <p:nvPicPr>
            <p:cNvPr id="9" name="图片 2" descr="E:\文档文稿\毕业论文\图片\图2.9 XRD.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1646685"/>
              <a:ext cx="3240360" cy="48245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253804" y="857923"/>
              <a:ext cx="3647152" cy="646331"/>
            </a:xfrm>
            <a:prstGeom prst="rect">
              <a:avLst/>
            </a:prstGeom>
            <a:noFill/>
          </p:spPr>
          <p:txBody>
            <a:bodyPr wrap="none" rtlCol="0">
              <a:spAutoFit/>
            </a:bodyPr>
            <a:lstStyle/>
            <a:p>
              <a:pPr algn="ctr"/>
              <a:r>
                <a:rPr lang="en-US" dirty="0">
                  <a:solidFill>
                    <a:schemeClr val="bg1"/>
                  </a:solidFill>
                </a:rPr>
                <a:t>XRD patterns of SrIrO</a:t>
              </a:r>
              <a:r>
                <a:rPr lang="en-US" baseline="-25000" dirty="0">
                  <a:solidFill>
                    <a:schemeClr val="bg1"/>
                  </a:solidFill>
                </a:rPr>
                <a:t>3</a:t>
              </a:r>
              <a:r>
                <a:rPr lang="en-US" dirty="0">
                  <a:solidFill>
                    <a:schemeClr val="bg1"/>
                  </a:solidFill>
                </a:rPr>
                <a:t>(100) films</a:t>
              </a:r>
            </a:p>
            <a:p>
              <a:pPr algn="ctr"/>
              <a:r>
                <a:rPr lang="en-US" dirty="0">
                  <a:solidFill>
                    <a:schemeClr val="bg1"/>
                  </a:solidFill>
                </a:rPr>
                <a:t>with different stains</a:t>
              </a:r>
            </a:p>
          </p:txBody>
        </p:sp>
      </p:grpSp>
    </p:spTree>
    <p:extLst>
      <p:ext uri="{BB962C8B-B14F-4D97-AF65-F5344CB8AC3E}">
        <p14:creationId xmlns:p14="http://schemas.microsoft.com/office/powerpoint/2010/main" val="73738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500"/>
                                        <p:tgtEl>
                                          <p:spTgt spid="1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507" name="Straight Connector 1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1510" name="TextBox 6"/>
          <p:cNvSpPr txBox="1">
            <a:spLocks noChangeArrowheads="1"/>
          </p:cNvSpPr>
          <p:nvPr/>
        </p:nvSpPr>
        <p:spPr bwMode="auto">
          <a:xfrm>
            <a:off x="299720" y="5864617"/>
            <a:ext cx="9941560" cy="8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285750" indent="-285750">
              <a:buFont typeface="Wingdings" panose="05000000000000000000" pitchFamily="2" charset="2"/>
              <a:buChar char="Ø"/>
            </a:pPr>
            <a:r>
              <a:rPr lang="en-US" sz="1800" dirty="0">
                <a:solidFill>
                  <a:schemeClr val="bg1"/>
                </a:solidFill>
                <a:latin typeface="+mn-lt"/>
              </a:rPr>
              <a:t>Simultaneous intersection of the Fermi level by hole- and electron-like bands;</a:t>
            </a:r>
          </a:p>
          <a:p>
            <a:pPr marL="171450" indent="-171450">
              <a:buFont typeface="Wingdings" panose="05000000000000000000" pitchFamily="2" charset="2"/>
              <a:buChar char="§"/>
            </a:pPr>
            <a:endParaRPr lang="en-US" sz="800" dirty="0">
              <a:solidFill>
                <a:schemeClr val="bg1"/>
              </a:solidFill>
              <a:latin typeface="+mn-lt"/>
            </a:endParaRPr>
          </a:p>
          <a:p>
            <a:pPr marL="285750" indent="-285750">
              <a:buFont typeface="Wingdings" panose="05000000000000000000" pitchFamily="2" charset="2"/>
              <a:buChar char="Ø"/>
            </a:pPr>
            <a:r>
              <a:rPr lang="en-US" sz="1800" dirty="0">
                <a:solidFill>
                  <a:schemeClr val="bg1"/>
                </a:solidFill>
                <a:latin typeface="+mn-lt"/>
              </a:rPr>
              <a:t>The direct evidence that the perovskite SrIrO</a:t>
            </a:r>
            <a:r>
              <a:rPr lang="en-US" sz="1800" baseline="-25000" dirty="0">
                <a:solidFill>
                  <a:schemeClr val="bg1"/>
                </a:solidFill>
                <a:latin typeface="+mn-lt"/>
              </a:rPr>
              <a:t>3</a:t>
            </a:r>
            <a:r>
              <a:rPr lang="en-US" sz="1800" dirty="0">
                <a:solidFill>
                  <a:schemeClr val="bg1"/>
                </a:solidFill>
                <a:latin typeface="+mn-lt"/>
              </a:rPr>
              <a:t> has a </a:t>
            </a:r>
            <a:r>
              <a:rPr lang="en-US" sz="1800" dirty="0" err="1">
                <a:solidFill>
                  <a:schemeClr val="bg1"/>
                </a:solidFill>
                <a:latin typeface="+mn-lt"/>
              </a:rPr>
              <a:t>semimetallic</a:t>
            </a:r>
            <a:r>
              <a:rPr lang="en-US" sz="1800" dirty="0">
                <a:solidFill>
                  <a:schemeClr val="bg1"/>
                </a:solidFill>
                <a:latin typeface="+mn-lt"/>
              </a:rPr>
              <a:t> ground state.</a:t>
            </a:r>
            <a:r>
              <a:rPr lang="en-US" altLang="zh-CN" sz="1800" dirty="0">
                <a:solidFill>
                  <a:schemeClr val="bg1"/>
                </a:solidFill>
                <a:latin typeface="+mn-lt"/>
              </a:rPr>
              <a:t> </a:t>
            </a:r>
            <a:endParaRPr lang="zh-CN" altLang="en-US" sz="1800" dirty="0">
              <a:solidFill>
                <a:schemeClr val="bg1"/>
              </a:solidFill>
              <a:latin typeface="+mn-lt"/>
            </a:endParaRPr>
          </a:p>
        </p:txBody>
      </p:sp>
      <p:sp>
        <p:nvSpPr>
          <p:cNvPr id="10" name="Rectangle 4"/>
          <p:cNvSpPr/>
          <p:nvPr/>
        </p:nvSpPr>
        <p:spPr>
          <a:xfrm>
            <a:off x="107954" y="115893"/>
            <a:ext cx="8901796" cy="430887"/>
          </a:xfrm>
          <a:prstGeom prst="rect">
            <a:avLst/>
          </a:prstGeom>
        </p:spPr>
        <p:txBody>
          <a:bodyPr wrap="none">
            <a:spAutoFit/>
          </a:bodyPr>
          <a:lstStyle/>
          <a:p>
            <a:pPr eaLnBrk="1" hangingPunct="1">
              <a:defRPr/>
            </a:pPr>
            <a:r>
              <a:rPr lang="en-US" altLang="zh-CN" sz="22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Direct observation of the semi-</a:t>
            </a:r>
            <a:r>
              <a:rPr lang="en-US" altLang="zh-CN" sz="2200" b="1" i="1" dirty="0" err="1">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metallicity</a:t>
            </a:r>
            <a:r>
              <a:rPr lang="en-US" altLang="zh-CN" sz="22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 caused by strong SOC </a:t>
            </a:r>
            <a:endParaRPr lang="en-US" altLang="zh-CN" sz="2200" b="1" i="1" dirty="0">
              <a:solidFill>
                <a:schemeClr val="bg1"/>
              </a:solidFill>
              <a:effectLst>
                <a:outerShdw blurRad="38100" dist="38100" dir="2700000" algn="tl">
                  <a:srgbClr val="000000">
                    <a:alpha val="43137"/>
                  </a:srgbClr>
                </a:outerShdw>
              </a:effectLst>
              <a:latin typeface="Lingoes Unicode" pitchFamily="34" charset="-122"/>
              <a:ea typeface="Lingoes Unicode" pitchFamily="34" charset="-122"/>
              <a:cs typeface="ＭＳ Ｐゴシック" pitchFamily="-109" charset="-128"/>
            </a:endParaRPr>
          </a:p>
        </p:txBody>
      </p:sp>
      <p:pic>
        <p:nvPicPr>
          <p:cNvPr id="6" name="Picture 5"/>
          <p:cNvPicPr>
            <a:picLocks noChangeAspect="1"/>
          </p:cNvPicPr>
          <p:nvPr/>
        </p:nvPicPr>
        <p:blipFill>
          <a:blip r:embed="rId3"/>
          <a:stretch>
            <a:fillRect/>
          </a:stretch>
        </p:blipFill>
        <p:spPr>
          <a:xfrm>
            <a:off x="2032006" y="799515"/>
            <a:ext cx="4863954" cy="4876775"/>
          </a:xfrm>
          <a:prstGeom prst="rect">
            <a:avLst/>
          </a:prstGeom>
        </p:spPr>
      </p:pic>
    </p:spTree>
    <p:extLst>
      <p:ext uri="{BB962C8B-B14F-4D97-AF65-F5344CB8AC3E}">
        <p14:creationId xmlns:p14="http://schemas.microsoft.com/office/powerpoint/2010/main" val="9179911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 name="Rectangle 4"/>
          <p:cNvSpPr/>
          <p:nvPr/>
        </p:nvSpPr>
        <p:spPr>
          <a:xfrm>
            <a:off x="124431" y="115893"/>
            <a:ext cx="7587142" cy="830997"/>
          </a:xfrm>
          <a:prstGeom prst="rect">
            <a:avLst/>
          </a:prstGeom>
        </p:spPr>
        <p:txBody>
          <a:bodyPr wrap="none">
            <a:spAutoFit/>
          </a:bodyPr>
          <a:lstStyle/>
          <a:p>
            <a:pPr>
              <a:defRPr/>
            </a:pPr>
            <a:r>
              <a:rPr lang="en-US" altLang="zh-CN"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Topological crystalline protected Dirac node lifting</a:t>
            </a:r>
            <a:endParaRPr lang="zh-CN" altLang="en-US"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endParaRPr>
          </a:p>
          <a:p>
            <a:pPr>
              <a:defRPr/>
            </a:pPr>
            <a:endParaRPr lang="zh-CN" altLang="en-US"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endParaRPr>
          </a:p>
        </p:txBody>
      </p:sp>
      <p:pic>
        <p:nvPicPr>
          <p:cNvPr id="11" name="Picture 10"/>
          <p:cNvPicPr>
            <a:picLocks noChangeAspect="1"/>
          </p:cNvPicPr>
          <p:nvPr/>
        </p:nvPicPr>
        <p:blipFill>
          <a:blip r:embed="rId3"/>
          <a:stretch>
            <a:fillRect/>
          </a:stretch>
        </p:blipFill>
        <p:spPr>
          <a:xfrm>
            <a:off x="130949" y="970512"/>
            <a:ext cx="5539621" cy="4916975"/>
          </a:xfrm>
          <a:prstGeom prst="rect">
            <a:avLst/>
          </a:prstGeom>
        </p:spPr>
      </p:pic>
      <p:grpSp>
        <p:nvGrpSpPr>
          <p:cNvPr id="15" name="Group 14"/>
          <p:cNvGrpSpPr/>
          <p:nvPr/>
        </p:nvGrpSpPr>
        <p:grpSpPr>
          <a:xfrm>
            <a:off x="381000" y="774035"/>
            <a:ext cx="4745851" cy="5410658"/>
            <a:chOff x="304800" y="774035"/>
            <a:chExt cx="4745851" cy="5410658"/>
          </a:xfrm>
        </p:grpSpPr>
        <p:pic>
          <p:nvPicPr>
            <p:cNvPr id="12" name="图片 6"/>
            <p:cNvPicPr>
              <a:picLocks noChangeAspect="1"/>
            </p:cNvPicPr>
            <p:nvPr/>
          </p:nvPicPr>
          <p:blipFill rotWithShape="1">
            <a:blip r:embed="rId4"/>
            <a:srcRect r="35181"/>
            <a:stretch/>
          </p:blipFill>
          <p:spPr>
            <a:xfrm>
              <a:off x="304800" y="1211826"/>
              <a:ext cx="4745851" cy="4972867"/>
            </a:xfrm>
            <a:prstGeom prst="rect">
              <a:avLst/>
            </a:prstGeom>
          </p:spPr>
        </p:pic>
        <p:sp>
          <p:nvSpPr>
            <p:cNvPr id="14" name="Rectangle 13"/>
            <p:cNvSpPr/>
            <p:nvPr/>
          </p:nvSpPr>
          <p:spPr>
            <a:xfrm>
              <a:off x="685800" y="774035"/>
              <a:ext cx="3826689" cy="369332"/>
            </a:xfrm>
            <a:prstGeom prst="rect">
              <a:avLst/>
            </a:prstGeom>
          </p:spPr>
          <p:txBody>
            <a:bodyPr wrap="none">
              <a:spAutoFit/>
            </a:bodyPr>
            <a:lstStyle/>
            <a:p>
              <a:r>
                <a:rPr lang="en-US" altLang="zh-CN" b="1" dirty="0">
                  <a:solidFill>
                    <a:schemeClr val="bg1"/>
                  </a:solidFill>
                  <a:latin typeface="Arial" panose="020B0604020202020204" pitchFamily="34" charset="0"/>
                  <a:cs typeface="Arial" panose="020B0604020202020204" pitchFamily="34" charset="0"/>
                </a:rPr>
                <a:t>Band dispersions around </a:t>
              </a:r>
              <a:r>
                <a:rPr lang="en-US" altLang="zh-CN" b="1" i="1" dirty="0">
                  <a:solidFill>
                    <a:schemeClr val="bg1"/>
                  </a:solidFill>
                  <a:latin typeface="Arial" panose="020B0604020202020204" pitchFamily="34" charset="0"/>
                  <a:cs typeface="Arial" panose="020B0604020202020204" pitchFamily="34" charset="0"/>
                </a:rPr>
                <a:t>U</a:t>
              </a:r>
              <a:r>
                <a:rPr lang="en-US" altLang="zh-CN" b="1" dirty="0">
                  <a:solidFill>
                    <a:schemeClr val="bg1"/>
                  </a:solidFill>
                  <a:latin typeface="Arial" panose="020B0604020202020204" pitchFamily="34" charset="0"/>
                  <a:cs typeface="Arial" panose="020B0604020202020204" pitchFamily="34" charset="0"/>
                </a:rPr>
                <a:t> point</a:t>
              </a:r>
              <a:endParaRPr lang="zh-CN" altLang="en-US" b="1" dirty="0">
                <a:solidFill>
                  <a:schemeClr val="bg1"/>
                </a:solidFill>
                <a:latin typeface="Arial" panose="020B0604020202020204" pitchFamily="34" charset="0"/>
                <a:cs typeface="Arial" panose="020B0604020202020204" pitchFamily="34" charset="0"/>
              </a:endParaRPr>
            </a:p>
          </p:txBody>
        </p:sp>
      </p:grpSp>
      <p:grpSp>
        <p:nvGrpSpPr>
          <p:cNvPr id="21" name="Group 20"/>
          <p:cNvGrpSpPr/>
          <p:nvPr/>
        </p:nvGrpSpPr>
        <p:grpSpPr>
          <a:xfrm>
            <a:off x="4837026" y="785846"/>
            <a:ext cx="2401974" cy="5398847"/>
            <a:chOff x="5224502" y="785846"/>
            <a:chExt cx="2401974" cy="5398847"/>
          </a:xfrm>
        </p:grpSpPr>
        <p:pic>
          <p:nvPicPr>
            <p:cNvPr id="19" name="图片 6"/>
            <p:cNvPicPr>
              <a:picLocks noChangeAspect="1"/>
            </p:cNvPicPr>
            <p:nvPr/>
          </p:nvPicPr>
          <p:blipFill rotWithShape="1">
            <a:blip r:embed="rId4"/>
            <a:srcRect l="67194"/>
            <a:stretch/>
          </p:blipFill>
          <p:spPr>
            <a:xfrm>
              <a:off x="5224502" y="1211826"/>
              <a:ext cx="2401974" cy="4972867"/>
            </a:xfrm>
            <a:prstGeom prst="rect">
              <a:avLst/>
            </a:prstGeom>
          </p:spPr>
        </p:pic>
        <p:sp>
          <p:nvSpPr>
            <p:cNvPr id="20" name="Rectangle 19"/>
            <p:cNvSpPr/>
            <p:nvPr/>
          </p:nvSpPr>
          <p:spPr>
            <a:xfrm>
              <a:off x="6108735" y="785846"/>
              <a:ext cx="633507" cy="369332"/>
            </a:xfrm>
            <a:prstGeom prst="rect">
              <a:avLst/>
            </a:prstGeom>
          </p:spPr>
          <p:txBody>
            <a:bodyPr wrap="none">
              <a:spAutoFit/>
            </a:bodyPr>
            <a:lstStyle/>
            <a:p>
              <a:r>
                <a:rPr lang="en-US" altLang="zh-CN" b="1" dirty="0">
                  <a:solidFill>
                    <a:schemeClr val="bg1"/>
                  </a:solidFill>
                  <a:latin typeface="Arial" panose="020B0604020202020204" pitchFamily="34" charset="0"/>
                  <a:cs typeface="Arial" panose="020B0604020202020204" pitchFamily="34" charset="0"/>
                </a:rPr>
                <a:t>DFT</a:t>
              </a:r>
              <a:endParaRPr lang="zh-CN" altLang="en-US" b="1" dirty="0">
                <a:solidFill>
                  <a:schemeClr val="bg1"/>
                </a:solidFill>
                <a:latin typeface="Arial" panose="020B0604020202020204" pitchFamily="34" charset="0"/>
                <a:cs typeface="Arial" panose="020B0604020202020204" pitchFamily="34" charset="0"/>
              </a:endParaRPr>
            </a:p>
          </p:txBody>
        </p:sp>
      </p:grpSp>
      <p:sp>
        <p:nvSpPr>
          <p:cNvPr id="23" name="Rectangle 22"/>
          <p:cNvSpPr/>
          <p:nvPr/>
        </p:nvSpPr>
        <p:spPr>
          <a:xfrm>
            <a:off x="609600" y="6258694"/>
            <a:ext cx="6293326" cy="830997"/>
          </a:xfrm>
          <a:prstGeom prst="rect">
            <a:avLst/>
          </a:prstGeom>
        </p:spPr>
        <p:txBody>
          <a:bodyPr wrap="none">
            <a:spAutoFit/>
          </a:bodyPr>
          <a:lstStyle/>
          <a:p>
            <a:pPr>
              <a:defRPr/>
            </a:pPr>
            <a:r>
              <a:rPr lang="en-US" altLang="zh-CN" sz="2400" b="1" dirty="0">
                <a:solidFill>
                  <a:srgbClr val="FFFF00"/>
                </a:solidFill>
                <a:effectLst>
                  <a:outerShdw blurRad="38100" dist="38100" dir="2700000" algn="tl">
                    <a:srgbClr val="000000">
                      <a:alpha val="43137"/>
                    </a:srgbClr>
                  </a:outerShdw>
                </a:effectLst>
                <a:ea typeface="ＭＳ Ｐゴシック" pitchFamily="-110" charset="-128"/>
                <a:cs typeface="ＭＳ Ｐゴシック" pitchFamily="-109" charset="-128"/>
              </a:rPr>
              <a:t>Topological protected Dirac node is lifted!</a:t>
            </a:r>
            <a:endParaRPr lang="zh-CN" altLang="en-US" sz="2400" b="1" dirty="0">
              <a:solidFill>
                <a:srgbClr val="FFFF00"/>
              </a:solidFill>
              <a:effectLst>
                <a:outerShdw blurRad="38100" dist="38100" dir="2700000" algn="tl">
                  <a:srgbClr val="000000">
                    <a:alpha val="43137"/>
                  </a:srgbClr>
                </a:outerShdw>
              </a:effectLst>
              <a:ea typeface="ＭＳ Ｐゴシック" pitchFamily="-110" charset="-128"/>
              <a:cs typeface="ＭＳ Ｐゴシック" pitchFamily="-109" charset="-128"/>
            </a:endParaRPr>
          </a:p>
          <a:p>
            <a:pPr>
              <a:defRPr/>
            </a:pPr>
            <a:endParaRPr lang="zh-CN" altLang="en-US"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endParaRPr>
          </a:p>
        </p:txBody>
      </p:sp>
    </p:spTree>
    <p:extLst>
      <p:ext uri="{BB962C8B-B14F-4D97-AF65-F5344CB8AC3E}">
        <p14:creationId xmlns:p14="http://schemas.microsoft.com/office/powerpoint/2010/main" val="417499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11"/>
                                        </p:tgtEl>
                                      </p:cBhvr>
                                      <p:by x="25000" y="25000"/>
                                    </p:animScale>
                                  </p:childTnLst>
                                </p:cTn>
                              </p:par>
                              <p:par>
                                <p:cTn id="7" presetID="56" presetClass="path" presetSubtype="0" decel="100000" fill="hold" nodeType="withEffect">
                                  <p:stCondLst>
                                    <p:cond delay="0"/>
                                  </p:stCondLst>
                                  <p:childTnLst>
                                    <p:animMotion origin="layout" path="M 0.05538 0.06389 L 0.59705 -0.21389 " pathEditMode="relative" rAng="0" ptsTypes="AA">
                                      <p:cBhvr>
                                        <p:cTn id="8" dur="500" fill="hold"/>
                                        <p:tgtEl>
                                          <p:spTgt spid="11"/>
                                        </p:tgtEl>
                                        <p:attrNameLst>
                                          <p:attrName>ppt_x</p:attrName>
                                          <p:attrName>ppt_y</p:attrName>
                                        </p:attrNameLst>
                                      </p:cBhvr>
                                      <p:rCtr x="27083" y="-13889"/>
                                    </p:animMotion>
                                  </p:childTnLst>
                                </p:cTn>
                              </p:par>
                              <p:par>
                                <p:cTn id="9" presetID="21" presetClass="entr" presetSubtype="1"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2"/>
          <p:cNvCxnSpPr>
            <a:cxnSpLocks noChangeShapeType="1"/>
          </p:cNvCxnSpPr>
          <p:nvPr/>
        </p:nvCxnSpPr>
        <p:spPr bwMode="auto">
          <a:xfrm>
            <a:off x="228600" y="609600"/>
            <a:ext cx="8686800" cy="1588"/>
          </a:xfrm>
          <a:prstGeom prst="line">
            <a:avLst/>
          </a:prstGeom>
          <a:noFill/>
          <a:ln w="19050">
            <a:solidFill>
              <a:schemeClr val="bg1"/>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 name="Rectangle 4"/>
          <p:cNvSpPr/>
          <p:nvPr/>
        </p:nvSpPr>
        <p:spPr>
          <a:xfrm>
            <a:off x="152400" y="115893"/>
            <a:ext cx="2694969" cy="461665"/>
          </a:xfrm>
          <a:prstGeom prst="rect">
            <a:avLst/>
          </a:prstGeom>
        </p:spPr>
        <p:txBody>
          <a:bodyPr wrap="none">
            <a:spAutoFit/>
          </a:bodyPr>
          <a:lstStyle/>
          <a:p>
            <a:pPr>
              <a:defRPr/>
            </a:pPr>
            <a:r>
              <a:rPr lang="en-US" altLang="zh-CN"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rPr>
              <a:t>Dirac node lifting</a:t>
            </a:r>
            <a:endParaRPr lang="zh-CN" altLang="en-US" sz="2400" b="1" i="1" dirty="0">
              <a:solidFill>
                <a:schemeClr val="bg1"/>
              </a:solidFill>
              <a:effectLst>
                <a:outerShdw blurRad="38100" dist="38100" dir="2700000" algn="tl">
                  <a:srgbClr val="000000">
                    <a:alpha val="43137"/>
                  </a:srgbClr>
                </a:outerShdw>
              </a:effectLst>
              <a:ea typeface="ＭＳ Ｐゴシック" pitchFamily="-110" charset="-128"/>
              <a:cs typeface="ＭＳ Ｐゴシック" pitchFamily="-109" charset="-128"/>
            </a:endParaRPr>
          </a:p>
        </p:txBody>
      </p:sp>
      <p:sp>
        <p:nvSpPr>
          <p:cNvPr id="6" name="Rectangle 5"/>
          <p:cNvSpPr/>
          <p:nvPr/>
        </p:nvSpPr>
        <p:spPr>
          <a:xfrm>
            <a:off x="1499884" y="621268"/>
            <a:ext cx="8610600" cy="369332"/>
          </a:xfrm>
          <a:prstGeom prst="rect">
            <a:avLst/>
          </a:prstGeom>
        </p:spPr>
        <p:txBody>
          <a:bodyPr wrap="square">
            <a:spAutoFit/>
          </a:bodyPr>
          <a:lstStyle/>
          <a:p>
            <a:r>
              <a:rPr lang="en-US" altLang="zh-CN" b="1" dirty="0">
                <a:solidFill>
                  <a:schemeClr val="bg1"/>
                </a:solidFill>
                <a:latin typeface="Arial" panose="020B0604020202020204" pitchFamily="34" charset="0"/>
                <a:cs typeface="Arial" panose="020B0604020202020204" pitchFamily="34" charset="0"/>
              </a:rPr>
              <a:t>Symmetry operations of the </a:t>
            </a:r>
            <a:r>
              <a:rPr lang="en-US" altLang="zh-CN" b="1" i="1" dirty="0" err="1">
                <a:solidFill>
                  <a:schemeClr val="bg1"/>
                </a:solidFill>
                <a:latin typeface="Arial" panose="020B0604020202020204" pitchFamily="34" charset="0"/>
                <a:cs typeface="Arial" panose="020B0604020202020204" pitchFamily="34" charset="0"/>
              </a:rPr>
              <a:t>Pbnm</a:t>
            </a:r>
            <a:r>
              <a:rPr lang="en-US" altLang="zh-CN" b="1" dirty="0">
                <a:solidFill>
                  <a:schemeClr val="bg1"/>
                </a:solidFill>
                <a:latin typeface="Arial" panose="020B0604020202020204" pitchFamily="34" charset="0"/>
                <a:cs typeface="Arial" panose="020B0604020202020204" pitchFamily="34" charset="0"/>
              </a:rPr>
              <a:t> perovskite ABO</a:t>
            </a:r>
            <a:r>
              <a:rPr lang="en-US" altLang="zh-CN" b="1" baseline="-25000" dirty="0">
                <a:solidFill>
                  <a:schemeClr val="bg1"/>
                </a:solidFill>
                <a:latin typeface="Arial" panose="020B0604020202020204" pitchFamily="34" charset="0"/>
                <a:cs typeface="Arial" panose="020B0604020202020204" pitchFamily="34" charset="0"/>
              </a:rPr>
              <a:t>3</a:t>
            </a:r>
            <a:endParaRPr lang="zh-CN" altLang="en-US" b="1" baseline="-25000" dirty="0">
              <a:solidFill>
                <a:schemeClr val="bg1"/>
              </a:solidFill>
              <a:latin typeface="Arial" panose="020B0604020202020204" pitchFamily="34" charset="0"/>
              <a:cs typeface="Arial" panose="020B0604020202020204" pitchFamily="34" charset="0"/>
            </a:endParaRPr>
          </a:p>
        </p:txBody>
      </p:sp>
      <p:pic>
        <p:nvPicPr>
          <p:cNvPr id="7" name="图片 1"/>
          <p:cNvPicPr>
            <a:picLocks noChangeAspect="1"/>
          </p:cNvPicPr>
          <p:nvPr/>
        </p:nvPicPr>
        <p:blipFill>
          <a:blip r:embed="rId2"/>
          <a:stretch>
            <a:fillRect/>
          </a:stretch>
        </p:blipFill>
        <p:spPr>
          <a:xfrm>
            <a:off x="260568" y="1030721"/>
            <a:ext cx="8601596" cy="2085991"/>
          </a:xfrm>
          <a:prstGeom prst="rect">
            <a:avLst/>
          </a:prstGeom>
        </p:spPr>
      </p:pic>
      <p:pic>
        <p:nvPicPr>
          <p:cNvPr id="8" name="图片 2"/>
          <p:cNvPicPr>
            <a:picLocks noChangeAspect="1"/>
          </p:cNvPicPr>
          <p:nvPr/>
        </p:nvPicPr>
        <p:blipFill>
          <a:blip r:embed="rId3"/>
          <a:stretch>
            <a:fillRect/>
          </a:stretch>
        </p:blipFill>
        <p:spPr>
          <a:xfrm>
            <a:off x="260568" y="3685886"/>
            <a:ext cx="5544616" cy="2142712"/>
          </a:xfrm>
          <a:prstGeom prst="rect">
            <a:avLst/>
          </a:prstGeom>
        </p:spPr>
      </p:pic>
      <p:sp>
        <p:nvSpPr>
          <p:cNvPr id="11" name="文本框 5"/>
          <p:cNvSpPr txBox="1"/>
          <p:nvPr/>
        </p:nvSpPr>
        <p:spPr>
          <a:xfrm>
            <a:off x="206702" y="3200400"/>
            <a:ext cx="4365298" cy="369332"/>
          </a:xfrm>
          <a:prstGeom prst="rect">
            <a:avLst/>
          </a:prstGeom>
          <a:noFill/>
        </p:spPr>
        <p:txBody>
          <a:bodyPr wrap="none" rtlCol="0">
            <a:spAutoFit/>
          </a:bodyPr>
          <a:lstStyle>
            <a:defPPr>
              <a:defRPr lang="zh-CN"/>
            </a:defPPr>
            <a:lvl1pPr>
              <a:defRPr sz="2400" b="1">
                <a:solidFill>
                  <a:schemeClr val="bg1"/>
                </a:solidFill>
                <a:latin typeface="Arial" panose="020B0604020202020204" pitchFamily="34" charset="0"/>
                <a:cs typeface="Arial" panose="020B0604020202020204" pitchFamily="34" charset="0"/>
              </a:defRPr>
            </a:lvl1pPr>
          </a:lstStyle>
          <a:p>
            <a:r>
              <a:rPr lang="en-US" altLang="zh-CN" sz="1800" dirty="0"/>
              <a:t>Dirac nodes with different symmetries</a:t>
            </a:r>
            <a:endParaRPr lang="zh-CN" altLang="en-US" sz="1800" dirty="0"/>
          </a:p>
        </p:txBody>
      </p:sp>
      <p:sp>
        <p:nvSpPr>
          <p:cNvPr id="12" name="文本框 6"/>
          <p:cNvSpPr txBox="1"/>
          <p:nvPr/>
        </p:nvSpPr>
        <p:spPr>
          <a:xfrm>
            <a:off x="6019800" y="3510581"/>
            <a:ext cx="3203848" cy="1754326"/>
          </a:xfrm>
          <a:prstGeom prst="rect">
            <a:avLst/>
          </a:prstGeom>
          <a:noFill/>
          <a:ln w="28575">
            <a:noFill/>
          </a:ln>
        </p:spPr>
        <p:txBody>
          <a:bodyPr wrap="square" rtlCol="0">
            <a:spAutoFit/>
          </a:bodyPr>
          <a:lstStyle/>
          <a:p>
            <a:pPr marL="285750" indent="-285750">
              <a:buFont typeface="Wingdings" panose="05000000000000000000" pitchFamily="2" charset="2"/>
              <a:buChar char="Ø"/>
            </a:pPr>
            <a:r>
              <a:rPr lang="en-US" altLang="zh-CN" b="1" dirty="0">
                <a:solidFill>
                  <a:srgbClr val="FFFF00"/>
                </a:solidFill>
                <a:latin typeface="Arial" panose="020B0604020202020204" pitchFamily="34" charset="0"/>
                <a:cs typeface="Arial" panose="020B0604020202020204" pitchFamily="34" charset="0"/>
              </a:rPr>
              <a:t>Strain effect: n-glide symmetry is broken</a:t>
            </a:r>
          </a:p>
          <a:p>
            <a:pPr marL="285750" indent="-285750">
              <a:buFont typeface="Wingdings" panose="05000000000000000000" pitchFamily="2" charset="2"/>
              <a:buChar char="Ø"/>
            </a:pPr>
            <a:endParaRPr lang="en-US" altLang="zh-CN" b="1" dirty="0">
              <a:solidFill>
                <a:srgbClr val="FFFF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altLang="zh-CN" b="1" dirty="0">
                <a:solidFill>
                  <a:srgbClr val="FFFF00"/>
                </a:solidFill>
                <a:latin typeface="Arial" panose="020B0604020202020204" pitchFamily="34" charset="0"/>
                <a:cs typeface="Arial" panose="020B0604020202020204" pitchFamily="34" charset="0"/>
              </a:rPr>
              <a:t>Gapped Dirac node due to absence of n-glide operation </a:t>
            </a:r>
            <a:endParaRPr lang="zh-CN" altLang="en-US" b="1" dirty="0">
              <a:solidFill>
                <a:srgbClr val="FFFF00"/>
              </a:solidFill>
              <a:latin typeface="Arial" panose="020B0604020202020204" pitchFamily="34" charset="0"/>
              <a:cs typeface="Arial" panose="020B0604020202020204" pitchFamily="34" charset="0"/>
            </a:endParaRPr>
          </a:p>
        </p:txBody>
      </p:sp>
      <p:sp>
        <p:nvSpPr>
          <p:cNvPr id="13" name="文本框 7"/>
          <p:cNvSpPr txBox="1"/>
          <p:nvPr/>
        </p:nvSpPr>
        <p:spPr>
          <a:xfrm>
            <a:off x="6324600" y="5490044"/>
            <a:ext cx="2323841" cy="338554"/>
          </a:xfrm>
          <a:prstGeom prst="rect">
            <a:avLst/>
          </a:prstGeom>
          <a:noFill/>
        </p:spPr>
        <p:txBody>
          <a:bodyPr wrap="none" rtlCol="0">
            <a:spAutoFit/>
          </a:bodyPr>
          <a:lstStyle/>
          <a:p>
            <a:r>
              <a:rPr lang="en-US" altLang="zh-CN" sz="1600" i="1" dirty="0">
                <a:solidFill>
                  <a:schemeClr val="bg1"/>
                </a:solidFill>
              </a:rPr>
              <a:t>PRB 93, 085118 (2016)</a:t>
            </a:r>
            <a:endParaRPr lang="zh-CN" altLang="en-US" sz="1600" i="1" dirty="0">
              <a:solidFill>
                <a:schemeClr val="bg1"/>
              </a:solidFill>
            </a:endParaRPr>
          </a:p>
        </p:txBody>
      </p:sp>
      <p:sp>
        <p:nvSpPr>
          <p:cNvPr id="14" name="Rectangle 13"/>
          <p:cNvSpPr/>
          <p:nvPr/>
        </p:nvSpPr>
        <p:spPr>
          <a:xfrm>
            <a:off x="571241" y="6053735"/>
            <a:ext cx="8077200" cy="646331"/>
          </a:xfrm>
          <a:prstGeom prst="rect">
            <a:avLst/>
          </a:prstGeom>
        </p:spPr>
        <p:txBody>
          <a:bodyPr wrap="square">
            <a:spAutoFit/>
          </a:bodyPr>
          <a:lstStyle/>
          <a:p>
            <a:pPr algn="ctr">
              <a:defRPr/>
            </a:pPr>
            <a:r>
              <a:rPr lang="en-US" altLang="zh-CN" b="1" dirty="0">
                <a:solidFill>
                  <a:srgbClr val="FF0000"/>
                </a:solidFill>
                <a:effectLst>
                  <a:outerShdw blurRad="38100" dist="38100" dir="2700000" algn="tl">
                    <a:srgbClr val="000000">
                      <a:alpha val="43137"/>
                    </a:srgbClr>
                  </a:outerShdw>
                </a:effectLst>
                <a:ea typeface="ＭＳ Ｐゴシック" pitchFamily="-110" charset="-128"/>
                <a:cs typeface="ＭＳ Ｐゴシック" pitchFamily="-109" charset="-128"/>
              </a:rPr>
              <a:t>Epitaxial perovskite SrIrO</a:t>
            </a:r>
            <a:r>
              <a:rPr lang="en-US" altLang="zh-CN" b="1" baseline="-25000" dirty="0">
                <a:solidFill>
                  <a:srgbClr val="FF0000"/>
                </a:solidFill>
                <a:effectLst>
                  <a:outerShdw blurRad="38100" dist="38100" dir="2700000" algn="tl">
                    <a:srgbClr val="000000">
                      <a:alpha val="43137"/>
                    </a:srgbClr>
                  </a:outerShdw>
                </a:effectLst>
                <a:ea typeface="ＭＳ Ｐゴシック" pitchFamily="-110" charset="-128"/>
                <a:cs typeface="ＭＳ Ｐゴシック" pitchFamily="-109" charset="-128"/>
              </a:rPr>
              <a:t>3</a:t>
            </a:r>
            <a:r>
              <a:rPr lang="en-US" altLang="zh-CN" b="1" dirty="0">
                <a:solidFill>
                  <a:srgbClr val="FF0000"/>
                </a:solidFill>
                <a:effectLst>
                  <a:outerShdw blurRad="38100" dist="38100" dir="2700000" algn="tl">
                    <a:srgbClr val="000000">
                      <a:alpha val="43137"/>
                    </a:srgbClr>
                  </a:outerShdw>
                </a:effectLst>
                <a:ea typeface="ＭＳ Ｐゴシック" pitchFamily="-110" charset="-128"/>
                <a:cs typeface="ＭＳ Ｐゴシック" pitchFamily="-109" charset="-128"/>
              </a:rPr>
              <a:t> is a topological crystalline semimetal, but with the crystalline symmetry protected Dirac node lifted due to strain!</a:t>
            </a:r>
            <a:endParaRPr lang="zh-CN" altLang="en-US" b="1" dirty="0">
              <a:solidFill>
                <a:srgbClr val="FF0000"/>
              </a:solidFill>
              <a:effectLst>
                <a:outerShdw blurRad="38100" dist="38100" dir="2700000" algn="tl">
                  <a:srgbClr val="000000">
                    <a:alpha val="43137"/>
                  </a:srgbClr>
                </a:outerShdw>
              </a:effectLst>
              <a:ea typeface="ＭＳ Ｐゴシック" pitchFamily="-110" charset="-128"/>
              <a:cs typeface="ＭＳ Ｐゴシック" pitchFamily="-109" charset="-128"/>
            </a:endParaRPr>
          </a:p>
        </p:txBody>
      </p:sp>
    </p:spTree>
    <p:extLst>
      <p:ext uri="{BB962C8B-B14F-4D97-AF65-F5344CB8AC3E}">
        <p14:creationId xmlns:p14="http://schemas.microsoft.com/office/powerpoint/2010/main" val="267342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GreyTemplate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16221</TotalTime>
  <Words>2110</Words>
  <Application>Microsoft Macintosh PowerPoint</Application>
  <PresentationFormat>On-screen Show (4:3)</PresentationFormat>
  <Paragraphs>454</Paragraphs>
  <Slides>34</Slides>
  <Notes>30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34</vt:i4>
      </vt:variant>
    </vt:vector>
  </HeadingPairs>
  <TitlesOfParts>
    <vt:vector size="51" baseType="lpstr">
      <vt:lpstr>Adobe 仿宋 Std R</vt:lpstr>
      <vt:lpstr>等线</vt:lpstr>
      <vt:lpstr>Heiti TC Medium</vt:lpstr>
      <vt:lpstr>Lingoes Unicode</vt:lpstr>
      <vt:lpstr>隶书</vt:lpstr>
      <vt:lpstr>ＭＳ Ｐゴシック</vt:lpstr>
      <vt:lpstr>Myriad Pro</vt:lpstr>
      <vt:lpstr>宋体</vt:lpstr>
      <vt:lpstr>Arial</vt:lpstr>
      <vt:lpstr>Calibri</vt:lpstr>
      <vt:lpstr>Cambria Math</vt:lpstr>
      <vt:lpstr>Gill Sans</vt:lpstr>
      <vt:lpstr>Symbol</vt:lpstr>
      <vt:lpstr>Times</vt:lpstr>
      <vt:lpstr>Times New Roman</vt:lpstr>
      <vt:lpstr>Wingdings</vt:lpstr>
      <vt:lpstr>GreyTemplate_2</vt:lpstr>
      <vt:lpstr>PowerPoint Presentation</vt:lpstr>
      <vt:lpstr>PowerPoint Presentation</vt:lpstr>
      <vt:lpstr>PowerPoint Presentation</vt:lpstr>
      <vt:lpstr>Outline</vt:lpstr>
      <vt:lpstr>PowerPoint Presentation</vt:lpstr>
      <vt:lpstr>PowerPoint Presentation</vt:lpstr>
      <vt:lpstr> The necessity and possibility of synergistic collaborations</vt:lpstr>
      <vt:lpstr>PowerPoint Presentation</vt:lpstr>
      <vt:lpstr>PowerPoint Presentation</vt:lpstr>
      <vt:lpstr>PowerPoint Presentation</vt:lpstr>
      <vt:lpstr>Outline</vt:lpstr>
      <vt:lpstr>PowerPoint Presentation</vt:lpstr>
      <vt:lpstr>PowerPoint Presentation</vt:lpstr>
      <vt:lpstr>Manipulating iridates by tailoring superlattices</vt:lpstr>
      <vt:lpstr>PowerPoint Presentation</vt:lpstr>
      <vt:lpstr>The HAADF TEM Pattern of the Superlattices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Zhi Liu</dc:creator>
  <cp:lastModifiedBy>Shen Dawei</cp:lastModifiedBy>
  <cp:revision>180</cp:revision>
  <dcterms:created xsi:type="dcterms:W3CDTF">2013-09-22T18:57:02Z</dcterms:created>
  <dcterms:modified xsi:type="dcterms:W3CDTF">2018-08-13T03:11:45Z</dcterms:modified>
</cp:coreProperties>
</file>