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31"/>
  </p:notesMasterIdLst>
  <p:handoutMasterIdLst>
    <p:handoutMasterId r:id="rId32"/>
  </p:handoutMasterIdLst>
  <p:sldIdLst>
    <p:sldId id="256" r:id="rId3"/>
    <p:sldId id="296" r:id="rId4"/>
    <p:sldId id="294" r:id="rId5"/>
    <p:sldId id="291" r:id="rId6"/>
    <p:sldId id="297" r:id="rId7"/>
    <p:sldId id="280" r:id="rId8"/>
    <p:sldId id="313" r:id="rId9"/>
    <p:sldId id="262" r:id="rId10"/>
    <p:sldId id="263" r:id="rId11"/>
    <p:sldId id="288" r:id="rId12"/>
    <p:sldId id="309" r:id="rId13"/>
    <p:sldId id="308" r:id="rId14"/>
    <p:sldId id="316" r:id="rId15"/>
    <p:sldId id="318" r:id="rId16"/>
    <p:sldId id="312" r:id="rId17"/>
    <p:sldId id="320" r:id="rId18"/>
    <p:sldId id="306" r:id="rId19"/>
    <p:sldId id="307" r:id="rId20"/>
    <p:sldId id="314" r:id="rId21"/>
    <p:sldId id="317" r:id="rId22"/>
    <p:sldId id="315" r:id="rId23"/>
    <p:sldId id="298" r:id="rId24"/>
    <p:sldId id="301" r:id="rId25"/>
    <p:sldId id="299" r:id="rId26"/>
    <p:sldId id="323" r:id="rId27"/>
    <p:sldId id="303" r:id="rId28"/>
    <p:sldId id="276" r:id="rId29"/>
    <p:sldId id="321" r:id="rId30"/>
  </p:sldIdLst>
  <p:sldSz cx="9906000" cy="6858000" type="A4"/>
  <p:notesSz cx="6799263" cy="9929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C0"/>
    <a:srgbClr val="800080"/>
    <a:srgbClr val="1A3869"/>
    <a:srgbClr val="006CA9"/>
    <a:srgbClr val="005A9B"/>
    <a:srgbClr val="50C3DA"/>
    <a:srgbClr val="19B563"/>
    <a:srgbClr val="438B7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71673" autoAdjust="0"/>
  </p:normalViewPr>
  <p:slideViewPr>
    <p:cSldViewPr snapToObjects="1">
      <p:cViewPr>
        <p:scale>
          <a:sx n="70" d="100"/>
          <a:sy n="70" d="100"/>
        </p:scale>
        <p:origin x="-954" y="-25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BC779-48EB-4BF4-A65D-C9CC2B99CDA0}" type="datetimeFigureOut">
              <a:rPr lang="en-AU" smtClean="0"/>
              <a:t>10/08/2018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FD485-5C00-4A4D-8DD6-475DF439631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2064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3BD8C86-946B-4F53-9F75-ADC7173DD4FB}" type="datetimeFigureOut">
              <a:rPr lang="en-AU"/>
              <a:pPr>
                <a:defRPr/>
              </a:pPr>
              <a:t>10/08/2018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C4A4092-2525-404B-BF17-70D539000A9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7672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065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920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52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792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0EEB6-3245-4C8D-A89E-03932710FAF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657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0320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D9370E1-24BD-42EF-86B4-F75640C18DB0}" type="slidenum">
              <a:rPr lang="en-AU" altLang="en-US" smtClean="0">
                <a:latin typeface="Arial" charset="0"/>
                <a:ea typeface="MS PGothic" pitchFamily="34" charset="-128"/>
              </a:rPr>
              <a:pPr eaLnBrk="1" hangingPunct="1">
                <a:spcBef>
                  <a:spcPct val="0"/>
                </a:spcBef>
                <a:defRPr/>
              </a:pPr>
              <a:t>7</a:t>
            </a:fld>
            <a:endParaRPr lang="en-AU" altLang="en-US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E150B8-F2E2-4E08-B648-EF578B7B8D43}" type="slidenum">
              <a:rPr lang="en-AU" smtClean="0">
                <a:latin typeface="Arial" charset="0"/>
                <a:ea typeface="ＭＳ Ｐゴシック"/>
                <a:cs typeface="ＭＳ Ｐゴシック"/>
              </a:rPr>
              <a:pPr/>
              <a:t>8</a:t>
            </a:fld>
            <a:endParaRPr lang="en-AU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baseline="0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FBCC57-9C88-4B31-89FF-A406CB037698}" type="slidenum">
              <a:rPr lang="en-AU" smtClean="0">
                <a:latin typeface="Arial" charset="0"/>
                <a:ea typeface="ＭＳ Ｐゴシック"/>
                <a:cs typeface="ＭＳ Ｐゴシック"/>
              </a:rPr>
              <a:pPr/>
              <a:t>9</a:t>
            </a:fld>
            <a:endParaRPr lang="en-AU" smtClean="0">
              <a:latin typeface="Arial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4538"/>
            <a:ext cx="538003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 dirty="0" smtClean="0">
              <a:ea typeface="ＭＳ Ｐゴシック" pitchFamily="34" charset="-128"/>
            </a:endParaRP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1074" indent="-284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0703" indent="-2281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514" indent="-2281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795" indent="-22814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495764" indent="-228141" defTabSz="4409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36734" indent="-228141" defTabSz="4409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377703" indent="-228141" defTabSz="4409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18673" indent="-228141" defTabSz="4409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D7A750-2C3E-49FA-9134-93A799584CF6}" type="slidenum">
              <a:rPr lang="en-AU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AU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1823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5225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1512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1512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1653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135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3454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645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1059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02359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5652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lvl="0"/>
            <a:endParaRPr lang="en-AU" sz="1000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875" indent="-28572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2885" indent="-228577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040" indent="-228577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195" indent="-228577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348" indent="-228577" defTabSz="4571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503" indent="-228577" defTabSz="4571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8657" indent="-228577" defTabSz="4571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5812" indent="-228577" defTabSz="45715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fld id="{18BA0597-A6E0-4138-B625-221118EA8B6E}" type="slidenum">
              <a:rPr lang="en-AU" smtClean="0"/>
              <a:pPr eaLnBrk="1" hangingPunct="1">
                <a:defRPr/>
              </a:pPr>
              <a:t>22</a:t>
            </a:fld>
            <a:endParaRPr lang="en-A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AU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fld id="{D8000CB1-2D9A-439F-91AF-D60CF8ADFAB0}" type="slidenum">
              <a:rPr lang="en-AU" smtClean="0"/>
              <a:pPr eaLnBrk="1" hangingPunct="1"/>
              <a:t>23</a:t>
            </a:fld>
            <a:endParaRPr lang="en-A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5380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1653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58241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4A4092-2525-404B-BF17-70D539000A97}" type="slidenum">
              <a:rPr lang="en-AU" smtClean="0"/>
              <a:pPr>
                <a:defRPr/>
              </a:pPr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99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A9B"/>
            </a:gs>
            <a:gs pos="25000">
              <a:srgbClr val="006CA9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1"/>
            <a:ext cx="8686800" cy="1676401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876800"/>
            <a:ext cx="7124700" cy="12885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5F164F3-6DD3-400A-BEF3-3AAB738C3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5C03B2B-8592-4306-B66A-A9118D5BB5EF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0836" b="13245"/>
          <a:stretch/>
        </p:blipFill>
        <p:spPr>
          <a:xfrm>
            <a:off x="3683019" y="1782142"/>
            <a:ext cx="6310541" cy="50758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990600" y="3278188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990600" y="4343400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29000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A244E4A-47A4-4A13-89FD-AE32293D7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3AA959D-47FB-4476-A010-B17D873A5ADC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5D2F140-892B-441D-BD9F-C36AB839A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46442F0-F87B-4E9E-AD4D-75DF7CD4C5F6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A83C41E-8907-42F7-847B-73720585D4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7ABB114-BE33-4D25-A01C-37BFB9E57A77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3DEFD028-EA8C-481C-BD83-F3833F2D5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20D117FC-8885-423A-AB76-891804960A7F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08DA8C1-4D8E-4B8B-9B2F-D972E5E84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5964686-D6C4-4587-88D1-78DC730F605A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9D50128-4A9C-4144-A541-8A6446A2B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94AA2CA-9BF3-4FBE-9F33-598874C5DBDA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FE3D302-6BA5-4E90-91B0-155EB5DC9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4117E18-50AF-4DCB-90B4-4BFEF0FB587D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5A23E83-D96F-446F-922C-CA52CDF0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362C2C2-C7F4-47B5-9B3F-F6632044816A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09AD04F-DDEC-4556-BD3D-F8CD56AED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C3D5D5D-43FC-4226-86DD-2A63E05292CD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73275" y="6356350"/>
            <a:ext cx="6335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97913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38B09387-7356-477C-B131-CED8020B6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14033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B0EBC8E-AD68-46F5-AF43-B5B8812C3D3A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7814"/>
            <a:ext cx="89154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5</a:t>
            </a:r>
            <a:r>
              <a:rPr lang="en-US" baseline="30000"/>
              <a:t>th</a:t>
            </a:r>
            <a:r>
              <a:rPr lang="en-US"/>
              <a:t> October 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Neutrons for Magnetism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BE70EBC-6835-421E-BB79-0F25CFC25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122238"/>
            <a:ext cx="817245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719263"/>
            <a:ext cx="437515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19263"/>
            <a:ext cx="437515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300" y="6248400"/>
            <a:ext cx="2311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311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EFDBDD-1CFF-4D21-95CB-1B31D6731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0647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instieg_Vortragsbenenn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>
          <a:xfrm>
            <a:off x="2267378" y="2905869"/>
            <a:ext cx="7292945" cy="3397853"/>
          </a:xfrm>
        </p:spPr>
        <p:txBody>
          <a:bodyPr>
            <a:spAutoFit/>
          </a:bodyPr>
          <a:lstStyle>
            <a:lvl1pPr marL="0" indent="0" defTabSz="595313">
              <a:lnSpc>
                <a:spcPts val="2400"/>
              </a:lnSpc>
              <a:buFontTx/>
              <a:buNone/>
              <a:tabLst/>
              <a:defRPr sz="1800" b="1" i="0" cap="none" baseline="0">
                <a:solidFill>
                  <a:schemeClr val="bg1"/>
                </a:solidFill>
              </a:defRPr>
            </a:lvl1pPr>
            <a:lvl2pPr marL="808038" indent="0" defTabSz="595313">
              <a:lnSpc>
                <a:spcPts val="2400"/>
              </a:lnSpc>
              <a:buFontTx/>
              <a:buNone/>
              <a:tabLst/>
              <a:defRPr>
                <a:solidFill>
                  <a:schemeClr val="bg1"/>
                </a:solidFill>
              </a:defRPr>
            </a:lvl2pPr>
            <a:lvl3pPr marL="808038" indent="0" defTabSz="595313">
              <a:lnSpc>
                <a:spcPts val="2400"/>
              </a:lnSpc>
              <a:buFontTx/>
              <a:buNone/>
              <a:tabLst/>
              <a:defRPr b="0">
                <a:solidFill>
                  <a:schemeClr val="bg1"/>
                </a:solidFill>
              </a:defRPr>
            </a:lvl3pPr>
            <a:lvl4pPr marL="808038" indent="0" defTabSz="595313">
              <a:lnSpc>
                <a:spcPts val="2400"/>
              </a:lnSpc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808038" indent="0" defTabSz="595313">
              <a:lnSpc>
                <a:spcPts val="2400"/>
              </a:lnSpc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0"/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1"/>
            <a:endParaRPr lang="de-DE" dirty="0" smtClean="0"/>
          </a:p>
          <a:p>
            <a:pPr lvl="2"/>
            <a:r>
              <a:rPr lang="de-DE" dirty="0" smtClean="0"/>
              <a:t>Dritte Ebene</a:t>
            </a:r>
          </a:p>
          <a:p>
            <a:pPr lvl="2"/>
            <a:endParaRPr lang="de-DE" dirty="0" smtClean="0"/>
          </a:p>
          <a:p>
            <a:pPr lvl="3"/>
            <a:r>
              <a:rPr lang="de-DE" dirty="0" smtClean="0"/>
              <a:t>Vierte Ebene</a:t>
            </a:r>
          </a:p>
          <a:p>
            <a:pPr lvl="3"/>
            <a:endParaRPr lang="de-DE" dirty="0" smtClean="0"/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323679" y="6250164"/>
            <a:ext cx="125864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7A112-99A5-44C4-BA16-88FDE911B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>
          <a:xfrm>
            <a:off x="5593978" y="6250165"/>
            <a:ext cx="410224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27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4A31F9D-896D-4576-8BD7-0161F23BE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6A1E67D-7D0F-45F3-B635-D28E8E8B13C3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4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3869"/>
            </a:gs>
            <a:gs pos="25000">
              <a:srgbClr val="006CA9"/>
            </a:gs>
            <a:gs pos="75000">
              <a:srgbClr val="0087E6"/>
            </a:gs>
            <a:gs pos="100000">
              <a:srgbClr val="0076C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kirrily\AppData\Local\Microsoft\Windows\Temporary Internet Files\Content.Outlook\DN3N01TX\ANSTO-LOGO-Inline-With-Tagline-WHITE (2)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538" y="980728"/>
            <a:ext cx="5874798" cy="120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990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41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62859" y="138302"/>
            <a:ext cx="2710075" cy="554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329264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/>
          <a:srcRect l="35794"/>
          <a:stretch/>
        </p:blipFill>
        <p:spPr>
          <a:xfrm>
            <a:off x="8421464" y="6320878"/>
            <a:ext cx="1352296" cy="4308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5" r:id="rId9"/>
    <p:sldLayoutId id="2147483664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10" Type="http://schemas.openxmlformats.org/officeDocument/2006/relationships/image" Target="../media/image32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wmf"/><Relationship Id="rId5" Type="http://schemas.openxmlformats.org/officeDocument/2006/relationships/image" Target="../media/image33.wmf"/><Relationship Id="rId10" Type="http://schemas.openxmlformats.org/officeDocument/2006/relationships/image" Target="../media/image32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7.emf"/><Relationship Id="rId12" Type="http://schemas.openxmlformats.org/officeDocument/2006/relationships/image" Target="../media/image3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5.png"/><Relationship Id="rId5" Type="http://schemas.openxmlformats.org/officeDocument/2006/relationships/image" Target="../media/image36.e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3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44.wmf"/><Relationship Id="rId4" Type="http://schemas.openxmlformats.org/officeDocument/2006/relationships/image" Target="../media/image45.png"/><Relationship Id="rId9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11" Type="http://schemas.openxmlformats.org/officeDocument/2006/relationships/image" Target="../media/image47.png"/><Relationship Id="rId5" Type="http://schemas.openxmlformats.org/officeDocument/2006/relationships/image" Target="../media/image4.png"/><Relationship Id="rId10" Type="http://schemas.openxmlformats.org/officeDocument/2006/relationships/image" Target="../media/image51.wmf"/><Relationship Id="rId4" Type="http://schemas.openxmlformats.org/officeDocument/2006/relationships/image" Target="../media/image52.png"/><Relationship Id="rId9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9.pn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20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3.png"/><Relationship Id="rId9" Type="http://schemas.openxmlformats.org/officeDocument/2006/relationships/image" Target="../media/image6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neutron.ansto.gov.au/" TargetMode="Externa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6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A3869"/>
            </a:gs>
            <a:gs pos="25000">
              <a:srgbClr val="006CA9"/>
            </a:gs>
            <a:gs pos="75000">
              <a:srgbClr val="0087E6"/>
            </a:gs>
            <a:gs pos="100000">
              <a:srgbClr val="0076C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 bwMode="auto">
          <a:xfrm>
            <a:off x="128464" y="2975148"/>
            <a:ext cx="9777536" cy="1676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/>
                <a:cs typeface="Arial" charset="0"/>
              </a:rPr>
              <a:t>Neutron scattering for restricted dimensionality in magnetism: interfaces, surfaces and more!</a:t>
            </a:r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 bwMode="auto">
          <a:xfrm>
            <a:off x="1352550" y="5301208"/>
            <a:ext cx="7124700" cy="132819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Arial" charset="0"/>
                <a:ea typeface="ＭＳ Ｐゴシック"/>
                <a:cs typeface="Arial" charset="0"/>
              </a:rPr>
              <a:t>Kirrily Rule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Arial" charset="0"/>
                <a:ea typeface="ＭＳ Ｐゴシック"/>
                <a:cs typeface="Arial" charset="0"/>
              </a:rPr>
              <a:t>Australian Centre for Neutron Scattering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2777752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47364" y="4867572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dirty="0">
                <a:solidFill>
                  <a:srgbClr val="0076C0"/>
                </a:solidFill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006" y="1241047"/>
            <a:ext cx="8007350" cy="3845842"/>
          </a:xfrm>
        </p:spPr>
        <p:txBody>
          <a:bodyPr/>
          <a:lstStyle/>
          <a:p>
            <a:r>
              <a:rPr lang="en-AU" dirty="0" smtClean="0"/>
              <a:t>Neutrons for magnetic scattering</a:t>
            </a:r>
          </a:p>
          <a:p>
            <a:pPr lvl="1"/>
            <a:r>
              <a:rPr lang="en-AU" dirty="0" smtClean="0"/>
              <a:t>Diffraction</a:t>
            </a:r>
          </a:p>
          <a:p>
            <a:pPr lvl="1"/>
            <a:r>
              <a:rPr lang="en-AU" dirty="0" smtClean="0"/>
              <a:t>Inelastic neutron scattering</a:t>
            </a:r>
          </a:p>
          <a:p>
            <a:r>
              <a:rPr lang="en-AU" dirty="0" smtClean="0"/>
              <a:t>Thin films and interfaces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FePt</a:t>
            </a:r>
            <a:r>
              <a:rPr lang="en-AU" baseline="-25000" dirty="0" smtClean="0"/>
              <a:t>3</a:t>
            </a:r>
            <a:endParaRPr lang="en-AU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BiFeO</a:t>
            </a:r>
            <a:r>
              <a:rPr lang="en-AU" baseline="-25000" dirty="0" smtClean="0"/>
              <a:t>3</a:t>
            </a:r>
          </a:p>
          <a:p>
            <a:r>
              <a:rPr lang="en-AU" dirty="0" smtClean="0"/>
              <a:t>Magnetic nanoparticles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AU" dirty="0" smtClean="0"/>
              <a:t>Silver doped LaMnO</a:t>
            </a:r>
            <a:r>
              <a:rPr lang="en-AU" baseline="-25000" dirty="0" smtClean="0"/>
              <a:t>3</a:t>
            </a:r>
          </a:p>
          <a:p>
            <a:r>
              <a:rPr lang="en-AU" dirty="0" smtClean="0"/>
              <a:t>Frustrated magnetic chains</a:t>
            </a:r>
          </a:p>
          <a:p>
            <a:pPr marL="971550" lvl="1" indent="-514350">
              <a:buFont typeface="+mj-lt"/>
              <a:buAutoNum type="arabicPeriod" startAt="4"/>
            </a:pPr>
            <a:r>
              <a:rPr lang="en-AU" dirty="0" smtClean="0"/>
              <a:t>Linarite</a:t>
            </a:r>
          </a:p>
          <a:p>
            <a:endParaRPr lang="en-AU" dirty="0"/>
          </a:p>
        </p:txBody>
      </p:sp>
      <p:grpSp>
        <p:nvGrpSpPr>
          <p:cNvPr id="4" name="Group 78"/>
          <p:cNvGrpSpPr>
            <a:grpSpLocks/>
          </p:cNvGrpSpPr>
          <p:nvPr/>
        </p:nvGrpSpPr>
        <p:grpSpPr bwMode="auto">
          <a:xfrm>
            <a:off x="6769084" y="965738"/>
            <a:ext cx="2976960" cy="2085975"/>
            <a:chOff x="794" y="359"/>
            <a:chExt cx="1731" cy="1314"/>
          </a:xfrm>
        </p:grpSpPr>
        <p:sp>
          <p:nvSpPr>
            <p:cNvPr id="5" name="Rectangle 12"/>
            <p:cNvSpPr>
              <a:spLocks noChangeAspect="1" noChangeArrowheads="1"/>
            </p:cNvSpPr>
            <p:nvPr/>
          </p:nvSpPr>
          <p:spPr bwMode="auto">
            <a:xfrm>
              <a:off x="1533" y="756"/>
              <a:ext cx="677" cy="76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116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" name="Rectangle 13"/>
            <p:cNvSpPr>
              <a:spLocks noChangeAspect="1" noChangeArrowheads="1"/>
            </p:cNvSpPr>
            <p:nvPr/>
          </p:nvSpPr>
          <p:spPr bwMode="auto">
            <a:xfrm>
              <a:off x="855" y="756"/>
              <a:ext cx="678" cy="76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116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AutoShape 14"/>
            <p:cNvSpPr>
              <a:spLocks noChangeArrowheads="1"/>
            </p:cNvSpPr>
            <p:nvPr/>
          </p:nvSpPr>
          <p:spPr bwMode="auto">
            <a:xfrm rot="5400000">
              <a:off x="822" y="809"/>
              <a:ext cx="1004" cy="418"/>
            </a:xfrm>
            <a:prstGeom prst="parallelogram">
              <a:avLst>
                <a:gd name="adj" fmla="val 57790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15"/>
            <p:cNvSpPr>
              <a:spLocks noChangeAspect="1" noChangeArrowheads="1"/>
            </p:cNvSpPr>
            <p:nvPr/>
          </p:nvSpPr>
          <p:spPr bwMode="auto">
            <a:xfrm rot="10800000">
              <a:off x="1255" y="751"/>
              <a:ext cx="138" cy="592"/>
            </a:xfrm>
            <a:prstGeom prst="upArrow">
              <a:avLst>
                <a:gd name="adj1" fmla="val 53926"/>
                <a:gd name="adj2" fmla="val 159797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" name="Line 16"/>
            <p:cNvSpPr>
              <a:spLocks noChangeShapeType="1"/>
            </p:cNvSpPr>
            <p:nvPr/>
          </p:nvSpPr>
          <p:spPr bwMode="auto">
            <a:xfrm flipH="1" flipV="1">
              <a:off x="858" y="758"/>
              <a:ext cx="256" cy="5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H="1">
              <a:off x="858" y="518"/>
              <a:ext cx="254" cy="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 flipH="1" flipV="1">
              <a:off x="1530" y="758"/>
              <a:ext cx="258" cy="5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 flipH="1">
              <a:off x="1531" y="518"/>
              <a:ext cx="260" cy="9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Line 20"/>
            <p:cNvSpPr>
              <a:spLocks noChangeAspect="1" noChangeShapeType="1"/>
            </p:cNvSpPr>
            <p:nvPr/>
          </p:nvSpPr>
          <p:spPr bwMode="auto">
            <a:xfrm flipH="1" flipV="1">
              <a:off x="2214" y="762"/>
              <a:ext cx="248" cy="5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H="1">
              <a:off x="2210" y="524"/>
              <a:ext cx="254" cy="9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H="1">
              <a:off x="1533" y="521"/>
              <a:ext cx="932" cy="2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>
              <a:off x="855" y="519"/>
              <a:ext cx="936" cy="2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Line 24"/>
            <p:cNvSpPr>
              <a:spLocks noChangeShapeType="1"/>
            </p:cNvSpPr>
            <p:nvPr/>
          </p:nvSpPr>
          <p:spPr bwMode="auto">
            <a:xfrm flipH="1">
              <a:off x="1526" y="1278"/>
              <a:ext cx="936" cy="2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Line 25"/>
            <p:cNvSpPr>
              <a:spLocks noChangeShapeType="1"/>
            </p:cNvSpPr>
            <p:nvPr/>
          </p:nvSpPr>
          <p:spPr bwMode="auto">
            <a:xfrm flipH="1">
              <a:off x="857" y="1277"/>
              <a:ext cx="933" cy="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Oval 26"/>
            <p:cNvSpPr>
              <a:spLocks noChangeAspect="1" noChangeArrowheads="1"/>
            </p:cNvSpPr>
            <p:nvPr/>
          </p:nvSpPr>
          <p:spPr bwMode="auto">
            <a:xfrm>
              <a:off x="1252" y="1337"/>
              <a:ext cx="119" cy="12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20" name="Line 27"/>
            <p:cNvSpPr>
              <a:spLocks noChangeAspect="1" noChangeShapeType="1"/>
            </p:cNvSpPr>
            <p:nvPr/>
          </p:nvSpPr>
          <p:spPr bwMode="auto">
            <a:xfrm>
              <a:off x="854" y="758"/>
              <a:ext cx="683" cy="7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AutoShape 28"/>
            <p:cNvSpPr>
              <a:spLocks noChangeAspect="1" noChangeArrowheads="1"/>
            </p:cNvSpPr>
            <p:nvPr/>
          </p:nvSpPr>
          <p:spPr bwMode="auto">
            <a:xfrm rot="5400000">
              <a:off x="1498" y="810"/>
              <a:ext cx="1004" cy="418"/>
            </a:xfrm>
            <a:prstGeom prst="parallelogram">
              <a:avLst>
                <a:gd name="adj" fmla="val 57579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" name="Group 29"/>
            <p:cNvGrpSpPr>
              <a:grpSpLocks noChangeAspect="1"/>
            </p:cNvGrpSpPr>
            <p:nvPr/>
          </p:nvGrpSpPr>
          <p:grpSpPr bwMode="auto">
            <a:xfrm rot="10800000">
              <a:off x="2407" y="1144"/>
              <a:ext cx="118" cy="281"/>
              <a:chOff x="6288" y="5396"/>
              <a:chExt cx="340" cy="768"/>
            </a:xfrm>
          </p:grpSpPr>
          <p:sp>
            <p:nvSpPr>
              <p:cNvPr id="68" name="AutoShape 3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9" name="Oval 3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" name="Oval 32"/>
            <p:cNvSpPr>
              <a:spLocks noChangeAspect="1" noChangeArrowheads="1"/>
            </p:cNvSpPr>
            <p:nvPr/>
          </p:nvSpPr>
          <p:spPr bwMode="auto">
            <a:xfrm>
              <a:off x="2278" y="957"/>
              <a:ext cx="119" cy="11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24" name="Group 33"/>
            <p:cNvGrpSpPr>
              <a:grpSpLocks noChangeAspect="1"/>
            </p:cNvGrpSpPr>
            <p:nvPr/>
          </p:nvGrpSpPr>
          <p:grpSpPr bwMode="auto">
            <a:xfrm rot="10800000">
              <a:off x="2406" y="392"/>
              <a:ext cx="119" cy="281"/>
              <a:chOff x="6288" y="5396"/>
              <a:chExt cx="340" cy="768"/>
            </a:xfrm>
          </p:grpSpPr>
          <p:sp>
            <p:nvSpPr>
              <p:cNvPr id="66" name="AutoShape 3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7" name="Oval 3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" name="Oval 36"/>
            <p:cNvSpPr>
              <a:spLocks noChangeAspect="1" noChangeArrowheads="1"/>
            </p:cNvSpPr>
            <p:nvPr/>
          </p:nvSpPr>
          <p:spPr bwMode="auto">
            <a:xfrm>
              <a:off x="1599" y="959"/>
              <a:ext cx="119" cy="12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26" name="Oval 37"/>
            <p:cNvSpPr>
              <a:spLocks noChangeAspect="1" noChangeArrowheads="1"/>
            </p:cNvSpPr>
            <p:nvPr/>
          </p:nvSpPr>
          <p:spPr bwMode="auto">
            <a:xfrm>
              <a:off x="1262" y="579"/>
              <a:ext cx="121" cy="11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27" name="Group 38"/>
            <p:cNvGrpSpPr>
              <a:grpSpLocks noChangeAspect="1"/>
            </p:cNvGrpSpPr>
            <p:nvPr/>
          </p:nvGrpSpPr>
          <p:grpSpPr bwMode="auto">
            <a:xfrm rot="10800000">
              <a:off x="1054" y="395"/>
              <a:ext cx="120" cy="281"/>
              <a:chOff x="6288" y="5396"/>
              <a:chExt cx="340" cy="768"/>
            </a:xfrm>
          </p:grpSpPr>
          <p:sp>
            <p:nvSpPr>
              <p:cNvPr id="64" name="AutoShape 3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5" name="Oval 4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41"/>
            <p:cNvGrpSpPr>
              <a:grpSpLocks noChangeAspect="1"/>
            </p:cNvGrpSpPr>
            <p:nvPr/>
          </p:nvGrpSpPr>
          <p:grpSpPr bwMode="auto">
            <a:xfrm>
              <a:off x="794" y="598"/>
              <a:ext cx="118" cy="282"/>
              <a:chOff x="6288" y="5396"/>
              <a:chExt cx="340" cy="768"/>
            </a:xfrm>
          </p:grpSpPr>
          <p:sp>
            <p:nvSpPr>
              <p:cNvPr id="62" name="AutoShape 4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3" name="Oval 4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Oval 44"/>
            <p:cNvSpPr>
              <a:spLocks noChangeAspect="1" noChangeArrowheads="1"/>
            </p:cNvSpPr>
            <p:nvPr/>
          </p:nvSpPr>
          <p:spPr bwMode="auto">
            <a:xfrm>
              <a:off x="923" y="957"/>
              <a:ext cx="121" cy="11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30" name="Group 45"/>
            <p:cNvGrpSpPr>
              <a:grpSpLocks noChangeAspect="1"/>
            </p:cNvGrpSpPr>
            <p:nvPr/>
          </p:nvGrpSpPr>
          <p:grpSpPr bwMode="auto">
            <a:xfrm>
              <a:off x="1729" y="359"/>
              <a:ext cx="120" cy="282"/>
              <a:chOff x="6288" y="5396"/>
              <a:chExt cx="340" cy="768"/>
            </a:xfrm>
          </p:grpSpPr>
          <p:sp>
            <p:nvSpPr>
              <p:cNvPr id="60" name="AutoShape 4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1" name="Oval 4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" name="Oval 48"/>
            <p:cNvSpPr>
              <a:spLocks noChangeAspect="1" noChangeArrowheads="1"/>
            </p:cNvSpPr>
            <p:nvPr/>
          </p:nvSpPr>
          <p:spPr bwMode="auto">
            <a:xfrm>
              <a:off x="1937" y="578"/>
              <a:ext cx="120" cy="11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2" name="Oval 49"/>
            <p:cNvSpPr>
              <a:spLocks noChangeAspect="1" noChangeArrowheads="1"/>
            </p:cNvSpPr>
            <p:nvPr/>
          </p:nvSpPr>
          <p:spPr bwMode="auto">
            <a:xfrm>
              <a:off x="1938" y="1337"/>
              <a:ext cx="119" cy="12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33" name="Group 50"/>
            <p:cNvGrpSpPr>
              <a:grpSpLocks noChangeAspect="1"/>
            </p:cNvGrpSpPr>
            <p:nvPr/>
          </p:nvGrpSpPr>
          <p:grpSpPr bwMode="auto">
            <a:xfrm>
              <a:off x="1730" y="1121"/>
              <a:ext cx="120" cy="282"/>
              <a:chOff x="6288" y="5396"/>
              <a:chExt cx="340" cy="768"/>
            </a:xfrm>
          </p:grpSpPr>
          <p:sp>
            <p:nvSpPr>
              <p:cNvPr id="58" name="AutoShape 5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9" name="Oval 5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" name="AutoShape 53"/>
            <p:cNvSpPr>
              <a:spLocks noChangeAspect="1" noChangeArrowheads="1"/>
            </p:cNvSpPr>
            <p:nvPr/>
          </p:nvSpPr>
          <p:spPr bwMode="auto">
            <a:xfrm>
              <a:off x="1933" y="758"/>
              <a:ext cx="138" cy="565"/>
            </a:xfrm>
            <a:prstGeom prst="upArrow">
              <a:avLst>
                <a:gd name="adj1" fmla="val 53926"/>
                <a:gd name="adj2" fmla="val 152509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5" name="Line 54"/>
            <p:cNvSpPr>
              <a:spLocks noChangeShapeType="1"/>
            </p:cNvSpPr>
            <p:nvPr/>
          </p:nvSpPr>
          <p:spPr bwMode="auto">
            <a:xfrm flipV="1">
              <a:off x="1526" y="753"/>
              <a:ext cx="687" cy="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36" name="Group 55"/>
            <p:cNvGrpSpPr>
              <a:grpSpLocks noChangeAspect="1"/>
            </p:cNvGrpSpPr>
            <p:nvPr/>
          </p:nvGrpSpPr>
          <p:grpSpPr bwMode="auto">
            <a:xfrm>
              <a:off x="2148" y="595"/>
              <a:ext cx="121" cy="281"/>
              <a:chOff x="6288" y="5396"/>
              <a:chExt cx="340" cy="768"/>
            </a:xfrm>
          </p:grpSpPr>
          <p:sp>
            <p:nvSpPr>
              <p:cNvPr id="56" name="AutoShape 5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7" name="Oval 5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" name="Group 58"/>
            <p:cNvGrpSpPr>
              <a:grpSpLocks noChangeAspect="1"/>
            </p:cNvGrpSpPr>
            <p:nvPr/>
          </p:nvGrpSpPr>
          <p:grpSpPr bwMode="auto">
            <a:xfrm rot="10800000">
              <a:off x="1473" y="1391"/>
              <a:ext cx="119" cy="282"/>
              <a:chOff x="6288" y="5396"/>
              <a:chExt cx="340" cy="768"/>
            </a:xfrm>
          </p:grpSpPr>
          <p:sp>
            <p:nvSpPr>
              <p:cNvPr id="54" name="AutoShape 5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5" name="Oval 6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8" name="Group 61"/>
            <p:cNvGrpSpPr>
              <a:grpSpLocks noChangeAspect="1"/>
            </p:cNvGrpSpPr>
            <p:nvPr/>
          </p:nvGrpSpPr>
          <p:grpSpPr bwMode="auto">
            <a:xfrm rot="10800000">
              <a:off x="1056" y="1150"/>
              <a:ext cx="120" cy="281"/>
              <a:chOff x="6288" y="5396"/>
              <a:chExt cx="340" cy="768"/>
            </a:xfrm>
          </p:grpSpPr>
          <p:sp>
            <p:nvSpPr>
              <p:cNvPr id="52" name="AutoShape 6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3" name="Oval 6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" name="Line 64"/>
            <p:cNvSpPr>
              <a:spLocks noChangeAspect="1" noChangeShapeType="1"/>
            </p:cNvSpPr>
            <p:nvPr/>
          </p:nvSpPr>
          <p:spPr bwMode="auto">
            <a:xfrm flipV="1">
              <a:off x="854" y="753"/>
              <a:ext cx="687" cy="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0" name="Group 65"/>
            <p:cNvGrpSpPr>
              <a:grpSpLocks noChangeAspect="1"/>
            </p:cNvGrpSpPr>
            <p:nvPr/>
          </p:nvGrpSpPr>
          <p:grpSpPr bwMode="auto">
            <a:xfrm>
              <a:off x="796" y="1354"/>
              <a:ext cx="119" cy="281"/>
              <a:chOff x="6288" y="5396"/>
              <a:chExt cx="340" cy="768"/>
            </a:xfrm>
          </p:grpSpPr>
          <p:sp>
            <p:nvSpPr>
              <p:cNvPr id="50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" name="Oval 6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" name="Oval 68"/>
            <p:cNvSpPr>
              <a:spLocks noChangeAspect="1" noChangeArrowheads="1"/>
            </p:cNvSpPr>
            <p:nvPr/>
          </p:nvSpPr>
          <p:spPr bwMode="auto">
            <a:xfrm>
              <a:off x="1138" y="1083"/>
              <a:ext cx="121" cy="11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" name="Line 69"/>
            <p:cNvSpPr>
              <a:spLocks noChangeShapeType="1"/>
            </p:cNvSpPr>
            <p:nvPr/>
          </p:nvSpPr>
          <p:spPr bwMode="auto">
            <a:xfrm>
              <a:off x="1535" y="760"/>
              <a:ext cx="674" cy="7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3" name="Group 70"/>
            <p:cNvGrpSpPr>
              <a:grpSpLocks noChangeAspect="1"/>
            </p:cNvGrpSpPr>
            <p:nvPr/>
          </p:nvGrpSpPr>
          <p:grpSpPr bwMode="auto">
            <a:xfrm rot="10800000">
              <a:off x="1470" y="631"/>
              <a:ext cx="118" cy="282"/>
              <a:chOff x="6288" y="5396"/>
              <a:chExt cx="340" cy="768"/>
            </a:xfrm>
          </p:grpSpPr>
          <p:sp>
            <p:nvSpPr>
              <p:cNvPr id="48" name="AutoShape 7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9" name="Oval 7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" name="Oval 73"/>
            <p:cNvSpPr>
              <a:spLocks noChangeAspect="1" noChangeArrowheads="1"/>
            </p:cNvSpPr>
            <p:nvPr/>
          </p:nvSpPr>
          <p:spPr bwMode="auto">
            <a:xfrm>
              <a:off x="1808" y="1062"/>
              <a:ext cx="119" cy="12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5" name="Group 74"/>
            <p:cNvGrpSpPr>
              <a:grpSpLocks noChangeAspect="1"/>
            </p:cNvGrpSpPr>
            <p:nvPr/>
          </p:nvGrpSpPr>
          <p:grpSpPr bwMode="auto">
            <a:xfrm>
              <a:off x="2149" y="1352"/>
              <a:ext cx="120" cy="281"/>
              <a:chOff x="6288" y="5396"/>
              <a:chExt cx="340" cy="768"/>
            </a:xfrm>
          </p:grpSpPr>
          <p:sp>
            <p:nvSpPr>
              <p:cNvPr id="46" name="AutoShape 7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7" name="Oval 7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1266" name="Picture 2" descr="Image result for BiFeO3 cycl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317" y="3051713"/>
            <a:ext cx="4068241" cy="192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70"/>
          <p:cNvGrpSpPr/>
          <p:nvPr/>
        </p:nvGrpSpPr>
        <p:grpSpPr>
          <a:xfrm>
            <a:off x="5307625" y="5130779"/>
            <a:ext cx="2383989" cy="1480775"/>
            <a:chOff x="3462772" y="2339622"/>
            <a:chExt cx="2570348" cy="1665441"/>
          </a:xfrm>
        </p:grpSpPr>
        <p:sp>
          <p:nvSpPr>
            <p:cNvPr id="72" name="TextBox 71"/>
            <p:cNvSpPr txBox="1"/>
            <p:nvPr/>
          </p:nvSpPr>
          <p:spPr>
            <a:xfrm>
              <a:off x="3792250" y="2339622"/>
              <a:ext cx="1011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J</a:t>
              </a:r>
              <a:r>
                <a:rPr lang="en-AU" i="1" baseline="-25000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1</a:t>
              </a:r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 = FM</a:t>
              </a:r>
              <a:endParaRPr lang="en-AU" i="1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  <p:sp>
          <p:nvSpPr>
            <p:cNvPr id="73" name="Curved Down Arrow 72"/>
            <p:cNvSpPr/>
            <p:nvPr/>
          </p:nvSpPr>
          <p:spPr>
            <a:xfrm>
              <a:off x="3836876" y="2685112"/>
              <a:ext cx="756084" cy="301000"/>
            </a:xfrm>
            <a:prstGeom prst="curvedDownArrow">
              <a:avLst/>
            </a:prstGeom>
            <a:solidFill>
              <a:srgbClr val="19B563"/>
            </a:solidFill>
            <a:ln>
              <a:solidFill>
                <a:srgbClr val="19B56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74" name="Curved Down Arrow 73"/>
            <p:cNvSpPr/>
            <p:nvPr/>
          </p:nvSpPr>
          <p:spPr>
            <a:xfrm>
              <a:off x="4987425" y="2685112"/>
              <a:ext cx="756084" cy="301000"/>
            </a:xfrm>
            <a:prstGeom prst="curvedDownArrow">
              <a:avLst/>
            </a:prstGeom>
            <a:solidFill>
              <a:srgbClr val="19B563"/>
            </a:solidFill>
            <a:ln>
              <a:solidFill>
                <a:srgbClr val="19B56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75" name="Curved Down Arrow 74"/>
            <p:cNvSpPr/>
            <p:nvPr/>
          </p:nvSpPr>
          <p:spPr>
            <a:xfrm rot="10800000">
              <a:off x="3620852" y="3580311"/>
              <a:ext cx="2304256" cy="424752"/>
            </a:xfrm>
            <a:prstGeom prst="curved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340802" y="3536014"/>
              <a:ext cx="1011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J</a:t>
              </a:r>
              <a:r>
                <a:rPr lang="en-AU" i="1" baseline="-25000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2</a:t>
              </a:r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 = AFM</a:t>
              </a:r>
              <a:endParaRPr lang="en-AU" i="1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3462772" y="3068960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8" name="Oval 77"/>
            <p:cNvSpPr/>
            <p:nvPr/>
          </p:nvSpPr>
          <p:spPr>
            <a:xfrm>
              <a:off x="4630722" y="3078661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9" name="Oval 78"/>
            <p:cNvSpPr/>
            <p:nvPr/>
          </p:nvSpPr>
          <p:spPr>
            <a:xfrm>
              <a:off x="5817096" y="3078661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 flipV="1">
              <a:off x="3570784" y="2787487"/>
              <a:ext cx="0" cy="67269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V="1">
              <a:off x="4743560" y="2780928"/>
              <a:ext cx="0" cy="67269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V="1">
              <a:off x="5925108" y="2787487"/>
              <a:ext cx="0" cy="672692"/>
            </a:xfrm>
            <a:prstGeom prst="straightConnector1">
              <a:avLst/>
            </a:prstGeom>
            <a:ln w="38100">
              <a:gradFill flip="none" rotWithShape="1">
                <a:gsLst>
                  <a:gs pos="0">
                    <a:srgbClr val="0000FF"/>
                  </a:gs>
                  <a:gs pos="57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16200000" scaled="1"/>
                <a:tileRect/>
              </a:gra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3" name="Picture 82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94"/>
          <a:stretch/>
        </p:blipFill>
        <p:spPr>
          <a:xfrm>
            <a:off x="8456605" y="6358704"/>
            <a:ext cx="1352296" cy="4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BB8779D-87CB-4646-8338-C8F64AAA6A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51" b="7722"/>
          <a:stretch/>
        </p:blipFill>
        <p:spPr>
          <a:xfrm>
            <a:off x="165104" y="1412777"/>
            <a:ext cx="9575801" cy="52565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US" dirty="0">
                <a:solidFill>
                  <a:srgbClr val="0076C0"/>
                </a:solidFill>
              </a:rPr>
              <a:t>OPAL - </a:t>
            </a:r>
            <a:r>
              <a:rPr lang="en-US" sz="3600" dirty="0">
                <a:solidFill>
                  <a:srgbClr val="0076C0"/>
                </a:solidFill>
              </a:rPr>
              <a:t>multi-purpose reactor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0" y="1601624"/>
            <a:ext cx="3632200" cy="2348931"/>
            <a:chOff x="0" y="1601616"/>
            <a:chExt cx="3632200" cy="2348931"/>
          </a:xfrm>
        </p:grpSpPr>
        <p:sp>
          <p:nvSpPr>
            <p:cNvPr id="5" name="Rectangle 4"/>
            <p:cNvSpPr/>
            <p:nvPr/>
          </p:nvSpPr>
          <p:spPr>
            <a:xfrm>
              <a:off x="0" y="1601616"/>
              <a:ext cx="3632200" cy="2348931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  <a:effectLst>
              <a:outerShdw blurRad="355600" dist="38100" dir="2700000">
                <a:srgbClr val="000000">
                  <a:alpha val="92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5100" y="3560047"/>
              <a:ext cx="346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</a:rPr>
                <a:t>Medical radioisotopes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="" xmlns:a16="http://schemas.microsoft.com/office/drawing/2014/main" id="{EA818FCF-577A-914A-8E2E-BA23F53E2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5572" b="36538"/>
            <a:stretch>
              <a:fillRect/>
            </a:stretch>
          </p:blipFill>
          <p:spPr>
            <a:xfrm>
              <a:off x="287183" y="1713093"/>
              <a:ext cx="3218017" cy="183989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6273800" y="1601624"/>
            <a:ext cx="3632200" cy="2348931"/>
            <a:chOff x="6273800" y="1601616"/>
            <a:chExt cx="3632200" cy="2348931"/>
          </a:xfrm>
        </p:grpSpPr>
        <p:sp>
          <p:nvSpPr>
            <p:cNvPr id="29" name="Rectangle 28"/>
            <p:cNvSpPr/>
            <p:nvPr/>
          </p:nvSpPr>
          <p:spPr>
            <a:xfrm>
              <a:off x="6273800" y="1601616"/>
              <a:ext cx="3632200" cy="2348931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  <a:effectLst>
              <a:outerShdw blurRad="355600" dist="38100" dir="2700000">
                <a:srgbClr val="000000">
                  <a:alpha val="92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73800" y="3560047"/>
              <a:ext cx="346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</a:rPr>
                <a:t>Scientific research</a:t>
              </a:r>
            </a:p>
          </p:txBody>
        </p:sp>
        <p:pic>
          <p:nvPicPr>
            <p:cNvPr id="20" name="Picture 3" descr="S:\Bragg\Photos\2014 Instrument &amp; Staff Photos\Lo Res Jpegs\_PKR6624a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3" t="16250" b="48671"/>
            <a:stretch/>
          </p:blipFill>
          <p:spPr bwMode="auto">
            <a:xfrm>
              <a:off x="6395883" y="1713093"/>
              <a:ext cx="3218017" cy="1839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/>
          <p:cNvGrpSpPr/>
          <p:nvPr/>
        </p:nvGrpSpPr>
        <p:grpSpPr>
          <a:xfrm>
            <a:off x="0" y="4113965"/>
            <a:ext cx="3632200" cy="2348931"/>
            <a:chOff x="0" y="4113957"/>
            <a:chExt cx="3632200" cy="2348931"/>
          </a:xfrm>
        </p:grpSpPr>
        <p:sp>
          <p:nvSpPr>
            <p:cNvPr id="26" name="Rectangle 25"/>
            <p:cNvSpPr/>
            <p:nvPr/>
          </p:nvSpPr>
          <p:spPr>
            <a:xfrm>
              <a:off x="0" y="4113957"/>
              <a:ext cx="3632200" cy="2348931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  <a:effectLst>
              <a:outerShdw blurRad="355600" dist="38100" dir="2700000">
                <a:srgbClr val="000000">
                  <a:alpha val="92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65100" y="6072388"/>
              <a:ext cx="346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</a:rPr>
                <a:t>Neutron activation</a:t>
              </a:r>
            </a:p>
          </p:txBody>
        </p:sp>
        <p:pic>
          <p:nvPicPr>
            <p:cNvPr id="22" name="Picture 5" descr="NAA24">
              <a:extLst>
                <a:ext uri="{FF2B5EF4-FFF2-40B4-BE49-F238E27FC236}">
                  <a16:creationId xmlns="" xmlns:a16="http://schemas.microsoft.com/office/drawing/2014/main" id="{E09BCB6B-FFFA-6444-8BFF-11D6CA4441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5" t="38195" b="24118"/>
            <a:stretch>
              <a:fillRect/>
            </a:stretch>
          </p:blipFill>
          <p:spPr bwMode="auto">
            <a:xfrm>
              <a:off x="287183" y="4225433"/>
              <a:ext cx="3218018" cy="1839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>
            <a:off x="6273800" y="4113965"/>
            <a:ext cx="3632200" cy="2348931"/>
            <a:chOff x="6273800" y="4113957"/>
            <a:chExt cx="3632200" cy="2348931"/>
          </a:xfrm>
        </p:grpSpPr>
        <p:sp>
          <p:nvSpPr>
            <p:cNvPr id="32" name="Rectangle 31"/>
            <p:cNvSpPr/>
            <p:nvPr/>
          </p:nvSpPr>
          <p:spPr>
            <a:xfrm>
              <a:off x="6273800" y="4113957"/>
              <a:ext cx="3632200" cy="2348931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  <a:effectLst>
              <a:outerShdw blurRad="355600" dist="38100" dir="2700000">
                <a:srgbClr val="000000">
                  <a:alpha val="92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273800" y="6072388"/>
              <a:ext cx="346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</a:rPr>
                <a:t>Silicon irradiation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CBF3DFDB-F596-E941-AE7E-434441512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2859" b="1071"/>
            <a:stretch>
              <a:fillRect/>
            </a:stretch>
          </p:blipFill>
          <p:spPr>
            <a:xfrm>
              <a:off x="6395883" y="4225433"/>
              <a:ext cx="3218017" cy="1839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95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US" dirty="0">
                <a:solidFill>
                  <a:srgbClr val="0076C0"/>
                </a:solidFill>
              </a:rPr>
              <a:t>Advantages of neutrons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2852" y="1412776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Wavelength</a:t>
            </a:r>
          </a:p>
        </p:txBody>
      </p:sp>
      <p:sp>
        <p:nvSpPr>
          <p:cNvPr id="7" name="Rectangle 6"/>
          <p:cNvSpPr/>
          <p:nvPr/>
        </p:nvSpPr>
        <p:spPr>
          <a:xfrm>
            <a:off x="6680598" y="1412776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Strong interaction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65105" y="4122598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Highly penetrating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2852" y="4122598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Magnetic moment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80598" y="4122598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Non-destructive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105" y="1412776"/>
            <a:ext cx="3060307" cy="2546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591200" rtlCol="0" anchor="ctr"/>
          <a:lstStyle/>
          <a:p>
            <a:pPr algn="ctr"/>
            <a:r>
              <a:rPr lang="en-US" sz="216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Energy</a:t>
            </a:r>
          </a:p>
        </p:txBody>
      </p:sp>
      <p:pic>
        <p:nvPicPr>
          <p:cNvPr id="11" name="Picture 10" descr="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752600"/>
            <a:ext cx="1270000" cy="1270000"/>
          </a:xfrm>
          <a:prstGeom prst="rect">
            <a:avLst/>
          </a:prstGeom>
        </p:spPr>
      </p:pic>
      <p:pic>
        <p:nvPicPr>
          <p:cNvPr id="12" name="Picture 11" descr="Waveleng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100" y="2057400"/>
            <a:ext cx="2203450" cy="774926"/>
          </a:xfrm>
          <a:prstGeom prst="rect">
            <a:avLst/>
          </a:prstGeom>
        </p:spPr>
      </p:pic>
      <p:pic>
        <p:nvPicPr>
          <p:cNvPr id="13" name="Picture 12" descr="Interac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404" y="1876282"/>
            <a:ext cx="1949648" cy="1006844"/>
          </a:xfrm>
          <a:prstGeom prst="rect">
            <a:avLst/>
          </a:prstGeom>
        </p:spPr>
      </p:pic>
      <p:pic>
        <p:nvPicPr>
          <p:cNvPr id="14" name="Picture 13" descr="Penetra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752" y="4559300"/>
            <a:ext cx="1949648" cy="1117134"/>
          </a:xfrm>
          <a:prstGeom prst="rect">
            <a:avLst/>
          </a:prstGeom>
        </p:spPr>
      </p:pic>
      <p:pic>
        <p:nvPicPr>
          <p:cNvPr id="15" name="Picture 14" descr="Magenti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4204" y="4480836"/>
            <a:ext cx="1219200" cy="1304014"/>
          </a:xfrm>
          <a:prstGeom prst="rect">
            <a:avLst/>
          </a:prstGeom>
        </p:spPr>
      </p:pic>
      <p:pic>
        <p:nvPicPr>
          <p:cNvPr id="16" name="Picture 15" descr="Energ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1900" y="4493536"/>
            <a:ext cx="1270000" cy="1270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494860" y="4122598"/>
            <a:ext cx="2970308" cy="261877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65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0000__NBIP 1 &amp; 2 general assembly _2"/>
          <p:cNvPicPr>
            <a:picLocks noChangeAspect="1" noChangeArrowheads="1"/>
          </p:cNvPicPr>
          <p:nvPr/>
        </p:nvPicPr>
        <p:blipFill rotWithShape="1">
          <a:blip r:embed="rId3"/>
          <a:srcRect l="23041" t="21695" r="26189" b="32609"/>
          <a:stretch/>
        </p:blipFill>
        <p:spPr bwMode="auto">
          <a:xfrm>
            <a:off x="-36509" y="116632"/>
            <a:ext cx="9972676" cy="648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1619719"/>
            <a:ext cx="184581" cy="36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6" tIns="45682" rIns="91366" bIns="45682" anchor="ctr">
            <a:spAutoFit/>
          </a:bodyPr>
          <a:lstStyle/>
          <a:p>
            <a:endParaRPr lang="en-AU" altLang="en-US">
              <a:cs typeface="ＭＳ Ｐゴシック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31776" y="1724496"/>
            <a:ext cx="184581" cy="36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6" tIns="45682" rIns="91366" bIns="45682" anchor="ctr">
            <a:spAutoFit/>
          </a:bodyPr>
          <a:lstStyle/>
          <a:p>
            <a:endParaRPr lang="en-AU" altLang="en-US">
              <a:cs typeface="ＭＳ Ｐゴシック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12777" y="3166423"/>
            <a:ext cx="184581" cy="3692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1366" tIns="45682" rIns="91366" bIns="45682">
            <a:spAutoFit/>
          </a:bodyPr>
          <a:lstStyle/>
          <a:p>
            <a:pPr>
              <a:defRPr/>
            </a:pPr>
            <a:endParaRPr lang="en-AU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ＭＳ Ｐゴシック" charset="-128"/>
              <a:cs typeface="+mn-cs"/>
            </a:endParaRPr>
          </a:p>
        </p:txBody>
      </p:sp>
      <p:grpSp>
        <p:nvGrpSpPr>
          <p:cNvPr id="8" name="Group 29700"/>
          <p:cNvGrpSpPr>
            <a:grpSpLocks/>
          </p:cNvGrpSpPr>
          <p:nvPr/>
        </p:nvGrpSpPr>
        <p:grpSpPr bwMode="auto">
          <a:xfrm>
            <a:off x="-87560" y="2801466"/>
            <a:ext cx="8640960" cy="4056534"/>
            <a:chOff x="-36511" y="2276922"/>
            <a:chExt cx="8280511" cy="3867893"/>
          </a:xfrm>
        </p:grpSpPr>
        <p:sp>
          <p:nvSpPr>
            <p:cNvPr id="9" name="Right Triangle 8"/>
            <p:cNvSpPr/>
            <p:nvPr/>
          </p:nvSpPr>
          <p:spPr>
            <a:xfrm>
              <a:off x="-36511" y="2276922"/>
              <a:ext cx="6159583" cy="3751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/>
            </a:p>
          </p:txBody>
        </p:sp>
        <p:sp>
          <p:nvSpPr>
            <p:cNvPr id="10" name="Right Triangle 9"/>
            <p:cNvSpPr/>
            <p:nvPr/>
          </p:nvSpPr>
          <p:spPr>
            <a:xfrm>
              <a:off x="5796042" y="4505770"/>
              <a:ext cx="2447958" cy="163904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/>
            </a:p>
          </p:txBody>
        </p:sp>
        <p:sp>
          <p:nvSpPr>
            <p:cNvPr id="11" name="Right Triangle 10"/>
            <p:cNvSpPr/>
            <p:nvPr/>
          </p:nvSpPr>
          <p:spPr>
            <a:xfrm rot="16200000">
              <a:off x="3779107" y="3976323"/>
              <a:ext cx="1512887" cy="255590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/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1664636" y="2221856"/>
            <a:ext cx="6998352" cy="4025857"/>
            <a:chOff x="1664316" y="1646347"/>
            <a:chExt cx="6998425" cy="4025359"/>
          </a:xfrm>
        </p:grpSpPr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 rot="722964">
              <a:off x="3657633" y="4218578"/>
              <a:ext cx="1407469" cy="288111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0099"/>
                  </a:solidFill>
                  <a:latin typeface="Arial" pitchFamily="34" charset="0"/>
                  <a:ea typeface="ＭＳ Ｐゴシック" charset="-128"/>
                </a:rPr>
                <a:t>KOOKABURRA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 rot="913521">
              <a:off x="1664316" y="3145193"/>
              <a:ext cx="616097" cy="288111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EBDA03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b="1" dirty="0">
                  <a:solidFill>
                    <a:schemeClr val="accent2"/>
                  </a:solidFill>
                  <a:latin typeface="Arial" pitchFamily="34" charset="0"/>
                  <a:ea typeface="ＭＳ Ｐゴシック" charset="-128"/>
                </a:rPr>
                <a:t>BILBY</a:t>
              </a: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2011389" y="1646347"/>
              <a:ext cx="602677" cy="288111"/>
            </a:xfrm>
            <a:prstGeom prst="rect">
              <a:avLst/>
            </a:prstGeom>
            <a:solidFill>
              <a:srgbClr val="EDF6F7"/>
            </a:solidFill>
            <a:ln w="28575"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0099"/>
                  </a:solidFill>
                  <a:latin typeface="Arial" pitchFamily="34" charset="0"/>
                  <a:ea typeface="ＭＳ Ｐゴシック" charset="-128"/>
                </a:rPr>
                <a:t>JOEY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7144094" y="4892199"/>
              <a:ext cx="766252" cy="288111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EBDA03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b="1" dirty="0">
                  <a:solidFill>
                    <a:schemeClr val="accent2"/>
                  </a:solidFill>
                  <a:latin typeface="Arial" pitchFamily="34" charset="0"/>
                  <a:ea typeface="ＭＳ Ｐゴシック" charset="-128"/>
                </a:rPr>
                <a:t>DINGO</a:t>
              </a: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4808984" y="3159100"/>
              <a:ext cx="895687" cy="288111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EBDA03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b="1" dirty="0">
                  <a:solidFill>
                    <a:schemeClr val="accent2"/>
                  </a:solidFill>
                  <a:latin typeface="Arial" pitchFamily="34" charset="0"/>
                  <a:ea typeface="ＭＳ Ｐゴシック" charset="-128"/>
                </a:rPr>
                <a:t>PELICAN</a:t>
              </a: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7979652" y="5383595"/>
              <a:ext cx="683089" cy="288111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EBDA03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b="1" dirty="0">
                  <a:solidFill>
                    <a:schemeClr val="accent2"/>
                  </a:solidFill>
                  <a:latin typeface="Arial" pitchFamily="34" charset="0"/>
                  <a:ea typeface="ＭＳ Ｐゴシック" charset="-128"/>
                </a:rPr>
                <a:t>SIKA</a:t>
              </a:r>
            </a:p>
          </p:txBody>
        </p:sp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939424" y="2116654"/>
            <a:ext cx="8837794" cy="3472670"/>
            <a:chOff x="939851" y="1556792"/>
            <a:chExt cx="8837685" cy="3472905"/>
          </a:xfrm>
        </p:grpSpPr>
        <p:sp>
          <p:nvSpPr>
            <p:cNvPr id="21" name="Text Box 12"/>
            <p:cNvSpPr txBox="1">
              <a:spLocks noChangeArrowheads="1"/>
            </p:cNvSpPr>
            <p:nvPr/>
          </p:nvSpPr>
          <p:spPr bwMode="auto">
            <a:xfrm rot="657115">
              <a:off x="2715509" y="3683860"/>
              <a:ext cx="995441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/>
              <a:r>
                <a:rPr lang="en-AU" sz="1400" dirty="0">
                  <a:solidFill>
                    <a:srgbClr val="000099"/>
                  </a:solidFill>
                  <a:cs typeface="ＭＳ Ｐゴシック"/>
                </a:rPr>
                <a:t>PLATYPUS</a:t>
              </a:r>
            </a:p>
          </p:txBody>
        </p:sp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 rot="1064769">
              <a:off x="939851" y="2017929"/>
              <a:ext cx="890485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QUOKKA</a:t>
              </a:r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4042756" y="1556792"/>
              <a:ext cx="940353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ECHIDNA</a:t>
              </a:r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4770828" y="1994576"/>
              <a:ext cx="926272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WOMBAT</a:t>
              </a: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3944963" y="2564596"/>
              <a:ext cx="864043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KOWARI</a:t>
              </a: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 rot="1620980">
              <a:off x="2952623" y="1774111"/>
              <a:ext cx="730225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KOALA</a:t>
              </a:r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9011284" y="4741530"/>
              <a:ext cx="766252" cy="288167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B050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4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TAIPAN</a:t>
              </a:r>
            </a:p>
          </p:txBody>
        </p:sp>
      </p:grpSp>
      <p:grpSp>
        <p:nvGrpSpPr>
          <p:cNvPr id="28" name="Group 29695"/>
          <p:cNvGrpSpPr>
            <a:grpSpLocks/>
          </p:cNvGrpSpPr>
          <p:nvPr/>
        </p:nvGrpSpPr>
        <p:grpSpPr bwMode="auto">
          <a:xfrm>
            <a:off x="5385048" y="4650651"/>
            <a:ext cx="1174750" cy="1874694"/>
            <a:chOff x="5385147" y="3715002"/>
            <a:chExt cx="1174750" cy="1873324"/>
          </a:xfrm>
        </p:grpSpPr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5385147" y="5023593"/>
              <a:ext cx="1174750" cy="564733"/>
            </a:xfrm>
            <a:prstGeom prst="rect">
              <a:avLst/>
            </a:prstGeom>
            <a:solidFill>
              <a:srgbClr val="EDF6F7"/>
            </a:solidFill>
            <a:ln>
              <a:noFill/>
            </a:ln>
            <a:effectLst>
              <a:glow rad="228600">
                <a:srgbClr val="005A9B">
                  <a:alpha val="40000"/>
                </a:srgbClr>
              </a:glow>
              <a:softEdge rad="31750"/>
            </a:effectLst>
            <a:extLst/>
          </p:spPr>
          <p:txBody>
            <a:bodyPr lIns="36000" tIns="36000" rIns="36000" bIns="36000">
              <a:spAutoFit/>
            </a:bodyPr>
            <a:lstStyle/>
            <a:p>
              <a:pPr algn="ctr">
                <a:defRPr/>
              </a:pPr>
              <a:r>
                <a:rPr lang="en-AU" sz="1600" b="1" baseline="30000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3</a:t>
              </a:r>
              <a:r>
                <a:rPr lang="en-AU" sz="1600" b="1" dirty="0">
                  <a:solidFill>
                    <a:srgbClr val="0033CC"/>
                  </a:solidFill>
                  <a:latin typeface="Arial" pitchFamily="34" charset="0"/>
                  <a:ea typeface="ＭＳ Ｐゴシック" charset="-128"/>
                </a:rPr>
                <a:t>He filling station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V="1">
              <a:off x="5972522" y="3715002"/>
              <a:ext cx="35595" cy="1308591"/>
            </a:xfrm>
            <a:prstGeom prst="straightConnector1">
              <a:avLst/>
            </a:prstGeom>
            <a:ln w="38100">
              <a:solidFill>
                <a:srgbClr val="005A9B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26627" y="5568887"/>
            <a:ext cx="3817946" cy="8937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EBDA03"/>
            </a:glow>
          </a:effectLst>
          <a:extLst/>
        </p:spPr>
        <p:txBody>
          <a:bodyPr wrap="square" lIns="35971" tIns="35971" rIns="35971" bIns="71942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0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ＭＳ Ｐゴシック" charset="-128"/>
              </a:rPr>
              <a:t>15 Neutron Beam Instruments</a:t>
            </a:r>
            <a:endParaRPr lang="en-AU" sz="14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ＭＳ Ｐゴシック" charset="-128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4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ＭＳ Ｐゴシック" charset="-128"/>
              </a:rPr>
              <a:t>+ SAXS &amp; X-ray Reflectometry + PPMS</a:t>
            </a:r>
          </a:p>
        </p:txBody>
      </p:sp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5134021" y="5157202"/>
            <a:ext cx="683082" cy="288088"/>
          </a:xfrm>
          <a:prstGeom prst="rect">
            <a:avLst/>
          </a:prstGeom>
          <a:solidFill>
            <a:srgbClr val="EDF6F7"/>
          </a:solidFill>
          <a:ln>
            <a:noFill/>
          </a:ln>
          <a:effectLst>
            <a:glow rad="228600">
              <a:srgbClr val="EBDA03">
                <a:alpha val="40000"/>
              </a:srgbClr>
            </a:glow>
            <a:softEdge rad="31750"/>
          </a:effectLst>
          <a:extLst/>
        </p:spPr>
        <p:txBody>
          <a:bodyPr lIns="35971" tIns="35971" rIns="35971" bIns="35971">
            <a:spAutoFit/>
          </a:bodyPr>
          <a:lstStyle/>
          <a:p>
            <a:pPr algn="ctr">
              <a:defRPr/>
            </a:pPr>
            <a:r>
              <a:rPr lang="en-AU" sz="1400" b="1" dirty="0">
                <a:solidFill>
                  <a:schemeClr val="accent2"/>
                </a:solidFill>
                <a:latin typeface="Arial" pitchFamily="34" charset="0"/>
                <a:ea typeface="ＭＳ Ｐゴシック" charset="-128"/>
              </a:rPr>
              <a:t>EMU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 rot="657115">
            <a:off x="1641779" y="4097038"/>
            <a:ext cx="988466" cy="288088"/>
          </a:xfrm>
          <a:prstGeom prst="rect">
            <a:avLst/>
          </a:prstGeom>
          <a:solidFill>
            <a:srgbClr val="EDF6F7"/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"/>
          </a:effectLst>
          <a:extLst/>
        </p:spPr>
        <p:txBody>
          <a:bodyPr wrap="square" lIns="35971" tIns="35971" rIns="35971" bIns="35971">
            <a:spAutoFit/>
          </a:bodyPr>
          <a:lstStyle/>
          <a:p>
            <a:pPr algn="ctr"/>
            <a:r>
              <a:rPr lang="en-AU" sz="1400" dirty="0">
                <a:solidFill>
                  <a:srgbClr val="000099"/>
                </a:solidFill>
                <a:cs typeface="ＭＳ Ｐゴシック"/>
              </a:rPr>
              <a:t>SPATZ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6034065" y="404664"/>
            <a:ext cx="3817946" cy="1032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EBDA03"/>
            </a:glow>
          </a:effectLst>
          <a:extLst/>
        </p:spPr>
        <p:txBody>
          <a:bodyPr wrap="square" lIns="35971" tIns="35971" rIns="35971" bIns="71942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ＭＳ Ｐゴシック" charset="-128"/>
              </a:rPr>
              <a:t>The Australian Centre for Neutron Scattering</a:t>
            </a:r>
            <a:endParaRPr lang="en-AU" sz="1400" b="1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54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8464" y="836712"/>
            <a:ext cx="4680520" cy="179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65275" indent="-1565275" defTabSz="4175125" eaLnBrk="1" hangingPunct="1">
              <a:spcBef>
                <a:spcPct val="20000"/>
              </a:spcBef>
            </a:pPr>
            <a:r>
              <a:rPr lang="en-US" sz="2800" b="1" dirty="0" smtClean="0">
                <a:solidFill>
                  <a:srgbClr val="0076C0"/>
                </a:solidFill>
              </a:rPr>
              <a:t>Elastic </a:t>
            </a:r>
            <a:r>
              <a:rPr lang="en-US" sz="2800" b="1" dirty="0">
                <a:solidFill>
                  <a:srgbClr val="0076C0"/>
                </a:solidFill>
              </a:rPr>
              <a:t>Neutron Scattering</a:t>
            </a:r>
          </a:p>
          <a:p>
            <a:pPr marL="285750" indent="-285750" defTabSz="4175125"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US" b="1" dirty="0" smtClean="0">
              <a:solidFill>
                <a:srgbClr val="0076C0"/>
              </a:solidFill>
            </a:endParaRPr>
          </a:p>
          <a:p>
            <a:pPr marL="285750" indent="-285750" defTabSz="4175125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No </a:t>
            </a:r>
            <a:r>
              <a:rPr lang="en-US" dirty="0"/>
              <a:t>loss of energy</a:t>
            </a:r>
          </a:p>
          <a:p>
            <a:pPr marL="285750" indent="-285750" defTabSz="4175125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Examines the change in momentum or angle of the neutrons</a:t>
            </a:r>
            <a:r>
              <a:rPr lang="en-US" dirty="0" smtClean="0">
                <a:solidFill>
                  <a:srgbClr val="0076C0"/>
                </a:solidFill>
              </a:rPr>
              <a:t>.</a:t>
            </a:r>
            <a:endParaRPr lang="en-US" dirty="0">
              <a:solidFill>
                <a:srgbClr val="0076C0"/>
              </a:solidFill>
            </a:endParaRPr>
          </a:p>
        </p:txBody>
      </p:sp>
      <p:pic>
        <p:nvPicPr>
          <p:cNvPr id="6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35" y="2626943"/>
            <a:ext cx="7305829" cy="421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08984" y="828347"/>
            <a:ext cx="4966906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65275" indent="-1565275" defTabSz="4175125" eaLnBrk="1" hangingPunct="1">
              <a:spcBef>
                <a:spcPct val="20000"/>
              </a:spcBef>
            </a:pPr>
            <a:r>
              <a:rPr lang="en-US" sz="2800" b="1" dirty="0">
                <a:solidFill>
                  <a:srgbClr val="0076C0"/>
                </a:solidFill>
              </a:rPr>
              <a:t>Inelastic Neutron Scattering</a:t>
            </a:r>
          </a:p>
          <a:p>
            <a:pPr marL="285750" indent="-285750" defTabSz="4175125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/>
              <a:t>Examines both momentum and energy dependencies.</a:t>
            </a:r>
          </a:p>
          <a:p>
            <a:pPr marL="285750" indent="-285750" defTabSz="4175125" eaLnBrk="1" hangingPunct="1">
              <a:buFont typeface="Arial" pitchFamily="34" charset="0"/>
              <a:buChar char="•"/>
            </a:pPr>
            <a:r>
              <a:rPr lang="en-US" dirty="0"/>
              <a:t>Uses </a:t>
            </a:r>
            <a:r>
              <a:rPr lang="en-US" dirty="0" smtClean="0"/>
              <a:t>these to </a:t>
            </a:r>
            <a:r>
              <a:rPr lang="en-US" dirty="0"/>
              <a:t>characterize a systems vibrational, magnetic, and lattice excitations.</a:t>
            </a:r>
          </a:p>
          <a:p>
            <a:endParaRPr lang="en-AU" dirty="0">
              <a:solidFill>
                <a:srgbClr val="0076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3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1813" r="7767" b="3545"/>
          <a:stretch>
            <a:fillRect/>
          </a:stretch>
        </p:blipFill>
        <p:spPr bwMode="auto">
          <a:xfrm>
            <a:off x="542921" y="1273792"/>
            <a:ext cx="3487787" cy="246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41784"/>
            <a:ext cx="9906000" cy="1143000"/>
          </a:xfrm>
        </p:spPr>
        <p:txBody>
          <a:bodyPr/>
          <a:lstStyle/>
          <a:p>
            <a:pPr>
              <a:defRPr/>
            </a:pPr>
            <a:r>
              <a:rPr lang="en-AU" dirty="0" smtClean="0">
                <a:solidFill>
                  <a:srgbClr val="0076C0"/>
                </a:solidFill>
              </a:rPr>
              <a:t>Excitations in materials</a:t>
            </a:r>
            <a:endParaRPr lang="en-AU" dirty="0">
              <a:solidFill>
                <a:srgbClr val="0076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30039" y="1490299"/>
            <a:ext cx="5776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5A9B"/>
              </a:buClr>
              <a:defRPr/>
            </a:pPr>
            <a:r>
              <a:rPr lang="en-AU" b="1" dirty="0" smtClean="0">
                <a:latin typeface="Arial" pitchFamily="34" charset="0"/>
                <a:ea typeface="ＭＳ Ｐゴシック" pitchFamily="34" charset="-128"/>
              </a:rPr>
              <a:t>Nuclear excitations </a:t>
            </a:r>
            <a:r>
              <a:rPr lang="en-AU" b="1" dirty="0">
                <a:latin typeface="Arial" pitchFamily="34" charset="0"/>
                <a:ea typeface="ＭＳ Ｐゴシック" pitchFamily="34" charset="-128"/>
              </a:rPr>
              <a:t>can tell us about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Interatomic potentials &amp; bonding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Phase transitions &amp; critical phenomena (soft modes)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Fluid </a:t>
            </a:r>
            <a:r>
              <a:rPr lang="en-AU" dirty="0" smtClean="0">
                <a:latin typeface="Arial" pitchFamily="34" charset="0"/>
                <a:ea typeface="ＭＳ Ｐゴシック" pitchFamily="34" charset="-128"/>
              </a:rPr>
              <a:t>dynamics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latin typeface="Arial" pitchFamily="34" charset="0"/>
                <a:ea typeface="ＭＳ Ｐゴシック" pitchFamily="34" charset="-128"/>
              </a:rPr>
              <a:t>Diffusion processes</a:t>
            </a:r>
            <a:endParaRPr lang="en-AU" dirty="0">
              <a:latin typeface="Arial" pitchFamily="34" charset="0"/>
              <a:ea typeface="ＭＳ Ｐゴシック" pitchFamily="34" charset="-128"/>
            </a:endParaRP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Momentum distributions &amp; Superfluids ( </a:t>
            </a:r>
            <a:r>
              <a:rPr lang="en-AU" dirty="0" err="1">
                <a:latin typeface="Arial" pitchFamily="34" charset="0"/>
                <a:ea typeface="ＭＳ Ｐゴシック" pitchFamily="34" charset="-128"/>
              </a:rPr>
              <a:t>eg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. He)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Interactions (</a:t>
            </a:r>
            <a:r>
              <a:rPr lang="en-AU" dirty="0" err="1">
                <a:latin typeface="Arial" pitchFamily="34" charset="0"/>
                <a:ea typeface="ＭＳ Ｐゴシック" pitchFamily="34" charset="-128"/>
              </a:rPr>
              <a:t>eg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. electron-phonon coupling)</a:t>
            </a:r>
          </a:p>
        </p:txBody>
      </p:sp>
      <p:sp>
        <p:nvSpPr>
          <p:cNvPr id="6" name="Rectangle 5"/>
          <p:cNvSpPr/>
          <p:nvPr/>
        </p:nvSpPr>
        <p:spPr>
          <a:xfrm>
            <a:off x="80822" y="3933056"/>
            <a:ext cx="530422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5A9B"/>
              </a:buClr>
              <a:defRPr/>
            </a:pPr>
            <a:r>
              <a:rPr lang="en-AU" b="1" dirty="0" smtClean="0">
                <a:latin typeface="Arial" pitchFamily="34" charset="0"/>
                <a:ea typeface="ＭＳ Ｐゴシック" pitchFamily="34" charset="-128"/>
              </a:rPr>
              <a:t>Magnetic </a:t>
            </a:r>
            <a:r>
              <a:rPr lang="en-AU" b="1" dirty="0">
                <a:latin typeface="Arial" pitchFamily="34" charset="0"/>
                <a:ea typeface="ＭＳ Ｐゴシック" pitchFamily="34" charset="-128"/>
              </a:rPr>
              <a:t>inelastic scattering can tell us about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Exchange interactions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Single-ion and exchange anisotropy </a:t>
            </a:r>
            <a:r>
              <a:rPr lang="en-AU" dirty="0" smtClean="0">
                <a:latin typeface="Arial" pitchFamily="34" charset="0"/>
                <a:ea typeface="ＭＳ Ｐゴシック" pitchFamily="34" charset="-128"/>
              </a:rPr>
              <a:t>	(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determine </a:t>
            </a:r>
            <a:r>
              <a:rPr lang="en-AU" dirty="0" smtClean="0">
                <a:latin typeface="Arial" pitchFamily="34" charset="0"/>
                <a:ea typeface="ＭＳ Ｐゴシック" pitchFamily="34" charset="-128"/>
              </a:rPr>
              <a:t>the spin Hamiltonian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)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Phase transitions and critical phenomena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Quantum critical scaling of magnetic fluctuations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Other electronic energy scales (</a:t>
            </a:r>
            <a:r>
              <a:rPr lang="en-AU" dirty="0" err="1">
                <a:latin typeface="Arial" pitchFamily="34" charset="0"/>
                <a:ea typeface="ＭＳ Ｐゴシック" pitchFamily="34" charset="-128"/>
              </a:rPr>
              <a:t>eg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 CF and SO)</a:t>
            </a:r>
          </a:p>
          <a:p>
            <a:pPr marL="285750" indent="-285750">
              <a:buClr>
                <a:srgbClr val="005A9B"/>
              </a:buClr>
              <a:buFont typeface="Arial" panose="020B0604020202020204" pitchFamily="34" charset="0"/>
              <a:buChar char="•"/>
              <a:defRPr/>
            </a:pPr>
            <a:r>
              <a:rPr lang="en-AU" dirty="0">
                <a:latin typeface="Arial" pitchFamily="34" charset="0"/>
                <a:ea typeface="ＭＳ Ｐゴシック" pitchFamily="34" charset="-128"/>
              </a:rPr>
              <a:t>Interactions (</a:t>
            </a:r>
            <a:r>
              <a:rPr lang="en-AU" dirty="0" err="1">
                <a:latin typeface="Arial" pitchFamily="34" charset="0"/>
                <a:ea typeface="ＭＳ Ｐゴシック" pitchFamily="34" charset="-128"/>
              </a:rPr>
              <a:t>eg</a:t>
            </a:r>
            <a:r>
              <a:rPr lang="en-AU" dirty="0">
                <a:latin typeface="Arial" pitchFamily="34" charset="0"/>
                <a:ea typeface="ＭＳ Ｐゴシック" pitchFamily="34" charset="-128"/>
              </a:rPr>
              <a:t> spin-phonon coupling)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023" y="5067904"/>
            <a:ext cx="4570280" cy="77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nature.com/nphys/journal/v9/n4/images_article/nphys2561-f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16"/>
          <a:stretch>
            <a:fillRect/>
          </a:stretch>
        </p:blipFill>
        <p:spPr bwMode="auto">
          <a:xfrm>
            <a:off x="5195185" y="4313264"/>
            <a:ext cx="4425355" cy="75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r="4314"/>
          <a:stretch>
            <a:fillRect/>
          </a:stretch>
        </p:blipFill>
        <p:spPr>
          <a:xfrm rot="16200000">
            <a:off x="4238723" y="1520900"/>
            <a:ext cx="6223000" cy="3846513"/>
          </a:xfrm>
        </p:spPr>
      </p:pic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263525" y="1338263"/>
            <a:ext cx="5184775" cy="53101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r>
              <a:rPr lang="en-AU" b="1" dirty="0"/>
              <a:t>Two different modes:</a:t>
            </a:r>
          </a:p>
          <a:p>
            <a:pPr>
              <a:buFont typeface="Arial" charset="0"/>
              <a:buChar char="•"/>
            </a:pPr>
            <a:r>
              <a:rPr lang="en-AU" dirty="0"/>
              <a:t>Inelastic scattering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AU" dirty="0"/>
              <a:t>To measure excitations and dynamics in materials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AU" dirty="0"/>
              <a:t>Energy range: </a:t>
            </a:r>
          </a:p>
          <a:p>
            <a:pPr marL="1428750" lvl="2" indent="-228600">
              <a:buFont typeface="Arial" charset="0"/>
              <a:buChar char="•"/>
            </a:pPr>
            <a:r>
              <a:rPr lang="en-AU" dirty="0"/>
              <a:t>~5-90meV (PG), ~30-200meV (Cu)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AU" dirty="0"/>
              <a:t>Energy resolution:</a:t>
            </a:r>
          </a:p>
          <a:p>
            <a:pPr marL="1428750" lvl="2" indent="-228600">
              <a:buFont typeface="Arial" charset="0"/>
              <a:buChar char="•"/>
            </a:pPr>
            <a:r>
              <a:rPr lang="en-AU" dirty="0"/>
              <a:t>~ 1 </a:t>
            </a:r>
            <a:r>
              <a:rPr lang="en-AU" dirty="0" err="1"/>
              <a:t>meV</a:t>
            </a:r>
            <a:r>
              <a:rPr lang="en-AU" dirty="0"/>
              <a:t> (PG)</a:t>
            </a:r>
          </a:p>
          <a:p>
            <a:pPr marL="1028700" lvl="1" indent="-285750">
              <a:buFont typeface="Arial" charset="0"/>
              <a:buChar char="•"/>
            </a:pPr>
            <a:endParaRPr lang="en-AU" dirty="0"/>
          </a:p>
          <a:p>
            <a:pPr>
              <a:buFont typeface="Arial" charset="0"/>
              <a:buChar char="•"/>
            </a:pPr>
            <a:r>
              <a:rPr lang="en-AU" dirty="0"/>
              <a:t>Elastic scattering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AU" dirty="0"/>
              <a:t>To measure diffraction when a high signal to noise ratio is required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AU" dirty="0"/>
              <a:t>Wavelength range: </a:t>
            </a:r>
          </a:p>
          <a:p>
            <a:pPr marL="1428750" lvl="2" indent="-228600">
              <a:buFont typeface="Arial" charset="0"/>
              <a:buChar char="•"/>
            </a:pPr>
            <a:r>
              <a:rPr lang="en-AU" dirty="0"/>
              <a:t>1-4 Å (PG) 0.6-2.5 Å (Cu)</a:t>
            </a:r>
          </a:p>
          <a:p>
            <a:pPr>
              <a:buFont typeface="Arial" charset="0"/>
              <a:buChar char="•"/>
            </a:pPr>
            <a:endParaRPr lang="en-AU" dirty="0"/>
          </a:p>
          <a:p>
            <a:r>
              <a:rPr lang="en-AU" b="1" dirty="0"/>
              <a:t>Types of samples:</a:t>
            </a:r>
          </a:p>
          <a:p>
            <a:pPr>
              <a:buFont typeface="Arial" charset="0"/>
              <a:buChar char="•"/>
            </a:pPr>
            <a:r>
              <a:rPr lang="en-AU" dirty="0"/>
              <a:t>Single crystals</a:t>
            </a:r>
          </a:p>
          <a:p>
            <a:pPr>
              <a:buFont typeface="Arial" charset="0"/>
              <a:buChar char="•"/>
            </a:pPr>
            <a:r>
              <a:rPr lang="en-AU" dirty="0"/>
              <a:t>Powder</a:t>
            </a:r>
          </a:p>
          <a:p>
            <a:pPr>
              <a:buFont typeface="Arial" charset="0"/>
              <a:buChar char="•"/>
            </a:pPr>
            <a:r>
              <a:rPr lang="en-AU" dirty="0"/>
              <a:t>Multi-crystal arrays including thin films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1338" y="692150"/>
            <a:ext cx="27352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3600" dirty="0">
                <a:solidFill>
                  <a:srgbClr val="0076C0"/>
                </a:solidFill>
                <a:latin typeface="Arial" pitchFamily="34" charset="0"/>
                <a:ea typeface="ＭＳ Ｐゴシック" charset="-128"/>
                <a:cs typeface="+mn-cs"/>
              </a:rPr>
              <a:t>TAIPAN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968166" y="1621960"/>
            <a:ext cx="396044" cy="371476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 rot="10800000">
            <a:off x="2854077" y="3712478"/>
            <a:ext cx="529173" cy="396489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138040" y="1893888"/>
            <a:ext cx="0" cy="16891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023615" y="1893888"/>
            <a:ext cx="1114425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82515" y="3910013"/>
            <a:ext cx="1809750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192265" y="3954463"/>
            <a:ext cx="0" cy="1922462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ie 19"/>
          <p:cNvSpPr/>
          <p:nvPr/>
        </p:nvSpPr>
        <p:spPr>
          <a:xfrm rot="18875280">
            <a:off x="4735065" y="5661025"/>
            <a:ext cx="914400" cy="914400"/>
          </a:xfrm>
          <a:prstGeom prst="pi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2857847" y="2404268"/>
            <a:ext cx="520700" cy="258763"/>
          </a:xfrm>
          <a:prstGeom prst="rect">
            <a:avLst/>
          </a:prstGeom>
          <a:pattFill prst="ltVert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4" name="Rectangle 33"/>
          <p:cNvSpPr/>
          <p:nvPr/>
        </p:nvSpPr>
        <p:spPr>
          <a:xfrm>
            <a:off x="4269928" y="3740150"/>
            <a:ext cx="550862" cy="288925"/>
          </a:xfrm>
          <a:prstGeom prst="rect">
            <a:avLst/>
          </a:prstGeom>
          <a:pattFill prst="dkHorz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5" name="Rectangle 34"/>
          <p:cNvSpPr/>
          <p:nvPr/>
        </p:nvSpPr>
        <p:spPr>
          <a:xfrm>
            <a:off x="2168078" y="1808163"/>
            <a:ext cx="412750" cy="180975"/>
          </a:xfrm>
          <a:prstGeom prst="rect">
            <a:avLst/>
          </a:prstGeom>
          <a:pattFill prst="dkHorz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" name="Explosion 1 1"/>
          <p:cNvSpPr/>
          <p:nvPr/>
        </p:nvSpPr>
        <p:spPr>
          <a:xfrm>
            <a:off x="944115" y="1436688"/>
            <a:ext cx="914400" cy="914400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6" name="Rectangle 15"/>
          <p:cNvSpPr/>
          <p:nvPr/>
        </p:nvSpPr>
        <p:spPr>
          <a:xfrm rot="5400000">
            <a:off x="4931122" y="4991894"/>
            <a:ext cx="520700" cy="287337"/>
          </a:xfrm>
          <a:prstGeom prst="rect">
            <a:avLst/>
          </a:prstGeom>
          <a:pattFill prst="ltVert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cxnSp>
        <p:nvCxnSpPr>
          <p:cNvPr id="23" name="Straight Connector 22"/>
          <p:cNvCxnSpPr/>
          <p:nvPr/>
        </p:nvCxnSpPr>
        <p:spPr>
          <a:xfrm>
            <a:off x="5048125" y="3583621"/>
            <a:ext cx="396044" cy="371476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431728" y="1893888"/>
            <a:ext cx="1114425" cy="0"/>
          </a:xfrm>
          <a:prstGeom prst="straightConnector1">
            <a:avLst/>
          </a:prstGeom>
          <a:ln w="12700"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38040" y="4221163"/>
            <a:ext cx="0" cy="1079500"/>
          </a:xfrm>
          <a:prstGeom prst="straightConnector1">
            <a:avLst/>
          </a:prstGeom>
          <a:ln w="12700"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552628" y="3884613"/>
            <a:ext cx="1114425" cy="0"/>
          </a:xfrm>
          <a:prstGeom prst="straightConnector1">
            <a:avLst/>
          </a:prstGeom>
          <a:ln w="12700"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urved Up Arrow 26"/>
          <p:cNvSpPr/>
          <p:nvPr/>
        </p:nvSpPr>
        <p:spPr>
          <a:xfrm rot="18304058">
            <a:off x="3351558" y="2142332"/>
            <a:ext cx="557213" cy="260350"/>
          </a:xfrm>
          <a:prstGeom prst="curvedUpArrow">
            <a:avLst/>
          </a:prstGeom>
          <a:ln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schemeClr val="tx1"/>
              </a:solidFill>
            </a:endParaRPr>
          </a:p>
        </p:txBody>
      </p:sp>
      <p:sp>
        <p:nvSpPr>
          <p:cNvPr id="37" name="Curved Up Arrow 36"/>
          <p:cNvSpPr/>
          <p:nvPr/>
        </p:nvSpPr>
        <p:spPr>
          <a:xfrm rot="18940333">
            <a:off x="5324028" y="4090988"/>
            <a:ext cx="557212" cy="260350"/>
          </a:xfrm>
          <a:prstGeom prst="curvedUpArrow">
            <a:avLst/>
          </a:prstGeom>
          <a:ln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schemeClr val="tx1"/>
              </a:solidFill>
            </a:endParaRPr>
          </a:p>
        </p:txBody>
      </p:sp>
      <p:sp>
        <p:nvSpPr>
          <p:cNvPr id="38" name="Curved Up Arrow 37"/>
          <p:cNvSpPr/>
          <p:nvPr/>
        </p:nvSpPr>
        <p:spPr>
          <a:xfrm rot="18940333">
            <a:off x="3238053" y="4130675"/>
            <a:ext cx="660400" cy="239713"/>
          </a:xfrm>
          <a:prstGeom prst="curvedUpArrow">
            <a:avLst/>
          </a:prstGeom>
          <a:ln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schemeClr val="tx1"/>
              </a:solidFill>
            </a:endParaRPr>
          </a:p>
        </p:txBody>
      </p:sp>
      <p:sp>
        <p:nvSpPr>
          <p:cNvPr id="26647" name="TextBox 39"/>
          <p:cNvSpPr txBox="1">
            <a:spLocks noChangeArrowheads="1"/>
          </p:cNvSpPr>
          <p:nvPr/>
        </p:nvSpPr>
        <p:spPr bwMode="auto">
          <a:xfrm>
            <a:off x="3896865" y="2273300"/>
            <a:ext cx="649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2</a:t>
            </a:r>
            <a:r>
              <a:rPr lang="el-GR"/>
              <a:t>θ</a:t>
            </a:r>
            <a:r>
              <a:rPr lang="en-AU" baseline="-25000"/>
              <a:t>M</a:t>
            </a:r>
            <a:endParaRPr lang="en-AU"/>
          </a:p>
        </p:txBody>
      </p:sp>
      <p:sp>
        <p:nvSpPr>
          <p:cNvPr id="26648" name="TextBox 41"/>
          <p:cNvSpPr txBox="1">
            <a:spLocks noChangeArrowheads="1"/>
          </p:cNvSpPr>
          <p:nvPr/>
        </p:nvSpPr>
        <p:spPr bwMode="auto">
          <a:xfrm>
            <a:off x="3576190" y="4324350"/>
            <a:ext cx="647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2</a:t>
            </a:r>
            <a:r>
              <a:rPr lang="el-GR"/>
              <a:t>θ</a:t>
            </a:r>
            <a:r>
              <a:rPr lang="en-AU" baseline="-25000"/>
              <a:t>S</a:t>
            </a:r>
            <a:endParaRPr lang="en-AU"/>
          </a:p>
        </p:txBody>
      </p:sp>
      <p:sp>
        <p:nvSpPr>
          <p:cNvPr id="26649" name="TextBox 42"/>
          <p:cNvSpPr txBox="1">
            <a:spLocks noChangeArrowheads="1"/>
          </p:cNvSpPr>
          <p:nvPr/>
        </p:nvSpPr>
        <p:spPr bwMode="auto">
          <a:xfrm>
            <a:off x="5785990" y="4191000"/>
            <a:ext cx="647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2</a:t>
            </a:r>
            <a:r>
              <a:rPr lang="el-GR"/>
              <a:t>θ</a:t>
            </a:r>
            <a:r>
              <a:rPr lang="en-AU" baseline="-25000"/>
              <a:t>A</a:t>
            </a:r>
            <a:endParaRPr lang="en-AU"/>
          </a:p>
        </p:txBody>
      </p:sp>
      <p:sp>
        <p:nvSpPr>
          <p:cNvPr id="44" name="TextBox 43"/>
          <p:cNvSpPr txBox="1"/>
          <p:nvPr/>
        </p:nvSpPr>
        <p:spPr>
          <a:xfrm>
            <a:off x="3239640" y="1252538"/>
            <a:ext cx="647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charset="-128"/>
                <a:cs typeface="+mn-cs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23665" y="3884613"/>
            <a:ext cx="6477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charset="-128"/>
                <a:cs typeface="+mn-cs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03403" y="3303588"/>
            <a:ext cx="647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charset="-128"/>
                <a:cs typeface="+mn-cs"/>
              </a:rPr>
              <a:t>3</a:t>
            </a:r>
          </a:p>
        </p:txBody>
      </p:sp>
      <p:sp>
        <p:nvSpPr>
          <p:cNvPr id="26653" name="TextBox 40"/>
          <p:cNvSpPr txBox="1">
            <a:spLocks noChangeArrowheads="1"/>
          </p:cNvSpPr>
          <p:nvPr/>
        </p:nvSpPr>
        <p:spPr bwMode="auto">
          <a:xfrm>
            <a:off x="964753" y="1120775"/>
            <a:ext cx="1203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Source</a:t>
            </a:r>
          </a:p>
        </p:txBody>
      </p:sp>
      <p:sp>
        <p:nvSpPr>
          <p:cNvPr id="26654" name="TextBox 47"/>
          <p:cNvSpPr txBox="1">
            <a:spLocks noChangeArrowheads="1"/>
          </p:cNvSpPr>
          <p:nvPr/>
        </p:nvSpPr>
        <p:spPr bwMode="auto">
          <a:xfrm>
            <a:off x="5892353" y="6122988"/>
            <a:ext cx="1201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Detector</a:t>
            </a:r>
          </a:p>
        </p:txBody>
      </p:sp>
      <p:sp>
        <p:nvSpPr>
          <p:cNvPr id="26655" name="TextBox 48"/>
          <p:cNvSpPr txBox="1">
            <a:spLocks noChangeArrowheads="1"/>
          </p:cNvSpPr>
          <p:nvPr/>
        </p:nvSpPr>
        <p:spPr bwMode="auto">
          <a:xfrm>
            <a:off x="4546153" y="1601788"/>
            <a:ext cx="3022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Monochromator (PG002)</a:t>
            </a:r>
          </a:p>
        </p:txBody>
      </p:sp>
      <p:sp>
        <p:nvSpPr>
          <p:cNvPr id="26656" name="TextBox 49"/>
          <p:cNvSpPr txBox="1">
            <a:spLocks noChangeArrowheads="1"/>
          </p:cNvSpPr>
          <p:nvPr/>
        </p:nvSpPr>
        <p:spPr bwMode="auto">
          <a:xfrm>
            <a:off x="6682928" y="3575050"/>
            <a:ext cx="3022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Analyser (PG002)</a:t>
            </a:r>
          </a:p>
        </p:txBody>
      </p:sp>
      <p:sp>
        <p:nvSpPr>
          <p:cNvPr id="26657" name="TextBox 50"/>
          <p:cNvSpPr txBox="1">
            <a:spLocks noChangeArrowheads="1"/>
          </p:cNvSpPr>
          <p:nvPr/>
        </p:nvSpPr>
        <p:spPr bwMode="auto">
          <a:xfrm>
            <a:off x="1193353" y="3748088"/>
            <a:ext cx="9747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/>
              <a:t>Sample</a:t>
            </a:r>
          </a:p>
        </p:txBody>
      </p:sp>
      <p:sp>
        <p:nvSpPr>
          <p:cNvPr id="26658" name="Title 1"/>
          <p:cNvSpPr txBox="1">
            <a:spLocks/>
          </p:cNvSpPr>
          <p:nvPr/>
        </p:nvSpPr>
        <p:spPr bwMode="auto">
          <a:xfrm>
            <a:off x="509588" y="279400"/>
            <a:ext cx="990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800" dirty="0">
                <a:solidFill>
                  <a:srgbClr val="0076C0"/>
                </a:solidFill>
                <a:cs typeface="Arial" charset="0"/>
              </a:rPr>
              <a:t>Triple Axis Spectrometer</a:t>
            </a:r>
          </a:p>
        </p:txBody>
      </p:sp>
      <p:pic>
        <p:nvPicPr>
          <p:cNvPr id="26659" name="Picture 2" descr="http://www.ill.eu/fileadmin/users_files/pasted_pictures/RTEmagicC_c24b712e49.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552" y="4641578"/>
            <a:ext cx="28575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60" name="Picture 4" descr="http://www.ill.eu/fileadmin/users_files/pasted_pictures/RTEmagicC_9ba51f776c.jp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2853" y="1193800"/>
            <a:ext cx="18764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752" y="5591048"/>
            <a:ext cx="2590800" cy="126695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794"/>
          <a:stretch/>
        </p:blipFill>
        <p:spPr>
          <a:xfrm>
            <a:off x="8422952" y="6320878"/>
            <a:ext cx="1352296" cy="430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Box 1"/>
          <p:cNvSpPr txBox="1">
            <a:spLocks noChangeArrowheads="1"/>
          </p:cNvSpPr>
          <p:nvPr/>
        </p:nvSpPr>
        <p:spPr bwMode="auto">
          <a:xfrm>
            <a:off x="4752974" y="550498"/>
            <a:ext cx="4464051" cy="64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682" rIns="91366" bIns="45682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3600" dirty="0">
                <a:solidFill>
                  <a:srgbClr val="0076C0"/>
                </a:solidFill>
              </a:rPr>
              <a:t>TAIPAN – Be-filter</a:t>
            </a:r>
          </a:p>
        </p:txBody>
      </p:sp>
      <p:sp>
        <p:nvSpPr>
          <p:cNvPr id="100355" name="Rectangle 30"/>
          <p:cNvSpPr>
            <a:spLocks noChangeArrowheads="1"/>
          </p:cNvSpPr>
          <p:nvPr/>
        </p:nvSpPr>
        <p:spPr bwMode="auto">
          <a:xfrm>
            <a:off x="0" y="43979"/>
            <a:ext cx="184581" cy="36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66" tIns="45682" rIns="91366" bIns="45682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800">
              <a:solidFill>
                <a:schemeClr val="tx1"/>
              </a:solidFill>
            </a:endParaRPr>
          </a:p>
        </p:txBody>
      </p:sp>
      <p:pic>
        <p:nvPicPr>
          <p:cNvPr id="100356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3760" b="12307"/>
          <a:stretch/>
        </p:blipFill>
        <p:spPr bwMode="auto">
          <a:xfrm>
            <a:off x="9524" y="3068647"/>
            <a:ext cx="5151439" cy="378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" r="-376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0357" name="Picture 2" descr="S:\Bragg\Photos\2016 Bragg Institute Group Photo\Bragg Staff Photo &amp; Insturment Teams 9.5.2016\Lo Res Jpegs\_PKR1749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705743"/>
            <a:ext cx="365760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8" name="TextBox 2"/>
          <p:cNvSpPr txBox="1">
            <a:spLocks noChangeArrowheads="1"/>
          </p:cNvSpPr>
          <p:nvPr/>
        </p:nvSpPr>
        <p:spPr bwMode="auto">
          <a:xfrm>
            <a:off x="3296822" y="1453365"/>
            <a:ext cx="6609184" cy="92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66" tIns="45682" rIns="91366" bIns="45682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800" dirty="0">
                <a:solidFill>
                  <a:schemeClr val="tx1"/>
                </a:solidFill>
              </a:rPr>
              <a:t>Lattice and molecular excitations in complex materials in the form of phonon density of states </a:t>
            </a:r>
          </a:p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800" dirty="0">
                <a:solidFill>
                  <a:schemeClr val="tx1"/>
                </a:solidFill>
              </a:rPr>
              <a:t>Molecular vibrations as “fingerprints” of surroundings</a:t>
            </a:r>
          </a:p>
        </p:txBody>
      </p:sp>
      <p:sp>
        <p:nvSpPr>
          <p:cNvPr id="100359" name="TextBox 2"/>
          <p:cNvSpPr txBox="1">
            <a:spLocks noChangeArrowheads="1"/>
          </p:cNvSpPr>
          <p:nvPr/>
        </p:nvSpPr>
        <p:spPr bwMode="auto">
          <a:xfrm>
            <a:off x="4376936" y="2465678"/>
            <a:ext cx="5400599" cy="132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66" tIns="45682" rIns="91366" bIns="45682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600" dirty="0">
                <a:solidFill>
                  <a:schemeClr val="tx1"/>
                </a:solidFill>
              </a:rPr>
              <a:t>Future energy storage (hydrides)</a:t>
            </a:r>
          </a:p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600" dirty="0">
                <a:solidFill>
                  <a:schemeClr val="tx1"/>
                </a:solidFill>
              </a:rPr>
              <a:t>Oil and chemical industry catalysts (zeolites)</a:t>
            </a:r>
          </a:p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600" dirty="0">
                <a:solidFill>
                  <a:schemeClr val="tx1"/>
                </a:solidFill>
              </a:rPr>
              <a:t>Nano-crystalline materials for industry</a:t>
            </a:r>
          </a:p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600" dirty="0">
                <a:solidFill>
                  <a:schemeClr val="tx1"/>
                </a:solidFill>
              </a:rPr>
              <a:t>Coal studies</a:t>
            </a:r>
          </a:p>
          <a:p>
            <a:pPr lvl="1" eaLnBrk="1" hangingPunct="1">
              <a:spcBef>
                <a:spcPct val="0"/>
              </a:spcBef>
              <a:buClr>
                <a:srgbClr val="00B050"/>
              </a:buClr>
              <a:buSzPct val="150000"/>
              <a:buFont typeface="Wingdings" pitchFamily="2" charset="2"/>
              <a:buChar char="§"/>
            </a:pPr>
            <a:r>
              <a:rPr lang="en-AU" altLang="en-US" sz="1600" dirty="0">
                <a:solidFill>
                  <a:schemeClr val="tx1"/>
                </a:solidFill>
              </a:rPr>
              <a:t>Nuclear Fuels</a:t>
            </a:r>
          </a:p>
        </p:txBody>
      </p:sp>
      <p:pic>
        <p:nvPicPr>
          <p:cNvPr id="10036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008" y="3717032"/>
            <a:ext cx="2913691" cy="291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752" y="5591048"/>
            <a:ext cx="2590800" cy="1266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794"/>
          <a:stretch/>
        </p:blipFill>
        <p:spPr>
          <a:xfrm>
            <a:off x="8422952" y="6320878"/>
            <a:ext cx="1352296" cy="4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609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730521"/>
              </p:ext>
            </p:extLst>
          </p:nvPr>
        </p:nvGraphicFramePr>
        <p:xfrm>
          <a:off x="4259925" y="1260528"/>
          <a:ext cx="6086526" cy="39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" name="Graph" r:id="rId4" imgW="4155034" imgH="2901696" progId="Origin50.Graph">
                  <p:embed/>
                </p:oleObj>
              </mc:Choice>
              <mc:Fallback>
                <p:oleObj name="Graph" r:id="rId4" imgW="4155034" imgH="2901696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925" y="1260528"/>
                        <a:ext cx="6086526" cy="39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4704"/>
            <a:ext cx="9906000" cy="1143001"/>
          </a:xfrm>
          <a:noFill/>
        </p:spPr>
        <p:txBody>
          <a:bodyPr/>
          <a:lstStyle/>
          <a:p>
            <a:r>
              <a:rPr lang="en-AU" sz="3500" dirty="0" smtClean="0">
                <a:solidFill>
                  <a:srgbClr val="0076C0"/>
                </a:solidFill>
              </a:rPr>
              <a:t>FePt</a:t>
            </a:r>
            <a:r>
              <a:rPr lang="en-AU" sz="3500" baseline="-25000" dirty="0" smtClean="0">
                <a:solidFill>
                  <a:srgbClr val="0076C0"/>
                </a:solidFill>
              </a:rPr>
              <a:t>3</a:t>
            </a:r>
            <a:r>
              <a:rPr lang="en-AU" sz="3500" dirty="0" smtClean="0">
                <a:solidFill>
                  <a:srgbClr val="0076C0"/>
                </a:solidFill>
              </a:rPr>
              <a:t>: Chemical Order </a:t>
            </a:r>
            <a:r>
              <a:rPr lang="en-AU" sz="3500" dirty="0" smtClean="0">
                <a:solidFill>
                  <a:srgbClr val="0076C0"/>
                </a:solidFill>
                <a:sym typeface="Symbol" pitchFamily="18" charset="2"/>
              </a:rPr>
              <a:t> </a:t>
            </a:r>
            <a:r>
              <a:rPr lang="en-AU" sz="3500" dirty="0" err="1" smtClean="0">
                <a:solidFill>
                  <a:srgbClr val="0076C0"/>
                </a:solidFill>
                <a:sym typeface="Symbol" pitchFamily="18" charset="2"/>
              </a:rPr>
              <a:t>Antiferromagnetism</a:t>
            </a:r>
            <a:r>
              <a:rPr lang="en-AU" sz="3500" dirty="0" smtClean="0">
                <a:solidFill>
                  <a:srgbClr val="0076C0"/>
                </a:solidFill>
              </a:rPr>
              <a:t> 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0" y="1589634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209240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126" name="Group 5"/>
          <p:cNvGrpSpPr>
            <a:grpSpLocks/>
          </p:cNvGrpSpPr>
          <p:nvPr/>
        </p:nvGrpSpPr>
        <p:grpSpPr bwMode="auto">
          <a:xfrm>
            <a:off x="416190" y="2318345"/>
            <a:ext cx="3998516" cy="2884488"/>
            <a:chOff x="218" y="884"/>
            <a:chExt cx="2325" cy="1817"/>
          </a:xfrm>
        </p:grpSpPr>
        <p:sp>
          <p:nvSpPr>
            <p:cNvPr id="5143" name="Rectangle 6"/>
            <p:cNvSpPr>
              <a:spLocks noChangeArrowheads="1"/>
            </p:cNvSpPr>
            <p:nvPr/>
          </p:nvSpPr>
          <p:spPr bwMode="auto">
            <a:xfrm>
              <a:off x="1220" y="1462"/>
              <a:ext cx="918" cy="102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497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144" name="AutoShape 7"/>
            <p:cNvSpPr>
              <a:spLocks noChangeArrowheads="1"/>
            </p:cNvSpPr>
            <p:nvPr/>
          </p:nvSpPr>
          <p:spPr bwMode="auto">
            <a:xfrm rot="5400000">
              <a:off x="1150" y="1505"/>
              <a:ext cx="1401" cy="575"/>
            </a:xfrm>
            <a:prstGeom prst="parallelogram">
              <a:avLst>
                <a:gd name="adj" fmla="val 64455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AutoShape 8"/>
            <p:cNvSpPr>
              <a:spLocks noChangeArrowheads="1"/>
            </p:cNvSpPr>
            <p:nvPr/>
          </p:nvSpPr>
          <p:spPr bwMode="auto">
            <a:xfrm>
              <a:off x="1725" y="1464"/>
              <a:ext cx="188" cy="763"/>
            </a:xfrm>
            <a:prstGeom prst="upArrow">
              <a:avLst>
                <a:gd name="adj1" fmla="val 53926"/>
                <a:gd name="adj2" fmla="val 151180"/>
              </a:avLst>
            </a:prstGeom>
            <a:solidFill>
              <a:schemeClr val="accent4">
                <a:lumMod val="50000"/>
                <a:lumOff val="50000"/>
              </a:schemeClr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146" name="Rectangle 9"/>
            <p:cNvSpPr>
              <a:spLocks noChangeArrowheads="1"/>
            </p:cNvSpPr>
            <p:nvPr/>
          </p:nvSpPr>
          <p:spPr bwMode="auto">
            <a:xfrm>
              <a:off x="301" y="1462"/>
              <a:ext cx="919" cy="102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497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147" name="AutoShape 10"/>
            <p:cNvSpPr>
              <a:spLocks noChangeArrowheads="1"/>
            </p:cNvSpPr>
            <p:nvPr/>
          </p:nvSpPr>
          <p:spPr bwMode="auto">
            <a:xfrm rot="5400000">
              <a:off x="230" y="1504"/>
              <a:ext cx="1401" cy="578"/>
            </a:xfrm>
            <a:prstGeom prst="parallelogram">
              <a:avLst>
                <a:gd name="adj" fmla="val 64120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8" name="AutoShape 11"/>
            <p:cNvSpPr>
              <a:spLocks noChangeArrowheads="1"/>
            </p:cNvSpPr>
            <p:nvPr/>
          </p:nvSpPr>
          <p:spPr bwMode="auto">
            <a:xfrm rot="10800000">
              <a:off x="813" y="1455"/>
              <a:ext cx="188" cy="801"/>
            </a:xfrm>
            <a:prstGeom prst="upArrow">
              <a:avLst>
                <a:gd name="adj1" fmla="val 53926"/>
                <a:gd name="adj2" fmla="val 158709"/>
              </a:avLst>
            </a:prstGeom>
            <a:solidFill>
              <a:schemeClr val="accent4">
                <a:lumMod val="50000"/>
                <a:lumOff val="50000"/>
              </a:schemeClr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5149" name="Group 12"/>
            <p:cNvGrpSpPr>
              <a:grpSpLocks/>
            </p:cNvGrpSpPr>
            <p:nvPr/>
          </p:nvGrpSpPr>
          <p:grpSpPr bwMode="auto">
            <a:xfrm>
              <a:off x="300" y="1095"/>
              <a:ext cx="329" cy="1401"/>
              <a:chOff x="784" y="8628"/>
              <a:chExt cx="487" cy="1855"/>
            </a:xfrm>
          </p:grpSpPr>
          <p:sp>
            <p:nvSpPr>
              <p:cNvPr id="5211" name="Line 13"/>
              <p:cNvSpPr>
                <a:spLocks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212" name="Line 14"/>
              <p:cNvSpPr>
                <a:spLocks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5150" name="Group 15"/>
            <p:cNvGrpSpPr>
              <a:grpSpLocks/>
            </p:cNvGrpSpPr>
            <p:nvPr/>
          </p:nvGrpSpPr>
          <p:grpSpPr bwMode="auto">
            <a:xfrm>
              <a:off x="1212" y="1095"/>
              <a:ext cx="328" cy="1401"/>
              <a:chOff x="784" y="8628"/>
              <a:chExt cx="487" cy="1855"/>
            </a:xfrm>
          </p:grpSpPr>
          <p:sp>
            <p:nvSpPr>
              <p:cNvPr id="5209" name="Line 16"/>
              <p:cNvSpPr>
                <a:spLocks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210" name="Line 17"/>
              <p:cNvSpPr>
                <a:spLocks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5151" name="Group 18"/>
            <p:cNvGrpSpPr>
              <a:grpSpLocks/>
            </p:cNvGrpSpPr>
            <p:nvPr/>
          </p:nvGrpSpPr>
          <p:grpSpPr bwMode="auto">
            <a:xfrm>
              <a:off x="2138" y="1088"/>
              <a:ext cx="329" cy="1401"/>
              <a:chOff x="784" y="8628"/>
              <a:chExt cx="487" cy="1855"/>
            </a:xfrm>
          </p:grpSpPr>
          <p:sp>
            <p:nvSpPr>
              <p:cNvPr id="5207" name="Line 19"/>
              <p:cNvSpPr>
                <a:spLocks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208" name="Line 20"/>
              <p:cNvSpPr>
                <a:spLocks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372757" name="Oval 21"/>
            <p:cNvSpPr>
              <a:spLocks noChangeArrowheads="1"/>
            </p:cNvSpPr>
            <p:nvPr/>
          </p:nvSpPr>
          <p:spPr bwMode="auto">
            <a:xfrm>
              <a:off x="2219" y="1688"/>
              <a:ext cx="162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72758" name="Oval 22"/>
            <p:cNvSpPr>
              <a:spLocks noChangeArrowheads="1"/>
            </p:cNvSpPr>
            <p:nvPr/>
          </p:nvSpPr>
          <p:spPr bwMode="auto">
            <a:xfrm>
              <a:off x="1294" y="1688"/>
              <a:ext cx="161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72759" name="Oval 23"/>
            <p:cNvSpPr>
              <a:spLocks noChangeArrowheads="1"/>
            </p:cNvSpPr>
            <p:nvPr/>
          </p:nvSpPr>
          <p:spPr bwMode="auto">
            <a:xfrm>
              <a:off x="382" y="1697"/>
              <a:ext cx="163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5155" name="Line 24"/>
            <p:cNvSpPr>
              <a:spLocks noChangeShapeType="1"/>
            </p:cNvSpPr>
            <p:nvPr/>
          </p:nvSpPr>
          <p:spPr bwMode="auto">
            <a:xfrm flipH="1">
              <a:off x="1220" y="1121"/>
              <a:ext cx="1231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156" name="Line 25"/>
            <p:cNvSpPr>
              <a:spLocks noChangeShapeType="1"/>
            </p:cNvSpPr>
            <p:nvPr/>
          </p:nvSpPr>
          <p:spPr bwMode="auto">
            <a:xfrm flipH="1">
              <a:off x="301" y="1123"/>
              <a:ext cx="1235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157" name="Line 26"/>
            <p:cNvSpPr>
              <a:spLocks noChangeShapeType="1"/>
            </p:cNvSpPr>
            <p:nvPr/>
          </p:nvSpPr>
          <p:spPr bwMode="auto">
            <a:xfrm flipH="1">
              <a:off x="1212" y="2143"/>
              <a:ext cx="1241" cy="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158" name="Line 27"/>
            <p:cNvSpPr>
              <a:spLocks noChangeShapeType="1"/>
            </p:cNvSpPr>
            <p:nvPr/>
          </p:nvSpPr>
          <p:spPr bwMode="auto">
            <a:xfrm flipH="1">
              <a:off x="294" y="2141"/>
              <a:ext cx="1240" cy="3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72764" name="Oval 28"/>
            <p:cNvSpPr>
              <a:spLocks noChangeArrowheads="1"/>
            </p:cNvSpPr>
            <p:nvPr/>
          </p:nvSpPr>
          <p:spPr bwMode="auto">
            <a:xfrm>
              <a:off x="850" y="1190"/>
              <a:ext cx="162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72765" name="Oval 29"/>
            <p:cNvSpPr>
              <a:spLocks noChangeArrowheads="1"/>
            </p:cNvSpPr>
            <p:nvPr/>
          </p:nvSpPr>
          <p:spPr bwMode="auto">
            <a:xfrm>
              <a:off x="839" y="2222"/>
              <a:ext cx="162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72766" name="Oval 30"/>
            <p:cNvSpPr>
              <a:spLocks noChangeArrowheads="1"/>
            </p:cNvSpPr>
            <p:nvPr/>
          </p:nvSpPr>
          <p:spPr bwMode="auto">
            <a:xfrm>
              <a:off x="1754" y="2222"/>
              <a:ext cx="161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5162" name="Group 31"/>
            <p:cNvGrpSpPr>
              <a:grpSpLocks/>
            </p:cNvGrpSpPr>
            <p:nvPr/>
          </p:nvGrpSpPr>
          <p:grpSpPr bwMode="auto">
            <a:xfrm rot="10800000">
              <a:off x="2380" y="1958"/>
              <a:ext cx="162" cy="381"/>
              <a:chOff x="6288" y="5396"/>
              <a:chExt cx="340" cy="768"/>
            </a:xfrm>
          </p:grpSpPr>
          <p:sp>
            <p:nvSpPr>
              <p:cNvPr id="5205" name="AutoShape 32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206" name="Oval 33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3" name="Group 34"/>
            <p:cNvGrpSpPr>
              <a:grpSpLocks/>
            </p:cNvGrpSpPr>
            <p:nvPr/>
          </p:nvGrpSpPr>
          <p:grpSpPr bwMode="auto">
            <a:xfrm rot="10800000">
              <a:off x="2381" y="934"/>
              <a:ext cx="162" cy="380"/>
              <a:chOff x="6288" y="5396"/>
              <a:chExt cx="340" cy="768"/>
            </a:xfrm>
          </p:grpSpPr>
          <p:sp>
            <p:nvSpPr>
              <p:cNvPr id="5203" name="AutoShape 35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204" name="Oval 36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4" name="Group 37"/>
            <p:cNvGrpSpPr>
              <a:grpSpLocks/>
            </p:cNvGrpSpPr>
            <p:nvPr/>
          </p:nvGrpSpPr>
          <p:grpSpPr bwMode="auto">
            <a:xfrm>
              <a:off x="1464" y="884"/>
              <a:ext cx="162" cy="381"/>
              <a:chOff x="6288" y="5396"/>
              <a:chExt cx="340" cy="768"/>
            </a:xfrm>
          </p:grpSpPr>
          <p:sp>
            <p:nvSpPr>
              <p:cNvPr id="5201" name="AutoShape 38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202" name="Oval 39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5" name="Group 40"/>
            <p:cNvGrpSpPr>
              <a:grpSpLocks/>
            </p:cNvGrpSpPr>
            <p:nvPr/>
          </p:nvGrpSpPr>
          <p:grpSpPr bwMode="auto">
            <a:xfrm rot="10800000">
              <a:off x="540" y="925"/>
              <a:ext cx="162" cy="380"/>
              <a:chOff x="6288" y="5396"/>
              <a:chExt cx="340" cy="768"/>
            </a:xfrm>
          </p:grpSpPr>
          <p:sp>
            <p:nvSpPr>
              <p:cNvPr id="5199" name="AutoShape 41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200" name="Oval 42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6" name="Group 43"/>
            <p:cNvGrpSpPr>
              <a:grpSpLocks/>
            </p:cNvGrpSpPr>
            <p:nvPr/>
          </p:nvGrpSpPr>
          <p:grpSpPr bwMode="auto">
            <a:xfrm>
              <a:off x="1464" y="1917"/>
              <a:ext cx="162" cy="381"/>
              <a:chOff x="6288" y="5396"/>
              <a:chExt cx="340" cy="768"/>
            </a:xfrm>
          </p:grpSpPr>
          <p:sp>
            <p:nvSpPr>
              <p:cNvPr id="5197" name="AutoShape 44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98" name="Oval 45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7" name="Group 46"/>
            <p:cNvGrpSpPr>
              <a:grpSpLocks/>
            </p:cNvGrpSpPr>
            <p:nvPr/>
          </p:nvGrpSpPr>
          <p:grpSpPr bwMode="auto">
            <a:xfrm rot="10800000">
              <a:off x="538" y="1958"/>
              <a:ext cx="163" cy="381"/>
              <a:chOff x="6288" y="5396"/>
              <a:chExt cx="340" cy="768"/>
            </a:xfrm>
          </p:grpSpPr>
          <p:sp>
            <p:nvSpPr>
              <p:cNvPr id="5195" name="AutoShape 47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96" name="Oval 48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68" name="Group 49"/>
            <p:cNvGrpSpPr>
              <a:grpSpLocks/>
            </p:cNvGrpSpPr>
            <p:nvPr/>
          </p:nvGrpSpPr>
          <p:grpSpPr bwMode="auto">
            <a:xfrm>
              <a:off x="1212" y="1457"/>
              <a:ext cx="930" cy="1032"/>
              <a:chOff x="2136" y="9111"/>
              <a:chExt cx="1378" cy="1366"/>
            </a:xfrm>
          </p:grpSpPr>
          <p:sp>
            <p:nvSpPr>
              <p:cNvPr id="5193" name="Line 50"/>
              <p:cNvSpPr>
                <a:spLocks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194" name="Line 51"/>
              <p:cNvSpPr>
                <a:spLocks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5169" name="Group 52"/>
            <p:cNvGrpSpPr>
              <a:grpSpLocks/>
            </p:cNvGrpSpPr>
            <p:nvPr/>
          </p:nvGrpSpPr>
          <p:grpSpPr bwMode="auto">
            <a:xfrm>
              <a:off x="300" y="1457"/>
              <a:ext cx="931" cy="1032"/>
              <a:chOff x="2136" y="9111"/>
              <a:chExt cx="1378" cy="1366"/>
            </a:xfrm>
          </p:grpSpPr>
          <p:sp>
            <p:nvSpPr>
              <p:cNvPr id="5191" name="Line 53"/>
              <p:cNvSpPr>
                <a:spLocks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192" name="Line 54"/>
              <p:cNvSpPr>
                <a:spLocks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5170" name="Group 55"/>
            <p:cNvGrpSpPr>
              <a:grpSpLocks/>
            </p:cNvGrpSpPr>
            <p:nvPr/>
          </p:nvGrpSpPr>
          <p:grpSpPr bwMode="auto">
            <a:xfrm>
              <a:off x="218" y="1248"/>
              <a:ext cx="162" cy="381"/>
              <a:chOff x="6288" y="5396"/>
              <a:chExt cx="340" cy="768"/>
            </a:xfrm>
          </p:grpSpPr>
          <p:sp>
            <p:nvSpPr>
              <p:cNvPr id="5189" name="AutoShape 56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90" name="Oval 57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71" name="Group 58"/>
            <p:cNvGrpSpPr>
              <a:grpSpLocks/>
            </p:cNvGrpSpPr>
            <p:nvPr/>
          </p:nvGrpSpPr>
          <p:grpSpPr bwMode="auto">
            <a:xfrm rot="10800000">
              <a:off x="1134" y="1293"/>
              <a:ext cx="162" cy="381"/>
              <a:chOff x="6288" y="5396"/>
              <a:chExt cx="340" cy="768"/>
            </a:xfrm>
          </p:grpSpPr>
          <p:sp>
            <p:nvSpPr>
              <p:cNvPr id="5187" name="AutoShape 59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88" name="Oval 60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72" name="Group 61"/>
            <p:cNvGrpSpPr>
              <a:grpSpLocks/>
            </p:cNvGrpSpPr>
            <p:nvPr/>
          </p:nvGrpSpPr>
          <p:grpSpPr bwMode="auto">
            <a:xfrm rot="10800000">
              <a:off x="1139" y="2320"/>
              <a:ext cx="162" cy="381"/>
              <a:chOff x="6288" y="5396"/>
              <a:chExt cx="340" cy="768"/>
            </a:xfrm>
          </p:grpSpPr>
          <p:sp>
            <p:nvSpPr>
              <p:cNvPr id="5185" name="AutoShape 62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86" name="Oval 63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2800" name="Oval 64"/>
            <p:cNvSpPr>
              <a:spLocks noChangeArrowheads="1"/>
            </p:cNvSpPr>
            <p:nvPr/>
          </p:nvSpPr>
          <p:spPr bwMode="auto">
            <a:xfrm>
              <a:off x="685" y="1885"/>
              <a:ext cx="163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5174" name="Group 65"/>
            <p:cNvGrpSpPr>
              <a:grpSpLocks/>
            </p:cNvGrpSpPr>
            <p:nvPr/>
          </p:nvGrpSpPr>
          <p:grpSpPr bwMode="auto">
            <a:xfrm>
              <a:off x="222" y="2271"/>
              <a:ext cx="161" cy="380"/>
              <a:chOff x="6288" y="5396"/>
              <a:chExt cx="340" cy="768"/>
            </a:xfrm>
          </p:grpSpPr>
          <p:sp>
            <p:nvSpPr>
              <p:cNvPr id="5183" name="AutoShape 66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84" name="Oval 67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75" name="Group 68"/>
            <p:cNvGrpSpPr>
              <a:grpSpLocks/>
            </p:cNvGrpSpPr>
            <p:nvPr/>
          </p:nvGrpSpPr>
          <p:grpSpPr bwMode="auto">
            <a:xfrm>
              <a:off x="2055" y="2266"/>
              <a:ext cx="162" cy="381"/>
              <a:chOff x="6288" y="5396"/>
              <a:chExt cx="340" cy="768"/>
            </a:xfrm>
          </p:grpSpPr>
          <p:sp>
            <p:nvSpPr>
              <p:cNvPr id="5181" name="AutoShape 69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82" name="Oval 70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76" name="Group 71"/>
            <p:cNvGrpSpPr>
              <a:grpSpLocks/>
            </p:cNvGrpSpPr>
            <p:nvPr/>
          </p:nvGrpSpPr>
          <p:grpSpPr bwMode="auto">
            <a:xfrm>
              <a:off x="2068" y="1243"/>
              <a:ext cx="162" cy="381"/>
              <a:chOff x="6288" y="5396"/>
              <a:chExt cx="340" cy="768"/>
            </a:xfrm>
          </p:grpSpPr>
          <p:sp>
            <p:nvSpPr>
              <p:cNvPr id="5179" name="AutoShape 72"/>
              <p:cNvSpPr>
                <a:spLocks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180" name="Oval 73"/>
              <p:cNvSpPr>
                <a:spLocks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2810" name="Oval 74"/>
            <p:cNvSpPr>
              <a:spLocks noChangeArrowheads="1"/>
            </p:cNvSpPr>
            <p:nvPr/>
          </p:nvSpPr>
          <p:spPr bwMode="auto">
            <a:xfrm>
              <a:off x="1768" y="1190"/>
              <a:ext cx="162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72811" name="Oval 75"/>
            <p:cNvSpPr>
              <a:spLocks noChangeArrowheads="1"/>
            </p:cNvSpPr>
            <p:nvPr/>
          </p:nvSpPr>
          <p:spPr bwMode="auto">
            <a:xfrm>
              <a:off x="1592" y="1876"/>
              <a:ext cx="162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</p:grpSp>
      <p:grpSp>
        <p:nvGrpSpPr>
          <p:cNvPr id="5127" name="Group 93"/>
          <p:cNvGrpSpPr>
            <a:grpSpLocks/>
          </p:cNvGrpSpPr>
          <p:nvPr/>
        </p:nvGrpSpPr>
        <p:grpSpPr bwMode="auto">
          <a:xfrm>
            <a:off x="640275" y="5157192"/>
            <a:ext cx="3592645" cy="1093787"/>
            <a:chOff x="180" y="3072"/>
            <a:chExt cx="2089" cy="689"/>
          </a:xfrm>
        </p:grpSpPr>
        <p:sp>
          <p:nvSpPr>
            <p:cNvPr id="5138" name="AutoShape 80"/>
            <p:cNvSpPr>
              <a:spLocks noChangeArrowheads="1"/>
            </p:cNvSpPr>
            <p:nvPr/>
          </p:nvSpPr>
          <p:spPr bwMode="auto">
            <a:xfrm>
              <a:off x="242" y="3072"/>
              <a:ext cx="38" cy="381"/>
            </a:xfrm>
            <a:prstGeom prst="upArrow">
              <a:avLst>
                <a:gd name="adj1" fmla="val 50000"/>
                <a:gd name="adj2" fmla="val 250658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D154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5139" name="Oval 81"/>
            <p:cNvSpPr>
              <a:spLocks noChangeArrowheads="1"/>
            </p:cNvSpPr>
            <p:nvPr/>
          </p:nvSpPr>
          <p:spPr bwMode="auto">
            <a:xfrm>
              <a:off x="180" y="3202"/>
              <a:ext cx="162" cy="16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0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2818" name="Oval 82"/>
            <p:cNvSpPr>
              <a:spLocks noChangeArrowheads="1"/>
            </p:cNvSpPr>
            <p:nvPr/>
          </p:nvSpPr>
          <p:spPr bwMode="auto">
            <a:xfrm>
              <a:off x="182" y="3539"/>
              <a:ext cx="161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5141" name="Text Box 83"/>
            <p:cNvSpPr txBox="1">
              <a:spLocks noChangeArrowheads="1"/>
            </p:cNvSpPr>
            <p:nvPr/>
          </p:nvSpPr>
          <p:spPr bwMode="auto">
            <a:xfrm>
              <a:off x="349" y="3136"/>
              <a:ext cx="19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dirty="0">
                  <a:latin typeface="Times New Roman" pitchFamily="18" charset="0"/>
                </a:rPr>
                <a:t> Fe </a:t>
              </a:r>
              <a:r>
                <a:rPr lang="en-AU" dirty="0" smtClean="0">
                  <a:latin typeface="Times New Roman" pitchFamily="18" charset="0"/>
                </a:rPr>
                <a:t>Occupies </a:t>
              </a:r>
              <a:r>
                <a:rPr lang="en-AU" dirty="0">
                  <a:latin typeface="Times New Roman" pitchFamily="18" charset="0"/>
                </a:rPr>
                <a:t>C</a:t>
              </a:r>
              <a:r>
                <a:rPr lang="en-AU" dirty="0" smtClean="0">
                  <a:latin typeface="Times New Roman" pitchFamily="18" charset="0"/>
                </a:rPr>
                <a:t>orners</a:t>
              </a:r>
              <a:endParaRPr lang="en-AU" dirty="0">
                <a:latin typeface="Times New Roman" pitchFamily="18" charset="0"/>
              </a:endParaRPr>
            </a:p>
          </p:txBody>
        </p:sp>
        <p:sp>
          <p:nvSpPr>
            <p:cNvPr id="5142" name="Text Box 84"/>
            <p:cNvSpPr txBox="1">
              <a:spLocks noChangeArrowheads="1"/>
            </p:cNvSpPr>
            <p:nvPr/>
          </p:nvSpPr>
          <p:spPr bwMode="auto">
            <a:xfrm>
              <a:off x="356" y="3473"/>
              <a:ext cx="19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dirty="0">
                  <a:latin typeface="Times New Roman" pitchFamily="18" charset="0"/>
                </a:rPr>
                <a:t> </a:t>
              </a:r>
              <a:r>
                <a:rPr lang="en-AU" dirty="0" err="1">
                  <a:latin typeface="Times New Roman" pitchFamily="18" charset="0"/>
                </a:rPr>
                <a:t>Pt</a:t>
              </a:r>
              <a:r>
                <a:rPr lang="en-AU" dirty="0">
                  <a:latin typeface="Times New Roman" pitchFamily="18" charset="0"/>
                </a:rPr>
                <a:t> </a:t>
              </a:r>
              <a:r>
                <a:rPr lang="en-AU" dirty="0" smtClean="0">
                  <a:latin typeface="Times New Roman" pitchFamily="18" charset="0"/>
                </a:rPr>
                <a:t>Occupies </a:t>
              </a:r>
              <a:r>
                <a:rPr lang="en-AU" dirty="0">
                  <a:latin typeface="Times New Roman" pitchFamily="18" charset="0"/>
                </a:rPr>
                <a:t>F</a:t>
              </a:r>
              <a:r>
                <a:rPr lang="en-AU" dirty="0" smtClean="0">
                  <a:latin typeface="Times New Roman" pitchFamily="18" charset="0"/>
                </a:rPr>
                <a:t>aces</a:t>
              </a:r>
              <a:endParaRPr lang="en-AU" dirty="0">
                <a:latin typeface="Times New Roman" pitchFamily="18" charset="0"/>
              </a:endParaRPr>
            </a:p>
          </p:txBody>
        </p:sp>
      </p:grpSp>
      <p:sp>
        <p:nvSpPr>
          <p:cNvPr id="5128" name="Text Box 85"/>
          <p:cNvSpPr txBox="1">
            <a:spLocks noChangeArrowheads="1"/>
          </p:cNvSpPr>
          <p:nvPr/>
        </p:nvSpPr>
        <p:spPr bwMode="auto">
          <a:xfrm>
            <a:off x="313002" y="1700808"/>
            <a:ext cx="409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AU">
                <a:latin typeface="Times New Roman" pitchFamily="18" charset="0"/>
              </a:rPr>
              <a:t> Deposition at T</a:t>
            </a:r>
            <a:r>
              <a:rPr lang="en-AU" baseline="-25000">
                <a:latin typeface="Times New Roman" pitchFamily="18" charset="0"/>
              </a:rPr>
              <a:t>dep </a:t>
            </a:r>
            <a:r>
              <a:rPr lang="en-AU">
                <a:latin typeface="Times New Roman" pitchFamily="18" charset="0"/>
              </a:rPr>
              <a:t>~ 900</a:t>
            </a:r>
            <a:r>
              <a:rPr lang="en-AU" sz="1000">
                <a:latin typeface="Times New Roman" pitchFamily="18" charset="0"/>
              </a:rPr>
              <a:t> </a:t>
            </a:r>
            <a:r>
              <a:rPr lang="en-AU">
                <a:latin typeface="Times New Roman" pitchFamily="18" charset="0"/>
              </a:rPr>
              <a:t>K </a:t>
            </a:r>
          </a:p>
        </p:txBody>
      </p:sp>
      <p:sp>
        <p:nvSpPr>
          <p:cNvPr id="5129" name="Line 88"/>
          <p:cNvSpPr>
            <a:spLocks noChangeShapeType="1"/>
          </p:cNvSpPr>
          <p:nvPr/>
        </p:nvSpPr>
        <p:spPr bwMode="auto">
          <a:xfrm>
            <a:off x="5520531" y="3810547"/>
            <a:ext cx="1774825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5130" name="Line 89"/>
          <p:cNvSpPr>
            <a:spLocks noChangeShapeType="1"/>
          </p:cNvSpPr>
          <p:nvPr/>
        </p:nvSpPr>
        <p:spPr bwMode="auto">
          <a:xfrm>
            <a:off x="7295357" y="1918247"/>
            <a:ext cx="1867694" cy="0"/>
          </a:xfrm>
          <a:prstGeom prst="line">
            <a:avLst/>
          </a:prstGeom>
          <a:noFill/>
          <a:ln w="254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5131" name="Line 90"/>
          <p:cNvSpPr>
            <a:spLocks noChangeShapeType="1"/>
          </p:cNvSpPr>
          <p:nvPr/>
        </p:nvSpPr>
        <p:spPr bwMode="auto">
          <a:xfrm>
            <a:off x="7295356" y="1918247"/>
            <a:ext cx="0" cy="18716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5132" name="Text Box 91"/>
          <p:cNvSpPr txBox="1">
            <a:spLocks noChangeArrowheads="1"/>
          </p:cNvSpPr>
          <p:nvPr/>
        </p:nvSpPr>
        <p:spPr bwMode="auto">
          <a:xfrm>
            <a:off x="5768182" y="3334297"/>
            <a:ext cx="124856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/>
              <a:t>(001)</a:t>
            </a:r>
          </a:p>
        </p:txBody>
      </p:sp>
      <p:sp>
        <p:nvSpPr>
          <p:cNvPr id="5133" name="Text Box 92"/>
          <p:cNvSpPr txBox="1">
            <a:spLocks noChangeArrowheads="1"/>
          </p:cNvSpPr>
          <p:nvPr/>
        </p:nvSpPr>
        <p:spPr bwMode="auto">
          <a:xfrm>
            <a:off x="7510331" y="2111922"/>
            <a:ext cx="124856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/>
              <a:t>(002)</a:t>
            </a:r>
          </a:p>
        </p:txBody>
      </p:sp>
      <p:sp>
        <p:nvSpPr>
          <p:cNvPr id="5134" name="Text Box 94"/>
          <p:cNvSpPr txBox="1">
            <a:spLocks noChangeArrowheads="1"/>
          </p:cNvSpPr>
          <p:nvPr/>
        </p:nvSpPr>
        <p:spPr bwMode="auto">
          <a:xfrm>
            <a:off x="5441422" y="1777776"/>
            <a:ext cx="17146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>
                <a:latin typeface="Times New Roman" pitchFamily="18" charset="0"/>
              </a:rPr>
              <a:t>X – ray </a:t>
            </a:r>
            <a:r>
              <a:rPr lang="en-AU" dirty="0" smtClean="0">
                <a:latin typeface="Times New Roman" pitchFamily="18" charset="0"/>
              </a:rPr>
              <a:t>Diffraction</a:t>
            </a:r>
            <a:endParaRPr lang="en-AU" dirty="0">
              <a:latin typeface="Times New Roman" pitchFamily="18" charset="0"/>
            </a:endParaRPr>
          </a:p>
        </p:txBody>
      </p:sp>
      <p:pic>
        <p:nvPicPr>
          <p:cNvPr id="5135" name="Picture 9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22" y="5184528"/>
            <a:ext cx="2520281" cy="60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9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082" y="5755428"/>
            <a:ext cx="1757312" cy="39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7" name="Text Box 99"/>
          <p:cNvSpPr txBox="1">
            <a:spLocks noChangeArrowheads="1"/>
          </p:cNvSpPr>
          <p:nvPr/>
        </p:nvSpPr>
        <p:spPr bwMode="auto">
          <a:xfrm>
            <a:off x="7187010" y="3842297"/>
            <a:ext cx="1140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 err="1"/>
              <a:t>MgO</a:t>
            </a:r>
            <a:endParaRPr lang="en-AU" dirty="0"/>
          </a:p>
        </p:txBody>
      </p:sp>
      <p:sp>
        <p:nvSpPr>
          <p:cNvPr id="95" name="TextBox 94"/>
          <p:cNvSpPr txBox="1"/>
          <p:nvPr/>
        </p:nvSpPr>
        <p:spPr>
          <a:xfrm>
            <a:off x="2360414" y="6309320"/>
            <a:ext cx="754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Saerbeck</a:t>
            </a:r>
            <a:r>
              <a:rPr lang="en-AU" sz="1400" dirty="0" smtClean="0"/>
              <a:t> et al., PRB </a:t>
            </a:r>
            <a:r>
              <a:rPr lang="en-AU" sz="1400" b="1" dirty="0"/>
              <a:t>82</a:t>
            </a:r>
            <a:r>
              <a:rPr lang="en-AU" sz="1400" dirty="0"/>
              <a:t>, 134409 </a:t>
            </a:r>
            <a:r>
              <a:rPr lang="en-AU" sz="1400" dirty="0" smtClean="0"/>
              <a:t>(2010</a:t>
            </a:r>
            <a:r>
              <a:rPr lang="en-AU" sz="1400" dirty="0"/>
              <a:t>), </a:t>
            </a:r>
            <a:r>
              <a:rPr lang="en-AU" sz="1400" dirty="0" smtClean="0"/>
              <a:t>   </a:t>
            </a:r>
          </a:p>
          <a:p>
            <a:r>
              <a:rPr lang="en-AU" sz="1400" dirty="0" err="1" smtClean="0"/>
              <a:t>Saerbeck</a:t>
            </a:r>
            <a:r>
              <a:rPr lang="en-AU" sz="1400" dirty="0" smtClean="0"/>
              <a:t> </a:t>
            </a:r>
            <a:r>
              <a:rPr lang="en-AU" sz="1400" dirty="0"/>
              <a:t>et </a:t>
            </a:r>
            <a:r>
              <a:rPr lang="en-AU" sz="1400" dirty="0" err="1"/>
              <a:t>al</a:t>
            </a:r>
            <a:r>
              <a:rPr lang="en-AU" sz="1400" dirty="0" err="1" smtClean="0"/>
              <a:t>.,Procedia</a:t>
            </a:r>
            <a:r>
              <a:rPr lang="en-AU" sz="1400" dirty="0" smtClean="0"/>
              <a:t> </a:t>
            </a:r>
            <a:r>
              <a:rPr lang="en-AU" sz="1400" dirty="0"/>
              <a:t>Engineering </a:t>
            </a:r>
            <a:r>
              <a:rPr lang="en-AU" sz="1400" b="1" dirty="0" smtClean="0"/>
              <a:t>36,</a:t>
            </a:r>
            <a:r>
              <a:rPr lang="en-AU" sz="1400" dirty="0" smtClean="0"/>
              <a:t> 488 (2012)</a:t>
            </a:r>
            <a:endParaRPr lang="en-AU" sz="1400" dirty="0"/>
          </a:p>
        </p:txBody>
      </p:sp>
      <p:grpSp>
        <p:nvGrpSpPr>
          <p:cNvPr id="96" name="Group 95"/>
          <p:cNvGrpSpPr/>
          <p:nvPr/>
        </p:nvGrpSpPr>
        <p:grpSpPr>
          <a:xfrm>
            <a:off x="7330752" y="5591048"/>
            <a:ext cx="2590800" cy="1266952"/>
            <a:chOff x="7330752" y="5591048"/>
            <a:chExt cx="2590800" cy="1266952"/>
          </a:xfrm>
        </p:grpSpPr>
        <p:pic>
          <p:nvPicPr>
            <p:cNvPr id="97" name="Picture 96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0752" y="5591048"/>
              <a:ext cx="2590800" cy="1266952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5794"/>
            <a:stretch/>
          </p:blipFill>
          <p:spPr>
            <a:xfrm>
              <a:off x="8422952" y="6320878"/>
              <a:ext cx="1352296" cy="430853"/>
            </a:xfrm>
            <a:prstGeom prst="rect">
              <a:avLst/>
            </a:prstGeom>
          </p:spPr>
        </p:pic>
      </p:grpSp>
      <p:pic>
        <p:nvPicPr>
          <p:cNvPr id="9254" name="Picture 38" descr="Image result for University of W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38346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97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744202"/>
              </p:ext>
            </p:extLst>
          </p:nvPr>
        </p:nvGraphicFramePr>
        <p:xfrm>
          <a:off x="4438319" y="1232295"/>
          <a:ext cx="6086807" cy="3924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0" name="Graph" r:id="rId4" imgW="4154760" imgH="2901600" progId="Origin50.Graph">
                  <p:embed/>
                </p:oleObj>
              </mc:Choice>
              <mc:Fallback>
                <p:oleObj name="Graph" r:id="rId4" imgW="4154760" imgH="2901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319" y="1232295"/>
                        <a:ext cx="6086807" cy="39248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01823"/>
            <a:ext cx="9906000" cy="1143001"/>
          </a:xfrm>
          <a:noFill/>
        </p:spPr>
        <p:txBody>
          <a:bodyPr/>
          <a:lstStyle/>
          <a:p>
            <a:r>
              <a:rPr lang="en-AU" sz="3500" dirty="0" smtClean="0">
                <a:solidFill>
                  <a:srgbClr val="0076C0"/>
                </a:solidFill>
              </a:rPr>
              <a:t>FePt</a:t>
            </a:r>
            <a:r>
              <a:rPr lang="en-AU" sz="3500" baseline="-25000" dirty="0" smtClean="0">
                <a:solidFill>
                  <a:srgbClr val="0076C0"/>
                </a:solidFill>
              </a:rPr>
              <a:t>3</a:t>
            </a:r>
            <a:r>
              <a:rPr lang="en-AU" sz="3500" dirty="0" smtClean="0">
                <a:solidFill>
                  <a:srgbClr val="0076C0"/>
                </a:solidFill>
              </a:rPr>
              <a:t>: Chemical Disorder </a:t>
            </a:r>
            <a:r>
              <a:rPr lang="en-AU" sz="3500" dirty="0" smtClean="0">
                <a:solidFill>
                  <a:srgbClr val="0076C0"/>
                </a:solidFill>
                <a:sym typeface="Symbol" pitchFamily="18" charset="2"/>
              </a:rPr>
              <a:t> Ferromagnetism</a:t>
            </a:r>
            <a:r>
              <a:rPr lang="en-AU" sz="3500" dirty="0" smtClean="0">
                <a:solidFill>
                  <a:srgbClr val="0076C0"/>
                </a:solidFill>
              </a:rPr>
              <a:t>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1459308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203550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50" name="Text Box 83"/>
          <p:cNvSpPr txBox="1">
            <a:spLocks noChangeArrowheads="1"/>
          </p:cNvSpPr>
          <p:nvPr/>
        </p:nvSpPr>
        <p:spPr bwMode="auto">
          <a:xfrm>
            <a:off x="313002" y="1603648"/>
            <a:ext cx="409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AU" dirty="0">
                <a:latin typeface="Times New Roman" pitchFamily="18" charset="0"/>
              </a:rPr>
              <a:t> Deposition at </a:t>
            </a:r>
            <a:r>
              <a:rPr lang="en-AU" dirty="0" err="1">
                <a:latin typeface="Times New Roman" pitchFamily="18" charset="0"/>
              </a:rPr>
              <a:t>T</a:t>
            </a:r>
            <a:r>
              <a:rPr lang="en-AU" baseline="-25000" dirty="0" err="1">
                <a:latin typeface="Times New Roman" pitchFamily="18" charset="0"/>
              </a:rPr>
              <a:t>dep</a:t>
            </a:r>
            <a:r>
              <a:rPr lang="en-AU" baseline="-25000" dirty="0">
                <a:latin typeface="Times New Roman" pitchFamily="18" charset="0"/>
              </a:rPr>
              <a:t> </a:t>
            </a:r>
            <a:r>
              <a:rPr lang="en-AU" dirty="0">
                <a:latin typeface="Times New Roman" pitchFamily="18" charset="0"/>
              </a:rPr>
              <a:t>= 800</a:t>
            </a:r>
            <a:r>
              <a:rPr lang="en-AU" sz="1000" dirty="0">
                <a:latin typeface="Times New Roman" pitchFamily="18" charset="0"/>
              </a:rPr>
              <a:t> </a:t>
            </a:r>
            <a:r>
              <a:rPr lang="en-AU" dirty="0">
                <a:latin typeface="Times New Roman" pitchFamily="18" charset="0"/>
              </a:rPr>
              <a:t>K </a:t>
            </a:r>
          </a:p>
        </p:txBody>
      </p:sp>
      <p:sp>
        <p:nvSpPr>
          <p:cNvPr id="6151" name="Text Box 88"/>
          <p:cNvSpPr txBox="1">
            <a:spLocks noChangeArrowheads="1"/>
          </p:cNvSpPr>
          <p:nvPr/>
        </p:nvSpPr>
        <p:spPr bwMode="auto">
          <a:xfrm>
            <a:off x="7656513" y="1664096"/>
            <a:ext cx="124856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/>
              <a:t>(002)</a:t>
            </a:r>
          </a:p>
        </p:txBody>
      </p:sp>
      <p:sp>
        <p:nvSpPr>
          <p:cNvPr id="6152" name="Text Box 89"/>
          <p:cNvSpPr txBox="1">
            <a:spLocks noChangeArrowheads="1"/>
          </p:cNvSpPr>
          <p:nvPr/>
        </p:nvSpPr>
        <p:spPr bwMode="auto">
          <a:xfrm>
            <a:off x="5574705" y="1682352"/>
            <a:ext cx="1702594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>
                <a:latin typeface="Times New Roman" pitchFamily="18" charset="0"/>
              </a:rPr>
              <a:t>X – ray</a:t>
            </a:r>
            <a:br>
              <a:rPr lang="en-AU" dirty="0">
                <a:latin typeface="Times New Roman" pitchFamily="18" charset="0"/>
              </a:rPr>
            </a:br>
            <a:r>
              <a:rPr lang="en-AU" dirty="0" smtClean="0">
                <a:latin typeface="Times New Roman" pitchFamily="18" charset="0"/>
              </a:rPr>
              <a:t>Diffraction</a:t>
            </a:r>
            <a:endParaRPr lang="en-AU" dirty="0">
              <a:latin typeface="Times New Roman" pitchFamily="18" charset="0"/>
            </a:endParaRPr>
          </a:p>
        </p:txBody>
      </p:sp>
      <p:pic>
        <p:nvPicPr>
          <p:cNvPr id="6153" name="Picture 9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136" y="5166517"/>
            <a:ext cx="2651983" cy="63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54" name="Group 92"/>
          <p:cNvGrpSpPr>
            <a:grpSpLocks/>
          </p:cNvGrpSpPr>
          <p:nvPr/>
        </p:nvGrpSpPr>
        <p:grpSpPr bwMode="auto">
          <a:xfrm>
            <a:off x="209815" y="2048718"/>
            <a:ext cx="4330435" cy="3344863"/>
            <a:chOff x="122" y="894"/>
            <a:chExt cx="2518" cy="2107"/>
          </a:xfrm>
        </p:grpSpPr>
        <p:sp>
          <p:nvSpPr>
            <p:cNvPr id="6164" name="Rectangle 93"/>
            <p:cNvSpPr>
              <a:spLocks noChangeAspect="1" noChangeArrowheads="1"/>
            </p:cNvSpPr>
            <p:nvPr/>
          </p:nvSpPr>
          <p:spPr bwMode="auto">
            <a:xfrm>
              <a:off x="1186" y="1497"/>
              <a:ext cx="976" cy="1034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51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165" name="AutoShape 94"/>
            <p:cNvSpPr>
              <a:spLocks noChangeAspect="1" noChangeArrowheads="1"/>
            </p:cNvSpPr>
            <p:nvPr/>
          </p:nvSpPr>
          <p:spPr bwMode="auto">
            <a:xfrm rot="5400000">
              <a:off x="1166" y="1540"/>
              <a:ext cx="1412" cy="580"/>
            </a:xfrm>
            <a:prstGeom prst="parallelogram">
              <a:avLst>
                <a:gd name="adj" fmla="val 64401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AutoShape 95"/>
            <p:cNvSpPr>
              <a:spLocks noChangeAspect="1" noChangeArrowheads="1"/>
            </p:cNvSpPr>
            <p:nvPr/>
          </p:nvSpPr>
          <p:spPr bwMode="auto">
            <a:xfrm>
              <a:off x="1723" y="1499"/>
              <a:ext cx="200" cy="769"/>
            </a:xfrm>
            <a:prstGeom prst="upArrow">
              <a:avLst>
                <a:gd name="adj1" fmla="val 53926"/>
                <a:gd name="adj2" fmla="val 143226"/>
              </a:avLst>
            </a:prstGeom>
            <a:solidFill>
              <a:schemeClr val="accent4">
                <a:lumMod val="50000"/>
                <a:lumOff val="50000"/>
              </a:schemeClr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167" name="Rectangle 96"/>
            <p:cNvSpPr>
              <a:spLocks noChangeAspect="1" noChangeArrowheads="1"/>
            </p:cNvSpPr>
            <p:nvPr/>
          </p:nvSpPr>
          <p:spPr bwMode="auto">
            <a:xfrm>
              <a:off x="211" y="1497"/>
              <a:ext cx="974" cy="1034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510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6168" name="AutoShape 97"/>
            <p:cNvSpPr>
              <a:spLocks noChangeAspect="1" noChangeArrowheads="1"/>
            </p:cNvSpPr>
            <p:nvPr/>
          </p:nvSpPr>
          <p:spPr bwMode="auto">
            <a:xfrm rot="5400000">
              <a:off x="191" y="1541"/>
              <a:ext cx="1412" cy="577"/>
            </a:xfrm>
            <a:prstGeom prst="parallelogram">
              <a:avLst>
                <a:gd name="adj" fmla="val 64736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9" name="AutoShape 98"/>
            <p:cNvSpPr>
              <a:spLocks noChangeAspect="1" noChangeArrowheads="1"/>
            </p:cNvSpPr>
            <p:nvPr/>
          </p:nvSpPr>
          <p:spPr bwMode="auto">
            <a:xfrm>
              <a:off x="754" y="1489"/>
              <a:ext cx="200" cy="807"/>
            </a:xfrm>
            <a:prstGeom prst="upArrow">
              <a:avLst>
                <a:gd name="adj1" fmla="val 53926"/>
                <a:gd name="adj2" fmla="val 150304"/>
              </a:avLst>
            </a:prstGeom>
            <a:solidFill>
              <a:schemeClr val="accent4">
                <a:lumMod val="50000"/>
                <a:lumOff val="50000"/>
              </a:schemeClr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6170" name="Group 99"/>
            <p:cNvGrpSpPr>
              <a:grpSpLocks noChangeAspect="1"/>
            </p:cNvGrpSpPr>
            <p:nvPr/>
          </p:nvGrpSpPr>
          <p:grpSpPr bwMode="auto">
            <a:xfrm>
              <a:off x="210" y="1126"/>
              <a:ext cx="349" cy="1413"/>
              <a:chOff x="784" y="8628"/>
              <a:chExt cx="487" cy="1855"/>
            </a:xfrm>
          </p:grpSpPr>
          <p:sp>
            <p:nvSpPr>
              <p:cNvPr id="6233" name="Line 10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234" name="Line 101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6171" name="Group 102"/>
            <p:cNvGrpSpPr>
              <a:grpSpLocks noChangeAspect="1"/>
            </p:cNvGrpSpPr>
            <p:nvPr/>
          </p:nvGrpSpPr>
          <p:grpSpPr bwMode="auto">
            <a:xfrm>
              <a:off x="1177" y="1126"/>
              <a:ext cx="349" cy="1413"/>
              <a:chOff x="784" y="8628"/>
              <a:chExt cx="487" cy="1855"/>
            </a:xfrm>
          </p:grpSpPr>
          <p:sp>
            <p:nvSpPr>
              <p:cNvPr id="6231" name="Line 10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232" name="Line 104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6172" name="Line 105"/>
            <p:cNvSpPr>
              <a:spLocks noChangeShapeType="1"/>
            </p:cNvSpPr>
            <p:nvPr/>
          </p:nvSpPr>
          <p:spPr bwMode="auto">
            <a:xfrm flipH="1" flipV="1">
              <a:off x="2168" y="1491"/>
              <a:ext cx="394" cy="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173" name="Line 106"/>
            <p:cNvSpPr>
              <a:spLocks noChangeShapeType="1"/>
            </p:cNvSpPr>
            <p:nvPr/>
          </p:nvSpPr>
          <p:spPr bwMode="auto">
            <a:xfrm flipH="1">
              <a:off x="2168" y="1119"/>
              <a:ext cx="376" cy="1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85131" name="Oval 107"/>
            <p:cNvSpPr>
              <a:spLocks noChangeArrowheads="1"/>
            </p:cNvSpPr>
            <p:nvPr/>
          </p:nvSpPr>
          <p:spPr bwMode="auto">
            <a:xfrm>
              <a:off x="1264" y="1724"/>
              <a:ext cx="172" cy="17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85132" name="Oval 108"/>
            <p:cNvSpPr>
              <a:spLocks noChangeArrowheads="1"/>
            </p:cNvSpPr>
            <p:nvPr/>
          </p:nvSpPr>
          <p:spPr bwMode="auto">
            <a:xfrm>
              <a:off x="297" y="1734"/>
              <a:ext cx="172" cy="172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6176" name="Line 109"/>
            <p:cNvSpPr>
              <a:spLocks noChangeAspect="1" noChangeShapeType="1"/>
            </p:cNvSpPr>
            <p:nvPr/>
          </p:nvSpPr>
          <p:spPr bwMode="auto">
            <a:xfrm flipH="1">
              <a:off x="1186" y="1129"/>
              <a:ext cx="1314" cy="3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177" name="Line 110"/>
            <p:cNvSpPr>
              <a:spLocks noChangeAspect="1" noChangeShapeType="1"/>
            </p:cNvSpPr>
            <p:nvPr/>
          </p:nvSpPr>
          <p:spPr bwMode="auto">
            <a:xfrm flipH="1">
              <a:off x="211" y="1129"/>
              <a:ext cx="1312" cy="3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178" name="Line 111"/>
            <p:cNvSpPr>
              <a:spLocks noChangeAspect="1" noChangeShapeType="1"/>
            </p:cNvSpPr>
            <p:nvPr/>
          </p:nvSpPr>
          <p:spPr bwMode="auto">
            <a:xfrm flipH="1">
              <a:off x="1177" y="2170"/>
              <a:ext cx="1313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179" name="Line 112"/>
            <p:cNvSpPr>
              <a:spLocks noChangeAspect="1" noChangeShapeType="1"/>
            </p:cNvSpPr>
            <p:nvPr/>
          </p:nvSpPr>
          <p:spPr bwMode="auto">
            <a:xfrm flipH="1">
              <a:off x="201" y="2170"/>
              <a:ext cx="1315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85137" name="Oval 113"/>
            <p:cNvSpPr>
              <a:spLocks noChangeArrowheads="1"/>
            </p:cNvSpPr>
            <p:nvPr/>
          </p:nvSpPr>
          <p:spPr bwMode="auto">
            <a:xfrm>
              <a:off x="511" y="2051"/>
              <a:ext cx="171" cy="172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85138" name="Oval 114"/>
            <p:cNvSpPr>
              <a:spLocks noChangeArrowheads="1"/>
            </p:cNvSpPr>
            <p:nvPr/>
          </p:nvSpPr>
          <p:spPr bwMode="auto">
            <a:xfrm>
              <a:off x="782" y="2253"/>
              <a:ext cx="172" cy="17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85139" name="Oval 115"/>
            <p:cNvSpPr>
              <a:spLocks noChangeArrowheads="1"/>
            </p:cNvSpPr>
            <p:nvPr/>
          </p:nvSpPr>
          <p:spPr bwMode="auto">
            <a:xfrm>
              <a:off x="1753" y="2248"/>
              <a:ext cx="172" cy="17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6183" name="Group 116"/>
            <p:cNvGrpSpPr>
              <a:grpSpLocks noChangeAspect="1"/>
            </p:cNvGrpSpPr>
            <p:nvPr/>
          </p:nvGrpSpPr>
          <p:grpSpPr bwMode="auto">
            <a:xfrm>
              <a:off x="2466" y="1922"/>
              <a:ext cx="172" cy="384"/>
              <a:chOff x="6288" y="5396"/>
              <a:chExt cx="340" cy="768"/>
            </a:xfrm>
          </p:grpSpPr>
          <p:sp>
            <p:nvSpPr>
              <p:cNvPr id="6229" name="AutoShape 117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30" name="Oval 118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4" name="Group 119"/>
            <p:cNvGrpSpPr>
              <a:grpSpLocks noChangeAspect="1"/>
            </p:cNvGrpSpPr>
            <p:nvPr/>
          </p:nvGrpSpPr>
          <p:grpSpPr bwMode="auto">
            <a:xfrm>
              <a:off x="2468" y="904"/>
              <a:ext cx="172" cy="383"/>
              <a:chOff x="6288" y="5396"/>
              <a:chExt cx="340" cy="768"/>
            </a:xfrm>
          </p:grpSpPr>
          <p:sp>
            <p:nvSpPr>
              <p:cNvPr id="6227" name="AutoShape 12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28" name="Oval 12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5" name="Group 122"/>
            <p:cNvGrpSpPr>
              <a:grpSpLocks noChangeAspect="1"/>
            </p:cNvGrpSpPr>
            <p:nvPr/>
          </p:nvGrpSpPr>
          <p:grpSpPr bwMode="auto">
            <a:xfrm>
              <a:off x="1462" y="902"/>
              <a:ext cx="172" cy="383"/>
              <a:chOff x="6288" y="5396"/>
              <a:chExt cx="340" cy="768"/>
            </a:xfrm>
          </p:grpSpPr>
          <p:sp>
            <p:nvSpPr>
              <p:cNvPr id="6225" name="AutoShape 12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26" name="Oval 12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6" name="Group 125"/>
            <p:cNvGrpSpPr>
              <a:grpSpLocks noChangeAspect="1"/>
            </p:cNvGrpSpPr>
            <p:nvPr/>
          </p:nvGrpSpPr>
          <p:grpSpPr bwMode="auto">
            <a:xfrm>
              <a:off x="486" y="894"/>
              <a:ext cx="172" cy="383"/>
              <a:chOff x="6288" y="5396"/>
              <a:chExt cx="340" cy="768"/>
            </a:xfrm>
          </p:grpSpPr>
          <p:sp>
            <p:nvSpPr>
              <p:cNvPr id="6223" name="AutoShape 12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24" name="Oval 12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7" name="Group 128"/>
            <p:cNvGrpSpPr>
              <a:grpSpLocks noChangeAspect="1"/>
            </p:cNvGrpSpPr>
            <p:nvPr/>
          </p:nvGrpSpPr>
          <p:grpSpPr bwMode="auto">
            <a:xfrm>
              <a:off x="1451" y="1935"/>
              <a:ext cx="172" cy="383"/>
              <a:chOff x="6288" y="5396"/>
              <a:chExt cx="340" cy="768"/>
            </a:xfrm>
          </p:grpSpPr>
          <p:sp>
            <p:nvSpPr>
              <p:cNvPr id="6221" name="AutoShape 12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22" name="Oval 13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8" name="Group 131"/>
            <p:cNvGrpSpPr>
              <a:grpSpLocks noChangeAspect="1"/>
            </p:cNvGrpSpPr>
            <p:nvPr/>
          </p:nvGrpSpPr>
          <p:grpSpPr bwMode="auto">
            <a:xfrm>
              <a:off x="782" y="1082"/>
              <a:ext cx="172" cy="383"/>
              <a:chOff x="6288" y="5396"/>
              <a:chExt cx="340" cy="768"/>
            </a:xfrm>
          </p:grpSpPr>
          <p:sp>
            <p:nvSpPr>
              <p:cNvPr id="6219" name="AutoShape 13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20" name="Oval 13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89" name="Group 134"/>
            <p:cNvGrpSpPr>
              <a:grpSpLocks noChangeAspect="1"/>
            </p:cNvGrpSpPr>
            <p:nvPr/>
          </p:nvGrpSpPr>
          <p:grpSpPr bwMode="auto">
            <a:xfrm>
              <a:off x="1177" y="1492"/>
              <a:ext cx="987" cy="1039"/>
              <a:chOff x="2136" y="9111"/>
              <a:chExt cx="1378" cy="1366"/>
            </a:xfrm>
          </p:grpSpPr>
          <p:sp>
            <p:nvSpPr>
              <p:cNvPr id="6217" name="Line 135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218" name="Line 136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6190" name="Group 137"/>
            <p:cNvGrpSpPr>
              <a:grpSpLocks noChangeAspect="1"/>
            </p:cNvGrpSpPr>
            <p:nvPr/>
          </p:nvGrpSpPr>
          <p:grpSpPr bwMode="auto">
            <a:xfrm>
              <a:off x="210" y="1492"/>
              <a:ext cx="987" cy="1039"/>
              <a:chOff x="2136" y="9111"/>
              <a:chExt cx="1378" cy="1366"/>
            </a:xfrm>
          </p:grpSpPr>
          <p:sp>
            <p:nvSpPr>
              <p:cNvPr id="6215" name="Line 138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216" name="Line 139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6191" name="Group 140"/>
            <p:cNvGrpSpPr>
              <a:grpSpLocks noChangeAspect="1"/>
            </p:cNvGrpSpPr>
            <p:nvPr/>
          </p:nvGrpSpPr>
          <p:grpSpPr bwMode="auto">
            <a:xfrm>
              <a:off x="122" y="1281"/>
              <a:ext cx="172" cy="383"/>
              <a:chOff x="6288" y="5396"/>
              <a:chExt cx="340" cy="768"/>
            </a:xfrm>
          </p:grpSpPr>
          <p:sp>
            <p:nvSpPr>
              <p:cNvPr id="6213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14" name="Oval 14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92" name="Group 143"/>
            <p:cNvGrpSpPr>
              <a:grpSpLocks noChangeAspect="1"/>
            </p:cNvGrpSpPr>
            <p:nvPr/>
          </p:nvGrpSpPr>
          <p:grpSpPr bwMode="auto">
            <a:xfrm>
              <a:off x="1101" y="2311"/>
              <a:ext cx="171" cy="385"/>
              <a:chOff x="6288" y="5396"/>
              <a:chExt cx="340" cy="768"/>
            </a:xfrm>
          </p:grpSpPr>
          <p:sp>
            <p:nvSpPr>
              <p:cNvPr id="6211" name="AutoShape 14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12" name="Oval 14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85170" name="Oval 146"/>
            <p:cNvSpPr>
              <a:spLocks noChangeArrowheads="1"/>
            </p:cNvSpPr>
            <p:nvPr/>
          </p:nvSpPr>
          <p:spPr bwMode="auto">
            <a:xfrm>
              <a:off x="618" y="1924"/>
              <a:ext cx="172" cy="172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6194" name="Group 147"/>
            <p:cNvGrpSpPr>
              <a:grpSpLocks noChangeAspect="1"/>
            </p:cNvGrpSpPr>
            <p:nvPr/>
          </p:nvGrpSpPr>
          <p:grpSpPr bwMode="auto">
            <a:xfrm>
              <a:off x="127" y="2311"/>
              <a:ext cx="171" cy="385"/>
              <a:chOff x="6288" y="5396"/>
              <a:chExt cx="340" cy="768"/>
            </a:xfrm>
          </p:grpSpPr>
          <p:sp>
            <p:nvSpPr>
              <p:cNvPr id="6209" name="AutoShape 148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10" name="Oval 149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95" name="Group 150"/>
            <p:cNvGrpSpPr>
              <a:grpSpLocks noChangeAspect="1"/>
            </p:cNvGrpSpPr>
            <p:nvPr/>
          </p:nvGrpSpPr>
          <p:grpSpPr bwMode="auto">
            <a:xfrm>
              <a:off x="1580" y="1789"/>
              <a:ext cx="173" cy="384"/>
              <a:chOff x="6288" y="5396"/>
              <a:chExt cx="340" cy="768"/>
            </a:xfrm>
          </p:grpSpPr>
          <p:sp>
            <p:nvSpPr>
              <p:cNvPr id="6207" name="AutoShape 15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08" name="Oval 15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96" name="Group 153"/>
            <p:cNvGrpSpPr>
              <a:grpSpLocks noChangeAspect="1"/>
            </p:cNvGrpSpPr>
            <p:nvPr/>
          </p:nvGrpSpPr>
          <p:grpSpPr bwMode="auto">
            <a:xfrm>
              <a:off x="2267" y="1603"/>
              <a:ext cx="170" cy="383"/>
              <a:chOff x="6288" y="5396"/>
              <a:chExt cx="340" cy="768"/>
            </a:xfrm>
          </p:grpSpPr>
          <p:sp>
            <p:nvSpPr>
              <p:cNvPr id="6205" name="AutoShape 15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06" name="Oval 15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85180" name="Oval 156"/>
            <p:cNvSpPr>
              <a:spLocks noChangeArrowheads="1"/>
            </p:cNvSpPr>
            <p:nvPr/>
          </p:nvSpPr>
          <p:spPr bwMode="auto">
            <a:xfrm>
              <a:off x="1753" y="1216"/>
              <a:ext cx="172" cy="172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85181" name="Oval 157"/>
            <p:cNvSpPr>
              <a:spLocks noChangeArrowheads="1"/>
            </p:cNvSpPr>
            <p:nvPr/>
          </p:nvSpPr>
          <p:spPr bwMode="auto">
            <a:xfrm>
              <a:off x="2071" y="2436"/>
              <a:ext cx="172" cy="17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385182" name="Oval 158"/>
            <p:cNvSpPr>
              <a:spLocks noChangeArrowheads="1"/>
            </p:cNvSpPr>
            <p:nvPr/>
          </p:nvSpPr>
          <p:spPr bwMode="auto">
            <a:xfrm>
              <a:off x="1101" y="1402"/>
              <a:ext cx="172" cy="172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6200" name="Group 159"/>
            <p:cNvGrpSpPr>
              <a:grpSpLocks noChangeAspect="1"/>
            </p:cNvGrpSpPr>
            <p:nvPr/>
          </p:nvGrpSpPr>
          <p:grpSpPr bwMode="auto">
            <a:xfrm>
              <a:off x="2074" y="1274"/>
              <a:ext cx="173" cy="384"/>
              <a:chOff x="6288" y="5396"/>
              <a:chExt cx="340" cy="768"/>
            </a:xfrm>
          </p:grpSpPr>
          <p:sp>
            <p:nvSpPr>
              <p:cNvPr id="6203" name="AutoShape 16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6204" name="Oval 16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201" name="AutoShape 162"/>
            <p:cNvSpPr>
              <a:spLocks noChangeAspect="1" noChangeArrowheads="1"/>
            </p:cNvSpPr>
            <p:nvPr/>
          </p:nvSpPr>
          <p:spPr bwMode="auto">
            <a:xfrm rot="-2591475">
              <a:off x="1602" y="1991"/>
              <a:ext cx="299" cy="1010"/>
            </a:xfrm>
            <a:prstGeom prst="curvedRightArrow">
              <a:avLst>
                <a:gd name="adj1" fmla="val 26930"/>
                <a:gd name="adj2" fmla="val 94488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02" name="AutoShape 163"/>
            <p:cNvSpPr>
              <a:spLocks noChangeAspect="1" noChangeArrowheads="1"/>
            </p:cNvSpPr>
            <p:nvPr/>
          </p:nvSpPr>
          <p:spPr bwMode="auto">
            <a:xfrm rot="-7874066">
              <a:off x="1518" y="1929"/>
              <a:ext cx="1086" cy="237"/>
            </a:xfrm>
            <a:prstGeom prst="curvedUpArrow">
              <a:avLst>
                <a:gd name="adj1" fmla="val 47817"/>
                <a:gd name="adj2" fmla="val 183291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5" name="Text Box 165"/>
          <p:cNvSpPr txBox="1">
            <a:spLocks noChangeArrowheads="1"/>
          </p:cNvSpPr>
          <p:nvPr/>
        </p:nvSpPr>
        <p:spPr bwMode="auto">
          <a:xfrm>
            <a:off x="3864372" y="5027712"/>
            <a:ext cx="1842789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800" dirty="0">
                <a:solidFill>
                  <a:srgbClr val="E80000"/>
                </a:solidFill>
                <a:latin typeface="Times New Roman" pitchFamily="18" charset="0"/>
              </a:rPr>
              <a:t>Disorder</a:t>
            </a:r>
          </a:p>
        </p:txBody>
      </p:sp>
      <p:grpSp>
        <p:nvGrpSpPr>
          <p:cNvPr id="6156" name="Group 166"/>
          <p:cNvGrpSpPr>
            <a:grpSpLocks/>
          </p:cNvGrpSpPr>
          <p:nvPr/>
        </p:nvGrpSpPr>
        <p:grpSpPr bwMode="auto">
          <a:xfrm>
            <a:off x="273448" y="5013176"/>
            <a:ext cx="276886" cy="604838"/>
            <a:chOff x="159" y="2850"/>
            <a:chExt cx="161" cy="381"/>
          </a:xfrm>
        </p:grpSpPr>
        <p:sp>
          <p:nvSpPr>
            <p:cNvPr id="6162" name="AutoShape 167"/>
            <p:cNvSpPr>
              <a:spLocks noChangeArrowheads="1"/>
            </p:cNvSpPr>
            <p:nvPr/>
          </p:nvSpPr>
          <p:spPr bwMode="auto">
            <a:xfrm>
              <a:off x="221" y="2850"/>
              <a:ext cx="37" cy="381"/>
            </a:xfrm>
            <a:prstGeom prst="upArrow">
              <a:avLst>
                <a:gd name="adj1" fmla="val 50000"/>
                <a:gd name="adj2" fmla="val 257432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D154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163" name="Oval 168"/>
            <p:cNvSpPr>
              <a:spLocks noChangeArrowheads="1"/>
            </p:cNvSpPr>
            <p:nvPr/>
          </p:nvSpPr>
          <p:spPr bwMode="auto">
            <a:xfrm>
              <a:off x="159" y="2980"/>
              <a:ext cx="161" cy="16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0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5193" name="Oval 169"/>
          <p:cNvSpPr>
            <a:spLocks noChangeArrowheads="1"/>
          </p:cNvSpPr>
          <p:nvPr/>
        </p:nvSpPr>
        <p:spPr bwMode="auto">
          <a:xfrm>
            <a:off x="273448" y="5821215"/>
            <a:ext cx="276886" cy="255587"/>
          </a:xfrm>
          <a:prstGeom prst="ellipse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57647"/>
                  <a:invGamma/>
                </a:scheme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AU"/>
          </a:p>
        </p:txBody>
      </p:sp>
      <p:sp>
        <p:nvSpPr>
          <p:cNvPr id="6158" name="AutoShape 170"/>
          <p:cNvSpPr>
            <a:spLocks/>
          </p:cNvSpPr>
          <p:nvPr/>
        </p:nvSpPr>
        <p:spPr bwMode="auto">
          <a:xfrm>
            <a:off x="572692" y="5046515"/>
            <a:ext cx="395552" cy="1201737"/>
          </a:xfrm>
          <a:prstGeom prst="rightBrace">
            <a:avLst>
              <a:gd name="adj1" fmla="val 27428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Text Box 171"/>
          <p:cNvSpPr txBox="1">
            <a:spLocks noChangeArrowheads="1"/>
          </p:cNvSpPr>
          <p:nvPr/>
        </p:nvSpPr>
        <p:spPr bwMode="auto">
          <a:xfrm>
            <a:off x="1064552" y="5013176"/>
            <a:ext cx="227872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>
                <a:latin typeface="Times New Roman" pitchFamily="18" charset="0"/>
              </a:rPr>
              <a:t>Random </a:t>
            </a:r>
            <a:r>
              <a:rPr lang="en-AU" dirty="0" smtClean="0">
                <a:latin typeface="Times New Roman" pitchFamily="18" charset="0"/>
              </a:rPr>
              <a:t>Distribution </a:t>
            </a:r>
            <a:r>
              <a:rPr lang="en-AU" dirty="0">
                <a:latin typeface="Times New Roman" pitchFamily="18" charset="0"/>
              </a:rPr>
              <a:t>of Fe and </a:t>
            </a:r>
            <a:r>
              <a:rPr lang="en-AU" dirty="0" err="1">
                <a:latin typeface="Times New Roman" pitchFamily="18" charset="0"/>
              </a:rPr>
              <a:t>Pt</a:t>
            </a:r>
            <a:endParaRPr lang="en-AU" dirty="0">
              <a:latin typeface="Times New Roman" pitchFamily="18" charset="0"/>
            </a:endParaRPr>
          </a:p>
        </p:txBody>
      </p:sp>
      <p:pic>
        <p:nvPicPr>
          <p:cNvPr id="6160" name="Picture 1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5" y="5832685"/>
            <a:ext cx="1728145" cy="404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1" name="Text Box 175"/>
          <p:cNvSpPr txBox="1">
            <a:spLocks noChangeArrowheads="1"/>
          </p:cNvSpPr>
          <p:nvPr/>
        </p:nvSpPr>
        <p:spPr bwMode="auto">
          <a:xfrm>
            <a:off x="7357270" y="3634183"/>
            <a:ext cx="114022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 err="1"/>
              <a:t>MgO</a:t>
            </a:r>
            <a:endParaRPr lang="en-AU" dirty="0"/>
          </a:p>
        </p:txBody>
      </p:sp>
      <p:sp>
        <p:nvSpPr>
          <p:cNvPr id="91" name="TextBox 90"/>
          <p:cNvSpPr txBox="1"/>
          <p:nvPr/>
        </p:nvSpPr>
        <p:spPr>
          <a:xfrm>
            <a:off x="2360414" y="6309320"/>
            <a:ext cx="754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Saerbeck</a:t>
            </a:r>
            <a:r>
              <a:rPr lang="en-AU" sz="1400" dirty="0" smtClean="0"/>
              <a:t> et al., PRB </a:t>
            </a:r>
            <a:r>
              <a:rPr lang="en-AU" sz="1400" b="1" dirty="0"/>
              <a:t>82</a:t>
            </a:r>
            <a:r>
              <a:rPr lang="en-AU" sz="1400" dirty="0"/>
              <a:t>, 134409 </a:t>
            </a:r>
            <a:r>
              <a:rPr lang="en-AU" sz="1400" dirty="0" smtClean="0"/>
              <a:t>(2010</a:t>
            </a:r>
            <a:r>
              <a:rPr lang="en-AU" sz="1400" dirty="0"/>
              <a:t>), </a:t>
            </a:r>
            <a:r>
              <a:rPr lang="en-AU" sz="1400" dirty="0" smtClean="0"/>
              <a:t>   </a:t>
            </a:r>
          </a:p>
          <a:p>
            <a:r>
              <a:rPr lang="en-AU" sz="1400" dirty="0" err="1" smtClean="0"/>
              <a:t>Saerbeck</a:t>
            </a:r>
            <a:r>
              <a:rPr lang="en-AU" sz="1400" dirty="0" smtClean="0"/>
              <a:t> </a:t>
            </a:r>
            <a:r>
              <a:rPr lang="en-AU" sz="1400" dirty="0"/>
              <a:t>et </a:t>
            </a:r>
            <a:r>
              <a:rPr lang="en-AU" sz="1400" dirty="0" err="1"/>
              <a:t>al</a:t>
            </a:r>
            <a:r>
              <a:rPr lang="en-AU" sz="1400" dirty="0" err="1" smtClean="0"/>
              <a:t>.,Procedia</a:t>
            </a:r>
            <a:r>
              <a:rPr lang="en-AU" sz="1400" dirty="0" smtClean="0"/>
              <a:t> </a:t>
            </a:r>
            <a:r>
              <a:rPr lang="en-AU" sz="1400" dirty="0"/>
              <a:t>Engineering </a:t>
            </a:r>
            <a:r>
              <a:rPr lang="en-AU" sz="1400" b="1" dirty="0" smtClean="0"/>
              <a:t>36,</a:t>
            </a:r>
            <a:r>
              <a:rPr lang="en-AU" sz="1400" dirty="0" smtClean="0"/>
              <a:t> 488 (2012)</a:t>
            </a:r>
            <a:endParaRPr lang="en-AU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7330752" y="5591048"/>
            <a:ext cx="2590800" cy="1266952"/>
            <a:chOff x="7330752" y="5591048"/>
            <a:chExt cx="2590800" cy="1266952"/>
          </a:xfrm>
        </p:grpSpPr>
        <p:pic>
          <p:nvPicPr>
            <p:cNvPr id="92" name="Picture 91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0752" y="5591048"/>
              <a:ext cx="2590800" cy="1266952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5794"/>
            <a:stretch/>
          </p:blipFill>
          <p:spPr>
            <a:xfrm>
              <a:off x="8422952" y="6320878"/>
              <a:ext cx="1352296" cy="430853"/>
            </a:xfrm>
            <a:prstGeom prst="rect">
              <a:avLst/>
            </a:prstGeom>
          </p:spPr>
        </p:pic>
      </p:grpSp>
      <p:pic>
        <p:nvPicPr>
          <p:cNvPr id="95" name="Picture 38" descr="Image result for University of W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38346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8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18312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988" name="Text Box 149"/>
          <p:cNvSpPr txBox="1">
            <a:spLocks noChangeArrowheads="1"/>
          </p:cNvSpPr>
          <p:nvPr/>
        </p:nvSpPr>
        <p:spPr bwMode="auto">
          <a:xfrm>
            <a:off x="-23531" y="1841029"/>
            <a:ext cx="27326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AU" dirty="0" smtClean="0">
                <a:latin typeface="Times New Roman" pitchFamily="18" charset="0"/>
              </a:rPr>
              <a:t>Chem. Order</a:t>
            </a:r>
            <a:r>
              <a:rPr lang="en-AU" dirty="0">
                <a:latin typeface="Times New Roman" pitchFamily="18" charset="0"/>
              </a:rPr>
              <a:t>: </a:t>
            </a:r>
            <a:endParaRPr lang="en-AU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AU" dirty="0" smtClean="0">
                <a:latin typeface="Times New Roman" pitchFamily="18" charset="0"/>
              </a:rPr>
              <a:t>AFM</a:t>
            </a:r>
            <a:endParaRPr lang="en-AU" dirty="0">
              <a:latin typeface="Times New Roman" pitchFamily="18" charset="0"/>
            </a:endParaRPr>
          </a:p>
        </p:txBody>
      </p:sp>
      <p:sp>
        <p:nvSpPr>
          <p:cNvPr id="41989" name="Text Box 150"/>
          <p:cNvSpPr txBox="1">
            <a:spLocks noChangeArrowheads="1"/>
          </p:cNvSpPr>
          <p:nvPr/>
        </p:nvSpPr>
        <p:spPr bwMode="auto">
          <a:xfrm>
            <a:off x="35298" y="4307223"/>
            <a:ext cx="26236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 smtClean="0">
                <a:latin typeface="Times New Roman" pitchFamily="18" charset="0"/>
              </a:rPr>
              <a:t>Chem. Disorder</a:t>
            </a:r>
            <a:r>
              <a:rPr lang="en-AU" dirty="0">
                <a:latin typeface="Times New Roman" pitchFamily="18" charset="0"/>
              </a:rPr>
              <a:t>: FM</a:t>
            </a:r>
          </a:p>
        </p:txBody>
      </p:sp>
      <p:sp>
        <p:nvSpPr>
          <p:cNvPr id="41998" name="Rectangle 191"/>
          <p:cNvSpPr>
            <a:spLocks noGrp="1" noChangeArrowheads="1"/>
          </p:cNvSpPr>
          <p:nvPr>
            <p:ph type="title"/>
          </p:nvPr>
        </p:nvSpPr>
        <p:spPr>
          <a:xfrm>
            <a:off x="35298" y="429950"/>
            <a:ext cx="8049344" cy="1143000"/>
          </a:xfrm>
        </p:spPr>
        <p:txBody>
          <a:bodyPr/>
          <a:lstStyle/>
          <a:p>
            <a:r>
              <a:rPr lang="en-AU" dirty="0" smtClean="0">
                <a:solidFill>
                  <a:srgbClr val="0076C0"/>
                </a:solidFill>
              </a:rPr>
              <a:t>Chemical order modulation</a:t>
            </a:r>
            <a:endParaRPr lang="en-AU" baseline="-25000" dirty="0" smtClean="0">
              <a:solidFill>
                <a:srgbClr val="0076C0"/>
              </a:solidFill>
            </a:endParaRPr>
          </a:p>
        </p:txBody>
      </p:sp>
      <p:sp>
        <p:nvSpPr>
          <p:cNvPr id="41999" name="Text Box 192"/>
          <p:cNvSpPr txBox="1">
            <a:spLocks noChangeArrowheads="1"/>
          </p:cNvSpPr>
          <p:nvPr/>
        </p:nvSpPr>
        <p:spPr bwMode="auto">
          <a:xfrm>
            <a:off x="5491724" y="5697293"/>
            <a:ext cx="320569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800" b="1">
                <a:solidFill>
                  <a:srgbClr val="E80000"/>
                </a:solidFill>
                <a:latin typeface="Times New Roman" pitchFamily="18" charset="0"/>
              </a:rPr>
              <a:t>Disorder</a:t>
            </a:r>
          </a:p>
        </p:txBody>
      </p:sp>
      <p:grpSp>
        <p:nvGrpSpPr>
          <p:cNvPr id="42000" name="Group 264"/>
          <p:cNvGrpSpPr>
            <a:grpSpLocks/>
          </p:cNvGrpSpPr>
          <p:nvPr/>
        </p:nvGrpSpPr>
        <p:grpSpPr bwMode="auto">
          <a:xfrm>
            <a:off x="2597316" y="1382469"/>
            <a:ext cx="3216010" cy="2435225"/>
            <a:chOff x="173" y="823"/>
            <a:chExt cx="1870" cy="1534"/>
          </a:xfrm>
        </p:grpSpPr>
        <p:sp>
          <p:nvSpPr>
            <p:cNvPr id="42090" name="Rectangle 265"/>
            <p:cNvSpPr>
              <a:spLocks noChangeAspect="1" noChangeArrowheads="1"/>
            </p:cNvSpPr>
            <p:nvPr/>
          </p:nvSpPr>
          <p:spPr bwMode="auto">
            <a:xfrm>
              <a:off x="971" y="1287"/>
              <a:ext cx="732" cy="88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176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1" name="Rectangle 266"/>
            <p:cNvSpPr>
              <a:spLocks noChangeAspect="1" noChangeArrowheads="1"/>
            </p:cNvSpPr>
            <p:nvPr/>
          </p:nvSpPr>
          <p:spPr bwMode="auto">
            <a:xfrm>
              <a:off x="239" y="1287"/>
              <a:ext cx="732" cy="88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176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2" name="AutoShape 267"/>
            <p:cNvSpPr>
              <a:spLocks noChangeArrowheads="1"/>
            </p:cNvSpPr>
            <p:nvPr/>
          </p:nvSpPr>
          <p:spPr bwMode="auto">
            <a:xfrm rot="5400000">
              <a:off x="160" y="1366"/>
              <a:ext cx="1172" cy="451"/>
            </a:xfrm>
            <a:prstGeom prst="parallelogram">
              <a:avLst>
                <a:gd name="adj" fmla="val 62524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93" name="AutoShape 268"/>
            <p:cNvSpPr>
              <a:spLocks noChangeAspect="1" noChangeArrowheads="1"/>
            </p:cNvSpPr>
            <p:nvPr/>
          </p:nvSpPr>
          <p:spPr bwMode="auto">
            <a:xfrm rot="10800000">
              <a:off x="671" y="1281"/>
              <a:ext cx="149" cy="691"/>
            </a:xfrm>
            <a:prstGeom prst="upArrow">
              <a:avLst>
                <a:gd name="adj1" fmla="val 53926"/>
                <a:gd name="adj2" fmla="val 17275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4" name="Line 269"/>
            <p:cNvSpPr>
              <a:spLocks noChangeShapeType="1"/>
            </p:cNvSpPr>
            <p:nvPr/>
          </p:nvSpPr>
          <p:spPr bwMode="auto">
            <a:xfrm flipH="1" flipV="1">
              <a:off x="242" y="1289"/>
              <a:ext cx="277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5" name="Line 270"/>
            <p:cNvSpPr>
              <a:spLocks noChangeShapeType="1"/>
            </p:cNvSpPr>
            <p:nvPr/>
          </p:nvSpPr>
          <p:spPr bwMode="auto">
            <a:xfrm flipH="1">
              <a:off x="242" y="1009"/>
              <a:ext cx="275" cy="1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6" name="Line 271"/>
            <p:cNvSpPr>
              <a:spLocks noChangeShapeType="1"/>
            </p:cNvSpPr>
            <p:nvPr/>
          </p:nvSpPr>
          <p:spPr bwMode="auto">
            <a:xfrm flipH="1" flipV="1">
              <a:off x="968" y="1289"/>
              <a:ext cx="279" cy="6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7" name="Line 272"/>
            <p:cNvSpPr>
              <a:spLocks noChangeShapeType="1"/>
            </p:cNvSpPr>
            <p:nvPr/>
          </p:nvSpPr>
          <p:spPr bwMode="auto">
            <a:xfrm flipH="1">
              <a:off x="969" y="1009"/>
              <a:ext cx="281" cy="1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8" name="Line 273"/>
            <p:cNvSpPr>
              <a:spLocks noChangeAspect="1" noChangeShapeType="1"/>
            </p:cNvSpPr>
            <p:nvPr/>
          </p:nvSpPr>
          <p:spPr bwMode="auto">
            <a:xfrm flipH="1" flipV="1">
              <a:off x="1707" y="1293"/>
              <a:ext cx="268" cy="6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9" name="Line 274"/>
            <p:cNvSpPr>
              <a:spLocks noChangeShapeType="1"/>
            </p:cNvSpPr>
            <p:nvPr/>
          </p:nvSpPr>
          <p:spPr bwMode="auto">
            <a:xfrm flipH="1">
              <a:off x="1703" y="1016"/>
              <a:ext cx="274" cy="11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0" name="Line 275"/>
            <p:cNvSpPr>
              <a:spLocks noChangeShapeType="1"/>
            </p:cNvSpPr>
            <p:nvPr/>
          </p:nvSpPr>
          <p:spPr bwMode="auto">
            <a:xfrm flipH="1">
              <a:off x="971" y="1012"/>
              <a:ext cx="1007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1" name="Line 276"/>
            <p:cNvSpPr>
              <a:spLocks noChangeShapeType="1"/>
            </p:cNvSpPr>
            <p:nvPr/>
          </p:nvSpPr>
          <p:spPr bwMode="auto">
            <a:xfrm flipH="1">
              <a:off x="239" y="1010"/>
              <a:ext cx="1011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2" name="Line 277"/>
            <p:cNvSpPr>
              <a:spLocks noChangeShapeType="1"/>
            </p:cNvSpPr>
            <p:nvPr/>
          </p:nvSpPr>
          <p:spPr bwMode="auto">
            <a:xfrm flipH="1">
              <a:off x="964" y="1896"/>
              <a:ext cx="1011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3" name="Line 278"/>
            <p:cNvSpPr>
              <a:spLocks noChangeShapeType="1"/>
            </p:cNvSpPr>
            <p:nvPr/>
          </p:nvSpPr>
          <p:spPr bwMode="auto">
            <a:xfrm flipH="1">
              <a:off x="241" y="1895"/>
              <a:ext cx="1008" cy="2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23" name="Oval 279"/>
            <p:cNvSpPr>
              <a:spLocks noChangeAspect="1" noChangeArrowheads="1"/>
            </p:cNvSpPr>
            <p:nvPr/>
          </p:nvSpPr>
          <p:spPr bwMode="auto">
            <a:xfrm>
              <a:off x="668" y="1965"/>
              <a:ext cx="128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105" name="Line 280"/>
            <p:cNvSpPr>
              <a:spLocks noChangeAspect="1" noChangeShapeType="1"/>
            </p:cNvSpPr>
            <p:nvPr/>
          </p:nvSpPr>
          <p:spPr bwMode="auto">
            <a:xfrm>
              <a:off x="238" y="1289"/>
              <a:ext cx="738" cy="8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6" name="AutoShape 281"/>
            <p:cNvSpPr>
              <a:spLocks noChangeAspect="1" noChangeArrowheads="1"/>
            </p:cNvSpPr>
            <p:nvPr/>
          </p:nvSpPr>
          <p:spPr bwMode="auto">
            <a:xfrm rot="5400000">
              <a:off x="890" y="1367"/>
              <a:ext cx="1172" cy="452"/>
            </a:xfrm>
            <a:prstGeom prst="parallelogram">
              <a:avLst>
                <a:gd name="adj" fmla="val 62158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107" name="Group 282"/>
            <p:cNvGrpSpPr>
              <a:grpSpLocks noChangeAspect="1"/>
            </p:cNvGrpSpPr>
            <p:nvPr/>
          </p:nvGrpSpPr>
          <p:grpSpPr bwMode="auto">
            <a:xfrm rot="10800000">
              <a:off x="1915" y="1740"/>
              <a:ext cx="128" cy="328"/>
              <a:chOff x="6288" y="5396"/>
              <a:chExt cx="340" cy="768"/>
            </a:xfrm>
          </p:grpSpPr>
          <p:sp>
            <p:nvSpPr>
              <p:cNvPr id="42153" name="AutoShape 28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4" name="Oval 28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29" name="Oval 285"/>
            <p:cNvSpPr>
              <a:spLocks noChangeAspect="1" noChangeArrowheads="1"/>
            </p:cNvSpPr>
            <p:nvPr/>
          </p:nvSpPr>
          <p:spPr bwMode="auto">
            <a:xfrm>
              <a:off x="1776" y="1521"/>
              <a:ext cx="129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09" name="Group 286"/>
            <p:cNvGrpSpPr>
              <a:grpSpLocks noChangeAspect="1"/>
            </p:cNvGrpSpPr>
            <p:nvPr/>
          </p:nvGrpSpPr>
          <p:grpSpPr bwMode="auto">
            <a:xfrm rot="10800000">
              <a:off x="1914" y="862"/>
              <a:ext cx="129" cy="328"/>
              <a:chOff x="6288" y="5396"/>
              <a:chExt cx="340" cy="768"/>
            </a:xfrm>
          </p:grpSpPr>
          <p:sp>
            <p:nvSpPr>
              <p:cNvPr id="42151" name="AutoShape 287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2" name="Oval 288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33" name="Oval 289"/>
            <p:cNvSpPr>
              <a:spLocks noChangeAspect="1" noChangeArrowheads="1"/>
            </p:cNvSpPr>
            <p:nvPr/>
          </p:nvSpPr>
          <p:spPr bwMode="auto">
            <a:xfrm>
              <a:off x="1043" y="1524"/>
              <a:ext cx="128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34" name="Oval 290"/>
            <p:cNvSpPr>
              <a:spLocks noChangeAspect="1" noChangeArrowheads="1"/>
            </p:cNvSpPr>
            <p:nvPr/>
          </p:nvSpPr>
          <p:spPr bwMode="auto">
            <a:xfrm>
              <a:off x="679" y="1080"/>
              <a:ext cx="130" cy="13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2" name="Group 291"/>
            <p:cNvGrpSpPr>
              <a:grpSpLocks noChangeAspect="1"/>
            </p:cNvGrpSpPr>
            <p:nvPr/>
          </p:nvGrpSpPr>
          <p:grpSpPr bwMode="auto">
            <a:xfrm rot="10800000">
              <a:off x="454" y="865"/>
              <a:ext cx="130" cy="328"/>
              <a:chOff x="6288" y="5396"/>
              <a:chExt cx="340" cy="768"/>
            </a:xfrm>
          </p:grpSpPr>
          <p:sp>
            <p:nvSpPr>
              <p:cNvPr id="42149" name="AutoShape 29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0" name="Oval 29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13" name="Group 294"/>
            <p:cNvGrpSpPr>
              <a:grpSpLocks noChangeAspect="1"/>
            </p:cNvGrpSpPr>
            <p:nvPr/>
          </p:nvGrpSpPr>
          <p:grpSpPr bwMode="auto">
            <a:xfrm>
              <a:off x="173" y="1102"/>
              <a:ext cx="128" cy="329"/>
              <a:chOff x="6288" y="5396"/>
              <a:chExt cx="340" cy="768"/>
            </a:xfrm>
          </p:grpSpPr>
          <p:sp>
            <p:nvSpPr>
              <p:cNvPr id="42147" name="AutoShape 29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8" name="Oval 29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41" name="Oval 297"/>
            <p:cNvSpPr>
              <a:spLocks noChangeAspect="1" noChangeArrowheads="1"/>
            </p:cNvSpPr>
            <p:nvPr/>
          </p:nvSpPr>
          <p:spPr bwMode="auto">
            <a:xfrm>
              <a:off x="312" y="1521"/>
              <a:ext cx="131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5" name="Group 298"/>
            <p:cNvGrpSpPr>
              <a:grpSpLocks noChangeAspect="1"/>
            </p:cNvGrpSpPr>
            <p:nvPr/>
          </p:nvGrpSpPr>
          <p:grpSpPr bwMode="auto">
            <a:xfrm>
              <a:off x="1183" y="823"/>
              <a:ext cx="130" cy="329"/>
              <a:chOff x="6288" y="5396"/>
              <a:chExt cx="340" cy="768"/>
            </a:xfrm>
          </p:grpSpPr>
          <p:sp>
            <p:nvSpPr>
              <p:cNvPr id="42145" name="AutoShape 29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6" name="Oval 30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45" name="Oval 301"/>
            <p:cNvSpPr>
              <a:spLocks noChangeAspect="1" noChangeArrowheads="1"/>
            </p:cNvSpPr>
            <p:nvPr/>
          </p:nvSpPr>
          <p:spPr bwMode="auto">
            <a:xfrm>
              <a:off x="1408" y="1079"/>
              <a:ext cx="129" cy="13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46" name="Oval 302"/>
            <p:cNvSpPr>
              <a:spLocks noChangeAspect="1" noChangeArrowheads="1"/>
            </p:cNvSpPr>
            <p:nvPr/>
          </p:nvSpPr>
          <p:spPr bwMode="auto">
            <a:xfrm>
              <a:off x="1409" y="1965"/>
              <a:ext cx="128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8" name="Group 303"/>
            <p:cNvGrpSpPr>
              <a:grpSpLocks noChangeAspect="1"/>
            </p:cNvGrpSpPr>
            <p:nvPr/>
          </p:nvGrpSpPr>
          <p:grpSpPr bwMode="auto">
            <a:xfrm>
              <a:off x="1184" y="1713"/>
              <a:ext cx="130" cy="329"/>
              <a:chOff x="6288" y="5396"/>
              <a:chExt cx="340" cy="768"/>
            </a:xfrm>
          </p:grpSpPr>
          <p:sp>
            <p:nvSpPr>
              <p:cNvPr id="42143" name="AutoShape 30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4" name="Oval 30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19" name="AutoShape 306"/>
            <p:cNvSpPr>
              <a:spLocks noChangeAspect="1" noChangeArrowheads="1"/>
            </p:cNvSpPr>
            <p:nvPr/>
          </p:nvSpPr>
          <p:spPr bwMode="auto">
            <a:xfrm>
              <a:off x="1404" y="1289"/>
              <a:ext cx="149" cy="659"/>
            </a:xfrm>
            <a:prstGeom prst="upArrow">
              <a:avLst>
                <a:gd name="adj1" fmla="val 53926"/>
                <a:gd name="adj2" fmla="val 16475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120" name="Line 307"/>
            <p:cNvSpPr>
              <a:spLocks noChangeShapeType="1"/>
            </p:cNvSpPr>
            <p:nvPr/>
          </p:nvSpPr>
          <p:spPr bwMode="auto">
            <a:xfrm flipV="1">
              <a:off x="964" y="1283"/>
              <a:ext cx="742" cy="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1" name="Group 308"/>
            <p:cNvGrpSpPr>
              <a:grpSpLocks noChangeAspect="1"/>
            </p:cNvGrpSpPr>
            <p:nvPr/>
          </p:nvGrpSpPr>
          <p:grpSpPr bwMode="auto">
            <a:xfrm>
              <a:off x="1636" y="1099"/>
              <a:ext cx="130" cy="328"/>
              <a:chOff x="6288" y="5396"/>
              <a:chExt cx="340" cy="768"/>
            </a:xfrm>
          </p:grpSpPr>
          <p:sp>
            <p:nvSpPr>
              <p:cNvPr id="42141" name="AutoShape 30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2" name="Oval 31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22" name="Group 311"/>
            <p:cNvGrpSpPr>
              <a:grpSpLocks noChangeAspect="1"/>
            </p:cNvGrpSpPr>
            <p:nvPr/>
          </p:nvGrpSpPr>
          <p:grpSpPr bwMode="auto">
            <a:xfrm rot="10800000">
              <a:off x="907" y="2028"/>
              <a:ext cx="128" cy="329"/>
              <a:chOff x="6288" y="5396"/>
              <a:chExt cx="340" cy="768"/>
            </a:xfrm>
          </p:grpSpPr>
          <p:sp>
            <p:nvSpPr>
              <p:cNvPr id="42139" name="AutoShape 31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0" name="Oval 31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23" name="Group 314"/>
            <p:cNvGrpSpPr>
              <a:grpSpLocks noChangeAspect="1"/>
            </p:cNvGrpSpPr>
            <p:nvPr/>
          </p:nvGrpSpPr>
          <p:grpSpPr bwMode="auto">
            <a:xfrm rot="10800000">
              <a:off x="456" y="1747"/>
              <a:ext cx="130" cy="328"/>
              <a:chOff x="6288" y="5396"/>
              <a:chExt cx="340" cy="768"/>
            </a:xfrm>
          </p:grpSpPr>
          <p:sp>
            <p:nvSpPr>
              <p:cNvPr id="42137" name="AutoShape 31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8" name="Oval 31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24" name="Line 317"/>
            <p:cNvSpPr>
              <a:spLocks noChangeAspect="1" noChangeShapeType="1"/>
            </p:cNvSpPr>
            <p:nvPr/>
          </p:nvSpPr>
          <p:spPr bwMode="auto">
            <a:xfrm flipV="1">
              <a:off x="238" y="1283"/>
              <a:ext cx="742" cy="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5" name="Group 318"/>
            <p:cNvGrpSpPr>
              <a:grpSpLocks noChangeAspect="1"/>
            </p:cNvGrpSpPr>
            <p:nvPr/>
          </p:nvGrpSpPr>
          <p:grpSpPr bwMode="auto">
            <a:xfrm>
              <a:off x="175" y="1985"/>
              <a:ext cx="129" cy="328"/>
              <a:chOff x="6288" y="5396"/>
              <a:chExt cx="340" cy="768"/>
            </a:xfrm>
          </p:grpSpPr>
          <p:sp>
            <p:nvSpPr>
              <p:cNvPr id="42135" name="AutoShape 31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6" name="Oval 32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65" name="Oval 321"/>
            <p:cNvSpPr>
              <a:spLocks noChangeAspect="1" noChangeArrowheads="1"/>
            </p:cNvSpPr>
            <p:nvPr/>
          </p:nvSpPr>
          <p:spPr bwMode="auto">
            <a:xfrm>
              <a:off x="545" y="1668"/>
              <a:ext cx="130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127" name="Line 322"/>
            <p:cNvSpPr>
              <a:spLocks noChangeShapeType="1"/>
            </p:cNvSpPr>
            <p:nvPr/>
          </p:nvSpPr>
          <p:spPr bwMode="auto">
            <a:xfrm>
              <a:off x="973" y="1291"/>
              <a:ext cx="729" cy="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8" name="Group 323"/>
            <p:cNvGrpSpPr>
              <a:grpSpLocks noChangeAspect="1"/>
            </p:cNvGrpSpPr>
            <p:nvPr/>
          </p:nvGrpSpPr>
          <p:grpSpPr bwMode="auto">
            <a:xfrm rot="10800000">
              <a:off x="903" y="1141"/>
              <a:ext cx="128" cy="329"/>
              <a:chOff x="6288" y="5396"/>
              <a:chExt cx="340" cy="768"/>
            </a:xfrm>
          </p:grpSpPr>
          <p:sp>
            <p:nvSpPr>
              <p:cNvPr id="42133" name="AutoShape 32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4" name="Oval 32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70" name="Oval 326"/>
            <p:cNvSpPr>
              <a:spLocks noChangeAspect="1" noChangeArrowheads="1"/>
            </p:cNvSpPr>
            <p:nvPr/>
          </p:nvSpPr>
          <p:spPr bwMode="auto">
            <a:xfrm>
              <a:off x="1268" y="1644"/>
              <a:ext cx="129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30" name="Group 327"/>
            <p:cNvGrpSpPr>
              <a:grpSpLocks noChangeAspect="1"/>
            </p:cNvGrpSpPr>
            <p:nvPr/>
          </p:nvGrpSpPr>
          <p:grpSpPr bwMode="auto">
            <a:xfrm>
              <a:off x="1637" y="1982"/>
              <a:ext cx="129" cy="328"/>
              <a:chOff x="6288" y="5396"/>
              <a:chExt cx="340" cy="768"/>
            </a:xfrm>
          </p:grpSpPr>
          <p:sp>
            <p:nvSpPr>
              <p:cNvPr id="42131" name="AutoShape 328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2" name="Oval 329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001" name="Text Box 330"/>
          <p:cNvSpPr txBox="1">
            <a:spLocks noChangeArrowheads="1"/>
          </p:cNvSpPr>
          <p:nvPr/>
        </p:nvSpPr>
        <p:spPr bwMode="auto">
          <a:xfrm>
            <a:off x="3701215" y="3673231"/>
            <a:ext cx="1179777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3800" b="1" dirty="0"/>
              <a:t>+</a:t>
            </a:r>
          </a:p>
        </p:txBody>
      </p:sp>
      <p:grpSp>
        <p:nvGrpSpPr>
          <p:cNvPr id="42002" name="Group 331"/>
          <p:cNvGrpSpPr>
            <a:grpSpLocks noChangeAspect="1"/>
          </p:cNvGrpSpPr>
          <p:nvPr/>
        </p:nvGrpSpPr>
        <p:grpSpPr bwMode="auto">
          <a:xfrm>
            <a:off x="2537122" y="3943106"/>
            <a:ext cx="3276204" cy="2720975"/>
            <a:chOff x="3996" y="842"/>
            <a:chExt cx="1575" cy="1417"/>
          </a:xfrm>
        </p:grpSpPr>
        <p:sp>
          <p:nvSpPr>
            <p:cNvPr id="42019" name="Rectangle 332"/>
            <p:cNvSpPr>
              <a:spLocks noChangeAspect="1" noChangeArrowheads="1"/>
            </p:cNvSpPr>
            <p:nvPr/>
          </p:nvSpPr>
          <p:spPr bwMode="auto">
            <a:xfrm>
              <a:off x="4662" y="1248"/>
              <a:ext cx="610" cy="695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3065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0" name="AutoShape 333"/>
            <p:cNvSpPr>
              <a:spLocks noChangeAspect="1" noChangeArrowheads="1"/>
            </p:cNvSpPr>
            <p:nvPr/>
          </p:nvSpPr>
          <p:spPr bwMode="auto">
            <a:xfrm rot="5400000">
              <a:off x="4616" y="1290"/>
              <a:ext cx="949" cy="363"/>
            </a:xfrm>
            <a:prstGeom prst="parallelogram">
              <a:avLst>
                <a:gd name="adj" fmla="val 69159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1" name="AutoShape 334"/>
            <p:cNvSpPr>
              <a:spLocks noChangeAspect="1" noChangeArrowheads="1"/>
            </p:cNvSpPr>
            <p:nvPr/>
          </p:nvSpPr>
          <p:spPr bwMode="auto">
            <a:xfrm>
              <a:off x="4998" y="1249"/>
              <a:ext cx="124" cy="517"/>
            </a:xfrm>
            <a:prstGeom prst="upArrow">
              <a:avLst>
                <a:gd name="adj1" fmla="val 53926"/>
                <a:gd name="adj2" fmla="val 155308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2" name="Rectangle 335"/>
            <p:cNvSpPr>
              <a:spLocks noChangeAspect="1" noChangeArrowheads="1"/>
            </p:cNvSpPr>
            <p:nvPr/>
          </p:nvSpPr>
          <p:spPr bwMode="auto">
            <a:xfrm>
              <a:off x="4051" y="1248"/>
              <a:ext cx="610" cy="695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3065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3" name="AutoShape 336"/>
            <p:cNvSpPr>
              <a:spLocks noChangeAspect="1" noChangeArrowheads="1"/>
            </p:cNvSpPr>
            <p:nvPr/>
          </p:nvSpPr>
          <p:spPr bwMode="auto">
            <a:xfrm rot="5400000">
              <a:off x="4006" y="1291"/>
              <a:ext cx="949" cy="361"/>
            </a:xfrm>
            <a:prstGeom prst="parallelogram">
              <a:avLst>
                <a:gd name="adj" fmla="val 69542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4" name="AutoShape 337"/>
            <p:cNvSpPr>
              <a:spLocks noChangeAspect="1" noChangeArrowheads="1"/>
            </p:cNvSpPr>
            <p:nvPr/>
          </p:nvSpPr>
          <p:spPr bwMode="auto">
            <a:xfrm>
              <a:off x="4391" y="1242"/>
              <a:ext cx="126" cy="543"/>
            </a:xfrm>
            <a:prstGeom prst="upArrow">
              <a:avLst>
                <a:gd name="adj1" fmla="val 53926"/>
                <a:gd name="adj2" fmla="val 16053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42025" name="Group 338"/>
            <p:cNvGrpSpPr>
              <a:grpSpLocks noChangeAspect="1"/>
            </p:cNvGrpSpPr>
            <p:nvPr/>
          </p:nvGrpSpPr>
          <p:grpSpPr bwMode="auto">
            <a:xfrm>
              <a:off x="4051" y="998"/>
              <a:ext cx="218" cy="950"/>
              <a:chOff x="784" y="8628"/>
              <a:chExt cx="487" cy="1855"/>
            </a:xfrm>
          </p:grpSpPr>
          <p:sp>
            <p:nvSpPr>
              <p:cNvPr id="42088" name="Line 33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89" name="Line 340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26" name="Group 341"/>
            <p:cNvGrpSpPr>
              <a:grpSpLocks noChangeAspect="1"/>
            </p:cNvGrpSpPr>
            <p:nvPr/>
          </p:nvGrpSpPr>
          <p:grpSpPr bwMode="auto">
            <a:xfrm>
              <a:off x="4656" y="998"/>
              <a:ext cx="218" cy="950"/>
              <a:chOff x="784" y="8628"/>
              <a:chExt cx="487" cy="1855"/>
            </a:xfrm>
          </p:grpSpPr>
          <p:sp>
            <p:nvSpPr>
              <p:cNvPr id="42086" name="Line 34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87" name="Line 343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42027" name="Line 344"/>
            <p:cNvSpPr>
              <a:spLocks noChangeAspect="1" noChangeShapeType="1"/>
            </p:cNvSpPr>
            <p:nvPr/>
          </p:nvSpPr>
          <p:spPr bwMode="auto">
            <a:xfrm flipH="1" flipV="1">
              <a:off x="5275" y="1243"/>
              <a:ext cx="247" cy="4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28" name="Line 345"/>
            <p:cNvSpPr>
              <a:spLocks noChangeAspect="1" noChangeShapeType="1"/>
            </p:cNvSpPr>
            <p:nvPr/>
          </p:nvSpPr>
          <p:spPr bwMode="auto">
            <a:xfrm flipH="1">
              <a:off x="5275" y="993"/>
              <a:ext cx="236" cy="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90" name="Oval 346"/>
            <p:cNvSpPr>
              <a:spLocks noChangeAspect="1" noChangeArrowheads="1"/>
            </p:cNvSpPr>
            <p:nvPr/>
          </p:nvSpPr>
          <p:spPr bwMode="auto">
            <a:xfrm>
              <a:off x="4710" y="1400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1" name="Oval 347"/>
            <p:cNvSpPr>
              <a:spLocks noChangeAspect="1" noChangeArrowheads="1"/>
            </p:cNvSpPr>
            <p:nvPr/>
          </p:nvSpPr>
          <p:spPr bwMode="auto">
            <a:xfrm>
              <a:off x="4106" y="1407"/>
              <a:ext cx="107" cy="117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031" name="Line 348"/>
            <p:cNvSpPr>
              <a:spLocks noChangeAspect="1" noChangeShapeType="1"/>
            </p:cNvSpPr>
            <p:nvPr/>
          </p:nvSpPr>
          <p:spPr bwMode="auto">
            <a:xfrm flipH="1">
              <a:off x="4662" y="10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2" name="Line 349"/>
            <p:cNvSpPr>
              <a:spLocks noChangeAspect="1" noChangeShapeType="1"/>
            </p:cNvSpPr>
            <p:nvPr/>
          </p:nvSpPr>
          <p:spPr bwMode="auto">
            <a:xfrm flipH="1">
              <a:off x="4051" y="10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3" name="Line 350"/>
            <p:cNvSpPr>
              <a:spLocks noChangeAspect="1" noChangeShapeType="1"/>
            </p:cNvSpPr>
            <p:nvPr/>
          </p:nvSpPr>
          <p:spPr bwMode="auto">
            <a:xfrm flipH="1">
              <a:off x="4656" y="17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4" name="Line 351"/>
            <p:cNvSpPr>
              <a:spLocks noChangeAspect="1" noChangeShapeType="1"/>
            </p:cNvSpPr>
            <p:nvPr/>
          </p:nvSpPr>
          <p:spPr bwMode="auto">
            <a:xfrm flipH="1">
              <a:off x="4046" y="17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96" name="Oval 352"/>
            <p:cNvSpPr>
              <a:spLocks noChangeAspect="1" noChangeArrowheads="1"/>
            </p:cNvSpPr>
            <p:nvPr/>
          </p:nvSpPr>
          <p:spPr bwMode="auto">
            <a:xfrm>
              <a:off x="4240" y="1620"/>
              <a:ext cx="106" cy="11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7" name="Oval 353"/>
            <p:cNvSpPr>
              <a:spLocks noChangeAspect="1" noChangeArrowheads="1"/>
            </p:cNvSpPr>
            <p:nvPr/>
          </p:nvSpPr>
          <p:spPr bwMode="auto">
            <a:xfrm>
              <a:off x="4409" y="1756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8" name="Oval 354"/>
            <p:cNvSpPr>
              <a:spLocks noChangeAspect="1" noChangeArrowheads="1"/>
            </p:cNvSpPr>
            <p:nvPr/>
          </p:nvSpPr>
          <p:spPr bwMode="auto">
            <a:xfrm>
              <a:off x="5016" y="1753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38" name="Group 355"/>
            <p:cNvGrpSpPr>
              <a:grpSpLocks noChangeAspect="1"/>
            </p:cNvGrpSpPr>
            <p:nvPr/>
          </p:nvGrpSpPr>
          <p:grpSpPr bwMode="auto">
            <a:xfrm>
              <a:off x="5462" y="1533"/>
              <a:ext cx="108" cy="259"/>
              <a:chOff x="6288" y="5396"/>
              <a:chExt cx="340" cy="768"/>
            </a:xfrm>
          </p:grpSpPr>
          <p:sp>
            <p:nvSpPr>
              <p:cNvPr id="42084" name="AutoShape 35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5" name="Oval 35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39" name="Group 358"/>
            <p:cNvGrpSpPr>
              <a:grpSpLocks noChangeAspect="1"/>
            </p:cNvGrpSpPr>
            <p:nvPr/>
          </p:nvGrpSpPr>
          <p:grpSpPr bwMode="auto">
            <a:xfrm>
              <a:off x="5463" y="849"/>
              <a:ext cx="108" cy="257"/>
              <a:chOff x="6288" y="5396"/>
              <a:chExt cx="340" cy="768"/>
            </a:xfrm>
          </p:grpSpPr>
          <p:sp>
            <p:nvSpPr>
              <p:cNvPr id="42082" name="AutoShape 35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3" name="Oval 36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0" name="Group 361"/>
            <p:cNvGrpSpPr>
              <a:grpSpLocks noChangeAspect="1"/>
            </p:cNvGrpSpPr>
            <p:nvPr/>
          </p:nvGrpSpPr>
          <p:grpSpPr bwMode="auto">
            <a:xfrm>
              <a:off x="4834" y="847"/>
              <a:ext cx="107" cy="258"/>
              <a:chOff x="6288" y="5396"/>
              <a:chExt cx="340" cy="768"/>
            </a:xfrm>
          </p:grpSpPr>
          <p:sp>
            <p:nvSpPr>
              <p:cNvPr id="42080" name="AutoShape 36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1" name="Oval 36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1" name="Group 364"/>
            <p:cNvGrpSpPr>
              <a:grpSpLocks noChangeAspect="1"/>
            </p:cNvGrpSpPr>
            <p:nvPr/>
          </p:nvGrpSpPr>
          <p:grpSpPr bwMode="auto">
            <a:xfrm>
              <a:off x="4224" y="842"/>
              <a:ext cx="107" cy="258"/>
              <a:chOff x="6288" y="5396"/>
              <a:chExt cx="340" cy="768"/>
            </a:xfrm>
          </p:grpSpPr>
          <p:sp>
            <p:nvSpPr>
              <p:cNvPr id="42078" name="AutoShape 36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9" name="Oval 36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2" name="Group 367"/>
            <p:cNvGrpSpPr>
              <a:grpSpLocks noChangeAspect="1"/>
            </p:cNvGrpSpPr>
            <p:nvPr/>
          </p:nvGrpSpPr>
          <p:grpSpPr bwMode="auto">
            <a:xfrm>
              <a:off x="4827" y="1542"/>
              <a:ext cx="108" cy="258"/>
              <a:chOff x="6288" y="5396"/>
              <a:chExt cx="340" cy="768"/>
            </a:xfrm>
          </p:grpSpPr>
          <p:sp>
            <p:nvSpPr>
              <p:cNvPr id="42076" name="AutoShape 368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7" name="Oval 369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3" name="Group 370"/>
            <p:cNvGrpSpPr>
              <a:grpSpLocks noChangeAspect="1"/>
            </p:cNvGrpSpPr>
            <p:nvPr/>
          </p:nvGrpSpPr>
          <p:grpSpPr bwMode="auto">
            <a:xfrm>
              <a:off x="4409" y="968"/>
              <a:ext cx="108" cy="258"/>
              <a:chOff x="6288" y="5396"/>
              <a:chExt cx="340" cy="768"/>
            </a:xfrm>
          </p:grpSpPr>
          <p:sp>
            <p:nvSpPr>
              <p:cNvPr id="42074" name="AutoShape 37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5" name="Oval 37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4" name="Group 373"/>
            <p:cNvGrpSpPr>
              <a:grpSpLocks noChangeAspect="1"/>
            </p:cNvGrpSpPr>
            <p:nvPr/>
          </p:nvGrpSpPr>
          <p:grpSpPr bwMode="auto">
            <a:xfrm>
              <a:off x="4656" y="1244"/>
              <a:ext cx="617" cy="699"/>
              <a:chOff x="2136" y="9111"/>
              <a:chExt cx="1378" cy="1366"/>
            </a:xfrm>
          </p:grpSpPr>
          <p:sp>
            <p:nvSpPr>
              <p:cNvPr id="42072" name="Line 374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73" name="Line 375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45" name="Group 376"/>
            <p:cNvGrpSpPr>
              <a:grpSpLocks noChangeAspect="1"/>
            </p:cNvGrpSpPr>
            <p:nvPr/>
          </p:nvGrpSpPr>
          <p:grpSpPr bwMode="auto">
            <a:xfrm>
              <a:off x="4051" y="1244"/>
              <a:ext cx="617" cy="699"/>
              <a:chOff x="2136" y="9111"/>
              <a:chExt cx="1378" cy="1366"/>
            </a:xfrm>
          </p:grpSpPr>
          <p:sp>
            <p:nvSpPr>
              <p:cNvPr id="42070" name="Line 377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71" name="Line 378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46" name="Group 379"/>
            <p:cNvGrpSpPr>
              <a:grpSpLocks noChangeAspect="1"/>
            </p:cNvGrpSpPr>
            <p:nvPr/>
          </p:nvGrpSpPr>
          <p:grpSpPr bwMode="auto">
            <a:xfrm>
              <a:off x="3996" y="1102"/>
              <a:ext cx="108" cy="258"/>
              <a:chOff x="6288" y="5396"/>
              <a:chExt cx="340" cy="768"/>
            </a:xfrm>
          </p:grpSpPr>
          <p:sp>
            <p:nvSpPr>
              <p:cNvPr id="42068" name="AutoShape 38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9" name="Oval 38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7" name="Group 382"/>
            <p:cNvGrpSpPr>
              <a:grpSpLocks noChangeAspect="1"/>
            </p:cNvGrpSpPr>
            <p:nvPr/>
          </p:nvGrpSpPr>
          <p:grpSpPr bwMode="auto">
            <a:xfrm>
              <a:off x="4608" y="1795"/>
              <a:ext cx="107" cy="259"/>
              <a:chOff x="6288" y="5396"/>
              <a:chExt cx="340" cy="768"/>
            </a:xfrm>
          </p:grpSpPr>
          <p:sp>
            <p:nvSpPr>
              <p:cNvPr id="42066" name="AutoShape 38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7" name="Oval 38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129" name="Oval 385"/>
            <p:cNvSpPr>
              <a:spLocks noChangeAspect="1" noChangeArrowheads="1"/>
            </p:cNvSpPr>
            <p:nvPr/>
          </p:nvSpPr>
          <p:spPr bwMode="auto">
            <a:xfrm>
              <a:off x="4306" y="1535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49" name="Group 386"/>
            <p:cNvGrpSpPr>
              <a:grpSpLocks noChangeAspect="1"/>
            </p:cNvGrpSpPr>
            <p:nvPr/>
          </p:nvGrpSpPr>
          <p:grpSpPr bwMode="auto">
            <a:xfrm>
              <a:off x="3999" y="1795"/>
              <a:ext cx="107" cy="259"/>
              <a:chOff x="6288" y="5396"/>
              <a:chExt cx="340" cy="768"/>
            </a:xfrm>
          </p:grpSpPr>
          <p:sp>
            <p:nvSpPr>
              <p:cNvPr id="42064" name="AutoShape 387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5" name="Oval 388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50" name="Group 389"/>
            <p:cNvGrpSpPr>
              <a:grpSpLocks noChangeAspect="1"/>
            </p:cNvGrpSpPr>
            <p:nvPr/>
          </p:nvGrpSpPr>
          <p:grpSpPr bwMode="auto">
            <a:xfrm>
              <a:off x="4908" y="1444"/>
              <a:ext cx="108" cy="258"/>
              <a:chOff x="6288" y="5396"/>
              <a:chExt cx="340" cy="768"/>
            </a:xfrm>
          </p:grpSpPr>
          <p:sp>
            <p:nvSpPr>
              <p:cNvPr id="42062" name="AutoShape 39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3" name="Oval 39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51" name="Group 392"/>
            <p:cNvGrpSpPr>
              <a:grpSpLocks noChangeAspect="1"/>
            </p:cNvGrpSpPr>
            <p:nvPr/>
          </p:nvGrpSpPr>
          <p:grpSpPr bwMode="auto">
            <a:xfrm>
              <a:off x="5337" y="1319"/>
              <a:ext cx="106" cy="257"/>
              <a:chOff x="6288" y="5396"/>
              <a:chExt cx="340" cy="768"/>
            </a:xfrm>
          </p:grpSpPr>
          <p:sp>
            <p:nvSpPr>
              <p:cNvPr id="42060" name="AutoShape 39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1" name="Oval 39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139" name="Oval 395"/>
            <p:cNvSpPr>
              <a:spLocks noChangeAspect="1" noChangeArrowheads="1"/>
            </p:cNvSpPr>
            <p:nvPr/>
          </p:nvSpPr>
          <p:spPr bwMode="auto">
            <a:xfrm>
              <a:off x="5016" y="1059"/>
              <a:ext cx="107" cy="117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140" name="Oval 396"/>
            <p:cNvSpPr>
              <a:spLocks noChangeAspect="1" noChangeArrowheads="1"/>
            </p:cNvSpPr>
            <p:nvPr/>
          </p:nvSpPr>
          <p:spPr bwMode="auto">
            <a:xfrm>
              <a:off x="5214" y="1879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141" name="Oval 397"/>
            <p:cNvSpPr>
              <a:spLocks noChangeAspect="1" noChangeArrowheads="1"/>
            </p:cNvSpPr>
            <p:nvPr/>
          </p:nvSpPr>
          <p:spPr bwMode="auto">
            <a:xfrm>
              <a:off x="4608" y="1184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55" name="Group 398"/>
            <p:cNvGrpSpPr>
              <a:grpSpLocks noChangeAspect="1"/>
            </p:cNvGrpSpPr>
            <p:nvPr/>
          </p:nvGrpSpPr>
          <p:grpSpPr bwMode="auto">
            <a:xfrm>
              <a:off x="5217" y="1098"/>
              <a:ext cx="108" cy="258"/>
              <a:chOff x="6288" y="5396"/>
              <a:chExt cx="340" cy="768"/>
            </a:xfrm>
          </p:grpSpPr>
          <p:sp>
            <p:nvSpPr>
              <p:cNvPr id="42058" name="AutoShape 39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59" name="Oval 40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56" name="AutoShape 401"/>
            <p:cNvSpPr>
              <a:spLocks noChangeAspect="1" noChangeArrowheads="1"/>
            </p:cNvSpPr>
            <p:nvPr/>
          </p:nvSpPr>
          <p:spPr bwMode="auto">
            <a:xfrm rot="-2591475">
              <a:off x="4922" y="1580"/>
              <a:ext cx="186" cy="679"/>
            </a:xfrm>
            <a:prstGeom prst="curvedRightArrow">
              <a:avLst>
                <a:gd name="adj1" fmla="val 29103"/>
                <a:gd name="adj2" fmla="val 102114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7" name="AutoShape 402"/>
            <p:cNvSpPr>
              <a:spLocks noChangeAspect="1" noChangeArrowheads="1"/>
            </p:cNvSpPr>
            <p:nvPr/>
          </p:nvSpPr>
          <p:spPr bwMode="auto">
            <a:xfrm rot="-7874066">
              <a:off x="4844" y="1543"/>
              <a:ext cx="730" cy="149"/>
            </a:xfrm>
            <a:prstGeom prst="curvedUpArrow">
              <a:avLst>
                <a:gd name="adj1" fmla="val 51125"/>
                <a:gd name="adj2" fmla="val 195973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003" name="Group 475"/>
          <p:cNvGrpSpPr>
            <a:grpSpLocks/>
          </p:cNvGrpSpPr>
          <p:nvPr/>
        </p:nvGrpSpPr>
        <p:grpSpPr bwMode="auto">
          <a:xfrm>
            <a:off x="269917" y="2742956"/>
            <a:ext cx="3602963" cy="957263"/>
            <a:chOff x="131" y="2523"/>
            <a:chExt cx="2095" cy="603"/>
          </a:xfrm>
        </p:grpSpPr>
        <p:grpSp>
          <p:nvGrpSpPr>
            <p:cNvPr id="42013" name="Group 476"/>
            <p:cNvGrpSpPr>
              <a:grpSpLocks/>
            </p:cNvGrpSpPr>
            <p:nvPr/>
          </p:nvGrpSpPr>
          <p:grpSpPr bwMode="auto">
            <a:xfrm>
              <a:off x="131" y="2523"/>
              <a:ext cx="162" cy="381"/>
              <a:chOff x="174" y="3100"/>
              <a:chExt cx="162" cy="381"/>
            </a:xfrm>
          </p:grpSpPr>
          <p:sp>
            <p:nvSpPr>
              <p:cNvPr id="42017" name="AutoShape 477"/>
              <p:cNvSpPr>
                <a:spLocks noChangeArrowheads="1"/>
              </p:cNvSpPr>
              <p:nvPr/>
            </p:nvSpPr>
            <p:spPr bwMode="auto">
              <a:xfrm>
                <a:off x="236" y="3100"/>
                <a:ext cx="38" cy="381"/>
              </a:xfrm>
              <a:prstGeom prst="upArrow">
                <a:avLst>
                  <a:gd name="adj1" fmla="val 50000"/>
                  <a:gd name="adj2" fmla="val 250658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18" name="Oval 478"/>
              <p:cNvSpPr>
                <a:spLocks noChangeArrowheads="1"/>
              </p:cNvSpPr>
              <p:nvPr/>
            </p:nvSpPr>
            <p:spPr bwMode="auto">
              <a:xfrm>
                <a:off x="174" y="3230"/>
                <a:ext cx="162" cy="161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223" name="Oval 479"/>
            <p:cNvSpPr>
              <a:spLocks noChangeArrowheads="1"/>
            </p:cNvSpPr>
            <p:nvPr/>
          </p:nvSpPr>
          <p:spPr bwMode="auto">
            <a:xfrm>
              <a:off x="139" y="2942"/>
              <a:ext cx="161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015" name="Text Box 480"/>
            <p:cNvSpPr txBox="1">
              <a:spLocks noChangeArrowheads="1"/>
            </p:cNvSpPr>
            <p:nvPr/>
          </p:nvSpPr>
          <p:spPr bwMode="auto">
            <a:xfrm>
              <a:off x="300" y="2587"/>
              <a:ext cx="19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dirty="0">
                  <a:latin typeface="Times New Roman" pitchFamily="18" charset="0"/>
                </a:rPr>
                <a:t> </a:t>
              </a:r>
              <a:r>
                <a:rPr lang="en-AU" sz="2000" dirty="0">
                  <a:latin typeface="Times New Roman" pitchFamily="18" charset="0"/>
                </a:rPr>
                <a:t>Fe on </a:t>
              </a:r>
              <a:r>
                <a:rPr lang="en-AU" sz="2000" dirty="0" smtClean="0">
                  <a:latin typeface="Times New Roman" pitchFamily="18" charset="0"/>
                </a:rPr>
                <a:t>Corners</a:t>
              </a:r>
              <a:endParaRPr lang="en-AU" sz="2000" dirty="0">
                <a:latin typeface="Times New Roman" pitchFamily="18" charset="0"/>
              </a:endParaRPr>
            </a:p>
          </p:txBody>
        </p:sp>
        <p:sp>
          <p:nvSpPr>
            <p:cNvPr id="42016" name="Text Box 481"/>
            <p:cNvSpPr txBox="1">
              <a:spLocks noChangeArrowheads="1"/>
            </p:cNvSpPr>
            <p:nvPr/>
          </p:nvSpPr>
          <p:spPr bwMode="auto">
            <a:xfrm>
              <a:off x="313" y="2876"/>
              <a:ext cx="19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sz="2000" dirty="0">
                  <a:latin typeface="Times New Roman" pitchFamily="18" charset="0"/>
                </a:rPr>
                <a:t> </a:t>
              </a:r>
              <a:r>
                <a:rPr lang="en-AU" sz="2000" dirty="0" err="1">
                  <a:latin typeface="Times New Roman" pitchFamily="18" charset="0"/>
                </a:rPr>
                <a:t>Pt</a:t>
              </a:r>
              <a:r>
                <a:rPr lang="en-AU" sz="2000" dirty="0">
                  <a:latin typeface="Times New Roman" pitchFamily="18" charset="0"/>
                </a:rPr>
                <a:t> on </a:t>
              </a:r>
              <a:r>
                <a:rPr lang="en-AU" sz="2000" dirty="0" smtClean="0">
                  <a:latin typeface="Times New Roman" pitchFamily="18" charset="0"/>
                </a:rPr>
                <a:t>Faces</a:t>
              </a:r>
              <a:endParaRPr lang="en-AU" sz="2000" dirty="0">
                <a:latin typeface="Times New Roman" pitchFamily="18" charset="0"/>
              </a:endParaRPr>
            </a:p>
          </p:txBody>
        </p:sp>
      </p:grpSp>
      <p:grpSp>
        <p:nvGrpSpPr>
          <p:cNvPr id="42004" name="Group 482"/>
          <p:cNvGrpSpPr>
            <a:grpSpLocks/>
          </p:cNvGrpSpPr>
          <p:nvPr/>
        </p:nvGrpSpPr>
        <p:grpSpPr bwMode="auto">
          <a:xfrm>
            <a:off x="320081" y="5113094"/>
            <a:ext cx="276886" cy="604837"/>
            <a:chOff x="159" y="2850"/>
            <a:chExt cx="161" cy="381"/>
          </a:xfrm>
        </p:grpSpPr>
        <p:sp>
          <p:nvSpPr>
            <p:cNvPr id="42011" name="AutoShape 483"/>
            <p:cNvSpPr>
              <a:spLocks noChangeArrowheads="1"/>
            </p:cNvSpPr>
            <p:nvPr/>
          </p:nvSpPr>
          <p:spPr bwMode="auto">
            <a:xfrm>
              <a:off x="221" y="2850"/>
              <a:ext cx="37" cy="381"/>
            </a:xfrm>
            <a:prstGeom prst="upArrow">
              <a:avLst>
                <a:gd name="adj1" fmla="val 50000"/>
                <a:gd name="adj2" fmla="val 257432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D154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2012" name="Oval 484"/>
            <p:cNvSpPr>
              <a:spLocks noChangeArrowheads="1"/>
            </p:cNvSpPr>
            <p:nvPr/>
          </p:nvSpPr>
          <p:spPr bwMode="auto">
            <a:xfrm>
              <a:off x="159" y="2980"/>
              <a:ext cx="161" cy="16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0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6229" name="Oval 485"/>
          <p:cNvSpPr>
            <a:spLocks noChangeArrowheads="1"/>
          </p:cNvSpPr>
          <p:nvPr/>
        </p:nvSpPr>
        <p:spPr bwMode="auto">
          <a:xfrm>
            <a:off x="320081" y="5921130"/>
            <a:ext cx="276886" cy="255588"/>
          </a:xfrm>
          <a:prstGeom prst="ellipse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57647"/>
                  <a:invGamma/>
                </a:scheme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AU"/>
          </a:p>
        </p:txBody>
      </p:sp>
      <p:sp>
        <p:nvSpPr>
          <p:cNvPr id="42006" name="AutoShape 486"/>
          <p:cNvSpPr>
            <a:spLocks/>
          </p:cNvSpPr>
          <p:nvPr/>
        </p:nvSpPr>
        <p:spPr bwMode="auto">
          <a:xfrm>
            <a:off x="557412" y="5194055"/>
            <a:ext cx="395552" cy="1011238"/>
          </a:xfrm>
          <a:prstGeom prst="rightBrace">
            <a:avLst>
              <a:gd name="adj1" fmla="val 2308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Text Box 487"/>
          <p:cNvSpPr txBox="1">
            <a:spLocks noChangeArrowheads="1"/>
          </p:cNvSpPr>
          <p:nvPr/>
        </p:nvSpPr>
        <p:spPr bwMode="auto">
          <a:xfrm>
            <a:off x="946085" y="5152781"/>
            <a:ext cx="227872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000" dirty="0">
                <a:latin typeface="Times New Roman" pitchFamily="18" charset="0"/>
              </a:rPr>
              <a:t>Random </a:t>
            </a:r>
            <a:r>
              <a:rPr lang="en-AU" sz="2000" dirty="0" smtClean="0">
                <a:latin typeface="Times New Roman" pitchFamily="18" charset="0"/>
              </a:rPr>
              <a:t>Distribution </a:t>
            </a:r>
            <a:r>
              <a:rPr lang="en-AU" sz="2000" dirty="0">
                <a:latin typeface="Times New Roman" pitchFamily="18" charset="0"/>
              </a:rPr>
              <a:t/>
            </a:r>
            <a:br>
              <a:rPr lang="en-AU" sz="2000" dirty="0">
                <a:latin typeface="Times New Roman" pitchFamily="18" charset="0"/>
              </a:rPr>
            </a:br>
            <a:r>
              <a:rPr lang="en-AU" sz="2000" dirty="0">
                <a:latin typeface="Times New Roman" pitchFamily="18" charset="0"/>
              </a:rPr>
              <a:t>of Fe + </a:t>
            </a:r>
            <a:r>
              <a:rPr lang="en-AU" sz="2000" dirty="0" err="1">
                <a:latin typeface="Times New Roman" pitchFamily="18" charset="0"/>
              </a:rPr>
              <a:t>Pt</a:t>
            </a:r>
            <a:endParaRPr lang="en-AU" sz="2000" dirty="0">
              <a:latin typeface="Times New Roman" pitchFamily="18" charset="0"/>
            </a:endParaRPr>
          </a:p>
        </p:txBody>
      </p:sp>
      <p:sp>
        <p:nvSpPr>
          <p:cNvPr id="217" name="Text Box 185"/>
          <p:cNvSpPr txBox="1">
            <a:spLocks noChangeArrowheads="1"/>
          </p:cNvSpPr>
          <p:nvPr/>
        </p:nvSpPr>
        <p:spPr bwMode="auto">
          <a:xfrm>
            <a:off x="5579004" y="3201744"/>
            <a:ext cx="804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itchFamily="18" charset="2"/>
              <a:buNone/>
            </a:pPr>
            <a:r>
              <a:rPr lang="en-AU" sz="4000" b="1" dirty="0">
                <a:sym typeface="Symbol" pitchFamily="18" charset="2"/>
              </a:rPr>
              <a:t></a:t>
            </a:r>
            <a:r>
              <a:rPr lang="en-AU" sz="3600" b="1" dirty="0"/>
              <a:t> </a:t>
            </a:r>
            <a:r>
              <a:rPr lang="en-AU" b="1" dirty="0"/>
              <a:t> </a:t>
            </a:r>
          </a:p>
        </p:txBody>
      </p:sp>
      <p:sp>
        <p:nvSpPr>
          <p:cNvPr id="173" name="Text Box 151"/>
          <p:cNvSpPr txBox="1">
            <a:spLocks noChangeArrowheads="1"/>
          </p:cNvSpPr>
          <p:nvPr/>
        </p:nvSpPr>
        <p:spPr bwMode="auto">
          <a:xfrm>
            <a:off x="5848917" y="1406421"/>
            <a:ext cx="38574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AU" sz="2000" dirty="0"/>
              <a:t> </a:t>
            </a:r>
            <a:r>
              <a:rPr lang="en-AU" sz="2000" dirty="0">
                <a:latin typeface="Times New Roman" pitchFamily="18" charset="0"/>
              </a:rPr>
              <a:t>Modulation of </a:t>
            </a:r>
            <a:r>
              <a:rPr lang="en-AU" sz="2000" dirty="0" smtClean="0">
                <a:latin typeface="Times New Roman" pitchFamily="18" charset="0"/>
              </a:rPr>
              <a:t>Deposition Temperature </a:t>
            </a:r>
            <a:endParaRPr lang="en-AU" sz="2000" dirty="0"/>
          </a:p>
        </p:txBody>
      </p:sp>
      <p:grpSp>
        <p:nvGrpSpPr>
          <p:cNvPr id="174" name="Group 488"/>
          <p:cNvGrpSpPr>
            <a:grpSpLocks/>
          </p:cNvGrpSpPr>
          <p:nvPr/>
        </p:nvGrpSpPr>
        <p:grpSpPr bwMode="auto">
          <a:xfrm>
            <a:off x="6487509" y="2167285"/>
            <a:ext cx="2307960" cy="3373437"/>
            <a:chOff x="3776" y="1287"/>
            <a:chExt cx="1342" cy="2125"/>
          </a:xfrm>
        </p:grpSpPr>
        <p:sp>
          <p:nvSpPr>
            <p:cNvPr id="175" name="Text Box 153"/>
            <p:cNvSpPr txBox="1">
              <a:spLocks noChangeAspect="1" noChangeArrowheads="1"/>
            </p:cNvSpPr>
            <p:nvPr/>
          </p:nvSpPr>
          <p:spPr bwMode="auto">
            <a:xfrm>
              <a:off x="4181" y="2797"/>
              <a:ext cx="9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defTabSz="3986213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3986213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3986213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3986213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3986213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3986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3986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3986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39862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AU" sz="1600" b="1">
                  <a:solidFill>
                    <a:schemeClr val="bg1"/>
                  </a:solidFill>
                  <a:latin typeface="Times New Roman" pitchFamily="18" charset="0"/>
                </a:rPr>
                <a:t>MgO(100)</a:t>
              </a:r>
            </a:p>
          </p:txBody>
        </p:sp>
        <p:grpSp>
          <p:nvGrpSpPr>
            <p:cNvPr id="176" name="Group 154"/>
            <p:cNvGrpSpPr>
              <a:grpSpLocks noChangeAspect="1"/>
            </p:cNvGrpSpPr>
            <p:nvPr/>
          </p:nvGrpSpPr>
          <p:grpSpPr bwMode="auto">
            <a:xfrm>
              <a:off x="3776" y="1287"/>
              <a:ext cx="1203" cy="607"/>
              <a:chOff x="2514" y="1441"/>
              <a:chExt cx="1701" cy="1069"/>
            </a:xfrm>
          </p:grpSpPr>
          <p:sp>
            <p:nvSpPr>
              <p:cNvPr id="219" name="Rectangle 155"/>
              <p:cNvSpPr>
                <a:spLocks noChangeAspect="1" noChangeArrowheads="1"/>
              </p:cNvSpPr>
              <p:nvPr/>
            </p:nvSpPr>
            <p:spPr bwMode="auto">
              <a:xfrm>
                <a:off x="2514" y="1441"/>
                <a:ext cx="1701" cy="50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" name="Rectangle 156"/>
              <p:cNvSpPr>
                <a:spLocks noChangeAspect="1" noChangeArrowheads="1"/>
              </p:cNvSpPr>
              <p:nvPr/>
            </p:nvSpPr>
            <p:spPr bwMode="auto">
              <a:xfrm>
                <a:off x="2514" y="1946"/>
                <a:ext cx="1701" cy="564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7" name="Group 157"/>
            <p:cNvGrpSpPr>
              <a:grpSpLocks noChangeAspect="1"/>
            </p:cNvGrpSpPr>
            <p:nvPr/>
          </p:nvGrpSpPr>
          <p:grpSpPr bwMode="auto">
            <a:xfrm>
              <a:off x="3776" y="1890"/>
              <a:ext cx="1203" cy="607"/>
              <a:chOff x="2514" y="1441"/>
              <a:chExt cx="1701" cy="1069"/>
            </a:xfrm>
          </p:grpSpPr>
          <p:sp>
            <p:nvSpPr>
              <p:cNvPr id="215" name="Rectangle 158"/>
              <p:cNvSpPr>
                <a:spLocks noChangeAspect="1" noChangeArrowheads="1"/>
              </p:cNvSpPr>
              <p:nvPr/>
            </p:nvSpPr>
            <p:spPr bwMode="auto">
              <a:xfrm>
                <a:off x="2514" y="1441"/>
                <a:ext cx="1701" cy="50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" name="Rectangle 159"/>
              <p:cNvSpPr>
                <a:spLocks noChangeAspect="1" noChangeArrowheads="1"/>
              </p:cNvSpPr>
              <p:nvPr/>
            </p:nvSpPr>
            <p:spPr bwMode="auto">
              <a:xfrm>
                <a:off x="2514" y="1946"/>
                <a:ext cx="1701" cy="564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8" name="Group 160"/>
            <p:cNvGrpSpPr>
              <a:grpSpLocks noChangeAspect="1"/>
            </p:cNvGrpSpPr>
            <p:nvPr/>
          </p:nvGrpSpPr>
          <p:grpSpPr bwMode="auto">
            <a:xfrm>
              <a:off x="3776" y="2497"/>
              <a:ext cx="1203" cy="607"/>
              <a:chOff x="2514" y="1441"/>
              <a:chExt cx="1701" cy="1069"/>
            </a:xfrm>
          </p:grpSpPr>
          <p:sp>
            <p:nvSpPr>
              <p:cNvPr id="201" name="Rectangle 161"/>
              <p:cNvSpPr>
                <a:spLocks noChangeAspect="1" noChangeArrowheads="1"/>
              </p:cNvSpPr>
              <p:nvPr/>
            </p:nvSpPr>
            <p:spPr bwMode="auto">
              <a:xfrm>
                <a:off x="2514" y="1441"/>
                <a:ext cx="1701" cy="50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2" name="Rectangle 162"/>
              <p:cNvSpPr>
                <a:spLocks noChangeAspect="1" noChangeArrowheads="1"/>
              </p:cNvSpPr>
              <p:nvPr/>
            </p:nvSpPr>
            <p:spPr bwMode="auto">
              <a:xfrm>
                <a:off x="2514" y="1946"/>
                <a:ext cx="1701" cy="564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9" name="Line 163"/>
            <p:cNvSpPr>
              <a:spLocks noChangeAspect="1" noChangeShapeType="1"/>
            </p:cNvSpPr>
            <p:nvPr/>
          </p:nvSpPr>
          <p:spPr bwMode="auto">
            <a:xfrm>
              <a:off x="3980" y="2125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0" name="Line 164"/>
            <p:cNvSpPr>
              <a:spLocks noChangeAspect="1" noChangeShapeType="1"/>
            </p:cNvSpPr>
            <p:nvPr/>
          </p:nvSpPr>
          <p:spPr bwMode="auto">
            <a:xfrm>
              <a:off x="3980" y="2029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1" name="Line 165"/>
            <p:cNvSpPr>
              <a:spLocks noChangeAspect="1" noChangeShapeType="1"/>
            </p:cNvSpPr>
            <p:nvPr/>
          </p:nvSpPr>
          <p:spPr bwMode="auto">
            <a:xfrm>
              <a:off x="3980" y="1938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2" name="Line 166"/>
            <p:cNvSpPr>
              <a:spLocks noChangeAspect="1" noChangeShapeType="1"/>
            </p:cNvSpPr>
            <p:nvPr/>
          </p:nvSpPr>
          <p:spPr bwMode="auto">
            <a:xfrm>
              <a:off x="3980" y="3037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3" name="Line 167"/>
            <p:cNvSpPr>
              <a:spLocks noChangeAspect="1" noChangeShapeType="1"/>
            </p:cNvSpPr>
            <p:nvPr/>
          </p:nvSpPr>
          <p:spPr bwMode="auto">
            <a:xfrm>
              <a:off x="3980" y="2941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4" name="Line 168"/>
            <p:cNvSpPr>
              <a:spLocks noChangeAspect="1" noChangeShapeType="1"/>
            </p:cNvSpPr>
            <p:nvPr/>
          </p:nvSpPr>
          <p:spPr bwMode="auto">
            <a:xfrm>
              <a:off x="3980" y="2850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5" name="Line 169"/>
            <p:cNvSpPr>
              <a:spLocks noChangeAspect="1" noChangeShapeType="1"/>
            </p:cNvSpPr>
            <p:nvPr/>
          </p:nvSpPr>
          <p:spPr bwMode="auto">
            <a:xfrm>
              <a:off x="3980" y="2732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6" name="Line 170"/>
            <p:cNvSpPr>
              <a:spLocks noChangeAspect="1" noChangeShapeType="1"/>
            </p:cNvSpPr>
            <p:nvPr/>
          </p:nvSpPr>
          <p:spPr bwMode="auto">
            <a:xfrm>
              <a:off x="3980" y="2635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7" name="Line 171"/>
            <p:cNvSpPr>
              <a:spLocks noChangeAspect="1" noChangeShapeType="1"/>
            </p:cNvSpPr>
            <p:nvPr/>
          </p:nvSpPr>
          <p:spPr bwMode="auto">
            <a:xfrm>
              <a:off x="3980" y="2544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8" name="Line 172"/>
            <p:cNvSpPr>
              <a:spLocks noChangeAspect="1" noChangeShapeType="1"/>
            </p:cNvSpPr>
            <p:nvPr/>
          </p:nvSpPr>
          <p:spPr bwMode="auto">
            <a:xfrm>
              <a:off x="3980" y="2426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9" name="Line 173"/>
            <p:cNvSpPr>
              <a:spLocks noChangeAspect="1" noChangeShapeType="1"/>
            </p:cNvSpPr>
            <p:nvPr/>
          </p:nvSpPr>
          <p:spPr bwMode="auto">
            <a:xfrm>
              <a:off x="3980" y="2329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0" name="Line 174"/>
            <p:cNvSpPr>
              <a:spLocks noChangeAspect="1" noChangeShapeType="1"/>
            </p:cNvSpPr>
            <p:nvPr/>
          </p:nvSpPr>
          <p:spPr bwMode="auto">
            <a:xfrm>
              <a:off x="3980" y="2238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1" name="Line 175"/>
            <p:cNvSpPr>
              <a:spLocks noChangeAspect="1" noChangeShapeType="1"/>
            </p:cNvSpPr>
            <p:nvPr/>
          </p:nvSpPr>
          <p:spPr bwMode="auto">
            <a:xfrm>
              <a:off x="3980" y="1825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2" name="Line 176"/>
            <p:cNvSpPr>
              <a:spLocks noChangeAspect="1" noChangeShapeType="1"/>
            </p:cNvSpPr>
            <p:nvPr/>
          </p:nvSpPr>
          <p:spPr bwMode="auto">
            <a:xfrm>
              <a:off x="3980" y="1728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3" name="Line 177"/>
            <p:cNvSpPr>
              <a:spLocks noChangeAspect="1" noChangeShapeType="1"/>
            </p:cNvSpPr>
            <p:nvPr/>
          </p:nvSpPr>
          <p:spPr bwMode="auto">
            <a:xfrm>
              <a:off x="3980" y="1637"/>
              <a:ext cx="809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4" name="Line 178"/>
            <p:cNvSpPr>
              <a:spLocks noChangeAspect="1" noChangeShapeType="1"/>
            </p:cNvSpPr>
            <p:nvPr/>
          </p:nvSpPr>
          <p:spPr bwMode="auto">
            <a:xfrm>
              <a:off x="3980" y="1519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5" name="Line 179"/>
            <p:cNvSpPr>
              <a:spLocks noChangeAspect="1" noChangeShapeType="1"/>
            </p:cNvSpPr>
            <p:nvPr/>
          </p:nvSpPr>
          <p:spPr bwMode="auto">
            <a:xfrm>
              <a:off x="3980" y="1423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6" name="Line 180"/>
            <p:cNvSpPr>
              <a:spLocks noChangeAspect="1" noChangeShapeType="1"/>
            </p:cNvSpPr>
            <p:nvPr/>
          </p:nvSpPr>
          <p:spPr bwMode="auto">
            <a:xfrm>
              <a:off x="3980" y="1331"/>
              <a:ext cx="809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197" name="Group 181"/>
            <p:cNvGrpSpPr>
              <a:grpSpLocks noChangeAspect="1"/>
            </p:cNvGrpSpPr>
            <p:nvPr/>
          </p:nvGrpSpPr>
          <p:grpSpPr bwMode="auto">
            <a:xfrm>
              <a:off x="4336" y="3126"/>
              <a:ext cx="71" cy="286"/>
              <a:chOff x="1635" y="5546"/>
              <a:chExt cx="114" cy="497"/>
            </a:xfrm>
          </p:grpSpPr>
          <p:sp>
            <p:nvSpPr>
              <p:cNvPr id="198" name="Oval 182"/>
              <p:cNvSpPr>
                <a:spLocks noChangeAspect="1" noChangeArrowheads="1"/>
              </p:cNvSpPr>
              <p:nvPr/>
            </p:nvSpPr>
            <p:spPr bwMode="auto">
              <a:xfrm>
                <a:off x="1636" y="5930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" name="Oval 183"/>
              <p:cNvSpPr>
                <a:spLocks noChangeAspect="1" noChangeArrowheads="1"/>
              </p:cNvSpPr>
              <p:nvPr/>
            </p:nvSpPr>
            <p:spPr bwMode="auto">
              <a:xfrm>
                <a:off x="1635" y="5546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0" name="Oval 184"/>
              <p:cNvSpPr>
                <a:spLocks noChangeAspect="1" noChangeArrowheads="1"/>
              </p:cNvSpPr>
              <p:nvPr/>
            </p:nvSpPr>
            <p:spPr bwMode="auto">
              <a:xfrm>
                <a:off x="1635" y="5732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1" name="Text Box 186"/>
          <p:cNvSpPr txBox="1">
            <a:spLocks noChangeArrowheads="1"/>
          </p:cNvSpPr>
          <p:nvPr/>
        </p:nvSpPr>
        <p:spPr bwMode="auto">
          <a:xfrm>
            <a:off x="8544379" y="2151409"/>
            <a:ext cx="1809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>
                <a:solidFill>
                  <a:srgbClr val="0076C0"/>
                </a:solidFill>
                <a:latin typeface="Times New Roman" pitchFamily="18" charset="0"/>
              </a:rPr>
              <a:t>FM </a:t>
            </a:r>
          </a:p>
        </p:txBody>
      </p:sp>
      <p:sp>
        <p:nvSpPr>
          <p:cNvPr id="222" name="Text Box 187"/>
          <p:cNvSpPr txBox="1">
            <a:spLocks noChangeArrowheads="1"/>
          </p:cNvSpPr>
          <p:nvPr/>
        </p:nvSpPr>
        <p:spPr bwMode="auto">
          <a:xfrm>
            <a:off x="8544379" y="2638771"/>
            <a:ext cx="1809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>
                <a:solidFill>
                  <a:srgbClr val="0076C0"/>
                </a:solidFill>
                <a:latin typeface="Times New Roman" pitchFamily="18" charset="0"/>
              </a:rPr>
              <a:t>AFM</a:t>
            </a:r>
          </a:p>
        </p:txBody>
      </p:sp>
      <p:sp>
        <p:nvSpPr>
          <p:cNvPr id="223" name="Text Box 188"/>
          <p:cNvSpPr txBox="1">
            <a:spLocks noChangeArrowheads="1"/>
          </p:cNvSpPr>
          <p:nvPr/>
        </p:nvSpPr>
        <p:spPr bwMode="auto">
          <a:xfrm>
            <a:off x="8544379" y="3135659"/>
            <a:ext cx="1809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>
                <a:solidFill>
                  <a:srgbClr val="0076C0"/>
                </a:solidFill>
                <a:latin typeface="Times New Roman" pitchFamily="18" charset="0"/>
              </a:rPr>
              <a:t>FM</a:t>
            </a:r>
          </a:p>
        </p:txBody>
      </p:sp>
      <p:sp>
        <p:nvSpPr>
          <p:cNvPr id="224" name="Text Box 189"/>
          <p:cNvSpPr txBox="1">
            <a:spLocks noChangeArrowheads="1"/>
          </p:cNvSpPr>
          <p:nvPr/>
        </p:nvSpPr>
        <p:spPr bwMode="auto">
          <a:xfrm>
            <a:off x="8544379" y="3594446"/>
            <a:ext cx="1809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>
                <a:solidFill>
                  <a:srgbClr val="0076C0"/>
                </a:solidFill>
                <a:latin typeface="Times New Roman" pitchFamily="18" charset="0"/>
              </a:rPr>
              <a:t>AFM</a:t>
            </a:r>
          </a:p>
        </p:txBody>
      </p:sp>
      <p:sp>
        <p:nvSpPr>
          <p:cNvPr id="225" name="Text Box 190"/>
          <p:cNvSpPr txBox="1">
            <a:spLocks noChangeArrowheads="1"/>
          </p:cNvSpPr>
          <p:nvPr/>
        </p:nvSpPr>
        <p:spPr bwMode="auto">
          <a:xfrm>
            <a:off x="8193360" y="5025370"/>
            <a:ext cx="180922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000" b="1" dirty="0">
                <a:solidFill>
                  <a:srgbClr val="0076C0"/>
                </a:solidFill>
              </a:rPr>
              <a:t>…but only one material!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2360414" y="6309320"/>
            <a:ext cx="754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Saerbeck</a:t>
            </a:r>
            <a:r>
              <a:rPr lang="en-AU" sz="1400" dirty="0" smtClean="0"/>
              <a:t> et al., PRB </a:t>
            </a:r>
            <a:r>
              <a:rPr lang="en-AU" sz="1400" b="1" dirty="0"/>
              <a:t>82</a:t>
            </a:r>
            <a:r>
              <a:rPr lang="en-AU" sz="1400" dirty="0"/>
              <a:t>, 134409 </a:t>
            </a:r>
            <a:r>
              <a:rPr lang="en-AU" sz="1400" dirty="0" smtClean="0"/>
              <a:t>(2010</a:t>
            </a:r>
            <a:r>
              <a:rPr lang="en-AU" sz="1400" dirty="0"/>
              <a:t>), </a:t>
            </a:r>
            <a:r>
              <a:rPr lang="en-AU" sz="1400" dirty="0" smtClean="0"/>
              <a:t>   </a:t>
            </a:r>
          </a:p>
          <a:p>
            <a:r>
              <a:rPr lang="en-AU" sz="1400" dirty="0" err="1" smtClean="0"/>
              <a:t>Saerbeck</a:t>
            </a:r>
            <a:r>
              <a:rPr lang="en-AU" sz="1400" dirty="0" smtClean="0"/>
              <a:t> </a:t>
            </a:r>
            <a:r>
              <a:rPr lang="en-AU" sz="1400" dirty="0"/>
              <a:t>et </a:t>
            </a:r>
            <a:r>
              <a:rPr lang="en-AU" sz="1400" dirty="0" err="1"/>
              <a:t>al</a:t>
            </a:r>
            <a:r>
              <a:rPr lang="en-AU" sz="1400" dirty="0" err="1" smtClean="0"/>
              <a:t>.,Procedia</a:t>
            </a:r>
            <a:r>
              <a:rPr lang="en-AU" sz="1400" dirty="0" smtClean="0"/>
              <a:t> </a:t>
            </a:r>
            <a:r>
              <a:rPr lang="en-AU" sz="1400" dirty="0"/>
              <a:t>Engineering </a:t>
            </a:r>
            <a:r>
              <a:rPr lang="en-AU" sz="1400" b="1" dirty="0" smtClean="0"/>
              <a:t>36,</a:t>
            </a:r>
            <a:r>
              <a:rPr lang="en-AU" sz="1400" dirty="0" smtClean="0"/>
              <a:t> 488 (2012)</a:t>
            </a:r>
            <a:endParaRPr lang="en-AU" sz="1400" dirty="0"/>
          </a:p>
        </p:txBody>
      </p:sp>
      <p:pic>
        <p:nvPicPr>
          <p:cNvPr id="204" name="Picture 38" descr="Image result for University of 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38346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5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18312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988" name="Text Box 149"/>
          <p:cNvSpPr txBox="1">
            <a:spLocks noChangeArrowheads="1"/>
          </p:cNvSpPr>
          <p:nvPr/>
        </p:nvSpPr>
        <p:spPr bwMode="auto">
          <a:xfrm>
            <a:off x="-23531" y="1841029"/>
            <a:ext cx="27326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AU" dirty="0" smtClean="0">
                <a:latin typeface="Times New Roman" pitchFamily="18" charset="0"/>
              </a:rPr>
              <a:t>Chem. Order</a:t>
            </a:r>
            <a:r>
              <a:rPr lang="en-AU" dirty="0">
                <a:latin typeface="Times New Roman" pitchFamily="18" charset="0"/>
              </a:rPr>
              <a:t>: </a:t>
            </a:r>
            <a:endParaRPr lang="en-AU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AU" dirty="0" smtClean="0">
                <a:latin typeface="Times New Roman" pitchFamily="18" charset="0"/>
              </a:rPr>
              <a:t>AFM</a:t>
            </a:r>
            <a:endParaRPr lang="en-AU" dirty="0">
              <a:latin typeface="Times New Roman" pitchFamily="18" charset="0"/>
            </a:endParaRPr>
          </a:p>
        </p:txBody>
      </p:sp>
      <p:sp>
        <p:nvSpPr>
          <p:cNvPr id="41989" name="Text Box 150"/>
          <p:cNvSpPr txBox="1">
            <a:spLocks noChangeArrowheads="1"/>
          </p:cNvSpPr>
          <p:nvPr/>
        </p:nvSpPr>
        <p:spPr bwMode="auto">
          <a:xfrm>
            <a:off x="35298" y="4307223"/>
            <a:ext cx="26236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dirty="0" smtClean="0">
                <a:latin typeface="Times New Roman" pitchFamily="18" charset="0"/>
              </a:rPr>
              <a:t>Chem. Disorder</a:t>
            </a:r>
            <a:r>
              <a:rPr lang="en-AU" dirty="0">
                <a:latin typeface="Times New Roman" pitchFamily="18" charset="0"/>
              </a:rPr>
              <a:t>: FM</a:t>
            </a:r>
          </a:p>
        </p:txBody>
      </p:sp>
      <p:sp>
        <p:nvSpPr>
          <p:cNvPr id="41998" name="Rectangle 191"/>
          <p:cNvSpPr>
            <a:spLocks noGrp="1" noChangeArrowheads="1"/>
          </p:cNvSpPr>
          <p:nvPr>
            <p:ph type="title"/>
          </p:nvPr>
        </p:nvSpPr>
        <p:spPr>
          <a:xfrm>
            <a:off x="35298" y="429950"/>
            <a:ext cx="8049344" cy="1143000"/>
          </a:xfrm>
        </p:spPr>
        <p:txBody>
          <a:bodyPr/>
          <a:lstStyle/>
          <a:p>
            <a:r>
              <a:rPr lang="en-AU" dirty="0" smtClean="0">
                <a:solidFill>
                  <a:srgbClr val="0076C0"/>
                </a:solidFill>
              </a:rPr>
              <a:t>Chemical order modulation</a:t>
            </a:r>
            <a:endParaRPr lang="en-AU" baseline="-25000" dirty="0" smtClean="0">
              <a:solidFill>
                <a:srgbClr val="0076C0"/>
              </a:solidFill>
            </a:endParaRPr>
          </a:p>
        </p:txBody>
      </p:sp>
      <p:sp>
        <p:nvSpPr>
          <p:cNvPr id="41999" name="Text Box 192"/>
          <p:cNvSpPr txBox="1">
            <a:spLocks noChangeArrowheads="1"/>
          </p:cNvSpPr>
          <p:nvPr/>
        </p:nvSpPr>
        <p:spPr bwMode="auto">
          <a:xfrm>
            <a:off x="5491724" y="5697293"/>
            <a:ext cx="320569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800" b="1">
                <a:solidFill>
                  <a:srgbClr val="E80000"/>
                </a:solidFill>
                <a:latin typeface="Times New Roman" pitchFamily="18" charset="0"/>
              </a:rPr>
              <a:t>Disorder</a:t>
            </a:r>
          </a:p>
        </p:txBody>
      </p:sp>
      <p:grpSp>
        <p:nvGrpSpPr>
          <p:cNvPr id="42000" name="Group 264"/>
          <p:cNvGrpSpPr>
            <a:grpSpLocks/>
          </p:cNvGrpSpPr>
          <p:nvPr/>
        </p:nvGrpSpPr>
        <p:grpSpPr bwMode="auto">
          <a:xfrm>
            <a:off x="2597316" y="1382469"/>
            <a:ext cx="3216010" cy="2435225"/>
            <a:chOff x="173" y="823"/>
            <a:chExt cx="1870" cy="1534"/>
          </a:xfrm>
        </p:grpSpPr>
        <p:sp>
          <p:nvSpPr>
            <p:cNvPr id="42090" name="Rectangle 265"/>
            <p:cNvSpPr>
              <a:spLocks noChangeAspect="1" noChangeArrowheads="1"/>
            </p:cNvSpPr>
            <p:nvPr/>
          </p:nvSpPr>
          <p:spPr bwMode="auto">
            <a:xfrm>
              <a:off x="971" y="1287"/>
              <a:ext cx="732" cy="88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176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1" name="Rectangle 266"/>
            <p:cNvSpPr>
              <a:spLocks noChangeAspect="1" noChangeArrowheads="1"/>
            </p:cNvSpPr>
            <p:nvPr/>
          </p:nvSpPr>
          <p:spPr bwMode="auto">
            <a:xfrm>
              <a:off x="239" y="1287"/>
              <a:ext cx="732" cy="887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2176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2" name="AutoShape 267"/>
            <p:cNvSpPr>
              <a:spLocks noChangeArrowheads="1"/>
            </p:cNvSpPr>
            <p:nvPr/>
          </p:nvSpPr>
          <p:spPr bwMode="auto">
            <a:xfrm rot="5400000">
              <a:off x="160" y="1366"/>
              <a:ext cx="1172" cy="451"/>
            </a:xfrm>
            <a:prstGeom prst="parallelogram">
              <a:avLst>
                <a:gd name="adj" fmla="val 62524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93" name="AutoShape 268"/>
            <p:cNvSpPr>
              <a:spLocks noChangeAspect="1" noChangeArrowheads="1"/>
            </p:cNvSpPr>
            <p:nvPr/>
          </p:nvSpPr>
          <p:spPr bwMode="auto">
            <a:xfrm rot="10800000">
              <a:off x="671" y="1281"/>
              <a:ext cx="149" cy="691"/>
            </a:xfrm>
            <a:prstGeom prst="upArrow">
              <a:avLst>
                <a:gd name="adj1" fmla="val 53926"/>
                <a:gd name="adj2" fmla="val 17275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94" name="Line 269"/>
            <p:cNvSpPr>
              <a:spLocks noChangeShapeType="1"/>
            </p:cNvSpPr>
            <p:nvPr/>
          </p:nvSpPr>
          <p:spPr bwMode="auto">
            <a:xfrm flipH="1" flipV="1">
              <a:off x="242" y="1289"/>
              <a:ext cx="277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5" name="Line 270"/>
            <p:cNvSpPr>
              <a:spLocks noChangeShapeType="1"/>
            </p:cNvSpPr>
            <p:nvPr/>
          </p:nvSpPr>
          <p:spPr bwMode="auto">
            <a:xfrm flipH="1">
              <a:off x="242" y="1009"/>
              <a:ext cx="275" cy="11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6" name="Line 271"/>
            <p:cNvSpPr>
              <a:spLocks noChangeShapeType="1"/>
            </p:cNvSpPr>
            <p:nvPr/>
          </p:nvSpPr>
          <p:spPr bwMode="auto">
            <a:xfrm flipH="1" flipV="1">
              <a:off x="968" y="1289"/>
              <a:ext cx="279" cy="6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7" name="Line 272"/>
            <p:cNvSpPr>
              <a:spLocks noChangeShapeType="1"/>
            </p:cNvSpPr>
            <p:nvPr/>
          </p:nvSpPr>
          <p:spPr bwMode="auto">
            <a:xfrm flipH="1">
              <a:off x="969" y="1009"/>
              <a:ext cx="281" cy="1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8" name="Line 273"/>
            <p:cNvSpPr>
              <a:spLocks noChangeAspect="1" noChangeShapeType="1"/>
            </p:cNvSpPr>
            <p:nvPr/>
          </p:nvSpPr>
          <p:spPr bwMode="auto">
            <a:xfrm flipH="1" flipV="1">
              <a:off x="1707" y="1293"/>
              <a:ext cx="268" cy="6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99" name="Line 274"/>
            <p:cNvSpPr>
              <a:spLocks noChangeShapeType="1"/>
            </p:cNvSpPr>
            <p:nvPr/>
          </p:nvSpPr>
          <p:spPr bwMode="auto">
            <a:xfrm flipH="1">
              <a:off x="1703" y="1016"/>
              <a:ext cx="274" cy="11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0" name="Line 275"/>
            <p:cNvSpPr>
              <a:spLocks noChangeShapeType="1"/>
            </p:cNvSpPr>
            <p:nvPr/>
          </p:nvSpPr>
          <p:spPr bwMode="auto">
            <a:xfrm flipH="1">
              <a:off x="971" y="1012"/>
              <a:ext cx="1007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1" name="Line 276"/>
            <p:cNvSpPr>
              <a:spLocks noChangeShapeType="1"/>
            </p:cNvSpPr>
            <p:nvPr/>
          </p:nvSpPr>
          <p:spPr bwMode="auto">
            <a:xfrm flipH="1">
              <a:off x="239" y="1010"/>
              <a:ext cx="1011" cy="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2" name="Line 277"/>
            <p:cNvSpPr>
              <a:spLocks noChangeShapeType="1"/>
            </p:cNvSpPr>
            <p:nvPr/>
          </p:nvSpPr>
          <p:spPr bwMode="auto">
            <a:xfrm flipH="1">
              <a:off x="964" y="1896"/>
              <a:ext cx="1011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3" name="Line 278"/>
            <p:cNvSpPr>
              <a:spLocks noChangeShapeType="1"/>
            </p:cNvSpPr>
            <p:nvPr/>
          </p:nvSpPr>
          <p:spPr bwMode="auto">
            <a:xfrm flipH="1">
              <a:off x="241" y="1895"/>
              <a:ext cx="1008" cy="2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23" name="Oval 279"/>
            <p:cNvSpPr>
              <a:spLocks noChangeAspect="1" noChangeArrowheads="1"/>
            </p:cNvSpPr>
            <p:nvPr/>
          </p:nvSpPr>
          <p:spPr bwMode="auto">
            <a:xfrm>
              <a:off x="668" y="1965"/>
              <a:ext cx="128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105" name="Line 280"/>
            <p:cNvSpPr>
              <a:spLocks noChangeAspect="1" noChangeShapeType="1"/>
            </p:cNvSpPr>
            <p:nvPr/>
          </p:nvSpPr>
          <p:spPr bwMode="auto">
            <a:xfrm>
              <a:off x="238" y="1289"/>
              <a:ext cx="738" cy="8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106" name="AutoShape 281"/>
            <p:cNvSpPr>
              <a:spLocks noChangeAspect="1" noChangeArrowheads="1"/>
            </p:cNvSpPr>
            <p:nvPr/>
          </p:nvSpPr>
          <p:spPr bwMode="auto">
            <a:xfrm rot="5400000">
              <a:off x="890" y="1367"/>
              <a:ext cx="1172" cy="452"/>
            </a:xfrm>
            <a:prstGeom prst="parallelogram">
              <a:avLst>
                <a:gd name="adj" fmla="val 62158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107" name="Group 282"/>
            <p:cNvGrpSpPr>
              <a:grpSpLocks noChangeAspect="1"/>
            </p:cNvGrpSpPr>
            <p:nvPr/>
          </p:nvGrpSpPr>
          <p:grpSpPr bwMode="auto">
            <a:xfrm rot="10800000">
              <a:off x="1915" y="1740"/>
              <a:ext cx="128" cy="328"/>
              <a:chOff x="6288" y="5396"/>
              <a:chExt cx="340" cy="768"/>
            </a:xfrm>
          </p:grpSpPr>
          <p:sp>
            <p:nvSpPr>
              <p:cNvPr id="42153" name="AutoShape 28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4" name="Oval 28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29" name="Oval 285"/>
            <p:cNvSpPr>
              <a:spLocks noChangeAspect="1" noChangeArrowheads="1"/>
            </p:cNvSpPr>
            <p:nvPr/>
          </p:nvSpPr>
          <p:spPr bwMode="auto">
            <a:xfrm>
              <a:off x="1776" y="1521"/>
              <a:ext cx="129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09" name="Group 286"/>
            <p:cNvGrpSpPr>
              <a:grpSpLocks noChangeAspect="1"/>
            </p:cNvGrpSpPr>
            <p:nvPr/>
          </p:nvGrpSpPr>
          <p:grpSpPr bwMode="auto">
            <a:xfrm rot="10800000">
              <a:off x="1914" y="862"/>
              <a:ext cx="129" cy="328"/>
              <a:chOff x="6288" y="5396"/>
              <a:chExt cx="340" cy="768"/>
            </a:xfrm>
          </p:grpSpPr>
          <p:sp>
            <p:nvSpPr>
              <p:cNvPr id="42151" name="AutoShape 287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2" name="Oval 288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33" name="Oval 289"/>
            <p:cNvSpPr>
              <a:spLocks noChangeAspect="1" noChangeArrowheads="1"/>
            </p:cNvSpPr>
            <p:nvPr/>
          </p:nvSpPr>
          <p:spPr bwMode="auto">
            <a:xfrm>
              <a:off x="1043" y="1524"/>
              <a:ext cx="128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34" name="Oval 290"/>
            <p:cNvSpPr>
              <a:spLocks noChangeAspect="1" noChangeArrowheads="1"/>
            </p:cNvSpPr>
            <p:nvPr/>
          </p:nvSpPr>
          <p:spPr bwMode="auto">
            <a:xfrm>
              <a:off x="679" y="1080"/>
              <a:ext cx="130" cy="13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2" name="Group 291"/>
            <p:cNvGrpSpPr>
              <a:grpSpLocks noChangeAspect="1"/>
            </p:cNvGrpSpPr>
            <p:nvPr/>
          </p:nvGrpSpPr>
          <p:grpSpPr bwMode="auto">
            <a:xfrm rot="10800000">
              <a:off x="454" y="865"/>
              <a:ext cx="130" cy="328"/>
              <a:chOff x="6288" y="5396"/>
              <a:chExt cx="340" cy="768"/>
            </a:xfrm>
          </p:grpSpPr>
          <p:sp>
            <p:nvSpPr>
              <p:cNvPr id="42149" name="AutoShape 29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50" name="Oval 29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13" name="Group 294"/>
            <p:cNvGrpSpPr>
              <a:grpSpLocks noChangeAspect="1"/>
            </p:cNvGrpSpPr>
            <p:nvPr/>
          </p:nvGrpSpPr>
          <p:grpSpPr bwMode="auto">
            <a:xfrm>
              <a:off x="173" y="1102"/>
              <a:ext cx="128" cy="329"/>
              <a:chOff x="6288" y="5396"/>
              <a:chExt cx="340" cy="768"/>
            </a:xfrm>
          </p:grpSpPr>
          <p:sp>
            <p:nvSpPr>
              <p:cNvPr id="42147" name="AutoShape 29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8" name="Oval 29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41" name="Oval 297"/>
            <p:cNvSpPr>
              <a:spLocks noChangeAspect="1" noChangeArrowheads="1"/>
            </p:cNvSpPr>
            <p:nvPr/>
          </p:nvSpPr>
          <p:spPr bwMode="auto">
            <a:xfrm>
              <a:off x="312" y="1521"/>
              <a:ext cx="131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5" name="Group 298"/>
            <p:cNvGrpSpPr>
              <a:grpSpLocks noChangeAspect="1"/>
            </p:cNvGrpSpPr>
            <p:nvPr/>
          </p:nvGrpSpPr>
          <p:grpSpPr bwMode="auto">
            <a:xfrm>
              <a:off x="1183" y="823"/>
              <a:ext cx="130" cy="329"/>
              <a:chOff x="6288" y="5396"/>
              <a:chExt cx="340" cy="768"/>
            </a:xfrm>
          </p:grpSpPr>
          <p:sp>
            <p:nvSpPr>
              <p:cNvPr id="42145" name="AutoShape 29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6" name="Oval 30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45" name="Oval 301"/>
            <p:cNvSpPr>
              <a:spLocks noChangeAspect="1" noChangeArrowheads="1"/>
            </p:cNvSpPr>
            <p:nvPr/>
          </p:nvSpPr>
          <p:spPr bwMode="auto">
            <a:xfrm>
              <a:off x="1408" y="1079"/>
              <a:ext cx="129" cy="138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46" name="Oval 302"/>
            <p:cNvSpPr>
              <a:spLocks noChangeAspect="1" noChangeArrowheads="1"/>
            </p:cNvSpPr>
            <p:nvPr/>
          </p:nvSpPr>
          <p:spPr bwMode="auto">
            <a:xfrm>
              <a:off x="1409" y="1965"/>
              <a:ext cx="128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18" name="Group 303"/>
            <p:cNvGrpSpPr>
              <a:grpSpLocks noChangeAspect="1"/>
            </p:cNvGrpSpPr>
            <p:nvPr/>
          </p:nvGrpSpPr>
          <p:grpSpPr bwMode="auto">
            <a:xfrm>
              <a:off x="1184" y="1713"/>
              <a:ext cx="130" cy="329"/>
              <a:chOff x="6288" y="5396"/>
              <a:chExt cx="340" cy="768"/>
            </a:xfrm>
          </p:grpSpPr>
          <p:sp>
            <p:nvSpPr>
              <p:cNvPr id="42143" name="AutoShape 30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4" name="Oval 30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19" name="AutoShape 306"/>
            <p:cNvSpPr>
              <a:spLocks noChangeAspect="1" noChangeArrowheads="1"/>
            </p:cNvSpPr>
            <p:nvPr/>
          </p:nvSpPr>
          <p:spPr bwMode="auto">
            <a:xfrm>
              <a:off x="1404" y="1289"/>
              <a:ext cx="149" cy="659"/>
            </a:xfrm>
            <a:prstGeom prst="upArrow">
              <a:avLst>
                <a:gd name="adj1" fmla="val 53926"/>
                <a:gd name="adj2" fmla="val 16475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120" name="Line 307"/>
            <p:cNvSpPr>
              <a:spLocks noChangeShapeType="1"/>
            </p:cNvSpPr>
            <p:nvPr/>
          </p:nvSpPr>
          <p:spPr bwMode="auto">
            <a:xfrm flipV="1">
              <a:off x="964" y="1283"/>
              <a:ext cx="742" cy="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1" name="Group 308"/>
            <p:cNvGrpSpPr>
              <a:grpSpLocks noChangeAspect="1"/>
            </p:cNvGrpSpPr>
            <p:nvPr/>
          </p:nvGrpSpPr>
          <p:grpSpPr bwMode="auto">
            <a:xfrm>
              <a:off x="1636" y="1099"/>
              <a:ext cx="130" cy="328"/>
              <a:chOff x="6288" y="5396"/>
              <a:chExt cx="340" cy="768"/>
            </a:xfrm>
          </p:grpSpPr>
          <p:sp>
            <p:nvSpPr>
              <p:cNvPr id="42141" name="AutoShape 30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2" name="Oval 31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22" name="Group 311"/>
            <p:cNvGrpSpPr>
              <a:grpSpLocks noChangeAspect="1"/>
            </p:cNvGrpSpPr>
            <p:nvPr/>
          </p:nvGrpSpPr>
          <p:grpSpPr bwMode="auto">
            <a:xfrm rot="10800000">
              <a:off x="907" y="2028"/>
              <a:ext cx="128" cy="329"/>
              <a:chOff x="6288" y="5396"/>
              <a:chExt cx="340" cy="768"/>
            </a:xfrm>
          </p:grpSpPr>
          <p:sp>
            <p:nvSpPr>
              <p:cNvPr id="42139" name="AutoShape 31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40" name="Oval 31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23" name="Group 314"/>
            <p:cNvGrpSpPr>
              <a:grpSpLocks noChangeAspect="1"/>
            </p:cNvGrpSpPr>
            <p:nvPr/>
          </p:nvGrpSpPr>
          <p:grpSpPr bwMode="auto">
            <a:xfrm rot="10800000">
              <a:off x="456" y="1747"/>
              <a:ext cx="130" cy="328"/>
              <a:chOff x="6288" y="5396"/>
              <a:chExt cx="340" cy="768"/>
            </a:xfrm>
          </p:grpSpPr>
          <p:sp>
            <p:nvSpPr>
              <p:cNvPr id="42137" name="AutoShape 31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8" name="Oval 31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24" name="Line 317"/>
            <p:cNvSpPr>
              <a:spLocks noChangeAspect="1" noChangeShapeType="1"/>
            </p:cNvSpPr>
            <p:nvPr/>
          </p:nvSpPr>
          <p:spPr bwMode="auto">
            <a:xfrm flipV="1">
              <a:off x="238" y="1283"/>
              <a:ext cx="742" cy="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5" name="Group 318"/>
            <p:cNvGrpSpPr>
              <a:grpSpLocks noChangeAspect="1"/>
            </p:cNvGrpSpPr>
            <p:nvPr/>
          </p:nvGrpSpPr>
          <p:grpSpPr bwMode="auto">
            <a:xfrm>
              <a:off x="175" y="1985"/>
              <a:ext cx="129" cy="328"/>
              <a:chOff x="6288" y="5396"/>
              <a:chExt cx="340" cy="768"/>
            </a:xfrm>
          </p:grpSpPr>
          <p:sp>
            <p:nvSpPr>
              <p:cNvPr id="42135" name="AutoShape 31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6" name="Oval 32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65" name="Oval 321"/>
            <p:cNvSpPr>
              <a:spLocks noChangeAspect="1" noChangeArrowheads="1"/>
            </p:cNvSpPr>
            <p:nvPr/>
          </p:nvSpPr>
          <p:spPr bwMode="auto">
            <a:xfrm>
              <a:off x="545" y="1668"/>
              <a:ext cx="130" cy="13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127" name="Line 322"/>
            <p:cNvSpPr>
              <a:spLocks noChangeShapeType="1"/>
            </p:cNvSpPr>
            <p:nvPr/>
          </p:nvSpPr>
          <p:spPr bwMode="auto">
            <a:xfrm>
              <a:off x="973" y="1291"/>
              <a:ext cx="729" cy="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grpSp>
          <p:nvGrpSpPr>
            <p:cNvPr id="42128" name="Group 323"/>
            <p:cNvGrpSpPr>
              <a:grpSpLocks noChangeAspect="1"/>
            </p:cNvGrpSpPr>
            <p:nvPr/>
          </p:nvGrpSpPr>
          <p:grpSpPr bwMode="auto">
            <a:xfrm rot="10800000">
              <a:off x="903" y="1141"/>
              <a:ext cx="128" cy="329"/>
              <a:chOff x="6288" y="5396"/>
              <a:chExt cx="340" cy="768"/>
            </a:xfrm>
          </p:grpSpPr>
          <p:sp>
            <p:nvSpPr>
              <p:cNvPr id="42133" name="AutoShape 324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4" name="Oval 325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070" name="Oval 326"/>
            <p:cNvSpPr>
              <a:spLocks noChangeAspect="1" noChangeArrowheads="1"/>
            </p:cNvSpPr>
            <p:nvPr/>
          </p:nvSpPr>
          <p:spPr bwMode="auto">
            <a:xfrm>
              <a:off x="1268" y="1644"/>
              <a:ext cx="129" cy="14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130" name="Group 327"/>
            <p:cNvGrpSpPr>
              <a:grpSpLocks noChangeAspect="1"/>
            </p:cNvGrpSpPr>
            <p:nvPr/>
          </p:nvGrpSpPr>
          <p:grpSpPr bwMode="auto">
            <a:xfrm>
              <a:off x="1637" y="1982"/>
              <a:ext cx="129" cy="328"/>
              <a:chOff x="6288" y="5396"/>
              <a:chExt cx="340" cy="768"/>
            </a:xfrm>
          </p:grpSpPr>
          <p:sp>
            <p:nvSpPr>
              <p:cNvPr id="42131" name="AutoShape 328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132" name="Oval 329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001" name="Text Box 330"/>
          <p:cNvSpPr txBox="1">
            <a:spLocks noChangeArrowheads="1"/>
          </p:cNvSpPr>
          <p:nvPr/>
        </p:nvSpPr>
        <p:spPr bwMode="auto">
          <a:xfrm>
            <a:off x="3701215" y="3673231"/>
            <a:ext cx="1179777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3800" b="1" dirty="0"/>
              <a:t>+</a:t>
            </a:r>
          </a:p>
        </p:txBody>
      </p:sp>
      <p:grpSp>
        <p:nvGrpSpPr>
          <p:cNvPr id="42002" name="Group 331"/>
          <p:cNvGrpSpPr>
            <a:grpSpLocks noChangeAspect="1"/>
          </p:cNvGrpSpPr>
          <p:nvPr/>
        </p:nvGrpSpPr>
        <p:grpSpPr bwMode="auto">
          <a:xfrm>
            <a:off x="2537122" y="3943106"/>
            <a:ext cx="3276204" cy="2720975"/>
            <a:chOff x="3996" y="842"/>
            <a:chExt cx="1575" cy="1417"/>
          </a:xfrm>
        </p:grpSpPr>
        <p:sp>
          <p:nvSpPr>
            <p:cNvPr id="42019" name="Rectangle 332"/>
            <p:cNvSpPr>
              <a:spLocks noChangeAspect="1" noChangeArrowheads="1"/>
            </p:cNvSpPr>
            <p:nvPr/>
          </p:nvSpPr>
          <p:spPr bwMode="auto">
            <a:xfrm>
              <a:off x="4662" y="1248"/>
              <a:ext cx="610" cy="695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3065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0" name="AutoShape 333"/>
            <p:cNvSpPr>
              <a:spLocks noChangeAspect="1" noChangeArrowheads="1"/>
            </p:cNvSpPr>
            <p:nvPr/>
          </p:nvSpPr>
          <p:spPr bwMode="auto">
            <a:xfrm rot="5400000">
              <a:off x="4616" y="1290"/>
              <a:ext cx="949" cy="363"/>
            </a:xfrm>
            <a:prstGeom prst="parallelogram">
              <a:avLst>
                <a:gd name="adj" fmla="val 69159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1" name="AutoShape 334"/>
            <p:cNvSpPr>
              <a:spLocks noChangeAspect="1" noChangeArrowheads="1"/>
            </p:cNvSpPr>
            <p:nvPr/>
          </p:nvSpPr>
          <p:spPr bwMode="auto">
            <a:xfrm>
              <a:off x="4998" y="1249"/>
              <a:ext cx="124" cy="517"/>
            </a:xfrm>
            <a:prstGeom prst="upArrow">
              <a:avLst>
                <a:gd name="adj1" fmla="val 53926"/>
                <a:gd name="adj2" fmla="val 155308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3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2" name="Rectangle 335"/>
            <p:cNvSpPr>
              <a:spLocks noChangeAspect="1" noChangeArrowheads="1"/>
            </p:cNvSpPr>
            <p:nvPr/>
          </p:nvSpPr>
          <p:spPr bwMode="auto">
            <a:xfrm>
              <a:off x="4051" y="1248"/>
              <a:ext cx="610" cy="695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306500" prstMaterial="legacyWirefram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2023" name="AutoShape 336"/>
            <p:cNvSpPr>
              <a:spLocks noChangeAspect="1" noChangeArrowheads="1"/>
            </p:cNvSpPr>
            <p:nvPr/>
          </p:nvSpPr>
          <p:spPr bwMode="auto">
            <a:xfrm rot="5400000">
              <a:off x="4006" y="1291"/>
              <a:ext cx="949" cy="361"/>
            </a:xfrm>
            <a:prstGeom prst="parallelogram">
              <a:avLst>
                <a:gd name="adj" fmla="val 69542"/>
              </a:avLst>
            </a:prstGeom>
            <a:solidFill>
              <a:schemeClr val="hlink">
                <a:alpha val="41176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4" name="AutoShape 337"/>
            <p:cNvSpPr>
              <a:spLocks noChangeAspect="1" noChangeArrowheads="1"/>
            </p:cNvSpPr>
            <p:nvPr/>
          </p:nvSpPr>
          <p:spPr bwMode="auto">
            <a:xfrm>
              <a:off x="4391" y="1242"/>
              <a:ext cx="126" cy="543"/>
            </a:xfrm>
            <a:prstGeom prst="upArrow">
              <a:avLst>
                <a:gd name="adj1" fmla="val 53926"/>
                <a:gd name="adj2" fmla="val 160530"/>
              </a:avLst>
            </a:prstGeom>
            <a:solidFill>
              <a:srgbClr val="80808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1500000" lon="3000000" rev="0"/>
              </a:camera>
              <a:lightRig rig="legacyFlat2" dir="b"/>
            </a:scene3d>
            <a:sp3d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42025" name="Group 338"/>
            <p:cNvGrpSpPr>
              <a:grpSpLocks noChangeAspect="1"/>
            </p:cNvGrpSpPr>
            <p:nvPr/>
          </p:nvGrpSpPr>
          <p:grpSpPr bwMode="auto">
            <a:xfrm>
              <a:off x="4051" y="998"/>
              <a:ext cx="218" cy="950"/>
              <a:chOff x="784" y="8628"/>
              <a:chExt cx="487" cy="1855"/>
            </a:xfrm>
          </p:grpSpPr>
          <p:sp>
            <p:nvSpPr>
              <p:cNvPr id="42088" name="Line 33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89" name="Line 340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26" name="Group 341"/>
            <p:cNvGrpSpPr>
              <a:grpSpLocks noChangeAspect="1"/>
            </p:cNvGrpSpPr>
            <p:nvPr/>
          </p:nvGrpSpPr>
          <p:grpSpPr bwMode="auto">
            <a:xfrm>
              <a:off x="4656" y="998"/>
              <a:ext cx="218" cy="950"/>
              <a:chOff x="784" y="8628"/>
              <a:chExt cx="487" cy="1855"/>
            </a:xfrm>
          </p:grpSpPr>
          <p:sp>
            <p:nvSpPr>
              <p:cNvPr id="42086" name="Line 34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792" y="9117"/>
                <a:ext cx="479" cy="8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87" name="Line 343"/>
              <p:cNvSpPr>
                <a:spLocks noChangeAspect="1" noChangeShapeType="1"/>
              </p:cNvSpPr>
              <p:nvPr/>
            </p:nvSpPr>
            <p:spPr bwMode="auto">
              <a:xfrm flipH="1">
                <a:off x="784" y="8628"/>
                <a:ext cx="482" cy="18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42027" name="Line 344"/>
            <p:cNvSpPr>
              <a:spLocks noChangeAspect="1" noChangeShapeType="1"/>
            </p:cNvSpPr>
            <p:nvPr/>
          </p:nvSpPr>
          <p:spPr bwMode="auto">
            <a:xfrm flipH="1" flipV="1">
              <a:off x="5275" y="1243"/>
              <a:ext cx="247" cy="4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28" name="Line 345"/>
            <p:cNvSpPr>
              <a:spLocks noChangeAspect="1" noChangeShapeType="1"/>
            </p:cNvSpPr>
            <p:nvPr/>
          </p:nvSpPr>
          <p:spPr bwMode="auto">
            <a:xfrm flipH="1">
              <a:off x="5275" y="993"/>
              <a:ext cx="236" cy="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90" name="Oval 346"/>
            <p:cNvSpPr>
              <a:spLocks noChangeAspect="1" noChangeArrowheads="1"/>
            </p:cNvSpPr>
            <p:nvPr/>
          </p:nvSpPr>
          <p:spPr bwMode="auto">
            <a:xfrm>
              <a:off x="4710" y="1400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1" name="Oval 347"/>
            <p:cNvSpPr>
              <a:spLocks noChangeAspect="1" noChangeArrowheads="1"/>
            </p:cNvSpPr>
            <p:nvPr/>
          </p:nvSpPr>
          <p:spPr bwMode="auto">
            <a:xfrm>
              <a:off x="4106" y="1407"/>
              <a:ext cx="107" cy="117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031" name="Line 348"/>
            <p:cNvSpPr>
              <a:spLocks noChangeAspect="1" noChangeShapeType="1"/>
            </p:cNvSpPr>
            <p:nvPr/>
          </p:nvSpPr>
          <p:spPr bwMode="auto">
            <a:xfrm flipH="1">
              <a:off x="4662" y="10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2" name="Line 349"/>
            <p:cNvSpPr>
              <a:spLocks noChangeAspect="1" noChangeShapeType="1"/>
            </p:cNvSpPr>
            <p:nvPr/>
          </p:nvSpPr>
          <p:spPr bwMode="auto">
            <a:xfrm flipH="1">
              <a:off x="4051" y="10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3" name="Line 350"/>
            <p:cNvSpPr>
              <a:spLocks noChangeAspect="1" noChangeShapeType="1"/>
            </p:cNvSpPr>
            <p:nvPr/>
          </p:nvSpPr>
          <p:spPr bwMode="auto">
            <a:xfrm flipH="1">
              <a:off x="4656" y="17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2034" name="Line 351"/>
            <p:cNvSpPr>
              <a:spLocks noChangeAspect="1" noChangeShapeType="1"/>
            </p:cNvSpPr>
            <p:nvPr/>
          </p:nvSpPr>
          <p:spPr bwMode="auto">
            <a:xfrm flipH="1">
              <a:off x="4046" y="1700"/>
              <a:ext cx="82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16096" name="Oval 352"/>
            <p:cNvSpPr>
              <a:spLocks noChangeAspect="1" noChangeArrowheads="1"/>
            </p:cNvSpPr>
            <p:nvPr/>
          </p:nvSpPr>
          <p:spPr bwMode="auto">
            <a:xfrm>
              <a:off x="4240" y="1620"/>
              <a:ext cx="106" cy="11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7" name="Oval 353"/>
            <p:cNvSpPr>
              <a:spLocks noChangeAspect="1" noChangeArrowheads="1"/>
            </p:cNvSpPr>
            <p:nvPr/>
          </p:nvSpPr>
          <p:spPr bwMode="auto">
            <a:xfrm>
              <a:off x="4409" y="1756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098" name="Oval 354"/>
            <p:cNvSpPr>
              <a:spLocks noChangeAspect="1" noChangeArrowheads="1"/>
            </p:cNvSpPr>
            <p:nvPr/>
          </p:nvSpPr>
          <p:spPr bwMode="auto">
            <a:xfrm>
              <a:off x="5016" y="1753"/>
              <a:ext cx="107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38" name="Group 355"/>
            <p:cNvGrpSpPr>
              <a:grpSpLocks noChangeAspect="1"/>
            </p:cNvGrpSpPr>
            <p:nvPr/>
          </p:nvGrpSpPr>
          <p:grpSpPr bwMode="auto">
            <a:xfrm>
              <a:off x="5462" y="1533"/>
              <a:ext cx="108" cy="259"/>
              <a:chOff x="6288" y="5396"/>
              <a:chExt cx="340" cy="768"/>
            </a:xfrm>
          </p:grpSpPr>
          <p:sp>
            <p:nvSpPr>
              <p:cNvPr id="42084" name="AutoShape 356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5" name="Oval 357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39" name="Group 358"/>
            <p:cNvGrpSpPr>
              <a:grpSpLocks noChangeAspect="1"/>
            </p:cNvGrpSpPr>
            <p:nvPr/>
          </p:nvGrpSpPr>
          <p:grpSpPr bwMode="auto">
            <a:xfrm>
              <a:off x="5463" y="849"/>
              <a:ext cx="108" cy="257"/>
              <a:chOff x="6288" y="5396"/>
              <a:chExt cx="340" cy="768"/>
            </a:xfrm>
          </p:grpSpPr>
          <p:sp>
            <p:nvSpPr>
              <p:cNvPr id="42082" name="AutoShape 35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3" name="Oval 36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0" name="Group 361"/>
            <p:cNvGrpSpPr>
              <a:grpSpLocks noChangeAspect="1"/>
            </p:cNvGrpSpPr>
            <p:nvPr/>
          </p:nvGrpSpPr>
          <p:grpSpPr bwMode="auto">
            <a:xfrm>
              <a:off x="4834" y="847"/>
              <a:ext cx="107" cy="258"/>
              <a:chOff x="6288" y="5396"/>
              <a:chExt cx="340" cy="768"/>
            </a:xfrm>
          </p:grpSpPr>
          <p:sp>
            <p:nvSpPr>
              <p:cNvPr id="42080" name="AutoShape 362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81" name="Oval 363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1" name="Group 364"/>
            <p:cNvGrpSpPr>
              <a:grpSpLocks noChangeAspect="1"/>
            </p:cNvGrpSpPr>
            <p:nvPr/>
          </p:nvGrpSpPr>
          <p:grpSpPr bwMode="auto">
            <a:xfrm>
              <a:off x="4224" y="842"/>
              <a:ext cx="107" cy="258"/>
              <a:chOff x="6288" y="5396"/>
              <a:chExt cx="340" cy="768"/>
            </a:xfrm>
          </p:grpSpPr>
          <p:sp>
            <p:nvSpPr>
              <p:cNvPr id="42078" name="AutoShape 365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9" name="Oval 366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2" name="Group 367"/>
            <p:cNvGrpSpPr>
              <a:grpSpLocks noChangeAspect="1"/>
            </p:cNvGrpSpPr>
            <p:nvPr/>
          </p:nvGrpSpPr>
          <p:grpSpPr bwMode="auto">
            <a:xfrm>
              <a:off x="4827" y="1542"/>
              <a:ext cx="108" cy="258"/>
              <a:chOff x="6288" y="5396"/>
              <a:chExt cx="340" cy="768"/>
            </a:xfrm>
          </p:grpSpPr>
          <p:sp>
            <p:nvSpPr>
              <p:cNvPr id="42076" name="AutoShape 368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7" name="Oval 369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3" name="Group 370"/>
            <p:cNvGrpSpPr>
              <a:grpSpLocks noChangeAspect="1"/>
            </p:cNvGrpSpPr>
            <p:nvPr/>
          </p:nvGrpSpPr>
          <p:grpSpPr bwMode="auto">
            <a:xfrm>
              <a:off x="4409" y="968"/>
              <a:ext cx="108" cy="258"/>
              <a:chOff x="6288" y="5396"/>
              <a:chExt cx="340" cy="768"/>
            </a:xfrm>
          </p:grpSpPr>
          <p:sp>
            <p:nvSpPr>
              <p:cNvPr id="42074" name="AutoShape 371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75" name="Oval 372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4" name="Group 373"/>
            <p:cNvGrpSpPr>
              <a:grpSpLocks noChangeAspect="1"/>
            </p:cNvGrpSpPr>
            <p:nvPr/>
          </p:nvGrpSpPr>
          <p:grpSpPr bwMode="auto">
            <a:xfrm>
              <a:off x="4656" y="1244"/>
              <a:ext cx="617" cy="699"/>
              <a:chOff x="2136" y="9111"/>
              <a:chExt cx="1378" cy="1366"/>
            </a:xfrm>
          </p:grpSpPr>
          <p:sp>
            <p:nvSpPr>
              <p:cNvPr id="42072" name="Line 374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73" name="Line 375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45" name="Group 376"/>
            <p:cNvGrpSpPr>
              <a:grpSpLocks noChangeAspect="1"/>
            </p:cNvGrpSpPr>
            <p:nvPr/>
          </p:nvGrpSpPr>
          <p:grpSpPr bwMode="auto">
            <a:xfrm>
              <a:off x="4051" y="1244"/>
              <a:ext cx="617" cy="699"/>
              <a:chOff x="2136" y="9111"/>
              <a:chExt cx="1378" cy="1366"/>
            </a:xfrm>
          </p:grpSpPr>
          <p:sp>
            <p:nvSpPr>
              <p:cNvPr id="42070" name="Line 377"/>
              <p:cNvSpPr>
                <a:spLocks noChangeAspect="1" noChangeShapeType="1"/>
              </p:cNvSpPr>
              <p:nvPr/>
            </p:nvSpPr>
            <p:spPr bwMode="auto">
              <a:xfrm flipV="1">
                <a:off x="2136" y="9111"/>
                <a:ext cx="1378" cy="13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071" name="Line 378"/>
              <p:cNvSpPr>
                <a:spLocks noChangeAspect="1" noChangeShapeType="1"/>
              </p:cNvSpPr>
              <p:nvPr/>
            </p:nvSpPr>
            <p:spPr bwMode="auto">
              <a:xfrm>
                <a:off x="2136" y="9120"/>
                <a:ext cx="1370" cy="13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2046" name="Group 379"/>
            <p:cNvGrpSpPr>
              <a:grpSpLocks noChangeAspect="1"/>
            </p:cNvGrpSpPr>
            <p:nvPr/>
          </p:nvGrpSpPr>
          <p:grpSpPr bwMode="auto">
            <a:xfrm>
              <a:off x="3996" y="1102"/>
              <a:ext cx="108" cy="258"/>
              <a:chOff x="6288" y="5396"/>
              <a:chExt cx="340" cy="768"/>
            </a:xfrm>
          </p:grpSpPr>
          <p:sp>
            <p:nvSpPr>
              <p:cNvPr id="42068" name="AutoShape 38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9" name="Oval 38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47" name="Group 382"/>
            <p:cNvGrpSpPr>
              <a:grpSpLocks noChangeAspect="1"/>
            </p:cNvGrpSpPr>
            <p:nvPr/>
          </p:nvGrpSpPr>
          <p:grpSpPr bwMode="auto">
            <a:xfrm>
              <a:off x="4608" y="1795"/>
              <a:ext cx="107" cy="259"/>
              <a:chOff x="6288" y="5396"/>
              <a:chExt cx="340" cy="768"/>
            </a:xfrm>
          </p:grpSpPr>
          <p:sp>
            <p:nvSpPr>
              <p:cNvPr id="42066" name="AutoShape 38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7" name="Oval 38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129" name="Oval 385"/>
            <p:cNvSpPr>
              <a:spLocks noChangeAspect="1" noChangeArrowheads="1"/>
            </p:cNvSpPr>
            <p:nvPr/>
          </p:nvSpPr>
          <p:spPr bwMode="auto">
            <a:xfrm>
              <a:off x="4306" y="1535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49" name="Group 386"/>
            <p:cNvGrpSpPr>
              <a:grpSpLocks noChangeAspect="1"/>
            </p:cNvGrpSpPr>
            <p:nvPr/>
          </p:nvGrpSpPr>
          <p:grpSpPr bwMode="auto">
            <a:xfrm>
              <a:off x="3999" y="1795"/>
              <a:ext cx="107" cy="259"/>
              <a:chOff x="6288" y="5396"/>
              <a:chExt cx="340" cy="768"/>
            </a:xfrm>
          </p:grpSpPr>
          <p:sp>
            <p:nvSpPr>
              <p:cNvPr id="42064" name="AutoShape 387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5" name="Oval 388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50" name="Group 389"/>
            <p:cNvGrpSpPr>
              <a:grpSpLocks noChangeAspect="1"/>
            </p:cNvGrpSpPr>
            <p:nvPr/>
          </p:nvGrpSpPr>
          <p:grpSpPr bwMode="auto">
            <a:xfrm>
              <a:off x="4908" y="1444"/>
              <a:ext cx="108" cy="258"/>
              <a:chOff x="6288" y="5396"/>
              <a:chExt cx="340" cy="768"/>
            </a:xfrm>
          </p:grpSpPr>
          <p:sp>
            <p:nvSpPr>
              <p:cNvPr id="42062" name="AutoShape 390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3" name="Oval 391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51" name="Group 392"/>
            <p:cNvGrpSpPr>
              <a:grpSpLocks noChangeAspect="1"/>
            </p:cNvGrpSpPr>
            <p:nvPr/>
          </p:nvGrpSpPr>
          <p:grpSpPr bwMode="auto">
            <a:xfrm>
              <a:off x="5337" y="1319"/>
              <a:ext cx="106" cy="257"/>
              <a:chOff x="6288" y="5396"/>
              <a:chExt cx="340" cy="768"/>
            </a:xfrm>
          </p:grpSpPr>
          <p:sp>
            <p:nvSpPr>
              <p:cNvPr id="42060" name="AutoShape 393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61" name="Oval 394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139" name="Oval 395"/>
            <p:cNvSpPr>
              <a:spLocks noChangeAspect="1" noChangeArrowheads="1"/>
            </p:cNvSpPr>
            <p:nvPr/>
          </p:nvSpPr>
          <p:spPr bwMode="auto">
            <a:xfrm>
              <a:off x="5016" y="1059"/>
              <a:ext cx="107" cy="117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140" name="Oval 396"/>
            <p:cNvSpPr>
              <a:spLocks noChangeAspect="1" noChangeArrowheads="1"/>
            </p:cNvSpPr>
            <p:nvPr/>
          </p:nvSpPr>
          <p:spPr bwMode="auto">
            <a:xfrm>
              <a:off x="5214" y="1879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16141" name="Oval 397"/>
            <p:cNvSpPr>
              <a:spLocks noChangeAspect="1" noChangeArrowheads="1"/>
            </p:cNvSpPr>
            <p:nvPr/>
          </p:nvSpPr>
          <p:spPr bwMode="auto">
            <a:xfrm>
              <a:off x="4608" y="1184"/>
              <a:ext cx="108" cy="11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42055" name="Group 398"/>
            <p:cNvGrpSpPr>
              <a:grpSpLocks noChangeAspect="1"/>
            </p:cNvGrpSpPr>
            <p:nvPr/>
          </p:nvGrpSpPr>
          <p:grpSpPr bwMode="auto">
            <a:xfrm>
              <a:off x="5217" y="1098"/>
              <a:ext cx="108" cy="258"/>
              <a:chOff x="6288" y="5396"/>
              <a:chExt cx="340" cy="768"/>
            </a:xfrm>
          </p:grpSpPr>
          <p:sp>
            <p:nvSpPr>
              <p:cNvPr id="42058" name="AutoShape 399"/>
              <p:cNvSpPr>
                <a:spLocks noChangeAspect="1" noChangeArrowheads="1"/>
              </p:cNvSpPr>
              <p:nvPr/>
            </p:nvSpPr>
            <p:spPr bwMode="auto">
              <a:xfrm>
                <a:off x="6419" y="5396"/>
                <a:ext cx="78" cy="768"/>
              </a:xfrm>
              <a:prstGeom prst="upArrow">
                <a:avLst>
                  <a:gd name="adj1" fmla="val 50000"/>
                  <a:gd name="adj2" fmla="val 246154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59" name="Oval 400"/>
              <p:cNvSpPr>
                <a:spLocks noChangeAspect="1" noChangeArrowheads="1"/>
              </p:cNvSpPr>
              <p:nvPr/>
            </p:nvSpPr>
            <p:spPr bwMode="auto">
              <a:xfrm>
                <a:off x="6288" y="5658"/>
                <a:ext cx="340" cy="340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56" name="AutoShape 401"/>
            <p:cNvSpPr>
              <a:spLocks noChangeAspect="1" noChangeArrowheads="1"/>
            </p:cNvSpPr>
            <p:nvPr/>
          </p:nvSpPr>
          <p:spPr bwMode="auto">
            <a:xfrm rot="-2591475">
              <a:off x="4922" y="1580"/>
              <a:ext cx="186" cy="679"/>
            </a:xfrm>
            <a:prstGeom prst="curvedRightArrow">
              <a:avLst>
                <a:gd name="adj1" fmla="val 29103"/>
                <a:gd name="adj2" fmla="val 102114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7" name="AutoShape 402"/>
            <p:cNvSpPr>
              <a:spLocks noChangeAspect="1" noChangeArrowheads="1"/>
            </p:cNvSpPr>
            <p:nvPr/>
          </p:nvSpPr>
          <p:spPr bwMode="auto">
            <a:xfrm rot="-7874066">
              <a:off x="4844" y="1543"/>
              <a:ext cx="730" cy="149"/>
            </a:xfrm>
            <a:prstGeom prst="curvedUpArrow">
              <a:avLst>
                <a:gd name="adj1" fmla="val 51125"/>
                <a:gd name="adj2" fmla="val 195973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003" name="Group 475"/>
          <p:cNvGrpSpPr>
            <a:grpSpLocks/>
          </p:cNvGrpSpPr>
          <p:nvPr/>
        </p:nvGrpSpPr>
        <p:grpSpPr bwMode="auto">
          <a:xfrm>
            <a:off x="269917" y="2742956"/>
            <a:ext cx="3602963" cy="957263"/>
            <a:chOff x="131" y="2523"/>
            <a:chExt cx="2095" cy="603"/>
          </a:xfrm>
        </p:grpSpPr>
        <p:grpSp>
          <p:nvGrpSpPr>
            <p:cNvPr id="42013" name="Group 476"/>
            <p:cNvGrpSpPr>
              <a:grpSpLocks/>
            </p:cNvGrpSpPr>
            <p:nvPr/>
          </p:nvGrpSpPr>
          <p:grpSpPr bwMode="auto">
            <a:xfrm>
              <a:off x="131" y="2523"/>
              <a:ext cx="162" cy="381"/>
              <a:chOff x="174" y="3100"/>
              <a:chExt cx="162" cy="381"/>
            </a:xfrm>
          </p:grpSpPr>
          <p:sp>
            <p:nvSpPr>
              <p:cNvPr id="42017" name="AutoShape 477"/>
              <p:cNvSpPr>
                <a:spLocks noChangeArrowheads="1"/>
              </p:cNvSpPr>
              <p:nvPr/>
            </p:nvSpPr>
            <p:spPr bwMode="auto">
              <a:xfrm>
                <a:off x="236" y="3100"/>
                <a:ext cx="38" cy="381"/>
              </a:xfrm>
              <a:prstGeom prst="upArrow">
                <a:avLst>
                  <a:gd name="adj1" fmla="val 50000"/>
                  <a:gd name="adj2" fmla="val 250658"/>
                </a:avLst>
              </a:prstGeom>
              <a:gradFill rotWithShape="1">
                <a:gsLst>
                  <a:gs pos="0">
                    <a:srgbClr val="FF6600"/>
                  </a:gs>
                  <a:gs pos="100000">
                    <a:srgbClr val="D154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018" name="Oval 478"/>
              <p:cNvSpPr>
                <a:spLocks noChangeArrowheads="1"/>
              </p:cNvSpPr>
              <p:nvPr/>
            </p:nvSpPr>
            <p:spPr bwMode="auto">
              <a:xfrm>
                <a:off x="174" y="3230"/>
                <a:ext cx="162" cy="161"/>
              </a:xfrm>
              <a:prstGeom prst="ellipse">
                <a:avLst/>
              </a:prstGeom>
              <a:gradFill rotWithShape="0">
                <a:gsLst>
                  <a:gs pos="0">
                    <a:srgbClr val="00CC00"/>
                  </a:gs>
                  <a:gs pos="100000">
                    <a:srgbClr val="005000"/>
                  </a:gs>
                </a:gsLst>
                <a:path path="rect">
                  <a:fillToRect r="100000" b="10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223" name="Oval 479"/>
            <p:cNvSpPr>
              <a:spLocks noChangeArrowheads="1"/>
            </p:cNvSpPr>
            <p:nvPr/>
          </p:nvSpPr>
          <p:spPr bwMode="auto">
            <a:xfrm>
              <a:off x="139" y="2942"/>
              <a:ext cx="161" cy="1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42015" name="Text Box 480"/>
            <p:cNvSpPr txBox="1">
              <a:spLocks noChangeArrowheads="1"/>
            </p:cNvSpPr>
            <p:nvPr/>
          </p:nvSpPr>
          <p:spPr bwMode="auto">
            <a:xfrm>
              <a:off x="300" y="2587"/>
              <a:ext cx="19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dirty="0">
                  <a:latin typeface="Times New Roman" pitchFamily="18" charset="0"/>
                </a:rPr>
                <a:t> </a:t>
              </a:r>
              <a:r>
                <a:rPr lang="en-AU" sz="2000" dirty="0">
                  <a:latin typeface="Times New Roman" pitchFamily="18" charset="0"/>
                </a:rPr>
                <a:t>Fe on </a:t>
              </a:r>
              <a:r>
                <a:rPr lang="en-AU" sz="2000" dirty="0" smtClean="0">
                  <a:latin typeface="Times New Roman" pitchFamily="18" charset="0"/>
                </a:rPr>
                <a:t>Corners</a:t>
              </a:r>
              <a:endParaRPr lang="en-AU" sz="2000" dirty="0">
                <a:latin typeface="Times New Roman" pitchFamily="18" charset="0"/>
              </a:endParaRPr>
            </a:p>
          </p:txBody>
        </p:sp>
        <p:sp>
          <p:nvSpPr>
            <p:cNvPr id="42016" name="Text Box 481"/>
            <p:cNvSpPr txBox="1">
              <a:spLocks noChangeArrowheads="1"/>
            </p:cNvSpPr>
            <p:nvPr/>
          </p:nvSpPr>
          <p:spPr bwMode="auto">
            <a:xfrm>
              <a:off x="313" y="2876"/>
              <a:ext cx="19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sz="2000" dirty="0">
                  <a:latin typeface="Times New Roman" pitchFamily="18" charset="0"/>
                </a:rPr>
                <a:t> </a:t>
              </a:r>
              <a:r>
                <a:rPr lang="en-AU" sz="2000" dirty="0" err="1">
                  <a:latin typeface="Times New Roman" pitchFamily="18" charset="0"/>
                </a:rPr>
                <a:t>Pt</a:t>
              </a:r>
              <a:r>
                <a:rPr lang="en-AU" sz="2000" dirty="0">
                  <a:latin typeface="Times New Roman" pitchFamily="18" charset="0"/>
                </a:rPr>
                <a:t> on </a:t>
              </a:r>
              <a:r>
                <a:rPr lang="en-AU" sz="2000" dirty="0" smtClean="0">
                  <a:latin typeface="Times New Roman" pitchFamily="18" charset="0"/>
                </a:rPr>
                <a:t>Faces</a:t>
              </a:r>
              <a:endParaRPr lang="en-AU" sz="2000" dirty="0">
                <a:latin typeface="Times New Roman" pitchFamily="18" charset="0"/>
              </a:endParaRPr>
            </a:p>
          </p:txBody>
        </p:sp>
      </p:grpSp>
      <p:grpSp>
        <p:nvGrpSpPr>
          <p:cNvPr id="42004" name="Group 482"/>
          <p:cNvGrpSpPr>
            <a:grpSpLocks/>
          </p:cNvGrpSpPr>
          <p:nvPr/>
        </p:nvGrpSpPr>
        <p:grpSpPr bwMode="auto">
          <a:xfrm>
            <a:off x="320081" y="5113094"/>
            <a:ext cx="276886" cy="604837"/>
            <a:chOff x="159" y="2850"/>
            <a:chExt cx="161" cy="381"/>
          </a:xfrm>
        </p:grpSpPr>
        <p:sp>
          <p:nvSpPr>
            <p:cNvPr id="42011" name="AutoShape 483"/>
            <p:cNvSpPr>
              <a:spLocks noChangeArrowheads="1"/>
            </p:cNvSpPr>
            <p:nvPr/>
          </p:nvSpPr>
          <p:spPr bwMode="auto">
            <a:xfrm>
              <a:off x="221" y="2850"/>
              <a:ext cx="37" cy="381"/>
            </a:xfrm>
            <a:prstGeom prst="upArrow">
              <a:avLst>
                <a:gd name="adj1" fmla="val 50000"/>
                <a:gd name="adj2" fmla="val 257432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D154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42012" name="Oval 484"/>
            <p:cNvSpPr>
              <a:spLocks noChangeArrowheads="1"/>
            </p:cNvSpPr>
            <p:nvPr/>
          </p:nvSpPr>
          <p:spPr bwMode="auto">
            <a:xfrm>
              <a:off x="159" y="2980"/>
              <a:ext cx="161" cy="16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5000"/>
                </a:gs>
              </a:gsLst>
              <a:path path="rect">
                <a:fillToRect r="100000" b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6229" name="Oval 485"/>
          <p:cNvSpPr>
            <a:spLocks noChangeArrowheads="1"/>
          </p:cNvSpPr>
          <p:nvPr/>
        </p:nvSpPr>
        <p:spPr bwMode="auto">
          <a:xfrm>
            <a:off x="320081" y="5921130"/>
            <a:ext cx="276886" cy="255588"/>
          </a:xfrm>
          <a:prstGeom prst="ellipse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57647"/>
                  <a:invGamma/>
                </a:scheme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AU"/>
          </a:p>
        </p:txBody>
      </p:sp>
      <p:sp>
        <p:nvSpPr>
          <p:cNvPr id="42006" name="AutoShape 486"/>
          <p:cNvSpPr>
            <a:spLocks/>
          </p:cNvSpPr>
          <p:nvPr/>
        </p:nvSpPr>
        <p:spPr bwMode="auto">
          <a:xfrm>
            <a:off x="557412" y="5194055"/>
            <a:ext cx="395552" cy="1011238"/>
          </a:xfrm>
          <a:prstGeom prst="rightBrace">
            <a:avLst>
              <a:gd name="adj1" fmla="val 2308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Text Box 487"/>
          <p:cNvSpPr txBox="1">
            <a:spLocks noChangeArrowheads="1"/>
          </p:cNvSpPr>
          <p:nvPr/>
        </p:nvSpPr>
        <p:spPr bwMode="auto">
          <a:xfrm>
            <a:off x="946085" y="5152781"/>
            <a:ext cx="227872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2000" dirty="0">
                <a:latin typeface="Times New Roman" pitchFamily="18" charset="0"/>
              </a:rPr>
              <a:t>Random </a:t>
            </a:r>
            <a:r>
              <a:rPr lang="en-AU" sz="2000" dirty="0" smtClean="0">
                <a:latin typeface="Times New Roman" pitchFamily="18" charset="0"/>
              </a:rPr>
              <a:t>Distribution </a:t>
            </a:r>
            <a:r>
              <a:rPr lang="en-AU" sz="2000" dirty="0">
                <a:latin typeface="Times New Roman" pitchFamily="18" charset="0"/>
              </a:rPr>
              <a:t/>
            </a:r>
            <a:br>
              <a:rPr lang="en-AU" sz="2000" dirty="0">
                <a:latin typeface="Times New Roman" pitchFamily="18" charset="0"/>
              </a:rPr>
            </a:br>
            <a:r>
              <a:rPr lang="en-AU" sz="2000" dirty="0">
                <a:latin typeface="Times New Roman" pitchFamily="18" charset="0"/>
              </a:rPr>
              <a:t>of Fe + </a:t>
            </a:r>
            <a:r>
              <a:rPr lang="en-AU" sz="2000" dirty="0" err="1">
                <a:latin typeface="Times New Roman" pitchFamily="18" charset="0"/>
              </a:rPr>
              <a:t>Pt</a:t>
            </a:r>
            <a:endParaRPr lang="en-AU" sz="2000" dirty="0">
              <a:latin typeface="Times New Roman" pitchFamily="18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2360414" y="6309320"/>
            <a:ext cx="754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Saerbeck</a:t>
            </a:r>
            <a:r>
              <a:rPr lang="en-AU" sz="1400" dirty="0" smtClean="0"/>
              <a:t> et al., PRB </a:t>
            </a:r>
            <a:r>
              <a:rPr lang="en-AU" sz="1400" b="1" dirty="0"/>
              <a:t>82</a:t>
            </a:r>
            <a:r>
              <a:rPr lang="en-AU" sz="1400" dirty="0"/>
              <a:t>, 134409 </a:t>
            </a:r>
            <a:r>
              <a:rPr lang="en-AU" sz="1400" dirty="0" smtClean="0"/>
              <a:t>(2010</a:t>
            </a:r>
            <a:r>
              <a:rPr lang="en-AU" sz="1400" dirty="0"/>
              <a:t>), </a:t>
            </a:r>
            <a:r>
              <a:rPr lang="en-AU" sz="1400" dirty="0" smtClean="0"/>
              <a:t>   </a:t>
            </a:r>
          </a:p>
          <a:p>
            <a:r>
              <a:rPr lang="en-AU" sz="1400" dirty="0" err="1" smtClean="0"/>
              <a:t>Saerbeck</a:t>
            </a:r>
            <a:r>
              <a:rPr lang="en-AU" sz="1400" dirty="0" smtClean="0"/>
              <a:t> </a:t>
            </a:r>
            <a:r>
              <a:rPr lang="en-AU" sz="1400" dirty="0"/>
              <a:t>et </a:t>
            </a:r>
            <a:r>
              <a:rPr lang="en-AU" sz="1400" dirty="0" err="1"/>
              <a:t>al</a:t>
            </a:r>
            <a:r>
              <a:rPr lang="en-AU" sz="1400" dirty="0" err="1" smtClean="0"/>
              <a:t>.,Procedia</a:t>
            </a:r>
            <a:r>
              <a:rPr lang="en-AU" sz="1400" dirty="0" smtClean="0"/>
              <a:t> </a:t>
            </a:r>
            <a:r>
              <a:rPr lang="en-AU" sz="1400" dirty="0"/>
              <a:t>Engineering </a:t>
            </a:r>
            <a:r>
              <a:rPr lang="en-AU" sz="1400" b="1" dirty="0" smtClean="0"/>
              <a:t>36,</a:t>
            </a:r>
            <a:r>
              <a:rPr lang="en-AU" sz="1400" dirty="0" smtClean="0"/>
              <a:t> 488 (2012)</a:t>
            </a:r>
            <a:endParaRPr lang="en-AU" sz="1400" dirty="0"/>
          </a:p>
        </p:txBody>
      </p:sp>
      <p:pic>
        <p:nvPicPr>
          <p:cNvPr id="204" name="Picture 38" descr="Image result for University of 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38346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61" y="1903289"/>
            <a:ext cx="3874728" cy="310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13440" y="2617632"/>
            <a:ext cx="8294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 smtClean="0"/>
              <a:t>Tc ~ 300K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389210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272480" y="5650334"/>
            <a:ext cx="1800200" cy="720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272480" y="5236345"/>
            <a:ext cx="1800200" cy="41398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491496"/>
              </p:ext>
            </p:extLst>
          </p:nvPr>
        </p:nvGraphicFramePr>
        <p:xfrm>
          <a:off x="5134694" y="3789040"/>
          <a:ext cx="3922762" cy="2903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1" name="Graph" r:id="rId4" imgW="3113006" imgH="4392092" progId="Origin50.Graph">
                  <p:embed/>
                </p:oleObj>
              </mc:Choice>
              <mc:Fallback>
                <p:oleObj name="Graph" r:id="rId4" imgW="3113006" imgH="4392092" progId="Origin50.Graph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0040" b="37590"/>
                      <a:stretch>
                        <a:fillRect/>
                      </a:stretch>
                    </p:blipFill>
                    <p:spPr bwMode="auto">
                      <a:xfrm>
                        <a:off x="5134694" y="3789040"/>
                        <a:ext cx="3922762" cy="29030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035286"/>
              </p:ext>
            </p:extLst>
          </p:nvPr>
        </p:nvGraphicFramePr>
        <p:xfrm>
          <a:off x="5068698" y="1307015"/>
          <a:ext cx="4060766" cy="2843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2" name="Graph" r:id="rId6" imgW="3112736" imgH="2177674" progId="Origin50.Graph">
                  <p:embed/>
                </p:oleObj>
              </mc:Choice>
              <mc:Fallback>
                <p:oleObj name="Graph" r:id="rId6" imgW="3112736" imgH="2177674" progId="Origin50.Graph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8698" y="1307015"/>
                        <a:ext cx="4060766" cy="28437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8352880" y="281170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8625786" y="2073851"/>
            <a:ext cx="165580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1800" dirty="0">
                <a:solidFill>
                  <a:srgbClr val="0076C0"/>
                </a:solidFill>
                <a:latin typeface="Times New Roman" pitchFamily="18" charset="0"/>
              </a:rPr>
              <a:t>Thin Film </a:t>
            </a:r>
            <a:endParaRPr lang="en-AU" sz="1800" dirty="0" smtClean="0">
              <a:solidFill>
                <a:srgbClr val="0076C0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AU" sz="1800" dirty="0" smtClean="0">
                <a:solidFill>
                  <a:srgbClr val="0076C0"/>
                </a:solidFill>
                <a:latin typeface="Times New Roman" pitchFamily="18" charset="0"/>
              </a:rPr>
              <a:t>(</a:t>
            </a:r>
            <a:r>
              <a:rPr lang="en-AU" sz="1800" dirty="0">
                <a:solidFill>
                  <a:srgbClr val="0076C0"/>
                </a:solidFill>
                <a:latin typeface="Times New Roman" pitchFamily="18" charset="0"/>
              </a:rPr>
              <a:t>S = 2800Å)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8424415" y="4391424"/>
            <a:ext cx="15267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1800" dirty="0" smtClean="0">
                <a:solidFill>
                  <a:srgbClr val="0076C0"/>
                </a:solidFill>
                <a:latin typeface="Times New Roman" pitchFamily="18" charset="0"/>
              </a:rPr>
              <a:t>5 x Multilayer</a:t>
            </a:r>
            <a:endParaRPr lang="en-AU" sz="1800" dirty="0">
              <a:solidFill>
                <a:srgbClr val="0076C0"/>
              </a:solidFill>
              <a:latin typeface="Times New Roman" pitchFamily="18" charset="0"/>
            </a:endParaRPr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566134" y="1700808"/>
            <a:ext cx="45308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AU" dirty="0" smtClean="0">
                <a:solidFill>
                  <a:srgbClr val="0076C0"/>
                </a:solidFill>
              </a:rPr>
              <a:t>(0 ½ ½) </a:t>
            </a:r>
            <a:r>
              <a:rPr lang="en-AU" dirty="0" smtClean="0">
                <a:solidFill>
                  <a:srgbClr val="0076C0"/>
                </a:solidFill>
                <a:latin typeface="Times New Roman" pitchFamily="18" charset="0"/>
              </a:rPr>
              <a:t>AFM </a:t>
            </a:r>
            <a:r>
              <a:rPr lang="en-AU" dirty="0">
                <a:solidFill>
                  <a:srgbClr val="0076C0"/>
                </a:solidFill>
                <a:latin typeface="Times New Roman" pitchFamily="18" charset="0"/>
              </a:rPr>
              <a:t>order</a:t>
            </a:r>
          </a:p>
        </p:txBody>
      </p:sp>
      <p:sp>
        <p:nvSpPr>
          <p:cNvPr id="13322" name="Rectangle 77"/>
          <p:cNvSpPr>
            <a:spLocks noGrp="1" noChangeArrowheads="1"/>
          </p:cNvSpPr>
          <p:nvPr>
            <p:ph type="title"/>
          </p:nvPr>
        </p:nvSpPr>
        <p:spPr>
          <a:xfrm>
            <a:off x="55632" y="692696"/>
            <a:ext cx="5761464" cy="1143000"/>
          </a:xfrm>
        </p:spPr>
        <p:txBody>
          <a:bodyPr/>
          <a:lstStyle/>
          <a:p>
            <a:r>
              <a:rPr lang="en-AU" sz="3200" dirty="0" smtClean="0">
                <a:solidFill>
                  <a:srgbClr val="0076C0"/>
                </a:solidFill>
              </a:rPr>
              <a:t>High Angle Neutron Diffraction</a:t>
            </a:r>
          </a:p>
        </p:txBody>
      </p:sp>
      <p:sp>
        <p:nvSpPr>
          <p:cNvPr id="13327" name="Text Box 86"/>
          <p:cNvSpPr txBox="1">
            <a:spLocks noChangeArrowheads="1"/>
          </p:cNvSpPr>
          <p:nvPr/>
        </p:nvSpPr>
        <p:spPr bwMode="auto">
          <a:xfrm>
            <a:off x="7500689" y="1619508"/>
            <a:ext cx="9807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1800" dirty="0" smtClean="0">
                <a:solidFill>
                  <a:srgbClr val="0076C0"/>
                </a:solidFill>
              </a:rPr>
              <a:t>(0 ½ ½) </a:t>
            </a:r>
            <a:endParaRPr lang="en-AU" sz="1800" dirty="0">
              <a:solidFill>
                <a:srgbClr val="0076C0"/>
              </a:solidFill>
              <a:latin typeface="Times New Roman" pitchFamily="18" charset="0"/>
            </a:endParaRPr>
          </a:p>
        </p:txBody>
      </p:sp>
      <p:sp>
        <p:nvSpPr>
          <p:cNvPr id="13328" name="Text Box 87"/>
          <p:cNvSpPr txBox="1">
            <a:spLocks noChangeArrowheads="1"/>
          </p:cNvSpPr>
          <p:nvPr/>
        </p:nvSpPr>
        <p:spPr bwMode="auto">
          <a:xfrm>
            <a:off x="7468815" y="4005064"/>
            <a:ext cx="13006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1800" dirty="0" smtClean="0">
                <a:solidFill>
                  <a:srgbClr val="0076C0"/>
                </a:solidFill>
              </a:rPr>
              <a:t>(0 ½ ½) </a:t>
            </a:r>
            <a:endParaRPr lang="en-AU" sz="1800" dirty="0">
              <a:solidFill>
                <a:srgbClr val="0076C0"/>
              </a:solidFill>
              <a:latin typeface="Times New Roman" pitchFamily="18" charset="0"/>
            </a:endParaRPr>
          </a:p>
        </p:txBody>
      </p:sp>
      <p:sp>
        <p:nvSpPr>
          <p:cNvPr id="84" name="Text Box 8"/>
          <p:cNvSpPr txBox="1">
            <a:spLocks noChangeArrowheads="1"/>
          </p:cNvSpPr>
          <p:nvPr/>
        </p:nvSpPr>
        <p:spPr bwMode="auto">
          <a:xfrm>
            <a:off x="5938224" y="2439038"/>
            <a:ext cx="26871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sz="1800" dirty="0" smtClean="0">
                <a:solidFill>
                  <a:srgbClr val="0076C0"/>
                </a:solidFill>
                <a:latin typeface="Arial" pitchFamily="34" charset="0"/>
                <a:cs typeface="Arial" pitchFamily="34" charset="0"/>
              </a:rPr>
              <a:t>S = 86 %</a:t>
            </a:r>
            <a:endParaRPr lang="en-AU" sz="1800" dirty="0">
              <a:solidFill>
                <a:srgbClr val="0076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5580032"/>
              </p:ext>
            </p:extLst>
          </p:nvPr>
        </p:nvGraphicFramePr>
        <p:xfrm>
          <a:off x="328616" y="2178234"/>
          <a:ext cx="4426163" cy="2810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" name="Graph" r:id="rId8" imgW="4154760" imgH="2902680" progId="Origin50.Graph">
                  <p:embed/>
                </p:oleObj>
              </mc:Choice>
              <mc:Fallback>
                <p:oleObj name="Graph" r:id="rId8" imgW="4154760" imgH="290268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6" y="2178234"/>
                        <a:ext cx="4426163" cy="2810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62451" y="6538249"/>
            <a:ext cx="4646580" cy="319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Saerbeck</a:t>
            </a:r>
            <a:r>
              <a:rPr lang="en-AU" sz="1400" dirty="0" smtClean="0"/>
              <a:t> </a:t>
            </a:r>
            <a:r>
              <a:rPr lang="en-AU" sz="1400" dirty="0"/>
              <a:t>et </a:t>
            </a:r>
            <a:r>
              <a:rPr lang="en-AU" sz="1400" dirty="0" err="1"/>
              <a:t>al</a:t>
            </a:r>
            <a:r>
              <a:rPr lang="en-AU" sz="1400" dirty="0" err="1" smtClean="0"/>
              <a:t>.,Procedia</a:t>
            </a:r>
            <a:r>
              <a:rPr lang="en-AU" sz="1400" dirty="0" smtClean="0"/>
              <a:t> </a:t>
            </a:r>
            <a:r>
              <a:rPr lang="en-AU" sz="1400" dirty="0"/>
              <a:t>Engineering </a:t>
            </a:r>
            <a:r>
              <a:rPr lang="en-AU" sz="1400" b="1" dirty="0" smtClean="0"/>
              <a:t>36,</a:t>
            </a:r>
            <a:r>
              <a:rPr lang="en-AU" sz="1400" dirty="0" smtClean="0"/>
              <a:t> 488 (2012)</a:t>
            </a:r>
            <a:endParaRPr lang="en-AU" sz="1400" dirty="0"/>
          </a:p>
        </p:txBody>
      </p:sp>
      <p:sp>
        <p:nvSpPr>
          <p:cNvPr id="4" name="Rectangle 10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6" name="Rectangle 107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27" name="Picture 38" descr="Image result for University of W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1" y="38346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32170" y="5271591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latin typeface="+mn-lt"/>
              </a:rPr>
              <a:t>Ferromagnet</a:t>
            </a:r>
            <a:endParaRPr lang="en-AU" b="1" i="1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00533" y="5520154"/>
            <a:ext cx="310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latin typeface="+mn-lt"/>
              </a:rPr>
              <a:t>Interface (Frustration)</a:t>
            </a:r>
            <a:endParaRPr lang="en-AU" b="1" i="1" dirty="0"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3672" y="5822630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err="1" smtClean="0">
                <a:latin typeface="+mn-lt"/>
              </a:rPr>
              <a:t>Antiferromagnet</a:t>
            </a:r>
            <a:endParaRPr lang="en-AU" b="1" i="1" dirty="0">
              <a:latin typeface="+mn-lt"/>
            </a:endParaRPr>
          </a:p>
        </p:txBody>
      </p:sp>
      <p:sp>
        <p:nvSpPr>
          <p:cNvPr id="31" name="Line 102"/>
          <p:cNvSpPr>
            <a:spLocks noChangeAspect="1" noChangeShapeType="1"/>
          </p:cNvSpPr>
          <p:nvPr/>
        </p:nvSpPr>
        <p:spPr bwMode="auto">
          <a:xfrm rot="-5400000">
            <a:off x="2071945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" name="Line 102"/>
          <p:cNvSpPr>
            <a:spLocks noChangeAspect="1" noChangeShapeType="1"/>
          </p:cNvSpPr>
          <p:nvPr/>
        </p:nvSpPr>
        <p:spPr bwMode="auto">
          <a:xfrm rot="-5400000">
            <a:off x="2090712" y="6087442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3" name="Line 102"/>
          <p:cNvSpPr>
            <a:spLocks noChangeAspect="1" noChangeShapeType="1"/>
          </p:cNvSpPr>
          <p:nvPr/>
        </p:nvSpPr>
        <p:spPr bwMode="auto">
          <a:xfrm rot="5400000">
            <a:off x="2338362" y="6100441"/>
            <a:ext cx="540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4" name="Line 102"/>
          <p:cNvSpPr>
            <a:spLocks noChangeAspect="1" noChangeShapeType="1"/>
          </p:cNvSpPr>
          <p:nvPr/>
        </p:nvSpPr>
        <p:spPr bwMode="auto">
          <a:xfrm rot="-5400000">
            <a:off x="2319595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5" name="Line 102"/>
          <p:cNvSpPr>
            <a:spLocks noChangeAspect="1" noChangeShapeType="1"/>
          </p:cNvSpPr>
          <p:nvPr/>
        </p:nvSpPr>
        <p:spPr bwMode="auto">
          <a:xfrm rot="-5400000">
            <a:off x="2561019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6" name="Line 102"/>
          <p:cNvSpPr>
            <a:spLocks noChangeAspect="1" noChangeShapeType="1"/>
          </p:cNvSpPr>
          <p:nvPr/>
        </p:nvSpPr>
        <p:spPr bwMode="auto">
          <a:xfrm rot="-5400000">
            <a:off x="2824420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7" name="Line 102"/>
          <p:cNvSpPr>
            <a:spLocks noChangeAspect="1" noChangeShapeType="1"/>
          </p:cNvSpPr>
          <p:nvPr/>
        </p:nvSpPr>
        <p:spPr bwMode="auto">
          <a:xfrm rot="-5400000">
            <a:off x="3062545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8" name="Line 102"/>
          <p:cNvSpPr>
            <a:spLocks noChangeAspect="1" noChangeShapeType="1"/>
          </p:cNvSpPr>
          <p:nvPr/>
        </p:nvSpPr>
        <p:spPr bwMode="auto">
          <a:xfrm rot="-5400000">
            <a:off x="3310195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9" name="Line 102"/>
          <p:cNvSpPr>
            <a:spLocks noChangeAspect="1" noChangeShapeType="1"/>
          </p:cNvSpPr>
          <p:nvPr/>
        </p:nvSpPr>
        <p:spPr bwMode="auto">
          <a:xfrm rot="-5400000">
            <a:off x="3551619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0" name="Line 102"/>
          <p:cNvSpPr>
            <a:spLocks noChangeAspect="1" noChangeShapeType="1"/>
          </p:cNvSpPr>
          <p:nvPr/>
        </p:nvSpPr>
        <p:spPr bwMode="auto">
          <a:xfrm rot="-5400000">
            <a:off x="3815020" y="5236345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1" name="Line 102"/>
          <p:cNvSpPr>
            <a:spLocks noChangeAspect="1" noChangeShapeType="1"/>
          </p:cNvSpPr>
          <p:nvPr/>
        </p:nvSpPr>
        <p:spPr bwMode="auto">
          <a:xfrm rot="5400000">
            <a:off x="2843187" y="6092630"/>
            <a:ext cx="540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2" name="Line 102"/>
          <p:cNvSpPr>
            <a:spLocks noChangeAspect="1" noChangeShapeType="1"/>
          </p:cNvSpPr>
          <p:nvPr/>
        </p:nvSpPr>
        <p:spPr bwMode="auto">
          <a:xfrm rot="5400000">
            <a:off x="3328962" y="6092630"/>
            <a:ext cx="540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3" name="Line 102"/>
          <p:cNvSpPr>
            <a:spLocks noChangeAspect="1" noChangeShapeType="1"/>
          </p:cNvSpPr>
          <p:nvPr/>
        </p:nvSpPr>
        <p:spPr bwMode="auto">
          <a:xfrm rot="5400000">
            <a:off x="3833787" y="6100441"/>
            <a:ext cx="540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4" name="Line 102"/>
          <p:cNvSpPr>
            <a:spLocks noChangeAspect="1" noChangeShapeType="1"/>
          </p:cNvSpPr>
          <p:nvPr/>
        </p:nvSpPr>
        <p:spPr bwMode="auto">
          <a:xfrm rot="16200000">
            <a:off x="2579786" y="6087442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5" name="Line 102"/>
          <p:cNvSpPr>
            <a:spLocks noChangeAspect="1" noChangeShapeType="1"/>
          </p:cNvSpPr>
          <p:nvPr/>
        </p:nvSpPr>
        <p:spPr bwMode="auto">
          <a:xfrm rot="16200000">
            <a:off x="3081312" y="6087441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6" name="Line 102"/>
          <p:cNvSpPr>
            <a:spLocks noChangeAspect="1" noChangeShapeType="1"/>
          </p:cNvSpPr>
          <p:nvPr/>
        </p:nvSpPr>
        <p:spPr bwMode="auto">
          <a:xfrm rot="16200000">
            <a:off x="3570386" y="6087440"/>
            <a:ext cx="540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921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-375592" y="548680"/>
            <a:ext cx="89154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AU" dirty="0" err="1" smtClean="0">
                <a:solidFill>
                  <a:srgbClr val="006CA9"/>
                </a:solidFill>
              </a:rPr>
              <a:t>Multiferroic</a:t>
            </a:r>
            <a:r>
              <a:rPr lang="en-AU" dirty="0" smtClean="0">
                <a:solidFill>
                  <a:srgbClr val="006CA9"/>
                </a:solidFill>
              </a:rPr>
              <a:t> thin films</a:t>
            </a:r>
            <a:endParaRPr lang="en-AU" dirty="0">
              <a:solidFill>
                <a:srgbClr val="006CA9"/>
              </a:solidFill>
            </a:endParaRPr>
          </a:p>
        </p:txBody>
      </p:sp>
      <p:pic>
        <p:nvPicPr>
          <p:cNvPr id="5" name="Picture 2" descr="unsw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376" y="44624"/>
            <a:ext cx="1487200" cy="155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17" y="2852936"/>
            <a:ext cx="5720767" cy="38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2480" y="1735648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Multiferroics</a:t>
            </a:r>
            <a:r>
              <a:rPr lang="en-AU" dirty="0" smtClean="0"/>
              <a:t> – materials which possess 2 or more of the following, with coupled order parameters: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(anti) ferromagnetism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(anti) ferroelectricity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(anti) </a:t>
            </a:r>
            <a:r>
              <a:rPr lang="en-AU" dirty="0" err="1" smtClean="0"/>
              <a:t>ferroelasticity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5169024" y="2852936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BiFeO</a:t>
            </a:r>
            <a:r>
              <a:rPr lang="en-AU" baseline="-25000" dirty="0" smtClean="0"/>
              <a:t>3</a:t>
            </a:r>
            <a:r>
              <a:rPr lang="en-AU" dirty="0"/>
              <a:t> </a:t>
            </a:r>
            <a:r>
              <a:rPr lang="en-AU" dirty="0" smtClean="0"/>
              <a:t>is both magnetic and strongly ferroelectric at room </a:t>
            </a:r>
            <a:r>
              <a:rPr lang="en-AU" dirty="0" err="1" smtClean="0"/>
              <a:t>temepraure</a:t>
            </a:r>
            <a:r>
              <a:rPr lang="en-A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BiFeO</a:t>
            </a:r>
            <a:r>
              <a:rPr lang="en-AU" baseline="-25000" dirty="0" smtClean="0"/>
              <a:t>3</a:t>
            </a:r>
            <a:r>
              <a:rPr lang="en-AU" dirty="0" smtClean="0"/>
              <a:t> has an incommensurate magnetic structure with a spin cycloid periodicity of ~62-64nm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53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75592" y="548680"/>
            <a:ext cx="8915400" cy="1139825"/>
          </a:xfrm>
        </p:spPr>
        <p:txBody>
          <a:bodyPr/>
          <a:lstStyle/>
          <a:p>
            <a:r>
              <a:rPr lang="en-AU" dirty="0" smtClean="0">
                <a:solidFill>
                  <a:srgbClr val="006CA9"/>
                </a:solidFill>
              </a:rPr>
              <a:t>Spin </a:t>
            </a:r>
            <a:r>
              <a:rPr lang="en-AU" dirty="0">
                <a:solidFill>
                  <a:srgbClr val="006CA9"/>
                </a:solidFill>
              </a:rPr>
              <a:t>cycloid in a 100nm BiFeO</a:t>
            </a:r>
            <a:r>
              <a:rPr lang="en-AU" baseline="-25000" dirty="0">
                <a:solidFill>
                  <a:srgbClr val="006CA9"/>
                </a:solidFill>
              </a:rPr>
              <a:t>3</a:t>
            </a:r>
            <a:r>
              <a:rPr lang="en-AU" dirty="0">
                <a:solidFill>
                  <a:srgbClr val="006CA9"/>
                </a:solidFill>
              </a:rPr>
              <a:t> film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t="12404" r="10649" b="24213"/>
          <a:stretch/>
        </p:blipFill>
        <p:spPr bwMode="auto">
          <a:xfrm>
            <a:off x="704527" y="1411008"/>
            <a:ext cx="7875947" cy="489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8579" y="6453336"/>
            <a:ext cx="9668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NATURE COMMUNICATIONS | 7:12664 | DOI: 10.1038/ncomms12664 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  <p:pic>
        <p:nvPicPr>
          <p:cNvPr id="9" name="Picture 2" descr="unsw-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376" y="44624"/>
            <a:ext cx="1487200" cy="155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1138" y="5182826"/>
            <a:ext cx="2063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Bulk: k|| [110]</a:t>
            </a:r>
            <a:endParaRPr lang="en-A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385170" y="5754716"/>
            <a:ext cx="3441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100nm film: k|| [112] and </a:t>
            </a:r>
          </a:p>
          <a:p>
            <a:r>
              <a:rPr lang="en-AU" sz="1600" dirty="0"/>
              <a:t>	</a:t>
            </a:r>
            <a:r>
              <a:rPr lang="en-AU" sz="1600" dirty="0" smtClean="0"/>
              <a:t>	   k┴ [11-2]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4841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t="27363" r="45951" b="27675"/>
          <a:stretch/>
        </p:blipFill>
        <p:spPr bwMode="auto">
          <a:xfrm>
            <a:off x="1136576" y="3212976"/>
            <a:ext cx="4185846" cy="327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17863" r="6088" b="49673"/>
          <a:stretch/>
        </p:blipFill>
        <p:spPr bwMode="auto">
          <a:xfrm>
            <a:off x="301683" y="851269"/>
            <a:ext cx="7896019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8579" y="6453336"/>
            <a:ext cx="9668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NATURE COMMUNICATIONS | 7:12664 | DOI: 10.1038/ncomms12664 </a:t>
            </a:r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370" y="5591048"/>
            <a:ext cx="2590800" cy="1266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794"/>
          <a:stretch/>
        </p:blipFill>
        <p:spPr>
          <a:xfrm>
            <a:off x="8459570" y="6320878"/>
            <a:ext cx="1352296" cy="430853"/>
          </a:xfrm>
          <a:prstGeom prst="rect">
            <a:avLst/>
          </a:prstGeom>
        </p:spPr>
      </p:pic>
      <p:pic>
        <p:nvPicPr>
          <p:cNvPr id="11" name="Picture 2" descr="unsw-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376" y="44624"/>
            <a:ext cx="1487200" cy="155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91656" y="3981529"/>
            <a:ext cx="4232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u="sng" dirty="0" smtClean="0"/>
              <a:t>ICM magnetic satellite peaks</a:t>
            </a:r>
            <a:endParaRPr lang="en-AU" u="sng" dirty="0"/>
          </a:p>
          <a:p>
            <a:r>
              <a:rPr lang="en-AU" dirty="0" smtClean="0"/>
              <a:t>Cycloid propagation </a:t>
            </a:r>
            <a:r>
              <a:rPr lang="en-AU" dirty="0"/>
              <a:t>length </a:t>
            </a:r>
            <a:r>
              <a:rPr lang="en-AU" dirty="0" smtClean="0"/>
              <a:t>= 64.7 </a:t>
            </a:r>
            <a:r>
              <a:rPr lang="en-AU" dirty="0"/>
              <a:t>nm, which is consistent with </a:t>
            </a:r>
            <a:r>
              <a:rPr lang="en-AU" dirty="0" smtClean="0"/>
              <a:t>the bulk </a:t>
            </a:r>
            <a:r>
              <a:rPr lang="en-AU" dirty="0"/>
              <a:t>value.</a:t>
            </a:r>
          </a:p>
        </p:txBody>
      </p:sp>
    </p:spTree>
    <p:extLst>
      <p:ext uri="{BB962C8B-B14F-4D97-AF65-F5344CB8AC3E}">
        <p14:creationId xmlns:p14="http://schemas.microsoft.com/office/powerpoint/2010/main" val="105261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64" y="777007"/>
            <a:ext cx="8915400" cy="1139825"/>
          </a:xfrm>
        </p:spPr>
        <p:txBody>
          <a:bodyPr/>
          <a:lstStyle/>
          <a:p>
            <a:r>
              <a:rPr lang="en-AU" dirty="0" smtClean="0">
                <a:solidFill>
                  <a:srgbClr val="006CA9"/>
                </a:solidFill>
              </a:rPr>
              <a:t>Ag doped nanoparticles of LaMnO</a:t>
            </a:r>
            <a:r>
              <a:rPr lang="en-AU" baseline="-25000" dirty="0" smtClean="0">
                <a:solidFill>
                  <a:srgbClr val="006CA9"/>
                </a:solidFill>
              </a:rPr>
              <a:t>3</a:t>
            </a:r>
            <a:endParaRPr lang="en-AU" dirty="0">
              <a:solidFill>
                <a:srgbClr val="006CA9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61" y="1878434"/>
            <a:ext cx="2255520" cy="1804670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795" y="1878434"/>
            <a:ext cx="2393950" cy="18021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6711" y="3645024"/>
            <a:ext cx="472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Hollow sphere aggregates made via the spray pyrolysis </a:t>
            </a:r>
            <a:r>
              <a:rPr lang="en-AU" dirty="0" smtClean="0"/>
              <a:t>method – diameters ~ 70nm</a:t>
            </a:r>
            <a:endParaRPr lang="en-AU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376304"/>
              </p:ext>
            </p:extLst>
          </p:nvPr>
        </p:nvGraphicFramePr>
        <p:xfrm>
          <a:off x="1494443" y="4347686"/>
          <a:ext cx="3456384" cy="140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/>
                <a:gridCol w="1800200"/>
              </a:tblGrid>
              <a:tr h="2566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Desired  Ag Concentration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  </a:t>
                      </a:r>
                      <a:r>
                        <a:rPr lang="en-AU" sz="1600" dirty="0">
                          <a:effectLst/>
                        </a:rPr>
                        <a:t>EDS Result 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6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2.5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2.65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6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5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4.78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6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10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</a:rPr>
                        <a:t>10.5</a:t>
                      </a:r>
                      <a:r>
                        <a:rPr lang="en-AU" sz="1600" dirty="0">
                          <a:effectLst/>
                        </a:rPr>
                        <a:t>%</a:t>
                      </a:r>
                      <a:endParaRPr lang="en-AU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44A0223-91C8-7745-9FFD-8570CF6EC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400" y="116632"/>
            <a:ext cx="1492214" cy="122449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330693" y="5591048"/>
            <a:ext cx="2590800" cy="1266952"/>
            <a:chOff x="7315200" y="5591048"/>
            <a:chExt cx="2590800" cy="1266952"/>
          </a:xfrm>
        </p:grpSpPr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7800339"/>
              </p:ext>
            </p:extLst>
          </p:nvPr>
        </p:nvGraphicFramePr>
        <p:xfrm>
          <a:off x="4953000" y="1628800"/>
          <a:ext cx="5186410" cy="366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6" name="Graph" r:id="rId9" imgW="4276080" imgH="3023280" progId="Origin50.Graph">
                  <p:embed/>
                </p:oleObj>
              </mc:Choice>
              <mc:Fallback>
                <p:oleObj name="Graph" r:id="rId9" imgW="4276080" imgH="302328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53000" y="1628800"/>
                        <a:ext cx="5186410" cy="366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865317" y="5109659"/>
            <a:ext cx="3647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Ag doping gave an O-rich phase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144160" y="5877272"/>
            <a:ext cx="8121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What role does the Ag play in: Magnetism, stoichiometry, </a:t>
            </a:r>
            <a:r>
              <a:rPr lang="en-AU" dirty="0" err="1" smtClean="0"/>
              <a:t>Jahn</a:t>
            </a:r>
            <a:r>
              <a:rPr lang="en-AU" dirty="0" smtClean="0"/>
              <a:t>-Teller distortions and phonon propagation?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How does this compare to the bulk?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169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71213"/>
            <a:ext cx="8915400" cy="1139825"/>
          </a:xfrm>
        </p:spPr>
        <p:txBody>
          <a:bodyPr/>
          <a:lstStyle/>
          <a:p>
            <a:r>
              <a:rPr lang="en-AU" dirty="0" smtClean="0">
                <a:solidFill>
                  <a:srgbClr val="006CA9"/>
                </a:solidFill>
              </a:rPr>
              <a:t>Neutron elastic scattering - TAIPAN</a:t>
            </a:r>
            <a:endParaRPr lang="en-AU" dirty="0">
              <a:solidFill>
                <a:srgbClr val="006CA9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700808"/>
            <a:ext cx="4158299" cy="325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619" y="1700808"/>
            <a:ext cx="4337885" cy="322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44A0223-91C8-7745-9FFD-8570CF6EC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400" y="116632"/>
            <a:ext cx="1492214" cy="122449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11091"/>
              </p:ext>
            </p:extLst>
          </p:nvPr>
        </p:nvGraphicFramePr>
        <p:xfrm>
          <a:off x="286544" y="5157192"/>
          <a:ext cx="71867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4738464"/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Bulk LaMnO</a:t>
                      </a:r>
                      <a:r>
                        <a:rPr lang="en-AU" baseline="-25000" dirty="0" smtClean="0"/>
                        <a:t>3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Nano La</a:t>
                      </a:r>
                      <a:r>
                        <a:rPr lang="en-AU" baseline="-25000" dirty="0" smtClean="0"/>
                        <a:t>1-x</a:t>
                      </a:r>
                      <a:r>
                        <a:rPr lang="en-AU" baseline="0" dirty="0" smtClean="0"/>
                        <a:t>Ag</a:t>
                      </a:r>
                      <a:r>
                        <a:rPr lang="en-AU" baseline="-25000" dirty="0" smtClean="0"/>
                        <a:t>x</a:t>
                      </a:r>
                      <a:r>
                        <a:rPr lang="en-AU" dirty="0" smtClean="0"/>
                        <a:t>MnO</a:t>
                      </a:r>
                      <a:r>
                        <a:rPr lang="en-AU" baseline="-25000" dirty="0" smtClean="0"/>
                        <a:t>3*</a:t>
                      </a:r>
                      <a:r>
                        <a:rPr lang="en-AU" baseline="0" dirty="0" smtClean="0"/>
                        <a:t> (x = 0, 0.025, 0.05, 0.1)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Stoichiometric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O-rich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J-T</a:t>
                      </a:r>
                      <a:r>
                        <a:rPr lang="en-AU" baseline="0" dirty="0" smtClean="0"/>
                        <a:t> around 700K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J-T at</a:t>
                      </a:r>
                      <a:r>
                        <a:rPr lang="en-AU" baseline="0" dirty="0" smtClean="0"/>
                        <a:t> RT </a:t>
                      </a:r>
                      <a:r>
                        <a:rPr lang="en-AU" dirty="0" smtClean="0"/>
                        <a:t>due to </a:t>
                      </a:r>
                      <a:r>
                        <a:rPr lang="en-AU" dirty="0" smtClean="0"/>
                        <a:t>Mn</a:t>
                      </a:r>
                      <a:r>
                        <a:rPr lang="en-AU" baseline="30000" dirty="0" smtClean="0"/>
                        <a:t>4+</a:t>
                      </a:r>
                      <a:r>
                        <a:rPr lang="en-AU" baseline="0" dirty="0" smtClean="0"/>
                        <a:t> 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Long range effects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Broadening of features due</a:t>
                      </a:r>
                      <a:r>
                        <a:rPr lang="en-AU" baseline="0" dirty="0" smtClean="0"/>
                        <a:t> to finite size effects</a:t>
                      </a:r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6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404664"/>
            <a:ext cx="8915400" cy="1139825"/>
          </a:xfrm>
        </p:spPr>
        <p:txBody>
          <a:bodyPr/>
          <a:lstStyle/>
          <a:p>
            <a:r>
              <a:rPr lang="en-AU" dirty="0" smtClean="0">
                <a:solidFill>
                  <a:srgbClr val="006CA9"/>
                </a:solidFill>
              </a:rPr>
              <a:t>Dynamic properties – LaMnO</a:t>
            </a:r>
            <a:r>
              <a:rPr lang="en-AU" baseline="-25000" dirty="0" smtClean="0">
                <a:solidFill>
                  <a:srgbClr val="006CA9"/>
                </a:solidFill>
              </a:rPr>
              <a:t>3</a:t>
            </a:r>
            <a:endParaRPr lang="en-AU" dirty="0">
              <a:solidFill>
                <a:srgbClr val="006CA9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1247555"/>
            <a:ext cx="3816424" cy="2973533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977133"/>
              </p:ext>
            </p:extLst>
          </p:nvPr>
        </p:nvGraphicFramePr>
        <p:xfrm>
          <a:off x="4299756" y="3961927"/>
          <a:ext cx="4154487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3" name="Graph" r:id="rId7" imgW="4154760" imgH="2902320" progId="Origin50.Graph">
                  <p:embed/>
                </p:oleObj>
              </mc:Choice>
              <mc:Fallback>
                <p:oleObj name="Graph" r:id="rId7" imgW="4154760" imgH="29023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99756" y="3961927"/>
                        <a:ext cx="4154487" cy="290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550784"/>
              </p:ext>
            </p:extLst>
          </p:nvPr>
        </p:nvGraphicFramePr>
        <p:xfrm>
          <a:off x="23031" y="3859480"/>
          <a:ext cx="4276725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4" name="Graph" r:id="rId9" imgW="4276080" imgH="3023280" progId="Origin50.Graph">
                  <p:embed/>
                </p:oleObj>
              </mc:Choice>
              <mc:Fallback>
                <p:oleObj name="Graph" r:id="rId9" imgW="4276080" imgH="3023280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1" y="3859480"/>
                        <a:ext cx="4276725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589840" y="1916832"/>
            <a:ext cx="4160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err="1" smtClean="0"/>
              <a:t>ToF</a:t>
            </a:r>
            <a:r>
              <a:rPr lang="en-AU" dirty="0" smtClean="0"/>
              <a:t> neutron energy loss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Bulk, stoichiometric LaMnO</a:t>
            </a:r>
            <a:r>
              <a:rPr lang="en-AU" baseline="-25000" dirty="0" smtClean="0"/>
              <a:t>3</a:t>
            </a: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~750K = </a:t>
            </a:r>
            <a:r>
              <a:rPr lang="en-AU" dirty="0" err="1" smtClean="0"/>
              <a:t>Jahn</a:t>
            </a:r>
            <a:r>
              <a:rPr lang="en-AU" dirty="0" smtClean="0"/>
              <a:t>-Teller transition</a:t>
            </a:r>
          </a:p>
          <a:p>
            <a:endParaRPr lang="en-AU" dirty="0" smtClean="0"/>
          </a:p>
          <a:p>
            <a:r>
              <a:rPr lang="en-AU" dirty="0" err="1" smtClean="0"/>
              <a:t>Wdowik</a:t>
            </a:r>
            <a:r>
              <a:rPr lang="en-AU" dirty="0" smtClean="0"/>
              <a:t> et al., PRB </a:t>
            </a:r>
            <a:r>
              <a:rPr lang="en-AU" b="1" dirty="0" smtClean="0"/>
              <a:t>86</a:t>
            </a:r>
            <a:r>
              <a:rPr lang="en-AU" dirty="0" smtClean="0"/>
              <a:t>, 174305 (2012)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2360712" y="4715852"/>
            <a:ext cx="162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PELICAN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6550220" y="4792196"/>
            <a:ext cx="126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TAIPAN</a:t>
            </a:r>
            <a:endParaRPr lang="en-AU" dirty="0"/>
          </a:p>
        </p:txBody>
      </p:sp>
      <p:sp>
        <p:nvSpPr>
          <p:cNvPr id="15" name="Down Arrow 14"/>
          <p:cNvSpPr/>
          <p:nvPr/>
        </p:nvSpPr>
        <p:spPr>
          <a:xfrm>
            <a:off x="1118574" y="4172131"/>
            <a:ext cx="108012" cy="790520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Down Arrow 15"/>
          <p:cNvSpPr/>
          <p:nvPr/>
        </p:nvSpPr>
        <p:spPr>
          <a:xfrm>
            <a:off x="2900772" y="1268760"/>
            <a:ext cx="108012" cy="29619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Down Arrow 16"/>
          <p:cNvSpPr/>
          <p:nvPr/>
        </p:nvSpPr>
        <p:spPr>
          <a:xfrm>
            <a:off x="5241032" y="4199432"/>
            <a:ext cx="108012" cy="29619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Down Arrow 17"/>
          <p:cNvSpPr/>
          <p:nvPr/>
        </p:nvSpPr>
        <p:spPr>
          <a:xfrm>
            <a:off x="3161184" y="1275354"/>
            <a:ext cx="108012" cy="296196"/>
          </a:xfrm>
          <a:prstGeom prst="down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Down Arrow 18"/>
          <p:cNvSpPr/>
          <p:nvPr/>
        </p:nvSpPr>
        <p:spPr>
          <a:xfrm>
            <a:off x="5493060" y="4567754"/>
            <a:ext cx="108012" cy="296196"/>
          </a:xfrm>
          <a:prstGeom prst="down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Down Arrow 19"/>
          <p:cNvSpPr/>
          <p:nvPr/>
        </p:nvSpPr>
        <p:spPr>
          <a:xfrm>
            <a:off x="1424608" y="4791280"/>
            <a:ext cx="108012" cy="296196"/>
          </a:xfrm>
          <a:prstGeom prst="down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Down Arrow 20"/>
          <p:cNvSpPr/>
          <p:nvPr/>
        </p:nvSpPr>
        <p:spPr>
          <a:xfrm>
            <a:off x="3440832" y="1416164"/>
            <a:ext cx="108012" cy="296196"/>
          </a:xfrm>
          <a:prstGeom prst="downArrow">
            <a:avLst/>
          </a:prstGeom>
          <a:solidFill>
            <a:srgbClr val="80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Down Arrow 21"/>
          <p:cNvSpPr/>
          <p:nvPr/>
        </p:nvSpPr>
        <p:spPr>
          <a:xfrm>
            <a:off x="5708250" y="4788988"/>
            <a:ext cx="108012" cy="296196"/>
          </a:xfrm>
          <a:prstGeom prst="downArrow">
            <a:avLst/>
          </a:prstGeom>
          <a:solidFill>
            <a:srgbClr val="800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544A0223-91C8-7745-9FFD-8570CF6ECF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07400" y="116632"/>
            <a:ext cx="1492214" cy="1224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80105" y="4526527"/>
            <a:ext cx="194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10% Ag sample</a:t>
            </a:r>
          </a:p>
          <a:p>
            <a:r>
              <a:rPr lang="en-AU" dirty="0" smtClean="0"/>
              <a:t>300K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94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35360" y="1796038"/>
            <a:ext cx="8712465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 b="1" dirty="0">
                <a:latin typeface="+mn-lt"/>
                <a:ea typeface="ＭＳ Ｐゴシック" charset="-128"/>
              </a:rPr>
              <a:t>One dimensional quantum magnets</a:t>
            </a:r>
          </a:p>
          <a:p>
            <a:pPr eaLnBrk="1" hangingPunct="1"/>
            <a:r>
              <a:rPr lang="en-AU" dirty="0">
                <a:latin typeface="+mn-lt"/>
                <a:ea typeface="ＭＳ Ｐゴシック" charset="-128"/>
              </a:rPr>
              <a:t> </a:t>
            </a:r>
            <a:r>
              <a:rPr lang="en-AU" dirty="0" smtClean="0">
                <a:latin typeface="+mn-lt"/>
                <a:ea typeface="ＭＳ Ｐゴシック" charset="-128"/>
              </a:rPr>
              <a:t>      Magnetic </a:t>
            </a:r>
            <a:r>
              <a:rPr lang="en-AU" dirty="0">
                <a:latin typeface="+mn-lt"/>
                <a:ea typeface="ＭＳ Ｐゴシック" charset="-128"/>
              </a:rPr>
              <a:t>coupling in only 1 </a:t>
            </a:r>
            <a:r>
              <a:rPr lang="en-AU" dirty="0" smtClean="0">
                <a:latin typeface="+mn-lt"/>
                <a:ea typeface="ＭＳ Ｐゴシック" charset="-128"/>
              </a:rPr>
              <a:t>direction</a:t>
            </a:r>
            <a:endParaRPr lang="en-AU" dirty="0">
              <a:latin typeface="+mn-lt"/>
              <a:ea typeface="ＭＳ Ｐゴシック" charset="-128"/>
            </a:endParaRPr>
          </a:p>
          <a:p>
            <a:pPr eaLnBrk="1" hangingPunct="1"/>
            <a:r>
              <a:rPr lang="en-AU" dirty="0" smtClean="0">
                <a:latin typeface="+mn-lt"/>
                <a:ea typeface="ＭＳ Ｐゴシック" charset="-128"/>
              </a:rPr>
              <a:t>       Low </a:t>
            </a:r>
            <a:r>
              <a:rPr lang="en-AU" dirty="0">
                <a:latin typeface="+mn-lt"/>
                <a:ea typeface="ＭＳ Ｐゴシック" charset="-128"/>
              </a:rPr>
              <a:t>spin state magnetic ions</a:t>
            </a:r>
          </a:p>
          <a:p>
            <a:pPr eaLnBrk="1" hangingPunct="1"/>
            <a:r>
              <a:rPr lang="en-AU" dirty="0" smtClean="0">
                <a:latin typeface="+mn-lt"/>
                <a:ea typeface="ＭＳ Ｐゴシック" charset="-128"/>
              </a:rPr>
              <a:t>       S </a:t>
            </a:r>
            <a:r>
              <a:rPr lang="en-AU" dirty="0">
                <a:latin typeface="+mn-lt"/>
                <a:ea typeface="ＭＳ Ｐゴシック" charset="-128"/>
              </a:rPr>
              <a:t>= ½ or 1 (typically Cu)</a:t>
            </a:r>
          </a:p>
          <a:p>
            <a:pPr eaLnBrk="1" hangingPunct="1"/>
            <a:endParaRPr lang="en-AU" dirty="0" smtClean="0">
              <a:latin typeface="+mn-lt"/>
              <a:ea typeface="ＭＳ Ｐゴシック" charset="-128"/>
            </a:endParaRPr>
          </a:p>
          <a:p>
            <a:pPr eaLnBrk="1" hangingPunct="1"/>
            <a:r>
              <a:rPr lang="en-AU" b="1" dirty="0">
                <a:latin typeface="+mn-lt"/>
                <a:ea typeface="ＭＳ Ｐゴシック" charset="-128"/>
              </a:rPr>
              <a:t>I</a:t>
            </a:r>
            <a:r>
              <a:rPr lang="en-AU" b="1" dirty="0" smtClean="0">
                <a:latin typeface="+mn-lt"/>
                <a:ea typeface="ＭＳ Ｐゴシック" charset="-128"/>
              </a:rPr>
              <a:t>nteresting </a:t>
            </a:r>
            <a:r>
              <a:rPr lang="en-AU" b="1" dirty="0">
                <a:latin typeface="+mn-lt"/>
                <a:ea typeface="ＭＳ Ｐゴシック" charset="-128"/>
              </a:rPr>
              <a:t>field induced phases</a:t>
            </a:r>
          </a:p>
          <a:p>
            <a:pPr eaLnBrk="1" hangingPunct="1"/>
            <a:r>
              <a:rPr lang="en-AU" dirty="0" smtClean="0">
                <a:latin typeface="+mn-lt"/>
                <a:ea typeface="ＭＳ Ｐゴシック" charset="-128"/>
              </a:rPr>
              <a:t>       Bose-Einstein condensation (superfluid He)</a:t>
            </a:r>
          </a:p>
          <a:p>
            <a:pPr eaLnBrk="1" hangingPunct="1"/>
            <a:r>
              <a:rPr lang="en-AU" dirty="0">
                <a:latin typeface="+mn-lt"/>
                <a:ea typeface="ＭＳ Ｐゴシック" charset="-128"/>
              </a:rPr>
              <a:t> </a:t>
            </a:r>
            <a:r>
              <a:rPr lang="en-AU" dirty="0" smtClean="0">
                <a:latin typeface="+mn-lt"/>
                <a:ea typeface="ＭＳ Ｐゴシック" charset="-128"/>
              </a:rPr>
              <a:t>      1 </a:t>
            </a:r>
            <a:r>
              <a:rPr lang="en-AU" dirty="0">
                <a:latin typeface="+mn-lt"/>
                <a:ea typeface="ＭＳ Ｐゴシック" charset="-128"/>
              </a:rPr>
              <a:t>or 2 </a:t>
            </a:r>
            <a:r>
              <a:rPr lang="en-AU" dirty="0" err="1">
                <a:latin typeface="+mn-lt"/>
                <a:ea typeface="ＭＳ Ｐゴシック" charset="-128"/>
              </a:rPr>
              <a:t>magnon</a:t>
            </a:r>
            <a:r>
              <a:rPr lang="en-AU" dirty="0">
                <a:latin typeface="+mn-lt"/>
                <a:ea typeface="ＭＳ Ｐゴシック" charset="-128"/>
              </a:rPr>
              <a:t> states</a:t>
            </a:r>
          </a:p>
          <a:p>
            <a:pPr eaLnBrk="1" hangingPunct="1"/>
            <a:r>
              <a:rPr lang="en-AU" dirty="0" smtClean="0">
                <a:latin typeface="+mn-lt"/>
                <a:ea typeface="ＭＳ Ｐゴシック" charset="-128"/>
              </a:rPr>
              <a:t>       Multipolar </a:t>
            </a:r>
            <a:r>
              <a:rPr lang="en-AU" dirty="0">
                <a:latin typeface="+mn-lt"/>
                <a:ea typeface="ＭＳ Ｐゴシック" charset="-128"/>
              </a:rPr>
              <a:t>phases</a:t>
            </a:r>
          </a:p>
          <a:p>
            <a:pPr eaLnBrk="1" hangingPunct="1"/>
            <a:r>
              <a:rPr lang="en-AU" dirty="0" smtClean="0">
                <a:latin typeface="+mn-lt"/>
                <a:ea typeface="ＭＳ Ｐゴシック" charset="-128"/>
              </a:rPr>
              <a:t>       Spin </a:t>
            </a:r>
            <a:r>
              <a:rPr lang="en-AU" dirty="0">
                <a:latin typeface="+mn-lt"/>
                <a:ea typeface="ＭＳ Ｐゴシック" charset="-128"/>
              </a:rPr>
              <a:t>nematic phases</a:t>
            </a:r>
          </a:p>
          <a:p>
            <a:pPr eaLnBrk="1" hangingPunct="1"/>
            <a:endParaRPr lang="en-AU" dirty="0" smtClean="0">
              <a:latin typeface="+mn-lt"/>
              <a:ea typeface="ＭＳ Ｐゴシック" charset="-128"/>
            </a:endParaRPr>
          </a:p>
          <a:p>
            <a:r>
              <a:rPr lang="en-AU" b="1" dirty="0">
                <a:latin typeface="+mn-lt"/>
              </a:rPr>
              <a:t>Why?</a:t>
            </a:r>
          </a:p>
          <a:p>
            <a:r>
              <a:rPr lang="en-AU" dirty="0">
                <a:latin typeface="+mn-lt"/>
              </a:rPr>
              <a:t>• </a:t>
            </a:r>
            <a:r>
              <a:rPr lang="en-AU" dirty="0" smtClean="0">
                <a:latin typeface="+mn-lt"/>
              </a:rPr>
              <a:t>“easy</a:t>
            </a:r>
            <a:r>
              <a:rPr lang="en-AU" dirty="0">
                <a:latin typeface="+mn-lt"/>
              </a:rPr>
              <a:t>“ to describe!</a:t>
            </a:r>
          </a:p>
          <a:p>
            <a:r>
              <a:rPr lang="en-AU" dirty="0" smtClean="0">
                <a:latin typeface="+mn-lt"/>
              </a:rPr>
              <a:t>Comparison between experiment </a:t>
            </a:r>
          </a:p>
          <a:p>
            <a:r>
              <a:rPr lang="en-AU" dirty="0" smtClean="0">
                <a:latin typeface="+mn-lt"/>
              </a:rPr>
              <a:t>and theory is possible with different models</a:t>
            </a:r>
          </a:p>
          <a:p>
            <a:r>
              <a:rPr lang="en-AU" dirty="0">
                <a:latin typeface="+mn-lt"/>
                <a:ea typeface="ＭＳ Ｐゴシック" charset="-128"/>
              </a:rPr>
              <a:t>w</a:t>
            </a:r>
            <a:r>
              <a:rPr lang="en-AU" dirty="0" smtClean="0">
                <a:latin typeface="+mn-lt"/>
                <a:ea typeface="ＭＳ Ｐゴシック" charset="-128"/>
              </a:rPr>
              <a:t>hich can help us understand the magnetic</a:t>
            </a:r>
          </a:p>
          <a:p>
            <a:r>
              <a:rPr lang="en-AU" dirty="0">
                <a:latin typeface="+mn-lt"/>
                <a:ea typeface="ＭＳ Ｐゴシック" charset="-128"/>
              </a:rPr>
              <a:t>i</a:t>
            </a:r>
            <a:r>
              <a:rPr lang="en-AU" dirty="0" smtClean="0">
                <a:latin typeface="+mn-lt"/>
                <a:ea typeface="ＭＳ Ｐゴシック" charset="-128"/>
              </a:rPr>
              <a:t>nteractions.</a:t>
            </a:r>
            <a:endParaRPr lang="en-AU" dirty="0">
              <a:latin typeface="+mn-lt"/>
              <a:ea typeface="ＭＳ Ｐゴシック" charset="-128"/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7714985" y="2878137"/>
            <a:ext cx="127264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AU">
                <a:solidFill>
                  <a:schemeClr val="bg1"/>
                </a:solidFill>
                <a:ea typeface="ＭＳ Ｐゴシック" charset="-128"/>
              </a:rPr>
              <a:t>CuGeO</a:t>
            </a:r>
            <a:r>
              <a:rPr lang="en-AU" baseline="-25000">
                <a:solidFill>
                  <a:schemeClr val="bg1"/>
                </a:solidFill>
                <a:ea typeface="ＭＳ Ｐゴシック" charset="-128"/>
              </a:rPr>
              <a:t>3</a:t>
            </a:r>
            <a:endParaRPr lang="en-AU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7174" name="TextBox 4"/>
          <p:cNvSpPr txBox="1">
            <a:spLocks noChangeArrowheads="1"/>
          </p:cNvSpPr>
          <p:nvPr/>
        </p:nvSpPr>
        <p:spPr bwMode="auto">
          <a:xfrm>
            <a:off x="7714985" y="5119688"/>
            <a:ext cx="2373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sz="1400">
                <a:solidFill>
                  <a:schemeClr val="bg1"/>
                </a:solidFill>
                <a:ea typeface="ＭＳ Ｐゴシック" charset="-128"/>
              </a:rPr>
              <a:t>Arai et al PRL 77 3649 </a:t>
            </a:r>
          </a:p>
          <a:p>
            <a:pPr eaLnBrk="1" hangingPunct="1"/>
            <a:endParaRPr lang="en-AU" sz="1400">
              <a:solidFill>
                <a:schemeClr val="bg1"/>
              </a:solidFill>
              <a:ea typeface="ＭＳ Ｐゴシック" charset="-128"/>
            </a:endParaRPr>
          </a:p>
        </p:txBody>
      </p:sp>
      <p:grpSp>
        <p:nvGrpSpPr>
          <p:cNvPr id="7175" name="Group 16383"/>
          <p:cNvGrpSpPr>
            <a:grpSpLocks/>
          </p:cNvGrpSpPr>
          <p:nvPr/>
        </p:nvGrpSpPr>
        <p:grpSpPr bwMode="auto">
          <a:xfrm>
            <a:off x="4982092" y="1577073"/>
            <a:ext cx="4954720" cy="4629150"/>
            <a:chOff x="5354940" y="1402163"/>
            <a:chExt cx="4290716" cy="4042374"/>
          </a:xfrm>
        </p:grpSpPr>
        <p:pic>
          <p:nvPicPr>
            <p:cNvPr id="7177" name="Picture 6" descr="http://online.kitp.ucsb.edu/online/fragnets12/mourigal/oh/05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8" t="27488" r="22105" b="15660"/>
            <a:stretch/>
          </p:blipFill>
          <p:spPr bwMode="auto">
            <a:xfrm>
              <a:off x="5354940" y="1402163"/>
              <a:ext cx="4225322" cy="335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9201840" y="4783284"/>
              <a:ext cx="443816" cy="661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AU"/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5300" y="557808"/>
            <a:ext cx="8915400" cy="1143000"/>
          </a:xfrm>
        </p:spPr>
        <p:txBody>
          <a:bodyPr/>
          <a:lstStyle/>
          <a:p>
            <a:r>
              <a:rPr lang="en-AU" dirty="0" smtClean="0">
                <a:solidFill>
                  <a:srgbClr val="0076C0"/>
                </a:solidFill>
              </a:rPr>
              <a:t>Low dimensional spin systems</a:t>
            </a:r>
            <a:endParaRPr lang="en-AU" dirty="0">
              <a:solidFill>
                <a:srgbClr val="0076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47825" y="2743200"/>
            <a:ext cx="519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6K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7"/>
          <p:cNvSpPr txBox="1">
            <a:spLocks/>
          </p:cNvSpPr>
          <p:nvPr/>
        </p:nvSpPr>
        <p:spPr>
          <a:xfrm>
            <a:off x="9004552" y="6421686"/>
            <a:ext cx="8461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9pPr>
          </a:lstStyle>
          <a:p>
            <a:pPr>
              <a:defRPr/>
            </a:pPr>
            <a:fld id="{5A83C41E-8907-42F7-847B-73720585D410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22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AutoShape 7" descr="Image result for spin liqui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32607"/>
              </p:ext>
            </p:extLst>
          </p:nvPr>
        </p:nvGraphicFramePr>
        <p:xfrm>
          <a:off x="5784111" y="5634481"/>
          <a:ext cx="2981361" cy="666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Equation" r:id="rId5" imgW="1587240" imgH="355320" progId="Equation.3">
                  <p:embed/>
                </p:oleObj>
              </mc:Choice>
              <mc:Fallback>
                <p:oleObj name="Equation" r:id="rId5" imgW="15872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4111" y="5634481"/>
                        <a:ext cx="2981361" cy="6665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56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48" b="39614"/>
          <a:stretch/>
        </p:blipFill>
        <p:spPr bwMode="auto">
          <a:xfrm>
            <a:off x="4778513" y="4484924"/>
            <a:ext cx="475178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7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1600200"/>
            <a:ext cx="306513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8915400" cy="1143000"/>
          </a:xfrm>
        </p:spPr>
        <p:txBody>
          <a:bodyPr/>
          <a:lstStyle/>
          <a:p>
            <a:r>
              <a:rPr lang="en-AU" dirty="0" smtClean="0">
                <a:solidFill>
                  <a:srgbClr val="0076C0"/>
                </a:solidFill>
              </a:rPr>
              <a:t>Linarite, PbCuSO</a:t>
            </a:r>
            <a:r>
              <a:rPr lang="en-AU" baseline="-25000" dirty="0" smtClean="0">
                <a:solidFill>
                  <a:srgbClr val="0076C0"/>
                </a:solidFill>
              </a:rPr>
              <a:t>4</a:t>
            </a:r>
            <a:r>
              <a:rPr lang="en-AU" dirty="0" smtClean="0">
                <a:solidFill>
                  <a:srgbClr val="0076C0"/>
                </a:solidFill>
              </a:rPr>
              <a:t>(OH)</a:t>
            </a:r>
            <a:r>
              <a:rPr lang="en-AU" baseline="-25000" dirty="0" smtClean="0">
                <a:solidFill>
                  <a:srgbClr val="0076C0"/>
                </a:solidFill>
              </a:rPr>
              <a:t>2</a:t>
            </a:r>
            <a:endParaRPr lang="en-AU" dirty="0">
              <a:solidFill>
                <a:srgbClr val="0076C0"/>
              </a:solidFill>
            </a:endParaRPr>
          </a:p>
        </p:txBody>
      </p:sp>
      <p:sp>
        <p:nvSpPr>
          <p:cNvPr id="9" name="Slide Number Placeholder 7"/>
          <p:cNvSpPr txBox="1">
            <a:spLocks/>
          </p:cNvSpPr>
          <p:nvPr/>
        </p:nvSpPr>
        <p:spPr>
          <a:xfrm>
            <a:off x="8697913" y="6354763"/>
            <a:ext cx="4807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9pPr>
          </a:lstStyle>
          <a:p>
            <a:pPr algn="ctr">
              <a:defRPr/>
            </a:pPr>
            <a:fld id="{5A83C41E-8907-42F7-847B-73720585D410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ctr">
                <a:defRPr/>
              </a:pPr>
              <a:t>23</a:t>
            </a:fld>
            <a:endParaRPr lang="en-US" sz="12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0996" y="1588576"/>
            <a:ext cx="21466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Monoclinic: P2</a:t>
            </a:r>
            <a:r>
              <a:rPr lang="en-AU" baseline="-25000" dirty="0" smtClean="0"/>
              <a:t>1</a:t>
            </a:r>
            <a:r>
              <a:rPr lang="en-AU" dirty="0" smtClean="0"/>
              <a:t>/m</a:t>
            </a:r>
          </a:p>
          <a:p>
            <a:r>
              <a:rPr lang="en-AU" i="1" dirty="0" smtClean="0"/>
              <a:t>	a</a:t>
            </a:r>
            <a:r>
              <a:rPr lang="en-AU" dirty="0" smtClean="0"/>
              <a:t> = 9.682</a:t>
            </a:r>
          </a:p>
          <a:p>
            <a:r>
              <a:rPr lang="en-AU" i="1" dirty="0" smtClean="0"/>
              <a:t>	b</a:t>
            </a:r>
            <a:r>
              <a:rPr lang="en-AU" dirty="0" smtClean="0"/>
              <a:t> = 5.646</a:t>
            </a:r>
          </a:p>
          <a:p>
            <a:r>
              <a:rPr lang="en-AU" i="1" dirty="0" smtClean="0"/>
              <a:t>	c </a:t>
            </a:r>
            <a:r>
              <a:rPr lang="en-AU" dirty="0" smtClean="0"/>
              <a:t>= 4.683</a:t>
            </a:r>
          </a:p>
          <a:p>
            <a:r>
              <a:rPr lang="en-AU" i="1" dirty="0" smtClean="0"/>
              <a:t>	</a:t>
            </a:r>
            <a:r>
              <a:rPr lang="el-GR" i="1" dirty="0" smtClean="0"/>
              <a:t>β</a:t>
            </a:r>
            <a:r>
              <a:rPr lang="en-AU" i="1" dirty="0" smtClean="0"/>
              <a:t> = 102.65°</a:t>
            </a:r>
            <a:endParaRPr lang="en-AU" i="1" dirty="0"/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766037" y="6198741"/>
            <a:ext cx="41392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AU" sz="1600" dirty="0" err="1" smtClean="0"/>
              <a:t>Wolter</a:t>
            </a:r>
            <a:r>
              <a:rPr lang="en-AU" sz="1600" dirty="0" smtClean="0"/>
              <a:t> </a:t>
            </a:r>
            <a:r>
              <a:rPr lang="en-AU" sz="1600" dirty="0"/>
              <a:t>et al., </a:t>
            </a:r>
            <a:r>
              <a:rPr lang="en-AU" sz="1600" dirty="0" smtClean="0"/>
              <a:t>PRB </a:t>
            </a:r>
            <a:r>
              <a:rPr lang="en-AU" sz="1600" b="1" dirty="0" smtClean="0"/>
              <a:t>85</a:t>
            </a:r>
            <a:r>
              <a:rPr lang="en-AU" sz="1600" dirty="0" smtClean="0"/>
              <a:t>, 014407 </a:t>
            </a:r>
            <a:r>
              <a:rPr lang="en-AU" sz="1600" dirty="0"/>
              <a:t>(2012</a:t>
            </a:r>
            <a:r>
              <a:rPr lang="en-AU" sz="1600" dirty="0" smtClean="0"/>
              <a:t>)</a:t>
            </a:r>
          </a:p>
          <a:p>
            <a:pPr eaLnBrk="1" hangingPunct="1"/>
            <a:r>
              <a:rPr lang="en-AU" sz="1600" dirty="0" smtClean="0"/>
              <a:t>Rule et al., PRB </a:t>
            </a:r>
            <a:r>
              <a:rPr lang="en-AU" sz="1600" b="1" dirty="0" smtClean="0"/>
              <a:t>95</a:t>
            </a:r>
            <a:r>
              <a:rPr lang="en-AU" sz="1600" dirty="0"/>
              <a:t>, </a:t>
            </a:r>
            <a:r>
              <a:rPr lang="en-AU" sz="1600" dirty="0" smtClean="0"/>
              <a:t>024430 </a:t>
            </a:r>
            <a:r>
              <a:rPr lang="en-AU" sz="1600" dirty="0"/>
              <a:t>(</a:t>
            </a:r>
            <a:r>
              <a:rPr lang="en-AU" sz="1600" dirty="0" smtClean="0"/>
              <a:t>2017)</a:t>
            </a:r>
            <a:endParaRPr lang="en-AU" sz="1600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84" y="1293713"/>
            <a:ext cx="3502886" cy="556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076283" y="3291600"/>
            <a:ext cx="1985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dirty="0" smtClean="0"/>
              <a:t>T</a:t>
            </a:r>
            <a:r>
              <a:rPr lang="en-AU" baseline="-25000" dirty="0" smtClean="0"/>
              <a:t>N</a:t>
            </a:r>
            <a:r>
              <a:rPr lang="en-AU" dirty="0" smtClean="0"/>
              <a:t> = 2.75K</a:t>
            </a:r>
          </a:p>
          <a:p>
            <a:pPr algn="just"/>
            <a:r>
              <a:rPr lang="en-AU" i="1" dirty="0"/>
              <a:t>|</a:t>
            </a:r>
            <a:r>
              <a:rPr lang="en-AU" dirty="0"/>
              <a:t>Θ</a:t>
            </a:r>
            <a:r>
              <a:rPr lang="en-AU" baseline="-25000" dirty="0"/>
              <a:t>CW</a:t>
            </a:r>
            <a:r>
              <a:rPr lang="en-AU" i="1" dirty="0" smtClean="0"/>
              <a:t>| </a:t>
            </a:r>
            <a:r>
              <a:rPr lang="en-AU" dirty="0" smtClean="0"/>
              <a:t>= 27K</a:t>
            </a:r>
          </a:p>
          <a:p>
            <a:pPr algn="just"/>
            <a:r>
              <a:rPr lang="en-AU" dirty="0">
                <a:latin typeface="Blackadder ITC" panose="04020505051007020D02" pitchFamily="82" charset="0"/>
              </a:rPr>
              <a:t>f</a:t>
            </a:r>
            <a:r>
              <a:rPr lang="en-AU" i="1" dirty="0" smtClean="0"/>
              <a:t> </a:t>
            </a:r>
            <a:r>
              <a:rPr lang="en-AU" dirty="0"/>
              <a:t>= </a:t>
            </a:r>
            <a:r>
              <a:rPr lang="en-AU" i="1" dirty="0"/>
              <a:t>|</a:t>
            </a:r>
            <a:r>
              <a:rPr lang="en-AU" dirty="0"/>
              <a:t>Θ</a:t>
            </a:r>
            <a:r>
              <a:rPr lang="en-AU" baseline="-25000" dirty="0"/>
              <a:t>CW</a:t>
            </a:r>
            <a:r>
              <a:rPr lang="en-AU" i="1" dirty="0"/>
              <a:t>|/</a:t>
            </a:r>
            <a:r>
              <a:rPr lang="en-AU" i="1" dirty="0" smtClean="0"/>
              <a:t>T</a:t>
            </a:r>
            <a:r>
              <a:rPr lang="en-AU" baseline="-25000" dirty="0" smtClean="0"/>
              <a:t>N</a:t>
            </a:r>
            <a:r>
              <a:rPr lang="en-AU" dirty="0" smtClean="0"/>
              <a:t>~10</a:t>
            </a:r>
          </a:p>
          <a:p>
            <a:pPr algn="just"/>
            <a:endParaRPr lang="en-AU" dirty="0"/>
          </a:p>
        </p:txBody>
      </p:sp>
      <p:grpSp>
        <p:nvGrpSpPr>
          <p:cNvPr id="13" name="Group 12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427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0076C0"/>
                </a:solidFill>
              </a:rPr>
              <a:t>J</a:t>
            </a:r>
            <a:r>
              <a:rPr lang="en-AU" baseline="-25000" dirty="0" smtClean="0">
                <a:solidFill>
                  <a:srgbClr val="0076C0"/>
                </a:solidFill>
              </a:rPr>
              <a:t>1</a:t>
            </a:r>
            <a:r>
              <a:rPr lang="en-AU" dirty="0" smtClean="0">
                <a:solidFill>
                  <a:srgbClr val="0076C0"/>
                </a:solidFill>
              </a:rPr>
              <a:t>-J</a:t>
            </a:r>
            <a:r>
              <a:rPr lang="en-AU" baseline="-25000" dirty="0" smtClean="0">
                <a:solidFill>
                  <a:srgbClr val="0076C0"/>
                </a:solidFill>
              </a:rPr>
              <a:t>2</a:t>
            </a:r>
            <a:r>
              <a:rPr lang="en-AU" dirty="0" smtClean="0">
                <a:solidFill>
                  <a:srgbClr val="0076C0"/>
                </a:solidFill>
              </a:rPr>
              <a:t> frustrated spin chain model (s = ½)</a:t>
            </a:r>
            <a:endParaRPr lang="en-AU" dirty="0">
              <a:solidFill>
                <a:srgbClr val="0076C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291464"/>
              </p:ext>
            </p:extLst>
          </p:nvPr>
        </p:nvGraphicFramePr>
        <p:xfrm>
          <a:off x="1693642" y="1556792"/>
          <a:ext cx="6598275" cy="936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4" imgW="2501900" imgH="355600" progId="Equation.3">
                  <p:embed/>
                </p:oleObj>
              </mc:Choice>
              <mc:Fallback>
                <p:oleObj name="Equation" r:id="rId4" imgW="2501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642" y="1556792"/>
                        <a:ext cx="6598275" cy="93617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76736" y="6486599"/>
            <a:ext cx="589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from Furukawa et al. PRL </a:t>
            </a:r>
            <a:r>
              <a:rPr lang="en-AU" b="1" dirty="0" smtClean="0"/>
              <a:t>105</a:t>
            </a:r>
            <a:r>
              <a:rPr lang="en-AU" dirty="0" smtClean="0"/>
              <a:t> 257205 (2010)</a:t>
            </a:r>
            <a:endParaRPr lang="en-AU" dirty="0"/>
          </a:p>
        </p:txBody>
      </p:sp>
      <p:pic>
        <p:nvPicPr>
          <p:cNvPr id="34834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97" y="4054131"/>
            <a:ext cx="8273367" cy="243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3536295" y="2340180"/>
            <a:ext cx="2570348" cy="1665441"/>
            <a:chOff x="3462772" y="2339622"/>
            <a:chExt cx="2570348" cy="1665441"/>
          </a:xfrm>
        </p:grpSpPr>
        <p:sp>
          <p:nvSpPr>
            <p:cNvPr id="6" name="TextBox 5"/>
            <p:cNvSpPr txBox="1"/>
            <p:nvPr/>
          </p:nvSpPr>
          <p:spPr>
            <a:xfrm>
              <a:off x="3792250" y="2339622"/>
              <a:ext cx="1011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J</a:t>
              </a:r>
              <a:r>
                <a:rPr lang="en-AU" i="1" baseline="-25000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1</a:t>
              </a:r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 = FM</a:t>
              </a:r>
              <a:endParaRPr lang="en-AU" i="1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  <p:sp>
          <p:nvSpPr>
            <p:cNvPr id="12" name="Curved Down Arrow 11"/>
            <p:cNvSpPr/>
            <p:nvPr/>
          </p:nvSpPr>
          <p:spPr>
            <a:xfrm>
              <a:off x="3836876" y="2685112"/>
              <a:ext cx="756084" cy="301000"/>
            </a:xfrm>
            <a:prstGeom prst="curvedDownArrow">
              <a:avLst/>
            </a:prstGeom>
            <a:solidFill>
              <a:srgbClr val="19B563"/>
            </a:solidFill>
            <a:ln>
              <a:solidFill>
                <a:srgbClr val="19B56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17" name="Curved Down Arrow 16"/>
            <p:cNvSpPr/>
            <p:nvPr/>
          </p:nvSpPr>
          <p:spPr>
            <a:xfrm>
              <a:off x="4987425" y="2685112"/>
              <a:ext cx="756084" cy="301000"/>
            </a:xfrm>
            <a:prstGeom prst="curvedDownArrow">
              <a:avLst/>
            </a:prstGeom>
            <a:solidFill>
              <a:srgbClr val="19B563"/>
            </a:solidFill>
            <a:ln>
              <a:solidFill>
                <a:srgbClr val="19B56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1" name="Curved Down Arrow 20"/>
            <p:cNvSpPr/>
            <p:nvPr/>
          </p:nvSpPr>
          <p:spPr>
            <a:xfrm rot="10800000">
              <a:off x="3620852" y="3580311"/>
              <a:ext cx="2304256" cy="424752"/>
            </a:xfrm>
            <a:prstGeom prst="curved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40802" y="3536014"/>
              <a:ext cx="1011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J</a:t>
              </a:r>
              <a:r>
                <a:rPr lang="en-AU" i="1" baseline="-25000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2</a:t>
              </a:r>
              <a:r>
                <a:rPr lang="en-AU" i="1" dirty="0" smtClean="0">
                  <a:latin typeface="Aparajita" panose="020B0604020202020204" pitchFamily="34" charset="0"/>
                  <a:cs typeface="Aparajita" panose="020B0604020202020204" pitchFamily="34" charset="0"/>
                </a:rPr>
                <a:t> = AFM</a:t>
              </a:r>
              <a:endParaRPr lang="en-AU" i="1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462772" y="3068960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Oval 23"/>
            <p:cNvSpPr/>
            <p:nvPr/>
          </p:nvSpPr>
          <p:spPr>
            <a:xfrm>
              <a:off x="4630722" y="3078661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Oval 24"/>
            <p:cNvSpPr/>
            <p:nvPr/>
          </p:nvSpPr>
          <p:spPr>
            <a:xfrm>
              <a:off x="5817096" y="3078661"/>
              <a:ext cx="216024" cy="2268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3570784" y="2787487"/>
              <a:ext cx="0" cy="67269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4743560" y="2780928"/>
              <a:ext cx="0" cy="672692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925108" y="2787487"/>
              <a:ext cx="0" cy="672692"/>
            </a:xfrm>
            <a:prstGeom prst="straightConnector1">
              <a:avLst/>
            </a:prstGeom>
            <a:ln w="38100">
              <a:gradFill flip="none" rotWithShape="1">
                <a:gsLst>
                  <a:gs pos="0">
                    <a:srgbClr val="0000FF"/>
                  </a:gs>
                  <a:gs pos="57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16200000" scaled="1"/>
                <a:tileRect/>
              </a:gra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6" y="2453475"/>
            <a:ext cx="1328713" cy="13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023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808" y="4281844"/>
            <a:ext cx="6685266" cy="258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03486" y="476672"/>
            <a:ext cx="980134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AU" dirty="0" smtClean="0">
                <a:solidFill>
                  <a:srgbClr val="0076C0"/>
                </a:solidFill>
              </a:rPr>
              <a:t>Elastic n</a:t>
            </a:r>
            <a:r>
              <a:rPr lang="en-AU" dirty="0" smtClean="0">
                <a:solidFill>
                  <a:srgbClr val="0076C0"/>
                </a:solidFill>
              </a:rPr>
              <a:t>eutron </a:t>
            </a:r>
            <a:r>
              <a:rPr lang="en-AU" dirty="0" smtClean="0">
                <a:solidFill>
                  <a:srgbClr val="0076C0"/>
                </a:solidFill>
              </a:rPr>
              <a:t>scattering – high </a:t>
            </a:r>
            <a:r>
              <a:rPr lang="en-AU" dirty="0" smtClean="0">
                <a:solidFill>
                  <a:srgbClr val="0076C0"/>
                </a:solidFill>
              </a:rPr>
              <a:t>field B||b</a:t>
            </a:r>
            <a:endParaRPr lang="en-AU" dirty="0">
              <a:solidFill>
                <a:srgbClr val="0076C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273774"/>
              </p:ext>
            </p:extLst>
          </p:nvPr>
        </p:nvGraphicFramePr>
        <p:xfrm>
          <a:off x="4448696" y="1052736"/>
          <a:ext cx="4608760" cy="3678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0" name="Graph" r:id="rId5" imgW="3968496" imgH="3173578" progId="Origin50.Graph">
                  <p:embed/>
                </p:oleObj>
              </mc:Choice>
              <mc:Fallback>
                <p:oleObj name="Graph" r:id="rId5" imgW="3968496" imgH="3173578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8696" y="1052736"/>
                        <a:ext cx="4608760" cy="3678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9412257" y="6504371"/>
            <a:ext cx="492578" cy="365125"/>
          </a:xfrm>
        </p:spPr>
        <p:txBody>
          <a:bodyPr/>
          <a:lstStyle/>
          <a:p>
            <a:pPr>
              <a:defRPr/>
            </a:pPr>
            <a:fld id="{2707A112-99A5-44C4-BA16-88FDE911BE61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>
                <a:defRPr/>
              </a:pPr>
              <a:t>25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6033120" y="4787860"/>
            <a:ext cx="19081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l-GR" dirty="0" smtClean="0"/>
              <a:t>μ </a:t>
            </a:r>
            <a:r>
              <a:rPr lang="en-AU" dirty="0" smtClean="0"/>
              <a:t>= 0.44 </a:t>
            </a:r>
            <a:r>
              <a:rPr lang="el-GR" dirty="0"/>
              <a:t>μ</a:t>
            </a:r>
            <a:r>
              <a:rPr lang="en-AU" baseline="-25000" dirty="0" smtClean="0"/>
              <a:t>B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4181840" y="4777988"/>
            <a:ext cx="1656184" cy="523220"/>
          </a:xfrm>
          <a:prstGeom prst="rect">
            <a:avLst/>
          </a:prstGeom>
          <a:solidFill>
            <a:srgbClr val="00FFFF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rgbClr val="0000FF"/>
                </a:solidFill>
              </a:rPr>
              <a:t>Phase V</a:t>
            </a:r>
            <a:endParaRPr lang="en-AU" sz="28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3486" y="5889896"/>
                <a:ext cx="3291952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AU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AU" b="0" i="1" smtClean="0">
                          <a:latin typeface="Cambria Math"/>
                        </a:rPr>
                        <m:t>𝑑</m:t>
                      </m:r>
                      <m:r>
                        <a:rPr lang="en-AU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AU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AU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AU" b="0" i="1" smtClean="0">
                                  <a:latin typeface="Cambria Math"/>
                                </a:rPr>
                                <m:t>𝐻</m:t>
                              </m:r>
                              <m:r>
                                <a:rPr lang="en-AU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AU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AU" b="0" i="1" smtClean="0">
                                      <a:latin typeface="Cambria Math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/>
                                    </a:rPr>
                                    <m:t>𝑠𝑎𝑡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AU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AU" b="0" i="1" smtClean="0">
                              <a:latin typeface="Cambria Math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86" y="5889896"/>
                <a:ext cx="3291952" cy="71468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283709"/>
              </p:ext>
            </p:extLst>
          </p:nvPr>
        </p:nvGraphicFramePr>
        <p:xfrm>
          <a:off x="87736" y="1345352"/>
          <a:ext cx="4512475" cy="5349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Graph" r:id="rId8" imgW="2900160" imgH="3438000" progId="Origin50.Graph">
                  <p:embed/>
                </p:oleObj>
              </mc:Choice>
              <mc:Fallback>
                <p:oleObj name="Graph" r:id="rId8" imgW="2900160" imgH="3438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7736" y="1345352"/>
                        <a:ext cx="4512475" cy="5349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04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28289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-591616" y="376521"/>
            <a:ext cx="9424933" cy="133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AU" dirty="0" smtClean="0">
                <a:solidFill>
                  <a:srgbClr val="0076C0"/>
                </a:solidFill>
              </a:rPr>
              <a:t>Inelastic Neutron scattering</a:t>
            </a:r>
            <a:endParaRPr lang="en-AU" dirty="0">
              <a:solidFill>
                <a:srgbClr val="0076C0"/>
              </a:solidFill>
            </a:endParaRPr>
          </a:p>
        </p:txBody>
      </p:sp>
      <p:pic>
        <p:nvPicPr>
          <p:cNvPr id="24585" name="Picture 9" descr="C:\Data\Work\HelmholtzZentrum2006-12\Experiments\DFGproposal\LinariteData\Inelastic measurements on Linarite\CNCSproposal\Photos\DSCF89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0" r="15953" b="14398"/>
          <a:stretch/>
        </p:blipFill>
        <p:spPr bwMode="auto">
          <a:xfrm>
            <a:off x="7602090" y="223668"/>
            <a:ext cx="1968285" cy="209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268" y="2394743"/>
            <a:ext cx="3462922" cy="257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6" y="1525434"/>
            <a:ext cx="6137283" cy="463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448945" y="3974856"/>
            <a:ext cx="144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 smtClean="0">
                <a:solidFill>
                  <a:schemeClr val="bg1"/>
                </a:solidFill>
              </a:rPr>
              <a:t>L-direction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96916" y="3068960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 smtClean="0">
                <a:solidFill>
                  <a:schemeClr val="bg1"/>
                </a:solidFill>
              </a:rPr>
              <a:t>K-direction</a:t>
            </a:r>
            <a:endParaRPr lang="en-AU" i="1" dirty="0">
              <a:solidFill>
                <a:schemeClr val="bg1"/>
              </a:solidFill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208584" y="6313095"/>
            <a:ext cx="41392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AU" dirty="0" smtClean="0"/>
              <a:t>Rule et al., PRB </a:t>
            </a:r>
            <a:r>
              <a:rPr lang="en-AU" b="1" dirty="0" smtClean="0"/>
              <a:t>95</a:t>
            </a:r>
            <a:r>
              <a:rPr lang="en-AU" dirty="0"/>
              <a:t>, </a:t>
            </a:r>
            <a:r>
              <a:rPr lang="en-AU" dirty="0" smtClean="0"/>
              <a:t>024430 </a:t>
            </a:r>
            <a:r>
              <a:rPr lang="en-AU" dirty="0"/>
              <a:t>(</a:t>
            </a:r>
            <a:r>
              <a:rPr lang="en-AU" dirty="0" smtClean="0"/>
              <a:t>2017)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6588611" y="5162355"/>
            <a:ext cx="30882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From LSWT we </a:t>
            </a:r>
            <a:r>
              <a:rPr lang="en-AU" dirty="0"/>
              <a:t>estimate </a:t>
            </a:r>
            <a:endParaRPr lang="en-AU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J</a:t>
            </a:r>
            <a:r>
              <a:rPr lang="en-AU" baseline="-25000" dirty="0" smtClean="0"/>
              <a:t>1</a:t>
            </a:r>
            <a:r>
              <a:rPr lang="en-AU" dirty="0" smtClean="0"/>
              <a:t> = -114K,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J</a:t>
            </a:r>
            <a:r>
              <a:rPr lang="en-AU" baseline="-25000" dirty="0" smtClean="0"/>
              <a:t>2</a:t>
            </a:r>
            <a:r>
              <a:rPr lang="en-AU" dirty="0" smtClean="0"/>
              <a:t> = 37K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err="1" smtClean="0"/>
              <a:t>J</a:t>
            </a:r>
            <a:r>
              <a:rPr lang="en-AU" baseline="-25000" dirty="0" err="1" smtClean="0"/>
              <a:t>ic</a:t>
            </a:r>
            <a:r>
              <a:rPr lang="en-AU" dirty="0" smtClean="0"/>
              <a:t> = 4K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α</a:t>
            </a:r>
            <a:r>
              <a:rPr lang="en-AU" dirty="0" smtClean="0"/>
              <a:t> ~ 0.32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315200" y="5591048"/>
            <a:ext cx="2590800" cy="1266952"/>
            <a:chOff x="7315200" y="5591048"/>
            <a:chExt cx="2590800" cy="1266952"/>
          </a:xfrm>
        </p:grpSpPr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14878D25-3F1C-7E42-AAEF-2D256F7A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5200" y="5591048"/>
              <a:ext cx="2590800" cy="126695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FD9CDF7B-6094-D341-91FD-53AA2397D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5794"/>
            <a:stretch/>
          </p:blipFill>
          <p:spPr>
            <a:xfrm>
              <a:off x="8407400" y="6320878"/>
              <a:ext cx="1352296" cy="430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33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0076C0"/>
                </a:solidFill>
                <a:latin typeface="Arial" charset="0"/>
                <a:ea typeface="ＭＳ Ｐゴシック"/>
                <a:cs typeface="Arial" charset="0"/>
              </a:rPr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5591048"/>
            <a:ext cx="2590800" cy="1266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94"/>
          <a:stretch/>
        </p:blipFill>
        <p:spPr>
          <a:xfrm>
            <a:off x="8407400" y="6320878"/>
            <a:ext cx="1352296" cy="4308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8544" y="1628800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Neutron scattering is a particularly effective tool for understanding magnetic materials</a:t>
            </a:r>
          </a:p>
          <a:p>
            <a:endParaRPr lang="en-A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40655" y="2536733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While often considered a bulk probe, it can also be utilised for materials with reduced dimensionality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4316" y="3458556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Thin films and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Magnetic nanoparticles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Low dimensional magnets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44" y="4686982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TAIPAN at ANSTO is a versatile and highly configurable neutron instrument which can be tuned for each scientific problem</a:t>
            </a:r>
          </a:p>
          <a:p>
            <a:endParaRPr lang="en-AU" sz="2000" dirty="0"/>
          </a:p>
          <a:p>
            <a:r>
              <a:rPr lang="en-AU" sz="2000" dirty="0" smtClean="0"/>
              <a:t>Proposal now being accepted (deadline 15</a:t>
            </a:r>
            <a:r>
              <a:rPr lang="en-AU" sz="2000" baseline="30000" dirty="0" smtClean="0"/>
              <a:t>th</a:t>
            </a:r>
            <a:r>
              <a:rPr lang="en-AU" sz="2000" dirty="0" smtClean="0"/>
              <a:t> September)</a:t>
            </a:r>
          </a:p>
          <a:p>
            <a:pPr algn="ctr"/>
            <a:r>
              <a:rPr lang="en-AU" sz="2000" dirty="0" smtClean="0">
                <a:hlinkClick r:id="rId5"/>
              </a:rPr>
              <a:t>https</a:t>
            </a:r>
            <a:r>
              <a:rPr lang="en-AU" sz="2000" dirty="0">
                <a:hlinkClick r:id="rId5"/>
              </a:rPr>
              <a:t>://neutron.ansto.gov.au</a:t>
            </a:r>
            <a:r>
              <a:rPr lang="en-AU" sz="2000" dirty="0" smtClean="0">
                <a:hlinkClick r:id="rId5"/>
              </a:rPr>
              <a:t>/</a:t>
            </a:r>
            <a:r>
              <a:rPr lang="en-AU" sz="2000" dirty="0" smtClean="0"/>
              <a:t> 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152400" y="762000"/>
            <a:ext cx="990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AU" dirty="0" smtClean="0">
                <a:solidFill>
                  <a:srgbClr val="0076C0"/>
                </a:solidFill>
                <a:latin typeface="Arial" charset="0"/>
                <a:ea typeface="ＭＳ Ｐゴシック"/>
                <a:cs typeface="Arial" charset="0"/>
              </a:rPr>
              <a:t>Thank you!</a:t>
            </a:r>
            <a:endParaRPr lang="en-AU" dirty="0" smtClean="0">
              <a:solidFill>
                <a:srgbClr val="0076C0"/>
              </a:solidFill>
              <a:latin typeface="Arial" charset="0"/>
              <a:ea typeface="ＭＳ Ｐゴシック"/>
              <a:cs typeface="Arial" charset="0"/>
            </a:endParaRPr>
          </a:p>
        </p:txBody>
      </p:sp>
      <p:pic>
        <p:nvPicPr>
          <p:cNvPr id="4" name="Picture 38" descr="Image result for University of 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369698"/>
            <a:ext cx="2830609" cy="92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44A0223-91C8-7745-9FFD-8570CF6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240" y="2025107"/>
            <a:ext cx="1944216" cy="1595402"/>
          </a:xfrm>
          <a:prstGeom prst="rect">
            <a:avLst/>
          </a:prstGeom>
        </p:spPr>
      </p:pic>
      <p:pic>
        <p:nvPicPr>
          <p:cNvPr id="6" name="Picture 2" descr="unsw-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12" y="2056607"/>
            <a:ext cx="1487200" cy="155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6496" y="378904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T. </a:t>
            </a:r>
            <a:r>
              <a:rPr lang="en-AU" dirty="0" err="1" smtClean="0"/>
              <a:t>Searbeck</a:t>
            </a:r>
            <a:r>
              <a:rPr lang="en-AU" dirty="0" smtClean="0"/>
              <a:t>, F. Klose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3485220" y="3813573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J. </a:t>
            </a:r>
            <a:r>
              <a:rPr lang="en-AU" dirty="0" err="1" smtClean="0"/>
              <a:t>Bertinshaw</a:t>
            </a:r>
            <a:r>
              <a:rPr lang="en-AU" dirty="0" smtClean="0"/>
              <a:t>, R Maran, S </a:t>
            </a:r>
            <a:r>
              <a:rPr lang="en-AU" dirty="0" err="1" smtClean="0"/>
              <a:t>Callori</a:t>
            </a:r>
            <a:r>
              <a:rPr lang="en-AU" dirty="0" smtClean="0"/>
              <a:t>, V Ramesh, J Cheung, S </a:t>
            </a:r>
            <a:r>
              <a:rPr lang="en-AU" dirty="0" err="1" smtClean="0"/>
              <a:t>Danilkin</a:t>
            </a:r>
            <a:r>
              <a:rPr lang="en-AU" dirty="0" smtClean="0"/>
              <a:t>, W-T Lee, S Hu, J Seidel, N </a:t>
            </a:r>
            <a:r>
              <a:rPr lang="en-AU" dirty="0" err="1" smtClean="0"/>
              <a:t>Valanoor</a:t>
            </a:r>
            <a:r>
              <a:rPr lang="en-AU" dirty="0" smtClean="0"/>
              <a:t>, C Ulrich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6877980" y="3779621"/>
            <a:ext cx="2827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M. Westlake, M. </a:t>
            </a:r>
            <a:r>
              <a:rPr lang="en-AU" dirty="0" err="1" smtClean="0"/>
              <a:t>Tehei</a:t>
            </a:r>
            <a:r>
              <a:rPr lang="en-AU" dirty="0" smtClean="0"/>
              <a:t>, M. </a:t>
            </a:r>
            <a:r>
              <a:rPr lang="en-AU" dirty="0" err="1" smtClean="0"/>
              <a:t>Lerch</a:t>
            </a:r>
            <a:r>
              <a:rPr lang="en-AU" dirty="0" smtClean="0"/>
              <a:t>, J </a:t>
            </a:r>
            <a:r>
              <a:rPr lang="en-AU" dirty="0" err="1" smtClean="0"/>
              <a:t>Horvat</a:t>
            </a:r>
            <a:r>
              <a:rPr lang="en-AU" dirty="0" smtClean="0"/>
              <a:t>.</a:t>
            </a:r>
            <a:endParaRPr lang="en-AU" dirty="0"/>
          </a:p>
        </p:txBody>
      </p:sp>
      <p:pic>
        <p:nvPicPr>
          <p:cNvPr id="10" name="Picture 37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73" y="5085184"/>
            <a:ext cx="1935637" cy="152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64768" y="5388433"/>
            <a:ext cx="5426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B. </a:t>
            </a:r>
            <a:r>
              <a:rPr lang="en-AU" dirty="0" err="1" smtClean="0"/>
              <a:t>Willenberg</a:t>
            </a:r>
            <a:r>
              <a:rPr lang="en-AU" dirty="0" smtClean="0"/>
              <a:t>, M </a:t>
            </a:r>
            <a:r>
              <a:rPr lang="en-AU" dirty="0" err="1" smtClean="0"/>
              <a:t>Schaepers</a:t>
            </a:r>
            <a:r>
              <a:rPr lang="en-AU" dirty="0" smtClean="0"/>
              <a:t>, L. Heinz,  S. </a:t>
            </a:r>
            <a:r>
              <a:rPr lang="en-AU" dirty="0" err="1" smtClean="0"/>
              <a:t>Suellow</a:t>
            </a:r>
            <a:r>
              <a:rPr lang="en-AU" dirty="0" smtClean="0"/>
              <a:t>, A. </a:t>
            </a:r>
            <a:r>
              <a:rPr lang="en-AU" dirty="0" err="1" smtClean="0"/>
              <a:t>Wolter</a:t>
            </a:r>
            <a:r>
              <a:rPr lang="en-AU" dirty="0" smtClean="0"/>
              <a:t>-Giraud, G. Ehlers, R Mole, S. Nishimoto, S. </a:t>
            </a:r>
            <a:r>
              <a:rPr lang="en-AU" dirty="0" err="1" smtClean="0"/>
              <a:t>Drechsler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7797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43419</TotalTime>
  <Words>1314</Words>
  <Application>Microsoft Office PowerPoint</Application>
  <PresentationFormat>A4 Paper (210x297 mm)</PresentationFormat>
  <Paragraphs>310</Paragraphs>
  <Slides>28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Office Theme</vt:lpstr>
      <vt:lpstr>1_Office Theme</vt:lpstr>
      <vt:lpstr>Graph</vt:lpstr>
      <vt:lpstr>Equation</vt:lpstr>
      <vt:lpstr>Neutron scattering for restricted dimensionality in magnetism: interfaces, surfaces and more!</vt:lpstr>
      <vt:lpstr>Outline</vt:lpstr>
      <vt:lpstr>OPAL - multi-purpose reactor</vt:lpstr>
      <vt:lpstr>Advantages of neutrons</vt:lpstr>
      <vt:lpstr>PowerPoint Presentation</vt:lpstr>
      <vt:lpstr>PowerPoint Presentation</vt:lpstr>
      <vt:lpstr>Excitations in materials</vt:lpstr>
      <vt:lpstr>PowerPoint Presentation</vt:lpstr>
      <vt:lpstr>PowerPoint Presentation</vt:lpstr>
      <vt:lpstr>PowerPoint Presentation</vt:lpstr>
      <vt:lpstr>FePt3: Chemical Order  Antiferromagnetism </vt:lpstr>
      <vt:lpstr>FePt3: Chemical Disorder  Ferromagnetism </vt:lpstr>
      <vt:lpstr>Chemical order modulation</vt:lpstr>
      <vt:lpstr>Chemical order modulation</vt:lpstr>
      <vt:lpstr>High Angle Neutron Diffraction</vt:lpstr>
      <vt:lpstr>PowerPoint Presentation</vt:lpstr>
      <vt:lpstr>Spin cycloid in a 100nm BiFeO3 film</vt:lpstr>
      <vt:lpstr>PowerPoint Presentation</vt:lpstr>
      <vt:lpstr>Ag doped nanoparticles of LaMnO3</vt:lpstr>
      <vt:lpstr>Neutron elastic scattering - TAIPAN</vt:lpstr>
      <vt:lpstr>Dynamic properties – LaMnO3</vt:lpstr>
      <vt:lpstr>Low dimensional spin systems</vt:lpstr>
      <vt:lpstr>Linarite, PbCuSO4(OH)2</vt:lpstr>
      <vt:lpstr>J1-J2 frustrated spin chain model (s = ½)</vt:lpstr>
      <vt:lpstr>PowerPoint Presentation</vt:lpstr>
      <vt:lpstr>PowerPoint Presentation</vt:lpstr>
      <vt:lpstr>Conclusions</vt:lpstr>
      <vt:lpstr>PowerPoint Presentation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RULE, Kirrily</cp:lastModifiedBy>
  <cp:revision>260</cp:revision>
  <cp:lastPrinted>2018-08-03T05:34:03Z</cp:lastPrinted>
  <dcterms:created xsi:type="dcterms:W3CDTF">2011-09-12T23:14:44Z</dcterms:created>
  <dcterms:modified xsi:type="dcterms:W3CDTF">2018-08-10T06:01:42Z</dcterms:modified>
</cp:coreProperties>
</file>