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handoutMasterIdLst>
    <p:handoutMasterId r:id="rId34"/>
  </p:handoutMasterIdLst>
  <p:sldIdLst>
    <p:sldId id="259" r:id="rId2"/>
    <p:sldId id="260" r:id="rId3"/>
    <p:sldId id="257" r:id="rId4"/>
    <p:sldId id="281" r:id="rId5"/>
    <p:sldId id="296" r:id="rId6"/>
    <p:sldId id="277" r:id="rId7"/>
    <p:sldId id="280" r:id="rId8"/>
    <p:sldId id="275" r:id="rId9"/>
    <p:sldId id="293" r:id="rId10"/>
    <p:sldId id="297" r:id="rId11"/>
    <p:sldId id="292" r:id="rId12"/>
    <p:sldId id="289" r:id="rId13"/>
    <p:sldId id="290" r:id="rId14"/>
    <p:sldId id="291" r:id="rId15"/>
    <p:sldId id="261" r:id="rId16"/>
    <p:sldId id="303" r:id="rId17"/>
    <p:sldId id="298" r:id="rId18"/>
    <p:sldId id="301" r:id="rId19"/>
    <p:sldId id="265" r:id="rId20"/>
    <p:sldId id="266" r:id="rId21"/>
    <p:sldId id="267" r:id="rId22"/>
    <p:sldId id="268" r:id="rId23"/>
    <p:sldId id="269" r:id="rId24"/>
    <p:sldId id="302" r:id="rId25"/>
    <p:sldId id="294" r:id="rId26"/>
    <p:sldId id="270" r:id="rId27"/>
    <p:sldId id="304" r:id="rId28"/>
    <p:sldId id="295" r:id="rId29"/>
    <p:sldId id="287" r:id="rId30"/>
    <p:sldId id="299" r:id="rId31"/>
    <p:sldId id="285" r:id="rId32"/>
  </p:sldIdLst>
  <p:sldSz cx="9144000" cy="6858000" type="screen4x3"/>
  <p:notesSz cx="6807200" cy="9939338"/>
  <p:custDataLst>
    <p:tags r:id="rId3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1A56"/>
    <a:srgbClr val="F000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8686" autoAdjust="0"/>
  </p:normalViewPr>
  <p:slideViewPr>
    <p:cSldViewPr snapToGrid="0">
      <p:cViewPr varScale="1">
        <p:scale>
          <a:sx n="65" d="100"/>
          <a:sy n="65" d="100"/>
        </p:scale>
        <p:origin x="15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5838" y="0"/>
            <a:ext cx="2949787" cy="498693"/>
          </a:xfrm>
          <a:prstGeom prst="rect">
            <a:avLst/>
          </a:prstGeom>
        </p:spPr>
        <p:txBody>
          <a:bodyPr vert="horz" lIns="91440" tIns="45720" rIns="91440" bIns="45720" rtlCol="0"/>
          <a:lstStyle>
            <a:lvl1pPr algn="r">
              <a:defRPr sz="1200"/>
            </a:lvl1pPr>
          </a:lstStyle>
          <a:p>
            <a:fld id="{DAF28A0A-F808-4EE8-BEE6-4F7E6D571FC4}" type="datetimeFigureOut">
              <a:rPr lang="en-AU" smtClean="0"/>
              <a:t>14/08/2018</a:t>
            </a:fld>
            <a:endParaRPr lang="en-AU"/>
          </a:p>
        </p:txBody>
      </p:sp>
      <p:sp>
        <p:nvSpPr>
          <p:cNvPr id="4" name="Footer Placeholder 3"/>
          <p:cNvSpPr>
            <a:spLocks noGrp="1"/>
          </p:cNvSpPr>
          <p:nvPr>
            <p:ph type="ftr" sz="quarter" idx="2"/>
          </p:nvPr>
        </p:nvSpPr>
        <p:spPr>
          <a:xfrm>
            <a:off x="0" y="9440647"/>
            <a:ext cx="2949787" cy="498692"/>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5838" y="9440647"/>
            <a:ext cx="2949787" cy="498692"/>
          </a:xfrm>
          <a:prstGeom prst="rect">
            <a:avLst/>
          </a:prstGeom>
        </p:spPr>
        <p:txBody>
          <a:bodyPr vert="horz" lIns="91440" tIns="45720" rIns="91440" bIns="45720" rtlCol="0" anchor="b"/>
          <a:lstStyle>
            <a:lvl1pPr algn="r">
              <a:defRPr sz="1200"/>
            </a:lvl1pPr>
          </a:lstStyle>
          <a:p>
            <a:fld id="{4BC25FF2-2198-4F1D-8DCA-05C209E9B5E9}" type="slidenum">
              <a:rPr lang="en-AU" smtClean="0"/>
              <a:t>‹#›</a:t>
            </a:fld>
            <a:endParaRPr lang="en-AU"/>
          </a:p>
        </p:txBody>
      </p:sp>
    </p:spTree>
    <p:extLst>
      <p:ext uri="{BB962C8B-B14F-4D97-AF65-F5344CB8AC3E}">
        <p14:creationId xmlns:p14="http://schemas.microsoft.com/office/powerpoint/2010/main" val="17686451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94C9B32C-2B54-4769-B7D3-3DEDF27C2A6D}" type="datetimeFigureOut">
              <a:rPr lang="en-AU" smtClean="0"/>
              <a:t>14/08/2018</a:t>
            </a:fld>
            <a:endParaRPr lang="en-AU"/>
          </a:p>
        </p:txBody>
      </p:sp>
      <p:sp>
        <p:nvSpPr>
          <p:cNvPr id="4" name="Slide Image Placeholder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2EBF9D35-7378-44A2-923E-DD8BA90EAB40}" type="slidenum">
              <a:rPr lang="en-AU" smtClean="0"/>
              <a:t>‹#›</a:t>
            </a:fld>
            <a:endParaRPr lang="en-AU"/>
          </a:p>
        </p:txBody>
      </p:sp>
    </p:spTree>
    <p:extLst>
      <p:ext uri="{BB962C8B-B14F-4D97-AF65-F5344CB8AC3E}">
        <p14:creationId xmlns:p14="http://schemas.microsoft.com/office/powerpoint/2010/main" val="1613818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BE89A59-BFB2-4E69-B80A-76F4EB624AF6}" type="slidenum">
              <a:rPr lang="en-AU" smtClean="0"/>
              <a:t>1</a:t>
            </a:fld>
            <a:endParaRPr lang="en-AU"/>
          </a:p>
        </p:txBody>
      </p:sp>
    </p:spTree>
    <p:extLst>
      <p:ext uri="{BB962C8B-B14F-4D97-AF65-F5344CB8AC3E}">
        <p14:creationId xmlns:p14="http://schemas.microsoft.com/office/powerpoint/2010/main" val="4275377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A2AC33EA-C4F3-42AD-8D5F-073B4BAA7EF5}" type="slidenum">
              <a:rPr lang="en-AU" smtClean="0"/>
              <a:pPr/>
              <a:t>2</a:t>
            </a:fld>
            <a:endParaRPr lang="en-AU"/>
          </a:p>
        </p:txBody>
      </p:sp>
    </p:spTree>
    <p:extLst>
      <p:ext uri="{BB962C8B-B14F-4D97-AF65-F5344CB8AC3E}">
        <p14:creationId xmlns:p14="http://schemas.microsoft.com/office/powerpoint/2010/main" val="1498591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6A3737-56AD-401C-A452-41C524DE54AA}" type="slidenum">
              <a:rPr lang="en-GB"/>
              <a:pPr/>
              <a:t>3</a:t>
            </a:fld>
            <a:endParaRPr lang="en-GB"/>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r>
              <a:rPr lang="en-US" dirty="0" smtClean="0"/>
              <a:t>LT</a:t>
            </a:r>
            <a:r>
              <a:rPr lang="en-US" baseline="0" dirty="0" smtClean="0"/>
              <a:t> plasmas in biomedical materials. TCPS, </a:t>
            </a:r>
            <a:r>
              <a:rPr lang="en-US" baseline="0" dirty="0" err="1" smtClean="0"/>
              <a:t>Purecoat</a:t>
            </a:r>
            <a:r>
              <a:rPr lang="en-US" baseline="0" dirty="0" smtClean="0"/>
              <a:t>, Peptide etc.</a:t>
            </a:r>
            <a:endParaRPr lang="en-US" dirty="0"/>
          </a:p>
        </p:txBody>
      </p:sp>
    </p:spTree>
    <p:extLst>
      <p:ext uri="{BB962C8B-B14F-4D97-AF65-F5344CB8AC3E}">
        <p14:creationId xmlns:p14="http://schemas.microsoft.com/office/powerpoint/2010/main" val="2220259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EBF9D35-7378-44A2-923E-DD8BA90EAB40}" type="slidenum">
              <a:rPr lang="en-AU" smtClean="0"/>
              <a:t>4</a:t>
            </a:fld>
            <a:endParaRPr lang="en-AU"/>
          </a:p>
        </p:txBody>
      </p:sp>
    </p:spTree>
    <p:extLst>
      <p:ext uri="{BB962C8B-B14F-4D97-AF65-F5344CB8AC3E}">
        <p14:creationId xmlns:p14="http://schemas.microsoft.com/office/powerpoint/2010/main" val="3986103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Images along the bottom</a:t>
            </a:r>
            <a:r>
              <a:rPr lang="en-AU" baseline="0" dirty="0" smtClean="0"/>
              <a:t> – 2W low flow, 4W normal flow, 10w normal flow. All 1min.</a:t>
            </a:r>
          </a:p>
          <a:p>
            <a:r>
              <a:rPr lang="en-AU" baseline="0" dirty="0" smtClean="0"/>
              <a:t>XPS shows no chemical difference.</a:t>
            </a:r>
            <a:endParaRPr lang="en-AU" dirty="0"/>
          </a:p>
        </p:txBody>
      </p:sp>
      <p:sp>
        <p:nvSpPr>
          <p:cNvPr id="4" name="Slide Number Placeholder 3"/>
          <p:cNvSpPr>
            <a:spLocks noGrp="1"/>
          </p:cNvSpPr>
          <p:nvPr>
            <p:ph type="sldNum" sz="quarter" idx="10"/>
          </p:nvPr>
        </p:nvSpPr>
        <p:spPr/>
        <p:txBody>
          <a:bodyPr/>
          <a:lstStyle/>
          <a:p>
            <a:fld id="{2EBF9D35-7378-44A2-923E-DD8BA90EAB40}" type="slidenum">
              <a:rPr lang="en-AU" smtClean="0"/>
              <a:t>6</a:t>
            </a:fld>
            <a:endParaRPr lang="en-AU"/>
          </a:p>
        </p:txBody>
      </p:sp>
    </p:spTree>
    <p:extLst>
      <p:ext uri="{BB962C8B-B14F-4D97-AF65-F5344CB8AC3E}">
        <p14:creationId xmlns:p14="http://schemas.microsoft.com/office/powerpoint/2010/main" val="1988220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smtClean="0"/>
              <a:t>2W, 1min, 4.9sccm – top. Bottom 4W, 10min, 4.9sccm bottom.</a:t>
            </a:r>
          </a:p>
          <a:p>
            <a:endParaRPr lang="en-AU" dirty="0"/>
          </a:p>
        </p:txBody>
      </p:sp>
      <p:sp>
        <p:nvSpPr>
          <p:cNvPr id="4" name="Slide Number Placeholder 3"/>
          <p:cNvSpPr>
            <a:spLocks noGrp="1"/>
          </p:cNvSpPr>
          <p:nvPr>
            <p:ph type="sldNum" sz="quarter" idx="10"/>
          </p:nvPr>
        </p:nvSpPr>
        <p:spPr/>
        <p:txBody>
          <a:bodyPr/>
          <a:lstStyle/>
          <a:p>
            <a:fld id="{2EBF9D35-7378-44A2-923E-DD8BA90EAB40}" type="slidenum">
              <a:rPr lang="en-AU" smtClean="0"/>
              <a:t>7</a:t>
            </a:fld>
            <a:endParaRPr lang="en-AU"/>
          </a:p>
        </p:txBody>
      </p:sp>
    </p:spTree>
    <p:extLst>
      <p:ext uri="{BB962C8B-B14F-4D97-AF65-F5344CB8AC3E}">
        <p14:creationId xmlns:p14="http://schemas.microsoft.com/office/powerpoint/2010/main" val="332722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9BE89A59-BFB2-4E69-B80A-76F4EB624AF6}" type="slidenum">
              <a:rPr lang="en-AU" smtClean="0"/>
              <a:t>8</a:t>
            </a:fld>
            <a:endParaRPr lang="en-AU"/>
          </a:p>
        </p:txBody>
      </p:sp>
    </p:spTree>
    <p:extLst>
      <p:ext uri="{BB962C8B-B14F-4D97-AF65-F5344CB8AC3E}">
        <p14:creationId xmlns:p14="http://schemas.microsoft.com/office/powerpoint/2010/main" val="512754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Anecdotally,</a:t>
            </a:r>
            <a:r>
              <a:rPr lang="en-GB" baseline="0" dirty="0" smtClean="0"/>
              <a:t> within the university, people had often reported problems making their “usual” acrylic acid films. We started to see the same thing. And it was particularly at certain times of the year. So we set up an experiment to run the same process over and over to see what happened.</a:t>
            </a:r>
          </a:p>
          <a:p>
            <a:endParaRPr lang="en-GB" baseline="0" dirty="0" smtClean="0"/>
          </a:p>
          <a:p>
            <a:r>
              <a:rPr lang="en-GB" baseline="0" dirty="0" smtClean="0"/>
              <a:t>Since then (in </a:t>
            </a:r>
            <a:r>
              <a:rPr lang="en-GB" baseline="0" dirty="0" err="1" smtClean="0"/>
              <a:t>adelaide</a:t>
            </a:r>
            <a:r>
              <a:rPr lang="en-GB" baseline="0" dirty="0" smtClean="0"/>
              <a:t>) we have seen a similar effect with increased humidity. So the moral here is to have control of the environment outside the reactor too – its not enough to control </a:t>
            </a:r>
            <a:r>
              <a:rPr lang="en-GB" baseline="0" dirty="0" err="1" smtClean="0"/>
              <a:t>whats</a:t>
            </a:r>
            <a:r>
              <a:rPr lang="en-GB" baseline="0" dirty="0" smtClean="0"/>
              <a:t> going on inside the chamber. We think temperature affects monomer </a:t>
            </a:r>
            <a:r>
              <a:rPr lang="en-GB" baseline="0" dirty="0" err="1" smtClean="0"/>
              <a:t>vp</a:t>
            </a:r>
            <a:r>
              <a:rPr lang="en-GB" baseline="0" dirty="0" smtClean="0"/>
              <a:t> – but this is only 5 degree C or so. From this point on, we started measuring and logging the temperature and humidity in our lab.</a:t>
            </a:r>
          </a:p>
          <a:p>
            <a:endParaRPr lang="en-GB" baseline="0" dirty="0" smtClean="0"/>
          </a:p>
        </p:txBody>
      </p:sp>
      <p:sp>
        <p:nvSpPr>
          <p:cNvPr id="4" name="Slide Number Placeholder 3"/>
          <p:cNvSpPr>
            <a:spLocks noGrp="1"/>
          </p:cNvSpPr>
          <p:nvPr>
            <p:ph type="sldNum" sz="quarter" idx="10"/>
          </p:nvPr>
        </p:nvSpPr>
        <p:spPr/>
        <p:txBody>
          <a:bodyPr/>
          <a:lstStyle/>
          <a:p>
            <a:fld id="{323D3F05-FCEE-4508-80DE-6FAA3EBFD774}" type="slidenum">
              <a:rPr lang="en-AU" smtClean="0"/>
              <a:pPr/>
              <a:t>9</a:t>
            </a:fld>
            <a:endParaRPr lang="en-AU"/>
          </a:p>
        </p:txBody>
      </p:sp>
    </p:spTree>
    <p:extLst>
      <p:ext uri="{BB962C8B-B14F-4D97-AF65-F5344CB8AC3E}">
        <p14:creationId xmlns:p14="http://schemas.microsoft.com/office/powerpoint/2010/main" val="3500511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8CC20EB-5501-4EDC-A18F-BD3449AEEFA6}" type="slidenum">
              <a:rPr lang="en-AU" smtClean="0"/>
              <a:pPr/>
              <a:t>12</a:t>
            </a:fld>
            <a:endParaRPr lang="en-AU"/>
          </a:p>
        </p:txBody>
      </p:sp>
    </p:spTree>
    <p:extLst>
      <p:ext uri="{BB962C8B-B14F-4D97-AF65-F5344CB8AC3E}">
        <p14:creationId xmlns:p14="http://schemas.microsoft.com/office/powerpoint/2010/main" val="342768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8CC20EB-5501-4EDC-A18F-BD3449AEEFA6}" type="slidenum">
              <a:rPr lang="en-AU" smtClean="0"/>
              <a:pPr/>
              <a:t>13</a:t>
            </a:fld>
            <a:endParaRPr lang="en-AU"/>
          </a:p>
        </p:txBody>
      </p:sp>
    </p:spTree>
    <p:extLst>
      <p:ext uri="{BB962C8B-B14F-4D97-AF65-F5344CB8AC3E}">
        <p14:creationId xmlns:p14="http://schemas.microsoft.com/office/powerpoint/2010/main" val="3905995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Recolor</a:t>
            </a:r>
          </a:p>
          <a:p>
            <a:r>
              <a:rPr lang="en-AU" dirty="0" smtClean="0"/>
              <a:t>Build</a:t>
            </a:r>
            <a:r>
              <a:rPr lang="en-AU" baseline="0" dirty="0" smtClean="0"/>
              <a:t> up or split into different graphs for different powers?</a:t>
            </a:r>
          </a:p>
          <a:p>
            <a:r>
              <a:rPr lang="en-AU" baseline="0" dirty="0" smtClean="0"/>
              <a:t>Explain error bars (earlier slide?)</a:t>
            </a:r>
            <a:endParaRPr lang="en-AU" dirty="0"/>
          </a:p>
        </p:txBody>
      </p:sp>
      <p:sp>
        <p:nvSpPr>
          <p:cNvPr id="4" name="Slide Number Placeholder 3"/>
          <p:cNvSpPr>
            <a:spLocks noGrp="1"/>
          </p:cNvSpPr>
          <p:nvPr>
            <p:ph type="sldNum" sz="quarter" idx="10"/>
          </p:nvPr>
        </p:nvSpPr>
        <p:spPr/>
        <p:txBody>
          <a:bodyPr/>
          <a:lstStyle/>
          <a:p>
            <a:fld id="{88CC20EB-5501-4EDC-A18F-BD3449AEEFA6}" type="slidenum">
              <a:rPr lang="en-AU" smtClean="0"/>
              <a:pPr/>
              <a:t>14</a:t>
            </a:fld>
            <a:endParaRPr lang="en-AU"/>
          </a:p>
        </p:txBody>
      </p:sp>
    </p:spTree>
    <p:extLst>
      <p:ext uri="{BB962C8B-B14F-4D97-AF65-F5344CB8AC3E}">
        <p14:creationId xmlns:p14="http://schemas.microsoft.com/office/powerpoint/2010/main" val="1378087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708EDAE7-B505-4697-995B-F122F88732EA}" type="slidenum">
              <a:rPr lang="en-AU" smtClean="0"/>
              <a:pPr/>
              <a:t>15</a:t>
            </a:fld>
            <a:endParaRPr lang="en-AU"/>
          </a:p>
        </p:txBody>
      </p:sp>
    </p:spTree>
    <p:extLst>
      <p:ext uri="{BB962C8B-B14F-4D97-AF65-F5344CB8AC3E}">
        <p14:creationId xmlns:p14="http://schemas.microsoft.com/office/powerpoint/2010/main" val="3339202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EBF9D35-7378-44A2-923E-DD8BA90EAB40}" type="slidenum">
              <a:rPr lang="en-AU" smtClean="0"/>
              <a:t>18</a:t>
            </a:fld>
            <a:endParaRPr lang="en-AU"/>
          </a:p>
        </p:txBody>
      </p:sp>
    </p:spTree>
    <p:extLst>
      <p:ext uri="{BB962C8B-B14F-4D97-AF65-F5344CB8AC3E}">
        <p14:creationId xmlns:p14="http://schemas.microsoft.com/office/powerpoint/2010/main" val="922655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Neutral high res at 2 </a:t>
            </a:r>
            <a:r>
              <a:rPr lang="en-AU" dirty="0" err="1" smtClean="0"/>
              <a:t>sccm</a:t>
            </a:r>
            <a:r>
              <a:rPr lang="en-AU" dirty="0" smtClean="0"/>
              <a:t>. Big picture</a:t>
            </a:r>
            <a:r>
              <a:rPr lang="en-AU" baseline="0" dirty="0" smtClean="0"/>
              <a:t> is </a:t>
            </a:r>
            <a:endParaRPr lang="en-AU" dirty="0"/>
          </a:p>
        </p:txBody>
      </p:sp>
      <p:sp>
        <p:nvSpPr>
          <p:cNvPr id="4" name="Slide Number Placeholder 3"/>
          <p:cNvSpPr>
            <a:spLocks noGrp="1"/>
          </p:cNvSpPr>
          <p:nvPr>
            <p:ph type="sldNum" sz="quarter" idx="10"/>
          </p:nvPr>
        </p:nvSpPr>
        <p:spPr/>
        <p:txBody>
          <a:bodyPr/>
          <a:lstStyle/>
          <a:p>
            <a:fld id="{323D3F05-FCEE-4508-80DE-6FAA3EBFD774}" type="slidenum">
              <a:rPr lang="en-AU" smtClean="0"/>
              <a:pPr/>
              <a:t>19</a:t>
            </a:fld>
            <a:endParaRPr lang="en-AU"/>
          </a:p>
        </p:txBody>
      </p:sp>
    </p:spTree>
    <p:extLst>
      <p:ext uri="{BB962C8B-B14F-4D97-AF65-F5344CB8AC3E}">
        <p14:creationId xmlns:p14="http://schemas.microsoft.com/office/powerpoint/2010/main" val="296784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Positive Ion</a:t>
            </a:r>
            <a:r>
              <a:rPr lang="en-AU" baseline="0" dirty="0" smtClean="0"/>
              <a:t> Spectra by power and flow rate</a:t>
            </a:r>
            <a:endParaRPr lang="en-AU" dirty="0"/>
          </a:p>
        </p:txBody>
      </p:sp>
      <p:sp>
        <p:nvSpPr>
          <p:cNvPr id="4" name="Slide Number Placeholder 3"/>
          <p:cNvSpPr>
            <a:spLocks noGrp="1"/>
          </p:cNvSpPr>
          <p:nvPr>
            <p:ph type="sldNum" sz="quarter" idx="10"/>
          </p:nvPr>
        </p:nvSpPr>
        <p:spPr/>
        <p:txBody>
          <a:bodyPr/>
          <a:lstStyle/>
          <a:p>
            <a:fld id="{323D3F05-FCEE-4508-80DE-6FAA3EBFD774}" type="slidenum">
              <a:rPr lang="en-AU" smtClean="0"/>
              <a:pPr/>
              <a:t>20</a:t>
            </a:fld>
            <a:endParaRPr lang="en-AU"/>
          </a:p>
        </p:txBody>
      </p:sp>
    </p:spTree>
    <p:extLst>
      <p:ext uri="{BB962C8B-B14F-4D97-AF65-F5344CB8AC3E}">
        <p14:creationId xmlns:p14="http://schemas.microsoft.com/office/powerpoint/2010/main" val="18900285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Right had side</a:t>
            </a:r>
            <a:r>
              <a:rPr lang="en-AU" baseline="0" dirty="0" smtClean="0"/>
              <a:t> – add information about PCA generally, and the preparation for analysing my data.</a:t>
            </a:r>
          </a:p>
          <a:p>
            <a:endParaRPr lang="en-AU" baseline="0" dirty="0" smtClean="0"/>
          </a:p>
          <a:p>
            <a:r>
              <a:rPr lang="en-AU" baseline="0" dirty="0" smtClean="0"/>
              <a:t>Makes no assumptions about underlying patterns in the data</a:t>
            </a:r>
          </a:p>
          <a:p>
            <a:r>
              <a:rPr lang="en-AU" baseline="0" dirty="0" smtClean="0"/>
              <a:t>Reduces the dimensionality of the data by rotating the data along axes of maximum variance</a:t>
            </a:r>
          </a:p>
          <a:p>
            <a:endParaRPr lang="en-AU" baseline="0" dirty="0" smtClean="0"/>
          </a:p>
          <a:p>
            <a:r>
              <a:rPr lang="en-AU" baseline="0" dirty="0" smtClean="0"/>
              <a:t>Note – we aren’t selecting any peaks here, it’s a blind analysis that just takes in unit mass MS data.</a:t>
            </a:r>
          </a:p>
          <a:p>
            <a:endParaRPr lang="en-AU" baseline="0" dirty="0" smtClean="0"/>
          </a:p>
          <a:p>
            <a:endParaRPr lang="en-AU" baseline="0" dirty="0" smtClean="0"/>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88CC20EB-5501-4EDC-A18F-BD3449AEEFA6}" type="slidenum">
              <a:rPr lang="en-AU" smtClean="0"/>
              <a:pPr/>
              <a:t>21</a:t>
            </a:fld>
            <a:endParaRPr lang="en-AU"/>
          </a:p>
        </p:txBody>
      </p:sp>
    </p:spTree>
    <p:extLst>
      <p:ext uri="{BB962C8B-B14F-4D97-AF65-F5344CB8AC3E}">
        <p14:creationId xmlns:p14="http://schemas.microsoft.com/office/powerpoint/2010/main" val="1258129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PC1 loadings</a:t>
            </a:r>
            <a:r>
              <a:rPr lang="en-AU" baseline="0" dirty="0" smtClean="0"/>
              <a:t> for neutral RGA</a:t>
            </a:r>
            <a:endParaRPr lang="en-AU" dirty="0"/>
          </a:p>
        </p:txBody>
      </p:sp>
      <p:sp>
        <p:nvSpPr>
          <p:cNvPr id="4" name="Slide Number Placeholder 3"/>
          <p:cNvSpPr>
            <a:spLocks noGrp="1"/>
          </p:cNvSpPr>
          <p:nvPr>
            <p:ph type="sldNum" sz="quarter" idx="10"/>
          </p:nvPr>
        </p:nvSpPr>
        <p:spPr/>
        <p:txBody>
          <a:bodyPr/>
          <a:lstStyle/>
          <a:p>
            <a:fld id="{323D3F05-FCEE-4508-80DE-6FAA3EBFD774}" type="slidenum">
              <a:rPr lang="en-AU" smtClean="0"/>
              <a:pPr/>
              <a:t>22</a:t>
            </a:fld>
            <a:endParaRPr lang="en-AU"/>
          </a:p>
        </p:txBody>
      </p:sp>
    </p:spTree>
    <p:extLst>
      <p:ext uri="{BB962C8B-B14F-4D97-AF65-F5344CB8AC3E}">
        <p14:creationId xmlns:p14="http://schemas.microsoft.com/office/powerpoint/2010/main" val="646940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PC1 </a:t>
            </a:r>
            <a:r>
              <a:rPr lang="en-GB" dirty="0" err="1" smtClean="0"/>
              <a:t>vs</a:t>
            </a:r>
            <a:r>
              <a:rPr lang="en-GB" dirty="0" smtClean="0"/>
              <a:t> W/F for neutral RGA data</a:t>
            </a:r>
          </a:p>
          <a:p>
            <a:r>
              <a:rPr lang="en-GB" dirty="0" smtClean="0"/>
              <a:t>SO in principle we can estimate W/F</a:t>
            </a:r>
            <a:r>
              <a:rPr lang="en-GB" baseline="0" dirty="0" smtClean="0"/>
              <a:t> without measuring either of these properties. Or we can adjust the process to maintain a particular W/F value without having to worry about losses and errors in w/f. Since what we’re measuring here is essentially “fragmentation”, we should be able to translate this between reactor systems too.</a:t>
            </a:r>
            <a:endParaRPr lang="en-US" dirty="0"/>
          </a:p>
        </p:txBody>
      </p:sp>
      <p:sp>
        <p:nvSpPr>
          <p:cNvPr id="4" name="Slide Number Placeholder 3"/>
          <p:cNvSpPr>
            <a:spLocks noGrp="1"/>
          </p:cNvSpPr>
          <p:nvPr>
            <p:ph type="sldNum" sz="quarter" idx="10"/>
          </p:nvPr>
        </p:nvSpPr>
        <p:spPr/>
        <p:txBody>
          <a:bodyPr/>
          <a:lstStyle/>
          <a:p>
            <a:fld id="{323D3F05-FCEE-4508-80DE-6FAA3EBFD774}" type="slidenum">
              <a:rPr lang="en-AU" smtClean="0"/>
              <a:pPr/>
              <a:t>23</a:t>
            </a:fld>
            <a:endParaRPr lang="en-AU"/>
          </a:p>
        </p:txBody>
      </p:sp>
    </p:spTree>
    <p:extLst>
      <p:ext uri="{BB962C8B-B14F-4D97-AF65-F5344CB8AC3E}">
        <p14:creationId xmlns:p14="http://schemas.microsoft.com/office/powerpoint/2010/main" val="1245927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88CC20EB-5501-4EDC-A18F-BD3449AEEFA6}" type="slidenum">
              <a:rPr lang="en-AU" smtClean="0"/>
              <a:pPr/>
              <a:t>26</a:t>
            </a:fld>
            <a:endParaRPr lang="en-AU"/>
          </a:p>
        </p:txBody>
      </p:sp>
    </p:spTree>
    <p:extLst>
      <p:ext uri="{BB962C8B-B14F-4D97-AF65-F5344CB8AC3E}">
        <p14:creationId xmlns:p14="http://schemas.microsoft.com/office/powerpoint/2010/main" val="4559428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2EBF9D35-7378-44A2-923E-DD8BA90EAB40}" type="slidenum">
              <a:rPr lang="en-AU" smtClean="0"/>
              <a:t>29</a:t>
            </a:fld>
            <a:endParaRPr lang="en-AU"/>
          </a:p>
        </p:txBody>
      </p:sp>
    </p:spTree>
    <p:extLst>
      <p:ext uri="{BB962C8B-B14F-4D97-AF65-F5344CB8AC3E}">
        <p14:creationId xmlns:p14="http://schemas.microsoft.com/office/powerpoint/2010/main" val="35676240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Funding Bodies in here – EPSRC? </a:t>
            </a:r>
            <a:r>
              <a:rPr lang="en-AU" dirty="0" err="1" smtClean="0"/>
              <a:t>Plasso</a:t>
            </a:r>
            <a:r>
              <a:rPr lang="en-AU" dirty="0" smtClean="0"/>
              <a:t>,</a:t>
            </a:r>
            <a:r>
              <a:rPr lang="en-AU" baseline="0" dirty="0" smtClean="0"/>
              <a:t> BD, </a:t>
            </a:r>
            <a:r>
              <a:rPr lang="en-AU" baseline="0" dirty="0" err="1" smtClean="0"/>
              <a:t>UniSA</a:t>
            </a:r>
            <a:r>
              <a:rPr lang="en-AU" baseline="0" dirty="0" smtClean="0"/>
              <a:t>, ARC, CTM-CRC. Check </a:t>
            </a:r>
            <a:r>
              <a:rPr lang="en-AU" baseline="0" dirty="0" err="1" smtClean="0"/>
              <a:t>acknowledgemetns</a:t>
            </a:r>
            <a:endParaRPr lang="en-AU" dirty="0"/>
          </a:p>
        </p:txBody>
      </p:sp>
      <p:sp>
        <p:nvSpPr>
          <p:cNvPr id="4" name="Slide Number Placeholder 3"/>
          <p:cNvSpPr>
            <a:spLocks noGrp="1"/>
          </p:cNvSpPr>
          <p:nvPr>
            <p:ph type="sldNum" sz="quarter" idx="10"/>
          </p:nvPr>
        </p:nvSpPr>
        <p:spPr/>
        <p:txBody>
          <a:bodyPr/>
          <a:lstStyle/>
          <a:p>
            <a:fld id="{9BE89A59-BFB2-4E69-B80A-76F4EB624AF6}" type="slidenum">
              <a:rPr lang="en-AU" smtClean="0"/>
              <a:t>31</a:t>
            </a:fld>
            <a:endParaRPr lang="en-AU"/>
          </a:p>
        </p:txBody>
      </p:sp>
    </p:spTree>
    <p:extLst>
      <p:ext uri="{BB962C8B-B14F-4D97-AF65-F5344CB8AC3E}">
        <p14:creationId xmlns:p14="http://schemas.microsoft.com/office/powerpoint/2010/main" val="3260148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9E8C166-8A16-4359-BAB7-B341C049E832}" type="datetimeFigureOut">
              <a:rPr lang="en-AU" smtClean="0"/>
              <a:t>14/08/2018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F1A2977-51C7-4C32-92C4-FCB268EF9237}" type="slidenum">
              <a:rPr lang="en-AU" smtClean="0"/>
              <a:t>‹#›</a:t>
            </a:fld>
            <a:endParaRPr lang="en-AU"/>
          </a:p>
        </p:txBody>
      </p:sp>
    </p:spTree>
    <p:extLst>
      <p:ext uri="{BB962C8B-B14F-4D97-AF65-F5344CB8AC3E}">
        <p14:creationId xmlns:p14="http://schemas.microsoft.com/office/powerpoint/2010/main" val="389450060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E8C166-8A16-4359-BAB7-B341C049E832}" type="datetimeFigureOut">
              <a:rPr lang="en-AU" smtClean="0"/>
              <a:t>14/08/2018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F1A2977-51C7-4C32-92C4-FCB268EF9237}" type="slidenum">
              <a:rPr lang="en-AU" smtClean="0"/>
              <a:t>‹#›</a:t>
            </a:fld>
            <a:endParaRPr lang="en-AU"/>
          </a:p>
        </p:txBody>
      </p:sp>
    </p:spTree>
    <p:extLst>
      <p:ext uri="{BB962C8B-B14F-4D97-AF65-F5344CB8AC3E}">
        <p14:creationId xmlns:p14="http://schemas.microsoft.com/office/powerpoint/2010/main" val="10720318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9E8C166-8A16-4359-BAB7-B341C049E832}" type="datetimeFigureOut">
              <a:rPr lang="en-AU" smtClean="0"/>
              <a:t>14/08/2018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F1A2977-51C7-4C32-92C4-FCB268EF9237}" type="slidenum">
              <a:rPr lang="en-AU" smtClean="0"/>
              <a:t>‹#›</a:t>
            </a:fld>
            <a:endParaRPr lang="en-AU"/>
          </a:p>
        </p:txBody>
      </p:sp>
    </p:spTree>
    <p:extLst>
      <p:ext uri="{BB962C8B-B14F-4D97-AF65-F5344CB8AC3E}">
        <p14:creationId xmlns:p14="http://schemas.microsoft.com/office/powerpoint/2010/main" val="2663153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E8C166-8A16-4359-BAB7-B341C049E832}" type="datetimeFigureOut">
              <a:rPr lang="en-AU" smtClean="0"/>
              <a:t>14/08/2018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F1A2977-51C7-4C32-92C4-FCB268EF9237}" type="slidenum">
              <a:rPr lang="en-AU" smtClean="0"/>
              <a:t>‹#›</a:t>
            </a:fld>
            <a:endParaRPr lang="en-AU"/>
          </a:p>
        </p:txBody>
      </p:sp>
    </p:spTree>
    <p:extLst>
      <p:ext uri="{BB962C8B-B14F-4D97-AF65-F5344CB8AC3E}">
        <p14:creationId xmlns:p14="http://schemas.microsoft.com/office/powerpoint/2010/main" val="298637554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9E8C166-8A16-4359-BAB7-B341C049E832}" type="datetimeFigureOut">
              <a:rPr lang="en-AU" smtClean="0"/>
              <a:t>14/08/2018</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F1A2977-51C7-4C32-92C4-FCB268EF9237}" type="slidenum">
              <a:rPr lang="en-AU" smtClean="0"/>
              <a:t>‹#›</a:t>
            </a:fld>
            <a:endParaRPr lang="en-AU"/>
          </a:p>
        </p:txBody>
      </p:sp>
    </p:spTree>
    <p:extLst>
      <p:ext uri="{BB962C8B-B14F-4D97-AF65-F5344CB8AC3E}">
        <p14:creationId xmlns:p14="http://schemas.microsoft.com/office/powerpoint/2010/main" val="241508827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9E8C166-8A16-4359-BAB7-B341C049E832}" type="datetimeFigureOut">
              <a:rPr lang="en-AU" smtClean="0"/>
              <a:t>14/08/2018</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F1A2977-51C7-4C32-92C4-FCB268EF9237}" type="slidenum">
              <a:rPr lang="en-AU" smtClean="0"/>
              <a:t>‹#›</a:t>
            </a:fld>
            <a:endParaRPr lang="en-AU"/>
          </a:p>
        </p:txBody>
      </p:sp>
    </p:spTree>
    <p:extLst>
      <p:ext uri="{BB962C8B-B14F-4D97-AF65-F5344CB8AC3E}">
        <p14:creationId xmlns:p14="http://schemas.microsoft.com/office/powerpoint/2010/main" val="137545850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E8C166-8A16-4359-BAB7-B341C049E832}" type="datetimeFigureOut">
              <a:rPr lang="en-AU" smtClean="0"/>
              <a:t>14/08/2018</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F1A2977-51C7-4C32-92C4-FCB268EF9237}" type="slidenum">
              <a:rPr lang="en-AU" smtClean="0"/>
              <a:t>‹#›</a:t>
            </a:fld>
            <a:endParaRPr lang="en-AU"/>
          </a:p>
        </p:txBody>
      </p:sp>
    </p:spTree>
    <p:extLst>
      <p:ext uri="{BB962C8B-B14F-4D97-AF65-F5344CB8AC3E}">
        <p14:creationId xmlns:p14="http://schemas.microsoft.com/office/powerpoint/2010/main" val="122531760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9E8C166-8A16-4359-BAB7-B341C049E832}" type="datetimeFigureOut">
              <a:rPr lang="en-AU" smtClean="0"/>
              <a:t>14/08/2018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F1A2977-51C7-4C32-92C4-FCB268EF9237}" type="slidenum">
              <a:rPr lang="en-AU" smtClean="0"/>
              <a:t>‹#›</a:t>
            </a:fld>
            <a:endParaRPr lang="en-AU"/>
          </a:p>
        </p:txBody>
      </p:sp>
    </p:spTree>
    <p:extLst>
      <p:ext uri="{BB962C8B-B14F-4D97-AF65-F5344CB8AC3E}">
        <p14:creationId xmlns:p14="http://schemas.microsoft.com/office/powerpoint/2010/main" val="873221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9E8C166-8A16-4359-BAB7-B341C049E832}" type="datetimeFigureOut">
              <a:rPr lang="en-AU" smtClean="0"/>
              <a:t>14/08/2018</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F1A2977-51C7-4C32-92C4-FCB268EF9237}" type="slidenum">
              <a:rPr lang="en-AU" smtClean="0"/>
              <a:t>‹#›</a:t>
            </a:fld>
            <a:endParaRPr lang="en-AU"/>
          </a:p>
        </p:txBody>
      </p:sp>
    </p:spTree>
    <p:extLst>
      <p:ext uri="{BB962C8B-B14F-4D97-AF65-F5344CB8AC3E}">
        <p14:creationId xmlns:p14="http://schemas.microsoft.com/office/powerpoint/2010/main" val="997454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E8C166-8A16-4359-BAB7-B341C049E832}" type="datetimeFigureOut">
              <a:rPr lang="en-AU" smtClean="0"/>
              <a:t>14/08/2018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F1A2977-51C7-4C32-92C4-FCB268EF9237}" type="slidenum">
              <a:rPr lang="en-AU" smtClean="0"/>
              <a:t>‹#›</a:t>
            </a:fld>
            <a:endParaRPr lang="en-AU"/>
          </a:p>
        </p:txBody>
      </p:sp>
    </p:spTree>
    <p:extLst>
      <p:ext uri="{BB962C8B-B14F-4D97-AF65-F5344CB8AC3E}">
        <p14:creationId xmlns:p14="http://schemas.microsoft.com/office/powerpoint/2010/main" val="2473995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E8C166-8A16-4359-BAB7-B341C049E832}" type="datetimeFigureOut">
              <a:rPr lang="en-AU" smtClean="0"/>
              <a:t>14/08/2018</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F1A2977-51C7-4C32-92C4-FCB268EF9237}" type="slidenum">
              <a:rPr lang="en-AU" smtClean="0"/>
              <a:t>‹#›</a:t>
            </a:fld>
            <a:endParaRPr lang="en-AU"/>
          </a:p>
        </p:txBody>
      </p:sp>
    </p:spTree>
    <p:extLst>
      <p:ext uri="{BB962C8B-B14F-4D97-AF65-F5344CB8AC3E}">
        <p14:creationId xmlns:p14="http://schemas.microsoft.com/office/powerpoint/2010/main" val="1775209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E8C166-8A16-4359-BAB7-B341C049E832}" type="datetimeFigureOut">
              <a:rPr lang="en-AU" smtClean="0"/>
              <a:t>14/08/2018</a:t>
            </a:fld>
            <a:endParaRPr lang="en-A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1A2977-51C7-4C32-92C4-FCB268EF9237}" type="slidenum">
              <a:rPr lang="en-AU" smtClean="0"/>
              <a:t>‹#›</a:t>
            </a:fld>
            <a:endParaRPr lang="en-AU"/>
          </a:p>
        </p:txBody>
      </p:sp>
      <p:pic>
        <p:nvPicPr>
          <p:cNvPr id="7" name="Picture 6"/>
          <p:cNvPicPr>
            <a:picLocks noChangeAspect="1"/>
          </p:cNvPicPr>
          <p:nvPr userDrawn="1"/>
        </p:nvPicPr>
        <p:blipFill rotWithShape="1">
          <a:blip r:embed="rId13"/>
          <a:srcRect l="9060" t="16604" r="6292" b="19158"/>
          <a:stretch/>
        </p:blipFill>
        <p:spPr>
          <a:xfrm>
            <a:off x="6904381" y="0"/>
            <a:ext cx="2239619" cy="755374"/>
          </a:xfrm>
          <a:prstGeom prst="rect">
            <a:avLst/>
          </a:prstGeom>
        </p:spPr>
      </p:pic>
      <p:pic>
        <p:nvPicPr>
          <p:cNvPr id="8" name="Picture 7"/>
          <p:cNvPicPr>
            <a:picLocks noChangeAspect="1"/>
          </p:cNvPicPr>
          <p:nvPr userDrawn="1"/>
        </p:nvPicPr>
        <p:blipFill>
          <a:blip r:embed="rId14">
            <a:clrChange>
              <a:clrFrom>
                <a:srgbClr val="000000"/>
              </a:clrFrom>
              <a:clrTo>
                <a:srgbClr val="000000">
                  <a:alpha val="0"/>
                </a:srgbClr>
              </a:clrTo>
            </a:clrChange>
          </a:blip>
          <a:stretch>
            <a:fillRect/>
          </a:stretch>
        </p:blipFill>
        <p:spPr>
          <a:xfrm>
            <a:off x="5181600" y="0"/>
            <a:ext cx="1400175" cy="718186"/>
          </a:xfrm>
          <a:prstGeom prst="rect">
            <a:avLst/>
          </a:prstGeom>
        </p:spPr>
      </p:pic>
    </p:spTree>
    <p:extLst>
      <p:ext uri="{BB962C8B-B14F-4D97-AF65-F5344CB8AC3E}">
        <p14:creationId xmlns:p14="http://schemas.microsoft.com/office/powerpoint/2010/main" val="1237341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jpe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tiff"/><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6.emf"/><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18" Type="http://schemas.openxmlformats.org/officeDocument/2006/relationships/image" Target="../media/image6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notesSlide" Target="../notesSlides/notesSlide15.xml"/><Relationship Id="rId16"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63.png"/><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2176827"/>
            <a:ext cx="7772400" cy="1252173"/>
          </a:xfrm>
          <a:prstGeom prst="roundRect">
            <a:avLst/>
          </a:prstGeom>
          <a:solidFill>
            <a:srgbClr val="3C1A56">
              <a:alpha val="60000"/>
            </a:srgbClr>
          </a:solidFill>
        </p:spPr>
        <p:txBody>
          <a:bodyPr>
            <a:noAutofit/>
          </a:bodyPr>
          <a:lstStyle/>
          <a:p>
            <a:r>
              <a:rPr lang="en-AU" sz="3600" b="1" dirty="0">
                <a:solidFill>
                  <a:schemeClr val="bg1"/>
                </a:solidFill>
              </a:rPr>
              <a:t>Development of scalable plasma polymerisation processes</a:t>
            </a:r>
            <a:endParaRPr lang="en-AU" sz="3600" dirty="0">
              <a:solidFill>
                <a:schemeClr val="bg1"/>
              </a:solidFill>
            </a:endParaRPr>
          </a:p>
        </p:txBody>
      </p:sp>
      <p:sp>
        <p:nvSpPr>
          <p:cNvPr id="3" name="Subtitle 2"/>
          <p:cNvSpPr>
            <a:spLocks noGrp="1"/>
          </p:cNvSpPr>
          <p:nvPr>
            <p:ph type="subTitle" idx="1"/>
          </p:nvPr>
        </p:nvSpPr>
        <p:spPr>
          <a:xfrm>
            <a:off x="4172487" y="5754383"/>
            <a:ext cx="4801529" cy="965201"/>
          </a:xfrm>
          <a:prstGeom prst="roundRect">
            <a:avLst/>
          </a:prstGeom>
          <a:solidFill>
            <a:srgbClr val="3C1A56">
              <a:alpha val="60000"/>
            </a:srgbClr>
          </a:solidFill>
        </p:spPr>
        <p:txBody>
          <a:bodyPr>
            <a:noAutofit/>
          </a:bodyPr>
          <a:lstStyle/>
          <a:p>
            <a:pPr algn="r"/>
            <a:r>
              <a:rPr lang="en-AU" sz="1400" dirty="0" smtClean="0">
                <a:solidFill>
                  <a:schemeClr val="bg1"/>
                </a:solidFill>
              </a:rPr>
              <a:t>School of Engineering, University of South Australia</a:t>
            </a:r>
          </a:p>
          <a:p>
            <a:pPr algn="r"/>
            <a:r>
              <a:rPr lang="en-AU" sz="1400" dirty="0" smtClean="0">
                <a:solidFill>
                  <a:schemeClr val="bg1"/>
                </a:solidFill>
              </a:rPr>
              <a:t>Future Industries Institute, University of South Australia</a:t>
            </a:r>
          </a:p>
          <a:p>
            <a:pPr algn="r"/>
            <a:r>
              <a:rPr lang="en-AU" sz="1400" dirty="0" smtClean="0">
                <a:solidFill>
                  <a:schemeClr val="bg1"/>
                </a:solidFill>
              </a:rPr>
              <a:t>Cell Therapy Manufacturing CRC</a:t>
            </a:r>
            <a:endParaRPr lang="en-AU" sz="1400" dirty="0">
              <a:solidFill>
                <a:schemeClr val="bg1"/>
              </a:solidFill>
            </a:endParaRPr>
          </a:p>
        </p:txBody>
      </p:sp>
      <p:sp>
        <p:nvSpPr>
          <p:cNvPr id="5" name="TextBox 4"/>
          <p:cNvSpPr txBox="1"/>
          <p:nvPr/>
        </p:nvSpPr>
        <p:spPr>
          <a:xfrm>
            <a:off x="3186262" y="4159869"/>
            <a:ext cx="2771476" cy="715089"/>
          </a:xfrm>
          <a:prstGeom prst="roundRect">
            <a:avLst/>
          </a:prstGeom>
          <a:solidFill>
            <a:srgbClr val="3C1A56">
              <a:alpha val="60000"/>
            </a:srgbClr>
          </a:solidFill>
        </p:spPr>
        <p:txBody>
          <a:bodyPr wrap="none" rtlCol="0">
            <a:spAutoFit/>
          </a:bodyPr>
          <a:lstStyle/>
          <a:p>
            <a:r>
              <a:rPr lang="en-AU" sz="3600" dirty="0" smtClean="0">
                <a:solidFill>
                  <a:schemeClr val="bg1"/>
                </a:solidFill>
              </a:rPr>
              <a:t>Jason Whittle</a:t>
            </a:r>
            <a:endParaRPr lang="en-AU" sz="3600" dirty="0">
              <a:solidFill>
                <a:schemeClr val="bg1"/>
              </a:solidFill>
            </a:endParaRPr>
          </a:p>
        </p:txBody>
      </p:sp>
    </p:spTree>
    <p:extLst>
      <p:ext uri="{BB962C8B-B14F-4D97-AF65-F5344CB8AC3E}">
        <p14:creationId xmlns:p14="http://schemas.microsoft.com/office/powerpoint/2010/main" val="29616884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5" descr="G:\Jasons Work\Plasso All Systems 15th August 2007\Blackpool (Shared Area)\Company Filing System\Marketing\Graphics\Reactor Stills\Glass Reactor\long shot reactor.bmp"/>
          <p:cNvPicPr>
            <a:picLocks noChangeAspect="1" noChangeArrowheads="1"/>
          </p:cNvPicPr>
          <p:nvPr/>
        </p:nvPicPr>
        <p:blipFill>
          <a:blip r:embed="rId3" cstate="print"/>
          <a:srcRect/>
          <a:stretch>
            <a:fillRect/>
          </a:stretch>
        </p:blipFill>
        <p:spPr bwMode="auto">
          <a:xfrm>
            <a:off x="4063661" y="4830799"/>
            <a:ext cx="1628553" cy="1302842"/>
          </a:xfrm>
          <a:prstGeom prst="rect">
            <a:avLst/>
          </a:prstGeom>
          <a:noFill/>
        </p:spPr>
      </p:pic>
      <p:pic>
        <p:nvPicPr>
          <p:cNvPr id="4" name="Picture 3"/>
          <p:cNvPicPr/>
          <p:nvPr/>
        </p:nvPicPr>
        <p:blipFill>
          <a:blip r:embed="rId4" cstate="print">
            <a:extLst>
              <a:ext uri="{28A0092B-C50C-407E-A947-70E740481C1C}">
                <a14:useLocalDpi xmlns:a14="http://schemas.microsoft.com/office/drawing/2010/main" val="0"/>
              </a:ext>
            </a:extLst>
          </a:blip>
          <a:stretch>
            <a:fillRect/>
          </a:stretch>
        </p:blipFill>
        <p:spPr>
          <a:xfrm>
            <a:off x="3528060" y="1348264"/>
            <a:ext cx="1727200" cy="1067445"/>
          </a:xfrm>
          <a:prstGeom prst="rect">
            <a:avLst/>
          </a:prstGeom>
        </p:spPr>
      </p:pic>
      <p:pic>
        <p:nvPicPr>
          <p:cNvPr id="5" name="Picture 2"/>
          <p:cNvPicPr>
            <a:picLocks noChangeAspect="1" noChangeArrowheads="1"/>
          </p:cNvPicPr>
          <p:nvPr/>
        </p:nvPicPr>
        <p:blipFill>
          <a:blip r:embed="rId5" cstate="print"/>
          <a:srcRect/>
          <a:stretch>
            <a:fillRect/>
          </a:stretch>
        </p:blipFill>
        <p:spPr bwMode="auto">
          <a:xfrm>
            <a:off x="7524924" y="2526665"/>
            <a:ext cx="1619076" cy="1935515"/>
          </a:xfrm>
          <a:prstGeom prst="rect">
            <a:avLst/>
          </a:prstGeom>
          <a:noFill/>
          <a:ln w="9525">
            <a:noFill/>
            <a:miter lim="800000"/>
            <a:headEnd/>
            <a:tailEnd/>
          </a:ln>
          <a:effectLst/>
        </p:spPr>
      </p:pic>
      <p:pic>
        <p:nvPicPr>
          <p:cNvPr id="6" name="Picture 5" descr="Fluoropolymer.jpg"/>
          <p:cNvPicPr/>
          <p:nvPr/>
        </p:nvPicPr>
        <p:blipFill>
          <a:blip r:embed="rId6" cstate="print">
            <a:clrChange>
              <a:clrFrom>
                <a:srgbClr val="BFDCC0"/>
              </a:clrFrom>
              <a:clrTo>
                <a:srgbClr val="BFDCC0">
                  <a:alpha val="0"/>
                </a:srgbClr>
              </a:clrTo>
            </a:clrChange>
            <a:lum bright="10000" contrast="-10000"/>
          </a:blip>
          <a:srcRect l="5825" t="25323" r="11650" b="11460"/>
          <a:stretch>
            <a:fillRect/>
          </a:stretch>
        </p:blipFill>
        <p:spPr>
          <a:xfrm>
            <a:off x="138224" y="2862462"/>
            <a:ext cx="2182982" cy="1254756"/>
          </a:xfrm>
          <a:prstGeom prst="rect">
            <a:avLst/>
          </a:prstGeom>
        </p:spPr>
      </p:pic>
      <p:pic>
        <p:nvPicPr>
          <p:cNvPr id="1026" name="Picture 2"/>
          <p:cNvPicPr>
            <a:picLocks noChangeAspect="1" noChangeArrowheads="1"/>
          </p:cNvPicPr>
          <p:nvPr/>
        </p:nvPicPr>
        <p:blipFill>
          <a:blip r:embed="rId7" cstate="print"/>
          <a:srcRect l="26969" t="16800" r="28538" b="21601"/>
          <a:stretch>
            <a:fillRect/>
          </a:stretch>
        </p:blipFill>
        <p:spPr bwMode="auto">
          <a:xfrm>
            <a:off x="7228835" y="1155224"/>
            <a:ext cx="1915165" cy="1491456"/>
          </a:xfrm>
          <a:prstGeom prst="rect">
            <a:avLst/>
          </a:prstGeom>
          <a:noFill/>
          <a:ln w="9525">
            <a:noFill/>
            <a:miter lim="800000"/>
            <a:headEnd/>
            <a:tailEnd/>
          </a:ln>
        </p:spPr>
      </p:pic>
      <p:pic>
        <p:nvPicPr>
          <p:cNvPr id="8"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19098"/>
          <a:stretch/>
        </p:blipFill>
        <p:spPr bwMode="auto">
          <a:xfrm>
            <a:off x="5535766" y="1193800"/>
            <a:ext cx="1598386" cy="1370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5" descr="G5 Gradient C1s"/>
          <p:cNvPicPr>
            <a:picLocks noChangeAspect="1" noChangeArrowheads="1"/>
          </p:cNvPicPr>
          <p:nvPr/>
        </p:nvPicPr>
        <p:blipFill>
          <a:blip r:embed="rId9" cstate="print"/>
          <a:srcRect l="584" t="14754" r="889" b="915"/>
          <a:stretch>
            <a:fillRect/>
          </a:stretch>
        </p:blipFill>
        <p:spPr bwMode="auto">
          <a:xfrm>
            <a:off x="256895" y="4292492"/>
            <a:ext cx="1968500" cy="1513740"/>
          </a:xfrm>
          <a:prstGeom prst="rect">
            <a:avLst/>
          </a:prstGeom>
          <a:noFill/>
          <a:ln w="12700">
            <a:noFill/>
            <a:miter lim="800000"/>
            <a:headEnd/>
            <a:tailEnd/>
          </a:ln>
        </p:spPr>
      </p:pic>
      <p:grpSp>
        <p:nvGrpSpPr>
          <p:cNvPr id="15" name="Group 14"/>
          <p:cNvGrpSpPr/>
          <p:nvPr/>
        </p:nvGrpSpPr>
        <p:grpSpPr>
          <a:xfrm>
            <a:off x="361896" y="1281635"/>
            <a:ext cx="2067644" cy="1351503"/>
            <a:chOff x="446956" y="1281635"/>
            <a:chExt cx="2067644" cy="1351503"/>
          </a:xfrm>
        </p:grpSpPr>
        <p:pic>
          <p:nvPicPr>
            <p:cNvPr id="10" name="Picture 2"/>
            <p:cNvPicPr>
              <a:picLocks noChangeAspect="1" noChangeArrowheads="1"/>
            </p:cNvPicPr>
            <p:nvPr/>
          </p:nvPicPr>
          <p:blipFill>
            <a:blip r:embed="rId10" cstate="print"/>
            <a:srcRect/>
            <a:stretch>
              <a:fillRect/>
            </a:stretch>
          </p:blipFill>
          <p:spPr bwMode="auto">
            <a:xfrm>
              <a:off x="446956" y="1281635"/>
              <a:ext cx="2067644" cy="1351503"/>
            </a:xfrm>
            <a:prstGeom prst="rect">
              <a:avLst/>
            </a:prstGeom>
            <a:noFill/>
            <a:ln w="3175">
              <a:noFill/>
              <a:miter lim="800000"/>
              <a:headEnd/>
              <a:tailEnd/>
            </a:ln>
            <a:effectLst/>
          </p:spPr>
        </p:pic>
        <p:cxnSp>
          <p:nvCxnSpPr>
            <p:cNvPr id="12" name="Straight Connector 11"/>
            <p:cNvCxnSpPr/>
            <p:nvPr/>
          </p:nvCxnSpPr>
          <p:spPr>
            <a:xfrm flipV="1">
              <a:off x="603250" y="1670050"/>
              <a:ext cx="1606550" cy="889000"/>
            </a:xfrm>
            <a:prstGeom prst="line">
              <a:avLst/>
            </a:prstGeom>
            <a:ln w="635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4" name="Freeform 13"/>
            <p:cNvSpPr/>
            <p:nvPr/>
          </p:nvSpPr>
          <p:spPr>
            <a:xfrm>
              <a:off x="615950" y="1454150"/>
              <a:ext cx="1562100" cy="990600"/>
            </a:xfrm>
            <a:custGeom>
              <a:avLst/>
              <a:gdLst>
                <a:gd name="connsiteX0" fmla="*/ 0 w 1562100"/>
                <a:gd name="connsiteY0" fmla="*/ 0 h 990600"/>
                <a:gd name="connsiteX1" fmla="*/ 501650 w 1562100"/>
                <a:gd name="connsiteY1" fmla="*/ 800100 h 990600"/>
                <a:gd name="connsiteX2" fmla="*/ 1562100 w 1562100"/>
                <a:gd name="connsiteY2" fmla="*/ 990600 h 990600"/>
                <a:gd name="connsiteX3" fmla="*/ 1562100 w 1562100"/>
                <a:gd name="connsiteY3" fmla="*/ 990600 h 990600"/>
              </a:gdLst>
              <a:ahLst/>
              <a:cxnLst>
                <a:cxn ang="0">
                  <a:pos x="connsiteX0" y="connsiteY0"/>
                </a:cxn>
                <a:cxn ang="0">
                  <a:pos x="connsiteX1" y="connsiteY1"/>
                </a:cxn>
                <a:cxn ang="0">
                  <a:pos x="connsiteX2" y="connsiteY2"/>
                </a:cxn>
                <a:cxn ang="0">
                  <a:pos x="connsiteX3" y="connsiteY3"/>
                </a:cxn>
              </a:cxnLst>
              <a:rect l="l" t="t" r="r" b="b"/>
              <a:pathLst>
                <a:path w="1562100" h="990600">
                  <a:moveTo>
                    <a:pt x="0" y="0"/>
                  </a:moveTo>
                  <a:cubicBezTo>
                    <a:pt x="120650" y="317500"/>
                    <a:pt x="241300" y="635000"/>
                    <a:pt x="501650" y="800100"/>
                  </a:cubicBezTo>
                  <a:cubicBezTo>
                    <a:pt x="762000" y="965200"/>
                    <a:pt x="1562100" y="990600"/>
                    <a:pt x="1562100" y="990600"/>
                  </a:cubicBezTo>
                  <a:lnTo>
                    <a:pt x="1562100" y="990600"/>
                  </a:lnTo>
                </a:path>
              </a:pathLst>
            </a:custGeom>
            <a:ln w="635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grpSp>
      <p:sp>
        <p:nvSpPr>
          <p:cNvPr id="16" name="Oval 15"/>
          <p:cNvSpPr/>
          <p:nvPr/>
        </p:nvSpPr>
        <p:spPr>
          <a:xfrm>
            <a:off x="4030980" y="3535680"/>
            <a:ext cx="1691640" cy="693420"/>
          </a:xfrm>
          <a:prstGeom prst="ellipse">
            <a:avLst/>
          </a:prstGeom>
          <a:solidFill>
            <a:srgbClr val="00B05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Plasma Polymers</a:t>
            </a:r>
            <a:endParaRPr lang="en-AU" dirty="0"/>
          </a:p>
        </p:txBody>
      </p:sp>
      <p:sp>
        <p:nvSpPr>
          <p:cNvPr id="18" name="Oval 17"/>
          <p:cNvSpPr/>
          <p:nvPr/>
        </p:nvSpPr>
        <p:spPr>
          <a:xfrm>
            <a:off x="1958340" y="2628900"/>
            <a:ext cx="2026920" cy="822960"/>
          </a:xfrm>
          <a:prstGeom prst="ellipse">
            <a:avLst/>
          </a:prstGeom>
          <a:solidFill>
            <a:srgbClr val="00B05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Mechanisms</a:t>
            </a:r>
            <a:endParaRPr lang="en-AU" dirty="0"/>
          </a:p>
        </p:txBody>
      </p:sp>
      <p:sp>
        <p:nvSpPr>
          <p:cNvPr id="19" name="Oval 18"/>
          <p:cNvSpPr/>
          <p:nvPr/>
        </p:nvSpPr>
        <p:spPr>
          <a:xfrm>
            <a:off x="5394960" y="2453640"/>
            <a:ext cx="2026920" cy="822960"/>
          </a:xfrm>
          <a:prstGeom prst="ellipse">
            <a:avLst/>
          </a:prstGeom>
          <a:solidFill>
            <a:srgbClr val="00B05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Applications</a:t>
            </a:r>
            <a:endParaRPr lang="en-AU" dirty="0"/>
          </a:p>
        </p:txBody>
      </p:sp>
      <p:sp>
        <p:nvSpPr>
          <p:cNvPr id="20" name="Oval 19"/>
          <p:cNvSpPr/>
          <p:nvPr/>
        </p:nvSpPr>
        <p:spPr>
          <a:xfrm>
            <a:off x="5570220" y="4366260"/>
            <a:ext cx="2026920" cy="822960"/>
          </a:xfrm>
          <a:prstGeom prst="ellipse">
            <a:avLst/>
          </a:prstGeom>
          <a:solidFill>
            <a:srgbClr val="00B05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Translation</a:t>
            </a:r>
            <a:endParaRPr lang="en-AU" dirty="0"/>
          </a:p>
        </p:txBody>
      </p:sp>
      <p:sp>
        <p:nvSpPr>
          <p:cNvPr id="21" name="Oval 20"/>
          <p:cNvSpPr/>
          <p:nvPr/>
        </p:nvSpPr>
        <p:spPr>
          <a:xfrm>
            <a:off x="1874520" y="4213860"/>
            <a:ext cx="2026920" cy="822960"/>
          </a:xfrm>
          <a:prstGeom prst="ellipse">
            <a:avLst/>
          </a:prstGeom>
          <a:solidFill>
            <a:srgbClr val="00B05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Properties</a:t>
            </a:r>
            <a:endParaRPr lang="en-AU" dirty="0"/>
          </a:p>
        </p:txBody>
      </p:sp>
      <p:pic>
        <p:nvPicPr>
          <p:cNvPr id="23" name="Picture 2"/>
          <p:cNvPicPr>
            <a:picLocks noChangeAspect="1" noChangeArrowheads="1"/>
          </p:cNvPicPr>
          <p:nvPr/>
        </p:nvPicPr>
        <p:blipFill>
          <a:blip r:embed="rId11" cstate="print"/>
          <a:srcRect l="19167" t="4444" r="17917" b="9630"/>
          <a:stretch>
            <a:fillRect/>
          </a:stretch>
        </p:blipFill>
        <p:spPr bwMode="auto">
          <a:xfrm rot="5400000">
            <a:off x="7459202" y="4748037"/>
            <a:ext cx="1650451" cy="1267897"/>
          </a:xfrm>
          <a:prstGeom prst="rect">
            <a:avLst/>
          </a:prstGeom>
          <a:noFill/>
          <a:ln w="9525">
            <a:noFill/>
            <a:miter lim="800000"/>
            <a:headEnd/>
            <a:tailEnd/>
          </a:ln>
        </p:spPr>
      </p:pic>
      <p:cxnSp>
        <p:nvCxnSpPr>
          <p:cNvPr id="25" name="Straight Arrow Connector 24"/>
          <p:cNvCxnSpPr>
            <a:stCxn id="16" idx="7"/>
          </p:cNvCxnSpPr>
          <p:nvPr/>
        </p:nvCxnSpPr>
        <p:spPr>
          <a:xfrm flipV="1">
            <a:off x="5474885" y="3215640"/>
            <a:ext cx="384895" cy="421589"/>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345345" y="4193490"/>
            <a:ext cx="377275" cy="363270"/>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3787140" y="4096920"/>
            <a:ext cx="430445" cy="322680"/>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3840480" y="3276600"/>
            <a:ext cx="434341" cy="365610"/>
          </a:xfrm>
          <a:prstGeom prst="straightConnector1">
            <a:avLst/>
          </a:prstGeom>
          <a:ln w="127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pic>
        <p:nvPicPr>
          <p:cNvPr id="32" name="Picture 2" descr="G:\Jasons Work\Plasso All Systems 15th August 2007\Jasons Computer\Images\Images for Dave Haddow\Sjostrand Wettability pattern 1.jpg"/>
          <p:cNvPicPr>
            <a:picLocks noChangeAspect="1" noChangeArrowheads="1"/>
          </p:cNvPicPr>
          <p:nvPr/>
        </p:nvPicPr>
        <p:blipFill>
          <a:blip r:embed="rId12" cstate="print"/>
          <a:srcRect/>
          <a:stretch>
            <a:fillRect/>
          </a:stretch>
        </p:blipFill>
        <p:spPr bwMode="auto">
          <a:xfrm>
            <a:off x="2415363" y="5171974"/>
            <a:ext cx="1284767" cy="976958"/>
          </a:xfrm>
          <a:prstGeom prst="rect">
            <a:avLst/>
          </a:prstGeom>
          <a:noFill/>
        </p:spPr>
      </p:pic>
      <p:sp>
        <p:nvSpPr>
          <p:cNvPr id="34" name="Title 33"/>
          <p:cNvSpPr>
            <a:spLocks noGrp="1"/>
          </p:cNvSpPr>
          <p:nvPr>
            <p:ph type="title"/>
          </p:nvPr>
        </p:nvSpPr>
        <p:spPr/>
        <p:txBody>
          <a:bodyPr/>
          <a:lstStyle/>
          <a:p>
            <a:endParaRPr lang="en-AU" dirty="0"/>
          </a:p>
        </p:txBody>
      </p:sp>
      <p:pic>
        <p:nvPicPr>
          <p:cNvPr id="2" name="Picture 1"/>
          <p:cNvPicPr>
            <a:picLocks noChangeAspect="1"/>
          </p:cNvPicPr>
          <p:nvPr/>
        </p:nvPicPr>
        <p:blipFill rotWithShape="1">
          <a:blip r:embed="rId13" cstate="print">
            <a:extLst>
              <a:ext uri="{28A0092B-C50C-407E-A947-70E740481C1C}">
                <a14:useLocalDpi xmlns:a14="http://schemas.microsoft.com/office/drawing/2010/main" val="0"/>
              </a:ext>
            </a:extLst>
          </a:blip>
          <a:srcRect l="13469" t="40281" r="7551" b="5842"/>
          <a:stretch/>
        </p:blipFill>
        <p:spPr>
          <a:xfrm>
            <a:off x="5768065" y="5551840"/>
            <a:ext cx="1806562" cy="821589"/>
          </a:xfrm>
          <a:prstGeom prst="rect">
            <a:avLst/>
          </a:prstGeom>
        </p:spPr>
      </p:pic>
    </p:spTree>
    <p:extLst>
      <p:ext uri="{BB962C8B-B14F-4D97-AF65-F5344CB8AC3E}">
        <p14:creationId xmlns:p14="http://schemas.microsoft.com/office/powerpoint/2010/main" val="2756154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8" name="Rectangle 12"/>
          <p:cNvSpPr>
            <a:spLocks noGrp="1" noChangeArrowheads="1"/>
          </p:cNvSpPr>
          <p:nvPr>
            <p:ph type="title"/>
          </p:nvPr>
        </p:nvSpPr>
        <p:spPr>
          <a:xfrm>
            <a:off x="251278" y="423183"/>
            <a:ext cx="7886700" cy="708931"/>
          </a:xfrm>
        </p:spPr>
        <p:txBody>
          <a:bodyPr>
            <a:normAutofit/>
          </a:bodyPr>
          <a:lstStyle/>
          <a:p>
            <a:r>
              <a:rPr lang="en-GB" sz="2400" b="1" dirty="0">
                <a:solidFill>
                  <a:schemeClr val="accent1">
                    <a:lumMod val="50000"/>
                  </a:schemeClr>
                </a:solidFill>
                <a:latin typeface="+mn-lt"/>
              </a:rPr>
              <a:t>Plasma Polymerisation</a:t>
            </a:r>
          </a:p>
        </p:txBody>
      </p:sp>
      <p:grpSp>
        <p:nvGrpSpPr>
          <p:cNvPr id="2" name="Group 33"/>
          <p:cNvGrpSpPr/>
          <p:nvPr/>
        </p:nvGrpSpPr>
        <p:grpSpPr>
          <a:xfrm>
            <a:off x="485554" y="1509824"/>
            <a:ext cx="4764458" cy="2179354"/>
            <a:chOff x="1676400" y="1371600"/>
            <a:chExt cx="5309153" cy="2428508"/>
          </a:xfrm>
        </p:grpSpPr>
        <p:sp>
          <p:nvSpPr>
            <p:cNvPr id="86019" name="Oval 3"/>
            <p:cNvSpPr>
              <a:spLocks noChangeArrowheads="1"/>
            </p:cNvSpPr>
            <p:nvPr/>
          </p:nvSpPr>
          <p:spPr bwMode="auto">
            <a:xfrm flipH="1">
              <a:off x="2787592" y="1871716"/>
              <a:ext cx="592050" cy="1428431"/>
            </a:xfrm>
            <a:prstGeom prst="ellipse">
              <a:avLst/>
            </a:prstGeom>
            <a:solidFill>
              <a:schemeClr val="bg2"/>
            </a:solidFill>
            <a:ln w="9525">
              <a:solidFill>
                <a:srgbClr val="000000"/>
              </a:solidFill>
              <a:round/>
              <a:headEnd/>
              <a:tailEnd/>
            </a:ln>
            <a:effectLst/>
          </p:spPr>
          <p:txBody>
            <a:bodyPr wrap="none" anchor="ctr"/>
            <a:lstStyle/>
            <a:p>
              <a:endParaRPr lang="en-AU"/>
            </a:p>
          </p:txBody>
        </p:sp>
        <p:sp>
          <p:nvSpPr>
            <p:cNvPr id="86020" name="Oval 4"/>
            <p:cNvSpPr>
              <a:spLocks noChangeArrowheads="1"/>
            </p:cNvSpPr>
            <p:nvPr/>
          </p:nvSpPr>
          <p:spPr bwMode="auto">
            <a:xfrm flipH="1">
              <a:off x="2814652" y="1871716"/>
              <a:ext cx="592050" cy="1428431"/>
            </a:xfrm>
            <a:prstGeom prst="ellipse">
              <a:avLst/>
            </a:prstGeom>
            <a:solidFill>
              <a:schemeClr val="bg2"/>
            </a:solidFill>
            <a:ln w="9525">
              <a:solidFill>
                <a:srgbClr val="000000"/>
              </a:solidFill>
              <a:round/>
              <a:headEnd/>
              <a:tailEnd/>
            </a:ln>
            <a:effectLst/>
          </p:spPr>
          <p:txBody>
            <a:bodyPr wrap="none" anchor="ctr"/>
            <a:lstStyle/>
            <a:p>
              <a:endParaRPr lang="en-AU"/>
            </a:p>
          </p:txBody>
        </p:sp>
        <p:grpSp>
          <p:nvGrpSpPr>
            <p:cNvPr id="3" name="Group 6"/>
            <p:cNvGrpSpPr>
              <a:grpSpLocks/>
            </p:cNvGrpSpPr>
            <p:nvPr/>
          </p:nvGrpSpPr>
          <p:grpSpPr bwMode="auto">
            <a:xfrm flipH="1">
              <a:off x="2867415" y="1938857"/>
              <a:ext cx="2703250" cy="1302908"/>
              <a:chOff x="1557" y="1844"/>
              <a:chExt cx="2777" cy="1339"/>
            </a:xfrm>
          </p:grpSpPr>
          <p:sp>
            <p:nvSpPr>
              <p:cNvPr id="86023" name="AutoShape 7"/>
              <p:cNvSpPr>
                <a:spLocks noChangeArrowheads="1"/>
              </p:cNvSpPr>
              <p:nvPr/>
            </p:nvSpPr>
            <p:spPr bwMode="auto">
              <a:xfrm rot="16200000">
                <a:off x="2276" y="1125"/>
                <a:ext cx="1339" cy="2777"/>
              </a:xfrm>
              <a:prstGeom prst="can">
                <a:avLst>
                  <a:gd name="adj" fmla="val 38022"/>
                </a:avLst>
              </a:prstGeom>
              <a:solidFill>
                <a:srgbClr val="FFCCFF">
                  <a:alpha val="20000"/>
                </a:srgbClr>
              </a:solidFill>
              <a:ln w="9525">
                <a:noFill/>
                <a:round/>
                <a:headEnd/>
                <a:tailEnd/>
              </a:ln>
              <a:effectLst/>
            </p:spPr>
            <p:txBody>
              <a:bodyPr wrap="none" anchor="ctr"/>
              <a:lstStyle/>
              <a:p>
                <a:endParaRPr lang="en-AU"/>
              </a:p>
            </p:txBody>
          </p:sp>
          <p:sp>
            <p:nvSpPr>
              <p:cNvPr id="86024" name="AutoShape 8"/>
              <p:cNvSpPr>
                <a:spLocks noChangeArrowheads="1"/>
              </p:cNvSpPr>
              <p:nvPr/>
            </p:nvSpPr>
            <p:spPr bwMode="auto">
              <a:xfrm rot="16200000">
                <a:off x="2359" y="1163"/>
                <a:ext cx="1187" cy="2701"/>
              </a:xfrm>
              <a:prstGeom prst="can">
                <a:avLst>
                  <a:gd name="adj" fmla="val 36155"/>
                </a:avLst>
              </a:prstGeom>
              <a:solidFill>
                <a:srgbClr val="FF99FF">
                  <a:alpha val="30000"/>
                </a:srgbClr>
              </a:solidFill>
              <a:ln w="9525">
                <a:noFill/>
                <a:round/>
                <a:headEnd/>
                <a:tailEnd/>
              </a:ln>
              <a:effectLst/>
            </p:spPr>
            <p:txBody>
              <a:bodyPr wrap="none" anchor="ctr"/>
              <a:lstStyle/>
              <a:p>
                <a:endParaRPr lang="en-AU"/>
              </a:p>
            </p:txBody>
          </p:sp>
        </p:grpSp>
        <p:grpSp>
          <p:nvGrpSpPr>
            <p:cNvPr id="4" name="Group 9"/>
            <p:cNvGrpSpPr>
              <a:grpSpLocks/>
            </p:cNvGrpSpPr>
            <p:nvPr/>
          </p:nvGrpSpPr>
          <p:grpSpPr bwMode="auto">
            <a:xfrm flipH="1">
              <a:off x="3167416" y="2964446"/>
              <a:ext cx="432209" cy="835662"/>
              <a:chOff x="3514" y="2750"/>
              <a:chExt cx="527" cy="1018"/>
            </a:xfrm>
          </p:grpSpPr>
          <p:sp>
            <p:nvSpPr>
              <p:cNvPr id="86026" name="Text Box 10"/>
              <p:cNvSpPr txBox="1">
                <a:spLocks noChangeArrowheads="1"/>
              </p:cNvSpPr>
              <p:nvPr/>
            </p:nvSpPr>
            <p:spPr bwMode="auto">
              <a:xfrm>
                <a:off x="3514" y="3538"/>
                <a:ext cx="527" cy="230"/>
              </a:xfrm>
              <a:prstGeom prst="rect">
                <a:avLst/>
              </a:prstGeom>
              <a:noFill/>
              <a:ln w="28575" algn="ctr">
                <a:noFill/>
                <a:miter lim="800000"/>
                <a:headEnd/>
                <a:tailEnd/>
              </a:ln>
              <a:effectLst/>
            </p:spPr>
            <p:txBody>
              <a:bodyPr wrap="none">
                <a:spAutoFit/>
              </a:bodyPr>
              <a:lstStyle/>
              <a:p>
                <a:pPr algn="ctr"/>
                <a:r>
                  <a:rPr lang="en-GB" sz="1400" dirty="0">
                    <a:solidFill>
                      <a:schemeClr val="tx2"/>
                    </a:solidFill>
                  </a:rPr>
                  <a:t>Plasma</a:t>
                </a:r>
              </a:p>
            </p:txBody>
          </p:sp>
          <p:sp>
            <p:nvSpPr>
              <p:cNvPr id="86027" name="Line 11"/>
              <p:cNvSpPr>
                <a:spLocks noChangeShapeType="1"/>
              </p:cNvSpPr>
              <p:nvPr/>
            </p:nvSpPr>
            <p:spPr bwMode="auto">
              <a:xfrm flipH="1" flipV="1">
                <a:off x="3742" y="2750"/>
                <a:ext cx="227" cy="771"/>
              </a:xfrm>
              <a:prstGeom prst="line">
                <a:avLst/>
              </a:prstGeom>
              <a:noFill/>
              <a:ln w="12700">
                <a:solidFill>
                  <a:schemeClr val="tx2"/>
                </a:solidFill>
                <a:round/>
                <a:headEnd/>
                <a:tailEnd/>
              </a:ln>
              <a:effectLst/>
            </p:spPr>
            <p:txBody>
              <a:bodyPr anchor="ctr">
                <a:spAutoFit/>
              </a:bodyPr>
              <a:lstStyle/>
              <a:p>
                <a:endParaRPr lang="en-AU"/>
              </a:p>
            </p:txBody>
          </p:sp>
        </p:grpSp>
        <p:sp>
          <p:nvSpPr>
            <p:cNvPr id="86029" name="AutoShape 13"/>
            <p:cNvSpPr>
              <a:spLocks noChangeArrowheads="1"/>
            </p:cNvSpPr>
            <p:nvPr/>
          </p:nvSpPr>
          <p:spPr bwMode="auto">
            <a:xfrm>
              <a:off x="3568294" y="2977096"/>
              <a:ext cx="1168131" cy="183905"/>
            </a:xfrm>
            <a:prstGeom prst="cube">
              <a:avLst>
                <a:gd name="adj" fmla="val 85269"/>
              </a:avLst>
            </a:prstGeom>
            <a:solidFill>
              <a:srgbClr val="DDDDDD"/>
            </a:solidFill>
            <a:ln w="9525">
              <a:solidFill>
                <a:srgbClr val="000000"/>
              </a:solidFill>
              <a:miter lim="800000"/>
              <a:headEnd/>
              <a:tailEnd/>
            </a:ln>
            <a:effectLst/>
          </p:spPr>
          <p:txBody>
            <a:bodyPr wrap="none" anchor="ctr"/>
            <a:lstStyle/>
            <a:p>
              <a:endParaRPr lang="en-AU"/>
            </a:p>
          </p:txBody>
        </p:sp>
        <p:sp>
          <p:nvSpPr>
            <p:cNvPr id="86030" name="AutoShape 14"/>
            <p:cNvSpPr>
              <a:spLocks noChangeArrowheads="1"/>
            </p:cNvSpPr>
            <p:nvPr/>
          </p:nvSpPr>
          <p:spPr bwMode="auto">
            <a:xfrm rot="5400000" flipH="1">
              <a:off x="3570506" y="1240631"/>
              <a:ext cx="1303881" cy="2704224"/>
            </a:xfrm>
            <a:prstGeom prst="can">
              <a:avLst>
                <a:gd name="adj" fmla="val 38007"/>
              </a:avLst>
            </a:prstGeom>
            <a:noFill/>
            <a:ln w="9525">
              <a:solidFill>
                <a:srgbClr val="000000"/>
              </a:solidFill>
              <a:round/>
              <a:headEnd/>
              <a:tailEnd/>
            </a:ln>
            <a:effectLst/>
          </p:spPr>
          <p:txBody>
            <a:bodyPr wrap="none" anchor="ctr"/>
            <a:lstStyle/>
            <a:p>
              <a:endParaRPr lang="en-AU"/>
            </a:p>
          </p:txBody>
        </p:sp>
        <p:sp>
          <p:nvSpPr>
            <p:cNvPr id="86032" name="Text Box 16"/>
            <p:cNvSpPr txBox="1">
              <a:spLocks noChangeArrowheads="1"/>
            </p:cNvSpPr>
            <p:nvPr/>
          </p:nvSpPr>
          <p:spPr bwMode="auto">
            <a:xfrm flipH="1">
              <a:off x="1676400" y="3305195"/>
              <a:ext cx="1151450" cy="320913"/>
            </a:xfrm>
            <a:prstGeom prst="rect">
              <a:avLst/>
            </a:prstGeom>
            <a:noFill/>
            <a:ln w="28575" algn="ctr">
              <a:noFill/>
              <a:miter lim="800000"/>
              <a:headEnd/>
              <a:tailEnd/>
            </a:ln>
            <a:effectLst/>
          </p:spPr>
          <p:txBody>
            <a:bodyPr wrap="none">
              <a:spAutoFit/>
            </a:bodyPr>
            <a:lstStyle/>
            <a:p>
              <a:pPr algn="ctr"/>
              <a:r>
                <a:rPr lang="en-GB" sz="1400" dirty="0">
                  <a:solidFill>
                    <a:schemeClr val="tx2"/>
                  </a:solidFill>
                </a:rPr>
                <a:t>Radiofrequency Power </a:t>
              </a:r>
            </a:p>
            <a:p>
              <a:pPr algn="ctr"/>
              <a:r>
                <a:rPr lang="en-GB" sz="1400" dirty="0">
                  <a:solidFill>
                    <a:schemeClr val="tx2"/>
                  </a:solidFill>
                </a:rPr>
                <a:t>Applied to System</a:t>
              </a:r>
            </a:p>
          </p:txBody>
        </p:sp>
        <p:grpSp>
          <p:nvGrpSpPr>
            <p:cNvPr id="5" name="Group 17"/>
            <p:cNvGrpSpPr>
              <a:grpSpLocks/>
            </p:cNvGrpSpPr>
            <p:nvPr/>
          </p:nvGrpSpPr>
          <p:grpSpPr bwMode="auto">
            <a:xfrm flipH="1">
              <a:off x="1996011" y="2405918"/>
              <a:ext cx="782132" cy="296291"/>
              <a:chOff x="3878" y="3340"/>
              <a:chExt cx="1172" cy="601"/>
            </a:xfrm>
          </p:grpSpPr>
          <p:grpSp>
            <p:nvGrpSpPr>
              <p:cNvPr id="6" name="Group 18"/>
              <p:cNvGrpSpPr>
                <a:grpSpLocks/>
              </p:cNvGrpSpPr>
              <p:nvPr/>
            </p:nvGrpSpPr>
            <p:grpSpPr bwMode="auto">
              <a:xfrm>
                <a:off x="3878" y="3340"/>
                <a:ext cx="603" cy="590"/>
                <a:chOff x="3878" y="3340"/>
                <a:chExt cx="603" cy="590"/>
              </a:xfrm>
            </p:grpSpPr>
            <p:sp>
              <p:nvSpPr>
                <p:cNvPr id="86035" name="AutoShape 19"/>
                <p:cNvSpPr>
                  <a:spLocks noChangeArrowheads="1"/>
                </p:cNvSpPr>
                <p:nvPr/>
              </p:nvSpPr>
              <p:spPr bwMode="auto">
                <a:xfrm>
                  <a:off x="3878" y="3340"/>
                  <a:ext cx="317" cy="590"/>
                </a:xfrm>
                <a:prstGeom prst="wave">
                  <a:avLst>
                    <a:gd name="adj1" fmla="val 20644"/>
                    <a:gd name="adj2" fmla="val -4259"/>
                  </a:avLst>
                </a:prstGeom>
                <a:gradFill rotWithShape="1">
                  <a:gsLst>
                    <a:gs pos="0">
                      <a:srgbClr val="FF0000">
                        <a:alpha val="80000"/>
                      </a:srgbClr>
                    </a:gs>
                    <a:gs pos="50000">
                      <a:srgbClr val="FF0000">
                        <a:gamma/>
                        <a:shade val="66275"/>
                        <a:invGamma/>
                        <a:alpha val="80000"/>
                      </a:srgbClr>
                    </a:gs>
                    <a:gs pos="100000">
                      <a:srgbClr val="FF0000">
                        <a:alpha val="80000"/>
                      </a:srgbClr>
                    </a:gs>
                  </a:gsLst>
                  <a:lin ang="5400000" scaled="1"/>
                </a:gradFill>
                <a:ln w="28575" algn="ctr">
                  <a:noFill/>
                  <a:round/>
                  <a:headEnd/>
                  <a:tailEnd/>
                </a:ln>
                <a:effectLst/>
              </p:spPr>
              <p:txBody>
                <a:bodyPr anchor="ctr">
                  <a:spAutoFit/>
                </a:bodyPr>
                <a:lstStyle/>
                <a:p>
                  <a:endParaRPr lang="en-AU"/>
                </a:p>
              </p:txBody>
            </p:sp>
            <p:sp>
              <p:nvSpPr>
                <p:cNvPr id="86036" name="AutoShape 20"/>
                <p:cNvSpPr>
                  <a:spLocks noChangeArrowheads="1"/>
                </p:cNvSpPr>
                <p:nvPr/>
              </p:nvSpPr>
              <p:spPr bwMode="auto">
                <a:xfrm>
                  <a:off x="4164" y="3340"/>
                  <a:ext cx="317" cy="590"/>
                </a:xfrm>
                <a:prstGeom prst="wave">
                  <a:avLst>
                    <a:gd name="adj1" fmla="val 20644"/>
                    <a:gd name="adj2" fmla="val -4259"/>
                  </a:avLst>
                </a:prstGeom>
                <a:gradFill rotWithShape="1">
                  <a:gsLst>
                    <a:gs pos="0">
                      <a:srgbClr val="FF0000">
                        <a:alpha val="80000"/>
                      </a:srgbClr>
                    </a:gs>
                    <a:gs pos="50000">
                      <a:srgbClr val="FF0000">
                        <a:gamma/>
                        <a:shade val="66275"/>
                        <a:invGamma/>
                        <a:alpha val="80000"/>
                      </a:srgbClr>
                    </a:gs>
                    <a:gs pos="100000">
                      <a:srgbClr val="FF0000">
                        <a:alpha val="80000"/>
                      </a:srgbClr>
                    </a:gs>
                  </a:gsLst>
                  <a:lin ang="5400000" scaled="1"/>
                </a:gradFill>
                <a:ln w="28575" algn="ctr">
                  <a:noFill/>
                  <a:round/>
                  <a:headEnd/>
                  <a:tailEnd/>
                </a:ln>
                <a:effectLst/>
              </p:spPr>
              <p:txBody>
                <a:bodyPr anchor="ctr">
                  <a:spAutoFit/>
                </a:bodyPr>
                <a:lstStyle/>
                <a:p>
                  <a:endParaRPr lang="en-AU"/>
                </a:p>
              </p:txBody>
            </p:sp>
          </p:grpSp>
          <p:grpSp>
            <p:nvGrpSpPr>
              <p:cNvPr id="7" name="Group 21"/>
              <p:cNvGrpSpPr>
                <a:grpSpLocks/>
              </p:cNvGrpSpPr>
              <p:nvPr/>
            </p:nvGrpSpPr>
            <p:grpSpPr bwMode="auto">
              <a:xfrm>
                <a:off x="4447" y="3351"/>
                <a:ext cx="603" cy="590"/>
                <a:chOff x="3878" y="3340"/>
                <a:chExt cx="603" cy="590"/>
              </a:xfrm>
            </p:grpSpPr>
            <p:sp>
              <p:nvSpPr>
                <p:cNvPr id="86038" name="AutoShape 22"/>
                <p:cNvSpPr>
                  <a:spLocks noChangeArrowheads="1"/>
                </p:cNvSpPr>
                <p:nvPr/>
              </p:nvSpPr>
              <p:spPr bwMode="auto">
                <a:xfrm>
                  <a:off x="3878" y="3340"/>
                  <a:ext cx="317" cy="590"/>
                </a:xfrm>
                <a:prstGeom prst="wave">
                  <a:avLst>
                    <a:gd name="adj1" fmla="val 20644"/>
                    <a:gd name="adj2" fmla="val -4259"/>
                  </a:avLst>
                </a:prstGeom>
                <a:gradFill rotWithShape="1">
                  <a:gsLst>
                    <a:gs pos="0">
                      <a:srgbClr val="FF0000">
                        <a:alpha val="80000"/>
                      </a:srgbClr>
                    </a:gs>
                    <a:gs pos="50000">
                      <a:srgbClr val="FF0000">
                        <a:gamma/>
                        <a:shade val="66275"/>
                        <a:invGamma/>
                        <a:alpha val="80000"/>
                      </a:srgbClr>
                    </a:gs>
                    <a:gs pos="100000">
                      <a:srgbClr val="FF0000">
                        <a:alpha val="80000"/>
                      </a:srgbClr>
                    </a:gs>
                  </a:gsLst>
                  <a:lin ang="5400000" scaled="1"/>
                </a:gradFill>
                <a:ln w="28575" algn="ctr">
                  <a:noFill/>
                  <a:round/>
                  <a:headEnd/>
                  <a:tailEnd/>
                </a:ln>
                <a:effectLst/>
              </p:spPr>
              <p:txBody>
                <a:bodyPr anchor="ctr">
                  <a:spAutoFit/>
                </a:bodyPr>
                <a:lstStyle/>
                <a:p>
                  <a:endParaRPr lang="en-AU"/>
                </a:p>
              </p:txBody>
            </p:sp>
            <p:sp>
              <p:nvSpPr>
                <p:cNvPr id="86039" name="AutoShape 23"/>
                <p:cNvSpPr>
                  <a:spLocks noChangeArrowheads="1"/>
                </p:cNvSpPr>
                <p:nvPr/>
              </p:nvSpPr>
              <p:spPr bwMode="auto">
                <a:xfrm>
                  <a:off x="4164" y="3340"/>
                  <a:ext cx="317" cy="590"/>
                </a:xfrm>
                <a:prstGeom prst="wave">
                  <a:avLst>
                    <a:gd name="adj1" fmla="val 20644"/>
                    <a:gd name="adj2" fmla="val -4259"/>
                  </a:avLst>
                </a:prstGeom>
                <a:gradFill rotWithShape="1">
                  <a:gsLst>
                    <a:gs pos="0">
                      <a:srgbClr val="FF0000">
                        <a:alpha val="80000"/>
                      </a:srgbClr>
                    </a:gs>
                    <a:gs pos="50000">
                      <a:srgbClr val="FF0000">
                        <a:gamma/>
                        <a:shade val="66275"/>
                        <a:invGamma/>
                        <a:alpha val="80000"/>
                      </a:srgbClr>
                    </a:gs>
                    <a:gs pos="100000">
                      <a:srgbClr val="FF0000">
                        <a:alpha val="80000"/>
                      </a:srgbClr>
                    </a:gs>
                  </a:gsLst>
                  <a:lin ang="5400000" scaled="1"/>
                </a:gradFill>
                <a:ln w="28575" algn="ctr">
                  <a:noFill/>
                  <a:round/>
                  <a:headEnd/>
                  <a:tailEnd/>
                </a:ln>
                <a:effectLst/>
              </p:spPr>
              <p:txBody>
                <a:bodyPr anchor="ctr">
                  <a:spAutoFit/>
                </a:bodyPr>
                <a:lstStyle/>
                <a:p>
                  <a:endParaRPr lang="en-AU"/>
                </a:p>
              </p:txBody>
            </p:sp>
          </p:grpSp>
        </p:grpSp>
        <p:sp>
          <p:nvSpPr>
            <p:cNvPr id="86040" name="Freeform 24"/>
            <p:cNvSpPr>
              <a:spLocks/>
            </p:cNvSpPr>
            <p:nvPr/>
          </p:nvSpPr>
          <p:spPr bwMode="auto">
            <a:xfrm flipH="1">
              <a:off x="2430985" y="2680048"/>
              <a:ext cx="163321" cy="611458"/>
            </a:xfrm>
            <a:custGeom>
              <a:avLst/>
              <a:gdLst/>
              <a:ahLst/>
              <a:cxnLst>
                <a:cxn ang="0">
                  <a:pos x="0" y="0"/>
                </a:cxn>
                <a:cxn ang="0">
                  <a:pos x="199" y="745"/>
                </a:cxn>
              </a:cxnLst>
              <a:rect l="0" t="0" r="r" b="b"/>
              <a:pathLst>
                <a:path w="199" h="745">
                  <a:moveTo>
                    <a:pt x="0" y="0"/>
                  </a:moveTo>
                  <a:lnTo>
                    <a:pt x="199" y="745"/>
                  </a:lnTo>
                </a:path>
              </a:pathLst>
            </a:custGeom>
            <a:noFill/>
            <a:ln w="12700">
              <a:solidFill>
                <a:schemeClr val="tx2"/>
              </a:solidFill>
              <a:round/>
              <a:headEnd/>
              <a:tailEnd/>
            </a:ln>
            <a:effectLst/>
          </p:spPr>
          <p:txBody>
            <a:bodyPr anchor="ctr">
              <a:spAutoFit/>
            </a:bodyPr>
            <a:lstStyle/>
            <a:p>
              <a:endParaRPr lang="en-AU"/>
            </a:p>
          </p:txBody>
        </p:sp>
        <p:sp>
          <p:nvSpPr>
            <p:cNvPr id="86041" name="AutoShape 25"/>
            <p:cNvSpPr>
              <a:spLocks noChangeArrowheads="1"/>
            </p:cNvSpPr>
            <p:nvPr/>
          </p:nvSpPr>
          <p:spPr bwMode="auto">
            <a:xfrm>
              <a:off x="3564400" y="2978070"/>
              <a:ext cx="1168131" cy="183906"/>
            </a:xfrm>
            <a:prstGeom prst="cube">
              <a:avLst>
                <a:gd name="adj" fmla="val 85269"/>
              </a:avLst>
            </a:prstGeom>
            <a:solidFill>
              <a:srgbClr val="FF3399">
                <a:alpha val="62000"/>
              </a:srgbClr>
            </a:solidFill>
            <a:ln w="9525">
              <a:solidFill>
                <a:srgbClr val="000000"/>
              </a:solidFill>
              <a:miter lim="800000"/>
              <a:headEnd/>
              <a:tailEnd/>
            </a:ln>
            <a:effectLst/>
          </p:spPr>
          <p:txBody>
            <a:bodyPr wrap="none" anchor="ctr"/>
            <a:lstStyle/>
            <a:p>
              <a:endParaRPr lang="en-AU"/>
            </a:p>
          </p:txBody>
        </p:sp>
        <p:sp>
          <p:nvSpPr>
            <p:cNvPr id="86043" name="Oval 27"/>
            <p:cNvSpPr>
              <a:spLocks noChangeArrowheads="1"/>
            </p:cNvSpPr>
            <p:nvPr/>
          </p:nvSpPr>
          <p:spPr bwMode="auto">
            <a:xfrm flipH="1">
              <a:off x="5022618" y="1870743"/>
              <a:ext cx="592980" cy="1428431"/>
            </a:xfrm>
            <a:prstGeom prst="ellipse">
              <a:avLst/>
            </a:prstGeom>
            <a:solidFill>
              <a:schemeClr val="bg2"/>
            </a:solidFill>
            <a:ln w="9525">
              <a:solidFill>
                <a:srgbClr val="000000"/>
              </a:solidFill>
              <a:round/>
              <a:headEnd/>
              <a:tailEnd/>
            </a:ln>
            <a:effectLst/>
          </p:spPr>
          <p:txBody>
            <a:bodyPr wrap="none" anchor="ctr"/>
            <a:lstStyle/>
            <a:p>
              <a:endParaRPr lang="en-AU"/>
            </a:p>
          </p:txBody>
        </p:sp>
        <p:sp>
          <p:nvSpPr>
            <p:cNvPr id="86044" name="Oval 28"/>
            <p:cNvSpPr>
              <a:spLocks noChangeArrowheads="1"/>
            </p:cNvSpPr>
            <p:nvPr/>
          </p:nvSpPr>
          <p:spPr bwMode="auto">
            <a:xfrm flipH="1">
              <a:off x="5049720" y="1870743"/>
              <a:ext cx="592980" cy="1428431"/>
            </a:xfrm>
            <a:prstGeom prst="ellipse">
              <a:avLst/>
            </a:prstGeom>
            <a:solidFill>
              <a:schemeClr val="bg2"/>
            </a:solidFill>
            <a:ln w="9525">
              <a:solidFill>
                <a:srgbClr val="000000"/>
              </a:solidFill>
              <a:round/>
              <a:headEnd/>
              <a:tailEnd/>
            </a:ln>
            <a:effectLst/>
          </p:spPr>
          <p:txBody>
            <a:bodyPr wrap="none" anchor="ctr"/>
            <a:lstStyle/>
            <a:p>
              <a:endParaRPr lang="en-AU"/>
            </a:p>
          </p:txBody>
        </p:sp>
        <p:sp>
          <p:nvSpPr>
            <p:cNvPr id="86046" name="Text Box 30"/>
            <p:cNvSpPr txBox="1">
              <a:spLocks noChangeArrowheads="1"/>
            </p:cNvSpPr>
            <p:nvPr/>
          </p:nvSpPr>
          <p:spPr bwMode="auto">
            <a:xfrm flipH="1">
              <a:off x="5982986" y="1905000"/>
              <a:ext cx="1002567" cy="321046"/>
            </a:xfrm>
            <a:prstGeom prst="rect">
              <a:avLst/>
            </a:prstGeom>
            <a:noFill/>
            <a:ln w="28575" algn="ctr">
              <a:noFill/>
              <a:miter lim="800000"/>
              <a:headEnd/>
              <a:tailEnd/>
            </a:ln>
            <a:effectLst/>
          </p:spPr>
          <p:txBody>
            <a:bodyPr wrap="none">
              <a:spAutoFit/>
            </a:bodyPr>
            <a:lstStyle/>
            <a:p>
              <a:pPr algn="ctr"/>
              <a:r>
                <a:rPr lang="en-GB" sz="1400" dirty="0">
                  <a:solidFill>
                    <a:schemeClr val="tx2"/>
                  </a:solidFill>
                </a:rPr>
                <a:t>Monomer Vapour </a:t>
              </a:r>
            </a:p>
            <a:p>
              <a:pPr algn="ctr"/>
              <a:r>
                <a:rPr lang="en-GB" sz="1400" dirty="0">
                  <a:solidFill>
                    <a:schemeClr val="tx2"/>
                  </a:solidFill>
                </a:rPr>
                <a:t>Flows into Chamber</a:t>
              </a:r>
            </a:p>
          </p:txBody>
        </p:sp>
        <p:sp>
          <p:nvSpPr>
            <p:cNvPr id="86047" name="AutoShape 31"/>
            <p:cNvSpPr>
              <a:spLocks noChangeArrowheads="1"/>
            </p:cNvSpPr>
            <p:nvPr/>
          </p:nvSpPr>
          <p:spPr bwMode="auto">
            <a:xfrm flipH="1">
              <a:off x="5347526" y="2405642"/>
              <a:ext cx="968080" cy="335004"/>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0D5CAB">
                    <a:gamma/>
                    <a:tint val="22353"/>
                    <a:invGamma/>
                  </a:srgbClr>
                </a:gs>
                <a:gs pos="100000">
                  <a:srgbClr val="0D5CAB">
                    <a:alpha val="80000"/>
                  </a:srgbClr>
                </a:gs>
              </a:gsLst>
              <a:lin ang="0" scaled="1"/>
            </a:gradFill>
            <a:ln w="9525" algn="ctr">
              <a:solidFill>
                <a:srgbClr val="000000"/>
              </a:solidFill>
              <a:miter lim="800000"/>
              <a:headEnd/>
              <a:tailEnd/>
            </a:ln>
            <a:effectLst/>
          </p:spPr>
          <p:txBody>
            <a:bodyPr wrap="none" anchor="ctr">
              <a:spAutoFit/>
            </a:bodyPr>
            <a:lstStyle/>
            <a:p>
              <a:endParaRPr lang="en-AU"/>
            </a:p>
          </p:txBody>
        </p:sp>
        <p:sp>
          <p:nvSpPr>
            <p:cNvPr id="86048" name="Oval 32"/>
            <p:cNvSpPr>
              <a:spLocks noChangeArrowheads="1"/>
            </p:cNvSpPr>
            <p:nvPr/>
          </p:nvSpPr>
          <p:spPr bwMode="auto">
            <a:xfrm flipH="1">
              <a:off x="3509887" y="2410784"/>
              <a:ext cx="1347245" cy="1346696"/>
            </a:xfrm>
            <a:prstGeom prst="ellipse">
              <a:avLst/>
            </a:prstGeom>
            <a:noFill/>
            <a:ln w="38100">
              <a:solidFill>
                <a:srgbClr val="0D5CAB"/>
              </a:solidFill>
              <a:round/>
              <a:headEnd/>
              <a:tailEnd/>
            </a:ln>
            <a:effectLst/>
          </p:spPr>
          <p:txBody>
            <a:bodyPr wrap="none" anchor="ctr"/>
            <a:lstStyle/>
            <a:p>
              <a:endParaRPr lang="en-AU"/>
            </a:p>
          </p:txBody>
        </p:sp>
        <p:sp>
          <p:nvSpPr>
            <p:cNvPr id="86050" name="Text Box 34"/>
            <p:cNvSpPr txBox="1">
              <a:spLocks noChangeArrowheads="1"/>
            </p:cNvSpPr>
            <p:nvPr/>
          </p:nvSpPr>
          <p:spPr bwMode="auto">
            <a:xfrm flipH="1">
              <a:off x="2055712" y="1371600"/>
              <a:ext cx="1600821" cy="188810"/>
            </a:xfrm>
            <a:prstGeom prst="rect">
              <a:avLst/>
            </a:prstGeom>
            <a:noFill/>
            <a:ln w="28575" algn="ctr">
              <a:noFill/>
              <a:miter lim="800000"/>
              <a:headEnd/>
              <a:tailEnd/>
            </a:ln>
            <a:effectLst/>
          </p:spPr>
          <p:txBody>
            <a:bodyPr wrap="none">
              <a:spAutoFit/>
            </a:bodyPr>
            <a:lstStyle/>
            <a:p>
              <a:pPr algn="ctr"/>
              <a:r>
                <a:rPr lang="en-GB" sz="1400" dirty="0">
                  <a:solidFill>
                    <a:schemeClr val="tx2"/>
                  </a:solidFill>
                </a:rPr>
                <a:t>Plasma Chamber (under vacuum)</a:t>
              </a:r>
            </a:p>
          </p:txBody>
        </p:sp>
        <p:sp>
          <p:nvSpPr>
            <p:cNvPr id="86051" name="Line 35"/>
            <p:cNvSpPr>
              <a:spLocks noChangeShapeType="1"/>
            </p:cNvSpPr>
            <p:nvPr/>
          </p:nvSpPr>
          <p:spPr bwMode="auto">
            <a:xfrm>
              <a:off x="3187919" y="1606482"/>
              <a:ext cx="372704" cy="334932"/>
            </a:xfrm>
            <a:prstGeom prst="line">
              <a:avLst/>
            </a:prstGeom>
            <a:noFill/>
            <a:ln w="12700">
              <a:solidFill>
                <a:schemeClr val="tx2"/>
              </a:solidFill>
              <a:round/>
              <a:headEnd/>
              <a:tailEnd/>
            </a:ln>
            <a:effectLst/>
          </p:spPr>
          <p:txBody>
            <a:bodyPr anchor="ctr">
              <a:spAutoFit/>
            </a:bodyPr>
            <a:lstStyle/>
            <a:p>
              <a:endParaRPr lang="en-AU"/>
            </a:p>
          </p:txBody>
        </p:sp>
        <p:sp>
          <p:nvSpPr>
            <p:cNvPr id="86052" name="Text Box 36"/>
            <p:cNvSpPr txBox="1">
              <a:spLocks noChangeArrowheads="1"/>
            </p:cNvSpPr>
            <p:nvPr/>
          </p:nvSpPr>
          <p:spPr bwMode="auto">
            <a:xfrm flipH="1">
              <a:off x="5005467" y="3562714"/>
              <a:ext cx="537712" cy="188810"/>
            </a:xfrm>
            <a:prstGeom prst="rect">
              <a:avLst/>
            </a:prstGeom>
            <a:noFill/>
            <a:ln w="28575" algn="ctr">
              <a:noFill/>
              <a:miter lim="800000"/>
              <a:headEnd/>
              <a:tailEnd/>
            </a:ln>
            <a:effectLst/>
          </p:spPr>
          <p:txBody>
            <a:bodyPr wrap="none">
              <a:spAutoFit/>
            </a:bodyPr>
            <a:lstStyle/>
            <a:p>
              <a:pPr algn="ctr"/>
              <a:r>
                <a:rPr lang="en-GB" sz="1400" dirty="0">
                  <a:solidFill>
                    <a:schemeClr val="tx2"/>
                  </a:solidFill>
                </a:rPr>
                <a:t>Substrate</a:t>
              </a:r>
            </a:p>
          </p:txBody>
        </p:sp>
        <p:sp>
          <p:nvSpPr>
            <p:cNvPr id="86053" name="Line 37"/>
            <p:cNvSpPr>
              <a:spLocks noChangeShapeType="1"/>
            </p:cNvSpPr>
            <p:nvPr/>
          </p:nvSpPr>
          <p:spPr bwMode="auto">
            <a:xfrm>
              <a:off x="4342151" y="3112855"/>
              <a:ext cx="670703" cy="484338"/>
            </a:xfrm>
            <a:prstGeom prst="line">
              <a:avLst/>
            </a:prstGeom>
            <a:noFill/>
            <a:ln w="12700">
              <a:solidFill>
                <a:schemeClr val="tx2"/>
              </a:solidFill>
              <a:round/>
              <a:headEnd/>
              <a:tailEnd/>
            </a:ln>
            <a:effectLst/>
          </p:spPr>
          <p:txBody>
            <a:bodyPr anchor="ctr">
              <a:spAutoFit/>
            </a:bodyPr>
            <a:lstStyle/>
            <a:p>
              <a:endParaRPr lang="en-AU"/>
            </a:p>
          </p:txBody>
        </p:sp>
      </p:grpSp>
      <p:pic>
        <p:nvPicPr>
          <p:cNvPr id="34" name="Picture 1"/>
          <p:cNvPicPr>
            <a:picLocks noChangeAspect="1" noChangeArrowheads="1"/>
          </p:cNvPicPr>
          <p:nvPr/>
        </p:nvPicPr>
        <p:blipFill>
          <a:blip r:embed="rId3" cstate="print"/>
          <a:srcRect/>
          <a:stretch>
            <a:fillRect/>
          </a:stretch>
        </p:blipFill>
        <p:spPr bwMode="auto">
          <a:xfrm>
            <a:off x="5303727" y="1128549"/>
            <a:ext cx="3458511" cy="2698750"/>
          </a:xfrm>
          <a:prstGeom prst="rect">
            <a:avLst/>
          </a:prstGeom>
          <a:noFill/>
          <a:ln w="9525">
            <a:noFill/>
            <a:miter lim="800000"/>
            <a:headEnd/>
            <a:tailEnd/>
          </a:ln>
          <a:effectLst/>
        </p:spPr>
      </p:pic>
      <p:sp>
        <p:nvSpPr>
          <p:cNvPr id="71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AU"/>
          </a:p>
        </p:txBody>
      </p:sp>
      <p:pic>
        <p:nvPicPr>
          <p:cNvPr id="8" name="Picture 7"/>
          <p:cNvPicPr>
            <a:picLocks noChangeAspect="1"/>
          </p:cNvPicPr>
          <p:nvPr/>
        </p:nvPicPr>
        <p:blipFill>
          <a:blip r:embed="rId4"/>
          <a:stretch>
            <a:fillRect/>
          </a:stretch>
        </p:blipFill>
        <p:spPr>
          <a:xfrm>
            <a:off x="1170186" y="3913632"/>
            <a:ext cx="3085001" cy="2594054"/>
          </a:xfrm>
          <a:prstGeom prst="rect">
            <a:avLst/>
          </a:prstGeom>
        </p:spPr>
      </p:pic>
      <p:pic>
        <p:nvPicPr>
          <p:cNvPr id="9" name="Picture 8"/>
          <p:cNvPicPr>
            <a:picLocks noChangeAspect="1"/>
          </p:cNvPicPr>
          <p:nvPr/>
        </p:nvPicPr>
        <p:blipFill rotWithShape="1">
          <a:blip r:embed="rId5"/>
          <a:srcRect l="12630" t="8729" r="1014" b="10741"/>
          <a:stretch/>
        </p:blipFill>
        <p:spPr>
          <a:xfrm>
            <a:off x="5275631" y="4151376"/>
            <a:ext cx="3466034" cy="2432304"/>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21965" y="4023498"/>
            <a:ext cx="3840273" cy="2560182"/>
          </a:xfrm>
          <a:prstGeom prst="rect">
            <a:avLst/>
          </a:prstGeom>
        </p:spPr>
      </p:pic>
    </p:spTree>
    <p:extLst>
      <p:ext uri="{BB962C8B-B14F-4D97-AF65-F5344CB8AC3E}">
        <p14:creationId xmlns:p14="http://schemas.microsoft.com/office/powerpoint/2010/main" val="190837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Plasma Polymerisation</a:t>
            </a:r>
            <a:endParaRPr lang="en-AU" dirty="0"/>
          </a:p>
        </p:txBody>
      </p:sp>
      <p:pic>
        <p:nvPicPr>
          <p:cNvPr id="5" name="Picture 4"/>
          <p:cNvPicPr>
            <a:picLocks noChangeAspect="1"/>
          </p:cNvPicPr>
          <p:nvPr/>
        </p:nvPicPr>
        <p:blipFill rotWithShape="1">
          <a:blip r:embed="rId3"/>
          <a:srcRect l="30063" t="23278" r="30782" b="12946"/>
          <a:stretch/>
        </p:blipFill>
        <p:spPr>
          <a:xfrm>
            <a:off x="714650" y="1563801"/>
            <a:ext cx="2868305" cy="2626653"/>
          </a:xfrm>
          <a:prstGeom prst="rect">
            <a:avLst/>
          </a:prstGeom>
        </p:spPr>
      </p:pic>
      <p:pic>
        <p:nvPicPr>
          <p:cNvPr id="6" name="Picture 5"/>
          <p:cNvPicPr>
            <a:picLocks noChangeAspect="1"/>
          </p:cNvPicPr>
          <p:nvPr/>
        </p:nvPicPr>
        <p:blipFill rotWithShape="1">
          <a:blip r:embed="rId4"/>
          <a:srcRect l="29490" t="26085" r="29777" b="11161"/>
          <a:stretch/>
        </p:blipFill>
        <p:spPr>
          <a:xfrm>
            <a:off x="714650" y="4190454"/>
            <a:ext cx="2868305" cy="2484517"/>
          </a:xfrm>
          <a:prstGeom prst="rect">
            <a:avLst/>
          </a:prstGeom>
        </p:spPr>
      </p:pic>
      <p:sp>
        <p:nvSpPr>
          <p:cNvPr id="8" name="TextBox 7"/>
          <p:cNvSpPr txBox="1"/>
          <p:nvPr/>
        </p:nvSpPr>
        <p:spPr>
          <a:xfrm>
            <a:off x="4986554" y="1690689"/>
            <a:ext cx="3333477" cy="2308324"/>
          </a:xfrm>
          <a:prstGeom prst="rect">
            <a:avLst/>
          </a:prstGeom>
          <a:noFill/>
        </p:spPr>
        <p:txBody>
          <a:bodyPr wrap="none" rtlCol="0">
            <a:spAutoFit/>
          </a:bodyPr>
          <a:lstStyle/>
          <a:p>
            <a:pPr marL="285750" indent="-285750">
              <a:buFont typeface="Arial" panose="020B0604020202020204" pitchFamily="34" charset="0"/>
              <a:buChar char="•"/>
            </a:pPr>
            <a:r>
              <a:rPr lang="en-AU" sz="2400" dirty="0" smtClean="0"/>
              <a:t>Uniform</a:t>
            </a:r>
          </a:p>
          <a:p>
            <a:pPr marL="285750" indent="-285750">
              <a:buFont typeface="Arial" panose="020B0604020202020204" pitchFamily="34" charset="0"/>
              <a:buChar char="•"/>
            </a:pPr>
            <a:r>
              <a:rPr lang="en-AU" sz="2400" dirty="0" smtClean="0"/>
              <a:t>Reproducible</a:t>
            </a:r>
          </a:p>
          <a:p>
            <a:pPr marL="285750" indent="-285750">
              <a:buFont typeface="Arial" panose="020B0604020202020204" pitchFamily="34" charset="0"/>
              <a:buChar char="•"/>
            </a:pPr>
            <a:r>
              <a:rPr lang="en-AU" sz="2400" dirty="0" smtClean="0"/>
              <a:t>Substrate Independent</a:t>
            </a:r>
          </a:p>
          <a:p>
            <a:pPr marL="285750" indent="-285750">
              <a:buFont typeface="Arial" panose="020B0604020202020204" pitchFamily="34" charset="0"/>
              <a:buChar char="•"/>
            </a:pPr>
            <a:r>
              <a:rPr lang="en-AU" sz="2400" dirty="0" smtClean="0"/>
              <a:t>Stable</a:t>
            </a:r>
          </a:p>
          <a:p>
            <a:pPr marL="285750" indent="-285750">
              <a:buFont typeface="Arial" panose="020B0604020202020204" pitchFamily="34" charset="0"/>
              <a:buChar char="•"/>
            </a:pPr>
            <a:r>
              <a:rPr lang="en-AU" sz="2400" dirty="0" smtClean="0"/>
              <a:t>Pinhole Free</a:t>
            </a:r>
          </a:p>
          <a:p>
            <a:pPr marL="285750" indent="-285750">
              <a:buFont typeface="Arial" panose="020B0604020202020204" pitchFamily="34" charset="0"/>
              <a:buChar char="•"/>
            </a:pPr>
            <a:r>
              <a:rPr lang="en-AU" sz="2400" dirty="0" smtClean="0"/>
              <a:t>Scalable</a:t>
            </a:r>
          </a:p>
        </p:txBody>
      </p:sp>
      <p:grpSp>
        <p:nvGrpSpPr>
          <p:cNvPr id="15" name="Group 14"/>
          <p:cNvGrpSpPr/>
          <p:nvPr/>
        </p:nvGrpSpPr>
        <p:grpSpPr>
          <a:xfrm>
            <a:off x="4572000" y="4601715"/>
            <a:ext cx="3431527" cy="830997"/>
            <a:chOff x="4148940" y="2046130"/>
            <a:chExt cx="3431527" cy="830997"/>
          </a:xfrm>
        </p:grpSpPr>
        <p:sp>
          <p:nvSpPr>
            <p:cNvPr id="10" name="TextBox 9"/>
            <p:cNvSpPr txBox="1"/>
            <p:nvPr/>
          </p:nvSpPr>
          <p:spPr>
            <a:xfrm>
              <a:off x="4148940" y="2230795"/>
              <a:ext cx="2429319" cy="461665"/>
            </a:xfrm>
            <a:prstGeom prst="rect">
              <a:avLst/>
            </a:prstGeom>
            <a:noFill/>
          </p:spPr>
          <p:txBody>
            <a:bodyPr wrap="none" rtlCol="0">
              <a:spAutoFit/>
            </a:bodyPr>
            <a:lstStyle/>
            <a:p>
              <a:r>
                <a:rPr lang="en-AU" sz="2400" dirty="0" smtClean="0"/>
                <a:t>Yasuda Parameter</a:t>
              </a:r>
              <a:endParaRPr lang="en-AU" sz="2400" dirty="0"/>
            </a:p>
          </p:txBody>
        </p:sp>
        <p:grpSp>
          <p:nvGrpSpPr>
            <p:cNvPr id="14" name="Group 13"/>
            <p:cNvGrpSpPr/>
            <p:nvPr/>
          </p:nvGrpSpPr>
          <p:grpSpPr>
            <a:xfrm>
              <a:off x="6991844" y="2046130"/>
              <a:ext cx="588623" cy="830997"/>
              <a:chOff x="6991844" y="2141174"/>
              <a:chExt cx="588623" cy="830997"/>
            </a:xfrm>
          </p:grpSpPr>
          <p:sp>
            <p:nvSpPr>
              <p:cNvPr id="9" name="TextBox 8"/>
              <p:cNvSpPr txBox="1"/>
              <p:nvPr/>
            </p:nvSpPr>
            <p:spPr>
              <a:xfrm>
                <a:off x="6991844" y="2141174"/>
                <a:ext cx="588623" cy="830997"/>
              </a:xfrm>
              <a:prstGeom prst="rect">
                <a:avLst/>
              </a:prstGeom>
              <a:noFill/>
            </p:spPr>
            <p:txBody>
              <a:bodyPr wrap="none" rtlCol="0">
                <a:spAutoFit/>
              </a:bodyPr>
              <a:lstStyle/>
              <a:p>
                <a:pPr algn="ctr"/>
                <a:r>
                  <a:rPr lang="en-AU" sz="2400" dirty="0" smtClean="0"/>
                  <a:t>W</a:t>
                </a:r>
              </a:p>
              <a:p>
                <a:pPr algn="ctr"/>
                <a:r>
                  <a:rPr lang="en-AU" sz="2400" dirty="0" smtClean="0"/>
                  <a:t>FM</a:t>
                </a:r>
                <a:endParaRPr lang="en-AU" sz="2400" dirty="0"/>
              </a:p>
            </p:txBody>
          </p:sp>
          <p:cxnSp>
            <p:nvCxnSpPr>
              <p:cNvPr id="12" name="Straight Connector 11"/>
              <p:cNvCxnSpPr/>
              <p:nvPr/>
            </p:nvCxnSpPr>
            <p:spPr>
              <a:xfrm>
                <a:off x="6997956" y="2556672"/>
                <a:ext cx="56811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1586475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Picture 3"/>
          <p:cNvPicPr>
            <a:picLocks noChangeAspect="1"/>
          </p:cNvPicPr>
          <p:nvPr/>
        </p:nvPicPr>
        <p:blipFill rotWithShape="1">
          <a:blip r:embed="rId2"/>
          <a:srcRect l="46271" t="53635" r="28773" b="31314"/>
          <a:stretch/>
        </p:blipFill>
        <p:spPr>
          <a:xfrm>
            <a:off x="5270725" y="5215945"/>
            <a:ext cx="2517893" cy="853769"/>
          </a:xfrm>
          <a:prstGeom prst="rect">
            <a:avLst/>
          </a:prstGeom>
        </p:spPr>
      </p:pic>
    </p:spTree>
    <p:extLst>
      <p:ext uri="{BB962C8B-B14F-4D97-AF65-F5344CB8AC3E}">
        <p14:creationId xmlns:p14="http://schemas.microsoft.com/office/powerpoint/2010/main" val="4271340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Uniform?	</a:t>
            </a:r>
            <a:endParaRPr lang="en-AU" dirty="0"/>
          </a:p>
        </p:txBody>
      </p:sp>
      <p:pic>
        <p:nvPicPr>
          <p:cNvPr id="4" name="Picture 3"/>
          <p:cNvPicPr>
            <a:picLocks noChangeAspect="1"/>
          </p:cNvPicPr>
          <p:nvPr/>
        </p:nvPicPr>
        <p:blipFill rotWithShape="1">
          <a:blip r:embed="rId3"/>
          <a:srcRect l="17873" t="24553" r="34654" b="8099"/>
          <a:stretch/>
        </p:blipFill>
        <p:spPr>
          <a:xfrm>
            <a:off x="1757331" y="1417973"/>
            <a:ext cx="5629338" cy="4489864"/>
          </a:xfrm>
          <a:prstGeom prst="rect">
            <a:avLst/>
          </a:prstGeom>
        </p:spPr>
      </p:pic>
      <p:sp>
        <p:nvSpPr>
          <p:cNvPr id="3" name="TextBox 2"/>
          <p:cNvSpPr txBox="1"/>
          <p:nvPr/>
        </p:nvSpPr>
        <p:spPr>
          <a:xfrm>
            <a:off x="3801704" y="6550223"/>
            <a:ext cx="5342296" cy="307777"/>
          </a:xfrm>
          <a:prstGeom prst="rect">
            <a:avLst/>
          </a:prstGeom>
          <a:noFill/>
        </p:spPr>
        <p:txBody>
          <a:bodyPr wrap="none" rtlCol="0">
            <a:spAutoFit/>
          </a:bodyPr>
          <a:lstStyle/>
          <a:p>
            <a:r>
              <a:rPr lang="en-AU" sz="1400" dirty="0" smtClean="0"/>
              <a:t>Shirazi et al. Colloids </a:t>
            </a:r>
            <a:r>
              <a:rPr lang="en-AU" sz="1400" dirty="0"/>
              <a:t>and Surfaces B: </a:t>
            </a:r>
            <a:r>
              <a:rPr lang="en-AU" sz="1400" dirty="0" err="1"/>
              <a:t>Biointerfaces</a:t>
            </a:r>
            <a:r>
              <a:rPr lang="en-AU" sz="1400" dirty="0"/>
              <a:t> 161, </a:t>
            </a:r>
            <a:r>
              <a:rPr lang="en-AU" sz="1400" dirty="0" smtClean="0"/>
              <a:t>261-268 (2018)</a:t>
            </a:r>
            <a:endParaRPr lang="en-AU" sz="1400" dirty="0"/>
          </a:p>
        </p:txBody>
      </p:sp>
    </p:spTree>
    <p:extLst>
      <p:ext uri="{BB962C8B-B14F-4D97-AF65-F5344CB8AC3E}">
        <p14:creationId xmlns:p14="http://schemas.microsoft.com/office/powerpoint/2010/main" val="7918253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Uniform?</a:t>
            </a:r>
            <a:endParaRPr lang="en-AU" dirty="0"/>
          </a:p>
        </p:txBody>
      </p:sp>
      <p:pic>
        <p:nvPicPr>
          <p:cNvPr id="4" name="Picture 3"/>
          <p:cNvPicPr>
            <a:picLocks noChangeAspect="1"/>
          </p:cNvPicPr>
          <p:nvPr/>
        </p:nvPicPr>
        <p:blipFill rotWithShape="1">
          <a:blip r:embed="rId3"/>
          <a:srcRect l="26765" t="17156" r="22463" b="7079"/>
          <a:stretch/>
        </p:blipFill>
        <p:spPr>
          <a:xfrm>
            <a:off x="1511560" y="1186835"/>
            <a:ext cx="5814256" cy="4878063"/>
          </a:xfrm>
          <a:prstGeom prst="rect">
            <a:avLst/>
          </a:prstGeom>
        </p:spPr>
      </p:pic>
    </p:spTree>
    <p:extLst>
      <p:ext uri="{BB962C8B-B14F-4D97-AF65-F5344CB8AC3E}">
        <p14:creationId xmlns:p14="http://schemas.microsoft.com/office/powerpoint/2010/main" val="10117339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Reproducible?</a:t>
            </a:r>
            <a:endParaRPr lang="en-AU" dirty="0"/>
          </a:p>
        </p:txBody>
      </p:sp>
      <p:sp>
        <p:nvSpPr>
          <p:cNvPr id="3" name="Text Placeholder 2"/>
          <p:cNvSpPr>
            <a:spLocks noGrp="1"/>
          </p:cNvSpPr>
          <p:nvPr>
            <p:ph type="body" idx="1"/>
          </p:nvPr>
        </p:nvSpPr>
        <p:spPr>
          <a:xfrm>
            <a:off x="496724" y="1168422"/>
            <a:ext cx="3868340" cy="823912"/>
          </a:xfrm>
        </p:spPr>
        <p:txBody>
          <a:bodyPr/>
          <a:lstStyle/>
          <a:p>
            <a:r>
              <a:rPr lang="en-AU" dirty="0" smtClean="0"/>
              <a:t>Small Scale</a:t>
            </a:r>
            <a:endParaRPr lang="en-AU" dirty="0"/>
          </a:p>
        </p:txBody>
      </p:sp>
      <p:sp>
        <p:nvSpPr>
          <p:cNvPr id="4" name="Content Placeholder 3"/>
          <p:cNvSpPr>
            <a:spLocks noGrp="1"/>
          </p:cNvSpPr>
          <p:nvPr>
            <p:ph sz="half" idx="2"/>
          </p:nvPr>
        </p:nvSpPr>
        <p:spPr>
          <a:xfrm>
            <a:off x="648892" y="2061323"/>
            <a:ext cx="3868340" cy="765646"/>
          </a:xfrm>
        </p:spPr>
        <p:txBody>
          <a:bodyPr>
            <a:normAutofit lnSpcReduction="10000"/>
          </a:bodyPr>
          <a:lstStyle/>
          <a:p>
            <a:r>
              <a:rPr lang="en-AU" sz="2000" dirty="0" smtClean="0"/>
              <a:t>Mean N/C 0.23 (n=10)</a:t>
            </a:r>
          </a:p>
          <a:p>
            <a:r>
              <a:rPr lang="en-AU" sz="2000" dirty="0" smtClean="0"/>
              <a:t>SD = 0.045</a:t>
            </a:r>
            <a:endParaRPr lang="en-AU" sz="2000" dirty="0"/>
          </a:p>
        </p:txBody>
      </p:sp>
      <p:sp>
        <p:nvSpPr>
          <p:cNvPr id="5" name="Text Placeholder 4"/>
          <p:cNvSpPr>
            <a:spLocks noGrp="1"/>
          </p:cNvSpPr>
          <p:nvPr>
            <p:ph type="body" sz="quarter" idx="3"/>
          </p:nvPr>
        </p:nvSpPr>
        <p:spPr>
          <a:xfrm>
            <a:off x="496724" y="2604296"/>
            <a:ext cx="3887391" cy="823912"/>
          </a:xfrm>
        </p:spPr>
        <p:txBody>
          <a:bodyPr/>
          <a:lstStyle/>
          <a:p>
            <a:r>
              <a:rPr lang="en-AU" dirty="0" smtClean="0"/>
              <a:t>Medium Scale</a:t>
            </a:r>
            <a:endParaRPr lang="en-AU" dirty="0"/>
          </a:p>
        </p:txBody>
      </p:sp>
      <p:sp>
        <p:nvSpPr>
          <p:cNvPr id="6" name="Content Placeholder 5"/>
          <p:cNvSpPr>
            <a:spLocks noGrp="1"/>
          </p:cNvSpPr>
          <p:nvPr>
            <p:ph sz="quarter" idx="4"/>
          </p:nvPr>
        </p:nvSpPr>
        <p:spPr>
          <a:xfrm>
            <a:off x="477673" y="3502339"/>
            <a:ext cx="3887391" cy="722594"/>
          </a:xfrm>
        </p:spPr>
        <p:txBody>
          <a:bodyPr>
            <a:normAutofit lnSpcReduction="10000"/>
          </a:bodyPr>
          <a:lstStyle/>
          <a:p>
            <a:r>
              <a:rPr lang="en-AU" sz="2000" dirty="0" smtClean="0"/>
              <a:t>Mean N/C 0.22 (n=11)</a:t>
            </a:r>
          </a:p>
          <a:p>
            <a:r>
              <a:rPr lang="en-AU" sz="2000" dirty="0" smtClean="0"/>
              <a:t>SD = 0.01</a:t>
            </a:r>
            <a:endParaRPr lang="en-AU" sz="2000" dirty="0"/>
          </a:p>
        </p:txBody>
      </p:sp>
      <p:pic>
        <p:nvPicPr>
          <p:cNvPr id="7" name="Picture 6"/>
          <p:cNvPicPr>
            <a:picLocks noChangeAspect="1"/>
          </p:cNvPicPr>
          <p:nvPr/>
        </p:nvPicPr>
        <p:blipFill>
          <a:blip r:embed="rId3"/>
          <a:stretch>
            <a:fillRect/>
          </a:stretch>
        </p:blipFill>
        <p:spPr>
          <a:xfrm>
            <a:off x="3280419" y="5150672"/>
            <a:ext cx="2585544" cy="1352623"/>
          </a:xfrm>
          <a:prstGeom prst="rect">
            <a:avLst/>
          </a:prstGeom>
        </p:spPr>
      </p:pic>
      <p:pic>
        <p:nvPicPr>
          <p:cNvPr id="8" name="Picture 7"/>
          <p:cNvPicPr>
            <a:picLocks noChangeAspect="1"/>
          </p:cNvPicPr>
          <p:nvPr/>
        </p:nvPicPr>
        <p:blipFill>
          <a:blip r:embed="rId4"/>
          <a:stretch>
            <a:fillRect/>
          </a:stretch>
        </p:blipFill>
        <p:spPr>
          <a:xfrm>
            <a:off x="351708" y="5249462"/>
            <a:ext cx="2824629" cy="1212765"/>
          </a:xfrm>
          <a:prstGeom prst="rect">
            <a:avLst/>
          </a:prstGeom>
        </p:spPr>
      </p:pic>
      <p:pic>
        <p:nvPicPr>
          <p:cNvPr id="9" name="Picture 8"/>
          <p:cNvPicPr>
            <a:picLocks noChangeAspect="1" noChangeArrowheads="1"/>
          </p:cNvPicPr>
          <p:nvPr/>
        </p:nvPicPr>
        <p:blipFill>
          <a:blip r:embed="rId5" cstate="screen"/>
          <a:srcRect/>
          <a:stretch>
            <a:fillRect/>
          </a:stretch>
        </p:blipFill>
        <p:spPr bwMode="auto">
          <a:xfrm>
            <a:off x="3337210" y="1690688"/>
            <a:ext cx="5806790" cy="3558773"/>
          </a:xfrm>
          <a:prstGeom prst="rect">
            <a:avLst/>
          </a:prstGeom>
          <a:noFill/>
          <a:ln w="9525">
            <a:noFill/>
            <a:miter lim="800000"/>
            <a:headEnd/>
            <a:tailEnd/>
          </a:ln>
          <a:effectLst/>
        </p:spPr>
      </p:pic>
      <p:grpSp>
        <p:nvGrpSpPr>
          <p:cNvPr id="16" name="Group 15"/>
          <p:cNvGrpSpPr/>
          <p:nvPr/>
        </p:nvGrpSpPr>
        <p:grpSpPr>
          <a:xfrm>
            <a:off x="8005010" y="1579596"/>
            <a:ext cx="192506" cy="1241023"/>
            <a:chOff x="8005010" y="1579596"/>
            <a:chExt cx="192506" cy="1241023"/>
          </a:xfrm>
        </p:grpSpPr>
        <p:sp>
          <p:nvSpPr>
            <p:cNvPr id="10" name="Oval 9"/>
            <p:cNvSpPr/>
            <p:nvPr/>
          </p:nvSpPr>
          <p:spPr>
            <a:xfrm>
              <a:off x="8005010" y="2101515"/>
              <a:ext cx="192506" cy="19250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4" name="Straight Arrow Connector 13"/>
            <p:cNvCxnSpPr/>
            <p:nvPr/>
          </p:nvCxnSpPr>
          <p:spPr>
            <a:xfrm>
              <a:off x="8101263" y="2298700"/>
              <a:ext cx="0" cy="521919"/>
            </a:xfrm>
            <a:prstGeom prst="straightConnector1">
              <a:avLst/>
            </a:prstGeom>
            <a:ln>
              <a:solidFill>
                <a:srgbClr val="FF0000"/>
              </a:solidFill>
              <a:tailEnd type="diamond" w="sm" len="sm"/>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8101263" y="1579596"/>
              <a:ext cx="0" cy="521919"/>
            </a:xfrm>
            <a:prstGeom prst="straightConnector1">
              <a:avLst/>
            </a:prstGeom>
            <a:ln>
              <a:solidFill>
                <a:srgbClr val="FF0000"/>
              </a:solidFill>
              <a:headEnd type="none"/>
              <a:tailEnd type="diamond" w="sm" len="sm"/>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8005010" y="2051340"/>
            <a:ext cx="192506" cy="292856"/>
            <a:chOff x="8308901" y="2056644"/>
            <a:chExt cx="192506" cy="292856"/>
          </a:xfrm>
          <a:solidFill>
            <a:srgbClr val="00B050"/>
          </a:solidFill>
        </p:grpSpPr>
        <p:sp>
          <p:nvSpPr>
            <p:cNvPr id="18" name="Oval 17"/>
            <p:cNvSpPr/>
            <p:nvPr/>
          </p:nvSpPr>
          <p:spPr>
            <a:xfrm>
              <a:off x="8308901" y="2101515"/>
              <a:ext cx="192506" cy="192506"/>
            </a:xfrm>
            <a:prstGeom prst="ellipse">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9" name="Straight Arrow Connector 18"/>
            <p:cNvCxnSpPr/>
            <p:nvPr/>
          </p:nvCxnSpPr>
          <p:spPr>
            <a:xfrm>
              <a:off x="8405154" y="2294021"/>
              <a:ext cx="0" cy="55479"/>
            </a:xfrm>
            <a:prstGeom prst="straightConnector1">
              <a:avLst/>
            </a:prstGeom>
            <a:grpFill/>
            <a:ln>
              <a:solidFill>
                <a:srgbClr val="00B050"/>
              </a:solidFill>
              <a:tailEnd type="diamond" w="sm"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8405154" y="2056644"/>
              <a:ext cx="0" cy="40193"/>
            </a:xfrm>
            <a:prstGeom prst="straightConnector1">
              <a:avLst/>
            </a:prstGeom>
            <a:grpFill/>
            <a:ln>
              <a:solidFill>
                <a:srgbClr val="00B050"/>
              </a:solidFill>
              <a:headEnd type="none"/>
              <a:tailEnd type="diamond"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07013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339752" y="1340768"/>
            <a:ext cx="6545526" cy="4801022"/>
          </a:xfrm>
          <a:prstGeom prst="rect">
            <a:avLst/>
          </a:prstGeom>
          <a:noFill/>
          <a:ln w="9525">
            <a:noFill/>
            <a:miter lim="800000"/>
            <a:headEnd/>
            <a:tailEnd/>
          </a:ln>
          <a:effectLst/>
        </p:spPr>
      </p:pic>
      <p:sp>
        <p:nvSpPr>
          <p:cNvPr id="8" name="Rectangle 7"/>
          <p:cNvSpPr/>
          <p:nvPr/>
        </p:nvSpPr>
        <p:spPr>
          <a:xfrm>
            <a:off x="3181350" y="1460401"/>
            <a:ext cx="1552575" cy="36724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a:off x="4724400" y="1460401"/>
            <a:ext cx="1400175" cy="36724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p:cNvSpPr/>
          <p:nvPr/>
        </p:nvSpPr>
        <p:spPr>
          <a:xfrm>
            <a:off x="6124575" y="1460401"/>
            <a:ext cx="1390650" cy="36724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p:cNvSpPr/>
          <p:nvPr/>
        </p:nvSpPr>
        <p:spPr>
          <a:xfrm>
            <a:off x="7515225" y="1460401"/>
            <a:ext cx="1304925" cy="36724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2"/>
          <p:cNvPicPr>
            <a:picLocks noChangeAspect="1" noChangeArrowheads="1"/>
          </p:cNvPicPr>
          <p:nvPr/>
        </p:nvPicPr>
        <p:blipFill>
          <a:blip r:embed="rId4" cstate="print"/>
          <a:srcRect/>
          <a:stretch>
            <a:fillRect/>
          </a:stretch>
        </p:blipFill>
        <p:spPr bwMode="auto">
          <a:xfrm>
            <a:off x="-1" y="2917799"/>
            <a:ext cx="2249277" cy="2395075"/>
          </a:xfrm>
          <a:prstGeom prst="rect">
            <a:avLst/>
          </a:prstGeom>
          <a:noFill/>
          <a:ln w="9525">
            <a:noFill/>
            <a:miter lim="800000"/>
            <a:headEnd/>
            <a:tailEnd/>
          </a:ln>
          <a:effectLst/>
        </p:spPr>
      </p:pic>
      <p:sp>
        <p:nvSpPr>
          <p:cNvPr id="13" name="Oval 12"/>
          <p:cNvSpPr/>
          <p:nvPr/>
        </p:nvSpPr>
        <p:spPr>
          <a:xfrm>
            <a:off x="5819775" y="2581275"/>
            <a:ext cx="1790700" cy="838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p:txBody>
          <a:bodyPr/>
          <a:lstStyle/>
          <a:p>
            <a:r>
              <a:rPr lang="en-AU" dirty="0" smtClean="0"/>
              <a:t>Reproducible?</a:t>
            </a:r>
            <a:endParaRPr lang="en-AU" dirty="0"/>
          </a:p>
        </p:txBody>
      </p:sp>
    </p:spTree>
    <p:extLst>
      <p:ext uri="{BB962C8B-B14F-4D97-AF65-F5344CB8AC3E}">
        <p14:creationId xmlns:p14="http://schemas.microsoft.com/office/powerpoint/2010/main" val="2356462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Substrate Independent</a:t>
            </a:r>
            <a:endParaRPr lang="en-AU" dirty="0"/>
          </a:p>
        </p:txBody>
      </p:sp>
      <p:pic>
        <p:nvPicPr>
          <p:cNvPr id="4" name="Picture 3"/>
          <p:cNvPicPr>
            <a:picLocks noChangeAspect="1"/>
          </p:cNvPicPr>
          <p:nvPr/>
        </p:nvPicPr>
        <p:blipFill rotWithShape="1">
          <a:blip r:embed="rId2"/>
          <a:srcRect l="11687" t="39213" r="54421" b="19255"/>
          <a:stretch/>
        </p:blipFill>
        <p:spPr>
          <a:xfrm>
            <a:off x="2035277" y="1932037"/>
            <a:ext cx="4409768" cy="3038169"/>
          </a:xfrm>
          <a:prstGeom prst="rect">
            <a:avLst/>
          </a:prstGeom>
        </p:spPr>
      </p:pic>
      <p:sp>
        <p:nvSpPr>
          <p:cNvPr id="5" name="TextBox 4"/>
          <p:cNvSpPr txBox="1"/>
          <p:nvPr/>
        </p:nvSpPr>
        <p:spPr>
          <a:xfrm>
            <a:off x="5731527" y="6429674"/>
            <a:ext cx="3412473" cy="307777"/>
          </a:xfrm>
          <a:prstGeom prst="rect">
            <a:avLst/>
          </a:prstGeom>
          <a:noFill/>
        </p:spPr>
        <p:txBody>
          <a:bodyPr wrap="none" rtlCol="0">
            <a:spAutoFit/>
          </a:bodyPr>
          <a:lstStyle/>
          <a:p>
            <a:r>
              <a:rPr lang="en-AU" sz="1400" dirty="0" err="1" smtClean="0"/>
              <a:t>Vasilev</a:t>
            </a:r>
            <a:r>
              <a:rPr lang="en-AU" sz="1400" dirty="0" smtClean="0"/>
              <a:t> et al. Chem. Comm. p3600-02</a:t>
            </a:r>
            <a:r>
              <a:rPr lang="en-AU" sz="1400" dirty="0"/>
              <a:t> </a:t>
            </a:r>
            <a:r>
              <a:rPr lang="en-AU" sz="1400" dirty="0" smtClean="0"/>
              <a:t>(2009)</a:t>
            </a:r>
            <a:endParaRPr lang="en-AU" sz="1400" dirty="0"/>
          </a:p>
        </p:txBody>
      </p:sp>
    </p:spTree>
    <p:extLst>
      <p:ext uri="{BB962C8B-B14F-4D97-AF65-F5344CB8AC3E}">
        <p14:creationId xmlns:p14="http://schemas.microsoft.com/office/powerpoint/2010/main" val="39575158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Stable?</a:t>
            </a:r>
            <a:endParaRPr lang="en-AU" dirty="0"/>
          </a:p>
        </p:txBody>
      </p:sp>
      <p:pic>
        <p:nvPicPr>
          <p:cNvPr id="3" name="Picture 2"/>
          <p:cNvPicPr>
            <a:picLocks noChangeAspect="1"/>
          </p:cNvPicPr>
          <p:nvPr/>
        </p:nvPicPr>
        <p:blipFill rotWithShape="1">
          <a:blip r:embed="rId2"/>
          <a:srcRect l="23510" t="23798" r="23105" b="23558"/>
          <a:stretch/>
        </p:blipFill>
        <p:spPr>
          <a:xfrm>
            <a:off x="297963" y="1532428"/>
            <a:ext cx="4274037" cy="2369657"/>
          </a:xfrm>
          <a:prstGeom prst="rect">
            <a:avLst/>
          </a:prstGeom>
        </p:spPr>
      </p:pic>
      <p:pic>
        <p:nvPicPr>
          <p:cNvPr id="6" name="Picture 5"/>
          <p:cNvPicPr>
            <a:picLocks noChangeAspect="1"/>
          </p:cNvPicPr>
          <p:nvPr/>
        </p:nvPicPr>
        <p:blipFill rotWithShape="1">
          <a:blip r:embed="rId3"/>
          <a:srcRect l="20672" t="21154" r="20943" b="21635"/>
          <a:stretch/>
        </p:blipFill>
        <p:spPr>
          <a:xfrm>
            <a:off x="297963" y="3902085"/>
            <a:ext cx="4481772" cy="2469124"/>
          </a:xfrm>
          <a:prstGeom prst="rect">
            <a:avLst/>
          </a:prstGeom>
        </p:spPr>
      </p:pic>
      <p:pic>
        <p:nvPicPr>
          <p:cNvPr id="7" name="Picture 6"/>
          <p:cNvPicPr>
            <a:picLocks noChangeAspect="1"/>
          </p:cNvPicPr>
          <p:nvPr/>
        </p:nvPicPr>
        <p:blipFill rotWithShape="1">
          <a:blip r:embed="rId4"/>
          <a:srcRect l="22024" t="26924" r="22429" b="14422"/>
          <a:stretch/>
        </p:blipFill>
        <p:spPr>
          <a:xfrm>
            <a:off x="4572000" y="1367297"/>
            <a:ext cx="4232794" cy="2512900"/>
          </a:xfrm>
          <a:prstGeom prst="rect">
            <a:avLst/>
          </a:prstGeom>
        </p:spPr>
      </p:pic>
      <p:sp>
        <p:nvSpPr>
          <p:cNvPr id="8" name="TextBox 7"/>
          <p:cNvSpPr txBox="1"/>
          <p:nvPr/>
        </p:nvSpPr>
        <p:spPr>
          <a:xfrm>
            <a:off x="4461500" y="6482295"/>
            <a:ext cx="4682500" cy="307777"/>
          </a:xfrm>
          <a:prstGeom prst="rect">
            <a:avLst/>
          </a:prstGeom>
          <a:noFill/>
        </p:spPr>
        <p:txBody>
          <a:bodyPr wrap="none" rtlCol="0">
            <a:spAutoFit/>
          </a:bodyPr>
          <a:lstStyle/>
          <a:p>
            <a:r>
              <a:rPr lang="en-AU" sz="1400" dirty="0" smtClean="0"/>
              <a:t>Whittle et al. Chemistry </a:t>
            </a:r>
            <a:r>
              <a:rPr lang="en-AU" sz="1400" dirty="0"/>
              <a:t>of </a:t>
            </a:r>
            <a:r>
              <a:rPr lang="en-AU" sz="1400" dirty="0" smtClean="0"/>
              <a:t>Materials </a:t>
            </a:r>
            <a:r>
              <a:rPr lang="en-AU" sz="1400" dirty="0"/>
              <a:t>12 (9), </a:t>
            </a:r>
            <a:r>
              <a:rPr lang="en-AU" sz="1400" dirty="0" smtClean="0"/>
              <a:t>2664-2671 (2000)</a:t>
            </a:r>
            <a:endParaRPr lang="en-AU" sz="1400" dirty="0"/>
          </a:p>
        </p:txBody>
      </p:sp>
    </p:spTree>
    <p:extLst>
      <p:ext uri="{BB962C8B-B14F-4D97-AF65-F5344CB8AC3E}">
        <p14:creationId xmlns:p14="http://schemas.microsoft.com/office/powerpoint/2010/main" val="39537947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61430" y="1166555"/>
            <a:ext cx="1320783" cy="841696"/>
            <a:chOff x="498590" y="1418015"/>
            <a:chExt cx="1320783" cy="841696"/>
          </a:xfrm>
        </p:grpSpPr>
        <p:sp>
          <p:nvSpPr>
            <p:cNvPr id="6" name="Rectangle 5"/>
            <p:cNvSpPr/>
            <p:nvPr/>
          </p:nvSpPr>
          <p:spPr>
            <a:xfrm>
              <a:off x="866745" y="1931075"/>
              <a:ext cx="952628" cy="328636"/>
            </a:xfrm>
            <a:prstGeom prst="rect">
              <a:avLst/>
            </a:prstGeom>
            <a:solidFill>
              <a:schemeClr val="accent1">
                <a:alpha val="51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p:nvSpPr>
          <p:spPr>
            <a:xfrm>
              <a:off x="1765294" y="1951875"/>
              <a:ext cx="19967" cy="287036"/>
            </a:xfrm>
            <a:prstGeom prst="rect">
              <a:avLst/>
            </a:prstGeom>
            <a:solidFill>
              <a:schemeClr val="tx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rot="16200000">
              <a:off x="1189141" y="1612839"/>
              <a:ext cx="307837" cy="328636"/>
            </a:xfrm>
            <a:prstGeom prst="rect">
              <a:avLst/>
            </a:prstGeom>
            <a:solidFill>
              <a:schemeClr val="accent1">
                <a:alpha val="51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p:cNvSpPr/>
            <p:nvPr/>
          </p:nvSpPr>
          <p:spPr>
            <a:xfrm rot="16200000">
              <a:off x="760666" y="1928995"/>
              <a:ext cx="58241" cy="153916"/>
            </a:xfrm>
            <a:prstGeom prst="rect">
              <a:avLst/>
            </a:prstGeom>
            <a:solidFill>
              <a:schemeClr val="accent1">
                <a:alpha val="51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0" name="Straight Arrow Connector 9"/>
            <p:cNvCxnSpPr>
              <a:stCxn id="9" idx="0"/>
            </p:cNvCxnSpPr>
            <p:nvPr/>
          </p:nvCxnSpPr>
          <p:spPr>
            <a:xfrm flipH="1" flipV="1">
              <a:off x="498590" y="2004914"/>
              <a:ext cx="214239" cy="1039"/>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1338900" y="1418015"/>
              <a:ext cx="2079" cy="204185"/>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sp>
          <p:nvSpPr>
            <p:cNvPr id="12" name="Parallelogram 11"/>
            <p:cNvSpPr/>
            <p:nvPr/>
          </p:nvSpPr>
          <p:spPr>
            <a:xfrm>
              <a:off x="1196939" y="2123319"/>
              <a:ext cx="280103" cy="66559"/>
            </a:xfrm>
            <a:prstGeom prst="parallelogram">
              <a:avLst>
                <a:gd name="adj" fmla="val 120312"/>
              </a:avLst>
            </a:prstGeom>
            <a:solidFill>
              <a:srgbClr val="C00000">
                <a:alpha val="74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13" name="Group 12"/>
          <p:cNvGrpSpPr/>
          <p:nvPr/>
        </p:nvGrpSpPr>
        <p:grpSpPr>
          <a:xfrm>
            <a:off x="178944" y="2067050"/>
            <a:ext cx="1545455" cy="984873"/>
            <a:chOff x="1527684" y="2173730"/>
            <a:chExt cx="1545455" cy="984873"/>
          </a:xfrm>
        </p:grpSpPr>
        <p:sp>
          <p:nvSpPr>
            <p:cNvPr id="14" name="Rectangle 13"/>
            <p:cNvSpPr/>
            <p:nvPr/>
          </p:nvSpPr>
          <p:spPr>
            <a:xfrm>
              <a:off x="1958464" y="2774064"/>
              <a:ext cx="1114675" cy="384539"/>
            </a:xfrm>
            <a:prstGeom prst="rect">
              <a:avLst/>
            </a:prstGeom>
            <a:solidFill>
              <a:schemeClr val="accent1">
                <a:alpha val="51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14"/>
            <p:cNvSpPr/>
            <p:nvPr/>
          </p:nvSpPr>
          <p:spPr>
            <a:xfrm rot="16200000">
              <a:off x="2335701" y="2401694"/>
              <a:ext cx="360201" cy="384538"/>
            </a:xfrm>
            <a:prstGeom prst="rect">
              <a:avLst/>
            </a:prstGeom>
            <a:solidFill>
              <a:schemeClr val="accent1">
                <a:alpha val="51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Rectangle 15"/>
            <p:cNvSpPr/>
            <p:nvPr/>
          </p:nvSpPr>
          <p:spPr>
            <a:xfrm rot="16200000">
              <a:off x="1834341" y="2771631"/>
              <a:ext cx="68148" cy="180098"/>
            </a:xfrm>
            <a:prstGeom prst="rect">
              <a:avLst/>
            </a:prstGeom>
            <a:solidFill>
              <a:schemeClr val="accent1">
                <a:alpha val="51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7" name="Straight Arrow Connector 16"/>
            <p:cNvCxnSpPr>
              <a:stCxn id="16" idx="0"/>
            </p:cNvCxnSpPr>
            <p:nvPr/>
          </p:nvCxnSpPr>
          <p:spPr>
            <a:xfrm flipH="1" flipV="1">
              <a:off x="1527684" y="2860464"/>
              <a:ext cx="250682" cy="1216"/>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510935" y="2173730"/>
              <a:ext cx="2433" cy="238918"/>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350363" y="2753375"/>
              <a:ext cx="330995" cy="23364"/>
            </a:xfrm>
            <a:prstGeom prst="rect">
              <a:avLst/>
            </a:prstGeom>
            <a:solidFill>
              <a:schemeClr val="tx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Parallelogram 19"/>
            <p:cNvSpPr/>
            <p:nvPr/>
          </p:nvSpPr>
          <p:spPr>
            <a:xfrm>
              <a:off x="2348740" y="3022227"/>
              <a:ext cx="327750" cy="77881"/>
            </a:xfrm>
            <a:prstGeom prst="parallelogram">
              <a:avLst>
                <a:gd name="adj" fmla="val 120312"/>
              </a:avLst>
            </a:prstGeom>
            <a:solidFill>
              <a:srgbClr val="C00000">
                <a:alpha val="74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1" name="Group 20"/>
          <p:cNvGrpSpPr/>
          <p:nvPr/>
        </p:nvGrpSpPr>
        <p:grpSpPr>
          <a:xfrm>
            <a:off x="527901" y="3995487"/>
            <a:ext cx="2434716" cy="414149"/>
            <a:chOff x="602330" y="4098161"/>
            <a:chExt cx="2434716" cy="414149"/>
          </a:xfrm>
        </p:grpSpPr>
        <p:sp>
          <p:nvSpPr>
            <p:cNvPr id="22" name="Rectangle 21"/>
            <p:cNvSpPr/>
            <p:nvPr/>
          </p:nvSpPr>
          <p:spPr>
            <a:xfrm>
              <a:off x="1211704" y="4109514"/>
              <a:ext cx="1114675" cy="384539"/>
            </a:xfrm>
            <a:prstGeom prst="rect">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Rectangle 22"/>
            <p:cNvSpPr/>
            <p:nvPr/>
          </p:nvSpPr>
          <p:spPr>
            <a:xfrm rot="16200000">
              <a:off x="908987" y="4211735"/>
              <a:ext cx="68148" cy="180098"/>
            </a:xfrm>
            <a:prstGeom prst="rect">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4" name="Straight Arrow Connector 23"/>
            <p:cNvCxnSpPr/>
            <p:nvPr/>
          </p:nvCxnSpPr>
          <p:spPr>
            <a:xfrm flipH="1">
              <a:off x="602330" y="4296162"/>
              <a:ext cx="250682" cy="11242"/>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2688102" y="4298705"/>
              <a:ext cx="348944" cy="1394"/>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rot="5400000">
              <a:off x="1317429" y="4280974"/>
              <a:ext cx="410974" cy="51697"/>
            </a:xfrm>
            <a:prstGeom prst="rect">
              <a:avLst/>
            </a:prstGeom>
            <a:solidFill>
              <a:srgbClr val="B489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Parallelogram 26"/>
            <p:cNvSpPr/>
            <p:nvPr/>
          </p:nvSpPr>
          <p:spPr>
            <a:xfrm>
              <a:off x="1586105" y="4366839"/>
              <a:ext cx="327750" cy="77881"/>
            </a:xfrm>
            <a:prstGeom prst="parallelogram">
              <a:avLst>
                <a:gd name="adj" fmla="val 120312"/>
              </a:avLst>
            </a:prstGeom>
            <a:solidFill>
              <a:srgbClr val="C00000">
                <a:alpha val="74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Rectangle 27"/>
            <p:cNvSpPr/>
            <p:nvPr/>
          </p:nvSpPr>
          <p:spPr>
            <a:xfrm rot="5400000">
              <a:off x="1781164" y="4277615"/>
              <a:ext cx="404627" cy="45719"/>
            </a:xfrm>
            <a:prstGeom prst="rect">
              <a:avLst/>
            </a:prstGeom>
            <a:solidFill>
              <a:srgbClr val="B489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Trapezoid 28"/>
            <p:cNvSpPr/>
            <p:nvPr/>
          </p:nvSpPr>
          <p:spPr>
            <a:xfrm rot="16200000">
              <a:off x="929640" y="4213679"/>
              <a:ext cx="385763" cy="176209"/>
            </a:xfrm>
            <a:prstGeom prst="trapezoid">
              <a:avLst>
                <a:gd name="adj" fmla="val 87163"/>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Trapezoid 29"/>
            <p:cNvSpPr/>
            <p:nvPr/>
          </p:nvSpPr>
          <p:spPr>
            <a:xfrm rot="5400000">
              <a:off x="2222659" y="4213679"/>
              <a:ext cx="385763" cy="176209"/>
            </a:xfrm>
            <a:prstGeom prst="trapezoid">
              <a:avLst>
                <a:gd name="adj" fmla="val 87163"/>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Rectangle 30"/>
            <p:cNvSpPr/>
            <p:nvPr/>
          </p:nvSpPr>
          <p:spPr>
            <a:xfrm rot="16200000">
              <a:off x="2559193" y="4211735"/>
              <a:ext cx="68148" cy="180098"/>
            </a:xfrm>
            <a:prstGeom prst="rect">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32" name="Group 31"/>
          <p:cNvGrpSpPr/>
          <p:nvPr/>
        </p:nvGrpSpPr>
        <p:grpSpPr>
          <a:xfrm>
            <a:off x="1126583" y="4678510"/>
            <a:ext cx="2075147" cy="491065"/>
            <a:chOff x="1475297" y="5534463"/>
            <a:chExt cx="2075147" cy="491065"/>
          </a:xfrm>
        </p:grpSpPr>
        <p:sp>
          <p:nvSpPr>
            <p:cNvPr id="33" name="Rectangle 32"/>
            <p:cNvSpPr/>
            <p:nvPr/>
          </p:nvSpPr>
          <p:spPr>
            <a:xfrm>
              <a:off x="1906077" y="5590109"/>
              <a:ext cx="1114675" cy="384539"/>
            </a:xfrm>
            <a:prstGeom prst="rect">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Rectangle 33"/>
            <p:cNvSpPr/>
            <p:nvPr/>
          </p:nvSpPr>
          <p:spPr>
            <a:xfrm rot="16200000">
              <a:off x="1781954" y="5692329"/>
              <a:ext cx="68148" cy="180098"/>
            </a:xfrm>
            <a:prstGeom prst="rect">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35" name="Straight Arrow Connector 34"/>
            <p:cNvCxnSpPr/>
            <p:nvPr/>
          </p:nvCxnSpPr>
          <p:spPr>
            <a:xfrm flipH="1">
              <a:off x="1475297" y="5780864"/>
              <a:ext cx="250682" cy="3028"/>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3201500" y="5781681"/>
              <a:ext cx="348944" cy="1394"/>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sp>
          <p:nvSpPr>
            <p:cNvPr id="37" name="Parallelogram 36"/>
            <p:cNvSpPr/>
            <p:nvPr/>
          </p:nvSpPr>
          <p:spPr>
            <a:xfrm>
              <a:off x="2256665" y="5825910"/>
              <a:ext cx="327750" cy="77881"/>
            </a:xfrm>
            <a:prstGeom prst="parallelogram">
              <a:avLst>
                <a:gd name="adj" fmla="val 120312"/>
              </a:avLst>
            </a:prstGeom>
            <a:solidFill>
              <a:srgbClr val="C00000">
                <a:alpha val="74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8" name="Rectangle 37"/>
            <p:cNvSpPr/>
            <p:nvPr/>
          </p:nvSpPr>
          <p:spPr>
            <a:xfrm rot="7200000" flipV="1">
              <a:off x="2008188" y="5769196"/>
              <a:ext cx="491065" cy="21600"/>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9" name="Rectangle 38"/>
            <p:cNvSpPr/>
            <p:nvPr/>
          </p:nvSpPr>
          <p:spPr>
            <a:xfrm rot="16200000">
              <a:off x="3077354" y="5692330"/>
              <a:ext cx="68148" cy="180098"/>
            </a:xfrm>
            <a:prstGeom prst="rect">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0" name="Rectangle 39"/>
            <p:cNvSpPr/>
            <p:nvPr/>
          </p:nvSpPr>
          <p:spPr>
            <a:xfrm rot="7200000" flipV="1">
              <a:off x="2105819" y="5769196"/>
              <a:ext cx="491065" cy="21600"/>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Rectangle 40"/>
            <p:cNvSpPr/>
            <p:nvPr/>
          </p:nvSpPr>
          <p:spPr>
            <a:xfrm rot="7200000" flipV="1">
              <a:off x="2203450" y="5769196"/>
              <a:ext cx="491065" cy="21600"/>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2" name="Rectangle 41"/>
            <p:cNvSpPr/>
            <p:nvPr/>
          </p:nvSpPr>
          <p:spPr>
            <a:xfrm rot="7200000" flipV="1">
              <a:off x="2301081" y="5769196"/>
              <a:ext cx="491065" cy="21600"/>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3" name="Rectangle 42"/>
            <p:cNvSpPr/>
            <p:nvPr/>
          </p:nvSpPr>
          <p:spPr>
            <a:xfrm rot="7200000" flipV="1">
              <a:off x="2398712" y="5769196"/>
              <a:ext cx="491065" cy="21600"/>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44" name="Group 43"/>
          <p:cNvGrpSpPr/>
          <p:nvPr/>
        </p:nvGrpSpPr>
        <p:grpSpPr>
          <a:xfrm>
            <a:off x="4506864" y="1301290"/>
            <a:ext cx="1114675" cy="1624316"/>
            <a:chOff x="5588904" y="1514650"/>
            <a:chExt cx="1114675" cy="1624316"/>
          </a:xfrm>
        </p:grpSpPr>
        <p:sp>
          <p:nvSpPr>
            <p:cNvPr id="45" name="Rectangle 44"/>
            <p:cNvSpPr/>
            <p:nvPr/>
          </p:nvSpPr>
          <p:spPr>
            <a:xfrm>
              <a:off x="5588904" y="1941195"/>
              <a:ext cx="1114675" cy="744065"/>
            </a:xfrm>
            <a:prstGeom prst="rect">
              <a:avLst/>
            </a:prstGeom>
            <a:solidFill>
              <a:schemeClr val="accent1">
                <a:alpha val="51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6" name="Rectangle 45"/>
            <p:cNvSpPr/>
            <p:nvPr/>
          </p:nvSpPr>
          <p:spPr>
            <a:xfrm rot="10800000">
              <a:off x="6112168" y="2687228"/>
              <a:ext cx="68148" cy="180098"/>
            </a:xfrm>
            <a:prstGeom prst="rect">
              <a:avLst/>
            </a:prstGeom>
            <a:solidFill>
              <a:schemeClr val="accent1">
                <a:alpha val="51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47" name="Straight Arrow Connector 46"/>
            <p:cNvCxnSpPr/>
            <p:nvPr/>
          </p:nvCxnSpPr>
          <p:spPr>
            <a:xfrm flipH="1">
              <a:off x="6142313" y="2867326"/>
              <a:ext cx="7856" cy="271640"/>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6145025" y="1514650"/>
              <a:ext cx="2433" cy="238918"/>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sp>
          <p:nvSpPr>
            <p:cNvPr id="49" name="Rectangle 48"/>
            <p:cNvSpPr/>
            <p:nvPr/>
          </p:nvSpPr>
          <p:spPr>
            <a:xfrm>
              <a:off x="5766011" y="2075973"/>
              <a:ext cx="760460" cy="45720"/>
            </a:xfrm>
            <a:prstGeom prst="rect">
              <a:avLst/>
            </a:prstGeom>
            <a:solidFill>
              <a:schemeClr val="tx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0" name="Rectangle 49"/>
            <p:cNvSpPr/>
            <p:nvPr/>
          </p:nvSpPr>
          <p:spPr>
            <a:xfrm>
              <a:off x="5766011" y="2552227"/>
              <a:ext cx="760460" cy="45720"/>
            </a:xfrm>
            <a:prstGeom prst="rect">
              <a:avLst/>
            </a:prstGeom>
            <a:solidFill>
              <a:schemeClr val="tx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1" name="Parallelogram 50"/>
            <p:cNvSpPr/>
            <p:nvPr/>
          </p:nvSpPr>
          <p:spPr>
            <a:xfrm>
              <a:off x="5982366" y="2491738"/>
              <a:ext cx="327750" cy="77881"/>
            </a:xfrm>
            <a:prstGeom prst="parallelogram">
              <a:avLst>
                <a:gd name="adj" fmla="val 120312"/>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2" name="Rectangle 51"/>
            <p:cNvSpPr/>
            <p:nvPr/>
          </p:nvSpPr>
          <p:spPr>
            <a:xfrm rot="10800000">
              <a:off x="6112168" y="1760922"/>
              <a:ext cx="68148" cy="180098"/>
            </a:xfrm>
            <a:prstGeom prst="rect">
              <a:avLst/>
            </a:prstGeom>
            <a:solidFill>
              <a:schemeClr val="accent1">
                <a:alpha val="51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53" name="Group 52"/>
          <p:cNvGrpSpPr/>
          <p:nvPr/>
        </p:nvGrpSpPr>
        <p:grpSpPr>
          <a:xfrm>
            <a:off x="4016199" y="3364361"/>
            <a:ext cx="1114675" cy="1410003"/>
            <a:chOff x="5116464" y="4586939"/>
            <a:chExt cx="1114675" cy="1410003"/>
          </a:xfrm>
        </p:grpSpPr>
        <p:sp>
          <p:nvSpPr>
            <p:cNvPr id="54" name="Rectangle 53"/>
            <p:cNvSpPr/>
            <p:nvPr/>
          </p:nvSpPr>
          <p:spPr>
            <a:xfrm>
              <a:off x="5116464" y="5065396"/>
              <a:ext cx="1114675" cy="426244"/>
            </a:xfrm>
            <a:prstGeom prst="rect">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5" name="Rectangle 54"/>
            <p:cNvSpPr/>
            <p:nvPr/>
          </p:nvSpPr>
          <p:spPr>
            <a:xfrm rot="10800000">
              <a:off x="5639728" y="5545204"/>
              <a:ext cx="68148" cy="180098"/>
            </a:xfrm>
            <a:prstGeom prst="rect">
              <a:avLst/>
            </a:prstGeom>
            <a:solidFill>
              <a:schemeClr val="accent1">
                <a:alpha val="51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56" name="Straight Arrow Connector 55"/>
            <p:cNvCxnSpPr/>
            <p:nvPr/>
          </p:nvCxnSpPr>
          <p:spPr>
            <a:xfrm flipH="1">
              <a:off x="5669873" y="5725302"/>
              <a:ext cx="7856" cy="271640"/>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H="1">
              <a:off x="5672585" y="4586939"/>
              <a:ext cx="2433" cy="238918"/>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sp>
          <p:nvSpPr>
            <p:cNvPr id="58" name="Rectangle 57"/>
            <p:cNvSpPr/>
            <p:nvPr/>
          </p:nvSpPr>
          <p:spPr>
            <a:xfrm>
              <a:off x="5116823" y="5014915"/>
              <a:ext cx="1113956" cy="50476"/>
            </a:xfrm>
            <a:prstGeom prst="rect">
              <a:avLst/>
            </a:prstGeom>
            <a:solidFill>
              <a:schemeClr val="tx2">
                <a:lumMod val="60000"/>
                <a:lumOff val="40000"/>
                <a:alpha val="48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9" name="Rectangle 58"/>
            <p:cNvSpPr/>
            <p:nvPr/>
          </p:nvSpPr>
          <p:spPr>
            <a:xfrm>
              <a:off x="5116823" y="5491169"/>
              <a:ext cx="1113956" cy="50476"/>
            </a:xfrm>
            <a:prstGeom prst="rect">
              <a:avLst/>
            </a:prstGeom>
            <a:solidFill>
              <a:schemeClr val="tx2">
                <a:lumMod val="60000"/>
                <a:lumOff val="40000"/>
                <a:alpha val="48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0" name="Parallelogram 59"/>
            <p:cNvSpPr/>
            <p:nvPr/>
          </p:nvSpPr>
          <p:spPr>
            <a:xfrm>
              <a:off x="5509926" y="5404483"/>
              <a:ext cx="327750" cy="77881"/>
            </a:xfrm>
            <a:prstGeom prst="parallelogram">
              <a:avLst>
                <a:gd name="adj" fmla="val 120312"/>
              </a:avLst>
            </a:prstGeom>
            <a:solidFill>
              <a:srgbClr val="C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1" name="Rectangle 60"/>
            <p:cNvSpPr/>
            <p:nvPr/>
          </p:nvSpPr>
          <p:spPr>
            <a:xfrm rot="10800000">
              <a:off x="5639728" y="4833211"/>
              <a:ext cx="68148" cy="180098"/>
            </a:xfrm>
            <a:prstGeom prst="rect">
              <a:avLst/>
            </a:prstGeom>
            <a:solidFill>
              <a:schemeClr val="accent1">
                <a:alpha val="51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62" name="TextBox 61"/>
          <p:cNvSpPr txBox="1"/>
          <p:nvPr/>
        </p:nvSpPr>
        <p:spPr>
          <a:xfrm>
            <a:off x="1750793" y="2001389"/>
            <a:ext cx="2274982" cy="830997"/>
          </a:xfrm>
          <a:prstGeom prst="rect">
            <a:avLst/>
          </a:prstGeom>
          <a:noFill/>
        </p:spPr>
        <p:txBody>
          <a:bodyPr wrap="none" rtlCol="0">
            <a:spAutoFit/>
          </a:bodyPr>
          <a:lstStyle/>
          <a:p>
            <a:r>
              <a:rPr lang="en-AU" sz="1600" b="1" dirty="0" smtClean="0"/>
              <a:t>Steel Barrel (2)</a:t>
            </a:r>
          </a:p>
          <a:p>
            <a:pPr>
              <a:buFont typeface="Arial" pitchFamily="34" charset="0"/>
              <a:buChar char="•"/>
            </a:pPr>
            <a:r>
              <a:rPr lang="en-AU" sz="1600" dirty="0" smtClean="0"/>
              <a:t> non-coaxial geometry</a:t>
            </a:r>
          </a:p>
          <a:p>
            <a:pPr>
              <a:buFont typeface="Arial" pitchFamily="34" charset="0"/>
              <a:buChar char="•"/>
            </a:pPr>
            <a:r>
              <a:rPr lang="en-AU" sz="1600" dirty="0" smtClean="0"/>
              <a:t> Internal Electrodes</a:t>
            </a:r>
            <a:endParaRPr lang="en-AU" sz="1600" dirty="0" smtClean="0">
              <a:solidFill>
                <a:srgbClr val="00B0F0"/>
              </a:solidFill>
            </a:endParaRPr>
          </a:p>
        </p:txBody>
      </p:sp>
      <p:sp>
        <p:nvSpPr>
          <p:cNvPr id="63" name="TextBox 62"/>
          <p:cNvSpPr txBox="1"/>
          <p:nvPr/>
        </p:nvSpPr>
        <p:spPr>
          <a:xfrm>
            <a:off x="5760062" y="1647806"/>
            <a:ext cx="2024913" cy="830997"/>
          </a:xfrm>
          <a:prstGeom prst="rect">
            <a:avLst/>
          </a:prstGeom>
          <a:noFill/>
        </p:spPr>
        <p:txBody>
          <a:bodyPr wrap="none" rtlCol="0">
            <a:spAutoFit/>
          </a:bodyPr>
          <a:lstStyle/>
          <a:p>
            <a:r>
              <a:rPr lang="en-AU" sz="1600" b="1" dirty="0" smtClean="0"/>
              <a:t>Steel Cylinder (3)</a:t>
            </a:r>
          </a:p>
          <a:p>
            <a:pPr>
              <a:buFont typeface="Arial" pitchFamily="34" charset="0"/>
              <a:buChar char="•"/>
            </a:pPr>
            <a:r>
              <a:rPr lang="en-AU" sz="1600" dirty="0" smtClean="0"/>
              <a:t> Axial Symmetry</a:t>
            </a:r>
          </a:p>
          <a:p>
            <a:pPr>
              <a:buFont typeface="Arial" pitchFamily="34" charset="0"/>
              <a:buChar char="•"/>
            </a:pPr>
            <a:r>
              <a:rPr lang="en-AU" sz="1600" dirty="0" smtClean="0"/>
              <a:t> Internal Electrodes</a:t>
            </a:r>
            <a:endParaRPr lang="en-AU" sz="1600" dirty="0" smtClean="0">
              <a:solidFill>
                <a:srgbClr val="00B0F0"/>
              </a:solidFill>
            </a:endParaRPr>
          </a:p>
        </p:txBody>
      </p:sp>
      <p:sp>
        <p:nvSpPr>
          <p:cNvPr id="64" name="TextBox 63"/>
          <p:cNvSpPr txBox="1"/>
          <p:nvPr/>
        </p:nvSpPr>
        <p:spPr>
          <a:xfrm>
            <a:off x="113122" y="5304944"/>
            <a:ext cx="3086101" cy="1077218"/>
          </a:xfrm>
          <a:prstGeom prst="rect">
            <a:avLst/>
          </a:prstGeom>
          <a:noFill/>
        </p:spPr>
        <p:txBody>
          <a:bodyPr wrap="none" rtlCol="0">
            <a:spAutoFit/>
          </a:bodyPr>
          <a:lstStyle/>
          <a:p>
            <a:r>
              <a:rPr lang="en-AU" sz="1600" b="1" dirty="0" smtClean="0"/>
              <a:t>Glass Barrel (7)</a:t>
            </a:r>
          </a:p>
          <a:p>
            <a:pPr>
              <a:buFont typeface="Arial" pitchFamily="34" charset="0"/>
              <a:buChar char="•"/>
            </a:pPr>
            <a:r>
              <a:rPr lang="en-AU" sz="1600" dirty="0" smtClean="0"/>
              <a:t> Substrates parallel to flow</a:t>
            </a:r>
          </a:p>
          <a:p>
            <a:pPr>
              <a:buFont typeface="Arial" pitchFamily="34" charset="0"/>
              <a:buChar char="•"/>
            </a:pPr>
            <a:r>
              <a:rPr lang="en-AU" sz="1600" dirty="0" smtClean="0"/>
              <a:t> External Electrodes</a:t>
            </a:r>
          </a:p>
          <a:p>
            <a:pPr>
              <a:buFont typeface="Arial" pitchFamily="34" charset="0"/>
              <a:buChar char="•"/>
            </a:pPr>
            <a:r>
              <a:rPr lang="en-AU" sz="1600" dirty="0" smtClean="0"/>
              <a:t> Band (5) or Coil (2) Electrodes</a:t>
            </a:r>
          </a:p>
        </p:txBody>
      </p:sp>
      <p:sp>
        <p:nvSpPr>
          <p:cNvPr id="65" name="TextBox 64"/>
          <p:cNvSpPr txBox="1"/>
          <p:nvPr/>
        </p:nvSpPr>
        <p:spPr>
          <a:xfrm>
            <a:off x="5092151" y="3471342"/>
            <a:ext cx="3528530" cy="830997"/>
          </a:xfrm>
          <a:prstGeom prst="rect">
            <a:avLst/>
          </a:prstGeom>
          <a:noFill/>
        </p:spPr>
        <p:txBody>
          <a:bodyPr wrap="none" rtlCol="0">
            <a:spAutoFit/>
          </a:bodyPr>
          <a:lstStyle/>
          <a:p>
            <a:r>
              <a:rPr lang="en-AU" sz="1600" b="1" dirty="0" smtClean="0"/>
              <a:t>Glass Cylinder (2)</a:t>
            </a:r>
          </a:p>
          <a:p>
            <a:pPr>
              <a:buFont typeface="Arial" pitchFamily="34" charset="0"/>
              <a:buChar char="•"/>
            </a:pPr>
            <a:r>
              <a:rPr lang="en-AU" sz="1600" dirty="0" smtClean="0"/>
              <a:t> Substrates perpendicular to flow</a:t>
            </a:r>
          </a:p>
          <a:p>
            <a:pPr>
              <a:buFont typeface="Arial" pitchFamily="34" charset="0"/>
              <a:buChar char="•"/>
            </a:pPr>
            <a:r>
              <a:rPr lang="en-AU" sz="1600" dirty="0" smtClean="0"/>
              <a:t> Insulating walls, Internal Electrodes</a:t>
            </a:r>
            <a:endParaRPr lang="en-AU" sz="1600" dirty="0" smtClean="0">
              <a:solidFill>
                <a:srgbClr val="00B0F0"/>
              </a:solidFill>
            </a:endParaRPr>
          </a:p>
        </p:txBody>
      </p:sp>
      <p:grpSp>
        <p:nvGrpSpPr>
          <p:cNvPr id="66" name="Group 65"/>
          <p:cNvGrpSpPr/>
          <p:nvPr/>
        </p:nvGrpSpPr>
        <p:grpSpPr>
          <a:xfrm>
            <a:off x="6828156" y="4745056"/>
            <a:ext cx="2075147" cy="1112293"/>
            <a:chOff x="6024437" y="5016443"/>
            <a:chExt cx="2075147" cy="1112293"/>
          </a:xfrm>
        </p:grpSpPr>
        <p:sp>
          <p:nvSpPr>
            <p:cNvPr id="67" name="Rectangle 66"/>
            <p:cNvSpPr/>
            <p:nvPr/>
          </p:nvSpPr>
          <p:spPr>
            <a:xfrm rot="16200000">
              <a:off x="6830689" y="5754601"/>
              <a:ext cx="363731" cy="384539"/>
            </a:xfrm>
            <a:prstGeom prst="rect">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8" name="Rectangle 67"/>
            <p:cNvSpPr/>
            <p:nvPr/>
          </p:nvSpPr>
          <p:spPr>
            <a:xfrm>
              <a:off x="6455217" y="5379130"/>
              <a:ext cx="1114675" cy="384539"/>
            </a:xfrm>
            <a:prstGeom prst="rect">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9" name="Rectangle 68"/>
            <p:cNvSpPr/>
            <p:nvPr/>
          </p:nvSpPr>
          <p:spPr>
            <a:xfrm rot="16200000">
              <a:off x="6331094" y="5481351"/>
              <a:ext cx="68148" cy="180098"/>
            </a:xfrm>
            <a:prstGeom prst="rect">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0" name="Straight Arrow Connector 69"/>
            <p:cNvCxnSpPr/>
            <p:nvPr/>
          </p:nvCxnSpPr>
          <p:spPr>
            <a:xfrm flipH="1">
              <a:off x="6024437" y="5569885"/>
              <a:ext cx="250682" cy="3028"/>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flipH="1">
              <a:off x="7750640" y="5570702"/>
              <a:ext cx="348944" cy="1394"/>
            </a:xfrm>
            <a:prstGeom prst="straightConnector1">
              <a:avLst/>
            </a:prstGeom>
            <a:ln w="12700">
              <a:solidFill>
                <a:schemeClr val="tx1"/>
              </a:solidFill>
              <a:tailEnd type="triangle" w="sm" len="med"/>
            </a:ln>
          </p:spPr>
          <p:style>
            <a:lnRef idx="1">
              <a:schemeClr val="accent1"/>
            </a:lnRef>
            <a:fillRef idx="0">
              <a:schemeClr val="accent1"/>
            </a:fillRef>
            <a:effectRef idx="0">
              <a:schemeClr val="accent1"/>
            </a:effectRef>
            <a:fontRef idx="minor">
              <a:schemeClr val="tx1"/>
            </a:fontRef>
          </p:style>
        </p:cxnSp>
        <p:sp>
          <p:nvSpPr>
            <p:cNvPr id="72" name="Parallelogram 71"/>
            <p:cNvSpPr/>
            <p:nvPr/>
          </p:nvSpPr>
          <p:spPr>
            <a:xfrm>
              <a:off x="6848668" y="5596752"/>
              <a:ext cx="327750" cy="77881"/>
            </a:xfrm>
            <a:prstGeom prst="parallelogram">
              <a:avLst>
                <a:gd name="adj" fmla="val 120312"/>
              </a:avLst>
            </a:prstGeom>
            <a:solidFill>
              <a:srgbClr val="C00000">
                <a:alpha val="74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3" name="Rectangle 72"/>
            <p:cNvSpPr/>
            <p:nvPr/>
          </p:nvSpPr>
          <p:spPr>
            <a:xfrm rot="16200000">
              <a:off x="7626494" y="5481351"/>
              <a:ext cx="68148" cy="180098"/>
            </a:xfrm>
            <a:prstGeom prst="rect">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4" name="Rectangle 73"/>
            <p:cNvSpPr/>
            <p:nvPr/>
          </p:nvSpPr>
          <p:spPr>
            <a:xfrm rot="16200000">
              <a:off x="6829964" y="5004383"/>
              <a:ext cx="360420" cy="384539"/>
            </a:xfrm>
            <a:prstGeom prst="rect">
              <a:avLst/>
            </a:prstGeom>
            <a:solidFill>
              <a:srgbClr val="00B0F0">
                <a:alpha val="10000"/>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5" name="Rectangle 74"/>
            <p:cNvSpPr/>
            <p:nvPr/>
          </p:nvSpPr>
          <p:spPr>
            <a:xfrm rot="5400000" flipV="1">
              <a:off x="6510848" y="5547368"/>
              <a:ext cx="417644" cy="48062"/>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6" name="Rectangle 75"/>
            <p:cNvSpPr/>
            <p:nvPr/>
          </p:nvSpPr>
          <p:spPr>
            <a:xfrm rot="8080277" flipV="1">
              <a:off x="6716734" y="5545985"/>
              <a:ext cx="569954" cy="50828"/>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7" name="Rectangle 76"/>
            <p:cNvSpPr/>
            <p:nvPr/>
          </p:nvSpPr>
          <p:spPr>
            <a:xfrm rot="5400000" flipV="1">
              <a:off x="7089489" y="5547367"/>
              <a:ext cx="422410" cy="48064"/>
            </a:xfrm>
            <a:prstGeom prst="rect">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78" name="TextBox 77"/>
          <p:cNvSpPr txBox="1"/>
          <p:nvPr/>
        </p:nvSpPr>
        <p:spPr>
          <a:xfrm>
            <a:off x="4518240" y="5323396"/>
            <a:ext cx="2662908" cy="830997"/>
          </a:xfrm>
          <a:prstGeom prst="rect">
            <a:avLst/>
          </a:prstGeom>
          <a:noFill/>
        </p:spPr>
        <p:txBody>
          <a:bodyPr wrap="none" rtlCol="0">
            <a:spAutoFit/>
          </a:bodyPr>
          <a:lstStyle/>
          <a:p>
            <a:r>
              <a:rPr lang="en-AU" sz="1600" b="1" dirty="0" smtClean="0"/>
              <a:t>Glass Cross-piece (2)</a:t>
            </a:r>
          </a:p>
          <a:p>
            <a:pPr>
              <a:buFont typeface="Arial" pitchFamily="34" charset="0"/>
              <a:buChar char="•"/>
            </a:pPr>
            <a:r>
              <a:rPr lang="en-AU" sz="1600" dirty="0" smtClean="0"/>
              <a:t> Substrates parallel to flow</a:t>
            </a:r>
          </a:p>
          <a:p>
            <a:pPr>
              <a:buFont typeface="Arial" pitchFamily="34" charset="0"/>
              <a:buChar char="•"/>
            </a:pPr>
            <a:r>
              <a:rPr lang="en-AU" sz="1600" dirty="0" smtClean="0"/>
              <a:t> External Coil electrodes</a:t>
            </a:r>
            <a:endParaRPr lang="en-AU" sz="1600" dirty="0" smtClean="0">
              <a:solidFill>
                <a:srgbClr val="00B0F0"/>
              </a:solidFill>
            </a:endParaRPr>
          </a:p>
        </p:txBody>
      </p:sp>
      <p:sp>
        <p:nvSpPr>
          <p:cNvPr id="2" name="TextBox 1"/>
          <p:cNvSpPr txBox="1"/>
          <p:nvPr/>
        </p:nvSpPr>
        <p:spPr>
          <a:xfrm>
            <a:off x="4156544" y="6550223"/>
            <a:ext cx="4987456" cy="307777"/>
          </a:xfrm>
          <a:prstGeom prst="rect">
            <a:avLst/>
          </a:prstGeom>
          <a:noFill/>
        </p:spPr>
        <p:txBody>
          <a:bodyPr wrap="none" rtlCol="0">
            <a:spAutoFit/>
          </a:bodyPr>
          <a:lstStyle/>
          <a:p>
            <a:r>
              <a:rPr lang="en-AU" sz="1400" dirty="0" smtClean="0"/>
              <a:t>Whittle et al. Plasma Processes and Polymers, Vol.10, p767 (2013)</a:t>
            </a:r>
            <a:endParaRPr lang="en-AU" sz="1400" dirty="0"/>
          </a:p>
        </p:txBody>
      </p:sp>
      <p:sp>
        <p:nvSpPr>
          <p:cNvPr id="79" name="Title 1"/>
          <p:cNvSpPr>
            <a:spLocks noGrp="1"/>
          </p:cNvSpPr>
          <p:nvPr>
            <p:ph type="title"/>
          </p:nvPr>
        </p:nvSpPr>
        <p:spPr>
          <a:xfrm>
            <a:off x="629841" y="365126"/>
            <a:ext cx="7886700" cy="1325563"/>
          </a:xfrm>
        </p:spPr>
        <p:txBody>
          <a:bodyPr/>
          <a:lstStyle/>
          <a:p>
            <a:r>
              <a:rPr lang="en-AU" dirty="0" smtClean="0"/>
              <a:t>Translatable?</a:t>
            </a:r>
            <a:endParaRPr lang="en-AU" dirty="0"/>
          </a:p>
        </p:txBody>
      </p:sp>
    </p:spTree>
    <p:extLst>
      <p:ext uri="{BB962C8B-B14F-4D97-AF65-F5344CB8AC3E}">
        <p14:creationId xmlns:p14="http://schemas.microsoft.com/office/powerpoint/2010/main" val="3776968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456611" y="2203508"/>
            <a:ext cx="6233160" cy="3755331"/>
            <a:chOff x="815340" y="1535946"/>
            <a:chExt cx="8100060" cy="4880094"/>
          </a:xfrm>
        </p:grpSpPr>
        <p:pic>
          <p:nvPicPr>
            <p:cNvPr id="4" name="Picture 2"/>
            <p:cNvPicPr>
              <a:picLocks noChangeAspect="1" noChangeArrowheads="1"/>
            </p:cNvPicPr>
            <p:nvPr/>
          </p:nvPicPr>
          <p:blipFill>
            <a:blip r:embed="rId3" cstate="print"/>
            <a:srcRect l="605" t="702" r="1244" b="1064"/>
            <a:stretch>
              <a:fillRect/>
            </a:stretch>
          </p:blipFill>
          <p:spPr bwMode="auto">
            <a:xfrm>
              <a:off x="841575" y="1535946"/>
              <a:ext cx="7645138" cy="4788817"/>
            </a:xfrm>
            <a:prstGeom prst="rect">
              <a:avLst/>
            </a:prstGeom>
            <a:noFill/>
            <a:ln w="9525">
              <a:noFill/>
              <a:miter lim="800000"/>
              <a:headEnd/>
              <a:tailEnd/>
            </a:ln>
            <a:effectLst/>
          </p:spPr>
        </p:pic>
        <p:sp>
          <p:nvSpPr>
            <p:cNvPr id="6" name="Rectangle 5"/>
            <p:cNvSpPr/>
            <p:nvPr/>
          </p:nvSpPr>
          <p:spPr bwMode="auto">
            <a:xfrm>
              <a:off x="815340" y="5844540"/>
              <a:ext cx="8100060" cy="5715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smtClean="0">
                <a:ln>
                  <a:noFill/>
                </a:ln>
                <a:solidFill>
                  <a:schemeClr val="tx1"/>
                </a:solidFill>
                <a:effectLst/>
                <a:latin typeface="Arial" charset="0"/>
                <a:cs typeface="Arial" charset="0"/>
              </a:endParaRPr>
            </a:p>
          </p:txBody>
        </p:sp>
        <p:pic>
          <p:nvPicPr>
            <p:cNvPr id="5" name="Picture 4"/>
            <p:cNvPicPr/>
            <p:nvPr/>
          </p:nvPicPr>
          <p:blipFill>
            <a:blip r:embed="rId4" cstate="print">
              <a:clrChange>
                <a:clrFrom>
                  <a:srgbClr val="FFFFFF"/>
                </a:clrFrom>
                <a:clrTo>
                  <a:srgbClr val="FFFFFF">
                    <a:alpha val="0"/>
                  </a:srgbClr>
                </a:clrTo>
              </a:clrChange>
            </a:blip>
            <a:srcRect l="2273" t="91688" r="2161" b="2040"/>
            <a:stretch>
              <a:fillRect/>
            </a:stretch>
          </p:blipFill>
          <p:spPr bwMode="auto">
            <a:xfrm>
              <a:off x="876300" y="5836920"/>
              <a:ext cx="7749540" cy="281940"/>
            </a:xfrm>
            <a:prstGeom prst="rect">
              <a:avLst/>
            </a:prstGeom>
            <a:noFill/>
          </p:spPr>
        </p:pic>
      </p:grpSp>
      <p:sp>
        <p:nvSpPr>
          <p:cNvPr id="8" name="Title 1"/>
          <p:cNvSpPr txBox="1">
            <a:spLocks/>
          </p:cNvSpPr>
          <p:nvPr/>
        </p:nvSpPr>
        <p:spPr>
          <a:xfrm>
            <a:off x="629841" y="365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dirty="0"/>
              <a:t>Translatable?</a:t>
            </a:r>
          </a:p>
        </p:txBody>
      </p:sp>
      <p:sp>
        <p:nvSpPr>
          <p:cNvPr id="9" name="TextBox 8"/>
          <p:cNvSpPr txBox="1"/>
          <p:nvPr/>
        </p:nvSpPr>
        <p:spPr>
          <a:xfrm>
            <a:off x="4156544" y="6550223"/>
            <a:ext cx="4987456" cy="307777"/>
          </a:xfrm>
          <a:prstGeom prst="rect">
            <a:avLst/>
          </a:prstGeom>
          <a:noFill/>
        </p:spPr>
        <p:txBody>
          <a:bodyPr wrap="none" rtlCol="0">
            <a:spAutoFit/>
          </a:bodyPr>
          <a:lstStyle/>
          <a:p>
            <a:r>
              <a:rPr lang="en-AU" sz="1400" dirty="0" smtClean="0"/>
              <a:t>Whittle et al. Plasma Processes and Polymers, Vol.10, p767 (2013)</a:t>
            </a:r>
            <a:endParaRPr lang="en-AU" sz="1400" dirty="0"/>
          </a:p>
        </p:txBody>
      </p:sp>
    </p:spTree>
    <p:extLst>
      <p:ext uri="{BB962C8B-B14F-4D97-AF65-F5344CB8AC3E}">
        <p14:creationId xmlns:p14="http://schemas.microsoft.com/office/powerpoint/2010/main" val="339516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cstate="print">
            <a:clrChange>
              <a:clrFrom>
                <a:srgbClr val="FFFFFF"/>
              </a:clrFrom>
              <a:clrTo>
                <a:srgbClr val="FFFFFF">
                  <a:alpha val="0"/>
                </a:srgbClr>
              </a:clrTo>
            </a:clrChange>
          </a:blip>
          <a:srcRect/>
          <a:stretch>
            <a:fillRect/>
          </a:stretch>
        </p:blipFill>
        <p:spPr bwMode="auto">
          <a:xfrm>
            <a:off x="1235294" y="1907836"/>
            <a:ext cx="6675793" cy="3807415"/>
          </a:xfrm>
          <a:prstGeom prst="rect">
            <a:avLst/>
          </a:prstGeom>
          <a:noFill/>
        </p:spPr>
      </p:pic>
      <p:sp>
        <p:nvSpPr>
          <p:cNvPr id="5" name="Title 1"/>
          <p:cNvSpPr>
            <a:spLocks noGrp="1"/>
          </p:cNvSpPr>
          <p:nvPr>
            <p:ph type="title"/>
          </p:nvPr>
        </p:nvSpPr>
        <p:spPr>
          <a:xfrm>
            <a:off x="629841" y="365126"/>
            <a:ext cx="7886700" cy="1325563"/>
          </a:xfrm>
        </p:spPr>
        <p:txBody>
          <a:bodyPr/>
          <a:lstStyle/>
          <a:p>
            <a:r>
              <a:rPr lang="en-AU" dirty="0"/>
              <a:t>Translatable?</a:t>
            </a:r>
          </a:p>
        </p:txBody>
      </p:sp>
      <p:sp>
        <p:nvSpPr>
          <p:cNvPr id="6" name="TextBox 5"/>
          <p:cNvSpPr txBox="1"/>
          <p:nvPr/>
        </p:nvSpPr>
        <p:spPr>
          <a:xfrm>
            <a:off x="4156544" y="6550223"/>
            <a:ext cx="4987456" cy="307777"/>
          </a:xfrm>
          <a:prstGeom prst="rect">
            <a:avLst/>
          </a:prstGeom>
          <a:noFill/>
        </p:spPr>
        <p:txBody>
          <a:bodyPr wrap="none" rtlCol="0">
            <a:spAutoFit/>
          </a:bodyPr>
          <a:lstStyle/>
          <a:p>
            <a:r>
              <a:rPr lang="en-AU" sz="1400" dirty="0" smtClean="0"/>
              <a:t>Whittle et al. Plasma Processes and Polymers, Vol.10, p767 (2013)</a:t>
            </a:r>
            <a:endParaRPr lang="en-AU" sz="1400" dirty="0"/>
          </a:p>
        </p:txBody>
      </p:sp>
    </p:spTree>
    <p:extLst>
      <p:ext uri="{BB962C8B-B14F-4D97-AF65-F5344CB8AC3E}">
        <p14:creationId xmlns:p14="http://schemas.microsoft.com/office/powerpoint/2010/main" val="4118165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3" cstate="screen"/>
          <a:srcRect/>
          <a:stretch>
            <a:fillRect/>
          </a:stretch>
        </p:blipFill>
        <p:spPr bwMode="auto">
          <a:xfrm>
            <a:off x="0" y="1339214"/>
            <a:ext cx="4739640" cy="4021513"/>
          </a:xfrm>
          <a:prstGeom prst="rect">
            <a:avLst/>
          </a:prstGeom>
          <a:noFill/>
          <a:ln w="9525">
            <a:noFill/>
            <a:miter lim="800000"/>
            <a:headEnd/>
            <a:tailEnd/>
          </a:ln>
        </p:spPr>
      </p:pic>
      <p:pic>
        <p:nvPicPr>
          <p:cNvPr id="6" name="Picture 2"/>
          <p:cNvPicPr>
            <a:picLocks noChangeAspect="1" noChangeArrowheads="1"/>
          </p:cNvPicPr>
          <p:nvPr/>
        </p:nvPicPr>
        <p:blipFill>
          <a:blip r:embed="rId4" cstate="screen"/>
          <a:srcRect/>
          <a:stretch>
            <a:fillRect/>
          </a:stretch>
        </p:blipFill>
        <p:spPr bwMode="auto">
          <a:xfrm>
            <a:off x="4312132" y="1219200"/>
            <a:ext cx="4595648" cy="4038600"/>
          </a:xfrm>
          <a:prstGeom prst="rect">
            <a:avLst/>
          </a:prstGeom>
          <a:noFill/>
          <a:ln w="9525">
            <a:noFill/>
            <a:miter lim="800000"/>
            <a:headEnd/>
            <a:tailEnd/>
          </a:ln>
        </p:spPr>
      </p:pic>
      <p:grpSp>
        <p:nvGrpSpPr>
          <p:cNvPr id="18" name="Group 17"/>
          <p:cNvGrpSpPr/>
          <p:nvPr/>
        </p:nvGrpSpPr>
        <p:grpSpPr>
          <a:xfrm>
            <a:off x="809341" y="5265420"/>
            <a:ext cx="3207260" cy="307777"/>
            <a:chOff x="809341" y="5265420"/>
            <a:chExt cx="3207260" cy="307777"/>
          </a:xfrm>
        </p:grpSpPr>
        <p:sp>
          <p:nvSpPr>
            <p:cNvPr id="11" name="Rectangle 10"/>
            <p:cNvSpPr/>
            <p:nvPr/>
          </p:nvSpPr>
          <p:spPr bwMode="auto">
            <a:xfrm>
              <a:off x="809341" y="5352633"/>
              <a:ext cx="133350" cy="133350"/>
            </a:xfrm>
            <a:prstGeom prst="rect">
              <a:avLst/>
            </a:prstGeom>
            <a:solidFill>
              <a:schemeClr val="tx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b="0" i="0" u="none" strike="noStrike" cap="none" normalizeH="0" baseline="0" smtClean="0">
                <a:ln>
                  <a:noFill/>
                </a:ln>
                <a:solidFill>
                  <a:schemeClr val="tx1"/>
                </a:solidFill>
                <a:effectLst/>
                <a:latin typeface="Arial" charset="0"/>
                <a:cs typeface="Arial" charset="0"/>
              </a:endParaRPr>
            </a:p>
          </p:txBody>
        </p:sp>
        <p:sp>
          <p:nvSpPr>
            <p:cNvPr id="13" name="TextBox 12"/>
            <p:cNvSpPr txBox="1"/>
            <p:nvPr/>
          </p:nvSpPr>
          <p:spPr>
            <a:xfrm>
              <a:off x="1005840" y="5265420"/>
              <a:ext cx="3010761" cy="307777"/>
            </a:xfrm>
            <a:prstGeom prst="rect">
              <a:avLst/>
            </a:prstGeom>
            <a:noFill/>
          </p:spPr>
          <p:txBody>
            <a:bodyPr wrap="none" rtlCol="0">
              <a:spAutoFit/>
            </a:bodyPr>
            <a:lstStyle/>
            <a:p>
              <a:r>
                <a:rPr lang="en-AU" sz="1400" dirty="0" err="1" smtClean="0"/>
                <a:t>Unfractionated</a:t>
              </a:r>
              <a:r>
                <a:rPr lang="en-AU" sz="1400" dirty="0" smtClean="0"/>
                <a:t> Heparin (4</a:t>
              </a:r>
              <a:r>
                <a:rPr lang="en-AU" sz="1400" baseline="30000" dirty="0" smtClean="0"/>
                <a:t>th</a:t>
              </a:r>
              <a:r>
                <a:rPr lang="en-AU" sz="1400" dirty="0" smtClean="0"/>
                <a:t> Int. Std)</a:t>
              </a:r>
              <a:endParaRPr lang="en-AU" sz="1400" dirty="0"/>
            </a:p>
          </p:txBody>
        </p:sp>
      </p:grpSp>
      <p:sp>
        <p:nvSpPr>
          <p:cNvPr id="14" name="TextBox 13"/>
          <p:cNvSpPr txBox="1"/>
          <p:nvPr/>
        </p:nvSpPr>
        <p:spPr>
          <a:xfrm>
            <a:off x="1005840" y="5571232"/>
            <a:ext cx="2619563" cy="307777"/>
          </a:xfrm>
          <a:prstGeom prst="rect">
            <a:avLst/>
          </a:prstGeom>
          <a:noFill/>
        </p:spPr>
        <p:txBody>
          <a:bodyPr wrap="none" rtlCol="0">
            <a:spAutoFit/>
          </a:bodyPr>
          <a:lstStyle/>
          <a:p>
            <a:r>
              <a:rPr lang="en-AU" sz="1400" dirty="0" smtClean="0"/>
              <a:t>Low Molecular Weight Heparin</a:t>
            </a:r>
            <a:endParaRPr lang="en-AU" sz="1400" dirty="0"/>
          </a:p>
        </p:txBody>
      </p:sp>
      <p:grpSp>
        <p:nvGrpSpPr>
          <p:cNvPr id="20" name="Group 19"/>
          <p:cNvGrpSpPr/>
          <p:nvPr/>
        </p:nvGrpSpPr>
        <p:grpSpPr>
          <a:xfrm>
            <a:off x="787624" y="5877044"/>
            <a:ext cx="2094051" cy="307777"/>
            <a:chOff x="787624" y="5844540"/>
            <a:chExt cx="2094051" cy="307777"/>
          </a:xfrm>
        </p:grpSpPr>
        <p:sp>
          <p:nvSpPr>
            <p:cNvPr id="9" name="Isosceles Triangle 8"/>
            <p:cNvSpPr/>
            <p:nvPr/>
          </p:nvSpPr>
          <p:spPr bwMode="auto">
            <a:xfrm>
              <a:off x="787624" y="5922228"/>
              <a:ext cx="176784" cy="152400"/>
            </a:xfrm>
            <a:prstGeom prst="triangle">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smtClean="0">
                <a:ln>
                  <a:noFill/>
                </a:ln>
                <a:solidFill>
                  <a:schemeClr val="tx1"/>
                </a:solidFill>
                <a:effectLst/>
                <a:latin typeface="Arial" charset="0"/>
                <a:cs typeface="Arial" charset="0"/>
              </a:endParaRPr>
            </a:p>
          </p:txBody>
        </p:sp>
        <p:sp>
          <p:nvSpPr>
            <p:cNvPr id="15" name="TextBox 14"/>
            <p:cNvSpPr txBox="1"/>
            <p:nvPr/>
          </p:nvSpPr>
          <p:spPr>
            <a:xfrm>
              <a:off x="1005840" y="5844540"/>
              <a:ext cx="1875835" cy="307777"/>
            </a:xfrm>
            <a:prstGeom prst="rect">
              <a:avLst/>
            </a:prstGeom>
            <a:noFill/>
          </p:spPr>
          <p:txBody>
            <a:bodyPr wrap="none" rtlCol="0">
              <a:spAutoFit/>
            </a:bodyPr>
            <a:lstStyle/>
            <a:p>
              <a:r>
                <a:rPr lang="en-AU" sz="1400" dirty="0" smtClean="0"/>
                <a:t>Chondroitin-4-Sulfate</a:t>
              </a:r>
              <a:endParaRPr lang="en-AU" sz="1400" dirty="0"/>
            </a:p>
          </p:txBody>
        </p:sp>
      </p:grpSp>
      <p:grpSp>
        <p:nvGrpSpPr>
          <p:cNvPr id="22" name="Group 21"/>
          <p:cNvGrpSpPr/>
          <p:nvPr/>
        </p:nvGrpSpPr>
        <p:grpSpPr>
          <a:xfrm>
            <a:off x="809341" y="6488668"/>
            <a:ext cx="1774175" cy="307777"/>
            <a:chOff x="809341" y="6488668"/>
            <a:chExt cx="1774175" cy="307777"/>
          </a:xfrm>
        </p:grpSpPr>
        <p:sp>
          <p:nvSpPr>
            <p:cNvPr id="12" name="Rectangle 11"/>
            <p:cNvSpPr/>
            <p:nvPr/>
          </p:nvSpPr>
          <p:spPr bwMode="auto">
            <a:xfrm rot="2700000">
              <a:off x="809341" y="6575881"/>
              <a:ext cx="133350" cy="133350"/>
            </a:xfrm>
            <a:prstGeom prst="rect">
              <a:avLst/>
            </a:prstGeom>
            <a:solidFill>
              <a:schemeClr val="accent4"/>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b="0" i="0" u="none" strike="noStrike" cap="none" normalizeH="0" baseline="0" smtClean="0">
                <a:ln>
                  <a:noFill/>
                </a:ln>
                <a:solidFill>
                  <a:schemeClr val="tx1"/>
                </a:solidFill>
                <a:effectLst/>
                <a:latin typeface="Arial" charset="0"/>
                <a:cs typeface="Arial" charset="0"/>
              </a:endParaRPr>
            </a:p>
          </p:txBody>
        </p:sp>
        <p:sp>
          <p:nvSpPr>
            <p:cNvPr id="16" name="TextBox 15"/>
            <p:cNvSpPr txBox="1"/>
            <p:nvPr/>
          </p:nvSpPr>
          <p:spPr>
            <a:xfrm>
              <a:off x="1005840" y="6488668"/>
              <a:ext cx="1577676" cy="307777"/>
            </a:xfrm>
            <a:prstGeom prst="rect">
              <a:avLst/>
            </a:prstGeom>
            <a:noFill/>
          </p:spPr>
          <p:txBody>
            <a:bodyPr wrap="none" rtlCol="0">
              <a:spAutoFit/>
            </a:bodyPr>
            <a:lstStyle/>
            <a:p>
              <a:r>
                <a:rPr lang="en-AU" sz="1400" dirty="0" err="1" smtClean="0"/>
                <a:t>Dermatan</a:t>
              </a:r>
              <a:r>
                <a:rPr lang="en-AU" sz="1400" dirty="0" smtClean="0"/>
                <a:t> </a:t>
              </a:r>
              <a:r>
                <a:rPr lang="en-AU" sz="1400" dirty="0" err="1" smtClean="0"/>
                <a:t>Sulfate</a:t>
              </a:r>
              <a:endParaRPr lang="en-AU" sz="1400" dirty="0"/>
            </a:p>
          </p:txBody>
        </p:sp>
      </p:grpSp>
      <p:grpSp>
        <p:nvGrpSpPr>
          <p:cNvPr id="21" name="Group 20"/>
          <p:cNvGrpSpPr/>
          <p:nvPr/>
        </p:nvGrpSpPr>
        <p:grpSpPr>
          <a:xfrm>
            <a:off x="787624" y="6182856"/>
            <a:ext cx="1318197" cy="307777"/>
            <a:chOff x="787624" y="6180296"/>
            <a:chExt cx="1318197" cy="307777"/>
          </a:xfrm>
        </p:grpSpPr>
        <p:sp>
          <p:nvSpPr>
            <p:cNvPr id="10" name="Isosceles Triangle 9"/>
            <p:cNvSpPr/>
            <p:nvPr/>
          </p:nvSpPr>
          <p:spPr bwMode="auto">
            <a:xfrm flipV="1">
              <a:off x="787624" y="6257984"/>
              <a:ext cx="176784" cy="152400"/>
            </a:xfrm>
            <a:prstGeom prst="triangle">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smtClean="0">
                <a:ln>
                  <a:noFill/>
                </a:ln>
                <a:solidFill>
                  <a:schemeClr val="tx1"/>
                </a:solidFill>
                <a:effectLst/>
                <a:latin typeface="Arial" charset="0"/>
                <a:cs typeface="Arial" charset="0"/>
              </a:endParaRPr>
            </a:p>
          </p:txBody>
        </p:sp>
        <p:sp>
          <p:nvSpPr>
            <p:cNvPr id="17" name="TextBox 16"/>
            <p:cNvSpPr txBox="1"/>
            <p:nvPr/>
          </p:nvSpPr>
          <p:spPr>
            <a:xfrm>
              <a:off x="1005840" y="6180296"/>
              <a:ext cx="1099981" cy="307777"/>
            </a:xfrm>
            <a:prstGeom prst="rect">
              <a:avLst/>
            </a:prstGeom>
            <a:noFill/>
          </p:spPr>
          <p:txBody>
            <a:bodyPr wrap="none" rtlCol="0">
              <a:spAutoFit/>
            </a:bodyPr>
            <a:lstStyle/>
            <a:p>
              <a:r>
                <a:rPr lang="en-AU" sz="1400" dirty="0" err="1" smtClean="0"/>
                <a:t>Hyaluronan</a:t>
              </a:r>
              <a:endParaRPr lang="en-AU" sz="1400" dirty="0"/>
            </a:p>
          </p:txBody>
        </p:sp>
      </p:grpSp>
      <p:sp>
        <p:nvSpPr>
          <p:cNvPr id="2" name="Oval 1"/>
          <p:cNvSpPr/>
          <p:nvPr/>
        </p:nvSpPr>
        <p:spPr>
          <a:xfrm>
            <a:off x="781396" y="5613861"/>
            <a:ext cx="193965" cy="19396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267847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sz="half" idx="1"/>
          </p:nvPr>
        </p:nvSpPr>
        <p:spPr/>
        <p:txBody>
          <a:bodyPr/>
          <a:lstStyle/>
          <a:p>
            <a:endParaRPr lang="en-AU"/>
          </a:p>
        </p:txBody>
      </p:sp>
      <p:sp>
        <p:nvSpPr>
          <p:cNvPr id="4" name="Content Placeholder 3"/>
          <p:cNvSpPr>
            <a:spLocks noGrp="1"/>
          </p:cNvSpPr>
          <p:nvPr>
            <p:ph sz="half" idx="2"/>
          </p:nvPr>
        </p:nvSpPr>
        <p:spPr/>
        <p:txBody>
          <a:bodyPr/>
          <a:lstStyle/>
          <a:p>
            <a:endParaRPr lang="en-AU"/>
          </a:p>
        </p:txBody>
      </p:sp>
    </p:spTree>
    <p:extLst>
      <p:ext uri="{BB962C8B-B14F-4D97-AF65-F5344CB8AC3E}">
        <p14:creationId xmlns:p14="http://schemas.microsoft.com/office/powerpoint/2010/main" val="3883017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 where to look?</a:t>
            </a:r>
            <a:endParaRPr lang="en-AU" dirty="0"/>
          </a:p>
        </p:txBody>
      </p:sp>
      <p:sp>
        <p:nvSpPr>
          <p:cNvPr id="3" name="Content Placeholder 2"/>
          <p:cNvSpPr>
            <a:spLocks noGrp="1"/>
          </p:cNvSpPr>
          <p:nvPr>
            <p:ph sz="half" idx="1"/>
          </p:nvPr>
        </p:nvSpPr>
        <p:spPr>
          <a:xfrm>
            <a:off x="628650" y="3082413"/>
            <a:ext cx="3886200" cy="3094550"/>
          </a:xfrm>
        </p:spPr>
        <p:txBody>
          <a:bodyPr/>
          <a:lstStyle/>
          <a:p>
            <a:r>
              <a:rPr lang="en-AU" dirty="0" smtClean="0"/>
              <a:t>Mass Spectrum</a:t>
            </a:r>
          </a:p>
          <a:p>
            <a:r>
              <a:rPr lang="en-AU" dirty="0" smtClean="0"/>
              <a:t>Ion Flux</a:t>
            </a:r>
          </a:p>
          <a:p>
            <a:r>
              <a:rPr lang="en-AU" dirty="0" smtClean="0"/>
              <a:t>Ion Energy Distribution</a:t>
            </a:r>
          </a:p>
          <a:p>
            <a:r>
              <a:rPr lang="en-AU" dirty="0" smtClean="0"/>
              <a:t>Deposition Rate</a:t>
            </a:r>
            <a:endParaRPr lang="en-AU" dirty="0"/>
          </a:p>
        </p:txBody>
      </p:sp>
    </p:spTree>
    <p:extLst>
      <p:ext uri="{BB962C8B-B14F-4D97-AF65-F5344CB8AC3E}">
        <p14:creationId xmlns:p14="http://schemas.microsoft.com/office/powerpoint/2010/main" val="10111070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Power</a:t>
            </a:r>
            <a:endParaRPr lang="en-AU" dirty="0"/>
          </a:p>
        </p:txBody>
      </p:sp>
      <p:pic>
        <p:nvPicPr>
          <p:cNvPr id="4" name="Picture 3"/>
          <p:cNvPicPr>
            <a:picLocks noChangeAspect="1"/>
          </p:cNvPicPr>
          <p:nvPr/>
        </p:nvPicPr>
        <p:blipFill rotWithShape="1">
          <a:blip r:embed="rId3"/>
          <a:srcRect l="22682" t="38004" r="24383" b="10787"/>
          <a:stretch/>
        </p:blipFill>
        <p:spPr>
          <a:xfrm>
            <a:off x="1268362" y="1828799"/>
            <a:ext cx="6887497" cy="3746091"/>
          </a:xfrm>
          <a:prstGeom prst="rect">
            <a:avLst/>
          </a:prstGeom>
        </p:spPr>
      </p:pic>
      <p:sp>
        <p:nvSpPr>
          <p:cNvPr id="5" name="TextBox 4"/>
          <p:cNvSpPr txBox="1"/>
          <p:nvPr/>
        </p:nvSpPr>
        <p:spPr>
          <a:xfrm>
            <a:off x="4909636" y="6550223"/>
            <a:ext cx="4234364" cy="307777"/>
          </a:xfrm>
          <a:prstGeom prst="rect">
            <a:avLst/>
          </a:prstGeom>
          <a:noFill/>
        </p:spPr>
        <p:txBody>
          <a:bodyPr wrap="none" rtlCol="0">
            <a:spAutoFit/>
          </a:bodyPr>
          <a:lstStyle/>
          <a:p>
            <a:r>
              <a:rPr lang="en-GB" sz="1400" dirty="0"/>
              <a:t>Plasma Processes and Polymers Vol.11. p833-41 (2014).</a:t>
            </a:r>
            <a:endParaRPr lang="en-AU" sz="1400" dirty="0"/>
          </a:p>
        </p:txBody>
      </p:sp>
    </p:spTree>
    <p:extLst>
      <p:ext uri="{BB962C8B-B14F-4D97-AF65-F5344CB8AC3E}">
        <p14:creationId xmlns:p14="http://schemas.microsoft.com/office/powerpoint/2010/main" val="41431390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rrowheads="1"/>
          </p:cNvPicPr>
          <p:nvPr/>
        </p:nvPicPr>
        <p:blipFill>
          <a:blip r:embed="rId3" cstate="print"/>
          <a:srcRect/>
          <a:stretch>
            <a:fillRect/>
          </a:stretch>
        </p:blipFill>
        <p:spPr bwMode="auto">
          <a:xfrm>
            <a:off x="3319422" y="2507846"/>
            <a:ext cx="2776762" cy="2160000"/>
          </a:xfrm>
          <a:prstGeom prst="rect">
            <a:avLst/>
          </a:prstGeom>
          <a:noFill/>
          <a:ln w="9525">
            <a:noFill/>
            <a:miter lim="800000"/>
            <a:headEnd/>
            <a:tailEnd/>
          </a:ln>
          <a:effectLst/>
        </p:spPr>
      </p:pic>
      <p:sp>
        <p:nvSpPr>
          <p:cNvPr id="5" name="TextBox 4"/>
          <p:cNvSpPr txBox="1"/>
          <p:nvPr/>
        </p:nvSpPr>
        <p:spPr>
          <a:xfrm>
            <a:off x="5595820" y="2579430"/>
            <a:ext cx="425915" cy="369332"/>
          </a:xfrm>
          <a:prstGeom prst="rect">
            <a:avLst/>
          </a:prstGeom>
          <a:noFill/>
        </p:spPr>
        <p:txBody>
          <a:bodyPr wrap="none" rtlCol="0">
            <a:spAutoFit/>
          </a:bodyPr>
          <a:lstStyle/>
          <a:p>
            <a:r>
              <a:rPr lang="en-AU" dirty="0" smtClean="0"/>
              <a:t>2W</a:t>
            </a:r>
            <a:endParaRPr lang="en-AU" dirty="0"/>
          </a:p>
        </p:txBody>
      </p:sp>
      <p:pic>
        <p:nvPicPr>
          <p:cNvPr id="8195" name="Picture 3"/>
          <p:cNvPicPr>
            <a:picLocks noChangeArrowheads="1"/>
          </p:cNvPicPr>
          <p:nvPr/>
        </p:nvPicPr>
        <p:blipFill>
          <a:blip r:embed="rId4" cstate="print"/>
          <a:srcRect/>
          <a:stretch>
            <a:fillRect/>
          </a:stretch>
        </p:blipFill>
        <p:spPr bwMode="auto">
          <a:xfrm>
            <a:off x="6132234" y="2507846"/>
            <a:ext cx="2776762" cy="2160000"/>
          </a:xfrm>
          <a:prstGeom prst="rect">
            <a:avLst/>
          </a:prstGeom>
          <a:noFill/>
          <a:ln w="9525">
            <a:noFill/>
            <a:miter lim="800000"/>
            <a:headEnd/>
            <a:tailEnd/>
          </a:ln>
          <a:effectLst/>
        </p:spPr>
      </p:pic>
      <p:sp>
        <p:nvSpPr>
          <p:cNvPr id="7" name="TextBox 6"/>
          <p:cNvSpPr txBox="1"/>
          <p:nvPr/>
        </p:nvSpPr>
        <p:spPr>
          <a:xfrm>
            <a:off x="8377737" y="2547680"/>
            <a:ext cx="425915" cy="369332"/>
          </a:xfrm>
          <a:prstGeom prst="rect">
            <a:avLst/>
          </a:prstGeom>
          <a:noFill/>
        </p:spPr>
        <p:txBody>
          <a:bodyPr wrap="none" rtlCol="0">
            <a:spAutoFit/>
          </a:bodyPr>
          <a:lstStyle/>
          <a:p>
            <a:r>
              <a:rPr lang="en-AU" dirty="0" smtClean="0"/>
              <a:t>4W</a:t>
            </a:r>
            <a:endParaRPr lang="en-AU" dirty="0"/>
          </a:p>
        </p:txBody>
      </p:sp>
      <p:pic>
        <p:nvPicPr>
          <p:cNvPr id="8196" name="Picture 4"/>
          <p:cNvPicPr>
            <a:picLocks noChangeArrowheads="1"/>
          </p:cNvPicPr>
          <p:nvPr/>
        </p:nvPicPr>
        <p:blipFill>
          <a:blip r:embed="rId5" cstate="print"/>
          <a:srcRect/>
          <a:stretch>
            <a:fillRect/>
          </a:stretch>
        </p:blipFill>
        <p:spPr bwMode="auto">
          <a:xfrm>
            <a:off x="211014" y="4698000"/>
            <a:ext cx="3047804" cy="2160000"/>
          </a:xfrm>
          <a:prstGeom prst="rect">
            <a:avLst/>
          </a:prstGeom>
          <a:noFill/>
          <a:ln w="9525">
            <a:noFill/>
            <a:miter lim="800000"/>
            <a:headEnd/>
            <a:tailEnd/>
          </a:ln>
          <a:effectLst/>
        </p:spPr>
      </p:pic>
      <p:sp>
        <p:nvSpPr>
          <p:cNvPr id="9" name="TextBox 8"/>
          <p:cNvSpPr txBox="1"/>
          <p:nvPr/>
        </p:nvSpPr>
        <p:spPr>
          <a:xfrm>
            <a:off x="2664487" y="4808280"/>
            <a:ext cx="467488" cy="369332"/>
          </a:xfrm>
          <a:prstGeom prst="rect">
            <a:avLst/>
          </a:prstGeom>
          <a:noFill/>
        </p:spPr>
        <p:txBody>
          <a:bodyPr wrap="none" rtlCol="0">
            <a:spAutoFit/>
          </a:bodyPr>
          <a:lstStyle/>
          <a:p>
            <a:r>
              <a:rPr lang="en-AU" dirty="0" smtClean="0"/>
              <a:t>8W</a:t>
            </a:r>
            <a:endParaRPr lang="en-AU" dirty="0"/>
          </a:p>
        </p:txBody>
      </p:sp>
      <p:pic>
        <p:nvPicPr>
          <p:cNvPr id="8197" name="Picture 5"/>
          <p:cNvPicPr>
            <a:picLocks noChangeArrowheads="1"/>
          </p:cNvPicPr>
          <p:nvPr/>
        </p:nvPicPr>
        <p:blipFill>
          <a:blip r:embed="rId6" cstate="print"/>
          <a:srcRect/>
          <a:stretch>
            <a:fillRect/>
          </a:stretch>
        </p:blipFill>
        <p:spPr bwMode="auto">
          <a:xfrm>
            <a:off x="3229301" y="4698000"/>
            <a:ext cx="2856131" cy="2160000"/>
          </a:xfrm>
          <a:prstGeom prst="rect">
            <a:avLst/>
          </a:prstGeom>
          <a:noFill/>
          <a:ln w="9525">
            <a:noFill/>
            <a:miter lim="800000"/>
            <a:headEnd/>
            <a:tailEnd/>
          </a:ln>
          <a:effectLst/>
        </p:spPr>
      </p:pic>
      <p:sp>
        <p:nvSpPr>
          <p:cNvPr id="11" name="TextBox 10"/>
          <p:cNvSpPr txBox="1"/>
          <p:nvPr/>
        </p:nvSpPr>
        <p:spPr>
          <a:xfrm>
            <a:off x="5434693" y="4779705"/>
            <a:ext cx="539229" cy="369332"/>
          </a:xfrm>
          <a:prstGeom prst="rect">
            <a:avLst/>
          </a:prstGeom>
          <a:noFill/>
        </p:spPr>
        <p:txBody>
          <a:bodyPr wrap="none" rtlCol="0">
            <a:spAutoFit/>
          </a:bodyPr>
          <a:lstStyle/>
          <a:p>
            <a:r>
              <a:rPr lang="en-AU" dirty="0" smtClean="0"/>
              <a:t>16W</a:t>
            </a:r>
            <a:endParaRPr lang="en-AU" dirty="0"/>
          </a:p>
        </p:txBody>
      </p:sp>
      <p:pic>
        <p:nvPicPr>
          <p:cNvPr id="8198" name="Picture 6"/>
          <p:cNvPicPr>
            <a:picLocks noChangeArrowheads="1"/>
          </p:cNvPicPr>
          <p:nvPr/>
        </p:nvPicPr>
        <p:blipFill>
          <a:blip r:embed="rId7" cstate="print"/>
          <a:srcRect/>
          <a:stretch>
            <a:fillRect/>
          </a:stretch>
        </p:blipFill>
        <p:spPr bwMode="auto">
          <a:xfrm>
            <a:off x="6055915" y="4698000"/>
            <a:ext cx="2853081" cy="2160000"/>
          </a:xfrm>
          <a:prstGeom prst="rect">
            <a:avLst/>
          </a:prstGeom>
          <a:noFill/>
          <a:ln w="9525">
            <a:noFill/>
            <a:miter lim="800000"/>
            <a:headEnd/>
            <a:tailEnd/>
          </a:ln>
          <a:effectLst/>
        </p:spPr>
      </p:pic>
      <p:sp>
        <p:nvSpPr>
          <p:cNvPr id="13" name="TextBox 12"/>
          <p:cNvSpPr txBox="1"/>
          <p:nvPr/>
        </p:nvSpPr>
        <p:spPr>
          <a:xfrm>
            <a:off x="8320437" y="4754305"/>
            <a:ext cx="538652" cy="369332"/>
          </a:xfrm>
          <a:prstGeom prst="rect">
            <a:avLst/>
          </a:prstGeom>
          <a:noFill/>
        </p:spPr>
        <p:txBody>
          <a:bodyPr wrap="none" rtlCol="0">
            <a:spAutoFit/>
          </a:bodyPr>
          <a:lstStyle/>
          <a:p>
            <a:r>
              <a:rPr lang="en-AU" dirty="0" smtClean="0"/>
              <a:t>32W</a:t>
            </a:r>
            <a:endParaRPr lang="en-AU" dirty="0"/>
          </a:p>
        </p:txBody>
      </p:sp>
      <p:pic>
        <p:nvPicPr>
          <p:cNvPr id="8199" name="Picture 7"/>
          <p:cNvPicPr>
            <a:picLocks noChangeArrowheads="1"/>
          </p:cNvPicPr>
          <p:nvPr/>
        </p:nvPicPr>
        <p:blipFill>
          <a:blip r:embed="rId8" cstate="print"/>
          <a:srcRect/>
          <a:stretch>
            <a:fillRect/>
          </a:stretch>
        </p:blipFill>
        <p:spPr bwMode="auto">
          <a:xfrm>
            <a:off x="211014" y="2507846"/>
            <a:ext cx="3072357" cy="2160000"/>
          </a:xfrm>
          <a:prstGeom prst="rect">
            <a:avLst/>
          </a:prstGeom>
          <a:noFill/>
          <a:ln w="9525">
            <a:noFill/>
            <a:miter lim="800000"/>
            <a:headEnd/>
            <a:tailEnd/>
          </a:ln>
          <a:effectLst/>
        </p:spPr>
      </p:pic>
      <p:sp>
        <p:nvSpPr>
          <p:cNvPr id="20" name="TextBox 19"/>
          <p:cNvSpPr txBox="1"/>
          <p:nvPr/>
        </p:nvSpPr>
        <p:spPr>
          <a:xfrm>
            <a:off x="2709745" y="2576255"/>
            <a:ext cx="506870" cy="369332"/>
          </a:xfrm>
          <a:prstGeom prst="rect">
            <a:avLst/>
          </a:prstGeom>
          <a:noFill/>
        </p:spPr>
        <p:txBody>
          <a:bodyPr wrap="none" rtlCol="0">
            <a:spAutoFit/>
          </a:bodyPr>
          <a:lstStyle/>
          <a:p>
            <a:r>
              <a:rPr lang="en-AU" dirty="0" smtClean="0"/>
              <a:t>0W</a:t>
            </a:r>
            <a:endParaRPr lang="en-AU" dirty="0"/>
          </a:p>
        </p:txBody>
      </p:sp>
      <p:pic>
        <p:nvPicPr>
          <p:cNvPr id="15" name="Picture 2"/>
          <p:cNvPicPr>
            <a:picLocks noChangeAspect="1" noChangeArrowheads="1"/>
          </p:cNvPicPr>
          <p:nvPr/>
        </p:nvPicPr>
        <p:blipFill>
          <a:blip r:embed="rId9" cstate="print"/>
          <a:srcRect l="11270"/>
          <a:stretch>
            <a:fillRect/>
          </a:stretch>
        </p:blipFill>
        <p:spPr bwMode="auto">
          <a:xfrm>
            <a:off x="211014" y="176594"/>
            <a:ext cx="2498731" cy="2100723"/>
          </a:xfrm>
          <a:prstGeom prst="rect">
            <a:avLst/>
          </a:prstGeom>
          <a:noFill/>
          <a:ln w="9525">
            <a:noFill/>
            <a:miter lim="800000"/>
            <a:headEnd/>
            <a:tailEnd/>
          </a:ln>
          <a:effectLst/>
        </p:spPr>
      </p:pic>
    </p:spTree>
    <p:extLst>
      <p:ext uri="{BB962C8B-B14F-4D97-AF65-F5344CB8AC3E}">
        <p14:creationId xmlns:p14="http://schemas.microsoft.com/office/powerpoint/2010/main" val="14037507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47"/>
          <p:cNvGrpSpPr/>
          <p:nvPr/>
        </p:nvGrpSpPr>
        <p:grpSpPr>
          <a:xfrm>
            <a:off x="0" y="796335"/>
            <a:ext cx="8681651" cy="5643577"/>
            <a:chOff x="0" y="796335"/>
            <a:chExt cx="8681651" cy="5643577"/>
          </a:xfrm>
        </p:grpSpPr>
        <p:sp>
          <p:nvSpPr>
            <p:cNvPr id="7" name="TextBox 6"/>
            <p:cNvSpPr txBox="1"/>
            <p:nvPr/>
          </p:nvSpPr>
          <p:spPr>
            <a:xfrm>
              <a:off x="117019" y="1579821"/>
              <a:ext cx="506870" cy="369332"/>
            </a:xfrm>
            <a:prstGeom prst="rect">
              <a:avLst/>
            </a:prstGeom>
            <a:noFill/>
          </p:spPr>
          <p:txBody>
            <a:bodyPr wrap="none" rtlCol="0">
              <a:spAutoFit/>
            </a:bodyPr>
            <a:lstStyle/>
            <a:p>
              <a:r>
                <a:rPr lang="en-AU" dirty="0" smtClean="0"/>
                <a:t>4W</a:t>
              </a:r>
              <a:endParaRPr lang="en-AU" dirty="0"/>
            </a:p>
          </p:txBody>
        </p:sp>
        <p:sp>
          <p:nvSpPr>
            <p:cNvPr id="9" name="TextBox 8"/>
            <p:cNvSpPr txBox="1"/>
            <p:nvPr/>
          </p:nvSpPr>
          <p:spPr>
            <a:xfrm>
              <a:off x="1204359" y="796335"/>
              <a:ext cx="824265" cy="369332"/>
            </a:xfrm>
            <a:prstGeom prst="rect">
              <a:avLst/>
            </a:prstGeom>
            <a:noFill/>
          </p:spPr>
          <p:txBody>
            <a:bodyPr wrap="none" rtlCol="0">
              <a:spAutoFit/>
            </a:bodyPr>
            <a:lstStyle/>
            <a:p>
              <a:r>
                <a:rPr lang="en-AU" dirty="0" smtClean="0"/>
                <a:t>2 </a:t>
              </a:r>
              <a:r>
                <a:rPr lang="en-AU" dirty="0" err="1" smtClean="0"/>
                <a:t>sccm</a:t>
              </a:r>
              <a:endParaRPr lang="en-AU" dirty="0"/>
            </a:p>
          </p:txBody>
        </p:sp>
        <p:sp>
          <p:nvSpPr>
            <p:cNvPr id="29" name="TextBox 28"/>
            <p:cNvSpPr txBox="1"/>
            <p:nvPr/>
          </p:nvSpPr>
          <p:spPr>
            <a:xfrm>
              <a:off x="117019" y="2919523"/>
              <a:ext cx="506870" cy="369332"/>
            </a:xfrm>
            <a:prstGeom prst="rect">
              <a:avLst/>
            </a:prstGeom>
            <a:noFill/>
          </p:spPr>
          <p:txBody>
            <a:bodyPr wrap="none" rtlCol="0">
              <a:spAutoFit/>
            </a:bodyPr>
            <a:lstStyle/>
            <a:p>
              <a:r>
                <a:rPr lang="en-AU" dirty="0" smtClean="0"/>
                <a:t>8W</a:t>
              </a:r>
              <a:endParaRPr lang="en-AU" dirty="0"/>
            </a:p>
          </p:txBody>
        </p:sp>
        <p:sp>
          <p:nvSpPr>
            <p:cNvPr id="30" name="TextBox 29"/>
            <p:cNvSpPr txBox="1"/>
            <p:nvPr/>
          </p:nvSpPr>
          <p:spPr>
            <a:xfrm>
              <a:off x="0" y="4259225"/>
              <a:ext cx="623889" cy="369332"/>
            </a:xfrm>
            <a:prstGeom prst="rect">
              <a:avLst/>
            </a:prstGeom>
            <a:noFill/>
          </p:spPr>
          <p:txBody>
            <a:bodyPr wrap="none" rtlCol="0">
              <a:spAutoFit/>
            </a:bodyPr>
            <a:lstStyle/>
            <a:p>
              <a:r>
                <a:rPr lang="en-AU" dirty="0" smtClean="0"/>
                <a:t>16W</a:t>
              </a:r>
              <a:endParaRPr lang="en-AU" dirty="0"/>
            </a:p>
          </p:txBody>
        </p:sp>
        <p:sp>
          <p:nvSpPr>
            <p:cNvPr id="31" name="TextBox 30"/>
            <p:cNvSpPr txBox="1"/>
            <p:nvPr/>
          </p:nvSpPr>
          <p:spPr>
            <a:xfrm>
              <a:off x="0" y="5598926"/>
              <a:ext cx="623889" cy="369332"/>
            </a:xfrm>
            <a:prstGeom prst="rect">
              <a:avLst/>
            </a:prstGeom>
            <a:noFill/>
          </p:spPr>
          <p:txBody>
            <a:bodyPr wrap="none" rtlCol="0">
              <a:spAutoFit/>
            </a:bodyPr>
            <a:lstStyle/>
            <a:p>
              <a:r>
                <a:rPr lang="en-AU" dirty="0" smtClean="0"/>
                <a:t>32W</a:t>
              </a:r>
              <a:endParaRPr lang="en-AU" dirty="0"/>
            </a:p>
          </p:txBody>
        </p:sp>
        <p:sp>
          <p:nvSpPr>
            <p:cNvPr id="32" name="TextBox 31"/>
            <p:cNvSpPr txBox="1"/>
            <p:nvPr/>
          </p:nvSpPr>
          <p:spPr>
            <a:xfrm>
              <a:off x="3224546" y="796335"/>
              <a:ext cx="824265" cy="369332"/>
            </a:xfrm>
            <a:prstGeom prst="rect">
              <a:avLst/>
            </a:prstGeom>
            <a:noFill/>
          </p:spPr>
          <p:txBody>
            <a:bodyPr wrap="none" rtlCol="0">
              <a:spAutoFit/>
            </a:bodyPr>
            <a:lstStyle/>
            <a:p>
              <a:r>
                <a:rPr lang="en-AU" dirty="0" smtClean="0"/>
                <a:t>4 </a:t>
              </a:r>
              <a:r>
                <a:rPr lang="en-AU" dirty="0" err="1" smtClean="0"/>
                <a:t>sccm</a:t>
              </a:r>
              <a:endParaRPr lang="en-AU" dirty="0"/>
            </a:p>
          </p:txBody>
        </p:sp>
        <p:sp>
          <p:nvSpPr>
            <p:cNvPr id="33" name="TextBox 32"/>
            <p:cNvSpPr txBox="1"/>
            <p:nvPr/>
          </p:nvSpPr>
          <p:spPr>
            <a:xfrm>
              <a:off x="5244733" y="796335"/>
              <a:ext cx="824265" cy="369332"/>
            </a:xfrm>
            <a:prstGeom prst="rect">
              <a:avLst/>
            </a:prstGeom>
            <a:noFill/>
          </p:spPr>
          <p:txBody>
            <a:bodyPr wrap="none" rtlCol="0">
              <a:spAutoFit/>
            </a:bodyPr>
            <a:lstStyle/>
            <a:p>
              <a:r>
                <a:rPr lang="en-AU" dirty="0" smtClean="0"/>
                <a:t>6 </a:t>
              </a:r>
              <a:r>
                <a:rPr lang="en-AU" dirty="0" err="1" smtClean="0"/>
                <a:t>sccm</a:t>
              </a:r>
              <a:endParaRPr lang="en-AU" dirty="0"/>
            </a:p>
          </p:txBody>
        </p:sp>
        <p:sp>
          <p:nvSpPr>
            <p:cNvPr id="34" name="TextBox 33"/>
            <p:cNvSpPr txBox="1"/>
            <p:nvPr/>
          </p:nvSpPr>
          <p:spPr>
            <a:xfrm>
              <a:off x="7264919" y="796335"/>
              <a:ext cx="824265" cy="369332"/>
            </a:xfrm>
            <a:prstGeom prst="rect">
              <a:avLst/>
            </a:prstGeom>
            <a:noFill/>
          </p:spPr>
          <p:txBody>
            <a:bodyPr wrap="none" rtlCol="0">
              <a:spAutoFit/>
            </a:bodyPr>
            <a:lstStyle/>
            <a:p>
              <a:r>
                <a:rPr lang="en-AU" dirty="0" smtClean="0"/>
                <a:t>8 </a:t>
              </a:r>
              <a:r>
                <a:rPr lang="en-AU" dirty="0" err="1" smtClean="0"/>
                <a:t>sccm</a:t>
              </a:r>
              <a:endParaRPr lang="en-AU" dirty="0"/>
            </a:p>
          </p:txBody>
        </p:sp>
        <p:pic>
          <p:nvPicPr>
            <p:cNvPr id="1029" name="Picture 5"/>
            <p:cNvPicPr>
              <a:picLocks noChangeAspect="1" noChangeArrowheads="1"/>
            </p:cNvPicPr>
            <p:nvPr/>
          </p:nvPicPr>
          <p:blipFill>
            <a:blip r:embed="rId3" cstate="print"/>
            <a:srcRect/>
            <a:stretch>
              <a:fillRect/>
            </a:stretch>
          </p:blipFill>
          <p:spPr bwMode="auto">
            <a:xfrm>
              <a:off x="649524" y="2482811"/>
              <a:ext cx="1980000" cy="1294680"/>
            </a:xfrm>
            <a:prstGeom prst="rect">
              <a:avLst/>
            </a:prstGeom>
            <a:noFill/>
            <a:ln w="9525">
              <a:noFill/>
              <a:miter lim="800000"/>
              <a:headEnd/>
              <a:tailEnd/>
            </a:ln>
            <a:effectLst/>
          </p:spPr>
        </p:pic>
        <p:pic>
          <p:nvPicPr>
            <p:cNvPr id="1031" name="Picture 7"/>
            <p:cNvPicPr>
              <a:picLocks noChangeAspect="1" noChangeArrowheads="1"/>
            </p:cNvPicPr>
            <p:nvPr/>
          </p:nvPicPr>
          <p:blipFill>
            <a:blip r:embed="rId4" cstate="print"/>
            <a:srcRect/>
            <a:stretch>
              <a:fillRect/>
            </a:stretch>
          </p:blipFill>
          <p:spPr bwMode="auto">
            <a:xfrm>
              <a:off x="649524" y="5145231"/>
              <a:ext cx="1980000" cy="1294681"/>
            </a:xfrm>
            <a:prstGeom prst="rect">
              <a:avLst/>
            </a:prstGeom>
            <a:noFill/>
            <a:ln w="9525">
              <a:noFill/>
              <a:miter lim="800000"/>
              <a:headEnd/>
              <a:tailEnd/>
            </a:ln>
            <a:effectLst/>
          </p:spPr>
        </p:pic>
        <p:pic>
          <p:nvPicPr>
            <p:cNvPr id="1035" name="Picture 11"/>
            <p:cNvPicPr>
              <a:picLocks noChangeAspect="1" noChangeArrowheads="1"/>
            </p:cNvPicPr>
            <p:nvPr/>
          </p:nvPicPr>
          <p:blipFill>
            <a:blip r:embed="rId5" cstate="print"/>
            <a:srcRect/>
            <a:stretch>
              <a:fillRect/>
            </a:stretch>
          </p:blipFill>
          <p:spPr bwMode="auto">
            <a:xfrm>
              <a:off x="2673988" y="5145232"/>
              <a:ext cx="1980000" cy="1294680"/>
            </a:xfrm>
            <a:prstGeom prst="rect">
              <a:avLst/>
            </a:prstGeom>
            <a:noFill/>
            <a:ln w="9525">
              <a:noFill/>
              <a:miter lim="800000"/>
              <a:headEnd/>
              <a:tailEnd/>
            </a:ln>
            <a:effectLst/>
          </p:spPr>
        </p:pic>
        <p:pic>
          <p:nvPicPr>
            <p:cNvPr id="1026" name="Picture 2"/>
            <p:cNvPicPr>
              <a:picLocks noChangeAspect="1" noChangeArrowheads="1"/>
            </p:cNvPicPr>
            <p:nvPr/>
          </p:nvPicPr>
          <p:blipFill>
            <a:blip r:embed="rId6" cstate="print"/>
            <a:srcRect/>
            <a:stretch>
              <a:fillRect/>
            </a:stretch>
          </p:blipFill>
          <p:spPr bwMode="auto">
            <a:xfrm>
              <a:off x="4677187" y="1152066"/>
              <a:ext cx="1980000" cy="1294680"/>
            </a:xfrm>
            <a:prstGeom prst="rect">
              <a:avLst/>
            </a:prstGeom>
            <a:noFill/>
            <a:ln w="9525">
              <a:noFill/>
              <a:miter lim="800000"/>
              <a:headEnd/>
              <a:tailEnd/>
            </a:ln>
            <a:effectLst/>
          </p:spPr>
        </p:pic>
        <p:pic>
          <p:nvPicPr>
            <p:cNvPr id="2" name="Picture 3"/>
            <p:cNvPicPr>
              <a:picLocks noChangeAspect="1" noChangeArrowheads="1"/>
            </p:cNvPicPr>
            <p:nvPr/>
          </p:nvPicPr>
          <p:blipFill>
            <a:blip r:embed="rId7" cstate="print"/>
            <a:srcRect/>
            <a:stretch>
              <a:fillRect/>
            </a:stretch>
          </p:blipFill>
          <p:spPr bwMode="auto">
            <a:xfrm>
              <a:off x="4677187" y="2483121"/>
              <a:ext cx="1980000" cy="1294681"/>
            </a:xfrm>
            <a:prstGeom prst="rect">
              <a:avLst/>
            </a:prstGeom>
            <a:noFill/>
            <a:ln w="9525">
              <a:noFill/>
              <a:miter lim="800000"/>
              <a:headEnd/>
              <a:tailEnd/>
            </a:ln>
            <a:effectLst/>
          </p:spPr>
        </p:pic>
        <p:pic>
          <p:nvPicPr>
            <p:cNvPr id="3" name="Picture 4"/>
            <p:cNvPicPr>
              <a:picLocks noChangeAspect="1" noChangeArrowheads="1"/>
            </p:cNvPicPr>
            <p:nvPr/>
          </p:nvPicPr>
          <p:blipFill>
            <a:blip r:embed="rId8" cstate="print"/>
            <a:srcRect/>
            <a:stretch>
              <a:fillRect/>
            </a:stretch>
          </p:blipFill>
          <p:spPr bwMode="auto">
            <a:xfrm>
              <a:off x="4677187" y="3814177"/>
              <a:ext cx="1980000" cy="1294680"/>
            </a:xfrm>
            <a:prstGeom prst="rect">
              <a:avLst/>
            </a:prstGeom>
            <a:noFill/>
            <a:ln w="9525">
              <a:noFill/>
              <a:miter lim="800000"/>
              <a:headEnd/>
              <a:tailEnd/>
            </a:ln>
            <a:effectLst/>
          </p:spPr>
        </p:pic>
        <p:pic>
          <p:nvPicPr>
            <p:cNvPr id="4" name="Picture 5"/>
            <p:cNvPicPr>
              <a:picLocks noChangeAspect="1" noChangeArrowheads="1"/>
            </p:cNvPicPr>
            <p:nvPr/>
          </p:nvPicPr>
          <p:blipFill>
            <a:blip r:embed="rId9" cstate="print"/>
            <a:srcRect/>
            <a:stretch>
              <a:fillRect/>
            </a:stretch>
          </p:blipFill>
          <p:spPr bwMode="auto">
            <a:xfrm>
              <a:off x="4677187" y="5145231"/>
              <a:ext cx="1980000" cy="1294681"/>
            </a:xfrm>
            <a:prstGeom prst="rect">
              <a:avLst/>
            </a:prstGeom>
            <a:noFill/>
            <a:ln w="9525">
              <a:noFill/>
              <a:miter lim="800000"/>
              <a:headEnd/>
              <a:tailEnd/>
            </a:ln>
            <a:effectLst/>
          </p:spPr>
        </p:pic>
        <p:pic>
          <p:nvPicPr>
            <p:cNvPr id="8" name="Picture 6"/>
            <p:cNvPicPr>
              <a:picLocks noChangeAspect="1" noChangeArrowheads="1"/>
            </p:cNvPicPr>
            <p:nvPr/>
          </p:nvPicPr>
          <p:blipFill>
            <a:blip r:embed="rId10" cstate="print"/>
            <a:srcRect/>
            <a:stretch>
              <a:fillRect/>
            </a:stretch>
          </p:blipFill>
          <p:spPr bwMode="auto">
            <a:xfrm>
              <a:off x="6701651" y="1152066"/>
              <a:ext cx="1980000" cy="1294680"/>
            </a:xfrm>
            <a:prstGeom prst="rect">
              <a:avLst/>
            </a:prstGeom>
            <a:noFill/>
            <a:ln w="9525">
              <a:noFill/>
              <a:miter lim="800000"/>
              <a:headEnd/>
              <a:tailEnd/>
            </a:ln>
            <a:effectLst/>
          </p:spPr>
        </p:pic>
        <p:pic>
          <p:nvPicPr>
            <p:cNvPr id="10" name="Picture 7"/>
            <p:cNvPicPr>
              <a:picLocks noChangeAspect="1" noChangeArrowheads="1"/>
            </p:cNvPicPr>
            <p:nvPr/>
          </p:nvPicPr>
          <p:blipFill>
            <a:blip r:embed="rId11" cstate="print"/>
            <a:srcRect/>
            <a:stretch>
              <a:fillRect/>
            </a:stretch>
          </p:blipFill>
          <p:spPr bwMode="auto">
            <a:xfrm>
              <a:off x="6701651" y="2483121"/>
              <a:ext cx="1980000" cy="1294680"/>
            </a:xfrm>
            <a:prstGeom prst="rect">
              <a:avLst/>
            </a:prstGeom>
            <a:noFill/>
            <a:ln w="9525">
              <a:noFill/>
              <a:miter lim="800000"/>
              <a:headEnd/>
              <a:tailEnd/>
            </a:ln>
            <a:effectLst/>
          </p:spPr>
        </p:pic>
        <p:pic>
          <p:nvPicPr>
            <p:cNvPr id="12" name="Picture 8"/>
            <p:cNvPicPr>
              <a:picLocks noChangeAspect="1" noChangeArrowheads="1"/>
            </p:cNvPicPr>
            <p:nvPr/>
          </p:nvPicPr>
          <p:blipFill>
            <a:blip r:embed="rId12" cstate="print"/>
            <a:srcRect/>
            <a:stretch>
              <a:fillRect/>
            </a:stretch>
          </p:blipFill>
          <p:spPr bwMode="auto">
            <a:xfrm>
              <a:off x="6701651" y="3814176"/>
              <a:ext cx="1980000" cy="1294681"/>
            </a:xfrm>
            <a:prstGeom prst="rect">
              <a:avLst/>
            </a:prstGeom>
            <a:noFill/>
            <a:ln w="9525">
              <a:noFill/>
              <a:miter lim="800000"/>
              <a:headEnd/>
              <a:tailEnd/>
            </a:ln>
            <a:effectLst/>
          </p:spPr>
        </p:pic>
        <p:pic>
          <p:nvPicPr>
            <p:cNvPr id="14" name="Picture 9"/>
            <p:cNvPicPr>
              <a:picLocks noChangeAspect="1" noChangeArrowheads="1"/>
            </p:cNvPicPr>
            <p:nvPr/>
          </p:nvPicPr>
          <p:blipFill>
            <a:blip r:embed="rId13" cstate="print"/>
            <a:srcRect/>
            <a:stretch>
              <a:fillRect/>
            </a:stretch>
          </p:blipFill>
          <p:spPr bwMode="auto">
            <a:xfrm>
              <a:off x="6701651" y="5145232"/>
              <a:ext cx="1980000" cy="1294680"/>
            </a:xfrm>
            <a:prstGeom prst="rect">
              <a:avLst/>
            </a:prstGeom>
            <a:noFill/>
            <a:ln w="9525">
              <a:noFill/>
              <a:miter lim="800000"/>
              <a:headEnd/>
              <a:tailEnd/>
            </a:ln>
            <a:effectLst/>
          </p:spPr>
        </p:pic>
        <p:pic>
          <p:nvPicPr>
            <p:cNvPr id="40" name="Picture 10"/>
            <p:cNvPicPr>
              <a:picLocks noChangeAspect="1" noChangeArrowheads="1"/>
            </p:cNvPicPr>
            <p:nvPr/>
          </p:nvPicPr>
          <p:blipFill>
            <a:blip r:embed="rId14" cstate="print"/>
            <a:srcRect/>
            <a:stretch>
              <a:fillRect/>
            </a:stretch>
          </p:blipFill>
          <p:spPr bwMode="auto">
            <a:xfrm>
              <a:off x="2673988" y="3814176"/>
              <a:ext cx="1980000" cy="1294680"/>
            </a:xfrm>
            <a:prstGeom prst="rect">
              <a:avLst/>
            </a:prstGeom>
            <a:noFill/>
            <a:ln w="9525">
              <a:noFill/>
              <a:miter lim="800000"/>
              <a:headEnd/>
              <a:tailEnd/>
            </a:ln>
            <a:effectLst/>
          </p:spPr>
        </p:pic>
        <p:pic>
          <p:nvPicPr>
            <p:cNvPr id="41" name="Picture 4"/>
            <p:cNvPicPr>
              <a:picLocks noChangeAspect="1" noChangeArrowheads="1"/>
            </p:cNvPicPr>
            <p:nvPr/>
          </p:nvPicPr>
          <p:blipFill>
            <a:blip r:embed="rId15" cstate="print"/>
            <a:srcRect/>
            <a:stretch>
              <a:fillRect/>
            </a:stretch>
          </p:blipFill>
          <p:spPr bwMode="auto">
            <a:xfrm>
              <a:off x="649524" y="1152066"/>
              <a:ext cx="1980000" cy="1294215"/>
            </a:xfrm>
            <a:prstGeom prst="rect">
              <a:avLst/>
            </a:prstGeom>
            <a:noFill/>
            <a:ln w="9525">
              <a:noFill/>
              <a:miter lim="800000"/>
              <a:headEnd/>
              <a:tailEnd/>
            </a:ln>
            <a:effectLst/>
          </p:spPr>
        </p:pic>
        <p:pic>
          <p:nvPicPr>
            <p:cNvPr id="43" name="Picture 6"/>
            <p:cNvPicPr>
              <a:picLocks noChangeAspect="1" noChangeArrowheads="1"/>
            </p:cNvPicPr>
            <p:nvPr/>
          </p:nvPicPr>
          <p:blipFill>
            <a:blip r:embed="rId16" cstate="print"/>
            <a:srcRect/>
            <a:stretch>
              <a:fillRect/>
            </a:stretch>
          </p:blipFill>
          <p:spPr bwMode="auto">
            <a:xfrm>
              <a:off x="649524" y="3814021"/>
              <a:ext cx="1980000" cy="1294680"/>
            </a:xfrm>
            <a:prstGeom prst="rect">
              <a:avLst/>
            </a:prstGeom>
            <a:noFill/>
            <a:ln w="9525">
              <a:noFill/>
              <a:miter lim="800000"/>
              <a:headEnd/>
              <a:tailEnd/>
            </a:ln>
            <a:effectLst/>
          </p:spPr>
        </p:pic>
        <p:pic>
          <p:nvPicPr>
            <p:cNvPr id="44" name="Picture 8"/>
            <p:cNvPicPr>
              <a:picLocks noChangeAspect="1" noChangeArrowheads="1"/>
            </p:cNvPicPr>
            <p:nvPr/>
          </p:nvPicPr>
          <p:blipFill>
            <a:blip r:embed="rId17" cstate="print"/>
            <a:srcRect/>
            <a:stretch>
              <a:fillRect/>
            </a:stretch>
          </p:blipFill>
          <p:spPr bwMode="auto">
            <a:xfrm>
              <a:off x="2673988" y="1152066"/>
              <a:ext cx="1980000" cy="1294680"/>
            </a:xfrm>
            <a:prstGeom prst="rect">
              <a:avLst/>
            </a:prstGeom>
            <a:noFill/>
            <a:ln w="9525">
              <a:noFill/>
              <a:miter lim="800000"/>
              <a:headEnd/>
              <a:tailEnd/>
            </a:ln>
            <a:effectLst/>
          </p:spPr>
        </p:pic>
        <p:pic>
          <p:nvPicPr>
            <p:cNvPr id="45" name="Picture 9"/>
            <p:cNvPicPr>
              <a:picLocks noChangeAspect="1" noChangeArrowheads="1"/>
            </p:cNvPicPr>
            <p:nvPr/>
          </p:nvPicPr>
          <p:blipFill>
            <a:blip r:embed="rId18" cstate="print"/>
            <a:srcRect/>
            <a:stretch>
              <a:fillRect/>
            </a:stretch>
          </p:blipFill>
          <p:spPr bwMode="auto">
            <a:xfrm>
              <a:off x="2673988" y="2483121"/>
              <a:ext cx="1980000" cy="1294680"/>
            </a:xfrm>
            <a:prstGeom prst="rect">
              <a:avLst/>
            </a:prstGeom>
            <a:noFill/>
            <a:ln w="9525">
              <a:noFill/>
              <a:miter lim="800000"/>
              <a:headEnd/>
              <a:tailEnd/>
            </a:ln>
            <a:effectLst/>
          </p:spPr>
        </p:pic>
      </p:grpSp>
    </p:spTree>
    <p:extLst>
      <p:ext uri="{BB962C8B-B14F-4D97-AF65-F5344CB8AC3E}">
        <p14:creationId xmlns:p14="http://schemas.microsoft.com/office/powerpoint/2010/main" val="35794537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39000" y="0"/>
            <a:ext cx="1765227" cy="253916"/>
          </a:xfrm>
          <a:prstGeom prst="rect">
            <a:avLst/>
          </a:prstGeom>
          <a:noFill/>
        </p:spPr>
        <p:txBody>
          <a:bodyPr wrap="none" rtlCol="0">
            <a:spAutoFit/>
          </a:bodyPr>
          <a:lstStyle/>
          <a:p>
            <a:r>
              <a:rPr lang="en-AU" sz="1050" dirty="0" smtClean="0">
                <a:solidFill>
                  <a:schemeClr val="bg1"/>
                </a:solidFill>
              </a:rPr>
              <a:t>AVS Tampa 2012 PsThA8</a:t>
            </a:r>
            <a:endParaRPr lang="en-AU" sz="1050" dirty="0">
              <a:solidFill>
                <a:schemeClr val="bg1"/>
              </a:solidFill>
            </a:endParaRPr>
          </a:p>
        </p:txBody>
      </p:sp>
      <p:grpSp>
        <p:nvGrpSpPr>
          <p:cNvPr id="95" name="Group 94"/>
          <p:cNvGrpSpPr/>
          <p:nvPr/>
        </p:nvGrpSpPr>
        <p:grpSpPr>
          <a:xfrm>
            <a:off x="422275" y="1524000"/>
            <a:ext cx="4743450" cy="4324350"/>
            <a:chOff x="2076450" y="1428750"/>
            <a:chExt cx="4743450" cy="4324350"/>
          </a:xfrm>
        </p:grpSpPr>
        <p:cxnSp>
          <p:nvCxnSpPr>
            <p:cNvPr id="8" name="Straight Connector 7"/>
            <p:cNvCxnSpPr/>
            <p:nvPr/>
          </p:nvCxnSpPr>
          <p:spPr>
            <a:xfrm>
              <a:off x="2076450" y="1428750"/>
              <a:ext cx="0" cy="4315322"/>
            </a:xfrm>
            <a:prstGeom prst="line">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076450" y="5753100"/>
              <a:ext cx="4743450" cy="0"/>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rot="1385785">
              <a:off x="4439401" y="2493049"/>
              <a:ext cx="63366" cy="63366"/>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Oval 16"/>
            <p:cNvSpPr/>
            <p:nvPr/>
          </p:nvSpPr>
          <p:spPr>
            <a:xfrm rot="1385785">
              <a:off x="4292462" y="2745298"/>
              <a:ext cx="63366" cy="63366"/>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Oval 17"/>
            <p:cNvSpPr/>
            <p:nvPr/>
          </p:nvSpPr>
          <p:spPr>
            <a:xfrm rot="1385785">
              <a:off x="4893693" y="2627741"/>
              <a:ext cx="63366" cy="63366"/>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Oval 18"/>
            <p:cNvSpPr/>
            <p:nvPr/>
          </p:nvSpPr>
          <p:spPr>
            <a:xfrm rot="1385785">
              <a:off x="4603853" y="2730479"/>
              <a:ext cx="63366" cy="63366"/>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Oval 19"/>
            <p:cNvSpPr/>
            <p:nvPr/>
          </p:nvSpPr>
          <p:spPr>
            <a:xfrm rot="1385785">
              <a:off x="4368872" y="2935341"/>
              <a:ext cx="63366" cy="63366"/>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Oval 20"/>
            <p:cNvSpPr/>
            <p:nvPr/>
          </p:nvSpPr>
          <p:spPr>
            <a:xfrm rot="1385785">
              <a:off x="4668632" y="3063177"/>
              <a:ext cx="63366" cy="63366"/>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28" name="Group 27"/>
            <p:cNvGrpSpPr/>
            <p:nvPr/>
          </p:nvGrpSpPr>
          <p:grpSpPr>
            <a:xfrm rot="1385785">
              <a:off x="4221207" y="2696685"/>
              <a:ext cx="570290" cy="552186"/>
              <a:chOff x="6457950" y="2095500"/>
              <a:chExt cx="600075" cy="581025"/>
            </a:xfrm>
            <a:solidFill>
              <a:srgbClr val="FF0000"/>
            </a:solidFill>
          </p:grpSpPr>
          <p:sp>
            <p:nvSpPr>
              <p:cNvPr id="22" name="Oval 21"/>
              <p:cNvSpPr/>
              <p:nvPr/>
            </p:nvSpPr>
            <p:spPr>
              <a:xfrm>
                <a:off x="6496050" y="21526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Oval 22"/>
              <p:cNvSpPr/>
              <p:nvPr/>
            </p:nvSpPr>
            <p:spPr>
              <a:xfrm>
                <a:off x="6457950" y="24574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Oval 23"/>
              <p:cNvSpPr/>
              <p:nvPr/>
            </p:nvSpPr>
            <p:spPr>
              <a:xfrm>
                <a:off x="6991350" y="209550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Oval 24"/>
              <p:cNvSpPr/>
              <p:nvPr/>
            </p:nvSpPr>
            <p:spPr>
              <a:xfrm>
                <a:off x="6753225" y="2314575"/>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Oval 25"/>
              <p:cNvSpPr/>
              <p:nvPr/>
            </p:nvSpPr>
            <p:spPr>
              <a:xfrm>
                <a:off x="66103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Oval 26"/>
              <p:cNvSpPr/>
              <p:nvPr/>
            </p:nvSpPr>
            <p:spPr>
              <a:xfrm>
                <a:off x="69532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9" name="Group 28"/>
            <p:cNvGrpSpPr/>
            <p:nvPr/>
          </p:nvGrpSpPr>
          <p:grpSpPr>
            <a:xfrm rot="1385785">
              <a:off x="4063739" y="3042853"/>
              <a:ext cx="570290" cy="552186"/>
              <a:chOff x="6457950" y="2095500"/>
              <a:chExt cx="600075" cy="581025"/>
            </a:xfrm>
            <a:solidFill>
              <a:srgbClr val="FF0000"/>
            </a:solidFill>
          </p:grpSpPr>
          <p:sp>
            <p:nvSpPr>
              <p:cNvPr id="30" name="Oval 29"/>
              <p:cNvSpPr/>
              <p:nvPr/>
            </p:nvSpPr>
            <p:spPr>
              <a:xfrm>
                <a:off x="6496050" y="21526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Oval 30"/>
              <p:cNvSpPr/>
              <p:nvPr/>
            </p:nvSpPr>
            <p:spPr>
              <a:xfrm>
                <a:off x="6457950" y="24574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Oval 31"/>
              <p:cNvSpPr/>
              <p:nvPr/>
            </p:nvSpPr>
            <p:spPr>
              <a:xfrm>
                <a:off x="6991350" y="209550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Oval 32"/>
              <p:cNvSpPr/>
              <p:nvPr/>
            </p:nvSpPr>
            <p:spPr>
              <a:xfrm>
                <a:off x="6753225" y="2314575"/>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Oval 33"/>
              <p:cNvSpPr/>
              <p:nvPr/>
            </p:nvSpPr>
            <p:spPr>
              <a:xfrm>
                <a:off x="66103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Oval 34"/>
              <p:cNvSpPr/>
              <p:nvPr/>
            </p:nvSpPr>
            <p:spPr>
              <a:xfrm>
                <a:off x="69532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36" name="Group 35"/>
            <p:cNvGrpSpPr/>
            <p:nvPr/>
          </p:nvGrpSpPr>
          <p:grpSpPr>
            <a:xfrm rot="2989743">
              <a:off x="3906270" y="3389022"/>
              <a:ext cx="570290" cy="552186"/>
              <a:chOff x="6457950" y="2095500"/>
              <a:chExt cx="600075" cy="581025"/>
            </a:xfrm>
            <a:solidFill>
              <a:srgbClr val="FF0000"/>
            </a:solidFill>
          </p:grpSpPr>
          <p:sp>
            <p:nvSpPr>
              <p:cNvPr id="37" name="Oval 36"/>
              <p:cNvSpPr/>
              <p:nvPr/>
            </p:nvSpPr>
            <p:spPr>
              <a:xfrm>
                <a:off x="6496050" y="21526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8" name="Oval 37"/>
              <p:cNvSpPr/>
              <p:nvPr/>
            </p:nvSpPr>
            <p:spPr>
              <a:xfrm>
                <a:off x="6457950" y="24574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9" name="Oval 38"/>
              <p:cNvSpPr/>
              <p:nvPr/>
            </p:nvSpPr>
            <p:spPr>
              <a:xfrm>
                <a:off x="6991350" y="209550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0" name="Oval 39"/>
              <p:cNvSpPr/>
              <p:nvPr/>
            </p:nvSpPr>
            <p:spPr>
              <a:xfrm>
                <a:off x="6753225" y="2314575"/>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Oval 40"/>
              <p:cNvSpPr/>
              <p:nvPr/>
            </p:nvSpPr>
            <p:spPr>
              <a:xfrm>
                <a:off x="66103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2" name="Oval 41"/>
              <p:cNvSpPr/>
              <p:nvPr/>
            </p:nvSpPr>
            <p:spPr>
              <a:xfrm>
                <a:off x="69532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43" name="Group 42"/>
            <p:cNvGrpSpPr/>
            <p:nvPr/>
          </p:nvGrpSpPr>
          <p:grpSpPr>
            <a:xfrm rot="1385785">
              <a:off x="3748801" y="3735190"/>
              <a:ext cx="570290" cy="552186"/>
              <a:chOff x="6457950" y="2095500"/>
              <a:chExt cx="600075" cy="581025"/>
            </a:xfrm>
            <a:solidFill>
              <a:srgbClr val="FF0000"/>
            </a:solidFill>
          </p:grpSpPr>
          <p:sp>
            <p:nvSpPr>
              <p:cNvPr id="44" name="Oval 43"/>
              <p:cNvSpPr/>
              <p:nvPr/>
            </p:nvSpPr>
            <p:spPr>
              <a:xfrm>
                <a:off x="6496050" y="21526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5" name="Oval 44"/>
              <p:cNvSpPr/>
              <p:nvPr/>
            </p:nvSpPr>
            <p:spPr>
              <a:xfrm>
                <a:off x="6457950" y="24574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6" name="Oval 45"/>
              <p:cNvSpPr/>
              <p:nvPr/>
            </p:nvSpPr>
            <p:spPr>
              <a:xfrm>
                <a:off x="6991350" y="209550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7" name="Oval 46"/>
              <p:cNvSpPr/>
              <p:nvPr/>
            </p:nvSpPr>
            <p:spPr>
              <a:xfrm>
                <a:off x="6753225" y="2314575"/>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8" name="Oval 47"/>
              <p:cNvSpPr/>
              <p:nvPr/>
            </p:nvSpPr>
            <p:spPr>
              <a:xfrm>
                <a:off x="66103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9" name="Oval 48"/>
              <p:cNvSpPr/>
              <p:nvPr/>
            </p:nvSpPr>
            <p:spPr>
              <a:xfrm>
                <a:off x="69532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50" name="Group 49"/>
            <p:cNvGrpSpPr/>
            <p:nvPr/>
          </p:nvGrpSpPr>
          <p:grpSpPr>
            <a:xfrm rot="1385785">
              <a:off x="3591332" y="4081359"/>
              <a:ext cx="570290" cy="552186"/>
              <a:chOff x="6457950" y="2095500"/>
              <a:chExt cx="600075" cy="581025"/>
            </a:xfrm>
            <a:solidFill>
              <a:srgbClr val="FF0000"/>
            </a:solidFill>
          </p:grpSpPr>
          <p:sp>
            <p:nvSpPr>
              <p:cNvPr id="51" name="Oval 50"/>
              <p:cNvSpPr/>
              <p:nvPr/>
            </p:nvSpPr>
            <p:spPr>
              <a:xfrm>
                <a:off x="6496050" y="21526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2" name="Oval 51"/>
              <p:cNvSpPr/>
              <p:nvPr/>
            </p:nvSpPr>
            <p:spPr>
              <a:xfrm>
                <a:off x="6457950" y="24574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3" name="Oval 52"/>
              <p:cNvSpPr/>
              <p:nvPr/>
            </p:nvSpPr>
            <p:spPr>
              <a:xfrm>
                <a:off x="6991350" y="209550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4" name="Oval 53"/>
              <p:cNvSpPr/>
              <p:nvPr/>
            </p:nvSpPr>
            <p:spPr>
              <a:xfrm>
                <a:off x="6753225" y="2314575"/>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5" name="Oval 54"/>
              <p:cNvSpPr/>
              <p:nvPr/>
            </p:nvSpPr>
            <p:spPr>
              <a:xfrm>
                <a:off x="66103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6" name="Oval 55"/>
              <p:cNvSpPr/>
              <p:nvPr/>
            </p:nvSpPr>
            <p:spPr>
              <a:xfrm>
                <a:off x="69532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58" name="Oval 57"/>
            <p:cNvSpPr/>
            <p:nvPr/>
          </p:nvSpPr>
          <p:spPr>
            <a:xfrm rot="4129760">
              <a:off x="3786132" y="4400694"/>
              <a:ext cx="63366" cy="63366"/>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9" name="Oval 58"/>
            <p:cNvSpPr/>
            <p:nvPr/>
          </p:nvSpPr>
          <p:spPr>
            <a:xfrm rot="4129760">
              <a:off x="3502935" y="4471543"/>
              <a:ext cx="63366" cy="63366"/>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0" name="Oval 59"/>
            <p:cNvSpPr/>
            <p:nvPr/>
          </p:nvSpPr>
          <p:spPr>
            <a:xfrm rot="4129760">
              <a:off x="4006777" y="4820025"/>
              <a:ext cx="63366" cy="63366"/>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1" name="Oval 60"/>
            <p:cNvSpPr/>
            <p:nvPr/>
          </p:nvSpPr>
          <p:spPr>
            <a:xfrm rot="4129760">
              <a:off x="3730899" y="4684184"/>
              <a:ext cx="63366" cy="63366"/>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86" name="Group 85"/>
            <p:cNvGrpSpPr/>
            <p:nvPr/>
          </p:nvGrpSpPr>
          <p:grpSpPr>
            <a:xfrm rot="1385785">
              <a:off x="3365294" y="4694173"/>
              <a:ext cx="290831" cy="296726"/>
              <a:chOff x="6251157" y="4517260"/>
              <a:chExt cx="306020" cy="312223"/>
            </a:xfrm>
            <a:solidFill>
              <a:srgbClr val="FF0000"/>
            </a:solidFill>
          </p:grpSpPr>
          <p:sp>
            <p:nvSpPr>
              <p:cNvPr id="62" name="Oval 61"/>
              <p:cNvSpPr/>
              <p:nvPr/>
            </p:nvSpPr>
            <p:spPr>
              <a:xfrm rot="2743975">
                <a:off x="6251157" y="451726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3" name="Oval 62"/>
              <p:cNvSpPr/>
              <p:nvPr/>
            </p:nvSpPr>
            <p:spPr>
              <a:xfrm rot="2743975">
                <a:off x="6490502" y="4762808"/>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64" name="Group 63"/>
            <p:cNvGrpSpPr/>
            <p:nvPr/>
          </p:nvGrpSpPr>
          <p:grpSpPr>
            <a:xfrm rot="34175">
              <a:off x="4203827" y="3614329"/>
              <a:ext cx="570290" cy="552186"/>
              <a:chOff x="6457950" y="2095500"/>
              <a:chExt cx="600075" cy="581025"/>
            </a:xfrm>
            <a:solidFill>
              <a:srgbClr val="FF0000"/>
            </a:solidFill>
          </p:grpSpPr>
          <p:sp>
            <p:nvSpPr>
              <p:cNvPr id="65" name="Oval 64"/>
              <p:cNvSpPr/>
              <p:nvPr/>
            </p:nvSpPr>
            <p:spPr>
              <a:xfrm>
                <a:off x="6496050" y="21526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6" name="Oval 65"/>
              <p:cNvSpPr/>
              <p:nvPr/>
            </p:nvSpPr>
            <p:spPr>
              <a:xfrm>
                <a:off x="6457950" y="24574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7" name="Oval 66"/>
              <p:cNvSpPr/>
              <p:nvPr/>
            </p:nvSpPr>
            <p:spPr>
              <a:xfrm>
                <a:off x="6991350" y="209550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8" name="Oval 67"/>
              <p:cNvSpPr/>
              <p:nvPr/>
            </p:nvSpPr>
            <p:spPr>
              <a:xfrm>
                <a:off x="6753225" y="2314575"/>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9" name="Oval 68"/>
              <p:cNvSpPr/>
              <p:nvPr/>
            </p:nvSpPr>
            <p:spPr>
              <a:xfrm>
                <a:off x="66103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0" name="Oval 69"/>
              <p:cNvSpPr/>
              <p:nvPr/>
            </p:nvSpPr>
            <p:spPr>
              <a:xfrm>
                <a:off x="69532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71" name="Group 70"/>
            <p:cNvGrpSpPr/>
            <p:nvPr/>
          </p:nvGrpSpPr>
          <p:grpSpPr>
            <a:xfrm rot="1009564">
              <a:off x="3785654" y="3071876"/>
              <a:ext cx="570290" cy="552186"/>
              <a:chOff x="6457950" y="2095500"/>
              <a:chExt cx="600075" cy="581025"/>
            </a:xfrm>
            <a:solidFill>
              <a:srgbClr val="FF0000"/>
            </a:solidFill>
          </p:grpSpPr>
          <p:sp>
            <p:nvSpPr>
              <p:cNvPr id="72" name="Oval 71"/>
              <p:cNvSpPr/>
              <p:nvPr/>
            </p:nvSpPr>
            <p:spPr>
              <a:xfrm>
                <a:off x="6496050" y="21526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3" name="Oval 72"/>
              <p:cNvSpPr/>
              <p:nvPr/>
            </p:nvSpPr>
            <p:spPr>
              <a:xfrm>
                <a:off x="6457950" y="24574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4" name="Oval 73"/>
              <p:cNvSpPr/>
              <p:nvPr/>
            </p:nvSpPr>
            <p:spPr>
              <a:xfrm>
                <a:off x="6991350" y="209550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5" name="Oval 74"/>
              <p:cNvSpPr/>
              <p:nvPr/>
            </p:nvSpPr>
            <p:spPr>
              <a:xfrm>
                <a:off x="6753225" y="2314575"/>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6" name="Oval 75"/>
              <p:cNvSpPr/>
              <p:nvPr/>
            </p:nvSpPr>
            <p:spPr>
              <a:xfrm>
                <a:off x="66103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7" name="Oval 76"/>
              <p:cNvSpPr/>
              <p:nvPr/>
            </p:nvSpPr>
            <p:spPr>
              <a:xfrm>
                <a:off x="69532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78" name="Group 77"/>
            <p:cNvGrpSpPr/>
            <p:nvPr/>
          </p:nvGrpSpPr>
          <p:grpSpPr>
            <a:xfrm rot="1009564">
              <a:off x="3609575" y="3646293"/>
              <a:ext cx="570290" cy="552186"/>
              <a:chOff x="6457950" y="2095500"/>
              <a:chExt cx="600075" cy="581025"/>
            </a:xfrm>
            <a:solidFill>
              <a:srgbClr val="FF0000"/>
            </a:solidFill>
          </p:grpSpPr>
          <p:sp>
            <p:nvSpPr>
              <p:cNvPr id="79" name="Oval 78"/>
              <p:cNvSpPr/>
              <p:nvPr/>
            </p:nvSpPr>
            <p:spPr>
              <a:xfrm>
                <a:off x="6496050" y="21526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0" name="Oval 79"/>
              <p:cNvSpPr/>
              <p:nvPr/>
            </p:nvSpPr>
            <p:spPr>
              <a:xfrm>
                <a:off x="6457950" y="24574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1" name="Oval 80"/>
              <p:cNvSpPr/>
              <p:nvPr/>
            </p:nvSpPr>
            <p:spPr>
              <a:xfrm>
                <a:off x="6991350" y="209550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2" name="Oval 81"/>
              <p:cNvSpPr/>
              <p:nvPr/>
            </p:nvSpPr>
            <p:spPr>
              <a:xfrm>
                <a:off x="6753225" y="2314575"/>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3" name="Oval 82"/>
              <p:cNvSpPr/>
              <p:nvPr/>
            </p:nvSpPr>
            <p:spPr>
              <a:xfrm>
                <a:off x="66103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4" name="Oval 83"/>
              <p:cNvSpPr/>
              <p:nvPr/>
            </p:nvSpPr>
            <p:spPr>
              <a:xfrm>
                <a:off x="6953250" y="260985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87" name="Group 86"/>
            <p:cNvGrpSpPr/>
            <p:nvPr/>
          </p:nvGrpSpPr>
          <p:grpSpPr>
            <a:xfrm rot="5957051">
              <a:off x="3432030" y="4791521"/>
              <a:ext cx="290831" cy="296726"/>
              <a:chOff x="6251157" y="4517260"/>
              <a:chExt cx="306020" cy="312223"/>
            </a:xfrm>
            <a:solidFill>
              <a:srgbClr val="FF0000"/>
            </a:solidFill>
          </p:grpSpPr>
          <p:sp>
            <p:nvSpPr>
              <p:cNvPr id="88" name="Oval 87"/>
              <p:cNvSpPr/>
              <p:nvPr/>
            </p:nvSpPr>
            <p:spPr>
              <a:xfrm rot="2743975">
                <a:off x="6251157" y="451726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9" name="Oval 88"/>
              <p:cNvSpPr/>
              <p:nvPr/>
            </p:nvSpPr>
            <p:spPr>
              <a:xfrm rot="2743975">
                <a:off x="6490502" y="4762808"/>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90" name="Group 89"/>
            <p:cNvGrpSpPr/>
            <p:nvPr/>
          </p:nvGrpSpPr>
          <p:grpSpPr>
            <a:xfrm rot="5957051">
              <a:off x="4573495" y="2345687"/>
              <a:ext cx="290831" cy="296726"/>
              <a:chOff x="6251157" y="4517260"/>
              <a:chExt cx="306020" cy="312223"/>
            </a:xfrm>
            <a:solidFill>
              <a:srgbClr val="FF0000"/>
            </a:solidFill>
          </p:grpSpPr>
          <p:sp>
            <p:nvSpPr>
              <p:cNvPr id="91" name="Oval 90"/>
              <p:cNvSpPr/>
              <p:nvPr/>
            </p:nvSpPr>
            <p:spPr>
              <a:xfrm rot="2743975">
                <a:off x="6251157" y="4517260"/>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2" name="Oval 91"/>
              <p:cNvSpPr/>
              <p:nvPr/>
            </p:nvSpPr>
            <p:spPr>
              <a:xfrm rot="2743975">
                <a:off x="6490502" y="4762808"/>
                <a:ext cx="66675" cy="66675"/>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94" name="Oval 93"/>
            <p:cNvSpPr/>
            <p:nvPr/>
          </p:nvSpPr>
          <p:spPr>
            <a:xfrm rot="1840850">
              <a:off x="3508141" y="2069948"/>
              <a:ext cx="1279199" cy="3505200"/>
            </a:xfrm>
            <a:prstGeom prst="ellipse">
              <a:avLst/>
            </a:prstGeom>
            <a:solidFill>
              <a:schemeClr val="accent2">
                <a:lumMod val="20000"/>
                <a:lumOff val="80000"/>
                <a:alpha val="34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04" name="Straight Arrow Connector 103"/>
            <p:cNvCxnSpPr/>
            <p:nvPr/>
          </p:nvCxnSpPr>
          <p:spPr>
            <a:xfrm rot="18040850">
              <a:off x="3501455" y="2718710"/>
              <a:ext cx="25717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rot="18040850" flipV="1">
              <a:off x="3675801" y="3051124"/>
              <a:ext cx="0" cy="10287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8" name="Title 107"/>
          <p:cNvSpPr>
            <a:spLocks noGrp="1"/>
          </p:cNvSpPr>
          <p:nvPr>
            <p:ph type="title"/>
          </p:nvPr>
        </p:nvSpPr>
        <p:spPr/>
        <p:txBody>
          <a:bodyPr/>
          <a:lstStyle/>
          <a:p>
            <a:r>
              <a:rPr lang="en-AU" dirty="0" smtClean="0"/>
              <a:t>Principal Component Analysis (PCA)</a:t>
            </a:r>
            <a:endParaRPr lang="en-AU" dirty="0"/>
          </a:p>
        </p:txBody>
      </p:sp>
      <p:sp>
        <p:nvSpPr>
          <p:cNvPr id="93" name="TextBox 92"/>
          <p:cNvSpPr txBox="1"/>
          <p:nvPr/>
        </p:nvSpPr>
        <p:spPr>
          <a:xfrm>
            <a:off x="5399313" y="2322286"/>
            <a:ext cx="3396343" cy="3139321"/>
          </a:xfrm>
          <a:prstGeom prst="rect">
            <a:avLst/>
          </a:prstGeom>
          <a:noFill/>
        </p:spPr>
        <p:txBody>
          <a:bodyPr wrap="square" rtlCol="0">
            <a:spAutoFit/>
          </a:bodyPr>
          <a:lstStyle/>
          <a:p>
            <a:r>
              <a:rPr lang="en-GB" dirty="0" smtClean="0"/>
              <a:t>Goals:</a:t>
            </a:r>
          </a:p>
          <a:p>
            <a:pPr>
              <a:buFont typeface="Arial" pitchFamily="34" charset="0"/>
              <a:buChar char="•"/>
            </a:pPr>
            <a:r>
              <a:rPr lang="en-GB" dirty="0" smtClean="0"/>
              <a:t> Reveal Underlying structure</a:t>
            </a:r>
          </a:p>
          <a:p>
            <a:pPr>
              <a:buFont typeface="Arial" pitchFamily="34" charset="0"/>
              <a:buChar char="•"/>
            </a:pPr>
            <a:r>
              <a:rPr lang="en-GB" dirty="0" smtClean="0"/>
              <a:t> Reduce Complexity</a:t>
            </a:r>
          </a:p>
          <a:p>
            <a:endParaRPr lang="en-GB" dirty="0" smtClean="0"/>
          </a:p>
          <a:p>
            <a:r>
              <a:rPr lang="en-GB" dirty="0" smtClean="0"/>
              <a:t>Take </a:t>
            </a:r>
            <a:r>
              <a:rPr lang="en-GB" i="1" dirty="0" smtClean="0"/>
              <a:t>m</a:t>
            </a:r>
            <a:r>
              <a:rPr lang="en-GB" dirty="0" smtClean="0"/>
              <a:t> spectra (around 140) each with </a:t>
            </a:r>
            <a:r>
              <a:rPr lang="en-GB" i="1" dirty="0" smtClean="0"/>
              <a:t>n</a:t>
            </a:r>
            <a:r>
              <a:rPr lang="en-GB" dirty="0" smtClean="0"/>
              <a:t> peaks (150-300)</a:t>
            </a:r>
          </a:p>
          <a:p>
            <a:endParaRPr lang="en-GB" dirty="0" smtClean="0"/>
          </a:p>
          <a:p>
            <a:r>
              <a:rPr lang="en-GB" dirty="0" smtClean="0"/>
              <a:t>Once we have a PCA model, we can project new data points into it.</a:t>
            </a:r>
          </a:p>
          <a:p>
            <a:endParaRPr lang="en-GB" dirty="0" smtClean="0"/>
          </a:p>
        </p:txBody>
      </p:sp>
    </p:spTree>
    <p:extLst>
      <p:ext uri="{BB962C8B-B14F-4D97-AF65-F5344CB8AC3E}">
        <p14:creationId xmlns:p14="http://schemas.microsoft.com/office/powerpoint/2010/main" val="130063590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cstate="print"/>
          <a:srcRect b="21694"/>
          <a:stretch>
            <a:fillRect/>
          </a:stretch>
        </p:blipFill>
        <p:spPr bwMode="auto">
          <a:xfrm>
            <a:off x="4380024" y="0"/>
            <a:ext cx="4763976" cy="2438400"/>
          </a:xfrm>
          <a:prstGeom prst="rect">
            <a:avLst/>
          </a:prstGeom>
          <a:noFill/>
          <a:ln w="9525">
            <a:noFill/>
            <a:miter lim="800000"/>
            <a:headEnd/>
            <a:tailEnd/>
          </a:ln>
          <a:effectLst/>
        </p:spPr>
      </p:pic>
      <p:pic>
        <p:nvPicPr>
          <p:cNvPr id="1026" name="Picture 2"/>
          <p:cNvPicPr>
            <a:picLocks noChangeAspect="1" noChangeArrowheads="1"/>
          </p:cNvPicPr>
          <p:nvPr/>
        </p:nvPicPr>
        <p:blipFill>
          <a:blip r:embed="rId4" cstate="print"/>
          <a:srcRect l="954" t="884" r="954" b="1509"/>
          <a:stretch>
            <a:fillRect/>
          </a:stretch>
        </p:blipFill>
        <p:spPr bwMode="auto">
          <a:xfrm>
            <a:off x="0" y="2229757"/>
            <a:ext cx="6511932" cy="4241800"/>
          </a:xfrm>
          <a:prstGeom prst="rect">
            <a:avLst/>
          </a:prstGeom>
          <a:noFill/>
          <a:ln w="9525">
            <a:noFill/>
            <a:miter lim="800000"/>
            <a:headEnd/>
            <a:tailEnd/>
          </a:ln>
          <a:effectLst/>
        </p:spPr>
      </p:pic>
      <p:pic>
        <p:nvPicPr>
          <p:cNvPr id="4" name="Picture 2"/>
          <p:cNvPicPr>
            <a:picLocks noChangeAspect="1" noChangeArrowheads="1"/>
          </p:cNvPicPr>
          <p:nvPr/>
        </p:nvPicPr>
        <p:blipFill>
          <a:blip r:embed="rId5" cstate="print"/>
          <a:srcRect/>
          <a:stretch>
            <a:fillRect/>
          </a:stretch>
        </p:blipFill>
        <p:spPr bwMode="auto">
          <a:xfrm>
            <a:off x="6727228" y="3086100"/>
            <a:ext cx="2416772" cy="2286000"/>
          </a:xfrm>
          <a:prstGeom prst="rect">
            <a:avLst/>
          </a:prstGeom>
          <a:noFill/>
          <a:ln w="9525">
            <a:noFill/>
            <a:miter lim="800000"/>
            <a:headEnd/>
            <a:tailEnd/>
          </a:ln>
          <a:effectLst/>
        </p:spPr>
      </p:pic>
      <p:grpSp>
        <p:nvGrpSpPr>
          <p:cNvPr id="10" name="Group 9"/>
          <p:cNvGrpSpPr/>
          <p:nvPr/>
        </p:nvGrpSpPr>
        <p:grpSpPr>
          <a:xfrm>
            <a:off x="2321169" y="2316145"/>
            <a:ext cx="3441560" cy="3999244"/>
            <a:chOff x="2321169" y="2316145"/>
            <a:chExt cx="3441560" cy="3999244"/>
          </a:xfrm>
        </p:grpSpPr>
        <p:cxnSp>
          <p:nvCxnSpPr>
            <p:cNvPr id="6" name="Straight Connector 5"/>
            <p:cNvCxnSpPr/>
            <p:nvPr/>
          </p:nvCxnSpPr>
          <p:spPr>
            <a:xfrm rot="5400000" flipH="1" flipV="1">
              <a:off x="321547" y="4315767"/>
              <a:ext cx="39992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flipH="1" flipV="1">
              <a:off x="1338105" y="4315767"/>
              <a:ext cx="39992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flipH="1" flipV="1">
              <a:off x="2736500" y="4315767"/>
              <a:ext cx="39992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flipH="1" flipV="1">
              <a:off x="3763107" y="4315767"/>
              <a:ext cx="399924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1125415" y="5903406"/>
            <a:ext cx="823966" cy="369332"/>
          </a:xfrm>
          <a:prstGeom prst="rect">
            <a:avLst/>
          </a:prstGeom>
          <a:noFill/>
        </p:spPr>
        <p:txBody>
          <a:bodyPr wrap="square" rtlCol="0">
            <a:spAutoFit/>
          </a:bodyPr>
          <a:lstStyle/>
          <a:p>
            <a:r>
              <a:rPr lang="en-GB" dirty="0" smtClean="0"/>
              <a:t>2sccm</a:t>
            </a:r>
            <a:endParaRPr lang="en-US" dirty="0"/>
          </a:p>
        </p:txBody>
      </p:sp>
      <p:sp>
        <p:nvSpPr>
          <p:cNvPr id="12" name="TextBox 11"/>
          <p:cNvSpPr txBox="1"/>
          <p:nvPr/>
        </p:nvSpPr>
        <p:spPr>
          <a:xfrm>
            <a:off x="2463521" y="5903406"/>
            <a:ext cx="823966" cy="369332"/>
          </a:xfrm>
          <a:prstGeom prst="rect">
            <a:avLst/>
          </a:prstGeom>
          <a:noFill/>
        </p:spPr>
        <p:txBody>
          <a:bodyPr wrap="square" rtlCol="0">
            <a:spAutoFit/>
          </a:bodyPr>
          <a:lstStyle/>
          <a:p>
            <a:r>
              <a:rPr lang="en-GB" dirty="0" smtClean="0"/>
              <a:t>2sccm</a:t>
            </a:r>
            <a:endParaRPr lang="en-US" dirty="0"/>
          </a:p>
        </p:txBody>
      </p:sp>
      <p:sp>
        <p:nvSpPr>
          <p:cNvPr id="13" name="TextBox 12"/>
          <p:cNvSpPr txBox="1"/>
          <p:nvPr/>
        </p:nvSpPr>
        <p:spPr>
          <a:xfrm>
            <a:off x="3650900" y="5903406"/>
            <a:ext cx="823966" cy="369332"/>
          </a:xfrm>
          <a:prstGeom prst="rect">
            <a:avLst/>
          </a:prstGeom>
          <a:noFill/>
        </p:spPr>
        <p:txBody>
          <a:bodyPr wrap="square" rtlCol="0">
            <a:spAutoFit/>
          </a:bodyPr>
          <a:lstStyle/>
          <a:p>
            <a:r>
              <a:rPr lang="en-GB" dirty="0" smtClean="0"/>
              <a:t>4sccm</a:t>
            </a:r>
            <a:endParaRPr lang="en-US" dirty="0"/>
          </a:p>
        </p:txBody>
      </p:sp>
      <p:sp>
        <p:nvSpPr>
          <p:cNvPr id="14" name="TextBox 13"/>
          <p:cNvSpPr txBox="1"/>
          <p:nvPr/>
        </p:nvSpPr>
        <p:spPr>
          <a:xfrm>
            <a:off x="4848328" y="5903406"/>
            <a:ext cx="823966" cy="369332"/>
          </a:xfrm>
          <a:prstGeom prst="rect">
            <a:avLst/>
          </a:prstGeom>
          <a:noFill/>
        </p:spPr>
        <p:txBody>
          <a:bodyPr wrap="square" rtlCol="0">
            <a:spAutoFit/>
          </a:bodyPr>
          <a:lstStyle/>
          <a:p>
            <a:r>
              <a:rPr lang="en-GB" dirty="0" smtClean="0"/>
              <a:t>6sccm</a:t>
            </a:r>
            <a:endParaRPr lang="en-US" dirty="0"/>
          </a:p>
        </p:txBody>
      </p:sp>
      <p:sp>
        <p:nvSpPr>
          <p:cNvPr id="15" name="TextBox 14"/>
          <p:cNvSpPr txBox="1"/>
          <p:nvPr/>
        </p:nvSpPr>
        <p:spPr>
          <a:xfrm>
            <a:off x="5784499" y="5903406"/>
            <a:ext cx="823966" cy="369332"/>
          </a:xfrm>
          <a:prstGeom prst="rect">
            <a:avLst/>
          </a:prstGeom>
          <a:noFill/>
        </p:spPr>
        <p:txBody>
          <a:bodyPr wrap="square" rtlCol="0">
            <a:spAutoFit/>
          </a:bodyPr>
          <a:lstStyle/>
          <a:p>
            <a:r>
              <a:rPr lang="en-GB" dirty="0" smtClean="0"/>
              <a:t>8sccm</a:t>
            </a:r>
            <a:endParaRPr lang="en-US" dirty="0"/>
          </a:p>
        </p:txBody>
      </p:sp>
      <p:sp>
        <p:nvSpPr>
          <p:cNvPr id="16" name="TextBox 15"/>
          <p:cNvSpPr txBox="1"/>
          <p:nvPr/>
        </p:nvSpPr>
        <p:spPr>
          <a:xfrm>
            <a:off x="321547" y="1557495"/>
            <a:ext cx="3344313" cy="369332"/>
          </a:xfrm>
          <a:prstGeom prst="rect">
            <a:avLst/>
          </a:prstGeom>
          <a:noFill/>
        </p:spPr>
        <p:txBody>
          <a:bodyPr wrap="none" rtlCol="0">
            <a:spAutoFit/>
          </a:bodyPr>
          <a:lstStyle/>
          <a:p>
            <a:r>
              <a:rPr lang="en-GB" dirty="0" smtClean="0"/>
              <a:t>EI Mass spectra of neutral species</a:t>
            </a:r>
            <a:endParaRPr lang="en-US" dirty="0"/>
          </a:p>
        </p:txBody>
      </p:sp>
    </p:spTree>
    <p:extLst>
      <p:ext uri="{BB962C8B-B14F-4D97-AF65-F5344CB8AC3E}">
        <p14:creationId xmlns:p14="http://schemas.microsoft.com/office/powerpoint/2010/main" val="3700553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993345" y="1090931"/>
            <a:ext cx="3344313" cy="369332"/>
          </a:xfrm>
          <a:prstGeom prst="rect">
            <a:avLst/>
          </a:prstGeom>
          <a:noFill/>
        </p:spPr>
        <p:txBody>
          <a:bodyPr wrap="none" rtlCol="0">
            <a:spAutoFit/>
          </a:bodyPr>
          <a:lstStyle/>
          <a:p>
            <a:r>
              <a:rPr lang="en-GB" dirty="0" smtClean="0"/>
              <a:t>EI Mass spectra of neutral species</a:t>
            </a:r>
            <a:endParaRPr lang="en-US" dirty="0"/>
          </a:p>
        </p:txBody>
      </p:sp>
      <p:grpSp>
        <p:nvGrpSpPr>
          <p:cNvPr id="7" name="Group 6"/>
          <p:cNvGrpSpPr/>
          <p:nvPr/>
        </p:nvGrpSpPr>
        <p:grpSpPr>
          <a:xfrm>
            <a:off x="960293" y="1525114"/>
            <a:ext cx="7219949" cy="4720973"/>
            <a:chOff x="981076" y="1047133"/>
            <a:chExt cx="6353174" cy="4154207"/>
          </a:xfrm>
        </p:grpSpPr>
        <p:pic>
          <p:nvPicPr>
            <p:cNvPr id="2050" name="Picture 2"/>
            <p:cNvPicPr>
              <a:picLocks noChangeAspect="1" noChangeArrowheads="1"/>
            </p:cNvPicPr>
            <p:nvPr/>
          </p:nvPicPr>
          <p:blipFill>
            <a:blip r:embed="rId3" cstate="print"/>
            <a:srcRect/>
            <a:stretch>
              <a:fillRect/>
            </a:stretch>
          </p:blipFill>
          <p:spPr bwMode="auto">
            <a:xfrm>
              <a:off x="981076" y="1047133"/>
              <a:ext cx="6353174" cy="4154207"/>
            </a:xfrm>
            <a:prstGeom prst="rect">
              <a:avLst/>
            </a:prstGeom>
            <a:noFill/>
            <a:ln w="9525">
              <a:noFill/>
              <a:miter lim="800000"/>
              <a:headEnd/>
              <a:tailEnd/>
            </a:ln>
            <a:effectLst/>
          </p:spPr>
        </p:pic>
        <p:sp>
          <p:nvSpPr>
            <p:cNvPr id="6" name="Freeform 5"/>
            <p:cNvSpPr/>
            <p:nvPr/>
          </p:nvSpPr>
          <p:spPr>
            <a:xfrm>
              <a:off x="1524000" y="1123950"/>
              <a:ext cx="4848225" cy="3505200"/>
            </a:xfrm>
            <a:custGeom>
              <a:avLst/>
              <a:gdLst>
                <a:gd name="connsiteX0" fmla="*/ 0 w 4848225"/>
                <a:gd name="connsiteY0" fmla="*/ 0 h 3505200"/>
                <a:gd name="connsiteX1" fmla="*/ 771525 w 4848225"/>
                <a:gd name="connsiteY1" fmla="*/ 2047875 h 3505200"/>
                <a:gd name="connsiteX2" fmla="*/ 2362200 w 4848225"/>
                <a:gd name="connsiteY2" fmla="*/ 3133725 h 3505200"/>
                <a:gd name="connsiteX3" fmla="*/ 4848225 w 4848225"/>
                <a:gd name="connsiteY3" fmla="*/ 3505200 h 3505200"/>
              </a:gdLst>
              <a:ahLst/>
              <a:cxnLst>
                <a:cxn ang="0">
                  <a:pos x="connsiteX0" y="connsiteY0"/>
                </a:cxn>
                <a:cxn ang="0">
                  <a:pos x="connsiteX1" y="connsiteY1"/>
                </a:cxn>
                <a:cxn ang="0">
                  <a:pos x="connsiteX2" y="connsiteY2"/>
                </a:cxn>
                <a:cxn ang="0">
                  <a:pos x="connsiteX3" y="connsiteY3"/>
                </a:cxn>
              </a:cxnLst>
              <a:rect l="l" t="t" r="r" b="b"/>
              <a:pathLst>
                <a:path w="4848225" h="3505200">
                  <a:moveTo>
                    <a:pt x="0" y="0"/>
                  </a:moveTo>
                  <a:cubicBezTo>
                    <a:pt x="188912" y="762794"/>
                    <a:pt x="377825" y="1525588"/>
                    <a:pt x="771525" y="2047875"/>
                  </a:cubicBezTo>
                  <a:cubicBezTo>
                    <a:pt x="1165225" y="2570163"/>
                    <a:pt x="1682750" y="2890837"/>
                    <a:pt x="2362200" y="3133725"/>
                  </a:cubicBezTo>
                  <a:cubicBezTo>
                    <a:pt x="3041650" y="3376613"/>
                    <a:pt x="3944937" y="3440906"/>
                    <a:pt x="4848225" y="3505200"/>
                  </a:cubicBezTo>
                </a:path>
              </a:pathLst>
            </a:cu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grpSp>
    </p:spTree>
    <p:extLst>
      <p:ext uri="{BB962C8B-B14F-4D97-AF65-F5344CB8AC3E}">
        <p14:creationId xmlns:p14="http://schemas.microsoft.com/office/powerpoint/2010/main" val="8999522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Positive Ions</a:t>
            </a:r>
            <a:endParaRPr lang="en-AU" dirty="0"/>
          </a:p>
        </p:txBody>
      </p:sp>
      <p:pic>
        <p:nvPicPr>
          <p:cNvPr id="5" name="Picture 4"/>
          <p:cNvPicPr>
            <a:picLocks noChangeAspect="1"/>
          </p:cNvPicPr>
          <p:nvPr/>
        </p:nvPicPr>
        <p:blipFill rotWithShape="1">
          <a:blip r:embed="rId2"/>
          <a:srcRect t="16324" b="15831"/>
          <a:stretch/>
        </p:blipFill>
        <p:spPr>
          <a:xfrm>
            <a:off x="5147187" y="5088193"/>
            <a:ext cx="3996813" cy="1769807"/>
          </a:xfrm>
          <a:prstGeom prst="rect">
            <a:avLst/>
          </a:prstGeom>
        </p:spPr>
      </p:pic>
      <p:grpSp>
        <p:nvGrpSpPr>
          <p:cNvPr id="10" name="Group 9"/>
          <p:cNvGrpSpPr/>
          <p:nvPr/>
        </p:nvGrpSpPr>
        <p:grpSpPr>
          <a:xfrm>
            <a:off x="181553" y="1522248"/>
            <a:ext cx="5865286" cy="3604895"/>
            <a:chOff x="1449915" y="1522248"/>
            <a:chExt cx="5865286" cy="3604895"/>
          </a:xfrm>
        </p:grpSpPr>
        <p:pic>
          <p:nvPicPr>
            <p:cNvPr id="4" name="Picture 3"/>
            <p:cNvPicPr>
              <a:picLocks noChangeAspect="1"/>
            </p:cNvPicPr>
            <p:nvPr/>
          </p:nvPicPr>
          <p:blipFill>
            <a:blip r:embed="rId3"/>
            <a:stretch>
              <a:fillRect/>
            </a:stretch>
          </p:blipFill>
          <p:spPr>
            <a:xfrm>
              <a:off x="1449915" y="1522248"/>
              <a:ext cx="5865286" cy="3604895"/>
            </a:xfrm>
            <a:prstGeom prst="rect">
              <a:avLst/>
            </a:prstGeom>
          </p:spPr>
        </p:pic>
        <p:cxnSp>
          <p:nvCxnSpPr>
            <p:cNvPr id="6" name="AutoShape 2"/>
            <p:cNvCxnSpPr>
              <a:cxnSpLocks noChangeShapeType="1"/>
            </p:cNvCxnSpPr>
            <p:nvPr/>
          </p:nvCxnSpPr>
          <p:spPr bwMode="auto">
            <a:xfrm>
              <a:off x="2364893" y="2792426"/>
              <a:ext cx="3108960" cy="103505"/>
            </a:xfrm>
            <a:prstGeom prst="straightConnector1">
              <a:avLst/>
            </a:prstGeom>
            <a:noFill/>
            <a:ln w="9525">
              <a:solidFill>
                <a:srgbClr val="000000"/>
              </a:solidFill>
              <a:prstDash val="dash"/>
              <a:round/>
              <a:headEnd/>
              <a:tailEnd type="triangle" w="med" len="med"/>
            </a:ln>
            <a:extLst>
              <a:ext uri="{909E8E84-426E-40DD-AFC4-6F175D3DCCD1}">
                <a14:hiddenFill xmlns:a14="http://schemas.microsoft.com/office/drawing/2010/main">
                  <a:noFill/>
                </a14:hiddenFill>
              </a:ext>
            </a:extLst>
          </p:spPr>
        </p:cxnSp>
        <p:cxnSp>
          <p:nvCxnSpPr>
            <p:cNvPr id="7" name="AutoShape 3"/>
            <p:cNvCxnSpPr>
              <a:cxnSpLocks noChangeShapeType="1"/>
            </p:cNvCxnSpPr>
            <p:nvPr/>
          </p:nvCxnSpPr>
          <p:spPr bwMode="auto">
            <a:xfrm flipV="1">
              <a:off x="4929658" y="2409978"/>
              <a:ext cx="269875" cy="1455420"/>
            </a:xfrm>
            <a:prstGeom prst="straightConnector1">
              <a:avLst/>
            </a:prstGeom>
            <a:noFill/>
            <a:ln w="9525">
              <a:solidFill>
                <a:srgbClr val="000000"/>
              </a:solidFill>
              <a:prstDash val="dash"/>
              <a:round/>
              <a:headEnd/>
              <a:tailEnd type="triangle"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5209186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Ion Energy</a:t>
            </a:r>
            <a:endParaRPr lang="en-AU" dirty="0"/>
          </a:p>
        </p:txBody>
      </p:sp>
      <p:sp>
        <p:nvSpPr>
          <p:cNvPr id="4" name="TextBox 3"/>
          <p:cNvSpPr txBox="1"/>
          <p:nvPr/>
        </p:nvSpPr>
        <p:spPr>
          <a:xfrm>
            <a:off x="1331773" y="6365630"/>
            <a:ext cx="4020716" cy="369332"/>
          </a:xfrm>
          <a:prstGeom prst="rect">
            <a:avLst/>
          </a:prstGeom>
          <a:noFill/>
        </p:spPr>
        <p:txBody>
          <a:bodyPr wrap="none" rtlCol="0">
            <a:spAutoFit/>
          </a:bodyPr>
          <a:lstStyle/>
          <a:p>
            <a:r>
              <a:rPr lang="en-AU" dirty="0" smtClean="0"/>
              <a:t>Ion energy distributions (M+H)</a:t>
            </a:r>
            <a:r>
              <a:rPr lang="en-AU" baseline="30000" dirty="0" smtClean="0"/>
              <a:t>+</a:t>
            </a:r>
            <a:r>
              <a:rPr lang="en-AU" dirty="0" smtClean="0"/>
              <a:t> at 1.3Pa</a:t>
            </a:r>
            <a:endParaRPr lang="en-AU" dirty="0"/>
          </a:p>
        </p:txBody>
      </p:sp>
      <p:pic>
        <p:nvPicPr>
          <p:cNvPr id="5" name="Picture 4"/>
          <p:cNvPicPr>
            <a:picLocks noChangeAspect="1"/>
          </p:cNvPicPr>
          <p:nvPr/>
        </p:nvPicPr>
        <p:blipFill>
          <a:blip r:embed="rId2"/>
          <a:stretch>
            <a:fillRect/>
          </a:stretch>
        </p:blipFill>
        <p:spPr>
          <a:xfrm>
            <a:off x="1331774" y="1906937"/>
            <a:ext cx="6480451" cy="4242445"/>
          </a:xfrm>
          <a:prstGeom prst="rect">
            <a:avLst/>
          </a:prstGeom>
        </p:spPr>
      </p:pic>
    </p:spTree>
    <p:extLst>
      <p:ext uri="{BB962C8B-B14F-4D97-AF65-F5344CB8AC3E}">
        <p14:creationId xmlns:p14="http://schemas.microsoft.com/office/powerpoint/2010/main" val="16164731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2357929" y="1702877"/>
            <a:ext cx="3806651" cy="3774518"/>
            <a:chOff x="832024" y="2822382"/>
            <a:chExt cx="3806651" cy="3774518"/>
          </a:xfrm>
        </p:grpSpPr>
        <p:pic>
          <p:nvPicPr>
            <p:cNvPr id="4" name="Picture 3" descr="Fig2 ange"/>
            <p:cNvPicPr/>
            <p:nvPr/>
          </p:nvPicPr>
          <p:blipFill>
            <a:blip r:embed="rId3" cstate="print"/>
            <a:srcRect l="50706"/>
            <a:stretch>
              <a:fillRect/>
            </a:stretch>
          </p:blipFill>
          <p:spPr bwMode="auto">
            <a:xfrm>
              <a:off x="1483493" y="2834525"/>
              <a:ext cx="3155182" cy="3762375"/>
            </a:xfrm>
            <a:prstGeom prst="rect">
              <a:avLst/>
            </a:prstGeom>
            <a:noFill/>
          </p:spPr>
        </p:pic>
        <p:pic>
          <p:nvPicPr>
            <p:cNvPr id="6" name="Picture 5" descr="Fig2 ange"/>
            <p:cNvPicPr/>
            <p:nvPr/>
          </p:nvPicPr>
          <p:blipFill>
            <a:blip r:embed="rId3" cstate="print"/>
            <a:srcRect r="89194"/>
            <a:stretch>
              <a:fillRect/>
            </a:stretch>
          </p:blipFill>
          <p:spPr bwMode="auto">
            <a:xfrm>
              <a:off x="832024" y="2822382"/>
              <a:ext cx="691661" cy="3762375"/>
            </a:xfrm>
            <a:prstGeom prst="rect">
              <a:avLst/>
            </a:prstGeom>
            <a:noFill/>
          </p:spPr>
        </p:pic>
      </p:grpSp>
      <p:sp>
        <p:nvSpPr>
          <p:cNvPr id="2" name="Title 1"/>
          <p:cNvSpPr>
            <a:spLocks noGrp="1"/>
          </p:cNvSpPr>
          <p:nvPr>
            <p:ph type="title"/>
          </p:nvPr>
        </p:nvSpPr>
        <p:spPr/>
        <p:txBody>
          <a:bodyPr/>
          <a:lstStyle/>
          <a:p>
            <a:r>
              <a:rPr lang="en-AU" dirty="0" smtClean="0"/>
              <a:t>Ion Flux</a:t>
            </a:r>
            <a:endParaRPr lang="en-AU" dirty="0"/>
          </a:p>
        </p:txBody>
      </p:sp>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5548252" y="1674230"/>
            <a:ext cx="3595748" cy="3726107"/>
          </a:xfrm>
          <a:prstGeom prst="rect">
            <a:avLst/>
          </a:prstGeom>
        </p:spPr>
      </p:pic>
      <p:pic>
        <p:nvPicPr>
          <p:cNvPr id="13" name="Picture 12"/>
          <p:cNvPicPr>
            <a:picLocks noChangeAspect="1"/>
          </p:cNvPicPr>
          <p:nvPr/>
        </p:nvPicPr>
        <p:blipFill>
          <a:blip r:embed="rId5"/>
          <a:stretch>
            <a:fillRect/>
          </a:stretch>
        </p:blipFill>
        <p:spPr>
          <a:xfrm>
            <a:off x="0" y="2336800"/>
            <a:ext cx="2577823" cy="2607266"/>
          </a:xfrm>
          <a:prstGeom prst="rect">
            <a:avLst/>
          </a:prstGeom>
        </p:spPr>
      </p:pic>
      <p:sp>
        <p:nvSpPr>
          <p:cNvPr id="14" name="TextBox 13"/>
          <p:cNvSpPr txBox="1"/>
          <p:nvPr/>
        </p:nvSpPr>
        <p:spPr>
          <a:xfrm>
            <a:off x="4246880" y="6550223"/>
            <a:ext cx="4897120" cy="307777"/>
          </a:xfrm>
          <a:prstGeom prst="rect">
            <a:avLst/>
          </a:prstGeom>
          <a:noFill/>
        </p:spPr>
        <p:txBody>
          <a:bodyPr wrap="square" rtlCol="0">
            <a:spAutoFit/>
          </a:bodyPr>
          <a:lstStyle/>
          <a:p>
            <a:r>
              <a:rPr lang="en-AU" sz="1400" dirty="0" err="1" smtClean="0"/>
              <a:t>Michelmore</a:t>
            </a:r>
            <a:r>
              <a:rPr lang="en-AU" sz="1400" dirty="0" smtClean="0"/>
              <a:t> et al., ACS Appl. Mater. </a:t>
            </a:r>
            <a:r>
              <a:rPr lang="en-AU" sz="1400" dirty="0" err="1" smtClean="0"/>
              <a:t>Interf</a:t>
            </a:r>
            <a:r>
              <a:rPr lang="en-AU" sz="1400" dirty="0" smtClean="0"/>
              <a:t>. Vol.5. 5387-91 (2013) </a:t>
            </a:r>
            <a:endParaRPr lang="en-AU" sz="1400" dirty="0"/>
          </a:p>
        </p:txBody>
      </p:sp>
    </p:spTree>
    <p:extLst>
      <p:ext uri="{BB962C8B-B14F-4D97-AF65-F5344CB8AC3E}">
        <p14:creationId xmlns:p14="http://schemas.microsoft.com/office/powerpoint/2010/main" val="1757399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spTree>
    <p:extLst>
      <p:ext uri="{BB962C8B-B14F-4D97-AF65-F5344CB8AC3E}">
        <p14:creationId xmlns:p14="http://schemas.microsoft.com/office/powerpoint/2010/main" val="11000089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47411" y="0"/>
            <a:ext cx="4796589" cy="15450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ounded Rectangle 4"/>
          <p:cNvSpPr/>
          <p:nvPr/>
        </p:nvSpPr>
        <p:spPr>
          <a:xfrm>
            <a:off x="2771800" y="1896641"/>
            <a:ext cx="3456384" cy="1446634"/>
          </a:xfrm>
          <a:prstGeom prst="round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smtClean="0">
              <a:solidFill>
                <a:schemeClr val="tx1"/>
              </a:solidFill>
            </a:endParaRPr>
          </a:p>
        </p:txBody>
      </p:sp>
      <p:sp>
        <p:nvSpPr>
          <p:cNvPr id="6" name="Right Arrow 5"/>
          <p:cNvSpPr/>
          <p:nvPr/>
        </p:nvSpPr>
        <p:spPr>
          <a:xfrm>
            <a:off x="1835696" y="2331926"/>
            <a:ext cx="648072" cy="576064"/>
          </a:xfrm>
          <a:prstGeom prst="right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p:cNvSpPr txBox="1"/>
          <p:nvPr/>
        </p:nvSpPr>
        <p:spPr>
          <a:xfrm>
            <a:off x="0" y="1688046"/>
            <a:ext cx="1936043" cy="2031325"/>
          </a:xfrm>
          <a:prstGeom prst="rect">
            <a:avLst/>
          </a:prstGeom>
          <a:noFill/>
        </p:spPr>
        <p:txBody>
          <a:bodyPr wrap="none" rtlCol="0">
            <a:spAutoFit/>
          </a:bodyPr>
          <a:lstStyle/>
          <a:p>
            <a:r>
              <a:rPr lang="en-AU" dirty="0" smtClean="0"/>
              <a:t>Power (W)</a:t>
            </a:r>
          </a:p>
          <a:p>
            <a:r>
              <a:rPr lang="en-AU" dirty="0" smtClean="0"/>
              <a:t>Pressure (p)</a:t>
            </a:r>
          </a:p>
          <a:p>
            <a:r>
              <a:rPr lang="en-AU" dirty="0" smtClean="0"/>
              <a:t>Temperature (T)</a:t>
            </a:r>
          </a:p>
          <a:p>
            <a:r>
              <a:rPr lang="en-AU" dirty="0" smtClean="0"/>
              <a:t>Flow Rate (mols</a:t>
            </a:r>
            <a:r>
              <a:rPr lang="en-AU" baseline="30000" dirty="0" smtClean="0"/>
              <a:t>-1</a:t>
            </a:r>
            <a:r>
              <a:rPr lang="en-AU" dirty="0" smtClean="0"/>
              <a:t>)</a:t>
            </a:r>
          </a:p>
          <a:p>
            <a:r>
              <a:rPr lang="en-AU" dirty="0" smtClean="0"/>
              <a:t>Duration (s)</a:t>
            </a:r>
          </a:p>
          <a:p>
            <a:r>
              <a:rPr lang="en-AU" dirty="0" smtClean="0"/>
              <a:t>Geometry</a:t>
            </a:r>
          </a:p>
          <a:p>
            <a:r>
              <a:rPr lang="en-AU" dirty="0" smtClean="0"/>
              <a:t>Substrate</a:t>
            </a:r>
          </a:p>
        </p:txBody>
      </p:sp>
      <p:sp>
        <p:nvSpPr>
          <p:cNvPr id="8" name="Right Arrow 7"/>
          <p:cNvSpPr/>
          <p:nvPr/>
        </p:nvSpPr>
        <p:spPr>
          <a:xfrm>
            <a:off x="6516216" y="2331926"/>
            <a:ext cx="648072" cy="576064"/>
          </a:xfrm>
          <a:prstGeom prst="right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p:cNvSpPr txBox="1"/>
          <p:nvPr/>
        </p:nvSpPr>
        <p:spPr>
          <a:xfrm>
            <a:off x="7130818" y="1965044"/>
            <a:ext cx="1869166" cy="1477328"/>
          </a:xfrm>
          <a:prstGeom prst="rect">
            <a:avLst/>
          </a:prstGeom>
          <a:noFill/>
        </p:spPr>
        <p:txBody>
          <a:bodyPr wrap="none" rtlCol="0">
            <a:spAutoFit/>
          </a:bodyPr>
          <a:lstStyle/>
          <a:p>
            <a:r>
              <a:rPr lang="en-AU" dirty="0" smtClean="0"/>
              <a:t>Film Chemistry</a:t>
            </a:r>
          </a:p>
          <a:p>
            <a:r>
              <a:rPr lang="en-AU" dirty="0" smtClean="0"/>
              <a:t>Crosslink Density</a:t>
            </a:r>
          </a:p>
          <a:p>
            <a:r>
              <a:rPr lang="en-AU" dirty="0" smtClean="0"/>
              <a:t>Deposition Rate</a:t>
            </a:r>
          </a:p>
          <a:p>
            <a:r>
              <a:rPr lang="en-AU" dirty="0" smtClean="0"/>
              <a:t>Optical Properties</a:t>
            </a:r>
          </a:p>
          <a:p>
            <a:r>
              <a:rPr lang="en-AU" dirty="0" smtClean="0"/>
              <a:t>Morphology</a:t>
            </a:r>
          </a:p>
        </p:txBody>
      </p:sp>
      <p:sp>
        <p:nvSpPr>
          <p:cNvPr id="10" name="Rounded Rectangle 9"/>
          <p:cNvSpPr/>
          <p:nvPr/>
        </p:nvSpPr>
        <p:spPr>
          <a:xfrm>
            <a:off x="2483768" y="1705175"/>
            <a:ext cx="4032448" cy="1829566"/>
          </a:xfrm>
          <a:prstGeom prst="roundRect">
            <a:avLst/>
          </a:prstGeom>
          <a:noFill/>
          <a:ln>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Box 10"/>
          <p:cNvSpPr txBox="1"/>
          <p:nvPr/>
        </p:nvSpPr>
        <p:spPr>
          <a:xfrm>
            <a:off x="0" y="3763888"/>
            <a:ext cx="2069862" cy="369332"/>
          </a:xfrm>
          <a:prstGeom prst="rect">
            <a:avLst/>
          </a:prstGeom>
          <a:noFill/>
          <a:ln>
            <a:solidFill>
              <a:schemeClr val="tx1"/>
            </a:solidFill>
          </a:ln>
        </p:spPr>
        <p:txBody>
          <a:bodyPr wrap="none" rtlCol="0">
            <a:spAutoFit/>
          </a:bodyPr>
          <a:lstStyle/>
          <a:p>
            <a:r>
              <a:rPr lang="en-AU" dirty="0" smtClean="0"/>
              <a:t>External Parameters</a:t>
            </a:r>
            <a:endParaRPr lang="en-AU" dirty="0"/>
          </a:p>
        </p:txBody>
      </p:sp>
      <p:sp>
        <p:nvSpPr>
          <p:cNvPr id="12" name="TextBox 11"/>
          <p:cNvSpPr txBox="1"/>
          <p:nvPr/>
        </p:nvSpPr>
        <p:spPr>
          <a:xfrm>
            <a:off x="4074234" y="2435292"/>
            <a:ext cx="851515" cy="369332"/>
          </a:xfrm>
          <a:prstGeom prst="rect">
            <a:avLst/>
          </a:prstGeom>
          <a:noFill/>
          <a:ln>
            <a:noFill/>
          </a:ln>
        </p:spPr>
        <p:txBody>
          <a:bodyPr wrap="none" rtlCol="0">
            <a:spAutoFit/>
          </a:bodyPr>
          <a:lstStyle/>
          <a:p>
            <a:r>
              <a:rPr lang="en-AU" dirty="0" smtClean="0"/>
              <a:t>Plasma</a:t>
            </a:r>
            <a:endParaRPr lang="en-AU" dirty="0"/>
          </a:p>
        </p:txBody>
      </p:sp>
      <p:sp>
        <p:nvSpPr>
          <p:cNvPr id="13" name="TextBox 12"/>
          <p:cNvSpPr txBox="1"/>
          <p:nvPr/>
        </p:nvSpPr>
        <p:spPr>
          <a:xfrm>
            <a:off x="6774046" y="3772942"/>
            <a:ext cx="1904496" cy="369332"/>
          </a:xfrm>
          <a:prstGeom prst="rect">
            <a:avLst/>
          </a:prstGeom>
          <a:noFill/>
          <a:ln>
            <a:solidFill>
              <a:schemeClr val="tx1"/>
            </a:solidFill>
          </a:ln>
        </p:spPr>
        <p:txBody>
          <a:bodyPr wrap="none" rtlCol="0">
            <a:spAutoFit/>
          </a:bodyPr>
          <a:lstStyle/>
          <a:p>
            <a:r>
              <a:rPr lang="en-AU" dirty="0" smtClean="0"/>
              <a:t>Surface Properties</a:t>
            </a:r>
            <a:endParaRPr lang="en-AU" dirty="0"/>
          </a:p>
        </p:txBody>
      </p:sp>
      <p:grpSp>
        <p:nvGrpSpPr>
          <p:cNvPr id="15" name="Group 14"/>
          <p:cNvGrpSpPr/>
          <p:nvPr/>
        </p:nvGrpSpPr>
        <p:grpSpPr>
          <a:xfrm>
            <a:off x="857250" y="266700"/>
            <a:ext cx="7408416" cy="1333500"/>
            <a:chOff x="857250" y="266700"/>
            <a:chExt cx="7408416" cy="1333500"/>
          </a:xfrm>
        </p:grpSpPr>
        <p:sp>
          <p:nvSpPr>
            <p:cNvPr id="14" name="Bent Arrow 13"/>
            <p:cNvSpPr/>
            <p:nvPr/>
          </p:nvSpPr>
          <p:spPr>
            <a:xfrm rot="5400000">
              <a:off x="7028433" y="307851"/>
              <a:ext cx="1030734" cy="1443733"/>
            </a:xfrm>
            <a:prstGeom prst="bent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21" name="Bent Arrow 20"/>
            <p:cNvSpPr/>
            <p:nvPr/>
          </p:nvSpPr>
          <p:spPr>
            <a:xfrm>
              <a:off x="857250" y="514350"/>
              <a:ext cx="1352550" cy="1085850"/>
            </a:xfrm>
            <a:prstGeom prst="bentArrow">
              <a:avLst>
                <a:gd name="adj1" fmla="val 25000"/>
                <a:gd name="adj2" fmla="val 25352"/>
                <a:gd name="adj3" fmla="val 25000"/>
                <a:gd name="adj4" fmla="val 43750"/>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22" name="Rounded Rectangle 21"/>
            <p:cNvSpPr/>
            <p:nvPr/>
          </p:nvSpPr>
          <p:spPr>
            <a:xfrm>
              <a:off x="2599755" y="266700"/>
              <a:ext cx="3800474" cy="981074"/>
            </a:xfrm>
            <a:prstGeom prst="roundRect">
              <a:avLst/>
            </a:prstGeom>
            <a:solidFill>
              <a:schemeClr val="tx1"/>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bg1"/>
                  </a:solidFill>
                </a:rPr>
                <a:t>Black Box</a:t>
              </a:r>
              <a:endParaRPr lang="en-AU" dirty="0">
                <a:solidFill>
                  <a:schemeClr val="bg1"/>
                </a:solidFill>
              </a:endParaRPr>
            </a:p>
          </p:txBody>
        </p:sp>
      </p:grpSp>
      <p:grpSp>
        <p:nvGrpSpPr>
          <p:cNvPr id="24" name="Group 23"/>
          <p:cNvGrpSpPr/>
          <p:nvPr/>
        </p:nvGrpSpPr>
        <p:grpSpPr>
          <a:xfrm>
            <a:off x="660971" y="3543309"/>
            <a:ext cx="7623746" cy="3314691"/>
            <a:chOff x="660971" y="3543309"/>
            <a:chExt cx="7623746" cy="3314691"/>
          </a:xfrm>
        </p:grpSpPr>
        <p:sp>
          <p:nvSpPr>
            <p:cNvPr id="26" name="Rounded Rectangle 25"/>
            <p:cNvSpPr/>
            <p:nvPr/>
          </p:nvSpPr>
          <p:spPr>
            <a:xfrm>
              <a:off x="3161730" y="4219578"/>
              <a:ext cx="2676525" cy="2638422"/>
            </a:xfrm>
            <a:prstGeom prst="roundRect">
              <a:avLst>
                <a:gd name="adj" fmla="val 8725"/>
              </a:avLst>
            </a:prstGeom>
            <a:solidFill>
              <a:schemeClr val="bg1">
                <a:lumMod val="75000"/>
              </a:schemeClr>
            </a:solid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tx1"/>
                </a:solidFill>
              </a:endParaRPr>
            </a:p>
          </p:txBody>
        </p:sp>
        <p:grpSp>
          <p:nvGrpSpPr>
            <p:cNvPr id="27" name="Group 26"/>
            <p:cNvGrpSpPr/>
            <p:nvPr/>
          </p:nvGrpSpPr>
          <p:grpSpPr>
            <a:xfrm>
              <a:off x="660971" y="3543309"/>
              <a:ext cx="7623746" cy="3171469"/>
              <a:chOff x="660971" y="3543309"/>
              <a:chExt cx="7623746" cy="3171469"/>
            </a:xfrm>
          </p:grpSpPr>
          <p:sp>
            <p:nvSpPr>
              <p:cNvPr id="28" name="Rounded Rectangle 27"/>
              <p:cNvSpPr/>
              <p:nvPr/>
            </p:nvSpPr>
            <p:spPr>
              <a:xfrm>
                <a:off x="3161730" y="4257678"/>
                <a:ext cx="2676525" cy="628647"/>
              </a:xfrm>
              <a:prstGeom prst="roundRect">
                <a:avLst/>
              </a:prstGeom>
              <a:no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solidFill>
                      <a:schemeClr val="tx1"/>
                    </a:solidFill>
                  </a:rPr>
                  <a:t>Internal Parameters</a:t>
                </a:r>
                <a:endParaRPr lang="en-AU" dirty="0">
                  <a:solidFill>
                    <a:schemeClr val="tx1"/>
                  </a:solidFill>
                </a:endParaRPr>
              </a:p>
            </p:txBody>
          </p:sp>
          <p:sp>
            <p:nvSpPr>
              <p:cNvPr id="29" name="Right Arrow 28"/>
              <p:cNvSpPr/>
              <p:nvPr/>
            </p:nvSpPr>
            <p:spPr>
              <a:xfrm rot="5400000">
                <a:off x="4165189" y="3545308"/>
                <a:ext cx="669606" cy="665607"/>
              </a:xfrm>
              <a:prstGeom prst="right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Bent Arrow 29"/>
              <p:cNvSpPr/>
              <p:nvPr/>
            </p:nvSpPr>
            <p:spPr>
              <a:xfrm rot="16200000" flipV="1">
                <a:off x="6596065" y="4035874"/>
                <a:ext cx="1102861" cy="2274442"/>
              </a:xfrm>
              <a:prstGeom prst="bentArrow">
                <a:avLst>
                  <a:gd name="adj1" fmla="val 25000"/>
                  <a:gd name="adj2" fmla="val 25000"/>
                  <a:gd name="adj3" fmla="val 25000"/>
                  <a:gd name="adj4" fmla="val 43750"/>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31" name="Bent Arrow 30"/>
              <p:cNvSpPr/>
              <p:nvPr/>
            </p:nvSpPr>
            <p:spPr>
              <a:xfrm rot="5400000" flipH="1" flipV="1">
                <a:off x="1262922" y="4035874"/>
                <a:ext cx="1070539" cy="2274442"/>
              </a:xfrm>
              <a:prstGeom prst="bentArrow">
                <a:avLst>
                  <a:gd name="adj1" fmla="val 25000"/>
                  <a:gd name="adj2" fmla="val 25000"/>
                  <a:gd name="adj3" fmla="val 25000"/>
                  <a:gd name="adj4" fmla="val 43750"/>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32" name="Rounded Rectangle 31"/>
              <p:cNvSpPr/>
              <p:nvPr/>
            </p:nvSpPr>
            <p:spPr>
              <a:xfrm>
                <a:off x="3294509" y="4857750"/>
                <a:ext cx="2410966" cy="1857028"/>
              </a:xfrm>
              <a:prstGeom prst="roundRect">
                <a:avLst>
                  <a:gd name="adj" fmla="val 9486"/>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dirty="0" smtClean="0">
                    <a:solidFill>
                      <a:schemeClr val="tx1"/>
                    </a:solidFill>
                  </a:rPr>
                  <a:t>Electron Temperature (T</a:t>
                </a:r>
                <a:r>
                  <a:rPr lang="en-AU" sz="1400" baseline="-25000" dirty="0" smtClean="0">
                    <a:solidFill>
                      <a:schemeClr val="tx1"/>
                    </a:solidFill>
                  </a:rPr>
                  <a:t>e</a:t>
                </a:r>
                <a:r>
                  <a:rPr lang="en-AU" sz="1400" dirty="0" smtClean="0">
                    <a:solidFill>
                      <a:schemeClr val="tx1"/>
                    </a:solidFill>
                  </a:rPr>
                  <a:t>)</a:t>
                </a:r>
              </a:p>
              <a:p>
                <a:pPr algn="ctr"/>
                <a:r>
                  <a:rPr lang="en-AU" sz="1400" dirty="0" smtClean="0">
                    <a:solidFill>
                      <a:schemeClr val="tx1"/>
                    </a:solidFill>
                  </a:rPr>
                  <a:t>Ion Temperature (T</a:t>
                </a:r>
                <a:r>
                  <a:rPr lang="en-AU" sz="1400" baseline="-25000" dirty="0" smtClean="0">
                    <a:solidFill>
                      <a:schemeClr val="tx1"/>
                    </a:solidFill>
                  </a:rPr>
                  <a:t>i</a:t>
                </a:r>
                <a:r>
                  <a:rPr lang="en-AU" sz="1400" dirty="0" smtClean="0">
                    <a:solidFill>
                      <a:schemeClr val="tx1"/>
                    </a:solidFill>
                  </a:rPr>
                  <a:t>)</a:t>
                </a:r>
              </a:p>
              <a:p>
                <a:pPr algn="ctr"/>
                <a:r>
                  <a:rPr lang="en-AU" sz="1400" dirty="0" smtClean="0">
                    <a:solidFill>
                      <a:schemeClr val="tx1"/>
                    </a:solidFill>
                  </a:rPr>
                  <a:t>Ion Density (</a:t>
                </a:r>
                <a:r>
                  <a:rPr lang="en-AU" sz="1400" dirty="0" err="1" smtClean="0">
                    <a:solidFill>
                      <a:schemeClr val="tx1"/>
                    </a:solidFill>
                  </a:rPr>
                  <a:t>n</a:t>
                </a:r>
                <a:r>
                  <a:rPr lang="en-AU" sz="1400" baseline="-25000" dirty="0" err="1" smtClean="0">
                    <a:solidFill>
                      <a:schemeClr val="tx1"/>
                    </a:solidFill>
                  </a:rPr>
                  <a:t>i</a:t>
                </a:r>
                <a:r>
                  <a:rPr lang="en-AU" sz="1400" dirty="0" smtClean="0">
                    <a:solidFill>
                      <a:schemeClr val="tx1"/>
                    </a:solidFill>
                  </a:rPr>
                  <a:t>)</a:t>
                </a:r>
              </a:p>
              <a:p>
                <a:pPr algn="ctr"/>
                <a:r>
                  <a:rPr lang="en-AU" sz="1400" dirty="0" smtClean="0">
                    <a:solidFill>
                      <a:schemeClr val="tx1"/>
                    </a:solidFill>
                  </a:rPr>
                  <a:t>Electron Density (n</a:t>
                </a:r>
                <a:r>
                  <a:rPr lang="en-AU" sz="1400" baseline="-25000" dirty="0" smtClean="0">
                    <a:solidFill>
                      <a:schemeClr val="tx1"/>
                    </a:solidFill>
                  </a:rPr>
                  <a:t>e</a:t>
                </a:r>
                <a:r>
                  <a:rPr lang="en-AU" sz="1400" dirty="0" smtClean="0">
                    <a:solidFill>
                      <a:schemeClr val="tx1"/>
                    </a:solidFill>
                  </a:rPr>
                  <a:t>)</a:t>
                </a:r>
              </a:p>
              <a:p>
                <a:pPr algn="ctr"/>
                <a:r>
                  <a:rPr lang="en-AU" sz="1400" dirty="0" smtClean="0">
                    <a:solidFill>
                      <a:schemeClr val="tx1"/>
                    </a:solidFill>
                  </a:rPr>
                  <a:t>Plasma Potential (</a:t>
                </a:r>
                <a:r>
                  <a:rPr lang="en-AU" sz="1400" dirty="0" err="1" smtClean="0">
                    <a:solidFill>
                      <a:schemeClr val="tx1"/>
                    </a:solidFill>
                  </a:rPr>
                  <a:t>V</a:t>
                </a:r>
                <a:r>
                  <a:rPr lang="en-AU" sz="1400" baseline="-25000" dirty="0" err="1" smtClean="0">
                    <a:solidFill>
                      <a:schemeClr val="tx1"/>
                    </a:solidFill>
                  </a:rPr>
                  <a:t>p</a:t>
                </a:r>
                <a:r>
                  <a:rPr lang="en-AU" sz="1400" dirty="0" smtClean="0">
                    <a:solidFill>
                      <a:schemeClr val="tx1"/>
                    </a:solidFill>
                  </a:rPr>
                  <a:t>)</a:t>
                </a:r>
              </a:p>
              <a:p>
                <a:pPr algn="ctr"/>
                <a:r>
                  <a:rPr lang="en-AU" sz="1400" dirty="0" smtClean="0">
                    <a:solidFill>
                      <a:schemeClr val="tx1"/>
                    </a:solidFill>
                  </a:rPr>
                  <a:t>Sheath Potential (V</a:t>
                </a:r>
                <a:r>
                  <a:rPr lang="en-AU" sz="1400" baseline="-25000" dirty="0" smtClean="0">
                    <a:solidFill>
                      <a:schemeClr val="tx1"/>
                    </a:solidFill>
                  </a:rPr>
                  <a:t>s</a:t>
                </a:r>
                <a:r>
                  <a:rPr lang="en-AU" sz="1400" dirty="0" smtClean="0">
                    <a:solidFill>
                      <a:schemeClr val="tx1"/>
                    </a:solidFill>
                  </a:rPr>
                  <a:t>)</a:t>
                </a:r>
              </a:p>
              <a:p>
                <a:pPr algn="ctr"/>
                <a:r>
                  <a:rPr lang="en-AU" sz="1400" dirty="0" smtClean="0">
                    <a:solidFill>
                      <a:schemeClr val="tx1"/>
                    </a:solidFill>
                  </a:rPr>
                  <a:t>Mass Spectrum</a:t>
                </a:r>
              </a:p>
              <a:p>
                <a:pPr algn="ctr"/>
                <a:r>
                  <a:rPr lang="en-AU" sz="1400" dirty="0" smtClean="0">
                    <a:solidFill>
                      <a:schemeClr val="tx1"/>
                    </a:solidFill>
                  </a:rPr>
                  <a:t>Optical Emission</a:t>
                </a:r>
              </a:p>
            </p:txBody>
          </p:sp>
        </p:grpSp>
      </p:grpSp>
    </p:spTree>
    <p:extLst>
      <p:ext uri="{BB962C8B-B14F-4D97-AF65-F5344CB8AC3E}">
        <p14:creationId xmlns:p14="http://schemas.microsoft.com/office/powerpoint/2010/main" val="212002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542616" y="1499130"/>
            <a:ext cx="2032487" cy="1354991"/>
          </a:xfrm>
          <a:prstGeom prst="rect">
            <a:avLst/>
          </a:prstGeom>
        </p:spPr>
      </p:pic>
      <p:grpSp>
        <p:nvGrpSpPr>
          <p:cNvPr id="55" name="Group 54"/>
          <p:cNvGrpSpPr/>
          <p:nvPr/>
        </p:nvGrpSpPr>
        <p:grpSpPr>
          <a:xfrm>
            <a:off x="5532933" y="875535"/>
            <a:ext cx="2850678" cy="2882403"/>
            <a:chOff x="5538520" y="1690689"/>
            <a:chExt cx="2850678" cy="2882403"/>
          </a:xfrm>
        </p:grpSpPr>
        <p:pic>
          <p:nvPicPr>
            <p:cNvPr id="4" name="Picture 3"/>
            <p:cNvPicPr>
              <a:picLocks noChangeAspect="1"/>
            </p:cNvPicPr>
            <p:nvPr/>
          </p:nvPicPr>
          <p:blipFill>
            <a:blip r:embed="rId4"/>
            <a:stretch>
              <a:fillRect/>
            </a:stretch>
          </p:blipFill>
          <p:spPr>
            <a:xfrm>
              <a:off x="5538520" y="1690689"/>
              <a:ext cx="2850678" cy="2882403"/>
            </a:xfrm>
            <a:prstGeom prst="rect">
              <a:avLst/>
            </a:prstGeom>
          </p:spPr>
        </p:pic>
        <p:grpSp>
          <p:nvGrpSpPr>
            <p:cNvPr id="22" name="Group 21"/>
            <p:cNvGrpSpPr/>
            <p:nvPr/>
          </p:nvGrpSpPr>
          <p:grpSpPr>
            <a:xfrm>
              <a:off x="5577394" y="1797052"/>
              <a:ext cx="1409325" cy="2621819"/>
              <a:chOff x="5577394" y="1797052"/>
              <a:chExt cx="1409325" cy="2621819"/>
            </a:xfrm>
          </p:grpSpPr>
          <p:sp>
            <p:nvSpPr>
              <p:cNvPr id="6" name="Oval 5"/>
              <p:cNvSpPr/>
              <p:nvPr/>
            </p:nvSpPr>
            <p:spPr>
              <a:xfrm>
                <a:off x="6819079" y="3016252"/>
                <a:ext cx="167640" cy="1676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p:cNvSpPr/>
              <p:nvPr/>
            </p:nvSpPr>
            <p:spPr>
              <a:xfrm>
                <a:off x="6819079" y="2574292"/>
                <a:ext cx="167640" cy="1676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6819079" y="2139952"/>
                <a:ext cx="167640" cy="1676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6819079" y="3457895"/>
                <a:ext cx="167640" cy="1676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Oval 9"/>
              <p:cNvSpPr/>
              <p:nvPr/>
            </p:nvSpPr>
            <p:spPr>
              <a:xfrm>
                <a:off x="6384739" y="3016252"/>
                <a:ext cx="167640" cy="1676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Oval 10"/>
              <p:cNvSpPr/>
              <p:nvPr/>
            </p:nvSpPr>
            <p:spPr>
              <a:xfrm>
                <a:off x="6819079" y="3890967"/>
                <a:ext cx="167640" cy="16764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Oval 11"/>
              <p:cNvSpPr/>
              <p:nvPr/>
            </p:nvSpPr>
            <p:spPr>
              <a:xfrm>
                <a:off x="6819079" y="1797052"/>
                <a:ext cx="167640" cy="16764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p:cNvSpPr/>
              <p:nvPr/>
            </p:nvSpPr>
            <p:spPr>
              <a:xfrm>
                <a:off x="6532086" y="3305495"/>
                <a:ext cx="167640" cy="16764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p:cNvSpPr/>
              <p:nvPr/>
            </p:nvSpPr>
            <p:spPr>
              <a:xfrm>
                <a:off x="5968429" y="3016252"/>
                <a:ext cx="167640" cy="16764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p:cNvSpPr/>
              <p:nvPr/>
            </p:nvSpPr>
            <p:spPr>
              <a:xfrm>
                <a:off x="5577394" y="3016252"/>
                <a:ext cx="167640" cy="16764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p:cNvSpPr/>
              <p:nvPr/>
            </p:nvSpPr>
            <p:spPr>
              <a:xfrm>
                <a:off x="6525287" y="2728600"/>
                <a:ext cx="167640" cy="16764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Oval 16"/>
              <p:cNvSpPr/>
              <p:nvPr/>
            </p:nvSpPr>
            <p:spPr>
              <a:xfrm>
                <a:off x="6204027" y="2382524"/>
                <a:ext cx="167640" cy="16764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Oval 17"/>
              <p:cNvSpPr/>
              <p:nvPr/>
            </p:nvSpPr>
            <p:spPr>
              <a:xfrm>
                <a:off x="6202700" y="3625535"/>
                <a:ext cx="167640" cy="16764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Oval 18"/>
              <p:cNvSpPr/>
              <p:nvPr/>
            </p:nvSpPr>
            <p:spPr>
              <a:xfrm>
                <a:off x="6819079" y="4251231"/>
                <a:ext cx="167640" cy="16764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Oval 19"/>
              <p:cNvSpPr/>
              <p:nvPr/>
            </p:nvSpPr>
            <p:spPr>
              <a:xfrm>
                <a:off x="5884609" y="2056132"/>
                <a:ext cx="167640" cy="16764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Oval 20"/>
              <p:cNvSpPr/>
              <p:nvPr/>
            </p:nvSpPr>
            <p:spPr>
              <a:xfrm>
                <a:off x="5592634" y="1800703"/>
                <a:ext cx="167640" cy="16764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sp>
        <p:nvSpPr>
          <p:cNvPr id="40" name="Rectangle 39"/>
          <p:cNvSpPr/>
          <p:nvPr/>
        </p:nvSpPr>
        <p:spPr>
          <a:xfrm>
            <a:off x="989222" y="3364870"/>
            <a:ext cx="3238500" cy="6692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Rectangle 40"/>
          <p:cNvSpPr/>
          <p:nvPr/>
        </p:nvSpPr>
        <p:spPr>
          <a:xfrm>
            <a:off x="1080903" y="3457895"/>
            <a:ext cx="3055138" cy="4927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43" name="Straight Connector 42"/>
          <p:cNvCxnSpPr/>
          <p:nvPr/>
        </p:nvCxnSpPr>
        <p:spPr>
          <a:xfrm>
            <a:off x="1211580" y="3512820"/>
            <a:ext cx="2849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1211580" y="3890967"/>
            <a:ext cx="2849880" cy="50006"/>
            <a:chOff x="1211580" y="3890967"/>
            <a:chExt cx="2849880" cy="50006"/>
          </a:xfrm>
        </p:grpSpPr>
        <p:cxnSp>
          <p:nvCxnSpPr>
            <p:cNvPr id="45" name="Straight Connector 44"/>
            <p:cNvCxnSpPr/>
            <p:nvPr/>
          </p:nvCxnSpPr>
          <p:spPr>
            <a:xfrm>
              <a:off x="1211580" y="3890967"/>
              <a:ext cx="2849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3916363" y="3890967"/>
              <a:ext cx="50006" cy="5000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7" name="Oval 46"/>
            <p:cNvSpPr/>
            <p:nvPr/>
          </p:nvSpPr>
          <p:spPr>
            <a:xfrm>
              <a:off x="1312070" y="3890967"/>
              <a:ext cx="50006" cy="5000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cxnSp>
        <p:nvCxnSpPr>
          <p:cNvPr id="50" name="Straight Connector 49"/>
          <p:cNvCxnSpPr/>
          <p:nvPr/>
        </p:nvCxnSpPr>
        <p:spPr>
          <a:xfrm flipV="1">
            <a:off x="2608472" y="2951165"/>
            <a:ext cx="0" cy="56165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1001922" y="4251231"/>
            <a:ext cx="3225800"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2157863" y="4203760"/>
            <a:ext cx="957313" cy="369332"/>
          </a:xfrm>
          <a:prstGeom prst="rect">
            <a:avLst/>
          </a:prstGeom>
          <a:noFill/>
        </p:spPr>
        <p:txBody>
          <a:bodyPr wrap="none" rtlCol="0">
            <a:spAutoFit/>
          </a:bodyPr>
          <a:lstStyle/>
          <a:p>
            <a:r>
              <a:rPr lang="en-AU" dirty="0" smtClean="0"/>
              <a:t>650 mm</a:t>
            </a:r>
            <a:endParaRPr lang="en-AU" dirty="0"/>
          </a:p>
        </p:txBody>
      </p:sp>
      <p:pic>
        <p:nvPicPr>
          <p:cNvPr id="54" name="Picture 53"/>
          <p:cNvPicPr>
            <a:picLocks noChangeAspect="1"/>
          </p:cNvPicPr>
          <p:nvPr/>
        </p:nvPicPr>
        <p:blipFill>
          <a:blip r:embed="rId5"/>
          <a:stretch>
            <a:fillRect/>
          </a:stretch>
        </p:blipFill>
        <p:spPr>
          <a:xfrm>
            <a:off x="5531089" y="3885751"/>
            <a:ext cx="2852521" cy="2870433"/>
          </a:xfrm>
          <a:prstGeom prst="rect">
            <a:avLst/>
          </a:prstGeom>
        </p:spPr>
      </p:pic>
      <p:pic>
        <p:nvPicPr>
          <p:cNvPr id="56" name="Picture 55"/>
          <p:cNvPicPr>
            <a:picLocks noChangeAspect="1"/>
          </p:cNvPicPr>
          <p:nvPr/>
        </p:nvPicPr>
        <p:blipFill rotWithShape="1">
          <a:blip r:embed="rId6"/>
          <a:srcRect l="7890" t="19748" r="11064" b="14620"/>
          <a:stretch/>
        </p:blipFill>
        <p:spPr>
          <a:xfrm>
            <a:off x="514246" y="4736241"/>
            <a:ext cx="4089225" cy="1862707"/>
          </a:xfrm>
          <a:prstGeom prst="rect">
            <a:avLst/>
          </a:prstGeom>
        </p:spPr>
      </p:pic>
      <p:sp>
        <p:nvSpPr>
          <p:cNvPr id="2" name="Title 1"/>
          <p:cNvSpPr>
            <a:spLocks noGrp="1"/>
          </p:cNvSpPr>
          <p:nvPr>
            <p:ph type="title"/>
          </p:nvPr>
        </p:nvSpPr>
        <p:spPr/>
        <p:txBody>
          <a:bodyPr/>
          <a:lstStyle/>
          <a:p>
            <a:r>
              <a:rPr lang="en-AU" dirty="0" smtClean="0"/>
              <a:t>Large-scale</a:t>
            </a:r>
            <a:endParaRPr lang="en-AU" dirty="0"/>
          </a:p>
        </p:txBody>
      </p:sp>
    </p:spTree>
    <p:extLst>
      <p:ext uri="{BB962C8B-B14F-4D97-AF65-F5344CB8AC3E}">
        <p14:creationId xmlns:p14="http://schemas.microsoft.com/office/powerpoint/2010/main" val="18004141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pic>
        <p:nvPicPr>
          <p:cNvPr id="4" name="Picture 3"/>
          <p:cNvPicPr>
            <a:picLocks noChangeAspect="1"/>
          </p:cNvPicPr>
          <p:nvPr/>
        </p:nvPicPr>
        <p:blipFill>
          <a:blip r:embed="rId2"/>
          <a:stretch>
            <a:fillRect/>
          </a:stretch>
        </p:blipFill>
        <p:spPr>
          <a:xfrm>
            <a:off x="1272944" y="1690689"/>
            <a:ext cx="6248733" cy="4606954"/>
          </a:xfrm>
          <a:prstGeom prst="rect">
            <a:avLst/>
          </a:prstGeom>
        </p:spPr>
      </p:pic>
    </p:spTree>
    <p:extLst>
      <p:ext uri="{BB962C8B-B14F-4D97-AF65-F5344CB8AC3E}">
        <p14:creationId xmlns:p14="http://schemas.microsoft.com/office/powerpoint/2010/main" val="12393028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Acknowledgements</a:t>
            </a:r>
            <a:endParaRPr lang="en-AU" dirty="0"/>
          </a:p>
        </p:txBody>
      </p:sp>
      <p:sp>
        <p:nvSpPr>
          <p:cNvPr id="5" name="Content Placeholder 4"/>
          <p:cNvSpPr>
            <a:spLocks noGrp="1"/>
          </p:cNvSpPr>
          <p:nvPr>
            <p:ph sz="half" idx="1"/>
          </p:nvPr>
        </p:nvSpPr>
        <p:spPr>
          <a:xfrm>
            <a:off x="116231" y="1825624"/>
            <a:ext cx="5166970" cy="4644749"/>
          </a:xfrm>
        </p:spPr>
        <p:txBody>
          <a:bodyPr>
            <a:noAutofit/>
          </a:bodyPr>
          <a:lstStyle/>
          <a:p>
            <a:r>
              <a:rPr lang="en-AU" sz="1600" dirty="0" err="1" smtClean="0"/>
              <a:t>UniSA</a:t>
            </a:r>
            <a:endParaRPr lang="en-AU" sz="1600" dirty="0" smtClean="0"/>
          </a:p>
          <a:p>
            <a:pPr lvl="1">
              <a:spcBef>
                <a:spcPts val="0"/>
              </a:spcBef>
            </a:pPr>
            <a:r>
              <a:rPr lang="en-AU" sz="1400" dirty="0"/>
              <a:t>Sameer Al-Bataineh </a:t>
            </a:r>
            <a:endParaRPr lang="en-AU" sz="1400" dirty="0" smtClean="0"/>
          </a:p>
          <a:p>
            <a:pPr lvl="1">
              <a:spcBef>
                <a:spcPts val="0"/>
              </a:spcBef>
            </a:pPr>
            <a:r>
              <a:rPr lang="en-AU" sz="1400" dirty="0" smtClean="0"/>
              <a:t>Nick Rogers</a:t>
            </a:r>
          </a:p>
          <a:p>
            <a:pPr lvl="1">
              <a:spcBef>
                <a:spcPts val="0"/>
              </a:spcBef>
            </a:pPr>
            <a:r>
              <a:rPr lang="en-AU" sz="1400" dirty="0" smtClean="0"/>
              <a:t>Solmaz Saboohi</a:t>
            </a:r>
          </a:p>
          <a:p>
            <a:pPr lvl="1">
              <a:spcBef>
                <a:spcPts val="0"/>
              </a:spcBef>
            </a:pPr>
            <a:r>
              <a:rPr lang="en-AU" sz="1400" dirty="0" smtClean="0"/>
              <a:t>Giles Kirby</a:t>
            </a:r>
          </a:p>
          <a:p>
            <a:pPr lvl="1">
              <a:spcBef>
                <a:spcPts val="0"/>
              </a:spcBef>
            </a:pPr>
            <a:r>
              <a:rPr lang="en-AU" sz="1400" dirty="0"/>
              <a:t>Hanieh Safizadeh Shirazi</a:t>
            </a:r>
          </a:p>
          <a:p>
            <a:pPr lvl="1">
              <a:spcBef>
                <a:spcPts val="0"/>
              </a:spcBef>
            </a:pPr>
            <a:r>
              <a:rPr lang="en-AU" sz="1400" dirty="0" smtClean="0"/>
              <a:t>Andrew </a:t>
            </a:r>
            <a:r>
              <a:rPr lang="en-AU" sz="1400" dirty="0" err="1" smtClean="0"/>
              <a:t>Michelmore</a:t>
            </a:r>
            <a:endParaRPr lang="en-AU" sz="1400" dirty="0" smtClean="0"/>
          </a:p>
          <a:p>
            <a:pPr lvl="1">
              <a:spcBef>
                <a:spcPts val="0"/>
              </a:spcBef>
            </a:pPr>
            <a:r>
              <a:rPr lang="en-AU" sz="1400" dirty="0" smtClean="0"/>
              <a:t>Louise Smith</a:t>
            </a:r>
          </a:p>
          <a:p>
            <a:pPr lvl="1">
              <a:spcBef>
                <a:spcPts val="0"/>
              </a:spcBef>
            </a:pPr>
            <a:r>
              <a:rPr lang="en-AU" sz="1400" dirty="0" smtClean="0"/>
              <a:t>David Robinson</a:t>
            </a:r>
          </a:p>
          <a:p>
            <a:pPr lvl="1">
              <a:spcBef>
                <a:spcPts val="0"/>
              </a:spcBef>
            </a:pPr>
            <a:r>
              <a:rPr lang="en-AU" sz="1400" dirty="0" smtClean="0"/>
              <a:t>Tara Fernandez</a:t>
            </a:r>
          </a:p>
          <a:p>
            <a:pPr lvl="1">
              <a:spcBef>
                <a:spcPts val="0"/>
              </a:spcBef>
            </a:pPr>
            <a:r>
              <a:rPr lang="en-AU" sz="1400" dirty="0" smtClean="0"/>
              <a:t>Rob Short</a:t>
            </a:r>
          </a:p>
          <a:p>
            <a:endParaRPr lang="en-AU" sz="1400" dirty="0" smtClean="0"/>
          </a:p>
          <a:p>
            <a:r>
              <a:rPr lang="en-AU" sz="1600" dirty="0" smtClean="0"/>
              <a:t>Elsewhere</a:t>
            </a:r>
          </a:p>
          <a:p>
            <a:pPr lvl="1"/>
            <a:r>
              <a:rPr lang="en-AU" sz="1400" dirty="0" smtClean="0"/>
              <a:t>Claire Homan, Josef </a:t>
            </a:r>
            <a:r>
              <a:rPr lang="en-AU" sz="1400" dirty="0" err="1" smtClean="0"/>
              <a:t>Gecz</a:t>
            </a:r>
            <a:r>
              <a:rPr lang="en-AU" sz="1400" dirty="0"/>
              <a:t> </a:t>
            </a:r>
            <a:r>
              <a:rPr lang="en-AU" sz="1400" dirty="0" smtClean="0"/>
              <a:t>(Uni. Adelaide)</a:t>
            </a:r>
          </a:p>
          <a:p>
            <a:pPr lvl="1"/>
            <a:r>
              <a:rPr lang="en-AU" sz="1400" dirty="0" smtClean="0"/>
              <a:t>Tony Day, Andy </a:t>
            </a:r>
            <a:r>
              <a:rPr lang="en-AU" sz="1400" dirty="0" err="1" smtClean="0"/>
              <a:t>Marson</a:t>
            </a:r>
            <a:r>
              <a:rPr lang="en-AU" sz="1400" dirty="0" smtClean="0"/>
              <a:t>, David Mahoney (Oxford/Manchester)</a:t>
            </a:r>
          </a:p>
          <a:p>
            <a:pPr lvl="1"/>
            <a:r>
              <a:rPr lang="en-AU" sz="1400" dirty="0" smtClean="0"/>
              <a:t>John Gallagher (</a:t>
            </a:r>
            <a:r>
              <a:rPr lang="en-AU" sz="1400" dirty="0" err="1" smtClean="0"/>
              <a:t>Iduron</a:t>
            </a:r>
            <a:r>
              <a:rPr lang="en-AU" sz="1400" dirty="0" smtClean="0"/>
              <a:t> Ltd.)</a:t>
            </a:r>
          </a:p>
          <a:p>
            <a:pPr lvl="1"/>
            <a:r>
              <a:rPr lang="en-AU" sz="1400" dirty="0" smtClean="0"/>
              <a:t>Morgan Alexander, Cathy Merry (Manchester/Nottingham)</a:t>
            </a:r>
          </a:p>
        </p:txBody>
      </p:sp>
      <p:pic>
        <p:nvPicPr>
          <p:cNvPr id="8" name="Picture 4" descr="http://www.arc.gov.au/images/arc_logos/STACKED/PC/ARC_stacked.jpg"/>
          <p:cNvPicPr>
            <a:picLocks noChangeAspect="1" noChangeArrowheads="1"/>
          </p:cNvPicPr>
          <p:nvPr/>
        </p:nvPicPr>
        <p:blipFill>
          <a:blip r:embed="rId3" cstate="print"/>
          <a:srcRect/>
          <a:stretch>
            <a:fillRect/>
          </a:stretch>
        </p:blipFill>
        <p:spPr bwMode="auto">
          <a:xfrm>
            <a:off x="7650285" y="893695"/>
            <a:ext cx="1351973" cy="841321"/>
          </a:xfrm>
          <a:prstGeom prst="rect">
            <a:avLst/>
          </a:prstGeom>
          <a:noFill/>
        </p:spPr>
      </p:pic>
      <p:pic>
        <p:nvPicPr>
          <p:cNvPr id="3" name="Picture 2"/>
          <p:cNvPicPr>
            <a:picLocks noChangeAspect="1"/>
          </p:cNvPicPr>
          <p:nvPr/>
        </p:nvPicPr>
        <p:blipFill>
          <a:blip r:embed="rId4"/>
          <a:stretch>
            <a:fillRect/>
          </a:stretch>
        </p:blipFill>
        <p:spPr>
          <a:xfrm>
            <a:off x="4422283" y="1902323"/>
            <a:ext cx="4279763" cy="3444539"/>
          </a:xfrm>
          <a:prstGeom prst="rect">
            <a:avLst/>
          </a:prstGeom>
        </p:spPr>
      </p:pic>
    </p:spTree>
    <p:extLst>
      <p:ext uri="{BB962C8B-B14F-4D97-AF65-F5344CB8AC3E}">
        <p14:creationId xmlns:p14="http://schemas.microsoft.com/office/powerpoint/2010/main" val="138813183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3bbbff2fae839056ec217eb97c286b605dedd4"/>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4529</TotalTime>
  <Words>969</Words>
  <Application>Microsoft Office PowerPoint</Application>
  <PresentationFormat>On-screen Show (4:3)</PresentationFormat>
  <Paragraphs>202</Paragraphs>
  <Slides>31</Slides>
  <Notes>21</Notes>
  <HiddenSlides>2</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Development of scalable plasma polymerisation processes</vt:lpstr>
      <vt:lpstr>PowerPoint Presentation</vt:lpstr>
      <vt:lpstr>Plasma Polymerisation</vt:lpstr>
      <vt:lpstr>Plasma Polymerisation</vt:lpstr>
      <vt:lpstr>PowerPoint Presentation</vt:lpstr>
      <vt:lpstr>Uniform? </vt:lpstr>
      <vt:lpstr>Uniform?</vt:lpstr>
      <vt:lpstr>Reproducible?</vt:lpstr>
      <vt:lpstr>Reproducible?</vt:lpstr>
      <vt:lpstr>Substrate Independent</vt:lpstr>
      <vt:lpstr>Stable?</vt:lpstr>
      <vt:lpstr>Translatable?</vt:lpstr>
      <vt:lpstr>PowerPoint Presentation</vt:lpstr>
      <vt:lpstr>Translatable?</vt:lpstr>
      <vt:lpstr>PowerPoint Presentation</vt:lpstr>
      <vt:lpstr>PowerPoint Presentation</vt:lpstr>
      <vt:lpstr>So where to look?</vt:lpstr>
      <vt:lpstr>Power</vt:lpstr>
      <vt:lpstr>PowerPoint Presentation</vt:lpstr>
      <vt:lpstr>PowerPoint Presentation</vt:lpstr>
      <vt:lpstr>Principal Component Analysis (PCA)</vt:lpstr>
      <vt:lpstr>PowerPoint Presentation</vt:lpstr>
      <vt:lpstr>PowerPoint Presentation</vt:lpstr>
      <vt:lpstr>Positive Ions</vt:lpstr>
      <vt:lpstr>Ion Energy</vt:lpstr>
      <vt:lpstr>Ion Flux</vt:lpstr>
      <vt:lpstr>PowerPoint Presentation</vt:lpstr>
      <vt:lpstr>PowerPoint Presentation</vt:lpstr>
      <vt:lpstr>Large-scale</vt:lpstr>
      <vt:lpstr>PowerPoint Presentation</vt:lpstr>
      <vt:lpstr>Acknowledgements</vt:lpstr>
    </vt:vector>
  </TitlesOfParts>
  <Company>University of South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Whittle</dc:creator>
  <cp:lastModifiedBy>Jason Whittle</cp:lastModifiedBy>
  <cp:revision>39</cp:revision>
  <cp:lastPrinted>2018-08-14T05:37:46Z</cp:lastPrinted>
  <dcterms:created xsi:type="dcterms:W3CDTF">2018-06-19T07:28:35Z</dcterms:created>
  <dcterms:modified xsi:type="dcterms:W3CDTF">2018-08-14T14:14:40Z</dcterms:modified>
</cp:coreProperties>
</file>