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676" r:id="rId2"/>
    <p:sldId id="759" r:id="rId3"/>
    <p:sldId id="646" r:id="rId4"/>
    <p:sldId id="928" r:id="rId5"/>
    <p:sldId id="876" r:id="rId6"/>
    <p:sldId id="864" r:id="rId7"/>
    <p:sldId id="877" r:id="rId8"/>
    <p:sldId id="944" r:id="rId9"/>
    <p:sldId id="920" r:id="rId10"/>
    <p:sldId id="903" r:id="rId11"/>
    <p:sldId id="951" r:id="rId12"/>
    <p:sldId id="897" r:id="rId13"/>
    <p:sldId id="912" r:id="rId14"/>
    <p:sldId id="945" r:id="rId15"/>
    <p:sldId id="879" r:id="rId16"/>
    <p:sldId id="898" r:id="rId17"/>
    <p:sldId id="910" r:id="rId18"/>
    <p:sldId id="899" r:id="rId19"/>
    <p:sldId id="913" r:id="rId20"/>
    <p:sldId id="909" r:id="rId21"/>
    <p:sldId id="921" r:id="rId22"/>
    <p:sldId id="953" r:id="rId23"/>
    <p:sldId id="942" r:id="rId24"/>
    <p:sldId id="946" r:id="rId25"/>
    <p:sldId id="952" r:id="rId26"/>
    <p:sldId id="885" r:id="rId27"/>
    <p:sldId id="904" r:id="rId28"/>
    <p:sldId id="883" r:id="rId29"/>
    <p:sldId id="907" r:id="rId30"/>
    <p:sldId id="948" r:id="rId31"/>
    <p:sldId id="947" r:id="rId32"/>
    <p:sldId id="938" r:id="rId33"/>
    <p:sldId id="954" r:id="rId34"/>
    <p:sldId id="955" r:id="rId35"/>
    <p:sldId id="937" r:id="rId36"/>
    <p:sldId id="860" r:id="rId37"/>
    <p:sldId id="896" r:id="rId38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FF"/>
    <a:srgbClr val="FF99CC"/>
    <a:srgbClr val="4F81BD"/>
    <a:srgbClr val="FFFF99"/>
    <a:srgbClr val="3399FF"/>
    <a:srgbClr val="000000"/>
    <a:srgbClr val="D9D9D9"/>
    <a:srgbClr val="92D050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70" autoAdjust="0"/>
    <p:restoredTop sz="94980" autoAdjust="0"/>
  </p:normalViewPr>
  <p:slideViewPr>
    <p:cSldViewPr>
      <p:cViewPr varScale="1">
        <p:scale>
          <a:sx n="81" d="100"/>
          <a:sy n="81" d="100"/>
        </p:scale>
        <p:origin x="1690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03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00ACB3-AD6D-40B3-A8D8-A51BA92B6E18}" type="datetimeFigureOut">
              <a:rPr lang="ko-KR" altLang="en-US" smtClean="0"/>
              <a:t>2018-08-14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7765AC-AEC6-4D79-9C3F-B0BCEAF96D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2517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F177BF-8801-4208-8006-43F659A1C574}" type="datetimeFigureOut">
              <a:rPr lang="ko-KR" altLang="en-US" smtClean="0"/>
              <a:pPr/>
              <a:t>2018-08-14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357AB0-D709-40D1-901B-1891E82A59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0593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2975" y="776288"/>
            <a:ext cx="4962525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925" y="4732338"/>
            <a:ext cx="4992688" cy="4418012"/>
          </a:xfrm>
          <a:noFill/>
          <a:ln/>
        </p:spPr>
        <p:txBody>
          <a:bodyPr/>
          <a:lstStyle/>
          <a:p>
            <a:pPr eaLnBrk="1" hangingPunct="1"/>
            <a:endParaRPr lang="en-US" altLang="ko-KR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624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BDF229-DEEC-4F02-958C-639DE1D86FAC}" type="slidenum">
              <a:rPr lang="en-US" altLang="ja-JP"/>
              <a:pPr/>
              <a:t>9</a:t>
            </a:fld>
            <a:endParaRPr lang="en-US" altLang="ja-JP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ja-JP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39451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268663" y="509588"/>
            <a:ext cx="3400425" cy="2549525"/>
          </a:xfrm>
          <a:ln/>
        </p:spPr>
      </p:sp>
      <p:sp>
        <p:nvSpPr>
          <p:cNvPr id="2253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>
              <a:latin typeface="Arial" charset="0"/>
            </a:endParaRPr>
          </a:p>
        </p:txBody>
      </p:sp>
      <p:sp>
        <p:nvSpPr>
          <p:cNvPr id="5" name="날짜 개체 틀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DB5CE70-BFD3-458F-A221-AF869BFA4B28}" type="slidenum">
              <a:rPr lang="en-US" altLang="ja-JP" smtClean="0"/>
              <a:pPr>
                <a:defRPr/>
              </a:pPr>
              <a:t>33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2089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268663" y="509588"/>
            <a:ext cx="3400425" cy="2549525"/>
          </a:xfrm>
          <a:ln/>
        </p:spPr>
      </p:sp>
      <p:sp>
        <p:nvSpPr>
          <p:cNvPr id="2253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>
              <a:latin typeface="Arial" charset="0"/>
            </a:endParaRPr>
          </a:p>
        </p:txBody>
      </p:sp>
      <p:sp>
        <p:nvSpPr>
          <p:cNvPr id="5" name="날짜 개체 틀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DB5CE70-BFD3-458F-A221-AF869BFA4B28}" type="slidenum">
              <a:rPr lang="en-US" altLang="ja-JP" smtClean="0"/>
              <a:pPr>
                <a:defRPr/>
              </a:pPr>
              <a:t>34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018606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order is as follow.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ABCFB8-CEE4-4308-876C-E30B2F618DE7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17751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order is as follow.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ABCFB8-CEE4-4308-876C-E30B2F618DE7}" type="slidenum">
              <a:rPr lang="ko-KR" altLang="en-US" smtClean="0"/>
              <a:pPr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3357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E868-2C64-41D1-BC5A-32D3ED447C02}" type="datetime1">
              <a:rPr lang="ko-KR" altLang="en-US" smtClean="0"/>
              <a:pPr/>
              <a:t>2018-08-14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05606-9682-4030-A94A-4F442586DE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B97B-406E-4DE1-9363-D093D34E6714}" type="datetime1">
              <a:rPr lang="ko-KR" altLang="en-US" smtClean="0"/>
              <a:pPr/>
              <a:t>2018-08-14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05606-9682-4030-A94A-4F442586DE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A8F0B-F2DA-4CBC-A502-369A4BFE9244}" type="datetime1">
              <a:rPr lang="ko-KR" altLang="en-US" smtClean="0"/>
              <a:pPr/>
              <a:t>2018-08-14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05606-9682-4030-A94A-4F442586DE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49864-F92F-4D2D-B2C9-1AC56F9DE948}" type="datetime1">
              <a:rPr lang="ko-KR" altLang="en-US" smtClean="0"/>
              <a:pPr/>
              <a:t>2018-08-14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05606-9682-4030-A94A-4F442586DE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B3186-E1BC-4945-B741-5DF79C8F32ED}" type="datetime1">
              <a:rPr lang="ko-KR" altLang="en-US" smtClean="0"/>
              <a:pPr/>
              <a:t>2018-08-14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05606-9682-4030-A94A-4F442586DE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96007-2D0F-4C89-B942-F2A930076192}" type="datetime1">
              <a:rPr lang="ko-KR" altLang="en-US" smtClean="0"/>
              <a:pPr/>
              <a:t>2018-08-14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05606-9682-4030-A94A-4F442586DE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F9FC3-2A9B-4D02-A607-1CC25060658D}" type="datetime1">
              <a:rPr lang="ko-KR" altLang="en-US" smtClean="0"/>
              <a:pPr/>
              <a:t>2018-08-14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05606-9682-4030-A94A-4F442586DE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44FD3-6EA6-41DF-A3AA-49D2CCF008CD}" type="datetime1">
              <a:rPr lang="ko-KR" altLang="en-US" smtClean="0"/>
              <a:pPr/>
              <a:t>2018-08-14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05606-9682-4030-A94A-4F442586DE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6D1AD-7E17-4682-A721-AA2F50AE1AAF}" type="datetime1">
              <a:rPr lang="ko-KR" altLang="en-US" smtClean="0"/>
              <a:pPr/>
              <a:t>2018-08-14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05606-9682-4030-A94A-4F442586DE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C180-243C-4945-A0E2-04E3F2EDC0C5}" type="datetime1">
              <a:rPr lang="ko-KR" altLang="en-US" smtClean="0"/>
              <a:pPr/>
              <a:t>2018-08-14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05606-9682-4030-A94A-4F442586DE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0136C-E3E1-4840-BBC0-59E456470FA0}" type="datetime1">
              <a:rPr lang="ko-KR" altLang="en-US" smtClean="0"/>
              <a:pPr/>
              <a:t>2018-08-14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05606-9682-4030-A94A-4F442586DE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B4533-71DE-47C7-9DA7-9FC6E289B3BC}" type="datetime1">
              <a:rPr lang="ko-KR" altLang="en-US" smtClean="0"/>
              <a:pPr/>
              <a:t>2018-08-14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105606-9682-4030-A94A-4F442586DE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http://upload.wikimedia.org/wikipedia/commons/e/e0/Real_graphene.jpg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5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hyperlink" Target="http://www.wired.com/images_blogs/photos/uncategorized/2008/10/28/flexible_display_rollout.jp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jpe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2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7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emf"/><Relationship Id="rId7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emf"/><Relationship Id="rId5" Type="http://schemas.openxmlformats.org/officeDocument/2006/relationships/image" Target="../media/image30.emf"/><Relationship Id="rId10" Type="http://schemas.openxmlformats.org/officeDocument/2006/relationships/image" Target="../media/image35.jpeg"/><Relationship Id="rId4" Type="http://schemas.openxmlformats.org/officeDocument/2006/relationships/image" Target="../media/image29.emf"/><Relationship Id="rId9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5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1.png"/><Relationship Id="rId4" Type="http://schemas.openxmlformats.org/officeDocument/2006/relationships/image" Target="../media/image6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68.png"/><Relationship Id="rId7" Type="http://schemas.openxmlformats.org/officeDocument/2006/relationships/image" Target="../media/image7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image" Target="../media/image1.png"/><Relationship Id="rId4" Type="http://schemas.openxmlformats.org/officeDocument/2006/relationships/image" Target="../media/image6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1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Relationship Id="rId9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emf"/><Relationship Id="rId5" Type="http://schemas.openxmlformats.org/officeDocument/2006/relationships/image" Target="../media/image83.emf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1196752"/>
            <a:ext cx="9144000" cy="2088232"/>
          </a:xfrm>
          <a:prstGeom prst="rect">
            <a:avLst/>
          </a:prstGeom>
          <a:solidFill>
            <a:srgbClr val="33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1504" name="Rectangle 16"/>
          <p:cNvSpPr>
            <a:spLocks noChangeArrowheads="1"/>
          </p:cNvSpPr>
          <p:nvPr/>
        </p:nvSpPr>
        <p:spPr bwMode="auto">
          <a:xfrm>
            <a:off x="271237" y="-17329"/>
            <a:ext cx="8444168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400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ea typeface="Arial Unicode MS" panose="020B0604020202020204" pitchFamily="50" charset="-127"/>
                <a:cs typeface="Arial Unicode MS" panose="020B0604020202020204" pitchFamily="50" charset="-127"/>
              </a:rPr>
              <a:t>The 9</a:t>
            </a:r>
            <a:r>
              <a:rPr lang="en-US" altLang="ko-KR" sz="1400" baseline="30000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ea typeface="Arial Unicode MS" panose="020B0604020202020204" pitchFamily="50" charset="-127"/>
                <a:cs typeface="Arial Unicode MS" panose="020B0604020202020204" pitchFamily="50" charset="-127"/>
              </a:rPr>
              <a:t>th</a:t>
            </a:r>
            <a:r>
              <a:rPr lang="en-US" altLang="ko-KR" sz="1400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ea typeface="Arial Unicode MS" panose="020B0604020202020204" pitchFamily="50" charset="-127"/>
                <a:cs typeface="Arial Unicode MS" panose="020B0604020202020204" pitchFamily="50" charset="-127"/>
              </a:rPr>
              <a:t> Vacuum and Surface Science Conference of Asia and Australia</a:t>
            </a:r>
            <a:endParaRPr lang="ko-KR" altLang="ko-KR" sz="1400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ja-JP" sz="1600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ea typeface="Arial Unicode MS" panose="020B0604020202020204" pitchFamily="50" charset="-127"/>
                <a:cs typeface="Arial Unicode MS" panose="020B0604020202020204" pitchFamily="50" charset="-127"/>
              </a:rPr>
              <a:t>VASSCAA-9                                      13-16 AUG 2018, Sydney</a:t>
            </a:r>
            <a:endParaRPr lang="en-US" altLang="ja-JP" sz="1600" b="1" baseline="30000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91519" name="Rectangle 31"/>
          <p:cNvSpPr>
            <a:spLocks noChangeArrowheads="1"/>
          </p:cNvSpPr>
          <p:nvPr/>
        </p:nvSpPr>
        <p:spPr bwMode="auto">
          <a:xfrm>
            <a:off x="539552" y="1488708"/>
            <a:ext cx="8161236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ko-KR" sz="2600" dirty="0">
                <a:solidFill>
                  <a:schemeClr val="bg1"/>
                </a:solidFill>
                <a:latin typeface="Century Gothic" panose="020B0502020202020204" pitchFamily="34" charset="0"/>
                <a:ea typeface="맑은 고딕" pitchFamily="50" charset="-127"/>
                <a:cs typeface="Arial" pitchFamily="34" charset="0"/>
              </a:rPr>
              <a:t>Mild Plasma Configuration </a:t>
            </a:r>
          </a:p>
          <a:p>
            <a:pPr algn="ctr">
              <a:lnSpc>
                <a:spcPct val="150000"/>
              </a:lnSpc>
              <a:defRPr/>
            </a:pPr>
            <a:r>
              <a:rPr lang="en-US" altLang="ko-KR" sz="2600" dirty="0">
                <a:solidFill>
                  <a:schemeClr val="bg1"/>
                </a:solidFill>
                <a:latin typeface="Century Gothic" panose="020B0502020202020204" pitchFamily="34" charset="0"/>
                <a:ea typeface="맑은 고딕" pitchFamily="50" charset="-127"/>
                <a:cs typeface="Arial" pitchFamily="34" charset="0"/>
              </a:rPr>
              <a:t>Yielding Efficient Doping on Graphene Surface</a:t>
            </a:r>
          </a:p>
        </p:txBody>
      </p:sp>
      <p:sp>
        <p:nvSpPr>
          <p:cNvPr id="191520" name="Rectangle 32"/>
          <p:cNvSpPr>
            <a:spLocks noChangeArrowheads="1"/>
          </p:cNvSpPr>
          <p:nvPr/>
        </p:nvSpPr>
        <p:spPr bwMode="auto">
          <a:xfrm>
            <a:off x="741914" y="4128404"/>
            <a:ext cx="7718518" cy="2372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ko-KR" sz="2400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ea typeface="맑은 고딕" pitchFamily="50" charset="-127"/>
              </a:rPr>
              <a:t>Goo-Hwan</a:t>
            </a:r>
            <a:r>
              <a:rPr lang="en-US" altLang="ja-JP" sz="2400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ea typeface="맑은 고딕" pitchFamily="50" charset="-127"/>
              </a:rPr>
              <a:t> </a:t>
            </a:r>
            <a:r>
              <a:rPr lang="en-US" altLang="ko-KR" sz="2400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ea typeface="맑은 고딕" pitchFamily="50" charset="-127"/>
              </a:rPr>
              <a:t>Jeong</a:t>
            </a:r>
            <a:endParaRPr lang="en-US" altLang="ko-KR" sz="2000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  <a:ea typeface="맑은 고딕" pitchFamily="50" charset="-127"/>
            </a:endParaRPr>
          </a:p>
          <a:p>
            <a:pPr algn="ctr">
              <a:lnSpc>
                <a:spcPct val="130000"/>
              </a:lnSpc>
              <a:defRPr/>
            </a:pPr>
            <a:endParaRPr lang="en-US" altLang="ko-KR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  <a:ea typeface="맑은 고딕" pitchFamily="50" charset="-127"/>
            </a:endParaRPr>
          </a:p>
          <a:p>
            <a:pPr algn="ctr">
              <a:lnSpc>
                <a:spcPct val="130000"/>
              </a:lnSpc>
              <a:defRPr/>
            </a:pPr>
            <a:endParaRPr lang="en-US" altLang="ko-KR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  <a:ea typeface="맑은 고딕" pitchFamily="50" charset="-127"/>
            </a:endParaRPr>
          </a:p>
          <a:p>
            <a:pPr algn="ctr">
              <a:lnSpc>
                <a:spcPct val="130000"/>
              </a:lnSpc>
              <a:defRPr/>
            </a:pPr>
            <a:r>
              <a:rPr lang="en-US" altLang="ko-KR" kern="1400" spc="30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ea typeface="맑은 고딕" pitchFamily="50" charset="-127"/>
              </a:rPr>
              <a:t>Department of Materials Science and Engineering</a:t>
            </a:r>
          </a:p>
          <a:p>
            <a:pPr algn="ctr">
              <a:lnSpc>
                <a:spcPct val="130000"/>
              </a:lnSpc>
              <a:defRPr/>
            </a:pPr>
            <a:endParaRPr lang="en-US" altLang="ko-KR" kern="1400" spc="30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  <a:ea typeface="맑은 고딕" pitchFamily="50" charset="-127"/>
            </a:endParaRPr>
          </a:p>
          <a:p>
            <a:pPr algn="ctr">
              <a:lnSpc>
                <a:spcPct val="130000"/>
              </a:lnSpc>
              <a:defRPr/>
            </a:pPr>
            <a:r>
              <a:rPr lang="en-US" altLang="ko-KR" kern="1400" spc="30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ea typeface="맑은 고딕" pitchFamily="50" charset="-127"/>
              </a:rPr>
              <a:t>Kangwon National University, </a:t>
            </a:r>
            <a:r>
              <a:rPr lang="en-US" altLang="ko-KR" kern="1400" spc="30" dirty="0" err="1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ea typeface="맑은 고딕" pitchFamily="50" charset="-127"/>
              </a:rPr>
              <a:t>Chuncheon</a:t>
            </a:r>
            <a:r>
              <a:rPr lang="en-US" altLang="ko-KR" kern="1400" spc="30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ea typeface="맑은 고딕" pitchFamily="50" charset="-127"/>
              </a:rPr>
              <a:t> 24341, Korea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Kangwon Univ UI"/>
          <p:cNvPicPr>
            <a:picLocks noChangeAspect="1" noChangeArrowheads="1"/>
          </p:cNvPicPr>
          <p:nvPr/>
        </p:nvPicPr>
        <p:blipFill>
          <a:blip r:embed="rId2" cstate="print"/>
          <a:srcRect r="55420"/>
          <a:stretch>
            <a:fillRect/>
          </a:stretch>
        </p:blipFill>
        <p:spPr bwMode="auto">
          <a:xfrm>
            <a:off x="0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17"/>
          <p:cNvCxnSpPr>
            <a:cxnSpLocks noChangeShapeType="1"/>
          </p:cNvCxnSpPr>
          <p:nvPr/>
        </p:nvCxnSpPr>
        <p:spPr bwMode="auto">
          <a:xfrm>
            <a:off x="817563" y="538163"/>
            <a:ext cx="8286750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691680" y="1124744"/>
            <a:ext cx="648072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en-US" altLang="ko-KR" sz="20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n-US" altLang="ko-KR" sz="20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Overview on graphene and doping  </a:t>
            </a:r>
          </a:p>
          <a:p>
            <a:pPr marL="457200" indent="-457200">
              <a:lnSpc>
                <a:spcPct val="150000"/>
              </a:lnSpc>
            </a:pPr>
            <a:endParaRPr lang="en-US" altLang="ko-KR" sz="2000" dirty="0">
              <a:solidFill>
                <a:srgbClr val="7F7F7F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457200" indent="-457200">
              <a:lnSpc>
                <a:spcPct val="150000"/>
              </a:lnSpc>
            </a:pP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2.</a:t>
            </a: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 Graphene synthesis and plasma doping </a:t>
            </a:r>
          </a:p>
          <a:p>
            <a:pPr marL="457200" indent="-457200">
              <a:lnSpc>
                <a:spcPct val="150000"/>
              </a:lnSpc>
            </a:pPr>
            <a:endParaRPr lang="en-US" altLang="ko-KR" sz="2000" dirty="0">
              <a:solidFill>
                <a:srgbClr val="7F7F7F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</a:pP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3. Results and discussion</a:t>
            </a:r>
          </a:p>
          <a:p>
            <a:pPr marL="457200" indent="-457200">
              <a:lnSpc>
                <a:spcPct val="150000"/>
              </a:lnSpc>
            </a:pP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   (1) Structural aspects</a:t>
            </a:r>
          </a:p>
          <a:p>
            <a:pPr marL="266700" indent="-266700">
              <a:lnSpc>
                <a:spcPct val="150000"/>
              </a:lnSpc>
            </a:pP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   (2) Functional doping aspect</a:t>
            </a:r>
          </a:p>
          <a:p>
            <a:pPr marL="266700" indent="-266700">
              <a:lnSpc>
                <a:spcPct val="150000"/>
              </a:lnSpc>
            </a:pP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   (3) Doping stability aspect</a:t>
            </a:r>
          </a:p>
          <a:p>
            <a:pPr marL="266700" indent="-266700">
              <a:lnSpc>
                <a:spcPct val="150000"/>
              </a:lnSpc>
            </a:pPr>
            <a:endParaRPr lang="en-US" altLang="ko-KR" sz="2000" dirty="0">
              <a:solidFill>
                <a:srgbClr val="7F7F7F"/>
              </a:solidFill>
              <a:latin typeface="Arial" pitchFamily="34" charset="0"/>
              <a:cs typeface="Arial" pitchFamily="34" charset="0"/>
            </a:endParaRPr>
          </a:p>
          <a:p>
            <a:pPr marL="266700" indent="-266700">
              <a:lnSpc>
                <a:spcPct val="150000"/>
              </a:lnSpc>
            </a:pP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4. Summary</a:t>
            </a: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561975" y="0"/>
            <a:ext cx="7754441" cy="539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Outline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/>
          <a:srcRect l="1645" t="24461" r="51461" b="50719"/>
          <a:stretch>
            <a:fillRect/>
          </a:stretch>
        </p:blipFill>
        <p:spPr bwMode="auto">
          <a:xfrm>
            <a:off x="4716016" y="793760"/>
            <a:ext cx="4032448" cy="1627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67544" y="2996952"/>
            <a:ext cx="784887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The </a:t>
            </a:r>
            <a:r>
              <a:rPr lang="en-US" altLang="ko-KR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thinnest </a:t>
            </a:r>
            <a:r>
              <a:rPr lang="en-US" altLang="ko-K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sheet, yet the strongest</a:t>
            </a:r>
          </a:p>
          <a:p>
            <a:r>
              <a:rPr lang="en-US" altLang="ko-K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(5 times stronger than steel and much lighter)</a:t>
            </a:r>
          </a:p>
          <a:p>
            <a:endParaRPr lang="en-US" altLang="ko-KR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Is a </a:t>
            </a:r>
            <a:r>
              <a:rPr lang="en-US" altLang="ko-KR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semimetal </a:t>
            </a:r>
          </a:p>
          <a:p>
            <a:r>
              <a:rPr lang="en-US" altLang="ko-K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(Electrical properties can be modulated)</a:t>
            </a:r>
          </a:p>
          <a:p>
            <a:endParaRPr lang="en-US" altLang="ko-KR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Has high electron mobility (&gt;10000 cm</a:t>
            </a:r>
            <a:r>
              <a:rPr lang="en-US" altLang="ko-KR" sz="1600" baseline="30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ko-K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/Vs at RT) </a:t>
            </a:r>
            <a:r>
              <a:rPr lang="en-US" altLang="ko-KR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ballistic conduction </a:t>
            </a:r>
          </a:p>
          <a:p>
            <a:endParaRPr lang="en-US" altLang="ko-KR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Has very </a:t>
            </a:r>
            <a:r>
              <a:rPr lang="en-US" altLang="ko-KR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current densities </a:t>
            </a:r>
            <a:r>
              <a:rPr lang="en-US" altLang="ko-K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(10</a:t>
            </a:r>
            <a:r>
              <a:rPr lang="en-US" altLang="ko-KR" sz="1600" baseline="30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US" altLang="ko-K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A/cm2)</a:t>
            </a:r>
          </a:p>
          <a:p>
            <a:endParaRPr lang="en-US" altLang="ko-KR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Is a </a:t>
            </a:r>
            <a:r>
              <a:rPr lang="en-US" altLang="ko-KR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superb heat conductor</a:t>
            </a:r>
          </a:p>
          <a:p>
            <a:endParaRPr lang="en-US" altLang="ko-KR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Is a novel material for applications such as sensors, composites, transistors, </a:t>
            </a:r>
          </a:p>
          <a:p>
            <a:r>
              <a:rPr lang="en-US" altLang="ko-KR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transparent conductive films, thermal transport media, batteries and solar cells</a:t>
            </a:r>
            <a:endParaRPr lang="ko-KR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>
              <a:latin typeface="+mn-ea"/>
            </a:endParaRPr>
          </a:p>
        </p:txBody>
      </p:sp>
      <p:pic>
        <p:nvPicPr>
          <p:cNvPr id="13" name="Picture 4" descr="Kangwon Univ UI"/>
          <p:cNvPicPr>
            <a:picLocks noChangeAspect="1" noChangeArrowheads="1"/>
          </p:cNvPicPr>
          <p:nvPr/>
        </p:nvPicPr>
        <p:blipFill>
          <a:blip r:embed="rId3" cstate="print"/>
          <a:srcRect r="55420"/>
          <a:stretch>
            <a:fillRect/>
          </a:stretch>
        </p:blipFill>
        <p:spPr bwMode="auto">
          <a:xfrm>
            <a:off x="0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직선 연결선 17"/>
          <p:cNvCxnSpPr>
            <a:cxnSpLocks noChangeShapeType="1"/>
          </p:cNvCxnSpPr>
          <p:nvPr/>
        </p:nvCxnSpPr>
        <p:spPr bwMode="auto">
          <a:xfrm>
            <a:off x="817563" y="538163"/>
            <a:ext cx="8286750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pic>
        <p:nvPicPr>
          <p:cNvPr id="20" name="Picture 4" descr="File:Real graphene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3756" y="842006"/>
            <a:ext cx="1643338" cy="1463922"/>
          </a:xfrm>
          <a:prstGeom prst="rect">
            <a:avLst/>
          </a:prstGeom>
          <a:noFill/>
        </p:spPr>
      </p:pic>
      <p:sp>
        <p:nvSpPr>
          <p:cNvPr id="16" name="Text Box 22"/>
          <p:cNvSpPr txBox="1">
            <a:spLocks noChangeArrowheads="1"/>
          </p:cNvSpPr>
          <p:nvPr/>
        </p:nvSpPr>
        <p:spPr bwMode="auto">
          <a:xfrm>
            <a:off x="2818408" y="26987"/>
            <a:ext cx="31813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0000FF"/>
                </a:solidFill>
                <a:latin typeface="+mn-ea"/>
              </a:rPr>
              <a:t>Graphene</a:t>
            </a:r>
            <a:endParaRPr lang="en-US" altLang="ja-JP" sz="2400" b="1" dirty="0">
              <a:solidFill>
                <a:srgbClr val="0000FF"/>
              </a:solidFill>
              <a:latin typeface="+mn-ea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6" cstate="print"/>
          <a:srcRect l="62311" t="21154" r="1704" b="35577"/>
          <a:stretch>
            <a:fillRect/>
          </a:stretch>
        </p:blipFill>
        <p:spPr bwMode="auto">
          <a:xfrm>
            <a:off x="683568" y="793760"/>
            <a:ext cx="1774221" cy="1540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522344" y="164505"/>
            <a:ext cx="611560" cy="365125"/>
          </a:xfrm>
        </p:spPr>
        <p:txBody>
          <a:bodyPr/>
          <a:lstStyle/>
          <a:p>
            <a: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3/36</a:t>
            </a:r>
          </a:p>
        </p:txBody>
      </p:sp>
      <p:pic>
        <p:nvPicPr>
          <p:cNvPr id="11" name="Picture 2" descr="http://4.bp.blogspot.com/_py1Ljk6k3Hg/TKsOC1-wZdI/AAAAAAAAAh4/NUGNWv7kAwE/s1600/Konstantin+Novoselov+(left)+and+Andre+Geim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94432" y="2650907"/>
            <a:ext cx="1982024" cy="1240919"/>
          </a:xfrm>
          <a:prstGeom prst="rect">
            <a:avLst/>
          </a:prstGeom>
          <a:noFill/>
        </p:spPr>
      </p:pic>
      <p:sp>
        <p:nvSpPr>
          <p:cNvPr id="17" name="직사각형 16"/>
          <p:cNvSpPr/>
          <p:nvPr/>
        </p:nvSpPr>
        <p:spPr>
          <a:xfrm>
            <a:off x="7031582" y="3872081"/>
            <a:ext cx="1572866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200" dirty="0">
                <a:solidFill>
                  <a:srgbClr val="3399FF"/>
                </a:solidFill>
              </a:rPr>
              <a:t>Nobel Prize in 2010</a:t>
            </a:r>
            <a:endParaRPr lang="ko-KR" altLang="en-US" sz="1200" dirty="0">
              <a:solidFill>
                <a:srgbClr val="3399FF"/>
              </a:solidFill>
            </a:endParaRPr>
          </a:p>
        </p:txBody>
      </p:sp>
    </p:spTree>
  </p:cSld>
  <p:clrMapOvr>
    <a:masterClrMapping/>
  </p:clrMapOvr>
  <p:transition advTm="15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Kangwon Univ UI"/>
          <p:cNvPicPr>
            <a:picLocks noChangeAspect="1" noChangeArrowheads="1"/>
          </p:cNvPicPr>
          <p:nvPr/>
        </p:nvPicPr>
        <p:blipFill>
          <a:blip r:embed="rId2" cstate="print"/>
          <a:srcRect r="55420"/>
          <a:stretch>
            <a:fillRect/>
          </a:stretch>
        </p:blipFill>
        <p:spPr bwMode="auto">
          <a:xfrm>
            <a:off x="0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22"/>
          <p:cNvSpPr txBox="1">
            <a:spLocks noChangeArrowheads="1"/>
          </p:cNvSpPr>
          <p:nvPr/>
        </p:nvSpPr>
        <p:spPr bwMode="auto">
          <a:xfrm>
            <a:off x="2356943" y="31924"/>
            <a:ext cx="459132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Application</a:t>
            </a:r>
            <a:r>
              <a:rPr lang="ko-KR" altLang="en-US" sz="2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fields of graphene</a:t>
            </a:r>
            <a:endParaRPr lang="en-US" altLang="ja-JP" sz="24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57665" y="725795"/>
            <a:ext cx="22626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600" b="1" dirty="0">
                <a:solidFill>
                  <a:srgbClr val="FF0000"/>
                </a:solidFill>
              </a:rPr>
              <a:t> </a:t>
            </a:r>
            <a:r>
              <a:rPr lang="en-US" altLang="ko-KR" sz="1600" b="1" dirty="0">
                <a:solidFill>
                  <a:srgbClr val="FF0000"/>
                </a:solidFill>
              </a:rPr>
              <a:t>Flexible display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600" b="1" dirty="0">
                <a:solidFill>
                  <a:srgbClr val="FF0000"/>
                </a:solidFill>
              </a:rPr>
              <a:t> </a:t>
            </a:r>
            <a:r>
              <a:rPr lang="en-US" altLang="ko-KR" sz="1600" b="1" dirty="0">
                <a:solidFill>
                  <a:srgbClr val="FF0000"/>
                </a:solidFill>
              </a:rPr>
              <a:t>Transparent devices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600" b="1" dirty="0">
                <a:solidFill>
                  <a:srgbClr val="FF0000"/>
                </a:solidFill>
              </a:rPr>
              <a:t> Smart window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16216" y="4368006"/>
            <a:ext cx="212583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6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altLang="ko-KR" sz="1600" b="1" dirty="0">
                <a:solidFill>
                  <a:schemeClr val="accent3">
                    <a:lumMod val="75000"/>
                  </a:schemeClr>
                </a:solidFill>
              </a:rPr>
              <a:t>Solar cell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600" b="1" dirty="0">
                <a:solidFill>
                  <a:schemeClr val="accent3">
                    <a:lumMod val="75000"/>
                  </a:schemeClr>
                </a:solidFill>
              </a:rPr>
              <a:t> Secondary battery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6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altLang="ko-KR" sz="1600" b="1" dirty="0">
                <a:solidFill>
                  <a:schemeClr val="accent3">
                    <a:lumMod val="75000"/>
                  </a:schemeClr>
                </a:solidFill>
              </a:rPr>
              <a:t>Fuel cell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600" b="1" dirty="0">
                <a:solidFill>
                  <a:schemeClr val="accent3">
                    <a:lumMod val="75000"/>
                  </a:schemeClr>
                </a:solidFill>
              </a:rPr>
              <a:t> Super capacitor</a:t>
            </a:r>
            <a:endParaRPr lang="ko-KR" altLang="en-US" sz="16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09573" y="5733256"/>
            <a:ext cx="19670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600" b="1" dirty="0">
                <a:solidFill>
                  <a:srgbClr val="0070C0"/>
                </a:solidFill>
              </a:rPr>
              <a:t> Nanoelectronics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600" b="1" dirty="0">
                <a:solidFill>
                  <a:srgbClr val="0070C0"/>
                </a:solidFill>
              </a:rPr>
              <a:t> RFID, Sensors</a:t>
            </a:r>
            <a:endParaRPr lang="ko-KR" altLang="en-US" sz="1600" b="1" dirty="0">
              <a:solidFill>
                <a:srgbClr val="0070C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84366" y="2132856"/>
            <a:ext cx="20823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600" b="1" dirty="0">
                <a:solidFill>
                  <a:schemeClr val="accent6">
                    <a:lumMod val="75000"/>
                  </a:schemeClr>
                </a:solidFill>
              </a:rPr>
              <a:t> Conductive ink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600" b="1" dirty="0">
                <a:solidFill>
                  <a:schemeClr val="accent6">
                    <a:lumMod val="75000"/>
                  </a:schemeClr>
                </a:solidFill>
              </a:rPr>
              <a:t> EMI shielding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600" b="1" dirty="0">
                <a:solidFill>
                  <a:schemeClr val="accent6">
                    <a:lumMod val="75000"/>
                  </a:schemeClr>
                </a:solidFill>
              </a:rPr>
              <a:t> Printing electrode</a:t>
            </a:r>
            <a:endParaRPr lang="ko-KR" altLang="en-US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4756" y="1908121"/>
            <a:ext cx="14709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600" b="1" dirty="0">
                <a:solidFill>
                  <a:srgbClr val="002060"/>
                </a:solidFill>
              </a:rPr>
              <a:t> Aerospace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600" b="1" dirty="0">
                <a:solidFill>
                  <a:srgbClr val="002060"/>
                </a:solidFill>
              </a:rPr>
              <a:t> </a:t>
            </a:r>
            <a:r>
              <a:rPr lang="en-US" altLang="ko-KR" sz="1600" b="1" dirty="0">
                <a:solidFill>
                  <a:srgbClr val="002060"/>
                </a:solidFill>
              </a:rPr>
              <a:t>Automobile</a:t>
            </a:r>
            <a:endParaRPr lang="ko-KR" altLang="en-US" sz="1600" b="1" dirty="0">
              <a:solidFill>
                <a:srgbClr val="002060"/>
              </a:solidFill>
            </a:endParaRPr>
          </a:p>
        </p:txBody>
      </p:sp>
      <p:grpSp>
        <p:nvGrpSpPr>
          <p:cNvPr id="2" name="그룹 34"/>
          <p:cNvGrpSpPr/>
          <p:nvPr/>
        </p:nvGrpSpPr>
        <p:grpSpPr>
          <a:xfrm>
            <a:off x="2507902" y="1484784"/>
            <a:ext cx="4038208" cy="4104456"/>
            <a:chOff x="2507902" y="1484784"/>
            <a:chExt cx="4038208" cy="4104456"/>
          </a:xfrm>
        </p:grpSpPr>
        <p:sp>
          <p:nvSpPr>
            <p:cNvPr id="26" name="육각형 25"/>
            <p:cNvSpPr/>
            <p:nvPr/>
          </p:nvSpPr>
          <p:spPr>
            <a:xfrm>
              <a:off x="3260756" y="2742828"/>
              <a:ext cx="2535380" cy="1562968"/>
            </a:xfrm>
            <a:prstGeom prst="hexagon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17500" h="63500" prst="coolSlant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Graphene</a:t>
              </a:r>
              <a:endParaRPr lang="ko-KR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" name="육각형 26"/>
            <p:cNvSpPr/>
            <p:nvPr/>
          </p:nvSpPr>
          <p:spPr>
            <a:xfrm>
              <a:off x="3734918" y="1484784"/>
              <a:ext cx="1587056" cy="1368152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17500" h="63500" prst="coolSlant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8" name="육각형 27"/>
            <p:cNvSpPr/>
            <p:nvPr/>
          </p:nvSpPr>
          <p:spPr>
            <a:xfrm>
              <a:off x="4959054" y="2132856"/>
              <a:ext cx="1587056" cy="1368152"/>
            </a:xfrm>
            <a:prstGeom prst="hexagon">
              <a:avLst/>
            </a:prstGeom>
            <a:solidFill>
              <a:schemeClr val="accent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17500" h="63500" prst="coolSlant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" name="육각형 28"/>
            <p:cNvSpPr/>
            <p:nvPr/>
          </p:nvSpPr>
          <p:spPr>
            <a:xfrm>
              <a:off x="3734918" y="4221088"/>
              <a:ext cx="1587056" cy="1368152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17500" h="63500" prst="coolSlant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" name="육각형 29"/>
            <p:cNvSpPr/>
            <p:nvPr/>
          </p:nvSpPr>
          <p:spPr>
            <a:xfrm>
              <a:off x="4959054" y="3501008"/>
              <a:ext cx="1587056" cy="1368152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17500" h="63500" prst="coolSlant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" name="육각형 30"/>
            <p:cNvSpPr/>
            <p:nvPr/>
          </p:nvSpPr>
          <p:spPr>
            <a:xfrm>
              <a:off x="2507902" y="2132856"/>
              <a:ext cx="1587056" cy="1368152"/>
            </a:xfrm>
            <a:prstGeom prst="hexagon">
              <a:avLst/>
            </a:prstGeom>
            <a:solidFill>
              <a:schemeClr val="tx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17500" h="63500" prst="coolSlant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2" name="육각형 31"/>
            <p:cNvSpPr/>
            <p:nvPr/>
          </p:nvSpPr>
          <p:spPr>
            <a:xfrm>
              <a:off x="2507902" y="3501008"/>
              <a:ext cx="1587056" cy="1368152"/>
            </a:xfrm>
            <a:prstGeom prst="hexagon">
              <a:avLst/>
            </a:prstGeom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17500" h="63500" prst="coolSlant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467544" y="4212377"/>
            <a:ext cx="19166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600" b="1" dirty="0">
                <a:solidFill>
                  <a:srgbClr val="7030A0"/>
                </a:solidFill>
              </a:rPr>
              <a:t> LED heat sink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600" b="1" dirty="0">
                <a:solidFill>
                  <a:srgbClr val="7030A0"/>
                </a:solidFill>
              </a:rPr>
              <a:t> Heat dissipation</a:t>
            </a:r>
          </a:p>
        </p:txBody>
      </p:sp>
      <p:pic>
        <p:nvPicPr>
          <p:cNvPr id="42" name="Picture 6"/>
          <p:cNvPicPr>
            <a:picLocks noChangeAspect="1" noChangeArrowheads="1"/>
          </p:cNvPicPr>
          <p:nvPr/>
        </p:nvPicPr>
        <p:blipFill>
          <a:blip r:embed="rId3" cstate="print"/>
          <a:srcRect t="43197" r="82839" b="31523"/>
          <a:stretch>
            <a:fillRect/>
          </a:stretch>
        </p:blipFill>
        <p:spPr bwMode="auto">
          <a:xfrm>
            <a:off x="1043608" y="5445224"/>
            <a:ext cx="1074012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519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773264"/>
            <a:ext cx="1438256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519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688" y="764704"/>
            <a:ext cx="1442136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5193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98070" y="5445344"/>
            <a:ext cx="850394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5194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00192" y="5445344"/>
            <a:ext cx="1495385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5195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9512" y="2924944"/>
            <a:ext cx="1003404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5196" name="Picture 12"/>
          <p:cNvPicPr>
            <a:picLocks noChangeAspect="1" noChangeArrowheads="1"/>
          </p:cNvPicPr>
          <p:nvPr/>
        </p:nvPicPr>
        <p:blipFill>
          <a:blip r:embed="rId9" cstate="print"/>
          <a:srcRect l="11096" r="29728"/>
          <a:stretch>
            <a:fillRect/>
          </a:stretch>
        </p:blipFill>
        <p:spPr bwMode="auto">
          <a:xfrm>
            <a:off x="1259632" y="2924944"/>
            <a:ext cx="1152128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5198" name="Picture 14"/>
          <p:cNvPicPr>
            <a:picLocks noChangeAspect="1" noChangeArrowheads="1"/>
          </p:cNvPicPr>
          <p:nvPr/>
        </p:nvPicPr>
        <p:blipFill>
          <a:blip r:embed="rId10" cstate="print"/>
          <a:srcRect r="52298" b="14092"/>
          <a:stretch>
            <a:fillRect/>
          </a:stretch>
        </p:blipFill>
        <p:spPr bwMode="auto">
          <a:xfrm>
            <a:off x="2123728" y="5445224"/>
            <a:ext cx="1425600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5202" name="Picture 18" descr="C:\Users\Byeong-Joo\Pictures\151120\a928b01133631bfb67d675d8c6f11d6e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020272" y="2996952"/>
            <a:ext cx="1737654" cy="1080000"/>
          </a:xfrm>
          <a:prstGeom prst="rect">
            <a:avLst/>
          </a:prstGeom>
          <a:noFill/>
        </p:spPr>
      </p:pic>
      <p:sp>
        <p:nvSpPr>
          <p:cNvPr id="35" name="직사각형 34"/>
          <p:cNvSpPr/>
          <p:nvPr/>
        </p:nvSpPr>
        <p:spPr>
          <a:xfrm>
            <a:off x="2448272" y="2402304"/>
            <a:ext cx="16916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Light &amp;</a:t>
            </a:r>
          </a:p>
          <a:p>
            <a:pPr algn="ctr"/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High-strength</a:t>
            </a:r>
          </a:p>
          <a:p>
            <a:pPr algn="ctr"/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composite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3635896" y="1844824"/>
            <a:ext cx="16916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Transparent electrode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3419872" y="4500409"/>
            <a:ext cx="21518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Future</a:t>
            </a:r>
          </a:p>
          <a:p>
            <a:pPr algn="ctr"/>
            <a:r>
              <a:rPr lang="en-US" altLang="ko-K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nanoelectronics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4944740" y="3822948"/>
            <a:ext cx="16916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Energy </a:t>
            </a:r>
          </a:p>
          <a:p>
            <a:pPr algn="ctr"/>
            <a:r>
              <a:rPr lang="en-US" altLang="ko-K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Devices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2448272" y="3814440"/>
            <a:ext cx="16916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Heat dissipation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4896544" y="2484185"/>
            <a:ext cx="16916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Printing Electronics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  <p:pic>
        <p:nvPicPr>
          <p:cNvPr id="41" name="Picture 16" descr="Flexible_display_rollout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 b="8891"/>
          <a:stretch>
            <a:fillRect/>
          </a:stretch>
        </p:blipFill>
        <p:spPr bwMode="auto">
          <a:xfrm>
            <a:off x="7075001" y="620688"/>
            <a:ext cx="1529447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슬라이드 번호 개체 틀 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05606-9682-4030-A94A-4F442586DE8D}" type="slidenum">
              <a:rPr lang="ko-KR" altLang="en-US" smtClean="0"/>
              <a:pPr/>
              <a:t>4</a:t>
            </a:fld>
            <a:endParaRPr lang="ko-KR" altLang="en-US"/>
          </a:p>
        </p:txBody>
      </p:sp>
      <p:cxnSp>
        <p:nvCxnSpPr>
          <p:cNvPr id="46" name="직선 연결선 17"/>
          <p:cNvCxnSpPr>
            <a:cxnSpLocks noChangeShapeType="1"/>
          </p:cNvCxnSpPr>
          <p:nvPr/>
        </p:nvCxnSpPr>
        <p:spPr bwMode="auto">
          <a:xfrm>
            <a:off x="817563" y="538163"/>
            <a:ext cx="8286750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47" name="슬라이드 번호 개체 틀 4"/>
          <p:cNvSpPr txBox="1">
            <a:spLocks/>
          </p:cNvSpPr>
          <p:nvPr/>
        </p:nvSpPr>
        <p:spPr>
          <a:xfrm>
            <a:off x="8522344" y="164505"/>
            <a:ext cx="6115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4/36</a:t>
            </a:r>
          </a:p>
        </p:txBody>
      </p:sp>
    </p:spTree>
    <p:extLst>
      <p:ext uri="{BB962C8B-B14F-4D97-AF65-F5344CB8AC3E}">
        <p14:creationId xmlns:p14="http://schemas.microsoft.com/office/powerpoint/2010/main" val="86189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그룹 44"/>
          <p:cNvGrpSpPr/>
          <p:nvPr/>
        </p:nvGrpSpPr>
        <p:grpSpPr>
          <a:xfrm>
            <a:off x="2267744" y="1196753"/>
            <a:ext cx="936104" cy="1393258"/>
            <a:chOff x="1691680" y="1484785"/>
            <a:chExt cx="936104" cy="1393258"/>
          </a:xfrm>
        </p:grpSpPr>
        <p:pic>
          <p:nvPicPr>
            <p:cNvPr id="46" name="Picture 5" descr="C:\Users\Byeong-Joo\Pictures\151120\c0nr00600a-f1.gif"/>
            <p:cNvPicPr>
              <a:picLocks noChangeAspect="1" noChangeArrowheads="1"/>
            </p:cNvPicPr>
            <p:nvPr/>
          </p:nvPicPr>
          <p:blipFill>
            <a:blip r:embed="rId2" cstate="print"/>
            <a:srcRect l="34251" r="30769"/>
            <a:stretch>
              <a:fillRect/>
            </a:stretch>
          </p:blipFill>
          <p:spPr bwMode="auto">
            <a:xfrm>
              <a:off x="1718196" y="1484785"/>
              <a:ext cx="909588" cy="1393258"/>
            </a:xfrm>
            <a:prstGeom prst="rect">
              <a:avLst/>
            </a:prstGeom>
            <a:noFill/>
          </p:spPr>
        </p:pic>
        <p:sp>
          <p:nvSpPr>
            <p:cNvPr id="47" name="직사각형 46"/>
            <p:cNvSpPr/>
            <p:nvPr/>
          </p:nvSpPr>
          <p:spPr>
            <a:xfrm>
              <a:off x="1691680" y="2086248"/>
              <a:ext cx="144016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4" name="Picture 4" descr="Kangwon Univ UI"/>
          <p:cNvPicPr>
            <a:picLocks noChangeAspect="1" noChangeArrowheads="1"/>
          </p:cNvPicPr>
          <p:nvPr/>
        </p:nvPicPr>
        <p:blipFill>
          <a:blip r:embed="rId3" cstate="print"/>
          <a:srcRect r="55420"/>
          <a:stretch>
            <a:fillRect/>
          </a:stretch>
        </p:blipFill>
        <p:spPr bwMode="auto">
          <a:xfrm>
            <a:off x="0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17"/>
          <p:cNvCxnSpPr>
            <a:cxnSpLocks noChangeShapeType="1"/>
          </p:cNvCxnSpPr>
          <p:nvPr/>
        </p:nvCxnSpPr>
        <p:spPr bwMode="auto">
          <a:xfrm>
            <a:off x="817563" y="538163"/>
            <a:ext cx="8286750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6" name="Text Box 22"/>
          <p:cNvSpPr txBox="1">
            <a:spLocks noChangeArrowheads="1"/>
          </p:cNvSpPr>
          <p:nvPr/>
        </p:nvSpPr>
        <p:spPr bwMode="auto">
          <a:xfrm>
            <a:off x="1600279" y="19224"/>
            <a:ext cx="661873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Tuning of electronic properties of graphene</a:t>
            </a:r>
            <a:endParaRPr lang="en-US" altLang="ja-JP" sz="24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9592" y="616913"/>
            <a:ext cx="266429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ko-KR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Structure modification</a:t>
            </a:r>
            <a:endParaRPr lang="en-US" altLang="ko-KR" b="0" u="sng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580112" y="616913"/>
            <a:ext cx="223224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ko-KR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Chemical doping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 l="80346" t="50546"/>
          <a:stretch>
            <a:fillRect/>
          </a:stretch>
        </p:blipFill>
        <p:spPr bwMode="auto">
          <a:xfrm>
            <a:off x="1277275" y="2564904"/>
            <a:ext cx="846453" cy="15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/>
          <a:srcRect l="43638" r="36718" b="51044"/>
          <a:stretch>
            <a:fillRect/>
          </a:stretch>
        </p:blipFill>
        <p:spPr bwMode="auto">
          <a:xfrm>
            <a:off x="395537" y="2564904"/>
            <a:ext cx="854621" cy="15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755576" y="4253026"/>
            <a:ext cx="31486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Ref) X. Li et al., Science 319, 1229 (2008)</a:t>
            </a:r>
          </a:p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       L. </a:t>
            </a:r>
            <a:r>
              <a:rPr lang="en-US" altLang="ko-KR" sz="1000" dirty="0" err="1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Pisani</a:t>
            </a:r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et al., Phys. Rev. B 75, 064418 (2007)</a:t>
            </a:r>
            <a:endParaRPr lang="ko-KR" altLang="en-US" sz="10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66"/>
          <p:cNvPicPr>
            <a:picLocks noChangeAspect="1" noChangeArrowheads="1"/>
          </p:cNvPicPr>
          <p:nvPr/>
        </p:nvPicPr>
        <p:blipFill>
          <a:blip r:embed="rId5" cstate="print"/>
          <a:srcRect l="5446" b="8832"/>
          <a:stretch>
            <a:fillRect/>
          </a:stretch>
        </p:blipFill>
        <p:spPr bwMode="auto">
          <a:xfrm>
            <a:off x="2483984" y="2564904"/>
            <a:ext cx="1944000" cy="1361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 rot="16200000">
            <a:off x="1750252" y="3132688"/>
            <a:ext cx="12362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Arial" pitchFamily="34" charset="0"/>
                <a:cs typeface="Arial" pitchFamily="34" charset="0"/>
              </a:rPr>
              <a:t>Band</a:t>
            </a:r>
            <a:r>
              <a:rPr lang="ko-KR" altLang="en-US" sz="1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b="1" dirty="0">
                <a:latin typeface="Arial" pitchFamily="34" charset="0"/>
                <a:cs typeface="Arial" pitchFamily="34" charset="0"/>
              </a:rPr>
              <a:t>gap (eV)</a:t>
            </a:r>
            <a:endParaRPr lang="ko-KR" altLang="en-US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913225" y="3933056"/>
            <a:ext cx="9896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atin typeface="Arial" pitchFamily="34" charset="0"/>
                <a:cs typeface="Arial" pitchFamily="34" charset="0"/>
              </a:rPr>
              <a:t>Width (nm)</a:t>
            </a:r>
            <a:endParaRPr lang="ko-KR" altLang="en-US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63555" name="Picture 3" descr="C:\Users\Byeong-Joo\Pictures\151120\nano409751f5_onlin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056" y="1319180"/>
            <a:ext cx="3672408" cy="2980417"/>
          </a:xfrm>
          <a:prstGeom prst="rect">
            <a:avLst/>
          </a:prstGeom>
          <a:noFill/>
        </p:spPr>
      </p:pic>
      <p:sp>
        <p:nvSpPr>
          <p:cNvPr id="30" name="TextBox 29"/>
          <p:cNvSpPr txBox="1"/>
          <p:nvPr/>
        </p:nvSpPr>
        <p:spPr>
          <a:xfrm>
            <a:off x="3151546" y="1239143"/>
            <a:ext cx="134844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Armchair edge</a:t>
            </a:r>
            <a:endParaRPr lang="ko-KR" altLang="en-US" sz="14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222559" y="2204864"/>
            <a:ext cx="1168910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Zigzag edge</a:t>
            </a:r>
            <a:endParaRPr lang="ko-KR" altLang="en-US" sz="14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5292080" y="4397042"/>
            <a:ext cx="34563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Ref) S. Park et al., Nat. Nanotechnol. 4, 217 (2009)</a:t>
            </a:r>
          </a:p>
          <a:p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       Y. J. Yu et al., Nano Lett. 9, 3430 (2009)</a:t>
            </a:r>
            <a:endParaRPr lang="ko-KR" altLang="en-US" sz="10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999063" y="4901060"/>
            <a:ext cx="7101329" cy="1912316"/>
            <a:chOff x="999063" y="4901060"/>
            <a:chExt cx="7101329" cy="1912316"/>
          </a:xfrm>
        </p:grpSpPr>
        <p:sp>
          <p:nvSpPr>
            <p:cNvPr id="2" name="모서리가 둥근 직사각형 1"/>
            <p:cNvSpPr/>
            <p:nvPr/>
          </p:nvSpPr>
          <p:spPr>
            <a:xfrm>
              <a:off x="999063" y="4901060"/>
              <a:ext cx="7101329" cy="1912316"/>
            </a:xfrm>
            <a:prstGeom prst="roundRect">
              <a:avLst/>
            </a:prstGeom>
            <a:solidFill>
              <a:srgbClr val="FFFF9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004048" y="5802649"/>
              <a:ext cx="2670924" cy="9387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200"/>
                </a:lnSpc>
                <a:buClr>
                  <a:srgbClr val="0000FF"/>
                </a:buClr>
                <a:buFont typeface="Wingdings" pitchFamily="2" charset="2"/>
                <a:buChar char="§"/>
              </a:pPr>
              <a:r>
                <a:rPr lang="en-US" altLang="ko-KR" sz="1600" b="0" dirty="0">
                  <a:solidFill>
                    <a:schemeClr val="bg1">
                      <a:lumMod val="65000"/>
                    </a:schemeClr>
                  </a:solidFill>
                  <a:latin typeface="Arial" pitchFamily="34" charset="0"/>
                  <a:cs typeface="Arial" pitchFamily="34" charset="0"/>
                </a:rPr>
                <a:t> Low temperature</a:t>
              </a:r>
            </a:p>
            <a:p>
              <a:pPr>
                <a:lnSpc>
                  <a:spcPts val="2200"/>
                </a:lnSpc>
                <a:buClr>
                  <a:srgbClr val="0000FF"/>
                </a:buClr>
                <a:buFont typeface="Wingdings" pitchFamily="2" charset="2"/>
                <a:buChar char="§"/>
              </a:pPr>
              <a:r>
                <a:rPr lang="en-US" altLang="ko-KR" sz="1600" b="0" dirty="0">
                  <a:solidFill>
                    <a:schemeClr val="bg1">
                      <a:lumMod val="65000"/>
                    </a:schemeClr>
                  </a:solidFill>
                  <a:latin typeface="Arial" pitchFamily="34" charset="0"/>
                  <a:cs typeface="Arial" pitchFamily="34" charset="0"/>
                </a:rPr>
                <a:t> Quick treatment</a:t>
              </a:r>
            </a:p>
            <a:p>
              <a:pPr>
                <a:lnSpc>
                  <a:spcPts val="2200"/>
                </a:lnSpc>
                <a:buClr>
                  <a:srgbClr val="FF0000"/>
                </a:buClr>
                <a:buFont typeface="Wingdings" pitchFamily="2" charset="2"/>
                <a:buChar char="§"/>
              </a:pPr>
              <a:r>
                <a:rPr lang="en-US" altLang="ko-KR" sz="1600" b="0" dirty="0">
                  <a:solidFill>
                    <a:schemeClr val="bg1">
                      <a:lumMod val="65000"/>
                    </a:schemeClr>
                  </a:solidFill>
                  <a:latin typeface="Arial" pitchFamily="34" charset="0"/>
                  <a:ea typeface="맑은 고딕"/>
                  <a:cs typeface="Arial" pitchFamily="34" charset="0"/>
                </a:rPr>
                <a:t> </a:t>
              </a:r>
              <a:r>
                <a:rPr lang="en-US" altLang="ko-KR" sz="1600" b="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Plasma-induced damage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35012" y="5445224"/>
              <a:ext cx="24449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Font typeface="Wingdings" pitchFamily="2" charset="2"/>
                <a:buChar char="Ø"/>
              </a:pPr>
              <a:r>
                <a:rPr lang="en-US" altLang="ko-KR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itchFamily="34" charset="0"/>
                  <a:cs typeface="Arial" pitchFamily="34" charset="0"/>
                </a:rPr>
                <a:t> Thermal treatment</a:t>
              </a:r>
              <a:endParaRPr lang="ko-KR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860032" y="5445224"/>
              <a:ext cx="23551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Font typeface="Wingdings" pitchFamily="2" charset="2"/>
                <a:buChar char="Ø"/>
              </a:pPr>
              <a:r>
                <a:rPr lang="en-US" altLang="ko-KR" b="1" dirty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 Plasma treatment</a:t>
              </a:r>
              <a:endParaRPr lang="ko-KR" altLang="en-US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448310" y="5802649"/>
              <a:ext cx="2605072" cy="9387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200"/>
                </a:lnSpc>
                <a:buClr>
                  <a:srgbClr val="0000FF"/>
                </a:buClr>
                <a:buFont typeface="Wingdings" pitchFamily="2" charset="2"/>
                <a:buChar char="§"/>
              </a:pPr>
              <a:r>
                <a:rPr lang="en-US" altLang="ko-KR" sz="1600" dirty="0">
                  <a:solidFill>
                    <a:schemeClr val="bg1">
                      <a:lumMod val="65000"/>
                    </a:schemeClr>
                  </a:solidFill>
                  <a:latin typeface="Arial" pitchFamily="34" charset="0"/>
                  <a:cs typeface="Arial" pitchFamily="34" charset="0"/>
                  <a:sym typeface="Wingdings" pitchFamily="2" charset="2"/>
                </a:rPr>
                <a:t> Simple method</a:t>
              </a:r>
              <a:endParaRPr lang="en-US" altLang="ko-KR" sz="1600" b="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ts val="2200"/>
                </a:lnSpc>
                <a:buClr>
                  <a:srgbClr val="FF0000"/>
                </a:buClr>
                <a:buFont typeface="Wingdings" pitchFamily="2" charset="2"/>
                <a:buChar char="§"/>
              </a:pPr>
              <a:r>
                <a:rPr lang="en-US" altLang="ko-KR" sz="1600" b="0" dirty="0">
                  <a:solidFill>
                    <a:schemeClr val="bg1">
                      <a:lumMod val="65000"/>
                    </a:schemeClr>
                  </a:solidFill>
                  <a:latin typeface="Arial" pitchFamily="34" charset="0"/>
                  <a:ea typeface="맑은 고딕"/>
                  <a:cs typeface="Arial" pitchFamily="34" charset="0"/>
                </a:rPr>
                <a:t> </a:t>
              </a:r>
              <a:r>
                <a:rPr lang="en-US" altLang="ko-KR" sz="1600" b="0" dirty="0">
                  <a:solidFill>
                    <a:schemeClr val="bg1">
                      <a:lumMod val="65000"/>
                    </a:schemeClr>
                  </a:solidFill>
                  <a:latin typeface="Arial" pitchFamily="34" charset="0"/>
                  <a:cs typeface="Arial" pitchFamily="34" charset="0"/>
                </a:rPr>
                <a:t>H</a:t>
              </a:r>
              <a:r>
                <a:rPr lang="en-US" altLang="ko-KR" sz="1600" dirty="0">
                  <a:solidFill>
                    <a:schemeClr val="bg1">
                      <a:lumMod val="65000"/>
                    </a:schemeClr>
                  </a:solidFill>
                  <a:latin typeface="Arial" pitchFamily="34" charset="0"/>
                  <a:cs typeface="Arial" pitchFamily="34" charset="0"/>
                </a:rPr>
                <a:t>igh temperature</a:t>
              </a:r>
            </a:p>
            <a:p>
              <a:pPr>
                <a:lnSpc>
                  <a:spcPts val="2200"/>
                </a:lnSpc>
                <a:buClr>
                  <a:srgbClr val="FF0000"/>
                </a:buClr>
                <a:buFont typeface="Wingdings" pitchFamily="2" charset="2"/>
                <a:buChar char="§"/>
              </a:pPr>
              <a:r>
                <a:rPr lang="en-US" altLang="ko-KR" sz="1600" dirty="0">
                  <a:solidFill>
                    <a:schemeClr val="bg1">
                      <a:lumMod val="65000"/>
                    </a:schemeClr>
                  </a:solidFill>
                  <a:latin typeface="Arial" pitchFamily="34" charset="0"/>
                  <a:cs typeface="Arial" pitchFamily="34" charset="0"/>
                </a:rPr>
                <a:t> Time consuming process</a:t>
              </a:r>
              <a:endParaRPr lang="ko-KR" altLang="en-US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직사각형 15"/>
            <p:cNvSpPr>
              <a:spLocks noChangeArrowheads="1"/>
            </p:cNvSpPr>
            <p:nvPr/>
          </p:nvSpPr>
          <p:spPr bwMode="auto">
            <a:xfrm>
              <a:off x="1187624" y="4941168"/>
              <a:ext cx="641534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b="1" u="sng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Methods for chemical doping of graphene</a:t>
              </a:r>
              <a:endParaRPr lang="en-US" altLang="ja-JP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5231940" y="2597349"/>
            <a:ext cx="348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srgbClr val="0000FF"/>
                </a:solidFill>
              </a:rPr>
              <a:t>N</a:t>
            </a:r>
            <a:endParaRPr lang="ko-KR" altLang="en-US" sz="1600" b="1" dirty="0">
              <a:solidFill>
                <a:srgbClr val="0000FF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288336" y="2584649"/>
            <a:ext cx="3161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srgbClr val="FF0000"/>
                </a:solidFill>
              </a:rPr>
              <a:t>B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588224" y="1196752"/>
            <a:ext cx="941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solidFill>
                  <a:srgbClr val="0000FF"/>
                </a:solidFill>
              </a:rPr>
              <a:t>n-doping</a:t>
            </a:r>
            <a:endParaRPr lang="ko-KR" altLang="en-US" sz="1400" dirty="0">
              <a:solidFill>
                <a:srgbClr val="0000F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963413" y="1196752"/>
            <a:ext cx="9444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solidFill>
                  <a:srgbClr val="FF0000"/>
                </a:solidFill>
              </a:rPr>
              <a:t>p-doping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3092766" y="1691516"/>
            <a:ext cx="14029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Nano-ribbon</a:t>
            </a:r>
          </a:p>
        </p:txBody>
      </p:sp>
      <p:grpSp>
        <p:nvGrpSpPr>
          <p:cNvPr id="50" name="그룹 49"/>
          <p:cNvGrpSpPr/>
          <p:nvPr/>
        </p:nvGrpSpPr>
        <p:grpSpPr>
          <a:xfrm>
            <a:off x="783039" y="1124744"/>
            <a:ext cx="1412697" cy="1465267"/>
            <a:chOff x="783039" y="1196752"/>
            <a:chExt cx="1412697" cy="1465267"/>
          </a:xfrm>
        </p:grpSpPr>
        <p:grpSp>
          <p:nvGrpSpPr>
            <p:cNvPr id="41" name="그룹 40"/>
            <p:cNvGrpSpPr/>
            <p:nvPr/>
          </p:nvGrpSpPr>
          <p:grpSpPr>
            <a:xfrm>
              <a:off x="783039" y="1196752"/>
              <a:ext cx="1268681" cy="1465267"/>
              <a:chOff x="683568" y="1412776"/>
              <a:chExt cx="1268681" cy="1465267"/>
            </a:xfrm>
          </p:grpSpPr>
          <p:pic>
            <p:nvPicPr>
              <p:cNvPr id="663557" name="Picture 5" descr="C:\Users\Byeong-Joo\Pictures\151120\c0nr00600a-f1.gi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r="56748"/>
              <a:stretch>
                <a:fillRect/>
              </a:stretch>
            </p:blipFill>
            <p:spPr bwMode="auto">
              <a:xfrm>
                <a:off x="827584" y="1484785"/>
                <a:ext cx="1124665" cy="1393258"/>
              </a:xfrm>
              <a:prstGeom prst="rect">
                <a:avLst/>
              </a:prstGeom>
              <a:noFill/>
            </p:spPr>
          </p:pic>
          <p:sp>
            <p:nvSpPr>
              <p:cNvPr id="32" name="직사각형 31"/>
              <p:cNvSpPr/>
              <p:nvPr/>
            </p:nvSpPr>
            <p:spPr>
              <a:xfrm>
                <a:off x="683568" y="1412776"/>
                <a:ext cx="864096" cy="3600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48" name="직사각형 47"/>
            <p:cNvSpPr/>
            <p:nvPr/>
          </p:nvSpPr>
          <p:spPr>
            <a:xfrm>
              <a:off x="1835696" y="1449859"/>
              <a:ext cx="360040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1907704" y="2060848"/>
              <a:ext cx="216024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4" name="오른쪽 화살표 43"/>
          <p:cNvSpPr/>
          <p:nvPr/>
        </p:nvSpPr>
        <p:spPr>
          <a:xfrm>
            <a:off x="1979712" y="1556792"/>
            <a:ext cx="360040" cy="720080"/>
          </a:xfrm>
          <a:prstGeom prst="rightArrow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251520" y="1268760"/>
            <a:ext cx="1141659" cy="52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altLang="ko-KR" sz="16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Graphene</a:t>
            </a:r>
          </a:p>
          <a:p>
            <a:pPr algn="ctr">
              <a:lnSpc>
                <a:spcPts val="1700"/>
              </a:lnSpc>
            </a:pPr>
            <a:r>
              <a:rPr lang="en-US" altLang="ko-KR" sz="16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sheet</a:t>
            </a:r>
            <a:endParaRPr lang="ko-KR" altLang="en-US" sz="1600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522344" y="164505"/>
            <a:ext cx="611560" cy="365125"/>
          </a:xfrm>
        </p:spPr>
        <p:txBody>
          <a:bodyPr/>
          <a:lstStyle/>
          <a:p>
            <a:fld id="{77FBEDD6-F36B-4C88-91BB-733E549056FA}" type="slidenum">
              <a:rPr lang="en-US" altLang="ja-JP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pPr/>
              <a:t>5</a:t>
            </a:fld>
            <a: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/36</a:t>
            </a:r>
          </a:p>
        </p:txBody>
      </p:sp>
    </p:spTree>
    <p:extLst>
      <p:ext uri="{BB962C8B-B14F-4D97-AF65-F5344CB8AC3E}">
        <p14:creationId xmlns:p14="http://schemas.microsoft.com/office/powerpoint/2010/main" val="3304793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Kangwon Univ UI"/>
          <p:cNvPicPr>
            <a:picLocks noChangeAspect="1" noChangeArrowheads="1"/>
          </p:cNvPicPr>
          <p:nvPr/>
        </p:nvPicPr>
        <p:blipFill>
          <a:blip r:embed="rId2" cstate="print"/>
          <a:srcRect r="55420"/>
          <a:stretch>
            <a:fillRect/>
          </a:stretch>
        </p:blipFill>
        <p:spPr bwMode="auto">
          <a:xfrm>
            <a:off x="0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17"/>
          <p:cNvCxnSpPr>
            <a:cxnSpLocks noChangeShapeType="1"/>
          </p:cNvCxnSpPr>
          <p:nvPr/>
        </p:nvCxnSpPr>
        <p:spPr bwMode="auto">
          <a:xfrm>
            <a:off x="817563" y="538163"/>
            <a:ext cx="8286750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9" name="TextBox 8"/>
          <p:cNvSpPr txBox="1"/>
          <p:nvPr/>
        </p:nvSpPr>
        <p:spPr>
          <a:xfrm>
            <a:off x="323528" y="4601160"/>
            <a:ext cx="574355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D- and Dʹ-band (1350, 1620 cm</a:t>
            </a:r>
            <a:r>
              <a:rPr lang="en-US" altLang="ko-KR" sz="14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-1</a:t>
            </a: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): Defect-induced peaks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G-band (1580 cm</a:t>
            </a:r>
            <a:r>
              <a:rPr lang="en-US" altLang="ko-KR" sz="14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-1</a:t>
            </a: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): Graphitic tangential vibration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2D-band (2700 cm</a:t>
            </a:r>
            <a:r>
              <a:rPr lang="en-US" altLang="ko-KR" sz="14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-1</a:t>
            </a: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): Overtone of D-band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Intensity ratio of D- and G-band (</a:t>
            </a:r>
            <a:r>
              <a:rPr lang="en-US" altLang="ko-KR" sz="1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altLang="ko-KR" sz="1400" b="1" baseline="-25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n-US" altLang="ko-KR" sz="1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/I</a:t>
            </a:r>
            <a:r>
              <a:rPr lang="en-US" altLang="ko-KR" sz="1400" b="1" baseline="-25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G</a:t>
            </a: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altLang="ko-KR" sz="1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</a:t>
            </a:r>
            <a:r>
              <a:rPr lang="en-US" altLang="ko-KR" sz="1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A mount of defect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Intensity ratio of G- and 2D-band (</a:t>
            </a:r>
            <a:r>
              <a:rPr lang="en-US" altLang="ko-KR" sz="1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altLang="ko-KR" sz="1400" b="1" baseline="-25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G</a:t>
            </a:r>
            <a:r>
              <a:rPr lang="en-US" altLang="ko-KR" sz="1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/I</a:t>
            </a:r>
            <a:r>
              <a:rPr lang="en-US" altLang="ko-KR" sz="1400" b="1" baseline="-25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2D</a:t>
            </a: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altLang="ko-KR" sz="1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</a:t>
            </a:r>
            <a:r>
              <a:rPr lang="en-US" altLang="ko-KR" sz="1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The number of layer</a:t>
            </a:r>
            <a:endParaRPr lang="ko-KR" altLang="en-US" sz="14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65218" y="4725144"/>
            <a:ext cx="24112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ko-KR" sz="16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Monolayer graphene</a:t>
            </a:r>
            <a:endParaRPr lang="ko-KR" altLang="en-US" sz="16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283102" y="5033208"/>
            <a:ext cx="275339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I</a:t>
            </a:r>
            <a:r>
              <a:rPr lang="en-US" altLang="ko-KR" sz="1400" b="1" baseline="-25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G</a:t>
            </a:r>
            <a:r>
              <a:rPr lang="en-US" altLang="ko-KR" sz="1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/I</a:t>
            </a:r>
            <a:r>
              <a:rPr lang="en-US" altLang="ko-KR" sz="1400" b="1" baseline="-25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2D</a:t>
            </a:r>
            <a:r>
              <a:rPr lang="en-US" altLang="ko-KR" sz="1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: ~0.3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Profile of 2D: Single Lorentzian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Position of 2D &lt; 2700 cm</a:t>
            </a:r>
            <a:r>
              <a:rPr lang="en-US" altLang="ko-KR" sz="14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-1</a:t>
            </a:r>
            <a:r>
              <a:rPr lang="en-US" altLang="ko-K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ko-KR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1141016" y="6597352"/>
            <a:ext cx="7988472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50" b="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itchFamily="34" charset="0"/>
                <a:ea typeface="맑은 고딕" pitchFamily="50" charset="-127"/>
                <a:cs typeface="Arial" pitchFamily="34" charset="0"/>
              </a:rPr>
              <a:t>Ref) Z. Ni et al., Nano Res. 1, 273 (2008),    A.C. Ferrari et al., Phys. Rev. Lett. 97, 187401 (2006)</a:t>
            </a:r>
            <a:endParaRPr kumimoji="1" lang="en-US" altLang="ko-KR" sz="1600" b="0" i="0" u="none" strike="noStrike" cap="none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Arial" pitchFamily="34" charset="0"/>
              <a:ea typeface="굴림" pitchFamily="50" charset="-127"/>
              <a:cs typeface="Arial" pitchFamily="34" charset="0"/>
            </a:endParaRPr>
          </a:p>
        </p:txBody>
      </p:sp>
      <p:sp>
        <p:nvSpPr>
          <p:cNvPr id="27" name="Text Box 22"/>
          <p:cNvSpPr txBox="1">
            <a:spLocks noChangeArrowheads="1"/>
          </p:cNvSpPr>
          <p:nvPr/>
        </p:nvSpPr>
        <p:spPr bwMode="auto">
          <a:xfrm>
            <a:off x="2275444" y="36346"/>
            <a:ext cx="45288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Raman</a:t>
            </a:r>
            <a:r>
              <a:rPr lang="ko-KR" altLang="en-US" sz="2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spectrum</a:t>
            </a:r>
            <a:r>
              <a:rPr lang="ko-KR" altLang="en-US" sz="2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of graphene</a:t>
            </a:r>
            <a:endParaRPr lang="en-US" altLang="ja-JP" sz="24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522344" y="164505"/>
            <a:ext cx="611560" cy="365125"/>
          </a:xfrm>
        </p:spPr>
        <p:txBody>
          <a:bodyPr/>
          <a:lstStyle/>
          <a:p>
            <a: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6/36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860469"/>
            <a:ext cx="6706765" cy="350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787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Kangwon Univ UI"/>
          <p:cNvPicPr>
            <a:picLocks noChangeAspect="1" noChangeArrowheads="1"/>
          </p:cNvPicPr>
          <p:nvPr/>
        </p:nvPicPr>
        <p:blipFill>
          <a:blip r:embed="rId3" cstate="print"/>
          <a:srcRect r="55420"/>
          <a:stretch>
            <a:fillRect/>
          </a:stretch>
        </p:blipFill>
        <p:spPr bwMode="auto">
          <a:xfrm>
            <a:off x="0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17"/>
          <p:cNvCxnSpPr>
            <a:cxnSpLocks noChangeShapeType="1"/>
          </p:cNvCxnSpPr>
          <p:nvPr/>
        </p:nvCxnSpPr>
        <p:spPr bwMode="auto">
          <a:xfrm>
            <a:off x="817563" y="538163"/>
            <a:ext cx="8286750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4" cstate="print"/>
          <a:srcRect l="61002" t="48270" b="15410"/>
          <a:stretch>
            <a:fillRect/>
          </a:stretch>
        </p:blipFill>
        <p:spPr bwMode="auto">
          <a:xfrm>
            <a:off x="323527" y="1231870"/>
            <a:ext cx="2378395" cy="1405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그룹 32"/>
          <p:cNvGrpSpPr/>
          <p:nvPr/>
        </p:nvGrpSpPr>
        <p:grpSpPr>
          <a:xfrm>
            <a:off x="-108520" y="2492896"/>
            <a:ext cx="3312368" cy="2301132"/>
            <a:chOff x="35496" y="3916188"/>
            <a:chExt cx="4170362" cy="2897188"/>
          </a:xfrm>
        </p:grpSpPr>
        <p:graphicFrame>
          <p:nvGraphicFramePr>
            <p:cNvPr id="356355" name="Object 3"/>
            <p:cNvGraphicFramePr>
              <a:graphicFrameLocks noChangeAspect="1"/>
            </p:cNvGraphicFramePr>
            <p:nvPr/>
          </p:nvGraphicFramePr>
          <p:xfrm>
            <a:off x="35496" y="3916188"/>
            <a:ext cx="4170362" cy="2897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59" name="Graph" r:id="rId5" imgW="4170240" imgH="2897280" progId="Origin50.Graph">
                    <p:embed/>
                  </p:oleObj>
                </mc:Choice>
                <mc:Fallback>
                  <p:oleObj name="Graph" r:id="rId5" imgW="4170240" imgH="2897280" progId="Origin50.Graph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496" y="3916188"/>
                          <a:ext cx="4170362" cy="28971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" name="TextBox 24"/>
            <p:cNvSpPr txBox="1"/>
            <p:nvPr/>
          </p:nvSpPr>
          <p:spPr>
            <a:xfrm>
              <a:off x="1425733" y="5490675"/>
              <a:ext cx="2515456" cy="329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>
                  <a:latin typeface="Arial" pitchFamily="34" charset="0"/>
                  <a:ea typeface="맑은 고딕"/>
                  <a:cs typeface="Arial" pitchFamily="34" charset="0"/>
                </a:rPr>
                <a:t>NH</a:t>
              </a:r>
              <a:r>
                <a:rPr lang="en-US" altLang="ko-KR" sz="1100" baseline="-25000" dirty="0">
                  <a:latin typeface="Arial" pitchFamily="34" charset="0"/>
                  <a:ea typeface="맑은 고딕"/>
                  <a:cs typeface="Arial" pitchFamily="34" charset="0"/>
                </a:rPr>
                <a:t>3</a:t>
              </a:r>
              <a:r>
                <a:rPr lang="en-US" altLang="ko-KR" sz="1100" dirty="0">
                  <a:latin typeface="Arial" pitchFamily="34" charset="0"/>
                  <a:ea typeface="맑은 고딕"/>
                  <a:cs typeface="Arial" pitchFamily="34" charset="0"/>
                </a:rPr>
                <a:t> plasma (0.4 W, 3 sec)</a:t>
              </a:r>
              <a:endParaRPr lang="ko-KR" altLang="en-US" sz="11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0775" y="4241638"/>
              <a:ext cx="2471672" cy="348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latin typeface="Arial" pitchFamily="34" charset="0"/>
                  <a:cs typeface="Arial" pitchFamily="34" charset="0"/>
                </a:rPr>
                <a:t>Before plasma treatment</a:t>
              </a:r>
              <a:endParaRPr lang="ko-KR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95395" y="5185429"/>
              <a:ext cx="2455132" cy="362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latin typeface="Arial" pitchFamily="34" charset="0"/>
                  <a:cs typeface="Arial" pitchFamily="34" charset="0"/>
                </a:rPr>
                <a:t>After plasma treatment</a:t>
              </a:r>
              <a:endParaRPr lang="ko-KR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974089" y="4698886"/>
              <a:ext cx="320711" cy="31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D</a:t>
              </a:r>
              <a:endParaRPr lang="ko-KR" altLang="en-US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535533" y="5826751"/>
              <a:ext cx="585144" cy="3875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latin typeface="Arial" pitchFamily="34" charset="0"/>
                  <a:cs typeface="Arial" pitchFamily="34" charset="0"/>
                </a:rPr>
                <a:t>Dʹ</a:t>
              </a:r>
              <a:endParaRPr lang="ko-KR" altLang="en-US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131840" y="4365104"/>
              <a:ext cx="620717" cy="3875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latin typeface="Arial" pitchFamily="34" charset="0"/>
                  <a:cs typeface="Arial" pitchFamily="34" charset="0"/>
                </a:rPr>
                <a:t>2D</a:t>
              </a:r>
              <a:endParaRPr lang="ko-KR" altLang="en-US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331640" y="4633391"/>
              <a:ext cx="432048" cy="31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latin typeface="Arial" pitchFamily="34" charset="0"/>
                  <a:cs typeface="Arial" pitchFamily="34" charset="0"/>
                </a:rPr>
                <a:t>G</a:t>
              </a:r>
              <a:endParaRPr lang="ko-KR" altLang="en-US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896047" y="4653136"/>
              <a:ext cx="463374" cy="1728192"/>
            </a:xfrm>
            <a:prstGeom prst="rect">
              <a:avLst/>
            </a:prstGeom>
            <a:solidFill>
              <a:srgbClr val="0099FF">
                <a:alpha val="20000"/>
              </a:srgbClr>
            </a:solidFill>
            <a:ln>
              <a:solidFill>
                <a:srgbClr val="0000FF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0" name="Text Box 22"/>
          <p:cNvSpPr txBox="1">
            <a:spLocks noChangeArrowheads="1"/>
          </p:cNvSpPr>
          <p:nvPr/>
        </p:nvSpPr>
        <p:spPr bwMode="auto">
          <a:xfrm>
            <a:off x="2417017" y="44624"/>
            <a:ext cx="40991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Doping by plasma process</a:t>
            </a:r>
            <a:endParaRPr lang="en-US" altLang="ja-JP" sz="24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88144" y="6621605"/>
            <a:ext cx="8757907" cy="246195"/>
          </a:xfrm>
          <a:prstGeom prst="rect">
            <a:avLst/>
          </a:prstGeom>
          <a:noFill/>
        </p:spPr>
        <p:txBody>
          <a:bodyPr wrap="square" lIns="91413" tIns="45707" rIns="91413" bIns="45707" rtlCol="0">
            <a:spAutoFit/>
          </a:bodyPr>
          <a:lstStyle/>
          <a:p>
            <a:pPr algn="r"/>
            <a:r>
              <a:rPr lang="en-US" altLang="ko-KR" sz="1000" b="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Ref) Y. C. Lin et al., APL 96, 133110 (2010),</a:t>
            </a:r>
            <a:r>
              <a:rPr lang="en-US" altLang="ko-KR" sz="10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 H. M. Jeong et al., Nano Lett. 11, 2472 (2011),  S. H. Park et al., J. Mater. Chem. C 2, 933 (2014)</a:t>
            </a:r>
            <a:endParaRPr lang="ko-KR" altLang="en-US" sz="10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75376" y="696228"/>
            <a:ext cx="8286750" cy="356060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  <a:buClr>
                <a:schemeClr val="tx1"/>
              </a:buClr>
            </a:pPr>
            <a:r>
              <a:rPr lang="en-US" altLang="ko-K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Structure degradation due to plasma-induced damage during doping</a:t>
            </a:r>
          </a:p>
        </p:txBody>
      </p:sp>
      <p:sp>
        <p:nvSpPr>
          <p:cNvPr id="81" name="직사각형 80"/>
          <p:cNvSpPr/>
          <p:nvPr/>
        </p:nvSpPr>
        <p:spPr>
          <a:xfrm>
            <a:off x="395536" y="5229200"/>
            <a:ext cx="8136904" cy="338554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Suppression of defect formation &amp; Optimization of efficient doping condition</a:t>
            </a:r>
            <a:endParaRPr lang="ko-KR" altLang="en-US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그룹 83"/>
          <p:cNvGrpSpPr/>
          <p:nvPr/>
        </p:nvGrpSpPr>
        <p:grpSpPr>
          <a:xfrm>
            <a:off x="2843808" y="1257397"/>
            <a:ext cx="3837720" cy="3467746"/>
            <a:chOff x="2843808" y="1268760"/>
            <a:chExt cx="4064218" cy="3672408"/>
          </a:xfrm>
        </p:grpSpPr>
        <p:pic>
          <p:nvPicPr>
            <p:cNvPr id="45" name="Picture 7"/>
            <p:cNvPicPr>
              <a:picLocks noChangeAspect="1" noChangeArrowheads="1"/>
            </p:cNvPicPr>
            <p:nvPr/>
          </p:nvPicPr>
          <p:blipFill>
            <a:blip r:embed="rId7" cstate="print"/>
            <a:srcRect l="7500" r="8187" b="21794"/>
            <a:stretch>
              <a:fillRect/>
            </a:stretch>
          </p:blipFill>
          <p:spPr bwMode="auto">
            <a:xfrm>
              <a:off x="2843808" y="1268760"/>
              <a:ext cx="4064218" cy="3672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4" name="TextBox 73"/>
            <p:cNvSpPr txBox="1"/>
            <p:nvPr/>
          </p:nvSpPr>
          <p:spPr>
            <a:xfrm>
              <a:off x="4954478" y="2624771"/>
              <a:ext cx="3207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D</a:t>
              </a:r>
              <a:endParaRPr lang="ko-KR" altLang="en-U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4954478" y="2696779"/>
              <a:ext cx="360040" cy="1944216"/>
            </a:xfrm>
            <a:prstGeom prst="rect">
              <a:avLst/>
            </a:prstGeom>
            <a:solidFill>
              <a:srgbClr val="0099FF">
                <a:alpha val="20000"/>
              </a:srgbClr>
            </a:solidFill>
            <a:ln>
              <a:solidFill>
                <a:srgbClr val="0000FF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3658334" y="1443026"/>
              <a:ext cx="936104" cy="461665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0" dirty="0">
                  <a:latin typeface="Arial" pitchFamily="34" charset="0"/>
                  <a:cs typeface="Arial" pitchFamily="34" charset="0"/>
                </a:rPr>
                <a:t>N-doping:</a:t>
              </a:r>
            </a:p>
            <a:p>
              <a:pPr algn="ctr"/>
              <a:r>
                <a:rPr lang="en-US" altLang="ko-KR" sz="1200" b="0" dirty="0">
                  <a:latin typeface="Arial" pitchFamily="34" charset="0"/>
                  <a:cs typeface="Arial" pitchFamily="34" charset="0"/>
                </a:rPr>
                <a:t> ICP, NH</a:t>
              </a:r>
              <a:r>
                <a:rPr lang="en-US" altLang="ko-KR" sz="1200" b="0" baseline="-25000" dirty="0">
                  <a:latin typeface="Arial" pitchFamily="34" charset="0"/>
                  <a:cs typeface="Arial" pitchFamily="34" charset="0"/>
                </a:rPr>
                <a:t>3</a:t>
              </a:r>
              <a:endParaRPr lang="ko-KR" altLang="en-US" sz="1200" b="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" name="그룹 84"/>
          <p:cNvGrpSpPr/>
          <p:nvPr/>
        </p:nvGrpSpPr>
        <p:grpSpPr>
          <a:xfrm>
            <a:off x="6732240" y="1196752"/>
            <a:ext cx="2311831" cy="3660267"/>
            <a:chOff x="7258734" y="1196752"/>
            <a:chExt cx="2448272" cy="3876291"/>
          </a:xfrm>
        </p:grpSpPr>
        <p:pic>
          <p:nvPicPr>
            <p:cNvPr id="62" name="Picture 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258734" y="1260583"/>
              <a:ext cx="2448272" cy="1902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" name="Picture 4"/>
            <p:cNvPicPr>
              <a:picLocks noChangeAspect="1" noChangeArrowheads="1"/>
            </p:cNvPicPr>
            <p:nvPr/>
          </p:nvPicPr>
          <p:blipFill>
            <a:blip r:embed="rId9" cstate="print"/>
            <a:srcRect b="49644"/>
            <a:stretch>
              <a:fillRect/>
            </a:stretch>
          </p:blipFill>
          <p:spPr bwMode="auto">
            <a:xfrm>
              <a:off x="7330742" y="3204799"/>
              <a:ext cx="2304256" cy="1868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3" name="직사각형 72"/>
            <p:cNvSpPr/>
            <p:nvPr/>
          </p:nvSpPr>
          <p:spPr>
            <a:xfrm>
              <a:off x="7697925" y="1323865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7618774" y="1256619"/>
              <a:ext cx="360040" cy="1584176"/>
            </a:xfrm>
            <a:prstGeom prst="rect">
              <a:avLst/>
            </a:prstGeom>
            <a:solidFill>
              <a:srgbClr val="3399FF">
                <a:alpha val="20000"/>
              </a:srgbClr>
            </a:solidFill>
            <a:ln>
              <a:solidFill>
                <a:srgbClr val="0000FF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7613085" y="1196752"/>
              <a:ext cx="3207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D</a:t>
              </a:r>
              <a:endParaRPr lang="ko-KR" altLang="en-U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7806496" y="3334061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직사각형 78"/>
            <p:cNvSpPr/>
            <p:nvPr/>
          </p:nvSpPr>
          <p:spPr>
            <a:xfrm>
              <a:off x="7690782" y="3200835"/>
              <a:ext cx="360040" cy="1584176"/>
            </a:xfrm>
            <a:prstGeom prst="rect">
              <a:avLst/>
            </a:prstGeom>
            <a:solidFill>
              <a:srgbClr val="3399FF">
                <a:alpha val="20000"/>
              </a:srgbClr>
            </a:solidFill>
            <a:ln>
              <a:solidFill>
                <a:srgbClr val="0000FF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7709832" y="3171476"/>
              <a:ext cx="3207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D</a:t>
              </a:r>
              <a:endParaRPr lang="ko-KR" altLang="en-U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8276167" y="1688667"/>
              <a:ext cx="1250086" cy="461665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b="0" dirty="0">
                  <a:latin typeface="Arial" pitchFamily="34" charset="0"/>
                  <a:cs typeface="Arial" pitchFamily="34" charset="0"/>
                </a:rPr>
                <a:t>N-doping:</a:t>
              </a:r>
            </a:p>
            <a:p>
              <a:pPr algn="ctr"/>
              <a:r>
                <a:rPr lang="en-US" altLang="ko-KR" sz="1200" b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altLang="ko-KR" sz="1200" dirty="0">
                  <a:latin typeface="Arial" pitchFamily="34" charset="0"/>
                  <a:cs typeface="Arial" pitchFamily="34" charset="0"/>
                </a:rPr>
                <a:t>ICP, </a:t>
              </a:r>
              <a:r>
                <a:rPr lang="en-US" altLang="ko-KR" sz="1200" b="0" dirty="0">
                  <a:latin typeface="Arial" pitchFamily="34" charset="0"/>
                  <a:cs typeface="Arial" pitchFamily="34" charset="0"/>
                </a:rPr>
                <a:t>N</a:t>
              </a:r>
              <a:r>
                <a:rPr lang="en-US" altLang="ko-KR" sz="1200" b="0" baseline="-25000" dirty="0">
                  <a:latin typeface="Arial" pitchFamily="34" charset="0"/>
                  <a:cs typeface="Arial" pitchFamily="34" charset="0"/>
                </a:rPr>
                <a:t>2</a:t>
              </a:r>
              <a:r>
                <a:rPr lang="en-US" altLang="ko-KR" sz="1200" b="0" dirty="0">
                  <a:latin typeface="Arial" pitchFamily="34" charset="0"/>
                  <a:cs typeface="Arial" pitchFamily="34" charset="0"/>
                </a:rPr>
                <a:t>, 500 W</a:t>
              </a:r>
              <a:endParaRPr lang="ko-KR" altLang="en-US" sz="1200" b="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6" name="직사각형 85"/>
          <p:cNvSpPr/>
          <p:nvPr/>
        </p:nvSpPr>
        <p:spPr>
          <a:xfrm>
            <a:off x="899592" y="5589240"/>
            <a:ext cx="7272808" cy="785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 of plasma parameters toward defect-free doping on graphene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Plasma condition optimization for ‘</a:t>
            </a:r>
            <a:r>
              <a:rPr lang="en-US" altLang="ko-KR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efficient chemical doping’ </a:t>
            </a: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3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522344" y="164505"/>
            <a:ext cx="611560" cy="365125"/>
          </a:xfrm>
        </p:spPr>
        <p:txBody>
          <a:bodyPr/>
          <a:lstStyle/>
          <a:p>
            <a:fld id="{77FBEDD6-F36B-4C88-91BB-733E549056FA}" type="slidenum">
              <a:rPr lang="en-US" altLang="ja-JP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pPr/>
              <a:t>7</a:t>
            </a:fld>
            <a: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/36</a:t>
            </a:r>
          </a:p>
        </p:txBody>
      </p:sp>
    </p:spTree>
    <p:extLst>
      <p:ext uri="{BB962C8B-B14F-4D97-AF65-F5344CB8AC3E}">
        <p14:creationId xmlns:p14="http://schemas.microsoft.com/office/powerpoint/2010/main" val="2804484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Kangwon Univ UI"/>
          <p:cNvPicPr>
            <a:picLocks noChangeAspect="1" noChangeArrowheads="1"/>
          </p:cNvPicPr>
          <p:nvPr/>
        </p:nvPicPr>
        <p:blipFill>
          <a:blip r:embed="rId2" cstate="print"/>
          <a:srcRect r="55420"/>
          <a:stretch>
            <a:fillRect/>
          </a:stretch>
        </p:blipFill>
        <p:spPr bwMode="auto">
          <a:xfrm>
            <a:off x="0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17"/>
          <p:cNvCxnSpPr>
            <a:cxnSpLocks noChangeShapeType="1"/>
          </p:cNvCxnSpPr>
          <p:nvPr/>
        </p:nvCxnSpPr>
        <p:spPr bwMode="auto">
          <a:xfrm>
            <a:off x="817563" y="538163"/>
            <a:ext cx="8286750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691680" y="1124744"/>
            <a:ext cx="648072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Overview on graphene and doping  </a:t>
            </a:r>
          </a:p>
          <a:p>
            <a:pPr marL="457200" indent="-457200">
              <a:lnSpc>
                <a:spcPct val="150000"/>
              </a:lnSpc>
            </a:pPr>
            <a:endParaRPr lang="en-US" altLang="ko-KR" sz="2000" dirty="0">
              <a:solidFill>
                <a:srgbClr val="7F7F7F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457200" indent="-457200">
              <a:lnSpc>
                <a:spcPct val="150000"/>
              </a:lnSpc>
            </a:pPr>
            <a:r>
              <a:rPr lang="en-US" altLang="ko-KR" sz="20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2.</a:t>
            </a:r>
            <a:r>
              <a:rPr lang="en-US" altLang="ko-KR" sz="20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Graphene synthesis and plasma doping </a:t>
            </a:r>
          </a:p>
          <a:p>
            <a:pPr marL="457200" indent="-457200">
              <a:lnSpc>
                <a:spcPct val="150000"/>
              </a:lnSpc>
            </a:pPr>
            <a:endParaRPr lang="en-US" altLang="ko-KR" sz="2000" dirty="0">
              <a:solidFill>
                <a:srgbClr val="7F7F7F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</a:pP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3. Results and discussion</a:t>
            </a:r>
          </a:p>
          <a:p>
            <a:pPr marL="457200" indent="-457200">
              <a:lnSpc>
                <a:spcPct val="150000"/>
              </a:lnSpc>
            </a:pP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   (1) Structural aspect</a:t>
            </a:r>
          </a:p>
          <a:p>
            <a:pPr marL="266700" indent="-266700">
              <a:lnSpc>
                <a:spcPct val="150000"/>
              </a:lnSpc>
            </a:pP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   (2) Functional doping aspect</a:t>
            </a:r>
          </a:p>
          <a:p>
            <a:pPr marL="266700" indent="-266700">
              <a:lnSpc>
                <a:spcPct val="150000"/>
              </a:lnSpc>
            </a:pP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   (3) Doping stability aspect</a:t>
            </a:r>
          </a:p>
          <a:p>
            <a:pPr marL="266700" indent="-266700">
              <a:lnSpc>
                <a:spcPct val="150000"/>
              </a:lnSpc>
            </a:pPr>
            <a:endParaRPr lang="en-US" altLang="ko-KR" sz="2000" dirty="0">
              <a:solidFill>
                <a:srgbClr val="7F7F7F"/>
              </a:solidFill>
              <a:latin typeface="Arial" pitchFamily="34" charset="0"/>
              <a:cs typeface="Arial" pitchFamily="34" charset="0"/>
            </a:endParaRPr>
          </a:p>
          <a:p>
            <a:pPr marL="266700" indent="-266700">
              <a:lnSpc>
                <a:spcPct val="150000"/>
              </a:lnSpc>
            </a:pP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4. Summary</a:t>
            </a: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561975" y="0"/>
            <a:ext cx="7754441" cy="539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Outline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2495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899504" y="858198"/>
            <a:ext cx="2592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&lt; Thermal CVD system &gt;</a:t>
            </a:r>
            <a:endParaRPr lang="ko-KR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" descr="D:\Subject\2008.06 ~ 2009.06 철원위탁과제 보고서\저용량 jpeg\Fig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1484784"/>
            <a:ext cx="4306463" cy="203836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TextBox 12"/>
          <p:cNvSpPr txBox="1">
            <a:spLocks noChangeArrowheads="1"/>
          </p:cNvSpPr>
          <p:nvPr/>
        </p:nvSpPr>
        <p:spPr bwMode="auto">
          <a:xfrm>
            <a:off x="323528" y="4033303"/>
            <a:ext cx="3960440" cy="1699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Substrates: 300 nm Ni/ SiO</a:t>
            </a:r>
            <a:r>
              <a:rPr lang="en-US" altLang="ko-KR" sz="1600" baseline="-25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Si</a:t>
            </a:r>
          </a:p>
          <a:p>
            <a:pPr>
              <a:lnSpc>
                <a:spcPts val="2200"/>
              </a:lnSpc>
              <a:spcBef>
                <a:spcPct val="20000"/>
              </a:spcBef>
            </a:pP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200 nm Ni/ Mo sheet</a:t>
            </a:r>
          </a:p>
          <a:p>
            <a:pPr>
              <a:lnSpc>
                <a:spcPts val="22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Feedstock: Methane (CH</a:t>
            </a:r>
            <a:r>
              <a:rPr lang="en-US" altLang="ko-KR" sz="1600" baseline="-25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ts val="22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Temperature: 1000˚C</a:t>
            </a:r>
          </a:p>
          <a:p>
            <a:pPr>
              <a:lnSpc>
                <a:spcPts val="22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Synthesis time: 5 min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980728"/>
            <a:ext cx="4410759" cy="5628968"/>
          </a:xfrm>
          <a:prstGeom prst="rect">
            <a:avLst/>
          </a:prstGeom>
        </p:spPr>
      </p:pic>
      <p:pic>
        <p:nvPicPr>
          <p:cNvPr id="39" name="Picture 4" descr="Kangwon Univ UI"/>
          <p:cNvPicPr>
            <a:picLocks noChangeAspect="1" noChangeArrowheads="1"/>
          </p:cNvPicPr>
          <p:nvPr/>
        </p:nvPicPr>
        <p:blipFill>
          <a:blip r:embed="rId5" cstate="print"/>
          <a:srcRect r="55420"/>
          <a:stretch>
            <a:fillRect/>
          </a:stretch>
        </p:blipFill>
        <p:spPr bwMode="auto">
          <a:xfrm>
            <a:off x="2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0" name="직선 연결선 17"/>
          <p:cNvCxnSpPr>
            <a:cxnSpLocks noChangeShapeType="1"/>
          </p:cNvCxnSpPr>
          <p:nvPr/>
        </p:nvCxnSpPr>
        <p:spPr bwMode="auto">
          <a:xfrm>
            <a:off x="817564" y="538163"/>
            <a:ext cx="8286752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41" name="제목 1"/>
          <p:cNvSpPr txBox="1">
            <a:spLocks/>
          </p:cNvSpPr>
          <p:nvPr/>
        </p:nvSpPr>
        <p:spPr>
          <a:xfrm>
            <a:off x="2195736" y="1"/>
            <a:ext cx="4752528" cy="540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1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Graphene synthesis by CVD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42" name="제목 1"/>
          <p:cNvSpPr txBox="1">
            <a:spLocks/>
          </p:cNvSpPr>
          <p:nvPr/>
        </p:nvSpPr>
        <p:spPr bwMode="auto">
          <a:xfrm>
            <a:off x="251520" y="5985594"/>
            <a:ext cx="3549080" cy="683766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kumimoji="0" lang="en-US" altLang="ko-KR" sz="16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G</a:t>
            </a:r>
            <a:r>
              <a:rPr lang="en-US" altLang="ko-KR" sz="16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raphene synthesis on </a:t>
            </a:r>
          </a:p>
          <a:p>
            <a:pPr lvl="0">
              <a:defRPr/>
            </a:pPr>
            <a:r>
              <a:rPr lang="en-US" altLang="ko-KR" sz="16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Ni, Pt, Cu and Ni-Mo is possible. </a:t>
            </a:r>
            <a:endParaRPr kumimoji="0" lang="ko-KR" altLang="en-US" sz="16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522344" y="164505"/>
            <a:ext cx="611560" cy="365125"/>
          </a:xfrm>
        </p:spPr>
        <p:txBody>
          <a:bodyPr/>
          <a:lstStyle/>
          <a:p>
            <a: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9/36</a:t>
            </a:r>
          </a:p>
        </p:txBody>
      </p:sp>
    </p:spTree>
    <p:extLst>
      <p:ext uri="{BB962C8B-B14F-4D97-AF65-F5344CB8AC3E}">
        <p14:creationId xmlns:p14="http://schemas.microsoft.com/office/powerpoint/2010/main" val="1056300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4" descr="Kangwon Univ UI"/>
          <p:cNvPicPr>
            <a:picLocks noChangeAspect="1" noChangeArrowheads="1"/>
          </p:cNvPicPr>
          <p:nvPr/>
        </p:nvPicPr>
        <p:blipFill>
          <a:blip r:embed="rId2" cstate="print"/>
          <a:srcRect r="55420"/>
          <a:stretch>
            <a:fillRect/>
          </a:stretch>
        </p:blipFill>
        <p:spPr bwMode="auto">
          <a:xfrm>
            <a:off x="2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8" name="직선 연결선 17"/>
          <p:cNvCxnSpPr>
            <a:cxnSpLocks noChangeShapeType="1"/>
          </p:cNvCxnSpPr>
          <p:nvPr/>
        </p:nvCxnSpPr>
        <p:spPr bwMode="auto">
          <a:xfrm>
            <a:off x="817564" y="538163"/>
            <a:ext cx="8286752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29" name="제목 1"/>
          <p:cNvSpPr txBox="1">
            <a:spLocks/>
          </p:cNvSpPr>
          <p:nvPr/>
        </p:nvSpPr>
        <p:spPr>
          <a:xfrm>
            <a:off x="1317446" y="1"/>
            <a:ext cx="7264684" cy="540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Other studies on graphene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0" name="슬라이드 번호 개체 틀 4"/>
          <p:cNvSpPr txBox="1">
            <a:spLocks/>
          </p:cNvSpPr>
          <p:nvPr/>
        </p:nvSpPr>
        <p:spPr>
          <a:xfrm>
            <a:off x="8522344" y="164505"/>
            <a:ext cx="6115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10/36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746" y="1196752"/>
            <a:ext cx="2235566" cy="156895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5689" y="1211844"/>
            <a:ext cx="2170367" cy="163030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598" y="1201962"/>
            <a:ext cx="2244809" cy="16027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8322" y="714182"/>
            <a:ext cx="59650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CVD-grown g</a:t>
            </a:r>
            <a:r>
              <a:rPr lang="en-US" altLang="ko-KR" sz="1600" b="1" dirty="0">
                <a:solidFill>
                  <a:srgbClr val="0000FF"/>
                </a:solidFill>
                <a:latin typeface="Century Gothic" panose="020B0502020202020204" pitchFamily="34" charset="0"/>
              </a:rPr>
              <a:t>raphene on Ni, Cu, Ni/Mo and Pt substrates</a:t>
            </a:r>
            <a:endParaRPr lang="ko-KR" altLang="en-US" sz="1600" b="1" dirty="0">
              <a:solidFill>
                <a:srgbClr val="0000FF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29651" y="2924944"/>
            <a:ext cx="2606245" cy="738664"/>
          </a:xfrm>
          <a:prstGeom prst="rect">
            <a:avLst/>
          </a:prstGeom>
          <a:noFill/>
          <a:ln>
            <a:solidFill>
              <a:srgbClr val="0000FF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Wafer-scale growth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Synthesis mechanism study</a:t>
            </a:r>
          </a:p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Low-Temp. synthesis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27984" y="2924944"/>
            <a:ext cx="4032448" cy="738664"/>
          </a:xfrm>
          <a:prstGeom prst="rect">
            <a:avLst/>
          </a:prstGeom>
          <a:noFill/>
          <a:ln>
            <a:solidFill>
              <a:srgbClr val="FF99CC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Ni : C-precipitation induced growth </a:t>
            </a:r>
          </a:p>
          <a:p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Ni/Mo : Mixing of C-adsorption &amp; precipitation</a:t>
            </a:r>
          </a:p>
          <a:p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Cu and Pt : C-adsorption driven growth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오른쪽 화살표 6"/>
          <p:cNvSpPr/>
          <p:nvPr/>
        </p:nvSpPr>
        <p:spPr>
          <a:xfrm>
            <a:off x="3707904" y="3087544"/>
            <a:ext cx="648072" cy="36004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 w="31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Picture 2" descr="D:\2014 MRS\표준연 워크샵\optical image-graphene low t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7" t="3497" r="51893" b="-8"/>
          <a:stretch/>
        </p:blipFill>
        <p:spPr bwMode="auto">
          <a:xfrm>
            <a:off x="7524501" y="1160497"/>
            <a:ext cx="1048928" cy="810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D:\2014 MRS\표준연 워크샵\optical image-graphene low t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94" t="3489" r="1996" b="6000"/>
          <a:stretch/>
        </p:blipFill>
        <p:spPr bwMode="auto">
          <a:xfrm>
            <a:off x="7524328" y="1971032"/>
            <a:ext cx="1057000" cy="765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그룹 9"/>
          <p:cNvGrpSpPr/>
          <p:nvPr/>
        </p:nvGrpSpPr>
        <p:grpSpPr>
          <a:xfrm>
            <a:off x="204912" y="4149080"/>
            <a:ext cx="8543552" cy="2589966"/>
            <a:chOff x="204912" y="4149080"/>
            <a:chExt cx="8543552" cy="2589966"/>
          </a:xfrm>
        </p:grpSpPr>
        <p:pic>
          <p:nvPicPr>
            <p:cNvPr id="14" name="Picture 6" descr="D:\data\Society &amp; paper contriution\2014년 상반기\학회\ICMAP\저온합성\20140701_151319.jpg"/>
            <p:cNvPicPr>
              <a:picLocks noChangeAspect="1" noChangeArrowheads="1"/>
            </p:cNvPicPr>
            <p:nvPr/>
          </p:nvPicPr>
          <p:blipFill>
            <a:blip r:embed="rId8" cstate="print">
              <a:lum bright="20000" contrast="25000"/>
            </a:blip>
            <a:srcRect l="18002" r="11115"/>
            <a:stretch>
              <a:fillRect/>
            </a:stretch>
          </p:blipFill>
          <p:spPr bwMode="auto">
            <a:xfrm>
              <a:off x="674625" y="4723015"/>
              <a:ext cx="1881151" cy="14928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직사각형 14"/>
            <p:cNvSpPr/>
            <p:nvPr/>
          </p:nvSpPr>
          <p:spPr>
            <a:xfrm>
              <a:off x="727401" y="5783778"/>
              <a:ext cx="1296144" cy="261584"/>
            </a:xfrm>
            <a:prstGeom prst="rect">
              <a:avLst/>
            </a:prstGeom>
          </p:spPr>
          <p:txBody>
            <a:bodyPr wrap="square" lIns="91413" tIns="45707" rIns="91413" bIns="45707">
              <a:spAutoFit/>
            </a:bodyPr>
            <a:lstStyle/>
            <a:p>
              <a:pPr algn="ctr"/>
              <a:r>
                <a:rPr lang="en-US" altLang="ko-KR" sz="1100" b="0" dirty="0">
                  <a:latin typeface="Arial" pitchFamily="34" charset="0"/>
                  <a:cs typeface="Arial" pitchFamily="34" charset="0"/>
                </a:rPr>
                <a:t>PDMS </a:t>
              </a:r>
            </a:p>
          </p:txBody>
        </p:sp>
        <p:pic>
          <p:nvPicPr>
            <p:cNvPr id="18" name="Picture 3" descr="D:\Society &amp; paper contriution\2011년 하반기\논문\논문그림종합\그래핀 김서림방지\Fig4.jpg"/>
            <p:cNvPicPr>
              <a:picLocks noChangeAspect="1" noChangeArrowheads="1"/>
            </p:cNvPicPr>
            <p:nvPr/>
          </p:nvPicPr>
          <p:blipFill rotWithShape="1">
            <a:blip r:embed="rId9" cstate="print"/>
            <a:srcRect l="229" t="20653" r="-229" b="38803"/>
            <a:stretch/>
          </p:blipFill>
          <p:spPr bwMode="auto">
            <a:xfrm>
              <a:off x="2685541" y="4712424"/>
              <a:ext cx="1814451" cy="1503402"/>
            </a:xfrm>
            <a:prstGeom prst="rect">
              <a:avLst/>
            </a:prstGeom>
            <a:noFill/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6872" y="4504811"/>
              <a:ext cx="1677576" cy="1711015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716017" y="4700806"/>
              <a:ext cx="2016223" cy="1515020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204912" y="4149080"/>
              <a:ext cx="311976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● CVD-g</a:t>
              </a:r>
              <a:r>
                <a:rPr lang="en-US" altLang="ko-KR" sz="1600" b="1" dirty="0">
                  <a:solidFill>
                    <a:srgbClr val="0000FF"/>
                  </a:solidFill>
                  <a:latin typeface="Century Gothic" panose="020B0502020202020204" pitchFamily="34" charset="0"/>
                </a:rPr>
                <a:t>raphene application</a:t>
              </a:r>
              <a:endParaRPr lang="ko-KR" altLang="en-US" sz="1600" b="1" dirty="0">
                <a:solidFill>
                  <a:srgbClr val="0000F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11560" y="6215826"/>
              <a:ext cx="1929965" cy="523220"/>
            </a:xfrm>
            <a:prstGeom prst="rect">
              <a:avLst/>
            </a:prstGeom>
            <a:noFill/>
            <a:ln>
              <a:noFill/>
              <a:prstDash val="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Flexible Transparent </a:t>
              </a:r>
            </a:p>
            <a:p>
              <a:pPr algn="ct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Conductive Film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570027" y="6215826"/>
              <a:ext cx="1929965" cy="523220"/>
            </a:xfrm>
            <a:prstGeom prst="rect">
              <a:avLst/>
            </a:prstGeom>
            <a:noFill/>
            <a:ln>
              <a:noFill/>
              <a:prstDash val="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Flexible Transparent </a:t>
              </a:r>
            </a:p>
            <a:p>
              <a:pPr algn="ct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Defrost Film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730267" y="6340097"/>
              <a:ext cx="1929965" cy="307777"/>
            </a:xfrm>
            <a:prstGeom prst="rect">
              <a:avLst/>
            </a:prstGeom>
            <a:noFill/>
            <a:ln>
              <a:noFill/>
              <a:prstDash val="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TEM membrane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818499" y="6215826"/>
              <a:ext cx="1929965" cy="523220"/>
            </a:xfrm>
            <a:prstGeom prst="rect">
              <a:avLst/>
            </a:prstGeom>
            <a:noFill/>
            <a:ln>
              <a:noFill/>
              <a:prstDash val="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‘Graphene-SWNT’</a:t>
              </a:r>
            </a:p>
            <a:p>
              <a:pPr algn="ct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All-carbon device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0918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4" descr="Kangwon Univ UI"/>
          <p:cNvPicPr>
            <a:picLocks noChangeAspect="1" noChangeArrowheads="1"/>
          </p:cNvPicPr>
          <p:nvPr/>
        </p:nvPicPr>
        <p:blipFill>
          <a:blip r:embed="rId2" cstate="print"/>
          <a:srcRect r="55420"/>
          <a:stretch>
            <a:fillRect/>
          </a:stretch>
        </p:blipFill>
        <p:spPr bwMode="auto">
          <a:xfrm>
            <a:off x="2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8" name="직선 연결선 17"/>
          <p:cNvCxnSpPr>
            <a:cxnSpLocks noChangeShapeType="1"/>
          </p:cNvCxnSpPr>
          <p:nvPr/>
        </p:nvCxnSpPr>
        <p:spPr bwMode="auto">
          <a:xfrm>
            <a:off x="817564" y="538163"/>
            <a:ext cx="8286752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29" name="제목 1"/>
          <p:cNvSpPr txBox="1">
            <a:spLocks/>
          </p:cNvSpPr>
          <p:nvPr/>
        </p:nvSpPr>
        <p:spPr>
          <a:xfrm>
            <a:off x="1187624" y="1"/>
            <a:ext cx="7264684" cy="540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Graphene preparation for</a:t>
            </a:r>
            <a:r>
              <a:rPr kumimoji="0" lang="en-US" altLang="ko-KR" sz="2400" b="1" i="0" u="none" strike="noStrike" kern="120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doping study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0" name="슬라이드 번호 개체 틀 4"/>
          <p:cNvSpPr txBox="1">
            <a:spLocks/>
          </p:cNvSpPr>
          <p:nvPr/>
        </p:nvSpPr>
        <p:spPr>
          <a:xfrm>
            <a:off x="8522344" y="164505"/>
            <a:ext cx="6115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11/36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636698"/>
            <a:ext cx="5257568" cy="617667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39354" y="2060848"/>
            <a:ext cx="141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 err="1">
                <a:solidFill>
                  <a:schemeClr val="bg1"/>
                </a:solidFill>
                <a:cs typeface="Arial" panose="020B0604020202020204" pitchFamily="34" charset="0"/>
              </a:rPr>
              <a:t>Mech</a:t>
            </a:r>
            <a:r>
              <a:rPr lang="en-US" altLang="ko-KR" sz="1200" dirty="0">
                <a:solidFill>
                  <a:schemeClr val="bg1"/>
                </a:solidFill>
                <a:cs typeface="Arial" panose="020B0604020202020204" pitchFamily="34" charset="0"/>
              </a:rPr>
              <a:t>-exfoliation </a:t>
            </a:r>
          </a:p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anose="020B0604020202020204" pitchFamily="34" charset="0"/>
              </a:rPr>
              <a:t>from graphite</a:t>
            </a:r>
            <a:endParaRPr lang="ko-KR" altLang="en-US" sz="1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89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Kangwon Univ UI"/>
          <p:cNvPicPr>
            <a:picLocks noChangeAspect="1" noChangeArrowheads="1"/>
          </p:cNvPicPr>
          <p:nvPr/>
        </p:nvPicPr>
        <p:blipFill>
          <a:blip r:embed="rId2" cstate="print"/>
          <a:srcRect r="55420"/>
          <a:stretch>
            <a:fillRect/>
          </a:stretch>
        </p:blipFill>
        <p:spPr bwMode="auto">
          <a:xfrm>
            <a:off x="2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직선 연결선 17"/>
          <p:cNvCxnSpPr>
            <a:cxnSpLocks noChangeShapeType="1"/>
          </p:cNvCxnSpPr>
          <p:nvPr/>
        </p:nvCxnSpPr>
        <p:spPr bwMode="auto">
          <a:xfrm>
            <a:off x="817564" y="538163"/>
            <a:ext cx="8286752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72" name="직사각형 71"/>
          <p:cNvSpPr/>
          <p:nvPr/>
        </p:nvSpPr>
        <p:spPr>
          <a:xfrm>
            <a:off x="467544" y="1484784"/>
            <a:ext cx="3600400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Biased substrate </a:t>
            </a:r>
            <a:r>
              <a:rPr lang="en-US" altLang="ko-KR" sz="16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(Down-cathode)</a:t>
            </a:r>
          </a:p>
        </p:txBody>
      </p:sp>
      <p:sp>
        <p:nvSpPr>
          <p:cNvPr id="73" name="직사각형 72"/>
          <p:cNvSpPr/>
          <p:nvPr/>
        </p:nvSpPr>
        <p:spPr>
          <a:xfrm>
            <a:off x="5220072" y="1484784"/>
            <a:ext cx="3640006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Grounded substrate </a:t>
            </a:r>
            <a:r>
              <a:rPr lang="en-US" altLang="ko-K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(Up-cathode)</a:t>
            </a:r>
            <a:endParaRPr lang="ko-KR" altLang="en-US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4" name="Picture 1" descr="D:\data\일러스트파일\2012\DC-PECVD 3.png"/>
          <p:cNvPicPr>
            <a:picLocks noChangeAspect="1" noChangeArrowheads="1"/>
          </p:cNvPicPr>
          <p:nvPr/>
        </p:nvPicPr>
        <p:blipFill>
          <a:blip r:embed="rId3" cstate="print"/>
          <a:srcRect r="51561"/>
          <a:stretch>
            <a:fillRect/>
          </a:stretch>
        </p:blipFill>
        <p:spPr bwMode="auto">
          <a:xfrm>
            <a:off x="5508104" y="2063957"/>
            <a:ext cx="2908736" cy="2423677"/>
          </a:xfrm>
          <a:prstGeom prst="rect">
            <a:avLst/>
          </a:prstGeom>
          <a:noFill/>
        </p:spPr>
      </p:pic>
      <p:pic>
        <p:nvPicPr>
          <p:cNvPr id="75" name="Picture 1" descr="D:\data\일러스트파일\2012\DC-PECVD 3.png"/>
          <p:cNvPicPr>
            <a:picLocks noChangeAspect="1" noChangeArrowheads="1"/>
          </p:cNvPicPr>
          <p:nvPr/>
        </p:nvPicPr>
        <p:blipFill>
          <a:blip r:embed="rId3" cstate="print"/>
          <a:srcRect l="53407"/>
          <a:stretch>
            <a:fillRect/>
          </a:stretch>
        </p:blipFill>
        <p:spPr bwMode="auto">
          <a:xfrm>
            <a:off x="820783" y="2063957"/>
            <a:ext cx="2880961" cy="2495685"/>
          </a:xfrm>
          <a:prstGeom prst="rect">
            <a:avLst/>
          </a:prstGeom>
          <a:noFill/>
        </p:spPr>
      </p:pic>
      <p:sp>
        <p:nvSpPr>
          <p:cNvPr id="85" name="제목 1"/>
          <p:cNvSpPr txBox="1">
            <a:spLocks/>
          </p:cNvSpPr>
          <p:nvPr/>
        </p:nvSpPr>
        <p:spPr>
          <a:xfrm>
            <a:off x="1317446" y="1"/>
            <a:ext cx="7264684" cy="540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Comparative plasma configurations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87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522344" y="164505"/>
            <a:ext cx="611560" cy="365125"/>
          </a:xfrm>
        </p:spPr>
        <p:txBody>
          <a:bodyPr/>
          <a:lstStyle/>
          <a:p>
            <a: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12/36</a:t>
            </a:r>
          </a:p>
        </p:txBody>
      </p:sp>
      <p:grpSp>
        <p:nvGrpSpPr>
          <p:cNvPr id="9" name="그룹 8"/>
          <p:cNvGrpSpPr/>
          <p:nvPr/>
        </p:nvGrpSpPr>
        <p:grpSpPr>
          <a:xfrm>
            <a:off x="755576" y="632321"/>
            <a:ext cx="7704856" cy="852463"/>
            <a:chOff x="881305" y="4271630"/>
            <a:chExt cx="7704856" cy="852463"/>
          </a:xfrm>
        </p:grpSpPr>
        <p:grpSp>
          <p:nvGrpSpPr>
            <p:cNvPr id="5" name="그룹 4"/>
            <p:cNvGrpSpPr/>
            <p:nvPr/>
          </p:nvGrpSpPr>
          <p:grpSpPr>
            <a:xfrm>
              <a:off x="881305" y="4271630"/>
              <a:ext cx="2713986" cy="830997"/>
              <a:chOff x="881305" y="4271630"/>
              <a:chExt cx="2713986" cy="830997"/>
            </a:xfrm>
          </p:grpSpPr>
          <p:sp>
            <p:nvSpPr>
              <p:cNvPr id="14" name="모서리가 둥근 직사각형 13"/>
              <p:cNvSpPr/>
              <p:nvPr/>
            </p:nvSpPr>
            <p:spPr>
              <a:xfrm>
                <a:off x="881305" y="4344779"/>
                <a:ext cx="2713986" cy="732448"/>
              </a:xfrm>
              <a:prstGeom prst="roundRect">
                <a:avLst/>
              </a:prstGeom>
              <a:solidFill>
                <a:srgbClr val="3399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" name="직사각형 1"/>
              <p:cNvSpPr/>
              <p:nvPr/>
            </p:nvSpPr>
            <p:spPr>
              <a:xfrm>
                <a:off x="1056725" y="4271630"/>
                <a:ext cx="2363147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600" dirty="0">
                    <a:solidFill>
                      <a:srgbClr val="0000FF"/>
                    </a:solidFill>
                    <a:latin typeface="Arial" pitchFamily="34" charset="0"/>
                    <a:cs typeface="Arial" pitchFamily="34" charset="0"/>
                  </a:rPr>
                  <a:t>Ion-bombardmen</a:t>
                </a:r>
                <a:r>
                  <a:rPr lang="en-US" altLang="ko-KR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t type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600" dirty="0">
                    <a:solidFill>
                      <a:srgbClr val="0000FF"/>
                    </a:solidFill>
                    <a:latin typeface="Arial" pitchFamily="34" charset="0"/>
                    <a:cs typeface="Arial" pitchFamily="34" charset="0"/>
                  </a:rPr>
                  <a:t>Harsh</a:t>
                </a:r>
                <a:r>
                  <a:rPr lang="en-US" altLang="ko-KR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 plasma formation</a:t>
                </a:r>
              </a:p>
            </p:txBody>
          </p:sp>
        </p:grpSp>
        <p:grpSp>
          <p:nvGrpSpPr>
            <p:cNvPr id="8" name="그룹 7"/>
            <p:cNvGrpSpPr/>
            <p:nvPr/>
          </p:nvGrpSpPr>
          <p:grpSpPr>
            <a:xfrm>
              <a:off x="5872175" y="4293096"/>
              <a:ext cx="2713986" cy="830997"/>
              <a:chOff x="5872175" y="4293096"/>
              <a:chExt cx="2713986" cy="830997"/>
            </a:xfrm>
          </p:grpSpPr>
          <p:sp>
            <p:nvSpPr>
              <p:cNvPr id="4" name="모서리가 둥근 직사각형 3"/>
              <p:cNvSpPr/>
              <p:nvPr/>
            </p:nvSpPr>
            <p:spPr>
              <a:xfrm>
                <a:off x="5872175" y="4356670"/>
                <a:ext cx="2713986" cy="720557"/>
              </a:xfrm>
              <a:prstGeom prst="roundRect">
                <a:avLst/>
              </a:prstGeom>
              <a:solidFill>
                <a:srgbClr val="FFCC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" name="직사각형 2"/>
              <p:cNvSpPr/>
              <p:nvPr/>
            </p:nvSpPr>
            <p:spPr>
              <a:xfrm>
                <a:off x="6012160" y="4293096"/>
                <a:ext cx="2327881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6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Plasma-immersion</a:t>
                </a:r>
                <a:r>
                  <a:rPr lang="en-US" altLang="ko-KR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 type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6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Mild</a:t>
                </a:r>
                <a:r>
                  <a:rPr lang="en-US" altLang="ko-KR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 plasma formation</a:t>
                </a:r>
                <a:endParaRPr lang="ko-KR" altLang="en-US" sz="1600" dirty="0"/>
              </a:p>
            </p:txBody>
          </p:sp>
        </p:grpSp>
      </p:grpSp>
      <p:sp>
        <p:nvSpPr>
          <p:cNvPr id="18" name="TextBox 12"/>
          <p:cNvSpPr txBox="1">
            <a:spLocks noChangeArrowheads="1"/>
          </p:cNvSpPr>
          <p:nvPr/>
        </p:nvSpPr>
        <p:spPr bwMode="auto">
          <a:xfrm>
            <a:off x="2714920" y="4849244"/>
            <a:ext cx="4467116" cy="167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altLang="ko-KR" sz="1600" b="0" dirty="0">
                <a:latin typeface="Arial" pitchFamily="34" charset="0"/>
                <a:cs typeface="Arial" pitchFamily="34" charset="0"/>
              </a:rPr>
              <a:t> Gas: NH3</a:t>
            </a:r>
          </a:p>
          <a:p>
            <a:pPr>
              <a:lnSpc>
                <a:spcPts val="22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altLang="ko-KR" sz="1600" dirty="0">
                <a:latin typeface="Arial" pitchFamily="34" charset="0"/>
                <a:cs typeface="Arial" pitchFamily="34" charset="0"/>
              </a:rPr>
              <a:t> Pressure: 0.3 Torr</a:t>
            </a:r>
            <a:endParaRPr lang="en-US" altLang="ko-KR" sz="1600" b="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22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altLang="ko-KR" sz="1600" dirty="0">
                <a:latin typeface="Arial" pitchFamily="34" charset="0"/>
                <a:cs typeface="Arial" pitchFamily="34" charset="0"/>
              </a:rPr>
              <a:t> Applied voltage: -450 ~ -700 V</a:t>
            </a:r>
          </a:p>
          <a:p>
            <a:pPr>
              <a:lnSpc>
                <a:spcPts val="22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altLang="ko-KR" sz="1600" dirty="0">
                <a:latin typeface="Arial" pitchFamily="34" charset="0"/>
                <a:cs typeface="Arial" pitchFamily="34" charset="0"/>
              </a:rPr>
              <a:t> Applied power: </a:t>
            </a:r>
            <a:r>
              <a:rPr lang="en-US" altLang="ko-KR" sz="1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0.45, 1, 1.3, 1.65, 2.4, 2.8 W</a:t>
            </a:r>
          </a:p>
          <a:p>
            <a:pPr>
              <a:lnSpc>
                <a:spcPts val="22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altLang="ko-KR" sz="1600" dirty="0">
                <a:latin typeface="Arial" pitchFamily="34" charset="0"/>
                <a:cs typeface="Arial" pitchFamily="34" charset="0"/>
              </a:rPr>
              <a:t> Time: </a:t>
            </a:r>
            <a:r>
              <a:rPr lang="en-US" altLang="ko-KR" sz="1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 ~ 3600 sec</a:t>
            </a:r>
          </a:p>
        </p:txBody>
      </p:sp>
      <p:pic>
        <p:nvPicPr>
          <p:cNvPr id="76" name="Picture 8" descr="D:\data\Society &amp; paper contriution\2013년 상반기\논문\그림\그래핀 도핑, 힐링\130327 수정\수정후 0327\그림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4676" y="3032029"/>
            <a:ext cx="4414647" cy="38259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1149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Kangwon Univ UI"/>
          <p:cNvPicPr>
            <a:picLocks noChangeAspect="1" noChangeArrowheads="1"/>
          </p:cNvPicPr>
          <p:nvPr/>
        </p:nvPicPr>
        <p:blipFill>
          <a:blip r:embed="rId2" cstate="print"/>
          <a:srcRect r="55420"/>
          <a:stretch>
            <a:fillRect/>
          </a:stretch>
        </p:blipFill>
        <p:spPr bwMode="auto">
          <a:xfrm>
            <a:off x="2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직선 연결선 17"/>
          <p:cNvCxnSpPr>
            <a:cxnSpLocks noChangeShapeType="1"/>
          </p:cNvCxnSpPr>
          <p:nvPr/>
        </p:nvCxnSpPr>
        <p:spPr bwMode="auto">
          <a:xfrm>
            <a:off x="817564" y="538163"/>
            <a:ext cx="8286752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13" name="TextBox 12"/>
          <p:cNvSpPr txBox="1"/>
          <p:nvPr/>
        </p:nvSpPr>
        <p:spPr>
          <a:xfrm>
            <a:off x="4355977" y="5353471"/>
            <a:ext cx="43694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Plasma power &amp; treatment time 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맑은 고딕"/>
                <a:cs typeface="Arial" pitchFamily="34" charset="0"/>
              </a:rPr>
              <a:t>∝ (I</a:t>
            </a:r>
            <a:r>
              <a:rPr lang="en-US" altLang="ko-KR" sz="1400" baseline="-25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맑은 고딕"/>
                <a:cs typeface="Arial" pitchFamily="34" charset="0"/>
              </a:rPr>
              <a:t>D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맑은 고딕"/>
                <a:cs typeface="Arial" pitchFamily="34" charset="0"/>
              </a:rPr>
              <a:t>/I</a:t>
            </a:r>
            <a:r>
              <a:rPr lang="en-US" altLang="ko-KR" sz="1400" baseline="-25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맑은 고딕"/>
                <a:cs typeface="Arial" pitchFamily="34" charset="0"/>
              </a:rPr>
              <a:t>G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맑은 고딕"/>
                <a:cs typeface="Arial" pitchFamily="34" charset="0"/>
              </a:rPr>
              <a:t>) &amp; (I</a:t>
            </a:r>
            <a:r>
              <a:rPr lang="en-US" altLang="ko-KR" sz="1400" baseline="-25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맑은 고딕"/>
                <a:cs typeface="Arial" pitchFamily="34" charset="0"/>
              </a:rPr>
              <a:t>D</a:t>
            </a:r>
            <a:r>
              <a:rPr lang="en-US" altLang="ko-KR" sz="1400" baseline="-2500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’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맑은 고딕"/>
                <a:cs typeface="Arial" pitchFamily="34" charset="0"/>
              </a:rPr>
              <a:t>/I</a:t>
            </a:r>
            <a:r>
              <a:rPr lang="en-US" altLang="ko-KR" sz="1400" baseline="-25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맑은 고딕"/>
                <a:cs typeface="Arial" pitchFamily="34" charset="0"/>
              </a:rPr>
              <a:t>G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맑은 고딕"/>
                <a:cs typeface="Arial" pitchFamily="34" charset="0"/>
              </a:rPr>
              <a:t>)</a:t>
            </a:r>
          </a:p>
        </p:txBody>
      </p:sp>
      <p:sp>
        <p:nvSpPr>
          <p:cNvPr id="14" name="오른쪽 화살표 13"/>
          <p:cNvSpPr/>
          <p:nvPr/>
        </p:nvSpPr>
        <p:spPr>
          <a:xfrm>
            <a:off x="6208206" y="4563579"/>
            <a:ext cx="274496" cy="202165"/>
          </a:xfrm>
          <a:prstGeom prst="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355976" y="4509120"/>
            <a:ext cx="471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맑은 고딕"/>
                <a:cs typeface="Arial" pitchFamily="34" charset="0"/>
              </a:rPr>
              <a:t> High </a:t>
            </a:r>
            <a:r>
              <a:rPr lang="en-US" altLang="ko-KR" sz="1400" dirty="0">
                <a:solidFill>
                  <a:srgbClr val="0000FF"/>
                </a:solidFill>
                <a:latin typeface="Arial" pitchFamily="34" charset="0"/>
                <a:ea typeface="맑은 고딕"/>
                <a:cs typeface="Arial" pitchFamily="34" charset="0"/>
              </a:rPr>
              <a:t>plasma power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맑은 고딕"/>
                <a:cs typeface="Arial" pitchFamily="34" charset="0"/>
              </a:rPr>
              <a:t>            Higher </a:t>
            </a:r>
            <a:r>
              <a:rPr lang="en-US" altLang="ko-KR" sz="1400" dirty="0">
                <a:solidFill>
                  <a:srgbClr val="0000FF"/>
                </a:solidFill>
                <a:latin typeface="Arial" pitchFamily="34" charset="0"/>
                <a:ea typeface="맑은 고딕"/>
                <a:cs typeface="Arial" pitchFamily="34" charset="0"/>
              </a:rPr>
              <a:t>ion energy &amp;  dose</a:t>
            </a:r>
            <a:endParaRPr lang="ko-KR" altLang="en-US" sz="14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오른쪽 화살표 15"/>
          <p:cNvSpPr/>
          <p:nvPr/>
        </p:nvSpPr>
        <p:spPr>
          <a:xfrm>
            <a:off x="7040205" y="5050193"/>
            <a:ext cx="274496" cy="202165"/>
          </a:xfrm>
          <a:prstGeom prst="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355976" y="4947408"/>
            <a:ext cx="471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맑은 고딕"/>
                <a:cs typeface="Arial" pitchFamily="34" charset="0"/>
              </a:rPr>
              <a:t> Longer </a:t>
            </a:r>
            <a:r>
              <a:rPr lang="en-US" altLang="ko-KR" sz="1400" dirty="0">
                <a:solidFill>
                  <a:srgbClr val="0000FF"/>
                </a:solidFill>
                <a:latin typeface="Arial" pitchFamily="34" charset="0"/>
                <a:ea typeface="맑은 고딕"/>
                <a:cs typeface="Arial" pitchFamily="34" charset="0"/>
              </a:rPr>
              <a:t>plasma treatment time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맑은 고딕"/>
                <a:cs typeface="Arial" pitchFamily="34" charset="0"/>
              </a:rPr>
              <a:t>          Lager </a:t>
            </a:r>
            <a:r>
              <a:rPr lang="en-US" altLang="ko-KR" sz="1400" dirty="0">
                <a:solidFill>
                  <a:srgbClr val="0000FF"/>
                </a:solidFill>
                <a:latin typeface="Arial" pitchFamily="34" charset="0"/>
                <a:ea typeface="맑은 고딕"/>
                <a:cs typeface="Arial" pitchFamily="34" charset="0"/>
              </a:rPr>
              <a:t>ion dose</a:t>
            </a:r>
            <a:endParaRPr lang="ko-KR" altLang="en-US" sz="14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67544" y="4509120"/>
            <a:ext cx="2088232" cy="1015663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ea typeface="맑은 고딕"/>
                <a:cs typeface="Times New Roman" pitchFamily="18" charset="0"/>
              </a:rPr>
              <a:t> </a:t>
            </a:r>
            <a:r>
              <a:rPr lang="el-GR" altLang="ko-K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ea typeface="맑은 고딕"/>
                <a:cs typeface="Times New Roman" pitchFamily="18" charset="0"/>
              </a:rPr>
              <a:t>Γ</a:t>
            </a:r>
            <a:r>
              <a:rPr lang="en-US" altLang="ko-KR" sz="2000" baseline="-25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ea typeface="맑은 고딕"/>
                <a:cs typeface="Times New Roman" pitchFamily="18" charset="0"/>
              </a:rPr>
              <a:t>i</a:t>
            </a:r>
            <a:r>
              <a:rPr lang="en-US" altLang="ko-K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ea typeface="맑은 고딕"/>
                <a:cs typeface="Times New Roman" pitchFamily="18" charset="0"/>
              </a:rPr>
              <a:t> = </a:t>
            </a:r>
            <a:r>
              <a:rPr lang="en-US" altLang="ko-KR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ea typeface="맑은 고딕"/>
                <a:cs typeface="Times New Roman" pitchFamily="18" charset="0"/>
              </a:rPr>
              <a:t>n</a:t>
            </a:r>
            <a:r>
              <a:rPr lang="en-US" altLang="ko-KR" sz="2000" baseline="-25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ea typeface="맑은 고딕"/>
                <a:cs typeface="Times New Roman" pitchFamily="18" charset="0"/>
              </a:rPr>
              <a:t>i</a:t>
            </a:r>
            <a:r>
              <a:rPr lang="en-US" altLang="ko-K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ea typeface="맑은 고딕"/>
                <a:cs typeface="Times New Roman" pitchFamily="18" charset="0"/>
              </a:rPr>
              <a:t>(</a:t>
            </a:r>
            <a:r>
              <a:rPr lang="en-US" altLang="ko-KR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ea typeface="맑은 고딕"/>
                <a:cs typeface="Times New Roman" pitchFamily="18" charset="0"/>
              </a:rPr>
              <a:t>kT</a:t>
            </a:r>
            <a:r>
              <a:rPr lang="en-US" altLang="ko-KR" sz="2000" baseline="-25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ea typeface="맑은 고딕"/>
                <a:cs typeface="Times New Roman" pitchFamily="18" charset="0"/>
              </a:rPr>
              <a:t>e</a:t>
            </a:r>
            <a:r>
              <a:rPr lang="en-US" altLang="ko-K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ea typeface="맑은 고딕"/>
                <a:cs typeface="Times New Roman" pitchFamily="18" charset="0"/>
              </a:rPr>
              <a:t>/M)</a:t>
            </a:r>
            <a:r>
              <a:rPr lang="en-US" altLang="ko-KR" sz="2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ea typeface="맑은 고딕"/>
                <a:cs typeface="Times New Roman" pitchFamily="18" charset="0"/>
              </a:rPr>
              <a:t>1/2</a:t>
            </a:r>
          </a:p>
          <a:p>
            <a:pPr>
              <a:lnSpc>
                <a:spcPct val="150000"/>
              </a:lnSpc>
            </a:pPr>
            <a:r>
              <a:rPr lang="en-US" altLang="ko-K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D</a:t>
            </a:r>
            <a:r>
              <a:rPr lang="en-US" altLang="ko-KR" sz="2000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ko-K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l-GR" altLang="ko-K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ea typeface="맑은 고딕"/>
                <a:cs typeface="Times New Roman" pitchFamily="18" charset="0"/>
              </a:rPr>
              <a:t>Γ</a:t>
            </a:r>
            <a:r>
              <a:rPr lang="en-US" altLang="ko-KR" sz="2000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ea typeface="맑은 고딕"/>
                <a:cs typeface="Times New Roman" pitchFamily="18" charset="0"/>
              </a:rPr>
              <a:t>i</a:t>
            </a:r>
            <a:r>
              <a:rPr lang="en-US" altLang="ko-K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ea typeface="맑은 고딕"/>
                <a:cs typeface="Times New Roman" pitchFamily="18" charset="0"/>
              </a:rPr>
              <a:t>t</a:t>
            </a:r>
            <a:endParaRPr lang="ko-KR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3568" y="6597352"/>
            <a:ext cx="8410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Ref) M. A. Lieberman and A. J. Lichtenberg, Principle of Plasma Discharges and Materials Processing, John Wiley &amp; Sons (1994)</a:t>
            </a:r>
            <a:endParaRPr lang="ko-KR" altLang="en-US" sz="11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07505" y="3820978"/>
            <a:ext cx="46362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ko-KR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Impinging ion flux (</a:t>
            </a:r>
            <a:r>
              <a:rPr lang="el-GR" altLang="ko-KR" sz="2000" dirty="0">
                <a:solidFill>
                  <a:srgbClr val="0000FF"/>
                </a:solidFill>
                <a:latin typeface="Times New Roman" pitchFamily="18" charset="0"/>
                <a:ea typeface="맑은 고딕"/>
                <a:cs typeface="Times New Roman" pitchFamily="18" charset="0"/>
              </a:rPr>
              <a:t>Γ</a:t>
            </a:r>
            <a:r>
              <a:rPr lang="en-US" altLang="ko-KR" sz="2000" baseline="-25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ko-KR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 &amp; ion dose (</a:t>
            </a:r>
            <a:r>
              <a:rPr lang="en-US" altLang="ko-KR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ko-KR" sz="2000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ko-KR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</a:t>
            </a:r>
            <a:endParaRPr lang="ko-KR" altLang="en-US" sz="20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55776" y="4509120"/>
            <a:ext cx="1550424" cy="1054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ko-KR" sz="1100" b="0" dirty="0" err="1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ko-KR" sz="1100" b="0" baseline="-25000" dirty="0" err="1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ko-KR" sz="1100" b="0" dirty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: ion density</a:t>
            </a:r>
          </a:p>
          <a:p>
            <a:pPr>
              <a:lnSpc>
                <a:spcPts val="1500"/>
              </a:lnSpc>
            </a:pPr>
            <a:r>
              <a:rPr lang="en-US" altLang="ko-KR" sz="1100" b="0" dirty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k: Boltzmann’s constant</a:t>
            </a:r>
          </a:p>
          <a:p>
            <a:pPr>
              <a:lnSpc>
                <a:spcPts val="1500"/>
              </a:lnSpc>
            </a:pPr>
            <a:r>
              <a:rPr lang="en-US" altLang="ko-KR" sz="1100" b="0" dirty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ko-KR" sz="1100" b="0" baseline="-25000" dirty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altLang="ko-KR" sz="1100" b="0" dirty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: electron temperature</a:t>
            </a:r>
          </a:p>
          <a:p>
            <a:pPr>
              <a:lnSpc>
                <a:spcPts val="1500"/>
              </a:lnSpc>
            </a:pPr>
            <a:r>
              <a:rPr lang="en-US" altLang="ko-KR" sz="1100" b="0" dirty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M: ion mass</a:t>
            </a:r>
          </a:p>
          <a:p>
            <a:pPr>
              <a:lnSpc>
                <a:spcPts val="1500"/>
              </a:lnSpc>
            </a:pPr>
            <a:r>
              <a:rPr lang="en-US" altLang="ko-KR" sz="1100" b="0" dirty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t: ion irradiation time</a:t>
            </a:r>
          </a:p>
        </p:txBody>
      </p:sp>
      <p:sp>
        <p:nvSpPr>
          <p:cNvPr id="23" name="제목 1"/>
          <p:cNvSpPr txBox="1">
            <a:spLocks/>
          </p:cNvSpPr>
          <p:nvPr/>
        </p:nvSpPr>
        <p:spPr>
          <a:xfrm>
            <a:off x="1317446" y="1"/>
            <a:ext cx="7264684" cy="540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Parameters to investigate the plasma effects 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522344" y="164505"/>
            <a:ext cx="611560" cy="365125"/>
          </a:xfrm>
        </p:spPr>
        <p:txBody>
          <a:bodyPr/>
          <a:lstStyle/>
          <a:p>
            <a: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13/36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7730" y="1884014"/>
            <a:ext cx="1535998" cy="824906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altLang="ko-KR" sz="2000" baseline="-250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ko-KR" sz="2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= e(</a:t>
            </a:r>
            <a:r>
              <a:rPr lang="en-US" altLang="ko-KR" sz="20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ko-KR" sz="2000" baseline="-250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ko-KR" sz="20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-V</a:t>
            </a:r>
            <a:r>
              <a:rPr lang="en-US" altLang="ko-KR" sz="2000" baseline="-250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ko-KR" sz="2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endParaRPr lang="ko-KR" altLang="en-US" sz="2000" baseline="-250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427984" y="1898248"/>
            <a:ext cx="1458989" cy="73866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ko-KR" sz="1400" b="0" baseline="-250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ko-KR" sz="1400" b="0" baseline="-25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(down)</a:t>
            </a:r>
            <a:r>
              <a:rPr lang="en-US" altLang="ko-KR" sz="1400" b="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= - 450 V</a:t>
            </a:r>
          </a:p>
          <a:p>
            <a:pPr>
              <a:lnSpc>
                <a:spcPct val="150000"/>
              </a:lnSpc>
            </a:pPr>
            <a:r>
              <a:rPr lang="en-US" altLang="ko-KR" sz="1400" b="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ko-KR" sz="1400" b="0" baseline="-250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ko-KR" sz="1400" b="0" baseline="-25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(up)</a:t>
            </a:r>
            <a:r>
              <a:rPr lang="en-US" altLang="ko-KR" sz="1400" b="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= 0 V</a:t>
            </a:r>
            <a:endParaRPr lang="ko-KR" altLang="en-US" sz="1400" b="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39752" y="1898248"/>
            <a:ext cx="165141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0" dirty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e: electric charge</a:t>
            </a:r>
          </a:p>
          <a:p>
            <a:r>
              <a:rPr lang="en-US" altLang="ko-KR" sz="1400" b="0" dirty="0" err="1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ko-KR" sz="1400" b="0" baseline="-25000" dirty="0" err="1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ko-KR" sz="1400" b="0" dirty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: plasma potential</a:t>
            </a:r>
          </a:p>
          <a:p>
            <a:r>
              <a:rPr lang="en-US" altLang="ko-KR" sz="1400" b="0" dirty="0" err="1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ko-KR" sz="1400" b="0" baseline="-25000" dirty="0" err="1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ko-KR" sz="1400" b="0" dirty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: target potential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179512" y="1340768"/>
            <a:ext cx="38956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ko-KR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Ion bombardment energy (</a:t>
            </a:r>
            <a:r>
              <a:rPr lang="en-US" altLang="ko-KR" sz="2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altLang="ko-KR" sz="2000" baseline="-25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ko-KR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</a:t>
            </a:r>
            <a:endParaRPr lang="ko-KR" altLang="en-US" sz="20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665206" y="1916792"/>
            <a:ext cx="24432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altLang="ko-KR" sz="2800" baseline="-250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ko-KR" sz="2800" baseline="-25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(down)</a:t>
            </a:r>
            <a:r>
              <a:rPr lang="en-US" altLang="ko-KR" sz="2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&gt; </a:t>
            </a:r>
            <a:r>
              <a:rPr lang="en-US" altLang="ko-KR" sz="28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altLang="ko-KR" sz="2800" baseline="-250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ko-KR" sz="2800" baseline="-25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(up)</a:t>
            </a:r>
            <a:endParaRPr lang="ko-KR" altLang="en-US" sz="2800" baseline="-250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오른쪽 화살표 29"/>
          <p:cNvSpPr/>
          <p:nvPr/>
        </p:nvSpPr>
        <p:spPr>
          <a:xfrm>
            <a:off x="6084167" y="1965757"/>
            <a:ext cx="360041" cy="527139"/>
          </a:xfrm>
          <a:prstGeom prst="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78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Kangwon Univ UI"/>
          <p:cNvPicPr>
            <a:picLocks noChangeAspect="1" noChangeArrowheads="1"/>
          </p:cNvPicPr>
          <p:nvPr/>
        </p:nvPicPr>
        <p:blipFill>
          <a:blip r:embed="rId2" cstate="print"/>
          <a:srcRect r="55420"/>
          <a:stretch>
            <a:fillRect/>
          </a:stretch>
        </p:blipFill>
        <p:spPr bwMode="auto">
          <a:xfrm>
            <a:off x="0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17"/>
          <p:cNvCxnSpPr>
            <a:cxnSpLocks noChangeShapeType="1"/>
          </p:cNvCxnSpPr>
          <p:nvPr/>
        </p:nvCxnSpPr>
        <p:spPr bwMode="auto">
          <a:xfrm>
            <a:off x="817563" y="538163"/>
            <a:ext cx="8286750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691680" y="1124744"/>
            <a:ext cx="648072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Overview on graphene and doping  </a:t>
            </a:r>
          </a:p>
          <a:p>
            <a:pPr marL="457200" indent="-457200">
              <a:lnSpc>
                <a:spcPct val="150000"/>
              </a:lnSpc>
            </a:pPr>
            <a:endParaRPr lang="en-US" altLang="ko-KR" sz="2000" dirty="0">
              <a:solidFill>
                <a:srgbClr val="7F7F7F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457200" indent="-457200">
              <a:lnSpc>
                <a:spcPct val="150000"/>
              </a:lnSpc>
            </a:pP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2.</a:t>
            </a: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 Graphene synthesis and plasma doping </a:t>
            </a:r>
          </a:p>
          <a:p>
            <a:pPr marL="457200" indent="-457200">
              <a:lnSpc>
                <a:spcPct val="150000"/>
              </a:lnSpc>
            </a:pPr>
            <a:endParaRPr lang="en-US" altLang="ko-KR" sz="2000" dirty="0">
              <a:solidFill>
                <a:srgbClr val="7F7F7F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</a:pPr>
            <a:r>
              <a:rPr lang="en-US" altLang="ko-KR" sz="20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3. Results and discussion</a:t>
            </a:r>
          </a:p>
          <a:p>
            <a:pPr marL="457200" indent="-457200">
              <a:lnSpc>
                <a:spcPct val="150000"/>
              </a:lnSpc>
            </a:pPr>
            <a:r>
              <a:rPr lang="en-US" altLang="ko-KR" sz="20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(1) Structural aspects </a:t>
            </a:r>
          </a:p>
          <a:p>
            <a:pPr marL="266700" indent="-266700">
              <a:lnSpc>
                <a:spcPct val="150000"/>
              </a:lnSpc>
            </a:pP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   (2) Functional doping aspect</a:t>
            </a:r>
          </a:p>
          <a:p>
            <a:pPr marL="266700" indent="-266700">
              <a:lnSpc>
                <a:spcPct val="150000"/>
              </a:lnSpc>
            </a:pP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   (3) Doping stability aspect</a:t>
            </a:r>
          </a:p>
          <a:p>
            <a:pPr marL="266700" indent="-266700">
              <a:lnSpc>
                <a:spcPct val="150000"/>
              </a:lnSpc>
            </a:pPr>
            <a:endParaRPr lang="en-US" altLang="ko-KR" sz="2000" dirty="0">
              <a:solidFill>
                <a:srgbClr val="7F7F7F"/>
              </a:solidFill>
              <a:latin typeface="Arial" pitchFamily="34" charset="0"/>
              <a:cs typeface="Arial" pitchFamily="34" charset="0"/>
            </a:endParaRPr>
          </a:p>
          <a:p>
            <a:pPr marL="266700" indent="-266700">
              <a:lnSpc>
                <a:spcPct val="150000"/>
              </a:lnSpc>
            </a:pP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4. Summary</a:t>
            </a: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561975" y="0"/>
            <a:ext cx="7754441" cy="539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Outline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7525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Kangwon Univ UI"/>
          <p:cNvPicPr>
            <a:picLocks noChangeAspect="1" noChangeArrowheads="1"/>
          </p:cNvPicPr>
          <p:nvPr/>
        </p:nvPicPr>
        <p:blipFill>
          <a:blip r:embed="rId2" cstate="print"/>
          <a:srcRect r="55420"/>
          <a:stretch>
            <a:fillRect/>
          </a:stretch>
        </p:blipFill>
        <p:spPr bwMode="auto">
          <a:xfrm>
            <a:off x="0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17"/>
          <p:cNvCxnSpPr>
            <a:cxnSpLocks noChangeShapeType="1"/>
          </p:cNvCxnSpPr>
          <p:nvPr/>
        </p:nvCxnSpPr>
        <p:spPr bwMode="auto">
          <a:xfrm>
            <a:off x="817563" y="538163"/>
            <a:ext cx="8286750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8" name="TextBox 7"/>
          <p:cNvSpPr txBox="1"/>
          <p:nvPr/>
        </p:nvSpPr>
        <p:spPr>
          <a:xfrm>
            <a:off x="107504" y="702512"/>
            <a:ext cx="3252814" cy="3502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200"/>
              </a:lnSpc>
              <a:buClr>
                <a:schemeClr val="tx1"/>
              </a:buClr>
            </a:pPr>
            <a:r>
              <a: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● Structure</a:t>
            </a:r>
            <a:r>
              <a:rPr lang="ko-KR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change of graphite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 l="1661" t="72496" r="8747" b="-834"/>
          <a:stretch>
            <a:fillRect/>
          </a:stretch>
        </p:blipFill>
        <p:spPr bwMode="auto">
          <a:xfrm>
            <a:off x="251520" y="1628800"/>
            <a:ext cx="4680520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직사각형 11"/>
          <p:cNvSpPr/>
          <p:nvPr/>
        </p:nvSpPr>
        <p:spPr>
          <a:xfrm>
            <a:off x="2696109" y="1165840"/>
            <a:ext cx="1188146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Amorphous</a:t>
            </a:r>
          </a:p>
          <a:p>
            <a:pPr algn="ctr"/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carbon (a-C)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981110" y="1165840"/>
            <a:ext cx="1152128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Tetrahedral</a:t>
            </a:r>
          </a:p>
          <a:p>
            <a:pPr algn="ctr"/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a-C (</a:t>
            </a:r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ta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-C)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4860032" y="647110"/>
            <a:ext cx="424847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ko-KR" sz="11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(Ref) A. C. Ferrari et al., Phys. Rev. B 61, 14095 (2000)</a:t>
            </a:r>
            <a:endParaRPr lang="ko-KR" altLang="en-US" sz="11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160500" y="1165840"/>
            <a:ext cx="1457450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altLang="ko-K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Nanocrystalline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graphite (NC-G)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07504" y="1273562"/>
            <a:ext cx="870751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Graphite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2" name="그룹 41"/>
          <p:cNvGrpSpPr/>
          <p:nvPr/>
        </p:nvGrpSpPr>
        <p:grpSpPr>
          <a:xfrm>
            <a:off x="179512" y="3666510"/>
            <a:ext cx="3777131" cy="3119482"/>
            <a:chOff x="179512" y="3666510"/>
            <a:chExt cx="3777131" cy="3119482"/>
          </a:xfrm>
        </p:grpSpPr>
        <p:pic>
          <p:nvPicPr>
            <p:cNvPr id="668675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51520" y="4149080"/>
              <a:ext cx="3705123" cy="2636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직사각형 22"/>
            <p:cNvSpPr/>
            <p:nvPr/>
          </p:nvSpPr>
          <p:spPr>
            <a:xfrm>
              <a:off x="179512" y="3666510"/>
              <a:ext cx="348204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Clr>
                  <a:schemeClr val="tx1"/>
                </a:buClr>
              </a:pPr>
              <a:r>
                <a:rPr lang="en-US" altLang="ko-KR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● Size of in-plane crystallites (L</a:t>
              </a:r>
              <a:r>
                <a:rPr lang="en-US" altLang="ko-KR" sz="1600" b="1" baseline="-250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a</a:t>
              </a:r>
              <a:r>
                <a:rPr lang="en-US" altLang="ko-KR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)</a:t>
              </a:r>
              <a:endParaRPr lang="ko-KR" altLang="en-US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971600" y="4471056"/>
              <a:ext cx="432048" cy="864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2555776" y="4504964"/>
              <a:ext cx="1008112" cy="864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649280" y="4231804"/>
              <a:ext cx="1032654" cy="86177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altLang="ko-KR" sz="1400" b="1" u="sng" dirty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Stage 2</a:t>
              </a:r>
            </a:p>
            <a:p>
              <a:pPr algn="ctr">
                <a:lnSpc>
                  <a:spcPts val="2000"/>
                </a:lnSpc>
              </a:pPr>
              <a:r>
                <a:rPr lang="en-US" altLang="ko-KR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itchFamily="34" charset="0"/>
                  <a:cs typeface="Arial" pitchFamily="34" charset="0"/>
                </a:rPr>
                <a:t>(a-C)</a:t>
              </a:r>
            </a:p>
            <a:p>
              <a:pPr algn="ctr">
                <a:lnSpc>
                  <a:spcPts val="2000"/>
                </a:lnSpc>
              </a:pPr>
              <a:r>
                <a:rPr lang="en-US" altLang="ko-KR" sz="1400" b="1" dirty="0">
                  <a:solidFill>
                    <a:srgbClr val="EA5C04"/>
                  </a:solidFill>
                  <a:latin typeface="Arial" pitchFamily="34" charset="0"/>
                  <a:cs typeface="Arial" pitchFamily="34" charset="0"/>
                </a:rPr>
                <a:t>I</a:t>
              </a:r>
              <a:r>
                <a:rPr lang="en-US" altLang="ko-KR" sz="1400" b="1" baseline="-25000" dirty="0">
                  <a:solidFill>
                    <a:srgbClr val="EA5C04"/>
                  </a:solidFill>
                  <a:latin typeface="Arial" pitchFamily="34" charset="0"/>
                  <a:cs typeface="Arial" pitchFamily="34" charset="0"/>
                </a:rPr>
                <a:t>D</a:t>
              </a:r>
              <a:r>
                <a:rPr lang="en-US" altLang="ko-KR" sz="1400" b="1" dirty="0">
                  <a:solidFill>
                    <a:srgbClr val="EA5C04"/>
                  </a:solidFill>
                  <a:latin typeface="Arial" pitchFamily="34" charset="0"/>
                  <a:cs typeface="Arial" pitchFamily="34" charset="0"/>
                </a:rPr>
                <a:t>/I</a:t>
              </a:r>
              <a:r>
                <a:rPr lang="en-US" altLang="ko-KR" sz="1400" b="1" baseline="-25000" dirty="0">
                  <a:solidFill>
                    <a:srgbClr val="EA5C04"/>
                  </a:solidFill>
                  <a:latin typeface="Arial" pitchFamily="34" charset="0"/>
                  <a:cs typeface="Arial" pitchFamily="34" charset="0"/>
                </a:rPr>
                <a:t>G</a:t>
              </a:r>
              <a:r>
                <a:rPr lang="en-US" altLang="ko-KR" sz="1400" b="1" dirty="0">
                  <a:solidFill>
                    <a:srgbClr val="EA5C04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ko-KR" alt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itchFamily="34" charset="0"/>
                  <a:cs typeface="Arial" pitchFamily="34" charset="0"/>
                </a:rPr>
                <a:t>∝ </a:t>
              </a:r>
              <a:r>
                <a:rPr lang="en-US" altLang="ko-KR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itchFamily="34" charset="0"/>
                  <a:cs typeface="Arial" pitchFamily="34" charset="0"/>
                </a:rPr>
                <a:t>L</a:t>
              </a:r>
              <a:r>
                <a:rPr lang="en-US" altLang="ko-KR" sz="1400" b="1" baseline="-25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itchFamily="34" charset="0"/>
                  <a:cs typeface="Arial" pitchFamily="34" charset="0"/>
                </a:rPr>
                <a:t>a</a:t>
              </a:r>
              <a:r>
                <a:rPr lang="en-US" altLang="ko-KR" sz="1400" b="1" baseline="30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ko-KR" altLang="en-US" sz="1400" b="1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2593496" y="4265712"/>
              <a:ext cx="1114408" cy="86177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altLang="ko-KR" sz="1400" b="1" u="sng" dirty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Stage 1</a:t>
              </a:r>
            </a:p>
            <a:p>
              <a:pPr algn="ctr">
                <a:lnSpc>
                  <a:spcPts val="2000"/>
                </a:lnSpc>
              </a:pPr>
              <a:r>
                <a:rPr lang="en-US" altLang="ko-KR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itchFamily="34" charset="0"/>
                  <a:cs typeface="Arial" pitchFamily="34" charset="0"/>
                </a:rPr>
                <a:t>(NC-G)</a:t>
              </a:r>
            </a:p>
            <a:p>
              <a:pPr algn="ctr">
                <a:lnSpc>
                  <a:spcPts val="2000"/>
                </a:lnSpc>
              </a:pPr>
              <a:r>
                <a:rPr lang="en-US" altLang="ko-KR" sz="1400" b="1" dirty="0">
                  <a:solidFill>
                    <a:srgbClr val="EA5C04"/>
                  </a:solidFill>
                  <a:latin typeface="Arial" pitchFamily="34" charset="0"/>
                  <a:cs typeface="Arial" pitchFamily="34" charset="0"/>
                </a:rPr>
                <a:t>I</a:t>
              </a:r>
              <a:r>
                <a:rPr lang="en-US" altLang="ko-KR" sz="1400" b="1" baseline="-25000" dirty="0">
                  <a:solidFill>
                    <a:srgbClr val="EA5C04"/>
                  </a:solidFill>
                  <a:latin typeface="Arial" pitchFamily="34" charset="0"/>
                  <a:cs typeface="Arial" pitchFamily="34" charset="0"/>
                </a:rPr>
                <a:t>D</a:t>
              </a:r>
              <a:r>
                <a:rPr lang="en-US" altLang="ko-KR" sz="1400" b="1" dirty="0">
                  <a:solidFill>
                    <a:srgbClr val="EA5C04"/>
                  </a:solidFill>
                  <a:latin typeface="Arial" pitchFamily="34" charset="0"/>
                  <a:cs typeface="Arial" pitchFamily="34" charset="0"/>
                </a:rPr>
                <a:t>/I</a:t>
              </a:r>
              <a:r>
                <a:rPr lang="en-US" altLang="ko-KR" sz="1400" b="1" baseline="-25000" dirty="0">
                  <a:solidFill>
                    <a:srgbClr val="EA5C04"/>
                  </a:solidFill>
                  <a:latin typeface="Arial" pitchFamily="34" charset="0"/>
                  <a:cs typeface="Arial" pitchFamily="34" charset="0"/>
                </a:rPr>
                <a:t>G</a:t>
              </a:r>
              <a:r>
                <a:rPr lang="en-US" altLang="ko-KR" sz="1400" b="1" dirty="0">
                  <a:solidFill>
                    <a:srgbClr val="EA5C04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ko-KR" alt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itchFamily="34" charset="0"/>
                  <a:cs typeface="Arial" pitchFamily="34" charset="0"/>
                </a:rPr>
                <a:t>∝ </a:t>
              </a:r>
              <a:r>
                <a:rPr lang="en-US" altLang="ko-KR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itchFamily="34" charset="0"/>
                  <a:cs typeface="Arial" pitchFamily="34" charset="0"/>
                </a:rPr>
                <a:t>1/L</a:t>
              </a:r>
              <a:r>
                <a:rPr lang="en-US" altLang="ko-KR" sz="1400" b="1" baseline="-25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itchFamily="34" charset="0"/>
                  <a:cs typeface="Arial" pitchFamily="34" charset="0"/>
                </a:rPr>
                <a:t>a</a:t>
              </a:r>
              <a:endParaRPr lang="ko-KR" altLang="en-US" sz="1400" b="1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2555776" y="5428873"/>
              <a:ext cx="126098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200" u="sng" dirty="0" err="1">
                  <a:solidFill>
                    <a:schemeClr val="bg1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Tuinstra</a:t>
              </a:r>
              <a:r>
                <a:rPr lang="en-US" altLang="ko-KR" sz="1200" u="sng" dirty="0">
                  <a:solidFill>
                    <a:schemeClr val="bg1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-Koenig</a:t>
              </a:r>
              <a:endParaRPr lang="ko-KR" altLang="en-US" sz="1200" u="sng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2904938" y="2026940"/>
            <a:ext cx="1451038" cy="307777"/>
          </a:xfrm>
          <a:prstGeom prst="rect">
            <a:avLst/>
          </a:prstGeom>
          <a:solidFill>
            <a:srgbClr val="FFFF99">
              <a:alpha val="40000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ko-KR" sz="1400" b="1" dirty="0" err="1">
                <a:solidFill>
                  <a:srgbClr val="FF0000"/>
                </a:solidFill>
              </a:rPr>
              <a:t>Amorphization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115616" y="2026940"/>
            <a:ext cx="1655068" cy="307777"/>
          </a:xfrm>
          <a:prstGeom prst="rect">
            <a:avLst/>
          </a:prstGeom>
          <a:solidFill>
            <a:srgbClr val="FFFF99">
              <a:alpha val="40000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ko-KR" sz="1400" b="1" dirty="0">
                <a:solidFill>
                  <a:srgbClr val="FF0000"/>
                </a:solidFill>
              </a:rPr>
              <a:t>Defect formation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38" name="Text Box 22"/>
          <p:cNvSpPr txBox="1">
            <a:spLocks noChangeArrowheads="1"/>
          </p:cNvSpPr>
          <p:nvPr/>
        </p:nvSpPr>
        <p:spPr bwMode="auto">
          <a:xfrm>
            <a:off x="1538013" y="31924"/>
            <a:ext cx="596092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three stage model </a:t>
            </a:r>
            <a:r>
              <a:rPr lang="en-US" altLang="ja-JP" sz="2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for graphitic structure</a:t>
            </a:r>
          </a:p>
        </p:txBody>
      </p:sp>
      <p:sp>
        <p:nvSpPr>
          <p:cNvPr id="30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522344" y="164505"/>
            <a:ext cx="611560" cy="365125"/>
          </a:xfrm>
        </p:spPr>
        <p:txBody>
          <a:bodyPr/>
          <a:lstStyle/>
          <a:p>
            <a:fld id="{77FBEDD6-F36B-4C88-91BB-733E549056FA}" type="slidenum">
              <a:rPr lang="en-US" altLang="ja-JP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pPr/>
              <a:t>15</a:t>
            </a:fld>
            <a: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/36</a:t>
            </a:r>
          </a:p>
        </p:txBody>
      </p:sp>
      <p:grpSp>
        <p:nvGrpSpPr>
          <p:cNvPr id="22" name="그룹 21"/>
          <p:cNvGrpSpPr/>
          <p:nvPr/>
        </p:nvGrpSpPr>
        <p:grpSpPr>
          <a:xfrm>
            <a:off x="5283768" y="1182331"/>
            <a:ext cx="3752728" cy="5387637"/>
            <a:chOff x="5283768" y="1182331"/>
            <a:chExt cx="3752728" cy="5387637"/>
          </a:xfrm>
        </p:grpSpPr>
        <p:pic>
          <p:nvPicPr>
            <p:cNvPr id="668674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283768" y="1556792"/>
              <a:ext cx="3734209" cy="5013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TextBox 30"/>
            <p:cNvSpPr txBox="1"/>
            <p:nvPr/>
          </p:nvSpPr>
          <p:spPr>
            <a:xfrm>
              <a:off x="5349268" y="1182331"/>
              <a:ext cx="3687228" cy="3502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200"/>
                </a:lnSpc>
                <a:buClr>
                  <a:schemeClr val="tx1"/>
                </a:buClr>
              </a:pP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● Structure</a:t>
              </a:r>
              <a:r>
                <a:rPr lang="ko-KR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evaluation from Raman</a:t>
              </a: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4757247" y="2180828"/>
            <a:ext cx="3919209" cy="3910260"/>
            <a:chOff x="4757247" y="2180828"/>
            <a:chExt cx="3919209" cy="3910260"/>
          </a:xfrm>
        </p:grpSpPr>
        <p:cxnSp>
          <p:nvCxnSpPr>
            <p:cNvPr id="29" name="직선 화살표 연결선 28"/>
            <p:cNvCxnSpPr/>
            <p:nvPr/>
          </p:nvCxnSpPr>
          <p:spPr>
            <a:xfrm flipV="1">
              <a:off x="5860135" y="4352386"/>
              <a:ext cx="864096" cy="1728192"/>
            </a:xfrm>
            <a:prstGeom prst="straightConnector1">
              <a:avLst/>
            </a:prstGeom>
            <a:ln w="57150">
              <a:solidFill>
                <a:srgbClr val="FF0000"/>
              </a:solidFill>
              <a:prstDash val="sysDot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화살표 연결선 31"/>
            <p:cNvCxnSpPr/>
            <p:nvPr/>
          </p:nvCxnSpPr>
          <p:spPr>
            <a:xfrm>
              <a:off x="6899777" y="4443852"/>
              <a:ext cx="720080" cy="1440160"/>
            </a:xfrm>
            <a:prstGeom prst="straightConnector1">
              <a:avLst/>
            </a:prstGeom>
            <a:ln w="57150">
              <a:solidFill>
                <a:srgbClr val="FF0000"/>
              </a:solidFill>
              <a:prstDash val="sysDot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화살표 연결선 33"/>
            <p:cNvCxnSpPr/>
            <p:nvPr/>
          </p:nvCxnSpPr>
          <p:spPr>
            <a:xfrm>
              <a:off x="7865849" y="5947072"/>
              <a:ext cx="720080" cy="144016"/>
            </a:xfrm>
            <a:prstGeom prst="straightConnector1">
              <a:avLst/>
            </a:prstGeom>
            <a:ln w="57150">
              <a:solidFill>
                <a:srgbClr val="FF0000"/>
              </a:solidFill>
              <a:prstDash val="sysDot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직사각형 32"/>
            <p:cNvSpPr/>
            <p:nvPr/>
          </p:nvSpPr>
          <p:spPr>
            <a:xfrm rot="16200000">
              <a:off x="4733716" y="4995477"/>
              <a:ext cx="652743" cy="400110"/>
            </a:xfrm>
            <a:prstGeom prst="rect">
              <a:avLst/>
            </a:prstGeom>
            <a:solidFill>
              <a:srgbClr val="FFFF99"/>
            </a:solidFill>
          </p:spPr>
          <p:txBody>
            <a:bodyPr wrap="square">
              <a:spAutoFit/>
            </a:bodyPr>
            <a:lstStyle/>
            <a:p>
              <a:r>
                <a:rPr lang="en-US" altLang="ko-KR" sz="20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I</a:t>
              </a:r>
              <a:r>
                <a:rPr lang="en-US" altLang="ko-KR" sz="2000" b="1" baseline="-250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D</a:t>
              </a:r>
              <a:r>
                <a:rPr lang="en-US" altLang="ko-KR" sz="20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/I</a:t>
              </a:r>
              <a:r>
                <a:rPr lang="en-US" altLang="ko-KR" sz="2000" b="1" baseline="-250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G</a:t>
              </a:r>
              <a:endParaRPr lang="ko-KR" altLang="en-US" sz="2000" dirty="0"/>
            </a:p>
          </p:txBody>
        </p:sp>
        <p:sp>
          <p:nvSpPr>
            <p:cNvPr id="37" name="직사각형 36"/>
            <p:cNvSpPr/>
            <p:nvPr/>
          </p:nvSpPr>
          <p:spPr>
            <a:xfrm rot="16200000">
              <a:off x="4703386" y="2978805"/>
              <a:ext cx="569387" cy="461665"/>
            </a:xfrm>
            <a:prstGeom prst="rect">
              <a:avLst/>
            </a:prstGeom>
            <a:solidFill>
              <a:srgbClr val="FFFF99"/>
            </a:solidFill>
          </p:spPr>
          <p:txBody>
            <a:bodyPr wrap="square">
              <a:spAutoFit/>
            </a:bodyPr>
            <a:lstStyle/>
            <a:p>
              <a:r>
                <a:rPr lang="en-US" altLang="ko-KR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ɷ̜</a:t>
              </a:r>
              <a:r>
                <a:rPr lang="en-US" altLang="ko-KR" sz="2400" b="1" baseline="-25000" dirty="0" err="1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G</a:t>
              </a:r>
              <a:endParaRPr lang="ko-KR" altLang="en-US" sz="2400" dirty="0"/>
            </a:p>
          </p:txBody>
        </p:sp>
        <p:sp>
          <p:nvSpPr>
            <p:cNvPr id="2" name="직사각형 1"/>
            <p:cNvSpPr/>
            <p:nvPr/>
          </p:nvSpPr>
          <p:spPr>
            <a:xfrm>
              <a:off x="6012160" y="2446288"/>
              <a:ext cx="2573769" cy="288032"/>
            </a:xfrm>
            <a:prstGeom prst="rect">
              <a:avLst/>
            </a:prstGeom>
            <a:solidFill>
              <a:srgbClr val="FFFF99">
                <a:alpha val="30196"/>
              </a:srgbClr>
            </a:solidFill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9" name="직선 화살표 연결선 38"/>
            <p:cNvCxnSpPr/>
            <p:nvPr/>
          </p:nvCxnSpPr>
          <p:spPr>
            <a:xfrm flipV="1">
              <a:off x="5846328" y="2180828"/>
              <a:ext cx="909123" cy="397928"/>
            </a:xfrm>
            <a:prstGeom prst="straightConnector1">
              <a:avLst/>
            </a:prstGeom>
            <a:ln w="57150">
              <a:solidFill>
                <a:srgbClr val="0000FF"/>
              </a:solidFill>
              <a:prstDash val="sysDot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화살표 연결선 39"/>
            <p:cNvCxnSpPr/>
            <p:nvPr/>
          </p:nvCxnSpPr>
          <p:spPr>
            <a:xfrm flipV="1">
              <a:off x="7712720" y="2774797"/>
              <a:ext cx="963736" cy="1117462"/>
            </a:xfrm>
            <a:prstGeom prst="straightConnector1">
              <a:avLst/>
            </a:prstGeom>
            <a:ln w="57150">
              <a:solidFill>
                <a:srgbClr val="0000FF"/>
              </a:solidFill>
              <a:prstDash val="sysDot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화살표 연결선 40"/>
            <p:cNvCxnSpPr/>
            <p:nvPr/>
          </p:nvCxnSpPr>
          <p:spPr>
            <a:xfrm>
              <a:off x="6804248" y="2204864"/>
              <a:ext cx="908472" cy="1687395"/>
            </a:xfrm>
            <a:prstGeom prst="straightConnector1">
              <a:avLst/>
            </a:prstGeom>
            <a:ln w="57150">
              <a:solidFill>
                <a:srgbClr val="0000FF"/>
              </a:solidFill>
              <a:prstDash val="sysDot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8418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4" descr="Kangwon Univ UI"/>
          <p:cNvPicPr>
            <a:picLocks noChangeAspect="1" noChangeArrowheads="1"/>
          </p:cNvPicPr>
          <p:nvPr/>
        </p:nvPicPr>
        <p:blipFill>
          <a:blip r:embed="rId2" cstate="print"/>
          <a:srcRect r="55420"/>
          <a:stretch>
            <a:fillRect/>
          </a:stretch>
        </p:blipFill>
        <p:spPr bwMode="auto">
          <a:xfrm>
            <a:off x="2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5" name="직선 연결선 17"/>
          <p:cNvCxnSpPr>
            <a:cxnSpLocks noChangeShapeType="1"/>
          </p:cNvCxnSpPr>
          <p:nvPr/>
        </p:nvCxnSpPr>
        <p:spPr bwMode="auto">
          <a:xfrm>
            <a:off x="817564" y="538163"/>
            <a:ext cx="8286752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27" name="제목 1"/>
          <p:cNvSpPr txBox="1">
            <a:spLocks/>
          </p:cNvSpPr>
          <p:nvPr/>
        </p:nvSpPr>
        <p:spPr>
          <a:xfrm>
            <a:off x="1259632" y="1"/>
            <a:ext cx="7264684" cy="540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Effect of 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plasma power 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on graphene structure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0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522344" y="164505"/>
            <a:ext cx="611560" cy="365125"/>
          </a:xfrm>
        </p:spPr>
        <p:txBody>
          <a:bodyPr/>
          <a:lstStyle/>
          <a:p>
            <a: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16/36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99842" y="1340768"/>
            <a:ext cx="6928542" cy="4365572"/>
            <a:chOff x="1099842" y="1367684"/>
            <a:chExt cx="6928542" cy="4365572"/>
          </a:xfrm>
        </p:grpSpPr>
        <p:pic>
          <p:nvPicPr>
            <p:cNvPr id="4" name="Picture 2" descr="D:\data\Society &amp; paper contriution\2015년 상반기\논문\그림\그래핀 도핑\150724\150806\Raman, peak ratio - 플라즈마 파워 - 하부음극 full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99842" y="1367684"/>
              <a:ext cx="6928542" cy="4365572"/>
            </a:xfrm>
            <a:prstGeom prst="rect">
              <a:avLst/>
            </a:prstGeom>
            <a:noFill/>
          </p:spPr>
        </p:pic>
        <p:grpSp>
          <p:nvGrpSpPr>
            <p:cNvPr id="2" name="그룹 1"/>
            <p:cNvGrpSpPr/>
            <p:nvPr/>
          </p:nvGrpSpPr>
          <p:grpSpPr>
            <a:xfrm>
              <a:off x="1736637" y="3781498"/>
              <a:ext cx="2115283" cy="511598"/>
              <a:chOff x="1837673" y="4192060"/>
              <a:chExt cx="2115283" cy="511598"/>
            </a:xfrm>
          </p:grpSpPr>
          <p:sp>
            <p:nvSpPr>
              <p:cNvPr id="31" name="직사각형 30"/>
              <p:cNvSpPr/>
              <p:nvPr/>
            </p:nvSpPr>
            <p:spPr>
              <a:xfrm>
                <a:off x="1837673" y="4192060"/>
                <a:ext cx="224025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ko-KR" sz="1600" b="1" dirty="0">
                    <a:solidFill>
                      <a:srgbClr val="0000FF"/>
                    </a:solidFill>
                    <a:latin typeface="Arial" pitchFamily="34" charset="0"/>
                    <a:cs typeface="Arial" pitchFamily="34" charset="0"/>
                  </a:rPr>
                  <a:t>D</a:t>
                </a:r>
                <a:endParaRPr lang="ko-KR" altLang="en-US" sz="1600" b="1" dirty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" name="직사각형 31"/>
              <p:cNvSpPr/>
              <p:nvPr/>
            </p:nvSpPr>
            <p:spPr>
              <a:xfrm>
                <a:off x="2339752" y="4293096"/>
                <a:ext cx="224025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ko-KR" sz="1600" b="1" dirty="0">
                    <a:solidFill>
                      <a:srgbClr val="0000FF"/>
                    </a:solidFill>
                    <a:latin typeface="Arial" pitchFamily="34" charset="0"/>
                    <a:cs typeface="Arial" pitchFamily="34" charset="0"/>
                  </a:rPr>
                  <a:t>G</a:t>
                </a:r>
                <a:endParaRPr lang="ko-KR" altLang="en-US" sz="1600" b="1" dirty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" name="직사각형 32"/>
              <p:cNvSpPr/>
              <p:nvPr/>
            </p:nvSpPr>
            <p:spPr>
              <a:xfrm>
                <a:off x="2541262" y="4336076"/>
                <a:ext cx="392481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ko-KR" sz="1600" b="1" dirty="0">
                    <a:solidFill>
                      <a:srgbClr val="0000FF"/>
                    </a:solidFill>
                    <a:latin typeface="Arial" pitchFamily="34" charset="0"/>
                    <a:cs typeface="Arial" pitchFamily="34" charset="0"/>
                  </a:rPr>
                  <a:t>Dʹ</a:t>
                </a:r>
                <a:endParaRPr lang="ko-KR" altLang="en-US" sz="1600" b="1" dirty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" name="직사각형 33"/>
              <p:cNvSpPr/>
              <p:nvPr/>
            </p:nvSpPr>
            <p:spPr>
              <a:xfrm>
                <a:off x="3448900" y="4365104"/>
                <a:ext cx="50405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ko-KR" sz="1600" b="1" dirty="0">
                    <a:solidFill>
                      <a:srgbClr val="0000FF"/>
                    </a:solidFill>
                    <a:latin typeface="Arial" pitchFamily="34" charset="0"/>
                    <a:cs typeface="Arial" pitchFamily="34" charset="0"/>
                  </a:rPr>
                  <a:t>2D</a:t>
                </a:r>
                <a:endParaRPr lang="ko-KR" altLang="en-US" sz="1600" b="1" dirty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36" name="직사각형 35"/>
          <p:cNvSpPr/>
          <p:nvPr/>
        </p:nvSpPr>
        <p:spPr>
          <a:xfrm>
            <a:off x="2051720" y="6021288"/>
            <a:ext cx="4824536" cy="682238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  <a:buFont typeface="Wingdings" pitchFamily="2" charset="2"/>
              <a:buChar char="Ø"/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Formation of defects on graphene (Transition stage)</a:t>
            </a:r>
          </a:p>
          <a:p>
            <a:pPr>
              <a:lnSpc>
                <a:spcPts val="2300"/>
              </a:lnSpc>
              <a:buFont typeface="Wingdings" pitchFamily="2" charset="2"/>
              <a:buChar char="Ø"/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Structural degradation of graphene (Stage 2)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51520" y="683404"/>
            <a:ext cx="3550972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Harsh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plasma (Down-cathode)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1357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4" descr="Kangwon Univ UI"/>
          <p:cNvPicPr>
            <a:picLocks noChangeAspect="1" noChangeArrowheads="1"/>
          </p:cNvPicPr>
          <p:nvPr/>
        </p:nvPicPr>
        <p:blipFill>
          <a:blip r:embed="rId2" cstate="print"/>
          <a:srcRect r="55420"/>
          <a:stretch>
            <a:fillRect/>
          </a:stretch>
        </p:blipFill>
        <p:spPr bwMode="auto">
          <a:xfrm>
            <a:off x="2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5" name="직선 연결선 17"/>
          <p:cNvCxnSpPr>
            <a:cxnSpLocks noChangeShapeType="1"/>
          </p:cNvCxnSpPr>
          <p:nvPr/>
        </p:nvCxnSpPr>
        <p:spPr bwMode="auto">
          <a:xfrm>
            <a:off x="817564" y="538163"/>
            <a:ext cx="8286752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30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522344" y="164505"/>
            <a:ext cx="611560" cy="365125"/>
          </a:xfrm>
        </p:spPr>
        <p:txBody>
          <a:bodyPr/>
          <a:lstStyle/>
          <a:p>
            <a: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17/36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083216"/>
            <a:ext cx="3672408" cy="569489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804248" y="703729"/>
            <a:ext cx="2179379" cy="2769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200" b="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NH</a:t>
            </a:r>
            <a:r>
              <a:rPr lang="en-US" altLang="ko-KR" sz="1200" b="0" baseline="-250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altLang="ko-KR" sz="1200" b="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plasma: 0.3 Torr, 10 sec</a:t>
            </a:r>
            <a:endParaRPr lang="ko-KR" altLang="en-US" sz="1200" b="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20" y="683404"/>
            <a:ext cx="3550972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Harsh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plasma (Down-cathode)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1259632" y="1"/>
            <a:ext cx="7264684" cy="540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Effect of 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plasma power 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on graphene structure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0792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331640" y="1196752"/>
            <a:ext cx="6480720" cy="4608512"/>
            <a:chOff x="1187624" y="1340767"/>
            <a:chExt cx="6984776" cy="4896545"/>
          </a:xfrm>
        </p:grpSpPr>
        <p:pic>
          <p:nvPicPr>
            <p:cNvPr id="4" name="Picture 2" descr="D:\data\Society &amp; paper contriution\2015년 상반기\논문\그림\그래핀 도핑\150724\150806\Raman, peak ratio - 플라즈마 파워 - 상부음극 full.jpg"/>
            <p:cNvPicPr>
              <a:picLocks noChangeAspect="1" noChangeArrowheads="1"/>
            </p:cNvPicPr>
            <p:nvPr/>
          </p:nvPicPr>
          <p:blipFill>
            <a:blip r:embed="rId2" cstate="print"/>
            <a:srcRect r="55995"/>
            <a:stretch>
              <a:fillRect/>
            </a:stretch>
          </p:blipFill>
          <p:spPr bwMode="auto">
            <a:xfrm>
              <a:off x="1187624" y="1368532"/>
              <a:ext cx="3207631" cy="4868780"/>
            </a:xfrm>
            <a:prstGeom prst="rect">
              <a:avLst/>
            </a:prstGeom>
            <a:noFill/>
          </p:spPr>
        </p:pic>
        <p:pic>
          <p:nvPicPr>
            <p:cNvPr id="33" name="Picture 2" descr="D:\data\Society &amp; paper contriution\2015년 상반기\논문\그림\그래핀 도핑\150724\150806\Raman, peak ratio - 플라즈마 파워 - 상부음극 full.jpg"/>
            <p:cNvPicPr>
              <a:picLocks noChangeAspect="1" noChangeArrowheads="1"/>
            </p:cNvPicPr>
            <p:nvPr/>
          </p:nvPicPr>
          <p:blipFill>
            <a:blip r:embed="rId2" cstate="print"/>
            <a:srcRect l="48805"/>
            <a:stretch>
              <a:fillRect/>
            </a:stretch>
          </p:blipFill>
          <p:spPr bwMode="auto">
            <a:xfrm>
              <a:off x="4419415" y="1340767"/>
              <a:ext cx="3752985" cy="4896545"/>
            </a:xfrm>
            <a:prstGeom prst="rect">
              <a:avLst/>
            </a:prstGeom>
            <a:noFill/>
          </p:spPr>
        </p:pic>
      </p:grpSp>
      <p:pic>
        <p:nvPicPr>
          <p:cNvPr id="8" name="Picture 4" descr="Kangwon Univ UI"/>
          <p:cNvPicPr>
            <a:picLocks noChangeAspect="1" noChangeArrowheads="1"/>
          </p:cNvPicPr>
          <p:nvPr/>
        </p:nvPicPr>
        <p:blipFill>
          <a:blip r:embed="rId3" cstate="print"/>
          <a:srcRect r="55420"/>
          <a:stretch>
            <a:fillRect/>
          </a:stretch>
        </p:blipFill>
        <p:spPr bwMode="auto">
          <a:xfrm>
            <a:off x="2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직선 연결선 17"/>
          <p:cNvCxnSpPr>
            <a:cxnSpLocks noChangeShapeType="1"/>
          </p:cNvCxnSpPr>
          <p:nvPr/>
        </p:nvCxnSpPr>
        <p:spPr bwMode="auto">
          <a:xfrm>
            <a:off x="817564" y="538163"/>
            <a:ext cx="8286752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2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522344" y="164505"/>
            <a:ext cx="611560" cy="365125"/>
          </a:xfrm>
        </p:spPr>
        <p:txBody>
          <a:bodyPr/>
          <a:lstStyle/>
          <a:p>
            <a: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18/36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1520" y="683404"/>
            <a:ext cx="3063659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Mild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plasma (Up-cathode)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1259632" y="1"/>
            <a:ext cx="7264684" cy="540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Effect of 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plasma power 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on graphene structure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23528" y="6021288"/>
            <a:ext cx="8496944" cy="720080"/>
          </a:xfrm>
          <a:prstGeom prst="rect">
            <a:avLst/>
          </a:prstGeom>
          <a:solidFill>
            <a:srgbClr val="FFFF99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395536" y="6402814"/>
            <a:ext cx="8424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ko-KR" sz="1600" dirty="0">
                <a:latin typeface="Arial" pitchFamily="34" charset="0"/>
                <a:cs typeface="Arial" pitchFamily="34" charset="0"/>
              </a:rPr>
              <a:t> Low plasma power below 1.3 W (Stage 1) </a:t>
            </a:r>
            <a:r>
              <a:rPr lang="en-US" altLang="ko-KR" sz="1600" dirty="0">
                <a:latin typeface="Arial" pitchFamily="34" charset="0"/>
                <a:cs typeface="Arial" pitchFamily="34" charset="0"/>
                <a:sym typeface="Wingdings" pitchFamily="2" charset="2"/>
              </a:rPr>
              <a:t> </a:t>
            </a:r>
            <a:r>
              <a:rPr lang="en-US" altLang="ko-KR" sz="1600" dirty="0">
                <a:latin typeface="Arial" pitchFamily="34" charset="0"/>
                <a:cs typeface="Arial" pitchFamily="34" charset="0"/>
              </a:rPr>
              <a:t>Effective doping without structural damage </a:t>
            </a:r>
            <a:endParaRPr lang="ko-KR" altLang="en-US" sz="16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95536" y="6042774"/>
            <a:ext cx="83529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ko-KR" sz="1600" dirty="0">
                <a:latin typeface="Arial" pitchFamily="34" charset="0"/>
                <a:ea typeface="맑은 고딕"/>
                <a:cs typeface="Arial" pitchFamily="34" charset="0"/>
              </a:rPr>
              <a:t> High plasma power </a:t>
            </a:r>
            <a:r>
              <a:rPr lang="en-US" altLang="ko-KR" sz="1600" dirty="0">
                <a:latin typeface="Arial" pitchFamily="34" charset="0"/>
                <a:ea typeface="맑은 고딕"/>
                <a:cs typeface="Arial" pitchFamily="34" charset="0"/>
                <a:sym typeface="Wingdings" pitchFamily="2" charset="2"/>
              </a:rPr>
              <a:t></a:t>
            </a:r>
            <a:r>
              <a:rPr lang="en-US" altLang="ko-KR" sz="1600" dirty="0">
                <a:latin typeface="Arial" pitchFamily="34" charset="0"/>
                <a:ea typeface="맑은 고딕"/>
                <a:cs typeface="Arial" pitchFamily="34" charset="0"/>
              </a:rPr>
              <a:t> Higher ion energy &amp;  dose :</a:t>
            </a:r>
            <a:r>
              <a:rPr lang="en-US" altLang="ko-KR" sz="1600" dirty="0">
                <a:latin typeface="Arial" pitchFamily="34" charset="0"/>
                <a:ea typeface="맑은 고딕"/>
                <a:cs typeface="Arial" pitchFamily="34" charset="0"/>
                <a:sym typeface="Wingdings" pitchFamily="2" charset="2"/>
              </a:rPr>
              <a:t>  </a:t>
            </a:r>
            <a:r>
              <a:rPr lang="en-US" altLang="ko-KR" sz="1600" dirty="0">
                <a:solidFill>
                  <a:srgbClr val="FF0000"/>
                </a:solidFill>
                <a:latin typeface="Arial" pitchFamily="34" charset="0"/>
                <a:ea typeface="맑은 고딕"/>
                <a:cs typeface="Arial" pitchFamily="34" charset="0"/>
                <a:sym typeface="Wingdings" pitchFamily="2" charset="2"/>
              </a:rPr>
              <a:t>Stage 1 </a:t>
            </a:r>
            <a:r>
              <a:rPr lang="en-US" altLang="ko-KR" sz="1600" dirty="0">
                <a:latin typeface="Arial" pitchFamily="34" charset="0"/>
                <a:ea typeface="맑은 고딕"/>
                <a:cs typeface="Arial" pitchFamily="34" charset="0"/>
                <a:sym typeface="Wingdings" pitchFamily="2" charset="2"/>
              </a:rPr>
              <a:t> Transition  Stage 2</a:t>
            </a:r>
            <a:endParaRPr lang="ko-KR" altLang="en-US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011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1292548" y="1196752"/>
            <a:ext cx="6902672" cy="4680520"/>
            <a:chOff x="1285465" y="1465524"/>
            <a:chExt cx="6732505" cy="4573634"/>
          </a:xfrm>
        </p:grpSpPr>
        <p:pic>
          <p:nvPicPr>
            <p:cNvPr id="5" name="Picture 2" descr="D:\data\Society &amp; paper contriution\2015년 상반기\논문\그림\그래핀 도핑\150724\150806\Raman, peak ratio 처리시간 - 상부음극 full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85465" y="1537532"/>
              <a:ext cx="3009441" cy="4471657"/>
            </a:xfrm>
            <a:prstGeom prst="rect">
              <a:avLst/>
            </a:prstGeom>
            <a:noFill/>
          </p:spPr>
        </p:pic>
        <p:pic>
          <p:nvPicPr>
            <p:cNvPr id="6" name="Picture 3" descr="D:\data\Society &amp; paper contriution\2015년 상반기\논문\그림\그래핀 도핑\150724\150806\peak ratio 처리시간 - 상부음극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381810" y="1465524"/>
              <a:ext cx="3636160" cy="4573634"/>
            </a:xfrm>
            <a:prstGeom prst="rect">
              <a:avLst/>
            </a:prstGeom>
            <a:noFill/>
          </p:spPr>
        </p:pic>
      </p:grpSp>
      <p:pic>
        <p:nvPicPr>
          <p:cNvPr id="8" name="Picture 4" descr="Kangwon Univ UI"/>
          <p:cNvPicPr>
            <a:picLocks noChangeAspect="1" noChangeArrowheads="1"/>
          </p:cNvPicPr>
          <p:nvPr/>
        </p:nvPicPr>
        <p:blipFill>
          <a:blip r:embed="rId4" cstate="print"/>
          <a:srcRect r="55420"/>
          <a:stretch>
            <a:fillRect/>
          </a:stretch>
        </p:blipFill>
        <p:spPr bwMode="auto">
          <a:xfrm>
            <a:off x="2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직선 연결선 17"/>
          <p:cNvCxnSpPr>
            <a:cxnSpLocks noChangeShapeType="1"/>
          </p:cNvCxnSpPr>
          <p:nvPr/>
        </p:nvCxnSpPr>
        <p:spPr bwMode="auto">
          <a:xfrm>
            <a:off x="817564" y="538163"/>
            <a:ext cx="8286752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2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522344" y="164505"/>
            <a:ext cx="611560" cy="365125"/>
          </a:xfrm>
        </p:spPr>
        <p:txBody>
          <a:bodyPr/>
          <a:lstStyle/>
          <a:p>
            <a: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19/36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1520" y="683404"/>
            <a:ext cx="3063659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Mild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plasma (Up-cathode)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1259632" y="1"/>
            <a:ext cx="7264684" cy="540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Effect of 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treatment-time 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on graphene structure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67544" y="6021288"/>
            <a:ext cx="8280920" cy="720080"/>
          </a:xfrm>
          <a:prstGeom prst="rect">
            <a:avLst/>
          </a:prstGeom>
          <a:solidFill>
            <a:srgbClr val="FFFF99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827584" y="6042774"/>
            <a:ext cx="72728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ko-KR" sz="1600" dirty="0">
                <a:latin typeface="Arial" pitchFamily="34" charset="0"/>
                <a:ea typeface="맑은 고딕"/>
                <a:cs typeface="Arial" pitchFamily="34" charset="0"/>
              </a:rPr>
              <a:t> Longer plasma treatment time </a:t>
            </a:r>
            <a:r>
              <a:rPr lang="en-US" altLang="ko-KR" sz="1600" dirty="0">
                <a:latin typeface="Arial" pitchFamily="34" charset="0"/>
                <a:ea typeface="맑은 고딕"/>
                <a:cs typeface="Arial" pitchFamily="34" charset="0"/>
                <a:sym typeface="Wingdings" pitchFamily="2" charset="2"/>
              </a:rPr>
              <a:t></a:t>
            </a:r>
            <a:r>
              <a:rPr lang="en-US" altLang="ko-KR" sz="1600" dirty="0">
                <a:latin typeface="Arial" pitchFamily="34" charset="0"/>
                <a:ea typeface="맑은 고딕"/>
                <a:cs typeface="Arial" pitchFamily="34" charset="0"/>
              </a:rPr>
              <a:t> Higher ion </a:t>
            </a:r>
            <a:r>
              <a:rPr lang="en-US" altLang="ko-KR" sz="1600" dirty="0">
                <a:latin typeface="Arial" pitchFamily="34" charset="0"/>
                <a:cs typeface="Arial" pitchFamily="34" charset="0"/>
              </a:rPr>
              <a:t>dose :</a:t>
            </a:r>
            <a:r>
              <a:rPr lang="en-US" altLang="ko-KR" sz="1600" dirty="0">
                <a:latin typeface="Arial" pitchFamily="34" charset="0"/>
                <a:cs typeface="Arial" pitchFamily="34" charset="0"/>
                <a:sym typeface="Wingdings" pitchFamily="2" charset="2"/>
              </a:rPr>
              <a:t> Stage 1  Transition</a:t>
            </a:r>
            <a:endParaRPr lang="ko-KR" alt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27584" y="6402814"/>
            <a:ext cx="77264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ko-KR" sz="1600" dirty="0">
                <a:latin typeface="Arial" pitchFamily="34" charset="0"/>
                <a:cs typeface="Arial" pitchFamily="34" charset="0"/>
              </a:rPr>
              <a:t> Short treatment time below 30 sec </a:t>
            </a:r>
            <a:r>
              <a:rPr lang="en-US" altLang="ko-KR" sz="1600" dirty="0">
                <a:latin typeface="Arial" pitchFamily="34" charset="0"/>
                <a:cs typeface="Arial" pitchFamily="34" charset="0"/>
                <a:sym typeface="Wingdings" pitchFamily="2" charset="2"/>
              </a:rPr>
              <a:t> </a:t>
            </a:r>
            <a:r>
              <a:rPr lang="en-US" altLang="ko-KR" sz="1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Effective doping </a:t>
            </a:r>
            <a:r>
              <a:rPr lang="en-US" altLang="ko-KR" sz="1600" dirty="0">
                <a:latin typeface="Arial" pitchFamily="34" charset="0"/>
                <a:cs typeface="Arial" pitchFamily="34" charset="0"/>
              </a:rPr>
              <a:t>without structural damage </a:t>
            </a:r>
            <a:endParaRPr lang="ko-KR" altLang="en-US" sz="1600" baseline="30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99722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" descr="Kangwon Univ UI"/>
          <p:cNvPicPr>
            <a:picLocks noChangeAspect="1" noChangeArrowheads="1"/>
          </p:cNvPicPr>
          <p:nvPr/>
        </p:nvPicPr>
        <p:blipFill>
          <a:blip r:embed="rId2" cstate="print"/>
          <a:srcRect r="55420"/>
          <a:stretch>
            <a:fillRect/>
          </a:stretch>
        </p:blipFill>
        <p:spPr bwMode="auto">
          <a:xfrm>
            <a:off x="2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2" name="직선 연결선 17"/>
          <p:cNvCxnSpPr>
            <a:cxnSpLocks noChangeShapeType="1"/>
          </p:cNvCxnSpPr>
          <p:nvPr/>
        </p:nvCxnSpPr>
        <p:spPr bwMode="auto">
          <a:xfrm>
            <a:off x="817564" y="538163"/>
            <a:ext cx="8286752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35" name="제목 1"/>
          <p:cNvSpPr txBox="1">
            <a:spLocks/>
          </p:cNvSpPr>
          <p:nvPr/>
        </p:nvSpPr>
        <p:spPr>
          <a:xfrm>
            <a:off x="1317446" y="1"/>
            <a:ext cx="7264684" cy="540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Structure evolution using 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mild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plasma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6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522344" y="164505"/>
            <a:ext cx="611560" cy="365125"/>
          </a:xfrm>
        </p:spPr>
        <p:txBody>
          <a:bodyPr/>
          <a:lstStyle/>
          <a:p>
            <a: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20/36</a:t>
            </a:r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1"/>
          <a:stretch/>
        </p:blipFill>
        <p:spPr>
          <a:xfrm>
            <a:off x="1475656" y="1106388"/>
            <a:ext cx="6552728" cy="57069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683404"/>
            <a:ext cx="3063659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Mild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plasma (Up-cathode)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152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그룹 22"/>
          <p:cNvGrpSpPr/>
          <p:nvPr/>
        </p:nvGrpSpPr>
        <p:grpSpPr>
          <a:xfrm>
            <a:off x="251520" y="2852936"/>
            <a:ext cx="4320480" cy="3855405"/>
            <a:chOff x="971600" y="3717032"/>
            <a:chExt cx="2922376" cy="2520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7" name="Picture 2" descr="D:\data\Society &amp; paper contriution\2013년 상반기\논문\그림\그래핀 도핑, 힐링\130327 수정\수정후 0327\그림5.jpg"/>
            <p:cNvPicPr>
              <a:picLocks noChangeAspect="1" noChangeArrowheads="1"/>
            </p:cNvPicPr>
            <p:nvPr/>
          </p:nvPicPr>
          <p:blipFill>
            <a:blip r:embed="rId2" cstate="print"/>
            <a:srcRect l="50617" t="39888"/>
            <a:stretch>
              <a:fillRect/>
            </a:stretch>
          </p:blipFill>
          <p:spPr bwMode="auto">
            <a:xfrm>
              <a:off x="971600" y="3717032"/>
              <a:ext cx="2922376" cy="2520000"/>
            </a:xfrm>
            <a:prstGeom prst="rect">
              <a:avLst/>
            </a:prstGeom>
            <a:noFill/>
          </p:spPr>
        </p:pic>
        <p:sp>
          <p:nvSpPr>
            <p:cNvPr id="38" name="타원 37"/>
            <p:cNvSpPr/>
            <p:nvPr/>
          </p:nvSpPr>
          <p:spPr>
            <a:xfrm>
              <a:off x="1687834" y="4895577"/>
              <a:ext cx="144016" cy="144016"/>
            </a:xfrm>
            <a:prstGeom prst="ellipse">
              <a:avLst/>
            </a:prstGeom>
            <a:noFill/>
            <a:ln w="12700">
              <a:solidFill>
                <a:srgbClr val="E6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9" name="직선 연결선 38"/>
            <p:cNvCxnSpPr/>
            <p:nvPr/>
          </p:nvCxnSpPr>
          <p:spPr>
            <a:xfrm flipV="1">
              <a:off x="1835025" y="4878686"/>
              <a:ext cx="207169" cy="66674"/>
            </a:xfrm>
            <a:prstGeom prst="line">
              <a:avLst/>
            </a:prstGeom>
            <a:ln>
              <a:solidFill>
                <a:srgbClr val="E6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타원 42"/>
            <p:cNvSpPr/>
            <p:nvPr/>
          </p:nvSpPr>
          <p:spPr>
            <a:xfrm>
              <a:off x="1810195" y="5305177"/>
              <a:ext cx="144016" cy="14401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45" name="직선 연결선 44"/>
            <p:cNvCxnSpPr/>
            <p:nvPr/>
          </p:nvCxnSpPr>
          <p:spPr>
            <a:xfrm flipV="1">
              <a:off x="1756444" y="5407919"/>
              <a:ext cx="66452" cy="213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직사각형 46"/>
          <p:cNvSpPr/>
          <p:nvPr/>
        </p:nvSpPr>
        <p:spPr>
          <a:xfrm>
            <a:off x="4860734" y="3573016"/>
            <a:ext cx="3584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ko-KR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Size of in-plane crystallites (</a:t>
            </a:r>
            <a:r>
              <a:rPr lang="en-US" altLang="ko-KR" dirty="0">
                <a:solidFill>
                  <a:srgbClr val="FF0000"/>
                </a:solidFill>
                <a:latin typeface="Arial" pitchFamily="34" charset="0"/>
                <a:ea typeface="맑은 고딕"/>
                <a:cs typeface="Arial" pitchFamily="34" charset="0"/>
              </a:rPr>
              <a:t>L</a:t>
            </a:r>
            <a:r>
              <a:rPr lang="en-US" altLang="ko-KR" baseline="-25000" dirty="0">
                <a:solidFill>
                  <a:srgbClr val="FF0000"/>
                </a:solidFill>
                <a:latin typeface="Arial" pitchFamily="34" charset="0"/>
                <a:ea typeface="맑은 고딕"/>
                <a:cs typeface="Arial" pitchFamily="34" charset="0"/>
              </a:rPr>
              <a:t>a</a:t>
            </a:r>
            <a:r>
              <a:rPr lang="en-US" altLang="ko-KR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ko-KR" altLang="en-US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220774" y="4850576"/>
            <a:ext cx="34143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altLang="ko-KR" sz="1400" b="0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ko-KR" sz="14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size of in-plane crystallites</a:t>
            </a:r>
          </a:p>
          <a:p>
            <a:r>
              <a:rPr lang="el-GR" altLang="ko-KR" sz="14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ea typeface="맑은 고딕"/>
                <a:cs typeface="Times New Roman" pitchFamily="18" charset="0"/>
              </a:rPr>
              <a:t>λ</a:t>
            </a:r>
            <a:r>
              <a:rPr lang="en-US" altLang="ko-KR" sz="14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laser excitation wavelength</a:t>
            </a:r>
          </a:p>
          <a:p>
            <a:r>
              <a:rPr lang="en-US" altLang="ko-KR" sz="14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ko-KR" sz="1400" b="0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ko-KR" sz="14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/I</a:t>
            </a:r>
            <a:r>
              <a:rPr lang="en-US" altLang="ko-KR" sz="1400" b="0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altLang="ko-KR" sz="14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intensity ratio of D- and G-band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292080" y="6453336"/>
            <a:ext cx="3816424" cy="369306"/>
          </a:xfrm>
          <a:prstGeom prst="rect">
            <a:avLst/>
          </a:prstGeom>
          <a:noFill/>
        </p:spPr>
        <p:txBody>
          <a:bodyPr wrap="square" lIns="91413" tIns="45707" rIns="91413" bIns="45707" rtlCol="0">
            <a:spAutoFit/>
          </a:bodyPr>
          <a:lstStyle/>
          <a:p>
            <a:pPr algn="r"/>
            <a:r>
              <a:rPr lang="en-US" altLang="ko-KR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Ref) B. </a:t>
            </a:r>
            <a:r>
              <a:rPr lang="en-US" altLang="ko-KR" sz="900" b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Guo</a:t>
            </a:r>
            <a:r>
              <a:rPr lang="en-US" altLang="ko-KR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et al.; </a:t>
            </a:r>
            <a:r>
              <a:rPr lang="en-US" altLang="ko-KR" sz="900" b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Nano</a:t>
            </a:r>
            <a:r>
              <a:rPr lang="en-US" altLang="ko-KR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900" b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Lett</a:t>
            </a:r>
            <a:r>
              <a:rPr lang="en-US" altLang="ko-KR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10 (2010) 4957</a:t>
            </a:r>
          </a:p>
          <a:p>
            <a:pPr algn="r"/>
            <a:r>
              <a:rPr lang="en-US" altLang="ja-JP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       L. G. </a:t>
            </a:r>
            <a:r>
              <a:rPr lang="en-US" altLang="ja-JP" sz="900" b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Cancado</a:t>
            </a:r>
            <a:r>
              <a:rPr lang="en-US" altLang="ja-JP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et al., Appl. Phys. </a:t>
            </a:r>
            <a:r>
              <a:rPr lang="en-US" altLang="ja-JP" sz="900" b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Lett</a:t>
            </a:r>
            <a:r>
              <a:rPr lang="en-US" altLang="ja-JP" sz="9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. 88 (2006) 163106</a:t>
            </a:r>
            <a:endParaRPr lang="en-US" altLang="ko-KR" sz="900" b="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719697"/>
            <a:ext cx="7273418" cy="1989223"/>
          </a:xfrm>
          <a:prstGeom prst="rect">
            <a:avLst/>
          </a:prstGeom>
        </p:spPr>
      </p:pic>
      <p:pic>
        <p:nvPicPr>
          <p:cNvPr id="17" name="Picture 4" descr="Kangwon Univ UI"/>
          <p:cNvPicPr>
            <a:picLocks noChangeAspect="1" noChangeArrowheads="1"/>
          </p:cNvPicPr>
          <p:nvPr/>
        </p:nvPicPr>
        <p:blipFill>
          <a:blip r:embed="rId4" cstate="print"/>
          <a:srcRect r="55420"/>
          <a:stretch>
            <a:fillRect/>
          </a:stretch>
        </p:blipFill>
        <p:spPr bwMode="auto">
          <a:xfrm>
            <a:off x="2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직선 연결선 17"/>
          <p:cNvCxnSpPr>
            <a:cxnSpLocks noChangeShapeType="1"/>
          </p:cNvCxnSpPr>
          <p:nvPr/>
        </p:nvCxnSpPr>
        <p:spPr bwMode="auto">
          <a:xfrm>
            <a:off x="817564" y="538163"/>
            <a:ext cx="8286752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19" name="제목 1"/>
          <p:cNvSpPr txBox="1">
            <a:spLocks/>
          </p:cNvSpPr>
          <p:nvPr/>
        </p:nvSpPr>
        <p:spPr>
          <a:xfrm>
            <a:off x="1317446" y="1"/>
            <a:ext cx="7264684" cy="540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Size of in-plane crystallites (L</a:t>
            </a:r>
            <a:r>
              <a:rPr kumimoji="0" lang="en-US" altLang="ko-KR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048279" y="4077072"/>
                <a:ext cx="3628879" cy="502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000" b="1" i="1" smtClean="0">
                              <a:solidFill>
                                <a:srgbClr val="0000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000" b="1" i="0" smtClean="0">
                              <a:solidFill>
                                <a:srgbClr val="0000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𝐋</m:t>
                          </m:r>
                        </m:e>
                        <m:sub>
                          <m:r>
                            <a:rPr lang="en-US" altLang="ko-KR" sz="2000" b="1" i="0" smtClean="0">
                              <a:solidFill>
                                <a:srgbClr val="0000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𝐚</m:t>
                          </m:r>
                        </m:sub>
                      </m:sSub>
                      <m:r>
                        <a:rPr lang="en-US" altLang="ko-KR" sz="2000" b="1" i="0" smtClean="0">
                          <a:solidFill>
                            <a:srgbClr val="0000FF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ko-KR" sz="2000" b="1" i="1" smtClean="0">
                              <a:solidFill>
                                <a:srgbClr val="0000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ko-KR" sz="2000" b="1" i="0" smtClean="0">
                              <a:solidFill>
                                <a:srgbClr val="0000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altLang="ko-KR" sz="2000" b="1" i="0" smtClean="0">
                              <a:solidFill>
                                <a:srgbClr val="0000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ko-KR" sz="2000" b="1" i="0" smtClean="0">
                              <a:solidFill>
                                <a:srgbClr val="0000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altLang="ko-KR" sz="2000" b="1" i="0" smtClean="0">
                              <a:solidFill>
                                <a:srgbClr val="0000FF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altLang="ko-KR" sz="2000" b="1" i="1" smtClean="0">
                                  <a:solidFill>
                                    <a:srgbClr val="0000FF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ko-KR" sz="2000" b="1" i="0" smtClean="0">
                                  <a:solidFill>
                                    <a:srgbClr val="0000FF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𝟏𝟎</m:t>
                              </m:r>
                            </m:e>
                            <m:sup>
                              <m:r>
                                <a:rPr lang="en-US" altLang="ko-KR" sz="2000" b="1" i="0" smtClean="0">
                                  <a:solidFill>
                                    <a:srgbClr val="0000FF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ko-KR" sz="2000" b="1" i="0" smtClean="0">
                                  <a:solidFill>
                                    <a:srgbClr val="0000FF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𝟏𝟎</m:t>
                              </m:r>
                            </m:sup>
                          </m:sSup>
                        </m:e>
                      </m:d>
                      <m:sSup>
                        <m:sSupPr>
                          <m:ctrlPr>
                            <a:rPr lang="en-US" altLang="ko-KR" sz="2000" b="1" i="1" smtClean="0">
                              <a:solidFill>
                                <a:srgbClr val="0000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sz="2000" b="1" i="0" smtClean="0">
                              <a:solidFill>
                                <a:srgbClr val="0000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𝛌</m:t>
                          </m:r>
                        </m:e>
                        <m:sup>
                          <m:r>
                            <a:rPr lang="en-US" altLang="ko-KR" sz="2000" b="1" i="0" smtClean="0">
                              <a:solidFill>
                                <a:srgbClr val="0000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  <m:sSup>
                        <m:sSupPr>
                          <m:ctrlPr>
                            <a:rPr lang="en-US" altLang="ko-KR" sz="2000" b="1" i="1" smtClean="0">
                              <a:solidFill>
                                <a:srgbClr val="0000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ko-KR" sz="2000" b="1" i="0" smtClean="0">
                              <a:solidFill>
                                <a:srgbClr val="0000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type m:val="skw"/>
                              <m:ctrlPr>
                                <a:rPr lang="en-US" altLang="ko-KR" sz="2000" b="1" i="1">
                                  <a:solidFill>
                                    <a:srgbClr val="0000FF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ko-KR" sz="2000" b="1" i="1">
                                      <a:solidFill>
                                        <a:srgbClr val="0000FF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sz="2000" b="1" i="0">
                                      <a:solidFill>
                                        <a:srgbClr val="0000FF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𝐈</m:t>
                                  </m:r>
                                </m:e>
                                <m:sub>
                                  <m:r>
                                    <a:rPr lang="en-US" altLang="ko-KR" sz="2000" b="1" i="0">
                                      <a:solidFill>
                                        <a:srgbClr val="0000FF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𝐃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altLang="ko-KR" sz="2000" b="1" i="1">
                                      <a:solidFill>
                                        <a:srgbClr val="0000FF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sz="2000" b="1" i="0">
                                      <a:solidFill>
                                        <a:srgbClr val="0000FF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𝐈</m:t>
                                  </m:r>
                                </m:e>
                                <m:sub>
                                  <m:r>
                                    <a:rPr lang="en-US" altLang="ko-KR" sz="2000" b="1" i="0">
                                      <a:solidFill>
                                        <a:srgbClr val="0000FF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𝐆</m:t>
                                  </m:r>
                                </m:sub>
                              </m:sSub>
                            </m:den>
                          </m:f>
                          <m:r>
                            <a:rPr lang="en-US" altLang="ko-KR" sz="2000" b="1" i="0" smtClean="0">
                              <a:solidFill>
                                <a:srgbClr val="0000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altLang="ko-KR" sz="2000" b="1" i="0" smtClean="0">
                              <a:solidFill>
                                <a:srgbClr val="0000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ko-KR" sz="2000" b="1" i="0" smtClean="0">
                              <a:solidFill>
                                <a:srgbClr val="0000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</m:oMath>
                  </m:oMathPara>
                </a14:m>
                <a:endParaRPr lang="ko-KR" altLang="en-US" sz="2000" b="1" baseline="30000" dirty="0">
                  <a:solidFill>
                    <a:srgbClr val="0000FF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8279" y="4077072"/>
                <a:ext cx="3628879" cy="502253"/>
              </a:xfrm>
              <a:prstGeom prst="rect">
                <a:avLst/>
              </a:prstGeom>
              <a:blipFill rotWithShape="0">
                <a:blip r:embed="rId5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522344" y="164505"/>
            <a:ext cx="611560" cy="365125"/>
          </a:xfrm>
        </p:spPr>
        <p:txBody>
          <a:bodyPr/>
          <a:lstStyle/>
          <a:p>
            <a: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21/36</a:t>
            </a:r>
          </a:p>
        </p:txBody>
      </p:sp>
    </p:spTree>
    <p:extLst>
      <p:ext uri="{BB962C8B-B14F-4D97-AF65-F5344CB8AC3E}">
        <p14:creationId xmlns:p14="http://schemas.microsoft.com/office/powerpoint/2010/main" val="36988301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3851920" y="862697"/>
            <a:ext cx="3610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ko-KR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Size of in-plane crystallites (</a:t>
            </a:r>
            <a:r>
              <a:rPr lang="en-US" altLang="ko-KR" dirty="0">
                <a:solidFill>
                  <a:srgbClr val="0000FF"/>
                </a:solidFill>
                <a:latin typeface="Arial" pitchFamily="34" charset="0"/>
                <a:ea typeface="맑은 고딕"/>
                <a:cs typeface="Arial" pitchFamily="34" charset="0"/>
              </a:rPr>
              <a:t>L</a:t>
            </a:r>
            <a:r>
              <a:rPr lang="en-US" altLang="ko-KR" baseline="-25000" dirty="0">
                <a:solidFill>
                  <a:srgbClr val="0000FF"/>
                </a:solidFill>
                <a:latin typeface="Arial" pitchFamily="34" charset="0"/>
                <a:ea typeface="맑은 고딕"/>
                <a:cs typeface="Arial" pitchFamily="34" charset="0"/>
              </a:rPr>
              <a:t>D</a:t>
            </a:r>
            <a:r>
              <a:rPr lang="en-US" altLang="ko-KR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</a:t>
            </a:r>
            <a:endParaRPr lang="ko-KR" altLang="en-US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4702039" y="3214137"/>
            <a:ext cx="400158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Ref) A. C. Ferrari et al., Phys. Rev. B 61, 14095 (2000)</a:t>
            </a:r>
          </a:p>
          <a:p>
            <a:r>
              <a:rPr lang="en-US" altLang="ko-KR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       M. M. </a:t>
            </a:r>
            <a:r>
              <a:rPr lang="en-US" altLang="ko-KR" sz="10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Lucchese</a:t>
            </a:r>
            <a:r>
              <a:rPr lang="en-US" altLang="ko-KR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et al., Carbon 48, 1592 (2010)</a:t>
            </a:r>
            <a:endParaRPr lang="ko-KR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89830" name="Picture 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37738" y="1660743"/>
            <a:ext cx="1390310" cy="226330"/>
          </a:xfrm>
          <a:prstGeom prst="rect">
            <a:avLst/>
          </a:prstGeom>
          <a:noFill/>
        </p:spPr>
      </p:pic>
      <p:pic>
        <p:nvPicPr>
          <p:cNvPr id="589833" name="Picture 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20627" y="2524837"/>
            <a:ext cx="1269747" cy="226329"/>
          </a:xfrm>
          <a:prstGeom prst="rect">
            <a:avLst/>
          </a:prstGeom>
          <a:noFill/>
        </p:spPr>
      </p:pic>
      <p:sp>
        <p:nvSpPr>
          <p:cNvPr id="47" name="Text Box 22"/>
          <p:cNvSpPr txBox="1">
            <a:spLocks noChangeArrowheads="1"/>
          </p:cNvSpPr>
          <p:nvPr/>
        </p:nvSpPr>
        <p:spPr bwMode="auto">
          <a:xfrm>
            <a:off x="4512096" y="2864189"/>
            <a:ext cx="3876328" cy="276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3" tIns="45707" rIns="91413" bIns="45707">
            <a:spAutoFit/>
          </a:bodyPr>
          <a:lstStyle/>
          <a:p>
            <a:r>
              <a:rPr lang="el-GR" altLang="ja-JP" sz="1200" b="0" dirty="0">
                <a:latin typeface="Times New Roman" pitchFamily="18" charset="0"/>
                <a:ea typeface="맑은 고딕"/>
                <a:cs typeface="Times New Roman" pitchFamily="18" charset="0"/>
              </a:rPr>
              <a:t>λ</a:t>
            </a:r>
            <a:r>
              <a:rPr lang="en-US" altLang="ja-JP" sz="1200" b="0" dirty="0">
                <a:latin typeface="Times New Roman" pitchFamily="18" charset="0"/>
                <a:ea typeface="맑은 고딕"/>
                <a:cs typeface="Times New Roman" pitchFamily="18" charset="0"/>
              </a:rPr>
              <a:t>: </a:t>
            </a:r>
            <a:r>
              <a:rPr lang="en-US" altLang="ko-KR" sz="1200" b="0" dirty="0">
                <a:latin typeface="Times New Roman" pitchFamily="18" charset="0"/>
                <a:ea typeface="맑은 고딕"/>
                <a:cs typeface="Times New Roman" pitchFamily="18" charset="0"/>
              </a:rPr>
              <a:t>laser</a:t>
            </a:r>
            <a:r>
              <a:rPr lang="ko-KR" altLang="en-US" sz="1200" b="0" dirty="0">
                <a:latin typeface="Times New Roman" pitchFamily="18" charset="0"/>
                <a:ea typeface="맑은 고딕"/>
                <a:cs typeface="Times New Roman" pitchFamily="18" charset="0"/>
              </a:rPr>
              <a:t> </a:t>
            </a:r>
            <a:r>
              <a:rPr lang="en-US" altLang="ko-KR" sz="1200" b="0" dirty="0">
                <a:latin typeface="Times New Roman" pitchFamily="18" charset="0"/>
                <a:ea typeface="맑은 고딕"/>
                <a:cs typeface="Times New Roman" pitchFamily="18" charset="0"/>
              </a:rPr>
              <a:t>wave length (532 nm),       </a:t>
            </a:r>
            <a:r>
              <a:rPr lang="en-US" altLang="ko-KR" sz="1200" dirty="0">
                <a:latin typeface="Times New Roman" pitchFamily="18" charset="0"/>
                <a:cs typeface="Times New Roman" pitchFamily="18" charset="0"/>
              </a:rPr>
              <a:t>C, C': constants related λ</a:t>
            </a:r>
            <a:endParaRPr lang="en-US" altLang="ko-KR" sz="1200" b="0" dirty="0">
              <a:latin typeface="Times New Roman" pitchFamily="18" charset="0"/>
              <a:ea typeface="맑은 고딕"/>
              <a:cs typeface="Times New Roman" pitchFamily="18" charset="0"/>
            </a:endParaRPr>
          </a:p>
        </p:txBody>
      </p:sp>
      <p:grpSp>
        <p:nvGrpSpPr>
          <p:cNvPr id="2" name="그룹 21"/>
          <p:cNvGrpSpPr/>
          <p:nvPr/>
        </p:nvGrpSpPr>
        <p:grpSpPr>
          <a:xfrm>
            <a:off x="35496" y="488734"/>
            <a:ext cx="3528392" cy="6201264"/>
            <a:chOff x="35496" y="540104"/>
            <a:chExt cx="3528392" cy="6201264"/>
          </a:xfrm>
        </p:grpSpPr>
        <p:grpSp>
          <p:nvGrpSpPr>
            <p:cNvPr id="3" name="그룹 49"/>
            <p:cNvGrpSpPr/>
            <p:nvPr/>
          </p:nvGrpSpPr>
          <p:grpSpPr>
            <a:xfrm>
              <a:off x="35496" y="540104"/>
              <a:ext cx="3528392" cy="6201264"/>
              <a:chOff x="467544" y="611869"/>
              <a:chExt cx="3744416" cy="6580934"/>
            </a:xfrm>
          </p:grpSpPr>
          <p:pic>
            <p:nvPicPr>
              <p:cNvPr id="34" name="Picture 2" descr="D:\data\Society &amp; paper contriution\2015년 상반기\논문\그림\그래핀 도핑\151001\Fig. 6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b="540"/>
              <a:stretch>
                <a:fillRect/>
              </a:stretch>
            </p:blipFill>
            <p:spPr bwMode="auto">
              <a:xfrm>
                <a:off x="467544" y="611869"/>
                <a:ext cx="3744416" cy="6580934"/>
              </a:xfrm>
              <a:prstGeom prst="rect">
                <a:avLst/>
              </a:prstGeom>
              <a:noFill/>
            </p:spPr>
          </p:pic>
          <p:sp>
            <p:nvSpPr>
              <p:cNvPr id="49" name="직사각형 48"/>
              <p:cNvSpPr/>
              <p:nvPr/>
            </p:nvSpPr>
            <p:spPr>
              <a:xfrm>
                <a:off x="611560" y="723839"/>
                <a:ext cx="432048" cy="4320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48" name="직사각형 47"/>
            <p:cNvSpPr/>
            <p:nvPr/>
          </p:nvSpPr>
          <p:spPr>
            <a:xfrm>
              <a:off x="107504" y="3924480"/>
              <a:ext cx="407122" cy="4071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5" name="직사각형 54"/>
          <p:cNvSpPr/>
          <p:nvPr/>
        </p:nvSpPr>
        <p:spPr>
          <a:xfrm>
            <a:off x="3923929" y="4218473"/>
            <a:ext cx="40085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ko-KR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Type of defect formed on </a:t>
            </a:r>
            <a:r>
              <a:rPr lang="en-US" altLang="ko-KR" dirty="0" err="1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graphene</a:t>
            </a:r>
            <a:endParaRPr lang="ko-KR" altLang="en-US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4139952" y="4659813"/>
            <a:ext cx="14879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ko-KR" sz="1600" dirty="0">
                <a:latin typeface="Arial" pitchFamily="34" charset="0"/>
                <a:cs typeface="Arial" pitchFamily="34" charset="0"/>
              </a:rPr>
              <a:t> I</a:t>
            </a:r>
            <a:r>
              <a:rPr lang="en-US" altLang="ko-KR" sz="1600" baseline="-25000" dirty="0">
                <a:latin typeface="Arial" pitchFamily="34" charset="0"/>
                <a:cs typeface="Arial" pitchFamily="34" charset="0"/>
              </a:rPr>
              <a:t>D</a:t>
            </a:r>
            <a:r>
              <a:rPr lang="en-US" altLang="ko-KR" sz="1600" dirty="0">
                <a:latin typeface="Arial" pitchFamily="34" charset="0"/>
                <a:cs typeface="Arial" pitchFamily="34" charset="0"/>
              </a:rPr>
              <a:t>/I</a:t>
            </a:r>
            <a:r>
              <a:rPr lang="en-US" altLang="ko-KR" sz="1600" baseline="-25000" dirty="0">
                <a:latin typeface="Arial" pitchFamily="34" charset="0"/>
                <a:cs typeface="Arial" pitchFamily="34" charset="0"/>
              </a:rPr>
              <a:t>D'</a:t>
            </a:r>
            <a:r>
              <a:rPr lang="en-US" altLang="ko-KR" sz="1600" dirty="0">
                <a:latin typeface="Arial" pitchFamily="34" charset="0"/>
                <a:cs typeface="Arial" pitchFamily="34" charset="0"/>
              </a:rPr>
              <a:t> (slope)</a:t>
            </a:r>
            <a:endParaRPr lang="ko-KR" alt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4464496" y="5010561"/>
            <a:ext cx="4283968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  <a:buFont typeface="Wingdings" pitchFamily="2" charset="2"/>
              <a:buChar char="§"/>
            </a:pPr>
            <a:r>
              <a:rPr lang="en-US" altLang="ko-KR" sz="1400" dirty="0">
                <a:latin typeface="Arial" pitchFamily="34" charset="0"/>
                <a:cs typeface="Arial" pitchFamily="34" charset="0"/>
              </a:rPr>
              <a:t> Stage 1       </a:t>
            </a:r>
            <a:r>
              <a:rPr lang="en-US" altLang="ko-KR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7.38</a:t>
            </a:r>
            <a:r>
              <a:rPr lang="en-US" altLang="ko-KR" sz="1400" dirty="0">
                <a:latin typeface="Arial" pitchFamily="34" charset="0"/>
                <a:cs typeface="Arial" pitchFamily="34" charset="0"/>
              </a:rPr>
              <a:t>:</a:t>
            </a:r>
            <a:r>
              <a:rPr lang="en-US" altLang="ko-KR" sz="1400" dirty="0">
                <a:latin typeface="Arial" pitchFamily="34" charset="0"/>
                <a:cs typeface="Arial" pitchFamily="34" charset="0"/>
                <a:sym typeface="Wingdings" pitchFamily="2" charset="2"/>
              </a:rPr>
              <a:t> </a:t>
            </a:r>
            <a:r>
              <a:rPr lang="en-US" altLang="ko-KR" sz="1400" dirty="0">
                <a:latin typeface="Arial" pitchFamily="34" charset="0"/>
                <a:cs typeface="Arial" pitchFamily="34" charset="0"/>
              </a:rPr>
              <a:t>point defect</a:t>
            </a:r>
          </a:p>
          <a:p>
            <a:pPr>
              <a:lnSpc>
                <a:spcPts val="2200"/>
              </a:lnSpc>
              <a:buFont typeface="Wingdings" pitchFamily="2" charset="2"/>
              <a:buChar char="§"/>
            </a:pPr>
            <a:r>
              <a:rPr lang="en-US" altLang="ko-KR" sz="1400" dirty="0">
                <a:latin typeface="Arial" pitchFamily="34" charset="0"/>
                <a:cs typeface="Arial" pitchFamily="34" charset="0"/>
              </a:rPr>
              <a:t> Transition    </a:t>
            </a:r>
            <a:r>
              <a:rPr lang="en-US" altLang="ko-KR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5.93</a:t>
            </a:r>
            <a:r>
              <a:rPr lang="en-US" altLang="ko-KR" sz="1400" dirty="0">
                <a:latin typeface="Arial" pitchFamily="34" charset="0"/>
                <a:cs typeface="Arial" pitchFamily="34" charset="0"/>
              </a:rPr>
              <a:t>:</a:t>
            </a:r>
            <a:r>
              <a:rPr lang="en-US" altLang="ko-KR" sz="1400" dirty="0">
                <a:latin typeface="Arial" pitchFamily="34" charset="0"/>
                <a:cs typeface="Arial" pitchFamily="34" charset="0"/>
                <a:sym typeface="Wingdings" pitchFamily="2" charset="2"/>
              </a:rPr>
              <a:t> point defect  </a:t>
            </a:r>
            <a:r>
              <a:rPr lang="en-US" altLang="ko-KR" sz="1400" dirty="0">
                <a:latin typeface="Arial" pitchFamily="34" charset="0"/>
                <a:cs typeface="Arial" pitchFamily="34" charset="0"/>
              </a:rPr>
              <a:t>sp</a:t>
            </a:r>
            <a:r>
              <a:rPr lang="en-US" altLang="ko-KR" sz="14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en-US" altLang="ko-KR" sz="1400" dirty="0">
                <a:latin typeface="Arial" pitchFamily="34" charset="0"/>
                <a:cs typeface="Arial" pitchFamily="34" charset="0"/>
              </a:rPr>
              <a:t> increase</a:t>
            </a:r>
          </a:p>
          <a:p>
            <a:pPr>
              <a:lnSpc>
                <a:spcPts val="2200"/>
              </a:lnSpc>
              <a:buFont typeface="Wingdings" pitchFamily="2" charset="2"/>
              <a:buChar char="§"/>
            </a:pPr>
            <a:r>
              <a:rPr lang="en-US" altLang="ko-KR" sz="1400" dirty="0">
                <a:latin typeface="Arial" pitchFamily="34" charset="0"/>
                <a:cs typeface="Arial" pitchFamily="34" charset="0"/>
              </a:rPr>
              <a:t> Stage 2       </a:t>
            </a:r>
            <a:r>
              <a:rPr lang="en-US" altLang="ko-KR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2.77</a:t>
            </a:r>
            <a:r>
              <a:rPr lang="en-US" altLang="ko-KR" sz="1400" dirty="0">
                <a:latin typeface="Arial" pitchFamily="34" charset="0"/>
                <a:cs typeface="Arial" pitchFamily="34" charset="0"/>
              </a:rPr>
              <a:t>: sp</a:t>
            </a:r>
            <a:r>
              <a:rPr lang="en-US" altLang="ko-KR" sz="14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en-US" altLang="ko-KR" sz="1400" dirty="0">
                <a:latin typeface="Arial" pitchFamily="34" charset="0"/>
                <a:cs typeface="Arial" pitchFamily="34" charset="0"/>
              </a:rPr>
              <a:t> increase</a:t>
            </a:r>
            <a:endParaRPr lang="ko-KR" alt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" name="Picture 4" descr="Kangwon Univ UI"/>
          <p:cNvPicPr>
            <a:picLocks noChangeAspect="1" noChangeArrowheads="1"/>
          </p:cNvPicPr>
          <p:nvPr/>
        </p:nvPicPr>
        <p:blipFill>
          <a:blip r:embed="rId5" cstate="print"/>
          <a:srcRect r="55420"/>
          <a:stretch>
            <a:fillRect/>
          </a:stretch>
        </p:blipFill>
        <p:spPr bwMode="auto">
          <a:xfrm>
            <a:off x="1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2" name="직선 연결선 17"/>
          <p:cNvCxnSpPr>
            <a:cxnSpLocks noChangeShapeType="1"/>
          </p:cNvCxnSpPr>
          <p:nvPr/>
        </p:nvCxnSpPr>
        <p:spPr bwMode="auto">
          <a:xfrm>
            <a:off x="817563" y="538163"/>
            <a:ext cx="8286750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63" name="제목 1"/>
          <p:cNvSpPr txBox="1">
            <a:spLocks/>
          </p:cNvSpPr>
          <p:nvPr/>
        </p:nvSpPr>
        <p:spPr bwMode="auto">
          <a:xfrm>
            <a:off x="1887016" y="0"/>
            <a:ext cx="5925344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latinLnBrk="1">
              <a:defRPr/>
            </a:pPr>
            <a:r>
              <a:rPr kumimoji="0" lang="en-US" altLang="ko-KR" sz="2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Crystallites &amp; Type of defect</a:t>
            </a:r>
            <a:endParaRPr kumimoji="0" lang="ko-KR" altLang="en-US" sz="24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5436096" y="6381328"/>
            <a:ext cx="368638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Ref) A. </a:t>
            </a:r>
            <a:r>
              <a:rPr lang="en-US" altLang="ko-KR" sz="10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Eckmann</a:t>
            </a:r>
            <a:r>
              <a:rPr lang="en-US" altLang="ko-KR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et al., Nano Lett. 12, 3925 (2012)</a:t>
            </a:r>
          </a:p>
          <a:p>
            <a:r>
              <a:rPr lang="en-US" altLang="ko-KR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       P. Venezuela et al., Phys. Rev. B 84, 035433 (2011)</a:t>
            </a:r>
            <a:endParaRPr lang="ko-KR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5895309" y="1609055"/>
            <a:ext cx="25202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>
                <a:latin typeface="Arial" pitchFamily="34" charset="0"/>
                <a:cs typeface="Arial" pitchFamily="34" charset="0"/>
                <a:sym typeface="Wingdings" pitchFamily="2" charset="2"/>
              </a:rPr>
              <a:t> </a:t>
            </a:r>
            <a:r>
              <a:rPr lang="en-US" altLang="ko-KR" sz="1400" dirty="0">
                <a:latin typeface="Arial" pitchFamily="34" charset="0"/>
                <a:cs typeface="Arial" pitchFamily="34" charset="0"/>
              </a:rPr>
              <a:t>I</a:t>
            </a:r>
            <a:r>
              <a:rPr lang="en-US" altLang="ko-KR" sz="1400" baseline="-25000" dirty="0">
                <a:latin typeface="Arial" pitchFamily="34" charset="0"/>
                <a:cs typeface="Arial" pitchFamily="34" charset="0"/>
              </a:rPr>
              <a:t>D</a:t>
            </a:r>
            <a:r>
              <a:rPr lang="en-US" altLang="ko-KR" sz="1400" dirty="0">
                <a:latin typeface="Arial" pitchFamily="34" charset="0"/>
                <a:cs typeface="Arial" pitchFamily="34" charset="0"/>
              </a:rPr>
              <a:t>/I</a:t>
            </a:r>
            <a:r>
              <a:rPr lang="en-US" altLang="ko-KR" sz="1400" baseline="-25000" dirty="0">
                <a:latin typeface="Arial" pitchFamily="34" charset="0"/>
                <a:cs typeface="Arial" pitchFamily="34" charset="0"/>
              </a:rPr>
              <a:t>G</a:t>
            </a:r>
            <a:r>
              <a:rPr lang="en-US" altLang="ko-KR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ko-KR" altLang="en-US" sz="1400" dirty="0">
                <a:latin typeface="Arial" pitchFamily="34" charset="0"/>
                <a:cs typeface="Arial" pitchFamily="34" charset="0"/>
              </a:rPr>
              <a:t>∝</a:t>
            </a:r>
            <a:r>
              <a:rPr lang="en-US" altLang="ko-KR" sz="1400" dirty="0">
                <a:latin typeface="Arial" pitchFamily="34" charset="0"/>
                <a:cs typeface="Arial" pitchFamily="34" charset="0"/>
              </a:rPr>
              <a:t> 1/L</a:t>
            </a:r>
            <a:r>
              <a:rPr lang="en-US" altLang="ko-KR" sz="1400" baseline="-25000" dirty="0">
                <a:latin typeface="Arial" pitchFamily="34" charset="0"/>
                <a:cs typeface="Arial" pitchFamily="34" charset="0"/>
              </a:rPr>
              <a:t>D</a:t>
            </a:r>
            <a:r>
              <a:rPr lang="en-US" altLang="ko-KR" sz="1400" baseline="30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400" dirty="0">
                <a:latin typeface="Arial" pitchFamily="34" charset="0"/>
                <a:cs typeface="Arial" pitchFamily="34" charset="0"/>
              </a:rPr>
              <a:t>(T-K relation)</a:t>
            </a:r>
            <a:endParaRPr lang="ko-KR" altLang="en-US" sz="14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5895309" y="2473151"/>
            <a:ext cx="28083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>
                <a:latin typeface="Arial" pitchFamily="34" charset="0"/>
                <a:cs typeface="Arial" pitchFamily="34" charset="0"/>
                <a:sym typeface="Wingdings" pitchFamily="2" charset="2"/>
              </a:rPr>
              <a:t> </a:t>
            </a:r>
            <a:r>
              <a:rPr lang="en-US" altLang="ko-KR" sz="1400" dirty="0">
                <a:latin typeface="Arial" pitchFamily="34" charset="0"/>
                <a:cs typeface="Arial" pitchFamily="34" charset="0"/>
              </a:rPr>
              <a:t>I</a:t>
            </a:r>
            <a:r>
              <a:rPr lang="en-US" altLang="ko-KR" sz="1400" baseline="-25000" dirty="0">
                <a:latin typeface="Arial" pitchFamily="34" charset="0"/>
                <a:cs typeface="Arial" pitchFamily="34" charset="0"/>
              </a:rPr>
              <a:t>D</a:t>
            </a:r>
            <a:r>
              <a:rPr lang="en-US" altLang="ko-KR" sz="1400" dirty="0">
                <a:latin typeface="Arial" pitchFamily="34" charset="0"/>
                <a:cs typeface="Arial" pitchFamily="34" charset="0"/>
              </a:rPr>
              <a:t>/I</a:t>
            </a:r>
            <a:r>
              <a:rPr lang="en-US" altLang="ko-KR" sz="1400" baseline="-25000" dirty="0">
                <a:latin typeface="Arial" pitchFamily="34" charset="0"/>
                <a:cs typeface="Arial" pitchFamily="34" charset="0"/>
              </a:rPr>
              <a:t>G</a:t>
            </a:r>
            <a:r>
              <a:rPr lang="en-US" altLang="ko-KR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ko-KR" altLang="en-US" sz="1400" dirty="0">
                <a:latin typeface="Arial" pitchFamily="34" charset="0"/>
                <a:cs typeface="Arial" pitchFamily="34" charset="0"/>
              </a:rPr>
              <a:t>∝</a:t>
            </a:r>
            <a:r>
              <a:rPr lang="en-US" altLang="ko-KR" sz="1400" dirty="0">
                <a:latin typeface="Arial" pitchFamily="34" charset="0"/>
                <a:cs typeface="Arial" pitchFamily="34" charset="0"/>
              </a:rPr>
              <a:t> L</a:t>
            </a:r>
            <a:r>
              <a:rPr lang="en-US" altLang="ko-KR" sz="1400" baseline="-25000" dirty="0">
                <a:latin typeface="Arial" pitchFamily="34" charset="0"/>
                <a:cs typeface="Arial" pitchFamily="34" charset="0"/>
              </a:rPr>
              <a:t>D</a:t>
            </a:r>
            <a:r>
              <a:rPr lang="en-US" altLang="ko-KR" sz="1400" baseline="30000" dirty="0">
                <a:latin typeface="Arial" pitchFamily="34" charset="0"/>
                <a:cs typeface="Arial" pitchFamily="34" charset="0"/>
              </a:rPr>
              <a:t>2 </a:t>
            </a:r>
            <a:r>
              <a:rPr lang="en-US" altLang="ko-KR" sz="1400" dirty="0">
                <a:latin typeface="Arial" pitchFamily="34" charset="0"/>
                <a:cs typeface="Arial" pitchFamily="34" charset="0"/>
              </a:rPr>
              <a:t>(sp3 increase)</a:t>
            </a:r>
            <a:endParaRPr lang="ko-KR" altLang="en-US" sz="14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4139952" y="1249016"/>
            <a:ext cx="46805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ko-KR" sz="1600" dirty="0">
                <a:latin typeface="Arial" pitchFamily="34" charset="0"/>
                <a:cs typeface="Arial" pitchFamily="34" charset="0"/>
                <a:sym typeface="Wingdings" pitchFamily="2" charset="2"/>
              </a:rPr>
              <a:t> Stage 1: &gt;8 nm &amp; Transition: 5-8 nm</a:t>
            </a:r>
            <a:endParaRPr lang="ko-KR" altLang="en-US" sz="16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4139952" y="2113111"/>
            <a:ext cx="24482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ko-KR" sz="1600" dirty="0">
                <a:latin typeface="Arial" pitchFamily="34" charset="0"/>
                <a:cs typeface="Arial" pitchFamily="34" charset="0"/>
                <a:sym typeface="Wingdings" pitchFamily="2" charset="2"/>
              </a:rPr>
              <a:t> Stage 2: &lt; 5 nm</a:t>
            </a:r>
            <a:endParaRPr lang="ko-KR" altLang="en-US" sz="160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오른쪽 화살표 31"/>
          <p:cNvSpPr/>
          <p:nvPr/>
        </p:nvSpPr>
        <p:spPr>
          <a:xfrm rot="2267725">
            <a:off x="2259163" y="4430571"/>
            <a:ext cx="1153717" cy="416894"/>
          </a:xfrm>
          <a:prstGeom prst="rightArrow">
            <a:avLst/>
          </a:prstGeom>
          <a:solidFill>
            <a:srgbClr val="FF0000">
              <a:alpha val="10000"/>
            </a:srgbClr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522344" y="164505"/>
            <a:ext cx="611560" cy="365125"/>
          </a:xfrm>
        </p:spPr>
        <p:txBody>
          <a:bodyPr/>
          <a:lstStyle/>
          <a:p>
            <a: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22/36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E8F23EDB-6006-465C-8AC2-C91C2C18F361}"/>
              </a:ext>
            </a:extLst>
          </p:cNvPr>
          <p:cNvSpPr/>
          <p:nvPr/>
        </p:nvSpPr>
        <p:spPr>
          <a:xfrm>
            <a:off x="4355975" y="1606288"/>
            <a:ext cx="1612457" cy="354527"/>
          </a:xfrm>
          <a:prstGeom prst="roundRect">
            <a:avLst/>
          </a:prstGeom>
          <a:solidFill>
            <a:srgbClr val="4F81BD">
              <a:alpha val="30196"/>
            </a:srgb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AC561653-71A6-469F-9D30-36422765B4DA}"/>
              </a:ext>
            </a:extLst>
          </p:cNvPr>
          <p:cNvSpPr/>
          <p:nvPr/>
        </p:nvSpPr>
        <p:spPr>
          <a:xfrm>
            <a:off x="4345757" y="2492896"/>
            <a:ext cx="1666403" cy="372852"/>
          </a:xfrm>
          <a:prstGeom prst="roundRect">
            <a:avLst/>
          </a:prstGeom>
          <a:solidFill>
            <a:srgbClr val="FFCCFF">
              <a:alpha val="30196"/>
            </a:srgbClr>
          </a:solidFill>
          <a:ln w="3175"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85005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Kangwon Univ UI"/>
          <p:cNvPicPr>
            <a:picLocks noChangeAspect="1" noChangeArrowheads="1"/>
          </p:cNvPicPr>
          <p:nvPr/>
        </p:nvPicPr>
        <p:blipFill>
          <a:blip r:embed="rId2" cstate="print"/>
          <a:srcRect r="55420"/>
          <a:stretch>
            <a:fillRect/>
          </a:stretch>
        </p:blipFill>
        <p:spPr bwMode="auto">
          <a:xfrm>
            <a:off x="2" y="44624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oShape 4" descr="arc discharge에 대한 이미지 검색결과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AutoShape 6" descr="arc discharge에 대한 이미지 검색결과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AutoShape 8" descr="arc discharge에 대한 이미지 검색결과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10" descr="arc discharge에 대한 이미지 검색결과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AutoShape 12" descr="arc discharge에 대한 이미지 검색결과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AutoShape 14" descr="arc discharge에 대한 이미지 검색결과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AutoShape 16" descr="arc discharge에 대한 이미지 검색결과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D:\신소재공학과\주간보고 및 세미나\2018\8월\180807 DC down cathode-NH3 [변환됨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061168"/>
            <a:ext cx="3657212" cy="2880000"/>
          </a:xfrm>
          <a:prstGeom prst="rect">
            <a:avLst/>
          </a:prstGeom>
          <a:noFill/>
        </p:spPr>
      </p:pic>
      <p:pic>
        <p:nvPicPr>
          <p:cNvPr id="1027" name="Picture 3" descr="D:\신소재공학과\주간보고 및 세미나\2018\8월\180807 DC up cathode-NH3 [변환됨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82269" y="2060848"/>
            <a:ext cx="3650171" cy="2880000"/>
          </a:xfrm>
          <a:prstGeom prst="rect">
            <a:avLst/>
          </a:prstGeom>
          <a:noFill/>
        </p:spPr>
      </p:pic>
      <p:sp>
        <p:nvSpPr>
          <p:cNvPr id="49" name="TextBox 48"/>
          <p:cNvSpPr txBox="1"/>
          <p:nvPr/>
        </p:nvSpPr>
        <p:spPr>
          <a:xfrm>
            <a:off x="5296856" y="1218238"/>
            <a:ext cx="2803535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Mild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plasma (Up-cathode)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11560" y="1207205"/>
            <a:ext cx="3240360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Harsh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plasma (down-cathode)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5" name="직선 연결선 17"/>
          <p:cNvCxnSpPr>
            <a:cxnSpLocks noChangeShapeType="1"/>
          </p:cNvCxnSpPr>
          <p:nvPr/>
        </p:nvCxnSpPr>
        <p:spPr bwMode="auto">
          <a:xfrm>
            <a:off x="817564" y="538163"/>
            <a:ext cx="8286752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62" name="제목 1"/>
          <p:cNvSpPr txBox="1">
            <a:spLocks/>
          </p:cNvSpPr>
          <p:nvPr/>
        </p:nvSpPr>
        <p:spPr>
          <a:xfrm>
            <a:off x="1187624" y="1"/>
            <a:ext cx="6912768" cy="540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defRPr/>
            </a:pPr>
            <a:r>
              <a:rPr lang="en-US" altLang="ko-KR" sz="2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OES analysis results</a:t>
            </a:r>
            <a:endParaRPr lang="ko-KR" altLang="en-US" sz="24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866901" y="1844824"/>
            <a:ext cx="6585419" cy="1054196"/>
            <a:chOff x="866901" y="1700808"/>
            <a:chExt cx="6585419" cy="1054196"/>
          </a:xfrm>
        </p:grpSpPr>
        <p:sp>
          <p:nvSpPr>
            <p:cNvPr id="38" name="TextBox 37"/>
            <p:cNvSpPr txBox="1"/>
            <p:nvPr/>
          </p:nvSpPr>
          <p:spPr>
            <a:xfrm>
              <a:off x="6786753" y="1835532"/>
              <a:ext cx="665567" cy="369332"/>
            </a:xfrm>
            <a:prstGeom prst="rect">
              <a:avLst/>
            </a:prstGeom>
            <a:solidFill>
              <a:srgbClr val="FFFF99">
                <a:alpha val="40000"/>
              </a:srgbClr>
            </a:solidFill>
            <a:ln w="19050">
              <a:solidFill>
                <a:srgbClr val="0000FF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900" dirty="0">
                  <a:latin typeface="Arial" pitchFamily="34" charset="0"/>
                  <a:cs typeface="Arial" pitchFamily="34" charset="0"/>
                </a:rPr>
                <a:t>656.3 nm</a:t>
              </a:r>
            </a:p>
            <a:p>
              <a:pPr algn="ctr"/>
              <a:r>
                <a:rPr lang="en-US" altLang="ko-KR" sz="900" b="1" dirty="0">
                  <a:latin typeface="Arial" pitchFamily="34" charset="0"/>
                  <a:cs typeface="Arial" pitchFamily="34" charset="0"/>
                </a:rPr>
                <a:t>(H</a:t>
              </a:r>
              <a:r>
                <a:rPr lang="el-GR" altLang="ko-KR" sz="900" b="1" baseline="-25000" dirty="0">
                  <a:latin typeface="맑은 고딕"/>
                  <a:ea typeface="맑은 고딕"/>
                  <a:cs typeface="Arial" pitchFamily="34" charset="0"/>
                </a:rPr>
                <a:t>α</a:t>
              </a:r>
              <a:r>
                <a:rPr lang="en-US" altLang="ko-KR" sz="900" b="1" dirty="0">
                  <a:latin typeface="Arial" pitchFamily="34" charset="0"/>
                  <a:cs typeface="Arial" pitchFamily="34" charset="0"/>
                </a:rPr>
                <a:t>)</a:t>
              </a:r>
              <a:endParaRPr lang="ko-KR" altLang="en-US" sz="9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2288011" y="2385672"/>
              <a:ext cx="665567" cy="369332"/>
            </a:xfrm>
            <a:prstGeom prst="rect">
              <a:avLst/>
            </a:prstGeom>
            <a:solidFill>
              <a:srgbClr val="FFFF99">
                <a:alpha val="40000"/>
              </a:srgbClr>
            </a:solidFill>
            <a:ln w="19050">
              <a:solidFill>
                <a:srgbClr val="0000FF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900" dirty="0">
                  <a:latin typeface="Arial" pitchFamily="34" charset="0"/>
                  <a:cs typeface="Arial" pitchFamily="34" charset="0"/>
                </a:rPr>
                <a:t>656.3 nm</a:t>
              </a:r>
            </a:p>
            <a:p>
              <a:pPr algn="ctr"/>
              <a:r>
                <a:rPr lang="en-US" altLang="ko-KR" sz="900" b="1" dirty="0">
                  <a:latin typeface="Arial" pitchFamily="34" charset="0"/>
                  <a:cs typeface="Arial" pitchFamily="34" charset="0"/>
                </a:rPr>
                <a:t>(H</a:t>
              </a:r>
              <a:r>
                <a:rPr lang="el-GR" altLang="ko-KR" sz="900" b="1" baseline="-25000" dirty="0">
                  <a:latin typeface="맑은 고딕"/>
                  <a:ea typeface="맑은 고딕"/>
                  <a:cs typeface="Arial" pitchFamily="34" charset="0"/>
                </a:rPr>
                <a:t>α</a:t>
              </a:r>
              <a:r>
                <a:rPr lang="en-US" altLang="ko-KR" sz="900" b="1" dirty="0">
                  <a:latin typeface="Arial" pitchFamily="34" charset="0"/>
                  <a:cs typeface="Arial" pitchFamily="34" charset="0"/>
                </a:rPr>
                <a:t>)</a:t>
              </a:r>
              <a:endParaRPr lang="ko-KR" altLang="en-US" sz="9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866901" y="1700808"/>
              <a:ext cx="665567" cy="369332"/>
            </a:xfrm>
            <a:prstGeom prst="rect">
              <a:avLst/>
            </a:prstGeom>
            <a:solidFill>
              <a:srgbClr val="92D050">
                <a:alpha val="40000"/>
              </a:srgbClr>
            </a:solidFill>
            <a:ln w="19050">
              <a:solidFill>
                <a:srgbClr val="0000FF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391.4 nm</a:t>
              </a:r>
            </a:p>
            <a:p>
              <a:pPr algn="ctr"/>
              <a:r>
                <a:rPr lang="en-US" altLang="ko-KR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(N</a:t>
              </a:r>
              <a:r>
                <a:rPr lang="en-US" altLang="ko-KR" sz="900" b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en-US" altLang="ko-KR" sz="900" b="1" baseline="30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+</a:t>
              </a:r>
              <a:r>
                <a:rPr lang="en-US" altLang="ko-KR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)</a:t>
              </a:r>
              <a:endPara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5346593" y="2123564"/>
              <a:ext cx="665567" cy="369332"/>
            </a:xfrm>
            <a:prstGeom prst="rect">
              <a:avLst/>
            </a:prstGeom>
            <a:solidFill>
              <a:srgbClr val="92D050">
                <a:alpha val="40000"/>
              </a:srgbClr>
            </a:solidFill>
            <a:ln w="19050">
              <a:solidFill>
                <a:srgbClr val="0000FF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391.4 nm</a:t>
              </a:r>
            </a:p>
            <a:p>
              <a:pPr algn="ctr"/>
              <a:r>
                <a:rPr lang="en-US" altLang="ko-KR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(N</a:t>
              </a:r>
              <a:r>
                <a:rPr lang="en-US" altLang="ko-KR" sz="900" b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en-US" altLang="ko-KR" sz="900" b="1" baseline="30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+</a:t>
              </a:r>
              <a:r>
                <a:rPr lang="en-US" altLang="ko-KR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)</a:t>
              </a:r>
              <a:endPara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735675" y="2793083"/>
            <a:ext cx="7302234" cy="1067965"/>
            <a:chOff x="735675" y="2649067"/>
            <a:chExt cx="7302234" cy="1067965"/>
          </a:xfrm>
        </p:grpSpPr>
        <p:sp>
          <p:nvSpPr>
            <p:cNvPr id="72" name="TextBox 71"/>
            <p:cNvSpPr txBox="1"/>
            <p:nvPr/>
          </p:nvSpPr>
          <p:spPr>
            <a:xfrm>
              <a:off x="1028412" y="2852936"/>
              <a:ext cx="673582" cy="338554"/>
            </a:xfrm>
            <a:prstGeom prst="rect">
              <a:avLst/>
            </a:prstGeom>
            <a:solidFill>
              <a:schemeClr val="accent3">
                <a:lumMod val="60000"/>
                <a:lumOff val="40000"/>
                <a:alpha val="40000"/>
              </a:schemeClr>
            </a:solidFill>
            <a:ln w="19050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800" dirty="0">
                  <a:latin typeface="Arial" pitchFamily="34" charset="0"/>
                  <a:cs typeface="Arial" pitchFamily="34" charset="0"/>
                </a:rPr>
                <a:t>425.32 nm</a:t>
              </a:r>
            </a:p>
            <a:p>
              <a:pPr algn="ctr"/>
              <a:r>
                <a:rPr lang="en-US" altLang="ko-KR" sz="800" b="1" dirty="0">
                  <a:latin typeface="Arial" pitchFamily="34" charset="0"/>
                  <a:cs typeface="Arial" pitchFamily="34" charset="0"/>
                </a:rPr>
                <a:t>(N)</a:t>
              </a:r>
              <a:endParaRPr lang="ko-KR" altLang="en-US" sz="8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508104" y="2996952"/>
              <a:ext cx="673582" cy="338554"/>
            </a:xfrm>
            <a:prstGeom prst="rect">
              <a:avLst/>
            </a:prstGeom>
            <a:solidFill>
              <a:schemeClr val="accent3">
                <a:lumMod val="60000"/>
                <a:lumOff val="40000"/>
                <a:alpha val="40000"/>
              </a:schemeClr>
            </a:solidFill>
            <a:ln w="19050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800" dirty="0">
                  <a:latin typeface="Arial" pitchFamily="34" charset="0"/>
                  <a:cs typeface="Arial" pitchFamily="34" charset="0"/>
                </a:rPr>
                <a:t>425.32 nm</a:t>
              </a:r>
            </a:p>
            <a:p>
              <a:pPr algn="ctr"/>
              <a:r>
                <a:rPr lang="en-US" altLang="ko-KR" sz="800" b="1" dirty="0">
                  <a:latin typeface="Arial" pitchFamily="34" charset="0"/>
                  <a:cs typeface="Arial" pitchFamily="34" charset="0"/>
                </a:rPr>
                <a:t>(N)</a:t>
              </a:r>
              <a:endParaRPr lang="ko-KR" altLang="en-US" sz="8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1532468" y="3140968"/>
              <a:ext cx="615873" cy="338554"/>
            </a:xfrm>
            <a:prstGeom prst="rect">
              <a:avLst/>
            </a:prstGeom>
            <a:solidFill>
              <a:srgbClr val="FFFF99">
                <a:alpha val="20000"/>
              </a:srgbClr>
            </a:solidFill>
            <a:ln w="19050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800" dirty="0">
                  <a:latin typeface="Arial" pitchFamily="34" charset="0"/>
                  <a:cs typeface="Arial" pitchFamily="34" charset="0"/>
                </a:rPr>
                <a:t>486.1 nm</a:t>
              </a:r>
            </a:p>
            <a:p>
              <a:pPr algn="ctr"/>
              <a:r>
                <a:rPr lang="en-US" altLang="ko-KR" sz="800" b="1" dirty="0">
                  <a:latin typeface="Arial" pitchFamily="34" charset="0"/>
                  <a:cs typeface="Arial" pitchFamily="34" charset="0"/>
                </a:rPr>
                <a:t>(H</a:t>
              </a:r>
              <a:r>
                <a:rPr lang="el-GR" altLang="ko-KR" sz="800" b="1" baseline="-25000" dirty="0">
                  <a:latin typeface="맑은 고딕"/>
                  <a:ea typeface="맑은 고딕"/>
                  <a:cs typeface="Arial" pitchFamily="34" charset="0"/>
                </a:rPr>
                <a:t>β</a:t>
              </a:r>
              <a:r>
                <a:rPr lang="en-US" altLang="ko-KR" sz="800" b="1" dirty="0">
                  <a:latin typeface="Arial" pitchFamily="34" charset="0"/>
                  <a:cs typeface="Arial" pitchFamily="34" charset="0"/>
                </a:rPr>
                <a:t>)</a:t>
              </a:r>
              <a:endParaRPr lang="ko-KR" altLang="en-US" sz="8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5900343" y="2649067"/>
              <a:ext cx="615873" cy="338554"/>
            </a:xfrm>
            <a:prstGeom prst="rect">
              <a:avLst/>
            </a:prstGeom>
            <a:solidFill>
              <a:srgbClr val="FFFF99">
                <a:alpha val="20000"/>
              </a:srgbClr>
            </a:solidFill>
            <a:ln w="19050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800" dirty="0">
                  <a:latin typeface="Arial" pitchFamily="34" charset="0"/>
                  <a:cs typeface="Arial" pitchFamily="34" charset="0"/>
                </a:rPr>
                <a:t>486.1 nm</a:t>
              </a:r>
            </a:p>
            <a:p>
              <a:pPr algn="ctr"/>
              <a:r>
                <a:rPr lang="en-US" altLang="ko-KR" sz="800" b="1" dirty="0">
                  <a:latin typeface="Arial" pitchFamily="34" charset="0"/>
                  <a:cs typeface="Arial" pitchFamily="34" charset="0"/>
                </a:rPr>
                <a:t>(H</a:t>
              </a:r>
              <a:r>
                <a:rPr lang="el-GR" altLang="ko-KR" sz="800" b="1" baseline="-25000" dirty="0">
                  <a:latin typeface="맑은 고딕"/>
                  <a:ea typeface="맑은 고딕"/>
                  <a:cs typeface="Arial" pitchFamily="34" charset="0"/>
                </a:rPr>
                <a:t>β</a:t>
              </a:r>
              <a:r>
                <a:rPr lang="en-US" altLang="ko-KR" sz="800" b="1" dirty="0">
                  <a:latin typeface="Arial" pitchFamily="34" charset="0"/>
                  <a:cs typeface="Arial" pitchFamily="34" charset="0"/>
                </a:rPr>
                <a:t>)</a:t>
              </a:r>
              <a:endParaRPr lang="ko-KR" altLang="en-US" sz="8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572581" y="3356832"/>
              <a:ext cx="4462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>
                  <a:latin typeface="Arial" pitchFamily="34" charset="0"/>
                  <a:cs typeface="Arial" pitchFamily="34" charset="0"/>
                </a:rPr>
                <a:t>H</a:t>
              </a:r>
              <a:r>
                <a:rPr lang="en-US" altLang="ko-KR" sz="1000" b="1" baseline="-25000" dirty="0">
                  <a:latin typeface="맑은 고딕"/>
                  <a:ea typeface="맑은 고딕"/>
                  <a:cs typeface="Arial" pitchFamily="34" charset="0"/>
                </a:rPr>
                <a:t>2</a:t>
              </a:r>
              <a:endParaRPr lang="ko-KR" altLang="en-US" sz="10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" name="직선 연결선 2"/>
            <p:cNvCxnSpPr/>
            <p:nvPr/>
          </p:nvCxnSpPr>
          <p:spPr>
            <a:xfrm>
              <a:off x="7533853" y="3592066"/>
              <a:ext cx="504056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/>
            <p:cNvCxnSpPr/>
            <p:nvPr/>
          </p:nvCxnSpPr>
          <p:spPr>
            <a:xfrm>
              <a:off x="5289443" y="3442191"/>
              <a:ext cx="295108" cy="0"/>
            </a:xfrm>
            <a:prstGeom prst="line">
              <a:avLst/>
            </a:prstGeom>
            <a:ln w="28575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5230225" y="3235737"/>
              <a:ext cx="4462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>
                  <a:latin typeface="Arial" pitchFamily="34" charset="0"/>
                  <a:cs typeface="Arial" pitchFamily="34" charset="0"/>
                </a:rPr>
                <a:t>N</a:t>
              </a:r>
              <a:r>
                <a:rPr lang="en-US" altLang="ko-KR" sz="1000" b="1" baseline="-25000" dirty="0">
                  <a:latin typeface="맑은 고딕"/>
                  <a:ea typeface="맑은 고딕"/>
                  <a:cs typeface="Arial" pitchFamily="34" charset="0"/>
                </a:rPr>
                <a:t>2</a:t>
              </a:r>
              <a:endParaRPr lang="ko-KR" altLang="en-US" sz="10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85" name="직선 연결선 84"/>
            <p:cNvCxnSpPr/>
            <p:nvPr/>
          </p:nvCxnSpPr>
          <p:spPr>
            <a:xfrm>
              <a:off x="794893" y="3352755"/>
              <a:ext cx="295108" cy="0"/>
            </a:xfrm>
            <a:prstGeom prst="line">
              <a:avLst/>
            </a:prstGeom>
            <a:ln w="28575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/>
            <p:cNvSpPr txBox="1"/>
            <p:nvPr/>
          </p:nvSpPr>
          <p:spPr>
            <a:xfrm>
              <a:off x="735675" y="3146301"/>
              <a:ext cx="4462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>
                  <a:latin typeface="Arial" pitchFamily="34" charset="0"/>
                  <a:cs typeface="Arial" pitchFamily="34" charset="0"/>
                </a:rPr>
                <a:t>N</a:t>
              </a:r>
              <a:r>
                <a:rPr lang="en-US" altLang="ko-KR" sz="1000" b="1" baseline="-25000" dirty="0">
                  <a:latin typeface="맑은 고딕"/>
                  <a:ea typeface="맑은 고딕"/>
                  <a:cs typeface="Arial" pitchFamily="34" charset="0"/>
                </a:rPr>
                <a:t>2</a:t>
              </a:r>
              <a:endParaRPr lang="ko-KR" altLang="en-US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3265480" y="3470811"/>
              <a:ext cx="4462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>
                  <a:latin typeface="Arial" pitchFamily="34" charset="0"/>
                  <a:cs typeface="Arial" pitchFamily="34" charset="0"/>
                </a:rPr>
                <a:t>H</a:t>
              </a:r>
              <a:r>
                <a:rPr lang="en-US" altLang="ko-KR" sz="1000" b="1" baseline="-25000" dirty="0">
                  <a:latin typeface="맑은 고딕"/>
                  <a:ea typeface="맑은 고딕"/>
                  <a:cs typeface="Arial" pitchFamily="34" charset="0"/>
                </a:rPr>
                <a:t>2</a:t>
              </a:r>
              <a:endParaRPr lang="ko-KR" altLang="en-US" sz="10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88" name="직선 연결선 87"/>
            <p:cNvCxnSpPr/>
            <p:nvPr/>
          </p:nvCxnSpPr>
          <p:spPr>
            <a:xfrm>
              <a:off x="3226752" y="3706045"/>
              <a:ext cx="504056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Box 88"/>
          <p:cNvSpPr txBox="1"/>
          <p:nvPr/>
        </p:nvSpPr>
        <p:spPr>
          <a:xfrm>
            <a:off x="6817492" y="570746"/>
            <a:ext cx="22910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buFont typeface="Wingdings" pitchFamily="2" charset="2"/>
              <a:buChar char="Ø"/>
            </a:pPr>
            <a:r>
              <a: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US" altLang="ko-KR" sz="1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Avantes</a:t>
            </a:r>
            <a:r>
              <a: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, Ava Spec, ULS2048L-RS</a:t>
            </a:r>
          </a:p>
          <a:p>
            <a:pPr algn="r"/>
            <a:r>
              <a: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  - Integration time: 1 s</a:t>
            </a:r>
          </a:p>
          <a:p>
            <a:pPr algn="r"/>
            <a:r>
              <a:rPr lang="en-US" altLang="ko-KR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  - Averages: 3 times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6772" y="5301208"/>
            <a:ext cx="8627716" cy="1152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► In the mild plasma system, 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   peaks related with hydrogen (</a:t>
            </a:r>
            <a:r>
              <a:rPr lang="en-US" altLang="ko-K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l-GR" altLang="ko-KR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altLang="ko-K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H</a:t>
            </a:r>
            <a:r>
              <a:rPr lang="el-GR" altLang="ko-KR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) are stronger than those of nitrogen (</a:t>
            </a:r>
            <a:r>
              <a:rPr lang="en-US" altLang="ko-KR" sz="1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altLang="ko-KR" sz="1600" baseline="-25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ko-KR" sz="1600" baseline="30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altLang="ko-KR" sz="1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N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► Further study is necessary to clarify the effect of various active species. </a:t>
            </a:r>
          </a:p>
        </p:txBody>
      </p:sp>
      <p:sp>
        <p:nvSpPr>
          <p:cNvPr id="116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522344" y="164505"/>
            <a:ext cx="611560" cy="365125"/>
          </a:xfrm>
        </p:spPr>
        <p:txBody>
          <a:bodyPr/>
          <a:lstStyle/>
          <a:p>
            <a: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23/36</a:t>
            </a:r>
          </a:p>
        </p:txBody>
      </p:sp>
    </p:spTree>
    <p:extLst>
      <p:ext uri="{BB962C8B-B14F-4D97-AF65-F5344CB8AC3E}">
        <p14:creationId xmlns:p14="http://schemas.microsoft.com/office/powerpoint/2010/main" val="1850617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Kangwon Univ UI"/>
          <p:cNvPicPr>
            <a:picLocks noChangeAspect="1" noChangeArrowheads="1"/>
          </p:cNvPicPr>
          <p:nvPr/>
        </p:nvPicPr>
        <p:blipFill>
          <a:blip r:embed="rId2" cstate="print"/>
          <a:srcRect r="55420"/>
          <a:stretch>
            <a:fillRect/>
          </a:stretch>
        </p:blipFill>
        <p:spPr bwMode="auto">
          <a:xfrm>
            <a:off x="0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17"/>
          <p:cNvCxnSpPr>
            <a:cxnSpLocks noChangeShapeType="1"/>
          </p:cNvCxnSpPr>
          <p:nvPr/>
        </p:nvCxnSpPr>
        <p:spPr bwMode="auto">
          <a:xfrm>
            <a:off x="817563" y="538163"/>
            <a:ext cx="8286750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691680" y="1124744"/>
            <a:ext cx="648072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Overview on graphene and doping  </a:t>
            </a:r>
          </a:p>
          <a:p>
            <a:pPr marL="457200" indent="-457200">
              <a:lnSpc>
                <a:spcPct val="150000"/>
              </a:lnSpc>
            </a:pPr>
            <a:endParaRPr lang="en-US" altLang="ko-KR" sz="2000" dirty="0">
              <a:solidFill>
                <a:srgbClr val="7F7F7F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457200" indent="-457200">
              <a:lnSpc>
                <a:spcPct val="150000"/>
              </a:lnSpc>
            </a:pP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2.</a:t>
            </a: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 Graphene synthesis and plasma doping </a:t>
            </a:r>
          </a:p>
          <a:p>
            <a:pPr marL="457200" indent="-457200">
              <a:lnSpc>
                <a:spcPct val="150000"/>
              </a:lnSpc>
            </a:pPr>
            <a:endParaRPr lang="en-US" altLang="ko-KR" sz="2000" dirty="0">
              <a:solidFill>
                <a:srgbClr val="7F7F7F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</a:pP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3. Results and discussion</a:t>
            </a:r>
          </a:p>
          <a:p>
            <a:pPr marL="457200" indent="-457200">
              <a:lnSpc>
                <a:spcPct val="150000"/>
              </a:lnSpc>
            </a:pP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   (1) Structural aspect</a:t>
            </a:r>
          </a:p>
          <a:p>
            <a:pPr marL="266700" indent="-266700">
              <a:lnSpc>
                <a:spcPct val="150000"/>
              </a:lnSpc>
            </a:pP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altLang="ko-KR" sz="20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(2) Functional doping aspect</a:t>
            </a:r>
          </a:p>
          <a:p>
            <a:pPr marL="266700" indent="-266700">
              <a:lnSpc>
                <a:spcPct val="150000"/>
              </a:lnSpc>
            </a:pP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   (3) Doping stability aspect</a:t>
            </a:r>
          </a:p>
          <a:p>
            <a:pPr marL="266700" indent="-266700">
              <a:lnSpc>
                <a:spcPct val="150000"/>
              </a:lnSpc>
            </a:pPr>
            <a:endParaRPr lang="en-US" altLang="ko-KR" sz="2000" dirty="0">
              <a:solidFill>
                <a:srgbClr val="7F7F7F"/>
              </a:solidFill>
              <a:latin typeface="Arial" pitchFamily="34" charset="0"/>
              <a:cs typeface="Arial" pitchFamily="34" charset="0"/>
            </a:endParaRPr>
          </a:p>
          <a:p>
            <a:pPr marL="266700" indent="-266700">
              <a:lnSpc>
                <a:spcPct val="150000"/>
              </a:lnSpc>
            </a:pP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4. Summary</a:t>
            </a: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561975" y="0"/>
            <a:ext cx="7754441" cy="539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Outline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258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Kangwon Univ UI"/>
          <p:cNvPicPr>
            <a:picLocks noChangeAspect="1" noChangeArrowheads="1"/>
          </p:cNvPicPr>
          <p:nvPr/>
        </p:nvPicPr>
        <p:blipFill>
          <a:blip r:embed="rId2" cstate="print"/>
          <a:srcRect r="55420"/>
          <a:stretch>
            <a:fillRect/>
          </a:stretch>
        </p:blipFill>
        <p:spPr bwMode="auto">
          <a:xfrm>
            <a:off x="2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직선 연결선 17"/>
          <p:cNvCxnSpPr>
            <a:cxnSpLocks noChangeShapeType="1"/>
          </p:cNvCxnSpPr>
          <p:nvPr/>
        </p:nvCxnSpPr>
        <p:spPr bwMode="auto">
          <a:xfrm>
            <a:off x="817564" y="538163"/>
            <a:ext cx="8286752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34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522344" y="164505"/>
            <a:ext cx="611560" cy="365125"/>
          </a:xfrm>
        </p:spPr>
        <p:txBody>
          <a:bodyPr/>
          <a:lstStyle/>
          <a:p>
            <a:fld id="{77FBEDD6-F36B-4C88-91BB-733E549056FA}" type="slidenum">
              <a:rPr lang="en-US" altLang="ja-JP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pPr/>
              <a:t>25</a:t>
            </a:fld>
            <a: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/36</a:t>
            </a:r>
          </a:p>
        </p:txBody>
      </p:sp>
      <p:sp>
        <p:nvSpPr>
          <p:cNvPr id="138" name="Text Box 22"/>
          <p:cNvSpPr txBox="1">
            <a:spLocks noChangeArrowheads="1"/>
          </p:cNvSpPr>
          <p:nvPr/>
        </p:nvSpPr>
        <p:spPr bwMode="auto">
          <a:xfrm>
            <a:off x="1107395" y="31924"/>
            <a:ext cx="72609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N-bonding configurations and Raman result</a:t>
            </a:r>
            <a:endParaRPr lang="en-US" altLang="ja-JP" sz="24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53" name="그룹 152"/>
          <p:cNvGrpSpPr/>
          <p:nvPr/>
        </p:nvGrpSpPr>
        <p:grpSpPr>
          <a:xfrm>
            <a:off x="5796136" y="1269582"/>
            <a:ext cx="2592284" cy="1583354"/>
            <a:chOff x="23558171" y="35720472"/>
            <a:chExt cx="3831654" cy="2262916"/>
          </a:xfrm>
        </p:grpSpPr>
        <p:sp>
          <p:nvSpPr>
            <p:cNvPr id="154" name="오른쪽 화살표 153"/>
            <p:cNvSpPr/>
            <p:nvPr/>
          </p:nvSpPr>
          <p:spPr>
            <a:xfrm rot="10800000" flipH="1">
              <a:off x="25268731" y="36470950"/>
              <a:ext cx="623341" cy="432047"/>
            </a:xfrm>
            <a:prstGeom prst="rightArrow">
              <a:avLst/>
            </a:prstGeom>
            <a:solidFill>
              <a:schemeClr val="accent2">
                <a:lumMod val="20000"/>
                <a:lumOff val="80000"/>
                <a:alpha val="4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24735007" y="36847898"/>
              <a:ext cx="1742319" cy="6598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latin typeface="Arial" pitchFamily="34" charset="0"/>
                  <a:cs typeface="Arial" pitchFamily="34" charset="0"/>
                </a:rPr>
                <a:t>Plasma</a:t>
              </a:r>
            </a:p>
            <a:p>
              <a:pPr algn="ctr"/>
              <a:r>
                <a:rPr lang="en-US" altLang="ko-KR" sz="1200" dirty="0">
                  <a:latin typeface="Arial" pitchFamily="34" charset="0"/>
                  <a:cs typeface="Arial" pitchFamily="34" charset="0"/>
                </a:rPr>
                <a:t>n-doping</a:t>
              </a:r>
              <a:endParaRPr lang="ko-KR" altLang="en-US" sz="12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56" name="Picture 1" descr="D:\data\Society &amp; paper contriution\2015년 상반기\학회\2015 ISPlasma\데이터\band structure2.png"/>
            <p:cNvPicPr>
              <a:picLocks noChangeAspect="1" noChangeArrowheads="1"/>
            </p:cNvPicPr>
            <p:nvPr/>
          </p:nvPicPr>
          <p:blipFill>
            <a:blip r:embed="rId3" cstate="print"/>
            <a:srcRect r="53318"/>
            <a:stretch>
              <a:fillRect/>
            </a:stretch>
          </p:blipFill>
          <p:spPr bwMode="auto">
            <a:xfrm>
              <a:off x="23558171" y="35720472"/>
              <a:ext cx="1323996" cy="2160000"/>
            </a:xfrm>
            <a:prstGeom prst="rect">
              <a:avLst/>
            </a:prstGeom>
            <a:noFill/>
          </p:spPr>
        </p:pic>
        <p:pic>
          <p:nvPicPr>
            <p:cNvPr id="157" name="Picture 1" descr="D:\data\Society &amp; paper contriution\2015년 상반기\학회\2015 ISPlasma\데이터\band structure2.png"/>
            <p:cNvPicPr>
              <a:picLocks noChangeAspect="1" noChangeArrowheads="1"/>
            </p:cNvPicPr>
            <p:nvPr/>
          </p:nvPicPr>
          <p:blipFill>
            <a:blip r:embed="rId3" cstate="print"/>
            <a:srcRect l="64455"/>
            <a:stretch>
              <a:fillRect/>
            </a:stretch>
          </p:blipFill>
          <p:spPr bwMode="auto">
            <a:xfrm>
              <a:off x="26381714" y="35823388"/>
              <a:ext cx="1008111" cy="2160000"/>
            </a:xfrm>
            <a:prstGeom prst="rect">
              <a:avLst/>
            </a:prstGeom>
            <a:noFill/>
          </p:spPr>
        </p:pic>
      </p:grpSp>
      <p:sp>
        <p:nvSpPr>
          <p:cNvPr id="158" name="TextBox 157"/>
          <p:cNvSpPr txBox="1"/>
          <p:nvPr/>
        </p:nvSpPr>
        <p:spPr>
          <a:xfrm>
            <a:off x="5642963" y="5733256"/>
            <a:ext cx="3129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sz="1600" b="0" dirty="0">
                <a:latin typeface="Arial" pitchFamily="34" charset="0"/>
                <a:cs typeface="Arial" pitchFamily="34" charset="0"/>
              </a:rPr>
              <a:t> Both electron and hole doping</a:t>
            </a:r>
          </a:p>
        </p:txBody>
      </p:sp>
      <p:sp>
        <p:nvSpPr>
          <p:cNvPr id="159" name="직사각형 158"/>
          <p:cNvSpPr/>
          <p:nvPr/>
        </p:nvSpPr>
        <p:spPr>
          <a:xfrm>
            <a:off x="5786979" y="6104027"/>
            <a:ext cx="298536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1400" b="0" dirty="0">
                <a:latin typeface="Arial" pitchFamily="34" charset="0"/>
                <a:cs typeface="Arial" pitchFamily="34" charset="0"/>
              </a:rPr>
              <a:t> Up-shift of G-band position (</a:t>
            </a:r>
            <a:r>
              <a:rPr lang="el-GR" altLang="ko-KR" sz="1400" b="0" dirty="0">
                <a:latin typeface="Arial" pitchFamily="34" charset="0"/>
                <a:ea typeface="맑은 고딕"/>
                <a:cs typeface="Arial" pitchFamily="34" charset="0"/>
              </a:rPr>
              <a:t>ω</a:t>
            </a:r>
            <a:r>
              <a:rPr lang="en-US" altLang="ko-KR" sz="1400" b="0" baseline="-25000" dirty="0">
                <a:latin typeface="Arial" pitchFamily="34" charset="0"/>
                <a:ea typeface="맑은 고딕"/>
                <a:cs typeface="Arial" pitchFamily="34" charset="0"/>
              </a:rPr>
              <a:t>G</a:t>
            </a:r>
            <a:r>
              <a:rPr lang="en-US" altLang="ko-KR" sz="1400" b="0" dirty="0">
                <a:latin typeface="Arial" pitchFamily="34" charset="0"/>
                <a:ea typeface="맑은 고딕"/>
                <a:cs typeface="Arial" pitchFamily="34" charset="0"/>
              </a:rPr>
              <a:t>)</a:t>
            </a:r>
            <a:endParaRPr lang="en-US" altLang="ko-KR" sz="1400" b="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1400" b="0" dirty="0">
                <a:latin typeface="Arial" pitchFamily="34" charset="0"/>
                <a:cs typeface="Arial" pitchFamily="34" charset="0"/>
              </a:rPr>
              <a:t> Decrease of FWHM</a:t>
            </a:r>
            <a:r>
              <a:rPr lang="en-US" altLang="ko-KR" sz="1400" b="0" baseline="-25000" dirty="0">
                <a:latin typeface="Arial" pitchFamily="34" charset="0"/>
                <a:cs typeface="Arial" pitchFamily="34" charset="0"/>
              </a:rPr>
              <a:t>G</a:t>
            </a:r>
            <a:endParaRPr lang="ko-KR" altLang="en-US" sz="1400" b="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60" name="Picture 2"/>
          <p:cNvPicPr>
            <a:picLocks noChangeAspect="1" noChangeArrowheads="1"/>
          </p:cNvPicPr>
          <p:nvPr/>
        </p:nvPicPr>
        <p:blipFill>
          <a:blip r:embed="rId4" cstate="print"/>
          <a:srcRect l="3068" r="3363" b="31343"/>
          <a:stretch>
            <a:fillRect/>
          </a:stretch>
        </p:blipFill>
        <p:spPr bwMode="auto">
          <a:xfrm>
            <a:off x="5436096" y="3284984"/>
            <a:ext cx="3264242" cy="2461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1" name="직사각형 160"/>
          <p:cNvSpPr/>
          <p:nvPr/>
        </p:nvSpPr>
        <p:spPr>
          <a:xfrm>
            <a:off x="323528" y="4365103"/>
            <a:ext cx="4464496" cy="348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altLang="ko-KR" sz="1600" dirty="0">
                <a:latin typeface="Arial" pitchFamily="34" charset="0"/>
                <a:ea typeface="맑은 고딕"/>
                <a:cs typeface="Arial" pitchFamily="34" charset="0"/>
              </a:rPr>
              <a:t>Change of Fermi level by extra charge carriers </a:t>
            </a:r>
            <a:endParaRPr lang="ko-KR" alt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2" name="직사각형 161"/>
          <p:cNvSpPr/>
          <p:nvPr/>
        </p:nvSpPr>
        <p:spPr>
          <a:xfrm>
            <a:off x="755576" y="5548373"/>
            <a:ext cx="3593100" cy="310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700"/>
              </a:lnSpc>
            </a:pPr>
            <a:r>
              <a:rPr lang="el-GR" altLang="ko-KR" sz="1600" b="1" dirty="0">
                <a:solidFill>
                  <a:srgbClr val="FF0000"/>
                </a:solidFill>
                <a:latin typeface="맑은 고딕"/>
                <a:ea typeface="맑은 고딕"/>
                <a:cs typeface="Arial" pitchFamily="34" charset="0"/>
              </a:rPr>
              <a:t>Δ</a:t>
            </a:r>
            <a:r>
              <a:rPr lang="el-GR" altLang="ko-K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ω</a:t>
            </a:r>
            <a:r>
              <a:rPr lang="en-US" altLang="ko-KR" sz="1600" b="1" baseline="-25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</a:t>
            </a:r>
            <a:r>
              <a:rPr lang="en-US" altLang="ko-KR" sz="1600" dirty="0">
                <a:latin typeface="Arial" pitchFamily="34" charset="0"/>
                <a:cs typeface="Arial" pitchFamily="34" charset="0"/>
              </a:rPr>
              <a:t> = </a:t>
            </a: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0.6 cm</a:t>
            </a:r>
            <a:r>
              <a:rPr lang="en-US" altLang="ko-KR" sz="1600" b="1" baseline="30000" dirty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altLang="ko-KR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>
                <a:latin typeface="Arial" pitchFamily="34" charset="0"/>
                <a:cs typeface="Arial" pitchFamily="34" charset="0"/>
                <a:sym typeface="Wingdings" pitchFamily="2" charset="2"/>
              </a:rPr>
              <a:t> </a:t>
            </a:r>
            <a:r>
              <a:rPr lang="el-GR" altLang="ko-KR" sz="1600" b="1" dirty="0">
                <a:latin typeface="Times New Roman" pitchFamily="18" charset="0"/>
                <a:ea typeface="맑은 고딕"/>
                <a:cs typeface="Times New Roman" pitchFamily="18" charset="0"/>
              </a:rPr>
              <a:t>Δ</a:t>
            </a:r>
            <a:r>
              <a:rPr lang="en-US" altLang="ko-KR" sz="1600" b="1" dirty="0">
                <a:latin typeface="Times New Roman" pitchFamily="18" charset="0"/>
                <a:ea typeface="맑은 고딕"/>
                <a:cs typeface="Times New Roman" pitchFamily="18" charset="0"/>
              </a:rPr>
              <a:t>n∼2.4</a:t>
            </a:r>
            <a:r>
              <a:rPr lang="en-US" altLang="ko-KR" sz="1600" b="1" dirty="0">
                <a:uFill>
                  <a:solidFill>
                    <a:srgbClr val="FF0000"/>
                  </a:solidFill>
                </a:uFill>
                <a:latin typeface="Times New Roman" pitchFamily="18" charset="0"/>
                <a:cs typeface="Times New Roman" pitchFamily="18" charset="0"/>
              </a:rPr>
              <a:t> × </a:t>
            </a:r>
            <a:r>
              <a:rPr lang="en-US" altLang="ko-KR" sz="1600" b="1" dirty="0">
                <a:latin typeface="Times New Roman" pitchFamily="18" charset="0"/>
                <a:ea typeface="맑은 고딕"/>
                <a:cs typeface="Times New Roman" pitchFamily="18" charset="0"/>
              </a:rPr>
              <a:t>10</a:t>
            </a:r>
            <a:r>
              <a:rPr lang="en-US" altLang="ko-KR" sz="1600" b="1" baseline="30000" dirty="0">
                <a:latin typeface="Times New Roman" pitchFamily="18" charset="0"/>
                <a:ea typeface="맑은 고딕"/>
                <a:cs typeface="Times New Roman" pitchFamily="18" charset="0"/>
              </a:rPr>
              <a:t>11</a:t>
            </a:r>
            <a:r>
              <a:rPr lang="en-US" altLang="ko-KR" sz="1600" b="1" dirty="0">
                <a:latin typeface="Times New Roman" pitchFamily="18" charset="0"/>
                <a:ea typeface="맑은 고딕"/>
                <a:cs typeface="Times New Roman" pitchFamily="18" charset="0"/>
              </a:rPr>
              <a:t> cm</a:t>
            </a:r>
            <a:r>
              <a:rPr lang="en-US" altLang="ko-KR" sz="1600" b="1" baseline="30000" dirty="0">
                <a:latin typeface="Times New Roman" pitchFamily="18" charset="0"/>
                <a:ea typeface="맑은 고딕"/>
                <a:cs typeface="Times New Roman" pitchFamily="18" charset="0"/>
              </a:rPr>
              <a:t>-2</a:t>
            </a:r>
            <a:r>
              <a:rPr lang="en-US" altLang="ko-KR" sz="1600" dirty="0">
                <a:latin typeface="Arial" pitchFamily="34" charset="0"/>
                <a:ea typeface="맑은 고딕"/>
                <a:cs typeface="Arial" pitchFamily="34" charset="0"/>
              </a:rPr>
              <a:t>.</a:t>
            </a:r>
            <a:endParaRPr lang="ko-KR" altLang="en-US" sz="1600" baseline="30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4823218"/>
            <a:ext cx="4032448" cy="552709"/>
          </a:xfrm>
          <a:prstGeom prst="rect">
            <a:avLst/>
          </a:prstGeom>
          <a:noFill/>
        </p:spPr>
      </p:pic>
      <p:sp>
        <p:nvSpPr>
          <p:cNvPr id="164" name="모서리가 둥근 직사각형 163"/>
          <p:cNvSpPr/>
          <p:nvPr/>
        </p:nvSpPr>
        <p:spPr>
          <a:xfrm>
            <a:off x="323528" y="4293096"/>
            <a:ext cx="4680520" cy="1656184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31" y="1388150"/>
            <a:ext cx="4962865" cy="1680810"/>
          </a:xfrm>
          <a:prstGeom prst="rect">
            <a:avLst/>
          </a:prstGeom>
        </p:spPr>
      </p:pic>
      <p:sp>
        <p:nvSpPr>
          <p:cNvPr id="165" name="TextBox 164"/>
          <p:cNvSpPr txBox="1"/>
          <p:nvPr/>
        </p:nvSpPr>
        <p:spPr>
          <a:xfrm>
            <a:off x="251520" y="836712"/>
            <a:ext cx="2808312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ko-KR" sz="16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N-C bonding configuration</a:t>
            </a:r>
            <a:endParaRPr lang="ko-KR" altLang="en-US" sz="16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251520" y="3645024"/>
            <a:ext cx="4320480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ko-KR" sz="16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Doping evaluation from Raman spectrum</a:t>
            </a:r>
            <a:endParaRPr lang="ko-KR" altLang="en-US" sz="16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3423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470186"/>
              </p:ext>
            </p:extLst>
          </p:nvPr>
        </p:nvGraphicFramePr>
        <p:xfrm>
          <a:off x="2045225" y="5013176"/>
          <a:ext cx="4542999" cy="16847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33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95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6957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Samples</a:t>
                      </a:r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Intensity ratio (%)</a:t>
                      </a:r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957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 1s /C 1s</a:t>
                      </a:r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95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Pristine</a:t>
                      </a:r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0.26</a:t>
                      </a:r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95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0.45 W (Stage 1)</a:t>
                      </a:r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3.34</a:t>
                      </a:r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95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2.4 W (Stage 2)</a:t>
                      </a:r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10.34</a:t>
                      </a:r>
                      <a:endParaRPr lang="ko-KR" altLang="en-US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8" name="Picture 5" descr="D:\data\Society &amp; paper contriution\2015년 상반기\논문\그림\그래핀 도핑\150724\150805\XPS\XPS full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2706" y="1168959"/>
            <a:ext cx="4837526" cy="3556185"/>
          </a:xfrm>
          <a:prstGeom prst="rect">
            <a:avLst/>
          </a:prstGeom>
          <a:noFill/>
        </p:spPr>
      </p:pic>
      <p:pic>
        <p:nvPicPr>
          <p:cNvPr id="11" name="Picture 4" descr="Kangwon Univ UI"/>
          <p:cNvPicPr>
            <a:picLocks noChangeAspect="1" noChangeArrowheads="1"/>
          </p:cNvPicPr>
          <p:nvPr/>
        </p:nvPicPr>
        <p:blipFill>
          <a:blip r:embed="rId3" cstate="print"/>
          <a:srcRect r="55420"/>
          <a:stretch>
            <a:fillRect/>
          </a:stretch>
        </p:blipFill>
        <p:spPr bwMode="auto">
          <a:xfrm>
            <a:off x="2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직선 연결선 17"/>
          <p:cNvCxnSpPr>
            <a:cxnSpLocks noChangeShapeType="1"/>
          </p:cNvCxnSpPr>
          <p:nvPr/>
        </p:nvCxnSpPr>
        <p:spPr bwMode="auto">
          <a:xfrm>
            <a:off x="817564" y="538163"/>
            <a:ext cx="8286752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17" name="TextBox 16"/>
          <p:cNvSpPr txBox="1"/>
          <p:nvPr/>
        </p:nvSpPr>
        <p:spPr>
          <a:xfrm>
            <a:off x="6601214" y="650886"/>
            <a:ext cx="2435282" cy="27699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200" b="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NH</a:t>
            </a:r>
            <a:r>
              <a:rPr lang="en-US" altLang="ko-KR" sz="1200" b="0" baseline="-250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altLang="ko-KR" sz="1200" b="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plasma: </a:t>
            </a:r>
            <a:r>
              <a:rPr lang="en-US" altLang="ko-KR" sz="12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up-cathode, </a:t>
            </a:r>
            <a:r>
              <a:rPr lang="en-US" altLang="ko-KR" sz="1200" b="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10 sec</a:t>
            </a:r>
            <a:endParaRPr lang="ko-KR" altLang="en-US" sz="1200" b="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1259632" y="1"/>
            <a:ext cx="6768752" cy="540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altLang="ko-KR" sz="2400" b="1" dirty="0">
                <a:solidFill>
                  <a:srgbClr val="0000FF"/>
                </a:solidFill>
                <a:latin typeface="Arial" pitchFamily="34" charset="0"/>
                <a:ea typeface="+mj-ea"/>
                <a:cs typeface="Arial" pitchFamily="34" charset="0"/>
              </a:rPr>
              <a:t>Bonding characterization: XPS 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522344" y="164505"/>
            <a:ext cx="611560" cy="365125"/>
          </a:xfrm>
        </p:spPr>
        <p:txBody>
          <a:bodyPr/>
          <a:lstStyle/>
          <a:p>
            <a: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26/36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AC3F5EB1-46AB-445D-BAEC-9AD2646A438F}"/>
              </a:ext>
            </a:extLst>
          </p:cNvPr>
          <p:cNvSpPr/>
          <p:nvPr/>
        </p:nvSpPr>
        <p:spPr>
          <a:xfrm>
            <a:off x="4427984" y="1225484"/>
            <a:ext cx="1080120" cy="2851587"/>
          </a:xfrm>
          <a:prstGeom prst="roundRect">
            <a:avLst/>
          </a:prstGeom>
          <a:solidFill>
            <a:srgbClr val="FFCC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2981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그림 17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10" y="1038509"/>
            <a:ext cx="7990814" cy="4478723"/>
          </a:xfrm>
          <a:prstGeom prst="rect">
            <a:avLst/>
          </a:prstGeom>
        </p:spPr>
      </p:pic>
      <p:pic>
        <p:nvPicPr>
          <p:cNvPr id="173" name="Picture 4" descr="Kangwon Univ UI"/>
          <p:cNvPicPr>
            <a:picLocks noChangeAspect="1" noChangeArrowheads="1"/>
          </p:cNvPicPr>
          <p:nvPr/>
        </p:nvPicPr>
        <p:blipFill>
          <a:blip r:embed="rId3" cstate="print"/>
          <a:srcRect r="55420"/>
          <a:stretch>
            <a:fillRect/>
          </a:stretch>
        </p:blipFill>
        <p:spPr bwMode="auto">
          <a:xfrm>
            <a:off x="2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4" name="직선 연결선 17"/>
          <p:cNvCxnSpPr>
            <a:cxnSpLocks noChangeShapeType="1"/>
          </p:cNvCxnSpPr>
          <p:nvPr/>
        </p:nvCxnSpPr>
        <p:spPr bwMode="auto">
          <a:xfrm>
            <a:off x="817564" y="538163"/>
            <a:ext cx="8286752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176" name="제목 1"/>
          <p:cNvSpPr txBox="1">
            <a:spLocks/>
          </p:cNvSpPr>
          <p:nvPr/>
        </p:nvSpPr>
        <p:spPr>
          <a:xfrm>
            <a:off x="1259632" y="1"/>
            <a:ext cx="7264684" cy="540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altLang="ko-KR" sz="2400" b="1" dirty="0">
                <a:solidFill>
                  <a:srgbClr val="0000FF"/>
                </a:solidFill>
                <a:latin typeface="Arial" pitchFamily="34" charset="0"/>
                <a:ea typeface="+mj-ea"/>
                <a:cs typeface="Arial" pitchFamily="34" charset="0"/>
              </a:rPr>
              <a:t>Bonding characterization: XPS results 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77" name="직사각형 176"/>
          <p:cNvSpPr/>
          <p:nvPr/>
        </p:nvSpPr>
        <p:spPr>
          <a:xfrm>
            <a:off x="1051732" y="5838363"/>
            <a:ext cx="7408700" cy="830997"/>
          </a:xfrm>
          <a:prstGeom prst="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Stage 1: Increase of all components including amine bond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Stage 2: Increase of </a:t>
            </a:r>
            <a:r>
              <a:rPr lang="en-US" altLang="ko-KR" sz="1600" dirty="0" err="1">
                <a:latin typeface="Arial" panose="020B0604020202020204" pitchFamily="34" charset="0"/>
                <a:cs typeface="Arial" panose="020B0604020202020204" pitchFamily="34" charset="0"/>
              </a:rPr>
              <a:t>pyrrolic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-N. </a:t>
            </a:r>
            <a:r>
              <a:rPr lang="en-US" altLang="ko-KR" sz="1600" dirty="0" err="1">
                <a:latin typeface="Arial" panose="020B0604020202020204" pitchFamily="34" charset="0"/>
                <a:cs typeface="Arial" panose="020B0604020202020204" pitchFamily="34" charset="0"/>
              </a:rPr>
              <a:t>Deacrease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n-US" altLang="ko-KR" sz="1600" dirty="0" err="1">
                <a:latin typeface="Arial" panose="020B0604020202020204" pitchFamily="34" charset="0"/>
                <a:cs typeface="Arial" panose="020B0604020202020204" pitchFamily="34" charset="0"/>
              </a:rPr>
              <a:t>pyridinic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-N. Decrease of C=C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8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522344" y="164505"/>
            <a:ext cx="611560" cy="365125"/>
          </a:xfrm>
        </p:spPr>
        <p:txBody>
          <a:bodyPr/>
          <a:lstStyle/>
          <a:p>
            <a: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2736</a:t>
            </a:r>
          </a:p>
        </p:txBody>
      </p:sp>
    </p:spTree>
    <p:extLst>
      <p:ext uri="{BB962C8B-B14F-4D97-AF65-F5344CB8AC3E}">
        <p14:creationId xmlns:p14="http://schemas.microsoft.com/office/powerpoint/2010/main" val="4066652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data\Society &amp; paper contriution\2015년 상반기\논문\그림\그래핀 도핑\150724\150806\G position, FWHM-1.png"/>
          <p:cNvPicPr>
            <a:picLocks noChangeAspect="1" noChangeArrowheads="1"/>
          </p:cNvPicPr>
          <p:nvPr/>
        </p:nvPicPr>
        <p:blipFill rotWithShape="1">
          <a:blip r:embed="rId2" cstate="print"/>
          <a:srcRect r="66800"/>
          <a:stretch/>
        </p:blipFill>
        <p:spPr bwMode="auto">
          <a:xfrm>
            <a:off x="115019" y="1959223"/>
            <a:ext cx="4353297" cy="3803815"/>
          </a:xfrm>
          <a:prstGeom prst="rect">
            <a:avLst/>
          </a:prstGeom>
          <a:noFill/>
        </p:spPr>
      </p:pic>
      <p:pic>
        <p:nvPicPr>
          <p:cNvPr id="10" name="Picture 4" descr="Kangwon Univ UI"/>
          <p:cNvPicPr>
            <a:picLocks noChangeAspect="1" noChangeArrowheads="1"/>
          </p:cNvPicPr>
          <p:nvPr/>
        </p:nvPicPr>
        <p:blipFill>
          <a:blip r:embed="rId3" cstate="print"/>
          <a:srcRect r="55420"/>
          <a:stretch>
            <a:fillRect/>
          </a:stretch>
        </p:blipFill>
        <p:spPr bwMode="auto">
          <a:xfrm>
            <a:off x="2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직선 연결선 17"/>
          <p:cNvCxnSpPr>
            <a:cxnSpLocks noChangeShapeType="1"/>
          </p:cNvCxnSpPr>
          <p:nvPr/>
        </p:nvCxnSpPr>
        <p:spPr bwMode="auto">
          <a:xfrm>
            <a:off x="817564" y="538163"/>
            <a:ext cx="8286752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34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522344" y="164505"/>
            <a:ext cx="611560" cy="365125"/>
          </a:xfrm>
        </p:spPr>
        <p:txBody>
          <a:bodyPr/>
          <a:lstStyle/>
          <a:p>
            <a:fld id="{77FBEDD6-F36B-4C88-91BB-733E549056FA}" type="slidenum">
              <a:rPr lang="en-US" altLang="ja-JP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pPr/>
              <a:t>28</a:t>
            </a:fld>
            <a: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/36</a:t>
            </a:r>
          </a:p>
        </p:txBody>
      </p:sp>
      <p:pic>
        <p:nvPicPr>
          <p:cNvPr id="37" name="Picture 2" descr="D:\data\Society &amp; paper contriution\2015년 상반기\논문\그림\그래핀 도핑\150724\150806\G position, FWHM-1.png"/>
          <p:cNvPicPr>
            <a:picLocks noChangeAspect="1" noChangeArrowheads="1"/>
          </p:cNvPicPr>
          <p:nvPr/>
        </p:nvPicPr>
        <p:blipFill rotWithShape="1">
          <a:blip r:embed="rId2" cstate="print"/>
          <a:srcRect l="33201" r="33599"/>
          <a:stretch/>
        </p:blipFill>
        <p:spPr bwMode="auto">
          <a:xfrm>
            <a:off x="4710831" y="1959223"/>
            <a:ext cx="4253657" cy="3716752"/>
          </a:xfrm>
          <a:prstGeom prst="rect">
            <a:avLst/>
          </a:prstGeom>
          <a:noFill/>
        </p:spPr>
      </p:pic>
      <p:grpSp>
        <p:nvGrpSpPr>
          <p:cNvPr id="9" name="그룹 8"/>
          <p:cNvGrpSpPr/>
          <p:nvPr/>
        </p:nvGrpSpPr>
        <p:grpSpPr>
          <a:xfrm>
            <a:off x="2619844" y="4420195"/>
            <a:ext cx="6152574" cy="556680"/>
            <a:chOff x="2619844" y="4420195"/>
            <a:chExt cx="6152574" cy="556680"/>
          </a:xfrm>
        </p:grpSpPr>
        <p:sp>
          <p:nvSpPr>
            <p:cNvPr id="21" name="직사각형 20"/>
            <p:cNvSpPr/>
            <p:nvPr/>
          </p:nvSpPr>
          <p:spPr>
            <a:xfrm>
              <a:off x="2619844" y="4479503"/>
              <a:ext cx="1671639" cy="497372"/>
            </a:xfrm>
            <a:prstGeom prst="rect">
              <a:avLst/>
            </a:prstGeom>
            <a:solidFill>
              <a:srgbClr val="604A7B">
                <a:alpha val="30196"/>
              </a:srgbClr>
            </a:solidFill>
            <a:ln w="22225">
              <a:solidFill>
                <a:srgbClr val="6600CC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7100779" y="4420195"/>
              <a:ext cx="1671639" cy="497372"/>
            </a:xfrm>
            <a:prstGeom prst="rect">
              <a:avLst/>
            </a:prstGeom>
            <a:solidFill>
              <a:srgbClr val="604A7B">
                <a:alpha val="30196"/>
              </a:srgbClr>
            </a:solidFill>
            <a:ln w="22225">
              <a:solidFill>
                <a:srgbClr val="6600CC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3091703" y="4708227"/>
            <a:ext cx="5692050" cy="1268423"/>
            <a:chOff x="3091703" y="4708227"/>
            <a:chExt cx="5692050" cy="1268423"/>
          </a:xfrm>
        </p:grpSpPr>
        <p:sp>
          <p:nvSpPr>
            <p:cNvPr id="46" name="TextBox 45"/>
            <p:cNvSpPr txBox="1"/>
            <p:nvPr/>
          </p:nvSpPr>
          <p:spPr>
            <a:xfrm>
              <a:off x="3091703" y="5576540"/>
              <a:ext cx="12111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rgbClr val="6600CC"/>
                  </a:solidFill>
                  <a:latin typeface="Arial" pitchFamily="34" charset="0"/>
                  <a:cs typeface="Arial" pitchFamily="34" charset="0"/>
                </a:rPr>
                <a:t>Doping</a:t>
              </a:r>
              <a:endParaRPr lang="ko-KR" altLang="en-US" sz="2000" b="1" dirty="0">
                <a:solidFill>
                  <a:srgbClr val="6600CC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48" name="직선 화살표 연결선 47"/>
            <p:cNvCxnSpPr/>
            <p:nvPr/>
          </p:nvCxnSpPr>
          <p:spPr>
            <a:xfrm>
              <a:off x="3559819" y="4767535"/>
              <a:ext cx="83592" cy="795403"/>
            </a:xfrm>
            <a:prstGeom prst="straightConnector1">
              <a:avLst/>
            </a:prstGeom>
            <a:ln w="28575">
              <a:solidFill>
                <a:srgbClr val="6600CC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7572638" y="5517232"/>
              <a:ext cx="12111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rgbClr val="6600CC"/>
                  </a:solidFill>
                  <a:latin typeface="Arial" pitchFamily="34" charset="0"/>
                  <a:cs typeface="Arial" pitchFamily="34" charset="0"/>
                </a:rPr>
                <a:t>Doping</a:t>
              </a:r>
              <a:endParaRPr lang="ko-KR" altLang="en-US" sz="2000" b="1" dirty="0">
                <a:solidFill>
                  <a:srgbClr val="6600CC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47" name="직선 화살표 연결선 46"/>
            <p:cNvCxnSpPr/>
            <p:nvPr/>
          </p:nvCxnSpPr>
          <p:spPr>
            <a:xfrm>
              <a:off x="8040754" y="4708227"/>
              <a:ext cx="83592" cy="795403"/>
            </a:xfrm>
            <a:prstGeom prst="straightConnector1">
              <a:avLst/>
            </a:prstGeom>
            <a:ln w="28575">
              <a:solidFill>
                <a:srgbClr val="6600CC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제목 1"/>
          <p:cNvSpPr txBox="1">
            <a:spLocks/>
          </p:cNvSpPr>
          <p:nvPr/>
        </p:nvSpPr>
        <p:spPr>
          <a:xfrm>
            <a:off x="1259632" y="1"/>
            <a:ext cx="7264684" cy="540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Effect of 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plasma power 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on functional doping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96773" y="1259468"/>
            <a:ext cx="3063659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Mild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plasma (Up-cathode)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5817" y="1259468"/>
            <a:ext cx="3567002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Harsh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plasma (down-cathode)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6034231" y="2204864"/>
            <a:ext cx="2764170" cy="2232248"/>
            <a:chOff x="6034231" y="2204864"/>
            <a:chExt cx="2764170" cy="2232248"/>
          </a:xfrm>
        </p:grpSpPr>
        <p:sp>
          <p:nvSpPr>
            <p:cNvPr id="3" name="TextBox 2"/>
            <p:cNvSpPr txBox="1"/>
            <p:nvPr/>
          </p:nvSpPr>
          <p:spPr>
            <a:xfrm>
              <a:off x="6034231" y="2204864"/>
              <a:ext cx="9140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Stage 2</a:t>
              </a:r>
              <a:endParaRPr lang="ko-KR" altLang="en-US" sz="1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372200" y="3356992"/>
              <a:ext cx="116557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Transition</a:t>
              </a:r>
              <a:endParaRPr lang="ko-KR" alt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884368" y="4098558"/>
              <a:ext cx="9140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b="1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Stage 1</a:t>
              </a:r>
              <a:endParaRPr lang="ko-KR" altLang="en-US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7649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64067" y="4437112"/>
            <a:ext cx="3884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ko-KR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Doping level at optimum condition</a:t>
            </a:r>
            <a:endParaRPr lang="ko-KR" altLang="en-US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68676" y="5373216"/>
            <a:ext cx="2675732" cy="461665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accent6">
                    <a:lumMod val="75000"/>
                  </a:schemeClr>
                </a:solidFill>
                <a:uFill>
                  <a:solidFill>
                    <a:srgbClr val="FF0000"/>
                  </a:solidFill>
                </a:uFill>
                <a:latin typeface="Times New Roman" pitchFamily="18" charset="0"/>
                <a:cs typeface="Times New Roman" pitchFamily="18" charset="0"/>
              </a:rPr>
              <a:t> n = 1.8 × 10</a:t>
            </a:r>
            <a:r>
              <a:rPr lang="en-US" altLang="ko-KR" sz="2400" b="1" baseline="30000" dirty="0">
                <a:solidFill>
                  <a:schemeClr val="accent6">
                    <a:lumMod val="75000"/>
                  </a:schemeClr>
                </a:solidFill>
                <a:uFill>
                  <a:solidFill>
                    <a:srgbClr val="FF0000"/>
                  </a:solidFill>
                </a:u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altLang="ko-KR" sz="2400" b="1" dirty="0">
                <a:solidFill>
                  <a:schemeClr val="accent6">
                    <a:lumMod val="75000"/>
                  </a:schemeClr>
                </a:solidFill>
                <a:uFill>
                  <a:solidFill>
                    <a:srgbClr val="FF0000"/>
                  </a:solidFill>
                </a:uFill>
                <a:latin typeface="Times New Roman" pitchFamily="18" charset="0"/>
                <a:cs typeface="Times New Roman" pitchFamily="18" charset="0"/>
              </a:rPr>
              <a:t> cm</a:t>
            </a:r>
            <a:r>
              <a:rPr lang="en-US" altLang="ko-KR" sz="2400" b="1" baseline="30000" dirty="0">
                <a:solidFill>
                  <a:schemeClr val="accent6">
                    <a:lumMod val="75000"/>
                  </a:schemeClr>
                </a:solidFill>
                <a:uFill>
                  <a:solidFill>
                    <a:srgbClr val="FF0000"/>
                  </a:solidFill>
                </a:uFill>
                <a:latin typeface="Times New Roman" pitchFamily="18" charset="0"/>
                <a:cs typeface="Times New Roman" pitchFamily="18" charset="0"/>
              </a:rPr>
              <a:t>-2</a:t>
            </a:r>
            <a:endParaRPr lang="ko-KR" altLang="en-US" sz="2400" b="1" baseline="30000" dirty="0">
              <a:solidFill>
                <a:schemeClr val="accent6">
                  <a:lumMod val="75000"/>
                </a:schemeClr>
              </a:solidFill>
              <a:uFill>
                <a:solidFill>
                  <a:srgbClr val="FF0000"/>
                </a:solidFill>
              </a:u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427984" y="1268760"/>
            <a:ext cx="4680520" cy="348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altLang="ko-KR" sz="1600" b="1" dirty="0">
                <a:solidFill>
                  <a:srgbClr val="FF0000"/>
                </a:solidFill>
                <a:latin typeface="Arial" pitchFamily="34" charset="0"/>
                <a:ea typeface="맑은 고딕"/>
                <a:cs typeface="Arial" pitchFamily="34" charset="0"/>
              </a:rPr>
              <a:t>Change of Fermi level by extra charge carriers </a:t>
            </a:r>
            <a:endParaRPr lang="ko-KR" altLang="en-US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083356" y="2866072"/>
            <a:ext cx="3593100" cy="310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700"/>
              </a:lnSpc>
            </a:pPr>
            <a:r>
              <a:rPr lang="el-GR" altLang="ko-KR" sz="1600" dirty="0">
                <a:solidFill>
                  <a:schemeClr val="bg1">
                    <a:lumMod val="50000"/>
                  </a:schemeClr>
                </a:solidFill>
                <a:latin typeface="맑은 고딕"/>
                <a:ea typeface="맑은 고딕"/>
                <a:cs typeface="Arial" pitchFamily="34" charset="0"/>
              </a:rPr>
              <a:t>Δ</a:t>
            </a:r>
            <a:r>
              <a:rPr lang="el-GR" altLang="ko-KR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ω</a:t>
            </a:r>
            <a:r>
              <a:rPr lang="en-US" altLang="ko-KR" sz="1600" baseline="-250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</a:t>
            </a:r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en-US" altLang="ko-KR" sz="1600" b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0.6 cm</a:t>
            </a:r>
            <a:r>
              <a:rPr lang="en-US" altLang="ko-KR" sz="1600" b="1" baseline="30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 </a:t>
            </a:r>
            <a:r>
              <a:rPr lang="el-GR" altLang="ko-KR" sz="1600" b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ea typeface="맑은 고딕"/>
                <a:cs typeface="Times New Roman" pitchFamily="18" charset="0"/>
              </a:rPr>
              <a:t>Δ</a:t>
            </a:r>
            <a:r>
              <a:rPr lang="en-US" altLang="ko-KR" sz="1600" b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ea typeface="맑은 고딕"/>
                <a:cs typeface="Times New Roman" pitchFamily="18" charset="0"/>
              </a:rPr>
              <a:t>n∼2.4</a:t>
            </a:r>
            <a:r>
              <a:rPr lang="en-US" altLang="ko-KR" sz="1600" b="1" dirty="0">
                <a:solidFill>
                  <a:schemeClr val="bg1">
                    <a:lumMod val="50000"/>
                  </a:schemeClr>
                </a:solidFill>
                <a:uFill>
                  <a:solidFill>
                    <a:srgbClr val="FF0000"/>
                  </a:solidFill>
                </a:uFill>
                <a:latin typeface="Times New Roman" pitchFamily="18" charset="0"/>
                <a:cs typeface="Times New Roman" pitchFamily="18" charset="0"/>
              </a:rPr>
              <a:t> × </a:t>
            </a:r>
            <a:r>
              <a:rPr lang="en-US" altLang="ko-KR" sz="1600" b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ea typeface="맑은 고딕"/>
                <a:cs typeface="Times New Roman" pitchFamily="18" charset="0"/>
              </a:rPr>
              <a:t>10</a:t>
            </a:r>
            <a:r>
              <a:rPr lang="en-US" altLang="ko-KR" sz="1600" b="1" baseline="30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ea typeface="맑은 고딕"/>
                <a:cs typeface="Times New Roman" pitchFamily="18" charset="0"/>
              </a:rPr>
              <a:t>11</a:t>
            </a:r>
            <a:r>
              <a:rPr lang="en-US" altLang="ko-KR" sz="1600" b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ea typeface="맑은 고딕"/>
                <a:cs typeface="Times New Roman" pitchFamily="18" charset="0"/>
              </a:rPr>
              <a:t> cm</a:t>
            </a:r>
            <a:r>
              <a:rPr lang="en-US" altLang="ko-KR" sz="1600" b="1" baseline="30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ea typeface="맑은 고딕"/>
                <a:cs typeface="Times New Roman" pitchFamily="18" charset="0"/>
              </a:rPr>
              <a:t>-2</a:t>
            </a:r>
            <a:endParaRPr lang="ko-KR" altLang="en-US" sz="1600" baseline="300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4048" y="2024285"/>
            <a:ext cx="3844693" cy="526974"/>
          </a:xfrm>
          <a:prstGeom prst="rect">
            <a:avLst/>
          </a:prstGeom>
          <a:noFill/>
        </p:spPr>
      </p:pic>
      <p:sp>
        <p:nvSpPr>
          <p:cNvPr id="9" name="모서리가 둥근 직사각형 8"/>
          <p:cNvSpPr/>
          <p:nvPr/>
        </p:nvSpPr>
        <p:spPr>
          <a:xfrm>
            <a:off x="4608512" y="1772816"/>
            <a:ext cx="4499992" cy="1457882"/>
          </a:xfrm>
          <a:prstGeom prst="roundRect">
            <a:avLst/>
          </a:prstGeom>
          <a:noFill/>
          <a:ln w="190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pic>
        <p:nvPicPr>
          <p:cNvPr id="10" name="Picture 4" descr="Kangwon Univ UI"/>
          <p:cNvPicPr>
            <a:picLocks noChangeAspect="1" noChangeArrowheads="1"/>
          </p:cNvPicPr>
          <p:nvPr/>
        </p:nvPicPr>
        <p:blipFill>
          <a:blip r:embed="rId3" cstate="print"/>
          <a:srcRect r="55420"/>
          <a:stretch>
            <a:fillRect/>
          </a:stretch>
        </p:blipFill>
        <p:spPr bwMode="auto">
          <a:xfrm>
            <a:off x="2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직선 연결선 17"/>
          <p:cNvCxnSpPr>
            <a:cxnSpLocks noChangeShapeType="1"/>
          </p:cNvCxnSpPr>
          <p:nvPr/>
        </p:nvCxnSpPr>
        <p:spPr bwMode="auto">
          <a:xfrm>
            <a:off x="817564" y="538163"/>
            <a:ext cx="8286752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19" name="TextBox 18"/>
          <p:cNvSpPr txBox="1"/>
          <p:nvPr/>
        </p:nvSpPr>
        <p:spPr>
          <a:xfrm>
            <a:off x="4896544" y="4826769"/>
            <a:ext cx="3995936" cy="307750"/>
          </a:xfrm>
          <a:prstGeom prst="rect">
            <a:avLst/>
          </a:prstGeom>
          <a:noFill/>
        </p:spPr>
        <p:txBody>
          <a:bodyPr wrap="square" lIns="91413" tIns="45707" rIns="91413" bIns="45707" rtlCol="0">
            <a:spAutoFit/>
          </a:bodyPr>
          <a:lstStyle/>
          <a:p>
            <a:r>
              <a:rPr lang="en-US" altLang="ko-KR" sz="14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Optimum condition: up-cathode, 0.45 W, 10 sec</a:t>
            </a:r>
          </a:p>
        </p:txBody>
      </p:sp>
      <p:sp>
        <p:nvSpPr>
          <p:cNvPr id="34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522344" y="164505"/>
            <a:ext cx="611560" cy="365125"/>
          </a:xfrm>
        </p:spPr>
        <p:txBody>
          <a:bodyPr/>
          <a:lstStyle/>
          <a:p>
            <a:fld id="{77FBEDD6-F36B-4C88-91BB-733E549056FA}" type="slidenum">
              <a:rPr lang="en-US" altLang="ja-JP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pPr/>
              <a:t>29</a:t>
            </a:fld>
            <a: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/36</a:t>
            </a:r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1259632" y="1"/>
            <a:ext cx="7264684" cy="540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Effect of 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treatment time 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on functional doping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88261" y="1268760"/>
            <a:ext cx="3351691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Mild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plasma (Up-cathode)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35496" y="1969122"/>
            <a:ext cx="4392488" cy="3692126"/>
            <a:chOff x="35496" y="1772816"/>
            <a:chExt cx="4536504" cy="3916805"/>
          </a:xfrm>
        </p:grpSpPr>
        <p:pic>
          <p:nvPicPr>
            <p:cNvPr id="2" name="Picture 2" descr="D:\data\Society &amp; paper contriution\2015년 상반기\논문\그림\그래핀 도핑\150724\150806\G position, FWHM-1.png"/>
            <p:cNvPicPr>
              <a:picLocks noChangeAspect="1" noChangeArrowheads="1"/>
            </p:cNvPicPr>
            <p:nvPr/>
          </p:nvPicPr>
          <p:blipFill rotWithShape="1">
            <a:blip r:embed="rId4" cstate="print"/>
            <a:srcRect l="66401"/>
            <a:stretch/>
          </p:blipFill>
          <p:spPr bwMode="auto">
            <a:xfrm>
              <a:off x="35496" y="1772816"/>
              <a:ext cx="4536504" cy="3916805"/>
            </a:xfrm>
            <a:prstGeom prst="rect">
              <a:avLst/>
            </a:prstGeom>
            <a:noFill/>
          </p:spPr>
        </p:pic>
        <p:sp>
          <p:nvSpPr>
            <p:cNvPr id="21" name="TextBox 20"/>
            <p:cNvSpPr txBox="1"/>
            <p:nvPr/>
          </p:nvSpPr>
          <p:spPr>
            <a:xfrm>
              <a:off x="1331640" y="2204864"/>
              <a:ext cx="9140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Stage 2</a:t>
              </a:r>
              <a:endParaRPr lang="ko-KR" altLang="en-US" sz="1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907704" y="3284984"/>
              <a:ext cx="116557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Transition</a:t>
              </a:r>
              <a:endParaRPr lang="ko-KR" alt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513951" y="4098558"/>
              <a:ext cx="9140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b="1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Stage 1</a:t>
              </a:r>
              <a:endParaRPr lang="ko-KR" altLang="en-US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" name="아래쪽 화살표 13"/>
          <p:cNvSpPr/>
          <p:nvPr/>
        </p:nvSpPr>
        <p:spPr>
          <a:xfrm>
            <a:off x="6570476" y="3472059"/>
            <a:ext cx="576064" cy="813574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53527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D:\연구관련\학회 및 논문투고\2017\논문\그래핀 - 직류플라즈마\그림\170104Topography005 copy.tif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56102" y="764704"/>
            <a:ext cx="1944000" cy="1944000"/>
          </a:xfrm>
          <a:prstGeom prst="rect">
            <a:avLst/>
          </a:prstGeom>
          <a:noFill/>
        </p:spPr>
      </p:pic>
      <p:pic>
        <p:nvPicPr>
          <p:cNvPr id="9" name="Picture 3" descr="D:\data\Data\Analysis apparatus\광학현미경\170104 graphene device\1000-1.jpg"/>
          <p:cNvPicPr>
            <a:picLocks noChangeAspect="1" noChangeArrowheads="1"/>
          </p:cNvPicPr>
          <p:nvPr/>
        </p:nvPicPr>
        <p:blipFill>
          <a:blip r:embed="rId3" cstate="print">
            <a:lum bright="10000" contrast="40000"/>
          </a:blip>
          <a:srcRect l="17263" t="8001" r="3597" b="3989"/>
          <a:stretch>
            <a:fillRect/>
          </a:stretch>
        </p:blipFill>
        <p:spPr bwMode="auto">
          <a:xfrm>
            <a:off x="133343" y="764920"/>
            <a:ext cx="2333059" cy="1944000"/>
          </a:xfrm>
          <a:prstGeom prst="rect">
            <a:avLst/>
          </a:prstGeom>
          <a:noFill/>
        </p:spPr>
      </p:pic>
      <p:cxnSp>
        <p:nvCxnSpPr>
          <p:cNvPr id="10" name="직선 연결선 9"/>
          <p:cNvCxnSpPr/>
          <p:nvPr/>
        </p:nvCxnSpPr>
        <p:spPr>
          <a:xfrm>
            <a:off x="1999790" y="2631151"/>
            <a:ext cx="349920" cy="0"/>
          </a:xfrm>
          <a:prstGeom prst="line">
            <a:avLst/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834739" y="2348880"/>
            <a:ext cx="6286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15 </a:t>
            </a:r>
            <a:r>
              <a:rPr lang="el-GR" altLang="ko-KR" sz="1200" dirty="0"/>
              <a:t>μ</a:t>
            </a:r>
            <a:r>
              <a:rPr lang="en-US" altLang="ko-KR" sz="1200" dirty="0"/>
              <a:t>m</a:t>
            </a:r>
            <a:endParaRPr lang="ko-KR" alt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80796" y="796858"/>
            <a:ext cx="5068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/>
              <a:t>(a)</a:t>
            </a:r>
            <a:endParaRPr lang="ko-KR" altLang="en-US" sz="2000" b="1" dirty="0"/>
          </a:p>
        </p:txBody>
      </p:sp>
      <p:sp>
        <p:nvSpPr>
          <p:cNvPr id="13" name="TextBox 12"/>
          <p:cNvSpPr txBox="1"/>
          <p:nvPr/>
        </p:nvSpPr>
        <p:spPr>
          <a:xfrm rot="16200000">
            <a:off x="2236612" y="1561618"/>
            <a:ext cx="1080643" cy="3323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Electrode</a:t>
            </a:r>
            <a:endParaRPr lang="ko-KR" altLang="en-US" sz="1400" dirty="0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3937487" y="1570874"/>
            <a:ext cx="1080643" cy="3323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Electrode</a:t>
            </a:r>
            <a:endParaRPr lang="ko-KR" alt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3095503" y="1916832"/>
            <a:ext cx="1101417" cy="3323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err="1">
                <a:solidFill>
                  <a:schemeClr val="bg1"/>
                </a:solidFill>
              </a:rPr>
              <a:t>Graphene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4125135" y="2631151"/>
            <a:ext cx="396576" cy="0"/>
          </a:xfrm>
          <a:prstGeom prst="line">
            <a:avLst/>
          </a:prstGeom>
          <a:noFill/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037134" y="2348880"/>
            <a:ext cx="5437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3 </a:t>
            </a:r>
            <a:r>
              <a:rPr lang="el-GR" altLang="ko-KR" sz="1200" dirty="0">
                <a:solidFill>
                  <a:schemeClr val="bg1"/>
                </a:solidFill>
              </a:rPr>
              <a:t>μ</a:t>
            </a:r>
            <a:r>
              <a:rPr lang="en-US" altLang="ko-KR" sz="1200" dirty="0">
                <a:solidFill>
                  <a:schemeClr val="bg1"/>
                </a:solidFill>
              </a:rPr>
              <a:t>m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98430" y="796858"/>
            <a:ext cx="5277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</a:rPr>
              <a:t>(b)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cxnSp>
        <p:nvCxnSpPr>
          <p:cNvPr id="19" name="직선 연결선 18"/>
          <p:cNvCxnSpPr/>
          <p:nvPr/>
        </p:nvCxnSpPr>
        <p:spPr>
          <a:xfrm>
            <a:off x="2975911" y="1484784"/>
            <a:ext cx="1326803" cy="166067"/>
          </a:xfrm>
          <a:prstGeom prst="line">
            <a:avLst/>
          </a:prstGeom>
          <a:ln w="190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2975911" y="1484784"/>
            <a:ext cx="0" cy="1223342"/>
          </a:xfrm>
          <a:prstGeom prst="line">
            <a:avLst/>
          </a:prstGeom>
          <a:ln w="190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4297158" y="1646089"/>
            <a:ext cx="0" cy="1064418"/>
          </a:xfrm>
          <a:prstGeom prst="line">
            <a:avLst/>
          </a:prstGeom>
          <a:ln w="190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4" descr="D:\data\Data\Application\건대 그래핀 소자 측정\graphene IV\I-V-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480" y="2903018"/>
            <a:ext cx="4071751" cy="3118270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107504" y="2818310"/>
            <a:ext cx="4924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/>
              <a:t>(c)</a:t>
            </a:r>
            <a:endParaRPr lang="ko-KR" altLang="en-US" sz="2000" b="1" dirty="0"/>
          </a:p>
        </p:txBody>
      </p:sp>
      <p:cxnSp>
        <p:nvCxnSpPr>
          <p:cNvPr id="24" name="직선 연결선 23"/>
          <p:cNvCxnSpPr/>
          <p:nvPr/>
        </p:nvCxnSpPr>
        <p:spPr>
          <a:xfrm>
            <a:off x="3707904" y="3015450"/>
            <a:ext cx="216000" cy="0"/>
          </a:xfrm>
          <a:prstGeom prst="line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2555776" y="3023958"/>
            <a:ext cx="216000" cy="0"/>
          </a:xfrm>
          <a:prstGeom prst="line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1547664" y="3015450"/>
            <a:ext cx="216000" cy="0"/>
          </a:xfrm>
          <a:prstGeom prst="lin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123728" y="3056680"/>
            <a:ext cx="14401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>
                <a:latin typeface="Arial" panose="020B0604020202020204" pitchFamily="34" charset="0"/>
                <a:cs typeface="Arial" panose="020B0604020202020204" pitchFamily="34" charset="0"/>
              </a:rPr>
              <a:t>Vacuum-annealed</a:t>
            </a:r>
            <a:endParaRPr lang="ko-KR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15616" y="3062058"/>
            <a:ext cx="11512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latin typeface="Arial" panose="020B0604020202020204" pitchFamily="34" charset="0"/>
                <a:cs typeface="Arial" panose="020B0604020202020204" pitchFamily="34" charset="0"/>
              </a:rPr>
              <a:t>Plasma-treated </a:t>
            </a:r>
            <a:endParaRPr lang="ko-KR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404632" y="3062058"/>
            <a:ext cx="10005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latin typeface="Arial" panose="020B0604020202020204" pitchFamily="34" charset="0"/>
                <a:cs typeface="Arial" panose="020B0604020202020204" pitchFamily="34" charset="0"/>
              </a:rPr>
              <a:t>As-fabricated</a:t>
            </a:r>
            <a:endParaRPr lang="ko-KR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Picture 4" descr="Kangwon Univ UI"/>
          <p:cNvPicPr>
            <a:picLocks noChangeAspect="1" noChangeArrowheads="1"/>
          </p:cNvPicPr>
          <p:nvPr/>
        </p:nvPicPr>
        <p:blipFill>
          <a:blip r:embed="rId5" cstate="print"/>
          <a:srcRect r="55420"/>
          <a:stretch>
            <a:fillRect/>
          </a:stretch>
        </p:blipFill>
        <p:spPr bwMode="auto">
          <a:xfrm>
            <a:off x="2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2" name="직선 연결선 17"/>
          <p:cNvCxnSpPr>
            <a:cxnSpLocks noChangeShapeType="1"/>
          </p:cNvCxnSpPr>
          <p:nvPr/>
        </p:nvCxnSpPr>
        <p:spPr bwMode="auto">
          <a:xfrm>
            <a:off x="817564" y="538163"/>
            <a:ext cx="8286752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34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522344" y="164505"/>
            <a:ext cx="611560" cy="365125"/>
          </a:xfrm>
        </p:spPr>
        <p:txBody>
          <a:bodyPr/>
          <a:lstStyle/>
          <a:p>
            <a: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30/36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589875" y="6021288"/>
            <a:ext cx="7798549" cy="830997"/>
          </a:xfrm>
          <a:prstGeom prst="rect">
            <a:avLst/>
          </a:prstGeom>
          <a:solidFill>
            <a:srgbClr val="FFFF99">
              <a:alpha val="50196"/>
            </a:srgbClr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sz="16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Similar doping level compare with Raman result is obtained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sz="16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High carrier mobility is obtained owing to the n-doping w/o structure degradation</a:t>
            </a:r>
            <a:endParaRPr lang="ko-KR" altLang="en-US" sz="1600" dirty="0">
              <a:solidFill>
                <a:srgbClr val="0000FF"/>
              </a:solidFill>
            </a:endParaRPr>
          </a:p>
        </p:txBody>
      </p:sp>
      <p:sp>
        <p:nvSpPr>
          <p:cNvPr id="48" name="제목 1"/>
          <p:cNvSpPr txBox="1">
            <a:spLocks/>
          </p:cNvSpPr>
          <p:nvPr/>
        </p:nvSpPr>
        <p:spPr>
          <a:xfrm>
            <a:off x="1187624" y="1"/>
            <a:ext cx="6912768" cy="540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defRPr/>
            </a:pPr>
            <a:r>
              <a:rPr lang="en-US" altLang="ko-KR" sz="2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Doping characterization using FET device</a:t>
            </a:r>
            <a:endParaRPr lang="ko-KR" altLang="en-US" sz="24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3" name="그룹 52"/>
          <p:cNvGrpSpPr/>
          <p:nvPr/>
        </p:nvGrpSpPr>
        <p:grpSpPr>
          <a:xfrm>
            <a:off x="4788024" y="692696"/>
            <a:ext cx="4269543" cy="2261271"/>
            <a:chOff x="4788024" y="788134"/>
            <a:chExt cx="4269543" cy="2261271"/>
          </a:xfrm>
        </p:grpSpPr>
        <p:sp>
          <p:nvSpPr>
            <p:cNvPr id="35" name="TextBox 34"/>
            <p:cNvSpPr txBox="1"/>
            <p:nvPr/>
          </p:nvSpPr>
          <p:spPr>
            <a:xfrm>
              <a:off x="5592212" y="1278285"/>
              <a:ext cx="21178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n = C</a:t>
              </a:r>
              <a:r>
                <a:rPr lang="en-US" altLang="ko-KR" sz="2000" baseline="-250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g</a:t>
              </a:r>
              <a:r>
                <a:rPr lang="en-US" altLang="ko-KR" sz="20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(V</a:t>
              </a:r>
              <a:r>
                <a:rPr lang="en-US" altLang="ko-KR" sz="2000" baseline="-250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g</a:t>
              </a:r>
              <a:r>
                <a:rPr lang="en-US" altLang="ko-KR" sz="20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-V</a:t>
              </a:r>
              <a:r>
                <a:rPr lang="en-US" altLang="ko-KR" sz="2000" baseline="-250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Dirac</a:t>
              </a:r>
              <a:r>
                <a:rPr lang="en-US" altLang="ko-KR" sz="20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)/e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788024" y="788134"/>
              <a:ext cx="42695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rgbClr val="0000FF"/>
                  </a:solidFill>
                  <a:uFill>
                    <a:solidFill>
                      <a:srgbClr val="FF0000"/>
                    </a:solidFill>
                  </a:uFill>
                  <a:latin typeface="Times New Roman" pitchFamily="18" charset="0"/>
                  <a:cs typeface="Times New Roman" pitchFamily="18" charset="0"/>
                </a:rPr>
                <a:t>Charge density (n): 2.07 × 10</a:t>
              </a:r>
              <a:r>
                <a:rPr lang="en-US" altLang="ko-KR" sz="2000" b="1" baseline="30000" dirty="0">
                  <a:solidFill>
                    <a:srgbClr val="0000FF"/>
                  </a:solidFill>
                  <a:uFill>
                    <a:solidFill>
                      <a:srgbClr val="FF0000"/>
                    </a:solidFill>
                  </a:uFill>
                  <a:latin typeface="Times New Roman" pitchFamily="18" charset="0"/>
                  <a:cs typeface="Times New Roman" pitchFamily="18" charset="0"/>
                </a:rPr>
                <a:t>12</a:t>
              </a:r>
              <a:r>
                <a:rPr lang="en-US" altLang="ko-KR" sz="2000" b="1" dirty="0">
                  <a:solidFill>
                    <a:srgbClr val="0000FF"/>
                  </a:solidFill>
                  <a:uFill>
                    <a:solidFill>
                      <a:srgbClr val="FF0000"/>
                    </a:solidFill>
                  </a:uFill>
                  <a:latin typeface="Times New Roman" pitchFamily="18" charset="0"/>
                  <a:cs typeface="Times New Roman" pitchFamily="18" charset="0"/>
                </a:rPr>
                <a:t> cm</a:t>
              </a:r>
              <a:r>
                <a:rPr lang="en-US" altLang="ko-KR" sz="2000" b="1" baseline="30000" dirty="0">
                  <a:solidFill>
                    <a:srgbClr val="0000FF"/>
                  </a:solidFill>
                  <a:uFill>
                    <a:solidFill>
                      <a:srgbClr val="FF0000"/>
                    </a:solidFill>
                  </a:uFill>
                  <a:latin typeface="Times New Roman" pitchFamily="18" charset="0"/>
                  <a:cs typeface="Times New Roman" pitchFamily="18" charset="0"/>
                </a:rPr>
                <a:t>-2</a:t>
              </a:r>
              <a:endParaRPr lang="ko-KR" altLang="en-US" sz="2000" b="1" baseline="30000" dirty="0">
                <a:solidFill>
                  <a:srgbClr val="0000FF"/>
                </a:solidFill>
                <a:uFill>
                  <a:solidFill>
                    <a:srgbClr val="FF0000"/>
                  </a:solidFill>
                </a:u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546422" y="1686908"/>
              <a:ext cx="26363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n: charge density</a:t>
              </a:r>
            </a:p>
            <a:p>
              <a:r>
                <a:rPr lang="en-US" altLang="ko-KR" sz="1200" b="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C</a:t>
              </a:r>
              <a:r>
                <a:rPr lang="en-US" altLang="ko-KR" sz="1200" b="0" baseline="-250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g</a:t>
              </a:r>
              <a:r>
                <a:rPr lang="en-US" altLang="ko-KR" sz="1200" b="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: gate capacitance (11.6x10</a:t>
              </a:r>
              <a:r>
                <a:rPr lang="en-US" altLang="ko-KR" sz="1200" b="0" baseline="300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-9</a:t>
              </a:r>
              <a:r>
                <a:rPr lang="en-US" altLang="ko-KR" sz="1200" b="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F/cm</a:t>
              </a:r>
              <a:r>
                <a:rPr lang="en-US" altLang="ko-KR" sz="1200" b="0" baseline="300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altLang="ko-KR" sz="1200" b="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</a:p>
            <a:p>
              <a:r>
                <a:rPr lang="en-US" altLang="ko-KR" sz="1200" b="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e: electric charge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537636" y="2256451"/>
              <a:ext cx="2242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V</a:t>
              </a:r>
              <a:r>
                <a:rPr lang="en-US" altLang="ko-KR" sz="1200" b="0" baseline="-250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g</a:t>
              </a:r>
              <a:r>
                <a:rPr lang="en-US" altLang="ko-KR" sz="1200" b="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: gate voltage</a:t>
              </a:r>
            </a:p>
            <a:p>
              <a:r>
                <a:rPr lang="en-US" altLang="ko-KR" sz="1200" b="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V</a:t>
              </a:r>
              <a:r>
                <a:rPr lang="en-US" altLang="ko-KR" sz="1200" b="0" baseline="-250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Dirac</a:t>
              </a:r>
              <a:r>
                <a:rPr lang="en-US" altLang="ko-KR" sz="1200" b="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: gate voltage at Dirac point</a:t>
              </a:r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5308435" y="1231780"/>
              <a:ext cx="2910573" cy="1523748"/>
            </a:xfrm>
            <a:prstGeom prst="roundRect">
              <a:avLst/>
            </a:pr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1" name="직선 연결선 40"/>
            <p:cNvCxnSpPr/>
            <p:nvPr/>
          </p:nvCxnSpPr>
          <p:spPr>
            <a:xfrm>
              <a:off x="5545667" y="1691095"/>
              <a:ext cx="224292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5004048" y="2741628"/>
              <a:ext cx="35828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accent6">
                      <a:lumMod val="75000"/>
                    </a:schemeClr>
                  </a:solidFill>
                  <a:uFill>
                    <a:solidFill>
                      <a:srgbClr val="FF0000"/>
                    </a:solidFill>
                  </a:uFill>
                  <a:latin typeface="Times New Roman" pitchFamily="18" charset="0"/>
                  <a:cs typeface="Times New Roman" pitchFamily="18" charset="0"/>
                </a:rPr>
                <a:t>Doping level from Raman: n = 1.8 × 10</a:t>
              </a:r>
              <a:r>
                <a:rPr lang="en-US" altLang="ko-KR" sz="1400" baseline="30000" dirty="0">
                  <a:solidFill>
                    <a:schemeClr val="accent6">
                      <a:lumMod val="75000"/>
                    </a:schemeClr>
                  </a:solidFill>
                  <a:uFill>
                    <a:solidFill>
                      <a:srgbClr val="FF0000"/>
                    </a:solidFill>
                  </a:uFill>
                  <a:latin typeface="Times New Roman" pitchFamily="18" charset="0"/>
                  <a:cs typeface="Times New Roman" pitchFamily="18" charset="0"/>
                </a:rPr>
                <a:t>12</a:t>
              </a:r>
              <a:r>
                <a:rPr lang="en-US" altLang="ko-KR" sz="1400" dirty="0">
                  <a:solidFill>
                    <a:schemeClr val="accent6">
                      <a:lumMod val="75000"/>
                    </a:schemeClr>
                  </a:solidFill>
                  <a:uFill>
                    <a:solidFill>
                      <a:srgbClr val="FF0000"/>
                    </a:solidFill>
                  </a:uFill>
                  <a:latin typeface="Times New Roman" pitchFamily="18" charset="0"/>
                  <a:cs typeface="Times New Roman" pitchFamily="18" charset="0"/>
                </a:rPr>
                <a:t> cm</a:t>
              </a:r>
              <a:r>
                <a:rPr lang="en-US" altLang="ko-KR" sz="1400" baseline="30000" dirty="0">
                  <a:solidFill>
                    <a:schemeClr val="accent6">
                      <a:lumMod val="75000"/>
                    </a:schemeClr>
                  </a:solidFill>
                  <a:uFill>
                    <a:solidFill>
                      <a:srgbClr val="FF0000"/>
                    </a:solidFill>
                  </a:uFill>
                  <a:latin typeface="Times New Roman" pitchFamily="18" charset="0"/>
                  <a:cs typeface="Times New Roman" pitchFamily="18" charset="0"/>
                </a:rPr>
                <a:t>-2</a:t>
              </a:r>
              <a:endParaRPr lang="ko-KR" altLang="en-US" sz="1400" baseline="30000" dirty="0">
                <a:solidFill>
                  <a:schemeClr val="accent6">
                    <a:lumMod val="75000"/>
                  </a:schemeClr>
                </a:solidFill>
                <a:uFill>
                  <a:solidFill>
                    <a:srgbClr val="FF0000"/>
                  </a:solidFill>
                </a:u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7" name="그룹 56"/>
          <p:cNvGrpSpPr/>
          <p:nvPr/>
        </p:nvGrpSpPr>
        <p:grpSpPr>
          <a:xfrm>
            <a:off x="1650568" y="3466166"/>
            <a:ext cx="2541181" cy="1224136"/>
            <a:chOff x="1650568" y="3622882"/>
            <a:chExt cx="2541181" cy="1224136"/>
          </a:xfrm>
        </p:grpSpPr>
        <p:sp>
          <p:nvSpPr>
            <p:cNvPr id="2" name="TextBox 1"/>
            <p:cNvSpPr txBox="1"/>
            <p:nvPr/>
          </p:nvSpPr>
          <p:spPr>
            <a:xfrm>
              <a:off x="3547021" y="4477686"/>
              <a:ext cx="644728" cy="369332"/>
            </a:xfrm>
            <a:prstGeom prst="rect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ko-KR" b="1" dirty="0">
                  <a:solidFill>
                    <a:schemeClr val="bg1">
                      <a:lumMod val="50000"/>
                    </a:schemeClr>
                  </a:solidFill>
                </a:rPr>
                <a:t>58.2</a:t>
              </a:r>
              <a:endParaRPr lang="ko-KR" altLang="en-US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463484" y="4468394"/>
              <a:ext cx="607859" cy="369332"/>
            </a:xfrm>
            <a:prstGeom prst="rect">
              <a:avLst/>
            </a:prstGeom>
            <a:noFill/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ko-KR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-1.1</a:t>
              </a:r>
              <a:endPara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650568" y="4464986"/>
              <a:ext cx="740908" cy="36933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ko-KR" b="1" dirty="0">
                  <a:solidFill>
                    <a:srgbClr val="FF0000"/>
                  </a:solidFill>
                </a:rPr>
                <a:t>-29.6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6" name="직선 연결선 5"/>
            <p:cNvCxnSpPr/>
            <p:nvPr/>
          </p:nvCxnSpPr>
          <p:spPr>
            <a:xfrm>
              <a:off x="3792205" y="3851606"/>
              <a:ext cx="0" cy="576064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/>
            <p:nvPr/>
          </p:nvCxnSpPr>
          <p:spPr>
            <a:xfrm>
              <a:off x="2700716" y="3622882"/>
              <a:ext cx="0" cy="761588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 55"/>
            <p:cNvCxnSpPr/>
            <p:nvPr/>
          </p:nvCxnSpPr>
          <p:spPr>
            <a:xfrm>
              <a:off x="2175452" y="3800806"/>
              <a:ext cx="0" cy="576064"/>
            </a:xfrm>
            <a:prstGeom prst="line">
              <a:avLst/>
            </a:prstGeom>
            <a:ln w="28575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왼쪽 화살표 51"/>
            <p:cNvSpPr/>
            <p:nvPr/>
          </p:nvSpPr>
          <p:spPr>
            <a:xfrm>
              <a:off x="2837556" y="3982922"/>
              <a:ext cx="850064" cy="338048"/>
            </a:xfrm>
            <a:prstGeom prst="leftArrow">
              <a:avLst/>
            </a:prstGeom>
            <a:solidFill>
              <a:srgbClr val="95B3D7">
                <a:alpha val="30196"/>
              </a:srgbClr>
            </a:solidFill>
            <a:ln w="3175">
              <a:solidFill>
                <a:srgbClr val="95B3D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왼쪽 화살표 57"/>
            <p:cNvSpPr/>
            <p:nvPr/>
          </p:nvSpPr>
          <p:spPr>
            <a:xfrm>
              <a:off x="2221273" y="3982922"/>
              <a:ext cx="420135" cy="338048"/>
            </a:xfrm>
            <a:prstGeom prst="leftArrow">
              <a:avLst/>
            </a:prstGeom>
            <a:solidFill>
              <a:srgbClr val="95B3D7">
                <a:alpha val="30196"/>
              </a:srgbClr>
            </a:solidFill>
            <a:ln w="317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5196270" y="3153162"/>
            <a:ext cx="3336170" cy="2652102"/>
            <a:chOff x="5083944" y="3585210"/>
            <a:chExt cx="3336170" cy="265210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5261986" y="4419329"/>
                  <a:ext cx="2883482" cy="58413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ko-KR" altLang="en-US" sz="2000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𝜇</m:t>
                      </m:r>
                      <m:r>
                        <a:rPr lang="en-US" altLang="ko-KR" sz="2000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ko-KR" sz="200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altLang="ko-KR" sz="200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ko-KR" sz="200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ko-KR" sz="200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∆</m:t>
                                  </m:r>
                                  <m:r>
                                    <a:rPr lang="en-US" altLang="ko-KR" sz="20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en-US" altLang="ko-KR" sz="2000" b="0" i="1" smtClean="0">
                                          <a:solidFill>
                                            <a:schemeClr val="tx2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ko-KR" sz="2000" b="0" i="1" smtClean="0">
                                          <a:solidFill>
                                            <a:schemeClr val="tx2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altLang="ko-KR" sz="2000" b="0" i="1" smtClean="0">
                                          <a:solidFill>
                                            <a:schemeClr val="tx2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𝑑𝑠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altLang="ko-KR" sz="2000" i="1" smtClean="0">
                                          <a:solidFill>
                                            <a:schemeClr val="tx2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ko-KR" sz="2000" b="0" i="1" smtClean="0">
                                          <a:solidFill>
                                            <a:schemeClr val="tx2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altLang="ko-KR" sz="2000" b="0" i="1" smtClean="0">
                                          <a:solidFill>
                                            <a:schemeClr val="tx2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𝑑𝑠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d>
                            <m:dPr>
                              <m:ctrlPr>
                                <a:rPr lang="en-US" altLang="ko-KR" sz="200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ko-KR" sz="200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ko-KR" sz="20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US" altLang="ko-KR" sz="2000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  <m:t>𝑊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a14:m>
                  <a:r>
                    <a:rPr lang="en-US" altLang="ko-KR" sz="2000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rPr>
                    <a:t> / C</a:t>
                  </a:r>
                  <a:r>
                    <a:rPr lang="en-US" altLang="ko-KR" sz="2000" baseline="-25000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rPr>
                    <a:t>g</a:t>
                  </a:r>
                  <a14:m>
                    <m:oMath xmlns:m="http://schemas.openxmlformats.org/officeDocument/2006/math">
                      <m:r>
                        <a:rPr lang="en-US" altLang="ko-KR" sz="2000" i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∆</m:t>
                      </m:r>
                    </m:oMath>
                  </a14:m>
                  <a:r>
                    <a:rPr lang="en-US" altLang="ko-KR" sz="2000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rPr>
                    <a:t>V</a:t>
                  </a:r>
                  <a:r>
                    <a:rPr lang="en-US" altLang="ko-KR" sz="2000" baseline="-25000" dirty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rPr>
                    <a:t>g</a:t>
                  </a:r>
                  <a:endParaRPr lang="en-US" altLang="ko-KR" sz="20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61986" y="4419329"/>
                  <a:ext cx="2883482" cy="58413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" name="TextBox 43"/>
            <p:cNvSpPr txBox="1"/>
            <p:nvPr/>
          </p:nvSpPr>
          <p:spPr>
            <a:xfrm>
              <a:off x="5538286" y="5582914"/>
              <a:ext cx="256743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L, W: channel length, width </a:t>
              </a:r>
            </a:p>
            <a:p>
              <a:r>
                <a:rPr lang="en-US" altLang="ko-KR" sz="1200" b="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C</a:t>
              </a:r>
              <a:r>
                <a:rPr lang="en-US" altLang="ko-KR" sz="1200" b="0" baseline="-250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g</a:t>
              </a:r>
              <a:r>
                <a:rPr lang="en-US" altLang="ko-KR" sz="1200" b="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: gate capacitance (11.6x10</a:t>
              </a:r>
              <a:r>
                <a:rPr lang="en-US" altLang="ko-KR" sz="1200" b="0" baseline="300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-9</a:t>
              </a:r>
              <a:r>
                <a:rPr lang="en-US" altLang="ko-KR" sz="1200" b="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F/cm</a:t>
              </a:r>
              <a:r>
                <a:rPr lang="en-US" altLang="ko-KR" sz="1200" b="0" baseline="300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altLang="ko-KR" sz="1200" b="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</a:p>
            <a:p>
              <a:r>
                <a:rPr lang="en-US" altLang="ko-KR" sz="1200" b="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V</a:t>
              </a:r>
              <a:r>
                <a:rPr lang="en-US" altLang="ko-KR" sz="1200" b="0" baseline="-250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g</a:t>
              </a:r>
              <a:r>
                <a:rPr lang="en-US" altLang="ko-KR" sz="1200" b="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: gate voltage 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518200" y="5013176"/>
              <a:ext cx="173316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altLang="ko-KR" sz="1200" b="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μ</a:t>
              </a:r>
              <a:r>
                <a:rPr lang="en-US" altLang="ko-KR" sz="1200" b="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: carrier mobility</a:t>
              </a:r>
            </a:p>
            <a:p>
              <a:r>
                <a:rPr lang="en-US" altLang="ko-KR" sz="1200" b="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en-US" altLang="ko-KR" sz="1200" b="0" baseline="-250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ds</a:t>
              </a:r>
              <a:r>
                <a:rPr lang="en-US" altLang="ko-KR" sz="1200" b="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: drain-source current</a:t>
              </a:r>
            </a:p>
            <a:p>
              <a:r>
                <a:rPr lang="en-US" altLang="ko-KR" sz="1200" b="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V</a:t>
              </a:r>
              <a:r>
                <a:rPr lang="en-US" altLang="ko-KR" sz="1200" b="0" baseline="-250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ds</a:t>
              </a:r>
              <a:r>
                <a:rPr lang="en-US" altLang="ko-KR" sz="1200" b="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: drain-source voltage</a:t>
              </a:r>
            </a:p>
          </p:txBody>
        </p:sp>
        <p:sp>
          <p:nvSpPr>
            <p:cNvPr id="46" name="모서리가 둥근 직사각형 45"/>
            <p:cNvSpPr/>
            <p:nvPr/>
          </p:nvSpPr>
          <p:spPr>
            <a:xfrm>
              <a:off x="5086152" y="4309358"/>
              <a:ext cx="3230264" cy="1927954"/>
            </a:xfrm>
            <a:prstGeom prst="roundRect">
              <a:avLst/>
            </a:pr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7" name="직선 연결선 46"/>
            <p:cNvCxnSpPr/>
            <p:nvPr/>
          </p:nvCxnSpPr>
          <p:spPr>
            <a:xfrm>
              <a:off x="5586016" y="5003463"/>
              <a:ext cx="224292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5083944" y="3585210"/>
              <a:ext cx="333617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rgbClr val="0000FF"/>
                  </a:solidFill>
                  <a:uFill>
                    <a:solidFill>
                      <a:srgbClr val="FF0000"/>
                    </a:solidFill>
                  </a:uFill>
                  <a:latin typeface="Times New Roman" pitchFamily="18" charset="0"/>
                  <a:cs typeface="Times New Roman" pitchFamily="18" charset="0"/>
                </a:rPr>
                <a:t>Carrier mobility (n)</a:t>
              </a:r>
            </a:p>
            <a:p>
              <a:pPr algn="ctr"/>
              <a:r>
                <a:rPr lang="en-US" altLang="ko-KR" sz="2000" b="1" dirty="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Times New Roman" pitchFamily="18" charset="0"/>
                  <a:cs typeface="Times New Roman" pitchFamily="18" charset="0"/>
                </a:rPr>
                <a:t>2.1</a:t>
              </a:r>
              <a:r>
                <a:rPr lang="en-US" altLang="ko-KR" sz="2000" b="1" dirty="0">
                  <a:solidFill>
                    <a:srgbClr val="0000FF"/>
                  </a:solidFill>
                  <a:uFill>
                    <a:solidFill>
                      <a:srgbClr val="FF0000"/>
                    </a:solidFill>
                  </a:u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ko-KR" sz="2000" b="1" dirty="0">
                  <a:solidFill>
                    <a:srgbClr val="0000FF"/>
                  </a:solidFill>
                  <a:uFill>
                    <a:solidFill>
                      <a:srgbClr val="FF0000"/>
                    </a:solidFill>
                  </a:uFill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</a:rPr>
                <a:t> </a:t>
              </a:r>
              <a:r>
                <a:rPr lang="en-US" altLang="ko-KR" sz="2000" b="1" dirty="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</a:rPr>
                <a:t>2.4 </a:t>
              </a:r>
              <a:r>
                <a:rPr lang="en-US" altLang="ko-KR" sz="2000" b="1" dirty="0">
                  <a:solidFill>
                    <a:srgbClr val="0000FF"/>
                  </a:solidFill>
                  <a:uFill>
                    <a:solidFill>
                      <a:srgbClr val="FF0000"/>
                    </a:solidFill>
                  </a:uFill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</a:rPr>
                <a:t> </a:t>
              </a:r>
              <a:r>
                <a:rPr lang="en-US" altLang="ko-KR" sz="2000" b="1" dirty="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</a:rPr>
                <a:t>4.1 x 10</a:t>
              </a:r>
              <a:r>
                <a:rPr lang="en-US" altLang="ko-KR" sz="2000" b="1" baseline="30000" dirty="0">
                  <a:solidFill>
                    <a:srgbClr val="FF0000"/>
                  </a:solidFill>
                  <a:uFill>
                    <a:solidFill>
                      <a:srgbClr val="FF0000"/>
                    </a:solidFill>
                  </a:uFill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</a:rPr>
                <a:t>3</a:t>
              </a:r>
              <a:r>
                <a:rPr lang="en-US" altLang="ko-KR" sz="2000" b="1" dirty="0">
                  <a:solidFill>
                    <a:srgbClr val="0000FF"/>
                  </a:solidFill>
                  <a:uFill>
                    <a:solidFill>
                      <a:srgbClr val="FF0000"/>
                    </a:solidFill>
                  </a:uFill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</a:rPr>
                <a:t> cm</a:t>
              </a:r>
              <a:r>
                <a:rPr lang="en-US" altLang="ko-KR" sz="2000" b="1" baseline="30000" dirty="0">
                  <a:solidFill>
                    <a:srgbClr val="0000FF"/>
                  </a:solidFill>
                  <a:uFill>
                    <a:solidFill>
                      <a:srgbClr val="FF0000"/>
                    </a:solidFill>
                  </a:uFill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</a:rPr>
                <a:t>2</a:t>
              </a:r>
              <a:r>
                <a:rPr lang="en-US" altLang="ko-KR" sz="2000" b="1" dirty="0">
                  <a:solidFill>
                    <a:srgbClr val="0000FF"/>
                  </a:solidFill>
                  <a:uFill>
                    <a:solidFill>
                      <a:srgbClr val="FF0000"/>
                    </a:solidFill>
                  </a:uFill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</a:rPr>
                <a:t>/Vs</a:t>
              </a:r>
              <a:endParaRPr lang="ko-KR" altLang="en-US" sz="2000" b="1" baseline="30000" dirty="0">
                <a:solidFill>
                  <a:srgbClr val="0000FF"/>
                </a:solidFill>
                <a:uFill>
                  <a:solidFill>
                    <a:srgbClr val="FF0000"/>
                  </a:solidFill>
                </a:u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0494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Kangwon Univ UI"/>
          <p:cNvPicPr>
            <a:picLocks noChangeAspect="1" noChangeArrowheads="1"/>
          </p:cNvPicPr>
          <p:nvPr/>
        </p:nvPicPr>
        <p:blipFill>
          <a:blip r:embed="rId2" cstate="print"/>
          <a:srcRect r="55420"/>
          <a:stretch>
            <a:fillRect/>
          </a:stretch>
        </p:blipFill>
        <p:spPr bwMode="auto">
          <a:xfrm>
            <a:off x="0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직선 연결선 17"/>
          <p:cNvCxnSpPr>
            <a:cxnSpLocks noChangeShapeType="1"/>
          </p:cNvCxnSpPr>
          <p:nvPr/>
        </p:nvCxnSpPr>
        <p:spPr bwMode="auto">
          <a:xfrm>
            <a:off x="817563" y="538163"/>
            <a:ext cx="8286750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691680" y="1124744"/>
            <a:ext cx="648072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Overview on graphene and doping  </a:t>
            </a:r>
          </a:p>
          <a:p>
            <a:pPr marL="457200" indent="-457200">
              <a:lnSpc>
                <a:spcPct val="150000"/>
              </a:lnSpc>
            </a:pPr>
            <a:endParaRPr lang="en-US" altLang="ko-KR" sz="2000" dirty="0">
              <a:solidFill>
                <a:srgbClr val="7F7F7F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457200" indent="-457200">
              <a:lnSpc>
                <a:spcPct val="150000"/>
              </a:lnSpc>
            </a:pP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2.</a:t>
            </a: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 Graphene synthesis and plasma doping </a:t>
            </a:r>
          </a:p>
          <a:p>
            <a:pPr marL="457200" indent="-457200">
              <a:lnSpc>
                <a:spcPct val="150000"/>
              </a:lnSpc>
            </a:pPr>
            <a:endParaRPr lang="en-US" altLang="ko-KR" sz="2000" dirty="0">
              <a:solidFill>
                <a:srgbClr val="7F7F7F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</a:pP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3. Results and discussion</a:t>
            </a:r>
          </a:p>
          <a:p>
            <a:pPr marL="457200" indent="-457200">
              <a:lnSpc>
                <a:spcPct val="150000"/>
              </a:lnSpc>
            </a:pP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   (1) Structural aspect</a:t>
            </a:r>
          </a:p>
          <a:p>
            <a:pPr marL="266700" indent="-266700">
              <a:lnSpc>
                <a:spcPct val="150000"/>
              </a:lnSpc>
            </a:pP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   (2) Functional doping aspect</a:t>
            </a:r>
          </a:p>
          <a:p>
            <a:pPr marL="266700" indent="-266700">
              <a:lnSpc>
                <a:spcPct val="150000"/>
              </a:lnSpc>
            </a:pP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altLang="ko-KR" sz="20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(3) Doping stability aspect</a:t>
            </a:r>
          </a:p>
          <a:p>
            <a:pPr marL="266700" indent="-266700">
              <a:lnSpc>
                <a:spcPct val="150000"/>
              </a:lnSpc>
            </a:pPr>
            <a:endParaRPr lang="en-US" altLang="ko-KR" sz="2000" dirty="0">
              <a:solidFill>
                <a:srgbClr val="7F7F7F"/>
              </a:solidFill>
              <a:latin typeface="Arial" pitchFamily="34" charset="0"/>
              <a:cs typeface="Arial" pitchFamily="34" charset="0"/>
            </a:endParaRPr>
          </a:p>
          <a:p>
            <a:pPr marL="266700" indent="-266700">
              <a:lnSpc>
                <a:spcPct val="150000"/>
              </a:lnSpc>
            </a:pPr>
            <a:r>
              <a:rPr lang="en-US" altLang="ko-KR" sz="2000" dirty="0">
                <a:solidFill>
                  <a:srgbClr val="7F7F7F"/>
                </a:solidFill>
                <a:latin typeface="Arial" pitchFamily="34" charset="0"/>
                <a:cs typeface="Arial" pitchFamily="34" charset="0"/>
              </a:rPr>
              <a:t>4. Summary</a:t>
            </a: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561975" y="0"/>
            <a:ext cx="7754441" cy="539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Outline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2956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Kangwon Univ UI"/>
          <p:cNvPicPr>
            <a:picLocks noChangeAspect="1" noChangeArrowheads="1"/>
          </p:cNvPicPr>
          <p:nvPr/>
        </p:nvPicPr>
        <p:blipFill>
          <a:blip r:embed="rId2" cstate="print"/>
          <a:srcRect r="55420"/>
          <a:stretch>
            <a:fillRect/>
          </a:stretch>
        </p:blipFill>
        <p:spPr bwMode="auto">
          <a:xfrm>
            <a:off x="0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직선 연결선 17"/>
          <p:cNvCxnSpPr>
            <a:cxnSpLocks noChangeShapeType="1"/>
          </p:cNvCxnSpPr>
          <p:nvPr/>
        </p:nvCxnSpPr>
        <p:spPr bwMode="auto">
          <a:xfrm>
            <a:off x="817563" y="538163"/>
            <a:ext cx="8286750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8" name="제목 1"/>
          <p:cNvSpPr txBox="1">
            <a:spLocks/>
          </p:cNvSpPr>
          <p:nvPr/>
        </p:nvSpPr>
        <p:spPr>
          <a:xfrm>
            <a:off x="561975" y="0"/>
            <a:ext cx="7754441" cy="539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Doping</a:t>
            </a:r>
            <a:r>
              <a:rPr kumimoji="0" lang="en-US" altLang="ko-KR" sz="2400" b="1" i="0" u="none" strike="noStrike" kern="120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stability after vacuum annealing 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9" name="Picture 2" descr="D:\data\Society &amp; paper contriution\2013년 하반기\학회\2013 ICSE\proceeding\그림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15962" y="908720"/>
            <a:ext cx="3760494" cy="5616624"/>
          </a:xfrm>
          <a:prstGeom prst="rect">
            <a:avLst/>
          </a:prstGeom>
          <a:noFill/>
        </p:spPr>
      </p:pic>
      <p:sp>
        <p:nvSpPr>
          <p:cNvPr id="11" name="직사각형 10"/>
          <p:cNvSpPr/>
          <p:nvPr/>
        </p:nvSpPr>
        <p:spPr>
          <a:xfrm>
            <a:off x="628478" y="1052736"/>
            <a:ext cx="2863402" cy="369332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ko-KR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NH</a:t>
            </a:r>
            <a:r>
              <a:rPr lang="en-US" altLang="ko-KR" baseline="-25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plasma treatment</a:t>
            </a:r>
            <a:endParaRPr lang="ko-KR" altLang="en-US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36583" y="3284984"/>
            <a:ext cx="2379967" cy="369332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ko-KR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Vacuum annealing</a:t>
            </a:r>
            <a:endParaRPr lang="ko-KR" altLang="en-US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522344" y="164505"/>
            <a:ext cx="611560" cy="365125"/>
          </a:xfrm>
        </p:spPr>
        <p:txBody>
          <a:bodyPr/>
          <a:lstStyle/>
          <a:p>
            <a: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32/36</a:t>
            </a:r>
          </a:p>
        </p:txBody>
      </p:sp>
      <p:sp>
        <p:nvSpPr>
          <p:cNvPr id="14" name="TextBox 12"/>
          <p:cNvSpPr txBox="1">
            <a:spLocks noChangeArrowheads="1"/>
          </p:cNvSpPr>
          <p:nvPr/>
        </p:nvSpPr>
        <p:spPr bwMode="auto">
          <a:xfrm>
            <a:off x="1208058" y="3860233"/>
            <a:ext cx="3779912" cy="122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Font typeface="Wingdings" pitchFamily="2" charset="2"/>
              <a:buChar char="§"/>
            </a:pPr>
            <a:r>
              <a:rPr lang="en-US" altLang="ko-KR" sz="1600" b="0" dirty="0">
                <a:latin typeface="Arial" pitchFamily="34" charset="0"/>
                <a:cs typeface="Arial" pitchFamily="34" charset="0"/>
              </a:rPr>
              <a:t> Equipment: High vacuum chamber</a:t>
            </a:r>
          </a:p>
          <a:p>
            <a:pPr>
              <a:spcBef>
                <a:spcPct val="20000"/>
              </a:spcBef>
              <a:buFont typeface="Wingdings" pitchFamily="2" charset="2"/>
              <a:buChar char="§"/>
            </a:pPr>
            <a:r>
              <a:rPr lang="en-US" altLang="ko-KR" sz="1600" b="0" dirty="0">
                <a:latin typeface="Arial" pitchFamily="34" charset="0"/>
                <a:cs typeface="Arial" pitchFamily="34" charset="0"/>
              </a:rPr>
              <a:t> Pressure: 10</a:t>
            </a:r>
            <a:r>
              <a:rPr lang="en-US" altLang="ko-KR" sz="1600" b="0" baseline="30000" dirty="0">
                <a:latin typeface="Arial" pitchFamily="34" charset="0"/>
                <a:cs typeface="Arial" pitchFamily="34" charset="0"/>
              </a:rPr>
              <a:t>-6</a:t>
            </a:r>
            <a:r>
              <a:rPr lang="en-US" altLang="ko-KR" sz="1600" b="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b="0" dirty="0" err="1">
                <a:latin typeface="Arial" pitchFamily="34" charset="0"/>
                <a:cs typeface="Arial" pitchFamily="34" charset="0"/>
              </a:rPr>
              <a:t>Torr</a:t>
            </a:r>
            <a:endParaRPr lang="en-US" altLang="ko-KR" sz="1600" b="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20000"/>
              </a:spcBef>
              <a:buFont typeface="Wingdings" pitchFamily="2" charset="2"/>
              <a:buChar char="§"/>
            </a:pPr>
            <a:r>
              <a:rPr lang="en-US" altLang="ko-KR" sz="1600" b="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b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Temperature: 100, 300, 500ºC</a:t>
            </a:r>
          </a:p>
          <a:p>
            <a:pPr>
              <a:spcBef>
                <a:spcPct val="20000"/>
              </a:spcBef>
              <a:buFont typeface="Wingdings" pitchFamily="2" charset="2"/>
              <a:buChar char="§"/>
            </a:pPr>
            <a:r>
              <a:rPr lang="en-US" altLang="ko-KR" sz="1600" b="0" dirty="0">
                <a:latin typeface="Arial" pitchFamily="34" charset="0"/>
                <a:cs typeface="Arial" pitchFamily="34" charset="0"/>
              </a:rPr>
              <a:t> Time: 1 h</a:t>
            </a:r>
          </a:p>
        </p:txBody>
      </p:sp>
      <p:sp>
        <p:nvSpPr>
          <p:cNvPr id="15" name="TextBox 12"/>
          <p:cNvSpPr txBox="1">
            <a:spLocks noChangeArrowheads="1"/>
          </p:cNvSpPr>
          <p:nvPr/>
        </p:nvSpPr>
        <p:spPr bwMode="auto">
          <a:xfrm>
            <a:off x="1099538" y="1548544"/>
            <a:ext cx="3548469" cy="1520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Font typeface="Wingdings" pitchFamily="2" charset="2"/>
              <a:buChar char="§"/>
            </a:pPr>
            <a:r>
              <a:rPr lang="en-US" altLang="ko-KR" sz="1600" dirty="0">
                <a:latin typeface="Arial" pitchFamily="34" charset="0"/>
                <a:cs typeface="Arial" pitchFamily="34" charset="0"/>
              </a:rPr>
              <a:t> Equipment: DC-plasma system</a:t>
            </a:r>
          </a:p>
          <a:p>
            <a:pPr>
              <a:spcBef>
                <a:spcPct val="20000"/>
              </a:spcBef>
              <a:buFont typeface="Wingdings" pitchFamily="2" charset="2"/>
              <a:buChar char="§"/>
            </a:pPr>
            <a:r>
              <a:rPr lang="en-US" altLang="ko-KR" sz="1600" dirty="0">
                <a:latin typeface="Arial" pitchFamily="34" charset="0"/>
                <a:cs typeface="Arial" pitchFamily="34" charset="0"/>
              </a:rPr>
              <a:t> Pressure: 0.3 </a:t>
            </a:r>
            <a:r>
              <a:rPr lang="en-US" altLang="ko-KR" sz="1600" dirty="0" err="1">
                <a:latin typeface="Arial" pitchFamily="34" charset="0"/>
                <a:cs typeface="Arial" pitchFamily="34" charset="0"/>
              </a:rPr>
              <a:t>Torr</a:t>
            </a:r>
            <a:endParaRPr lang="en-US" altLang="ko-KR" sz="16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20000"/>
              </a:spcBef>
              <a:buFont typeface="Wingdings" pitchFamily="2" charset="2"/>
              <a:buChar char="§"/>
            </a:pPr>
            <a:r>
              <a:rPr lang="en-US" altLang="ko-KR" sz="1600" dirty="0">
                <a:latin typeface="Arial" pitchFamily="34" charset="0"/>
                <a:cs typeface="Arial" pitchFamily="34" charset="0"/>
              </a:rPr>
              <a:t> Applied voltage: 450 V</a:t>
            </a:r>
          </a:p>
          <a:p>
            <a:pPr>
              <a:spcBef>
                <a:spcPct val="20000"/>
              </a:spcBef>
              <a:buFont typeface="Wingdings" pitchFamily="2" charset="2"/>
              <a:buChar char="§"/>
            </a:pPr>
            <a:r>
              <a:rPr lang="en-US" altLang="ko-KR" sz="1600" dirty="0">
                <a:latin typeface="Arial" pitchFamily="34" charset="0"/>
                <a:cs typeface="Arial" pitchFamily="34" charset="0"/>
              </a:rPr>
              <a:t> Applied power: 0.45 W</a:t>
            </a:r>
          </a:p>
          <a:p>
            <a:pPr>
              <a:spcBef>
                <a:spcPct val="20000"/>
              </a:spcBef>
              <a:buFont typeface="Wingdings" pitchFamily="2" charset="2"/>
              <a:buChar char="§"/>
            </a:pPr>
            <a:r>
              <a:rPr lang="en-US" altLang="ko-KR" sz="1600" dirty="0">
                <a:latin typeface="Arial" pitchFamily="34" charset="0"/>
                <a:cs typeface="Arial" pitchFamily="34" charset="0"/>
              </a:rPr>
              <a:t> Time: 10 s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668216" y="5435932"/>
            <a:ext cx="2394734" cy="369332"/>
          </a:xfrm>
          <a:prstGeom prst="rect">
            <a:avLst/>
          </a:prstGeom>
          <a:solidFill>
            <a:srgbClr val="FFFF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Characterization   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2"/>
          <p:cNvSpPr txBox="1">
            <a:spLocks noChangeArrowheads="1"/>
          </p:cNvSpPr>
          <p:nvPr/>
        </p:nvSpPr>
        <p:spPr bwMode="auto">
          <a:xfrm>
            <a:off x="983816" y="5898758"/>
            <a:ext cx="37799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Font typeface="Wingdings" pitchFamily="2" charset="2"/>
              <a:buChar char="§"/>
            </a:pPr>
            <a:r>
              <a:rPr lang="en-US" altLang="ko-KR" sz="1600" b="0" dirty="0">
                <a:latin typeface="Arial" pitchFamily="34" charset="0"/>
                <a:cs typeface="Arial" pitchFamily="34" charset="0"/>
              </a:rPr>
              <a:t> Raman, XPS, and Wettability</a:t>
            </a:r>
          </a:p>
        </p:txBody>
      </p:sp>
      <p:cxnSp>
        <p:nvCxnSpPr>
          <p:cNvPr id="19" name="직선 화살표 연결선 18"/>
          <p:cNvCxnSpPr/>
          <p:nvPr/>
        </p:nvCxnSpPr>
        <p:spPr>
          <a:xfrm>
            <a:off x="900807" y="1556792"/>
            <a:ext cx="0" cy="1592424"/>
          </a:xfrm>
          <a:prstGeom prst="straightConnector1">
            <a:avLst/>
          </a:prstGeom>
          <a:ln w="57150">
            <a:solidFill>
              <a:schemeClr val="bg1">
                <a:lumMod val="95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>
            <a:off x="899592" y="3789040"/>
            <a:ext cx="0" cy="1592424"/>
          </a:xfrm>
          <a:prstGeom prst="straightConnector1">
            <a:avLst/>
          </a:prstGeom>
          <a:ln w="57150">
            <a:solidFill>
              <a:schemeClr val="bg1">
                <a:lumMod val="95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7098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7" name="Picture 1" descr="D:\data\Society &amp; paper contriution\2015년 상반기\학회\2015 ISPlasma\데이터\열처리온도 D-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780928"/>
            <a:ext cx="3556274" cy="3060000"/>
          </a:xfrm>
          <a:prstGeom prst="rect">
            <a:avLst/>
          </a:prstGeom>
          <a:noFill/>
        </p:spPr>
      </p:pic>
      <p:pic>
        <p:nvPicPr>
          <p:cNvPr id="101378" name="Picture 2" descr="D:\data\Society &amp; paper contriution\2015년 상반기\학회\2015 ISPlasma\데이터\열처리온도 G-2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2780928"/>
            <a:ext cx="3557351" cy="3060000"/>
          </a:xfrm>
          <a:prstGeom prst="rect">
            <a:avLst/>
          </a:prstGeom>
          <a:noFill/>
        </p:spPr>
      </p:pic>
      <p:pic>
        <p:nvPicPr>
          <p:cNvPr id="11266" name="Picture 4" descr="Kangwon Univ UI"/>
          <p:cNvPicPr>
            <a:picLocks noChangeAspect="1" noChangeArrowheads="1"/>
          </p:cNvPicPr>
          <p:nvPr/>
        </p:nvPicPr>
        <p:blipFill>
          <a:blip r:embed="rId5" cstate="print"/>
          <a:srcRect r="55420"/>
          <a:stretch>
            <a:fillRect/>
          </a:stretch>
        </p:blipFill>
        <p:spPr bwMode="auto">
          <a:xfrm>
            <a:off x="1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267" name="직선 연결선 17"/>
          <p:cNvCxnSpPr>
            <a:cxnSpLocks noChangeShapeType="1"/>
          </p:cNvCxnSpPr>
          <p:nvPr/>
        </p:nvCxnSpPr>
        <p:spPr bwMode="auto">
          <a:xfrm>
            <a:off x="817563" y="538163"/>
            <a:ext cx="8286750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23" name="제목 1"/>
          <p:cNvSpPr txBox="1">
            <a:spLocks/>
          </p:cNvSpPr>
          <p:nvPr/>
        </p:nvSpPr>
        <p:spPr bwMode="auto">
          <a:xfrm>
            <a:off x="1140137" y="0"/>
            <a:ext cx="710306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latinLnBrk="1">
              <a:defRPr/>
            </a:pPr>
            <a:r>
              <a:rPr kumimoji="0" lang="en-US" altLang="ko-KR" sz="22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Effect of anneal temperature on doped graphene</a:t>
            </a:r>
            <a:endParaRPr kumimoji="0" lang="ko-KR" altLang="en-US" sz="22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7200800" y="764704"/>
            <a:ext cx="1800200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0" dirty="0">
                <a:latin typeface="Arial" pitchFamily="34" charset="0"/>
                <a:cs typeface="Arial" pitchFamily="34" charset="0"/>
              </a:rPr>
              <a:t>Plasma: 0.45 W, 10 sec </a:t>
            </a:r>
          </a:p>
          <a:p>
            <a:r>
              <a:rPr lang="en-US" altLang="ko-KR" sz="1200" b="0" dirty="0">
                <a:latin typeface="Arial" pitchFamily="34" charset="0"/>
                <a:cs typeface="Arial" pitchFamily="34" charset="0"/>
              </a:rPr>
              <a:t>Annealing: 10</a:t>
            </a:r>
            <a:r>
              <a:rPr lang="en-US" altLang="ko-KR" sz="1200" b="0" baseline="30000" dirty="0">
                <a:latin typeface="Arial" pitchFamily="34" charset="0"/>
                <a:cs typeface="Arial" pitchFamily="34" charset="0"/>
              </a:rPr>
              <a:t>-6</a:t>
            </a:r>
            <a:r>
              <a:rPr lang="en-US" altLang="ko-KR" sz="1200" b="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b="0" dirty="0" err="1">
                <a:latin typeface="Arial" pitchFamily="34" charset="0"/>
                <a:cs typeface="Arial" pitchFamily="34" charset="0"/>
              </a:rPr>
              <a:t>Torr</a:t>
            </a:r>
            <a:r>
              <a:rPr lang="en-US" altLang="ko-KR" sz="1200" b="0" dirty="0"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200" b="0" dirty="0">
                <a:latin typeface="Arial" pitchFamily="34" charset="0"/>
                <a:ea typeface="맑은 고딕"/>
                <a:cs typeface="Arial" pitchFamily="34" charset="0"/>
              </a:rPr>
              <a:t>1 h</a:t>
            </a:r>
            <a:endParaRPr lang="ko-KR" altLang="en-US" sz="120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251520" y="6165304"/>
            <a:ext cx="8784976" cy="504056"/>
          </a:xfrm>
          <a:prstGeom prst="roundRect">
            <a:avLst/>
          </a:prstGeom>
          <a:solidFill>
            <a:srgbClr val="FFFFCC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Higher temperature 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 Decreases of I</a:t>
            </a:r>
            <a:r>
              <a:rPr lang="en-US" altLang="ko-KR" sz="1600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D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/I</a:t>
            </a:r>
            <a:r>
              <a:rPr lang="en-US" altLang="ko-KR" sz="1600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G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&amp; I</a:t>
            </a:r>
            <a:r>
              <a:rPr lang="en-US" altLang="ko-KR" sz="1600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G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/I</a:t>
            </a:r>
            <a:r>
              <a:rPr lang="en-US" altLang="ko-KR" sz="1600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2D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 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Structural healing of doped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graphene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아래쪽 화살표 35"/>
          <p:cNvSpPr/>
          <p:nvPr/>
        </p:nvSpPr>
        <p:spPr>
          <a:xfrm rot="18000000">
            <a:off x="2721146" y="3098385"/>
            <a:ext cx="420093" cy="2050083"/>
          </a:xfrm>
          <a:prstGeom prst="downArrow">
            <a:avLst/>
          </a:prstGeom>
          <a:solidFill>
            <a:srgbClr val="FFFFCC"/>
          </a:solidFill>
          <a:ln w="952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아래쪽 화살표 40"/>
          <p:cNvSpPr/>
          <p:nvPr/>
        </p:nvSpPr>
        <p:spPr>
          <a:xfrm rot="17825038">
            <a:off x="7042598" y="2971100"/>
            <a:ext cx="420093" cy="2010284"/>
          </a:xfrm>
          <a:prstGeom prst="downArrow">
            <a:avLst/>
          </a:prstGeom>
          <a:solidFill>
            <a:srgbClr val="FFFFCC"/>
          </a:solidFill>
          <a:ln w="952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2" name="Picture 15" descr="D:\data\Society &amp; paper contriution\2013년 하반기\학회\2013 ICSE\회복\그림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26364" y="692896"/>
            <a:ext cx="2237924" cy="1800000"/>
          </a:xfrm>
          <a:prstGeom prst="rect">
            <a:avLst/>
          </a:prstGeom>
          <a:noFill/>
        </p:spPr>
      </p:pic>
      <p:pic>
        <p:nvPicPr>
          <p:cNvPr id="43" name="Picture 16" descr="D:\data\Society &amp; paper contriution\2013년 하반기\학회\2013 ICSE\회복\그림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1931" y="692896"/>
            <a:ext cx="2230830" cy="1800000"/>
          </a:xfrm>
          <a:prstGeom prst="rect">
            <a:avLst/>
          </a:prstGeom>
          <a:noFill/>
        </p:spPr>
      </p:pic>
      <p:pic>
        <p:nvPicPr>
          <p:cNvPr id="44" name="Picture 17" descr="D:\data\Society &amp; paper contriution\2013년 하반기\학회\2013 ICSE\회복\그림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50100" y="692896"/>
            <a:ext cx="2232381" cy="1800000"/>
          </a:xfrm>
          <a:prstGeom prst="rect">
            <a:avLst/>
          </a:prstGeom>
          <a:noFill/>
        </p:spPr>
      </p:pic>
      <p:grpSp>
        <p:nvGrpSpPr>
          <p:cNvPr id="2" name="그룹 47"/>
          <p:cNvGrpSpPr/>
          <p:nvPr/>
        </p:nvGrpSpPr>
        <p:grpSpPr>
          <a:xfrm>
            <a:off x="7200900" y="1316585"/>
            <a:ext cx="1835596" cy="864096"/>
            <a:chOff x="9612660" y="908720"/>
            <a:chExt cx="1835596" cy="864096"/>
          </a:xfrm>
        </p:grpSpPr>
        <p:sp>
          <p:nvSpPr>
            <p:cNvPr id="49" name="직사각형 48"/>
            <p:cNvSpPr/>
            <p:nvPr/>
          </p:nvSpPr>
          <p:spPr>
            <a:xfrm>
              <a:off x="9612660" y="908720"/>
              <a:ext cx="1800100" cy="864096"/>
            </a:xfrm>
            <a:prstGeom prst="rect">
              <a:avLst/>
            </a:prstGeom>
            <a:solidFill>
              <a:srgbClr val="FFFFCC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9899434" y="919753"/>
              <a:ext cx="14075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0" dirty="0">
                  <a:latin typeface="Arial" pitchFamily="34" charset="0"/>
                  <a:cs typeface="Arial" pitchFamily="34" charset="0"/>
                </a:rPr>
                <a:t>Vacuum annealed</a:t>
              </a:r>
              <a:endParaRPr lang="ko-KR" altLang="en-US" sz="1200" b="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9899434" y="1196752"/>
              <a:ext cx="15488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0" dirty="0">
                  <a:latin typeface="Arial" pitchFamily="34" charset="0"/>
                  <a:cs typeface="Arial" pitchFamily="34" charset="0"/>
                </a:rPr>
                <a:t>NH</a:t>
              </a:r>
              <a:r>
                <a:rPr lang="en-US" altLang="ko-KR" sz="1200" b="0" baseline="-25000" dirty="0">
                  <a:latin typeface="Arial" pitchFamily="34" charset="0"/>
                  <a:cs typeface="Arial" pitchFamily="34" charset="0"/>
                </a:rPr>
                <a:t>3</a:t>
              </a:r>
              <a:r>
                <a:rPr lang="en-US" altLang="ko-KR" sz="1200" b="0" dirty="0">
                  <a:latin typeface="Arial" pitchFamily="34" charset="0"/>
                  <a:cs typeface="Arial" pitchFamily="34" charset="0"/>
                </a:rPr>
                <a:t> plasma treated</a:t>
              </a:r>
              <a:endParaRPr lang="ko-KR" altLang="en-US" sz="1200" b="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9899434" y="1484784"/>
              <a:ext cx="10887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0" dirty="0">
                  <a:latin typeface="Arial" pitchFamily="34" charset="0"/>
                  <a:cs typeface="Arial" pitchFamily="34" charset="0"/>
                </a:rPr>
                <a:t>As-fabricated</a:t>
              </a:r>
              <a:endParaRPr lang="ko-KR" altLang="en-US" sz="1200" b="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53" name="직선 연결선 52"/>
            <p:cNvCxnSpPr/>
            <p:nvPr/>
          </p:nvCxnSpPr>
          <p:spPr>
            <a:xfrm>
              <a:off x="9718500" y="1052736"/>
              <a:ext cx="216000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/>
            <p:nvPr/>
          </p:nvCxnSpPr>
          <p:spPr>
            <a:xfrm>
              <a:off x="9718500" y="1340768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9718500" y="1628800"/>
              <a:ext cx="216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TextBox 55"/>
          <p:cNvSpPr txBox="1"/>
          <p:nvPr/>
        </p:nvSpPr>
        <p:spPr>
          <a:xfrm>
            <a:off x="355947" y="720776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400" dirty="0">
                <a:latin typeface="Arial" pitchFamily="34" charset="0"/>
                <a:cs typeface="Arial" pitchFamily="34" charset="0"/>
              </a:rPr>
              <a:t> 100</a:t>
            </a:r>
            <a:r>
              <a:rPr lang="en-US" altLang="ko-KR" sz="1400" dirty="0">
                <a:latin typeface="Arial" pitchFamily="34" charset="0"/>
                <a:ea typeface="맑은 고딕"/>
                <a:cs typeface="Arial" pitchFamily="34" charset="0"/>
              </a:rPr>
              <a:t>˚C</a:t>
            </a:r>
            <a:endParaRPr lang="ko-KR" alt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732211" y="720776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400" dirty="0">
                <a:latin typeface="Arial" pitchFamily="34" charset="0"/>
                <a:cs typeface="Arial" pitchFamily="34" charset="0"/>
              </a:rPr>
              <a:t> 300</a:t>
            </a:r>
            <a:r>
              <a:rPr lang="en-US" altLang="ko-KR" sz="1400" dirty="0">
                <a:latin typeface="Arial" pitchFamily="34" charset="0"/>
                <a:ea typeface="맑은 고딕"/>
                <a:cs typeface="Arial" pitchFamily="34" charset="0"/>
              </a:rPr>
              <a:t>˚C</a:t>
            </a:r>
            <a:endParaRPr lang="ko-KR" alt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108475" y="720776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400" dirty="0">
                <a:latin typeface="Arial" pitchFamily="34" charset="0"/>
                <a:cs typeface="Arial" pitchFamily="34" charset="0"/>
              </a:rPr>
              <a:t> 500</a:t>
            </a:r>
            <a:r>
              <a:rPr lang="en-US" altLang="ko-KR" sz="1400" dirty="0">
                <a:latin typeface="Arial" pitchFamily="34" charset="0"/>
                <a:ea typeface="맑은 고딕"/>
                <a:cs typeface="Arial" pitchFamily="34" charset="0"/>
              </a:rPr>
              <a:t>˚C</a:t>
            </a:r>
            <a:endParaRPr lang="ko-KR" alt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2881908" y="4005064"/>
            <a:ext cx="13211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altLang="ko-KR" sz="1600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ko-KR" sz="1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 ~29.1 nm</a:t>
            </a:r>
            <a:endParaRPr lang="ko-KR" altLang="en-US" sz="1600" dirty="0">
              <a:solidFill>
                <a:srgbClr val="0000FF"/>
              </a:solidFill>
            </a:endParaRPr>
          </a:p>
        </p:txBody>
      </p:sp>
      <p:sp>
        <p:nvSpPr>
          <p:cNvPr id="67" name="타원 66"/>
          <p:cNvSpPr/>
          <p:nvPr/>
        </p:nvSpPr>
        <p:spPr>
          <a:xfrm>
            <a:off x="3516263" y="4778102"/>
            <a:ext cx="576064" cy="360040"/>
          </a:xfrm>
          <a:prstGeom prst="ellipse">
            <a:avLst/>
          </a:prstGeom>
          <a:noFill/>
          <a:ln w="19050">
            <a:solidFill>
              <a:srgbClr val="0000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3" name="직선 화살표 연결선 82"/>
          <p:cNvCxnSpPr/>
          <p:nvPr/>
        </p:nvCxnSpPr>
        <p:spPr>
          <a:xfrm flipV="1">
            <a:off x="3923928" y="4365104"/>
            <a:ext cx="0" cy="432048"/>
          </a:xfrm>
          <a:prstGeom prst="straightConnector1">
            <a:avLst/>
          </a:prstGeom>
          <a:ln w="190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526312" y="2888600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0" dirty="0"/>
              <a:t>N = 35</a:t>
            </a:r>
            <a:endParaRPr lang="ko-KR" altLang="en-US" sz="1200" b="0" dirty="0"/>
          </a:p>
        </p:txBody>
      </p:sp>
      <p:sp>
        <p:nvSpPr>
          <p:cNvPr id="33" name="TextBox 32"/>
          <p:cNvSpPr txBox="1"/>
          <p:nvPr/>
        </p:nvSpPr>
        <p:spPr>
          <a:xfrm>
            <a:off x="7774784" y="2888600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0" dirty="0"/>
              <a:t>N = 35</a:t>
            </a:r>
            <a:endParaRPr lang="ko-KR" altLang="en-US" sz="1200" b="0" dirty="0"/>
          </a:p>
        </p:txBody>
      </p:sp>
      <p:sp>
        <p:nvSpPr>
          <p:cNvPr id="34" name="TextBox 33"/>
          <p:cNvSpPr txBox="1"/>
          <p:nvPr/>
        </p:nvSpPr>
        <p:spPr>
          <a:xfrm>
            <a:off x="1554877" y="5847075"/>
            <a:ext cx="20810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altLang="ko-KR" sz="1000" b="0" dirty="0">
                <a:latin typeface="Times New Roman" pitchFamily="18" charset="0"/>
                <a:cs typeface="Times New Roman" pitchFamily="18" charset="0"/>
              </a:rPr>
              <a:t> L</a:t>
            </a:r>
            <a:r>
              <a:rPr lang="en-US" altLang="ko-KR" sz="1000" b="0" baseline="-250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ko-KR" sz="1000" b="0" dirty="0">
                <a:latin typeface="Times New Roman" pitchFamily="18" charset="0"/>
                <a:cs typeface="Times New Roman" pitchFamily="18" charset="0"/>
              </a:rPr>
              <a:t> (nm)  =  (2.4 </a:t>
            </a:r>
            <a:r>
              <a:rPr lang="en-US" altLang="ko-KR" sz="1000" b="0" dirty="0">
                <a:latin typeface="Arial" pitchFamily="34" charset="0"/>
                <a:cs typeface="Arial" pitchFamily="34" charset="0"/>
              </a:rPr>
              <a:t>X</a:t>
            </a:r>
            <a:r>
              <a:rPr lang="en-US" altLang="ko-KR" sz="1000" b="0" dirty="0">
                <a:latin typeface="Times New Roman" pitchFamily="18" charset="0"/>
                <a:cs typeface="Times New Roman" pitchFamily="18" charset="0"/>
              </a:rPr>
              <a:t> 10</a:t>
            </a:r>
            <a:r>
              <a:rPr lang="en-US" altLang="ko-KR" sz="1000" b="0" baseline="30000" dirty="0">
                <a:latin typeface="Times New Roman" pitchFamily="18" charset="0"/>
                <a:cs typeface="Times New Roman" pitchFamily="18" charset="0"/>
              </a:rPr>
              <a:t>-10</a:t>
            </a:r>
            <a:r>
              <a:rPr lang="en-US" altLang="ko-KR" sz="1000" b="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l-GR" altLang="ko-KR" sz="1000" b="0" dirty="0">
                <a:latin typeface="Times New Roman" pitchFamily="18" charset="0"/>
                <a:ea typeface="맑은 고딕"/>
                <a:cs typeface="Times New Roman" pitchFamily="18" charset="0"/>
              </a:rPr>
              <a:t>λ</a:t>
            </a:r>
            <a:r>
              <a:rPr lang="en-US" altLang="ko-KR" sz="1000" b="0" baseline="30000" dirty="0">
                <a:latin typeface="Times New Roman" pitchFamily="18" charset="0"/>
                <a:ea typeface="맑은 고딕"/>
                <a:cs typeface="Times New Roman" pitchFamily="18" charset="0"/>
              </a:rPr>
              <a:t>4</a:t>
            </a:r>
            <a:r>
              <a:rPr lang="en-US" altLang="ko-KR" sz="1000" b="0" dirty="0">
                <a:latin typeface="Times New Roman" pitchFamily="18" charset="0"/>
                <a:ea typeface="맑은 고딕"/>
                <a:cs typeface="Times New Roman" pitchFamily="18" charset="0"/>
              </a:rPr>
              <a:t>(I</a:t>
            </a:r>
            <a:r>
              <a:rPr lang="en-US" altLang="ko-KR" sz="1000" b="0" baseline="-25000" dirty="0">
                <a:latin typeface="Times New Roman" pitchFamily="18" charset="0"/>
                <a:ea typeface="맑은 고딕"/>
                <a:cs typeface="Times New Roman" pitchFamily="18" charset="0"/>
              </a:rPr>
              <a:t>D</a:t>
            </a:r>
            <a:r>
              <a:rPr lang="en-US" altLang="ko-KR" sz="1000" b="0" dirty="0">
                <a:latin typeface="Times New Roman" pitchFamily="18" charset="0"/>
                <a:ea typeface="맑은 고딕"/>
                <a:cs typeface="Times New Roman" pitchFamily="18" charset="0"/>
              </a:rPr>
              <a:t>/I</a:t>
            </a:r>
            <a:r>
              <a:rPr lang="en-US" altLang="ko-KR" sz="1000" b="0" baseline="-25000" dirty="0">
                <a:latin typeface="Times New Roman" pitchFamily="18" charset="0"/>
                <a:ea typeface="맑은 고딕"/>
                <a:cs typeface="Times New Roman" pitchFamily="18" charset="0"/>
              </a:rPr>
              <a:t>G</a:t>
            </a:r>
            <a:r>
              <a:rPr lang="en-US" altLang="ko-KR" sz="1000" b="0" dirty="0">
                <a:latin typeface="Times New Roman" pitchFamily="18" charset="0"/>
                <a:ea typeface="맑은 고딕"/>
                <a:cs typeface="Times New Roman" pitchFamily="18" charset="0"/>
              </a:rPr>
              <a:t>)</a:t>
            </a:r>
            <a:r>
              <a:rPr lang="en-US" altLang="ko-KR" sz="1000" b="0" baseline="30000" dirty="0">
                <a:latin typeface="Times New Roman" pitchFamily="18" charset="0"/>
                <a:ea typeface="맑은 고딕"/>
                <a:cs typeface="Times New Roman" pitchFamily="18" charset="0"/>
              </a:rPr>
              <a:t>-1</a:t>
            </a:r>
            <a:endParaRPr lang="ko-KR" altLang="en-US" sz="1000" b="0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1729642" y="3281070"/>
            <a:ext cx="13211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altLang="ko-KR" sz="1600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ko-KR" sz="1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 ~14.7 nm</a:t>
            </a:r>
            <a:endParaRPr lang="ko-KR" altLang="en-US" sz="1600" dirty="0">
              <a:solidFill>
                <a:srgbClr val="0000FF"/>
              </a:solidFill>
            </a:endParaRPr>
          </a:p>
        </p:txBody>
      </p:sp>
      <p:sp>
        <p:nvSpPr>
          <p:cNvPr id="37" name="타원 36"/>
          <p:cNvSpPr/>
          <p:nvPr/>
        </p:nvSpPr>
        <p:spPr>
          <a:xfrm>
            <a:off x="1529631" y="3547616"/>
            <a:ext cx="255265" cy="226690"/>
          </a:xfrm>
          <a:prstGeom prst="ellipse">
            <a:avLst/>
          </a:prstGeom>
          <a:noFill/>
          <a:ln w="19050">
            <a:solidFill>
              <a:srgbClr val="0000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522344" y="164505"/>
            <a:ext cx="611560" cy="365125"/>
          </a:xfrm>
        </p:spPr>
        <p:txBody>
          <a:bodyPr/>
          <a:lstStyle/>
          <a:p>
            <a: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33/36</a:t>
            </a:r>
          </a:p>
        </p:txBody>
      </p:sp>
    </p:spTree>
    <p:extLst>
      <p:ext uri="{BB962C8B-B14F-4D97-AF65-F5344CB8AC3E}">
        <p14:creationId xmlns:p14="http://schemas.microsoft.com/office/powerpoint/2010/main" val="1621506614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Kangwon Univ UI"/>
          <p:cNvPicPr>
            <a:picLocks noChangeAspect="1" noChangeArrowheads="1"/>
          </p:cNvPicPr>
          <p:nvPr/>
        </p:nvPicPr>
        <p:blipFill>
          <a:blip r:embed="rId3" cstate="print"/>
          <a:srcRect r="55420"/>
          <a:stretch>
            <a:fillRect/>
          </a:stretch>
        </p:blipFill>
        <p:spPr bwMode="auto">
          <a:xfrm>
            <a:off x="1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267" name="직선 연결선 17"/>
          <p:cNvCxnSpPr>
            <a:cxnSpLocks noChangeShapeType="1"/>
          </p:cNvCxnSpPr>
          <p:nvPr/>
        </p:nvCxnSpPr>
        <p:spPr bwMode="auto">
          <a:xfrm>
            <a:off x="817563" y="538163"/>
            <a:ext cx="8286750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pic>
        <p:nvPicPr>
          <p:cNvPr id="104450" name="Picture 2" descr="D:\data\Society &amp; paper contriution\2013년 하반기\학회\2013 ICSE\회복\그림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6024" y="692896"/>
            <a:ext cx="2261660" cy="1800000"/>
          </a:xfrm>
          <a:prstGeom prst="rect">
            <a:avLst/>
          </a:prstGeom>
          <a:noFill/>
        </p:spPr>
      </p:pic>
      <p:pic>
        <p:nvPicPr>
          <p:cNvPr id="104451" name="Picture 3" descr="D:\data\Society &amp; paper contriution\2013년 하반기\학회\2013 ICSE\회복\그림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92288" y="692896"/>
            <a:ext cx="2265641" cy="1800000"/>
          </a:xfrm>
          <a:prstGeom prst="rect">
            <a:avLst/>
          </a:prstGeom>
          <a:noFill/>
        </p:spPr>
      </p:pic>
      <p:pic>
        <p:nvPicPr>
          <p:cNvPr id="104452" name="Picture 4" descr="D:\data\Society &amp; paper contriution\2013년 하반기\학회\2013 ICSE\회복\그림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42302" y="692896"/>
            <a:ext cx="2258498" cy="1800000"/>
          </a:xfrm>
          <a:prstGeom prst="rect">
            <a:avLst/>
          </a:prstGeom>
          <a:noFill/>
        </p:spPr>
      </p:pic>
      <p:sp>
        <p:nvSpPr>
          <p:cNvPr id="53" name="TextBox 52"/>
          <p:cNvSpPr txBox="1"/>
          <p:nvPr/>
        </p:nvSpPr>
        <p:spPr>
          <a:xfrm>
            <a:off x="360040" y="697334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400" dirty="0">
                <a:latin typeface="Arial" pitchFamily="34" charset="0"/>
                <a:cs typeface="Arial" pitchFamily="34" charset="0"/>
              </a:rPr>
              <a:t> 100</a:t>
            </a:r>
            <a:r>
              <a:rPr lang="en-US" altLang="ko-KR" sz="1400" dirty="0">
                <a:latin typeface="Arial" pitchFamily="34" charset="0"/>
                <a:ea typeface="맑은 고딕"/>
                <a:cs typeface="Arial" pitchFamily="34" charset="0"/>
              </a:rPr>
              <a:t>˚C</a:t>
            </a:r>
            <a:endParaRPr lang="ko-KR" alt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736304" y="692696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400" dirty="0">
                <a:latin typeface="Arial" pitchFamily="34" charset="0"/>
                <a:cs typeface="Arial" pitchFamily="34" charset="0"/>
              </a:rPr>
              <a:t> 300</a:t>
            </a:r>
            <a:r>
              <a:rPr lang="en-US" altLang="ko-KR" sz="1400" dirty="0">
                <a:latin typeface="Arial" pitchFamily="34" charset="0"/>
                <a:ea typeface="맑은 고딕"/>
                <a:cs typeface="Arial" pitchFamily="34" charset="0"/>
              </a:rPr>
              <a:t>˚C</a:t>
            </a:r>
            <a:endParaRPr lang="ko-KR" alt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112568" y="692696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400" dirty="0">
                <a:latin typeface="Arial" pitchFamily="34" charset="0"/>
                <a:cs typeface="Arial" pitchFamily="34" charset="0"/>
              </a:rPr>
              <a:t> 500</a:t>
            </a:r>
            <a:r>
              <a:rPr lang="en-US" altLang="ko-KR" sz="1400" dirty="0">
                <a:latin typeface="Arial" pitchFamily="34" charset="0"/>
                <a:ea typeface="맑은 고딕"/>
                <a:cs typeface="Arial" pitchFamily="34" charset="0"/>
              </a:rPr>
              <a:t>˚C</a:t>
            </a:r>
            <a:endParaRPr lang="ko-KR" alt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052136" y="692696"/>
            <a:ext cx="3241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Arial" pitchFamily="34" charset="0"/>
                <a:cs typeface="Arial" pitchFamily="34" charset="0"/>
              </a:rPr>
              <a:t>G</a:t>
            </a:r>
            <a:endParaRPr lang="ko-KR" alt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428400" y="692696"/>
            <a:ext cx="3241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Arial" pitchFamily="34" charset="0"/>
                <a:cs typeface="Arial" pitchFamily="34" charset="0"/>
              </a:rPr>
              <a:t>G</a:t>
            </a:r>
            <a:endParaRPr lang="ko-KR" alt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804664" y="692696"/>
            <a:ext cx="3241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Arial" pitchFamily="34" charset="0"/>
                <a:cs typeface="Arial" pitchFamily="34" charset="0"/>
              </a:rPr>
              <a:t>G</a:t>
            </a:r>
            <a:endParaRPr lang="ko-KR" alt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251520" y="5949280"/>
            <a:ext cx="8676456" cy="792088"/>
          </a:xfrm>
          <a:prstGeom prst="roundRect">
            <a:avLst/>
          </a:prstGeom>
          <a:solidFill>
            <a:srgbClr val="FFFFCC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700"/>
              </a:lnSpc>
              <a:buFont typeface="Arial" pitchFamily="34" charset="0"/>
              <a:buChar char="•"/>
            </a:pP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Small decreases of </a:t>
            </a:r>
            <a:r>
              <a:rPr lang="el-GR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Δω</a:t>
            </a:r>
            <a:r>
              <a:rPr lang="en-US" altLang="ko-KR" sz="1600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G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&amp; Increase of </a:t>
            </a:r>
            <a:r>
              <a:rPr lang="el-GR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Δ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FWHM</a:t>
            </a:r>
            <a:r>
              <a:rPr lang="en-US" altLang="ko-KR" sz="1600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G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 </a:t>
            </a: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Recovery of doped </a:t>
            </a:r>
            <a:r>
              <a:rPr lang="en-US" altLang="ko-KR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graphene</a:t>
            </a:r>
            <a:endParaRPr lang="en-US" altLang="ko-KR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700"/>
              </a:lnSpc>
              <a:buFont typeface="Arial" pitchFamily="34" charset="0"/>
              <a:buChar char="•"/>
            </a:pPr>
            <a:r>
              <a:rPr lang="en-US" altLang="ko-K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High doping stability can be expected</a:t>
            </a:r>
          </a:p>
        </p:txBody>
      </p:sp>
      <p:grpSp>
        <p:nvGrpSpPr>
          <p:cNvPr id="2" name="그룹 70"/>
          <p:cNvGrpSpPr/>
          <p:nvPr/>
        </p:nvGrpSpPr>
        <p:grpSpPr>
          <a:xfrm>
            <a:off x="4774104" y="2709241"/>
            <a:ext cx="3470304" cy="3024016"/>
            <a:chOff x="4804817" y="2781248"/>
            <a:chExt cx="3511599" cy="3060000"/>
          </a:xfrm>
        </p:grpSpPr>
        <p:pic>
          <p:nvPicPr>
            <p:cNvPr id="36" name="Picture 3" descr="D:\data\Society &amp; paper contriution\2015년 상반기\학회\2015 ISPlasma\데이터\열처리온도 G FWHM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804817" y="2781248"/>
              <a:ext cx="3511599" cy="3060000"/>
            </a:xfrm>
            <a:prstGeom prst="rect">
              <a:avLst/>
            </a:prstGeom>
            <a:noFill/>
          </p:spPr>
        </p:pic>
        <p:cxnSp>
          <p:nvCxnSpPr>
            <p:cNvPr id="39" name="직선 연결선 38"/>
            <p:cNvCxnSpPr/>
            <p:nvPr/>
          </p:nvCxnSpPr>
          <p:spPr>
            <a:xfrm>
              <a:off x="5305425" y="4365104"/>
              <a:ext cx="3000375" cy="0"/>
            </a:xfrm>
            <a:prstGeom prst="line">
              <a:avLst/>
            </a:prstGeom>
            <a:ln w="1905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화살표 연결선 55"/>
            <p:cNvCxnSpPr/>
            <p:nvPr/>
          </p:nvCxnSpPr>
          <p:spPr>
            <a:xfrm>
              <a:off x="7999809" y="3400425"/>
              <a:ext cx="0" cy="936104"/>
            </a:xfrm>
            <a:prstGeom prst="straightConnector1">
              <a:avLst/>
            </a:prstGeom>
            <a:ln w="38100">
              <a:solidFill>
                <a:srgbClr val="E6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69"/>
          <p:cNvGrpSpPr/>
          <p:nvPr/>
        </p:nvGrpSpPr>
        <p:grpSpPr>
          <a:xfrm>
            <a:off x="597486" y="2708920"/>
            <a:ext cx="3473687" cy="3024016"/>
            <a:chOff x="628353" y="2780928"/>
            <a:chExt cx="3515022" cy="3060000"/>
          </a:xfrm>
        </p:grpSpPr>
        <p:pic>
          <p:nvPicPr>
            <p:cNvPr id="37" name="Picture 4" descr="D:\data\Society &amp; paper contriution\2015년 상반기\학회\2015 ISPlasma\데이터\열처리온도 G position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28353" y="2780928"/>
              <a:ext cx="3511599" cy="3060000"/>
            </a:xfrm>
            <a:prstGeom prst="rect">
              <a:avLst/>
            </a:prstGeom>
            <a:noFill/>
          </p:spPr>
        </p:pic>
        <p:cxnSp>
          <p:nvCxnSpPr>
            <p:cNvPr id="42" name="직선 연결선 41"/>
            <p:cNvCxnSpPr/>
            <p:nvPr/>
          </p:nvCxnSpPr>
          <p:spPr>
            <a:xfrm>
              <a:off x="1133475" y="4221088"/>
              <a:ext cx="3009900" cy="0"/>
            </a:xfrm>
            <a:prstGeom prst="line">
              <a:avLst/>
            </a:prstGeom>
            <a:ln w="19050">
              <a:solidFill>
                <a:srgbClr val="00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화살표 연결선 57"/>
            <p:cNvCxnSpPr/>
            <p:nvPr/>
          </p:nvCxnSpPr>
          <p:spPr>
            <a:xfrm>
              <a:off x="3844396" y="4240138"/>
              <a:ext cx="0" cy="936104"/>
            </a:xfrm>
            <a:prstGeom prst="straightConnector1">
              <a:avLst/>
            </a:prstGeom>
            <a:ln w="38100">
              <a:solidFill>
                <a:srgbClr val="E6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1709213" y="4456820"/>
              <a:ext cx="2037655" cy="65402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>
                  <a:uFill>
                    <a:solidFill>
                      <a:srgbClr val="FF0000"/>
                    </a:solidFill>
                  </a:uFill>
                  <a:latin typeface="Times New Roman" pitchFamily="18" charset="0"/>
                  <a:cs typeface="Times New Roman" pitchFamily="18" charset="0"/>
                </a:rPr>
                <a:t> n = 1.2 × 10</a:t>
              </a:r>
              <a:r>
                <a:rPr lang="en-US" altLang="ko-KR" sz="1600" baseline="30000" dirty="0">
                  <a:uFill>
                    <a:solidFill>
                      <a:srgbClr val="FF0000"/>
                    </a:solidFill>
                  </a:uFill>
                  <a:latin typeface="Times New Roman" pitchFamily="18" charset="0"/>
                  <a:cs typeface="Times New Roman" pitchFamily="18" charset="0"/>
                </a:rPr>
                <a:t>12</a:t>
              </a:r>
              <a:r>
                <a:rPr lang="en-US" altLang="ko-KR" sz="1600" dirty="0">
                  <a:uFill>
                    <a:solidFill>
                      <a:srgbClr val="FF0000"/>
                    </a:solidFill>
                  </a:uFill>
                  <a:latin typeface="Times New Roman" pitchFamily="18" charset="0"/>
                  <a:cs typeface="Times New Roman" pitchFamily="18" charset="0"/>
                </a:rPr>
                <a:t> cm</a:t>
              </a:r>
              <a:r>
                <a:rPr lang="en-US" altLang="ko-KR" sz="1600" baseline="30000" dirty="0">
                  <a:uFill>
                    <a:solidFill>
                      <a:srgbClr val="FF0000"/>
                    </a:solidFill>
                  </a:uFill>
                  <a:latin typeface="Times New Roman" pitchFamily="18" charset="0"/>
                  <a:cs typeface="Times New Roman" pitchFamily="18" charset="0"/>
                </a:rPr>
                <a:t>-2</a:t>
              </a:r>
            </a:p>
            <a:p>
              <a:pPr algn="ctr"/>
              <a:endParaRPr lang="ko-KR" altLang="en-US" sz="2000" dirty="0">
                <a:uFill>
                  <a:solidFill>
                    <a:srgbClr val="FF0000"/>
                  </a:solidFill>
                </a:u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32" name="직선 연결선 31"/>
          <p:cNvCxnSpPr/>
          <p:nvPr/>
        </p:nvCxnSpPr>
        <p:spPr>
          <a:xfrm>
            <a:off x="1584176" y="692696"/>
            <a:ext cx="0" cy="1468338"/>
          </a:xfrm>
          <a:prstGeom prst="line">
            <a:avLst/>
          </a:prstGeom>
          <a:ln w="127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>
            <a:off x="3979490" y="692696"/>
            <a:ext cx="0" cy="1468338"/>
          </a:xfrm>
          <a:prstGeom prst="line">
            <a:avLst/>
          </a:prstGeom>
          <a:ln w="127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>
            <a:off x="6279554" y="692696"/>
            <a:ext cx="0" cy="1468338"/>
          </a:xfrm>
          <a:prstGeom prst="line">
            <a:avLst/>
          </a:prstGeom>
          <a:ln w="127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/>
          <p:cNvCxnSpPr/>
          <p:nvPr/>
        </p:nvCxnSpPr>
        <p:spPr>
          <a:xfrm>
            <a:off x="1431776" y="692696"/>
            <a:ext cx="0" cy="1468338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>
            <a:off x="3817565" y="692696"/>
            <a:ext cx="0" cy="1468338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>
            <a:off x="6155729" y="692696"/>
            <a:ext cx="0" cy="1468338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5978077" y="3594502"/>
            <a:ext cx="1906291" cy="338554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uFill>
                  <a:solidFill>
                    <a:srgbClr val="FF0000"/>
                  </a:solidFill>
                </a:uFill>
                <a:latin typeface="Times New Roman" pitchFamily="18" charset="0"/>
                <a:cs typeface="Times New Roman" pitchFamily="18" charset="0"/>
              </a:rPr>
              <a:t> n = 1.2 × 10</a:t>
            </a:r>
            <a:r>
              <a:rPr lang="en-US" altLang="ko-KR" sz="1600" baseline="30000" dirty="0">
                <a:uFill>
                  <a:solidFill>
                    <a:srgbClr val="FF0000"/>
                  </a:solidFill>
                </a:u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altLang="ko-KR" sz="1600" dirty="0">
                <a:uFill>
                  <a:solidFill>
                    <a:srgbClr val="FF0000"/>
                  </a:solidFill>
                </a:uFill>
                <a:latin typeface="Times New Roman" pitchFamily="18" charset="0"/>
                <a:cs typeface="Times New Roman" pitchFamily="18" charset="0"/>
              </a:rPr>
              <a:t> cm</a:t>
            </a:r>
            <a:r>
              <a:rPr lang="en-US" altLang="ko-KR" sz="1600" baseline="30000" dirty="0">
                <a:uFill>
                  <a:solidFill>
                    <a:srgbClr val="FF0000"/>
                  </a:solidFill>
                </a:uFill>
                <a:latin typeface="Times New Roman" pitchFamily="18" charset="0"/>
                <a:cs typeface="Times New Roman" pitchFamily="18" charset="0"/>
              </a:rPr>
              <a:t>-2</a:t>
            </a:r>
            <a:endParaRPr lang="ko-KR" altLang="en-US" sz="1600" baseline="30000" dirty="0">
              <a:uFill>
                <a:solidFill>
                  <a:srgbClr val="FF0000"/>
                </a:solidFill>
              </a:u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426422" y="2780928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0" dirty="0"/>
              <a:t>N = 35</a:t>
            </a:r>
            <a:endParaRPr lang="ko-KR" altLang="en-US" sz="1200" b="0" dirty="0"/>
          </a:p>
        </p:txBody>
      </p:sp>
      <p:sp>
        <p:nvSpPr>
          <p:cNvPr id="80" name="TextBox 79"/>
          <p:cNvSpPr txBox="1"/>
          <p:nvPr/>
        </p:nvSpPr>
        <p:spPr>
          <a:xfrm>
            <a:off x="7596336" y="2780928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0" dirty="0"/>
              <a:t>N = 35</a:t>
            </a:r>
            <a:endParaRPr lang="ko-KR" altLang="en-US" sz="1200" b="0" dirty="0"/>
          </a:p>
        </p:txBody>
      </p:sp>
      <p:pic>
        <p:nvPicPr>
          <p:cNvPr id="82" name="Picture 7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63688" y="4725144"/>
            <a:ext cx="1872207" cy="256616"/>
          </a:xfrm>
          <a:prstGeom prst="rect">
            <a:avLst/>
          </a:prstGeom>
          <a:noFill/>
        </p:spPr>
      </p:pic>
      <p:grpSp>
        <p:nvGrpSpPr>
          <p:cNvPr id="4" name="그룹 42"/>
          <p:cNvGrpSpPr/>
          <p:nvPr/>
        </p:nvGrpSpPr>
        <p:grpSpPr>
          <a:xfrm>
            <a:off x="7272908" y="980728"/>
            <a:ext cx="1835596" cy="864096"/>
            <a:chOff x="9612660" y="908720"/>
            <a:chExt cx="1835596" cy="864096"/>
          </a:xfrm>
        </p:grpSpPr>
        <p:sp>
          <p:nvSpPr>
            <p:cNvPr id="44" name="직사각형 43"/>
            <p:cNvSpPr/>
            <p:nvPr/>
          </p:nvSpPr>
          <p:spPr>
            <a:xfrm>
              <a:off x="9612660" y="908720"/>
              <a:ext cx="1800100" cy="864096"/>
            </a:xfrm>
            <a:prstGeom prst="rect">
              <a:avLst/>
            </a:prstGeom>
            <a:solidFill>
              <a:srgbClr val="FFFFCC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9899434" y="919753"/>
              <a:ext cx="14075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0" dirty="0">
                  <a:latin typeface="Arial" pitchFamily="34" charset="0"/>
                  <a:cs typeface="Arial" pitchFamily="34" charset="0"/>
                </a:rPr>
                <a:t>Vacuum annealed</a:t>
              </a:r>
              <a:endParaRPr lang="ko-KR" altLang="en-US" sz="1200" b="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9899434" y="1196752"/>
              <a:ext cx="15488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0" dirty="0">
                  <a:latin typeface="Arial" pitchFamily="34" charset="0"/>
                  <a:cs typeface="Arial" pitchFamily="34" charset="0"/>
                </a:rPr>
                <a:t>NH</a:t>
              </a:r>
              <a:r>
                <a:rPr lang="en-US" altLang="ko-KR" sz="1200" b="0" baseline="-25000" dirty="0">
                  <a:latin typeface="Arial" pitchFamily="34" charset="0"/>
                  <a:cs typeface="Arial" pitchFamily="34" charset="0"/>
                </a:rPr>
                <a:t>3</a:t>
              </a:r>
              <a:r>
                <a:rPr lang="en-US" altLang="ko-KR" sz="1200" b="0" dirty="0">
                  <a:latin typeface="Arial" pitchFamily="34" charset="0"/>
                  <a:cs typeface="Arial" pitchFamily="34" charset="0"/>
                </a:rPr>
                <a:t> plasma treated</a:t>
              </a:r>
              <a:endParaRPr lang="ko-KR" altLang="en-US" sz="1200" b="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9899434" y="1484784"/>
              <a:ext cx="10887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0" dirty="0">
                  <a:latin typeface="Arial" pitchFamily="34" charset="0"/>
                  <a:cs typeface="Arial" pitchFamily="34" charset="0"/>
                </a:rPr>
                <a:t>As-fabricated</a:t>
              </a:r>
              <a:endParaRPr lang="ko-KR" altLang="en-US" sz="1200" b="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62" name="직선 연결선 61"/>
            <p:cNvCxnSpPr/>
            <p:nvPr/>
          </p:nvCxnSpPr>
          <p:spPr>
            <a:xfrm>
              <a:off x="9718500" y="1052736"/>
              <a:ext cx="216000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/>
            <p:cNvCxnSpPr/>
            <p:nvPr/>
          </p:nvCxnSpPr>
          <p:spPr>
            <a:xfrm>
              <a:off x="9718500" y="1340768"/>
              <a:ext cx="21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9718500" y="1628800"/>
              <a:ext cx="216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제목 1"/>
          <p:cNvSpPr txBox="1">
            <a:spLocks/>
          </p:cNvSpPr>
          <p:nvPr/>
        </p:nvSpPr>
        <p:spPr bwMode="auto">
          <a:xfrm>
            <a:off x="1140137" y="0"/>
            <a:ext cx="710306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latinLnBrk="1">
              <a:defRPr/>
            </a:pPr>
            <a:r>
              <a:rPr kumimoji="0" lang="en-US" altLang="ko-KR" sz="22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Effect of anneal temperature on doped graphene</a:t>
            </a:r>
            <a:endParaRPr kumimoji="0" lang="ko-KR" altLang="en-US" sz="22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522344" y="164505"/>
            <a:ext cx="611560" cy="365125"/>
          </a:xfrm>
        </p:spPr>
        <p:txBody>
          <a:bodyPr/>
          <a:lstStyle/>
          <a:p>
            <a: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34/36</a:t>
            </a:r>
          </a:p>
        </p:txBody>
      </p:sp>
    </p:spTree>
    <p:extLst>
      <p:ext uri="{BB962C8B-B14F-4D97-AF65-F5344CB8AC3E}">
        <p14:creationId xmlns:p14="http://schemas.microsoft.com/office/powerpoint/2010/main" val="3583185015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data\Society &amp; paper contriution\2013년 하반기\학회\2013 ICSE\proceeding\그림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51156" y="620688"/>
            <a:ext cx="2981284" cy="4937371"/>
          </a:xfrm>
          <a:prstGeom prst="rect">
            <a:avLst/>
          </a:prstGeom>
          <a:noFill/>
        </p:spPr>
      </p:pic>
      <p:pic>
        <p:nvPicPr>
          <p:cNvPr id="4" name="Picture 6" descr="D:\data\Data\Analysis apparatus\접촉각측정기\130412 graphene NH3 plasma\as\2.bmp"/>
          <p:cNvPicPr>
            <a:picLocks noChangeAspect="1" noChangeArrowheads="1"/>
          </p:cNvPicPr>
          <p:nvPr/>
        </p:nvPicPr>
        <p:blipFill>
          <a:blip r:embed="rId3" cstate="print"/>
          <a:srcRect l="13663" t="57217" r="17091"/>
          <a:stretch>
            <a:fillRect/>
          </a:stretch>
        </p:blipFill>
        <p:spPr bwMode="auto">
          <a:xfrm>
            <a:off x="935736" y="1404987"/>
            <a:ext cx="1260000" cy="583853"/>
          </a:xfrm>
          <a:prstGeom prst="rect">
            <a:avLst/>
          </a:prstGeom>
          <a:noFill/>
        </p:spPr>
      </p:pic>
      <p:pic>
        <p:nvPicPr>
          <p:cNvPr id="5" name="Picture 7" descr="D:\data\Data\Analysis apparatus\접촉각측정기\130412 graphene NH3 plasma\plasma\1.bmp"/>
          <p:cNvPicPr>
            <a:picLocks noChangeAspect="1" noChangeArrowheads="1"/>
          </p:cNvPicPr>
          <p:nvPr/>
        </p:nvPicPr>
        <p:blipFill>
          <a:blip r:embed="rId4" cstate="print"/>
          <a:srcRect l="18959" t="57217" r="11795"/>
          <a:stretch>
            <a:fillRect/>
          </a:stretch>
        </p:blipFill>
        <p:spPr bwMode="auto">
          <a:xfrm>
            <a:off x="935736" y="2189286"/>
            <a:ext cx="1260000" cy="583853"/>
          </a:xfrm>
          <a:prstGeom prst="rect">
            <a:avLst/>
          </a:prstGeom>
          <a:noFill/>
        </p:spPr>
      </p:pic>
      <p:pic>
        <p:nvPicPr>
          <p:cNvPr id="6" name="Picture 8" descr="D:\data\Data\Analysis apparatus\접촉각측정기\130412 graphene NH3 plasma\vacuum\1.bmp"/>
          <p:cNvPicPr>
            <a:picLocks noChangeAspect="1" noChangeArrowheads="1"/>
          </p:cNvPicPr>
          <p:nvPr/>
        </p:nvPicPr>
        <p:blipFill>
          <a:blip r:embed="rId5" cstate="print"/>
          <a:srcRect l="21457" t="56865" r="8727"/>
          <a:stretch>
            <a:fillRect/>
          </a:stretch>
        </p:blipFill>
        <p:spPr bwMode="auto">
          <a:xfrm>
            <a:off x="935736" y="2989163"/>
            <a:ext cx="1260000" cy="58385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716584" y="1404987"/>
            <a:ext cx="12170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0" dirty="0">
                <a:solidFill>
                  <a:srgbClr val="0000FF"/>
                </a:solidFill>
              </a:rPr>
              <a:t>As synthesized</a:t>
            </a:r>
            <a:endParaRPr lang="ko-KR" altLang="en-US" sz="1200" b="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94193" y="2208108"/>
            <a:ext cx="20617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0" dirty="0">
                <a:solidFill>
                  <a:srgbClr val="0000FF"/>
                </a:solidFill>
              </a:rPr>
              <a:t>After NH</a:t>
            </a:r>
            <a:r>
              <a:rPr lang="en-US" altLang="ko-KR" sz="1200" b="0" baseline="-25000" dirty="0">
                <a:solidFill>
                  <a:srgbClr val="0000FF"/>
                </a:solidFill>
              </a:rPr>
              <a:t>3</a:t>
            </a:r>
            <a:r>
              <a:rPr lang="en-US" altLang="ko-KR" sz="1200" b="0" dirty="0">
                <a:solidFill>
                  <a:srgbClr val="0000FF"/>
                </a:solidFill>
              </a:rPr>
              <a:t> plasma treatment</a:t>
            </a:r>
            <a:endParaRPr lang="ko-KR" altLang="en-US" sz="1200" b="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27242" y="2989163"/>
            <a:ext cx="17956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0" dirty="0">
                <a:solidFill>
                  <a:srgbClr val="0000FF"/>
                </a:solidFill>
              </a:rPr>
              <a:t>After vacuum annealing</a:t>
            </a:r>
            <a:endParaRPr lang="ko-KR" altLang="en-US" sz="1200" b="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38463" y="1609978"/>
            <a:ext cx="17732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solidFill>
                  <a:srgbClr val="FF0000"/>
                </a:solidFill>
              </a:rPr>
              <a:t>Contact angle : 71</a:t>
            </a:r>
            <a:r>
              <a:rPr lang="en-US" altLang="ko-KR" sz="1400" dirty="0">
                <a:solidFill>
                  <a:srgbClr val="FF0000"/>
                </a:solidFill>
                <a:latin typeface="맑은 고딕"/>
                <a:ea typeface="맑은 고딕"/>
              </a:rPr>
              <a:t>˚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29170" y="2465362"/>
            <a:ext cx="4347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solidFill>
                  <a:srgbClr val="FF0000"/>
                </a:solidFill>
              </a:rPr>
              <a:t>61˚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29170" y="3246417"/>
            <a:ext cx="4347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solidFill>
                  <a:srgbClr val="FF0000"/>
                </a:solidFill>
              </a:rPr>
              <a:t>60˚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59672" y="908720"/>
            <a:ext cx="34163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ko-KR" sz="16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XPS and wetting characterization</a:t>
            </a:r>
            <a:endParaRPr lang="ko-KR" altLang="en-US" sz="16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3528" y="3908280"/>
            <a:ext cx="25987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ko-KR" sz="16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Intensity ratio (N1s/C1s)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894390" y="4286611"/>
            <a:ext cx="3893634" cy="10618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sz="1400" dirty="0">
                <a:latin typeface="Arial" pitchFamily="34" charset="0"/>
                <a:cs typeface="Arial" pitchFamily="34" charset="0"/>
              </a:rPr>
              <a:t> As synthesized: 0.02 (2%)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sz="1400" dirty="0">
                <a:latin typeface="Arial" pitchFamily="34" charset="0"/>
                <a:cs typeface="Arial" pitchFamily="34" charset="0"/>
              </a:rPr>
              <a:t> Plasma treated: 0.06 (6%): Plasma-doped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sz="1400" dirty="0">
                <a:latin typeface="Arial" pitchFamily="34" charset="0"/>
                <a:cs typeface="Arial" pitchFamily="34" charset="0"/>
              </a:rPr>
              <a:t> Vacuum annealed: 0.05 (5%): Highly stable</a:t>
            </a:r>
            <a:endParaRPr lang="ko-KR" altLang="en-US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1034730" y="1801523"/>
            <a:ext cx="648072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1043608" y="2592627"/>
            <a:ext cx="648072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1043608" y="3393593"/>
            <a:ext cx="648072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 flipV="1">
            <a:off x="1184722" y="1417340"/>
            <a:ext cx="136649" cy="38258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 flipV="1">
            <a:off x="1187451" y="2226965"/>
            <a:ext cx="191070" cy="35763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 flipV="1">
            <a:off x="1126256" y="3079452"/>
            <a:ext cx="233215" cy="321223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4" descr="Kangwon Univ UI"/>
          <p:cNvPicPr>
            <a:picLocks noChangeAspect="1" noChangeArrowheads="1"/>
          </p:cNvPicPr>
          <p:nvPr/>
        </p:nvPicPr>
        <p:blipFill>
          <a:blip r:embed="rId6" cstate="print"/>
          <a:srcRect r="55420"/>
          <a:stretch>
            <a:fillRect/>
          </a:stretch>
        </p:blipFill>
        <p:spPr bwMode="auto">
          <a:xfrm>
            <a:off x="0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3" name="직선 연결선 17"/>
          <p:cNvCxnSpPr>
            <a:cxnSpLocks noChangeShapeType="1"/>
          </p:cNvCxnSpPr>
          <p:nvPr/>
        </p:nvCxnSpPr>
        <p:spPr bwMode="auto">
          <a:xfrm>
            <a:off x="817563" y="538163"/>
            <a:ext cx="8286750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24" name="제목 1"/>
          <p:cNvSpPr txBox="1">
            <a:spLocks/>
          </p:cNvSpPr>
          <p:nvPr/>
        </p:nvSpPr>
        <p:spPr>
          <a:xfrm>
            <a:off x="1282055" y="0"/>
            <a:ext cx="6314282" cy="539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Investigation of doping stability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5720169" y="3933056"/>
            <a:ext cx="1097480" cy="307777"/>
          </a:xfrm>
          <a:prstGeom prst="rect">
            <a:avLst/>
          </a:prstGeom>
          <a:solidFill>
            <a:schemeClr val="accent6">
              <a:lumMod val="50000"/>
              <a:alpha val="2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ko-KR" sz="1400" b="1" dirty="0" err="1">
                <a:solidFill>
                  <a:srgbClr val="3399FF"/>
                </a:solidFill>
              </a:rPr>
              <a:t>Pyrrolic</a:t>
            </a:r>
            <a:r>
              <a:rPr lang="en-US" altLang="ko-KR" sz="1400" b="1" dirty="0">
                <a:solidFill>
                  <a:srgbClr val="3399FF"/>
                </a:solidFill>
              </a:rPr>
              <a:t> N </a:t>
            </a:r>
            <a:endParaRPr lang="ko-KR" altLang="en-US" sz="1400" b="1" dirty="0">
              <a:solidFill>
                <a:srgbClr val="3399FF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7340077" y="3835787"/>
            <a:ext cx="1044388" cy="276999"/>
          </a:xfrm>
          <a:prstGeom prst="rect">
            <a:avLst/>
          </a:prstGeom>
          <a:solidFill>
            <a:srgbClr val="00B050">
              <a:alpha val="20000"/>
            </a:srgbClr>
          </a:solidFill>
        </p:spPr>
        <p:txBody>
          <a:bodyPr wrap="none">
            <a:spAutoFit/>
          </a:bodyPr>
          <a:lstStyle/>
          <a:p>
            <a:r>
              <a:rPr lang="en-US" altLang="ko-KR" sz="1200" b="1" dirty="0" err="1">
                <a:solidFill>
                  <a:srgbClr val="3399FF"/>
                </a:solidFill>
              </a:rPr>
              <a:t>Pyridinic</a:t>
            </a:r>
            <a:r>
              <a:rPr lang="en-US" altLang="ko-KR" sz="1200" b="1" dirty="0">
                <a:solidFill>
                  <a:srgbClr val="3399FF"/>
                </a:solidFill>
              </a:rPr>
              <a:t> N </a:t>
            </a:r>
            <a:endParaRPr lang="ko-KR" altLang="en-US" sz="1200" b="1" dirty="0">
              <a:solidFill>
                <a:srgbClr val="3399FF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5289099" y="4380492"/>
            <a:ext cx="1079142" cy="276999"/>
          </a:xfrm>
          <a:prstGeom prst="rect">
            <a:avLst/>
          </a:prstGeom>
          <a:solidFill>
            <a:srgbClr val="FF0000">
              <a:alpha val="20000"/>
            </a:srgbClr>
          </a:solidFill>
        </p:spPr>
        <p:txBody>
          <a:bodyPr wrap="none">
            <a:spAutoFit/>
          </a:bodyPr>
          <a:lstStyle/>
          <a:p>
            <a:r>
              <a:rPr lang="en-US" altLang="ko-KR" sz="1200" b="1" dirty="0">
                <a:solidFill>
                  <a:srgbClr val="3399FF"/>
                </a:solidFill>
              </a:rPr>
              <a:t>Graphitic N </a:t>
            </a:r>
            <a:endParaRPr lang="ko-KR" altLang="en-US" sz="1200" b="1" dirty="0">
              <a:solidFill>
                <a:srgbClr val="3399FF"/>
              </a:solidFill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611560" y="5661248"/>
            <a:ext cx="8208912" cy="1142036"/>
          </a:xfrm>
          <a:prstGeom prst="roundRect">
            <a:avLst/>
          </a:prstGeom>
          <a:solidFill>
            <a:srgbClr val="FFFFCC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• Intensity decrease of </a:t>
            </a:r>
            <a:r>
              <a:rPr lang="en-US" altLang="ko-K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pyrrolic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-N component is observed  Structure healing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• Intensity of </a:t>
            </a:r>
            <a:r>
              <a:rPr lang="en-US" altLang="ko-K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pyridinic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-N component is similar  Stable doping  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• High intensity ratio of N to C (N1s/C1s)  Stable doping of nitrogen on carbon networks </a:t>
            </a:r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522344" y="164505"/>
            <a:ext cx="611560" cy="365125"/>
          </a:xfrm>
        </p:spPr>
        <p:txBody>
          <a:bodyPr/>
          <a:lstStyle/>
          <a:p>
            <a: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35/36</a:t>
            </a:r>
          </a:p>
        </p:txBody>
      </p:sp>
    </p:spTree>
    <p:extLst>
      <p:ext uri="{BB962C8B-B14F-4D97-AF65-F5344CB8AC3E}">
        <p14:creationId xmlns:p14="http://schemas.microsoft.com/office/powerpoint/2010/main" val="21311246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Kangwon Univ UI"/>
          <p:cNvPicPr>
            <a:picLocks noChangeAspect="1" noChangeArrowheads="1"/>
          </p:cNvPicPr>
          <p:nvPr/>
        </p:nvPicPr>
        <p:blipFill>
          <a:blip r:embed="rId3" cstate="print"/>
          <a:srcRect r="55420"/>
          <a:stretch>
            <a:fillRect/>
          </a:stretch>
        </p:blipFill>
        <p:spPr bwMode="auto">
          <a:xfrm>
            <a:off x="2" y="0"/>
            <a:ext cx="776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직선 연결선 17"/>
          <p:cNvCxnSpPr>
            <a:cxnSpLocks noChangeShapeType="1"/>
          </p:cNvCxnSpPr>
          <p:nvPr/>
        </p:nvCxnSpPr>
        <p:spPr bwMode="auto">
          <a:xfrm>
            <a:off x="817563" y="538163"/>
            <a:ext cx="8286750" cy="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4" name="제목 1"/>
          <p:cNvSpPr txBox="1">
            <a:spLocks/>
          </p:cNvSpPr>
          <p:nvPr/>
        </p:nvSpPr>
        <p:spPr>
          <a:xfrm>
            <a:off x="2693318" y="0"/>
            <a:ext cx="3966914" cy="539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altLang="ko-KR" sz="28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ko-KR" alt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522344" y="164505"/>
            <a:ext cx="611560" cy="365125"/>
          </a:xfrm>
        </p:spPr>
        <p:txBody>
          <a:bodyPr/>
          <a:lstStyle/>
          <a:p>
            <a:fld id="{77FBEDD6-F36B-4C88-91BB-733E549056FA}" type="slidenum">
              <a:rPr lang="en-US" altLang="ja-JP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pPr/>
              <a:t>36</a:t>
            </a:fld>
            <a:r>
              <a:rPr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/36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07504" y="944136"/>
            <a:ext cx="8924801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177800"/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demonstrated here </a:t>
            </a:r>
            <a:r>
              <a:rPr lang="en-US" altLang="ko-K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mild plasma configuration 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yielding efficient doping on graphene surface. To employ various ion bombardment energies and plasma doses, we changed the plasma input power and treatment time.</a:t>
            </a:r>
          </a:p>
          <a:p>
            <a:pPr indent="177800"/>
            <a:endParaRPr lang="en-US" altLang="ko-KR" sz="16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indent="177800"/>
            <a:r>
              <a:rPr lang="en-US" altLang="ko-K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up-cathode system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which provided a low-energy ion process, was more </a:t>
            </a:r>
            <a:r>
              <a:rPr lang="en-US" altLang="ko-K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suitable for plasma doping 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 the down-cathode system because of its suppression of high-energy ion-induced damage.</a:t>
            </a:r>
          </a:p>
          <a:p>
            <a:pPr indent="177800"/>
            <a:endParaRPr lang="en-US" altLang="ko-KR" sz="16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indent="177800"/>
            <a:r>
              <a:rPr lang="en-US" altLang="ko-K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plasma doping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the optimum plasma conditions were obtained in </a:t>
            </a:r>
            <a:r>
              <a:rPr lang="en-US" altLang="ko-KR" sz="16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Stage-1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doping level estimated from Raman analysis was similar to that from FET device. 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The electron mobility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plasma-treated graphene 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increased due to the n-type doping 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the graphene.</a:t>
            </a:r>
          </a:p>
          <a:p>
            <a:pPr indent="177800"/>
            <a:endParaRPr lang="en-US" altLang="ko-KR" sz="16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indent="177800"/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XPS indicated that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graphitic-N and pyridinic-N 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contribute to the formation of C-N bonds in the doped graphene in </a:t>
            </a:r>
            <a:r>
              <a:rPr lang="en-US" altLang="ko-KR" sz="16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Stage-1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On the other hand, </a:t>
            </a:r>
            <a:r>
              <a:rPr lang="en-US" altLang="ko-KR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pyrrolic component 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responsible for structure degradation in </a:t>
            </a:r>
            <a:r>
              <a:rPr lang="en-US" altLang="ko-KR" sz="1600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Stage-2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indent="177800"/>
            <a:endParaRPr lang="en-US" altLang="ko-KR" sz="16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indent="177800"/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is found that the </a:t>
            </a:r>
            <a:r>
              <a:rPr lang="en-US" altLang="ko-K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crystallite size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the plasma-treated sample increases after vacuum annealing and the </a:t>
            </a:r>
            <a:r>
              <a:rPr lang="en-US" altLang="ko-K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degree of the structure healing 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enhanced with increase of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annealing temperature. </a:t>
            </a:r>
          </a:p>
          <a:p>
            <a:pPr indent="177800"/>
            <a:endParaRPr lang="en-US" altLang="ko-KR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77800"/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nitrogen doping level after the annealing shows similar value compare with the plasma-doped sample meaning </a:t>
            </a:r>
            <a:r>
              <a:rPr lang="en-US" altLang="ko-K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doping stability.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ko-KR" sz="1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2113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:\References\Graphene fi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t="13652" b="26217"/>
          <a:stretch>
            <a:fillRect/>
          </a:stretch>
        </p:blipFill>
        <p:spPr bwMode="auto">
          <a:xfrm>
            <a:off x="32" y="1772816"/>
            <a:ext cx="9144000" cy="4104456"/>
          </a:xfrm>
          <a:prstGeom prst="rect">
            <a:avLst/>
          </a:prstGeom>
          <a:noFill/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27784" y="2371527"/>
            <a:ext cx="324490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ja-JP" sz="4400" b="1" i="1" dirty="0">
                <a:solidFill>
                  <a:srgbClr val="0000FF"/>
                </a:solidFill>
                <a:latin typeface="Times New Roman" pitchFamily="18" charset="0"/>
              </a:rPr>
              <a:t>Thank you</a:t>
            </a:r>
            <a:endParaRPr lang="en-US" altLang="ko-KR" sz="4400" b="1" i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610DF7-3399-4A5D-90C1-A8F357BAC003}"/>
              </a:ext>
            </a:extLst>
          </p:cNvPr>
          <p:cNvSpPr txBox="1"/>
          <p:nvPr/>
        </p:nvSpPr>
        <p:spPr>
          <a:xfrm flipH="1">
            <a:off x="935596" y="3823321"/>
            <a:ext cx="8028892" cy="2630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/>
              <a:t>Collaboration with </a:t>
            </a:r>
          </a:p>
          <a:p>
            <a:pPr>
              <a:lnSpc>
                <a:spcPct val="150000"/>
              </a:lnSpc>
            </a:pPr>
            <a:r>
              <a:rPr lang="en-US" altLang="ko-KR" sz="1600" dirty="0"/>
              <a:t>	FET: Prof. </a:t>
            </a:r>
            <a:r>
              <a:rPr lang="en-US" altLang="ko-KR" sz="1600" dirty="0" err="1"/>
              <a:t>Sangwook</a:t>
            </a:r>
            <a:r>
              <a:rPr lang="en-US" altLang="ko-KR" sz="1600" dirty="0"/>
              <a:t> Lee (</a:t>
            </a:r>
            <a:r>
              <a:rPr lang="en-US" altLang="ko-KR" sz="1600" dirty="0" err="1"/>
              <a:t>Ewha</a:t>
            </a:r>
            <a:r>
              <a:rPr lang="en-US" altLang="ko-KR" sz="1600" dirty="0"/>
              <a:t> </a:t>
            </a:r>
            <a:r>
              <a:rPr lang="en-US" altLang="ko-KR" sz="1600" dirty="0" err="1"/>
              <a:t>Womans</a:t>
            </a:r>
            <a:r>
              <a:rPr lang="en-US" altLang="ko-KR" sz="1600" dirty="0"/>
              <a:t> Univ. , Korea)</a:t>
            </a:r>
          </a:p>
          <a:p>
            <a:pPr>
              <a:lnSpc>
                <a:spcPct val="150000"/>
              </a:lnSpc>
            </a:pPr>
            <a:r>
              <a:rPr lang="en-US" altLang="ko-KR" sz="1600" dirty="0"/>
              <a:t>	FET: Dr. Dong-</a:t>
            </a:r>
            <a:r>
              <a:rPr lang="en-US" altLang="ko-KR" sz="1600" dirty="0" err="1"/>
              <a:t>Hoon</a:t>
            </a:r>
            <a:r>
              <a:rPr lang="en-US" altLang="ko-KR" sz="1600" dirty="0"/>
              <a:t> Shin (</a:t>
            </a:r>
            <a:r>
              <a:rPr lang="en-US" altLang="ko-KR" sz="1600" dirty="0" err="1"/>
              <a:t>Ewha</a:t>
            </a:r>
            <a:r>
              <a:rPr lang="en-US" altLang="ko-KR" sz="1600" dirty="0"/>
              <a:t> </a:t>
            </a:r>
            <a:r>
              <a:rPr lang="en-US" altLang="ko-KR" sz="1600" dirty="0" err="1"/>
              <a:t>Womans</a:t>
            </a:r>
            <a:r>
              <a:rPr lang="en-US" altLang="ko-KR" sz="1600" dirty="0"/>
              <a:t> Univ., Korea)</a:t>
            </a:r>
          </a:p>
          <a:p>
            <a:pPr>
              <a:lnSpc>
                <a:spcPct val="150000"/>
              </a:lnSpc>
            </a:pPr>
            <a:r>
              <a:rPr lang="en-US" altLang="ko-KR" sz="1600" dirty="0"/>
              <a:t>	Main experiment: </a:t>
            </a:r>
            <a:r>
              <a:rPr lang="en-US" altLang="ko-KR" sz="1600" dirty="0" err="1"/>
              <a:t>Byeong-Joo</a:t>
            </a:r>
            <a:r>
              <a:rPr lang="en-US" altLang="ko-KR" sz="1600" dirty="0"/>
              <a:t> Lee (Ph. D candidate)</a:t>
            </a:r>
          </a:p>
          <a:p>
            <a:pPr>
              <a:lnSpc>
                <a:spcPct val="150000"/>
              </a:lnSpc>
            </a:pPr>
            <a:endParaRPr lang="en-US" altLang="ko-KR" sz="1600" dirty="0"/>
          </a:p>
          <a:p>
            <a:pPr>
              <a:lnSpc>
                <a:spcPct val="150000"/>
              </a:lnSpc>
            </a:pP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600" dirty="0"/>
              <a:t>Budget: National Research Foundation of Korea (2013-2015, 2016-2018)</a:t>
            </a:r>
            <a:endParaRPr lang="ko-KR" altLang="en-US" sz="1600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F6E50C0-854D-4070-BE66-E4EC4B406C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624" y="277180"/>
            <a:ext cx="6984776" cy="135162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07C4B87E-6B8E-46DA-8BA9-9B247CA25F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7624" y="43534"/>
            <a:ext cx="2650935" cy="289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459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9125</TotalTime>
  <Words>2797</Words>
  <Application>Microsoft Office PowerPoint</Application>
  <PresentationFormat>화면 슬라이드 쇼(4:3)</PresentationFormat>
  <Paragraphs>523</Paragraphs>
  <Slides>37</Slides>
  <Notes>6</Notes>
  <HiddenSlides>0</HiddenSlides>
  <MMClips>0</MMClips>
  <ScaleCrop>false</ScaleCrop>
  <HeadingPairs>
    <vt:vector size="8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48" baseType="lpstr">
      <vt:lpstr>Arial Unicode MS</vt:lpstr>
      <vt:lpstr>ＭＳ Ｐゴシック</vt:lpstr>
      <vt:lpstr>굴림</vt:lpstr>
      <vt:lpstr>맑은 고딕</vt:lpstr>
      <vt:lpstr>Arial</vt:lpstr>
      <vt:lpstr>Cambria Math</vt:lpstr>
      <vt:lpstr>Century Gothic</vt:lpstr>
      <vt:lpstr>Times New Roman</vt:lpstr>
      <vt:lpstr>Wingdings</vt:lpstr>
      <vt:lpstr>Office 테마</vt:lpstr>
      <vt:lpstr>Graph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GHJ</dc:creator>
  <cp:lastModifiedBy> </cp:lastModifiedBy>
  <cp:revision>410</cp:revision>
  <cp:lastPrinted>2018-08-11T09:19:08Z</cp:lastPrinted>
  <dcterms:created xsi:type="dcterms:W3CDTF">2015-02-06T04:52:22Z</dcterms:created>
  <dcterms:modified xsi:type="dcterms:W3CDTF">2018-08-14T14:24:14Z</dcterms:modified>
</cp:coreProperties>
</file>