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gif" ContentType="image/gif"/>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bookmarkIdSeed="2">
  <p:sldMasterIdLst>
    <p:sldMasterId id="2147483672" r:id="rId5"/>
    <p:sldMasterId id="2147483696" r:id="rId6"/>
    <p:sldMasterId id="2147483709" r:id="rId7"/>
    <p:sldMasterId id="2147483722" r:id="rId8"/>
    <p:sldMasterId id="2147483735" r:id="rId9"/>
  </p:sldMasterIdLst>
  <p:notesMasterIdLst>
    <p:notesMasterId r:id="rId43"/>
  </p:notesMasterIdLst>
  <p:handoutMasterIdLst>
    <p:handoutMasterId r:id="rId44"/>
  </p:handoutMasterIdLst>
  <p:sldIdLst>
    <p:sldId id="265" r:id="rId10"/>
    <p:sldId id="353" r:id="rId11"/>
    <p:sldId id="340" r:id="rId12"/>
    <p:sldId id="375" r:id="rId13"/>
    <p:sldId id="342" r:id="rId14"/>
    <p:sldId id="343" r:id="rId15"/>
    <p:sldId id="344" r:id="rId16"/>
    <p:sldId id="346" r:id="rId17"/>
    <p:sldId id="345" r:id="rId18"/>
    <p:sldId id="347" r:id="rId19"/>
    <p:sldId id="348" r:id="rId20"/>
    <p:sldId id="354" r:id="rId21"/>
    <p:sldId id="326" r:id="rId22"/>
    <p:sldId id="312" r:id="rId23"/>
    <p:sldId id="314" r:id="rId24"/>
    <p:sldId id="378" r:id="rId25"/>
    <p:sldId id="313" r:id="rId26"/>
    <p:sldId id="398" r:id="rId27"/>
    <p:sldId id="399" r:id="rId28"/>
    <p:sldId id="319" r:id="rId29"/>
    <p:sldId id="397" r:id="rId30"/>
    <p:sldId id="325" r:id="rId31"/>
    <p:sldId id="327" r:id="rId32"/>
    <p:sldId id="349" r:id="rId33"/>
    <p:sldId id="358" r:id="rId34"/>
    <p:sldId id="400" r:id="rId35"/>
    <p:sldId id="361" r:id="rId36"/>
    <p:sldId id="363" r:id="rId37"/>
    <p:sldId id="364" r:id="rId38"/>
    <p:sldId id="401" r:id="rId39"/>
    <p:sldId id="334" r:id="rId40"/>
    <p:sldId id="335" r:id="rId41"/>
    <p:sldId id="392" r:id="rId42"/>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FF"/>
    <a:srgbClr val="C00000"/>
    <a:srgbClr val="FDE900"/>
    <a:srgbClr val="5BFC00"/>
    <a:srgbClr val="01FF66"/>
    <a:srgbClr val="FD0065"/>
    <a:srgbClr val="0000FF"/>
    <a:srgbClr val="FF3300"/>
    <a:srgbClr val="F7A7E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41" autoAdjust="0"/>
    <p:restoredTop sz="89973" autoAdjust="0"/>
  </p:normalViewPr>
  <p:slideViewPr>
    <p:cSldViewPr>
      <p:cViewPr>
        <p:scale>
          <a:sx n="120" d="100"/>
          <a:sy n="120" d="100"/>
        </p:scale>
        <p:origin x="112" y="-6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1905B9A7-F5ED-4018-9BD9-A0656F1333BD}" type="datetimeFigureOut">
              <a:rPr lang="en-AU" smtClean="0"/>
              <a:t>13/8/18</a:t>
            </a:fld>
            <a:endParaRPr lang="en-AU"/>
          </a:p>
        </p:txBody>
      </p:sp>
      <p:sp>
        <p:nvSpPr>
          <p:cNvPr id="4" name="Footer Placeholder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23DD801F-261D-48C8-B176-C129791E1C6B}" type="slidenum">
              <a:rPr lang="en-AU" smtClean="0"/>
              <a:t>‹#›</a:t>
            </a:fld>
            <a:endParaRPr lang="en-AU"/>
          </a:p>
        </p:txBody>
      </p:sp>
    </p:spTree>
    <p:extLst>
      <p:ext uri="{BB962C8B-B14F-4D97-AF65-F5344CB8AC3E}">
        <p14:creationId xmlns:p14="http://schemas.microsoft.com/office/powerpoint/2010/main" val="2721583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C4CB2C3B-C7D9-4B86-ADF9-DB64A79B8B04}" type="datetimeFigureOut">
              <a:rPr lang="en-AU" smtClean="0"/>
              <a:pPr/>
              <a:t>13/8/18</a:t>
            </a:fld>
            <a:endParaRPr lang="en-AU"/>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E05E45B6-0055-431B-8359-E61294FBDB05}" type="slidenum">
              <a:rPr lang="en-AU" smtClean="0"/>
              <a:pPr/>
              <a:t>‹#›</a:t>
            </a:fld>
            <a:endParaRPr lang="en-AU"/>
          </a:p>
        </p:txBody>
      </p:sp>
    </p:spTree>
    <p:extLst>
      <p:ext uri="{BB962C8B-B14F-4D97-AF65-F5344CB8AC3E}">
        <p14:creationId xmlns:p14="http://schemas.microsoft.com/office/powerpoint/2010/main" val="2416462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evolution of electronic materials seems to follow a very interesting trend along the carbon group (or group 14) of elements in the periodic table.</a:t>
            </a:r>
          </a:p>
          <a:p>
            <a:endParaRPr lang="en-US" baseline="0" dirty="0"/>
          </a:p>
          <a:p>
            <a:r>
              <a:rPr lang="en-US" baseline="0" dirty="0"/>
              <a:t>The first transistor</a:t>
            </a:r>
            <a:r>
              <a:rPr lang="zh-CN" altLang="en-US" baseline="0" dirty="0"/>
              <a:t> </a:t>
            </a:r>
            <a:r>
              <a:rPr lang="en-US" altLang="zh-CN" baseline="0" dirty="0"/>
              <a:t>made on germanium was invented by Bell Lab in 1947, and it marks the beginning of solid-state electronic devices. In 1952, the first silicon transistor was invented in the same laboratory, and quickly silicon became the backbone of microelectronics until today. We have witnessed an </a:t>
            </a:r>
            <a:r>
              <a:rPr lang="en-US" altLang="zh-CN" baseline="0" dirty="0" err="1"/>
              <a:t>exponetial</a:t>
            </a:r>
            <a:r>
              <a:rPr lang="en-US" altLang="zh-CN" baseline="0" dirty="0"/>
              <a:t> growth in the computation power of silicon transistors, dictated by the famous Moore’s law which states that the number of transistors packed in a chip doubles in every 18 months, which means the transistor dimensions get smaller and smaller. A few weeks ago, IBM just announced that they have developed 5 nm fabrication process. Will this growth be everlasting? Definitely not, because eventually the quantum effects start to take dominance and the cost and energy </a:t>
            </a:r>
            <a:r>
              <a:rPr lang="en-US" altLang="zh-CN" baseline="0" dirty="0" err="1"/>
              <a:t>disspation</a:t>
            </a:r>
            <a:r>
              <a:rPr lang="en-US" altLang="zh-CN" baseline="0" dirty="0"/>
              <a:t> vastly outweigh the performance gain as the device continue shrinking.</a:t>
            </a:r>
          </a:p>
          <a:p>
            <a:endParaRPr lang="en-US" altLang="zh-CN" baseline="0" dirty="0"/>
          </a:p>
          <a:p>
            <a:r>
              <a:rPr lang="en-US" altLang="zh-CN" baseline="0" dirty="0"/>
              <a:t>So how to solve this problem? We basically have two choices: a completely new device architecture (like quantum computation) or new material systems. So what will be the future material platform for next-generation devices? It appears if we follow the trend and continue moving upward carbon seems to be very natural choice.</a:t>
            </a:r>
          </a:p>
          <a:p>
            <a:endParaRPr lang="en-US" altLang="zh-CN" baseline="0" dirty="0"/>
          </a:p>
          <a:p>
            <a:r>
              <a:rPr lang="en-US" altLang="zh-CN" baseline="0" dirty="0"/>
              <a:t>Indeed, in recent decades carbon-based materials have receive intensive attention for building next-generation electronics. This includes 1D CNT, 2D graphene, a vast number of organic semiconducting molecules and polymers, and of course diamond.</a:t>
            </a:r>
          </a:p>
        </p:txBody>
      </p:sp>
      <p:sp>
        <p:nvSpPr>
          <p:cNvPr id="4" name="Slide Number Placeholder 3"/>
          <p:cNvSpPr>
            <a:spLocks noGrp="1"/>
          </p:cNvSpPr>
          <p:nvPr>
            <p:ph type="sldNum" sz="quarter" idx="10"/>
          </p:nvPr>
        </p:nvSpPr>
        <p:spPr/>
        <p:txBody>
          <a:bodyPr/>
          <a:lstStyle/>
          <a:p>
            <a:fld id="{B9AC8D19-54AE-42E1-B4A0-E133DA6F7E3A}" type="slidenum">
              <a:rPr lang="en-AU" smtClean="0"/>
              <a:t>3</a:t>
            </a:fld>
            <a:endParaRPr lang="en-AU"/>
          </a:p>
        </p:txBody>
      </p:sp>
    </p:spTree>
    <p:extLst>
      <p:ext uri="{BB962C8B-B14F-4D97-AF65-F5344CB8AC3E}">
        <p14:creationId xmlns:p14="http://schemas.microsoft.com/office/powerpoint/2010/main" val="1778360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Diamond</a:t>
            </a:r>
            <a:r>
              <a:rPr lang="en-US" baseline="0" dirty="0"/>
              <a:t> </a:t>
            </a:r>
            <a:r>
              <a:rPr lang="en-US" altLang="zh-CN" baseline="0" dirty="0"/>
              <a:t>is</a:t>
            </a:r>
            <a:r>
              <a:rPr lang="zh-CN" altLang="en-US" baseline="0" dirty="0"/>
              <a:t> </a:t>
            </a:r>
            <a:r>
              <a:rPr lang="en-US" altLang="zh-CN" baseline="0" dirty="0"/>
              <a:t>much</a:t>
            </a:r>
            <a:r>
              <a:rPr lang="zh-CN" altLang="en-US" baseline="0" dirty="0"/>
              <a:t> </a:t>
            </a:r>
            <a:r>
              <a:rPr lang="en-US" altLang="zh-CN" baseline="0" dirty="0"/>
              <a:t>more</a:t>
            </a:r>
            <a:r>
              <a:rPr lang="zh-CN" altLang="en-US" baseline="0" dirty="0"/>
              <a:t> </a:t>
            </a:r>
            <a:r>
              <a:rPr lang="en-US" altLang="zh-CN" baseline="0" dirty="0"/>
              <a:t>than</a:t>
            </a:r>
            <a:r>
              <a:rPr lang="zh-CN" altLang="en-US" baseline="0" dirty="0"/>
              <a:t> </a:t>
            </a:r>
            <a:r>
              <a:rPr lang="en-US" altLang="zh-CN" baseline="0" dirty="0"/>
              <a:t>just</a:t>
            </a:r>
            <a:r>
              <a:rPr lang="zh-CN" altLang="en-US" baseline="0" dirty="0"/>
              <a:t> </a:t>
            </a:r>
            <a:r>
              <a:rPr lang="en-US" altLang="zh-CN" baseline="0" dirty="0"/>
              <a:t>a</a:t>
            </a:r>
            <a:r>
              <a:rPr lang="zh-CN" altLang="en-US" baseline="0" dirty="0"/>
              <a:t> </a:t>
            </a:r>
            <a:r>
              <a:rPr lang="en-US" altLang="zh-CN" baseline="0" dirty="0"/>
              <a:t>gorgeous</a:t>
            </a:r>
            <a:r>
              <a:rPr lang="zh-CN" altLang="en-US" baseline="0" dirty="0"/>
              <a:t> </a:t>
            </a:r>
            <a:r>
              <a:rPr lang="en-US" altLang="zh-CN" baseline="0" dirty="0" err="1"/>
              <a:t>germstone</a:t>
            </a:r>
            <a:r>
              <a:rPr lang="en-US" altLang="zh-CN" baseline="0" dirty="0"/>
              <a:t>.</a:t>
            </a:r>
            <a:r>
              <a:rPr lang="zh-CN" altLang="en-US" baseline="0" dirty="0"/>
              <a:t> </a:t>
            </a:r>
            <a:r>
              <a:rPr lang="en-US" altLang="zh-CN" baseline="0" dirty="0"/>
              <a:t>It</a:t>
            </a:r>
            <a:r>
              <a:rPr lang="zh-CN" altLang="en-US" baseline="0" dirty="0"/>
              <a:t> </a:t>
            </a:r>
            <a:r>
              <a:rPr lang="en-US" altLang="zh-CN" baseline="0" dirty="0"/>
              <a:t>is</a:t>
            </a:r>
            <a:r>
              <a:rPr lang="zh-CN" altLang="en-US" baseline="0" dirty="0"/>
              <a:t> </a:t>
            </a:r>
            <a:r>
              <a:rPr lang="en-US" altLang="zh-CN" baseline="0" dirty="0"/>
              <a:t>also</a:t>
            </a:r>
            <a:r>
              <a:rPr lang="zh-CN" altLang="en-US" baseline="0" dirty="0"/>
              <a:t> </a:t>
            </a:r>
            <a:r>
              <a:rPr lang="en-US" altLang="zh-CN" baseline="0" dirty="0"/>
              <a:t>an</a:t>
            </a:r>
            <a:r>
              <a:rPr lang="zh-CN" altLang="en-US" baseline="0" dirty="0"/>
              <a:t> </a:t>
            </a:r>
            <a:r>
              <a:rPr lang="en-US" altLang="zh-CN" baseline="0" dirty="0"/>
              <a:t>amazing</a:t>
            </a:r>
            <a:r>
              <a:rPr lang="zh-CN" altLang="en-US" baseline="0" dirty="0"/>
              <a:t> </a:t>
            </a:r>
            <a:r>
              <a:rPr lang="en-US" altLang="zh-CN" baseline="0" dirty="0"/>
              <a:t>material</a:t>
            </a:r>
            <a:r>
              <a:rPr lang="zh-CN" altLang="en-US" baseline="0" dirty="0"/>
              <a:t> </a:t>
            </a:r>
            <a:r>
              <a:rPr lang="en-US" altLang="zh-CN" baseline="0" dirty="0"/>
              <a:t>with</a:t>
            </a:r>
            <a:r>
              <a:rPr lang="en-US" baseline="0" dirty="0"/>
              <a:t> a range of </a:t>
            </a:r>
            <a:r>
              <a:rPr lang="en-US" baseline="0" dirty="0" err="1"/>
              <a:t>extraorindary</a:t>
            </a:r>
            <a:r>
              <a:rPr lang="en-US" baseline="0" dirty="0"/>
              <a:t> material properties, and I’ve listed only a few here. It often possesses the</a:t>
            </a:r>
            <a:r>
              <a:rPr lang="zh-CN" altLang="en-US" baseline="0" dirty="0"/>
              <a:t> </a:t>
            </a:r>
            <a:r>
              <a:rPr lang="en-US" altLang="zh-CN" baseline="0" dirty="0"/>
              <a:t>most</a:t>
            </a:r>
            <a:r>
              <a:rPr lang="en-US" baseline="0" dirty="0"/>
              <a:t> extreme properties in many regards, from mechanical, thermal, electronic, chemical.</a:t>
            </a:r>
          </a:p>
          <a:p>
            <a:endParaRPr lang="en-US" baseline="0" dirty="0"/>
          </a:p>
          <a:p>
            <a:r>
              <a:rPr lang="en-US" baseline="0" dirty="0"/>
              <a:t>Natural diamond of course is very scarce, and for industrial applications people need synthetic diamond. HPHT can produce diamond crystals but tends to be small and energy consuming. The most practical methods of producing large, high quality diamond </a:t>
            </a:r>
            <a:r>
              <a:rPr lang="en-US" baseline="0" dirty="0" err="1"/>
              <a:t>crytals</a:t>
            </a:r>
            <a:r>
              <a:rPr lang="en-US" baseline="0" dirty="0"/>
              <a:t> is by chemical vapor deposition. The cost can be potentially very small as you need carbon-containing </a:t>
            </a:r>
            <a:r>
              <a:rPr lang="en-US" baseline="0" dirty="0" err="1"/>
              <a:t>precusor</a:t>
            </a:r>
            <a:r>
              <a:rPr lang="en-US" baseline="0" dirty="0"/>
              <a:t> gases like methane. The major </a:t>
            </a:r>
            <a:r>
              <a:rPr lang="en-US" baseline="0" dirty="0" err="1"/>
              <a:t>challnege</a:t>
            </a:r>
            <a:r>
              <a:rPr lang="en-US" baseline="0" dirty="0"/>
              <a:t> now with CVD growth is how to increase the size of diamond wafers.</a:t>
            </a:r>
          </a:p>
        </p:txBody>
      </p:sp>
      <p:sp>
        <p:nvSpPr>
          <p:cNvPr id="4" name="Slide Number Placeholder 3"/>
          <p:cNvSpPr>
            <a:spLocks noGrp="1"/>
          </p:cNvSpPr>
          <p:nvPr>
            <p:ph type="sldNum" sz="quarter" idx="10"/>
          </p:nvPr>
        </p:nvSpPr>
        <p:spPr/>
        <p:txBody>
          <a:bodyPr/>
          <a:lstStyle/>
          <a:p>
            <a:fld id="{B9AC8D19-54AE-42E1-B4A0-E133DA6F7E3A}" type="slidenum">
              <a:rPr lang="en-AU" smtClean="0"/>
              <a:t>4</a:t>
            </a:fld>
            <a:endParaRPr lang="en-AU"/>
          </a:p>
        </p:txBody>
      </p:sp>
    </p:spTree>
    <p:extLst>
      <p:ext uri="{BB962C8B-B14F-4D97-AF65-F5344CB8AC3E}">
        <p14:creationId xmlns:p14="http://schemas.microsoft.com/office/powerpoint/2010/main" val="2467042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Endowed</a:t>
            </a:r>
            <a:r>
              <a:rPr lang="en-US" baseline="0" dirty="0"/>
              <a:t> with these exceptional material properties, diamond can find applications in almost every technological domains. For example, used in drills and polishing tools by exploiting its extreme hardness. Used for building electronic components which is the focus of today’s talk. For used as heat sinks in power device. Used for quantum computation by harvesting the unique quantum properties of the nitrogen-vacancy </a:t>
            </a:r>
            <a:r>
              <a:rPr lang="en-US" baseline="0" dirty="0" err="1"/>
              <a:t>centres</a:t>
            </a:r>
            <a:r>
              <a:rPr lang="en-US" baseline="0" dirty="0"/>
              <a:t> in diamond. Or to treat wastewater by taking advantage of the wide electrochemical potential window of diamond electrodes. diamond is also bio-</a:t>
            </a:r>
            <a:r>
              <a:rPr lang="en-US" baseline="0" dirty="0" err="1"/>
              <a:t>compatile</a:t>
            </a:r>
            <a:r>
              <a:rPr lang="en-US" baseline="0" dirty="0"/>
              <a:t>, meaning it can be implanted in human bodies without causing any medical implications. An elegant example of this is the Bionic eye project developed in </a:t>
            </a:r>
            <a:r>
              <a:rPr lang="en-US" baseline="0" dirty="0" err="1"/>
              <a:t>Melboure</a:t>
            </a:r>
            <a:r>
              <a:rPr lang="en-US" baseline="0" dirty="0"/>
              <a:t> Uni. The NV </a:t>
            </a:r>
            <a:r>
              <a:rPr lang="en-US" baseline="0" dirty="0" err="1"/>
              <a:t>centres</a:t>
            </a:r>
            <a:r>
              <a:rPr lang="en-US" baseline="0" dirty="0"/>
              <a:t> inside diamond is also extremely sensitive to external spins and it can be made into extremely sensitive quantum and biological sensors. Quite often an application would make use not just one but a combination of properties.</a:t>
            </a:r>
          </a:p>
          <a:p>
            <a:endParaRPr lang="en-US" baseline="0" dirty="0"/>
          </a:p>
          <a:p>
            <a:r>
              <a:rPr lang="en-US" altLang="zh-CN" baseline="0" dirty="0"/>
              <a:t>(</a:t>
            </a:r>
            <a:r>
              <a:rPr lang="en-US" baseline="0" dirty="0"/>
              <a:t>There are many other applications that are not included in this slides. But I hope it helps to convince you that diamond is truly a wonderful material.</a:t>
            </a:r>
            <a:r>
              <a:rPr lang="en-US" altLang="zh-CN" baseline="0" dirty="0"/>
              <a:t>)</a:t>
            </a:r>
            <a:endParaRPr lang="en-US" baseline="0" dirty="0"/>
          </a:p>
        </p:txBody>
      </p:sp>
      <p:sp>
        <p:nvSpPr>
          <p:cNvPr id="4" name="Slide Number Placeholder 3"/>
          <p:cNvSpPr>
            <a:spLocks noGrp="1"/>
          </p:cNvSpPr>
          <p:nvPr>
            <p:ph type="sldNum" sz="quarter" idx="10"/>
          </p:nvPr>
        </p:nvSpPr>
        <p:spPr/>
        <p:txBody>
          <a:bodyPr/>
          <a:lstStyle/>
          <a:p>
            <a:fld id="{B9AC8D19-54AE-42E1-B4A0-E133DA6F7E3A}" type="slidenum">
              <a:rPr lang="en-AU" smtClean="0"/>
              <a:t>5</a:t>
            </a:fld>
            <a:endParaRPr lang="en-AU"/>
          </a:p>
        </p:txBody>
      </p:sp>
    </p:spTree>
    <p:extLst>
      <p:ext uri="{BB962C8B-B14F-4D97-AF65-F5344CB8AC3E}">
        <p14:creationId xmlns:p14="http://schemas.microsoft.com/office/powerpoint/2010/main" val="3081321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Herbert</a:t>
            </a:r>
            <a:r>
              <a:rPr lang="en-US" baseline="0" dirty="0"/>
              <a:t> Kroemer, who one the Nobel Prize in Physics in 2000, has a famous quote ”Interface is the device”. He meant for silicon heterostructures, but it equally applies to most other materials and the devices built upon.</a:t>
            </a:r>
          </a:p>
          <a:p>
            <a:endParaRPr lang="en-US" baseline="0" dirty="0"/>
          </a:p>
          <a:p>
            <a:r>
              <a:rPr lang="en-US" baseline="0" dirty="0"/>
              <a:t>Diamond is no exception. Almost all the applications mentioned in the previous slide depends critically on the surface properties and functionalities of diamond. (</a:t>
            </a:r>
            <a:r>
              <a:rPr lang="en-US" baseline="0" dirty="0" err="1"/>
              <a:t>afterall</a:t>
            </a:r>
            <a:r>
              <a:rPr lang="en-US" baseline="0" dirty="0"/>
              <a:t> surface is what a material is exposing itself to the external world). The most studied diamond surface is the (001) surface. In the ideally truncated structure, each topmost carbon atom has two dangling bonds, and the surface will undergo surface reconstruction to reduce its surface energy. In ultrahigh vacuum environment, the neighbouring carbon atoms will form a dimer via a sigma bond, the remaining two dangling p-orbitals form a strained pi-bond. So the entire bare diamond 001 surface behaves like a giant unsaturated organic molecules with many double bonds. So this surface can readily react with organic molecules, and serves as a template substrate for organic functionalisation.</a:t>
            </a:r>
          </a:p>
          <a:p>
            <a:endParaRPr lang="en-US" baseline="0" dirty="0"/>
          </a:p>
          <a:p>
            <a:r>
              <a:rPr lang="en-US" baseline="0" dirty="0"/>
              <a:t>If we expose the bare surface to hydrogen plasma in a plasma reactor, the surface will become hydrogen-terminated. This hydrogen passivation makes the surface very stable and chemically inert. You can put a H-terminated diamond sample in your cabinet and </a:t>
            </a:r>
            <a:r>
              <a:rPr lang="en-US" baseline="0" dirty="0" err="1"/>
              <a:t>remeasure</a:t>
            </a:r>
            <a:r>
              <a:rPr lang="en-US" baseline="0" dirty="0"/>
              <a:t> it after a year and surface properties won’t change. In reality, we always start with a H-terminated sample, put it in UHV and heat it up to about 1000 C to completely desorb H to get the bare surface.</a:t>
            </a:r>
          </a:p>
          <a:p>
            <a:endParaRPr lang="en-US" baseline="0" dirty="0"/>
          </a:p>
          <a:p>
            <a:r>
              <a:rPr lang="en-US" baseline="0" dirty="0"/>
              <a:t>Another consequence of H termination is it creates a surface dipole layer because of the dipolar C-H bond. The dipole layers pulls down the vacuum level to an extent that it is directly below the surface conduction band minimum, leading to a negative electron affinity. NEA surface is usually a very good electron emitter, because secondary electrons that </a:t>
            </a:r>
            <a:r>
              <a:rPr lang="en-US" baseline="0" dirty="0" err="1"/>
              <a:t>thermalise</a:t>
            </a:r>
            <a:r>
              <a:rPr lang="en-US" baseline="0" dirty="0"/>
              <a:t> to the bottom of conduction band can be emitted into vacuum without any energy barriers. This strong secondary electron emission can be directly measured by photoemission if one measures the low </a:t>
            </a:r>
            <a:r>
              <a:rPr lang="en-US" baseline="0" dirty="0" err="1"/>
              <a:t>kentic</a:t>
            </a:r>
            <a:r>
              <a:rPr lang="en-US" baseline="0" dirty="0"/>
              <a:t> energy region of the spectra. These sharp peaks are electrons emitted directly from diamond CBM. And the emission intensity is several orders of magnitude higher that from the bare surface which has a regular positive EA if we lay them together in the same plot.</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6</a:t>
            </a:fld>
            <a:endParaRPr lang="en-AU"/>
          </a:p>
        </p:txBody>
      </p:sp>
    </p:spTree>
    <p:extLst>
      <p:ext uri="{BB962C8B-B14F-4D97-AF65-F5344CB8AC3E}">
        <p14:creationId xmlns:p14="http://schemas.microsoft.com/office/powerpoint/2010/main" val="1742561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t>
            </a:r>
            <a:r>
              <a:rPr lang="en-US" baseline="0" dirty="0"/>
              <a:t> I said, the bare diamond surface dimers behave very much like a ethylene molecule, so it can react with other molecules quite readily, by which we can easily anchor functional molecules on diamond surface to realise surface functionalisation.</a:t>
            </a:r>
          </a:p>
          <a:p>
            <a:endParaRPr lang="en-US" baseline="0" dirty="0"/>
          </a:p>
          <a:p>
            <a:r>
              <a:rPr lang="en-US" baseline="0" dirty="0"/>
              <a:t>For example, we dosed a molecule called 1,3butadiene molecule on bare diamond surface, and the molecule can react with the surface dimer at room temperature via the 4+2 cycloaddition by breaking the pi bond and forming a cyclohexene-like structure. The resulting structure retains a double bond which allows further reaction to occur.</a:t>
            </a:r>
          </a:p>
          <a:p>
            <a:endParaRPr lang="en-US" baseline="0" dirty="0"/>
          </a:p>
          <a:p>
            <a:r>
              <a:rPr lang="en-US" baseline="0" dirty="0"/>
              <a:t>Similarly, conjugated organic semiconducting molecules such as </a:t>
            </a:r>
            <a:r>
              <a:rPr lang="en-US" baseline="0" dirty="0" err="1"/>
              <a:t>CuPc</a:t>
            </a:r>
            <a:r>
              <a:rPr lang="en-US" baseline="0" dirty="0"/>
              <a:t> can also be covalently </a:t>
            </a:r>
            <a:r>
              <a:rPr lang="en-US" baseline="0" dirty="0" err="1"/>
              <a:t>archored</a:t>
            </a:r>
            <a:r>
              <a:rPr lang="en-US" baseline="0" dirty="0"/>
              <a:t> to bare diamond surface as confirmed by photoemissions.</a:t>
            </a:r>
          </a:p>
          <a:p>
            <a:endParaRPr lang="en-US" baseline="0" dirty="0"/>
          </a:p>
          <a:p>
            <a:r>
              <a:rPr lang="en-US" baseline="0" dirty="0"/>
              <a:t>Both reactions transforms the bare diamond surface from a regular positive electron affinity surface with low electron emissions to a NEA surface with very high electron emissions. The reason is quite simple. All these molecules have numerous terminal C-H bonds which will point into the vacuum after </a:t>
            </a:r>
            <a:r>
              <a:rPr lang="en-US" baseline="0" dirty="0" err="1"/>
              <a:t>moleules</a:t>
            </a:r>
            <a:r>
              <a:rPr lang="en-US" baseline="0" dirty="0"/>
              <a:t> anchored to diamond </a:t>
            </a:r>
            <a:r>
              <a:rPr lang="en-US" baseline="0" dirty="0" err="1"/>
              <a:t>surfces</a:t>
            </a:r>
            <a:r>
              <a:rPr lang="en-US" baseline="0" dirty="0"/>
              <a:t>. They thus create a dipole layer similar to the H-terminated diamond surface, leading to the observed NEA, and facilitate electron emissions.</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7</a:t>
            </a:fld>
            <a:endParaRPr lang="en-AU"/>
          </a:p>
        </p:txBody>
      </p:sp>
    </p:spTree>
    <p:extLst>
      <p:ext uri="{BB962C8B-B14F-4D97-AF65-F5344CB8AC3E}">
        <p14:creationId xmlns:p14="http://schemas.microsoft.com/office/powerpoint/2010/main" val="1944043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applications are there</a:t>
            </a:r>
            <a:r>
              <a:rPr lang="en-US" baseline="0" dirty="0"/>
              <a:t> for the </a:t>
            </a:r>
            <a:r>
              <a:rPr lang="en-US" baseline="0" dirty="0" err="1"/>
              <a:t>functionalised</a:t>
            </a:r>
            <a:r>
              <a:rPr lang="en-US" baseline="0" dirty="0"/>
              <a:t> diamond surfaces with a NEA?  </a:t>
            </a:r>
            <a:r>
              <a:rPr lang="en-US" dirty="0"/>
              <a:t>Apart from applications in cold</a:t>
            </a:r>
            <a:r>
              <a:rPr lang="en-US" baseline="0" dirty="0"/>
              <a:t> cathode, field emitters which certainly benefit from high electron emission surfaces, an emerging field is in </a:t>
            </a:r>
            <a:r>
              <a:rPr lang="en-US" baseline="0" dirty="0" err="1"/>
              <a:t>photocatalyst</a:t>
            </a:r>
            <a:r>
              <a:rPr lang="en-US" baseline="0" dirty="0"/>
              <a:t>. The underlying principle is simple: diamond with NEA when </a:t>
            </a:r>
            <a:r>
              <a:rPr lang="en-US" baseline="0" dirty="0" err="1"/>
              <a:t>illumiated</a:t>
            </a:r>
            <a:r>
              <a:rPr lang="en-US" baseline="0" dirty="0"/>
              <a:t> </a:t>
            </a:r>
            <a:r>
              <a:rPr lang="mr-IN" baseline="0" dirty="0"/>
              <a:t>…</a:t>
            </a:r>
            <a:r>
              <a:rPr lang="en-US" baseline="0" dirty="0"/>
              <a:t>. . And diamond essentially works as a solid state source of solvated electrons with high reducing power.</a:t>
            </a:r>
            <a:endParaRPr lang="en-US" dirty="0"/>
          </a:p>
          <a:p>
            <a:endParaRPr lang="en-US" dirty="0"/>
          </a:p>
          <a:p>
            <a:r>
              <a:rPr lang="en-US" dirty="0"/>
              <a:t>An elegant</a:t>
            </a:r>
            <a:r>
              <a:rPr lang="en-US" baseline="0" dirty="0"/>
              <a:t> example is recently shown </a:t>
            </a:r>
            <a:r>
              <a:rPr lang="en-US" dirty="0"/>
              <a:t>by</a:t>
            </a:r>
            <a:r>
              <a:rPr lang="en-US" baseline="0" dirty="0"/>
              <a:t> </a:t>
            </a:r>
            <a:r>
              <a:rPr lang="en-US" baseline="0" dirty="0" err="1"/>
              <a:t>Hamers</a:t>
            </a:r>
            <a:r>
              <a:rPr lang="en-US" baseline="0" dirty="0"/>
              <a:t>’ group in Wisconsin Madison. They have demonstrated </a:t>
            </a:r>
            <a:r>
              <a:rPr lang="en-US" dirty="0"/>
              <a:t>reduction of N2</a:t>
            </a:r>
            <a:r>
              <a:rPr lang="en-US" baseline="0" dirty="0"/>
              <a:t> to ammonia at ambient </a:t>
            </a:r>
            <a:r>
              <a:rPr lang="en-US" baseline="0" dirty="0" err="1"/>
              <a:t>termpertures</a:t>
            </a:r>
            <a:r>
              <a:rPr lang="en-US" baseline="0" dirty="0"/>
              <a:t> and pressures with a H-terminated diamond immersed in water and illuminated with UV light.</a:t>
            </a:r>
          </a:p>
          <a:p>
            <a:endParaRPr lang="en-US" baseline="0" dirty="0"/>
          </a:p>
          <a:p>
            <a:r>
              <a:rPr lang="en-US" baseline="0" dirty="0"/>
              <a:t>There are limitations in H-termination for this purpose:</a:t>
            </a:r>
          </a:p>
          <a:p>
            <a:endParaRPr lang="en-US" baseline="0" dirty="0"/>
          </a:p>
          <a:p>
            <a:r>
              <a:rPr lang="en-US" baseline="0" dirty="0"/>
              <a:t>Firstly when diamond is in contact with water, there will be a significant upward band bending in diamond that greatly reduces electron emission.</a:t>
            </a:r>
          </a:p>
          <a:p>
            <a:r>
              <a:rPr lang="en-US" baseline="0" dirty="0"/>
              <a:t>Secondly, surface is prone to slow oxidation in solvents (</a:t>
            </a:r>
            <a:r>
              <a:rPr lang="en-US" baseline="0" dirty="0" err="1"/>
              <a:t>hydroxl</a:t>
            </a:r>
            <a:r>
              <a:rPr lang="en-US" baseline="0" dirty="0"/>
              <a:t> groups and ether-bridged oxygen species).</a:t>
            </a:r>
          </a:p>
          <a:p>
            <a:endParaRPr lang="en-US" baseline="0" dirty="0"/>
          </a:p>
          <a:p>
            <a:r>
              <a:rPr lang="en-US" baseline="0" dirty="0"/>
              <a:t>More robust NEA surfaces for diamond are needed. The surface functionalisation of diamond potentially can provide a promising way to achieve this as we can engineer the surface chemistry while maintaining the NEA.</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8</a:t>
            </a:fld>
            <a:endParaRPr lang="en-AU"/>
          </a:p>
        </p:txBody>
      </p:sp>
    </p:spTree>
    <p:extLst>
      <p:ext uri="{BB962C8B-B14F-4D97-AF65-F5344CB8AC3E}">
        <p14:creationId xmlns:p14="http://schemas.microsoft.com/office/powerpoint/2010/main" val="868263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Apart</a:t>
            </a:r>
            <a:r>
              <a:rPr lang="en-US" baseline="0" dirty="0"/>
              <a:t> from the H-termination and organic termination via surface functionalisation, we are also searching for other types of termination. The motivation for a new termination is to do the N-V </a:t>
            </a:r>
            <a:r>
              <a:rPr lang="en-US" baseline="0" dirty="0" err="1"/>
              <a:t>centres</a:t>
            </a:r>
            <a:r>
              <a:rPr lang="en-US" baseline="0" dirty="0"/>
              <a:t> in diamond  which are negatively </a:t>
            </a:r>
            <a:r>
              <a:rPr lang="en-US" baseline="0" dirty="0" err="1"/>
              <a:t>chaged</a:t>
            </a:r>
            <a:r>
              <a:rPr lang="en-US" baseline="0" dirty="0"/>
              <a:t> defects in diamond. There are well-defined electron spin states associated with these defect </a:t>
            </a:r>
            <a:r>
              <a:rPr lang="en-US" baseline="0" dirty="0" err="1"/>
              <a:t>centres</a:t>
            </a:r>
            <a:r>
              <a:rPr lang="en-US" baseline="0" dirty="0"/>
              <a:t> they are very sensitive to external electron and magnetic fields. So in addition for applications in quantum computation, NV </a:t>
            </a:r>
            <a:r>
              <a:rPr lang="en-US" baseline="0" dirty="0" err="1"/>
              <a:t>centres</a:t>
            </a:r>
            <a:r>
              <a:rPr lang="en-US" baseline="0" dirty="0"/>
              <a:t> in diamond can be employed for use in </a:t>
            </a:r>
            <a:r>
              <a:rPr lang="en-US" baseline="0" dirty="0" err="1"/>
              <a:t>nanomagnetometry</a:t>
            </a:r>
            <a:r>
              <a:rPr lang="en-US" baseline="0" dirty="0"/>
              <a:t> and </a:t>
            </a:r>
            <a:r>
              <a:rPr lang="en-US" baseline="0" dirty="0" err="1"/>
              <a:t>biosensing</a:t>
            </a:r>
            <a:r>
              <a:rPr lang="en-US" baseline="0" dirty="0"/>
              <a:t>.</a:t>
            </a:r>
          </a:p>
          <a:p>
            <a:endParaRPr lang="en-US" baseline="0" dirty="0"/>
          </a:p>
          <a:p>
            <a:r>
              <a:rPr lang="en-US" baseline="0" dirty="0"/>
              <a:t>The NV </a:t>
            </a:r>
            <a:r>
              <a:rPr lang="en-US" baseline="0" dirty="0" err="1"/>
              <a:t>centres</a:t>
            </a:r>
            <a:r>
              <a:rPr lang="en-US" baseline="0" dirty="0"/>
              <a:t> apparently have to be very close to diamond surface in order to sense molecules on diamond surface. Consequently, the surface termination of diamond becomes very critical to maintain the spin coherence of those near-surface NV </a:t>
            </a:r>
            <a:r>
              <a:rPr lang="en-US" baseline="0" dirty="0" err="1"/>
              <a:t>centres</a:t>
            </a:r>
            <a:r>
              <a:rPr lang="en-US" baseline="0" dirty="0"/>
              <a:t>. The current termination like H-termination is not ideal for this application since the upward band bending I mentioned earlier tends to alter the charge state of the NV </a:t>
            </a:r>
            <a:r>
              <a:rPr lang="en-US" baseline="0" dirty="0" err="1"/>
              <a:t>centres</a:t>
            </a:r>
            <a:r>
              <a:rPr lang="en-US" baseline="0" dirty="0"/>
              <a:t>. The in-gaps states associated other types of termination like O-termination also leads to </a:t>
            </a:r>
            <a:r>
              <a:rPr lang="en-US" baseline="0" dirty="0" err="1"/>
              <a:t>decoherence</a:t>
            </a:r>
            <a:r>
              <a:rPr lang="en-US" baseline="0" dirty="0"/>
              <a:t>, reducing the sensitivity of devices.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9</a:t>
            </a:fld>
            <a:endParaRPr lang="en-AU"/>
          </a:p>
        </p:txBody>
      </p:sp>
    </p:spTree>
    <p:extLst>
      <p:ext uri="{BB962C8B-B14F-4D97-AF65-F5344CB8AC3E}">
        <p14:creationId xmlns:p14="http://schemas.microsoft.com/office/powerpoint/2010/main" val="2975261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search</a:t>
            </a:r>
            <a:r>
              <a:rPr lang="en-US" baseline="0" dirty="0"/>
              <a:t> or new termination </a:t>
            </a:r>
            <a:r>
              <a:rPr lang="en-US" baseline="0" dirty="0" err="1"/>
              <a:t>protocal</a:t>
            </a:r>
            <a:r>
              <a:rPr lang="en-US" baseline="0" dirty="0"/>
              <a:t> for diamond quantum sensing, silicon comes into our mind for a few reason. Firstly, silicon, like carbon has nuclear-spin-free isotopes (Si 28, Si 30) so it offer spin-free termination avoid </a:t>
            </a:r>
            <a:r>
              <a:rPr lang="en-US" baseline="0" dirty="0" err="1"/>
              <a:t>inteferenace</a:t>
            </a:r>
            <a:r>
              <a:rPr lang="en-US" baseline="0" dirty="0"/>
              <a:t> with the NV </a:t>
            </a:r>
            <a:r>
              <a:rPr lang="en-US" baseline="0" dirty="0" err="1"/>
              <a:t>centres</a:t>
            </a:r>
            <a:r>
              <a:rPr lang="en-US" baseline="0" dirty="0"/>
              <a:t>. Secondly, Si is know to form stable Sp3 bonds as in </a:t>
            </a:r>
            <a:r>
              <a:rPr lang="en-US" baseline="0" dirty="0" err="1"/>
              <a:t>SiC.</a:t>
            </a:r>
            <a:r>
              <a:rPr lang="en-US" baseline="0" dirty="0"/>
              <a:t> Also </a:t>
            </a:r>
            <a:r>
              <a:rPr lang="en-US" baseline="0" dirty="0" err="1"/>
              <a:t>Sicion</a:t>
            </a:r>
            <a:r>
              <a:rPr lang="en-US" baseline="0" dirty="0"/>
              <a:t> has a rich surface chemistry which allows for further </a:t>
            </a:r>
            <a:r>
              <a:rPr lang="en-US" baseline="0" dirty="0" err="1"/>
              <a:t>functionalisations</a:t>
            </a:r>
            <a:r>
              <a:rPr lang="en-US" baseline="0" dirty="0"/>
              <a:t>.</a:t>
            </a:r>
            <a:endParaRPr lang="en-US" dirty="0"/>
          </a:p>
          <a:p>
            <a:endParaRPr lang="en-US" dirty="0"/>
          </a:p>
          <a:p>
            <a:r>
              <a:rPr lang="en-US" dirty="0"/>
              <a:t>So</a:t>
            </a:r>
            <a:r>
              <a:rPr lang="en-US" baseline="0" dirty="0"/>
              <a:t> we start with a regular H-terminated diamond which shows the 2x1 surface reconstruction LEED patterns. We then evaporated about 1 monolayer Si from a silicon source directly onto diamond. The evaporated Si layer is amorphous so the LEED spots become diffused. Then the surface is </a:t>
            </a:r>
            <a:r>
              <a:rPr lang="en-US" baseline="0" dirty="0" err="1"/>
              <a:t>anealed</a:t>
            </a:r>
            <a:r>
              <a:rPr lang="en-US" baseline="0" dirty="0"/>
              <a:t> up to 920 C for a short while. The high T annealing has multiple functions: it desorb the H to allow underlying carbon to bond with silicon atoms. It evaporates away excessive silicon atoms. We end up with a new silicon-terminated diamond surface with 3x1 surface periodicity. By </a:t>
            </a:r>
            <a:r>
              <a:rPr lang="en-US" baseline="0" dirty="0" err="1"/>
              <a:t>analysing</a:t>
            </a:r>
            <a:r>
              <a:rPr lang="en-US" baseline="0" dirty="0"/>
              <a:t> high-solution </a:t>
            </a:r>
            <a:r>
              <a:rPr lang="en-US" baseline="0" dirty="0" err="1"/>
              <a:t>photoemissin</a:t>
            </a:r>
            <a:r>
              <a:rPr lang="en-US" baseline="0" dirty="0"/>
              <a:t> </a:t>
            </a:r>
            <a:r>
              <a:rPr lang="en-US" baseline="0" dirty="0" err="1"/>
              <a:t>specra</a:t>
            </a:r>
            <a:r>
              <a:rPr lang="en-US" baseline="0" dirty="0"/>
              <a:t> of C 1s and Si 2p, we arrive at a structural model shown here. Each Si atoms is bonded with two underlying carbon atoms.</a:t>
            </a:r>
            <a:endParaRPr lang="en-US" dirty="0"/>
          </a:p>
          <a:p>
            <a:endParaRPr lang="en-US" dirty="0"/>
          </a:p>
          <a:p>
            <a:endParaRPr lang="en-US" dirty="0"/>
          </a:p>
          <a:p>
            <a:endParaRPr lang="en-US" dirty="0"/>
          </a:p>
          <a:p>
            <a:r>
              <a:rPr lang="en-US" dirty="0"/>
              <a:t>XPS data:</a:t>
            </a:r>
          </a:p>
          <a:p>
            <a:endParaRPr lang="en-US" dirty="0"/>
          </a:p>
          <a:p>
            <a:r>
              <a:rPr lang="en-US" dirty="0"/>
              <a:t>C1s: downward band-bending from Bulk diamond component</a:t>
            </a:r>
            <a:r>
              <a:rPr lang="en-US" baseline="0" dirty="0"/>
              <a:t> about 0.23 eV; C3: C-Si-O</a:t>
            </a:r>
          </a:p>
          <a:p>
            <a:endParaRPr lang="en-US" baseline="0" dirty="0"/>
          </a:p>
          <a:p>
            <a:r>
              <a:rPr lang="en-US" baseline="0" dirty="0"/>
              <a:t>Si 2p: C5 Si bonded to O</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10</a:t>
            </a:fld>
            <a:endParaRPr lang="en-AU"/>
          </a:p>
        </p:txBody>
      </p:sp>
    </p:spTree>
    <p:extLst>
      <p:ext uri="{BB962C8B-B14F-4D97-AF65-F5344CB8AC3E}">
        <p14:creationId xmlns:p14="http://schemas.microsoft.com/office/powerpoint/2010/main" val="3664462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determine the electronics structures of the Si-terminated surface in order to assess its implication to NV </a:t>
            </a:r>
            <a:r>
              <a:rPr lang="en-US" baseline="0" dirty="0" err="1"/>
              <a:t>centres</a:t>
            </a:r>
            <a:r>
              <a:rPr lang="en-US" baseline="0" dirty="0"/>
              <a:t>, we performed both angle-integrated and angle-</a:t>
            </a:r>
            <a:r>
              <a:rPr lang="en-US" baseline="0" dirty="0" err="1"/>
              <a:t>resovled</a:t>
            </a:r>
            <a:r>
              <a:rPr lang="en-US" baseline="0" dirty="0"/>
              <a:t> PES at the valence bands. </a:t>
            </a:r>
          </a:p>
          <a:p>
            <a:endParaRPr lang="en-US" baseline="0" dirty="0"/>
          </a:p>
          <a:p>
            <a:endParaRPr lang="en-US" baseline="0" dirty="0"/>
          </a:p>
          <a:p>
            <a:r>
              <a:rPr lang="en-US" dirty="0"/>
              <a:t>Normal emission</a:t>
            </a:r>
            <a:r>
              <a:rPr lang="en-US" baseline="0" dirty="0"/>
              <a:t> reveal a new states at around 2eV that does not disperse with energy, therefore ascribed as occupied surface states.</a:t>
            </a:r>
          </a:p>
          <a:p>
            <a:endParaRPr lang="en-US" baseline="0" dirty="0"/>
          </a:p>
          <a:p>
            <a:r>
              <a:rPr lang="en-US" dirty="0"/>
              <a:t>This</a:t>
            </a:r>
            <a:r>
              <a:rPr lang="en-US" baseline="0" dirty="0"/>
              <a:t> states also hardly disperse along the surface , and this is </a:t>
            </a:r>
            <a:r>
              <a:rPr lang="en-US" dirty="0"/>
              <a:t>consistent</a:t>
            </a:r>
            <a:r>
              <a:rPr lang="en-US" baseline="0" dirty="0"/>
              <a:t> with the non-dispersive dangling bonds. (Energy position consistent with that to Si surface) So we believe this SS is associated with the dangling bonds of terminating Si atoms.</a:t>
            </a:r>
          </a:p>
          <a:p>
            <a:endParaRPr lang="en-US" baseline="0" dirty="0"/>
          </a:p>
          <a:p>
            <a:r>
              <a:rPr lang="en-US" baseline="0" dirty="0"/>
              <a:t>The order Si DBs </a:t>
            </a:r>
            <a:r>
              <a:rPr lang="en-US" baseline="0" dirty="0" err="1"/>
              <a:t>prvides</a:t>
            </a:r>
            <a:r>
              <a:rPr lang="en-US" baseline="0" dirty="0"/>
              <a:t> a periodic </a:t>
            </a:r>
            <a:r>
              <a:rPr lang="en-US" baseline="0" dirty="0" err="1"/>
              <a:t>arrars</a:t>
            </a:r>
            <a:r>
              <a:rPr lang="en-US" baseline="0" dirty="0"/>
              <a:t> of DBs, and it allows for further surface </a:t>
            </a:r>
            <a:r>
              <a:rPr lang="en-US" baseline="0" dirty="0" err="1"/>
              <a:t>fucntioanlsiation</a:t>
            </a:r>
            <a:r>
              <a:rPr lang="en-US" baseline="0" dirty="0"/>
              <a:t> to </a:t>
            </a:r>
            <a:r>
              <a:rPr lang="en-US" baseline="0" dirty="0" err="1"/>
              <a:t>dliberately</a:t>
            </a:r>
            <a:r>
              <a:rPr lang="en-US" baseline="0" dirty="0"/>
              <a:t> couple shallow NV </a:t>
            </a:r>
            <a:r>
              <a:rPr lang="en-US" baseline="0" dirty="0" err="1"/>
              <a:t>centres</a:t>
            </a:r>
            <a:r>
              <a:rPr lang="en-US" baseline="0" dirty="0"/>
              <a:t> to surface spins in a quantum </a:t>
            </a:r>
            <a:r>
              <a:rPr lang="en-US" baseline="0" dirty="0" err="1"/>
              <a:t>regsiter</a:t>
            </a:r>
            <a:r>
              <a:rPr lang="en-US" baseline="0" dirty="0"/>
              <a:t> scheme.</a:t>
            </a:r>
          </a:p>
        </p:txBody>
      </p:sp>
      <p:sp>
        <p:nvSpPr>
          <p:cNvPr id="4" name="Slide Number Placeholder 3"/>
          <p:cNvSpPr>
            <a:spLocks noGrp="1"/>
          </p:cNvSpPr>
          <p:nvPr>
            <p:ph type="sldNum" sz="quarter" idx="10"/>
          </p:nvPr>
        </p:nvSpPr>
        <p:spPr/>
        <p:txBody>
          <a:bodyPr/>
          <a:lstStyle/>
          <a:p>
            <a:fld id="{B9AC8D19-54AE-42E1-B4A0-E133DA6F7E3A}" type="slidenum">
              <a:rPr lang="en-AU" smtClean="0"/>
              <a:t>11</a:t>
            </a:fld>
            <a:endParaRPr lang="en-AU"/>
          </a:p>
        </p:txBody>
      </p:sp>
    </p:spTree>
    <p:extLst>
      <p:ext uri="{BB962C8B-B14F-4D97-AF65-F5344CB8AC3E}">
        <p14:creationId xmlns:p14="http://schemas.microsoft.com/office/powerpoint/2010/main" val="2519217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r>
              <a:rPr lang="en-US" baseline="0" dirty="0"/>
              <a:t> K-edge NEXAFS provides important information on the unoccupied states of the surface. The spectra on top is for the H-terminated surface. It shows typical structures for bulk diamond. The surface information is mostly contained in the pre-edge region including the states associated with C-H bonds and some dangling bonds due to imperfect termination.</a:t>
            </a:r>
          </a:p>
          <a:p>
            <a:endParaRPr lang="en-US" baseline="0" dirty="0"/>
          </a:p>
          <a:p>
            <a:r>
              <a:rPr lang="en-US" baseline="0" dirty="0"/>
              <a:t>After Si termination, the pre-edge part changes completely. It consists of multiple states that can be </a:t>
            </a:r>
            <a:r>
              <a:rPr lang="en-US" baseline="0" dirty="0" err="1"/>
              <a:t>deconvoluted</a:t>
            </a:r>
            <a:r>
              <a:rPr lang="en-US" baseline="0" dirty="0"/>
              <a:t> by peak fitting. These states are unoccupied states arising from the silicon termination. We can plot these states with respect to diamond band gap and examine their relative alignment with the relevant states of NV </a:t>
            </a:r>
            <a:r>
              <a:rPr lang="en-US" baseline="0" dirty="0" err="1"/>
              <a:t>centres</a:t>
            </a:r>
            <a:r>
              <a:rPr lang="en-US" baseline="0" dirty="0"/>
              <a:t> which are green lines here. The black and grey are VB and CB edges. Note </a:t>
            </a:r>
            <a:r>
              <a:rPr lang="en-US" baseline="0" dirty="0" err="1"/>
              <a:t>si</a:t>
            </a:r>
            <a:r>
              <a:rPr lang="en-US" baseline="0" dirty="0"/>
              <a:t>-terminated surface is also a NEA surface so vacuum level is below CB shown as dark grey lines here. Blue line is the occupied surface state shown in the valence band </a:t>
            </a:r>
            <a:r>
              <a:rPr lang="en-US" baseline="0" dirty="0" err="1"/>
              <a:t>specra</a:t>
            </a:r>
            <a:r>
              <a:rPr lang="en-US" baseline="0" dirty="0"/>
              <a:t> in previous slide.</a:t>
            </a:r>
          </a:p>
          <a:p>
            <a:endParaRPr lang="en-US" baseline="0" dirty="0"/>
          </a:p>
          <a:p>
            <a:r>
              <a:rPr lang="en-US" baseline="0" dirty="0"/>
              <a:t>Because we don’t know exactly the origin of the </a:t>
            </a:r>
            <a:r>
              <a:rPr lang="en-US" baseline="0" dirty="0" err="1"/>
              <a:t>elecrons</a:t>
            </a:r>
            <a:r>
              <a:rPr lang="en-US" baseline="0" dirty="0"/>
              <a:t> undergoing NEXAFS transitions for these four states, we have three potential energy level alignment </a:t>
            </a:r>
            <a:r>
              <a:rPr lang="en-US" baseline="0" dirty="0" err="1"/>
              <a:t>scniarios</a:t>
            </a:r>
            <a:r>
              <a:rPr lang="en-US" baseline="0" dirty="0"/>
              <a:t> depending taking the bulk diamond C 1s and two surface components as references to align. But no matter in which case, these in-gap states lie close to the NV </a:t>
            </a:r>
            <a:r>
              <a:rPr lang="en-US" baseline="0" dirty="0" err="1"/>
              <a:t>centres</a:t>
            </a:r>
            <a:r>
              <a:rPr lang="en-US" baseline="0" dirty="0"/>
              <a:t> states and may potentially interfere with the functioning of NV </a:t>
            </a:r>
            <a:r>
              <a:rPr lang="en-US" baseline="0" dirty="0" err="1"/>
              <a:t>centres</a:t>
            </a:r>
            <a:r>
              <a:rPr lang="en-US" baseline="0" dirty="0"/>
              <a:t>. But the spatial distribution of these unoccupied states is also important. If the state is </a:t>
            </a:r>
            <a:r>
              <a:rPr lang="en-US" baseline="0" dirty="0" err="1"/>
              <a:t>highl</a:t>
            </a:r>
            <a:r>
              <a:rPr lang="en-US" baseline="0" dirty="0"/>
              <a:t> </a:t>
            </a:r>
            <a:r>
              <a:rPr lang="en-US" baseline="0" dirty="0" err="1"/>
              <a:t>localised</a:t>
            </a:r>
            <a:r>
              <a:rPr lang="en-US" baseline="0" dirty="0"/>
              <a:t>, then their </a:t>
            </a:r>
            <a:r>
              <a:rPr lang="en-US" baseline="0" dirty="0" err="1"/>
              <a:t>exitence</a:t>
            </a:r>
            <a:r>
              <a:rPr lang="en-US" baseline="0" dirty="0"/>
              <a:t> will hardly affect the NV </a:t>
            </a:r>
            <a:r>
              <a:rPr lang="en-US" baseline="0" dirty="0" err="1"/>
              <a:t>centres</a:t>
            </a:r>
            <a:r>
              <a:rPr lang="en-US" baseline="0" dirty="0"/>
              <a:t>. But if the states is spatially extended penetrating below diamond surface, then NV </a:t>
            </a:r>
            <a:r>
              <a:rPr lang="en-US" baseline="0" dirty="0" err="1"/>
              <a:t>centres</a:t>
            </a:r>
            <a:r>
              <a:rPr lang="en-US" baseline="0" dirty="0"/>
              <a:t> that are within the range of these states may potentially be influenced. We don’t have an </a:t>
            </a:r>
            <a:r>
              <a:rPr lang="en-US" baseline="0" dirty="0" err="1"/>
              <a:t>defnie</a:t>
            </a:r>
            <a:r>
              <a:rPr lang="en-US" baseline="0" dirty="0"/>
              <a:t> answer yet as for the implication of these states. Further experiments need be done to fully assess the application of the silicon termination for improving diamond quantum sensing performance. </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12</a:t>
            </a:fld>
            <a:endParaRPr lang="en-AU"/>
          </a:p>
        </p:txBody>
      </p:sp>
    </p:spTree>
    <p:extLst>
      <p:ext uri="{BB962C8B-B14F-4D97-AF65-F5344CB8AC3E}">
        <p14:creationId xmlns:p14="http://schemas.microsoft.com/office/powerpoint/2010/main" val="1570063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looked</a:t>
            </a:r>
            <a:r>
              <a:rPr lang="en-US" baseline="0" dirty="0"/>
              <a:t> at how we can engineer diamond surfaces through different terminations, let’s shift our focus back to diamond itself as an electronic material for building electronic devices.</a:t>
            </a:r>
            <a:endParaRPr lang="en-US" dirty="0"/>
          </a:p>
          <a:p>
            <a:endParaRPr lang="en-US" dirty="0"/>
          </a:p>
          <a:p>
            <a:r>
              <a:rPr lang="en-US" dirty="0"/>
              <a:t>in combination with excellent thermal conductivity</a:t>
            </a:r>
            <a:r>
              <a:rPr lang="en-US" baseline="0" dirty="0"/>
              <a:t>, </a:t>
            </a:r>
          </a:p>
          <a:p>
            <a:endParaRPr lang="en-US" baseline="0" dirty="0"/>
          </a:p>
          <a:p>
            <a:r>
              <a:rPr lang="en-US" baseline="0" dirty="0"/>
              <a:t>Military, aerospace</a:t>
            </a:r>
            <a:r>
              <a:rPr lang="mr-IN" baseline="0" dirty="0"/>
              <a:t>…</a:t>
            </a:r>
            <a:endParaRPr lang="en-US" baseline="0" dirty="0"/>
          </a:p>
          <a:p>
            <a:endParaRPr lang="en-US" baseline="0" dirty="0"/>
          </a:p>
          <a:p>
            <a:r>
              <a:rPr lang="en-US" baseline="0" dirty="0"/>
              <a:t>low solubility of dopants</a:t>
            </a:r>
            <a:endParaRPr lang="en-US" dirty="0"/>
          </a:p>
          <a:p>
            <a:endParaRPr lang="en-US" dirty="0"/>
          </a:p>
          <a:p>
            <a:endParaRPr lang="en-US" dirty="0"/>
          </a:p>
          <a:p>
            <a:r>
              <a:rPr lang="en-US" dirty="0"/>
              <a:t>Johnson’s Figure of Merit is a measure of high power capability.</a:t>
            </a:r>
          </a:p>
          <a:p>
            <a:r>
              <a:rPr lang="en-US" dirty="0"/>
              <a:t>High</a:t>
            </a:r>
            <a:r>
              <a:rPr lang="en-US" baseline="0" dirty="0"/>
              <a:t> power also leads to high power density.</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13</a:t>
            </a:fld>
            <a:endParaRPr lang="en-AU"/>
          </a:p>
        </p:txBody>
      </p:sp>
    </p:spTree>
    <p:extLst>
      <p:ext uri="{BB962C8B-B14F-4D97-AF65-F5344CB8AC3E}">
        <p14:creationId xmlns:p14="http://schemas.microsoft.com/office/powerpoint/2010/main" val="2510985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Two prerequisites:</a:t>
            </a:r>
          </a:p>
          <a:p>
            <a:endParaRPr lang="en-US" i="0" dirty="0"/>
          </a:p>
          <a:p>
            <a:endParaRPr lang="en-US" i="0" dirty="0"/>
          </a:p>
          <a:p>
            <a:r>
              <a:rPr lang="en-US" i="0" dirty="0"/>
              <a:t>It</a:t>
            </a:r>
            <a:r>
              <a:rPr lang="en-US" i="0" baseline="0" dirty="0"/>
              <a:t> took about one decade since the first report of diamond surface conductivity for the underlying mechanism to be elucidated. In the surface transfer doping model, which was proposed Maier in 2000,  the sub-surface hole </a:t>
            </a:r>
            <a:r>
              <a:rPr lang="en-US" i="0" baseline="0" dirty="0" err="1"/>
              <a:t>accummulation</a:t>
            </a:r>
            <a:r>
              <a:rPr lang="en-US" i="0" baseline="0" dirty="0"/>
              <a:t> that gives rise to the p-type surface conductivity form as a consequence of </a:t>
            </a:r>
            <a:r>
              <a:rPr lang="en-US" i="0" baseline="0" dirty="0" err="1"/>
              <a:t>sponteneous</a:t>
            </a:r>
            <a:r>
              <a:rPr lang="en-US" i="0" baseline="0" dirty="0"/>
              <a:t> electron transfer for the diamond valence band to electron accepting states of surface adsorbates. In the case of air-induced surface </a:t>
            </a:r>
            <a:r>
              <a:rPr lang="en-US" i="0" baseline="0" dirty="0" err="1"/>
              <a:t>conducity</a:t>
            </a:r>
            <a:r>
              <a:rPr lang="en-US" i="0" baseline="0" dirty="0"/>
              <a:t>, the </a:t>
            </a:r>
            <a:r>
              <a:rPr lang="en-US" i="0" baseline="0" dirty="0" err="1"/>
              <a:t>atomphseric</a:t>
            </a:r>
            <a:r>
              <a:rPr lang="en-US" i="0" baseline="0" dirty="0"/>
              <a:t> molecules that dissolve in the naturally adsorbed water layer on diamond provide such electron </a:t>
            </a:r>
            <a:r>
              <a:rPr lang="en-US" i="0" baseline="0" dirty="0" err="1"/>
              <a:t>accetping</a:t>
            </a:r>
            <a:r>
              <a:rPr lang="en-US" i="0" baseline="0" dirty="0"/>
              <a:t> energy states. This charge exchange will continue until the fermi levels on both sides are bring into equilibrium. This upward bending </a:t>
            </a:r>
            <a:r>
              <a:rPr lang="en-US" i="0" baseline="0" dirty="0" err="1"/>
              <a:t>essetnailly</a:t>
            </a:r>
            <a:r>
              <a:rPr lang="en-US" i="0" baseline="0" dirty="0"/>
              <a:t> create an highly </a:t>
            </a:r>
            <a:r>
              <a:rPr lang="en-US" i="0" baseline="0" dirty="0" err="1"/>
              <a:t>asymetric</a:t>
            </a:r>
            <a:r>
              <a:rPr lang="en-US" i="0" baseline="0" dirty="0"/>
              <a:t> potential well that confine the </a:t>
            </a:r>
            <a:r>
              <a:rPr lang="en-US" i="0" baseline="0" dirty="0" err="1"/>
              <a:t>accujulated</a:t>
            </a:r>
            <a:r>
              <a:rPr lang="en-US" i="0" baseline="0" dirty="0"/>
              <a:t> holes on diamond surface. But these holes are mobile along surface, thus giving rise to the surface conducting channel.</a:t>
            </a:r>
            <a:endParaRPr lang="en-US" i="0" dirty="0"/>
          </a:p>
          <a:p>
            <a:endParaRPr lang="en-US" i="0" dirty="0"/>
          </a:p>
          <a:p>
            <a:endParaRPr lang="en-US" i="0" dirty="0"/>
          </a:p>
          <a:p>
            <a:r>
              <a:rPr lang="en-US" i="0" dirty="0"/>
              <a:t>red/ox couples </a:t>
            </a:r>
          </a:p>
        </p:txBody>
      </p:sp>
      <p:sp>
        <p:nvSpPr>
          <p:cNvPr id="4" name="Slide Number Placeholder 3"/>
          <p:cNvSpPr>
            <a:spLocks noGrp="1"/>
          </p:cNvSpPr>
          <p:nvPr>
            <p:ph type="sldNum" sz="quarter" idx="10"/>
          </p:nvPr>
        </p:nvSpPr>
        <p:spPr/>
        <p:txBody>
          <a:bodyPr/>
          <a:lstStyle/>
          <a:p>
            <a:fld id="{B9AC8D19-54AE-42E1-B4A0-E133DA6F7E3A}" type="slidenum">
              <a:rPr lang="en-AU" smtClean="0"/>
              <a:t>14</a:t>
            </a:fld>
            <a:endParaRPr lang="en-AU"/>
          </a:p>
        </p:txBody>
      </p:sp>
    </p:spTree>
    <p:extLst>
      <p:ext uri="{BB962C8B-B14F-4D97-AF65-F5344CB8AC3E}">
        <p14:creationId xmlns:p14="http://schemas.microsoft.com/office/powerpoint/2010/main" val="3794611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bulk</a:t>
            </a:r>
            <a:r>
              <a:rPr lang="en-US" baseline="0" dirty="0"/>
              <a:t> diamond is so difficult to be doped, this naturally occurred, air-induced surface conductivity provides a sensible route to realising electronic devices on diamond surfaces. Several types of devices have been demonstrated. This </a:t>
            </a:r>
            <a:r>
              <a:rPr lang="en-US" baseline="0" dirty="0" err="1"/>
              <a:t>inlcude</a:t>
            </a:r>
            <a:r>
              <a:rPr lang="en-US" baseline="0" dirty="0"/>
              <a:t> high-f transistors with</a:t>
            </a:r>
            <a:r>
              <a:rPr lang="mr-IN" baseline="0" dirty="0"/>
              <a:t>…</a:t>
            </a:r>
            <a:r>
              <a:rPr lang="en-US" baseline="0" dirty="0"/>
              <a:t> diamond transistor support relatively high power density of 2.1 W/mm. The hole channel can be solution gated, this gives rise to devices for achieving bio and chemical, as well as quantum sensing.</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15</a:t>
            </a:fld>
            <a:endParaRPr lang="en-AU"/>
          </a:p>
        </p:txBody>
      </p:sp>
    </p:spTree>
    <p:extLst>
      <p:ext uri="{BB962C8B-B14F-4D97-AF65-F5344CB8AC3E}">
        <p14:creationId xmlns:p14="http://schemas.microsoft.com/office/powerpoint/2010/main" val="3508699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Meanwhile,</a:t>
            </a:r>
            <a:r>
              <a:rPr lang="en-US" baseline="0" dirty="0"/>
              <a:t> t</a:t>
            </a:r>
            <a:r>
              <a:rPr lang="en-US" dirty="0"/>
              <a:t>he two-</a:t>
            </a:r>
            <a:r>
              <a:rPr lang="en-US" dirty="0" err="1"/>
              <a:t>dimentional</a:t>
            </a:r>
            <a:r>
              <a:rPr lang="en-US" baseline="0" dirty="0"/>
              <a:t> nature of the hole conducting layer has also been recently proved by a few quantum transport studies. </a:t>
            </a:r>
          </a:p>
          <a:p>
            <a:endParaRPr lang="en-US" baseline="0" dirty="0"/>
          </a:p>
          <a:p>
            <a:r>
              <a:rPr lang="en-US" baseline="0" dirty="0" err="1"/>
              <a:t>Kanawada’s</a:t>
            </a:r>
            <a:r>
              <a:rPr lang="en-US" baseline="0" dirty="0"/>
              <a:t> group</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oscillation only depends on the perpendicular component of the magnetic field, thus suggesting the 2-dimensional nature of the transport.</a:t>
            </a:r>
          </a:p>
          <a:p>
            <a:endParaRPr lang="en-US" baseline="0" dirty="0"/>
          </a:p>
          <a:p>
            <a:endParaRPr lang="en-US" baseline="0" dirty="0"/>
          </a:p>
          <a:p>
            <a:r>
              <a:rPr lang="en-US" dirty="0" err="1"/>
              <a:t>Garrido’s</a:t>
            </a:r>
            <a:r>
              <a:rPr lang="en-US" dirty="0"/>
              <a:t> group</a:t>
            </a:r>
          </a:p>
          <a:p>
            <a:endParaRPr lang="en-US" dirty="0"/>
          </a:p>
          <a:p>
            <a:r>
              <a:rPr lang="en-US" dirty="0"/>
              <a:t>Coulomb blockage effect by further confine the 2DHG to</a:t>
            </a:r>
            <a:r>
              <a:rPr lang="en-US" baseline="0" dirty="0"/>
              <a:t> 0 D quantum islands through in-plane gating.</a:t>
            </a:r>
          </a:p>
          <a:p>
            <a:endParaRPr lang="en-US" baseline="0" dirty="0"/>
          </a:p>
          <a:p>
            <a:r>
              <a:rPr lang="en-US" baseline="0" dirty="0"/>
              <a:t>The La Trobe team led by Chris </a:t>
            </a:r>
            <a:r>
              <a:rPr lang="en-US" baseline="0" dirty="0" err="1"/>
              <a:t>Pakes</a:t>
            </a:r>
            <a:r>
              <a:rPr lang="en-US" baseline="0" dirty="0"/>
              <a:t> also made important </a:t>
            </a:r>
            <a:r>
              <a:rPr lang="en-US" baseline="0" dirty="0" err="1"/>
              <a:t>discovey</a:t>
            </a:r>
            <a:r>
              <a:rPr lang="en-US" baseline="0" dirty="0"/>
              <a:t> towards understanding the phase </a:t>
            </a:r>
            <a:r>
              <a:rPr lang="en-US" baseline="0" dirty="0" err="1"/>
              <a:t>coherennt</a:t>
            </a:r>
            <a:r>
              <a:rPr lang="en-US" baseline="0" dirty="0"/>
              <a:t> quantum </a:t>
            </a:r>
            <a:r>
              <a:rPr lang="en-US" baseline="0" dirty="0" err="1"/>
              <a:t>magnetotransport</a:t>
            </a:r>
            <a:r>
              <a:rPr lang="en-US" baseline="0" dirty="0"/>
              <a:t> of the 2D hole layer. They have observed an unexpected transition from WL to WAL by lowering down temperature, signaling a strong spin-orbit interaction energy, much stronger than what has been achieved in graphene. And this SO interaction can be tuned over a wide range by ionic liquid gating, giving rise  to applications in spintronics.</a:t>
            </a:r>
            <a:endParaRPr lang="en-US" dirty="0"/>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16</a:t>
            </a:fld>
            <a:endParaRPr lang="en-AU"/>
          </a:p>
        </p:txBody>
      </p:sp>
    </p:spTree>
    <p:extLst>
      <p:ext uri="{BB962C8B-B14F-4D97-AF65-F5344CB8AC3E}">
        <p14:creationId xmlns:p14="http://schemas.microsoft.com/office/powerpoint/2010/main" val="424781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these</a:t>
            </a:r>
            <a:r>
              <a:rPr lang="en-US" baseline="0" dirty="0"/>
              <a:t> successes, </a:t>
            </a:r>
            <a:r>
              <a:rPr lang="en-US" dirty="0"/>
              <a:t>the dependence</a:t>
            </a:r>
            <a:r>
              <a:rPr lang="en-US" baseline="0" dirty="0"/>
              <a:t> on fragile water layer to induce surface conductivity presents a lot of problems for the device applications in real life.</a:t>
            </a:r>
          </a:p>
          <a:p>
            <a:endParaRPr lang="en-US" baseline="0" dirty="0"/>
          </a:p>
          <a:p>
            <a:r>
              <a:rPr lang="en-US" baseline="0" dirty="0"/>
              <a:t>Device operation is sensitive to ambient </a:t>
            </a:r>
            <a:r>
              <a:rPr lang="en-US" baseline="0" dirty="0" err="1"/>
              <a:t>enviroment</a:t>
            </a:r>
            <a:r>
              <a:rPr lang="en-US" baseline="0" dirty="0"/>
              <a:t> like humidity. Consequently, even the same device will display different performance and </a:t>
            </a:r>
            <a:r>
              <a:rPr lang="en-US" baseline="0" dirty="0" err="1"/>
              <a:t>characterisitics</a:t>
            </a:r>
            <a:r>
              <a:rPr lang="en-US" baseline="0" dirty="0"/>
              <a:t> over a few days.</a:t>
            </a:r>
          </a:p>
          <a:p>
            <a:endParaRPr lang="en-US" baseline="0" dirty="0"/>
          </a:p>
          <a:p>
            <a:r>
              <a:rPr lang="en-US" baseline="0" dirty="0"/>
              <a:t>drain current degrades over time.</a:t>
            </a:r>
          </a:p>
          <a:p>
            <a:endParaRPr lang="en-US" baseline="0" dirty="0"/>
          </a:p>
          <a:p>
            <a:r>
              <a:rPr lang="en-US" baseline="0" dirty="0"/>
              <a:t>Suffer from early source-drain breakdown way before the </a:t>
            </a:r>
            <a:r>
              <a:rPr lang="en-US" baseline="0" dirty="0" err="1"/>
              <a:t>berakdown</a:t>
            </a:r>
            <a:r>
              <a:rPr lang="en-US" baseline="0" dirty="0"/>
              <a:t> field of bulk diamond. When the breakdown occurs, the micrograph shows protrusions on the contact suggesting trapped gas underneath as a results of device operation.</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17</a:t>
            </a:fld>
            <a:endParaRPr lang="en-AU"/>
          </a:p>
        </p:txBody>
      </p:sp>
    </p:spTree>
    <p:extLst>
      <p:ext uri="{BB962C8B-B14F-4D97-AF65-F5344CB8AC3E}">
        <p14:creationId xmlns:p14="http://schemas.microsoft.com/office/powerpoint/2010/main" val="516577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18</a:t>
            </a:fld>
            <a:endParaRPr lang="en-AU"/>
          </a:p>
        </p:txBody>
      </p:sp>
    </p:spTree>
    <p:extLst>
      <p:ext uri="{BB962C8B-B14F-4D97-AF65-F5344CB8AC3E}">
        <p14:creationId xmlns:p14="http://schemas.microsoft.com/office/powerpoint/2010/main" val="4219338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also studied</a:t>
            </a:r>
            <a:r>
              <a:rPr lang="en-US" baseline="0" dirty="0"/>
              <a:t> STD of diamond with other types of </a:t>
            </a:r>
            <a:r>
              <a:rPr lang="en-US" baseline="0" dirty="0" err="1"/>
              <a:t>moleuclar</a:t>
            </a:r>
            <a:r>
              <a:rPr lang="en-US" baseline="0" dirty="0"/>
              <a:t> acceptors with </a:t>
            </a:r>
            <a:r>
              <a:rPr lang="en-US" baseline="0" dirty="0" err="1"/>
              <a:t>diffeernet</a:t>
            </a:r>
            <a:r>
              <a:rPr lang="en-US" baseline="0" dirty="0"/>
              <a:t> electron </a:t>
            </a:r>
            <a:r>
              <a:rPr lang="en-US" baseline="0" dirty="0" err="1"/>
              <a:t>afiinity</a:t>
            </a:r>
            <a:r>
              <a:rPr lang="en-US" baseline="0" dirty="0"/>
              <a:t> values. The doping yield and </a:t>
            </a:r>
            <a:r>
              <a:rPr lang="en-US" baseline="0" dirty="0" err="1"/>
              <a:t>effieicneyc</a:t>
            </a:r>
            <a:r>
              <a:rPr lang="mr-IN" baseline="0" dirty="0"/>
              <a:t>…</a:t>
            </a:r>
            <a:r>
              <a:rPr lang="en-US" baseline="0" dirty="0"/>
              <a:t>.</a:t>
            </a:r>
          </a:p>
          <a:p>
            <a:endParaRPr lang="en-US" baseline="0" dirty="0"/>
          </a:p>
          <a:p>
            <a:r>
              <a:rPr lang="en-US" baseline="0" dirty="0"/>
              <a:t>One can model the doping </a:t>
            </a:r>
            <a:r>
              <a:rPr lang="en-US" baseline="0" dirty="0" err="1"/>
              <a:t>effiency</a:t>
            </a:r>
            <a:r>
              <a:rPr lang="en-US" baseline="0" dirty="0"/>
              <a:t> and hence the </a:t>
            </a:r>
            <a:r>
              <a:rPr lang="en-US" baseline="0" dirty="0" err="1"/>
              <a:t>indcued</a:t>
            </a:r>
            <a:r>
              <a:rPr lang="en-US" baseline="0" dirty="0"/>
              <a:t> areal hole density as a function of molecular coverage by assuming that the occupation of the acceptor LUMO follows the Fermi-Dirac distribution, and the STD process is essentially a self-limiting process due to the presence of interface dipole and band bending.</a:t>
            </a:r>
          </a:p>
        </p:txBody>
      </p:sp>
      <p:sp>
        <p:nvSpPr>
          <p:cNvPr id="4" name="Slide Number Placeholder 3"/>
          <p:cNvSpPr>
            <a:spLocks noGrp="1"/>
          </p:cNvSpPr>
          <p:nvPr>
            <p:ph type="sldNum" sz="quarter" idx="10"/>
          </p:nvPr>
        </p:nvSpPr>
        <p:spPr/>
        <p:txBody>
          <a:bodyPr/>
          <a:lstStyle/>
          <a:p>
            <a:fld id="{B9AC8D19-54AE-42E1-B4A0-E133DA6F7E3A}" type="slidenum">
              <a:rPr lang="en-AU" smtClean="0"/>
              <a:t>21</a:t>
            </a:fld>
            <a:endParaRPr lang="en-AU"/>
          </a:p>
        </p:txBody>
      </p:sp>
    </p:spTree>
    <p:extLst>
      <p:ext uri="{BB962C8B-B14F-4D97-AF65-F5344CB8AC3E}">
        <p14:creationId xmlns:p14="http://schemas.microsoft.com/office/powerpoint/2010/main" val="3053182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surface transfer doping scheme can also be readily applied to other </a:t>
            </a:r>
            <a:r>
              <a:rPr lang="en-US" baseline="0" dirty="0" err="1"/>
              <a:t>semicondcutor</a:t>
            </a:r>
            <a:r>
              <a:rPr lang="en-US" baseline="0" dirty="0"/>
              <a:t> systems. We have demonstrated this on graphene and an organic semiconductor film. In 2009 we </a:t>
            </a:r>
            <a:r>
              <a:rPr lang="en-US" baseline="0" dirty="0" err="1"/>
              <a:t>pulbished</a:t>
            </a:r>
            <a:r>
              <a:rPr lang="en-US" baseline="0" dirty="0"/>
              <a:t> a review article which is the </a:t>
            </a:r>
            <a:r>
              <a:rPr lang="en-US" dirty="0"/>
              <a:t>First paper systematically summarise the application of STD to engineering conductivity of emerging</a:t>
            </a:r>
            <a:r>
              <a:rPr lang="en-US" baseline="0" dirty="0"/>
              <a:t> semiconducting </a:t>
            </a:r>
            <a:r>
              <a:rPr lang="en-US" baseline="0" dirty="0" err="1"/>
              <a:t>materaisl</a:t>
            </a:r>
            <a:r>
              <a:rPr lang="en-US" baseline="0" dirty="0"/>
              <a:t> at </a:t>
            </a:r>
            <a:r>
              <a:rPr lang="en-US" baseline="0" dirty="0" err="1"/>
              <a:t>nanosclae</a:t>
            </a:r>
            <a:r>
              <a:rPr lang="en-US" baseline="0" dirty="0"/>
              <a:t> where </a:t>
            </a:r>
            <a:r>
              <a:rPr lang="en-US" baseline="0" dirty="0" err="1"/>
              <a:t>convnetional</a:t>
            </a:r>
            <a:r>
              <a:rPr lang="en-US" baseline="0" dirty="0"/>
              <a:t> bulk </a:t>
            </a:r>
            <a:r>
              <a:rPr lang="en-US" baseline="0" dirty="0" err="1"/>
              <a:t>substititional</a:t>
            </a:r>
            <a:r>
              <a:rPr lang="en-US" baseline="0" dirty="0"/>
              <a:t> doping usually fail.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Recently, Prof. </a:t>
            </a:r>
            <a:r>
              <a:rPr lang="en-US" baseline="0" dirty="0" err="1"/>
              <a:t>Jiansheng</a:t>
            </a:r>
            <a:r>
              <a:rPr lang="en-US" baseline="0" dirty="0"/>
              <a:t> </a:t>
            </a:r>
            <a:r>
              <a:rPr lang="en-US" baseline="0" dirty="0" err="1"/>
              <a:t>Jie’s</a:t>
            </a:r>
            <a:r>
              <a:rPr lang="en-US" baseline="0" dirty="0"/>
              <a:t> </a:t>
            </a:r>
            <a:r>
              <a:rPr lang="en-US" baseline="0" dirty="0" err="1"/>
              <a:t>gourp</a:t>
            </a:r>
            <a:r>
              <a:rPr lang="en-US" baseline="0" dirty="0"/>
              <a:t> in Soochow U has also reviewed in details recent progresses in </a:t>
            </a:r>
            <a:r>
              <a:rPr lang="en-US" baseline="0" dirty="0" err="1"/>
              <a:t>utilising</a:t>
            </a:r>
            <a:r>
              <a:rPr lang="en-US" baseline="0" dirty="0"/>
              <a:t> this doping strategy for low-</a:t>
            </a:r>
            <a:r>
              <a:rPr lang="en-US" baseline="0" dirty="0" err="1"/>
              <a:t>dimensitonal</a:t>
            </a:r>
            <a:r>
              <a:rPr lang="en-US" baseline="0" dirty="0"/>
              <a:t> </a:t>
            </a:r>
            <a:r>
              <a:rPr lang="en-US" baseline="0" dirty="0" err="1"/>
              <a:t>nanostructtures</a:t>
            </a:r>
            <a:r>
              <a:rPr lang="en-US" baseline="0" dirty="0"/>
              <a:t> including 2D materials. The device schematics shown on the right illustrates how to build a p-n junction on MoS2 for building </a:t>
            </a:r>
            <a:r>
              <a:rPr lang="en-US" baseline="0" dirty="0" err="1"/>
              <a:t>ultrasenetisve</a:t>
            </a:r>
            <a:r>
              <a:rPr lang="en-US" baseline="0" dirty="0"/>
              <a:t> light detectors by using the </a:t>
            </a:r>
            <a:r>
              <a:rPr lang="en-US" baseline="0" dirty="0" err="1"/>
              <a:t>transer</a:t>
            </a:r>
            <a:r>
              <a:rPr lang="en-US" baseline="0" dirty="0"/>
              <a:t> doping approach. (In this example, </a:t>
            </a:r>
            <a:r>
              <a:rPr lang="en-US" dirty="0"/>
              <a:t>BN</a:t>
            </a:r>
            <a:r>
              <a:rPr lang="en-US" baseline="0" dirty="0"/>
              <a:t> capped region remains n-type while AuCl3 covered region become p-type.)</a:t>
            </a: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22</a:t>
            </a:fld>
            <a:endParaRPr lang="en-AU"/>
          </a:p>
        </p:txBody>
      </p:sp>
    </p:spTree>
    <p:extLst>
      <p:ext uri="{BB962C8B-B14F-4D97-AF65-F5344CB8AC3E}">
        <p14:creationId xmlns:p14="http://schemas.microsoft.com/office/powerpoint/2010/main" val="672248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high electron affinity organic molecules like F4-TCNQ and C60F48 can dope diamond surface with excellent</a:t>
            </a:r>
            <a:r>
              <a:rPr lang="en-US" baseline="0" dirty="0"/>
              <a:t> doping yield, and they serve as excellent proof of concepts to demonstrate solid state doping of diamond,  these molecules still lack the required thermal and chemical stability for practical device applications.</a:t>
            </a:r>
            <a:r>
              <a:rPr lang="zh-CN" altLang="en-US" baseline="0" dirty="0"/>
              <a:t> </a:t>
            </a:r>
            <a:r>
              <a:rPr lang="en-US" altLang="zh-CN" baseline="0" dirty="0"/>
              <a:t>We then turn our focus to a class of high work function TMOs including MoO3 V2O5 WO3. </a:t>
            </a:r>
          </a:p>
          <a:p>
            <a:endParaRPr lang="en-US" altLang="zh-CN" baseline="0" dirty="0"/>
          </a:p>
          <a:p>
            <a:endParaRPr lang="en-US" altLang="zh-CN" baseline="0" dirty="0"/>
          </a:p>
          <a:p>
            <a:endParaRPr lang="en-US" altLang="zh-CN" baseline="0" dirty="0"/>
          </a:p>
          <a:p>
            <a:endParaRPr lang="en-US" altLang="zh-CN" baseline="0" dirty="0"/>
          </a:p>
          <a:p>
            <a:r>
              <a:rPr lang="en-US" altLang="zh-CN" baseline="0" dirty="0"/>
              <a:t>These oxides have been widely used in organic electronics community for modifying electrode work function to </a:t>
            </a:r>
            <a:r>
              <a:rPr lang="en-US" altLang="zh-CN" baseline="0" dirty="0" err="1"/>
              <a:t>faciliate</a:t>
            </a:r>
            <a:r>
              <a:rPr lang="en-US" altLang="zh-CN" baseline="0" dirty="0"/>
              <a:t> charge injection or extraction.</a:t>
            </a:r>
          </a:p>
          <a:p>
            <a:endParaRPr lang="en-US" baseline="0" dirty="0"/>
          </a:p>
        </p:txBody>
      </p:sp>
      <p:sp>
        <p:nvSpPr>
          <p:cNvPr id="4" name="Slide Number Placeholder 3"/>
          <p:cNvSpPr>
            <a:spLocks noGrp="1"/>
          </p:cNvSpPr>
          <p:nvPr>
            <p:ph type="sldNum" sz="quarter" idx="10"/>
          </p:nvPr>
        </p:nvSpPr>
        <p:spPr/>
        <p:txBody>
          <a:bodyPr/>
          <a:lstStyle/>
          <a:p>
            <a:fld id="{B9AC8D19-54AE-42E1-B4A0-E133DA6F7E3A}" type="slidenum">
              <a:rPr lang="en-AU" smtClean="0"/>
              <a:t>23</a:t>
            </a:fld>
            <a:endParaRPr lang="en-AU"/>
          </a:p>
        </p:txBody>
      </p:sp>
    </p:spTree>
    <p:extLst>
      <p:ext uri="{BB962C8B-B14F-4D97-AF65-F5344CB8AC3E}">
        <p14:creationId xmlns:p14="http://schemas.microsoft.com/office/powerpoint/2010/main" val="3512837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2013, we firstly demonstrate STD of diamond</a:t>
            </a:r>
            <a:r>
              <a:rPr lang="en-US" baseline="0" dirty="0"/>
              <a:t> using MoO3 both by PES measurements and hall effect measurements. Again the rigid shift in the diamond C 1s component indicates the strong upward band bending. And we can also see the negatively charged oxide clusters from Mo 3d spectra. Hall measurements in </a:t>
            </a:r>
            <a:r>
              <a:rPr lang="en-US" baseline="0" dirty="0" err="1"/>
              <a:t>VdP</a:t>
            </a:r>
            <a:r>
              <a:rPr lang="en-US" baseline="0" dirty="0"/>
              <a:t> </a:t>
            </a:r>
            <a:r>
              <a:rPr lang="en-US" baseline="0" dirty="0" err="1"/>
              <a:t>gemoetry</a:t>
            </a:r>
            <a:r>
              <a:rPr lang="en-US" baseline="0" dirty="0"/>
              <a:t> showed that the hole density in more than doubled as </a:t>
            </a:r>
            <a:r>
              <a:rPr lang="en-US" baseline="0" dirty="0" err="1"/>
              <a:t>comapred</a:t>
            </a:r>
            <a:r>
              <a:rPr lang="en-US" baseline="0" dirty="0"/>
              <a:t> to the air doped diamond surface.</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24</a:t>
            </a:fld>
            <a:endParaRPr lang="en-AU"/>
          </a:p>
        </p:txBody>
      </p:sp>
    </p:spTree>
    <p:extLst>
      <p:ext uri="{BB962C8B-B14F-4D97-AF65-F5344CB8AC3E}">
        <p14:creationId xmlns:p14="http://schemas.microsoft.com/office/powerpoint/2010/main" val="771083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Recently,</a:t>
            </a:r>
            <a:r>
              <a:rPr lang="en-US" baseline="0" dirty="0"/>
              <a:t> we have also demonstrated the superior doping performance of V2O5 for transfer doping diamond. Transport measurements reveal a 6-fold increase in hole density after V2O5 doping. Furthermore, the hole channel produced by V2O5 has a much higher thermal stability up to 300 C as compared to the air-induced hole channel, which quickly degrades above 100C. The </a:t>
            </a:r>
            <a:r>
              <a:rPr lang="en-US" baseline="0" dirty="0" err="1"/>
              <a:t>devics</a:t>
            </a:r>
            <a:r>
              <a:rPr lang="en-US" baseline="0" dirty="0"/>
              <a:t> doped by these TMOs also yields much </a:t>
            </a:r>
            <a:r>
              <a:rPr lang="en-US" baseline="0" dirty="0" err="1"/>
              <a:t>imporved</a:t>
            </a:r>
            <a:r>
              <a:rPr lang="en-US" baseline="0" dirty="0"/>
              <a:t> long-term operational </a:t>
            </a:r>
            <a:r>
              <a:rPr lang="en-US" baseline="0" dirty="0" err="1"/>
              <a:t>stablity</a:t>
            </a:r>
            <a:r>
              <a:rPr lang="en-US" baseline="0" dirty="0"/>
              <a:t> with minimum hole density variation over half a month period</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25</a:t>
            </a:fld>
            <a:endParaRPr lang="en-AU"/>
          </a:p>
        </p:txBody>
      </p:sp>
    </p:spTree>
    <p:extLst>
      <p:ext uri="{BB962C8B-B14F-4D97-AF65-F5344CB8AC3E}">
        <p14:creationId xmlns:p14="http://schemas.microsoft.com/office/powerpoint/2010/main" val="720457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a:t>
            </a:r>
            <a:r>
              <a:rPr lang="en-US" baseline="0" dirty="0"/>
              <a:t> successfully demonstrated the great potential of TMOs in achieving high performance and thermally stable surface transfer doping of diamond, the focus of my group lies in applying this doping scheme in building high-performance and robust diamond transistors.</a:t>
            </a:r>
          </a:p>
          <a:p>
            <a:endParaRPr lang="en-US" dirty="0"/>
          </a:p>
          <a:p>
            <a:r>
              <a:rPr lang="en-US" dirty="0"/>
              <a:t>We have</a:t>
            </a:r>
            <a:r>
              <a:rPr lang="en-US" baseline="0" dirty="0"/>
              <a:t> developed a whole device fabrication </a:t>
            </a:r>
            <a:r>
              <a:rPr lang="en-US" baseline="0" dirty="0" err="1"/>
              <a:t>protocals</a:t>
            </a:r>
            <a:r>
              <a:rPr lang="en-US" baseline="0" dirty="0"/>
              <a:t> via standard </a:t>
            </a:r>
            <a:r>
              <a:rPr lang="en-US" baseline="0" dirty="0" err="1"/>
              <a:t>photolithogarphy</a:t>
            </a:r>
            <a:r>
              <a:rPr lang="en-US" baseline="0" dirty="0"/>
              <a:t> process that </a:t>
            </a:r>
            <a:r>
              <a:rPr lang="en-US" baseline="0" dirty="0" err="1"/>
              <a:t>alllow</a:t>
            </a:r>
            <a:r>
              <a:rPr lang="en-US" baseline="0" dirty="0"/>
              <a:t> us to fabricate various types of devices on H-</a:t>
            </a:r>
            <a:r>
              <a:rPr lang="en-US" baseline="0" dirty="0" err="1"/>
              <a:t>dimond</a:t>
            </a:r>
            <a:r>
              <a:rPr lang="en-US" baseline="0" dirty="0"/>
              <a:t>.</a:t>
            </a:r>
          </a:p>
          <a:p>
            <a:endParaRPr lang="en-US" baseline="0" dirty="0"/>
          </a:p>
          <a:p>
            <a:r>
              <a:rPr lang="en-US" baseline="0" dirty="0"/>
              <a:t>One key step is to define the active region and device isolation through oxygen </a:t>
            </a:r>
            <a:r>
              <a:rPr lang="en-US" baseline="0" dirty="0" err="1"/>
              <a:t>plasam</a:t>
            </a:r>
            <a:r>
              <a:rPr lang="en-US" baseline="0" dirty="0"/>
              <a:t> so that only the active channel area is H-terminated while the rest is O-terminated and hence insulting.</a:t>
            </a:r>
          </a:p>
          <a:p>
            <a:r>
              <a:rPr lang="en-US" baseline="0" dirty="0" err="1"/>
              <a:t>Ohmic</a:t>
            </a:r>
            <a:r>
              <a:rPr lang="en-US" baseline="0" dirty="0"/>
              <a:t> contact was formed by </a:t>
            </a:r>
            <a:r>
              <a:rPr lang="en-US" baseline="0" dirty="0" err="1"/>
              <a:t>Pladium</a:t>
            </a:r>
            <a:r>
              <a:rPr lang="en-US" baseline="0" dirty="0"/>
              <a:t> we found it shows much lower contact resistance than conventionally used </a:t>
            </a:r>
            <a:r>
              <a:rPr lang="en-US" baseline="0" dirty="0" err="1"/>
              <a:t>Ti</a:t>
            </a:r>
            <a:r>
              <a:rPr lang="en-US" baseline="0" dirty="0"/>
              <a:t>/Pt/Au </a:t>
            </a:r>
            <a:r>
              <a:rPr lang="en-US" baseline="0" dirty="0" err="1"/>
              <a:t>trilayer</a:t>
            </a:r>
            <a:r>
              <a:rPr lang="en-US" baseline="0" dirty="0"/>
              <a:t> contacts. </a:t>
            </a:r>
          </a:p>
          <a:p>
            <a:r>
              <a:rPr lang="en-US" baseline="0" dirty="0"/>
              <a:t>This gives us standard hall bar device with air doping.</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26</a:t>
            </a:fld>
            <a:endParaRPr lang="en-AU"/>
          </a:p>
        </p:txBody>
      </p:sp>
    </p:spTree>
    <p:extLst>
      <p:ext uri="{BB962C8B-B14F-4D97-AF65-F5344CB8AC3E}">
        <p14:creationId xmlns:p14="http://schemas.microsoft.com/office/powerpoint/2010/main" val="2652010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decreases linearly with temperature and approaches zero as T→0 due to Nyquist dephasing.7,8 The spin coherence length ( = (</a:t>
            </a:r>
            <a:r>
              <a:rPr lang="en-US" sz="1200" kern="1200" dirty="0" err="1">
                <a:solidFill>
                  <a:schemeClr val="tx1"/>
                </a:solidFill>
                <a:effectLst/>
                <a:latin typeface="+mn-lt"/>
                <a:ea typeface="+mn-ea"/>
                <a:cs typeface="+mn-cs"/>
              </a:rPr>
              <a:t>ħ</a:t>
            </a:r>
            <a:r>
              <a:rPr lang="en-US" sz="1200" kern="1200" dirty="0">
                <a:solidFill>
                  <a:schemeClr val="tx1"/>
                </a:solidFill>
                <a:effectLst/>
                <a:latin typeface="+mn-lt"/>
                <a:ea typeface="+mn-ea"/>
                <a:cs typeface="+mn-cs"/>
              </a:rPr>
              <a:t>/(4 )) . ) and phase coherence length ( = (</a:t>
            </a:r>
            <a:r>
              <a:rPr lang="en-US" sz="1200" kern="1200" dirty="0" err="1">
                <a:solidFill>
                  <a:schemeClr val="tx1"/>
                </a:solidFill>
                <a:effectLst/>
                <a:latin typeface="+mn-lt"/>
                <a:ea typeface="+mn-ea"/>
                <a:cs typeface="+mn-cs"/>
              </a:rPr>
              <a:t>ħ</a:t>
            </a:r>
            <a:r>
              <a:rPr lang="en-US" sz="1200" kern="1200" dirty="0">
                <a:solidFill>
                  <a:schemeClr val="tx1"/>
                </a:solidFill>
                <a:effectLst/>
                <a:latin typeface="+mn-lt"/>
                <a:ea typeface="+mn-ea"/>
                <a:cs typeface="+mn-cs"/>
              </a:rPr>
              <a:t>/(4 )) . ) are plotted as a function temperature in Fig. S6. varies with temperature according to ~ . , with an exponent that is expected for a 2D in contrast to a 3D system.7 </a:t>
            </a:r>
          </a:p>
          <a:p>
            <a:endParaRPr lang="en-US" dirty="0"/>
          </a:p>
        </p:txBody>
      </p:sp>
      <p:sp>
        <p:nvSpPr>
          <p:cNvPr id="4" name="Slide Number Placeholder 3"/>
          <p:cNvSpPr>
            <a:spLocks noGrp="1"/>
          </p:cNvSpPr>
          <p:nvPr>
            <p:ph type="sldNum" sz="quarter" idx="10"/>
          </p:nvPr>
        </p:nvSpPr>
        <p:spPr/>
        <p:txBody>
          <a:bodyPr/>
          <a:lstStyle/>
          <a:p>
            <a:fld id="{E05E45B6-0055-431B-8359-E61294FBDB05}" type="slidenum">
              <a:rPr lang="en-AU" smtClean="0"/>
              <a:pPr/>
              <a:t>27</a:t>
            </a:fld>
            <a:endParaRPr lang="en-AU"/>
          </a:p>
        </p:txBody>
      </p:sp>
    </p:spTree>
    <p:extLst>
      <p:ext uri="{BB962C8B-B14F-4D97-AF65-F5344CB8AC3E}">
        <p14:creationId xmlns:p14="http://schemas.microsoft.com/office/powerpoint/2010/main" val="1958944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proof of</a:t>
            </a:r>
            <a:r>
              <a:rPr lang="en-US" baseline="0" dirty="0"/>
              <a:t> concept, we also fabricated a diamond MOSFETs in which the V2O5 acts both as surface acceptors to induce a hole conducting channel and gate dielectrics.</a:t>
            </a:r>
            <a:r>
              <a:rPr lang="zh-CN" altLang="en-US" baseline="0" dirty="0"/>
              <a:t> </a:t>
            </a:r>
            <a:r>
              <a:rPr lang="en-US" altLang="zh-CN" baseline="0" dirty="0"/>
              <a:t>transistors shows typical output and transfer </a:t>
            </a:r>
            <a:r>
              <a:rPr lang="en-US" altLang="zh-CN" baseline="0" dirty="0" err="1"/>
              <a:t>charcterisitcs</a:t>
            </a:r>
            <a:r>
              <a:rPr lang="en-US" altLang="zh-CN" baseline="0" dirty="0"/>
              <a:t> expected from a long-channel transistor. Our transistor a quite long channel length (438 um) and therefore the saturation current is relatively low compared to state of the art diamond MOSFET with Al2O3 dielectric and air doping channel. The current is expected be increased substantially when we reduce the device dimension.</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28</a:t>
            </a:fld>
            <a:endParaRPr lang="en-AU"/>
          </a:p>
        </p:txBody>
      </p:sp>
    </p:spTree>
    <p:extLst>
      <p:ext uri="{BB962C8B-B14F-4D97-AF65-F5344CB8AC3E}">
        <p14:creationId xmlns:p14="http://schemas.microsoft.com/office/powerpoint/2010/main" val="831013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achieve high power and high-f operation, and to </a:t>
            </a:r>
            <a:r>
              <a:rPr lang="en-US" baseline="0" dirty="0" err="1"/>
              <a:t>realise</a:t>
            </a:r>
            <a:r>
              <a:rPr lang="en-US" baseline="0" dirty="0"/>
              <a:t> our goal of developing robust diamond MOSFET with a better </a:t>
            </a:r>
            <a:r>
              <a:rPr lang="en-US" baseline="0" dirty="0" err="1"/>
              <a:t>perforamnce</a:t>
            </a:r>
            <a:r>
              <a:rPr lang="en-US" baseline="0" dirty="0"/>
              <a:t> than the current state-of-the art and on par with </a:t>
            </a:r>
            <a:r>
              <a:rPr lang="en-US" baseline="0" dirty="0" err="1"/>
              <a:t>GaN</a:t>
            </a:r>
            <a:r>
              <a:rPr lang="en-US" baseline="0" dirty="0"/>
              <a:t> RF power transistors, a key step is to scale down device dimensions eventually to sub-100 nm. For this we need </a:t>
            </a:r>
            <a:r>
              <a:rPr lang="en-US" baseline="0" dirty="0" err="1"/>
              <a:t>deveelp</a:t>
            </a:r>
            <a:r>
              <a:rPr lang="en-US" baseline="0" dirty="0"/>
              <a:t> new fabrication </a:t>
            </a:r>
            <a:r>
              <a:rPr lang="en-US" baseline="0" dirty="0" err="1"/>
              <a:t>protocals</a:t>
            </a:r>
            <a:r>
              <a:rPr lang="en-US" baseline="0" dirty="0"/>
              <a:t> which is the current focus of my group. We have recently fabricated sub-10 um channel length devices with both linear and circular channel. The circular design can effectively increase the channel width, thus enhance the current density.</a:t>
            </a:r>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29</a:t>
            </a:fld>
            <a:endParaRPr lang="en-AU"/>
          </a:p>
        </p:txBody>
      </p:sp>
    </p:spTree>
    <p:extLst>
      <p:ext uri="{BB962C8B-B14F-4D97-AF65-F5344CB8AC3E}">
        <p14:creationId xmlns:p14="http://schemas.microsoft.com/office/powerpoint/2010/main" val="981095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2DHG induced by TMO doping with extremely high density present us a ideal platform to </a:t>
            </a:r>
            <a:r>
              <a:rPr lang="en-US" baseline="0" dirty="0" err="1"/>
              <a:t>exlore</a:t>
            </a:r>
            <a:r>
              <a:rPr lang="en-US" baseline="0" dirty="0"/>
              <a:t> quantum transport phenomena and novel device architectures. For example, by using in-plane gating scheme we can potentially tune the </a:t>
            </a:r>
            <a:r>
              <a:rPr lang="en-US" baseline="0" dirty="0" err="1"/>
              <a:t>dimensioanlity</a:t>
            </a:r>
            <a:r>
              <a:rPr lang="en-US" baseline="0" dirty="0"/>
              <a:t> of hole gas from 2D to 1D to 0D. It will be interesting to see if any exotic quantum transport phenomena would occur at the </a:t>
            </a:r>
            <a:r>
              <a:rPr lang="en-US" baseline="0" dirty="0" err="1"/>
              <a:t>dimentionality</a:t>
            </a:r>
            <a:r>
              <a:rPr lang="en-US" baseline="0" dirty="0"/>
              <a:t> cross-over. We can also envision a single hole transistor device, in which the side gate electrostatically define a isolated quantum island while the </a:t>
            </a:r>
            <a:r>
              <a:rPr lang="en-US" baseline="0" dirty="0" err="1"/>
              <a:t>pluger</a:t>
            </a:r>
            <a:r>
              <a:rPr lang="en-US" baseline="0" dirty="0"/>
              <a:t> gate above the TMO modulate the discrete Coulomb charging </a:t>
            </a:r>
            <a:r>
              <a:rPr lang="en-US" baseline="0" dirty="0" err="1"/>
              <a:t>enery</a:t>
            </a:r>
            <a:r>
              <a:rPr lang="en-US" baseline="0" dirty="0"/>
              <a:t> levels. </a:t>
            </a:r>
            <a:endParaRPr lang="en-US" dirty="0"/>
          </a:p>
          <a:p>
            <a:endParaRPr lang="en-US" dirty="0"/>
          </a:p>
          <a:p>
            <a:r>
              <a:rPr lang="en-US" dirty="0"/>
              <a:t>An</a:t>
            </a:r>
            <a:r>
              <a:rPr lang="en-US" baseline="0" dirty="0"/>
              <a:t> even more interesting device architecture we have envisioned is the so-called excitonic electron-hole bilayers which </a:t>
            </a:r>
            <a:r>
              <a:rPr lang="en-US" baseline="0" dirty="0" err="1"/>
              <a:t>fomed</a:t>
            </a:r>
            <a:r>
              <a:rPr lang="en-US" baseline="0" dirty="0"/>
              <a:t> by a layer of 2DEG in close proximity to 2DHG. What is interesting in this type of system is electrons and holes which are </a:t>
            </a:r>
            <a:r>
              <a:rPr lang="en-US" baseline="0" dirty="0" err="1"/>
              <a:t>spaticall</a:t>
            </a:r>
            <a:r>
              <a:rPr lang="en-US" baseline="0" dirty="0"/>
              <a:t> separated can be coupled together to form excitons, and these excitons can undergo a </a:t>
            </a:r>
            <a:r>
              <a:rPr lang="en-US" baseline="0" dirty="0" err="1"/>
              <a:t>bose-einstein</a:t>
            </a:r>
            <a:r>
              <a:rPr lang="en-US" baseline="0" dirty="0"/>
              <a:t> </a:t>
            </a:r>
            <a:r>
              <a:rPr lang="en-US" baseline="0" dirty="0" err="1"/>
              <a:t>condenstae</a:t>
            </a:r>
            <a:r>
              <a:rPr lang="en-US" baseline="0" dirty="0"/>
              <a:t> like phase transition into a superfluid ground state. This device concept can be potentially realised by coupling a high electron affinity 2D oxide such as alpha-MoO3 on diamond and the spontaneous charge transfer </a:t>
            </a:r>
            <a:r>
              <a:rPr lang="en-US" baseline="0" dirty="0" err="1"/>
              <a:t>acorss</a:t>
            </a:r>
            <a:r>
              <a:rPr lang="en-US" baseline="0" dirty="0"/>
              <a:t> the interface will form </a:t>
            </a:r>
            <a:r>
              <a:rPr lang="en-US" baseline="0" dirty="0" err="1"/>
              <a:t>spatically</a:t>
            </a:r>
            <a:r>
              <a:rPr lang="en-US" baseline="0" dirty="0"/>
              <a:t> separated hole gas and electron gas. We have recently successfully synthesis 2D MoO3 on diamond by ALD process at MCN. The goal is to measure this </a:t>
            </a:r>
            <a:r>
              <a:rPr lang="en-US" baseline="0" dirty="0" err="1"/>
              <a:t>excionic</a:t>
            </a:r>
            <a:r>
              <a:rPr lang="en-US" baseline="0" dirty="0"/>
              <a:t> transport by </a:t>
            </a:r>
            <a:r>
              <a:rPr lang="en-US" baseline="0" dirty="0" err="1"/>
              <a:t>meausuring</a:t>
            </a:r>
            <a:r>
              <a:rPr lang="en-US" baseline="0" dirty="0"/>
              <a:t> the so-called Coulomb drag applying </a:t>
            </a:r>
            <a:r>
              <a:rPr lang="en-US" baseline="0" dirty="0" err="1"/>
              <a:t>curent</a:t>
            </a:r>
            <a:r>
              <a:rPr lang="en-US" baseline="0" dirty="0"/>
              <a:t> in one layer and measuring voltage drop in the other. This type of device may have implication for </a:t>
            </a:r>
            <a:r>
              <a:rPr lang="en-US" baseline="0" dirty="0" err="1"/>
              <a:t>realising</a:t>
            </a:r>
            <a:r>
              <a:rPr lang="en-US" baseline="0" dirty="0"/>
              <a:t> </a:t>
            </a:r>
            <a:r>
              <a:rPr lang="en-US" baseline="0" dirty="0" err="1"/>
              <a:t>dissipationless</a:t>
            </a:r>
            <a:r>
              <a:rPr lang="en-US" baseline="0" dirty="0"/>
              <a:t> transport.</a:t>
            </a:r>
          </a:p>
        </p:txBody>
      </p:sp>
      <p:sp>
        <p:nvSpPr>
          <p:cNvPr id="4" name="Slide Number Placeholder 3"/>
          <p:cNvSpPr>
            <a:spLocks noGrp="1"/>
          </p:cNvSpPr>
          <p:nvPr>
            <p:ph type="sldNum" sz="quarter" idx="10"/>
          </p:nvPr>
        </p:nvSpPr>
        <p:spPr/>
        <p:txBody>
          <a:bodyPr/>
          <a:lstStyle/>
          <a:p>
            <a:fld id="{B9AC8D19-54AE-42E1-B4A0-E133DA6F7E3A}" type="slidenum">
              <a:rPr lang="en-AU" smtClean="0"/>
              <a:t>30</a:t>
            </a:fld>
            <a:endParaRPr lang="en-AU"/>
          </a:p>
        </p:txBody>
      </p:sp>
    </p:spTree>
    <p:extLst>
      <p:ext uri="{BB962C8B-B14F-4D97-AF65-F5344CB8AC3E}">
        <p14:creationId xmlns:p14="http://schemas.microsoft.com/office/powerpoint/2010/main" val="34765850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hope I have showed to you that</a:t>
            </a:r>
          </a:p>
          <a:p>
            <a:endParaRPr lang="en-US" dirty="0"/>
          </a:p>
          <a:p>
            <a:r>
              <a:rPr lang="en-US" dirty="0"/>
              <a:t>Help to unlocking</a:t>
            </a:r>
            <a:r>
              <a:rPr lang="en-US" baseline="0" dirty="0"/>
              <a:t> the true potential of this wonderful material</a:t>
            </a:r>
          </a:p>
          <a:p>
            <a:r>
              <a:rPr lang="en-US" dirty="0"/>
              <a:t> </a:t>
            </a:r>
          </a:p>
        </p:txBody>
      </p:sp>
      <p:sp>
        <p:nvSpPr>
          <p:cNvPr id="4" name="Slide Number Placeholder 3"/>
          <p:cNvSpPr>
            <a:spLocks noGrp="1"/>
          </p:cNvSpPr>
          <p:nvPr>
            <p:ph type="sldNum" sz="quarter" idx="10"/>
          </p:nvPr>
        </p:nvSpPr>
        <p:spPr/>
        <p:txBody>
          <a:bodyPr/>
          <a:lstStyle/>
          <a:p>
            <a:fld id="{B9AC8D19-54AE-42E1-B4A0-E133DA6F7E3A}" type="slidenum">
              <a:rPr lang="en-AU" smtClean="0"/>
              <a:t>32</a:t>
            </a:fld>
            <a:endParaRPr lang="en-AU"/>
          </a:p>
        </p:txBody>
      </p:sp>
    </p:spTree>
    <p:extLst>
      <p:ext uri="{BB962C8B-B14F-4D97-AF65-F5344CB8AC3E}">
        <p14:creationId xmlns:p14="http://schemas.microsoft.com/office/powerpoint/2010/main" val="349529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AC8D19-54AE-42E1-B4A0-E133DA6F7E3A}" type="slidenum">
              <a:rPr lang="en-AU" smtClean="0"/>
              <a:t>33</a:t>
            </a:fld>
            <a:endParaRPr lang="en-AU"/>
          </a:p>
        </p:txBody>
      </p:sp>
    </p:spTree>
    <p:extLst>
      <p:ext uri="{BB962C8B-B14F-4D97-AF65-F5344CB8AC3E}">
        <p14:creationId xmlns:p14="http://schemas.microsoft.com/office/powerpoint/2010/main" val="601005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8"/>
          <p:cNvGrpSpPr>
            <a:grpSpLocks/>
          </p:cNvGrpSpPr>
          <p:nvPr userDrawn="1"/>
        </p:nvGrpSpPr>
        <p:grpSpPr bwMode="auto">
          <a:xfrm>
            <a:off x="0" y="6022975"/>
            <a:ext cx="9144000" cy="835025"/>
            <a:chOff x="0" y="6022975"/>
            <a:chExt cx="9144000" cy="835025"/>
          </a:xfrm>
        </p:grpSpPr>
        <p:sp>
          <p:nvSpPr>
            <p:cNvPr id="5"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6"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7"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8"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9"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0"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1"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2"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3" name="TextBox 12"/>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3075" name="Rectangle 3"/>
          <p:cNvSpPr>
            <a:spLocks noGrp="1" noChangeArrowheads="1"/>
          </p:cNvSpPr>
          <p:nvPr>
            <p:ph type="subTitle" idx="1"/>
          </p:nvPr>
        </p:nvSpPr>
        <p:spPr>
          <a:xfrm>
            <a:off x="1371600" y="3573463"/>
            <a:ext cx="6400800" cy="1752600"/>
          </a:xfrm>
        </p:spPr>
        <p:txBody>
          <a:bodyPr/>
          <a:lstStyle>
            <a:lvl1pPr marL="0" indent="0" algn="ctr">
              <a:buFontTx/>
              <a:buNone/>
              <a:defRPr/>
            </a:lvl1pPr>
          </a:lstStyle>
          <a:p>
            <a:r>
              <a:rPr lang="en-US"/>
              <a:t>Click to edit Master subtitle style</a:t>
            </a:r>
            <a:endParaRPr lang="en-AU"/>
          </a:p>
        </p:txBody>
      </p:sp>
      <p:sp>
        <p:nvSpPr>
          <p:cNvPr id="2" name="Title 1">
            <a:extLst>
              <a:ext uri="{FF2B5EF4-FFF2-40B4-BE49-F238E27FC236}">
                <a16:creationId xmlns:a16="http://schemas.microsoft.com/office/drawing/2014/main" id="{65FAB1A2-1685-D848-B622-1DF6BD8254A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09959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pSp>
        <p:nvGrpSpPr>
          <p:cNvPr id="4" name="Group 5"/>
          <p:cNvGrpSpPr>
            <a:grpSpLocks/>
          </p:cNvGrpSpPr>
          <p:nvPr userDrawn="1"/>
        </p:nvGrpSpPr>
        <p:grpSpPr bwMode="auto">
          <a:xfrm>
            <a:off x="0" y="6022975"/>
            <a:ext cx="9144000" cy="835025"/>
            <a:chOff x="0" y="6022975"/>
            <a:chExt cx="9144000" cy="835025"/>
          </a:xfrm>
        </p:grpSpPr>
        <p:sp>
          <p:nvSpPr>
            <p:cNvPr id="5"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6"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7"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8"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9"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0"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1"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2"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3" name="TextBox 12"/>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265520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5"/>
          <p:cNvGrpSpPr>
            <a:grpSpLocks/>
          </p:cNvGrpSpPr>
          <p:nvPr userDrawn="1"/>
        </p:nvGrpSpPr>
        <p:grpSpPr bwMode="auto">
          <a:xfrm>
            <a:off x="0" y="6022975"/>
            <a:ext cx="9144000" cy="835025"/>
            <a:chOff x="0" y="6022975"/>
            <a:chExt cx="9144000" cy="835025"/>
          </a:xfrm>
        </p:grpSpPr>
        <p:sp>
          <p:nvSpPr>
            <p:cNvPr id="5"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6"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7"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8"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9"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0"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1"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2"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3" name="TextBox 12"/>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468087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pSp>
        <p:nvGrpSpPr>
          <p:cNvPr id="5" name="Group 6"/>
          <p:cNvGrpSpPr>
            <a:grpSpLocks/>
          </p:cNvGrpSpPr>
          <p:nvPr userDrawn="1"/>
        </p:nvGrpSpPr>
        <p:grpSpPr bwMode="auto">
          <a:xfrm>
            <a:off x="0" y="6022975"/>
            <a:ext cx="9144000" cy="835025"/>
            <a:chOff x="0" y="6022975"/>
            <a:chExt cx="9144000" cy="835025"/>
          </a:xfrm>
        </p:grpSpPr>
        <p:sp>
          <p:nvSpPr>
            <p:cNvPr id="6"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7"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8"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9"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10"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1"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2"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3"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4" name="TextBox 13"/>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28775"/>
            <a:ext cx="4038600" cy="39893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28775"/>
            <a:ext cx="4038600" cy="39893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96142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pSp>
        <p:nvGrpSpPr>
          <p:cNvPr id="7" name="Group 8"/>
          <p:cNvGrpSpPr>
            <a:grpSpLocks/>
          </p:cNvGrpSpPr>
          <p:nvPr userDrawn="1"/>
        </p:nvGrpSpPr>
        <p:grpSpPr bwMode="auto">
          <a:xfrm>
            <a:off x="0" y="6022975"/>
            <a:ext cx="9144000" cy="835025"/>
            <a:chOff x="0" y="6022975"/>
            <a:chExt cx="9144000" cy="835025"/>
          </a:xfrm>
        </p:grpSpPr>
        <p:sp>
          <p:nvSpPr>
            <p:cNvPr id="8"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9"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10"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11"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12"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3"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4"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5"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6" name="TextBox 15"/>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534526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3" name="Group 4"/>
          <p:cNvGrpSpPr>
            <a:grpSpLocks/>
          </p:cNvGrpSpPr>
          <p:nvPr userDrawn="1"/>
        </p:nvGrpSpPr>
        <p:grpSpPr bwMode="auto">
          <a:xfrm>
            <a:off x="0" y="6022975"/>
            <a:ext cx="9144000" cy="835025"/>
            <a:chOff x="0" y="6022975"/>
            <a:chExt cx="9144000" cy="835025"/>
          </a:xfrm>
        </p:grpSpPr>
        <p:sp>
          <p:nvSpPr>
            <p:cNvPr id="4"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5"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6"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7"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8"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9"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0"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1"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2" name="TextBox 11"/>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Title 1"/>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2321181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3"/>
          <p:cNvGrpSpPr>
            <a:grpSpLocks/>
          </p:cNvGrpSpPr>
          <p:nvPr userDrawn="1"/>
        </p:nvGrpSpPr>
        <p:grpSpPr bwMode="auto">
          <a:xfrm>
            <a:off x="0" y="6022975"/>
            <a:ext cx="9144000" cy="835025"/>
            <a:chOff x="0" y="6022975"/>
            <a:chExt cx="9144000" cy="835025"/>
          </a:xfrm>
        </p:grpSpPr>
        <p:sp>
          <p:nvSpPr>
            <p:cNvPr id="3"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4"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5"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6"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7"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8"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9"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0"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1" name="TextBox 10"/>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Tree>
    <p:extLst>
      <p:ext uri="{BB962C8B-B14F-4D97-AF65-F5344CB8AC3E}">
        <p14:creationId xmlns:p14="http://schemas.microsoft.com/office/powerpoint/2010/main" val="2310108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5"/>
          <p:cNvSpPr>
            <a:spLocks noChangeArrowheads="1"/>
          </p:cNvSpPr>
          <p:nvPr userDrawn="1"/>
        </p:nvSpPr>
        <p:spPr bwMode="auto">
          <a:xfrm>
            <a:off x="0" y="5946775"/>
            <a:ext cx="9144000" cy="9112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grpSp>
        <p:nvGrpSpPr>
          <p:cNvPr id="6" name="Group 6"/>
          <p:cNvGrpSpPr>
            <a:grpSpLocks/>
          </p:cNvGrpSpPr>
          <p:nvPr userDrawn="1"/>
        </p:nvGrpSpPr>
        <p:grpSpPr bwMode="auto">
          <a:xfrm>
            <a:off x="0" y="6022975"/>
            <a:ext cx="9144000" cy="835025"/>
            <a:chOff x="0" y="6022975"/>
            <a:chExt cx="9144000" cy="835025"/>
          </a:xfrm>
        </p:grpSpPr>
        <p:sp>
          <p:nvSpPr>
            <p:cNvPr id="7" name="Rectangle 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8"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9"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10"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11"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2"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3"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4"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5" name="TextBox 14"/>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09662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grpSp>
        <p:nvGrpSpPr>
          <p:cNvPr id="4" name="Group 16"/>
          <p:cNvGrpSpPr>
            <a:grpSpLocks/>
          </p:cNvGrpSpPr>
          <p:nvPr userDrawn="1"/>
        </p:nvGrpSpPr>
        <p:grpSpPr bwMode="auto">
          <a:xfrm>
            <a:off x="0" y="6022975"/>
            <a:ext cx="9144000" cy="835025"/>
            <a:chOff x="0" y="6022975"/>
            <a:chExt cx="9144000" cy="835025"/>
          </a:xfrm>
        </p:grpSpPr>
        <p:sp>
          <p:nvSpPr>
            <p:cNvPr id="5"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6"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7"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8"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9"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0"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1"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2"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3" name="TextBox 12"/>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AU" noProof="0" dirty="0"/>
          </a:p>
        </p:txBody>
      </p:sp>
    </p:spTree>
    <p:extLst>
      <p:ext uri="{BB962C8B-B14F-4D97-AF65-F5344CB8AC3E}">
        <p14:creationId xmlns:p14="http://schemas.microsoft.com/office/powerpoint/2010/main" val="1305475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pSp>
        <p:nvGrpSpPr>
          <p:cNvPr id="4" name="Group 5"/>
          <p:cNvGrpSpPr>
            <a:grpSpLocks/>
          </p:cNvGrpSpPr>
          <p:nvPr userDrawn="1"/>
        </p:nvGrpSpPr>
        <p:grpSpPr bwMode="auto">
          <a:xfrm>
            <a:off x="0" y="6022975"/>
            <a:ext cx="9144000" cy="835025"/>
            <a:chOff x="0" y="6022975"/>
            <a:chExt cx="9144000" cy="835025"/>
          </a:xfrm>
        </p:grpSpPr>
        <p:sp>
          <p:nvSpPr>
            <p:cNvPr id="5" name="Rectangle 16"/>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6"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7"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8"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9"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0"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1"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2"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3" name="TextBox 12"/>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563819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15"/>
          <p:cNvSpPr>
            <a:spLocks noChangeArrowheads="1"/>
          </p:cNvSpPr>
          <p:nvPr userDrawn="1"/>
        </p:nvSpPr>
        <p:spPr bwMode="auto">
          <a:xfrm>
            <a:off x="0" y="5946775"/>
            <a:ext cx="9144000" cy="9112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grpSp>
        <p:nvGrpSpPr>
          <p:cNvPr id="5" name="Group 5"/>
          <p:cNvGrpSpPr>
            <a:grpSpLocks/>
          </p:cNvGrpSpPr>
          <p:nvPr userDrawn="1"/>
        </p:nvGrpSpPr>
        <p:grpSpPr bwMode="auto">
          <a:xfrm>
            <a:off x="0" y="6022975"/>
            <a:ext cx="9144000" cy="835025"/>
            <a:chOff x="0" y="6022975"/>
            <a:chExt cx="9144000" cy="835025"/>
          </a:xfrm>
        </p:grpSpPr>
        <p:sp>
          <p:nvSpPr>
            <p:cNvPr id="6" name="Rectangle 5"/>
            <p:cNvSpPr>
              <a:spLocks noChangeArrowheads="1"/>
            </p:cNvSpPr>
            <p:nvPr/>
          </p:nvSpPr>
          <p:spPr bwMode="auto">
            <a:xfrm>
              <a:off x="0" y="6022975"/>
              <a:ext cx="9144000" cy="8350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7" name="Picture 17" descr="QUTlogo2955"/>
            <p:cNvPicPr>
              <a:picLocks noChangeAspect="1" noChangeArrowheads="1"/>
            </p:cNvPicPr>
            <p:nvPr/>
          </p:nvPicPr>
          <p:blipFill>
            <a:blip r:embed="rId2" cstate="print"/>
            <a:srcRect r="77751" b="27792"/>
            <a:stretch>
              <a:fillRect/>
            </a:stretch>
          </p:blipFill>
          <p:spPr bwMode="auto">
            <a:xfrm>
              <a:off x="820738" y="6221413"/>
              <a:ext cx="430212" cy="425450"/>
            </a:xfrm>
            <a:prstGeom prst="rect">
              <a:avLst/>
            </a:prstGeom>
            <a:noFill/>
            <a:ln w="9525">
              <a:noFill/>
              <a:miter lim="800000"/>
              <a:headEnd/>
              <a:tailEnd/>
            </a:ln>
          </p:spPr>
        </p:pic>
        <p:sp>
          <p:nvSpPr>
            <p:cNvPr id="8" name="Text Box 18"/>
            <p:cNvSpPr txBox="1">
              <a:spLocks noChangeArrowheads="1"/>
            </p:cNvSpPr>
            <p:nvPr/>
          </p:nvSpPr>
          <p:spPr bwMode="auto">
            <a:xfrm>
              <a:off x="7169150" y="6351588"/>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9"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10"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11"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12"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13"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
        <p:nvSpPr>
          <p:cNvPr id="14" name="TextBox 13"/>
          <p:cNvSpPr txBox="1"/>
          <p:nvPr userDrawn="1"/>
        </p:nvSpPr>
        <p:spPr>
          <a:xfrm>
            <a:off x="0" y="5805488"/>
            <a:ext cx="9144000" cy="338137"/>
          </a:xfrm>
          <a:prstGeom prst="rect">
            <a:avLst/>
          </a:prstGeom>
          <a:solidFill>
            <a:srgbClr val="009999"/>
          </a:solidFill>
        </p:spPr>
        <p:txBody>
          <a:bodyPr>
            <a:spAutoFit/>
          </a:bodyPr>
          <a:lstStyle/>
          <a:p>
            <a:pPr algn="r" fontAlgn="base">
              <a:spcBef>
                <a:spcPct val="0"/>
              </a:spcBef>
              <a:spcAft>
                <a:spcPct val="0"/>
              </a:spcAft>
              <a:defRPr/>
            </a:pPr>
            <a:r>
              <a:rPr lang="en-AU" sz="1600" dirty="0">
                <a:solidFill>
                  <a:srgbClr val="FFFFFF"/>
                </a:solidFill>
              </a:rPr>
              <a:t>Science and Engineering Faculty</a:t>
            </a:r>
          </a:p>
        </p:txBody>
      </p:sp>
      <p:sp>
        <p:nvSpPr>
          <p:cNvPr id="2" name="Vertical Title 1"/>
          <p:cNvSpPr>
            <a:spLocks noGrp="1"/>
          </p:cNvSpPr>
          <p:nvPr>
            <p:ph type="title" orient="vert"/>
          </p:nvPr>
        </p:nvSpPr>
        <p:spPr>
          <a:xfrm>
            <a:off x="6629400" y="274638"/>
            <a:ext cx="2057400" cy="5343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343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39004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Title Placeholder 1"/>
          <p:cNvSpPr>
            <a:spLocks noGrp="1"/>
          </p:cNvSpPr>
          <p:nvPr>
            <p:ph type="title"/>
          </p:nvPr>
        </p:nvSpPr>
        <p:spPr bwMode="auto">
          <a:xfrm>
            <a:off x="468313" y="431800"/>
            <a:ext cx="8208143" cy="836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lvl="0"/>
            <a:r>
              <a:rPr lang="en-US"/>
              <a:t>Click to edit Master title style</a:t>
            </a:r>
            <a:endParaRPr lang="en-AU" dirty="0"/>
          </a:p>
        </p:txBody>
      </p:sp>
      <p:sp>
        <p:nvSpPr>
          <p:cNvPr id="5" name="Text Placeholder 2"/>
          <p:cNvSpPr>
            <a:spLocks noGrp="1"/>
          </p:cNvSpPr>
          <p:nvPr>
            <p:ph type="body" idx="1"/>
          </p:nvPr>
        </p:nvSpPr>
        <p:spPr bwMode="auto">
          <a:xfrm>
            <a:off x="468313" y="1624995"/>
            <a:ext cx="8208143"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67496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lvl1pPr algn="ctr">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solidFill>
                  <a:schemeClr val="tx1">
                    <a:tint val="75000"/>
                  </a:schemeClr>
                </a:solidFill>
                <a:latin typeface="Helvetica Light"/>
                <a:cs typeface="Helvetica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513AD45-0861-1C46-BEE0-8850D1410381}" type="slidenum">
              <a:rPr lang="en-US" altLang="en-US"/>
              <a:pPr/>
              <a:t>‹#›</a:t>
            </a:fld>
            <a:endParaRPr lang="en-US" altLang="en-US" dirty="0"/>
          </a:p>
        </p:txBody>
      </p:sp>
    </p:spTree>
    <p:extLst>
      <p:ext uri="{BB962C8B-B14F-4D97-AF65-F5344CB8AC3E}">
        <p14:creationId xmlns:p14="http://schemas.microsoft.com/office/powerpoint/2010/main" val="1816781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36D47C0-8E54-5446-8E7B-A93653EDC0F4}" type="slidenum">
              <a:rPr lang="en-US" altLang="en-US"/>
              <a:pPr/>
              <a:t>‹#›</a:t>
            </a:fld>
            <a:endParaRPr lang="en-US" altLang="en-US" dirty="0"/>
          </a:p>
        </p:txBody>
      </p:sp>
    </p:spTree>
    <p:extLst>
      <p:ext uri="{BB962C8B-B14F-4D97-AF65-F5344CB8AC3E}">
        <p14:creationId xmlns:p14="http://schemas.microsoft.com/office/powerpoint/2010/main" val="3797787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2"/>
          <p:cNvSpPr>
            <a:spLocks noGrp="1"/>
          </p:cNvSpPr>
          <p:nvPr>
            <p:ph idx="1"/>
          </p:nvPr>
        </p:nvSpPr>
        <p:spPr>
          <a:xfrm>
            <a:off x="457200" y="2022843"/>
            <a:ext cx="8229600" cy="4103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A0A0022-0701-854A-9544-186D00AE05FC}" type="slidenum">
              <a:rPr lang="en-US" altLang="en-US"/>
              <a:pPr/>
              <a:t>‹#›</a:t>
            </a:fld>
            <a:endParaRPr lang="en-US" altLang="en-US" dirty="0"/>
          </a:p>
        </p:txBody>
      </p:sp>
    </p:spTree>
    <p:extLst>
      <p:ext uri="{BB962C8B-B14F-4D97-AF65-F5344CB8AC3E}">
        <p14:creationId xmlns:p14="http://schemas.microsoft.com/office/powerpoint/2010/main" val="429199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630F66B-ED5B-1946-A9CE-FC03D10D149A}" type="slidenum">
              <a:rPr lang="en-US" altLang="en-US"/>
              <a:pPr/>
              <a:t>‹#›</a:t>
            </a:fld>
            <a:endParaRPr lang="en-US" altLang="en-US" dirty="0"/>
          </a:p>
        </p:txBody>
      </p:sp>
    </p:spTree>
    <p:extLst>
      <p:ext uri="{BB962C8B-B14F-4D97-AF65-F5344CB8AC3E}">
        <p14:creationId xmlns:p14="http://schemas.microsoft.com/office/powerpoint/2010/main" val="44883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F0A0BDE-8828-B146-AA9C-E3CB99B09D76}" type="slidenum">
              <a:rPr lang="en-US" altLang="en-US"/>
              <a:pPr/>
              <a:t>‹#›</a:t>
            </a:fld>
            <a:endParaRPr lang="en-US" altLang="en-US" dirty="0"/>
          </a:p>
        </p:txBody>
      </p:sp>
    </p:spTree>
    <p:extLst>
      <p:ext uri="{BB962C8B-B14F-4D97-AF65-F5344CB8AC3E}">
        <p14:creationId xmlns:p14="http://schemas.microsoft.com/office/powerpoint/2010/main" val="630005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499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607221"/>
            <a:ext cx="4040188" cy="351894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7" y="185499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607221"/>
            <a:ext cx="4041775" cy="351894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endParaRPr lang="en-US" altLang="en-US" dirty="0"/>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02D0354F-D9E6-2847-9EB0-D07E84CE4B43}" type="slidenum">
              <a:rPr lang="en-US" altLang="en-US"/>
              <a:pPr/>
              <a:t>‹#›</a:t>
            </a:fld>
            <a:endParaRPr lang="en-US" altLang="en-US" dirty="0"/>
          </a:p>
        </p:txBody>
      </p:sp>
    </p:spTree>
    <p:extLst>
      <p:ext uri="{BB962C8B-B14F-4D97-AF65-F5344CB8AC3E}">
        <p14:creationId xmlns:p14="http://schemas.microsoft.com/office/powerpoint/2010/main" val="3180497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endParaRPr lang="en-US" altLang="en-US" dirty="0"/>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4B9483E4-AA1D-FA4E-B00A-E89EC6C18E07}" type="slidenum">
              <a:rPr lang="en-US" altLang="en-US"/>
              <a:pPr/>
              <a:t>‹#›</a:t>
            </a:fld>
            <a:endParaRPr lang="en-US" altLang="en-US" dirty="0"/>
          </a:p>
        </p:txBody>
      </p:sp>
    </p:spTree>
    <p:extLst>
      <p:ext uri="{BB962C8B-B14F-4D97-AF65-F5344CB8AC3E}">
        <p14:creationId xmlns:p14="http://schemas.microsoft.com/office/powerpoint/2010/main" val="15829232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ltLang="en-US" dirty="0"/>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89D9BC97-7A11-C041-9AA4-BD7F8E94ECA3}" type="slidenum">
              <a:rPr lang="en-US" altLang="en-US"/>
              <a:pPr/>
              <a:t>‹#›</a:t>
            </a:fld>
            <a:endParaRPr lang="en-US" altLang="en-US" dirty="0"/>
          </a:p>
        </p:txBody>
      </p:sp>
    </p:spTree>
    <p:extLst>
      <p:ext uri="{BB962C8B-B14F-4D97-AF65-F5344CB8AC3E}">
        <p14:creationId xmlns:p14="http://schemas.microsoft.com/office/powerpoint/2010/main" val="1779914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fld id="{D362FA6B-2EB2-3940-A3D4-5972FE5FA140}" type="slidenum">
              <a:rPr lang="en-US" altLang="en-US"/>
              <a:pPr/>
              <a:t>‹#›</a:t>
            </a:fld>
            <a:endParaRPr lang="en-US" altLang="en-US" dirty="0">
              <a:solidFill>
                <a:srgbClr val="88A44D"/>
              </a:solidFill>
            </a:endParaRPr>
          </a:p>
        </p:txBody>
      </p:sp>
    </p:spTree>
    <p:extLst>
      <p:ext uri="{BB962C8B-B14F-4D97-AF65-F5344CB8AC3E}">
        <p14:creationId xmlns:p14="http://schemas.microsoft.com/office/powerpoint/2010/main" val="37222377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157871C-B230-8C4F-9914-6348182B7BFF}" type="slidenum">
              <a:rPr lang="en-US" altLang="en-US"/>
              <a:pPr/>
              <a:t>‹#›</a:t>
            </a:fld>
            <a:endParaRPr lang="en-US" altLang="en-US" dirty="0"/>
          </a:p>
        </p:txBody>
      </p:sp>
    </p:spTree>
    <p:extLst>
      <p:ext uri="{BB962C8B-B14F-4D97-AF65-F5344CB8AC3E}">
        <p14:creationId xmlns:p14="http://schemas.microsoft.com/office/powerpoint/2010/main" val="13856364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7F1526D-3CA5-E34C-9338-020C8842060B}" type="slidenum">
              <a:rPr lang="en-US" altLang="en-US"/>
              <a:pPr/>
              <a:t>‹#›</a:t>
            </a:fld>
            <a:endParaRPr lang="en-US" altLang="en-US" dirty="0"/>
          </a:p>
        </p:txBody>
      </p:sp>
    </p:spTree>
    <p:extLst>
      <p:ext uri="{BB962C8B-B14F-4D97-AF65-F5344CB8AC3E}">
        <p14:creationId xmlns:p14="http://schemas.microsoft.com/office/powerpoint/2010/main" val="15324672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37C3070-3337-4C41-8E95-1FB5D57D6042}" type="slidenum">
              <a:rPr lang="en-US" altLang="en-US"/>
              <a:pPr/>
              <a:t>‹#›</a:t>
            </a:fld>
            <a:endParaRPr lang="en-US" altLang="en-US" dirty="0"/>
          </a:p>
        </p:txBody>
      </p:sp>
    </p:spTree>
    <p:extLst>
      <p:ext uri="{BB962C8B-B14F-4D97-AF65-F5344CB8AC3E}">
        <p14:creationId xmlns:p14="http://schemas.microsoft.com/office/powerpoint/2010/main" val="35624070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lvl1pPr algn="ctr">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solidFill>
                  <a:schemeClr val="tx1">
                    <a:tint val="75000"/>
                  </a:schemeClr>
                </a:solidFill>
                <a:latin typeface="Helvetica Light"/>
                <a:cs typeface="Helvetica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513AD45-0861-1C46-BEE0-8850D1410381}" type="slidenum">
              <a:rPr lang="en-US" altLang="en-US"/>
              <a:pPr/>
              <a:t>‹#›</a:t>
            </a:fld>
            <a:endParaRPr lang="en-US" altLang="en-US" dirty="0"/>
          </a:p>
        </p:txBody>
      </p:sp>
    </p:spTree>
    <p:extLst>
      <p:ext uri="{BB962C8B-B14F-4D97-AF65-F5344CB8AC3E}">
        <p14:creationId xmlns:p14="http://schemas.microsoft.com/office/powerpoint/2010/main" val="16827896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36D47C0-8E54-5446-8E7B-A93653EDC0F4}" type="slidenum">
              <a:rPr lang="en-US" altLang="en-US"/>
              <a:pPr/>
              <a:t>‹#›</a:t>
            </a:fld>
            <a:endParaRPr lang="en-US" altLang="en-US" dirty="0"/>
          </a:p>
        </p:txBody>
      </p:sp>
    </p:spTree>
    <p:extLst>
      <p:ext uri="{BB962C8B-B14F-4D97-AF65-F5344CB8AC3E}">
        <p14:creationId xmlns:p14="http://schemas.microsoft.com/office/powerpoint/2010/main" val="2881065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2"/>
          <p:cNvSpPr>
            <a:spLocks noGrp="1"/>
          </p:cNvSpPr>
          <p:nvPr>
            <p:ph idx="1"/>
          </p:nvPr>
        </p:nvSpPr>
        <p:spPr>
          <a:xfrm>
            <a:off x="457200" y="2022843"/>
            <a:ext cx="8229600" cy="4103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A0A0022-0701-854A-9544-186D00AE05FC}" type="slidenum">
              <a:rPr lang="en-US" altLang="en-US"/>
              <a:pPr/>
              <a:t>‹#›</a:t>
            </a:fld>
            <a:endParaRPr lang="en-US" altLang="en-US" dirty="0"/>
          </a:p>
        </p:txBody>
      </p:sp>
    </p:spTree>
    <p:extLst>
      <p:ext uri="{BB962C8B-B14F-4D97-AF65-F5344CB8AC3E}">
        <p14:creationId xmlns:p14="http://schemas.microsoft.com/office/powerpoint/2010/main" val="7939535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630F66B-ED5B-1946-A9CE-FC03D10D149A}" type="slidenum">
              <a:rPr lang="en-US" altLang="en-US"/>
              <a:pPr/>
              <a:t>‹#›</a:t>
            </a:fld>
            <a:endParaRPr lang="en-US" altLang="en-US" dirty="0"/>
          </a:p>
        </p:txBody>
      </p:sp>
    </p:spTree>
    <p:extLst>
      <p:ext uri="{BB962C8B-B14F-4D97-AF65-F5344CB8AC3E}">
        <p14:creationId xmlns:p14="http://schemas.microsoft.com/office/powerpoint/2010/main" val="34106204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F0A0BDE-8828-B146-AA9C-E3CB99B09D76}" type="slidenum">
              <a:rPr lang="en-US" altLang="en-US"/>
              <a:pPr/>
              <a:t>‹#›</a:t>
            </a:fld>
            <a:endParaRPr lang="en-US" altLang="en-US" dirty="0"/>
          </a:p>
        </p:txBody>
      </p:sp>
    </p:spTree>
    <p:extLst>
      <p:ext uri="{BB962C8B-B14F-4D97-AF65-F5344CB8AC3E}">
        <p14:creationId xmlns:p14="http://schemas.microsoft.com/office/powerpoint/2010/main" val="38387007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499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607221"/>
            <a:ext cx="4040188" cy="351894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7" y="185499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607221"/>
            <a:ext cx="4041775" cy="351894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endParaRPr lang="en-US" altLang="en-US" dirty="0"/>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02D0354F-D9E6-2847-9EB0-D07E84CE4B43}" type="slidenum">
              <a:rPr lang="en-US" altLang="en-US"/>
              <a:pPr/>
              <a:t>‹#›</a:t>
            </a:fld>
            <a:endParaRPr lang="en-US" altLang="en-US" dirty="0"/>
          </a:p>
        </p:txBody>
      </p:sp>
    </p:spTree>
    <p:extLst>
      <p:ext uri="{BB962C8B-B14F-4D97-AF65-F5344CB8AC3E}">
        <p14:creationId xmlns:p14="http://schemas.microsoft.com/office/powerpoint/2010/main" val="27489652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endParaRPr lang="en-US" altLang="en-US" dirty="0"/>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4B9483E4-AA1D-FA4E-B00A-E89EC6C18E07}" type="slidenum">
              <a:rPr lang="en-US" altLang="en-US"/>
              <a:pPr/>
              <a:t>‹#›</a:t>
            </a:fld>
            <a:endParaRPr lang="en-US" altLang="en-US" dirty="0"/>
          </a:p>
        </p:txBody>
      </p:sp>
    </p:spTree>
    <p:extLst>
      <p:ext uri="{BB962C8B-B14F-4D97-AF65-F5344CB8AC3E}">
        <p14:creationId xmlns:p14="http://schemas.microsoft.com/office/powerpoint/2010/main" val="34663802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ltLang="en-US" dirty="0"/>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89D9BC97-7A11-C041-9AA4-BD7F8E94ECA3}" type="slidenum">
              <a:rPr lang="en-US" altLang="en-US"/>
              <a:pPr/>
              <a:t>‹#›</a:t>
            </a:fld>
            <a:endParaRPr lang="en-US" altLang="en-US" dirty="0"/>
          </a:p>
        </p:txBody>
      </p:sp>
    </p:spTree>
    <p:extLst>
      <p:ext uri="{BB962C8B-B14F-4D97-AF65-F5344CB8AC3E}">
        <p14:creationId xmlns:p14="http://schemas.microsoft.com/office/powerpoint/2010/main" val="39776334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fld id="{D362FA6B-2EB2-3940-A3D4-5972FE5FA140}" type="slidenum">
              <a:rPr lang="en-US" altLang="en-US"/>
              <a:pPr/>
              <a:t>‹#›</a:t>
            </a:fld>
            <a:endParaRPr lang="en-US" altLang="en-US" dirty="0">
              <a:solidFill>
                <a:srgbClr val="88A44D"/>
              </a:solidFill>
            </a:endParaRPr>
          </a:p>
        </p:txBody>
      </p:sp>
    </p:spTree>
    <p:extLst>
      <p:ext uri="{BB962C8B-B14F-4D97-AF65-F5344CB8AC3E}">
        <p14:creationId xmlns:p14="http://schemas.microsoft.com/office/powerpoint/2010/main" val="26264820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157871C-B230-8C4F-9914-6348182B7BFF}" type="slidenum">
              <a:rPr lang="en-US" altLang="en-US"/>
              <a:pPr/>
              <a:t>‹#›</a:t>
            </a:fld>
            <a:endParaRPr lang="en-US" altLang="en-US" dirty="0"/>
          </a:p>
        </p:txBody>
      </p:sp>
    </p:spTree>
    <p:extLst>
      <p:ext uri="{BB962C8B-B14F-4D97-AF65-F5344CB8AC3E}">
        <p14:creationId xmlns:p14="http://schemas.microsoft.com/office/powerpoint/2010/main" val="15943416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7F1526D-3CA5-E34C-9338-020C8842060B}" type="slidenum">
              <a:rPr lang="en-US" altLang="en-US"/>
              <a:pPr/>
              <a:t>‹#›</a:t>
            </a:fld>
            <a:endParaRPr lang="en-US" altLang="en-US" dirty="0"/>
          </a:p>
        </p:txBody>
      </p:sp>
    </p:spTree>
    <p:extLst>
      <p:ext uri="{BB962C8B-B14F-4D97-AF65-F5344CB8AC3E}">
        <p14:creationId xmlns:p14="http://schemas.microsoft.com/office/powerpoint/2010/main" val="28524747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37C3070-3337-4C41-8E95-1FB5D57D6042}" type="slidenum">
              <a:rPr lang="en-US" altLang="en-US"/>
              <a:pPr/>
              <a:t>‹#›</a:t>
            </a:fld>
            <a:endParaRPr lang="en-US" altLang="en-US" dirty="0"/>
          </a:p>
        </p:txBody>
      </p:sp>
    </p:spTree>
    <p:extLst>
      <p:ext uri="{BB962C8B-B14F-4D97-AF65-F5344CB8AC3E}">
        <p14:creationId xmlns:p14="http://schemas.microsoft.com/office/powerpoint/2010/main" val="40179781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lvl1pPr algn="ctr">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0" i="0">
                <a:solidFill>
                  <a:schemeClr val="tx1">
                    <a:tint val="75000"/>
                  </a:schemeClr>
                </a:solidFill>
                <a:latin typeface="Helvetica Light"/>
                <a:cs typeface="Helvetica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513AD45-0861-1C46-BEE0-8850D1410381}" type="slidenum">
              <a:rPr lang="en-US" altLang="en-US"/>
              <a:pPr/>
              <a:t>‹#›</a:t>
            </a:fld>
            <a:endParaRPr lang="en-US" altLang="en-US" dirty="0"/>
          </a:p>
        </p:txBody>
      </p:sp>
    </p:spTree>
    <p:extLst>
      <p:ext uri="{BB962C8B-B14F-4D97-AF65-F5344CB8AC3E}">
        <p14:creationId xmlns:p14="http://schemas.microsoft.com/office/powerpoint/2010/main" val="249830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36D47C0-8E54-5446-8E7B-A93653EDC0F4}" type="slidenum">
              <a:rPr lang="en-US" altLang="en-US"/>
              <a:pPr/>
              <a:t>‹#›</a:t>
            </a:fld>
            <a:endParaRPr lang="en-US" altLang="en-US" dirty="0"/>
          </a:p>
        </p:txBody>
      </p:sp>
    </p:spTree>
    <p:extLst>
      <p:ext uri="{BB962C8B-B14F-4D97-AF65-F5344CB8AC3E}">
        <p14:creationId xmlns:p14="http://schemas.microsoft.com/office/powerpoint/2010/main" val="14933179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2"/>
          <p:cNvSpPr>
            <a:spLocks noGrp="1"/>
          </p:cNvSpPr>
          <p:nvPr>
            <p:ph idx="1"/>
          </p:nvPr>
        </p:nvSpPr>
        <p:spPr>
          <a:xfrm>
            <a:off x="457200" y="2022843"/>
            <a:ext cx="8229600" cy="4103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A0A0022-0701-854A-9544-186D00AE05FC}" type="slidenum">
              <a:rPr lang="en-US" altLang="en-US"/>
              <a:pPr/>
              <a:t>‹#›</a:t>
            </a:fld>
            <a:endParaRPr lang="en-US" altLang="en-US" dirty="0"/>
          </a:p>
        </p:txBody>
      </p:sp>
    </p:spTree>
    <p:extLst>
      <p:ext uri="{BB962C8B-B14F-4D97-AF65-F5344CB8AC3E}">
        <p14:creationId xmlns:p14="http://schemas.microsoft.com/office/powerpoint/2010/main" val="31089400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630F66B-ED5B-1946-A9CE-FC03D10D149A}" type="slidenum">
              <a:rPr lang="en-US" altLang="en-US"/>
              <a:pPr/>
              <a:t>‹#›</a:t>
            </a:fld>
            <a:endParaRPr lang="en-US" altLang="en-US" dirty="0"/>
          </a:p>
        </p:txBody>
      </p:sp>
    </p:spTree>
    <p:extLst>
      <p:ext uri="{BB962C8B-B14F-4D97-AF65-F5344CB8AC3E}">
        <p14:creationId xmlns:p14="http://schemas.microsoft.com/office/powerpoint/2010/main" val="15109942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F0A0BDE-8828-B146-AA9C-E3CB99B09D76}" type="slidenum">
              <a:rPr lang="en-US" altLang="en-US"/>
              <a:pPr/>
              <a:t>‹#›</a:t>
            </a:fld>
            <a:endParaRPr lang="en-US" altLang="en-US" dirty="0"/>
          </a:p>
        </p:txBody>
      </p:sp>
    </p:spTree>
    <p:extLst>
      <p:ext uri="{BB962C8B-B14F-4D97-AF65-F5344CB8AC3E}">
        <p14:creationId xmlns:p14="http://schemas.microsoft.com/office/powerpoint/2010/main" val="19200911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499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607221"/>
            <a:ext cx="4040188" cy="351894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7" y="185499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607221"/>
            <a:ext cx="4041775" cy="351894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endParaRPr lang="en-US" altLang="en-US" dirty="0"/>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02D0354F-D9E6-2847-9EB0-D07E84CE4B43}" type="slidenum">
              <a:rPr lang="en-US" altLang="en-US"/>
              <a:pPr/>
              <a:t>‹#›</a:t>
            </a:fld>
            <a:endParaRPr lang="en-US" altLang="en-US" dirty="0"/>
          </a:p>
        </p:txBody>
      </p:sp>
    </p:spTree>
    <p:extLst>
      <p:ext uri="{BB962C8B-B14F-4D97-AF65-F5344CB8AC3E}">
        <p14:creationId xmlns:p14="http://schemas.microsoft.com/office/powerpoint/2010/main" val="28633142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endParaRPr lang="en-US" altLang="en-US" dirty="0"/>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4B9483E4-AA1D-FA4E-B00A-E89EC6C18E07}" type="slidenum">
              <a:rPr lang="en-US" altLang="en-US"/>
              <a:pPr/>
              <a:t>‹#›</a:t>
            </a:fld>
            <a:endParaRPr lang="en-US" altLang="en-US" dirty="0"/>
          </a:p>
        </p:txBody>
      </p:sp>
    </p:spTree>
    <p:extLst>
      <p:ext uri="{BB962C8B-B14F-4D97-AF65-F5344CB8AC3E}">
        <p14:creationId xmlns:p14="http://schemas.microsoft.com/office/powerpoint/2010/main" val="25883324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ltLang="en-US" dirty="0"/>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89D9BC97-7A11-C041-9AA4-BD7F8E94ECA3}" type="slidenum">
              <a:rPr lang="en-US" altLang="en-US"/>
              <a:pPr/>
              <a:t>‹#›</a:t>
            </a:fld>
            <a:endParaRPr lang="en-US" altLang="en-US" dirty="0"/>
          </a:p>
        </p:txBody>
      </p:sp>
    </p:spTree>
    <p:extLst>
      <p:ext uri="{BB962C8B-B14F-4D97-AF65-F5344CB8AC3E}">
        <p14:creationId xmlns:p14="http://schemas.microsoft.com/office/powerpoint/2010/main" val="4339203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fld id="{D362FA6B-2EB2-3940-A3D4-5972FE5FA140}" type="slidenum">
              <a:rPr lang="en-US" altLang="en-US"/>
              <a:pPr/>
              <a:t>‹#›</a:t>
            </a:fld>
            <a:endParaRPr lang="en-US" altLang="en-US" dirty="0">
              <a:solidFill>
                <a:srgbClr val="88A44D"/>
              </a:solidFill>
            </a:endParaRPr>
          </a:p>
        </p:txBody>
      </p:sp>
    </p:spTree>
    <p:extLst>
      <p:ext uri="{BB962C8B-B14F-4D97-AF65-F5344CB8AC3E}">
        <p14:creationId xmlns:p14="http://schemas.microsoft.com/office/powerpoint/2010/main" val="292028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157871C-B230-8C4F-9914-6348182B7BFF}" type="slidenum">
              <a:rPr lang="en-US" altLang="en-US"/>
              <a:pPr/>
              <a:t>‹#›</a:t>
            </a:fld>
            <a:endParaRPr lang="en-US" altLang="en-US" dirty="0"/>
          </a:p>
        </p:txBody>
      </p:sp>
    </p:spTree>
    <p:extLst>
      <p:ext uri="{BB962C8B-B14F-4D97-AF65-F5344CB8AC3E}">
        <p14:creationId xmlns:p14="http://schemas.microsoft.com/office/powerpoint/2010/main" val="17415394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37F1526D-3CA5-E34C-9338-020C8842060B}" type="slidenum">
              <a:rPr lang="en-US" altLang="en-US"/>
              <a:pPr/>
              <a:t>‹#›</a:t>
            </a:fld>
            <a:endParaRPr lang="en-US" altLang="en-US" dirty="0"/>
          </a:p>
        </p:txBody>
      </p:sp>
    </p:spTree>
    <p:extLst>
      <p:ext uri="{BB962C8B-B14F-4D97-AF65-F5344CB8AC3E}">
        <p14:creationId xmlns:p14="http://schemas.microsoft.com/office/powerpoint/2010/main" val="26783882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37C3070-3337-4C41-8E95-1FB5D57D6042}" type="slidenum">
              <a:rPr lang="en-US" altLang="en-US"/>
              <a:pPr/>
              <a:t>‹#›</a:t>
            </a:fld>
            <a:endParaRPr lang="en-US" altLang="en-US" dirty="0"/>
          </a:p>
        </p:txBody>
      </p:sp>
    </p:spTree>
    <p:extLst>
      <p:ext uri="{BB962C8B-B14F-4D97-AF65-F5344CB8AC3E}">
        <p14:creationId xmlns:p14="http://schemas.microsoft.com/office/powerpoint/2010/main" val="20541610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lvl1pPr algn="ctr">
              <a:defRPr/>
            </a:lvl1pPr>
          </a:lstStyle>
          <a:p>
            <a:r>
              <a:rPr lang="en-AU" dirty="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00CB349-BB27-6A4B-8C70-AC92B370557B}" type="slidenum">
              <a:rPr lang="en-US" altLang="en-US"/>
              <a:pPr/>
              <a:t>‹#›</a:t>
            </a:fld>
            <a:endParaRPr lang="en-US" altLang="en-US" dirty="0"/>
          </a:p>
        </p:txBody>
      </p:sp>
    </p:spTree>
    <p:extLst>
      <p:ext uri="{BB962C8B-B14F-4D97-AF65-F5344CB8AC3E}">
        <p14:creationId xmlns:p14="http://schemas.microsoft.com/office/powerpoint/2010/main" val="39087550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2" y="1615148"/>
            <a:ext cx="7488485" cy="1143000"/>
          </a:xfrm>
          <a:prstGeom prst="rect">
            <a:avLst/>
          </a:prstGeom>
        </p:spPr>
        <p:txBody>
          <a:bodyPr rtlCol="0">
            <a:normAutofit/>
          </a:bodyPr>
          <a:lstStyle/>
          <a:p>
            <a:r>
              <a:rPr lang="en-US" dirty="0"/>
              <a:t>Click to edit Master title style</a:t>
            </a:r>
          </a:p>
        </p:txBody>
      </p:sp>
      <p:sp>
        <p:nvSpPr>
          <p:cNvPr id="8" name="Text Placeholder 2"/>
          <p:cNvSpPr>
            <a:spLocks noGrp="1"/>
          </p:cNvSpPr>
          <p:nvPr>
            <p:ph idx="1"/>
          </p:nvPr>
        </p:nvSpPr>
        <p:spPr>
          <a:xfrm>
            <a:off x="457200" y="2852057"/>
            <a:ext cx="8229600" cy="2444892"/>
          </a:xfrm>
          <a:prstGeom prst="rect">
            <a:avLst/>
          </a:prstGeom>
        </p:spPr>
        <p:txBody>
          <a:bodyPr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585CC69D-C03D-9D43-B425-28E34B944BE8}" type="slidenum">
              <a:rPr lang="en-US" altLang="en-US"/>
              <a:pPr/>
              <a:t>‹#›</a:t>
            </a:fld>
            <a:endParaRPr lang="en-US" altLang="en-US" dirty="0"/>
          </a:p>
        </p:txBody>
      </p:sp>
    </p:spTree>
    <p:extLst>
      <p:ext uri="{BB962C8B-B14F-4D97-AF65-F5344CB8AC3E}">
        <p14:creationId xmlns:p14="http://schemas.microsoft.com/office/powerpoint/2010/main" val="24398245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01358"/>
            <a:ext cx="7772400" cy="1362075"/>
          </a:xfrm>
          <a:prstGeom prst="rect">
            <a:avLst/>
          </a:prstGeo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101170"/>
            <a:ext cx="7772400"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dirty="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111035D6-9417-3E4A-B810-0A9123BDFDD4}" type="slidenum">
              <a:rPr lang="en-US" altLang="en-US"/>
              <a:pPr/>
              <a:t>‹#›</a:t>
            </a:fld>
            <a:endParaRPr lang="en-US" altLang="en-US" dirty="0"/>
          </a:p>
        </p:txBody>
      </p:sp>
    </p:spTree>
    <p:extLst>
      <p:ext uri="{BB962C8B-B14F-4D97-AF65-F5344CB8AC3E}">
        <p14:creationId xmlns:p14="http://schemas.microsoft.com/office/powerpoint/2010/main" val="19294284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1"/>
            <a:ext cx="8229600" cy="1143000"/>
          </a:xfrm>
          <a:prstGeom prst="rect">
            <a:avLst/>
          </a:prstGeom>
        </p:spPr>
        <p:txBody>
          <a:bodyPr/>
          <a:lstStyle/>
          <a:p>
            <a:r>
              <a:rPr lang="en-AU"/>
              <a:t>Click to edit Master title style</a:t>
            </a:r>
            <a:endParaRPr lang="en-US"/>
          </a:p>
        </p:txBody>
      </p:sp>
      <p:sp>
        <p:nvSpPr>
          <p:cNvPr id="3" name="Content Placeholder 2"/>
          <p:cNvSpPr>
            <a:spLocks noGrp="1"/>
          </p:cNvSpPr>
          <p:nvPr>
            <p:ph sz="half" idx="1"/>
          </p:nvPr>
        </p:nvSpPr>
        <p:spPr>
          <a:xfrm>
            <a:off x="457200" y="2852058"/>
            <a:ext cx="4038600" cy="250122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2852058"/>
            <a:ext cx="4038600" cy="250122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3"/>
          <p:cNvSpPr>
            <a:spLocks noGrp="1"/>
          </p:cNvSpPr>
          <p:nvPr>
            <p:ph type="dt" sz="half" idx="10"/>
          </p:nvPr>
        </p:nvSpPr>
        <p:spPr/>
        <p:txBody>
          <a:bodyPr/>
          <a:lstStyle>
            <a:lvl1pPr>
              <a:defRPr/>
            </a:lvl1pPr>
          </a:lstStyle>
          <a:p>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10D3D64A-ABF6-4740-BB43-046DC132E924}" type="slidenum">
              <a:rPr lang="en-US" altLang="en-US"/>
              <a:pPr/>
              <a:t>‹#›</a:t>
            </a:fld>
            <a:endParaRPr lang="en-US" altLang="en-US" dirty="0"/>
          </a:p>
        </p:txBody>
      </p:sp>
    </p:spTree>
    <p:extLst>
      <p:ext uri="{BB962C8B-B14F-4D97-AF65-F5344CB8AC3E}">
        <p14:creationId xmlns:p14="http://schemas.microsoft.com/office/powerpoint/2010/main" val="3116214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613582"/>
            <a:ext cx="8229600" cy="1143000"/>
          </a:xfrm>
          <a:prstGeom prst="rect">
            <a:avLst/>
          </a:prstGeom>
        </p:spPr>
        <p:txBody>
          <a:bodyPr/>
          <a:lstStyle/>
          <a:p>
            <a:r>
              <a:rPr lang="en-AU"/>
              <a:t>Click to edit Master title style</a:t>
            </a:r>
            <a:endParaRPr lang="en-US"/>
          </a:p>
        </p:txBody>
      </p:sp>
      <p:sp>
        <p:nvSpPr>
          <p:cNvPr id="3" name="Date Placeholder 3"/>
          <p:cNvSpPr>
            <a:spLocks noGrp="1"/>
          </p:cNvSpPr>
          <p:nvPr>
            <p:ph type="dt" sz="half" idx="10"/>
          </p:nvPr>
        </p:nvSpPr>
        <p:spPr/>
        <p:txBody>
          <a:bodyPr/>
          <a:lstStyle>
            <a:lvl1pPr>
              <a:defRPr/>
            </a:lvl1pPr>
          </a:lstStyle>
          <a:p>
            <a:endParaRPr lang="en-US" altLang="en-US" dirty="0"/>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AC9CC3EE-455A-B948-A312-94175B391C55}" type="slidenum">
              <a:rPr lang="en-US" altLang="en-US"/>
              <a:pPr/>
              <a:t>‹#›</a:t>
            </a:fld>
            <a:endParaRPr lang="en-US" altLang="en-US" dirty="0"/>
          </a:p>
        </p:txBody>
      </p:sp>
    </p:spTree>
    <p:extLst>
      <p:ext uri="{BB962C8B-B14F-4D97-AF65-F5344CB8AC3E}">
        <p14:creationId xmlns:p14="http://schemas.microsoft.com/office/powerpoint/2010/main" val="31332195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ltLang="en-US" dirty="0"/>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7BE073B0-F253-0743-8C33-A56DB63A30D2}" type="slidenum">
              <a:rPr lang="en-US" altLang="en-US"/>
              <a:pPr/>
              <a:t>‹#›</a:t>
            </a:fld>
            <a:endParaRPr lang="en-US" altLang="en-US" dirty="0"/>
          </a:p>
        </p:txBody>
      </p:sp>
    </p:spTree>
    <p:extLst>
      <p:ext uri="{BB962C8B-B14F-4D97-AF65-F5344CB8AC3E}">
        <p14:creationId xmlns:p14="http://schemas.microsoft.com/office/powerpoint/2010/main" val="3443363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1.xml"/><Relationship Id="rId7"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AU"/>
          </a:p>
        </p:txBody>
      </p:sp>
      <p:sp>
        <p:nvSpPr>
          <p:cNvPr id="1027" name="Rectangle 3"/>
          <p:cNvSpPr>
            <a:spLocks noGrp="1" noChangeArrowheads="1"/>
          </p:cNvSpPr>
          <p:nvPr>
            <p:ph type="body" idx="1"/>
          </p:nvPr>
        </p:nvSpPr>
        <p:spPr bwMode="auto">
          <a:xfrm>
            <a:off x="457200" y="1628775"/>
            <a:ext cx="8229600" cy="39893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grpSp>
        <p:nvGrpSpPr>
          <p:cNvPr id="1028" name="Group 14"/>
          <p:cNvGrpSpPr>
            <a:grpSpLocks/>
          </p:cNvGrpSpPr>
          <p:nvPr/>
        </p:nvGrpSpPr>
        <p:grpSpPr bwMode="auto">
          <a:xfrm>
            <a:off x="0" y="6175375"/>
            <a:ext cx="3205163" cy="682625"/>
            <a:chOff x="685800" y="6175375"/>
            <a:chExt cx="3205163" cy="682625"/>
          </a:xfrm>
        </p:grpSpPr>
        <p:sp>
          <p:nvSpPr>
            <p:cNvPr id="16" name="Rectangle 16"/>
            <p:cNvSpPr>
              <a:spLocks noChangeArrowheads="1"/>
            </p:cNvSpPr>
            <p:nvPr/>
          </p:nvSpPr>
          <p:spPr bwMode="auto">
            <a:xfrm>
              <a:off x="685800" y="6175375"/>
              <a:ext cx="3205163" cy="682625"/>
            </a:xfrm>
            <a:prstGeom prst="rect">
              <a:avLst/>
            </a:prstGeom>
            <a:solidFill>
              <a:srgbClr val="B2B2B2"/>
            </a:solidFill>
            <a:ln w="9525">
              <a:noFill/>
              <a:miter lim="800000"/>
              <a:headEnd/>
              <a:tailEnd/>
            </a:ln>
            <a:effectLst/>
          </p:spPr>
          <p:txBody>
            <a:bodyPr wrap="none" anchor="ctr"/>
            <a:lstStyle/>
            <a:p>
              <a:pPr fontAlgn="base">
                <a:spcBef>
                  <a:spcPct val="0"/>
                </a:spcBef>
                <a:spcAft>
                  <a:spcPct val="0"/>
                </a:spcAft>
                <a:defRPr/>
              </a:pPr>
              <a:endParaRPr lang="en-AU" dirty="0">
                <a:solidFill>
                  <a:srgbClr val="000000"/>
                </a:solidFill>
              </a:endParaRPr>
            </a:p>
          </p:txBody>
        </p:sp>
        <p:pic>
          <p:nvPicPr>
            <p:cNvPr id="1031" name="Picture 17" descr="QUTlogo2955"/>
            <p:cNvPicPr>
              <a:picLocks noChangeAspect="1" noChangeArrowheads="1"/>
            </p:cNvPicPr>
            <p:nvPr/>
          </p:nvPicPr>
          <p:blipFill>
            <a:blip r:embed="rId14" cstate="print"/>
            <a:srcRect r="77751" b="27792"/>
            <a:stretch>
              <a:fillRect/>
            </a:stretch>
          </p:blipFill>
          <p:spPr bwMode="auto">
            <a:xfrm>
              <a:off x="816597" y="6280150"/>
              <a:ext cx="430212" cy="425450"/>
            </a:xfrm>
            <a:prstGeom prst="rect">
              <a:avLst/>
            </a:prstGeom>
            <a:noFill/>
            <a:ln w="9525">
              <a:noFill/>
              <a:miter lim="800000"/>
              <a:headEnd/>
              <a:tailEnd/>
            </a:ln>
          </p:spPr>
        </p:pic>
        <p:sp>
          <p:nvSpPr>
            <p:cNvPr id="18" name="Text Box 18"/>
            <p:cNvSpPr txBox="1">
              <a:spLocks noChangeArrowheads="1"/>
            </p:cNvSpPr>
            <p:nvPr/>
          </p:nvSpPr>
          <p:spPr bwMode="auto">
            <a:xfrm>
              <a:off x="2614613" y="6599239"/>
              <a:ext cx="1244600" cy="22860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AU" sz="900" dirty="0">
                  <a:solidFill>
                    <a:srgbClr val="103566"/>
                  </a:solidFill>
                </a:rPr>
                <a:t>CRICOS No. 00213J</a:t>
              </a:r>
            </a:p>
          </p:txBody>
        </p:sp>
        <p:sp>
          <p:nvSpPr>
            <p:cNvPr id="19" name="Text Box 19"/>
            <p:cNvSpPr txBox="1">
              <a:spLocks noChangeArrowheads="1"/>
            </p:cNvSpPr>
            <p:nvPr/>
          </p:nvSpPr>
          <p:spPr bwMode="auto">
            <a:xfrm>
              <a:off x="1377950" y="6303963"/>
              <a:ext cx="1430338"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a university for the</a:t>
              </a:r>
              <a:endParaRPr lang="en-US" dirty="0">
                <a:solidFill>
                  <a:srgbClr val="FFFFFF"/>
                </a:solidFill>
              </a:endParaRPr>
            </a:p>
          </p:txBody>
        </p:sp>
        <p:sp>
          <p:nvSpPr>
            <p:cNvPr id="20" name="Text Box 20"/>
            <p:cNvSpPr txBox="1">
              <a:spLocks noChangeArrowheads="1"/>
            </p:cNvSpPr>
            <p:nvPr/>
          </p:nvSpPr>
          <p:spPr bwMode="auto">
            <a:xfrm>
              <a:off x="3184525" y="6362700"/>
              <a:ext cx="555625" cy="26035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1100" b="1" dirty="0">
                  <a:solidFill>
                    <a:srgbClr val="FFFFFF"/>
                  </a:solidFill>
                </a:rPr>
                <a:t>world</a:t>
              </a:r>
              <a:endParaRPr lang="en-US" dirty="0">
                <a:solidFill>
                  <a:srgbClr val="FFFFFF"/>
                </a:solidFill>
              </a:endParaRPr>
            </a:p>
          </p:txBody>
        </p:sp>
        <p:sp>
          <p:nvSpPr>
            <p:cNvPr id="21" name="Text Box 21"/>
            <p:cNvSpPr txBox="1">
              <a:spLocks noChangeArrowheads="1"/>
            </p:cNvSpPr>
            <p:nvPr/>
          </p:nvSpPr>
          <p:spPr bwMode="auto">
            <a:xfrm>
              <a:off x="2674938" y="6254750"/>
              <a:ext cx="635000" cy="396875"/>
            </a:xfrm>
            <a:prstGeom prst="rect">
              <a:avLst/>
            </a:prstGeom>
            <a:noFill/>
            <a:ln w="9525">
              <a:noFill/>
              <a:miter lim="800000"/>
              <a:headEnd/>
              <a:tailEnd/>
            </a:ln>
            <a:effectLst/>
          </p:spPr>
          <p:txBody>
            <a:bodyPr wrap="none">
              <a:spAutoFit/>
            </a:bodyPr>
            <a:lstStyle/>
            <a:p>
              <a:pPr fontAlgn="base">
                <a:spcBef>
                  <a:spcPct val="0"/>
                </a:spcBef>
                <a:spcAft>
                  <a:spcPct val="0"/>
                </a:spcAft>
                <a:defRPr/>
              </a:pPr>
              <a:r>
                <a:rPr lang="en-US" sz="2000" b="1" dirty="0">
                  <a:solidFill>
                    <a:srgbClr val="FFFFFF"/>
                  </a:solidFill>
                </a:rPr>
                <a:t>real</a:t>
              </a:r>
              <a:endParaRPr lang="en-US" dirty="0">
                <a:solidFill>
                  <a:srgbClr val="FFFFFF"/>
                </a:solidFill>
              </a:endParaRPr>
            </a:p>
          </p:txBody>
        </p:sp>
        <p:sp>
          <p:nvSpPr>
            <p:cNvPr id="22" name="Text Box 22"/>
            <p:cNvSpPr txBox="1">
              <a:spLocks noChangeArrowheads="1"/>
            </p:cNvSpPr>
            <p:nvPr/>
          </p:nvSpPr>
          <p:spPr bwMode="auto">
            <a:xfrm>
              <a:off x="3698875" y="6276975"/>
              <a:ext cx="192088" cy="168275"/>
            </a:xfrm>
            <a:prstGeom prst="rect">
              <a:avLst/>
            </a:prstGeom>
            <a:noFill/>
            <a:ln w="9525">
              <a:noFill/>
              <a:miter lim="800000"/>
              <a:headEnd/>
              <a:tailEnd/>
            </a:ln>
            <a:effectLst/>
          </p:spPr>
          <p:txBody>
            <a:bodyPr>
              <a:spAutoFit/>
            </a:bodyPr>
            <a:lstStyle/>
            <a:p>
              <a:pPr fontAlgn="base">
                <a:spcBef>
                  <a:spcPct val="0"/>
                </a:spcBef>
                <a:spcAft>
                  <a:spcPct val="0"/>
                </a:spcAft>
                <a:defRPr/>
              </a:pPr>
              <a:r>
                <a:rPr lang="en-US" sz="500" b="1" dirty="0">
                  <a:solidFill>
                    <a:srgbClr val="FFFFFF"/>
                  </a:solidFill>
                </a:rPr>
                <a:t>R</a:t>
              </a:r>
            </a:p>
          </p:txBody>
        </p:sp>
        <p:sp>
          <p:nvSpPr>
            <p:cNvPr id="23" name="Oval 23"/>
            <p:cNvSpPr>
              <a:spLocks noChangeArrowheads="1"/>
            </p:cNvSpPr>
            <p:nvPr/>
          </p:nvSpPr>
          <p:spPr bwMode="auto">
            <a:xfrm>
              <a:off x="3765550" y="6313488"/>
              <a:ext cx="93663" cy="93662"/>
            </a:xfrm>
            <a:prstGeom prst="ellipse">
              <a:avLst/>
            </a:prstGeom>
            <a:noFill/>
            <a:ln w="9525">
              <a:solidFill>
                <a:schemeClr val="bg1"/>
              </a:solidFill>
              <a:round/>
              <a:headEnd/>
              <a:tailEnd/>
            </a:ln>
            <a:effectLst/>
          </p:spPr>
          <p:txBody>
            <a:bodyPr wrap="none" anchor="ctr"/>
            <a:lstStyle/>
            <a:p>
              <a:pPr algn="ctr" fontAlgn="base">
                <a:spcBef>
                  <a:spcPct val="0"/>
                </a:spcBef>
                <a:spcAft>
                  <a:spcPct val="0"/>
                </a:spcAft>
                <a:defRPr/>
              </a:pPr>
              <a:endParaRPr lang="en-US" dirty="0">
                <a:solidFill>
                  <a:srgbClr val="000000"/>
                </a:solidFill>
              </a:endParaRPr>
            </a:p>
          </p:txBody>
        </p:sp>
      </p:grpSp>
    </p:spTree>
    <p:extLst>
      <p:ext uri="{BB962C8B-B14F-4D97-AF65-F5344CB8AC3E}">
        <p14:creationId xmlns:p14="http://schemas.microsoft.com/office/powerpoint/2010/main" val="22867817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42" r:id="rId12"/>
  </p:sldLayoutIdLst>
  <p:hf hdr="0" ftr="0" dt="0"/>
  <p:txStyles>
    <p:titleStyle>
      <a:lvl1pPr algn="ctr" rtl="0" eaLnBrk="1" fontAlgn="base" hangingPunct="1">
        <a:spcBef>
          <a:spcPct val="0"/>
        </a:spcBef>
        <a:spcAft>
          <a:spcPct val="0"/>
        </a:spcAft>
        <a:defRPr sz="3200" b="1">
          <a:solidFill>
            <a:srgbClr val="103566"/>
          </a:solidFill>
          <a:latin typeface="+mj-lt"/>
          <a:ea typeface="+mj-ea"/>
          <a:cs typeface="+mj-cs"/>
        </a:defRPr>
      </a:lvl1pPr>
      <a:lvl2pPr algn="ctr" rtl="0" eaLnBrk="1" fontAlgn="base" hangingPunct="1">
        <a:spcBef>
          <a:spcPct val="0"/>
        </a:spcBef>
        <a:spcAft>
          <a:spcPct val="0"/>
        </a:spcAft>
        <a:defRPr sz="3200" b="1">
          <a:solidFill>
            <a:srgbClr val="103566"/>
          </a:solidFill>
          <a:latin typeface="Arial" charset="0"/>
        </a:defRPr>
      </a:lvl2pPr>
      <a:lvl3pPr algn="ctr" rtl="0" eaLnBrk="1" fontAlgn="base" hangingPunct="1">
        <a:spcBef>
          <a:spcPct val="0"/>
        </a:spcBef>
        <a:spcAft>
          <a:spcPct val="0"/>
        </a:spcAft>
        <a:defRPr sz="3200" b="1">
          <a:solidFill>
            <a:srgbClr val="103566"/>
          </a:solidFill>
          <a:latin typeface="Arial" charset="0"/>
        </a:defRPr>
      </a:lvl3pPr>
      <a:lvl4pPr algn="ctr" rtl="0" eaLnBrk="1" fontAlgn="base" hangingPunct="1">
        <a:spcBef>
          <a:spcPct val="0"/>
        </a:spcBef>
        <a:spcAft>
          <a:spcPct val="0"/>
        </a:spcAft>
        <a:defRPr sz="3200" b="1">
          <a:solidFill>
            <a:srgbClr val="103566"/>
          </a:solidFill>
          <a:latin typeface="Arial" charset="0"/>
        </a:defRPr>
      </a:lvl4pPr>
      <a:lvl5pPr algn="ctr" rtl="0" eaLnBrk="1" fontAlgn="base" hangingPunct="1">
        <a:spcBef>
          <a:spcPct val="0"/>
        </a:spcBef>
        <a:spcAft>
          <a:spcPct val="0"/>
        </a:spcAft>
        <a:defRPr sz="3200" b="1">
          <a:solidFill>
            <a:srgbClr val="103566"/>
          </a:solidFill>
          <a:latin typeface="Arial" charset="0"/>
        </a:defRPr>
      </a:lvl5pPr>
      <a:lvl6pPr marL="457200" algn="ctr" rtl="0" eaLnBrk="1" fontAlgn="base" hangingPunct="1">
        <a:spcBef>
          <a:spcPct val="0"/>
        </a:spcBef>
        <a:spcAft>
          <a:spcPct val="0"/>
        </a:spcAft>
        <a:defRPr sz="3200" b="1">
          <a:solidFill>
            <a:srgbClr val="103566"/>
          </a:solidFill>
          <a:latin typeface="Arial" charset="0"/>
        </a:defRPr>
      </a:lvl6pPr>
      <a:lvl7pPr marL="914400" algn="ctr" rtl="0" eaLnBrk="1" fontAlgn="base" hangingPunct="1">
        <a:spcBef>
          <a:spcPct val="0"/>
        </a:spcBef>
        <a:spcAft>
          <a:spcPct val="0"/>
        </a:spcAft>
        <a:defRPr sz="3200" b="1">
          <a:solidFill>
            <a:srgbClr val="103566"/>
          </a:solidFill>
          <a:latin typeface="Arial" charset="0"/>
        </a:defRPr>
      </a:lvl7pPr>
      <a:lvl8pPr marL="1371600" algn="ctr" rtl="0" eaLnBrk="1" fontAlgn="base" hangingPunct="1">
        <a:spcBef>
          <a:spcPct val="0"/>
        </a:spcBef>
        <a:spcAft>
          <a:spcPct val="0"/>
        </a:spcAft>
        <a:defRPr sz="3200" b="1">
          <a:solidFill>
            <a:srgbClr val="103566"/>
          </a:solidFill>
          <a:latin typeface="Arial" charset="0"/>
        </a:defRPr>
      </a:lvl8pPr>
      <a:lvl9pPr marL="1828800" algn="ctr" rtl="0" eaLnBrk="1" fontAlgn="base" hangingPunct="1">
        <a:spcBef>
          <a:spcPct val="0"/>
        </a:spcBef>
        <a:spcAft>
          <a:spcPct val="0"/>
        </a:spcAft>
        <a:defRPr sz="3200" b="1">
          <a:solidFill>
            <a:srgbClr val="103566"/>
          </a:solidFill>
          <a:latin typeface="Arial" charset="0"/>
        </a:defRPr>
      </a:lvl9pPr>
    </p:titleStyle>
    <p:bodyStyle>
      <a:lvl1pPr marL="342900" indent="-342900" algn="l" rtl="0" eaLnBrk="1" fontAlgn="base" hangingPunct="1">
        <a:spcBef>
          <a:spcPct val="20000"/>
        </a:spcBef>
        <a:spcAft>
          <a:spcPct val="0"/>
        </a:spcAft>
        <a:buClr>
          <a:srgbClr val="B1B1B1"/>
        </a:buClr>
        <a:buChar char="•"/>
        <a:defRPr sz="2800">
          <a:solidFill>
            <a:srgbClr val="103566"/>
          </a:solidFill>
          <a:latin typeface="+mn-lt"/>
          <a:ea typeface="+mn-ea"/>
          <a:cs typeface="+mn-cs"/>
        </a:defRPr>
      </a:lvl1pPr>
      <a:lvl2pPr marL="742950" indent="-285750" algn="l" rtl="0" eaLnBrk="1" fontAlgn="base" hangingPunct="1">
        <a:spcBef>
          <a:spcPct val="20000"/>
        </a:spcBef>
        <a:spcAft>
          <a:spcPct val="0"/>
        </a:spcAft>
        <a:buClr>
          <a:srgbClr val="B1B1B1"/>
        </a:buClr>
        <a:buChar char="–"/>
        <a:defRPr sz="2400">
          <a:solidFill>
            <a:srgbClr val="103566"/>
          </a:solidFill>
          <a:latin typeface="+mn-lt"/>
        </a:defRPr>
      </a:lvl2pPr>
      <a:lvl3pPr marL="1143000" indent="-228600" algn="l" rtl="0" eaLnBrk="1" fontAlgn="base" hangingPunct="1">
        <a:spcBef>
          <a:spcPct val="20000"/>
        </a:spcBef>
        <a:spcAft>
          <a:spcPct val="0"/>
        </a:spcAft>
        <a:buClr>
          <a:srgbClr val="B1B1B1"/>
        </a:buClr>
        <a:buChar char="•"/>
        <a:defRPr sz="2000">
          <a:solidFill>
            <a:srgbClr val="103566"/>
          </a:solidFill>
          <a:latin typeface="+mn-lt"/>
        </a:defRPr>
      </a:lvl3pPr>
      <a:lvl4pPr marL="1600200" indent="-228600" algn="l" rtl="0" eaLnBrk="1" fontAlgn="base" hangingPunct="1">
        <a:spcBef>
          <a:spcPct val="20000"/>
        </a:spcBef>
        <a:spcAft>
          <a:spcPct val="0"/>
        </a:spcAft>
        <a:buClr>
          <a:srgbClr val="B1B1B1"/>
        </a:buClr>
        <a:buChar char="–"/>
        <a:defRPr>
          <a:solidFill>
            <a:srgbClr val="103566"/>
          </a:solidFill>
          <a:latin typeface="+mn-lt"/>
        </a:defRPr>
      </a:lvl4pPr>
      <a:lvl5pPr marL="2057400" indent="-228600" algn="l" rtl="0" eaLnBrk="1" fontAlgn="base" hangingPunct="1">
        <a:spcBef>
          <a:spcPct val="20000"/>
        </a:spcBef>
        <a:spcAft>
          <a:spcPct val="0"/>
        </a:spcAft>
        <a:buClr>
          <a:srgbClr val="B1B1B1"/>
        </a:buClr>
        <a:buChar char="»"/>
        <a:defRPr sz="1600">
          <a:solidFill>
            <a:srgbClr val="103566"/>
          </a:solidFill>
          <a:latin typeface="+mn-lt"/>
        </a:defRPr>
      </a:lvl5pPr>
      <a:lvl6pPr marL="2514600" indent="-228600" algn="l" rtl="0" eaLnBrk="1" fontAlgn="base" hangingPunct="1">
        <a:spcBef>
          <a:spcPct val="20000"/>
        </a:spcBef>
        <a:spcAft>
          <a:spcPct val="0"/>
        </a:spcAft>
        <a:buClr>
          <a:srgbClr val="B1B1B1"/>
        </a:buClr>
        <a:buChar char="»"/>
        <a:defRPr sz="1600">
          <a:solidFill>
            <a:srgbClr val="103566"/>
          </a:solidFill>
          <a:latin typeface="+mn-lt"/>
        </a:defRPr>
      </a:lvl6pPr>
      <a:lvl7pPr marL="2971800" indent="-228600" algn="l" rtl="0" eaLnBrk="1" fontAlgn="base" hangingPunct="1">
        <a:spcBef>
          <a:spcPct val="20000"/>
        </a:spcBef>
        <a:spcAft>
          <a:spcPct val="0"/>
        </a:spcAft>
        <a:buClr>
          <a:srgbClr val="B1B1B1"/>
        </a:buClr>
        <a:buChar char="»"/>
        <a:defRPr sz="1600">
          <a:solidFill>
            <a:srgbClr val="103566"/>
          </a:solidFill>
          <a:latin typeface="+mn-lt"/>
        </a:defRPr>
      </a:lvl7pPr>
      <a:lvl8pPr marL="3429000" indent="-228600" algn="l" rtl="0" eaLnBrk="1" fontAlgn="base" hangingPunct="1">
        <a:spcBef>
          <a:spcPct val="20000"/>
        </a:spcBef>
        <a:spcAft>
          <a:spcPct val="0"/>
        </a:spcAft>
        <a:buClr>
          <a:srgbClr val="B1B1B1"/>
        </a:buClr>
        <a:buChar char="»"/>
        <a:defRPr sz="1600">
          <a:solidFill>
            <a:srgbClr val="103566"/>
          </a:solidFill>
          <a:latin typeface="+mn-lt"/>
        </a:defRPr>
      </a:lvl8pPr>
      <a:lvl9pPr marL="3886200" indent="-228600" algn="l" rtl="0" eaLnBrk="1" fontAlgn="base" hangingPunct="1">
        <a:spcBef>
          <a:spcPct val="20000"/>
        </a:spcBef>
        <a:spcAft>
          <a:spcPct val="0"/>
        </a:spcAft>
        <a:buClr>
          <a:srgbClr val="B1B1B1"/>
        </a:buClr>
        <a:buChar char="»"/>
        <a:defRPr sz="1600">
          <a:solidFill>
            <a:srgbClr val="1035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22313"/>
            <a:ext cx="74882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2024063"/>
            <a:ext cx="8229600"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67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endParaRPr lang="en-US" altLang="en-US" dirty="0">
              <a:ea typeface="ＭＳ Ｐゴシック" charset="-128"/>
            </a:endParaRPr>
          </a:p>
        </p:txBody>
      </p:sp>
      <p:sp>
        <p:nvSpPr>
          <p:cNvPr id="5" name="Footer Placeholder 4"/>
          <p:cNvSpPr>
            <a:spLocks noGrp="1"/>
          </p:cNvSpPr>
          <p:nvPr>
            <p:ph type="ftr" sz="quarter" idx="3"/>
          </p:nvPr>
        </p:nvSpPr>
        <p:spPr>
          <a:xfrm>
            <a:off x="3124200" y="6356350"/>
            <a:ext cx="2895600" cy="366713"/>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6713"/>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210D9BFA-8DFD-274E-915C-B1DB58C155AA}" type="slidenum">
              <a:rPr lang="en-US" altLang="en-US">
                <a:ea typeface="ＭＳ Ｐゴシック" charset="-128"/>
              </a:rPr>
              <a:pPr defTabSz="457200" fontAlgn="base">
                <a:spcBef>
                  <a:spcPct val="0"/>
                </a:spcBef>
                <a:spcAft>
                  <a:spcPct val="0"/>
                </a:spcAft>
              </a:pPr>
              <a:t>‹#›</a:t>
            </a:fld>
            <a:endParaRPr lang="en-US" altLang="en-US" dirty="0">
              <a:ea typeface="ＭＳ Ｐゴシック" charset="-128"/>
            </a:endParaRPr>
          </a:p>
        </p:txBody>
      </p:sp>
    </p:spTree>
    <p:extLst>
      <p:ext uri="{BB962C8B-B14F-4D97-AF65-F5344CB8AC3E}">
        <p14:creationId xmlns:p14="http://schemas.microsoft.com/office/powerpoint/2010/main" val="382411868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ftr="0" dt="0"/>
  <p:txStyles>
    <p:titleStyle>
      <a:lvl1pPr algn="l" defTabSz="457200" rtl="0" eaLnBrk="1" fontAlgn="base" hangingPunct="1">
        <a:spcBef>
          <a:spcPct val="0"/>
        </a:spcBef>
        <a:spcAft>
          <a:spcPct val="0"/>
        </a:spcAft>
        <a:defRPr sz="4400" kern="1200">
          <a:solidFill>
            <a:schemeClr val="tx1"/>
          </a:solidFill>
          <a:latin typeface="Helvetica Light"/>
          <a:ea typeface="ＭＳ Ｐゴシック" charset="0"/>
          <a:cs typeface="Helvetica Light"/>
        </a:defRPr>
      </a:lvl1pPr>
      <a:lvl2pPr algn="l" defTabSz="457200" rtl="0" eaLnBrk="1" fontAlgn="base" hangingPunct="1">
        <a:spcBef>
          <a:spcPct val="0"/>
        </a:spcBef>
        <a:spcAft>
          <a:spcPct val="0"/>
        </a:spcAft>
        <a:defRPr sz="4400">
          <a:solidFill>
            <a:schemeClr val="tx1"/>
          </a:solidFill>
          <a:latin typeface="Helvetica Light" charset="0"/>
          <a:ea typeface="ＭＳ Ｐゴシック" charset="0"/>
        </a:defRPr>
      </a:lvl2pPr>
      <a:lvl3pPr algn="l" defTabSz="457200" rtl="0" eaLnBrk="1" fontAlgn="base" hangingPunct="1">
        <a:spcBef>
          <a:spcPct val="0"/>
        </a:spcBef>
        <a:spcAft>
          <a:spcPct val="0"/>
        </a:spcAft>
        <a:defRPr sz="4400">
          <a:solidFill>
            <a:schemeClr val="tx1"/>
          </a:solidFill>
          <a:latin typeface="Helvetica Light" charset="0"/>
          <a:ea typeface="ＭＳ Ｐゴシック" charset="0"/>
        </a:defRPr>
      </a:lvl3pPr>
      <a:lvl4pPr algn="l" defTabSz="457200" rtl="0" eaLnBrk="1" fontAlgn="base" hangingPunct="1">
        <a:spcBef>
          <a:spcPct val="0"/>
        </a:spcBef>
        <a:spcAft>
          <a:spcPct val="0"/>
        </a:spcAft>
        <a:defRPr sz="4400">
          <a:solidFill>
            <a:schemeClr val="tx1"/>
          </a:solidFill>
          <a:latin typeface="Helvetica Light" charset="0"/>
          <a:ea typeface="ＭＳ Ｐゴシック" charset="0"/>
        </a:defRPr>
      </a:lvl4pPr>
      <a:lvl5pPr algn="l" defTabSz="457200" rtl="0" eaLnBrk="1" fontAlgn="base" hangingPunct="1">
        <a:spcBef>
          <a:spcPct val="0"/>
        </a:spcBef>
        <a:spcAft>
          <a:spcPct val="0"/>
        </a:spcAft>
        <a:defRPr sz="4400">
          <a:solidFill>
            <a:schemeClr val="tx1"/>
          </a:solidFill>
          <a:latin typeface="Helvetica Light" charset="0"/>
          <a:ea typeface="ＭＳ Ｐゴシック" charset="0"/>
        </a:defRPr>
      </a:lvl5pPr>
      <a:lvl6pPr marL="457200" algn="l" defTabSz="457200" rtl="0" eaLnBrk="1" fontAlgn="base" hangingPunct="1">
        <a:spcBef>
          <a:spcPct val="0"/>
        </a:spcBef>
        <a:spcAft>
          <a:spcPct val="0"/>
        </a:spcAft>
        <a:defRPr sz="4400">
          <a:solidFill>
            <a:schemeClr val="tx1"/>
          </a:solidFill>
          <a:latin typeface="Helvetica Light" charset="0"/>
          <a:ea typeface="ＭＳ Ｐゴシック" charset="0"/>
        </a:defRPr>
      </a:lvl6pPr>
      <a:lvl7pPr marL="914400" algn="l" defTabSz="457200" rtl="0" eaLnBrk="1" fontAlgn="base" hangingPunct="1">
        <a:spcBef>
          <a:spcPct val="0"/>
        </a:spcBef>
        <a:spcAft>
          <a:spcPct val="0"/>
        </a:spcAft>
        <a:defRPr sz="4400">
          <a:solidFill>
            <a:schemeClr val="tx1"/>
          </a:solidFill>
          <a:latin typeface="Helvetica Light" charset="0"/>
          <a:ea typeface="ＭＳ Ｐゴシック" charset="0"/>
        </a:defRPr>
      </a:lvl7pPr>
      <a:lvl8pPr marL="1371600" algn="l" defTabSz="457200" rtl="0" eaLnBrk="1" fontAlgn="base" hangingPunct="1">
        <a:spcBef>
          <a:spcPct val="0"/>
        </a:spcBef>
        <a:spcAft>
          <a:spcPct val="0"/>
        </a:spcAft>
        <a:defRPr sz="4400">
          <a:solidFill>
            <a:schemeClr val="tx1"/>
          </a:solidFill>
          <a:latin typeface="Helvetica Light" charset="0"/>
          <a:ea typeface="ＭＳ Ｐゴシック" charset="0"/>
        </a:defRPr>
      </a:lvl8pPr>
      <a:lvl9pPr marL="1828800" algn="l" defTabSz="457200" rtl="0" eaLnBrk="1" fontAlgn="base" hangingPunct="1">
        <a:spcBef>
          <a:spcPct val="0"/>
        </a:spcBef>
        <a:spcAft>
          <a:spcPct val="0"/>
        </a:spcAft>
        <a:defRPr sz="4400">
          <a:solidFill>
            <a:schemeClr val="tx1"/>
          </a:solidFill>
          <a:latin typeface="Helvetica Light"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Helvetica Light"/>
          <a:ea typeface="ＭＳ Ｐゴシック" charset="0"/>
          <a:cs typeface="Helvetica Light"/>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Helvetica Light"/>
          <a:ea typeface="ＭＳ Ｐゴシック" charset="0"/>
          <a:cs typeface="Helvetica Light"/>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Helvetica Light"/>
          <a:ea typeface="ＭＳ Ｐゴシック" charset="0"/>
          <a:cs typeface="Helvetica Light"/>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Helvetica Light"/>
          <a:ea typeface="ＭＳ Ｐゴシック" charset="0"/>
          <a:cs typeface="Helvetica Light"/>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Helvetica Light"/>
          <a:ea typeface="ＭＳ Ｐゴシック" charset="0"/>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22313"/>
            <a:ext cx="74882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2024063"/>
            <a:ext cx="8229600"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67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endParaRPr lang="en-US" altLang="en-US" dirty="0">
              <a:ea typeface="ＭＳ Ｐゴシック" charset="-128"/>
            </a:endParaRPr>
          </a:p>
        </p:txBody>
      </p:sp>
      <p:sp>
        <p:nvSpPr>
          <p:cNvPr id="5" name="Footer Placeholder 4"/>
          <p:cNvSpPr>
            <a:spLocks noGrp="1"/>
          </p:cNvSpPr>
          <p:nvPr>
            <p:ph type="ftr" sz="quarter" idx="3"/>
          </p:nvPr>
        </p:nvSpPr>
        <p:spPr>
          <a:xfrm>
            <a:off x="3124200" y="6356350"/>
            <a:ext cx="2895600" cy="366713"/>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6713"/>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210D9BFA-8DFD-274E-915C-B1DB58C155AA}" type="slidenum">
              <a:rPr lang="en-US" altLang="en-US">
                <a:ea typeface="ＭＳ Ｐゴシック" charset="-128"/>
              </a:rPr>
              <a:pPr defTabSz="457200" fontAlgn="base">
                <a:spcBef>
                  <a:spcPct val="0"/>
                </a:spcBef>
                <a:spcAft>
                  <a:spcPct val="0"/>
                </a:spcAft>
              </a:pPr>
              <a:t>‹#›</a:t>
            </a:fld>
            <a:endParaRPr lang="en-US" altLang="en-US" dirty="0">
              <a:ea typeface="ＭＳ Ｐゴシック" charset="-128"/>
            </a:endParaRPr>
          </a:p>
        </p:txBody>
      </p:sp>
    </p:spTree>
    <p:extLst>
      <p:ext uri="{BB962C8B-B14F-4D97-AF65-F5344CB8AC3E}">
        <p14:creationId xmlns:p14="http://schemas.microsoft.com/office/powerpoint/2010/main" val="207883953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l" defTabSz="457200" rtl="0" eaLnBrk="1" fontAlgn="base" hangingPunct="1">
        <a:spcBef>
          <a:spcPct val="0"/>
        </a:spcBef>
        <a:spcAft>
          <a:spcPct val="0"/>
        </a:spcAft>
        <a:defRPr sz="4400" kern="1200">
          <a:solidFill>
            <a:schemeClr val="tx1"/>
          </a:solidFill>
          <a:latin typeface="Helvetica Light"/>
          <a:ea typeface="ＭＳ Ｐゴシック" charset="0"/>
          <a:cs typeface="Helvetica Light"/>
        </a:defRPr>
      </a:lvl1pPr>
      <a:lvl2pPr algn="l" defTabSz="457200" rtl="0" eaLnBrk="1" fontAlgn="base" hangingPunct="1">
        <a:spcBef>
          <a:spcPct val="0"/>
        </a:spcBef>
        <a:spcAft>
          <a:spcPct val="0"/>
        </a:spcAft>
        <a:defRPr sz="4400">
          <a:solidFill>
            <a:schemeClr val="tx1"/>
          </a:solidFill>
          <a:latin typeface="Helvetica Light" charset="0"/>
          <a:ea typeface="ＭＳ Ｐゴシック" charset="0"/>
        </a:defRPr>
      </a:lvl2pPr>
      <a:lvl3pPr algn="l" defTabSz="457200" rtl="0" eaLnBrk="1" fontAlgn="base" hangingPunct="1">
        <a:spcBef>
          <a:spcPct val="0"/>
        </a:spcBef>
        <a:spcAft>
          <a:spcPct val="0"/>
        </a:spcAft>
        <a:defRPr sz="4400">
          <a:solidFill>
            <a:schemeClr val="tx1"/>
          </a:solidFill>
          <a:latin typeface="Helvetica Light" charset="0"/>
          <a:ea typeface="ＭＳ Ｐゴシック" charset="0"/>
        </a:defRPr>
      </a:lvl3pPr>
      <a:lvl4pPr algn="l" defTabSz="457200" rtl="0" eaLnBrk="1" fontAlgn="base" hangingPunct="1">
        <a:spcBef>
          <a:spcPct val="0"/>
        </a:spcBef>
        <a:spcAft>
          <a:spcPct val="0"/>
        </a:spcAft>
        <a:defRPr sz="4400">
          <a:solidFill>
            <a:schemeClr val="tx1"/>
          </a:solidFill>
          <a:latin typeface="Helvetica Light" charset="0"/>
          <a:ea typeface="ＭＳ Ｐゴシック" charset="0"/>
        </a:defRPr>
      </a:lvl4pPr>
      <a:lvl5pPr algn="l" defTabSz="457200" rtl="0" eaLnBrk="1" fontAlgn="base" hangingPunct="1">
        <a:spcBef>
          <a:spcPct val="0"/>
        </a:spcBef>
        <a:spcAft>
          <a:spcPct val="0"/>
        </a:spcAft>
        <a:defRPr sz="4400">
          <a:solidFill>
            <a:schemeClr val="tx1"/>
          </a:solidFill>
          <a:latin typeface="Helvetica Light" charset="0"/>
          <a:ea typeface="ＭＳ Ｐゴシック" charset="0"/>
        </a:defRPr>
      </a:lvl5pPr>
      <a:lvl6pPr marL="457200" algn="l" defTabSz="457200" rtl="0" eaLnBrk="1" fontAlgn="base" hangingPunct="1">
        <a:spcBef>
          <a:spcPct val="0"/>
        </a:spcBef>
        <a:spcAft>
          <a:spcPct val="0"/>
        </a:spcAft>
        <a:defRPr sz="4400">
          <a:solidFill>
            <a:schemeClr val="tx1"/>
          </a:solidFill>
          <a:latin typeface="Helvetica Light" charset="0"/>
          <a:ea typeface="ＭＳ Ｐゴシック" charset="0"/>
        </a:defRPr>
      </a:lvl6pPr>
      <a:lvl7pPr marL="914400" algn="l" defTabSz="457200" rtl="0" eaLnBrk="1" fontAlgn="base" hangingPunct="1">
        <a:spcBef>
          <a:spcPct val="0"/>
        </a:spcBef>
        <a:spcAft>
          <a:spcPct val="0"/>
        </a:spcAft>
        <a:defRPr sz="4400">
          <a:solidFill>
            <a:schemeClr val="tx1"/>
          </a:solidFill>
          <a:latin typeface="Helvetica Light" charset="0"/>
          <a:ea typeface="ＭＳ Ｐゴシック" charset="0"/>
        </a:defRPr>
      </a:lvl7pPr>
      <a:lvl8pPr marL="1371600" algn="l" defTabSz="457200" rtl="0" eaLnBrk="1" fontAlgn="base" hangingPunct="1">
        <a:spcBef>
          <a:spcPct val="0"/>
        </a:spcBef>
        <a:spcAft>
          <a:spcPct val="0"/>
        </a:spcAft>
        <a:defRPr sz="4400">
          <a:solidFill>
            <a:schemeClr val="tx1"/>
          </a:solidFill>
          <a:latin typeface="Helvetica Light" charset="0"/>
          <a:ea typeface="ＭＳ Ｐゴシック" charset="0"/>
        </a:defRPr>
      </a:lvl8pPr>
      <a:lvl9pPr marL="1828800" algn="l" defTabSz="457200" rtl="0" eaLnBrk="1" fontAlgn="base" hangingPunct="1">
        <a:spcBef>
          <a:spcPct val="0"/>
        </a:spcBef>
        <a:spcAft>
          <a:spcPct val="0"/>
        </a:spcAft>
        <a:defRPr sz="4400">
          <a:solidFill>
            <a:schemeClr val="tx1"/>
          </a:solidFill>
          <a:latin typeface="Helvetica Light"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Helvetica Light"/>
          <a:ea typeface="ＭＳ Ｐゴシック" charset="0"/>
          <a:cs typeface="Helvetica Light"/>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Helvetica Light"/>
          <a:ea typeface="ＭＳ Ｐゴシック" charset="0"/>
          <a:cs typeface="Helvetica Light"/>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Helvetica Light"/>
          <a:ea typeface="ＭＳ Ｐゴシック" charset="0"/>
          <a:cs typeface="Helvetica Light"/>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Helvetica Light"/>
          <a:ea typeface="ＭＳ Ｐゴシック" charset="0"/>
          <a:cs typeface="Helvetica Light"/>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Helvetica Light"/>
          <a:ea typeface="ＭＳ Ｐゴシック" charset="0"/>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22313"/>
            <a:ext cx="74882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2024063"/>
            <a:ext cx="8229600"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67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endParaRPr lang="en-US" altLang="en-US" dirty="0">
              <a:ea typeface="ＭＳ Ｐゴシック" charset="-128"/>
            </a:endParaRPr>
          </a:p>
        </p:txBody>
      </p:sp>
      <p:sp>
        <p:nvSpPr>
          <p:cNvPr id="5" name="Footer Placeholder 4"/>
          <p:cNvSpPr>
            <a:spLocks noGrp="1"/>
          </p:cNvSpPr>
          <p:nvPr>
            <p:ph type="ftr" sz="quarter" idx="3"/>
          </p:nvPr>
        </p:nvSpPr>
        <p:spPr>
          <a:xfrm>
            <a:off x="3124200" y="6356350"/>
            <a:ext cx="2895600" cy="366713"/>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6713"/>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210D9BFA-8DFD-274E-915C-B1DB58C155AA}" type="slidenum">
              <a:rPr lang="en-US" altLang="en-US">
                <a:ea typeface="ＭＳ Ｐゴシック" charset="-128"/>
              </a:rPr>
              <a:pPr defTabSz="457200" fontAlgn="base">
                <a:spcBef>
                  <a:spcPct val="0"/>
                </a:spcBef>
                <a:spcAft>
                  <a:spcPct val="0"/>
                </a:spcAft>
              </a:pPr>
              <a:t>‹#›</a:t>
            </a:fld>
            <a:endParaRPr lang="en-US" altLang="en-US" dirty="0">
              <a:ea typeface="ＭＳ Ｐゴシック" charset="-128"/>
            </a:endParaRPr>
          </a:p>
        </p:txBody>
      </p:sp>
    </p:spTree>
    <p:extLst>
      <p:ext uri="{BB962C8B-B14F-4D97-AF65-F5344CB8AC3E}">
        <p14:creationId xmlns:p14="http://schemas.microsoft.com/office/powerpoint/2010/main" val="1368755737"/>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l" defTabSz="457200" rtl="0" eaLnBrk="1" fontAlgn="base" hangingPunct="1">
        <a:spcBef>
          <a:spcPct val="0"/>
        </a:spcBef>
        <a:spcAft>
          <a:spcPct val="0"/>
        </a:spcAft>
        <a:defRPr sz="4400" kern="1200">
          <a:solidFill>
            <a:schemeClr val="tx1"/>
          </a:solidFill>
          <a:latin typeface="Helvetica Light"/>
          <a:ea typeface="ＭＳ Ｐゴシック" charset="0"/>
          <a:cs typeface="Helvetica Light"/>
        </a:defRPr>
      </a:lvl1pPr>
      <a:lvl2pPr algn="l" defTabSz="457200" rtl="0" eaLnBrk="1" fontAlgn="base" hangingPunct="1">
        <a:spcBef>
          <a:spcPct val="0"/>
        </a:spcBef>
        <a:spcAft>
          <a:spcPct val="0"/>
        </a:spcAft>
        <a:defRPr sz="4400">
          <a:solidFill>
            <a:schemeClr val="tx1"/>
          </a:solidFill>
          <a:latin typeface="Helvetica Light" charset="0"/>
          <a:ea typeface="ＭＳ Ｐゴシック" charset="0"/>
        </a:defRPr>
      </a:lvl2pPr>
      <a:lvl3pPr algn="l" defTabSz="457200" rtl="0" eaLnBrk="1" fontAlgn="base" hangingPunct="1">
        <a:spcBef>
          <a:spcPct val="0"/>
        </a:spcBef>
        <a:spcAft>
          <a:spcPct val="0"/>
        </a:spcAft>
        <a:defRPr sz="4400">
          <a:solidFill>
            <a:schemeClr val="tx1"/>
          </a:solidFill>
          <a:latin typeface="Helvetica Light" charset="0"/>
          <a:ea typeface="ＭＳ Ｐゴシック" charset="0"/>
        </a:defRPr>
      </a:lvl3pPr>
      <a:lvl4pPr algn="l" defTabSz="457200" rtl="0" eaLnBrk="1" fontAlgn="base" hangingPunct="1">
        <a:spcBef>
          <a:spcPct val="0"/>
        </a:spcBef>
        <a:spcAft>
          <a:spcPct val="0"/>
        </a:spcAft>
        <a:defRPr sz="4400">
          <a:solidFill>
            <a:schemeClr val="tx1"/>
          </a:solidFill>
          <a:latin typeface="Helvetica Light" charset="0"/>
          <a:ea typeface="ＭＳ Ｐゴシック" charset="0"/>
        </a:defRPr>
      </a:lvl4pPr>
      <a:lvl5pPr algn="l" defTabSz="457200" rtl="0" eaLnBrk="1" fontAlgn="base" hangingPunct="1">
        <a:spcBef>
          <a:spcPct val="0"/>
        </a:spcBef>
        <a:spcAft>
          <a:spcPct val="0"/>
        </a:spcAft>
        <a:defRPr sz="4400">
          <a:solidFill>
            <a:schemeClr val="tx1"/>
          </a:solidFill>
          <a:latin typeface="Helvetica Light" charset="0"/>
          <a:ea typeface="ＭＳ Ｐゴシック" charset="0"/>
        </a:defRPr>
      </a:lvl5pPr>
      <a:lvl6pPr marL="457200" algn="l" defTabSz="457200" rtl="0" eaLnBrk="1" fontAlgn="base" hangingPunct="1">
        <a:spcBef>
          <a:spcPct val="0"/>
        </a:spcBef>
        <a:spcAft>
          <a:spcPct val="0"/>
        </a:spcAft>
        <a:defRPr sz="4400">
          <a:solidFill>
            <a:schemeClr val="tx1"/>
          </a:solidFill>
          <a:latin typeface="Helvetica Light" charset="0"/>
          <a:ea typeface="ＭＳ Ｐゴシック" charset="0"/>
        </a:defRPr>
      </a:lvl6pPr>
      <a:lvl7pPr marL="914400" algn="l" defTabSz="457200" rtl="0" eaLnBrk="1" fontAlgn="base" hangingPunct="1">
        <a:spcBef>
          <a:spcPct val="0"/>
        </a:spcBef>
        <a:spcAft>
          <a:spcPct val="0"/>
        </a:spcAft>
        <a:defRPr sz="4400">
          <a:solidFill>
            <a:schemeClr val="tx1"/>
          </a:solidFill>
          <a:latin typeface="Helvetica Light" charset="0"/>
          <a:ea typeface="ＭＳ Ｐゴシック" charset="0"/>
        </a:defRPr>
      </a:lvl7pPr>
      <a:lvl8pPr marL="1371600" algn="l" defTabSz="457200" rtl="0" eaLnBrk="1" fontAlgn="base" hangingPunct="1">
        <a:spcBef>
          <a:spcPct val="0"/>
        </a:spcBef>
        <a:spcAft>
          <a:spcPct val="0"/>
        </a:spcAft>
        <a:defRPr sz="4400">
          <a:solidFill>
            <a:schemeClr val="tx1"/>
          </a:solidFill>
          <a:latin typeface="Helvetica Light" charset="0"/>
          <a:ea typeface="ＭＳ Ｐゴシック" charset="0"/>
        </a:defRPr>
      </a:lvl8pPr>
      <a:lvl9pPr marL="1828800" algn="l" defTabSz="457200" rtl="0" eaLnBrk="1" fontAlgn="base" hangingPunct="1">
        <a:spcBef>
          <a:spcPct val="0"/>
        </a:spcBef>
        <a:spcAft>
          <a:spcPct val="0"/>
        </a:spcAft>
        <a:defRPr sz="4400">
          <a:solidFill>
            <a:schemeClr val="tx1"/>
          </a:solidFill>
          <a:latin typeface="Helvetica Light"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Helvetica Light"/>
          <a:ea typeface="ＭＳ Ｐゴシック" charset="0"/>
          <a:cs typeface="Helvetica Light"/>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Helvetica Light"/>
          <a:ea typeface="ＭＳ Ｐゴシック" charset="0"/>
          <a:cs typeface="Helvetica Light"/>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Helvetica Light"/>
          <a:ea typeface="ＭＳ Ｐゴシック" charset="0"/>
          <a:cs typeface="Helvetica Light"/>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Helvetica Light"/>
          <a:ea typeface="ＭＳ Ｐゴシック" charset="0"/>
          <a:cs typeface="Helvetica Light"/>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Helvetica Light"/>
          <a:ea typeface="ＭＳ Ｐゴシック" charset="0"/>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lum/>
          </a:blip>
          <a:srcRect/>
          <a:stretch>
            <a:fillRect/>
          </a:stretch>
        </a:blipFill>
        <a:effectLst/>
      </p:bgPr>
    </p:bg>
    <p:spTree>
      <p:nvGrpSpPr>
        <p:cNvPr id="1" name=""/>
        <p:cNvGrpSpPr/>
        <p:nvPr/>
      </p:nvGrpSpPr>
      <p:grpSpPr>
        <a:xfrm>
          <a:off x="0" y="0"/>
          <a:ext cx="0" cy="0"/>
          <a:chOff x="0" y="0"/>
          <a:chExt cx="0" cy="0"/>
        </a:xfrm>
      </p:grpSpPr>
      <p:sp>
        <p:nvSpPr>
          <p:cNvPr id="14338" name="Text Placeholder 2"/>
          <p:cNvSpPr>
            <a:spLocks noGrp="1"/>
          </p:cNvSpPr>
          <p:nvPr>
            <p:ph type="body" idx="1"/>
          </p:nvPr>
        </p:nvSpPr>
        <p:spPr bwMode="auto">
          <a:xfrm>
            <a:off x="457200" y="2852057"/>
            <a:ext cx="8229600" cy="24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9" name="Date Placeholder 3"/>
          <p:cNvSpPr>
            <a:spLocks noGrp="1"/>
          </p:cNvSpPr>
          <p:nvPr>
            <p:ph type="dt" sz="half" idx="2"/>
          </p:nvPr>
        </p:nvSpPr>
        <p:spPr>
          <a:xfrm>
            <a:off x="457200" y="6356350"/>
            <a:ext cx="2133600" cy="3667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defTabSz="457200" fontAlgn="base">
              <a:spcBef>
                <a:spcPct val="0"/>
              </a:spcBef>
              <a:spcAft>
                <a:spcPct val="0"/>
              </a:spcAft>
            </a:pPr>
            <a:endParaRPr lang="en-US" altLang="en-US" dirty="0">
              <a:ea typeface="ＭＳ Ｐゴシック" charset="-128"/>
            </a:endParaRPr>
          </a:p>
        </p:txBody>
      </p:sp>
      <p:sp>
        <p:nvSpPr>
          <p:cNvPr id="10" name="Footer Placeholder 4"/>
          <p:cNvSpPr>
            <a:spLocks noGrp="1"/>
          </p:cNvSpPr>
          <p:nvPr>
            <p:ph type="ftr" sz="quarter" idx="3"/>
          </p:nvPr>
        </p:nvSpPr>
        <p:spPr>
          <a:xfrm>
            <a:off x="3124200" y="6356350"/>
            <a:ext cx="2895600" cy="366713"/>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dirty="0">
              <a:solidFill>
                <a:prstClr val="black">
                  <a:tint val="75000"/>
                </a:prstClr>
              </a:solidFill>
            </a:endParaRPr>
          </a:p>
        </p:txBody>
      </p:sp>
      <p:sp>
        <p:nvSpPr>
          <p:cNvPr id="11" name="Slide Number Placeholder 5"/>
          <p:cNvSpPr>
            <a:spLocks noGrp="1"/>
          </p:cNvSpPr>
          <p:nvPr>
            <p:ph type="sldNum" sz="quarter" idx="4"/>
          </p:nvPr>
        </p:nvSpPr>
        <p:spPr>
          <a:xfrm>
            <a:off x="6553200" y="6356350"/>
            <a:ext cx="2133600" cy="366713"/>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457200" fontAlgn="base">
              <a:spcBef>
                <a:spcPct val="0"/>
              </a:spcBef>
              <a:spcAft>
                <a:spcPct val="0"/>
              </a:spcAft>
            </a:pPr>
            <a:fld id="{275BB090-BD62-214B-92BB-737C1C9D1305}" type="slidenum">
              <a:rPr lang="en-US" altLang="en-US">
                <a:ea typeface="ＭＳ Ｐゴシック" charset="-128"/>
              </a:rPr>
              <a:pPr defTabSz="457200" fontAlgn="base">
                <a:spcBef>
                  <a:spcPct val="0"/>
                </a:spcBef>
                <a:spcAft>
                  <a:spcPct val="0"/>
                </a:spcAft>
              </a:pPr>
              <a:t>‹#›</a:t>
            </a:fld>
            <a:endParaRPr lang="en-US" altLang="en-US" dirty="0">
              <a:ea typeface="ＭＳ Ｐゴシック" charset="-128"/>
            </a:endParaRPr>
          </a:p>
        </p:txBody>
      </p:sp>
      <p:sp>
        <p:nvSpPr>
          <p:cNvPr id="14342" name="Title Placeholder 1"/>
          <p:cNvSpPr>
            <a:spLocks noGrp="1"/>
          </p:cNvSpPr>
          <p:nvPr>
            <p:ph type="title"/>
          </p:nvPr>
        </p:nvSpPr>
        <p:spPr bwMode="auto">
          <a:xfrm>
            <a:off x="457200" y="1614941"/>
            <a:ext cx="74882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2234675100"/>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Lst>
  <p:hf hdr="0" ftr="0" dt="0"/>
  <p:txStyles>
    <p:titleStyle>
      <a:lvl1pPr algn="l" defTabSz="457200" rtl="0" eaLnBrk="0" fontAlgn="base" hangingPunct="0">
        <a:spcBef>
          <a:spcPct val="0"/>
        </a:spcBef>
        <a:spcAft>
          <a:spcPct val="0"/>
        </a:spcAft>
        <a:defRPr sz="4400" kern="1200">
          <a:solidFill>
            <a:srgbClr val="FFFFFF"/>
          </a:solidFill>
          <a:latin typeface="Helvetica Light"/>
          <a:ea typeface="ＭＳ Ｐゴシック" charset="0"/>
          <a:cs typeface="Helvetica Light"/>
        </a:defRPr>
      </a:lvl1pPr>
      <a:lvl2pPr algn="l" defTabSz="457200" rtl="0" eaLnBrk="0" fontAlgn="base" hangingPunct="0">
        <a:spcBef>
          <a:spcPct val="0"/>
        </a:spcBef>
        <a:spcAft>
          <a:spcPct val="0"/>
        </a:spcAft>
        <a:defRPr sz="4400">
          <a:solidFill>
            <a:srgbClr val="FFFFFF"/>
          </a:solidFill>
          <a:latin typeface="Helvetica Light" charset="0"/>
          <a:ea typeface="ＭＳ Ｐゴシック" charset="0"/>
        </a:defRPr>
      </a:lvl2pPr>
      <a:lvl3pPr algn="l" defTabSz="457200" rtl="0" eaLnBrk="0" fontAlgn="base" hangingPunct="0">
        <a:spcBef>
          <a:spcPct val="0"/>
        </a:spcBef>
        <a:spcAft>
          <a:spcPct val="0"/>
        </a:spcAft>
        <a:defRPr sz="4400">
          <a:solidFill>
            <a:srgbClr val="FFFFFF"/>
          </a:solidFill>
          <a:latin typeface="Helvetica Light" charset="0"/>
          <a:ea typeface="ＭＳ Ｐゴシック" charset="0"/>
        </a:defRPr>
      </a:lvl3pPr>
      <a:lvl4pPr algn="l" defTabSz="457200" rtl="0" eaLnBrk="0" fontAlgn="base" hangingPunct="0">
        <a:spcBef>
          <a:spcPct val="0"/>
        </a:spcBef>
        <a:spcAft>
          <a:spcPct val="0"/>
        </a:spcAft>
        <a:defRPr sz="4400">
          <a:solidFill>
            <a:srgbClr val="FFFFFF"/>
          </a:solidFill>
          <a:latin typeface="Helvetica Light" charset="0"/>
          <a:ea typeface="ＭＳ Ｐゴシック" charset="0"/>
        </a:defRPr>
      </a:lvl4pPr>
      <a:lvl5pPr algn="l" defTabSz="457200" rtl="0" eaLnBrk="0" fontAlgn="base" hangingPunct="0">
        <a:spcBef>
          <a:spcPct val="0"/>
        </a:spcBef>
        <a:spcAft>
          <a:spcPct val="0"/>
        </a:spcAft>
        <a:defRPr sz="4400">
          <a:solidFill>
            <a:srgbClr val="FFFFFF"/>
          </a:solidFill>
          <a:latin typeface="Helvetica Light" charset="0"/>
          <a:ea typeface="ＭＳ Ｐゴシック" charset="0"/>
        </a:defRPr>
      </a:lvl5pPr>
      <a:lvl6pPr marL="457200" algn="l" defTabSz="457200" rtl="0" fontAlgn="base">
        <a:spcBef>
          <a:spcPct val="0"/>
        </a:spcBef>
        <a:spcAft>
          <a:spcPct val="0"/>
        </a:spcAft>
        <a:defRPr sz="4400">
          <a:solidFill>
            <a:srgbClr val="FFFFFF"/>
          </a:solidFill>
          <a:latin typeface="Helvetica Light" charset="0"/>
          <a:ea typeface="ＭＳ Ｐゴシック" charset="0"/>
        </a:defRPr>
      </a:lvl6pPr>
      <a:lvl7pPr marL="914400" algn="l" defTabSz="457200" rtl="0" fontAlgn="base">
        <a:spcBef>
          <a:spcPct val="0"/>
        </a:spcBef>
        <a:spcAft>
          <a:spcPct val="0"/>
        </a:spcAft>
        <a:defRPr sz="4400">
          <a:solidFill>
            <a:srgbClr val="FFFFFF"/>
          </a:solidFill>
          <a:latin typeface="Helvetica Light" charset="0"/>
          <a:ea typeface="ＭＳ Ｐゴシック" charset="0"/>
        </a:defRPr>
      </a:lvl7pPr>
      <a:lvl8pPr marL="1371600" algn="l" defTabSz="457200" rtl="0" fontAlgn="base">
        <a:spcBef>
          <a:spcPct val="0"/>
        </a:spcBef>
        <a:spcAft>
          <a:spcPct val="0"/>
        </a:spcAft>
        <a:defRPr sz="4400">
          <a:solidFill>
            <a:srgbClr val="FFFFFF"/>
          </a:solidFill>
          <a:latin typeface="Helvetica Light" charset="0"/>
          <a:ea typeface="ＭＳ Ｐゴシック" charset="0"/>
        </a:defRPr>
      </a:lvl8pPr>
      <a:lvl9pPr marL="1828800" algn="l" defTabSz="457200" rtl="0" fontAlgn="base">
        <a:spcBef>
          <a:spcPct val="0"/>
        </a:spcBef>
        <a:spcAft>
          <a:spcPct val="0"/>
        </a:spcAft>
        <a:defRPr sz="4400">
          <a:solidFill>
            <a:srgbClr val="FFFFFF"/>
          </a:solidFill>
          <a:latin typeface="Helvetica Light"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rgbClr val="FFFFFF"/>
          </a:solidFill>
          <a:latin typeface="Helvetica Light"/>
          <a:ea typeface="ＭＳ Ｐゴシック" charset="0"/>
          <a:cs typeface="Helvetica Light"/>
        </a:defRPr>
      </a:lvl1pPr>
      <a:lvl2pPr marL="742950" indent="-285750" algn="l" defTabSz="457200" rtl="0" eaLnBrk="0" fontAlgn="base" hangingPunct="0">
        <a:spcBef>
          <a:spcPct val="20000"/>
        </a:spcBef>
        <a:spcAft>
          <a:spcPct val="0"/>
        </a:spcAft>
        <a:buFont typeface="Arial" charset="0"/>
        <a:buChar char="–"/>
        <a:defRPr sz="2800" kern="1200">
          <a:solidFill>
            <a:srgbClr val="FFFFFF"/>
          </a:solidFill>
          <a:latin typeface="Helvetica Light"/>
          <a:ea typeface="ＭＳ Ｐゴシック" charset="0"/>
          <a:cs typeface="Helvetica Light"/>
        </a:defRPr>
      </a:lvl2pPr>
      <a:lvl3pPr marL="1143000" indent="-228600" algn="l" defTabSz="457200" rtl="0" eaLnBrk="0" fontAlgn="base" hangingPunct="0">
        <a:spcBef>
          <a:spcPct val="20000"/>
        </a:spcBef>
        <a:spcAft>
          <a:spcPct val="0"/>
        </a:spcAft>
        <a:buFont typeface="Arial" charset="0"/>
        <a:buChar char="•"/>
        <a:defRPr sz="2400" kern="1200">
          <a:solidFill>
            <a:srgbClr val="FFFFFF"/>
          </a:solidFill>
          <a:latin typeface="Helvetica Light"/>
          <a:ea typeface="ＭＳ Ｐゴシック" charset="0"/>
          <a:cs typeface="Helvetica Light"/>
        </a:defRPr>
      </a:lvl3pPr>
      <a:lvl4pPr marL="1600200" indent="-228600" algn="l" defTabSz="457200" rtl="0" eaLnBrk="0" fontAlgn="base" hangingPunct="0">
        <a:spcBef>
          <a:spcPct val="20000"/>
        </a:spcBef>
        <a:spcAft>
          <a:spcPct val="0"/>
        </a:spcAft>
        <a:buFont typeface="Arial" charset="0"/>
        <a:buChar char="–"/>
        <a:defRPr sz="2000" kern="1200">
          <a:solidFill>
            <a:srgbClr val="FFFFFF"/>
          </a:solidFill>
          <a:latin typeface="Helvetica Light"/>
          <a:ea typeface="ＭＳ Ｐゴシック" charset="0"/>
          <a:cs typeface="Helvetica Light"/>
        </a:defRPr>
      </a:lvl4pPr>
      <a:lvl5pPr marL="2057400" indent="-228600" algn="l" defTabSz="457200" rtl="0" eaLnBrk="0" fontAlgn="base" hangingPunct="0">
        <a:spcBef>
          <a:spcPct val="20000"/>
        </a:spcBef>
        <a:spcAft>
          <a:spcPct val="0"/>
        </a:spcAft>
        <a:buFont typeface="Arial" charset="0"/>
        <a:buChar char="»"/>
        <a:defRPr sz="2000" kern="1200">
          <a:solidFill>
            <a:srgbClr val="FFFFFF"/>
          </a:solidFill>
          <a:latin typeface="Helvetica Light"/>
          <a:ea typeface="ＭＳ Ｐゴシック" charset="0"/>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tiff"/><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tiff"/><Relationship Id="rId5" Type="http://schemas.openxmlformats.org/officeDocument/2006/relationships/image" Target="../media/image8.tiff"/><Relationship Id="rId10" Type="http://schemas.openxmlformats.org/officeDocument/2006/relationships/image" Target="../media/image13.png"/><Relationship Id="rId4" Type="http://schemas.openxmlformats.org/officeDocument/2006/relationships/image" Target="../media/image7.tiff"/><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hyperlink" Target="http://upload.wikimedia.org/wikipedia/en/c/cc/HPHTdiamonds2.JPG"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png"/><Relationship Id="rId12"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3.png"/><Relationship Id="rId11" Type="http://schemas.microsoft.com/office/2007/relationships/hdphoto" Target="../media/hdphoto1.wdp"/><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emf"/><Relationship Id="rId4" Type="http://schemas.openxmlformats.org/officeDocument/2006/relationships/image" Target="../media/image29.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1.tiff"/></Relationships>
</file>

<file path=ppt/slides/_rels/slide9.xml.rels><?xml version="1.0" encoding="UTF-8" standalone="yes"?>
<Relationships xmlns="http://schemas.openxmlformats.org/package/2006/relationships"><Relationship Id="rId8" Type="http://schemas.openxmlformats.org/officeDocument/2006/relationships/image" Target="../media/image47.tiff"/><Relationship Id="rId3" Type="http://schemas.openxmlformats.org/officeDocument/2006/relationships/image" Target="../media/image42.png"/><Relationship Id="rId7" Type="http://schemas.openxmlformats.org/officeDocument/2006/relationships/image" Target="../media/image46.tiff"/><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tiff"/><Relationship Id="rId10" Type="http://schemas.openxmlformats.org/officeDocument/2006/relationships/image" Target="../media/image49.tiff"/><Relationship Id="rId4" Type="http://schemas.openxmlformats.org/officeDocument/2006/relationships/image" Target="../media/image43.png"/><Relationship Id="rId9" Type="http://schemas.openxmlformats.org/officeDocument/2006/relationships/image" Target="../media/image48.tiff"/></Relationships>
</file>

<file path=ppt/slides/_rels/slide10.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44.tiff"/><Relationship Id="rId4" Type="http://schemas.openxmlformats.org/officeDocument/2006/relationships/image" Target="../media/image51.tiff"/></Relationships>
</file>

<file path=ppt/slides/_rels/slide11.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3.tiff"/></Relationships>
</file>

<file path=ppt/slides/_rels/slide1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notesSlide" Target="../notesSlides/notesSlide11.xml"/><Relationship Id="rId7" Type="http://schemas.openxmlformats.org/officeDocument/2006/relationships/image" Target="../media/image56.emf"/><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54.emf"/><Relationship Id="rId5" Type="http://schemas.openxmlformats.org/officeDocument/2006/relationships/oleObject" Target="../embeddings/oleObject1.bin"/><Relationship Id="rId4" Type="http://schemas.openxmlformats.org/officeDocument/2006/relationships/image" Target="../media/image55.emf"/></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9.emf"/><Relationship Id="rId7"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emf"/><Relationship Id="rId4" Type="http://schemas.openxmlformats.org/officeDocument/2006/relationships/image" Target="../media/image60.emf"/></Relationships>
</file>

<file path=ppt/slides/_rels/slide1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emf"/><Relationship Id="rId7" Type="http://schemas.openxmlformats.org/officeDocument/2006/relationships/image" Target="../media/image68.emf"/><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67.emf"/><Relationship Id="rId11" Type="http://schemas.openxmlformats.org/officeDocument/2006/relationships/image" Target="../media/image72.jpeg"/><Relationship Id="rId5" Type="http://schemas.openxmlformats.org/officeDocument/2006/relationships/image" Target="../media/image66.emf"/><Relationship Id="rId10" Type="http://schemas.openxmlformats.org/officeDocument/2006/relationships/image" Target="../media/image71.jpeg"/><Relationship Id="rId4" Type="http://schemas.openxmlformats.org/officeDocument/2006/relationships/image" Target="../media/image65.emf"/><Relationship Id="rId9" Type="http://schemas.openxmlformats.org/officeDocument/2006/relationships/image" Target="../media/image70.jpg"/></Relationships>
</file>

<file path=ppt/slides/_rels/slide16.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74.emf"/></Relationships>
</file>

<file path=ppt/slides/_rels/slide17.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12.xml"/><Relationship Id="rId4" Type="http://schemas.openxmlformats.org/officeDocument/2006/relationships/image" Target="../media/image78.png"/></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2.xml"/><Relationship Id="rId5" Type="http://schemas.openxmlformats.org/officeDocument/2006/relationships/image" Target="../media/image82.png"/><Relationship Id="rId4" Type="http://schemas.openxmlformats.org/officeDocument/2006/relationships/image" Target="../media/image81.jpeg"/></Relationships>
</file>

<file path=ppt/slides/_rels/slide2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notesSlide" Target="../notesSlides/notesSlide17.xml"/><Relationship Id="rId7" Type="http://schemas.openxmlformats.org/officeDocument/2006/relationships/image" Target="../media/image83.e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85.png"/><Relationship Id="rId4" Type="http://schemas.openxmlformats.org/officeDocument/2006/relationships/image" Target="../media/image84.png"/></Relationships>
</file>

<file path=ppt/slides/_rels/slide21.xml.rels><?xml version="1.0" encoding="UTF-8" standalone="yes"?>
<Relationships xmlns="http://schemas.openxmlformats.org/package/2006/relationships"><Relationship Id="rId8" Type="http://schemas.openxmlformats.org/officeDocument/2006/relationships/image" Target="../media/image92.emf"/><Relationship Id="rId3" Type="http://schemas.openxmlformats.org/officeDocument/2006/relationships/image" Target="../media/image87.tiff"/><Relationship Id="rId7" Type="http://schemas.openxmlformats.org/officeDocument/2006/relationships/image" Target="../media/image91.emf"/><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90.tiff"/><Relationship Id="rId5" Type="http://schemas.openxmlformats.org/officeDocument/2006/relationships/image" Target="../media/image89.tiff"/><Relationship Id="rId4" Type="http://schemas.openxmlformats.org/officeDocument/2006/relationships/image" Target="../media/image88.tiff"/><Relationship Id="rId9" Type="http://schemas.openxmlformats.org/officeDocument/2006/relationships/image" Target="../media/image93.tiff"/></Relationships>
</file>

<file path=ppt/slides/_rels/slide22.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emf"/></Relationships>
</file>

<file path=ppt/slides/_rels/slide24.xml.rels><?xml version="1.0" encoding="UTF-8" standalone="yes"?>
<Relationships xmlns="http://schemas.openxmlformats.org/package/2006/relationships"><Relationship Id="rId3" Type="http://schemas.openxmlformats.org/officeDocument/2006/relationships/image" Target="../media/image99.tiff"/><Relationship Id="rId7" Type="http://schemas.openxmlformats.org/officeDocument/2006/relationships/image" Target="../media/image103.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02.png"/><Relationship Id="rId5" Type="http://schemas.openxmlformats.org/officeDocument/2006/relationships/image" Target="../media/image101.tiff"/><Relationship Id="rId4" Type="http://schemas.openxmlformats.org/officeDocument/2006/relationships/image" Target="../media/image100.tiff"/></Relationships>
</file>

<file path=ppt/slides/_rels/slide25.xml.rels><?xml version="1.0" encoding="UTF-8" standalone="yes"?>
<Relationships xmlns="http://schemas.openxmlformats.org/package/2006/relationships"><Relationship Id="rId8" Type="http://schemas.openxmlformats.org/officeDocument/2006/relationships/image" Target="../media/image107.emf"/><Relationship Id="rId3" Type="http://schemas.openxmlformats.org/officeDocument/2006/relationships/slideLayout" Target="../slideLayouts/slideLayout12.xml"/><Relationship Id="rId7" Type="http://schemas.openxmlformats.org/officeDocument/2006/relationships/image" Target="../media/image106.jpeg"/><Relationship Id="rId12" Type="http://schemas.openxmlformats.org/officeDocument/2006/relationships/image" Target="../media/image1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5.png"/><Relationship Id="rId11" Type="http://schemas.openxmlformats.org/officeDocument/2006/relationships/image" Target="../media/image109.png"/><Relationship Id="rId5" Type="http://schemas.openxmlformats.org/officeDocument/2006/relationships/image" Target="../media/image104.png"/><Relationship Id="rId10" Type="http://schemas.microsoft.com/office/2007/relationships/hdphoto" Target="../media/hdphoto3.wdp"/><Relationship Id="rId4" Type="http://schemas.openxmlformats.org/officeDocument/2006/relationships/notesSlide" Target="../notesSlides/notesSlide22.xml"/><Relationship Id="rId9" Type="http://schemas.openxmlformats.org/officeDocument/2006/relationships/image" Target="../media/image108.png"/></Relationships>
</file>

<file path=ppt/slides/_rels/slide2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1.png"/><Relationship Id="rId7" Type="http://schemas.openxmlformats.org/officeDocument/2006/relationships/image" Target="../media/image114.tiff"/><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104.png"/><Relationship Id="rId11" Type="http://schemas.openxmlformats.org/officeDocument/2006/relationships/image" Target="../media/image118.emf"/><Relationship Id="rId5" Type="http://schemas.openxmlformats.org/officeDocument/2006/relationships/image" Target="../media/image113.png"/><Relationship Id="rId10" Type="http://schemas.openxmlformats.org/officeDocument/2006/relationships/image" Target="../media/image117.png"/><Relationship Id="rId4" Type="http://schemas.openxmlformats.org/officeDocument/2006/relationships/image" Target="../media/image112.png"/><Relationship Id="rId9" Type="http://schemas.openxmlformats.org/officeDocument/2006/relationships/image" Target="../media/image116.png"/></Relationships>
</file>

<file path=ppt/slides/_rels/slide2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121.emf"/><Relationship Id="rId4" Type="http://schemas.openxmlformats.org/officeDocument/2006/relationships/image" Target="../media/image120.png"/></Relationships>
</file>

<file path=ppt/slides/_rels/slide28.xml.rels><?xml version="1.0" encoding="UTF-8" standalone="yes"?>
<Relationships xmlns="http://schemas.openxmlformats.org/package/2006/relationships"><Relationship Id="rId8" Type="http://schemas.openxmlformats.org/officeDocument/2006/relationships/image" Target="../media/image123.jpeg"/><Relationship Id="rId13" Type="http://schemas.openxmlformats.org/officeDocument/2006/relationships/image" Target="../media/image128.tiff"/><Relationship Id="rId3" Type="http://schemas.microsoft.com/office/2007/relationships/media" Target="../media/media3.mp4"/><Relationship Id="rId7" Type="http://schemas.openxmlformats.org/officeDocument/2006/relationships/image" Target="../media/image122.png"/><Relationship Id="rId12" Type="http://schemas.openxmlformats.org/officeDocument/2006/relationships/image" Target="../media/image127.tiff"/><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25.xml"/><Relationship Id="rId11" Type="http://schemas.openxmlformats.org/officeDocument/2006/relationships/image" Target="../media/image126.png"/><Relationship Id="rId5" Type="http://schemas.openxmlformats.org/officeDocument/2006/relationships/slideLayout" Target="../slideLayouts/slideLayout12.xml"/><Relationship Id="rId10" Type="http://schemas.openxmlformats.org/officeDocument/2006/relationships/image" Target="../media/image125.png"/><Relationship Id="rId4" Type="http://schemas.openxmlformats.org/officeDocument/2006/relationships/video" Target="../media/media3.mp4"/><Relationship Id="rId9" Type="http://schemas.openxmlformats.org/officeDocument/2006/relationships/image" Target="../media/image124.jpeg"/></Relationships>
</file>

<file path=ppt/slides/_rels/slide2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132.jpeg"/><Relationship Id="rId5" Type="http://schemas.openxmlformats.org/officeDocument/2006/relationships/image" Target="../media/image131.png"/><Relationship Id="rId4" Type="http://schemas.openxmlformats.org/officeDocument/2006/relationships/image" Target="../media/image130.emf"/></Relationships>
</file>

<file path=ppt/slides/_rels/slide30.xml.rels><?xml version="1.0" encoding="UTF-8" standalone="yes"?>
<Relationships xmlns="http://schemas.openxmlformats.org/package/2006/relationships"><Relationship Id="rId2" Type="http://schemas.openxmlformats.org/officeDocument/2006/relationships/image" Target="../media/image133.em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34.gif"/><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35.jpg"/><Relationship Id="rId7" Type="http://schemas.openxmlformats.org/officeDocument/2006/relationships/image" Target="../media/image139.tiff"/><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138.tiff"/><Relationship Id="rId5" Type="http://schemas.openxmlformats.org/officeDocument/2006/relationships/image" Target="../media/image137.tiff"/><Relationship Id="rId4" Type="http://schemas.openxmlformats.org/officeDocument/2006/relationships/image" Target="../media/image13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513" y="687507"/>
            <a:ext cx="8658890" cy="3312368"/>
          </a:xfrm>
        </p:spPr>
        <p:txBody>
          <a:bodyPr/>
          <a:lstStyle/>
          <a:p>
            <a:pPr marL="0" indent="0">
              <a:buNone/>
            </a:pPr>
            <a:r>
              <a:rPr lang="en-AU" b="1" dirty="0"/>
              <a:t>Diamond Surface Functionalisation and Doping for Carbon-based Electronics</a:t>
            </a:r>
          </a:p>
          <a:p>
            <a:pPr marL="0" indent="0" algn="ctr">
              <a:buNone/>
            </a:pPr>
            <a:endParaRPr lang="en-AU" sz="1800" b="1" dirty="0">
              <a:solidFill>
                <a:schemeClr val="accent6">
                  <a:lumMod val="75000"/>
                </a:schemeClr>
              </a:solidFill>
            </a:endParaRPr>
          </a:p>
          <a:p>
            <a:pPr marL="0" indent="0" algn="ctr">
              <a:buNone/>
            </a:pPr>
            <a:endParaRPr lang="en-AU" sz="3600" b="1" dirty="0"/>
          </a:p>
          <a:p>
            <a:pPr marL="0" indent="0" algn="ctr">
              <a:buNone/>
            </a:pPr>
            <a:endParaRPr lang="en-AU" sz="3600" b="1" dirty="0"/>
          </a:p>
        </p:txBody>
      </p:sp>
      <p:sp>
        <p:nvSpPr>
          <p:cNvPr id="2" name="TextBox 1">
            <a:extLst>
              <a:ext uri="{FF2B5EF4-FFF2-40B4-BE49-F238E27FC236}">
                <a16:creationId xmlns:a16="http://schemas.microsoft.com/office/drawing/2014/main" id="{CA5DD126-ABD3-6645-AE98-C9DD93BD0134}"/>
              </a:ext>
            </a:extLst>
          </p:cNvPr>
          <p:cNvSpPr txBox="1"/>
          <p:nvPr/>
        </p:nvSpPr>
        <p:spPr>
          <a:xfrm>
            <a:off x="4791962" y="2357926"/>
            <a:ext cx="4226441" cy="1692771"/>
          </a:xfrm>
          <a:prstGeom prst="rect">
            <a:avLst/>
          </a:prstGeom>
          <a:noFill/>
        </p:spPr>
        <p:txBody>
          <a:bodyPr wrap="square" rtlCol="0">
            <a:spAutoFit/>
          </a:bodyPr>
          <a:lstStyle/>
          <a:p>
            <a:pPr algn="r" fontAlgn="base">
              <a:spcBef>
                <a:spcPct val="0"/>
              </a:spcBef>
              <a:spcAft>
                <a:spcPct val="0"/>
              </a:spcAft>
            </a:pPr>
            <a:r>
              <a:rPr lang="en-US" sz="2400" b="1" dirty="0"/>
              <a:t>Dongchen Qi </a:t>
            </a:r>
          </a:p>
          <a:p>
            <a:pPr algn="r" fontAlgn="base">
              <a:spcBef>
                <a:spcPct val="0"/>
              </a:spcBef>
              <a:spcAft>
                <a:spcPct val="0"/>
              </a:spcAft>
            </a:pPr>
            <a:r>
              <a:rPr lang="en-US" sz="1600" dirty="0"/>
              <a:t>ARC Future Fellow and Senior Lecturer</a:t>
            </a:r>
          </a:p>
          <a:p>
            <a:pPr algn="r" fontAlgn="base">
              <a:spcBef>
                <a:spcPct val="0"/>
              </a:spcBef>
              <a:spcAft>
                <a:spcPct val="0"/>
              </a:spcAft>
            </a:pPr>
            <a:endParaRPr lang="en-US" sz="1600" dirty="0"/>
          </a:p>
          <a:p>
            <a:pPr algn="r" fontAlgn="base">
              <a:spcBef>
                <a:spcPct val="0"/>
              </a:spcBef>
              <a:spcAft>
                <a:spcPct val="0"/>
              </a:spcAft>
            </a:pPr>
            <a:r>
              <a:rPr lang="en-US" sz="1600" dirty="0"/>
              <a:t>School of Chemistry, Physics and Mechanical Engineering</a:t>
            </a:r>
          </a:p>
          <a:p>
            <a:pPr algn="r" fontAlgn="base">
              <a:spcBef>
                <a:spcPct val="0"/>
              </a:spcBef>
              <a:spcAft>
                <a:spcPct val="0"/>
              </a:spcAft>
            </a:pPr>
            <a:r>
              <a:rPr lang="en-US" sz="1600" b="1" dirty="0"/>
              <a:t>Queensland University of Technology</a:t>
            </a:r>
          </a:p>
        </p:txBody>
      </p:sp>
      <p:pic>
        <p:nvPicPr>
          <p:cNvPr id="13" name="Picture 12">
            <a:extLst>
              <a:ext uri="{FF2B5EF4-FFF2-40B4-BE49-F238E27FC236}">
                <a16:creationId xmlns:a16="http://schemas.microsoft.com/office/drawing/2014/main" id="{0B4AB207-6114-6141-8834-1065E4F71BBC}"/>
              </a:ext>
            </a:extLst>
          </p:cNvPr>
          <p:cNvPicPr>
            <a:picLocks noChangeAspect="1"/>
          </p:cNvPicPr>
          <p:nvPr/>
        </p:nvPicPr>
        <p:blipFill>
          <a:blip r:embed="rId2"/>
          <a:srcRect l="4753" t="12376" r="4753" b="19754"/>
          <a:stretch>
            <a:fillRect/>
          </a:stretch>
        </p:blipFill>
        <p:spPr>
          <a:xfrm>
            <a:off x="359513" y="2133600"/>
            <a:ext cx="2743200" cy="2743200"/>
          </a:xfrm>
          <a:custGeom>
            <a:avLst/>
            <a:gdLst>
              <a:gd name="connsiteX0" fmla="*/ 952500 w 1905000"/>
              <a:gd name="connsiteY0" fmla="*/ 0 h 1905000"/>
              <a:gd name="connsiteX1" fmla="*/ 1905000 w 1905000"/>
              <a:gd name="connsiteY1" fmla="*/ 952500 h 1905000"/>
              <a:gd name="connsiteX2" fmla="*/ 952500 w 1905000"/>
              <a:gd name="connsiteY2" fmla="*/ 1905000 h 1905000"/>
              <a:gd name="connsiteX3" fmla="*/ 0 w 1905000"/>
              <a:gd name="connsiteY3" fmla="*/ 952500 h 1905000"/>
              <a:gd name="connsiteX4" fmla="*/ 952500 w 1905000"/>
              <a:gd name="connsiteY4" fmla="*/ 0 h 190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0" h="1905000">
                <a:moveTo>
                  <a:pt x="952500" y="0"/>
                </a:moveTo>
                <a:cubicBezTo>
                  <a:pt x="1478551" y="0"/>
                  <a:pt x="1905000" y="426449"/>
                  <a:pt x="1905000" y="952500"/>
                </a:cubicBezTo>
                <a:cubicBezTo>
                  <a:pt x="1905000" y="1478551"/>
                  <a:pt x="1478551" y="1905000"/>
                  <a:pt x="952500" y="1905000"/>
                </a:cubicBezTo>
                <a:cubicBezTo>
                  <a:pt x="426449" y="1905000"/>
                  <a:pt x="0" y="1478551"/>
                  <a:pt x="0" y="952500"/>
                </a:cubicBezTo>
                <a:cubicBezTo>
                  <a:pt x="0" y="426449"/>
                  <a:pt x="426449" y="0"/>
                  <a:pt x="952500" y="0"/>
                </a:cubicBezTo>
                <a:close/>
              </a:path>
            </a:pathLst>
          </a:custGeom>
        </p:spPr>
      </p:pic>
      <p:pic>
        <p:nvPicPr>
          <p:cNvPr id="4" name="Picture 3">
            <a:extLst>
              <a:ext uri="{FF2B5EF4-FFF2-40B4-BE49-F238E27FC236}">
                <a16:creationId xmlns:a16="http://schemas.microsoft.com/office/drawing/2014/main" id="{75CEEDFB-D5DA-4D41-B276-69526B318E5D}"/>
              </a:ext>
            </a:extLst>
          </p:cNvPr>
          <p:cNvPicPr>
            <a:picLocks noChangeAspect="1"/>
          </p:cNvPicPr>
          <p:nvPr/>
        </p:nvPicPr>
        <p:blipFill>
          <a:blip r:embed="rId3"/>
          <a:stretch>
            <a:fillRect/>
          </a:stretch>
        </p:blipFill>
        <p:spPr>
          <a:xfrm>
            <a:off x="3752980" y="4495800"/>
            <a:ext cx="5391020" cy="1320800"/>
          </a:xfrm>
          <a:prstGeom prst="rect">
            <a:avLst/>
          </a:prstGeom>
        </p:spPr>
      </p:pic>
    </p:spTree>
    <p:extLst>
      <p:ext uri="{BB962C8B-B14F-4D97-AF65-F5344CB8AC3E}">
        <p14:creationId xmlns:p14="http://schemas.microsoft.com/office/powerpoint/2010/main" val="3180238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75" y="300403"/>
            <a:ext cx="8208143" cy="476920"/>
          </a:xfrm>
        </p:spPr>
        <p:txBody>
          <a:bodyPr/>
          <a:lstStyle/>
          <a:p>
            <a:r>
              <a:rPr lang="en-US"/>
              <a:t>The Evolution of Electronic Materials</a:t>
            </a:r>
          </a:p>
        </p:txBody>
      </p:sp>
      <p:sp>
        <p:nvSpPr>
          <p:cNvPr id="4" name="Up Arrow 3"/>
          <p:cNvSpPr/>
          <p:nvPr/>
        </p:nvSpPr>
        <p:spPr>
          <a:xfrm>
            <a:off x="1698360" y="1545299"/>
            <a:ext cx="1238538" cy="3179845"/>
          </a:xfrm>
          <a:prstGeom prst="up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32870" y="2194744"/>
            <a:ext cx="569517" cy="2088232"/>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5496" y="4397823"/>
            <a:ext cx="1497142" cy="1943658"/>
          </a:xfrm>
          <a:prstGeom prst="rect">
            <a:avLst/>
          </a:prstGeom>
        </p:spPr>
      </p:pic>
      <p:sp>
        <p:nvSpPr>
          <p:cNvPr id="9" name="TextBox 8"/>
          <p:cNvSpPr txBox="1"/>
          <p:nvPr/>
        </p:nvSpPr>
        <p:spPr>
          <a:xfrm>
            <a:off x="35496" y="3812195"/>
            <a:ext cx="1495328" cy="584775"/>
          </a:xfrm>
          <a:prstGeom prst="rect">
            <a:avLst/>
          </a:prstGeom>
          <a:noFill/>
        </p:spPr>
        <p:txBody>
          <a:bodyPr wrap="square" rtlCol="0">
            <a:spAutoFit/>
          </a:bodyPr>
          <a:lstStyle/>
          <a:p>
            <a:r>
              <a:rPr lang="en-US" sz="1600" dirty="0">
                <a:solidFill>
                  <a:srgbClr val="C00000"/>
                </a:solidFill>
              </a:rPr>
              <a:t>First transistor (Bell Lab), 1947</a:t>
            </a:r>
          </a:p>
        </p:txBody>
      </p:sp>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053695" y="4347775"/>
            <a:ext cx="2054682" cy="1768680"/>
          </a:xfrm>
          <a:prstGeom prst="rect">
            <a:avLst/>
          </a:prstGeom>
        </p:spPr>
      </p:pic>
      <p:sp>
        <p:nvSpPr>
          <p:cNvPr id="8" name="TextBox 7"/>
          <p:cNvSpPr txBox="1"/>
          <p:nvPr/>
        </p:nvSpPr>
        <p:spPr>
          <a:xfrm>
            <a:off x="3305085" y="3993384"/>
            <a:ext cx="1570892" cy="338554"/>
          </a:xfrm>
          <a:prstGeom prst="rect">
            <a:avLst/>
          </a:prstGeom>
          <a:noFill/>
        </p:spPr>
        <p:txBody>
          <a:bodyPr wrap="square" rtlCol="0">
            <a:spAutoFit/>
          </a:bodyPr>
          <a:lstStyle/>
          <a:p>
            <a:r>
              <a:rPr lang="en-US" sz="1600" dirty="0">
                <a:solidFill>
                  <a:srgbClr val="C00000"/>
                </a:solidFill>
              </a:rPr>
              <a:t>1952 - Present</a:t>
            </a:r>
          </a:p>
        </p:txBody>
      </p:sp>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7843" y="3993384"/>
            <a:ext cx="3527726" cy="2368284"/>
          </a:xfrm>
          <a:prstGeom prst="rect">
            <a:avLst/>
          </a:prstGeom>
        </p:spPr>
      </p:pic>
      <p:sp>
        <p:nvSpPr>
          <p:cNvPr id="11" name="Freeform 10"/>
          <p:cNvSpPr/>
          <p:nvPr/>
        </p:nvSpPr>
        <p:spPr>
          <a:xfrm>
            <a:off x="1531620" y="3993384"/>
            <a:ext cx="470606" cy="1683516"/>
          </a:xfrm>
          <a:custGeom>
            <a:avLst/>
            <a:gdLst>
              <a:gd name="connsiteX0" fmla="*/ 480060 w 480060"/>
              <a:gd name="connsiteY0" fmla="*/ 0 h 1257300"/>
              <a:gd name="connsiteX1" fmla="*/ 243840 w 480060"/>
              <a:gd name="connsiteY1" fmla="*/ 1257300 h 1257300"/>
              <a:gd name="connsiteX2" fmla="*/ 0 w 480060"/>
              <a:gd name="connsiteY2" fmla="*/ 1257300 h 1257300"/>
            </a:gdLst>
            <a:ahLst/>
            <a:cxnLst>
              <a:cxn ang="0">
                <a:pos x="connsiteX0" y="connsiteY0"/>
              </a:cxn>
              <a:cxn ang="0">
                <a:pos x="connsiteX1" y="connsiteY1"/>
              </a:cxn>
              <a:cxn ang="0">
                <a:pos x="connsiteX2" y="connsiteY2"/>
              </a:cxn>
            </a:cxnLst>
            <a:rect l="l" t="t" r="r" b="b"/>
            <a:pathLst>
              <a:path w="480060" h="1257300">
                <a:moveTo>
                  <a:pt x="480060" y="0"/>
                </a:moveTo>
                <a:lnTo>
                  <a:pt x="243840" y="1257300"/>
                </a:lnTo>
                <a:lnTo>
                  <a:pt x="0" y="12573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2633030" y="3448826"/>
            <a:ext cx="422589" cy="1740394"/>
          </a:xfrm>
          <a:custGeom>
            <a:avLst/>
            <a:gdLst>
              <a:gd name="connsiteX0" fmla="*/ 0 w 426720"/>
              <a:gd name="connsiteY0" fmla="*/ 0 h 1348740"/>
              <a:gd name="connsiteX1" fmla="*/ 152400 w 426720"/>
              <a:gd name="connsiteY1" fmla="*/ 1348740 h 1348740"/>
              <a:gd name="connsiteX2" fmla="*/ 426720 w 426720"/>
              <a:gd name="connsiteY2" fmla="*/ 1348740 h 1348740"/>
            </a:gdLst>
            <a:ahLst/>
            <a:cxnLst>
              <a:cxn ang="0">
                <a:pos x="connsiteX0" y="connsiteY0"/>
              </a:cxn>
              <a:cxn ang="0">
                <a:pos x="connsiteX1" y="connsiteY1"/>
              </a:cxn>
              <a:cxn ang="0">
                <a:pos x="connsiteX2" y="connsiteY2"/>
              </a:cxn>
            </a:cxnLst>
            <a:rect l="l" t="t" r="r" b="b"/>
            <a:pathLst>
              <a:path w="426720" h="1348740">
                <a:moveTo>
                  <a:pt x="0" y="0"/>
                </a:moveTo>
                <a:lnTo>
                  <a:pt x="152400" y="1348740"/>
                </a:lnTo>
                <a:lnTo>
                  <a:pt x="426720" y="134874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4" descr="http://static.guim.co.uk/sys-images/Guardian/Pix/pictures/2008/05/20/nanotube.artic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54571" y="1019709"/>
            <a:ext cx="1570551" cy="1194984"/>
          </a:xfrm>
          <a:prstGeom prst="rect">
            <a:avLst/>
          </a:prstGeom>
          <a:noFill/>
        </p:spPr>
      </p:pic>
      <p:pic>
        <p:nvPicPr>
          <p:cNvPr id="17" name="Picture 2" descr="http://cdn.physorg.com/newman/gfx/news/hires/graphene.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54570" y="2344075"/>
            <a:ext cx="1570551" cy="1256441"/>
          </a:xfrm>
          <a:prstGeom prst="rect">
            <a:avLst/>
          </a:prstGeom>
          <a:noFill/>
        </p:spPr>
      </p:pic>
      <p:pic>
        <p:nvPicPr>
          <p:cNvPr id="19"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50631" y="1298067"/>
            <a:ext cx="1864438" cy="2129481"/>
          </a:xfrm>
          <a:prstGeom prst="rect">
            <a:avLst/>
          </a:prstGeom>
          <a:noFill/>
          <a:ln w="9525">
            <a:noFill/>
            <a:miter lim="800000"/>
            <a:headEnd/>
            <a:tailEnd/>
          </a:ln>
        </p:spPr>
      </p:pic>
      <p:pic>
        <p:nvPicPr>
          <p:cNvPr id="20" name="Picture 3"/>
          <p:cNvPicPr>
            <a:picLocks noChangeAspect="1" noChangeArrowheads="1"/>
          </p:cNvPicPr>
          <p:nvPr/>
        </p:nvPicPr>
        <p:blipFill>
          <a:blip r:embed="rId10" cstate="screen">
            <a:clrChange>
              <a:clrFrom>
                <a:srgbClr val="DDE8F1"/>
              </a:clrFrom>
              <a:clrTo>
                <a:srgbClr val="DDE8F1">
                  <a:alpha val="0"/>
                </a:srgbClr>
              </a:clrTo>
            </a:clrChange>
            <a:lum/>
            <a:extLst>
              <a:ext uri="{28A0092B-C50C-407E-A947-70E740481C1C}">
                <a14:useLocalDpi xmlns:a14="http://schemas.microsoft.com/office/drawing/2010/main" val="0"/>
              </a:ext>
            </a:extLst>
          </a:blip>
          <a:srcRect/>
          <a:stretch>
            <a:fillRect/>
          </a:stretch>
        </p:blipFill>
        <p:spPr bwMode="auto">
          <a:xfrm>
            <a:off x="6859137" y="1545299"/>
            <a:ext cx="2138741" cy="1553484"/>
          </a:xfrm>
          <a:prstGeom prst="rect">
            <a:avLst/>
          </a:prstGeom>
          <a:ln>
            <a:noFill/>
          </a:ln>
          <a:effectLst>
            <a:outerShdw blurRad="292100" dist="139700" dir="2700000" algn="tl" rotWithShape="0">
              <a:srgbClr val="333333">
                <a:alpha val="65000"/>
              </a:srgbClr>
            </a:outerShdw>
          </a:effectLst>
        </p:spPr>
      </p:pic>
      <p:sp>
        <p:nvSpPr>
          <p:cNvPr id="22" name="Rounded Rectangle 21"/>
          <p:cNvSpPr/>
          <p:nvPr/>
        </p:nvSpPr>
        <p:spPr>
          <a:xfrm>
            <a:off x="3053694" y="908720"/>
            <a:ext cx="6090305" cy="29034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2621701" y="2423712"/>
            <a:ext cx="429971" cy="489534"/>
          </a:xfrm>
          <a:custGeom>
            <a:avLst/>
            <a:gdLst>
              <a:gd name="connsiteX0" fmla="*/ 0 w 418641"/>
              <a:gd name="connsiteY0" fmla="*/ 848299 h 848299"/>
              <a:gd name="connsiteX1" fmla="*/ 418641 w 418641"/>
              <a:gd name="connsiteY1" fmla="*/ 0 h 848299"/>
            </a:gdLst>
            <a:ahLst/>
            <a:cxnLst>
              <a:cxn ang="0">
                <a:pos x="connsiteX0" y="connsiteY0"/>
              </a:cxn>
              <a:cxn ang="0">
                <a:pos x="connsiteX1" y="connsiteY1"/>
              </a:cxn>
            </a:cxnLst>
            <a:rect l="l" t="t" r="r" b="b"/>
            <a:pathLst>
              <a:path w="418641" h="848299">
                <a:moveTo>
                  <a:pt x="0" y="848299"/>
                </a:moveTo>
                <a:lnTo>
                  <a:pt x="418641"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17389" y="796536"/>
            <a:ext cx="1567843" cy="1384995"/>
          </a:xfrm>
          <a:prstGeom prst="rect">
            <a:avLst/>
          </a:prstGeom>
          <a:noFill/>
        </p:spPr>
        <p:txBody>
          <a:bodyPr wrap="square" rtlCol="0">
            <a:spAutoFit/>
          </a:bodyPr>
          <a:lstStyle/>
          <a:p>
            <a:r>
              <a:rPr lang="en-US" sz="2800" b="1" dirty="0">
                <a:ln w="0"/>
                <a:solidFill>
                  <a:schemeClr val="accent2">
                    <a:lumMod val="75000"/>
                  </a:schemeClr>
                </a:solidFill>
                <a:effectLst>
                  <a:reflection blurRad="6350" stA="53000" endA="300" endPos="35500" dir="5400000" sy="-90000" algn="bl" rotWithShape="0"/>
                </a:effectLst>
              </a:rPr>
              <a:t>A Carbon Future?</a:t>
            </a:r>
          </a:p>
        </p:txBody>
      </p:sp>
      <p:sp>
        <p:nvSpPr>
          <p:cNvPr id="25" name="TextBox 24"/>
          <p:cNvSpPr txBox="1"/>
          <p:nvPr/>
        </p:nvSpPr>
        <p:spPr>
          <a:xfrm>
            <a:off x="4975801" y="1035273"/>
            <a:ext cx="1883336" cy="307777"/>
          </a:xfrm>
          <a:prstGeom prst="rect">
            <a:avLst/>
          </a:prstGeom>
          <a:noFill/>
        </p:spPr>
        <p:txBody>
          <a:bodyPr wrap="none" rtlCol="0">
            <a:spAutoFit/>
          </a:bodyPr>
          <a:lstStyle/>
          <a:p>
            <a:r>
              <a:rPr lang="en-US" sz="1400">
                <a:solidFill>
                  <a:srgbClr val="C00000"/>
                </a:solidFill>
              </a:rPr>
              <a:t>Organic Semiconductor</a:t>
            </a:r>
          </a:p>
        </p:txBody>
      </p:sp>
      <p:sp>
        <p:nvSpPr>
          <p:cNvPr id="26" name="TextBox 25"/>
          <p:cNvSpPr txBox="1"/>
          <p:nvPr/>
        </p:nvSpPr>
        <p:spPr>
          <a:xfrm>
            <a:off x="7503550" y="1199087"/>
            <a:ext cx="849913" cy="307777"/>
          </a:xfrm>
          <a:prstGeom prst="rect">
            <a:avLst/>
          </a:prstGeom>
          <a:noFill/>
        </p:spPr>
        <p:txBody>
          <a:bodyPr wrap="none" rtlCol="0">
            <a:spAutoFit/>
          </a:bodyPr>
          <a:lstStyle/>
          <a:p>
            <a:r>
              <a:rPr lang="en-US" sz="1400" dirty="0">
                <a:solidFill>
                  <a:srgbClr val="C00000"/>
                </a:solidFill>
              </a:rPr>
              <a:t>Diamond</a:t>
            </a:r>
          </a:p>
        </p:txBody>
      </p:sp>
      <p:sp>
        <p:nvSpPr>
          <p:cNvPr id="27" name="TextBox 26"/>
          <p:cNvSpPr txBox="1"/>
          <p:nvPr/>
        </p:nvSpPr>
        <p:spPr>
          <a:xfrm>
            <a:off x="3232311" y="1922003"/>
            <a:ext cx="484428" cy="307777"/>
          </a:xfrm>
          <a:prstGeom prst="rect">
            <a:avLst/>
          </a:prstGeom>
          <a:noFill/>
        </p:spPr>
        <p:txBody>
          <a:bodyPr wrap="none" rtlCol="0">
            <a:spAutoFit/>
          </a:bodyPr>
          <a:lstStyle/>
          <a:p>
            <a:r>
              <a:rPr lang="en-US" sz="1400" dirty="0">
                <a:solidFill>
                  <a:srgbClr val="C00000"/>
                </a:solidFill>
              </a:rPr>
              <a:t>CNT</a:t>
            </a:r>
          </a:p>
        </p:txBody>
      </p:sp>
      <p:sp>
        <p:nvSpPr>
          <p:cNvPr id="28" name="TextBox 27"/>
          <p:cNvSpPr txBox="1"/>
          <p:nvPr/>
        </p:nvSpPr>
        <p:spPr>
          <a:xfrm>
            <a:off x="3586227" y="3536035"/>
            <a:ext cx="907236" cy="307777"/>
          </a:xfrm>
          <a:prstGeom prst="rect">
            <a:avLst/>
          </a:prstGeom>
          <a:noFill/>
        </p:spPr>
        <p:txBody>
          <a:bodyPr wrap="none" rtlCol="0">
            <a:spAutoFit/>
          </a:bodyPr>
          <a:lstStyle/>
          <a:p>
            <a:r>
              <a:rPr lang="en-US" sz="1400">
                <a:solidFill>
                  <a:srgbClr val="C00000"/>
                </a:solidFill>
              </a:rPr>
              <a:t>Graphene</a:t>
            </a:r>
            <a:endParaRPr lang="en-US" sz="1400" dirty="0">
              <a:solidFill>
                <a:srgbClr val="C00000"/>
              </a:solidFill>
            </a:endParaRPr>
          </a:p>
        </p:txBody>
      </p:sp>
    </p:spTree>
    <p:extLst>
      <p:ext uri="{BB962C8B-B14F-4D97-AF65-F5344CB8AC3E}">
        <p14:creationId xmlns:p14="http://schemas.microsoft.com/office/powerpoint/2010/main" val="231663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11" grpId="0" animBg="1"/>
      <p:bldP spid="13" grpId="0" animBg="1"/>
      <p:bldP spid="22" grpId="0" animBg="1"/>
      <p:bldP spid="23" grpId="0" animBg="1"/>
      <p:bldP spid="24" grpId="0"/>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654" y="24948"/>
            <a:ext cx="8208143" cy="836960"/>
          </a:xfrm>
        </p:spPr>
        <p:txBody>
          <a:bodyPr/>
          <a:lstStyle/>
          <a:p>
            <a:r>
              <a:rPr lang="en-US" dirty="0"/>
              <a:t>The Obligatory Table of Diamond </a:t>
            </a:r>
          </a:p>
        </p:txBody>
      </p:sp>
      <p:graphicFrame>
        <p:nvGraphicFramePr>
          <p:cNvPr id="4" name="Table 3"/>
          <p:cNvGraphicFramePr>
            <a:graphicFrameLocks noGrp="1"/>
          </p:cNvGraphicFramePr>
          <p:nvPr>
            <p:extLst>
              <p:ext uri="{D42A27DB-BD31-4B8C-83A1-F6EECF244321}">
                <p14:modId xmlns:p14="http://schemas.microsoft.com/office/powerpoint/2010/main" val="2813381469"/>
              </p:ext>
            </p:extLst>
          </p:nvPr>
        </p:nvGraphicFramePr>
        <p:xfrm>
          <a:off x="468714" y="980728"/>
          <a:ext cx="6096000" cy="2890520"/>
        </p:xfrm>
        <a:graphic>
          <a:graphicData uri="http://schemas.openxmlformats.org/drawingml/2006/table">
            <a:tbl>
              <a:tblPr firstRow="1" bandRow="1">
                <a:tableStyleId>{284E427A-3D55-4303-BF80-6455036E1DE7}</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US" sz="1400" dirty="0"/>
                        <a:t>Property</a:t>
                      </a:r>
                    </a:p>
                  </a:txBody>
                  <a:tcPr/>
                </a:tc>
                <a:tc>
                  <a:txBody>
                    <a:bodyPr/>
                    <a:lstStyle/>
                    <a:p>
                      <a:r>
                        <a:rPr lang="en-US" sz="1400" dirty="0"/>
                        <a:t>Diamond</a:t>
                      </a:r>
                    </a:p>
                  </a:txBody>
                  <a:tcPr/>
                </a:tc>
                <a:tc>
                  <a:txBody>
                    <a:bodyPr/>
                    <a:lstStyle/>
                    <a:p>
                      <a:r>
                        <a:rPr lang="en-US" sz="1400" dirty="0"/>
                        <a:t>Comparison</a:t>
                      </a:r>
                    </a:p>
                  </a:txBody>
                  <a:tcPr/>
                </a:tc>
                <a:extLst>
                  <a:ext uri="{0D108BD9-81ED-4DB2-BD59-A6C34878D82A}">
                    <a16:rowId xmlns:a16="http://schemas.microsoft.com/office/drawing/2014/main" val="10000"/>
                  </a:ext>
                </a:extLst>
              </a:tr>
              <a:tr h="370840">
                <a:tc>
                  <a:txBody>
                    <a:bodyPr/>
                    <a:lstStyle/>
                    <a:p>
                      <a:r>
                        <a:rPr lang="en-US" sz="1400" dirty="0"/>
                        <a:t>Band</a:t>
                      </a:r>
                      <a:r>
                        <a:rPr lang="en-US" sz="1400" baseline="0" dirty="0"/>
                        <a:t> gap and optical window</a:t>
                      </a:r>
                      <a:endParaRPr lang="en-US" sz="1400" dirty="0"/>
                    </a:p>
                  </a:txBody>
                  <a:tcPr/>
                </a:tc>
                <a:tc>
                  <a:txBody>
                    <a:bodyPr/>
                    <a:lstStyle/>
                    <a:p>
                      <a:r>
                        <a:rPr lang="en-US" sz="1400" dirty="0"/>
                        <a:t>5.5 </a:t>
                      </a:r>
                      <a:r>
                        <a:rPr lang="en-US" sz="1400" dirty="0" err="1"/>
                        <a:t>eV</a:t>
                      </a:r>
                      <a:r>
                        <a:rPr lang="en-US" sz="1400" dirty="0"/>
                        <a:t>, 225 nm and larger.</a:t>
                      </a:r>
                    </a:p>
                  </a:txBody>
                  <a:tcPr/>
                </a:tc>
                <a:tc>
                  <a:txBody>
                    <a:bodyPr/>
                    <a:lstStyle/>
                    <a:p>
                      <a:r>
                        <a:rPr lang="en-US" sz="1400" dirty="0"/>
                        <a:t>Sapphire, 8.8 </a:t>
                      </a:r>
                      <a:r>
                        <a:rPr lang="en-US" sz="1400" dirty="0" err="1"/>
                        <a:t>eV</a:t>
                      </a:r>
                      <a:r>
                        <a:rPr lang="en-US" sz="1400" dirty="0"/>
                        <a:t>,</a:t>
                      </a:r>
                      <a:r>
                        <a:rPr lang="en-US" sz="1400" baseline="0" dirty="0"/>
                        <a:t> 180-5500 nm.</a:t>
                      </a:r>
                      <a:endParaRPr lang="en-US" sz="1400" dirty="0"/>
                    </a:p>
                  </a:txBody>
                  <a:tcPr/>
                </a:tc>
                <a:extLst>
                  <a:ext uri="{0D108BD9-81ED-4DB2-BD59-A6C34878D82A}">
                    <a16:rowId xmlns:a16="http://schemas.microsoft.com/office/drawing/2014/main" val="10001"/>
                  </a:ext>
                </a:extLst>
              </a:tr>
              <a:tr h="370840">
                <a:tc>
                  <a:txBody>
                    <a:bodyPr/>
                    <a:lstStyle/>
                    <a:p>
                      <a:r>
                        <a:rPr lang="en-US" sz="1400" dirty="0"/>
                        <a:t>Thermal Expansion Coefficient</a:t>
                      </a:r>
                    </a:p>
                  </a:txBody>
                  <a:tcPr/>
                </a:tc>
                <a:tc>
                  <a:txBody>
                    <a:bodyPr/>
                    <a:lstStyle/>
                    <a:p>
                      <a:r>
                        <a:rPr lang="en-US" sz="1400" dirty="0"/>
                        <a:t>1.1×10</a:t>
                      </a:r>
                      <a:r>
                        <a:rPr lang="en-US" sz="1400" baseline="30000" dirty="0"/>
                        <a:t>-6 </a:t>
                      </a:r>
                      <a:r>
                        <a:rPr lang="en-US" sz="1400" baseline="0" dirty="0"/>
                        <a:t>/K (!!)</a:t>
                      </a:r>
                      <a:endParaRPr lang="en-US" sz="1400" dirty="0"/>
                    </a:p>
                  </a:txBody>
                  <a:tcPr/>
                </a:tc>
                <a:tc>
                  <a:txBody>
                    <a:bodyPr/>
                    <a:lstStyle/>
                    <a:p>
                      <a:r>
                        <a:rPr lang="en-US" sz="1400" dirty="0"/>
                        <a:t>Invar,</a:t>
                      </a:r>
                      <a:r>
                        <a:rPr lang="en-US" sz="1400" baseline="0" dirty="0"/>
                        <a:t> </a:t>
                      </a:r>
                      <a:r>
                        <a:rPr lang="en-US" sz="1400" dirty="0"/>
                        <a:t>1.3×10</a:t>
                      </a:r>
                      <a:r>
                        <a:rPr lang="en-US" sz="1400" baseline="30000" dirty="0"/>
                        <a:t>-6 </a:t>
                      </a:r>
                      <a:r>
                        <a:rPr lang="en-US" sz="1400" baseline="0" dirty="0"/>
                        <a:t>/K</a:t>
                      </a:r>
                      <a:endParaRPr lang="en-US" sz="1400" dirty="0"/>
                    </a:p>
                  </a:txBody>
                  <a:tcPr/>
                </a:tc>
                <a:extLst>
                  <a:ext uri="{0D108BD9-81ED-4DB2-BD59-A6C34878D82A}">
                    <a16:rowId xmlns:a16="http://schemas.microsoft.com/office/drawing/2014/main" val="10002"/>
                  </a:ext>
                </a:extLst>
              </a:tr>
              <a:tr h="370840">
                <a:tc>
                  <a:txBody>
                    <a:bodyPr/>
                    <a:lstStyle/>
                    <a:p>
                      <a:r>
                        <a:rPr lang="en-US" sz="1400" dirty="0"/>
                        <a:t>Thermal conductivity</a:t>
                      </a:r>
                    </a:p>
                  </a:txBody>
                  <a:tcPr/>
                </a:tc>
                <a:tc>
                  <a:txBody>
                    <a:bodyPr/>
                    <a:lstStyle/>
                    <a:p>
                      <a:r>
                        <a:rPr lang="en-US" sz="1400" dirty="0"/>
                        <a:t>&gt;</a:t>
                      </a:r>
                      <a:r>
                        <a:rPr lang="en-US" sz="1400" baseline="0" dirty="0"/>
                        <a:t> 20 W/cm. K (</a:t>
                      </a:r>
                      <a:r>
                        <a:rPr lang="en-US" sz="1400" baseline="0" dirty="0" err="1"/>
                        <a:t>r.t</a:t>
                      </a:r>
                      <a:r>
                        <a:rPr lang="en-US" sz="1400" baseline="0" dirty="0"/>
                        <a:t>.)</a:t>
                      </a:r>
                      <a:endParaRPr lang="en-US" sz="1400" dirty="0"/>
                    </a:p>
                  </a:txBody>
                  <a:tcPr/>
                </a:tc>
                <a:tc>
                  <a:txBody>
                    <a:bodyPr/>
                    <a:lstStyle/>
                    <a:p>
                      <a:r>
                        <a:rPr lang="en-US" sz="1400" dirty="0"/>
                        <a:t>Copper, 4 W/</a:t>
                      </a:r>
                      <a:r>
                        <a:rPr lang="en-US" sz="1400" dirty="0" err="1"/>
                        <a:t>cm.K</a:t>
                      </a:r>
                      <a:endParaRPr lang="en-US" sz="1400" dirty="0"/>
                    </a:p>
                  </a:txBody>
                  <a:tcPr/>
                </a:tc>
                <a:extLst>
                  <a:ext uri="{0D108BD9-81ED-4DB2-BD59-A6C34878D82A}">
                    <a16:rowId xmlns:a16="http://schemas.microsoft.com/office/drawing/2014/main" val="10003"/>
                  </a:ext>
                </a:extLst>
              </a:tr>
              <a:tr h="370840">
                <a:tc>
                  <a:txBody>
                    <a:bodyPr/>
                    <a:lstStyle/>
                    <a:p>
                      <a:r>
                        <a:rPr lang="en-US" sz="1400" dirty="0"/>
                        <a:t>Young’s modulus</a:t>
                      </a:r>
                    </a:p>
                  </a:txBody>
                  <a:tcPr/>
                </a:tc>
                <a:tc>
                  <a:txBody>
                    <a:bodyPr/>
                    <a:lstStyle/>
                    <a:p>
                      <a:r>
                        <a:rPr lang="en-US" sz="1400" dirty="0"/>
                        <a:t>1220</a:t>
                      </a:r>
                      <a:r>
                        <a:rPr lang="en-US" sz="1400" baseline="0" dirty="0"/>
                        <a:t> </a:t>
                      </a:r>
                      <a:r>
                        <a:rPr lang="en-US" sz="1400" baseline="0" dirty="0" err="1"/>
                        <a:t>GPa</a:t>
                      </a:r>
                      <a:endParaRPr lang="en-US" sz="1400" dirty="0"/>
                    </a:p>
                  </a:txBody>
                  <a:tcPr/>
                </a:tc>
                <a:tc>
                  <a:txBody>
                    <a:bodyPr/>
                    <a:lstStyle/>
                    <a:p>
                      <a:r>
                        <a:rPr lang="en-US" sz="1400" dirty="0"/>
                        <a:t>WC,</a:t>
                      </a:r>
                      <a:r>
                        <a:rPr lang="en-US" sz="1400" baseline="0" dirty="0"/>
                        <a:t> 450-650 </a:t>
                      </a:r>
                      <a:r>
                        <a:rPr lang="en-US" sz="1400" baseline="0" dirty="0" err="1"/>
                        <a:t>GPa</a:t>
                      </a:r>
                      <a:endParaRPr lang="en-US" sz="1400" dirty="0"/>
                    </a:p>
                  </a:txBody>
                  <a:tcPr/>
                </a:tc>
                <a:extLst>
                  <a:ext uri="{0D108BD9-81ED-4DB2-BD59-A6C34878D82A}">
                    <a16:rowId xmlns:a16="http://schemas.microsoft.com/office/drawing/2014/main" val="10004"/>
                  </a:ext>
                </a:extLst>
              </a:tr>
              <a:tr h="370840">
                <a:tc>
                  <a:txBody>
                    <a:bodyPr/>
                    <a:lstStyle/>
                    <a:p>
                      <a:r>
                        <a:rPr lang="en-US" sz="1400" dirty="0"/>
                        <a:t>Hardness (Vickers)</a:t>
                      </a:r>
                    </a:p>
                  </a:txBody>
                  <a:tcPr/>
                </a:tc>
                <a:tc>
                  <a:txBody>
                    <a:bodyPr/>
                    <a:lstStyle/>
                    <a:p>
                      <a:r>
                        <a:rPr lang="en-US" sz="1400" dirty="0"/>
                        <a:t>8000</a:t>
                      </a:r>
                      <a:r>
                        <a:rPr lang="en-US" sz="1400" baseline="0" dirty="0"/>
                        <a:t>(10 on </a:t>
                      </a:r>
                      <a:r>
                        <a:rPr lang="en-US" sz="1400" baseline="0" dirty="0" err="1"/>
                        <a:t>Mohs</a:t>
                      </a:r>
                      <a:r>
                        <a:rPr lang="en-US" sz="1400" baseline="0" dirty="0"/>
                        <a:t>)</a:t>
                      </a:r>
                      <a:endParaRPr lang="en-US" sz="1400" dirty="0"/>
                    </a:p>
                  </a:txBody>
                  <a:tcPr/>
                </a:tc>
                <a:tc>
                  <a:txBody>
                    <a:bodyPr/>
                    <a:lstStyle/>
                    <a:p>
                      <a:r>
                        <a:rPr lang="en-US" sz="1400" dirty="0" err="1"/>
                        <a:t>TiC</a:t>
                      </a:r>
                      <a:r>
                        <a:rPr lang="en-US" sz="1400" dirty="0"/>
                        <a:t>,</a:t>
                      </a:r>
                      <a:r>
                        <a:rPr lang="en-US" sz="1400" baseline="0" dirty="0"/>
                        <a:t> 2400</a:t>
                      </a:r>
                      <a:endParaRPr lang="en-US" sz="1400" dirty="0"/>
                    </a:p>
                  </a:txBody>
                  <a:tcPr/>
                </a:tc>
                <a:extLst>
                  <a:ext uri="{0D108BD9-81ED-4DB2-BD59-A6C34878D82A}">
                    <a16:rowId xmlns:a16="http://schemas.microsoft.com/office/drawing/2014/main" val="10005"/>
                  </a:ext>
                </a:extLst>
              </a:tr>
              <a:tr h="370840">
                <a:tc>
                  <a:txBody>
                    <a:bodyPr/>
                    <a:lstStyle/>
                    <a:p>
                      <a:r>
                        <a:rPr lang="en-US" sz="1400" dirty="0"/>
                        <a:t>Sound</a:t>
                      </a:r>
                      <a:r>
                        <a:rPr lang="en-US" sz="1400" baseline="0" dirty="0"/>
                        <a:t> Velocity</a:t>
                      </a:r>
                      <a:endParaRPr lang="en-US" sz="1400" dirty="0"/>
                    </a:p>
                  </a:txBody>
                  <a:tcPr/>
                </a:tc>
                <a:tc>
                  <a:txBody>
                    <a:bodyPr/>
                    <a:lstStyle/>
                    <a:p>
                      <a:r>
                        <a:rPr lang="en-US" sz="1400" dirty="0"/>
                        <a:t>12000 </a:t>
                      </a:r>
                      <a:r>
                        <a:rPr lang="en-US" sz="1400" dirty="0" err="1"/>
                        <a:t>m/s</a:t>
                      </a:r>
                      <a:endParaRPr lang="en-US" sz="1400" dirty="0"/>
                    </a:p>
                  </a:txBody>
                  <a:tcPr/>
                </a:tc>
                <a:tc>
                  <a:txBody>
                    <a:bodyPr/>
                    <a:lstStyle/>
                    <a:p>
                      <a:r>
                        <a:rPr lang="en-US" sz="1400" dirty="0"/>
                        <a:t>Iron,</a:t>
                      </a:r>
                      <a:r>
                        <a:rPr lang="en-US" sz="1400" baseline="0" dirty="0"/>
                        <a:t> 5130 </a:t>
                      </a:r>
                      <a:r>
                        <a:rPr lang="en-US" sz="1400" baseline="0" dirty="0" err="1"/>
                        <a:t>m/s</a:t>
                      </a:r>
                      <a:endParaRPr lang="en-US" sz="1400" dirty="0"/>
                    </a:p>
                  </a:txBody>
                  <a:tcPr/>
                </a:tc>
                <a:extLst>
                  <a:ext uri="{0D108BD9-81ED-4DB2-BD59-A6C34878D82A}">
                    <a16:rowId xmlns:a16="http://schemas.microsoft.com/office/drawing/2014/main" val="10006"/>
                  </a:ext>
                </a:extLst>
              </a:tr>
            </a:tbl>
          </a:graphicData>
        </a:graphic>
      </p:graphicFrame>
      <p:sp>
        <p:nvSpPr>
          <p:cNvPr id="7" name="TextBox 6"/>
          <p:cNvSpPr txBox="1"/>
          <p:nvPr/>
        </p:nvSpPr>
        <p:spPr>
          <a:xfrm>
            <a:off x="381000" y="3999199"/>
            <a:ext cx="6096401" cy="954107"/>
          </a:xfrm>
          <a:prstGeom prst="rect">
            <a:avLst/>
          </a:prstGeom>
          <a:noFill/>
        </p:spPr>
        <p:txBody>
          <a:bodyPr wrap="square" rtlCol="0">
            <a:spAutoFit/>
          </a:bodyPr>
          <a:lstStyle/>
          <a:p>
            <a:r>
              <a:rPr lang="en-US" sz="1400" dirty="0"/>
              <a:t>It’s a rule: every general talk on diamond must start with this table.</a:t>
            </a:r>
          </a:p>
          <a:p>
            <a:r>
              <a:rPr lang="en-US" sz="1400" dirty="0"/>
              <a:t> Mostly stolen from Paul May at </a:t>
            </a:r>
            <a:r>
              <a:rPr lang="en-US" sz="1400" dirty="0" err="1"/>
              <a:t>UoB</a:t>
            </a:r>
            <a:r>
              <a:rPr lang="en-US" sz="1400" dirty="0"/>
              <a:t> (</a:t>
            </a:r>
            <a:r>
              <a:rPr lang="en-US" sz="1400" dirty="0" err="1"/>
              <a:t>www.chm.bris.ac.uk</a:t>
            </a:r>
            <a:r>
              <a:rPr lang="en-US" sz="1400" dirty="0"/>
              <a:t>/</a:t>
            </a:r>
            <a:r>
              <a:rPr lang="en-US" sz="1400" dirty="0" err="1"/>
              <a:t>motm</a:t>
            </a:r>
            <a:r>
              <a:rPr lang="en-US" sz="1400" dirty="0"/>
              <a:t>/diamond/</a:t>
            </a:r>
            <a:r>
              <a:rPr lang="en-US" sz="1400" dirty="0" err="1"/>
              <a:t>diamprop.htm</a:t>
            </a:r>
            <a:r>
              <a:rPr lang="en-US" sz="1400" dirty="0"/>
              <a:t>).</a:t>
            </a:r>
          </a:p>
          <a:p>
            <a:endParaRPr lang="en-US" sz="1400"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4603" y="1754098"/>
            <a:ext cx="2300288" cy="2112963"/>
          </a:xfrm>
          <a:prstGeom prst="rect">
            <a:avLst/>
          </a:prstGeom>
          <a:noFill/>
          <a:ln w="9525">
            <a:noFill/>
            <a:miter lim="800000"/>
            <a:headEnd/>
            <a:tailEnd/>
          </a:ln>
        </p:spPr>
      </p:pic>
      <p:pic>
        <p:nvPicPr>
          <p:cNvPr id="6" name="Picture 4" descr="http://i.ehow.com/images/GlobalPhoto/Articles/4587724/78528_Fu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4703" y="42711"/>
            <a:ext cx="1500188" cy="1428750"/>
          </a:xfrm>
          <a:prstGeom prst="rect">
            <a:avLst/>
          </a:prstGeom>
          <a:noFill/>
          <a:ln w="9525">
            <a:noFill/>
            <a:miter lim="800000"/>
            <a:headEnd/>
            <a:tailEnd/>
          </a:ln>
        </p:spPr>
      </p:pic>
      <p:pic>
        <p:nvPicPr>
          <p:cNvPr id="8" name="Picture 10" descr="http://www.e6cvd.com/cvd/uploaded_files/IMG_7441025.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9780" y="5135216"/>
            <a:ext cx="2552700" cy="1362075"/>
          </a:xfrm>
          <a:prstGeom prst="rect">
            <a:avLst/>
          </a:prstGeom>
          <a:noFill/>
          <a:ln w="9525">
            <a:noFill/>
            <a:miter lim="800000"/>
            <a:headEnd/>
            <a:tailEnd/>
          </a:ln>
        </p:spPr>
      </p:pic>
      <p:pic>
        <p:nvPicPr>
          <p:cNvPr id="9" name="Picture 6" descr="http://upload.wikimedia.org/wikipedia/commons/d/d7/Rough_diamond.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8617" y="4851322"/>
            <a:ext cx="1599307" cy="1203674"/>
          </a:xfrm>
          <a:prstGeom prst="rect">
            <a:avLst/>
          </a:prstGeom>
          <a:noFill/>
          <a:ln w="9525">
            <a:noFill/>
            <a:miter lim="800000"/>
            <a:headEnd/>
            <a:tailEnd/>
          </a:ln>
        </p:spPr>
      </p:pic>
      <p:sp>
        <p:nvSpPr>
          <p:cNvPr id="3" name="TextBox 2"/>
          <p:cNvSpPr txBox="1"/>
          <p:nvPr/>
        </p:nvSpPr>
        <p:spPr>
          <a:xfrm>
            <a:off x="2047924" y="5408665"/>
            <a:ext cx="1152128" cy="646331"/>
          </a:xfrm>
          <a:prstGeom prst="rect">
            <a:avLst/>
          </a:prstGeom>
          <a:noFill/>
        </p:spPr>
        <p:txBody>
          <a:bodyPr wrap="square" rtlCol="0">
            <a:spAutoFit/>
          </a:bodyPr>
          <a:lstStyle/>
          <a:p>
            <a:r>
              <a:rPr lang="en-US"/>
              <a:t>Natural diamond</a:t>
            </a:r>
          </a:p>
        </p:txBody>
      </p:sp>
      <p:sp>
        <p:nvSpPr>
          <p:cNvPr id="10" name="TextBox 9"/>
          <p:cNvSpPr txBox="1"/>
          <p:nvPr/>
        </p:nvSpPr>
        <p:spPr>
          <a:xfrm>
            <a:off x="6320370" y="4513448"/>
            <a:ext cx="1295760" cy="646331"/>
          </a:xfrm>
          <a:prstGeom prst="rect">
            <a:avLst/>
          </a:prstGeom>
          <a:noFill/>
        </p:spPr>
        <p:txBody>
          <a:bodyPr wrap="square" rtlCol="0">
            <a:spAutoFit/>
          </a:bodyPr>
          <a:lstStyle/>
          <a:p>
            <a:r>
              <a:rPr lang="en-US"/>
              <a:t>CVD diamond</a:t>
            </a:r>
          </a:p>
        </p:txBody>
      </p:sp>
      <p:pic>
        <p:nvPicPr>
          <p:cNvPr id="11" name="Picture 8" descr="File:HPHTdiamonds2.JP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24139" y="4953306"/>
            <a:ext cx="1980144" cy="1099117"/>
          </a:xfrm>
          <a:prstGeom prst="rect">
            <a:avLst/>
          </a:prstGeom>
          <a:noFill/>
          <a:ln w="9525">
            <a:noFill/>
            <a:miter lim="800000"/>
            <a:headEnd/>
            <a:tailEnd/>
          </a:ln>
        </p:spPr>
      </p:pic>
      <p:sp>
        <p:nvSpPr>
          <p:cNvPr id="12" name="TextBox 11"/>
          <p:cNvSpPr txBox="1"/>
          <p:nvPr/>
        </p:nvSpPr>
        <p:spPr>
          <a:xfrm>
            <a:off x="5104283" y="5467648"/>
            <a:ext cx="1258524" cy="584775"/>
          </a:xfrm>
          <a:prstGeom prst="rect">
            <a:avLst/>
          </a:prstGeom>
          <a:noFill/>
        </p:spPr>
        <p:txBody>
          <a:bodyPr wrap="square" rtlCol="0">
            <a:spAutoFit/>
          </a:bodyPr>
          <a:lstStyle/>
          <a:p>
            <a:r>
              <a:rPr lang="en-US" sz="1600"/>
              <a:t>HPHT Diamond</a:t>
            </a:r>
          </a:p>
        </p:txBody>
      </p:sp>
    </p:spTree>
    <p:extLst>
      <p:ext uri="{BB962C8B-B14F-4D97-AF65-F5344CB8AC3E}">
        <p14:creationId xmlns:p14="http://schemas.microsoft.com/office/powerpoint/2010/main" val="2295925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736124" y="304800"/>
            <a:ext cx="184731" cy="369332"/>
          </a:xfrm>
          <a:prstGeom prst="rect">
            <a:avLst/>
          </a:prstGeom>
          <a:noFill/>
        </p:spPr>
        <p:txBody>
          <a:bodyPr wrap="none" rtlCol="0">
            <a:spAutoFit/>
          </a:bodyPr>
          <a:lstStyle/>
          <a:p>
            <a:endParaRPr lang="en-US" dirty="0"/>
          </a:p>
        </p:txBody>
      </p:sp>
      <p:sp>
        <p:nvSpPr>
          <p:cNvPr id="19" name="Title 1"/>
          <p:cNvSpPr>
            <a:spLocks noGrp="1"/>
          </p:cNvSpPr>
          <p:nvPr>
            <p:ph type="title"/>
          </p:nvPr>
        </p:nvSpPr>
        <p:spPr>
          <a:xfrm>
            <a:off x="2895600" y="70986"/>
            <a:ext cx="2808287" cy="836960"/>
          </a:xfrm>
        </p:spPr>
        <p:txBody>
          <a:bodyPr/>
          <a:lstStyle/>
          <a:p>
            <a:r>
              <a:rPr lang="en-US" dirty="0"/>
              <a:t>Applications</a:t>
            </a:r>
          </a:p>
        </p:txBody>
      </p:sp>
      <p:pic>
        <p:nvPicPr>
          <p:cNvPr id="2" name="Picture 1">
            <a:extLst>
              <a:ext uri="{FF2B5EF4-FFF2-40B4-BE49-F238E27FC236}">
                <a16:creationId xmlns:a16="http://schemas.microsoft.com/office/drawing/2014/main" id="{D74C86E3-BDB3-0D44-997A-7F1102BC073A}"/>
              </a:ext>
            </a:extLst>
          </p:cNvPr>
          <p:cNvPicPr>
            <a:picLocks noChangeAspect="1"/>
          </p:cNvPicPr>
          <p:nvPr/>
        </p:nvPicPr>
        <p:blipFill>
          <a:blip r:embed="rId3"/>
          <a:stretch>
            <a:fillRect/>
          </a:stretch>
        </p:blipFill>
        <p:spPr>
          <a:xfrm>
            <a:off x="914400" y="895386"/>
            <a:ext cx="7021543" cy="4959454"/>
          </a:xfrm>
          <a:prstGeom prst="rect">
            <a:avLst/>
          </a:prstGeom>
        </p:spPr>
      </p:pic>
    </p:spTree>
    <p:extLst>
      <p:ext uri="{BB962C8B-B14F-4D97-AF65-F5344CB8AC3E}">
        <p14:creationId xmlns:p14="http://schemas.microsoft.com/office/powerpoint/2010/main" val="1450721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36" y="1383067"/>
            <a:ext cx="4081642" cy="2040821"/>
          </a:xfrm>
          <a:prstGeom prst="rect">
            <a:avLst/>
          </a:prstGeom>
          <a:noFill/>
          <a:ln w="9525">
            <a:noFill/>
            <a:miter lim="800000"/>
            <a:headEnd/>
            <a:tailEnd/>
          </a:ln>
        </p:spPr>
      </p:pic>
      <p:sp>
        <p:nvSpPr>
          <p:cNvPr id="2" name="Title 1"/>
          <p:cNvSpPr>
            <a:spLocks noGrp="1"/>
          </p:cNvSpPr>
          <p:nvPr>
            <p:ph type="title"/>
          </p:nvPr>
        </p:nvSpPr>
        <p:spPr>
          <a:xfrm>
            <a:off x="36096" y="39896"/>
            <a:ext cx="4830469" cy="836960"/>
          </a:xfrm>
        </p:spPr>
        <p:txBody>
          <a:bodyPr/>
          <a:lstStyle/>
          <a:p>
            <a:r>
              <a:rPr lang="en-US" sz="2400" dirty="0"/>
              <a:t>The Diamond (001) Surfaces</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643182"/>
            <a:ext cx="2397739" cy="2071701"/>
          </a:xfrm>
          <a:prstGeom prst="rect">
            <a:avLst/>
          </a:prstGeom>
          <a:noFill/>
          <a:ln w="9525">
            <a:noFill/>
            <a:miter lim="800000"/>
            <a:headEnd/>
            <a:tailEnd/>
          </a:ln>
        </p:spPr>
      </p:pic>
      <p:sp>
        <p:nvSpPr>
          <p:cNvPr id="5" name="TextBox 4"/>
          <p:cNvSpPr txBox="1"/>
          <p:nvPr/>
        </p:nvSpPr>
        <p:spPr>
          <a:xfrm>
            <a:off x="214282" y="2214554"/>
            <a:ext cx="2214578" cy="33855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1600" dirty="0">
                <a:solidFill>
                  <a:schemeClr val="tx1"/>
                </a:solidFill>
                <a:latin typeface="Arial" pitchFamily="34" charset="0"/>
                <a:cs typeface="Arial" pitchFamily="34" charset="0"/>
              </a:rPr>
              <a:t>Ideal truncated 1x1</a:t>
            </a:r>
          </a:p>
        </p:txBody>
      </p:sp>
      <p:pic>
        <p:nvPicPr>
          <p:cNvPr id="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6427" y="1689677"/>
            <a:ext cx="2228855" cy="1726861"/>
          </a:xfrm>
          <a:prstGeom prst="rect">
            <a:avLst/>
          </a:prstGeom>
          <a:noFill/>
          <a:ln w="9525">
            <a:noFill/>
            <a:miter lim="800000"/>
            <a:headEnd/>
            <a:tailEnd/>
          </a:ln>
        </p:spPr>
      </p:pic>
      <p:pic>
        <p:nvPicPr>
          <p:cNvPr id="9"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0339" y="4653477"/>
            <a:ext cx="2214578" cy="1439819"/>
          </a:xfrm>
          <a:prstGeom prst="rect">
            <a:avLst/>
          </a:prstGeom>
          <a:noFill/>
          <a:ln w="9525">
            <a:noFill/>
            <a:miter lim="800000"/>
            <a:headEnd/>
            <a:tailEnd/>
          </a:ln>
        </p:spPr>
      </p:pic>
      <p:sp>
        <p:nvSpPr>
          <p:cNvPr id="10" name="TextBox 9"/>
          <p:cNvSpPr txBox="1"/>
          <p:nvPr/>
        </p:nvSpPr>
        <p:spPr>
          <a:xfrm>
            <a:off x="260339" y="1375717"/>
            <a:ext cx="2214578" cy="33855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1600" dirty="0">
                <a:solidFill>
                  <a:schemeClr val="tx1"/>
                </a:solidFill>
                <a:latin typeface="Arial" pitchFamily="34" charset="0"/>
                <a:cs typeface="Arial" pitchFamily="34" charset="0"/>
              </a:rPr>
              <a:t>bare C(001)-2x1</a:t>
            </a:r>
          </a:p>
        </p:txBody>
      </p:sp>
      <p:sp>
        <p:nvSpPr>
          <p:cNvPr id="11" name="TextBox 10"/>
          <p:cNvSpPr txBox="1"/>
          <p:nvPr/>
        </p:nvSpPr>
        <p:spPr>
          <a:xfrm>
            <a:off x="331777" y="4153411"/>
            <a:ext cx="2428892" cy="307777"/>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1400" dirty="0">
                <a:solidFill>
                  <a:schemeClr val="tx1"/>
                </a:solidFill>
                <a:latin typeface="Arial" pitchFamily="34" charset="0"/>
                <a:cs typeface="Arial" pitchFamily="34" charset="0"/>
              </a:rPr>
              <a:t>hydrogenated C(001)-2x1:H</a:t>
            </a:r>
          </a:p>
        </p:txBody>
      </p:sp>
      <p:sp>
        <p:nvSpPr>
          <p:cNvPr id="12" name="TextBox 11"/>
          <p:cNvSpPr txBox="1"/>
          <p:nvPr/>
        </p:nvSpPr>
        <p:spPr>
          <a:xfrm>
            <a:off x="6298938" y="1741757"/>
            <a:ext cx="3071834" cy="1200329"/>
          </a:xfrm>
          <a:prstGeom prst="rect">
            <a:avLst/>
          </a:prstGeom>
          <a:noFill/>
        </p:spPr>
        <p:txBody>
          <a:bodyPr wrap="square" rtlCol="0">
            <a:spAutoFit/>
          </a:bodyPr>
          <a:lstStyle/>
          <a:p>
            <a:pPr>
              <a:buFont typeface="Wingdings" pitchFamily="2" charset="2"/>
              <a:buChar char="Ø"/>
            </a:pPr>
            <a:r>
              <a:rPr lang="en-US" dirty="0">
                <a:solidFill>
                  <a:srgbClr val="C00000"/>
                </a:solidFill>
                <a:latin typeface="Calibri" charset="0"/>
                <a:ea typeface="Calibri" charset="0"/>
                <a:cs typeface="Calibri" charset="0"/>
              </a:rPr>
              <a:t> Reactive</a:t>
            </a:r>
          </a:p>
          <a:p>
            <a:pPr>
              <a:buFont typeface="Wingdings" pitchFamily="2" charset="2"/>
              <a:buChar char="Ø"/>
            </a:pPr>
            <a:r>
              <a:rPr lang="en-US" dirty="0">
                <a:solidFill>
                  <a:srgbClr val="C00000"/>
                </a:solidFill>
                <a:latin typeface="Calibri" charset="0"/>
                <a:ea typeface="Calibri" charset="0"/>
                <a:cs typeface="Calibri" charset="0"/>
              </a:rPr>
              <a:t> Used as a template substrate for organic functionalization</a:t>
            </a:r>
          </a:p>
        </p:txBody>
      </p:sp>
      <p:sp>
        <p:nvSpPr>
          <p:cNvPr id="13" name="TextBox 12"/>
          <p:cNvSpPr txBox="1"/>
          <p:nvPr/>
        </p:nvSpPr>
        <p:spPr>
          <a:xfrm>
            <a:off x="6127082" y="4306889"/>
            <a:ext cx="3071834" cy="1200329"/>
          </a:xfrm>
          <a:prstGeom prst="rect">
            <a:avLst/>
          </a:prstGeom>
          <a:noFill/>
        </p:spPr>
        <p:txBody>
          <a:bodyPr wrap="square" rtlCol="0">
            <a:spAutoFit/>
          </a:bodyPr>
          <a:lstStyle/>
          <a:p>
            <a:pPr>
              <a:buFont typeface="Wingdings" pitchFamily="2" charset="2"/>
              <a:buChar char="Ø"/>
            </a:pPr>
            <a:r>
              <a:rPr lang="en-US" dirty="0">
                <a:solidFill>
                  <a:srgbClr val="C00000"/>
                </a:solidFill>
                <a:latin typeface="Calibri" charset="0"/>
                <a:ea typeface="Calibri" charset="0"/>
                <a:cs typeface="Calibri" charset="0"/>
              </a:rPr>
              <a:t> Passivated, non-reactive</a:t>
            </a:r>
          </a:p>
          <a:p>
            <a:pPr>
              <a:buFont typeface="Wingdings" pitchFamily="2" charset="2"/>
              <a:buChar char="Ø"/>
            </a:pPr>
            <a:r>
              <a:rPr lang="en-US" dirty="0">
                <a:solidFill>
                  <a:srgbClr val="C00000"/>
                </a:solidFill>
                <a:latin typeface="Calibri" charset="0"/>
                <a:ea typeface="Calibri" charset="0"/>
                <a:cs typeface="Calibri" charset="0"/>
              </a:rPr>
              <a:t> NEA, very low IP</a:t>
            </a:r>
          </a:p>
          <a:p>
            <a:pPr marL="269875" indent="-257175">
              <a:buFont typeface="Wingdings" pitchFamily="2" charset="2"/>
              <a:buChar char="Ø"/>
            </a:pPr>
            <a:r>
              <a:rPr lang="en-US" dirty="0">
                <a:solidFill>
                  <a:srgbClr val="C00000"/>
                </a:solidFill>
                <a:latin typeface="Calibri" charset="0"/>
                <a:ea typeface="Calibri" charset="0"/>
                <a:cs typeface="Calibri" charset="0"/>
              </a:rPr>
              <a:t>Supports 2DHG and device applications.</a:t>
            </a:r>
          </a:p>
        </p:txBody>
      </p:sp>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61847" y="3894294"/>
            <a:ext cx="3465235" cy="2173814"/>
          </a:xfrm>
          <a:prstGeom prst="rect">
            <a:avLst/>
          </a:prstGeom>
          <a:noFill/>
          <a:ln w="9525">
            <a:noFill/>
            <a:miter lim="800000"/>
            <a:headEnd/>
            <a:tailEnd/>
          </a:ln>
        </p:spPr>
      </p:pic>
      <p:sp>
        <p:nvSpPr>
          <p:cNvPr id="3" name="TextBox 2"/>
          <p:cNvSpPr txBox="1"/>
          <p:nvPr/>
        </p:nvSpPr>
        <p:spPr>
          <a:xfrm>
            <a:off x="4608096" y="140177"/>
            <a:ext cx="2709410" cy="646331"/>
          </a:xfrm>
          <a:prstGeom prst="rect">
            <a:avLst/>
          </a:prstGeom>
          <a:noFill/>
        </p:spPr>
        <p:txBody>
          <a:bodyPr wrap="square" rtlCol="0">
            <a:spAutoFit/>
          </a:bodyPr>
          <a:lstStyle/>
          <a:p>
            <a:r>
              <a:rPr 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“Interface is the device”</a:t>
            </a:r>
          </a:p>
          <a:p>
            <a:r>
              <a:rPr 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Herbert Kroemer</a:t>
            </a:r>
          </a:p>
        </p:txBody>
      </p:sp>
      <p:pic>
        <p:nvPicPr>
          <p:cNvPr id="16" name="Picture 2" descr="Herbert Kroeme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61081" y="138373"/>
            <a:ext cx="935899" cy="1323629"/>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96980" y="136419"/>
            <a:ext cx="898885" cy="8864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8158262" y="1022889"/>
            <a:ext cx="857932" cy="338554"/>
          </a:xfrm>
          <a:prstGeom prst="rect">
            <a:avLst/>
          </a:prstGeom>
          <a:noFill/>
        </p:spPr>
        <p:txBody>
          <a:bodyPr wrap="square" rtlCol="0">
            <a:spAutoFit/>
          </a:bodyPr>
          <a:lstStyle/>
          <a:p>
            <a:r>
              <a:rPr lang="en-US" sz="1600"/>
              <a:t>2000</a:t>
            </a:r>
          </a:p>
        </p:txBody>
      </p:sp>
      <p:pic>
        <p:nvPicPr>
          <p:cNvPr id="7" name="Picture 6"/>
          <p:cNvPicPr>
            <a:picLocks noChangeAspect="1"/>
          </p:cNvPicPr>
          <p:nvPr/>
        </p:nvPicPr>
        <p:blipFill rotWithShape="1">
          <a:blip r:embed="rId10">
            <a:extLst>
              <a:ext uri="{BEBA8EAE-BF5A-486C-A8C5-ECC9F3942E4B}">
                <a14:imgProps xmlns:a14="http://schemas.microsoft.com/office/drawing/2010/main">
                  <a14:imgLayer r:embed="rId11">
                    <a14:imgEffect>
                      <a14:backgroundRemoval t="5185" b="43704" l="12371" r="35876">
                        <a14:foregroundMark x1="17938" y1="31111" x2="17938" y2="31111"/>
                        <a14:foregroundMark x1="24124" y1="30370" x2="24124" y2="30370"/>
                      </a14:backgroundRemoval>
                    </a14:imgEffect>
                  </a14:imgLayer>
                </a14:imgProps>
              </a:ext>
              <a:ext uri="{28A0092B-C50C-407E-A947-70E740481C1C}">
                <a14:useLocalDpi xmlns:a14="http://schemas.microsoft.com/office/drawing/2010/main" val="0"/>
              </a:ext>
            </a:extLst>
          </a:blip>
          <a:srcRect l="9679" t="-1" r="61546" b="50727"/>
          <a:stretch/>
        </p:blipFill>
        <p:spPr>
          <a:xfrm rot="15256280">
            <a:off x="169727" y="1924067"/>
            <a:ext cx="507972" cy="242123"/>
          </a:xfrm>
          <a:prstGeom prst="rect">
            <a:avLst/>
          </a:prstGeom>
        </p:spPr>
      </p:pic>
      <p:pic>
        <p:nvPicPr>
          <p:cNvPr id="18" name="Picture 17"/>
          <p:cNvPicPr>
            <a:picLocks noChangeAspect="1"/>
          </p:cNvPicPr>
          <p:nvPr/>
        </p:nvPicPr>
        <p:blipFill rotWithShape="1">
          <a:blip r:embed="rId10">
            <a:extLst>
              <a:ext uri="{BEBA8EAE-BF5A-486C-A8C5-ECC9F3942E4B}">
                <a14:imgProps xmlns:a14="http://schemas.microsoft.com/office/drawing/2010/main">
                  <a14:imgLayer r:embed="rId12">
                    <a14:imgEffect>
                      <a14:backgroundRemoval t="5185" b="43704" l="12371" r="35876">
                        <a14:foregroundMark x1="17938" y1="31111" x2="17938" y2="31111"/>
                        <a14:foregroundMark x1="24124" y1="30370" x2="24124" y2="30370"/>
                      </a14:backgroundRemoval>
                    </a14:imgEffect>
                  </a14:imgLayer>
                </a14:imgProps>
              </a:ext>
              <a:ext uri="{28A0092B-C50C-407E-A947-70E740481C1C}">
                <a14:useLocalDpi xmlns:a14="http://schemas.microsoft.com/office/drawing/2010/main" val="0"/>
              </a:ext>
            </a:extLst>
          </a:blip>
          <a:srcRect l="9679" t="-1" r="61546" b="50727"/>
          <a:stretch/>
        </p:blipFill>
        <p:spPr>
          <a:xfrm rot="6501950">
            <a:off x="527252" y="1907168"/>
            <a:ext cx="507972" cy="242123"/>
          </a:xfrm>
          <a:prstGeom prst="rect">
            <a:avLst/>
          </a:prstGeom>
        </p:spPr>
      </p:pic>
      <p:sp>
        <p:nvSpPr>
          <p:cNvPr id="19" name="Oval 18"/>
          <p:cNvSpPr/>
          <p:nvPr/>
        </p:nvSpPr>
        <p:spPr>
          <a:xfrm>
            <a:off x="331777" y="1804345"/>
            <a:ext cx="549311" cy="239848"/>
          </a:xfrm>
          <a:prstGeom prst="ellipse">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5744" y="1610881"/>
            <a:ext cx="715937" cy="261610"/>
          </a:xfrm>
          <a:prstGeom prst="rect">
            <a:avLst/>
          </a:prstGeom>
          <a:noFill/>
        </p:spPr>
        <p:txBody>
          <a:bodyPr wrap="square" rtlCol="0">
            <a:spAutoFit/>
          </a:bodyPr>
          <a:lstStyle/>
          <a:p>
            <a:r>
              <a:rPr lang="en-US" sz="1050"/>
              <a:t>𝝅 bond</a:t>
            </a:r>
            <a:endParaRPr lang="en-US" sz="1050" dirty="0"/>
          </a:p>
        </p:txBody>
      </p:sp>
      <p:cxnSp>
        <p:nvCxnSpPr>
          <p:cNvPr id="22" name="Straight Arrow Connector 21"/>
          <p:cNvCxnSpPr/>
          <p:nvPr/>
        </p:nvCxnSpPr>
        <p:spPr>
          <a:xfrm flipV="1">
            <a:off x="2136228" y="4808482"/>
            <a:ext cx="0" cy="244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994726" y="4547115"/>
            <a:ext cx="417786" cy="369332"/>
          </a:xfrm>
          <a:prstGeom prst="rect">
            <a:avLst/>
          </a:prstGeom>
          <a:noFill/>
        </p:spPr>
        <p:txBody>
          <a:bodyPr wrap="square" rtlCol="0">
            <a:spAutoFit/>
          </a:bodyPr>
          <a:lstStyle/>
          <a:p>
            <a:r>
              <a:rPr lang="en-US"/>
              <a:t>+</a:t>
            </a:r>
          </a:p>
        </p:txBody>
      </p:sp>
      <p:sp>
        <p:nvSpPr>
          <p:cNvPr id="24" name="TextBox 23"/>
          <p:cNvSpPr txBox="1"/>
          <p:nvPr/>
        </p:nvSpPr>
        <p:spPr>
          <a:xfrm>
            <a:off x="2011074" y="4892564"/>
            <a:ext cx="417786" cy="369332"/>
          </a:xfrm>
          <a:prstGeom prst="rect">
            <a:avLst/>
          </a:prstGeom>
          <a:noFill/>
        </p:spPr>
        <p:txBody>
          <a:bodyPr wrap="square" rtlCol="0">
            <a:spAutoFit/>
          </a:bodyPr>
          <a:lstStyle/>
          <a:p>
            <a:r>
              <a:rPr lang="en-US"/>
              <a:t>-</a:t>
            </a:r>
          </a:p>
        </p:txBody>
      </p:sp>
    </p:spTree>
    <p:extLst>
      <p:ext uri="{BB962C8B-B14F-4D97-AF65-F5344CB8AC3E}">
        <p14:creationId xmlns:p14="http://schemas.microsoft.com/office/powerpoint/2010/main" val="130479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22" presetClass="exit" presetSubtype="4" fill="hold" grpId="0" nodeType="withEffect">
                                  <p:stCondLst>
                                    <p:cond delay="0"/>
                                  </p:stCondLst>
                                  <p:childTnLst>
                                    <p:animEffect transition="out" filter="wipe(down)">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linds(horizontal)">
                                      <p:cBhvr>
                                        <p:cTn id="14" dur="500"/>
                                        <p:tgtEl>
                                          <p:spTgt spid="10"/>
                                        </p:tgtEl>
                                      </p:cBhvr>
                                    </p:animEffect>
                                  </p:childTnLst>
                                </p:cTn>
                              </p:par>
                              <p:par>
                                <p:cTn id="15" presetID="3" presetClass="entr" presetSubtype="1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par>
                                <p:cTn id="18" presetID="3" presetClass="entr" presetSubtype="1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linds(horizontal)">
                                      <p:cBhvr>
                                        <p:cTn id="20" dur="500"/>
                                        <p:tgtEl>
                                          <p:spTgt spid="15"/>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linds(horizontal)">
                                      <p:cBhvr>
                                        <p:cTn id="38" dur="500"/>
                                        <p:tgtEl>
                                          <p:spTgt spid="11"/>
                                        </p:tgtEl>
                                      </p:cBhvr>
                                    </p:animEffect>
                                  </p:childTnLst>
                                </p:cTn>
                              </p:par>
                              <p:par>
                                <p:cTn id="39" presetID="3" presetClass="entr" presetSubtype="1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linds(horizontal)">
                                      <p:cBhvr>
                                        <p:cTn id="41" dur="500"/>
                                        <p:tgtEl>
                                          <p:spTgt spid="9"/>
                                        </p:tgtEl>
                                      </p:cBhvr>
                                    </p:animEffect>
                                  </p:childTnLst>
                                </p:cTn>
                              </p:par>
                              <p:par>
                                <p:cTn id="42" presetID="3" presetClass="entr" presetSubtype="1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linds(horizontal)">
                                      <p:cBhvr>
                                        <p:cTn id="44" dur="500"/>
                                        <p:tgtEl>
                                          <p:spTgt spid="14"/>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par>
                                <p:cTn id="48" presetID="1"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2" grpId="0"/>
      <p:bldP spid="13" grpId="0"/>
      <p:bldP spid="19" grpId="0" animBg="1"/>
      <p:bldP spid="20"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28" y="107861"/>
            <a:ext cx="8208143" cy="836960"/>
          </a:xfrm>
        </p:spPr>
        <p:txBody>
          <a:bodyPr/>
          <a:lstStyle/>
          <a:p>
            <a:r>
              <a:rPr lang="en-US" dirty="0"/>
              <a:t>Organic Functionalisation of Bare Diamond (001) Surface</a:t>
            </a:r>
          </a:p>
        </p:txBody>
      </p:sp>
      <p:sp>
        <p:nvSpPr>
          <p:cNvPr id="5" name="TextBox 4"/>
          <p:cNvSpPr txBox="1"/>
          <p:nvPr/>
        </p:nvSpPr>
        <p:spPr>
          <a:xfrm>
            <a:off x="312979" y="1120871"/>
            <a:ext cx="3502882" cy="307777"/>
          </a:xfrm>
          <a:prstGeom prst="rect">
            <a:avLst/>
          </a:prstGeom>
          <a:noFill/>
          <a:ln>
            <a:solidFill>
              <a:schemeClr val="accent1">
                <a:shade val="50000"/>
              </a:schemeClr>
            </a:solidFill>
          </a:ln>
        </p:spPr>
        <p:txBody>
          <a:bodyPr wrap="none" rtlCol="0">
            <a:spAutoFit/>
          </a:bodyPr>
          <a:lstStyle/>
          <a:p>
            <a:r>
              <a:rPr lang="en-US" sz="1400" b="1" dirty="0"/>
              <a:t>Functionalisation with small molecules</a:t>
            </a:r>
          </a:p>
        </p:txBody>
      </p:sp>
      <p:sp>
        <p:nvSpPr>
          <p:cNvPr id="6" name="TextBox 5"/>
          <p:cNvSpPr txBox="1"/>
          <p:nvPr/>
        </p:nvSpPr>
        <p:spPr>
          <a:xfrm>
            <a:off x="312979" y="2737657"/>
            <a:ext cx="2366639" cy="1277273"/>
          </a:xfrm>
          <a:prstGeom prst="rect">
            <a:avLst/>
          </a:prstGeom>
          <a:noFill/>
        </p:spPr>
        <p:txBody>
          <a:bodyPr wrap="square" rtlCol="0">
            <a:spAutoFit/>
          </a:bodyPr>
          <a:lstStyle/>
          <a:p>
            <a:r>
              <a:rPr lang="fr-FR" sz="1100" dirty="0"/>
              <a:t>Diam. Rel. Mater. </a:t>
            </a:r>
            <a:r>
              <a:rPr lang="fr-FR" sz="1100" b="1" dirty="0"/>
              <a:t>15</a:t>
            </a:r>
            <a:r>
              <a:rPr lang="fr-FR" sz="1100" dirty="0"/>
              <a:t>, 711 (2006)</a:t>
            </a:r>
          </a:p>
          <a:p>
            <a:r>
              <a:rPr lang="fr-FR" sz="1100" dirty="0"/>
              <a:t>J. Phys. </a:t>
            </a:r>
            <a:r>
              <a:rPr lang="fr-FR" sz="1100" dirty="0" err="1"/>
              <a:t>Chem</a:t>
            </a:r>
            <a:r>
              <a:rPr lang="fr-FR" sz="1100" dirty="0"/>
              <a:t>. B </a:t>
            </a:r>
            <a:r>
              <a:rPr lang="fr-FR" sz="1100" b="1" dirty="0"/>
              <a:t>110</a:t>
            </a:r>
            <a:r>
              <a:rPr lang="fr-FR" sz="1100" dirty="0"/>
              <a:t>, 5611 (2006)</a:t>
            </a:r>
          </a:p>
          <a:p>
            <a:r>
              <a:rPr lang="fr-FR" sz="1100" dirty="0"/>
              <a:t>Langmuir </a:t>
            </a:r>
            <a:r>
              <a:rPr lang="fr-FR" sz="1100" b="1" dirty="0"/>
              <a:t>23</a:t>
            </a:r>
            <a:r>
              <a:rPr lang="fr-FR" sz="1100" dirty="0"/>
              <a:t>, 5611 (2007)</a:t>
            </a:r>
          </a:p>
          <a:p>
            <a:r>
              <a:rPr lang="fr-FR" sz="1100" dirty="0" err="1"/>
              <a:t>Chem</a:t>
            </a:r>
            <a:r>
              <a:rPr lang="fr-FR" sz="1100" dirty="0"/>
              <a:t>. Mater. </a:t>
            </a:r>
            <a:r>
              <a:rPr lang="fr-FR" sz="1100" b="1" dirty="0"/>
              <a:t>20</a:t>
            </a:r>
            <a:r>
              <a:rPr lang="fr-FR" sz="1100" dirty="0"/>
              <a:t>, 6871 (2008)</a:t>
            </a:r>
          </a:p>
          <a:p>
            <a:r>
              <a:rPr lang="fr-FR" sz="1100" dirty="0"/>
              <a:t>J. Phys. </a:t>
            </a:r>
            <a:r>
              <a:rPr lang="fr-FR" sz="1100" dirty="0" err="1"/>
              <a:t>Chem</a:t>
            </a:r>
            <a:r>
              <a:rPr lang="fr-FR" sz="1100" dirty="0"/>
              <a:t>. C </a:t>
            </a:r>
            <a:r>
              <a:rPr lang="fr-FR" sz="1100" b="1" dirty="0"/>
              <a:t>112</a:t>
            </a:r>
            <a:r>
              <a:rPr lang="fr-FR" sz="1100" dirty="0"/>
              <a:t>, 2487 (2008)</a:t>
            </a:r>
          </a:p>
          <a:p>
            <a:r>
              <a:rPr lang="fr-FR" sz="1100" dirty="0"/>
              <a:t>Langmuir </a:t>
            </a:r>
            <a:r>
              <a:rPr lang="fr-FR" sz="1100" b="1" dirty="0"/>
              <a:t>26</a:t>
            </a:r>
            <a:r>
              <a:rPr lang="fr-FR" sz="1100" dirty="0"/>
              <a:t>, 165 (2010)</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887" y="1532824"/>
            <a:ext cx="3732176" cy="964195"/>
          </a:xfrm>
          <a:prstGeom prst="rect">
            <a:avLst/>
          </a:prstGeom>
          <a:noFill/>
          <a:ln w="9525">
            <a:noFill/>
            <a:miter lim="800000"/>
            <a:headEnd/>
            <a:tailEnd/>
          </a:ln>
        </p:spPr>
      </p:pic>
      <p:pic>
        <p:nvPicPr>
          <p:cNvPr id="9"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67084" y="4178624"/>
            <a:ext cx="2512534" cy="2009151"/>
          </a:xfrm>
          <a:prstGeom prst="rect">
            <a:avLst/>
          </a:prstGeom>
          <a:noFill/>
          <a:ln w="9525">
            <a:noFill/>
            <a:miter lim="800000"/>
            <a:headEnd/>
            <a:tailEnd/>
          </a:ln>
        </p:spPr>
      </p:pic>
      <p:pic>
        <p:nvPicPr>
          <p:cNvPr id="1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7398" y="4009556"/>
            <a:ext cx="2065143" cy="2433797"/>
          </a:xfrm>
          <a:prstGeom prst="rect">
            <a:avLst/>
          </a:prstGeom>
          <a:noFill/>
          <a:ln w="9525">
            <a:noFill/>
            <a:miter lim="800000"/>
            <a:headEnd/>
            <a:tailEnd/>
          </a:ln>
        </p:spPr>
      </p:pic>
      <p:sp>
        <p:nvSpPr>
          <p:cNvPr id="15" name="TextBox 14"/>
          <p:cNvSpPr txBox="1"/>
          <p:nvPr/>
        </p:nvSpPr>
        <p:spPr>
          <a:xfrm>
            <a:off x="5542466" y="1001836"/>
            <a:ext cx="3029438" cy="523220"/>
          </a:xfrm>
          <a:prstGeom prst="rect">
            <a:avLst/>
          </a:prstGeom>
          <a:noFill/>
          <a:ln>
            <a:solidFill>
              <a:schemeClr val="accent1">
                <a:shade val="50000"/>
              </a:schemeClr>
            </a:solidFill>
          </a:ln>
        </p:spPr>
        <p:txBody>
          <a:bodyPr wrap="square" rtlCol="0">
            <a:spAutoFit/>
          </a:bodyPr>
          <a:lstStyle/>
          <a:p>
            <a:pPr algn="ctr"/>
            <a:r>
              <a:rPr lang="en-US" sz="1400" b="1"/>
              <a:t>Functionalisation </a:t>
            </a:r>
            <a:r>
              <a:rPr lang="en-US" sz="1400" b="1" dirty="0"/>
              <a:t>with organic semiconductor molecules</a:t>
            </a:r>
          </a:p>
        </p:txBody>
      </p:sp>
      <p:pic>
        <p:nvPicPr>
          <p:cNvPr id="17" name="Picture 4" descr="COPPER PHTHALOCYANIN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44618" y="1866960"/>
            <a:ext cx="973768" cy="978074"/>
          </a:xfrm>
          <a:prstGeom prst="rect">
            <a:avLst/>
          </a:prstGeom>
          <a:noFill/>
        </p:spPr>
      </p:pic>
      <p:sp>
        <p:nvSpPr>
          <p:cNvPr id="4" name="TextBox 3"/>
          <p:cNvSpPr txBox="1"/>
          <p:nvPr/>
        </p:nvSpPr>
        <p:spPr>
          <a:xfrm>
            <a:off x="5292470" y="1704953"/>
            <a:ext cx="1548928" cy="307777"/>
          </a:xfrm>
          <a:prstGeom prst="rect">
            <a:avLst/>
          </a:prstGeom>
          <a:noFill/>
        </p:spPr>
        <p:txBody>
          <a:bodyPr wrap="square" rtlCol="0">
            <a:spAutoFit/>
          </a:bodyPr>
          <a:lstStyle/>
          <a:p>
            <a:r>
              <a:rPr lang="en-US" sz="1400"/>
              <a:t>CuPc</a:t>
            </a:r>
            <a:endParaRPr lang="en-US" sz="1400" dirty="0"/>
          </a:p>
        </p:txBody>
      </p:sp>
      <p:pic>
        <p:nvPicPr>
          <p:cNvPr id="1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64409" y="3948402"/>
            <a:ext cx="2140011" cy="2074111"/>
          </a:xfrm>
          <a:prstGeom prst="rect">
            <a:avLst/>
          </a:prstGeom>
          <a:noFill/>
          <a:ln w="9525">
            <a:noFill/>
            <a:miter lim="800000"/>
            <a:headEnd/>
            <a:tailEnd/>
          </a:ln>
        </p:spPr>
      </p:pic>
      <p:sp>
        <p:nvSpPr>
          <p:cNvPr id="19" name="Oval 18"/>
          <p:cNvSpPr/>
          <p:nvPr/>
        </p:nvSpPr>
        <p:spPr>
          <a:xfrm>
            <a:off x="3096843" y="2812113"/>
            <a:ext cx="2847079" cy="831530"/>
          </a:xfrm>
          <a:prstGeom prst="ellipse">
            <a:avLst/>
          </a:prstGeom>
          <a:solidFill>
            <a:srgbClr val="AB2328"/>
          </a:solidFill>
          <a:ln>
            <a:solidFill>
              <a:srgbClr val="AB2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flipH="1">
            <a:off x="3380689" y="2904712"/>
            <a:ext cx="2279388" cy="646331"/>
          </a:xfrm>
          <a:prstGeom prst="rect">
            <a:avLst/>
          </a:prstGeom>
          <a:noFill/>
        </p:spPr>
        <p:txBody>
          <a:bodyPr wrap="square" rtlCol="0">
            <a:spAutoFit/>
          </a:bodyPr>
          <a:lstStyle/>
          <a:p>
            <a:r>
              <a:rPr lang="en-US" sz="1200" dirty="0">
                <a:solidFill>
                  <a:schemeClr val="bg1"/>
                </a:solidFill>
              </a:rPr>
              <a:t>Reduced surface work function and enhanced secondary electron emission</a:t>
            </a:r>
          </a:p>
        </p:txBody>
      </p:sp>
      <p:pic>
        <p:nvPicPr>
          <p:cNvPr id="20" name="Picture 1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30719" y="3703834"/>
            <a:ext cx="1958026" cy="2849366"/>
          </a:xfrm>
          <a:prstGeom prst="rect">
            <a:avLst/>
          </a:prstGeom>
          <a:noFill/>
          <a:ln w="9525">
            <a:noFill/>
            <a:miter lim="800000"/>
            <a:headEnd/>
            <a:tailEnd/>
          </a:ln>
        </p:spPr>
      </p:pic>
      <p:pic>
        <p:nvPicPr>
          <p:cNvPr id="21" name="Picture 2"/>
          <p:cNvPicPr>
            <a:picLocks noChangeAspect="1" noChangeArrowheads="1"/>
          </p:cNvPicPr>
          <p:nvPr/>
        </p:nvPicPr>
        <p:blipFill>
          <a:blip r:embed="rId9" cstate="print"/>
          <a:srcRect/>
          <a:stretch>
            <a:fillRect/>
          </a:stretch>
        </p:blipFill>
        <p:spPr bwMode="auto">
          <a:xfrm>
            <a:off x="6964409" y="1632980"/>
            <a:ext cx="2150904" cy="1728077"/>
          </a:xfrm>
          <a:prstGeom prst="rect">
            <a:avLst/>
          </a:prstGeom>
          <a:noFill/>
          <a:ln w="9525">
            <a:noFill/>
            <a:miter lim="800000"/>
            <a:headEnd/>
            <a:tailEnd/>
          </a:ln>
        </p:spPr>
      </p:pic>
      <p:sp>
        <p:nvSpPr>
          <p:cNvPr id="7" name="Triangle 6"/>
          <p:cNvSpPr/>
          <p:nvPr/>
        </p:nvSpPr>
        <p:spPr>
          <a:xfrm rot="5400000">
            <a:off x="5777891" y="2256501"/>
            <a:ext cx="57665" cy="19899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10"/>
          <a:stretch>
            <a:fillRect/>
          </a:stretch>
        </p:blipFill>
        <p:spPr>
          <a:xfrm rot="5400000">
            <a:off x="6123024" y="1883202"/>
            <a:ext cx="203200" cy="63500"/>
          </a:xfrm>
          <a:prstGeom prst="rect">
            <a:avLst/>
          </a:prstGeom>
        </p:spPr>
      </p:pic>
      <p:sp>
        <p:nvSpPr>
          <p:cNvPr id="23" name="Triangle 22"/>
          <p:cNvSpPr/>
          <p:nvPr/>
        </p:nvSpPr>
        <p:spPr>
          <a:xfrm rot="16200000">
            <a:off x="6627449" y="2256500"/>
            <a:ext cx="57665" cy="19899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iangle 23"/>
          <p:cNvSpPr/>
          <p:nvPr/>
        </p:nvSpPr>
        <p:spPr>
          <a:xfrm>
            <a:off x="6198709" y="2692644"/>
            <a:ext cx="57665" cy="19899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502685" y="2220325"/>
            <a:ext cx="738471" cy="261610"/>
          </a:xfrm>
          <a:prstGeom prst="rect">
            <a:avLst/>
          </a:prstGeom>
          <a:noFill/>
        </p:spPr>
        <p:txBody>
          <a:bodyPr wrap="square" rtlCol="0">
            <a:spAutoFit/>
          </a:bodyPr>
          <a:lstStyle/>
          <a:p>
            <a:r>
              <a:rPr lang="en-US" sz="1100"/>
              <a:t>C</a:t>
            </a:r>
            <a:endParaRPr lang="en-US" sz="1100" dirty="0"/>
          </a:p>
        </p:txBody>
      </p:sp>
      <p:sp>
        <p:nvSpPr>
          <p:cNvPr id="25" name="TextBox 24"/>
          <p:cNvSpPr txBox="1"/>
          <p:nvPr/>
        </p:nvSpPr>
        <p:spPr>
          <a:xfrm>
            <a:off x="6089028" y="1607525"/>
            <a:ext cx="738471" cy="261610"/>
          </a:xfrm>
          <a:prstGeom prst="rect">
            <a:avLst/>
          </a:prstGeom>
          <a:noFill/>
        </p:spPr>
        <p:txBody>
          <a:bodyPr wrap="square" rtlCol="0">
            <a:spAutoFit/>
          </a:bodyPr>
          <a:lstStyle/>
          <a:p>
            <a:r>
              <a:rPr lang="en-US" sz="1100"/>
              <a:t>C</a:t>
            </a:r>
            <a:endParaRPr lang="en-US" sz="1100" dirty="0"/>
          </a:p>
        </p:txBody>
      </p:sp>
      <p:sp>
        <p:nvSpPr>
          <p:cNvPr id="26" name="TextBox 25"/>
          <p:cNvSpPr txBox="1"/>
          <p:nvPr/>
        </p:nvSpPr>
        <p:spPr>
          <a:xfrm>
            <a:off x="6687950" y="2220325"/>
            <a:ext cx="738471" cy="261610"/>
          </a:xfrm>
          <a:prstGeom prst="rect">
            <a:avLst/>
          </a:prstGeom>
          <a:noFill/>
        </p:spPr>
        <p:txBody>
          <a:bodyPr wrap="square" rtlCol="0">
            <a:spAutoFit/>
          </a:bodyPr>
          <a:lstStyle/>
          <a:p>
            <a:r>
              <a:rPr lang="en-US" sz="1100"/>
              <a:t>C</a:t>
            </a:r>
            <a:endParaRPr lang="en-US" sz="1100" dirty="0"/>
          </a:p>
        </p:txBody>
      </p:sp>
      <p:sp>
        <p:nvSpPr>
          <p:cNvPr id="27" name="TextBox 26"/>
          <p:cNvSpPr txBox="1"/>
          <p:nvPr/>
        </p:nvSpPr>
        <p:spPr>
          <a:xfrm>
            <a:off x="6102926" y="2821022"/>
            <a:ext cx="738471" cy="261610"/>
          </a:xfrm>
          <a:prstGeom prst="rect">
            <a:avLst/>
          </a:prstGeom>
          <a:noFill/>
        </p:spPr>
        <p:txBody>
          <a:bodyPr wrap="square" rtlCol="0">
            <a:spAutoFit/>
          </a:bodyPr>
          <a:lstStyle/>
          <a:p>
            <a:r>
              <a:rPr lang="en-US" sz="1100"/>
              <a:t>C</a:t>
            </a:r>
            <a:endParaRPr lang="en-US" sz="1100" dirty="0"/>
          </a:p>
        </p:txBody>
      </p:sp>
      <p:cxnSp>
        <p:nvCxnSpPr>
          <p:cNvPr id="28" name="Straight Arrow Connector 27"/>
          <p:cNvCxnSpPr/>
          <p:nvPr/>
        </p:nvCxnSpPr>
        <p:spPr>
          <a:xfrm flipH="1" flipV="1">
            <a:off x="6845474" y="2424894"/>
            <a:ext cx="638827" cy="219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6442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182769"/>
            <a:ext cx="8208143" cy="620936"/>
          </a:xfrm>
        </p:spPr>
        <p:txBody>
          <a:bodyPr/>
          <a:lstStyle/>
          <a:p>
            <a:r>
              <a:rPr lang="en-US" dirty="0"/>
              <a:t>Why NEA diamond surface matters?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570" y="2886806"/>
            <a:ext cx="3316085" cy="2283719"/>
          </a:xfrm>
          <a:prstGeom prst="rect">
            <a:avLst/>
          </a:prstGeom>
          <a:solidFill>
            <a:schemeClr val="bg1"/>
          </a:solidFill>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9837" y="2514600"/>
            <a:ext cx="1584546" cy="2520000"/>
          </a:xfrm>
          <a:prstGeom prst="rect">
            <a:avLst/>
          </a:prstGeom>
          <a:solidFill>
            <a:schemeClr val="bg1"/>
          </a:solidFill>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08587" y="2768665"/>
            <a:ext cx="2794615" cy="2520000"/>
          </a:xfrm>
          <a:prstGeom prst="rect">
            <a:avLst/>
          </a:prstGeom>
          <a:solidFill>
            <a:schemeClr val="bg1"/>
          </a:solidFill>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27022" y="1076240"/>
            <a:ext cx="2501900" cy="1397000"/>
          </a:xfrm>
          <a:prstGeom prst="rect">
            <a:avLst/>
          </a:prstGeom>
        </p:spPr>
      </p:pic>
      <p:sp>
        <p:nvSpPr>
          <p:cNvPr id="12" name="TextBox 11"/>
          <p:cNvSpPr txBox="1"/>
          <p:nvPr/>
        </p:nvSpPr>
        <p:spPr>
          <a:xfrm>
            <a:off x="694965" y="1281330"/>
            <a:ext cx="4153670" cy="1107996"/>
          </a:xfrm>
          <a:prstGeom prst="rect">
            <a:avLst/>
          </a:prstGeom>
          <a:noFill/>
        </p:spPr>
        <p:txBody>
          <a:bodyPr wrap="square" rtlCol="0">
            <a:spAutoFit/>
          </a:bodyPr>
          <a:lstStyle/>
          <a:p>
            <a:r>
              <a:rPr lang="en-US" dirty="0">
                <a:solidFill>
                  <a:srgbClr val="AB2328"/>
                </a:solidFill>
              </a:rPr>
              <a:t>Source of Solvated Electrons</a:t>
            </a:r>
            <a:endParaRPr lang="en-US" dirty="0"/>
          </a:p>
          <a:p>
            <a:r>
              <a:rPr lang="en-US" sz="1600" i="1" dirty="0"/>
              <a:t>Diamond (with NEA) when illuminated with UV light injects free electrons directly into solution to enable chemical reactions</a:t>
            </a:r>
          </a:p>
        </p:txBody>
      </p:sp>
      <p:sp>
        <p:nvSpPr>
          <p:cNvPr id="15" name="TextBox 14"/>
          <p:cNvSpPr txBox="1"/>
          <p:nvPr/>
        </p:nvSpPr>
        <p:spPr>
          <a:xfrm>
            <a:off x="468313" y="5337474"/>
            <a:ext cx="3551305" cy="276999"/>
          </a:xfrm>
          <a:prstGeom prst="rect">
            <a:avLst/>
          </a:prstGeom>
          <a:noFill/>
        </p:spPr>
        <p:txBody>
          <a:bodyPr wrap="square" rtlCol="0">
            <a:spAutoFit/>
          </a:bodyPr>
          <a:lstStyle/>
          <a:p>
            <a:r>
              <a:rPr lang="fr-FR" sz="1200" dirty="0"/>
              <a:t>R. J. </a:t>
            </a:r>
            <a:r>
              <a:rPr lang="fr-FR" sz="1200" dirty="0" err="1"/>
              <a:t>Hamers</a:t>
            </a:r>
            <a:r>
              <a:rPr lang="fr-FR" sz="1200" dirty="0"/>
              <a:t> et al., Nat. Mater. </a:t>
            </a:r>
            <a:r>
              <a:rPr lang="fr-FR" sz="1200" b="1" dirty="0"/>
              <a:t>12</a:t>
            </a:r>
            <a:r>
              <a:rPr lang="fr-FR" sz="1200" dirty="0"/>
              <a:t>, 836 (2013)</a:t>
            </a:r>
          </a:p>
        </p:txBody>
      </p:sp>
    </p:spTree>
    <p:extLst>
      <p:ext uri="{BB962C8B-B14F-4D97-AF65-F5344CB8AC3E}">
        <p14:creationId xmlns:p14="http://schemas.microsoft.com/office/powerpoint/2010/main" val="2583679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00483"/>
            <a:ext cx="6846887" cy="836960"/>
          </a:xfrm>
        </p:spPr>
        <p:txBody>
          <a:bodyPr/>
          <a:lstStyle/>
          <a:p>
            <a:pPr algn="l"/>
            <a:r>
              <a:rPr lang="en-US" sz="2800" dirty="0"/>
              <a:t>Motivation for a New Termination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451127"/>
            <a:ext cx="2339058" cy="1872208"/>
          </a:xfrm>
          <a:prstGeom prst="rect">
            <a:avLst/>
          </a:prstGeom>
        </p:spPr>
      </p:pic>
      <p:sp>
        <p:nvSpPr>
          <p:cNvPr id="5" name="Rectangle 4"/>
          <p:cNvSpPr/>
          <p:nvPr/>
        </p:nvSpPr>
        <p:spPr>
          <a:xfrm>
            <a:off x="4038600" y="6400800"/>
            <a:ext cx="5279571" cy="276999"/>
          </a:xfrm>
          <a:prstGeom prst="rect">
            <a:avLst/>
          </a:prstGeom>
        </p:spPr>
        <p:txBody>
          <a:bodyPr wrap="square">
            <a:spAutoFit/>
          </a:bodyPr>
          <a:lstStyle/>
          <a:p>
            <a:r>
              <a:rPr lang="en-US" sz="1200" dirty="0"/>
              <a:t>http://</a:t>
            </a:r>
            <a:r>
              <a:rPr lang="en-US" sz="1200" dirty="0" err="1"/>
              <a:t>aappsbulletin.org</a:t>
            </a:r>
            <a:r>
              <a:rPr lang="en-US" sz="1200" dirty="0"/>
              <a:t>/</a:t>
            </a:r>
            <a:r>
              <a:rPr lang="en-US" sz="1200" dirty="0" err="1"/>
              <a:t>myboard</a:t>
            </a:r>
            <a:r>
              <a:rPr lang="en-US" sz="1200" dirty="0"/>
              <a:t>/</a:t>
            </a:r>
            <a:r>
              <a:rPr lang="en-US" sz="1200" dirty="0" err="1"/>
              <a:t>read.php?Board</a:t>
            </a:r>
            <a:r>
              <a:rPr lang="en-US" sz="1200" dirty="0"/>
              <a:t>=</a:t>
            </a:r>
            <a:r>
              <a:rPr lang="en-US" sz="1200" dirty="0" err="1"/>
              <a:t>featurearticles&amp;id</a:t>
            </a:r>
            <a:r>
              <a:rPr lang="en-US" sz="1200" dirty="0"/>
              <a:t>=140</a:t>
            </a:r>
          </a:p>
        </p:txBody>
      </p:sp>
      <p:sp>
        <p:nvSpPr>
          <p:cNvPr id="6" name="Content Placeholder 2"/>
          <p:cNvSpPr txBox="1">
            <a:spLocks/>
          </p:cNvSpPr>
          <p:nvPr/>
        </p:nvSpPr>
        <p:spPr bwMode="auto">
          <a:xfrm>
            <a:off x="658862" y="1268760"/>
            <a:ext cx="4921250" cy="41938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lvl1pPr marL="342900" indent="-342900" algn="l" rtl="0" eaLnBrk="1" fontAlgn="base" hangingPunct="1">
              <a:spcBef>
                <a:spcPts val="600"/>
              </a:spcBef>
              <a:spcAft>
                <a:spcPts val="600"/>
              </a:spcAft>
              <a:buClr>
                <a:schemeClr val="accent2"/>
              </a:buClr>
              <a:defRPr lang="en-US" kern="1200">
                <a:solidFill>
                  <a:srgbClr val="63513D"/>
                </a:solidFill>
                <a:latin typeface="Calibri" pitchFamily="34" charset="0"/>
                <a:ea typeface="MS PGothic" pitchFamily="34" charset="-128"/>
                <a:cs typeface="Arial" pitchFamily="34" charset="0"/>
              </a:defRPr>
            </a:lvl1pPr>
            <a:lvl2pPr marL="285750" indent="-285750" algn="l" rtl="0" eaLnBrk="1" fontAlgn="base" hangingPunct="1">
              <a:spcBef>
                <a:spcPts val="600"/>
              </a:spcBef>
              <a:spcAft>
                <a:spcPts val="600"/>
              </a:spcAft>
              <a:buClr>
                <a:schemeClr val="accent2"/>
              </a:buClr>
              <a:buFont typeface="Wingdings" pitchFamily="2" charset="2"/>
              <a:buChar char="§"/>
              <a:defRPr lang="en-US" kern="1200" dirty="0">
                <a:solidFill>
                  <a:srgbClr val="63513D"/>
                </a:solidFill>
                <a:latin typeface="Calibri" pitchFamily="34" charset="0"/>
                <a:ea typeface="Arial" charset="0"/>
                <a:cs typeface="Arial" pitchFamily="34" charset="0"/>
              </a:defRPr>
            </a:lvl2pPr>
            <a:lvl3pPr marL="863600" indent="-323850" algn="l" rtl="0" eaLnBrk="1" fontAlgn="base" hangingPunct="1">
              <a:spcBef>
                <a:spcPts val="600"/>
              </a:spcBef>
              <a:spcAft>
                <a:spcPts val="600"/>
              </a:spcAft>
              <a:buClr>
                <a:schemeClr val="accent2"/>
              </a:buClr>
              <a:buFont typeface="Arial" pitchFamily="34" charset="0"/>
              <a:buChar char="̶"/>
              <a:defRPr kern="1200">
                <a:solidFill>
                  <a:srgbClr val="63513D"/>
                </a:solidFill>
                <a:latin typeface="Calibri" pitchFamily="34" charset="0"/>
                <a:ea typeface="Arial" charset="0"/>
                <a:cs typeface="Arial"/>
              </a:defRPr>
            </a:lvl3pPr>
            <a:lvl4pPr marL="1281113" indent="-412750" algn="l" rtl="0" eaLnBrk="1" fontAlgn="base" hangingPunct="1">
              <a:spcBef>
                <a:spcPts val="600"/>
              </a:spcBef>
              <a:spcAft>
                <a:spcPct val="0"/>
              </a:spcAft>
              <a:buClr>
                <a:srgbClr val="AB2328"/>
              </a:buClr>
              <a:buFont typeface="Courier New" pitchFamily="49" charset="0"/>
              <a:buChar char="o"/>
              <a:defRPr kern="1200">
                <a:solidFill>
                  <a:srgbClr val="63513D"/>
                </a:solidFill>
                <a:latin typeface="Calibri" pitchFamily="34" charset="0"/>
                <a:ea typeface="Arial" charset="0"/>
                <a:cs typeface="Arial"/>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Arial" charset="0"/>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113" indent="-11113"/>
            <a:r>
              <a:rPr lang="en-AU" sz="2000" dirty="0"/>
              <a:t>Nitrogen-Vacancy Centres - Negatively charged defects in diamond</a:t>
            </a:r>
          </a:p>
          <a:p>
            <a:r>
              <a:rPr lang="en-AU" sz="2000" dirty="0"/>
              <a:t>Near-surface NVs have potential for:</a:t>
            </a:r>
          </a:p>
          <a:p>
            <a:pPr lvl="1"/>
            <a:r>
              <a:rPr lang="en-AU" dirty="0" err="1"/>
              <a:t>Nanomagnetometry</a:t>
            </a:r>
            <a:r>
              <a:rPr lang="en-AU" dirty="0"/>
              <a:t> </a:t>
            </a:r>
          </a:p>
          <a:p>
            <a:pPr lvl="1"/>
            <a:r>
              <a:rPr lang="en-AU" dirty="0" err="1"/>
              <a:t>Biosensing</a:t>
            </a:r>
            <a:endParaRPr lang="en-AU" dirty="0"/>
          </a:p>
          <a:p>
            <a:r>
              <a:rPr lang="en-AU" sz="2000" b="1" dirty="0"/>
              <a:t>Sensitive to surface termination</a:t>
            </a:r>
          </a:p>
          <a:p>
            <a:pPr lvl="1"/>
            <a:r>
              <a:rPr lang="en-AU" dirty="0" err="1"/>
              <a:t>Decoherence</a:t>
            </a:r>
            <a:r>
              <a:rPr lang="en-AU" dirty="0"/>
              <a:t>, unstable fluorescence, spectral broadening</a:t>
            </a:r>
          </a:p>
          <a:p>
            <a:pPr lvl="1"/>
            <a:r>
              <a:rPr lang="en-AU" dirty="0"/>
              <a:t>Current terminations less than ideal for intended applications</a:t>
            </a:r>
          </a:p>
          <a:p>
            <a:endParaRPr lang="en-AU" sz="16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6735" y="2708920"/>
            <a:ext cx="3300153" cy="2852936"/>
          </a:xfrm>
          <a:prstGeom prst="rect">
            <a:avLst/>
          </a:prstGeom>
        </p:spPr>
      </p:pic>
      <p:sp>
        <p:nvSpPr>
          <p:cNvPr id="8" name="TextBox 7"/>
          <p:cNvSpPr txBox="1"/>
          <p:nvPr/>
        </p:nvSpPr>
        <p:spPr>
          <a:xfrm>
            <a:off x="5868144" y="5578697"/>
            <a:ext cx="2736304" cy="307777"/>
          </a:xfrm>
          <a:prstGeom prst="rect">
            <a:avLst/>
          </a:prstGeom>
          <a:noFill/>
        </p:spPr>
        <p:txBody>
          <a:bodyPr wrap="square" rtlCol="0">
            <a:spAutoFit/>
          </a:bodyPr>
          <a:lstStyle/>
          <a:p>
            <a:r>
              <a:rPr lang="en-US" sz="1400" b="1" dirty="0"/>
              <a:t> A diamond </a:t>
            </a:r>
            <a:r>
              <a:rPr lang="en-US" sz="1400" b="1" dirty="0" err="1"/>
              <a:t>magnetometry</a:t>
            </a:r>
            <a:r>
              <a:rPr lang="en-US" sz="1400" b="1" dirty="0"/>
              <a:t> system</a:t>
            </a:r>
          </a:p>
        </p:txBody>
      </p:sp>
    </p:spTree>
    <p:extLst>
      <p:ext uri="{BB962C8B-B14F-4D97-AF65-F5344CB8AC3E}">
        <p14:creationId xmlns:p14="http://schemas.microsoft.com/office/powerpoint/2010/main" val="950895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88" y="145638"/>
            <a:ext cx="8208143" cy="836960"/>
          </a:xfrm>
        </p:spPr>
        <p:txBody>
          <a:bodyPr/>
          <a:lstStyle/>
          <a:p>
            <a:pPr algn="l"/>
            <a:r>
              <a:rPr lang="en-US" sz="2000" dirty="0"/>
              <a:t>Marrying Silicon with Diamond</a:t>
            </a:r>
            <a:br>
              <a:rPr lang="en-US" sz="2000" dirty="0"/>
            </a:br>
            <a:r>
              <a:rPr lang="en-US" sz="2000" i="1" dirty="0"/>
              <a:t>A New Silicon-terminated Diamond Surface</a:t>
            </a:r>
          </a:p>
        </p:txBody>
      </p:sp>
      <p:sp>
        <p:nvSpPr>
          <p:cNvPr id="4" name="Rectangle 2"/>
          <p:cNvSpPr>
            <a:spLocks noChangeArrowheads="1"/>
          </p:cNvSpPr>
          <p:nvPr/>
        </p:nvSpPr>
        <p:spPr bwMode="auto">
          <a:xfrm>
            <a:off x="827583" y="1279642"/>
            <a:ext cx="1709651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descr="Si-termination"/>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57591" y="1938318"/>
            <a:ext cx="1892429" cy="13681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65304" y="3306470"/>
            <a:ext cx="1000595" cy="307777"/>
          </a:xfrm>
          <a:prstGeom prst="rect">
            <a:avLst/>
          </a:prstGeom>
          <a:noFill/>
        </p:spPr>
        <p:txBody>
          <a:bodyPr wrap="none" rtlCol="0">
            <a:spAutoFit/>
          </a:bodyPr>
          <a:lstStyle/>
          <a:p>
            <a:r>
              <a:rPr lang="en-US" sz="1400" dirty="0"/>
              <a:t>H-diamond</a:t>
            </a:r>
          </a:p>
        </p:txBody>
      </p:sp>
      <p:pic>
        <p:nvPicPr>
          <p:cNvPr id="10" name="Picture 9" descr="Si-termination"/>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693189" y="1938058"/>
            <a:ext cx="1892429" cy="1368152"/>
          </a:xfrm>
          <a:prstGeom prst="rect">
            <a:avLst/>
          </a:prstGeom>
          <a:noFill/>
          <a:extLst>
            <a:ext uri="{909E8E84-426E-40DD-AFC4-6F175D3DCCD1}">
              <a14:hiddenFill xmlns:a14="http://schemas.microsoft.com/office/drawing/2010/main">
                <a:solidFill>
                  <a:srgbClr val="FFFFFF"/>
                </a:solidFill>
              </a14:hiddenFill>
            </a:ext>
          </a:extLst>
        </p:spPr>
      </p:pic>
      <p:sp>
        <p:nvSpPr>
          <p:cNvPr id="8" name="Can 7"/>
          <p:cNvSpPr/>
          <p:nvPr/>
        </p:nvSpPr>
        <p:spPr>
          <a:xfrm rot="7776558">
            <a:off x="2848334" y="1183007"/>
            <a:ext cx="306962" cy="547172"/>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171351" y="871537"/>
            <a:ext cx="936103" cy="584775"/>
          </a:xfrm>
          <a:prstGeom prst="rect">
            <a:avLst/>
          </a:prstGeom>
          <a:noFill/>
        </p:spPr>
        <p:txBody>
          <a:bodyPr wrap="square" rtlCol="0">
            <a:spAutoFit/>
          </a:bodyPr>
          <a:lstStyle/>
          <a:p>
            <a:endParaRPr lang="en-US" sz="1600" dirty="0"/>
          </a:p>
          <a:p>
            <a:r>
              <a:rPr lang="en-US" sz="1600" dirty="0"/>
              <a:t>Si source</a:t>
            </a:r>
          </a:p>
        </p:txBody>
      </p:sp>
      <p:sp>
        <p:nvSpPr>
          <p:cNvPr id="12" name="Oval 11"/>
          <p:cNvSpPr/>
          <p:nvPr/>
        </p:nvSpPr>
        <p:spPr>
          <a:xfrm>
            <a:off x="3203848" y="1556792"/>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059832" y="2060848"/>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843808" y="1988840"/>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238432" y="1916832"/>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491880" y="2060848"/>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851920" y="2060848"/>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707904" y="1988840"/>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067944" y="1988840"/>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238432" y="1677253"/>
            <a:ext cx="144016" cy="144016"/>
          </a:xfrm>
          <a:prstGeom prst="ellipse">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843808" y="3325730"/>
            <a:ext cx="1438022" cy="523220"/>
          </a:xfrm>
          <a:prstGeom prst="rect">
            <a:avLst/>
          </a:prstGeom>
          <a:noFill/>
        </p:spPr>
        <p:txBody>
          <a:bodyPr wrap="none" rtlCol="0">
            <a:spAutoFit/>
          </a:bodyPr>
          <a:lstStyle/>
          <a:p>
            <a:r>
              <a:rPr lang="en-US" sz="1400" dirty="0"/>
              <a:t>1ML Si deposited</a:t>
            </a:r>
          </a:p>
          <a:p>
            <a:r>
              <a:rPr lang="en-US" sz="1400" dirty="0"/>
              <a:t>(amorphous)</a:t>
            </a:r>
          </a:p>
        </p:txBody>
      </p:sp>
      <p:sp>
        <p:nvSpPr>
          <p:cNvPr id="17" name="Right Arrow 16"/>
          <p:cNvSpPr/>
          <p:nvPr/>
        </p:nvSpPr>
        <p:spPr>
          <a:xfrm>
            <a:off x="4716016" y="2204864"/>
            <a:ext cx="85047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585618" y="2444436"/>
            <a:ext cx="958834" cy="1031972"/>
          </a:xfrm>
          <a:prstGeom prst="rect">
            <a:avLst/>
          </a:prstGeom>
        </p:spPr>
      </p:pic>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4241" y="1888511"/>
            <a:ext cx="2461248" cy="1525567"/>
          </a:xfrm>
          <a:prstGeom prst="rect">
            <a:avLst/>
          </a:prstGeom>
        </p:spPr>
      </p:pic>
      <p:sp>
        <p:nvSpPr>
          <p:cNvPr id="30" name="TextBox 29"/>
          <p:cNvSpPr txBox="1"/>
          <p:nvPr/>
        </p:nvSpPr>
        <p:spPr>
          <a:xfrm>
            <a:off x="8150358" y="2078230"/>
            <a:ext cx="564578" cy="369332"/>
          </a:xfrm>
          <a:prstGeom prst="rect">
            <a:avLst/>
          </a:prstGeom>
          <a:noFill/>
        </p:spPr>
        <p:txBody>
          <a:bodyPr wrap="none" rtlCol="0">
            <a:spAutoFit/>
          </a:bodyPr>
          <a:lstStyle/>
          <a:p>
            <a:r>
              <a:rPr lang="en-US"/>
              <a:t>side</a:t>
            </a:r>
          </a:p>
        </p:txBody>
      </p:sp>
      <p:sp>
        <p:nvSpPr>
          <p:cNvPr id="34" name="TextBox 33"/>
          <p:cNvSpPr txBox="1"/>
          <p:nvPr/>
        </p:nvSpPr>
        <p:spPr>
          <a:xfrm>
            <a:off x="8205489" y="2793621"/>
            <a:ext cx="503215" cy="369332"/>
          </a:xfrm>
          <a:prstGeom prst="rect">
            <a:avLst/>
          </a:prstGeom>
          <a:noFill/>
        </p:spPr>
        <p:txBody>
          <a:bodyPr wrap="none" rtlCol="0">
            <a:spAutoFit/>
          </a:bodyPr>
          <a:lstStyle/>
          <a:p>
            <a:r>
              <a:rPr lang="en-US" dirty="0"/>
              <a:t>top</a:t>
            </a:r>
          </a:p>
        </p:txBody>
      </p:sp>
      <p:sp>
        <p:nvSpPr>
          <p:cNvPr id="32" name="Rectangle 6"/>
          <p:cNvSpPr>
            <a:spLocks noChangeArrowheads="1"/>
          </p:cNvSpPr>
          <p:nvPr/>
        </p:nvSpPr>
        <p:spPr bwMode="auto">
          <a:xfrm>
            <a:off x="1601118" y="332765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9" name="Picture 5" descr="Si-termination"/>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127947" y="1269160"/>
            <a:ext cx="478162" cy="77978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4696505" y="1690065"/>
            <a:ext cx="917239" cy="523220"/>
          </a:xfrm>
          <a:prstGeom prst="rect">
            <a:avLst/>
          </a:prstGeom>
          <a:noFill/>
        </p:spPr>
        <p:txBody>
          <a:bodyPr wrap="none" rtlCol="0">
            <a:spAutoFit/>
          </a:bodyPr>
          <a:lstStyle/>
          <a:p>
            <a:r>
              <a:rPr lang="en-US" sz="1400"/>
              <a:t>annealing</a:t>
            </a:r>
          </a:p>
          <a:p>
            <a:r>
              <a:rPr lang="en-US" sz="1400" dirty="0"/>
              <a:t>920 </a:t>
            </a:r>
            <a:r>
              <a:rPr lang="en-US" sz="1200" dirty="0"/>
              <a:t>℃</a:t>
            </a:r>
          </a:p>
        </p:txBody>
      </p:sp>
      <p:pic>
        <p:nvPicPr>
          <p:cNvPr id="36" name="Picture 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7470" y="3919427"/>
            <a:ext cx="1935141" cy="1887942"/>
          </a:xfrm>
          <a:prstGeom prst="rect">
            <a:avLst/>
          </a:prstGeom>
        </p:spPr>
      </p:pic>
      <p:sp>
        <p:nvSpPr>
          <p:cNvPr id="37" name="TextBox 36"/>
          <p:cNvSpPr txBox="1"/>
          <p:nvPr/>
        </p:nvSpPr>
        <p:spPr>
          <a:xfrm rot="16200000">
            <a:off x="-28985" y="4655451"/>
            <a:ext cx="705642" cy="400110"/>
          </a:xfrm>
          <a:prstGeom prst="rect">
            <a:avLst/>
          </a:prstGeom>
          <a:noFill/>
        </p:spPr>
        <p:txBody>
          <a:bodyPr wrap="none" rtlCol="0">
            <a:spAutoFit/>
          </a:bodyPr>
          <a:lstStyle/>
          <a:p>
            <a:r>
              <a:rPr lang="en-US" sz="2000" b="1"/>
              <a:t>LEED</a:t>
            </a:r>
            <a:endParaRPr lang="en-US" sz="2000" b="1" dirty="0"/>
          </a:p>
        </p:txBody>
      </p:sp>
      <p:sp>
        <p:nvSpPr>
          <p:cNvPr id="38" name="TextBox 37"/>
          <p:cNvSpPr txBox="1"/>
          <p:nvPr/>
        </p:nvSpPr>
        <p:spPr>
          <a:xfrm>
            <a:off x="849394" y="5801055"/>
            <a:ext cx="1358237" cy="430887"/>
          </a:xfrm>
          <a:prstGeom prst="rect">
            <a:avLst/>
          </a:prstGeom>
          <a:noFill/>
        </p:spPr>
        <p:txBody>
          <a:bodyPr wrap="square" rtlCol="0">
            <a:spAutoFit/>
          </a:bodyPr>
          <a:lstStyle/>
          <a:p>
            <a:r>
              <a:rPr lang="en-US" sz="1100" dirty="0"/>
              <a:t>2x1 reconstruction </a:t>
            </a:r>
          </a:p>
          <a:p>
            <a:r>
              <a:rPr lang="en-US" sz="1100" dirty="0"/>
              <a:t>(2-domain)</a:t>
            </a:r>
          </a:p>
        </p:txBody>
      </p:sp>
      <p:pic>
        <p:nvPicPr>
          <p:cNvPr id="39" name="Picture 3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9792" y="3962548"/>
            <a:ext cx="1967587" cy="1856960"/>
          </a:xfrm>
          <a:prstGeom prst="rect">
            <a:avLst/>
          </a:prstGeom>
        </p:spPr>
      </p:pic>
      <p:pic>
        <p:nvPicPr>
          <p:cNvPr id="40" name="Picture 3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13101" y="3997534"/>
            <a:ext cx="1923527" cy="1823902"/>
          </a:xfrm>
          <a:prstGeom prst="rect">
            <a:avLst/>
          </a:prstGeom>
        </p:spPr>
      </p:pic>
      <p:sp>
        <p:nvSpPr>
          <p:cNvPr id="44" name="TextBox 43"/>
          <p:cNvSpPr txBox="1"/>
          <p:nvPr/>
        </p:nvSpPr>
        <p:spPr>
          <a:xfrm>
            <a:off x="6341814" y="5844850"/>
            <a:ext cx="1481496" cy="461665"/>
          </a:xfrm>
          <a:prstGeom prst="rect">
            <a:avLst/>
          </a:prstGeom>
          <a:noFill/>
        </p:spPr>
        <p:txBody>
          <a:bodyPr wrap="none" rtlCol="0">
            <a:spAutoFit/>
          </a:bodyPr>
          <a:lstStyle/>
          <a:p>
            <a:r>
              <a:rPr lang="en-US" sz="1200" dirty="0"/>
              <a:t>3x1 reconstruction </a:t>
            </a:r>
          </a:p>
          <a:p>
            <a:r>
              <a:rPr lang="en-US" sz="1200" dirty="0"/>
              <a:t>(2-domain)</a:t>
            </a:r>
          </a:p>
        </p:txBody>
      </p:sp>
      <p:pic>
        <p:nvPicPr>
          <p:cNvPr id="41" name="Picture 4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13715" y="29801"/>
            <a:ext cx="2550526" cy="1807015"/>
          </a:xfrm>
          <a:prstGeom prst="rect">
            <a:avLst/>
          </a:prstGeom>
        </p:spPr>
      </p:pic>
      <p:sp>
        <p:nvSpPr>
          <p:cNvPr id="45" name="TextBox 44"/>
          <p:cNvSpPr txBox="1"/>
          <p:nvPr/>
        </p:nvSpPr>
        <p:spPr>
          <a:xfrm>
            <a:off x="5334000" y="6493945"/>
            <a:ext cx="3468514" cy="461665"/>
          </a:xfrm>
          <a:prstGeom prst="rect">
            <a:avLst/>
          </a:prstGeom>
          <a:noFill/>
        </p:spPr>
        <p:txBody>
          <a:bodyPr wrap="none" rtlCol="0">
            <a:spAutoFit/>
          </a:bodyPr>
          <a:lstStyle/>
          <a:p>
            <a:r>
              <a:rPr lang="it-IT" sz="1200" dirty="0"/>
              <a:t>A. </a:t>
            </a:r>
            <a:r>
              <a:rPr lang="it-IT" sz="1200" dirty="0" err="1"/>
              <a:t>Schenk</a:t>
            </a:r>
            <a:r>
              <a:rPr lang="it-IT" sz="1200" dirty="0"/>
              <a:t> et al., </a:t>
            </a:r>
            <a:r>
              <a:rPr lang="it-IT" sz="1200" dirty="0" err="1"/>
              <a:t>Appl</a:t>
            </a:r>
            <a:r>
              <a:rPr lang="it-IT" sz="1200" dirty="0"/>
              <a:t>. </a:t>
            </a:r>
            <a:r>
              <a:rPr lang="it-IT" sz="1200" dirty="0" err="1"/>
              <a:t>Phys</a:t>
            </a:r>
            <a:r>
              <a:rPr lang="it-IT" sz="1200" dirty="0"/>
              <a:t>. </a:t>
            </a:r>
            <a:r>
              <a:rPr lang="it-IT" sz="1200" dirty="0" err="1"/>
              <a:t>Lett</a:t>
            </a:r>
            <a:r>
              <a:rPr lang="it-IT" sz="1200" dirty="0"/>
              <a:t>. 106, 191603 (2015)</a:t>
            </a:r>
          </a:p>
          <a:p>
            <a:endParaRPr lang="en-US" sz="1200" dirty="0"/>
          </a:p>
        </p:txBody>
      </p:sp>
    </p:spTree>
    <p:extLst>
      <p:ext uri="{BB962C8B-B14F-4D97-AF65-F5344CB8AC3E}">
        <p14:creationId xmlns:p14="http://schemas.microsoft.com/office/powerpoint/2010/main" val="70633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2" grpId="0" animBg="1"/>
      <p:bldP spid="14" grpId="0" animBg="1"/>
      <p:bldP spid="19" grpId="0" animBg="1"/>
      <p:bldP spid="20" grpId="0" animBg="1"/>
      <p:bldP spid="21" grpId="0" animBg="1"/>
      <p:bldP spid="22" grpId="0" animBg="1"/>
      <p:bldP spid="23" grpId="0" animBg="1"/>
      <p:bldP spid="24" grpId="0" animBg="1"/>
      <p:bldP spid="25" grpId="0" animBg="1"/>
      <p:bldP spid="26" grpId="0"/>
      <p:bldP spid="17" grpId="0" animBg="1"/>
      <p:bldP spid="30" grpId="0"/>
      <p:bldP spid="34" grpId="0"/>
      <p:bldP spid="3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64765"/>
            <a:ext cx="8763000" cy="836960"/>
          </a:xfrm>
        </p:spPr>
        <p:txBody>
          <a:bodyPr/>
          <a:lstStyle/>
          <a:p>
            <a:r>
              <a:rPr lang="en-US" sz="2400" dirty="0"/>
              <a:t>Surface Electronic Structures of Si-terminated Diamond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348880"/>
            <a:ext cx="1886703" cy="324036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9907" y="1340768"/>
            <a:ext cx="3295481" cy="4915020"/>
          </a:xfrm>
          <a:prstGeom prst="rect">
            <a:avLst/>
          </a:prstGeom>
        </p:spPr>
      </p:pic>
      <p:sp>
        <p:nvSpPr>
          <p:cNvPr id="6" name="TextBox 5"/>
          <p:cNvSpPr txBox="1"/>
          <p:nvPr/>
        </p:nvSpPr>
        <p:spPr>
          <a:xfrm>
            <a:off x="251520" y="1250285"/>
            <a:ext cx="1525840" cy="584775"/>
          </a:xfrm>
          <a:prstGeom prst="rect">
            <a:avLst/>
          </a:prstGeom>
          <a:noFill/>
        </p:spPr>
        <p:txBody>
          <a:bodyPr wrap="square" rtlCol="0">
            <a:spAutoFit/>
          </a:bodyPr>
          <a:lstStyle/>
          <a:p>
            <a:r>
              <a:rPr lang="en-US" sz="1600" b="1"/>
              <a:t>Surface Brillion Zone</a:t>
            </a:r>
          </a:p>
        </p:txBody>
      </p:sp>
      <p:sp>
        <p:nvSpPr>
          <p:cNvPr id="8" name="TextBox 7"/>
          <p:cNvSpPr txBox="1"/>
          <p:nvPr/>
        </p:nvSpPr>
        <p:spPr>
          <a:xfrm>
            <a:off x="251022" y="2010326"/>
            <a:ext cx="1582484" cy="338554"/>
          </a:xfrm>
          <a:prstGeom prst="rect">
            <a:avLst/>
          </a:prstGeom>
          <a:noFill/>
        </p:spPr>
        <p:txBody>
          <a:bodyPr wrap="none" rtlCol="0">
            <a:spAutoFit/>
          </a:bodyPr>
          <a:lstStyle/>
          <a:p>
            <a:r>
              <a:rPr lang="en-US" sz="1600" dirty="0"/>
              <a:t>H-diamond (2x1)</a:t>
            </a:r>
          </a:p>
        </p:txBody>
      </p:sp>
      <p:sp>
        <p:nvSpPr>
          <p:cNvPr id="9" name="TextBox 8"/>
          <p:cNvSpPr txBox="1"/>
          <p:nvPr/>
        </p:nvSpPr>
        <p:spPr>
          <a:xfrm>
            <a:off x="240387" y="5610726"/>
            <a:ext cx="1595309" cy="338554"/>
          </a:xfrm>
          <a:prstGeom prst="rect">
            <a:avLst/>
          </a:prstGeom>
          <a:noFill/>
        </p:spPr>
        <p:txBody>
          <a:bodyPr wrap="none" rtlCol="0">
            <a:spAutoFit/>
          </a:bodyPr>
          <a:lstStyle/>
          <a:p>
            <a:r>
              <a:rPr lang="en-US" sz="1600"/>
              <a:t>Si-diamond (3x1)</a:t>
            </a:r>
            <a:endParaRPr lang="en-US" sz="1600" dirty="0"/>
          </a:p>
        </p:txBody>
      </p:sp>
      <p:sp>
        <p:nvSpPr>
          <p:cNvPr id="10" name="TextBox 9"/>
          <p:cNvSpPr txBox="1"/>
          <p:nvPr/>
        </p:nvSpPr>
        <p:spPr>
          <a:xfrm>
            <a:off x="2463060" y="813919"/>
            <a:ext cx="2952328" cy="338554"/>
          </a:xfrm>
          <a:prstGeom prst="rect">
            <a:avLst/>
          </a:prstGeom>
          <a:noFill/>
        </p:spPr>
        <p:txBody>
          <a:bodyPr wrap="square" rtlCol="0">
            <a:spAutoFit/>
          </a:bodyPr>
          <a:lstStyle/>
          <a:p>
            <a:r>
              <a:rPr lang="en-US" sz="1600" dirty="0"/>
              <a:t>Normal emission PES spectra</a:t>
            </a:r>
          </a:p>
        </p:txBody>
      </p:sp>
      <p:sp>
        <p:nvSpPr>
          <p:cNvPr id="11" name="TextBox 10"/>
          <p:cNvSpPr txBox="1"/>
          <p:nvPr/>
        </p:nvSpPr>
        <p:spPr>
          <a:xfrm>
            <a:off x="2858032" y="6196185"/>
            <a:ext cx="2952328" cy="338554"/>
          </a:xfrm>
          <a:prstGeom prst="rect">
            <a:avLst/>
          </a:prstGeom>
          <a:solidFill>
            <a:schemeClr val="bg1"/>
          </a:solidFill>
        </p:spPr>
        <p:txBody>
          <a:bodyPr wrap="square" rtlCol="0">
            <a:spAutoFit/>
          </a:bodyPr>
          <a:lstStyle/>
          <a:p>
            <a:r>
              <a:rPr lang="en-US" sz="1600" dirty="0"/>
              <a:t>Angle-resolved PES spectra</a:t>
            </a:r>
          </a:p>
        </p:txBody>
      </p:sp>
      <p:sp>
        <p:nvSpPr>
          <p:cNvPr id="15" name="TextBox 14"/>
          <p:cNvSpPr txBox="1"/>
          <p:nvPr/>
        </p:nvSpPr>
        <p:spPr>
          <a:xfrm>
            <a:off x="5543339" y="972148"/>
            <a:ext cx="3240360" cy="3293209"/>
          </a:xfrm>
          <a:prstGeom prst="rect">
            <a:avLst/>
          </a:prstGeom>
          <a:noFill/>
        </p:spPr>
        <p:txBody>
          <a:bodyPr wrap="square" rtlCol="0">
            <a:spAutoFit/>
          </a:bodyPr>
          <a:lstStyle/>
          <a:p>
            <a:pPr marL="285750" indent="-285750">
              <a:buFont typeface="Wingdings" charset="2"/>
              <a:buChar char="Ø"/>
            </a:pPr>
            <a:r>
              <a:rPr lang="en-US" sz="1600" dirty="0"/>
              <a:t>A new occupied surface state (SS) at around 1.9 eV in relation to the Si-termination.</a:t>
            </a:r>
          </a:p>
          <a:p>
            <a:pPr marL="285750" indent="-285750">
              <a:buFont typeface="Wingdings" charset="2"/>
              <a:buChar char="Ø"/>
            </a:pPr>
            <a:r>
              <a:rPr lang="en-US" sz="1600" dirty="0"/>
              <a:t>This SS hardly disperse along the surface.</a:t>
            </a:r>
          </a:p>
          <a:p>
            <a:pPr marL="285750" indent="-285750">
              <a:buFont typeface="Wingdings" charset="2"/>
              <a:buChar char="Ø"/>
            </a:pPr>
            <a:r>
              <a:rPr lang="en-US" sz="1600" dirty="0"/>
              <a:t>The SS could be associated with the dangling bonds of terminating Si atoms.</a:t>
            </a:r>
          </a:p>
          <a:p>
            <a:pPr marL="285750" indent="-285750">
              <a:buFont typeface="Wingdings" charset="2"/>
              <a:buChar char="Ø"/>
            </a:pPr>
            <a:r>
              <a:rPr lang="en-US" sz="1600" dirty="0"/>
              <a:t>The ordered Si DBs open up new opportunities for quantum registers through further surface functionalisation based on the rich silicon chemistry.</a:t>
            </a: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7660" y="4778274"/>
            <a:ext cx="2461248" cy="1525567"/>
          </a:xfrm>
          <a:prstGeom prst="rect">
            <a:avLst/>
          </a:prstGeom>
        </p:spPr>
      </p:pic>
      <p:sp>
        <p:nvSpPr>
          <p:cNvPr id="20" name="Can 19"/>
          <p:cNvSpPr/>
          <p:nvPr/>
        </p:nvSpPr>
        <p:spPr>
          <a:xfrm rot="-1620000">
            <a:off x="6454758" y="4653785"/>
            <a:ext cx="72008" cy="288032"/>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an 20"/>
          <p:cNvSpPr/>
          <p:nvPr/>
        </p:nvSpPr>
        <p:spPr>
          <a:xfrm rot="1680000">
            <a:off x="6660000" y="4716000"/>
            <a:ext cx="45719" cy="19226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300192" y="4365104"/>
            <a:ext cx="576064" cy="792088"/>
          </a:xfrm>
          <a:prstGeom prst="ellipse">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813292" y="4323977"/>
            <a:ext cx="1545616" cy="369332"/>
          </a:xfrm>
          <a:prstGeom prst="rect">
            <a:avLst/>
          </a:prstGeom>
          <a:noFill/>
        </p:spPr>
        <p:txBody>
          <a:bodyPr wrap="none" rtlCol="0">
            <a:spAutoFit/>
          </a:bodyPr>
          <a:lstStyle/>
          <a:p>
            <a:r>
              <a:rPr lang="en-US"/>
              <a:t>dangling bond</a:t>
            </a:r>
          </a:p>
        </p:txBody>
      </p:sp>
      <p:sp>
        <p:nvSpPr>
          <p:cNvPr id="24" name="TextBox 23"/>
          <p:cNvSpPr txBox="1"/>
          <p:nvPr/>
        </p:nvSpPr>
        <p:spPr>
          <a:xfrm>
            <a:off x="5947649" y="6273129"/>
            <a:ext cx="2411259" cy="261610"/>
          </a:xfrm>
          <a:prstGeom prst="rect">
            <a:avLst/>
          </a:prstGeom>
          <a:noFill/>
        </p:spPr>
        <p:txBody>
          <a:bodyPr wrap="square" rtlCol="0">
            <a:spAutoFit/>
          </a:bodyPr>
          <a:lstStyle/>
          <a:p>
            <a:r>
              <a:rPr lang="en-US" sz="1100"/>
              <a:t>Nanotechnology </a:t>
            </a:r>
            <a:r>
              <a:rPr lang="en-US" sz="1100" b="1" dirty="0"/>
              <a:t>27</a:t>
            </a:r>
            <a:r>
              <a:rPr lang="en-US" sz="1100" dirty="0"/>
              <a:t>, 275201 (2016)</a:t>
            </a:r>
          </a:p>
        </p:txBody>
      </p:sp>
      <p:sp>
        <p:nvSpPr>
          <p:cNvPr id="3" name="TextBox 2"/>
          <p:cNvSpPr txBox="1"/>
          <p:nvPr/>
        </p:nvSpPr>
        <p:spPr>
          <a:xfrm>
            <a:off x="2643824" y="1130260"/>
            <a:ext cx="1295400" cy="276999"/>
          </a:xfrm>
          <a:prstGeom prst="rect">
            <a:avLst/>
          </a:prstGeom>
          <a:noFill/>
        </p:spPr>
        <p:txBody>
          <a:bodyPr wrap="square" rtlCol="0">
            <a:spAutoFit/>
          </a:bodyPr>
          <a:lstStyle/>
          <a:p>
            <a:r>
              <a:rPr lang="en-US" sz="1200"/>
              <a:t>H-Diamond</a:t>
            </a:r>
          </a:p>
        </p:txBody>
      </p:sp>
      <p:sp>
        <p:nvSpPr>
          <p:cNvPr id="18" name="TextBox 17"/>
          <p:cNvSpPr txBox="1"/>
          <p:nvPr/>
        </p:nvSpPr>
        <p:spPr>
          <a:xfrm>
            <a:off x="4119988" y="1130260"/>
            <a:ext cx="1295400" cy="276999"/>
          </a:xfrm>
          <a:prstGeom prst="rect">
            <a:avLst/>
          </a:prstGeom>
          <a:noFill/>
        </p:spPr>
        <p:txBody>
          <a:bodyPr wrap="square" rtlCol="0">
            <a:spAutoFit/>
          </a:bodyPr>
          <a:lstStyle/>
          <a:p>
            <a:r>
              <a:rPr lang="en-US" sz="1200" dirty="0"/>
              <a:t>Si-Diamond</a:t>
            </a:r>
          </a:p>
        </p:txBody>
      </p:sp>
    </p:spTree>
    <p:extLst>
      <p:ext uri="{BB962C8B-B14F-4D97-AF65-F5344CB8AC3E}">
        <p14:creationId xmlns:p14="http://schemas.microsoft.com/office/powerpoint/2010/main" val="341209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126" y="77230"/>
            <a:ext cx="8640191" cy="836960"/>
          </a:xfrm>
        </p:spPr>
        <p:txBody>
          <a:bodyPr/>
          <a:lstStyle/>
          <a:p>
            <a:r>
              <a:rPr lang="en-US" sz="2400" dirty="0"/>
              <a:t>Surface Electronic Structures of Si-terminated Diamond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348854"/>
            <a:ext cx="3838726" cy="4888458"/>
          </a:xfrm>
          <a:prstGeom prst="rect">
            <a:avLst/>
          </a:prstGeom>
        </p:spPr>
      </p:pic>
      <p:sp>
        <p:nvSpPr>
          <p:cNvPr id="5" name="TextBox 4"/>
          <p:cNvSpPr txBox="1"/>
          <p:nvPr/>
        </p:nvSpPr>
        <p:spPr>
          <a:xfrm>
            <a:off x="396305" y="1018312"/>
            <a:ext cx="1647567" cy="338554"/>
          </a:xfrm>
          <a:prstGeom prst="rect">
            <a:avLst/>
          </a:prstGeom>
          <a:noFill/>
        </p:spPr>
        <p:txBody>
          <a:bodyPr wrap="none" rtlCol="0">
            <a:spAutoFit/>
          </a:bodyPr>
          <a:lstStyle/>
          <a:p>
            <a:r>
              <a:rPr lang="en-US" sz="1600" b="1">
                <a:solidFill>
                  <a:srgbClr val="AB2328"/>
                </a:solidFill>
              </a:rPr>
              <a:t>C-K-edge NEXAFS</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348854"/>
            <a:ext cx="3612734" cy="4958654"/>
          </a:xfrm>
          <a:prstGeom prst="rect">
            <a:avLst/>
          </a:prstGeom>
        </p:spPr>
      </p:pic>
      <p:sp>
        <p:nvSpPr>
          <p:cNvPr id="8" name="TextBox 7"/>
          <p:cNvSpPr txBox="1"/>
          <p:nvPr/>
        </p:nvSpPr>
        <p:spPr>
          <a:xfrm>
            <a:off x="4860032" y="830523"/>
            <a:ext cx="3816424" cy="276999"/>
          </a:xfrm>
          <a:prstGeom prst="rect">
            <a:avLst/>
          </a:prstGeom>
          <a:noFill/>
        </p:spPr>
        <p:txBody>
          <a:bodyPr wrap="square" rtlCol="0">
            <a:spAutoFit/>
          </a:bodyPr>
          <a:lstStyle/>
          <a:p>
            <a:r>
              <a:rPr lang="en-US" sz="1200" dirty="0"/>
              <a:t>Energies determined with reference to C 1s of </a:t>
            </a:r>
          </a:p>
        </p:txBody>
      </p:sp>
      <p:sp>
        <p:nvSpPr>
          <p:cNvPr id="9" name="TextBox 8"/>
          <p:cNvSpPr txBox="1"/>
          <p:nvPr/>
        </p:nvSpPr>
        <p:spPr>
          <a:xfrm>
            <a:off x="5076056" y="1124744"/>
            <a:ext cx="2664296" cy="338554"/>
          </a:xfrm>
          <a:prstGeom prst="rect">
            <a:avLst/>
          </a:prstGeom>
          <a:noFill/>
        </p:spPr>
        <p:txBody>
          <a:bodyPr wrap="square" rtlCol="0">
            <a:spAutoFit/>
          </a:bodyPr>
          <a:lstStyle/>
          <a:p>
            <a:r>
              <a:rPr lang="en-US" sz="1600"/>
              <a:t>Bulk C	       C1                 C2</a:t>
            </a:r>
            <a:endParaRPr lang="en-US" sz="1600" dirty="0"/>
          </a:p>
        </p:txBody>
      </p:sp>
      <p:sp>
        <p:nvSpPr>
          <p:cNvPr id="10" name="TextBox 9"/>
          <p:cNvSpPr txBox="1"/>
          <p:nvPr/>
        </p:nvSpPr>
        <p:spPr>
          <a:xfrm>
            <a:off x="4860032" y="6354743"/>
            <a:ext cx="2387477" cy="261610"/>
          </a:xfrm>
          <a:prstGeom prst="rect">
            <a:avLst/>
          </a:prstGeom>
          <a:noFill/>
        </p:spPr>
        <p:txBody>
          <a:bodyPr wrap="square" rtlCol="0">
            <a:spAutoFit/>
          </a:bodyPr>
          <a:lstStyle/>
          <a:p>
            <a:r>
              <a:rPr lang="en-US" sz="1100" dirty="0"/>
              <a:t>Nanotechnology </a:t>
            </a:r>
            <a:r>
              <a:rPr lang="en-US" sz="1100" b="1" dirty="0"/>
              <a:t>27</a:t>
            </a:r>
            <a:r>
              <a:rPr lang="en-US" sz="1100" dirty="0"/>
              <a:t>, 275201 (2016)</a:t>
            </a:r>
          </a:p>
        </p:txBody>
      </p:sp>
      <p:sp>
        <p:nvSpPr>
          <p:cNvPr id="12" name="TextBox 11"/>
          <p:cNvSpPr txBox="1"/>
          <p:nvPr/>
        </p:nvSpPr>
        <p:spPr>
          <a:xfrm>
            <a:off x="2459824" y="3172515"/>
            <a:ext cx="1515276" cy="369332"/>
          </a:xfrm>
          <a:prstGeom prst="rect">
            <a:avLst/>
          </a:prstGeom>
          <a:noFill/>
        </p:spPr>
        <p:txBody>
          <a:bodyPr wrap="square" rtlCol="0">
            <a:spAutoFit/>
          </a:bodyPr>
          <a:lstStyle/>
          <a:p>
            <a:r>
              <a:rPr lang="en-US" dirty="0"/>
              <a:t>H-terminated</a:t>
            </a:r>
          </a:p>
        </p:txBody>
      </p:sp>
      <p:sp>
        <p:nvSpPr>
          <p:cNvPr id="13" name="TextBox 12"/>
          <p:cNvSpPr txBox="1"/>
          <p:nvPr/>
        </p:nvSpPr>
        <p:spPr>
          <a:xfrm>
            <a:off x="2391786" y="5365508"/>
            <a:ext cx="1730698" cy="369332"/>
          </a:xfrm>
          <a:prstGeom prst="rect">
            <a:avLst/>
          </a:prstGeom>
          <a:noFill/>
        </p:spPr>
        <p:txBody>
          <a:bodyPr wrap="square" rtlCol="0">
            <a:spAutoFit/>
          </a:bodyPr>
          <a:lstStyle/>
          <a:p>
            <a:r>
              <a:rPr lang="en-US"/>
              <a:t>Si-terminated</a:t>
            </a:r>
          </a:p>
        </p:txBody>
      </p:sp>
      <p:sp>
        <p:nvSpPr>
          <p:cNvPr id="14" name="TextBox 13"/>
          <p:cNvSpPr txBox="1"/>
          <p:nvPr/>
        </p:nvSpPr>
        <p:spPr>
          <a:xfrm>
            <a:off x="7921512" y="1484784"/>
            <a:ext cx="1181477" cy="307777"/>
          </a:xfrm>
          <a:prstGeom prst="rect">
            <a:avLst/>
          </a:prstGeom>
          <a:noFill/>
        </p:spPr>
        <p:txBody>
          <a:bodyPr wrap="none" rtlCol="0">
            <a:spAutoFit/>
          </a:bodyPr>
          <a:lstStyle/>
          <a:p>
            <a:r>
              <a:rPr lang="en-US" sz="1400" dirty="0"/>
              <a:t>NEA surface</a:t>
            </a:r>
          </a:p>
        </p:txBody>
      </p:sp>
    </p:spTree>
    <p:extLst>
      <p:ext uri="{BB962C8B-B14F-4D97-AF65-F5344CB8AC3E}">
        <p14:creationId xmlns:p14="http://schemas.microsoft.com/office/powerpoint/2010/main" val="2643587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20" y="0"/>
            <a:ext cx="8208143" cy="836960"/>
          </a:xfrm>
        </p:spPr>
        <p:txBody>
          <a:bodyPr/>
          <a:lstStyle/>
          <a:p>
            <a:r>
              <a:rPr lang="en-US" dirty="0"/>
              <a:t>Diamond as an Electronic Material</a:t>
            </a:r>
          </a:p>
        </p:txBody>
      </p:sp>
      <p:sp>
        <p:nvSpPr>
          <p:cNvPr id="4" name="TextBox 3"/>
          <p:cNvSpPr txBox="1"/>
          <p:nvPr/>
        </p:nvSpPr>
        <p:spPr>
          <a:xfrm>
            <a:off x="9396536" y="2204864"/>
            <a:ext cx="184666"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2604" b="-1"/>
          <a:stretch/>
        </p:blipFill>
        <p:spPr>
          <a:xfrm>
            <a:off x="890996" y="906896"/>
            <a:ext cx="7686486" cy="1935112"/>
          </a:xfrm>
          <a:prstGeom prst="rect">
            <a:avLst/>
          </a:prstGeom>
        </p:spPr>
      </p:pic>
      <p:sp>
        <p:nvSpPr>
          <p:cNvPr id="8" name="TextBox 7"/>
          <p:cNvSpPr txBox="1"/>
          <p:nvPr/>
        </p:nvSpPr>
        <p:spPr>
          <a:xfrm>
            <a:off x="764202" y="2774189"/>
            <a:ext cx="2952328" cy="338554"/>
          </a:xfrm>
          <a:prstGeom prst="rect">
            <a:avLst/>
          </a:prstGeom>
          <a:noFill/>
        </p:spPr>
        <p:txBody>
          <a:bodyPr wrap="square" rtlCol="0">
            <a:spAutoFit/>
          </a:bodyPr>
          <a:lstStyle/>
          <a:p>
            <a:r>
              <a:rPr lang="en-US" sz="1600" dirty="0">
                <a:solidFill>
                  <a:srgbClr val="63513D"/>
                </a:solidFill>
              </a:rPr>
              <a:t>Johnson’s Figure of Merit (JFOM)</a:t>
            </a:r>
          </a:p>
        </p:txBody>
      </p:sp>
      <p:graphicFrame>
        <p:nvGraphicFramePr>
          <p:cNvPr id="10" name="Object 9"/>
          <p:cNvGraphicFramePr>
            <a:graphicFrameLocks noChangeAspect="1"/>
          </p:cNvGraphicFramePr>
          <p:nvPr>
            <p:extLst/>
          </p:nvPr>
        </p:nvGraphicFramePr>
        <p:xfrm>
          <a:off x="3801214" y="2744670"/>
          <a:ext cx="2345791" cy="397592"/>
        </p:xfrm>
        <a:graphic>
          <a:graphicData uri="http://schemas.openxmlformats.org/presentationml/2006/ole">
            <mc:AlternateContent xmlns:mc="http://schemas.openxmlformats.org/markup-compatibility/2006">
              <mc:Choice xmlns:v="urn:schemas-microsoft-com:vml" Requires="v">
                <p:oleObj spid="_x0000_s9254" name="Equation" r:id="rId5" imgW="1498600" imgH="254000" progId="Equation.DSMT4">
                  <p:embed/>
                </p:oleObj>
              </mc:Choice>
              <mc:Fallback>
                <p:oleObj name="Equation" r:id="rId5" imgW="1498600" imgH="254000" progId="Equation.DSMT4">
                  <p:embed/>
                  <p:pic>
                    <p:nvPicPr>
                      <p:cNvPr id="10" name="Object 9"/>
                      <p:cNvPicPr/>
                      <p:nvPr/>
                    </p:nvPicPr>
                    <p:blipFill>
                      <a:blip r:embed="rId6"/>
                      <a:stretch>
                        <a:fillRect/>
                      </a:stretch>
                    </p:blipFill>
                    <p:spPr>
                      <a:xfrm>
                        <a:off x="3801214" y="2744670"/>
                        <a:ext cx="2345791" cy="397592"/>
                      </a:xfrm>
                      <a:prstGeom prst="rect">
                        <a:avLst/>
                      </a:prstGeom>
                    </p:spPr>
                  </p:pic>
                </p:oleObj>
              </mc:Fallback>
            </mc:AlternateContent>
          </a:graphicData>
        </a:graphic>
      </p:graphicFrame>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963" y="3447859"/>
            <a:ext cx="2905245" cy="2515279"/>
          </a:xfrm>
          <a:prstGeom prst="rect">
            <a:avLst/>
          </a:prstGeom>
        </p:spPr>
      </p:pic>
      <p:sp>
        <p:nvSpPr>
          <p:cNvPr id="12" name="TextBox 11"/>
          <p:cNvSpPr txBox="1"/>
          <p:nvPr/>
        </p:nvSpPr>
        <p:spPr>
          <a:xfrm>
            <a:off x="3356208" y="3344450"/>
            <a:ext cx="5040560" cy="1477328"/>
          </a:xfrm>
          <a:prstGeom prst="rect">
            <a:avLst/>
          </a:prstGeom>
          <a:noFill/>
        </p:spPr>
        <p:txBody>
          <a:bodyPr wrap="square" rtlCol="0">
            <a:spAutoFit/>
          </a:bodyPr>
          <a:lstStyle/>
          <a:p>
            <a:pPr marL="285750" indent="-285750">
              <a:buFont typeface="Wingdings" charset="2"/>
              <a:buChar char="Ø"/>
            </a:pPr>
            <a:r>
              <a:rPr lang="en-US" dirty="0">
                <a:solidFill>
                  <a:srgbClr val="63513D"/>
                </a:solidFill>
              </a:rPr>
              <a:t>Diamond RF power transistors hold great promise as a replacement for vacuum tubes in wireless communication systems.</a:t>
            </a:r>
          </a:p>
          <a:p>
            <a:pPr marL="285750" indent="-285750">
              <a:buFont typeface="Wingdings" charset="2"/>
              <a:buChar char="Ø"/>
            </a:pPr>
            <a:r>
              <a:rPr lang="en-US" b="1" dirty="0">
                <a:solidFill>
                  <a:srgbClr val="63513D"/>
                </a:solidFill>
              </a:rPr>
              <a:t>But realisation of this prospect has been impeded by the lack of effective doping.</a:t>
            </a:r>
          </a:p>
        </p:txBody>
      </p:sp>
      <p:pic>
        <p:nvPicPr>
          <p:cNvPr id="16"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3716530" y="4888317"/>
            <a:ext cx="3262653" cy="1330425"/>
          </a:xfrm>
          <a:prstGeom prst="rect">
            <a:avLst/>
          </a:prstGeom>
          <a:noFill/>
          <a:ln w="9525">
            <a:noFill/>
            <a:miter lim="800000"/>
            <a:headEnd/>
            <a:tailEnd/>
          </a:ln>
        </p:spPr>
      </p:pic>
    </p:spTree>
    <p:extLst>
      <p:ext uri="{BB962C8B-B14F-4D97-AF65-F5344CB8AC3E}">
        <p14:creationId xmlns:p14="http://schemas.microsoft.com/office/powerpoint/2010/main" val="2324820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171" y="286109"/>
            <a:ext cx="8208143" cy="836960"/>
          </a:xfrm>
        </p:spPr>
        <p:txBody>
          <a:bodyPr/>
          <a:lstStyle/>
          <a:p>
            <a:r>
              <a:rPr lang="en-US" dirty="0"/>
              <a:t>Surface Conductivity of Diamond </a:t>
            </a:r>
            <a:r>
              <a:rPr lang="mr-IN" dirty="0"/>
              <a:t>–</a:t>
            </a:r>
            <a:r>
              <a:rPr lang="en-US" dirty="0"/>
              <a:t> Inspiration from Nature</a:t>
            </a:r>
          </a:p>
        </p:txBody>
      </p:sp>
      <p:sp>
        <p:nvSpPr>
          <p:cNvPr id="4" name="Rectangle 3"/>
          <p:cNvSpPr>
            <a:spLocks noGrp="1" noChangeArrowheads="1"/>
          </p:cNvSpPr>
          <p:nvPr>
            <p:ph type="body" idx="1"/>
          </p:nvPr>
        </p:nvSpPr>
        <p:spPr>
          <a:xfrm>
            <a:off x="467171" y="1484784"/>
            <a:ext cx="3960813" cy="2858611"/>
          </a:xfrm>
        </p:spPr>
        <p:txBody>
          <a:bodyPr/>
          <a:lstStyle/>
          <a:p>
            <a:pPr marL="0" indent="0" eaLnBrk="1" hangingPunct="1"/>
            <a:r>
              <a:rPr lang="en-US" altLang="zh-CN" sz="1800" b="1" u="sng" dirty="0">
                <a:ea typeface="宋体" pitchFamily="2" charset="-122"/>
              </a:rPr>
              <a:t>The Fact:</a:t>
            </a:r>
          </a:p>
          <a:p>
            <a:pPr marL="285750" indent="-285750" eaLnBrk="1" hangingPunct="1">
              <a:buFont typeface="Wingdings" charset="2"/>
              <a:buChar char="§"/>
            </a:pPr>
            <a:r>
              <a:rPr lang="en-US" altLang="zh-CN" sz="1800" dirty="0">
                <a:ea typeface="宋体" pitchFamily="2" charset="-122"/>
              </a:rPr>
              <a:t>Air-induced surface conductivity </a:t>
            </a:r>
            <a:r>
              <a:rPr lang="en-US" altLang="zh-CN" sz="1800" b="0" dirty="0">
                <a:ea typeface="宋体" pitchFamily="2" charset="-122"/>
              </a:rPr>
              <a:t>on hydrogenated diamond surface </a:t>
            </a:r>
          </a:p>
          <a:p>
            <a:pPr marL="285750" indent="-285750" eaLnBrk="1" hangingPunct="1">
              <a:buFont typeface="Wingdings" charset="2"/>
              <a:buChar char="§"/>
            </a:pPr>
            <a:r>
              <a:rPr lang="en-US" altLang="zh-CN" sz="1800" i="1" dirty="0">
                <a:ea typeface="宋体" pitchFamily="2" charset="-122"/>
              </a:rPr>
              <a:t> </a:t>
            </a:r>
            <a:r>
              <a:rPr lang="en-US" altLang="zh-CN" sz="1800" b="0" i="1" dirty="0">
                <a:ea typeface="宋体" pitchFamily="2" charset="-122"/>
              </a:rPr>
              <a:t>p</a:t>
            </a:r>
            <a:r>
              <a:rPr lang="en-US" altLang="zh-CN" sz="1800" b="0" dirty="0">
                <a:ea typeface="宋体" pitchFamily="2" charset="-122"/>
              </a:rPr>
              <a:t> type; “2DHG” </a:t>
            </a:r>
          </a:p>
          <a:p>
            <a:pPr marL="285750" indent="-285750" eaLnBrk="1" hangingPunct="1">
              <a:buFont typeface="Wingdings" charset="2"/>
              <a:buChar char="§"/>
            </a:pPr>
            <a:r>
              <a:rPr lang="en-US" altLang="zh-CN" sz="1800" b="0" dirty="0">
                <a:ea typeface="宋体" pitchFamily="2" charset="-122"/>
              </a:rPr>
              <a:t> in the order of 10</a:t>
            </a:r>
            <a:r>
              <a:rPr lang="en-US" altLang="zh-CN" sz="1800" b="0" baseline="30000" dirty="0">
                <a:ea typeface="宋体" pitchFamily="2" charset="-122"/>
              </a:rPr>
              <a:t>-4</a:t>
            </a:r>
            <a:r>
              <a:rPr lang="en-US" altLang="zh-CN" sz="1800" b="0" dirty="0">
                <a:ea typeface="宋体" pitchFamily="2" charset="-122"/>
              </a:rPr>
              <a:t> to 10</a:t>
            </a:r>
            <a:r>
              <a:rPr lang="en-US" altLang="zh-CN" sz="1800" b="0" baseline="30000" dirty="0">
                <a:ea typeface="宋体" pitchFamily="2" charset="-122"/>
              </a:rPr>
              <a:t>-5</a:t>
            </a:r>
            <a:r>
              <a:rPr lang="en-US" altLang="zh-CN" sz="1800" b="0" dirty="0">
                <a:ea typeface="宋体" pitchFamily="2" charset="-122"/>
              </a:rPr>
              <a:t> </a:t>
            </a:r>
            <a:r>
              <a:rPr lang="en-US" altLang="zh-CN" sz="1800" dirty="0">
                <a:ea typeface="宋体" pitchFamily="2" charset="-122"/>
                <a:sym typeface="Symbol" pitchFamily="18" charset="2"/>
              </a:rPr>
              <a:t> Ω</a:t>
            </a:r>
            <a:r>
              <a:rPr lang="en-US" altLang="zh-CN" sz="1800" b="0" baseline="30000" dirty="0">
                <a:ea typeface="宋体" pitchFamily="2" charset="-122"/>
                <a:sym typeface="Symbol" pitchFamily="18" charset="2"/>
              </a:rPr>
              <a:t>-1</a:t>
            </a:r>
          </a:p>
          <a:p>
            <a:pPr marL="285750" indent="-285750" eaLnBrk="1" hangingPunct="1">
              <a:buFont typeface="Wingdings" charset="2"/>
              <a:buChar char="§"/>
            </a:pPr>
            <a:r>
              <a:rPr lang="en-US" altLang="zh-CN" sz="1800" b="0" baseline="30000" dirty="0">
                <a:ea typeface="宋体" pitchFamily="2" charset="-122"/>
                <a:sym typeface="Symbol" pitchFamily="18" charset="2"/>
              </a:rPr>
              <a:t> </a:t>
            </a:r>
            <a:r>
              <a:rPr lang="en-US" altLang="zh-CN" sz="1800" b="0" dirty="0">
                <a:ea typeface="宋体" pitchFamily="2" charset="-122"/>
                <a:sym typeface="Symbol" pitchFamily="18" charset="2"/>
              </a:rPr>
              <a:t>Areal hole density: 10</a:t>
            </a:r>
            <a:r>
              <a:rPr lang="en-US" altLang="zh-CN" sz="1800" b="0" baseline="30000" dirty="0">
                <a:ea typeface="宋体" pitchFamily="2" charset="-122"/>
                <a:sym typeface="Symbol" pitchFamily="18" charset="2"/>
              </a:rPr>
              <a:t>12</a:t>
            </a:r>
            <a:r>
              <a:rPr lang="en-US" altLang="zh-CN" sz="1800" b="0" dirty="0">
                <a:ea typeface="宋体" pitchFamily="2" charset="-122"/>
                <a:sym typeface="Symbol" pitchFamily="18" charset="2"/>
              </a:rPr>
              <a:t> to 10</a:t>
            </a:r>
            <a:r>
              <a:rPr lang="en-US" altLang="zh-CN" sz="1800" b="0" baseline="30000" dirty="0">
                <a:ea typeface="宋体" pitchFamily="2" charset="-122"/>
                <a:sym typeface="Symbol" pitchFamily="18" charset="2"/>
              </a:rPr>
              <a:t>13</a:t>
            </a:r>
            <a:r>
              <a:rPr lang="en-US" altLang="zh-CN" sz="1800" b="0" dirty="0">
                <a:ea typeface="宋体" pitchFamily="2" charset="-122"/>
                <a:sym typeface="Symbol" pitchFamily="18" charset="2"/>
              </a:rPr>
              <a:t> cm</a:t>
            </a:r>
            <a:r>
              <a:rPr lang="en-US" altLang="zh-CN" sz="1800" b="0" baseline="30000" dirty="0">
                <a:ea typeface="宋体" pitchFamily="2" charset="-122"/>
                <a:sym typeface="Symbol" pitchFamily="18" charset="2"/>
              </a:rPr>
              <a:t>-2</a:t>
            </a:r>
          </a:p>
          <a:p>
            <a:pPr marL="285750" indent="-285750" eaLnBrk="1" hangingPunct="1">
              <a:buFont typeface="Wingdings" charset="2"/>
              <a:buChar char="§"/>
            </a:pPr>
            <a:r>
              <a:rPr lang="en-US" altLang="zh-CN" sz="1800" b="0" baseline="30000" dirty="0">
                <a:ea typeface="宋体" pitchFamily="2" charset="-122"/>
                <a:sym typeface="Symbol" pitchFamily="18" charset="2"/>
              </a:rPr>
              <a:t> </a:t>
            </a:r>
            <a:r>
              <a:rPr lang="en-US" altLang="zh-CN" sz="1800" b="0" dirty="0">
                <a:ea typeface="宋体" pitchFamily="2" charset="-122"/>
                <a:sym typeface="Symbol" pitchFamily="18" charset="2"/>
              </a:rPr>
              <a:t>Mobility: 10 to 200 cm</a:t>
            </a:r>
            <a:r>
              <a:rPr lang="en-US" altLang="zh-CN" sz="1800" b="0" baseline="30000" dirty="0">
                <a:ea typeface="宋体" pitchFamily="2" charset="-122"/>
                <a:sym typeface="Symbol" pitchFamily="18" charset="2"/>
              </a:rPr>
              <a:t>2</a:t>
            </a:r>
            <a:r>
              <a:rPr lang="en-US" altLang="zh-CN" sz="1800" b="0" dirty="0">
                <a:ea typeface="宋体" pitchFamily="2" charset="-122"/>
                <a:sym typeface="Symbol" pitchFamily="18" charset="2"/>
              </a:rPr>
              <a:t>V</a:t>
            </a:r>
            <a:r>
              <a:rPr lang="en-US" altLang="zh-CN" sz="1800" b="0" baseline="30000" dirty="0">
                <a:ea typeface="宋体" pitchFamily="2" charset="-122"/>
                <a:sym typeface="Symbol" pitchFamily="18" charset="2"/>
              </a:rPr>
              <a:t>-1</a:t>
            </a:r>
            <a:r>
              <a:rPr lang="en-US" altLang="zh-CN" sz="1800" b="0" dirty="0">
                <a:ea typeface="宋体" pitchFamily="2" charset="-122"/>
                <a:sym typeface="Symbol" pitchFamily="18" charset="2"/>
              </a:rPr>
              <a:t>S</a:t>
            </a:r>
            <a:r>
              <a:rPr lang="en-US" altLang="zh-CN" sz="1800" b="0" baseline="30000" dirty="0">
                <a:ea typeface="宋体" pitchFamily="2" charset="-122"/>
                <a:sym typeface="Symbol" pitchFamily="18" charset="2"/>
              </a:rPr>
              <a:t>-1</a:t>
            </a:r>
          </a:p>
        </p:txBody>
      </p:sp>
      <p:sp>
        <p:nvSpPr>
          <p:cNvPr id="5" name="Text Box 12"/>
          <p:cNvSpPr txBox="1">
            <a:spLocks noChangeArrowheads="1"/>
          </p:cNvSpPr>
          <p:nvPr/>
        </p:nvSpPr>
        <p:spPr bwMode="auto">
          <a:xfrm>
            <a:off x="503425" y="4705110"/>
            <a:ext cx="4392612" cy="1277273"/>
          </a:xfrm>
          <a:prstGeom prst="rect">
            <a:avLst/>
          </a:prstGeom>
          <a:noFill/>
          <a:ln w="9525">
            <a:noFill/>
            <a:miter lim="800000"/>
            <a:headEnd/>
            <a:tailEnd/>
          </a:ln>
        </p:spPr>
        <p:txBody>
          <a:bodyPr>
            <a:spAutoFit/>
          </a:bodyPr>
          <a:lstStyle/>
          <a:p>
            <a:pPr>
              <a:spcBef>
                <a:spcPct val="50000"/>
              </a:spcBef>
            </a:pPr>
            <a:r>
              <a:rPr lang="en-US" altLang="zh-CN" sz="1100" dirty="0">
                <a:solidFill>
                  <a:srgbClr val="000000"/>
                </a:solidFill>
                <a:latin typeface="Calibri"/>
                <a:cs typeface="Calibri"/>
              </a:rPr>
              <a:t>M. I. </a:t>
            </a:r>
            <a:r>
              <a:rPr lang="en-US" altLang="zh-CN" sz="1100" dirty="0" err="1">
                <a:solidFill>
                  <a:srgbClr val="000000"/>
                </a:solidFill>
                <a:latin typeface="Calibri"/>
                <a:cs typeface="Calibri"/>
              </a:rPr>
              <a:t>Landstrass</a:t>
            </a:r>
            <a:r>
              <a:rPr lang="en-US" altLang="zh-CN" sz="1100" dirty="0">
                <a:solidFill>
                  <a:srgbClr val="000000"/>
                </a:solidFill>
                <a:latin typeface="Calibri"/>
                <a:cs typeface="Calibri"/>
              </a:rPr>
              <a:t> </a:t>
            </a:r>
            <a:r>
              <a:rPr lang="en-US" altLang="zh-CN" sz="1100" i="1" dirty="0">
                <a:solidFill>
                  <a:srgbClr val="000000"/>
                </a:solidFill>
                <a:latin typeface="Calibri"/>
                <a:cs typeface="Calibri"/>
              </a:rPr>
              <a:t>et al.</a:t>
            </a:r>
            <a:r>
              <a:rPr lang="en-US" altLang="zh-CN" sz="1100" dirty="0">
                <a:solidFill>
                  <a:srgbClr val="000000"/>
                </a:solidFill>
                <a:latin typeface="Calibri"/>
                <a:cs typeface="Calibri"/>
              </a:rPr>
              <a:t>, Appl. Phys. </a:t>
            </a:r>
            <a:r>
              <a:rPr lang="en-US" altLang="zh-CN" sz="1100" dirty="0" err="1">
                <a:solidFill>
                  <a:srgbClr val="000000"/>
                </a:solidFill>
                <a:latin typeface="Calibri"/>
                <a:cs typeface="Calibri"/>
              </a:rPr>
              <a:t>Lett</a:t>
            </a:r>
            <a:r>
              <a:rPr lang="en-US" altLang="zh-CN" sz="1100" dirty="0">
                <a:solidFill>
                  <a:srgbClr val="000000"/>
                </a:solidFill>
                <a:latin typeface="Calibri"/>
                <a:cs typeface="Calibri"/>
              </a:rPr>
              <a:t>. </a:t>
            </a:r>
            <a:r>
              <a:rPr lang="en-US" altLang="zh-CN" sz="1100" b="1" dirty="0">
                <a:solidFill>
                  <a:srgbClr val="000000"/>
                </a:solidFill>
                <a:latin typeface="Calibri"/>
                <a:cs typeface="Calibri"/>
              </a:rPr>
              <a:t>55</a:t>
            </a:r>
            <a:r>
              <a:rPr lang="en-US" altLang="zh-CN" sz="1100" dirty="0">
                <a:solidFill>
                  <a:srgbClr val="000000"/>
                </a:solidFill>
                <a:latin typeface="Calibri"/>
                <a:cs typeface="Calibri"/>
              </a:rPr>
              <a:t>, 1391 (1989)</a:t>
            </a:r>
          </a:p>
          <a:p>
            <a:pPr>
              <a:spcBef>
                <a:spcPct val="50000"/>
              </a:spcBef>
            </a:pPr>
            <a:r>
              <a:rPr lang="en-US" altLang="zh-CN" sz="1100" dirty="0">
                <a:solidFill>
                  <a:srgbClr val="000000"/>
                </a:solidFill>
                <a:latin typeface="Calibri"/>
                <a:cs typeface="Calibri"/>
              </a:rPr>
              <a:t>R. S. </a:t>
            </a:r>
            <a:r>
              <a:rPr lang="en-US" altLang="zh-CN" sz="1100" dirty="0" err="1">
                <a:solidFill>
                  <a:srgbClr val="000000"/>
                </a:solidFill>
                <a:latin typeface="Calibri"/>
                <a:cs typeface="Calibri"/>
              </a:rPr>
              <a:t>Gi</a:t>
            </a:r>
            <a:r>
              <a:rPr lang="en-US" altLang="zh-CN" sz="1100" dirty="0">
                <a:solidFill>
                  <a:srgbClr val="000000"/>
                </a:solidFill>
                <a:latin typeface="Calibri"/>
                <a:cs typeface="Calibri"/>
              </a:rPr>
              <a:t> </a:t>
            </a:r>
            <a:r>
              <a:rPr lang="en-US" altLang="zh-CN" sz="1100" i="1" dirty="0">
                <a:solidFill>
                  <a:srgbClr val="000000"/>
                </a:solidFill>
                <a:latin typeface="Calibri"/>
                <a:cs typeface="Calibri"/>
              </a:rPr>
              <a:t>et al.</a:t>
            </a:r>
            <a:r>
              <a:rPr lang="en-US" altLang="zh-CN" sz="1100" dirty="0">
                <a:solidFill>
                  <a:srgbClr val="000000"/>
                </a:solidFill>
                <a:latin typeface="Calibri"/>
                <a:cs typeface="Calibri"/>
              </a:rPr>
              <a:t>, </a:t>
            </a:r>
            <a:r>
              <a:rPr lang="en-US" altLang="zh-CN" sz="1100" i="1" dirty="0" err="1">
                <a:solidFill>
                  <a:srgbClr val="000000"/>
                </a:solidFill>
                <a:latin typeface="Calibri"/>
                <a:cs typeface="Calibri"/>
              </a:rPr>
              <a:t>Jpn</a:t>
            </a:r>
            <a:r>
              <a:rPr lang="en-US" altLang="zh-CN" sz="1100" i="1" dirty="0">
                <a:solidFill>
                  <a:srgbClr val="000000"/>
                </a:solidFill>
                <a:latin typeface="Calibri"/>
                <a:cs typeface="Calibri"/>
              </a:rPr>
              <a:t>. J. Appl. </a:t>
            </a:r>
            <a:r>
              <a:rPr lang="en-US" altLang="zh-CN" sz="1100" i="1" dirty="0" err="1">
                <a:solidFill>
                  <a:srgbClr val="000000"/>
                </a:solidFill>
                <a:latin typeface="Calibri"/>
                <a:cs typeface="Calibri"/>
              </a:rPr>
              <a:t>Phys</a:t>
            </a:r>
            <a:r>
              <a:rPr lang="en-US" altLang="zh-CN" sz="1100" dirty="0">
                <a:solidFill>
                  <a:srgbClr val="000000"/>
                </a:solidFill>
                <a:latin typeface="Calibri"/>
                <a:cs typeface="Calibri"/>
              </a:rPr>
              <a:t> </a:t>
            </a:r>
            <a:r>
              <a:rPr lang="en-US" altLang="zh-CN" sz="1100" b="1" dirty="0">
                <a:solidFill>
                  <a:srgbClr val="000000"/>
                </a:solidFill>
                <a:latin typeface="Calibri"/>
                <a:cs typeface="Calibri"/>
              </a:rPr>
              <a:t>34</a:t>
            </a:r>
            <a:r>
              <a:rPr lang="en-US" altLang="zh-CN" sz="1100" dirty="0">
                <a:solidFill>
                  <a:srgbClr val="000000"/>
                </a:solidFill>
                <a:latin typeface="Calibri"/>
                <a:cs typeface="Calibri"/>
              </a:rPr>
              <a:t>, 5550 (1995)</a:t>
            </a:r>
            <a:endParaRPr lang="en-US" altLang="zh-CN" sz="1100" dirty="0">
              <a:latin typeface="Calibri"/>
              <a:cs typeface="Calibri"/>
            </a:endParaRPr>
          </a:p>
          <a:p>
            <a:pPr>
              <a:spcBef>
                <a:spcPct val="50000"/>
              </a:spcBef>
            </a:pPr>
            <a:r>
              <a:rPr lang="en-US" altLang="zh-CN" sz="1100" dirty="0">
                <a:latin typeface="Calibri"/>
                <a:cs typeface="Calibri"/>
              </a:rPr>
              <a:t>F. Maier </a:t>
            </a:r>
            <a:r>
              <a:rPr lang="en-US" altLang="zh-CN" sz="1100" i="1" dirty="0">
                <a:latin typeface="Calibri"/>
                <a:cs typeface="Calibri"/>
              </a:rPr>
              <a:t>et al.</a:t>
            </a:r>
            <a:r>
              <a:rPr lang="en-US" altLang="zh-CN" sz="1100" dirty="0">
                <a:latin typeface="Calibri"/>
                <a:cs typeface="Calibri"/>
              </a:rPr>
              <a:t>, Phys. Rev. </a:t>
            </a:r>
            <a:r>
              <a:rPr lang="en-US" altLang="zh-CN" sz="1100" dirty="0" err="1">
                <a:latin typeface="Calibri"/>
                <a:cs typeface="Calibri"/>
              </a:rPr>
              <a:t>Lett</a:t>
            </a:r>
            <a:r>
              <a:rPr lang="en-US" altLang="zh-CN" sz="1100" dirty="0">
                <a:latin typeface="Calibri"/>
                <a:cs typeface="Calibri"/>
              </a:rPr>
              <a:t>. </a:t>
            </a:r>
            <a:r>
              <a:rPr lang="en-US" altLang="zh-CN" sz="1100" b="1" dirty="0">
                <a:latin typeface="Calibri"/>
                <a:cs typeface="Calibri"/>
              </a:rPr>
              <a:t>85</a:t>
            </a:r>
            <a:r>
              <a:rPr lang="en-US" altLang="zh-CN" sz="1100" dirty="0">
                <a:latin typeface="Calibri"/>
                <a:cs typeface="Calibri"/>
              </a:rPr>
              <a:t>, 3472 (2000)</a:t>
            </a:r>
          </a:p>
          <a:p>
            <a:pPr>
              <a:spcBef>
                <a:spcPct val="50000"/>
              </a:spcBef>
            </a:pPr>
            <a:r>
              <a:rPr lang="en-US" altLang="zh-CN" sz="1100" dirty="0">
                <a:latin typeface="Calibri"/>
                <a:cs typeface="Calibri"/>
              </a:rPr>
              <a:t>P. Strobel </a:t>
            </a:r>
            <a:r>
              <a:rPr lang="en-US" altLang="zh-CN" sz="1100" i="1" dirty="0">
                <a:latin typeface="Calibri"/>
                <a:cs typeface="Calibri"/>
              </a:rPr>
              <a:t>et al.</a:t>
            </a:r>
            <a:r>
              <a:rPr lang="en-US" altLang="zh-CN" sz="1100" dirty="0">
                <a:latin typeface="Calibri"/>
                <a:cs typeface="Calibri"/>
              </a:rPr>
              <a:t>, Nature </a:t>
            </a:r>
            <a:r>
              <a:rPr lang="en-US" altLang="zh-CN" sz="1100" b="1" dirty="0">
                <a:latin typeface="Calibri"/>
                <a:cs typeface="Calibri"/>
              </a:rPr>
              <a:t>430</a:t>
            </a:r>
            <a:r>
              <a:rPr lang="en-US" altLang="zh-CN" sz="1100" dirty="0">
                <a:latin typeface="Calibri"/>
                <a:cs typeface="Calibri"/>
              </a:rPr>
              <a:t>, 439 (2004)</a:t>
            </a:r>
          </a:p>
          <a:p>
            <a:pPr>
              <a:spcBef>
                <a:spcPct val="50000"/>
              </a:spcBef>
            </a:pPr>
            <a:r>
              <a:rPr lang="en-US" altLang="zh-CN" sz="1100" dirty="0">
                <a:solidFill>
                  <a:srgbClr val="000000"/>
                </a:solidFill>
                <a:latin typeface="Calibri"/>
                <a:cs typeface="Calibri"/>
              </a:rPr>
              <a:t>V. </a:t>
            </a:r>
            <a:r>
              <a:rPr lang="en-US" altLang="zh-CN" sz="1100" dirty="0" err="1">
                <a:solidFill>
                  <a:srgbClr val="000000"/>
                </a:solidFill>
                <a:latin typeface="Calibri"/>
                <a:cs typeface="Calibri"/>
              </a:rPr>
              <a:t>Chakrapani</a:t>
            </a:r>
            <a:r>
              <a:rPr lang="en-US" altLang="zh-CN" sz="1100" dirty="0">
                <a:solidFill>
                  <a:srgbClr val="000000"/>
                </a:solidFill>
                <a:latin typeface="Calibri"/>
                <a:cs typeface="Calibri"/>
              </a:rPr>
              <a:t> et al, Science </a:t>
            </a:r>
            <a:r>
              <a:rPr lang="en-US" altLang="zh-CN" sz="1100" b="1" dirty="0">
                <a:solidFill>
                  <a:srgbClr val="000000"/>
                </a:solidFill>
                <a:latin typeface="Calibri"/>
                <a:cs typeface="Calibri"/>
              </a:rPr>
              <a:t>318</a:t>
            </a:r>
            <a:r>
              <a:rPr lang="en-US" altLang="zh-CN" sz="1100" dirty="0">
                <a:solidFill>
                  <a:srgbClr val="000000"/>
                </a:solidFill>
                <a:latin typeface="Calibri"/>
                <a:cs typeface="Calibri"/>
              </a:rPr>
              <a:t>, 1424 (2007).</a:t>
            </a:r>
            <a:r>
              <a:rPr lang="en-US" altLang="zh-CN" sz="1100" dirty="0">
                <a:latin typeface="Calibri"/>
                <a:cs typeface="Calibri"/>
              </a:rPr>
              <a:t> </a:t>
            </a:r>
          </a:p>
        </p:txBody>
      </p:sp>
      <p:sp>
        <p:nvSpPr>
          <p:cNvPr id="6" name="AutoShape 9"/>
          <p:cNvSpPr>
            <a:spLocks noChangeArrowheads="1"/>
          </p:cNvSpPr>
          <p:nvPr/>
        </p:nvSpPr>
        <p:spPr bwMode="auto">
          <a:xfrm>
            <a:off x="6372200" y="1988840"/>
            <a:ext cx="504825" cy="144463"/>
          </a:xfrm>
          <a:prstGeom prst="curvedDownArrow">
            <a:avLst>
              <a:gd name="adj1" fmla="val 69890"/>
              <a:gd name="adj2" fmla="val 139780"/>
              <a:gd name="adj3" fmla="val 33333"/>
            </a:avLst>
          </a:prstGeom>
          <a:solidFill>
            <a:schemeClr val="accent1"/>
          </a:solidFill>
          <a:ln w="9525">
            <a:solidFill>
              <a:schemeClr val="tx1"/>
            </a:solidFill>
            <a:miter lim="800000"/>
            <a:headEnd/>
            <a:tailEnd/>
          </a:ln>
        </p:spPr>
        <p:txBody>
          <a:bodyPr wrap="none" anchor="ctr"/>
          <a:lstStyle/>
          <a:p>
            <a:endParaRPr lang="en-US"/>
          </a:p>
        </p:txBody>
      </p:sp>
      <p:sp>
        <p:nvSpPr>
          <p:cNvPr id="7" name="Text Box 10"/>
          <p:cNvSpPr txBox="1">
            <a:spLocks noChangeArrowheads="1"/>
          </p:cNvSpPr>
          <p:nvPr/>
        </p:nvSpPr>
        <p:spPr bwMode="auto">
          <a:xfrm>
            <a:off x="6732240" y="1700808"/>
            <a:ext cx="1295400" cy="336550"/>
          </a:xfrm>
          <a:prstGeom prst="rect">
            <a:avLst/>
          </a:prstGeom>
          <a:noFill/>
          <a:ln w="9525">
            <a:noFill/>
            <a:miter lim="800000"/>
            <a:headEnd/>
            <a:tailEnd/>
          </a:ln>
        </p:spPr>
        <p:txBody>
          <a:bodyPr>
            <a:spAutoFit/>
          </a:bodyPr>
          <a:lstStyle/>
          <a:p>
            <a:pPr>
              <a:spcBef>
                <a:spcPct val="50000"/>
              </a:spcBef>
            </a:pPr>
            <a:r>
              <a:rPr lang="en-US" altLang="zh-CN" sz="1600" dirty="0"/>
              <a:t>electrons</a:t>
            </a:r>
          </a:p>
        </p:txBody>
      </p:sp>
      <p:pic>
        <p:nvPicPr>
          <p:cNvPr id="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2204864"/>
            <a:ext cx="3526486" cy="2808312"/>
          </a:xfrm>
          <a:prstGeom prst="rect">
            <a:avLst/>
          </a:prstGeom>
          <a:noFill/>
          <a:ln w="9525">
            <a:noFill/>
            <a:miter lim="800000"/>
            <a:headEnd/>
            <a:tailEnd/>
          </a:ln>
        </p:spPr>
      </p:pic>
      <p:sp>
        <p:nvSpPr>
          <p:cNvPr id="9" name="Rectangle 8"/>
          <p:cNvSpPr/>
          <p:nvPr/>
        </p:nvSpPr>
        <p:spPr>
          <a:xfrm>
            <a:off x="4932040" y="1484784"/>
            <a:ext cx="1415772" cy="369332"/>
          </a:xfrm>
          <a:prstGeom prst="rect">
            <a:avLst/>
          </a:prstGeom>
        </p:spPr>
        <p:txBody>
          <a:bodyPr wrap="none">
            <a:spAutoFit/>
          </a:bodyPr>
          <a:lstStyle/>
          <a:p>
            <a:pPr lvl="0">
              <a:spcBef>
                <a:spcPts val="600"/>
              </a:spcBef>
              <a:spcAft>
                <a:spcPts val="600"/>
              </a:spcAft>
              <a:buClr>
                <a:srgbClr val="AB2328"/>
              </a:buClr>
            </a:pPr>
            <a:r>
              <a:rPr lang="en-US" altLang="zh-CN" b="1" u="sng" dirty="0">
                <a:solidFill>
                  <a:schemeClr val="accent2"/>
                </a:solidFill>
                <a:ea typeface="宋体" pitchFamily="2" charset="-122"/>
                <a:cs typeface="Arial" pitchFamily="34" charset="0"/>
              </a:rPr>
              <a:t>The </a:t>
            </a:r>
            <a:r>
              <a:rPr lang="en-US" altLang="zh-CN" b="1" u="sng" dirty="0">
                <a:solidFill>
                  <a:srgbClr val="103566"/>
                </a:solidFill>
                <a:ea typeface="宋体" pitchFamily="2" charset="-122"/>
              </a:rPr>
              <a:t>Origin</a:t>
            </a:r>
            <a:r>
              <a:rPr lang="en-US" altLang="zh-CN" b="1" u="sng" dirty="0">
                <a:solidFill>
                  <a:schemeClr val="accent2"/>
                </a:solidFill>
                <a:ea typeface="宋体" pitchFamily="2" charset="-122"/>
                <a:cs typeface="Arial" pitchFamily="34" charset="0"/>
              </a:rPr>
              <a:t>:</a:t>
            </a:r>
          </a:p>
        </p:txBody>
      </p:sp>
      <p:cxnSp>
        <p:nvCxnSpPr>
          <p:cNvPr id="11" name="Straight Connector 10"/>
          <p:cNvCxnSpPr/>
          <p:nvPr/>
        </p:nvCxnSpPr>
        <p:spPr>
          <a:xfrm>
            <a:off x="4572000" y="1628800"/>
            <a:ext cx="0" cy="4320480"/>
          </a:xfrm>
          <a:prstGeom prst="line">
            <a:avLst/>
          </a:prstGeom>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220072" y="5301208"/>
            <a:ext cx="3528392" cy="369332"/>
          </a:xfrm>
          <a:prstGeom prst="rect">
            <a:avLst/>
          </a:prstGeom>
          <a:noFill/>
        </p:spPr>
        <p:txBody>
          <a:bodyPr wrap="square" rtlCol="0">
            <a:spAutoFit/>
          </a:bodyPr>
          <a:lstStyle/>
          <a:p>
            <a:r>
              <a:rPr lang="en-US" b="1" dirty="0">
                <a:solidFill>
                  <a:srgbClr val="63513D"/>
                </a:solidFill>
              </a:rPr>
              <a:t>Surface Transfer Doping Model</a:t>
            </a:r>
          </a:p>
        </p:txBody>
      </p:sp>
    </p:spTree>
    <p:extLst>
      <p:ext uri="{BB962C8B-B14F-4D97-AF65-F5344CB8AC3E}">
        <p14:creationId xmlns:p14="http://schemas.microsoft.com/office/powerpoint/2010/main" val="2562712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291" y="60226"/>
            <a:ext cx="8208143" cy="836960"/>
          </a:xfrm>
        </p:spPr>
        <p:txBody>
          <a:bodyPr/>
          <a:lstStyle/>
          <a:p>
            <a:r>
              <a:rPr lang="en-US" dirty="0"/>
              <a:t>Diamond Surface Electronics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991091"/>
            <a:ext cx="2290192" cy="165618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8278" y="1016002"/>
            <a:ext cx="1993654" cy="1512168"/>
          </a:xfrm>
          <a:prstGeom prst="rect">
            <a:avLst/>
          </a:prstGeom>
        </p:spPr>
      </p:pic>
      <p:sp>
        <p:nvSpPr>
          <p:cNvPr id="6" name="Rectangle 5"/>
          <p:cNvSpPr/>
          <p:nvPr/>
        </p:nvSpPr>
        <p:spPr>
          <a:xfrm>
            <a:off x="1029728" y="1711171"/>
            <a:ext cx="288032" cy="144016"/>
          </a:xfrm>
          <a:prstGeom prst="rect">
            <a:avLst/>
          </a:prstGeom>
          <a:noFill/>
          <a:ln w="31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1331640" y="1035339"/>
            <a:ext cx="1179888" cy="675832"/>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1331640" y="1855187"/>
            <a:ext cx="1152128" cy="637709"/>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07504" y="2719283"/>
            <a:ext cx="4464496" cy="338554"/>
          </a:xfrm>
          <a:prstGeom prst="rect">
            <a:avLst/>
          </a:prstGeom>
          <a:noFill/>
        </p:spPr>
        <p:txBody>
          <a:bodyPr wrap="square" rtlCol="0">
            <a:spAutoFit/>
          </a:bodyPr>
          <a:lstStyle/>
          <a:p>
            <a:r>
              <a:rPr lang="en-US" sz="1600" dirty="0">
                <a:solidFill>
                  <a:srgbClr val="63513D"/>
                </a:solidFill>
              </a:rPr>
              <a:t>Diamond FET with 53 GHz cut-off frequency</a:t>
            </a:r>
          </a:p>
        </p:txBody>
      </p:sp>
      <p:sp>
        <p:nvSpPr>
          <p:cNvPr id="19" name="TextBox 18"/>
          <p:cNvSpPr txBox="1"/>
          <p:nvPr/>
        </p:nvSpPr>
        <p:spPr>
          <a:xfrm>
            <a:off x="98008" y="3048000"/>
            <a:ext cx="4176464" cy="400110"/>
          </a:xfrm>
          <a:prstGeom prst="rect">
            <a:avLst/>
          </a:prstGeom>
          <a:noFill/>
        </p:spPr>
        <p:txBody>
          <a:bodyPr wrap="square" rtlCol="0">
            <a:spAutoFit/>
          </a:bodyPr>
          <a:lstStyle/>
          <a:p>
            <a:r>
              <a:rPr lang="en-US" sz="1000" dirty="0"/>
              <a:t>S. A. O. Russell, S. </a:t>
            </a:r>
            <a:r>
              <a:rPr lang="en-US" sz="1000" dirty="0" err="1"/>
              <a:t>Sharabi</a:t>
            </a:r>
            <a:r>
              <a:rPr lang="en-US" sz="1000" dirty="0"/>
              <a:t>, A. </a:t>
            </a:r>
            <a:r>
              <a:rPr lang="en-US" sz="1000" dirty="0" err="1"/>
              <a:t>Tallaire</a:t>
            </a:r>
            <a:r>
              <a:rPr lang="en-US" sz="1000" dirty="0"/>
              <a:t> &amp; D. A. J. Moran, Electron Device Letters, IEEE </a:t>
            </a:r>
            <a:r>
              <a:rPr lang="en-US" sz="1000" b="1" dirty="0"/>
              <a:t>33</a:t>
            </a:r>
            <a:r>
              <a:rPr lang="en-US" sz="1000" dirty="0"/>
              <a:t>, 1471 (2012).</a:t>
            </a:r>
          </a:p>
        </p:txBody>
      </p:sp>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576" y="3429000"/>
            <a:ext cx="2694997" cy="2448272"/>
          </a:xfrm>
          <a:prstGeom prst="rect">
            <a:avLst/>
          </a:prstGeom>
        </p:spPr>
      </p:pic>
      <p:sp>
        <p:nvSpPr>
          <p:cNvPr id="21" name="Rectangle 20"/>
          <p:cNvSpPr/>
          <p:nvPr/>
        </p:nvSpPr>
        <p:spPr>
          <a:xfrm>
            <a:off x="10344" y="5910590"/>
            <a:ext cx="4104456" cy="261610"/>
          </a:xfrm>
          <a:prstGeom prst="rect">
            <a:avLst/>
          </a:prstGeom>
        </p:spPr>
        <p:txBody>
          <a:bodyPr wrap="square">
            <a:spAutoFit/>
          </a:bodyPr>
          <a:lstStyle/>
          <a:p>
            <a:r>
              <a:rPr lang="en-US" sz="1050" dirty="0"/>
              <a:t>H. </a:t>
            </a:r>
            <a:r>
              <a:rPr lang="en-US" sz="1050" dirty="0" err="1"/>
              <a:t>Kawarada</a:t>
            </a:r>
            <a:r>
              <a:rPr lang="en-US" sz="1050" dirty="0"/>
              <a:t>, </a:t>
            </a:r>
            <a:r>
              <a:rPr lang="en-US" sz="1050" dirty="0" err="1"/>
              <a:t>Jpn</a:t>
            </a:r>
            <a:r>
              <a:rPr lang="en-US" sz="1050" dirty="0"/>
              <a:t>. J. of Appl. Phys. </a:t>
            </a:r>
            <a:r>
              <a:rPr lang="en-US" sz="1050" b="1" dirty="0"/>
              <a:t>51</a:t>
            </a:r>
            <a:r>
              <a:rPr lang="en-US" sz="1050" dirty="0"/>
              <a:t>, 090111 (2012).</a:t>
            </a:r>
          </a:p>
        </p:txBody>
      </p:sp>
      <p:cxnSp>
        <p:nvCxnSpPr>
          <p:cNvPr id="23" name="Straight Connector 22"/>
          <p:cNvCxnSpPr/>
          <p:nvPr/>
        </p:nvCxnSpPr>
        <p:spPr>
          <a:xfrm>
            <a:off x="4572000" y="914400"/>
            <a:ext cx="1" cy="5184576"/>
          </a:xfrm>
          <a:prstGeom prst="line">
            <a:avLst/>
          </a:prstGeom>
        </p:spPr>
        <p:style>
          <a:lnRef idx="2">
            <a:schemeClr val="accent1"/>
          </a:lnRef>
          <a:fillRef idx="0">
            <a:schemeClr val="accent1"/>
          </a:fillRef>
          <a:effectRef idx="1">
            <a:schemeClr val="accent1"/>
          </a:effectRef>
          <a:fontRef idx="minor">
            <a:schemeClr val="tx1"/>
          </a:fontRef>
        </p:style>
      </p:cxnSp>
      <p:pic>
        <p:nvPicPr>
          <p:cNvPr id="27" name="Picture 4"/>
          <p:cNvPicPr>
            <a:picLocks noChangeAspect="1"/>
          </p:cNvPicPr>
          <p:nvPr/>
        </p:nvPicPr>
        <p:blipFill rotWithShape="1">
          <a:blip r:embed="rId6">
            <a:extLst>
              <a:ext uri="{28A0092B-C50C-407E-A947-70E740481C1C}">
                <a14:useLocalDpi xmlns:a14="http://schemas.microsoft.com/office/drawing/2010/main" val="0"/>
              </a:ext>
            </a:extLst>
          </a:blip>
          <a:srcRect/>
          <a:stretch/>
        </p:blipFill>
        <p:spPr bwMode="auto">
          <a:xfrm>
            <a:off x="4920281" y="1116403"/>
            <a:ext cx="3040082"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Text Box 8"/>
          <p:cNvSpPr txBox="1">
            <a:spLocks noChangeArrowheads="1"/>
          </p:cNvSpPr>
          <p:nvPr/>
        </p:nvSpPr>
        <p:spPr bwMode="auto">
          <a:xfrm>
            <a:off x="4868381" y="3430671"/>
            <a:ext cx="3172339" cy="2616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1100" baseline="0" dirty="0" err="1"/>
              <a:t>Kawarada</a:t>
            </a:r>
            <a:r>
              <a:rPr lang="en-US" sz="1100" baseline="0" dirty="0"/>
              <a:t> </a:t>
            </a:r>
            <a:r>
              <a:rPr lang="en-US" sz="1100" i="1" baseline="0" dirty="0"/>
              <a:t>et. al</a:t>
            </a:r>
            <a:r>
              <a:rPr lang="en-US" sz="1100" baseline="0" dirty="0"/>
              <a:t>, P.S.S.(a). 208, 2005 (2011)</a:t>
            </a:r>
          </a:p>
        </p:txBody>
      </p:sp>
      <p:sp>
        <p:nvSpPr>
          <p:cNvPr id="30" name="TextBox 29"/>
          <p:cNvSpPr txBox="1"/>
          <p:nvPr/>
        </p:nvSpPr>
        <p:spPr>
          <a:xfrm>
            <a:off x="5309828" y="3061339"/>
            <a:ext cx="2880320" cy="338554"/>
          </a:xfrm>
          <a:prstGeom prst="rect">
            <a:avLst/>
          </a:prstGeom>
          <a:noFill/>
        </p:spPr>
        <p:txBody>
          <a:bodyPr wrap="square" rtlCol="0">
            <a:spAutoFit/>
          </a:bodyPr>
          <a:lstStyle/>
          <a:p>
            <a:r>
              <a:rPr lang="en-US" sz="1600" dirty="0">
                <a:solidFill>
                  <a:srgbClr val="63513D"/>
                </a:solidFill>
              </a:rPr>
              <a:t>Bio and Chemical sensing</a:t>
            </a:r>
          </a:p>
        </p:txBody>
      </p:sp>
      <p:pic>
        <p:nvPicPr>
          <p:cNvPr id="31" name="Picture 2"/>
          <p:cNvPicPr>
            <a:picLocks noChangeAspect="1"/>
          </p:cNvPicPr>
          <p:nvPr/>
        </p:nvPicPr>
        <p:blipFill rotWithShape="1">
          <a:blip r:embed="rId7">
            <a:extLst>
              <a:ext uri="{28A0092B-C50C-407E-A947-70E740481C1C}">
                <a14:useLocalDpi xmlns:a14="http://schemas.microsoft.com/office/drawing/2010/main" val="0"/>
              </a:ext>
            </a:extLst>
          </a:blip>
          <a:srcRect/>
          <a:stretch/>
        </p:blipFill>
        <p:spPr bwMode="auto">
          <a:xfrm>
            <a:off x="4788024" y="3938736"/>
            <a:ext cx="4187825" cy="1741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 name="TextBox 31"/>
          <p:cNvSpPr txBox="1"/>
          <p:nvPr/>
        </p:nvSpPr>
        <p:spPr>
          <a:xfrm>
            <a:off x="4844408" y="5681246"/>
            <a:ext cx="3779912" cy="338554"/>
          </a:xfrm>
          <a:prstGeom prst="rect">
            <a:avLst/>
          </a:prstGeom>
          <a:noFill/>
        </p:spPr>
        <p:txBody>
          <a:bodyPr wrap="square" rtlCol="0">
            <a:spAutoFit/>
          </a:bodyPr>
          <a:lstStyle/>
          <a:p>
            <a:r>
              <a:rPr lang="en-US" sz="1600" dirty="0">
                <a:solidFill>
                  <a:srgbClr val="63513D"/>
                </a:solidFill>
              </a:rPr>
              <a:t>Control of underlying NV charge state</a:t>
            </a:r>
          </a:p>
        </p:txBody>
      </p:sp>
      <p:sp>
        <p:nvSpPr>
          <p:cNvPr id="33" name="Text Box 8"/>
          <p:cNvSpPr txBox="1">
            <a:spLocks noChangeArrowheads="1"/>
          </p:cNvSpPr>
          <p:nvPr/>
        </p:nvSpPr>
        <p:spPr bwMode="auto">
          <a:xfrm>
            <a:off x="4920281" y="6161778"/>
            <a:ext cx="3321767" cy="2616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1100" baseline="0" dirty="0" err="1"/>
              <a:t>Grotz</a:t>
            </a:r>
            <a:r>
              <a:rPr lang="en-US" sz="1100" baseline="0" dirty="0"/>
              <a:t> </a:t>
            </a:r>
            <a:r>
              <a:rPr lang="en-US" sz="1100" i="1" baseline="0" dirty="0"/>
              <a:t>et. al</a:t>
            </a:r>
            <a:r>
              <a:rPr lang="en-US" sz="1100" baseline="0" dirty="0"/>
              <a:t>, Nature Comm.3, 729 (2012)</a:t>
            </a:r>
          </a:p>
        </p:txBody>
      </p:sp>
    </p:spTree>
    <p:extLst>
      <p:ext uri="{BB962C8B-B14F-4D97-AF65-F5344CB8AC3E}">
        <p14:creationId xmlns:p14="http://schemas.microsoft.com/office/powerpoint/2010/main" val="4263010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701"/>
            <a:ext cx="8208143" cy="372607"/>
          </a:xfrm>
        </p:spPr>
        <p:txBody>
          <a:bodyPr/>
          <a:lstStyle/>
          <a:p>
            <a:r>
              <a:rPr lang="en-US" sz="2400" dirty="0"/>
              <a:t>Quantum Transport of the 2DHG on Diamond Surface</a:t>
            </a:r>
          </a:p>
        </p:txBody>
      </p:sp>
      <p:sp>
        <p:nvSpPr>
          <p:cNvPr id="4" name="TextBox 3"/>
          <p:cNvSpPr txBox="1"/>
          <p:nvPr/>
        </p:nvSpPr>
        <p:spPr>
          <a:xfrm>
            <a:off x="592845" y="638929"/>
            <a:ext cx="3168352" cy="307777"/>
          </a:xfrm>
          <a:prstGeom prst="rect">
            <a:avLst/>
          </a:prstGeom>
          <a:noFill/>
        </p:spPr>
        <p:txBody>
          <a:bodyPr wrap="square" rtlCol="0">
            <a:spAutoFit/>
          </a:bodyPr>
          <a:lstStyle/>
          <a:p>
            <a:r>
              <a:rPr lang="en-US" sz="1400" b="1" dirty="0">
                <a:solidFill>
                  <a:srgbClr val="C00000"/>
                </a:solidFill>
              </a:rPr>
              <a:t>Quantum oscillations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03" y="1007065"/>
            <a:ext cx="964906" cy="96490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4771" y="971620"/>
            <a:ext cx="1298278" cy="110828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625" y="2073088"/>
            <a:ext cx="3493270" cy="1664117"/>
          </a:xfrm>
          <a:prstGeom prst="rect">
            <a:avLst/>
          </a:prstGeom>
        </p:spPr>
      </p:pic>
      <p:sp>
        <p:nvSpPr>
          <p:cNvPr id="10" name="Rectangle 9"/>
          <p:cNvSpPr/>
          <p:nvPr/>
        </p:nvSpPr>
        <p:spPr>
          <a:xfrm>
            <a:off x="6135596" y="5798742"/>
            <a:ext cx="2916979" cy="253916"/>
          </a:xfrm>
          <a:prstGeom prst="rect">
            <a:avLst/>
          </a:prstGeom>
        </p:spPr>
        <p:txBody>
          <a:bodyPr wrap="square">
            <a:spAutoFit/>
          </a:bodyPr>
          <a:lstStyle/>
          <a:p>
            <a:r>
              <a:rPr lang="en-US" sz="1050" dirty="0"/>
              <a:t>Y. </a:t>
            </a:r>
            <a:r>
              <a:rPr lang="en-US" sz="1050" dirty="0" err="1"/>
              <a:t>Takahide</a:t>
            </a:r>
            <a:r>
              <a:rPr lang="en-US" sz="1050" dirty="0"/>
              <a:t>, et al., Phys. Rev. B </a:t>
            </a:r>
            <a:r>
              <a:rPr lang="en-US" sz="1050" b="1" dirty="0"/>
              <a:t>89</a:t>
            </a:r>
            <a:r>
              <a:rPr lang="en-US" sz="1050" dirty="0"/>
              <a:t>, 235304 (2014)</a:t>
            </a: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721" y="4051810"/>
            <a:ext cx="2529078" cy="1142164"/>
          </a:xfrm>
          <a:prstGeom prst="rect">
            <a:avLst/>
          </a:prstGeom>
        </p:spPr>
      </p:pic>
      <p:sp>
        <p:nvSpPr>
          <p:cNvPr id="13" name="TextBox 12"/>
          <p:cNvSpPr txBox="1"/>
          <p:nvPr/>
        </p:nvSpPr>
        <p:spPr>
          <a:xfrm>
            <a:off x="544382" y="3733800"/>
            <a:ext cx="1773990" cy="307777"/>
          </a:xfrm>
          <a:prstGeom prst="rect">
            <a:avLst/>
          </a:prstGeom>
          <a:noFill/>
        </p:spPr>
        <p:txBody>
          <a:bodyPr wrap="square" rtlCol="0">
            <a:spAutoFit/>
          </a:bodyPr>
          <a:lstStyle/>
          <a:p>
            <a:r>
              <a:rPr lang="en-US" sz="1400" b="1" dirty="0">
                <a:solidFill>
                  <a:srgbClr val="C00000"/>
                </a:solidFill>
              </a:rPr>
              <a:t>Coulomb blockage</a:t>
            </a:r>
          </a:p>
        </p:txBody>
      </p:sp>
      <p:pic>
        <p:nvPicPr>
          <p:cNvPr id="14" name="Picture 13"/>
          <p:cNvPicPr>
            <a:picLocks noChangeAspect="1"/>
          </p:cNvPicPr>
          <p:nvPr/>
        </p:nvPicPr>
        <p:blipFill rotWithShape="1">
          <a:blip r:embed="rId7">
            <a:extLst>
              <a:ext uri="{28A0092B-C50C-407E-A947-70E740481C1C}">
                <a14:useLocalDpi xmlns:a14="http://schemas.microsoft.com/office/drawing/2010/main" val="0"/>
              </a:ext>
            </a:extLst>
          </a:blip>
          <a:srcRect r="-20901"/>
          <a:stretch/>
        </p:blipFill>
        <p:spPr>
          <a:xfrm>
            <a:off x="624721" y="5253425"/>
            <a:ext cx="2347080" cy="900768"/>
          </a:xfrm>
          <a:prstGeom prst="rect">
            <a:avLst/>
          </a:prstGeom>
        </p:spPr>
      </p:pic>
      <p:sp>
        <p:nvSpPr>
          <p:cNvPr id="23" name="Rectangle 22"/>
          <p:cNvSpPr/>
          <p:nvPr/>
        </p:nvSpPr>
        <p:spPr>
          <a:xfrm>
            <a:off x="6135596" y="5597858"/>
            <a:ext cx="2377574" cy="253916"/>
          </a:xfrm>
          <a:prstGeom prst="rect">
            <a:avLst/>
          </a:prstGeom>
        </p:spPr>
        <p:txBody>
          <a:bodyPr wrap="none">
            <a:spAutoFit/>
          </a:bodyPr>
          <a:lstStyle/>
          <a:p>
            <a:r>
              <a:rPr lang="en-US" sz="1050" dirty="0"/>
              <a:t>M. V. </a:t>
            </a:r>
            <a:r>
              <a:rPr lang="en-US" sz="1050" dirty="0" err="1"/>
              <a:t>Hauf</a:t>
            </a:r>
            <a:r>
              <a:rPr lang="en-US" sz="1050" i="1" dirty="0"/>
              <a:t> et al.</a:t>
            </a:r>
            <a:r>
              <a:rPr lang="en-US" sz="1050" dirty="0"/>
              <a:t>, Phys. Rev. B </a:t>
            </a:r>
            <a:r>
              <a:rPr lang="en-US" sz="1050" b="1" dirty="0"/>
              <a:t>89</a:t>
            </a:r>
            <a:r>
              <a:rPr lang="en-US" sz="1050" dirty="0"/>
              <a:t> (2014)</a:t>
            </a:r>
          </a:p>
        </p:txBody>
      </p:sp>
      <p:cxnSp>
        <p:nvCxnSpPr>
          <p:cNvPr id="29" name="Straight Connector 28"/>
          <p:cNvCxnSpPr/>
          <p:nvPr/>
        </p:nvCxnSpPr>
        <p:spPr>
          <a:xfrm>
            <a:off x="3935625" y="935782"/>
            <a:ext cx="0" cy="5506521"/>
          </a:xfrm>
          <a:prstGeom prst="line">
            <a:avLst/>
          </a:prstGeom>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4164875" y="597228"/>
            <a:ext cx="4510812" cy="338554"/>
          </a:xfrm>
          <a:prstGeom prst="rect">
            <a:avLst/>
          </a:prstGeom>
          <a:noFill/>
        </p:spPr>
        <p:txBody>
          <a:bodyPr wrap="square" rtlCol="0">
            <a:spAutoFit/>
          </a:bodyPr>
          <a:lstStyle/>
          <a:p>
            <a:r>
              <a:rPr lang="en-US" sz="1600" b="1" dirty="0">
                <a:solidFill>
                  <a:srgbClr val="C00000"/>
                </a:solidFill>
              </a:rPr>
              <a:t>Phase coherent quantum </a:t>
            </a:r>
            <a:r>
              <a:rPr lang="en-US" sz="1600" b="1" dirty="0" err="1">
                <a:solidFill>
                  <a:srgbClr val="C00000"/>
                </a:solidFill>
              </a:rPr>
              <a:t>magnetotransport</a:t>
            </a:r>
            <a:endParaRPr lang="en-US" sz="1600" b="1" dirty="0">
              <a:solidFill>
                <a:srgbClr val="C00000"/>
              </a:solidFill>
            </a:endParaRPr>
          </a:p>
        </p:txBody>
      </p:sp>
      <p:pic>
        <p:nvPicPr>
          <p:cNvPr id="32" name="Picture 3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49976" y="1143766"/>
            <a:ext cx="2182616" cy="1327387"/>
          </a:xfrm>
          <a:prstGeom prst="rect">
            <a:avLst/>
          </a:prstGeom>
        </p:spPr>
      </p:pic>
      <p:pic>
        <p:nvPicPr>
          <p:cNvPr id="33" name="Picture 32" descr="opticalpic.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96069" y="1143766"/>
            <a:ext cx="1136047" cy="1136047"/>
          </a:xfrm>
          <a:prstGeom prst="rect">
            <a:avLst/>
          </a:prstGeom>
        </p:spPr>
      </p:pic>
      <p:pic>
        <p:nvPicPr>
          <p:cNvPr id="34" name="Picture 33" descr="Graph50.jp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64875" y="2707126"/>
            <a:ext cx="4052389" cy="2431661"/>
          </a:xfrm>
          <a:prstGeom prst="rect">
            <a:avLst/>
          </a:prstGeom>
        </p:spPr>
      </p:pic>
      <p:pic>
        <p:nvPicPr>
          <p:cNvPr id="35" name="Picture 34" descr="Graph20.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08947" y="4710361"/>
            <a:ext cx="1743885" cy="1743885"/>
          </a:xfrm>
          <a:prstGeom prst="rect">
            <a:avLst/>
          </a:prstGeom>
        </p:spPr>
      </p:pic>
      <p:sp>
        <p:nvSpPr>
          <p:cNvPr id="19" name="TextBox 18"/>
          <p:cNvSpPr txBox="1"/>
          <p:nvPr/>
        </p:nvSpPr>
        <p:spPr>
          <a:xfrm>
            <a:off x="4367888" y="2458389"/>
            <a:ext cx="3067315" cy="276999"/>
          </a:xfrm>
          <a:prstGeom prst="rect">
            <a:avLst/>
          </a:prstGeo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ln>
            <a:noFill/>
          </a:ln>
        </p:spPr>
        <p:txBody>
          <a:bodyPr wrap="none" rtlCol="0">
            <a:spAutoFit/>
          </a:bodyPr>
          <a:lstStyle/>
          <a:p>
            <a:r>
              <a:rPr lang="en-US" sz="1200" dirty="0"/>
              <a:t>Weak </a:t>
            </a:r>
            <a:r>
              <a:rPr lang="en-US" sz="1200" dirty="0" err="1"/>
              <a:t>localisation</a:t>
            </a:r>
            <a:r>
              <a:rPr lang="en-US" sz="1200" dirty="0"/>
              <a:t> </a:t>
            </a:r>
            <a:r>
              <a:rPr lang="en-US" sz="1200" dirty="0">
                <a:sym typeface="Wingdings"/>
              </a:rPr>
              <a:t> weak anti-</a:t>
            </a:r>
            <a:r>
              <a:rPr lang="en-US" sz="1200" dirty="0" err="1">
                <a:sym typeface="Wingdings"/>
              </a:rPr>
              <a:t>localisation</a:t>
            </a:r>
            <a:endParaRPr lang="en-US" sz="1200" dirty="0"/>
          </a:p>
        </p:txBody>
      </p:sp>
      <p:sp>
        <p:nvSpPr>
          <p:cNvPr id="36" name="TextBox 35"/>
          <p:cNvSpPr txBox="1"/>
          <p:nvPr/>
        </p:nvSpPr>
        <p:spPr>
          <a:xfrm>
            <a:off x="5852832" y="4955837"/>
            <a:ext cx="1717094" cy="461665"/>
          </a:xfrm>
          <a:prstGeom prst="rect">
            <a:avLst/>
          </a:prstGeo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ln>
            <a:noFill/>
          </a:ln>
        </p:spPr>
        <p:txBody>
          <a:bodyPr wrap="square" rtlCol="0">
            <a:spAutoFit/>
          </a:bodyPr>
          <a:lstStyle/>
          <a:p>
            <a:r>
              <a:rPr lang="en-US" sz="1200" dirty="0"/>
              <a:t>Unusual tunable spin-orbit interaction</a:t>
            </a:r>
          </a:p>
        </p:txBody>
      </p:sp>
      <p:sp>
        <p:nvSpPr>
          <p:cNvPr id="37" name="TextBox 36"/>
          <p:cNvSpPr txBox="1"/>
          <p:nvPr/>
        </p:nvSpPr>
        <p:spPr>
          <a:xfrm>
            <a:off x="6135596" y="6352543"/>
            <a:ext cx="3054256" cy="261610"/>
          </a:xfrm>
          <a:prstGeom prst="rect">
            <a:avLst/>
          </a:prstGeom>
          <a:noFill/>
        </p:spPr>
        <p:txBody>
          <a:bodyPr wrap="square" rtlCol="0">
            <a:spAutoFit/>
          </a:bodyPr>
          <a:lstStyle/>
          <a:p>
            <a:r>
              <a:rPr lang="en-US" sz="1050" dirty="0"/>
              <a:t>G. </a:t>
            </a:r>
            <a:r>
              <a:rPr lang="en-US" sz="1050" dirty="0" err="1"/>
              <a:t>Akhgar</a:t>
            </a:r>
            <a:r>
              <a:rPr lang="en-US" sz="1050" dirty="0"/>
              <a:t>, et al., Nano Lett. </a:t>
            </a:r>
            <a:r>
              <a:rPr lang="en-US" sz="1050" b="1" dirty="0"/>
              <a:t>16</a:t>
            </a:r>
            <a:r>
              <a:rPr lang="en-US" sz="1050" dirty="0"/>
              <a:t>, 3768 (2016)</a:t>
            </a:r>
          </a:p>
        </p:txBody>
      </p:sp>
      <p:sp>
        <p:nvSpPr>
          <p:cNvPr id="21" name="TextBox 20"/>
          <p:cNvSpPr txBox="1"/>
          <p:nvPr/>
        </p:nvSpPr>
        <p:spPr>
          <a:xfrm>
            <a:off x="6135596" y="6157808"/>
            <a:ext cx="3054256" cy="261610"/>
          </a:xfrm>
          <a:prstGeom prst="rect">
            <a:avLst/>
          </a:prstGeom>
          <a:noFill/>
        </p:spPr>
        <p:txBody>
          <a:bodyPr wrap="square" rtlCol="0">
            <a:spAutoFit/>
          </a:bodyPr>
          <a:lstStyle/>
          <a:p>
            <a:r>
              <a:rPr lang="en-US" sz="1050" dirty="0"/>
              <a:t>M. Edmonds, et al., Nano Lett. </a:t>
            </a:r>
            <a:r>
              <a:rPr lang="en-US" sz="1050" b="1" dirty="0"/>
              <a:t>15</a:t>
            </a:r>
            <a:r>
              <a:rPr lang="en-US" sz="1050" dirty="0"/>
              <a:t>, 16 (2014)</a:t>
            </a:r>
          </a:p>
        </p:txBody>
      </p:sp>
    </p:spTree>
    <p:extLst>
      <p:ext uri="{BB962C8B-B14F-4D97-AF65-F5344CB8AC3E}">
        <p14:creationId xmlns:p14="http://schemas.microsoft.com/office/powerpoint/2010/main" val="1416987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28" y="213346"/>
            <a:ext cx="8208143" cy="836960"/>
          </a:xfrm>
        </p:spPr>
        <p:txBody>
          <a:bodyPr/>
          <a:lstStyle/>
          <a:p>
            <a:r>
              <a:rPr lang="en-US" sz="2800" dirty="0"/>
              <a:t>Problems with Air-induced Surface Doping </a:t>
            </a:r>
          </a:p>
        </p:txBody>
      </p:sp>
      <p:sp>
        <p:nvSpPr>
          <p:cNvPr id="4" name="TextBox 3"/>
          <p:cNvSpPr txBox="1"/>
          <p:nvPr/>
        </p:nvSpPr>
        <p:spPr>
          <a:xfrm>
            <a:off x="571500" y="1143000"/>
            <a:ext cx="8001000" cy="3693319"/>
          </a:xfrm>
          <a:prstGeom prst="rect">
            <a:avLst/>
          </a:prstGeom>
          <a:noFill/>
        </p:spPr>
        <p:txBody>
          <a:bodyPr wrap="square" rtlCol="0">
            <a:spAutoFit/>
          </a:bodyPr>
          <a:lstStyle/>
          <a:p>
            <a:pPr marL="285750" indent="-285750">
              <a:buFont typeface="Wingdings" charset="2"/>
              <a:buChar char="Ø"/>
            </a:pPr>
            <a:r>
              <a:rPr lang="en-US" dirty="0"/>
              <a:t>Poor thermal stability</a:t>
            </a:r>
          </a:p>
          <a:p>
            <a:pPr marL="285750" indent="-285750">
              <a:buFont typeface="Wingdings" charset="2"/>
              <a:buChar char="Ø"/>
            </a:pPr>
            <a:endParaRPr lang="en-US" dirty="0"/>
          </a:p>
          <a:p>
            <a:pPr marL="285750" indent="-285750">
              <a:buFont typeface="Wingdings" charset="2"/>
              <a:buChar char="Ø"/>
            </a:pPr>
            <a:r>
              <a:rPr lang="en-US" dirty="0"/>
              <a:t>Significant variance in device performance and characteristics</a:t>
            </a:r>
          </a:p>
          <a:p>
            <a:pPr marL="285750" indent="-285750">
              <a:buFont typeface="Wingdings" charset="2"/>
              <a:buChar char="Ø"/>
            </a:pPr>
            <a:endParaRPr lang="en-US" dirty="0"/>
          </a:p>
          <a:p>
            <a:pPr marL="285750" indent="-285750">
              <a:buFont typeface="Wingdings" charset="2"/>
              <a:buChar char="Ø"/>
            </a:pPr>
            <a:r>
              <a:rPr lang="en-US" dirty="0"/>
              <a:t>Drain current degradation</a:t>
            </a:r>
          </a:p>
          <a:p>
            <a:pPr marL="285750" indent="-285750">
              <a:buFont typeface="Wingdings" charset="2"/>
              <a:buChar char="Ø"/>
            </a:pPr>
            <a:endParaRPr lang="en-US" dirty="0"/>
          </a:p>
          <a:p>
            <a:pPr marL="285750" indent="-285750">
              <a:buFont typeface="Wingdings" charset="2"/>
              <a:buChar char="Ø"/>
            </a:pPr>
            <a:endParaRPr lang="en-US" dirty="0"/>
          </a:p>
          <a:p>
            <a:pPr marL="285750" indent="-285750">
              <a:buFont typeface="Wingdings" charset="2"/>
              <a:buChar char="Ø"/>
            </a:pPr>
            <a:endParaRPr lang="en-US" dirty="0"/>
          </a:p>
          <a:p>
            <a:pPr marL="285750" indent="-285750">
              <a:buFont typeface="Wingdings" charset="2"/>
              <a:buChar char="Ø"/>
            </a:pPr>
            <a:endParaRPr lang="en-US" dirty="0"/>
          </a:p>
          <a:p>
            <a:pPr marL="285750" indent="-285750">
              <a:buFont typeface="Wingdings" charset="2"/>
              <a:buChar char="Ø"/>
            </a:pPr>
            <a:endParaRPr lang="en-US" dirty="0"/>
          </a:p>
          <a:p>
            <a:pPr marL="285750" indent="-285750">
              <a:buFont typeface="Wingdings" charset="2"/>
              <a:buChar char="Ø"/>
            </a:pPr>
            <a:endParaRPr lang="en-US" dirty="0"/>
          </a:p>
          <a:p>
            <a:pPr marL="285750" indent="-285750">
              <a:buFont typeface="Wingdings" charset="2"/>
              <a:buChar char="Ø"/>
            </a:pPr>
            <a:endParaRPr lang="en-US" dirty="0"/>
          </a:p>
          <a:p>
            <a:pPr marL="285750" indent="-285750">
              <a:buFont typeface="Wingdings" charset="2"/>
              <a:buChar char="Ø"/>
            </a:pPr>
            <a:r>
              <a:rPr lang="en-US" dirty="0"/>
              <a:t>Early source-drain breakdown (limits power handling) </a:t>
            </a:r>
          </a:p>
        </p:txBody>
      </p:sp>
      <p:pic>
        <p:nvPicPr>
          <p:cNvPr id="6" name="Picture 5"/>
          <p:cNvPicPr>
            <a:picLocks noChangeAspect="1"/>
          </p:cNvPicPr>
          <p:nvPr/>
        </p:nvPicPr>
        <p:blipFill>
          <a:blip r:embed="rId3"/>
          <a:stretch>
            <a:fillRect/>
          </a:stretch>
        </p:blipFill>
        <p:spPr>
          <a:xfrm>
            <a:off x="4071289" y="2165349"/>
            <a:ext cx="2665268" cy="2292350"/>
          </a:xfrm>
          <a:prstGeom prst="rect">
            <a:avLst/>
          </a:prstGeom>
        </p:spPr>
      </p:pic>
      <p:pic>
        <p:nvPicPr>
          <p:cNvPr id="7" name="Picture 6"/>
          <p:cNvPicPr>
            <a:picLocks noChangeAspect="1"/>
          </p:cNvPicPr>
          <p:nvPr/>
        </p:nvPicPr>
        <p:blipFill>
          <a:blip r:embed="rId4"/>
          <a:stretch>
            <a:fillRect/>
          </a:stretch>
        </p:blipFill>
        <p:spPr>
          <a:xfrm>
            <a:off x="6318250" y="4457699"/>
            <a:ext cx="1987550" cy="2048393"/>
          </a:xfrm>
          <a:prstGeom prst="rect">
            <a:avLst/>
          </a:prstGeom>
        </p:spPr>
      </p:pic>
      <p:sp>
        <p:nvSpPr>
          <p:cNvPr id="8" name="TextBox 7"/>
          <p:cNvSpPr txBox="1"/>
          <p:nvPr/>
        </p:nvSpPr>
        <p:spPr>
          <a:xfrm>
            <a:off x="6735354" y="3871267"/>
            <a:ext cx="2392363" cy="461665"/>
          </a:xfrm>
          <a:prstGeom prst="rect">
            <a:avLst/>
          </a:prstGeom>
          <a:noFill/>
        </p:spPr>
        <p:txBody>
          <a:bodyPr wrap="square" rtlCol="0">
            <a:spAutoFit/>
          </a:bodyPr>
          <a:lstStyle/>
          <a:p>
            <a:r>
              <a:rPr lang="en-US" sz="1200" dirty="0"/>
              <a:t>M. </a:t>
            </a:r>
            <a:r>
              <a:rPr lang="en-US" sz="1200" dirty="0" err="1"/>
              <a:t>Kasu</a:t>
            </a:r>
            <a:r>
              <a:rPr lang="en-US" sz="1200" dirty="0"/>
              <a:t> </a:t>
            </a:r>
            <a:r>
              <a:rPr lang="en-US" sz="1200" i="1" dirty="0"/>
              <a:t>et al.</a:t>
            </a:r>
            <a:r>
              <a:rPr lang="en-US" sz="1200" dirty="0"/>
              <a:t>, Diamond </a:t>
            </a:r>
            <a:r>
              <a:rPr lang="en-US" sz="1200" dirty="0" err="1"/>
              <a:t>Relat</a:t>
            </a:r>
            <a:r>
              <a:rPr lang="en-US" sz="1200" dirty="0"/>
              <a:t>. Mater. </a:t>
            </a:r>
            <a:r>
              <a:rPr lang="en-US" sz="1200" b="1" dirty="0"/>
              <a:t>16</a:t>
            </a:r>
            <a:r>
              <a:rPr lang="en-US" sz="1200" dirty="0"/>
              <a:t>, 1010 (2007)</a:t>
            </a:r>
          </a:p>
        </p:txBody>
      </p:sp>
    </p:spTree>
    <p:extLst>
      <p:ext uri="{BB962C8B-B14F-4D97-AF65-F5344CB8AC3E}">
        <p14:creationId xmlns:p14="http://schemas.microsoft.com/office/powerpoint/2010/main" val="2164109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28" y="241148"/>
            <a:ext cx="8208143" cy="476920"/>
          </a:xfrm>
        </p:spPr>
        <p:txBody>
          <a:bodyPr/>
          <a:lstStyle/>
          <a:p>
            <a:r>
              <a:rPr lang="en-US" sz="2800" dirty="0"/>
              <a:t>Surface Transfer Doping of Diamond by Solid State Acceptors</a:t>
            </a:r>
          </a:p>
        </p:txBody>
      </p:sp>
      <p:sp>
        <p:nvSpPr>
          <p:cNvPr id="3" name="Text Placeholder 2"/>
          <p:cNvSpPr>
            <a:spLocks noGrp="1"/>
          </p:cNvSpPr>
          <p:nvPr>
            <p:ph type="body" idx="1"/>
          </p:nvPr>
        </p:nvSpPr>
        <p:spPr>
          <a:xfrm>
            <a:off x="408958" y="1002724"/>
            <a:ext cx="8208143" cy="582870"/>
          </a:xfrm>
        </p:spPr>
        <p:txBody>
          <a:bodyPr/>
          <a:lstStyle/>
          <a:p>
            <a:pPr marL="285750" indent="-285750">
              <a:buFont typeface="Wingdings" charset="2"/>
              <a:buChar char="§"/>
            </a:pPr>
            <a:r>
              <a:rPr lang="en-US" sz="2000" dirty="0"/>
              <a:t>Further improving the device stability and power handling requires alternative solid state surface acceptors.  </a:t>
            </a:r>
          </a:p>
        </p:txBody>
      </p:sp>
      <p:sp>
        <p:nvSpPr>
          <p:cNvPr id="5" name="TextBox 4"/>
          <p:cNvSpPr txBox="1"/>
          <p:nvPr/>
        </p:nvSpPr>
        <p:spPr>
          <a:xfrm>
            <a:off x="1619672" y="4784937"/>
            <a:ext cx="6020381" cy="1354217"/>
          </a:xfrm>
          <a:prstGeom prst="rect">
            <a:avLst/>
          </a:prstGeom>
          <a:noFill/>
        </p:spPr>
        <p:txBody>
          <a:bodyPr wrap="square" rtlCol="0">
            <a:spAutoFit/>
          </a:bodyPr>
          <a:lstStyle/>
          <a:p>
            <a:r>
              <a:rPr lang="en-US" sz="1600" u="sng" dirty="0">
                <a:solidFill>
                  <a:srgbClr val="63513D"/>
                </a:solidFill>
              </a:rPr>
              <a:t>Desirable properties of surface acceptors</a:t>
            </a:r>
          </a:p>
          <a:p>
            <a:pPr marL="285750" indent="-285750">
              <a:buFont typeface="Wingdings" charset="2"/>
              <a:buChar char="§"/>
            </a:pPr>
            <a:r>
              <a:rPr lang="en-US" sz="1600" dirty="0">
                <a:solidFill>
                  <a:srgbClr val="63513D"/>
                </a:solidFill>
              </a:rPr>
              <a:t>Electron affinity &gt; </a:t>
            </a:r>
            <a:r>
              <a:rPr lang="en-US" sz="1600" dirty="0" err="1">
                <a:solidFill>
                  <a:srgbClr val="63513D"/>
                </a:solidFill>
              </a:rPr>
              <a:t>ionisation</a:t>
            </a:r>
            <a:r>
              <a:rPr lang="en-US" sz="1600" dirty="0">
                <a:solidFill>
                  <a:srgbClr val="63513D"/>
                </a:solidFill>
              </a:rPr>
              <a:t> energy of diamond (~ 4.0 eV)</a:t>
            </a:r>
          </a:p>
          <a:p>
            <a:pPr marL="285750" indent="-285750">
              <a:buFont typeface="Wingdings" charset="2"/>
              <a:buChar char="§"/>
            </a:pPr>
            <a:r>
              <a:rPr lang="en-US" sz="1600" dirty="0">
                <a:solidFill>
                  <a:srgbClr val="63513D"/>
                </a:solidFill>
              </a:rPr>
              <a:t>Easy to deposit</a:t>
            </a:r>
          </a:p>
          <a:p>
            <a:pPr marL="285750" indent="-285750">
              <a:buFont typeface="Wingdings" charset="2"/>
              <a:buChar char="§"/>
            </a:pPr>
            <a:r>
              <a:rPr lang="en-US" sz="1600" dirty="0">
                <a:solidFill>
                  <a:srgbClr val="63513D"/>
                </a:solidFill>
              </a:rPr>
              <a:t>Thermally stable</a:t>
            </a:r>
          </a:p>
          <a:p>
            <a:pPr marL="285750" indent="-285750">
              <a:buFont typeface="Wingdings" charset="2"/>
              <a:buChar char="§"/>
            </a:pPr>
            <a:r>
              <a:rPr lang="en-US" sz="1600" dirty="0">
                <a:solidFill>
                  <a:srgbClr val="63513D"/>
                </a:solidFill>
              </a:rPr>
              <a:t>Non-conductive</a:t>
            </a:r>
          </a:p>
        </p:txBody>
      </p:sp>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t="6888"/>
          <a:stretch/>
        </p:blipFill>
        <p:spPr>
          <a:xfrm>
            <a:off x="1111633" y="1911349"/>
            <a:ext cx="6305886" cy="2754075"/>
          </a:xfrm>
          <a:prstGeom prst="rect">
            <a:avLst/>
          </a:prstGeom>
        </p:spPr>
      </p:pic>
      <p:sp>
        <p:nvSpPr>
          <p:cNvPr id="14" name="Rectangle 13"/>
          <p:cNvSpPr/>
          <p:nvPr/>
        </p:nvSpPr>
        <p:spPr>
          <a:xfrm>
            <a:off x="7293166" y="1582117"/>
            <a:ext cx="649501" cy="6830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a:spLocks noChangeArrowheads="1"/>
          </p:cNvSpPr>
          <p:nvPr/>
        </p:nvSpPr>
        <p:spPr bwMode="auto">
          <a:xfrm>
            <a:off x="3840411" y="2380713"/>
            <a:ext cx="1368425" cy="433388"/>
          </a:xfrm>
          <a:prstGeom prst="rect">
            <a:avLst/>
          </a:prstGeom>
          <a:solidFill>
            <a:schemeClr val="accent1"/>
          </a:solidFill>
          <a:ln w="9525">
            <a:solidFill>
              <a:schemeClr val="tx1"/>
            </a:solidFill>
            <a:miter lim="800000"/>
            <a:headEnd/>
            <a:tailEnd/>
          </a:ln>
        </p:spPr>
        <p:txBody>
          <a:bodyPr wrap="none" anchor="ctr"/>
          <a:lstStyle/>
          <a:p>
            <a:pPr algn="ctr"/>
            <a:r>
              <a:rPr lang="en-US" altLang="zh-CN" sz="1400" dirty="0">
                <a:latin typeface="Arial" pitchFamily="34" charset="0"/>
              </a:rPr>
              <a:t>conduction</a:t>
            </a:r>
          </a:p>
        </p:txBody>
      </p:sp>
      <p:sp>
        <p:nvSpPr>
          <p:cNvPr id="8" name="Rectangle 7"/>
          <p:cNvSpPr>
            <a:spLocks noChangeArrowheads="1"/>
          </p:cNvSpPr>
          <p:nvPr/>
        </p:nvSpPr>
        <p:spPr bwMode="auto">
          <a:xfrm>
            <a:off x="3840411" y="3606263"/>
            <a:ext cx="1368425" cy="433388"/>
          </a:xfrm>
          <a:prstGeom prst="rect">
            <a:avLst/>
          </a:prstGeom>
          <a:solidFill>
            <a:srgbClr val="777777"/>
          </a:solidFill>
          <a:ln w="9525">
            <a:solidFill>
              <a:schemeClr val="tx1"/>
            </a:solidFill>
            <a:miter lim="800000"/>
            <a:headEnd/>
            <a:tailEnd/>
          </a:ln>
        </p:spPr>
        <p:txBody>
          <a:bodyPr wrap="none" anchor="ctr"/>
          <a:lstStyle/>
          <a:p>
            <a:pPr algn="ctr"/>
            <a:r>
              <a:rPr lang="en-US" altLang="zh-CN" sz="1400">
                <a:latin typeface="Arial" pitchFamily="34" charset="0"/>
              </a:rPr>
              <a:t>valence</a:t>
            </a:r>
          </a:p>
        </p:txBody>
      </p:sp>
      <p:sp>
        <p:nvSpPr>
          <p:cNvPr id="9" name="Line 10"/>
          <p:cNvSpPr>
            <a:spLocks noChangeShapeType="1"/>
          </p:cNvSpPr>
          <p:nvPr/>
        </p:nvSpPr>
        <p:spPr bwMode="auto">
          <a:xfrm>
            <a:off x="3841006" y="3172826"/>
            <a:ext cx="1368425" cy="0"/>
          </a:xfrm>
          <a:prstGeom prst="line">
            <a:avLst/>
          </a:prstGeom>
          <a:noFill/>
          <a:ln w="9525">
            <a:solidFill>
              <a:schemeClr val="tx1"/>
            </a:solidFill>
            <a:prstDash val="dash"/>
            <a:round/>
            <a:headEnd/>
            <a:tailEnd/>
          </a:ln>
        </p:spPr>
        <p:txBody>
          <a:bodyPr/>
          <a:lstStyle/>
          <a:p>
            <a:endParaRPr lang="en-US" sz="1600"/>
          </a:p>
        </p:txBody>
      </p:sp>
      <p:sp>
        <p:nvSpPr>
          <p:cNvPr id="10" name="Oval 9"/>
          <p:cNvSpPr/>
          <p:nvPr/>
        </p:nvSpPr>
        <p:spPr bwMode="auto">
          <a:xfrm>
            <a:off x="3965590" y="3644983"/>
            <a:ext cx="91440" cy="9144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charset="0"/>
              <a:ea typeface="宋体" pitchFamily="2" charset="-122"/>
            </a:endParaRPr>
          </a:p>
        </p:txBody>
      </p:sp>
      <p:sp>
        <p:nvSpPr>
          <p:cNvPr id="11" name="Oval 10"/>
          <p:cNvSpPr/>
          <p:nvPr/>
        </p:nvSpPr>
        <p:spPr bwMode="auto">
          <a:xfrm>
            <a:off x="4201046" y="3644983"/>
            <a:ext cx="91440" cy="9144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charset="0"/>
              <a:ea typeface="宋体" pitchFamily="2" charset="-122"/>
            </a:endParaRPr>
          </a:p>
        </p:txBody>
      </p:sp>
      <p:sp>
        <p:nvSpPr>
          <p:cNvPr id="12" name="Oval 11"/>
          <p:cNvSpPr/>
          <p:nvPr/>
        </p:nvSpPr>
        <p:spPr bwMode="auto">
          <a:xfrm>
            <a:off x="4469646" y="3644983"/>
            <a:ext cx="91440" cy="9144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charset="0"/>
              <a:ea typeface="宋体" pitchFamily="2" charset="-122"/>
            </a:endParaRPr>
          </a:p>
        </p:txBody>
      </p:sp>
      <p:sp>
        <p:nvSpPr>
          <p:cNvPr id="15" name="Oval 14"/>
          <p:cNvSpPr/>
          <p:nvPr/>
        </p:nvSpPr>
        <p:spPr bwMode="auto">
          <a:xfrm>
            <a:off x="4757678" y="3644983"/>
            <a:ext cx="91440" cy="9144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charset="0"/>
              <a:ea typeface="宋体" pitchFamily="2" charset="-122"/>
            </a:endParaRPr>
          </a:p>
        </p:txBody>
      </p:sp>
      <p:sp>
        <p:nvSpPr>
          <p:cNvPr id="16" name="Oval 15"/>
          <p:cNvSpPr/>
          <p:nvPr/>
        </p:nvSpPr>
        <p:spPr bwMode="auto">
          <a:xfrm>
            <a:off x="5045710" y="3644983"/>
            <a:ext cx="91440" cy="9144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charset="0"/>
              <a:ea typeface="宋体" pitchFamily="2" charset="-122"/>
            </a:endParaRPr>
          </a:p>
        </p:txBody>
      </p:sp>
      <p:sp>
        <p:nvSpPr>
          <p:cNvPr id="17" name="TextBox 16"/>
          <p:cNvSpPr txBox="1"/>
          <p:nvPr/>
        </p:nvSpPr>
        <p:spPr>
          <a:xfrm>
            <a:off x="3499809" y="2956802"/>
            <a:ext cx="504056" cy="369332"/>
          </a:xfrm>
          <a:prstGeom prst="rect">
            <a:avLst/>
          </a:prstGeom>
          <a:noFill/>
        </p:spPr>
        <p:txBody>
          <a:bodyPr wrap="square" rtlCol="0">
            <a:spAutoFit/>
          </a:bodyPr>
          <a:lstStyle/>
          <a:p>
            <a:r>
              <a:rPr lang="en-US" i="1" dirty="0" err="1"/>
              <a:t>E</a:t>
            </a:r>
            <a:r>
              <a:rPr lang="en-US" i="1" baseline="-25000" dirty="0" err="1"/>
              <a:t>i</a:t>
            </a:r>
            <a:endParaRPr lang="en-US" i="1" baseline="-25000" dirty="0"/>
          </a:p>
        </p:txBody>
      </p:sp>
      <p:grpSp>
        <p:nvGrpSpPr>
          <p:cNvPr id="18" name="Group 17"/>
          <p:cNvGrpSpPr/>
          <p:nvPr/>
        </p:nvGrpSpPr>
        <p:grpSpPr>
          <a:xfrm>
            <a:off x="3840411" y="3124813"/>
            <a:ext cx="1915335" cy="564090"/>
            <a:chOff x="1000481" y="2154122"/>
            <a:chExt cx="1915335" cy="564090"/>
          </a:xfrm>
        </p:grpSpPr>
        <p:grpSp>
          <p:nvGrpSpPr>
            <p:cNvPr id="19" name="Group 18"/>
            <p:cNvGrpSpPr/>
            <p:nvPr/>
          </p:nvGrpSpPr>
          <p:grpSpPr>
            <a:xfrm>
              <a:off x="1000481" y="2301559"/>
              <a:ext cx="1627303" cy="349047"/>
              <a:chOff x="1000481" y="2301559"/>
              <a:chExt cx="1627303" cy="349047"/>
            </a:xfrm>
          </p:grpSpPr>
          <p:sp>
            <p:nvSpPr>
              <p:cNvPr id="22" name="Line 11"/>
              <p:cNvSpPr>
                <a:spLocks noChangeShapeType="1"/>
              </p:cNvSpPr>
              <p:nvPr/>
            </p:nvSpPr>
            <p:spPr bwMode="auto">
              <a:xfrm>
                <a:off x="1000481" y="2536635"/>
                <a:ext cx="1368425" cy="0"/>
              </a:xfrm>
              <a:prstGeom prst="line">
                <a:avLst/>
              </a:prstGeom>
              <a:noFill/>
              <a:ln w="12700">
                <a:solidFill>
                  <a:schemeClr val="tx1"/>
                </a:solidFill>
                <a:round/>
                <a:headEnd/>
                <a:tailEnd/>
              </a:ln>
            </p:spPr>
            <p:txBody>
              <a:bodyPr/>
              <a:lstStyle/>
              <a:p>
                <a:endParaRPr lang="en-US" sz="1600"/>
              </a:p>
            </p:txBody>
          </p:sp>
          <p:grpSp>
            <p:nvGrpSpPr>
              <p:cNvPr id="23" name="Group 22"/>
              <p:cNvGrpSpPr/>
              <p:nvPr/>
            </p:nvGrpSpPr>
            <p:grpSpPr>
              <a:xfrm>
                <a:off x="1001076" y="2312052"/>
                <a:ext cx="504056" cy="338554"/>
                <a:chOff x="3070465" y="3435151"/>
                <a:chExt cx="504056" cy="338554"/>
              </a:xfrm>
            </p:grpSpPr>
            <p:sp>
              <p:nvSpPr>
                <p:cNvPr id="36" name="Oval 35"/>
                <p:cNvSpPr/>
                <p:nvPr/>
              </p:nvSpPr>
              <p:spPr bwMode="auto">
                <a:xfrm>
                  <a:off x="3120792" y="3561968"/>
                  <a:ext cx="155064" cy="15506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Times" charset="0"/>
                    <a:ea typeface="宋体" pitchFamily="2" charset="-122"/>
                  </a:endParaRPr>
                </a:p>
              </p:txBody>
            </p:sp>
            <p:sp>
              <p:nvSpPr>
                <p:cNvPr id="37" name="TextBox 36"/>
                <p:cNvSpPr txBox="1"/>
                <p:nvPr/>
              </p:nvSpPr>
              <p:spPr>
                <a:xfrm>
                  <a:off x="3070465" y="3435151"/>
                  <a:ext cx="504056" cy="338554"/>
                </a:xfrm>
                <a:prstGeom prst="rect">
                  <a:avLst/>
                </a:prstGeom>
                <a:noFill/>
              </p:spPr>
              <p:txBody>
                <a:bodyPr wrap="square" rtlCol="0">
                  <a:spAutoFit/>
                </a:bodyPr>
                <a:lstStyle/>
                <a:p>
                  <a:r>
                    <a:rPr lang="en-US" sz="1600"/>
                    <a:t>-</a:t>
                  </a:r>
                  <a:endParaRPr lang="en-US" sz="1600" dirty="0"/>
                </a:p>
              </p:txBody>
            </p:sp>
          </p:grpSp>
          <p:grpSp>
            <p:nvGrpSpPr>
              <p:cNvPr id="24" name="Group 23"/>
              <p:cNvGrpSpPr/>
              <p:nvPr/>
            </p:nvGrpSpPr>
            <p:grpSpPr>
              <a:xfrm>
                <a:off x="1278475" y="2306503"/>
                <a:ext cx="504056" cy="338554"/>
                <a:chOff x="3070465" y="3440094"/>
                <a:chExt cx="504056" cy="338554"/>
              </a:xfrm>
            </p:grpSpPr>
            <p:sp>
              <p:nvSpPr>
                <p:cNvPr id="34" name="Oval 33"/>
                <p:cNvSpPr/>
                <p:nvPr/>
              </p:nvSpPr>
              <p:spPr bwMode="auto">
                <a:xfrm>
                  <a:off x="3120792" y="3561968"/>
                  <a:ext cx="155064" cy="15506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Times" charset="0"/>
                    <a:ea typeface="宋体" pitchFamily="2" charset="-122"/>
                  </a:endParaRPr>
                </a:p>
              </p:txBody>
            </p:sp>
            <p:sp>
              <p:nvSpPr>
                <p:cNvPr id="35" name="TextBox 34"/>
                <p:cNvSpPr txBox="1"/>
                <p:nvPr/>
              </p:nvSpPr>
              <p:spPr>
                <a:xfrm>
                  <a:off x="3070465" y="3440094"/>
                  <a:ext cx="504056" cy="338554"/>
                </a:xfrm>
                <a:prstGeom prst="rect">
                  <a:avLst/>
                </a:prstGeom>
                <a:noFill/>
              </p:spPr>
              <p:txBody>
                <a:bodyPr wrap="square" rtlCol="0">
                  <a:spAutoFit/>
                </a:bodyPr>
                <a:lstStyle/>
                <a:p>
                  <a:r>
                    <a:rPr lang="en-US" sz="1600" dirty="0"/>
                    <a:t>-</a:t>
                  </a:r>
                </a:p>
              </p:txBody>
            </p:sp>
          </p:grpSp>
          <p:grpSp>
            <p:nvGrpSpPr>
              <p:cNvPr id="25" name="Group 24"/>
              <p:cNvGrpSpPr/>
              <p:nvPr/>
            </p:nvGrpSpPr>
            <p:grpSpPr>
              <a:xfrm>
                <a:off x="1545241" y="2306503"/>
                <a:ext cx="504056" cy="338554"/>
                <a:chOff x="3070465" y="3440094"/>
                <a:chExt cx="504056" cy="338554"/>
              </a:xfrm>
            </p:grpSpPr>
            <p:sp>
              <p:nvSpPr>
                <p:cNvPr id="32" name="Oval 31"/>
                <p:cNvSpPr/>
                <p:nvPr/>
              </p:nvSpPr>
              <p:spPr bwMode="auto">
                <a:xfrm>
                  <a:off x="3120792" y="3561968"/>
                  <a:ext cx="155064" cy="15506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Times" charset="0"/>
                    <a:ea typeface="宋体" pitchFamily="2" charset="-122"/>
                  </a:endParaRPr>
                </a:p>
              </p:txBody>
            </p:sp>
            <p:sp>
              <p:nvSpPr>
                <p:cNvPr id="33" name="TextBox 32"/>
                <p:cNvSpPr txBox="1"/>
                <p:nvPr/>
              </p:nvSpPr>
              <p:spPr>
                <a:xfrm>
                  <a:off x="3070465" y="3440094"/>
                  <a:ext cx="504056" cy="338554"/>
                </a:xfrm>
                <a:prstGeom prst="rect">
                  <a:avLst/>
                </a:prstGeom>
                <a:noFill/>
              </p:spPr>
              <p:txBody>
                <a:bodyPr wrap="square" rtlCol="0">
                  <a:spAutoFit/>
                </a:bodyPr>
                <a:lstStyle/>
                <a:p>
                  <a:r>
                    <a:rPr lang="en-US" sz="1600" dirty="0"/>
                    <a:t>-</a:t>
                  </a:r>
                </a:p>
              </p:txBody>
            </p:sp>
          </p:grpSp>
          <p:grpSp>
            <p:nvGrpSpPr>
              <p:cNvPr id="26" name="Group 25"/>
              <p:cNvGrpSpPr/>
              <p:nvPr/>
            </p:nvGrpSpPr>
            <p:grpSpPr>
              <a:xfrm>
                <a:off x="1825063" y="2303840"/>
                <a:ext cx="504056" cy="338554"/>
                <a:chOff x="3070465" y="3435149"/>
                <a:chExt cx="504056" cy="338554"/>
              </a:xfrm>
            </p:grpSpPr>
            <p:sp>
              <p:nvSpPr>
                <p:cNvPr id="30" name="Oval 29"/>
                <p:cNvSpPr/>
                <p:nvPr/>
              </p:nvSpPr>
              <p:spPr bwMode="auto">
                <a:xfrm>
                  <a:off x="3120792" y="3561968"/>
                  <a:ext cx="155064" cy="15506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Times" charset="0"/>
                    <a:ea typeface="宋体" pitchFamily="2" charset="-122"/>
                  </a:endParaRPr>
                </a:p>
              </p:txBody>
            </p:sp>
            <p:sp>
              <p:nvSpPr>
                <p:cNvPr id="31" name="TextBox 30"/>
                <p:cNvSpPr txBox="1"/>
                <p:nvPr/>
              </p:nvSpPr>
              <p:spPr>
                <a:xfrm>
                  <a:off x="3070465" y="3435149"/>
                  <a:ext cx="504056" cy="338554"/>
                </a:xfrm>
                <a:prstGeom prst="rect">
                  <a:avLst/>
                </a:prstGeom>
                <a:noFill/>
              </p:spPr>
              <p:txBody>
                <a:bodyPr wrap="square" rtlCol="0">
                  <a:spAutoFit/>
                </a:bodyPr>
                <a:lstStyle/>
                <a:p>
                  <a:r>
                    <a:rPr lang="en-US" sz="1600" dirty="0"/>
                    <a:t>-</a:t>
                  </a:r>
                </a:p>
              </p:txBody>
            </p:sp>
          </p:grpSp>
          <p:grpSp>
            <p:nvGrpSpPr>
              <p:cNvPr id="27" name="Group 26"/>
              <p:cNvGrpSpPr/>
              <p:nvPr/>
            </p:nvGrpSpPr>
            <p:grpSpPr>
              <a:xfrm>
                <a:off x="2123728" y="2301559"/>
                <a:ext cx="504056" cy="338554"/>
                <a:chOff x="3070465" y="3435150"/>
                <a:chExt cx="504056" cy="338554"/>
              </a:xfrm>
            </p:grpSpPr>
            <p:sp>
              <p:nvSpPr>
                <p:cNvPr id="28" name="Oval 27"/>
                <p:cNvSpPr/>
                <p:nvPr/>
              </p:nvSpPr>
              <p:spPr bwMode="auto">
                <a:xfrm>
                  <a:off x="3120792" y="3561968"/>
                  <a:ext cx="155064" cy="15506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Times" charset="0"/>
                    <a:ea typeface="宋体" pitchFamily="2" charset="-122"/>
                  </a:endParaRPr>
                </a:p>
              </p:txBody>
            </p:sp>
            <p:sp>
              <p:nvSpPr>
                <p:cNvPr id="29" name="TextBox 28"/>
                <p:cNvSpPr txBox="1"/>
                <p:nvPr/>
              </p:nvSpPr>
              <p:spPr>
                <a:xfrm>
                  <a:off x="3070465" y="3435150"/>
                  <a:ext cx="504056" cy="338554"/>
                </a:xfrm>
                <a:prstGeom prst="rect">
                  <a:avLst/>
                </a:prstGeom>
                <a:noFill/>
              </p:spPr>
              <p:txBody>
                <a:bodyPr wrap="square" rtlCol="0">
                  <a:spAutoFit/>
                </a:bodyPr>
                <a:lstStyle/>
                <a:p>
                  <a:r>
                    <a:rPr lang="en-US" sz="1600" dirty="0"/>
                    <a:t>-</a:t>
                  </a:r>
                </a:p>
              </p:txBody>
            </p:sp>
          </p:grpSp>
        </p:grpSp>
        <p:sp>
          <p:nvSpPr>
            <p:cNvPr id="20" name="TextBox 19"/>
            <p:cNvSpPr txBox="1"/>
            <p:nvPr/>
          </p:nvSpPr>
          <p:spPr>
            <a:xfrm>
              <a:off x="1115616" y="2154122"/>
              <a:ext cx="1368152" cy="276999"/>
            </a:xfrm>
            <a:prstGeom prst="rect">
              <a:avLst/>
            </a:prstGeom>
            <a:noFill/>
          </p:spPr>
          <p:txBody>
            <a:bodyPr wrap="square" rtlCol="0">
              <a:spAutoFit/>
            </a:bodyPr>
            <a:lstStyle/>
            <a:p>
              <a:r>
                <a:rPr lang="en-US" sz="1200" dirty="0"/>
                <a:t>Acceptor ions</a:t>
              </a:r>
            </a:p>
          </p:txBody>
        </p:sp>
        <p:sp>
          <p:nvSpPr>
            <p:cNvPr id="21" name="TextBox 20"/>
            <p:cNvSpPr txBox="1"/>
            <p:nvPr/>
          </p:nvSpPr>
          <p:spPr>
            <a:xfrm>
              <a:off x="2411760" y="2348880"/>
              <a:ext cx="504056" cy="369332"/>
            </a:xfrm>
            <a:prstGeom prst="rect">
              <a:avLst/>
            </a:prstGeom>
            <a:noFill/>
          </p:spPr>
          <p:txBody>
            <a:bodyPr wrap="square" rtlCol="0">
              <a:spAutoFit/>
            </a:bodyPr>
            <a:lstStyle/>
            <a:p>
              <a:r>
                <a:rPr lang="en-US" i="1" dirty="0"/>
                <a:t>E</a:t>
              </a:r>
              <a:r>
                <a:rPr lang="en-US" i="1" baseline="-25000" dirty="0"/>
                <a:t>A</a:t>
              </a:r>
            </a:p>
          </p:txBody>
        </p:sp>
      </p:grpSp>
      <p:sp>
        <p:nvSpPr>
          <p:cNvPr id="38" name="TextBox 37"/>
          <p:cNvSpPr txBox="1"/>
          <p:nvPr/>
        </p:nvSpPr>
        <p:spPr>
          <a:xfrm>
            <a:off x="3883538" y="1911349"/>
            <a:ext cx="2160240" cy="369332"/>
          </a:xfrm>
          <a:prstGeom prst="rect">
            <a:avLst/>
          </a:prstGeom>
          <a:noFill/>
        </p:spPr>
        <p:txBody>
          <a:bodyPr wrap="square" rtlCol="0">
            <a:spAutoFit/>
          </a:bodyPr>
          <a:lstStyle/>
          <a:p>
            <a:r>
              <a:rPr lang="en-US" i="1" dirty="0"/>
              <a:t>p</a:t>
            </a:r>
            <a:r>
              <a:rPr lang="en-US" dirty="0"/>
              <a:t>-type</a:t>
            </a:r>
          </a:p>
        </p:txBody>
      </p:sp>
    </p:spTree>
    <p:extLst>
      <p:ext uri="{BB962C8B-B14F-4D97-AF65-F5344CB8AC3E}">
        <p14:creationId xmlns:p14="http://schemas.microsoft.com/office/powerpoint/2010/main" val="228644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2.77778E-6 -4.44444E-6 L 0.1599 -4.44444E-6 " pathEditMode="relative" rAng="0" ptsTypes="AA">
                                      <p:cBhvr>
                                        <p:cTn id="6" dur="2000" fill="hold"/>
                                        <p:tgtEl>
                                          <p:spTgt spid="18"/>
                                        </p:tgtEl>
                                        <p:attrNameLst>
                                          <p:attrName>ppt_x</p:attrName>
                                          <p:attrName>ppt_y</p:attrName>
                                        </p:attrNameLst>
                                      </p:cBhvr>
                                      <p:rCtr x="7986" y="0"/>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0" nodeType="clickEffect">
                                  <p:stCondLst>
                                    <p:cond delay="0"/>
                                  </p:stCondLst>
                                  <p:childTnLst>
                                    <p:anim calcmode="lin" valueType="num">
                                      <p:cBhvr additive="base">
                                        <p:cTn id="10" dur="500"/>
                                        <p:tgtEl>
                                          <p:spTgt spid="7"/>
                                        </p:tgtEl>
                                        <p:attrNameLst>
                                          <p:attrName>ppt_x</p:attrName>
                                        </p:attrNameLst>
                                      </p:cBhvr>
                                      <p:tavLst>
                                        <p:tav tm="0">
                                          <p:val>
                                            <p:strVal val="ppt_x"/>
                                          </p:val>
                                        </p:tav>
                                        <p:tav tm="100000">
                                          <p:val>
                                            <p:strVal val="ppt_x"/>
                                          </p:val>
                                        </p:tav>
                                      </p:tavLst>
                                    </p:anim>
                                    <p:anim calcmode="lin" valueType="num">
                                      <p:cBhvr additive="base">
                                        <p:cTn id="11" dur="500"/>
                                        <p:tgtEl>
                                          <p:spTgt spid="7"/>
                                        </p:tgtEl>
                                        <p:attrNameLst>
                                          <p:attrName>ppt_y</p:attrName>
                                        </p:attrNameLst>
                                      </p:cBhvr>
                                      <p:tavLst>
                                        <p:tav tm="0">
                                          <p:val>
                                            <p:strVal val="ppt_y"/>
                                          </p:val>
                                        </p:tav>
                                        <p:tav tm="100000">
                                          <p:val>
                                            <p:strVal val="1+ppt_h/2"/>
                                          </p:val>
                                        </p:tav>
                                      </p:tavLst>
                                    </p:anim>
                                    <p:set>
                                      <p:cBhvr>
                                        <p:cTn id="12" dur="1" fill="hold">
                                          <p:stCondLst>
                                            <p:cond delay="499"/>
                                          </p:stCondLst>
                                        </p:cTn>
                                        <p:tgtEl>
                                          <p:spTgt spid="7"/>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8"/>
                                        </p:tgtEl>
                                        <p:attrNameLst>
                                          <p:attrName>ppt_x</p:attrName>
                                        </p:attrNameLst>
                                      </p:cBhvr>
                                      <p:tavLst>
                                        <p:tav tm="0">
                                          <p:val>
                                            <p:strVal val="ppt_x"/>
                                          </p:val>
                                        </p:tav>
                                        <p:tav tm="100000">
                                          <p:val>
                                            <p:strVal val="ppt_x"/>
                                          </p:val>
                                        </p:tav>
                                      </p:tavLst>
                                    </p:anim>
                                    <p:anim calcmode="lin" valueType="num">
                                      <p:cBhvr additive="base">
                                        <p:cTn id="15" dur="500"/>
                                        <p:tgtEl>
                                          <p:spTgt spid="8"/>
                                        </p:tgtEl>
                                        <p:attrNameLst>
                                          <p:attrName>ppt_y</p:attrName>
                                        </p:attrNameLst>
                                      </p:cBhvr>
                                      <p:tavLst>
                                        <p:tav tm="0">
                                          <p:val>
                                            <p:strVal val="ppt_y"/>
                                          </p:val>
                                        </p:tav>
                                        <p:tav tm="100000">
                                          <p:val>
                                            <p:strVal val="1+ppt_h/2"/>
                                          </p:val>
                                        </p:tav>
                                      </p:tavLst>
                                    </p:anim>
                                    <p:set>
                                      <p:cBhvr>
                                        <p:cTn id="16" dur="1" fill="hold">
                                          <p:stCondLst>
                                            <p:cond delay="499"/>
                                          </p:stCondLst>
                                        </p:cTn>
                                        <p:tgtEl>
                                          <p:spTgt spid="8"/>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9"/>
                                        </p:tgtEl>
                                        <p:attrNameLst>
                                          <p:attrName>ppt_x</p:attrName>
                                        </p:attrNameLst>
                                      </p:cBhvr>
                                      <p:tavLst>
                                        <p:tav tm="0">
                                          <p:val>
                                            <p:strVal val="ppt_x"/>
                                          </p:val>
                                        </p:tav>
                                        <p:tav tm="100000">
                                          <p:val>
                                            <p:strVal val="ppt_x"/>
                                          </p:val>
                                        </p:tav>
                                      </p:tavLst>
                                    </p:anim>
                                    <p:anim calcmode="lin" valueType="num">
                                      <p:cBhvr additive="base">
                                        <p:cTn id="19" dur="500"/>
                                        <p:tgtEl>
                                          <p:spTgt spid="9"/>
                                        </p:tgtEl>
                                        <p:attrNameLst>
                                          <p:attrName>ppt_y</p:attrName>
                                        </p:attrNameLst>
                                      </p:cBhvr>
                                      <p:tavLst>
                                        <p:tav tm="0">
                                          <p:val>
                                            <p:strVal val="ppt_y"/>
                                          </p:val>
                                        </p:tav>
                                        <p:tav tm="100000">
                                          <p:val>
                                            <p:strVal val="1+ppt_h/2"/>
                                          </p:val>
                                        </p:tav>
                                      </p:tavLst>
                                    </p:anim>
                                    <p:set>
                                      <p:cBhvr>
                                        <p:cTn id="20" dur="1" fill="hold">
                                          <p:stCondLst>
                                            <p:cond delay="499"/>
                                          </p:stCondLst>
                                        </p:cTn>
                                        <p:tgtEl>
                                          <p:spTgt spid="9"/>
                                        </p:tgtEl>
                                        <p:attrNameLst>
                                          <p:attrName>style.visibility</p:attrName>
                                        </p:attrNameLst>
                                      </p:cBhvr>
                                      <p:to>
                                        <p:strVal val="hidden"/>
                                      </p:to>
                                    </p:set>
                                  </p:childTnLst>
                                </p:cTn>
                              </p:par>
                              <p:par>
                                <p:cTn id="21" presetID="2" presetClass="exit" presetSubtype="4" fill="hold" grpId="0" nodeType="withEffect">
                                  <p:stCondLst>
                                    <p:cond delay="0"/>
                                  </p:stCondLst>
                                  <p:childTnLst>
                                    <p:anim calcmode="lin" valueType="num">
                                      <p:cBhvr additive="base">
                                        <p:cTn id="22" dur="500"/>
                                        <p:tgtEl>
                                          <p:spTgt spid="10"/>
                                        </p:tgtEl>
                                        <p:attrNameLst>
                                          <p:attrName>ppt_x</p:attrName>
                                        </p:attrNameLst>
                                      </p:cBhvr>
                                      <p:tavLst>
                                        <p:tav tm="0">
                                          <p:val>
                                            <p:strVal val="ppt_x"/>
                                          </p:val>
                                        </p:tav>
                                        <p:tav tm="100000">
                                          <p:val>
                                            <p:strVal val="ppt_x"/>
                                          </p:val>
                                        </p:tav>
                                      </p:tavLst>
                                    </p:anim>
                                    <p:anim calcmode="lin" valueType="num">
                                      <p:cBhvr additive="base">
                                        <p:cTn id="23" dur="500"/>
                                        <p:tgtEl>
                                          <p:spTgt spid="10"/>
                                        </p:tgtEl>
                                        <p:attrNameLst>
                                          <p:attrName>ppt_y</p:attrName>
                                        </p:attrNameLst>
                                      </p:cBhvr>
                                      <p:tavLst>
                                        <p:tav tm="0">
                                          <p:val>
                                            <p:strVal val="ppt_y"/>
                                          </p:val>
                                        </p:tav>
                                        <p:tav tm="100000">
                                          <p:val>
                                            <p:strVal val="1+ppt_h/2"/>
                                          </p:val>
                                        </p:tav>
                                      </p:tavLst>
                                    </p:anim>
                                    <p:set>
                                      <p:cBhvr>
                                        <p:cTn id="24" dur="1" fill="hold">
                                          <p:stCondLst>
                                            <p:cond delay="499"/>
                                          </p:stCondLst>
                                        </p:cTn>
                                        <p:tgtEl>
                                          <p:spTgt spid="10"/>
                                        </p:tgtEl>
                                        <p:attrNameLst>
                                          <p:attrName>style.visibility</p:attrName>
                                        </p:attrNameLst>
                                      </p:cBhvr>
                                      <p:to>
                                        <p:strVal val="hidden"/>
                                      </p:to>
                                    </p:set>
                                  </p:childTnLst>
                                </p:cTn>
                              </p:par>
                              <p:par>
                                <p:cTn id="25" presetID="2" presetClass="exit" presetSubtype="4" fill="hold" grpId="0" nodeType="withEffect">
                                  <p:stCondLst>
                                    <p:cond delay="0"/>
                                  </p:stCondLst>
                                  <p:childTnLst>
                                    <p:anim calcmode="lin" valueType="num">
                                      <p:cBhvr additive="base">
                                        <p:cTn id="26" dur="500"/>
                                        <p:tgtEl>
                                          <p:spTgt spid="11"/>
                                        </p:tgtEl>
                                        <p:attrNameLst>
                                          <p:attrName>ppt_x</p:attrName>
                                        </p:attrNameLst>
                                      </p:cBhvr>
                                      <p:tavLst>
                                        <p:tav tm="0">
                                          <p:val>
                                            <p:strVal val="ppt_x"/>
                                          </p:val>
                                        </p:tav>
                                        <p:tav tm="100000">
                                          <p:val>
                                            <p:strVal val="ppt_x"/>
                                          </p:val>
                                        </p:tav>
                                      </p:tavLst>
                                    </p:anim>
                                    <p:anim calcmode="lin" valueType="num">
                                      <p:cBhvr additive="base">
                                        <p:cTn id="27" dur="500"/>
                                        <p:tgtEl>
                                          <p:spTgt spid="11"/>
                                        </p:tgtEl>
                                        <p:attrNameLst>
                                          <p:attrName>ppt_y</p:attrName>
                                        </p:attrNameLst>
                                      </p:cBhvr>
                                      <p:tavLst>
                                        <p:tav tm="0">
                                          <p:val>
                                            <p:strVal val="ppt_y"/>
                                          </p:val>
                                        </p:tav>
                                        <p:tav tm="100000">
                                          <p:val>
                                            <p:strVal val="1+ppt_h/2"/>
                                          </p:val>
                                        </p:tav>
                                      </p:tavLst>
                                    </p:anim>
                                    <p:set>
                                      <p:cBhvr>
                                        <p:cTn id="28" dur="1" fill="hold">
                                          <p:stCondLst>
                                            <p:cond delay="499"/>
                                          </p:stCondLst>
                                        </p:cTn>
                                        <p:tgtEl>
                                          <p:spTgt spid="11"/>
                                        </p:tgtEl>
                                        <p:attrNameLst>
                                          <p:attrName>style.visibility</p:attrName>
                                        </p:attrNameLst>
                                      </p:cBhvr>
                                      <p:to>
                                        <p:strVal val="hidden"/>
                                      </p:to>
                                    </p:set>
                                  </p:childTnLst>
                                </p:cTn>
                              </p:par>
                              <p:par>
                                <p:cTn id="29" presetID="2" presetClass="exit" presetSubtype="4" fill="hold" grpId="0" nodeType="withEffect">
                                  <p:stCondLst>
                                    <p:cond delay="0"/>
                                  </p:stCondLst>
                                  <p:childTnLst>
                                    <p:anim calcmode="lin" valueType="num">
                                      <p:cBhvr additive="base">
                                        <p:cTn id="30" dur="500"/>
                                        <p:tgtEl>
                                          <p:spTgt spid="12"/>
                                        </p:tgtEl>
                                        <p:attrNameLst>
                                          <p:attrName>ppt_x</p:attrName>
                                        </p:attrNameLst>
                                      </p:cBhvr>
                                      <p:tavLst>
                                        <p:tav tm="0">
                                          <p:val>
                                            <p:strVal val="ppt_x"/>
                                          </p:val>
                                        </p:tav>
                                        <p:tav tm="100000">
                                          <p:val>
                                            <p:strVal val="ppt_x"/>
                                          </p:val>
                                        </p:tav>
                                      </p:tavLst>
                                    </p:anim>
                                    <p:anim calcmode="lin" valueType="num">
                                      <p:cBhvr additive="base">
                                        <p:cTn id="31" dur="500"/>
                                        <p:tgtEl>
                                          <p:spTgt spid="12"/>
                                        </p:tgtEl>
                                        <p:attrNameLst>
                                          <p:attrName>ppt_y</p:attrName>
                                        </p:attrNameLst>
                                      </p:cBhvr>
                                      <p:tavLst>
                                        <p:tav tm="0">
                                          <p:val>
                                            <p:strVal val="ppt_y"/>
                                          </p:val>
                                        </p:tav>
                                        <p:tav tm="100000">
                                          <p:val>
                                            <p:strVal val="1+ppt_h/2"/>
                                          </p:val>
                                        </p:tav>
                                      </p:tavLst>
                                    </p:anim>
                                    <p:set>
                                      <p:cBhvr>
                                        <p:cTn id="32" dur="1" fill="hold">
                                          <p:stCondLst>
                                            <p:cond delay="499"/>
                                          </p:stCondLst>
                                        </p:cTn>
                                        <p:tgtEl>
                                          <p:spTgt spid="12"/>
                                        </p:tgtEl>
                                        <p:attrNameLst>
                                          <p:attrName>style.visibility</p:attrName>
                                        </p:attrNameLst>
                                      </p:cBhvr>
                                      <p:to>
                                        <p:strVal val="hidden"/>
                                      </p:to>
                                    </p:set>
                                  </p:childTnLst>
                                </p:cTn>
                              </p:par>
                              <p:par>
                                <p:cTn id="33" presetID="2" presetClass="exit" presetSubtype="4" fill="hold" grpId="0" nodeType="withEffect">
                                  <p:stCondLst>
                                    <p:cond delay="0"/>
                                  </p:stCondLst>
                                  <p:childTnLst>
                                    <p:anim calcmode="lin" valueType="num">
                                      <p:cBhvr additive="base">
                                        <p:cTn id="34" dur="500"/>
                                        <p:tgtEl>
                                          <p:spTgt spid="15"/>
                                        </p:tgtEl>
                                        <p:attrNameLst>
                                          <p:attrName>ppt_x</p:attrName>
                                        </p:attrNameLst>
                                      </p:cBhvr>
                                      <p:tavLst>
                                        <p:tav tm="0">
                                          <p:val>
                                            <p:strVal val="ppt_x"/>
                                          </p:val>
                                        </p:tav>
                                        <p:tav tm="100000">
                                          <p:val>
                                            <p:strVal val="ppt_x"/>
                                          </p:val>
                                        </p:tav>
                                      </p:tavLst>
                                    </p:anim>
                                    <p:anim calcmode="lin" valueType="num">
                                      <p:cBhvr additive="base">
                                        <p:cTn id="35" dur="500"/>
                                        <p:tgtEl>
                                          <p:spTgt spid="15"/>
                                        </p:tgtEl>
                                        <p:attrNameLst>
                                          <p:attrName>ppt_y</p:attrName>
                                        </p:attrNameLst>
                                      </p:cBhvr>
                                      <p:tavLst>
                                        <p:tav tm="0">
                                          <p:val>
                                            <p:strVal val="ppt_y"/>
                                          </p:val>
                                        </p:tav>
                                        <p:tav tm="100000">
                                          <p:val>
                                            <p:strVal val="1+ppt_h/2"/>
                                          </p:val>
                                        </p:tav>
                                      </p:tavLst>
                                    </p:anim>
                                    <p:set>
                                      <p:cBhvr>
                                        <p:cTn id="36" dur="1" fill="hold">
                                          <p:stCondLst>
                                            <p:cond delay="499"/>
                                          </p:stCondLst>
                                        </p:cTn>
                                        <p:tgtEl>
                                          <p:spTgt spid="15"/>
                                        </p:tgtEl>
                                        <p:attrNameLst>
                                          <p:attrName>style.visibility</p:attrName>
                                        </p:attrNameLst>
                                      </p:cBhvr>
                                      <p:to>
                                        <p:strVal val="hidden"/>
                                      </p:to>
                                    </p:set>
                                  </p:childTnLst>
                                </p:cTn>
                              </p:par>
                              <p:par>
                                <p:cTn id="37" presetID="2" presetClass="exit" presetSubtype="4" fill="hold" grpId="0" nodeType="withEffect">
                                  <p:stCondLst>
                                    <p:cond delay="0"/>
                                  </p:stCondLst>
                                  <p:childTnLst>
                                    <p:anim calcmode="lin" valueType="num">
                                      <p:cBhvr additive="base">
                                        <p:cTn id="38" dur="500"/>
                                        <p:tgtEl>
                                          <p:spTgt spid="16"/>
                                        </p:tgtEl>
                                        <p:attrNameLst>
                                          <p:attrName>ppt_x</p:attrName>
                                        </p:attrNameLst>
                                      </p:cBhvr>
                                      <p:tavLst>
                                        <p:tav tm="0">
                                          <p:val>
                                            <p:strVal val="ppt_x"/>
                                          </p:val>
                                        </p:tav>
                                        <p:tav tm="100000">
                                          <p:val>
                                            <p:strVal val="ppt_x"/>
                                          </p:val>
                                        </p:tav>
                                      </p:tavLst>
                                    </p:anim>
                                    <p:anim calcmode="lin" valueType="num">
                                      <p:cBhvr additive="base">
                                        <p:cTn id="39" dur="500"/>
                                        <p:tgtEl>
                                          <p:spTgt spid="16"/>
                                        </p:tgtEl>
                                        <p:attrNameLst>
                                          <p:attrName>ppt_y</p:attrName>
                                        </p:attrNameLst>
                                      </p:cBhvr>
                                      <p:tavLst>
                                        <p:tav tm="0">
                                          <p:val>
                                            <p:strVal val="ppt_y"/>
                                          </p:val>
                                        </p:tav>
                                        <p:tav tm="100000">
                                          <p:val>
                                            <p:strVal val="1+ppt_h/2"/>
                                          </p:val>
                                        </p:tav>
                                      </p:tavLst>
                                    </p:anim>
                                    <p:set>
                                      <p:cBhvr>
                                        <p:cTn id="40" dur="1" fill="hold">
                                          <p:stCondLst>
                                            <p:cond delay="499"/>
                                          </p:stCondLst>
                                        </p:cTn>
                                        <p:tgtEl>
                                          <p:spTgt spid="16"/>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17"/>
                                        </p:tgtEl>
                                        <p:attrNameLst>
                                          <p:attrName>ppt_x</p:attrName>
                                        </p:attrNameLst>
                                      </p:cBhvr>
                                      <p:tavLst>
                                        <p:tav tm="0">
                                          <p:val>
                                            <p:strVal val="ppt_x"/>
                                          </p:val>
                                        </p:tav>
                                        <p:tav tm="100000">
                                          <p:val>
                                            <p:strVal val="ppt_x"/>
                                          </p:val>
                                        </p:tav>
                                      </p:tavLst>
                                    </p:anim>
                                    <p:anim calcmode="lin" valueType="num">
                                      <p:cBhvr additive="base">
                                        <p:cTn id="43" dur="500"/>
                                        <p:tgtEl>
                                          <p:spTgt spid="17"/>
                                        </p:tgtEl>
                                        <p:attrNameLst>
                                          <p:attrName>ppt_y</p:attrName>
                                        </p:attrNameLst>
                                      </p:cBhvr>
                                      <p:tavLst>
                                        <p:tav tm="0">
                                          <p:val>
                                            <p:strVal val="ppt_y"/>
                                          </p:val>
                                        </p:tav>
                                        <p:tav tm="100000">
                                          <p:val>
                                            <p:strVal val="1+ppt_h/2"/>
                                          </p:val>
                                        </p:tav>
                                      </p:tavLst>
                                    </p:anim>
                                    <p:set>
                                      <p:cBhvr>
                                        <p:cTn id="44" dur="1" fill="hold">
                                          <p:stCondLst>
                                            <p:cond delay="499"/>
                                          </p:stCondLst>
                                        </p:cTn>
                                        <p:tgtEl>
                                          <p:spTgt spid="17"/>
                                        </p:tgtEl>
                                        <p:attrNameLst>
                                          <p:attrName>style.visibility</p:attrName>
                                        </p:attrNameLst>
                                      </p:cBhvr>
                                      <p:to>
                                        <p:strVal val="hidden"/>
                                      </p:to>
                                    </p:set>
                                  </p:childTnLst>
                                </p:cTn>
                              </p:par>
                              <p:par>
                                <p:cTn id="45" presetID="2" presetClass="exit" presetSubtype="4" fill="hold" nodeType="withEffect">
                                  <p:stCondLst>
                                    <p:cond delay="0"/>
                                  </p:stCondLst>
                                  <p:childTnLst>
                                    <p:anim calcmode="lin" valueType="num">
                                      <p:cBhvr additive="base">
                                        <p:cTn id="46" dur="500"/>
                                        <p:tgtEl>
                                          <p:spTgt spid="18"/>
                                        </p:tgtEl>
                                        <p:attrNameLst>
                                          <p:attrName>ppt_x</p:attrName>
                                        </p:attrNameLst>
                                      </p:cBhvr>
                                      <p:tavLst>
                                        <p:tav tm="0">
                                          <p:val>
                                            <p:strVal val="ppt_x"/>
                                          </p:val>
                                        </p:tav>
                                        <p:tav tm="100000">
                                          <p:val>
                                            <p:strVal val="ppt_x"/>
                                          </p:val>
                                        </p:tav>
                                      </p:tavLst>
                                    </p:anim>
                                    <p:anim calcmode="lin" valueType="num">
                                      <p:cBhvr additive="base">
                                        <p:cTn id="47" dur="500"/>
                                        <p:tgtEl>
                                          <p:spTgt spid="18"/>
                                        </p:tgtEl>
                                        <p:attrNameLst>
                                          <p:attrName>ppt_y</p:attrName>
                                        </p:attrNameLst>
                                      </p:cBhvr>
                                      <p:tavLst>
                                        <p:tav tm="0">
                                          <p:val>
                                            <p:strVal val="ppt_y"/>
                                          </p:val>
                                        </p:tav>
                                        <p:tav tm="100000">
                                          <p:val>
                                            <p:strVal val="1+ppt_h/2"/>
                                          </p:val>
                                        </p:tav>
                                      </p:tavLst>
                                    </p:anim>
                                    <p:set>
                                      <p:cBhvr>
                                        <p:cTn id="48" dur="1" fill="hold">
                                          <p:stCondLst>
                                            <p:cond delay="499"/>
                                          </p:stCondLst>
                                        </p:cTn>
                                        <p:tgtEl>
                                          <p:spTgt spid="18"/>
                                        </p:tgtEl>
                                        <p:attrNameLst>
                                          <p:attrName>style.visibility</p:attrName>
                                        </p:attrNameLst>
                                      </p:cBhvr>
                                      <p:to>
                                        <p:strVal val="hidden"/>
                                      </p:to>
                                    </p:set>
                                  </p:childTnLst>
                                </p:cTn>
                              </p:par>
                              <p:par>
                                <p:cTn id="49" presetID="2" presetClass="exit" presetSubtype="4" fill="hold" grpId="0" nodeType="withEffect">
                                  <p:stCondLst>
                                    <p:cond delay="0"/>
                                  </p:stCondLst>
                                  <p:childTnLst>
                                    <p:anim calcmode="lin" valueType="num">
                                      <p:cBhvr additive="base">
                                        <p:cTn id="50" dur="500"/>
                                        <p:tgtEl>
                                          <p:spTgt spid="38"/>
                                        </p:tgtEl>
                                        <p:attrNameLst>
                                          <p:attrName>ppt_x</p:attrName>
                                        </p:attrNameLst>
                                      </p:cBhvr>
                                      <p:tavLst>
                                        <p:tav tm="0">
                                          <p:val>
                                            <p:strVal val="ppt_x"/>
                                          </p:val>
                                        </p:tav>
                                        <p:tav tm="100000">
                                          <p:val>
                                            <p:strVal val="ppt_x"/>
                                          </p:val>
                                        </p:tav>
                                      </p:tavLst>
                                    </p:anim>
                                    <p:anim calcmode="lin" valueType="num">
                                      <p:cBhvr additive="base">
                                        <p:cTn id="51" dur="500"/>
                                        <p:tgtEl>
                                          <p:spTgt spid="38"/>
                                        </p:tgtEl>
                                        <p:attrNameLst>
                                          <p:attrName>ppt_y</p:attrName>
                                        </p:attrNameLst>
                                      </p:cBhvr>
                                      <p:tavLst>
                                        <p:tav tm="0">
                                          <p:val>
                                            <p:strVal val="ppt_y"/>
                                          </p:val>
                                        </p:tav>
                                        <p:tav tm="100000">
                                          <p:val>
                                            <p:strVal val="1+ppt_h/2"/>
                                          </p:val>
                                        </p:tav>
                                      </p:tavLst>
                                    </p:anim>
                                    <p:set>
                                      <p:cBhvr>
                                        <p:cTn id="52" dur="1" fill="hold">
                                          <p:stCondLst>
                                            <p:cond delay="499"/>
                                          </p:stCondLst>
                                        </p:cTn>
                                        <p:tgtEl>
                                          <p:spTgt spid="38"/>
                                        </p:tgtEl>
                                        <p:attrNameLst>
                                          <p:attrName>style.visibility</p:attrName>
                                        </p:attrNameLst>
                                      </p:cBhvr>
                                      <p:to>
                                        <p:strVal val="hidden"/>
                                      </p:to>
                                    </p:set>
                                  </p:childTnLst>
                                </p:cTn>
                              </p:par>
                            </p:childTnLst>
                          </p:cTn>
                        </p:par>
                        <p:par>
                          <p:cTn id="53" fill="hold">
                            <p:stCondLst>
                              <p:cond delay="500"/>
                            </p:stCondLst>
                            <p:childTnLst>
                              <p:par>
                                <p:cTn id="54" presetID="3" presetClass="entr" presetSubtype="10" fill="hold" grpId="0" nodeType="afterEffect">
                                  <p:stCondLst>
                                    <p:cond delay="0"/>
                                  </p:stCondLst>
                                  <p:childTnLst>
                                    <p:set>
                                      <p:cBhvr>
                                        <p:cTn id="55" dur="1" fill="hold">
                                          <p:stCondLst>
                                            <p:cond delay="0"/>
                                          </p:stCondLst>
                                        </p:cTn>
                                        <p:tgtEl>
                                          <p:spTgt spid="3">
                                            <p:txEl>
                                              <p:pRg st="0" end="0"/>
                                            </p:txEl>
                                          </p:spTgt>
                                        </p:tgtEl>
                                        <p:attrNameLst>
                                          <p:attrName>style.visibility</p:attrName>
                                        </p:attrNameLst>
                                      </p:cBhvr>
                                      <p:to>
                                        <p:strVal val="visible"/>
                                      </p:to>
                                    </p:set>
                                    <p:animEffect transition="in" filter="blinds(horizontal)">
                                      <p:cBhvr>
                                        <p:cTn id="56" dur="500"/>
                                        <p:tgtEl>
                                          <p:spTgt spid="3">
                                            <p:txEl>
                                              <p:pRg st="0" end="0"/>
                                            </p:txEl>
                                          </p:spTgt>
                                        </p:tgtEl>
                                      </p:cBhvr>
                                    </p:animEffect>
                                  </p:childTnLst>
                                </p:cTn>
                              </p:par>
                            </p:childTnLst>
                          </p:cTn>
                        </p:par>
                        <p:par>
                          <p:cTn id="57" fill="hold">
                            <p:stCondLst>
                              <p:cond delay="1000"/>
                            </p:stCondLst>
                            <p:childTnLst>
                              <p:par>
                                <p:cTn id="58" presetID="3" presetClass="entr" presetSubtype="10"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linds(horizontal)">
                                      <p:cBhvr>
                                        <p:cTn id="60" dur="500"/>
                                        <p:tgtEl>
                                          <p:spTgt spid="13"/>
                                        </p:tgtEl>
                                      </p:cBhvr>
                                    </p:animEffect>
                                  </p:childTnLst>
                                </p:cTn>
                              </p:par>
                            </p:childTnLst>
                          </p:cTn>
                        </p:par>
                        <p:par>
                          <p:cTn id="61" fill="hold">
                            <p:stCondLst>
                              <p:cond delay="1500"/>
                            </p:stCondLst>
                            <p:childTnLst>
                              <p:par>
                                <p:cTn id="62" presetID="3" presetClass="entr" presetSubtype="10" fill="hold" grpId="0"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blinds(horizontal)">
                                      <p:cBhvr>
                                        <p:cTn id="6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animBg="1"/>
      <p:bldP spid="8" grpId="0" animBg="1"/>
      <p:bldP spid="9" grpId="0" animBg="1"/>
      <p:bldP spid="10" grpId="0" animBg="1"/>
      <p:bldP spid="11" grpId="0" animBg="1"/>
      <p:bldP spid="12" grpId="0" animBg="1"/>
      <p:bldP spid="15" grpId="0" animBg="1"/>
      <p:bldP spid="16" grpId="0" animBg="1"/>
      <p:bldP spid="1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D9476A8-18C0-D24D-82ED-AA2ABD89271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7250" y="763464"/>
            <a:ext cx="4802188" cy="427990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6B11F74A-AB7C-9041-B8A9-E22A097CCEC5}"/>
              </a:ext>
            </a:extLst>
          </p:cNvPr>
          <p:cNvSpPr txBox="1">
            <a:spLocks noChangeArrowheads="1"/>
          </p:cNvSpPr>
          <p:nvPr/>
        </p:nvSpPr>
        <p:spPr bwMode="auto">
          <a:xfrm>
            <a:off x="1052513" y="-44740"/>
            <a:ext cx="6518275" cy="928710"/>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b="1">
                <a:solidFill>
                  <a:srgbClr val="103566"/>
                </a:solidFill>
                <a:latin typeface="+mj-lt"/>
                <a:ea typeface="+mj-ea"/>
                <a:cs typeface="+mj-cs"/>
              </a:defRPr>
            </a:lvl1pPr>
            <a:lvl2pPr algn="ctr" rtl="0" eaLnBrk="1" fontAlgn="base" hangingPunct="1">
              <a:spcBef>
                <a:spcPct val="0"/>
              </a:spcBef>
              <a:spcAft>
                <a:spcPct val="0"/>
              </a:spcAft>
              <a:defRPr sz="3200" b="1">
                <a:solidFill>
                  <a:srgbClr val="103566"/>
                </a:solidFill>
                <a:latin typeface="Arial" charset="0"/>
              </a:defRPr>
            </a:lvl2pPr>
            <a:lvl3pPr algn="ctr" rtl="0" eaLnBrk="1" fontAlgn="base" hangingPunct="1">
              <a:spcBef>
                <a:spcPct val="0"/>
              </a:spcBef>
              <a:spcAft>
                <a:spcPct val="0"/>
              </a:spcAft>
              <a:defRPr sz="3200" b="1">
                <a:solidFill>
                  <a:srgbClr val="103566"/>
                </a:solidFill>
                <a:latin typeface="Arial" charset="0"/>
              </a:defRPr>
            </a:lvl3pPr>
            <a:lvl4pPr algn="ctr" rtl="0" eaLnBrk="1" fontAlgn="base" hangingPunct="1">
              <a:spcBef>
                <a:spcPct val="0"/>
              </a:spcBef>
              <a:spcAft>
                <a:spcPct val="0"/>
              </a:spcAft>
              <a:defRPr sz="3200" b="1">
                <a:solidFill>
                  <a:srgbClr val="103566"/>
                </a:solidFill>
                <a:latin typeface="Arial" charset="0"/>
              </a:defRPr>
            </a:lvl4pPr>
            <a:lvl5pPr algn="ctr" rtl="0" eaLnBrk="1" fontAlgn="base" hangingPunct="1">
              <a:spcBef>
                <a:spcPct val="0"/>
              </a:spcBef>
              <a:spcAft>
                <a:spcPct val="0"/>
              </a:spcAft>
              <a:defRPr sz="3200" b="1">
                <a:solidFill>
                  <a:srgbClr val="103566"/>
                </a:solidFill>
                <a:latin typeface="Arial" charset="0"/>
              </a:defRPr>
            </a:lvl5pPr>
            <a:lvl6pPr marL="457200" algn="ctr" rtl="0" eaLnBrk="1" fontAlgn="base" hangingPunct="1">
              <a:spcBef>
                <a:spcPct val="0"/>
              </a:spcBef>
              <a:spcAft>
                <a:spcPct val="0"/>
              </a:spcAft>
              <a:defRPr sz="3200" b="1">
                <a:solidFill>
                  <a:srgbClr val="103566"/>
                </a:solidFill>
                <a:latin typeface="Arial" charset="0"/>
              </a:defRPr>
            </a:lvl6pPr>
            <a:lvl7pPr marL="914400" algn="ctr" rtl="0" eaLnBrk="1" fontAlgn="base" hangingPunct="1">
              <a:spcBef>
                <a:spcPct val="0"/>
              </a:spcBef>
              <a:spcAft>
                <a:spcPct val="0"/>
              </a:spcAft>
              <a:defRPr sz="3200" b="1">
                <a:solidFill>
                  <a:srgbClr val="103566"/>
                </a:solidFill>
                <a:latin typeface="Arial" charset="0"/>
              </a:defRPr>
            </a:lvl7pPr>
            <a:lvl8pPr marL="1371600" algn="ctr" rtl="0" eaLnBrk="1" fontAlgn="base" hangingPunct="1">
              <a:spcBef>
                <a:spcPct val="0"/>
              </a:spcBef>
              <a:spcAft>
                <a:spcPct val="0"/>
              </a:spcAft>
              <a:defRPr sz="3200" b="1">
                <a:solidFill>
                  <a:srgbClr val="103566"/>
                </a:solidFill>
                <a:latin typeface="Arial" charset="0"/>
              </a:defRPr>
            </a:lvl8pPr>
            <a:lvl9pPr marL="1828800" algn="ctr" rtl="0" eaLnBrk="1" fontAlgn="base" hangingPunct="1">
              <a:spcBef>
                <a:spcPct val="0"/>
              </a:spcBef>
              <a:spcAft>
                <a:spcPct val="0"/>
              </a:spcAft>
              <a:defRPr sz="3200" b="1">
                <a:solidFill>
                  <a:srgbClr val="103566"/>
                </a:solidFill>
                <a:latin typeface="Arial" charset="0"/>
              </a:defRPr>
            </a:lvl9pPr>
          </a:lstStyle>
          <a:p>
            <a:r>
              <a:rPr lang="en-US" altLang="zh-CN" sz="2400" kern="0">
                <a:ea typeface="宋体" pitchFamily="2" charset="-122"/>
              </a:rPr>
              <a:t>Surface Transfer Doping by F</a:t>
            </a:r>
            <a:r>
              <a:rPr lang="en-US" altLang="zh-CN" sz="2400" kern="0" baseline="-25000">
                <a:ea typeface="宋体" pitchFamily="2" charset="-122"/>
              </a:rPr>
              <a:t>4</a:t>
            </a:r>
            <a:r>
              <a:rPr lang="en-US" altLang="zh-CN" sz="2400" kern="0">
                <a:ea typeface="宋体" pitchFamily="2" charset="-122"/>
              </a:rPr>
              <a:t>-TCNQ</a:t>
            </a:r>
            <a:endParaRPr lang="en-US" altLang="zh-CN" sz="2400" kern="0" dirty="0">
              <a:ea typeface="宋体" pitchFamily="2" charset="-122"/>
            </a:endParaRPr>
          </a:p>
        </p:txBody>
      </p:sp>
      <p:grpSp>
        <p:nvGrpSpPr>
          <p:cNvPr id="6" name="Group 5">
            <a:extLst>
              <a:ext uri="{FF2B5EF4-FFF2-40B4-BE49-F238E27FC236}">
                <a16:creationId xmlns:a16="http://schemas.microsoft.com/office/drawing/2014/main" id="{5DEE83A5-E80F-744F-802A-1CA4DABC9A0C}"/>
              </a:ext>
            </a:extLst>
          </p:cNvPr>
          <p:cNvGrpSpPr/>
          <p:nvPr/>
        </p:nvGrpSpPr>
        <p:grpSpPr>
          <a:xfrm>
            <a:off x="250825" y="1542008"/>
            <a:ext cx="3529013" cy="2798763"/>
            <a:chOff x="250825" y="1916782"/>
            <a:chExt cx="3529013" cy="2798763"/>
          </a:xfrm>
        </p:grpSpPr>
        <p:pic>
          <p:nvPicPr>
            <p:cNvPr id="7" name="Picture 10" descr="3">
              <a:extLst>
                <a:ext uri="{FF2B5EF4-FFF2-40B4-BE49-F238E27FC236}">
                  <a16:creationId xmlns:a16="http://schemas.microsoft.com/office/drawing/2014/main" id="{8F7C41AA-B0E3-F243-92CA-1551A0EB70E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1916782"/>
              <a:ext cx="1839913" cy="1014413"/>
            </a:xfrm>
            <a:prstGeom prst="rect">
              <a:avLst/>
            </a:prstGeom>
            <a:noFill/>
            <a:ln w="9525">
              <a:noFill/>
              <a:miter lim="800000"/>
              <a:headEnd/>
              <a:tailEnd/>
            </a:ln>
          </p:spPr>
        </p:pic>
        <p:sp>
          <p:nvSpPr>
            <p:cNvPr id="8" name="Line 11">
              <a:extLst>
                <a:ext uri="{FF2B5EF4-FFF2-40B4-BE49-F238E27FC236}">
                  <a16:creationId xmlns:a16="http://schemas.microsoft.com/office/drawing/2014/main" id="{5EAEE24D-EEAA-FD4D-81B7-DE33C04BBBBF}"/>
                </a:ext>
              </a:extLst>
            </p:cNvPr>
            <p:cNvSpPr>
              <a:spLocks noChangeShapeType="1"/>
            </p:cNvSpPr>
            <p:nvPr/>
          </p:nvSpPr>
          <p:spPr bwMode="auto">
            <a:xfrm flipH="1">
              <a:off x="2051050" y="1916782"/>
              <a:ext cx="1512888" cy="168275"/>
            </a:xfrm>
            <a:prstGeom prst="line">
              <a:avLst/>
            </a:prstGeom>
            <a:noFill/>
            <a:ln w="25400">
              <a:solidFill>
                <a:srgbClr val="00FFFF"/>
              </a:solidFill>
              <a:round/>
              <a:headEnd/>
              <a:tailEnd type="triangle" w="med" len="med"/>
            </a:ln>
          </p:spPr>
          <p:txBody>
            <a:bodyPr/>
            <a:lstStyle/>
            <a:p>
              <a:endParaRPr lang="en-US" sz="1400"/>
            </a:p>
          </p:txBody>
        </p:sp>
        <p:sp>
          <p:nvSpPr>
            <p:cNvPr id="9" name="Line 12">
              <a:extLst>
                <a:ext uri="{FF2B5EF4-FFF2-40B4-BE49-F238E27FC236}">
                  <a16:creationId xmlns:a16="http://schemas.microsoft.com/office/drawing/2014/main" id="{9A1B122E-1F19-1E43-9E38-8E6ED902A158}"/>
                </a:ext>
              </a:extLst>
            </p:cNvPr>
            <p:cNvSpPr>
              <a:spLocks noChangeShapeType="1"/>
            </p:cNvSpPr>
            <p:nvPr/>
          </p:nvSpPr>
          <p:spPr bwMode="auto">
            <a:xfrm flipH="1" flipV="1">
              <a:off x="2051050" y="2420020"/>
              <a:ext cx="1728788" cy="1368425"/>
            </a:xfrm>
            <a:prstGeom prst="line">
              <a:avLst/>
            </a:prstGeom>
            <a:noFill/>
            <a:ln w="25400">
              <a:solidFill>
                <a:srgbClr val="FF6600"/>
              </a:solidFill>
              <a:round/>
              <a:headEnd/>
              <a:tailEnd type="triangle" w="med" len="med"/>
            </a:ln>
          </p:spPr>
          <p:txBody>
            <a:bodyPr/>
            <a:lstStyle/>
            <a:p>
              <a:endParaRPr lang="en-US" sz="1400"/>
            </a:p>
          </p:txBody>
        </p:sp>
        <p:pic>
          <p:nvPicPr>
            <p:cNvPr id="10" name="Picture 13" descr="F4-TCNQ">
              <a:extLst>
                <a:ext uri="{FF2B5EF4-FFF2-40B4-BE49-F238E27FC236}">
                  <a16:creationId xmlns:a16="http://schemas.microsoft.com/office/drawing/2014/main" id="{A4F6423F-9173-AE40-A3FD-5CD01D97F40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288" y="3501107"/>
              <a:ext cx="1631950" cy="984250"/>
            </a:xfrm>
            <a:prstGeom prst="rect">
              <a:avLst/>
            </a:prstGeom>
            <a:noFill/>
            <a:ln w="9525">
              <a:noFill/>
              <a:miter lim="800000"/>
              <a:headEnd/>
              <a:tailEnd/>
            </a:ln>
          </p:spPr>
        </p:pic>
        <p:sp>
          <p:nvSpPr>
            <p:cNvPr id="11" name="Line 14">
              <a:extLst>
                <a:ext uri="{FF2B5EF4-FFF2-40B4-BE49-F238E27FC236}">
                  <a16:creationId xmlns:a16="http://schemas.microsoft.com/office/drawing/2014/main" id="{B26D0DB9-3B1C-7D43-BDCA-FE4FB09D3950}"/>
                </a:ext>
              </a:extLst>
            </p:cNvPr>
            <p:cNvSpPr>
              <a:spLocks noChangeShapeType="1"/>
            </p:cNvSpPr>
            <p:nvPr/>
          </p:nvSpPr>
          <p:spPr bwMode="auto">
            <a:xfrm flipH="1">
              <a:off x="1979613" y="3859882"/>
              <a:ext cx="1800225" cy="360363"/>
            </a:xfrm>
            <a:prstGeom prst="line">
              <a:avLst/>
            </a:prstGeom>
            <a:noFill/>
            <a:ln w="25400">
              <a:solidFill>
                <a:srgbClr val="FF6600"/>
              </a:solidFill>
              <a:round/>
              <a:headEnd/>
              <a:tailEnd type="triangle" w="med" len="med"/>
            </a:ln>
          </p:spPr>
          <p:txBody>
            <a:bodyPr/>
            <a:lstStyle/>
            <a:p>
              <a:endParaRPr lang="en-US" sz="1400"/>
            </a:p>
          </p:txBody>
        </p:sp>
        <p:sp>
          <p:nvSpPr>
            <p:cNvPr id="12" name="Oval 15">
              <a:extLst>
                <a:ext uri="{FF2B5EF4-FFF2-40B4-BE49-F238E27FC236}">
                  <a16:creationId xmlns:a16="http://schemas.microsoft.com/office/drawing/2014/main" id="{80D700C8-3259-824A-84E0-EAD886A61055}"/>
                </a:ext>
              </a:extLst>
            </p:cNvPr>
            <p:cNvSpPr>
              <a:spLocks noChangeArrowheads="1"/>
            </p:cNvSpPr>
            <p:nvPr/>
          </p:nvSpPr>
          <p:spPr bwMode="auto">
            <a:xfrm rot="20290366">
              <a:off x="1846263" y="4018632"/>
              <a:ext cx="198438" cy="696913"/>
            </a:xfrm>
            <a:prstGeom prst="ellipse">
              <a:avLst/>
            </a:prstGeom>
            <a:noFill/>
            <a:ln w="9525">
              <a:solidFill>
                <a:srgbClr val="3366FF"/>
              </a:solidFill>
              <a:round/>
              <a:headEnd/>
              <a:tailEnd/>
            </a:ln>
          </p:spPr>
          <p:txBody>
            <a:bodyPr wrap="none" anchor="ctr"/>
            <a:lstStyle/>
            <a:p>
              <a:endParaRPr lang="en-US" sz="1400"/>
            </a:p>
          </p:txBody>
        </p:sp>
        <p:grpSp>
          <p:nvGrpSpPr>
            <p:cNvPr id="13" name="Group 16">
              <a:extLst>
                <a:ext uri="{FF2B5EF4-FFF2-40B4-BE49-F238E27FC236}">
                  <a16:creationId xmlns:a16="http://schemas.microsoft.com/office/drawing/2014/main" id="{CF644230-A2C4-A14F-BA44-58B52B93FC3A}"/>
                </a:ext>
              </a:extLst>
            </p:cNvPr>
            <p:cNvGrpSpPr>
              <a:grpSpLocks/>
            </p:cNvGrpSpPr>
            <p:nvPr/>
          </p:nvGrpSpPr>
          <p:grpSpPr bwMode="auto">
            <a:xfrm>
              <a:off x="1835150" y="3859890"/>
              <a:ext cx="503238" cy="261938"/>
              <a:chOff x="4740" y="2541"/>
              <a:chExt cx="317" cy="165"/>
            </a:xfrm>
          </p:grpSpPr>
          <p:sp>
            <p:nvSpPr>
              <p:cNvPr id="14" name="Oval 17">
                <a:extLst>
                  <a:ext uri="{FF2B5EF4-FFF2-40B4-BE49-F238E27FC236}">
                    <a16:creationId xmlns:a16="http://schemas.microsoft.com/office/drawing/2014/main" id="{E78F43D0-C7AE-F549-B242-19D1ABE9524C}"/>
                  </a:ext>
                </a:extLst>
              </p:cNvPr>
              <p:cNvSpPr>
                <a:spLocks noChangeArrowheads="1"/>
              </p:cNvSpPr>
              <p:nvPr/>
            </p:nvSpPr>
            <p:spPr bwMode="auto">
              <a:xfrm>
                <a:off x="4785" y="2604"/>
                <a:ext cx="91" cy="91"/>
              </a:xfrm>
              <a:prstGeom prst="ellipse">
                <a:avLst/>
              </a:prstGeom>
              <a:noFill/>
              <a:ln w="9525">
                <a:solidFill>
                  <a:schemeClr val="tx1"/>
                </a:solidFill>
                <a:round/>
                <a:headEnd/>
                <a:tailEnd/>
              </a:ln>
            </p:spPr>
            <p:txBody>
              <a:bodyPr wrap="none" anchor="ctr"/>
              <a:lstStyle/>
              <a:p>
                <a:endParaRPr lang="en-US" sz="1400"/>
              </a:p>
            </p:txBody>
          </p:sp>
          <p:sp>
            <p:nvSpPr>
              <p:cNvPr id="15" name="Text Box 18">
                <a:extLst>
                  <a:ext uri="{FF2B5EF4-FFF2-40B4-BE49-F238E27FC236}">
                    <a16:creationId xmlns:a16="http://schemas.microsoft.com/office/drawing/2014/main" id="{C2E3A6F3-7669-BF48-B1FD-7DCF5BEF3B50}"/>
                  </a:ext>
                </a:extLst>
              </p:cNvPr>
              <p:cNvSpPr txBox="1">
                <a:spLocks noChangeArrowheads="1"/>
              </p:cNvSpPr>
              <p:nvPr/>
            </p:nvSpPr>
            <p:spPr bwMode="auto">
              <a:xfrm>
                <a:off x="4740" y="2541"/>
                <a:ext cx="317" cy="165"/>
              </a:xfrm>
              <a:prstGeom prst="rect">
                <a:avLst/>
              </a:prstGeom>
              <a:noFill/>
              <a:ln w="9525">
                <a:noFill/>
                <a:miter lim="800000"/>
                <a:headEnd/>
                <a:tailEnd/>
              </a:ln>
            </p:spPr>
            <p:txBody>
              <a:bodyPr>
                <a:spAutoFit/>
              </a:bodyPr>
              <a:lstStyle/>
              <a:p>
                <a:pPr>
                  <a:spcBef>
                    <a:spcPct val="50000"/>
                  </a:spcBef>
                </a:pPr>
                <a:endParaRPr lang="en-US" altLang="zh-CN" sz="1100" dirty="0">
                  <a:sym typeface="Symbol" pitchFamily="18" charset="2"/>
                </a:endParaRPr>
              </a:p>
            </p:txBody>
          </p:sp>
        </p:grpSp>
      </p:grpSp>
      <p:grpSp>
        <p:nvGrpSpPr>
          <p:cNvPr id="16" name="Group 15">
            <a:extLst>
              <a:ext uri="{FF2B5EF4-FFF2-40B4-BE49-F238E27FC236}">
                <a16:creationId xmlns:a16="http://schemas.microsoft.com/office/drawing/2014/main" id="{402E278D-0558-D847-857E-7D1A3184BCD3}"/>
              </a:ext>
            </a:extLst>
          </p:cNvPr>
          <p:cNvGrpSpPr/>
          <p:nvPr/>
        </p:nvGrpSpPr>
        <p:grpSpPr>
          <a:xfrm>
            <a:off x="6372200" y="2333476"/>
            <a:ext cx="2665413" cy="1582737"/>
            <a:chOff x="6372200" y="2708250"/>
            <a:chExt cx="2665413" cy="1582737"/>
          </a:xfrm>
        </p:grpSpPr>
        <p:sp>
          <p:nvSpPr>
            <p:cNvPr id="17" name="Line 26">
              <a:extLst>
                <a:ext uri="{FF2B5EF4-FFF2-40B4-BE49-F238E27FC236}">
                  <a16:creationId xmlns:a16="http://schemas.microsoft.com/office/drawing/2014/main" id="{3F29C9F5-DB2C-7143-92E0-E7698961F42D}"/>
                </a:ext>
              </a:extLst>
            </p:cNvPr>
            <p:cNvSpPr>
              <a:spLocks noChangeShapeType="1"/>
            </p:cNvSpPr>
            <p:nvPr/>
          </p:nvSpPr>
          <p:spPr bwMode="auto">
            <a:xfrm>
              <a:off x="7677125" y="3211487"/>
              <a:ext cx="0" cy="1079500"/>
            </a:xfrm>
            <a:prstGeom prst="line">
              <a:avLst/>
            </a:prstGeom>
            <a:noFill/>
            <a:ln w="19050">
              <a:solidFill>
                <a:schemeClr val="tx1"/>
              </a:solidFill>
              <a:round/>
              <a:headEnd/>
              <a:tailEnd/>
            </a:ln>
          </p:spPr>
          <p:txBody>
            <a:bodyPr/>
            <a:lstStyle/>
            <a:p>
              <a:endParaRPr lang="en-US" sz="1400"/>
            </a:p>
          </p:txBody>
        </p:sp>
        <p:sp>
          <p:nvSpPr>
            <p:cNvPr id="18" name="Line 25">
              <a:extLst>
                <a:ext uri="{FF2B5EF4-FFF2-40B4-BE49-F238E27FC236}">
                  <a16:creationId xmlns:a16="http://schemas.microsoft.com/office/drawing/2014/main" id="{7A1700F3-F84C-D147-B897-EAD4B6A2E51F}"/>
                </a:ext>
              </a:extLst>
            </p:cNvPr>
            <p:cNvSpPr>
              <a:spLocks noChangeShapeType="1"/>
            </p:cNvSpPr>
            <p:nvPr/>
          </p:nvSpPr>
          <p:spPr bwMode="auto">
            <a:xfrm flipV="1">
              <a:off x="6372200" y="3571850"/>
              <a:ext cx="504825" cy="503237"/>
            </a:xfrm>
            <a:prstGeom prst="line">
              <a:avLst/>
            </a:prstGeom>
            <a:noFill/>
            <a:ln w="28575">
              <a:solidFill>
                <a:schemeClr val="tx1"/>
              </a:solidFill>
              <a:round/>
              <a:headEnd/>
              <a:tailEnd type="triangle" w="med" len="med"/>
            </a:ln>
          </p:spPr>
          <p:txBody>
            <a:bodyPr/>
            <a:lstStyle/>
            <a:p>
              <a:endParaRPr lang="en-US" sz="1400"/>
            </a:p>
          </p:txBody>
        </p:sp>
        <p:sp>
          <p:nvSpPr>
            <p:cNvPr id="19" name="Arc 28">
              <a:extLst>
                <a:ext uri="{FF2B5EF4-FFF2-40B4-BE49-F238E27FC236}">
                  <a16:creationId xmlns:a16="http://schemas.microsoft.com/office/drawing/2014/main" id="{C6AFAA05-DC82-0A47-A40D-C67685BBA417}"/>
                </a:ext>
              </a:extLst>
            </p:cNvPr>
            <p:cNvSpPr>
              <a:spLocks/>
            </p:cNvSpPr>
            <p:nvPr/>
          </p:nvSpPr>
          <p:spPr bwMode="auto">
            <a:xfrm flipV="1">
              <a:off x="7380263" y="3932212"/>
              <a:ext cx="287338" cy="14287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p:spPr>
          <p:txBody>
            <a:bodyPr wrap="none" anchor="ctr"/>
            <a:lstStyle/>
            <a:p>
              <a:endParaRPr lang="en-US" sz="1400"/>
            </a:p>
          </p:txBody>
        </p:sp>
        <p:sp>
          <p:nvSpPr>
            <p:cNvPr id="20" name="Line 29">
              <a:extLst>
                <a:ext uri="{FF2B5EF4-FFF2-40B4-BE49-F238E27FC236}">
                  <a16:creationId xmlns:a16="http://schemas.microsoft.com/office/drawing/2014/main" id="{04FAFFAB-AA57-3B4B-976F-705E33A83D8F}"/>
                </a:ext>
              </a:extLst>
            </p:cNvPr>
            <p:cNvSpPr>
              <a:spLocks noChangeShapeType="1"/>
            </p:cNvSpPr>
            <p:nvPr/>
          </p:nvSpPr>
          <p:spPr bwMode="auto">
            <a:xfrm flipH="1">
              <a:off x="7019900" y="3643287"/>
              <a:ext cx="360363" cy="0"/>
            </a:xfrm>
            <a:prstGeom prst="line">
              <a:avLst/>
            </a:prstGeom>
            <a:noFill/>
            <a:ln w="19050">
              <a:solidFill>
                <a:schemeClr val="tx1"/>
              </a:solidFill>
              <a:round/>
              <a:headEnd/>
              <a:tailEnd/>
            </a:ln>
          </p:spPr>
          <p:txBody>
            <a:bodyPr/>
            <a:lstStyle/>
            <a:p>
              <a:endParaRPr lang="en-US" sz="1400"/>
            </a:p>
          </p:txBody>
        </p:sp>
        <p:sp>
          <p:nvSpPr>
            <p:cNvPr id="21" name="Arc 27">
              <a:extLst>
                <a:ext uri="{FF2B5EF4-FFF2-40B4-BE49-F238E27FC236}">
                  <a16:creationId xmlns:a16="http://schemas.microsoft.com/office/drawing/2014/main" id="{BC6E6324-00DB-734C-8594-1505DC72D787}"/>
                </a:ext>
              </a:extLst>
            </p:cNvPr>
            <p:cNvSpPr>
              <a:spLocks/>
            </p:cNvSpPr>
            <p:nvPr/>
          </p:nvSpPr>
          <p:spPr bwMode="auto">
            <a:xfrm flipV="1">
              <a:off x="7380263" y="3500412"/>
              <a:ext cx="287338" cy="14287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9050">
              <a:solidFill>
                <a:schemeClr val="tx1"/>
              </a:solidFill>
              <a:round/>
              <a:headEnd/>
              <a:tailEnd/>
            </a:ln>
          </p:spPr>
          <p:txBody>
            <a:bodyPr wrap="none" anchor="ctr"/>
            <a:lstStyle/>
            <a:p>
              <a:endParaRPr lang="en-US" sz="1400"/>
            </a:p>
          </p:txBody>
        </p:sp>
        <p:sp>
          <p:nvSpPr>
            <p:cNvPr id="22" name="Line 30">
              <a:extLst>
                <a:ext uri="{FF2B5EF4-FFF2-40B4-BE49-F238E27FC236}">
                  <a16:creationId xmlns:a16="http://schemas.microsoft.com/office/drawing/2014/main" id="{176E05A5-85F4-E748-ACB1-F6839FF1D3C7}"/>
                </a:ext>
              </a:extLst>
            </p:cNvPr>
            <p:cNvSpPr>
              <a:spLocks noChangeShapeType="1"/>
            </p:cNvSpPr>
            <p:nvPr/>
          </p:nvSpPr>
          <p:spPr bwMode="auto">
            <a:xfrm flipH="1">
              <a:off x="7019900" y="4075087"/>
              <a:ext cx="360363" cy="0"/>
            </a:xfrm>
            <a:prstGeom prst="line">
              <a:avLst/>
            </a:prstGeom>
            <a:noFill/>
            <a:ln w="19050">
              <a:solidFill>
                <a:schemeClr val="tx1"/>
              </a:solidFill>
              <a:round/>
              <a:headEnd/>
              <a:tailEnd/>
            </a:ln>
          </p:spPr>
          <p:txBody>
            <a:bodyPr/>
            <a:lstStyle/>
            <a:p>
              <a:endParaRPr lang="en-US" sz="1400"/>
            </a:p>
          </p:txBody>
        </p:sp>
        <p:sp>
          <p:nvSpPr>
            <p:cNvPr id="23" name="Line 31">
              <a:extLst>
                <a:ext uri="{FF2B5EF4-FFF2-40B4-BE49-F238E27FC236}">
                  <a16:creationId xmlns:a16="http://schemas.microsoft.com/office/drawing/2014/main" id="{46E71DA5-3860-A843-88AD-03803493917D}"/>
                </a:ext>
              </a:extLst>
            </p:cNvPr>
            <p:cNvSpPr>
              <a:spLocks noChangeShapeType="1"/>
            </p:cNvSpPr>
            <p:nvPr/>
          </p:nvSpPr>
          <p:spPr bwMode="auto">
            <a:xfrm>
              <a:off x="7019900" y="3994125"/>
              <a:ext cx="647700" cy="0"/>
            </a:xfrm>
            <a:prstGeom prst="line">
              <a:avLst/>
            </a:prstGeom>
            <a:noFill/>
            <a:ln w="19050">
              <a:solidFill>
                <a:schemeClr val="tx1"/>
              </a:solidFill>
              <a:prstDash val="dash"/>
              <a:round/>
              <a:headEnd/>
              <a:tailEnd/>
            </a:ln>
          </p:spPr>
          <p:txBody>
            <a:bodyPr/>
            <a:lstStyle/>
            <a:p>
              <a:endParaRPr lang="en-US" sz="1400"/>
            </a:p>
          </p:txBody>
        </p:sp>
        <p:sp>
          <p:nvSpPr>
            <p:cNvPr id="24" name="Text Box 32">
              <a:extLst>
                <a:ext uri="{FF2B5EF4-FFF2-40B4-BE49-F238E27FC236}">
                  <a16:creationId xmlns:a16="http://schemas.microsoft.com/office/drawing/2014/main" id="{8B25430D-CCEC-5048-BA67-73950F95AA1E}"/>
                </a:ext>
              </a:extLst>
            </p:cNvPr>
            <p:cNvSpPr txBox="1">
              <a:spLocks noChangeArrowheads="1"/>
            </p:cNvSpPr>
            <p:nvPr/>
          </p:nvSpPr>
          <p:spPr bwMode="auto">
            <a:xfrm>
              <a:off x="7451700" y="3965550"/>
              <a:ext cx="503238" cy="215444"/>
            </a:xfrm>
            <a:prstGeom prst="rect">
              <a:avLst/>
            </a:prstGeom>
            <a:noFill/>
            <a:ln w="9525">
              <a:noFill/>
              <a:miter lim="800000"/>
              <a:headEnd/>
              <a:tailEnd/>
            </a:ln>
          </p:spPr>
          <p:txBody>
            <a:bodyPr>
              <a:spAutoFit/>
            </a:bodyPr>
            <a:lstStyle/>
            <a:p>
              <a:pPr>
                <a:spcBef>
                  <a:spcPct val="50000"/>
                </a:spcBef>
              </a:pPr>
              <a:r>
                <a:rPr lang="en-US" altLang="zh-CN" sz="800"/>
                <a:t>++</a:t>
              </a:r>
            </a:p>
          </p:txBody>
        </p:sp>
        <p:sp>
          <p:nvSpPr>
            <p:cNvPr id="25" name="Text Box 33">
              <a:extLst>
                <a:ext uri="{FF2B5EF4-FFF2-40B4-BE49-F238E27FC236}">
                  <a16:creationId xmlns:a16="http://schemas.microsoft.com/office/drawing/2014/main" id="{3FB21B14-3E5F-6948-B1C0-C7C056FFE059}"/>
                </a:ext>
              </a:extLst>
            </p:cNvPr>
            <p:cNvSpPr txBox="1">
              <a:spLocks noChangeArrowheads="1"/>
            </p:cNvSpPr>
            <p:nvPr/>
          </p:nvSpPr>
          <p:spPr bwMode="auto">
            <a:xfrm>
              <a:off x="6877025" y="2708250"/>
              <a:ext cx="2160588" cy="276999"/>
            </a:xfrm>
            <a:prstGeom prst="rect">
              <a:avLst/>
            </a:prstGeom>
            <a:noFill/>
            <a:ln w="9525">
              <a:solidFill>
                <a:schemeClr val="tx1"/>
              </a:solidFill>
              <a:miter lim="800000"/>
              <a:headEnd/>
              <a:tailEnd/>
            </a:ln>
          </p:spPr>
          <p:txBody>
            <a:bodyPr wrap="square">
              <a:spAutoFit/>
            </a:bodyPr>
            <a:lstStyle/>
            <a:p>
              <a:pPr>
                <a:spcBef>
                  <a:spcPct val="50000"/>
                </a:spcBef>
              </a:pPr>
              <a:r>
                <a:rPr lang="en-US" altLang="zh-CN" sz="1200" dirty="0"/>
                <a:t>band bending of 0.8 eV</a:t>
              </a:r>
            </a:p>
          </p:txBody>
        </p:sp>
      </p:grpSp>
      <p:grpSp>
        <p:nvGrpSpPr>
          <p:cNvPr id="26" name="Group 25">
            <a:extLst>
              <a:ext uri="{FF2B5EF4-FFF2-40B4-BE49-F238E27FC236}">
                <a16:creationId xmlns:a16="http://schemas.microsoft.com/office/drawing/2014/main" id="{86CFB9FD-FCA8-FF4F-8E73-11B1AC4F0E34}"/>
              </a:ext>
            </a:extLst>
          </p:cNvPr>
          <p:cNvGrpSpPr/>
          <p:nvPr/>
        </p:nvGrpSpPr>
        <p:grpSpPr>
          <a:xfrm>
            <a:off x="5364163" y="1037183"/>
            <a:ext cx="3144837" cy="1079500"/>
            <a:chOff x="5364163" y="1411957"/>
            <a:chExt cx="3144837" cy="1079500"/>
          </a:xfrm>
        </p:grpSpPr>
        <p:pic>
          <p:nvPicPr>
            <p:cNvPr id="27" name="Picture 20" descr="F4-TCNQ">
              <a:extLst>
                <a:ext uri="{FF2B5EF4-FFF2-40B4-BE49-F238E27FC236}">
                  <a16:creationId xmlns:a16="http://schemas.microsoft.com/office/drawing/2014/main" id="{9CBECA18-7A2D-AF4D-B734-94463B11D16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7050" y="1411957"/>
              <a:ext cx="1631950" cy="984250"/>
            </a:xfrm>
            <a:prstGeom prst="rect">
              <a:avLst/>
            </a:prstGeom>
            <a:noFill/>
            <a:ln w="9525">
              <a:noFill/>
              <a:miter lim="800000"/>
              <a:headEnd/>
              <a:tailEnd/>
            </a:ln>
          </p:spPr>
        </p:pic>
        <p:sp>
          <p:nvSpPr>
            <p:cNvPr id="28" name="Line 21">
              <a:extLst>
                <a:ext uri="{FF2B5EF4-FFF2-40B4-BE49-F238E27FC236}">
                  <a16:creationId xmlns:a16="http://schemas.microsoft.com/office/drawing/2014/main" id="{E3CBD756-5342-6047-B90C-C4AE65690D28}"/>
                </a:ext>
              </a:extLst>
            </p:cNvPr>
            <p:cNvSpPr>
              <a:spLocks noChangeShapeType="1"/>
            </p:cNvSpPr>
            <p:nvPr/>
          </p:nvSpPr>
          <p:spPr bwMode="auto">
            <a:xfrm flipV="1">
              <a:off x="5651500" y="1700882"/>
              <a:ext cx="1296987" cy="215900"/>
            </a:xfrm>
            <a:prstGeom prst="line">
              <a:avLst/>
            </a:prstGeom>
            <a:noFill/>
            <a:ln w="15875">
              <a:solidFill>
                <a:srgbClr val="3366FF"/>
              </a:solidFill>
              <a:round/>
              <a:headEnd/>
              <a:tailEnd type="triangle" w="med" len="med"/>
            </a:ln>
          </p:spPr>
          <p:txBody>
            <a:bodyPr/>
            <a:lstStyle/>
            <a:p>
              <a:endParaRPr lang="en-US" sz="1400"/>
            </a:p>
          </p:txBody>
        </p:sp>
        <p:sp>
          <p:nvSpPr>
            <p:cNvPr id="29" name="Line 24">
              <a:extLst>
                <a:ext uri="{FF2B5EF4-FFF2-40B4-BE49-F238E27FC236}">
                  <a16:creationId xmlns:a16="http://schemas.microsoft.com/office/drawing/2014/main" id="{6103D6E9-28A4-2545-A8E5-9A466F2D5148}"/>
                </a:ext>
              </a:extLst>
            </p:cNvPr>
            <p:cNvSpPr>
              <a:spLocks noChangeShapeType="1"/>
            </p:cNvSpPr>
            <p:nvPr/>
          </p:nvSpPr>
          <p:spPr bwMode="auto">
            <a:xfrm flipV="1">
              <a:off x="5364163" y="2132682"/>
              <a:ext cx="2087562" cy="358775"/>
            </a:xfrm>
            <a:prstGeom prst="line">
              <a:avLst/>
            </a:prstGeom>
            <a:noFill/>
            <a:ln w="15875">
              <a:solidFill>
                <a:srgbClr val="FF0000"/>
              </a:solidFill>
              <a:round/>
              <a:headEnd/>
              <a:tailEnd type="triangle" w="med" len="med"/>
            </a:ln>
          </p:spPr>
          <p:txBody>
            <a:bodyPr/>
            <a:lstStyle/>
            <a:p>
              <a:endParaRPr lang="en-US" sz="1400"/>
            </a:p>
          </p:txBody>
        </p:sp>
        <p:sp>
          <p:nvSpPr>
            <p:cNvPr id="30" name="Oval 41">
              <a:extLst>
                <a:ext uri="{FF2B5EF4-FFF2-40B4-BE49-F238E27FC236}">
                  <a16:creationId xmlns:a16="http://schemas.microsoft.com/office/drawing/2014/main" id="{33500BDE-AD65-1648-8A46-198FB7DC92B6}"/>
                </a:ext>
              </a:extLst>
            </p:cNvPr>
            <p:cNvSpPr>
              <a:spLocks noChangeArrowheads="1"/>
            </p:cNvSpPr>
            <p:nvPr/>
          </p:nvSpPr>
          <p:spPr bwMode="auto">
            <a:xfrm>
              <a:off x="6991350" y="1613570"/>
              <a:ext cx="101600" cy="87313"/>
            </a:xfrm>
            <a:prstGeom prst="ellipse">
              <a:avLst/>
            </a:prstGeom>
            <a:solidFill>
              <a:srgbClr val="33CCCC"/>
            </a:solidFill>
            <a:ln w="9525">
              <a:solidFill>
                <a:schemeClr val="tx1"/>
              </a:solidFill>
              <a:round/>
              <a:headEnd/>
              <a:tailEnd/>
            </a:ln>
          </p:spPr>
          <p:txBody>
            <a:bodyPr wrap="none" anchor="ctr"/>
            <a:lstStyle/>
            <a:p>
              <a:endParaRPr lang="en-US" sz="1400"/>
            </a:p>
          </p:txBody>
        </p:sp>
        <p:sp>
          <p:nvSpPr>
            <p:cNvPr id="31" name="Oval 42">
              <a:extLst>
                <a:ext uri="{FF2B5EF4-FFF2-40B4-BE49-F238E27FC236}">
                  <a16:creationId xmlns:a16="http://schemas.microsoft.com/office/drawing/2014/main" id="{322C5353-2A30-2A42-83B0-1D6E6525FF87}"/>
                </a:ext>
              </a:extLst>
            </p:cNvPr>
            <p:cNvSpPr>
              <a:spLocks noChangeArrowheads="1"/>
            </p:cNvSpPr>
            <p:nvPr/>
          </p:nvSpPr>
          <p:spPr bwMode="auto">
            <a:xfrm>
              <a:off x="6991350" y="2086645"/>
              <a:ext cx="101600" cy="87313"/>
            </a:xfrm>
            <a:prstGeom prst="ellipse">
              <a:avLst/>
            </a:prstGeom>
            <a:solidFill>
              <a:srgbClr val="33CCCC"/>
            </a:solidFill>
            <a:ln w="9525">
              <a:solidFill>
                <a:schemeClr val="tx1"/>
              </a:solidFill>
              <a:round/>
              <a:headEnd/>
              <a:tailEnd/>
            </a:ln>
          </p:spPr>
          <p:txBody>
            <a:bodyPr wrap="none" anchor="ctr"/>
            <a:lstStyle/>
            <a:p>
              <a:endParaRPr lang="en-US" sz="1400"/>
            </a:p>
          </p:txBody>
        </p:sp>
        <p:sp>
          <p:nvSpPr>
            <p:cNvPr id="32" name="Oval 43">
              <a:extLst>
                <a:ext uri="{FF2B5EF4-FFF2-40B4-BE49-F238E27FC236}">
                  <a16:creationId xmlns:a16="http://schemas.microsoft.com/office/drawing/2014/main" id="{DC18D727-A34F-1E47-9555-BFDCAD249D7E}"/>
                </a:ext>
              </a:extLst>
            </p:cNvPr>
            <p:cNvSpPr>
              <a:spLocks noChangeArrowheads="1"/>
            </p:cNvSpPr>
            <p:nvPr/>
          </p:nvSpPr>
          <p:spPr bwMode="auto">
            <a:xfrm>
              <a:off x="7908925" y="1858045"/>
              <a:ext cx="101600" cy="87313"/>
            </a:xfrm>
            <a:prstGeom prst="ellipse">
              <a:avLst/>
            </a:prstGeom>
            <a:solidFill>
              <a:srgbClr val="33CCCC"/>
            </a:solidFill>
            <a:ln w="9525">
              <a:solidFill>
                <a:schemeClr val="tx1"/>
              </a:solidFill>
              <a:round/>
              <a:headEnd/>
              <a:tailEnd/>
            </a:ln>
          </p:spPr>
          <p:txBody>
            <a:bodyPr wrap="none" anchor="ctr"/>
            <a:lstStyle/>
            <a:p>
              <a:endParaRPr lang="en-US" sz="1400"/>
            </a:p>
          </p:txBody>
        </p:sp>
        <p:sp>
          <p:nvSpPr>
            <p:cNvPr id="33" name="Oval 44">
              <a:extLst>
                <a:ext uri="{FF2B5EF4-FFF2-40B4-BE49-F238E27FC236}">
                  <a16:creationId xmlns:a16="http://schemas.microsoft.com/office/drawing/2014/main" id="{36053EDC-215E-C44A-82B1-65B9FFE50FDC}"/>
                </a:ext>
              </a:extLst>
            </p:cNvPr>
            <p:cNvSpPr>
              <a:spLocks noChangeArrowheads="1"/>
            </p:cNvSpPr>
            <p:nvPr/>
          </p:nvSpPr>
          <p:spPr bwMode="auto">
            <a:xfrm>
              <a:off x="7407275" y="1858045"/>
              <a:ext cx="101600" cy="87313"/>
            </a:xfrm>
            <a:prstGeom prst="ellipse">
              <a:avLst/>
            </a:prstGeom>
            <a:solidFill>
              <a:srgbClr val="33CCCC"/>
            </a:solidFill>
            <a:ln w="9525">
              <a:solidFill>
                <a:schemeClr val="tx1"/>
              </a:solidFill>
              <a:round/>
              <a:headEnd/>
              <a:tailEnd/>
            </a:ln>
          </p:spPr>
          <p:txBody>
            <a:bodyPr wrap="none" anchor="ctr"/>
            <a:lstStyle/>
            <a:p>
              <a:endParaRPr lang="en-US" sz="1400"/>
            </a:p>
          </p:txBody>
        </p:sp>
        <p:sp>
          <p:nvSpPr>
            <p:cNvPr id="34" name="Oval 45">
              <a:extLst>
                <a:ext uri="{FF2B5EF4-FFF2-40B4-BE49-F238E27FC236}">
                  <a16:creationId xmlns:a16="http://schemas.microsoft.com/office/drawing/2014/main" id="{0705046E-02E6-6346-9BF1-EF6D4BCBE811}"/>
                </a:ext>
              </a:extLst>
            </p:cNvPr>
            <p:cNvSpPr>
              <a:spLocks noChangeArrowheads="1"/>
            </p:cNvSpPr>
            <p:nvPr/>
          </p:nvSpPr>
          <p:spPr bwMode="auto">
            <a:xfrm>
              <a:off x="8164513" y="1858045"/>
              <a:ext cx="101600" cy="87313"/>
            </a:xfrm>
            <a:prstGeom prst="ellipse">
              <a:avLst/>
            </a:prstGeom>
            <a:solidFill>
              <a:srgbClr val="33CCCC"/>
            </a:solidFill>
            <a:ln w="9525">
              <a:solidFill>
                <a:schemeClr val="tx1"/>
              </a:solidFill>
              <a:round/>
              <a:headEnd/>
              <a:tailEnd/>
            </a:ln>
          </p:spPr>
          <p:txBody>
            <a:bodyPr wrap="none" anchor="ctr"/>
            <a:lstStyle/>
            <a:p>
              <a:endParaRPr lang="en-US" sz="1400"/>
            </a:p>
          </p:txBody>
        </p:sp>
        <p:sp>
          <p:nvSpPr>
            <p:cNvPr id="35" name="Oval 46">
              <a:extLst>
                <a:ext uri="{FF2B5EF4-FFF2-40B4-BE49-F238E27FC236}">
                  <a16:creationId xmlns:a16="http://schemas.microsoft.com/office/drawing/2014/main" id="{A65D3A57-09F4-784E-AA8D-F75A4999C7DE}"/>
                </a:ext>
              </a:extLst>
            </p:cNvPr>
            <p:cNvSpPr>
              <a:spLocks noChangeArrowheads="1"/>
            </p:cNvSpPr>
            <p:nvPr/>
          </p:nvSpPr>
          <p:spPr bwMode="auto">
            <a:xfrm>
              <a:off x="8293100" y="1627857"/>
              <a:ext cx="101600" cy="87313"/>
            </a:xfrm>
            <a:prstGeom prst="ellipse">
              <a:avLst/>
            </a:prstGeom>
            <a:solidFill>
              <a:srgbClr val="33CCCC"/>
            </a:solidFill>
            <a:ln w="9525">
              <a:solidFill>
                <a:schemeClr val="tx1"/>
              </a:solidFill>
              <a:round/>
              <a:headEnd/>
              <a:tailEnd/>
            </a:ln>
          </p:spPr>
          <p:txBody>
            <a:bodyPr wrap="none" anchor="ctr"/>
            <a:lstStyle/>
            <a:p>
              <a:endParaRPr lang="en-US" sz="1400"/>
            </a:p>
          </p:txBody>
        </p:sp>
        <p:sp>
          <p:nvSpPr>
            <p:cNvPr id="36" name="Oval 47">
              <a:extLst>
                <a:ext uri="{FF2B5EF4-FFF2-40B4-BE49-F238E27FC236}">
                  <a16:creationId xmlns:a16="http://schemas.microsoft.com/office/drawing/2014/main" id="{AB1AE92F-0D21-0643-BF76-DFC3C3A3FF1F}"/>
                </a:ext>
              </a:extLst>
            </p:cNvPr>
            <p:cNvSpPr>
              <a:spLocks noChangeArrowheads="1"/>
            </p:cNvSpPr>
            <p:nvPr/>
          </p:nvSpPr>
          <p:spPr bwMode="auto">
            <a:xfrm>
              <a:off x="8297863" y="2102520"/>
              <a:ext cx="101600" cy="87313"/>
            </a:xfrm>
            <a:prstGeom prst="ellipse">
              <a:avLst/>
            </a:prstGeom>
            <a:solidFill>
              <a:srgbClr val="33CCCC"/>
            </a:solidFill>
            <a:ln w="9525">
              <a:solidFill>
                <a:schemeClr val="tx1"/>
              </a:solidFill>
              <a:round/>
              <a:headEnd/>
              <a:tailEnd/>
            </a:ln>
          </p:spPr>
          <p:txBody>
            <a:bodyPr wrap="none" anchor="ctr"/>
            <a:lstStyle/>
            <a:p>
              <a:endParaRPr lang="en-US" sz="1400"/>
            </a:p>
          </p:txBody>
        </p:sp>
        <p:sp>
          <p:nvSpPr>
            <p:cNvPr id="37" name="Oval 48">
              <a:extLst>
                <a:ext uri="{FF2B5EF4-FFF2-40B4-BE49-F238E27FC236}">
                  <a16:creationId xmlns:a16="http://schemas.microsoft.com/office/drawing/2014/main" id="{848FB99A-DC44-C54A-8B68-E0FE8F581311}"/>
                </a:ext>
              </a:extLst>
            </p:cNvPr>
            <p:cNvSpPr>
              <a:spLocks noChangeArrowheads="1"/>
            </p:cNvSpPr>
            <p:nvPr/>
          </p:nvSpPr>
          <p:spPr bwMode="auto">
            <a:xfrm>
              <a:off x="7519988" y="1661195"/>
              <a:ext cx="101600" cy="87313"/>
            </a:xfrm>
            <a:prstGeom prst="ellipse">
              <a:avLst/>
            </a:prstGeom>
            <a:solidFill>
              <a:srgbClr val="FF0000"/>
            </a:solidFill>
            <a:ln w="9525">
              <a:solidFill>
                <a:schemeClr val="tx1"/>
              </a:solidFill>
              <a:round/>
              <a:headEnd/>
              <a:tailEnd/>
            </a:ln>
          </p:spPr>
          <p:txBody>
            <a:bodyPr wrap="none" anchor="ctr"/>
            <a:lstStyle/>
            <a:p>
              <a:endParaRPr lang="en-US" sz="1400"/>
            </a:p>
          </p:txBody>
        </p:sp>
        <p:sp>
          <p:nvSpPr>
            <p:cNvPr id="38" name="Oval 50">
              <a:extLst>
                <a:ext uri="{FF2B5EF4-FFF2-40B4-BE49-F238E27FC236}">
                  <a16:creationId xmlns:a16="http://schemas.microsoft.com/office/drawing/2014/main" id="{789FC724-9299-664D-AD57-19F7F36787B7}"/>
                </a:ext>
              </a:extLst>
            </p:cNvPr>
            <p:cNvSpPr>
              <a:spLocks noChangeArrowheads="1"/>
            </p:cNvSpPr>
            <p:nvPr/>
          </p:nvSpPr>
          <p:spPr bwMode="auto">
            <a:xfrm>
              <a:off x="7778750" y="1662782"/>
              <a:ext cx="101600" cy="87313"/>
            </a:xfrm>
            <a:prstGeom prst="ellipse">
              <a:avLst/>
            </a:prstGeom>
            <a:solidFill>
              <a:srgbClr val="FF0000"/>
            </a:solidFill>
            <a:ln w="9525">
              <a:solidFill>
                <a:schemeClr val="tx1"/>
              </a:solidFill>
              <a:round/>
              <a:headEnd/>
              <a:tailEnd/>
            </a:ln>
          </p:spPr>
          <p:txBody>
            <a:bodyPr wrap="none" anchor="ctr"/>
            <a:lstStyle/>
            <a:p>
              <a:endParaRPr lang="en-US" sz="1400"/>
            </a:p>
          </p:txBody>
        </p:sp>
        <p:sp>
          <p:nvSpPr>
            <p:cNvPr id="39" name="Oval 51">
              <a:extLst>
                <a:ext uri="{FF2B5EF4-FFF2-40B4-BE49-F238E27FC236}">
                  <a16:creationId xmlns:a16="http://schemas.microsoft.com/office/drawing/2014/main" id="{1E501F26-6EB6-B940-9877-C5B21B820C03}"/>
                </a:ext>
              </a:extLst>
            </p:cNvPr>
            <p:cNvSpPr>
              <a:spLocks noChangeArrowheads="1"/>
            </p:cNvSpPr>
            <p:nvPr/>
          </p:nvSpPr>
          <p:spPr bwMode="auto">
            <a:xfrm>
              <a:off x="7778750" y="2062832"/>
              <a:ext cx="101600" cy="87313"/>
            </a:xfrm>
            <a:prstGeom prst="ellipse">
              <a:avLst/>
            </a:prstGeom>
            <a:solidFill>
              <a:srgbClr val="FF0000"/>
            </a:solidFill>
            <a:ln w="9525">
              <a:solidFill>
                <a:schemeClr val="tx1"/>
              </a:solidFill>
              <a:round/>
              <a:headEnd/>
              <a:tailEnd/>
            </a:ln>
          </p:spPr>
          <p:txBody>
            <a:bodyPr wrap="none" anchor="ctr"/>
            <a:lstStyle/>
            <a:p>
              <a:endParaRPr lang="en-US" sz="1400"/>
            </a:p>
          </p:txBody>
        </p:sp>
        <p:sp>
          <p:nvSpPr>
            <p:cNvPr id="40" name="Oval 52">
              <a:extLst>
                <a:ext uri="{FF2B5EF4-FFF2-40B4-BE49-F238E27FC236}">
                  <a16:creationId xmlns:a16="http://schemas.microsoft.com/office/drawing/2014/main" id="{72DBC127-9C1C-3842-89AF-D14AF1C4C5D2}"/>
                </a:ext>
              </a:extLst>
            </p:cNvPr>
            <p:cNvSpPr>
              <a:spLocks noChangeArrowheads="1"/>
            </p:cNvSpPr>
            <p:nvPr/>
          </p:nvSpPr>
          <p:spPr bwMode="auto">
            <a:xfrm>
              <a:off x="7521575" y="2072357"/>
              <a:ext cx="101600" cy="87313"/>
            </a:xfrm>
            <a:prstGeom prst="ellipse">
              <a:avLst/>
            </a:prstGeom>
            <a:solidFill>
              <a:srgbClr val="FF0000"/>
            </a:solidFill>
            <a:ln w="9525">
              <a:solidFill>
                <a:schemeClr val="tx1"/>
              </a:solidFill>
              <a:round/>
              <a:headEnd/>
              <a:tailEnd/>
            </a:ln>
          </p:spPr>
          <p:txBody>
            <a:bodyPr wrap="none" anchor="ctr"/>
            <a:lstStyle/>
            <a:p>
              <a:endParaRPr lang="en-US" sz="1400"/>
            </a:p>
          </p:txBody>
        </p:sp>
      </p:grpSp>
      <p:sp>
        <p:nvSpPr>
          <p:cNvPr id="41" name="Text Box 53">
            <a:extLst>
              <a:ext uri="{FF2B5EF4-FFF2-40B4-BE49-F238E27FC236}">
                <a16:creationId xmlns:a16="http://schemas.microsoft.com/office/drawing/2014/main" id="{13399500-7F84-3B45-9797-7675D54BB2FC}"/>
              </a:ext>
            </a:extLst>
          </p:cNvPr>
          <p:cNvSpPr txBox="1">
            <a:spLocks noChangeArrowheads="1"/>
          </p:cNvSpPr>
          <p:nvPr/>
        </p:nvSpPr>
        <p:spPr bwMode="auto">
          <a:xfrm>
            <a:off x="7000875" y="692696"/>
            <a:ext cx="1800225" cy="276999"/>
          </a:xfrm>
          <a:prstGeom prst="rect">
            <a:avLst/>
          </a:prstGeom>
          <a:noFill/>
          <a:ln w="9525">
            <a:noFill/>
            <a:miter lim="800000"/>
            <a:headEnd/>
            <a:tailEnd/>
          </a:ln>
        </p:spPr>
        <p:txBody>
          <a:bodyPr>
            <a:spAutoFit/>
          </a:bodyPr>
          <a:lstStyle/>
          <a:p>
            <a:pPr>
              <a:spcBef>
                <a:spcPct val="50000"/>
              </a:spcBef>
            </a:pPr>
            <a:r>
              <a:rPr lang="en-US" altLang="zh-CN" sz="1200"/>
              <a:t>C-1:C-2~2:1</a:t>
            </a:r>
          </a:p>
        </p:txBody>
      </p:sp>
      <p:sp>
        <p:nvSpPr>
          <p:cNvPr id="42" name="TextBox 41">
            <a:extLst>
              <a:ext uri="{FF2B5EF4-FFF2-40B4-BE49-F238E27FC236}">
                <a16:creationId xmlns:a16="http://schemas.microsoft.com/office/drawing/2014/main" id="{ED3D6099-C4EE-4742-9296-598C969D099D}"/>
              </a:ext>
            </a:extLst>
          </p:cNvPr>
          <p:cNvSpPr txBox="1">
            <a:spLocks noChangeArrowheads="1"/>
          </p:cNvSpPr>
          <p:nvPr/>
        </p:nvSpPr>
        <p:spPr bwMode="auto">
          <a:xfrm>
            <a:off x="7643813" y="3121571"/>
            <a:ext cx="1500187" cy="430887"/>
          </a:xfrm>
          <a:prstGeom prst="rect">
            <a:avLst/>
          </a:prstGeom>
          <a:noFill/>
          <a:ln w="9525">
            <a:noFill/>
            <a:miter lim="800000"/>
            <a:headEnd/>
            <a:tailEnd/>
          </a:ln>
        </p:spPr>
        <p:txBody>
          <a:bodyPr>
            <a:spAutoFit/>
          </a:bodyPr>
          <a:lstStyle/>
          <a:p>
            <a:r>
              <a:rPr lang="en-US" sz="1100"/>
              <a:t>Hole accumulation in diamond</a:t>
            </a:r>
          </a:p>
        </p:txBody>
      </p:sp>
      <p:sp>
        <p:nvSpPr>
          <p:cNvPr id="43" name="TextBox 42">
            <a:extLst>
              <a:ext uri="{FF2B5EF4-FFF2-40B4-BE49-F238E27FC236}">
                <a16:creationId xmlns:a16="http://schemas.microsoft.com/office/drawing/2014/main" id="{5DF49912-4DB3-8343-9B83-D175B2E11EB9}"/>
              </a:ext>
            </a:extLst>
          </p:cNvPr>
          <p:cNvSpPr txBox="1"/>
          <p:nvPr/>
        </p:nvSpPr>
        <p:spPr>
          <a:xfrm>
            <a:off x="1858144" y="3429000"/>
            <a:ext cx="504056" cy="400110"/>
          </a:xfrm>
          <a:prstGeom prst="rect">
            <a:avLst/>
          </a:prstGeom>
          <a:noFill/>
        </p:spPr>
        <p:txBody>
          <a:bodyPr wrap="square" rtlCol="0">
            <a:spAutoFit/>
          </a:bodyPr>
          <a:lstStyle/>
          <a:p>
            <a:r>
              <a:rPr lang="en-US" sz="2000" dirty="0">
                <a:latin typeface="+mj-lt"/>
              </a:rPr>
              <a:t>-</a:t>
            </a:r>
          </a:p>
        </p:txBody>
      </p:sp>
      <p:sp>
        <p:nvSpPr>
          <p:cNvPr id="44" name="Text Box 19">
            <a:extLst>
              <a:ext uri="{FF2B5EF4-FFF2-40B4-BE49-F238E27FC236}">
                <a16:creationId xmlns:a16="http://schemas.microsoft.com/office/drawing/2014/main" id="{11107EF1-A899-5049-AED8-151D88C90720}"/>
              </a:ext>
            </a:extLst>
          </p:cNvPr>
          <p:cNvSpPr txBox="1">
            <a:spLocks noChangeArrowheads="1"/>
          </p:cNvSpPr>
          <p:nvPr/>
        </p:nvSpPr>
        <p:spPr bwMode="auto">
          <a:xfrm>
            <a:off x="274289" y="4378453"/>
            <a:ext cx="2089150" cy="461665"/>
          </a:xfrm>
          <a:prstGeom prst="rect">
            <a:avLst/>
          </a:prstGeom>
          <a:noFill/>
          <a:ln w="9525">
            <a:noFill/>
            <a:miter lim="800000"/>
            <a:headEnd/>
            <a:tailEnd/>
          </a:ln>
        </p:spPr>
        <p:txBody>
          <a:bodyPr>
            <a:spAutoFit/>
          </a:bodyPr>
          <a:lstStyle/>
          <a:p>
            <a:pPr>
              <a:spcBef>
                <a:spcPct val="50000"/>
              </a:spcBef>
            </a:pPr>
            <a:r>
              <a:rPr lang="en-US" altLang="zh-CN" sz="1200" dirty="0" err="1">
                <a:solidFill>
                  <a:srgbClr val="C00000"/>
                </a:solidFill>
              </a:rPr>
              <a:t>Cyano</a:t>
            </a:r>
            <a:r>
              <a:rPr lang="en-US" altLang="zh-CN" sz="1200" dirty="0">
                <a:solidFill>
                  <a:srgbClr val="C00000"/>
                </a:solidFill>
              </a:rPr>
              <a:t> groups extracting electrons from diamond</a:t>
            </a:r>
          </a:p>
        </p:txBody>
      </p:sp>
      <p:sp>
        <p:nvSpPr>
          <p:cNvPr id="45" name="Text Box 35">
            <a:extLst>
              <a:ext uri="{FF2B5EF4-FFF2-40B4-BE49-F238E27FC236}">
                <a16:creationId xmlns:a16="http://schemas.microsoft.com/office/drawing/2014/main" id="{198B9986-32EE-EA4E-A8D0-6327C7F673A2}"/>
              </a:ext>
            </a:extLst>
          </p:cNvPr>
          <p:cNvSpPr txBox="1">
            <a:spLocks noChangeArrowheads="1"/>
          </p:cNvSpPr>
          <p:nvPr/>
        </p:nvSpPr>
        <p:spPr bwMode="auto">
          <a:xfrm>
            <a:off x="2465618" y="4961723"/>
            <a:ext cx="5544907" cy="830997"/>
          </a:xfrm>
          <a:prstGeom prst="rect">
            <a:avLst/>
          </a:prstGeo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ln w="9525">
            <a:noFill/>
            <a:miter lim="800000"/>
            <a:headEnd/>
            <a:tailEnd/>
          </a:ln>
        </p:spPr>
        <p:txBody>
          <a:bodyPr wrap="square">
            <a:spAutoFit/>
          </a:bodyPr>
          <a:lstStyle/>
          <a:p>
            <a:pPr>
              <a:spcBef>
                <a:spcPct val="50000"/>
              </a:spcBef>
            </a:pPr>
            <a:r>
              <a:rPr lang="en-US" altLang="zh-CN" sz="1600" dirty="0"/>
              <a:t>High resolution synchrotron radiation (SR)-based XPS reveals electrons are transferred from diamond to F</a:t>
            </a:r>
            <a:r>
              <a:rPr lang="en-US" altLang="zh-CN" sz="1600" baseline="-25000" dirty="0"/>
              <a:t>4</a:t>
            </a:r>
            <a:r>
              <a:rPr lang="en-US" altLang="zh-CN" sz="1600" dirty="0"/>
              <a:t>-TCNQ with holes accumulated on diamond</a:t>
            </a:r>
          </a:p>
        </p:txBody>
      </p:sp>
      <p:sp>
        <p:nvSpPr>
          <p:cNvPr id="46" name="Rectangle 45">
            <a:extLst>
              <a:ext uri="{FF2B5EF4-FFF2-40B4-BE49-F238E27FC236}">
                <a16:creationId xmlns:a16="http://schemas.microsoft.com/office/drawing/2014/main" id="{E7C5BA1A-1B59-5443-9F22-49F4AD8A68A1}"/>
              </a:ext>
            </a:extLst>
          </p:cNvPr>
          <p:cNvSpPr/>
          <p:nvPr/>
        </p:nvSpPr>
        <p:spPr>
          <a:xfrm>
            <a:off x="7194313" y="6129837"/>
            <a:ext cx="1696298" cy="261610"/>
          </a:xfrm>
          <a:prstGeom prst="rect">
            <a:avLst/>
          </a:prstGeom>
        </p:spPr>
        <p:txBody>
          <a:bodyPr wrap="none">
            <a:spAutoFit/>
          </a:bodyPr>
          <a:lstStyle/>
          <a:p>
            <a:r>
              <a:rPr lang="en-US" sz="1100" dirty="0"/>
              <a:t>JACS, </a:t>
            </a:r>
            <a:r>
              <a:rPr lang="en-US" sz="1100" b="1" dirty="0"/>
              <a:t>129</a:t>
            </a:r>
            <a:r>
              <a:rPr lang="en-US" sz="1100" dirty="0"/>
              <a:t>, 8084 (2007)</a:t>
            </a:r>
          </a:p>
        </p:txBody>
      </p:sp>
    </p:spTree>
    <p:extLst>
      <p:ext uri="{BB962C8B-B14F-4D97-AF65-F5344CB8AC3E}">
        <p14:creationId xmlns:p14="http://schemas.microsoft.com/office/powerpoint/2010/main" val="236914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59DCF0BE-EAB0-7941-A4E6-611C2225B4AB}"/>
              </a:ext>
            </a:extLst>
          </p:cNvPr>
          <p:cNvSpPr>
            <a:spLocks noGrp="1"/>
          </p:cNvSpPr>
          <p:nvPr>
            <p:ph type="title"/>
          </p:nvPr>
        </p:nvSpPr>
        <p:spPr>
          <a:xfrm>
            <a:off x="1327694" y="55060"/>
            <a:ext cx="6518275" cy="485109"/>
          </a:xfrm>
        </p:spPr>
        <p:txBody>
          <a:bodyPr/>
          <a:lstStyle/>
          <a:p>
            <a:r>
              <a:rPr lang="en-US" altLang="zh-CN" sz="2800" dirty="0">
                <a:ea typeface="宋体" pitchFamily="2" charset="-122"/>
              </a:rPr>
              <a:t>Surface Transfer Doping by F</a:t>
            </a:r>
            <a:r>
              <a:rPr lang="en-US" altLang="zh-CN" sz="2800" baseline="-25000" dirty="0">
                <a:ea typeface="宋体" pitchFamily="2" charset="-122"/>
              </a:rPr>
              <a:t>4</a:t>
            </a:r>
            <a:r>
              <a:rPr lang="en-US" altLang="zh-CN" sz="2800" dirty="0">
                <a:ea typeface="宋体" pitchFamily="2" charset="-122"/>
              </a:rPr>
              <a:t>-TCNQ</a:t>
            </a:r>
            <a:endParaRPr lang="en-US" sz="2800" dirty="0"/>
          </a:p>
        </p:txBody>
      </p:sp>
      <p:pic>
        <p:nvPicPr>
          <p:cNvPr id="48" name="Picture 32">
            <a:extLst>
              <a:ext uri="{FF2B5EF4-FFF2-40B4-BE49-F238E27FC236}">
                <a16:creationId xmlns:a16="http://schemas.microsoft.com/office/drawing/2014/main" id="{7447E042-BAAD-D841-A5EC-49678898EFF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1" y="717553"/>
            <a:ext cx="4475220" cy="3482349"/>
          </a:xfrm>
          <a:prstGeom prst="rect">
            <a:avLst/>
          </a:prstGeom>
          <a:noFill/>
          <a:ln w="9525">
            <a:noFill/>
            <a:miter lim="800000"/>
            <a:headEnd/>
            <a:tailEnd/>
          </a:ln>
        </p:spPr>
      </p:pic>
      <p:sp>
        <p:nvSpPr>
          <p:cNvPr id="49" name="TextBox 48">
            <a:extLst>
              <a:ext uri="{FF2B5EF4-FFF2-40B4-BE49-F238E27FC236}">
                <a16:creationId xmlns:a16="http://schemas.microsoft.com/office/drawing/2014/main" id="{AA4D11B8-4422-C549-ACB8-7BF19B9F5B3D}"/>
              </a:ext>
            </a:extLst>
          </p:cNvPr>
          <p:cNvSpPr txBox="1"/>
          <p:nvPr/>
        </p:nvSpPr>
        <p:spPr>
          <a:xfrm>
            <a:off x="370514" y="607384"/>
            <a:ext cx="1355949" cy="307777"/>
          </a:xfrm>
          <a:prstGeom prst="rect">
            <a:avLst/>
          </a:prstGeom>
          <a:noFill/>
        </p:spPr>
        <p:txBody>
          <a:bodyPr wrap="none" rtlCol="0">
            <a:spAutoFit/>
          </a:bodyPr>
          <a:lstStyle/>
          <a:p>
            <a:r>
              <a:rPr lang="en-US" sz="1400" dirty="0"/>
              <a:t>Valence bands</a:t>
            </a:r>
          </a:p>
        </p:txBody>
      </p:sp>
      <p:sp>
        <p:nvSpPr>
          <p:cNvPr id="50" name="TextBox 49">
            <a:extLst>
              <a:ext uri="{FF2B5EF4-FFF2-40B4-BE49-F238E27FC236}">
                <a16:creationId xmlns:a16="http://schemas.microsoft.com/office/drawing/2014/main" id="{57DD911E-FEDE-BF45-96D4-F10D9A4AE1CF}"/>
              </a:ext>
            </a:extLst>
          </p:cNvPr>
          <p:cNvSpPr txBox="1"/>
          <p:nvPr/>
        </p:nvSpPr>
        <p:spPr>
          <a:xfrm>
            <a:off x="2956047" y="717553"/>
            <a:ext cx="1564394" cy="646331"/>
          </a:xfrm>
          <a:prstGeom prst="rect">
            <a:avLst/>
          </a:prstGeo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txBody>
          <a:bodyPr wrap="square" rtlCol="0">
            <a:spAutoFit/>
          </a:bodyPr>
          <a:lstStyle/>
          <a:p>
            <a:r>
              <a:rPr lang="en-US" sz="1200" dirty="0"/>
              <a:t>Negatively charged molecular </a:t>
            </a:r>
            <a:r>
              <a:rPr lang="en-US" sz="1200" dirty="0" err="1"/>
              <a:t>polaron</a:t>
            </a:r>
            <a:r>
              <a:rPr lang="en-US" sz="1200" dirty="0"/>
              <a:t> states</a:t>
            </a:r>
          </a:p>
        </p:txBody>
      </p:sp>
      <p:sp>
        <p:nvSpPr>
          <p:cNvPr id="51" name="Rectangle 9">
            <a:extLst>
              <a:ext uri="{FF2B5EF4-FFF2-40B4-BE49-F238E27FC236}">
                <a16:creationId xmlns:a16="http://schemas.microsoft.com/office/drawing/2014/main" id="{33420901-4F2B-D042-BE40-687C3903B208}"/>
              </a:ext>
            </a:extLst>
          </p:cNvPr>
          <p:cNvSpPr>
            <a:spLocks noChangeArrowheads="1"/>
          </p:cNvSpPr>
          <p:nvPr/>
        </p:nvSpPr>
        <p:spPr bwMode="auto">
          <a:xfrm>
            <a:off x="1861967" y="2946774"/>
            <a:ext cx="317619" cy="678679"/>
          </a:xfrm>
          <a:prstGeom prst="rect">
            <a:avLst/>
          </a:prstGeom>
          <a:noFill/>
          <a:ln w="9525">
            <a:solidFill>
              <a:schemeClr val="tx1"/>
            </a:solidFill>
            <a:prstDash val="dash"/>
            <a:miter lim="800000"/>
            <a:headEnd/>
            <a:tailEnd/>
          </a:ln>
        </p:spPr>
        <p:txBody>
          <a:bodyPr wrap="none" anchor="ctr"/>
          <a:lstStyle/>
          <a:p>
            <a:endParaRPr lang="en-US" sz="1600"/>
          </a:p>
        </p:txBody>
      </p:sp>
      <p:sp>
        <p:nvSpPr>
          <p:cNvPr id="52" name="Line 11">
            <a:extLst>
              <a:ext uri="{FF2B5EF4-FFF2-40B4-BE49-F238E27FC236}">
                <a16:creationId xmlns:a16="http://schemas.microsoft.com/office/drawing/2014/main" id="{C18C8C7E-4FF4-9A40-AD0A-240067811CA5}"/>
              </a:ext>
            </a:extLst>
          </p:cNvPr>
          <p:cNvSpPr>
            <a:spLocks noChangeShapeType="1"/>
          </p:cNvSpPr>
          <p:nvPr/>
        </p:nvSpPr>
        <p:spPr bwMode="auto">
          <a:xfrm flipV="1">
            <a:off x="1861967" y="891396"/>
            <a:ext cx="776460" cy="2055378"/>
          </a:xfrm>
          <a:prstGeom prst="line">
            <a:avLst/>
          </a:prstGeom>
          <a:noFill/>
          <a:ln w="9525">
            <a:solidFill>
              <a:schemeClr val="tx1"/>
            </a:solidFill>
            <a:round/>
            <a:headEnd/>
            <a:tailEnd/>
          </a:ln>
        </p:spPr>
        <p:txBody>
          <a:bodyPr/>
          <a:lstStyle/>
          <a:p>
            <a:endParaRPr lang="en-US" sz="1600"/>
          </a:p>
        </p:txBody>
      </p:sp>
      <p:sp>
        <p:nvSpPr>
          <p:cNvPr id="53" name="Line 12">
            <a:extLst>
              <a:ext uri="{FF2B5EF4-FFF2-40B4-BE49-F238E27FC236}">
                <a16:creationId xmlns:a16="http://schemas.microsoft.com/office/drawing/2014/main" id="{8CE83410-319B-DE4A-ACD8-ADBF7FC476D5}"/>
              </a:ext>
            </a:extLst>
          </p:cNvPr>
          <p:cNvSpPr>
            <a:spLocks noChangeShapeType="1"/>
          </p:cNvSpPr>
          <p:nvPr/>
        </p:nvSpPr>
        <p:spPr bwMode="auto">
          <a:xfrm>
            <a:off x="2179587" y="3625451"/>
            <a:ext cx="416334" cy="53018"/>
          </a:xfrm>
          <a:prstGeom prst="line">
            <a:avLst/>
          </a:prstGeom>
          <a:noFill/>
          <a:ln w="9525">
            <a:solidFill>
              <a:schemeClr val="tx1"/>
            </a:solidFill>
            <a:round/>
            <a:headEnd/>
            <a:tailEnd/>
          </a:ln>
        </p:spPr>
        <p:txBody>
          <a:bodyPr/>
          <a:lstStyle/>
          <a:p>
            <a:endParaRPr lang="en-US" sz="1600"/>
          </a:p>
        </p:txBody>
      </p:sp>
      <p:pic>
        <p:nvPicPr>
          <p:cNvPr id="54" name="Picture 2">
            <a:extLst>
              <a:ext uri="{FF2B5EF4-FFF2-40B4-BE49-F238E27FC236}">
                <a16:creationId xmlns:a16="http://schemas.microsoft.com/office/drawing/2014/main" id="{6D45B2FA-2D91-8A44-8103-DAFE037BF72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88892" y="4380059"/>
            <a:ext cx="1490694" cy="1971463"/>
          </a:xfrm>
          <a:prstGeom prst="rect">
            <a:avLst/>
          </a:prstGeom>
          <a:noFill/>
          <a:ln w="9525">
            <a:noFill/>
            <a:miter lim="800000"/>
            <a:headEnd/>
            <a:tailEnd/>
          </a:ln>
        </p:spPr>
      </p:pic>
      <p:pic>
        <p:nvPicPr>
          <p:cNvPr id="55" name="Picture 6" descr="3">
            <a:extLst>
              <a:ext uri="{FF2B5EF4-FFF2-40B4-BE49-F238E27FC236}">
                <a16:creationId xmlns:a16="http://schemas.microsoft.com/office/drawing/2014/main" id="{68F24C5F-C1B2-3A4D-9849-2362431E10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26601" y="4709360"/>
            <a:ext cx="1728787" cy="952500"/>
          </a:xfrm>
          <a:prstGeom prst="rect">
            <a:avLst/>
          </a:prstGeom>
          <a:noFill/>
          <a:ln w="9525">
            <a:noFill/>
            <a:miter lim="800000"/>
            <a:headEnd/>
            <a:tailEnd/>
          </a:ln>
        </p:spPr>
      </p:pic>
      <p:sp>
        <p:nvSpPr>
          <p:cNvPr id="56" name="Line 7">
            <a:extLst>
              <a:ext uri="{FF2B5EF4-FFF2-40B4-BE49-F238E27FC236}">
                <a16:creationId xmlns:a16="http://schemas.microsoft.com/office/drawing/2014/main" id="{DF7E8FA0-4ED1-724C-9FE6-A61652991215}"/>
              </a:ext>
            </a:extLst>
          </p:cNvPr>
          <p:cNvSpPr>
            <a:spLocks noChangeShapeType="1"/>
          </p:cNvSpPr>
          <p:nvPr/>
        </p:nvSpPr>
        <p:spPr bwMode="auto">
          <a:xfrm>
            <a:off x="4372082" y="5185610"/>
            <a:ext cx="0" cy="360363"/>
          </a:xfrm>
          <a:prstGeom prst="line">
            <a:avLst/>
          </a:prstGeom>
          <a:noFill/>
          <a:ln w="9525">
            <a:solidFill>
              <a:schemeClr val="tx1"/>
            </a:solidFill>
            <a:round/>
            <a:headEnd type="triangle" w="med" len="med"/>
            <a:tailEnd/>
          </a:ln>
        </p:spPr>
        <p:txBody>
          <a:bodyPr/>
          <a:lstStyle/>
          <a:p>
            <a:endParaRPr lang="en-US" sz="1600"/>
          </a:p>
        </p:txBody>
      </p:sp>
      <p:sp>
        <p:nvSpPr>
          <p:cNvPr id="57" name="Text Box 8">
            <a:extLst>
              <a:ext uri="{FF2B5EF4-FFF2-40B4-BE49-F238E27FC236}">
                <a16:creationId xmlns:a16="http://schemas.microsoft.com/office/drawing/2014/main" id="{82F2C4AE-90FF-604F-9B63-C292384369F8}"/>
              </a:ext>
            </a:extLst>
          </p:cNvPr>
          <p:cNvSpPr txBox="1">
            <a:spLocks noChangeArrowheads="1"/>
          </p:cNvSpPr>
          <p:nvPr/>
        </p:nvSpPr>
        <p:spPr bwMode="auto">
          <a:xfrm>
            <a:off x="4299057" y="5185610"/>
            <a:ext cx="504825" cy="338554"/>
          </a:xfrm>
          <a:prstGeom prst="rect">
            <a:avLst/>
          </a:prstGeom>
          <a:noFill/>
          <a:ln w="9525">
            <a:noFill/>
            <a:miter lim="800000"/>
            <a:headEnd/>
            <a:tailEnd/>
          </a:ln>
        </p:spPr>
        <p:txBody>
          <a:bodyPr>
            <a:spAutoFit/>
          </a:bodyPr>
          <a:lstStyle/>
          <a:p>
            <a:pPr>
              <a:spcBef>
                <a:spcPct val="50000"/>
              </a:spcBef>
            </a:pPr>
            <a:r>
              <a:rPr lang="en-US" altLang="zh-CN" sz="1600" i="1">
                <a:latin typeface="Arial Unicode MS" pitchFamily="34" charset="-122"/>
                <a:ea typeface="Arial Unicode MS" pitchFamily="34" charset="-122"/>
                <a:cs typeface="Arial Unicode MS" pitchFamily="34" charset="-122"/>
              </a:rPr>
              <a:t>E</a:t>
            </a:r>
          </a:p>
        </p:txBody>
      </p:sp>
      <p:pic>
        <p:nvPicPr>
          <p:cNvPr id="58" name="Picture 2">
            <a:extLst>
              <a:ext uri="{FF2B5EF4-FFF2-40B4-BE49-F238E27FC236}">
                <a16:creationId xmlns:a16="http://schemas.microsoft.com/office/drawing/2014/main" id="{7EC53622-8BDB-504F-8EF1-DF0658DAF18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32398" y="1251673"/>
            <a:ext cx="3786344" cy="2452932"/>
          </a:xfrm>
          <a:prstGeom prst="rect">
            <a:avLst/>
          </a:prstGeom>
          <a:noFill/>
          <a:ln w="9525">
            <a:noFill/>
            <a:miter lim="800000"/>
            <a:headEnd/>
            <a:tailEnd/>
          </a:ln>
        </p:spPr>
      </p:pic>
      <p:sp>
        <p:nvSpPr>
          <p:cNvPr id="59" name="TextBox 58">
            <a:extLst>
              <a:ext uri="{FF2B5EF4-FFF2-40B4-BE49-F238E27FC236}">
                <a16:creationId xmlns:a16="http://schemas.microsoft.com/office/drawing/2014/main" id="{D7CE581D-AE62-FA47-A3A1-EC1D6D7CA396}"/>
              </a:ext>
            </a:extLst>
          </p:cNvPr>
          <p:cNvSpPr txBox="1"/>
          <p:nvPr/>
        </p:nvSpPr>
        <p:spPr>
          <a:xfrm>
            <a:off x="842824" y="4148572"/>
            <a:ext cx="1335558" cy="307777"/>
          </a:xfrm>
          <a:prstGeom prst="rect">
            <a:avLst/>
          </a:prstGeom>
          <a:noFill/>
        </p:spPr>
        <p:txBody>
          <a:bodyPr wrap="none" rtlCol="0">
            <a:spAutoFit/>
          </a:bodyPr>
          <a:lstStyle/>
          <a:p>
            <a:r>
              <a:rPr lang="en-US" sz="1400"/>
              <a:t>Work Function</a:t>
            </a:r>
          </a:p>
        </p:txBody>
      </p:sp>
      <p:sp>
        <p:nvSpPr>
          <p:cNvPr id="60" name="TextBox 59">
            <a:extLst>
              <a:ext uri="{FF2B5EF4-FFF2-40B4-BE49-F238E27FC236}">
                <a16:creationId xmlns:a16="http://schemas.microsoft.com/office/drawing/2014/main" id="{17DD90C2-BFD0-A746-AE3E-446F3FC6B9A3}"/>
              </a:ext>
            </a:extLst>
          </p:cNvPr>
          <p:cNvSpPr txBox="1"/>
          <p:nvPr/>
        </p:nvSpPr>
        <p:spPr>
          <a:xfrm>
            <a:off x="5341132" y="982639"/>
            <a:ext cx="712054" cy="307777"/>
          </a:xfrm>
          <a:prstGeom prst="rect">
            <a:avLst/>
          </a:prstGeom>
          <a:noFill/>
        </p:spPr>
        <p:txBody>
          <a:bodyPr wrap="none" rtlCol="0">
            <a:spAutoFit/>
          </a:bodyPr>
          <a:lstStyle/>
          <a:p>
            <a:r>
              <a:rPr lang="en-US" sz="1400"/>
              <a:t>Before</a:t>
            </a:r>
          </a:p>
        </p:txBody>
      </p:sp>
      <p:sp>
        <p:nvSpPr>
          <p:cNvPr id="61" name="TextBox 60">
            <a:extLst>
              <a:ext uri="{FF2B5EF4-FFF2-40B4-BE49-F238E27FC236}">
                <a16:creationId xmlns:a16="http://schemas.microsoft.com/office/drawing/2014/main" id="{9F73B4B8-2B3A-8C41-A190-2F265DD4EE89}"/>
              </a:ext>
            </a:extLst>
          </p:cNvPr>
          <p:cNvSpPr txBox="1"/>
          <p:nvPr/>
        </p:nvSpPr>
        <p:spPr>
          <a:xfrm>
            <a:off x="7226889" y="982639"/>
            <a:ext cx="619080" cy="338554"/>
          </a:xfrm>
          <a:prstGeom prst="rect">
            <a:avLst/>
          </a:prstGeom>
          <a:noFill/>
        </p:spPr>
        <p:txBody>
          <a:bodyPr wrap="none" rtlCol="0">
            <a:spAutoFit/>
          </a:bodyPr>
          <a:lstStyle/>
          <a:p>
            <a:r>
              <a:rPr lang="en-US" sz="1600"/>
              <a:t>After</a:t>
            </a:r>
            <a:endParaRPr lang="en-US" sz="1600" dirty="0"/>
          </a:p>
        </p:txBody>
      </p:sp>
      <p:sp>
        <p:nvSpPr>
          <p:cNvPr id="62" name="Text Box 9">
            <a:extLst>
              <a:ext uri="{FF2B5EF4-FFF2-40B4-BE49-F238E27FC236}">
                <a16:creationId xmlns:a16="http://schemas.microsoft.com/office/drawing/2014/main" id="{98C5838B-5202-D748-AFEB-8B5BED913CA0}"/>
              </a:ext>
            </a:extLst>
          </p:cNvPr>
          <p:cNvSpPr txBox="1">
            <a:spLocks noChangeArrowheads="1"/>
          </p:cNvSpPr>
          <p:nvPr/>
        </p:nvSpPr>
        <p:spPr bwMode="auto">
          <a:xfrm>
            <a:off x="4935519" y="4299373"/>
            <a:ext cx="3855251" cy="1446550"/>
          </a:xfrm>
          <a:prstGeom prst="rect">
            <a:avLst/>
          </a:prstGeom>
          <a:noFill/>
          <a:ln w="9525">
            <a:noFill/>
            <a:miter lim="800000"/>
            <a:headEnd/>
            <a:tailEnd/>
          </a:ln>
        </p:spPr>
        <p:txBody>
          <a:bodyPr wrap="square">
            <a:spAutoFit/>
          </a:bodyPr>
          <a:lstStyle/>
          <a:p>
            <a:pPr>
              <a:spcBef>
                <a:spcPct val="50000"/>
              </a:spcBef>
              <a:buFont typeface="Wingdings" pitchFamily="2" charset="2"/>
              <a:buChar char="Ø"/>
            </a:pPr>
            <a:r>
              <a:rPr lang="en-US" altLang="zh-CN" sz="1600" dirty="0">
                <a:latin typeface="Calibri" charset="0"/>
                <a:ea typeface="Calibri" charset="0"/>
                <a:cs typeface="Calibri" charset="0"/>
              </a:rPr>
              <a:t> F</a:t>
            </a:r>
            <a:r>
              <a:rPr lang="en-US" altLang="zh-CN" sz="1600" baseline="-25000" dirty="0">
                <a:latin typeface="Calibri" charset="0"/>
                <a:ea typeface="Calibri" charset="0"/>
                <a:cs typeface="Calibri" charset="0"/>
              </a:rPr>
              <a:t>4</a:t>
            </a:r>
            <a:r>
              <a:rPr lang="en-US" altLang="zh-CN" sz="1600" dirty="0">
                <a:latin typeface="Calibri" charset="0"/>
                <a:ea typeface="Calibri" charset="0"/>
                <a:cs typeface="Calibri" charset="0"/>
              </a:rPr>
              <a:t>-TCNQ acts as an highly efficient molecular acceptor for </a:t>
            </a:r>
            <a:r>
              <a:rPr lang="en-US" altLang="zh-CN" sz="1600" i="1" dirty="0">
                <a:latin typeface="Calibri" charset="0"/>
                <a:ea typeface="Calibri" charset="0"/>
                <a:cs typeface="Calibri" charset="0"/>
              </a:rPr>
              <a:t>p</a:t>
            </a:r>
            <a:r>
              <a:rPr lang="en-US" altLang="zh-CN" sz="1600" dirty="0">
                <a:latin typeface="Calibri" charset="0"/>
                <a:ea typeface="Calibri" charset="0"/>
                <a:cs typeface="Calibri" charset="0"/>
              </a:rPr>
              <a:t>-type surface transfer doping of diamond.</a:t>
            </a:r>
          </a:p>
          <a:p>
            <a:pPr>
              <a:spcBef>
                <a:spcPct val="50000"/>
              </a:spcBef>
              <a:buFont typeface="Wingdings" pitchFamily="2" charset="2"/>
              <a:buChar char="Ø"/>
            </a:pPr>
            <a:r>
              <a:rPr lang="en-US" altLang="zh-CN" sz="1600" dirty="0">
                <a:latin typeface="Calibri" charset="0"/>
                <a:ea typeface="Calibri" charset="0"/>
                <a:cs typeface="Calibri" charset="0"/>
              </a:rPr>
              <a:t> Diamond becomes degenerate at surface.  </a:t>
            </a:r>
            <a:r>
              <a:rPr lang="en-US" altLang="zh-CN" sz="1600" i="1" dirty="0">
                <a:latin typeface="Calibri" charset="0"/>
                <a:ea typeface="Calibri" charset="0"/>
                <a:cs typeface="Calibri" charset="0"/>
              </a:rPr>
              <a:t>E</a:t>
            </a:r>
            <a:r>
              <a:rPr lang="en-US" altLang="zh-CN" sz="1600" baseline="-25000" dirty="0">
                <a:latin typeface="Calibri" charset="0"/>
                <a:ea typeface="Calibri" charset="0"/>
                <a:cs typeface="Calibri" charset="0"/>
              </a:rPr>
              <a:t>F</a:t>
            </a:r>
            <a:r>
              <a:rPr lang="en-US" altLang="zh-CN" sz="1600" dirty="0">
                <a:latin typeface="Calibri" charset="0"/>
                <a:ea typeface="Calibri" charset="0"/>
                <a:cs typeface="Calibri" charset="0"/>
              </a:rPr>
              <a:t>-VBM = -0.4 eV</a:t>
            </a:r>
          </a:p>
        </p:txBody>
      </p:sp>
      <p:sp>
        <p:nvSpPr>
          <p:cNvPr id="63" name="Rectangle 62">
            <a:extLst>
              <a:ext uri="{FF2B5EF4-FFF2-40B4-BE49-F238E27FC236}">
                <a16:creationId xmlns:a16="http://schemas.microsoft.com/office/drawing/2014/main" id="{A2B3AD7B-EAAB-1240-A0C9-8CC7E07DAD0D}"/>
              </a:ext>
            </a:extLst>
          </p:cNvPr>
          <p:cNvSpPr/>
          <p:nvPr/>
        </p:nvSpPr>
        <p:spPr>
          <a:xfrm>
            <a:off x="7194313" y="6129837"/>
            <a:ext cx="1696298" cy="261610"/>
          </a:xfrm>
          <a:prstGeom prst="rect">
            <a:avLst/>
          </a:prstGeom>
        </p:spPr>
        <p:txBody>
          <a:bodyPr wrap="none">
            <a:spAutoFit/>
          </a:bodyPr>
          <a:lstStyle/>
          <a:p>
            <a:r>
              <a:rPr lang="en-US" sz="1100" dirty="0"/>
              <a:t>JACS, </a:t>
            </a:r>
            <a:r>
              <a:rPr lang="en-US" sz="1100" b="1" dirty="0"/>
              <a:t>129</a:t>
            </a:r>
            <a:r>
              <a:rPr lang="en-US" sz="1100" dirty="0"/>
              <a:t>, 8084 (2007)</a:t>
            </a:r>
          </a:p>
        </p:txBody>
      </p:sp>
    </p:spTree>
    <p:extLst>
      <p:ext uri="{BB962C8B-B14F-4D97-AF65-F5344CB8AC3E}">
        <p14:creationId xmlns:p14="http://schemas.microsoft.com/office/powerpoint/2010/main" val="3429013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99379" y="529390"/>
            <a:ext cx="4204180" cy="3598893"/>
          </a:xfrm>
          <a:prstGeom prst="rect">
            <a:avLst/>
          </a:prstGeom>
          <a:noFill/>
          <a:ln w="9525">
            <a:noFill/>
            <a:miter lim="800000"/>
            <a:headEnd/>
            <a:tailEnd/>
          </a:ln>
        </p:spPr>
      </p:pic>
      <p:sp>
        <p:nvSpPr>
          <p:cNvPr id="2" name="Title 1"/>
          <p:cNvSpPr>
            <a:spLocks noGrp="1"/>
          </p:cNvSpPr>
          <p:nvPr>
            <p:ph type="title"/>
          </p:nvPr>
        </p:nvSpPr>
        <p:spPr>
          <a:xfrm>
            <a:off x="468443" y="-46828"/>
            <a:ext cx="8208143" cy="836960"/>
          </a:xfrm>
        </p:spPr>
        <p:txBody>
          <a:bodyPr/>
          <a:lstStyle/>
          <a:p>
            <a:r>
              <a:rPr lang="en-US" sz="2800" dirty="0"/>
              <a:t>Other Molecular Acceptors</a:t>
            </a:r>
          </a:p>
        </p:txBody>
      </p:sp>
      <p:pic>
        <p:nvPicPr>
          <p:cNvPr id="5"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672493" y="845658"/>
            <a:ext cx="3740490" cy="3088669"/>
          </a:xfrm>
          <a:prstGeom prst="rect">
            <a:avLst/>
          </a:prstGeom>
          <a:noFill/>
          <a:ln w="9525">
            <a:noFill/>
            <a:miter lim="800000"/>
            <a:headEnd/>
            <a:tailEnd/>
          </a:ln>
        </p:spPr>
      </p:pic>
      <p:sp>
        <p:nvSpPr>
          <p:cNvPr id="6" name="Rectangle 5"/>
          <p:cNvSpPr/>
          <p:nvPr/>
        </p:nvSpPr>
        <p:spPr>
          <a:xfrm>
            <a:off x="535131" y="4147090"/>
            <a:ext cx="6695848" cy="646331"/>
          </a:xfrm>
          <a:prstGeom prst="rect">
            <a:avLst/>
          </a:prstGeom>
        </p:spPr>
        <p:txBody>
          <a:bodyPr wrap="square">
            <a:spAutoFit/>
          </a:bodyPr>
          <a:lstStyle/>
          <a:p>
            <a:pPr marL="285750" indent="-285750">
              <a:buFont typeface="Wingdings" charset="2"/>
              <a:buChar char="§"/>
            </a:pPr>
            <a:r>
              <a:rPr lang="en-US" dirty="0">
                <a:solidFill>
                  <a:srgbClr val="63513D"/>
                </a:solidFill>
                <a:latin typeface="Calibri"/>
                <a:cs typeface="Calibri"/>
              </a:rPr>
              <a:t>Doping yield and efficiency are closely correlated with their electron affinities </a:t>
            </a:r>
          </a:p>
        </p:txBody>
      </p:sp>
      <p:graphicFrame>
        <p:nvGraphicFramePr>
          <p:cNvPr id="15" name="Object 14"/>
          <p:cNvGraphicFramePr>
            <a:graphicFrameLocks noChangeAspect="1"/>
          </p:cNvGraphicFramePr>
          <p:nvPr>
            <p:extLst/>
          </p:nvPr>
        </p:nvGraphicFramePr>
        <p:xfrm>
          <a:off x="199379" y="4849818"/>
          <a:ext cx="4464496" cy="593356"/>
        </p:xfrm>
        <a:graphic>
          <a:graphicData uri="http://schemas.openxmlformats.org/presentationml/2006/ole">
            <mc:AlternateContent xmlns:mc="http://schemas.openxmlformats.org/markup-compatibility/2006">
              <mc:Choice xmlns:v="urn:schemas-microsoft-com:vml" Requires="v">
                <p:oleObj spid="_x0000_s10278" name="Equation" r:id="rId6" imgW="3632200" imgH="482600" progId="Equation.3">
                  <p:embed/>
                </p:oleObj>
              </mc:Choice>
              <mc:Fallback>
                <p:oleObj name="Equation" r:id="rId6" imgW="3632200" imgH="482600" progId="Equation.3">
                  <p:embed/>
                  <p:pic>
                    <p:nvPicPr>
                      <p:cNvPr id="15"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9379" y="4849818"/>
                        <a:ext cx="4464496" cy="593356"/>
                      </a:xfrm>
                      <a:prstGeom prst="rect">
                        <a:avLst/>
                      </a:prstGeom>
                      <a:noFill/>
                      <a:ln>
                        <a:noFill/>
                      </a:ln>
                    </p:spPr>
                  </p:pic>
                </p:oleObj>
              </mc:Fallback>
            </mc:AlternateContent>
          </a:graphicData>
        </a:graphic>
      </p:graphicFrame>
      <p:cxnSp>
        <p:nvCxnSpPr>
          <p:cNvPr id="16" name="Straight Arrow Connector 15"/>
          <p:cNvCxnSpPr/>
          <p:nvPr/>
        </p:nvCxnSpPr>
        <p:spPr>
          <a:xfrm flipV="1">
            <a:off x="2875391" y="5425940"/>
            <a:ext cx="144016"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011295" y="5893009"/>
            <a:ext cx="2160240" cy="276999"/>
          </a:xfrm>
          <a:prstGeom prst="rect">
            <a:avLst/>
          </a:prstGeom>
          <a:noFill/>
        </p:spPr>
        <p:txBody>
          <a:bodyPr wrap="square" rtlCol="0">
            <a:spAutoFit/>
          </a:bodyPr>
          <a:lstStyle/>
          <a:p>
            <a:r>
              <a:rPr lang="en-US" sz="1200" dirty="0"/>
              <a:t>Interface dipole term</a:t>
            </a:r>
          </a:p>
        </p:txBody>
      </p:sp>
      <p:cxnSp>
        <p:nvCxnSpPr>
          <p:cNvPr id="18" name="Straight Arrow Connector 17"/>
          <p:cNvCxnSpPr/>
          <p:nvPr/>
        </p:nvCxnSpPr>
        <p:spPr>
          <a:xfrm flipH="1" flipV="1">
            <a:off x="3715813" y="5432869"/>
            <a:ext cx="36004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744423" y="5967104"/>
            <a:ext cx="1656184" cy="276999"/>
          </a:xfrm>
          <a:prstGeom prst="rect">
            <a:avLst/>
          </a:prstGeom>
          <a:noFill/>
        </p:spPr>
        <p:txBody>
          <a:bodyPr wrap="square" rtlCol="0">
            <a:spAutoFit/>
          </a:bodyPr>
          <a:lstStyle/>
          <a:p>
            <a:r>
              <a:rPr lang="en-US" sz="1200" dirty="0"/>
              <a:t>band bending term</a:t>
            </a:r>
          </a:p>
        </p:txBody>
      </p:sp>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4314" y="4549850"/>
            <a:ext cx="3818841" cy="1795829"/>
          </a:xfrm>
          <a:prstGeom prst="rect">
            <a:avLst/>
          </a:prstGeom>
        </p:spPr>
      </p:pic>
    </p:spTree>
    <p:extLst>
      <p:ext uri="{BB962C8B-B14F-4D97-AF65-F5344CB8AC3E}">
        <p14:creationId xmlns:p14="http://schemas.microsoft.com/office/powerpoint/2010/main" val="3208035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4" y="227260"/>
            <a:ext cx="6694486" cy="410411"/>
          </a:xfrm>
        </p:spPr>
        <p:txBody>
          <a:bodyPr/>
          <a:lstStyle/>
          <a:p>
            <a:r>
              <a:rPr lang="en-US" sz="2800" dirty="0"/>
              <a:t>Beyond Doping Diamond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873" y="607519"/>
            <a:ext cx="6058358" cy="309211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873" y="3712410"/>
            <a:ext cx="2892460" cy="197054"/>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698430" y="641676"/>
            <a:ext cx="1571099" cy="1279889"/>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7127497" y="578851"/>
            <a:ext cx="596732" cy="986590"/>
          </a:xfrm>
          <a:prstGeom prst="rect">
            <a:avLst/>
          </a:prstGeom>
          <a:scene3d>
            <a:camera prst="orthographicFront">
              <a:rot lat="0" lon="3000000" rev="2400000"/>
            </a:camera>
            <a:lightRig rig="threePt" dir="t"/>
          </a:scene3d>
        </p:spPr>
      </p:pic>
      <p:sp>
        <p:nvSpPr>
          <p:cNvPr id="9" name="Curved Up Arrow 8"/>
          <p:cNvSpPr/>
          <p:nvPr/>
        </p:nvSpPr>
        <p:spPr>
          <a:xfrm rot="16200000">
            <a:off x="7200865" y="1177702"/>
            <a:ext cx="703613" cy="35669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7331794" y="1484144"/>
            <a:ext cx="441754" cy="307777"/>
          </a:xfrm>
          <a:prstGeom prst="rect">
            <a:avLst/>
          </a:prstGeom>
          <a:noFill/>
        </p:spPr>
        <p:txBody>
          <a:bodyPr wrap="square" rtlCol="0">
            <a:spAutoFit/>
          </a:bodyPr>
          <a:lstStyle/>
          <a:p>
            <a:r>
              <a:rPr lang="en-US" sz="1400" dirty="0">
                <a:solidFill>
                  <a:schemeClr val="bg1"/>
                </a:solidFill>
              </a:rPr>
              <a:t>e</a:t>
            </a:r>
            <a:r>
              <a:rPr lang="en-US" sz="1200" baseline="30000" dirty="0">
                <a:solidFill>
                  <a:schemeClr val="bg1"/>
                </a:solidFill>
              </a:rPr>
              <a:t>-</a:t>
            </a:r>
            <a:endParaRPr lang="en-US" sz="1400" baseline="30000" dirty="0">
              <a:solidFill>
                <a:schemeClr val="bg1"/>
              </a:solidFill>
            </a:endParaRPr>
          </a:p>
        </p:txBody>
      </p:sp>
      <p:sp>
        <p:nvSpPr>
          <p:cNvPr id="11" name="TextBox 10"/>
          <p:cNvSpPr txBox="1"/>
          <p:nvPr/>
        </p:nvSpPr>
        <p:spPr>
          <a:xfrm>
            <a:off x="6648717" y="307912"/>
            <a:ext cx="923636" cy="307777"/>
          </a:xfrm>
          <a:prstGeom prst="rect">
            <a:avLst/>
          </a:prstGeom>
          <a:noFill/>
        </p:spPr>
        <p:txBody>
          <a:bodyPr wrap="square" rtlCol="0">
            <a:spAutoFit/>
          </a:bodyPr>
          <a:lstStyle/>
          <a:p>
            <a:r>
              <a:rPr lang="en-US" sz="1400" dirty="0"/>
              <a:t>graphene</a:t>
            </a:r>
          </a:p>
        </p:txBody>
      </p:sp>
      <p:pic>
        <p:nvPicPr>
          <p:cNvPr id="138" name="Picture 13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7102" y="2152029"/>
            <a:ext cx="1940403" cy="1386002"/>
          </a:xfrm>
          <a:prstGeom prst="rect">
            <a:avLst/>
          </a:prstGeom>
        </p:spPr>
      </p:pic>
      <p:sp>
        <p:nvSpPr>
          <p:cNvPr id="141" name="TextBox 140"/>
          <p:cNvSpPr txBox="1"/>
          <p:nvPr/>
        </p:nvSpPr>
        <p:spPr>
          <a:xfrm>
            <a:off x="6625316" y="1934630"/>
            <a:ext cx="2134654" cy="307777"/>
          </a:xfrm>
          <a:prstGeom prst="rect">
            <a:avLst/>
          </a:prstGeom>
          <a:noFill/>
        </p:spPr>
        <p:txBody>
          <a:bodyPr wrap="square" rtlCol="0">
            <a:spAutoFit/>
          </a:bodyPr>
          <a:lstStyle/>
          <a:p>
            <a:r>
              <a:rPr lang="en-US" sz="1400"/>
              <a:t>organic semiconductor</a:t>
            </a:r>
            <a:endParaRPr lang="en-US" sz="1400" dirty="0"/>
          </a:p>
        </p:txBody>
      </p:sp>
      <p:sp>
        <p:nvSpPr>
          <p:cNvPr id="142" name="Rectangle 141"/>
          <p:cNvSpPr/>
          <p:nvPr/>
        </p:nvSpPr>
        <p:spPr>
          <a:xfrm>
            <a:off x="6526394" y="3730347"/>
            <a:ext cx="2332498" cy="276999"/>
          </a:xfrm>
          <a:prstGeom prst="rect">
            <a:avLst/>
          </a:prstGeom>
        </p:spPr>
        <p:txBody>
          <a:bodyPr wrap="none">
            <a:spAutoFit/>
          </a:bodyPr>
          <a:lstStyle/>
          <a:p>
            <a:pPr>
              <a:spcBef>
                <a:spcPts val="0"/>
              </a:spcBef>
            </a:pPr>
            <a:r>
              <a:rPr lang="en-US" altLang="zh-CN" sz="1200" dirty="0"/>
              <a:t>Adv. </a:t>
            </a:r>
            <a:r>
              <a:rPr lang="en-US" altLang="zh-CN" sz="1200" dirty="0" err="1"/>
              <a:t>Funct</a:t>
            </a:r>
            <a:r>
              <a:rPr lang="en-US" altLang="zh-CN" sz="1200" dirty="0"/>
              <a:t>. Mater.</a:t>
            </a:r>
            <a:r>
              <a:rPr lang="en-US" altLang="zh-CN" sz="1200" i="1" dirty="0"/>
              <a:t> </a:t>
            </a:r>
            <a:r>
              <a:rPr lang="en-US" altLang="zh-CN" sz="1200" b="1" dirty="0"/>
              <a:t>17</a:t>
            </a:r>
            <a:r>
              <a:rPr lang="en-US" altLang="zh-CN" sz="1200" dirty="0"/>
              <a:t> 1339 (2007) </a:t>
            </a:r>
          </a:p>
        </p:txBody>
      </p:sp>
      <p:sp>
        <p:nvSpPr>
          <p:cNvPr id="143" name="Rectangle 142"/>
          <p:cNvSpPr/>
          <p:nvPr/>
        </p:nvSpPr>
        <p:spPr>
          <a:xfrm>
            <a:off x="6526394" y="3537012"/>
            <a:ext cx="2504596" cy="276999"/>
          </a:xfrm>
          <a:prstGeom prst="rect">
            <a:avLst/>
          </a:prstGeom>
        </p:spPr>
        <p:txBody>
          <a:bodyPr wrap="none">
            <a:spAutoFit/>
          </a:bodyPr>
          <a:lstStyle/>
          <a:p>
            <a:r>
              <a:rPr lang="is-IS" sz="1200" dirty="0"/>
              <a:t>J. Am. Chem. Soc., </a:t>
            </a:r>
            <a:r>
              <a:rPr lang="is-IS" sz="1200" b="1" dirty="0"/>
              <a:t>129</a:t>
            </a:r>
            <a:r>
              <a:rPr lang="is-IS" sz="1200" dirty="0"/>
              <a:t>, 10418 (2007)</a:t>
            </a:r>
          </a:p>
        </p:txBody>
      </p:sp>
      <p:pic>
        <p:nvPicPr>
          <p:cNvPr id="145" name="Picture 144"/>
          <p:cNvPicPr>
            <a:picLocks noChangeAspect="1"/>
          </p:cNvPicPr>
          <p:nvPr/>
        </p:nvPicPr>
        <p:blipFill rotWithShape="1">
          <a:blip r:embed="rId8">
            <a:extLst>
              <a:ext uri="{28A0092B-C50C-407E-A947-70E740481C1C}">
                <a14:useLocalDpi xmlns:a14="http://schemas.microsoft.com/office/drawing/2010/main" val="0"/>
              </a:ext>
            </a:extLst>
          </a:blip>
          <a:srcRect t="9454"/>
          <a:stretch/>
        </p:blipFill>
        <p:spPr>
          <a:xfrm>
            <a:off x="270711" y="4278685"/>
            <a:ext cx="6515100" cy="1736397"/>
          </a:xfrm>
          <a:prstGeom prst="rect">
            <a:avLst/>
          </a:prstGeom>
        </p:spPr>
      </p:pic>
      <p:sp>
        <p:nvSpPr>
          <p:cNvPr id="146" name="Rectangle 145"/>
          <p:cNvSpPr/>
          <p:nvPr/>
        </p:nvSpPr>
        <p:spPr>
          <a:xfrm>
            <a:off x="1581897" y="4571369"/>
            <a:ext cx="2410725" cy="276999"/>
          </a:xfrm>
          <a:prstGeom prst="rect">
            <a:avLst/>
          </a:prstGeom>
        </p:spPr>
        <p:txBody>
          <a:bodyPr wrap="none">
            <a:spAutoFit/>
          </a:bodyPr>
          <a:lstStyle/>
          <a:p>
            <a:pPr>
              <a:spcBef>
                <a:spcPts val="0"/>
              </a:spcBef>
            </a:pPr>
            <a:r>
              <a:rPr lang="en-US" altLang="zh-CN" sz="1200" dirty="0"/>
              <a:t>Adv. </a:t>
            </a:r>
            <a:r>
              <a:rPr lang="en-US" altLang="zh-CN" sz="1200" dirty="0" err="1"/>
              <a:t>Funct</a:t>
            </a:r>
            <a:r>
              <a:rPr lang="en-US" altLang="zh-CN" sz="1200" dirty="0"/>
              <a:t>. Mater.</a:t>
            </a:r>
            <a:r>
              <a:rPr lang="en-US" altLang="zh-CN" sz="1200" i="1" dirty="0"/>
              <a:t> </a:t>
            </a:r>
            <a:r>
              <a:rPr lang="en-US" altLang="zh-CN" sz="1200" b="1" dirty="0"/>
              <a:t>28</a:t>
            </a:r>
            <a:r>
              <a:rPr lang="en-US" altLang="zh-CN" sz="1200" dirty="0"/>
              <a:t> 10409 (2016) </a:t>
            </a:r>
          </a:p>
        </p:txBody>
      </p:sp>
      <p:pic>
        <p:nvPicPr>
          <p:cNvPr id="147" name="Picture 146"/>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6648717" y="4750435"/>
            <a:ext cx="2134187" cy="1607700"/>
          </a:xfrm>
          <a:prstGeom prst="rect">
            <a:avLst/>
          </a:prstGeom>
        </p:spPr>
      </p:pic>
      <p:sp>
        <p:nvSpPr>
          <p:cNvPr id="148" name="TextBox 147"/>
          <p:cNvSpPr txBox="1"/>
          <p:nvPr/>
        </p:nvSpPr>
        <p:spPr>
          <a:xfrm>
            <a:off x="7402269" y="5671222"/>
            <a:ext cx="732526" cy="369332"/>
          </a:xfrm>
          <a:prstGeom prst="rect">
            <a:avLst/>
          </a:prstGeom>
          <a:noFill/>
        </p:spPr>
        <p:txBody>
          <a:bodyPr wrap="square" rtlCol="0">
            <a:spAutoFit/>
          </a:bodyPr>
          <a:lstStyle/>
          <a:p>
            <a:r>
              <a:rPr lang="en-US" dirty="0">
                <a:solidFill>
                  <a:srgbClr val="FFFF00"/>
                </a:solidFill>
              </a:rPr>
              <a:t>n</a:t>
            </a:r>
            <a:r>
              <a:rPr lang="en-US" dirty="0">
                <a:solidFill>
                  <a:schemeClr val="bg1"/>
                </a:solidFill>
              </a:rPr>
              <a:t>     </a:t>
            </a:r>
            <a:r>
              <a:rPr lang="en-US" dirty="0">
                <a:solidFill>
                  <a:schemeClr val="tx2">
                    <a:lumMod val="60000"/>
                    <a:lumOff val="40000"/>
                  </a:schemeClr>
                </a:solidFill>
              </a:rPr>
              <a:t>p</a:t>
            </a:r>
          </a:p>
        </p:txBody>
      </p:sp>
      <p:sp>
        <p:nvSpPr>
          <p:cNvPr id="149" name="TextBox 148"/>
          <p:cNvSpPr txBox="1"/>
          <p:nvPr/>
        </p:nvSpPr>
        <p:spPr>
          <a:xfrm>
            <a:off x="6864309" y="4481103"/>
            <a:ext cx="1656668" cy="276999"/>
          </a:xfrm>
          <a:prstGeom prst="rect">
            <a:avLst/>
          </a:prstGeom>
          <a:noFill/>
        </p:spPr>
        <p:txBody>
          <a:bodyPr wrap="square" rtlCol="0">
            <a:spAutoFit/>
          </a:bodyPr>
          <a:lstStyle/>
          <a:p>
            <a:r>
              <a:rPr lang="en-US" sz="1200" dirty="0"/>
              <a:t>lateral MoS</a:t>
            </a:r>
            <a:r>
              <a:rPr lang="en-US" sz="1200" baseline="-25000" dirty="0"/>
              <a:t>2</a:t>
            </a:r>
            <a:r>
              <a:rPr lang="en-US" sz="1200" dirty="0"/>
              <a:t> p-n diode</a:t>
            </a:r>
          </a:p>
        </p:txBody>
      </p:sp>
    </p:spTree>
    <p:extLst>
      <p:ext uri="{BB962C8B-B14F-4D97-AF65-F5344CB8AC3E}">
        <p14:creationId xmlns:p14="http://schemas.microsoft.com/office/powerpoint/2010/main" val="2720264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572" y="304800"/>
            <a:ext cx="8208143" cy="836960"/>
          </a:xfrm>
        </p:spPr>
        <p:txBody>
          <a:bodyPr/>
          <a:lstStyle/>
          <a:p>
            <a:r>
              <a:rPr lang="en-US" sz="2800" dirty="0"/>
              <a:t>Surface Transfer Doping of Diamond with Transition Metal Oxides</a:t>
            </a:r>
          </a:p>
        </p:txBody>
      </p:sp>
      <p:sp>
        <p:nvSpPr>
          <p:cNvPr id="3" name="Text Placeholder 2"/>
          <p:cNvSpPr>
            <a:spLocks noGrp="1"/>
          </p:cNvSpPr>
          <p:nvPr>
            <p:ph type="body" idx="1"/>
          </p:nvPr>
        </p:nvSpPr>
        <p:spPr>
          <a:xfrm>
            <a:off x="395536" y="1268760"/>
            <a:ext cx="8208143" cy="2160240"/>
          </a:xfrm>
        </p:spPr>
        <p:txBody>
          <a:bodyPr/>
          <a:lstStyle/>
          <a:p>
            <a:pPr marL="0" indent="0">
              <a:buNone/>
            </a:pPr>
            <a:r>
              <a:rPr lang="en-US" sz="1800" b="1" dirty="0"/>
              <a:t>Advantage of using TMO as surface acceptors for diamond</a:t>
            </a:r>
          </a:p>
          <a:p>
            <a:pPr>
              <a:buFont typeface="Wingdings" charset="2"/>
              <a:buChar char="§"/>
            </a:pPr>
            <a:r>
              <a:rPr lang="en-US" sz="1800" dirty="0"/>
              <a:t>Extremely high electron affinity attainable</a:t>
            </a:r>
          </a:p>
          <a:p>
            <a:pPr>
              <a:buFont typeface="Wingdings" charset="2"/>
              <a:buChar char="§"/>
            </a:pPr>
            <a:r>
              <a:rPr lang="en-US" sz="1800" dirty="0"/>
              <a:t>Thermally and chemically stable</a:t>
            </a:r>
          </a:p>
          <a:p>
            <a:pPr>
              <a:buFont typeface="Wingdings" charset="2"/>
              <a:buChar char="§"/>
            </a:pPr>
            <a:r>
              <a:rPr lang="en-US" sz="1800" dirty="0"/>
              <a:t>Passivation effect</a:t>
            </a:r>
          </a:p>
          <a:p>
            <a:pPr>
              <a:buFont typeface="Wingdings" charset="2"/>
              <a:buChar char="§"/>
            </a:pPr>
            <a:r>
              <a:rPr lang="en-US" sz="1800" dirty="0"/>
              <a:t>May act as gate dielectric at the same time</a:t>
            </a:r>
          </a:p>
          <a:p>
            <a:pPr>
              <a:buFont typeface="Wingdings" charset="2"/>
              <a:buChar char="§"/>
            </a:pPr>
            <a:endParaRPr lang="en-US" sz="1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3284265"/>
            <a:ext cx="3635330" cy="2952328"/>
          </a:xfrm>
          <a:prstGeom prst="rect">
            <a:avLst/>
          </a:prstGeom>
        </p:spPr>
      </p:pic>
      <p:sp>
        <p:nvSpPr>
          <p:cNvPr id="5" name="TextBox 4"/>
          <p:cNvSpPr txBox="1"/>
          <p:nvPr/>
        </p:nvSpPr>
        <p:spPr>
          <a:xfrm>
            <a:off x="487572" y="4268472"/>
            <a:ext cx="4464496" cy="830997"/>
          </a:xfrm>
          <a:prstGeom prst="rect">
            <a:avLst/>
          </a:prstGeom>
          <a:noFill/>
        </p:spPr>
        <p:txBody>
          <a:bodyPr wrap="square" rtlCol="0">
            <a:spAutoFit/>
          </a:bodyPr>
          <a:lstStyle/>
          <a:p>
            <a:r>
              <a:rPr lang="en-US" sz="1600" dirty="0">
                <a:solidFill>
                  <a:srgbClr val="63513D"/>
                </a:solidFill>
              </a:rPr>
              <a:t>High promise to enable high-power, high-frequency diamond devices with superior thermal and operational stability.</a:t>
            </a:r>
          </a:p>
        </p:txBody>
      </p:sp>
    </p:spTree>
    <p:extLst>
      <p:ext uri="{BB962C8B-B14F-4D97-AF65-F5344CB8AC3E}">
        <p14:creationId xmlns:p14="http://schemas.microsoft.com/office/powerpoint/2010/main" val="2813592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28" y="287784"/>
            <a:ext cx="8208143" cy="445961"/>
          </a:xfrm>
        </p:spPr>
        <p:txBody>
          <a:bodyPr/>
          <a:lstStyle/>
          <a:p>
            <a:r>
              <a:rPr lang="en-US" sz="2400" dirty="0"/>
              <a:t>Surface Transfer Doping of Diamond by MoO</a:t>
            </a:r>
            <a:r>
              <a:rPr lang="en-US" sz="2400" baseline="-25000" dirty="0"/>
              <a:t>3</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387" y="836712"/>
            <a:ext cx="6736021" cy="302433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3989973"/>
            <a:ext cx="2626568" cy="2202188"/>
          </a:xfrm>
          <a:prstGeom prst="rect">
            <a:avLst/>
          </a:prstGeom>
        </p:spPr>
      </p:pic>
      <p:sp>
        <p:nvSpPr>
          <p:cNvPr id="6" name="TextBox 5"/>
          <p:cNvSpPr txBox="1"/>
          <p:nvPr/>
        </p:nvSpPr>
        <p:spPr>
          <a:xfrm>
            <a:off x="76200" y="1175735"/>
            <a:ext cx="1512168" cy="307777"/>
          </a:xfrm>
          <a:prstGeom prst="rect">
            <a:avLst/>
          </a:prstGeom>
          <a:noFill/>
        </p:spPr>
        <p:txBody>
          <a:bodyPr wrap="square" rtlCol="0">
            <a:spAutoFit/>
          </a:bodyPr>
          <a:lstStyle/>
          <a:p>
            <a:r>
              <a:rPr lang="en-US" sz="1400" dirty="0">
                <a:solidFill>
                  <a:srgbClr val="003EFF"/>
                </a:solidFill>
              </a:rPr>
              <a:t>Spectroscopic</a:t>
            </a:r>
          </a:p>
        </p:txBody>
      </p:sp>
      <p:sp>
        <p:nvSpPr>
          <p:cNvPr id="7" name="TextBox 6"/>
          <p:cNvSpPr txBox="1"/>
          <p:nvPr/>
        </p:nvSpPr>
        <p:spPr>
          <a:xfrm>
            <a:off x="152400" y="4077072"/>
            <a:ext cx="1512168" cy="307777"/>
          </a:xfrm>
          <a:prstGeom prst="rect">
            <a:avLst/>
          </a:prstGeom>
          <a:noFill/>
        </p:spPr>
        <p:txBody>
          <a:bodyPr wrap="square" rtlCol="0">
            <a:spAutoFit/>
          </a:bodyPr>
          <a:lstStyle/>
          <a:p>
            <a:r>
              <a:rPr lang="en-US" sz="1400" dirty="0">
                <a:solidFill>
                  <a:srgbClr val="003EFF"/>
                </a:solidFill>
              </a:rPr>
              <a:t>Transport</a:t>
            </a:r>
          </a:p>
        </p:txBody>
      </p:sp>
      <p:sp>
        <p:nvSpPr>
          <p:cNvPr id="9" name="Rectangle 8"/>
          <p:cNvSpPr/>
          <p:nvPr/>
        </p:nvSpPr>
        <p:spPr>
          <a:xfrm>
            <a:off x="3284620" y="6380282"/>
            <a:ext cx="2574758" cy="415498"/>
          </a:xfrm>
          <a:prstGeom prst="rect">
            <a:avLst/>
          </a:prstGeom>
        </p:spPr>
        <p:txBody>
          <a:bodyPr wrap="square">
            <a:spAutoFit/>
          </a:bodyPr>
          <a:lstStyle/>
          <a:p>
            <a:r>
              <a:rPr lang="en-US" sz="1050" dirty="0"/>
              <a:t>Appl. Phys. </a:t>
            </a:r>
            <a:r>
              <a:rPr lang="en-US" sz="1050" dirty="0" err="1"/>
              <a:t>Lett</a:t>
            </a:r>
            <a:r>
              <a:rPr lang="en-US" sz="1050" dirty="0"/>
              <a:t>. </a:t>
            </a:r>
            <a:r>
              <a:rPr lang="en-US" sz="1050" b="1" dirty="0"/>
              <a:t>103</a:t>
            </a:r>
            <a:r>
              <a:rPr lang="en-US" sz="1050" dirty="0"/>
              <a:t>, 202112 (2013).</a:t>
            </a:r>
          </a:p>
          <a:p>
            <a:r>
              <a:rPr lang="en-US" sz="1050" dirty="0"/>
              <a:t>Unpublished, 2018</a:t>
            </a:r>
          </a:p>
        </p:txBody>
      </p:sp>
      <p:pic>
        <p:nvPicPr>
          <p:cNvPr id="10" name="Picture 9">
            <a:extLst>
              <a:ext uri="{FF2B5EF4-FFF2-40B4-BE49-F238E27FC236}">
                <a16:creationId xmlns:a16="http://schemas.microsoft.com/office/drawing/2014/main" id="{EE68C991-5FC6-E24D-9D70-9F884710B22D}"/>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4648200" y="4258593"/>
            <a:ext cx="2972203" cy="2123364"/>
          </a:xfrm>
          <a:prstGeom prst="rect">
            <a:avLst/>
          </a:prstGeom>
        </p:spPr>
      </p:pic>
      <p:pic>
        <p:nvPicPr>
          <p:cNvPr id="11" name="Picture 10">
            <a:extLst>
              <a:ext uri="{FF2B5EF4-FFF2-40B4-BE49-F238E27FC236}">
                <a16:creationId xmlns:a16="http://schemas.microsoft.com/office/drawing/2014/main" id="{A6C2C7BC-20D1-D14C-B5C0-5A34C95F609B}"/>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7239000" y="4077072"/>
            <a:ext cx="1581150" cy="1301432"/>
          </a:xfrm>
          <a:prstGeom prst="rect">
            <a:avLst/>
          </a:prstGeom>
        </p:spPr>
      </p:pic>
      <p:sp>
        <p:nvSpPr>
          <p:cNvPr id="12" name="TextBox 11">
            <a:extLst>
              <a:ext uri="{FF2B5EF4-FFF2-40B4-BE49-F238E27FC236}">
                <a16:creationId xmlns:a16="http://schemas.microsoft.com/office/drawing/2014/main" id="{9F2B5905-8B1B-FF4E-BCFB-203F7F71698A}"/>
              </a:ext>
            </a:extLst>
          </p:cNvPr>
          <p:cNvSpPr txBox="1"/>
          <p:nvPr/>
        </p:nvSpPr>
        <p:spPr>
          <a:xfrm>
            <a:off x="5429653" y="3957689"/>
            <a:ext cx="2190750" cy="307777"/>
          </a:xfrm>
          <a:prstGeom prst="rect">
            <a:avLst/>
          </a:prstGeom>
          <a:noFill/>
        </p:spPr>
        <p:txBody>
          <a:bodyPr wrap="square" rtlCol="0">
            <a:spAutoFit/>
          </a:bodyPr>
          <a:lstStyle/>
          <a:p>
            <a:r>
              <a:rPr lang="en-US" sz="1400" dirty="0">
                <a:solidFill>
                  <a:srgbClr val="003EFF"/>
                </a:solidFill>
              </a:rPr>
              <a:t>In-situ four-probe</a:t>
            </a:r>
          </a:p>
        </p:txBody>
      </p:sp>
    </p:spTree>
    <p:extLst>
      <p:ext uri="{BB962C8B-B14F-4D97-AF65-F5344CB8AC3E}">
        <p14:creationId xmlns:p14="http://schemas.microsoft.com/office/powerpoint/2010/main" val="680241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36" y="152400"/>
            <a:ext cx="8208143" cy="473058"/>
          </a:xfrm>
        </p:spPr>
        <p:txBody>
          <a:bodyPr/>
          <a:lstStyle/>
          <a:p>
            <a:r>
              <a:rPr lang="en-US" sz="2800" dirty="0"/>
              <a:t>Surface Transfer Doping of Diamond by V</a:t>
            </a:r>
            <a:r>
              <a:rPr lang="en-US" sz="2800" baseline="-25000" dirty="0"/>
              <a:t>2</a:t>
            </a:r>
            <a:r>
              <a:rPr lang="en-US" sz="2800" dirty="0"/>
              <a:t>O</a:t>
            </a:r>
            <a:r>
              <a:rPr lang="en-US" sz="2800" baseline="-25000" dirty="0"/>
              <a:t>5</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0776" y="1069731"/>
            <a:ext cx="5134101" cy="259239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4554" y="1161729"/>
            <a:ext cx="3742762" cy="1434725"/>
          </a:xfrm>
          <a:prstGeom prst="rect">
            <a:avLst/>
          </a:prstGeom>
        </p:spPr>
      </p:pic>
      <p:sp>
        <p:nvSpPr>
          <p:cNvPr id="6" name="TextBox 5"/>
          <p:cNvSpPr txBox="1"/>
          <p:nvPr/>
        </p:nvSpPr>
        <p:spPr>
          <a:xfrm>
            <a:off x="5294554" y="2617997"/>
            <a:ext cx="2720374" cy="338554"/>
          </a:xfrm>
          <a:prstGeom prst="rect">
            <a:avLst/>
          </a:prstGeom>
          <a:noFill/>
        </p:spPr>
        <p:txBody>
          <a:bodyPr wrap="square" rtlCol="0">
            <a:spAutoFit/>
          </a:bodyPr>
          <a:lstStyle/>
          <a:p>
            <a:r>
              <a:rPr lang="en-US" altLang="zh-CN" sz="1600" dirty="0">
                <a:solidFill>
                  <a:srgbClr val="C00000"/>
                </a:solidFill>
              </a:rPr>
              <a:t>6-fold increase in hole density</a:t>
            </a:r>
            <a:r>
              <a:rPr lang="zh-CN" altLang="en-US" sz="1600" dirty="0">
                <a:solidFill>
                  <a:srgbClr val="C00000"/>
                </a:solidFill>
              </a:rPr>
              <a:t> </a:t>
            </a:r>
            <a:endParaRPr lang="en-US" sz="1600" dirty="0">
              <a:solidFill>
                <a:srgbClr val="C00000"/>
              </a:solidFil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496" y="4082174"/>
            <a:ext cx="2310234" cy="2013826"/>
          </a:xfrm>
          <a:prstGeom prst="rect">
            <a:avLst/>
          </a:prstGeom>
        </p:spPr>
      </p:pic>
      <p:sp>
        <p:nvSpPr>
          <p:cNvPr id="9" name="TextBox 8"/>
          <p:cNvSpPr txBox="1"/>
          <p:nvPr/>
        </p:nvSpPr>
        <p:spPr>
          <a:xfrm>
            <a:off x="294496" y="3765950"/>
            <a:ext cx="2692962" cy="338554"/>
          </a:xfrm>
          <a:prstGeom prst="rect">
            <a:avLst/>
          </a:prstGeom>
          <a:noFill/>
        </p:spPr>
        <p:txBody>
          <a:bodyPr wrap="square" rtlCol="0">
            <a:spAutoFit/>
          </a:bodyPr>
          <a:lstStyle/>
          <a:p>
            <a:r>
              <a:rPr lang="en-US" sz="1600" dirty="0">
                <a:solidFill>
                  <a:srgbClr val="C00000"/>
                </a:solidFill>
              </a:rPr>
              <a:t>Enhanced thermal stability</a:t>
            </a:r>
          </a:p>
        </p:txBody>
      </p:sp>
      <p:sp>
        <p:nvSpPr>
          <p:cNvPr id="10" name="TextBox 9"/>
          <p:cNvSpPr txBox="1"/>
          <p:nvPr/>
        </p:nvSpPr>
        <p:spPr>
          <a:xfrm>
            <a:off x="3768559" y="6327140"/>
            <a:ext cx="4104071" cy="276999"/>
          </a:xfrm>
          <a:prstGeom prst="rect">
            <a:avLst/>
          </a:prstGeom>
          <a:noFill/>
        </p:spPr>
        <p:txBody>
          <a:bodyPr wrap="square" rtlCol="0">
            <a:spAutoFit/>
          </a:bodyPr>
          <a:lstStyle/>
          <a:p>
            <a:r>
              <a:rPr lang="en-US" sz="1200" dirty="0"/>
              <a:t>Appl. Phys. Lett. </a:t>
            </a:r>
            <a:r>
              <a:rPr lang="en-US" sz="1200" b="1" dirty="0"/>
              <a:t>108</a:t>
            </a:r>
            <a:r>
              <a:rPr lang="en-US" sz="1200" dirty="0"/>
              <a:t>, 042103 (2016)</a:t>
            </a:r>
          </a:p>
        </p:txBody>
      </p:sp>
      <p:sp>
        <p:nvSpPr>
          <p:cNvPr id="3" name="TextBox 2"/>
          <p:cNvSpPr txBox="1"/>
          <p:nvPr/>
        </p:nvSpPr>
        <p:spPr>
          <a:xfrm>
            <a:off x="179036" y="770390"/>
            <a:ext cx="5355569" cy="369332"/>
          </a:xfrm>
          <a:prstGeom prst="rect">
            <a:avLst/>
          </a:prstGeom>
          <a:noFill/>
        </p:spPr>
        <p:txBody>
          <a:bodyPr wrap="none" rtlCol="0">
            <a:spAutoFit/>
          </a:bodyPr>
          <a:lstStyle/>
          <a:p>
            <a:r>
              <a:rPr lang="en-US" dirty="0">
                <a:solidFill>
                  <a:srgbClr val="C00000"/>
                </a:solidFill>
              </a:rPr>
              <a:t>Transfer doping and energy level alignment at interface</a:t>
            </a:r>
          </a:p>
        </p:txBody>
      </p:sp>
      <p:sp>
        <p:nvSpPr>
          <p:cNvPr id="12" name="Rectangle 11"/>
          <p:cNvSpPr/>
          <p:nvPr/>
        </p:nvSpPr>
        <p:spPr>
          <a:xfrm>
            <a:off x="8188425" y="2066850"/>
            <a:ext cx="521996" cy="3602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2801" y="4162396"/>
            <a:ext cx="2640266" cy="2118732"/>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03323" y="3939142"/>
            <a:ext cx="2507097" cy="2398431"/>
          </a:xfrm>
          <a:prstGeom prst="rect">
            <a:avLst/>
          </a:prstGeom>
        </p:spPr>
      </p:pic>
      <p:sp>
        <p:nvSpPr>
          <p:cNvPr id="21" name="TextBox 20"/>
          <p:cNvSpPr txBox="1"/>
          <p:nvPr/>
        </p:nvSpPr>
        <p:spPr>
          <a:xfrm>
            <a:off x="3514523" y="3672576"/>
            <a:ext cx="4500405" cy="338554"/>
          </a:xfrm>
          <a:prstGeom prst="rect">
            <a:avLst/>
          </a:prstGeom>
          <a:noFill/>
        </p:spPr>
        <p:txBody>
          <a:bodyPr wrap="square" rtlCol="0">
            <a:spAutoFit/>
          </a:bodyPr>
          <a:lstStyle/>
          <a:p>
            <a:r>
              <a:rPr lang="en-US" sz="1600" dirty="0">
                <a:solidFill>
                  <a:srgbClr val="C00000"/>
                </a:solidFill>
              </a:rPr>
              <a:t>Improved long-term </a:t>
            </a:r>
            <a:r>
              <a:rPr lang="en-US" sz="1600">
                <a:solidFill>
                  <a:srgbClr val="C00000"/>
                </a:solidFill>
              </a:rPr>
              <a:t>operational stability</a:t>
            </a:r>
            <a:endParaRPr lang="en-US" sz="1600" dirty="0">
              <a:solidFill>
                <a:srgbClr val="C00000"/>
              </a:solidFill>
            </a:endParaRPr>
          </a:p>
        </p:txBody>
      </p:sp>
      <p:sp>
        <p:nvSpPr>
          <p:cNvPr id="23" name="TextBox 22"/>
          <p:cNvSpPr txBox="1"/>
          <p:nvPr/>
        </p:nvSpPr>
        <p:spPr>
          <a:xfrm>
            <a:off x="3773983" y="6560846"/>
            <a:ext cx="2843887" cy="276999"/>
          </a:xfrm>
          <a:prstGeom prst="rect">
            <a:avLst/>
          </a:prstGeom>
          <a:noFill/>
        </p:spPr>
        <p:txBody>
          <a:bodyPr wrap="square" rtlCol="0">
            <a:spAutoFit/>
          </a:bodyPr>
          <a:lstStyle/>
          <a:p>
            <a:r>
              <a:rPr lang="en-US" sz="1200" dirty="0"/>
              <a:t>Sci. Rep., </a:t>
            </a:r>
            <a:r>
              <a:rPr lang="en-US" sz="1200" b="1" dirty="0"/>
              <a:t>8</a:t>
            </a:r>
            <a:r>
              <a:rPr lang="en-US" sz="1200" dirty="0"/>
              <a:t>, 3342 (2018)</a:t>
            </a:r>
          </a:p>
        </p:txBody>
      </p:sp>
      <p:sp>
        <p:nvSpPr>
          <p:cNvPr id="8" name="TextBox 7"/>
          <p:cNvSpPr txBox="1"/>
          <p:nvPr/>
        </p:nvSpPr>
        <p:spPr>
          <a:xfrm>
            <a:off x="4198070" y="5497744"/>
            <a:ext cx="1622525" cy="307777"/>
          </a:xfrm>
          <a:prstGeom prst="rect">
            <a:avLst/>
          </a:prstGeom>
          <a:noFill/>
        </p:spPr>
        <p:txBody>
          <a:bodyPr wrap="square" rtlCol="0">
            <a:spAutoFit/>
          </a:bodyPr>
          <a:lstStyle/>
          <a:p>
            <a:r>
              <a:rPr lang="en-US" sz="1400"/>
              <a:t>air-doped</a:t>
            </a:r>
          </a:p>
        </p:txBody>
      </p:sp>
    </p:spTree>
    <p:extLst>
      <p:ext uri="{BB962C8B-B14F-4D97-AF65-F5344CB8AC3E}">
        <p14:creationId xmlns:p14="http://schemas.microsoft.com/office/powerpoint/2010/main" val="390650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598" y="155423"/>
            <a:ext cx="6089614" cy="448734"/>
          </a:xfrm>
        </p:spPr>
        <p:txBody>
          <a:bodyPr/>
          <a:lstStyle/>
          <a:p>
            <a:r>
              <a:rPr lang="en-US" sz="2400" dirty="0"/>
              <a:t>Device Fabrication on Diamond Surface</a:t>
            </a:r>
          </a:p>
        </p:txBody>
      </p:sp>
      <p:sp>
        <p:nvSpPr>
          <p:cNvPr id="7" name="Freeform 6"/>
          <p:cNvSpPr/>
          <p:nvPr/>
        </p:nvSpPr>
        <p:spPr>
          <a:xfrm>
            <a:off x="6440972" y="276528"/>
            <a:ext cx="1906496" cy="940557"/>
          </a:xfrm>
          <a:custGeom>
            <a:avLst/>
            <a:gdLst>
              <a:gd name="connsiteX0" fmla="*/ 0 w 1906496"/>
              <a:gd name="connsiteY0" fmla="*/ 94056 h 940557"/>
              <a:gd name="connsiteX1" fmla="*/ 94056 w 1906496"/>
              <a:gd name="connsiteY1" fmla="*/ 0 h 940557"/>
              <a:gd name="connsiteX2" fmla="*/ 1812440 w 1906496"/>
              <a:gd name="connsiteY2" fmla="*/ 0 h 940557"/>
              <a:gd name="connsiteX3" fmla="*/ 1906496 w 1906496"/>
              <a:gd name="connsiteY3" fmla="*/ 94056 h 940557"/>
              <a:gd name="connsiteX4" fmla="*/ 1906496 w 1906496"/>
              <a:gd name="connsiteY4" fmla="*/ 846501 h 940557"/>
              <a:gd name="connsiteX5" fmla="*/ 1812440 w 1906496"/>
              <a:gd name="connsiteY5" fmla="*/ 940557 h 940557"/>
              <a:gd name="connsiteX6" fmla="*/ 94056 w 1906496"/>
              <a:gd name="connsiteY6" fmla="*/ 940557 h 940557"/>
              <a:gd name="connsiteX7" fmla="*/ 0 w 1906496"/>
              <a:gd name="connsiteY7" fmla="*/ 846501 h 940557"/>
              <a:gd name="connsiteX8" fmla="*/ 0 w 1906496"/>
              <a:gd name="connsiteY8" fmla="*/ 94056 h 94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6496" h="940557">
                <a:moveTo>
                  <a:pt x="0" y="94056"/>
                </a:moveTo>
                <a:cubicBezTo>
                  <a:pt x="0" y="42110"/>
                  <a:pt x="42110" y="0"/>
                  <a:pt x="94056" y="0"/>
                </a:cubicBezTo>
                <a:lnTo>
                  <a:pt x="1812440" y="0"/>
                </a:lnTo>
                <a:cubicBezTo>
                  <a:pt x="1864386" y="0"/>
                  <a:pt x="1906496" y="42110"/>
                  <a:pt x="1906496" y="94056"/>
                </a:cubicBezTo>
                <a:lnTo>
                  <a:pt x="1906496" y="846501"/>
                </a:lnTo>
                <a:cubicBezTo>
                  <a:pt x="1906496" y="898447"/>
                  <a:pt x="1864386" y="940557"/>
                  <a:pt x="1812440" y="940557"/>
                </a:cubicBezTo>
                <a:lnTo>
                  <a:pt x="94056" y="940557"/>
                </a:lnTo>
                <a:cubicBezTo>
                  <a:pt x="42110" y="940557"/>
                  <a:pt x="0" y="898447"/>
                  <a:pt x="0" y="846501"/>
                </a:cubicBezTo>
                <a:lnTo>
                  <a:pt x="0" y="94056"/>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84698" tIns="84698" rIns="84698" bIns="84698" numCol="1" spcCol="1270" anchor="ctr" anchorCtr="0">
            <a:noAutofit/>
          </a:bodyPr>
          <a:lstStyle/>
          <a:p>
            <a:pPr lvl="0" algn="ctr" defTabSz="666750">
              <a:lnSpc>
                <a:spcPct val="90000"/>
              </a:lnSpc>
              <a:spcBef>
                <a:spcPct val="0"/>
              </a:spcBef>
              <a:spcAft>
                <a:spcPct val="35000"/>
              </a:spcAft>
            </a:pPr>
            <a:r>
              <a:rPr lang="en-US" sz="1400" kern="1200" dirty="0"/>
              <a:t>Alignment marker formation</a:t>
            </a:r>
          </a:p>
        </p:txBody>
      </p:sp>
      <p:sp>
        <p:nvSpPr>
          <p:cNvPr id="8" name="Freeform 7"/>
          <p:cNvSpPr/>
          <p:nvPr/>
        </p:nvSpPr>
        <p:spPr>
          <a:xfrm>
            <a:off x="7251510" y="1319504"/>
            <a:ext cx="285420" cy="614519"/>
          </a:xfrm>
          <a:custGeom>
            <a:avLst/>
            <a:gdLst>
              <a:gd name="connsiteX0" fmla="*/ 0 w 614518"/>
              <a:gd name="connsiteY0" fmla="*/ 57084 h 285419"/>
              <a:gd name="connsiteX1" fmla="*/ 471809 w 614518"/>
              <a:gd name="connsiteY1" fmla="*/ 57084 h 285419"/>
              <a:gd name="connsiteX2" fmla="*/ 471809 w 614518"/>
              <a:gd name="connsiteY2" fmla="*/ 0 h 285419"/>
              <a:gd name="connsiteX3" fmla="*/ 614518 w 614518"/>
              <a:gd name="connsiteY3" fmla="*/ 142710 h 285419"/>
              <a:gd name="connsiteX4" fmla="*/ 471809 w 614518"/>
              <a:gd name="connsiteY4" fmla="*/ 285419 h 285419"/>
              <a:gd name="connsiteX5" fmla="*/ 471809 w 614518"/>
              <a:gd name="connsiteY5" fmla="*/ 228335 h 285419"/>
              <a:gd name="connsiteX6" fmla="*/ 0 w 614518"/>
              <a:gd name="connsiteY6" fmla="*/ 228335 h 285419"/>
              <a:gd name="connsiteX7" fmla="*/ 0 w 614518"/>
              <a:gd name="connsiteY7" fmla="*/ 57084 h 28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4518" h="285419">
                <a:moveTo>
                  <a:pt x="491613" y="0"/>
                </a:moveTo>
                <a:lnTo>
                  <a:pt x="491613" y="219136"/>
                </a:lnTo>
                <a:lnTo>
                  <a:pt x="614517" y="219136"/>
                </a:lnTo>
                <a:lnTo>
                  <a:pt x="307258" y="285419"/>
                </a:lnTo>
                <a:lnTo>
                  <a:pt x="1" y="219136"/>
                </a:lnTo>
                <a:lnTo>
                  <a:pt x="122905" y="219136"/>
                </a:lnTo>
                <a:lnTo>
                  <a:pt x="122905" y="0"/>
                </a:lnTo>
                <a:lnTo>
                  <a:pt x="491613" y="0"/>
                </a:lnTo>
                <a:close/>
              </a:path>
            </a:pathLst>
          </a:cu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3">
            <a:schemeClr val="accent1">
              <a:tint val="60000"/>
              <a:hueOff val="0"/>
              <a:satOff val="0"/>
              <a:lumOff val="0"/>
              <a:alphaOff val="0"/>
            </a:schemeClr>
          </a:effectRef>
          <a:fontRef idx="minor">
            <a:schemeClr val="lt1"/>
          </a:fontRef>
        </p:style>
        <p:txBody>
          <a:bodyPr spcFirstLastPara="0" vert="horz" wrap="square" lIns="57084" tIns="1" rIns="57085" bIns="85626" numCol="1" spcCol="1270" anchor="ctr" anchorCtr="0">
            <a:noAutofit/>
          </a:bodyPr>
          <a:lstStyle/>
          <a:p>
            <a:pPr lvl="0" algn="ctr" defTabSz="533400">
              <a:lnSpc>
                <a:spcPct val="90000"/>
              </a:lnSpc>
              <a:spcBef>
                <a:spcPct val="0"/>
              </a:spcBef>
              <a:spcAft>
                <a:spcPct val="35000"/>
              </a:spcAft>
            </a:pPr>
            <a:endParaRPr lang="en-US" sz="1100" kern="1200"/>
          </a:p>
        </p:txBody>
      </p:sp>
      <p:sp>
        <p:nvSpPr>
          <p:cNvPr id="9" name="Freeform 8"/>
          <p:cNvSpPr/>
          <p:nvPr/>
        </p:nvSpPr>
        <p:spPr>
          <a:xfrm>
            <a:off x="6443820" y="2036443"/>
            <a:ext cx="1900800" cy="983589"/>
          </a:xfrm>
          <a:custGeom>
            <a:avLst/>
            <a:gdLst>
              <a:gd name="connsiteX0" fmla="*/ 0 w 1900800"/>
              <a:gd name="connsiteY0" fmla="*/ 98359 h 983589"/>
              <a:gd name="connsiteX1" fmla="*/ 98359 w 1900800"/>
              <a:gd name="connsiteY1" fmla="*/ 0 h 983589"/>
              <a:gd name="connsiteX2" fmla="*/ 1802441 w 1900800"/>
              <a:gd name="connsiteY2" fmla="*/ 0 h 983589"/>
              <a:gd name="connsiteX3" fmla="*/ 1900800 w 1900800"/>
              <a:gd name="connsiteY3" fmla="*/ 98359 h 983589"/>
              <a:gd name="connsiteX4" fmla="*/ 1900800 w 1900800"/>
              <a:gd name="connsiteY4" fmla="*/ 885230 h 983589"/>
              <a:gd name="connsiteX5" fmla="*/ 1802441 w 1900800"/>
              <a:gd name="connsiteY5" fmla="*/ 983589 h 983589"/>
              <a:gd name="connsiteX6" fmla="*/ 98359 w 1900800"/>
              <a:gd name="connsiteY6" fmla="*/ 983589 h 983589"/>
              <a:gd name="connsiteX7" fmla="*/ 0 w 1900800"/>
              <a:gd name="connsiteY7" fmla="*/ 885230 h 983589"/>
              <a:gd name="connsiteX8" fmla="*/ 0 w 1900800"/>
              <a:gd name="connsiteY8" fmla="*/ 98359 h 98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0800" h="983589">
                <a:moveTo>
                  <a:pt x="0" y="98359"/>
                </a:moveTo>
                <a:cubicBezTo>
                  <a:pt x="0" y="44037"/>
                  <a:pt x="44037" y="0"/>
                  <a:pt x="98359" y="0"/>
                </a:cubicBezTo>
                <a:lnTo>
                  <a:pt x="1802441" y="0"/>
                </a:lnTo>
                <a:cubicBezTo>
                  <a:pt x="1856763" y="0"/>
                  <a:pt x="1900800" y="44037"/>
                  <a:pt x="1900800" y="98359"/>
                </a:cubicBezTo>
                <a:lnTo>
                  <a:pt x="1900800" y="885230"/>
                </a:lnTo>
                <a:cubicBezTo>
                  <a:pt x="1900800" y="939552"/>
                  <a:pt x="1856763" y="983589"/>
                  <a:pt x="1802441" y="983589"/>
                </a:cubicBezTo>
                <a:lnTo>
                  <a:pt x="98359" y="983589"/>
                </a:lnTo>
                <a:cubicBezTo>
                  <a:pt x="44037" y="983589"/>
                  <a:pt x="0" y="939552"/>
                  <a:pt x="0" y="885230"/>
                </a:cubicBezTo>
                <a:lnTo>
                  <a:pt x="0" y="98359"/>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85958" tIns="85958" rIns="85958" bIns="85958" numCol="1" spcCol="1270" anchor="ctr" anchorCtr="0">
            <a:noAutofit/>
          </a:bodyPr>
          <a:lstStyle/>
          <a:p>
            <a:pPr lvl="0" algn="ctr" defTabSz="666750">
              <a:lnSpc>
                <a:spcPct val="90000"/>
              </a:lnSpc>
              <a:spcBef>
                <a:spcPct val="0"/>
              </a:spcBef>
              <a:spcAft>
                <a:spcPct val="35000"/>
              </a:spcAft>
            </a:pPr>
            <a:r>
              <a:rPr lang="en-US" sz="1400" kern="1200" dirty="0"/>
              <a:t>Active region (H-terminated) definition and device isolation by oxygen plasma</a:t>
            </a:r>
          </a:p>
        </p:txBody>
      </p:sp>
      <p:sp>
        <p:nvSpPr>
          <p:cNvPr id="22" name="Freeform 21"/>
          <p:cNvSpPr/>
          <p:nvPr/>
        </p:nvSpPr>
        <p:spPr>
          <a:xfrm>
            <a:off x="7238535" y="3122452"/>
            <a:ext cx="311370" cy="614519"/>
          </a:xfrm>
          <a:custGeom>
            <a:avLst/>
            <a:gdLst>
              <a:gd name="connsiteX0" fmla="*/ 0 w 614518"/>
              <a:gd name="connsiteY0" fmla="*/ 62274 h 311369"/>
              <a:gd name="connsiteX1" fmla="*/ 458834 w 614518"/>
              <a:gd name="connsiteY1" fmla="*/ 62274 h 311369"/>
              <a:gd name="connsiteX2" fmla="*/ 458834 w 614518"/>
              <a:gd name="connsiteY2" fmla="*/ 0 h 311369"/>
              <a:gd name="connsiteX3" fmla="*/ 614518 w 614518"/>
              <a:gd name="connsiteY3" fmla="*/ 155685 h 311369"/>
              <a:gd name="connsiteX4" fmla="*/ 458834 w 614518"/>
              <a:gd name="connsiteY4" fmla="*/ 311369 h 311369"/>
              <a:gd name="connsiteX5" fmla="*/ 458834 w 614518"/>
              <a:gd name="connsiteY5" fmla="*/ 249095 h 311369"/>
              <a:gd name="connsiteX6" fmla="*/ 0 w 614518"/>
              <a:gd name="connsiteY6" fmla="*/ 249095 h 311369"/>
              <a:gd name="connsiteX7" fmla="*/ 0 w 614518"/>
              <a:gd name="connsiteY7" fmla="*/ 62274 h 31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4518" h="311369">
                <a:moveTo>
                  <a:pt x="491613" y="0"/>
                </a:moveTo>
                <a:lnTo>
                  <a:pt x="491613" y="232486"/>
                </a:lnTo>
                <a:lnTo>
                  <a:pt x="614517" y="232486"/>
                </a:lnTo>
                <a:lnTo>
                  <a:pt x="307258" y="311369"/>
                </a:lnTo>
                <a:lnTo>
                  <a:pt x="1" y="232486"/>
                </a:lnTo>
                <a:lnTo>
                  <a:pt x="122905" y="232486"/>
                </a:lnTo>
                <a:lnTo>
                  <a:pt x="122905" y="0"/>
                </a:lnTo>
                <a:lnTo>
                  <a:pt x="491613" y="0"/>
                </a:lnTo>
                <a:close/>
              </a:path>
            </a:pathLst>
          </a:cu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3">
            <a:schemeClr val="accent1">
              <a:tint val="60000"/>
              <a:hueOff val="0"/>
              <a:satOff val="0"/>
              <a:lumOff val="0"/>
              <a:alphaOff val="0"/>
            </a:schemeClr>
          </a:effectRef>
          <a:fontRef idx="minor">
            <a:schemeClr val="lt1"/>
          </a:fontRef>
        </p:style>
        <p:txBody>
          <a:bodyPr spcFirstLastPara="0" vert="horz" wrap="square" lIns="62275" tIns="1" rIns="62274" bIns="93411" numCol="1" spcCol="1270" anchor="ctr" anchorCtr="0">
            <a:noAutofit/>
          </a:bodyPr>
          <a:lstStyle/>
          <a:p>
            <a:pPr lvl="0" algn="ctr" defTabSz="533400">
              <a:lnSpc>
                <a:spcPct val="90000"/>
              </a:lnSpc>
              <a:spcBef>
                <a:spcPct val="0"/>
              </a:spcBef>
              <a:spcAft>
                <a:spcPct val="35000"/>
              </a:spcAft>
            </a:pPr>
            <a:endParaRPr lang="en-US" sz="1100" kern="1200"/>
          </a:p>
        </p:txBody>
      </p:sp>
      <p:sp>
        <p:nvSpPr>
          <p:cNvPr id="27" name="Freeform 26"/>
          <p:cNvSpPr/>
          <p:nvPr/>
        </p:nvSpPr>
        <p:spPr>
          <a:xfrm>
            <a:off x="6443820" y="3839390"/>
            <a:ext cx="1900800" cy="791008"/>
          </a:xfrm>
          <a:custGeom>
            <a:avLst/>
            <a:gdLst>
              <a:gd name="connsiteX0" fmla="*/ 0 w 1900800"/>
              <a:gd name="connsiteY0" fmla="*/ 79101 h 791008"/>
              <a:gd name="connsiteX1" fmla="*/ 79101 w 1900800"/>
              <a:gd name="connsiteY1" fmla="*/ 0 h 791008"/>
              <a:gd name="connsiteX2" fmla="*/ 1821699 w 1900800"/>
              <a:gd name="connsiteY2" fmla="*/ 0 h 791008"/>
              <a:gd name="connsiteX3" fmla="*/ 1900800 w 1900800"/>
              <a:gd name="connsiteY3" fmla="*/ 79101 h 791008"/>
              <a:gd name="connsiteX4" fmla="*/ 1900800 w 1900800"/>
              <a:gd name="connsiteY4" fmla="*/ 711907 h 791008"/>
              <a:gd name="connsiteX5" fmla="*/ 1821699 w 1900800"/>
              <a:gd name="connsiteY5" fmla="*/ 791008 h 791008"/>
              <a:gd name="connsiteX6" fmla="*/ 79101 w 1900800"/>
              <a:gd name="connsiteY6" fmla="*/ 791008 h 791008"/>
              <a:gd name="connsiteX7" fmla="*/ 0 w 1900800"/>
              <a:gd name="connsiteY7" fmla="*/ 711907 h 791008"/>
              <a:gd name="connsiteX8" fmla="*/ 0 w 1900800"/>
              <a:gd name="connsiteY8" fmla="*/ 79101 h 79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0800" h="791008">
                <a:moveTo>
                  <a:pt x="0" y="79101"/>
                </a:moveTo>
                <a:cubicBezTo>
                  <a:pt x="0" y="35415"/>
                  <a:pt x="35415" y="0"/>
                  <a:pt x="79101" y="0"/>
                </a:cubicBezTo>
                <a:lnTo>
                  <a:pt x="1821699" y="0"/>
                </a:lnTo>
                <a:cubicBezTo>
                  <a:pt x="1865385" y="0"/>
                  <a:pt x="1900800" y="35415"/>
                  <a:pt x="1900800" y="79101"/>
                </a:cubicBezTo>
                <a:lnTo>
                  <a:pt x="1900800" y="711907"/>
                </a:lnTo>
                <a:cubicBezTo>
                  <a:pt x="1900800" y="755593"/>
                  <a:pt x="1865385" y="791008"/>
                  <a:pt x="1821699" y="791008"/>
                </a:cubicBezTo>
                <a:lnTo>
                  <a:pt x="79101" y="791008"/>
                </a:lnTo>
                <a:cubicBezTo>
                  <a:pt x="35415" y="791008"/>
                  <a:pt x="0" y="755593"/>
                  <a:pt x="0" y="711907"/>
                </a:cubicBezTo>
                <a:lnTo>
                  <a:pt x="0" y="79101"/>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80318" tIns="80318" rIns="80318" bIns="80318" numCol="1" spcCol="1270" anchor="ctr" anchorCtr="0">
            <a:noAutofit/>
          </a:bodyPr>
          <a:lstStyle/>
          <a:p>
            <a:pPr lvl="0" algn="ctr" defTabSz="666750">
              <a:lnSpc>
                <a:spcPct val="90000"/>
              </a:lnSpc>
              <a:spcBef>
                <a:spcPct val="0"/>
              </a:spcBef>
              <a:spcAft>
                <a:spcPct val="35000"/>
              </a:spcAft>
            </a:pPr>
            <a:r>
              <a:rPr lang="en-US" sz="1400" kern="1200" dirty="0" err="1"/>
              <a:t>Ohmic</a:t>
            </a:r>
            <a:r>
              <a:rPr lang="en-US" sz="1400" kern="1200" dirty="0"/>
              <a:t> contact formation</a:t>
            </a:r>
          </a:p>
        </p:txBody>
      </p:sp>
      <p:sp>
        <p:nvSpPr>
          <p:cNvPr id="29" name="Freeform 28"/>
          <p:cNvSpPr/>
          <p:nvPr/>
        </p:nvSpPr>
        <p:spPr>
          <a:xfrm>
            <a:off x="7225561" y="4732818"/>
            <a:ext cx="337318" cy="614518"/>
          </a:xfrm>
          <a:custGeom>
            <a:avLst/>
            <a:gdLst>
              <a:gd name="connsiteX0" fmla="*/ 0 w 614518"/>
              <a:gd name="connsiteY0" fmla="*/ 84330 h 337318"/>
              <a:gd name="connsiteX1" fmla="*/ 10541 w 614518"/>
              <a:gd name="connsiteY1" fmla="*/ 84330 h 337318"/>
              <a:gd name="connsiteX2" fmla="*/ 10541 w 614518"/>
              <a:gd name="connsiteY2" fmla="*/ 252989 h 337318"/>
              <a:gd name="connsiteX3" fmla="*/ 0 w 614518"/>
              <a:gd name="connsiteY3" fmla="*/ 252989 h 337318"/>
              <a:gd name="connsiteX4" fmla="*/ 0 w 614518"/>
              <a:gd name="connsiteY4" fmla="*/ 84330 h 337318"/>
              <a:gd name="connsiteX5" fmla="*/ 21082 w 614518"/>
              <a:gd name="connsiteY5" fmla="*/ 84330 h 337318"/>
              <a:gd name="connsiteX6" fmla="*/ 42165 w 614518"/>
              <a:gd name="connsiteY6" fmla="*/ 84330 h 337318"/>
              <a:gd name="connsiteX7" fmla="*/ 42165 w 614518"/>
              <a:gd name="connsiteY7" fmla="*/ 252989 h 337318"/>
              <a:gd name="connsiteX8" fmla="*/ 21082 w 614518"/>
              <a:gd name="connsiteY8" fmla="*/ 252989 h 337318"/>
              <a:gd name="connsiteX9" fmla="*/ 21082 w 614518"/>
              <a:gd name="connsiteY9" fmla="*/ 84330 h 337318"/>
              <a:gd name="connsiteX10" fmla="*/ 52706 w 614518"/>
              <a:gd name="connsiteY10" fmla="*/ 84330 h 337318"/>
              <a:gd name="connsiteX11" fmla="*/ 445859 w 614518"/>
              <a:gd name="connsiteY11" fmla="*/ 84330 h 337318"/>
              <a:gd name="connsiteX12" fmla="*/ 445859 w 614518"/>
              <a:gd name="connsiteY12" fmla="*/ 0 h 337318"/>
              <a:gd name="connsiteX13" fmla="*/ 614518 w 614518"/>
              <a:gd name="connsiteY13" fmla="*/ 168659 h 337318"/>
              <a:gd name="connsiteX14" fmla="*/ 445859 w 614518"/>
              <a:gd name="connsiteY14" fmla="*/ 337318 h 337318"/>
              <a:gd name="connsiteX15" fmla="*/ 445859 w 614518"/>
              <a:gd name="connsiteY15" fmla="*/ 252989 h 337318"/>
              <a:gd name="connsiteX16" fmla="*/ 52706 w 614518"/>
              <a:gd name="connsiteY16" fmla="*/ 252989 h 337318"/>
              <a:gd name="connsiteX17" fmla="*/ 52706 w 614518"/>
              <a:gd name="connsiteY17" fmla="*/ 84330 h 33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4518" h="337318">
                <a:moveTo>
                  <a:pt x="460887" y="0"/>
                </a:moveTo>
                <a:lnTo>
                  <a:pt x="460887" y="5786"/>
                </a:lnTo>
                <a:lnTo>
                  <a:pt x="153629" y="5786"/>
                </a:lnTo>
                <a:lnTo>
                  <a:pt x="153629" y="0"/>
                </a:lnTo>
                <a:lnTo>
                  <a:pt x="460887" y="0"/>
                </a:lnTo>
                <a:close/>
                <a:moveTo>
                  <a:pt x="460887" y="11572"/>
                </a:moveTo>
                <a:lnTo>
                  <a:pt x="460887" y="23145"/>
                </a:lnTo>
                <a:lnTo>
                  <a:pt x="153629" y="23145"/>
                </a:lnTo>
                <a:lnTo>
                  <a:pt x="153629" y="11572"/>
                </a:lnTo>
                <a:lnTo>
                  <a:pt x="460887" y="11572"/>
                </a:lnTo>
                <a:close/>
                <a:moveTo>
                  <a:pt x="460887" y="28931"/>
                </a:moveTo>
                <a:lnTo>
                  <a:pt x="460887" y="244739"/>
                </a:lnTo>
                <a:lnTo>
                  <a:pt x="614517" y="244739"/>
                </a:lnTo>
                <a:lnTo>
                  <a:pt x="307259" y="337318"/>
                </a:lnTo>
                <a:lnTo>
                  <a:pt x="1" y="244739"/>
                </a:lnTo>
                <a:lnTo>
                  <a:pt x="153629" y="244739"/>
                </a:lnTo>
                <a:lnTo>
                  <a:pt x="153629" y="28931"/>
                </a:lnTo>
                <a:lnTo>
                  <a:pt x="460887" y="28931"/>
                </a:lnTo>
                <a:close/>
              </a:path>
            </a:pathLst>
          </a:custGeom>
          <a:gradFill flip="none" rotWithShape="0">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p:spPr>
        <p:style>
          <a:lnRef idx="0">
            <a:schemeClr val="accent1">
              <a:tint val="60000"/>
              <a:hueOff val="0"/>
              <a:satOff val="0"/>
              <a:lumOff val="0"/>
              <a:alphaOff val="0"/>
            </a:schemeClr>
          </a:lnRef>
          <a:fillRef idx="3">
            <a:scrgbClr r="0" g="0" b="0"/>
          </a:fillRef>
          <a:effectRef idx="3">
            <a:schemeClr val="accent1">
              <a:tint val="60000"/>
              <a:hueOff val="0"/>
              <a:satOff val="0"/>
              <a:lumOff val="0"/>
              <a:alphaOff val="0"/>
            </a:schemeClr>
          </a:effectRef>
          <a:fontRef idx="minor">
            <a:schemeClr val="lt1"/>
          </a:fontRef>
        </p:style>
        <p:txBody>
          <a:bodyPr spcFirstLastPara="0" vert="horz" wrap="square" lIns="67464" tIns="1" rIns="67464" bIns="101194" numCol="1" spcCol="1270" anchor="ctr" anchorCtr="0">
            <a:noAutofit/>
          </a:bodyPr>
          <a:lstStyle/>
          <a:p>
            <a:pPr lvl="0" algn="ctr" defTabSz="533400">
              <a:lnSpc>
                <a:spcPct val="90000"/>
              </a:lnSpc>
              <a:spcBef>
                <a:spcPct val="0"/>
              </a:spcBef>
              <a:spcAft>
                <a:spcPct val="35000"/>
              </a:spcAft>
            </a:pPr>
            <a:endParaRPr lang="en-US" sz="1100" kern="1200"/>
          </a:p>
        </p:txBody>
      </p:sp>
      <p:sp>
        <p:nvSpPr>
          <p:cNvPr id="30" name="Freeform 29"/>
          <p:cNvSpPr/>
          <p:nvPr/>
        </p:nvSpPr>
        <p:spPr>
          <a:xfrm>
            <a:off x="6443820" y="5449756"/>
            <a:ext cx="1900800" cy="750712"/>
          </a:xfrm>
          <a:custGeom>
            <a:avLst/>
            <a:gdLst>
              <a:gd name="connsiteX0" fmla="*/ 0 w 1900800"/>
              <a:gd name="connsiteY0" fmla="*/ 75071 h 750712"/>
              <a:gd name="connsiteX1" fmla="*/ 75071 w 1900800"/>
              <a:gd name="connsiteY1" fmla="*/ 0 h 750712"/>
              <a:gd name="connsiteX2" fmla="*/ 1825729 w 1900800"/>
              <a:gd name="connsiteY2" fmla="*/ 0 h 750712"/>
              <a:gd name="connsiteX3" fmla="*/ 1900800 w 1900800"/>
              <a:gd name="connsiteY3" fmla="*/ 75071 h 750712"/>
              <a:gd name="connsiteX4" fmla="*/ 1900800 w 1900800"/>
              <a:gd name="connsiteY4" fmla="*/ 675641 h 750712"/>
              <a:gd name="connsiteX5" fmla="*/ 1825729 w 1900800"/>
              <a:gd name="connsiteY5" fmla="*/ 750712 h 750712"/>
              <a:gd name="connsiteX6" fmla="*/ 75071 w 1900800"/>
              <a:gd name="connsiteY6" fmla="*/ 750712 h 750712"/>
              <a:gd name="connsiteX7" fmla="*/ 0 w 1900800"/>
              <a:gd name="connsiteY7" fmla="*/ 675641 h 750712"/>
              <a:gd name="connsiteX8" fmla="*/ 0 w 1900800"/>
              <a:gd name="connsiteY8" fmla="*/ 75071 h 75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0800" h="750712">
                <a:moveTo>
                  <a:pt x="0" y="75071"/>
                </a:moveTo>
                <a:cubicBezTo>
                  <a:pt x="0" y="33610"/>
                  <a:pt x="33610" y="0"/>
                  <a:pt x="75071" y="0"/>
                </a:cubicBezTo>
                <a:lnTo>
                  <a:pt x="1825729" y="0"/>
                </a:lnTo>
                <a:cubicBezTo>
                  <a:pt x="1867190" y="0"/>
                  <a:pt x="1900800" y="33610"/>
                  <a:pt x="1900800" y="75071"/>
                </a:cubicBezTo>
                <a:lnTo>
                  <a:pt x="1900800" y="675641"/>
                </a:lnTo>
                <a:cubicBezTo>
                  <a:pt x="1900800" y="717102"/>
                  <a:pt x="1867190" y="750712"/>
                  <a:pt x="1825729" y="750712"/>
                </a:cubicBezTo>
                <a:lnTo>
                  <a:pt x="75071" y="750712"/>
                </a:lnTo>
                <a:cubicBezTo>
                  <a:pt x="33610" y="750712"/>
                  <a:pt x="0" y="717102"/>
                  <a:pt x="0" y="675641"/>
                </a:cubicBezTo>
                <a:lnTo>
                  <a:pt x="0" y="75071"/>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79138" tIns="79138" rIns="79138" bIns="79138" numCol="1" spcCol="1270" anchor="ctr" anchorCtr="0">
            <a:noAutofit/>
          </a:bodyPr>
          <a:lstStyle/>
          <a:p>
            <a:pPr lvl="0" algn="ctr" defTabSz="666750">
              <a:lnSpc>
                <a:spcPct val="90000"/>
              </a:lnSpc>
              <a:spcBef>
                <a:spcPct val="0"/>
              </a:spcBef>
              <a:spcAft>
                <a:spcPct val="35000"/>
              </a:spcAft>
            </a:pPr>
            <a:r>
              <a:rPr lang="en-US" sz="1400" kern="1200" dirty="0"/>
              <a:t>in-situ pre-annealing</a:t>
            </a:r>
          </a:p>
        </p:txBody>
      </p:sp>
      <p:grpSp>
        <p:nvGrpSpPr>
          <p:cNvPr id="10" name="Group 9"/>
          <p:cNvGrpSpPr/>
          <p:nvPr/>
        </p:nvGrpSpPr>
        <p:grpSpPr>
          <a:xfrm>
            <a:off x="3758030" y="5452530"/>
            <a:ext cx="1900800" cy="750712"/>
            <a:chOff x="2097599" y="5176001"/>
            <a:chExt cx="1900800" cy="750712"/>
          </a:xfrm>
        </p:grpSpPr>
        <p:sp>
          <p:nvSpPr>
            <p:cNvPr id="11" name="Rounded Rectangle 10"/>
            <p:cNvSpPr/>
            <p:nvPr/>
          </p:nvSpPr>
          <p:spPr>
            <a:xfrm>
              <a:off x="2097599" y="5176001"/>
              <a:ext cx="1900800" cy="750712"/>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2" name="Rounded Rectangle 4"/>
            <p:cNvSpPr/>
            <p:nvPr/>
          </p:nvSpPr>
          <p:spPr>
            <a:xfrm>
              <a:off x="2119587" y="5197989"/>
              <a:ext cx="1856824" cy="7067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400" dirty="0"/>
                <a:t>TMO deposition</a:t>
              </a:r>
              <a:endParaRPr lang="en-US" sz="1400" kern="1200" dirty="0"/>
            </a:p>
          </p:txBody>
        </p:sp>
      </p:grpSp>
      <p:grpSp>
        <p:nvGrpSpPr>
          <p:cNvPr id="13" name="Group 12"/>
          <p:cNvGrpSpPr/>
          <p:nvPr/>
        </p:nvGrpSpPr>
        <p:grpSpPr>
          <a:xfrm rot="5400000">
            <a:off x="3141203" y="5514986"/>
            <a:ext cx="337318" cy="614518"/>
            <a:chOff x="2879340" y="4459063"/>
            <a:chExt cx="337318" cy="614518"/>
          </a:xfrm>
        </p:grpSpPr>
        <p:sp>
          <p:nvSpPr>
            <p:cNvPr id="14" name="Striped Right Arrow 13"/>
            <p:cNvSpPr/>
            <p:nvPr/>
          </p:nvSpPr>
          <p:spPr>
            <a:xfrm rot="5400000">
              <a:off x="2740740" y="4597663"/>
              <a:ext cx="614518" cy="337318"/>
            </a:xfrm>
            <a:prstGeom prst="stripedRightArrow">
              <a:avLst/>
            </a:prstGeom>
            <a:gradFill flip="none" rotWithShape="0">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p:spPr>
          <p:style>
            <a:lnRef idx="0">
              <a:schemeClr val="accent1">
                <a:tint val="60000"/>
                <a:hueOff val="0"/>
                <a:satOff val="0"/>
                <a:lumOff val="0"/>
                <a:alphaOff val="0"/>
              </a:schemeClr>
            </a:lnRef>
            <a:fillRef idx="3">
              <a:scrgbClr r="0" g="0" b="0"/>
            </a:fillRef>
            <a:effectRef idx="3">
              <a:schemeClr val="accent1">
                <a:tint val="60000"/>
                <a:hueOff val="0"/>
                <a:satOff val="0"/>
                <a:lumOff val="0"/>
                <a:alphaOff val="0"/>
              </a:schemeClr>
            </a:effectRef>
            <a:fontRef idx="minor">
              <a:schemeClr val="lt1"/>
            </a:fontRef>
          </p:style>
        </p:sp>
        <p:sp>
          <p:nvSpPr>
            <p:cNvPr id="15" name="Striped Right Arrow 4"/>
            <p:cNvSpPr/>
            <p:nvPr/>
          </p:nvSpPr>
          <p:spPr>
            <a:xfrm>
              <a:off x="2946804" y="4459064"/>
              <a:ext cx="202390" cy="5133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100" kern="1200"/>
            </a:p>
          </p:txBody>
        </p:sp>
      </p:grpSp>
      <p:grpSp>
        <p:nvGrpSpPr>
          <p:cNvPr id="16" name="Group 15"/>
          <p:cNvGrpSpPr/>
          <p:nvPr/>
        </p:nvGrpSpPr>
        <p:grpSpPr>
          <a:xfrm>
            <a:off x="1003565" y="5452530"/>
            <a:ext cx="1900800" cy="750712"/>
            <a:chOff x="2089292" y="5161598"/>
            <a:chExt cx="1900800" cy="750712"/>
          </a:xfrm>
        </p:grpSpPr>
        <p:sp>
          <p:nvSpPr>
            <p:cNvPr id="17" name="Rounded Rectangle 16"/>
            <p:cNvSpPr/>
            <p:nvPr/>
          </p:nvSpPr>
          <p:spPr>
            <a:xfrm>
              <a:off x="2089292" y="5161598"/>
              <a:ext cx="1900800" cy="750712"/>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18" name="Rounded Rectangle 4"/>
            <p:cNvSpPr/>
            <p:nvPr/>
          </p:nvSpPr>
          <p:spPr>
            <a:xfrm>
              <a:off x="2119587" y="5197989"/>
              <a:ext cx="1856824" cy="7067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400" dirty="0"/>
                <a:t>Gate formation</a:t>
              </a:r>
              <a:endParaRPr lang="en-US" sz="1400" kern="1200" dirty="0"/>
            </a:p>
          </p:txBody>
        </p:sp>
      </p:grpSp>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5518" y="4188316"/>
            <a:ext cx="1512302" cy="1074086"/>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1375" y="4225674"/>
            <a:ext cx="1642407" cy="1109214"/>
          </a:xfrm>
          <a:prstGeom prst="rect">
            <a:avLst/>
          </a:prstGeom>
        </p:spPr>
      </p:pic>
      <p:pic>
        <p:nvPicPr>
          <p:cNvPr id="21" name="圖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74414" y="4233318"/>
            <a:ext cx="647222" cy="823887"/>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4718" y="2086749"/>
            <a:ext cx="654084" cy="587341"/>
          </a:xfrm>
          <a:prstGeom prst="rect">
            <a:avLst/>
          </a:prstGeom>
        </p:spPr>
      </p:pic>
      <p:pic>
        <p:nvPicPr>
          <p:cNvPr id="24" name="Picture 23"/>
          <p:cNvPicPr>
            <a:picLocks noChangeAspect="1"/>
          </p:cNvPicPr>
          <p:nvPr/>
        </p:nvPicPr>
        <p:blipFill rotWithShape="1">
          <a:blip r:embed="rId9">
            <a:extLst>
              <a:ext uri="{BEBA8EAE-BF5A-486C-A8C5-ECC9F3942E4B}">
                <a14:imgProps xmlns:a14="http://schemas.microsoft.com/office/drawing/2010/main">
                  <a14:imgLayer r:embed="rId10">
                    <a14:imgEffect>
                      <a14:backgroundRemoval t="9218" b="94134" l="5445" r="91289"/>
                    </a14:imgEffect>
                  </a14:imgLayer>
                </a14:imgProps>
              </a:ext>
              <a:ext uri="{28A0092B-C50C-407E-A947-70E740481C1C}">
                <a14:useLocalDpi xmlns:a14="http://schemas.microsoft.com/office/drawing/2010/main" val="0"/>
              </a:ext>
            </a:extLst>
          </a:blip>
          <a:srcRect l="5121" t="8626" r="8024" b="5679"/>
          <a:stretch/>
        </p:blipFill>
        <p:spPr>
          <a:xfrm>
            <a:off x="4854718" y="2602492"/>
            <a:ext cx="1513159" cy="970035"/>
          </a:xfrm>
          <a:prstGeom prst="rect">
            <a:avLst/>
          </a:prstGeom>
        </p:spPr>
      </p:pic>
      <p:sp>
        <p:nvSpPr>
          <p:cNvPr id="25" name="TextBox 24"/>
          <p:cNvSpPr txBox="1"/>
          <p:nvPr/>
        </p:nvSpPr>
        <p:spPr>
          <a:xfrm>
            <a:off x="5658830" y="2863894"/>
            <a:ext cx="498855" cy="153888"/>
          </a:xfrm>
          <a:prstGeom prst="rect">
            <a:avLst/>
          </a:prstGeom>
          <a:noFill/>
        </p:spPr>
        <p:txBody>
          <a:bodyPr wrap="square" rtlCol="0">
            <a:spAutoFit/>
          </a:bodyPr>
          <a:lstStyle/>
          <a:p>
            <a:r>
              <a:rPr lang="en-US" sz="400"/>
              <a:t>O-termination</a:t>
            </a:r>
          </a:p>
        </p:txBody>
      </p:sp>
      <p:sp>
        <p:nvSpPr>
          <p:cNvPr id="26" name="TextBox 25"/>
          <p:cNvSpPr txBox="1"/>
          <p:nvPr/>
        </p:nvSpPr>
        <p:spPr>
          <a:xfrm>
            <a:off x="5740809" y="3378227"/>
            <a:ext cx="566181" cy="169277"/>
          </a:xfrm>
          <a:prstGeom prst="rect">
            <a:avLst/>
          </a:prstGeom>
          <a:noFill/>
        </p:spPr>
        <p:txBody>
          <a:bodyPr wrap="square" rtlCol="0">
            <a:spAutoFit/>
          </a:bodyPr>
          <a:lstStyle/>
          <a:p>
            <a:r>
              <a:rPr lang="en-US" sz="500"/>
              <a:t>H-termination</a:t>
            </a:r>
          </a:p>
        </p:txBody>
      </p:sp>
      <p:cxnSp>
        <p:nvCxnSpPr>
          <p:cNvPr id="28" name="Straight Connector 27"/>
          <p:cNvCxnSpPr>
            <a:cxnSpLocks/>
          </p:cNvCxnSpPr>
          <p:nvPr/>
        </p:nvCxnSpPr>
        <p:spPr>
          <a:xfrm>
            <a:off x="5658051" y="3093085"/>
            <a:ext cx="277457" cy="34474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83782" y="4376780"/>
            <a:ext cx="669081" cy="682463"/>
          </a:xfrm>
          <a:prstGeom prst="rect">
            <a:avLst/>
          </a:prstGeom>
        </p:spPr>
      </p:pic>
      <p:sp>
        <p:nvSpPr>
          <p:cNvPr id="32" name="Rounded Rectangle 31"/>
          <p:cNvSpPr/>
          <p:nvPr/>
        </p:nvSpPr>
        <p:spPr>
          <a:xfrm>
            <a:off x="4708430" y="1840089"/>
            <a:ext cx="1659447" cy="18965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4" name="Rounded Rectangle 33"/>
          <p:cNvSpPr/>
          <p:nvPr/>
        </p:nvSpPr>
        <p:spPr>
          <a:xfrm>
            <a:off x="3406173" y="3974487"/>
            <a:ext cx="2404449" cy="14059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Rounded Rectangle 37"/>
          <p:cNvSpPr/>
          <p:nvPr/>
        </p:nvSpPr>
        <p:spPr>
          <a:xfrm>
            <a:off x="299412" y="4166711"/>
            <a:ext cx="2511001" cy="120442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TextBox 38"/>
          <p:cNvSpPr txBox="1"/>
          <p:nvPr/>
        </p:nvSpPr>
        <p:spPr>
          <a:xfrm>
            <a:off x="5087994" y="1816642"/>
            <a:ext cx="1119217" cy="261610"/>
          </a:xfrm>
          <a:prstGeom prst="rect">
            <a:avLst/>
          </a:prstGeom>
          <a:noFill/>
        </p:spPr>
        <p:txBody>
          <a:bodyPr wrap="square" rtlCol="0">
            <a:spAutoFit/>
          </a:bodyPr>
          <a:lstStyle/>
          <a:p>
            <a:r>
              <a:rPr lang="en-US" sz="1100"/>
              <a:t>Hall bar device</a:t>
            </a:r>
          </a:p>
        </p:txBody>
      </p:sp>
      <p:sp>
        <p:nvSpPr>
          <p:cNvPr id="48" name="Freeform 47"/>
          <p:cNvSpPr/>
          <p:nvPr/>
        </p:nvSpPr>
        <p:spPr>
          <a:xfrm>
            <a:off x="6152444" y="3725333"/>
            <a:ext cx="267232" cy="527032"/>
          </a:xfrm>
          <a:custGeom>
            <a:avLst/>
            <a:gdLst>
              <a:gd name="connsiteX0" fmla="*/ 1162756 w 1162756"/>
              <a:gd name="connsiteY0" fmla="*/ 1264356 h 1264356"/>
              <a:gd name="connsiteX1" fmla="*/ 0 w 1162756"/>
              <a:gd name="connsiteY1" fmla="*/ 1264356 h 1264356"/>
              <a:gd name="connsiteX2" fmla="*/ 0 w 1162756"/>
              <a:gd name="connsiteY2" fmla="*/ 0 h 1264356"/>
            </a:gdLst>
            <a:ahLst/>
            <a:cxnLst>
              <a:cxn ang="0">
                <a:pos x="connsiteX0" y="connsiteY0"/>
              </a:cxn>
              <a:cxn ang="0">
                <a:pos x="connsiteX1" y="connsiteY1"/>
              </a:cxn>
              <a:cxn ang="0">
                <a:pos x="connsiteX2" y="connsiteY2"/>
              </a:cxn>
            </a:cxnLst>
            <a:rect l="l" t="t" r="r" b="b"/>
            <a:pathLst>
              <a:path w="1162756" h="1264356">
                <a:moveTo>
                  <a:pt x="1162756" y="1264356"/>
                </a:moveTo>
                <a:lnTo>
                  <a:pt x="0" y="1264356"/>
                </a:ln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nvGrpSpPr>
          <p:cNvPr id="51" name="Group 50"/>
          <p:cNvGrpSpPr/>
          <p:nvPr/>
        </p:nvGrpSpPr>
        <p:grpSpPr>
          <a:xfrm rot="5400000">
            <a:off x="5853131" y="5514986"/>
            <a:ext cx="311369" cy="614518"/>
            <a:chOff x="2892314" y="2848698"/>
            <a:chExt cx="311369" cy="614518"/>
          </a:xfrm>
        </p:grpSpPr>
        <p:sp>
          <p:nvSpPr>
            <p:cNvPr id="52" name="Right Arrow 51"/>
            <p:cNvSpPr/>
            <p:nvPr/>
          </p:nvSpPr>
          <p:spPr>
            <a:xfrm rot="5400000">
              <a:off x="2740740" y="3000272"/>
              <a:ext cx="614518" cy="311369"/>
            </a:xfrm>
            <a:prstGeom prst="rightArrow">
              <a:avLst>
                <a:gd name="adj1" fmla="val 60000"/>
                <a:gd name="adj2" fmla="val 50000"/>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3">
              <a:schemeClr val="accent1">
                <a:tint val="60000"/>
                <a:hueOff val="0"/>
                <a:satOff val="0"/>
                <a:lumOff val="0"/>
                <a:alphaOff val="0"/>
              </a:schemeClr>
            </a:effectRef>
            <a:fontRef idx="minor">
              <a:schemeClr val="lt1"/>
            </a:fontRef>
          </p:style>
        </p:sp>
        <p:sp>
          <p:nvSpPr>
            <p:cNvPr id="53" name="Right Arrow 4"/>
            <p:cNvSpPr/>
            <p:nvPr/>
          </p:nvSpPr>
          <p:spPr>
            <a:xfrm>
              <a:off x="2954589" y="2848698"/>
              <a:ext cx="186821" cy="52110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100" kern="1200"/>
            </a:p>
          </p:txBody>
        </p:sp>
      </p:grpSp>
      <p:sp>
        <p:nvSpPr>
          <p:cNvPr id="57" name="Freeform 56"/>
          <p:cNvSpPr/>
          <p:nvPr/>
        </p:nvSpPr>
        <p:spPr>
          <a:xfrm>
            <a:off x="553156" y="5373511"/>
            <a:ext cx="451555" cy="440267"/>
          </a:xfrm>
          <a:custGeom>
            <a:avLst/>
            <a:gdLst>
              <a:gd name="connsiteX0" fmla="*/ 451555 w 451555"/>
              <a:gd name="connsiteY0" fmla="*/ 440267 h 440267"/>
              <a:gd name="connsiteX1" fmla="*/ 0 w 451555"/>
              <a:gd name="connsiteY1" fmla="*/ 440267 h 440267"/>
              <a:gd name="connsiteX2" fmla="*/ 0 w 451555"/>
              <a:gd name="connsiteY2" fmla="*/ 0 h 440267"/>
            </a:gdLst>
            <a:ahLst/>
            <a:cxnLst>
              <a:cxn ang="0">
                <a:pos x="connsiteX0" y="connsiteY0"/>
              </a:cxn>
              <a:cxn ang="0">
                <a:pos x="connsiteX1" y="connsiteY1"/>
              </a:cxn>
              <a:cxn ang="0">
                <a:pos x="connsiteX2" y="connsiteY2"/>
              </a:cxn>
            </a:cxnLst>
            <a:rect l="l" t="t" r="r" b="b"/>
            <a:pathLst>
              <a:path w="451555" h="440267">
                <a:moveTo>
                  <a:pt x="451555" y="440267"/>
                </a:moveTo>
                <a:lnTo>
                  <a:pt x="0" y="440267"/>
                </a:ln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33" name="avi30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361235" y="713831"/>
            <a:ext cx="4176284" cy="3132000"/>
          </a:xfrm>
          <a:prstGeom prst="rect">
            <a:avLst/>
          </a:prstGeom>
        </p:spPr>
      </p:pic>
      <p:cxnSp>
        <p:nvCxnSpPr>
          <p:cNvPr id="4" name="Straight Connector 3"/>
          <p:cNvCxnSpPr>
            <a:cxnSpLocks/>
          </p:cNvCxnSpPr>
          <p:nvPr/>
        </p:nvCxnSpPr>
        <p:spPr>
          <a:xfrm flipV="1">
            <a:off x="4708430" y="5380427"/>
            <a:ext cx="0" cy="72103"/>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796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8"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dissolve">
                                      <p:cBhvr>
                                        <p:cTn id="11" dur="500"/>
                                        <p:tgtEl>
                                          <p:spTgt spid="29"/>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dissolve">
                                      <p:cBhvr>
                                        <p:cTn id="14" dur="500"/>
                                        <p:tgtEl>
                                          <p:spTgt spid="30"/>
                                        </p:tgtEl>
                                      </p:cBhvr>
                                    </p:animEffect>
                                  </p:childTnLst>
                                </p:cTn>
                              </p:par>
                              <p:par>
                                <p:cTn id="15" presetID="9"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dissolve">
                                      <p:cBhvr>
                                        <p:cTn id="17" dur="500"/>
                                        <p:tgtEl>
                                          <p:spTgt spid="51"/>
                                        </p:tgtEl>
                                      </p:cBhvr>
                                    </p:animEffect>
                                  </p:childTnLst>
                                </p:cTn>
                              </p:par>
                              <p:par>
                                <p:cTn id="18" presetID="9"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par>
                                <p:cTn id="21" presetID="9"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par>
                                <p:cTn id="24" presetID="9"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dissolve">
                                      <p:cBhvr>
                                        <p:cTn id="26" dur="500"/>
                                        <p:tgtEl>
                                          <p:spTgt spid="19"/>
                                        </p:tgtEl>
                                      </p:cBhvr>
                                    </p:animEffect>
                                  </p:childTnLst>
                                </p:cTn>
                              </p:par>
                              <p:par>
                                <p:cTn id="27" presetID="9"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dissolve">
                                      <p:cBhvr>
                                        <p:cTn id="29" dur="500"/>
                                        <p:tgtEl>
                                          <p:spTgt spid="2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dissolve">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ssolve">
                                      <p:cBhvr>
                                        <p:cTn id="37" dur="500"/>
                                        <p:tgtEl>
                                          <p:spTgt spid="13"/>
                                        </p:tgtEl>
                                      </p:cBhvr>
                                    </p:animEffect>
                                  </p:childTnLst>
                                </p:cTn>
                              </p:par>
                              <p:par>
                                <p:cTn id="38" presetID="9"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dissolve">
                                      <p:cBhvr>
                                        <p:cTn id="40" dur="500"/>
                                        <p:tgtEl>
                                          <p:spTgt spid="16"/>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dissolve">
                                      <p:cBhvr>
                                        <p:cTn id="43" dur="500"/>
                                        <p:tgtEl>
                                          <p:spTgt spid="57"/>
                                        </p:tgtEl>
                                      </p:cBhvr>
                                    </p:animEffect>
                                  </p:childTnLst>
                                </p:cTn>
                              </p:par>
                              <p:par>
                                <p:cTn id="44" presetID="9" presetClass="entr" presetSubtype="0"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dissolve">
                                      <p:cBhvr>
                                        <p:cTn id="46" dur="500"/>
                                        <p:tgtEl>
                                          <p:spTgt spid="20"/>
                                        </p:tgtEl>
                                      </p:cBhvr>
                                    </p:animEffect>
                                  </p:childTnLst>
                                </p:cTn>
                              </p:par>
                              <p:par>
                                <p:cTn id="47" presetID="9"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dissolve">
                                      <p:cBhvr>
                                        <p:cTn id="49" dur="500"/>
                                        <p:tgtEl>
                                          <p:spTgt spid="3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dissolve">
                                      <p:cBhvr>
                                        <p:cTn id="5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53" repeatCount="indefinite" fill="hold" display="0">
                  <p:stCondLst>
                    <p:cond delay="indefinite"/>
                  </p:stCondLst>
                </p:cTn>
                <p:tgtEl>
                  <p:spTgt spid="33"/>
                </p:tgtEl>
              </p:cMediaNode>
            </p:video>
            <p:seq concurrent="1" nextAc="seek">
              <p:cTn id="54" restart="whenNotActive" fill="hold" evtFilter="cancelBubble" nodeType="interactiveSeq">
                <p:stCondLst>
                  <p:cond evt="onClick" delay="0">
                    <p:tgtEl>
                      <p:spTgt spid="33"/>
                    </p:tgtEl>
                  </p:cond>
                </p:stCondLst>
                <p:endSync evt="end" delay="0">
                  <p:rtn val="all"/>
                </p:endSync>
                <p:childTnLst>
                  <p:par>
                    <p:cTn id="55" fill="hold">
                      <p:stCondLst>
                        <p:cond delay="0"/>
                      </p:stCondLst>
                      <p:childTnLst>
                        <p:par>
                          <p:cTn id="56" fill="hold">
                            <p:stCondLst>
                              <p:cond delay="0"/>
                            </p:stCondLst>
                            <p:childTnLst>
                              <p:par>
                                <p:cTn id="57" presetID="2" presetClass="mediacall" presetSubtype="0" fill="hold" nodeType="clickEffect">
                                  <p:stCondLst>
                                    <p:cond delay="0"/>
                                  </p:stCondLst>
                                  <p:childTnLst>
                                    <p:cmd type="call" cmd="togglePause">
                                      <p:cBhvr>
                                        <p:cTn id="58" dur="1" fill="hold"/>
                                        <p:tgtEl>
                                          <p:spTgt spid="33"/>
                                        </p:tgtEl>
                                      </p:cBhvr>
                                    </p:cmd>
                                  </p:childTnLst>
                                </p:cTn>
                              </p:par>
                            </p:childTnLst>
                          </p:cTn>
                        </p:par>
                      </p:childTnLst>
                    </p:cTn>
                  </p:par>
                </p:childTnLst>
              </p:cTn>
              <p:nextCondLst>
                <p:cond evt="onClick" delay="0">
                  <p:tgtEl>
                    <p:spTgt spid="33"/>
                  </p:tgtEl>
                </p:cond>
              </p:nextCondLst>
            </p:seq>
          </p:childTnLst>
        </p:cTn>
      </p:par>
    </p:tnLst>
    <p:bldLst>
      <p:bldP spid="29" grpId="0" animBg="1"/>
      <p:bldP spid="30" grpId="0" animBg="1"/>
      <p:bldP spid="34" grpId="0" animBg="1"/>
      <p:bldP spid="38" grpId="0" animBg="1"/>
      <p:bldP spid="5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9F13F0DD-63E6-2846-84E0-B5B424792709}"/>
              </a:ext>
            </a:extLst>
          </p:cNvPr>
          <p:cNvPicPr>
            <a:picLocks noChangeAspect="1"/>
          </p:cNvPicPr>
          <p:nvPr/>
        </p:nvPicPr>
        <p:blipFill rotWithShape="1">
          <a:blip r:embed="rId3">
            <a:extLst>
              <a:ext uri="{28A0092B-C50C-407E-A947-70E740481C1C}">
                <a14:useLocalDpi xmlns:a14="http://schemas.microsoft.com/office/drawing/2010/main" val="0"/>
              </a:ext>
            </a:extLst>
          </a:blip>
          <a:srcRect l="2600" t="7965" r="2442"/>
          <a:stretch/>
        </p:blipFill>
        <p:spPr>
          <a:xfrm>
            <a:off x="6108885" y="1435760"/>
            <a:ext cx="3004916" cy="2232990"/>
          </a:xfrm>
          <a:prstGeom prst="rect">
            <a:avLst/>
          </a:prstGeom>
        </p:spPr>
      </p:pic>
      <p:pic>
        <p:nvPicPr>
          <p:cNvPr id="22" name="Picture 21">
            <a:extLst>
              <a:ext uri="{FF2B5EF4-FFF2-40B4-BE49-F238E27FC236}">
                <a16:creationId xmlns:a16="http://schemas.microsoft.com/office/drawing/2014/main" id="{8F436C8E-56C9-724E-8E20-1EA5546CE5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7717" y="1245260"/>
            <a:ext cx="3203665" cy="2456283"/>
          </a:xfrm>
          <a:prstGeom prst="rect">
            <a:avLst/>
          </a:prstGeom>
        </p:spPr>
      </p:pic>
      <p:sp>
        <p:nvSpPr>
          <p:cNvPr id="5" name="Title 1">
            <a:extLst>
              <a:ext uri="{FF2B5EF4-FFF2-40B4-BE49-F238E27FC236}">
                <a16:creationId xmlns:a16="http://schemas.microsoft.com/office/drawing/2014/main" id="{84C8FDB4-ADD4-184E-8226-B47E18313E41}"/>
              </a:ext>
            </a:extLst>
          </p:cNvPr>
          <p:cNvSpPr>
            <a:spLocks noGrp="1"/>
          </p:cNvSpPr>
          <p:nvPr/>
        </p:nvSpPr>
        <p:spPr bwMode="auto">
          <a:xfrm>
            <a:off x="678965" y="21583"/>
            <a:ext cx="8208143" cy="836960"/>
          </a:xfrm>
          <a:prstGeom prst="rect">
            <a:avLst/>
          </a:prstGeom>
          <a:noFill/>
          <a:ln w="9525">
            <a:noFill/>
            <a:miter lim="800000"/>
            <a:headEnd/>
            <a:tailEnd/>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b="1">
                <a:solidFill>
                  <a:srgbClr val="103566"/>
                </a:solidFill>
                <a:latin typeface="+mj-lt"/>
                <a:ea typeface="+mj-ea"/>
                <a:cs typeface="+mj-cs"/>
              </a:defRPr>
            </a:lvl1pPr>
            <a:lvl2pPr algn="ctr" rtl="0" eaLnBrk="1" fontAlgn="base" hangingPunct="1">
              <a:spcBef>
                <a:spcPct val="0"/>
              </a:spcBef>
              <a:spcAft>
                <a:spcPct val="0"/>
              </a:spcAft>
              <a:defRPr sz="3200" b="1">
                <a:solidFill>
                  <a:srgbClr val="103566"/>
                </a:solidFill>
                <a:latin typeface="Arial" charset="0"/>
              </a:defRPr>
            </a:lvl2pPr>
            <a:lvl3pPr algn="ctr" rtl="0" eaLnBrk="1" fontAlgn="base" hangingPunct="1">
              <a:spcBef>
                <a:spcPct val="0"/>
              </a:spcBef>
              <a:spcAft>
                <a:spcPct val="0"/>
              </a:spcAft>
              <a:defRPr sz="3200" b="1">
                <a:solidFill>
                  <a:srgbClr val="103566"/>
                </a:solidFill>
                <a:latin typeface="Arial" charset="0"/>
              </a:defRPr>
            </a:lvl3pPr>
            <a:lvl4pPr algn="ctr" rtl="0" eaLnBrk="1" fontAlgn="base" hangingPunct="1">
              <a:spcBef>
                <a:spcPct val="0"/>
              </a:spcBef>
              <a:spcAft>
                <a:spcPct val="0"/>
              </a:spcAft>
              <a:defRPr sz="3200" b="1">
                <a:solidFill>
                  <a:srgbClr val="103566"/>
                </a:solidFill>
                <a:latin typeface="Arial" charset="0"/>
              </a:defRPr>
            </a:lvl4pPr>
            <a:lvl5pPr algn="ctr" rtl="0" eaLnBrk="1" fontAlgn="base" hangingPunct="1">
              <a:spcBef>
                <a:spcPct val="0"/>
              </a:spcBef>
              <a:spcAft>
                <a:spcPct val="0"/>
              </a:spcAft>
              <a:defRPr sz="3200" b="1">
                <a:solidFill>
                  <a:srgbClr val="103566"/>
                </a:solidFill>
                <a:latin typeface="Arial" charset="0"/>
              </a:defRPr>
            </a:lvl5pPr>
            <a:lvl6pPr marL="457200" algn="ctr" rtl="0" eaLnBrk="1" fontAlgn="base" hangingPunct="1">
              <a:spcBef>
                <a:spcPct val="0"/>
              </a:spcBef>
              <a:spcAft>
                <a:spcPct val="0"/>
              </a:spcAft>
              <a:defRPr sz="3200" b="1">
                <a:solidFill>
                  <a:srgbClr val="103566"/>
                </a:solidFill>
                <a:latin typeface="Arial" charset="0"/>
              </a:defRPr>
            </a:lvl6pPr>
            <a:lvl7pPr marL="914400" algn="ctr" rtl="0" eaLnBrk="1" fontAlgn="base" hangingPunct="1">
              <a:spcBef>
                <a:spcPct val="0"/>
              </a:spcBef>
              <a:spcAft>
                <a:spcPct val="0"/>
              </a:spcAft>
              <a:defRPr sz="3200" b="1">
                <a:solidFill>
                  <a:srgbClr val="103566"/>
                </a:solidFill>
                <a:latin typeface="Arial" charset="0"/>
              </a:defRPr>
            </a:lvl7pPr>
            <a:lvl8pPr marL="1371600" algn="ctr" rtl="0" eaLnBrk="1" fontAlgn="base" hangingPunct="1">
              <a:spcBef>
                <a:spcPct val="0"/>
              </a:spcBef>
              <a:spcAft>
                <a:spcPct val="0"/>
              </a:spcAft>
              <a:defRPr sz="3200" b="1">
                <a:solidFill>
                  <a:srgbClr val="103566"/>
                </a:solidFill>
                <a:latin typeface="Arial" charset="0"/>
              </a:defRPr>
            </a:lvl8pPr>
            <a:lvl9pPr marL="1828800" algn="ctr" rtl="0" eaLnBrk="1" fontAlgn="base" hangingPunct="1">
              <a:spcBef>
                <a:spcPct val="0"/>
              </a:spcBef>
              <a:spcAft>
                <a:spcPct val="0"/>
              </a:spcAft>
              <a:defRPr sz="3200" b="1">
                <a:solidFill>
                  <a:srgbClr val="103566"/>
                </a:solidFill>
                <a:latin typeface="Arial" charset="0"/>
              </a:defRPr>
            </a:lvl9pPr>
          </a:lstStyle>
          <a:p>
            <a:r>
              <a:rPr lang="en-US" dirty="0"/>
              <a:t>Quantum Transport</a:t>
            </a:r>
          </a:p>
        </p:txBody>
      </p:sp>
      <p:pic>
        <p:nvPicPr>
          <p:cNvPr id="6" name="Picture 5">
            <a:extLst>
              <a:ext uri="{FF2B5EF4-FFF2-40B4-BE49-F238E27FC236}">
                <a16:creationId xmlns:a16="http://schemas.microsoft.com/office/drawing/2014/main" id="{0F986C8B-ED02-7340-A842-157EA0522D40}"/>
              </a:ext>
            </a:extLst>
          </p:cNvPr>
          <p:cNvPicPr>
            <a:picLocks noChangeAspect="1"/>
          </p:cNvPicPr>
          <p:nvPr/>
        </p:nvPicPr>
        <p:blipFill>
          <a:blip r:embed="rId5"/>
          <a:stretch>
            <a:fillRect/>
          </a:stretch>
        </p:blipFill>
        <p:spPr>
          <a:xfrm>
            <a:off x="53549" y="1825974"/>
            <a:ext cx="2756562" cy="2113928"/>
          </a:xfrm>
          <a:prstGeom prst="rect">
            <a:avLst/>
          </a:prstGeom>
        </p:spPr>
      </p:pic>
      <p:pic>
        <p:nvPicPr>
          <p:cNvPr id="7" name="Picture 6">
            <a:extLst>
              <a:ext uri="{FF2B5EF4-FFF2-40B4-BE49-F238E27FC236}">
                <a16:creationId xmlns:a16="http://schemas.microsoft.com/office/drawing/2014/main" id="{9C52C251-28B3-2A43-BB79-3752BBD31F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136" y="316342"/>
            <a:ext cx="1955706" cy="1389005"/>
          </a:xfrm>
          <a:prstGeom prst="rect">
            <a:avLst/>
          </a:prstGeom>
        </p:spPr>
      </p:pic>
      <p:sp>
        <p:nvSpPr>
          <p:cNvPr id="8" name="TextBox 5">
            <a:extLst>
              <a:ext uri="{FF2B5EF4-FFF2-40B4-BE49-F238E27FC236}">
                <a16:creationId xmlns:a16="http://schemas.microsoft.com/office/drawing/2014/main" id="{DF48DC38-369D-D243-B7F0-560C9E1F6FF7}"/>
              </a:ext>
            </a:extLst>
          </p:cNvPr>
          <p:cNvSpPr txBox="1"/>
          <p:nvPr/>
        </p:nvSpPr>
        <p:spPr>
          <a:xfrm>
            <a:off x="676507" y="1705347"/>
            <a:ext cx="2188390"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n w="0"/>
                <a:effectLst>
                  <a:outerShdw blurRad="38100" dist="19050" dir="2700000" algn="tl" rotWithShape="0">
                    <a:schemeClr val="dk1">
                      <a:alpha val="40000"/>
                    </a:schemeClr>
                  </a:outerShdw>
                </a:effectLst>
                <a:sym typeface="Wingdings"/>
              </a:rPr>
              <a:t>metallic</a:t>
            </a:r>
            <a:r>
              <a:rPr lang="en-US" sz="1600" dirty="0">
                <a:solidFill>
                  <a:srgbClr val="C00000"/>
                </a:solidFill>
                <a:sym typeface="Wingdings"/>
              </a:rPr>
              <a:t> </a:t>
            </a:r>
            <a:r>
              <a:rPr lang="en-US" sz="1400" dirty="0">
                <a:ln w="0"/>
                <a:effectLst>
                  <a:outerShdw blurRad="38100" dist="19050" dir="2700000" algn="tl" rotWithShape="0">
                    <a:schemeClr val="dk1">
                      <a:alpha val="40000"/>
                    </a:schemeClr>
                  </a:outerShdw>
                </a:effectLst>
                <a:sym typeface="Wingdings"/>
              </a:rPr>
              <a:t>conduction</a:t>
            </a:r>
            <a:endParaRPr lang="en-US" sz="1400" dirty="0">
              <a:ln w="0"/>
              <a:effectLst>
                <a:outerShdw blurRad="38100" dist="19050" dir="2700000" algn="tl" rotWithShape="0">
                  <a:schemeClr val="dk1">
                    <a:alpha val="40000"/>
                  </a:schemeClr>
                </a:outerShdw>
              </a:effectLst>
            </a:endParaRPr>
          </a:p>
        </p:txBody>
      </p:sp>
      <p:sp>
        <p:nvSpPr>
          <p:cNvPr id="11" name="TextBox 10">
            <a:extLst>
              <a:ext uri="{FF2B5EF4-FFF2-40B4-BE49-F238E27FC236}">
                <a16:creationId xmlns:a16="http://schemas.microsoft.com/office/drawing/2014/main" id="{1E7FAA01-C16B-CD4B-A685-6A4D275127F6}"/>
              </a:ext>
            </a:extLst>
          </p:cNvPr>
          <p:cNvSpPr txBox="1"/>
          <p:nvPr/>
        </p:nvSpPr>
        <p:spPr>
          <a:xfrm>
            <a:off x="5034010" y="776307"/>
            <a:ext cx="264750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n w="0"/>
                <a:effectLst>
                  <a:outerShdw blurRad="38100" dist="19050" dir="2700000" algn="tl" rotWithShape="0">
                    <a:schemeClr val="dk1">
                      <a:alpha val="40000"/>
                    </a:schemeClr>
                  </a:outerShdw>
                </a:effectLst>
              </a:rPr>
              <a:t>Phase-coherent quantum magneto-transport</a:t>
            </a:r>
          </a:p>
        </p:txBody>
      </p:sp>
      <p:sp>
        <p:nvSpPr>
          <p:cNvPr id="12" name="Down Arrow 11">
            <a:extLst>
              <a:ext uri="{FF2B5EF4-FFF2-40B4-BE49-F238E27FC236}">
                <a16:creationId xmlns:a16="http://schemas.microsoft.com/office/drawing/2014/main" id="{2739B812-BE4E-3341-A949-DE2AEF0A149F}"/>
              </a:ext>
            </a:extLst>
          </p:cNvPr>
          <p:cNvSpPr/>
          <p:nvPr/>
        </p:nvSpPr>
        <p:spPr>
          <a:xfrm>
            <a:off x="6042564" y="1730298"/>
            <a:ext cx="98963" cy="12546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12">
            <a:extLst>
              <a:ext uri="{FF2B5EF4-FFF2-40B4-BE49-F238E27FC236}">
                <a16:creationId xmlns:a16="http://schemas.microsoft.com/office/drawing/2014/main" id="{6A0DCFCD-1866-F849-8066-8F5A4B8D49B8}"/>
              </a:ext>
            </a:extLst>
          </p:cNvPr>
          <p:cNvSpPr txBox="1"/>
          <p:nvPr/>
        </p:nvSpPr>
        <p:spPr>
          <a:xfrm>
            <a:off x="5943601" y="2968823"/>
            <a:ext cx="143539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WAL</a:t>
            </a:r>
          </a:p>
        </p:txBody>
      </p:sp>
      <p:sp>
        <p:nvSpPr>
          <p:cNvPr id="14" name="TextBox 13">
            <a:extLst>
              <a:ext uri="{FF2B5EF4-FFF2-40B4-BE49-F238E27FC236}">
                <a16:creationId xmlns:a16="http://schemas.microsoft.com/office/drawing/2014/main" id="{B2D6F2C5-2B03-6547-A5F6-57DB6837DD71}"/>
              </a:ext>
            </a:extLst>
          </p:cNvPr>
          <p:cNvSpPr txBox="1"/>
          <p:nvPr/>
        </p:nvSpPr>
        <p:spPr>
          <a:xfrm>
            <a:off x="5943600" y="1399144"/>
            <a:ext cx="143539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WL</a:t>
            </a:r>
          </a:p>
        </p:txBody>
      </p:sp>
      <p:sp>
        <p:nvSpPr>
          <p:cNvPr id="15" name="TextBox 14">
            <a:extLst>
              <a:ext uri="{FF2B5EF4-FFF2-40B4-BE49-F238E27FC236}">
                <a16:creationId xmlns:a16="http://schemas.microsoft.com/office/drawing/2014/main" id="{144810F2-15AA-D64B-A27A-F9EB01796C80}"/>
              </a:ext>
            </a:extLst>
          </p:cNvPr>
          <p:cNvSpPr txBox="1"/>
          <p:nvPr/>
        </p:nvSpPr>
        <p:spPr>
          <a:xfrm>
            <a:off x="2117891" y="4275712"/>
            <a:ext cx="2008864"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C00000"/>
                </a:solidFill>
              </a:rPr>
              <a:t>Transition from WL to WAL as temperature decreases suggests unusually high spin-orbit coupling (Rashba effect).</a:t>
            </a:r>
          </a:p>
        </p:txBody>
      </p:sp>
      <p:pic>
        <p:nvPicPr>
          <p:cNvPr id="18" name="Picture 17">
            <a:extLst>
              <a:ext uri="{FF2B5EF4-FFF2-40B4-BE49-F238E27FC236}">
                <a16:creationId xmlns:a16="http://schemas.microsoft.com/office/drawing/2014/main" id="{725D5A42-7AC8-A046-A6E9-612B22623763}"/>
              </a:ext>
            </a:extLst>
          </p:cNvPr>
          <p:cNvPicPr>
            <a:picLocks noChangeAspect="1"/>
          </p:cNvPicPr>
          <p:nvPr/>
        </p:nvPicPr>
        <p:blipFill>
          <a:blip r:embed="rId7"/>
          <a:stretch>
            <a:fillRect/>
          </a:stretch>
        </p:blipFill>
        <p:spPr>
          <a:xfrm>
            <a:off x="569760" y="3882475"/>
            <a:ext cx="1610772" cy="2051050"/>
          </a:xfrm>
          <a:prstGeom prst="rect">
            <a:avLst/>
          </a:prstGeom>
        </p:spPr>
      </p:pic>
      <p:sp>
        <p:nvSpPr>
          <p:cNvPr id="2" name="TextBox 1">
            <a:extLst>
              <a:ext uri="{FF2B5EF4-FFF2-40B4-BE49-F238E27FC236}">
                <a16:creationId xmlns:a16="http://schemas.microsoft.com/office/drawing/2014/main" id="{BF86F42A-2D86-F54D-9515-D41095A02974}"/>
              </a:ext>
            </a:extLst>
          </p:cNvPr>
          <p:cNvSpPr txBox="1"/>
          <p:nvPr/>
        </p:nvSpPr>
        <p:spPr>
          <a:xfrm>
            <a:off x="7193759" y="2752133"/>
            <a:ext cx="1341192" cy="261610"/>
          </a:xfrm>
          <a:prstGeom prst="rect">
            <a:avLst/>
          </a:prstGeom>
          <a:noFill/>
        </p:spPr>
        <p:txBody>
          <a:bodyPr wrap="square" rtlCol="0">
            <a:spAutoFit/>
          </a:bodyPr>
          <a:lstStyle/>
          <a:p>
            <a:r>
              <a:rPr lang="en-US" sz="1100" dirty="0"/>
              <a:t>V</a:t>
            </a:r>
            <a:r>
              <a:rPr lang="en-US" sz="1100" baseline="-25000" dirty="0"/>
              <a:t>2</a:t>
            </a:r>
            <a:r>
              <a:rPr lang="en-US" sz="1100" dirty="0"/>
              <a:t>O</a:t>
            </a:r>
            <a:r>
              <a:rPr lang="en-US" sz="1100" baseline="-25000" dirty="0"/>
              <a:t>5</a:t>
            </a:r>
            <a:r>
              <a:rPr lang="en-US" sz="1100" dirty="0"/>
              <a:t> doping</a:t>
            </a:r>
          </a:p>
        </p:txBody>
      </p:sp>
      <p:sp>
        <p:nvSpPr>
          <p:cNvPr id="24" name="TextBox 23">
            <a:extLst>
              <a:ext uri="{FF2B5EF4-FFF2-40B4-BE49-F238E27FC236}">
                <a16:creationId xmlns:a16="http://schemas.microsoft.com/office/drawing/2014/main" id="{E6AF8B37-9FDA-1C46-8C5A-AB73EA9473EE}"/>
              </a:ext>
            </a:extLst>
          </p:cNvPr>
          <p:cNvSpPr txBox="1"/>
          <p:nvPr/>
        </p:nvSpPr>
        <p:spPr>
          <a:xfrm>
            <a:off x="4126755" y="2773728"/>
            <a:ext cx="1341192" cy="261610"/>
          </a:xfrm>
          <a:prstGeom prst="rect">
            <a:avLst/>
          </a:prstGeom>
          <a:noFill/>
        </p:spPr>
        <p:txBody>
          <a:bodyPr wrap="square" rtlCol="0">
            <a:spAutoFit/>
          </a:bodyPr>
          <a:lstStyle/>
          <a:p>
            <a:r>
              <a:rPr lang="en-US" sz="1100" dirty="0"/>
              <a:t>MoO</a:t>
            </a:r>
            <a:r>
              <a:rPr lang="en-US" sz="1100" baseline="-25000" dirty="0"/>
              <a:t>3</a:t>
            </a:r>
            <a:r>
              <a:rPr lang="en-US" sz="1100" dirty="0"/>
              <a:t> doping</a:t>
            </a:r>
          </a:p>
        </p:txBody>
      </p:sp>
      <p:pic>
        <p:nvPicPr>
          <p:cNvPr id="29" name="Picture 28">
            <a:extLst>
              <a:ext uri="{FF2B5EF4-FFF2-40B4-BE49-F238E27FC236}">
                <a16:creationId xmlns:a16="http://schemas.microsoft.com/office/drawing/2014/main" id="{CA56D208-E41F-B141-B041-B181D0A00C5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470" t="8561" r="12073" b="4410"/>
          <a:stretch/>
        </p:blipFill>
        <p:spPr>
          <a:xfrm>
            <a:off x="3372062" y="699314"/>
            <a:ext cx="1600521" cy="1344587"/>
          </a:xfrm>
          <a:prstGeom prst="rect">
            <a:avLst/>
          </a:prstGeom>
        </p:spPr>
      </p:pic>
      <p:pic>
        <p:nvPicPr>
          <p:cNvPr id="30" name="Picture 29">
            <a:extLst>
              <a:ext uri="{FF2B5EF4-FFF2-40B4-BE49-F238E27FC236}">
                <a16:creationId xmlns:a16="http://schemas.microsoft.com/office/drawing/2014/main" id="{717140D4-B069-6E46-880F-6A77508CA1CF}"/>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9338" t="8802" r="11826" b="4571"/>
          <a:stretch/>
        </p:blipFill>
        <p:spPr>
          <a:xfrm>
            <a:off x="7162800" y="718451"/>
            <a:ext cx="1572736" cy="1325450"/>
          </a:xfrm>
          <a:prstGeom prst="rect">
            <a:avLst/>
          </a:prstGeom>
        </p:spPr>
      </p:pic>
      <p:sp>
        <p:nvSpPr>
          <p:cNvPr id="20" name="TextBox 19">
            <a:extLst>
              <a:ext uri="{FF2B5EF4-FFF2-40B4-BE49-F238E27FC236}">
                <a16:creationId xmlns:a16="http://schemas.microsoft.com/office/drawing/2014/main" id="{96F87527-6EEA-8E45-982F-251E40DB9F9F}"/>
              </a:ext>
            </a:extLst>
          </p:cNvPr>
          <p:cNvSpPr txBox="1"/>
          <p:nvPr/>
        </p:nvSpPr>
        <p:spPr>
          <a:xfrm>
            <a:off x="3726976" y="960961"/>
            <a:ext cx="485279" cy="369332"/>
          </a:xfrm>
          <a:prstGeom prst="rect">
            <a:avLst/>
          </a:prstGeom>
          <a:noFill/>
        </p:spPr>
        <p:txBody>
          <a:bodyPr wrap="square" rtlCol="0">
            <a:spAutoFit/>
          </a:bodyPr>
          <a:lstStyle/>
          <a:p>
            <a:r>
              <a:rPr lang="en-US" dirty="0" err="1">
                <a:solidFill>
                  <a:srgbClr val="FF0000"/>
                </a:solidFill>
              </a:rPr>
              <a:t>L</a:t>
            </a:r>
            <a:r>
              <a:rPr lang="en-US" baseline="-25000" dirty="0" err="1">
                <a:solidFill>
                  <a:srgbClr val="FF0000"/>
                </a:solidFill>
              </a:rPr>
              <a:t>ɸ</a:t>
            </a:r>
            <a:endParaRPr lang="en-US" baseline="-25000" dirty="0">
              <a:solidFill>
                <a:srgbClr val="FF0000"/>
              </a:solidFill>
            </a:endParaRPr>
          </a:p>
        </p:txBody>
      </p:sp>
      <p:sp>
        <p:nvSpPr>
          <p:cNvPr id="21" name="TextBox 20">
            <a:extLst>
              <a:ext uri="{FF2B5EF4-FFF2-40B4-BE49-F238E27FC236}">
                <a16:creationId xmlns:a16="http://schemas.microsoft.com/office/drawing/2014/main" id="{450C99CE-9BF6-F942-BFEB-A2FCF876F72B}"/>
              </a:ext>
            </a:extLst>
          </p:cNvPr>
          <p:cNvSpPr txBox="1"/>
          <p:nvPr/>
        </p:nvSpPr>
        <p:spPr>
          <a:xfrm>
            <a:off x="4308416" y="1319252"/>
            <a:ext cx="485279" cy="338554"/>
          </a:xfrm>
          <a:prstGeom prst="rect">
            <a:avLst/>
          </a:prstGeom>
          <a:noFill/>
        </p:spPr>
        <p:txBody>
          <a:bodyPr wrap="square" rtlCol="0">
            <a:spAutoFit/>
          </a:bodyPr>
          <a:lstStyle/>
          <a:p>
            <a:r>
              <a:rPr lang="en-US" sz="1600" dirty="0" err="1"/>
              <a:t>L</a:t>
            </a:r>
            <a:r>
              <a:rPr lang="en-US" sz="1600" baseline="-25000" dirty="0" err="1"/>
              <a:t>so</a:t>
            </a:r>
            <a:endParaRPr lang="en-US" sz="1600" baseline="-25000" dirty="0"/>
          </a:p>
        </p:txBody>
      </p:sp>
      <p:sp>
        <p:nvSpPr>
          <p:cNvPr id="31" name="TextBox 30">
            <a:extLst>
              <a:ext uri="{FF2B5EF4-FFF2-40B4-BE49-F238E27FC236}">
                <a16:creationId xmlns:a16="http://schemas.microsoft.com/office/drawing/2014/main" id="{63CC8318-1761-564F-BA48-91AF1268EB01}"/>
              </a:ext>
            </a:extLst>
          </p:cNvPr>
          <p:cNvSpPr txBox="1"/>
          <p:nvPr/>
        </p:nvSpPr>
        <p:spPr>
          <a:xfrm>
            <a:off x="8107372" y="1332413"/>
            <a:ext cx="485279" cy="338554"/>
          </a:xfrm>
          <a:prstGeom prst="rect">
            <a:avLst/>
          </a:prstGeom>
          <a:noFill/>
        </p:spPr>
        <p:txBody>
          <a:bodyPr wrap="square" rtlCol="0">
            <a:spAutoFit/>
          </a:bodyPr>
          <a:lstStyle/>
          <a:p>
            <a:r>
              <a:rPr lang="en-US" sz="1600" dirty="0" err="1"/>
              <a:t>L</a:t>
            </a:r>
            <a:r>
              <a:rPr lang="en-US" sz="1600" baseline="-25000" dirty="0" err="1"/>
              <a:t>so</a:t>
            </a:r>
            <a:endParaRPr lang="en-US" sz="1600" baseline="-25000" dirty="0"/>
          </a:p>
        </p:txBody>
      </p:sp>
      <p:sp>
        <p:nvSpPr>
          <p:cNvPr id="32" name="TextBox 31">
            <a:extLst>
              <a:ext uri="{FF2B5EF4-FFF2-40B4-BE49-F238E27FC236}">
                <a16:creationId xmlns:a16="http://schemas.microsoft.com/office/drawing/2014/main" id="{3C90409A-E3D9-E845-931B-C31744AA5FD5}"/>
              </a:ext>
            </a:extLst>
          </p:cNvPr>
          <p:cNvSpPr txBox="1"/>
          <p:nvPr/>
        </p:nvSpPr>
        <p:spPr>
          <a:xfrm>
            <a:off x="7439521" y="843327"/>
            <a:ext cx="485279" cy="369332"/>
          </a:xfrm>
          <a:prstGeom prst="rect">
            <a:avLst/>
          </a:prstGeom>
          <a:noFill/>
        </p:spPr>
        <p:txBody>
          <a:bodyPr wrap="square" rtlCol="0">
            <a:spAutoFit/>
          </a:bodyPr>
          <a:lstStyle/>
          <a:p>
            <a:r>
              <a:rPr lang="en-US" dirty="0" err="1">
                <a:solidFill>
                  <a:srgbClr val="FF0000"/>
                </a:solidFill>
              </a:rPr>
              <a:t>L</a:t>
            </a:r>
            <a:r>
              <a:rPr lang="en-US" baseline="-25000" dirty="0" err="1">
                <a:solidFill>
                  <a:srgbClr val="FF0000"/>
                </a:solidFill>
              </a:rPr>
              <a:t>ɸ</a:t>
            </a:r>
            <a:endParaRPr lang="en-US" baseline="-25000" dirty="0">
              <a:solidFill>
                <a:srgbClr val="FF0000"/>
              </a:solidFill>
            </a:endParaRPr>
          </a:p>
        </p:txBody>
      </p:sp>
      <p:pic>
        <p:nvPicPr>
          <p:cNvPr id="33" name="Picture 32">
            <a:extLst>
              <a:ext uri="{FF2B5EF4-FFF2-40B4-BE49-F238E27FC236}">
                <a16:creationId xmlns:a16="http://schemas.microsoft.com/office/drawing/2014/main" id="{E02504D0-B328-764B-9FED-AA30E7428105}"/>
              </a:ext>
            </a:extLst>
          </p:cNvPr>
          <p:cNvPicPr>
            <a:picLocks noChangeAspect="1"/>
          </p:cNvPicPr>
          <p:nvPr/>
        </p:nvPicPr>
        <p:blipFill rotWithShape="1">
          <a:blip r:embed="rId10">
            <a:extLst>
              <a:ext uri="{28A0092B-C50C-407E-A947-70E740481C1C}">
                <a14:useLocalDpi xmlns:a14="http://schemas.microsoft.com/office/drawing/2010/main" val="0"/>
              </a:ext>
            </a:extLst>
          </a:blip>
          <a:srcRect l="6292" t="7880" r="7426"/>
          <a:stretch/>
        </p:blipFill>
        <p:spPr>
          <a:xfrm>
            <a:off x="4126755" y="3741824"/>
            <a:ext cx="3434392" cy="2811376"/>
          </a:xfrm>
          <a:prstGeom prst="rect">
            <a:avLst/>
          </a:prstGeom>
        </p:spPr>
      </p:pic>
      <p:sp>
        <p:nvSpPr>
          <p:cNvPr id="3" name="TextBox 2">
            <a:extLst>
              <a:ext uri="{FF2B5EF4-FFF2-40B4-BE49-F238E27FC236}">
                <a16:creationId xmlns:a16="http://schemas.microsoft.com/office/drawing/2014/main" id="{859EF7F1-03B9-104C-A5DD-B915CF538654}"/>
              </a:ext>
            </a:extLst>
          </p:cNvPr>
          <p:cNvSpPr txBox="1"/>
          <p:nvPr/>
        </p:nvSpPr>
        <p:spPr>
          <a:xfrm>
            <a:off x="4753000" y="5735234"/>
            <a:ext cx="629752" cy="230832"/>
          </a:xfrm>
          <a:prstGeom prst="rect">
            <a:avLst/>
          </a:prstGeom>
          <a:noFill/>
        </p:spPr>
        <p:txBody>
          <a:bodyPr wrap="square" rtlCol="0">
            <a:spAutoFit/>
          </a:bodyPr>
          <a:lstStyle/>
          <a:p>
            <a:r>
              <a:rPr lang="en-US" sz="900" dirty="0">
                <a:solidFill>
                  <a:srgbClr val="003EFF"/>
                </a:solidFill>
              </a:rPr>
              <a:t>Water</a:t>
            </a:r>
          </a:p>
        </p:txBody>
      </p:sp>
      <p:cxnSp>
        <p:nvCxnSpPr>
          <p:cNvPr id="34" name="Straight Connector 33">
            <a:extLst>
              <a:ext uri="{FF2B5EF4-FFF2-40B4-BE49-F238E27FC236}">
                <a16:creationId xmlns:a16="http://schemas.microsoft.com/office/drawing/2014/main" id="{BF06BDBC-A02C-4045-8A35-4BA307213B39}"/>
              </a:ext>
            </a:extLst>
          </p:cNvPr>
          <p:cNvCxnSpPr>
            <a:cxnSpLocks/>
          </p:cNvCxnSpPr>
          <p:nvPr/>
        </p:nvCxnSpPr>
        <p:spPr>
          <a:xfrm flipV="1">
            <a:off x="4765405" y="3992709"/>
            <a:ext cx="2394508" cy="1857941"/>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4E4ABEF5-F59D-804E-8E46-601511CCD765}"/>
              </a:ext>
            </a:extLst>
          </p:cNvPr>
          <p:cNvCxnSpPr>
            <a:cxnSpLocks/>
          </p:cNvCxnSpPr>
          <p:nvPr/>
        </p:nvCxnSpPr>
        <p:spPr>
          <a:xfrm flipV="1">
            <a:off x="4725939" y="3992709"/>
            <a:ext cx="986174" cy="1915650"/>
          </a:xfrm>
          <a:prstGeom prst="line">
            <a:avLst/>
          </a:prstGeom>
          <a:ln>
            <a:solidFill>
              <a:srgbClr val="C00000"/>
            </a:solidFill>
          </a:ln>
        </p:spPr>
        <p:style>
          <a:lnRef idx="1">
            <a:schemeClr val="dk1"/>
          </a:lnRef>
          <a:fillRef idx="0">
            <a:schemeClr val="dk1"/>
          </a:fillRef>
          <a:effectRef idx="0">
            <a:schemeClr val="dk1"/>
          </a:effectRef>
          <a:fontRef idx="minor">
            <a:schemeClr val="tx1"/>
          </a:fontRef>
        </p:style>
      </p:cxnSp>
      <p:sp>
        <p:nvSpPr>
          <p:cNvPr id="39" name="Rectangle 38">
            <a:extLst>
              <a:ext uri="{FF2B5EF4-FFF2-40B4-BE49-F238E27FC236}">
                <a16:creationId xmlns:a16="http://schemas.microsoft.com/office/drawing/2014/main" id="{5D9C1E60-AC42-9F4A-A965-6EC50F4F1BD3}"/>
              </a:ext>
            </a:extLst>
          </p:cNvPr>
          <p:cNvSpPr/>
          <p:nvPr/>
        </p:nvSpPr>
        <p:spPr>
          <a:xfrm>
            <a:off x="5443399" y="4369808"/>
            <a:ext cx="445956" cy="215444"/>
          </a:xfrm>
          <a:prstGeom prst="rect">
            <a:avLst/>
          </a:prstGeom>
        </p:spPr>
        <p:txBody>
          <a:bodyPr wrap="none">
            <a:spAutoFit/>
          </a:bodyPr>
          <a:lstStyle/>
          <a:p>
            <a:r>
              <a:rPr lang="en-US" sz="800" dirty="0">
                <a:solidFill>
                  <a:srgbClr val="C00000"/>
                </a:solidFill>
              </a:rPr>
              <a:t>MoO</a:t>
            </a:r>
            <a:r>
              <a:rPr lang="en-US" sz="800" baseline="-25000" dirty="0">
                <a:solidFill>
                  <a:srgbClr val="C00000"/>
                </a:solidFill>
              </a:rPr>
              <a:t>3</a:t>
            </a:r>
            <a:endParaRPr lang="en-US" sz="800" dirty="0">
              <a:solidFill>
                <a:srgbClr val="C00000"/>
              </a:solidFill>
            </a:endParaRPr>
          </a:p>
        </p:txBody>
      </p:sp>
      <p:sp>
        <p:nvSpPr>
          <p:cNvPr id="40" name="Rectangle 39">
            <a:extLst>
              <a:ext uri="{FF2B5EF4-FFF2-40B4-BE49-F238E27FC236}">
                <a16:creationId xmlns:a16="http://schemas.microsoft.com/office/drawing/2014/main" id="{814C5FA4-B0AC-4D47-8984-69AE624E419E}"/>
              </a:ext>
            </a:extLst>
          </p:cNvPr>
          <p:cNvSpPr/>
          <p:nvPr/>
        </p:nvSpPr>
        <p:spPr>
          <a:xfrm>
            <a:off x="5255820" y="4776032"/>
            <a:ext cx="437940" cy="230832"/>
          </a:xfrm>
          <a:prstGeom prst="rect">
            <a:avLst/>
          </a:prstGeom>
        </p:spPr>
        <p:txBody>
          <a:bodyPr wrap="none">
            <a:spAutoFit/>
          </a:bodyPr>
          <a:lstStyle/>
          <a:p>
            <a:r>
              <a:rPr lang="en-US" sz="900" dirty="0">
                <a:solidFill>
                  <a:srgbClr val="C00000"/>
                </a:solidFill>
              </a:rPr>
              <a:t>V</a:t>
            </a:r>
            <a:r>
              <a:rPr lang="en-US" sz="900" baseline="-25000" dirty="0">
                <a:solidFill>
                  <a:srgbClr val="C00000"/>
                </a:solidFill>
              </a:rPr>
              <a:t>2</a:t>
            </a:r>
            <a:r>
              <a:rPr lang="en-US" sz="900" dirty="0">
                <a:solidFill>
                  <a:srgbClr val="C00000"/>
                </a:solidFill>
              </a:rPr>
              <a:t>O</a:t>
            </a:r>
            <a:r>
              <a:rPr lang="en-US" sz="900" baseline="-25000" dirty="0">
                <a:solidFill>
                  <a:srgbClr val="C00000"/>
                </a:solidFill>
              </a:rPr>
              <a:t>5</a:t>
            </a:r>
            <a:endParaRPr lang="en-US" sz="900" dirty="0">
              <a:solidFill>
                <a:srgbClr val="C00000"/>
              </a:solidFill>
            </a:endParaRPr>
          </a:p>
        </p:txBody>
      </p:sp>
      <p:pic>
        <p:nvPicPr>
          <p:cNvPr id="43" name="Picture 42">
            <a:extLst>
              <a:ext uri="{FF2B5EF4-FFF2-40B4-BE49-F238E27FC236}">
                <a16:creationId xmlns:a16="http://schemas.microsoft.com/office/drawing/2014/main" id="{FB008643-1C07-4B4E-8680-30D11A872C7C}"/>
              </a:ext>
            </a:extLst>
          </p:cNvPr>
          <p:cNvPicPr>
            <a:picLocks noChangeAspect="1"/>
          </p:cNvPicPr>
          <p:nvPr/>
        </p:nvPicPr>
        <p:blipFill>
          <a:blip r:embed="rId11"/>
          <a:stretch>
            <a:fillRect/>
          </a:stretch>
        </p:blipFill>
        <p:spPr>
          <a:xfrm>
            <a:off x="7600613" y="4891448"/>
            <a:ext cx="1439930" cy="1270000"/>
          </a:xfrm>
          <a:prstGeom prst="rect">
            <a:avLst/>
          </a:prstGeom>
        </p:spPr>
      </p:pic>
      <p:sp>
        <p:nvSpPr>
          <p:cNvPr id="44" name="TextBox 43">
            <a:extLst>
              <a:ext uri="{FF2B5EF4-FFF2-40B4-BE49-F238E27FC236}">
                <a16:creationId xmlns:a16="http://schemas.microsoft.com/office/drawing/2014/main" id="{731E2ABB-CE00-9C4D-82A2-76513D607AEB}"/>
              </a:ext>
            </a:extLst>
          </p:cNvPr>
          <p:cNvSpPr txBox="1"/>
          <p:nvPr/>
        </p:nvSpPr>
        <p:spPr>
          <a:xfrm>
            <a:off x="3928529" y="968261"/>
            <a:ext cx="810736" cy="276999"/>
          </a:xfrm>
          <a:prstGeom prst="rect">
            <a:avLst/>
          </a:prstGeom>
          <a:noFill/>
        </p:spPr>
        <p:txBody>
          <a:bodyPr wrap="square" rtlCol="0">
            <a:spAutoFit/>
          </a:bodyPr>
          <a:lstStyle/>
          <a:p>
            <a:r>
              <a:rPr lang="en-US" sz="1200" dirty="0">
                <a:solidFill>
                  <a:srgbClr val="C00000"/>
                </a:solidFill>
              </a:rPr>
              <a:t>~T</a:t>
            </a:r>
            <a:r>
              <a:rPr lang="en-US" sz="1200" baseline="30000" dirty="0">
                <a:solidFill>
                  <a:srgbClr val="C00000"/>
                </a:solidFill>
              </a:rPr>
              <a:t>0.5</a:t>
            </a:r>
          </a:p>
        </p:txBody>
      </p:sp>
      <p:sp>
        <p:nvSpPr>
          <p:cNvPr id="45" name="TextBox 44">
            <a:extLst>
              <a:ext uri="{FF2B5EF4-FFF2-40B4-BE49-F238E27FC236}">
                <a16:creationId xmlns:a16="http://schemas.microsoft.com/office/drawing/2014/main" id="{9E7BC90B-7FF0-1A47-BE01-4675FA272D1D}"/>
              </a:ext>
            </a:extLst>
          </p:cNvPr>
          <p:cNvSpPr txBox="1"/>
          <p:nvPr/>
        </p:nvSpPr>
        <p:spPr>
          <a:xfrm>
            <a:off x="7707250" y="856276"/>
            <a:ext cx="810736" cy="276999"/>
          </a:xfrm>
          <a:prstGeom prst="rect">
            <a:avLst/>
          </a:prstGeom>
          <a:noFill/>
        </p:spPr>
        <p:txBody>
          <a:bodyPr wrap="square" rtlCol="0">
            <a:spAutoFit/>
          </a:bodyPr>
          <a:lstStyle/>
          <a:p>
            <a:r>
              <a:rPr lang="en-US" sz="1200" dirty="0">
                <a:solidFill>
                  <a:srgbClr val="C00000"/>
                </a:solidFill>
              </a:rPr>
              <a:t>~T</a:t>
            </a:r>
            <a:r>
              <a:rPr lang="en-US" sz="1200" baseline="30000" dirty="0">
                <a:solidFill>
                  <a:srgbClr val="C00000"/>
                </a:solidFill>
              </a:rPr>
              <a:t>0.5</a:t>
            </a:r>
          </a:p>
        </p:txBody>
      </p:sp>
      <p:sp>
        <p:nvSpPr>
          <p:cNvPr id="46" name="Rectangle 45">
            <a:extLst>
              <a:ext uri="{FF2B5EF4-FFF2-40B4-BE49-F238E27FC236}">
                <a16:creationId xmlns:a16="http://schemas.microsoft.com/office/drawing/2014/main" id="{EA0C48F3-5A54-B04B-AD16-1EFEC928E830}"/>
              </a:ext>
            </a:extLst>
          </p:cNvPr>
          <p:cNvSpPr/>
          <p:nvPr/>
        </p:nvSpPr>
        <p:spPr>
          <a:xfrm>
            <a:off x="8084538" y="6596390"/>
            <a:ext cx="971741" cy="261610"/>
          </a:xfrm>
          <a:prstGeom prst="rect">
            <a:avLst/>
          </a:prstGeom>
        </p:spPr>
        <p:txBody>
          <a:bodyPr wrap="none">
            <a:spAutoFit/>
          </a:bodyPr>
          <a:lstStyle/>
          <a:p>
            <a:r>
              <a:rPr lang="en-US" sz="1100" dirty="0"/>
              <a:t>Unpublished</a:t>
            </a:r>
          </a:p>
        </p:txBody>
      </p:sp>
    </p:spTree>
    <p:extLst>
      <p:ext uri="{BB962C8B-B14F-4D97-AF65-F5344CB8AC3E}">
        <p14:creationId xmlns:p14="http://schemas.microsoft.com/office/powerpoint/2010/main" val="429045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dissolve">
                                      <p:cBhvr>
                                        <p:cTn id="29" dur="500"/>
                                        <p:tgtEl>
                                          <p:spTgt spid="2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par>
                                <p:cTn id="33" presetID="9"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dissolve">
                                      <p:cBhvr>
                                        <p:cTn id="35" dur="500"/>
                                        <p:tgtEl>
                                          <p:spTgt spid="29"/>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dissolve">
                                      <p:cBhvr>
                                        <p:cTn id="38" dur="500"/>
                                        <p:tgtEl>
                                          <p:spTgt spid="32"/>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dissolve">
                                      <p:cBhvr>
                                        <p:cTn id="41" dur="500"/>
                                        <p:tgtEl>
                                          <p:spTgt spid="31"/>
                                        </p:tgtEl>
                                      </p:cBhvr>
                                    </p:animEffect>
                                  </p:childTnLst>
                                </p:cTn>
                              </p:par>
                              <p:par>
                                <p:cTn id="42" presetID="9" presetClass="entr" presetSubtype="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dissolve">
                                      <p:cBhvr>
                                        <p:cTn id="44" dur="500"/>
                                        <p:tgtEl>
                                          <p:spTgt spid="30"/>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dissolve">
                                      <p:cBhvr>
                                        <p:cTn id="47" dur="500"/>
                                        <p:tgtEl>
                                          <p:spTgt spid="3"/>
                                        </p:tgtEl>
                                      </p:cBhvr>
                                    </p:animEffect>
                                  </p:childTnLst>
                                </p:cTn>
                              </p:par>
                              <p:par>
                                <p:cTn id="48" presetID="9" presetClass="entr" presetSubtype="0" fill="hold"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dissolve">
                                      <p:cBhvr>
                                        <p:cTn id="50" dur="500"/>
                                        <p:tgtEl>
                                          <p:spTgt spid="34"/>
                                        </p:tgtEl>
                                      </p:cBhvr>
                                    </p:animEffect>
                                  </p:childTnLst>
                                </p:cTn>
                              </p:par>
                              <p:par>
                                <p:cTn id="51" presetID="9"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dissolve">
                                      <p:cBhvr>
                                        <p:cTn id="53" dur="500"/>
                                        <p:tgtEl>
                                          <p:spTgt spid="35"/>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dissolve">
                                      <p:cBhvr>
                                        <p:cTn id="56" dur="500"/>
                                        <p:tgtEl>
                                          <p:spTgt spid="39"/>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dissolve">
                                      <p:cBhvr>
                                        <p:cTn id="59" dur="500"/>
                                        <p:tgtEl>
                                          <p:spTgt spid="40"/>
                                        </p:tgtEl>
                                      </p:cBhvr>
                                    </p:animEffect>
                                  </p:childTnLst>
                                </p:cTn>
                              </p:par>
                              <p:par>
                                <p:cTn id="60" presetID="9" presetClass="entr" presetSubtype="0" fill="hold"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dissolve">
                                      <p:cBhvr>
                                        <p:cTn id="62" dur="500"/>
                                        <p:tgtEl>
                                          <p:spTgt spid="43"/>
                                        </p:tgtEl>
                                      </p:cBhvr>
                                    </p:animEffect>
                                  </p:childTnLst>
                                </p:cTn>
                              </p:par>
                              <p:par>
                                <p:cTn id="63" presetID="9" presetClass="entr" presetSubtype="0" fill="hold"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dissolve">
                                      <p:cBhvr>
                                        <p:cTn id="6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14" grpId="0"/>
      <p:bldP spid="15" grpId="0"/>
      <p:bldP spid="2" grpId="0"/>
      <p:bldP spid="24" grpId="0"/>
      <p:bldP spid="20" grpId="0"/>
      <p:bldP spid="21" grpId="0"/>
      <p:bldP spid="31" grpId="0"/>
      <p:bldP spid="32" grpId="0"/>
      <p:bldP spid="3" grpId="0"/>
      <p:bldP spid="39"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4" y="353741"/>
            <a:ext cx="2075190" cy="415693"/>
          </a:xfrm>
        </p:spPr>
        <p:txBody>
          <a:bodyPr/>
          <a:lstStyle/>
          <a:p>
            <a:r>
              <a:rPr lang="en-US" sz="2400" dirty="0"/>
              <a:t>MOSFETs</a:t>
            </a:r>
          </a:p>
        </p:txBody>
      </p:sp>
      <p:pic>
        <p:nvPicPr>
          <p:cNvPr id="4" name="圖片 5"/>
          <p:cNvPicPr/>
          <p:nvPr/>
        </p:nvPicPr>
        <p:blipFill rotWithShape="1">
          <a:blip r:embed="rId3" cstate="print">
            <a:extLst>
              <a:ext uri="{28A0092B-C50C-407E-A947-70E740481C1C}">
                <a14:useLocalDpi xmlns:a14="http://schemas.microsoft.com/office/drawing/2010/main" val="0"/>
              </a:ext>
            </a:extLst>
          </a:blip>
          <a:srcRect l="34718" r="35825"/>
          <a:stretch/>
        </p:blipFill>
        <p:spPr>
          <a:xfrm>
            <a:off x="468313" y="769434"/>
            <a:ext cx="2626231" cy="2493986"/>
          </a:xfrm>
          <a:prstGeom prst="rect">
            <a:avLst/>
          </a:prstGeom>
        </p:spPr>
      </p:pic>
      <p:pic>
        <p:nvPicPr>
          <p:cNvPr id="5" name="圖片 4"/>
          <p:cNvPicPr/>
          <p:nvPr/>
        </p:nvPicPr>
        <p:blipFill>
          <a:blip r:embed="rId4" cstate="print">
            <a:extLst>
              <a:ext uri="{28A0092B-C50C-407E-A947-70E740481C1C}">
                <a14:useLocalDpi xmlns:a14="http://schemas.microsoft.com/office/drawing/2010/main" val="0"/>
              </a:ext>
            </a:extLst>
          </a:blip>
          <a:stretch>
            <a:fillRect/>
          </a:stretch>
        </p:blipFill>
        <p:spPr>
          <a:xfrm>
            <a:off x="457161" y="3118455"/>
            <a:ext cx="8024337" cy="2245282"/>
          </a:xfrm>
          <a:prstGeom prst="rect">
            <a:avLst/>
          </a:prstGeom>
        </p:spPr>
      </p:pic>
      <p:sp>
        <p:nvSpPr>
          <p:cNvPr id="6" name="TextBox 5"/>
          <p:cNvSpPr txBox="1"/>
          <p:nvPr/>
        </p:nvSpPr>
        <p:spPr>
          <a:xfrm>
            <a:off x="1151384" y="3118455"/>
            <a:ext cx="1817649" cy="307777"/>
          </a:xfrm>
          <a:prstGeom prst="rect">
            <a:avLst/>
          </a:prstGeom>
          <a:noFill/>
        </p:spPr>
        <p:txBody>
          <a:bodyPr wrap="square" rtlCol="0">
            <a:spAutoFit/>
          </a:bodyPr>
          <a:lstStyle/>
          <a:p>
            <a:r>
              <a:rPr lang="en-US" sz="1400"/>
              <a:t>Leakage current</a:t>
            </a:r>
          </a:p>
        </p:txBody>
      </p:sp>
      <p:sp>
        <p:nvSpPr>
          <p:cNvPr id="7" name="TextBox 6"/>
          <p:cNvSpPr txBox="1"/>
          <p:nvPr/>
        </p:nvSpPr>
        <p:spPr>
          <a:xfrm>
            <a:off x="3663255" y="3118455"/>
            <a:ext cx="1817649" cy="307777"/>
          </a:xfrm>
          <a:prstGeom prst="rect">
            <a:avLst/>
          </a:prstGeom>
          <a:noFill/>
        </p:spPr>
        <p:txBody>
          <a:bodyPr wrap="square" rtlCol="0">
            <a:spAutoFit/>
          </a:bodyPr>
          <a:lstStyle/>
          <a:p>
            <a:r>
              <a:rPr lang="en-US" sz="1400"/>
              <a:t>Output curves</a:t>
            </a:r>
          </a:p>
        </p:txBody>
      </p:sp>
      <p:sp>
        <p:nvSpPr>
          <p:cNvPr id="8" name="TextBox 7"/>
          <p:cNvSpPr txBox="1"/>
          <p:nvPr/>
        </p:nvSpPr>
        <p:spPr>
          <a:xfrm>
            <a:off x="6380436" y="3118455"/>
            <a:ext cx="1817649" cy="307777"/>
          </a:xfrm>
          <a:prstGeom prst="rect">
            <a:avLst/>
          </a:prstGeom>
          <a:noFill/>
        </p:spPr>
        <p:txBody>
          <a:bodyPr wrap="square" rtlCol="0">
            <a:spAutoFit/>
          </a:bodyPr>
          <a:lstStyle/>
          <a:p>
            <a:r>
              <a:rPr lang="en-US" sz="1400" dirty="0"/>
              <a:t>Transfer curves</a:t>
            </a:r>
          </a:p>
        </p:txBody>
      </p:sp>
      <p:pic>
        <p:nvPicPr>
          <p:cNvPr id="58" name="Picture 5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5696" y="124137"/>
            <a:ext cx="2310055" cy="1290594"/>
          </a:xfrm>
          <a:prstGeom prst="rect">
            <a:avLst/>
          </a:prstGeom>
        </p:spPr>
      </p:pic>
      <p:graphicFrame>
        <p:nvGraphicFramePr>
          <p:cNvPr id="60" name="Table 59"/>
          <p:cNvGraphicFramePr>
            <a:graphicFrameLocks noGrp="1"/>
          </p:cNvGraphicFramePr>
          <p:nvPr>
            <p:extLst/>
          </p:nvPr>
        </p:nvGraphicFramePr>
        <p:xfrm>
          <a:off x="3105696" y="1535073"/>
          <a:ext cx="5700095" cy="1463040"/>
        </p:xfrm>
        <a:graphic>
          <a:graphicData uri="http://schemas.openxmlformats.org/drawingml/2006/table">
            <a:tbl>
              <a:tblPr firstRow="1" bandRow="1">
                <a:tableStyleId>{5C22544A-7EE6-4342-B048-85BDC9FD1C3A}</a:tableStyleId>
              </a:tblPr>
              <a:tblGrid>
                <a:gridCol w="1140019">
                  <a:extLst>
                    <a:ext uri="{9D8B030D-6E8A-4147-A177-3AD203B41FA5}">
                      <a16:colId xmlns:a16="http://schemas.microsoft.com/office/drawing/2014/main" val="20000"/>
                    </a:ext>
                  </a:extLst>
                </a:gridCol>
                <a:gridCol w="1140019">
                  <a:extLst>
                    <a:ext uri="{9D8B030D-6E8A-4147-A177-3AD203B41FA5}">
                      <a16:colId xmlns:a16="http://schemas.microsoft.com/office/drawing/2014/main" val="20001"/>
                    </a:ext>
                  </a:extLst>
                </a:gridCol>
                <a:gridCol w="1140019">
                  <a:extLst>
                    <a:ext uri="{9D8B030D-6E8A-4147-A177-3AD203B41FA5}">
                      <a16:colId xmlns:a16="http://schemas.microsoft.com/office/drawing/2014/main" val="20002"/>
                    </a:ext>
                  </a:extLst>
                </a:gridCol>
                <a:gridCol w="1140019">
                  <a:extLst>
                    <a:ext uri="{9D8B030D-6E8A-4147-A177-3AD203B41FA5}">
                      <a16:colId xmlns:a16="http://schemas.microsoft.com/office/drawing/2014/main" val="20003"/>
                    </a:ext>
                  </a:extLst>
                </a:gridCol>
                <a:gridCol w="1140019">
                  <a:extLst>
                    <a:ext uri="{9D8B030D-6E8A-4147-A177-3AD203B41FA5}">
                      <a16:colId xmlns:a16="http://schemas.microsoft.com/office/drawing/2014/main" val="20004"/>
                    </a:ext>
                  </a:extLst>
                </a:gridCol>
              </a:tblGrid>
              <a:tr h="370840">
                <a:tc>
                  <a:txBody>
                    <a:bodyPr/>
                    <a:lstStyle/>
                    <a:p>
                      <a:r>
                        <a:rPr lang="en-US" sz="1400" dirty="0">
                          <a:latin typeface="Calibri" charset="0"/>
                          <a:ea typeface="Calibri" charset="0"/>
                          <a:cs typeface="Calibri" charset="0"/>
                        </a:rPr>
                        <a:t>Saturation Drain</a:t>
                      </a:r>
                      <a:r>
                        <a:rPr lang="en-US" sz="1400" baseline="0" dirty="0">
                          <a:latin typeface="Calibri" charset="0"/>
                          <a:ea typeface="Calibri" charset="0"/>
                          <a:cs typeface="Calibri" charset="0"/>
                        </a:rPr>
                        <a:t> Current</a:t>
                      </a:r>
                      <a:endParaRPr lang="en-US" sz="1400" dirty="0">
                        <a:latin typeface="Calibri" charset="0"/>
                        <a:ea typeface="Calibri" charset="0"/>
                        <a:cs typeface="Calibri" charset="0"/>
                      </a:endParaRPr>
                    </a:p>
                  </a:txBody>
                  <a:tcPr/>
                </a:tc>
                <a:tc>
                  <a:txBody>
                    <a:bodyPr/>
                    <a:lstStyle/>
                    <a:p>
                      <a:r>
                        <a:rPr lang="en-US" sz="1400" dirty="0">
                          <a:latin typeface="Calibri" charset="0"/>
                          <a:ea typeface="Calibri" charset="0"/>
                          <a:cs typeface="Calibri" charset="0"/>
                        </a:rPr>
                        <a:t>On-resistance</a:t>
                      </a:r>
                    </a:p>
                  </a:txBody>
                  <a:tcPr/>
                </a:tc>
                <a:tc>
                  <a:txBody>
                    <a:bodyPr/>
                    <a:lstStyle/>
                    <a:p>
                      <a:r>
                        <a:rPr lang="en-US" sz="1400" dirty="0">
                          <a:latin typeface="Calibri" charset="0"/>
                          <a:ea typeface="Calibri" charset="0"/>
                          <a:cs typeface="Calibri" charset="0"/>
                        </a:rPr>
                        <a:t>Threshold Voltage</a:t>
                      </a:r>
                    </a:p>
                  </a:txBody>
                  <a:tcPr/>
                </a:tc>
                <a:tc>
                  <a:txBody>
                    <a:bodyPr/>
                    <a:lstStyle/>
                    <a:p>
                      <a:r>
                        <a:rPr lang="en-US" sz="1400" dirty="0" err="1">
                          <a:latin typeface="Calibri" charset="0"/>
                          <a:ea typeface="Calibri" charset="0"/>
                          <a:cs typeface="Calibri" charset="0"/>
                        </a:rPr>
                        <a:t>Transconductance</a:t>
                      </a:r>
                      <a:endParaRPr lang="en-US" sz="1400" dirty="0">
                        <a:latin typeface="Calibri" charset="0"/>
                        <a:ea typeface="Calibri" charset="0"/>
                        <a:cs typeface="Calibri" charset="0"/>
                      </a:endParaRPr>
                    </a:p>
                  </a:txBody>
                  <a:tcPr/>
                </a:tc>
                <a:tc>
                  <a:txBody>
                    <a:bodyPr/>
                    <a:lstStyle/>
                    <a:p>
                      <a:r>
                        <a:rPr lang="en-US" sz="1400" dirty="0">
                          <a:latin typeface="Calibri" charset="0"/>
                          <a:ea typeface="Calibri" charset="0"/>
                          <a:cs typeface="Calibri" charset="0"/>
                        </a:rPr>
                        <a:t>Hole Mobility</a:t>
                      </a:r>
                    </a:p>
                  </a:txBody>
                  <a:tcPr/>
                </a:tc>
                <a:extLst>
                  <a:ext uri="{0D108BD9-81ED-4DB2-BD59-A6C34878D82A}">
                    <a16:rowId xmlns:a16="http://schemas.microsoft.com/office/drawing/2014/main" val="10000"/>
                  </a:ext>
                </a:extLst>
              </a:tr>
              <a:tr h="370840">
                <a:tc>
                  <a:txBody>
                    <a:bodyPr/>
                    <a:lstStyle/>
                    <a:p>
                      <a:r>
                        <a:rPr lang="en-US" sz="1400" dirty="0">
                          <a:latin typeface="Calibri" charset="0"/>
                          <a:ea typeface="Calibri" charset="0"/>
                          <a:cs typeface="Calibri" charset="0"/>
                        </a:rPr>
                        <a:t>0.35 mA/mm @ </a:t>
                      </a:r>
                      <a:r>
                        <a:rPr lang="en-US" sz="1400" i="1" dirty="0">
                          <a:latin typeface="Calibri" charset="0"/>
                          <a:ea typeface="Calibri" charset="0"/>
                          <a:cs typeface="Calibri" charset="0"/>
                        </a:rPr>
                        <a:t>V</a:t>
                      </a:r>
                      <a:r>
                        <a:rPr lang="en-US" sz="1400" baseline="-25000" dirty="0">
                          <a:latin typeface="Calibri" charset="0"/>
                          <a:ea typeface="Calibri" charset="0"/>
                          <a:cs typeface="Calibri" charset="0"/>
                        </a:rPr>
                        <a:t>GS</a:t>
                      </a:r>
                      <a:r>
                        <a:rPr lang="en-US" sz="1400" baseline="0" dirty="0">
                          <a:latin typeface="Calibri" charset="0"/>
                          <a:ea typeface="Calibri" charset="0"/>
                          <a:cs typeface="Calibri" charset="0"/>
                        </a:rPr>
                        <a:t> = -1.6 V</a:t>
                      </a:r>
                      <a:endParaRPr lang="en-US" sz="1400" dirty="0">
                        <a:latin typeface="Calibri" charset="0"/>
                        <a:ea typeface="Calibri" charset="0"/>
                        <a:cs typeface="Calibri" charset="0"/>
                      </a:endParaRPr>
                    </a:p>
                  </a:txBody>
                  <a:tcPr/>
                </a:tc>
                <a:tc>
                  <a:txBody>
                    <a:bodyPr/>
                    <a:lstStyle/>
                    <a:p>
                      <a:r>
                        <a:rPr lang="en-US" sz="1400" dirty="0">
                          <a:latin typeface="Calibri" charset="0"/>
                          <a:ea typeface="Calibri" charset="0"/>
                          <a:cs typeface="Calibri" charset="0"/>
                        </a:rPr>
                        <a:t>6.4 k</a:t>
                      </a:r>
                      <a:r>
                        <a:rPr lang="el-GR" sz="1400" dirty="0">
                          <a:latin typeface="Calibri" charset="0"/>
                          <a:ea typeface="Calibri" charset="0"/>
                          <a:cs typeface="Calibri" charset="0"/>
                        </a:rPr>
                        <a:t>Ω∙</a:t>
                      </a:r>
                      <a:r>
                        <a:rPr lang="en-US" sz="1400" dirty="0">
                          <a:latin typeface="Calibri" charset="0"/>
                          <a:ea typeface="Calibri" charset="0"/>
                          <a:cs typeface="Calibri" charset="0"/>
                        </a:rPr>
                        <a:t>mm @ </a:t>
                      </a:r>
                      <a:r>
                        <a:rPr lang="en-US" sz="1400" i="1" dirty="0">
                          <a:latin typeface="Calibri" charset="0"/>
                          <a:ea typeface="Calibri" charset="0"/>
                          <a:cs typeface="Calibri" charset="0"/>
                        </a:rPr>
                        <a:t>V</a:t>
                      </a:r>
                      <a:r>
                        <a:rPr lang="en-US" sz="1400" baseline="-25000" dirty="0">
                          <a:latin typeface="Calibri" charset="0"/>
                          <a:ea typeface="Calibri" charset="0"/>
                          <a:cs typeface="Calibri" charset="0"/>
                        </a:rPr>
                        <a:t>GS</a:t>
                      </a:r>
                      <a:r>
                        <a:rPr lang="en-US" sz="1400" baseline="0" dirty="0">
                          <a:latin typeface="Calibri" charset="0"/>
                          <a:ea typeface="Calibri" charset="0"/>
                          <a:cs typeface="Calibri" charset="0"/>
                        </a:rPr>
                        <a:t> = -1.6 V</a:t>
                      </a:r>
                      <a:endParaRPr lang="en-US" sz="1400" dirty="0">
                        <a:latin typeface="Calibri" charset="0"/>
                        <a:ea typeface="Calibri" charset="0"/>
                        <a:cs typeface="Calibri" charset="0"/>
                      </a:endParaRPr>
                    </a:p>
                  </a:txBody>
                  <a:tcPr/>
                </a:tc>
                <a:tc>
                  <a:txBody>
                    <a:bodyPr/>
                    <a:lstStyle/>
                    <a:p>
                      <a:r>
                        <a:rPr lang="en-US" sz="1400" dirty="0">
                          <a:latin typeface="Calibri" charset="0"/>
                          <a:ea typeface="Calibri" charset="0"/>
                          <a:cs typeface="Calibri" charset="0"/>
                        </a:rPr>
                        <a:t>0.8</a:t>
                      </a:r>
                      <a:r>
                        <a:rPr lang="en-US" sz="1400" baseline="0" dirty="0">
                          <a:latin typeface="Calibri" charset="0"/>
                          <a:ea typeface="Calibri" charset="0"/>
                          <a:cs typeface="Calibri" charset="0"/>
                        </a:rPr>
                        <a:t> V</a:t>
                      </a:r>
                      <a:endParaRPr lang="en-US" sz="1400" dirty="0">
                        <a:latin typeface="Calibri" charset="0"/>
                        <a:ea typeface="Calibri" charset="0"/>
                        <a:cs typeface="Calibri" charset="0"/>
                      </a:endParaRPr>
                    </a:p>
                  </a:txBody>
                  <a:tcPr/>
                </a:tc>
                <a:tc>
                  <a:txBody>
                    <a:bodyPr/>
                    <a:lstStyle/>
                    <a:p>
                      <a:r>
                        <a:rPr lang="en-US" sz="1400" dirty="0">
                          <a:latin typeface="Calibri" charset="0"/>
                          <a:ea typeface="Calibri" charset="0"/>
                          <a:cs typeface="Calibri" charset="0"/>
                        </a:rPr>
                        <a:t>0.17 </a:t>
                      </a:r>
                      <a:r>
                        <a:rPr lang="en-US" sz="1400" dirty="0" err="1">
                          <a:latin typeface="Calibri" charset="0"/>
                          <a:ea typeface="Calibri" charset="0"/>
                          <a:cs typeface="Calibri" charset="0"/>
                        </a:rPr>
                        <a:t>mS</a:t>
                      </a:r>
                      <a:r>
                        <a:rPr lang="en-US" sz="1400" dirty="0">
                          <a:latin typeface="Calibri" charset="0"/>
                          <a:ea typeface="Calibri" charset="0"/>
                          <a:cs typeface="Calibri" charset="0"/>
                        </a:rPr>
                        <a:t>/mm</a:t>
                      </a:r>
                    </a:p>
                  </a:txBody>
                  <a:tcPr/>
                </a:tc>
                <a:tc>
                  <a:txBody>
                    <a:bodyPr/>
                    <a:lstStyle/>
                    <a:p>
                      <a:r>
                        <a:rPr lang="en-US" sz="1400" dirty="0">
                          <a:latin typeface="Calibri" charset="0"/>
                          <a:ea typeface="Calibri" charset="0"/>
                          <a:cs typeface="Calibri" charset="0"/>
                        </a:rPr>
                        <a:t>48 cm</a:t>
                      </a:r>
                      <a:r>
                        <a:rPr lang="en-US" sz="1400" baseline="30000" dirty="0">
                          <a:latin typeface="Calibri" charset="0"/>
                          <a:ea typeface="Calibri" charset="0"/>
                          <a:cs typeface="Calibri" charset="0"/>
                        </a:rPr>
                        <a:t>2</a:t>
                      </a:r>
                      <a:r>
                        <a:rPr lang="en-US" sz="1400" dirty="0">
                          <a:latin typeface="Calibri" charset="0"/>
                          <a:ea typeface="Calibri" charset="0"/>
                          <a:cs typeface="Calibri" charset="0"/>
                        </a:rPr>
                        <a:t>V</a:t>
                      </a:r>
                      <a:r>
                        <a:rPr lang="en-US" sz="1400" baseline="30000" dirty="0">
                          <a:latin typeface="Calibri" charset="0"/>
                          <a:ea typeface="Calibri" charset="0"/>
                          <a:cs typeface="Calibri" charset="0"/>
                        </a:rPr>
                        <a:t>-1</a:t>
                      </a:r>
                      <a:r>
                        <a:rPr lang="en-US" sz="1400" dirty="0">
                          <a:latin typeface="Calibri" charset="0"/>
                          <a:ea typeface="Calibri" charset="0"/>
                          <a:cs typeface="Calibri" charset="0"/>
                        </a:rPr>
                        <a:t>s</a:t>
                      </a:r>
                      <a:r>
                        <a:rPr lang="en-US" sz="1400" baseline="30000" dirty="0">
                          <a:latin typeface="Calibri" charset="0"/>
                          <a:ea typeface="Calibri" charset="0"/>
                          <a:cs typeface="Calibri" charset="0"/>
                        </a:rPr>
                        <a:t>-1</a:t>
                      </a:r>
                    </a:p>
                  </a:txBody>
                  <a:tcPr/>
                </a:tc>
                <a:extLst>
                  <a:ext uri="{0D108BD9-81ED-4DB2-BD59-A6C34878D82A}">
                    <a16:rowId xmlns:a16="http://schemas.microsoft.com/office/drawing/2014/main" val="10001"/>
                  </a:ext>
                </a:extLst>
              </a:tr>
            </a:tbl>
          </a:graphicData>
        </a:graphic>
      </p:graphicFrame>
      <p:sp>
        <p:nvSpPr>
          <p:cNvPr id="61" name="TextBox 60"/>
          <p:cNvSpPr txBox="1"/>
          <p:nvPr/>
        </p:nvSpPr>
        <p:spPr>
          <a:xfrm>
            <a:off x="619760" y="5363737"/>
            <a:ext cx="7861738" cy="584775"/>
          </a:xfrm>
          <a:prstGeom prst="rect">
            <a:avLst/>
          </a:prstGeom>
          <a:noFill/>
        </p:spPr>
        <p:txBody>
          <a:bodyPr wrap="square" rtlCol="0">
            <a:spAutoFit/>
          </a:bodyPr>
          <a:lstStyle/>
          <a:p>
            <a:r>
              <a:rPr lang="en-US" sz="1600" dirty="0">
                <a:solidFill>
                  <a:srgbClr val="C00000"/>
                </a:solidFill>
              </a:rPr>
              <a:t>Successfully demonstrated MOSFET operation based on V</a:t>
            </a:r>
            <a:r>
              <a:rPr lang="en-US" sz="1600" baseline="-25000" dirty="0">
                <a:solidFill>
                  <a:srgbClr val="C00000"/>
                </a:solidFill>
              </a:rPr>
              <a:t>2</a:t>
            </a:r>
            <a:r>
              <a:rPr lang="en-US" sz="1600" dirty="0">
                <a:solidFill>
                  <a:srgbClr val="C00000"/>
                </a:solidFill>
              </a:rPr>
              <a:t>O</a:t>
            </a:r>
            <a:r>
              <a:rPr lang="en-US" sz="1600" baseline="-25000" dirty="0">
                <a:solidFill>
                  <a:srgbClr val="C00000"/>
                </a:solidFill>
              </a:rPr>
              <a:t>5</a:t>
            </a:r>
            <a:r>
              <a:rPr lang="en-US" sz="1600" dirty="0">
                <a:solidFill>
                  <a:srgbClr val="C00000"/>
                </a:solidFill>
              </a:rPr>
              <a:t> induced surface doping, in which V</a:t>
            </a:r>
            <a:r>
              <a:rPr lang="en-US" sz="1600" baseline="-25000" dirty="0">
                <a:solidFill>
                  <a:srgbClr val="C00000"/>
                </a:solidFill>
              </a:rPr>
              <a:t>2</a:t>
            </a:r>
            <a:r>
              <a:rPr lang="en-US" sz="1600" dirty="0">
                <a:solidFill>
                  <a:srgbClr val="C00000"/>
                </a:solidFill>
              </a:rPr>
              <a:t>O</a:t>
            </a:r>
            <a:r>
              <a:rPr lang="en-US" sz="1600" baseline="-25000" dirty="0">
                <a:solidFill>
                  <a:srgbClr val="C00000"/>
                </a:solidFill>
              </a:rPr>
              <a:t>5</a:t>
            </a:r>
            <a:r>
              <a:rPr lang="en-US" sz="1600" dirty="0">
                <a:solidFill>
                  <a:srgbClr val="C00000"/>
                </a:solidFill>
              </a:rPr>
              <a:t> also serves as the gate dielectrics.</a:t>
            </a:r>
          </a:p>
        </p:txBody>
      </p:sp>
      <p:sp>
        <p:nvSpPr>
          <p:cNvPr id="3" name="TextBox 2"/>
          <p:cNvSpPr txBox="1"/>
          <p:nvPr/>
        </p:nvSpPr>
        <p:spPr>
          <a:xfrm>
            <a:off x="619760" y="6149690"/>
            <a:ext cx="2606040" cy="276999"/>
          </a:xfrm>
          <a:prstGeom prst="rect">
            <a:avLst/>
          </a:prstGeom>
          <a:noFill/>
        </p:spPr>
        <p:txBody>
          <a:bodyPr wrap="square" rtlCol="0">
            <a:spAutoFit/>
          </a:bodyPr>
          <a:lstStyle/>
          <a:p>
            <a:r>
              <a:rPr lang="en-US" sz="1200" dirty="0"/>
              <a:t>Unpublished results</a:t>
            </a:r>
          </a:p>
        </p:txBody>
      </p:sp>
    </p:spTree>
    <p:extLst>
      <p:ext uri="{BB962C8B-B14F-4D97-AF65-F5344CB8AC3E}">
        <p14:creationId xmlns:p14="http://schemas.microsoft.com/office/powerpoint/2010/main" val="2359266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843" y="14529"/>
            <a:ext cx="8208143" cy="461579"/>
          </a:xfrm>
        </p:spPr>
        <p:txBody>
          <a:bodyPr/>
          <a:lstStyle/>
          <a:p>
            <a:r>
              <a:rPr lang="en-US" dirty="0"/>
              <a:t>Outlook</a:t>
            </a:r>
          </a:p>
        </p:txBody>
      </p:sp>
      <p:sp>
        <p:nvSpPr>
          <p:cNvPr id="4" name="TextBox 3"/>
          <p:cNvSpPr txBox="1"/>
          <p:nvPr/>
        </p:nvSpPr>
        <p:spPr>
          <a:xfrm>
            <a:off x="453610" y="911237"/>
            <a:ext cx="4106305" cy="10156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2000" dirty="0">
                <a:ln w="0"/>
                <a:effectLst>
                  <a:outerShdw blurRad="38100" dist="19050" dir="2700000" algn="tl" rotWithShape="0">
                    <a:schemeClr val="dk1">
                      <a:alpha val="40000"/>
                    </a:schemeClr>
                  </a:outerShdw>
                </a:effectLst>
              </a:rPr>
              <a:t>Scaling down device to sub-100 nm for high power and high-frequency operation.</a:t>
            </a: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6079" y="564728"/>
            <a:ext cx="3111627" cy="2787058"/>
          </a:xfrm>
          <a:prstGeom prst="rect">
            <a:avLst/>
          </a:prstGeom>
        </p:spPr>
      </p:pic>
      <p:pic>
        <p:nvPicPr>
          <p:cNvPr id="12" name="圖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72635" y="4513889"/>
            <a:ext cx="1019572" cy="1361665"/>
          </a:xfrm>
          <a:prstGeom prst="rect">
            <a:avLst/>
          </a:prstGeom>
        </p:spPr>
      </p:pic>
      <p:sp>
        <p:nvSpPr>
          <p:cNvPr id="13" name="文字方塊 11"/>
          <p:cNvSpPr txBox="1"/>
          <p:nvPr/>
        </p:nvSpPr>
        <p:spPr>
          <a:xfrm>
            <a:off x="7977265" y="4389888"/>
            <a:ext cx="1008112" cy="246221"/>
          </a:xfrm>
          <a:prstGeom prst="rect">
            <a:avLst/>
          </a:prstGeom>
          <a:noFill/>
        </p:spPr>
        <p:txBody>
          <a:bodyPr wrap="square" rtlCol="0">
            <a:spAutoFit/>
          </a:bodyPr>
          <a:lstStyle/>
          <a:p>
            <a:r>
              <a:rPr lang="en-US" altLang="zh-TW" sz="1000" b="1" dirty="0"/>
              <a:t>Gate metal</a:t>
            </a:r>
            <a:endParaRPr lang="zh-TW" altLang="en-US" sz="1000" b="1" dirty="0"/>
          </a:p>
        </p:txBody>
      </p:sp>
      <p:sp>
        <p:nvSpPr>
          <p:cNvPr id="14" name="文字方塊 13"/>
          <p:cNvSpPr txBox="1"/>
          <p:nvPr/>
        </p:nvSpPr>
        <p:spPr>
          <a:xfrm>
            <a:off x="8327441" y="4912669"/>
            <a:ext cx="1008112" cy="246221"/>
          </a:xfrm>
          <a:prstGeom prst="rect">
            <a:avLst/>
          </a:prstGeom>
          <a:noFill/>
        </p:spPr>
        <p:txBody>
          <a:bodyPr wrap="square" rtlCol="0">
            <a:spAutoFit/>
          </a:bodyPr>
          <a:lstStyle/>
          <a:p>
            <a:r>
              <a:rPr lang="en-US" altLang="zh-TW" sz="1000" b="1" dirty="0"/>
              <a:t>TMO</a:t>
            </a:r>
            <a:endParaRPr lang="zh-TW" altLang="en-US" sz="1000" b="1" dirty="0"/>
          </a:p>
        </p:txBody>
      </p:sp>
      <p:sp>
        <p:nvSpPr>
          <p:cNvPr id="15" name="文字方塊 14"/>
          <p:cNvSpPr txBox="1"/>
          <p:nvPr/>
        </p:nvSpPr>
        <p:spPr>
          <a:xfrm>
            <a:off x="7274771" y="5737896"/>
            <a:ext cx="702494" cy="246221"/>
          </a:xfrm>
          <a:prstGeom prst="rect">
            <a:avLst/>
          </a:prstGeom>
          <a:noFill/>
        </p:spPr>
        <p:txBody>
          <a:bodyPr wrap="square" rtlCol="0">
            <a:spAutoFit/>
          </a:bodyPr>
          <a:lstStyle/>
          <a:p>
            <a:r>
              <a:rPr lang="en-US" altLang="zh-TW" sz="1000" b="1" dirty="0"/>
              <a:t>Channel</a:t>
            </a:r>
            <a:endParaRPr lang="zh-TW" altLang="en-US" sz="1000" b="1" dirty="0"/>
          </a:p>
        </p:txBody>
      </p:sp>
      <p:sp>
        <p:nvSpPr>
          <p:cNvPr id="16" name="文字方塊 15"/>
          <p:cNvSpPr txBox="1"/>
          <p:nvPr/>
        </p:nvSpPr>
        <p:spPr>
          <a:xfrm>
            <a:off x="8546728" y="5728748"/>
            <a:ext cx="661177" cy="246221"/>
          </a:xfrm>
          <a:prstGeom prst="rect">
            <a:avLst/>
          </a:prstGeom>
          <a:noFill/>
        </p:spPr>
        <p:txBody>
          <a:bodyPr wrap="square" rtlCol="0">
            <a:spAutoFit/>
          </a:bodyPr>
          <a:lstStyle/>
          <a:p>
            <a:r>
              <a:rPr lang="en-US" altLang="zh-TW" sz="1000" b="1" dirty="0"/>
              <a:t>Drain</a:t>
            </a:r>
            <a:endParaRPr lang="zh-TW" altLang="en-US" sz="1000" b="1" dirty="0"/>
          </a:p>
        </p:txBody>
      </p:sp>
      <p:sp>
        <p:nvSpPr>
          <p:cNvPr id="17" name="文字方塊 16"/>
          <p:cNvSpPr txBox="1"/>
          <p:nvPr/>
        </p:nvSpPr>
        <p:spPr>
          <a:xfrm>
            <a:off x="7878495" y="5741088"/>
            <a:ext cx="638423" cy="246221"/>
          </a:xfrm>
          <a:prstGeom prst="rect">
            <a:avLst/>
          </a:prstGeom>
          <a:noFill/>
        </p:spPr>
        <p:txBody>
          <a:bodyPr wrap="square" rtlCol="0">
            <a:spAutoFit/>
          </a:bodyPr>
          <a:lstStyle/>
          <a:p>
            <a:r>
              <a:rPr lang="en-US" altLang="zh-TW" sz="1000" b="1" dirty="0"/>
              <a:t>Source </a:t>
            </a:r>
            <a:endParaRPr lang="zh-TW" altLang="en-US" sz="1000" b="1" dirty="0"/>
          </a:p>
        </p:txBody>
      </p:sp>
      <p:cxnSp>
        <p:nvCxnSpPr>
          <p:cNvPr id="18" name="直線單箭頭接點 17"/>
          <p:cNvCxnSpPr/>
          <p:nvPr/>
        </p:nvCxnSpPr>
        <p:spPr>
          <a:xfrm>
            <a:off x="8153191" y="5388290"/>
            <a:ext cx="425382" cy="474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9"/>
          <p:cNvCxnSpPr/>
          <p:nvPr/>
        </p:nvCxnSpPr>
        <p:spPr>
          <a:xfrm flipH="1">
            <a:off x="7624675" y="5441892"/>
            <a:ext cx="411687" cy="354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0" name="圖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72009" y="4367167"/>
            <a:ext cx="1651902" cy="1360754"/>
          </a:xfrm>
          <a:prstGeom prst="rect">
            <a:avLst/>
          </a:prstGeom>
        </p:spPr>
      </p:pic>
      <p:sp>
        <p:nvSpPr>
          <p:cNvPr id="21" name="文字方塊 20"/>
          <p:cNvSpPr txBox="1"/>
          <p:nvPr/>
        </p:nvSpPr>
        <p:spPr>
          <a:xfrm>
            <a:off x="3551803" y="4388668"/>
            <a:ext cx="1008112" cy="246221"/>
          </a:xfrm>
          <a:prstGeom prst="rect">
            <a:avLst/>
          </a:prstGeom>
          <a:noFill/>
        </p:spPr>
        <p:txBody>
          <a:bodyPr wrap="square" rtlCol="0">
            <a:spAutoFit/>
          </a:bodyPr>
          <a:lstStyle/>
          <a:p>
            <a:r>
              <a:rPr lang="en-US" altLang="zh-TW" sz="1000" b="1" dirty="0"/>
              <a:t>Gate metal</a:t>
            </a:r>
            <a:endParaRPr lang="zh-TW" altLang="en-US" sz="1000" b="1" dirty="0"/>
          </a:p>
        </p:txBody>
      </p:sp>
      <p:sp>
        <p:nvSpPr>
          <p:cNvPr id="22" name="文字方塊 21"/>
          <p:cNvSpPr txBox="1"/>
          <p:nvPr/>
        </p:nvSpPr>
        <p:spPr>
          <a:xfrm>
            <a:off x="3065959" y="4924433"/>
            <a:ext cx="1008112" cy="246221"/>
          </a:xfrm>
          <a:prstGeom prst="rect">
            <a:avLst/>
          </a:prstGeom>
          <a:noFill/>
        </p:spPr>
        <p:txBody>
          <a:bodyPr wrap="square" rtlCol="0">
            <a:spAutoFit/>
          </a:bodyPr>
          <a:lstStyle/>
          <a:p>
            <a:r>
              <a:rPr lang="en-US" altLang="zh-TW" sz="1000" b="1" dirty="0"/>
              <a:t>TMO</a:t>
            </a:r>
            <a:endParaRPr lang="zh-TW" altLang="en-US" sz="1000" b="1" dirty="0"/>
          </a:p>
        </p:txBody>
      </p:sp>
      <p:sp>
        <p:nvSpPr>
          <p:cNvPr id="23" name="文字方塊 22"/>
          <p:cNvSpPr txBox="1"/>
          <p:nvPr/>
        </p:nvSpPr>
        <p:spPr>
          <a:xfrm>
            <a:off x="2830159" y="5497396"/>
            <a:ext cx="638423" cy="246221"/>
          </a:xfrm>
          <a:prstGeom prst="rect">
            <a:avLst/>
          </a:prstGeom>
          <a:noFill/>
        </p:spPr>
        <p:txBody>
          <a:bodyPr wrap="square" rtlCol="0">
            <a:spAutoFit/>
          </a:bodyPr>
          <a:lstStyle/>
          <a:p>
            <a:r>
              <a:rPr lang="en-US" altLang="zh-TW" sz="1000" b="1" dirty="0"/>
              <a:t>Source </a:t>
            </a:r>
            <a:endParaRPr lang="zh-TW" altLang="en-US" sz="1000" b="1" dirty="0"/>
          </a:p>
        </p:txBody>
      </p:sp>
      <p:sp>
        <p:nvSpPr>
          <p:cNvPr id="24" name="文字方塊 23"/>
          <p:cNvSpPr txBox="1"/>
          <p:nvPr/>
        </p:nvSpPr>
        <p:spPr>
          <a:xfrm>
            <a:off x="4322064" y="5054485"/>
            <a:ext cx="661177" cy="246221"/>
          </a:xfrm>
          <a:prstGeom prst="rect">
            <a:avLst/>
          </a:prstGeom>
          <a:noFill/>
        </p:spPr>
        <p:txBody>
          <a:bodyPr wrap="square" rtlCol="0">
            <a:spAutoFit/>
          </a:bodyPr>
          <a:lstStyle/>
          <a:p>
            <a:r>
              <a:rPr lang="en-US" altLang="zh-TW" sz="1000" b="1" dirty="0"/>
              <a:t>Drain</a:t>
            </a:r>
            <a:endParaRPr lang="zh-TW" altLang="en-US" sz="1000" b="1" dirty="0"/>
          </a:p>
        </p:txBody>
      </p:sp>
      <p:sp>
        <p:nvSpPr>
          <p:cNvPr id="25" name="文字方塊 24"/>
          <p:cNvSpPr txBox="1"/>
          <p:nvPr/>
        </p:nvSpPr>
        <p:spPr>
          <a:xfrm>
            <a:off x="3671330" y="5457713"/>
            <a:ext cx="702494" cy="246221"/>
          </a:xfrm>
          <a:prstGeom prst="rect">
            <a:avLst/>
          </a:prstGeom>
          <a:noFill/>
        </p:spPr>
        <p:txBody>
          <a:bodyPr wrap="square" rtlCol="0">
            <a:spAutoFit/>
          </a:bodyPr>
          <a:lstStyle/>
          <a:p>
            <a:r>
              <a:rPr lang="en-US" altLang="zh-TW" sz="1000" b="1" dirty="0"/>
              <a:t>Channel</a:t>
            </a:r>
            <a:endParaRPr lang="zh-TW" altLang="en-US" sz="1000" b="1" dirty="0"/>
          </a:p>
        </p:txBody>
      </p:sp>
      <p:pic>
        <p:nvPicPr>
          <p:cNvPr id="28" name="avi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298067" y="4221359"/>
            <a:ext cx="2549962" cy="1912472"/>
          </a:xfrm>
          <a:prstGeom prst="rect">
            <a:avLst/>
          </a:prstGeom>
        </p:spPr>
      </p:pic>
      <p:pic>
        <p:nvPicPr>
          <p:cNvPr id="29" name="avi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4764827" y="4293066"/>
            <a:ext cx="2545948" cy="1909462"/>
          </a:xfrm>
          <a:prstGeom prst="rect">
            <a:avLst/>
          </a:prstGeom>
        </p:spPr>
      </p:pic>
      <p:pic>
        <p:nvPicPr>
          <p:cNvPr id="6" name="Picture 5"/>
          <p:cNvPicPr>
            <a:picLocks noChangeAspect="1"/>
          </p:cNvPicPr>
          <p:nvPr/>
        </p:nvPicPr>
        <p:blipFill>
          <a:blip r:embed="rId12"/>
          <a:stretch>
            <a:fillRect/>
          </a:stretch>
        </p:blipFill>
        <p:spPr>
          <a:xfrm>
            <a:off x="6772205" y="3654246"/>
            <a:ext cx="1077140" cy="1092032"/>
          </a:xfrm>
          <a:prstGeom prst="rect">
            <a:avLst/>
          </a:prstGeom>
        </p:spPr>
      </p:pic>
      <p:pic>
        <p:nvPicPr>
          <p:cNvPr id="7" name="Picture 6"/>
          <p:cNvPicPr>
            <a:picLocks noChangeAspect="1"/>
          </p:cNvPicPr>
          <p:nvPr/>
        </p:nvPicPr>
        <p:blipFill>
          <a:blip r:embed="rId13"/>
          <a:stretch>
            <a:fillRect/>
          </a:stretch>
        </p:blipFill>
        <p:spPr>
          <a:xfrm>
            <a:off x="2293809" y="3276600"/>
            <a:ext cx="1257994" cy="1093908"/>
          </a:xfrm>
          <a:prstGeom prst="rect">
            <a:avLst/>
          </a:prstGeom>
        </p:spPr>
      </p:pic>
    </p:spTree>
    <p:extLst>
      <p:ext uri="{BB962C8B-B14F-4D97-AF65-F5344CB8AC3E}">
        <p14:creationId xmlns:p14="http://schemas.microsoft.com/office/powerpoint/2010/main" val="160130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99" fill="hold"/>
                                        <p:tgtEl>
                                          <p:spTgt spid="28"/>
                                        </p:tgtEl>
                                      </p:cBhvr>
                                    </p:cmd>
                                  </p:childTnLst>
                                </p:cTn>
                              </p:par>
                              <p:par>
                                <p:cTn id="7" presetID="1" presetClass="mediacall" presetSubtype="0" fill="hold" nodeType="withEffect">
                                  <p:stCondLst>
                                    <p:cond delay="0"/>
                                  </p:stCondLst>
                                  <p:childTnLst>
                                    <p:cmd type="call" cmd="playFrom(0.0)">
                                      <p:cBhvr>
                                        <p:cTn id="8" dur="9999"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8"/>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28"/>
                                        </p:tgtEl>
                                      </p:cBhvr>
                                    </p:cmd>
                                  </p:childTnLst>
                                </p:cTn>
                              </p:par>
                            </p:childTnLst>
                          </p:cTn>
                        </p:par>
                      </p:childTnLst>
                    </p:cTn>
                  </p:par>
                </p:childTnLst>
              </p:cTn>
              <p:nextCondLst>
                <p:cond evt="onClick" delay="0">
                  <p:tgtEl>
                    <p:spTgt spid="28"/>
                  </p:tgtEl>
                </p:cond>
              </p:nextCondLst>
            </p:seq>
            <p:video>
              <p:cMediaNode vol="80000">
                <p:cTn id="14" repeatCount="indefinite" fill="remove" display="0">
                  <p:stCondLst>
                    <p:cond delay="indefinite"/>
                  </p:stCondLst>
                </p:cTn>
                <p:tgtEl>
                  <p:spTgt spid="28"/>
                </p:tgtEl>
              </p:cMediaNode>
            </p:video>
            <p:video>
              <p:cMediaNode vol="80000">
                <p:cTn id="15" repeatCount="indefinite" fill="remove" display="0">
                  <p:stCondLst>
                    <p:cond delay="indefinite"/>
                  </p:stCondLst>
                </p:cTn>
                <p:tgtEl>
                  <p:spTgt spid="29"/>
                </p:tgtEl>
              </p:cMediaNode>
            </p:video>
            <p:seq concurrent="1" nextAc="seek">
              <p:cTn id="16" restart="whenNotActive" fill="hold" evtFilter="cancelBubble" nodeType="interactiveSeq">
                <p:stCondLst>
                  <p:cond evt="onClick" delay="0">
                    <p:tgtEl>
                      <p:spTgt spid="29"/>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9"/>
                                        </p:tgtEl>
                                      </p:cBhvr>
                                    </p:cmd>
                                  </p:childTnLst>
                                </p:cTn>
                              </p:par>
                            </p:childTnLst>
                          </p:cTn>
                        </p:par>
                      </p:childTnLst>
                    </p:cTn>
                  </p:par>
                </p:childTnLst>
              </p:cTn>
              <p:nextCondLst>
                <p:cond evt="onClick" delay="0">
                  <p:tgtEl>
                    <p:spTgt spid="29"/>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698" y="3845656"/>
            <a:ext cx="2802384" cy="2364803"/>
          </a:xfrm>
          <a:prstGeom prst="rect">
            <a:avLst/>
          </a:prstGeom>
        </p:spPr>
      </p:pic>
      <p:sp>
        <p:nvSpPr>
          <p:cNvPr id="4" name="TextBox 3"/>
          <p:cNvSpPr txBox="1"/>
          <p:nvPr/>
        </p:nvSpPr>
        <p:spPr>
          <a:xfrm>
            <a:off x="468313" y="1051034"/>
            <a:ext cx="4366445" cy="2339102"/>
          </a:xfrm>
          <a:prstGeom prst="rect">
            <a:avLst/>
          </a:prstGeom>
          <a:noFill/>
        </p:spPr>
        <p:txBody>
          <a:bodyPr wrap="square" rtlCol="0">
            <a:spAutoFit/>
          </a:bodyPr>
          <a:lstStyle/>
          <a:p>
            <a:pPr marL="285750" indent="-285750">
              <a:buFont typeface="Wingdings" charset="2"/>
              <a:buChar char="Ø"/>
            </a:pPr>
            <a:r>
              <a:rPr lang="en-US" sz="1600" dirty="0">
                <a:solidFill>
                  <a:srgbClr val="C00000"/>
                </a:solidFill>
              </a:rPr>
              <a:t>Novel quantum devices</a:t>
            </a:r>
          </a:p>
          <a:p>
            <a:pPr marL="285750" indent="-285750">
              <a:buFont typeface="Wingdings" charset="2"/>
              <a:buChar char="Ø"/>
            </a:pPr>
            <a:endParaRPr lang="en-US" sz="1600" dirty="0">
              <a:solidFill>
                <a:srgbClr val="C00000"/>
              </a:solidFill>
            </a:endParaRPr>
          </a:p>
          <a:p>
            <a:pPr marL="285750" indent="-285750">
              <a:buFont typeface="Wingdings" charset="2"/>
              <a:buChar char="Ø"/>
            </a:pPr>
            <a:endParaRPr lang="en-US" sz="1600" dirty="0">
              <a:solidFill>
                <a:srgbClr val="C00000"/>
              </a:solidFill>
            </a:endParaRPr>
          </a:p>
          <a:p>
            <a:pPr marL="285750" indent="-285750">
              <a:buFont typeface="Wingdings" charset="2"/>
              <a:buChar char="Ø"/>
            </a:pPr>
            <a:endParaRPr lang="en-US" sz="1600" dirty="0">
              <a:solidFill>
                <a:srgbClr val="C00000"/>
              </a:solidFill>
            </a:endParaRPr>
          </a:p>
          <a:p>
            <a:pPr marL="285750" indent="-285750">
              <a:buFont typeface="Wingdings" charset="2"/>
              <a:buChar char="Ø"/>
            </a:pPr>
            <a:endParaRPr lang="en-US" sz="1600" dirty="0">
              <a:solidFill>
                <a:srgbClr val="C00000"/>
              </a:solidFill>
            </a:endParaRPr>
          </a:p>
          <a:p>
            <a:pPr marL="285750" indent="-285750">
              <a:buFont typeface="Wingdings" charset="2"/>
              <a:buChar char="Ø"/>
            </a:pPr>
            <a:endParaRPr lang="en-US" sz="1600" dirty="0">
              <a:solidFill>
                <a:srgbClr val="C00000"/>
              </a:solidFill>
            </a:endParaRPr>
          </a:p>
          <a:p>
            <a:pPr marL="285750" indent="-285750">
              <a:buFont typeface="Wingdings" charset="2"/>
              <a:buChar char="Ø"/>
            </a:pPr>
            <a:r>
              <a:rPr lang="en-US" sz="1600" dirty="0">
                <a:solidFill>
                  <a:srgbClr val="C00000"/>
                </a:solidFill>
              </a:rPr>
              <a:t>Excitonic electron-hole bilayers: diamond-2D material heterojunction</a:t>
            </a:r>
          </a:p>
          <a:p>
            <a:pPr marL="285750" indent="-285750">
              <a:buFont typeface="Wingdings" charset="2"/>
              <a:buChar char="Ø"/>
            </a:pPr>
            <a:endParaRPr lang="en-US" sz="1600" dirty="0">
              <a:solidFill>
                <a:srgbClr val="C00000"/>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4980" y="274145"/>
            <a:ext cx="2300670" cy="3141034"/>
          </a:xfrm>
          <a:prstGeom prst="rect">
            <a:avLst/>
          </a:prstGeom>
        </p:spPr>
      </p:pic>
      <p:sp>
        <p:nvSpPr>
          <p:cNvPr id="8" name="TextBox 7"/>
          <p:cNvSpPr txBox="1"/>
          <p:nvPr/>
        </p:nvSpPr>
        <p:spPr>
          <a:xfrm>
            <a:off x="3914835" y="1079880"/>
            <a:ext cx="2017986"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600" dirty="0">
                <a:ln w="0"/>
                <a:effectLst>
                  <a:outerShdw blurRad="38100" dist="19050" dir="2700000" algn="tl" rotWithShape="0">
                    <a:schemeClr val="dk1">
                      <a:alpha val="40000"/>
                    </a:schemeClr>
                  </a:outerShdw>
                </a:effectLst>
              </a:rPr>
              <a:t>1D and 0D devices,</a:t>
            </a:r>
          </a:p>
          <a:p>
            <a:r>
              <a:rPr lang="en-US" sz="1600" dirty="0">
                <a:ln w="0"/>
                <a:effectLst>
                  <a:outerShdw blurRad="38100" dist="19050" dir="2700000" algn="tl" rotWithShape="0">
                    <a:schemeClr val="dk1">
                      <a:alpha val="40000"/>
                    </a:schemeClr>
                  </a:outerShdw>
                </a:effectLst>
              </a:rPr>
              <a:t>dimensionality cross-over, single-hole transistors</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6945" y="4674389"/>
            <a:ext cx="3704638" cy="1536070"/>
          </a:xfrm>
          <a:prstGeom prst="rect">
            <a:avLst/>
          </a:prstGeom>
        </p:spPr>
      </p:pic>
      <p:grpSp>
        <p:nvGrpSpPr>
          <p:cNvPr id="17" name="Group 16"/>
          <p:cNvGrpSpPr/>
          <p:nvPr/>
        </p:nvGrpSpPr>
        <p:grpSpPr>
          <a:xfrm>
            <a:off x="5014383" y="5127108"/>
            <a:ext cx="436227" cy="580992"/>
            <a:chOff x="4758658" y="3907905"/>
            <a:chExt cx="436227" cy="580992"/>
          </a:xfrm>
        </p:grpSpPr>
        <p:sp>
          <p:nvSpPr>
            <p:cNvPr id="16" name="Oval 15"/>
            <p:cNvSpPr/>
            <p:nvPr/>
          </p:nvSpPr>
          <p:spPr>
            <a:xfrm>
              <a:off x="4818948" y="4100960"/>
              <a:ext cx="137890" cy="344247"/>
            </a:xfrm>
            <a:prstGeom prst="ellipse">
              <a:avLst/>
            </a:prstGeom>
            <a:noFill/>
            <a:ln w="190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4834758" y="4059097"/>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2" name="Oval 11"/>
            <p:cNvSpPr>
              <a:spLocks noChangeAspect="1"/>
            </p:cNvSpPr>
            <p:nvPr/>
          </p:nvSpPr>
          <p:spPr>
            <a:xfrm>
              <a:off x="4832059" y="4380897"/>
              <a:ext cx="108000" cy="108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15" name="TextBox 14"/>
            <p:cNvSpPr txBox="1"/>
            <p:nvPr/>
          </p:nvSpPr>
          <p:spPr>
            <a:xfrm>
              <a:off x="4758658" y="3907905"/>
              <a:ext cx="436227" cy="369332"/>
            </a:xfrm>
            <a:prstGeom prst="rect">
              <a:avLst/>
            </a:prstGeom>
            <a:noFill/>
          </p:spPr>
          <p:txBody>
            <a:bodyPr wrap="square" rtlCol="0">
              <a:spAutoFit/>
            </a:bodyPr>
            <a:lstStyle/>
            <a:p>
              <a:r>
                <a:rPr lang="en-US"/>
                <a:t>-</a:t>
              </a:r>
            </a:p>
          </p:txBody>
        </p:sp>
      </p:grpSp>
      <p:sp>
        <p:nvSpPr>
          <p:cNvPr id="5" name="TextBox 4"/>
          <p:cNvSpPr txBox="1"/>
          <p:nvPr/>
        </p:nvSpPr>
        <p:spPr>
          <a:xfrm>
            <a:off x="1890270" y="3712596"/>
            <a:ext cx="1812869" cy="276999"/>
          </a:xfrm>
          <a:prstGeom prst="rect">
            <a:avLst/>
          </a:prstGeom>
          <a:noFill/>
        </p:spPr>
        <p:txBody>
          <a:bodyPr wrap="none" rtlCol="0">
            <a:spAutoFit/>
          </a:bodyPr>
          <a:lstStyle/>
          <a:p>
            <a:r>
              <a:rPr lang="en-US" sz="1200" dirty="0"/>
              <a:t>2D MoO</a:t>
            </a:r>
            <a:r>
              <a:rPr lang="en-US" sz="1200" baseline="-25000" dirty="0"/>
              <a:t>3</a:t>
            </a:r>
            <a:r>
              <a:rPr lang="en-US" sz="1200" dirty="0"/>
              <a:t> grown by ALD</a:t>
            </a:r>
          </a:p>
        </p:txBody>
      </p:sp>
      <p:pic>
        <p:nvPicPr>
          <p:cNvPr id="23" name="圖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2458" y="3303455"/>
            <a:ext cx="2231039" cy="1449296"/>
          </a:xfrm>
          <a:prstGeom prst="rect">
            <a:avLst/>
          </a:prstGeom>
        </p:spPr>
      </p:pic>
      <p:sp>
        <p:nvSpPr>
          <p:cNvPr id="24" name="TextBox 23"/>
          <p:cNvSpPr txBox="1"/>
          <p:nvPr/>
        </p:nvSpPr>
        <p:spPr>
          <a:xfrm>
            <a:off x="169128" y="4572739"/>
            <a:ext cx="2017986"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600" dirty="0">
                <a:ln w="0"/>
                <a:effectLst>
                  <a:outerShdw blurRad="38100" dist="19050" dir="2700000" algn="tl" rotWithShape="0">
                    <a:schemeClr val="dk1">
                      <a:alpha val="40000"/>
                    </a:schemeClr>
                  </a:outerShdw>
                </a:effectLst>
              </a:rPr>
              <a:t>Excitonic transport: Coulomb drag, </a:t>
            </a:r>
            <a:r>
              <a:rPr lang="en-US" sz="1600" dirty="0" err="1">
                <a:ln w="0"/>
                <a:effectLst>
                  <a:outerShdw blurRad="38100" dist="19050" dir="2700000" algn="tl" rotWithShape="0">
                    <a:schemeClr val="dk1">
                      <a:alpha val="40000"/>
                    </a:schemeClr>
                  </a:outerShdw>
                </a:effectLst>
              </a:rPr>
              <a:t>dissipationless</a:t>
            </a:r>
            <a:r>
              <a:rPr lang="en-US" sz="1600" dirty="0">
                <a:ln w="0"/>
                <a:effectLst>
                  <a:outerShdw blurRad="38100" dist="19050" dir="2700000" algn="tl" rotWithShape="0">
                    <a:schemeClr val="dk1">
                      <a:alpha val="40000"/>
                    </a:schemeClr>
                  </a:outerShdw>
                </a:effectLst>
              </a:rPr>
              <a:t> transport</a:t>
            </a:r>
          </a:p>
        </p:txBody>
      </p:sp>
      <p:sp>
        <p:nvSpPr>
          <p:cNvPr id="6" name="Oval 5"/>
          <p:cNvSpPr/>
          <p:nvPr/>
        </p:nvSpPr>
        <p:spPr>
          <a:xfrm>
            <a:off x="7330161" y="4937654"/>
            <a:ext cx="322360" cy="322360"/>
          </a:xfrm>
          <a:prstGeom prst="ellipse">
            <a:avLst/>
          </a:prstGeom>
          <a:noFill/>
          <a:ln w="2222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H="1" flipV="1">
            <a:off x="5288663" y="4809544"/>
            <a:ext cx="2136027" cy="14721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310014" y="5260014"/>
            <a:ext cx="2114677" cy="82873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17E11957-AAF1-134C-84DF-5604135DFAFA}"/>
              </a:ext>
            </a:extLst>
          </p:cNvPr>
          <p:cNvSpPr>
            <a:spLocks noGrp="1"/>
          </p:cNvSpPr>
          <p:nvPr>
            <p:ph type="title"/>
          </p:nvPr>
        </p:nvSpPr>
        <p:spPr>
          <a:xfrm>
            <a:off x="436782" y="225200"/>
            <a:ext cx="8208143" cy="461579"/>
          </a:xfrm>
        </p:spPr>
        <p:txBody>
          <a:bodyPr/>
          <a:lstStyle/>
          <a:p>
            <a:r>
              <a:rPr lang="en-US" dirty="0"/>
              <a:t>Outlook</a:t>
            </a:r>
          </a:p>
        </p:txBody>
      </p:sp>
    </p:spTree>
    <p:extLst>
      <p:ext uri="{BB962C8B-B14F-4D97-AF65-F5344CB8AC3E}">
        <p14:creationId xmlns:p14="http://schemas.microsoft.com/office/powerpoint/2010/main" val="278894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repeatCount="indefinite" accel="50000" decel="50000" fill="hold" nodeType="clickEffect">
                                  <p:stCondLst>
                                    <p:cond delay="0"/>
                                  </p:stCondLst>
                                  <p:childTnLst>
                                    <p:animMotion origin="layout" path="M -2.22222E-6 3.7037E-6 L -0.20816 3.7037E-6 " pathEditMode="relative" rAng="0" ptsTypes="AA">
                                      <p:cBhvr>
                                        <p:cTn id="28" dur="2000" fill="hold"/>
                                        <p:tgtEl>
                                          <p:spTgt spid="17"/>
                                        </p:tgtEl>
                                        <p:attrNameLst>
                                          <p:attrName>ppt_x</p:attrName>
                                          <p:attrName>ppt_y</p:attrName>
                                        </p:attrNameLst>
                                      </p:cBhvr>
                                      <p:rCtr x="-1041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857F4C-6BFD-1947-9FD6-9C4EC98D9F1E}"/>
              </a:ext>
            </a:extLst>
          </p:cNvPr>
          <p:cNvPicPr>
            <a:picLocks noChangeAspect="1"/>
          </p:cNvPicPr>
          <p:nvPr/>
        </p:nvPicPr>
        <p:blipFill>
          <a:blip r:embed="rId2"/>
          <a:stretch>
            <a:fillRect/>
          </a:stretch>
        </p:blipFill>
        <p:spPr>
          <a:xfrm>
            <a:off x="685800" y="304800"/>
            <a:ext cx="7858760" cy="5685779"/>
          </a:xfrm>
          <a:prstGeom prst="rect">
            <a:avLst/>
          </a:prstGeom>
        </p:spPr>
      </p:pic>
      <p:sp>
        <p:nvSpPr>
          <p:cNvPr id="5" name="TextBox 4">
            <a:extLst>
              <a:ext uri="{FF2B5EF4-FFF2-40B4-BE49-F238E27FC236}">
                <a16:creationId xmlns:a16="http://schemas.microsoft.com/office/drawing/2014/main" id="{35A374BE-C10D-C445-94C9-15D3EBE762FB}"/>
              </a:ext>
            </a:extLst>
          </p:cNvPr>
          <p:cNvSpPr txBox="1"/>
          <p:nvPr/>
        </p:nvSpPr>
        <p:spPr>
          <a:xfrm>
            <a:off x="912628" y="336331"/>
            <a:ext cx="2211572" cy="276999"/>
          </a:xfrm>
          <a:prstGeom prst="rect">
            <a:avLst/>
          </a:prstGeom>
          <a:noFill/>
        </p:spPr>
        <p:txBody>
          <a:bodyPr wrap="square" rtlCol="0">
            <a:spAutoFit/>
          </a:bodyPr>
          <a:lstStyle/>
          <a:p>
            <a:r>
              <a:rPr lang="en-US" sz="1200" b="1" u="sng" dirty="0">
                <a:solidFill>
                  <a:srgbClr val="C00000"/>
                </a:solidFill>
              </a:rPr>
              <a:t>Energy Level Alignment</a:t>
            </a:r>
          </a:p>
        </p:txBody>
      </p:sp>
    </p:spTree>
    <p:extLst>
      <p:ext uri="{BB962C8B-B14F-4D97-AF65-F5344CB8AC3E}">
        <p14:creationId xmlns:p14="http://schemas.microsoft.com/office/powerpoint/2010/main" val="2064837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Text Placeholder 2"/>
          <p:cNvSpPr>
            <a:spLocks noGrp="1"/>
          </p:cNvSpPr>
          <p:nvPr>
            <p:ph type="body" idx="1"/>
          </p:nvPr>
        </p:nvSpPr>
        <p:spPr>
          <a:xfrm>
            <a:off x="467544" y="1196752"/>
            <a:ext cx="8208143" cy="4525963"/>
          </a:xfrm>
        </p:spPr>
        <p:txBody>
          <a:bodyPr/>
          <a:lstStyle/>
          <a:p>
            <a:pPr>
              <a:buFont typeface="Wingdings" charset="2"/>
              <a:buChar char="§"/>
            </a:pPr>
            <a:endParaRPr lang="en-US" sz="2000" dirty="0"/>
          </a:p>
          <a:p>
            <a:pPr>
              <a:buFont typeface="Wingdings" charset="2"/>
              <a:buChar char="§"/>
            </a:pPr>
            <a:r>
              <a:rPr lang="en-US" sz="2000" dirty="0"/>
              <a:t>Diamond surfaces presents a rich playground for </a:t>
            </a:r>
            <a:r>
              <a:rPr lang="en-US" sz="2000" dirty="0" err="1"/>
              <a:t>realising</a:t>
            </a:r>
            <a:r>
              <a:rPr lang="en-US" sz="2000" dirty="0"/>
              <a:t> physical and chemical functionalities through surface functionalisation.</a:t>
            </a:r>
          </a:p>
          <a:p>
            <a:pPr>
              <a:buFont typeface="Wingdings" charset="2"/>
              <a:buChar char="§"/>
            </a:pPr>
            <a:r>
              <a:rPr lang="en-US" sz="2000" dirty="0"/>
              <a:t>Surface transfer doping with transition metal oxides provides a viable solution to engineering high-performance diamond transistors.</a:t>
            </a:r>
          </a:p>
          <a:p>
            <a:pPr>
              <a:buFont typeface="Wingdings" charset="2"/>
              <a:buChar char="§"/>
            </a:pPr>
            <a:r>
              <a:rPr lang="en-US" sz="2000" dirty="0"/>
              <a:t>The </a:t>
            </a:r>
            <a:r>
              <a:rPr lang="en-US" sz="2000" dirty="0" err="1"/>
              <a:t>tunale</a:t>
            </a:r>
            <a:r>
              <a:rPr lang="en-US" sz="2000" dirty="0"/>
              <a:t> 2DHG on diamond opens up new vistas for the development of a multitude of novel device architectures.</a:t>
            </a:r>
          </a:p>
          <a:p>
            <a:pPr marL="0" indent="0"/>
            <a:endParaRPr lang="en-US" sz="2400" b="1" dirty="0"/>
          </a:p>
          <a:p>
            <a:pPr marL="0" indent="0"/>
            <a:r>
              <a:rPr lang="en-US" sz="2400" b="1" dirty="0"/>
              <a:t>Diamond continues to shine as a wonderful material!</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4876800"/>
            <a:ext cx="1395048" cy="1860064"/>
          </a:xfrm>
          <a:prstGeom prst="rect">
            <a:avLst/>
          </a:prstGeom>
        </p:spPr>
      </p:pic>
    </p:spTree>
    <p:extLst>
      <p:ext uri="{BB962C8B-B14F-4D97-AF65-F5344CB8AC3E}">
        <p14:creationId xmlns:p14="http://schemas.microsoft.com/office/powerpoint/2010/main" val="286785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207" y="404664"/>
            <a:ext cx="8208143" cy="836960"/>
          </a:xfrm>
        </p:spPr>
        <p:txBody>
          <a:bodyPr/>
          <a:lstStyle/>
          <a:p>
            <a:r>
              <a:rPr lang="en-US" dirty="0"/>
              <a:t>Acknowledgements</a:t>
            </a:r>
          </a:p>
        </p:txBody>
      </p:sp>
      <p:sp>
        <p:nvSpPr>
          <p:cNvPr id="4" name="Rectangle 3"/>
          <p:cNvSpPr>
            <a:spLocks noGrp="1" noChangeArrowheads="1"/>
          </p:cNvSpPr>
          <p:nvPr>
            <p:ph type="body" idx="4294967295"/>
          </p:nvPr>
        </p:nvSpPr>
        <p:spPr>
          <a:xfrm>
            <a:off x="320207" y="1478853"/>
            <a:ext cx="8672513" cy="3994440"/>
          </a:xfrm>
        </p:spPr>
        <p:txBody>
          <a:bodyPr/>
          <a:lstStyle/>
          <a:p>
            <a:pPr>
              <a:lnSpc>
                <a:spcPct val="90000"/>
              </a:lnSpc>
              <a:defRPr/>
            </a:pPr>
            <a:r>
              <a:rPr lang="en-US" sz="1600" dirty="0">
                <a:solidFill>
                  <a:srgbClr val="FF0000"/>
                </a:solidFill>
                <a:latin typeface="Calibri"/>
                <a:ea typeface="ＭＳ Ｐゴシック" charset="0"/>
                <a:cs typeface="Calibri"/>
              </a:rPr>
              <a:t>La Trobe University: </a:t>
            </a:r>
            <a:r>
              <a:rPr lang="en-US" sz="1600" dirty="0" err="1">
                <a:latin typeface="Calibri"/>
                <a:ea typeface="ＭＳ Ｐゴシック" charset="0"/>
                <a:cs typeface="Calibri"/>
              </a:rPr>
              <a:t>Kaijian</a:t>
            </a:r>
            <a:r>
              <a:rPr lang="en-US" sz="1600" dirty="0">
                <a:latin typeface="Calibri"/>
                <a:ea typeface="ＭＳ Ｐゴシック" charset="0"/>
                <a:cs typeface="Calibri"/>
              </a:rPr>
              <a:t> Xing, </a:t>
            </a:r>
            <a:r>
              <a:rPr lang="en-US" sz="1600" dirty="0" err="1">
                <a:latin typeface="Calibri"/>
                <a:ea typeface="ＭＳ Ｐゴシック" charset="0"/>
                <a:cs typeface="Calibri"/>
              </a:rPr>
              <a:t>Golrokh</a:t>
            </a:r>
            <a:r>
              <a:rPr lang="en-US" sz="1600" dirty="0">
                <a:latin typeface="Calibri"/>
                <a:ea typeface="ＭＳ Ｐゴシック" charset="0"/>
                <a:cs typeface="Calibri"/>
              </a:rPr>
              <a:t> </a:t>
            </a:r>
            <a:r>
              <a:rPr lang="en-US" sz="1600" dirty="0" err="1">
                <a:latin typeface="Calibri"/>
                <a:ea typeface="ＭＳ Ｐゴシック" charset="0"/>
                <a:cs typeface="Calibri"/>
              </a:rPr>
              <a:t>Akhgar</a:t>
            </a:r>
            <a:r>
              <a:rPr lang="en-US" sz="1600" dirty="0">
                <a:latin typeface="Calibri"/>
                <a:ea typeface="ＭＳ Ｐゴシック" charset="0"/>
                <a:cs typeface="Calibri"/>
              </a:rPr>
              <a:t>, Alex Schenk, C. </a:t>
            </a:r>
            <a:r>
              <a:rPr lang="en-US" sz="1600" dirty="0" err="1">
                <a:latin typeface="Calibri"/>
                <a:ea typeface="ＭＳ Ｐゴシック" charset="0"/>
                <a:cs typeface="Calibri"/>
              </a:rPr>
              <a:t>Pakes</a:t>
            </a:r>
            <a:r>
              <a:rPr lang="en-US" sz="1600" dirty="0">
                <a:latin typeface="Calibri"/>
                <a:ea typeface="ＭＳ Ｐゴシック" charset="0"/>
                <a:cs typeface="Calibri"/>
              </a:rPr>
              <a:t>, Lothar Ley</a:t>
            </a:r>
          </a:p>
          <a:p>
            <a:pPr>
              <a:lnSpc>
                <a:spcPct val="90000"/>
              </a:lnSpc>
              <a:defRPr/>
            </a:pPr>
            <a:endParaRPr lang="en-US" sz="700" dirty="0">
              <a:latin typeface="Calibri"/>
              <a:ea typeface="ＭＳ Ｐゴシック" charset="0"/>
              <a:cs typeface="Calibri"/>
            </a:endParaRPr>
          </a:p>
          <a:p>
            <a:pPr eaLnBrk="1" hangingPunct="1">
              <a:lnSpc>
                <a:spcPct val="90000"/>
              </a:lnSpc>
              <a:defRPr/>
            </a:pPr>
            <a:r>
              <a:rPr lang="en-US" sz="1600" dirty="0">
                <a:solidFill>
                  <a:srgbClr val="FF0000"/>
                </a:solidFill>
                <a:latin typeface="Calibri"/>
                <a:ea typeface="ＭＳ Ｐゴシック" charset="0"/>
                <a:cs typeface="Calibri"/>
              </a:rPr>
              <a:t>University of Melbourne: </a:t>
            </a:r>
            <a:r>
              <a:rPr lang="en-US" sz="1600" dirty="0">
                <a:latin typeface="Calibri"/>
                <a:ea typeface="ＭＳ Ｐゴシック" charset="0"/>
                <a:cs typeface="Calibri"/>
              </a:rPr>
              <a:t>Jeffery McCallum</a:t>
            </a:r>
          </a:p>
          <a:p>
            <a:pPr marL="0" indent="0" eaLnBrk="1" hangingPunct="1">
              <a:lnSpc>
                <a:spcPct val="90000"/>
              </a:lnSpc>
              <a:buFontTx/>
              <a:buNone/>
              <a:defRPr/>
            </a:pPr>
            <a:endParaRPr lang="en-US" sz="700" dirty="0">
              <a:latin typeface="Calibri"/>
              <a:ea typeface="ＭＳ Ｐゴシック" charset="0"/>
              <a:cs typeface="Calibri"/>
            </a:endParaRPr>
          </a:p>
          <a:p>
            <a:pPr eaLnBrk="1" hangingPunct="1">
              <a:lnSpc>
                <a:spcPct val="90000"/>
              </a:lnSpc>
              <a:defRPr/>
            </a:pPr>
            <a:r>
              <a:rPr lang="en-US" sz="1600" dirty="0">
                <a:solidFill>
                  <a:srgbClr val="FF0000"/>
                </a:solidFill>
                <a:latin typeface="Calibri"/>
                <a:ea typeface="ＭＳ Ｐゴシック" charset="0"/>
                <a:cs typeface="Calibri"/>
              </a:rPr>
              <a:t>Australian Synchrotron: </a:t>
            </a:r>
            <a:r>
              <a:rPr lang="en-US" sz="1600" dirty="0">
                <a:latin typeface="Calibri"/>
                <a:ea typeface="ＭＳ Ｐゴシック" charset="0"/>
                <a:cs typeface="Calibri"/>
              </a:rPr>
              <a:t>Anton </a:t>
            </a:r>
            <a:r>
              <a:rPr lang="en-US" sz="1600" dirty="0" err="1">
                <a:latin typeface="Calibri"/>
                <a:ea typeface="ＭＳ Ｐゴシック" charset="0"/>
                <a:cs typeface="Calibri"/>
              </a:rPr>
              <a:t>Tadich</a:t>
            </a:r>
            <a:r>
              <a:rPr lang="en-US" sz="1600" dirty="0">
                <a:latin typeface="Calibri"/>
                <a:ea typeface="ＭＳ Ｐゴシック" charset="0"/>
                <a:cs typeface="Calibri"/>
              </a:rPr>
              <a:t>, Bruce Cowie</a:t>
            </a:r>
          </a:p>
          <a:p>
            <a:pPr eaLnBrk="1" hangingPunct="1">
              <a:lnSpc>
                <a:spcPct val="90000"/>
              </a:lnSpc>
              <a:defRPr/>
            </a:pPr>
            <a:endParaRPr lang="en-US" sz="1600" dirty="0">
              <a:latin typeface="Calibri"/>
              <a:ea typeface="ＭＳ Ｐゴシック" charset="0"/>
              <a:cs typeface="Calibri"/>
            </a:endParaRPr>
          </a:p>
          <a:p>
            <a:pPr eaLnBrk="1" hangingPunct="1">
              <a:lnSpc>
                <a:spcPct val="90000"/>
              </a:lnSpc>
              <a:defRPr/>
            </a:pPr>
            <a:r>
              <a:rPr lang="en-US" sz="1600" dirty="0">
                <a:solidFill>
                  <a:srgbClr val="FF0000"/>
                </a:solidFill>
                <a:latin typeface="Calibri"/>
                <a:ea typeface="ＭＳ Ｐゴシック" charset="0"/>
                <a:cs typeface="Calibri"/>
              </a:rPr>
              <a:t>National University of Singapore and SSLS</a:t>
            </a:r>
            <a:r>
              <a:rPr lang="en-US" sz="1600" dirty="0">
                <a:latin typeface="Calibri"/>
                <a:ea typeface="ＭＳ Ｐゴシック" charset="0"/>
                <a:cs typeface="Calibri"/>
              </a:rPr>
              <a:t>: Andrew Wee, Wei Chen, </a:t>
            </a:r>
            <a:r>
              <a:rPr lang="en-US" sz="1600" dirty="0" err="1">
                <a:latin typeface="Calibri"/>
                <a:ea typeface="ＭＳ Ｐゴシック" charset="0"/>
                <a:cs typeface="Calibri"/>
              </a:rPr>
              <a:t>Loh</a:t>
            </a:r>
            <a:r>
              <a:rPr lang="en-US" sz="1600" dirty="0">
                <a:latin typeface="Calibri"/>
                <a:ea typeface="ＭＳ Ｐゴシック" charset="0"/>
                <a:cs typeface="Calibri"/>
              </a:rPr>
              <a:t> Kian Ping, Jun Ding</a:t>
            </a:r>
          </a:p>
          <a:p>
            <a:pPr eaLnBrk="1" hangingPunct="1">
              <a:lnSpc>
                <a:spcPct val="90000"/>
              </a:lnSpc>
              <a:defRPr/>
            </a:pPr>
            <a:endParaRPr lang="en-US" sz="1600" dirty="0">
              <a:latin typeface="Calibri"/>
              <a:ea typeface="ＭＳ Ｐゴシック" charset="0"/>
              <a:cs typeface="Calibri"/>
            </a:endParaRPr>
          </a:p>
          <a:p>
            <a:pPr eaLnBrk="1" hangingPunct="1">
              <a:lnSpc>
                <a:spcPct val="90000"/>
              </a:lnSpc>
              <a:defRPr/>
            </a:pPr>
            <a:r>
              <a:rPr lang="en-US" sz="1600" dirty="0">
                <a:solidFill>
                  <a:srgbClr val="FF0000"/>
                </a:solidFill>
                <a:latin typeface="Calibri"/>
                <a:ea typeface="ＭＳ Ｐゴシック" charset="0"/>
                <a:cs typeface="Calibri"/>
              </a:rPr>
              <a:t>University of Glasgow: </a:t>
            </a:r>
            <a:r>
              <a:rPr lang="en-US" sz="1600" dirty="0">
                <a:latin typeface="Calibri"/>
                <a:ea typeface="ＭＳ Ｐゴシック" charset="0"/>
                <a:cs typeface="Calibri"/>
              </a:rPr>
              <a:t>David Moran, Stephen Russell, Kevin Crawford</a:t>
            </a:r>
          </a:p>
          <a:p>
            <a:pPr eaLnBrk="1" hangingPunct="1">
              <a:lnSpc>
                <a:spcPct val="90000"/>
              </a:lnSpc>
              <a:defRPr/>
            </a:pPr>
            <a:endParaRPr lang="en-US" sz="1600" dirty="0">
              <a:latin typeface="Calibri"/>
              <a:ea typeface="ＭＳ Ｐゴシック" charset="0"/>
              <a:cs typeface="Calibri"/>
            </a:endParaRPr>
          </a:p>
          <a:p>
            <a:pPr>
              <a:lnSpc>
                <a:spcPct val="90000"/>
              </a:lnSpc>
              <a:defRPr/>
            </a:pPr>
            <a:r>
              <a:rPr lang="en-US" sz="1600" dirty="0">
                <a:solidFill>
                  <a:srgbClr val="FF0000"/>
                </a:solidFill>
                <a:latin typeface="Calibri"/>
                <a:ea typeface="ＭＳ Ｐゴシック" charset="0"/>
                <a:cs typeface="Calibri"/>
              </a:rPr>
              <a:t>Funding: </a:t>
            </a:r>
            <a:r>
              <a:rPr lang="en-US" sz="1600" dirty="0">
                <a:latin typeface="Calibri"/>
                <a:ea typeface="ＭＳ Ｐゴシック" charset="0"/>
                <a:cs typeface="Calibri"/>
              </a:rPr>
              <a:t>La Trobe Uni., ARC (DP and FT), Australian Synchrotron, MCN</a:t>
            </a:r>
          </a:p>
        </p:txBody>
      </p:sp>
      <p:pic>
        <p:nvPicPr>
          <p:cNvPr id="6" name="Picture 5" descr="LTU_BRAND_H_CMY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093" y="5323360"/>
            <a:ext cx="2373755" cy="696525"/>
          </a:xfrm>
          <a:prstGeom prst="rect">
            <a:avLst/>
          </a:prstGeom>
        </p:spPr>
        <p:style>
          <a:lnRef idx="1">
            <a:schemeClr val="accent6"/>
          </a:lnRef>
          <a:fillRef idx="2">
            <a:schemeClr val="accent6"/>
          </a:fillRef>
          <a:effectRef idx="1">
            <a:schemeClr val="accent6"/>
          </a:effectRef>
          <a:fontRef idx="minor">
            <a:schemeClr val="dk1"/>
          </a:fontRef>
        </p:style>
      </p:pic>
      <p:pic>
        <p:nvPicPr>
          <p:cNvPr id="7" name="Picture 6" descr="45f3e456-9493-4fbf-9cfc-7c82e7ab502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8762" y="5323360"/>
            <a:ext cx="2655975" cy="722886"/>
          </a:xfrm>
          <a:prstGeom prst="rect">
            <a:avLst/>
          </a:prstGeom>
        </p:spPr>
        <p:style>
          <a:lnRef idx="1">
            <a:schemeClr val="accent6"/>
          </a:lnRef>
          <a:fillRef idx="2">
            <a:schemeClr val="accent6"/>
          </a:fillRef>
          <a:effectRef idx="1">
            <a:schemeClr val="accent6"/>
          </a:effectRef>
          <a:fontRef idx="minor">
            <a:schemeClr val="dk1"/>
          </a:fontRef>
        </p:style>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9107" y="5595629"/>
            <a:ext cx="2547349" cy="813318"/>
          </a:xfrm>
          <a:prstGeom prst="rect">
            <a:avLst/>
          </a:prstGeom>
        </p:spPr>
      </p:pic>
      <p:pic>
        <p:nvPicPr>
          <p:cNvPr id="3" name="Picture 2"/>
          <p:cNvPicPr>
            <a:picLocks noChangeAspect="1"/>
          </p:cNvPicPr>
          <p:nvPr/>
        </p:nvPicPr>
        <p:blipFill>
          <a:blip r:embed="rId6"/>
          <a:stretch>
            <a:fillRect/>
          </a:stretch>
        </p:blipFill>
        <p:spPr>
          <a:xfrm>
            <a:off x="6686850" y="4447657"/>
            <a:ext cx="1841500" cy="944514"/>
          </a:xfrm>
          <a:prstGeom prst="rect">
            <a:avLst/>
          </a:prstGeom>
        </p:spPr>
      </p:pic>
      <p:pic>
        <p:nvPicPr>
          <p:cNvPr id="5" name="Picture 4">
            <a:extLst>
              <a:ext uri="{FF2B5EF4-FFF2-40B4-BE49-F238E27FC236}">
                <a16:creationId xmlns:a16="http://schemas.microsoft.com/office/drawing/2014/main" id="{93A80A65-E806-0143-9C0D-1047CF378514}"/>
              </a:ext>
            </a:extLst>
          </p:cNvPr>
          <p:cNvPicPr>
            <a:picLocks noChangeAspect="1"/>
          </p:cNvPicPr>
          <p:nvPr/>
        </p:nvPicPr>
        <p:blipFill>
          <a:blip r:embed="rId7"/>
          <a:stretch>
            <a:fillRect/>
          </a:stretch>
        </p:blipFill>
        <p:spPr>
          <a:xfrm>
            <a:off x="331093" y="4370368"/>
            <a:ext cx="2501900" cy="812800"/>
          </a:xfrm>
          <a:prstGeom prst="rect">
            <a:avLst/>
          </a:prstGeom>
        </p:spPr>
      </p:pic>
    </p:spTree>
    <p:extLst>
      <p:ext uri="{BB962C8B-B14F-4D97-AF65-F5344CB8AC3E}">
        <p14:creationId xmlns:p14="http://schemas.microsoft.com/office/powerpoint/2010/main" val="2972435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D7A704-A1D3-5544-88A7-371A71DF3F79}"/>
              </a:ext>
            </a:extLst>
          </p:cNvPr>
          <p:cNvSpPr/>
          <p:nvPr/>
        </p:nvSpPr>
        <p:spPr>
          <a:xfrm>
            <a:off x="1302546" y="1600200"/>
            <a:ext cx="6538907" cy="1446550"/>
          </a:xfrm>
          <a:prstGeom prst="rect">
            <a:avLst/>
          </a:prstGeom>
          <a:noFill/>
        </p:spPr>
        <p:txBody>
          <a:bodyPr wrap="square" lIns="91440" tIns="45720" rIns="91440" bIns="45720">
            <a:spAutoFit/>
          </a:bodyPr>
          <a:lstStyle/>
          <a:p>
            <a:pPr algn="ctr"/>
            <a:r>
              <a:rPr lang="en-US" sz="8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Thank You!</a:t>
            </a:r>
          </a:p>
        </p:txBody>
      </p:sp>
    </p:spTree>
    <p:extLst>
      <p:ext uri="{BB962C8B-B14F-4D97-AF65-F5344CB8AC3E}">
        <p14:creationId xmlns:p14="http://schemas.microsoft.com/office/powerpoint/2010/main" val="3764771079"/>
      </p:ext>
    </p:extLst>
  </p:cSld>
  <p:clrMapOvr>
    <a:masterClrMapping/>
  </p:clrMapOvr>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B6385B44-9F43-E049-8316-8FA54ED326F7}" vid="{D3359CDF-A045-1F49-B711-7C0F577E0CDC}"/>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B6385B44-9F43-E049-8316-8FA54ED326F7}" vid="{EAAEAEB0-9481-724C-92DF-92BDAE409EDD}"/>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B6385B44-9F43-E049-8316-8FA54ED326F7}" vid="{062D1BE8-7F84-9A4D-9DDF-20F44F3E63A7}"/>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B6385B44-9F43-E049-8316-8FA54ED326F7}" vid="{484CF079-0A19-4D49-ADE8-965DEF523807}"/>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B6385B44-9F43-E049-8316-8FA54ED326F7}" vid="{B83FADA9-08FD-C349-A2B1-3BDF02E51D6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Meeting_x0020_Year xmlns="b66b043a-a6b4-4ba2-81c2-8734ef731271">2018</Meeting_x0020_Year>
    <Document_x0020_status xmlns="b66b043a-a6b4-4ba2-81c2-8734ef731271">Current</Document_x0020_status>
    <Classification xmlns="b66b043a-a6b4-4ba2-81c2-8734ef731271">School Meetings</Classification>
    <_dlc_DocId xmlns="b8836d54-07bc-4a39-af19-845d465ae7e9">4T6AR46YE2UE-309-226</_dlc_DocId>
    <_dlc_DocIdUrl xmlns="b8836d54-07bc-4a39-af19-845d465ae7e9">
      <Url>https://sharepoint.qut.edu.au/faculties/sef/schools/cpme/_layouts/DocIdRedir.aspx?ID=4T6AR46YE2UE-309-226</Url>
      <Description>4T6AR46YE2UE-309-226</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7D99B277D559F34DB55787DA138FB6D8" ma:contentTypeVersion="6" ma:contentTypeDescription="Create a new document." ma:contentTypeScope="" ma:versionID="45d8fb3bb0ef45bdea948bfb8f48d399">
  <xsd:schema xmlns:xsd="http://www.w3.org/2001/XMLSchema" xmlns:xs="http://www.w3.org/2001/XMLSchema" xmlns:p="http://schemas.microsoft.com/office/2006/metadata/properties" xmlns:ns2="b8836d54-07bc-4a39-af19-845d465ae7e9" xmlns:ns3="b66b043a-a6b4-4ba2-81c2-8734ef731271" targetNamespace="http://schemas.microsoft.com/office/2006/metadata/properties" ma:root="true" ma:fieldsID="d21f2dae3da0b08b0d51e85c59cd8aa1" ns2:_="" ns3:_="">
    <xsd:import namespace="b8836d54-07bc-4a39-af19-845d465ae7e9"/>
    <xsd:import namespace="b66b043a-a6b4-4ba2-81c2-8734ef731271"/>
    <xsd:element name="properties">
      <xsd:complexType>
        <xsd:sequence>
          <xsd:element name="documentManagement">
            <xsd:complexType>
              <xsd:all>
                <xsd:element ref="ns2:_dlc_DocId" minOccurs="0"/>
                <xsd:element ref="ns2:_dlc_DocIdUrl" minOccurs="0"/>
                <xsd:element ref="ns2:_dlc_DocIdPersistId" minOccurs="0"/>
                <xsd:element ref="ns3:Classification" minOccurs="0"/>
                <xsd:element ref="ns3:Meeting_x0020_Year" minOccurs="0"/>
                <xsd:element ref="ns3:Document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836d54-07bc-4a39-af19-845d465ae7e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66b043a-a6b4-4ba2-81c2-8734ef731271" elementFormDefault="qualified">
    <xsd:import namespace="http://schemas.microsoft.com/office/2006/documentManagement/types"/>
    <xsd:import namespace="http://schemas.microsoft.com/office/infopath/2007/PartnerControls"/>
    <xsd:element name="Classification" ma:index="11" nillable="true" ma:displayName="Classification" ma:format="Dropdown" ma:internalName="Classification">
      <xsd:simpleType>
        <xsd:union memberTypes="dms:Text">
          <xsd:simpleType>
            <xsd:restriction base="dms:Choice">
              <xsd:enumeration value="School Meetings"/>
              <xsd:enumeration value="Sessional Academics"/>
              <xsd:enumeration value="Learning &amp; Teaching"/>
              <xsd:enumeration value="Travel"/>
            </xsd:restriction>
          </xsd:simpleType>
        </xsd:union>
      </xsd:simpleType>
    </xsd:element>
    <xsd:element name="Meeting_x0020_Year" ma:index="12" nillable="true" ma:displayName="Meeting Year" ma:internalName="Meeting_x0020_Year">
      <xsd:simpleType>
        <xsd:restriction base="dms:Text"/>
      </xsd:simpleType>
    </xsd:element>
    <xsd:element name="Document_x0020_status" ma:index="13" nillable="true" ma:displayName="Document status" ma:format="Dropdown" ma:internalName="Document_x0020_status">
      <xsd:simpleType>
        <xsd:restriction base="dms:Choice">
          <xsd:enumeration value="Current"/>
          <xsd:enumeration value="Archiv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EC901F-44D2-4BA6-8F7B-E6BB8739203D}">
  <ds:schemaRefs>
    <ds:schemaRef ds:uri="http://schemas.microsoft.com/office/2006/metadata/properties"/>
    <ds:schemaRef ds:uri="http://schemas.microsoft.com/office/infopath/2007/PartnerControls"/>
    <ds:schemaRef ds:uri="b66b043a-a6b4-4ba2-81c2-8734ef731271"/>
    <ds:schemaRef ds:uri="b8836d54-07bc-4a39-af19-845d465ae7e9"/>
  </ds:schemaRefs>
</ds:datastoreItem>
</file>

<file path=customXml/itemProps2.xml><?xml version="1.0" encoding="utf-8"?>
<ds:datastoreItem xmlns:ds="http://schemas.openxmlformats.org/officeDocument/2006/customXml" ds:itemID="{462E3C55-608D-4352-B7F0-756D940CCC6F}">
  <ds:schemaRefs>
    <ds:schemaRef ds:uri="http://schemas.microsoft.com/sharepoint/events"/>
  </ds:schemaRefs>
</ds:datastoreItem>
</file>

<file path=customXml/itemProps3.xml><?xml version="1.0" encoding="utf-8"?>
<ds:datastoreItem xmlns:ds="http://schemas.openxmlformats.org/officeDocument/2006/customXml" ds:itemID="{01B91500-681A-45B4-8FC7-62F65659B4F6}">
  <ds:schemaRefs>
    <ds:schemaRef ds:uri="http://schemas.microsoft.com/sharepoint/v3/contenttype/forms"/>
  </ds:schemaRefs>
</ds:datastoreItem>
</file>

<file path=customXml/itemProps4.xml><?xml version="1.0" encoding="utf-8"?>
<ds:datastoreItem xmlns:ds="http://schemas.openxmlformats.org/officeDocument/2006/customXml" ds:itemID="{EE86AB15-8629-4EDA-9268-F7B460B598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836d54-07bc-4a39-af19-845d465ae7e9"/>
    <ds:schemaRef ds:uri="b66b043a-a6b4-4ba2-81c2-8734ef7312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1_Default Design</Template>
  <TotalTime>3094</TotalTime>
  <Words>5818</Words>
  <Application>Microsoft Macintosh PowerPoint</Application>
  <PresentationFormat>On-screen Show (4:3)</PresentationFormat>
  <Paragraphs>505</Paragraphs>
  <Slides>33</Slides>
  <Notes>28</Notes>
  <HiddenSlides>0</HiddenSlides>
  <MMClips>3</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1</vt:i4>
      </vt:variant>
      <vt:variant>
        <vt:lpstr>Slide Titles</vt:lpstr>
      </vt:variant>
      <vt:variant>
        <vt:i4>33</vt:i4>
      </vt:variant>
    </vt:vector>
  </HeadingPairs>
  <TitlesOfParts>
    <vt:vector size="50" baseType="lpstr">
      <vt:lpstr>Arial Unicode MS</vt:lpstr>
      <vt:lpstr>ＭＳ Ｐゴシック</vt:lpstr>
      <vt:lpstr>ＭＳ Ｐゴシック</vt:lpstr>
      <vt:lpstr>宋体</vt:lpstr>
      <vt:lpstr>Arial</vt:lpstr>
      <vt:lpstr>Calibri</vt:lpstr>
      <vt:lpstr>Helvetica Light</vt:lpstr>
      <vt:lpstr>Mangal</vt:lpstr>
      <vt:lpstr>Symbol</vt:lpstr>
      <vt:lpstr>Times</vt:lpstr>
      <vt:lpstr>Wingdings</vt:lpstr>
      <vt:lpstr>1_Default Design</vt:lpstr>
      <vt:lpstr>1_Office Theme</vt:lpstr>
      <vt:lpstr>2_Office Theme</vt:lpstr>
      <vt:lpstr>3_Office Theme</vt:lpstr>
      <vt:lpstr>Custom Design</vt:lpstr>
      <vt:lpstr>Equation</vt:lpstr>
      <vt:lpstr>PowerPoint Presentation</vt:lpstr>
      <vt:lpstr>The Evolution of Electronic Materials</vt:lpstr>
      <vt:lpstr>The Obligatory Table of Diamond </vt:lpstr>
      <vt:lpstr>Applications</vt:lpstr>
      <vt:lpstr>The Diamond (001) Surfaces</vt:lpstr>
      <vt:lpstr>Organic Functionalisation of Bare Diamond (001) Surface</vt:lpstr>
      <vt:lpstr>Why NEA diamond surface matters?</vt:lpstr>
      <vt:lpstr>Motivation for a New Termination</vt:lpstr>
      <vt:lpstr>Marrying Silicon with Diamond A New Silicon-terminated Diamond Surface</vt:lpstr>
      <vt:lpstr>Surface Electronic Structures of Si-terminated Diamond</vt:lpstr>
      <vt:lpstr>Surface Electronic Structures of Si-terminated Diamond</vt:lpstr>
      <vt:lpstr>Diamond as an Electronic Material</vt:lpstr>
      <vt:lpstr>Surface Conductivity of Diamond – Inspiration from Nature</vt:lpstr>
      <vt:lpstr>Diamond Surface Electronics</vt:lpstr>
      <vt:lpstr>Quantum Transport of the 2DHG on Diamond Surface</vt:lpstr>
      <vt:lpstr>Problems with Air-induced Surface Doping </vt:lpstr>
      <vt:lpstr>Surface Transfer Doping of Diamond by Solid State Acceptors</vt:lpstr>
      <vt:lpstr>PowerPoint Presentation</vt:lpstr>
      <vt:lpstr>Surface Transfer Doping by F4-TCNQ</vt:lpstr>
      <vt:lpstr>Other Molecular Acceptors</vt:lpstr>
      <vt:lpstr>Beyond Doping Diamond</vt:lpstr>
      <vt:lpstr>Surface Transfer Doping of Diamond with Transition Metal Oxides</vt:lpstr>
      <vt:lpstr>Surface Transfer Doping of Diamond by MoO3</vt:lpstr>
      <vt:lpstr>Surface Transfer Doping of Diamond by V2O5</vt:lpstr>
      <vt:lpstr>Device Fabrication on Diamond Surface</vt:lpstr>
      <vt:lpstr>PowerPoint Presentation</vt:lpstr>
      <vt:lpstr>MOSFETs</vt:lpstr>
      <vt:lpstr>Outlook</vt:lpstr>
      <vt:lpstr>Outlook</vt:lpstr>
      <vt:lpstr>PowerPoint Presentation</vt:lpstr>
      <vt:lpstr>Summary</vt:lpstr>
      <vt:lpstr>Acknowledgements</vt:lpstr>
      <vt:lpstr>PowerPoint Presentation</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Qi Dongchen</dc:creator>
  <cp:lastModifiedBy>Qi Dongchen</cp:lastModifiedBy>
  <cp:revision>66</cp:revision>
  <cp:lastPrinted>2015-09-13T23:22:47Z</cp:lastPrinted>
  <dcterms:created xsi:type="dcterms:W3CDTF">2018-07-20T00:14:19Z</dcterms:created>
  <dcterms:modified xsi:type="dcterms:W3CDTF">2018-08-13T23:43:38Z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0x0101007D99B277D559F34DB55787DA138FB6D8</vt:lpwstr>
  </property>
  <property fmtid="{D5CDD505-2E9C-101B-9397-08002B2CF9AE}" pid="3" name="_dlc_DocIdItemGuid">
    <vt:lpwstr>a8329e56-e2cb-4f94-b721-d3230db7453a</vt:lpwstr>
  </property>
</Properties>
</file>